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62" r:id="rId4"/>
    <p:sldId id="258" r:id="rId5"/>
    <p:sldId id="259" r:id="rId6"/>
    <p:sldId id="277"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9" r:id="rId23"/>
    <p:sldId id="276" r:id="rId24"/>
    <p:sldId id="278" r:id="rId2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9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A2AFB-C14A-BD45-8B18-6D501D863C54}" type="datetimeFigureOut">
              <a:rPr lang="fr-FR" smtClean="0"/>
              <a:t>15/03/19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01338-F215-9C48-AD8C-606443267115}" type="slidenum">
              <a:rPr lang="fr-FR" smtClean="0"/>
              <a:t>‹#›</a:t>
            </a:fld>
            <a:endParaRPr lang="fr-FR"/>
          </a:p>
        </p:txBody>
      </p:sp>
    </p:spTree>
    <p:extLst>
      <p:ext uri="{BB962C8B-B14F-4D97-AF65-F5344CB8AC3E}">
        <p14:creationId xmlns:p14="http://schemas.microsoft.com/office/powerpoint/2010/main" val="39298139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B01338-F215-9C48-AD8C-606443267115}" type="slidenum">
              <a:rPr lang="fr-FR" smtClean="0"/>
              <a:t>1</a:t>
            </a:fld>
            <a:endParaRPr lang="fr-FR"/>
          </a:p>
        </p:txBody>
      </p:sp>
    </p:spTree>
    <p:extLst>
      <p:ext uri="{BB962C8B-B14F-4D97-AF65-F5344CB8AC3E}">
        <p14:creationId xmlns:p14="http://schemas.microsoft.com/office/powerpoint/2010/main" val="215291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B01338-F215-9C48-AD8C-606443267115}" type="slidenum">
              <a:rPr lang="fr-FR" smtClean="0"/>
              <a:t>11</a:t>
            </a:fld>
            <a:endParaRPr lang="fr-FR"/>
          </a:p>
        </p:txBody>
      </p:sp>
    </p:spTree>
    <p:extLst>
      <p:ext uri="{BB962C8B-B14F-4D97-AF65-F5344CB8AC3E}">
        <p14:creationId xmlns:p14="http://schemas.microsoft.com/office/powerpoint/2010/main" val="410982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B01338-F215-9C48-AD8C-606443267115}" type="slidenum">
              <a:rPr lang="fr-FR" smtClean="0"/>
              <a:t>19</a:t>
            </a:fld>
            <a:endParaRPr lang="fr-FR"/>
          </a:p>
        </p:txBody>
      </p:sp>
    </p:spTree>
    <p:extLst>
      <p:ext uri="{BB962C8B-B14F-4D97-AF65-F5344CB8AC3E}">
        <p14:creationId xmlns:p14="http://schemas.microsoft.com/office/powerpoint/2010/main" val="128687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1178F1A-C535-DE4A-9017-90431E681E02}" type="datetimeFigureOut">
              <a:rPr lang="fr-FR" smtClean="0"/>
              <a:t>15/03/19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370029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21178F1A-C535-DE4A-9017-90431E681E02}" type="datetimeFigureOut">
              <a:rPr lang="fr-FR" smtClean="0"/>
              <a:t>15/03/19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344237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21178F1A-C535-DE4A-9017-90431E681E02}" type="datetimeFigureOut">
              <a:rPr lang="fr-FR" smtClean="0"/>
              <a:t>15/03/19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411756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21178F1A-C535-DE4A-9017-90431E681E02}" type="datetimeFigureOut">
              <a:rPr lang="fr-FR" smtClean="0"/>
              <a:t>15/03/19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219664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21178F1A-C535-DE4A-9017-90431E681E02}" type="datetimeFigureOut">
              <a:rPr lang="fr-FR" smtClean="0"/>
              <a:t>15/03/19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370377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21178F1A-C535-DE4A-9017-90431E681E02}" type="datetimeFigureOut">
              <a:rPr lang="fr-FR" smtClean="0"/>
              <a:t>15/03/19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409932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21178F1A-C535-DE4A-9017-90431E681E02}" type="datetimeFigureOut">
              <a:rPr lang="fr-FR" smtClean="0"/>
              <a:t>15/03/19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357546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21178F1A-C535-DE4A-9017-90431E681E02}" type="datetimeFigureOut">
              <a:rPr lang="fr-FR" smtClean="0"/>
              <a:t>15/03/19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114233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178F1A-C535-DE4A-9017-90431E681E02}" type="datetimeFigureOut">
              <a:rPr lang="fr-FR" smtClean="0"/>
              <a:t>15/03/19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411564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21178F1A-C535-DE4A-9017-90431E681E02}" type="datetimeFigureOut">
              <a:rPr lang="fr-FR" smtClean="0"/>
              <a:t>15/03/19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147803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21178F1A-C535-DE4A-9017-90431E681E02}" type="datetimeFigureOut">
              <a:rPr lang="fr-FR" smtClean="0"/>
              <a:t>15/03/19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82F2C9-7CDF-3A42-A168-6F5FA29CDCCF}" type="slidenum">
              <a:rPr lang="fr-FR" smtClean="0"/>
              <a:t>‹#›</a:t>
            </a:fld>
            <a:endParaRPr lang="fr-FR"/>
          </a:p>
        </p:txBody>
      </p:sp>
    </p:spTree>
    <p:extLst>
      <p:ext uri="{BB962C8B-B14F-4D97-AF65-F5344CB8AC3E}">
        <p14:creationId xmlns:p14="http://schemas.microsoft.com/office/powerpoint/2010/main" val="41505620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78F1A-C535-DE4A-9017-90431E681E02}" type="datetimeFigureOut">
              <a:rPr lang="fr-FR" smtClean="0"/>
              <a:t>15/03/19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2F2C9-7CDF-3A42-A168-6F5FA29CDCCF}" type="slidenum">
              <a:rPr lang="fr-FR" smtClean="0"/>
              <a:t>‹#›</a:t>
            </a:fld>
            <a:endParaRPr lang="fr-FR"/>
          </a:p>
        </p:txBody>
      </p:sp>
    </p:spTree>
    <p:extLst>
      <p:ext uri="{BB962C8B-B14F-4D97-AF65-F5344CB8AC3E}">
        <p14:creationId xmlns:p14="http://schemas.microsoft.com/office/powerpoint/2010/main" val="697916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fortnite-a.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548743" y="-2"/>
            <a:ext cx="12192003" cy="6858002"/>
          </a:xfrm>
          <a:prstGeom prst="rect">
            <a:avLst/>
          </a:prstGeom>
        </p:spPr>
      </p:pic>
      <p:sp>
        <p:nvSpPr>
          <p:cNvPr id="9" name="Rectangle à coins arrondis 8"/>
          <p:cNvSpPr/>
          <p:nvPr/>
        </p:nvSpPr>
        <p:spPr>
          <a:xfrm>
            <a:off x="1793252" y="2014727"/>
            <a:ext cx="5952691" cy="3624073"/>
          </a:xfrm>
          <a:prstGeom prst="roundRect">
            <a:avLst/>
          </a:prstGeom>
          <a:solidFill>
            <a:srgbClr val="FFFFFF">
              <a:alpha val="5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831311" y="2130425"/>
            <a:ext cx="7772400" cy="1470025"/>
          </a:xfrm>
        </p:spPr>
        <p:txBody>
          <a:bodyPr>
            <a:normAutofit fontScale="90000"/>
          </a:bodyPr>
          <a:lstStyle/>
          <a:p>
            <a:r>
              <a:rPr lang="fr-FR" b="1" dirty="0" smtClean="0"/>
              <a:t>FORTNITE : un objet</a:t>
            </a:r>
            <a:br>
              <a:rPr lang="fr-FR" b="1" dirty="0" smtClean="0"/>
            </a:br>
            <a:r>
              <a:rPr lang="fr-FR" b="1" dirty="0" smtClean="0"/>
              <a:t>problématique pour</a:t>
            </a:r>
            <a:br>
              <a:rPr lang="fr-FR" b="1" dirty="0" smtClean="0"/>
            </a:br>
            <a:r>
              <a:rPr lang="fr-FR" b="1" dirty="0" smtClean="0"/>
              <a:t>la presse spécialisée ?</a:t>
            </a:r>
            <a:endParaRPr lang="fr-FR" b="1" dirty="0"/>
          </a:p>
        </p:txBody>
      </p:sp>
      <p:sp>
        <p:nvSpPr>
          <p:cNvPr id="3" name="Sous-titre 2"/>
          <p:cNvSpPr>
            <a:spLocks noGrp="1"/>
          </p:cNvSpPr>
          <p:nvPr>
            <p:ph type="subTitle" idx="1"/>
          </p:nvPr>
        </p:nvSpPr>
        <p:spPr>
          <a:xfrm>
            <a:off x="1522472" y="3886200"/>
            <a:ext cx="6400800" cy="1752600"/>
          </a:xfrm>
        </p:spPr>
        <p:txBody>
          <a:bodyPr/>
          <a:lstStyle/>
          <a:p>
            <a:r>
              <a:rPr lang="fr-FR" b="1" dirty="0" smtClean="0">
                <a:solidFill>
                  <a:schemeClr val="tx1"/>
                </a:solidFill>
              </a:rPr>
              <a:t>Boris Krywicki </a:t>
            </a:r>
            <a:r>
              <a:rPr lang="mr-IN" b="1" dirty="0" smtClean="0">
                <a:solidFill>
                  <a:schemeClr val="tx1"/>
                </a:solidFill>
              </a:rPr>
              <a:t>–</a:t>
            </a:r>
            <a:r>
              <a:rPr lang="fr-FR" b="1" dirty="0" smtClean="0">
                <a:solidFill>
                  <a:schemeClr val="tx1"/>
                </a:solidFill>
              </a:rPr>
              <a:t> Liège Game </a:t>
            </a:r>
            <a:r>
              <a:rPr lang="fr-FR" b="1" dirty="0" err="1" smtClean="0">
                <a:solidFill>
                  <a:schemeClr val="tx1"/>
                </a:solidFill>
              </a:rPr>
              <a:t>Lab</a:t>
            </a:r>
            <a:endParaRPr lang="fr-FR" b="1" dirty="0" smtClean="0">
              <a:solidFill>
                <a:schemeClr val="tx1"/>
              </a:solidFill>
            </a:endParaRPr>
          </a:p>
          <a:p>
            <a:r>
              <a:rPr lang="fr-FR" dirty="0" smtClean="0">
                <a:solidFill>
                  <a:schemeClr val="tx1"/>
                </a:solidFill>
              </a:rPr>
              <a:t>@</a:t>
            </a:r>
            <a:r>
              <a:rPr lang="fr-FR" dirty="0" err="1" smtClean="0">
                <a:solidFill>
                  <a:schemeClr val="tx1"/>
                </a:solidFill>
              </a:rPr>
              <a:t>Bkrywicki</a:t>
            </a:r>
            <a:endParaRPr lang="fr-FR" dirty="0" smtClean="0">
              <a:solidFill>
                <a:schemeClr val="tx1"/>
              </a:solidFill>
            </a:endParaRPr>
          </a:p>
          <a:p>
            <a:r>
              <a:rPr lang="fr-FR" dirty="0" smtClean="0">
                <a:solidFill>
                  <a:schemeClr val="tx1"/>
                </a:solidFill>
              </a:rPr>
              <a:t>#</a:t>
            </a:r>
            <a:r>
              <a:rPr lang="fr-FR" dirty="0" err="1" smtClean="0">
                <a:solidFill>
                  <a:schemeClr val="tx1"/>
                </a:solidFill>
              </a:rPr>
              <a:t>FortniteStudies</a:t>
            </a:r>
            <a:endParaRPr lang="fr-FR" dirty="0">
              <a:solidFill>
                <a:schemeClr val="tx1"/>
              </a:solidFill>
            </a:endParaRPr>
          </a:p>
        </p:txBody>
      </p:sp>
    </p:spTree>
    <p:extLst>
      <p:ext uri="{BB962C8B-B14F-4D97-AF65-F5344CB8AC3E}">
        <p14:creationId xmlns:p14="http://schemas.microsoft.com/office/powerpoint/2010/main" val="1063887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Noddus jeune âge donc illégitime FPS copie.png"/>
          <p:cNvPicPr>
            <a:picLocks noChangeAspect="1"/>
          </p:cNvPicPr>
          <p:nvPr/>
        </p:nvPicPr>
        <p:blipFill rotWithShape="1">
          <a:blip r:embed="rId2">
            <a:extLst>
              <a:ext uri="{28A0092B-C50C-407E-A947-70E740481C1C}">
                <a14:useLocalDpi xmlns:a14="http://schemas.microsoft.com/office/drawing/2010/main" val="0"/>
              </a:ext>
            </a:extLst>
          </a:blip>
          <a:srcRect t="62132" b="10671"/>
          <a:stretch/>
        </p:blipFill>
        <p:spPr>
          <a:xfrm>
            <a:off x="6122967" y="2936755"/>
            <a:ext cx="3279307" cy="1585509"/>
          </a:xfrm>
          <a:prstGeom prst="rect">
            <a:avLst/>
          </a:prstGeom>
          <a:ln w="12700" cmpd="sng">
            <a:solidFill>
              <a:schemeClr val="tx1"/>
            </a:solidFill>
          </a:ln>
        </p:spPr>
      </p:pic>
      <p:pic>
        <p:nvPicPr>
          <p:cNvPr id="4" name="Image 3" descr="Fortnite m'a tuer.png"/>
          <p:cNvPicPr>
            <a:picLocks noChangeAspect="1"/>
          </p:cNvPicPr>
          <p:nvPr/>
        </p:nvPicPr>
        <p:blipFill rotWithShape="1">
          <a:blip r:embed="rId3">
            <a:extLst>
              <a:ext uri="{28A0092B-C50C-407E-A947-70E740481C1C}">
                <a14:useLocalDpi xmlns:a14="http://schemas.microsoft.com/office/drawing/2010/main" val="0"/>
              </a:ext>
            </a:extLst>
          </a:blip>
          <a:srcRect t="43400" b="7610"/>
          <a:stretch/>
        </p:blipFill>
        <p:spPr>
          <a:xfrm>
            <a:off x="18956" y="867857"/>
            <a:ext cx="3857625" cy="3359742"/>
          </a:xfrm>
          <a:prstGeom prst="rect">
            <a:avLst/>
          </a:prstGeom>
        </p:spPr>
      </p:pic>
      <p:sp>
        <p:nvSpPr>
          <p:cNvPr id="2" name="Titre 1"/>
          <p:cNvSpPr>
            <a:spLocks noGrp="1"/>
          </p:cNvSpPr>
          <p:nvPr>
            <p:ph type="title"/>
          </p:nvPr>
        </p:nvSpPr>
        <p:spPr/>
        <p:txBody>
          <a:bodyPr/>
          <a:lstStyle/>
          <a:p>
            <a:r>
              <a:rPr lang="fr-FR" dirty="0" err="1" smtClean="0"/>
              <a:t>Fortnite</a:t>
            </a:r>
            <a:r>
              <a:rPr lang="fr-FR" dirty="0" smtClean="0"/>
              <a:t> comme repoussoir</a:t>
            </a:r>
            <a:endParaRPr lang="fr-FR" dirty="0"/>
          </a:p>
        </p:txBody>
      </p:sp>
      <p:sp>
        <p:nvSpPr>
          <p:cNvPr id="3" name="Espace réservé du contenu 2"/>
          <p:cNvSpPr>
            <a:spLocks noGrp="1"/>
          </p:cNvSpPr>
          <p:nvPr>
            <p:ph idx="1"/>
          </p:nvPr>
        </p:nvSpPr>
        <p:spPr/>
        <p:txBody>
          <a:bodyPr/>
          <a:lstStyle/>
          <a:p>
            <a:endParaRPr lang="fr-FR" dirty="0"/>
          </a:p>
        </p:txBody>
      </p:sp>
      <p:sp>
        <p:nvSpPr>
          <p:cNvPr id="5" name="ZoneTexte 4"/>
          <p:cNvSpPr txBox="1"/>
          <p:nvPr/>
        </p:nvSpPr>
        <p:spPr>
          <a:xfrm>
            <a:off x="113739" y="4711559"/>
            <a:ext cx="887150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BE" dirty="0"/>
              <a:t>« </a:t>
            </a:r>
            <a:r>
              <a:rPr lang="fr-BE" dirty="0" smtClean="0"/>
              <a:t>[Fait mine de s’adresser aux actionnaires] “Au </a:t>
            </a:r>
            <a:r>
              <a:rPr lang="fr-BE" dirty="0"/>
              <a:t>fait, nous, tu es gentil, mais </a:t>
            </a:r>
            <a:r>
              <a:rPr lang="fr-BE" b="1" dirty="0"/>
              <a:t>on n’est pas un site où on parle de Fortnite</a:t>
            </a:r>
            <a:r>
              <a:rPr lang="fr-BE" dirty="0"/>
              <a:t>, en fait, on ne parle pas trop d’E-sport et on va surtout parler de contenu magazine, avec des sujets business, Japon et </a:t>
            </a:r>
            <a:r>
              <a:rPr lang="fr-BE" dirty="0" smtClean="0"/>
              <a:t>import“ </a:t>
            </a:r>
            <a:r>
              <a:rPr lang="fr-BE" dirty="0"/>
              <a:t>[…] c’est normal, [les gens qui nous rachètent] arrivent avec une vision de la presse jeu vidéo qui n’est pas forcément </a:t>
            </a:r>
            <a:r>
              <a:rPr lang="fr-BE" dirty="0">
                <a:ln w="12700" cmpd="sng">
                  <a:solidFill>
                    <a:schemeClr val="tx1"/>
                  </a:solidFill>
                </a:ln>
              </a:rPr>
              <a:t>adaptée</a:t>
            </a:r>
            <a:r>
              <a:rPr lang="fr-BE" dirty="0"/>
              <a:t> à ce que nous on représente. Nous, on est des trentenaires barbus et dégarnis, on n’est pas forcément la presse que fantasment certains boursicoteurs des médias […] ». </a:t>
            </a:r>
            <a:endParaRPr lang="fr-BE" dirty="0" smtClean="0"/>
          </a:p>
          <a:p>
            <a:pPr algn="just"/>
            <a:r>
              <a:rPr lang="fr-FR" b="1" dirty="0" smtClean="0"/>
              <a:t>YUKISHIRO, « On discute du nouveau virage du Premium », </a:t>
            </a:r>
            <a:r>
              <a:rPr lang="fr-FR" b="1" i="1" dirty="0" err="1" smtClean="0"/>
              <a:t>Gamekult</a:t>
            </a:r>
            <a:r>
              <a:rPr lang="fr-FR" b="1" dirty="0" smtClean="0"/>
              <a:t>, 13/09/18, 40m58s </a:t>
            </a:r>
            <a:endParaRPr lang="fr-FR" b="1" dirty="0"/>
          </a:p>
        </p:txBody>
      </p:sp>
      <p:pic>
        <p:nvPicPr>
          <p:cNvPr id="6" name="Image 5" descr="Noddus jeune âge donc illégitime FPS copie.png"/>
          <p:cNvPicPr>
            <a:picLocks noChangeAspect="1"/>
          </p:cNvPicPr>
          <p:nvPr/>
        </p:nvPicPr>
        <p:blipFill rotWithShape="1">
          <a:blip r:embed="rId2">
            <a:extLst>
              <a:ext uri="{28A0092B-C50C-407E-A947-70E740481C1C}">
                <a14:useLocalDpi xmlns:a14="http://schemas.microsoft.com/office/drawing/2010/main" val="0"/>
              </a:ext>
            </a:extLst>
          </a:blip>
          <a:srcRect t="17414" b="40469"/>
          <a:stretch/>
        </p:blipFill>
        <p:spPr>
          <a:xfrm>
            <a:off x="2850770" y="2332100"/>
            <a:ext cx="3279307" cy="2455291"/>
          </a:xfrm>
          <a:prstGeom prst="rect">
            <a:avLst/>
          </a:prstGeom>
          <a:ln w="12700" cmpd="sng">
            <a:solidFill>
              <a:schemeClr val="tx1"/>
            </a:solidFill>
          </a:ln>
        </p:spPr>
      </p:pic>
      <p:sp>
        <p:nvSpPr>
          <p:cNvPr id="8" name="ZoneTexte 7"/>
          <p:cNvSpPr txBox="1"/>
          <p:nvPr/>
        </p:nvSpPr>
        <p:spPr>
          <a:xfrm>
            <a:off x="6104011" y="2478850"/>
            <a:ext cx="3753330" cy="369332"/>
          </a:xfrm>
          <a:prstGeom prst="rect">
            <a:avLst/>
          </a:prstGeom>
          <a:noFill/>
        </p:spPr>
        <p:txBody>
          <a:bodyPr wrap="square" rtlCol="0">
            <a:spAutoFit/>
          </a:bodyPr>
          <a:lstStyle/>
          <a:p>
            <a:r>
              <a:rPr lang="fr-FR" b="1" i="1" dirty="0" err="1" smtClean="0"/>
              <a:t>Tweet</a:t>
            </a:r>
            <a:r>
              <a:rPr lang="fr-FR" b="1" i="1" dirty="0" smtClean="0"/>
              <a:t> </a:t>
            </a:r>
            <a:r>
              <a:rPr lang="fr-FR" b="1" dirty="0" smtClean="0"/>
              <a:t>de </a:t>
            </a:r>
            <a:r>
              <a:rPr lang="fr-FR" b="1" dirty="0" err="1" smtClean="0"/>
              <a:t>Noddus</a:t>
            </a:r>
            <a:r>
              <a:rPr lang="fr-FR" b="1" dirty="0" smtClean="0"/>
              <a:t> du 28/11/18 </a:t>
            </a:r>
            <a:endParaRPr lang="fr-FR" b="1" i="1" dirty="0"/>
          </a:p>
        </p:txBody>
      </p:sp>
      <p:sp>
        <p:nvSpPr>
          <p:cNvPr id="9" name="ZoneTexte 8"/>
          <p:cNvSpPr txBox="1"/>
          <p:nvPr/>
        </p:nvSpPr>
        <p:spPr>
          <a:xfrm>
            <a:off x="3791246" y="1232260"/>
            <a:ext cx="543091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t>« Sans </a:t>
            </a:r>
            <a:r>
              <a:rPr lang="fr-FR" i="1" dirty="0" err="1" smtClean="0"/>
              <a:t>Unreal</a:t>
            </a:r>
            <a:r>
              <a:rPr lang="fr-FR" dirty="0" smtClean="0"/>
              <a:t>, peut-être pas de </a:t>
            </a:r>
            <a:r>
              <a:rPr lang="fr-FR" dirty="0" err="1" smtClean="0"/>
              <a:t>Fortnite</a:t>
            </a:r>
            <a:r>
              <a:rPr lang="fr-FR" dirty="0" smtClean="0"/>
              <a:t> Battle Royale</a:t>
            </a:r>
            <a:r>
              <a:rPr lang="mr-IN" dirty="0" smtClean="0"/>
              <a:t>…</a:t>
            </a:r>
            <a:r>
              <a:rPr lang="nl-BE" dirty="0" smtClean="0"/>
              <a:t> Ce n’est pas grave, en même temps»</a:t>
            </a:r>
          </a:p>
          <a:p>
            <a:r>
              <a:rPr lang="nl-BE" b="1" dirty="0" smtClean="0"/>
              <a:t>PIPOMANTIS, « Retrodash 3 », 17/11/18, 1h25m24s</a:t>
            </a:r>
            <a:endParaRPr lang="fr-FR" b="1" dirty="0"/>
          </a:p>
        </p:txBody>
      </p:sp>
    </p:spTree>
    <p:extLst>
      <p:ext uri="{BB962C8B-B14F-4D97-AF65-F5344CB8AC3E}">
        <p14:creationId xmlns:p14="http://schemas.microsoft.com/office/powerpoint/2010/main" val="37335652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Fortnite</a:t>
            </a:r>
            <a:r>
              <a:rPr lang="fr-FR" dirty="0" smtClean="0"/>
              <a:t> comme repoussoir</a:t>
            </a:r>
            <a:endParaRPr lang="fr-FR" dirty="0"/>
          </a:p>
        </p:txBody>
      </p:sp>
      <p:pic>
        <p:nvPicPr>
          <p:cNvPr id="4" name="Espace réservé du contenu 3" descr="Fortnite Thanos distanciation gamekult pipomantis.png"/>
          <p:cNvPicPr>
            <a:picLocks noGrp="1" noChangeAspect="1"/>
          </p:cNvPicPr>
          <p:nvPr>
            <p:ph idx="1"/>
          </p:nvPr>
        </p:nvPicPr>
        <p:blipFill>
          <a:blip r:embed="rId3">
            <a:extLst>
              <a:ext uri="{28A0092B-C50C-407E-A947-70E740481C1C}">
                <a14:useLocalDpi xmlns:a14="http://schemas.microsoft.com/office/drawing/2010/main" val="0"/>
              </a:ext>
            </a:extLst>
          </a:blip>
          <a:srcRect l="-18268" r="-18268"/>
          <a:stretch>
            <a:fillRect/>
          </a:stretch>
        </p:blipFill>
        <p:spPr>
          <a:xfrm>
            <a:off x="-774953" y="1183127"/>
            <a:ext cx="10317033" cy="5673971"/>
          </a:xfrm>
        </p:spPr>
      </p:pic>
      <p:sp>
        <p:nvSpPr>
          <p:cNvPr id="5" name="ZoneTexte 4"/>
          <p:cNvSpPr txBox="1"/>
          <p:nvPr/>
        </p:nvSpPr>
        <p:spPr>
          <a:xfrm>
            <a:off x="5445284" y="5952762"/>
            <a:ext cx="3677504" cy="923330"/>
          </a:xfrm>
          <a:prstGeom prst="rect">
            <a:avLst/>
          </a:prstGeom>
          <a:noFill/>
        </p:spPr>
        <p:txBody>
          <a:bodyPr wrap="square" rtlCol="0">
            <a:spAutoFit/>
          </a:bodyPr>
          <a:lstStyle/>
          <a:p>
            <a:r>
              <a:rPr lang="fr-FR" b="1" dirty="0" smtClean="0"/>
              <a:t>PIPOMANTIS, « </a:t>
            </a:r>
            <a:r>
              <a:rPr lang="fr-FR" b="1" dirty="0" err="1" smtClean="0"/>
              <a:t>Thanos</a:t>
            </a:r>
            <a:r>
              <a:rPr lang="fr-FR" b="1" dirty="0" smtClean="0"/>
              <a:t> débarque dans un mode spécial de </a:t>
            </a:r>
            <a:r>
              <a:rPr lang="fr-FR" b="1" dirty="0" err="1" smtClean="0"/>
              <a:t>Fortnite</a:t>
            </a:r>
            <a:r>
              <a:rPr lang="fr-FR" b="1" dirty="0" smtClean="0"/>
              <a:t> », </a:t>
            </a:r>
            <a:r>
              <a:rPr lang="fr-FR" b="1" i="1" dirty="0" err="1" smtClean="0"/>
              <a:t>Gamekult.com</a:t>
            </a:r>
            <a:r>
              <a:rPr lang="fr-FR" b="1" dirty="0" smtClean="0"/>
              <a:t>, 7 mai 2018</a:t>
            </a:r>
            <a:endParaRPr lang="fr-FR" b="1" dirty="0"/>
          </a:p>
        </p:txBody>
      </p:sp>
    </p:spTree>
    <p:extLst>
      <p:ext uri="{BB962C8B-B14F-4D97-AF65-F5344CB8AC3E}">
        <p14:creationId xmlns:p14="http://schemas.microsoft.com/office/powerpoint/2010/main" val="30954795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8806"/>
            <a:ext cx="8229600" cy="1143000"/>
          </a:xfrm>
        </p:spPr>
        <p:txBody>
          <a:bodyPr/>
          <a:lstStyle/>
          <a:p>
            <a:r>
              <a:rPr lang="fr-FR" dirty="0" err="1" smtClean="0"/>
              <a:t>Fortnite</a:t>
            </a:r>
            <a:r>
              <a:rPr lang="fr-FR" dirty="0" smtClean="0"/>
              <a:t> comme repoussoir</a:t>
            </a:r>
            <a:endParaRPr lang="fr-FR" dirty="0"/>
          </a:p>
        </p:txBody>
      </p:sp>
      <p:pic>
        <p:nvPicPr>
          <p:cNvPr id="4" name="Espace réservé du contenu 3" descr="Commentaire gamekult fortnite thanos 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2" r="42"/>
          <a:stretch/>
        </p:blipFill>
        <p:spPr>
          <a:xfrm>
            <a:off x="1497536" y="1126254"/>
            <a:ext cx="6539891" cy="4525963"/>
          </a:xfrm>
          <a:ln w="12700" cmpd="sng">
            <a:solidFill>
              <a:schemeClr val="tx1"/>
            </a:solidFill>
          </a:ln>
        </p:spPr>
      </p:pic>
      <p:pic>
        <p:nvPicPr>
          <p:cNvPr id="5" name="Image 4" descr="Commentaire Gamekult Fortnite Thanos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096" y="5325377"/>
            <a:ext cx="7430833" cy="1608455"/>
          </a:xfrm>
          <a:prstGeom prst="rect">
            <a:avLst/>
          </a:prstGeom>
          <a:ln w="12700" cmpd="sng">
            <a:solidFill>
              <a:schemeClr val="tx1"/>
            </a:solidFill>
          </a:ln>
        </p:spPr>
      </p:pic>
      <p:sp>
        <p:nvSpPr>
          <p:cNvPr id="6" name="ZoneTexte 5"/>
          <p:cNvSpPr txBox="1"/>
          <p:nvPr/>
        </p:nvSpPr>
        <p:spPr>
          <a:xfrm>
            <a:off x="0" y="5645171"/>
            <a:ext cx="2938212" cy="1200329"/>
          </a:xfrm>
          <a:prstGeom prst="rect">
            <a:avLst/>
          </a:prstGeom>
          <a:noFill/>
        </p:spPr>
        <p:txBody>
          <a:bodyPr wrap="square" rtlCol="0">
            <a:spAutoFit/>
          </a:bodyPr>
          <a:lstStyle/>
          <a:p>
            <a:pPr algn="just"/>
            <a:r>
              <a:rPr lang="fr-FR" b="1" dirty="0" smtClean="0"/>
              <a:t>Commentaires de l’article «</a:t>
            </a:r>
            <a:r>
              <a:rPr lang="fr-FR" b="1" dirty="0" err="1" smtClean="0"/>
              <a:t>Thanos</a:t>
            </a:r>
            <a:r>
              <a:rPr lang="fr-FR" b="1" dirty="0" smtClean="0"/>
              <a:t> débarque dans un mode spécial de </a:t>
            </a:r>
            <a:r>
              <a:rPr lang="fr-FR" b="1" dirty="0" err="1" smtClean="0"/>
              <a:t>Fortnite</a:t>
            </a:r>
            <a:r>
              <a:rPr lang="fr-FR" b="1" dirty="0" smtClean="0"/>
              <a:t> », Forum </a:t>
            </a:r>
            <a:r>
              <a:rPr lang="fr-FR" b="1" i="1" dirty="0" err="1" smtClean="0"/>
              <a:t>Gamekult</a:t>
            </a:r>
            <a:r>
              <a:rPr lang="fr-FR" b="1" dirty="0" smtClean="0"/>
              <a:t> </a:t>
            </a:r>
            <a:endParaRPr lang="fr-FR" b="1" dirty="0"/>
          </a:p>
        </p:txBody>
      </p:sp>
    </p:spTree>
    <p:extLst>
      <p:ext uri="{BB962C8B-B14F-4D97-AF65-F5344CB8AC3E}">
        <p14:creationId xmlns:p14="http://schemas.microsoft.com/office/powerpoint/2010/main" val="29476434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4118"/>
            <a:ext cx="8229600" cy="1143000"/>
          </a:xfrm>
        </p:spPr>
        <p:txBody>
          <a:bodyPr/>
          <a:lstStyle/>
          <a:p>
            <a:r>
              <a:rPr lang="fr-FR" dirty="0" smtClean="0"/>
              <a:t>Et pourtant</a:t>
            </a:r>
            <a:r>
              <a:rPr lang="mr-IN" dirty="0" smtClean="0"/>
              <a:t>…</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pic>
        <p:nvPicPr>
          <p:cNvPr id="5" name="Image 4" descr="Couverture Fortnite par Gamekult février 20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251" y="1145211"/>
            <a:ext cx="2632661" cy="4980952"/>
          </a:xfrm>
          <a:prstGeom prst="rect">
            <a:avLst/>
          </a:prstGeom>
          <a:ln w="12700" cmpd="sng">
            <a:solidFill>
              <a:schemeClr val="tx1"/>
            </a:solidFill>
          </a:ln>
        </p:spPr>
      </p:pic>
      <p:pic>
        <p:nvPicPr>
          <p:cNvPr id="6" name="Image 5" descr="Couverture PUBG par Gamekult février 2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761" y="1145212"/>
            <a:ext cx="2461612" cy="4980952"/>
          </a:xfrm>
          <a:prstGeom prst="rect">
            <a:avLst/>
          </a:prstGeom>
          <a:ln w="12700" cmpd="sng">
            <a:solidFill>
              <a:schemeClr val="tx1"/>
            </a:solidFill>
          </a:ln>
        </p:spPr>
      </p:pic>
      <p:sp>
        <p:nvSpPr>
          <p:cNvPr id="7" name="ZoneTexte 6"/>
          <p:cNvSpPr txBox="1"/>
          <p:nvPr/>
        </p:nvSpPr>
        <p:spPr>
          <a:xfrm>
            <a:off x="400332" y="6126163"/>
            <a:ext cx="8395348" cy="646331"/>
          </a:xfrm>
          <a:prstGeom prst="rect">
            <a:avLst/>
          </a:prstGeom>
          <a:noFill/>
        </p:spPr>
        <p:txBody>
          <a:bodyPr wrap="square" rtlCol="0">
            <a:spAutoFit/>
          </a:bodyPr>
          <a:lstStyle/>
          <a:p>
            <a:pPr algn="just"/>
            <a:r>
              <a:rPr lang="fr-FR" dirty="0" smtClean="0"/>
              <a:t>Comparaison entre la couverture médiatique de </a:t>
            </a:r>
            <a:r>
              <a:rPr lang="fr-FR" dirty="0" err="1" smtClean="0"/>
              <a:t>Player’s</a:t>
            </a:r>
            <a:r>
              <a:rPr lang="fr-FR" dirty="0" smtClean="0"/>
              <a:t> </a:t>
            </a:r>
            <a:r>
              <a:rPr lang="fr-FR" dirty="0" err="1" smtClean="0"/>
              <a:t>unknown</a:t>
            </a:r>
            <a:r>
              <a:rPr lang="fr-FR" dirty="0" smtClean="0"/>
              <a:t> Battle Royale (à gauche) et de </a:t>
            </a:r>
            <a:r>
              <a:rPr lang="fr-FR" dirty="0" err="1" smtClean="0"/>
              <a:t>Fortnite</a:t>
            </a:r>
            <a:r>
              <a:rPr lang="fr-FR" dirty="0" smtClean="0"/>
              <a:t> (à droite) sur </a:t>
            </a:r>
            <a:r>
              <a:rPr lang="fr-FR" i="1" dirty="0" err="1" smtClean="0"/>
              <a:t>Gamekult.com</a:t>
            </a:r>
            <a:r>
              <a:rPr lang="fr-FR" i="1" dirty="0" smtClean="0"/>
              <a:t> </a:t>
            </a:r>
            <a:r>
              <a:rPr lang="fr-FR" dirty="0" smtClean="0"/>
              <a:t>(dernière consultation le 19/02/19)</a:t>
            </a:r>
            <a:endParaRPr lang="fr-FR" dirty="0"/>
          </a:p>
        </p:txBody>
      </p:sp>
    </p:spTree>
    <p:extLst>
      <p:ext uri="{BB962C8B-B14F-4D97-AF65-F5344CB8AC3E}">
        <p14:creationId xmlns:p14="http://schemas.microsoft.com/office/powerpoint/2010/main" val="7706628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Occuper le terrain médiatique</a:t>
            </a:r>
            <a:endParaRPr lang="fr-FR" dirty="0"/>
          </a:p>
        </p:txBody>
      </p:sp>
      <p:sp>
        <p:nvSpPr>
          <p:cNvPr id="3" name="Espace réservé du contenu 2"/>
          <p:cNvSpPr>
            <a:spLocks noGrp="1"/>
          </p:cNvSpPr>
          <p:nvPr>
            <p:ph idx="1"/>
          </p:nvPr>
        </p:nvSpPr>
        <p:spPr/>
        <p:txBody>
          <a:bodyPr/>
          <a:lstStyle/>
          <a:p>
            <a:endParaRPr lang="fr-FR"/>
          </a:p>
        </p:txBody>
      </p:sp>
      <p:pic>
        <p:nvPicPr>
          <p:cNvPr id="4" name="Image 3" descr="Capture d’écran 2019-02-25 à 11.13.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4" y="1240036"/>
            <a:ext cx="8881850" cy="5323078"/>
          </a:xfrm>
          <a:prstGeom prst="rect">
            <a:avLst/>
          </a:prstGeom>
        </p:spPr>
      </p:pic>
    </p:spTree>
    <p:extLst>
      <p:ext uri="{BB962C8B-B14F-4D97-AF65-F5344CB8AC3E}">
        <p14:creationId xmlns:p14="http://schemas.microsoft.com/office/powerpoint/2010/main" val="40261524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Occuper le terrain médiatique</a:t>
            </a:r>
            <a:r>
              <a:rPr lang="mr-IN" dirty="0" smtClean="0"/>
              <a:t>…</a:t>
            </a:r>
            <a:endParaRPr lang="fr-FR" dirty="0"/>
          </a:p>
        </p:txBody>
      </p:sp>
      <p:pic>
        <p:nvPicPr>
          <p:cNvPr id="4" name="Espace réservé du contenu 3" descr="Capture d’écran 2019-01-17 à 17.02.30.png"/>
          <p:cNvPicPr>
            <a:picLocks noGrp="1" noChangeAspect="1"/>
          </p:cNvPicPr>
          <p:nvPr>
            <p:ph idx="1"/>
          </p:nvPr>
        </p:nvPicPr>
        <p:blipFill>
          <a:blip r:embed="rId2">
            <a:extLst>
              <a:ext uri="{28A0092B-C50C-407E-A947-70E740481C1C}">
                <a14:useLocalDpi xmlns:a14="http://schemas.microsoft.com/office/drawing/2010/main" val="0"/>
              </a:ext>
            </a:extLst>
          </a:blip>
          <a:srcRect t="-40647" b="-40647"/>
          <a:stretch>
            <a:fillRect/>
          </a:stretch>
        </p:blipFill>
        <p:spPr>
          <a:xfrm>
            <a:off x="457200" y="274638"/>
            <a:ext cx="8229600" cy="4525963"/>
          </a:xfrm>
        </p:spPr>
      </p:pic>
      <p:pic>
        <p:nvPicPr>
          <p:cNvPr id="5" name="Image 4" descr="Capture d’écran 2019-01-17 à 17.02.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3792070"/>
            <a:ext cx="8216900" cy="2578100"/>
          </a:xfrm>
          <a:prstGeom prst="rect">
            <a:avLst/>
          </a:prstGeom>
        </p:spPr>
      </p:pic>
    </p:spTree>
    <p:extLst>
      <p:ext uri="{BB962C8B-B14F-4D97-AF65-F5344CB8AC3E}">
        <p14:creationId xmlns:p14="http://schemas.microsoft.com/office/powerpoint/2010/main" val="18596459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mr-IN" dirty="0" smtClean="0"/>
              <a:t>…</a:t>
            </a:r>
            <a:r>
              <a:rPr lang="nl-BE" dirty="0" smtClean="0"/>
              <a:t> Même s’il n’y a rien à dire</a:t>
            </a:r>
            <a:r>
              <a:rPr lang="mr-IN" dirty="0" smtClean="0"/>
              <a:t>…</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descr="Capture d’écran 2019-01-17 à 16.5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4" y="1417638"/>
            <a:ext cx="9383187" cy="5190921"/>
          </a:xfrm>
          <a:prstGeom prst="rect">
            <a:avLst/>
          </a:prstGeom>
          <a:ln w="12700" cmpd="sng">
            <a:solidFill>
              <a:schemeClr val="tx1"/>
            </a:solidFill>
          </a:ln>
        </p:spPr>
      </p:pic>
    </p:spTree>
    <p:extLst>
      <p:ext uri="{BB962C8B-B14F-4D97-AF65-F5344CB8AC3E}">
        <p14:creationId xmlns:p14="http://schemas.microsoft.com/office/powerpoint/2010/main" val="21850731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255" y="274638"/>
            <a:ext cx="8794114" cy="1143000"/>
          </a:xfrm>
        </p:spPr>
        <p:txBody>
          <a:bodyPr>
            <a:normAutofit fontScale="90000"/>
          </a:bodyPr>
          <a:lstStyle/>
          <a:p>
            <a:r>
              <a:rPr lang="mr-IN" dirty="0" smtClean="0"/>
              <a:t>…</a:t>
            </a:r>
            <a:r>
              <a:rPr lang="nl-BE" dirty="0" smtClean="0"/>
              <a:t> Mais sans le mettre en page d’accueil !</a:t>
            </a:r>
            <a:endParaRPr lang="fr-FR" dirty="0"/>
          </a:p>
        </p:txBody>
      </p:sp>
      <p:sp>
        <p:nvSpPr>
          <p:cNvPr id="3" name="Espace réservé du contenu 2"/>
          <p:cNvSpPr>
            <a:spLocks noGrp="1"/>
          </p:cNvSpPr>
          <p:nvPr>
            <p:ph idx="1"/>
          </p:nvPr>
        </p:nvSpPr>
        <p:spPr/>
        <p:txBody>
          <a:bodyPr/>
          <a:lstStyle/>
          <a:p>
            <a:endParaRPr lang="fr-FR"/>
          </a:p>
        </p:txBody>
      </p:sp>
      <p:pic>
        <p:nvPicPr>
          <p:cNvPr id="4" name="Image 3" descr="Capture d’écran 2019-01-17 à 16.58.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6" y="1600200"/>
            <a:ext cx="9311723" cy="4525963"/>
          </a:xfrm>
          <a:prstGeom prst="rect">
            <a:avLst/>
          </a:prstGeom>
          <a:ln w="12700" cmpd="sng">
            <a:solidFill>
              <a:schemeClr val="tx1"/>
            </a:solidFill>
          </a:ln>
        </p:spPr>
      </p:pic>
      <p:sp>
        <p:nvSpPr>
          <p:cNvPr id="5" name="ZoneTexte 4"/>
          <p:cNvSpPr txBox="1"/>
          <p:nvPr/>
        </p:nvSpPr>
        <p:spPr>
          <a:xfrm>
            <a:off x="142545" y="6245736"/>
            <a:ext cx="8811933" cy="646331"/>
          </a:xfrm>
          <a:prstGeom prst="rect">
            <a:avLst/>
          </a:prstGeom>
          <a:noFill/>
        </p:spPr>
        <p:txBody>
          <a:bodyPr wrap="square" rtlCol="0">
            <a:spAutoFit/>
          </a:bodyPr>
          <a:lstStyle/>
          <a:p>
            <a:r>
              <a:rPr lang="fr-FR" b="1" dirty="0" smtClean="0"/>
              <a:t>Capture d’écran de la « Une » de </a:t>
            </a:r>
            <a:r>
              <a:rPr lang="fr-FR" b="1" i="1" dirty="0" err="1" smtClean="0"/>
              <a:t>Gamekult</a:t>
            </a:r>
            <a:r>
              <a:rPr lang="fr-FR" b="1" i="1" dirty="0" smtClean="0"/>
              <a:t> </a:t>
            </a:r>
            <a:r>
              <a:rPr lang="fr-FR" b="1" dirty="0" smtClean="0"/>
              <a:t>du 12 avril 2018 en début d’après-midi</a:t>
            </a:r>
            <a:r>
              <a:rPr lang="fr-FR" dirty="0" smtClean="0"/>
              <a:t>. </a:t>
            </a:r>
            <a:br>
              <a:rPr lang="fr-FR" dirty="0" smtClean="0"/>
            </a:br>
            <a:r>
              <a:rPr lang="fr-FR" dirty="0" smtClean="0"/>
              <a:t>Aucune trace de « Quand est-ce que </a:t>
            </a:r>
            <a:r>
              <a:rPr lang="fr-FR" dirty="0" err="1" smtClean="0"/>
              <a:t>Fortnite</a:t>
            </a:r>
            <a:r>
              <a:rPr lang="fr-FR" dirty="0" smtClean="0"/>
              <a:t> sort sur Switch ? », publié ce jour-là à 12h26. </a:t>
            </a:r>
            <a:endParaRPr lang="fr-FR" dirty="0"/>
          </a:p>
        </p:txBody>
      </p:sp>
    </p:spTree>
    <p:extLst>
      <p:ext uri="{BB962C8B-B14F-4D97-AF65-F5344CB8AC3E}">
        <p14:creationId xmlns:p14="http://schemas.microsoft.com/office/powerpoint/2010/main" val="13054279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écran 2019-02-25 à 14.34.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210518"/>
            <a:ext cx="5304513" cy="2283941"/>
          </a:xfrm>
          <a:prstGeom prst="rect">
            <a:avLst/>
          </a:prstGeom>
          <a:ln w="12700" cmpd="sng">
            <a:solidFill>
              <a:schemeClr val="tx1"/>
            </a:solidFill>
          </a:ln>
        </p:spPr>
      </p:pic>
      <p:sp>
        <p:nvSpPr>
          <p:cNvPr id="2" name="Titre 1"/>
          <p:cNvSpPr>
            <a:spLocks noGrp="1"/>
          </p:cNvSpPr>
          <p:nvPr>
            <p:ph type="title"/>
          </p:nvPr>
        </p:nvSpPr>
        <p:spPr>
          <a:xfrm>
            <a:off x="457199" y="274638"/>
            <a:ext cx="8536155" cy="1143000"/>
          </a:xfrm>
        </p:spPr>
        <p:txBody>
          <a:bodyPr>
            <a:normAutofit fontScale="90000"/>
          </a:bodyPr>
          <a:lstStyle/>
          <a:p>
            <a:r>
              <a:rPr lang="fr-FR" dirty="0" smtClean="0"/>
              <a:t>Un désintérêt de la part des journalistes</a:t>
            </a:r>
            <a:endParaRPr lang="fr-FR" dirty="0"/>
          </a:p>
        </p:txBody>
      </p:sp>
      <p:sp>
        <p:nvSpPr>
          <p:cNvPr id="3" name="Espace réservé du contenu 2"/>
          <p:cNvSpPr>
            <a:spLocks noGrp="1"/>
          </p:cNvSpPr>
          <p:nvPr>
            <p:ph idx="1"/>
          </p:nvPr>
        </p:nvSpPr>
        <p:spPr>
          <a:xfrm>
            <a:off x="732924" y="1150991"/>
            <a:ext cx="7562401" cy="4196661"/>
          </a:xfrm>
        </p:spPr>
        <p:txBody>
          <a:bodyPr/>
          <a:lstStyle/>
          <a:p>
            <a:pPr marL="0" indent="0" algn="just">
              <a:buNone/>
            </a:pPr>
            <a:r>
              <a:rPr lang="fr-FR" i="1" dirty="0" err="1" smtClean="0"/>
              <a:t>Fortnite</a:t>
            </a:r>
            <a:r>
              <a:rPr lang="fr-FR" i="1" dirty="0" smtClean="0"/>
              <a:t> Battle Royale </a:t>
            </a:r>
            <a:r>
              <a:rPr lang="fr-FR" dirty="0" smtClean="0"/>
              <a:t>: testé 9 mois après sa sortie par une pigiste </a:t>
            </a:r>
            <a:r>
              <a:rPr lang="fr-FR" b="1" dirty="0" smtClean="0"/>
              <a:t>VS </a:t>
            </a:r>
            <a:r>
              <a:rPr lang="fr-FR" i="1" dirty="0" smtClean="0"/>
              <a:t>Apex Legends </a:t>
            </a:r>
            <a:r>
              <a:rPr lang="fr-FR" dirty="0" smtClean="0"/>
              <a:t>: testé 2 jours après sa sortie par un journaliste « interne » + guide stratégique</a:t>
            </a:r>
            <a:endParaRPr lang="fr-FR" dirty="0"/>
          </a:p>
        </p:txBody>
      </p:sp>
      <p:pic>
        <p:nvPicPr>
          <p:cNvPr id="4" name="Image 3" descr="Capture d’écran 2019-02-25 à 14.31.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617" y="3210517"/>
            <a:ext cx="3964839" cy="3652441"/>
          </a:xfrm>
          <a:prstGeom prst="rect">
            <a:avLst/>
          </a:prstGeom>
          <a:ln w="12700" cmpd="sng">
            <a:solidFill>
              <a:srgbClr val="000000"/>
            </a:solidFill>
          </a:ln>
        </p:spPr>
      </p:pic>
      <p:pic>
        <p:nvPicPr>
          <p:cNvPr id="6" name="Image 5" descr="Capture d’écran 2019-02-25 à 14.36.3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7" y="5468000"/>
            <a:ext cx="5205616" cy="1401310"/>
          </a:xfrm>
          <a:prstGeom prst="rect">
            <a:avLst/>
          </a:prstGeom>
          <a:ln w="12700" cmpd="sng">
            <a:solidFill>
              <a:schemeClr val="tx1"/>
            </a:solidFill>
          </a:ln>
        </p:spPr>
      </p:pic>
    </p:spTree>
    <p:extLst>
      <p:ext uri="{BB962C8B-B14F-4D97-AF65-F5344CB8AC3E}">
        <p14:creationId xmlns:p14="http://schemas.microsoft.com/office/powerpoint/2010/main" val="39288798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désintérêt de la part des </a:t>
            </a:r>
            <a:br>
              <a:rPr lang="fr-FR" dirty="0" smtClean="0"/>
            </a:br>
            <a:r>
              <a:rPr lang="fr-FR" dirty="0" smtClean="0"/>
              <a:t>lecteurs qui commentent</a:t>
            </a:r>
            <a:endParaRPr lang="fr-FR" dirty="0"/>
          </a:p>
        </p:txBody>
      </p:sp>
      <p:pic>
        <p:nvPicPr>
          <p:cNvPr id="4" name="Espace réservé du contenu 3" descr="Capture d’écran 2019-02-25 à 09.58.58.png"/>
          <p:cNvPicPr>
            <a:picLocks noGrp="1" noChangeAspect="1"/>
          </p:cNvPicPr>
          <p:nvPr>
            <p:ph idx="1"/>
          </p:nvPr>
        </p:nvPicPr>
        <p:blipFill>
          <a:blip r:embed="rId3">
            <a:extLst>
              <a:ext uri="{28A0092B-C50C-407E-A947-70E740481C1C}">
                <a14:useLocalDpi xmlns:a14="http://schemas.microsoft.com/office/drawing/2010/main" val="0"/>
              </a:ext>
            </a:extLst>
          </a:blip>
          <a:srcRect l="-52789" r="-52789"/>
          <a:stretch>
            <a:fillRect/>
          </a:stretch>
        </p:blipFill>
        <p:spPr>
          <a:xfrm>
            <a:off x="-1923878" y="1600200"/>
            <a:ext cx="8229600" cy="4525963"/>
          </a:xfrm>
        </p:spPr>
      </p:pic>
      <p:pic>
        <p:nvPicPr>
          <p:cNvPr id="6" name="Image 5" descr="Capture d’écran 2019-02-25 à 10.00.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625" y="1419636"/>
            <a:ext cx="4818375" cy="5425133"/>
          </a:xfrm>
          <a:prstGeom prst="rect">
            <a:avLst/>
          </a:prstGeom>
        </p:spPr>
      </p:pic>
      <p:sp>
        <p:nvSpPr>
          <p:cNvPr id="7" name="ZoneTexte 6"/>
          <p:cNvSpPr txBox="1"/>
          <p:nvPr/>
        </p:nvSpPr>
        <p:spPr>
          <a:xfrm>
            <a:off x="39686" y="6033553"/>
            <a:ext cx="4338852" cy="830997"/>
          </a:xfrm>
          <a:prstGeom prst="rect">
            <a:avLst/>
          </a:prstGeom>
          <a:noFill/>
        </p:spPr>
        <p:txBody>
          <a:bodyPr wrap="square" rtlCol="0">
            <a:spAutoFit/>
          </a:bodyPr>
          <a:lstStyle/>
          <a:p>
            <a:pPr algn="just"/>
            <a:r>
              <a:rPr lang="fr-FR" sz="1600" dirty="0" smtClean="0"/>
              <a:t>À droite : commentaires de </a:t>
            </a:r>
            <a:r>
              <a:rPr lang="fr-FR" sz="1600" b="1" dirty="0" smtClean="0"/>
              <a:t>JAROD, « Avec 10,7 millions de joueurs en simultané, </a:t>
            </a:r>
            <a:r>
              <a:rPr lang="fr-FR" sz="1600" b="1" dirty="0" err="1" smtClean="0"/>
              <a:t>Fortnite</a:t>
            </a:r>
            <a:r>
              <a:rPr lang="fr-FR" sz="1600" b="1" dirty="0" smtClean="0"/>
              <a:t> rappelle qui est le patron », </a:t>
            </a:r>
            <a:r>
              <a:rPr lang="fr-FR" sz="1600" b="1" i="1" dirty="0" err="1" smtClean="0"/>
              <a:t>Gamekult</a:t>
            </a:r>
            <a:r>
              <a:rPr lang="fr-FR" sz="1600" b="1" dirty="0" smtClean="0"/>
              <a:t>,  22/10/19</a:t>
            </a:r>
            <a:endParaRPr lang="fr-FR" sz="1600" b="1" dirty="0"/>
          </a:p>
        </p:txBody>
      </p:sp>
    </p:spTree>
    <p:extLst>
      <p:ext uri="{BB962C8B-B14F-4D97-AF65-F5344CB8AC3E}">
        <p14:creationId xmlns:p14="http://schemas.microsoft.com/office/powerpoint/2010/main" val="38415193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Tout commençait normalement</a:t>
            </a:r>
            <a:endParaRPr lang="fr-FR" dirty="0"/>
          </a:p>
        </p:txBody>
      </p:sp>
      <p:sp>
        <p:nvSpPr>
          <p:cNvPr id="3" name="Espace réservé du contenu 2"/>
          <p:cNvSpPr>
            <a:spLocks noGrp="1"/>
          </p:cNvSpPr>
          <p:nvPr>
            <p:ph idx="1"/>
          </p:nvPr>
        </p:nvSpPr>
        <p:spPr>
          <a:xfrm>
            <a:off x="181447" y="1354376"/>
            <a:ext cx="8686799" cy="5503624"/>
          </a:xfrm>
        </p:spPr>
        <p:txBody>
          <a:bodyPr/>
          <a:lstStyle/>
          <a:p>
            <a:pPr marL="0" indent="0" algn="just">
              <a:buNone/>
            </a:pPr>
            <a:r>
              <a:rPr lang="fr-FR" dirty="0" smtClean="0"/>
              <a:t>Avant son mode « </a:t>
            </a:r>
            <a:r>
              <a:rPr lang="fr-FR" dirty="0" err="1" smtClean="0"/>
              <a:t>battle</a:t>
            </a:r>
            <a:r>
              <a:rPr lang="fr-FR" dirty="0" smtClean="0"/>
              <a:t> royale », </a:t>
            </a:r>
            <a:r>
              <a:rPr lang="fr-FR" dirty="0" err="1" smtClean="0"/>
              <a:t>Fortnite</a:t>
            </a:r>
            <a:r>
              <a:rPr lang="fr-FR" dirty="0" smtClean="0"/>
              <a:t> s’insérait parfaitement dans le cycle bien huilé « news </a:t>
            </a:r>
            <a:r>
              <a:rPr lang="mr-IN" dirty="0" smtClean="0"/>
              <a:t>–</a:t>
            </a:r>
            <a:r>
              <a:rPr lang="fr-FR" dirty="0" smtClean="0"/>
              <a:t> </a:t>
            </a:r>
            <a:r>
              <a:rPr lang="fr-FR" dirty="0" err="1" smtClean="0"/>
              <a:t>preview</a:t>
            </a:r>
            <a:r>
              <a:rPr lang="fr-FR" dirty="0" smtClean="0"/>
              <a:t> </a:t>
            </a:r>
            <a:r>
              <a:rPr lang="mr-IN" dirty="0" smtClean="0"/>
              <a:t>–</a:t>
            </a:r>
            <a:r>
              <a:rPr lang="fr-FR" dirty="0" smtClean="0"/>
              <a:t> test ».</a:t>
            </a:r>
          </a:p>
          <a:p>
            <a:pPr marL="0" indent="0" algn="just">
              <a:buNone/>
            </a:pPr>
            <a:endParaRPr lang="fr-FR" dirty="0"/>
          </a:p>
          <a:p>
            <a:pPr marL="0" indent="0" algn="just">
              <a:buNone/>
            </a:pPr>
            <a:endParaRPr lang="fr-FR" dirty="0" smtClean="0"/>
          </a:p>
          <a:p>
            <a:pPr marL="0" indent="0" algn="just">
              <a:buNone/>
            </a:pPr>
            <a:endParaRPr lang="fr-FR" dirty="0"/>
          </a:p>
          <a:p>
            <a:pPr marL="0" indent="0" algn="just">
              <a:buNone/>
            </a:pPr>
            <a:endParaRPr lang="fr-FR" dirty="0" smtClean="0"/>
          </a:p>
          <a:p>
            <a:pPr marL="0" indent="0" algn="just">
              <a:buNone/>
            </a:pPr>
            <a:r>
              <a:rPr lang="fr-FR" dirty="0" smtClean="0"/>
              <a:t>Ce cycle, hérité de la presse des années 1990, sied mal aux « </a:t>
            </a:r>
            <a:r>
              <a:rPr lang="fr-FR" dirty="0" err="1" smtClean="0"/>
              <a:t>early</a:t>
            </a:r>
            <a:r>
              <a:rPr lang="fr-FR" dirty="0" smtClean="0"/>
              <a:t> </a:t>
            </a:r>
            <a:r>
              <a:rPr lang="fr-FR" dirty="0" err="1" smtClean="0"/>
              <a:t>access</a:t>
            </a:r>
            <a:r>
              <a:rPr lang="fr-FR" dirty="0" smtClean="0"/>
              <a:t> », aux « jeux-service » et aux « free to </a:t>
            </a:r>
            <a:r>
              <a:rPr lang="fr-FR" dirty="0" err="1" smtClean="0"/>
              <a:t>play</a:t>
            </a:r>
            <a:r>
              <a:rPr lang="fr-FR" dirty="0" smtClean="0"/>
              <a:t> ».</a:t>
            </a:r>
            <a:endParaRPr lang="fr-FR" dirty="0"/>
          </a:p>
        </p:txBody>
      </p:sp>
      <p:pic>
        <p:nvPicPr>
          <p:cNvPr id="4" name="Image 3" descr="Capture d’écran 2019-02-19 à 14.31.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 y="3115211"/>
            <a:ext cx="3162300" cy="1866900"/>
          </a:xfrm>
          <a:prstGeom prst="rect">
            <a:avLst/>
          </a:prstGeom>
        </p:spPr>
      </p:pic>
      <p:pic>
        <p:nvPicPr>
          <p:cNvPr id="5" name="Image 4" descr="Capture d’écran 2019-02-19 à 14.29.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652" y="3173866"/>
            <a:ext cx="3251200" cy="1778000"/>
          </a:xfrm>
          <a:prstGeom prst="rect">
            <a:avLst/>
          </a:prstGeom>
        </p:spPr>
      </p:pic>
      <p:pic>
        <p:nvPicPr>
          <p:cNvPr id="6" name="Image 5" descr="Capture d’écran 2019-02-19 à 14.29.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852" y="3115211"/>
            <a:ext cx="3187700" cy="1778000"/>
          </a:xfrm>
          <a:prstGeom prst="rect">
            <a:avLst/>
          </a:prstGeom>
        </p:spPr>
      </p:pic>
      <p:sp>
        <p:nvSpPr>
          <p:cNvPr id="7" name="ZoneTexte 6"/>
          <p:cNvSpPr txBox="1"/>
          <p:nvPr/>
        </p:nvSpPr>
        <p:spPr>
          <a:xfrm>
            <a:off x="0" y="4794201"/>
            <a:ext cx="3564799" cy="369332"/>
          </a:xfrm>
          <a:prstGeom prst="rect">
            <a:avLst/>
          </a:prstGeom>
          <a:noFill/>
        </p:spPr>
        <p:txBody>
          <a:bodyPr wrap="square" rtlCol="0">
            <a:spAutoFit/>
          </a:bodyPr>
          <a:lstStyle/>
          <a:p>
            <a:r>
              <a:rPr lang="fr-FR" i="1" dirty="0" err="1" smtClean="0"/>
              <a:t>Jeuxvideo.com</a:t>
            </a:r>
            <a:endParaRPr lang="fr-FR" i="1" dirty="0"/>
          </a:p>
        </p:txBody>
      </p:sp>
    </p:spTree>
    <p:extLst>
      <p:ext uri="{BB962C8B-B14F-4D97-AF65-F5344CB8AC3E}">
        <p14:creationId xmlns:p14="http://schemas.microsoft.com/office/powerpoint/2010/main" val="6829349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Sur </a:t>
            </a:r>
            <a:r>
              <a:rPr lang="fr-FR" i="1" dirty="0" err="1" smtClean="0"/>
              <a:t>Jeuxvideo.com</a:t>
            </a:r>
            <a:r>
              <a:rPr lang="fr-FR" dirty="0" smtClean="0"/>
              <a:t>, des </a:t>
            </a:r>
            <a:br>
              <a:rPr lang="fr-FR" dirty="0" smtClean="0"/>
            </a:br>
            <a:r>
              <a:rPr lang="fr-FR" b="1" i="1" dirty="0" smtClean="0"/>
              <a:t>rédacteurs</a:t>
            </a:r>
            <a:r>
              <a:rPr lang="fr-FR" dirty="0" smtClean="0"/>
              <a:t> spécialisés en </a:t>
            </a:r>
            <a:r>
              <a:rPr lang="fr-FR" dirty="0" err="1" smtClean="0"/>
              <a:t>Fortnite</a:t>
            </a:r>
            <a:r>
              <a:rPr lang="mr-IN" dirty="0" smtClean="0"/>
              <a:t>…</a:t>
            </a:r>
            <a:endParaRPr lang="fr-FR" dirty="0"/>
          </a:p>
        </p:txBody>
      </p:sp>
      <p:pic>
        <p:nvPicPr>
          <p:cNvPr id="4" name="Espace réservé du contenu 3" descr="Capture d’écran 2019-02-25 à 10.25.31.png"/>
          <p:cNvPicPr>
            <a:picLocks noGrp="1" noChangeAspect="1"/>
          </p:cNvPicPr>
          <p:nvPr>
            <p:ph idx="1"/>
          </p:nvPr>
        </p:nvPicPr>
        <p:blipFill>
          <a:blip r:embed="rId2">
            <a:extLst>
              <a:ext uri="{28A0092B-C50C-407E-A947-70E740481C1C}">
                <a14:useLocalDpi xmlns:a14="http://schemas.microsoft.com/office/drawing/2010/main" val="0"/>
              </a:ext>
            </a:extLst>
          </a:blip>
          <a:srcRect l="-36552" r="-36552"/>
          <a:stretch>
            <a:fillRect/>
          </a:stretch>
        </p:blipFill>
        <p:spPr>
          <a:xfrm>
            <a:off x="-1791594" y="1600200"/>
            <a:ext cx="7942712" cy="4525963"/>
          </a:xfrm>
          <a:ln w="12700" cmpd="sng">
            <a:solidFill>
              <a:schemeClr val="tx1"/>
            </a:solidFill>
          </a:ln>
        </p:spPr>
      </p:pic>
      <p:pic>
        <p:nvPicPr>
          <p:cNvPr id="5" name="Image 4" descr="Capture d’écran 2019-02-25 à 10.26.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995" y="1600200"/>
            <a:ext cx="4749005" cy="4525963"/>
          </a:xfrm>
          <a:prstGeom prst="rect">
            <a:avLst/>
          </a:prstGeom>
          <a:ln w="12700" cmpd="sng">
            <a:solidFill>
              <a:schemeClr val="tx1"/>
            </a:solidFill>
          </a:ln>
        </p:spPr>
      </p:pic>
      <p:sp>
        <p:nvSpPr>
          <p:cNvPr id="6" name="ZoneTexte 5"/>
          <p:cNvSpPr txBox="1"/>
          <p:nvPr/>
        </p:nvSpPr>
        <p:spPr>
          <a:xfrm>
            <a:off x="39686" y="6165088"/>
            <a:ext cx="9104314" cy="615553"/>
          </a:xfrm>
          <a:prstGeom prst="rect">
            <a:avLst/>
          </a:prstGeom>
          <a:noFill/>
        </p:spPr>
        <p:txBody>
          <a:bodyPr wrap="square" rtlCol="0">
            <a:spAutoFit/>
          </a:bodyPr>
          <a:lstStyle/>
          <a:p>
            <a:pPr algn="just"/>
            <a:r>
              <a:rPr lang="fr-FR" sz="1700" b="1" dirty="0" smtClean="0"/>
              <a:t>Plus de 600 news qui concernent directement </a:t>
            </a:r>
            <a:r>
              <a:rPr lang="fr-FR" sz="1700" b="1" dirty="0" err="1" smtClean="0"/>
              <a:t>Fortnite</a:t>
            </a:r>
            <a:r>
              <a:rPr lang="fr-FR" sz="1700" b="1" dirty="0" smtClean="0"/>
              <a:t>, dont la grande majorité sont signées par des « Rédacteurs </a:t>
            </a:r>
            <a:r>
              <a:rPr lang="fr-FR" sz="1700" b="1" dirty="0" err="1" smtClean="0"/>
              <a:t>Jeuxvideo.com</a:t>
            </a:r>
            <a:r>
              <a:rPr lang="fr-FR" sz="1700" b="1" dirty="0" smtClean="0"/>
              <a:t> ». </a:t>
            </a:r>
            <a:r>
              <a:rPr lang="fr-FR" sz="1700" b="1" dirty="0" err="1" smtClean="0"/>
              <a:t>NaCi-Xeyrus</a:t>
            </a:r>
            <a:r>
              <a:rPr lang="fr-FR" sz="1700" b="1" dirty="0" smtClean="0"/>
              <a:t>, recruté en novembre 2018, en a déjà publié 72.</a:t>
            </a:r>
            <a:endParaRPr lang="fr-FR" sz="1700" b="1" dirty="0"/>
          </a:p>
        </p:txBody>
      </p:sp>
    </p:spTree>
    <p:extLst>
      <p:ext uri="{BB962C8B-B14F-4D97-AF65-F5344CB8AC3E}">
        <p14:creationId xmlns:p14="http://schemas.microsoft.com/office/powerpoint/2010/main" val="8381730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mr-IN" dirty="0" smtClean="0"/>
              <a:t>…</a:t>
            </a:r>
            <a:r>
              <a:rPr lang="nl-BE" dirty="0" smtClean="0"/>
              <a:t> Et des </a:t>
            </a:r>
            <a:r>
              <a:rPr lang="nl-BE" b="1" i="1" dirty="0" smtClean="0"/>
              <a:t>journalistes</a:t>
            </a:r>
            <a:r>
              <a:rPr lang="nl-BE" dirty="0" smtClean="0"/>
              <a:t> qui se </a:t>
            </a:r>
            <a:br>
              <a:rPr lang="nl-BE" dirty="0" smtClean="0"/>
            </a:br>
            <a:r>
              <a:rPr lang="nl-BE" dirty="0" smtClean="0"/>
              <a:t>plaignent de son poids </a:t>
            </a:r>
            <a:r>
              <a:rPr lang="nl-BE" dirty="0" smtClean="0"/>
              <a:t>médiatique</a:t>
            </a:r>
            <a:endParaRPr lang="fr-FR" dirty="0"/>
          </a:p>
        </p:txBody>
      </p:sp>
      <p:pic>
        <p:nvPicPr>
          <p:cNvPr id="8" name="Espace réservé du contenu 7" descr="Capture d’écran 2019-02-25 à 10.32.17.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115" b="2560"/>
          <a:stretch/>
        </p:blipFill>
        <p:spPr>
          <a:xfrm>
            <a:off x="258777" y="1706645"/>
            <a:ext cx="8613105" cy="2606272"/>
          </a:xfrm>
          <a:ln w="12700" cmpd="sng">
            <a:solidFill>
              <a:srgbClr val="000000"/>
            </a:solidFill>
          </a:ln>
        </p:spPr>
      </p:pic>
      <p:sp>
        <p:nvSpPr>
          <p:cNvPr id="9" name="ZoneTexte 8"/>
          <p:cNvSpPr txBox="1"/>
          <p:nvPr/>
        </p:nvSpPr>
        <p:spPr>
          <a:xfrm>
            <a:off x="258777" y="4352604"/>
            <a:ext cx="8514720" cy="923330"/>
          </a:xfrm>
          <a:prstGeom prst="rect">
            <a:avLst/>
          </a:prstGeom>
          <a:noFill/>
        </p:spPr>
        <p:txBody>
          <a:bodyPr wrap="square" rtlCol="0">
            <a:spAutoFit/>
          </a:bodyPr>
          <a:lstStyle/>
          <a:p>
            <a:r>
              <a:rPr lang="fr-FR" b="1" dirty="0" smtClean="0"/>
              <a:t>SILENT_JAY, « Billet : PUBG, Pokémon Go, </a:t>
            </a:r>
            <a:r>
              <a:rPr lang="fr-FR" b="1" dirty="0" err="1" smtClean="0"/>
              <a:t>Fortnite</a:t>
            </a:r>
            <a:r>
              <a:rPr lang="fr-FR" b="1" dirty="0" smtClean="0"/>
              <a:t>, Apex</a:t>
            </a:r>
            <a:r>
              <a:rPr lang="mr-IN" b="1" dirty="0" smtClean="0"/>
              <a:t>…</a:t>
            </a:r>
            <a:r>
              <a:rPr lang="nl-BE" b="1" dirty="0" smtClean="0"/>
              <a:t> Les effets de mode nuisent au jeu vidéo », </a:t>
            </a:r>
            <a:r>
              <a:rPr lang="nl-BE" b="1" i="1" dirty="0" smtClean="0"/>
              <a:t>Jeuxvideo.com</a:t>
            </a:r>
            <a:r>
              <a:rPr lang="nl-BE" b="1" dirty="0" smtClean="0"/>
              <a:t>, 25 février 2019. </a:t>
            </a:r>
            <a:endParaRPr lang="nl-BE" dirty="0" smtClean="0"/>
          </a:p>
          <a:p>
            <a:endParaRPr lang="nl-BE" b="1" dirty="0"/>
          </a:p>
        </p:txBody>
      </p:sp>
      <p:pic>
        <p:nvPicPr>
          <p:cNvPr id="10" name="Image 9" descr="Capture d’écran 2019-02-25 à 15.06.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529" y="5037660"/>
            <a:ext cx="5204821" cy="1820339"/>
          </a:xfrm>
          <a:prstGeom prst="rect">
            <a:avLst/>
          </a:prstGeom>
          <a:ln w="12700" cmpd="sng">
            <a:solidFill>
              <a:schemeClr val="tx1"/>
            </a:solidFill>
          </a:ln>
        </p:spPr>
      </p:pic>
    </p:spTree>
    <p:extLst>
      <p:ext uri="{BB962C8B-B14F-4D97-AF65-F5344CB8AC3E}">
        <p14:creationId xmlns:p14="http://schemas.microsoft.com/office/powerpoint/2010/main" val="31338067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4736" y="241802"/>
            <a:ext cx="7964905" cy="1106237"/>
          </a:xfrm>
        </p:spPr>
        <p:txBody>
          <a:bodyPr>
            <a:normAutofit fontScale="90000"/>
          </a:bodyPr>
          <a:lstStyle/>
          <a:p>
            <a:r>
              <a:rPr lang="nl-BE" dirty="0" smtClean="0"/>
              <a:t>Mentionner Fortnite </a:t>
            </a:r>
            <a:r>
              <a:rPr lang="nl-BE" dirty="0" smtClean="0"/>
              <a:t>dans des </a:t>
            </a:r>
            <a:br>
              <a:rPr lang="nl-BE" dirty="0" smtClean="0"/>
            </a:br>
            <a:r>
              <a:rPr lang="nl-BE" dirty="0" smtClean="0"/>
              <a:t>articles qui prennent de la hauteur</a:t>
            </a:r>
            <a:endParaRPr lang="fr-FR" dirty="0"/>
          </a:p>
        </p:txBody>
      </p:sp>
      <p:pic>
        <p:nvPicPr>
          <p:cNvPr id="5" name="Espace réservé du contenu 4" descr="Capture d’écran 2019-02-25 à 10.55.29.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211" b="-7855"/>
          <a:stretch/>
        </p:blipFill>
        <p:spPr>
          <a:xfrm>
            <a:off x="3088105" y="3930315"/>
            <a:ext cx="6055895" cy="2954421"/>
          </a:xfrm>
          <a:ln w="12700" cmpd="sng">
            <a:solidFill>
              <a:schemeClr val="tx1"/>
            </a:solidFill>
          </a:ln>
        </p:spPr>
      </p:pic>
      <p:pic>
        <p:nvPicPr>
          <p:cNvPr id="4" name="Image 3" descr="Capture d’écran 2019-02-25 à 10.46.04.png"/>
          <p:cNvPicPr>
            <a:picLocks noChangeAspect="1"/>
          </p:cNvPicPr>
          <p:nvPr/>
        </p:nvPicPr>
        <p:blipFill rotWithShape="1">
          <a:blip r:embed="rId3">
            <a:extLst>
              <a:ext uri="{28A0092B-C50C-407E-A947-70E740481C1C}">
                <a14:useLocalDpi xmlns:a14="http://schemas.microsoft.com/office/drawing/2010/main" val="0"/>
              </a:ext>
            </a:extLst>
          </a:blip>
          <a:srcRect b="43629"/>
          <a:stretch/>
        </p:blipFill>
        <p:spPr>
          <a:xfrm>
            <a:off x="200525" y="1511217"/>
            <a:ext cx="6376344" cy="2405730"/>
          </a:xfrm>
          <a:prstGeom prst="rect">
            <a:avLst/>
          </a:prstGeom>
          <a:ln w="12700" cmpd="sng">
            <a:solidFill>
              <a:schemeClr val="tx1"/>
            </a:solidFill>
          </a:ln>
        </p:spPr>
      </p:pic>
      <p:sp>
        <p:nvSpPr>
          <p:cNvPr id="6" name="ZoneTexte 5"/>
          <p:cNvSpPr txBox="1"/>
          <p:nvPr/>
        </p:nvSpPr>
        <p:spPr>
          <a:xfrm>
            <a:off x="6590237" y="1911684"/>
            <a:ext cx="2460183" cy="1200329"/>
          </a:xfrm>
          <a:prstGeom prst="rect">
            <a:avLst/>
          </a:prstGeom>
          <a:noFill/>
        </p:spPr>
        <p:txBody>
          <a:bodyPr wrap="square" rtlCol="0">
            <a:spAutoFit/>
          </a:bodyPr>
          <a:lstStyle/>
          <a:p>
            <a:r>
              <a:rPr lang="fr-FR" b="1" dirty="0" smtClean="0"/>
              <a:t>TURCEV Nicolas, « Peut-on </a:t>
            </a:r>
            <a:r>
              <a:rPr lang="fr-FR" b="1" dirty="0" err="1" smtClean="0"/>
              <a:t>copyrighter</a:t>
            </a:r>
            <a:r>
              <a:rPr lang="fr-FR" b="1" dirty="0" smtClean="0"/>
              <a:t> le </a:t>
            </a:r>
            <a:r>
              <a:rPr lang="fr-FR" b="1" dirty="0" err="1" smtClean="0"/>
              <a:t>gameplay</a:t>
            </a:r>
            <a:r>
              <a:rPr lang="fr-FR" b="1" dirty="0" smtClean="0"/>
              <a:t> ? », </a:t>
            </a:r>
            <a:r>
              <a:rPr lang="fr-FR" b="1" i="1" dirty="0" err="1" smtClean="0"/>
              <a:t>Gamekult</a:t>
            </a:r>
            <a:r>
              <a:rPr lang="fr-FR" b="1" dirty="0" smtClean="0"/>
              <a:t>, 16/07/18</a:t>
            </a:r>
            <a:endParaRPr lang="fr-FR" b="1" dirty="0"/>
          </a:p>
        </p:txBody>
      </p:sp>
      <p:sp>
        <p:nvSpPr>
          <p:cNvPr id="7" name="ZoneTexte 6"/>
          <p:cNvSpPr txBox="1"/>
          <p:nvPr/>
        </p:nvSpPr>
        <p:spPr>
          <a:xfrm>
            <a:off x="815466" y="3931729"/>
            <a:ext cx="2513263" cy="1200329"/>
          </a:xfrm>
          <a:prstGeom prst="rect">
            <a:avLst/>
          </a:prstGeom>
          <a:noFill/>
        </p:spPr>
        <p:txBody>
          <a:bodyPr wrap="square" rtlCol="0">
            <a:spAutoFit/>
          </a:bodyPr>
          <a:lstStyle/>
          <a:p>
            <a:r>
              <a:rPr lang="fr-FR" b="1" dirty="0" smtClean="0"/>
              <a:t>ACKBOO, « Battle Royale : l’attaque des clones », </a:t>
            </a:r>
            <a:r>
              <a:rPr lang="fr-FR" b="1" i="1" dirty="0" smtClean="0"/>
              <a:t>Canard PC</a:t>
            </a:r>
            <a:r>
              <a:rPr lang="fr-FR" b="1" dirty="0" smtClean="0"/>
              <a:t>, 24/09/19</a:t>
            </a:r>
            <a:endParaRPr lang="fr-FR" b="1" dirty="0"/>
          </a:p>
        </p:txBody>
      </p:sp>
      <p:sp>
        <p:nvSpPr>
          <p:cNvPr id="8" name="ZoneTexte 7"/>
          <p:cNvSpPr txBox="1"/>
          <p:nvPr/>
        </p:nvSpPr>
        <p:spPr>
          <a:xfrm>
            <a:off x="160413" y="5076937"/>
            <a:ext cx="3181684" cy="1754327"/>
          </a:xfrm>
          <a:prstGeom prst="rect">
            <a:avLst/>
          </a:prstGeom>
          <a:noFill/>
        </p:spPr>
        <p:txBody>
          <a:bodyPr wrap="square" rtlCol="0">
            <a:spAutoFit/>
          </a:bodyPr>
          <a:lstStyle/>
          <a:p>
            <a:r>
              <a:rPr lang="fr-FR" dirty="0" smtClean="0"/>
              <a:t>Des angles plus généraux, extérieurs aux jeux vidéo en eux-mêmes. </a:t>
            </a:r>
            <a:r>
              <a:rPr lang="fr-FR" dirty="0" err="1" smtClean="0"/>
              <a:t>Fortnite</a:t>
            </a:r>
            <a:r>
              <a:rPr lang="fr-FR" dirty="0" smtClean="0"/>
              <a:t> comme </a:t>
            </a:r>
            <a:br>
              <a:rPr lang="fr-FR" dirty="0" smtClean="0"/>
            </a:br>
            <a:r>
              <a:rPr lang="fr-FR" dirty="0" smtClean="0"/>
              <a:t>un tremplin pour contextualiser, analyser, développer</a:t>
            </a:r>
            <a:r>
              <a:rPr lang="mr-IN" dirty="0" smtClean="0"/>
              <a:t>…</a:t>
            </a:r>
            <a:endParaRPr lang="fr-FR" dirty="0"/>
          </a:p>
        </p:txBody>
      </p:sp>
    </p:spTree>
    <p:extLst>
      <p:ext uri="{BB962C8B-B14F-4D97-AF65-F5344CB8AC3E}">
        <p14:creationId xmlns:p14="http://schemas.microsoft.com/office/powerpoint/2010/main" val="10271104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132281" y="1600200"/>
            <a:ext cx="8889357" cy="5067622"/>
          </a:xfrm>
        </p:spPr>
        <p:txBody>
          <a:bodyPr>
            <a:normAutofit/>
          </a:bodyPr>
          <a:lstStyle/>
          <a:p>
            <a:pPr marL="457200" lvl="0" indent="-457200" algn="just">
              <a:buAutoNum type="arabicParenR"/>
            </a:pPr>
            <a:r>
              <a:rPr lang="fr-FR" sz="2000" b="1" dirty="0" err="1" smtClean="0"/>
              <a:t>Fortnite</a:t>
            </a:r>
            <a:r>
              <a:rPr lang="fr-FR" sz="2000" b="1" dirty="0" smtClean="0"/>
              <a:t> a débordé du cycle. </a:t>
            </a:r>
            <a:r>
              <a:rPr lang="fr-BE" sz="2000" dirty="0" smtClean="0"/>
              <a:t>Paradoxalement, en s’adaptant aux dynamiques </a:t>
            </a:r>
            <a:r>
              <a:rPr lang="fr-BE" sz="2000" i="1" dirty="0" smtClean="0"/>
              <a:t>marketing </a:t>
            </a:r>
            <a:r>
              <a:rPr lang="fr-BE" sz="2000" dirty="0" smtClean="0"/>
              <a:t>des jeux qui débordent du cycle, la presse prend davantage de décisions éditoriales. Ces dernières contredisent les travaux académiques qui la décrivent comme une « presse enthousiaste » (Carlson, 2009 : 12), un « instrument de parole des éditeurs de jeu vidéo » (Nieborg et Sihvonen, 2009 : 5-6) qui « défie les notions journalistiques traditionnelles d’objectivité et de dépendance » (Ribbens et Steegen, 2012 </a:t>
            </a:r>
            <a:r>
              <a:rPr lang="fr-BE" sz="2000" smtClean="0"/>
              <a:t>: 211)</a:t>
            </a:r>
            <a:r>
              <a:rPr lang="fr-BE" sz="2000" dirty="0" smtClean="0"/>
              <a:t>.</a:t>
            </a:r>
          </a:p>
          <a:p>
            <a:pPr marL="457200" lvl="0" indent="-457200" algn="just">
              <a:buAutoNum type="arabicParenR"/>
            </a:pPr>
            <a:endParaRPr lang="fr-BE" sz="2000" b="1" dirty="0"/>
          </a:p>
          <a:p>
            <a:pPr marL="457200" lvl="0" indent="-457200" algn="just">
              <a:buAutoNum type="arabicParenR"/>
            </a:pPr>
            <a:r>
              <a:rPr lang="fr-FR" sz="2000" b="1" dirty="0" smtClean="0"/>
              <a:t>Le traitement médiatique de </a:t>
            </a:r>
            <a:r>
              <a:rPr lang="fr-FR" sz="2000" b="1" dirty="0" err="1" smtClean="0"/>
              <a:t>Fortnite</a:t>
            </a:r>
            <a:r>
              <a:rPr lang="fr-FR" sz="2000" b="1" dirty="0" smtClean="0"/>
              <a:t> illustre la polarisation « rédacteur » - « journaliste ». </a:t>
            </a:r>
            <a:r>
              <a:rPr lang="fr-FR" sz="2000" dirty="0" smtClean="0"/>
              <a:t>Les rédacteurs écrivent </a:t>
            </a:r>
            <a:r>
              <a:rPr lang="fr-FR" sz="2000" i="1" dirty="0" smtClean="0"/>
              <a:t>sur </a:t>
            </a:r>
            <a:r>
              <a:rPr lang="fr-FR" sz="2000" dirty="0" err="1" smtClean="0"/>
              <a:t>Fortnite</a:t>
            </a:r>
            <a:r>
              <a:rPr lang="fr-FR" sz="2000" dirty="0" smtClean="0"/>
              <a:t>, tandis que les journalistes écrivent </a:t>
            </a:r>
            <a:r>
              <a:rPr lang="fr-FR" sz="2000" i="1" dirty="0" smtClean="0"/>
              <a:t>autour </a:t>
            </a:r>
            <a:r>
              <a:rPr lang="fr-FR" sz="2000" dirty="0" smtClean="0"/>
              <a:t>de lui (ex. « Peut-on </a:t>
            </a:r>
            <a:r>
              <a:rPr lang="fr-FR" sz="2000" i="1" dirty="0" err="1" smtClean="0"/>
              <a:t>copyrighter</a:t>
            </a:r>
            <a:r>
              <a:rPr lang="fr-FR" sz="2000" dirty="0" smtClean="0"/>
              <a:t> le </a:t>
            </a:r>
            <a:r>
              <a:rPr lang="fr-FR" sz="2000" dirty="0" err="1" smtClean="0"/>
              <a:t>gameplay</a:t>
            </a:r>
            <a:r>
              <a:rPr lang="fr-FR" sz="2000" dirty="0" smtClean="0"/>
              <a:t> du Battle Royale ? »). Le rédacteur occupe le terrain avec ce qui pèse médiatiquement ; le journaliste a le souci de proposer une valeur ajoutée, de proposer de nouvelles perspectives.</a:t>
            </a:r>
            <a:endParaRPr lang="fr-FR" sz="2000" b="1" dirty="0"/>
          </a:p>
        </p:txBody>
      </p:sp>
    </p:spTree>
    <p:extLst>
      <p:ext uri="{BB962C8B-B14F-4D97-AF65-F5344CB8AC3E}">
        <p14:creationId xmlns:p14="http://schemas.microsoft.com/office/powerpoint/2010/main" val="16218717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rtnite-3.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513603" y="0"/>
            <a:ext cx="12691089" cy="7413376"/>
          </a:xfrm>
          <a:prstGeom prst="rect">
            <a:avLst/>
          </a:prstGeom>
        </p:spPr>
      </p:pic>
      <p:sp>
        <p:nvSpPr>
          <p:cNvPr id="5" name="Rectangle à coins arrondis 4"/>
          <p:cNvSpPr/>
          <p:nvPr/>
        </p:nvSpPr>
        <p:spPr>
          <a:xfrm>
            <a:off x="457200" y="1417638"/>
            <a:ext cx="8686800" cy="5186362"/>
          </a:xfrm>
          <a:prstGeom prst="roundRect">
            <a:avLst/>
          </a:prstGeom>
          <a:solidFill>
            <a:schemeClr val="bg1">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57200" y="1600200"/>
            <a:ext cx="8229600" cy="4869174"/>
          </a:xfrm>
        </p:spPr>
        <p:txBody>
          <a:bodyPr>
            <a:normAutofit lnSpcReduction="10000"/>
          </a:bodyPr>
          <a:lstStyle/>
          <a:p>
            <a:pPr marL="0" indent="0" algn="ctr">
              <a:buNone/>
            </a:pPr>
            <a:r>
              <a:rPr lang="fr-FR" sz="2400" b="1" dirty="0" smtClean="0"/>
              <a:t>Bibliographie</a:t>
            </a:r>
          </a:p>
          <a:p>
            <a:pPr algn="just"/>
            <a:r>
              <a:rPr lang="fr-BE" sz="2400" dirty="0"/>
              <a:t>CARSLON Rebecca, « </a:t>
            </a:r>
            <a:r>
              <a:rPr lang="fr-BE" sz="2400" i="1" dirty="0"/>
              <a:t>Too Human </a:t>
            </a:r>
            <a:r>
              <a:rPr lang="fr-BE" sz="2400" dirty="0"/>
              <a:t>versus the enthusiast press : Video game journalists as mediators of commodity value</a:t>
            </a:r>
            <a:r>
              <a:rPr lang="fr-BE" sz="2400" dirty="0" smtClean="0"/>
              <a:t>, in </a:t>
            </a:r>
            <a:r>
              <a:rPr lang="fr-BE" sz="2400" i="1" dirty="0"/>
              <a:t>Transformative works and cultures</a:t>
            </a:r>
            <a:r>
              <a:rPr lang="fr-BE" sz="2400" dirty="0"/>
              <a:t>, n°2, 2009. </a:t>
            </a:r>
            <a:endParaRPr lang="fr-BE" sz="2400" dirty="0" smtClean="0"/>
          </a:p>
          <a:p>
            <a:pPr algn="just"/>
            <a:r>
              <a:rPr lang="fr-BE" sz="2400" dirty="0" smtClean="0"/>
              <a:t>ECO Umberto, </a:t>
            </a:r>
            <a:r>
              <a:rPr lang="fr-BE" sz="2400" i="1" dirty="0" smtClean="0"/>
              <a:t>Lector in Fabula</a:t>
            </a:r>
            <a:r>
              <a:rPr lang="fr-BE" sz="2400" dirty="0" smtClean="0"/>
              <a:t>, Grasset, 1979.</a:t>
            </a:r>
          </a:p>
          <a:p>
            <a:pPr lvl="0" algn="just"/>
            <a:r>
              <a:rPr lang="fr-FR" sz="2400" dirty="0"/>
              <a:t>NIEBORG David, SIHVONEN Tanja, </a:t>
            </a:r>
            <a:r>
              <a:rPr lang="fr-FR" sz="2400" dirty="0" smtClean="0"/>
              <a:t>« The </a:t>
            </a:r>
            <a:r>
              <a:rPr lang="fr-FR" sz="2400" dirty="0"/>
              <a:t>new </a:t>
            </a:r>
            <a:r>
              <a:rPr lang="fr-FR" sz="2400" dirty="0" err="1"/>
              <a:t>gatekeepers</a:t>
            </a:r>
            <a:r>
              <a:rPr lang="fr-FR" sz="2400" dirty="0"/>
              <a:t> : The </a:t>
            </a:r>
            <a:r>
              <a:rPr lang="fr-FR" sz="2400" dirty="0" err="1"/>
              <a:t>occupational</a:t>
            </a:r>
            <a:r>
              <a:rPr lang="fr-FR" sz="2400" dirty="0"/>
              <a:t> </a:t>
            </a:r>
            <a:r>
              <a:rPr lang="fr-FR" sz="2400" dirty="0" err="1"/>
              <a:t>ideology</a:t>
            </a:r>
            <a:r>
              <a:rPr lang="fr-FR" sz="2400" dirty="0"/>
              <a:t> of </a:t>
            </a:r>
            <a:r>
              <a:rPr lang="fr-FR" sz="2400" dirty="0" err="1"/>
              <a:t>game</a:t>
            </a:r>
            <a:r>
              <a:rPr lang="fr-FR" sz="2400" dirty="0"/>
              <a:t> </a:t>
            </a:r>
            <a:r>
              <a:rPr lang="fr-FR" sz="2400" dirty="0" err="1" smtClean="0"/>
              <a:t>journalism</a:t>
            </a:r>
            <a:r>
              <a:rPr lang="fr-FR" sz="2400" dirty="0" smtClean="0"/>
              <a:t> »</a:t>
            </a:r>
            <a:r>
              <a:rPr lang="fr-FR" sz="2400" i="1" dirty="0" smtClean="0"/>
              <a:t> </a:t>
            </a:r>
            <a:r>
              <a:rPr lang="fr-FR" sz="2400" dirty="0"/>
              <a:t>in </a:t>
            </a:r>
            <a:r>
              <a:rPr lang="fr-FR" sz="2400" i="1" dirty="0" err="1" smtClean="0"/>
              <a:t>Breaking</a:t>
            </a:r>
            <a:r>
              <a:rPr lang="fr-FR" sz="2400" i="1" dirty="0" smtClean="0"/>
              <a:t> </a:t>
            </a:r>
            <a:r>
              <a:rPr lang="fr-FR" sz="2400" i="1" dirty="0"/>
              <a:t>New </a:t>
            </a:r>
            <a:r>
              <a:rPr lang="fr-FR" sz="2400" i="1" dirty="0" err="1"/>
              <a:t>Ground</a:t>
            </a:r>
            <a:r>
              <a:rPr lang="fr-FR" sz="2400" i="1" dirty="0"/>
              <a:t> : Innovation in </a:t>
            </a:r>
            <a:r>
              <a:rPr lang="fr-FR" sz="2400" i="1" dirty="0" err="1"/>
              <a:t>Games</a:t>
            </a:r>
            <a:r>
              <a:rPr lang="fr-FR" sz="2400" i="1" dirty="0"/>
              <a:t>, Play, Practice and </a:t>
            </a:r>
            <a:r>
              <a:rPr lang="fr-FR" sz="2400" i="1" dirty="0" err="1"/>
              <a:t>Theory</a:t>
            </a:r>
            <a:r>
              <a:rPr lang="fr-FR" sz="2400" i="1" dirty="0"/>
              <a:t>. </a:t>
            </a:r>
            <a:r>
              <a:rPr lang="fr-FR" sz="2400" i="1" dirty="0" err="1"/>
              <a:t>Proceedings</a:t>
            </a:r>
            <a:r>
              <a:rPr lang="fr-FR" sz="2400" i="1" dirty="0"/>
              <a:t> of </a:t>
            </a:r>
            <a:r>
              <a:rPr lang="fr-FR" sz="2400" i="1" dirty="0" err="1" smtClean="0"/>
              <a:t>DiGRA</a:t>
            </a:r>
            <a:r>
              <a:rPr lang="fr-FR" sz="2400" dirty="0" smtClean="0"/>
              <a:t>, </a:t>
            </a:r>
            <a:r>
              <a:rPr lang="fr-FR" sz="2400" dirty="0"/>
              <a:t>2009. </a:t>
            </a:r>
            <a:endParaRPr lang="fr-FR" sz="2400" dirty="0" smtClean="0"/>
          </a:p>
          <a:p>
            <a:pPr lvl="0" algn="just"/>
            <a:r>
              <a:rPr lang="fr-FR" sz="2400" dirty="0" smtClean="0"/>
              <a:t>RIBBENS </a:t>
            </a:r>
            <a:r>
              <a:rPr lang="fr-FR" sz="2400" dirty="0" err="1" smtClean="0"/>
              <a:t>Wannes</a:t>
            </a:r>
            <a:r>
              <a:rPr lang="fr-FR" sz="2400" dirty="0" smtClean="0"/>
              <a:t>, STEEGEN Ruben, « A qualitative </a:t>
            </a:r>
            <a:r>
              <a:rPr lang="fr-FR" sz="2400" dirty="0" err="1" smtClean="0"/>
              <a:t>inquiry</a:t>
            </a:r>
            <a:r>
              <a:rPr lang="fr-FR" sz="2400" dirty="0" smtClean="0"/>
              <a:t> and a quantitative exploration </a:t>
            </a:r>
            <a:r>
              <a:rPr lang="fr-FR" sz="2400" dirty="0" err="1" smtClean="0"/>
              <a:t>into</a:t>
            </a:r>
            <a:r>
              <a:rPr lang="fr-FR" sz="2400" dirty="0" smtClean="0"/>
              <a:t> the </a:t>
            </a:r>
            <a:r>
              <a:rPr lang="fr-FR" sz="2400" dirty="0" err="1" smtClean="0"/>
              <a:t>meaning</a:t>
            </a:r>
            <a:r>
              <a:rPr lang="fr-FR" sz="2400" dirty="0" smtClean="0"/>
              <a:t> of </a:t>
            </a:r>
            <a:r>
              <a:rPr lang="fr-FR" sz="2400" dirty="0" err="1" smtClean="0"/>
              <a:t>game</a:t>
            </a:r>
            <a:r>
              <a:rPr lang="fr-FR" sz="2400" dirty="0" smtClean="0"/>
              <a:t> </a:t>
            </a:r>
            <a:r>
              <a:rPr lang="fr-FR" sz="2400" dirty="0" err="1" smtClean="0"/>
              <a:t>reviews</a:t>
            </a:r>
            <a:r>
              <a:rPr lang="fr-FR" sz="2400" dirty="0" smtClean="0"/>
              <a:t> » in  </a:t>
            </a:r>
            <a:r>
              <a:rPr lang="fr-FR" sz="2400" i="1" dirty="0" smtClean="0"/>
              <a:t>Journal of </a:t>
            </a:r>
            <a:r>
              <a:rPr lang="fr-FR" sz="2400" i="1" dirty="0" err="1" smtClean="0"/>
              <a:t>Apllied</a:t>
            </a:r>
            <a:r>
              <a:rPr lang="fr-FR" sz="2400" i="1" dirty="0" smtClean="0"/>
              <a:t> </a:t>
            </a:r>
            <a:r>
              <a:rPr lang="fr-FR" sz="2400" i="1" dirty="0" err="1" smtClean="0"/>
              <a:t>journalism</a:t>
            </a:r>
            <a:r>
              <a:rPr lang="fr-FR" sz="2400" i="1" dirty="0" smtClean="0"/>
              <a:t> &amp; Media </a:t>
            </a:r>
            <a:r>
              <a:rPr lang="fr-FR" sz="2400" i="1" dirty="0" err="1" smtClean="0"/>
              <a:t>studies</a:t>
            </a:r>
            <a:r>
              <a:rPr lang="fr-FR" sz="2400" dirty="0" smtClean="0"/>
              <a:t>, n°1 (2), pp.209-229</a:t>
            </a:r>
          </a:p>
          <a:p>
            <a:pPr algn="just"/>
            <a:endParaRPr lang="fr-BE" sz="2400" dirty="0"/>
          </a:p>
          <a:p>
            <a:pPr marL="0" indent="0">
              <a:buNone/>
            </a:pPr>
            <a:endParaRPr lang="fr-FR" dirty="0"/>
          </a:p>
        </p:txBody>
      </p:sp>
      <p:sp>
        <p:nvSpPr>
          <p:cNvPr id="2" name="Titre 1"/>
          <p:cNvSpPr>
            <a:spLocks noGrp="1"/>
          </p:cNvSpPr>
          <p:nvPr>
            <p:ph type="title"/>
          </p:nvPr>
        </p:nvSpPr>
        <p:spPr>
          <a:xfrm>
            <a:off x="457200" y="7270"/>
            <a:ext cx="8229600" cy="1143000"/>
          </a:xfrm>
        </p:spPr>
        <p:txBody>
          <a:bodyPr/>
          <a:lstStyle/>
          <a:p>
            <a:r>
              <a:rPr lang="fr-FR" dirty="0" smtClean="0">
                <a:solidFill>
                  <a:schemeClr val="bg1"/>
                </a:solidFill>
              </a:rPr>
              <a:t>Merci pour votre attention !</a:t>
            </a:r>
            <a:endParaRPr lang="fr-FR" dirty="0">
              <a:solidFill>
                <a:schemeClr val="bg1"/>
              </a:solidFill>
            </a:endParaRPr>
          </a:p>
        </p:txBody>
      </p:sp>
    </p:spTree>
    <p:extLst>
      <p:ext uri="{BB962C8B-B14F-4D97-AF65-F5344CB8AC3E}">
        <p14:creationId xmlns:p14="http://schemas.microsoft.com/office/powerpoint/2010/main" val="1573533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07" y="1770821"/>
            <a:ext cx="4200899" cy="4200899"/>
          </a:xfrm>
          <a:prstGeom prst="rect">
            <a:avLst/>
          </a:prstGeom>
        </p:spPr>
      </p:pic>
      <p:sp>
        <p:nvSpPr>
          <p:cNvPr id="2" name="Titre 1"/>
          <p:cNvSpPr>
            <a:spLocks noGrp="1"/>
          </p:cNvSpPr>
          <p:nvPr>
            <p:ph type="title"/>
          </p:nvPr>
        </p:nvSpPr>
        <p:spPr/>
        <p:txBody>
          <a:bodyPr>
            <a:normAutofit fontScale="90000"/>
          </a:bodyPr>
          <a:lstStyle/>
          <a:p>
            <a:r>
              <a:rPr lang="fr-FR" dirty="0" smtClean="0"/>
              <a:t>Le modèle « jeu-service » se répand</a:t>
            </a:r>
            <a:endParaRPr lang="fr-FR" dirty="0"/>
          </a:p>
        </p:txBody>
      </p:sp>
      <p:pic>
        <p:nvPicPr>
          <p:cNvPr id="4" name="Espace réservé du contenu 3" descr="2507810_max_1.jpg"/>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3219839" y="1562284"/>
            <a:ext cx="8457225" cy="4651148"/>
          </a:xfrm>
        </p:spPr>
      </p:pic>
      <p:pic>
        <p:nvPicPr>
          <p:cNvPr id="5" name="Image 4"/>
          <p:cNvPicPr>
            <a:picLocks noChangeAspect="1"/>
          </p:cNvPicPr>
          <p:nvPr/>
        </p:nvPicPr>
        <p:blipFill>
          <a:blip r:embed="rId4"/>
          <a:stretch>
            <a:fillRect/>
          </a:stretch>
        </p:blipFill>
        <p:spPr>
          <a:xfrm>
            <a:off x="2986578" y="1455554"/>
            <a:ext cx="2989924" cy="4833710"/>
          </a:xfrm>
          <a:prstGeom prst="rect">
            <a:avLst/>
          </a:prstGeom>
        </p:spPr>
      </p:pic>
    </p:spTree>
    <p:extLst>
      <p:ext uri="{BB962C8B-B14F-4D97-AF65-F5344CB8AC3E}">
        <p14:creationId xmlns:p14="http://schemas.microsoft.com/office/powerpoint/2010/main" val="7795541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Créer des rubriques spécifiques</a:t>
            </a:r>
            <a:r>
              <a:rPr lang="mr-IN" dirty="0" smtClean="0"/>
              <a:t>…</a:t>
            </a:r>
            <a:endParaRPr lang="fr-FR" dirty="0"/>
          </a:p>
        </p:txBody>
      </p:sp>
      <p:sp>
        <p:nvSpPr>
          <p:cNvPr id="3" name="Espace réservé du contenu 2"/>
          <p:cNvSpPr>
            <a:spLocks noGrp="1"/>
          </p:cNvSpPr>
          <p:nvPr>
            <p:ph idx="1"/>
          </p:nvPr>
        </p:nvSpPr>
        <p:spPr/>
        <p:txBody>
          <a:bodyPr/>
          <a:lstStyle/>
          <a:p>
            <a:pPr marL="0" indent="0">
              <a:buNone/>
            </a:pPr>
            <a:r>
              <a:rPr lang="mr-IN" dirty="0" smtClean="0"/>
              <a:t>…</a:t>
            </a:r>
            <a:r>
              <a:rPr lang="nl-BE" dirty="0" smtClean="0"/>
              <a:t> Pour les jeux qui « débordent » du cycle.</a:t>
            </a:r>
            <a:endParaRPr lang="fr-FR" dirty="0"/>
          </a:p>
        </p:txBody>
      </p:sp>
      <p:pic>
        <p:nvPicPr>
          <p:cNvPr id="4" name="Image 3" descr="Capture d’écran 2019-02-19 à 14.41.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06" y="2436279"/>
            <a:ext cx="3110777" cy="740661"/>
          </a:xfrm>
          <a:prstGeom prst="rect">
            <a:avLst/>
          </a:prstGeom>
        </p:spPr>
      </p:pic>
      <p:pic>
        <p:nvPicPr>
          <p:cNvPr id="5" name="Image 4" descr="Capture d’écran 2019-02-19 à 14.42.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5699"/>
            <a:ext cx="2899089" cy="3679613"/>
          </a:xfrm>
          <a:prstGeom prst="rect">
            <a:avLst/>
          </a:prstGeom>
        </p:spPr>
      </p:pic>
      <p:pic>
        <p:nvPicPr>
          <p:cNvPr id="6" name="Image 5" descr="Capture d’écran 2019-02-19 à 14.42.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8847" y="2540789"/>
            <a:ext cx="6184429" cy="1196198"/>
          </a:xfrm>
          <a:prstGeom prst="rect">
            <a:avLst/>
          </a:prstGeom>
        </p:spPr>
      </p:pic>
      <p:pic>
        <p:nvPicPr>
          <p:cNvPr id="7" name="Image 6" descr="Capture d’écran 2019-02-19 à 14.45.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8846" y="4220907"/>
            <a:ext cx="6173553" cy="2271729"/>
          </a:xfrm>
          <a:prstGeom prst="rect">
            <a:avLst/>
          </a:prstGeom>
        </p:spPr>
      </p:pic>
    </p:spTree>
    <p:extLst>
      <p:ext uri="{BB962C8B-B14F-4D97-AF65-F5344CB8AC3E}">
        <p14:creationId xmlns:p14="http://schemas.microsoft.com/office/powerpoint/2010/main" val="19506726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mission de « guide d’achat » face aux « free to </a:t>
            </a:r>
            <a:r>
              <a:rPr lang="fr-FR" dirty="0" err="1" smtClean="0"/>
              <a:t>play</a:t>
            </a:r>
            <a:r>
              <a:rPr lang="fr-FR" dirty="0" smtClean="0"/>
              <a:t> »</a:t>
            </a:r>
            <a:endParaRPr lang="fr-FR" dirty="0"/>
          </a:p>
        </p:txBody>
      </p:sp>
      <p:sp>
        <p:nvSpPr>
          <p:cNvPr id="4" name="ZoneTexte 3"/>
          <p:cNvSpPr txBox="1"/>
          <p:nvPr/>
        </p:nvSpPr>
        <p:spPr>
          <a:xfrm>
            <a:off x="0" y="3462604"/>
            <a:ext cx="914399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b="1" dirty="0" smtClean="0"/>
              <a:t>GAUDÉ Ivan, directeur de la publication de </a:t>
            </a:r>
            <a:r>
              <a:rPr lang="fr-FR" b="1" i="1" dirty="0" smtClean="0"/>
              <a:t>Canard PC</a:t>
            </a:r>
            <a:r>
              <a:rPr lang="fr-FR" b="1" dirty="0" smtClean="0"/>
              <a:t>, dans « Jeudi d’</a:t>
            </a:r>
            <a:r>
              <a:rPr lang="fr-FR" b="1" dirty="0" err="1" smtClean="0"/>
              <a:t>Acrimed</a:t>
            </a:r>
            <a:r>
              <a:rPr lang="fr-FR" b="1" dirty="0" smtClean="0"/>
              <a:t> : la presse </a:t>
            </a:r>
            <a:r>
              <a:rPr lang="fr-FR" b="1" dirty="0" err="1" smtClean="0"/>
              <a:t>vidéoludique</a:t>
            </a:r>
            <a:r>
              <a:rPr lang="fr-FR" b="1" dirty="0" smtClean="0"/>
              <a:t>, entre pôle commercial et pôle alternatif », à partir de 1h18m45s </a:t>
            </a:r>
            <a:endParaRPr lang="fr-FR" b="1" dirty="0"/>
          </a:p>
        </p:txBody>
      </p:sp>
      <p:sp>
        <p:nvSpPr>
          <p:cNvPr id="3" name="Espace réservé du contenu 2"/>
          <p:cNvSpPr>
            <a:spLocks noGrp="1"/>
          </p:cNvSpPr>
          <p:nvPr>
            <p:ph idx="1"/>
          </p:nvPr>
        </p:nvSpPr>
        <p:spPr>
          <a:xfrm>
            <a:off x="235023" y="1600201"/>
            <a:ext cx="8748556" cy="1862404"/>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fr-FR" dirty="0" smtClean="0"/>
              <a:t>« L’argument principal [de Canard PC], c’est aussi : “</a:t>
            </a:r>
            <a:r>
              <a:rPr lang="fr-FR" dirty="0"/>
              <a:t>p</a:t>
            </a:r>
            <a:r>
              <a:rPr lang="fr-FR" dirty="0" smtClean="0"/>
              <a:t>ayer 5 euros pour ne pas vous tromper 60 sur euros“. » </a:t>
            </a:r>
            <a:r>
              <a:rPr lang="fr-FR" sz="2200" b="1" dirty="0" smtClean="0"/>
              <a:t>=&gt; Que faire des jeux gratuits, avec de + en + de jeux </a:t>
            </a:r>
            <a:r>
              <a:rPr lang="fr-FR" sz="2200" dirty="0" smtClean="0"/>
              <a:t>(180 par semaine)</a:t>
            </a:r>
            <a:r>
              <a:rPr lang="fr-FR" sz="2200" b="1" dirty="0" smtClean="0"/>
              <a:t> et de </a:t>
            </a:r>
            <a:r>
              <a:rPr lang="mr-IN" sz="2200" b="1" dirty="0" smtClean="0"/>
              <a:t>–</a:t>
            </a:r>
            <a:r>
              <a:rPr lang="fr-FR" sz="2200" b="1" dirty="0"/>
              <a:t> </a:t>
            </a:r>
            <a:r>
              <a:rPr lang="fr-FR" sz="2200" b="1" dirty="0" smtClean="0"/>
              <a:t>en </a:t>
            </a:r>
            <a:r>
              <a:rPr lang="mr-IN" sz="2200" b="1" dirty="0" smtClean="0"/>
              <a:t>–</a:t>
            </a:r>
            <a:r>
              <a:rPr lang="fr-FR" sz="2200" b="1" dirty="0" smtClean="0"/>
              <a:t> de journalistes </a:t>
            </a:r>
            <a:r>
              <a:rPr lang="fr-FR" sz="2200" dirty="0" smtClean="0"/>
              <a:t>(5 ou 6 chez GK et CPC)</a:t>
            </a:r>
            <a:r>
              <a:rPr lang="fr-FR" sz="2200" b="1" dirty="0" smtClean="0"/>
              <a:t> ?</a:t>
            </a:r>
            <a:endParaRPr lang="fr-FR" sz="2200" b="1" dirty="0"/>
          </a:p>
        </p:txBody>
      </p:sp>
      <p:pic>
        <p:nvPicPr>
          <p:cNvPr id="5" name="Image 4" descr="Capture d’écran 2019-02-19 à 14.57.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22" y="4475321"/>
            <a:ext cx="6169079" cy="2382679"/>
          </a:xfrm>
          <a:prstGeom prst="rect">
            <a:avLst/>
          </a:prstGeom>
        </p:spPr>
      </p:pic>
      <p:sp>
        <p:nvSpPr>
          <p:cNvPr id="6" name="ZoneTexte 5"/>
          <p:cNvSpPr txBox="1"/>
          <p:nvPr/>
        </p:nvSpPr>
        <p:spPr>
          <a:xfrm>
            <a:off x="6404101" y="5067540"/>
            <a:ext cx="2579478" cy="923330"/>
          </a:xfrm>
          <a:prstGeom prst="rect">
            <a:avLst/>
          </a:prstGeom>
          <a:noFill/>
        </p:spPr>
        <p:txBody>
          <a:bodyPr wrap="square" rtlCol="0">
            <a:spAutoFit/>
          </a:bodyPr>
          <a:lstStyle/>
          <a:p>
            <a:r>
              <a:rPr lang="fr-FR" b="1" dirty="0" smtClean="0"/>
              <a:t>EXSERV, « Pardon, on teste enfin </a:t>
            </a:r>
            <a:r>
              <a:rPr lang="fr-FR" b="1" dirty="0" err="1" smtClean="0"/>
              <a:t>Warframe</a:t>
            </a:r>
            <a:r>
              <a:rPr lang="fr-FR" b="1" dirty="0" smtClean="0"/>
              <a:t> », </a:t>
            </a:r>
            <a:r>
              <a:rPr lang="fr-FR" b="1" i="1" dirty="0" err="1" smtClean="0"/>
              <a:t>Gamekult</a:t>
            </a:r>
            <a:r>
              <a:rPr lang="fr-FR" b="1" dirty="0" smtClean="0"/>
              <a:t>, 28/07/18 </a:t>
            </a:r>
            <a:endParaRPr lang="fr-FR" b="1" dirty="0"/>
          </a:p>
        </p:txBody>
      </p:sp>
    </p:spTree>
    <p:extLst>
      <p:ext uri="{BB962C8B-B14F-4D97-AF65-F5344CB8AC3E}">
        <p14:creationId xmlns:p14="http://schemas.microsoft.com/office/powerpoint/2010/main" val="7923379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Fortnite_battle-royale_Background-1920x1080-7c60834b97ec0ed5fd0bffcbddbc02cb6941650c.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072444" y="-14111"/>
            <a:ext cx="11246555" cy="7076748"/>
          </a:xfrm>
          <a:prstGeom prst="rect">
            <a:avLst/>
          </a:prstGeom>
        </p:spPr>
      </p:pic>
      <p:sp>
        <p:nvSpPr>
          <p:cNvPr id="5" name="Rectangle à coins arrondis 4"/>
          <p:cNvSpPr/>
          <p:nvPr/>
        </p:nvSpPr>
        <p:spPr>
          <a:xfrm>
            <a:off x="214958" y="529192"/>
            <a:ext cx="8471842" cy="5596971"/>
          </a:xfrm>
          <a:prstGeom prst="roundRect">
            <a:avLst/>
          </a:prstGeom>
          <a:solidFill>
            <a:schemeClr val="bg1">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457200" y="1653114"/>
            <a:ext cx="8229600" cy="4525963"/>
          </a:xfrm>
        </p:spPr>
        <p:txBody>
          <a:bodyPr>
            <a:normAutofit fontScale="92500" lnSpcReduction="10000"/>
          </a:bodyPr>
          <a:lstStyle/>
          <a:p>
            <a:pPr marL="0" indent="0" algn="ctr">
              <a:buNone/>
            </a:pPr>
            <a:r>
              <a:rPr lang="fr-FR" b="1" i="1" dirty="0" err="1" smtClean="0"/>
              <a:t>Early</a:t>
            </a:r>
            <a:r>
              <a:rPr lang="fr-FR" b="1" i="1" dirty="0" smtClean="0"/>
              <a:t> </a:t>
            </a:r>
            <a:r>
              <a:rPr lang="fr-FR" b="1" i="1" dirty="0" err="1" smtClean="0"/>
              <a:t>access</a:t>
            </a:r>
            <a:r>
              <a:rPr lang="fr-FR" b="1" i="1" dirty="0" smtClean="0"/>
              <a:t> </a:t>
            </a:r>
            <a:r>
              <a:rPr lang="fr-FR" b="1" dirty="0" smtClean="0"/>
              <a:t>+ jeu-service + populaire + free to </a:t>
            </a:r>
            <a:r>
              <a:rPr lang="fr-FR" b="1" dirty="0" err="1" smtClean="0"/>
              <a:t>play</a:t>
            </a:r>
            <a:r>
              <a:rPr lang="fr-FR" b="1" dirty="0" smtClean="0"/>
              <a:t> + nouveau mode de jeu qui change tout = ?</a:t>
            </a:r>
          </a:p>
          <a:p>
            <a:pPr marL="0" indent="0" algn="ctr">
              <a:buNone/>
            </a:pPr>
            <a:endParaRPr lang="fr-FR" b="1" dirty="0"/>
          </a:p>
          <a:p>
            <a:pPr marL="0" indent="0" algn="ctr">
              <a:buNone/>
            </a:pPr>
            <a:r>
              <a:rPr lang="fr-FR" b="1" dirty="0" smtClean="0"/>
              <a:t>De « news </a:t>
            </a:r>
            <a:r>
              <a:rPr lang="mr-IN" b="1" dirty="0" smtClean="0"/>
              <a:t>–</a:t>
            </a:r>
            <a:r>
              <a:rPr lang="fr-FR" b="1" dirty="0" smtClean="0"/>
              <a:t> </a:t>
            </a:r>
            <a:r>
              <a:rPr lang="fr-FR" b="1" dirty="0" err="1" smtClean="0"/>
              <a:t>preview</a:t>
            </a:r>
            <a:r>
              <a:rPr lang="fr-FR" b="1" dirty="0" smtClean="0"/>
              <a:t> </a:t>
            </a:r>
            <a:r>
              <a:rPr lang="mr-IN" b="1" dirty="0" smtClean="0"/>
              <a:t>–</a:t>
            </a:r>
            <a:r>
              <a:rPr lang="fr-FR" b="1" dirty="0" smtClean="0"/>
              <a:t> test » </a:t>
            </a:r>
            <a:br>
              <a:rPr lang="fr-FR" b="1" dirty="0" smtClean="0"/>
            </a:br>
            <a:r>
              <a:rPr lang="fr-FR" b="1" dirty="0" smtClean="0"/>
              <a:t>à </a:t>
            </a:r>
            <a:endParaRPr lang="fr-FR" b="1" dirty="0"/>
          </a:p>
          <a:p>
            <a:pPr marL="0" indent="0" algn="ctr">
              <a:buNone/>
            </a:pPr>
            <a:r>
              <a:rPr lang="fr-FR" b="1" dirty="0" smtClean="0"/>
              <a:t>« news </a:t>
            </a:r>
            <a:r>
              <a:rPr lang="mr-IN" b="1" dirty="0" smtClean="0"/>
              <a:t>–</a:t>
            </a:r>
            <a:r>
              <a:rPr lang="fr-FR" b="1" dirty="0" smtClean="0"/>
              <a:t> </a:t>
            </a:r>
            <a:r>
              <a:rPr lang="fr-FR" b="1" dirty="0" err="1" smtClean="0"/>
              <a:t>previews</a:t>
            </a:r>
            <a:r>
              <a:rPr lang="fr-FR" b="1" dirty="0" smtClean="0"/>
              <a:t> </a:t>
            </a:r>
            <a:r>
              <a:rPr lang="mr-IN" b="1" dirty="0" smtClean="0"/>
              <a:t>–</a:t>
            </a:r>
            <a:r>
              <a:rPr lang="fr-FR" b="1" dirty="0" smtClean="0"/>
              <a:t> test 1 </a:t>
            </a:r>
            <a:r>
              <a:rPr lang="mr-IN" b="1" dirty="0" smtClean="0"/>
              <a:t>–</a:t>
            </a:r>
            <a:r>
              <a:rPr lang="fr-FR" b="1" dirty="0" smtClean="0"/>
              <a:t> </a:t>
            </a:r>
            <a:br>
              <a:rPr lang="fr-FR" b="1" dirty="0" smtClean="0"/>
            </a:br>
            <a:r>
              <a:rPr lang="fr-FR" b="1" dirty="0" smtClean="0"/>
              <a:t>news </a:t>
            </a:r>
            <a:r>
              <a:rPr lang="mr-IN" b="1" dirty="0" smtClean="0"/>
              <a:t>–</a:t>
            </a:r>
            <a:r>
              <a:rPr lang="fr-FR" b="1" dirty="0" smtClean="0"/>
              <a:t> test 2 </a:t>
            </a:r>
            <a:r>
              <a:rPr lang="mr-IN" b="1" dirty="0" smtClean="0"/>
              <a:t>–</a:t>
            </a:r>
            <a:r>
              <a:rPr lang="fr-FR" b="1" dirty="0" smtClean="0"/>
              <a:t> news [</a:t>
            </a:r>
            <a:r>
              <a:rPr lang="nl-BE" b="1" dirty="0" smtClean="0"/>
              <a:t>etc.] ?</a:t>
            </a:r>
          </a:p>
          <a:p>
            <a:pPr marL="0" indent="0" algn="ctr">
              <a:buNone/>
            </a:pPr>
            <a:endParaRPr lang="nl-BE" b="1" dirty="0"/>
          </a:p>
          <a:p>
            <a:pPr marL="0" indent="0" algn="ctr">
              <a:buNone/>
            </a:pPr>
            <a:r>
              <a:rPr lang="nl-BE" b="1" dirty="0" smtClean="0"/>
              <a:t>// Intérêt des lecteurs et des journalistes</a:t>
            </a:r>
            <a:endParaRPr lang="fr-FR" b="1" dirty="0"/>
          </a:p>
        </p:txBody>
      </p:sp>
      <p:sp>
        <p:nvSpPr>
          <p:cNvPr id="2" name="Titre 1"/>
          <p:cNvSpPr>
            <a:spLocks noGrp="1"/>
          </p:cNvSpPr>
          <p:nvPr>
            <p:ph type="title"/>
          </p:nvPr>
        </p:nvSpPr>
        <p:spPr/>
        <p:txBody>
          <a:bodyPr/>
          <a:lstStyle/>
          <a:p>
            <a:r>
              <a:rPr lang="fr-FR" b="1" dirty="0" smtClean="0"/>
              <a:t>Une équation complexe</a:t>
            </a:r>
            <a:endParaRPr lang="fr-FR" b="1" dirty="0"/>
          </a:p>
        </p:txBody>
      </p:sp>
    </p:spTree>
    <p:extLst>
      <p:ext uri="{BB962C8B-B14F-4D97-AF65-F5344CB8AC3E}">
        <p14:creationId xmlns:p14="http://schemas.microsoft.com/office/powerpoint/2010/main" val="9871754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écran 2019-02-19 à 15.09.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739" y="1930076"/>
            <a:ext cx="5031278" cy="2213456"/>
          </a:xfrm>
          <a:prstGeom prst="rect">
            <a:avLst/>
          </a:prstGeom>
        </p:spPr>
      </p:pic>
      <p:sp>
        <p:nvSpPr>
          <p:cNvPr id="2" name="Titre 1"/>
          <p:cNvSpPr>
            <a:spLocks noGrp="1"/>
          </p:cNvSpPr>
          <p:nvPr>
            <p:ph type="title"/>
          </p:nvPr>
        </p:nvSpPr>
        <p:spPr/>
        <p:txBody>
          <a:bodyPr/>
          <a:lstStyle/>
          <a:p>
            <a:r>
              <a:rPr lang="fr-FR" dirty="0" smtClean="0"/>
              <a:t>Un jeu « testé » deux fois !</a:t>
            </a:r>
            <a:endParaRPr lang="fr-FR" dirty="0"/>
          </a:p>
        </p:txBody>
      </p:sp>
      <p:pic>
        <p:nvPicPr>
          <p:cNvPr id="4" name="Espace réservé du contenu 3" descr="Capture d’écran 2019-02-19 à 15.05.57.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3742" b="1244"/>
          <a:stretch/>
        </p:blipFill>
        <p:spPr>
          <a:xfrm>
            <a:off x="-241928" y="1930076"/>
            <a:ext cx="4679559" cy="2243701"/>
          </a:xfrm>
        </p:spPr>
      </p:pic>
      <p:sp>
        <p:nvSpPr>
          <p:cNvPr id="6" name="ZoneTexte 5"/>
          <p:cNvSpPr txBox="1"/>
          <p:nvPr/>
        </p:nvSpPr>
        <p:spPr>
          <a:xfrm>
            <a:off x="457200" y="1296658"/>
            <a:ext cx="7465836" cy="646331"/>
          </a:xfrm>
          <a:prstGeom prst="rect">
            <a:avLst/>
          </a:prstGeom>
          <a:noFill/>
        </p:spPr>
        <p:txBody>
          <a:bodyPr wrap="square" rtlCol="0">
            <a:spAutoFit/>
          </a:bodyPr>
          <a:lstStyle/>
          <a:p>
            <a:r>
              <a:rPr lang="fr-FR" dirty="0" smtClean="0"/>
              <a:t>En haut : Tests GK du 4 août 2017 puis du 22 juin 2018</a:t>
            </a:r>
          </a:p>
          <a:p>
            <a:r>
              <a:rPr lang="fr-FR" dirty="0" smtClean="0"/>
              <a:t>En bas : Tests JVC du 3 septembre 2017 puis du 28 mars 2018   </a:t>
            </a:r>
            <a:endParaRPr lang="fr-FR" dirty="0"/>
          </a:p>
        </p:txBody>
      </p:sp>
      <p:pic>
        <p:nvPicPr>
          <p:cNvPr id="7" name="Image 6" descr="Capture d’écran 2019-02-19 à 15.13.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94" y="4186477"/>
            <a:ext cx="4332437" cy="2671523"/>
          </a:xfrm>
          <a:prstGeom prst="rect">
            <a:avLst/>
          </a:prstGeom>
        </p:spPr>
      </p:pic>
      <p:pic>
        <p:nvPicPr>
          <p:cNvPr id="8" name="Image 7" descr="Capture d’écran 2019-02-19 à 15.15.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7630" y="4173777"/>
            <a:ext cx="4706369" cy="2623257"/>
          </a:xfrm>
          <a:prstGeom prst="rect">
            <a:avLst/>
          </a:prstGeom>
        </p:spPr>
      </p:pic>
    </p:spTree>
    <p:extLst>
      <p:ext uri="{BB962C8B-B14F-4D97-AF65-F5344CB8AC3E}">
        <p14:creationId xmlns:p14="http://schemas.microsoft.com/office/powerpoint/2010/main" val="2228341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Tester </a:t>
            </a:r>
            <a:r>
              <a:rPr lang="fr-FR" i="1" dirty="0" smtClean="0"/>
              <a:t>a posteriori </a:t>
            </a:r>
            <a:r>
              <a:rPr lang="fr-FR" dirty="0" smtClean="0"/>
              <a:t>: </a:t>
            </a:r>
            <a:br>
              <a:rPr lang="fr-FR" dirty="0" smtClean="0"/>
            </a:br>
            <a:r>
              <a:rPr lang="fr-FR" dirty="0" smtClean="0"/>
              <a:t>un drôle d’exercice</a:t>
            </a:r>
            <a:endParaRPr lang="fr-FR" dirty="0"/>
          </a:p>
        </p:txBody>
      </p:sp>
      <p:pic>
        <p:nvPicPr>
          <p:cNvPr id="4" name="Espace réservé du contenu 3" descr="Capture d’écran 2019-02-19 à 15.20.35.png"/>
          <p:cNvPicPr>
            <a:picLocks noGrp="1" noChangeAspect="1"/>
          </p:cNvPicPr>
          <p:nvPr>
            <p:ph idx="1"/>
          </p:nvPr>
        </p:nvPicPr>
        <p:blipFill>
          <a:blip r:embed="rId2">
            <a:extLst>
              <a:ext uri="{28A0092B-C50C-407E-A947-70E740481C1C}">
                <a14:useLocalDpi xmlns:a14="http://schemas.microsoft.com/office/drawing/2010/main" val="0"/>
              </a:ext>
            </a:extLst>
          </a:blip>
          <a:srcRect l="-33339" r="-33339"/>
          <a:stretch>
            <a:fillRect/>
          </a:stretch>
        </p:blipFill>
        <p:spPr>
          <a:xfrm>
            <a:off x="-1750363" y="1600200"/>
            <a:ext cx="9024112" cy="4962914"/>
          </a:xfrm>
        </p:spPr>
      </p:pic>
      <p:sp>
        <p:nvSpPr>
          <p:cNvPr id="5" name="ZoneTexte 4"/>
          <p:cNvSpPr txBox="1"/>
          <p:nvPr/>
        </p:nvSpPr>
        <p:spPr>
          <a:xfrm>
            <a:off x="5594508" y="1875175"/>
            <a:ext cx="3326468" cy="5078314"/>
          </a:xfrm>
          <a:prstGeom prst="rect">
            <a:avLst/>
          </a:prstGeom>
          <a:noFill/>
        </p:spPr>
        <p:txBody>
          <a:bodyPr wrap="square" rtlCol="0">
            <a:spAutoFit/>
          </a:bodyPr>
          <a:lstStyle/>
          <a:p>
            <a:pPr algn="just"/>
            <a:r>
              <a:rPr lang="fr-FR" i="1" dirty="0" smtClean="0"/>
              <a:t>Ces seconds tests ne s’inscrivent pas dans une dynamique de traitement aussi légitime et logique que pour un jeu qui sort dans le commerce, critiqué au moment de sa sortie. Les articles se posent la question de l’ancrage dans l’actualité et de l’angle à adopter. </a:t>
            </a:r>
          </a:p>
          <a:p>
            <a:pPr algn="just"/>
            <a:endParaRPr lang="fr-FR" dirty="0" smtClean="0"/>
          </a:p>
          <a:p>
            <a:pPr algn="just"/>
            <a:endParaRPr lang="fr-FR" dirty="0" smtClean="0"/>
          </a:p>
          <a:p>
            <a:pPr algn="just"/>
            <a:endParaRPr lang="fr-FR" dirty="0" smtClean="0"/>
          </a:p>
          <a:p>
            <a:pPr algn="just"/>
            <a:endParaRPr lang="fr-FR" dirty="0"/>
          </a:p>
          <a:p>
            <a:r>
              <a:rPr lang="fr-FR" b="1" dirty="0" err="1" smtClean="0"/>
              <a:t>Sanakan</a:t>
            </a:r>
            <a:r>
              <a:rPr lang="fr-FR" b="1" dirty="0" smtClean="0"/>
              <a:t>, «</a:t>
            </a:r>
            <a:r>
              <a:rPr lang="fr-FR" b="1" dirty="0" err="1" smtClean="0"/>
              <a:t>Fortnite</a:t>
            </a:r>
            <a:r>
              <a:rPr lang="fr-FR" b="1" dirty="0" smtClean="0"/>
              <a:t> Battle Royale débarque sur Switch sans </a:t>
            </a:r>
            <a:r>
              <a:rPr lang="fr-FR" b="1" dirty="0" err="1" smtClean="0"/>
              <a:t>emcombres</a:t>
            </a:r>
            <a:r>
              <a:rPr lang="fr-FR" b="1" dirty="0" smtClean="0"/>
              <a:t> », </a:t>
            </a:r>
            <a:r>
              <a:rPr lang="fr-FR" b="1" i="1" dirty="0" err="1" smtClean="0"/>
              <a:t>Gamekult.com</a:t>
            </a:r>
            <a:r>
              <a:rPr lang="fr-FR" b="1" dirty="0" smtClean="0"/>
              <a:t>, 22 juin 2018.</a:t>
            </a:r>
            <a:endParaRPr lang="fr-FR" b="1" dirty="0"/>
          </a:p>
          <a:p>
            <a:pPr algn="just"/>
            <a:endParaRPr lang="fr-FR" dirty="0"/>
          </a:p>
        </p:txBody>
      </p:sp>
    </p:spTree>
    <p:extLst>
      <p:ext uri="{BB962C8B-B14F-4D97-AF65-F5344CB8AC3E}">
        <p14:creationId xmlns:p14="http://schemas.microsoft.com/office/powerpoint/2010/main" val="16851988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Fortnite</a:t>
            </a:r>
            <a:r>
              <a:rPr lang="fr-FR" dirty="0" smtClean="0"/>
              <a:t> comme repoussoir</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pPr marL="0" indent="0">
              <a:buNone/>
            </a:pPr>
            <a:endParaRPr lang="fr-FR" dirty="0" smtClean="0"/>
          </a:p>
        </p:txBody>
      </p:sp>
      <p:pic>
        <p:nvPicPr>
          <p:cNvPr id="4" name="Image 3" descr="Ackboo conclusion test apex fortn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1586429"/>
          </a:xfrm>
          <a:prstGeom prst="rect">
            <a:avLst/>
          </a:prstGeom>
        </p:spPr>
      </p:pic>
      <p:sp>
        <p:nvSpPr>
          <p:cNvPr id="5" name="ZoneTexte 4"/>
          <p:cNvSpPr txBox="1"/>
          <p:nvPr/>
        </p:nvSpPr>
        <p:spPr>
          <a:xfrm>
            <a:off x="132695" y="2928235"/>
            <a:ext cx="8383501" cy="646331"/>
          </a:xfrm>
          <a:prstGeom prst="rect">
            <a:avLst/>
          </a:prstGeom>
          <a:noFill/>
        </p:spPr>
        <p:txBody>
          <a:bodyPr wrap="square" rtlCol="0">
            <a:spAutoFit/>
          </a:bodyPr>
          <a:lstStyle/>
          <a:p>
            <a:r>
              <a:rPr lang="fr-FR" b="1" dirty="0" smtClean="0"/>
              <a:t>ACKBOO, « Apex Legends. Un peu de classes dans mon </a:t>
            </a:r>
            <a:r>
              <a:rPr lang="fr-FR" b="1" dirty="0" err="1" smtClean="0"/>
              <a:t>battle</a:t>
            </a:r>
            <a:r>
              <a:rPr lang="fr-FR" b="1" dirty="0" smtClean="0"/>
              <a:t> royale », </a:t>
            </a:r>
            <a:r>
              <a:rPr lang="fr-FR" b="1" i="1" dirty="0" smtClean="0"/>
              <a:t>Canard PC</a:t>
            </a:r>
            <a:r>
              <a:rPr lang="fr-FR" b="1" dirty="0"/>
              <a:t>,</a:t>
            </a:r>
            <a:r>
              <a:rPr lang="fr-FR" b="1" dirty="0" smtClean="0"/>
              <a:t> n°392, 15 février 2019. </a:t>
            </a:r>
            <a:endParaRPr lang="fr-FR" b="1" dirty="0"/>
          </a:p>
        </p:txBody>
      </p:sp>
      <p:pic>
        <p:nvPicPr>
          <p:cNvPr id="6" name="Image 5" descr="Capture d’écran 2019-02-25 à 12.07.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8" y="3574566"/>
            <a:ext cx="5455706" cy="3283434"/>
          </a:xfrm>
          <a:prstGeom prst="rect">
            <a:avLst/>
          </a:prstGeom>
        </p:spPr>
      </p:pic>
      <p:pic>
        <p:nvPicPr>
          <p:cNvPr id="7" name="Image 6" descr="Capture d’écran 2019-02-25 à 12.11.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344" y="3343382"/>
            <a:ext cx="1968500" cy="2413000"/>
          </a:xfrm>
          <a:prstGeom prst="rect">
            <a:avLst/>
          </a:prstGeom>
        </p:spPr>
      </p:pic>
      <p:sp>
        <p:nvSpPr>
          <p:cNvPr id="8" name="ZoneTexte 7"/>
          <p:cNvSpPr txBox="1"/>
          <p:nvPr/>
        </p:nvSpPr>
        <p:spPr>
          <a:xfrm>
            <a:off x="5648949" y="5642634"/>
            <a:ext cx="3317337" cy="1200329"/>
          </a:xfrm>
          <a:prstGeom prst="rect">
            <a:avLst/>
          </a:prstGeom>
          <a:noFill/>
        </p:spPr>
        <p:txBody>
          <a:bodyPr wrap="square" rtlCol="0">
            <a:spAutoFit/>
          </a:bodyPr>
          <a:lstStyle/>
          <a:p>
            <a:r>
              <a:rPr lang="fr-FR" dirty="0" smtClean="0"/>
              <a:t>62 mentions de « </a:t>
            </a:r>
            <a:r>
              <a:rPr lang="fr-FR" dirty="0" err="1" smtClean="0"/>
              <a:t>Fortnite</a:t>
            </a:r>
            <a:r>
              <a:rPr lang="fr-FR" dirty="0" smtClean="0"/>
              <a:t> » dans </a:t>
            </a:r>
            <a:r>
              <a:rPr lang="fr-FR" i="1" dirty="0" smtClean="0"/>
              <a:t>Canard PC</a:t>
            </a:r>
            <a:r>
              <a:rPr lang="fr-FR" dirty="0" smtClean="0"/>
              <a:t>, principalement dans les brèves, contre 600+ articles sur </a:t>
            </a:r>
            <a:r>
              <a:rPr lang="fr-FR" dirty="0" err="1" smtClean="0"/>
              <a:t>Jeuxvideo.com</a:t>
            </a:r>
            <a:r>
              <a:rPr lang="fr-FR" dirty="0" smtClean="0"/>
              <a:t>.</a:t>
            </a:r>
            <a:endParaRPr lang="fr-FR" dirty="0"/>
          </a:p>
        </p:txBody>
      </p:sp>
    </p:spTree>
    <p:extLst>
      <p:ext uri="{BB962C8B-B14F-4D97-AF65-F5344CB8AC3E}">
        <p14:creationId xmlns:p14="http://schemas.microsoft.com/office/powerpoint/2010/main" val="15408274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865</TotalTime>
  <Words>489</Words>
  <Application>Microsoft Macintosh PowerPoint</Application>
  <PresentationFormat>Présentation à l'écran (4:3)</PresentationFormat>
  <Paragraphs>82</Paragraphs>
  <Slides>24</Slides>
  <Notes>3</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FORTNITE : un objet problématique pour la presse spécialisée ?</vt:lpstr>
      <vt:lpstr>Tout commençait normalement</vt:lpstr>
      <vt:lpstr>Le modèle « jeu-service » se répand</vt:lpstr>
      <vt:lpstr>Créer des rubriques spécifiques…</vt:lpstr>
      <vt:lpstr>La mission de « guide d’achat » face aux « free to play »</vt:lpstr>
      <vt:lpstr>Une équation complexe</vt:lpstr>
      <vt:lpstr>Un jeu « testé » deux fois !</vt:lpstr>
      <vt:lpstr>Tester a posteriori :  un drôle d’exercice</vt:lpstr>
      <vt:lpstr>Fortnite comme repoussoir</vt:lpstr>
      <vt:lpstr>Fortnite comme repoussoir</vt:lpstr>
      <vt:lpstr>Fortnite comme repoussoir</vt:lpstr>
      <vt:lpstr>Fortnite comme repoussoir</vt:lpstr>
      <vt:lpstr>Et pourtant…</vt:lpstr>
      <vt:lpstr>Occuper le terrain médiatique</vt:lpstr>
      <vt:lpstr>Occuper le terrain médiatique…</vt:lpstr>
      <vt:lpstr>… Même s’il n’y a rien à dire…</vt:lpstr>
      <vt:lpstr>… Mais sans le mettre en page d’accueil !</vt:lpstr>
      <vt:lpstr>Un désintérêt de la part des journalistes</vt:lpstr>
      <vt:lpstr>Un désintérêt de la part des  lecteurs qui commentent</vt:lpstr>
      <vt:lpstr>Sur Jeuxvideo.com, des  rédacteurs spécialisés en Fortnite…</vt:lpstr>
      <vt:lpstr>… Et des journalistes qui se  plaignent de son poids médiatique</vt:lpstr>
      <vt:lpstr>Mentionner Fortnite dans des  articles qui prennent de la hauteur</vt:lpstr>
      <vt:lpstr>Conclusion</vt:lpstr>
      <vt:lpstr>Merci pour votre attention !</vt:lpstr>
    </vt:vector>
  </TitlesOfParts>
  <Company>ULg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FORTNITE : un objet problématique pour la presse spécialisée ?</dc:title>
  <dc:creator>Boris Krywicki</dc:creator>
  <cp:lastModifiedBy>Boris Krywicki</cp:lastModifiedBy>
  <cp:revision>36</cp:revision>
  <dcterms:created xsi:type="dcterms:W3CDTF">2019-02-19T13:05:10Z</dcterms:created>
  <dcterms:modified xsi:type="dcterms:W3CDTF">2019-03-15T11:47:38Z</dcterms:modified>
</cp:coreProperties>
</file>