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65" r:id="rId3"/>
    <p:sldId id="281" r:id="rId4"/>
    <p:sldId id="280" r:id="rId5"/>
    <p:sldId id="279" r:id="rId6"/>
    <p:sldId id="284" r:id="rId7"/>
    <p:sldId id="260" r:id="rId8"/>
    <p:sldId id="263" r:id="rId9"/>
    <p:sldId id="264" r:id="rId10"/>
    <p:sldId id="271" r:id="rId11"/>
    <p:sldId id="283" r:id="rId12"/>
    <p:sldId id="274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55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96" y="3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Feuille_de_calcul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Feuille_de_calcul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Feuille_de_calcul_Microsoft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1.bin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fr-BE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Stems</a:t>
            </a:r>
            <a:r>
              <a:rPr lang="fr-BE" b="1" baseline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essential oils</a:t>
            </a:r>
            <a:endParaRPr lang="fr-BE" b="1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1317672923661477"/>
          <c:y val="0.12952996053103696"/>
          <c:w val="0.64759597576858274"/>
          <c:h val="0.611813001308098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'cpst chimik HE T LR '!$A$3</c:f>
              <c:strCache>
                <c:ptCount val="1"/>
                <c:pt idx="0">
                  <c:v>thymol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'cpst chimik HE T LR '!$B$2:$I$2</c:f>
              <c:strCache>
                <c:ptCount val="8"/>
                <c:pt idx="0">
                  <c:v>June Kapelé</c:v>
                </c:pt>
                <c:pt idx="1">
                  <c:v>June Nyanbelégé</c:v>
                </c:pt>
                <c:pt idx="2">
                  <c:v>July Kapelé</c:v>
                </c:pt>
                <c:pt idx="3">
                  <c:v>July Nyanbelégé</c:v>
                </c:pt>
                <c:pt idx="4">
                  <c:v>August Kapelé</c:v>
                </c:pt>
                <c:pt idx="5">
                  <c:v>August Nyanbelégé</c:v>
                </c:pt>
                <c:pt idx="6">
                  <c:v>September Kapelé</c:v>
                </c:pt>
                <c:pt idx="7">
                  <c:v>September Nyanbelégé</c:v>
                </c:pt>
              </c:strCache>
            </c:strRef>
          </c:cat>
          <c:val>
            <c:numRef>
              <c:f>'cpst chimik HE T LR '!$B$3:$I$3</c:f>
              <c:numCache>
                <c:formatCode>General</c:formatCode>
                <c:ptCount val="8"/>
                <c:pt idx="0">
                  <c:v>8.4</c:v>
                </c:pt>
                <c:pt idx="1">
                  <c:v>3.8</c:v>
                </c:pt>
                <c:pt idx="2">
                  <c:v>15.3</c:v>
                </c:pt>
                <c:pt idx="3">
                  <c:v>4</c:v>
                </c:pt>
                <c:pt idx="4">
                  <c:v>8.3000000000000007</c:v>
                </c:pt>
                <c:pt idx="5">
                  <c:v>2.8</c:v>
                </c:pt>
                <c:pt idx="6">
                  <c:v>9.6</c:v>
                </c:pt>
                <c:pt idx="7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23-4785-A5EC-C88D1E15E789}"/>
            </c:ext>
          </c:extLst>
        </c:ser>
        <c:ser>
          <c:idx val="1"/>
          <c:order val="1"/>
          <c:tx>
            <c:strRef>
              <c:f>'cpst chimik HE T LR '!$A$4</c:f>
              <c:strCache>
                <c:ptCount val="1"/>
                <c:pt idx="0">
                  <c:v>α-copaene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'cpst chimik HE T LR '!$B$2:$I$2</c:f>
              <c:strCache>
                <c:ptCount val="8"/>
                <c:pt idx="0">
                  <c:v>June Kapelé</c:v>
                </c:pt>
                <c:pt idx="1">
                  <c:v>June Nyanbelégé</c:v>
                </c:pt>
                <c:pt idx="2">
                  <c:v>July Kapelé</c:v>
                </c:pt>
                <c:pt idx="3">
                  <c:v>July Nyanbelégé</c:v>
                </c:pt>
                <c:pt idx="4">
                  <c:v>August Kapelé</c:v>
                </c:pt>
                <c:pt idx="5">
                  <c:v>August Nyanbelégé</c:v>
                </c:pt>
                <c:pt idx="6">
                  <c:v>September Kapelé</c:v>
                </c:pt>
                <c:pt idx="7">
                  <c:v>September Nyanbelégé</c:v>
                </c:pt>
              </c:strCache>
            </c:strRef>
          </c:cat>
          <c:val>
            <c:numRef>
              <c:f>'cpst chimik HE T LR '!$B$4:$I$4</c:f>
              <c:numCache>
                <c:formatCode>General</c:formatCode>
                <c:ptCount val="8"/>
                <c:pt idx="0">
                  <c:v>11.8</c:v>
                </c:pt>
                <c:pt idx="1">
                  <c:v>14.7</c:v>
                </c:pt>
                <c:pt idx="2">
                  <c:v>7.4</c:v>
                </c:pt>
                <c:pt idx="3">
                  <c:v>12.3</c:v>
                </c:pt>
                <c:pt idx="4">
                  <c:v>12.4</c:v>
                </c:pt>
                <c:pt idx="5">
                  <c:v>14.7</c:v>
                </c:pt>
                <c:pt idx="6">
                  <c:v>13.3</c:v>
                </c:pt>
                <c:pt idx="7">
                  <c:v>12.3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23-4785-A5EC-C88D1E15E789}"/>
            </c:ext>
          </c:extLst>
        </c:ser>
        <c:ser>
          <c:idx val="2"/>
          <c:order val="2"/>
          <c:tx>
            <c:strRef>
              <c:f>'cpst chimik HE T LR '!$A$5</c:f>
              <c:strCache>
                <c:ptCount val="1"/>
                <c:pt idx="0">
                  <c:v>β-caryophyllene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'cpst chimik HE T LR '!$B$2:$I$2</c:f>
              <c:strCache>
                <c:ptCount val="8"/>
                <c:pt idx="0">
                  <c:v>June Kapelé</c:v>
                </c:pt>
                <c:pt idx="1">
                  <c:v>June Nyanbelégé</c:v>
                </c:pt>
                <c:pt idx="2">
                  <c:v>July Kapelé</c:v>
                </c:pt>
                <c:pt idx="3">
                  <c:v>July Nyanbelégé</c:v>
                </c:pt>
                <c:pt idx="4">
                  <c:v>August Kapelé</c:v>
                </c:pt>
                <c:pt idx="5">
                  <c:v>August Nyanbelégé</c:v>
                </c:pt>
                <c:pt idx="6">
                  <c:v>September Kapelé</c:v>
                </c:pt>
                <c:pt idx="7">
                  <c:v>September Nyanbelégé</c:v>
                </c:pt>
              </c:strCache>
            </c:strRef>
          </c:cat>
          <c:val>
            <c:numRef>
              <c:f>'cpst chimik HE T LR '!$B$5:$I$5</c:f>
              <c:numCache>
                <c:formatCode>General</c:formatCode>
                <c:ptCount val="8"/>
                <c:pt idx="0">
                  <c:v>18.600000000000001</c:v>
                </c:pt>
                <c:pt idx="1">
                  <c:v>22.4</c:v>
                </c:pt>
                <c:pt idx="2">
                  <c:v>14.3</c:v>
                </c:pt>
                <c:pt idx="3">
                  <c:v>18</c:v>
                </c:pt>
                <c:pt idx="4">
                  <c:v>19.100000000000001</c:v>
                </c:pt>
                <c:pt idx="5">
                  <c:v>17.8</c:v>
                </c:pt>
                <c:pt idx="6">
                  <c:v>21</c:v>
                </c:pt>
                <c:pt idx="7">
                  <c:v>21.4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23-4785-A5EC-C88D1E15E789}"/>
            </c:ext>
          </c:extLst>
        </c:ser>
        <c:ser>
          <c:idx val="3"/>
          <c:order val="3"/>
          <c:tx>
            <c:strRef>
              <c:f>'cpst chimik HE T LR '!$A$6</c:f>
              <c:strCache>
                <c:ptCount val="1"/>
                <c:pt idx="0">
                  <c:v>α-humulene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'cpst chimik HE T LR '!$B$2:$I$2</c:f>
              <c:strCache>
                <c:ptCount val="8"/>
                <c:pt idx="0">
                  <c:v>June Kapelé</c:v>
                </c:pt>
                <c:pt idx="1">
                  <c:v>June Nyanbelégé</c:v>
                </c:pt>
                <c:pt idx="2">
                  <c:v>July Kapelé</c:v>
                </c:pt>
                <c:pt idx="3">
                  <c:v>July Nyanbelégé</c:v>
                </c:pt>
                <c:pt idx="4">
                  <c:v>August Kapelé</c:v>
                </c:pt>
                <c:pt idx="5">
                  <c:v>August Nyanbelégé</c:v>
                </c:pt>
                <c:pt idx="6">
                  <c:v>September Kapelé</c:v>
                </c:pt>
                <c:pt idx="7">
                  <c:v>September Nyanbelégé</c:v>
                </c:pt>
              </c:strCache>
            </c:strRef>
          </c:cat>
          <c:val>
            <c:numRef>
              <c:f>'cpst chimik HE T LR '!$B$6:$I$6</c:f>
              <c:numCache>
                <c:formatCode>General</c:formatCode>
                <c:ptCount val="8"/>
                <c:pt idx="0">
                  <c:v>6.8</c:v>
                </c:pt>
                <c:pt idx="1">
                  <c:v>8</c:v>
                </c:pt>
                <c:pt idx="2">
                  <c:v>5</c:v>
                </c:pt>
                <c:pt idx="3">
                  <c:v>6.5</c:v>
                </c:pt>
                <c:pt idx="4">
                  <c:v>6.8</c:v>
                </c:pt>
                <c:pt idx="5">
                  <c:v>6.2</c:v>
                </c:pt>
                <c:pt idx="6">
                  <c:v>5.6</c:v>
                </c:pt>
                <c:pt idx="7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23-4785-A5EC-C88D1E15E789}"/>
            </c:ext>
          </c:extLst>
        </c:ser>
        <c:ser>
          <c:idx val="4"/>
          <c:order val="4"/>
          <c:tx>
            <c:strRef>
              <c:f>'cpst chimik HE T LR '!$A$7</c:f>
              <c:strCache>
                <c:ptCount val="1"/>
                <c:pt idx="0">
                  <c:v>δ-cadinene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cat>
            <c:strRef>
              <c:f>'cpst chimik HE T LR '!$B$2:$I$2</c:f>
              <c:strCache>
                <c:ptCount val="8"/>
                <c:pt idx="0">
                  <c:v>June Kapelé</c:v>
                </c:pt>
                <c:pt idx="1">
                  <c:v>June Nyanbelégé</c:v>
                </c:pt>
                <c:pt idx="2">
                  <c:v>July Kapelé</c:v>
                </c:pt>
                <c:pt idx="3">
                  <c:v>July Nyanbelégé</c:v>
                </c:pt>
                <c:pt idx="4">
                  <c:v>August Kapelé</c:v>
                </c:pt>
                <c:pt idx="5">
                  <c:v>August Nyanbelégé</c:v>
                </c:pt>
                <c:pt idx="6">
                  <c:v>September Kapelé</c:v>
                </c:pt>
                <c:pt idx="7">
                  <c:v>September Nyanbelégé</c:v>
                </c:pt>
              </c:strCache>
            </c:strRef>
          </c:cat>
          <c:val>
            <c:numRef>
              <c:f>'cpst chimik HE T LR '!$B$7:$I$7</c:f>
              <c:numCache>
                <c:formatCode>General</c:formatCode>
                <c:ptCount val="8"/>
                <c:pt idx="0">
                  <c:v>10.6</c:v>
                </c:pt>
                <c:pt idx="1">
                  <c:v>12.2</c:v>
                </c:pt>
                <c:pt idx="2">
                  <c:v>10.6</c:v>
                </c:pt>
                <c:pt idx="3">
                  <c:v>11.5</c:v>
                </c:pt>
                <c:pt idx="4">
                  <c:v>11.1</c:v>
                </c:pt>
                <c:pt idx="5">
                  <c:v>11.3</c:v>
                </c:pt>
                <c:pt idx="6">
                  <c:v>12.6</c:v>
                </c:pt>
                <c:pt idx="7">
                  <c:v>10.9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23-4785-A5EC-C88D1E15E789}"/>
            </c:ext>
          </c:extLst>
        </c:ser>
        <c:ser>
          <c:idx val="5"/>
          <c:order val="5"/>
          <c:tx>
            <c:strRef>
              <c:f>'cpst chimik HE T LR '!$A$8</c:f>
              <c:strCache>
                <c:ptCount val="1"/>
                <c:pt idx="0">
                  <c:v>caryophyllene oxide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'cpst chimik HE T LR '!$B$2:$I$2</c:f>
              <c:strCache>
                <c:ptCount val="8"/>
                <c:pt idx="0">
                  <c:v>June Kapelé</c:v>
                </c:pt>
                <c:pt idx="1">
                  <c:v>June Nyanbelégé</c:v>
                </c:pt>
                <c:pt idx="2">
                  <c:v>July Kapelé</c:v>
                </c:pt>
                <c:pt idx="3">
                  <c:v>July Nyanbelégé</c:v>
                </c:pt>
                <c:pt idx="4">
                  <c:v>August Kapelé</c:v>
                </c:pt>
                <c:pt idx="5">
                  <c:v>August Nyanbelégé</c:v>
                </c:pt>
                <c:pt idx="6">
                  <c:v>September Kapelé</c:v>
                </c:pt>
                <c:pt idx="7">
                  <c:v>September Nyanbelégé</c:v>
                </c:pt>
              </c:strCache>
            </c:strRef>
          </c:cat>
          <c:val>
            <c:numRef>
              <c:f>'cpst chimik HE T LR '!$B$8:$I$8</c:f>
              <c:numCache>
                <c:formatCode>General</c:formatCode>
                <c:ptCount val="8"/>
                <c:pt idx="0">
                  <c:v>5.2</c:v>
                </c:pt>
                <c:pt idx="1">
                  <c:v>4.3</c:v>
                </c:pt>
                <c:pt idx="2">
                  <c:v>7.9</c:v>
                </c:pt>
                <c:pt idx="3">
                  <c:v>6.1</c:v>
                </c:pt>
                <c:pt idx="4">
                  <c:v>7</c:v>
                </c:pt>
                <c:pt idx="5">
                  <c:v>8</c:v>
                </c:pt>
                <c:pt idx="6">
                  <c:v>7</c:v>
                </c:pt>
                <c:pt idx="7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623-4785-A5EC-C88D1E15E7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8856040"/>
        <c:axId val="319846504"/>
      </c:barChart>
      <c:catAx>
        <c:axId val="318856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319846504"/>
        <c:crosses val="autoZero"/>
        <c:auto val="1"/>
        <c:lblAlgn val="ctr"/>
        <c:lblOffset val="100"/>
        <c:noMultiLvlLbl val="0"/>
      </c:catAx>
      <c:valAx>
        <c:axId val="3198465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fr-BE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Major</a:t>
                </a:r>
                <a:r>
                  <a:rPr lang="fr-BE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compounds (%)</a:t>
                </a:r>
                <a:endParaRPr lang="fr-BE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318856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824362053377636"/>
          <c:y val="0.29081958135211572"/>
          <c:w val="0.23922729499480244"/>
          <c:h val="0.343369807514641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fr-BE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Fruits</a:t>
            </a:r>
            <a:r>
              <a:rPr lang="fr-BE" b="1" baseline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essential oils</a:t>
            </a:r>
            <a:endParaRPr lang="fr-BE" b="1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'cpst chimik HE Fr LR'!$A$2</c:f>
              <c:strCache>
                <c:ptCount val="1"/>
                <c:pt idx="0">
                  <c:v>limonene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'cpst chimik HE Fr LR'!$B$1:$C$1</c:f>
              <c:strCache>
                <c:ptCount val="2"/>
                <c:pt idx="0">
                  <c:v>JulyKapelé</c:v>
                </c:pt>
                <c:pt idx="1">
                  <c:v>July Nyanbelégé</c:v>
                </c:pt>
              </c:strCache>
            </c:strRef>
          </c:cat>
          <c:val>
            <c:numRef>
              <c:f>'cpst chimik HE Fr LR'!$B$2:$C$2</c:f>
              <c:numCache>
                <c:formatCode>General</c:formatCode>
                <c:ptCount val="2"/>
                <c:pt idx="0">
                  <c:v>0</c:v>
                </c:pt>
                <c:pt idx="1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F2-4875-89F3-9D160254BE92}"/>
            </c:ext>
          </c:extLst>
        </c:ser>
        <c:ser>
          <c:idx val="1"/>
          <c:order val="1"/>
          <c:tx>
            <c:strRef>
              <c:f>'cpst chimik HE Fr LR'!$A$3</c:f>
              <c:strCache>
                <c:ptCount val="1"/>
                <c:pt idx="0">
                  <c:v>thymol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'cpst chimik HE Fr LR'!$B$1:$C$1</c:f>
              <c:strCache>
                <c:ptCount val="2"/>
                <c:pt idx="0">
                  <c:v>JulyKapelé</c:v>
                </c:pt>
                <c:pt idx="1">
                  <c:v>July Nyanbelégé</c:v>
                </c:pt>
              </c:strCache>
            </c:strRef>
          </c:cat>
          <c:val>
            <c:numRef>
              <c:f>'cpst chimik HE Fr LR'!$B$3:$C$3</c:f>
              <c:numCache>
                <c:formatCode>General</c:formatCode>
                <c:ptCount val="2"/>
                <c:pt idx="0">
                  <c:v>17.2</c:v>
                </c:pt>
                <c:pt idx="1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F2-4875-89F3-9D160254BE92}"/>
            </c:ext>
          </c:extLst>
        </c:ser>
        <c:ser>
          <c:idx val="2"/>
          <c:order val="2"/>
          <c:tx>
            <c:strRef>
              <c:f>'cpst chimik HE Fr LR'!$A$4</c:f>
              <c:strCache>
                <c:ptCount val="1"/>
                <c:pt idx="0">
                  <c:v>α-copaene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'cpst chimik HE Fr LR'!$B$1:$C$1</c:f>
              <c:strCache>
                <c:ptCount val="2"/>
                <c:pt idx="0">
                  <c:v>JulyKapelé</c:v>
                </c:pt>
                <c:pt idx="1">
                  <c:v>July Nyanbelégé</c:v>
                </c:pt>
              </c:strCache>
            </c:strRef>
          </c:cat>
          <c:val>
            <c:numRef>
              <c:f>'cpst chimik HE Fr LR'!$B$4:$C$4</c:f>
              <c:numCache>
                <c:formatCode>General</c:formatCode>
                <c:ptCount val="2"/>
                <c:pt idx="0">
                  <c:v>8.6999999999999993</c:v>
                </c:pt>
                <c:pt idx="1">
                  <c:v>11.7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F2-4875-89F3-9D160254BE92}"/>
            </c:ext>
          </c:extLst>
        </c:ser>
        <c:ser>
          <c:idx val="3"/>
          <c:order val="3"/>
          <c:tx>
            <c:strRef>
              <c:f>'cpst chimik HE Fr LR'!$A$5</c:f>
              <c:strCache>
                <c:ptCount val="1"/>
                <c:pt idx="0">
                  <c:v>β-caryophyllene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'cpst chimik HE Fr LR'!$B$1:$C$1</c:f>
              <c:strCache>
                <c:ptCount val="2"/>
                <c:pt idx="0">
                  <c:v>JulyKapelé</c:v>
                </c:pt>
                <c:pt idx="1">
                  <c:v>July Nyanbelégé</c:v>
                </c:pt>
              </c:strCache>
            </c:strRef>
          </c:cat>
          <c:val>
            <c:numRef>
              <c:f>'cpst chimik HE Fr LR'!$B$5:$C$5</c:f>
              <c:numCache>
                <c:formatCode>General</c:formatCode>
                <c:ptCount val="2"/>
                <c:pt idx="0">
                  <c:v>22.8</c:v>
                </c:pt>
                <c:pt idx="1">
                  <c:v>25.2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8F2-4875-89F3-9D160254BE92}"/>
            </c:ext>
          </c:extLst>
        </c:ser>
        <c:ser>
          <c:idx val="4"/>
          <c:order val="4"/>
          <c:tx>
            <c:strRef>
              <c:f>'cpst chimik HE Fr LR'!$A$6</c:f>
              <c:strCache>
                <c:ptCount val="1"/>
                <c:pt idx="0">
                  <c:v>α-humulene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'cpst chimik HE Fr LR'!$B$1:$C$1</c:f>
              <c:strCache>
                <c:ptCount val="2"/>
                <c:pt idx="0">
                  <c:v>JulyKapelé</c:v>
                </c:pt>
                <c:pt idx="1">
                  <c:v>July Nyanbelégé</c:v>
                </c:pt>
              </c:strCache>
            </c:strRef>
          </c:cat>
          <c:val>
            <c:numRef>
              <c:f>'cpst chimik HE Fr LR'!$B$6:$C$6</c:f>
              <c:numCache>
                <c:formatCode>General</c:formatCode>
                <c:ptCount val="2"/>
                <c:pt idx="0">
                  <c:v>8</c:v>
                </c:pt>
                <c:pt idx="1">
                  <c:v>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F2-4875-89F3-9D160254BE92}"/>
            </c:ext>
          </c:extLst>
        </c:ser>
        <c:ser>
          <c:idx val="5"/>
          <c:order val="5"/>
          <c:tx>
            <c:strRef>
              <c:f>'cpst chimik HE Fr LR'!$A$7</c:f>
              <c:strCache>
                <c:ptCount val="1"/>
                <c:pt idx="0">
                  <c:v>δ-cadinene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cat>
            <c:strRef>
              <c:f>'cpst chimik HE Fr LR'!$B$1:$C$1</c:f>
              <c:strCache>
                <c:ptCount val="2"/>
                <c:pt idx="0">
                  <c:v>JulyKapelé</c:v>
                </c:pt>
                <c:pt idx="1">
                  <c:v>July Nyanbelégé</c:v>
                </c:pt>
              </c:strCache>
            </c:strRef>
          </c:cat>
          <c:val>
            <c:numRef>
              <c:f>'cpst chimik HE Fr LR'!$B$7:$C$7</c:f>
              <c:numCache>
                <c:formatCode>General</c:formatCode>
                <c:ptCount val="2"/>
                <c:pt idx="0">
                  <c:v>7.3</c:v>
                </c:pt>
                <c:pt idx="1">
                  <c:v>10.6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8F2-4875-89F3-9D160254BE92}"/>
            </c:ext>
          </c:extLst>
        </c:ser>
        <c:ser>
          <c:idx val="6"/>
          <c:order val="6"/>
          <c:tx>
            <c:strRef>
              <c:f>'cpst chimik HE Fr LR'!$A$8</c:f>
              <c:strCache>
                <c:ptCount val="1"/>
                <c:pt idx="0">
                  <c:v>caryophyllene oxide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'cpst chimik HE Fr LR'!$B$1:$C$1</c:f>
              <c:strCache>
                <c:ptCount val="2"/>
                <c:pt idx="0">
                  <c:v>JulyKapelé</c:v>
                </c:pt>
                <c:pt idx="1">
                  <c:v>July Nyanbelégé</c:v>
                </c:pt>
              </c:strCache>
            </c:strRef>
          </c:cat>
          <c:val>
            <c:numRef>
              <c:f>'cpst chimik HE Fr LR'!$B$8:$C$8</c:f>
              <c:numCache>
                <c:formatCode>General</c:formatCode>
                <c:ptCount val="2"/>
                <c:pt idx="0">
                  <c:v>3.7</c:v>
                </c:pt>
                <c:pt idx="1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8F2-4875-89F3-9D160254BE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7062032"/>
        <c:axId val="404782584"/>
      </c:barChart>
      <c:catAx>
        <c:axId val="31706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404782584"/>
        <c:crosses val="autoZero"/>
        <c:auto val="1"/>
        <c:lblAlgn val="ctr"/>
        <c:lblOffset val="100"/>
        <c:noMultiLvlLbl val="0"/>
      </c:catAx>
      <c:valAx>
        <c:axId val="4047825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fr-BE" sz="10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Major</a:t>
                </a:r>
                <a:r>
                  <a:rPr lang="fr-BE" sz="10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compounds (%)</a:t>
                </a:r>
                <a:endParaRPr lang="fr-BE" sz="100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317062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fr-BE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Leaves</a:t>
            </a:r>
            <a:r>
              <a:rPr lang="fr-BE" b="1" baseline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essential oils</a:t>
            </a:r>
            <a:endParaRPr lang="fr-BE" b="1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34440902661966183"/>
          <c:y val="2.24143451809157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'cpst chimik HE F LR'!$A$3</c:f>
              <c:strCache>
                <c:ptCount val="1"/>
                <c:pt idx="0">
                  <c:v>α-pinene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'cpst chimik HE F LR'!$B$2:$I$2</c:f>
              <c:strCache>
                <c:ptCount val="8"/>
                <c:pt idx="0">
                  <c:v>June Kapelé</c:v>
                </c:pt>
                <c:pt idx="1">
                  <c:v>June Nyanbelégé</c:v>
                </c:pt>
                <c:pt idx="2">
                  <c:v>July Kapelé</c:v>
                </c:pt>
                <c:pt idx="3">
                  <c:v>July Nyanbelégé</c:v>
                </c:pt>
                <c:pt idx="4">
                  <c:v>August Kapelé</c:v>
                </c:pt>
                <c:pt idx="5">
                  <c:v>August Nyanbelégé</c:v>
                </c:pt>
                <c:pt idx="6">
                  <c:v>September Kapelé</c:v>
                </c:pt>
                <c:pt idx="7">
                  <c:v>September Nyanbelégé</c:v>
                </c:pt>
              </c:strCache>
            </c:strRef>
          </c:cat>
          <c:val>
            <c:numRef>
              <c:f>'cpst chimik HE F LR'!$B$3:$I$3</c:f>
              <c:numCache>
                <c:formatCode>General</c:formatCode>
                <c:ptCount val="8"/>
                <c:pt idx="0">
                  <c:v>5.2</c:v>
                </c:pt>
                <c:pt idx="1">
                  <c:v>4</c:v>
                </c:pt>
                <c:pt idx="2">
                  <c:v>0.4</c:v>
                </c:pt>
                <c:pt idx="3">
                  <c:v>0.2</c:v>
                </c:pt>
                <c:pt idx="4">
                  <c:v>0</c:v>
                </c:pt>
                <c:pt idx="5">
                  <c:v>1.4</c:v>
                </c:pt>
                <c:pt idx="6">
                  <c:v>4.7</c:v>
                </c:pt>
                <c:pt idx="7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B1-4314-958A-379C775117C2}"/>
            </c:ext>
          </c:extLst>
        </c:ser>
        <c:ser>
          <c:idx val="1"/>
          <c:order val="1"/>
          <c:tx>
            <c:strRef>
              <c:f>'cpst chimik HE F LR'!$A$4</c:f>
              <c:strCache>
                <c:ptCount val="1"/>
                <c:pt idx="0">
                  <c:v>limonene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'cpst chimik HE F LR'!$B$2:$I$2</c:f>
              <c:strCache>
                <c:ptCount val="8"/>
                <c:pt idx="0">
                  <c:v>June Kapelé</c:v>
                </c:pt>
                <c:pt idx="1">
                  <c:v>June Nyanbelégé</c:v>
                </c:pt>
                <c:pt idx="2">
                  <c:v>July Kapelé</c:v>
                </c:pt>
                <c:pt idx="3">
                  <c:v>July Nyanbelégé</c:v>
                </c:pt>
                <c:pt idx="4">
                  <c:v>August Kapelé</c:v>
                </c:pt>
                <c:pt idx="5">
                  <c:v>August Nyanbelégé</c:v>
                </c:pt>
                <c:pt idx="6">
                  <c:v>September Kapelé</c:v>
                </c:pt>
                <c:pt idx="7">
                  <c:v>September Nyanbelégé</c:v>
                </c:pt>
              </c:strCache>
            </c:strRef>
          </c:cat>
          <c:val>
            <c:numRef>
              <c:f>'cpst chimik HE F LR'!$B$4:$I$4</c:f>
              <c:numCache>
                <c:formatCode>General</c:formatCode>
                <c:ptCount val="8"/>
                <c:pt idx="0">
                  <c:v>7</c:v>
                </c:pt>
                <c:pt idx="1">
                  <c:v>6.3</c:v>
                </c:pt>
                <c:pt idx="2">
                  <c:v>2</c:v>
                </c:pt>
                <c:pt idx="3">
                  <c:v>1.5</c:v>
                </c:pt>
                <c:pt idx="4">
                  <c:v>0.9</c:v>
                </c:pt>
                <c:pt idx="5">
                  <c:v>4.5</c:v>
                </c:pt>
                <c:pt idx="6">
                  <c:v>6.5</c:v>
                </c:pt>
                <c:pt idx="7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B1-4314-958A-379C775117C2}"/>
            </c:ext>
          </c:extLst>
        </c:ser>
        <c:ser>
          <c:idx val="2"/>
          <c:order val="2"/>
          <c:tx>
            <c:strRef>
              <c:f>'cpst chimik HE F LR'!$A$5</c:f>
              <c:strCache>
                <c:ptCount val="1"/>
                <c:pt idx="0">
                  <c:v>thymol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'cpst chimik HE F LR'!$B$2:$I$2</c:f>
              <c:strCache>
                <c:ptCount val="8"/>
                <c:pt idx="0">
                  <c:v>June Kapelé</c:v>
                </c:pt>
                <c:pt idx="1">
                  <c:v>June Nyanbelégé</c:v>
                </c:pt>
                <c:pt idx="2">
                  <c:v>July Kapelé</c:v>
                </c:pt>
                <c:pt idx="3">
                  <c:v>July Nyanbelégé</c:v>
                </c:pt>
                <c:pt idx="4">
                  <c:v>August Kapelé</c:v>
                </c:pt>
                <c:pt idx="5">
                  <c:v>August Nyanbelégé</c:v>
                </c:pt>
                <c:pt idx="6">
                  <c:v>September Kapelé</c:v>
                </c:pt>
                <c:pt idx="7">
                  <c:v>September Nyanbelégé</c:v>
                </c:pt>
              </c:strCache>
            </c:strRef>
          </c:cat>
          <c:val>
            <c:numRef>
              <c:f>'cpst chimik HE F LR'!$B$5:$I$5</c:f>
              <c:numCache>
                <c:formatCode>General</c:formatCode>
                <c:ptCount val="8"/>
                <c:pt idx="0">
                  <c:v>2.9</c:v>
                </c:pt>
                <c:pt idx="1">
                  <c:v>2.7</c:v>
                </c:pt>
                <c:pt idx="2">
                  <c:v>13.4</c:v>
                </c:pt>
                <c:pt idx="3">
                  <c:v>2.8</c:v>
                </c:pt>
                <c:pt idx="4">
                  <c:v>7.7</c:v>
                </c:pt>
                <c:pt idx="5">
                  <c:v>4</c:v>
                </c:pt>
                <c:pt idx="6">
                  <c:v>3.1</c:v>
                </c:pt>
                <c:pt idx="7">
                  <c:v>17.399999999999999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B1-4314-958A-379C775117C2}"/>
            </c:ext>
          </c:extLst>
        </c:ser>
        <c:ser>
          <c:idx val="3"/>
          <c:order val="3"/>
          <c:tx>
            <c:strRef>
              <c:f>'cpst chimik HE F LR'!$A$6</c:f>
              <c:strCache>
                <c:ptCount val="1"/>
                <c:pt idx="0">
                  <c:v>α-copaene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'cpst chimik HE F LR'!$B$2:$I$2</c:f>
              <c:strCache>
                <c:ptCount val="8"/>
                <c:pt idx="0">
                  <c:v>June Kapelé</c:v>
                </c:pt>
                <c:pt idx="1">
                  <c:v>June Nyanbelégé</c:v>
                </c:pt>
                <c:pt idx="2">
                  <c:v>July Kapelé</c:v>
                </c:pt>
                <c:pt idx="3">
                  <c:v>July Nyanbelégé</c:v>
                </c:pt>
                <c:pt idx="4">
                  <c:v>August Kapelé</c:v>
                </c:pt>
                <c:pt idx="5">
                  <c:v>August Nyanbelégé</c:v>
                </c:pt>
                <c:pt idx="6">
                  <c:v>September Kapelé</c:v>
                </c:pt>
                <c:pt idx="7">
                  <c:v>September Nyanbelégé</c:v>
                </c:pt>
              </c:strCache>
            </c:strRef>
          </c:cat>
          <c:val>
            <c:numRef>
              <c:f>'cpst chimik HE F LR'!$B$6:$I$6</c:f>
              <c:numCache>
                <c:formatCode>General</c:formatCode>
                <c:ptCount val="8"/>
                <c:pt idx="0">
                  <c:v>11.7</c:v>
                </c:pt>
                <c:pt idx="1">
                  <c:v>11.9</c:v>
                </c:pt>
                <c:pt idx="2">
                  <c:v>10.199999999999999</c:v>
                </c:pt>
                <c:pt idx="3">
                  <c:v>11.6</c:v>
                </c:pt>
                <c:pt idx="4">
                  <c:v>11.2</c:v>
                </c:pt>
                <c:pt idx="5">
                  <c:v>10.8</c:v>
                </c:pt>
                <c:pt idx="6">
                  <c:v>11.1</c:v>
                </c:pt>
                <c:pt idx="7">
                  <c:v>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4B1-4314-958A-379C775117C2}"/>
            </c:ext>
          </c:extLst>
        </c:ser>
        <c:ser>
          <c:idx val="4"/>
          <c:order val="4"/>
          <c:tx>
            <c:strRef>
              <c:f>'cpst chimik HE F LR'!$A$7</c:f>
              <c:strCache>
                <c:ptCount val="1"/>
                <c:pt idx="0">
                  <c:v>β-caryophyllene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'cpst chimik HE F LR'!$B$2:$I$2</c:f>
              <c:strCache>
                <c:ptCount val="8"/>
                <c:pt idx="0">
                  <c:v>June Kapelé</c:v>
                </c:pt>
                <c:pt idx="1">
                  <c:v>June Nyanbelégé</c:v>
                </c:pt>
                <c:pt idx="2">
                  <c:v>July Kapelé</c:v>
                </c:pt>
                <c:pt idx="3">
                  <c:v>July Nyanbelégé</c:v>
                </c:pt>
                <c:pt idx="4">
                  <c:v>August Kapelé</c:v>
                </c:pt>
                <c:pt idx="5">
                  <c:v>August Nyanbelégé</c:v>
                </c:pt>
                <c:pt idx="6">
                  <c:v>September Kapelé</c:v>
                </c:pt>
                <c:pt idx="7">
                  <c:v>September Nyanbelégé</c:v>
                </c:pt>
              </c:strCache>
            </c:strRef>
          </c:cat>
          <c:val>
            <c:numRef>
              <c:f>'cpst chimik HE F LR'!$B$7:$I$7</c:f>
              <c:numCache>
                <c:formatCode>General</c:formatCode>
                <c:ptCount val="8"/>
                <c:pt idx="0">
                  <c:v>24.5</c:v>
                </c:pt>
                <c:pt idx="1">
                  <c:v>24.7</c:v>
                </c:pt>
                <c:pt idx="2">
                  <c:v>22.4</c:v>
                </c:pt>
                <c:pt idx="3">
                  <c:v>23.9</c:v>
                </c:pt>
                <c:pt idx="4">
                  <c:v>27.1</c:v>
                </c:pt>
                <c:pt idx="5">
                  <c:v>20.3</c:v>
                </c:pt>
                <c:pt idx="6">
                  <c:v>22.7</c:v>
                </c:pt>
                <c:pt idx="7">
                  <c:v>20.9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B1-4314-958A-379C775117C2}"/>
            </c:ext>
          </c:extLst>
        </c:ser>
        <c:ser>
          <c:idx val="5"/>
          <c:order val="5"/>
          <c:tx>
            <c:strRef>
              <c:f>'cpst chimik HE F LR'!$A$8</c:f>
              <c:strCache>
                <c:ptCount val="1"/>
                <c:pt idx="0">
                  <c:v>α-humulene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'cpst chimik HE F LR'!$B$2:$I$2</c:f>
              <c:strCache>
                <c:ptCount val="8"/>
                <c:pt idx="0">
                  <c:v>June Kapelé</c:v>
                </c:pt>
                <c:pt idx="1">
                  <c:v>June Nyanbelégé</c:v>
                </c:pt>
                <c:pt idx="2">
                  <c:v>July Kapelé</c:v>
                </c:pt>
                <c:pt idx="3">
                  <c:v>July Nyanbelégé</c:v>
                </c:pt>
                <c:pt idx="4">
                  <c:v>August Kapelé</c:v>
                </c:pt>
                <c:pt idx="5">
                  <c:v>August Nyanbelégé</c:v>
                </c:pt>
                <c:pt idx="6">
                  <c:v>September Kapelé</c:v>
                </c:pt>
                <c:pt idx="7">
                  <c:v>September Nyanbelégé</c:v>
                </c:pt>
              </c:strCache>
            </c:strRef>
          </c:cat>
          <c:val>
            <c:numRef>
              <c:f>'cpst chimik HE F LR'!$B$8:$I$8</c:f>
              <c:numCache>
                <c:formatCode>General</c:formatCode>
                <c:ptCount val="8"/>
                <c:pt idx="0">
                  <c:v>9.1999999999999993</c:v>
                </c:pt>
                <c:pt idx="1">
                  <c:v>9.6</c:v>
                </c:pt>
                <c:pt idx="2">
                  <c:v>8.3000000000000007</c:v>
                </c:pt>
                <c:pt idx="3">
                  <c:v>9.1999999999999993</c:v>
                </c:pt>
                <c:pt idx="4">
                  <c:v>9.5</c:v>
                </c:pt>
                <c:pt idx="5">
                  <c:v>7.8</c:v>
                </c:pt>
                <c:pt idx="6">
                  <c:v>8.8000000000000007</c:v>
                </c:pt>
                <c:pt idx="7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4B1-4314-958A-379C775117C2}"/>
            </c:ext>
          </c:extLst>
        </c:ser>
        <c:ser>
          <c:idx val="6"/>
          <c:order val="6"/>
          <c:tx>
            <c:strRef>
              <c:f>'cpst chimik HE F LR'!$A$9</c:f>
              <c:strCache>
                <c:ptCount val="1"/>
                <c:pt idx="0">
                  <c:v>δ-cadinene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cat>
            <c:strRef>
              <c:f>'cpst chimik HE F LR'!$B$2:$I$2</c:f>
              <c:strCache>
                <c:ptCount val="8"/>
                <c:pt idx="0">
                  <c:v>June Kapelé</c:v>
                </c:pt>
                <c:pt idx="1">
                  <c:v>June Nyanbelégé</c:v>
                </c:pt>
                <c:pt idx="2">
                  <c:v>July Kapelé</c:v>
                </c:pt>
                <c:pt idx="3">
                  <c:v>July Nyanbelégé</c:v>
                </c:pt>
                <c:pt idx="4">
                  <c:v>August Kapelé</c:v>
                </c:pt>
                <c:pt idx="5">
                  <c:v>August Nyanbelégé</c:v>
                </c:pt>
                <c:pt idx="6">
                  <c:v>September Kapelé</c:v>
                </c:pt>
                <c:pt idx="7">
                  <c:v>September Nyanbelégé</c:v>
                </c:pt>
              </c:strCache>
            </c:strRef>
          </c:cat>
          <c:val>
            <c:numRef>
              <c:f>'cpst chimik HE F LR'!$B$9:$I$9</c:f>
              <c:numCache>
                <c:formatCode>General</c:formatCode>
                <c:ptCount val="8"/>
                <c:pt idx="0">
                  <c:v>9.4</c:v>
                </c:pt>
                <c:pt idx="1">
                  <c:v>9.6999999999999993</c:v>
                </c:pt>
                <c:pt idx="2">
                  <c:v>8.1999999999999993</c:v>
                </c:pt>
                <c:pt idx="3">
                  <c:v>9.5</c:v>
                </c:pt>
                <c:pt idx="4">
                  <c:v>9.9</c:v>
                </c:pt>
                <c:pt idx="5">
                  <c:v>7.5</c:v>
                </c:pt>
                <c:pt idx="6">
                  <c:v>9.3000000000000007</c:v>
                </c:pt>
                <c:pt idx="7">
                  <c:v>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4B1-4314-958A-379C775117C2}"/>
            </c:ext>
          </c:extLst>
        </c:ser>
        <c:ser>
          <c:idx val="7"/>
          <c:order val="7"/>
          <c:tx>
            <c:strRef>
              <c:f>'cpst chimik HE F LR'!$A$10</c:f>
              <c:strCache>
                <c:ptCount val="1"/>
                <c:pt idx="0">
                  <c:v>caryophyllene oxide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'cpst chimik HE F LR'!$B$2:$I$2</c:f>
              <c:strCache>
                <c:ptCount val="8"/>
                <c:pt idx="0">
                  <c:v>June Kapelé</c:v>
                </c:pt>
                <c:pt idx="1">
                  <c:v>June Nyanbelégé</c:v>
                </c:pt>
                <c:pt idx="2">
                  <c:v>July Kapelé</c:v>
                </c:pt>
                <c:pt idx="3">
                  <c:v>July Nyanbelégé</c:v>
                </c:pt>
                <c:pt idx="4">
                  <c:v>August Kapelé</c:v>
                </c:pt>
                <c:pt idx="5">
                  <c:v>August Nyanbelégé</c:v>
                </c:pt>
                <c:pt idx="6">
                  <c:v>September Kapelé</c:v>
                </c:pt>
                <c:pt idx="7">
                  <c:v>September Nyanbelégé</c:v>
                </c:pt>
              </c:strCache>
            </c:strRef>
          </c:cat>
          <c:val>
            <c:numRef>
              <c:f>'cpst chimik HE F LR'!$B$10:$I$10</c:f>
              <c:numCache>
                <c:formatCode>General</c:formatCode>
                <c:ptCount val="8"/>
                <c:pt idx="0">
                  <c:v>3.7</c:v>
                </c:pt>
                <c:pt idx="1">
                  <c:v>4.3</c:v>
                </c:pt>
                <c:pt idx="2">
                  <c:v>4.5</c:v>
                </c:pt>
                <c:pt idx="3">
                  <c:v>6.4</c:v>
                </c:pt>
                <c:pt idx="4">
                  <c:v>4.3</c:v>
                </c:pt>
                <c:pt idx="5">
                  <c:v>7.5</c:v>
                </c:pt>
                <c:pt idx="6">
                  <c:v>4</c:v>
                </c:pt>
                <c:pt idx="7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4B1-4314-958A-379C775117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5074800"/>
        <c:axId val="405601624"/>
      </c:barChart>
      <c:catAx>
        <c:axId val="405074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405601624"/>
        <c:crosses val="autoZero"/>
        <c:auto val="1"/>
        <c:lblAlgn val="ctr"/>
        <c:lblOffset val="100"/>
        <c:noMultiLvlLbl val="0"/>
      </c:catAx>
      <c:valAx>
        <c:axId val="40560162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fr-BE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Major compounds (%)</a:t>
                </a:r>
                <a:endParaRPr lang="fr-BE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2.5062656641604009E-2"/>
              <c:y val="0.22382575794261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405074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219694890685564"/>
          <c:y val="0.33029920251323053"/>
          <c:w val="0.21132813324607883"/>
          <c:h val="0.408569389921360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'Tableau IC50 DPPH (2)'!$B$2</c:f>
              <c:strCache>
                <c:ptCount val="1"/>
                <c:pt idx="0">
                  <c:v>Values of IC50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EB3CF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A88-4DE4-91E4-1B371D656D1B}"/>
              </c:ext>
            </c:extLst>
          </c:dPt>
          <c:dPt>
            <c:idx val="1"/>
            <c:invertIfNegative val="0"/>
            <c:bubble3D val="0"/>
            <c:spPr>
              <a:solidFill>
                <a:srgbClr val="99CB38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A88-4DE4-91E4-1B371D656D1B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A88-4DE4-91E4-1B371D656D1B}"/>
              </c:ext>
            </c:extLst>
          </c:dPt>
          <c:dPt>
            <c:idx val="3"/>
            <c:invertIfNegative val="0"/>
            <c:bubble3D val="0"/>
            <c:spPr>
              <a:solidFill>
                <a:sysClr val="window" lastClr="FFFFFF">
                  <a:lumMod val="50000"/>
                </a:sys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A88-4DE4-91E4-1B371D656D1B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A88-4DE4-91E4-1B371D656D1B}"/>
              </c:ext>
            </c:extLst>
          </c:dPt>
          <c:dPt>
            <c:idx val="5"/>
            <c:invertIfNegative val="0"/>
            <c:bubble3D val="0"/>
            <c:spPr>
              <a:solidFill>
                <a:srgbClr val="FF99CC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A88-4DE4-91E4-1B371D656D1B}"/>
              </c:ext>
            </c:extLst>
          </c:dPt>
          <c:dPt>
            <c:idx val="6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680-49C1-AEE0-A9C1B537B42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88-4DE4-91E4-1B371D656D1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c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88-4DE4-91E4-1B371D656D1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e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A88-4DE4-91E4-1B371D656D1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e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A88-4DE4-91E4-1B371D656D1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d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A88-4DE4-91E4-1B371D656D1B}"/>
                </c:ext>
              </c:extLst>
            </c:dLbl>
            <c:dLbl>
              <c:idx val="5"/>
              <c:layout>
                <c:manualLayout>
                  <c:x val="0"/>
                  <c:y val="-2.409990644681986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A88-4DE4-91E4-1B371D656D1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 smtClean="0"/>
                      <a:t>f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680-49C1-AEE0-A9C1B537B421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'Tableau IC50 DPPH (2)'!$C$3:$C$10</c:f>
                <c:numCache>
                  <c:formatCode>General</c:formatCode>
                  <c:ptCount val="8"/>
                  <c:pt idx="0">
                    <c:v>0.54611311071225133</c:v>
                  </c:pt>
                  <c:pt idx="1">
                    <c:v>0.99271670255294908</c:v>
                  </c:pt>
                  <c:pt idx="2">
                    <c:v>0.42681415990447585</c:v>
                  </c:pt>
                  <c:pt idx="3">
                    <c:v>5.5423826905117005E-2</c:v>
                  </c:pt>
                  <c:pt idx="4">
                    <c:v>5.6178503832823516E-2</c:v>
                  </c:pt>
                  <c:pt idx="5">
                    <c:v>9.8814781037442998</c:v>
                  </c:pt>
                  <c:pt idx="6">
                    <c:v>7.3862257577893539E-2</c:v>
                  </c:pt>
                </c:numCache>
              </c:numRef>
            </c:plus>
            <c:minus>
              <c:numRef>
                <c:f>'Tableau IC50 DPPH (2)'!$C$3:$C$10</c:f>
                <c:numCache>
                  <c:formatCode>General</c:formatCode>
                  <c:ptCount val="8"/>
                  <c:pt idx="0">
                    <c:v>0.54611311071225133</c:v>
                  </c:pt>
                  <c:pt idx="1">
                    <c:v>0.99271670255294908</c:v>
                  </c:pt>
                  <c:pt idx="2">
                    <c:v>0.42681415990447585</c:v>
                  </c:pt>
                  <c:pt idx="3">
                    <c:v>5.5423826905117005E-2</c:v>
                  </c:pt>
                  <c:pt idx="4">
                    <c:v>5.6178503832823516E-2</c:v>
                  </c:pt>
                  <c:pt idx="5">
                    <c:v>9.8814781037442998</c:v>
                  </c:pt>
                  <c:pt idx="6">
                    <c:v>7.3862257577893539E-2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'Tableau IC50 DPPH (2)'!$A$3:$A$10</c:f>
              <c:strCache>
                <c:ptCount val="7"/>
                <c:pt idx="0">
                  <c:v>F1K</c:v>
                </c:pt>
                <c:pt idx="1">
                  <c:v>F1G</c:v>
                </c:pt>
                <c:pt idx="2">
                  <c:v>F2K</c:v>
                </c:pt>
                <c:pt idx="3">
                  <c:v>F2G</c:v>
                </c:pt>
                <c:pt idx="4">
                  <c:v>Thymol</c:v>
                </c:pt>
                <c:pt idx="5">
                  <c:v>Limonene</c:v>
                </c:pt>
                <c:pt idx="6">
                  <c:v>Trolox</c:v>
                </c:pt>
              </c:strCache>
            </c:strRef>
          </c:cat>
          <c:val>
            <c:numRef>
              <c:f>'Tableau IC50 DPPH (2)'!$B$3:$B$10</c:f>
              <c:numCache>
                <c:formatCode>0.00</c:formatCode>
                <c:ptCount val="8"/>
                <c:pt idx="0">
                  <c:v>64.535446942930662</c:v>
                </c:pt>
                <c:pt idx="1">
                  <c:v>59.97991980910286</c:v>
                </c:pt>
                <c:pt idx="2">
                  <c:v>23.826179417174412</c:v>
                </c:pt>
                <c:pt idx="3">
                  <c:v>22.57159714612671</c:v>
                </c:pt>
                <c:pt idx="4">
                  <c:v>27.213861364465785</c:v>
                </c:pt>
                <c:pt idx="5">
                  <c:v>152.19916603813934</c:v>
                </c:pt>
                <c:pt idx="6">
                  <c:v>15.24345252736074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A88-4DE4-91E4-1B371D656D1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8"/>
        <c:overlap val="64"/>
        <c:axId val="319282072"/>
        <c:axId val="319280504"/>
      </c:barChart>
      <c:catAx>
        <c:axId val="319282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319280504"/>
        <c:crosses val="autoZero"/>
        <c:auto val="1"/>
        <c:lblAlgn val="ctr"/>
        <c:lblOffset val="100"/>
        <c:noMultiLvlLbl val="0"/>
      </c:catAx>
      <c:valAx>
        <c:axId val="31928050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1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fr-BE" sz="1100" b="0">
                    <a:latin typeface="Arial" panose="020B0604020202020204" pitchFamily="34" charset="0"/>
                    <a:cs typeface="Arial" panose="020B0604020202020204" pitchFamily="34" charset="0"/>
                  </a:rPr>
                  <a:t>Values</a:t>
                </a:r>
                <a:r>
                  <a:rPr lang="fr-BE" sz="1100" b="0" baseline="0">
                    <a:latin typeface="Arial" panose="020B0604020202020204" pitchFamily="34" charset="0"/>
                    <a:cs typeface="Arial" panose="020B0604020202020204" pitchFamily="34" charset="0"/>
                  </a:rPr>
                  <a:t> of IC</a:t>
                </a:r>
                <a:r>
                  <a:rPr lang="fr-BE" sz="1100" b="0" baseline="-25000">
                    <a:latin typeface="Arial" panose="020B0604020202020204" pitchFamily="34" charset="0"/>
                    <a:cs typeface="Arial" panose="020B0604020202020204" pitchFamily="34" charset="0"/>
                  </a:rPr>
                  <a:t>50</a:t>
                </a:r>
                <a:r>
                  <a:rPr lang="fr-BE" sz="1100" b="0" baseline="0">
                    <a:latin typeface="Arial" panose="020B0604020202020204" pitchFamily="34" charset="0"/>
                    <a:cs typeface="Arial" panose="020B0604020202020204" pitchFamily="34" charset="0"/>
                  </a:rPr>
                  <a:t> (µg/mL)</a:t>
                </a:r>
                <a:endParaRPr lang="fr-BE" sz="1100" b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319282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'[Graphique dans Microsoft PowerPoint]FRAP TOUT (2)'!$A$3</c:f>
              <c:strCache>
                <c:ptCount val="1"/>
                <c:pt idx="0">
                  <c:v>25 µg/ml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c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EA7-41C9-A589-2930E73B5C9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c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EA7-41C9-A589-2930E73B5C9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b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EA7-41C9-A589-2930E73B5C9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b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DEA7-41C9-A589-2930E73B5C9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a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EA7-41C9-A589-2930E73B5C94}"/>
                </c:ext>
              </c:extLst>
            </c:dLbl>
            <c:dLbl>
              <c:idx val="5"/>
              <c:layout>
                <c:manualLayout>
                  <c:x val="0"/>
                  <c:y val="-5.416434500906546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EA7-41C9-A589-2930E73B5C94}"/>
                </c:ext>
              </c:extLst>
            </c:dLbl>
            <c:dLbl>
              <c:idx val="6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mtClean="0">
                        <a:solidFill>
                          <a:schemeClr val="tx1"/>
                        </a:solidFill>
                      </a:rPr>
                      <a:t>d</a:t>
                    </a:r>
                    <a:endParaRPr lang="en-US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EA7-41C9-A589-2930E73B5C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'[Graphique dans Microsoft PowerPoint]FRAP TOUT (2)'!$I$3:$O$3</c:f>
                <c:numCache>
                  <c:formatCode>General</c:formatCode>
                  <c:ptCount val="7"/>
                  <c:pt idx="0">
                    <c:v>1.4189197769195187E-2</c:v>
                  </c:pt>
                  <c:pt idx="1">
                    <c:v>9.5393920141694649E-3</c:v>
                  </c:pt>
                  <c:pt idx="2">
                    <c:v>1.4189197769195187E-2</c:v>
                  </c:pt>
                  <c:pt idx="3">
                    <c:v>1.0535653752852748E-2</c:v>
                  </c:pt>
                  <c:pt idx="4">
                    <c:v>5.2915026221291859E-3</c:v>
                  </c:pt>
                  <c:pt idx="5">
                    <c:v>0.11096959042909008</c:v>
                  </c:pt>
                  <c:pt idx="6">
                    <c:v>6.8495741960114698E-3</c:v>
                  </c:pt>
                </c:numCache>
              </c:numRef>
            </c:plus>
            <c:minus>
              <c:numRef>
                <c:f>'[Graphique dans Microsoft PowerPoint]FRAP TOUT (2)'!$I$3:$O$3</c:f>
                <c:numCache>
                  <c:formatCode>General</c:formatCode>
                  <c:ptCount val="7"/>
                  <c:pt idx="0">
                    <c:v>1.4189197769195187E-2</c:v>
                  </c:pt>
                  <c:pt idx="1">
                    <c:v>9.5393920141694649E-3</c:v>
                  </c:pt>
                  <c:pt idx="2">
                    <c:v>1.4189197769195187E-2</c:v>
                  </c:pt>
                  <c:pt idx="3">
                    <c:v>1.0535653752852748E-2</c:v>
                  </c:pt>
                  <c:pt idx="4">
                    <c:v>5.2915026221291859E-3</c:v>
                  </c:pt>
                  <c:pt idx="5">
                    <c:v>0.11096959042909008</c:v>
                  </c:pt>
                  <c:pt idx="6">
                    <c:v>6.8495741960114698E-3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'[Graphique dans Microsoft PowerPoint]FRAP TOUT (2)'!$B$2:$H$2</c:f>
              <c:strCache>
                <c:ptCount val="7"/>
                <c:pt idx="0">
                  <c:v> June Kapelé</c:v>
                </c:pt>
                <c:pt idx="1">
                  <c:v> June Nyambelégé</c:v>
                </c:pt>
                <c:pt idx="2">
                  <c:v>July Kapelé</c:v>
                </c:pt>
                <c:pt idx="3">
                  <c:v>September Nyanbelégé</c:v>
                </c:pt>
                <c:pt idx="4">
                  <c:v> Trolox</c:v>
                </c:pt>
                <c:pt idx="5">
                  <c:v> Thymol</c:v>
                </c:pt>
                <c:pt idx="6">
                  <c:v> Limonene</c:v>
                </c:pt>
              </c:strCache>
            </c:strRef>
          </c:cat>
          <c:val>
            <c:numRef>
              <c:f>'[Graphique dans Microsoft PowerPoint]FRAP TOUT (2)'!$B$3:$H$3</c:f>
              <c:numCache>
                <c:formatCode>0.00</c:formatCode>
                <c:ptCount val="7"/>
                <c:pt idx="0">
                  <c:v>0.218</c:v>
                </c:pt>
                <c:pt idx="1">
                  <c:v>0.253</c:v>
                </c:pt>
                <c:pt idx="2">
                  <c:v>0.51833333333333342</c:v>
                </c:pt>
                <c:pt idx="3">
                  <c:v>0.61833333333333329</c:v>
                </c:pt>
                <c:pt idx="4">
                  <c:v>1.0429999999999999</c:v>
                </c:pt>
                <c:pt idx="5">
                  <c:v>0.96624999999999994</c:v>
                </c:pt>
                <c:pt idx="6">
                  <c:v>3.5750000000000004E-2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EB-405B-B3C7-0F9B9F61BCAB}"/>
            </c:ext>
          </c:extLst>
        </c:ser>
        <c:ser>
          <c:idx val="1"/>
          <c:order val="1"/>
          <c:tx>
            <c:strRef>
              <c:f>'[Graphique dans Microsoft PowerPoint]FRAP TOUT (2)'!$A$4</c:f>
              <c:strCache>
                <c:ptCount val="1"/>
                <c:pt idx="0">
                  <c:v>50 μg/ml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d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EA7-41C9-A589-2930E73B5C9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d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EA7-41C9-A589-2930E73B5C9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c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EA7-41C9-A589-2930E73B5C9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c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DEA7-41C9-A589-2930E73B5C9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a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EA7-41C9-A589-2930E73B5C94}"/>
                </c:ext>
              </c:extLst>
            </c:dLbl>
            <c:dLbl>
              <c:idx val="5"/>
              <c:layout>
                <c:manualLayout>
                  <c:x val="-6.7392426497482841E-3"/>
                  <c:y val="-9.239800030958225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EA7-41C9-A589-2930E73B5C9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e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A7-41C9-A589-2930E73B5C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'[Graphique dans Microsoft PowerPoint]FRAP TOUT (2)'!$I$4:$O$4</c:f>
                <c:numCache>
                  <c:formatCode>General</c:formatCode>
                  <c:ptCount val="7"/>
                  <c:pt idx="0">
                    <c:v>2.5514701644346171E-2</c:v>
                  </c:pt>
                  <c:pt idx="1">
                    <c:v>6.5064070986477172E-3</c:v>
                  </c:pt>
                  <c:pt idx="2">
                    <c:v>1.5695009822658083E-2</c:v>
                  </c:pt>
                  <c:pt idx="3">
                    <c:v>5.7735026918962634E-4</c:v>
                  </c:pt>
                  <c:pt idx="4">
                    <c:v>4.0000000000000036E-3</c:v>
                  </c:pt>
                  <c:pt idx="5">
                    <c:v>0.15379531852433007</c:v>
                  </c:pt>
                  <c:pt idx="6">
                    <c:v>8.7559503577092166E-3</c:v>
                  </c:pt>
                </c:numCache>
              </c:numRef>
            </c:plus>
            <c:minus>
              <c:numRef>
                <c:f>'[Graphique dans Microsoft PowerPoint]FRAP TOUT (2)'!$I$4:$O$4</c:f>
                <c:numCache>
                  <c:formatCode>General</c:formatCode>
                  <c:ptCount val="7"/>
                  <c:pt idx="0">
                    <c:v>2.5514701644346171E-2</c:v>
                  </c:pt>
                  <c:pt idx="1">
                    <c:v>6.5064070986477172E-3</c:v>
                  </c:pt>
                  <c:pt idx="2">
                    <c:v>1.5695009822658083E-2</c:v>
                  </c:pt>
                  <c:pt idx="3">
                    <c:v>5.7735026918962634E-4</c:v>
                  </c:pt>
                  <c:pt idx="4">
                    <c:v>4.0000000000000036E-3</c:v>
                  </c:pt>
                  <c:pt idx="5">
                    <c:v>0.15379531852433007</c:v>
                  </c:pt>
                  <c:pt idx="6">
                    <c:v>8.7559503577092166E-3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'[Graphique dans Microsoft PowerPoint]FRAP TOUT (2)'!$B$2:$H$2</c:f>
              <c:strCache>
                <c:ptCount val="7"/>
                <c:pt idx="0">
                  <c:v> June Kapelé</c:v>
                </c:pt>
                <c:pt idx="1">
                  <c:v> June Nyambelégé</c:v>
                </c:pt>
                <c:pt idx="2">
                  <c:v>July Kapelé</c:v>
                </c:pt>
                <c:pt idx="3">
                  <c:v>September Nyanbelégé</c:v>
                </c:pt>
                <c:pt idx="4">
                  <c:v> Trolox</c:v>
                </c:pt>
                <c:pt idx="5">
                  <c:v> Thymol</c:v>
                </c:pt>
                <c:pt idx="6">
                  <c:v> Limonene</c:v>
                </c:pt>
              </c:strCache>
            </c:strRef>
          </c:cat>
          <c:val>
            <c:numRef>
              <c:f>'[Graphique dans Microsoft PowerPoint]FRAP TOUT (2)'!$B$4:$H$4</c:f>
              <c:numCache>
                <c:formatCode>0.00</c:formatCode>
                <c:ptCount val="7"/>
                <c:pt idx="0">
                  <c:v>0.32066666666666666</c:v>
                </c:pt>
                <c:pt idx="1">
                  <c:v>0.36166666666666664</c:v>
                </c:pt>
                <c:pt idx="2">
                  <c:v>0.59733333333333327</c:v>
                </c:pt>
                <c:pt idx="3">
                  <c:v>0.71399999999999997</c:v>
                </c:pt>
                <c:pt idx="4">
                  <c:v>1.159</c:v>
                </c:pt>
                <c:pt idx="5">
                  <c:v>0.98299999999999998</c:v>
                </c:pt>
                <c:pt idx="6">
                  <c:v>5.7999999999999996E-2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EB-405B-B3C7-0F9B9F61BCAB}"/>
            </c:ext>
          </c:extLst>
        </c:ser>
        <c:ser>
          <c:idx val="2"/>
          <c:order val="2"/>
          <c:tx>
            <c:strRef>
              <c:f>'[Graphique dans Microsoft PowerPoint]FRAP TOUT (2)'!$A$5</c:f>
              <c:strCache>
                <c:ptCount val="1"/>
                <c:pt idx="0">
                  <c:v>75 µg/ml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9.558288386627670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mtClean="0"/>
                      <a:t>c</a:t>
                    </a:r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4943688188508822E-2"/>
                      <c:h val="7.00473680869900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DEA7-41C9-A589-2930E73B5C9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c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EA7-41C9-A589-2930E73B5C94}"/>
                </c:ext>
              </c:extLst>
            </c:dLbl>
            <c:dLbl>
              <c:idx val="2"/>
              <c:layout>
                <c:manualLayout>
                  <c:x val="-5.0544319873111207E-3"/>
                  <c:y val="-3.504751735880704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b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987169304500872E-2"/>
                      <c:h val="4.137212661160250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DEA7-41C9-A589-2930E73B5C9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b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DEA7-41C9-A589-2930E73B5C9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a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EA7-41C9-A589-2930E73B5C94}"/>
                </c:ext>
              </c:extLst>
            </c:dLbl>
            <c:dLbl>
              <c:idx val="5"/>
              <c:layout>
                <c:manualLayout>
                  <c:x val="-6.739242649748161E-3"/>
                  <c:y val="-4.141979324222652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EA7-41C9-A589-2930E73B5C9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d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EA7-41C9-A589-2930E73B5C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'[Graphique dans Microsoft PowerPoint]FRAP TOUT (2)'!$I$5:$O$5</c:f>
                <c:numCache>
                  <c:formatCode>General</c:formatCode>
                  <c:ptCount val="7"/>
                  <c:pt idx="0">
                    <c:v>5.8020111455712786E-2</c:v>
                  </c:pt>
                  <c:pt idx="1">
                    <c:v>6.0827625302982257E-3</c:v>
                  </c:pt>
                  <c:pt idx="2">
                    <c:v>4.3096790290383956E-2</c:v>
                  </c:pt>
                  <c:pt idx="3">
                    <c:v>2.3965252624024911E-2</c:v>
                  </c:pt>
                  <c:pt idx="4">
                    <c:v>1.3316656236958798E-2</c:v>
                  </c:pt>
                  <c:pt idx="5">
                    <c:v>7.1593179377181848E-2</c:v>
                  </c:pt>
                  <c:pt idx="6">
                    <c:v>1.7078251276599298E-3</c:v>
                  </c:pt>
                </c:numCache>
              </c:numRef>
            </c:plus>
            <c:minus>
              <c:numRef>
                <c:f>'[Graphique dans Microsoft PowerPoint]FRAP TOUT (2)'!$I$5:$O$5</c:f>
                <c:numCache>
                  <c:formatCode>General</c:formatCode>
                  <c:ptCount val="7"/>
                  <c:pt idx="0">
                    <c:v>5.8020111455712786E-2</c:v>
                  </c:pt>
                  <c:pt idx="1">
                    <c:v>6.0827625302982257E-3</c:v>
                  </c:pt>
                  <c:pt idx="2">
                    <c:v>4.3096790290383956E-2</c:v>
                  </c:pt>
                  <c:pt idx="3">
                    <c:v>2.3965252624024911E-2</c:v>
                  </c:pt>
                  <c:pt idx="4">
                    <c:v>1.3316656236958798E-2</c:v>
                  </c:pt>
                  <c:pt idx="5">
                    <c:v>7.1593179377181848E-2</c:v>
                  </c:pt>
                  <c:pt idx="6">
                    <c:v>1.7078251276599298E-3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'[Graphique dans Microsoft PowerPoint]FRAP TOUT (2)'!$B$2:$H$2</c:f>
              <c:strCache>
                <c:ptCount val="7"/>
                <c:pt idx="0">
                  <c:v> June Kapelé</c:v>
                </c:pt>
                <c:pt idx="1">
                  <c:v> June Nyambelégé</c:v>
                </c:pt>
                <c:pt idx="2">
                  <c:v>July Kapelé</c:v>
                </c:pt>
                <c:pt idx="3">
                  <c:v>September Nyanbelégé</c:v>
                </c:pt>
                <c:pt idx="4">
                  <c:v> Trolox</c:v>
                </c:pt>
                <c:pt idx="5">
                  <c:v> Thymol</c:v>
                </c:pt>
                <c:pt idx="6">
                  <c:v> Limonene</c:v>
                </c:pt>
              </c:strCache>
            </c:strRef>
          </c:cat>
          <c:val>
            <c:numRef>
              <c:f>'[Graphique dans Microsoft PowerPoint]FRAP TOUT (2)'!$B$5:$H$5</c:f>
              <c:numCache>
                <c:formatCode>0.00</c:formatCode>
                <c:ptCount val="7"/>
                <c:pt idx="0">
                  <c:v>0.35866666666666669</c:v>
                </c:pt>
                <c:pt idx="1">
                  <c:v>0.37799999999999995</c:v>
                </c:pt>
                <c:pt idx="2">
                  <c:v>0.66666666666666663</c:v>
                </c:pt>
                <c:pt idx="3">
                  <c:v>0.77366666666666672</c:v>
                </c:pt>
                <c:pt idx="4">
                  <c:v>1.1853333333333333</c:v>
                </c:pt>
                <c:pt idx="5">
                  <c:v>1.1607499999999999</c:v>
                </c:pt>
                <c:pt idx="6">
                  <c:v>6.9250000000000006E-2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EB-405B-B3C7-0F9B9F61BCAB}"/>
            </c:ext>
          </c:extLst>
        </c:ser>
        <c:ser>
          <c:idx val="3"/>
          <c:order val="3"/>
          <c:tx>
            <c:strRef>
              <c:f>'[Graphique dans Microsoft PowerPoint]FRAP TOUT (2)'!$A$6</c:f>
              <c:strCache>
                <c:ptCount val="1"/>
                <c:pt idx="0">
                  <c:v>100 μg/ml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6.6331128411515315E-8"/>
                  <c:y val="-3.504751735880716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c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9998120175819938E-2"/>
                      <c:h val="6.367509220357063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DEA7-41C9-A589-2930E73B5C9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c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EA7-41C9-A589-2930E73B5C9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b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EA7-41C9-A589-2930E73B5C9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b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DEA7-41C9-A589-2930E73B5C9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a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EA7-41C9-A589-2930E73B5C94}"/>
                </c:ext>
              </c:extLst>
            </c:dLbl>
            <c:dLbl>
              <c:idx val="5"/>
              <c:layout>
                <c:manualLayout>
                  <c:x val="5.0544319873111207E-3"/>
                  <c:y val="-1.593068970854867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EA7-41C9-A589-2930E73B5C9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d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EA7-41C9-A589-2930E73B5C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'[Graphique dans Microsoft PowerPoint]FRAP TOUT (2)'!$I$6:$O$6</c:f>
                <c:numCache>
                  <c:formatCode>General</c:formatCode>
                  <c:ptCount val="7"/>
                  <c:pt idx="0">
                    <c:v>8.524670081592603E-2</c:v>
                  </c:pt>
                  <c:pt idx="1">
                    <c:v>4.358898943540674E-2</c:v>
                  </c:pt>
                  <c:pt idx="2">
                    <c:v>2.4331050121192899E-2</c:v>
                  </c:pt>
                  <c:pt idx="3">
                    <c:v>5.5075705472861069E-3</c:v>
                  </c:pt>
                  <c:pt idx="4">
                    <c:v>7.7674534651539741E-3</c:v>
                  </c:pt>
                  <c:pt idx="5">
                    <c:v>2.7300793639257616E-2</c:v>
                  </c:pt>
                  <c:pt idx="6">
                    <c:v>8.5391256382996734E-3</c:v>
                  </c:pt>
                </c:numCache>
              </c:numRef>
            </c:plus>
            <c:minus>
              <c:numRef>
                <c:f>'[Graphique dans Microsoft PowerPoint]FRAP TOUT (2)'!$I$6:$O$6</c:f>
                <c:numCache>
                  <c:formatCode>General</c:formatCode>
                  <c:ptCount val="7"/>
                  <c:pt idx="0">
                    <c:v>8.524670081592603E-2</c:v>
                  </c:pt>
                  <c:pt idx="1">
                    <c:v>4.358898943540674E-2</c:v>
                  </c:pt>
                  <c:pt idx="2">
                    <c:v>2.4331050121192899E-2</c:v>
                  </c:pt>
                  <c:pt idx="3">
                    <c:v>5.5075705472861069E-3</c:v>
                  </c:pt>
                  <c:pt idx="4">
                    <c:v>7.7674534651539741E-3</c:v>
                  </c:pt>
                  <c:pt idx="5">
                    <c:v>2.7300793639257616E-2</c:v>
                  </c:pt>
                  <c:pt idx="6">
                    <c:v>8.5391256382996734E-3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'[Graphique dans Microsoft PowerPoint]FRAP TOUT (2)'!$B$2:$H$2</c:f>
              <c:strCache>
                <c:ptCount val="7"/>
                <c:pt idx="0">
                  <c:v> June Kapelé</c:v>
                </c:pt>
                <c:pt idx="1">
                  <c:v> June Nyambelégé</c:v>
                </c:pt>
                <c:pt idx="2">
                  <c:v>July Kapelé</c:v>
                </c:pt>
                <c:pt idx="3">
                  <c:v>September Nyanbelégé</c:v>
                </c:pt>
                <c:pt idx="4">
                  <c:v> Trolox</c:v>
                </c:pt>
                <c:pt idx="5">
                  <c:v> Thymol</c:v>
                </c:pt>
                <c:pt idx="6">
                  <c:v> Limonene</c:v>
                </c:pt>
              </c:strCache>
            </c:strRef>
          </c:cat>
          <c:val>
            <c:numRef>
              <c:f>'[Graphique dans Microsoft PowerPoint]FRAP TOUT (2)'!$B$6:$H$6</c:f>
              <c:numCache>
                <c:formatCode>0.00</c:formatCode>
                <c:ptCount val="7"/>
                <c:pt idx="0">
                  <c:v>0.37033333333333335</c:v>
                </c:pt>
                <c:pt idx="1">
                  <c:v>0.43999999999999995</c:v>
                </c:pt>
                <c:pt idx="2">
                  <c:v>0.72199999999999998</c:v>
                </c:pt>
                <c:pt idx="3">
                  <c:v>0.79700000000000004</c:v>
                </c:pt>
                <c:pt idx="4">
                  <c:v>1.2213333333333336</c:v>
                </c:pt>
                <c:pt idx="5">
                  <c:v>1.1426666666666667</c:v>
                </c:pt>
                <c:pt idx="6">
                  <c:v>0.16175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EB-405B-B3C7-0F9B9F61BCA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19279720"/>
        <c:axId val="319276976"/>
      </c:barChart>
      <c:catAx>
        <c:axId val="319279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319276976"/>
        <c:crosses val="autoZero"/>
        <c:auto val="1"/>
        <c:lblAlgn val="ctr"/>
        <c:lblOffset val="100"/>
        <c:noMultiLvlLbl val="0"/>
      </c:catAx>
      <c:valAx>
        <c:axId val="31927697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fr-BE" sz="1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Reducing power (700nm)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fr-FR"/>
            </a:p>
          </c:txPr>
        </c:title>
        <c:numFmt formatCode="0.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19279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929045061256148"/>
          <c:y val="0.38609469051436557"/>
          <c:w val="0.12386144276306828"/>
          <c:h val="0.250113333686233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'[Graphique 2 dans Microsoft PowerPoint]TABLEAU IC50 article'!$J$2</c:f>
              <c:strCache>
                <c:ptCount val="1"/>
                <c:pt idx="0">
                  <c:v>IC50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EB3CF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4CE-44A1-8BE6-BCDE078467A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4CE-44A1-8BE6-BCDE078467A2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4CE-44A1-8BE6-BCDE078467A2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4CE-44A1-8BE6-BCDE078467A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4CE-44A1-8BE6-BCDE078467A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d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4CE-44A1-8BE6-BCDE078467A2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c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04CE-44A1-8BE6-BCDE078467A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b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4CE-44A1-8BE6-BCDE078467A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a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4CE-44A1-8BE6-BCDE078467A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e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4CE-44A1-8BE6-BCDE078467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'[Graphique 2 dans Microsoft PowerPoint]TABLEAU IC50 article'!$K$4:$K$7</c:f>
                <c:numCache>
                  <c:formatCode>General</c:formatCode>
                  <c:ptCount val="4"/>
                  <c:pt idx="0">
                    <c:v>0.35302578156290393</c:v>
                  </c:pt>
                  <c:pt idx="1">
                    <c:v>0.10836580883038882</c:v>
                  </c:pt>
                  <c:pt idx="2">
                    <c:v>0.69303445673952535</c:v>
                  </c:pt>
                  <c:pt idx="3">
                    <c:v>4.5073978557413137E-2</c:v>
                  </c:pt>
                </c:numCache>
              </c:numRef>
            </c:plus>
            <c:minus>
              <c:numRef>
                <c:f>'[Graphique 2 dans Microsoft PowerPoint]TABLEAU IC50 article'!$K$4:$K$7</c:f>
                <c:numCache>
                  <c:formatCode>General</c:formatCode>
                  <c:ptCount val="4"/>
                  <c:pt idx="0">
                    <c:v>0.35302578156290393</c:v>
                  </c:pt>
                  <c:pt idx="1">
                    <c:v>0.10836580883038882</c:v>
                  </c:pt>
                  <c:pt idx="2">
                    <c:v>0.69303445673952535</c:v>
                  </c:pt>
                  <c:pt idx="3">
                    <c:v>4.5073978557413137E-2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'[Graphique 2 dans Microsoft PowerPoint]TABLEAU IC50 article'!$I$3:$I$7</c:f>
              <c:strCache>
                <c:ptCount val="5"/>
                <c:pt idx="0">
                  <c:v> June Kapelé</c:v>
                </c:pt>
                <c:pt idx="1">
                  <c:v> June Nyambelégé</c:v>
                </c:pt>
                <c:pt idx="2">
                  <c:v>July Kapelé</c:v>
                </c:pt>
                <c:pt idx="3">
                  <c:v>September Nyanbelégé</c:v>
                </c:pt>
                <c:pt idx="4">
                  <c:v>Diclofenac</c:v>
                </c:pt>
              </c:strCache>
            </c:strRef>
          </c:cat>
          <c:val>
            <c:numRef>
              <c:f>'[Graphique 2 dans Microsoft PowerPoint]TABLEAU IC50 article'!$J$3:$J$7</c:f>
              <c:numCache>
                <c:formatCode>0.00</c:formatCode>
                <c:ptCount val="5"/>
                <c:pt idx="0">
                  <c:v>26.180292718948056</c:v>
                </c:pt>
                <c:pt idx="1">
                  <c:v>28.155476341680753</c:v>
                </c:pt>
                <c:pt idx="2">
                  <c:v>31.102146351571321</c:v>
                </c:pt>
                <c:pt idx="3">
                  <c:v>34.048869783855416</c:v>
                </c:pt>
                <c:pt idx="4">
                  <c:v>24.762706981523252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4CE-44A1-8BE6-BCDE078467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19276192"/>
        <c:axId val="319277368"/>
      </c:barChart>
      <c:catAx>
        <c:axId val="319276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319277368"/>
        <c:crosses val="autoZero"/>
        <c:auto val="1"/>
        <c:lblAlgn val="ctr"/>
        <c:lblOffset val="100"/>
        <c:noMultiLvlLbl val="0"/>
      </c:catAx>
      <c:valAx>
        <c:axId val="319277368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319276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89E04-B68E-4CAA-996A-A0B9EEE6BF66}" type="datetimeFigureOut">
              <a:rPr lang="fr-BE" smtClean="0"/>
              <a:t>15-03-19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3DF7C-6B72-4BB9-AC1E-97A394078E7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40967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61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B7F8-A5B2-4248-8FDF-4F21AF3C485C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altLang="fr-F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097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F3A836-4AAF-48A0-BBC9-C580ED89C084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6826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917752-4D5C-4C2B-A225-E9D00046774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3/15/2019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0B4CA5-D056-4B77-9503-BC693DE621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4513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ECFD5B-639A-458C-B735-674316DEEEF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3/15/2019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0B4CA5-D056-4B77-9503-BC693DE621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3988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752380-9CCB-4EDB-A34E-7A216236F62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3/15/2019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0B4CA5-D056-4B77-9503-BC693DE621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955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24FFFC-E4D8-4847-B5C2-FC10CAA4CE7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3/15/2019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0B4CA5-D056-4B77-9503-BC693DE621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745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52782D-E2B8-4A54-8317-7A63B20EB83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3/15/2019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0B4CA5-D056-4B77-9503-BC693DE621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158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0DE502-9174-40AB-8D52-EE45C0A35C4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3/15/2019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0B4CA5-D056-4B77-9503-BC693DE621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665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4D4125-5A77-4E2C-BBAB-4A732363A28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3/15/2019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0B4CA5-D056-4B77-9503-BC693DE621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9824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2DA772-0B73-4B93-A0A6-931A64240F0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3/15/2019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0B4CA5-D056-4B77-9503-BC693DE621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2558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8BED3E-C2D3-414D-A2B2-BA4F10D1C8A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3/15/2019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0B4CA5-D056-4B77-9503-BC693DE621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072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104E85-C826-4B19-BF82-62447F88312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3/15/2019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0B4CA5-D056-4B77-9503-BC693DE621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969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F2DF97-26C8-4506-9499-690BE571F53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3/15/2019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0B4CA5-D056-4B77-9503-BC693DE621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4320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9AA97-46DB-4F26-A84E-8E68CB43FE6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3/15/2019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0B4CA5-D056-4B77-9503-BC693DE621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571500" y="0"/>
            <a:ext cx="635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38150" y="0"/>
            <a:ext cx="635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249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1910407" y="1492481"/>
            <a:ext cx="7858000" cy="2252205"/>
          </a:xfrm>
          <a:prstGeom prst="roundRect">
            <a:avLst>
              <a:gd name="adj" fmla="val 29110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prstTxWarp prst="textPlain">
              <a:avLst>
                <a:gd name="adj" fmla="val 50265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 w="38100">
                <a:solidFill>
                  <a:srgbClr val="009900"/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+mn-ea"/>
              <a:cs typeface="Arabic Typesetting" pitchFamily="66" charset="-78"/>
            </a:endParaRP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1910407" y="1593950"/>
            <a:ext cx="7858000" cy="206210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Variability of essential oil composition and biological activities of </a:t>
            </a:r>
            <a:r>
              <a:rPr kumimoji="0" lang="en-US" altLang="fr-FR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Lantana rhodesiensis </a:t>
            </a:r>
            <a:r>
              <a:rPr kumimoji="0" lang="en-US" alt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Moldenke </a:t>
            </a:r>
            <a:r>
              <a:rPr kumimoji="0" lang="fr-FR" alt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fr-FR" altLang="fr-FR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Verbenaceae</a:t>
            </a:r>
            <a:r>
              <a:rPr kumimoji="0" lang="fr-FR" alt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fr-FR" altLang="fr-F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from </a:t>
            </a:r>
            <a:r>
              <a:rPr kumimoji="0" lang="en-US" alt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Côte </a:t>
            </a:r>
            <a:r>
              <a:rPr kumimoji="0" lang="en-US" alt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d’Ivoire</a:t>
            </a:r>
            <a:endParaRPr kumimoji="0" lang="fr-FR" altLang="fr-F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xfrm>
            <a:off x="11074400" y="6356350"/>
            <a:ext cx="279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3753F2-A188-490D-B6A9-5560F5A9C42A}" type="slidenum">
              <a:rPr kumimoji="0" lang="fr-FR" altLang="fr-FR" sz="105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altLang="fr-FR" sz="1050" b="0" i="0" u="none" strike="noStrike" kern="1200" cap="none" spc="0" normalizeH="0" baseline="0" noProof="0" dirty="0" smtClean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995011" y="4987112"/>
            <a:ext cx="69675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GB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Evelyne</a:t>
            </a:r>
            <a:r>
              <a:rPr lang="en-GB" sz="2000" i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en-GB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Tanoh</a:t>
            </a:r>
            <a:r>
              <a:rPr kumimoji="0" lang="en-GB" sz="2000" b="0" i="1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kumimoji="0" lang="en-GB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GB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Tierry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Kenne</a:t>
            </a:r>
            <a:r>
              <a:rPr lang="en-GB" sz="2000" i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kumimoji="0" lang="en-GB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Matthew </a:t>
            </a:r>
            <a:r>
              <a:rPr kumimoji="0" lang="en-GB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Saive</a:t>
            </a:r>
            <a:r>
              <a:rPr kumimoji="0" lang="en-GB" sz="2000" b="0" i="1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GB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Manon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Genva</a:t>
            </a:r>
            <a:r>
              <a:rPr kumimoji="0" lang="en-GB" sz="2000" b="0" i="1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Felix Z. </a:t>
            </a:r>
            <a:r>
              <a:rPr kumimoji="0" lang="en-GB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Tonzibo</a:t>
            </a:r>
            <a:r>
              <a:rPr kumimoji="0" lang="en-GB" sz="2000" b="0" i="1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Marie-Laure </a:t>
            </a:r>
            <a:r>
              <a:rPr kumimoji="0" lang="en-GB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Fauconnier</a:t>
            </a:r>
            <a:r>
              <a:rPr kumimoji="0" lang="en-GB" sz="2000" b="0" i="1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kumimoji="0" lang="fr-BE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space réservé du texte 3"/>
          <p:cNvSpPr txBox="1">
            <a:spLocks/>
          </p:cNvSpPr>
          <p:nvPr/>
        </p:nvSpPr>
        <p:spPr>
          <a:xfrm>
            <a:off x="4682385" y="6356350"/>
            <a:ext cx="2314045" cy="390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February 2019 </a:t>
            </a:r>
            <a:endParaRPr kumimoji="0" lang="en-GB" sz="12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Imag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964" y="211946"/>
            <a:ext cx="1348509" cy="763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6"/>
          <p:cNvSpPr txBox="1">
            <a:spLocks noChangeArrowheads="1"/>
          </p:cNvSpPr>
          <p:nvPr/>
        </p:nvSpPr>
        <p:spPr bwMode="auto">
          <a:xfrm>
            <a:off x="9875627" y="1004054"/>
            <a:ext cx="22240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UNIVERSITE FELIX HOUPHOUËT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BOIGNY D’ABIDJAN COCODY</a:t>
            </a:r>
          </a:p>
        </p:txBody>
      </p:sp>
      <p:pic>
        <p:nvPicPr>
          <p:cNvPr id="16" name="Image 15" descr="Afficher lâimage sourc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49" y="272534"/>
            <a:ext cx="1859280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520264" y="4218957"/>
            <a:ext cx="22589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Fatimata </a:t>
            </a:r>
            <a:r>
              <a:rPr kumimoji="0" lang="en-GB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NEA</a:t>
            </a:r>
            <a:r>
              <a:rPr kumimoji="0" lang="en-GB" sz="2000" b="1" i="1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kumimoji="0" lang="en-GB" sz="2000" b="1" i="1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kumimoji="0" lang="en-GB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kumimoji="0" lang="fr-B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3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436915" y="680161"/>
            <a:ext cx="7411811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ANTI-INFLAMMATORY ACTIVITY (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enaturation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bovine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albumin)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BE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26123" y="6134031"/>
            <a:ext cx="956603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b, c, d, e: represent the non-significant aspect of the Tukey statistical test. Histograms that do not share any letters are significantly different.</a:t>
            </a:r>
            <a:endParaRPr lang="fr-BE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34475" y="5276850"/>
            <a:ext cx="314325" cy="161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ZoneTexte 11"/>
          <p:cNvSpPr txBox="1"/>
          <p:nvPr/>
        </p:nvSpPr>
        <p:spPr>
          <a:xfrm>
            <a:off x="4780477" y="71789"/>
            <a:ext cx="3855521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METHODS &amp; RESULTS </a:t>
            </a:r>
            <a:r>
              <a:rPr lang="en-GB" sz="1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(6/6)</a:t>
            </a:r>
            <a:endParaRPr lang="fr-B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8318854"/>
              </p:ext>
            </p:extLst>
          </p:nvPr>
        </p:nvGraphicFramePr>
        <p:xfrm>
          <a:off x="1057276" y="1477835"/>
          <a:ext cx="5437310" cy="3799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10"/>
          <p:cNvSpPr/>
          <p:nvPr/>
        </p:nvSpPr>
        <p:spPr>
          <a:xfrm>
            <a:off x="2663337" y="5610637"/>
            <a:ext cx="28699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7. IC</a:t>
            </a:r>
            <a:r>
              <a:rPr lang="en-US" sz="1600" baseline="-2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values (µg/mL)</a:t>
            </a:r>
            <a:endParaRPr lang="fr-BE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78446" y="2546345"/>
            <a:ext cx="57135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533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Comparison of the IC</a:t>
            </a:r>
            <a:r>
              <a:rPr lang="en-US" sz="1600" baseline="-25000" dirty="0">
                <a:latin typeface="Arial" panose="020B0604020202020204" pitchFamily="34" charset="0"/>
                <a:ea typeface="Times New Roman" panose="02020603050405020304" pitchFamily="18" charset="0"/>
              </a:rPr>
              <a:t>50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 values shows that the effect of Diclofenac is close to that of </a:t>
            </a:r>
            <a:r>
              <a:rPr lang="en-US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June essential oils. 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This is confirmed by statistical analysis.</a:t>
            </a:r>
            <a:endParaRPr lang="fr-BE" sz="1600" dirty="0">
              <a:effectLst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971278" y="3813530"/>
            <a:ext cx="4955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Essential oil of September from Nyanbelégé have highest value of IC</a:t>
            </a: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then the anti-inflammatory activity is low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0B4CA5-D056-4B77-9503-BC693DE621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971278" y="1817260"/>
            <a:ext cx="3969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Diclofenac: positive control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76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735285" y="72524"/>
            <a:ext cx="3439886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CONCLUSION</a:t>
            </a:r>
            <a:endParaRPr lang="fr-BE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193800" y="1270000"/>
            <a:ext cx="78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41" name="ZoneTexte 40"/>
          <p:cNvSpPr txBox="1"/>
          <p:nvPr/>
        </p:nvSpPr>
        <p:spPr>
          <a:xfrm>
            <a:off x="3683330" y="4216167"/>
            <a:ext cx="5543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BIOLOGICAL ACTIVITIES OF ESSENTIAL OILS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4735285" y="660372"/>
            <a:ext cx="4246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 OILS COMPOSITION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24" name="Groupe 1023"/>
          <p:cNvGrpSpPr/>
          <p:nvPr/>
        </p:nvGrpSpPr>
        <p:grpSpPr>
          <a:xfrm>
            <a:off x="6681469" y="1198134"/>
            <a:ext cx="5268077" cy="2849608"/>
            <a:chOff x="6540952" y="1204093"/>
            <a:chExt cx="5416058" cy="2773677"/>
          </a:xfrm>
        </p:grpSpPr>
        <p:grpSp>
          <p:nvGrpSpPr>
            <p:cNvPr id="24" name="Groupe 23"/>
            <p:cNvGrpSpPr/>
            <p:nvPr/>
          </p:nvGrpSpPr>
          <p:grpSpPr>
            <a:xfrm>
              <a:off x="6540952" y="1204093"/>
              <a:ext cx="5416058" cy="2730365"/>
              <a:chOff x="6968185" y="1371012"/>
              <a:chExt cx="5149408" cy="2429521"/>
            </a:xfrm>
          </p:grpSpPr>
          <p:sp>
            <p:nvSpPr>
              <p:cNvPr id="14" name="Rectangle à coins arrondis 13"/>
              <p:cNvSpPr/>
              <p:nvPr/>
            </p:nvSpPr>
            <p:spPr>
              <a:xfrm>
                <a:off x="6968185" y="1371012"/>
                <a:ext cx="5149408" cy="2429521"/>
              </a:xfrm>
              <a:prstGeom prst="round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ZoneTexte 37"/>
              <p:cNvSpPr txBox="1"/>
              <p:nvPr/>
            </p:nvSpPr>
            <p:spPr>
              <a:xfrm>
                <a:off x="7325383" y="1409826"/>
                <a:ext cx="1709456" cy="3012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β-caryophyllene</a:t>
                </a:r>
                <a:endParaRPr lang="en-GB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026" name="Picture 2" descr="RÃ©sultat de recherche d'images pour &quot;beta caryophyllene&quot;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8290" y="1707743"/>
                <a:ext cx="2046078" cy="19147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1" name="ZoneTexte 60"/>
            <p:cNvSpPr txBox="1"/>
            <p:nvPr/>
          </p:nvSpPr>
          <p:spPr>
            <a:xfrm>
              <a:off x="6942980" y="3669993"/>
              <a:ext cx="20643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Major compound</a:t>
              </a:r>
              <a:endParaRPr lang="en-GB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46" name="Groupe 1045"/>
          <p:cNvGrpSpPr/>
          <p:nvPr/>
        </p:nvGrpSpPr>
        <p:grpSpPr>
          <a:xfrm>
            <a:off x="9615055" y="1509942"/>
            <a:ext cx="2211410" cy="2327401"/>
            <a:chOff x="9873673" y="1983488"/>
            <a:chExt cx="1952792" cy="205958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045" name="Ellipse 1044"/>
            <p:cNvSpPr/>
            <p:nvPr/>
          </p:nvSpPr>
          <p:spPr>
            <a:xfrm>
              <a:off x="9873673" y="1983488"/>
              <a:ext cx="1952792" cy="2059589"/>
            </a:xfrm>
            <a:prstGeom prst="ellipse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noFill/>
              </a:endParaRPr>
            </a:p>
          </p:txBody>
        </p:sp>
        <p:grpSp>
          <p:nvGrpSpPr>
            <p:cNvPr id="63" name="Groupe 62"/>
            <p:cNvGrpSpPr/>
            <p:nvPr/>
          </p:nvGrpSpPr>
          <p:grpSpPr>
            <a:xfrm>
              <a:off x="10096285" y="2393558"/>
              <a:ext cx="1510145" cy="1494804"/>
              <a:chOff x="10096285" y="2393558"/>
              <a:chExt cx="1510145" cy="1494804"/>
            </a:xfrm>
            <a:grpFill/>
          </p:grpSpPr>
          <p:grpSp>
            <p:nvGrpSpPr>
              <p:cNvPr id="25" name="Groupe 24"/>
              <p:cNvGrpSpPr/>
              <p:nvPr/>
            </p:nvGrpSpPr>
            <p:grpSpPr>
              <a:xfrm>
                <a:off x="10493160" y="2589421"/>
                <a:ext cx="844702" cy="1298941"/>
                <a:chOff x="10232687" y="1504402"/>
                <a:chExt cx="1042957" cy="1659620"/>
              </a:xfrm>
              <a:grpFill/>
            </p:grpSpPr>
            <p:sp>
              <p:nvSpPr>
                <p:cNvPr id="42" name="ZoneTexte 41"/>
                <p:cNvSpPr txBox="1"/>
                <p:nvPr/>
              </p:nvSpPr>
              <p:spPr>
                <a:xfrm>
                  <a:off x="10232687" y="2781236"/>
                  <a:ext cx="947100" cy="382786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6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thymol</a:t>
                  </a:r>
                  <a:endParaRPr lang="en-GB" sz="16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19" name="Picture 2" descr="Image illustrative de lâarticle Thymol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345106" y="1504402"/>
                  <a:ext cx="930538" cy="1202721"/>
                </a:xfrm>
                <a:prstGeom prst="rect">
                  <a:avLst/>
                </a:prstGeom>
                <a:grpFill/>
                <a:extLst/>
              </p:spPr>
            </p:pic>
          </p:grpSp>
          <p:sp>
            <p:nvSpPr>
              <p:cNvPr id="62" name="ZoneTexte 61"/>
              <p:cNvSpPr txBox="1"/>
              <p:nvPr/>
            </p:nvSpPr>
            <p:spPr>
              <a:xfrm>
                <a:off x="10096285" y="2393558"/>
                <a:ext cx="1510145" cy="27236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Potent compound</a:t>
                </a:r>
              </a:p>
            </p:txBody>
          </p:sp>
        </p:grpSp>
      </p:grpSp>
      <p:sp>
        <p:nvSpPr>
          <p:cNvPr id="1025" name="ZoneTexte 1024"/>
          <p:cNvSpPr txBox="1"/>
          <p:nvPr/>
        </p:nvSpPr>
        <p:spPr>
          <a:xfrm>
            <a:off x="873754" y="5756506"/>
            <a:ext cx="1095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Thymol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55" name="Groupe 1054"/>
          <p:cNvGrpSpPr/>
          <p:nvPr/>
        </p:nvGrpSpPr>
        <p:grpSpPr>
          <a:xfrm>
            <a:off x="1736437" y="5122670"/>
            <a:ext cx="4429773" cy="705476"/>
            <a:chOff x="1736437" y="5122670"/>
            <a:chExt cx="4429773" cy="705476"/>
          </a:xfrm>
        </p:grpSpPr>
        <p:sp>
          <p:nvSpPr>
            <p:cNvPr id="1028" name="Flèche vers le haut 1027"/>
            <p:cNvSpPr/>
            <p:nvPr/>
          </p:nvSpPr>
          <p:spPr>
            <a:xfrm>
              <a:off x="1736437" y="5257258"/>
              <a:ext cx="46182" cy="570888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33" name="Groupe 1032"/>
            <p:cNvGrpSpPr/>
            <p:nvPr/>
          </p:nvGrpSpPr>
          <p:grpSpPr>
            <a:xfrm>
              <a:off x="1782155" y="5122670"/>
              <a:ext cx="4384055" cy="704896"/>
              <a:chOff x="1981199" y="5290809"/>
              <a:chExt cx="4384055" cy="704896"/>
            </a:xfrm>
          </p:grpSpPr>
          <p:sp>
            <p:nvSpPr>
              <p:cNvPr id="1030" name="ZoneTexte 1029"/>
              <p:cNvSpPr txBox="1"/>
              <p:nvPr/>
            </p:nvSpPr>
            <p:spPr>
              <a:xfrm>
                <a:off x="1981199" y="5467927"/>
                <a:ext cx="145472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 smtClean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High activity</a:t>
                </a:r>
                <a:endParaRPr lang="en-GB" sz="16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1" name="Accolade ouvrante 1030"/>
              <p:cNvSpPr/>
              <p:nvPr/>
            </p:nvSpPr>
            <p:spPr>
              <a:xfrm>
                <a:off x="3311616" y="5461849"/>
                <a:ext cx="570758" cy="415752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2" name="ZoneTexte 1031"/>
              <p:cNvSpPr txBox="1"/>
              <p:nvPr/>
            </p:nvSpPr>
            <p:spPr>
              <a:xfrm>
                <a:off x="3917995" y="5290809"/>
                <a:ext cx="154460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July Kapelé</a:t>
                </a:r>
                <a:endParaRPr lang="en-GB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ZoneTexte 74"/>
              <p:cNvSpPr txBox="1"/>
              <p:nvPr/>
            </p:nvSpPr>
            <p:spPr>
              <a:xfrm>
                <a:off x="3917995" y="5657151"/>
                <a:ext cx="244725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September Nyanbelégé</a:t>
                </a:r>
                <a:endParaRPr lang="en-GB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057" name="Groupe 1056"/>
          <p:cNvGrpSpPr/>
          <p:nvPr/>
        </p:nvGrpSpPr>
        <p:grpSpPr>
          <a:xfrm>
            <a:off x="6737152" y="4604961"/>
            <a:ext cx="5212394" cy="2187575"/>
            <a:chOff x="6737152" y="4604961"/>
            <a:chExt cx="5212394" cy="2187575"/>
          </a:xfrm>
        </p:grpSpPr>
        <p:grpSp>
          <p:nvGrpSpPr>
            <p:cNvPr id="8" name="Groupe 7"/>
            <p:cNvGrpSpPr/>
            <p:nvPr/>
          </p:nvGrpSpPr>
          <p:grpSpPr>
            <a:xfrm>
              <a:off x="6737152" y="4604961"/>
              <a:ext cx="5212394" cy="2187575"/>
              <a:chOff x="6977266" y="4821381"/>
              <a:chExt cx="4872592" cy="1809928"/>
            </a:xfrm>
          </p:grpSpPr>
          <p:sp>
            <p:nvSpPr>
              <p:cNvPr id="13" name="Rectangle à coins arrondis 12"/>
              <p:cNvSpPr/>
              <p:nvPr/>
            </p:nvSpPr>
            <p:spPr>
              <a:xfrm>
                <a:off x="6977266" y="4821381"/>
                <a:ext cx="4872592" cy="1809928"/>
              </a:xfrm>
              <a:prstGeom prst="round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ZoneTexte 39"/>
              <p:cNvSpPr txBox="1"/>
              <p:nvPr/>
            </p:nvSpPr>
            <p:spPr>
              <a:xfrm>
                <a:off x="8410873" y="4924804"/>
                <a:ext cx="2082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/>
                  <a:t>Anti-inflammatory</a:t>
                </a:r>
                <a:endParaRPr lang="en-GB" b="1" dirty="0"/>
              </a:p>
            </p:txBody>
          </p:sp>
        </p:grpSp>
        <p:grpSp>
          <p:nvGrpSpPr>
            <p:cNvPr id="1034" name="Groupe 1033"/>
            <p:cNvGrpSpPr/>
            <p:nvPr/>
          </p:nvGrpSpPr>
          <p:grpSpPr>
            <a:xfrm>
              <a:off x="7193962" y="5143778"/>
              <a:ext cx="4328512" cy="695078"/>
              <a:chOff x="1995685" y="6083258"/>
              <a:chExt cx="4328512" cy="695078"/>
            </a:xfrm>
          </p:grpSpPr>
          <p:sp>
            <p:nvSpPr>
              <p:cNvPr id="71" name="ZoneTexte 70"/>
              <p:cNvSpPr txBox="1"/>
              <p:nvPr/>
            </p:nvSpPr>
            <p:spPr>
              <a:xfrm>
                <a:off x="1995685" y="6203917"/>
                <a:ext cx="145472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 smtClean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High activity</a:t>
                </a:r>
                <a:endParaRPr lang="en-GB" sz="16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Accolade ouvrante 72"/>
              <p:cNvSpPr/>
              <p:nvPr/>
            </p:nvSpPr>
            <p:spPr>
              <a:xfrm>
                <a:off x="3346509" y="6198987"/>
                <a:ext cx="570758" cy="415752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ZoneTexte 75"/>
              <p:cNvSpPr txBox="1"/>
              <p:nvPr/>
            </p:nvSpPr>
            <p:spPr>
              <a:xfrm>
                <a:off x="3917267" y="6083258"/>
                <a:ext cx="154460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June Kapelé</a:t>
                </a:r>
                <a:endParaRPr lang="en-GB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ZoneTexte 76"/>
              <p:cNvSpPr txBox="1"/>
              <p:nvPr/>
            </p:nvSpPr>
            <p:spPr>
              <a:xfrm>
                <a:off x="3876938" y="6439782"/>
                <a:ext cx="244725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June Nyanbelégé</a:t>
                </a:r>
                <a:endParaRPr lang="en-GB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0" name="Groupe 79"/>
            <p:cNvGrpSpPr/>
            <p:nvPr/>
          </p:nvGrpSpPr>
          <p:grpSpPr>
            <a:xfrm>
              <a:off x="7193962" y="5969955"/>
              <a:ext cx="4383327" cy="727980"/>
              <a:chOff x="1981199" y="5267946"/>
              <a:chExt cx="4383327" cy="727980"/>
            </a:xfrm>
          </p:grpSpPr>
          <p:sp>
            <p:nvSpPr>
              <p:cNvPr id="81" name="ZoneTexte 80"/>
              <p:cNvSpPr txBox="1"/>
              <p:nvPr/>
            </p:nvSpPr>
            <p:spPr>
              <a:xfrm>
                <a:off x="1981199" y="5467927"/>
                <a:ext cx="145472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 smtClean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Low activity</a:t>
                </a:r>
                <a:endParaRPr lang="en-GB" sz="16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Accolade ouvrante 81"/>
              <p:cNvSpPr/>
              <p:nvPr/>
            </p:nvSpPr>
            <p:spPr>
              <a:xfrm>
                <a:off x="3311616" y="5461849"/>
                <a:ext cx="570758" cy="415752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ZoneTexte 82"/>
              <p:cNvSpPr txBox="1"/>
              <p:nvPr/>
            </p:nvSpPr>
            <p:spPr>
              <a:xfrm>
                <a:off x="3939266" y="5267946"/>
                <a:ext cx="154460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July Kapelé</a:t>
                </a:r>
                <a:endParaRPr lang="en-GB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ZoneTexte 83"/>
              <p:cNvSpPr txBox="1"/>
              <p:nvPr/>
            </p:nvSpPr>
            <p:spPr>
              <a:xfrm>
                <a:off x="3917267" y="5657372"/>
                <a:ext cx="244725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September Nyanbelégé</a:t>
                </a:r>
                <a:endParaRPr lang="en-GB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054" name="Groupe 1053"/>
          <p:cNvGrpSpPr/>
          <p:nvPr/>
        </p:nvGrpSpPr>
        <p:grpSpPr>
          <a:xfrm>
            <a:off x="707117" y="1198132"/>
            <a:ext cx="5603509" cy="2844945"/>
            <a:chOff x="707117" y="1198132"/>
            <a:chExt cx="5603509" cy="2844945"/>
          </a:xfrm>
        </p:grpSpPr>
        <p:grpSp>
          <p:nvGrpSpPr>
            <p:cNvPr id="1043" name="Groupe 1042"/>
            <p:cNvGrpSpPr/>
            <p:nvPr/>
          </p:nvGrpSpPr>
          <p:grpSpPr>
            <a:xfrm>
              <a:off x="707117" y="1198132"/>
              <a:ext cx="5603509" cy="2844945"/>
              <a:chOff x="707117" y="1198132"/>
              <a:chExt cx="5603509" cy="2844945"/>
            </a:xfrm>
          </p:grpSpPr>
          <p:grpSp>
            <p:nvGrpSpPr>
              <p:cNvPr id="53" name="Groupe 52"/>
              <p:cNvGrpSpPr/>
              <p:nvPr/>
            </p:nvGrpSpPr>
            <p:grpSpPr>
              <a:xfrm>
                <a:off x="707117" y="1198132"/>
                <a:ext cx="5603509" cy="2844945"/>
                <a:chOff x="622215" y="1190346"/>
                <a:chExt cx="5603509" cy="2844945"/>
              </a:xfrm>
            </p:grpSpPr>
            <p:grpSp>
              <p:nvGrpSpPr>
                <p:cNvPr id="11" name="Groupe 10"/>
                <p:cNvGrpSpPr/>
                <p:nvPr/>
              </p:nvGrpSpPr>
              <p:grpSpPr>
                <a:xfrm>
                  <a:off x="622215" y="1190346"/>
                  <a:ext cx="5603509" cy="2844945"/>
                  <a:chOff x="617062" y="1202425"/>
                  <a:chExt cx="5603509" cy="2844945"/>
                </a:xfrm>
              </p:grpSpPr>
              <p:grpSp>
                <p:nvGrpSpPr>
                  <p:cNvPr id="50" name="Groupe 49"/>
                  <p:cNvGrpSpPr/>
                  <p:nvPr/>
                </p:nvGrpSpPr>
                <p:grpSpPr>
                  <a:xfrm>
                    <a:off x="617062" y="1202425"/>
                    <a:ext cx="5603509" cy="2844945"/>
                    <a:chOff x="846828" y="1422621"/>
                    <a:chExt cx="5145550" cy="2041416"/>
                  </a:xfrm>
                </p:grpSpPr>
                <p:cxnSp>
                  <p:nvCxnSpPr>
                    <p:cNvPr id="32" name="Connecteur droit 31"/>
                    <p:cNvCxnSpPr>
                      <a:endCxn id="34" idx="0"/>
                    </p:cNvCxnSpPr>
                    <p:nvPr/>
                  </p:nvCxnSpPr>
                  <p:spPr>
                    <a:xfrm flipH="1">
                      <a:off x="4492021" y="2529958"/>
                      <a:ext cx="9986" cy="620502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3" name="Groupe 2"/>
                    <p:cNvGrpSpPr/>
                    <p:nvPr/>
                  </p:nvGrpSpPr>
                  <p:grpSpPr>
                    <a:xfrm>
                      <a:off x="846828" y="1422621"/>
                      <a:ext cx="5145550" cy="2041416"/>
                      <a:chOff x="720355" y="1127955"/>
                      <a:chExt cx="5145550" cy="2041416"/>
                    </a:xfrm>
                  </p:grpSpPr>
                  <p:sp>
                    <p:nvSpPr>
                      <p:cNvPr id="12" name="Rectangle à coins arrondis 11"/>
                      <p:cNvSpPr/>
                      <p:nvPr/>
                    </p:nvSpPr>
                    <p:spPr>
                      <a:xfrm>
                        <a:off x="720355" y="1127955"/>
                        <a:ext cx="5145550" cy="2041416"/>
                      </a:xfrm>
                      <a:prstGeom prst="roundRect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1" name="ZoneTexte 20"/>
                      <p:cNvSpPr txBox="1"/>
                      <p:nvPr/>
                    </p:nvSpPr>
                    <p:spPr>
                      <a:xfrm>
                        <a:off x="936533" y="1322162"/>
                        <a:ext cx="1460037" cy="2429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GB" sz="1600" b="1" dirty="0" smtClean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Côte d’Ivoire</a:t>
                        </a:r>
                        <a:endParaRPr lang="en-GB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2" name="ZoneTexte 21"/>
                      <p:cNvSpPr txBox="1"/>
                      <p:nvPr/>
                    </p:nvSpPr>
                    <p:spPr>
                      <a:xfrm>
                        <a:off x="1067327" y="2486462"/>
                        <a:ext cx="1046132" cy="2429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GB" sz="16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P</a:t>
                        </a:r>
                        <a:r>
                          <a:rPr lang="en-GB" sz="1600" b="1" dirty="0" smtClean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eriods</a:t>
                        </a:r>
                        <a:endParaRPr lang="en-GB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4" name="ZoneTexte 33"/>
                      <p:cNvSpPr txBox="1"/>
                      <p:nvPr/>
                    </p:nvSpPr>
                    <p:spPr>
                      <a:xfrm>
                        <a:off x="3517822" y="2855794"/>
                        <a:ext cx="1695450" cy="242932"/>
                      </a:xfrm>
                      <a:prstGeom prst="rect">
                        <a:avLst/>
                      </a:prstGeom>
                      <a:ln w="28575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3"/>
                      </a:lnRef>
                      <a:fillRef idx="1">
                        <a:schemeClr val="lt1"/>
                      </a:fillRef>
                      <a:effectRef idx="0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GB" sz="1600" b="1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Sesquiterpenes</a:t>
                        </a:r>
                        <a:endPara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cxnSp>
                    <p:nvCxnSpPr>
                      <p:cNvPr id="29" name="Connecteur droit 28"/>
                      <p:cNvCxnSpPr/>
                      <p:nvPr/>
                    </p:nvCxnSpPr>
                    <p:spPr>
                      <a:xfrm flipH="1" flipV="1">
                        <a:off x="3566656" y="2175396"/>
                        <a:ext cx="517640" cy="680399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" name="Connecteur droit 35"/>
                      <p:cNvCxnSpPr/>
                      <p:nvPr/>
                    </p:nvCxnSpPr>
                    <p:spPr>
                      <a:xfrm flipH="1">
                        <a:off x="4761936" y="2230487"/>
                        <a:ext cx="466519" cy="625308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10" name="ZoneTexte 9"/>
                  <p:cNvSpPr txBox="1"/>
                  <p:nvPr/>
                </p:nvSpPr>
                <p:spPr>
                  <a:xfrm>
                    <a:off x="652604" y="3440339"/>
                    <a:ext cx="2732446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June| July| August| September</a:t>
                    </a:r>
                    <a:endParaRPr lang="en-GB" sz="12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5" name="ZoneTexte 34"/>
                <p:cNvSpPr txBox="1"/>
                <p:nvPr/>
              </p:nvSpPr>
              <p:spPr>
                <a:xfrm>
                  <a:off x="885299" y="1808642"/>
                  <a:ext cx="150630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Kapelé</a:t>
                  </a:r>
                </a:p>
                <a:p>
                  <a:r>
                    <a:rPr lang="en-GB" sz="1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Nyanbelégé</a:t>
                  </a:r>
                  <a:endParaRPr lang="en-GB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1036" name="Connecteur droit 1035"/>
              <p:cNvCxnSpPr/>
              <p:nvPr/>
            </p:nvCxnSpPr>
            <p:spPr>
              <a:xfrm flipH="1" flipV="1">
                <a:off x="2697018" y="2485751"/>
                <a:ext cx="598002" cy="28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8" name="Connecteur droit 1037"/>
              <p:cNvCxnSpPr/>
              <p:nvPr/>
            </p:nvCxnSpPr>
            <p:spPr>
              <a:xfrm>
                <a:off x="2133348" y="1726135"/>
                <a:ext cx="555173" cy="75033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1" name="Connecteur droit 1040"/>
              <p:cNvCxnSpPr/>
              <p:nvPr/>
            </p:nvCxnSpPr>
            <p:spPr>
              <a:xfrm flipH="1">
                <a:off x="2065564" y="2485751"/>
                <a:ext cx="631454" cy="83972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3" name="Groupe 1052"/>
            <p:cNvGrpSpPr/>
            <p:nvPr/>
          </p:nvGrpSpPr>
          <p:grpSpPr>
            <a:xfrm>
              <a:off x="3317625" y="1288956"/>
              <a:ext cx="2895576" cy="1455512"/>
              <a:chOff x="3317625" y="1288956"/>
              <a:chExt cx="2895576" cy="1455512"/>
            </a:xfrm>
          </p:grpSpPr>
          <p:grpSp>
            <p:nvGrpSpPr>
              <p:cNvPr id="1052" name="Groupe 1051"/>
              <p:cNvGrpSpPr/>
              <p:nvPr/>
            </p:nvGrpSpPr>
            <p:grpSpPr>
              <a:xfrm>
                <a:off x="3317625" y="1793120"/>
                <a:ext cx="2895576" cy="951348"/>
                <a:chOff x="3317625" y="1793120"/>
                <a:chExt cx="2895576" cy="951348"/>
              </a:xfrm>
            </p:grpSpPr>
            <p:pic>
              <p:nvPicPr>
                <p:cNvPr id="102" name="Image 101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632" t="21755" r="22631" b="8070"/>
                <a:stretch/>
              </p:blipFill>
              <p:spPr>
                <a:xfrm>
                  <a:off x="3317625" y="1793120"/>
                  <a:ext cx="991602" cy="948212"/>
                </a:xfrm>
                <a:prstGeom prst="rect">
                  <a:avLst/>
                </a:prstGeom>
              </p:spPr>
            </p:pic>
            <p:pic>
              <p:nvPicPr>
                <p:cNvPr id="103" name="Image 102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582" t="4296" r="17767" b="8105"/>
                <a:stretch/>
              </p:blipFill>
              <p:spPr>
                <a:xfrm rot="5400000">
                  <a:off x="5285779" y="1817045"/>
                  <a:ext cx="951346" cy="903499"/>
                </a:xfrm>
                <a:prstGeom prst="rect">
                  <a:avLst/>
                </a:prstGeom>
              </p:spPr>
            </p:pic>
            <p:pic>
              <p:nvPicPr>
                <p:cNvPr id="104" name="Image 103"/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038" t="20348" r="13584" b="9036"/>
                <a:stretch/>
              </p:blipFill>
              <p:spPr>
                <a:xfrm>
                  <a:off x="4350814" y="1793120"/>
                  <a:ext cx="914400" cy="951346"/>
                </a:xfrm>
                <a:prstGeom prst="rect">
                  <a:avLst/>
                </a:prstGeom>
              </p:spPr>
            </p:pic>
          </p:grpSp>
          <p:grpSp>
            <p:nvGrpSpPr>
              <p:cNvPr id="171" name="Groupe 170"/>
              <p:cNvGrpSpPr/>
              <p:nvPr/>
            </p:nvGrpSpPr>
            <p:grpSpPr>
              <a:xfrm>
                <a:off x="3646828" y="1288956"/>
                <a:ext cx="2322371" cy="426027"/>
                <a:chOff x="8468591" y="1745673"/>
                <a:chExt cx="2322371" cy="426027"/>
              </a:xfrm>
            </p:grpSpPr>
            <p:sp>
              <p:nvSpPr>
                <p:cNvPr id="172" name="Organigramme : Alternative 171"/>
                <p:cNvSpPr/>
                <p:nvPr/>
              </p:nvSpPr>
              <p:spPr>
                <a:xfrm>
                  <a:off x="8468591" y="1745673"/>
                  <a:ext cx="2223654" cy="426027"/>
                </a:xfrm>
                <a:prstGeom prst="flowChartAlternateProcess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3" name="ZoneTexte 172"/>
                <p:cNvSpPr txBox="1"/>
                <p:nvPr/>
              </p:nvSpPr>
              <p:spPr>
                <a:xfrm>
                  <a:off x="8468591" y="1745673"/>
                  <a:ext cx="232237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600" b="1" i="1" dirty="0" smtClean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Lantana rhodesiensis</a:t>
                  </a:r>
                  <a:endParaRPr lang="en-GB" sz="1600" b="1" i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1056" name="Groupe 1055"/>
          <p:cNvGrpSpPr/>
          <p:nvPr/>
        </p:nvGrpSpPr>
        <p:grpSpPr>
          <a:xfrm>
            <a:off x="1736437" y="6073906"/>
            <a:ext cx="4374231" cy="691647"/>
            <a:chOff x="1736436" y="6003205"/>
            <a:chExt cx="4374231" cy="691647"/>
          </a:xfrm>
        </p:grpSpPr>
        <p:sp>
          <p:nvSpPr>
            <p:cNvPr id="178" name="Flèche vers le bas 177"/>
            <p:cNvSpPr/>
            <p:nvPr/>
          </p:nvSpPr>
          <p:spPr>
            <a:xfrm>
              <a:off x="1736436" y="6052480"/>
              <a:ext cx="45719" cy="54586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79" name="Groupe 178"/>
            <p:cNvGrpSpPr/>
            <p:nvPr/>
          </p:nvGrpSpPr>
          <p:grpSpPr>
            <a:xfrm>
              <a:off x="1782155" y="6003205"/>
              <a:ext cx="4328512" cy="691647"/>
              <a:chOff x="1995685" y="6086689"/>
              <a:chExt cx="4328512" cy="691647"/>
            </a:xfrm>
          </p:grpSpPr>
          <p:sp>
            <p:nvSpPr>
              <p:cNvPr id="180" name="ZoneTexte 179"/>
              <p:cNvSpPr txBox="1"/>
              <p:nvPr/>
            </p:nvSpPr>
            <p:spPr>
              <a:xfrm>
                <a:off x="1995685" y="6203917"/>
                <a:ext cx="145472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 smtClean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Low activity</a:t>
                </a:r>
                <a:endParaRPr lang="en-GB" sz="16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Accolade ouvrante 180"/>
              <p:cNvSpPr/>
              <p:nvPr/>
            </p:nvSpPr>
            <p:spPr>
              <a:xfrm>
                <a:off x="3306180" y="6190268"/>
                <a:ext cx="570758" cy="415752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ZoneTexte 181"/>
              <p:cNvSpPr txBox="1"/>
              <p:nvPr/>
            </p:nvSpPr>
            <p:spPr>
              <a:xfrm>
                <a:off x="3918173" y="6086689"/>
                <a:ext cx="154460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June Kapelé</a:t>
                </a:r>
                <a:endParaRPr lang="en-GB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ZoneTexte 182"/>
              <p:cNvSpPr txBox="1"/>
              <p:nvPr/>
            </p:nvSpPr>
            <p:spPr>
              <a:xfrm>
                <a:off x="3876938" y="6439782"/>
                <a:ext cx="244725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June Nyanbelégé</a:t>
                </a:r>
                <a:endParaRPr lang="en-GB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" name="Groupe 6"/>
          <p:cNvGrpSpPr/>
          <p:nvPr/>
        </p:nvGrpSpPr>
        <p:grpSpPr>
          <a:xfrm>
            <a:off x="697182" y="4597492"/>
            <a:ext cx="5613444" cy="2195043"/>
            <a:chOff x="850900" y="4821380"/>
            <a:chExt cx="4985430" cy="1807150"/>
          </a:xfrm>
        </p:grpSpPr>
        <p:sp>
          <p:nvSpPr>
            <p:cNvPr id="15" name="Rectangle à coins arrondis 14"/>
            <p:cNvSpPr/>
            <p:nvPr/>
          </p:nvSpPr>
          <p:spPr>
            <a:xfrm>
              <a:off x="850900" y="4821380"/>
              <a:ext cx="4985430" cy="1807150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2488887" y="4821381"/>
              <a:ext cx="1510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Antioxidant</a:t>
              </a:r>
              <a:endParaRPr lang="en-GB" b="1" dirty="0"/>
            </a:p>
          </p:txBody>
        </p:sp>
      </p:grp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0B4CA5-D056-4B77-9503-BC693DE621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78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31" grpId="0"/>
      <p:bldP spid="10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61164" y="3957821"/>
            <a:ext cx="10702212" cy="1524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i="1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Laboratory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of Biological Organic Chemistry, UFR-SSMT, University Félix Houphouët-Boigny,      </a:t>
            </a:r>
            <a:endParaRPr lang="fr-BE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BPV 34 Abidjan, Côte d’Ivoire</a:t>
            </a:r>
            <a:endParaRPr lang="fr-BE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i="1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Laboratory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of Natural Molecules Chemistry, University of Liège, Gembloux Agro-Bio Tech, 2, Passage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Déportés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, B-5030 Gembloux, Belgium</a:t>
            </a:r>
            <a:endParaRPr lang="fr-BE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56015" y="285044"/>
            <a:ext cx="3216360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ACKNOWLEDGEMENT</a:t>
            </a:r>
            <a:endParaRPr lang="fr-BE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1067615"/>
            <a:ext cx="3260436" cy="184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6"/>
          <p:cNvSpPr txBox="1">
            <a:spLocks noChangeArrowheads="1"/>
          </p:cNvSpPr>
          <p:nvPr/>
        </p:nvSpPr>
        <p:spPr bwMode="auto">
          <a:xfrm>
            <a:off x="7674752" y="2914719"/>
            <a:ext cx="3136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UNIVERSITE FELIX HOUPHOUËT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BOIGNY D’ABIDJAN COCODY</a:t>
            </a:r>
          </a:p>
        </p:txBody>
      </p:sp>
      <p:pic>
        <p:nvPicPr>
          <p:cNvPr id="6" name="Image 5" descr="Afficher lâimage sourc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923" y="1302195"/>
            <a:ext cx="3718102" cy="16125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0B4CA5-D056-4B77-9503-BC693DE621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530436" y="5943600"/>
            <a:ext cx="31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E-mail : neafatima@gmail.com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4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061834" y="143051"/>
            <a:ext cx="2625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 </a:t>
            </a:r>
            <a:r>
              <a:rPr lang="fr-B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(1/1)</a:t>
            </a:r>
            <a:endParaRPr lang="fr-B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4" descr="C:\Users\admin\AppData\Local\Microsoft\Windows\INetCache\Content.Word\DSC_06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9" r="19209" b="24181"/>
          <a:stretch>
            <a:fillRect/>
          </a:stretch>
        </p:blipFill>
        <p:spPr bwMode="auto">
          <a:xfrm>
            <a:off x="8170203" y="339496"/>
            <a:ext cx="3625101" cy="6050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783770" y="926114"/>
            <a:ext cx="72194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Lantana rhodesiensis</a:t>
            </a: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Moldenke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erb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or small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shrub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ulti-stemmed </a:t>
            </a:r>
            <a:r>
              <a:rPr lang="en-GB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Leaves: opposite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Flowers: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mauve 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purple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Fruits: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blue to purple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berries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83770" y="2908683"/>
            <a:ext cx="6746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raditional medicine, infusion or decoction plant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iabetes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rheumatism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arterial hypertension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83771" y="5017906"/>
            <a:ext cx="7219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Variation of chemical composition,</a:t>
            </a:r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vitro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antioxidant and anti-inflammatory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activities.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1687045" y="3905180"/>
            <a:ext cx="5856377" cy="923330"/>
            <a:chOff x="1687045" y="3905180"/>
            <a:chExt cx="5856377" cy="923330"/>
          </a:xfrm>
        </p:grpSpPr>
        <p:grpSp>
          <p:nvGrpSpPr>
            <p:cNvPr id="15" name="Groupe 14"/>
            <p:cNvGrpSpPr/>
            <p:nvPr/>
          </p:nvGrpSpPr>
          <p:grpSpPr>
            <a:xfrm>
              <a:off x="3337032" y="4182179"/>
              <a:ext cx="3000902" cy="646331"/>
              <a:chOff x="3542773" y="4112478"/>
              <a:chExt cx="3000902" cy="646331"/>
            </a:xfrm>
          </p:grpSpPr>
          <p:sp>
            <p:nvSpPr>
              <p:cNvPr id="8" name="ZoneTexte 7"/>
              <p:cNvSpPr txBox="1"/>
              <p:nvPr/>
            </p:nvSpPr>
            <p:spPr>
              <a:xfrm>
                <a:off x="3542773" y="4112478"/>
                <a:ext cx="30009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Fruits        eaten, feed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Flèche droite 10"/>
              <p:cNvSpPr/>
              <p:nvPr/>
            </p:nvSpPr>
            <p:spPr>
              <a:xfrm>
                <a:off x="4632465" y="4533917"/>
                <a:ext cx="296955" cy="144934"/>
              </a:xfrm>
              <a:prstGeom prst="rightArrow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" name="ZoneTexte 11"/>
            <p:cNvSpPr txBox="1"/>
            <p:nvPr/>
          </p:nvSpPr>
          <p:spPr>
            <a:xfrm>
              <a:off x="1687045" y="4182179"/>
              <a:ext cx="20500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Côte </a:t>
              </a:r>
              <a:r>
                <a:rPr lang="en-US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d’Ivoire</a:t>
              </a:r>
              <a:r>
                <a:rPr lang="en-US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e 13"/>
            <p:cNvGrpSpPr/>
            <p:nvPr/>
          </p:nvGrpSpPr>
          <p:grpSpPr>
            <a:xfrm>
              <a:off x="3595322" y="3905180"/>
              <a:ext cx="3948100" cy="646331"/>
              <a:chOff x="3572579" y="3923850"/>
              <a:chExt cx="3948100" cy="646331"/>
            </a:xfrm>
          </p:grpSpPr>
          <p:sp>
            <p:nvSpPr>
              <p:cNvPr id="13" name="ZoneTexte 12"/>
              <p:cNvSpPr txBox="1"/>
              <p:nvPr/>
            </p:nvSpPr>
            <p:spPr>
              <a:xfrm>
                <a:off x="3572579" y="3923850"/>
                <a:ext cx="39481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Infusions of Leaves, stems       fever</a:t>
                </a: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" name="Flèche droite 1"/>
              <p:cNvSpPr/>
              <p:nvPr/>
            </p:nvSpPr>
            <p:spPr>
              <a:xfrm>
                <a:off x="6401860" y="4040079"/>
                <a:ext cx="370315" cy="132659"/>
              </a:xfrm>
              <a:prstGeom prst="rightArrow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6" name="Rectangle 5"/>
          <p:cNvSpPr/>
          <p:nvPr/>
        </p:nvSpPr>
        <p:spPr>
          <a:xfrm>
            <a:off x="1389336" y="6098562"/>
            <a:ext cx="2796990" cy="635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400" indent="-406400">
              <a:lnSpc>
                <a:spcPct val="107000"/>
              </a:lnSpc>
              <a:spcAft>
                <a:spcPts val="0"/>
              </a:spcAft>
            </a:pPr>
            <a:r>
              <a:rPr lang="fr-BE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	Piero, N. M. </a:t>
            </a:r>
            <a:r>
              <a:rPr lang="fr-BE" sz="11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al</a:t>
            </a:r>
            <a:r>
              <a:rPr lang="fr-BE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2015</a:t>
            </a:r>
            <a:endParaRPr lang="fr-BE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06400" indent="-406400">
              <a:lnSpc>
                <a:spcPct val="107000"/>
              </a:lnSpc>
              <a:spcAft>
                <a:spcPts val="0"/>
              </a:spcAft>
            </a:pPr>
            <a:r>
              <a:rPr lang="en-US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	</a:t>
            </a:r>
            <a:r>
              <a:rPr lang="en-US" sz="1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Ruffo</a:t>
            </a:r>
            <a:r>
              <a:rPr lang="en-US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CK, et </a:t>
            </a:r>
            <a:r>
              <a:rPr lang="en-US" sz="11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</a:t>
            </a:r>
            <a:r>
              <a:rPr lang="en-US" sz="1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11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2002</a:t>
            </a:r>
            <a:endParaRPr lang="fr-BE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06400" indent="-406400">
              <a:lnSpc>
                <a:spcPct val="107000"/>
              </a:lnSpc>
              <a:spcAft>
                <a:spcPts val="0"/>
              </a:spcAft>
            </a:pPr>
            <a:r>
              <a:rPr lang="en-US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	</a:t>
            </a:r>
            <a:r>
              <a:rPr lang="en-US" sz="1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Jean </a:t>
            </a:r>
            <a:r>
              <a:rPr lang="en-US" sz="11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Bangou</a:t>
            </a:r>
            <a:r>
              <a:rPr lang="en-US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M. et </a:t>
            </a:r>
            <a:r>
              <a:rPr lang="en-US" sz="11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al.</a:t>
            </a:r>
            <a:r>
              <a:rPr lang="en-US" sz="1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2011</a:t>
            </a:r>
            <a:endParaRPr lang="fr-BE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0B4CA5-D056-4B77-9503-BC693DE621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17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709456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0B4CA5-D056-4B77-9503-BC693DE621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381059" y="2747829"/>
            <a:ext cx="18954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altLang="fr-FR" sz="1800" b="1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Localities:</a:t>
            </a:r>
            <a:endParaRPr kumimoji="0" lang="en-GB" altLang="fr-FR" sz="1600" b="1" i="0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0495D44-EBE3-4BA5-AF3D-774F0AB7BC56}"/>
              </a:ext>
            </a:extLst>
          </p:cNvPr>
          <p:cNvSpPr txBox="1"/>
          <p:nvPr/>
        </p:nvSpPr>
        <p:spPr>
          <a:xfrm>
            <a:off x="8338501" y="424241"/>
            <a:ext cx="18657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Côte d’Ivoire</a:t>
            </a:r>
            <a:endParaRPr kumimoji="0" lang="fr-FR" sz="1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3301259" y="61546"/>
            <a:ext cx="4361965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GB" sz="20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ESSENTIAL OIL PRODUCTION </a:t>
            </a:r>
            <a:r>
              <a:rPr lang="en-GB" sz="1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(1/2)</a:t>
            </a:r>
            <a:endParaRPr lang="fr-BE" sz="12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263083" y="909792"/>
            <a:ext cx="2561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 dirty="0">
                <a:solidFill>
                  <a:srgbClr val="002060"/>
                </a:solidFill>
              </a:rPr>
              <a:t>Plant </a:t>
            </a:r>
            <a:r>
              <a:rPr lang="en-GB" sz="2000" b="1" dirty="0" smtClean="0">
                <a:solidFill>
                  <a:srgbClr val="002060"/>
                </a:solidFill>
              </a:rPr>
              <a:t>harvesting</a:t>
            </a:r>
            <a:endParaRPr lang="fr-BE" sz="2000" b="1" dirty="0">
              <a:solidFill>
                <a:srgbClr val="002060"/>
              </a:solidFill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5362727" y="3371081"/>
            <a:ext cx="13355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CI" altLang="fr-FR" b="1" dirty="0" smtClean="0"/>
              <a:t>K</a:t>
            </a:r>
            <a:r>
              <a:rPr kumimoji="0" lang="fr-CI" altLang="fr-FR" sz="1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apelé</a:t>
            </a:r>
            <a:r>
              <a:rPr kumimoji="0" lang="fr-CI" altLang="fr-FR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endParaRPr kumimoji="0" lang="fr-CI" altLang="fr-FR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5482242" y="4978340"/>
            <a:ext cx="15561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CI" alt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Nyanbélégé</a:t>
            </a:r>
            <a:r>
              <a:rPr kumimoji="0" lang="fr-CI" altLang="fr-FR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fr-CI" altLang="fr-FR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15" b="11423"/>
          <a:stretch/>
        </p:blipFill>
        <p:spPr>
          <a:xfrm>
            <a:off x="7042145" y="1012585"/>
            <a:ext cx="4995384" cy="5727362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7478436" y="994113"/>
            <a:ext cx="4478609" cy="22248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Ellipse 3"/>
          <p:cNvSpPr/>
          <p:nvPr/>
        </p:nvSpPr>
        <p:spPr>
          <a:xfrm>
            <a:off x="7049752" y="2320338"/>
            <a:ext cx="2089416" cy="312758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Ellipse 5"/>
          <p:cNvSpPr/>
          <p:nvPr/>
        </p:nvSpPr>
        <p:spPr>
          <a:xfrm>
            <a:off x="10185453" y="2650876"/>
            <a:ext cx="1779199" cy="311467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Ellipse 9"/>
          <p:cNvSpPr/>
          <p:nvPr/>
        </p:nvSpPr>
        <p:spPr>
          <a:xfrm>
            <a:off x="7649886" y="4735661"/>
            <a:ext cx="4045408" cy="198581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ZoneTexte 10"/>
          <p:cNvSpPr txBox="1"/>
          <p:nvPr/>
        </p:nvSpPr>
        <p:spPr>
          <a:xfrm>
            <a:off x="9821586" y="1353651"/>
            <a:ext cx="1319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/>
              <a:t>NORTHERN </a:t>
            </a:r>
            <a:r>
              <a:rPr lang="en-GB" b="1" dirty="0" smtClean="0"/>
              <a:t>Region</a:t>
            </a:r>
            <a:endParaRPr lang="en-GB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7338506" y="3827235"/>
            <a:ext cx="1115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 smtClean="0"/>
              <a:t>WESTERN </a:t>
            </a:r>
            <a:r>
              <a:rPr lang="en-GB" b="1" dirty="0" smtClean="0"/>
              <a:t>Region</a:t>
            </a:r>
            <a:endParaRPr lang="en-GB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9409543" y="5710019"/>
            <a:ext cx="1343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/>
              <a:t>SOUTHERN </a:t>
            </a:r>
            <a:r>
              <a:rPr lang="en-GB" b="1" noProof="1" smtClean="0"/>
              <a:t>Region</a:t>
            </a:r>
            <a:endParaRPr lang="en-GB" b="1" noProof="1"/>
          </a:p>
        </p:txBody>
      </p:sp>
      <p:sp>
        <p:nvSpPr>
          <p:cNvPr id="17" name="ZoneTexte 16"/>
          <p:cNvSpPr txBox="1"/>
          <p:nvPr/>
        </p:nvSpPr>
        <p:spPr>
          <a:xfrm>
            <a:off x="10810478" y="3895233"/>
            <a:ext cx="1099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/>
              <a:t>EASTERN </a:t>
            </a:r>
            <a:r>
              <a:rPr lang="en-GB" b="1" noProof="1" smtClean="0"/>
              <a:t>Region</a:t>
            </a:r>
            <a:endParaRPr lang="en-GB" b="1" noProof="1"/>
          </a:p>
        </p:txBody>
      </p:sp>
      <p:sp>
        <p:nvSpPr>
          <p:cNvPr id="20" name="ZoneTexte 19"/>
          <p:cNvSpPr txBox="1"/>
          <p:nvPr/>
        </p:nvSpPr>
        <p:spPr>
          <a:xfrm>
            <a:off x="9254500" y="3545903"/>
            <a:ext cx="925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/>
              <a:t>CENTRE </a:t>
            </a:r>
            <a:r>
              <a:rPr lang="en-GB" b="1" dirty="0" smtClean="0"/>
              <a:t>Region</a:t>
            </a:r>
            <a:endParaRPr lang="en-GB" b="1" dirty="0"/>
          </a:p>
        </p:txBody>
      </p:sp>
      <p:sp>
        <p:nvSpPr>
          <p:cNvPr id="24" name="Rectangle 23"/>
          <p:cNvSpPr/>
          <p:nvPr/>
        </p:nvSpPr>
        <p:spPr>
          <a:xfrm>
            <a:off x="7992786" y="5497323"/>
            <a:ext cx="691431" cy="237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69" y="1401973"/>
            <a:ext cx="3477447" cy="4653833"/>
          </a:xfrm>
          <a:prstGeom prst="rect">
            <a:avLst/>
          </a:prstGeom>
        </p:spPr>
      </p:pic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4250565" y="1513002"/>
            <a:ext cx="29939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GB" altLang="fr-FR" b="1" dirty="0" smtClean="0">
                <a:solidFill>
                  <a:srgbClr val="002060"/>
                </a:solidFill>
              </a:rPr>
              <a:t>Month</a:t>
            </a:r>
            <a:r>
              <a:rPr lang="fr-CI" altLang="fr-FR" b="1" dirty="0" smtClean="0">
                <a:solidFill>
                  <a:srgbClr val="002060"/>
                </a:solidFill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CI" altLang="fr-FR" noProof="0" dirty="0" smtClean="0">
                <a:solidFill>
                  <a:prstClr val="black"/>
                </a:solidFill>
              </a:rPr>
              <a:t>June </a:t>
            </a:r>
            <a:r>
              <a:rPr lang="fr-CI" altLang="fr-FR" noProof="0" dirty="0" smtClean="0">
                <a:solidFill>
                  <a:prstClr val="black"/>
                </a:solidFill>
                <a:sym typeface="Wingdings" panose="05000000000000000000" pitchFamily="2" charset="2"/>
              </a:rPr>
              <a:t></a:t>
            </a:r>
            <a:r>
              <a:rPr lang="fr-CI" altLang="fr-FR" noProof="0" dirty="0" smtClean="0">
                <a:solidFill>
                  <a:prstClr val="black"/>
                </a:solidFill>
              </a:rPr>
              <a:t> September 2017 </a:t>
            </a:r>
            <a:r>
              <a:rPr kumimoji="0" lang="fr-CI" altLang="fr-FR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fr-CI" altLang="fr-FR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Étoile à 4 branches 6"/>
          <p:cNvSpPr/>
          <p:nvPr/>
        </p:nvSpPr>
        <p:spPr>
          <a:xfrm>
            <a:off x="5226166" y="5012024"/>
            <a:ext cx="246184" cy="301964"/>
          </a:xfrm>
          <a:prstGeom prst="star4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Étoile à 4 branches 7"/>
          <p:cNvSpPr/>
          <p:nvPr/>
        </p:nvSpPr>
        <p:spPr>
          <a:xfrm>
            <a:off x="5097213" y="3413768"/>
            <a:ext cx="257907" cy="264270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Double flèche verticale 1"/>
          <p:cNvSpPr/>
          <p:nvPr/>
        </p:nvSpPr>
        <p:spPr>
          <a:xfrm>
            <a:off x="5798878" y="3782261"/>
            <a:ext cx="99055" cy="115423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ZoneTexte 13"/>
          <p:cNvSpPr txBox="1"/>
          <p:nvPr/>
        </p:nvSpPr>
        <p:spPr>
          <a:xfrm>
            <a:off x="5968689" y="4121632"/>
            <a:ext cx="79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3 km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11644" y="6237164"/>
            <a:ext cx="5936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</a:rPr>
              <a:t>Accessibility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and abundance of the plant in local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</a:rPr>
              <a:t>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411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44" y="1631238"/>
            <a:ext cx="10637963" cy="377021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001125" y="4816682"/>
            <a:ext cx="24479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yield 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(w/w calculated on fresh weight </a:t>
            </a:r>
            <a:r>
              <a:rPr lang="en-GB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basis)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214832" y="204457"/>
            <a:ext cx="5615553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GB" sz="20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ESSENTIAL OIL PRODUCTION </a:t>
            </a:r>
            <a:r>
              <a:rPr lang="en-GB" sz="1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(2/2)</a:t>
            </a:r>
            <a:endParaRPr lang="fr-BE" sz="12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 rot="16200000">
            <a:off x="409575" y="4055581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leaves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 rot="16200000">
            <a:off x="3400425" y="2474431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fruits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rot="16200000">
            <a:off x="377309" y="2607781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stems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0B4CA5-D056-4B77-9503-BC693DE621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347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5520" y="4981991"/>
            <a:ext cx="30822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0,01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mg essential oil; 1 ml hexane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255939" y="1506945"/>
            <a:ext cx="3654764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GB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1. CHEMICAL COMPOSITION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369791" y="4981990"/>
            <a:ext cx="3515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GC-MS system 7890B coupled MSD 5977B detector, HP-5MS capillary column, helium gas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881234" y="4981991"/>
            <a:ext cx="2212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MassHunter Workstation Software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98" y="2209548"/>
            <a:ext cx="11234294" cy="260316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95749" y="238452"/>
            <a:ext cx="338265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GB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METHODS &amp; </a:t>
            </a:r>
            <a:r>
              <a:rPr lang="en-GB" sz="20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RESULTS </a:t>
            </a:r>
            <a:r>
              <a:rPr lang="en-GB" sz="1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(1/6)</a:t>
            </a:r>
            <a:endParaRPr lang="en-GB" sz="12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0B4CA5-D056-4B77-9503-BC693DE621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98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081401" y="42968"/>
            <a:ext cx="3439886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GB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METHODS &amp; </a:t>
            </a:r>
            <a:r>
              <a:rPr lang="en-GB" sz="20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RESULTS </a:t>
            </a:r>
            <a:r>
              <a:rPr lang="en-GB" sz="1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(2/6)</a:t>
            </a:r>
            <a:endParaRPr lang="en-GB" sz="12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3791675"/>
              </p:ext>
            </p:extLst>
          </p:nvPr>
        </p:nvGraphicFramePr>
        <p:xfrm>
          <a:off x="6931746" y="919799"/>
          <a:ext cx="5146493" cy="3604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4911644"/>
              </p:ext>
            </p:extLst>
          </p:nvPr>
        </p:nvGraphicFramePr>
        <p:xfrm>
          <a:off x="6173017" y="4530058"/>
          <a:ext cx="3609975" cy="2386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1306973"/>
              </p:ext>
            </p:extLst>
          </p:nvPr>
        </p:nvGraphicFramePr>
        <p:xfrm>
          <a:off x="488497" y="2815591"/>
          <a:ext cx="5684520" cy="3966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à coins arrondis 7"/>
          <p:cNvSpPr/>
          <p:nvPr/>
        </p:nvSpPr>
        <p:spPr>
          <a:xfrm>
            <a:off x="1068436" y="3223226"/>
            <a:ext cx="428625" cy="261366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 à coins arrondis 8"/>
          <p:cNvSpPr/>
          <p:nvPr/>
        </p:nvSpPr>
        <p:spPr>
          <a:xfrm>
            <a:off x="1516111" y="3223227"/>
            <a:ext cx="466725" cy="261366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Rectangle à coins arrondis 9"/>
          <p:cNvSpPr/>
          <p:nvPr/>
        </p:nvSpPr>
        <p:spPr>
          <a:xfrm>
            <a:off x="1982836" y="3223226"/>
            <a:ext cx="447675" cy="261366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Rectangle à coins arrondis 10"/>
          <p:cNvSpPr/>
          <p:nvPr/>
        </p:nvSpPr>
        <p:spPr>
          <a:xfrm>
            <a:off x="4314825" y="3223226"/>
            <a:ext cx="466725" cy="261366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ZoneTexte 3"/>
          <p:cNvSpPr txBox="1"/>
          <p:nvPr/>
        </p:nvSpPr>
        <p:spPr>
          <a:xfrm>
            <a:off x="717891" y="659762"/>
            <a:ext cx="2883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Yields essential oils</a:t>
            </a:r>
            <a:endParaRPr lang="en-GB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265196" y="1035292"/>
            <a:ext cx="19064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Leaves: 0,46 %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282748" y="1379127"/>
            <a:ext cx="1944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Stems: 0,17 %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282748" y="1729160"/>
            <a:ext cx="1871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Fruits: 0,13 %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0B4CA5-D056-4B77-9503-BC693DE621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3800283" y="674181"/>
            <a:ext cx="2558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GC-MS </a:t>
            </a:r>
            <a:r>
              <a:rPr lang="en-GB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en-GB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7" name="Tableau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767763"/>
              </p:ext>
            </p:extLst>
          </p:nvPr>
        </p:nvGraphicFramePr>
        <p:xfrm>
          <a:off x="3601258" y="1138686"/>
          <a:ext cx="3027219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445">
                  <a:extLst>
                    <a:ext uri="{9D8B030D-6E8A-4147-A177-3AD203B41FA5}">
                      <a16:colId xmlns:a16="http://schemas.microsoft.com/office/drawing/2014/main" val="2489350595"/>
                    </a:ext>
                  </a:extLst>
                </a:gridCol>
                <a:gridCol w="1213508">
                  <a:extLst>
                    <a:ext uri="{9D8B030D-6E8A-4147-A177-3AD203B41FA5}">
                      <a16:colId xmlns:a16="http://schemas.microsoft.com/office/drawing/2014/main" val="2965697532"/>
                    </a:ext>
                  </a:extLst>
                </a:gridCol>
                <a:gridCol w="951266">
                  <a:extLst>
                    <a:ext uri="{9D8B030D-6E8A-4147-A177-3AD203B41FA5}">
                      <a16:colId xmlns:a16="http://schemas.microsoft.com/office/drawing/2014/main" val="4179713881"/>
                    </a:ext>
                  </a:extLst>
                </a:gridCol>
              </a:tblGrid>
              <a:tr h="33652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8926977"/>
                  </a:ext>
                </a:extLst>
              </a:tr>
              <a:tr h="336525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Leaves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35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33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001678"/>
                  </a:ext>
                </a:extLst>
              </a:tr>
              <a:tr h="336525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Stems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37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35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9894510"/>
                  </a:ext>
                </a:extLst>
              </a:tr>
              <a:tr h="336525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Fruits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29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34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521885"/>
                  </a:ext>
                </a:extLst>
              </a:tr>
            </a:tbl>
          </a:graphicData>
        </a:graphic>
      </p:graphicFrame>
      <p:sp>
        <p:nvSpPr>
          <p:cNvPr id="28" name="ZoneTexte 27"/>
          <p:cNvSpPr txBox="1"/>
          <p:nvPr/>
        </p:nvSpPr>
        <p:spPr>
          <a:xfrm>
            <a:off x="5588576" y="1139157"/>
            <a:ext cx="889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Kapelé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4424603" y="1118564"/>
            <a:ext cx="1305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Nyanbelégé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00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Graphic spid="7" grpId="0">
        <p:bldAsOne/>
      </p:bldGraphic>
      <p:bldP spid="8" grpId="0" animBg="1"/>
      <p:bldP spid="9" grpId="0" animBg="1"/>
      <p:bldP spid="10" grpId="0" animBg="1"/>
      <p:bldP spid="11" grpId="0" animBg="1"/>
      <p:bldP spid="25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773695" y="1541472"/>
            <a:ext cx="11189705" cy="4210050"/>
            <a:chOff x="821320" y="1612656"/>
            <a:chExt cx="11370679" cy="4450221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320" y="1612656"/>
              <a:ext cx="11370679" cy="3387968"/>
            </a:xfrm>
            <a:prstGeom prst="rect">
              <a:avLst/>
            </a:prstGeom>
          </p:spPr>
        </p:pic>
        <p:grpSp>
          <p:nvGrpSpPr>
            <p:cNvPr id="8" name="Groupe 7"/>
            <p:cNvGrpSpPr/>
            <p:nvPr/>
          </p:nvGrpSpPr>
          <p:grpSpPr>
            <a:xfrm>
              <a:off x="1607411" y="3607320"/>
              <a:ext cx="2364513" cy="2455557"/>
              <a:chOff x="5690932" y="2940549"/>
              <a:chExt cx="2108492" cy="2041714"/>
            </a:xfrm>
          </p:grpSpPr>
          <p:sp>
            <p:nvSpPr>
              <p:cNvPr id="11" name="ZoneTexte 10"/>
              <p:cNvSpPr txBox="1"/>
              <p:nvPr/>
            </p:nvSpPr>
            <p:spPr>
              <a:xfrm rot="19817414">
                <a:off x="5690932" y="2995711"/>
                <a:ext cx="348880" cy="1129284"/>
              </a:xfrm>
              <a:prstGeom prst="rect">
                <a:avLst/>
              </a:prstGeom>
              <a:noFill/>
            </p:spPr>
            <p:txBody>
              <a:bodyPr vert="vert" wrap="none" rtlCol="0">
                <a:spAutoFit/>
              </a:bodyPr>
              <a:lstStyle/>
              <a:p>
                <a:r>
                  <a:rPr lang="en-GB" sz="1600" dirty="0" smtClean="0"/>
                  <a:t>June </a:t>
                </a:r>
                <a:r>
                  <a:rPr lang="en-GB" sz="1600" dirty="0" err="1" smtClean="0"/>
                  <a:t>Kapelé</a:t>
                </a:r>
                <a:r>
                  <a:rPr lang="en-GB" sz="1600" dirty="0" smtClean="0"/>
                  <a:t> </a:t>
                </a:r>
                <a:endParaRPr lang="en-GB" sz="1600" dirty="0"/>
              </a:p>
            </p:txBody>
          </p:sp>
          <p:sp>
            <p:nvSpPr>
              <p:cNvPr id="12" name="ZoneTexte 11"/>
              <p:cNvSpPr txBox="1"/>
              <p:nvPr/>
            </p:nvSpPr>
            <p:spPr>
              <a:xfrm rot="19909783">
                <a:off x="6128316" y="3016831"/>
                <a:ext cx="348880" cy="1012265"/>
              </a:xfrm>
              <a:prstGeom prst="rect">
                <a:avLst/>
              </a:prstGeom>
              <a:noFill/>
            </p:spPr>
            <p:txBody>
              <a:bodyPr vert="vert" wrap="none" rtlCol="0">
                <a:spAutoFit/>
              </a:bodyPr>
              <a:lstStyle/>
              <a:p>
                <a:r>
                  <a:rPr lang="en-GB" sz="1600" dirty="0"/>
                  <a:t>July </a:t>
                </a:r>
                <a:r>
                  <a:rPr lang="en-GB" sz="1600" dirty="0" err="1"/>
                  <a:t>Kapelé</a:t>
                </a:r>
                <a:endParaRPr lang="en-GB" sz="1600" dirty="0"/>
              </a:p>
            </p:txBody>
          </p:sp>
          <p:sp>
            <p:nvSpPr>
              <p:cNvPr id="13" name="ZoneTexte 12"/>
              <p:cNvSpPr txBox="1"/>
              <p:nvPr/>
            </p:nvSpPr>
            <p:spPr>
              <a:xfrm rot="19921137">
                <a:off x="6778573" y="2988274"/>
                <a:ext cx="348880" cy="1506182"/>
              </a:xfrm>
              <a:prstGeom prst="rect">
                <a:avLst/>
              </a:prstGeom>
              <a:noFill/>
            </p:spPr>
            <p:txBody>
              <a:bodyPr vert="vert" wrap="none" rtlCol="0">
                <a:spAutoFit/>
              </a:bodyPr>
              <a:lstStyle/>
              <a:p>
                <a:r>
                  <a:rPr lang="en-GB" sz="1600" dirty="0"/>
                  <a:t>June </a:t>
                </a:r>
                <a:r>
                  <a:rPr lang="en-GB" sz="1600" dirty="0" err="1"/>
                  <a:t>Nyanbelégé</a:t>
                </a:r>
                <a:endParaRPr lang="en-GB" sz="1600" dirty="0"/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 rot="19904619">
                <a:off x="7450544" y="2940549"/>
                <a:ext cx="348880" cy="2041714"/>
              </a:xfrm>
              <a:prstGeom prst="rect">
                <a:avLst/>
              </a:prstGeom>
              <a:noFill/>
            </p:spPr>
            <p:txBody>
              <a:bodyPr vert="vert" wrap="none" rtlCol="0">
                <a:spAutoFit/>
              </a:bodyPr>
              <a:lstStyle/>
              <a:p>
                <a:r>
                  <a:rPr lang="en-GB" sz="1600" dirty="0" smtClean="0"/>
                  <a:t>September </a:t>
                </a:r>
                <a:r>
                  <a:rPr lang="en-GB" sz="1600" dirty="0" err="1" smtClean="0"/>
                  <a:t>Nyanbelégé</a:t>
                </a:r>
                <a:endParaRPr lang="en-GB" sz="1600" dirty="0"/>
              </a:p>
            </p:txBody>
          </p:sp>
        </p:grpSp>
      </p:grpSp>
      <p:sp>
        <p:nvSpPr>
          <p:cNvPr id="9" name="ZoneTexte 8"/>
          <p:cNvSpPr txBox="1"/>
          <p:nvPr/>
        </p:nvSpPr>
        <p:spPr>
          <a:xfrm>
            <a:off x="1135256" y="1541472"/>
            <a:ext cx="2307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Leaves</a:t>
            </a:r>
            <a:r>
              <a:rPr lang="fr-BE" dirty="0" smtClean="0"/>
              <a:t> essential </a:t>
            </a:r>
            <a:r>
              <a:rPr lang="en-GB" dirty="0" smtClean="0"/>
              <a:t>oils</a:t>
            </a:r>
            <a:endParaRPr lang="en-GB" dirty="0"/>
          </a:p>
        </p:txBody>
      </p:sp>
      <p:sp>
        <p:nvSpPr>
          <p:cNvPr id="2" name="ZoneTexte 1"/>
          <p:cNvSpPr txBox="1"/>
          <p:nvPr/>
        </p:nvSpPr>
        <p:spPr>
          <a:xfrm>
            <a:off x="4170292" y="127284"/>
            <a:ext cx="33850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GB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METHODS &amp; </a:t>
            </a:r>
            <a:r>
              <a:rPr lang="en-GB" sz="20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RESULTS </a:t>
            </a:r>
            <a:r>
              <a:rPr lang="en-GB" sz="1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(3/6)</a:t>
            </a:r>
            <a:endParaRPr lang="en-GB" sz="12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8096" y="779716"/>
            <a:ext cx="322395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GB" b="1" kern="0" dirty="0">
                <a:latin typeface="Arial" panose="020B0604020202020204" pitchFamily="34" charset="0"/>
                <a:cs typeface="Arial" panose="020B0604020202020204" pitchFamily="34" charset="0"/>
              </a:rPr>
              <a:t>2. BIOLOGICAL ACTIVITIES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0B4CA5-D056-4B77-9503-BC693DE621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00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436915" y="723435"/>
            <a:ext cx="1868993" cy="457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ANTIOXIDANT:</a:t>
            </a:r>
            <a:r>
              <a:rPr lang="en-GB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BE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558466" y="1143985"/>
            <a:ext cx="2394856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DPPH </a:t>
            </a:r>
            <a:endParaRPr lang="fr-BE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695949" y="5534747"/>
            <a:ext cx="6209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Limonene have highest value of IC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low antioxidant activity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95350" y="6135490"/>
            <a:ext cx="104584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b, c, d,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e, f: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represent the non-significant aspect of the Tukey statistical test. Histograms that do not share any letters are significantly different</a:t>
            </a:r>
            <a:endParaRPr lang="fr-B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58466" y="5696119"/>
            <a:ext cx="2491388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4: IC</a:t>
            </a:r>
            <a:r>
              <a:rPr lang="en-US" sz="14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values (µg/mL)</a:t>
            </a:r>
            <a:endParaRPr lang="fr-BE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Graphique 12"/>
          <p:cNvGraphicFramePr/>
          <p:nvPr>
            <p:extLst>
              <p:ext uri="{D42A27DB-BD31-4B8C-83A1-F6EECF244321}">
                <p14:modId xmlns:p14="http://schemas.microsoft.com/office/powerpoint/2010/main" val="1526307948"/>
              </p:ext>
            </p:extLst>
          </p:nvPr>
        </p:nvGraphicFramePr>
        <p:xfrm>
          <a:off x="711002" y="1715527"/>
          <a:ext cx="4681613" cy="368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3305908" y="703506"/>
            <a:ext cx="5935238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Leaves essential oils, Trolox, Thymol and Limonene</a:t>
            </a:r>
            <a:endParaRPr lang="fr-BE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827268" y="106831"/>
            <a:ext cx="4113531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METHODS &amp; RESULTS </a:t>
            </a:r>
            <a:r>
              <a:rPr lang="en-GB" sz="1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(4/6)</a:t>
            </a:r>
            <a:endParaRPr lang="fr-B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719484" y="2352253"/>
            <a:ext cx="6219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Thymol is reported as an antioxidant compound of essential oil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727855" y="4934004"/>
            <a:ext cx="5782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June essential oils: high value of IC</a:t>
            </a: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50,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low activity</a:t>
            </a:r>
            <a:endParaRPr lang="en-GB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42312" y="1211337"/>
            <a:ext cx="78496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lower the </a:t>
            </a:r>
            <a:r>
              <a:rPr lang="en-US" sz="16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</a:t>
            </a:r>
            <a:r>
              <a:rPr lang="en-US" sz="11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</a:t>
            </a:r>
            <a:r>
              <a:rPr lang="en-US" sz="16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value, the greater the antioxidant activity of a compound. </a:t>
            </a:r>
            <a:endParaRPr lang="fr-BE" sz="1600" b="1" i="1" dirty="0"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0B4CA5-D056-4B77-9503-BC693DE621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719484" y="1831661"/>
            <a:ext cx="4252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Trolox: positive control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753630" y="2951358"/>
            <a:ext cx="6219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July Kapelé, September Nyanbelégé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essential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oils: high antioxidant activity</a:t>
            </a:r>
            <a:endParaRPr lang="en-GB" sz="1600" dirty="0"/>
          </a:p>
        </p:txBody>
      </p:sp>
      <p:sp>
        <p:nvSpPr>
          <p:cNvPr id="16" name="ZoneTexte 15"/>
          <p:cNvSpPr txBox="1"/>
          <p:nvPr/>
        </p:nvSpPr>
        <p:spPr>
          <a:xfrm>
            <a:off x="5753630" y="3603442"/>
            <a:ext cx="6185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 thymol is low, evidence that this compound exhibits antioxidant activity.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27855" y="4345270"/>
            <a:ext cx="51772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significant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difference between thymol and Trolox</a:t>
            </a:r>
            <a:endParaRPr lang="fr-BE" sz="16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23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436915" y="786160"/>
            <a:ext cx="185727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ANTIOXIDANT: </a:t>
            </a:r>
            <a:endParaRPr lang="fr-BE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436915" y="1357286"/>
            <a:ext cx="2394856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REDUCING POWER </a:t>
            </a:r>
            <a:endParaRPr lang="fr-BE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2470" y="5693255"/>
            <a:ext cx="97745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5. Reducing power of essential oil of </a:t>
            </a:r>
            <a:r>
              <a:rPr lang="en-US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Lantana rhodesiensis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rolox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thymol 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l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imonene 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various concentrations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BE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2470" y="6328038"/>
            <a:ext cx="9144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b, c, d, e: represent the non-significant aspect of the Tukey statistical test. Histograms that do not share any letters are significantly different.</a:t>
            </a:r>
            <a:endParaRPr lang="fr-BE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43875" y="1688869"/>
            <a:ext cx="390525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 the absorbance greater the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reducing power.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ssential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oil of June from two localities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have lower absorbance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than those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essential oil from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july and September,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which are abundant in thymol. </a:t>
            </a:r>
            <a:endParaRPr lang="fr-B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294185" y="803160"/>
            <a:ext cx="5935238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Leaves essential oils, Trolox, Thymol and Limonene</a:t>
            </a:r>
            <a:endParaRPr lang="fr-BE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639736" y="117336"/>
            <a:ext cx="4280394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METHODS &amp; RESULTS </a:t>
            </a:r>
            <a:r>
              <a:rPr lang="en-GB" sz="1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(5/6)</a:t>
            </a:r>
            <a:endParaRPr lang="fr-B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8868923"/>
              </p:ext>
            </p:extLst>
          </p:nvPr>
        </p:nvGraphicFramePr>
        <p:xfrm>
          <a:off x="870767" y="1820696"/>
          <a:ext cx="7537939" cy="3986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8610600" y="4738651"/>
            <a:ext cx="364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Limonene has very low absorbance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0B4CA5-D056-4B77-9503-BC693DE621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567003" y="3979300"/>
            <a:ext cx="3482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Absorbance of Thymol are not significantly from that of Trolox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25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Vert jaune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9495</TotalTime>
  <Words>834</Words>
  <Application>Microsoft Office PowerPoint</Application>
  <PresentationFormat>Grand écran</PresentationFormat>
  <Paragraphs>203</Paragraphs>
  <Slides>12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Arabic Typesetting</vt:lpstr>
      <vt:lpstr>Arial</vt:lpstr>
      <vt:lpstr>Calibri</vt:lpstr>
      <vt:lpstr>Calibri Light</vt:lpstr>
      <vt:lpstr>Times New Roman</vt:lpstr>
      <vt:lpstr>Wingdings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Fatimata NEA</dc:creator>
  <cp:lastModifiedBy>Fatimata NEA</cp:lastModifiedBy>
  <cp:revision>322</cp:revision>
  <dcterms:created xsi:type="dcterms:W3CDTF">2019-01-17T20:20:41Z</dcterms:created>
  <dcterms:modified xsi:type="dcterms:W3CDTF">2019-03-15T10:27:35Z</dcterms:modified>
</cp:coreProperties>
</file>