
<file path=[Content_Types].xml><?xml version="1.0" encoding="utf-8"?>
<Types xmlns="http://schemas.openxmlformats.org/package/2006/content-types">
  <Default Extension="xml" ContentType="application/xml"/>
  <Default Extension="rels" ContentType="application/vnd.openxmlformats-package.relationships+xml"/>
  <Default Extension="bin" ContentType="application/vnd.openxmlformats-officedocument.presentationml.printerSettings"/>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7" r:id="rId1"/>
  </p:sldMasterIdLst>
  <p:notesMasterIdLst>
    <p:notesMasterId r:id="rId30"/>
  </p:notesMasterIdLst>
  <p:sldIdLst>
    <p:sldId id="256" r:id="rId2"/>
    <p:sldId id="297" r:id="rId3"/>
    <p:sldId id="298" r:id="rId4"/>
    <p:sldId id="299" r:id="rId5"/>
    <p:sldId id="300" r:id="rId6"/>
    <p:sldId id="268" r:id="rId7"/>
    <p:sldId id="308" r:id="rId8"/>
    <p:sldId id="290" r:id="rId9"/>
    <p:sldId id="307" r:id="rId10"/>
    <p:sldId id="309" r:id="rId11"/>
    <p:sldId id="289" r:id="rId12"/>
    <p:sldId id="279" r:id="rId13"/>
    <p:sldId id="278" r:id="rId14"/>
    <p:sldId id="302" r:id="rId15"/>
    <p:sldId id="295" r:id="rId16"/>
    <p:sldId id="303" r:id="rId17"/>
    <p:sldId id="257" r:id="rId18"/>
    <p:sldId id="288" r:id="rId19"/>
    <p:sldId id="287" r:id="rId20"/>
    <p:sldId id="266" r:id="rId21"/>
    <p:sldId id="296" r:id="rId22"/>
    <p:sldId id="280" r:id="rId23"/>
    <p:sldId id="304" r:id="rId24"/>
    <p:sldId id="305" r:id="rId25"/>
    <p:sldId id="306" r:id="rId26"/>
    <p:sldId id="273" r:id="rId27"/>
    <p:sldId id="291" r:id="rId28"/>
    <p:sldId id="286" r:id="rId29"/>
  </p:sldIdLst>
  <p:sldSz cx="9144000" cy="6858000" type="screen4x3"/>
  <p:notesSz cx="6858000" cy="9144000"/>
  <p:defaultTextStyle>
    <a:defPPr>
      <a:defRPr lang="fr-FR"/>
    </a:defPPr>
    <a:lvl1pPr algn="l" rtl="0" fontAlgn="base">
      <a:spcBef>
        <a:spcPct val="0"/>
      </a:spcBef>
      <a:spcAft>
        <a:spcPct val="0"/>
      </a:spcAft>
      <a:defRPr kern="1200">
        <a:solidFill>
          <a:schemeClr val="tx1"/>
        </a:solidFill>
        <a:latin typeface="Verdana" charset="0"/>
        <a:ea typeface="ＭＳ Ｐゴシック" charset="0"/>
        <a:cs typeface="ＭＳ Ｐゴシック" charset="0"/>
      </a:defRPr>
    </a:lvl1pPr>
    <a:lvl2pPr marL="457200" algn="l" rtl="0" fontAlgn="base">
      <a:spcBef>
        <a:spcPct val="0"/>
      </a:spcBef>
      <a:spcAft>
        <a:spcPct val="0"/>
      </a:spcAft>
      <a:defRPr kern="1200">
        <a:solidFill>
          <a:schemeClr val="tx1"/>
        </a:solidFill>
        <a:latin typeface="Verdana" charset="0"/>
        <a:ea typeface="ＭＳ Ｐゴシック" charset="0"/>
        <a:cs typeface="ＭＳ Ｐゴシック" charset="0"/>
      </a:defRPr>
    </a:lvl2pPr>
    <a:lvl3pPr marL="914400" algn="l" rtl="0" fontAlgn="base">
      <a:spcBef>
        <a:spcPct val="0"/>
      </a:spcBef>
      <a:spcAft>
        <a:spcPct val="0"/>
      </a:spcAft>
      <a:defRPr kern="1200">
        <a:solidFill>
          <a:schemeClr val="tx1"/>
        </a:solidFill>
        <a:latin typeface="Verdana" charset="0"/>
        <a:ea typeface="ＭＳ Ｐゴシック" charset="0"/>
        <a:cs typeface="ＭＳ Ｐゴシック" charset="0"/>
      </a:defRPr>
    </a:lvl3pPr>
    <a:lvl4pPr marL="1371600" algn="l" rtl="0" fontAlgn="base">
      <a:spcBef>
        <a:spcPct val="0"/>
      </a:spcBef>
      <a:spcAft>
        <a:spcPct val="0"/>
      </a:spcAft>
      <a:defRPr kern="1200">
        <a:solidFill>
          <a:schemeClr val="tx1"/>
        </a:solidFill>
        <a:latin typeface="Verdana" charset="0"/>
        <a:ea typeface="ＭＳ Ｐゴシック" charset="0"/>
        <a:cs typeface="ＭＳ Ｐゴシック" charset="0"/>
      </a:defRPr>
    </a:lvl4pPr>
    <a:lvl5pPr marL="1828800" algn="l" rtl="0" fontAlgn="base">
      <a:spcBef>
        <a:spcPct val="0"/>
      </a:spcBef>
      <a:spcAft>
        <a:spcPct val="0"/>
      </a:spcAft>
      <a:defRPr kern="1200">
        <a:solidFill>
          <a:schemeClr val="tx1"/>
        </a:solidFill>
        <a:latin typeface="Verdana" charset="0"/>
        <a:ea typeface="ＭＳ Ｐゴシック" charset="0"/>
        <a:cs typeface="ＭＳ Ｐゴシック" charset="0"/>
      </a:defRPr>
    </a:lvl5pPr>
    <a:lvl6pPr marL="2286000" algn="l" defTabSz="457200" rtl="0" eaLnBrk="1" latinLnBrk="0" hangingPunct="1">
      <a:defRPr kern="1200">
        <a:solidFill>
          <a:schemeClr val="tx1"/>
        </a:solidFill>
        <a:latin typeface="Verdana" charset="0"/>
        <a:ea typeface="ＭＳ Ｐゴシック" charset="0"/>
        <a:cs typeface="ＭＳ Ｐゴシック" charset="0"/>
      </a:defRPr>
    </a:lvl6pPr>
    <a:lvl7pPr marL="2743200" algn="l" defTabSz="457200" rtl="0" eaLnBrk="1" latinLnBrk="0" hangingPunct="1">
      <a:defRPr kern="1200">
        <a:solidFill>
          <a:schemeClr val="tx1"/>
        </a:solidFill>
        <a:latin typeface="Verdana" charset="0"/>
        <a:ea typeface="ＭＳ Ｐゴシック" charset="0"/>
        <a:cs typeface="ＭＳ Ｐゴシック" charset="0"/>
      </a:defRPr>
    </a:lvl7pPr>
    <a:lvl8pPr marL="3200400" algn="l" defTabSz="457200" rtl="0" eaLnBrk="1" latinLnBrk="0" hangingPunct="1">
      <a:defRPr kern="1200">
        <a:solidFill>
          <a:schemeClr val="tx1"/>
        </a:solidFill>
        <a:latin typeface="Verdana" charset="0"/>
        <a:ea typeface="ＭＳ Ｐゴシック" charset="0"/>
        <a:cs typeface="ＭＳ Ｐゴシック" charset="0"/>
      </a:defRPr>
    </a:lvl8pPr>
    <a:lvl9pPr marL="3657600" algn="l" defTabSz="457200" rtl="0" eaLnBrk="1" latinLnBrk="0" hangingPunct="1">
      <a:defRPr kern="1200">
        <a:solidFill>
          <a:schemeClr val="tx1"/>
        </a:solidFill>
        <a:latin typeface="Verdana" charset="0"/>
        <a:ea typeface="ＭＳ Ｐゴシック" charset="0"/>
        <a:cs typeface="ＭＳ Ｐゴシック"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C00CC"/>
    <a:srgbClr val="CCCCFF"/>
  </p:clrMru>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94" d="100"/>
          <a:sy n="94" d="100"/>
        </p:scale>
        <p:origin x="-1144" y="-96"/>
      </p:cViewPr>
      <p:guideLst>
        <p:guide orient="horz" pos="2160"/>
        <p:guide pos="2880"/>
      </p:guideLst>
    </p:cSldViewPr>
  </p:slideViewPr>
  <p:notesTextViewPr>
    <p:cViewPr>
      <p:scale>
        <a:sx n="100" d="100"/>
        <a:sy n="100" d="100"/>
      </p:scale>
      <p:origin x="0" y="0"/>
    </p:cViewPr>
  </p:notesTextViewPr>
  <p:sorterViewPr>
    <p:cViewPr>
      <p:scale>
        <a:sx n="154" d="100"/>
        <a:sy n="154" d="100"/>
      </p:scale>
      <p:origin x="0" y="0"/>
    </p:cViewPr>
  </p:sorterViewPr>
  <p:gridSpacing cx="72008" cy="72008"/>
</p:viewPr>
</file>

<file path=ppt/_rels/presentation.xml.rels><?xml version="1.0" encoding="UTF-8" standalone="yes"?>
<Relationships xmlns="http://schemas.openxmlformats.org/package/2006/relationships"><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30" Type="http://schemas.openxmlformats.org/officeDocument/2006/relationships/notesMaster" Target="notesMasters/notesMaster1.xml"/><Relationship Id="rId31" Type="http://schemas.openxmlformats.org/officeDocument/2006/relationships/printerSettings" Target="printerSettings/printerSettings1.bin"/><Relationship Id="rId32" Type="http://schemas.openxmlformats.org/officeDocument/2006/relationships/presProps" Target="presProps.xml"/><Relationship Id="rId9" Type="http://schemas.openxmlformats.org/officeDocument/2006/relationships/slide" Target="slides/slide8.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33" Type="http://schemas.openxmlformats.org/officeDocument/2006/relationships/viewProps" Target="viewProps.xml"/><Relationship Id="rId34" Type="http://schemas.openxmlformats.org/officeDocument/2006/relationships/theme" Target="theme/theme1.xml"/><Relationship Id="rId35"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170"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91440" tIns="45720" rIns="91440" bIns="45720" numCol="1" anchor="t" anchorCtr="0" compatLnSpc="1">
            <a:prstTxWarp prst="textNoShape">
              <a:avLst/>
            </a:prstTxWarp>
          </a:bodyPr>
          <a:lstStyle>
            <a:lvl1pPr>
              <a:defRPr sz="1200">
                <a:latin typeface="Arial" charset="0"/>
                <a:cs typeface="+mn-cs"/>
              </a:defRPr>
            </a:lvl1pPr>
          </a:lstStyle>
          <a:p>
            <a:pPr>
              <a:defRPr/>
            </a:pPr>
            <a:endParaRPr lang="fr-FR"/>
          </a:p>
        </p:txBody>
      </p:sp>
      <p:sp>
        <p:nvSpPr>
          <p:cNvPr id="7171" name="Rectangle 3"/>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91440" tIns="45720" rIns="91440" bIns="45720" numCol="1" anchor="t" anchorCtr="0" compatLnSpc="1">
            <a:prstTxWarp prst="textNoShape">
              <a:avLst/>
            </a:prstTxWarp>
          </a:bodyPr>
          <a:lstStyle>
            <a:lvl1pPr algn="r">
              <a:defRPr sz="1200">
                <a:latin typeface="Arial" charset="0"/>
                <a:cs typeface="+mn-cs"/>
              </a:defRPr>
            </a:lvl1pPr>
          </a:lstStyle>
          <a:p>
            <a:pPr>
              <a:defRPr/>
            </a:pPr>
            <a:endParaRPr lang="fr-FR"/>
          </a:p>
        </p:txBody>
      </p:sp>
      <p:sp>
        <p:nvSpPr>
          <p:cNvPr id="7172"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a14="http://schemas.microsoft.com/office/drawing/2010/main" val="1"/>
            </a:ext>
          </a:extLst>
        </p:spPr>
      </p:sp>
      <p:sp>
        <p:nvSpPr>
          <p:cNvPr id="7173" name="Rectangle 5"/>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91440" tIns="45720" rIns="91440" bIns="45720" numCol="1" anchor="t" anchorCtr="0" compatLnSpc="1">
            <a:prstTxWarp prst="textNoShape">
              <a:avLst/>
            </a:prstTxWarp>
          </a:bodyPr>
          <a:lstStyle/>
          <a:p>
            <a:pPr lvl="0"/>
            <a:r>
              <a:rPr lang="fr-FR" noProof="0" smtClean="0"/>
              <a:t>Cliquez pour modifier les styles du texte du masque</a:t>
            </a:r>
          </a:p>
          <a:p>
            <a:pPr lvl="1"/>
            <a:r>
              <a:rPr lang="fr-FR" noProof="0" smtClean="0"/>
              <a:t>Deuxième niveau</a:t>
            </a:r>
          </a:p>
          <a:p>
            <a:pPr lvl="2"/>
            <a:r>
              <a:rPr lang="fr-FR" noProof="0" smtClean="0"/>
              <a:t>Troisième niveau</a:t>
            </a:r>
          </a:p>
          <a:p>
            <a:pPr lvl="3"/>
            <a:r>
              <a:rPr lang="fr-FR" noProof="0" smtClean="0"/>
              <a:t>Quatrième niveau</a:t>
            </a:r>
          </a:p>
          <a:p>
            <a:pPr lvl="4"/>
            <a:r>
              <a:rPr lang="fr-FR" noProof="0" smtClean="0"/>
              <a:t>Cinquième niveau</a:t>
            </a:r>
          </a:p>
        </p:txBody>
      </p:sp>
      <p:sp>
        <p:nvSpPr>
          <p:cNvPr id="7174" name="Rectangle 6"/>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91440" tIns="45720" rIns="91440" bIns="45720" numCol="1" anchor="b" anchorCtr="0" compatLnSpc="1">
            <a:prstTxWarp prst="textNoShape">
              <a:avLst/>
            </a:prstTxWarp>
          </a:bodyPr>
          <a:lstStyle>
            <a:lvl1pPr>
              <a:defRPr sz="1200">
                <a:latin typeface="Arial" charset="0"/>
                <a:cs typeface="+mn-cs"/>
              </a:defRPr>
            </a:lvl1pPr>
          </a:lstStyle>
          <a:p>
            <a:pPr>
              <a:defRPr/>
            </a:pPr>
            <a:endParaRPr lang="fr-FR"/>
          </a:p>
        </p:txBody>
      </p:sp>
      <p:sp>
        <p:nvSpPr>
          <p:cNvPr id="7175" name="Rectangle 7"/>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91440" tIns="45720" rIns="91440" bIns="45720" numCol="1" anchor="b" anchorCtr="0" compatLnSpc="1">
            <a:prstTxWarp prst="textNoShape">
              <a:avLst/>
            </a:prstTxWarp>
          </a:bodyPr>
          <a:lstStyle>
            <a:lvl1pPr algn="r">
              <a:defRPr sz="1200">
                <a:latin typeface="Arial" charset="0"/>
                <a:cs typeface="+mn-cs"/>
              </a:defRPr>
            </a:lvl1pPr>
          </a:lstStyle>
          <a:p>
            <a:pPr>
              <a:defRPr/>
            </a:pPr>
            <a:fld id="{2A622843-552B-384B-87BD-6C4C31BBE665}" type="slidenum">
              <a:rPr lang="fr-FR"/>
              <a:pPr>
                <a:defRPr/>
              </a:pPr>
              <a:t>‹#›</a:t>
            </a:fld>
            <a:endParaRPr lang="fr-FR"/>
          </a:p>
        </p:txBody>
      </p:sp>
    </p:spTree>
    <p:extLst>
      <p:ext uri="{BB962C8B-B14F-4D97-AF65-F5344CB8AC3E}">
        <p14:creationId xmlns:p14="http://schemas.microsoft.com/office/powerpoint/2010/main" val="81146873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ＭＳ Ｐゴシック" charset="0"/>
        <a:cs typeface="ＭＳ Ｐゴシック" charset="0"/>
      </a:defRPr>
    </a:lvl1pPr>
    <a:lvl2pPr marL="457200" algn="l" rtl="0" eaLnBrk="0" fontAlgn="base" hangingPunct="0">
      <a:spcBef>
        <a:spcPct val="30000"/>
      </a:spcBef>
      <a:spcAft>
        <a:spcPct val="0"/>
      </a:spcAft>
      <a:defRPr sz="1200" kern="1200">
        <a:solidFill>
          <a:schemeClr val="tx1"/>
        </a:solidFill>
        <a:latin typeface="Arial" charset="0"/>
        <a:ea typeface="ＭＳ Ｐゴシック" charset="0"/>
        <a:cs typeface="+mn-cs"/>
      </a:defRPr>
    </a:lvl2pPr>
    <a:lvl3pPr marL="914400" algn="l" rtl="0" eaLnBrk="0" fontAlgn="base" hangingPunct="0">
      <a:spcBef>
        <a:spcPct val="30000"/>
      </a:spcBef>
      <a:spcAft>
        <a:spcPct val="0"/>
      </a:spcAft>
      <a:defRPr sz="1200" kern="1200">
        <a:solidFill>
          <a:schemeClr val="tx1"/>
        </a:solidFill>
        <a:latin typeface="Arial" charset="0"/>
        <a:ea typeface="ＭＳ Ｐゴシック" charset="0"/>
        <a:cs typeface="+mn-cs"/>
      </a:defRPr>
    </a:lvl3pPr>
    <a:lvl4pPr marL="1371600" algn="l" rtl="0" eaLnBrk="0" fontAlgn="base" hangingPunct="0">
      <a:spcBef>
        <a:spcPct val="30000"/>
      </a:spcBef>
      <a:spcAft>
        <a:spcPct val="0"/>
      </a:spcAft>
      <a:defRPr sz="1200" kern="1200">
        <a:solidFill>
          <a:schemeClr val="tx1"/>
        </a:solidFill>
        <a:latin typeface="Arial" charset="0"/>
        <a:ea typeface="ＭＳ Ｐゴシック" charset="0"/>
        <a:cs typeface="+mn-cs"/>
      </a:defRPr>
    </a:lvl4pPr>
    <a:lvl5pPr marL="1828800" algn="l" rtl="0" eaLnBrk="0" fontAlgn="base" hangingPunct="0">
      <a:spcBef>
        <a:spcPct val="30000"/>
      </a:spcBef>
      <a:spcAft>
        <a:spcPct val="0"/>
      </a:spcAft>
      <a:defRPr sz="1200" kern="1200">
        <a:solidFill>
          <a:schemeClr val="tx1"/>
        </a:solidFill>
        <a:latin typeface="Arial" charset="0"/>
        <a:ea typeface="ＭＳ Ｐゴシック" charset="0"/>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grpSp>
        <p:nvGrpSpPr>
          <p:cNvPr id="4" name="Group 2"/>
          <p:cNvGrpSpPr>
            <a:grpSpLocks/>
          </p:cNvGrpSpPr>
          <p:nvPr/>
        </p:nvGrpSpPr>
        <p:grpSpPr bwMode="auto">
          <a:xfrm>
            <a:off x="-3222625" y="304800"/>
            <a:ext cx="11909425" cy="4724400"/>
            <a:chOff x="-2030" y="192"/>
            <a:chExt cx="7502" cy="2976"/>
          </a:xfrm>
        </p:grpSpPr>
        <p:sp>
          <p:nvSpPr>
            <p:cNvPr id="5" name="Line 3"/>
            <p:cNvSpPr>
              <a:spLocks noChangeShapeType="1"/>
            </p:cNvSpPr>
            <p:nvPr/>
          </p:nvSpPr>
          <p:spPr bwMode="auto">
            <a:xfrm>
              <a:off x="912" y="1584"/>
              <a:ext cx="4560" cy="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fr-FR">
                <a:cs typeface="+mn-cs"/>
              </a:endParaRPr>
            </a:p>
          </p:txBody>
        </p:sp>
        <p:sp>
          <p:nvSpPr>
            <p:cNvPr id="6" name="AutoShape 4"/>
            <p:cNvSpPr>
              <a:spLocks noChangeArrowheads="1"/>
            </p:cNvSpPr>
            <p:nvPr/>
          </p:nvSpPr>
          <p:spPr bwMode="auto">
            <a:xfrm>
              <a:off x="-1584" y="864"/>
              <a:ext cx="2304" cy="2304"/>
            </a:xfrm>
            <a:custGeom>
              <a:avLst/>
              <a:gdLst>
                <a:gd name="T0" fmla="*/ 2 w 64000"/>
                <a:gd name="T1" fmla="*/ -1 h 64000"/>
                <a:gd name="T2" fmla="*/ 3 w 64000"/>
                <a:gd name="T3" fmla="*/ 0 h 64000"/>
                <a:gd name="T4" fmla="*/ 2 w 64000"/>
                <a:gd name="T5" fmla="*/ 1 h 64000"/>
                <a:gd name="T6" fmla="*/ 2 w 64000"/>
                <a:gd name="T7" fmla="*/ 1 h 64000"/>
                <a:gd name="T8" fmla="*/ 2 w 64000"/>
                <a:gd name="T9" fmla="*/ 1 h 64000"/>
                <a:gd name="T10" fmla="*/ 2 w 64000"/>
                <a:gd name="T11" fmla="*/ 1 h 64000"/>
                <a:gd name="T12" fmla="*/ 2 w 64000"/>
                <a:gd name="T13" fmla="*/ -1 h 64000"/>
                <a:gd name="T14" fmla="*/ 2 w 64000"/>
                <a:gd name="T15" fmla="*/ -1 h 64000"/>
                <a:gd name="T16" fmla="*/ 2 w 64000"/>
                <a:gd name="T17" fmla="*/ -1 h 64000"/>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44083 w 64000"/>
                <a:gd name="T28" fmla="*/ -29639 h 64000"/>
                <a:gd name="T29" fmla="*/ 44083 w 64000"/>
                <a:gd name="T30" fmla="*/ 29639 h 64000"/>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64000" h="64000">
                  <a:moveTo>
                    <a:pt x="44083" y="2368"/>
                  </a:moveTo>
                  <a:cubicBezTo>
                    <a:pt x="56127" y="7280"/>
                    <a:pt x="64000" y="18993"/>
                    <a:pt x="64000" y="32000"/>
                  </a:cubicBezTo>
                  <a:cubicBezTo>
                    <a:pt x="64000" y="45006"/>
                    <a:pt x="56127" y="56719"/>
                    <a:pt x="44083" y="61631"/>
                  </a:cubicBezTo>
                  <a:cubicBezTo>
                    <a:pt x="44082" y="61631"/>
                    <a:pt x="44082" y="61631"/>
                    <a:pt x="44082" y="61631"/>
                  </a:cubicBezTo>
                  <a:lnTo>
                    <a:pt x="44083" y="61632"/>
                  </a:lnTo>
                  <a:lnTo>
                    <a:pt x="44083" y="2368"/>
                  </a:lnTo>
                  <a:lnTo>
                    <a:pt x="44082" y="2368"/>
                  </a:lnTo>
                  <a:cubicBezTo>
                    <a:pt x="44082" y="2368"/>
                    <a:pt x="44082" y="2368"/>
                    <a:pt x="44083" y="2368"/>
                  </a:cubicBezTo>
                  <a:close/>
                </a:path>
              </a:pathLst>
            </a:cu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fr-FR"/>
            </a:p>
          </p:txBody>
        </p:sp>
        <p:sp>
          <p:nvSpPr>
            <p:cNvPr id="7" name="AutoShape 5"/>
            <p:cNvSpPr>
              <a:spLocks noChangeArrowheads="1"/>
            </p:cNvSpPr>
            <p:nvPr/>
          </p:nvSpPr>
          <p:spPr bwMode="auto">
            <a:xfrm>
              <a:off x="-2030" y="192"/>
              <a:ext cx="2544" cy="2544"/>
            </a:xfrm>
            <a:custGeom>
              <a:avLst/>
              <a:gdLst>
                <a:gd name="T0" fmla="*/ 3 w 64000"/>
                <a:gd name="T1" fmla="*/ -2 h 64000"/>
                <a:gd name="T2" fmla="*/ 4 w 64000"/>
                <a:gd name="T3" fmla="*/ 0 h 64000"/>
                <a:gd name="T4" fmla="*/ 3 w 64000"/>
                <a:gd name="T5" fmla="*/ 2 h 64000"/>
                <a:gd name="T6" fmla="*/ 3 w 64000"/>
                <a:gd name="T7" fmla="*/ 2 h 64000"/>
                <a:gd name="T8" fmla="*/ 3 w 64000"/>
                <a:gd name="T9" fmla="*/ 2 h 64000"/>
                <a:gd name="T10" fmla="*/ 3 w 64000"/>
                <a:gd name="T11" fmla="*/ 2 h 64000"/>
                <a:gd name="T12" fmla="*/ 3 w 64000"/>
                <a:gd name="T13" fmla="*/ -2 h 64000"/>
                <a:gd name="T14" fmla="*/ 3 w 64000"/>
                <a:gd name="T15" fmla="*/ -2 h 64000"/>
                <a:gd name="T16" fmla="*/ 3 w 64000"/>
                <a:gd name="T17" fmla="*/ -2 h 64000"/>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50994 w 64000"/>
                <a:gd name="T28" fmla="*/ -25761 h 64000"/>
                <a:gd name="T29" fmla="*/ 50994 w 64000"/>
                <a:gd name="T30" fmla="*/ 25761 h 64000"/>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64000" h="64000">
                  <a:moveTo>
                    <a:pt x="50994" y="6246"/>
                  </a:moveTo>
                  <a:cubicBezTo>
                    <a:pt x="59172" y="12279"/>
                    <a:pt x="64000" y="21837"/>
                    <a:pt x="64000" y="32000"/>
                  </a:cubicBezTo>
                  <a:cubicBezTo>
                    <a:pt x="64000" y="42162"/>
                    <a:pt x="59172" y="51720"/>
                    <a:pt x="50994" y="57753"/>
                  </a:cubicBezTo>
                  <a:cubicBezTo>
                    <a:pt x="50993" y="57753"/>
                    <a:pt x="50993" y="57753"/>
                    <a:pt x="50993" y="57753"/>
                  </a:cubicBezTo>
                  <a:lnTo>
                    <a:pt x="50994" y="57754"/>
                  </a:lnTo>
                  <a:lnTo>
                    <a:pt x="50994" y="6246"/>
                  </a:lnTo>
                  <a:lnTo>
                    <a:pt x="50993" y="6246"/>
                  </a:lnTo>
                  <a:cubicBezTo>
                    <a:pt x="50993" y="6246"/>
                    <a:pt x="50993" y="6246"/>
                    <a:pt x="50994" y="6246"/>
                  </a:cubicBezTo>
                  <a:close/>
                </a:path>
              </a:pathLst>
            </a:custGeom>
            <a:solidFill>
              <a:schemeClr val="hlink"/>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fr-FR"/>
            </a:p>
          </p:txBody>
        </p:sp>
      </p:grpSp>
      <p:sp>
        <p:nvSpPr>
          <p:cNvPr id="43014" name="Rectangle 6"/>
          <p:cNvSpPr>
            <a:spLocks noGrp="1" noChangeArrowheads="1"/>
          </p:cNvSpPr>
          <p:nvPr>
            <p:ph type="ctrTitle"/>
          </p:nvPr>
        </p:nvSpPr>
        <p:spPr>
          <a:xfrm>
            <a:off x="1443038" y="985838"/>
            <a:ext cx="7239000" cy="1444625"/>
          </a:xfrm>
        </p:spPr>
        <p:txBody>
          <a:bodyPr/>
          <a:lstStyle>
            <a:lvl1pPr>
              <a:defRPr sz="4000"/>
            </a:lvl1pPr>
          </a:lstStyle>
          <a:p>
            <a:pPr lvl="0"/>
            <a:r>
              <a:rPr lang="fr-FR" noProof="0" smtClean="0"/>
              <a:t>Cliquez pour modifier le style du titre</a:t>
            </a:r>
          </a:p>
        </p:txBody>
      </p:sp>
      <p:sp>
        <p:nvSpPr>
          <p:cNvPr id="43015" name="Rectangle 7"/>
          <p:cNvSpPr>
            <a:spLocks noGrp="1" noChangeArrowheads="1"/>
          </p:cNvSpPr>
          <p:nvPr>
            <p:ph type="subTitle" idx="1"/>
          </p:nvPr>
        </p:nvSpPr>
        <p:spPr>
          <a:xfrm>
            <a:off x="1443038" y="3427413"/>
            <a:ext cx="7239000" cy="1752600"/>
          </a:xfrm>
        </p:spPr>
        <p:txBody>
          <a:bodyPr/>
          <a:lstStyle>
            <a:lvl1pPr marL="0" indent="0">
              <a:buFont typeface="Wingdings" charset="0"/>
              <a:buNone/>
              <a:defRPr/>
            </a:lvl1pPr>
          </a:lstStyle>
          <a:p>
            <a:pPr lvl="0"/>
            <a:r>
              <a:rPr lang="fr-FR" noProof="0" smtClean="0"/>
              <a:t>Cliquez pour modifier le style des sous-titres du masque</a:t>
            </a:r>
          </a:p>
        </p:txBody>
      </p:sp>
      <p:sp>
        <p:nvSpPr>
          <p:cNvPr id="8" name="Rectangle 8"/>
          <p:cNvSpPr>
            <a:spLocks noGrp="1" noChangeArrowheads="1"/>
          </p:cNvSpPr>
          <p:nvPr>
            <p:ph type="dt" sz="half" idx="10"/>
          </p:nvPr>
        </p:nvSpPr>
        <p:spPr bwMode="auto">
          <a:xfrm>
            <a:off x="457200" y="6248400"/>
            <a:ext cx="2133600" cy="457200"/>
          </a:xfrm>
          <a:prstGeom prst="rect">
            <a:avLst/>
          </a:prstGeo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91440" tIns="45720" rIns="91440" bIns="45720" numCol="1" anchor="b" anchorCtr="0" compatLnSpc="1">
            <a:prstTxWarp prst="textNoShape">
              <a:avLst/>
            </a:prstTxWarp>
          </a:bodyPr>
          <a:lstStyle>
            <a:lvl1pPr>
              <a:defRPr sz="1200">
                <a:cs typeface="+mn-cs"/>
              </a:defRPr>
            </a:lvl1pPr>
          </a:lstStyle>
          <a:p>
            <a:pPr>
              <a:defRPr/>
            </a:pPr>
            <a:endParaRPr lang="fr-FR"/>
          </a:p>
        </p:txBody>
      </p:sp>
      <p:sp>
        <p:nvSpPr>
          <p:cNvPr id="9" name="Rectangle 9"/>
          <p:cNvSpPr>
            <a:spLocks noGrp="1" noChangeArrowheads="1"/>
          </p:cNvSpPr>
          <p:nvPr>
            <p:ph type="ftr" sz="quarter" idx="11"/>
          </p:nvPr>
        </p:nvSpPr>
        <p:spPr>
          <a:xfrm>
            <a:off x="3124200" y="6248400"/>
            <a:ext cx="2895600" cy="457200"/>
          </a:xfrm>
        </p:spPr>
        <p:txBody>
          <a:bodyPr/>
          <a:lstStyle>
            <a:lvl1pPr>
              <a:defRPr/>
            </a:lvl1pPr>
          </a:lstStyle>
          <a:p>
            <a:pPr>
              <a:defRPr/>
            </a:pPr>
            <a:r>
              <a:rPr lang="fr-FR"/>
              <a:t>Cornet Annie, professeure Hec- Ecole de Gestion de l'Ulg - EGiD</a:t>
            </a:r>
          </a:p>
        </p:txBody>
      </p:sp>
      <p:sp>
        <p:nvSpPr>
          <p:cNvPr id="10" name="Rectangle 10"/>
          <p:cNvSpPr>
            <a:spLocks noGrp="1" noChangeArrowheads="1"/>
          </p:cNvSpPr>
          <p:nvPr>
            <p:ph type="sldNum" sz="quarter" idx="12"/>
          </p:nvPr>
        </p:nvSpPr>
        <p:spPr>
          <a:xfrm>
            <a:off x="6553200" y="6248400"/>
            <a:ext cx="2133600" cy="457200"/>
          </a:xfrm>
        </p:spPr>
        <p:txBody>
          <a:bodyPr/>
          <a:lstStyle>
            <a:lvl1pPr>
              <a:defRPr/>
            </a:lvl1pPr>
          </a:lstStyle>
          <a:p>
            <a:pPr>
              <a:defRPr/>
            </a:pPr>
            <a:fld id="{9768A36E-D2D5-AB43-BEC9-9E13A1D5A3C6}" type="slidenum">
              <a:rPr lang="fr-FR"/>
              <a:pPr>
                <a:defRPr/>
              </a:pPr>
              <a:t>‹#›</a:t>
            </a:fld>
            <a:endParaRPr lang="fr-FR"/>
          </a:p>
        </p:txBody>
      </p:sp>
    </p:spTree>
    <p:extLst>
      <p:ext uri="{BB962C8B-B14F-4D97-AF65-F5344CB8AC3E}">
        <p14:creationId xmlns:p14="http://schemas.microsoft.com/office/powerpoint/2010/main" val="179311694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et modifiez le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Rectangle 9"/>
          <p:cNvSpPr>
            <a:spLocks noGrp="1" noChangeArrowheads="1"/>
          </p:cNvSpPr>
          <p:nvPr>
            <p:ph type="ftr" sz="quarter" idx="10"/>
          </p:nvPr>
        </p:nvSpPr>
        <p:spPr>
          <a:ln/>
        </p:spPr>
        <p:txBody>
          <a:bodyPr/>
          <a:lstStyle>
            <a:lvl1pPr>
              <a:defRPr/>
            </a:lvl1pPr>
          </a:lstStyle>
          <a:p>
            <a:pPr>
              <a:defRPr/>
            </a:pPr>
            <a:r>
              <a:rPr lang="fr-FR"/>
              <a:t>Cornet Annie, professeure Hec- Ecole de Gestion de l'Ulg - EGiD</a:t>
            </a:r>
          </a:p>
        </p:txBody>
      </p:sp>
      <p:sp>
        <p:nvSpPr>
          <p:cNvPr id="5" name="Rectangle 10"/>
          <p:cNvSpPr>
            <a:spLocks noGrp="1" noChangeArrowheads="1"/>
          </p:cNvSpPr>
          <p:nvPr>
            <p:ph type="sldNum" sz="quarter" idx="11"/>
          </p:nvPr>
        </p:nvSpPr>
        <p:spPr>
          <a:ln/>
        </p:spPr>
        <p:txBody>
          <a:bodyPr/>
          <a:lstStyle>
            <a:lvl1pPr>
              <a:defRPr/>
            </a:lvl1pPr>
          </a:lstStyle>
          <a:p>
            <a:pPr>
              <a:defRPr/>
            </a:pPr>
            <a:fld id="{FCFA474B-808A-0449-8163-EE50A0D03D72}" type="slidenum">
              <a:rPr lang="fr-FR"/>
              <a:pPr>
                <a:defRPr/>
              </a:pPr>
              <a:t>‹#›</a:t>
            </a:fld>
            <a:endParaRPr lang="fr-FR"/>
          </a:p>
        </p:txBody>
      </p:sp>
    </p:spTree>
    <p:extLst>
      <p:ext uri="{BB962C8B-B14F-4D97-AF65-F5344CB8AC3E}">
        <p14:creationId xmlns:p14="http://schemas.microsoft.com/office/powerpoint/2010/main" val="27705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856413" y="301625"/>
            <a:ext cx="1827212" cy="5640388"/>
          </a:xfrm>
        </p:spPr>
        <p:txBody>
          <a:bodyPr vert="eaVert"/>
          <a:lstStyle/>
          <a:p>
            <a:r>
              <a:rPr lang="fr-FR" smtClean="0"/>
              <a:t>Cliquez et modifiez le titre</a:t>
            </a:r>
            <a:endParaRPr lang="fr-FR"/>
          </a:p>
        </p:txBody>
      </p:sp>
      <p:sp>
        <p:nvSpPr>
          <p:cNvPr id="3" name="Espace réservé du texte vertical 2"/>
          <p:cNvSpPr>
            <a:spLocks noGrp="1"/>
          </p:cNvSpPr>
          <p:nvPr>
            <p:ph type="body" orient="vert" idx="1"/>
          </p:nvPr>
        </p:nvSpPr>
        <p:spPr>
          <a:xfrm>
            <a:off x="1370013" y="301625"/>
            <a:ext cx="5334000" cy="5640388"/>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Rectangle 9"/>
          <p:cNvSpPr>
            <a:spLocks noGrp="1" noChangeArrowheads="1"/>
          </p:cNvSpPr>
          <p:nvPr>
            <p:ph type="ftr" sz="quarter" idx="10"/>
          </p:nvPr>
        </p:nvSpPr>
        <p:spPr>
          <a:ln/>
        </p:spPr>
        <p:txBody>
          <a:bodyPr/>
          <a:lstStyle>
            <a:lvl1pPr>
              <a:defRPr/>
            </a:lvl1pPr>
          </a:lstStyle>
          <a:p>
            <a:pPr>
              <a:defRPr/>
            </a:pPr>
            <a:r>
              <a:rPr lang="fr-FR"/>
              <a:t>Cornet Annie, professeure Hec- Ecole de Gestion de l'Ulg - EGiD</a:t>
            </a:r>
          </a:p>
        </p:txBody>
      </p:sp>
      <p:sp>
        <p:nvSpPr>
          <p:cNvPr id="5" name="Rectangle 10"/>
          <p:cNvSpPr>
            <a:spLocks noGrp="1" noChangeArrowheads="1"/>
          </p:cNvSpPr>
          <p:nvPr>
            <p:ph type="sldNum" sz="quarter" idx="11"/>
          </p:nvPr>
        </p:nvSpPr>
        <p:spPr>
          <a:ln/>
        </p:spPr>
        <p:txBody>
          <a:bodyPr/>
          <a:lstStyle>
            <a:lvl1pPr>
              <a:defRPr/>
            </a:lvl1pPr>
          </a:lstStyle>
          <a:p>
            <a:pPr>
              <a:defRPr/>
            </a:pPr>
            <a:fld id="{D71DFBC9-3531-2C4E-8E7B-329A5CE780DC}" type="slidenum">
              <a:rPr lang="fr-FR"/>
              <a:pPr>
                <a:defRPr/>
              </a:pPr>
              <a:t>‹#›</a:t>
            </a:fld>
            <a:endParaRPr lang="fr-FR"/>
          </a:p>
        </p:txBody>
      </p:sp>
    </p:spTree>
    <p:extLst>
      <p:ext uri="{BB962C8B-B14F-4D97-AF65-F5344CB8AC3E}">
        <p14:creationId xmlns:p14="http://schemas.microsoft.com/office/powerpoint/2010/main" val="173705918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et modifiez le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Rectangle 9"/>
          <p:cNvSpPr>
            <a:spLocks noGrp="1" noChangeArrowheads="1"/>
          </p:cNvSpPr>
          <p:nvPr>
            <p:ph type="ftr" sz="quarter" idx="10"/>
          </p:nvPr>
        </p:nvSpPr>
        <p:spPr>
          <a:ln/>
        </p:spPr>
        <p:txBody>
          <a:bodyPr/>
          <a:lstStyle>
            <a:lvl1pPr>
              <a:defRPr/>
            </a:lvl1pPr>
          </a:lstStyle>
          <a:p>
            <a:pPr>
              <a:defRPr/>
            </a:pPr>
            <a:r>
              <a:rPr lang="fr-FR"/>
              <a:t>Cornet Annie, professeure Hec- Ecole de Gestion de l'Ulg - EGiD</a:t>
            </a:r>
          </a:p>
        </p:txBody>
      </p:sp>
      <p:sp>
        <p:nvSpPr>
          <p:cNvPr id="5" name="Rectangle 10"/>
          <p:cNvSpPr>
            <a:spLocks noGrp="1" noChangeArrowheads="1"/>
          </p:cNvSpPr>
          <p:nvPr>
            <p:ph type="sldNum" sz="quarter" idx="11"/>
          </p:nvPr>
        </p:nvSpPr>
        <p:spPr>
          <a:ln/>
        </p:spPr>
        <p:txBody>
          <a:bodyPr/>
          <a:lstStyle>
            <a:lvl1pPr>
              <a:defRPr/>
            </a:lvl1pPr>
          </a:lstStyle>
          <a:p>
            <a:pPr>
              <a:defRPr/>
            </a:pPr>
            <a:fld id="{F94A3627-1370-7A45-A761-891D9F3CBBAE}" type="slidenum">
              <a:rPr lang="fr-FR"/>
              <a:pPr>
                <a:defRPr/>
              </a:pPr>
              <a:t>‹#›</a:t>
            </a:fld>
            <a:endParaRPr lang="fr-FR"/>
          </a:p>
        </p:txBody>
      </p:sp>
    </p:spTree>
    <p:extLst>
      <p:ext uri="{BB962C8B-B14F-4D97-AF65-F5344CB8AC3E}">
        <p14:creationId xmlns:p14="http://schemas.microsoft.com/office/powerpoint/2010/main" val="8654467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têt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et modifiez le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fr-FR" smtClean="0"/>
              <a:t>Cliquez pour modifier les styles du texte du masque</a:t>
            </a:r>
          </a:p>
        </p:txBody>
      </p:sp>
      <p:sp>
        <p:nvSpPr>
          <p:cNvPr id="4" name="Rectangle 9"/>
          <p:cNvSpPr>
            <a:spLocks noGrp="1" noChangeArrowheads="1"/>
          </p:cNvSpPr>
          <p:nvPr>
            <p:ph type="ftr" sz="quarter" idx="10"/>
          </p:nvPr>
        </p:nvSpPr>
        <p:spPr>
          <a:ln/>
        </p:spPr>
        <p:txBody>
          <a:bodyPr/>
          <a:lstStyle>
            <a:lvl1pPr>
              <a:defRPr/>
            </a:lvl1pPr>
          </a:lstStyle>
          <a:p>
            <a:pPr>
              <a:defRPr/>
            </a:pPr>
            <a:r>
              <a:rPr lang="fr-FR"/>
              <a:t>Cornet Annie, professeure Hec- Ecole de Gestion de l'Ulg - EGiD</a:t>
            </a:r>
          </a:p>
        </p:txBody>
      </p:sp>
      <p:sp>
        <p:nvSpPr>
          <p:cNvPr id="5" name="Rectangle 10"/>
          <p:cNvSpPr>
            <a:spLocks noGrp="1" noChangeArrowheads="1"/>
          </p:cNvSpPr>
          <p:nvPr>
            <p:ph type="sldNum" sz="quarter" idx="11"/>
          </p:nvPr>
        </p:nvSpPr>
        <p:spPr>
          <a:ln/>
        </p:spPr>
        <p:txBody>
          <a:bodyPr/>
          <a:lstStyle>
            <a:lvl1pPr>
              <a:defRPr/>
            </a:lvl1pPr>
          </a:lstStyle>
          <a:p>
            <a:pPr>
              <a:defRPr/>
            </a:pPr>
            <a:fld id="{355DEEB8-3A62-754E-89DB-F5BE8776AD0B}" type="slidenum">
              <a:rPr lang="fr-FR"/>
              <a:pPr>
                <a:defRPr/>
              </a:pPr>
              <a:t>‹#›</a:t>
            </a:fld>
            <a:endParaRPr lang="fr-FR"/>
          </a:p>
        </p:txBody>
      </p:sp>
    </p:spTree>
    <p:extLst>
      <p:ext uri="{BB962C8B-B14F-4D97-AF65-F5344CB8AC3E}">
        <p14:creationId xmlns:p14="http://schemas.microsoft.com/office/powerpoint/2010/main" val="76870491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et modifiez le titre</a:t>
            </a:r>
            <a:endParaRPr lang="fr-FR"/>
          </a:p>
        </p:txBody>
      </p:sp>
      <p:sp>
        <p:nvSpPr>
          <p:cNvPr id="3" name="Espace réservé du contenu 2"/>
          <p:cNvSpPr>
            <a:spLocks noGrp="1"/>
          </p:cNvSpPr>
          <p:nvPr>
            <p:ph sz="half" idx="1"/>
          </p:nvPr>
        </p:nvSpPr>
        <p:spPr>
          <a:xfrm>
            <a:off x="1370013" y="1827213"/>
            <a:ext cx="3579812"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5102225" y="1827213"/>
            <a:ext cx="35814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Rectangle 9"/>
          <p:cNvSpPr>
            <a:spLocks noGrp="1" noChangeArrowheads="1"/>
          </p:cNvSpPr>
          <p:nvPr>
            <p:ph type="ftr" sz="quarter" idx="10"/>
          </p:nvPr>
        </p:nvSpPr>
        <p:spPr>
          <a:ln/>
        </p:spPr>
        <p:txBody>
          <a:bodyPr/>
          <a:lstStyle>
            <a:lvl1pPr>
              <a:defRPr/>
            </a:lvl1pPr>
          </a:lstStyle>
          <a:p>
            <a:pPr>
              <a:defRPr/>
            </a:pPr>
            <a:r>
              <a:rPr lang="fr-FR"/>
              <a:t>Cornet Annie, professeure Hec- Ecole de Gestion de l'Ulg - EGiD</a:t>
            </a:r>
          </a:p>
        </p:txBody>
      </p:sp>
      <p:sp>
        <p:nvSpPr>
          <p:cNvPr id="6" name="Rectangle 10"/>
          <p:cNvSpPr>
            <a:spLocks noGrp="1" noChangeArrowheads="1"/>
          </p:cNvSpPr>
          <p:nvPr>
            <p:ph type="sldNum" sz="quarter" idx="11"/>
          </p:nvPr>
        </p:nvSpPr>
        <p:spPr>
          <a:ln/>
        </p:spPr>
        <p:txBody>
          <a:bodyPr/>
          <a:lstStyle>
            <a:lvl1pPr>
              <a:defRPr/>
            </a:lvl1pPr>
          </a:lstStyle>
          <a:p>
            <a:pPr>
              <a:defRPr/>
            </a:pPr>
            <a:fld id="{07A738F8-7EEA-9F45-8AC7-10CF2FED5A00}" type="slidenum">
              <a:rPr lang="fr-FR"/>
              <a:pPr>
                <a:defRPr/>
              </a:pPr>
              <a:t>‹#›</a:t>
            </a:fld>
            <a:endParaRPr lang="fr-FR"/>
          </a:p>
        </p:txBody>
      </p:sp>
    </p:spTree>
    <p:extLst>
      <p:ext uri="{BB962C8B-B14F-4D97-AF65-F5344CB8AC3E}">
        <p14:creationId xmlns:p14="http://schemas.microsoft.com/office/powerpoint/2010/main" val="103148749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1143000"/>
          </a:xfrm>
        </p:spPr>
        <p:txBody>
          <a:bodyPr/>
          <a:lstStyle>
            <a:lvl1pPr>
              <a:defRPr/>
            </a:lvl1pPr>
          </a:lstStyle>
          <a:p>
            <a:r>
              <a:rPr lang="fr-FR" smtClean="0"/>
              <a:t>Cliquez et modifiez le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Rectangle 9"/>
          <p:cNvSpPr>
            <a:spLocks noGrp="1" noChangeArrowheads="1"/>
          </p:cNvSpPr>
          <p:nvPr>
            <p:ph type="ftr" sz="quarter" idx="10"/>
          </p:nvPr>
        </p:nvSpPr>
        <p:spPr>
          <a:ln/>
        </p:spPr>
        <p:txBody>
          <a:bodyPr/>
          <a:lstStyle>
            <a:lvl1pPr>
              <a:defRPr/>
            </a:lvl1pPr>
          </a:lstStyle>
          <a:p>
            <a:pPr>
              <a:defRPr/>
            </a:pPr>
            <a:r>
              <a:rPr lang="fr-FR"/>
              <a:t>Cornet Annie, professeure Hec- Ecole de Gestion de l'Ulg - EGiD</a:t>
            </a:r>
          </a:p>
        </p:txBody>
      </p:sp>
      <p:sp>
        <p:nvSpPr>
          <p:cNvPr id="8" name="Rectangle 10"/>
          <p:cNvSpPr>
            <a:spLocks noGrp="1" noChangeArrowheads="1"/>
          </p:cNvSpPr>
          <p:nvPr>
            <p:ph type="sldNum" sz="quarter" idx="11"/>
          </p:nvPr>
        </p:nvSpPr>
        <p:spPr>
          <a:ln/>
        </p:spPr>
        <p:txBody>
          <a:bodyPr/>
          <a:lstStyle>
            <a:lvl1pPr>
              <a:defRPr/>
            </a:lvl1pPr>
          </a:lstStyle>
          <a:p>
            <a:pPr>
              <a:defRPr/>
            </a:pPr>
            <a:fld id="{272C9462-1997-AC4B-BE00-75556EA7F1FF}" type="slidenum">
              <a:rPr lang="fr-FR"/>
              <a:pPr>
                <a:defRPr/>
              </a:pPr>
              <a:t>‹#›</a:t>
            </a:fld>
            <a:endParaRPr lang="fr-FR"/>
          </a:p>
        </p:txBody>
      </p:sp>
    </p:spTree>
    <p:extLst>
      <p:ext uri="{BB962C8B-B14F-4D97-AF65-F5344CB8AC3E}">
        <p14:creationId xmlns:p14="http://schemas.microsoft.com/office/powerpoint/2010/main" val="8135202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et modifiez le titre</a:t>
            </a:r>
            <a:endParaRPr lang="fr-FR"/>
          </a:p>
        </p:txBody>
      </p:sp>
      <p:sp>
        <p:nvSpPr>
          <p:cNvPr id="3" name="Rectangle 9"/>
          <p:cNvSpPr>
            <a:spLocks noGrp="1" noChangeArrowheads="1"/>
          </p:cNvSpPr>
          <p:nvPr>
            <p:ph type="ftr" sz="quarter" idx="10"/>
          </p:nvPr>
        </p:nvSpPr>
        <p:spPr>
          <a:ln/>
        </p:spPr>
        <p:txBody>
          <a:bodyPr/>
          <a:lstStyle>
            <a:lvl1pPr>
              <a:defRPr/>
            </a:lvl1pPr>
          </a:lstStyle>
          <a:p>
            <a:pPr>
              <a:defRPr/>
            </a:pPr>
            <a:r>
              <a:rPr lang="fr-FR"/>
              <a:t>Cornet Annie, professeure Hec- Ecole de Gestion de l'Ulg - EGiD</a:t>
            </a:r>
          </a:p>
        </p:txBody>
      </p:sp>
      <p:sp>
        <p:nvSpPr>
          <p:cNvPr id="4" name="Rectangle 10"/>
          <p:cNvSpPr>
            <a:spLocks noGrp="1" noChangeArrowheads="1"/>
          </p:cNvSpPr>
          <p:nvPr>
            <p:ph type="sldNum" sz="quarter" idx="11"/>
          </p:nvPr>
        </p:nvSpPr>
        <p:spPr>
          <a:ln/>
        </p:spPr>
        <p:txBody>
          <a:bodyPr/>
          <a:lstStyle>
            <a:lvl1pPr>
              <a:defRPr/>
            </a:lvl1pPr>
          </a:lstStyle>
          <a:p>
            <a:pPr>
              <a:defRPr/>
            </a:pPr>
            <a:fld id="{FE6F9B4C-9977-C447-B828-EC94B5B7DF45}" type="slidenum">
              <a:rPr lang="fr-FR"/>
              <a:pPr>
                <a:defRPr/>
              </a:pPr>
              <a:t>‹#›</a:t>
            </a:fld>
            <a:endParaRPr lang="fr-FR"/>
          </a:p>
        </p:txBody>
      </p:sp>
    </p:spTree>
    <p:extLst>
      <p:ext uri="{BB962C8B-B14F-4D97-AF65-F5344CB8AC3E}">
        <p14:creationId xmlns:p14="http://schemas.microsoft.com/office/powerpoint/2010/main" val="146682856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Rectangle 9"/>
          <p:cNvSpPr>
            <a:spLocks noGrp="1" noChangeArrowheads="1"/>
          </p:cNvSpPr>
          <p:nvPr>
            <p:ph type="ftr" sz="quarter" idx="10"/>
          </p:nvPr>
        </p:nvSpPr>
        <p:spPr>
          <a:ln/>
        </p:spPr>
        <p:txBody>
          <a:bodyPr/>
          <a:lstStyle>
            <a:lvl1pPr>
              <a:defRPr/>
            </a:lvl1pPr>
          </a:lstStyle>
          <a:p>
            <a:pPr>
              <a:defRPr/>
            </a:pPr>
            <a:r>
              <a:rPr lang="fr-FR"/>
              <a:t>Cornet Annie, professeure Hec- Ecole de Gestion de l'Ulg - EGiD</a:t>
            </a:r>
          </a:p>
        </p:txBody>
      </p:sp>
      <p:sp>
        <p:nvSpPr>
          <p:cNvPr id="3" name="Rectangle 10"/>
          <p:cNvSpPr>
            <a:spLocks noGrp="1" noChangeArrowheads="1"/>
          </p:cNvSpPr>
          <p:nvPr>
            <p:ph type="sldNum" sz="quarter" idx="11"/>
          </p:nvPr>
        </p:nvSpPr>
        <p:spPr>
          <a:ln/>
        </p:spPr>
        <p:txBody>
          <a:bodyPr/>
          <a:lstStyle>
            <a:lvl1pPr>
              <a:defRPr/>
            </a:lvl1pPr>
          </a:lstStyle>
          <a:p>
            <a:pPr>
              <a:defRPr/>
            </a:pPr>
            <a:fld id="{B1D0D056-AFCD-3245-92BA-9DB580766B42}" type="slidenum">
              <a:rPr lang="fr-FR"/>
              <a:pPr>
                <a:defRPr/>
              </a:pPr>
              <a:t>‹#›</a:t>
            </a:fld>
            <a:endParaRPr lang="fr-FR"/>
          </a:p>
        </p:txBody>
      </p:sp>
    </p:spTree>
    <p:extLst>
      <p:ext uri="{BB962C8B-B14F-4D97-AF65-F5344CB8AC3E}">
        <p14:creationId xmlns:p14="http://schemas.microsoft.com/office/powerpoint/2010/main" val="14822354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lstStyle>
            <a:lvl1pPr algn="l">
              <a:defRPr sz="2000" b="1"/>
            </a:lvl1pPr>
          </a:lstStyle>
          <a:p>
            <a:r>
              <a:rPr lang="fr-FR" smtClean="0"/>
              <a:t>Cliquez et modifiez le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Rectangle 9"/>
          <p:cNvSpPr>
            <a:spLocks noGrp="1" noChangeArrowheads="1"/>
          </p:cNvSpPr>
          <p:nvPr>
            <p:ph type="ftr" sz="quarter" idx="10"/>
          </p:nvPr>
        </p:nvSpPr>
        <p:spPr>
          <a:ln/>
        </p:spPr>
        <p:txBody>
          <a:bodyPr/>
          <a:lstStyle>
            <a:lvl1pPr>
              <a:defRPr/>
            </a:lvl1pPr>
          </a:lstStyle>
          <a:p>
            <a:pPr>
              <a:defRPr/>
            </a:pPr>
            <a:r>
              <a:rPr lang="fr-FR"/>
              <a:t>Cornet Annie, professeure Hec- Ecole de Gestion de l'Ulg - EGiD</a:t>
            </a:r>
          </a:p>
        </p:txBody>
      </p:sp>
      <p:sp>
        <p:nvSpPr>
          <p:cNvPr id="6" name="Rectangle 10"/>
          <p:cNvSpPr>
            <a:spLocks noGrp="1" noChangeArrowheads="1"/>
          </p:cNvSpPr>
          <p:nvPr>
            <p:ph type="sldNum" sz="quarter" idx="11"/>
          </p:nvPr>
        </p:nvSpPr>
        <p:spPr>
          <a:ln/>
        </p:spPr>
        <p:txBody>
          <a:bodyPr/>
          <a:lstStyle>
            <a:lvl1pPr>
              <a:defRPr/>
            </a:lvl1pPr>
          </a:lstStyle>
          <a:p>
            <a:pPr>
              <a:defRPr/>
            </a:pPr>
            <a:fld id="{13F82FFA-2CB6-264E-B9CC-EBA1BB140A34}" type="slidenum">
              <a:rPr lang="fr-FR"/>
              <a:pPr>
                <a:defRPr/>
              </a:pPr>
              <a:t>‹#›</a:t>
            </a:fld>
            <a:endParaRPr lang="fr-FR"/>
          </a:p>
        </p:txBody>
      </p:sp>
    </p:spTree>
    <p:extLst>
      <p:ext uri="{BB962C8B-B14F-4D97-AF65-F5344CB8AC3E}">
        <p14:creationId xmlns:p14="http://schemas.microsoft.com/office/powerpoint/2010/main" val="11347581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lstStyle>
            <a:lvl1pPr algn="l">
              <a:defRPr sz="2000" b="1"/>
            </a:lvl1pPr>
          </a:lstStyle>
          <a:p>
            <a:r>
              <a:rPr lang="fr-FR" smtClean="0"/>
              <a:t>Cliquez et modifiez le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fr-FR" noProof="0" smtClean="0"/>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Rectangle 9"/>
          <p:cNvSpPr>
            <a:spLocks noGrp="1" noChangeArrowheads="1"/>
          </p:cNvSpPr>
          <p:nvPr>
            <p:ph type="ftr" sz="quarter" idx="10"/>
          </p:nvPr>
        </p:nvSpPr>
        <p:spPr>
          <a:ln/>
        </p:spPr>
        <p:txBody>
          <a:bodyPr/>
          <a:lstStyle>
            <a:lvl1pPr>
              <a:defRPr/>
            </a:lvl1pPr>
          </a:lstStyle>
          <a:p>
            <a:pPr>
              <a:defRPr/>
            </a:pPr>
            <a:r>
              <a:rPr lang="fr-FR"/>
              <a:t>Cornet Annie, professeure Hec- Ecole de Gestion de l'Ulg - EGiD</a:t>
            </a:r>
          </a:p>
        </p:txBody>
      </p:sp>
      <p:sp>
        <p:nvSpPr>
          <p:cNvPr id="6" name="Rectangle 10"/>
          <p:cNvSpPr>
            <a:spLocks noGrp="1" noChangeArrowheads="1"/>
          </p:cNvSpPr>
          <p:nvPr>
            <p:ph type="sldNum" sz="quarter" idx="11"/>
          </p:nvPr>
        </p:nvSpPr>
        <p:spPr>
          <a:ln/>
        </p:spPr>
        <p:txBody>
          <a:bodyPr/>
          <a:lstStyle>
            <a:lvl1pPr>
              <a:defRPr/>
            </a:lvl1pPr>
          </a:lstStyle>
          <a:p>
            <a:pPr>
              <a:defRPr/>
            </a:pPr>
            <a:fld id="{2E41D580-1BF2-5849-8659-C8B617AA1960}" type="slidenum">
              <a:rPr lang="fr-FR"/>
              <a:pPr>
                <a:defRPr/>
              </a:pPr>
              <a:t>‹#›</a:t>
            </a:fld>
            <a:endParaRPr lang="fr-FR"/>
          </a:p>
        </p:txBody>
      </p:sp>
    </p:spTree>
    <p:extLst>
      <p:ext uri="{BB962C8B-B14F-4D97-AF65-F5344CB8AC3E}">
        <p14:creationId xmlns:p14="http://schemas.microsoft.com/office/powerpoint/2010/main" val="2707439458"/>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1026" name="Group 2"/>
          <p:cNvGrpSpPr>
            <a:grpSpLocks/>
          </p:cNvGrpSpPr>
          <p:nvPr/>
        </p:nvGrpSpPr>
        <p:grpSpPr bwMode="auto">
          <a:xfrm>
            <a:off x="-3238500" y="0"/>
            <a:ext cx="11925300" cy="3810000"/>
            <a:chOff x="-2040" y="0"/>
            <a:chExt cx="7512" cy="2400"/>
          </a:xfrm>
        </p:grpSpPr>
        <p:sp>
          <p:nvSpPr>
            <p:cNvPr id="1031" name="AutoShape 3"/>
            <p:cNvSpPr>
              <a:spLocks noChangeArrowheads="1"/>
            </p:cNvSpPr>
            <p:nvPr/>
          </p:nvSpPr>
          <p:spPr bwMode="auto">
            <a:xfrm>
              <a:off x="-2040" y="432"/>
              <a:ext cx="2592" cy="1968"/>
            </a:xfrm>
            <a:custGeom>
              <a:avLst/>
              <a:gdLst>
                <a:gd name="T0" fmla="*/ 3 w 64000"/>
                <a:gd name="T1" fmla="*/ -1 h 64000"/>
                <a:gd name="T2" fmla="*/ 4 w 64000"/>
                <a:gd name="T3" fmla="*/ 0 h 64000"/>
                <a:gd name="T4" fmla="*/ 3 w 64000"/>
                <a:gd name="T5" fmla="*/ 1 h 64000"/>
                <a:gd name="T6" fmla="*/ 3 w 64000"/>
                <a:gd name="T7" fmla="*/ 1 h 64000"/>
                <a:gd name="T8" fmla="*/ 3 w 64000"/>
                <a:gd name="T9" fmla="*/ 1 h 64000"/>
                <a:gd name="T10" fmla="*/ 3 w 64000"/>
                <a:gd name="T11" fmla="*/ 1 h 64000"/>
                <a:gd name="T12" fmla="*/ 3 w 64000"/>
                <a:gd name="T13" fmla="*/ -1 h 64000"/>
                <a:gd name="T14" fmla="*/ 3 w 64000"/>
                <a:gd name="T15" fmla="*/ -1 h 64000"/>
                <a:gd name="T16" fmla="*/ 3 w 64000"/>
                <a:gd name="T17" fmla="*/ -1 h 64000"/>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50296 w 64000"/>
                <a:gd name="T28" fmla="*/ -26244 h 64000"/>
                <a:gd name="T29" fmla="*/ 50296 w 64000"/>
                <a:gd name="T30" fmla="*/ 26244 h 64000"/>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64000" h="64000">
                  <a:moveTo>
                    <a:pt x="50296" y="5746"/>
                  </a:moveTo>
                  <a:cubicBezTo>
                    <a:pt x="58882" y="11730"/>
                    <a:pt x="64000" y="21534"/>
                    <a:pt x="64000" y="32000"/>
                  </a:cubicBezTo>
                  <a:cubicBezTo>
                    <a:pt x="64000" y="42465"/>
                    <a:pt x="58882" y="52269"/>
                    <a:pt x="50296" y="58253"/>
                  </a:cubicBezTo>
                  <a:cubicBezTo>
                    <a:pt x="50296" y="58253"/>
                    <a:pt x="50296" y="58253"/>
                    <a:pt x="50295" y="58253"/>
                  </a:cubicBezTo>
                  <a:lnTo>
                    <a:pt x="50296" y="58254"/>
                  </a:lnTo>
                  <a:lnTo>
                    <a:pt x="50296" y="5746"/>
                  </a:lnTo>
                  <a:lnTo>
                    <a:pt x="50295" y="5746"/>
                  </a:lnTo>
                  <a:cubicBezTo>
                    <a:pt x="50296" y="5746"/>
                    <a:pt x="50296" y="5746"/>
                    <a:pt x="50296" y="5746"/>
                  </a:cubicBezTo>
                  <a:close/>
                </a:path>
              </a:pathLst>
            </a:cu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fr-FR"/>
            </a:p>
          </p:txBody>
        </p:sp>
        <p:sp>
          <p:nvSpPr>
            <p:cNvPr id="1032" name="AutoShape 4"/>
            <p:cNvSpPr>
              <a:spLocks noChangeArrowheads="1"/>
            </p:cNvSpPr>
            <p:nvPr/>
          </p:nvSpPr>
          <p:spPr bwMode="auto">
            <a:xfrm>
              <a:off x="-1528" y="0"/>
              <a:ext cx="1949" cy="1987"/>
            </a:xfrm>
            <a:custGeom>
              <a:avLst/>
              <a:gdLst>
                <a:gd name="T0" fmla="*/ 1 w 64000"/>
                <a:gd name="T1" fmla="*/ -1 h 64000"/>
                <a:gd name="T2" fmla="*/ 2 w 64000"/>
                <a:gd name="T3" fmla="*/ 0 h 64000"/>
                <a:gd name="T4" fmla="*/ 1 w 64000"/>
                <a:gd name="T5" fmla="*/ 1 h 64000"/>
                <a:gd name="T6" fmla="*/ 1 w 64000"/>
                <a:gd name="T7" fmla="*/ 1 h 64000"/>
                <a:gd name="T8" fmla="*/ 1 w 64000"/>
                <a:gd name="T9" fmla="*/ 1 h 64000"/>
                <a:gd name="T10" fmla="*/ 1 w 64000"/>
                <a:gd name="T11" fmla="*/ 1 h 64000"/>
                <a:gd name="T12" fmla="*/ 1 w 64000"/>
                <a:gd name="T13" fmla="*/ -1 h 64000"/>
                <a:gd name="T14" fmla="*/ 1 w 64000"/>
                <a:gd name="T15" fmla="*/ -1 h 64000"/>
                <a:gd name="T16" fmla="*/ 1 w 64000"/>
                <a:gd name="T17" fmla="*/ -1 h 64000"/>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50077 w 64000"/>
                <a:gd name="T28" fmla="*/ -26412 h 64000"/>
                <a:gd name="T29" fmla="*/ 50077 w 64000"/>
                <a:gd name="T30" fmla="*/ 26412 h 64000"/>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64000" h="64000">
                  <a:moveTo>
                    <a:pt x="50077" y="5595"/>
                  </a:moveTo>
                  <a:cubicBezTo>
                    <a:pt x="58790" y="11560"/>
                    <a:pt x="64000" y="21440"/>
                    <a:pt x="64000" y="32000"/>
                  </a:cubicBezTo>
                  <a:cubicBezTo>
                    <a:pt x="64000" y="42559"/>
                    <a:pt x="58790" y="52439"/>
                    <a:pt x="50077" y="58404"/>
                  </a:cubicBezTo>
                  <a:cubicBezTo>
                    <a:pt x="50077" y="58404"/>
                    <a:pt x="50077" y="58404"/>
                    <a:pt x="50076" y="58404"/>
                  </a:cubicBezTo>
                  <a:lnTo>
                    <a:pt x="50077" y="58405"/>
                  </a:lnTo>
                  <a:lnTo>
                    <a:pt x="50077" y="5595"/>
                  </a:lnTo>
                  <a:lnTo>
                    <a:pt x="50076" y="5595"/>
                  </a:lnTo>
                  <a:cubicBezTo>
                    <a:pt x="50077" y="5595"/>
                    <a:pt x="50077" y="5595"/>
                    <a:pt x="50077" y="5595"/>
                  </a:cubicBezTo>
                  <a:close/>
                </a:path>
              </a:pathLst>
            </a:custGeom>
            <a:solidFill>
              <a:schemeClr val="hlink"/>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fr-FR"/>
            </a:p>
          </p:txBody>
        </p:sp>
        <p:sp>
          <p:nvSpPr>
            <p:cNvPr id="41989" name="Line 5"/>
            <p:cNvSpPr>
              <a:spLocks noChangeShapeType="1"/>
            </p:cNvSpPr>
            <p:nvPr/>
          </p:nvSpPr>
          <p:spPr bwMode="auto">
            <a:xfrm>
              <a:off x="864" y="960"/>
              <a:ext cx="4608" cy="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fr-FR">
                <a:cs typeface="+mn-cs"/>
              </a:endParaRPr>
            </a:p>
          </p:txBody>
        </p:sp>
      </p:grpSp>
      <p:sp>
        <p:nvSpPr>
          <p:cNvPr id="41990" name="Rectangle 6"/>
          <p:cNvSpPr>
            <a:spLocks noGrp="1" noChangeArrowheads="1"/>
          </p:cNvSpPr>
          <p:nvPr>
            <p:ph type="title"/>
          </p:nvPr>
        </p:nvSpPr>
        <p:spPr bwMode="auto">
          <a:xfrm>
            <a:off x="1370013" y="301625"/>
            <a:ext cx="7313612"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91440" tIns="45720" rIns="91440" bIns="45720" numCol="1" anchor="b" anchorCtr="0" compatLnSpc="1">
            <a:prstTxWarp prst="textNoShape">
              <a:avLst/>
            </a:prstTxWarp>
          </a:bodyPr>
          <a:lstStyle/>
          <a:p>
            <a:pPr lvl="0"/>
            <a:r>
              <a:rPr lang="fr-FR"/>
              <a:t>Cliquez pour modifier le style du titre</a:t>
            </a:r>
          </a:p>
        </p:txBody>
      </p:sp>
      <p:sp>
        <p:nvSpPr>
          <p:cNvPr id="41991" name="Rectangle 7"/>
          <p:cNvSpPr>
            <a:spLocks noGrp="1" noChangeArrowheads="1"/>
          </p:cNvSpPr>
          <p:nvPr>
            <p:ph type="body" idx="1"/>
          </p:nvPr>
        </p:nvSpPr>
        <p:spPr bwMode="auto">
          <a:xfrm>
            <a:off x="1370013" y="1827213"/>
            <a:ext cx="7313612"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91440" tIns="45720" rIns="91440" bIns="45720" numCol="1" anchor="t" anchorCtr="0" compatLnSpc="1">
            <a:prstTxWarp prst="textNoShape">
              <a:avLst/>
            </a:prstTxWarp>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1993" name="Rectangle 9"/>
          <p:cNvSpPr>
            <a:spLocks noGrp="1" noChangeArrowheads="1"/>
          </p:cNvSpPr>
          <p:nvPr>
            <p:ph type="ftr" sz="quarter" idx="3"/>
          </p:nvPr>
        </p:nvSpPr>
        <p:spPr bwMode="auto">
          <a:xfrm>
            <a:off x="539750" y="6248400"/>
            <a:ext cx="7272338"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91440" tIns="45720" rIns="91440" bIns="45720" numCol="1" anchor="b" anchorCtr="0" compatLnSpc="1">
            <a:prstTxWarp prst="textNoShape">
              <a:avLst/>
            </a:prstTxWarp>
          </a:bodyPr>
          <a:lstStyle>
            <a:lvl1pPr algn="ctr">
              <a:defRPr sz="1200">
                <a:cs typeface="+mn-cs"/>
              </a:defRPr>
            </a:lvl1pPr>
          </a:lstStyle>
          <a:p>
            <a:pPr>
              <a:defRPr/>
            </a:pPr>
            <a:r>
              <a:rPr lang="fr-FR"/>
              <a:t>Cornet Annie, professeure Hec- Ecole de Gestion de l'Ulg - EGiD</a:t>
            </a:r>
          </a:p>
        </p:txBody>
      </p:sp>
      <p:sp>
        <p:nvSpPr>
          <p:cNvPr id="41994" name="Rectangle 10"/>
          <p:cNvSpPr>
            <a:spLocks noGrp="1" noChangeArrowheads="1"/>
          </p:cNvSpPr>
          <p:nvPr>
            <p:ph type="sldNum" sz="quarter" idx="4"/>
          </p:nvPr>
        </p:nvSpPr>
        <p:spPr bwMode="auto">
          <a:xfrm>
            <a:off x="8243888" y="6248400"/>
            <a:ext cx="442912"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91440" tIns="45720" rIns="91440" bIns="45720" numCol="1" anchor="b" anchorCtr="0" compatLnSpc="1">
            <a:prstTxWarp prst="textNoShape">
              <a:avLst/>
            </a:prstTxWarp>
          </a:bodyPr>
          <a:lstStyle>
            <a:lvl1pPr algn="r">
              <a:defRPr sz="1200">
                <a:cs typeface="+mn-cs"/>
              </a:defRPr>
            </a:lvl1pPr>
          </a:lstStyle>
          <a:p>
            <a:pPr>
              <a:defRPr/>
            </a:pPr>
            <a:fld id="{3A65426E-6303-8445-8A5F-31516C02CA7B}" type="slidenum">
              <a:rPr lang="fr-FR"/>
              <a:pPr>
                <a:defRPr/>
              </a:pPr>
              <a:t>‹#›</a:t>
            </a:fld>
            <a:endParaRPr lang="fr-FR"/>
          </a:p>
        </p:txBody>
      </p:sp>
    </p:spTree>
  </p:cSld>
  <p:clrMap bg1="lt1" tx1="dk1" bg2="lt2" tx2="dk2" accent1="accent1" accent2="accent2" accent3="accent3" accent4="accent4" accent5="accent5" accent6="accent6" hlink="hlink" folHlink="folHlink"/>
  <p:sldLayoutIdLst>
    <p:sldLayoutId id="2147483714" r:id="rId1"/>
    <p:sldLayoutId id="2147483704" r:id="rId2"/>
    <p:sldLayoutId id="2147483705" r:id="rId3"/>
    <p:sldLayoutId id="2147483706" r:id="rId4"/>
    <p:sldLayoutId id="2147483707" r:id="rId5"/>
    <p:sldLayoutId id="2147483708" r:id="rId6"/>
    <p:sldLayoutId id="2147483709" r:id="rId7"/>
    <p:sldLayoutId id="2147483710" r:id="rId8"/>
    <p:sldLayoutId id="2147483711" r:id="rId9"/>
    <p:sldLayoutId id="2147483712" r:id="rId10"/>
    <p:sldLayoutId id="2147483713" r:id="rId11"/>
  </p:sldLayoutIdLst>
  <p:hf hdr="0" dt="0"/>
  <p:txStyles>
    <p:titleStyle>
      <a:lvl1pPr algn="l" rtl="0" eaLnBrk="0" fontAlgn="base" hangingPunct="0">
        <a:spcBef>
          <a:spcPct val="0"/>
        </a:spcBef>
        <a:spcAft>
          <a:spcPct val="0"/>
        </a:spcAft>
        <a:defRPr sz="3600">
          <a:solidFill>
            <a:schemeClr val="tx2"/>
          </a:solidFill>
          <a:latin typeface="+mj-lt"/>
          <a:ea typeface="+mj-ea"/>
          <a:cs typeface="ＭＳ Ｐゴシック" charset="0"/>
        </a:defRPr>
      </a:lvl1pPr>
      <a:lvl2pPr algn="l" rtl="0" eaLnBrk="0" fontAlgn="base" hangingPunct="0">
        <a:spcBef>
          <a:spcPct val="0"/>
        </a:spcBef>
        <a:spcAft>
          <a:spcPct val="0"/>
        </a:spcAft>
        <a:defRPr sz="3600">
          <a:solidFill>
            <a:schemeClr val="tx2"/>
          </a:solidFill>
          <a:latin typeface="Arial" charset="0"/>
          <a:ea typeface="ＭＳ Ｐゴシック" charset="0"/>
          <a:cs typeface="ＭＳ Ｐゴシック" charset="0"/>
        </a:defRPr>
      </a:lvl2pPr>
      <a:lvl3pPr algn="l" rtl="0" eaLnBrk="0" fontAlgn="base" hangingPunct="0">
        <a:spcBef>
          <a:spcPct val="0"/>
        </a:spcBef>
        <a:spcAft>
          <a:spcPct val="0"/>
        </a:spcAft>
        <a:defRPr sz="3600">
          <a:solidFill>
            <a:schemeClr val="tx2"/>
          </a:solidFill>
          <a:latin typeface="Arial" charset="0"/>
          <a:ea typeface="ＭＳ Ｐゴシック" charset="0"/>
          <a:cs typeface="ＭＳ Ｐゴシック" charset="0"/>
        </a:defRPr>
      </a:lvl3pPr>
      <a:lvl4pPr algn="l" rtl="0" eaLnBrk="0" fontAlgn="base" hangingPunct="0">
        <a:spcBef>
          <a:spcPct val="0"/>
        </a:spcBef>
        <a:spcAft>
          <a:spcPct val="0"/>
        </a:spcAft>
        <a:defRPr sz="3600">
          <a:solidFill>
            <a:schemeClr val="tx2"/>
          </a:solidFill>
          <a:latin typeface="Arial" charset="0"/>
          <a:ea typeface="ＭＳ Ｐゴシック" charset="0"/>
          <a:cs typeface="ＭＳ Ｐゴシック" charset="0"/>
        </a:defRPr>
      </a:lvl4pPr>
      <a:lvl5pPr algn="l" rtl="0" eaLnBrk="0" fontAlgn="base" hangingPunct="0">
        <a:spcBef>
          <a:spcPct val="0"/>
        </a:spcBef>
        <a:spcAft>
          <a:spcPct val="0"/>
        </a:spcAft>
        <a:defRPr sz="3600">
          <a:solidFill>
            <a:schemeClr val="tx2"/>
          </a:solidFill>
          <a:latin typeface="Arial" charset="0"/>
          <a:ea typeface="ＭＳ Ｐゴシック" charset="0"/>
          <a:cs typeface="ＭＳ Ｐゴシック" charset="0"/>
        </a:defRPr>
      </a:lvl5pPr>
      <a:lvl6pPr marL="457200" algn="l" rtl="0" fontAlgn="base">
        <a:spcBef>
          <a:spcPct val="0"/>
        </a:spcBef>
        <a:spcAft>
          <a:spcPct val="0"/>
        </a:spcAft>
        <a:defRPr sz="3600">
          <a:solidFill>
            <a:schemeClr val="tx2"/>
          </a:solidFill>
          <a:latin typeface="Arial" charset="0"/>
          <a:ea typeface="ＭＳ Ｐゴシック" charset="0"/>
        </a:defRPr>
      </a:lvl6pPr>
      <a:lvl7pPr marL="914400" algn="l" rtl="0" fontAlgn="base">
        <a:spcBef>
          <a:spcPct val="0"/>
        </a:spcBef>
        <a:spcAft>
          <a:spcPct val="0"/>
        </a:spcAft>
        <a:defRPr sz="3600">
          <a:solidFill>
            <a:schemeClr val="tx2"/>
          </a:solidFill>
          <a:latin typeface="Arial" charset="0"/>
          <a:ea typeface="ＭＳ Ｐゴシック" charset="0"/>
        </a:defRPr>
      </a:lvl7pPr>
      <a:lvl8pPr marL="1371600" algn="l" rtl="0" fontAlgn="base">
        <a:spcBef>
          <a:spcPct val="0"/>
        </a:spcBef>
        <a:spcAft>
          <a:spcPct val="0"/>
        </a:spcAft>
        <a:defRPr sz="3600">
          <a:solidFill>
            <a:schemeClr val="tx2"/>
          </a:solidFill>
          <a:latin typeface="Arial" charset="0"/>
          <a:ea typeface="ＭＳ Ｐゴシック" charset="0"/>
        </a:defRPr>
      </a:lvl8pPr>
      <a:lvl9pPr marL="1828800" algn="l" rtl="0" fontAlgn="base">
        <a:spcBef>
          <a:spcPct val="0"/>
        </a:spcBef>
        <a:spcAft>
          <a:spcPct val="0"/>
        </a:spcAft>
        <a:defRPr sz="3600">
          <a:solidFill>
            <a:schemeClr val="tx2"/>
          </a:solidFill>
          <a:latin typeface="Arial" charset="0"/>
          <a:ea typeface="ＭＳ Ｐゴシック" charset="0"/>
        </a:defRPr>
      </a:lvl9pPr>
    </p:titleStyle>
    <p:bodyStyle>
      <a:lvl1pPr marL="342900" indent="-342900" algn="l" rtl="0" eaLnBrk="0" fontAlgn="base" hangingPunct="0">
        <a:spcBef>
          <a:spcPct val="20000"/>
        </a:spcBef>
        <a:spcAft>
          <a:spcPct val="0"/>
        </a:spcAft>
        <a:buClr>
          <a:schemeClr val="tx2"/>
        </a:buClr>
        <a:buSzPct val="70000"/>
        <a:buFont typeface="Wingdings" charset="0"/>
        <a:buChar char="¡"/>
        <a:defRPr sz="2900">
          <a:solidFill>
            <a:schemeClr val="tx1"/>
          </a:solidFill>
          <a:latin typeface="+mn-lt"/>
          <a:ea typeface="+mn-ea"/>
          <a:cs typeface="ＭＳ Ｐゴシック" charset="0"/>
        </a:defRPr>
      </a:lvl1pPr>
      <a:lvl2pPr marL="742950" indent="-285750" algn="l" rtl="0" eaLnBrk="0" fontAlgn="base" hangingPunct="0">
        <a:spcBef>
          <a:spcPct val="20000"/>
        </a:spcBef>
        <a:spcAft>
          <a:spcPct val="0"/>
        </a:spcAft>
        <a:buClr>
          <a:schemeClr val="accent2"/>
        </a:buClr>
        <a:buSzPct val="70000"/>
        <a:buFont typeface="Wingdings" charset="0"/>
        <a:buChar char="l"/>
        <a:defRPr sz="2500">
          <a:solidFill>
            <a:schemeClr val="tx1"/>
          </a:solidFill>
          <a:latin typeface="+mn-lt"/>
          <a:ea typeface="+mn-ea"/>
        </a:defRPr>
      </a:lvl2pPr>
      <a:lvl3pPr marL="1143000" indent="-228600" algn="l" rtl="0" eaLnBrk="0" fontAlgn="base" hangingPunct="0">
        <a:spcBef>
          <a:spcPct val="20000"/>
        </a:spcBef>
        <a:spcAft>
          <a:spcPct val="0"/>
        </a:spcAft>
        <a:buClr>
          <a:schemeClr val="tx2"/>
        </a:buClr>
        <a:buSzPct val="65000"/>
        <a:buFont typeface="Wingdings" charset="0"/>
        <a:buChar char="¡"/>
        <a:defRPr sz="2200">
          <a:solidFill>
            <a:schemeClr val="tx1"/>
          </a:solidFill>
          <a:latin typeface="+mn-lt"/>
          <a:ea typeface="+mn-ea"/>
        </a:defRPr>
      </a:lvl3pPr>
      <a:lvl4pPr marL="1600200" indent="-228600" algn="l" rtl="0" eaLnBrk="0" fontAlgn="base" hangingPunct="0">
        <a:spcBef>
          <a:spcPct val="20000"/>
        </a:spcBef>
        <a:spcAft>
          <a:spcPct val="0"/>
        </a:spcAft>
        <a:buClr>
          <a:schemeClr val="accent2"/>
        </a:buClr>
        <a:buSzPct val="70000"/>
        <a:buFont typeface="Wingdings" charset="0"/>
        <a:buChar char="l"/>
        <a:defRPr sz="1900">
          <a:solidFill>
            <a:schemeClr val="tx1"/>
          </a:solidFill>
          <a:latin typeface="+mn-lt"/>
          <a:ea typeface="+mn-ea"/>
        </a:defRPr>
      </a:lvl4pPr>
      <a:lvl5pPr marL="2057400" indent="-228600" algn="l" rtl="0" eaLnBrk="0" fontAlgn="base" hangingPunct="0">
        <a:spcBef>
          <a:spcPct val="20000"/>
        </a:spcBef>
        <a:spcAft>
          <a:spcPct val="0"/>
        </a:spcAft>
        <a:buClr>
          <a:schemeClr val="tx2"/>
        </a:buClr>
        <a:buSzPct val="60000"/>
        <a:buFont typeface="Wingdings" charset="0"/>
        <a:buChar char="¡"/>
        <a:defRPr sz="1900">
          <a:solidFill>
            <a:schemeClr val="tx1"/>
          </a:solidFill>
          <a:latin typeface="+mn-lt"/>
          <a:ea typeface="+mn-ea"/>
        </a:defRPr>
      </a:lvl5pPr>
      <a:lvl6pPr marL="2514600" indent="-228600" algn="l" rtl="0" fontAlgn="base">
        <a:spcBef>
          <a:spcPct val="20000"/>
        </a:spcBef>
        <a:spcAft>
          <a:spcPct val="0"/>
        </a:spcAft>
        <a:buClr>
          <a:schemeClr val="tx2"/>
        </a:buClr>
        <a:buSzPct val="60000"/>
        <a:buFont typeface="Wingdings" charset="0"/>
        <a:buChar char="¡"/>
        <a:defRPr sz="1900">
          <a:solidFill>
            <a:schemeClr val="tx1"/>
          </a:solidFill>
          <a:latin typeface="+mn-lt"/>
          <a:ea typeface="+mn-ea"/>
        </a:defRPr>
      </a:lvl6pPr>
      <a:lvl7pPr marL="2971800" indent="-228600" algn="l" rtl="0" fontAlgn="base">
        <a:spcBef>
          <a:spcPct val="20000"/>
        </a:spcBef>
        <a:spcAft>
          <a:spcPct val="0"/>
        </a:spcAft>
        <a:buClr>
          <a:schemeClr val="tx2"/>
        </a:buClr>
        <a:buSzPct val="60000"/>
        <a:buFont typeface="Wingdings" charset="0"/>
        <a:buChar char="¡"/>
        <a:defRPr sz="1900">
          <a:solidFill>
            <a:schemeClr val="tx1"/>
          </a:solidFill>
          <a:latin typeface="+mn-lt"/>
          <a:ea typeface="+mn-ea"/>
        </a:defRPr>
      </a:lvl7pPr>
      <a:lvl8pPr marL="3429000" indent="-228600" algn="l" rtl="0" fontAlgn="base">
        <a:spcBef>
          <a:spcPct val="20000"/>
        </a:spcBef>
        <a:spcAft>
          <a:spcPct val="0"/>
        </a:spcAft>
        <a:buClr>
          <a:schemeClr val="tx2"/>
        </a:buClr>
        <a:buSzPct val="60000"/>
        <a:buFont typeface="Wingdings" charset="0"/>
        <a:buChar char="¡"/>
        <a:defRPr sz="1900">
          <a:solidFill>
            <a:schemeClr val="tx1"/>
          </a:solidFill>
          <a:latin typeface="+mn-lt"/>
          <a:ea typeface="+mn-ea"/>
        </a:defRPr>
      </a:lvl8pPr>
      <a:lvl9pPr marL="3886200" indent="-228600" algn="l" rtl="0" fontAlgn="base">
        <a:spcBef>
          <a:spcPct val="20000"/>
        </a:spcBef>
        <a:spcAft>
          <a:spcPct val="0"/>
        </a:spcAft>
        <a:buClr>
          <a:schemeClr val="tx2"/>
        </a:buClr>
        <a:buSzPct val="60000"/>
        <a:buFont typeface="Wingdings" charset="0"/>
        <a:buChar char="¡"/>
        <a:defRPr sz="1900">
          <a:solidFill>
            <a:schemeClr val="tx1"/>
          </a:solidFill>
          <a:latin typeface="+mn-lt"/>
          <a:ea typeface="+mn-ea"/>
        </a:defRPr>
      </a:lvl9pPr>
    </p:bodyStyle>
    <p:otherStyle>
      <a:defPPr>
        <a:defRPr lang="fr-FR"/>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ec.europa.eu/eurostat/fr/web/microdata/structure-of-earnings-survey" TargetMode="External"/><Relationship Id="rId3" Type="http://schemas.openxmlformats.org/officeDocument/2006/relationships/hyperlink" Target="http://vuibert.com/livre26964.html" TargetMode="Externa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s://www.youtube.com/watch?v=TRPkPGgPiR8" TargetMode="Externa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www.ces.gouv.qc.ca/fr/apropos/equite_31.asp" TargetMode="Externa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www.ces.gouv.qc.ca/" TargetMode="External"/><Relationship Id="rId3" Type="http://schemas.openxmlformats.org/officeDocument/2006/relationships/hyperlink" Target="mailto:equitesalariale@ces.gouv.qc.ca"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9"/>
          <p:cNvSpPr>
            <a:spLocks noGrp="1" noChangeArrowheads="1"/>
          </p:cNvSpPr>
          <p:nvPr>
            <p:ph type="ftr" sz="quarter" idx="11"/>
          </p:nvPr>
        </p:nvSpPr>
        <p:spPr/>
        <p:txBody>
          <a:bodyPr/>
          <a:lstStyle/>
          <a:p>
            <a:pPr>
              <a:defRPr/>
            </a:pPr>
            <a:r>
              <a:rPr lang="fr-FR"/>
              <a:t>Cornet Annie, professeure Hec- Ecole de Gestion de l'Ulg - EGiD</a:t>
            </a:r>
          </a:p>
        </p:txBody>
      </p:sp>
      <p:sp>
        <p:nvSpPr>
          <p:cNvPr id="6" name="Rectangle 10"/>
          <p:cNvSpPr>
            <a:spLocks noGrp="1" noChangeArrowheads="1"/>
          </p:cNvSpPr>
          <p:nvPr>
            <p:ph type="sldNum" sz="quarter" idx="12"/>
          </p:nvPr>
        </p:nvSpPr>
        <p:spPr/>
        <p:txBody>
          <a:bodyPr/>
          <a:lstStyle/>
          <a:p>
            <a:pPr>
              <a:defRPr/>
            </a:pPr>
            <a:fld id="{EA6068AB-BB0E-5C4D-BC01-63EAF8AFBBB7}" type="slidenum">
              <a:rPr lang="fr-FR"/>
              <a:pPr>
                <a:defRPr/>
              </a:pPr>
              <a:t>1</a:t>
            </a:fld>
            <a:endParaRPr lang="fr-FR"/>
          </a:p>
        </p:txBody>
      </p:sp>
      <p:sp>
        <p:nvSpPr>
          <p:cNvPr id="2050" name="Rectangle 2"/>
          <p:cNvSpPr>
            <a:spLocks noGrp="1" noChangeArrowheads="1"/>
          </p:cNvSpPr>
          <p:nvPr>
            <p:ph type="ctrTitle"/>
          </p:nvPr>
        </p:nvSpPr>
        <p:spPr>
          <a:xfrm>
            <a:off x="1692275" y="260350"/>
            <a:ext cx="6403975" cy="1944688"/>
          </a:xfrm>
        </p:spPr>
        <p:txBody>
          <a:bodyPr/>
          <a:lstStyle/>
          <a:p>
            <a:pPr algn="ctr" eaLnBrk="1" hangingPunct="1">
              <a:defRPr/>
            </a:pPr>
            <a:r>
              <a:rPr lang="fr-BE" dirty="0" smtClean="0">
                <a:cs typeface="+mj-cs"/>
              </a:rPr>
              <a:t>Egalité-équité salariale</a:t>
            </a:r>
            <a:br>
              <a:rPr lang="fr-BE" dirty="0" smtClean="0">
                <a:cs typeface="+mj-cs"/>
              </a:rPr>
            </a:br>
            <a:endParaRPr lang="fr-FR" dirty="0" smtClean="0">
              <a:cs typeface="+mj-cs"/>
            </a:endParaRPr>
          </a:p>
        </p:txBody>
      </p:sp>
      <p:sp>
        <p:nvSpPr>
          <p:cNvPr id="2052" name="Rectangle 4"/>
          <p:cNvSpPr>
            <a:spLocks noChangeArrowheads="1"/>
          </p:cNvSpPr>
          <p:nvPr/>
        </p:nvSpPr>
        <p:spPr bwMode="auto">
          <a:xfrm>
            <a:off x="1763713" y="3141663"/>
            <a:ext cx="6157912" cy="2517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lgn="just">
              <a:lnSpc>
                <a:spcPct val="80000"/>
              </a:lnSpc>
              <a:spcBef>
                <a:spcPct val="20000"/>
              </a:spcBef>
              <a:buClr>
                <a:schemeClr val="tx2"/>
              </a:buClr>
              <a:buSzPct val="70000"/>
              <a:buFont typeface="Wingdings" charset="0"/>
              <a:buNone/>
              <a:defRPr/>
            </a:pPr>
            <a:r>
              <a:rPr lang="fr-FR" sz="2000" dirty="0" err="1">
                <a:cs typeface="+mn-cs"/>
              </a:rPr>
              <a:t>Hec</a:t>
            </a:r>
            <a:r>
              <a:rPr lang="fr-FR" sz="2000" dirty="0">
                <a:cs typeface="+mn-cs"/>
              </a:rPr>
              <a:t> _ Ecole de gestion, Université de Liège </a:t>
            </a:r>
          </a:p>
          <a:p>
            <a:pPr algn="just">
              <a:lnSpc>
                <a:spcPct val="80000"/>
              </a:lnSpc>
              <a:spcBef>
                <a:spcPct val="20000"/>
              </a:spcBef>
              <a:buClr>
                <a:schemeClr val="tx2"/>
              </a:buClr>
              <a:buSzPct val="70000"/>
              <a:buFont typeface="Wingdings" charset="0"/>
              <a:buNone/>
              <a:defRPr/>
            </a:pPr>
            <a:r>
              <a:rPr lang="fr-FR" sz="2300" dirty="0" err="1">
                <a:cs typeface="+mn-cs"/>
              </a:rPr>
              <a:t>EGiD</a:t>
            </a:r>
            <a:endParaRPr lang="fr-FR" sz="2300" dirty="0">
              <a:cs typeface="+mn-cs"/>
            </a:endParaRPr>
          </a:p>
          <a:p>
            <a:pPr algn="just">
              <a:lnSpc>
                <a:spcPct val="80000"/>
              </a:lnSpc>
              <a:spcBef>
                <a:spcPct val="20000"/>
              </a:spcBef>
              <a:buClr>
                <a:schemeClr val="tx2"/>
              </a:buClr>
              <a:buSzPct val="70000"/>
              <a:buFont typeface="Wingdings" charset="0"/>
              <a:buNone/>
              <a:defRPr/>
            </a:pPr>
            <a:r>
              <a:rPr lang="fr-FR" sz="2000" dirty="0">
                <a:cs typeface="+mn-cs"/>
              </a:rPr>
              <a:t>B31 / Boîte 48, 4000 Liège (Sart </a:t>
            </a:r>
            <a:r>
              <a:rPr lang="fr-FR" sz="2000" dirty="0" err="1">
                <a:cs typeface="+mn-cs"/>
              </a:rPr>
              <a:t>Tilman</a:t>
            </a:r>
            <a:r>
              <a:rPr lang="fr-FR" sz="2000" dirty="0">
                <a:cs typeface="+mn-cs"/>
              </a:rPr>
              <a:t>)</a:t>
            </a:r>
          </a:p>
          <a:p>
            <a:pPr>
              <a:lnSpc>
                <a:spcPct val="80000"/>
              </a:lnSpc>
              <a:spcBef>
                <a:spcPct val="20000"/>
              </a:spcBef>
              <a:buClr>
                <a:schemeClr val="tx2"/>
              </a:buClr>
              <a:buSzPct val="70000"/>
              <a:buFont typeface="Wingdings" charset="0"/>
              <a:buNone/>
              <a:defRPr/>
            </a:pPr>
            <a:endParaRPr lang="fr-FR" sz="2000" dirty="0" smtClean="0">
              <a:cs typeface="+mn-cs"/>
            </a:endParaRPr>
          </a:p>
          <a:p>
            <a:pPr>
              <a:lnSpc>
                <a:spcPct val="80000"/>
              </a:lnSpc>
              <a:spcBef>
                <a:spcPct val="20000"/>
              </a:spcBef>
              <a:buClr>
                <a:schemeClr val="tx2"/>
              </a:buClr>
              <a:buSzPct val="70000"/>
              <a:buFont typeface="Wingdings" charset="0"/>
              <a:buNone/>
              <a:defRPr/>
            </a:pPr>
            <a:endParaRPr lang="fr-FR" sz="2000">
              <a:cs typeface="+mn-cs"/>
            </a:endParaRPr>
          </a:p>
          <a:p>
            <a:pPr>
              <a:lnSpc>
                <a:spcPct val="80000"/>
              </a:lnSpc>
              <a:spcBef>
                <a:spcPct val="20000"/>
              </a:spcBef>
              <a:buClr>
                <a:schemeClr val="tx2"/>
              </a:buClr>
              <a:buSzPct val="70000"/>
              <a:buFont typeface="Wingdings" charset="0"/>
              <a:buNone/>
              <a:defRPr/>
            </a:pPr>
            <a:r>
              <a:rPr lang="fr-FR" sz="2000" smtClean="0">
                <a:cs typeface="+mn-cs"/>
              </a:rPr>
              <a:t>annie.cornet</a:t>
            </a:r>
            <a:r>
              <a:rPr lang="fr-FR" sz="2000" dirty="0" err="1" smtClean="0">
                <a:cs typeface="+mn-cs"/>
              </a:rPr>
              <a:t>@uliege.be</a:t>
            </a:r>
            <a:r>
              <a:rPr lang="fr-FR" sz="2000" dirty="0" smtClean="0">
                <a:cs typeface="+mn-cs"/>
              </a:rPr>
              <a:t>  </a:t>
            </a:r>
            <a:r>
              <a:rPr lang="fr-FR" sz="2000" dirty="0" err="1" smtClean="0">
                <a:cs typeface="+mn-cs"/>
              </a:rPr>
              <a:t>www.egid.hec.ulg.ac.be</a:t>
            </a:r>
            <a:r>
              <a:rPr lang="fr-FR" sz="2000" dirty="0" smtClean="0">
                <a:cs typeface="+mn-cs"/>
              </a:rPr>
              <a:t> </a:t>
            </a:r>
            <a:endParaRPr lang="fr-FR" sz="2000" dirty="0">
              <a:cs typeface="+mn-cs"/>
            </a:endParaRPr>
          </a:p>
        </p:txBody>
      </p:sp>
    </p:spTree>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pPr>
              <a:defRPr/>
            </a:pPr>
            <a:r>
              <a:rPr lang="fr-FR" sz="2000" dirty="0" smtClean="0"/>
              <a:t>Peu d’études sur la part du variable et les compléments en regard du sexe.</a:t>
            </a:r>
          </a:p>
          <a:p>
            <a:pPr>
              <a:defRPr/>
            </a:pPr>
            <a:r>
              <a:rPr lang="fr-FR" sz="2000" dirty="0" smtClean="0"/>
              <a:t>Une </a:t>
            </a:r>
            <a:r>
              <a:rPr lang="fr-FR" sz="2000" dirty="0"/>
              <a:t>analyse hommes-femmes montre que la part des primes est plus </a:t>
            </a:r>
            <a:r>
              <a:rPr lang="fr-FR" sz="2000" dirty="0" err="1"/>
              <a:t>élevée</a:t>
            </a:r>
            <a:r>
              <a:rPr lang="fr-FR" sz="2000" dirty="0"/>
              <a:t> dans la </a:t>
            </a:r>
            <a:r>
              <a:rPr lang="fr-FR" sz="2000" dirty="0" err="1"/>
              <a:t>rémunération</a:t>
            </a:r>
            <a:r>
              <a:rPr lang="fr-FR" sz="2000" dirty="0"/>
              <a:t> des hommes que dans celle des femmes : 13,4 % contre 11,4 % (Seguin, 2006). </a:t>
            </a:r>
            <a:endParaRPr lang="fr-FR" sz="2000" dirty="0"/>
          </a:p>
        </p:txBody>
      </p:sp>
      <p:sp>
        <p:nvSpPr>
          <p:cNvPr id="4" name="Espace réservé du pied de page 3"/>
          <p:cNvSpPr>
            <a:spLocks noGrp="1"/>
          </p:cNvSpPr>
          <p:nvPr>
            <p:ph type="ftr" sz="quarter" idx="10"/>
          </p:nvPr>
        </p:nvSpPr>
        <p:spPr/>
        <p:txBody>
          <a:bodyPr/>
          <a:lstStyle/>
          <a:p>
            <a:pPr>
              <a:defRPr/>
            </a:pPr>
            <a:r>
              <a:rPr lang="fr-FR" smtClean="0"/>
              <a:t>Cornet Annie, professeure Hec- Ecole de Gestion de l'Ulg - EGiD</a:t>
            </a:r>
            <a:endParaRPr lang="fr-FR"/>
          </a:p>
        </p:txBody>
      </p:sp>
      <p:sp>
        <p:nvSpPr>
          <p:cNvPr id="5" name="Espace réservé du numéro de diapositive 4"/>
          <p:cNvSpPr>
            <a:spLocks noGrp="1"/>
          </p:cNvSpPr>
          <p:nvPr>
            <p:ph type="sldNum" sz="quarter" idx="11"/>
          </p:nvPr>
        </p:nvSpPr>
        <p:spPr/>
        <p:txBody>
          <a:bodyPr/>
          <a:lstStyle/>
          <a:p>
            <a:pPr>
              <a:defRPr/>
            </a:pPr>
            <a:fld id="{F94A3627-1370-7A45-A761-891D9F3CBBAE}" type="slidenum">
              <a:rPr lang="fr-FR" smtClean="0"/>
              <a:pPr>
                <a:defRPr/>
              </a:pPr>
              <a:t>10</a:t>
            </a:fld>
            <a:endParaRPr lang="fr-FR"/>
          </a:p>
        </p:txBody>
      </p:sp>
    </p:spTree>
    <p:extLst>
      <p:ext uri="{BB962C8B-B14F-4D97-AF65-F5344CB8AC3E}">
        <p14:creationId xmlns:p14="http://schemas.microsoft.com/office/powerpoint/2010/main" val="327788439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defRPr/>
            </a:pPr>
            <a:r>
              <a:rPr lang="fr-FR" dirty="0" smtClean="0"/>
              <a:t>Sources </a:t>
            </a:r>
            <a:endParaRPr lang="fr-FR" dirty="0"/>
          </a:p>
        </p:txBody>
      </p:sp>
      <p:sp>
        <p:nvSpPr>
          <p:cNvPr id="3" name="Espace réservé du contenu 2"/>
          <p:cNvSpPr>
            <a:spLocks noGrp="1"/>
          </p:cNvSpPr>
          <p:nvPr>
            <p:ph idx="1"/>
          </p:nvPr>
        </p:nvSpPr>
        <p:spPr>
          <a:xfrm>
            <a:off x="1115616" y="1827213"/>
            <a:ext cx="7568009" cy="4114800"/>
          </a:xfrm>
        </p:spPr>
        <p:txBody>
          <a:bodyPr/>
          <a:lstStyle/>
          <a:p>
            <a:pPr marL="342900" lvl="1" indent="-342900">
              <a:buClr>
                <a:schemeClr val="tx2"/>
              </a:buClr>
              <a:buFont typeface="Wingdings" charset="0"/>
              <a:buChar char="¡"/>
              <a:defRPr/>
            </a:pPr>
            <a:r>
              <a:rPr lang="fr-BE" sz="1600" dirty="0" smtClean="0"/>
              <a:t>Belgique: Bilan social – données sexuées notamment – salaire </a:t>
            </a:r>
            <a:r>
              <a:rPr lang="fr-BE" sz="1600" u="sng" dirty="0" smtClean="0"/>
              <a:t>annuel</a:t>
            </a:r>
            <a:r>
              <a:rPr lang="fr-BE" sz="1600" dirty="0" smtClean="0"/>
              <a:t> brut moyen pour la catégorie la moins élevée et la catégorie la plus élevée chez les ouvriers, les employés, les cadres</a:t>
            </a:r>
          </a:p>
          <a:p>
            <a:pPr marL="342900" lvl="1" indent="-342900">
              <a:buClr>
                <a:schemeClr val="tx2"/>
              </a:buClr>
              <a:buFont typeface="Wingdings" charset="0"/>
              <a:buChar char="¡"/>
              <a:defRPr/>
            </a:pPr>
            <a:r>
              <a:rPr lang="fr-BE" sz="1600" dirty="0">
                <a:hlinkClick r:id="rId2"/>
              </a:rPr>
              <a:t>L’ENQUÊTE SUR LA STRUCTURE DES SALAIRES (SES</a:t>
            </a:r>
            <a:r>
              <a:rPr lang="fr-BE" sz="1600" dirty="0" smtClean="0">
                <a:hlinkClick r:id="rId2"/>
              </a:rPr>
              <a:t>)-Eurostat -</a:t>
            </a:r>
            <a:endParaRPr lang="fr-BE" sz="1600" dirty="0" smtClean="0"/>
          </a:p>
          <a:p>
            <a:r>
              <a:rPr lang="fr-BE" sz="1600" dirty="0" smtClean="0"/>
              <a:t>Chicha </a:t>
            </a:r>
            <a:r>
              <a:rPr lang="fr-BE" sz="1600" dirty="0"/>
              <a:t>M.T., 1997, </a:t>
            </a:r>
            <a:r>
              <a:rPr lang="fr-BE" sz="1600" i="1" dirty="0"/>
              <a:t>L’équité salariale Mise en oeuvre et enjeux</a:t>
            </a:r>
            <a:r>
              <a:rPr lang="fr-BE" sz="1600" dirty="0"/>
              <a:t>, Les éditions Yvon Blais inc., Québec, Canada. </a:t>
            </a:r>
            <a:r>
              <a:rPr lang="fr-FR" sz="1600" dirty="0" smtClean="0"/>
              <a:t>Les </a:t>
            </a:r>
            <a:r>
              <a:rPr lang="fr-FR" sz="1600" dirty="0" err="1" smtClean="0"/>
              <a:t>différentes</a:t>
            </a:r>
            <a:r>
              <a:rPr lang="fr-FR" sz="1600" dirty="0" smtClean="0"/>
              <a:t> facettes des </a:t>
            </a:r>
            <a:r>
              <a:rPr lang="fr-FR" sz="1600" dirty="0" err="1" smtClean="0"/>
              <a:t>inégalités</a:t>
            </a:r>
            <a:r>
              <a:rPr lang="fr-FR" sz="1600" dirty="0" smtClean="0"/>
              <a:t> salariales hommes- femmes </a:t>
            </a:r>
          </a:p>
          <a:p>
            <a:r>
              <a:rPr lang="fr-FR" sz="1600" dirty="0" err="1" smtClean="0"/>
              <a:t>Séverine</a:t>
            </a:r>
            <a:r>
              <a:rPr lang="fr-FR" sz="1600" dirty="0" smtClean="0"/>
              <a:t> </a:t>
            </a:r>
            <a:r>
              <a:rPr lang="fr-FR" sz="1600" dirty="0" err="1" smtClean="0"/>
              <a:t>Lemière</a:t>
            </a:r>
            <a:r>
              <a:rPr lang="fr-FR" sz="1600" dirty="0" smtClean="0"/>
              <a:t>* et Rachel </a:t>
            </a:r>
            <a:r>
              <a:rPr lang="fr-FR" sz="1600" dirty="0" err="1" smtClean="0"/>
              <a:t>Silvera</a:t>
            </a:r>
            <a:r>
              <a:rPr lang="fr-FR" sz="1600" dirty="0" smtClean="0"/>
              <a:t>** Dans CORNET A., LAUFER J. , BELGHITI S. (</a:t>
            </a:r>
            <a:r>
              <a:rPr lang="fr-FR" sz="1600" dirty="0" err="1" smtClean="0"/>
              <a:t>Eds</a:t>
            </a:r>
            <a:r>
              <a:rPr lang="fr-FR" sz="1600" dirty="0" smtClean="0"/>
              <a:t>.) (2008), Genre et GRH, Les </a:t>
            </a:r>
          </a:p>
          <a:p>
            <a:r>
              <a:rPr lang="fr-FR" sz="1600" dirty="0" err="1" smtClean="0"/>
              <a:t>défis</a:t>
            </a:r>
            <a:r>
              <a:rPr lang="fr-FR" sz="1600" dirty="0" smtClean="0"/>
              <a:t> de l’</a:t>
            </a:r>
            <a:r>
              <a:rPr lang="fr-FR" sz="1600" dirty="0" err="1" smtClean="0"/>
              <a:t>égalite</a:t>
            </a:r>
            <a:r>
              <a:rPr lang="fr-FR" sz="1600" dirty="0" smtClean="0"/>
              <a:t>́ hommes-femmes, ouvrage collectif, Paris, Vuibert, </a:t>
            </a:r>
            <a:r>
              <a:rPr lang="fr-FR" sz="1600" dirty="0" smtClean="0">
                <a:hlinkClick r:id="rId3"/>
              </a:rPr>
              <a:t>http://vuibert.com/livre26964.html</a:t>
            </a:r>
            <a:r>
              <a:rPr lang="fr-FR" sz="1600" dirty="0" smtClean="0"/>
              <a:t> </a:t>
            </a:r>
            <a:endParaRPr lang="fr-BE" sz="1600" dirty="0" smtClean="0"/>
          </a:p>
          <a:p>
            <a:pPr>
              <a:defRPr/>
            </a:pPr>
            <a:r>
              <a:rPr lang="fr-BE" sz="1600" dirty="0"/>
              <a:t>Meulders D., Plasman R. (2006), « Les inégalités salariales de genre : expliquer l’injustifiable ou justifier l’inexplicable », Communication à la journée d’études du Mage « salaires féminins : le point et l’appoint », ENS Ulm, Paris, 8 juin. </a:t>
            </a:r>
          </a:p>
          <a:p>
            <a:pPr>
              <a:defRPr/>
            </a:pPr>
            <a:endParaRPr lang="fr-FR" sz="1600" dirty="0"/>
          </a:p>
        </p:txBody>
      </p:sp>
      <p:sp>
        <p:nvSpPr>
          <p:cNvPr id="4" name="Espace réservé du pied de page 3"/>
          <p:cNvSpPr>
            <a:spLocks noGrp="1"/>
          </p:cNvSpPr>
          <p:nvPr>
            <p:ph type="ftr" sz="quarter" idx="10"/>
          </p:nvPr>
        </p:nvSpPr>
        <p:spPr/>
        <p:txBody>
          <a:bodyPr/>
          <a:lstStyle/>
          <a:p>
            <a:pPr>
              <a:defRPr/>
            </a:pPr>
            <a:r>
              <a:rPr lang="fr-FR" dirty="0" smtClean="0"/>
              <a:t>Cornet Annie, professeure </a:t>
            </a:r>
            <a:r>
              <a:rPr lang="fr-FR" dirty="0" err="1" smtClean="0"/>
              <a:t>Hec</a:t>
            </a:r>
            <a:r>
              <a:rPr lang="fr-FR" dirty="0" smtClean="0"/>
              <a:t>- Ecole de Gestion de </a:t>
            </a:r>
            <a:r>
              <a:rPr lang="fr-FR" dirty="0" err="1" smtClean="0"/>
              <a:t>l'Ulg</a:t>
            </a:r>
            <a:r>
              <a:rPr lang="fr-FR" dirty="0" smtClean="0"/>
              <a:t> - </a:t>
            </a:r>
            <a:r>
              <a:rPr lang="fr-FR" dirty="0" err="1" smtClean="0"/>
              <a:t>EGiD</a:t>
            </a:r>
            <a:endParaRPr lang="fr-FR" dirty="0"/>
          </a:p>
        </p:txBody>
      </p:sp>
      <p:sp>
        <p:nvSpPr>
          <p:cNvPr id="5" name="Espace réservé du numéro de diapositive 4"/>
          <p:cNvSpPr>
            <a:spLocks noGrp="1"/>
          </p:cNvSpPr>
          <p:nvPr>
            <p:ph type="sldNum" sz="quarter" idx="11"/>
          </p:nvPr>
        </p:nvSpPr>
        <p:spPr/>
        <p:txBody>
          <a:bodyPr/>
          <a:lstStyle/>
          <a:p>
            <a:pPr>
              <a:defRPr/>
            </a:pPr>
            <a:fld id="{CEB3324A-AC00-E04E-8201-ED02A8150F30}" type="slidenum">
              <a:rPr lang="fr-FR" smtClean="0"/>
              <a:pPr>
                <a:defRPr/>
              </a:pPr>
              <a:t>11</a:t>
            </a:fld>
            <a:endParaRPr lang="fr-F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Espace réservé du pied de page 2"/>
          <p:cNvSpPr>
            <a:spLocks noGrp="1"/>
          </p:cNvSpPr>
          <p:nvPr>
            <p:ph type="ftr" sz="quarter" idx="10"/>
          </p:nvPr>
        </p:nvSpPr>
        <p:spPr/>
        <p:txBody>
          <a:bodyPr/>
          <a:lstStyle/>
          <a:p>
            <a:pPr>
              <a:defRPr/>
            </a:pPr>
            <a:r>
              <a:rPr lang="fr-FR"/>
              <a:t>Cornet Annie, professeure Hec- Ecole de Gestion de l'Ulg - EGiD</a:t>
            </a:r>
          </a:p>
        </p:txBody>
      </p:sp>
      <p:sp>
        <p:nvSpPr>
          <p:cNvPr id="14" name="Espace réservé du numéro de diapositive 3"/>
          <p:cNvSpPr>
            <a:spLocks noGrp="1"/>
          </p:cNvSpPr>
          <p:nvPr>
            <p:ph type="sldNum" sz="quarter" idx="11"/>
          </p:nvPr>
        </p:nvSpPr>
        <p:spPr/>
        <p:txBody>
          <a:bodyPr/>
          <a:lstStyle/>
          <a:p>
            <a:pPr>
              <a:defRPr/>
            </a:pPr>
            <a:fld id="{6216BF6C-C613-9645-9D75-3A129070F999}" type="slidenum">
              <a:rPr lang="fr-FR"/>
              <a:pPr>
                <a:defRPr/>
              </a:pPr>
              <a:t>12</a:t>
            </a:fld>
            <a:endParaRPr lang="fr-FR"/>
          </a:p>
        </p:txBody>
      </p:sp>
      <p:sp>
        <p:nvSpPr>
          <p:cNvPr id="58372" name="Rectangle 4"/>
          <p:cNvSpPr>
            <a:spLocks noGrp="1" noChangeArrowheads="1"/>
          </p:cNvSpPr>
          <p:nvPr>
            <p:ph type="title"/>
          </p:nvPr>
        </p:nvSpPr>
        <p:spPr/>
        <p:txBody>
          <a:bodyPr/>
          <a:lstStyle/>
          <a:p>
            <a:pPr algn="ctr" eaLnBrk="1" hangingPunct="1">
              <a:defRPr/>
            </a:pPr>
            <a:r>
              <a:rPr lang="fr-BE" dirty="0" smtClean="0">
                <a:cs typeface="+mj-cs"/>
              </a:rPr>
              <a:t>Facteurs explicatifs (IOS)</a:t>
            </a:r>
            <a:endParaRPr lang="fr-FR" dirty="0" smtClean="0">
              <a:cs typeface="+mj-cs"/>
            </a:endParaRPr>
          </a:p>
        </p:txBody>
      </p:sp>
      <p:grpSp>
        <p:nvGrpSpPr>
          <p:cNvPr id="16388" name="Group 8"/>
          <p:cNvGrpSpPr>
            <a:grpSpLocks noChangeAspect="1"/>
          </p:cNvGrpSpPr>
          <p:nvPr/>
        </p:nvGrpSpPr>
        <p:grpSpPr bwMode="auto">
          <a:xfrm>
            <a:off x="1258888" y="2058988"/>
            <a:ext cx="7058025" cy="3533775"/>
            <a:chOff x="1845" y="10395"/>
            <a:chExt cx="9925" cy="4968"/>
          </a:xfrm>
        </p:grpSpPr>
        <p:sp>
          <p:nvSpPr>
            <p:cNvPr id="16389" name="AutoShape 9"/>
            <p:cNvSpPr>
              <a:spLocks noChangeAspect="1" noChangeArrowheads="1"/>
            </p:cNvSpPr>
            <p:nvPr/>
          </p:nvSpPr>
          <p:spPr bwMode="auto">
            <a:xfrm>
              <a:off x="1845" y="10395"/>
              <a:ext cx="9925" cy="49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fr-FR"/>
            </a:p>
          </p:txBody>
        </p:sp>
        <p:sp>
          <p:nvSpPr>
            <p:cNvPr id="58378" name="AutoShape 10"/>
            <p:cNvSpPr>
              <a:spLocks noChangeArrowheads="1"/>
            </p:cNvSpPr>
            <p:nvPr/>
          </p:nvSpPr>
          <p:spPr bwMode="auto">
            <a:xfrm>
              <a:off x="2571" y="10395"/>
              <a:ext cx="7713" cy="4535"/>
            </a:xfrm>
            <a:prstGeom prst="triangle">
              <a:avLst>
                <a:gd name="adj" fmla="val 50000"/>
              </a:avLst>
            </a:prstGeom>
            <a:solidFill>
              <a:srgbClr val="F1F0F4"/>
            </a:solidFill>
            <a:ln w="9525">
              <a:solidFill>
                <a:srgbClr val="000000"/>
              </a:solidFill>
              <a:miter lim="800000"/>
              <a:headEnd/>
              <a:tailEnd/>
            </a:ln>
            <a:effectLst/>
            <a:extLst>
              <a:ext uri="{AF507438-7753-43e0-B8FC-AC1667EBCBE1}">
                <a14:hiddenEffects xmlns:a14="http://schemas.microsoft.com/office/drawing/2010/main">
                  <a:effectLst>
                    <a:outerShdw blurRad="63500" dist="38099" dir="2700000" algn="ctr" rotWithShape="0">
                      <a:srgbClr val="B8B7D1">
                        <a:alpha val="74998"/>
                      </a:srgbClr>
                    </a:outerShdw>
                  </a:effectLst>
                </a14:hiddenEffects>
              </a:ext>
            </a:extLst>
          </p:spPr>
          <p:txBody>
            <a:bodyPr lIns="66751" tIns="33376" rIns="66751" bIns="33376" anchor="ctr"/>
            <a:lstStyle/>
            <a:p>
              <a:pPr algn="ctr">
                <a:defRPr/>
              </a:pPr>
              <a:endParaRPr lang="fr-FR">
                <a:cs typeface="+mn-cs"/>
              </a:endParaRPr>
            </a:p>
          </p:txBody>
        </p:sp>
        <p:sp>
          <p:nvSpPr>
            <p:cNvPr id="16391" name="WordArt 11"/>
            <p:cNvSpPr>
              <a:spLocks noChangeArrowheads="1" noChangeShapeType="1" noTextEdit="1"/>
            </p:cNvSpPr>
            <p:nvPr/>
          </p:nvSpPr>
          <p:spPr bwMode="auto">
            <a:xfrm>
              <a:off x="5383" y="10395"/>
              <a:ext cx="2029" cy="794"/>
            </a:xfrm>
            <a:prstGeom prst="rect">
              <a:avLst/>
            </a:prstGeom>
          </p:spPr>
          <p:txBody>
            <a:bodyPr wrap="none" fromWordArt="1">
              <a:prstTxWarp prst="textSlantUp">
                <a:avLst>
                  <a:gd name="adj" fmla="val 32056"/>
                </a:avLst>
              </a:prstTxWarp>
            </a:bodyPr>
            <a:lstStyle/>
            <a:p>
              <a:pPr algn="ctr"/>
              <a:r>
                <a:rPr lang="fr-FR" sz="2800" kern="10">
                  <a:ln w="9525">
                    <a:solidFill>
                      <a:srgbClr val="CC99FF"/>
                    </a:solidFill>
                    <a:round/>
                    <a:headEnd/>
                    <a:tailEnd/>
                  </a:ln>
                  <a:gradFill rotWithShape="1">
                    <a:gsLst>
                      <a:gs pos="0">
                        <a:srgbClr val="6600CC"/>
                      </a:gs>
                      <a:gs pos="100000">
                        <a:srgbClr val="CC00CC"/>
                      </a:gs>
                    </a:gsLst>
                    <a:lin ang="5400000" scaled="1"/>
                  </a:gradFill>
                  <a:effectLst>
                    <a:outerShdw blurRad="63500" dist="53882" dir="2700000" algn="ctr" rotWithShape="0">
                      <a:srgbClr val="9999FF">
                        <a:alpha val="79999"/>
                      </a:srgbClr>
                    </a:outerShdw>
                  </a:effectLst>
                  <a:latin typeface="Impact"/>
                  <a:ea typeface="Impact"/>
                  <a:cs typeface="Impact"/>
                </a:rPr>
                <a:t>Individuels</a:t>
              </a:r>
            </a:p>
          </p:txBody>
        </p:sp>
        <p:sp>
          <p:nvSpPr>
            <p:cNvPr id="16392" name="WordArt 12"/>
            <p:cNvSpPr>
              <a:spLocks noChangeArrowheads="1" noChangeShapeType="1" noTextEdit="1"/>
            </p:cNvSpPr>
            <p:nvPr/>
          </p:nvSpPr>
          <p:spPr bwMode="auto">
            <a:xfrm>
              <a:off x="8650" y="14569"/>
              <a:ext cx="3120" cy="794"/>
            </a:xfrm>
            <a:prstGeom prst="rect">
              <a:avLst/>
            </a:prstGeom>
          </p:spPr>
          <p:txBody>
            <a:bodyPr wrap="none" fromWordArt="1">
              <a:prstTxWarp prst="textSlantUp">
                <a:avLst>
                  <a:gd name="adj" fmla="val 32056"/>
                </a:avLst>
              </a:prstTxWarp>
            </a:bodyPr>
            <a:lstStyle/>
            <a:p>
              <a:pPr algn="ctr"/>
              <a:r>
                <a:rPr lang="fr-FR" sz="2800" kern="10">
                  <a:ln w="9525">
                    <a:solidFill>
                      <a:srgbClr val="CC99FF"/>
                    </a:solidFill>
                    <a:round/>
                    <a:headEnd/>
                    <a:tailEnd/>
                  </a:ln>
                  <a:gradFill rotWithShape="1">
                    <a:gsLst>
                      <a:gs pos="0">
                        <a:srgbClr val="6600CC"/>
                      </a:gs>
                      <a:gs pos="100000">
                        <a:srgbClr val="CC00CC"/>
                      </a:gs>
                    </a:gsLst>
                    <a:lin ang="5400000" scaled="1"/>
                  </a:gradFill>
                  <a:effectLst>
                    <a:outerShdw blurRad="63500" dist="53882" dir="2700000" algn="ctr" rotWithShape="0">
                      <a:srgbClr val="9999FF">
                        <a:alpha val="79999"/>
                      </a:srgbClr>
                    </a:outerShdw>
                  </a:effectLst>
                  <a:latin typeface="Impact"/>
                  <a:ea typeface="Impact"/>
                  <a:cs typeface="Impact"/>
                </a:rPr>
                <a:t>Organisationnels</a:t>
              </a:r>
            </a:p>
          </p:txBody>
        </p:sp>
        <p:sp>
          <p:nvSpPr>
            <p:cNvPr id="16393" name="WordArt 13"/>
            <p:cNvSpPr>
              <a:spLocks noChangeArrowheads="1" noChangeShapeType="1" noTextEdit="1"/>
            </p:cNvSpPr>
            <p:nvPr/>
          </p:nvSpPr>
          <p:spPr bwMode="auto">
            <a:xfrm>
              <a:off x="1845" y="14479"/>
              <a:ext cx="1800" cy="794"/>
            </a:xfrm>
            <a:prstGeom prst="rect">
              <a:avLst/>
            </a:prstGeom>
          </p:spPr>
          <p:txBody>
            <a:bodyPr wrap="none" fromWordArt="1">
              <a:prstTxWarp prst="textSlantUp">
                <a:avLst>
                  <a:gd name="adj" fmla="val 32056"/>
                </a:avLst>
              </a:prstTxWarp>
            </a:bodyPr>
            <a:lstStyle/>
            <a:p>
              <a:pPr algn="ctr"/>
              <a:r>
                <a:rPr lang="fr-FR" sz="2800" kern="10">
                  <a:ln w="9525">
                    <a:solidFill>
                      <a:srgbClr val="CC99FF"/>
                    </a:solidFill>
                    <a:round/>
                    <a:headEnd/>
                    <a:tailEnd/>
                  </a:ln>
                  <a:gradFill rotWithShape="1">
                    <a:gsLst>
                      <a:gs pos="0">
                        <a:srgbClr val="6600CC"/>
                      </a:gs>
                      <a:gs pos="100000">
                        <a:srgbClr val="CC00CC"/>
                      </a:gs>
                    </a:gsLst>
                    <a:lin ang="5400000" scaled="1"/>
                  </a:gradFill>
                  <a:effectLst>
                    <a:outerShdw blurRad="63500" dist="53882" dir="2700000" algn="ctr" rotWithShape="0">
                      <a:srgbClr val="9999FF">
                        <a:alpha val="79999"/>
                      </a:srgbClr>
                    </a:outerShdw>
                  </a:effectLst>
                  <a:latin typeface="Impact"/>
                  <a:ea typeface="Impact"/>
                  <a:cs typeface="Impact"/>
                </a:rPr>
                <a:t>Sociétaux</a:t>
              </a:r>
            </a:p>
          </p:txBody>
        </p:sp>
        <p:sp>
          <p:nvSpPr>
            <p:cNvPr id="58382" name="Text Box 14"/>
            <p:cNvSpPr txBox="1">
              <a:spLocks noChangeArrowheads="1"/>
            </p:cNvSpPr>
            <p:nvPr/>
          </p:nvSpPr>
          <p:spPr bwMode="auto">
            <a:xfrm>
              <a:off x="4798" y="12758"/>
              <a:ext cx="3724" cy="984"/>
            </a:xfrm>
            <a:prstGeom prst="rect">
              <a:avLst/>
            </a:prstGeom>
            <a:noFill/>
            <a:ln>
              <a:noFill/>
            </a:ln>
            <a:effectLst/>
            <a:extLst>
              <a:ext uri="{909E8E84-426E-40dd-AFC4-6F175D3DCCD1}">
                <a14:hiddenFill xmlns:a14="http://schemas.microsoft.com/office/drawing/2010/main">
                  <a:solidFill>
                    <a:srgbClr val="F1F0F4"/>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blurRad="63500" dist="38099" dir="2700000" algn="ctr" rotWithShape="0">
                      <a:srgbClr val="B8B7D1">
                        <a:alpha val="74998"/>
                      </a:srgbClr>
                    </a:outerShdw>
                  </a:effectLst>
                </a14:hiddenEffects>
              </a:ext>
            </a:extLst>
          </p:spPr>
          <p:txBody>
            <a:bodyPr lIns="66751" tIns="33376" rIns="66751" bIns="33376"/>
            <a:lstStyle/>
            <a:p>
              <a:pPr algn="ctr">
                <a:defRPr/>
              </a:pPr>
              <a:r>
                <a:rPr lang="fr-FR" sz="2000" b="1">
                  <a:solidFill>
                    <a:srgbClr val="000000"/>
                  </a:solidFill>
                  <a:latin typeface="Tahoma" charset="0"/>
                  <a:cs typeface="+mn-cs"/>
                </a:rPr>
                <a:t>Equité salariale</a:t>
              </a:r>
              <a:endParaRPr lang="fr-FR">
                <a:cs typeface="+mn-cs"/>
              </a:endParaRPr>
            </a:p>
          </p:txBody>
        </p:sp>
        <p:sp>
          <p:nvSpPr>
            <p:cNvPr id="58383" name="Line 15"/>
            <p:cNvSpPr>
              <a:spLocks noChangeShapeType="1"/>
            </p:cNvSpPr>
            <p:nvPr/>
          </p:nvSpPr>
          <p:spPr bwMode="auto">
            <a:xfrm>
              <a:off x="6292" y="11484"/>
              <a:ext cx="0" cy="453"/>
            </a:xfrm>
            <a:prstGeom prst="line">
              <a:avLst/>
            </a:prstGeom>
            <a:noFill/>
            <a:ln w="9525">
              <a:solidFill>
                <a:srgbClr val="00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rgbClr val="B8B7D1">
                        <a:alpha val="74998"/>
                      </a:srgbClr>
                    </a:outerShdw>
                  </a:effectLst>
                </a14:hiddenEffects>
              </a:ext>
            </a:extLst>
          </p:spPr>
          <p:txBody>
            <a:bodyPr/>
            <a:lstStyle/>
            <a:p>
              <a:pPr>
                <a:defRPr/>
              </a:pPr>
              <a:endParaRPr lang="fr-FR">
                <a:cs typeface="+mn-cs"/>
              </a:endParaRPr>
            </a:p>
          </p:txBody>
        </p:sp>
        <p:sp>
          <p:nvSpPr>
            <p:cNvPr id="58384" name="Line 16"/>
            <p:cNvSpPr>
              <a:spLocks noChangeShapeType="1"/>
            </p:cNvSpPr>
            <p:nvPr/>
          </p:nvSpPr>
          <p:spPr bwMode="auto">
            <a:xfrm flipV="1">
              <a:off x="4113" y="14115"/>
              <a:ext cx="453" cy="364"/>
            </a:xfrm>
            <a:prstGeom prst="line">
              <a:avLst/>
            </a:prstGeom>
            <a:noFill/>
            <a:ln w="9525">
              <a:solidFill>
                <a:srgbClr val="00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rgbClr val="B8B7D1">
                        <a:alpha val="74998"/>
                      </a:srgbClr>
                    </a:outerShdw>
                  </a:effectLst>
                </a14:hiddenEffects>
              </a:ext>
            </a:extLst>
          </p:spPr>
          <p:txBody>
            <a:bodyPr/>
            <a:lstStyle/>
            <a:p>
              <a:pPr>
                <a:defRPr/>
              </a:pPr>
              <a:endParaRPr lang="fr-FR">
                <a:cs typeface="+mn-cs"/>
              </a:endParaRPr>
            </a:p>
          </p:txBody>
        </p:sp>
        <p:sp>
          <p:nvSpPr>
            <p:cNvPr id="58385" name="Line 17"/>
            <p:cNvSpPr>
              <a:spLocks noChangeShapeType="1"/>
            </p:cNvSpPr>
            <p:nvPr/>
          </p:nvSpPr>
          <p:spPr bwMode="auto">
            <a:xfrm flipH="1" flipV="1">
              <a:off x="8107" y="14115"/>
              <a:ext cx="1087" cy="453"/>
            </a:xfrm>
            <a:prstGeom prst="line">
              <a:avLst/>
            </a:prstGeom>
            <a:noFill/>
            <a:ln w="9525">
              <a:solidFill>
                <a:srgbClr val="00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rgbClr val="B8B7D1">
                        <a:alpha val="74998"/>
                      </a:srgbClr>
                    </a:outerShdw>
                  </a:effectLst>
                </a14:hiddenEffects>
              </a:ext>
            </a:extLst>
          </p:spPr>
          <p:txBody>
            <a:bodyPr/>
            <a:lstStyle/>
            <a:p>
              <a:pPr>
                <a:defRPr/>
              </a:pPr>
              <a:endParaRPr lang="fr-FR">
                <a:cs typeface="+mn-cs"/>
              </a:endParaRPr>
            </a:p>
          </p:txBody>
        </p:sp>
      </p:gr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pied de page 3"/>
          <p:cNvSpPr>
            <a:spLocks noGrp="1"/>
          </p:cNvSpPr>
          <p:nvPr>
            <p:ph type="ftr" sz="quarter" idx="10"/>
          </p:nvPr>
        </p:nvSpPr>
        <p:spPr/>
        <p:txBody>
          <a:bodyPr/>
          <a:lstStyle/>
          <a:p>
            <a:pPr>
              <a:defRPr/>
            </a:pPr>
            <a:r>
              <a:rPr lang="fr-FR"/>
              <a:t>Cornet Annie, professeure Hec- Ecole de Gestion de l'Ulg - EGiD</a:t>
            </a:r>
          </a:p>
        </p:txBody>
      </p:sp>
      <p:sp>
        <p:nvSpPr>
          <p:cNvPr id="5" name="Espace réservé du numéro de diapositive 4"/>
          <p:cNvSpPr>
            <a:spLocks noGrp="1"/>
          </p:cNvSpPr>
          <p:nvPr>
            <p:ph type="sldNum" sz="quarter" idx="11"/>
          </p:nvPr>
        </p:nvSpPr>
        <p:spPr/>
        <p:txBody>
          <a:bodyPr/>
          <a:lstStyle/>
          <a:p>
            <a:pPr>
              <a:defRPr/>
            </a:pPr>
            <a:fld id="{3610E7BD-80B2-7041-9E98-1A921A396E50}" type="slidenum">
              <a:rPr lang="fr-FR"/>
              <a:pPr>
                <a:defRPr/>
              </a:pPr>
              <a:t>13</a:t>
            </a:fld>
            <a:endParaRPr lang="fr-FR"/>
          </a:p>
        </p:txBody>
      </p:sp>
      <p:sp>
        <p:nvSpPr>
          <p:cNvPr id="57347" name="Rectangle 3"/>
          <p:cNvSpPr>
            <a:spLocks noGrp="1" noChangeArrowheads="1"/>
          </p:cNvSpPr>
          <p:nvPr>
            <p:ph type="body" idx="1"/>
          </p:nvPr>
        </p:nvSpPr>
        <p:spPr>
          <a:xfrm>
            <a:off x="467544" y="1674813"/>
            <a:ext cx="8424936" cy="5183187"/>
          </a:xfrm>
        </p:spPr>
        <p:txBody>
          <a:bodyPr/>
          <a:lstStyle/>
          <a:p>
            <a:pPr eaLnBrk="1" hangingPunct="1">
              <a:lnSpc>
                <a:spcPct val="80000"/>
              </a:lnSpc>
              <a:defRPr/>
            </a:pPr>
            <a:r>
              <a:rPr lang="fr-BE" sz="2000" dirty="0" smtClean="0">
                <a:solidFill>
                  <a:srgbClr val="CC00CC"/>
                </a:solidFill>
                <a:cs typeface="+mn-cs"/>
              </a:rPr>
              <a:t>Individuels</a:t>
            </a:r>
          </a:p>
          <a:p>
            <a:pPr lvl="1" eaLnBrk="1" hangingPunct="1">
              <a:lnSpc>
                <a:spcPct val="80000"/>
              </a:lnSpc>
              <a:defRPr/>
            </a:pPr>
            <a:r>
              <a:rPr lang="fr-BE" sz="2000" dirty="0" smtClean="0"/>
              <a:t>les </a:t>
            </a:r>
            <a:r>
              <a:rPr lang="fr-BE" sz="2000" dirty="0"/>
              <a:t>femmes disposent d'un moins grand </a:t>
            </a:r>
            <a:r>
              <a:rPr lang="fr-BE" sz="2000" dirty="0">
                <a:solidFill>
                  <a:srgbClr val="CC00CC"/>
                </a:solidFill>
              </a:rPr>
              <a:t>pouvoir de négociation</a:t>
            </a:r>
            <a:r>
              <a:rPr lang="fr-BE" sz="2000" dirty="0"/>
              <a:t> individuel (assertivité, affirmation de soi, capacité de négociation, valorisation des expériences antérieures et des compétences mises en oeuvre) et collectif (peu ou pas soutenu par les syndicats) en matière de fixation des salaires. </a:t>
            </a:r>
            <a:endParaRPr lang="fr-BE" sz="2000" dirty="0" smtClean="0"/>
          </a:p>
          <a:p>
            <a:pPr lvl="1" eaLnBrk="1" hangingPunct="1">
              <a:lnSpc>
                <a:spcPct val="80000"/>
              </a:lnSpc>
              <a:defRPr/>
            </a:pPr>
            <a:r>
              <a:rPr lang="fr-BE" sz="2000" dirty="0"/>
              <a:t>Le capital humain, souvent mesuré par le nombre d’années d’études (diplôme), l’expérience et l’ancienneté, justifie également les inégalités salariales entre hommes et femmes (Sofer, 1990 et 1995). </a:t>
            </a:r>
            <a:endParaRPr lang="fr-BE" sz="2000" dirty="0" smtClean="0"/>
          </a:p>
          <a:p>
            <a:pPr lvl="1" eaLnBrk="1" hangingPunct="1">
              <a:lnSpc>
                <a:spcPct val="80000"/>
              </a:lnSpc>
              <a:defRPr/>
            </a:pPr>
            <a:r>
              <a:rPr lang="fr-BE" sz="2000"/>
              <a:t>Les diplômes jouent de moins en moins, l’élévation du niveau de formation des filles jouerait même en faveur des femmes dans l’explication des écarts de salaires en France (Meurs et Ponthieux, 2004) même si les rendements des diplômes en terme de niveau de salaire peuvent encore intervenir négativement comparativement aux hommes. </a:t>
            </a:r>
          </a:p>
        </p:txBody>
      </p:sp>
      <p:sp>
        <p:nvSpPr>
          <p:cNvPr id="57348" name="Rectangle 4"/>
          <p:cNvSpPr>
            <a:spLocks noChangeArrowheads="1"/>
          </p:cNvSpPr>
          <p:nvPr/>
        </p:nvSpPr>
        <p:spPr bwMode="auto">
          <a:xfrm>
            <a:off x="755650" y="260350"/>
            <a:ext cx="7416800" cy="5175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20000"/>
              </a:spcBef>
              <a:buClr>
                <a:schemeClr val="tx2"/>
              </a:buClr>
              <a:buSzPct val="70000"/>
              <a:buFont typeface="Wingdings" charset="0"/>
              <a:buNone/>
              <a:defRPr/>
            </a:pPr>
            <a:r>
              <a:rPr lang="fr-BE" sz="1400">
                <a:cs typeface="+mn-cs"/>
              </a:rPr>
              <a:t>site d'EIRO (Eurofunds)http://www.eiro.eurofound.eu.int/2002/01/study/tn0201103s.html.</a:t>
            </a:r>
            <a:endParaRPr lang="fr-FR" sz="1400">
              <a:cs typeface="+mn-cs"/>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pPr lvl="1" eaLnBrk="1" hangingPunct="1">
              <a:lnSpc>
                <a:spcPct val="80000"/>
              </a:lnSpc>
              <a:defRPr/>
            </a:pPr>
            <a:endParaRPr lang="fr-BE" sz="2000" dirty="0">
              <a:solidFill>
                <a:srgbClr val="CC00CC"/>
              </a:solidFill>
            </a:endParaRPr>
          </a:p>
          <a:p>
            <a:pPr eaLnBrk="1" hangingPunct="1">
              <a:lnSpc>
                <a:spcPct val="80000"/>
              </a:lnSpc>
              <a:defRPr/>
            </a:pPr>
            <a:r>
              <a:rPr lang="fr-BE" sz="2000" dirty="0">
                <a:solidFill>
                  <a:srgbClr val="CC00CC"/>
                </a:solidFill>
              </a:rPr>
              <a:t>Organisationnels</a:t>
            </a:r>
          </a:p>
          <a:p>
            <a:pPr lvl="1" eaLnBrk="1" hangingPunct="1">
              <a:lnSpc>
                <a:spcPct val="80000"/>
              </a:lnSpc>
              <a:defRPr/>
            </a:pPr>
            <a:r>
              <a:rPr lang="fr-BE" sz="2000" dirty="0">
                <a:solidFill>
                  <a:srgbClr val="CC00CC"/>
                </a:solidFill>
              </a:rPr>
              <a:t>Ségrégation horizontale</a:t>
            </a:r>
            <a:r>
              <a:rPr lang="fr-BE" sz="2000" dirty="0"/>
              <a:t>: différences d’emplois, de types d’entreprises, de secteur, de temps de travail, de type de formation, etc. Les femmes sont souvent dans des emplois où les salaires sont moins élévés (éducation, santé) + de statut (plus souvent employés que cadres) + taille entreprise (plus dans PME)</a:t>
            </a:r>
          </a:p>
          <a:p>
            <a:pPr lvl="1" eaLnBrk="1" hangingPunct="1">
              <a:lnSpc>
                <a:spcPct val="80000"/>
              </a:lnSpc>
              <a:defRPr/>
            </a:pPr>
            <a:r>
              <a:rPr lang="fr-BE" sz="2000" dirty="0">
                <a:solidFill>
                  <a:srgbClr val="CC00CC"/>
                </a:solidFill>
              </a:rPr>
              <a:t>Ségrégation verticale du marché du travail</a:t>
            </a:r>
            <a:r>
              <a:rPr lang="fr-BE" sz="2000" dirty="0"/>
              <a:t> : peu de femmes cadres n</a:t>
            </a:r>
          </a:p>
          <a:p>
            <a:pPr lvl="1" eaLnBrk="1" hangingPunct="1">
              <a:lnSpc>
                <a:spcPct val="80000"/>
              </a:lnSpc>
              <a:defRPr/>
            </a:pPr>
            <a:r>
              <a:rPr lang="fr-BE" sz="2000" dirty="0">
                <a:solidFill>
                  <a:srgbClr val="CC00CC"/>
                </a:solidFill>
              </a:rPr>
              <a:t>Temps de travail</a:t>
            </a:r>
            <a:r>
              <a:rPr lang="fr-BE" sz="2000" dirty="0"/>
              <a:t> : les femmes sont plus souvent à temps partiel (salaires moindres et moins d’avantages). </a:t>
            </a:r>
          </a:p>
          <a:p>
            <a:endParaRPr lang="fr-FR" dirty="0"/>
          </a:p>
        </p:txBody>
      </p:sp>
      <p:sp>
        <p:nvSpPr>
          <p:cNvPr id="4" name="Espace réservé du pied de page 3"/>
          <p:cNvSpPr>
            <a:spLocks noGrp="1"/>
          </p:cNvSpPr>
          <p:nvPr>
            <p:ph type="ftr" sz="quarter" idx="10"/>
          </p:nvPr>
        </p:nvSpPr>
        <p:spPr/>
        <p:txBody>
          <a:bodyPr/>
          <a:lstStyle/>
          <a:p>
            <a:pPr>
              <a:defRPr/>
            </a:pPr>
            <a:r>
              <a:rPr lang="fr-FR" smtClean="0"/>
              <a:t>Cornet Annie, professeure Hec- Ecole de Gestion de l'Ulg - EGiD</a:t>
            </a:r>
            <a:endParaRPr lang="fr-FR"/>
          </a:p>
        </p:txBody>
      </p:sp>
      <p:sp>
        <p:nvSpPr>
          <p:cNvPr id="5" name="Espace réservé du numéro de diapositive 4"/>
          <p:cNvSpPr>
            <a:spLocks noGrp="1"/>
          </p:cNvSpPr>
          <p:nvPr>
            <p:ph type="sldNum" sz="quarter" idx="11"/>
          </p:nvPr>
        </p:nvSpPr>
        <p:spPr/>
        <p:txBody>
          <a:bodyPr/>
          <a:lstStyle/>
          <a:p>
            <a:pPr>
              <a:defRPr/>
            </a:pPr>
            <a:fld id="{F94A3627-1370-7A45-A761-891D9F3CBBAE}" type="slidenum">
              <a:rPr lang="fr-FR" smtClean="0"/>
              <a:pPr>
                <a:defRPr/>
              </a:pPr>
              <a:t>14</a:t>
            </a:fld>
            <a:endParaRPr lang="fr-FR"/>
          </a:p>
        </p:txBody>
      </p:sp>
    </p:spTree>
    <p:extLst>
      <p:ext uri="{BB962C8B-B14F-4D97-AF65-F5344CB8AC3E}">
        <p14:creationId xmlns:p14="http://schemas.microsoft.com/office/powerpoint/2010/main" val="253199408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115616" y="1673424"/>
            <a:ext cx="7313612" cy="4707904"/>
          </a:xfrm>
        </p:spPr>
        <p:txBody>
          <a:bodyPr/>
          <a:lstStyle/>
          <a:p>
            <a:pPr lvl="1" eaLnBrk="1" hangingPunct="1">
              <a:lnSpc>
                <a:spcPct val="80000"/>
              </a:lnSpc>
              <a:defRPr/>
            </a:pPr>
            <a:r>
              <a:rPr lang="fr-BE" sz="1800" dirty="0">
                <a:solidFill>
                  <a:srgbClr val="CC00CC"/>
                </a:solidFill>
              </a:rPr>
              <a:t>Type de carrière</a:t>
            </a:r>
            <a:r>
              <a:rPr lang="fr-BE" sz="1800" dirty="0"/>
              <a:t> : les femmes ont plus souvent des interruptions de carrière(pause-carrière et congé de maternité, retrait pour soutien à des personnes dépendantes) ce qui affecte leur carrière et leur progression salariale. </a:t>
            </a:r>
          </a:p>
          <a:p>
            <a:pPr lvl="1" eaLnBrk="1" hangingPunct="1">
              <a:lnSpc>
                <a:spcPct val="80000"/>
              </a:lnSpc>
              <a:defRPr/>
            </a:pPr>
            <a:r>
              <a:rPr lang="fr-BE" sz="1800" dirty="0"/>
              <a:t>D</a:t>
            </a:r>
            <a:r>
              <a:rPr lang="fr-BE" sz="1800" dirty="0">
                <a:solidFill>
                  <a:srgbClr val="CC00CC"/>
                </a:solidFill>
              </a:rPr>
              <a:t>isponibilité pour des heures supplémentaires et certaines formes de flexibilité</a:t>
            </a:r>
            <a:r>
              <a:rPr lang="fr-BE" sz="1800" dirty="0"/>
              <a:t>, les femmes sont moins disponibles pour faire des heures supplémentaires ou horaire décalé avec surprime</a:t>
            </a:r>
          </a:p>
          <a:p>
            <a:pPr lvl="1" eaLnBrk="1" hangingPunct="1">
              <a:lnSpc>
                <a:spcPct val="80000"/>
              </a:lnSpc>
              <a:defRPr/>
            </a:pPr>
            <a:r>
              <a:rPr lang="fr-BE" sz="1800" dirty="0"/>
              <a:t>Récupération - Les femmes négocient plus souvent des récupérations et/ou des jours de congé plutôt que des heures de travail supplémentaires rémunérées </a:t>
            </a:r>
            <a:r>
              <a:rPr lang="fr-BE" sz="1800" dirty="0">
                <a:solidFill>
                  <a:srgbClr val="CC00CC"/>
                </a:solidFill>
              </a:rPr>
              <a:t>(individuels et sociétaux – infrastructures)</a:t>
            </a:r>
          </a:p>
          <a:p>
            <a:pPr lvl="1"/>
            <a:endParaRPr lang="fr-BE" sz="1800" dirty="0" smtClean="0"/>
          </a:p>
          <a:p>
            <a:pPr lvl="1"/>
            <a:endParaRPr lang="fr-FR" sz="1800" dirty="0"/>
          </a:p>
        </p:txBody>
      </p:sp>
      <p:sp>
        <p:nvSpPr>
          <p:cNvPr id="4" name="Espace réservé du pied de page 3"/>
          <p:cNvSpPr>
            <a:spLocks noGrp="1"/>
          </p:cNvSpPr>
          <p:nvPr>
            <p:ph type="ftr" sz="quarter" idx="10"/>
          </p:nvPr>
        </p:nvSpPr>
        <p:spPr/>
        <p:txBody>
          <a:bodyPr/>
          <a:lstStyle/>
          <a:p>
            <a:pPr>
              <a:defRPr/>
            </a:pPr>
            <a:r>
              <a:rPr lang="fr-FR" smtClean="0"/>
              <a:t>Cornet Annie, professeure Hec- Ecole de Gestion de l'Ulg - EGiD</a:t>
            </a:r>
            <a:endParaRPr lang="fr-FR"/>
          </a:p>
        </p:txBody>
      </p:sp>
      <p:sp>
        <p:nvSpPr>
          <p:cNvPr id="5" name="Espace réservé du numéro de diapositive 4"/>
          <p:cNvSpPr>
            <a:spLocks noGrp="1"/>
          </p:cNvSpPr>
          <p:nvPr>
            <p:ph type="sldNum" sz="quarter" idx="11"/>
          </p:nvPr>
        </p:nvSpPr>
        <p:spPr/>
        <p:txBody>
          <a:bodyPr/>
          <a:lstStyle/>
          <a:p>
            <a:pPr>
              <a:defRPr/>
            </a:pPr>
            <a:fld id="{F94A3627-1370-7A45-A761-891D9F3CBBAE}" type="slidenum">
              <a:rPr lang="fr-FR" smtClean="0"/>
              <a:pPr>
                <a:defRPr/>
              </a:pPr>
              <a:t>15</a:t>
            </a:fld>
            <a:endParaRPr lang="fr-FR"/>
          </a:p>
        </p:txBody>
      </p:sp>
    </p:spTree>
    <p:extLst>
      <p:ext uri="{BB962C8B-B14F-4D97-AF65-F5344CB8AC3E}">
        <p14:creationId xmlns:p14="http://schemas.microsoft.com/office/powerpoint/2010/main" val="402794983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BE" dirty="0" smtClean="0">
                <a:solidFill>
                  <a:srgbClr val="CC00CC"/>
                </a:solidFill>
              </a:rPr>
              <a:t>Sociétaux</a:t>
            </a:r>
            <a:br>
              <a:rPr lang="fr-BE" dirty="0" smtClean="0">
                <a:solidFill>
                  <a:srgbClr val="CC00CC"/>
                </a:solidFill>
              </a:rPr>
            </a:br>
            <a:endParaRPr lang="fr-FR" dirty="0"/>
          </a:p>
        </p:txBody>
      </p:sp>
      <p:sp>
        <p:nvSpPr>
          <p:cNvPr id="3" name="Espace réservé du contenu 2"/>
          <p:cNvSpPr>
            <a:spLocks noGrp="1"/>
          </p:cNvSpPr>
          <p:nvPr>
            <p:ph idx="1"/>
          </p:nvPr>
        </p:nvSpPr>
        <p:spPr>
          <a:xfrm>
            <a:off x="539552" y="1628800"/>
            <a:ext cx="8352928" cy="4410099"/>
          </a:xfrm>
        </p:spPr>
        <p:txBody>
          <a:bodyPr/>
          <a:lstStyle/>
          <a:p>
            <a:r>
              <a:rPr lang="fr-BE" sz="1800" dirty="0" smtClean="0"/>
              <a:t>R</a:t>
            </a:r>
            <a:r>
              <a:rPr lang="fr-FR" sz="1800" dirty="0" err="1" smtClean="0"/>
              <a:t>eprésentation</a:t>
            </a:r>
            <a:r>
              <a:rPr lang="fr-FR" sz="1800" dirty="0" smtClean="0"/>
              <a:t> que les femmes travaillent pour un salaire d’appoint</a:t>
            </a:r>
          </a:p>
          <a:p>
            <a:r>
              <a:rPr lang="fr-BE" sz="1800" dirty="0" smtClean="0"/>
              <a:t>Impression qu’elles mobilisent des compétences « naturelles » qui ne doivent pas être rémunérées (extension sphère domestique)</a:t>
            </a:r>
          </a:p>
          <a:p>
            <a:r>
              <a:rPr lang="fr-BE" sz="1800" dirty="0" smtClean="0"/>
              <a:t>Stéréotypes de genre et division des rôles au sein de la sphère familiale (accès différenciés à l'éducation et à la formation, répartition inégale du travail domestique, existence d'un «salaire familial masculin» assurant la couverture du ménage et inversement, d'un salaire d'appoint pour les femmes, etc.). </a:t>
            </a:r>
          </a:p>
          <a:p>
            <a:r>
              <a:rPr lang="fr-BE" sz="1800" dirty="0" smtClean="0"/>
              <a:t>Pour </a:t>
            </a:r>
            <a:r>
              <a:rPr lang="fr-BE" sz="1800" dirty="0"/>
              <a:t>illustrer le poids et la prégnance des stéréotypes de genre, on peut également évoquer le relatif consensus autour de la féminisation du temps partiel</a:t>
            </a:r>
            <a:r>
              <a:rPr lang="fr-BE" sz="1800" dirty="0" smtClean="0"/>
              <a:t>.</a:t>
            </a:r>
          </a:p>
          <a:p>
            <a:r>
              <a:rPr lang="fr-BE" sz="1800" dirty="0"/>
              <a:t>M</a:t>
            </a:r>
            <a:r>
              <a:rPr lang="fr-BE" sz="1800" dirty="0" smtClean="0"/>
              <a:t>odes </a:t>
            </a:r>
            <a:r>
              <a:rPr lang="fr-BE" sz="1800" dirty="0"/>
              <a:t>de fixation des salaires, le rôle de l'Etat, des conventions collectives. </a:t>
            </a:r>
            <a:endParaRPr lang="fr-BE" sz="1800" dirty="0" smtClean="0"/>
          </a:p>
          <a:p>
            <a:pPr marL="0" indent="0">
              <a:buNone/>
            </a:pPr>
            <a:endParaRPr lang="fr-BE" sz="1600" dirty="0" smtClean="0"/>
          </a:p>
          <a:p>
            <a:endParaRPr lang="fr-FR" sz="1600" dirty="0"/>
          </a:p>
        </p:txBody>
      </p:sp>
      <p:sp>
        <p:nvSpPr>
          <p:cNvPr id="4" name="Espace réservé du pied de page 3"/>
          <p:cNvSpPr>
            <a:spLocks noGrp="1"/>
          </p:cNvSpPr>
          <p:nvPr>
            <p:ph type="ftr" sz="quarter" idx="10"/>
          </p:nvPr>
        </p:nvSpPr>
        <p:spPr/>
        <p:txBody>
          <a:bodyPr/>
          <a:lstStyle/>
          <a:p>
            <a:pPr>
              <a:defRPr/>
            </a:pPr>
            <a:r>
              <a:rPr lang="fr-FR" smtClean="0"/>
              <a:t>Cornet Annie, professeure Hec- Ecole de Gestion de l'Ulg - EGiD</a:t>
            </a:r>
            <a:endParaRPr lang="fr-FR"/>
          </a:p>
        </p:txBody>
      </p:sp>
      <p:sp>
        <p:nvSpPr>
          <p:cNvPr id="5" name="Espace réservé du numéro de diapositive 4"/>
          <p:cNvSpPr>
            <a:spLocks noGrp="1"/>
          </p:cNvSpPr>
          <p:nvPr>
            <p:ph type="sldNum" sz="quarter" idx="11"/>
          </p:nvPr>
        </p:nvSpPr>
        <p:spPr/>
        <p:txBody>
          <a:bodyPr/>
          <a:lstStyle/>
          <a:p>
            <a:pPr>
              <a:defRPr/>
            </a:pPr>
            <a:fld id="{F94A3627-1370-7A45-A761-891D9F3CBBAE}" type="slidenum">
              <a:rPr lang="fr-FR" smtClean="0"/>
              <a:pPr>
                <a:defRPr/>
              </a:pPr>
              <a:t>16</a:t>
            </a:fld>
            <a:endParaRPr lang="fr-FR"/>
          </a:p>
        </p:txBody>
      </p:sp>
    </p:spTree>
    <p:extLst>
      <p:ext uri="{BB962C8B-B14F-4D97-AF65-F5344CB8AC3E}">
        <p14:creationId xmlns:p14="http://schemas.microsoft.com/office/powerpoint/2010/main" val="213172681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pied de page 3"/>
          <p:cNvSpPr>
            <a:spLocks noGrp="1"/>
          </p:cNvSpPr>
          <p:nvPr>
            <p:ph type="ftr" sz="quarter" idx="10"/>
          </p:nvPr>
        </p:nvSpPr>
        <p:spPr/>
        <p:txBody>
          <a:bodyPr/>
          <a:lstStyle/>
          <a:p>
            <a:pPr>
              <a:defRPr/>
            </a:pPr>
            <a:r>
              <a:rPr lang="fr-FR"/>
              <a:t>Cornet Annie, professeure Hec- Ecole de Gestion de l'Ulg - EGiD</a:t>
            </a:r>
          </a:p>
        </p:txBody>
      </p:sp>
      <p:sp>
        <p:nvSpPr>
          <p:cNvPr id="5" name="Espace réservé du numéro de diapositive 4"/>
          <p:cNvSpPr>
            <a:spLocks noGrp="1"/>
          </p:cNvSpPr>
          <p:nvPr>
            <p:ph type="sldNum" sz="quarter" idx="11"/>
          </p:nvPr>
        </p:nvSpPr>
        <p:spPr/>
        <p:txBody>
          <a:bodyPr/>
          <a:lstStyle/>
          <a:p>
            <a:pPr>
              <a:defRPr/>
            </a:pPr>
            <a:fld id="{BA8B2DB1-62FE-7946-B2AC-8ABF7E485627}" type="slidenum">
              <a:rPr lang="fr-FR"/>
              <a:pPr>
                <a:defRPr/>
              </a:pPr>
              <a:t>17</a:t>
            </a:fld>
            <a:endParaRPr lang="fr-FR"/>
          </a:p>
        </p:txBody>
      </p:sp>
      <p:sp>
        <p:nvSpPr>
          <p:cNvPr id="9218" name="Rectangle 2"/>
          <p:cNvSpPr>
            <a:spLocks noGrp="1" noChangeArrowheads="1"/>
          </p:cNvSpPr>
          <p:nvPr>
            <p:ph type="title"/>
          </p:nvPr>
        </p:nvSpPr>
        <p:spPr/>
        <p:txBody>
          <a:bodyPr/>
          <a:lstStyle/>
          <a:p>
            <a:pPr eaLnBrk="1" hangingPunct="1">
              <a:defRPr/>
            </a:pPr>
            <a:r>
              <a:rPr lang="fr-BE" sz="2800" i="1" dirty="0" smtClean="0">
                <a:latin typeface="Verdana" charset="0"/>
                <a:ea typeface="ＭＳ Ｐゴシック" charset="0"/>
              </a:rPr>
              <a:t>Premier combat : ’légalité </a:t>
            </a:r>
            <a:r>
              <a:rPr lang="fr-BE" sz="2800" i="1" dirty="0">
                <a:latin typeface="Verdana" charset="0"/>
                <a:ea typeface="ＭＳ Ｐゴシック" charset="0"/>
              </a:rPr>
              <a:t>salariale </a:t>
            </a:r>
            <a:r>
              <a:rPr lang="fr-BE" sz="2800" dirty="0">
                <a:latin typeface="Verdana" charset="0"/>
                <a:ea typeface="ＭＳ Ｐゴシック" charset="0"/>
              </a:rPr>
              <a:t>(à travail </a:t>
            </a:r>
            <a:r>
              <a:rPr lang="fr-BE" sz="2800" dirty="0">
                <a:solidFill>
                  <a:srgbClr val="FF0000"/>
                </a:solidFill>
                <a:latin typeface="Verdana" charset="0"/>
                <a:ea typeface="ＭＳ Ｐゴシック" charset="0"/>
              </a:rPr>
              <a:t>égal</a:t>
            </a:r>
            <a:r>
              <a:rPr lang="fr-BE" sz="2800" dirty="0">
                <a:latin typeface="Verdana" charset="0"/>
                <a:ea typeface="ＭＳ Ｐゴシック" charset="0"/>
              </a:rPr>
              <a:t>, salaire </a:t>
            </a:r>
            <a:r>
              <a:rPr lang="fr-BE" sz="2800" dirty="0">
                <a:solidFill>
                  <a:srgbClr val="FF0000"/>
                </a:solidFill>
                <a:latin typeface="Verdana" charset="0"/>
                <a:ea typeface="ＭＳ Ｐゴシック" charset="0"/>
              </a:rPr>
              <a:t>égal</a:t>
            </a:r>
            <a:r>
              <a:rPr lang="fr-BE" sz="2800" dirty="0">
                <a:latin typeface="Verdana" charset="0"/>
                <a:ea typeface="ＭＳ Ｐゴシック" charset="0"/>
              </a:rPr>
              <a:t>) </a:t>
            </a:r>
            <a:endParaRPr lang="fr-FR" sz="2800" dirty="0" smtClean="0">
              <a:cs typeface="+mj-cs"/>
            </a:endParaRPr>
          </a:p>
        </p:txBody>
      </p:sp>
      <p:sp>
        <p:nvSpPr>
          <p:cNvPr id="9219" name="Rectangle 3"/>
          <p:cNvSpPr>
            <a:spLocks noGrp="1" noChangeArrowheads="1"/>
          </p:cNvSpPr>
          <p:nvPr>
            <p:ph type="body" idx="1"/>
          </p:nvPr>
        </p:nvSpPr>
        <p:spPr/>
        <p:txBody>
          <a:bodyPr/>
          <a:lstStyle/>
          <a:p>
            <a:pPr eaLnBrk="1" hangingPunct="1">
              <a:lnSpc>
                <a:spcPct val="90000"/>
              </a:lnSpc>
              <a:defRPr/>
            </a:pPr>
            <a:r>
              <a:rPr lang="fr-BE" sz="2100" i="1" dirty="0">
                <a:latin typeface="Verdana" charset="0"/>
                <a:ea typeface="ＭＳ Ｐゴシック" charset="0"/>
              </a:rPr>
              <a:t>L'égalité salariale </a:t>
            </a:r>
            <a:r>
              <a:rPr lang="fr-BE" sz="2100" dirty="0">
                <a:latin typeface="Verdana" charset="0"/>
                <a:ea typeface="ＭＳ Ｐゴシック" charset="0"/>
              </a:rPr>
              <a:t>(à travail </a:t>
            </a:r>
            <a:r>
              <a:rPr lang="fr-BE" sz="2100" dirty="0">
                <a:solidFill>
                  <a:srgbClr val="FF0000"/>
                </a:solidFill>
                <a:latin typeface="Verdana" charset="0"/>
                <a:ea typeface="ＭＳ Ｐゴシック" charset="0"/>
              </a:rPr>
              <a:t>égal</a:t>
            </a:r>
            <a:r>
              <a:rPr lang="fr-BE" sz="2100" dirty="0">
                <a:latin typeface="Verdana" charset="0"/>
                <a:ea typeface="ＭＳ Ｐゴシック" charset="0"/>
              </a:rPr>
              <a:t>, salaire </a:t>
            </a:r>
            <a:r>
              <a:rPr lang="fr-BE" sz="2100" dirty="0">
                <a:solidFill>
                  <a:srgbClr val="FF0000"/>
                </a:solidFill>
                <a:latin typeface="Verdana" charset="0"/>
                <a:ea typeface="ＭＳ Ｐゴシック" charset="0"/>
              </a:rPr>
              <a:t>égal</a:t>
            </a:r>
            <a:r>
              <a:rPr lang="fr-BE" sz="2100" dirty="0">
                <a:latin typeface="Verdana" charset="0"/>
                <a:ea typeface="ＭＳ Ｐゴシック" charset="0"/>
              </a:rPr>
              <a:t>) consiste à rémunérer les hommes et les femmes qui occupent un même poste et fournissent le même travail de la même manière. </a:t>
            </a:r>
            <a:endParaRPr lang="fr-BE" sz="2100" dirty="0" smtClean="0">
              <a:latin typeface="Verdana" charset="0"/>
              <a:ea typeface="ＭＳ Ｐゴシック" charset="0"/>
            </a:endParaRPr>
          </a:p>
          <a:p>
            <a:pPr eaLnBrk="1" hangingPunct="1">
              <a:lnSpc>
                <a:spcPct val="90000"/>
              </a:lnSpc>
              <a:defRPr/>
            </a:pPr>
            <a:r>
              <a:rPr lang="fr-BE" sz="2100" dirty="0" smtClean="0">
                <a:latin typeface="Verdana" charset="0"/>
                <a:ea typeface="ＭＳ Ｐゴシック" charset="0"/>
              </a:rPr>
              <a:t>Conditions: système de GRH objectivant càd basé sur des règles par sur l’évaluation individuelle du recruteur (modèle arbitraire ou informel)</a:t>
            </a:r>
          </a:p>
          <a:p>
            <a:pPr eaLnBrk="1" hangingPunct="1">
              <a:lnSpc>
                <a:spcPct val="90000"/>
              </a:lnSpc>
              <a:defRPr/>
            </a:pPr>
            <a:endParaRPr lang="fr-BE" sz="2100" dirty="0" smtClean="0">
              <a:latin typeface="Verdana" charset="0"/>
              <a:ea typeface="ＭＳ Ｐゴシック" charset="0"/>
            </a:endParaRPr>
          </a:p>
          <a:p>
            <a:pPr eaLnBrk="1" hangingPunct="1">
              <a:lnSpc>
                <a:spcPct val="90000"/>
              </a:lnSpc>
              <a:defRPr/>
            </a:pPr>
            <a:r>
              <a:rPr lang="fr-BE" sz="2100" dirty="0" smtClean="0">
                <a:latin typeface="Verdana" charset="0"/>
                <a:ea typeface="ＭＳ Ｐゴシック" charset="0"/>
              </a:rPr>
              <a:t>Une des plus célèbres luttes:</a:t>
            </a:r>
            <a:endParaRPr lang="fr-BE" sz="2100" dirty="0">
              <a:latin typeface="Verdana" charset="0"/>
              <a:ea typeface="ＭＳ Ｐゴシック" charset="0"/>
            </a:endParaRPr>
          </a:p>
          <a:p>
            <a:pPr eaLnBrk="1" hangingPunct="1">
              <a:lnSpc>
                <a:spcPct val="90000"/>
              </a:lnSpc>
              <a:defRPr/>
            </a:pPr>
            <a:r>
              <a:rPr lang="fr-BE" sz="2100" dirty="0" smtClean="0">
                <a:latin typeface="Verdana" charset="0"/>
                <a:ea typeface="ＭＳ Ｐゴシック" charset="0"/>
              </a:rPr>
              <a:t>Historique : </a:t>
            </a:r>
            <a:r>
              <a:rPr lang="fr-BE" sz="2100" dirty="0" smtClean="0">
                <a:latin typeface="Verdana" charset="0"/>
                <a:ea typeface="ＭＳ Ｐゴシック" charset="0"/>
                <a:hlinkClick r:id="rId2"/>
              </a:rPr>
              <a:t>Grève femmes FN</a:t>
            </a:r>
            <a:endParaRPr lang="fr-BE" sz="2100" dirty="0" smtClean="0">
              <a:latin typeface="Verdana" charset="0"/>
              <a:ea typeface="ＭＳ Ｐゴシック" charset="0"/>
            </a:endParaRPr>
          </a:p>
          <a:p>
            <a:pPr eaLnBrk="1" hangingPunct="1">
              <a:lnSpc>
                <a:spcPct val="90000"/>
              </a:lnSpc>
              <a:defRPr/>
            </a:pPr>
            <a:r>
              <a:rPr lang="fr-BE" sz="2100" dirty="0" smtClean="0">
                <a:latin typeface="Verdana" charset="0"/>
                <a:ea typeface="ＭＳ Ｐゴシック" charset="0"/>
              </a:rPr>
              <a:t>https://www.youtube.com/watch?v=TRPkPGgPiR8</a:t>
            </a:r>
          </a:p>
          <a:p>
            <a:pPr eaLnBrk="1" hangingPunct="1">
              <a:lnSpc>
                <a:spcPct val="90000"/>
              </a:lnSpc>
              <a:defRPr/>
            </a:pPr>
            <a:endParaRPr lang="fr-BE" sz="2100" dirty="0">
              <a:latin typeface="Verdana" charset="0"/>
              <a:ea typeface="ＭＳ Ｐゴシック" charset="0"/>
            </a:endParaRPr>
          </a:p>
        </p:txBody>
      </p:sp>
    </p:spTree>
  </p:cSld>
  <p:clrMapOvr>
    <a:masterClrMapping/>
  </p:clrMapOvr>
  <p:timing>
    <p:tnLst>
      <p:par>
        <p:cTn xmlns:p14="http://schemas.microsoft.com/office/powerpoint/2010/mai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defRPr/>
            </a:pPr>
            <a:r>
              <a:rPr lang="fr-BE" sz="3200" i="1" dirty="0" smtClean="0">
                <a:latin typeface="Verdana" charset="0"/>
                <a:ea typeface="ＭＳ Ｐゴシック" charset="0"/>
              </a:rPr>
              <a:t>Deuxième </a:t>
            </a:r>
            <a:r>
              <a:rPr lang="fr-BE" sz="3200" i="1" dirty="0">
                <a:latin typeface="Verdana" charset="0"/>
                <a:ea typeface="ＭＳ Ｐゴシック" charset="0"/>
              </a:rPr>
              <a:t>combat : </a:t>
            </a:r>
            <a:r>
              <a:rPr lang="fr-BE" sz="3200" i="1" dirty="0" smtClean="0">
                <a:latin typeface="Verdana" charset="0"/>
                <a:ea typeface="ＭＳ Ｐゴシック" charset="0"/>
              </a:rPr>
              <a:t>L'équité salariale </a:t>
            </a:r>
            <a:endParaRPr lang="fr-FR" sz="3200" dirty="0"/>
          </a:p>
        </p:txBody>
      </p:sp>
      <p:sp>
        <p:nvSpPr>
          <p:cNvPr id="3" name="Espace réservé du contenu 2"/>
          <p:cNvSpPr>
            <a:spLocks noGrp="1"/>
          </p:cNvSpPr>
          <p:nvPr>
            <p:ph idx="1"/>
          </p:nvPr>
        </p:nvSpPr>
        <p:spPr/>
        <p:txBody>
          <a:bodyPr/>
          <a:lstStyle/>
          <a:p>
            <a:pPr eaLnBrk="1" hangingPunct="1">
              <a:lnSpc>
                <a:spcPct val="90000"/>
              </a:lnSpc>
            </a:pPr>
            <a:r>
              <a:rPr lang="fr-BE" sz="2400" i="1" dirty="0">
                <a:latin typeface="Verdana" charset="0"/>
                <a:ea typeface="ＭＳ Ｐゴシック" charset="0"/>
              </a:rPr>
              <a:t>L'équité </a:t>
            </a:r>
            <a:r>
              <a:rPr lang="fr-BE" sz="2400" i="1" dirty="0" smtClean="0">
                <a:latin typeface="Verdana" charset="0"/>
                <a:ea typeface="ＭＳ Ｐゴシック" charset="0"/>
              </a:rPr>
              <a:t>salariale:</a:t>
            </a:r>
            <a:r>
              <a:rPr lang="fr-BE" sz="2400" dirty="0" smtClean="0">
                <a:latin typeface="Verdana" charset="0"/>
                <a:ea typeface="ＭＳ Ｐゴシック" charset="0"/>
              </a:rPr>
              <a:t>à </a:t>
            </a:r>
            <a:r>
              <a:rPr lang="fr-BE" sz="2400" dirty="0">
                <a:latin typeface="Verdana" charset="0"/>
                <a:ea typeface="ＭＳ Ｐゴシック" charset="0"/>
              </a:rPr>
              <a:t>travail </a:t>
            </a:r>
            <a:r>
              <a:rPr lang="fr-BE" sz="2400" dirty="0">
                <a:solidFill>
                  <a:srgbClr val="FF0000"/>
                </a:solidFill>
                <a:latin typeface="Verdana" charset="0"/>
                <a:ea typeface="ＭＳ Ｐゴシック" charset="0"/>
              </a:rPr>
              <a:t>équivalent</a:t>
            </a:r>
            <a:r>
              <a:rPr lang="fr-BE" sz="2400" dirty="0">
                <a:latin typeface="Verdana" charset="0"/>
                <a:ea typeface="ＭＳ Ｐゴシック" charset="0"/>
              </a:rPr>
              <a:t>, salaire </a:t>
            </a:r>
            <a:r>
              <a:rPr lang="fr-BE" sz="2400" dirty="0" smtClean="0">
                <a:solidFill>
                  <a:srgbClr val="FF0000"/>
                </a:solidFill>
                <a:latin typeface="Verdana" charset="0"/>
                <a:ea typeface="ＭＳ Ｐゴシック" charset="0"/>
              </a:rPr>
              <a:t>égal</a:t>
            </a:r>
            <a:r>
              <a:rPr lang="fr-BE" sz="2400" dirty="0" smtClean="0">
                <a:latin typeface="Verdana" charset="0"/>
                <a:ea typeface="ＭＳ Ｐゴシック" charset="0"/>
              </a:rPr>
              <a:t> </a:t>
            </a:r>
          </a:p>
          <a:p>
            <a:pPr eaLnBrk="1" hangingPunct="1">
              <a:lnSpc>
                <a:spcPct val="90000"/>
              </a:lnSpc>
            </a:pPr>
            <a:r>
              <a:rPr lang="fr-BE" sz="2400" dirty="0" smtClean="0">
                <a:latin typeface="Verdana" charset="0"/>
                <a:ea typeface="ＭＳ Ｐゴシック" charset="0"/>
              </a:rPr>
              <a:t>suppose </a:t>
            </a:r>
            <a:r>
              <a:rPr lang="fr-BE" sz="2400" dirty="0">
                <a:latin typeface="Verdana" charset="0"/>
                <a:ea typeface="ＭＳ Ｐゴシック" charset="0"/>
              </a:rPr>
              <a:t>de rémunérer de la même manière les emplois </a:t>
            </a:r>
            <a:r>
              <a:rPr lang="fr-BE" sz="2400" u="sng" dirty="0">
                <a:latin typeface="Verdana" charset="0"/>
                <a:ea typeface="ＭＳ Ｐゴシック" charset="0"/>
              </a:rPr>
              <a:t>de valeur égale</a:t>
            </a:r>
            <a:r>
              <a:rPr lang="fr-BE" sz="2400" dirty="0">
                <a:latin typeface="Verdana" charset="0"/>
                <a:ea typeface="ＭＳ Ｐゴシック" charset="0"/>
              </a:rPr>
              <a:t>, que ceux-ci soient occupés majoritairement par des hommes ou par des femmes. </a:t>
            </a:r>
          </a:p>
          <a:p>
            <a:pPr eaLnBrk="1" hangingPunct="1">
              <a:lnSpc>
                <a:spcPct val="90000"/>
              </a:lnSpc>
              <a:buFont typeface="Wingdings" charset="0"/>
              <a:buNone/>
            </a:pPr>
            <a:r>
              <a:rPr lang="fr-BE" sz="2400" i="1" dirty="0">
                <a:solidFill>
                  <a:srgbClr val="CC00CC"/>
                </a:solidFill>
                <a:latin typeface="Verdana" charset="0"/>
                <a:ea typeface="ＭＳ Ｐゴシック" charset="0"/>
              </a:rPr>
              <a:t>	L’équité salariale requiert que les </a:t>
            </a:r>
            <a:r>
              <a:rPr lang="fr-BE" sz="2400" i="1" u="sng" dirty="0">
                <a:solidFill>
                  <a:srgbClr val="CC00CC"/>
                </a:solidFill>
                <a:latin typeface="Verdana" charset="0"/>
                <a:ea typeface="ＭＳ Ｐゴシック" charset="0"/>
              </a:rPr>
              <a:t>systèmes de salaire</a:t>
            </a:r>
            <a:r>
              <a:rPr lang="fr-BE" sz="2400" i="1" dirty="0">
                <a:solidFill>
                  <a:srgbClr val="CC00CC"/>
                </a:solidFill>
                <a:latin typeface="Verdana" charset="0"/>
                <a:ea typeface="ＭＳ Ｐゴシック" charset="0"/>
              </a:rPr>
              <a:t> soient contrôlés pour éliminer toute discrimination ou tout désavantage </a:t>
            </a:r>
            <a:r>
              <a:rPr lang="fr-BE" sz="2400" i="1" u="sng" dirty="0">
                <a:solidFill>
                  <a:srgbClr val="CC00CC"/>
                </a:solidFill>
                <a:latin typeface="Verdana" charset="0"/>
                <a:ea typeface="ＭＳ Ｐゴシック" charset="0"/>
              </a:rPr>
              <a:t>direct et systémique (indirect)</a:t>
            </a:r>
            <a:r>
              <a:rPr lang="fr-BE" sz="2400" i="1" dirty="0">
                <a:solidFill>
                  <a:srgbClr val="CC00CC"/>
                </a:solidFill>
                <a:latin typeface="Verdana" charset="0"/>
                <a:ea typeface="ＭＳ Ｐゴシック" charset="0"/>
              </a:rPr>
              <a:t> fondé sur le sexe</a:t>
            </a:r>
            <a:r>
              <a:rPr lang="fr-BE" sz="2400" dirty="0">
                <a:solidFill>
                  <a:srgbClr val="CC00CC"/>
                </a:solidFill>
                <a:latin typeface="Verdana" charset="0"/>
                <a:ea typeface="ＭＳ Ｐゴシック" charset="0"/>
              </a:rPr>
              <a:t>.</a:t>
            </a:r>
            <a:r>
              <a:rPr lang="fr-FR" sz="2400" dirty="0">
                <a:solidFill>
                  <a:srgbClr val="CC00CC"/>
                </a:solidFill>
                <a:latin typeface="Verdana" charset="0"/>
                <a:ea typeface="ＭＳ Ｐゴシック" charset="0"/>
              </a:rPr>
              <a:t> </a:t>
            </a:r>
          </a:p>
          <a:p>
            <a:endParaRPr lang="fr-FR" sz="2400" dirty="0">
              <a:latin typeface="Verdana" charset="0"/>
              <a:ea typeface="ＭＳ Ｐゴシック" charset="0"/>
            </a:endParaRPr>
          </a:p>
        </p:txBody>
      </p:sp>
      <p:sp>
        <p:nvSpPr>
          <p:cNvPr id="4" name="Espace réservé du pied de page 3"/>
          <p:cNvSpPr>
            <a:spLocks noGrp="1"/>
          </p:cNvSpPr>
          <p:nvPr>
            <p:ph type="ftr" sz="quarter" idx="10"/>
          </p:nvPr>
        </p:nvSpPr>
        <p:spPr/>
        <p:txBody>
          <a:bodyPr/>
          <a:lstStyle/>
          <a:p>
            <a:pPr>
              <a:defRPr/>
            </a:pPr>
            <a:r>
              <a:rPr lang="fr-FR" smtClean="0"/>
              <a:t>Cornet Annie, professeure Hec- Ecole de Gestion de l'Ulg - EGiD</a:t>
            </a:r>
            <a:endParaRPr lang="fr-FR"/>
          </a:p>
        </p:txBody>
      </p:sp>
      <p:sp>
        <p:nvSpPr>
          <p:cNvPr id="5" name="Espace réservé du numéro de diapositive 4"/>
          <p:cNvSpPr>
            <a:spLocks noGrp="1"/>
          </p:cNvSpPr>
          <p:nvPr>
            <p:ph type="sldNum" sz="quarter" idx="11"/>
          </p:nvPr>
        </p:nvSpPr>
        <p:spPr/>
        <p:txBody>
          <a:bodyPr/>
          <a:lstStyle/>
          <a:p>
            <a:pPr>
              <a:defRPr/>
            </a:pPr>
            <a:fld id="{EE9A2040-BFA5-A84E-A2C2-A3070616B972}" type="slidenum">
              <a:rPr lang="fr-FR" smtClean="0"/>
              <a:pPr>
                <a:defRPr/>
              </a:pPr>
              <a:t>18</a:t>
            </a:fld>
            <a:endParaRPr lang="fr-F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pied de page 3"/>
          <p:cNvSpPr>
            <a:spLocks noGrp="1"/>
          </p:cNvSpPr>
          <p:nvPr>
            <p:ph type="ftr" sz="quarter" idx="10"/>
          </p:nvPr>
        </p:nvSpPr>
        <p:spPr/>
        <p:txBody>
          <a:bodyPr/>
          <a:lstStyle/>
          <a:p>
            <a:pPr>
              <a:defRPr/>
            </a:pPr>
            <a:r>
              <a:rPr lang="fr-FR"/>
              <a:t>Cornet Annie, professeure Hec- Ecole de Gestion de l'Ulg - EGiD</a:t>
            </a:r>
          </a:p>
        </p:txBody>
      </p:sp>
      <p:sp>
        <p:nvSpPr>
          <p:cNvPr id="4" name="Espace réservé du numéro de diapositive 4"/>
          <p:cNvSpPr>
            <a:spLocks noGrp="1"/>
          </p:cNvSpPr>
          <p:nvPr>
            <p:ph type="sldNum" sz="quarter" idx="11"/>
          </p:nvPr>
        </p:nvSpPr>
        <p:spPr/>
        <p:txBody>
          <a:bodyPr/>
          <a:lstStyle/>
          <a:p>
            <a:pPr>
              <a:defRPr/>
            </a:pPr>
            <a:fld id="{AEFE69F3-FC54-1F41-9629-66B32EF109A7}" type="slidenum">
              <a:rPr lang="fr-FR"/>
              <a:pPr>
                <a:defRPr/>
              </a:pPr>
              <a:t>19</a:t>
            </a:fld>
            <a:endParaRPr lang="fr-FR"/>
          </a:p>
        </p:txBody>
      </p:sp>
      <p:sp>
        <p:nvSpPr>
          <p:cNvPr id="53251" name="Rectangle 3"/>
          <p:cNvSpPr>
            <a:spLocks noGrp="1" noChangeArrowheads="1"/>
          </p:cNvSpPr>
          <p:nvPr>
            <p:ph type="body" idx="1"/>
          </p:nvPr>
        </p:nvSpPr>
        <p:spPr>
          <a:xfrm>
            <a:off x="900113" y="1827213"/>
            <a:ext cx="7783512" cy="4114800"/>
          </a:xfrm>
        </p:spPr>
        <p:txBody>
          <a:bodyPr/>
          <a:lstStyle/>
          <a:p>
            <a:pPr eaLnBrk="1" hangingPunct="1">
              <a:lnSpc>
                <a:spcPct val="80000"/>
              </a:lnSpc>
            </a:pPr>
            <a:r>
              <a:rPr lang="fr-BE" sz="2000" dirty="0">
                <a:latin typeface="Verdana" charset="0"/>
                <a:ea typeface="ＭＳ Ｐゴシック" charset="0"/>
              </a:rPr>
              <a:t>Quatre facteurs utilisés pour réaliser l’évaluation des emplois:</a:t>
            </a:r>
          </a:p>
          <a:p>
            <a:pPr lvl="1" eaLnBrk="1" hangingPunct="1">
              <a:lnSpc>
                <a:spcPct val="80000"/>
              </a:lnSpc>
            </a:pPr>
            <a:r>
              <a:rPr lang="fr-BE" sz="2000" dirty="0" smtClean="0">
                <a:latin typeface="Verdana" charset="0"/>
                <a:ea typeface="ＭＳ Ｐゴシック" charset="0"/>
              </a:rPr>
              <a:t>Les </a:t>
            </a:r>
            <a:r>
              <a:rPr lang="fr-BE" sz="2000" dirty="0">
                <a:latin typeface="Verdana" charset="0"/>
                <a:ea typeface="ＭＳ Ｐゴシック" charset="0"/>
              </a:rPr>
              <a:t>qualifications requises (scolarité, expérience de travail, connaissance des langues, capacité rédactionnelle…).</a:t>
            </a:r>
          </a:p>
          <a:p>
            <a:pPr lvl="1" eaLnBrk="1" hangingPunct="1">
              <a:lnSpc>
                <a:spcPct val="80000"/>
              </a:lnSpc>
            </a:pPr>
            <a:r>
              <a:rPr lang="fr-BE" sz="2000" dirty="0" smtClean="0">
                <a:latin typeface="Verdana" charset="0"/>
                <a:ea typeface="ＭＳ Ｐゴシック" charset="0"/>
              </a:rPr>
              <a:t>Les </a:t>
            </a:r>
            <a:r>
              <a:rPr lang="fr-BE" sz="2000" dirty="0">
                <a:latin typeface="Verdana" charset="0"/>
                <a:ea typeface="ＭＳ Ｐゴシック" charset="0"/>
              </a:rPr>
              <a:t>responsabilités </a:t>
            </a:r>
            <a:r>
              <a:rPr lang="fr-BE" sz="2000" dirty="0" smtClean="0">
                <a:latin typeface="Verdana" charset="0"/>
                <a:ea typeface="ＭＳ Ｐゴシック" charset="0"/>
              </a:rPr>
              <a:t>(</a:t>
            </a:r>
            <a:r>
              <a:rPr lang="fr-BE" sz="2000" dirty="0">
                <a:latin typeface="Verdana" charset="0"/>
                <a:ea typeface="ＭＳ Ｐゴシック" charset="0"/>
              </a:rPr>
              <a:t>supervision du personnel, responsabilité vis-à-vis de la qualité des produits…).</a:t>
            </a:r>
          </a:p>
          <a:p>
            <a:pPr lvl="1" eaLnBrk="1" hangingPunct="1">
              <a:lnSpc>
                <a:spcPct val="80000"/>
              </a:lnSpc>
            </a:pPr>
            <a:r>
              <a:rPr lang="fr-BE" sz="2000" dirty="0" smtClean="0">
                <a:latin typeface="Verdana" charset="0"/>
                <a:ea typeface="ＭＳ Ｐゴシック" charset="0"/>
              </a:rPr>
              <a:t>Les </a:t>
            </a:r>
            <a:r>
              <a:rPr lang="fr-BE" sz="2000" dirty="0">
                <a:latin typeface="Verdana" charset="0"/>
                <a:ea typeface="ＭＳ Ｐゴシック" charset="0"/>
              </a:rPr>
              <a:t>efforts requis (effort physique, effort mental, complexité de la tâche, autonomie, concentration…).</a:t>
            </a:r>
          </a:p>
          <a:p>
            <a:pPr lvl="1" eaLnBrk="1" hangingPunct="1">
              <a:lnSpc>
                <a:spcPct val="80000"/>
              </a:lnSpc>
            </a:pPr>
            <a:r>
              <a:rPr lang="fr-BE" sz="2000" dirty="0" smtClean="0">
                <a:latin typeface="Verdana" charset="0"/>
                <a:ea typeface="ＭＳ Ｐゴシック" charset="0"/>
              </a:rPr>
              <a:t>Les </a:t>
            </a:r>
            <a:r>
              <a:rPr lang="fr-BE" sz="2000" dirty="0">
                <a:latin typeface="Verdana" charset="0"/>
                <a:ea typeface="ＭＳ Ｐゴシック" charset="0"/>
              </a:rPr>
              <a:t>conditions dans lesquelles le travail est effectué (environnement physique, environnement psychologique, rythme de travail, déplacement fréquents…</a:t>
            </a:r>
            <a:r>
              <a:rPr lang="fr-BE" sz="2000" dirty="0" smtClean="0">
                <a:latin typeface="Verdana" charset="0"/>
                <a:ea typeface="ＭＳ Ｐゴシック" charset="0"/>
              </a:rPr>
              <a:t>)</a:t>
            </a:r>
            <a:endParaRPr lang="fr-BE" sz="2000" dirty="0">
              <a:latin typeface="Verdana" charset="0"/>
              <a:ea typeface="ＭＳ Ｐゴシック" charset="0"/>
            </a:endParaRPr>
          </a:p>
        </p:txBody>
      </p:sp>
      <p:sp>
        <p:nvSpPr>
          <p:cNvPr id="2" name="ZoneTexte 1"/>
          <p:cNvSpPr txBox="1"/>
          <p:nvPr/>
        </p:nvSpPr>
        <p:spPr>
          <a:xfrm>
            <a:off x="2267744" y="476672"/>
            <a:ext cx="5328592" cy="646331"/>
          </a:xfrm>
          <a:prstGeom prst="rect">
            <a:avLst/>
          </a:prstGeom>
          <a:noFill/>
        </p:spPr>
        <p:txBody>
          <a:bodyPr wrap="square" rtlCol="0">
            <a:spAutoFit/>
          </a:bodyPr>
          <a:lstStyle/>
          <a:p>
            <a:r>
              <a:rPr lang="fr-FR" dirty="0" smtClean="0"/>
              <a:t>Système de classification de fonction, notamment méthode Hay (analytique)</a:t>
            </a:r>
            <a:endParaRPr lang="fr-F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Espace réservé du pied de page 5"/>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fr-BE" sz="1000"/>
              <a:t>Annie CORNET - Hec - ULG</a:t>
            </a:r>
          </a:p>
        </p:txBody>
      </p:sp>
      <p:sp>
        <p:nvSpPr>
          <p:cNvPr id="27650" name="Espace réservé du numéro de diapositive 6"/>
          <p:cNvSpPr>
            <a:spLocks noGrp="1"/>
          </p:cNvSpPr>
          <p:nvPr>
            <p:ph type="sldNum" sz="quarter" idx="4294967295"/>
          </p:nvPr>
        </p:nvSpPr>
        <p:spPr>
          <a:xfrm>
            <a:off x="6781800" y="6248400"/>
            <a:ext cx="1905000" cy="45720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fld id="{B6ACCE4E-4039-CF46-B845-2D4B82BAD965}" type="slidenum">
              <a:rPr lang="fr-BE" sz="1000"/>
              <a:pPr eaLnBrk="1" hangingPunct="1"/>
              <a:t>2</a:t>
            </a:fld>
            <a:endParaRPr lang="fr-BE" sz="1000"/>
          </a:p>
        </p:txBody>
      </p:sp>
      <p:sp>
        <p:nvSpPr>
          <p:cNvPr id="27651" name="Rectangle 4"/>
          <p:cNvSpPr>
            <a:spLocks noGrp="1" noChangeArrowheads="1"/>
          </p:cNvSpPr>
          <p:nvPr>
            <p:ph type="title"/>
          </p:nvPr>
        </p:nvSpPr>
        <p:spPr>
          <a:xfrm>
            <a:off x="914400" y="457200"/>
            <a:ext cx="7772400" cy="1143000"/>
          </a:xfrm>
        </p:spPr>
        <p:txBody>
          <a:bodyPr/>
          <a:lstStyle/>
          <a:p>
            <a:pPr algn="ctr" eaLnBrk="1" hangingPunct="1"/>
            <a:r>
              <a:rPr lang="fr-FR" sz="3600" dirty="0" smtClean="0">
                <a:latin typeface="Times New Roman" charset="0"/>
                <a:ea typeface="ＭＳ Ｐゴシック" charset="0"/>
                <a:cs typeface="ＭＳ Ｐゴシック" charset="0"/>
              </a:rPr>
              <a:t>Rémunérations</a:t>
            </a:r>
            <a:endParaRPr lang="fr-BE" sz="3600" dirty="0">
              <a:latin typeface="Times New Roman" charset="0"/>
              <a:ea typeface="ＭＳ Ｐゴシック" charset="0"/>
              <a:cs typeface="ＭＳ Ｐゴシック" charset="0"/>
            </a:endParaRPr>
          </a:p>
        </p:txBody>
      </p:sp>
      <p:sp>
        <p:nvSpPr>
          <p:cNvPr id="27652" name="Rectangle 5"/>
          <p:cNvSpPr>
            <a:spLocks noGrp="1" noChangeArrowheads="1"/>
          </p:cNvSpPr>
          <p:nvPr>
            <p:ph type="body" sz="half" idx="1"/>
          </p:nvPr>
        </p:nvSpPr>
        <p:spPr>
          <a:xfrm>
            <a:off x="914400" y="1676400"/>
            <a:ext cx="7772400" cy="4724400"/>
          </a:xfrm>
        </p:spPr>
        <p:txBody>
          <a:bodyPr/>
          <a:lstStyle/>
          <a:p>
            <a:pPr algn="just">
              <a:buFont typeface="Wingdings" charset="0"/>
              <a:buChar char="§"/>
            </a:pPr>
            <a:r>
              <a:rPr lang="fr-FR" sz="2000" dirty="0" smtClean="0">
                <a:ea typeface="ＭＳ Ｐゴシック" charset="0"/>
              </a:rPr>
              <a:t>Salaire:</a:t>
            </a:r>
          </a:p>
          <a:p>
            <a:pPr lvl="1" algn="just">
              <a:buFont typeface="Wingdings" charset="0"/>
              <a:buChar char="§"/>
            </a:pPr>
            <a:r>
              <a:rPr lang="fr-FR" sz="2000" dirty="0" smtClean="0">
                <a:ea typeface="ＭＳ Ｐゴシック" charset="0"/>
                <a:cs typeface="ＭＳ Ｐゴシック" charset="0"/>
              </a:rPr>
              <a:t>Gérées </a:t>
            </a:r>
            <a:r>
              <a:rPr lang="fr-FR" sz="2000" dirty="0" smtClean="0">
                <a:ea typeface="ＭＳ Ｐゴシック" charset="0"/>
                <a:cs typeface="ＭＳ Ｐゴシック" charset="0"/>
              </a:rPr>
              <a:t>par CCT </a:t>
            </a:r>
            <a:r>
              <a:rPr lang="mr-IN" sz="2000" dirty="0" smtClean="0">
                <a:ea typeface="ＭＳ Ｐゴシック" charset="0"/>
                <a:cs typeface="ＭＳ Ｐゴシック" charset="0"/>
              </a:rPr>
              <a:t>–</a:t>
            </a:r>
            <a:r>
              <a:rPr lang="fr-FR" sz="2000" dirty="0" smtClean="0">
                <a:ea typeface="ＭＳ Ｐゴシック" charset="0"/>
                <a:cs typeface="ＭＳ Ｐゴシック" charset="0"/>
              </a:rPr>
              <a:t> salaire minimum</a:t>
            </a:r>
          </a:p>
          <a:p>
            <a:pPr lvl="1" algn="just">
              <a:buFont typeface="Wingdings" charset="0"/>
              <a:buChar char="§"/>
            </a:pPr>
            <a:r>
              <a:rPr lang="fr-FR" sz="2000" dirty="0" smtClean="0">
                <a:ea typeface="ＭＳ Ｐゴシック" charset="0"/>
                <a:cs typeface="ＭＳ Ｐゴシック" charset="0"/>
              </a:rPr>
              <a:t>Souvent des barèmes </a:t>
            </a:r>
            <a:r>
              <a:rPr lang="fr-FR" sz="2000" dirty="0">
                <a:ea typeface="ＭＳ Ｐゴシック" charset="0"/>
                <a:cs typeface="ＭＳ Ｐゴシック" charset="0"/>
              </a:rPr>
              <a:t>(minimum et maximum) </a:t>
            </a:r>
            <a:r>
              <a:rPr lang="fr-FR" sz="2000" dirty="0" smtClean="0">
                <a:ea typeface="ＭＳ Ｐゴシック" charset="0"/>
                <a:cs typeface="ＭＳ Ｐゴシック" charset="0"/>
              </a:rPr>
              <a:t>liés aux diplômes et/ou la fonction. </a:t>
            </a:r>
          </a:p>
          <a:p>
            <a:pPr lvl="1" algn="just">
              <a:buFont typeface="Wingdings" charset="0"/>
              <a:buChar char="§"/>
            </a:pPr>
            <a:r>
              <a:rPr lang="fr-FR" sz="2000" dirty="0" smtClean="0">
                <a:ea typeface="ＭＳ Ｐゴシック" charset="0"/>
              </a:rPr>
              <a:t>Partie fixe et parfois variable</a:t>
            </a:r>
            <a:endParaRPr lang="fr-FR" sz="2000" dirty="0">
              <a:ea typeface="ＭＳ Ｐゴシック" charset="0"/>
              <a:cs typeface="ＭＳ Ｐゴシック" charset="0"/>
            </a:endParaRPr>
          </a:p>
          <a:p>
            <a:pPr algn="just">
              <a:buFont typeface="Wingdings" charset="0"/>
              <a:buChar char="§"/>
            </a:pPr>
            <a:r>
              <a:rPr lang="fr-FR" sz="2000" dirty="0" smtClean="0">
                <a:ea typeface="ＭＳ Ｐゴシック" charset="0"/>
              </a:rPr>
              <a:t>Fixe varie </a:t>
            </a:r>
            <a:r>
              <a:rPr lang="fr-FR" sz="2000" dirty="0">
                <a:ea typeface="ＭＳ Ｐゴシック" charset="0"/>
              </a:rPr>
              <a:t>selon l'ancienneté et la situation familiale. </a:t>
            </a:r>
            <a:endParaRPr lang="fr-FR" sz="2000" dirty="0" smtClean="0">
              <a:ea typeface="ＭＳ Ｐゴシック" charset="0"/>
            </a:endParaRPr>
          </a:p>
          <a:p>
            <a:pPr algn="just">
              <a:buFont typeface="Wingdings" charset="0"/>
              <a:buChar char="§"/>
            </a:pPr>
            <a:r>
              <a:rPr lang="fr-FR" sz="2000" dirty="0" smtClean="0">
                <a:ea typeface="ＭＳ Ｐゴシック" charset="0"/>
              </a:rPr>
              <a:t>Rémunérations: + </a:t>
            </a:r>
            <a:r>
              <a:rPr lang="fr-FR" sz="2000" dirty="0" smtClean="0"/>
              <a:t>heures </a:t>
            </a:r>
            <a:r>
              <a:rPr lang="fr-FR" sz="2000" dirty="0" err="1"/>
              <a:t>supplémentaires</a:t>
            </a:r>
            <a:r>
              <a:rPr lang="fr-FR" sz="2000" dirty="0"/>
              <a:t> ou </a:t>
            </a:r>
            <a:r>
              <a:rPr lang="fr-FR" sz="2000" dirty="0" err="1"/>
              <a:t>complémentaires</a:t>
            </a:r>
            <a:r>
              <a:rPr lang="fr-FR" sz="2000" dirty="0"/>
              <a:t>, primes et </a:t>
            </a:r>
            <a:r>
              <a:rPr lang="fr-FR" sz="2000" dirty="0" err="1"/>
              <a:t>indemnités</a:t>
            </a:r>
            <a:r>
              <a:rPr lang="fr-FR" sz="2000" dirty="0"/>
              <a:t>, participation, </a:t>
            </a:r>
            <a:r>
              <a:rPr lang="fr-FR" sz="2000" dirty="0" err="1"/>
              <a:t>intéressement</a:t>
            </a:r>
            <a:r>
              <a:rPr lang="fr-FR" sz="2000" dirty="0"/>
              <a:t>, abondement de l’employeur à des plans </a:t>
            </a:r>
            <a:r>
              <a:rPr lang="fr-FR" sz="2000" dirty="0" smtClean="0"/>
              <a:t>d’</a:t>
            </a:r>
            <a:r>
              <a:rPr lang="fr-FR" sz="2000" dirty="0" err="1" smtClean="0"/>
              <a:t>épargne</a:t>
            </a:r>
            <a:r>
              <a:rPr lang="fr-FR" sz="2000" dirty="0" smtClean="0"/>
              <a:t>, avantages divers comme ordinateur, GSM, voiture, chèque-repas. </a:t>
            </a:r>
            <a:endParaRPr lang="fr-FR" sz="2000" dirty="0">
              <a:ea typeface="ＭＳ Ｐゴシック" charset="0"/>
            </a:endParaRPr>
          </a:p>
          <a:p>
            <a:pPr algn="just">
              <a:buFont typeface="Wingdings" charset="0"/>
              <a:buChar char="§"/>
            </a:pPr>
            <a:r>
              <a:rPr lang="fr-FR" sz="2000" dirty="0">
                <a:ea typeface="ＭＳ Ｐゴシック" charset="0"/>
              </a:rPr>
              <a:t>Les rémunérations sont de plus en plus individualisées avec une part du salaire qui est liée au degré d</a:t>
            </a:r>
            <a:r>
              <a:rPr lang="nl-BE" sz="2000" dirty="0">
                <a:ea typeface="ＭＳ Ｐゴシック" charset="0"/>
              </a:rPr>
              <a:t>’</a:t>
            </a:r>
            <a:r>
              <a:rPr lang="fr-FR" altLang="ja-JP" sz="2000" dirty="0">
                <a:ea typeface="ＭＳ Ｐゴシック" charset="0"/>
              </a:rPr>
              <a:t>atteinte des objectifs donc aux résultats. </a:t>
            </a:r>
            <a:endParaRPr lang="fr-FR" sz="2000" dirty="0">
              <a:ea typeface="ＭＳ Ｐゴシック" charset="0"/>
            </a:endParaRPr>
          </a:p>
        </p:txBody>
      </p:sp>
    </p:spTree>
    <p:extLst>
      <p:ext uri="{BB962C8B-B14F-4D97-AF65-F5344CB8AC3E}">
        <p14:creationId xmlns:p14="http://schemas.microsoft.com/office/powerpoint/2010/main" val="60460417"/>
      </p:ext>
    </p:extLst>
  </p:cSld>
  <p:clrMapOvr>
    <a:masterClrMapping/>
  </p:clrMapOvr>
  <p:timing>
    <p:tnLst>
      <p:par>
        <p:cTn xmlns:p14="http://schemas.microsoft.com/office/powerpoint/2010/mai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pied de page 3"/>
          <p:cNvSpPr>
            <a:spLocks noGrp="1"/>
          </p:cNvSpPr>
          <p:nvPr>
            <p:ph type="ftr" sz="quarter" idx="10"/>
          </p:nvPr>
        </p:nvSpPr>
        <p:spPr/>
        <p:txBody>
          <a:bodyPr/>
          <a:lstStyle/>
          <a:p>
            <a:pPr>
              <a:defRPr/>
            </a:pPr>
            <a:r>
              <a:rPr lang="fr-FR"/>
              <a:t>Cornet Annie, professeure Hec- Ecole de Gestion de l'Ulg - EGiD</a:t>
            </a:r>
          </a:p>
        </p:txBody>
      </p:sp>
      <p:sp>
        <p:nvSpPr>
          <p:cNvPr id="5" name="Espace réservé du numéro de diapositive 4"/>
          <p:cNvSpPr>
            <a:spLocks noGrp="1"/>
          </p:cNvSpPr>
          <p:nvPr>
            <p:ph type="sldNum" sz="quarter" idx="11"/>
          </p:nvPr>
        </p:nvSpPr>
        <p:spPr/>
        <p:txBody>
          <a:bodyPr/>
          <a:lstStyle/>
          <a:p>
            <a:pPr>
              <a:defRPr/>
            </a:pPr>
            <a:fld id="{FD57D968-5253-FF43-AC1D-37DAA47403CF}" type="slidenum">
              <a:rPr lang="fr-FR"/>
              <a:pPr>
                <a:defRPr/>
              </a:pPr>
              <a:t>20</a:t>
            </a:fld>
            <a:endParaRPr lang="fr-FR"/>
          </a:p>
        </p:txBody>
      </p:sp>
      <p:sp>
        <p:nvSpPr>
          <p:cNvPr id="18434" name="Rectangle 2"/>
          <p:cNvSpPr>
            <a:spLocks noGrp="1" noChangeArrowheads="1"/>
          </p:cNvSpPr>
          <p:nvPr>
            <p:ph type="title"/>
          </p:nvPr>
        </p:nvSpPr>
        <p:spPr/>
        <p:txBody>
          <a:bodyPr/>
          <a:lstStyle/>
          <a:p>
            <a:pPr eaLnBrk="1" hangingPunct="1">
              <a:defRPr/>
            </a:pPr>
            <a:r>
              <a:rPr lang="fr-BE" sz="2400" dirty="0" smtClean="0">
                <a:cs typeface="+mj-cs"/>
              </a:rPr>
              <a:t>Biais sexistes dans le choix des critères de classification et/ou leur valorisation</a:t>
            </a:r>
            <a:endParaRPr lang="fr-FR" sz="2400" dirty="0" smtClean="0">
              <a:cs typeface="+mj-cs"/>
            </a:endParaRPr>
          </a:p>
        </p:txBody>
      </p:sp>
      <p:sp>
        <p:nvSpPr>
          <p:cNvPr id="18435" name="Rectangle 3"/>
          <p:cNvSpPr>
            <a:spLocks noGrp="1" noChangeArrowheads="1"/>
          </p:cNvSpPr>
          <p:nvPr>
            <p:ph type="body" idx="1"/>
          </p:nvPr>
        </p:nvSpPr>
        <p:spPr>
          <a:xfrm>
            <a:off x="827088" y="1827213"/>
            <a:ext cx="7856537" cy="4114800"/>
          </a:xfrm>
        </p:spPr>
        <p:txBody>
          <a:bodyPr/>
          <a:lstStyle/>
          <a:p>
            <a:pPr eaLnBrk="1" hangingPunct="1">
              <a:lnSpc>
                <a:spcPct val="80000"/>
              </a:lnSpc>
            </a:pPr>
            <a:r>
              <a:rPr lang="fr-BE" sz="1800" dirty="0">
                <a:latin typeface="Verdana" charset="0"/>
                <a:ea typeface="ＭＳ Ｐゴシック" charset="0"/>
              </a:rPr>
              <a:t>questionnement de l’apparente objectivité de tout système de description et de classification, y compris le système analytique (choix et pondération des critères utilisés)</a:t>
            </a:r>
            <a:r>
              <a:rPr lang="fr-FR" sz="1800" dirty="0">
                <a:latin typeface="Verdana" charset="0"/>
                <a:ea typeface="ＭＳ Ｐゴシック" charset="0"/>
              </a:rPr>
              <a:t> </a:t>
            </a:r>
          </a:p>
          <a:p>
            <a:pPr eaLnBrk="1" hangingPunct="1">
              <a:lnSpc>
                <a:spcPct val="80000"/>
              </a:lnSpc>
            </a:pPr>
            <a:r>
              <a:rPr lang="fr-BE" sz="1800" dirty="0">
                <a:latin typeface="Verdana" charset="0"/>
                <a:ea typeface="ＭＳ Ｐゴシック" charset="0"/>
              </a:rPr>
              <a:t>sexisme peut survenir à différents points du processus : collecte des renseignements sur les catégories d’emploi, définition des facteurs et sous-facteurs d’évaluation, dans la pondération des facteurs et le processus même de l’évaluation (discrimination systémique)</a:t>
            </a:r>
            <a:r>
              <a:rPr lang="fr-FR" sz="1800" dirty="0">
                <a:latin typeface="Verdana" charset="0"/>
                <a:ea typeface="ＭＳ Ｐゴシック" charset="0"/>
              </a:rPr>
              <a:t> </a:t>
            </a:r>
          </a:p>
          <a:p>
            <a:pPr eaLnBrk="1" hangingPunct="1">
              <a:lnSpc>
                <a:spcPct val="80000"/>
              </a:lnSpc>
            </a:pPr>
            <a:r>
              <a:rPr lang="fr-BE" sz="1800" dirty="0">
                <a:latin typeface="Verdana" charset="0"/>
                <a:ea typeface="ＭＳ Ｐゴシック" charset="0"/>
              </a:rPr>
              <a:t>compétences liées à l'exercice de métier à prédominance féminine sont censées être « naturelles » aux femmes </a:t>
            </a:r>
          </a:p>
          <a:p>
            <a:pPr eaLnBrk="1" hangingPunct="1">
              <a:lnSpc>
                <a:spcPct val="80000"/>
              </a:lnSpc>
            </a:pPr>
            <a:r>
              <a:rPr lang="fr-BE" sz="1800" dirty="0">
                <a:latin typeface="Verdana" charset="0"/>
                <a:ea typeface="ＭＳ Ｐゴシック" charset="0"/>
              </a:rPr>
              <a:t>certaines compétences ont tendance à occulter les autres compétences nécessaires pour l'exercice du métier </a:t>
            </a:r>
          </a:p>
          <a:p>
            <a:pPr lvl="1" eaLnBrk="1" hangingPunct="1">
              <a:lnSpc>
                <a:spcPct val="80000"/>
              </a:lnSpc>
            </a:pPr>
            <a:r>
              <a:rPr lang="fr-BE" sz="1800" dirty="0">
                <a:latin typeface="Verdana" charset="0"/>
                <a:ea typeface="ＭＳ Ｐゴシック" charset="0"/>
              </a:rPr>
              <a:t>Par exemple, dans le métier de réceptionniste, l'aspect relationnel sera mis en évidence au détriment des aspects techniques et des efforts physiques requis par le métier.</a:t>
            </a:r>
            <a:endParaRPr lang="fr-FR" sz="1800" dirty="0">
              <a:latin typeface="Verdana" charset="0"/>
              <a:ea typeface="ＭＳ Ｐゴシック" charset="0"/>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pPr eaLnBrk="1" hangingPunct="1">
              <a:lnSpc>
                <a:spcPct val="80000"/>
              </a:lnSpc>
            </a:pPr>
            <a:r>
              <a:rPr lang="fr-BE" sz="1800" dirty="0" smtClean="0">
                <a:latin typeface="Verdana" charset="0"/>
                <a:ea typeface="ＭＳ Ｐゴシック" charset="0"/>
              </a:rPr>
              <a:t>Exemple: </a:t>
            </a:r>
          </a:p>
          <a:p>
            <a:pPr lvl="1" eaLnBrk="1" hangingPunct="1">
              <a:lnSpc>
                <a:spcPct val="80000"/>
              </a:lnSpc>
            </a:pPr>
            <a:r>
              <a:rPr lang="fr-BE" sz="1600" dirty="0" smtClean="0">
                <a:latin typeface="Verdana" charset="0"/>
                <a:ea typeface="ＭＳ Ｐゴシック" charset="0"/>
              </a:rPr>
              <a:t>dans un hôtel, l’emploi féminin femmes de chambre a été comparé à l’emploi masculin de portier</a:t>
            </a:r>
          </a:p>
          <a:p>
            <a:pPr lvl="1" eaLnBrk="1" hangingPunct="1">
              <a:lnSpc>
                <a:spcPct val="80000"/>
              </a:lnSpc>
            </a:pPr>
            <a:r>
              <a:rPr lang="fr-BE" sz="1600" dirty="0" smtClean="0">
                <a:latin typeface="Verdana" charset="0"/>
                <a:ea typeface="ＭＳ Ｐゴシック" charset="0"/>
              </a:rPr>
              <a:t>dans une entreprise, commis-comptable (féminin) a vendeur de pièces (masculin) et secrétaire-réceptionniste à machiniste</a:t>
            </a:r>
          </a:p>
          <a:p>
            <a:pPr lvl="1" eaLnBrk="1" hangingPunct="1">
              <a:lnSpc>
                <a:spcPct val="80000"/>
              </a:lnSpc>
            </a:pPr>
            <a:r>
              <a:rPr lang="fr-BE" sz="1600" dirty="0" smtClean="0">
                <a:latin typeface="Verdana" charset="0"/>
                <a:ea typeface="ＭＳ Ｐゴシック" charset="0"/>
              </a:rPr>
              <a:t>chez un concessionnaire, directrice personnel avec directeur des ventes.</a:t>
            </a:r>
          </a:p>
          <a:p>
            <a:endParaRPr lang="fr-FR" dirty="0"/>
          </a:p>
        </p:txBody>
      </p:sp>
      <p:sp>
        <p:nvSpPr>
          <p:cNvPr id="4" name="Espace réservé du pied de page 3"/>
          <p:cNvSpPr>
            <a:spLocks noGrp="1"/>
          </p:cNvSpPr>
          <p:nvPr>
            <p:ph type="ftr" sz="quarter" idx="10"/>
          </p:nvPr>
        </p:nvSpPr>
        <p:spPr/>
        <p:txBody>
          <a:bodyPr/>
          <a:lstStyle/>
          <a:p>
            <a:pPr>
              <a:defRPr/>
            </a:pPr>
            <a:r>
              <a:rPr lang="fr-FR" smtClean="0"/>
              <a:t>Cornet Annie, professeure Hec- Ecole de Gestion de l'Ulg - EGiD</a:t>
            </a:r>
            <a:endParaRPr lang="fr-FR"/>
          </a:p>
        </p:txBody>
      </p:sp>
      <p:sp>
        <p:nvSpPr>
          <p:cNvPr id="5" name="Espace réservé du numéro de diapositive 4"/>
          <p:cNvSpPr>
            <a:spLocks noGrp="1"/>
          </p:cNvSpPr>
          <p:nvPr>
            <p:ph type="sldNum" sz="quarter" idx="11"/>
          </p:nvPr>
        </p:nvSpPr>
        <p:spPr/>
        <p:txBody>
          <a:bodyPr/>
          <a:lstStyle/>
          <a:p>
            <a:pPr>
              <a:defRPr/>
            </a:pPr>
            <a:fld id="{F94A3627-1370-7A45-A761-891D9F3CBBAE}" type="slidenum">
              <a:rPr lang="fr-FR" smtClean="0"/>
              <a:pPr>
                <a:defRPr/>
              </a:pPr>
              <a:t>21</a:t>
            </a:fld>
            <a:endParaRPr lang="fr-FR"/>
          </a:p>
        </p:txBody>
      </p:sp>
    </p:spTree>
    <p:extLst>
      <p:ext uri="{BB962C8B-B14F-4D97-AF65-F5344CB8AC3E}">
        <p14:creationId xmlns:p14="http://schemas.microsoft.com/office/powerpoint/2010/main" val="172158832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pied de page 3"/>
          <p:cNvSpPr>
            <a:spLocks noGrp="1"/>
          </p:cNvSpPr>
          <p:nvPr>
            <p:ph type="ftr" sz="quarter" idx="10"/>
          </p:nvPr>
        </p:nvSpPr>
        <p:spPr/>
        <p:txBody>
          <a:bodyPr/>
          <a:lstStyle/>
          <a:p>
            <a:pPr>
              <a:defRPr/>
            </a:pPr>
            <a:r>
              <a:rPr lang="fr-FR"/>
              <a:t>Cornet Annie, professeure Hec- Ecole de Gestion de l'Ulg - EGiD</a:t>
            </a:r>
          </a:p>
        </p:txBody>
      </p:sp>
      <p:sp>
        <p:nvSpPr>
          <p:cNvPr id="5" name="Espace réservé du numéro de diapositive 4"/>
          <p:cNvSpPr>
            <a:spLocks noGrp="1"/>
          </p:cNvSpPr>
          <p:nvPr>
            <p:ph type="sldNum" sz="quarter" idx="11"/>
          </p:nvPr>
        </p:nvSpPr>
        <p:spPr/>
        <p:txBody>
          <a:bodyPr/>
          <a:lstStyle/>
          <a:p>
            <a:pPr>
              <a:defRPr/>
            </a:pPr>
            <a:fld id="{1FC6CB8F-4089-7B4C-B260-A6EF1082C433}" type="slidenum">
              <a:rPr lang="fr-FR"/>
              <a:pPr>
                <a:defRPr/>
              </a:pPr>
              <a:t>22</a:t>
            </a:fld>
            <a:endParaRPr lang="fr-FR"/>
          </a:p>
        </p:txBody>
      </p:sp>
      <p:sp>
        <p:nvSpPr>
          <p:cNvPr id="60418" name="Rectangle 2"/>
          <p:cNvSpPr>
            <a:spLocks noGrp="1" noChangeArrowheads="1"/>
          </p:cNvSpPr>
          <p:nvPr>
            <p:ph type="title"/>
          </p:nvPr>
        </p:nvSpPr>
        <p:spPr/>
        <p:txBody>
          <a:bodyPr/>
          <a:lstStyle/>
          <a:p>
            <a:pPr eaLnBrk="1" hangingPunct="1">
              <a:defRPr/>
            </a:pPr>
            <a:r>
              <a:rPr lang="fr-BE" sz="3500" smtClean="0">
                <a:cs typeface="+mj-cs"/>
              </a:rPr>
              <a:t>Des aspects oubliés du travail des femmes?</a:t>
            </a:r>
            <a:endParaRPr lang="fr-FR" sz="3500" smtClean="0">
              <a:cs typeface="+mj-cs"/>
            </a:endParaRPr>
          </a:p>
        </p:txBody>
      </p:sp>
      <p:sp>
        <p:nvSpPr>
          <p:cNvPr id="60419" name="Rectangle 3"/>
          <p:cNvSpPr>
            <a:spLocks noGrp="1" noChangeArrowheads="1"/>
          </p:cNvSpPr>
          <p:nvPr>
            <p:ph type="body" idx="1"/>
          </p:nvPr>
        </p:nvSpPr>
        <p:spPr/>
        <p:txBody>
          <a:bodyPr/>
          <a:lstStyle/>
          <a:p>
            <a:pPr eaLnBrk="1" hangingPunct="1">
              <a:lnSpc>
                <a:spcPct val="80000"/>
              </a:lnSpc>
            </a:pPr>
            <a:r>
              <a:rPr lang="fr-BE" sz="1600">
                <a:latin typeface="Verdana" charset="0"/>
                <a:ea typeface="ＭＳ Ｐゴシック" charset="0"/>
              </a:rPr>
              <a:t>La motricité fine et rapide (saisie de données sur ordinateur, utilisation du clavier, utilisation d’une machine à coudre, etc.).</a:t>
            </a:r>
          </a:p>
          <a:p>
            <a:pPr eaLnBrk="1" hangingPunct="1">
              <a:lnSpc>
                <a:spcPct val="80000"/>
              </a:lnSpc>
            </a:pPr>
            <a:r>
              <a:rPr lang="fr-BE" sz="1600">
                <a:latin typeface="Verdana" charset="0"/>
                <a:ea typeface="ＭＳ Ｐゴシック" charset="0"/>
              </a:rPr>
              <a:t>La capacité à exercer plusieurs tâches en alternance rapide (regarder l’écran, consulter un document, répondre au téléphone et à un client au comptoir).</a:t>
            </a:r>
          </a:p>
          <a:p>
            <a:pPr eaLnBrk="1" hangingPunct="1">
              <a:lnSpc>
                <a:spcPct val="80000"/>
              </a:lnSpc>
            </a:pPr>
            <a:r>
              <a:rPr lang="fr-BE" sz="1600">
                <a:latin typeface="Verdana" charset="0"/>
                <a:ea typeface="ＭＳ Ｐゴシック" charset="0"/>
              </a:rPr>
              <a:t>La capacité à travailler dans un environnement psychologique difficile (avec des enfants, des clients hostiles, des personnes ayant une déficience intellectuelle, etc.).</a:t>
            </a:r>
          </a:p>
          <a:p>
            <a:pPr eaLnBrk="1" hangingPunct="1">
              <a:lnSpc>
                <a:spcPct val="80000"/>
              </a:lnSpc>
              <a:buFont typeface="Wingdings" charset="0"/>
              <a:buNone/>
            </a:pPr>
            <a:endParaRPr lang="fr-FR" sz="1600">
              <a:latin typeface="Verdana" charset="0"/>
              <a:ea typeface="ＭＳ Ｐゴシック" charset="0"/>
            </a:endParaRPr>
          </a:p>
          <a:p>
            <a:pPr eaLnBrk="1" hangingPunct="1">
              <a:lnSpc>
                <a:spcPct val="80000"/>
              </a:lnSpc>
              <a:buFont typeface="Wingdings" charset="0"/>
              <a:buNone/>
            </a:pPr>
            <a:r>
              <a:rPr lang="fr-FR" sz="1400">
                <a:latin typeface="Verdana" charset="0"/>
                <a:ea typeface="ＭＳ Ｐゴシック" charset="0"/>
              </a:rPr>
              <a:t/>
            </a:r>
            <a:br>
              <a:rPr lang="fr-FR" sz="1400">
                <a:latin typeface="Verdana" charset="0"/>
                <a:ea typeface="ＭＳ Ｐゴシック" charset="0"/>
              </a:rPr>
            </a:br>
            <a:r>
              <a:rPr lang="fr-BE" sz="1400">
                <a:latin typeface="Verdana" charset="0"/>
                <a:ea typeface="ＭＳ Ｐゴシック" charset="0"/>
                <a:hlinkClick r:id="" action="ppaction://noaction"/>
              </a:rPr>
              <a:t>[1]</a:t>
            </a:r>
            <a:r>
              <a:rPr lang="fr-BE" sz="1400">
                <a:latin typeface="Verdana" charset="0"/>
                <a:ea typeface="ＭＳ Ｐゴシック" charset="0"/>
              </a:rPr>
              <a:t> </a:t>
            </a:r>
            <a:r>
              <a:rPr lang="fr-BE" sz="1400">
                <a:latin typeface="Verdana" charset="0"/>
                <a:ea typeface="ＭＳ Ｐゴシック" charset="0"/>
                <a:hlinkClick r:id="rId2"/>
              </a:rPr>
              <a:t>http://www.ces.gouv.qc.ca/fr/apropos/equite_31.asp</a:t>
            </a:r>
            <a:endParaRPr lang="fr-BE" sz="1400">
              <a:latin typeface="Verdana" charset="0"/>
              <a:ea typeface="ＭＳ Ｐゴシック" charset="0"/>
            </a:endParaRPr>
          </a:p>
          <a:p>
            <a:pPr eaLnBrk="1" hangingPunct="1">
              <a:lnSpc>
                <a:spcPct val="80000"/>
              </a:lnSpc>
              <a:buFont typeface="Wingdings" charset="0"/>
              <a:buNone/>
            </a:pPr>
            <a:r>
              <a:rPr lang="fr-BE" sz="1400">
                <a:latin typeface="Verdana" charset="0"/>
                <a:ea typeface="ＭＳ Ｐゴシック" charset="0"/>
              </a:rPr>
              <a:t>La commission de l’équité salariale de l’Ontario donne une liste plus précise ces aspects les plus souvent oubliés </a:t>
            </a:r>
            <a:r>
              <a:rPr lang="fr-BE" sz="1400">
                <a:latin typeface="Verdana" charset="0"/>
                <a:ea typeface="ＭＳ Ｐゴシック" charset="0"/>
                <a:hlinkClick r:id="" action="ppaction://noaction"/>
              </a:rPr>
              <a:t>[1]</a:t>
            </a:r>
            <a:r>
              <a:rPr lang="fr-BE" sz="1400">
                <a:latin typeface="Verdana" charset="0"/>
                <a:ea typeface="ＭＳ Ｐゴシック" charset="0"/>
              </a:rPr>
              <a:t>:</a:t>
            </a:r>
            <a:endParaRPr lang="fr-FR" sz="1400">
              <a:latin typeface="Verdana" charset="0"/>
              <a:ea typeface="ＭＳ Ｐゴシック" charset="0"/>
            </a:endParaRPr>
          </a:p>
          <a:p>
            <a:pPr eaLnBrk="1" hangingPunct="1">
              <a:lnSpc>
                <a:spcPct val="80000"/>
              </a:lnSpc>
              <a:buFont typeface="Wingdings" charset="0"/>
              <a:buNone/>
            </a:pPr>
            <a:r>
              <a:rPr lang="fr-FR" sz="1400">
                <a:latin typeface="Verdana" charset="0"/>
                <a:ea typeface="ＭＳ Ｐゴシック" charset="0"/>
              </a:rPr>
              <a:t/>
            </a:r>
            <a:br>
              <a:rPr lang="fr-FR" sz="1400">
                <a:latin typeface="Verdana" charset="0"/>
                <a:ea typeface="ＭＳ Ｐゴシック" charset="0"/>
              </a:rPr>
            </a:br>
            <a:r>
              <a:rPr lang="fr-BE" sz="1400">
                <a:latin typeface="Verdana" charset="0"/>
                <a:ea typeface="ＭＳ Ｐゴシック" charset="0"/>
                <a:hlinkClick r:id="" action="ppaction://noaction"/>
              </a:rPr>
              <a:t>[1]</a:t>
            </a:r>
            <a:r>
              <a:rPr lang="fr-BE" sz="1400">
                <a:latin typeface="Verdana" charset="0"/>
                <a:ea typeface="ＭＳ Ｐゴシック" charset="0"/>
              </a:rPr>
              <a:t> Commission de l’équité salariale, Ce site est mis à jour par le gouvernement de l'Ontario, Canada, Renseignements sur les droits d'auteur : Imprimeur de la Reine pour l'Ontario, 2002, http://www.labour.gov.on.ca/pec/peo/french/pubs/overlooked.html</a:t>
            </a:r>
            <a:endParaRPr lang="fr-FR" sz="1400">
              <a:latin typeface="Verdana" charset="0"/>
              <a:ea typeface="ＭＳ Ｐゴシック" charset="0"/>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r>
              <a:rPr lang="fr-FR" sz="2000" dirty="0"/>
              <a:t>Limitation de la </a:t>
            </a:r>
            <a:r>
              <a:rPr lang="fr-FR" sz="2000" dirty="0" err="1"/>
              <a:t>sur-évaluation</a:t>
            </a:r>
            <a:r>
              <a:rPr lang="fr-FR" sz="2000" dirty="0"/>
              <a:t> de la charge physique : veiller à mesurer ce </a:t>
            </a:r>
            <a:r>
              <a:rPr lang="fr-FR" sz="2000" dirty="0" err="1"/>
              <a:t>critère</a:t>
            </a:r>
            <a:r>
              <a:rPr lang="fr-FR" sz="2000" dirty="0"/>
              <a:t> en </a:t>
            </a:r>
            <a:r>
              <a:rPr lang="fr-FR" sz="2000" dirty="0" err="1"/>
              <a:t>intégrant</a:t>
            </a:r>
            <a:r>
              <a:rPr lang="fr-FR" sz="2000" dirty="0"/>
              <a:t> la </a:t>
            </a:r>
            <a:r>
              <a:rPr lang="fr-FR" sz="2000" dirty="0" err="1"/>
              <a:t>durée</a:t>
            </a:r>
            <a:r>
              <a:rPr lang="fr-FR" sz="2000" dirty="0"/>
              <a:t> et la </a:t>
            </a:r>
            <a:r>
              <a:rPr lang="fr-FR" sz="2000" dirty="0" err="1"/>
              <a:t>répétition</a:t>
            </a:r>
            <a:r>
              <a:rPr lang="fr-FR" sz="2000" dirty="0"/>
              <a:t> des gestes et pas seulement le </a:t>
            </a:r>
            <a:r>
              <a:rPr lang="fr-FR" sz="2000" dirty="0" smtClean="0"/>
              <a:t>poids- </a:t>
            </a:r>
            <a:r>
              <a:rPr lang="fr-FR" sz="2000" dirty="0"/>
              <a:t>peuvent </a:t>
            </a:r>
            <a:r>
              <a:rPr lang="fr-FR" sz="2000" dirty="0" err="1"/>
              <a:t>nécessiter</a:t>
            </a:r>
            <a:r>
              <a:rPr lang="fr-FR" sz="2000" dirty="0"/>
              <a:t> de soulever une charge </a:t>
            </a:r>
            <a:r>
              <a:rPr lang="fr-FR" sz="2000" dirty="0" err="1"/>
              <a:t>équivalente</a:t>
            </a:r>
            <a:r>
              <a:rPr lang="fr-FR" sz="2000" dirty="0"/>
              <a:t> au cours d’une </a:t>
            </a:r>
            <a:r>
              <a:rPr lang="fr-FR" sz="2000" dirty="0" err="1"/>
              <a:t>journée</a:t>
            </a:r>
            <a:r>
              <a:rPr lang="fr-FR" sz="2000" dirty="0"/>
              <a:t> mais </a:t>
            </a:r>
            <a:r>
              <a:rPr lang="fr-FR" sz="2000" dirty="0" err="1"/>
              <a:t>répartie</a:t>
            </a:r>
            <a:r>
              <a:rPr lang="fr-FR" sz="2000" dirty="0"/>
              <a:t> en mouvements </a:t>
            </a:r>
            <a:r>
              <a:rPr lang="fr-FR" sz="2000" dirty="0" err="1"/>
              <a:t>répétés</a:t>
            </a:r>
            <a:r>
              <a:rPr lang="fr-FR" sz="2000" dirty="0"/>
              <a:t> et donc moins visibles. (par exemple, une </a:t>
            </a:r>
            <a:r>
              <a:rPr lang="fr-FR" sz="2000" dirty="0" err="1"/>
              <a:t>infirmière</a:t>
            </a:r>
            <a:r>
              <a:rPr lang="fr-FR" sz="2000" dirty="0"/>
              <a:t> devant soulever un malade) </a:t>
            </a:r>
            <a:endParaRPr lang="fr-FR" sz="2000" dirty="0" smtClean="0">
              <a:effectLst/>
            </a:endParaRPr>
          </a:p>
          <a:p>
            <a:r>
              <a:rPr lang="fr-FR" sz="2000" dirty="0"/>
              <a:t>Limitation de la </a:t>
            </a:r>
            <a:r>
              <a:rPr lang="fr-FR" sz="2000" dirty="0" err="1"/>
              <a:t>sur-évaluation</a:t>
            </a:r>
            <a:r>
              <a:rPr lang="fr-FR" sz="2000" dirty="0"/>
              <a:t> de la </a:t>
            </a:r>
            <a:r>
              <a:rPr lang="fr-FR" sz="2000" dirty="0" err="1" smtClean="0"/>
              <a:t>disponibilite</a:t>
            </a:r>
            <a:r>
              <a:rPr lang="fr-FR" sz="2000" dirty="0" smtClean="0"/>
              <a:t>́</a:t>
            </a:r>
          </a:p>
          <a:p>
            <a:r>
              <a:rPr lang="fr-FR" sz="2000" dirty="0" err="1"/>
              <a:t>Reconnaître</a:t>
            </a:r>
            <a:r>
              <a:rPr lang="fr-FR" sz="2000" dirty="0"/>
              <a:t> les </a:t>
            </a:r>
            <a:r>
              <a:rPr lang="fr-FR" sz="2000" dirty="0" err="1"/>
              <a:t>qualités</a:t>
            </a:r>
            <a:r>
              <a:rPr lang="fr-FR" sz="2000" dirty="0"/>
              <a:t> informelles et requises pour le poste : </a:t>
            </a:r>
            <a:r>
              <a:rPr lang="fr-FR" sz="2000" dirty="0" smtClean="0"/>
              <a:t>d’autres </a:t>
            </a:r>
            <a:r>
              <a:rPr lang="fr-FR" sz="2000" dirty="0" err="1"/>
              <a:t>sphères</a:t>
            </a:r>
            <a:r>
              <a:rPr lang="fr-FR" sz="2000" dirty="0"/>
              <a:t> que celle professionnelle : la </a:t>
            </a:r>
            <a:r>
              <a:rPr lang="fr-FR" sz="2000" dirty="0" err="1"/>
              <a:t>sphère</a:t>
            </a:r>
            <a:r>
              <a:rPr lang="fr-FR" sz="2000" dirty="0"/>
              <a:t> domestique ou dans les </a:t>
            </a:r>
            <a:r>
              <a:rPr lang="fr-FR" sz="2000" dirty="0" err="1"/>
              <a:t>sphères</a:t>
            </a:r>
            <a:r>
              <a:rPr lang="fr-FR" sz="2000" dirty="0"/>
              <a:t> sociales hors-travail (milieux associatifs, sportifs, centres d’</a:t>
            </a:r>
            <a:r>
              <a:rPr lang="fr-FR" sz="2000" dirty="0" err="1"/>
              <a:t>intérêts</a:t>
            </a:r>
            <a:r>
              <a:rPr lang="fr-FR" sz="2000" dirty="0"/>
              <a:t> extra-professionnels, etc.). </a:t>
            </a:r>
            <a:endParaRPr lang="fr-FR" sz="2000" dirty="0" smtClean="0">
              <a:effectLst/>
            </a:endParaRPr>
          </a:p>
          <a:p>
            <a:endParaRPr lang="fr-FR" sz="2000" dirty="0" smtClean="0">
              <a:effectLst/>
            </a:endParaRPr>
          </a:p>
          <a:p>
            <a:r>
              <a:rPr lang="fr-FR" sz="2000" dirty="0" smtClean="0"/>
              <a:t> </a:t>
            </a:r>
            <a:endParaRPr lang="fr-FR" sz="2000" dirty="0" smtClean="0">
              <a:effectLst/>
            </a:endParaRPr>
          </a:p>
          <a:p>
            <a:pPr marL="0" indent="0">
              <a:buNone/>
            </a:pPr>
            <a:endParaRPr lang="fr-FR" sz="2000" dirty="0" smtClean="0">
              <a:effectLst/>
            </a:endParaRPr>
          </a:p>
          <a:p>
            <a:endParaRPr lang="fr-FR" sz="2000" dirty="0"/>
          </a:p>
        </p:txBody>
      </p:sp>
      <p:sp>
        <p:nvSpPr>
          <p:cNvPr id="4" name="Espace réservé du pied de page 3"/>
          <p:cNvSpPr>
            <a:spLocks noGrp="1"/>
          </p:cNvSpPr>
          <p:nvPr>
            <p:ph type="ftr" sz="quarter" idx="10"/>
          </p:nvPr>
        </p:nvSpPr>
        <p:spPr/>
        <p:txBody>
          <a:bodyPr/>
          <a:lstStyle/>
          <a:p>
            <a:pPr>
              <a:defRPr/>
            </a:pPr>
            <a:r>
              <a:rPr lang="fr-FR" smtClean="0"/>
              <a:t>Cornet Annie, professeure Hec- Ecole de Gestion de l'Ulg - EGiD</a:t>
            </a:r>
            <a:endParaRPr lang="fr-FR"/>
          </a:p>
        </p:txBody>
      </p:sp>
      <p:sp>
        <p:nvSpPr>
          <p:cNvPr id="5" name="Espace réservé du numéro de diapositive 4"/>
          <p:cNvSpPr>
            <a:spLocks noGrp="1"/>
          </p:cNvSpPr>
          <p:nvPr>
            <p:ph type="sldNum" sz="quarter" idx="11"/>
          </p:nvPr>
        </p:nvSpPr>
        <p:spPr/>
        <p:txBody>
          <a:bodyPr/>
          <a:lstStyle/>
          <a:p>
            <a:pPr>
              <a:defRPr/>
            </a:pPr>
            <a:fld id="{F94A3627-1370-7A45-A761-891D9F3CBBAE}" type="slidenum">
              <a:rPr lang="fr-FR" smtClean="0"/>
              <a:pPr>
                <a:defRPr/>
              </a:pPr>
              <a:t>23</a:t>
            </a:fld>
            <a:endParaRPr lang="fr-FR"/>
          </a:p>
        </p:txBody>
      </p:sp>
    </p:spTree>
    <p:extLst>
      <p:ext uri="{BB962C8B-B14F-4D97-AF65-F5344CB8AC3E}">
        <p14:creationId xmlns:p14="http://schemas.microsoft.com/office/powerpoint/2010/main" val="31705320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r>
              <a:rPr lang="fr-FR" sz="2000" dirty="0"/>
              <a:t>Revalorisation de la </a:t>
            </a:r>
            <a:r>
              <a:rPr lang="fr-FR" sz="2000" dirty="0" err="1"/>
              <a:t>multidimensionnalite</a:t>
            </a:r>
            <a:r>
              <a:rPr lang="fr-FR" sz="2000" dirty="0"/>
              <a:t>́ d’un poste : le fait d’accomplir plusieurs </a:t>
            </a:r>
            <a:r>
              <a:rPr lang="fr-FR" sz="2000" dirty="0" err="1"/>
              <a:t>tâches</a:t>
            </a:r>
            <a:r>
              <a:rPr lang="fr-FR" sz="2000" dirty="0"/>
              <a:t> </a:t>
            </a:r>
            <a:r>
              <a:rPr lang="fr-FR" sz="2000" dirty="0" err="1"/>
              <a:t>simultanément</a:t>
            </a:r>
            <a:r>
              <a:rPr lang="fr-FR" sz="2000" dirty="0"/>
              <a:t>, de passer d’une </a:t>
            </a:r>
            <a:r>
              <a:rPr lang="fr-FR" sz="2000" dirty="0" err="1"/>
              <a:t>tâche</a:t>
            </a:r>
            <a:r>
              <a:rPr lang="fr-FR" sz="2000" dirty="0"/>
              <a:t> à une autre, d’</a:t>
            </a:r>
            <a:r>
              <a:rPr lang="fr-FR" sz="2000" dirty="0" err="1"/>
              <a:t>être</a:t>
            </a:r>
            <a:r>
              <a:rPr lang="fr-FR" sz="2000" dirty="0"/>
              <a:t> </a:t>
            </a:r>
            <a:r>
              <a:rPr lang="fr-FR" sz="2000" dirty="0" err="1"/>
              <a:t>fréquemment</a:t>
            </a:r>
            <a:r>
              <a:rPr lang="fr-FR" sz="2000" dirty="0"/>
              <a:t> interrompu, etc. toutes ces situations ne sont pas toujours </a:t>
            </a:r>
            <a:r>
              <a:rPr lang="fr-FR" sz="2000" dirty="0" err="1"/>
              <a:t>considérées</a:t>
            </a:r>
            <a:r>
              <a:rPr lang="fr-FR" sz="2000" dirty="0"/>
              <a:t> comme de la polyvalence du fait qu’elles composent un </a:t>
            </a:r>
            <a:r>
              <a:rPr lang="fr-FR" sz="2000" dirty="0" err="1"/>
              <a:t>même</a:t>
            </a:r>
            <a:r>
              <a:rPr lang="fr-FR" sz="2000" dirty="0"/>
              <a:t> poste, mais devraient </a:t>
            </a:r>
            <a:r>
              <a:rPr lang="fr-FR" sz="2000" dirty="0" err="1"/>
              <a:t>être</a:t>
            </a:r>
            <a:r>
              <a:rPr lang="fr-FR" sz="2000" dirty="0"/>
              <a:t> </a:t>
            </a:r>
            <a:r>
              <a:rPr lang="fr-FR" sz="2000" dirty="0" err="1"/>
              <a:t>valorisées</a:t>
            </a:r>
            <a:r>
              <a:rPr lang="fr-FR" sz="2000" dirty="0"/>
              <a:t> </a:t>
            </a:r>
            <a:endParaRPr lang="fr-FR" sz="2000" dirty="0" smtClean="0"/>
          </a:p>
          <a:p>
            <a:r>
              <a:rPr lang="fr-FR" sz="2000" dirty="0"/>
              <a:t>Elargissement du </a:t>
            </a:r>
            <a:r>
              <a:rPr lang="fr-FR" sz="2000" dirty="0" err="1"/>
              <a:t>critère</a:t>
            </a:r>
            <a:r>
              <a:rPr lang="fr-FR" sz="2000" dirty="0"/>
              <a:t> « </a:t>
            </a:r>
            <a:r>
              <a:rPr lang="fr-FR" sz="2000" dirty="0" err="1"/>
              <a:t>responsabilite</a:t>
            </a:r>
            <a:r>
              <a:rPr lang="fr-FR" sz="2000" dirty="0"/>
              <a:t>́ » : veiller à la prise en compte des </a:t>
            </a:r>
            <a:r>
              <a:rPr lang="fr-FR" sz="2000" dirty="0" err="1"/>
              <a:t>responsabilités</a:t>
            </a:r>
            <a:r>
              <a:rPr lang="fr-FR" sz="2000" dirty="0"/>
              <a:t> sur des tiers (jeunes, malades, </a:t>
            </a:r>
            <a:r>
              <a:rPr lang="fr-FR" sz="2000" dirty="0" err="1"/>
              <a:t>équipes</a:t>
            </a:r>
            <a:r>
              <a:rPr lang="fr-FR" sz="2000" dirty="0"/>
              <a:t>, personnes </a:t>
            </a:r>
            <a:r>
              <a:rPr lang="fr-FR" sz="2000" dirty="0" err="1"/>
              <a:t>âgées</a:t>
            </a:r>
            <a:r>
              <a:rPr lang="fr-FR" sz="2000" dirty="0"/>
              <a:t>, etc.), les </a:t>
            </a:r>
            <a:r>
              <a:rPr lang="fr-FR" sz="2000" dirty="0" err="1"/>
              <a:t>responsabilités</a:t>
            </a:r>
            <a:r>
              <a:rPr lang="fr-FR" sz="2000" dirty="0"/>
              <a:t> de communication, d’assistance ou de protection du </a:t>
            </a:r>
            <a:r>
              <a:rPr lang="fr-FR" sz="2000" dirty="0" err="1"/>
              <a:t>caractère</a:t>
            </a:r>
            <a:r>
              <a:rPr lang="fr-FR" sz="2000" dirty="0"/>
              <a:t> confidentiel des dossiers </a:t>
            </a:r>
            <a:endParaRPr lang="fr-FR" sz="2000" dirty="0" smtClean="0">
              <a:effectLst/>
            </a:endParaRPr>
          </a:p>
          <a:p>
            <a:endParaRPr lang="fr-FR" sz="2000" dirty="0" smtClean="0">
              <a:effectLst/>
            </a:endParaRPr>
          </a:p>
          <a:p>
            <a:endParaRPr lang="fr-FR" sz="2000" dirty="0"/>
          </a:p>
        </p:txBody>
      </p:sp>
      <p:sp>
        <p:nvSpPr>
          <p:cNvPr id="4" name="Espace réservé du pied de page 3"/>
          <p:cNvSpPr>
            <a:spLocks noGrp="1"/>
          </p:cNvSpPr>
          <p:nvPr>
            <p:ph type="ftr" sz="quarter" idx="10"/>
          </p:nvPr>
        </p:nvSpPr>
        <p:spPr/>
        <p:txBody>
          <a:bodyPr/>
          <a:lstStyle/>
          <a:p>
            <a:pPr>
              <a:defRPr/>
            </a:pPr>
            <a:r>
              <a:rPr lang="fr-FR" smtClean="0"/>
              <a:t>Cornet Annie, professeure Hec- Ecole de Gestion de l'Ulg - EGiD</a:t>
            </a:r>
            <a:endParaRPr lang="fr-FR"/>
          </a:p>
        </p:txBody>
      </p:sp>
      <p:sp>
        <p:nvSpPr>
          <p:cNvPr id="5" name="Espace réservé du numéro de diapositive 4"/>
          <p:cNvSpPr>
            <a:spLocks noGrp="1"/>
          </p:cNvSpPr>
          <p:nvPr>
            <p:ph type="sldNum" sz="quarter" idx="11"/>
          </p:nvPr>
        </p:nvSpPr>
        <p:spPr/>
        <p:txBody>
          <a:bodyPr/>
          <a:lstStyle/>
          <a:p>
            <a:pPr>
              <a:defRPr/>
            </a:pPr>
            <a:fld id="{F94A3627-1370-7A45-A761-891D9F3CBBAE}" type="slidenum">
              <a:rPr lang="fr-FR" smtClean="0"/>
              <a:pPr>
                <a:defRPr/>
              </a:pPr>
              <a:t>24</a:t>
            </a:fld>
            <a:endParaRPr lang="fr-FR"/>
          </a:p>
        </p:txBody>
      </p:sp>
    </p:spTree>
    <p:extLst>
      <p:ext uri="{BB962C8B-B14F-4D97-AF65-F5344CB8AC3E}">
        <p14:creationId xmlns:p14="http://schemas.microsoft.com/office/powerpoint/2010/main" val="216434793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r>
              <a:rPr lang="fr-FR" sz="2000" dirty="0"/>
              <a:t>Reconnaissance des relations humaines </a:t>
            </a:r>
            <a:r>
              <a:rPr lang="fr-FR" sz="2000" dirty="0" smtClean="0"/>
              <a:t>: communiquer</a:t>
            </a:r>
            <a:r>
              <a:rPr lang="fr-FR" sz="2000" dirty="0"/>
              <a:t>, à </a:t>
            </a:r>
            <a:r>
              <a:rPr lang="fr-FR" sz="2000" dirty="0" err="1"/>
              <a:t>échanger</a:t>
            </a:r>
            <a:r>
              <a:rPr lang="fr-FR" sz="2000" dirty="0"/>
              <a:t> des informations entre eux, quel que soit le </a:t>
            </a:r>
            <a:r>
              <a:rPr lang="fr-FR" sz="2000" dirty="0" smtClean="0"/>
              <a:t>poste. </a:t>
            </a:r>
            <a:endParaRPr lang="fr-FR" sz="2000" dirty="0" smtClean="0">
              <a:effectLst/>
            </a:endParaRPr>
          </a:p>
          <a:p>
            <a:r>
              <a:rPr lang="fr-FR" sz="2000" dirty="0" smtClean="0"/>
              <a:t>Reconnaissance </a:t>
            </a:r>
            <a:r>
              <a:rPr lang="fr-FR" sz="2000" dirty="0"/>
              <a:t>des nouvelles contraintes du travail : le respect des </a:t>
            </a:r>
            <a:r>
              <a:rPr lang="fr-FR" sz="2000" dirty="0" err="1"/>
              <a:t>délais</a:t>
            </a:r>
            <a:r>
              <a:rPr lang="fr-FR" sz="2000" dirty="0"/>
              <a:t>, les pressions </a:t>
            </a:r>
            <a:r>
              <a:rPr lang="fr-FR" sz="2000" dirty="0" err="1"/>
              <a:t>extrêmes</a:t>
            </a:r>
            <a:r>
              <a:rPr lang="fr-FR" sz="2000" dirty="0"/>
              <a:t> d’emploi du temps, la </a:t>
            </a:r>
            <a:r>
              <a:rPr lang="fr-FR" sz="2000" dirty="0" err="1"/>
              <a:t>multiplicite</a:t>
            </a:r>
            <a:r>
              <a:rPr lang="fr-FR" sz="2000" dirty="0"/>
              <a:t>́ des </a:t>
            </a:r>
            <a:r>
              <a:rPr lang="fr-FR" sz="2000" dirty="0" err="1"/>
              <a:t>rôles</a:t>
            </a:r>
            <a:r>
              <a:rPr lang="fr-FR" sz="2000" dirty="0"/>
              <a:t> (</a:t>
            </a:r>
            <a:r>
              <a:rPr lang="fr-FR" sz="2000" dirty="0" err="1"/>
              <a:t>répondre</a:t>
            </a:r>
            <a:r>
              <a:rPr lang="fr-FR" sz="2000" dirty="0"/>
              <a:t> à des attentes conflictuelles et contradictoires), la charge </a:t>
            </a:r>
            <a:r>
              <a:rPr lang="fr-FR" sz="2000" dirty="0" err="1"/>
              <a:t>émotionnelle</a:t>
            </a:r>
            <a:r>
              <a:rPr lang="fr-FR" sz="2000" dirty="0"/>
              <a:t> (l’implication lourde </a:t>
            </a:r>
            <a:r>
              <a:rPr lang="fr-FR" sz="2000" dirty="0" err="1"/>
              <a:t>auprès</a:t>
            </a:r>
            <a:r>
              <a:rPr lang="fr-FR" sz="2000" dirty="0"/>
              <a:t> de personnes violentes, </a:t>
            </a:r>
            <a:r>
              <a:rPr lang="fr-FR" sz="2000" dirty="0" err="1"/>
              <a:t>désorientées</a:t>
            </a:r>
            <a:r>
              <a:rPr lang="fr-FR" sz="2000" dirty="0"/>
              <a:t>, psychotiques ou la </a:t>
            </a:r>
            <a:r>
              <a:rPr lang="fr-FR" sz="2000" dirty="0" err="1"/>
              <a:t>responsabilite</a:t>
            </a:r>
            <a:r>
              <a:rPr lang="fr-FR" sz="2000" dirty="0"/>
              <a:t>́ d’actions </a:t>
            </a:r>
            <a:r>
              <a:rPr lang="fr-FR" sz="2000" dirty="0" err="1"/>
              <a:t>extrêmes</a:t>
            </a:r>
            <a:r>
              <a:rPr lang="fr-FR" sz="2000" dirty="0"/>
              <a:t>, situations de menace de vie, etc.</a:t>
            </a:r>
            <a:r>
              <a:rPr lang="fr-FR" sz="2000" dirty="0" smtClean="0"/>
              <a:t>). </a:t>
            </a:r>
            <a:endParaRPr lang="fr-FR" sz="2000" dirty="0" smtClean="0">
              <a:effectLst/>
            </a:endParaRPr>
          </a:p>
          <a:p>
            <a:endParaRPr lang="fr-FR" sz="2000" dirty="0"/>
          </a:p>
        </p:txBody>
      </p:sp>
      <p:sp>
        <p:nvSpPr>
          <p:cNvPr id="4" name="Espace réservé du pied de page 3"/>
          <p:cNvSpPr>
            <a:spLocks noGrp="1"/>
          </p:cNvSpPr>
          <p:nvPr>
            <p:ph type="ftr" sz="quarter" idx="10"/>
          </p:nvPr>
        </p:nvSpPr>
        <p:spPr/>
        <p:txBody>
          <a:bodyPr/>
          <a:lstStyle/>
          <a:p>
            <a:pPr>
              <a:defRPr/>
            </a:pPr>
            <a:r>
              <a:rPr lang="fr-FR" smtClean="0"/>
              <a:t>Cornet Annie, professeure Hec- Ecole de Gestion de l'Ulg - EGiD</a:t>
            </a:r>
            <a:endParaRPr lang="fr-FR"/>
          </a:p>
        </p:txBody>
      </p:sp>
      <p:sp>
        <p:nvSpPr>
          <p:cNvPr id="5" name="Espace réservé du numéro de diapositive 4"/>
          <p:cNvSpPr>
            <a:spLocks noGrp="1"/>
          </p:cNvSpPr>
          <p:nvPr>
            <p:ph type="sldNum" sz="quarter" idx="11"/>
          </p:nvPr>
        </p:nvSpPr>
        <p:spPr/>
        <p:txBody>
          <a:bodyPr/>
          <a:lstStyle/>
          <a:p>
            <a:pPr>
              <a:defRPr/>
            </a:pPr>
            <a:fld id="{F94A3627-1370-7A45-A761-891D9F3CBBAE}" type="slidenum">
              <a:rPr lang="fr-FR" smtClean="0"/>
              <a:pPr>
                <a:defRPr/>
              </a:pPr>
              <a:t>25</a:t>
            </a:fld>
            <a:endParaRPr lang="fr-FR"/>
          </a:p>
        </p:txBody>
      </p:sp>
    </p:spTree>
    <p:extLst>
      <p:ext uri="{BB962C8B-B14F-4D97-AF65-F5344CB8AC3E}">
        <p14:creationId xmlns:p14="http://schemas.microsoft.com/office/powerpoint/2010/main" val="401854306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pied de page 3"/>
          <p:cNvSpPr>
            <a:spLocks noGrp="1"/>
          </p:cNvSpPr>
          <p:nvPr>
            <p:ph type="ftr" sz="quarter" idx="10"/>
          </p:nvPr>
        </p:nvSpPr>
        <p:spPr/>
        <p:txBody>
          <a:bodyPr/>
          <a:lstStyle/>
          <a:p>
            <a:pPr>
              <a:defRPr/>
            </a:pPr>
            <a:r>
              <a:rPr lang="fr-FR"/>
              <a:t>Cornet Annie, professeure Hec- Ecole de Gestion de l'Ulg - EGiD</a:t>
            </a:r>
          </a:p>
        </p:txBody>
      </p:sp>
      <p:sp>
        <p:nvSpPr>
          <p:cNvPr id="5" name="Espace réservé du numéro de diapositive 4"/>
          <p:cNvSpPr>
            <a:spLocks noGrp="1"/>
          </p:cNvSpPr>
          <p:nvPr>
            <p:ph type="sldNum" sz="quarter" idx="11"/>
          </p:nvPr>
        </p:nvSpPr>
        <p:spPr/>
        <p:txBody>
          <a:bodyPr/>
          <a:lstStyle/>
          <a:p>
            <a:pPr>
              <a:defRPr/>
            </a:pPr>
            <a:fld id="{CCAD669A-B8B0-AF47-BFDB-663329EC0805}" type="slidenum">
              <a:rPr lang="fr-FR"/>
              <a:pPr>
                <a:defRPr/>
              </a:pPr>
              <a:t>26</a:t>
            </a:fld>
            <a:endParaRPr lang="fr-FR"/>
          </a:p>
        </p:txBody>
      </p:sp>
      <p:sp>
        <p:nvSpPr>
          <p:cNvPr id="51202" name="Rectangle 2"/>
          <p:cNvSpPr>
            <a:spLocks noGrp="1" noChangeArrowheads="1"/>
          </p:cNvSpPr>
          <p:nvPr>
            <p:ph type="title"/>
          </p:nvPr>
        </p:nvSpPr>
        <p:spPr/>
        <p:txBody>
          <a:bodyPr/>
          <a:lstStyle/>
          <a:p>
            <a:pPr eaLnBrk="1" hangingPunct="1">
              <a:defRPr/>
            </a:pPr>
            <a:r>
              <a:rPr lang="fr-BE" smtClean="0">
                <a:cs typeface="+mj-cs"/>
              </a:rPr>
              <a:t>Problèmes </a:t>
            </a:r>
            <a:endParaRPr lang="fr-FR" smtClean="0">
              <a:cs typeface="+mj-cs"/>
            </a:endParaRPr>
          </a:p>
        </p:txBody>
      </p:sp>
      <p:sp>
        <p:nvSpPr>
          <p:cNvPr id="51203" name="Rectangle 3"/>
          <p:cNvSpPr>
            <a:spLocks noGrp="1" noChangeArrowheads="1"/>
          </p:cNvSpPr>
          <p:nvPr>
            <p:ph type="body" idx="1"/>
          </p:nvPr>
        </p:nvSpPr>
        <p:spPr/>
        <p:txBody>
          <a:bodyPr/>
          <a:lstStyle/>
          <a:p>
            <a:pPr eaLnBrk="1" hangingPunct="1">
              <a:defRPr/>
            </a:pPr>
            <a:r>
              <a:rPr lang="fr-BE" sz="2000" dirty="0" smtClean="0">
                <a:cs typeface="+mn-cs"/>
              </a:rPr>
              <a:t>Quid de l’ajustement pour les secteurs et métiers majoritairement féminins donc pas de fonctions majoritairement masculines de référence</a:t>
            </a:r>
          </a:p>
          <a:p>
            <a:pPr lvl="1" eaLnBrk="1" hangingPunct="1">
              <a:defRPr/>
            </a:pPr>
            <a:r>
              <a:rPr lang="fr-BE" sz="2000" dirty="0" smtClean="0">
                <a:cs typeface="+mn-cs"/>
              </a:rPr>
              <a:t>Proposition Québec : inter-entreprises et inter-sectoriels</a:t>
            </a:r>
          </a:p>
          <a:p>
            <a:pPr eaLnBrk="1" hangingPunct="1">
              <a:defRPr/>
            </a:pPr>
            <a:r>
              <a:rPr lang="fr-BE" sz="2000" dirty="0"/>
              <a:t>Dossier très complexe et </a:t>
            </a:r>
            <a:r>
              <a:rPr lang="fr-BE" sz="2000" dirty="0" smtClean="0"/>
              <a:t>technique</a:t>
            </a:r>
          </a:p>
          <a:p>
            <a:pPr lvl="1" eaLnBrk="1" hangingPunct="1">
              <a:defRPr/>
            </a:pPr>
            <a:r>
              <a:rPr lang="fr-BE" sz="2000" dirty="0"/>
              <a:t>Compétences systèmes et outils de la GRH</a:t>
            </a:r>
          </a:p>
          <a:p>
            <a:pPr lvl="1" eaLnBrk="1" hangingPunct="1">
              <a:defRPr/>
            </a:pPr>
            <a:r>
              <a:rPr lang="fr-BE" sz="2000" dirty="0"/>
              <a:t>Compétences en genre : stéréotypes sexistes et rapports sociaux</a:t>
            </a:r>
          </a:p>
          <a:p>
            <a:pPr lvl="1" eaLnBrk="1" hangingPunct="1">
              <a:defRPr/>
            </a:pPr>
            <a:r>
              <a:rPr lang="fr-BE" sz="2000" dirty="0"/>
              <a:t>Compétences sur processus de négociations collectives </a:t>
            </a:r>
          </a:p>
          <a:p>
            <a:pPr eaLnBrk="1" hangingPunct="1">
              <a:defRPr/>
            </a:pPr>
            <a:endParaRPr lang="fr-FR" sz="2000" dirty="0" smtClean="0">
              <a:cs typeface="+mn-cs"/>
            </a:endParaRPr>
          </a:p>
        </p:txBody>
      </p:sp>
    </p:spTree>
  </p:cSld>
  <p:clrMapOvr>
    <a:masterClrMapping/>
  </p:clrMapOvr>
  <p:timing>
    <p:tnLst>
      <p:par>
        <p:cTn xmlns:p14="http://schemas.microsoft.com/office/powerpoint/2010/mai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pied de page 3"/>
          <p:cNvSpPr>
            <a:spLocks noGrp="1"/>
          </p:cNvSpPr>
          <p:nvPr>
            <p:ph type="ftr" sz="quarter" idx="10"/>
          </p:nvPr>
        </p:nvSpPr>
        <p:spPr/>
        <p:txBody>
          <a:bodyPr/>
          <a:lstStyle/>
          <a:p>
            <a:pPr>
              <a:defRPr/>
            </a:pPr>
            <a:r>
              <a:rPr lang="fr-FR"/>
              <a:t>Cornet Annie, professeure Hec- Ecole de Gestion de l'Ulg - EGiD</a:t>
            </a:r>
          </a:p>
        </p:txBody>
      </p:sp>
      <p:sp>
        <p:nvSpPr>
          <p:cNvPr id="5" name="Espace réservé du numéro de diapositive 4"/>
          <p:cNvSpPr>
            <a:spLocks noGrp="1"/>
          </p:cNvSpPr>
          <p:nvPr>
            <p:ph type="sldNum" sz="quarter" idx="11"/>
          </p:nvPr>
        </p:nvSpPr>
        <p:spPr/>
        <p:txBody>
          <a:bodyPr/>
          <a:lstStyle/>
          <a:p>
            <a:pPr>
              <a:defRPr/>
            </a:pPr>
            <a:fld id="{32CACDBB-A453-CF4A-96F1-8A91D7EB4B75}" type="slidenum">
              <a:rPr lang="fr-FR"/>
              <a:pPr>
                <a:defRPr/>
              </a:pPr>
              <a:t>27</a:t>
            </a:fld>
            <a:endParaRPr lang="fr-FR"/>
          </a:p>
        </p:txBody>
      </p:sp>
      <p:sp>
        <p:nvSpPr>
          <p:cNvPr id="17410" name="Rectangle 2"/>
          <p:cNvSpPr>
            <a:spLocks noGrp="1" noChangeArrowheads="1"/>
          </p:cNvSpPr>
          <p:nvPr>
            <p:ph type="title"/>
          </p:nvPr>
        </p:nvSpPr>
        <p:spPr/>
        <p:txBody>
          <a:bodyPr/>
          <a:lstStyle/>
          <a:p>
            <a:pPr eaLnBrk="1" hangingPunct="1">
              <a:defRPr/>
            </a:pPr>
            <a:r>
              <a:rPr lang="fr-BE" sz="3200" dirty="0" smtClean="0">
                <a:cs typeface="+mj-cs"/>
              </a:rPr>
              <a:t>Proposition</a:t>
            </a:r>
            <a:endParaRPr lang="fr-FR" sz="3200" dirty="0" smtClean="0">
              <a:cs typeface="+mj-cs"/>
            </a:endParaRPr>
          </a:p>
        </p:txBody>
      </p:sp>
      <p:sp>
        <p:nvSpPr>
          <p:cNvPr id="17411" name="Rectangle 3"/>
          <p:cNvSpPr>
            <a:spLocks noGrp="1" noChangeArrowheads="1"/>
          </p:cNvSpPr>
          <p:nvPr>
            <p:ph type="body" idx="1"/>
          </p:nvPr>
        </p:nvSpPr>
        <p:spPr/>
        <p:txBody>
          <a:bodyPr/>
          <a:lstStyle/>
          <a:p>
            <a:pPr eaLnBrk="1" hangingPunct="1">
              <a:lnSpc>
                <a:spcPct val="90000"/>
              </a:lnSpc>
              <a:defRPr/>
            </a:pPr>
            <a:r>
              <a:rPr lang="fr-BE" sz="2000" dirty="0" smtClean="0"/>
              <a:t>Mettre </a:t>
            </a:r>
            <a:r>
              <a:rPr lang="fr-BE" sz="2000" dirty="0"/>
              <a:t>en place un système de classification analytique </a:t>
            </a:r>
            <a:r>
              <a:rPr lang="fr-BE" sz="2000" dirty="0" smtClean="0">
                <a:cs typeface="+mn-cs"/>
              </a:rPr>
              <a:t>:  la formalisation d’une description et d’une classification des fonctions à partir d’une grille d’analyse analytique va permettre de supprimer la part « d’arbitraire », de «subjectif », de stéréotypes qui peut déboucher sur des salaires différents pour des hommes et des femmes = Du passage d’un système arbitraire ou individualisant à un système objectivant </a:t>
            </a:r>
          </a:p>
          <a:p>
            <a:pPr eaLnBrk="1" hangingPunct="1">
              <a:lnSpc>
                <a:spcPct val="90000"/>
              </a:lnSpc>
              <a:defRPr/>
            </a:pPr>
            <a:r>
              <a:rPr lang="fr-BE" sz="2000" dirty="0" smtClean="0">
                <a:cs typeface="+mn-cs"/>
              </a:rPr>
              <a:t>Rattrage salarial</a:t>
            </a:r>
          </a:p>
          <a:p>
            <a:pPr eaLnBrk="1" hangingPunct="1">
              <a:lnSpc>
                <a:spcPct val="90000"/>
              </a:lnSpc>
              <a:defRPr/>
            </a:pPr>
            <a:r>
              <a:rPr lang="fr-BE" sz="2000" dirty="0" smtClean="0"/>
              <a:t>Plus de transparence sur </a:t>
            </a:r>
            <a:r>
              <a:rPr lang="fr-BE" sz="2000" dirty="0"/>
              <a:t>les salaires </a:t>
            </a:r>
            <a:r>
              <a:rPr lang="fr-BE" sz="2000" dirty="0" smtClean="0"/>
              <a:t>- Possibilité </a:t>
            </a:r>
            <a:r>
              <a:rPr lang="fr-BE" sz="2000" dirty="0"/>
              <a:t>pour quelqu’un de demander salaire d’un collègue ayant le même niveau hiérarchique  </a:t>
            </a:r>
          </a:p>
          <a:p>
            <a:pPr lvl="1" eaLnBrk="1" hangingPunct="1">
              <a:defRPr/>
            </a:pPr>
            <a:endParaRPr lang="fr-FR" sz="2000" dirty="0"/>
          </a:p>
          <a:p>
            <a:pPr eaLnBrk="1" hangingPunct="1">
              <a:lnSpc>
                <a:spcPct val="90000"/>
              </a:lnSpc>
              <a:defRPr/>
            </a:pPr>
            <a:endParaRPr lang="fr-BE" sz="2000" dirty="0" smtClean="0">
              <a:cs typeface="+mn-cs"/>
            </a:endParaRPr>
          </a:p>
        </p:txBody>
      </p:sp>
    </p:spTree>
  </p:cSld>
  <p:clrMapOvr>
    <a:masterClrMapping/>
  </p:clrMapOvr>
  <p:timing>
    <p:tnLst>
      <p:par>
        <p:cTn xmlns:p14="http://schemas.microsoft.com/office/powerpoint/2010/mai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pied de page 3"/>
          <p:cNvSpPr>
            <a:spLocks noGrp="1"/>
          </p:cNvSpPr>
          <p:nvPr>
            <p:ph type="ftr" sz="quarter" idx="10"/>
          </p:nvPr>
        </p:nvSpPr>
        <p:spPr/>
        <p:txBody>
          <a:bodyPr/>
          <a:lstStyle/>
          <a:p>
            <a:pPr>
              <a:defRPr/>
            </a:pPr>
            <a:r>
              <a:rPr lang="fr-FR"/>
              <a:t>Cornet Annie, professeure Hec- Ecole de Gestion de l'Ulg - EGiD</a:t>
            </a:r>
          </a:p>
        </p:txBody>
      </p:sp>
      <p:sp>
        <p:nvSpPr>
          <p:cNvPr id="5" name="Espace réservé du numéro de diapositive 4"/>
          <p:cNvSpPr>
            <a:spLocks noGrp="1"/>
          </p:cNvSpPr>
          <p:nvPr>
            <p:ph type="sldNum" sz="quarter" idx="11"/>
          </p:nvPr>
        </p:nvSpPr>
        <p:spPr/>
        <p:txBody>
          <a:bodyPr/>
          <a:lstStyle/>
          <a:p>
            <a:pPr>
              <a:defRPr/>
            </a:pPr>
            <a:fld id="{1D1B1BC6-DC18-1A49-AE16-BECA5F743444}" type="slidenum">
              <a:rPr lang="fr-FR"/>
              <a:pPr>
                <a:defRPr/>
              </a:pPr>
              <a:t>28</a:t>
            </a:fld>
            <a:endParaRPr lang="fr-FR"/>
          </a:p>
        </p:txBody>
      </p:sp>
      <p:sp>
        <p:nvSpPr>
          <p:cNvPr id="67586" name="Rectangle 2"/>
          <p:cNvSpPr>
            <a:spLocks noGrp="1" noChangeArrowheads="1"/>
          </p:cNvSpPr>
          <p:nvPr>
            <p:ph type="title"/>
          </p:nvPr>
        </p:nvSpPr>
        <p:spPr/>
        <p:txBody>
          <a:bodyPr/>
          <a:lstStyle/>
          <a:p>
            <a:pPr algn="ctr" eaLnBrk="1" hangingPunct="1"/>
            <a:r>
              <a:rPr lang="fr-BE" sz="3300" b="1" i="1" dirty="0">
                <a:latin typeface="Arial" charset="0"/>
                <a:ea typeface="ＭＳ Ｐゴシック" charset="0"/>
              </a:rPr>
              <a:t>Commission de l’équité </a:t>
            </a:r>
            <a:r>
              <a:rPr lang="fr-BE" sz="3300" b="1" i="1" dirty="0" smtClean="0">
                <a:latin typeface="Arial" charset="0"/>
                <a:ea typeface="ＭＳ Ｐゴシック" charset="0"/>
              </a:rPr>
              <a:t>salariale (Québec)</a:t>
            </a:r>
            <a:endParaRPr lang="fr-FR" sz="3300" b="1" i="1" dirty="0">
              <a:latin typeface="Arial" charset="0"/>
              <a:ea typeface="ＭＳ Ｐゴシック" charset="0"/>
            </a:endParaRPr>
          </a:p>
        </p:txBody>
      </p:sp>
      <p:sp>
        <p:nvSpPr>
          <p:cNvPr id="67587" name="Rectangle 3"/>
          <p:cNvSpPr>
            <a:spLocks noGrp="1" noChangeArrowheads="1"/>
          </p:cNvSpPr>
          <p:nvPr>
            <p:ph type="body" idx="1"/>
          </p:nvPr>
        </p:nvSpPr>
        <p:spPr>
          <a:xfrm>
            <a:off x="539552" y="1628800"/>
            <a:ext cx="8177708" cy="4114800"/>
          </a:xfrm>
        </p:spPr>
        <p:txBody>
          <a:bodyPr/>
          <a:lstStyle/>
          <a:p>
            <a:pPr eaLnBrk="1" hangingPunct="1">
              <a:lnSpc>
                <a:spcPct val="80000"/>
              </a:lnSpc>
            </a:pPr>
            <a:r>
              <a:rPr lang="fr-BE" sz="2000" dirty="0" smtClean="0">
                <a:latin typeface="Verdana" charset="0"/>
                <a:ea typeface="ＭＳ Ｐゴシック" charset="0"/>
              </a:rPr>
              <a:t>Aide pour les entreprises </a:t>
            </a:r>
            <a:r>
              <a:rPr lang="fr-BE" sz="2000" dirty="0">
                <a:latin typeface="Verdana" charset="0"/>
                <a:ea typeface="ＭＳ Ｐゴシック" charset="0"/>
              </a:rPr>
              <a:t>concernées dans la démarche d’équité salariale:</a:t>
            </a:r>
          </a:p>
          <a:p>
            <a:pPr lvl="1" eaLnBrk="1" hangingPunct="1">
              <a:lnSpc>
                <a:spcPct val="80000"/>
              </a:lnSpc>
            </a:pPr>
            <a:r>
              <a:rPr lang="fr-BE" sz="2000" dirty="0">
                <a:latin typeface="Verdana" charset="0"/>
                <a:ea typeface="ＭＳ Ｐゴシック" charset="0"/>
              </a:rPr>
              <a:t>Formations</a:t>
            </a:r>
          </a:p>
          <a:p>
            <a:pPr lvl="1" eaLnBrk="1" hangingPunct="1">
              <a:lnSpc>
                <a:spcPct val="80000"/>
              </a:lnSpc>
            </a:pPr>
            <a:r>
              <a:rPr lang="fr-BE" sz="2000" dirty="0">
                <a:latin typeface="Verdana" charset="0"/>
                <a:ea typeface="ＭＳ Ｐゴシック" charset="0"/>
              </a:rPr>
              <a:t>outils de </a:t>
            </a:r>
            <a:r>
              <a:rPr lang="fr-BE" sz="2000" dirty="0" smtClean="0">
                <a:latin typeface="Verdana" charset="0"/>
                <a:ea typeface="ＭＳ Ｐゴシック" charset="0"/>
              </a:rPr>
              <a:t>sensibilisation</a:t>
            </a:r>
            <a:endParaRPr lang="fr-BE" sz="2000" dirty="0">
              <a:latin typeface="Verdana" charset="0"/>
              <a:ea typeface="ＭＳ Ｐゴシック" charset="0"/>
            </a:endParaRPr>
          </a:p>
          <a:p>
            <a:pPr lvl="1" eaLnBrk="1" hangingPunct="1">
              <a:lnSpc>
                <a:spcPct val="80000"/>
              </a:lnSpc>
            </a:pPr>
            <a:r>
              <a:rPr lang="fr-BE" sz="2000" dirty="0">
                <a:latin typeface="Verdana" charset="0"/>
                <a:ea typeface="ＭＳ Ｐゴシック" charset="0"/>
              </a:rPr>
              <a:t>outils de diagnostic</a:t>
            </a:r>
            <a:r>
              <a:rPr lang="fr-BE" sz="2000" u="sng" dirty="0">
                <a:latin typeface="Verdana" charset="0"/>
                <a:ea typeface="ＭＳ Ｐゴシック" charset="0"/>
                <a:hlinkClick r:id="" action="ppaction://noaction"/>
              </a:rPr>
              <a:t>[1]</a:t>
            </a:r>
            <a:r>
              <a:rPr lang="fr-BE" sz="2000" dirty="0">
                <a:latin typeface="Verdana" charset="0"/>
                <a:ea typeface="ＭＳ Ｐゴシック" charset="0"/>
              </a:rPr>
              <a:t>, notamment </a:t>
            </a:r>
            <a:r>
              <a:rPr lang="fr-BE" sz="2000" dirty="0" smtClean="0">
                <a:latin typeface="Verdana" charset="0"/>
                <a:ea typeface="ＭＳ Ｐゴシック" charset="0"/>
              </a:rPr>
              <a:t>un </a:t>
            </a:r>
            <a:r>
              <a:rPr lang="fr-BE" sz="2000" dirty="0">
                <a:latin typeface="Verdana" charset="0"/>
                <a:ea typeface="ＭＳ Ｐゴシック" charset="0"/>
              </a:rPr>
              <a:t>progiciel qui vise à aider les petites entreprises qui ne peuvent ou ne veulent pas payer un-e consultant-e. Le logiciel facilite les étapes de la démarche : identification des catégories d’emplois, détermination de la prédominance sexuelle des emplois, évaluation des emplois, comparaison, pondération des facteurs et sous-facteurs, calcul de la rémunération globale. Il calcule automatiquement les écarts salariaux, les versements des ajustements et le calcul rétroactif de ces ajustements</a:t>
            </a:r>
            <a:r>
              <a:rPr lang="fr-BE" sz="2000" dirty="0" smtClean="0">
                <a:latin typeface="Verdana" charset="0"/>
                <a:ea typeface="ＭＳ Ｐゴシック" charset="0"/>
              </a:rPr>
              <a:t>.</a:t>
            </a:r>
          </a:p>
          <a:p>
            <a:pPr lvl="1" eaLnBrk="1" hangingPunct="1">
              <a:lnSpc>
                <a:spcPct val="80000"/>
              </a:lnSpc>
            </a:pPr>
            <a:endParaRPr lang="fr-BE" sz="2000" dirty="0">
              <a:latin typeface="Verdana" charset="0"/>
              <a:ea typeface="ＭＳ Ｐゴシック" charset="0"/>
            </a:endParaRPr>
          </a:p>
          <a:p>
            <a:pPr lvl="1" eaLnBrk="1" hangingPunct="1">
              <a:lnSpc>
                <a:spcPct val="80000"/>
              </a:lnSpc>
            </a:pPr>
            <a:endParaRPr lang="fr-FR" sz="2000" dirty="0">
              <a:latin typeface="Verdana" charset="0"/>
              <a:ea typeface="ＭＳ Ｐゴシック" charset="0"/>
            </a:endParaRPr>
          </a:p>
          <a:p>
            <a:pPr eaLnBrk="1" hangingPunct="1">
              <a:lnSpc>
                <a:spcPct val="80000"/>
              </a:lnSpc>
            </a:pPr>
            <a:r>
              <a:rPr lang="fr-BE" sz="1400" u="sng" dirty="0">
                <a:latin typeface="Verdana" charset="0"/>
                <a:ea typeface="ＭＳ Ｐゴシック" charset="0"/>
                <a:hlinkClick r:id="" action="ppaction://noaction"/>
              </a:rPr>
              <a:t>[1]</a:t>
            </a:r>
            <a:r>
              <a:rPr lang="fr-BE" sz="1400" dirty="0">
                <a:latin typeface="Verdana" charset="0"/>
                <a:ea typeface="ＭＳ Ｐゴシック" charset="0"/>
              </a:rPr>
              <a:t> </a:t>
            </a:r>
            <a:r>
              <a:rPr lang="fr-BE" sz="1400" dirty="0">
                <a:latin typeface="Verdana" charset="0"/>
                <a:ea typeface="ＭＳ Ｐゴシック" charset="0"/>
                <a:hlinkClick r:id="rId2"/>
              </a:rPr>
              <a:t>http://www.ces.gouv.qc.ca/</a:t>
            </a:r>
            <a:r>
              <a:rPr lang="fr-BE" sz="1400" dirty="0">
                <a:latin typeface="Verdana" charset="0"/>
                <a:ea typeface="ＭＳ Ｐゴシック" charset="0"/>
              </a:rPr>
              <a:t> commission sur l'équité salariale / </a:t>
            </a:r>
            <a:r>
              <a:rPr lang="fr-BE" sz="1400" dirty="0">
                <a:latin typeface="Verdana" charset="0"/>
                <a:ea typeface="ＭＳ Ｐゴシック" charset="0"/>
                <a:hlinkClick r:id="rId3"/>
              </a:rPr>
              <a:t>equitesalariale@ces.gouv.qc.ca</a:t>
            </a:r>
            <a:endParaRPr lang="fr-FR" sz="1400" dirty="0">
              <a:latin typeface="Verdana" charset="0"/>
              <a:ea typeface="ＭＳ Ｐゴシック"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Espace réservé du pied de page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fr-BE" sz="1000"/>
              <a:t>Annie CORNET - Hec - ULG</a:t>
            </a:r>
          </a:p>
        </p:txBody>
      </p:sp>
      <p:sp>
        <p:nvSpPr>
          <p:cNvPr id="28674" name="Espace réservé du numéro de diapositive 5"/>
          <p:cNvSpPr>
            <a:spLocks noGrp="1"/>
          </p:cNvSpPr>
          <p:nvPr>
            <p:ph type="sldNum" sz="quarter" idx="4294967295"/>
          </p:nvPr>
        </p:nvSpPr>
        <p:spPr>
          <a:xfrm>
            <a:off x="6781800" y="6248400"/>
            <a:ext cx="1905000" cy="45720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fld id="{FFD8064A-8848-9F4D-9631-F2EEA47A2113}" type="slidenum">
              <a:rPr lang="fr-BE" sz="1000"/>
              <a:pPr eaLnBrk="1" hangingPunct="1"/>
              <a:t>3</a:t>
            </a:fld>
            <a:endParaRPr lang="fr-BE" sz="1000"/>
          </a:p>
        </p:txBody>
      </p:sp>
      <p:sp>
        <p:nvSpPr>
          <p:cNvPr id="28675" name="Rectangle 2"/>
          <p:cNvSpPr>
            <a:spLocks noGrp="1" noChangeArrowheads="1"/>
          </p:cNvSpPr>
          <p:nvPr>
            <p:ph type="title"/>
          </p:nvPr>
        </p:nvSpPr>
        <p:spPr>
          <a:xfrm>
            <a:off x="914400" y="381000"/>
            <a:ext cx="7772400" cy="1143000"/>
          </a:xfrm>
        </p:spPr>
        <p:txBody>
          <a:bodyPr/>
          <a:lstStyle/>
          <a:p>
            <a:pPr algn="ctr" eaLnBrk="1" hangingPunct="1"/>
            <a:r>
              <a:rPr lang="fr-FR" b="1" dirty="0">
                <a:latin typeface="Times New Roman" charset="0"/>
                <a:ea typeface="ＭＳ Ｐゴシック" charset="0"/>
              </a:rPr>
              <a:t>S</a:t>
            </a:r>
            <a:r>
              <a:rPr lang="fr-FR" sz="3600" b="1" dirty="0" smtClean="0">
                <a:latin typeface="Times New Roman" charset="0"/>
                <a:ea typeface="ＭＳ Ｐゴシック" charset="0"/>
                <a:cs typeface="ＭＳ Ｐゴシック" charset="0"/>
              </a:rPr>
              <a:t>alaire</a:t>
            </a:r>
            <a:endParaRPr lang="fr-FR" sz="3600" b="1" dirty="0">
              <a:latin typeface="Times New Roman" charset="0"/>
              <a:ea typeface="ＭＳ Ｐゴシック" charset="0"/>
              <a:cs typeface="ＭＳ Ｐゴシック" charset="0"/>
            </a:endParaRPr>
          </a:p>
        </p:txBody>
      </p:sp>
      <p:sp>
        <p:nvSpPr>
          <p:cNvPr id="28676" name="Rectangle 3"/>
          <p:cNvSpPr>
            <a:spLocks noGrp="1" noChangeArrowheads="1"/>
          </p:cNvSpPr>
          <p:nvPr>
            <p:ph type="body" idx="1"/>
          </p:nvPr>
        </p:nvSpPr>
        <p:spPr/>
        <p:txBody>
          <a:bodyPr/>
          <a:lstStyle/>
          <a:p>
            <a:pPr algn="just" eaLnBrk="1" hangingPunct="1">
              <a:lnSpc>
                <a:spcPct val="90000"/>
              </a:lnSpc>
            </a:pPr>
            <a:r>
              <a:rPr lang="fr-FR" sz="2200" dirty="0" smtClean="0">
                <a:latin typeface="Arial" charset="0"/>
                <a:ea typeface="ＭＳ Ｐゴシック" charset="0"/>
                <a:cs typeface="ＭＳ Ｐゴシック" charset="0"/>
              </a:rPr>
              <a:t>Salaire </a:t>
            </a:r>
            <a:r>
              <a:rPr lang="fr-FR" sz="2200" dirty="0">
                <a:latin typeface="Arial" charset="0"/>
                <a:ea typeface="ＭＳ Ｐゴシック" charset="0"/>
                <a:cs typeface="ＭＳ Ｐゴシック" charset="0"/>
              </a:rPr>
              <a:t>minimum : CCT de travail (+/- 1400 euros/mois).</a:t>
            </a:r>
          </a:p>
          <a:p>
            <a:pPr algn="just" eaLnBrk="1" hangingPunct="1">
              <a:lnSpc>
                <a:spcPct val="90000"/>
              </a:lnSpc>
            </a:pPr>
            <a:r>
              <a:rPr lang="fr-FR" sz="2200" dirty="0">
                <a:latin typeface="Arial" charset="0"/>
                <a:ea typeface="ＭＳ Ｐゴシック" charset="0"/>
                <a:cs typeface="ＭＳ Ｐゴシック" charset="0"/>
              </a:rPr>
              <a:t>Coût salarial :</a:t>
            </a:r>
          </a:p>
          <a:p>
            <a:pPr lvl="1" algn="just" eaLnBrk="1" hangingPunct="1">
              <a:lnSpc>
                <a:spcPct val="90000"/>
              </a:lnSpc>
            </a:pPr>
            <a:r>
              <a:rPr lang="fr-FR" sz="2000" dirty="0">
                <a:latin typeface="Arial" charset="0"/>
                <a:ea typeface="ＭＳ Ｐゴシック" charset="0"/>
              </a:rPr>
              <a:t>Salaire </a:t>
            </a:r>
            <a:r>
              <a:rPr lang="fr-FR" sz="2000" b="1" dirty="0">
                <a:latin typeface="Arial" charset="0"/>
                <a:ea typeface="ＭＳ Ｐゴシック" charset="0"/>
              </a:rPr>
              <a:t>net</a:t>
            </a:r>
            <a:r>
              <a:rPr lang="fr-FR" sz="2000" dirty="0">
                <a:latin typeface="Arial" charset="0"/>
                <a:ea typeface="ＭＳ Ｐゴシック" charset="0"/>
              </a:rPr>
              <a:t> : la somme effectivement perçue par le travailleur.</a:t>
            </a:r>
          </a:p>
          <a:p>
            <a:pPr lvl="1" algn="just" eaLnBrk="1" hangingPunct="1">
              <a:lnSpc>
                <a:spcPct val="90000"/>
              </a:lnSpc>
            </a:pPr>
            <a:r>
              <a:rPr lang="fr-FR" sz="2000" dirty="0">
                <a:latin typeface="Arial" charset="0"/>
                <a:ea typeface="ＭＳ Ｐゴシック" charset="0"/>
              </a:rPr>
              <a:t>Salaire</a:t>
            </a:r>
            <a:r>
              <a:rPr lang="fr-FR" sz="2000" b="1" dirty="0">
                <a:latin typeface="Arial" charset="0"/>
                <a:ea typeface="ＭＳ Ｐゴシック" charset="0"/>
              </a:rPr>
              <a:t> brut </a:t>
            </a:r>
            <a:r>
              <a:rPr lang="fr-FR" sz="2000" dirty="0">
                <a:latin typeface="Arial" charset="0"/>
                <a:ea typeface="ＭＳ Ｐゴシック" charset="0"/>
              </a:rPr>
              <a:t>: salaire net + des cotisations de sécurité sociale et des avances pour les impôts = précompte professionnel, directement prélevé par l</a:t>
            </a:r>
            <a:r>
              <a:rPr lang="ja-JP" altLang="fr-FR" sz="2000" dirty="0">
                <a:latin typeface="Arial" charset="0"/>
                <a:ea typeface="ＭＳ Ｐゴシック" charset="0"/>
              </a:rPr>
              <a:t>’</a:t>
            </a:r>
            <a:r>
              <a:rPr lang="fr-FR" altLang="ja-JP" sz="2000" dirty="0">
                <a:latin typeface="Arial" charset="0"/>
                <a:ea typeface="ＭＳ Ｐゴシック" charset="0"/>
              </a:rPr>
              <a:t>employeur (1,8%).</a:t>
            </a:r>
          </a:p>
          <a:p>
            <a:pPr lvl="1" algn="just" eaLnBrk="1" hangingPunct="1">
              <a:lnSpc>
                <a:spcPct val="90000"/>
              </a:lnSpc>
            </a:pPr>
            <a:r>
              <a:rPr lang="fr-FR" sz="2000" dirty="0">
                <a:latin typeface="Arial" charset="0"/>
                <a:ea typeface="ＭＳ Ｐゴシック" charset="0"/>
              </a:rPr>
              <a:t>Coût salarial global : net + brut + cotisations employeur (2,4%).</a:t>
            </a:r>
          </a:p>
          <a:p>
            <a:pPr algn="just" eaLnBrk="1" hangingPunct="1">
              <a:lnSpc>
                <a:spcPct val="90000"/>
              </a:lnSpc>
            </a:pPr>
            <a:r>
              <a:rPr lang="fr-FR" sz="2200" dirty="0">
                <a:latin typeface="Arial" charset="0"/>
                <a:ea typeface="ＭＳ Ｐゴシック" charset="0"/>
                <a:cs typeface="ＭＳ Ｐゴシック" charset="0"/>
              </a:rPr>
              <a:t>Belgique : indexation des salaires.</a:t>
            </a:r>
          </a:p>
          <a:p>
            <a:pPr eaLnBrk="1" hangingPunct="1">
              <a:lnSpc>
                <a:spcPct val="90000"/>
              </a:lnSpc>
            </a:pPr>
            <a:endParaRPr lang="fr-FR" sz="2000" dirty="0">
              <a:latin typeface="Arial" charset="0"/>
              <a:ea typeface="ＭＳ Ｐゴシック" charset="0"/>
              <a:cs typeface="ＭＳ Ｐゴシック" charset="0"/>
            </a:endParaRPr>
          </a:p>
        </p:txBody>
      </p:sp>
    </p:spTree>
    <p:extLst>
      <p:ext uri="{BB962C8B-B14F-4D97-AF65-F5344CB8AC3E}">
        <p14:creationId xmlns:p14="http://schemas.microsoft.com/office/powerpoint/2010/main" val="2861071384"/>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Titre 1"/>
          <p:cNvSpPr>
            <a:spLocks noGrp="1"/>
          </p:cNvSpPr>
          <p:nvPr>
            <p:ph type="title"/>
          </p:nvPr>
        </p:nvSpPr>
        <p:spPr>
          <a:xfrm>
            <a:off x="684213" y="457200"/>
            <a:ext cx="7772400" cy="1143000"/>
          </a:xfrm>
        </p:spPr>
        <p:txBody>
          <a:bodyPr/>
          <a:lstStyle/>
          <a:p>
            <a:pPr algn="ctr"/>
            <a:r>
              <a:rPr lang="fr-FR" sz="3600">
                <a:latin typeface="Times New Roman" charset="0"/>
                <a:ea typeface="ＭＳ Ｐゴシック" charset="0"/>
                <a:cs typeface="ＭＳ Ｐゴシック" charset="0"/>
              </a:rPr>
              <a:t>INS 2011</a:t>
            </a:r>
          </a:p>
        </p:txBody>
      </p:sp>
      <p:sp>
        <p:nvSpPr>
          <p:cNvPr id="29698" name="Espace réservé du contenu 2"/>
          <p:cNvSpPr>
            <a:spLocks noGrp="1"/>
          </p:cNvSpPr>
          <p:nvPr>
            <p:ph idx="1"/>
          </p:nvPr>
        </p:nvSpPr>
        <p:spPr>
          <a:xfrm>
            <a:off x="827088" y="1628775"/>
            <a:ext cx="7772400" cy="4530725"/>
          </a:xfrm>
        </p:spPr>
        <p:txBody>
          <a:bodyPr/>
          <a:lstStyle/>
          <a:p>
            <a:pPr algn="just"/>
            <a:r>
              <a:rPr lang="fr-FR" sz="1800">
                <a:latin typeface="Arial" charset="0"/>
                <a:ea typeface="ＭＳ Ｐゴシック" charset="0"/>
                <a:cs typeface="ＭＳ Ｐゴシック" charset="0"/>
              </a:rPr>
              <a:t>10% des salariés gagnent moins de € 1.945 brut par mois.</a:t>
            </a:r>
          </a:p>
          <a:p>
            <a:pPr algn="just"/>
            <a:r>
              <a:rPr lang="fr-FR" sz="1800">
                <a:latin typeface="Arial" charset="0"/>
                <a:ea typeface="ＭＳ Ｐゴシック" charset="0"/>
                <a:cs typeface="ＭＳ Ｐゴシック" charset="0"/>
              </a:rPr>
              <a:t>Moyenne nationale : 3027 euros brut par mois.</a:t>
            </a:r>
          </a:p>
          <a:p>
            <a:pPr algn="just"/>
            <a:r>
              <a:rPr lang="fr-FR" sz="1800">
                <a:solidFill>
                  <a:srgbClr val="000000"/>
                </a:solidFill>
                <a:latin typeface="ArialMT" charset="0"/>
                <a:ea typeface="ＭＳ Ｐゴシック" charset="0"/>
                <a:cs typeface="ＭＳ Ｐゴシック" charset="0"/>
              </a:rPr>
              <a:t>Le salaire médian est, lui, de 2639 €. 50% des Belges gagnent moins que cette somme.</a:t>
            </a:r>
            <a:endParaRPr lang="fr-FR" sz="1800">
              <a:latin typeface="Arial" charset="0"/>
              <a:ea typeface="ＭＳ Ｐゴシック" charset="0"/>
              <a:cs typeface="ＭＳ Ｐゴシック" charset="0"/>
            </a:endParaRPr>
          </a:p>
          <a:p>
            <a:pPr algn="just"/>
            <a:r>
              <a:rPr lang="fr-FR" sz="1800">
                <a:latin typeface="Arial" charset="0"/>
                <a:ea typeface="ＭＳ Ｐゴシック" charset="0"/>
                <a:cs typeface="ＭＳ Ｐゴシック" charset="0"/>
              </a:rPr>
              <a:t>Le salaire mensuel brut moyen d</a:t>
            </a:r>
            <a:r>
              <a:rPr lang="nl-BE" sz="1800">
                <a:latin typeface="Arial" charset="0"/>
                <a:ea typeface="ＭＳ Ｐゴシック" charset="0"/>
                <a:cs typeface="ＭＳ Ｐゴシック" charset="0"/>
              </a:rPr>
              <a:t>’</a:t>
            </a:r>
            <a:r>
              <a:rPr lang="fr-FR" altLang="ja-JP" sz="1800">
                <a:latin typeface="Arial" charset="0"/>
                <a:ea typeface="ＭＳ Ｐゴシック" charset="0"/>
                <a:cs typeface="ＭＳ Ｐゴシック" charset="0"/>
              </a:rPr>
              <a:t>un </a:t>
            </a:r>
            <a:r>
              <a:rPr lang="fr-FR" altLang="ja-JP" sz="1800" i="1">
                <a:latin typeface="Arial" charset="0"/>
                <a:ea typeface="ＭＳ Ｐゴシック" charset="0"/>
                <a:cs typeface="ＭＳ Ｐゴシック" charset="0"/>
              </a:rPr>
              <a:t>directeur de société </a:t>
            </a:r>
            <a:r>
              <a:rPr lang="fr-FR" altLang="ja-JP" sz="1800">
                <a:latin typeface="Arial" charset="0"/>
                <a:ea typeface="ＭＳ Ｐゴシック" charset="0"/>
                <a:cs typeface="ＭＳ Ｐゴシック" charset="0"/>
              </a:rPr>
              <a:t>est de 8.214 euros. Soit près de 171,4 % de la moyenne nationale.</a:t>
            </a:r>
          </a:p>
          <a:p>
            <a:pPr algn="just"/>
            <a:r>
              <a:rPr lang="ja-JP" altLang="fr-FR" sz="1800" i="1">
                <a:latin typeface="Arial" charset="0"/>
                <a:ea typeface="ＭＳ Ｐゴシック" charset="0"/>
                <a:cs typeface="ＭＳ Ｐゴシック" charset="0"/>
              </a:rPr>
              <a:t>“</a:t>
            </a:r>
            <a:r>
              <a:rPr lang="fr-FR" altLang="ja-JP" sz="1800" i="1">
                <a:latin typeface="Arial" charset="0"/>
                <a:ea typeface="ＭＳ Ｐゴシック" charset="0"/>
                <a:cs typeface="ＭＳ Ｐゴシック" charset="0"/>
              </a:rPr>
              <a:t> cadres de direction, production et opérations </a:t>
            </a:r>
            <a:r>
              <a:rPr lang="ja-JP" altLang="fr-FR" sz="1800" i="1">
                <a:latin typeface="Arial" charset="0"/>
                <a:ea typeface="ＭＳ Ｐゴシック" charset="0"/>
                <a:cs typeface="ＭＳ Ｐゴシック" charset="0"/>
              </a:rPr>
              <a:t>”</a:t>
            </a:r>
            <a:r>
              <a:rPr lang="fr-FR" altLang="ja-JP" sz="1800" i="1">
                <a:latin typeface="Arial" charset="0"/>
                <a:ea typeface="ＭＳ Ｐゴシック" charset="0"/>
                <a:cs typeface="ＭＳ Ｐゴシック" charset="0"/>
              </a:rPr>
              <a:t> </a:t>
            </a:r>
            <a:r>
              <a:rPr lang="fr-FR" altLang="ja-JP" sz="1800">
                <a:latin typeface="Arial" charset="0"/>
                <a:ea typeface="ＭＳ Ｐゴシック" charset="0"/>
                <a:cs typeface="ＭＳ Ｐゴシック" charset="0"/>
              </a:rPr>
              <a:t>:  5.416 euros brut. </a:t>
            </a:r>
          </a:p>
          <a:p>
            <a:pPr algn="just"/>
            <a:r>
              <a:rPr lang="fr-FR" sz="1800">
                <a:latin typeface="Arial" charset="0"/>
                <a:ea typeface="ＭＳ Ｐゴシック" charset="0"/>
                <a:cs typeface="ＭＳ Ｐゴシック" charset="0"/>
              </a:rPr>
              <a:t>Les serveurs, les barmen (l</a:t>
            </a:r>
            <a:r>
              <a:rPr lang="nl-BE" sz="1800">
                <a:latin typeface="Arial" charset="0"/>
                <a:ea typeface="ＭＳ Ｐゴシック" charset="0"/>
                <a:cs typeface="ＭＳ Ｐゴシック" charset="0"/>
              </a:rPr>
              <a:t>’</a:t>
            </a:r>
            <a:r>
              <a:rPr lang="fr-FR" altLang="ja-JP" sz="1800">
                <a:latin typeface="Arial" charset="0"/>
                <a:ea typeface="ＭＳ Ｐゴシック" charset="0"/>
                <a:cs typeface="ＭＳ Ｐゴシック" charset="0"/>
              </a:rPr>
              <a:t>horeca), les coiffeurs et les esthéticiens, les aides-ménagères reçoivent le salaire le plus bas (1.899 euros brut).</a:t>
            </a:r>
          </a:p>
          <a:p>
            <a:pPr algn="just"/>
            <a:r>
              <a:rPr lang="fr-FR" sz="1800">
                <a:latin typeface="Arial" charset="0"/>
                <a:ea typeface="ＭＳ Ｐゴシック" charset="0"/>
                <a:cs typeface="ＭＳ Ｐゴシック" charset="0"/>
              </a:rPr>
              <a:t>L</a:t>
            </a:r>
            <a:r>
              <a:rPr lang="nl-BE" sz="1800">
                <a:latin typeface="Arial" charset="0"/>
                <a:ea typeface="ＭＳ Ｐゴシック" charset="0"/>
                <a:cs typeface="ＭＳ Ｐゴシック" charset="0"/>
              </a:rPr>
              <a:t>’</a:t>
            </a:r>
            <a:r>
              <a:rPr lang="fr-FR" altLang="ja-JP" sz="1800">
                <a:latin typeface="Arial" charset="0"/>
                <a:ea typeface="ＭＳ Ｐゴシック" charset="0"/>
                <a:cs typeface="ＭＳ Ｐゴシック" charset="0"/>
              </a:rPr>
              <a:t>industrie pétrochimique est le secteur le mieux rémunéré tandis que les hôtels, les restaurants et les cafés affichent le niveau de salaire le plus faible. </a:t>
            </a:r>
          </a:p>
          <a:p>
            <a:pPr algn="just"/>
            <a:r>
              <a:rPr lang="fr-FR" sz="1800">
                <a:latin typeface="Arial" charset="0"/>
                <a:ea typeface="ＭＳ Ｐゴシック" charset="0"/>
                <a:cs typeface="ＭＳ Ｐゴシック" charset="0"/>
              </a:rPr>
              <a:t>L</a:t>
            </a:r>
            <a:r>
              <a:rPr lang="nl-BE" sz="1800">
                <a:latin typeface="Arial" charset="0"/>
                <a:ea typeface="ＭＳ Ｐゴシック" charset="0"/>
                <a:cs typeface="ＭＳ Ｐゴシック" charset="0"/>
              </a:rPr>
              <a:t>’</a:t>
            </a:r>
            <a:r>
              <a:rPr lang="fr-FR" altLang="ja-JP" sz="1800">
                <a:latin typeface="Arial" charset="0"/>
                <a:ea typeface="ＭＳ Ｐゴシック" charset="0"/>
                <a:cs typeface="ＭＳ Ｐゴシック" charset="0"/>
              </a:rPr>
              <a:t>impact de la crise financière sur les salaires a été faible. Seuls les salaires des nouveaux entrants sur le marché du travail ont diminué. </a:t>
            </a:r>
            <a:endParaRPr lang="fr-FR" sz="1800">
              <a:latin typeface="Arial" charset="0"/>
              <a:ea typeface="ＭＳ Ｐゴシック" charset="0"/>
              <a:cs typeface="ＭＳ Ｐゴシック" charset="0"/>
            </a:endParaRPr>
          </a:p>
        </p:txBody>
      </p:sp>
      <p:sp>
        <p:nvSpPr>
          <p:cNvPr id="29699" name="Espace réservé du pied de page 3"/>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fr-BE" sz="1000"/>
              <a:t>Annie CORNET - Hec - ULG</a:t>
            </a:r>
          </a:p>
        </p:txBody>
      </p:sp>
      <p:sp>
        <p:nvSpPr>
          <p:cNvPr id="29700" name="Espace réservé du numéro de diapositive 4"/>
          <p:cNvSpPr>
            <a:spLocks noGrp="1"/>
          </p:cNvSpPr>
          <p:nvPr>
            <p:ph type="sldNum" sz="quarter" idx="4294967295"/>
          </p:nvPr>
        </p:nvSpPr>
        <p:spPr>
          <a:xfrm>
            <a:off x="6781800" y="6248400"/>
            <a:ext cx="1905000" cy="45720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fld id="{0ABCE01A-D692-AE41-82C6-B3BE29CE5AE0}" type="slidenum">
              <a:rPr lang="fr-BE" sz="1000"/>
              <a:pPr eaLnBrk="1" hangingPunct="1"/>
              <a:t>4</a:t>
            </a:fld>
            <a:endParaRPr lang="fr-BE" sz="1000"/>
          </a:p>
        </p:txBody>
      </p:sp>
    </p:spTree>
    <p:extLst>
      <p:ext uri="{BB962C8B-B14F-4D97-AF65-F5344CB8AC3E}">
        <p14:creationId xmlns:p14="http://schemas.microsoft.com/office/powerpoint/2010/main" val="3339533956"/>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Espace réservé du pied de page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fr-BE" sz="1000"/>
              <a:t>Annie CORNET - Hec - ULG</a:t>
            </a:r>
          </a:p>
        </p:txBody>
      </p:sp>
      <p:sp>
        <p:nvSpPr>
          <p:cNvPr id="31746" name="Espace réservé du numéro de diapositive 5"/>
          <p:cNvSpPr>
            <a:spLocks noGrp="1"/>
          </p:cNvSpPr>
          <p:nvPr>
            <p:ph type="sldNum" sz="quarter" idx="4294967295"/>
          </p:nvPr>
        </p:nvSpPr>
        <p:spPr>
          <a:xfrm>
            <a:off x="6781800" y="6248400"/>
            <a:ext cx="1905000" cy="45720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fld id="{B3770276-F7D6-1F43-A87E-A672E764A3C7}" type="slidenum">
              <a:rPr lang="fr-BE" sz="1000"/>
              <a:pPr eaLnBrk="1" hangingPunct="1"/>
              <a:t>5</a:t>
            </a:fld>
            <a:endParaRPr lang="fr-BE" sz="1000"/>
          </a:p>
        </p:txBody>
      </p:sp>
      <p:sp>
        <p:nvSpPr>
          <p:cNvPr id="31747" name="Rectangle 2"/>
          <p:cNvSpPr>
            <a:spLocks noGrp="1" noChangeArrowheads="1"/>
          </p:cNvSpPr>
          <p:nvPr>
            <p:ph type="title"/>
          </p:nvPr>
        </p:nvSpPr>
        <p:spPr>
          <a:xfrm>
            <a:off x="1993900" y="612775"/>
            <a:ext cx="6477000" cy="762000"/>
          </a:xfrm>
        </p:spPr>
        <p:txBody>
          <a:bodyPr/>
          <a:lstStyle/>
          <a:p>
            <a:pPr algn="ctr" eaLnBrk="1" hangingPunct="1"/>
            <a:r>
              <a:rPr lang="fr-FR">
                <a:latin typeface="Times New Roman" charset="0"/>
                <a:ea typeface="ＭＳ Ｐゴシック" charset="0"/>
                <a:cs typeface="ＭＳ Ｐゴシック" charset="0"/>
              </a:rPr>
              <a:t>Rémunérations</a:t>
            </a:r>
          </a:p>
        </p:txBody>
      </p:sp>
      <p:graphicFrame>
        <p:nvGraphicFramePr>
          <p:cNvPr id="8220" name="Group 28"/>
          <p:cNvGraphicFramePr>
            <a:graphicFrameLocks noGrp="1"/>
          </p:cNvGraphicFramePr>
          <p:nvPr/>
        </p:nvGraphicFramePr>
        <p:xfrm>
          <a:off x="827088" y="2565400"/>
          <a:ext cx="7707312" cy="3505199"/>
        </p:xfrm>
        <a:graphic>
          <a:graphicData uri="http://schemas.openxmlformats.org/drawingml/2006/table">
            <a:tbl>
              <a:tblPr/>
              <a:tblGrid>
                <a:gridCol w="3516312"/>
                <a:gridCol w="4191000"/>
              </a:tblGrid>
              <a:tr h="2895600">
                <a:tc>
                  <a:txBody>
                    <a:body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fr-FR" sz="1600" b="0" i="0" u="none" strike="noStrike" cap="none" normalizeH="0" baseline="0">
                          <a:ln>
                            <a:noFill/>
                          </a:ln>
                          <a:solidFill>
                            <a:schemeClr val="tx1"/>
                          </a:solidFill>
                          <a:effectLst/>
                          <a:latin typeface="Arial" charset="0"/>
                          <a:ea typeface="ＭＳ Ｐゴシック" charset="0"/>
                          <a:cs typeface="ＭＳ Ｐゴシック" charset="0"/>
                        </a:rPr>
                        <a:t>Calculées généralement sur base de barèmes.</a:t>
                      </a:r>
                    </a:p>
                    <a:p>
                      <a:pPr marL="0" marR="0" lvl="0" indent="0" algn="l" defTabSz="457200" rtl="0" eaLnBrk="1" fontAlgn="base" latinLnBrk="0" hangingPunct="1">
                        <a:lnSpc>
                          <a:spcPct val="100000"/>
                        </a:lnSpc>
                        <a:spcBef>
                          <a:spcPct val="0"/>
                        </a:spcBef>
                        <a:spcAft>
                          <a:spcPct val="0"/>
                        </a:spcAft>
                        <a:buClrTx/>
                        <a:buSzTx/>
                        <a:buFontTx/>
                        <a:buNone/>
                        <a:tabLst/>
                      </a:pPr>
                      <a:r>
                        <a:rPr kumimoji="0" lang="fr-FR" sz="1600" b="0" i="0" u="none" strike="noStrike" cap="none" normalizeH="0" baseline="0">
                          <a:ln>
                            <a:noFill/>
                          </a:ln>
                          <a:solidFill>
                            <a:schemeClr val="tx1"/>
                          </a:solidFill>
                          <a:effectLst/>
                          <a:latin typeface="Arial" charset="0"/>
                          <a:ea typeface="ＭＳ Ｐゴシック" charset="0"/>
                          <a:cs typeface="ＭＳ Ｐゴシック" charset="0"/>
                        </a:rPr>
                        <a:t>Les barèmes sont liés au statut (combinaison entre niveau de diplôme exigé et positionnement du poste dans la classification des fonctions).</a:t>
                      </a:r>
                    </a:p>
                    <a:p>
                      <a:pPr marL="0" marR="0" lvl="0" indent="0" algn="l" defTabSz="457200" rtl="0" eaLnBrk="1" fontAlgn="base" latinLnBrk="0" hangingPunct="1">
                        <a:lnSpc>
                          <a:spcPct val="100000"/>
                        </a:lnSpc>
                        <a:spcBef>
                          <a:spcPct val="0"/>
                        </a:spcBef>
                        <a:spcAft>
                          <a:spcPct val="0"/>
                        </a:spcAft>
                        <a:buClrTx/>
                        <a:buSzTx/>
                        <a:buFontTx/>
                        <a:buNone/>
                        <a:tabLst/>
                      </a:pPr>
                      <a:r>
                        <a:rPr kumimoji="0" lang="fr-FR" sz="1600" b="0" i="0" u="none" strike="noStrike" cap="none" normalizeH="0" baseline="0">
                          <a:ln>
                            <a:noFill/>
                          </a:ln>
                          <a:solidFill>
                            <a:schemeClr val="tx1"/>
                          </a:solidFill>
                          <a:effectLst/>
                          <a:latin typeface="Arial" charset="0"/>
                          <a:ea typeface="ＭＳ Ｐゴシック" charset="0"/>
                          <a:cs typeface="ＭＳ Ｐゴシック" charset="0"/>
                        </a:rPr>
                        <a:t>Echelle barémique (minimum et maximum).</a:t>
                      </a:r>
                    </a:p>
                    <a:p>
                      <a:pPr marL="0" marR="0" lvl="0" indent="0" algn="l" defTabSz="457200" rtl="0" eaLnBrk="1" fontAlgn="base" latinLnBrk="0" hangingPunct="1">
                        <a:lnSpc>
                          <a:spcPct val="100000"/>
                        </a:lnSpc>
                        <a:spcBef>
                          <a:spcPct val="0"/>
                        </a:spcBef>
                        <a:spcAft>
                          <a:spcPct val="0"/>
                        </a:spcAft>
                        <a:buClrTx/>
                        <a:buSzTx/>
                        <a:buFontTx/>
                        <a:buNone/>
                        <a:tabLst/>
                      </a:pPr>
                      <a:r>
                        <a:rPr kumimoji="0" lang="fr-FR" sz="1600" b="0" i="0" u="none" strike="noStrike" cap="none" normalizeH="0" baseline="0">
                          <a:ln>
                            <a:noFill/>
                          </a:ln>
                          <a:solidFill>
                            <a:schemeClr val="tx1"/>
                          </a:solidFill>
                          <a:effectLst/>
                          <a:latin typeface="Arial" charset="0"/>
                          <a:ea typeface="ＭＳ Ｐゴシック" charset="0"/>
                          <a:cs typeface="ＭＳ Ｐゴシック" charset="0"/>
                        </a:rPr>
                        <a:t>Salaire fixe variant selon l’ancienneté et l’âge. </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fr-FR" sz="1600" b="0" i="0" u="none" strike="noStrike" cap="none" normalizeH="0" baseline="0">
                          <a:ln>
                            <a:noFill/>
                          </a:ln>
                          <a:solidFill>
                            <a:schemeClr val="tx1"/>
                          </a:solidFill>
                          <a:effectLst/>
                          <a:latin typeface="Arial" charset="0"/>
                          <a:ea typeface="ＭＳ Ｐゴシック" charset="0"/>
                          <a:cs typeface="ＭＳ Ｐゴシック" charset="0"/>
                        </a:rPr>
                        <a:t>Rémunérations individualisées (diplôme mais aussi liées aux expériences acquises, compétences, capacité de négociation à l’entrée, résultats de l’évaluation, statut dans l’entreprise, etc.).</a:t>
                      </a:r>
                    </a:p>
                    <a:p>
                      <a:pPr marL="0" marR="0" lvl="0" indent="0" algn="l" defTabSz="457200" rtl="0" eaLnBrk="1" fontAlgn="base" latinLnBrk="0" hangingPunct="1">
                        <a:lnSpc>
                          <a:spcPct val="100000"/>
                        </a:lnSpc>
                        <a:spcBef>
                          <a:spcPct val="0"/>
                        </a:spcBef>
                        <a:spcAft>
                          <a:spcPct val="0"/>
                        </a:spcAft>
                        <a:buClrTx/>
                        <a:buSzTx/>
                        <a:buFontTx/>
                        <a:buNone/>
                        <a:tabLst/>
                      </a:pPr>
                      <a:r>
                        <a:rPr kumimoji="0" lang="fr-FR" sz="1600" b="0" i="0" u="none" strike="noStrike" cap="none" normalizeH="0" baseline="0">
                          <a:ln>
                            <a:noFill/>
                          </a:ln>
                          <a:solidFill>
                            <a:schemeClr val="tx1"/>
                          </a:solidFill>
                          <a:effectLst/>
                          <a:latin typeface="Arial" charset="0"/>
                          <a:ea typeface="ＭＳ Ｐゴシック" charset="0"/>
                          <a:cs typeface="ＭＳ Ｐゴシック" charset="0"/>
                        </a:rPr>
                        <a:t>Logique de l’intéressement (stock options).</a:t>
                      </a:r>
                    </a:p>
                    <a:p>
                      <a:pPr marL="0" marR="0" lvl="0" indent="0" algn="l" defTabSz="457200" rtl="0" eaLnBrk="1" fontAlgn="base" latinLnBrk="0" hangingPunct="1">
                        <a:lnSpc>
                          <a:spcPct val="100000"/>
                        </a:lnSpc>
                        <a:spcBef>
                          <a:spcPct val="0"/>
                        </a:spcBef>
                        <a:spcAft>
                          <a:spcPct val="0"/>
                        </a:spcAft>
                        <a:buClrTx/>
                        <a:buSzTx/>
                        <a:buFontTx/>
                        <a:buNone/>
                        <a:tabLst/>
                      </a:pPr>
                      <a:r>
                        <a:rPr kumimoji="0" lang="fr-FR" sz="1600" b="0" i="0" u="none" strike="noStrike" cap="none" normalizeH="0" baseline="0">
                          <a:ln>
                            <a:noFill/>
                          </a:ln>
                          <a:solidFill>
                            <a:schemeClr val="tx1"/>
                          </a:solidFill>
                          <a:effectLst/>
                          <a:latin typeface="Arial" charset="0"/>
                          <a:ea typeface="ＭＳ Ｐゴシック" charset="0"/>
                          <a:cs typeface="ＭＳ Ｐゴシック" charset="0"/>
                        </a:rPr>
                        <a:t>Part des avantages est croissante, idem pour la part du salaire variable (lié aux résultats individuels ou collectifs).</a:t>
                      </a:r>
                    </a:p>
                    <a:p>
                      <a:pPr marL="0" marR="0" lvl="0" indent="0" algn="l" defTabSz="457200" rtl="0" eaLnBrk="1" fontAlgn="base" latinLnBrk="0" hangingPunct="1">
                        <a:lnSpc>
                          <a:spcPct val="100000"/>
                        </a:lnSpc>
                        <a:spcBef>
                          <a:spcPct val="0"/>
                        </a:spcBef>
                        <a:spcAft>
                          <a:spcPct val="0"/>
                        </a:spcAft>
                        <a:buClrTx/>
                        <a:buSzTx/>
                        <a:buFontTx/>
                        <a:buNone/>
                        <a:tabLst/>
                      </a:pPr>
                      <a:r>
                        <a:rPr kumimoji="0" lang="fr-FR" sz="1600" b="0" i="0" u="none" strike="noStrike" cap="none" normalizeH="0" baseline="0">
                          <a:ln>
                            <a:noFill/>
                          </a:ln>
                          <a:solidFill>
                            <a:schemeClr val="tx1"/>
                          </a:solidFill>
                          <a:effectLst/>
                          <a:latin typeface="Arial" charset="0"/>
                          <a:ea typeface="ＭＳ Ｐゴシック" charset="0"/>
                          <a:cs typeface="ＭＳ Ｐゴシック" charset="0"/>
                        </a:rPr>
                        <a:t>Primes plutôt qu’augmentation de salaire récurrente.</a:t>
                      </a:r>
                    </a:p>
                    <a:p>
                      <a:pPr marL="0" marR="0" lvl="0" indent="0" algn="l" defTabSz="457200" rtl="0" eaLnBrk="1" fontAlgn="base" latinLnBrk="0" hangingPunct="1">
                        <a:lnSpc>
                          <a:spcPct val="100000"/>
                        </a:lnSpc>
                        <a:spcBef>
                          <a:spcPct val="0"/>
                        </a:spcBef>
                        <a:spcAft>
                          <a:spcPct val="0"/>
                        </a:spcAft>
                        <a:buClrTx/>
                        <a:buSzTx/>
                        <a:buFontTx/>
                        <a:buNone/>
                        <a:tabLst/>
                      </a:pPr>
                      <a:r>
                        <a:rPr kumimoji="0" lang="fr-FR" sz="1600" b="0" i="0" u="none" strike="noStrike" cap="none" normalizeH="0" baseline="0">
                          <a:ln>
                            <a:noFill/>
                          </a:ln>
                          <a:solidFill>
                            <a:schemeClr val="tx1"/>
                          </a:solidFill>
                          <a:effectLst/>
                          <a:latin typeface="Arial" charset="0"/>
                          <a:ea typeface="ＭＳ Ｐゴシック" charset="0"/>
                          <a:cs typeface="ＭＳ Ｐゴシック" charset="0"/>
                        </a:rPr>
                        <a:t>Forte pression pour plus d’égalité et d’équité salariale (hommes-femmes).</a:t>
                      </a:r>
                    </a:p>
                    <a:p>
                      <a:pPr marL="0" marR="0" lvl="0" indent="0" algn="l" defTabSz="457200" rtl="0" eaLnBrk="1" fontAlgn="base" latinLnBrk="0" hangingPunct="1">
                        <a:lnSpc>
                          <a:spcPct val="100000"/>
                        </a:lnSpc>
                        <a:spcBef>
                          <a:spcPct val="0"/>
                        </a:spcBef>
                        <a:spcAft>
                          <a:spcPct val="0"/>
                        </a:spcAft>
                        <a:buClrTx/>
                        <a:buSzTx/>
                        <a:buFontTx/>
                        <a:buNone/>
                        <a:tabLst/>
                      </a:pPr>
                      <a:r>
                        <a:rPr kumimoji="0" lang="fr-FR" sz="1600" b="0" i="0" u="none" strike="noStrike" cap="none" normalizeH="0" baseline="0">
                          <a:ln>
                            <a:noFill/>
                          </a:ln>
                          <a:solidFill>
                            <a:schemeClr val="tx1"/>
                          </a:solidFill>
                          <a:effectLst/>
                          <a:latin typeface="Arial" charset="0"/>
                          <a:ea typeface="ＭＳ Ｐゴシック" charset="0"/>
                          <a:cs typeface="ＭＳ Ｐゴシック" charset="0"/>
                        </a:rPr>
                        <a:t>Plus de lien avec l’âge (nouvelle loi). </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31756" name="Text Box 11"/>
          <p:cNvSpPr txBox="1">
            <a:spLocks noChangeArrowheads="1"/>
          </p:cNvSpPr>
          <p:nvPr/>
        </p:nvSpPr>
        <p:spPr bwMode="auto">
          <a:xfrm>
            <a:off x="533400" y="1371600"/>
            <a:ext cx="8001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lgn="ctr"/>
            <a:endParaRPr lang="fr-BE">
              <a:latin typeface="Times" charset="0"/>
            </a:endParaRPr>
          </a:p>
        </p:txBody>
      </p:sp>
      <p:sp>
        <p:nvSpPr>
          <p:cNvPr id="31757" name="Rectangle 13"/>
          <p:cNvSpPr>
            <a:spLocks noChangeArrowheads="1"/>
          </p:cNvSpPr>
          <p:nvPr/>
        </p:nvSpPr>
        <p:spPr bwMode="auto">
          <a:xfrm>
            <a:off x="990600" y="1600200"/>
            <a:ext cx="7239000"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eaLnBrk="0" hangingPunct="0"/>
            <a:r>
              <a:rPr lang="fr-FR" sz="2400">
                <a:latin typeface="Times" charset="0"/>
              </a:rPr>
              <a:t>Rétribution globale offerte au salarié en échange du travail fourni (salaire direct et indirect, avantages divers) </a:t>
            </a:r>
          </a:p>
        </p:txBody>
      </p:sp>
    </p:spTree>
    <p:extLst>
      <p:ext uri="{BB962C8B-B14F-4D97-AF65-F5344CB8AC3E}">
        <p14:creationId xmlns:p14="http://schemas.microsoft.com/office/powerpoint/2010/main" val="4219422740"/>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pied de page 3"/>
          <p:cNvSpPr>
            <a:spLocks noGrp="1"/>
          </p:cNvSpPr>
          <p:nvPr>
            <p:ph type="ftr" sz="quarter" idx="10"/>
          </p:nvPr>
        </p:nvSpPr>
        <p:spPr/>
        <p:txBody>
          <a:bodyPr/>
          <a:lstStyle/>
          <a:p>
            <a:pPr>
              <a:defRPr/>
            </a:pPr>
            <a:r>
              <a:rPr lang="fr-FR"/>
              <a:t>Cornet Annie, professeure Hec- Ecole de Gestion de l'Ulg - EGiD</a:t>
            </a:r>
          </a:p>
        </p:txBody>
      </p:sp>
      <p:sp>
        <p:nvSpPr>
          <p:cNvPr id="5" name="Espace réservé du numéro de diapositive 4"/>
          <p:cNvSpPr>
            <a:spLocks noGrp="1"/>
          </p:cNvSpPr>
          <p:nvPr>
            <p:ph type="sldNum" sz="quarter" idx="11"/>
          </p:nvPr>
        </p:nvSpPr>
        <p:spPr/>
        <p:txBody>
          <a:bodyPr/>
          <a:lstStyle/>
          <a:p>
            <a:pPr>
              <a:defRPr/>
            </a:pPr>
            <a:fld id="{674B7EAE-9F41-5F4A-BA75-E33DFB28F8C6}" type="slidenum">
              <a:rPr lang="fr-FR"/>
              <a:pPr>
                <a:defRPr/>
              </a:pPr>
              <a:t>6</a:t>
            </a:fld>
            <a:endParaRPr lang="fr-FR"/>
          </a:p>
        </p:txBody>
      </p:sp>
      <p:sp>
        <p:nvSpPr>
          <p:cNvPr id="20482" name="Rectangle 2"/>
          <p:cNvSpPr>
            <a:spLocks noGrp="1" noChangeArrowheads="1"/>
          </p:cNvSpPr>
          <p:nvPr>
            <p:ph type="title"/>
          </p:nvPr>
        </p:nvSpPr>
        <p:spPr/>
        <p:txBody>
          <a:bodyPr/>
          <a:lstStyle/>
          <a:p>
            <a:pPr eaLnBrk="1" hangingPunct="1">
              <a:defRPr/>
            </a:pPr>
            <a:r>
              <a:rPr lang="fr-BE" dirty="0" smtClean="0">
                <a:cs typeface="+mj-cs"/>
              </a:rPr>
              <a:t>Poser un diagnostic</a:t>
            </a:r>
            <a:endParaRPr lang="fr-FR" dirty="0" smtClean="0">
              <a:cs typeface="+mj-cs"/>
            </a:endParaRPr>
          </a:p>
        </p:txBody>
      </p:sp>
      <p:sp>
        <p:nvSpPr>
          <p:cNvPr id="20483" name="Rectangle 3"/>
          <p:cNvSpPr>
            <a:spLocks noGrp="1" noChangeArrowheads="1"/>
          </p:cNvSpPr>
          <p:nvPr>
            <p:ph type="body" idx="1"/>
          </p:nvPr>
        </p:nvSpPr>
        <p:spPr>
          <a:xfrm>
            <a:off x="1403648" y="1916832"/>
            <a:ext cx="7313612" cy="4114800"/>
          </a:xfrm>
        </p:spPr>
        <p:txBody>
          <a:bodyPr/>
          <a:lstStyle/>
          <a:p>
            <a:pPr eaLnBrk="1" hangingPunct="1">
              <a:lnSpc>
                <a:spcPct val="90000"/>
              </a:lnSpc>
              <a:defRPr/>
            </a:pPr>
            <a:r>
              <a:rPr lang="fr-BE" sz="2400" dirty="0">
                <a:cs typeface="+mn-cs"/>
              </a:rPr>
              <a:t>Que sait-on sur le sujet </a:t>
            </a:r>
            <a:r>
              <a:rPr lang="fr-BE" sz="2400" dirty="0" smtClean="0">
                <a:cs typeface="+mn-cs"/>
              </a:rPr>
              <a:t>?</a:t>
            </a:r>
          </a:p>
          <a:p>
            <a:pPr eaLnBrk="1" hangingPunct="1">
              <a:lnSpc>
                <a:spcPct val="90000"/>
              </a:lnSpc>
              <a:defRPr/>
            </a:pPr>
            <a:endParaRPr lang="fr-BE" sz="2400" dirty="0">
              <a:cs typeface="+mn-cs"/>
            </a:endParaRPr>
          </a:p>
          <a:p>
            <a:pPr eaLnBrk="1" hangingPunct="1">
              <a:lnSpc>
                <a:spcPct val="90000"/>
              </a:lnSpc>
              <a:defRPr/>
            </a:pPr>
            <a:r>
              <a:rPr lang="fr-BE" sz="2400" dirty="0" smtClean="0">
                <a:cs typeface="+mn-cs"/>
              </a:rPr>
              <a:t>Quelles données </a:t>
            </a:r>
            <a:r>
              <a:rPr lang="fr-BE" sz="2400" dirty="0" smtClean="0">
                <a:cs typeface="+mn-cs"/>
              </a:rPr>
              <a:t>?</a:t>
            </a:r>
          </a:p>
          <a:p>
            <a:pPr marL="0" indent="0" eaLnBrk="1" hangingPunct="1">
              <a:lnSpc>
                <a:spcPct val="90000"/>
              </a:lnSpc>
              <a:buNone/>
              <a:defRPr/>
            </a:pPr>
            <a:endParaRPr lang="fr-BE" sz="2400" dirty="0" smtClean="0">
              <a:cs typeface="+mn-cs"/>
            </a:endParaRPr>
          </a:p>
          <a:p>
            <a:pPr eaLnBrk="1" hangingPunct="1">
              <a:lnSpc>
                <a:spcPct val="90000"/>
              </a:lnSpc>
              <a:defRPr/>
            </a:pPr>
            <a:r>
              <a:rPr lang="fr-BE" sz="2400" dirty="0" smtClean="0">
                <a:cs typeface="+mn-cs"/>
              </a:rPr>
              <a:t>Où et comment les obtenir ?</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z="3200" dirty="0" smtClean="0"/>
              <a:t>Inégalités salariales F/ H- des questions .. </a:t>
            </a:r>
            <a:r>
              <a:rPr lang="fr-FR" sz="1200" dirty="0" err="1" smtClean="0"/>
              <a:t>Lemière</a:t>
            </a:r>
            <a:r>
              <a:rPr lang="fr-FR" sz="1200" dirty="0" smtClean="0"/>
              <a:t> et </a:t>
            </a:r>
            <a:r>
              <a:rPr lang="fr-FR" sz="1200" dirty="0" err="1" smtClean="0"/>
              <a:t>Silvera</a:t>
            </a:r>
            <a:r>
              <a:rPr lang="fr-FR" sz="1200" dirty="0" smtClean="0"/>
              <a:t> 2008</a:t>
            </a:r>
            <a:br>
              <a:rPr lang="fr-FR" sz="1200" dirty="0" smtClean="0"/>
            </a:br>
            <a:endParaRPr lang="fr-FR" sz="1200" dirty="0"/>
          </a:p>
        </p:txBody>
      </p:sp>
      <p:sp>
        <p:nvSpPr>
          <p:cNvPr id="3" name="Espace réservé du contenu 2"/>
          <p:cNvSpPr>
            <a:spLocks noGrp="1"/>
          </p:cNvSpPr>
          <p:nvPr>
            <p:ph idx="1"/>
          </p:nvPr>
        </p:nvSpPr>
        <p:spPr/>
        <p:txBody>
          <a:bodyPr/>
          <a:lstStyle/>
          <a:p>
            <a:r>
              <a:rPr lang="fr-FR" sz="2000" dirty="0" smtClean="0"/>
              <a:t>Comparaison sur le salaire </a:t>
            </a:r>
            <a:r>
              <a:rPr lang="fr-FR" sz="2000" dirty="0"/>
              <a:t>de </a:t>
            </a:r>
            <a:r>
              <a:rPr lang="fr-FR" sz="2000" dirty="0" smtClean="0"/>
              <a:t>base?</a:t>
            </a:r>
            <a:endParaRPr lang="fr-FR" sz="2000" dirty="0"/>
          </a:p>
          <a:p>
            <a:r>
              <a:rPr lang="fr-FR" sz="2000" dirty="0" err="1"/>
              <a:t>I</a:t>
            </a:r>
            <a:r>
              <a:rPr lang="fr-FR" sz="2000" dirty="0" err="1" smtClean="0"/>
              <a:t>ntégration</a:t>
            </a:r>
            <a:r>
              <a:rPr lang="fr-FR" sz="2000" dirty="0" smtClean="0"/>
              <a:t> </a:t>
            </a:r>
            <a:r>
              <a:rPr lang="fr-FR" sz="2000" dirty="0"/>
              <a:t>des primes et autres </a:t>
            </a:r>
            <a:r>
              <a:rPr lang="fr-FR" sz="2000" dirty="0" err="1" smtClean="0"/>
              <a:t>éléments</a:t>
            </a:r>
            <a:r>
              <a:rPr lang="fr-FR" sz="2000" dirty="0" smtClean="0"/>
              <a:t>?</a:t>
            </a:r>
            <a:endParaRPr lang="fr-FR" sz="2000" dirty="0"/>
          </a:p>
          <a:p>
            <a:r>
              <a:rPr lang="fr-FR" sz="2000" dirty="0" smtClean="0"/>
              <a:t>Comment définir la </a:t>
            </a:r>
            <a:r>
              <a:rPr lang="fr-FR" sz="2000" dirty="0" err="1" smtClean="0"/>
              <a:t>rémunération</a:t>
            </a:r>
            <a:r>
              <a:rPr lang="fr-FR" sz="2000" dirty="0" smtClean="0"/>
              <a:t> </a:t>
            </a:r>
            <a:r>
              <a:rPr lang="fr-FR" sz="2000" dirty="0"/>
              <a:t>globale </a:t>
            </a:r>
            <a:r>
              <a:rPr lang="fr-FR" sz="2000" dirty="0" smtClean="0"/>
              <a:t>?</a:t>
            </a:r>
            <a:endParaRPr lang="fr-FR" sz="2000" dirty="0"/>
          </a:p>
          <a:p>
            <a:r>
              <a:rPr lang="fr-FR" sz="2000" dirty="0" smtClean="0"/>
              <a:t>Raisonne</a:t>
            </a:r>
            <a:r>
              <a:rPr lang="fr-FR" sz="2000" dirty="0"/>
              <a:t>-t-on uniquement en temps complet ou </a:t>
            </a:r>
            <a:r>
              <a:rPr lang="fr-FR" sz="2000" dirty="0" err="1"/>
              <a:t>intègre-t-on</a:t>
            </a:r>
            <a:r>
              <a:rPr lang="fr-FR" sz="2000" dirty="0"/>
              <a:t> le temps partiel ? </a:t>
            </a:r>
            <a:endParaRPr lang="fr-FR" sz="2000" dirty="0" smtClean="0"/>
          </a:p>
          <a:p>
            <a:r>
              <a:rPr lang="fr-FR" sz="2000" dirty="0"/>
              <a:t>S</a:t>
            </a:r>
            <a:r>
              <a:rPr lang="fr-FR" sz="2000" dirty="0" smtClean="0"/>
              <a:t>alaires </a:t>
            </a:r>
            <a:r>
              <a:rPr lang="fr-FR" sz="2000" dirty="0"/>
              <a:t>horaires ou mensuels ? </a:t>
            </a:r>
            <a:endParaRPr lang="fr-FR" sz="2000" dirty="0" smtClean="0"/>
          </a:p>
          <a:p>
            <a:r>
              <a:rPr lang="fr-FR" sz="2000" dirty="0" err="1"/>
              <a:t>P</a:t>
            </a:r>
            <a:r>
              <a:rPr lang="fr-FR" sz="2000" dirty="0" err="1" smtClean="0"/>
              <a:t>arle</a:t>
            </a:r>
            <a:r>
              <a:rPr lang="fr-FR" sz="2000" dirty="0" err="1"/>
              <a:t>-t</a:t>
            </a:r>
            <a:r>
              <a:rPr lang="fr-FR" sz="2000" dirty="0"/>
              <a:t>- on d’</a:t>
            </a:r>
            <a:r>
              <a:rPr lang="fr-FR" sz="2000" dirty="0" err="1"/>
              <a:t>inégalités</a:t>
            </a:r>
            <a:r>
              <a:rPr lang="fr-FR" sz="2000" dirty="0"/>
              <a:t> de salaire ou de discrimination salariale ? </a:t>
            </a:r>
            <a:endParaRPr lang="fr-FR" sz="2000" dirty="0" smtClean="0"/>
          </a:p>
          <a:p>
            <a:endParaRPr lang="fr-FR" sz="2000" dirty="0"/>
          </a:p>
          <a:p>
            <a:endParaRPr lang="fr-FR" sz="2000" dirty="0" smtClean="0"/>
          </a:p>
          <a:p>
            <a:endParaRPr lang="fr-FR" sz="2000" dirty="0"/>
          </a:p>
        </p:txBody>
      </p:sp>
      <p:sp>
        <p:nvSpPr>
          <p:cNvPr id="4" name="Espace réservé du pied de page 3"/>
          <p:cNvSpPr>
            <a:spLocks noGrp="1"/>
          </p:cNvSpPr>
          <p:nvPr>
            <p:ph type="ftr" sz="quarter" idx="10"/>
          </p:nvPr>
        </p:nvSpPr>
        <p:spPr/>
        <p:txBody>
          <a:bodyPr/>
          <a:lstStyle/>
          <a:p>
            <a:pPr>
              <a:defRPr/>
            </a:pPr>
            <a:r>
              <a:rPr lang="fr-FR" smtClean="0"/>
              <a:t>Cornet Annie, professeure Hec- Ecole de Gestion de l'Ulg - EGiD</a:t>
            </a:r>
            <a:endParaRPr lang="fr-FR"/>
          </a:p>
        </p:txBody>
      </p:sp>
      <p:sp>
        <p:nvSpPr>
          <p:cNvPr id="5" name="Espace réservé du numéro de diapositive 4"/>
          <p:cNvSpPr>
            <a:spLocks noGrp="1"/>
          </p:cNvSpPr>
          <p:nvPr>
            <p:ph type="sldNum" sz="quarter" idx="11"/>
          </p:nvPr>
        </p:nvSpPr>
        <p:spPr/>
        <p:txBody>
          <a:bodyPr/>
          <a:lstStyle/>
          <a:p>
            <a:pPr>
              <a:defRPr/>
            </a:pPr>
            <a:fld id="{F94A3627-1370-7A45-A761-891D9F3CBBAE}" type="slidenum">
              <a:rPr lang="fr-FR" smtClean="0"/>
              <a:pPr>
                <a:defRPr/>
              </a:pPr>
              <a:t>7</a:t>
            </a:fld>
            <a:endParaRPr lang="fr-FR"/>
          </a:p>
        </p:txBody>
      </p:sp>
    </p:spTree>
    <p:extLst>
      <p:ext uri="{BB962C8B-B14F-4D97-AF65-F5344CB8AC3E}">
        <p14:creationId xmlns:p14="http://schemas.microsoft.com/office/powerpoint/2010/main" val="19594075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defRPr/>
            </a:pPr>
            <a:endParaRPr lang="fr-FR" dirty="0"/>
          </a:p>
        </p:txBody>
      </p:sp>
      <p:sp>
        <p:nvSpPr>
          <p:cNvPr id="3" name="Espace réservé du contenu 2"/>
          <p:cNvSpPr>
            <a:spLocks noGrp="1"/>
          </p:cNvSpPr>
          <p:nvPr>
            <p:ph idx="1"/>
          </p:nvPr>
        </p:nvSpPr>
        <p:spPr>
          <a:xfrm>
            <a:off x="323528" y="1827213"/>
            <a:ext cx="8360097" cy="4114800"/>
          </a:xfrm>
        </p:spPr>
        <p:txBody>
          <a:bodyPr/>
          <a:lstStyle/>
          <a:p>
            <a:pPr>
              <a:defRPr/>
            </a:pPr>
            <a:r>
              <a:rPr lang="fr-FR" sz="2000" dirty="0" smtClean="0"/>
              <a:t>Eurostat - salaires </a:t>
            </a:r>
            <a:r>
              <a:rPr lang="fr-FR" sz="2000" dirty="0"/>
              <a:t>horaires bruts </a:t>
            </a:r>
            <a:r>
              <a:rPr lang="fr-FR" sz="2000" dirty="0" smtClean="0"/>
              <a:t>: </a:t>
            </a:r>
            <a:r>
              <a:rPr lang="fr-FR" sz="2000" dirty="0" err="1" smtClean="0"/>
              <a:t>écarts</a:t>
            </a:r>
            <a:r>
              <a:rPr lang="fr-FR" sz="2000" dirty="0" smtClean="0"/>
              <a:t> </a:t>
            </a:r>
            <a:r>
              <a:rPr lang="fr-FR" sz="2000" dirty="0"/>
              <a:t>de salaires moyens horaires en Europe seraient de l'ordre de 16 % à 25 % selon les sources, avec de fortes variations selon les pays : un </a:t>
            </a:r>
            <a:r>
              <a:rPr lang="fr-FR" sz="2000" dirty="0" err="1"/>
              <a:t>écart</a:t>
            </a:r>
            <a:r>
              <a:rPr lang="fr-FR" sz="2000" dirty="0"/>
              <a:t> </a:t>
            </a:r>
            <a:r>
              <a:rPr lang="fr-FR" sz="2000" dirty="0" smtClean="0"/>
              <a:t>faible au Luxembourg, en Suède, au Danemark, en Belgique et </a:t>
            </a:r>
            <a:r>
              <a:rPr lang="fr-FR" sz="2000" dirty="0" err="1"/>
              <a:t>très</a:t>
            </a:r>
            <a:r>
              <a:rPr lang="fr-FR" sz="2000" dirty="0"/>
              <a:t> </a:t>
            </a:r>
            <a:r>
              <a:rPr lang="fr-FR" sz="2000" dirty="0" err="1"/>
              <a:t>éleve</a:t>
            </a:r>
            <a:r>
              <a:rPr lang="fr-FR" sz="2000" dirty="0"/>
              <a:t>́ au Royaume-Uni, en </a:t>
            </a:r>
            <a:r>
              <a:rPr lang="fr-FR" sz="2000" dirty="0" smtClean="0"/>
              <a:t>Allemagne, en </a:t>
            </a:r>
            <a:r>
              <a:rPr lang="fr-FR" sz="2000" dirty="0" err="1" smtClean="0"/>
              <a:t>Autriche,en</a:t>
            </a:r>
            <a:r>
              <a:rPr lang="fr-FR" sz="2000" dirty="0" smtClean="0"/>
              <a:t> Espagne, au Portugal, Grève, Irlande. = données horaire (</a:t>
            </a:r>
            <a:r>
              <a:rPr lang="nb-NO" sz="2000" dirty="0" err="1" smtClean="0"/>
              <a:t>Plasman</a:t>
            </a:r>
            <a:r>
              <a:rPr lang="nb-NO" sz="2000" dirty="0" smtClean="0"/>
              <a:t> </a:t>
            </a:r>
            <a:r>
              <a:rPr lang="nb-NO" sz="2000" i="1" dirty="0"/>
              <a:t>et al.</a:t>
            </a:r>
            <a:r>
              <a:rPr lang="nb-NO" sz="2000" dirty="0"/>
              <a:t>, 2002b</a:t>
            </a:r>
            <a:r>
              <a:rPr lang="nb-NO" sz="2000" dirty="0" smtClean="0"/>
              <a:t>.) </a:t>
            </a:r>
            <a:endParaRPr lang="fr-FR" sz="2000" dirty="0" smtClean="0"/>
          </a:p>
          <a:p>
            <a:pPr>
              <a:defRPr/>
            </a:pPr>
            <a:r>
              <a:rPr lang="fr-FR" sz="2000" dirty="0" smtClean="0"/>
              <a:t>Problème: ne rend pas compte du temps partiel </a:t>
            </a:r>
            <a:r>
              <a:rPr lang="mr-IN" sz="2000" dirty="0" smtClean="0"/>
              <a:t>–</a:t>
            </a:r>
            <a:r>
              <a:rPr lang="fr-FR" sz="2000" dirty="0" smtClean="0"/>
              <a:t> il faut donc prendre données mensuelles ce qui donne plus d’ampleur aux écarts.</a:t>
            </a:r>
          </a:p>
          <a:p>
            <a:pPr>
              <a:defRPr/>
            </a:pPr>
            <a:endParaRPr lang="fr-FR" sz="2000" dirty="0"/>
          </a:p>
          <a:p>
            <a:pPr>
              <a:defRPr/>
            </a:pPr>
            <a:endParaRPr lang="fr-FR" sz="2000" dirty="0"/>
          </a:p>
        </p:txBody>
      </p:sp>
      <p:sp>
        <p:nvSpPr>
          <p:cNvPr id="4" name="Espace réservé du pied de page 3"/>
          <p:cNvSpPr>
            <a:spLocks noGrp="1"/>
          </p:cNvSpPr>
          <p:nvPr>
            <p:ph type="ftr" sz="quarter" idx="10"/>
          </p:nvPr>
        </p:nvSpPr>
        <p:spPr/>
        <p:txBody>
          <a:bodyPr/>
          <a:lstStyle/>
          <a:p>
            <a:pPr>
              <a:defRPr/>
            </a:pPr>
            <a:r>
              <a:rPr lang="fr-FR" smtClean="0"/>
              <a:t>Cornet Annie, professeure Hec- Ecole de Gestion de l'Ulg - EGiD</a:t>
            </a:r>
            <a:endParaRPr lang="fr-FR"/>
          </a:p>
        </p:txBody>
      </p:sp>
      <p:sp>
        <p:nvSpPr>
          <p:cNvPr id="5" name="Espace réservé du numéro de diapositive 4"/>
          <p:cNvSpPr>
            <a:spLocks noGrp="1"/>
          </p:cNvSpPr>
          <p:nvPr>
            <p:ph type="sldNum" sz="quarter" idx="11"/>
          </p:nvPr>
        </p:nvSpPr>
        <p:spPr/>
        <p:txBody>
          <a:bodyPr/>
          <a:lstStyle/>
          <a:p>
            <a:pPr>
              <a:defRPr/>
            </a:pPr>
            <a:fld id="{7BE4AF2B-6BB0-8347-AAB2-C308AA3EE041}" type="slidenum">
              <a:rPr lang="fr-FR" smtClean="0"/>
              <a:pPr>
                <a:defRPr/>
              </a:pPr>
              <a:t>8</a:t>
            </a:fld>
            <a:endParaRPr lang="fr-F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err="1"/>
              <a:t>D</a:t>
            </a:r>
            <a:r>
              <a:rPr lang="fr-FR" dirty="0" err="1" smtClean="0"/>
              <a:t>écompositions</a:t>
            </a:r>
            <a:r>
              <a:rPr lang="fr-FR" dirty="0" smtClean="0"/>
              <a:t> des </a:t>
            </a:r>
            <a:r>
              <a:rPr lang="fr-FR" dirty="0" err="1" smtClean="0"/>
              <a:t>écarts</a:t>
            </a:r>
            <a:r>
              <a:rPr lang="fr-FR" dirty="0" smtClean="0"/>
              <a:t> salariaux de genre </a:t>
            </a:r>
            <a:endParaRPr lang="fr-FR" dirty="0"/>
          </a:p>
        </p:txBody>
      </p:sp>
      <p:sp>
        <p:nvSpPr>
          <p:cNvPr id="3" name="Espace réservé du contenu 2"/>
          <p:cNvSpPr>
            <a:spLocks noGrp="1"/>
          </p:cNvSpPr>
          <p:nvPr>
            <p:ph idx="1"/>
          </p:nvPr>
        </p:nvSpPr>
        <p:spPr>
          <a:xfrm>
            <a:off x="1370013" y="1628800"/>
            <a:ext cx="7313612" cy="4114800"/>
          </a:xfrm>
        </p:spPr>
        <p:txBody>
          <a:bodyPr/>
          <a:lstStyle/>
          <a:p>
            <a:r>
              <a:rPr lang="fr-FR" sz="2000" dirty="0" smtClean="0"/>
              <a:t>travaux </a:t>
            </a:r>
            <a:r>
              <a:rPr lang="fr-FR" sz="2000" dirty="0"/>
              <a:t>de Oaxaca (1973</a:t>
            </a:r>
            <a:r>
              <a:rPr lang="fr-FR" sz="2000" dirty="0" smtClean="0"/>
              <a:t>)</a:t>
            </a:r>
          </a:p>
          <a:p>
            <a:pPr lvl="1"/>
            <a:r>
              <a:rPr lang="fr-FR" sz="2000" dirty="0" smtClean="0"/>
              <a:t>une </a:t>
            </a:r>
            <a:r>
              <a:rPr lang="fr-FR" sz="2000" dirty="0"/>
              <a:t>partie </a:t>
            </a:r>
            <a:r>
              <a:rPr lang="fr-FR" sz="2000" dirty="0" err="1" smtClean="0"/>
              <a:t>expliquée</a:t>
            </a:r>
            <a:r>
              <a:rPr lang="fr-FR" sz="2000" dirty="0" smtClean="0"/>
              <a:t> </a:t>
            </a:r>
            <a:r>
              <a:rPr lang="fr-FR" sz="2000" dirty="0"/>
              <a:t>par les </a:t>
            </a:r>
            <a:r>
              <a:rPr lang="fr-FR" sz="2000" dirty="0" err="1"/>
              <a:t>différences</a:t>
            </a:r>
            <a:r>
              <a:rPr lang="fr-FR" sz="2000" dirty="0"/>
              <a:t> de </a:t>
            </a:r>
            <a:r>
              <a:rPr lang="fr-FR" sz="2000" dirty="0" err="1"/>
              <a:t>capacités</a:t>
            </a:r>
            <a:r>
              <a:rPr lang="fr-FR" sz="2000" dirty="0"/>
              <a:t> productives (niveau d’</a:t>
            </a:r>
            <a:r>
              <a:rPr lang="fr-FR" sz="2000" dirty="0" err="1"/>
              <a:t>éducation</a:t>
            </a:r>
            <a:r>
              <a:rPr lang="fr-FR" sz="2000" dirty="0"/>
              <a:t>, </a:t>
            </a:r>
            <a:r>
              <a:rPr lang="fr-FR" sz="2000" dirty="0" err="1" smtClean="0"/>
              <a:t>expériences</a:t>
            </a:r>
            <a:r>
              <a:rPr lang="fr-FR" sz="2000" dirty="0" smtClean="0"/>
              <a:t> </a:t>
            </a:r>
            <a:r>
              <a:rPr lang="fr-FR" sz="2000" dirty="0"/>
              <a:t>professionnelles, </a:t>
            </a:r>
            <a:r>
              <a:rPr lang="fr-FR" sz="2000" dirty="0" err="1"/>
              <a:t>anciennete</a:t>
            </a:r>
            <a:r>
              <a:rPr lang="fr-FR" sz="2000" dirty="0"/>
              <a:t>́ dans le poste de travail</a:t>
            </a:r>
            <a:r>
              <a:rPr lang="fr-FR" sz="2000" dirty="0" smtClean="0"/>
              <a:t>)et par </a:t>
            </a:r>
            <a:r>
              <a:rPr lang="fr-FR" sz="2000" dirty="0"/>
              <a:t>des </a:t>
            </a:r>
            <a:r>
              <a:rPr lang="fr-FR" sz="2000" dirty="0" err="1"/>
              <a:t>différences</a:t>
            </a:r>
            <a:r>
              <a:rPr lang="fr-FR" sz="2000" dirty="0"/>
              <a:t> de structure de l’emploi (secteurs, tailles des firmes, professions) </a:t>
            </a:r>
            <a:endParaRPr lang="fr-FR" sz="2000" dirty="0" smtClean="0"/>
          </a:p>
          <a:p>
            <a:pPr lvl="1"/>
            <a:r>
              <a:rPr lang="fr-FR" sz="2000" dirty="0" smtClean="0"/>
              <a:t>une </a:t>
            </a:r>
            <a:r>
              <a:rPr lang="fr-FR" sz="2000" dirty="0"/>
              <a:t>autre partie </a:t>
            </a:r>
            <a:r>
              <a:rPr lang="fr-FR" sz="2000" dirty="0" err="1"/>
              <a:t>résultant</a:t>
            </a:r>
            <a:r>
              <a:rPr lang="fr-FR" sz="2000" dirty="0"/>
              <a:t> d’une </a:t>
            </a:r>
            <a:r>
              <a:rPr lang="fr-FR" sz="2000" dirty="0" err="1"/>
              <a:t>différence</a:t>
            </a:r>
            <a:r>
              <a:rPr lang="fr-FR" sz="2000" dirty="0"/>
              <a:t> de </a:t>
            </a:r>
            <a:r>
              <a:rPr lang="fr-FR" sz="2000" dirty="0" err="1"/>
              <a:t>rémunération</a:t>
            </a:r>
            <a:r>
              <a:rPr lang="fr-FR" sz="2000" dirty="0"/>
              <a:t> ou de return pour des </a:t>
            </a:r>
            <a:r>
              <a:rPr lang="fr-FR" sz="2000" dirty="0" err="1"/>
              <a:t>caractéristiques</a:t>
            </a:r>
            <a:r>
              <a:rPr lang="fr-FR" sz="2000" dirty="0"/>
              <a:t> identiques entre hommes et femmes. C’est dans cette </a:t>
            </a:r>
            <a:r>
              <a:rPr lang="fr-FR" sz="2000" dirty="0" err="1"/>
              <a:t>deuxième</a:t>
            </a:r>
            <a:r>
              <a:rPr lang="fr-FR" sz="2000" dirty="0"/>
              <a:t> composante que </a:t>
            </a:r>
            <a:r>
              <a:rPr lang="fr-FR" sz="2000" dirty="0" err="1"/>
              <a:t>résiderait</a:t>
            </a:r>
            <a:r>
              <a:rPr lang="fr-FR" sz="2000" dirty="0"/>
              <a:t> la discrimination, la </a:t>
            </a:r>
            <a:r>
              <a:rPr lang="fr-FR" sz="2000" dirty="0" err="1"/>
              <a:t>première</a:t>
            </a:r>
            <a:r>
              <a:rPr lang="fr-FR" sz="2000" dirty="0"/>
              <a:t> composante de l’</a:t>
            </a:r>
            <a:r>
              <a:rPr lang="fr-FR" sz="2000" dirty="0" err="1"/>
              <a:t>écart</a:t>
            </a:r>
            <a:r>
              <a:rPr lang="fr-FR" sz="2000" dirty="0"/>
              <a:t> salarial </a:t>
            </a:r>
            <a:r>
              <a:rPr lang="fr-FR" sz="2000" dirty="0" err="1"/>
              <a:t>étant</a:t>
            </a:r>
            <a:r>
              <a:rPr lang="fr-FR" sz="2000" dirty="0"/>
              <a:t> </a:t>
            </a:r>
            <a:r>
              <a:rPr lang="fr-FR" sz="2000" dirty="0" err="1"/>
              <a:t>expliquée</a:t>
            </a:r>
            <a:r>
              <a:rPr lang="fr-FR" sz="2000" dirty="0"/>
              <a:t>. </a:t>
            </a:r>
            <a:endParaRPr lang="fr-FR" sz="2000" dirty="0" smtClean="0">
              <a:effectLst/>
            </a:endParaRPr>
          </a:p>
          <a:p>
            <a:endParaRPr lang="fr-FR" sz="2000" dirty="0"/>
          </a:p>
        </p:txBody>
      </p:sp>
      <p:sp>
        <p:nvSpPr>
          <p:cNvPr id="4" name="Espace réservé du pied de page 3"/>
          <p:cNvSpPr>
            <a:spLocks noGrp="1"/>
          </p:cNvSpPr>
          <p:nvPr>
            <p:ph type="ftr" sz="quarter" idx="10"/>
          </p:nvPr>
        </p:nvSpPr>
        <p:spPr/>
        <p:txBody>
          <a:bodyPr/>
          <a:lstStyle/>
          <a:p>
            <a:pPr>
              <a:defRPr/>
            </a:pPr>
            <a:r>
              <a:rPr lang="fr-FR" smtClean="0"/>
              <a:t>Cornet Annie, professeure Hec- Ecole de Gestion de l'Ulg - EGiD</a:t>
            </a:r>
            <a:endParaRPr lang="fr-FR"/>
          </a:p>
        </p:txBody>
      </p:sp>
      <p:sp>
        <p:nvSpPr>
          <p:cNvPr id="5" name="Espace réservé du numéro de diapositive 4"/>
          <p:cNvSpPr>
            <a:spLocks noGrp="1"/>
          </p:cNvSpPr>
          <p:nvPr>
            <p:ph type="sldNum" sz="quarter" idx="11"/>
          </p:nvPr>
        </p:nvSpPr>
        <p:spPr/>
        <p:txBody>
          <a:bodyPr/>
          <a:lstStyle/>
          <a:p>
            <a:pPr>
              <a:defRPr/>
            </a:pPr>
            <a:fld id="{F94A3627-1370-7A45-A761-891D9F3CBBAE}" type="slidenum">
              <a:rPr lang="fr-FR" smtClean="0"/>
              <a:pPr>
                <a:defRPr/>
              </a:pPr>
              <a:t>9</a:t>
            </a:fld>
            <a:endParaRPr lang="fr-FR"/>
          </a:p>
        </p:txBody>
      </p:sp>
    </p:spTree>
    <p:extLst>
      <p:ext uri="{BB962C8B-B14F-4D97-AF65-F5344CB8AC3E}">
        <p14:creationId xmlns:p14="http://schemas.microsoft.com/office/powerpoint/2010/main" val="4120298226"/>
      </p:ext>
    </p:extLst>
  </p:cSld>
  <p:clrMapOvr>
    <a:masterClrMapping/>
  </p:clrMapOvr>
  <p:timing>
    <p:tnLst>
      <p:par>
        <p:cTn xmlns:p14="http://schemas.microsoft.com/office/powerpoint/2010/main" id="1" dur="indefinite" restart="never" nodeType="tmRoot"/>
      </p:par>
    </p:tnLst>
  </p:timing>
</p:sld>
</file>

<file path=ppt/theme/theme1.xml><?xml version="1.0" encoding="utf-8"?>
<a:theme xmlns:a="http://schemas.openxmlformats.org/drawingml/2006/main" name="Éclipse">
  <a:themeElements>
    <a:clrScheme name="Éclipse 1">
      <a:dk1>
        <a:srgbClr val="000000"/>
      </a:dk1>
      <a:lt1>
        <a:srgbClr val="FFFFFF"/>
      </a:lt1>
      <a:dk2>
        <a:srgbClr val="006666"/>
      </a:dk2>
      <a:lt2>
        <a:srgbClr val="5F5F5F"/>
      </a:lt2>
      <a:accent1>
        <a:srgbClr val="33CCCC"/>
      </a:accent1>
      <a:accent2>
        <a:srgbClr val="99CCCC"/>
      </a:accent2>
      <a:accent3>
        <a:srgbClr val="FFFFFF"/>
      </a:accent3>
      <a:accent4>
        <a:srgbClr val="000000"/>
      </a:accent4>
      <a:accent5>
        <a:srgbClr val="ADE2E2"/>
      </a:accent5>
      <a:accent6>
        <a:srgbClr val="8AB9B9"/>
      </a:accent6>
      <a:hlink>
        <a:srgbClr val="006666"/>
      </a:hlink>
      <a:folHlink>
        <a:srgbClr val="B2B2B2"/>
      </a:folHlink>
    </a:clrScheme>
    <a:fontScheme name="Éclipse">
      <a:majorFont>
        <a:latin typeface="Arial"/>
        <a:ea typeface="ＭＳ Ｐゴシック"/>
        <a:cs typeface=""/>
      </a:majorFont>
      <a:minorFont>
        <a:latin typeface="Verdana"/>
        <a:ea typeface="ＭＳ Ｐゴシック"/>
        <a:cs typeface=""/>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raClrScheme>
      <a:clrScheme name="Éclipse 1">
        <a:dk1>
          <a:srgbClr val="000000"/>
        </a:dk1>
        <a:lt1>
          <a:srgbClr val="FFFFFF"/>
        </a:lt1>
        <a:dk2>
          <a:srgbClr val="006666"/>
        </a:dk2>
        <a:lt2>
          <a:srgbClr val="5F5F5F"/>
        </a:lt2>
        <a:accent1>
          <a:srgbClr val="33CCCC"/>
        </a:accent1>
        <a:accent2>
          <a:srgbClr val="99CCCC"/>
        </a:accent2>
        <a:accent3>
          <a:srgbClr val="FFFFFF"/>
        </a:accent3>
        <a:accent4>
          <a:srgbClr val="000000"/>
        </a:accent4>
        <a:accent5>
          <a:srgbClr val="ADE2E2"/>
        </a:accent5>
        <a:accent6>
          <a:srgbClr val="8AB9B9"/>
        </a:accent6>
        <a:hlink>
          <a:srgbClr val="006666"/>
        </a:hlink>
        <a:folHlink>
          <a:srgbClr val="B2B2B2"/>
        </a:folHlink>
      </a:clrScheme>
      <a:clrMap bg1="lt1" tx1="dk1" bg2="lt2" tx2="dk2" accent1="accent1" accent2="accent2" accent3="accent3" accent4="accent4" accent5="accent5" accent6="accent6" hlink="hlink" folHlink="folHlink"/>
    </a:extraClrScheme>
    <a:extraClrScheme>
      <a:clrScheme name="Éclipse 2">
        <a:dk1>
          <a:srgbClr val="000000"/>
        </a:dk1>
        <a:lt1>
          <a:srgbClr val="FFFFFF"/>
        </a:lt1>
        <a:dk2>
          <a:srgbClr val="333366"/>
        </a:dk2>
        <a:lt2>
          <a:srgbClr val="5F5F5F"/>
        </a:lt2>
        <a:accent1>
          <a:srgbClr val="CC99FF"/>
        </a:accent1>
        <a:accent2>
          <a:srgbClr val="99CCCC"/>
        </a:accent2>
        <a:accent3>
          <a:srgbClr val="FFFFFF"/>
        </a:accent3>
        <a:accent4>
          <a:srgbClr val="000000"/>
        </a:accent4>
        <a:accent5>
          <a:srgbClr val="E2CAFF"/>
        </a:accent5>
        <a:accent6>
          <a:srgbClr val="8AB9B9"/>
        </a:accent6>
        <a:hlink>
          <a:srgbClr val="666699"/>
        </a:hlink>
        <a:folHlink>
          <a:srgbClr val="660066"/>
        </a:folHlink>
      </a:clrScheme>
      <a:clrMap bg1="lt1" tx1="dk1" bg2="lt2" tx2="dk2" accent1="accent1" accent2="accent2" accent3="accent3" accent4="accent4" accent5="accent5" accent6="accent6" hlink="hlink" folHlink="folHlink"/>
    </a:extraClrScheme>
    <a:extraClrScheme>
      <a:clrScheme name="Éclipse 3">
        <a:dk1>
          <a:srgbClr val="000000"/>
        </a:dk1>
        <a:lt1>
          <a:srgbClr val="FFFFFF"/>
        </a:lt1>
        <a:dk2>
          <a:srgbClr val="0000CC"/>
        </a:dk2>
        <a:lt2>
          <a:srgbClr val="434343"/>
        </a:lt2>
        <a:accent1>
          <a:srgbClr val="99CC00"/>
        </a:accent1>
        <a:accent2>
          <a:srgbClr val="FFCC00"/>
        </a:accent2>
        <a:accent3>
          <a:srgbClr val="FFFFFF"/>
        </a:accent3>
        <a:accent4>
          <a:srgbClr val="000000"/>
        </a:accent4>
        <a:accent5>
          <a:srgbClr val="CAE2AA"/>
        </a:accent5>
        <a:accent6>
          <a:srgbClr val="E7B900"/>
        </a:accent6>
        <a:hlink>
          <a:srgbClr val="FF0000"/>
        </a:hlink>
        <a:folHlink>
          <a:srgbClr val="808080"/>
        </a:folHlink>
      </a:clrScheme>
      <a:clrMap bg1="lt1" tx1="dk1" bg2="lt2" tx2="dk2" accent1="accent1" accent2="accent2" accent3="accent3" accent4="accent4" accent5="accent5" accent6="accent6" hlink="hlink" folHlink="folHlink"/>
    </a:extraClrScheme>
    <a:extraClrScheme>
      <a:clrScheme name="Éclipse 4">
        <a:dk1>
          <a:srgbClr val="000000"/>
        </a:dk1>
        <a:lt1>
          <a:srgbClr val="64AAAE"/>
        </a:lt1>
        <a:dk2>
          <a:srgbClr val="FFFFCC"/>
        </a:dk2>
        <a:lt2>
          <a:srgbClr val="5F5F5F"/>
        </a:lt2>
        <a:accent1>
          <a:srgbClr val="B4B1DB"/>
        </a:accent1>
        <a:accent2>
          <a:srgbClr val="61C1D7"/>
        </a:accent2>
        <a:accent3>
          <a:srgbClr val="B8D2D3"/>
        </a:accent3>
        <a:accent4>
          <a:srgbClr val="000000"/>
        </a:accent4>
        <a:accent5>
          <a:srgbClr val="D6D5EA"/>
        </a:accent5>
        <a:accent6>
          <a:srgbClr val="57AFC3"/>
        </a:accent6>
        <a:hlink>
          <a:srgbClr val="257177"/>
        </a:hlink>
        <a:folHlink>
          <a:srgbClr val="CCCCCC"/>
        </a:folHlink>
      </a:clrScheme>
      <a:clrMap bg1="lt1" tx1="dk1" bg2="lt2" tx2="dk2" accent1="accent1" accent2="accent2" accent3="accent3" accent4="accent4" accent5="accent5" accent6="accent6" hlink="hlink" folHlink="folHlink"/>
    </a:extraClrScheme>
    <a:extraClrScheme>
      <a:clrScheme name="Éclipse 5">
        <a:dk1>
          <a:srgbClr val="5F5F5F"/>
        </a:dk1>
        <a:lt1>
          <a:srgbClr val="F8F8F8"/>
        </a:lt1>
        <a:dk2>
          <a:srgbClr val="2A285A"/>
        </a:dk2>
        <a:lt2>
          <a:srgbClr val="FFFFFF"/>
        </a:lt2>
        <a:accent1>
          <a:srgbClr val="999966"/>
        </a:accent1>
        <a:accent2>
          <a:srgbClr val="8C8B9D"/>
        </a:accent2>
        <a:accent3>
          <a:srgbClr val="ACACB5"/>
        </a:accent3>
        <a:accent4>
          <a:srgbClr val="D4D4D4"/>
        </a:accent4>
        <a:accent5>
          <a:srgbClr val="CACAB8"/>
        </a:accent5>
        <a:accent6>
          <a:srgbClr val="7E7D8E"/>
        </a:accent6>
        <a:hlink>
          <a:srgbClr val="465174"/>
        </a:hlink>
        <a:folHlink>
          <a:srgbClr val="C0C0C0"/>
        </a:folHlink>
      </a:clrScheme>
      <a:clrMap bg1="dk2" tx1="lt1" bg2="dk1" tx2="lt2" accent1="accent1" accent2="accent2" accent3="accent3" accent4="accent4" accent5="accent5" accent6="accent6" hlink="hlink" folHlink="folHlink"/>
    </a:extraClrScheme>
    <a:extraClrScheme>
      <a:clrScheme name="Éclipse 6">
        <a:dk1>
          <a:srgbClr val="434343"/>
        </a:dk1>
        <a:lt1>
          <a:srgbClr val="FFFFFF"/>
        </a:lt1>
        <a:dk2>
          <a:srgbClr val="360404"/>
        </a:dk2>
        <a:lt2>
          <a:srgbClr val="FFFFFF"/>
        </a:lt2>
        <a:accent1>
          <a:srgbClr val="669900"/>
        </a:accent1>
        <a:accent2>
          <a:srgbClr val="CC6600"/>
        </a:accent2>
        <a:accent3>
          <a:srgbClr val="AEAAAA"/>
        </a:accent3>
        <a:accent4>
          <a:srgbClr val="DADADA"/>
        </a:accent4>
        <a:accent5>
          <a:srgbClr val="B8CAAA"/>
        </a:accent5>
        <a:accent6>
          <a:srgbClr val="B95C00"/>
        </a:accent6>
        <a:hlink>
          <a:srgbClr val="CC3300"/>
        </a:hlink>
        <a:folHlink>
          <a:srgbClr val="808080"/>
        </a:folHlink>
      </a:clrScheme>
      <a:clrMap bg1="dk2" tx1="lt1" bg2="dk1" tx2="lt2" accent1="accent1" accent2="accent2" accent3="accent3" accent4="accent4" accent5="accent5" accent6="accent6" hlink="hlink" folHlink="folHlink"/>
    </a:extraClrScheme>
    <a:extraClrScheme>
      <a:clrScheme name="Éclipse 7">
        <a:dk1>
          <a:srgbClr val="434343"/>
        </a:dk1>
        <a:lt1>
          <a:srgbClr val="FFFFFF"/>
        </a:lt1>
        <a:dk2>
          <a:srgbClr val="000000"/>
        </a:dk2>
        <a:lt2>
          <a:srgbClr val="8285FE"/>
        </a:lt2>
        <a:accent1>
          <a:srgbClr val="669900"/>
        </a:accent1>
        <a:accent2>
          <a:srgbClr val="9900FF"/>
        </a:accent2>
        <a:accent3>
          <a:srgbClr val="AAAAAA"/>
        </a:accent3>
        <a:accent4>
          <a:srgbClr val="DADADA"/>
        </a:accent4>
        <a:accent5>
          <a:srgbClr val="B8CAAA"/>
        </a:accent5>
        <a:accent6>
          <a:srgbClr val="8A00E7"/>
        </a:accent6>
        <a:hlink>
          <a:srgbClr val="6600CC"/>
        </a:hlink>
        <a:folHlink>
          <a:srgbClr val="808080"/>
        </a:folHlink>
      </a:clrScheme>
      <a:clrMap bg1="dk2" tx1="lt1" bg2="dk1" tx2="lt2" accent1="accent1" accent2="accent2" accent3="accent3" accent4="accent4" accent5="accent5" accent6="accent6" hlink="hlink" folHlink="folHlink"/>
    </a:extraClrScheme>
    <a:extraClrScheme>
      <a:clrScheme name="Éclipse 8">
        <a:dk1>
          <a:srgbClr val="434343"/>
        </a:dk1>
        <a:lt1>
          <a:srgbClr val="FFFFFF"/>
        </a:lt1>
        <a:dk2>
          <a:srgbClr val="000000"/>
        </a:dk2>
        <a:lt2>
          <a:srgbClr val="0066FF"/>
        </a:lt2>
        <a:accent1>
          <a:srgbClr val="339966"/>
        </a:accent1>
        <a:accent2>
          <a:srgbClr val="FFCC00"/>
        </a:accent2>
        <a:accent3>
          <a:srgbClr val="AAAAAA"/>
        </a:accent3>
        <a:accent4>
          <a:srgbClr val="DADADA"/>
        </a:accent4>
        <a:accent5>
          <a:srgbClr val="ADCAB8"/>
        </a:accent5>
        <a:accent6>
          <a:srgbClr val="E7B900"/>
        </a:accent6>
        <a:hlink>
          <a:srgbClr val="CC0000"/>
        </a:hlink>
        <a:folHlink>
          <a:srgbClr val="808080"/>
        </a:folHlink>
      </a:clrScheme>
      <a:clrMap bg1="dk2" tx1="lt1" bg2="dk1" tx2="lt2" accent1="accent1" accent2="accent2" accent3="accent3" accent4="accent4" accent5="accent5" accent6="accent6" hlink="hlink" folHlink="folHlink"/>
    </a:extraClrScheme>
    <a:extraClrScheme>
      <a:clrScheme name="Éclipse 9">
        <a:dk1>
          <a:srgbClr val="333300"/>
        </a:dk1>
        <a:lt1>
          <a:srgbClr val="FFFFFF"/>
        </a:lt1>
        <a:dk2>
          <a:srgbClr val="669900"/>
        </a:dk2>
        <a:lt2>
          <a:srgbClr val="FFFFCC"/>
        </a:lt2>
        <a:accent1>
          <a:srgbClr val="CCCC00"/>
        </a:accent1>
        <a:accent2>
          <a:srgbClr val="99CC00"/>
        </a:accent2>
        <a:accent3>
          <a:srgbClr val="B8CAAA"/>
        </a:accent3>
        <a:accent4>
          <a:srgbClr val="DADADA"/>
        </a:accent4>
        <a:accent5>
          <a:srgbClr val="E2E2AA"/>
        </a:accent5>
        <a:accent6>
          <a:srgbClr val="8AB900"/>
        </a:accent6>
        <a:hlink>
          <a:srgbClr val="336600"/>
        </a:hlink>
        <a:folHlink>
          <a:srgbClr val="FFFF66"/>
        </a:folHlink>
      </a:clrScheme>
      <a:clrMap bg1="dk2" tx1="lt1" bg2="dk1" tx2="lt2" accent1="accent1" accent2="accent2" accent3="accent3" accent4="accent4" accent5="accent5" accent6="accent6" hlink="hlink" folHlink="folHlink"/>
    </a:extraClrScheme>
    <a:extraClrScheme>
      <a:clrScheme name="Éclipse 10">
        <a:dk1>
          <a:srgbClr val="333333"/>
        </a:dk1>
        <a:lt1>
          <a:srgbClr val="FFFFCC"/>
        </a:lt1>
        <a:dk2>
          <a:srgbClr val="660000"/>
        </a:dk2>
        <a:lt2>
          <a:srgbClr val="CCCCCC"/>
        </a:lt2>
        <a:accent1>
          <a:srgbClr val="FF6600"/>
        </a:accent1>
        <a:accent2>
          <a:srgbClr val="CC3300"/>
        </a:accent2>
        <a:accent3>
          <a:srgbClr val="B8AAAA"/>
        </a:accent3>
        <a:accent4>
          <a:srgbClr val="DADAAE"/>
        </a:accent4>
        <a:accent5>
          <a:srgbClr val="FFB8AA"/>
        </a:accent5>
        <a:accent6>
          <a:srgbClr val="B92D00"/>
        </a:accent6>
        <a:hlink>
          <a:srgbClr val="990000"/>
        </a:hlink>
        <a:folHlink>
          <a:srgbClr val="CC990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Thème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ureau">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Eclipse</Template>
  <TotalTime>986</TotalTime>
  <Words>2806</Words>
  <Application>Microsoft Macintosh PowerPoint</Application>
  <PresentationFormat>Présentation à l'écran (4:3)</PresentationFormat>
  <Paragraphs>215</Paragraphs>
  <Slides>28</Slides>
  <Notes>0</Notes>
  <HiddenSlides>0</HiddenSlides>
  <MMClips>0</MMClips>
  <ScaleCrop>false</ScaleCrop>
  <HeadingPairs>
    <vt:vector size="4" baseType="variant">
      <vt:variant>
        <vt:lpstr>Thème</vt:lpstr>
      </vt:variant>
      <vt:variant>
        <vt:i4>1</vt:i4>
      </vt:variant>
      <vt:variant>
        <vt:lpstr>Titres des diapositives</vt:lpstr>
      </vt:variant>
      <vt:variant>
        <vt:i4>28</vt:i4>
      </vt:variant>
    </vt:vector>
  </HeadingPairs>
  <TitlesOfParts>
    <vt:vector size="29" baseType="lpstr">
      <vt:lpstr>Éclipse</vt:lpstr>
      <vt:lpstr>Egalité-équité salariale </vt:lpstr>
      <vt:lpstr>Rémunérations</vt:lpstr>
      <vt:lpstr>Salaire</vt:lpstr>
      <vt:lpstr>INS 2011</vt:lpstr>
      <vt:lpstr>Rémunérations</vt:lpstr>
      <vt:lpstr>Poser un diagnostic</vt:lpstr>
      <vt:lpstr>Inégalités salariales F/ H- des questions .. Lemière et Silvera 2008 </vt:lpstr>
      <vt:lpstr>Présentation PowerPoint</vt:lpstr>
      <vt:lpstr>Décompositions des écarts salariaux de genre </vt:lpstr>
      <vt:lpstr>Présentation PowerPoint</vt:lpstr>
      <vt:lpstr>Sources </vt:lpstr>
      <vt:lpstr>Facteurs explicatifs (IOS)</vt:lpstr>
      <vt:lpstr>Présentation PowerPoint</vt:lpstr>
      <vt:lpstr>Présentation PowerPoint</vt:lpstr>
      <vt:lpstr>Présentation PowerPoint</vt:lpstr>
      <vt:lpstr>Sociétaux </vt:lpstr>
      <vt:lpstr>Premier combat : ’légalité salariale (à travail égal, salaire égal) </vt:lpstr>
      <vt:lpstr>Deuxième combat : L'équité salariale </vt:lpstr>
      <vt:lpstr>Présentation PowerPoint</vt:lpstr>
      <vt:lpstr>Biais sexistes dans le choix des critères de classification et/ou leur valorisation</vt:lpstr>
      <vt:lpstr>Présentation PowerPoint</vt:lpstr>
      <vt:lpstr>Des aspects oubliés du travail des femmes?</vt:lpstr>
      <vt:lpstr>Présentation PowerPoint</vt:lpstr>
      <vt:lpstr>Présentation PowerPoint</vt:lpstr>
      <vt:lpstr>Présentation PowerPoint</vt:lpstr>
      <vt:lpstr>Problèmes </vt:lpstr>
      <vt:lpstr>Proposition</vt:lpstr>
      <vt:lpstr>Commission de l’équité salariale (Québec)</vt:lpstr>
    </vt:vector>
  </TitlesOfParts>
  <Company> ulg-gestion</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Egalité-équité salariale</dc:title>
  <dc:creator>cornet</dc:creator>
  <cp:lastModifiedBy>annie cornet</cp:lastModifiedBy>
  <cp:revision>26</cp:revision>
  <dcterms:created xsi:type="dcterms:W3CDTF">2006-03-19T09:26:46Z</dcterms:created>
  <dcterms:modified xsi:type="dcterms:W3CDTF">2018-05-18T11:50:22Z</dcterms:modified>
</cp:coreProperties>
</file>