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581" r:id="rId2"/>
    <p:sldId id="595" r:id="rId3"/>
    <p:sldId id="602" r:id="rId4"/>
    <p:sldId id="582" r:id="rId5"/>
    <p:sldId id="558" r:id="rId6"/>
    <p:sldId id="598" r:id="rId7"/>
    <p:sldId id="599" r:id="rId8"/>
    <p:sldId id="601" r:id="rId9"/>
    <p:sldId id="588" r:id="rId10"/>
    <p:sldId id="589" r:id="rId11"/>
    <p:sldId id="590" r:id="rId12"/>
    <p:sldId id="572" r:id="rId13"/>
    <p:sldId id="591" r:id="rId14"/>
    <p:sldId id="584" r:id="rId15"/>
    <p:sldId id="593" r:id="rId16"/>
    <p:sldId id="586" r:id="rId17"/>
    <p:sldId id="597" r:id="rId18"/>
    <p:sldId id="600" r:id="rId19"/>
    <p:sldId id="596" r:id="rId20"/>
    <p:sldId id="594" r:id="rId21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4319">
          <p15:clr>
            <a:srgbClr val="A4A3A4"/>
          </p15:clr>
        </p15:guide>
        <p15:guide id="4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0" d="100"/>
          <a:sy n="50" d="100"/>
        </p:scale>
        <p:origin x="3336" y="1530"/>
      </p:cViewPr>
      <p:guideLst>
        <p:guide orient="horz" pos="2160"/>
        <p:guide pos="2880"/>
        <p:guide orient="horz" pos="4319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4CE2D3-7E75-412B-8F13-B35AFFB5B55D}" type="datetimeFigureOut">
              <a:rPr lang="en-US" smtClean="0"/>
              <a:pPr/>
              <a:t>8/29/2017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2FB75F-4007-48D3-9C53-B65424F123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513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3A20-4E83-4D51-B1AA-A7CDF0D54A02}" type="datetime1">
              <a:rPr lang="en-US" smtClean="0"/>
              <a:pPr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shady attia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8CBF3-571C-4682-89E7-0E94384D741F}" type="datetime1">
              <a:rPr lang="en-US" smtClean="0"/>
              <a:pPr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shady attia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9A5B8-7D78-417A-81E4-C4B474875061}" type="datetime1">
              <a:rPr lang="en-US" smtClean="0"/>
              <a:pPr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shady attia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1B894-3AE9-4C7F-9DEE-9D8130E5D9CE}" type="datetime1">
              <a:rPr lang="en-US" smtClean="0"/>
              <a:pPr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shady attia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2E8D9-26A4-4635-802C-31536071F471}" type="datetime1">
              <a:rPr lang="en-US" smtClean="0"/>
              <a:pPr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shady attia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FB2D4-E840-41A4-8A75-1C2BD6015625}" type="datetime1">
              <a:rPr lang="en-US" smtClean="0"/>
              <a:pPr/>
              <a:t>8/29/2017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shady attia 2014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1D2FB-1B52-415D-9E64-C3963A92F43E}" type="datetime1">
              <a:rPr lang="en-US" smtClean="0"/>
              <a:pPr/>
              <a:t>8/29/2017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shady attia 2014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6C1D7-76F5-4857-BB08-35BAF0D76768}" type="datetime1">
              <a:rPr lang="en-US" smtClean="0"/>
              <a:pPr/>
              <a:t>8/29/2017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shady attia 2014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3FB99-1D0E-417D-BAE8-1F1D01F767DB}" type="datetime1">
              <a:rPr lang="en-US" smtClean="0"/>
              <a:pPr/>
              <a:t>8/29/2017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shady attia 2014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BCFD-BBE6-4B0A-B443-F964D7672C00}" type="datetime1">
              <a:rPr lang="en-US" smtClean="0"/>
              <a:pPr/>
              <a:t>8/29/2017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shady attia 2014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74615-4D1C-47E4-8C16-EAFCA4668F33}" type="datetime1">
              <a:rPr lang="en-US" smtClean="0"/>
              <a:pPr/>
              <a:t>8/29/2017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shady attia 2014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A2A90-92B3-4D66-8361-389487D4874C}" type="datetime1">
              <a:rPr lang="en-US" smtClean="0"/>
              <a:pPr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shady attia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H:\Ulg\SBD\SBD Lab.jpg">
            <a:extLst>
              <a:ext uri="{FF2B5EF4-FFF2-40B4-BE49-F238E27FC236}">
                <a16:creationId xmlns:a16="http://schemas.microsoft.com/office/drawing/2014/main" xmlns="" id="{52E66F75-1E33-4688-91A6-88A41337F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7361" y="6019268"/>
            <a:ext cx="1723419" cy="517715"/>
          </a:xfrm>
          <a:prstGeom prst="rect">
            <a:avLst/>
          </a:prstGeom>
          <a:noFill/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BB39AFE-0207-49AE-8F8A-FFD351DE1A01}"/>
              </a:ext>
            </a:extLst>
          </p:cNvPr>
          <p:cNvSpPr/>
          <p:nvPr/>
        </p:nvSpPr>
        <p:spPr>
          <a:xfrm>
            <a:off x="0" y="1983138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Qualities </a:t>
            </a:r>
            <a:r>
              <a:rPr lang="en-US" sz="4800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of a Good Researcher</a:t>
            </a:r>
            <a:endParaRPr lang="en-US" sz="3200" b="1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5E9986C-0A01-4A3E-8790-C10BD6FDA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501" y="145996"/>
            <a:ext cx="2225447" cy="10809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C4FADF5-156E-4A82-AD62-B583D9ADC4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468" y="5145304"/>
            <a:ext cx="1278472" cy="127847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ADD9ED9-780C-4A09-B986-4A4D1E13F5BE}"/>
              </a:ext>
            </a:extLst>
          </p:cNvPr>
          <p:cNvSpPr/>
          <p:nvPr/>
        </p:nvSpPr>
        <p:spPr>
          <a:xfrm>
            <a:off x="204327" y="5169806"/>
            <a:ext cx="9144000" cy="169892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Shady Attia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PhD,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USGBC Faculty and LEED Accredited Professional </a:t>
            </a:r>
          </a:p>
          <a:p>
            <a:pPr lvl="0">
              <a:spcBef>
                <a:spcPct val="20000"/>
              </a:spcBef>
              <a:defRPr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Head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of Sustainable Buildings Design Lab (SBD)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defRPr/>
            </a:pPr>
            <a:endParaRPr lang="en-GB" b="1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n-GB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shady.attia@ulg.ac.be</a:t>
            </a:r>
          </a:p>
          <a:p>
            <a:pPr lvl="0">
              <a:spcBef>
                <a:spcPct val="20000"/>
              </a:spcBef>
              <a:defRPr/>
            </a:pPr>
            <a:endParaRPr lang="en-US" b="1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68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 descr="H:\Ulg\SBD\SBD Lab.jpg">
            <a:extLst>
              <a:ext uri="{FF2B5EF4-FFF2-40B4-BE49-F238E27FC236}">
                <a16:creationId xmlns:a16="http://schemas.microsoft.com/office/drawing/2014/main" xmlns="" id="{FF3FB612-571F-45AF-B424-593D32624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82965" y="6456379"/>
            <a:ext cx="1101551" cy="330906"/>
          </a:xfrm>
          <a:prstGeom prst="rect">
            <a:avLst/>
          </a:prstGeom>
          <a:noFill/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="" id="{58C83AE4-FE81-4086-B809-58C5AED0192E}"/>
              </a:ext>
            </a:extLst>
          </p:cNvPr>
          <p:cNvSpPr txBox="1">
            <a:spLocks/>
          </p:cNvSpPr>
          <p:nvPr/>
        </p:nvSpPr>
        <p:spPr>
          <a:xfrm>
            <a:off x="457199" y="1320636"/>
            <a:ext cx="8229600" cy="220977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Font typeface="Wingdings" panose="05000000000000000000" pitchFamily="2" charset="2"/>
              <a:buChar char="q"/>
            </a:pPr>
            <a:r>
              <a:rPr lang="en-US" sz="2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Bibliometric Indicator for researchers</a:t>
            </a:r>
          </a:p>
          <a:p>
            <a:pPr lvl="0">
              <a:buFont typeface="Wingdings" panose="05000000000000000000" pitchFamily="2" charset="2"/>
              <a:buChar char="q"/>
            </a:pPr>
            <a:endParaRPr lang="en-US" sz="24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q"/>
            </a:pPr>
            <a:endParaRPr lang="en-US" sz="2400" b="1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q"/>
            </a:pPr>
            <a:endParaRPr lang="en-US" sz="24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q"/>
            </a:pPr>
            <a:endParaRPr lang="en-US" sz="2400" b="1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q"/>
            </a:pPr>
            <a:endParaRPr lang="en-US" sz="2400" b="1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Impact + Citation + </a:t>
            </a:r>
            <a:r>
              <a:rPr lang="en-US" sz="2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Productivity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Scopus H-Index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Google H-Index</a:t>
            </a:r>
            <a:endParaRPr lang="en-US" sz="24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q"/>
            </a:pPr>
            <a:endParaRPr lang="fr-BE" sz="24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55CDE933-73BC-486D-B586-14C2829C59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8116"/>
            <a:ext cx="1132115" cy="54988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A2D5541-BBB0-4412-8C14-333CCA772FC5}"/>
              </a:ext>
            </a:extLst>
          </p:cNvPr>
          <p:cNvSpPr/>
          <p:nvPr/>
        </p:nvSpPr>
        <p:spPr>
          <a:xfrm>
            <a:off x="-1" y="291013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H-Index</a:t>
            </a:r>
            <a:endParaRPr lang="en-US" sz="4800" b="1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62641" y="1990643"/>
            <a:ext cx="782415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 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index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is an author-level metric that attempts to measure both the productivity and citation impact of the publications of a scientist or scholar. The 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index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is based on the set of the scientist's most cited papers and the number of citations that they have received in other publications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37188" t="23518" r="13854" b="26111"/>
          <a:stretch/>
        </p:blipFill>
        <p:spPr>
          <a:xfrm>
            <a:off x="5791199" y="4288983"/>
            <a:ext cx="3124201" cy="18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14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 descr="H:\Ulg\SBD\SBD Lab.jpg">
            <a:extLst>
              <a:ext uri="{FF2B5EF4-FFF2-40B4-BE49-F238E27FC236}">
                <a16:creationId xmlns:a16="http://schemas.microsoft.com/office/drawing/2014/main" xmlns="" id="{FF3FB612-571F-45AF-B424-593D32624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82965" y="6456379"/>
            <a:ext cx="1101551" cy="330906"/>
          </a:xfrm>
          <a:prstGeom prst="rect">
            <a:avLst/>
          </a:prstGeom>
          <a:noFill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55CDE933-73BC-486D-B586-14C2829C59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8116"/>
            <a:ext cx="1132115" cy="54988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A2D5541-BBB0-4412-8C14-333CCA772FC5}"/>
              </a:ext>
            </a:extLst>
          </p:cNvPr>
          <p:cNvSpPr/>
          <p:nvPr/>
        </p:nvSpPr>
        <p:spPr>
          <a:xfrm>
            <a:off x="-1" y="291013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Scopus H-Index</a:t>
            </a:r>
            <a:endParaRPr lang="en-US" sz="4800" b="1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8125" t="23890" r="14791" b="14814"/>
          <a:stretch/>
        </p:blipFill>
        <p:spPr>
          <a:xfrm>
            <a:off x="475590" y="2124487"/>
            <a:ext cx="8058150" cy="360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40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 descr="H:\Ulg\SBD\SBD Lab.jpg">
            <a:extLst>
              <a:ext uri="{FF2B5EF4-FFF2-40B4-BE49-F238E27FC236}">
                <a16:creationId xmlns:a16="http://schemas.microsoft.com/office/drawing/2014/main" xmlns="" id="{127CBD12-15C7-4A51-9594-3C8A66FB1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8552" y="6456379"/>
            <a:ext cx="1101551" cy="330906"/>
          </a:xfrm>
          <a:prstGeom prst="rect">
            <a:avLst/>
          </a:prstGeom>
          <a:noFill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45458418-A90B-4E34-9F86-4FA7CE1C6E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7" y="6308116"/>
            <a:ext cx="1132115" cy="549884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4" t="12687" r="16407" b="9773"/>
          <a:stretch/>
        </p:blipFill>
        <p:spPr bwMode="auto">
          <a:xfrm>
            <a:off x="308705" y="1033522"/>
            <a:ext cx="8478175" cy="531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A2D5541-BBB0-4412-8C14-333CCA772FC5}"/>
              </a:ext>
            </a:extLst>
          </p:cNvPr>
          <p:cNvSpPr/>
          <p:nvPr/>
        </p:nvSpPr>
        <p:spPr>
          <a:xfrm>
            <a:off x="-1" y="291013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Google H-Index</a:t>
            </a:r>
            <a:endParaRPr lang="en-US" sz="4800" b="1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47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 descr="H:\Ulg\SBD\SBD Lab.jpg">
            <a:extLst>
              <a:ext uri="{FF2B5EF4-FFF2-40B4-BE49-F238E27FC236}">
                <a16:creationId xmlns:a16="http://schemas.microsoft.com/office/drawing/2014/main" xmlns="" id="{FF3FB612-571F-45AF-B424-593D32624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82965" y="6456379"/>
            <a:ext cx="1101551" cy="330906"/>
          </a:xfrm>
          <a:prstGeom prst="rect">
            <a:avLst/>
          </a:prstGeom>
          <a:noFill/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="" id="{58C83AE4-FE81-4086-B809-58C5AED0192E}"/>
              </a:ext>
            </a:extLst>
          </p:cNvPr>
          <p:cNvSpPr txBox="1">
            <a:spLocks/>
          </p:cNvSpPr>
          <p:nvPr/>
        </p:nvSpPr>
        <p:spPr>
          <a:xfrm>
            <a:off x="457199" y="1320636"/>
            <a:ext cx="8229600" cy="220977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Font typeface="Wingdings" panose="05000000000000000000" pitchFamily="2" charset="2"/>
              <a:buChar char="q"/>
            </a:pPr>
            <a:r>
              <a:rPr lang="en-US" sz="2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H-Index is important but…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2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Solid work is more important </a:t>
            </a:r>
          </a:p>
          <a:p>
            <a:pPr lvl="0">
              <a:buFont typeface="Wingdings" panose="05000000000000000000" pitchFamily="2" charset="2"/>
              <a:buChar char="q"/>
            </a:pPr>
            <a:endParaRPr lang="en-US" sz="24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q"/>
            </a:pPr>
            <a:endParaRPr lang="en-US" sz="2400" b="1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q"/>
            </a:pPr>
            <a:endParaRPr lang="en-US" sz="24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q"/>
            </a:pPr>
            <a:endParaRPr lang="en-US" sz="2400" b="1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q"/>
            </a:pPr>
            <a:endParaRPr lang="en-US" sz="2400" b="1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q"/>
            </a:pPr>
            <a:endParaRPr lang="en-US" sz="2400" b="1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fr-B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55CDE933-73BC-486D-B586-14C2829C59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8116"/>
            <a:ext cx="1132115" cy="54988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A2D5541-BBB0-4412-8C14-333CCA772FC5}"/>
              </a:ext>
            </a:extLst>
          </p:cNvPr>
          <p:cNvSpPr/>
          <p:nvPr/>
        </p:nvSpPr>
        <p:spPr>
          <a:xfrm>
            <a:off x="-1" y="291013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Strategical Planning</a:t>
            </a:r>
            <a:endParaRPr lang="en-US" sz="4800" b="1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Image result for golden ru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70" y="2272364"/>
            <a:ext cx="5009912" cy="251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982" y="2687637"/>
            <a:ext cx="3090559" cy="1685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198" y="4873772"/>
            <a:ext cx="835037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Develop an area of science, where you make progressive, discovery and you earn a reputation for Solid Work !</a:t>
            </a:r>
          </a:p>
        </p:txBody>
      </p:sp>
      <p:pic>
        <p:nvPicPr>
          <p:cNvPr id="11" name="Picture 2" descr="Image result for be awar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234" y="1605308"/>
            <a:ext cx="629496" cy="58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11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H:\Ulg\SBD\SBD Lab.jpg">
            <a:extLst>
              <a:ext uri="{FF2B5EF4-FFF2-40B4-BE49-F238E27FC236}">
                <a16:creationId xmlns:a16="http://schemas.microsoft.com/office/drawing/2014/main" xmlns="" id="{04409B33-FDDE-45C5-AEBC-2D9574059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82965" y="6440714"/>
            <a:ext cx="1101551" cy="330906"/>
          </a:xfrm>
          <a:prstGeom prst="rect">
            <a:avLst/>
          </a:prstGeom>
          <a:noFill/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4AB0D25-379A-4329-8C6C-F57135CAF33F}"/>
              </a:ext>
            </a:extLst>
          </p:cNvPr>
          <p:cNvSpPr/>
          <p:nvPr/>
        </p:nvSpPr>
        <p:spPr>
          <a:xfrm>
            <a:off x="423205" y="1611516"/>
            <a:ext cx="846200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count is really the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</a:p>
          <a:p>
            <a:pPr marL="457200" lvl="0" indent="-457200">
              <a:buFont typeface="Wingdings" panose="05000000000000000000" pitchFamily="2" charset="2"/>
              <a:buChar char="q"/>
            </a:pPr>
            <a:endParaRPr 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you do good, solid work consistently, you’ll be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recognized.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H-Index is not the only way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to j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udge researchers.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Institutions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have to judge the quality of a person based on the quality of the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research.</a:t>
            </a:r>
            <a:endParaRPr lang="fr-B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Wingdings" panose="05000000000000000000" pitchFamily="2" charset="2"/>
              <a:buChar char="q"/>
            </a:pPr>
            <a:endParaRPr lang="fr-B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F71267A-C661-4724-9C24-D46A3EFFDC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2451"/>
            <a:ext cx="1132115" cy="549884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="" id="{2904255B-6608-46E2-AE4C-4DAB28E0D699}"/>
              </a:ext>
            </a:extLst>
          </p:cNvPr>
          <p:cNvSpPr txBox="1">
            <a:spLocks/>
          </p:cNvSpPr>
          <p:nvPr/>
        </p:nvSpPr>
        <p:spPr>
          <a:xfrm>
            <a:off x="423205" y="3587177"/>
            <a:ext cx="8229600" cy="4675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A2D5541-BBB0-4412-8C14-333CCA772FC5}"/>
              </a:ext>
            </a:extLst>
          </p:cNvPr>
          <p:cNvSpPr/>
          <p:nvPr/>
        </p:nvSpPr>
        <p:spPr>
          <a:xfrm>
            <a:off x="-1" y="291013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Research Quality</a:t>
            </a:r>
            <a:endParaRPr lang="en-US" sz="4800" b="1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Image result for be awa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281" y="1609892"/>
            <a:ext cx="629496" cy="58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3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H:\Ulg\SBD\SBD Lab.jpg">
            <a:extLst>
              <a:ext uri="{FF2B5EF4-FFF2-40B4-BE49-F238E27FC236}">
                <a16:creationId xmlns:a16="http://schemas.microsoft.com/office/drawing/2014/main" xmlns="" id="{04409B33-FDDE-45C5-AEBC-2D9574059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82965" y="6440714"/>
            <a:ext cx="1101551" cy="330906"/>
          </a:xfrm>
          <a:prstGeom prst="rect">
            <a:avLst/>
          </a:prstGeom>
          <a:noFill/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4AB0D25-379A-4329-8C6C-F57135CAF33F}"/>
              </a:ext>
            </a:extLst>
          </p:cNvPr>
          <p:cNvSpPr/>
          <p:nvPr/>
        </p:nvSpPr>
        <p:spPr>
          <a:xfrm>
            <a:off x="423205" y="1395855"/>
            <a:ext cx="8462003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count is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your solid work</a:t>
            </a:r>
          </a:p>
          <a:p>
            <a:pPr marL="457200" lvl="0" indent="-457200">
              <a:buFont typeface="Wingdings" panose="05000000000000000000" pitchFamily="2" charset="2"/>
              <a:buChar char="q"/>
            </a:pPr>
            <a:endParaRPr 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>
              <a:buFont typeface="Wingdings" panose="05000000000000000000" pitchFamily="2" charset="2"/>
              <a:buChar char="q"/>
            </a:pPr>
            <a:endParaRPr lang="fr-B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Wingdings" panose="05000000000000000000" pitchFamily="2" charset="2"/>
              <a:buChar char="q"/>
            </a:pPr>
            <a:endParaRPr lang="fr-B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F71267A-C661-4724-9C24-D46A3EFFDC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2451"/>
            <a:ext cx="1132115" cy="549884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="" id="{2904255B-6608-46E2-AE4C-4DAB28E0D699}"/>
              </a:ext>
            </a:extLst>
          </p:cNvPr>
          <p:cNvSpPr txBox="1">
            <a:spLocks/>
          </p:cNvSpPr>
          <p:nvPr/>
        </p:nvSpPr>
        <p:spPr>
          <a:xfrm>
            <a:off x="423205" y="3587177"/>
            <a:ext cx="8229600" cy="4675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A2D5541-BBB0-4412-8C14-333CCA772FC5}"/>
              </a:ext>
            </a:extLst>
          </p:cNvPr>
          <p:cNvSpPr/>
          <p:nvPr/>
        </p:nvSpPr>
        <p:spPr>
          <a:xfrm>
            <a:off x="-1" y="291013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Researcher Quality</a:t>
            </a:r>
            <a:endParaRPr lang="en-US" sz="4800" b="1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No automatic alt text available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81" t="19020" r="11324" b="31571"/>
          <a:stretch/>
        </p:blipFill>
        <p:spPr bwMode="auto">
          <a:xfrm>
            <a:off x="5986881" y="2056881"/>
            <a:ext cx="2975964" cy="423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2823" y="2179341"/>
            <a:ext cx="58360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You shouldn’t be relying on journals and two or three reviewers to judge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that.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research with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passion.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persistent and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deliberate.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Seek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highest quality</a:t>
            </a:r>
          </a:p>
        </p:txBody>
      </p:sp>
    </p:spTree>
    <p:extLst>
      <p:ext uri="{BB962C8B-B14F-4D97-AF65-F5344CB8AC3E}">
        <p14:creationId xmlns:p14="http://schemas.microsoft.com/office/powerpoint/2010/main" val="214770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9588D98-369C-4BFB-AAF0-4E865D66AD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218" y="3578198"/>
            <a:ext cx="3049616" cy="3042232"/>
          </a:xfrm>
          <a:prstGeom prst="rect">
            <a:avLst/>
          </a:prstGeom>
        </p:spPr>
      </p:pic>
      <p:pic>
        <p:nvPicPr>
          <p:cNvPr id="13" name="Picture 5" descr="H:\Ulg\SBD\SBD Lab.jpg">
            <a:extLst>
              <a:ext uri="{FF2B5EF4-FFF2-40B4-BE49-F238E27FC236}">
                <a16:creationId xmlns:a16="http://schemas.microsoft.com/office/drawing/2014/main" xmlns="" id="{22E4B4B5-F0FB-47BB-B990-57C5F468E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82965" y="6456379"/>
            <a:ext cx="1101551" cy="330906"/>
          </a:xfrm>
          <a:prstGeom prst="rect">
            <a:avLst/>
          </a:prstGeom>
          <a:noFill/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0E4C104-7806-47A6-8509-56232864026E}"/>
              </a:ext>
            </a:extLst>
          </p:cNvPr>
          <p:cNvSpPr/>
          <p:nvPr/>
        </p:nvSpPr>
        <p:spPr>
          <a:xfrm>
            <a:off x="1199589" y="332877"/>
            <a:ext cx="68919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What is good for you?</a:t>
            </a:r>
            <a:endParaRPr lang="fr-BE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3C0CFF6-D994-4734-9026-F65CB026C5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8116"/>
            <a:ext cx="1132115" cy="549884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="" id="{9C2D9F00-00F4-4DA9-820D-97E16F552045}"/>
              </a:ext>
            </a:extLst>
          </p:cNvPr>
          <p:cNvSpPr txBox="1">
            <a:spLocks/>
          </p:cNvSpPr>
          <p:nvPr/>
        </p:nvSpPr>
        <p:spPr>
          <a:xfrm>
            <a:off x="434765" y="1694237"/>
            <a:ext cx="8229600" cy="4675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Don’t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waste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ime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highest impact factor journals in your early carrier</a:t>
            </a:r>
          </a:p>
          <a:p>
            <a:pPr lvl="0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Don’t waste several times repeated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attempts to get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published in the same journal.</a:t>
            </a:r>
          </a:p>
          <a:p>
            <a:pPr lvl="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Publish as high as is practical.</a:t>
            </a:r>
          </a:p>
          <a:p>
            <a:pPr lvl="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Seek funding and write grants proposals.</a:t>
            </a:r>
          </a:p>
          <a:p>
            <a:pPr marL="0" indent="0">
              <a:buNone/>
            </a:pPr>
            <a:endParaRPr lang="fr-B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9588D98-369C-4BFB-AAF0-4E865D66AD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242" y="1325868"/>
            <a:ext cx="1869274" cy="1864747"/>
          </a:xfrm>
          <a:prstGeom prst="rect">
            <a:avLst/>
          </a:prstGeom>
        </p:spPr>
      </p:pic>
      <p:pic>
        <p:nvPicPr>
          <p:cNvPr id="13" name="Picture 5" descr="H:\Ulg\SBD\SBD Lab.jpg">
            <a:extLst>
              <a:ext uri="{FF2B5EF4-FFF2-40B4-BE49-F238E27FC236}">
                <a16:creationId xmlns:a16="http://schemas.microsoft.com/office/drawing/2014/main" xmlns="" id="{22E4B4B5-F0FB-47BB-B990-57C5F468E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82965" y="6456379"/>
            <a:ext cx="1101551" cy="330906"/>
          </a:xfrm>
          <a:prstGeom prst="rect">
            <a:avLst/>
          </a:prstGeom>
          <a:noFill/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0E4C104-7806-47A6-8509-56232864026E}"/>
              </a:ext>
            </a:extLst>
          </p:cNvPr>
          <p:cNvSpPr/>
          <p:nvPr/>
        </p:nvSpPr>
        <p:spPr>
          <a:xfrm>
            <a:off x="1717174" y="323559"/>
            <a:ext cx="55721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Recommendation</a:t>
            </a:r>
            <a:endParaRPr lang="fr-BE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3C0CFF6-D994-4734-9026-F65CB026C5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8116"/>
            <a:ext cx="1132115" cy="549884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="" id="{9C2D9F00-00F4-4DA9-820D-97E16F552045}"/>
              </a:ext>
            </a:extLst>
          </p:cNvPr>
          <p:cNvSpPr txBox="1">
            <a:spLocks/>
          </p:cNvSpPr>
          <p:nvPr/>
        </p:nvSpPr>
        <p:spPr>
          <a:xfrm>
            <a:off x="304140" y="1282736"/>
            <a:ext cx="8229600" cy="1848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Font typeface="Wingdings" panose="05000000000000000000" pitchFamily="2" charset="2"/>
              <a:buChar char="q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Use journal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ublications as a vehicle to advance your research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Plan your research activities into work packages and consequently </a:t>
            </a:r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C:\Users\Shady\Desktop\IFRES\09 Qualities of a Good Researcher\0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703" y="3043807"/>
            <a:ext cx="6351169" cy="377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40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H:\Ulg\SBD\SBD La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7479" y="6452144"/>
            <a:ext cx="1101551" cy="330906"/>
          </a:xfrm>
          <a:prstGeom prst="rect">
            <a:avLst/>
          </a:prstGeom>
          <a:noFill/>
        </p:spPr>
      </p:pic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BF214F4D-E769-419E-BA3C-662EE1D47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54" y="1571505"/>
            <a:ext cx="8229600" cy="4675224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q"/>
            </a:pPr>
            <a:r>
              <a:rPr lang="en-US" sz="2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Build your Digital ID and profile </a:t>
            </a:r>
            <a:r>
              <a:rPr lang="en-US" sz="2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(see </a:t>
            </a:r>
            <a:r>
              <a:rPr lang="en-U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Video</a:t>
            </a:r>
            <a:r>
              <a:rPr lang="en-US" sz="2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)</a:t>
            </a:r>
          </a:p>
          <a:p>
            <a:pPr lvl="0">
              <a:buFont typeface="Wingdings" panose="05000000000000000000" pitchFamily="2" charset="2"/>
              <a:buChar char="q"/>
            </a:pPr>
            <a:endParaRPr lang="en-US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q"/>
            </a:pPr>
            <a:endParaRPr lang="en-US" sz="2400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q"/>
            </a:pPr>
            <a:endParaRPr lang="en-US" sz="2400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q"/>
            </a:pPr>
            <a:endParaRPr lang="fr-BE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Make sure your journal publications are included in the indexing services of Scopus and Google Scholar</a:t>
            </a:r>
            <a:endParaRPr lang="fr-BE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803D869-C4D1-40F2-9E23-D62B5B59BD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" y="6303881"/>
            <a:ext cx="1132115" cy="54988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363534" y="2183672"/>
            <a:ext cx="3562710" cy="845389"/>
            <a:chOff x="4874536" y="4024221"/>
            <a:chExt cx="3562710" cy="845389"/>
          </a:xfrm>
        </p:grpSpPr>
        <p:grpSp>
          <p:nvGrpSpPr>
            <p:cNvPr id="13" name="Group 12"/>
            <p:cNvGrpSpPr/>
            <p:nvPr/>
          </p:nvGrpSpPr>
          <p:grpSpPr>
            <a:xfrm>
              <a:off x="4874536" y="4024221"/>
              <a:ext cx="3562710" cy="845389"/>
              <a:chOff x="4874536" y="4024221"/>
              <a:chExt cx="3562710" cy="845389"/>
            </a:xfrm>
          </p:grpSpPr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8565" b="4481"/>
              <a:stretch/>
            </p:blipFill>
            <p:spPr bwMode="auto">
              <a:xfrm>
                <a:off x="4874536" y="4481421"/>
                <a:ext cx="3477669" cy="388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Rectangle 15"/>
              <p:cNvSpPr/>
              <p:nvPr/>
            </p:nvSpPr>
            <p:spPr>
              <a:xfrm>
                <a:off x="4874536" y="4024221"/>
                <a:ext cx="3562710" cy="845389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934474" y="4205376"/>
                <a:ext cx="186672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/>
                  <a:t>Researchers Digital ID</a:t>
                </a:r>
                <a:endParaRPr lang="fr-BE" sz="1400" b="1" dirty="0"/>
              </a:p>
            </p:txBody>
          </p:sp>
        </p:grpSp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611" r="70744" b="4481"/>
            <a:stretch/>
          </p:blipFill>
          <p:spPr bwMode="auto">
            <a:xfrm>
              <a:off x="4917057" y="4058729"/>
              <a:ext cx="1017418" cy="776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" name="Picture 7" descr="C:\Users\Shady\Desktop\Scopus_ORCID_afw_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3" y="4709870"/>
            <a:ext cx="7820541" cy="209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Image result for google schola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72" y="2132452"/>
            <a:ext cx="3162754" cy="149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A0E4C104-7806-47A6-8509-56232864026E}"/>
              </a:ext>
            </a:extLst>
          </p:cNvPr>
          <p:cNvSpPr/>
          <p:nvPr/>
        </p:nvSpPr>
        <p:spPr>
          <a:xfrm>
            <a:off x="1717174" y="323559"/>
            <a:ext cx="55721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Recommendation</a:t>
            </a:r>
            <a:endParaRPr lang="fr-BE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70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630" y="1275722"/>
            <a:ext cx="3477669" cy="5582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81" t="63043" r="28276" b="8737"/>
          <a:stretch/>
        </p:blipFill>
        <p:spPr bwMode="auto">
          <a:xfrm>
            <a:off x="204327" y="1430227"/>
            <a:ext cx="4945644" cy="173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BB39AFE-0207-49AE-8F8A-FFD351DE1A01}"/>
              </a:ext>
            </a:extLst>
          </p:cNvPr>
          <p:cNvSpPr/>
          <p:nvPr/>
        </p:nvSpPr>
        <p:spPr>
          <a:xfrm>
            <a:off x="1662191" y="257254"/>
            <a:ext cx="59867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Academic Modules</a:t>
            </a:r>
            <a:endParaRPr lang="en-US" sz="3200" b="1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Image result for subscribe youtub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61" y="4217598"/>
            <a:ext cx="3533775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65630" y="5762445"/>
            <a:ext cx="3562710" cy="84538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0345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630" y="1275722"/>
            <a:ext cx="3477669" cy="5582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81" t="63043" r="28276" b="8737"/>
          <a:stretch/>
        </p:blipFill>
        <p:spPr bwMode="auto">
          <a:xfrm>
            <a:off x="204327" y="1430227"/>
            <a:ext cx="4945644" cy="173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BB39AFE-0207-49AE-8F8A-FFD351DE1A01}"/>
              </a:ext>
            </a:extLst>
          </p:cNvPr>
          <p:cNvSpPr/>
          <p:nvPr/>
        </p:nvSpPr>
        <p:spPr>
          <a:xfrm>
            <a:off x="1662191" y="257254"/>
            <a:ext cx="59867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Academic Modules</a:t>
            </a:r>
            <a:endParaRPr lang="en-US" sz="3200" b="1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Image result for subscribe youtub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61" y="4217598"/>
            <a:ext cx="3533775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65630" y="5762445"/>
            <a:ext cx="3562710" cy="84538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6450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H:\Ulg\SBD\SBD Lab.jpg">
            <a:extLst>
              <a:ext uri="{FF2B5EF4-FFF2-40B4-BE49-F238E27FC236}">
                <a16:creationId xmlns:a16="http://schemas.microsoft.com/office/drawing/2014/main" xmlns="" id="{52E66F75-1E33-4688-91A6-88A41337F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7361" y="6019268"/>
            <a:ext cx="1723419" cy="517715"/>
          </a:xfrm>
          <a:prstGeom prst="rect">
            <a:avLst/>
          </a:prstGeom>
          <a:noFill/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BB39AFE-0207-49AE-8F8A-FFD351DE1A01}"/>
              </a:ext>
            </a:extLst>
          </p:cNvPr>
          <p:cNvSpPr/>
          <p:nvPr/>
        </p:nvSpPr>
        <p:spPr>
          <a:xfrm>
            <a:off x="0" y="1983138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Qualities </a:t>
            </a:r>
            <a:r>
              <a:rPr lang="en-US" sz="4800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of a Good Researcher</a:t>
            </a:r>
            <a:endParaRPr lang="en-US" sz="3200" b="1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5E9986C-0A01-4A3E-8790-C10BD6FDA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501" y="145996"/>
            <a:ext cx="2225447" cy="10809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C4FADF5-156E-4A82-AD62-B583D9ADC4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468" y="5145304"/>
            <a:ext cx="1278472" cy="127847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ADD9ED9-780C-4A09-B986-4A4D1E13F5BE}"/>
              </a:ext>
            </a:extLst>
          </p:cNvPr>
          <p:cNvSpPr/>
          <p:nvPr/>
        </p:nvSpPr>
        <p:spPr>
          <a:xfrm>
            <a:off x="204327" y="5169806"/>
            <a:ext cx="9144000" cy="169892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Shady Attia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PhD,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USGBC Faculty and LEED Accredited Professional </a:t>
            </a:r>
          </a:p>
          <a:p>
            <a:pPr lvl="0">
              <a:spcBef>
                <a:spcPct val="20000"/>
              </a:spcBef>
              <a:defRPr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Head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of Sustainable Buildings Design Lab (SBD)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defRPr/>
            </a:pPr>
            <a:endParaRPr lang="en-GB" b="1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n-GB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shady.attia@ulg.ac.be</a:t>
            </a:r>
          </a:p>
          <a:p>
            <a:pPr lvl="0">
              <a:spcBef>
                <a:spcPct val="20000"/>
              </a:spcBef>
              <a:defRPr/>
            </a:pPr>
            <a:endParaRPr lang="en-US" b="1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49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H:\Ulg\SBD\SBD La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7479" y="6452144"/>
            <a:ext cx="1101551" cy="330906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57CA075-B930-40F0-8A2D-08603ACB93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" y="6303881"/>
            <a:ext cx="1132115" cy="54988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F99FD3D-B046-4442-A188-F54C916C0E81}"/>
              </a:ext>
            </a:extLst>
          </p:cNvPr>
          <p:cNvSpPr/>
          <p:nvPr/>
        </p:nvSpPr>
        <p:spPr>
          <a:xfrm>
            <a:off x="286599" y="173662"/>
            <a:ext cx="85813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Image result for paper logo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8" t="18967" r="39779" b="36098"/>
          <a:stretch/>
        </p:blipFill>
        <p:spPr bwMode="auto">
          <a:xfrm>
            <a:off x="5689119" y="2296585"/>
            <a:ext cx="2757491" cy="252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1942A1E-E7F6-4421-BA6E-CA0AEF290261}"/>
              </a:ext>
            </a:extLst>
          </p:cNvPr>
          <p:cNvSpPr/>
          <p:nvPr/>
        </p:nvSpPr>
        <p:spPr>
          <a:xfrm>
            <a:off x="461376" y="2126829"/>
            <a:ext cx="65109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This presentation is for early carrier researchers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Publish or Perish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Researcher Quality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Types of Publications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H-Index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Research Quality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Recommendations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Qualities </a:t>
            </a:r>
            <a:r>
              <a:rPr lang="en-US" sz="2000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of a Good Researcher</a:t>
            </a:r>
            <a:endParaRPr lang="en-US" sz="1200" b="1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24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19268" y="0"/>
            <a:ext cx="3784609" cy="6858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endParaRPr lang="en-GB" sz="49600" b="1" dirty="0">
              <a:solidFill>
                <a:schemeClr val="tx1">
                  <a:lumMod val="50000"/>
                  <a:lumOff val="50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A2D5541-BBB0-4412-8C14-333CCA772FC5}"/>
              </a:ext>
            </a:extLst>
          </p:cNvPr>
          <p:cNvSpPr/>
          <p:nvPr/>
        </p:nvSpPr>
        <p:spPr>
          <a:xfrm>
            <a:off x="-1" y="291013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Publish or Perish</a:t>
            </a:r>
            <a:endParaRPr lang="en-US" sz="4800" b="1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C3FE1362-D629-402A-B173-12C3A0BEF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51190"/>
            <a:ext cx="8229600" cy="4675224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q"/>
            </a:pPr>
            <a:r>
              <a:rPr lang="en-US" sz="2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Rule of the Game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</a:t>
            </a:r>
            <a:r>
              <a:rPr lang="en-US" sz="2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ustain your Career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2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Indicator of your Qualifications </a:t>
            </a:r>
            <a:endParaRPr lang="en-US" sz="24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Number of Citations indicates your </a:t>
            </a:r>
            <a:r>
              <a:rPr lang="en-US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impact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Advances Research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Motivates Scholars </a:t>
            </a:r>
            <a:endParaRPr lang="en-US" sz="24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         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6F0DB94-EF2B-453F-8EB7-98CB911715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4" y="6178151"/>
            <a:ext cx="1132115" cy="54988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448" y="3869524"/>
            <a:ext cx="4690776" cy="298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Image result for no excus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474" y="1388851"/>
            <a:ext cx="1726959" cy="172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H:\Ulg\SBD\SBD Lab.jpg">
            <a:extLst>
              <a:ext uri="{FF2B5EF4-FFF2-40B4-BE49-F238E27FC236}">
                <a16:creationId xmlns:a16="http://schemas.microsoft.com/office/drawing/2014/main" xmlns="" id="{953B3F0F-8F2B-48C3-A2C4-1AEFA956E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42449" y="6326414"/>
            <a:ext cx="1101551" cy="3309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304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 descr="H:\Ulg\SBD\SBD Lab.jpg">
            <a:extLst>
              <a:ext uri="{FF2B5EF4-FFF2-40B4-BE49-F238E27FC236}">
                <a16:creationId xmlns:a16="http://schemas.microsoft.com/office/drawing/2014/main" xmlns="" id="{FF3FB612-571F-45AF-B424-593D32624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82965" y="6456379"/>
            <a:ext cx="1101551" cy="330906"/>
          </a:xfrm>
          <a:prstGeom prst="rect">
            <a:avLst/>
          </a:prstGeom>
          <a:noFill/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="" id="{58C83AE4-FE81-4086-B809-58C5AED0192E}"/>
              </a:ext>
            </a:extLst>
          </p:cNvPr>
          <p:cNvSpPr txBox="1">
            <a:spLocks/>
          </p:cNvSpPr>
          <p:nvPr/>
        </p:nvSpPr>
        <p:spPr>
          <a:xfrm>
            <a:off x="474451" y="1234369"/>
            <a:ext cx="8229600" cy="220977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Font typeface="Wingdings" panose="05000000000000000000" pitchFamily="2" charset="2"/>
              <a:buChar char="q"/>
            </a:pPr>
            <a:r>
              <a:rPr lang="en-US" sz="2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Number of published papers in journals with an impact </a:t>
            </a:r>
            <a:r>
              <a:rPr lang="en-US" sz="2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factor </a:t>
            </a:r>
            <a:r>
              <a:rPr lang="en-US" sz="12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Journals can be measured by their impact factor (IF), which is the average number of citations to articles published in a particular journal</a:t>
            </a:r>
            <a:r>
              <a:rPr lang="en-US" sz="12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)</a:t>
            </a:r>
            <a:endParaRPr lang="en-US" sz="12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sz="24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fr-BE" sz="24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55CDE933-73BC-486D-B586-14C2829C59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8116"/>
            <a:ext cx="1132115" cy="54988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A2D5541-BBB0-4412-8C14-333CCA772FC5}"/>
              </a:ext>
            </a:extLst>
          </p:cNvPr>
          <p:cNvSpPr/>
          <p:nvPr/>
        </p:nvSpPr>
        <p:spPr>
          <a:xfrm>
            <a:off x="-1" y="291013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Researcher Quality</a:t>
            </a:r>
            <a:endParaRPr lang="en-US" sz="4800" b="1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Image result for nobel priz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3443" y="1087805"/>
            <a:ext cx="1042920" cy="104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115" y="3068400"/>
            <a:ext cx="6771951" cy="338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392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C11E49A-31A5-4964-9AE2-EC8D40C53D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391" y="2684491"/>
            <a:ext cx="2683929" cy="3160327"/>
          </a:xfrm>
          <a:prstGeom prst="rect">
            <a:avLst/>
          </a:prstGeom>
        </p:spPr>
      </p:pic>
      <p:pic>
        <p:nvPicPr>
          <p:cNvPr id="7" name="Picture 5" descr="H:\Ulg\SBD\SBD La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7479" y="6452144"/>
            <a:ext cx="1101551" cy="330906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5E3C3F-84D9-4AE7-907C-53836C6B3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9235" y="1924036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Publish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 peer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reviewed journals ! </a:t>
            </a:r>
            <a:r>
              <a:rPr lang="fr-BE" sz="2800" b="1" dirty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/>
            </a:r>
            <a:br>
              <a:rPr lang="fr-BE" sz="2800" b="1" dirty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endParaRPr lang="fr-BE" sz="2800" b="1" dirty="0"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65F79132-DF2E-4F9F-AB36-CF0FDF032FF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84313" y="3135345"/>
            <a:ext cx="8196263" cy="2808214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2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peer reviewed journal</a:t>
            </a:r>
            <a:endParaRPr lang="fr-BE" sz="24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national </a:t>
            </a:r>
            <a:r>
              <a:rPr lang="en-US" sz="2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journal</a:t>
            </a:r>
            <a:endParaRPr lang="fr-BE" sz="24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international conference proceedings</a:t>
            </a:r>
            <a:endParaRPr lang="fr-BE" sz="24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national conference proceedings </a:t>
            </a:r>
            <a:endParaRPr lang="fr-BE" sz="24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internal communication (seminar) </a:t>
            </a:r>
            <a:endParaRPr lang="fr-BE" sz="24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702CC0C-6300-4BBE-8E8A-F796718CF7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" y="6303881"/>
            <a:ext cx="1132115" cy="5498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9588D98-369C-4BFB-AAF0-4E865D66AD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531" y="3133639"/>
            <a:ext cx="571896" cy="57051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DF273D8-4619-441F-A297-24BC370B971E}"/>
              </a:ext>
            </a:extLst>
          </p:cNvPr>
          <p:cNvSpPr/>
          <p:nvPr/>
        </p:nvSpPr>
        <p:spPr>
          <a:xfrm>
            <a:off x="0" y="361127"/>
            <a:ext cx="89054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Types 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Publications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b="1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38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H:\Ulg\SBD\SBD La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7479" y="6452144"/>
            <a:ext cx="1101551" cy="330906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5E3C3F-84D9-4AE7-907C-53836C6B3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817" y="161355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Your ultimate goal should be:</a:t>
            </a:r>
            <a:endParaRPr lang="fr-BE" sz="28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65F79132-DF2E-4F9F-AB36-CF0FDF032FF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51607" y="2764692"/>
            <a:ext cx="8196263" cy="3121757"/>
          </a:xfrm>
        </p:spPr>
        <p:txBody>
          <a:bodyPr>
            <a:normAutofit lnSpcReduction="1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2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Publish a number of journal papers in highly ranked journals that bring you credit as a scientist with a healthy number of citations.</a:t>
            </a:r>
          </a:p>
          <a:p>
            <a:pPr marL="457200" lvl="0" indent="-457200">
              <a:buFont typeface="+mj-lt"/>
              <a:buAutoNum type="arabicPeriod"/>
            </a:pPr>
            <a:endParaRPr lang="en-US" sz="2400" b="1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Promote those journal papers through international conference papers, extend your scientific network, get feedback for your ideas from peers and get exposed to the international scientific community.</a:t>
            </a:r>
            <a:endParaRPr lang="fr-BE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702CC0C-6300-4BBE-8E8A-F796718CF7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" y="6303881"/>
            <a:ext cx="1132115" cy="5498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9588D98-369C-4BFB-AAF0-4E865D66AD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566" y="3171397"/>
            <a:ext cx="571896" cy="57051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DF273D8-4619-441F-A297-24BC370B971E}"/>
              </a:ext>
            </a:extLst>
          </p:cNvPr>
          <p:cNvSpPr/>
          <p:nvPr/>
        </p:nvSpPr>
        <p:spPr>
          <a:xfrm>
            <a:off x="0" y="361127"/>
            <a:ext cx="89054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Types 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Publications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b="1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51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H:\Ulg\SBD\SBD Lab.jpg">
            <a:extLst>
              <a:ext uri="{FF2B5EF4-FFF2-40B4-BE49-F238E27FC236}">
                <a16:creationId xmlns:a16="http://schemas.microsoft.com/office/drawing/2014/main" xmlns="" id="{04409B33-FDDE-45C5-AEBC-2D9574059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82965" y="6440714"/>
            <a:ext cx="1101551" cy="330906"/>
          </a:xfrm>
          <a:prstGeom prst="rect">
            <a:avLst/>
          </a:prstGeom>
          <a:noFill/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4AB0D25-379A-4329-8C6C-F57135CAF33F}"/>
              </a:ext>
            </a:extLst>
          </p:cNvPr>
          <p:cNvSpPr/>
          <p:nvPr/>
        </p:nvSpPr>
        <p:spPr>
          <a:xfrm>
            <a:off x="423205" y="1395855"/>
            <a:ext cx="8462003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count is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your solid work</a:t>
            </a:r>
          </a:p>
          <a:p>
            <a:pPr marL="457200" lvl="0" indent="-457200">
              <a:buFont typeface="Wingdings" panose="05000000000000000000" pitchFamily="2" charset="2"/>
              <a:buChar char="q"/>
            </a:pPr>
            <a:endParaRPr 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>
              <a:buFont typeface="Wingdings" panose="05000000000000000000" pitchFamily="2" charset="2"/>
              <a:buChar char="q"/>
            </a:pPr>
            <a:endParaRPr lang="fr-B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Wingdings" panose="05000000000000000000" pitchFamily="2" charset="2"/>
              <a:buChar char="q"/>
            </a:pPr>
            <a:endParaRPr lang="fr-B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F71267A-C661-4724-9C24-D46A3EFFDC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2451"/>
            <a:ext cx="1132115" cy="549884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="" id="{2904255B-6608-46E2-AE4C-4DAB28E0D699}"/>
              </a:ext>
            </a:extLst>
          </p:cNvPr>
          <p:cNvSpPr txBox="1">
            <a:spLocks/>
          </p:cNvSpPr>
          <p:nvPr/>
        </p:nvSpPr>
        <p:spPr>
          <a:xfrm>
            <a:off x="423205" y="3587177"/>
            <a:ext cx="8229600" cy="4675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A2D5541-BBB0-4412-8C14-333CCA772FC5}"/>
              </a:ext>
            </a:extLst>
          </p:cNvPr>
          <p:cNvSpPr/>
          <p:nvPr/>
        </p:nvSpPr>
        <p:spPr>
          <a:xfrm>
            <a:off x="-1" y="291013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Researcher Quality</a:t>
            </a:r>
            <a:endParaRPr lang="en-US" sz="4800" b="1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2822" y="2179341"/>
            <a:ext cx="81709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Publishing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important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and all that matters is the content 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2822" y="3217653"/>
            <a:ext cx="837573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Journals have an important role in selecting/curating the most relevant/important/impactful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papers.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What´s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value of a paper with severe errors ? 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q"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What´s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value of a paper with fabricated data ?</a:t>
            </a:r>
          </a:p>
        </p:txBody>
      </p:sp>
    </p:spTree>
    <p:extLst>
      <p:ext uri="{BB962C8B-B14F-4D97-AF65-F5344CB8AC3E}">
        <p14:creationId xmlns:p14="http://schemas.microsoft.com/office/powerpoint/2010/main" val="142489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 descr="H:\Ulg\SBD\SBD Lab.jpg">
            <a:extLst>
              <a:ext uri="{FF2B5EF4-FFF2-40B4-BE49-F238E27FC236}">
                <a16:creationId xmlns:a16="http://schemas.microsoft.com/office/drawing/2014/main" xmlns="" id="{FF3FB612-571F-45AF-B424-593D32624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82965" y="6456379"/>
            <a:ext cx="1101551" cy="330906"/>
          </a:xfrm>
          <a:prstGeom prst="rect">
            <a:avLst/>
          </a:prstGeom>
          <a:noFill/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="" id="{58C83AE4-FE81-4086-B809-58C5AED0192E}"/>
              </a:ext>
            </a:extLst>
          </p:cNvPr>
          <p:cNvSpPr txBox="1">
            <a:spLocks/>
          </p:cNvSpPr>
          <p:nvPr/>
        </p:nvSpPr>
        <p:spPr>
          <a:xfrm>
            <a:off x="457199" y="1320636"/>
            <a:ext cx="8229600" cy="220977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Font typeface="Wingdings" panose="05000000000000000000" pitchFamily="2" charset="2"/>
              <a:buChar char="q"/>
            </a:pPr>
            <a:r>
              <a:rPr lang="en-US" sz="2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The research counts</a:t>
            </a:r>
            <a:r>
              <a:rPr lang="en-US" sz="2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then the journal</a:t>
            </a:r>
          </a:p>
          <a:p>
            <a:pPr lvl="0">
              <a:buFont typeface="Wingdings" panose="05000000000000000000" pitchFamily="2" charset="2"/>
              <a:buChar char="q"/>
            </a:pPr>
            <a:endParaRPr lang="fr-BE" sz="24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With </a:t>
            </a:r>
            <a:r>
              <a:rPr lang="en-US" sz="2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q</a:t>
            </a:r>
            <a:r>
              <a:rPr lang="en-US" sz="2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uantity </a:t>
            </a:r>
            <a:r>
              <a:rPr lang="en-US" sz="2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</a:t>
            </a:r>
            <a:r>
              <a:rPr lang="en-US" sz="2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omes </a:t>
            </a:r>
            <a:r>
              <a:rPr lang="en-US" sz="2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q</a:t>
            </a:r>
            <a:r>
              <a:rPr lang="en-US" sz="2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uality                                    </a:t>
            </a:r>
            <a:r>
              <a:rPr lang="en-US" sz="2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(Publishing </a:t>
            </a:r>
            <a:r>
              <a:rPr lang="en-U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 Journals is Hard</a:t>
            </a:r>
            <a:r>
              <a:rPr lang="en-US" sz="2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)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Large quantity of publications does not mean a higher status.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4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fr-BE" sz="24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55CDE933-73BC-486D-B586-14C2829C59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8116"/>
            <a:ext cx="1132115" cy="54988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A2D5541-BBB0-4412-8C14-333CCA772FC5}"/>
              </a:ext>
            </a:extLst>
          </p:cNvPr>
          <p:cNvSpPr/>
          <p:nvPr/>
        </p:nvSpPr>
        <p:spPr>
          <a:xfrm>
            <a:off x="-1" y="291013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Researcher Quality</a:t>
            </a:r>
            <a:endParaRPr lang="en-US" sz="4800" b="1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190" y="4744548"/>
            <a:ext cx="3674846" cy="1838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Image result for be awa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236" y="1242998"/>
            <a:ext cx="629496" cy="58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be awa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496" y="3491573"/>
            <a:ext cx="629496" cy="58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77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54AF74C9-9B67-478B-8A35-264B77741761}"/>
  <p:tag name="ISPRING_RESOURCE_FOLDER" val="G:\Teaching Library\Academic Skills\02 Citing &amp; Bib Management\03 Citing &amp; Bib Management v5\"/>
  <p:tag name="ISPRING_PRESENTATION_PATH" val="G:\Teaching Library\Academic Skills\02 Citing &amp; Bib Management\03 Citing &amp; Bib Management v5.pptx"/>
  <p:tag name="ISPRING_PROJECT_FOLDER_UPDATED" val="1"/>
  <p:tag name="ISPRING_RESOURCE_PATHS_HASH_PRESENTER" val="58aeb3246d868af7e47ebd81b9e2daa2d36d10fb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4792</TotalTime>
  <Words>488</Words>
  <Application>Microsoft Office PowerPoint</Application>
  <PresentationFormat>On-screen Show (4:3)</PresentationFormat>
  <Paragraphs>121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Tahoma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Publish in peer reviewed journals !  </vt:lpstr>
      <vt:lpstr>Your ultimate goal should be: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Shady</dc:creator>
  <cp:lastModifiedBy>S.Attia</cp:lastModifiedBy>
  <cp:revision>399</cp:revision>
  <dcterms:created xsi:type="dcterms:W3CDTF">2006-08-16T00:00:00Z</dcterms:created>
  <dcterms:modified xsi:type="dcterms:W3CDTF">2017-08-29T09:57:57Z</dcterms:modified>
</cp:coreProperties>
</file>