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5203150" cy="36004500"/>
  <p:notesSz cx="6797675" cy="9928225"/>
  <p:defaultTextStyle>
    <a:defPPr>
      <a:defRPr lang="fr-FR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6633"/>
    <a:srgbClr val="FF3399"/>
    <a:srgbClr val="FFFFCC"/>
    <a:srgbClr val="FFFF66"/>
    <a:srgbClr val="FFFF99"/>
    <a:srgbClr val="FF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44" y="3054"/>
      </p:cViewPr>
      <p:guideLst>
        <p:guide orient="horz" pos="11340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2DA19-E5E6-48F8-9667-64C4D4742670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744538"/>
            <a:ext cx="26066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DD384-535C-4AE1-AFD6-C025BC9337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729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D384-535C-4AE1-AFD6-C025BC93373B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278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ECCF-66CE-4605-86BD-69E461BC073B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DDA8-81D6-4D53-AC0D-325356B88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041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ECCF-66CE-4605-86BD-69E461BC073B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DDA8-81D6-4D53-AC0D-325356B88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248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362545" y="7567613"/>
            <a:ext cx="15629453" cy="1612868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74184" y="7567613"/>
            <a:ext cx="46468308" cy="1612868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ECCF-66CE-4605-86BD-69E461BC073B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DDA8-81D6-4D53-AC0D-325356B88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06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ECCF-66CE-4605-86BD-69E461BC073B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DDA8-81D6-4D53-AC0D-325356B88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980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ECCF-66CE-4605-86BD-69E461BC073B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DDA8-81D6-4D53-AC0D-325356B88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703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74184" y="44105513"/>
            <a:ext cx="31048881" cy="124748925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43117" y="44105513"/>
            <a:ext cx="31048881" cy="124748925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ECCF-66CE-4605-86BD-69E461BC073B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DDA8-81D6-4D53-AC0D-325356B88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509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ECCF-66CE-4605-86BD-69E461BC073B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DDA8-81D6-4D53-AC0D-325356B88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222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ECCF-66CE-4605-86BD-69E461BC073B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DDA8-81D6-4D53-AC0D-325356B88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883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ECCF-66CE-4605-86BD-69E461BC073B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DDA8-81D6-4D53-AC0D-325356B88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521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ECCF-66CE-4605-86BD-69E461BC073B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DDA8-81D6-4D53-AC0D-325356B88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598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ECCF-66CE-4605-86BD-69E461BC073B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DDA8-81D6-4D53-AC0D-325356B88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080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601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ECCF-66CE-4605-86BD-69E461BC073B}" type="datetimeFigureOut">
              <a:rPr lang="fr-BE" smtClean="0"/>
              <a:t>22/10/2018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FDDA8-81D6-4D53-AC0D-325356B88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478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farah.ulg.ac.be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jp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farah.ulg.ac.be/plugins/GigaPlugin/images/FARAH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8" y="1346577"/>
            <a:ext cx="2427881" cy="2669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080295" y="720330"/>
            <a:ext cx="2304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b="1" dirty="0" smtClean="0"/>
              <a:t>   </a:t>
            </a:r>
            <a:r>
              <a:rPr lang="fr-BE" sz="6000" b="1" dirty="0" err="1"/>
              <a:t>CHROMagar</a:t>
            </a:r>
            <a:r>
              <a:rPr lang="fr-BE" sz="6000" b="1" dirty="0"/>
              <a:t>™ </a:t>
            </a:r>
            <a:r>
              <a:rPr lang="fr-BE" sz="6000" b="1" dirty="0" err="1"/>
              <a:t>Mastitis</a:t>
            </a:r>
            <a:r>
              <a:rPr lang="fr-BE" sz="6000" b="1" dirty="0"/>
              <a:t> medium: </a:t>
            </a:r>
            <a:r>
              <a:rPr lang="fr-BE" sz="6000" b="1" dirty="0" err="1"/>
              <a:t>assessment</a:t>
            </a:r>
            <a:r>
              <a:rPr lang="fr-BE" sz="6000" b="1" dirty="0"/>
              <a:t> of the new formulation and </a:t>
            </a:r>
            <a:r>
              <a:rPr lang="fr-BE" sz="6000" b="1" dirty="0" err="1"/>
              <a:t>comparison</a:t>
            </a:r>
            <a:r>
              <a:rPr lang="fr-BE" sz="6000" b="1" dirty="0"/>
              <a:t> </a:t>
            </a:r>
            <a:r>
              <a:rPr lang="fr-BE" sz="6000" b="1" dirty="0" err="1"/>
              <a:t>with</a:t>
            </a:r>
            <a:r>
              <a:rPr lang="fr-BE" sz="6000" b="1" dirty="0"/>
              <a:t> the </a:t>
            </a:r>
            <a:r>
              <a:rPr lang="fr-BE" sz="6000" b="1" dirty="0" err="1"/>
              <a:t>previous</a:t>
            </a:r>
            <a:r>
              <a:rPr lang="fr-BE" sz="6000" b="1" dirty="0"/>
              <a:t> one.</a:t>
            </a:r>
            <a:endParaRPr lang="fr-BE" sz="6000" dirty="0"/>
          </a:p>
          <a:p>
            <a:pPr algn="ctr"/>
            <a:endParaRPr lang="fr-BE" sz="6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44892" y="2736554"/>
            <a:ext cx="11868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/>
              <a:t>DIDESSE E.</a:t>
            </a:r>
            <a:r>
              <a:rPr lang="fr-BE" sz="4800" baseline="30000" dirty="0"/>
              <a:t>1</a:t>
            </a:r>
            <a:r>
              <a:rPr lang="fr-BE" sz="4800" dirty="0"/>
              <a:t>,</a:t>
            </a:r>
            <a:r>
              <a:rPr lang="fr-BE" sz="4800" baseline="30000" dirty="0"/>
              <a:t> </a:t>
            </a:r>
            <a:r>
              <a:rPr lang="fr-BE" sz="4800" dirty="0"/>
              <a:t>DUPREZ JN.</a:t>
            </a:r>
            <a:r>
              <a:rPr lang="fr-BE" sz="4800" baseline="30000" dirty="0"/>
              <a:t>2</a:t>
            </a:r>
            <a:r>
              <a:rPr lang="fr-BE" sz="4800" dirty="0"/>
              <a:t>, MAINIL J.</a:t>
            </a:r>
            <a:r>
              <a:rPr lang="fr-BE" sz="4800" baseline="30000" dirty="0"/>
              <a:t>2</a:t>
            </a:r>
            <a:r>
              <a:rPr lang="fr-BE" sz="4800" dirty="0"/>
              <a:t>, THIRY D.</a:t>
            </a:r>
            <a:r>
              <a:rPr lang="fr-BE" sz="4800" baseline="30000" dirty="0"/>
              <a:t>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0216" y="4521067"/>
            <a:ext cx="24410712" cy="56323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BE" sz="4000" b="1" dirty="0" smtClean="0"/>
              <a:t>Introduction</a:t>
            </a:r>
            <a:r>
              <a:rPr lang="fr-BE" sz="4000" dirty="0" smtClean="0"/>
              <a:t> :</a:t>
            </a:r>
          </a:p>
          <a:p>
            <a:pPr algn="just"/>
            <a:r>
              <a:rPr lang="fr-BE" sz="4000" dirty="0" err="1" smtClean="0"/>
              <a:t>CHROMagar</a:t>
            </a:r>
            <a:r>
              <a:rPr lang="fr-BE" sz="4000" dirty="0"/>
              <a:t>™ </a:t>
            </a:r>
            <a:r>
              <a:rPr lang="fr-BE" sz="4000" dirty="0" err="1"/>
              <a:t>Company</a:t>
            </a:r>
            <a:r>
              <a:rPr lang="fr-BE" sz="4000" dirty="0"/>
              <a:t> has </a:t>
            </a:r>
            <a:r>
              <a:rPr lang="fr-BE" sz="4000" dirty="0" err="1"/>
              <a:t>developed</a:t>
            </a:r>
            <a:r>
              <a:rPr lang="fr-BE" sz="4000" dirty="0"/>
              <a:t> </a:t>
            </a:r>
            <a:r>
              <a:rPr lang="fr-BE" sz="4000" dirty="0" err="1"/>
              <a:t>several</a:t>
            </a:r>
            <a:r>
              <a:rPr lang="fr-BE" sz="4000" dirty="0"/>
              <a:t> </a:t>
            </a:r>
            <a:r>
              <a:rPr lang="fr-BE" sz="4000" dirty="0" err="1"/>
              <a:t>chromogenic</a:t>
            </a:r>
            <a:r>
              <a:rPr lang="fr-BE" sz="4000" dirty="0"/>
              <a:t> culture media </a:t>
            </a:r>
            <a:r>
              <a:rPr lang="fr-BE" sz="4000" dirty="0" err="1"/>
              <a:t>specific</a:t>
            </a:r>
            <a:r>
              <a:rPr lang="fr-BE" sz="4000" dirty="0"/>
              <a:t> </a:t>
            </a:r>
            <a:r>
              <a:rPr lang="fr-BE" sz="4000" dirty="0" err="1"/>
              <a:t>either</a:t>
            </a:r>
            <a:r>
              <a:rPr lang="fr-BE" sz="4000" dirty="0"/>
              <a:t> for </a:t>
            </a:r>
            <a:r>
              <a:rPr lang="fr-BE" sz="4000" dirty="0" err="1"/>
              <a:t>bacteria</a:t>
            </a:r>
            <a:r>
              <a:rPr lang="fr-BE" sz="4000" dirty="0"/>
              <a:t> or for pathologies. </a:t>
            </a:r>
            <a:r>
              <a:rPr lang="fr-BE" sz="4000" dirty="0" smtClean="0"/>
              <a:t>In </a:t>
            </a:r>
            <a:r>
              <a:rPr lang="fr-BE" sz="4000" dirty="0"/>
              <a:t>2016, </a:t>
            </a:r>
            <a:r>
              <a:rPr lang="fr-BE" sz="4000" dirty="0" err="1"/>
              <a:t>this</a:t>
            </a:r>
            <a:r>
              <a:rPr lang="fr-BE" sz="4000" dirty="0"/>
              <a:t> </a:t>
            </a:r>
            <a:r>
              <a:rPr lang="fr-BE" sz="4000" dirty="0" err="1"/>
              <a:t>firm</a:t>
            </a:r>
            <a:r>
              <a:rPr lang="fr-BE" sz="4000" dirty="0"/>
              <a:t> has </a:t>
            </a:r>
            <a:r>
              <a:rPr lang="fr-BE" sz="4000" dirty="0" err="1"/>
              <a:t>developed</a:t>
            </a:r>
            <a:r>
              <a:rPr lang="fr-BE" sz="4000" dirty="0"/>
              <a:t> </a:t>
            </a:r>
            <a:r>
              <a:rPr lang="fr-BE" sz="4000" dirty="0" err="1"/>
              <a:t>two</a:t>
            </a:r>
            <a:r>
              <a:rPr lang="fr-BE" sz="4000" dirty="0"/>
              <a:t> media for the </a:t>
            </a:r>
            <a:r>
              <a:rPr lang="fr-BE" sz="4000" dirty="0" err="1"/>
              <a:t>research</a:t>
            </a:r>
            <a:r>
              <a:rPr lang="fr-BE" sz="4000" dirty="0"/>
              <a:t> of the main </a:t>
            </a:r>
            <a:r>
              <a:rPr lang="fr-BE" sz="4000" dirty="0" err="1"/>
              <a:t>bacterial</a:t>
            </a:r>
            <a:r>
              <a:rPr lang="fr-BE" sz="4000" dirty="0"/>
              <a:t> </a:t>
            </a:r>
            <a:r>
              <a:rPr lang="fr-BE" sz="4000" dirty="0" err="1"/>
              <a:t>pathogens</a:t>
            </a:r>
            <a:r>
              <a:rPr lang="fr-BE" sz="4000" dirty="0"/>
              <a:t> in the </a:t>
            </a:r>
            <a:r>
              <a:rPr lang="fr-BE" sz="4000" dirty="0" err="1"/>
              <a:t>context</a:t>
            </a:r>
            <a:r>
              <a:rPr lang="fr-BE" sz="4000" dirty="0"/>
              <a:t> of bovine </a:t>
            </a:r>
            <a:r>
              <a:rPr lang="fr-BE" sz="4000" dirty="0" err="1"/>
              <a:t>mastitis</a:t>
            </a:r>
            <a:r>
              <a:rPr lang="fr-BE" sz="4000" dirty="0"/>
              <a:t>: the </a:t>
            </a:r>
            <a:r>
              <a:rPr lang="fr-BE" sz="4000" dirty="0" err="1"/>
              <a:t>CHROMagar</a:t>
            </a:r>
            <a:r>
              <a:rPr lang="fr-BE" sz="4000" dirty="0"/>
              <a:t>™ </a:t>
            </a:r>
            <a:r>
              <a:rPr lang="fr-BE" sz="4000" dirty="0" err="1"/>
              <a:t>Mastitis</a:t>
            </a:r>
            <a:r>
              <a:rPr lang="fr-BE" sz="4000" dirty="0"/>
              <a:t> </a:t>
            </a:r>
            <a:r>
              <a:rPr lang="fr-BE" sz="4000" dirty="0" smtClean="0"/>
              <a:t>media for Gram positive or Gram negative </a:t>
            </a:r>
            <a:r>
              <a:rPr lang="fr-BE" sz="4000" dirty="0" err="1" smtClean="0"/>
              <a:t>bacteria</a:t>
            </a:r>
            <a:r>
              <a:rPr lang="fr-BE" sz="4000" dirty="0" smtClean="0"/>
              <a:t>. </a:t>
            </a:r>
            <a:r>
              <a:rPr lang="fr-BE" sz="4000" dirty="0"/>
              <a:t>A </a:t>
            </a:r>
            <a:r>
              <a:rPr lang="fr-BE" sz="4000" dirty="0" err="1"/>
              <a:t>previous</a:t>
            </a:r>
            <a:r>
              <a:rPr lang="fr-BE" sz="4000" dirty="0"/>
              <a:t> </a:t>
            </a:r>
            <a:r>
              <a:rPr lang="fr-BE" sz="4000" dirty="0" err="1"/>
              <a:t>study</a:t>
            </a:r>
            <a:r>
              <a:rPr lang="fr-BE" sz="4000" dirty="0"/>
              <a:t> </a:t>
            </a:r>
            <a:r>
              <a:rPr lang="fr-BE" sz="4000" dirty="0" err="1"/>
              <a:t>highlighted</a:t>
            </a:r>
            <a:r>
              <a:rPr lang="fr-BE" sz="4000" dirty="0"/>
              <a:t> </a:t>
            </a:r>
            <a:r>
              <a:rPr lang="fr-BE" sz="4000" dirty="0" err="1"/>
              <a:t>several</a:t>
            </a:r>
            <a:r>
              <a:rPr lang="fr-BE" sz="4000" dirty="0"/>
              <a:t> </a:t>
            </a:r>
            <a:r>
              <a:rPr lang="fr-BE" sz="4000" dirty="0" err="1"/>
              <a:t>problems</a:t>
            </a:r>
            <a:r>
              <a:rPr lang="fr-BE" sz="4000" dirty="0"/>
              <a:t> </a:t>
            </a:r>
            <a:r>
              <a:rPr lang="fr-BE" sz="4000" dirty="0" err="1"/>
              <a:t>with</a:t>
            </a:r>
            <a:r>
              <a:rPr lang="fr-BE" sz="4000" dirty="0"/>
              <a:t> </a:t>
            </a:r>
            <a:r>
              <a:rPr lang="fr-BE" sz="4000" dirty="0" err="1" smtClean="0"/>
              <a:t>these</a:t>
            </a:r>
            <a:r>
              <a:rPr lang="fr-BE" sz="4000" dirty="0" smtClean="0"/>
              <a:t> formulations: </a:t>
            </a:r>
            <a:r>
              <a:rPr lang="fr-BE" sz="4000" dirty="0" err="1" smtClean="0"/>
              <a:t>low</a:t>
            </a:r>
            <a:r>
              <a:rPr lang="fr-BE" sz="4000" dirty="0" smtClean="0"/>
              <a:t> </a:t>
            </a:r>
            <a:r>
              <a:rPr lang="fr-BE" sz="4000" dirty="0" err="1" smtClean="0"/>
              <a:t>selectivity</a:t>
            </a:r>
            <a:r>
              <a:rPr lang="fr-BE" sz="4000" dirty="0" smtClean="0"/>
              <a:t> of Gram negative </a:t>
            </a:r>
            <a:r>
              <a:rPr lang="fr-BE" sz="4000" dirty="0"/>
              <a:t>medium, </a:t>
            </a:r>
            <a:r>
              <a:rPr lang="fr-BE" sz="4000" dirty="0" err="1"/>
              <a:t>difficulty</a:t>
            </a:r>
            <a:r>
              <a:rPr lang="fr-BE" sz="4000" dirty="0"/>
              <a:t> of </a:t>
            </a:r>
            <a:r>
              <a:rPr lang="fr-BE" sz="4000" dirty="0" err="1"/>
              <a:t>differentiation</a:t>
            </a:r>
            <a:r>
              <a:rPr lang="fr-BE" sz="4000" dirty="0"/>
              <a:t> of </a:t>
            </a:r>
            <a:r>
              <a:rPr lang="fr-BE" sz="4000" dirty="0" err="1"/>
              <a:t>some</a:t>
            </a:r>
            <a:r>
              <a:rPr lang="fr-BE" sz="4000" dirty="0"/>
              <a:t> </a:t>
            </a:r>
            <a:r>
              <a:rPr lang="fr-BE" sz="4000" dirty="0" err="1" smtClean="0"/>
              <a:t>genera</a:t>
            </a:r>
            <a:r>
              <a:rPr lang="fr-BE" sz="4000" dirty="0" smtClean="0"/>
              <a:t>, </a:t>
            </a:r>
            <a:r>
              <a:rPr lang="fr-BE" sz="4000" dirty="0" err="1"/>
              <a:t>growth</a:t>
            </a:r>
            <a:r>
              <a:rPr lang="fr-BE" sz="4000" dirty="0"/>
              <a:t> of </a:t>
            </a:r>
            <a:r>
              <a:rPr lang="fr-BE" sz="4000" dirty="0" err="1"/>
              <a:t>common</a:t>
            </a:r>
            <a:r>
              <a:rPr lang="fr-BE" sz="4000" dirty="0"/>
              <a:t> </a:t>
            </a:r>
            <a:r>
              <a:rPr lang="fr-BE" sz="4000" dirty="0" smtClean="0"/>
              <a:t>contaminants (</a:t>
            </a:r>
            <a:r>
              <a:rPr lang="fr-BE" sz="4000" i="1" dirty="0" smtClean="0"/>
              <a:t>Bacillus </a:t>
            </a:r>
            <a:r>
              <a:rPr lang="fr-BE" sz="4000" i="1" dirty="0" err="1" smtClean="0"/>
              <a:t>sp</a:t>
            </a:r>
            <a:r>
              <a:rPr lang="fr-BE" sz="4000" i="1" dirty="0" smtClean="0"/>
              <a:t>.</a:t>
            </a:r>
            <a:r>
              <a:rPr lang="fr-BE" sz="4000" dirty="0" smtClean="0"/>
              <a:t> and </a:t>
            </a:r>
            <a:r>
              <a:rPr lang="fr-BE" sz="4000" i="1" dirty="0" err="1" smtClean="0"/>
              <a:t>Aerocccus</a:t>
            </a:r>
            <a:r>
              <a:rPr lang="fr-BE" sz="4000" i="1" dirty="0" smtClean="0"/>
              <a:t> </a:t>
            </a:r>
            <a:r>
              <a:rPr lang="fr-BE" sz="4000" i="1" dirty="0" err="1" smtClean="0"/>
              <a:t>sp</a:t>
            </a:r>
            <a:r>
              <a:rPr lang="fr-BE" sz="4000" i="1" dirty="0" smtClean="0"/>
              <a:t>.</a:t>
            </a:r>
            <a:r>
              <a:rPr lang="fr-BE" sz="4000" dirty="0" smtClean="0"/>
              <a:t>) </a:t>
            </a:r>
            <a:r>
              <a:rPr lang="fr-BE" sz="4000" dirty="0" err="1" smtClean="0"/>
              <a:t>also</a:t>
            </a:r>
            <a:r>
              <a:rPr lang="fr-BE" sz="4000" dirty="0" smtClean="0"/>
              <a:t> </a:t>
            </a:r>
            <a:r>
              <a:rPr lang="fr-BE" sz="4000" dirty="0" err="1" smtClean="0"/>
              <a:t>detected</a:t>
            </a:r>
            <a:r>
              <a:rPr lang="fr-BE" sz="4000" dirty="0" smtClean="0"/>
              <a:t> an </a:t>
            </a:r>
            <a:r>
              <a:rPr lang="fr-BE" sz="4000" dirty="0" err="1" smtClean="0"/>
              <a:t>another</a:t>
            </a:r>
            <a:r>
              <a:rPr lang="fr-BE" sz="4000" dirty="0" smtClean="0"/>
              <a:t> </a:t>
            </a:r>
            <a:r>
              <a:rPr lang="fr-BE" sz="4000" dirty="0" err="1" smtClean="0"/>
              <a:t>mastitis</a:t>
            </a:r>
            <a:r>
              <a:rPr lang="fr-BE" sz="4000" dirty="0" smtClean="0"/>
              <a:t> </a:t>
            </a:r>
            <a:r>
              <a:rPr lang="fr-BE" sz="4000" dirty="0" err="1" smtClean="0"/>
              <a:t>pathogen</a:t>
            </a:r>
            <a:r>
              <a:rPr lang="fr-BE" sz="4000" dirty="0" smtClean="0"/>
              <a:t> (</a:t>
            </a:r>
            <a:r>
              <a:rPr lang="fr-BE" sz="4000" i="1" dirty="0" err="1" smtClean="0"/>
              <a:t>Corynebacterium</a:t>
            </a:r>
            <a:r>
              <a:rPr lang="fr-BE" sz="4000" i="1" dirty="0" smtClean="0"/>
              <a:t> </a:t>
            </a:r>
            <a:r>
              <a:rPr lang="fr-BE" sz="4000" i="1" dirty="0" err="1" smtClean="0"/>
              <a:t>bovis</a:t>
            </a:r>
            <a:r>
              <a:rPr lang="fr-BE" sz="4000" dirty="0" smtClean="0"/>
              <a:t>). </a:t>
            </a:r>
            <a:r>
              <a:rPr lang="fr-BE" sz="4000" dirty="0"/>
              <a:t>This </a:t>
            </a:r>
            <a:r>
              <a:rPr lang="fr-BE" sz="4000" dirty="0" err="1"/>
              <a:t>study</a:t>
            </a:r>
            <a:r>
              <a:rPr lang="fr-BE" sz="4000" dirty="0"/>
              <a:t> </a:t>
            </a:r>
            <a:r>
              <a:rPr lang="fr-BE" sz="4000" dirty="0" err="1"/>
              <a:t>aims</a:t>
            </a:r>
            <a:r>
              <a:rPr lang="fr-BE" sz="4000" dirty="0"/>
              <a:t> to </a:t>
            </a:r>
            <a:r>
              <a:rPr lang="fr-BE" sz="4000" dirty="0" err="1"/>
              <a:t>assess</a:t>
            </a:r>
            <a:r>
              <a:rPr lang="fr-BE" sz="4000" dirty="0"/>
              <a:t> a new formulation </a:t>
            </a:r>
            <a:r>
              <a:rPr lang="fr-BE" sz="4000" dirty="0" err="1"/>
              <a:t>composed</a:t>
            </a:r>
            <a:r>
              <a:rPr lang="fr-BE" sz="4000" dirty="0"/>
              <a:t> of 3 media: Gram negative, </a:t>
            </a:r>
            <a:r>
              <a:rPr lang="fr-BE" sz="4000" i="1" dirty="0"/>
              <a:t>Staphylococcus</a:t>
            </a:r>
            <a:r>
              <a:rPr lang="fr-BE" sz="4000" dirty="0"/>
              <a:t> and </a:t>
            </a:r>
            <a:r>
              <a:rPr lang="fr-BE" sz="4000" i="1" dirty="0"/>
              <a:t>Streptococcus</a:t>
            </a:r>
            <a:r>
              <a:rPr lang="fr-BE" sz="4000" dirty="0"/>
              <a:t> and to compare </a:t>
            </a:r>
            <a:r>
              <a:rPr lang="fr-BE" sz="4000" dirty="0" err="1"/>
              <a:t>them</a:t>
            </a:r>
            <a:r>
              <a:rPr lang="fr-BE" sz="4000" dirty="0"/>
              <a:t> </a:t>
            </a:r>
            <a:r>
              <a:rPr lang="fr-BE" sz="4000" dirty="0" err="1"/>
              <a:t>with</a:t>
            </a:r>
            <a:r>
              <a:rPr lang="fr-BE" sz="4000" dirty="0"/>
              <a:t> the </a:t>
            </a:r>
            <a:r>
              <a:rPr lang="fr-BE" sz="4000" dirty="0" err="1" smtClean="0"/>
              <a:t>previous</a:t>
            </a:r>
            <a:r>
              <a:rPr lang="fr-BE" sz="4000" dirty="0" smtClean="0"/>
              <a:t> formula. </a:t>
            </a:r>
            <a:r>
              <a:rPr lang="fr-BE" sz="4000" dirty="0" err="1"/>
              <a:t>Sensitivity</a:t>
            </a:r>
            <a:r>
              <a:rPr lang="fr-BE" sz="4000" dirty="0"/>
              <a:t> and </a:t>
            </a:r>
            <a:r>
              <a:rPr lang="fr-BE" sz="4000" dirty="0" err="1"/>
              <a:t>specificity</a:t>
            </a:r>
            <a:r>
              <a:rPr lang="fr-BE" sz="4000" dirty="0"/>
              <a:t> </a:t>
            </a:r>
            <a:r>
              <a:rPr lang="fr-BE" sz="4000" dirty="0" err="1"/>
              <a:t>were</a:t>
            </a:r>
            <a:r>
              <a:rPr lang="fr-BE" sz="4000" dirty="0"/>
              <a:t> </a:t>
            </a:r>
            <a:r>
              <a:rPr lang="fr-BE" sz="4000" dirty="0" err="1" smtClean="0"/>
              <a:t>calculated</a:t>
            </a:r>
            <a:r>
              <a:rPr lang="fr-BE" sz="4000" dirty="0" smtClean="0"/>
              <a:t>. </a:t>
            </a:r>
            <a:endParaRPr lang="fr-BE" sz="4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60216" y="10297394"/>
            <a:ext cx="24410712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BE" sz="4000" b="1" dirty="0" err="1" smtClean="0"/>
              <a:t>Material</a:t>
            </a:r>
            <a:r>
              <a:rPr lang="fr-BE" sz="4000" b="1" dirty="0" smtClean="0"/>
              <a:t> and </a:t>
            </a:r>
            <a:r>
              <a:rPr lang="fr-BE" sz="4000" b="1" dirty="0" err="1" smtClean="0"/>
              <a:t>method</a:t>
            </a:r>
            <a:r>
              <a:rPr lang="fr-BE" sz="4000" b="1" dirty="0" smtClean="0"/>
              <a:t> : </a:t>
            </a:r>
            <a:r>
              <a:rPr lang="en-US" sz="4000" dirty="0" smtClean="0"/>
              <a:t>In </a:t>
            </a:r>
            <a:r>
              <a:rPr lang="en-US" sz="4000" dirty="0"/>
              <a:t>order to test this new formula, </a:t>
            </a:r>
            <a:r>
              <a:rPr lang="en-US" sz="4000" dirty="0" smtClean="0"/>
              <a:t>35 control strains and 113 strains of clinical milk samples (pathogens and contaminants), identified </a:t>
            </a:r>
            <a:r>
              <a:rPr lang="en-US" sz="4000" dirty="0" err="1" smtClean="0"/>
              <a:t>biochimically</a:t>
            </a:r>
            <a:r>
              <a:rPr lang="en-US" sz="4000" dirty="0" smtClean="0"/>
              <a:t> and confirmed by MALDI TOF, were inoculated </a:t>
            </a:r>
            <a:r>
              <a:rPr lang="en-US" sz="4000" dirty="0"/>
              <a:t>on the agar plates </a:t>
            </a:r>
            <a:r>
              <a:rPr lang="en-US" sz="4000" dirty="0" smtClean="0"/>
              <a:t>to evaluate </a:t>
            </a:r>
            <a:r>
              <a:rPr lang="en-US" sz="4000" dirty="0"/>
              <a:t>the selectivity of the media and </a:t>
            </a:r>
            <a:r>
              <a:rPr lang="en-US" sz="4000" dirty="0" smtClean="0"/>
              <a:t>to </a:t>
            </a:r>
            <a:r>
              <a:rPr lang="en-US" sz="4000" dirty="0"/>
              <a:t>note the color </a:t>
            </a:r>
            <a:r>
              <a:rPr lang="en-US" sz="4000" dirty="0" smtClean="0"/>
              <a:t>of </a:t>
            </a:r>
            <a:r>
              <a:rPr lang="en-US" sz="4000" dirty="0"/>
              <a:t>the colonies which will make it possible to calculate the sensitivity and the specificity of each </a:t>
            </a:r>
            <a:r>
              <a:rPr lang="en-US" sz="4000" dirty="0" smtClean="0"/>
              <a:t>agar medium.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0216" y="13033698"/>
            <a:ext cx="24410712" cy="132036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BE" sz="4000" b="1" dirty="0" err="1" smtClean="0"/>
              <a:t>Results</a:t>
            </a:r>
            <a:r>
              <a:rPr lang="fr-BE" sz="4000" b="1" dirty="0" smtClean="0"/>
              <a:t>: </a:t>
            </a:r>
            <a:r>
              <a:rPr lang="fr-BE" sz="2000" dirty="0" smtClean="0"/>
              <a:t>(</a:t>
            </a:r>
            <a:r>
              <a:rPr lang="fr-BE" sz="2000" dirty="0" err="1" smtClean="0"/>
              <a:t>Sp</a:t>
            </a:r>
            <a:r>
              <a:rPr lang="fr-BE" sz="2000" dirty="0" smtClean="0"/>
              <a:t>= </a:t>
            </a:r>
            <a:r>
              <a:rPr lang="fr-BE" sz="2000" dirty="0" err="1" smtClean="0"/>
              <a:t>Specificity</a:t>
            </a:r>
            <a:r>
              <a:rPr lang="fr-BE" sz="2000" dirty="0" smtClean="0"/>
              <a:t>, Se = </a:t>
            </a:r>
            <a:r>
              <a:rPr lang="fr-BE" sz="2000" dirty="0" err="1" smtClean="0"/>
              <a:t>Sensitivity</a:t>
            </a:r>
            <a:r>
              <a:rPr lang="fr-BE" sz="2000" dirty="0" smtClean="0"/>
              <a:t>)</a:t>
            </a:r>
          </a:p>
          <a:p>
            <a:pPr algn="just"/>
            <a:endParaRPr lang="fr-BE" sz="4000" b="1" dirty="0"/>
          </a:p>
          <a:p>
            <a:pPr algn="just"/>
            <a:endParaRPr lang="fr-BE" sz="4000" b="1" dirty="0" smtClean="0"/>
          </a:p>
          <a:p>
            <a:pPr algn="just"/>
            <a:endParaRPr lang="fr-BE" sz="4000" b="1" dirty="0"/>
          </a:p>
          <a:p>
            <a:pPr algn="just"/>
            <a:endParaRPr lang="fr-BE" sz="4000" b="1" dirty="0" smtClean="0"/>
          </a:p>
          <a:p>
            <a:pPr algn="just"/>
            <a:endParaRPr lang="fr-BE" sz="4000" b="1" dirty="0"/>
          </a:p>
          <a:p>
            <a:pPr algn="just"/>
            <a:endParaRPr lang="fr-BE" sz="4000" b="1" dirty="0" smtClean="0"/>
          </a:p>
          <a:p>
            <a:pPr algn="just"/>
            <a:endParaRPr lang="fr-BE" sz="4000" b="1" dirty="0"/>
          </a:p>
          <a:p>
            <a:pPr algn="just"/>
            <a:endParaRPr lang="fr-BE" sz="4000" b="1" dirty="0" smtClean="0"/>
          </a:p>
          <a:p>
            <a:pPr algn="just"/>
            <a:endParaRPr lang="fr-BE" sz="4000" b="1" dirty="0"/>
          </a:p>
          <a:p>
            <a:pPr algn="just"/>
            <a:endParaRPr lang="fr-BE" sz="4000" b="1" dirty="0" smtClean="0"/>
          </a:p>
          <a:p>
            <a:pPr algn="just"/>
            <a:endParaRPr lang="fr-BE" sz="4000" b="1" dirty="0"/>
          </a:p>
          <a:p>
            <a:pPr algn="just"/>
            <a:endParaRPr lang="fr-BE" sz="4000" b="1" dirty="0" smtClean="0"/>
          </a:p>
          <a:p>
            <a:pPr algn="just"/>
            <a:endParaRPr lang="fr-BE" sz="4000" b="1" dirty="0"/>
          </a:p>
          <a:p>
            <a:pPr algn="just"/>
            <a:endParaRPr lang="fr-BE" sz="4000" b="1" dirty="0" smtClean="0"/>
          </a:p>
          <a:p>
            <a:pPr algn="just"/>
            <a:endParaRPr lang="fr-BE" sz="4000" b="1" dirty="0"/>
          </a:p>
          <a:p>
            <a:pPr algn="just"/>
            <a:endParaRPr lang="fr-BE" sz="4000" b="1" dirty="0" smtClean="0"/>
          </a:p>
          <a:p>
            <a:pPr algn="just"/>
            <a:endParaRPr lang="fr-BE" sz="4000" b="1" dirty="0"/>
          </a:p>
          <a:p>
            <a:pPr algn="just"/>
            <a:endParaRPr lang="fr-BE" sz="4000" b="1" dirty="0" smtClean="0"/>
          </a:p>
          <a:p>
            <a:pPr algn="just"/>
            <a:endParaRPr lang="fr-BE" sz="4000" b="1" dirty="0"/>
          </a:p>
          <a:p>
            <a:pPr algn="just"/>
            <a:r>
              <a:rPr lang="fr-BE" sz="2400" b="1" i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Streptococcus</a:t>
            </a:r>
            <a:r>
              <a:rPr lang="fr-BE" sz="2400" b="1" dirty="0" smtClean="0"/>
              <a:t> media</a:t>
            </a:r>
          </a:p>
          <a:p>
            <a:pPr algn="just"/>
            <a:r>
              <a:rPr lang="fr-BE" sz="14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fr-BE" sz="1600" dirty="0" smtClean="0"/>
              <a:t>1 </a:t>
            </a:r>
            <a:r>
              <a:rPr lang="fr-BE" sz="1600" i="1" dirty="0" smtClean="0"/>
              <a:t>agalactiae</a:t>
            </a:r>
            <a:r>
              <a:rPr lang="fr-BE" sz="1600" dirty="0" smtClean="0"/>
              <a:t> 2 </a:t>
            </a:r>
            <a:r>
              <a:rPr lang="fr-BE" sz="1600" i="1" dirty="0" smtClean="0"/>
              <a:t>dysgalactiae</a:t>
            </a:r>
            <a:r>
              <a:rPr lang="fr-BE" sz="1600" dirty="0" smtClean="0"/>
              <a:t> 3 </a:t>
            </a:r>
            <a:r>
              <a:rPr lang="fr-BE" sz="1600" i="1" dirty="0" smtClean="0"/>
              <a:t>uberis </a:t>
            </a:r>
            <a:r>
              <a:rPr lang="fr-BE" sz="1600" dirty="0" smtClean="0"/>
              <a:t>4&amp;</a:t>
            </a:r>
            <a:r>
              <a:rPr lang="fr-BE" sz="1600" i="1" dirty="0" smtClean="0"/>
              <a:t>5 Enterococcus  </a:t>
            </a:r>
            <a:r>
              <a:rPr lang="fr-BE" sz="1600" dirty="0" smtClean="0"/>
              <a:t>6 </a:t>
            </a:r>
            <a:r>
              <a:rPr lang="fr-BE" sz="1600" i="1" dirty="0" smtClean="0"/>
              <a:t>Aerococcus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0216" y="26355178"/>
            <a:ext cx="24410712" cy="80945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BE" sz="4000" b="1" dirty="0" smtClean="0"/>
              <a:t>Discussion :</a:t>
            </a:r>
          </a:p>
          <a:p>
            <a:pPr marL="571500" indent="-571500" algn="just">
              <a:buFontTx/>
              <a:buChar char="-"/>
            </a:pPr>
            <a:r>
              <a:rPr lang="en-US" sz="4000" dirty="0" smtClean="0"/>
              <a:t>The </a:t>
            </a:r>
            <a:r>
              <a:rPr lang="en-US" sz="4000" dirty="0"/>
              <a:t>new formulas </a:t>
            </a:r>
            <a:r>
              <a:rPr lang="en-US" sz="4000" dirty="0" smtClean="0"/>
              <a:t>allows </a:t>
            </a:r>
            <a:r>
              <a:rPr lang="en-US" sz="4000" dirty="0"/>
              <a:t>an increase in the specificity of the medium for all pathogens. Indeed, the better selectivity of </a:t>
            </a:r>
            <a:r>
              <a:rPr lang="en-US" sz="4000" dirty="0" smtClean="0"/>
              <a:t>Gram negative </a:t>
            </a:r>
            <a:r>
              <a:rPr lang="en-US" sz="4000" dirty="0"/>
              <a:t>medium </a:t>
            </a:r>
            <a:r>
              <a:rPr lang="en-US" sz="4000" dirty="0" smtClean="0"/>
              <a:t>prevents </a:t>
            </a:r>
            <a:r>
              <a:rPr lang="en-US" sz="4000" dirty="0"/>
              <a:t>the growth of </a:t>
            </a:r>
            <a:r>
              <a:rPr lang="en-US" sz="4000" i="1" dirty="0" smtClean="0"/>
              <a:t>Enterococcus sp. And </a:t>
            </a:r>
            <a:r>
              <a:rPr lang="en-US" sz="4000" dirty="0" smtClean="0"/>
              <a:t> </a:t>
            </a:r>
            <a:r>
              <a:rPr lang="en-US" sz="4000" dirty="0"/>
              <a:t>the separation of Gram </a:t>
            </a:r>
            <a:r>
              <a:rPr lang="en-US" sz="4000" dirty="0" smtClean="0"/>
              <a:t>positive </a:t>
            </a:r>
            <a:r>
              <a:rPr lang="en-US" sz="4000" dirty="0"/>
              <a:t>medium into two media (</a:t>
            </a:r>
            <a:r>
              <a:rPr lang="en-US" sz="4000" i="1" dirty="0"/>
              <a:t>Staphylococcus</a:t>
            </a:r>
            <a:r>
              <a:rPr lang="en-US" sz="4000" dirty="0"/>
              <a:t> and </a:t>
            </a:r>
            <a:r>
              <a:rPr lang="en-US" sz="4000" i="1" dirty="0"/>
              <a:t>Streptococcus</a:t>
            </a:r>
            <a:r>
              <a:rPr lang="en-US" sz="4000" dirty="0"/>
              <a:t>) allows a better differentiation </a:t>
            </a:r>
            <a:r>
              <a:rPr lang="en-US" sz="4000" dirty="0" smtClean="0"/>
              <a:t>of there two genera. </a:t>
            </a:r>
          </a:p>
          <a:p>
            <a:pPr marL="571500" indent="-571500" algn="just">
              <a:buFontTx/>
              <a:buChar char="-"/>
            </a:pPr>
            <a:r>
              <a:rPr lang="en-US" sz="4000" i="1" dirty="0" smtClean="0"/>
              <a:t>Aerococcus sp.</a:t>
            </a:r>
            <a:r>
              <a:rPr lang="en-US" sz="4000" dirty="0" smtClean="0"/>
              <a:t> grows </a:t>
            </a:r>
            <a:r>
              <a:rPr lang="en-US" sz="4000" dirty="0"/>
              <a:t>on </a:t>
            </a:r>
            <a:r>
              <a:rPr lang="en-US" sz="4000" i="1" dirty="0"/>
              <a:t>Staphylococcus</a:t>
            </a:r>
            <a:r>
              <a:rPr lang="en-US" sz="4000" dirty="0"/>
              <a:t> medium. In the same way </a:t>
            </a:r>
            <a:r>
              <a:rPr lang="en-US" sz="4000" dirty="0" smtClean="0"/>
              <a:t>none </a:t>
            </a:r>
            <a:r>
              <a:rPr lang="en-US" sz="4000" dirty="0"/>
              <a:t>strains of </a:t>
            </a:r>
            <a:r>
              <a:rPr lang="en-US" sz="4000" i="1" dirty="0"/>
              <a:t>Staphylococcus</a:t>
            </a:r>
            <a:r>
              <a:rPr lang="en-US" sz="4000" dirty="0"/>
              <a:t> </a:t>
            </a:r>
            <a:r>
              <a:rPr lang="en-US" sz="4000" dirty="0" smtClean="0"/>
              <a:t>grow </a:t>
            </a:r>
            <a:r>
              <a:rPr lang="en-US" sz="4000" dirty="0"/>
              <a:t>on the </a:t>
            </a:r>
            <a:r>
              <a:rPr lang="en-US" sz="4000" i="1" dirty="0" smtClean="0"/>
              <a:t>Streptococcus</a:t>
            </a:r>
            <a:r>
              <a:rPr lang="en-US" sz="4000" dirty="0" smtClean="0"/>
              <a:t> medium. </a:t>
            </a:r>
            <a:r>
              <a:rPr lang="en-US" sz="4000" dirty="0"/>
              <a:t>However, the morphology and the color of the colonies make it possible to distinguish them quite easily from </a:t>
            </a:r>
            <a:r>
              <a:rPr lang="en-US" sz="4000" dirty="0" smtClean="0"/>
              <a:t>the target bacterial species.</a:t>
            </a:r>
          </a:p>
          <a:p>
            <a:pPr marL="571500" indent="-571500" algn="just">
              <a:buFontTx/>
              <a:buChar char="-"/>
            </a:pPr>
            <a:r>
              <a:rPr lang="en-US" sz="4000" dirty="0"/>
              <a:t>The new formula </a:t>
            </a:r>
            <a:r>
              <a:rPr lang="en-US" sz="4000" i="1" dirty="0"/>
              <a:t>Staphylococcus</a:t>
            </a:r>
            <a:r>
              <a:rPr lang="en-US" sz="4000" dirty="0"/>
              <a:t>, certainly more selective, </a:t>
            </a:r>
            <a:r>
              <a:rPr lang="en-US" sz="4000" dirty="0" smtClean="0"/>
              <a:t>shows </a:t>
            </a:r>
            <a:r>
              <a:rPr lang="en-US" sz="4000" dirty="0"/>
              <a:t>false negatives. For the species </a:t>
            </a:r>
            <a:r>
              <a:rPr lang="en-US" sz="4000" i="1" dirty="0"/>
              <a:t>Staphylococcus aureus</a:t>
            </a:r>
            <a:r>
              <a:rPr lang="en-US" sz="4000" dirty="0"/>
              <a:t>, the sensitivity </a:t>
            </a:r>
            <a:r>
              <a:rPr lang="en-US" sz="4000" dirty="0" smtClean="0"/>
              <a:t>slightly </a:t>
            </a:r>
            <a:r>
              <a:rPr lang="en-US" sz="4000" dirty="0"/>
              <a:t>lowered but </a:t>
            </a:r>
            <a:r>
              <a:rPr lang="en-US" sz="4000" dirty="0" smtClean="0"/>
              <a:t>is still </a:t>
            </a:r>
            <a:r>
              <a:rPr lang="en-US" sz="4000" dirty="0"/>
              <a:t>acceptable. For the other </a:t>
            </a:r>
            <a:r>
              <a:rPr lang="en-US" sz="4000" dirty="0" smtClean="0"/>
              <a:t>staphylococci</a:t>
            </a:r>
            <a:r>
              <a:rPr lang="en-US" sz="4000" dirty="0"/>
              <a:t>, these false negatives are largely compensated by the selectivity of the medium compared to other Gram </a:t>
            </a:r>
            <a:r>
              <a:rPr lang="en-US" sz="4000" dirty="0" smtClean="0"/>
              <a:t>positive </a:t>
            </a:r>
            <a:r>
              <a:rPr lang="en-US" sz="4000" dirty="0"/>
              <a:t>and the sensitivity has therefore </a:t>
            </a:r>
            <a:r>
              <a:rPr lang="en-US" sz="4000" dirty="0" smtClean="0"/>
              <a:t>increased.</a:t>
            </a:r>
          </a:p>
          <a:p>
            <a:pPr marL="571500" indent="-571500" algn="just">
              <a:buFontTx/>
              <a:buChar char="-"/>
            </a:pPr>
            <a:r>
              <a:rPr lang="en-US" sz="4000" dirty="0" smtClean="0"/>
              <a:t>The </a:t>
            </a:r>
            <a:r>
              <a:rPr lang="en-US" sz="4000" dirty="0"/>
              <a:t>contaminants of the genus </a:t>
            </a:r>
            <a:r>
              <a:rPr lang="en-US" sz="4000" i="1" dirty="0"/>
              <a:t>Bacillus</a:t>
            </a:r>
            <a:r>
              <a:rPr lang="en-US" sz="4000" dirty="0"/>
              <a:t> are completely </a:t>
            </a:r>
            <a:r>
              <a:rPr lang="en-US" sz="4000" dirty="0" smtClean="0"/>
              <a:t>inhibited. Unfortunately, </a:t>
            </a:r>
            <a:r>
              <a:rPr lang="en-US" sz="4000" i="1" dirty="0" smtClean="0"/>
              <a:t>Corynebacterium </a:t>
            </a:r>
            <a:r>
              <a:rPr lang="en-US" sz="4000" i="1" dirty="0" err="1"/>
              <a:t>bovis</a:t>
            </a:r>
            <a:r>
              <a:rPr lang="en-US" sz="4000" i="1" dirty="0"/>
              <a:t> </a:t>
            </a:r>
            <a:r>
              <a:rPr lang="en-US" sz="4000" i="1" dirty="0" smtClean="0"/>
              <a:t>is </a:t>
            </a:r>
            <a:r>
              <a:rPr lang="en-US" sz="4000" dirty="0" smtClean="0"/>
              <a:t>also inhibited</a:t>
            </a:r>
            <a:endParaRPr lang="fr-BE" sz="4000" b="1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360216" y="34536795"/>
            <a:ext cx="2441071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Acknowledgments</a:t>
            </a:r>
            <a:r>
              <a:rPr lang="en-US" sz="4000" b="1" dirty="0" smtClean="0"/>
              <a:t>: </a:t>
            </a:r>
            <a:r>
              <a:rPr lang="en-US" sz="4000" dirty="0"/>
              <a:t>We want to thank the firm </a:t>
            </a:r>
            <a:r>
              <a:rPr lang="en-US" sz="4000" dirty="0" err="1"/>
              <a:t>Chromagar</a:t>
            </a:r>
            <a:r>
              <a:rPr lang="en-US" sz="4000" dirty="0"/>
              <a:t> for taking into account our remarks during the first study and </a:t>
            </a:r>
            <a:r>
              <a:rPr lang="en-US" sz="4000" dirty="0" smtClean="0"/>
              <a:t>for supporting this second </a:t>
            </a:r>
            <a:r>
              <a:rPr lang="en-US" sz="4000" dirty="0"/>
              <a:t>study.</a:t>
            </a:r>
            <a:endParaRPr lang="fr-BE" sz="4000" dirty="0"/>
          </a:p>
        </p:txBody>
      </p:sp>
      <p:sp>
        <p:nvSpPr>
          <p:cNvPr id="40" name="ZoneTexte 39"/>
          <p:cNvSpPr txBox="1"/>
          <p:nvPr/>
        </p:nvSpPr>
        <p:spPr>
          <a:xfrm>
            <a:off x="1080295" y="3480697"/>
            <a:ext cx="2304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i="1" baseline="30000" dirty="0"/>
              <a:t>1</a:t>
            </a:r>
            <a:r>
              <a:rPr lang="fr-BE" sz="2800" i="1" dirty="0"/>
              <a:t>. HEPL André Vésale, </a:t>
            </a:r>
            <a:r>
              <a:rPr lang="fr-BE" sz="2800" i="1" dirty="0" err="1"/>
              <a:t>Bachelor's</a:t>
            </a:r>
            <a:r>
              <a:rPr lang="fr-BE" sz="2800" i="1" dirty="0"/>
              <a:t> </a:t>
            </a:r>
            <a:r>
              <a:rPr lang="fr-BE" sz="2800" i="1" dirty="0" err="1"/>
              <a:t>degree</a:t>
            </a:r>
            <a:r>
              <a:rPr lang="fr-BE" sz="2800" i="1" dirty="0"/>
              <a:t> "</a:t>
            </a:r>
            <a:r>
              <a:rPr lang="fr-BE" sz="2800" i="1" dirty="0" err="1"/>
              <a:t>Medical</a:t>
            </a:r>
            <a:r>
              <a:rPr lang="fr-BE" sz="2800" i="1" dirty="0"/>
              <a:t> </a:t>
            </a:r>
            <a:r>
              <a:rPr lang="fr-BE" sz="2800" i="1" dirty="0" err="1"/>
              <a:t>Laboratory</a:t>
            </a:r>
            <a:r>
              <a:rPr lang="fr-BE" sz="2800" i="1" dirty="0"/>
              <a:t> </a:t>
            </a:r>
            <a:r>
              <a:rPr lang="fr-BE" sz="2800" i="1" dirty="0" err="1"/>
              <a:t>Technologist</a:t>
            </a:r>
            <a:r>
              <a:rPr lang="fr-BE" sz="2800" i="1" dirty="0"/>
              <a:t>" </a:t>
            </a:r>
            <a:r>
              <a:rPr lang="fr-BE" sz="2800" dirty="0"/>
              <a:t/>
            </a:r>
            <a:br>
              <a:rPr lang="fr-BE" sz="2800" dirty="0"/>
            </a:br>
            <a:r>
              <a:rPr lang="fr-BE" sz="2800" i="1" baseline="30000" dirty="0"/>
              <a:t>2</a:t>
            </a:r>
            <a:r>
              <a:rPr lang="fr-BE" sz="2800" i="1" dirty="0"/>
              <a:t>. </a:t>
            </a:r>
            <a:r>
              <a:rPr lang="fr-BE" sz="2800" i="1" dirty="0" err="1"/>
              <a:t>Department</a:t>
            </a:r>
            <a:r>
              <a:rPr lang="fr-BE" sz="2800" i="1" dirty="0"/>
              <a:t> of </a:t>
            </a:r>
            <a:r>
              <a:rPr lang="fr-BE" sz="2800" i="1" dirty="0" err="1"/>
              <a:t>Infectious</a:t>
            </a:r>
            <a:r>
              <a:rPr lang="fr-BE" sz="2800" i="1" dirty="0"/>
              <a:t> and </a:t>
            </a:r>
            <a:r>
              <a:rPr lang="fr-BE" sz="2800" i="1" dirty="0" err="1"/>
              <a:t>Parasitic</a:t>
            </a:r>
            <a:r>
              <a:rPr lang="fr-BE" sz="2800" i="1" dirty="0"/>
              <a:t> </a:t>
            </a:r>
            <a:r>
              <a:rPr lang="fr-BE" sz="2800" i="1" dirty="0" err="1"/>
              <a:t>Diseases</a:t>
            </a:r>
            <a:r>
              <a:rPr lang="fr-BE" sz="2800" i="1" dirty="0"/>
              <a:t>, </a:t>
            </a:r>
            <a:r>
              <a:rPr lang="fr-BE" sz="2800" i="1" dirty="0" err="1"/>
              <a:t>Bacteriology</a:t>
            </a:r>
            <a:r>
              <a:rPr lang="fr-BE" sz="2800" i="1" dirty="0"/>
              <a:t>, FARAH, </a:t>
            </a:r>
            <a:r>
              <a:rPr lang="fr-BE" sz="2800" i="1" dirty="0" err="1" smtClean="0"/>
              <a:t>ULiège</a:t>
            </a:r>
            <a:endParaRPr lang="fr-BE" sz="2800" dirty="0"/>
          </a:p>
        </p:txBody>
      </p:sp>
      <p:pic>
        <p:nvPicPr>
          <p:cNvPr id="1028" name="Picture 4" descr="http://www.ulg.ac.be/cms/c_9998204/fr/uliege-faculte-medecineveterinaire-logo-rvb-p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041" y="2386783"/>
            <a:ext cx="6109814" cy="15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lg.ac.be/cms/c_9997910/fr/uliege-logo-compact-cmjn-pos-2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03" y="2448522"/>
            <a:ext cx="3192389" cy="15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5AE6EC06-3873-4AB7-A47E-A73F8D388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9022" y="13844836"/>
            <a:ext cx="5862747" cy="302433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13DE1207-C251-4FA2-B1D2-4BE88AB52A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79022" y="18002249"/>
            <a:ext cx="5824863" cy="295232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ACD1F15E-6194-4BC5-9FFA-4E08895CB7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56378" y="21880111"/>
            <a:ext cx="3516196" cy="3394946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207796"/>
              </p:ext>
            </p:extLst>
          </p:nvPr>
        </p:nvGraphicFramePr>
        <p:xfrm>
          <a:off x="662808" y="13825786"/>
          <a:ext cx="18029939" cy="7134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5117"/>
                <a:gridCol w="404930"/>
                <a:gridCol w="2525990"/>
                <a:gridCol w="1070170"/>
                <a:gridCol w="925554"/>
                <a:gridCol w="767398"/>
                <a:gridCol w="564009"/>
                <a:gridCol w="824323"/>
                <a:gridCol w="1070170"/>
                <a:gridCol w="925554"/>
                <a:gridCol w="853246"/>
                <a:gridCol w="723088"/>
                <a:gridCol w="824323"/>
                <a:gridCol w="1070170"/>
                <a:gridCol w="925554"/>
                <a:gridCol w="853246"/>
                <a:gridCol w="723088"/>
                <a:gridCol w="564009"/>
              </a:tblGrid>
              <a:tr h="7374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BE" sz="1600" u="none" strike="noStrike" dirty="0">
                          <a:effectLst/>
                        </a:rPr>
                        <a:t> 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 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BE" sz="1600" u="none" strike="noStrike" dirty="0">
                          <a:effectLst/>
                        </a:rPr>
                        <a:t>n=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 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Expected </a:t>
                      </a:r>
                      <a:r>
                        <a:rPr lang="en-US" sz="1600" u="none" strike="noStrike" dirty="0" err="1">
                          <a:effectLst/>
                        </a:rPr>
                        <a:t>colour</a:t>
                      </a:r>
                      <a:r>
                        <a:rPr lang="en-US" sz="1600" u="none" strike="noStrike" dirty="0">
                          <a:effectLst/>
                        </a:rPr>
                        <a:t> in 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selective </a:t>
                      </a:r>
                      <a:r>
                        <a:rPr lang="en-US" sz="1600" u="none" strike="noStrike" dirty="0" smtClean="0">
                          <a:effectLst/>
                        </a:rPr>
                        <a:t>media</a:t>
                      </a:r>
                      <a:r>
                        <a:rPr lang="fr-BE" sz="1600" u="none" strike="noStrike" dirty="0">
                          <a:effectLst/>
                        </a:rPr>
                        <a:t> 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BE" sz="1600" u="none" strike="noStrike" dirty="0">
                          <a:effectLst/>
                        </a:rPr>
                        <a:t>Gram </a:t>
                      </a:r>
                      <a:r>
                        <a:rPr lang="fr-BE" sz="1600" u="none" strike="noStrike" dirty="0" smtClean="0">
                          <a:effectLst/>
                        </a:rPr>
                        <a:t>- media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BE" sz="1600" u="none" strike="noStrike" dirty="0" smtClean="0">
                          <a:effectLst/>
                        </a:rPr>
                        <a:t>Staphylococcus media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BE" sz="1600" u="none" strike="noStrike" dirty="0" smtClean="0">
                          <a:effectLst/>
                        </a:rPr>
                        <a:t>Streptococcus media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491641">
                <a:tc vMerge="1">
                  <a:txBody>
                    <a:bodyPr/>
                    <a:lstStyle/>
                    <a:p>
                      <a:pPr algn="ctr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Good </a:t>
                      </a:r>
                      <a:r>
                        <a:rPr lang="fr-BE" sz="1600" u="none" strike="noStrike" dirty="0" err="1">
                          <a:effectLst/>
                        </a:rPr>
                        <a:t>color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Bad </a:t>
                      </a:r>
                      <a:r>
                        <a:rPr lang="fr-BE" sz="1600" u="none" strike="noStrike" dirty="0" err="1">
                          <a:effectLst/>
                        </a:rPr>
                        <a:t>color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No grow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err="1">
                          <a:effectLst/>
                        </a:rPr>
                        <a:t>Sp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Se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Good color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Bad color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No grow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Sp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Se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Good color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Bad </a:t>
                      </a:r>
                      <a:r>
                        <a:rPr lang="fr-BE" sz="1600" u="none" strike="noStrike" dirty="0" err="1">
                          <a:effectLst/>
                        </a:rPr>
                        <a:t>color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No grow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Sp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Se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>
                          <a:effectLst/>
                        </a:rPr>
                        <a:t>S.aureus</a:t>
                      </a:r>
                      <a:endParaRPr lang="fr-BE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pale </a:t>
                      </a:r>
                      <a:r>
                        <a:rPr lang="fr-BE" sz="1600" u="none" strike="noStrike" dirty="0" err="1">
                          <a:effectLst/>
                        </a:rPr>
                        <a:t>pink</a:t>
                      </a:r>
                      <a:r>
                        <a:rPr lang="fr-BE" sz="1600" u="none" strike="noStrike" dirty="0">
                          <a:effectLst/>
                        </a:rPr>
                        <a:t> to </a:t>
                      </a:r>
                      <a:r>
                        <a:rPr lang="fr-BE" sz="1600" u="none" strike="noStrike" dirty="0" err="1">
                          <a:effectLst/>
                        </a:rPr>
                        <a:t>dark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pink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33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31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fr-BE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smtClean="0">
                          <a:effectLst/>
                        </a:rPr>
                        <a:t>92.70</a:t>
                      </a:r>
                      <a:r>
                        <a:rPr lang="fr-BE" sz="1600" u="none" strike="noStrike" dirty="0">
                          <a:effectLst/>
                        </a:rPr>
                        <a:t>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smtClean="0">
                          <a:effectLst/>
                        </a:rPr>
                        <a:t>93.90</a:t>
                      </a:r>
                      <a:r>
                        <a:rPr lang="fr-BE" sz="1600" u="none" strike="noStrike" dirty="0">
                          <a:effectLst/>
                        </a:rPr>
                        <a:t>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fr-B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28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>
                          <a:effectLst/>
                        </a:rPr>
                        <a:t>Staphylococcus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sp</a:t>
                      </a:r>
                      <a:r>
                        <a:rPr lang="fr-BE" sz="1600" u="none" strike="noStrike" dirty="0">
                          <a:effectLst/>
                        </a:rPr>
                        <a:t>.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all </a:t>
                      </a:r>
                      <a:r>
                        <a:rPr lang="fr-BE" sz="1600" u="none" strike="noStrike" dirty="0" err="1">
                          <a:effectLst/>
                        </a:rPr>
                        <a:t>colour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except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pink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33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9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fr-BE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smtClean="0">
                          <a:effectLst/>
                        </a:rPr>
                        <a:t>99.10</a:t>
                      </a:r>
                      <a:r>
                        <a:rPr lang="fr-BE" sz="1600" u="none" strike="noStrike" dirty="0">
                          <a:effectLst/>
                        </a:rPr>
                        <a:t>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smtClean="0">
                          <a:effectLst/>
                        </a:rPr>
                        <a:t>66.60</a:t>
                      </a:r>
                      <a:r>
                        <a:rPr lang="fr-BE" sz="1600" u="none" strike="noStrike" dirty="0">
                          <a:effectLst/>
                        </a:rPr>
                        <a:t>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fr-B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31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err="1">
                          <a:effectLst/>
                        </a:rPr>
                        <a:t>Lactic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i="1" u="none" strike="noStrike" dirty="0">
                          <a:effectLst/>
                        </a:rPr>
                        <a:t>Streptococcus</a:t>
                      </a:r>
                      <a:endParaRPr lang="fr-BE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pale </a:t>
                      </a:r>
                      <a:r>
                        <a:rPr lang="fr-BE" sz="1600" u="none" strike="noStrike" dirty="0" err="1">
                          <a:effectLst/>
                        </a:rPr>
                        <a:t>blue</a:t>
                      </a:r>
                      <a:r>
                        <a:rPr lang="fr-BE" sz="1600" u="none" strike="noStrike" dirty="0">
                          <a:effectLst/>
                        </a:rPr>
                        <a:t> to </a:t>
                      </a:r>
                      <a:r>
                        <a:rPr lang="fr-BE" sz="1600" u="none" strike="noStrike" dirty="0" err="1">
                          <a:effectLst/>
                        </a:rPr>
                        <a:t>purple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23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23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smtClean="0">
                          <a:effectLst/>
                        </a:rPr>
                        <a:t>94.70</a:t>
                      </a:r>
                      <a:r>
                        <a:rPr lang="fr-BE" sz="1600" u="none" strike="noStrike" dirty="0">
                          <a:effectLst/>
                        </a:rPr>
                        <a:t>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>
                          <a:effectLst/>
                        </a:rPr>
                        <a:t>Enterococcus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sp</a:t>
                      </a:r>
                      <a:r>
                        <a:rPr lang="fr-BE" sz="1600" u="none" strike="noStrike" dirty="0">
                          <a:effectLst/>
                        </a:rPr>
                        <a:t>.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11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err="1">
                          <a:effectLst/>
                        </a:rPr>
                        <a:t>dark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pink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11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>
                          <a:effectLst/>
                        </a:rPr>
                        <a:t>Aerococcus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sp</a:t>
                      </a:r>
                      <a:r>
                        <a:rPr lang="fr-BE" sz="1600" u="none" strike="noStrike" dirty="0">
                          <a:effectLst/>
                        </a:rPr>
                        <a:t>.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Not </a:t>
                      </a:r>
                      <a:r>
                        <a:rPr lang="fr-BE" sz="1600" u="none" strike="noStrike" dirty="0" err="1">
                          <a:effectLst/>
                        </a:rPr>
                        <a:t>renseigned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fr-B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 smtClean="0">
                          <a:effectLst/>
                        </a:rPr>
                        <a:t>E.coli</a:t>
                      </a:r>
                      <a:endParaRPr lang="fr-BE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pale </a:t>
                      </a:r>
                      <a:r>
                        <a:rPr lang="fr-BE" sz="1600" u="none" strike="noStrike" dirty="0" err="1">
                          <a:effectLst/>
                        </a:rPr>
                        <a:t>pink</a:t>
                      </a:r>
                      <a:r>
                        <a:rPr lang="fr-BE" sz="1600" u="none" strike="noStrike" dirty="0">
                          <a:effectLst/>
                        </a:rPr>
                        <a:t> to </a:t>
                      </a:r>
                      <a:r>
                        <a:rPr lang="fr-BE" sz="1600" u="none" strike="noStrike" dirty="0" err="1">
                          <a:effectLst/>
                        </a:rPr>
                        <a:t>dark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pink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100%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7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Coliform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err="1">
                          <a:effectLst/>
                        </a:rPr>
                        <a:t>blue</a:t>
                      </a:r>
                      <a:r>
                        <a:rPr lang="fr-BE" sz="1600" u="none" strike="noStrike" dirty="0">
                          <a:effectLst/>
                        </a:rPr>
                        <a:t> to </a:t>
                      </a:r>
                      <a:r>
                        <a:rPr lang="fr-BE" sz="1600" u="none" strike="noStrike" dirty="0" err="1">
                          <a:effectLst/>
                        </a:rPr>
                        <a:t>purple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16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100%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smtClean="0">
                          <a:effectLst/>
                        </a:rPr>
                        <a:t>88.90</a:t>
                      </a:r>
                      <a:r>
                        <a:rPr lang="fr-BE" sz="1600" u="none" strike="noStrike" dirty="0">
                          <a:effectLst/>
                        </a:rPr>
                        <a:t>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18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>
                          <a:effectLst/>
                        </a:rPr>
                        <a:t>Proteus</a:t>
                      </a:r>
                      <a:r>
                        <a:rPr lang="fr-BE" sz="1600" u="none" strike="noStrike" dirty="0">
                          <a:effectLst/>
                        </a:rPr>
                        <a:t> &amp; </a:t>
                      </a:r>
                      <a:r>
                        <a:rPr lang="fr-BE" sz="1600" i="1" u="none" strike="noStrike" dirty="0">
                          <a:effectLst/>
                        </a:rPr>
                        <a:t>Providencia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sp</a:t>
                      </a:r>
                      <a:r>
                        <a:rPr lang="fr-BE" sz="1600" u="none" strike="noStrike" dirty="0">
                          <a:effectLst/>
                        </a:rPr>
                        <a:t>.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err="1" smtClean="0">
                          <a:effectLst/>
                        </a:rPr>
                        <a:t>Colorless</a:t>
                      </a:r>
                      <a:r>
                        <a:rPr lang="fr-BE" sz="1600" u="none" strike="noStrike" dirty="0" smtClean="0">
                          <a:effectLst/>
                        </a:rPr>
                        <a:t> or </a:t>
                      </a:r>
                      <a:r>
                        <a:rPr lang="fr-BE" sz="1600" u="none" strike="noStrike" dirty="0" err="1" smtClean="0">
                          <a:effectLst/>
                        </a:rPr>
                        <a:t>blue</a:t>
                      </a:r>
                      <a:r>
                        <a:rPr lang="fr-BE" sz="1600" u="none" strike="noStrike" dirty="0" smtClean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with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smtClean="0">
                          <a:effectLst/>
                        </a:rPr>
                        <a:t>   orange </a:t>
                      </a:r>
                      <a:r>
                        <a:rPr lang="fr-BE" sz="1600" u="none" strike="noStrike" dirty="0">
                          <a:effectLst/>
                        </a:rPr>
                        <a:t>halo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100%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4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 smtClean="0">
                          <a:effectLst/>
                        </a:rPr>
                        <a:t>P. </a:t>
                      </a:r>
                      <a:r>
                        <a:rPr lang="fr-BE" sz="1600" i="1" u="none" strike="noStrike" dirty="0">
                          <a:effectLst/>
                        </a:rPr>
                        <a:t>aeruginosa</a:t>
                      </a:r>
                      <a:endParaRPr lang="fr-BE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err="1">
                          <a:effectLst/>
                        </a:rPr>
                        <a:t>colorless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with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yellow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hallo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100%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smtClean="0">
                          <a:effectLst/>
                        </a:rPr>
                        <a:t>66.70</a:t>
                      </a:r>
                      <a:r>
                        <a:rPr lang="fr-BE" sz="1600" u="none" strike="noStrike" dirty="0">
                          <a:effectLst/>
                        </a:rPr>
                        <a:t>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3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smtClean="0">
                          <a:effectLst/>
                        </a:rPr>
                        <a:t>C. </a:t>
                      </a:r>
                      <a:r>
                        <a:rPr lang="fr-BE" sz="1600" u="none" strike="noStrike" dirty="0" err="1">
                          <a:effectLst/>
                        </a:rPr>
                        <a:t>bovis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not </a:t>
                      </a:r>
                      <a:r>
                        <a:rPr lang="fr-BE" sz="1600" u="none" strike="noStrike" dirty="0" err="1">
                          <a:effectLst/>
                        </a:rPr>
                        <a:t>renseigned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3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 err="1">
                          <a:effectLst/>
                        </a:rPr>
                        <a:t>Truyperella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sp</a:t>
                      </a:r>
                      <a:r>
                        <a:rPr lang="fr-BE" sz="1600" u="none" strike="noStrike" dirty="0">
                          <a:effectLst/>
                        </a:rPr>
                        <a:t>.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not </a:t>
                      </a:r>
                      <a:r>
                        <a:rPr lang="fr-BE" sz="1600" u="none" strike="noStrike" dirty="0" err="1">
                          <a:effectLst/>
                        </a:rPr>
                        <a:t>renseigned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2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>
                          <a:effectLst/>
                        </a:rPr>
                        <a:t>Bacillus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 err="1">
                          <a:effectLst/>
                        </a:rPr>
                        <a:t>sp</a:t>
                      </a:r>
                      <a:r>
                        <a:rPr lang="fr-BE" sz="1600" u="none" strike="noStrike" dirty="0">
                          <a:effectLst/>
                        </a:rPr>
                        <a:t>.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not </a:t>
                      </a:r>
                      <a:r>
                        <a:rPr lang="fr-BE" sz="1600" u="none" strike="noStrike" dirty="0" err="1">
                          <a:effectLst/>
                        </a:rPr>
                        <a:t>renseigned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/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/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779022" y="16869172"/>
            <a:ext cx="599190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Gram – media</a:t>
            </a:r>
          </a:p>
          <a:p>
            <a:pPr algn="ctr"/>
            <a:r>
              <a:rPr lang="fr-BE" sz="1600" dirty="0" smtClean="0"/>
              <a:t>1 </a:t>
            </a:r>
            <a:r>
              <a:rPr lang="fr-BE" sz="1600" i="1" dirty="0" smtClean="0"/>
              <a:t>E.coli </a:t>
            </a:r>
            <a:r>
              <a:rPr lang="fr-BE" sz="1600" dirty="0" smtClean="0"/>
              <a:t> 2 </a:t>
            </a:r>
            <a:r>
              <a:rPr lang="fr-BE" sz="1600" i="1" dirty="0" smtClean="0"/>
              <a:t>Citrobacter</a:t>
            </a:r>
            <a:r>
              <a:rPr lang="fr-BE" sz="1600" dirty="0" smtClean="0"/>
              <a:t>  3 </a:t>
            </a:r>
            <a:r>
              <a:rPr lang="fr-BE" sz="1600" i="1" dirty="0" smtClean="0"/>
              <a:t>Enterobacter</a:t>
            </a:r>
            <a:r>
              <a:rPr lang="fr-BE" sz="1600" dirty="0" smtClean="0"/>
              <a:t>  4 </a:t>
            </a:r>
            <a:r>
              <a:rPr lang="fr-BE" sz="1600" i="1" dirty="0" smtClean="0"/>
              <a:t>Pantoea </a:t>
            </a:r>
            <a:r>
              <a:rPr lang="fr-BE" sz="1600" dirty="0" smtClean="0"/>
              <a:t>5 &amp; 6 </a:t>
            </a:r>
            <a:r>
              <a:rPr lang="fr-BE" sz="1600" i="1" dirty="0" smtClean="0"/>
              <a:t>Serratia </a:t>
            </a:r>
            <a:r>
              <a:rPr lang="fr-BE" sz="1600" dirty="0" smtClean="0"/>
              <a:t>7 &amp; 8 </a:t>
            </a:r>
            <a:r>
              <a:rPr lang="fr-BE" sz="1600" i="1" dirty="0" smtClean="0"/>
              <a:t>Proteus </a:t>
            </a:r>
            <a:r>
              <a:rPr lang="fr-BE" sz="1600" dirty="0" smtClean="0"/>
              <a:t>9 &amp; 12 </a:t>
            </a:r>
            <a:r>
              <a:rPr lang="fr-BE" sz="1600" i="1" dirty="0" smtClean="0"/>
              <a:t>Providencia </a:t>
            </a:r>
            <a:r>
              <a:rPr lang="fr-BE" sz="1600" dirty="0" smtClean="0"/>
              <a:t>10 </a:t>
            </a:r>
            <a:r>
              <a:rPr lang="fr-BE" sz="1600" i="1" dirty="0" smtClean="0"/>
              <a:t>Pseudomonas</a:t>
            </a:r>
            <a:r>
              <a:rPr lang="fr-BE" sz="1600" dirty="0" smtClean="0"/>
              <a:t> </a:t>
            </a:r>
            <a:endParaRPr lang="fr-BE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8746899" y="20962873"/>
            <a:ext cx="5991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Staphylococcus media</a:t>
            </a:r>
          </a:p>
          <a:p>
            <a:pPr algn="ctr"/>
            <a:r>
              <a:rPr lang="fr-BE" sz="1600" dirty="0" smtClean="0"/>
              <a:t>1 </a:t>
            </a:r>
            <a:r>
              <a:rPr lang="fr-BE" sz="1600" i="1" dirty="0" smtClean="0"/>
              <a:t>aureus</a:t>
            </a:r>
            <a:r>
              <a:rPr lang="fr-BE" sz="1600" dirty="0" smtClean="0"/>
              <a:t> 2 </a:t>
            </a:r>
            <a:r>
              <a:rPr lang="fr-BE" sz="1600" i="1" dirty="0" smtClean="0"/>
              <a:t>epidermidis</a:t>
            </a:r>
            <a:r>
              <a:rPr lang="fr-BE" sz="1600" dirty="0" smtClean="0"/>
              <a:t> 3&amp;9 </a:t>
            </a:r>
            <a:r>
              <a:rPr lang="fr-BE" sz="1600" i="1" dirty="0" smtClean="0"/>
              <a:t>hyicus</a:t>
            </a:r>
            <a:r>
              <a:rPr lang="fr-BE" sz="1600" dirty="0" smtClean="0"/>
              <a:t> 4 </a:t>
            </a:r>
            <a:r>
              <a:rPr lang="fr-BE" sz="1600" i="1" dirty="0" smtClean="0"/>
              <a:t>saprophyticus</a:t>
            </a:r>
            <a:r>
              <a:rPr lang="fr-BE" sz="1600" dirty="0" smtClean="0"/>
              <a:t> </a:t>
            </a:r>
            <a:r>
              <a:rPr lang="fr-BE" sz="1600" i="1" dirty="0" smtClean="0"/>
              <a:t>5 xylosus   </a:t>
            </a:r>
            <a:r>
              <a:rPr lang="fr-BE" sz="1600" dirty="0" smtClean="0"/>
              <a:t>6 </a:t>
            </a:r>
            <a:r>
              <a:rPr lang="fr-BE" sz="1600" i="1" dirty="0" smtClean="0"/>
              <a:t>haemolyticus</a:t>
            </a:r>
            <a:r>
              <a:rPr lang="fr-BE" sz="1600" dirty="0" smtClean="0"/>
              <a:t> 7  </a:t>
            </a:r>
            <a:r>
              <a:rPr lang="fr-BE" sz="1600" i="1" dirty="0" smtClean="0"/>
              <a:t>chromogenes</a:t>
            </a:r>
            <a:r>
              <a:rPr lang="fr-BE" sz="1600" dirty="0" smtClean="0"/>
              <a:t> 8 </a:t>
            </a:r>
            <a:r>
              <a:rPr lang="fr-BE" sz="1600" i="1" dirty="0" err="1" smtClean="0"/>
              <a:t>cohnii</a:t>
            </a:r>
            <a:r>
              <a:rPr lang="fr-BE" sz="1600" dirty="0" smtClean="0"/>
              <a:t>  </a:t>
            </a:r>
            <a:r>
              <a:rPr lang="fr-BE" sz="1600" i="1" dirty="0" smtClean="0"/>
              <a:t>10 pseudintermedius </a:t>
            </a:r>
            <a:r>
              <a:rPr lang="fr-BE" sz="1600" dirty="0" smtClean="0"/>
              <a:t>11 </a:t>
            </a:r>
            <a:r>
              <a:rPr lang="fr-BE" sz="1600" i="1" dirty="0" err="1" smtClean="0"/>
              <a:t>sciuri</a:t>
            </a:r>
            <a:endParaRPr lang="fr-BE" sz="1600" i="1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480348"/>
              </p:ext>
            </p:extLst>
          </p:nvPr>
        </p:nvGraphicFramePr>
        <p:xfrm>
          <a:off x="639963" y="21242609"/>
          <a:ext cx="7137075" cy="4752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3075"/>
                <a:gridCol w="1266000"/>
                <a:gridCol w="1266000"/>
                <a:gridCol w="1266000"/>
                <a:gridCol w="1266000"/>
              </a:tblGrid>
              <a:tr h="475253">
                <a:tc rowSpan="2">
                  <a:txBody>
                    <a:bodyPr/>
                    <a:lstStyle/>
                    <a:p>
                      <a:pPr algn="ctr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Old formula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New formula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475253">
                <a:tc vMerge="1">
                  <a:txBody>
                    <a:bodyPr/>
                    <a:lstStyle/>
                    <a:p>
                      <a:pPr algn="ctr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err="1">
                          <a:effectLst/>
                        </a:rPr>
                        <a:t>Sp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Se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err="1">
                          <a:effectLst/>
                        </a:rPr>
                        <a:t>Sp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Se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i="1" u="none" strike="noStrike" dirty="0">
                          <a:effectLst/>
                        </a:rPr>
                        <a:t>S.aureus</a:t>
                      </a:r>
                      <a:endParaRPr lang="fr-BE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smtClean="0">
                          <a:effectLst/>
                        </a:rPr>
                        <a:t>82.70</a:t>
                      </a:r>
                      <a:r>
                        <a:rPr lang="fr-BE" sz="1800" u="none" strike="noStrike" dirty="0">
                          <a:effectLst/>
                        </a:rPr>
                        <a:t>%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smtClean="0">
                          <a:effectLst/>
                        </a:rPr>
                        <a:t>100.00</a:t>
                      </a:r>
                      <a:r>
                        <a:rPr lang="fr-BE" sz="1800" u="none" strike="noStrike" dirty="0">
                          <a:effectLst/>
                        </a:rPr>
                        <a:t>%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effectLst/>
                        </a:rPr>
                        <a:t>92.70</a:t>
                      </a:r>
                      <a:r>
                        <a:rPr lang="fr-BE" sz="2400" b="1" u="none" strike="noStrike" dirty="0">
                          <a:effectLst/>
                        </a:rPr>
                        <a:t>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effectLst/>
                        </a:rPr>
                        <a:t>93;90</a:t>
                      </a:r>
                      <a:r>
                        <a:rPr lang="fr-BE" sz="2400" b="1" u="none" strike="noStrike" dirty="0">
                          <a:effectLst/>
                        </a:rPr>
                        <a:t>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i="1" u="none" strike="noStrike" dirty="0">
                          <a:effectLst/>
                        </a:rPr>
                        <a:t>Staphylococcus </a:t>
                      </a:r>
                      <a:r>
                        <a:rPr lang="fr-BE" sz="1800" i="1" u="none" strike="noStrike" dirty="0" err="1" smtClean="0">
                          <a:effectLst/>
                        </a:rPr>
                        <a:t>sp</a:t>
                      </a:r>
                      <a:r>
                        <a:rPr lang="fr-BE" sz="1800" i="1" u="none" strike="noStrike" dirty="0" smtClean="0">
                          <a:effectLst/>
                        </a:rPr>
                        <a:t>.</a:t>
                      </a:r>
                      <a:endParaRPr lang="fr-BE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73,70%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36,40%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effectLst/>
                        </a:rPr>
                        <a:t>99.10</a:t>
                      </a:r>
                      <a:r>
                        <a:rPr lang="fr-BE" sz="2400" b="1" u="none" strike="noStrike" dirty="0">
                          <a:effectLst/>
                        </a:rPr>
                        <a:t>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effectLst/>
                        </a:rPr>
                        <a:t>66.60</a:t>
                      </a:r>
                      <a:r>
                        <a:rPr lang="fr-BE" sz="2400" b="1" u="none" strike="noStrike" dirty="0">
                          <a:effectLst/>
                        </a:rPr>
                        <a:t>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i="0" u="none" strike="noStrike" dirty="0" err="1">
                          <a:effectLst/>
                        </a:rPr>
                        <a:t>Lactic</a:t>
                      </a:r>
                      <a:r>
                        <a:rPr lang="fr-BE" sz="1800" i="0" u="none" strike="noStrike" dirty="0">
                          <a:effectLst/>
                        </a:rPr>
                        <a:t> </a:t>
                      </a:r>
                      <a:r>
                        <a:rPr lang="fr-BE" sz="1800" i="1" u="none" strike="noStrike" dirty="0">
                          <a:effectLst/>
                        </a:rPr>
                        <a:t>Streptococcus</a:t>
                      </a:r>
                      <a:endParaRPr lang="fr-BE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84,40%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100%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effectLst/>
                        </a:rPr>
                        <a:t>94.70</a:t>
                      </a:r>
                      <a:r>
                        <a:rPr lang="fr-BE" sz="2400" b="1" u="none" strike="noStrike" dirty="0">
                          <a:effectLst/>
                        </a:rPr>
                        <a:t>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>
                          <a:effectLst/>
                        </a:rPr>
                        <a:t>100%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i="1" u="none" strike="noStrike" dirty="0" smtClean="0">
                          <a:effectLst/>
                        </a:rPr>
                        <a:t>Enterococcus</a:t>
                      </a:r>
                      <a:r>
                        <a:rPr lang="fr-BE" sz="1800" i="0" u="none" strike="noStrike" dirty="0" smtClean="0">
                          <a:effectLst/>
                        </a:rPr>
                        <a:t> </a:t>
                      </a:r>
                      <a:r>
                        <a:rPr lang="fr-BE" sz="1800" i="0" u="none" strike="noStrike" dirty="0" err="1" smtClean="0">
                          <a:effectLst/>
                        </a:rPr>
                        <a:t>sp</a:t>
                      </a:r>
                      <a:r>
                        <a:rPr lang="fr-BE" sz="1800" i="0" u="none" strike="noStrike" dirty="0" smtClean="0">
                          <a:effectLst/>
                        </a:rPr>
                        <a:t>.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85,60%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100%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>
                          <a:effectLst/>
                        </a:rPr>
                        <a:t>100%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>
                          <a:effectLst/>
                        </a:rPr>
                        <a:t>100%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i="1" u="none" strike="noStrike" dirty="0">
                          <a:effectLst/>
                        </a:rPr>
                        <a:t>E.coli</a:t>
                      </a:r>
                      <a:endParaRPr lang="fr-BE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95%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100%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>
                          <a:effectLst/>
                        </a:rPr>
                        <a:t>100%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>
                          <a:effectLst/>
                        </a:rPr>
                        <a:t>100%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i="0" u="none" strike="noStrike" dirty="0" err="1" smtClean="0">
                          <a:effectLst/>
                        </a:rPr>
                        <a:t>Coliform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100%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100,00%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>
                          <a:effectLst/>
                        </a:rPr>
                        <a:t>100%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effectLst/>
                        </a:rPr>
                        <a:t>88.90</a:t>
                      </a:r>
                      <a:r>
                        <a:rPr lang="fr-BE" sz="2400" b="1" u="none" strike="noStrike" dirty="0">
                          <a:effectLst/>
                        </a:rPr>
                        <a:t>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i="1" u="none" strike="noStrike" dirty="0">
                          <a:effectLst/>
                        </a:rPr>
                        <a:t>Proteus </a:t>
                      </a:r>
                      <a:endParaRPr lang="fr-BE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100%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100%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>
                          <a:effectLst/>
                        </a:rPr>
                        <a:t>100%</a:t>
                      </a:r>
                      <a:endParaRPr lang="fr-B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>
                          <a:effectLst/>
                        </a:rPr>
                        <a:t>100%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i="1" u="none" strike="noStrike" dirty="0">
                          <a:effectLst/>
                        </a:rPr>
                        <a:t>Pseudomonas</a:t>
                      </a:r>
                      <a:endParaRPr lang="fr-BE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100%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66,70%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>
                          <a:effectLst/>
                        </a:rPr>
                        <a:t>100%</a:t>
                      </a:r>
                      <a:endParaRPr lang="fr-B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smtClean="0">
                          <a:effectLst/>
                        </a:rPr>
                        <a:t>66.70</a:t>
                      </a:r>
                      <a:r>
                        <a:rPr lang="fr-BE" sz="2400" b="1" u="none" strike="noStrike" dirty="0">
                          <a:effectLst/>
                        </a:rPr>
                        <a:t>%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8857159" y="21602649"/>
            <a:ext cx="8800817" cy="2952327"/>
            <a:chOff x="8569127" y="22823539"/>
            <a:chExt cx="7433915" cy="2511742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90" t="52451" r="33176" b="2152"/>
            <a:stretch/>
          </p:blipFill>
          <p:spPr>
            <a:xfrm>
              <a:off x="8569127" y="22880087"/>
              <a:ext cx="2487226" cy="2447421"/>
            </a:xfrm>
            <a:prstGeom prst="ellipse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4" t="2485" r="67265" b="52256"/>
            <a:stretch/>
          </p:blipFill>
          <p:spPr>
            <a:xfrm>
              <a:off x="11038129" y="22880087"/>
              <a:ext cx="2457346" cy="2447419"/>
            </a:xfrm>
            <a:prstGeom prst="ellipse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91" t="4156" r="31454" b="50309"/>
            <a:stretch/>
          </p:blipFill>
          <p:spPr>
            <a:xfrm>
              <a:off x="13464605" y="22823539"/>
              <a:ext cx="2538437" cy="2511742"/>
            </a:xfrm>
            <a:prstGeom prst="ellipse">
              <a:avLst/>
            </a:prstGeom>
          </p:spPr>
        </p:pic>
      </p:grpSp>
      <p:sp>
        <p:nvSpPr>
          <p:cNvPr id="26" name="ZoneTexte 25"/>
          <p:cNvSpPr txBox="1"/>
          <p:nvPr/>
        </p:nvSpPr>
        <p:spPr>
          <a:xfrm>
            <a:off x="9212224" y="24482969"/>
            <a:ext cx="2021199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fr-BE" sz="1600" b="1" dirty="0" smtClean="0"/>
              <a:t>1 </a:t>
            </a:r>
            <a:r>
              <a:rPr lang="fr-BE" sz="1600" b="1" i="1" dirty="0" smtClean="0"/>
              <a:t>S. aureus</a:t>
            </a:r>
          </a:p>
          <a:p>
            <a:r>
              <a:rPr lang="fr-BE" sz="1600" b="1" dirty="0" smtClean="0"/>
              <a:t>  2 </a:t>
            </a:r>
            <a:r>
              <a:rPr lang="fr-BE" sz="1600" b="1" i="1" dirty="0" smtClean="0"/>
              <a:t>S xylosus </a:t>
            </a:r>
          </a:p>
          <a:p>
            <a:r>
              <a:rPr lang="fr-BE" sz="1600" b="1" dirty="0" smtClean="0"/>
              <a:t>  3 </a:t>
            </a:r>
            <a:r>
              <a:rPr lang="fr-BE" sz="1600" b="1" dirty="0" err="1" smtClean="0"/>
              <a:t>S.</a:t>
            </a:r>
            <a:r>
              <a:rPr lang="fr-BE" sz="1600" b="1" i="1" dirty="0" err="1" smtClean="0"/>
              <a:t>saprophyticus</a:t>
            </a:r>
            <a:endParaRPr lang="fr-BE" sz="1600" b="1" i="1" dirty="0" smtClean="0"/>
          </a:p>
          <a:p>
            <a:r>
              <a:rPr lang="fr-BE" sz="1600" b="1" dirty="0" smtClean="0"/>
              <a:t>  4 </a:t>
            </a:r>
            <a:r>
              <a:rPr lang="fr-BE" sz="1600" b="1" dirty="0" err="1" smtClean="0"/>
              <a:t>S.</a:t>
            </a:r>
            <a:r>
              <a:rPr lang="fr-BE" sz="1600" b="1" i="1" dirty="0" err="1" smtClean="0"/>
              <a:t>epidermidis</a:t>
            </a:r>
            <a:endParaRPr lang="fr-BE" sz="1600" b="1" i="1" dirty="0" smtClean="0"/>
          </a:p>
          <a:p>
            <a:r>
              <a:rPr lang="fr-BE" sz="1600" b="1" dirty="0" smtClean="0"/>
              <a:t>  5 </a:t>
            </a:r>
            <a:r>
              <a:rPr lang="fr-BE" sz="1600" b="1" i="1" dirty="0" err="1" smtClean="0"/>
              <a:t>S.chromogenes</a:t>
            </a:r>
            <a:endParaRPr lang="fr-BE" sz="1600" b="1" i="1" dirty="0" smtClean="0"/>
          </a:p>
          <a:p>
            <a:r>
              <a:rPr lang="fr-BE" sz="1600" b="1" dirty="0" smtClean="0"/>
              <a:t>  6 </a:t>
            </a:r>
            <a:r>
              <a:rPr lang="fr-BE" sz="1600" b="1" dirty="0" err="1" smtClean="0"/>
              <a:t>S.</a:t>
            </a:r>
            <a:r>
              <a:rPr lang="fr-BE" sz="1600" b="1" i="1" dirty="0" err="1" smtClean="0"/>
              <a:t>succinus</a:t>
            </a:r>
            <a:endParaRPr lang="fr-BE" sz="1600" b="1" i="1" dirty="0" smtClean="0"/>
          </a:p>
          <a:p>
            <a:r>
              <a:rPr lang="fr-BE" sz="1600" b="1" dirty="0" smtClean="0"/>
              <a:t>  7 </a:t>
            </a:r>
            <a:r>
              <a:rPr lang="fr-BE" sz="1600" b="1" i="1" dirty="0" err="1" smtClean="0"/>
              <a:t>C.bovis</a:t>
            </a:r>
            <a:endParaRPr lang="fr-BE" sz="1600" b="1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2255987" y="24635369"/>
            <a:ext cx="20211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fr-BE" sz="1600" b="1" dirty="0" smtClean="0"/>
              <a:t>8  </a:t>
            </a:r>
            <a:r>
              <a:rPr lang="fr-BE" sz="1600" b="1" dirty="0" err="1" smtClean="0"/>
              <a:t>S.dysgalactiae</a:t>
            </a:r>
            <a:endParaRPr lang="fr-BE" sz="1600" b="1" dirty="0" smtClean="0"/>
          </a:p>
          <a:p>
            <a:r>
              <a:rPr lang="fr-BE" sz="1600" b="1" i="1" dirty="0" smtClean="0"/>
              <a:t>   9  </a:t>
            </a:r>
            <a:r>
              <a:rPr lang="fr-BE" sz="1600" b="1" i="1" dirty="0" err="1" smtClean="0"/>
              <a:t>S.agalactiae</a:t>
            </a:r>
            <a:endParaRPr lang="fr-BE" sz="1600" b="1" i="1" dirty="0" smtClean="0"/>
          </a:p>
          <a:p>
            <a:r>
              <a:rPr lang="fr-BE" sz="1600" b="1" i="1" dirty="0" smtClean="0"/>
              <a:t>10  </a:t>
            </a:r>
            <a:r>
              <a:rPr lang="fr-BE" sz="1600" b="1" i="1" dirty="0" err="1" smtClean="0"/>
              <a:t>S.uberis</a:t>
            </a:r>
            <a:endParaRPr lang="fr-BE" sz="1600" b="1" i="1" dirty="0" smtClean="0"/>
          </a:p>
          <a:p>
            <a:r>
              <a:rPr lang="fr-BE" sz="1600" b="1" i="1" dirty="0" smtClean="0"/>
              <a:t>11  Aerococcus </a:t>
            </a:r>
            <a:r>
              <a:rPr lang="fr-BE" sz="1600" b="1" i="1" dirty="0" err="1" smtClean="0"/>
              <a:t>sp</a:t>
            </a:r>
            <a:endParaRPr lang="fr-BE" sz="1600" b="1" i="1" dirty="0" smtClean="0"/>
          </a:p>
          <a:p>
            <a:r>
              <a:rPr lang="fr-BE" sz="1600" b="1" i="1" dirty="0" smtClean="0"/>
              <a:t>12  </a:t>
            </a:r>
            <a:r>
              <a:rPr lang="fr-BE" sz="1600" b="1" i="1" dirty="0" err="1" smtClean="0"/>
              <a:t>E.faecalis</a:t>
            </a:r>
            <a:endParaRPr lang="fr-BE" sz="1600" b="1" i="1" dirty="0" smtClean="0"/>
          </a:p>
          <a:p>
            <a:r>
              <a:rPr lang="fr-BE" sz="1600" b="1" i="1" dirty="0" smtClean="0"/>
              <a:t>13  E. faecium</a:t>
            </a:r>
            <a:endParaRPr lang="fr-BE" sz="1600" b="1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15390048" y="24635369"/>
            <a:ext cx="20211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4"/>
            </a:pPr>
            <a:r>
              <a:rPr lang="fr-BE" sz="1600" b="1" i="1" dirty="0" smtClean="0"/>
              <a:t>E.coli</a:t>
            </a:r>
          </a:p>
          <a:p>
            <a:pPr marL="342900" indent="-342900">
              <a:buAutoNum type="arabicPlain" startAt="14"/>
            </a:pPr>
            <a:r>
              <a:rPr lang="fr-BE" sz="1600" b="1" i="1" dirty="0" err="1" smtClean="0"/>
              <a:t>K.pneumoniae</a:t>
            </a:r>
            <a:endParaRPr lang="fr-BE" sz="1600" b="1" i="1" dirty="0" smtClean="0"/>
          </a:p>
          <a:p>
            <a:pPr marL="342900" indent="-342900">
              <a:buAutoNum type="arabicPlain" startAt="14"/>
            </a:pPr>
            <a:r>
              <a:rPr lang="fr-BE" sz="1600" b="1" i="1" dirty="0" err="1" smtClean="0"/>
              <a:t>E.cloacae</a:t>
            </a:r>
            <a:endParaRPr lang="fr-BE" sz="1600" b="1" i="1" dirty="0" smtClean="0"/>
          </a:p>
          <a:p>
            <a:pPr marL="342900" indent="-342900">
              <a:buAutoNum type="arabicPlain" startAt="14"/>
            </a:pPr>
            <a:r>
              <a:rPr lang="fr-BE" sz="1600" b="1" i="1" dirty="0" smtClean="0"/>
              <a:t>Pantoea </a:t>
            </a:r>
            <a:r>
              <a:rPr lang="fr-BE" sz="1600" b="1" i="1" dirty="0" err="1" smtClean="0"/>
              <a:t>sp</a:t>
            </a:r>
            <a:r>
              <a:rPr lang="fr-BE" sz="1600" b="1" i="1" dirty="0" smtClean="0"/>
              <a:t>.</a:t>
            </a:r>
          </a:p>
          <a:p>
            <a:pPr marL="342900" indent="-342900">
              <a:buAutoNum type="arabicPlain" startAt="14"/>
            </a:pPr>
            <a:r>
              <a:rPr lang="fr-BE" sz="1600" b="1" i="1" dirty="0" err="1" smtClean="0"/>
              <a:t>P.vulgaris</a:t>
            </a:r>
            <a:endParaRPr lang="fr-BE" sz="1600" b="1" i="1" dirty="0" smtClean="0"/>
          </a:p>
          <a:p>
            <a:pPr marL="342900" indent="-342900">
              <a:buAutoNum type="arabicPlain" startAt="14"/>
            </a:pPr>
            <a:r>
              <a:rPr lang="fr-BE" sz="1600" b="1" i="1" dirty="0" err="1" smtClean="0"/>
              <a:t>P.aeruginos</a:t>
            </a:r>
            <a:endParaRPr lang="fr-BE" sz="1600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001175" y="21170601"/>
            <a:ext cx="865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                        </a:t>
            </a:r>
            <a:r>
              <a:rPr lang="fr-BE" sz="2400" b="1" dirty="0" err="1" smtClean="0"/>
              <a:t>Previous</a:t>
            </a:r>
            <a:r>
              <a:rPr lang="fr-BE" sz="2400" b="1" dirty="0" smtClean="0"/>
              <a:t> Gram + media               </a:t>
            </a:r>
            <a:r>
              <a:rPr lang="fr-BE" sz="2400" b="1" dirty="0" err="1" smtClean="0"/>
              <a:t>Previous</a:t>
            </a:r>
            <a:r>
              <a:rPr lang="fr-BE" sz="2400" b="1" dirty="0" smtClean="0"/>
              <a:t> Gram - media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19273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</TotalTime>
  <Words>987</Words>
  <Application>Microsoft Office PowerPoint</Application>
  <PresentationFormat>Personnalisé</PresentationFormat>
  <Paragraphs>344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Duprez Jean-Noël</dc:creator>
  <cp:lastModifiedBy>Duprez Jean-Noël</cp:lastModifiedBy>
  <cp:revision>74</cp:revision>
  <cp:lastPrinted>2018-09-04T12:36:13Z</cp:lastPrinted>
  <dcterms:created xsi:type="dcterms:W3CDTF">2018-09-03T11:00:47Z</dcterms:created>
  <dcterms:modified xsi:type="dcterms:W3CDTF">2018-10-22T11:35:57Z</dcterms:modified>
</cp:coreProperties>
</file>