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
  </p:handoutMasterIdLst>
  <p:sldIdLst>
    <p:sldId id="273" r:id="rId2"/>
  </p:sldIdLst>
  <p:sldSz cx="21383625" cy="30275213"/>
  <p:notesSz cx="7010400" cy="9296400"/>
  <p:defaultTextStyle>
    <a:defPPr>
      <a:defRPr lang="fr-FR"/>
    </a:defPPr>
    <a:lvl1pPr marL="0" algn="l" defTabSz="1475933" rtl="0" eaLnBrk="1" latinLnBrk="0" hangingPunct="1">
      <a:defRPr sz="5811" kern="1200">
        <a:solidFill>
          <a:schemeClr val="tx1"/>
        </a:solidFill>
        <a:latin typeface="+mn-lt"/>
        <a:ea typeface="+mn-ea"/>
        <a:cs typeface="+mn-cs"/>
      </a:defRPr>
    </a:lvl1pPr>
    <a:lvl2pPr marL="1475933" algn="l" defTabSz="1475933" rtl="0" eaLnBrk="1" latinLnBrk="0" hangingPunct="1">
      <a:defRPr sz="5811" kern="1200">
        <a:solidFill>
          <a:schemeClr val="tx1"/>
        </a:solidFill>
        <a:latin typeface="+mn-lt"/>
        <a:ea typeface="+mn-ea"/>
        <a:cs typeface="+mn-cs"/>
      </a:defRPr>
    </a:lvl2pPr>
    <a:lvl3pPr marL="2951866" algn="l" defTabSz="1475933" rtl="0" eaLnBrk="1" latinLnBrk="0" hangingPunct="1">
      <a:defRPr sz="5811" kern="1200">
        <a:solidFill>
          <a:schemeClr val="tx1"/>
        </a:solidFill>
        <a:latin typeface="+mn-lt"/>
        <a:ea typeface="+mn-ea"/>
        <a:cs typeface="+mn-cs"/>
      </a:defRPr>
    </a:lvl3pPr>
    <a:lvl4pPr marL="4427799" algn="l" defTabSz="1475933" rtl="0" eaLnBrk="1" latinLnBrk="0" hangingPunct="1">
      <a:defRPr sz="5811" kern="1200">
        <a:solidFill>
          <a:schemeClr val="tx1"/>
        </a:solidFill>
        <a:latin typeface="+mn-lt"/>
        <a:ea typeface="+mn-ea"/>
        <a:cs typeface="+mn-cs"/>
      </a:defRPr>
    </a:lvl4pPr>
    <a:lvl5pPr marL="5903732" algn="l" defTabSz="1475933" rtl="0" eaLnBrk="1" latinLnBrk="0" hangingPunct="1">
      <a:defRPr sz="5811" kern="1200">
        <a:solidFill>
          <a:schemeClr val="tx1"/>
        </a:solidFill>
        <a:latin typeface="+mn-lt"/>
        <a:ea typeface="+mn-ea"/>
        <a:cs typeface="+mn-cs"/>
      </a:defRPr>
    </a:lvl5pPr>
    <a:lvl6pPr marL="7379665" algn="l" defTabSz="1475933" rtl="0" eaLnBrk="1" latinLnBrk="0" hangingPunct="1">
      <a:defRPr sz="5811" kern="1200">
        <a:solidFill>
          <a:schemeClr val="tx1"/>
        </a:solidFill>
        <a:latin typeface="+mn-lt"/>
        <a:ea typeface="+mn-ea"/>
        <a:cs typeface="+mn-cs"/>
      </a:defRPr>
    </a:lvl6pPr>
    <a:lvl7pPr marL="8855598" algn="l" defTabSz="1475933" rtl="0" eaLnBrk="1" latinLnBrk="0" hangingPunct="1">
      <a:defRPr sz="5811" kern="1200">
        <a:solidFill>
          <a:schemeClr val="tx1"/>
        </a:solidFill>
        <a:latin typeface="+mn-lt"/>
        <a:ea typeface="+mn-ea"/>
        <a:cs typeface="+mn-cs"/>
      </a:defRPr>
    </a:lvl7pPr>
    <a:lvl8pPr marL="10331531" algn="l" defTabSz="1475933" rtl="0" eaLnBrk="1" latinLnBrk="0" hangingPunct="1">
      <a:defRPr sz="5811" kern="1200">
        <a:solidFill>
          <a:schemeClr val="tx1"/>
        </a:solidFill>
        <a:latin typeface="+mn-lt"/>
        <a:ea typeface="+mn-ea"/>
        <a:cs typeface="+mn-cs"/>
      </a:defRPr>
    </a:lvl8pPr>
    <a:lvl9pPr marL="11807464" algn="l" defTabSz="1475933"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8AA00"/>
    <a:srgbClr val="C6C0B4"/>
    <a:srgbClr val="F07F3C"/>
    <a:srgbClr val="F1F1F0"/>
    <a:srgbClr val="006972"/>
    <a:srgbClr val="00707F"/>
    <a:srgbClr val="5FA4B0"/>
    <a:srgbClr val="175865"/>
    <a:srgbClr val="5B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p:scale>
          <a:sx n="50" d="100"/>
          <a:sy n="50" d="100"/>
        </p:scale>
        <p:origin x="259" y="-2314"/>
      </p:cViewPr>
      <p:guideLst>
        <p:guide orient="horz" pos="9536"/>
        <p:guide pos="6735"/>
      </p:guideLst>
    </p:cSldViewPr>
  </p:slideViewPr>
  <p:notesTextViewPr>
    <p:cViewPr>
      <p:scale>
        <a:sx n="1" d="1"/>
        <a:sy n="1" d="1"/>
      </p:scale>
      <p:origin x="0" y="0"/>
    </p:cViewPr>
  </p:notesTextViewPr>
  <p:notesViewPr>
    <p:cSldViewPr snapToGrid="0" showGuides="1">
      <p:cViewPr varScale="1">
        <p:scale>
          <a:sx n="86" d="100"/>
          <a:sy n="86" d="100"/>
        </p:scale>
        <p:origin x="3720" y="10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375FD1-5E51-4CFB-BA71-3B2A79E45003}"/>
              </a:ext>
            </a:extLst>
          </p:cNvPr>
          <p:cNvSpPr>
            <a:spLocks noGrp="1"/>
          </p:cNvSpPr>
          <p:nvPr>
            <p:ph type="hdr" sz="quarter"/>
          </p:nvPr>
        </p:nvSpPr>
        <p:spPr>
          <a:xfrm>
            <a:off x="1" y="0"/>
            <a:ext cx="3037579" cy="465758"/>
          </a:xfrm>
          <a:prstGeom prst="rect">
            <a:avLst/>
          </a:prstGeom>
        </p:spPr>
        <p:txBody>
          <a:bodyPr vert="horz" lIns="85990" tIns="42995" rIns="85990" bIns="42995" rtlCol="0"/>
          <a:lstStyle>
            <a:lvl1pPr algn="l">
              <a:defRPr sz="1100"/>
            </a:lvl1pPr>
          </a:lstStyle>
          <a:p>
            <a:endParaRPr lang="fr-BE"/>
          </a:p>
        </p:txBody>
      </p:sp>
      <p:sp>
        <p:nvSpPr>
          <p:cNvPr id="3" name="Espace réservé de la date 2">
            <a:extLst>
              <a:ext uri="{FF2B5EF4-FFF2-40B4-BE49-F238E27FC236}">
                <a16:creationId xmlns:a16="http://schemas.microsoft.com/office/drawing/2014/main" id="{3466C1D0-0557-48AB-9136-7D12796EF9EA}"/>
              </a:ext>
            </a:extLst>
          </p:cNvPr>
          <p:cNvSpPr>
            <a:spLocks noGrp="1"/>
          </p:cNvSpPr>
          <p:nvPr>
            <p:ph type="dt" sz="quarter" idx="1"/>
          </p:nvPr>
        </p:nvSpPr>
        <p:spPr>
          <a:xfrm>
            <a:off x="3971255" y="0"/>
            <a:ext cx="3037578" cy="465758"/>
          </a:xfrm>
          <a:prstGeom prst="rect">
            <a:avLst/>
          </a:prstGeom>
        </p:spPr>
        <p:txBody>
          <a:bodyPr vert="horz" lIns="85990" tIns="42995" rIns="85990" bIns="42995" rtlCol="0"/>
          <a:lstStyle>
            <a:lvl1pPr algn="r">
              <a:defRPr sz="1100"/>
            </a:lvl1pPr>
          </a:lstStyle>
          <a:p>
            <a:fld id="{0AAA54CB-7EE3-40D4-ACE7-82BA9E4DF850}" type="datetimeFigureOut">
              <a:rPr lang="fr-BE" smtClean="0"/>
              <a:t>26-02-19</a:t>
            </a:fld>
            <a:endParaRPr lang="fr-BE"/>
          </a:p>
        </p:txBody>
      </p:sp>
      <p:sp>
        <p:nvSpPr>
          <p:cNvPr id="4" name="Espace réservé du pied de page 3">
            <a:extLst>
              <a:ext uri="{FF2B5EF4-FFF2-40B4-BE49-F238E27FC236}">
                <a16:creationId xmlns:a16="http://schemas.microsoft.com/office/drawing/2014/main" id="{A88774DD-9FD5-4BCB-B5D7-E8A7BF0A537D}"/>
              </a:ext>
            </a:extLst>
          </p:cNvPr>
          <p:cNvSpPr>
            <a:spLocks noGrp="1"/>
          </p:cNvSpPr>
          <p:nvPr>
            <p:ph type="ftr" sz="quarter" idx="2"/>
          </p:nvPr>
        </p:nvSpPr>
        <p:spPr>
          <a:xfrm>
            <a:off x="1" y="8830643"/>
            <a:ext cx="3037579" cy="465758"/>
          </a:xfrm>
          <a:prstGeom prst="rect">
            <a:avLst/>
          </a:prstGeom>
        </p:spPr>
        <p:txBody>
          <a:bodyPr vert="horz" lIns="85990" tIns="42995" rIns="85990" bIns="42995" rtlCol="0" anchor="b"/>
          <a:lstStyle>
            <a:lvl1pPr algn="l">
              <a:defRPr sz="1100"/>
            </a:lvl1pPr>
          </a:lstStyle>
          <a:p>
            <a:endParaRPr lang="fr-BE"/>
          </a:p>
        </p:txBody>
      </p:sp>
      <p:sp>
        <p:nvSpPr>
          <p:cNvPr id="5" name="Espace réservé du numéro de diapositive 4">
            <a:extLst>
              <a:ext uri="{FF2B5EF4-FFF2-40B4-BE49-F238E27FC236}">
                <a16:creationId xmlns:a16="http://schemas.microsoft.com/office/drawing/2014/main" id="{626389CF-BF5D-4ADD-A775-0091AA21183B}"/>
              </a:ext>
            </a:extLst>
          </p:cNvPr>
          <p:cNvSpPr>
            <a:spLocks noGrp="1"/>
          </p:cNvSpPr>
          <p:nvPr>
            <p:ph type="sldNum" sz="quarter" idx="3"/>
          </p:nvPr>
        </p:nvSpPr>
        <p:spPr>
          <a:xfrm>
            <a:off x="3971255" y="8830643"/>
            <a:ext cx="3037578" cy="465758"/>
          </a:xfrm>
          <a:prstGeom prst="rect">
            <a:avLst/>
          </a:prstGeom>
        </p:spPr>
        <p:txBody>
          <a:bodyPr vert="horz" lIns="85990" tIns="42995" rIns="85990" bIns="42995" rtlCol="0" anchor="b"/>
          <a:lstStyle>
            <a:lvl1pPr algn="r">
              <a:defRPr sz="1100"/>
            </a:lvl1pPr>
          </a:lstStyle>
          <a:p>
            <a:fld id="{962029BB-11B7-49F3-A07C-C1FC20E0C6C7}" type="slidenum">
              <a:rPr lang="fr-BE" smtClean="0"/>
              <a:t>‹#›</a:t>
            </a:fld>
            <a:endParaRPr lang="fr-BE"/>
          </a:p>
        </p:txBody>
      </p:sp>
    </p:spTree>
    <p:extLst>
      <p:ext uri="{BB962C8B-B14F-4D97-AF65-F5344CB8AC3E}">
        <p14:creationId xmlns:p14="http://schemas.microsoft.com/office/powerpoint/2010/main" val="317876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Général">
    <p:spTree>
      <p:nvGrpSpPr>
        <p:cNvPr id="1" name=""/>
        <p:cNvGrpSpPr/>
        <p:nvPr/>
      </p:nvGrpSpPr>
      <p:grpSpPr>
        <a:xfrm>
          <a:off x="0" y="0"/>
          <a:ext cx="0" cy="0"/>
          <a:chOff x="0" y="0"/>
          <a:chExt cx="0" cy="0"/>
        </a:xfrm>
      </p:grpSpPr>
      <p:pic>
        <p:nvPicPr>
          <p:cNvPr id="2" name="Image 1" descr="RS4038_ULiege-place du 20 Août-bâtiment-exterieur-OM-2017 (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1167" y="0"/>
            <a:ext cx="21383625" cy="30275213"/>
          </a:xfrm>
          <a:prstGeom prst="rect">
            <a:avLst/>
          </a:prstGeom>
        </p:spPr>
      </p:pic>
      <p:sp>
        <p:nvSpPr>
          <p:cNvPr id="11" name="Triangle rectangle 10"/>
          <p:cNvSpPr/>
          <p:nvPr/>
        </p:nvSpPr>
        <p:spPr>
          <a:xfrm rot="10800000" flipV="1">
            <a:off x="5728950" y="12478864"/>
            <a:ext cx="16332006" cy="10211804"/>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7" name="Triangle rectangle 6"/>
          <p:cNvSpPr/>
          <p:nvPr/>
        </p:nvSpPr>
        <p:spPr>
          <a:xfrm>
            <a:off x="0" y="11849643"/>
            <a:ext cx="19419554" cy="11213015"/>
          </a:xfrm>
          <a:prstGeom prst="rtTriangle">
            <a:avLst/>
          </a:pr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10" name="Triangle rectangle 9"/>
          <p:cNvSpPr/>
          <p:nvPr/>
        </p:nvSpPr>
        <p:spPr>
          <a:xfrm rot="10800000" flipH="1">
            <a:off x="-3759665" y="-840804"/>
            <a:ext cx="16333200" cy="1021180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pic>
        <p:nvPicPr>
          <p:cNvPr id="3" name="Image 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924" y="1312025"/>
            <a:ext cx="4143375" cy="2011680"/>
          </a:xfrm>
          <a:prstGeom prst="rect">
            <a:avLst/>
          </a:prstGeom>
        </p:spPr>
      </p:pic>
    </p:spTree>
    <p:extLst>
      <p:ext uri="{BB962C8B-B14F-4D97-AF65-F5344CB8AC3E}">
        <p14:creationId xmlns:p14="http://schemas.microsoft.com/office/powerpoint/2010/main" val="1952536552"/>
      </p:ext>
    </p:extLst>
  </p:cSld>
  <p:clrMapOvr>
    <a:masterClrMapping/>
  </p:clrMapOvr>
  <p:extLst>
    <p:ext uri="{DCECCB84-F9BA-43D5-87BE-67443E8EF086}">
      <p15:sldGuideLst xmlns:p15="http://schemas.microsoft.com/office/powerpoint/2012/main">
        <p15:guide id="1" orient="horz" pos="9536"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26-02-19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a:t>
            </a:fld>
            <a:endParaRPr lang="fr-BE"/>
          </a:p>
        </p:txBody>
      </p:sp>
      <p:pic>
        <p:nvPicPr>
          <p:cNvPr id="6" name="Image 5"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5119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_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26-02-19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a:t>
            </a:fld>
            <a:endParaRPr lang="fr-BE"/>
          </a:p>
        </p:txBody>
      </p:sp>
    </p:spTree>
    <p:extLst>
      <p:ext uri="{BB962C8B-B14F-4D97-AF65-F5344CB8AC3E}">
        <p14:creationId xmlns:p14="http://schemas.microsoft.com/office/powerpoint/2010/main" val="350304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9183" y="1205402"/>
            <a:ext cx="6236891" cy="5129967"/>
          </a:xfrm>
        </p:spPr>
        <p:txBody>
          <a:bodyPr anchor="b"/>
          <a:lstStyle>
            <a:lvl1pPr algn="l">
              <a:defRPr sz="4677" b="1"/>
            </a:lvl1pPr>
          </a:lstStyle>
          <a:p>
            <a:r>
              <a:rPr lang="fr-FR"/>
              <a:t>Modifiez le style du titre</a:t>
            </a:r>
          </a:p>
        </p:txBody>
      </p:sp>
      <p:sp>
        <p:nvSpPr>
          <p:cNvPr id="3" name="Espace réservé du contenu 2"/>
          <p:cNvSpPr>
            <a:spLocks noGrp="1"/>
          </p:cNvSpPr>
          <p:nvPr>
            <p:ph idx="1"/>
          </p:nvPr>
        </p:nvSpPr>
        <p:spPr>
          <a:xfrm>
            <a:off x="7770657" y="1205404"/>
            <a:ext cx="10722150" cy="25839056"/>
          </a:xfrm>
        </p:spPr>
        <p:txBody>
          <a:bodyPr/>
          <a:lstStyle>
            <a:lvl1pPr>
              <a:buSzPct val="70000"/>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1069182" y="6335371"/>
            <a:ext cx="6236893" cy="20709089"/>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26-02-19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421403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191340" y="21192649"/>
            <a:ext cx="12830175" cy="2501912"/>
          </a:xfrm>
        </p:spPr>
        <p:txBody>
          <a:bodyPr anchor="b"/>
          <a:lstStyle>
            <a:lvl1pPr algn="l">
              <a:defRPr sz="4677" b="1"/>
            </a:lvl1pPr>
          </a:lstStyle>
          <a:p>
            <a:r>
              <a:rPr lang="fr-FR"/>
              <a:t>Modifiez le style du titre</a:t>
            </a:r>
          </a:p>
        </p:txBody>
      </p:sp>
      <p:sp>
        <p:nvSpPr>
          <p:cNvPr id="3" name="Espace réservé pour une image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fr-FR"/>
              <a:t>Cliquez sur l'icône pour ajouter une image</a:t>
            </a:r>
          </a:p>
        </p:txBody>
      </p:sp>
      <p:sp>
        <p:nvSpPr>
          <p:cNvPr id="4" name="Espace réservé du texte 3"/>
          <p:cNvSpPr>
            <a:spLocks noGrp="1"/>
          </p:cNvSpPr>
          <p:nvPr>
            <p:ph type="body" sz="half" idx="2"/>
          </p:nvPr>
        </p:nvSpPr>
        <p:spPr>
          <a:xfrm>
            <a:off x="4191340" y="23694561"/>
            <a:ext cx="12830175" cy="3553130"/>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26-02-19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340495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26-02-19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74031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4450008" y="1150655"/>
            <a:ext cx="4316611" cy="2583204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04496" y="1150655"/>
            <a:ext cx="13273057" cy="2583204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3F148916-E6E8-4346-AB9B-377CDB8FFF0D}" type="datetimeFigureOut">
              <a:rPr lang="fr-BE" smtClean="0"/>
              <a:t>26-02-19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53945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Général_2">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C5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402200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Général_2bis">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C6C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06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261506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854" y="-3737790"/>
            <a:ext cx="17642962" cy="22206286"/>
          </a:xfrm>
          <a:prstGeom prst="rect">
            <a:avLst/>
          </a:prstGeom>
        </p:spPr>
      </p:pic>
      <p:sp>
        <p:nvSpPr>
          <p:cNvPr id="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4203050"/>
                </a:moveTo>
                <a:lnTo>
                  <a:pt x="6313069" y="0"/>
                </a:lnTo>
                <a:lnTo>
                  <a:pt x="9378228" y="36076"/>
                </a:lnTo>
                <a:cubicBezTo>
                  <a:pt x="9372874" y="2346662"/>
                  <a:pt x="9416363" y="4689813"/>
                  <a:pt x="9411009" y="7000399"/>
                </a:cubicBezTo>
                <a:lnTo>
                  <a:pt x="0" y="7092989"/>
                </a:lnTo>
                <a:lnTo>
                  <a:pt x="83205" y="4203050"/>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4" name="Triangle isocèle 13"/>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26-02-19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sz="3742">
                <a:solidFill>
                  <a:schemeClr val="tx2"/>
                </a:solidFill>
              </a:defRPr>
            </a:lvl1pPr>
          </a:lstStyle>
          <a:p>
            <a:fld id="{2D54D976-1BC8-4935-81A1-7E6BDE2026D4}" type="slidenum">
              <a:rPr lang="fr-BE" smtClean="0"/>
              <a:t>‹#›</a:t>
            </a:fld>
            <a:endParaRPr lang="fr-BE"/>
          </a:p>
        </p:txBody>
      </p:sp>
      <p:sp>
        <p:nvSpPr>
          <p:cNvPr id="10" name="Titre 1"/>
          <p:cNvSpPr>
            <a:spLocks noGrp="1"/>
          </p:cNvSpPr>
          <p:nvPr>
            <p:ph type="title"/>
          </p:nvPr>
        </p:nvSpPr>
        <p:spPr>
          <a:xfrm>
            <a:off x="852242" y="19667009"/>
            <a:ext cx="19245263" cy="2777744"/>
          </a:xfrm>
        </p:spPr>
        <p:txBody>
          <a:bodyPr/>
          <a:lstStyle>
            <a:lvl1pPr algn="l">
              <a:defRPr b="1">
                <a:solidFill>
                  <a:schemeClr val="tx1"/>
                </a:solidFill>
              </a:defRPr>
            </a:lvl1pPr>
          </a:lstStyle>
          <a:p>
            <a:r>
              <a:rPr lang="fr-FR"/>
              <a:t>Modifiez le style du titre</a:t>
            </a:r>
            <a:endParaRPr lang="fr-FR" dirty="0"/>
          </a:p>
        </p:txBody>
      </p:sp>
      <p:sp>
        <p:nvSpPr>
          <p:cNvPr id="11" name="Espace réservé du texte 2"/>
          <p:cNvSpPr>
            <a:spLocks noGrp="1"/>
          </p:cNvSpPr>
          <p:nvPr>
            <p:ph type="body" sz="quarter" idx="13"/>
          </p:nvPr>
        </p:nvSpPr>
        <p:spPr>
          <a:xfrm>
            <a:off x="852241" y="23465171"/>
            <a:ext cx="19245260" cy="2921792"/>
          </a:xfrm>
        </p:spPr>
        <p:txBody>
          <a:bodyPr/>
          <a:lstStyle>
            <a:lvl1pPr marL="0" indent="0">
              <a:buNone/>
              <a:defRPr>
                <a:solidFill>
                  <a:schemeClr val="tx1"/>
                </a:solidFill>
              </a:defRPr>
            </a:lvl1pPr>
          </a:lstStyle>
          <a:p>
            <a:pPr lvl="0"/>
            <a:r>
              <a:rPr lang="fr-FR"/>
              <a:t>Modifier les styles du texte du masque</a:t>
            </a:r>
          </a:p>
        </p:txBody>
      </p:sp>
      <p:pic>
        <p:nvPicPr>
          <p:cNvPr id="13" name="Image 1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21830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7293" y="-2264244"/>
            <a:ext cx="15677361" cy="19732287"/>
          </a:xfrm>
          <a:prstGeom prst="rect">
            <a:avLst/>
          </a:prstGeom>
        </p:spPr>
      </p:pic>
      <p:sp>
        <p:nvSpPr>
          <p:cNvPr id="1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4203050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3975095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3975095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3975095"/>
                </a:moveTo>
                <a:lnTo>
                  <a:pt x="5979302" y="0"/>
                </a:lnTo>
                <a:lnTo>
                  <a:pt x="9378228" y="36076"/>
                </a:lnTo>
                <a:cubicBezTo>
                  <a:pt x="9372874" y="2346662"/>
                  <a:pt x="9416363" y="4689813"/>
                  <a:pt x="9411009" y="7000399"/>
                </a:cubicBezTo>
                <a:lnTo>
                  <a:pt x="0" y="7092989"/>
                </a:lnTo>
                <a:lnTo>
                  <a:pt x="83205" y="3975095"/>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7" name="Triangle isocèle 16"/>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26-02-19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sp>
        <p:nvSpPr>
          <p:cNvPr id="2" name="Titre 1"/>
          <p:cNvSpPr>
            <a:spLocks noGrp="1"/>
          </p:cNvSpPr>
          <p:nvPr>
            <p:ph type="title"/>
          </p:nvPr>
        </p:nvSpPr>
        <p:spPr>
          <a:xfrm>
            <a:off x="2492396" y="15924866"/>
            <a:ext cx="17372844" cy="3248114"/>
          </a:xfrm>
        </p:spPr>
        <p:txBody>
          <a:bodyPr anchor="t">
            <a:normAutofit/>
          </a:bodyPr>
          <a:lstStyle>
            <a:lvl1pPr algn="l">
              <a:defRPr sz="7483" b="0" cap="none" baseline="0"/>
            </a:lvl1pPr>
          </a:lstStyle>
          <a:p>
            <a:r>
              <a:rPr lang="fr-FR"/>
              <a:t>Modifiez le style du titre</a:t>
            </a:r>
            <a:endParaRPr lang="fr-FR" dirty="0"/>
          </a:p>
        </p:txBody>
      </p:sp>
      <p:sp>
        <p:nvSpPr>
          <p:cNvPr id="3" name="Espace réservé du texte 2"/>
          <p:cNvSpPr>
            <a:spLocks noGrp="1"/>
          </p:cNvSpPr>
          <p:nvPr>
            <p:ph type="body" idx="1"/>
          </p:nvPr>
        </p:nvSpPr>
        <p:spPr>
          <a:xfrm>
            <a:off x="2492399" y="19225844"/>
            <a:ext cx="17372844" cy="4696168"/>
          </a:xfrm>
        </p:spPr>
        <p:txBody>
          <a:bodyPr anchor="t"/>
          <a:lstStyle>
            <a:lvl1pPr marL="0" indent="0" algn="l">
              <a:buNone/>
              <a:defRPr sz="4677">
                <a:solidFill>
                  <a:schemeClr val="tx2"/>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fr-FR"/>
              <a:t>Modifier les styles du texte du masque</a:t>
            </a:r>
          </a:p>
        </p:txBody>
      </p:sp>
      <p:pic>
        <p:nvPicPr>
          <p:cNvPr id="10" name="Image 9"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351764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9182" y="1212412"/>
            <a:ext cx="16812817" cy="5045869"/>
          </a:xfrm>
        </p:spPr>
        <p:txBody>
          <a:bodyPr/>
          <a:lstStyle/>
          <a:p>
            <a:r>
              <a:rPr lang="fr-FR"/>
              <a:t>Modifiez le style du titre</a:t>
            </a:r>
            <a:endParaRPr lang="fr-FR" dirty="0"/>
          </a:p>
        </p:txBody>
      </p:sp>
      <p:sp>
        <p:nvSpPr>
          <p:cNvPr id="3" name="Espace réservé du contenu 2"/>
          <p:cNvSpPr>
            <a:spLocks noGrp="1"/>
          </p:cNvSpPr>
          <p:nvPr>
            <p:ph idx="1"/>
          </p:nvPr>
        </p:nvSpPr>
        <p:spPr>
          <a:xfrm>
            <a:off x="1069182" y="7064219"/>
            <a:ext cx="16812817" cy="19980241"/>
          </a:xfrm>
        </p:spPr>
        <p:txBody>
          <a:bodyPr/>
          <a:lstStyle>
            <a:lvl1pPr>
              <a:buSzPct val="75000"/>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26-02-19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45695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069181"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9908869"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3F148916-E6E8-4346-AB9B-377CDB8FFF0D}" type="datetimeFigureOut">
              <a:rPr lang="fr-BE" smtClean="0"/>
              <a:t>26-02-19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68785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1069181" y="6776884"/>
            <a:ext cx="7997813" cy="2860650"/>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4" name="Espace réservé du contenu 3"/>
          <p:cNvSpPr>
            <a:spLocks noGrp="1"/>
          </p:cNvSpPr>
          <p:nvPr>
            <p:ph sz="half" idx="2"/>
          </p:nvPr>
        </p:nvSpPr>
        <p:spPr>
          <a:xfrm>
            <a:off x="1069181"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9908869" y="6813252"/>
            <a:ext cx="7997813"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6" name="Espace réservé du contenu 5"/>
          <p:cNvSpPr>
            <a:spLocks noGrp="1"/>
          </p:cNvSpPr>
          <p:nvPr>
            <p:ph sz="quarter" idx="4"/>
          </p:nvPr>
        </p:nvSpPr>
        <p:spPr>
          <a:xfrm>
            <a:off x="9908869"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3F148916-E6E8-4346-AB9B-377CDB8FFF0D}" type="datetimeFigureOut">
              <a:rPr lang="fr-BE" smtClean="0"/>
              <a:t>26-02-19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D54D976-1BC8-4935-81A1-7E6BDE2026D4}" type="slidenum">
              <a:rPr lang="fr-BE" smtClean="0"/>
              <a:t>‹#›</a:t>
            </a:fld>
            <a:endParaRPr lang="fr-BE"/>
          </a:p>
        </p:txBody>
      </p:sp>
      <p:pic>
        <p:nvPicPr>
          <p:cNvPr id="11" name="Image 10"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14169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F148916-E6E8-4346-AB9B-377CDB8FFF0D}" type="datetimeFigureOut">
              <a:rPr lang="fr-BE" smtClean="0"/>
              <a:t>26-02-19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D54D976-1BC8-4935-81A1-7E6BDE2026D4}" type="slidenum">
              <a:rPr lang="fr-BE" smtClean="0"/>
              <a:t>‹#›</a:t>
            </a:fld>
            <a:endParaRPr lang="fr-BE"/>
          </a:p>
        </p:txBody>
      </p:sp>
      <p:pic>
        <p:nvPicPr>
          <p:cNvPr id="7" name="Image 6"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90037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9181" y="1212412"/>
            <a:ext cx="16837500" cy="5045869"/>
          </a:xfrm>
          <a:prstGeom prst="rect">
            <a:avLst/>
          </a:prstGeom>
        </p:spPr>
        <p:txBody>
          <a:bodyPr vert="horz" lIns="91440" tIns="45720" rIns="91440" bIns="45720" rtlCol="0" anchor="ctr">
            <a:normAutofit/>
          </a:bodyPr>
          <a:lstStyle/>
          <a:p>
            <a:r>
              <a:rPr lang="bn-IN" dirty="0"/>
              <a:t>Cliquez et modifiez le titre</a:t>
            </a:r>
            <a:endParaRPr lang="fr-FR" dirty="0"/>
          </a:p>
        </p:txBody>
      </p:sp>
      <p:sp>
        <p:nvSpPr>
          <p:cNvPr id="3" name="Espace réservé du texte 2"/>
          <p:cNvSpPr>
            <a:spLocks noGrp="1"/>
          </p:cNvSpPr>
          <p:nvPr>
            <p:ph type="body" idx="1"/>
          </p:nvPr>
        </p:nvSpPr>
        <p:spPr>
          <a:xfrm>
            <a:off x="1069181" y="7064219"/>
            <a:ext cx="16837500" cy="19980241"/>
          </a:xfrm>
          <a:prstGeom prst="rect">
            <a:avLst/>
          </a:prstGeom>
        </p:spPr>
        <p:txBody>
          <a:bodyPr vert="horz" lIns="91440" tIns="45720" rIns="91440" bIns="45720" rtlCol="0">
            <a:normAutofit/>
          </a:bodyPr>
          <a:lstStyle/>
          <a:p>
            <a:pPr lvl="0"/>
            <a:r>
              <a:rPr lang="bn-IN" dirty="0"/>
              <a:t>Cliquez pour modifier les styles du texte du masque</a:t>
            </a:r>
          </a:p>
          <a:p>
            <a:pPr lvl="1"/>
            <a:r>
              <a:rPr lang="bn-IN" dirty="0"/>
              <a:t>Deuxième niveau</a:t>
            </a:r>
          </a:p>
          <a:p>
            <a:pPr lvl="2"/>
            <a:r>
              <a:rPr lang="bn-IN" dirty="0"/>
              <a:t>Troisième niveau</a:t>
            </a:r>
          </a:p>
          <a:p>
            <a:pPr lvl="3"/>
            <a:r>
              <a:rPr lang="bn-IN" dirty="0"/>
              <a:t>Quatrième niveau</a:t>
            </a:r>
          </a:p>
          <a:p>
            <a:pPr lvl="4"/>
            <a:r>
              <a:rPr lang="bn-IN" dirty="0"/>
              <a:t>Cinquième niveau</a:t>
            </a:r>
            <a:endParaRPr lang="fr-FR" dirty="0"/>
          </a:p>
        </p:txBody>
      </p:sp>
      <p:sp>
        <p:nvSpPr>
          <p:cNvPr id="4" name="Espace réservé de la date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3F148916-E6E8-4346-AB9B-377CDB8FFF0D}" type="datetimeFigureOut">
              <a:rPr lang="fr-BE" smtClean="0"/>
              <a:t>26-02-19</a:t>
            </a:fld>
            <a:endParaRPr lang="fr-BE"/>
          </a:p>
        </p:txBody>
      </p:sp>
      <p:sp>
        <p:nvSpPr>
          <p:cNvPr id="5" name="Espace réservé du pied de page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2D54D976-1BC8-4935-81A1-7E6BDE2026D4}" type="slidenum">
              <a:rPr lang="fr-BE" smtClean="0"/>
              <a:t>‹#›</a:t>
            </a:fld>
            <a:endParaRPr lang="fr-BE"/>
          </a:p>
        </p:txBody>
      </p:sp>
    </p:spTree>
    <p:extLst>
      <p:ext uri="{BB962C8B-B14F-4D97-AF65-F5344CB8AC3E}">
        <p14:creationId xmlns:p14="http://schemas.microsoft.com/office/powerpoint/2010/main" val="16230315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l" defTabSz="1069162" rtl="0" eaLnBrk="1" latinLnBrk="0" hangingPunct="1">
        <a:spcBef>
          <a:spcPct val="0"/>
        </a:spcBef>
        <a:buNone/>
        <a:defRPr sz="8419" kern="1200">
          <a:solidFill>
            <a:schemeClr val="accent1"/>
          </a:solidFill>
          <a:latin typeface="+mj-lt"/>
          <a:ea typeface="+mj-ea"/>
          <a:cs typeface="+mj-cs"/>
        </a:defRPr>
      </a:lvl1pPr>
    </p:titleStyle>
    <p:bodyStyle>
      <a:lvl1pPr marL="1039463" indent="-1039463" algn="l" defTabSz="1069162" rtl="0" eaLnBrk="1" latinLnBrk="0" hangingPunct="1">
        <a:spcBef>
          <a:spcPct val="20000"/>
        </a:spcBef>
        <a:buClr>
          <a:schemeClr val="accent1"/>
        </a:buClr>
        <a:buSzPct val="75000"/>
        <a:buFont typeface="Franklin Gothic Book" panose="020B0503020102020204" pitchFamily="34" charset="0"/>
        <a:buChar char="►"/>
        <a:defRPr sz="6548" kern="1200">
          <a:solidFill>
            <a:schemeClr val="tx1"/>
          </a:solidFill>
          <a:latin typeface="+mn-lt"/>
          <a:ea typeface="+mn-ea"/>
          <a:cs typeface="+mn-cs"/>
        </a:defRPr>
      </a:lvl1pPr>
      <a:lvl2pPr marL="1737389" indent="-668226" algn="l" defTabSz="1069162" rtl="0" eaLnBrk="1" latinLnBrk="0" hangingPunct="1">
        <a:spcBef>
          <a:spcPct val="20000"/>
        </a:spcBef>
        <a:buClr>
          <a:schemeClr val="accent1"/>
        </a:buClr>
        <a:buFont typeface="Wingdings" panose="05000000000000000000" pitchFamily="2" charset="2"/>
        <a:buChar char="§"/>
        <a:defRPr sz="5612" kern="1200">
          <a:solidFill>
            <a:schemeClr val="tx1"/>
          </a:solidFill>
          <a:latin typeface="+mn-lt"/>
          <a:ea typeface="+mn-ea"/>
          <a:cs typeface="+mn-cs"/>
        </a:defRPr>
      </a:lvl2pPr>
      <a:lvl3pPr marL="2672906" indent="-534581" algn="l" defTabSz="1069162" rtl="0" eaLnBrk="1" latinLnBrk="0" hangingPunct="1">
        <a:spcBef>
          <a:spcPct val="20000"/>
        </a:spcBef>
        <a:buClr>
          <a:schemeClr val="accent1"/>
        </a:buClr>
        <a:buFont typeface="Wingdings" panose="05000000000000000000" pitchFamily="2" charset="2"/>
        <a:buChar char="Ø"/>
        <a:defRPr sz="4677" kern="1200">
          <a:solidFill>
            <a:schemeClr val="tx1"/>
          </a:solidFill>
          <a:latin typeface="+mn-lt"/>
          <a:ea typeface="+mn-ea"/>
          <a:cs typeface="+mn-cs"/>
        </a:defRPr>
      </a:lvl3pPr>
      <a:lvl4pPr marL="3742068" indent="-534581" algn="l" defTabSz="1069162" rtl="0" eaLnBrk="1" latinLnBrk="0" hangingPunct="1">
        <a:spcBef>
          <a:spcPct val="20000"/>
        </a:spcBef>
        <a:buClr>
          <a:schemeClr val="accent1"/>
        </a:buClr>
        <a:buFont typeface="Arial" panose="020B0604020202020204" pitchFamily="34" charset="0"/>
        <a:buChar char="•"/>
        <a:defRPr sz="4209" kern="1200">
          <a:solidFill>
            <a:schemeClr val="tx1"/>
          </a:solidFill>
          <a:latin typeface="+mn-lt"/>
          <a:ea typeface="+mn-ea"/>
          <a:cs typeface="+mn-cs"/>
        </a:defRPr>
      </a:lvl4pPr>
      <a:lvl5pPr marL="4811230" indent="-534581" algn="l" defTabSz="1069162" rtl="0" eaLnBrk="1" latinLnBrk="0" hangingPunct="1">
        <a:spcBef>
          <a:spcPct val="20000"/>
        </a:spcBef>
        <a:buClr>
          <a:schemeClr val="accent1"/>
        </a:buClr>
        <a:buSzPct val="85000"/>
        <a:buFont typeface="Wingdings" panose="05000000000000000000" pitchFamily="2" charset="2"/>
        <a:buChar char="v"/>
        <a:defRPr sz="4209" kern="1200">
          <a:solidFill>
            <a:schemeClr val="tx1"/>
          </a:solidFill>
          <a:latin typeface="+mn-lt"/>
          <a:ea typeface="+mn-ea"/>
          <a:cs typeface="+mn-cs"/>
        </a:defRPr>
      </a:lvl5pPr>
      <a:lvl6pPr marL="5880392" indent="-534581" algn="l" defTabSz="1069162" rtl="0" eaLnBrk="1" latinLnBrk="0" hangingPunct="1">
        <a:spcBef>
          <a:spcPct val="20000"/>
        </a:spcBef>
        <a:buFont typeface="Arial"/>
        <a:buChar char="•"/>
        <a:defRPr sz="4677" kern="1200">
          <a:solidFill>
            <a:schemeClr val="tx1"/>
          </a:solidFill>
          <a:latin typeface="+mn-lt"/>
          <a:ea typeface="+mn-ea"/>
          <a:cs typeface="+mn-cs"/>
        </a:defRPr>
      </a:lvl6pPr>
      <a:lvl7pPr marL="6949554" indent="-534581" algn="l" defTabSz="1069162" rtl="0" eaLnBrk="1" latinLnBrk="0" hangingPunct="1">
        <a:spcBef>
          <a:spcPct val="20000"/>
        </a:spcBef>
        <a:buFont typeface="Arial"/>
        <a:buChar char="•"/>
        <a:defRPr sz="4677" kern="1200">
          <a:solidFill>
            <a:schemeClr val="tx1"/>
          </a:solidFill>
          <a:latin typeface="+mn-lt"/>
          <a:ea typeface="+mn-ea"/>
          <a:cs typeface="+mn-cs"/>
        </a:defRPr>
      </a:lvl7pPr>
      <a:lvl8pPr marL="8018717" indent="-534581" algn="l" defTabSz="1069162" rtl="0" eaLnBrk="1" latinLnBrk="0" hangingPunct="1">
        <a:spcBef>
          <a:spcPct val="20000"/>
        </a:spcBef>
        <a:buFont typeface="Arial"/>
        <a:buChar char="•"/>
        <a:defRPr sz="4677" kern="1200">
          <a:solidFill>
            <a:schemeClr val="tx1"/>
          </a:solidFill>
          <a:latin typeface="+mn-lt"/>
          <a:ea typeface="+mn-ea"/>
          <a:cs typeface="+mn-cs"/>
        </a:defRPr>
      </a:lvl8pPr>
      <a:lvl9pPr marL="9087879" indent="-534581" algn="l" defTabSz="1069162" rtl="0" eaLnBrk="1" latinLnBrk="0" hangingPunct="1">
        <a:spcBef>
          <a:spcPct val="20000"/>
        </a:spcBef>
        <a:buFont typeface="Arial"/>
        <a:buChar char="•"/>
        <a:defRPr sz="4677" kern="1200">
          <a:solidFill>
            <a:schemeClr val="tx1"/>
          </a:solidFill>
          <a:latin typeface="+mn-lt"/>
          <a:ea typeface="+mn-ea"/>
          <a:cs typeface="+mn-cs"/>
        </a:defRPr>
      </a:lvl9pPr>
    </p:bodyStyle>
    <p:otherStyle>
      <a:defPPr>
        <a:defRPr lang="fr-FR"/>
      </a:defPPr>
      <a:lvl1pPr marL="0" algn="l" defTabSz="1069162" rtl="0" eaLnBrk="1" latinLnBrk="0" hangingPunct="1">
        <a:defRPr sz="4209" kern="1200">
          <a:solidFill>
            <a:schemeClr val="tx1"/>
          </a:solidFill>
          <a:latin typeface="+mn-lt"/>
          <a:ea typeface="+mn-ea"/>
          <a:cs typeface="+mn-cs"/>
        </a:defRPr>
      </a:lvl1pPr>
      <a:lvl2pPr marL="1069162" algn="l" defTabSz="1069162" rtl="0" eaLnBrk="1" latinLnBrk="0" hangingPunct="1">
        <a:defRPr sz="4209" kern="1200">
          <a:solidFill>
            <a:schemeClr val="tx1"/>
          </a:solidFill>
          <a:latin typeface="+mn-lt"/>
          <a:ea typeface="+mn-ea"/>
          <a:cs typeface="+mn-cs"/>
        </a:defRPr>
      </a:lvl2pPr>
      <a:lvl3pPr marL="2138324" algn="l" defTabSz="1069162" rtl="0" eaLnBrk="1" latinLnBrk="0" hangingPunct="1">
        <a:defRPr sz="4209" kern="1200">
          <a:solidFill>
            <a:schemeClr val="tx1"/>
          </a:solidFill>
          <a:latin typeface="+mn-lt"/>
          <a:ea typeface="+mn-ea"/>
          <a:cs typeface="+mn-cs"/>
        </a:defRPr>
      </a:lvl3pPr>
      <a:lvl4pPr marL="3207487" algn="l" defTabSz="1069162" rtl="0" eaLnBrk="1" latinLnBrk="0" hangingPunct="1">
        <a:defRPr sz="4209" kern="1200">
          <a:solidFill>
            <a:schemeClr val="tx1"/>
          </a:solidFill>
          <a:latin typeface="+mn-lt"/>
          <a:ea typeface="+mn-ea"/>
          <a:cs typeface="+mn-cs"/>
        </a:defRPr>
      </a:lvl4pPr>
      <a:lvl5pPr marL="4276649" algn="l" defTabSz="1069162" rtl="0" eaLnBrk="1" latinLnBrk="0" hangingPunct="1">
        <a:defRPr sz="4209" kern="1200">
          <a:solidFill>
            <a:schemeClr val="tx1"/>
          </a:solidFill>
          <a:latin typeface="+mn-lt"/>
          <a:ea typeface="+mn-ea"/>
          <a:cs typeface="+mn-cs"/>
        </a:defRPr>
      </a:lvl5pPr>
      <a:lvl6pPr marL="5345811" algn="l" defTabSz="1069162" rtl="0" eaLnBrk="1" latinLnBrk="0" hangingPunct="1">
        <a:defRPr sz="4209" kern="1200">
          <a:solidFill>
            <a:schemeClr val="tx1"/>
          </a:solidFill>
          <a:latin typeface="+mn-lt"/>
          <a:ea typeface="+mn-ea"/>
          <a:cs typeface="+mn-cs"/>
        </a:defRPr>
      </a:lvl6pPr>
      <a:lvl7pPr marL="6414973" algn="l" defTabSz="1069162" rtl="0" eaLnBrk="1" latinLnBrk="0" hangingPunct="1">
        <a:defRPr sz="4209" kern="1200">
          <a:solidFill>
            <a:schemeClr val="tx1"/>
          </a:solidFill>
          <a:latin typeface="+mn-lt"/>
          <a:ea typeface="+mn-ea"/>
          <a:cs typeface="+mn-cs"/>
        </a:defRPr>
      </a:lvl7pPr>
      <a:lvl8pPr marL="7484135" algn="l" defTabSz="1069162" rtl="0" eaLnBrk="1" latinLnBrk="0" hangingPunct="1">
        <a:defRPr sz="4209" kern="1200">
          <a:solidFill>
            <a:schemeClr val="tx1"/>
          </a:solidFill>
          <a:latin typeface="+mn-lt"/>
          <a:ea typeface="+mn-ea"/>
          <a:cs typeface="+mn-cs"/>
        </a:defRPr>
      </a:lvl8pPr>
      <a:lvl9pPr marL="8553298" algn="l" defTabSz="1069162"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942BAB6-421F-4E58-976A-9464A5AD1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847" y="28622609"/>
            <a:ext cx="6458341" cy="920314"/>
          </a:xfrm>
          <a:prstGeom prst="rect">
            <a:avLst/>
          </a:prstGeom>
        </p:spPr>
      </p:pic>
      <p:pic>
        <p:nvPicPr>
          <p:cNvPr id="52" name="Image 51">
            <a:extLst>
              <a:ext uri="{FF2B5EF4-FFF2-40B4-BE49-F238E27FC236}">
                <a16:creationId xmlns:a16="http://schemas.microsoft.com/office/drawing/2014/main" id="{6F8E78DE-7D34-4671-89A7-BE93922EB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12" y="28208238"/>
            <a:ext cx="7032724" cy="1855711"/>
          </a:xfrm>
          <a:prstGeom prst="rect">
            <a:avLst/>
          </a:prstGeom>
        </p:spPr>
      </p:pic>
      <p:sp>
        <p:nvSpPr>
          <p:cNvPr id="2" name="Rectangle 1">
            <a:extLst>
              <a:ext uri="{FF2B5EF4-FFF2-40B4-BE49-F238E27FC236}">
                <a16:creationId xmlns:a16="http://schemas.microsoft.com/office/drawing/2014/main" id="{FCC3C53F-7D40-4E6B-8D34-96E07FF9B56B}"/>
              </a:ext>
            </a:extLst>
          </p:cNvPr>
          <p:cNvSpPr/>
          <p:nvPr/>
        </p:nvSpPr>
        <p:spPr>
          <a:xfrm>
            <a:off x="-22703" y="-1"/>
            <a:ext cx="21433371" cy="4026260"/>
          </a:xfrm>
          <a:prstGeom prst="rect">
            <a:avLst/>
          </a:prstGeom>
          <a:solidFill>
            <a:srgbClr val="F07F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4" name="Rectangle 4">
            <a:extLst>
              <a:ext uri="{FF2B5EF4-FFF2-40B4-BE49-F238E27FC236}">
                <a16:creationId xmlns:a16="http://schemas.microsoft.com/office/drawing/2014/main" id="{2C72DC60-CBD3-4C2D-96E1-7AD3B20B8C2F}"/>
              </a:ext>
            </a:extLst>
          </p:cNvPr>
          <p:cNvSpPr>
            <a:spLocks noChangeArrowheads="1"/>
          </p:cNvSpPr>
          <p:nvPr/>
        </p:nvSpPr>
        <p:spPr bwMode="auto">
          <a:xfrm>
            <a:off x="1816406" y="387266"/>
            <a:ext cx="18435860" cy="3754874"/>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algn="ctr" hangingPunct="0"/>
            <a:r>
              <a:rPr lang="en-US" sz="6600" b="1" dirty="0">
                <a:solidFill>
                  <a:schemeClr val="bg1"/>
                </a:solidFill>
              </a:rPr>
              <a:t>Reliability assessment of aging miter gates in the presence of corrosion and fatigue</a:t>
            </a:r>
            <a:endParaRPr lang="en-US" sz="6600" dirty="0">
              <a:solidFill>
                <a:schemeClr val="bg1"/>
              </a:solidFill>
            </a:endParaRPr>
          </a:p>
          <a:p>
            <a:pPr algn="ctr" hangingPunct="0"/>
            <a:r>
              <a:rPr lang="en-US" sz="4000" dirty="0" err="1">
                <a:solidFill>
                  <a:schemeClr val="bg1"/>
                </a:solidFill>
              </a:rPr>
              <a:t>Thuong</a:t>
            </a:r>
            <a:r>
              <a:rPr lang="en-US" sz="4000" dirty="0">
                <a:solidFill>
                  <a:schemeClr val="bg1"/>
                </a:solidFill>
              </a:rPr>
              <a:t> Van DANG, </a:t>
            </a:r>
            <a:r>
              <a:rPr lang="en-US" sz="4000" dirty="0" err="1">
                <a:solidFill>
                  <a:schemeClr val="bg1"/>
                </a:solidFill>
              </a:rPr>
              <a:t>Quang</a:t>
            </a:r>
            <a:r>
              <a:rPr lang="en-US" sz="4000" dirty="0">
                <a:solidFill>
                  <a:schemeClr val="bg1"/>
                </a:solidFill>
              </a:rPr>
              <a:t> </a:t>
            </a:r>
            <a:r>
              <a:rPr lang="en-US" sz="4000" dirty="0" err="1">
                <a:solidFill>
                  <a:schemeClr val="bg1"/>
                </a:solidFill>
              </a:rPr>
              <a:t>Anh</a:t>
            </a:r>
            <a:r>
              <a:rPr lang="en-US" sz="4000" dirty="0">
                <a:solidFill>
                  <a:schemeClr val="bg1"/>
                </a:solidFill>
              </a:rPr>
              <a:t> MAI, Pablo G. MORATO, Philippe RIGO</a:t>
            </a:r>
          </a:p>
          <a:p>
            <a:pPr lvl="0" defTabSz="914400" eaLnBrk="0" fontAlgn="base" hangingPunct="0">
              <a:spcBef>
                <a:spcPct val="0"/>
              </a:spcBef>
              <a:spcAft>
                <a:spcPct val="0"/>
              </a:spcAft>
            </a:pPr>
            <a:endParaRPr lang="fr-BE" sz="6600" b="1" dirty="0">
              <a:solidFill>
                <a:schemeClr val="bg1"/>
              </a:solidFill>
            </a:endParaRPr>
          </a:p>
        </p:txBody>
      </p:sp>
      <p:sp>
        <p:nvSpPr>
          <p:cNvPr id="13" name="Rectangle 4">
            <a:extLst>
              <a:ext uri="{FF2B5EF4-FFF2-40B4-BE49-F238E27FC236}">
                <a16:creationId xmlns:a16="http://schemas.microsoft.com/office/drawing/2014/main" id="{BC564852-5CC1-4FB1-BB84-BBE24B9D40C6}"/>
              </a:ext>
            </a:extLst>
          </p:cNvPr>
          <p:cNvSpPr>
            <a:spLocks noChangeArrowheads="1"/>
          </p:cNvSpPr>
          <p:nvPr/>
        </p:nvSpPr>
        <p:spPr bwMode="auto">
          <a:xfrm>
            <a:off x="8974667" y="3383806"/>
            <a:ext cx="10329333"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algn="r" defTabSz="914400" eaLnBrk="0" fontAlgn="base" hangingPunct="0">
              <a:spcBef>
                <a:spcPct val="0"/>
              </a:spcBef>
              <a:spcAft>
                <a:spcPct val="0"/>
              </a:spcAft>
            </a:pPr>
            <a:r>
              <a:rPr lang="fr-FR" altLang="fr-FR" sz="3200" b="1" dirty="0">
                <a:solidFill>
                  <a:schemeClr val="bg1"/>
                </a:solidFill>
              </a:rPr>
              <a:t>dangvanthuong@doct.uliege.be  +32 488 613309</a:t>
            </a:r>
            <a:endParaRPr lang="fr-BE" sz="3200" b="1" dirty="0">
              <a:solidFill>
                <a:schemeClr val="bg1"/>
              </a:solidFill>
            </a:endParaRPr>
          </a:p>
        </p:txBody>
      </p:sp>
      <p:sp>
        <p:nvSpPr>
          <p:cNvPr id="7" name="Rectangle 6">
            <a:extLst>
              <a:ext uri="{FF2B5EF4-FFF2-40B4-BE49-F238E27FC236}">
                <a16:creationId xmlns:a16="http://schemas.microsoft.com/office/drawing/2014/main" id="{02577C55-D8D1-468F-9161-BEEB58FA9F82}"/>
              </a:ext>
            </a:extLst>
          </p:cNvPr>
          <p:cNvSpPr/>
          <p:nvPr/>
        </p:nvSpPr>
        <p:spPr>
          <a:xfrm>
            <a:off x="1834446" y="8636003"/>
            <a:ext cx="5723467" cy="9794552"/>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5" name="Rectangle 4">
            <a:extLst>
              <a:ext uri="{FF2B5EF4-FFF2-40B4-BE49-F238E27FC236}">
                <a16:creationId xmlns:a16="http://schemas.microsoft.com/office/drawing/2014/main" id="{F39B299C-1D3B-4E3A-B67F-0FA3C9424C0D}"/>
              </a:ext>
            </a:extLst>
          </p:cNvPr>
          <p:cNvSpPr>
            <a:spLocks noChangeArrowheads="1"/>
          </p:cNvSpPr>
          <p:nvPr/>
        </p:nvSpPr>
        <p:spPr bwMode="auto">
          <a:xfrm>
            <a:off x="2137952" y="8928384"/>
            <a:ext cx="5401084" cy="9048631"/>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fr-BE" altLang="fr-FR" sz="3200" b="1" dirty="0">
                <a:solidFill>
                  <a:schemeClr val="tx1">
                    <a:lumMod val="85000"/>
                    <a:lumOff val="15000"/>
                  </a:schemeClr>
                </a:solidFill>
              </a:rPr>
              <a:t>1. INTRODUCTION</a:t>
            </a: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a:solidFill>
                  <a:schemeClr val="tx1">
                    <a:lumMod val="85000"/>
                    <a:lumOff val="15000"/>
                  </a:schemeClr>
                </a:solidFill>
              </a:rPr>
              <a:t>Corrosion and fatigue cracking are two factors that significantly influence the integrity and life cycle costs hydraulic steel structures.</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Therefore</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it</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is</a:t>
            </a:r>
            <a:r>
              <a:rPr lang="fr-BE" altLang="fr-FR" sz="2200" dirty="0">
                <a:solidFill>
                  <a:schemeClr val="tx1">
                    <a:lumMod val="85000"/>
                    <a:lumOff val="15000"/>
                  </a:schemeClr>
                </a:solidFill>
              </a:rPr>
              <a:t> essential to </a:t>
            </a:r>
            <a:r>
              <a:rPr lang="fr-BE" altLang="fr-FR" sz="2200" dirty="0" err="1">
                <a:solidFill>
                  <a:schemeClr val="tx1">
                    <a:lumMod val="85000"/>
                    <a:lumOff val="15000"/>
                  </a:schemeClr>
                </a:solidFill>
              </a:rPr>
              <a:t>mitigate</a:t>
            </a:r>
            <a:r>
              <a:rPr lang="fr-BE" altLang="fr-FR" sz="2200" dirty="0">
                <a:solidFill>
                  <a:schemeClr val="tx1">
                    <a:lumMod val="85000"/>
                    <a:lumOff val="15000"/>
                  </a:schemeClr>
                </a:solidFill>
              </a:rPr>
              <a:t> the adverse </a:t>
            </a:r>
            <a:r>
              <a:rPr lang="fr-BE" altLang="fr-FR" sz="2200" dirty="0" err="1">
                <a:solidFill>
                  <a:schemeClr val="tx1">
                    <a:lumMod val="85000"/>
                    <a:lumOff val="15000"/>
                  </a:schemeClr>
                </a:solidFill>
              </a:rPr>
              <a:t>consequences</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associated</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with</a:t>
            </a:r>
            <a:r>
              <a:rPr lang="fr-BE" altLang="fr-FR" sz="2200" dirty="0">
                <a:solidFill>
                  <a:schemeClr val="tx1">
                    <a:lumMod val="85000"/>
                    <a:lumOff val="15000"/>
                  </a:schemeClr>
                </a:solidFill>
              </a:rPr>
              <a:t> structural </a:t>
            </a:r>
            <a:r>
              <a:rPr lang="fr-BE" altLang="fr-FR" sz="2200" dirty="0" err="1">
                <a:solidFill>
                  <a:schemeClr val="tx1">
                    <a:lumMod val="85000"/>
                    <a:lumOff val="15000"/>
                  </a:schemeClr>
                </a:solidFill>
              </a:rPr>
              <a:t>failure</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under</a:t>
            </a:r>
            <a:r>
              <a:rPr lang="fr-BE" altLang="fr-FR" sz="2200" dirty="0">
                <a:solidFill>
                  <a:schemeClr val="tx1">
                    <a:lumMod val="85000"/>
                    <a:lumOff val="15000"/>
                  </a:schemeClr>
                </a:solidFill>
              </a:rPr>
              <a:t> corrosion and fatigue. </a:t>
            </a:r>
            <a:r>
              <a:rPr lang="fr-BE" altLang="fr-FR" sz="2200" dirty="0" err="1">
                <a:solidFill>
                  <a:schemeClr val="tx1">
                    <a:lumMod val="85000"/>
                    <a:lumOff val="15000"/>
                  </a:schemeClr>
                </a:solidFill>
              </a:rPr>
              <a:t>Furthermore</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there</a:t>
            </a:r>
            <a:r>
              <a:rPr lang="fr-BE" altLang="fr-FR" sz="2200" dirty="0">
                <a:solidFill>
                  <a:schemeClr val="tx1">
                    <a:lumMod val="85000"/>
                    <a:lumOff val="15000"/>
                  </a:schemeClr>
                </a:solidFill>
              </a:rPr>
              <a:t> are </a:t>
            </a:r>
            <a:r>
              <a:rPr lang="fr-BE" altLang="fr-FR" sz="2200" dirty="0" err="1">
                <a:solidFill>
                  <a:schemeClr val="tx1">
                    <a:lumMod val="85000"/>
                    <a:lumOff val="15000"/>
                  </a:schemeClr>
                </a:solidFill>
              </a:rPr>
              <a:t>significant</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uncertainties</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associated</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with</a:t>
            </a:r>
            <a:r>
              <a:rPr lang="fr-BE" altLang="fr-FR" sz="2200" dirty="0">
                <a:solidFill>
                  <a:schemeClr val="tx1">
                    <a:lumMod val="85000"/>
                    <a:lumOff val="15000"/>
                  </a:schemeClr>
                </a:solidFill>
              </a:rPr>
              <a:t> corrosion and fatigue </a:t>
            </a:r>
            <a:r>
              <a:rPr lang="fr-BE" altLang="fr-FR" sz="2200" dirty="0" err="1">
                <a:solidFill>
                  <a:schemeClr val="tx1">
                    <a:lumMod val="85000"/>
                    <a:lumOff val="15000"/>
                  </a:schemeClr>
                </a:solidFill>
              </a:rPr>
              <a:t>models</a:t>
            </a:r>
            <a:r>
              <a:rPr lang="fr-BE" altLang="fr-FR" sz="2200" dirty="0">
                <a:solidFill>
                  <a:schemeClr val="tx1">
                    <a:lumMod val="85000"/>
                    <a:lumOff val="15000"/>
                  </a:schemeClr>
                </a:solidFill>
              </a:rPr>
              <a:t>. In </a:t>
            </a:r>
            <a:r>
              <a:rPr lang="fr-BE" altLang="fr-FR" sz="2200" dirty="0" err="1">
                <a:solidFill>
                  <a:schemeClr val="tx1">
                    <a:lumMod val="85000"/>
                    <a:lumOff val="15000"/>
                  </a:schemeClr>
                </a:solidFill>
              </a:rPr>
              <a:t>general</a:t>
            </a:r>
            <a:r>
              <a:rPr lang="fr-BE" altLang="fr-FR" sz="2200" dirty="0">
                <a:solidFill>
                  <a:schemeClr val="tx1">
                    <a:lumMod val="85000"/>
                    <a:lumOff val="15000"/>
                  </a:schemeClr>
                </a:solidFill>
              </a:rPr>
              <a:t>, corrosion of a miter </a:t>
            </a:r>
            <a:r>
              <a:rPr lang="fr-BE" altLang="fr-FR" sz="2200" dirty="0" err="1">
                <a:solidFill>
                  <a:schemeClr val="tx1">
                    <a:lumMod val="85000"/>
                    <a:lumOff val="15000"/>
                  </a:schemeClr>
                </a:solidFill>
              </a:rPr>
              <a:t>gate</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is</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affected</a:t>
            </a:r>
            <a:r>
              <a:rPr lang="fr-BE" altLang="fr-FR" sz="2200" dirty="0">
                <a:solidFill>
                  <a:schemeClr val="tx1">
                    <a:lumMod val="85000"/>
                    <a:lumOff val="15000"/>
                  </a:schemeClr>
                </a:solidFill>
              </a:rPr>
              <a:t> by </a:t>
            </a:r>
            <a:r>
              <a:rPr lang="fr-BE" altLang="fr-FR" sz="2200" dirty="0" err="1">
                <a:solidFill>
                  <a:schemeClr val="tx1">
                    <a:lumMod val="85000"/>
                    <a:lumOff val="15000"/>
                  </a:schemeClr>
                </a:solidFill>
              </a:rPr>
              <a:t>many</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factors</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such</a:t>
            </a:r>
            <a:r>
              <a:rPr lang="fr-BE" altLang="fr-FR" sz="2200" dirty="0">
                <a:solidFill>
                  <a:schemeClr val="tx1">
                    <a:lumMod val="85000"/>
                    <a:lumOff val="15000"/>
                  </a:schemeClr>
                </a:solidFill>
              </a:rPr>
              <a:t> as corrosion protection, </a:t>
            </a:r>
            <a:r>
              <a:rPr lang="fr-BE" altLang="fr-FR" sz="2200" dirty="0" err="1">
                <a:solidFill>
                  <a:schemeClr val="tx1">
                    <a:lumMod val="85000"/>
                    <a:lumOff val="15000"/>
                  </a:schemeClr>
                </a:solidFill>
              </a:rPr>
              <a:t>temperature</a:t>
            </a:r>
            <a:r>
              <a:rPr lang="fr-BE" altLang="fr-FR" sz="2200" dirty="0">
                <a:solidFill>
                  <a:schemeClr val="tx1">
                    <a:lumMod val="85000"/>
                    <a:lumOff val="15000"/>
                  </a:schemeClr>
                </a:solidFill>
              </a:rPr>
              <a:t>, </a:t>
            </a:r>
            <a:r>
              <a:rPr lang="en-US" altLang="fr-FR" sz="2200" dirty="0">
                <a:solidFill>
                  <a:schemeClr val="tx1">
                    <a:lumMod val="85000"/>
                    <a:lumOff val="15000"/>
                  </a:schemeClr>
                </a:solidFill>
              </a:rPr>
              <a:t>humidity, constant wet/dry cycling, immersion in fresh or saline water. Fatigue crack propagation is also affected by many parameters such as initial crack size, history of local nominal stress range, geometry factor. This study aims to provide an approach for calculating the reliability of hydraulic steel structures to give strategies and solutions mitigate risk under corrosion and fatigue. An example of an assessment of the reliability for vulnerable members about fatigue and corrosion as well, e.g., welded joint is used in illustration.</a:t>
            </a:r>
            <a:endParaRPr lang="fr-BE" altLang="fr-FR" sz="2200" dirty="0">
              <a:solidFill>
                <a:schemeClr val="tx1">
                  <a:lumMod val="85000"/>
                  <a:lumOff val="15000"/>
                </a:schemeClr>
              </a:solidFill>
            </a:endParaRPr>
          </a:p>
        </p:txBody>
      </p:sp>
      <p:sp>
        <p:nvSpPr>
          <p:cNvPr id="17" name="Rectangle 16">
            <a:extLst>
              <a:ext uri="{FF2B5EF4-FFF2-40B4-BE49-F238E27FC236}">
                <a16:creationId xmlns:a16="http://schemas.microsoft.com/office/drawing/2014/main" id="{480191FF-D53D-4193-946A-929865E36AFE}"/>
              </a:ext>
            </a:extLst>
          </p:cNvPr>
          <p:cNvSpPr/>
          <p:nvPr/>
        </p:nvSpPr>
        <p:spPr>
          <a:xfrm>
            <a:off x="7907756" y="8657874"/>
            <a:ext cx="5723467" cy="9794552"/>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mc:AlternateContent xmlns:mc="http://schemas.openxmlformats.org/markup-compatibility/2006" xmlns:a14="http://schemas.microsoft.com/office/drawing/2010/main">
        <mc:Choice Requires="a14">
          <p:sp>
            <p:nvSpPr>
              <p:cNvPr id="18" name="Rectangle 4">
                <a:extLst>
                  <a:ext uri="{FF2B5EF4-FFF2-40B4-BE49-F238E27FC236}">
                    <a16:creationId xmlns:a16="http://schemas.microsoft.com/office/drawing/2014/main" id="{565E1C2E-E4C8-47D6-9B61-DA305772653A}"/>
                  </a:ext>
                </a:extLst>
              </p:cNvPr>
              <p:cNvSpPr>
                <a:spLocks noChangeArrowheads="1"/>
              </p:cNvSpPr>
              <p:nvPr/>
            </p:nvSpPr>
            <p:spPr bwMode="auto">
              <a:xfrm>
                <a:off x="8155805" y="9930686"/>
                <a:ext cx="5401084" cy="8557343"/>
              </a:xfrm>
              <a:prstGeom prst="rect">
                <a:avLst/>
              </a:prstGeom>
              <a:noFill/>
              <a:ln>
                <a:noFill/>
              </a:ln>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endParaRPr lang="en-US" sz="2200" dirty="0"/>
              </a:p>
              <a:p>
                <a:pPr lvl="0"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endParaRPr lang="en-US" sz="2200" dirty="0"/>
              </a:p>
              <a:p>
                <a:pPr algn="just" defTabSz="914400" eaLnBrk="0" fontAlgn="base" hangingPunct="0">
                  <a:spcBef>
                    <a:spcPct val="0"/>
                  </a:spcBef>
                  <a:spcAft>
                    <a:spcPct val="0"/>
                  </a:spcAft>
                </a:pPr>
                <a:r>
                  <a:rPr lang="en-US" sz="2200" dirty="0"/>
                  <a:t>Corrosion reduces the section modulus of the structure by thinning the thickness of primary structure members. It reduces the ability of the structure to resist the loading during the operation. Several models of general corrosion growth have been suggested. The most commonly used model, as follows </a:t>
                </a:r>
                <a:r>
                  <a:rPr lang="en-US" altLang="fr-FR" sz="2200" dirty="0">
                    <a:solidFill>
                      <a:schemeClr val="tx1">
                        <a:lumMod val="85000"/>
                        <a:lumOff val="15000"/>
                      </a:schemeClr>
                    </a:solidFill>
                  </a:rPr>
                  <a:t>Eq. (1).</a:t>
                </a:r>
              </a:p>
              <a:p>
                <a:pPr algn="just" defTabSz="914400" eaLnBrk="0" fontAlgn="base" hangingPunct="0">
                  <a:spcBef>
                    <a:spcPct val="0"/>
                  </a:spcBef>
                  <a:spcAft>
                    <a:spcPct val="0"/>
                  </a:spcAft>
                </a:pPr>
                <a:endParaRPr lang="en-US" sz="2200" dirty="0"/>
              </a:p>
              <a:p>
                <a:pPr algn="r" defTabSz="914400" eaLnBrk="0" fontAlgn="base" hangingPunct="0">
                  <a:spcBef>
                    <a:spcPct val="0"/>
                  </a:spcBef>
                  <a:spcAft>
                    <a:spcPct val="0"/>
                  </a:spcAft>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𝑎</m:t>
                        </m:r>
                      </m:e>
                      <m:sub>
                        <m:r>
                          <a:rPr lang="en-US" sz="2200" b="0" i="1" smtClean="0">
                            <a:latin typeface="Cambria Math" panose="02040503050406030204" pitchFamily="18" charset="0"/>
                          </a:rPr>
                          <m:t>𝑟𝑡</m:t>
                        </m:r>
                      </m:sub>
                    </m:sSub>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𝐶</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 −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0</m:t>
                        </m:r>
                      </m:sub>
                    </m:sSub>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e>
                      <m:sup>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𝐶</m:t>
                            </m:r>
                          </m:e>
                          <m:sub>
                            <m:r>
                              <a:rPr lang="en-US" sz="2200" b="0" i="1" smtClean="0">
                                <a:latin typeface="Cambria Math" panose="02040503050406030204" pitchFamily="18" charset="0"/>
                              </a:rPr>
                              <m:t>2</m:t>
                            </m:r>
                          </m:sub>
                        </m:sSub>
                      </m:sup>
                    </m:sSup>
                  </m:oMath>
                </a14:m>
                <a:r>
                  <a:rPr lang="en-US" sz="2200" dirty="0"/>
                  <a:t>		(1)</a:t>
                </a:r>
              </a:p>
              <a:p>
                <a:pPr algn="r" defTabSz="914400" eaLnBrk="0" fontAlgn="base" hangingPunct="0">
                  <a:spcBef>
                    <a:spcPct val="0"/>
                  </a:spcBef>
                  <a:spcAft>
                    <a:spcPct val="0"/>
                  </a:spcAft>
                </a:pPr>
                <a:r>
                  <a:rPr lang="en-US" sz="2200" dirty="0"/>
                  <a:t>			</a:t>
                </a:r>
              </a:p>
              <a:p>
                <a:pPr algn="just" defTabSz="914400" eaLnBrk="0" fontAlgn="base" hangingPunct="0">
                  <a:spcBef>
                    <a:spcPct val="0"/>
                  </a:spcBef>
                  <a:spcAft>
                    <a:spcPct val="0"/>
                  </a:spcAft>
                </a:pPr>
                <a:r>
                  <a:rPr lang="en-US" sz="2200" dirty="0"/>
                  <a:t>Where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𝑟𝑡</m:t>
                        </m:r>
                      </m:sub>
                    </m:sSub>
                    <m: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oMath>
                </a14:m>
                <a:r>
                  <a:rPr lang="en-US" sz="2200" dirty="0"/>
                  <a:t> is the thickness reduction,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0</m:t>
                        </m:r>
                      </m:sub>
                    </m:sSub>
                  </m:oMath>
                </a14:m>
                <a:r>
                  <a:rPr lang="en-US" sz="2200" dirty="0"/>
                  <a:t> is the life of coating (years), t is the age of the structure (years),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𝐶</m:t>
                        </m:r>
                      </m:e>
                      <m:sub>
                        <m:r>
                          <a:rPr lang="en-US" sz="2200" i="1">
                            <a:latin typeface="Cambria Math" panose="02040503050406030204" pitchFamily="18" charset="0"/>
                          </a:rPr>
                          <m:t>1</m:t>
                        </m:r>
                      </m:sub>
                    </m:sSub>
                  </m:oMath>
                </a14:m>
                <a:r>
                  <a:rPr lang="en-US" sz="2200" dirty="0"/>
                  <a:t> represents annual corrosion rate and although </a:t>
                </a: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𝐶</m:t>
                        </m:r>
                      </m:e>
                      <m:sub>
                        <m:r>
                          <a:rPr lang="en-US" sz="2200" b="0" i="1" smtClean="0">
                            <a:latin typeface="Cambria Math" panose="02040503050406030204" pitchFamily="18" charset="0"/>
                          </a:rPr>
                          <m:t>2</m:t>
                        </m:r>
                      </m:sub>
                    </m:sSub>
                  </m:oMath>
                </a14:m>
                <a:r>
                  <a:rPr lang="en-US" sz="2200" dirty="0"/>
                  <a:t> take values ranging from 1/3 to 1. </a:t>
                </a:r>
              </a:p>
            </p:txBody>
          </p:sp>
        </mc:Choice>
        <mc:Fallback xmlns="">
          <p:sp>
            <p:nvSpPr>
              <p:cNvPr id="18" name="Rectangle 4">
                <a:extLst>
                  <a:ext uri="{FF2B5EF4-FFF2-40B4-BE49-F238E27FC236}">
                    <a16:creationId xmlns:a16="http://schemas.microsoft.com/office/drawing/2014/main" id="{565E1C2E-E4C8-47D6-9B61-DA305772653A}"/>
                  </a:ext>
                </a:extLst>
              </p:cNvPr>
              <p:cNvSpPr>
                <a:spLocks noRot="1" noChangeAspect="1" noMove="1" noResize="1" noEditPoints="1" noAdjustHandles="1" noChangeArrowheads="1" noChangeShapeType="1" noTextEdit="1"/>
              </p:cNvSpPr>
              <p:nvPr/>
            </p:nvSpPr>
            <p:spPr bwMode="auto">
              <a:xfrm>
                <a:off x="8155805" y="9930686"/>
                <a:ext cx="5401084" cy="8557343"/>
              </a:xfrm>
              <a:prstGeom prst="rect">
                <a:avLst/>
              </a:prstGeom>
              <a:blipFill>
                <a:blip r:embed="rId4"/>
                <a:stretch>
                  <a:fillRect l="-1467" r="-1467" b="-499"/>
                </a:stretch>
              </a:blip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 name="Rectangle 19">
            <a:extLst>
              <a:ext uri="{FF2B5EF4-FFF2-40B4-BE49-F238E27FC236}">
                <a16:creationId xmlns:a16="http://schemas.microsoft.com/office/drawing/2014/main" id="{B76997CF-7124-437D-B284-7F2105D1A0D1}"/>
              </a:ext>
            </a:extLst>
          </p:cNvPr>
          <p:cNvSpPr/>
          <p:nvPr/>
        </p:nvSpPr>
        <p:spPr>
          <a:xfrm>
            <a:off x="13921415" y="8657874"/>
            <a:ext cx="5723467" cy="13515314"/>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mc:AlternateContent xmlns:mc="http://schemas.openxmlformats.org/markup-compatibility/2006" xmlns:a14="http://schemas.microsoft.com/office/drawing/2010/main">
        <mc:Choice Requires="a14">
          <p:sp>
            <p:nvSpPr>
              <p:cNvPr id="21" name="Rectangle 4">
                <a:extLst>
                  <a:ext uri="{FF2B5EF4-FFF2-40B4-BE49-F238E27FC236}">
                    <a16:creationId xmlns:a16="http://schemas.microsoft.com/office/drawing/2014/main" id="{32AC4195-C5CD-43A9-ADE7-744B9FBA148B}"/>
                  </a:ext>
                </a:extLst>
              </p:cNvPr>
              <p:cNvSpPr>
                <a:spLocks noChangeArrowheads="1"/>
              </p:cNvSpPr>
              <p:nvPr/>
            </p:nvSpPr>
            <p:spPr bwMode="auto">
              <a:xfrm>
                <a:off x="14061795" y="8950255"/>
                <a:ext cx="5564210" cy="5271828"/>
              </a:xfrm>
              <a:prstGeom prst="rect">
                <a:avLst/>
              </a:prstGeom>
              <a:noFill/>
              <a:ln>
                <a:noFill/>
              </a:ln>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4. THE RESULTS</a:t>
                </a:r>
                <a:endParaRPr lang="fr-BE" altLang="fr-FR" sz="2200" b="1" dirty="0">
                  <a:solidFill>
                    <a:schemeClr val="tx1">
                      <a:lumMod val="85000"/>
                      <a:lumOff val="15000"/>
                    </a:schemeClr>
                  </a:solidFill>
                </a:endParaRPr>
              </a:p>
              <a:p>
                <a:pPr lvl="0" algn="just" defTabSz="914400" eaLnBrk="0" fontAlgn="base" hangingPunct="0">
                  <a:spcBef>
                    <a:spcPct val="0"/>
                  </a:spcBef>
                  <a:spcAft>
                    <a:spcPct val="0"/>
                  </a:spcAft>
                </a:pPr>
                <a:endParaRPr lang="en-US" sz="2200" dirty="0"/>
              </a:p>
              <a:p>
                <a:pPr lvl="0" algn="just" defTabSz="914400" eaLnBrk="0" fontAlgn="base" hangingPunct="0">
                  <a:spcBef>
                    <a:spcPct val="0"/>
                  </a:spcBef>
                  <a:spcAft>
                    <a:spcPct val="0"/>
                  </a:spcAft>
                </a:pPr>
                <a:r>
                  <a:rPr lang="en-US" sz="2200" dirty="0"/>
                  <a:t>The reliability assessment is performed considering the effects of corrosion and fatigue. In the presence of a fatigue crack, a corrosion-enhanced fatigue crack-growth model is given by:</a:t>
                </a:r>
              </a:p>
              <a:p>
                <a:pPr defTabSz="914400" eaLnBrk="0" fontAlgn="base" hangingPunct="0">
                  <a:spcBef>
                    <a:spcPct val="0"/>
                  </a:spcBef>
                  <a:spcAft>
                    <a:spcPct val="0"/>
                  </a:spcAft>
                </a:pPr>
                <a14:m>
                  <m:oMath xmlns:m="http://schemas.openxmlformats.org/officeDocument/2006/math">
                    <m:r>
                      <a:rPr lang="en-US" sz="2200" i="1">
                        <a:latin typeface="Cambria Math" panose="02040503050406030204" pitchFamily="18" charset="0"/>
                      </a:rPr>
                      <m:t>𝑎</m:t>
                    </m:r>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0</m:t>
                        </m:r>
                      </m:sub>
                      <m:sup>
                        <m:r>
                          <a:rPr lang="en-US" sz="2200" i="1">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𝑚</m:t>
                            </m:r>
                          </m:num>
                          <m:den>
                            <m:r>
                              <a:rPr lang="en-US" sz="2200" i="1">
                                <a:latin typeface="Cambria Math" panose="02040503050406030204" pitchFamily="18" charset="0"/>
                              </a:rPr>
                              <m:t>2</m:t>
                            </m:r>
                          </m:den>
                        </m:f>
                      </m:sup>
                    </m:sSubSup>
                    <m:r>
                      <a:rPr lang="en-US" sz="2200" i="1">
                        <a:latin typeface="Cambria Math" panose="02040503050406030204" pitchFamily="18" charset="0"/>
                      </a:rPr>
                      <m:t>+</m:t>
                    </m:r>
                    <m:d>
                      <m:dPr>
                        <m:ctrlPr>
                          <a:rPr lang="en-US" sz="2200" i="1" smtClean="0">
                            <a:latin typeface="Cambria Math" panose="02040503050406030204" pitchFamily="18" charset="0"/>
                          </a:rPr>
                        </m:ctrlPr>
                      </m:dPr>
                      <m:e>
                        <m:r>
                          <a:rPr lang="en-US" sz="2200" i="1">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𝑚</m:t>
                            </m:r>
                          </m:num>
                          <m:den>
                            <m:r>
                              <a:rPr lang="en-US" sz="2200" i="1">
                                <a:latin typeface="Cambria Math" panose="02040503050406030204" pitchFamily="18" charset="0"/>
                              </a:rPr>
                              <m:t>2</m:t>
                            </m:r>
                          </m:den>
                        </m:f>
                      </m:e>
                    </m:d>
                  </m:oMath>
                </a14:m>
                <a:r>
                  <a:rPr lang="fr-BE" altLang="fr-FR" sz="2200" dirty="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𝐶</m:t>
                        </m:r>
                        <m:sSup>
                          <m:sSupPr>
                            <m:ctrlPr>
                              <a:rPr lang="en-US" sz="2200" i="1">
                                <a:latin typeface="Cambria Math" panose="02040503050406030204" pitchFamily="18" charset="0"/>
                              </a:rPr>
                            </m:ctrlPr>
                          </m:sSupPr>
                          <m:e>
                            <m:sSub>
                              <m:sSubPr>
                                <m:ctrlPr>
                                  <a:rPr lang="en-US" sz="2200" i="1">
                                    <a:latin typeface="Cambria Math" panose="02040503050406030204" pitchFamily="18" charset="0"/>
                                  </a:rPr>
                                </m:ctrlPr>
                              </m:sSubPr>
                              <m:e>
                                <m:r>
                                  <a:rPr lang="en-US" sz="2200" i="1">
                                    <a:latin typeface="Cambria Math" panose="02040503050406030204" pitchFamily="18" charset="0"/>
                                  </a:rPr>
                                  <m:t>𝐶</m:t>
                                </m:r>
                              </m:e>
                              <m:sub>
                                <m:r>
                                  <a:rPr lang="en-US" sz="2200" i="1">
                                    <a:latin typeface="Cambria Math" panose="02040503050406030204" pitchFamily="18" charset="0"/>
                                  </a:rPr>
                                  <m:t>𝑐𝑜𝑟𝑟</m:t>
                                </m:r>
                              </m:sub>
                            </m:sSub>
                            <m:r>
                              <a:rPr lang="en-US" sz="2200">
                                <a:latin typeface="Cambria Math" panose="02040503050406030204" pitchFamily="18" charset="0"/>
                              </a:rPr>
                              <m:t>∆</m:t>
                            </m:r>
                            <m:r>
                              <a:rPr lang="en-US" sz="2200" i="1">
                                <a:latin typeface="Cambria Math" panose="02040503050406030204" pitchFamily="18" charset="0"/>
                              </a:rPr>
                              <m:t>𝜎</m:t>
                            </m:r>
                          </m:e>
                          <m:sup>
                            <m:r>
                              <a:rPr lang="en-US" sz="2200" i="1">
                                <a:latin typeface="Cambria Math" panose="02040503050406030204" pitchFamily="18" charset="0"/>
                              </a:rPr>
                              <m:t>𝑚</m:t>
                            </m:r>
                          </m:sup>
                        </m:sSup>
                        <m:r>
                          <a:rPr lang="en-US" sz="2200" i="1">
                            <a:latin typeface="Cambria Math" panose="02040503050406030204" pitchFamily="18" charset="0"/>
                          </a:rPr>
                          <m:t>𝑌</m:t>
                        </m:r>
                      </m:e>
                      <m:sup>
                        <m:r>
                          <a:rPr lang="en-US" sz="2200" i="1">
                            <a:latin typeface="Cambria Math" panose="02040503050406030204" pitchFamily="18" charset="0"/>
                          </a:rPr>
                          <m:t>𝑚</m:t>
                        </m:r>
                      </m:sup>
                    </m:sSup>
                    <m:sSup>
                      <m:sSupPr>
                        <m:ctrlPr>
                          <a:rPr lang="en-US" sz="2200" i="1">
                            <a:latin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𝜋</m:t>
                        </m:r>
                      </m:e>
                      <m:sup>
                        <m:r>
                          <a:rPr lang="en-US" sz="2200" i="1">
                            <a:latin typeface="Cambria Math" panose="02040503050406030204" pitchFamily="18" charset="0"/>
                          </a:rPr>
                          <m:t>𝑚</m:t>
                        </m:r>
                        <m:r>
                          <a:rPr lang="en-US" sz="2200" i="1">
                            <a:latin typeface="Cambria Math" panose="02040503050406030204" pitchFamily="18" charset="0"/>
                          </a:rPr>
                          <m:t>/2</m:t>
                        </m:r>
                      </m:sup>
                    </m:sSup>
                    <m:r>
                      <a:rPr lang="en-US" sz="2200" i="1">
                        <a:latin typeface="Cambria Math" panose="02040503050406030204" pitchFamily="18" charset="0"/>
                      </a:rPr>
                      <m:t>𝑛𝑡</m:t>
                    </m:r>
                    <m:sSup>
                      <m:sSupPr>
                        <m:ctrlPr>
                          <a:rPr lang="en-US" sz="2200" i="1">
                            <a:latin typeface="Cambria Math" panose="02040503050406030204" pitchFamily="18" charset="0"/>
                          </a:rPr>
                        </m:ctrlPr>
                      </m:sSupPr>
                      <m:e>
                        <m:r>
                          <a:rPr lang="en-US" sz="2200" i="1">
                            <a:latin typeface="Cambria Math" panose="02040503050406030204" pitchFamily="18" charset="0"/>
                          </a:rPr>
                          <m:t>]</m:t>
                        </m:r>
                      </m:e>
                      <m:sup>
                        <m:r>
                          <a:rPr lang="en-US" sz="2200" i="1">
                            <a:latin typeface="Cambria Math" panose="02040503050406030204" pitchFamily="18" charset="0"/>
                          </a:rPr>
                          <m:t>2/(2−</m:t>
                        </m:r>
                        <m:r>
                          <a:rPr lang="en-US" sz="2200" i="1">
                            <a:latin typeface="Cambria Math" panose="02040503050406030204" pitchFamily="18" charset="0"/>
                          </a:rPr>
                          <m:t>𝑚</m:t>
                        </m:r>
                        <m:r>
                          <a:rPr lang="en-US" sz="2200" i="1">
                            <a:latin typeface="Cambria Math" panose="02040503050406030204" pitchFamily="18" charset="0"/>
                          </a:rPr>
                          <m:t>)</m:t>
                        </m:r>
                      </m:sup>
                    </m:sSup>
                  </m:oMath>
                </a14:m>
                <a:r>
                  <a:rPr lang="en-US" sz="2200" dirty="0"/>
                  <a:t>  	     (6)</a:t>
                </a:r>
              </a:p>
              <a:p>
                <a:pPr defTabSz="914400" eaLnBrk="0" fontAlgn="base" hangingPunct="0">
                  <a:spcBef>
                    <a:spcPct val="0"/>
                  </a:spcBef>
                  <a:spcAft>
                    <a:spcPct val="0"/>
                  </a:spcAft>
                </a:pPr>
                <a:r>
                  <a:rPr lang="fr-BE" altLang="fr-FR" sz="2200" dirty="0" err="1"/>
                  <a:t>where</a:t>
                </a:r>
                <a:r>
                  <a:rPr lang="fr-BE" altLang="fr-FR"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𝐶</m:t>
                        </m:r>
                      </m:e>
                      <m:sub>
                        <m:r>
                          <a:rPr lang="en-US" sz="2200" i="1">
                            <a:latin typeface="Cambria Math" panose="02040503050406030204" pitchFamily="18" charset="0"/>
                          </a:rPr>
                          <m:t>𝑐𝑜𝑟𝑟</m:t>
                        </m:r>
                      </m:sub>
                    </m:sSub>
                  </m:oMath>
                </a14:m>
                <a:r>
                  <a:rPr lang="fr-BE" altLang="fr-FR" sz="2200" dirty="0"/>
                  <a:t> </a:t>
                </a:r>
                <a:r>
                  <a:rPr lang="fr-BE" altLang="fr-FR" sz="2200" dirty="0" err="1"/>
                  <a:t>is</a:t>
                </a:r>
                <a:r>
                  <a:rPr lang="fr-BE" altLang="fr-FR" sz="2200" dirty="0"/>
                  <a:t> the corrosion-</a:t>
                </a:r>
                <a:r>
                  <a:rPr lang="fr-BE" altLang="fr-FR" sz="2200" dirty="0" err="1"/>
                  <a:t>enhanced</a:t>
                </a:r>
                <a:r>
                  <a:rPr lang="fr-BE" altLang="fr-FR" sz="2200" dirty="0"/>
                  <a:t> fatigue crack </a:t>
                </a:r>
                <a:r>
                  <a:rPr lang="fr-BE" altLang="fr-FR" sz="2200" dirty="0" err="1"/>
                  <a:t>growth</a:t>
                </a:r>
                <a:r>
                  <a:rPr lang="fr-BE" altLang="fr-FR" sz="2200" dirty="0"/>
                  <a:t> </a:t>
                </a:r>
                <a:r>
                  <a:rPr lang="fr-BE" altLang="fr-FR" sz="2200" dirty="0" err="1"/>
                  <a:t>parameter</a:t>
                </a:r>
                <a:r>
                  <a:rPr lang="fr-BE" altLang="fr-FR" sz="2200" dirty="0"/>
                  <a:t>.</a:t>
                </a:r>
              </a:p>
              <a:p>
                <a:pPr defTabSz="914400" eaLnBrk="0" fontAlgn="base" hangingPunct="0">
                  <a:spcBef>
                    <a:spcPct val="0"/>
                  </a:spcBef>
                  <a:spcAft>
                    <a:spcPct val="0"/>
                  </a:spcAft>
                </a:pPr>
                <a:r>
                  <a:rPr lang="fr-BE" altLang="fr-FR" sz="2200" dirty="0"/>
                  <a:t>The </a:t>
                </a:r>
                <a:r>
                  <a:rPr lang="fr-BE" altLang="fr-FR" sz="2200" dirty="0" err="1"/>
                  <a:t>limit</a:t>
                </a:r>
                <a:r>
                  <a:rPr lang="fr-BE" altLang="fr-FR" sz="2200" dirty="0"/>
                  <a:t> state </a:t>
                </a:r>
                <a:r>
                  <a:rPr lang="fr-BE" altLang="fr-FR" sz="2200" dirty="0" err="1"/>
                  <a:t>function</a:t>
                </a:r>
                <a:r>
                  <a:rPr lang="fr-BE" altLang="fr-FR" sz="2200" dirty="0"/>
                  <a:t> </a:t>
                </a:r>
                <a:r>
                  <a:rPr lang="fr-BE" altLang="fr-FR" sz="2200" dirty="0" err="1"/>
                  <a:t>follows</a:t>
                </a:r>
                <a:r>
                  <a:rPr lang="fr-BE" altLang="fr-FR" sz="2200" dirty="0"/>
                  <a:t>  </a:t>
                </a:r>
                <a:r>
                  <a:rPr lang="fr-BE" altLang="fr-FR" sz="2200" dirty="0" err="1"/>
                  <a:t>then</a:t>
                </a:r>
                <a:r>
                  <a:rPr lang="fr-BE" altLang="fr-FR" sz="2200" dirty="0"/>
                  <a:t>  Eq.(7)</a:t>
                </a:r>
              </a:p>
              <a:p>
                <a:pPr defTabSz="914400" eaLnBrk="0" fontAlgn="base" hangingPunct="0">
                  <a:spcBef>
                    <a:spcPct val="0"/>
                  </a:spcBef>
                  <a:spcAft>
                    <a:spcPct val="0"/>
                  </a:spcAft>
                </a:pPr>
                <a:r>
                  <a:rPr lang="fr-BE" altLang="fr-FR" sz="2200" dirty="0"/>
                  <a:t>g = </a:t>
                </a:r>
                <a14:m>
                  <m:oMath xmlns:m="http://schemas.openxmlformats.org/officeDocument/2006/math">
                    <m:sSub>
                      <m:sSubPr>
                        <m:ctrlPr>
                          <a:rPr lang="fr-BE" altLang="fr-FR" sz="2200" i="1" smtClean="0">
                            <a:latin typeface="Cambria Math" panose="02040503050406030204" pitchFamily="18" charset="0"/>
                          </a:rPr>
                        </m:ctrlPr>
                      </m:sSubPr>
                      <m:e>
                        <m:r>
                          <a:rPr lang="en-US" altLang="fr-FR" sz="2200" b="0" i="1" smtClean="0">
                            <a:latin typeface="Cambria Math" panose="02040503050406030204" pitchFamily="18" charset="0"/>
                          </a:rPr>
                          <m:t>𝑎</m:t>
                        </m:r>
                      </m:e>
                      <m:sub>
                        <m:r>
                          <a:rPr lang="en-US" altLang="fr-FR" sz="2200" b="0" i="1" smtClean="0">
                            <a:latin typeface="Cambria Math" panose="02040503050406030204" pitchFamily="18" charset="0"/>
                          </a:rPr>
                          <m:t>𝑐</m:t>
                        </m:r>
                      </m:sub>
                    </m:sSub>
                    <m:r>
                      <a:rPr lang="en-US" altLang="fr-FR" sz="2200" b="0" i="1" smtClean="0">
                        <a:latin typeface="Cambria Math" panose="02040503050406030204" pitchFamily="18" charset="0"/>
                      </a:rPr>
                      <m:t> −</m:t>
                    </m:r>
                    <m:sSub>
                      <m:sSubPr>
                        <m:ctrlPr>
                          <a:rPr lang="en-US" altLang="fr-FR" sz="2200" b="0" i="1" smtClean="0">
                            <a:latin typeface="Cambria Math" panose="02040503050406030204" pitchFamily="18" charset="0"/>
                          </a:rPr>
                        </m:ctrlPr>
                      </m:sSubPr>
                      <m:e>
                        <m:r>
                          <a:rPr lang="en-US" altLang="fr-FR" sz="2200" b="0" i="1" smtClean="0">
                            <a:latin typeface="Cambria Math" panose="02040503050406030204" pitchFamily="18" charset="0"/>
                          </a:rPr>
                          <m:t>𝑎</m:t>
                        </m:r>
                      </m:e>
                      <m:sub>
                        <m:r>
                          <a:rPr lang="en-US" altLang="fr-FR" sz="2200" b="0" i="1" smtClean="0">
                            <a:latin typeface="Cambria Math" panose="02040503050406030204" pitchFamily="18" charset="0"/>
                          </a:rPr>
                          <m:t>𝑟𝑡</m:t>
                        </m:r>
                      </m:sub>
                    </m:sSub>
                    <m:r>
                      <a:rPr lang="en-US" altLang="fr-FR" sz="2200" b="0" i="1" smtClean="0">
                        <a:latin typeface="Cambria Math" panose="02040503050406030204" pitchFamily="18" charset="0"/>
                      </a:rPr>
                      <m:t>−</m:t>
                    </m:r>
                    <m:r>
                      <a:rPr lang="en-US" altLang="fr-FR" sz="2200" b="0" i="1" smtClean="0">
                        <a:latin typeface="Cambria Math" panose="02040503050406030204" pitchFamily="18" charset="0"/>
                      </a:rPr>
                      <m:t>𝑎</m:t>
                    </m:r>
                    <m:r>
                      <a:rPr lang="en-US" altLang="fr-FR" sz="2200" b="0" i="1" smtClean="0">
                        <a:latin typeface="Cambria Math" panose="02040503050406030204" pitchFamily="18" charset="0"/>
                      </a:rPr>
                      <m:t>(</m:t>
                    </m:r>
                    <m:r>
                      <a:rPr lang="en-US" altLang="fr-FR" sz="2200" b="0" i="1" smtClean="0">
                        <a:latin typeface="Cambria Math" panose="02040503050406030204" pitchFamily="18" charset="0"/>
                      </a:rPr>
                      <m:t>𝑡</m:t>
                    </m:r>
                    <m:r>
                      <a:rPr lang="en-US" altLang="fr-FR" sz="2200" b="0" i="1" smtClean="0">
                        <a:latin typeface="Cambria Math" panose="02040503050406030204" pitchFamily="18" charset="0"/>
                      </a:rPr>
                      <m:t>)</m:t>
                    </m:r>
                  </m:oMath>
                </a14:m>
                <a:r>
                  <a:rPr lang="fr-BE" altLang="fr-FR" sz="2200" dirty="0"/>
                  <a:t>			     (7)</a:t>
                </a:r>
              </a:p>
              <a:p>
                <a:pPr defTabSz="914400" eaLnBrk="0" fontAlgn="base" hangingPunct="0">
                  <a:spcBef>
                    <a:spcPct val="0"/>
                  </a:spcBef>
                  <a:spcAft>
                    <a:spcPct val="0"/>
                  </a:spcAft>
                </a:pPr>
                <a:r>
                  <a:rPr lang="fr-BE" altLang="fr-FR" sz="2200" dirty="0" err="1"/>
                  <a:t>Where</a:t>
                </a:r>
                <a:r>
                  <a:rPr lang="fr-BE" altLang="fr-FR" sz="2200" dirty="0"/>
                  <a:t> </a:t>
                </a:r>
                <a14:m>
                  <m:oMath xmlns:m="http://schemas.openxmlformats.org/officeDocument/2006/math">
                    <m:sSub>
                      <m:sSubPr>
                        <m:ctrlPr>
                          <a:rPr lang="fr-BE" altLang="fr-FR" sz="2200" i="1">
                            <a:latin typeface="Cambria Math" panose="02040503050406030204" pitchFamily="18" charset="0"/>
                          </a:rPr>
                        </m:ctrlPr>
                      </m:sSubPr>
                      <m:e>
                        <m:r>
                          <a:rPr lang="en-US" altLang="fr-FR" sz="2200" i="1">
                            <a:latin typeface="Cambria Math" panose="02040503050406030204" pitchFamily="18" charset="0"/>
                          </a:rPr>
                          <m:t>𝑎</m:t>
                        </m:r>
                      </m:e>
                      <m:sub>
                        <m:r>
                          <a:rPr lang="en-US" altLang="fr-FR" sz="2200" i="1">
                            <a:latin typeface="Cambria Math" panose="02040503050406030204" pitchFamily="18" charset="0"/>
                          </a:rPr>
                          <m:t>𝑐</m:t>
                        </m:r>
                      </m:sub>
                    </m:sSub>
                  </m:oMath>
                </a14:m>
                <a:r>
                  <a:rPr lang="fr-BE" altLang="fr-FR" sz="2200" dirty="0"/>
                  <a:t> </a:t>
                </a:r>
                <a:r>
                  <a:rPr lang="fr-BE" altLang="fr-FR" sz="2200" dirty="0" err="1"/>
                  <a:t>is</a:t>
                </a:r>
                <a:r>
                  <a:rPr lang="fr-BE" altLang="fr-FR" sz="2200" dirty="0"/>
                  <a:t> </a:t>
                </a:r>
                <a:r>
                  <a:rPr lang="fr-BE" altLang="fr-FR" sz="2200" dirty="0" err="1"/>
                  <a:t>thickness</a:t>
                </a:r>
                <a:r>
                  <a:rPr lang="fr-BE" altLang="fr-FR" sz="2200" dirty="0"/>
                  <a:t>, </a:t>
                </a:r>
                <a14:m>
                  <m:oMath xmlns:m="http://schemas.openxmlformats.org/officeDocument/2006/math">
                    <m:sSub>
                      <m:sSubPr>
                        <m:ctrlPr>
                          <a:rPr lang="en-US" altLang="fr-FR" sz="2200" i="1">
                            <a:latin typeface="Cambria Math" panose="02040503050406030204" pitchFamily="18" charset="0"/>
                          </a:rPr>
                        </m:ctrlPr>
                      </m:sSubPr>
                      <m:e>
                        <m:r>
                          <a:rPr lang="en-US" altLang="fr-FR" sz="2200" i="1">
                            <a:latin typeface="Cambria Math" panose="02040503050406030204" pitchFamily="18" charset="0"/>
                          </a:rPr>
                          <m:t>𝑎</m:t>
                        </m:r>
                      </m:e>
                      <m:sub>
                        <m:r>
                          <a:rPr lang="en-US" altLang="fr-FR" sz="2200" i="1">
                            <a:latin typeface="Cambria Math" panose="02040503050406030204" pitchFamily="18" charset="0"/>
                          </a:rPr>
                          <m:t>𝑟𝑡</m:t>
                        </m:r>
                      </m:sub>
                    </m:sSub>
                  </m:oMath>
                </a14:m>
                <a:r>
                  <a:rPr lang="fr-BE" altLang="fr-FR" sz="2200" dirty="0"/>
                  <a:t> </a:t>
                </a:r>
                <a:r>
                  <a:rPr lang="fr-BE" altLang="fr-FR" sz="2200" dirty="0" err="1"/>
                  <a:t>is</a:t>
                </a:r>
                <a:r>
                  <a:rPr lang="fr-BE" altLang="fr-FR" sz="2200" dirty="0"/>
                  <a:t> </a:t>
                </a:r>
                <a:r>
                  <a:rPr lang="fr-BE" altLang="fr-FR" sz="2200" dirty="0" err="1"/>
                  <a:t>thickness</a:t>
                </a:r>
                <a:r>
                  <a:rPr lang="fr-BE" altLang="fr-FR" sz="2200" dirty="0"/>
                  <a:t> </a:t>
                </a:r>
                <a:r>
                  <a:rPr lang="fr-BE" altLang="fr-FR" sz="2200" dirty="0" err="1"/>
                  <a:t>loss</a:t>
                </a:r>
                <a:endParaRPr lang="fr-BE" altLang="fr-FR" sz="2200" dirty="0"/>
              </a:p>
            </p:txBody>
          </p:sp>
        </mc:Choice>
        <mc:Fallback xmlns="">
          <p:sp>
            <p:nvSpPr>
              <p:cNvPr id="21" name="Rectangle 4">
                <a:extLst>
                  <a:ext uri="{FF2B5EF4-FFF2-40B4-BE49-F238E27FC236}">
                    <a16:creationId xmlns:a16="http://schemas.microsoft.com/office/drawing/2014/main" id="{32AC4195-C5CD-43A9-ADE7-744B9FBA148B}"/>
                  </a:ext>
                </a:extLst>
              </p:cNvPr>
              <p:cNvSpPr>
                <a:spLocks noRot="1" noChangeAspect="1" noMove="1" noResize="1" noEditPoints="1" noAdjustHandles="1" noChangeArrowheads="1" noChangeShapeType="1" noTextEdit="1"/>
              </p:cNvSpPr>
              <p:nvPr/>
            </p:nvSpPr>
            <p:spPr bwMode="auto">
              <a:xfrm>
                <a:off x="14061795" y="8950255"/>
                <a:ext cx="5564210" cy="5271828"/>
              </a:xfrm>
              <a:prstGeom prst="rect">
                <a:avLst/>
              </a:prstGeom>
              <a:blipFill>
                <a:blip r:embed="rId5"/>
                <a:stretch>
                  <a:fillRect l="-2851" t="-1503" r="-1974" b="-1503"/>
                </a:stretch>
              </a:blip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3" name="Rectangle 22">
            <a:extLst>
              <a:ext uri="{FF2B5EF4-FFF2-40B4-BE49-F238E27FC236}">
                <a16:creationId xmlns:a16="http://schemas.microsoft.com/office/drawing/2014/main" id="{CBD3BA4E-70BB-45D1-8B96-9625A4430CDF}"/>
              </a:ext>
            </a:extLst>
          </p:cNvPr>
          <p:cNvSpPr/>
          <p:nvPr/>
        </p:nvSpPr>
        <p:spPr>
          <a:xfrm>
            <a:off x="1818757" y="18701488"/>
            <a:ext cx="11810841" cy="9213099"/>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4" name="Rectangle 4">
            <a:extLst>
              <a:ext uri="{FF2B5EF4-FFF2-40B4-BE49-F238E27FC236}">
                <a16:creationId xmlns:a16="http://schemas.microsoft.com/office/drawing/2014/main" id="{7CE3747A-6EB1-47D3-8771-040F536B2117}"/>
              </a:ext>
            </a:extLst>
          </p:cNvPr>
          <p:cNvSpPr>
            <a:spLocks noChangeArrowheads="1"/>
          </p:cNvSpPr>
          <p:nvPr/>
        </p:nvSpPr>
        <p:spPr bwMode="auto">
          <a:xfrm>
            <a:off x="2322958" y="19098040"/>
            <a:ext cx="10116692"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3. FATIGUE MODEL</a:t>
            </a:r>
          </a:p>
        </p:txBody>
      </p:sp>
      <p:sp>
        <p:nvSpPr>
          <p:cNvPr id="27" name="Rectangle 4">
            <a:extLst>
              <a:ext uri="{FF2B5EF4-FFF2-40B4-BE49-F238E27FC236}">
                <a16:creationId xmlns:a16="http://schemas.microsoft.com/office/drawing/2014/main" id="{BFB24AFF-688F-4DD7-A6EB-145F29F91902}"/>
              </a:ext>
            </a:extLst>
          </p:cNvPr>
          <p:cNvSpPr>
            <a:spLocks noChangeArrowheads="1"/>
          </p:cNvSpPr>
          <p:nvPr/>
        </p:nvSpPr>
        <p:spPr bwMode="auto">
          <a:xfrm>
            <a:off x="13919789" y="23573263"/>
            <a:ext cx="5694035" cy="4385816"/>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ts val="600"/>
              </a:spcBef>
              <a:spcAft>
                <a:spcPct val="0"/>
              </a:spcAft>
            </a:pPr>
            <a:r>
              <a:rPr lang="en-US" sz="2200" dirty="0"/>
              <a:t>A practical method for reliability assessment of an aging miter gate subjected to structural degradations has been presented. </a:t>
            </a:r>
          </a:p>
          <a:p>
            <a:pPr lvl="0" algn="just" defTabSz="914400" eaLnBrk="0" fontAlgn="base" hangingPunct="0">
              <a:spcBef>
                <a:spcPts val="600"/>
              </a:spcBef>
              <a:spcAft>
                <a:spcPct val="0"/>
              </a:spcAft>
            </a:pPr>
            <a:r>
              <a:rPr lang="en-US" sz="2200" dirty="0"/>
              <a:t>The model for corrosion growth, fatigue crack and corrosion enhanced fatigue crack propagation that weaken the capacity of a miter gate has been developed.</a:t>
            </a:r>
          </a:p>
          <a:p>
            <a:pPr lvl="0" algn="just" defTabSz="914400" eaLnBrk="0" fontAlgn="base" hangingPunct="0">
              <a:spcBef>
                <a:spcPts val="600"/>
              </a:spcBef>
              <a:spcAft>
                <a:spcPct val="0"/>
              </a:spcAft>
            </a:pPr>
            <a:r>
              <a:rPr lang="en-US" sz="2200" dirty="0"/>
              <a:t>Based on these results, a strategy for inspection, evaluation and repair of hydraulic steel structures can be applied to mitigate risk under fatigue and corrosion.</a:t>
            </a:r>
          </a:p>
          <a:p>
            <a:pPr lvl="0" algn="just" defTabSz="914400" eaLnBrk="0" fontAlgn="base" hangingPunct="0">
              <a:spcBef>
                <a:spcPts val="600"/>
              </a:spcBef>
              <a:spcAft>
                <a:spcPct val="0"/>
              </a:spcAft>
            </a:pPr>
            <a:endParaRPr lang="fr-BE" altLang="fr-FR" sz="2200" dirty="0">
              <a:solidFill>
                <a:schemeClr val="tx1">
                  <a:lumMod val="85000"/>
                  <a:lumOff val="15000"/>
                </a:schemeClr>
              </a:solidFill>
            </a:endParaRPr>
          </a:p>
        </p:txBody>
      </p:sp>
      <mc:AlternateContent xmlns:mc="http://schemas.openxmlformats.org/markup-compatibility/2006" xmlns:a14="http://schemas.microsoft.com/office/drawing/2010/main">
        <mc:Choice Requires="a14">
          <p:sp>
            <p:nvSpPr>
              <p:cNvPr id="29" name="Rectangle 4">
                <a:extLst>
                  <a:ext uri="{FF2B5EF4-FFF2-40B4-BE49-F238E27FC236}">
                    <a16:creationId xmlns:a16="http://schemas.microsoft.com/office/drawing/2014/main" id="{35CDA30C-B3D9-4F9A-90F9-2C1254468523}"/>
                  </a:ext>
                </a:extLst>
              </p:cNvPr>
              <p:cNvSpPr>
                <a:spLocks noChangeArrowheads="1"/>
              </p:cNvSpPr>
              <p:nvPr/>
            </p:nvSpPr>
            <p:spPr bwMode="auto">
              <a:xfrm>
                <a:off x="6841068" y="19930329"/>
                <a:ext cx="6715822" cy="7857664"/>
              </a:xfrm>
              <a:prstGeom prst="rect">
                <a:avLst/>
              </a:prstGeom>
              <a:noFill/>
              <a:ln>
                <a:noFill/>
              </a:ln>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algn="just" hangingPunct="0"/>
                <a:r>
                  <a:rPr lang="en-US" sz="2200" dirty="0"/>
                  <a:t>Two main approaches for assessing fatigue strength are S-N model and Fracture mechanic model. S-N method based on S-N curves and Miner’s rule:</a:t>
                </a:r>
              </a:p>
              <a:p>
                <a:pPr algn="r" hangingPunct="0"/>
                <a14:m>
                  <m:oMath xmlns:m="http://schemas.openxmlformats.org/officeDocument/2006/math">
                    <m:r>
                      <a:rPr lang="en-US" sz="2200" i="1">
                        <a:latin typeface="Cambria Math" panose="02040503050406030204" pitchFamily="18" charset="0"/>
                      </a:rPr>
                      <m:t>𝑔</m:t>
                    </m:r>
                    <m:r>
                      <a:rPr lang="en-US" sz="2200" i="1">
                        <a:latin typeface="Cambria Math" panose="02040503050406030204" pitchFamily="18" charset="0"/>
                      </a:rPr>
                      <m:t>=</m:t>
                    </m:r>
                    <m:r>
                      <m:rPr>
                        <m:sty m:val="p"/>
                      </m:rPr>
                      <a:rPr lang="en-US" sz="2200" i="1">
                        <a:latin typeface="Cambria Math" panose="02040503050406030204" pitchFamily="18" charset="0"/>
                      </a:rPr>
                      <m:t>Δ</m:t>
                    </m:r>
                    <m:r>
                      <a:rPr lang="en-US" sz="2200" i="1">
                        <a:latin typeface="Cambria Math" panose="02040503050406030204" pitchFamily="18" charset="0"/>
                      </a:rPr>
                      <m:t>−</m:t>
                    </m:r>
                    <m:r>
                      <a:rPr lang="en-US" sz="2200" i="1">
                        <a:latin typeface="Cambria Math" panose="02040503050406030204" pitchFamily="18" charset="0"/>
                      </a:rPr>
                      <m:t>𝑛</m:t>
                    </m:r>
                    <m:r>
                      <a:rPr lang="en-US" sz="2200" i="1">
                        <a:latin typeface="Cambria Math" panose="02040503050406030204" pitchFamily="18" charset="0"/>
                      </a:rPr>
                      <m:t> </m:t>
                    </m:r>
                    <m:f>
                      <m:fPr>
                        <m:ctrlPr>
                          <a:rPr lang="en-US" sz="2200" i="1">
                            <a:latin typeface="Cambria Math" panose="02040503050406030204" pitchFamily="18" charset="0"/>
                          </a:rPr>
                        </m:ctrlPr>
                      </m:fPr>
                      <m:num>
                        <m:sSubSup>
                          <m:sSubSupPr>
                            <m:ctrlPr>
                              <a:rPr lang="en-US" sz="2200" i="1">
                                <a:latin typeface="Cambria Math" panose="02040503050406030204" pitchFamily="18" charset="0"/>
                              </a:rPr>
                            </m:ctrlPr>
                          </m:sSubSupPr>
                          <m:e>
                            <m:r>
                              <a:rPr lang="en-US" sz="2200" i="1">
                                <a:latin typeface="Cambria Math" panose="02040503050406030204" pitchFamily="18" charset="0"/>
                              </a:rPr>
                              <m:t>𝐵</m:t>
                            </m:r>
                          </m:e>
                          <m:sub>
                            <m:r>
                              <a:rPr lang="en-US" sz="2200" i="1">
                                <a:latin typeface="Cambria Math" panose="02040503050406030204" pitchFamily="18" charset="0"/>
                              </a:rPr>
                              <m:t>𝑆</m:t>
                            </m:r>
                          </m:sub>
                          <m:sup>
                            <m:r>
                              <a:rPr lang="en-US" sz="2200" i="1">
                                <a:latin typeface="Cambria Math" panose="02040503050406030204" pitchFamily="18" charset="0"/>
                              </a:rPr>
                              <m:t>𝑚</m:t>
                            </m:r>
                          </m:sup>
                        </m:sSubSup>
                        <m:sSup>
                          <m:sSupPr>
                            <m:ctrlPr>
                              <a:rPr lang="en-US" sz="2200" i="1">
                                <a:latin typeface="Cambria Math" panose="02040503050406030204" pitchFamily="18" charset="0"/>
                              </a:rPr>
                            </m:ctrlPr>
                          </m:sSupPr>
                          <m:e>
                            <m:r>
                              <a:rPr lang="en-US" sz="2200">
                                <a:latin typeface="Cambria Math" panose="02040503050406030204" pitchFamily="18" charset="0"/>
                              </a:rPr>
                              <m:t>∆</m:t>
                            </m:r>
                            <m:r>
                              <a:rPr lang="en-US" sz="2200" i="1">
                                <a:latin typeface="Cambria Math" panose="02040503050406030204" pitchFamily="18" charset="0"/>
                              </a:rPr>
                              <m:t>𝜎</m:t>
                            </m:r>
                          </m:e>
                          <m:sup>
                            <m:r>
                              <a:rPr lang="en-US" sz="2200" i="1">
                                <a:latin typeface="Cambria Math" panose="02040503050406030204" pitchFamily="18" charset="0"/>
                              </a:rPr>
                              <m:t>𝑚</m:t>
                            </m:r>
                          </m:sup>
                        </m:sSup>
                      </m:num>
                      <m:den>
                        <m:r>
                          <a:rPr lang="en-US" sz="2200" i="1">
                            <a:latin typeface="Cambria Math" panose="02040503050406030204" pitchFamily="18" charset="0"/>
                          </a:rPr>
                          <m:t>𝐶</m:t>
                        </m:r>
                      </m:den>
                    </m:f>
                  </m:oMath>
                </a14:m>
                <a:r>
                  <a:rPr lang="en-US" sz="2200" i="1" dirty="0">
                    <a:latin typeface="Cambria Math" panose="02040503050406030204" pitchFamily="18" charset="0"/>
                  </a:rPr>
                  <a:t>  		</a:t>
                </a:r>
                <a:r>
                  <a:rPr lang="en-US" sz="2200" dirty="0"/>
                  <a:t>(2)</a:t>
                </a:r>
              </a:p>
              <a:p>
                <a:pPr algn="just" hangingPunct="0"/>
                <a:r>
                  <a:rPr lang="en-US" sz="2200" dirty="0"/>
                  <a:t>where </a:t>
                </a:r>
                <a14:m>
                  <m:oMath xmlns:m="http://schemas.openxmlformats.org/officeDocument/2006/math">
                    <m:r>
                      <m:rPr>
                        <m:sty m:val="p"/>
                      </m:rPr>
                      <a:rPr lang="en-US" sz="2200">
                        <a:latin typeface="Cambria Math" panose="02040503050406030204" pitchFamily="18" charset="0"/>
                      </a:rPr>
                      <m:t>Δ</m:t>
                    </m:r>
                  </m:oMath>
                </a14:m>
                <a:r>
                  <a:rPr lang="en-US" sz="2200" dirty="0"/>
                  <a:t> is the damage criteria, </a:t>
                </a:r>
                <a14:m>
                  <m:oMath xmlns:m="http://schemas.openxmlformats.org/officeDocument/2006/math">
                    <m:r>
                      <m:rPr>
                        <m:sty m:val="p"/>
                      </m:rPr>
                      <a:rPr lang="en-US" sz="2200">
                        <a:latin typeface="Cambria Math" panose="02040503050406030204" pitchFamily="18" charset="0"/>
                      </a:rPr>
                      <m:t>Δ</m:t>
                    </m:r>
                  </m:oMath>
                </a14:m>
                <a:r>
                  <a:rPr lang="en-US" sz="2200" dirty="0">
                    <a:sym typeface="Symbol" panose="05050102010706020507" pitchFamily="18" charset="2"/>
                  </a:rPr>
                  <a:t> is</a:t>
                </a:r>
                <a:r>
                  <a:rPr lang="en-US" sz="2200" dirty="0"/>
                  <a:t> stress-range Bs is uncertainty load factor, n is number of cycle per year, C and m are material parameters, respectively.</a:t>
                </a:r>
              </a:p>
              <a:p>
                <a:pPr algn="just" hangingPunct="0"/>
                <a:r>
                  <a:rPr lang="en-US" sz="2200" dirty="0"/>
                  <a:t>Fracture mechanics model is used for crack propagation. The most widely used model is the Paris-Erdogan law: </a:t>
                </a:r>
              </a:p>
              <a:p>
                <a:pPr lvl="0" algn="r" defTabSz="914400" eaLnBrk="0" fontAlgn="base" hangingPunct="0">
                  <a:spcBef>
                    <a:spcPct val="0"/>
                  </a:spcBef>
                  <a:spcAft>
                    <a:spcPct val="0"/>
                  </a:spcAft>
                </a:pP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𝑑𝑎</m:t>
                        </m:r>
                      </m:num>
                      <m:den>
                        <m:r>
                          <a:rPr lang="en-US" sz="2400" i="1">
                            <a:latin typeface="Cambria Math" panose="02040503050406030204" pitchFamily="18" charset="0"/>
                          </a:rPr>
                          <m:t>𝑑𝑁</m:t>
                        </m:r>
                      </m:den>
                    </m:f>
                  </m:oMath>
                </a14:m>
                <a:r>
                  <a:rPr lang="fr-BE" altLang="fr-FR" sz="2200" dirty="0">
                    <a:solidFill>
                      <a:schemeClr val="tx1">
                        <a:lumMod val="85000"/>
                        <a:lumOff val="15000"/>
                      </a:schemeClr>
                    </a:solidFill>
                  </a:rPr>
                  <a:t> </a:t>
                </a:r>
                <a14:m>
                  <m:oMath xmlns:m="http://schemas.openxmlformats.org/officeDocument/2006/math">
                    <m:r>
                      <a:rPr lang="en-US" sz="2200">
                        <a:latin typeface="Cambria Math" panose="02040503050406030204" pitchFamily="18" charset="0"/>
                      </a:rPr>
                      <m:t>= </m:t>
                    </m:r>
                    <m:r>
                      <a:rPr lang="en-US" sz="2200" i="1">
                        <a:latin typeface="Cambria Math" panose="02040503050406030204" pitchFamily="18" charset="0"/>
                      </a:rPr>
                      <m:t>𝐶</m:t>
                    </m:r>
                    <m:r>
                      <a:rPr lang="en-US" sz="2200">
                        <a:latin typeface="Cambria Math" panose="02040503050406030204" pitchFamily="18" charset="0"/>
                      </a:rPr>
                      <m:t>(</m:t>
                    </m:r>
                    <m:r>
                      <a:rPr lang="en-US" sz="2200" i="1">
                        <a:latin typeface="Cambria Math" panose="02040503050406030204" pitchFamily="18" charset="0"/>
                      </a:rPr>
                      <m:t>𝑌</m:t>
                    </m:r>
                    <m:r>
                      <a:rPr lang="en-US" sz="2200">
                        <a:latin typeface="Cambria Math" panose="02040503050406030204" pitchFamily="18" charset="0"/>
                      </a:rPr>
                      <m:t>∆</m:t>
                    </m:r>
                    <m:r>
                      <a:rPr lang="en-US" sz="2200" i="1">
                        <a:latin typeface="Cambria Math" panose="02040503050406030204" pitchFamily="18" charset="0"/>
                      </a:rPr>
                      <m:t>𝜎</m:t>
                    </m:r>
                    <m:rad>
                      <m:radPr>
                        <m:degHide m:val="on"/>
                        <m:ctrlPr>
                          <a:rPr lang="en-US" sz="2200" i="1">
                            <a:latin typeface="Cambria Math" panose="02040503050406030204" pitchFamily="18" charset="0"/>
                          </a:rPr>
                        </m:ctrlPr>
                      </m:radPr>
                      <m:deg/>
                      <m:e>
                        <m:r>
                          <a:rPr lang="en-US" sz="2200" i="1">
                            <a:latin typeface="Cambria Math" panose="02040503050406030204" pitchFamily="18" charset="0"/>
                          </a:rPr>
                          <m:t>𝜋</m:t>
                        </m:r>
                        <m:r>
                          <a:rPr lang="en-US" sz="2200" i="1">
                            <a:latin typeface="Cambria Math" panose="02040503050406030204" pitchFamily="18" charset="0"/>
                          </a:rPr>
                          <m:t>𝑎</m:t>
                        </m:r>
                      </m:e>
                    </m:rad>
                    <m:sSup>
                      <m:sSupPr>
                        <m:ctrlPr>
                          <a:rPr lang="en-US" sz="2200" i="1">
                            <a:latin typeface="Cambria Math" panose="02040503050406030204" pitchFamily="18" charset="0"/>
                          </a:rPr>
                        </m:ctrlPr>
                      </m:sSupPr>
                      <m:e>
                        <m:r>
                          <a:rPr lang="en-US" sz="2200">
                            <a:latin typeface="Cambria Math" panose="02040503050406030204" pitchFamily="18" charset="0"/>
                          </a:rPr>
                          <m:t>)</m:t>
                        </m:r>
                      </m:e>
                      <m:sup>
                        <m:r>
                          <a:rPr lang="en-US" sz="2200" i="1">
                            <a:latin typeface="Cambria Math" panose="02040503050406030204" pitchFamily="18" charset="0"/>
                          </a:rPr>
                          <m:t>𝑚</m:t>
                        </m:r>
                      </m:sup>
                    </m:sSup>
                    <m:r>
                      <a:rPr lang="en-US" sz="2200">
                        <a:latin typeface="Cambria Math" panose="02040503050406030204" pitchFamily="18" charset="0"/>
                      </a:rPr>
                      <m:t> </m:t>
                    </m:r>
                  </m:oMath>
                </a14:m>
                <a:r>
                  <a:rPr lang="fr-BE" altLang="fr-FR" sz="2200" dirty="0">
                    <a:solidFill>
                      <a:schemeClr val="tx1">
                        <a:lumMod val="85000"/>
                        <a:lumOff val="15000"/>
                      </a:schemeClr>
                    </a:solidFill>
                  </a:rPr>
                  <a:t> 		(3)</a:t>
                </a:r>
              </a:p>
              <a:p>
                <a:pPr lvl="0" algn="just" defTabSz="914400" eaLnBrk="0" fontAlgn="base" hangingPunct="0">
                  <a:spcBef>
                    <a:spcPct val="0"/>
                  </a:spcBef>
                  <a:spcAft>
                    <a:spcPct val="0"/>
                  </a:spcAft>
                </a:pPr>
                <a:r>
                  <a:rPr lang="en-US" sz="2200" dirty="0"/>
                  <a:t>where da/</a:t>
                </a:r>
                <a:r>
                  <a:rPr lang="en-US" sz="2200" dirty="0" err="1"/>
                  <a:t>dN</a:t>
                </a:r>
                <a:r>
                  <a:rPr lang="en-US" sz="2200" dirty="0"/>
                  <a:t> is the rate of crack growth, C and m are material parameters, Y is geometry function. </a:t>
                </a:r>
              </a:p>
              <a:p>
                <a:pPr lvl="0" algn="just" defTabSz="914400" eaLnBrk="0" fontAlgn="base" hangingPunct="0">
                  <a:spcBef>
                    <a:spcPct val="0"/>
                  </a:spcBef>
                  <a:spcAft>
                    <a:spcPct val="0"/>
                  </a:spcAft>
                </a:pPr>
                <a:r>
                  <a:rPr lang="en-US" sz="2200" dirty="0"/>
                  <a:t>Subsequently, the crack size at time t (m</a:t>
                </a:r>
                <a:r>
                  <a:rPr lang="en-US" sz="2200" dirty="0">
                    <a:sym typeface="Symbol" panose="05050102010706020507" pitchFamily="18" charset="2"/>
                  </a:rPr>
                  <a:t>2) </a:t>
                </a:r>
                <a:r>
                  <a:rPr lang="en-US" sz="2200" dirty="0"/>
                  <a:t>is:</a:t>
                </a:r>
              </a:p>
              <a:p>
                <a:pPr lvl="0" algn="r" defTabSz="914400" eaLnBrk="0" fontAlgn="base" hangingPunct="0">
                  <a:spcBef>
                    <a:spcPct val="0"/>
                  </a:spcBef>
                  <a:spcAft>
                    <a:spcPct val="0"/>
                  </a:spcAft>
                </a:pPr>
                <a14:m>
                  <m:oMath xmlns:m="http://schemas.openxmlformats.org/officeDocument/2006/math">
                    <m:r>
                      <a:rPr lang="en-US" sz="2200" b="0" i="1" smtClean="0">
                        <a:latin typeface="Cambria Math" panose="02040503050406030204" pitchFamily="18" charset="0"/>
                      </a:rPr>
                      <m:t>𝑎</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𝑡</m:t>
                        </m:r>
                      </m:e>
                    </m:d>
                    <m:r>
                      <a:rPr lang="en-US" sz="2200" b="0" i="1" smtClean="0">
                        <a:latin typeface="Cambria Math" panose="02040503050406030204" pitchFamily="18" charset="0"/>
                      </a:rPr>
                      <m:t>=[</m:t>
                    </m:r>
                    <m:sSubSup>
                      <m:sSubSupPr>
                        <m:ctrlPr>
                          <a:rPr lang="en-US" sz="2200" b="0" i="1" smtClean="0">
                            <a:latin typeface="Cambria Math" panose="02040503050406030204" pitchFamily="18" charset="0"/>
                          </a:rPr>
                        </m:ctrlPr>
                      </m:sSubSupPr>
                      <m:e>
                        <m:r>
                          <a:rPr lang="en-US" sz="2200" b="0" i="1" smtClean="0">
                            <a:latin typeface="Cambria Math" panose="02040503050406030204" pitchFamily="18" charset="0"/>
                          </a:rPr>
                          <m:t>𝑎</m:t>
                        </m:r>
                      </m:e>
                      <m:sub>
                        <m:r>
                          <a:rPr lang="en-US" sz="2200" b="0" i="1" smtClean="0">
                            <a:latin typeface="Cambria Math" panose="02040503050406030204" pitchFamily="18" charset="0"/>
                          </a:rPr>
                          <m:t>0</m:t>
                        </m:r>
                      </m:sub>
                      <m:sup>
                        <m:r>
                          <a:rPr lang="en-US" sz="2200" b="0" i="1" smtClean="0">
                            <a:latin typeface="Cambria Math" panose="02040503050406030204" pitchFamily="18" charset="0"/>
                          </a:rPr>
                          <m:t>1−</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𝑚</m:t>
                            </m:r>
                          </m:num>
                          <m:den>
                            <m:r>
                              <a:rPr lang="en-US" sz="2200" b="0" i="1" smtClean="0">
                                <a:latin typeface="Cambria Math" panose="02040503050406030204" pitchFamily="18" charset="0"/>
                              </a:rPr>
                              <m:t>2</m:t>
                            </m:r>
                          </m:den>
                        </m:f>
                      </m:sup>
                    </m:sSubSup>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𝑚</m:t>
                            </m:r>
                          </m:num>
                          <m:den>
                            <m:r>
                              <a:rPr lang="en-US" sz="2200" b="0" i="1" smtClean="0">
                                <a:latin typeface="Cambria Math" panose="02040503050406030204" pitchFamily="18" charset="0"/>
                              </a:rPr>
                              <m:t>2</m:t>
                            </m:r>
                          </m:den>
                        </m:f>
                      </m:e>
                    </m:d>
                    <m:r>
                      <a:rPr lang="en-US" sz="2200" b="0" i="1" smtClean="0">
                        <a:latin typeface="Cambria Math" panose="02040503050406030204" pitchFamily="18" charset="0"/>
                      </a:rPr>
                      <m:t>𝐶</m:t>
                    </m:r>
                    <m:sSup>
                      <m:sSupPr>
                        <m:ctrlPr>
                          <a:rPr lang="en-US" sz="2200" b="0" i="1" smtClean="0">
                            <a:latin typeface="Cambria Math" panose="02040503050406030204" pitchFamily="18" charset="0"/>
                          </a:rPr>
                        </m:ctrlPr>
                      </m:sSupPr>
                      <m:e>
                        <m:r>
                          <a:rPr lang="en-US" sz="2200">
                            <a:latin typeface="Cambria Math" panose="02040503050406030204" pitchFamily="18" charset="0"/>
                          </a:rPr>
                          <m:t>∆</m:t>
                        </m:r>
                        <m:r>
                          <a:rPr lang="en-US" sz="2200" i="1">
                            <a:latin typeface="Cambria Math" panose="02040503050406030204" pitchFamily="18" charset="0"/>
                          </a:rPr>
                          <m:t>𝜎</m:t>
                        </m:r>
                      </m:e>
                      <m:sup>
                        <m:r>
                          <a:rPr lang="en-US" sz="2200" b="0" i="1" smtClean="0">
                            <a:latin typeface="Cambria Math" panose="02040503050406030204" pitchFamily="18" charset="0"/>
                          </a:rPr>
                          <m:t>𝑚</m:t>
                        </m:r>
                      </m:sup>
                    </m:sSup>
                    <m:sSup>
                      <m:sSupPr>
                        <m:ctrlPr>
                          <a:rPr lang="en-US" sz="2200" b="0" i="1" smtClean="0">
                            <a:latin typeface="Cambria Math" panose="02040503050406030204" pitchFamily="18" charset="0"/>
                          </a:rPr>
                        </m:ctrlPr>
                      </m:sSupPr>
                      <m:e>
                        <m:r>
                          <a:rPr lang="en-US" sz="2200" i="1">
                            <a:latin typeface="Cambria Math" panose="02040503050406030204" pitchFamily="18" charset="0"/>
                          </a:rPr>
                          <m:t>𝑌</m:t>
                        </m:r>
                      </m:e>
                      <m:sup>
                        <m:r>
                          <a:rPr lang="en-US" sz="2200" b="0" i="1" smtClean="0">
                            <a:latin typeface="Cambria Math" panose="02040503050406030204" pitchFamily="18" charset="0"/>
                          </a:rPr>
                          <m:t>𝑚</m:t>
                        </m:r>
                      </m:sup>
                    </m:sSup>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𝜋</m:t>
                        </m:r>
                      </m:e>
                      <m:sup>
                        <m:r>
                          <a:rPr lang="en-US" sz="2200" b="0" i="1" smtClean="0">
                            <a:latin typeface="Cambria Math" panose="02040503050406030204" pitchFamily="18" charset="0"/>
                          </a:rPr>
                          <m:t>𝑚</m:t>
                        </m:r>
                        <m:r>
                          <a:rPr lang="en-US" sz="2200" b="0" i="1" smtClean="0">
                            <a:latin typeface="Cambria Math" panose="02040503050406030204" pitchFamily="18" charset="0"/>
                          </a:rPr>
                          <m:t>/2</m:t>
                        </m:r>
                      </m:sup>
                    </m:sSup>
                    <m:r>
                      <a:rPr lang="en-US" sz="2200" b="0" i="1" smtClean="0">
                        <a:latin typeface="Cambria Math" panose="02040503050406030204" pitchFamily="18" charset="0"/>
                      </a:rPr>
                      <m:t>𝑛𝑡</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e>
                      <m:sup>
                        <m:r>
                          <a:rPr lang="en-US" sz="2200" b="0" i="1" smtClean="0">
                            <a:latin typeface="Cambria Math" panose="02040503050406030204" pitchFamily="18" charset="0"/>
                          </a:rPr>
                          <m:t>2/(2−</m:t>
                        </m:r>
                        <m:r>
                          <a:rPr lang="en-US" sz="2200" b="0" i="1" smtClean="0">
                            <a:latin typeface="Cambria Math" panose="02040503050406030204" pitchFamily="18" charset="0"/>
                          </a:rPr>
                          <m:t>𝑚</m:t>
                        </m:r>
                        <m:r>
                          <a:rPr lang="en-US" sz="2200" b="0" i="1" smtClean="0">
                            <a:latin typeface="Cambria Math" panose="02040503050406030204" pitchFamily="18" charset="0"/>
                          </a:rPr>
                          <m:t>)</m:t>
                        </m:r>
                      </m:sup>
                    </m:sSup>
                  </m:oMath>
                </a14:m>
                <a:r>
                  <a:rPr lang="en-US" sz="2200" dirty="0"/>
                  <a:t>  (4)</a:t>
                </a:r>
              </a:p>
              <a:p>
                <a:pPr lvl="0" algn="r" defTabSz="914400" eaLnBrk="0" fontAlgn="base" hangingPunct="0">
                  <a:spcBef>
                    <a:spcPct val="0"/>
                  </a:spcBef>
                  <a:spcAft>
                    <a:spcPct val="0"/>
                  </a:spcAft>
                </a:pPr>
                <a:endParaRPr lang="en-US" sz="2200" dirty="0"/>
              </a:p>
              <a:p>
                <a:pPr lvl="0" algn="r" defTabSz="914400" eaLnBrk="0" fontAlgn="base" hangingPunct="0">
                  <a:spcBef>
                    <a:spcPct val="0"/>
                  </a:spcBef>
                  <a:spcAft>
                    <a:spcPct val="0"/>
                  </a:spcAft>
                </a:pPr>
                <a14:m>
                  <m:oMath xmlns:m="http://schemas.openxmlformats.org/officeDocument/2006/math">
                    <m:r>
                      <a:rPr lang="en-US" sz="2200" i="1">
                        <a:latin typeface="Cambria Math" panose="02040503050406030204" pitchFamily="18" charset="0"/>
                      </a:rPr>
                      <m:t>𝑎</m:t>
                    </m:r>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i="1">
                        <a:latin typeface="Cambria Math" panose="02040503050406030204" pitchFamily="18" charset="0"/>
                      </a:rPr>
                      <m:t>=</m:t>
                    </m:r>
                  </m:oMath>
                </a14:m>
                <a:r>
                  <a:rPr lang="en-US" sz="2200" dirty="0"/>
                  <a:t> </a:t>
                </a:r>
                <a14:m>
                  <m:oMath xmlns:m="http://schemas.openxmlformats.org/officeDocument/2006/math">
                    <m:sSub>
                      <m:sSubPr>
                        <m:ctrlPr>
                          <a:rPr lang="en-US" sz="2200" i="1" dirty="0" smtClean="0">
                            <a:latin typeface="Cambria Math" panose="02040503050406030204" pitchFamily="18" charset="0"/>
                          </a:rPr>
                        </m:ctrlPr>
                      </m:sSubPr>
                      <m:e>
                        <m:r>
                          <a:rPr lang="en-US" sz="2200" b="0" i="1" dirty="0" smtClean="0">
                            <a:latin typeface="Cambria Math" panose="02040503050406030204" pitchFamily="18" charset="0"/>
                          </a:rPr>
                          <m:t>𝑎</m:t>
                        </m:r>
                      </m:e>
                      <m:sub>
                        <m:r>
                          <a:rPr lang="en-US" sz="2200" b="0" i="1" dirty="0" smtClean="0">
                            <a:latin typeface="Cambria Math" panose="02040503050406030204" pitchFamily="18" charset="0"/>
                          </a:rPr>
                          <m:t>0</m:t>
                        </m:r>
                      </m:sub>
                    </m:sSub>
                    <m:func>
                      <m:funcPr>
                        <m:ctrlPr>
                          <a:rPr lang="en-US" sz="2200" b="0" i="1" dirty="0" smtClean="0">
                            <a:latin typeface="Cambria Math" panose="02040503050406030204" pitchFamily="18" charset="0"/>
                          </a:rPr>
                        </m:ctrlPr>
                      </m:funcPr>
                      <m:fName>
                        <m:r>
                          <m:rPr>
                            <m:sty m:val="p"/>
                          </m:rPr>
                          <a:rPr lang="en-US" sz="2200" b="0" i="0" dirty="0" smtClean="0">
                            <a:latin typeface="Cambria Math" panose="02040503050406030204" pitchFamily="18" charset="0"/>
                          </a:rPr>
                          <m:t>exp</m:t>
                        </m:r>
                      </m:fName>
                      <m:e>
                        <m:d>
                          <m:dPr>
                            <m:ctrlPr>
                              <a:rPr lang="en-US" sz="2200" b="0" i="1" dirty="0" smtClean="0">
                                <a:latin typeface="Cambria Math" panose="02040503050406030204" pitchFamily="18" charset="0"/>
                              </a:rPr>
                            </m:ctrlPr>
                          </m:dPr>
                          <m:e>
                            <m:r>
                              <a:rPr lang="en-US" sz="2200" b="0" i="1" dirty="0" smtClean="0">
                                <a:latin typeface="Cambria Math" panose="02040503050406030204" pitchFamily="18" charset="0"/>
                              </a:rPr>
                              <m:t>𝐶</m:t>
                            </m:r>
                            <m:sSup>
                              <m:sSupPr>
                                <m:ctrlPr>
                                  <a:rPr lang="en-US" sz="2200" b="0" i="1" dirty="0" smtClean="0">
                                    <a:latin typeface="Cambria Math" panose="02040503050406030204" pitchFamily="18" charset="0"/>
                                  </a:rPr>
                                </m:ctrlPr>
                              </m:sSupPr>
                              <m:e>
                                <m:r>
                                  <a:rPr lang="en-US" sz="2200" b="0" i="1" dirty="0" smtClean="0">
                                    <a:latin typeface="Cambria Math" panose="02040503050406030204" pitchFamily="18" charset="0"/>
                                  </a:rPr>
                                  <m:t>𝑌</m:t>
                                </m:r>
                              </m:e>
                              <m:sup>
                                <m:r>
                                  <a:rPr lang="en-US" sz="2200" b="0" i="1" dirty="0" smtClean="0">
                                    <a:latin typeface="Cambria Math" panose="02040503050406030204" pitchFamily="18" charset="0"/>
                                  </a:rPr>
                                  <m:t>2</m:t>
                                </m:r>
                              </m:sup>
                            </m:sSup>
                            <m:sSup>
                              <m:sSupPr>
                                <m:ctrlPr>
                                  <a:rPr lang="en-US" sz="2200" i="1">
                                    <a:latin typeface="Cambria Math" panose="02040503050406030204" pitchFamily="18" charset="0"/>
                                  </a:rPr>
                                </m:ctrlPr>
                              </m:sSupPr>
                              <m:e>
                                <m:r>
                                  <a:rPr lang="en-US" sz="2200">
                                    <a:latin typeface="Cambria Math" panose="02040503050406030204" pitchFamily="18" charset="0"/>
                                  </a:rPr>
                                  <m:t>∆</m:t>
                                </m:r>
                                <m:r>
                                  <a:rPr lang="en-US" sz="2200" i="1">
                                    <a:latin typeface="Cambria Math" panose="02040503050406030204" pitchFamily="18" charset="0"/>
                                  </a:rPr>
                                  <m:t>𝜎</m:t>
                                </m:r>
                              </m:e>
                              <m:sup>
                                <m:r>
                                  <a:rPr lang="en-US" sz="2200" b="0" i="1" smtClean="0">
                                    <a:latin typeface="Cambria Math" panose="02040503050406030204" pitchFamily="18" charset="0"/>
                                  </a:rPr>
                                  <m:t>2</m:t>
                                </m:r>
                              </m:sup>
                            </m:sSup>
                            <m:r>
                              <a:rPr lang="en-US" sz="2200" i="1" smtClean="0">
                                <a:latin typeface="Cambria Math" panose="02040503050406030204" pitchFamily="18" charset="0"/>
                                <a:sym typeface="Symbol" panose="05050102010706020507" pitchFamily="18" charset="2"/>
                              </a:rPr>
                              <m:t></m:t>
                            </m:r>
                            <m:r>
                              <a:rPr lang="en-US" sz="2200" b="0" i="1" smtClean="0">
                                <a:latin typeface="Cambria Math" panose="02040503050406030204" pitchFamily="18" charset="0"/>
                                <a:sym typeface="Symbol" panose="05050102010706020507" pitchFamily="18" charset="2"/>
                              </a:rPr>
                              <m:t>𝑛𝑡</m:t>
                            </m:r>
                          </m:e>
                        </m:d>
                      </m:e>
                    </m:func>
                    <m:r>
                      <a:rPr lang="en-US" sz="2200" b="0" i="1" dirty="0" smtClean="0">
                        <a:latin typeface="Cambria Math" panose="02040503050406030204" pitchFamily="18" charset="0"/>
                        <a:sym typeface="Symbol" panose="05050102010706020507" pitchFamily="18" charset="2"/>
                      </a:rPr>
                      <m:t>       </m:t>
                    </m:r>
                    <m:r>
                      <a:rPr lang="en-US" sz="2200" b="0" i="1" dirty="0" smtClean="0">
                        <a:latin typeface="Cambria Math" panose="02040503050406030204" pitchFamily="18" charset="0"/>
                        <a:sym typeface="Symbol" panose="05050102010706020507" pitchFamily="18" charset="2"/>
                      </a:rPr>
                      <m:t>𝑚</m:t>
                    </m:r>
                    <m:r>
                      <a:rPr lang="en-US" sz="2200" b="0" i="1" dirty="0" smtClean="0">
                        <a:latin typeface="Cambria Math" panose="02040503050406030204" pitchFamily="18" charset="0"/>
                        <a:sym typeface="Symbol" panose="05050102010706020507" pitchFamily="18" charset="2"/>
                      </a:rPr>
                      <m:t>=2</m:t>
                    </m:r>
                  </m:oMath>
                </a14:m>
                <a:r>
                  <a:rPr lang="en-US" sz="2200" dirty="0"/>
                  <a:t> 		(5)</a:t>
                </a:r>
              </a:p>
              <a:p>
                <a:pPr lvl="0" algn="r" defTabSz="914400" eaLnBrk="0" fontAlgn="base" hangingPunct="0">
                  <a:spcBef>
                    <a:spcPct val="0"/>
                  </a:spcBef>
                  <a:spcAft>
                    <a:spcPct val="0"/>
                  </a:spcAft>
                </a:pPr>
                <a:endParaRPr lang="en-US" sz="2200" dirty="0"/>
              </a:p>
              <a:p>
                <a:pPr lvl="0" algn="just" defTabSz="914400" eaLnBrk="0" fontAlgn="base" hangingPunct="0">
                  <a:spcBef>
                    <a:spcPct val="0"/>
                  </a:spcBef>
                  <a:spcAft>
                    <a:spcPct val="0"/>
                  </a:spcAft>
                </a:pPr>
                <a:r>
                  <a:rPr lang="en-US" sz="2200" dirty="0"/>
                  <a:t>where </a:t>
                </a:r>
                <a14:m>
                  <m:oMath xmlns:m="http://schemas.openxmlformats.org/officeDocument/2006/math">
                    <m:sSub>
                      <m:sSubPr>
                        <m:ctrlPr>
                          <a:rPr lang="en-US" sz="2200" i="1" dirty="0">
                            <a:latin typeface="Cambria Math" panose="02040503050406030204" pitchFamily="18" charset="0"/>
                          </a:rPr>
                        </m:ctrlPr>
                      </m:sSubPr>
                      <m:e>
                        <m:r>
                          <a:rPr lang="en-US" sz="2200" i="1" dirty="0">
                            <a:latin typeface="Cambria Math" panose="02040503050406030204" pitchFamily="18" charset="0"/>
                          </a:rPr>
                          <m:t>𝑎</m:t>
                        </m:r>
                      </m:e>
                      <m:sub>
                        <m:r>
                          <a:rPr lang="en-US" sz="2200" i="1" dirty="0">
                            <a:latin typeface="Cambria Math" panose="02040503050406030204" pitchFamily="18" charset="0"/>
                          </a:rPr>
                          <m:t>0</m:t>
                        </m:r>
                      </m:sub>
                    </m:sSub>
                  </m:oMath>
                </a14:m>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is</a:t>
                </a:r>
                <a:r>
                  <a:rPr lang="fr-BE" altLang="fr-FR" sz="2200" dirty="0">
                    <a:solidFill>
                      <a:schemeClr val="tx1">
                        <a:lumMod val="85000"/>
                        <a:lumOff val="15000"/>
                      </a:schemeClr>
                    </a:solidFill>
                  </a:rPr>
                  <a:t> the initial crack size</a:t>
                </a:r>
              </a:p>
              <a:p>
                <a:pPr lvl="0" algn="just" defTabSz="914400" eaLnBrk="0" fontAlgn="base" hangingPunct="0">
                  <a:spcBef>
                    <a:spcPct val="0"/>
                  </a:spcBef>
                  <a:spcAft>
                    <a:spcPct val="0"/>
                  </a:spcAft>
                </a:pPr>
                <a:r>
                  <a:rPr lang="fr-BE" altLang="fr-FR" sz="2200" dirty="0">
                    <a:solidFill>
                      <a:schemeClr val="tx1">
                        <a:lumMod val="85000"/>
                        <a:lumOff val="15000"/>
                      </a:schemeClr>
                    </a:solidFill>
                  </a:rPr>
                  <a:t>FM model </a:t>
                </a:r>
                <a:r>
                  <a:rPr lang="fr-BE" altLang="fr-FR" sz="2200" dirty="0" err="1">
                    <a:solidFill>
                      <a:schemeClr val="tx1">
                        <a:lumMod val="85000"/>
                        <a:lumOff val="15000"/>
                      </a:schemeClr>
                    </a:solidFill>
                  </a:rPr>
                  <a:t>is</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then</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calibrated</a:t>
                </a:r>
                <a:r>
                  <a:rPr lang="fr-BE" altLang="fr-FR" sz="2200" dirty="0">
                    <a:solidFill>
                      <a:schemeClr val="tx1">
                        <a:lumMod val="85000"/>
                        <a:lumOff val="15000"/>
                      </a:schemeClr>
                    </a:solidFill>
                  </a:rPr>
                  <a:t> to </a:t>
                </a:r>
                <a:r>
                  <a:rPr lang="fr-BE" altLang="fr-FR" sz="2200" dirty="0" err="1">
                    <a:solidFill>
                      <a:schemeClr val="tx1">
                        <a:lumMod val="85000"/>
                        <a:lumOff val="15000"/>
                      </a:schemeClr>
                    </a:solidFill>
                  </a:rPr>
                  <a:t>give</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failure</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probabilities</a:t>
                </a:r>
                <a:r>
                  <a:rPr lang="fr-BE" altLang="fr-FR" sz="2200" dirty="0">
                    <a:solidFill>
                      <a:schemeClr val="tx1">
                        <a:lumMod val="85000"/>
                        <a:lumOff val="15000"/>
                      </a:schemeClr>
                    </a:solidFill>
                  </a:rPr>
                  <a:t> as </a:t>
                </a:r>
                <a:r>
                  <a:rPr lang="fr-BE" altLang="fr-FR" sz="2200" dirty="0" err="1">
                    <a:solidFill>
                      <a:schemeClr val="tx1">
                        <a:lumMod val="85000"/>
                        <a:lumOff val="15000"/>
                      </a:schemeClr>
                    </a:solidFill>
                  </a:rPr>
                  <a:t>obtained</a:t>
                </a:r>
                <a:r>
                  <a:rPr lang="fr-BE" altLang="fr-FR" sz="2200" dirty="0">
                    <a:solidFill>
                      <a:schemeClr val="tx1">
                        <a:lumMod val="85000"/>
                        <a:lumOff val="15000"/>
                      </a:schemeClr>
                    </a:solidFill>
                  </a:rPr>
                  <a:t> </a:t>
                </a:r>
                <a:r>
                  <a:rPr lang="fr-BE" altLang="fr-FR" sz="2200" dirty="0" err="1">
                    <a:solidFill>
                      <a:schemeClr val="tx1">
                        <a:lumMod val="85000"/>
                        <a:lumOff val="15000"/>
                      </a:schemeClr>
                    </a:solidFill>
                  </a:rPr>
                  <a:t>form</a:t>
                </a:r>
                <a:r>
                  <a:rPr lang="fr-BE" altLang="fr-FR" sz="2200" dirty="0">
                    <a:solidFill>
                      <a:schemeClr val="tx1">
                        <a:lumMod val="85000"/>
                        <a:lumOff val="15000"/>
                      </a:schemeClr>
                    </a:solidFill>
                  </a:rPr>
                  <a:t>  S-N model.</a:t>
                </a:r>
              </a:p>
            </p:txBody>
          </p:sp>
        </mc:Choice>
        <mc:Fallback xmlns="">
          <p:sp>
            <p:nvSpPr>
              <p:cNvPr id="29" name="Rectangle 4">
                <a:extLst>
                  <a:ext uri="{FF2B5EF4-FFF2-40B4-BE49-F238E27FC236}">
                    <a16:creationId xmlns:a16="http://schemas.microsoft.com/office/drawing/2014/main" id="{35CDA30C-B3D9-4F9A-90F9-2C1254468523}"/>
                  </a:ext>
                </a:extLst>
              </p:cNvPr>
              <p:cNvSpPr>
                <a:spLocks noRot="1" noChangeAspect="1" noMove="1" noResize="1" noEditPoints="1" noAdjustHandles="1" noChangeArrowheads="1" noChangeShapeType="1" noTextEdit="1"/>
              </p:cNvSpPr>
              <p:nvPr/>
            </p:nvSpPr>
            <p:spPr bwMode="auto">
              <a:xfrm>
                <a:off x="6841068" y="19930329"/>
                <a:ext cx="6715822" cy="7857664"/>
              </a:xfrm>
              <a:prstGeom prst="rect">
                <a:avLst/>
              </a:prstGeom>
              <a:blipFill>
                <a:blip r:embed="rId6"/>
                <a:stretch>
                  <a:fillRect l="-1180" t="-465" r="-1180" b="-698"/>
                </a:stretch>
              </a:blip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4" name="Rectangle 4">
            <a:extLst>
              <a:ext uri="{FF2B5EF4-FFF2-40B4-BE49-F238E27FC236}">
                <a16:creationId xmlns:a16="http://schemas.microsoft.com/office/drawing/2014/main" id="{3EFEFCAD-E231-400D-A470-C3250B3954D9}"/>
              </a:ext>
            </a:extLst>
          </p:cNvPr>
          <p:cNvSpPr>
            <a:spLocks noChangeArrowheads="1"/>
          </p:cNvSpPr>
          <p:nvPr/>
        </p:nvSpPr>
        <p:spPr bwMode="auto">
          <a:xfrm>
            <a:off x="8228514" y="8932578"/>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2. CORROSION MODEL</a:t>
            </a:r>
          </a:p>
        </p:txBody>
      </p:sp>
      <p:sp>
        <p:nvSpPr>
          <p:cNvPr id="35" name="Rectangle 4">
            <a:extLst>
              <a:ext uri="{FF2B5EF4-FFF2-40B4-BE49-F238E27FC236}">
                <a16:creationId xmlns:a16="http://schemas.microsoft.com/office/drawing/2014/main" id="{FD1A28A1-07C4-4B4E-A6A1-6DA49BD6B449}"/>
              </a:ext>
            </a:extLst>
          </p:cNvPr>
          <p:cNvSpPr>
            <a:spLocks noChangeArrowheads="1"/>
          </p:cNvSpPr>
          <p:nvPr/>
        </p:nvSpPr>
        <p:spPr bwMode="auto">
          <a:xfrm>
            <a:off x="1851690" y="4719635"/>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PARTNERS</a:t>
            </a:r>
          </a:p>
        </p:txBody>
      </p:sp>
      <p:cxnSp>
        <p:nvCxnSpPr>
          <p:cNvPr id="37" name="Connecteur droit 36">
            <a:extLst>
              <a:ext uri="{FF2B5EF4-FFF2-40B4-BE49-F238E27FC236}">
                <a16:creationId xmlns:a16="http://schemas.microsoft.com/office/drawing/2014/main" id="{7798F667-3E95-4E8D-8E2F-0F752EAC0A9E}"/>
              </a:ext>
            </a:extLst>
          </p:cNvPr>
          <p:cNvCxnSpPr/>
          <p:nvPr/>
        </p:nvCxnSpPr>
        <p:spPr>
          <a:xfrm>
            <a:off x="1884140" y="5465277"/>
            <a:ext cx="5625857" cy="0"/>
          </a:xfrm>
          <a:prstGeom prst="line">
            <a:avLst/>
          </a:prstGeom>
          <a:ln w="12700"/>
        </p:spPr>
        <p:style>
          <a:lnRef idx="2">
            <a:schemeClr val="dk1"/>
          </a:lnRef>
          <a:fillRef idx="0">
            <a:schemeClr val="dk1"/>
          </a:fillRef>
          <a:effectRef idx="1">
            <a:schemeClr val="dk1"/>
          </a:effectRef>
          <a:fontRef idx="minor">
            <a:schemeClr val="tx1"/>
          </a:fontRef>
        </p:style>
      </p:cxnSp>
      <p:sp>
        <p:nvSpPr>
          <p:cNvPr id="38" name="Rectangle 4">
            <a:extLst>
              <a:ext uri="{FF2B5EF4-FFF2-40B4-BE49-F238E27FC236}">
                <a16:creationId xmlns:a16="http://schemas.microsoft.com/office/drawing/2014/main" id="{3D59EC54-7E72-433F-8F88-AE282CDE4F49}"/>
              </a:ext>
            </a:extLst>
          </p:cNvPr>
          <p:cNvSpPr>
            <a:spLocks noChangeArrowheads="1"/>
          </p:cNvSpPr>
          <p:nvPr/>
        </p:nvSpPr>
        <p:spPr bwMode="auto">
          <a:xfrm>
            <a:off x="7863031" y="4770434"/>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ABSTRACT</a:t>
            </a:r>
          </a:p>
        </p:txBody>
      </p:sp>
      <p:cxnSp>
        <p:nvCxnSpPr>
          <p:cNvPr id="39" name="Connecteur droit 38">
            <a:extLst>
              <a:ext uri="{FF2B5EF4-FFF2-40B4-BE49-F238E27FC236}">
                <a16:creationId xmlns:a16="http://schemas.microsoft.com/office/drawing/2014/main" id="{B54F80A8-B17B-49B4-9BDC-DBCCD7BC1E27}"/>
              </a:ext>
            </a:extLst>
          </p:cNvPr>
          <p:cNvCxnSpPr>
            <a:cxnSpLocks/>
          </p:cNvCxnSpPr>
          <p:nvPr/>
        </p:nvCxnSpPr>
        <p:spPr>
          <a:xfrm>
            <a:off x="7963215" y="5465277"/>
            <a:ext cx="11325652" cy="0"/>
          </a:xfrm>
          <a:prstGeom prst="line">
            <a:avLst/>
          </a:prstGeom>
          <a:ln w="12700"/>
        </p:spPr>
        <p:style>
          <a:lnRef idx="2">
            <a:schemeClr val="dk1"/>
          </a:lnRef>
          <a:fillRef idx="0">
            <a:schemeClr val="dk1"/>
          </a:fillRef>
          <a:effectRef idx="1">
            <a:schemeClr val="dk1"/>
          </a:effectRef>
          <a:fontRef idx="minor">
            <a:schemeClr val="tx1"/>
          </a:fontRef>
        </p:style>
      </p:cxnSp>
      <p:sp>
        <p:nvSpPr>
          <p:cNvPr id="40" name="Rectangle 4">
            <a:extLst>
              <a:ext uri="{FF2B5EF4-FFF2-40B4-BE49-F238E27FC236}">
                <a16:creationId xmlns:a16="http://schemas.microsoft.com/office/drawing/2014/main" id="{266ADAD8-7040-4B56-9BC3-AB2E59681B61}"/>
              </a:ext>
            </a:extLst>
          </p:cNvPr>
          <p:cNvSpPr>
            <a:spLocks noChangeArrowheads="1"/>
          </p:cNvSpPr>
          <p:nvPr/>
        </p:nvSpPr>
        <p:spPr bwMode="auto">
          <a:xfrm>
            <a:off x="7957258" y="5569598"/>
            <a:ext cx="11199262" cy="2677656"/>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algn="just" defTabSz="914400" eaLnBrk="0" fontAlgn="base" hangingPunct="0">
              <a:spcBef>
                <a:spcPct val="0"/>
              </a:spcBef>
              <a:spcAft>
                <a:spcPct val="0"/>
              </a:spcAft>
            </a:pPr>
            <a:r>
              <a:rPr lang="en-US" sz="2400" dirty="0"/>
              <a:t>Aging Hydraulic steel structures, especially lock gates suffer from structural deterioration with fatigue and corrosion, resulting in a reduction of their resistance. A prolonged exposure to these hazards results in a reduction of structural resistance which can lead to failure. This research presents an approach to compute the reliability of  aging miter gates in the presence of corrosion and fatigue. First order reliability index method is used to calculate reliability of the structure. An example of an aging miter gate is used for demonstration.   </a:t>
            </a:r>
            <a:endParaRPr lang="fr-BE" altLang="fr-FR" sz="2400" dirty="0">
              <a:solidFill>
                <a:schemeClr val="tx1">
                  <a:lumMod val="85000"/>
                  <a:lumOff val="15000"/>
                </a:schemeClr>
              </a:solidFill>
            </a:endParaRPr>
          </a:p>
        </p:txBody>
      </p:sp>
      <p:sp>
        <p:nvSpPr>
          <p:cNvPr id="47" name="Rectangle 4">
            <a:extLst>
              <a:ext uri="{FF2B5EF4-FFF2-40B4-BE49-F238E27FC236}">
                <a16:creationId xmlns:a16="http://schemas.microsoft.com/office/drawing/2014/main" id="{DF5D16A1-23BA-4F13-8E06-980EEB12AC9C}"/>
              </a:ext>
            </a:extLst>
          </p:cNvPr>
          <p:cNvSpPr>
            <a:spLocks noChangeArrowheads="1"/>
          </p:cNvSpPr>
          <p:nvPr/>
        </p:nvSpPr>
        <p:spPr bwMode="auto">
          <a:xfrm>
            <a:off x="13887783" y="22623197"/>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CONCLUSIONS</a:t>
            </a:r>
          </a:p>
        </p:txBody>
      </p:sp>
      <p:cxnSp>
        <p:nvCxnSpPr>
          <p:cNvPr id="48" name="Connecteur droit 47">
            <a:extLst>
              <a:ext uri="{FF2B5EF4-FFF2-40B4-BE49-F238E27FC236}">
                <a16:creationId xmlns:a16="http://schemas.microsoft.com/office/drawing/2014/main" id="{1E088223-ACB0-4E86-AFE9-BDD2889FA7E8}"/>
              </a:ext>
            </a:extLst>
          </p:cNvPr>
          <p:cNvCxnSpPr/>
          <p:nvPr/>
        </p:nvCxnSpPr>
        <p:spPr>
          <a:xfrm>
            <a:off x="13987967" y="23343440"/>
            <a:ext cx="562585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49" name="Connecteur droit 48">
            <a:extLst>
              <a:ext uri="{FF2B5EF4-FFF2-40B4-BE49-F238E27FC236}">
                <a16:creationId xmlns:a16="http://schemas.microsoft.com/office/drawing/2014/main" id="{EA2874DB-4AF1-49C6-823B-5BD08D291FED}"/>
              </a:ext>
            </a:extLst>
          </p:cNvPr>
          <p:cNvCxnSpPr>
            <a:cxnSpLocks/>
          </p:cNvCxnSpPr>
          <p:nvPr/>
        </p:nvCxnSpPr>
        <p:spPr>
          <a:xfrm>
            <a:off x="1781368" y="28198274"/>
            <a:ext cx="17863514" cy="0"/>
          </a:xfrm>
          <a:prstGeom prst="line">
            <a:avLst/>
          </a:prstGeom>
          <a:ln w="12700"/>
        </p:spPr>
        <p:style>
          <a:lnRef idx="2">
            <a:schemeClr val="dk1"/>
          </a:lnRef>
          <a:fillRef idx="0">
            <a:schemeClr val="dk1"/>
          </a:fillRef>
          <a:effectRef idx="1">
            <a:schemeClr val="dk1"/>
          </a:effectRef>
          <a:fontRef idx="minor">
            <a:schemeClr val="tx1"/>
          </a:fontRef>
        </p:style>
      </p:cxnSp>
      <p:pic>
        <p:nvPicPr>
          <p:cNvPr id="46" name="Image 5" descr="uLIEGE_Logo_Compact_CMJN_pos@2x.png">
            <a:extLst>
              <a:ext uri="{FF2B5EF4-FFF2-40B4-BE49-F238E27FC236}">
                <a16:creationId xmlns:a16="http://schemas.microsoft.com/office/drawing/2014/main" id="{0ADD4774-6F93-4370-B740-EEEF3D6517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1690" y="5597345"/>
            <a:ext cx="2716638" cy="1318974"/>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2599" y="7117843"/>
            <a:ext cx="1836954" cy="1213987"/>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3420" y="5608583"/>
            <a:ext cx="1356514" cy="1288901"/>
          </a:xfrm>
          <a:prstGeom prst="rect">
            <a:avLst/>
          </a:prstGeom>
        </p:spPr>
      </p:pic>
      <p:pic>
        <p:nvPicPr>
          <p:cNvPr id="56" name="Picture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3447" y="7111993"/>
            <a:ext cx="3763077" cy="1225688"/>
          </a:xfrm>
          <a:prstGeom prst="rect">
            <a:avLst/>
          </a:prstGeom>
        </p:spPr>
      </p:pic>
      <p:sp>
        <p:nvSpPr>
          <p:cNvPr id="58" name="Text Box 3"/>
          <p:cNvSpPr txBox="1"/>
          <p:nvPr/>
        </p:nvSpPr>
        <p:spPr>
          <a:xfrm>
            <a:off x="8948018" y="12694125"/>
            <a:ext cx="3530213" cy="287671"/>
          </a:xfrm>
          <a:prstGeom prst="rect">
            <a:avLst/>
          </a:prstGeom>
          <a:solidFill>
            <a:schemeClr val="bg1">
              <a:lumMod val="85000"/>
            </a:schemeClr>
          </a:solidFill>
          <a:ln>
            <a:noFill/>
          </a:ln>
          <a:effectLst/>
        </p:spPr>
        <p:txBody>
          <a:bodyPr rot="0" spcFirstLastPara="0" vert="horz" wrap="square" lIns="0" tIns="0" rIns="0" bIns="0" numCol="1" spcCol="0" rtlCol="0" fromWordArt="0" anchor="ctr" anchorCtr="0" forceAA="0" compatLnSpc="1">
            <a:prstTxWarp prst="textNoShape">
              <a:avLst/>
            </a:prstTxWarp>
            <a:noAutofit/>
          </a:bodyPr>
          <a:lstStyle/>
          <a:p>
            <a:pPr indent="144145" algn="ctr" hangingPunct="0">
              <a:lnSpc>
                <a:spcPts val="1200"/>
              </a:lnSpc>
              <a:spcBef>
                <a:spcPts val="300"/>
              </a:spcBef>
              <a:spcAft>
                <a:spcPts val="0"/>
              </a:spcAft>
            </a:pPr>
            <a:r>
              <a:rPr lang="en-US" sz="2200" dirty="0">
                <a:solidFill>
                  <a:schemeClr val="tx1">
                    <a:lumMod val="85000"/>
                    <a:lumOff val="15000"/>
                  </a:schemeClr>
                </a:solidFill>
              </a:rPr>
              <a:t>Fig. 1. </a:t>
            </a:r>
            <a:r>
              <a:rPr lang="en-US" sz="2200" dirty="0"/>
              <a:t>Typical corrosion rate </a:t>
            </a:r>
            <a:endParaRPr lang="en-US" sz="2200" dirty="0">
              <a:solidFill>
                <a:schemeClr val="tx1">
                  <a:lumMod val="85000"/>
                  <a:lumOff val="15000"/>
                </a:schemeClr>
              </a:solidFill>
            </a:endParaRPr>
          </a:p>
        </p:txBody>
      </p:sp>
      <p:sp>
        <p:nvSpPr>
          <p:cNvPr id="62" name="Text Box 3"/>
          <p:cNvSpPr txBox="1"/>
          <p:nvPr/>
        </p:nvSpPr>
        <p:spPr>
          <a:xfrm>
            <a:off x="2137953" y="23662496"/>
            <a:ext cx="4444930" cy="322836"/>
          </a:xfrm>
          <a:prstGeom prst="rect">
            <a:avLst/>
          </a:prstGeom>
          <a:solidFill>
            <a:schemeClr val="bg1">
              <a:lumMod val="85000"/>
            </a:schemeClr>
          </a:solidFill>
          <a:ln>
            <a:noFill/>
          </a:ln>
          <a:effectLst/>
        </p:spPr>
        <p:txBody>
          <a:bodyPr rot="0" spcFirstLastPara="0" vert="horz" wrap="square" lIns="0" tIns="0" rIns="0" bIns="0" numCol="1" spcCol="0" rtlCol="0" fromWordArt="0" anchor="ctr" anchorCtr="0" forceAA="0" compatLnSpc="1">
            <a:prstTxWarp prst="textNoShape">
              <a:avLst/>
            </a:prstTxWarp>
            <a:noAutofit/>
          </a:bodyPr>
          <a:lstStyle/>
          <a:p>
            <a:pPr indent="144145" algn="ctr" hangingPunct="0">
              <a:lnSpc>
                <a:spcPts val="1200"/>
              </a:lnSpc>
              <a:spcBef>
                <a:spcPts val="300"/>
              </a:spcBef>
              <a:spcAft>
                <a:spcPts val="0"/>
              </a:spcAft>
            </a:pPr>
            <a:r>
              <a:rPr lang="en-US" sz="2200" dirty="0">
                <a:solidFill>
                  <a:schemeClr val="tx1">
                    <a:lumMod val="85000"/>
                    <a:lumOff val="15000"/>
                  </a:schemeClr>
                </a:solidFill>
              </a:rPr>
              <a:t>Fig. 2. Fatigue failure on Miter gate</a:t>
            </a:r>
          </a:p>
        </p:txBody>
      </p:sp>
      <p:sp>
        <p:nvSpPr>
          <p:cNvPr id="63" name="Text Box 3"/>
          <p:cNvSpPr txBox="1"/>
          <p:nvPr/>
        </p:nvSpPr>
        <p:spPr>
          <a:xfrm>
            <a:off x="2466957" y="27486674"/>
            <a:ext cx="3474720" cy="365760"/>
          </a:xfrm>
          <a:prstGeom prst="rect">
            <a:avLst/>
          </a:prstGeom>
          <a:solidFill>
            <a:schemeClr val="bg1">
              <a:lumMod val="85000"/>
            </a:schemeClr>
          </a:solidFill>
          <a:ln>
            <a:noFill/>
          </a:ln>
          <a:effectLst/>
        </p:spPr>
        <p:txBody>
          <a:bodyPr rot="0" spcFirstLastPara="0" vert="horz" wrap="square" lIns="0" tIns="0" rIns="0" bIns="0" numCol="1" spcCol="0" rtlCol="0" fromWordArt="0" anchor="ctr" anchorCtr="0" forceAA="0" compatLnSpc="1">
            <a:prstTxWarp prst="textNoShape">
              <a:avLst/>
            </a:prstTxWarp>
            <a:noAutofit/>
          </a:bodyPr>
          <a:lstStyle/>
          <a:p>
            <a:pPr indent="144145" algn="ctr" hangingPunct="0">
              <a:lnSpc>
                <a:spcPts val="1200"/>
              </a:lnSpc>
              <a:spcBef>
                <a:spcPts val="300"/>
              </a:spcBef>
              <a:spcAft>
                <a:spcPts val="0"/>
              </a:spcAft>
            </a:pPr>
            <a:r>
              <a:rPr lang="en-US" sz="2200" dirty="0">
                <a:solidFill>
                  <a:schemeClr val="tx1">
                    <a:lumMod val="85000"/>
                    <a:lumOff val="15000"/>
                  </a:schemeClr>
                </a:solidFill>
              </a:rPr>
              <a:t>Fig. 3. Calibrated result</a:t>
            </a:r>
          </a:p>
        </p:txBody>
      </p:sp>
      <p:sp>
        <p:nvSpPr>
          <p:cNvPr id="74" name="Text Box 3"/>
          <p:cNvSpPr txBox="1"/>
          <p:nvPr/>
        </p:nvSpPr>
        <p:spPr>
          <a:xfrm>
            <a:off x="13995749" y="17868309"/>
            <a:ext cx="5259078" cy="477023"/>
          </a:xfrm>
          <a:prstGeom prst="rect">
            <a:avLst/>
          </a:prstGeom>
          <a:solidFill>
            <a:schemeClr val="bg1">
              <a:lumMod val="85000"/>
            </a:schemeClr>
          </a:solidFill>
          <a:ln>
            <a:noFill/>
          </a:ln>
          <a:effectLst/>
        </p:spPr>
        <p:txBody>
          <a:bodyPr rot="0" spcFirstLastPara="0" vert="horz" wrap="square" lIns="0" tIns="0" rIns="0" bIns="0" numCol="1" spcCol="0" rtlCol="0" fromWordArt="0" anchor="ctr" anchorCtr="0" forceAA="0" compatLnSpc="1">
            <a:prstTxWarp prst="textNoShape">
              <a:avLst/>
            </a:prstTxWarp>
            <a:noAutofit/>
          </a:bodyPr>
          <a:lstStyle/>
          <a:p>
            <a:pPr indent="144145" algn="ctr" hangingPunct="0">
              <a:lnSpc>
                <a:spcPts val="1200"/>
              </a:lnSpc>
              <a:spcBef>
                <a:spcPts val="300"/>
              </a:spcBef>
              <a:spcAft>
                <a:spcPts val="0"/>
              </a:spcAft>
            </a:pPr>
            <a:r>
              <a:rPr lang="en-US" sz="2200" dirty="0">
                <a:solidFill>
                  <a:schemeClr val="tx1">
                    <a:lumMod val="85000"/>
                    <a:lumOff val="15000"/>
                  </a:schemeClr>
                </a:solidFill>
              </a:rPr>
              <a:t>Fig. 4. Thickness loss without protection</a:t>
            </a:r>
            <a:endParaRPr lang="en-US" sz="2200" baseline="-25000" dirty="0">
              <a:solidFill>
                <a:schemeClr val="tx1">
                  <a:lumMod val="85000"/>
                  <a:lumOff val="15000"/>
                </a:schemeClr>
              </a:solidFill>
            </a:endParaRPr>
          </a:p>
        </p:txBody>
      </p:sp>
      <p:sp>
        <p:nvSpPr>
          <p:cNvPr id="77" name="Text Box 3"/>
          <p:cNvSpPr txBox="1"/>
          <p:nvPr/>
        </p:nvSpPr>
        <p:spPr>
          <a:xfrm>
            <a:off x="13919789" y="22088855"/>
            <a:ext cx="5725093" cy="584775"/>
          </a:xfrm>
          <a:prstGeom prst="rect">
            <a:avLst/>
          </a:prstGeom>
          <a:solidFill>
            <a:schemeClr val="bg1">
              <a:lumMod val="85000"/>
            </a:schemeClr>
          </a:solidFill>
          <a:ln>
            <a:noFill/>
          </a:ln>
          <a:effectLst/>
        </p:spPr>
        <p:txBody>
          <a:bodyPr rot="0" spcFirstLastPara="0" vert="horz" wrap="square" lIns="0" tIns="0" rIns="0" bIns="0" numCol="1" spcCol="0" rtlCol="0" fromWordArt="0" anchor="ctr" anchorCtr="0" forceAA="0" compatLnSpc="1">
            <a:prstTxWarp prst="textNoShape">
              <a:avLst/>
            </a:prstTxWarp>
            <a:noAutofit/>
          </a:bodyPr>
          <a:lstStyle/>
          <a:p>
            <a:pPr indent="144145" algn="ctr" hangingPunct="0">
              <a:lnSpc>
                <a:spcPts val="1200"/>
              </a:lnSpc>
              <a:spcBef>
                <a:spcPts val="300"/>
              </a:spcBef>
              <a:spcAft>
                <a:spcPts val="0"/>
              </a:spcAft>
            </a:pPr>
            <a:r>
              <a:rPr lang="en-US" sz="2200" dirty="0">
                <a:solidFill>
                  <a:schemeClr val="tx1">
                    <a:lumMod val="85000"/>
                    <a:lumOff val="15000"/>
                  </a:schemeClr>
                </a:solidFill>
              </a:rPr>
              <a:t>Fig. 5. </a:t>
            </a:r>
            <a:r>
              <a:rPr lang="en-US" sz="2200" dirty="0"/>
              <a:t>Reliability assessment</a:t>
            </a:r>
            <a:endParaRPr lang="en-US" sz="2200" dirty="0">
              <a:solidFill>
                <a:schemeClr val="tx1">
                  <a:lumMod val="85000"/>
                  <a:lumOff val="15000"/>
                </a:schemeClr>
              </a:solidFill>
            </a:endParaRPr>
          </a:p>
        </p:txBody>
      </p:sp>
      <p:pic>
        <p:nvPicPr>
          <p:cNvPr id="44" name="Afbeelding 6">
            <a:extLst>
              <a:ext uri="{FF2B5EF4-FFF2-40B4-BE49-F238E27FC236}">
                <a16:creationId xmlns:a16="http://schemas.microsoft.com/office/drawing/2014/main" id="{901058BA-FC60-4421-93E9-DFF78C04D0F4}"/>
              </a:ext>
            </a:extLst>
          </p:cNvPr>
          <p:cNvPicPr/>
          <p:nvPr/>
        </p:nvPicPr>
        <p:blipFill>
          <a:blip r:embed="rId11"/>
          <a:stretch>
            <a:fillRect/>
          </a:stretch>
        </p:blipFill>
        <p:spPr>
          <a:xfrm>
            <a:off x="8342906" y="9814669"/>
            <a:ext cx="4793733" cy="2698744"/>
          </a:xfrm>
          <a:prstGeom prst="rect">
            <a:avLst/>
          </a:prstGeom>
        </p:spPr>
      </p:pic>
      <p:pic>
        <p:nvPicPr>
          <p:cNvPr id="4" name="Picture 3">
            <a:extLst>
              <a:ext uri="{FF2B5EF4-FFF2-40B4-BE49-F238E27FC236}">
                <a16:creationId xmlns:a16="http://schemas.microsoft.com/office/drawing/2014/main" id="{CFDC2087-93F0-428E-8B0F-DD951E2603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4886" y="20109397"/>
            <a:ext cx="4680273" cy="3441131"/>
          </a:xfrm>
          <a:prstGeom prst="rect">
            <a:avLst/>
          </a:prstGeom>
        </p:spPr>
      </p:pic>
      <p:pic>
        <p:nvPicPr>
          <p:cNvPr id="6" name="Picture 5">
            <a:extLst>
              <a:ext uri="{FF2B5EF4-FFF2-40B4-BE49-F238E27FC236}">
                <a16:creationId xmlns:a16="http://schemas.microsoft.com/office/drawing/2014/main" id="{E58D136E-AFCA-4018-A203-9E78079186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4886" y="24093160"/>
            <a:ext cx="4680273" cy="3281547"/>
          </a:xfrm>
          <a:prstGeom prst="rect">
            <a:avLst/>
          </a:prstGeom>
        </p:spPr>
      </p:pic>
      <p:pic>
        <p:nvPicPr>
          <p:cNvPr id="11" name="Picture 10">
            <a:extLst>
              <a:ext uri="{FF2B5EF4-FFF2-40B4-BE49-F238E27FC236}">
                <a16:creationId xmlns:a16="http://schemas.microsoft.com/office/drawing/2014/main" id="{9B58F2FF-24F2-4160-9092-EEB71F121B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23114" y="18292673"/>
            <a:ext cx="5487384" cy="3707014"/>
          </a:xfrm>
          <a:prstGeom prst="rect">
            <a:avLst/>
          </a:prstGeom>
        </p:spPr>
      </p:pic>
      <p:pic>
        <p:nvPicPr>
          <p:cNvPr id="5" name="Picture 4">
            <a:extLst>
              <a:ext uri="{FF2B5EF4-FFF2-40B4-BE49-F238E27FC236}">
                <a16:creationId xmlns:a16="http://schemas.microsoft.com/office/drawing/2014/main" id="{7F763D96-A914-4280-AE99-2ED69F9DE0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23114" y="14339119"/>
            <a:ext cx="5487384" cy="3346642"/>
          </a:xfrm>
          <a:prstGeom prst="rect">
            <a:avLst/>
          </a:prstGeom>
        </p:spPr>
      </p:pic>
    </p:spTree>
    <p:extLst>
      <p:ext uri="{BB962C8B-B14F-4D97-AF65-F5344CB8AC3E}">
        <p14:creationId xmlns:p14="http://schemas.microsoft.com/office/powerpoint/2010/main" val="897674937"/>
      </p:ext>
    </p:extLst>
  </p:cSld>
  <p:clrMapOvr>
    <a:masterClrMapping/>
  </p:clrMapOvr>
</p:sld>
</file>

<file path=ppt/theme/theme1.xml><?xml version="1.0" encoding="utf-8"?>
<a:theme xmlns:a="http://schemas.openxmlformats.org/drawingml/2006/main" name="ULiège_Droit CG">
  <a:themeElements>
    <a:clrScheme name="ULiège_Droit">
      <a:dk1>
        <a:sysClr val="windowText" lastClr="000000"/>
      </a:dk1>
      <a:lt1>
        <a:sysClr val="window" lastClr="FFFFFF"/>
      </a:lt1>
      <a:dk2>
        <a:srgbClr val="8C8B82"/>
      </a:dk2>
      <a:lt2>
        <a:srgbClr val="E8E2DE"/>
      </a:lt2>
      <a:accent1>
        <a:srgbClr val="00707F"/>
      </a:accent1>
      <a:accent2>
        <a:srgbClr val="5FA4B0"/>
      </a:accent2>
      <a:accent3>
        <a:srgbClr val="5B257D"/>
      </a:accent3>
      <a:accent4>
        <a:srgbClr val="A8589E"/>
      </a:accent4>
      <a:accent5>
        <a:srgbClr val="E62D31"/>
      </a:accent5>
      <a:accent6>
        <a:srgbClr val="FFD000"/>
      </a:accent6>
      <a:hlink>
        <a:srgbClr val="005CA9"/>
      </a:hlink>
      <a:folHlink>
        <a:srgbClr val="7DB928"/>
      </a:folHlink>
    </a:clrScheme>
    <a:fontScheme name="Droit_ULiège">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iège_Droit CG" id="{BEB2A208-D4BE-4D13-AE83-21D98275568F}" vid="{5261F897-011A-4FA9-ACD4-11F2CEFF49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ULiège_Droit CG</Template>
  <TotalTime>4942</TotalTime>
  <Words>561</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Franklin Gothic Book</vt:lpstr>
      <vt:lpstr>Source Sans Pro</vt:lpstr>
      <vt:lpstr>Wingdings</vt:lpstr>
      <vt:lpstr>ULiège_Droit CG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Cordier;hello@caregraphic.be</dc:creator>
  <cp:lastModifiedBy>Dang Van Thuong</cp:lastModifiedBy>
  <cp:revision>113</cp:revision>
  <cp:lastPrinted>2019-01-23T15:14:57Z</cp:lastPrinted>
  <dcterms:created xsi:type="dcterms:W3CDTF">2017-12-06T19:38:45Z</dcterms:created>
  <dcterms:modified xsi:type="dcterms:W3CDTF">2019-02-26T13:01:37Z</dcterms:modified>
</cp:coreProperties>
</file>