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3" r:id="rId2"/>
    <p:sldId id="503" r:id="rId3"/>
    <p:sldId id="504" r:id="rId4"/>
    <p:sldId id="502" r:id="rId5"/>
    <p:sldId id="505" r:id="rId6"/>
    <p:sldId id="501" r:id="rId7"/>
    <p:sldId id="511" r:id="rId8"/>
    <p:sldId id="512" r:id="rId9"/>
    <p:sldId id="513" r:id="rId10"/>
    <p:sldId id="514" r:id="rId11"/>
    <p:sldId id="515" r:id="rId12"/>
    <p:sldId id="530" r:id="rId13"/>
    <p:sldId id="516" r:id="rId14"/>
    <p:sldId id="517" r:id="rId15"/>
    <p:sldId id="507" r:id="rId16"/>
    <p:sldId id="508" r:id="rId17"/>
    <p:sldId id="509" r:id="rId18"/>
    <p:sldId id="510" r:id="rId19"/>
    <p:sldId id="518" r:id="rId20"/>
    <p:sldId id="519" r:id="rId21"/>
    <p:sldId id="520" r:id="rId22"/>
    <p:sldId id="521" r:id="rId23"/>
    <p:sldId id="522" r:id="rId24"/>
    <p:sldId id="419" r:id="rId25"/>
    <p:sldId id="523" r:id="rId26"/>
    <p:sldId id="524" r:id="rId27"/>
    <p:sldId id="531" r:id="rId28"/>
    <p:sldId id="525" r:id="rId29"/>
    <p:sldId id="526" r:id="rId30"/>
    <p:sldId id="527" r:id="rId31"/>
    <p:sldId id="528" r:id="rId32"/>
    <p:sldId id="529" r:id="rId33"/>
    <p:sldId id="533"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350" y="-72"/>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2F4BC-2FE6-48EE-98E4-23CD0E2FD0B3}" type="datetimeFigureOut">
              <a:rPr lang="fr-BE" smtClean="0"/>
              <a:t>11-02-19</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E6C86-AF4A-4674-B509-9BCB07414580}" type="slidenum">
              <a:rPr lang="fr-BE" smtClean="0"/>
              <a:t>‹N°›</a:t>
            </a:fld>
            <a:endParaRPr lang="fr-BE"/>
          </a:p>
        </p:txBody>
      </p:sp>
    </p:spTree>
    <p:extLst>
      <p:ext uri="{BB962C8B-B14F-4D97-AF65-F5344CB8AC3E}">
        <p14:creationId xmlns:p14="http://schemas.microsoft.com/office/powerpoint/2010/main" val="24697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A15CD5-59BA-43BF-ADE3-C7BC2EE5F987}" type="slidenum">
              <a:rPr lang="fr-FR" altLang="fr-FR" smtClean="0"/>
              <a:pPr eaLnBrk="1" hangingPunct="1"/>
              <a:t>1</a:t>
            </a:fld>
            <a:endParaRPr lang="fr-FR" alt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12F8829-7C87-4293-AAF9-41003EE23A04}" type="slidenum">
              <a:rPr lang="en-GB" altLang="fr-FR"/>
              <a:pPr/>
              <a:t>29</a:t>
            </a:fld>
            <a:endParaRPr lang="en-GB" altLang="fr-FR"/>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27650" name="Rectangle 2"/>
          <p:cNvSpPr txBox="1">
            <a:spLocks noGrp="1" noChangeArrowheads="1"/>
          </p:cNvSpPr>
          <p:nvPr>
            <p:ph type="body"/>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6DE331E-E361-4B9A-9655-DA42E90348CC}" type="slidenum">
              <a:rPr lang="en-GB" altLang="fr-FR"/>
              <a:pPr/>
              <a:t>30</a:t>
            </a:fld>
            <a:endParaRPr lang="en-GB" altLang="fr-FR"/>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34818" name="Rectangle 2"/>
          <p:cNvSpPr txBox="1">
            <a:spLocks noGrp="1" noChangeArrowheads="1"/>
          </p:cNvSpPr>
          <p:nvPr>
            <p:ph type="body"/>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00159EE-1F9F-47BC-A180-944A0F2C098E}" type="slidenum">
              <a:rPr lang="fr-FR" altLang="fr-FR" smtClean="0"/>
              <a:pPr eaLnBrk="1" hangingPunct="1">
                <a:spcBef>
                  <a:spcPct val="0"/>
                </a:spcBef>
              </a:pPr>
              <a:t>6</a:t>
            </a:fld>
            <a:endParaRPr lang="fr-FR" altLang="fr-FR"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4C23B6-2F2A-490E-9C4B-C545E328B9EC}" type="slidenum">
              <a:rPr lang="fr-FR" altLang="fr-FR" smtClean="0"/>
              <a:pPr eaLnBrk="1" hangingPunct="1">
                <a:spcBef>
                  <a:spcPct val="0"/>
                </a:spcBef>
              </a:pPr>
              <a:t>7</a:t>
            </a:fld>
            <a:endParaRPr lang="fr-FR" altLang="fr-FR"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3A9C9E5-7B21-4FD2-8C4E-60BFF5429629}" type="slidenum">
              <a:rPr lang="fr-FR" altLang="fr-FR" smtClean="0"/>
              <a:pPr eaLnBrk="1" hangingPunct="1">
                <a:spcBef>
                  <a:spcPct val="0"/>
                </a:spcBef>
              </a:pPr>
              <a:t>8</a:t>
            </a:fld>
            <a:endParaRPr lang="fr-FR" altLang="fr-FR"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FA81E7E-D6D8-418D-9B29-168503FB5A40}" type="slidenum">
              <a:rPr lang="fr-FR" altLang="fr-FR" smtClean="0"/>
              <a:pPr eaLnBrk="1" hangingPunct="1">
                <a:spcBef>
                  <a:spcPct val="0"/>
                </a:spcBef>
              </a:pPr>
              <a:t>9</a:t>
            </a:fld>
            <a:endParaRPr lang="fr-FR" altLang="fr-FR"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78621D8-E05C-4E4F-8287-08CAA4B3F940}" type="slidenum">
              <a:rPr lang="fr-FR" altLang="fr-FR" smtClean="0"/>
              <a:pPr eaLnBrk="1" hangingPunct="1">
                <a:spcBef>
                  <a:spcPct val="0"/>
                </a:spcBef>
              </a:pPr>
              <a:t>10</a:t>
            </a:fld>
            <a:endParaRPr lang="fr-FR" altLang="fr-FR"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7BF072-4103-4653-B519-688EB0157BD6}" type="slidenum">
              <a:rPr lang="fr-FR" altLang="fr-FR" smtClean="0"/>
              <a:pPr eaLnBrk="1" hangingPunct="1">
                <a:spcBef>
                  <a:spcPct val="0"/>
                </a:spcBef>
              </a:pPr>
              <a:t>11</a:t>
            </a:fld>
            <a:endParaRPr lang="fr-FR" altLang="fr-F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E11BA3A-AF2A-4FDB-B6B0-D825B5C81436}" type="slidenum">
              <a:rPr lang="fr-FR" altLang="fr-FR" smtClean="0"/>
              <a:pPr eaLnBrk="1" hangingPunct="1">
                <a:spcBef>
                  <a:spcPct val="0"/>
                </a:spcBef>
              </a:pPr>
              <a:t>25</a:t>
            </a:fld>
            <a:endParaRPr lang="fr-FR" altLang="fr-F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BF3A788-B5E3-49B0-969E-A3F1E9877809}" type="slidenum">
              <a:rPr lang="en-GB" altLang="fr-FR"/>
              <a:pPr/>
              <a:t>28</a:t>
            </a:fld>
            <a:endParaRPr lang="en-GB" altLang="fr-FR"/>
          </a:p>
        </p:txBody>
      </p:sp>
      <p:sp>
        <p:nvSpPr>
          <p:cNvPr id="266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26626"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sz="2400">
                <a:cs typeface="Lucida Sans Unicode" pitchFamily="34" charset="0"/>
              </a:rPr>
              <a:t>Deux mondes différents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164001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412072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2877863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12064" y="36576"/>
            <a:ext cx="8119872" cy="1097280"/>
          </a:xfrm>
          <a:prstGeom prst="rect">
            <a:avLst/>
          </a:prstGeom>
          <a:noFill/>
          <a:ln w="9525" algn="ctr">
            <a:noFill/>
            <a:miter lim="800000"/>
            <a:headEnd/>
            <a:tailEnd/>
          </a:ln>
        </p:spPr>
        <p:txBody>
          <a:bodyPr anchor="b"/>
          <a:lstStyle>
            <a:lvl1pPr>
              <a:defRPr sz="2800"/>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510875" y="6538280"/>
            <a:ext cx="6192838" cy="246221"/>
          </a:xfrm>
          <a:prstGeom prst="rect">
            <a:avLst/>
          </a:prstGeom>
        </p:spPr>
        <p:txBody>
          <a:bodyPr anchor="b">
            <a:noAutofit/>
          </a:bodyPr>
          <a:lstStyle>
            <a:lvl1pPr marL="0" indent="0">
              <a:spcBef>
                <a:spcPts val="0"/>
              </a:spcBef>
              <a:buNone/>
              <a:defRPr sz="1000"/>
            </a:lvl1pPr>
            <a:lvl2pPr marL="274320" indent="0">
              <a:buNone/>
              <a:defRPr/>
            </a:lvl2pPr>
          </a:lstStyle>
          <a:p>
            <a:pPr lvl="0"/>
            <a:r>
              <a:rPr lang="fr-FR" smtClean="0"/>
              <a:t>Modifiez les styles du texte du masque</a:t>
            </a:r>
          </a:p>
        </p:txBody>
      </p:sp>
    </p:spTree>
    <p:extLst>
      <p:ext uri="{BB962C8B-B14F-4D97-AF65-F5344CB8AC3E}">
        <p14:creationId xmlns:p14="http://schemas.microsoft.com/office/powerpoint/2010/main" val="39249790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BE"/>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B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5FB8CB9-23F5-4C1A-A3F2-A2955D4F2E9C}" type="slidenum">
              <a:rPr lang="fr-FR"/>
              <a:pPr>
                <a:defRPr/>
              </a:pPr>
              <a:t>‹N°›</a:t>
            </a:fld>
            <a:endParaRPr lang="fr-FR"/>
          </a:p>
        </p:txBody>
      </p:sp>
    </p:spTree>
    <p:extLst>
      <p:ext uri="{BB962C8B-B14F-4D97-AF65-F5344CB8AC3E}">
        <p14:creationId xmlns:p14="http://schemas.microsoft.com/office/powerpoint/2010/main" val="2721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391699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22349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9A0B6E7-407C-4DDD-A225-ACEBE5D281DD}" type="datetimeFigureOut">
              <a:rPr lang="fr-BE" smtClean="0"/>
              <a:t>11-02-19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175966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59A0B6E7-407C-4DDD-A225-ACEBE5D281DD}" type="datetimeFigureOut">
              <a:rPr lang="fr-BE" smtClean="0"/>
              <a:t>11-02-19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14843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9A0B6E7-407C-4DDD-A225-ACEBE5D281DD}" type="datetimeFigureOut">
              <a:rPr lang="fr-BE" smtClean="0"/>
              <a:t>11-02-19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332176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A0B6E7-407C-4DDD-A225-ACEBE5D281DD}" type="datetimeFigureOut">
              <a:rPr lang="fr-BE" smtClean="0"/>
              <a:t>11-02-19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127523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9A0B6E7-407C-4DDD-A225-ACEBE5D281DD}" type="datetimeFigureOut">
              <a:rPr lang="fr-BE" smtClean="0"/>
              <a:t>11-02-19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299627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9A0B6E7-407C-4DDD-A225-ACEBE5D281DD}" type="datetimeFigureOut">
              <a:rPr lang="fr-BE" smtClean="0"/>
              <a:t>11-02-19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394686E-8879-452F-BFE4-EE59CD91A4AD}" type="slidenum">
              <a:rPr lang="fr-BE" smtClean="0"/>
              <a:t>‹N°›</a:t>
            </a:fld>
            <a:endParaRPr lang="fr-BE"/>
          </a:p>
        </p:txBody>
      </p:sp>
    </p:spTree>
    <p:extLst>
      <p:ext uri="{BB962C8B-B14F-4D97-AF65-F5344CB8AC3E}">
        <p14:creationId xmlns:p14="http://schemas.microsoft.com/office/powerpoint/2010/main" val="41899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0B6E7-407C-4DDD-A225-ACEBE5D281DD}" type="datetimeFigureOut">
              <a:rPr lang="fr-BE" smtClean="0"/>
              <a:t>11-02-19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4686E-8879-452F-BFE4-EE59CD91A4AD}" type="slidenum">
              <a:rPr lang="fr-BE" smtClean="0"/>
              <a:t>‹N°›</a:t>
            </a:fld>
            <a:endParaRPr lang="fr-BE"/>
          </a:p>
        </p:txBody>
      </p:sp>
    </p:spTree>
    <p:extLst>
      <p:ext uri="{BB962C8B-B14F-4D97-AF65-F5344CB8AC3E}">
        <p14:creationId xmlns:p14="http://schemas.microsoft.com/office/powerpoint/2010/main" val="681726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0" descr="N-logoCHU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6018213"/>
            <a:ext cx="14081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logo_coul_texte_blason_cadre_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088" y="6021388"/>
            <a:ext cx="1262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5"/>
          <p:cNvSpPr>
            <a:spLocks noChangeArrowheads="1"/>
          </p:cNvSpPr>
          <p:nvPr/>
        </p:nvSpPr>
        <p:spPr bwMode="auto">
          <a:xfrm>
            <a:off x="323850" y="2924944"/>
            <a:ext cx="88201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20000"/>
              </a:spcBef>
            </a:pPr>
            <a:r>
              <a:rPr lang="en-GB" altLang="ja-JP" sz="2000" b="1" dirty="0" err="1" smtClean="0">
                <a:ea typeface="MS PGothic" pitchFamily="34" charset="-128"/>
                <a:cs typeface="Arial" pitchFamily="34" charset="0"/>
              </a:rPr>
              <a:t>Régis</a:t>
            </a:r>
            <a:r>
              <a:rPr lang="en-GB" altLang="ja-JP" sz="2000" b="1" dirty="0" smtClean="0">
                <a:ea typeface="MS PGothic" pitchFamily="34" charset="-128"/>
                <a:cs typeface="Arial" pitchFamily="34" charset="0"/>
              </a:rPr>
              <a:t> Radermecker</a:t>
            </a:r>
          </a:p>
          <a:p>
            <a:pPr algn="ctr">
              <a:lnSpc>
                <a:spcPct val="80000"/>
              </a:lnSpc>
              <a:spcBef>
                <a:spcPct val="20000"/>
              </a:spcBef>
            </a:pPr>
            <a:r>
              <a:rPr lang="en-GB" altLang="ja-JP" sz="2000" b="1" dirty="0" err="1" smtClean="0">
                <a:ea typeface="MS PGothic" pitchFamily="34" charset="-128"/>
                <a:cs typeface="Arial" pitchFamily="34" charset="0"/>
              </a:rPr>
              <a:t>Professeur</a:t>
            </a:r>
            <a:r>
              <a:rPr lang="en-GB" altLang="ja-JP" sz="2000" b="1" dirty="0" smtClean="0">
                <a:ea typeface="MS PGothic" pitchFamily="34" charset="-128"/>
                <a:cs typeface="Arial" pitchFamily="34" charset="0"/>
              </a:rPr>
              <a:t> de  </a:t>
            </a:r>
            <a:r>
              <a:rPr lang="en-GB" altLang="ja-JP" sz="2000" b="1" dirty="0" err="1" smtClean="0">
                <a:ea typeface="MS PGothic" pitchFamily="34" charset="-128"/>
                <a:cs typeface="Arial" pitchFamily="34" charset="0"/>
              </a:rPr>
              <a:t>Pharmacologie</a:t>
            </a:r>
            <a:r>
              <a:rPr lang="en-GB" altLang="ja-JP" sz="2000" b="1" dirty="0" smtClean="0">
                <a:ea typeface="MS PGothic" pitchFamily="34" charset="-128"/>
                <a:cs typeface="Arial" pitchFamily="34" charset="0"/>
              </a:rPr>
              <a:t> </a:t>
            </a:r>
            <a:r>
              <a:rPr lang="en-GB" altLang="ja-JP" sz="2000" b="1" dirty="0" err="1" smtClean="0">
                <a:ea typeface="MS PGothic" pitchFamily="34" charset="-128"/>
                <a:cs typeface="Arial" pitchFamily="34" charset="0"/>
              </a:rPr>
              <a:t>clinique</a:t>
            </a:r>
            <a:endParaRPr lang="en-GB" altLang="ja-JP" sz="2000" b="1" dirty="0" smtClean="0">
              <a:ea typeface="MS PGothic" pitchFamily="34" charset="-128"/>
              <a:cs typeface="Arial" pitchFamily="34" charset="0"/>
            </a:endParaRPr>
          </a:p>
          <a:p>
            <a:pPr algn="ctr">
              <a:lnSpc>
                <a:spcPct val="80000"/>
              </a:lnSpc>
              <a:spcBef>
                <a:spcPct val="20000"/>
              </a:spcBef>
            </a:pPr>
            <a:endParaRPr lang="en-GB" altLang="ja-JP" sz="2000" b="1" dirty="0" smtClean="0">
              <a:ea typeface="MS PGothic" pitchFamily="34" charset="-128"/>
              <a:cs typeface="Arial" pitchFamily="34" charset="0"/>
            </a:endParaRPr>
          </a:p>
          <a:p>
            <a:pPr algn="ctr">
              <a:lnSpc>
                <a:spcPct val="80000"/>
              </a:lnSpc>
              <a:spcBef>
                <a:spcPct val="20000"/>
              </a:spcBef>
            </a:pPr>
            <a:r>
              <a:rPr lang="en-GB" altLang="ja-JP" sz="2000" b="1" dirty="0" err="1" smtClean="0">
                <a:ea typeface="MS PGothic" pitchFamily="34" charset="-128"/>
                <a:cs typeface="Arial" pitchFamily="34" charset="0"/>
              </a:rPr>
              <a:t>Membre</a:t>
            </a:r>
            <a:r>
              <a:rPr lang="en-GB" altLang="ja-JP" sz="2000" b="1" dirty="0" smtClean="0">
                <a:ea typeface="MS PGothic" pitchFamily="34" charset="-128"/>
                <a:cs typeface="Arial" pitchFamily="34" charset="0"/>
              </a:rPr>
              <a:t> du </a:t>
            </a:r>
            <a:r>
              <a:rPr lang="en-GB" altLang="ja-JP" sz="2000" b="1" dirty="0" err="1" smtClean="0">
                <a:ea typeface="MS PGothic" pitchFamily="34" charset="-128"/>
                <a:cs typeface="Arial" pitchFamily="34" charset="0"/>
              </a:rPr>
              <a:t>comité</a:t>
            </a:r>
            <a:r>
              <a:rPr lang="en-GB" altLang="ja-JP" sz="2000" b="1" dirty="0" smtClean="0">
                <a:ea typeface="MS PGothic" pitchFamily="34" charset="-128"/>
                <a:cs typeface="Arial" pitchFamily="34" charset="0"/>
              </a:rPr>
              <a:t> </a:t>
            </a:r>
            <a:r>
              <a:rPr lang="en-GB" altLang="ja-JP" sz="2000" b="1" dirty="0" err="1" smtClean="0">
                <a:ea typeface="MS PGothic" pitchFamily="34" charset="-128"/>
                <a:cs typeface="Arial" pitchFamily="34" charset="0"/>
              </a:rPr>
              <a:t>d’éthique</a:t>
            </a:r>
            <a:r>
              <a:rPr lang="en-GB" altLang="ja-JP" sz="2000" b="1" dirty="0" smtClean="0">
                <a:ea typeface="MS PGothic" pitchFamily="34" charset="-128"/>
                <a:cs typeface="Arial" pitchFamily="34" charset="0"/>
              </a:rPr>
              <a:t> </a:t>
            </a:r>
            <a:r>
              <a:rPr lang="en-GB" altLang="ja-JP" sz="2000" b="1" dirty="0" err="1" smtClean="0">
                <a:ea typeface="MS PGothic" pitchFamily="34" charset="-128"/>
                <a:cs typeface="Arial" pitchFamily="34" charset="0"/>
              </a:rPr>
              <a:t>Hospitalo-facultaire</a:t>
            </a:r>
            <a:endParaRPr lang="en-GB" altLang="ja-JP" sz="2000" b="1" dirty="0">
              <a:ea typeface="MS PGothic" pitchFamily="34" charset="-128"/>
              <a:cs typeface="Arial" pitchFamily="34" charset="0"/>
            </a:endParaRPr>
          </a:p>
          <a:p>
            <a:pPr algn="ctr">
              <a:lnSpc>
                <a:spcPct val="80000"/>
              </a:lnSpc>
              <a:spcBef>
                <a:spcPct val="20000"/>
              </a:spcBef>
            </a:pPr>
            <a:endParaRPr lang="en-GB" altLang="ja-JP" sz="2000" b="1" dirty="0">
              <a:ea typeface="MS PGothic" pitchFamily="34" charset="-128"/>
              <a:cs typeface="Arial" pitchFamily="34" charset="0"/>
            </a:endParaRPr>
          </a:p>
          <a:p>
            <a:pPr algn="ctr">
              <a:lnSpc>
                <a:spcPct val="80000"/>
              </a:lnSpc>
              <a:spcBef>
                <a:spcPct val="20000"/>
              </a:spcBef>
            </a:pPr>
            <a:r>
              <a:rPr lang="en-GB" altLang="ja-JP" sz="2000" b="1" dirty="0" smtClean="0">
                <a:ea typeface="MS PGothic" pitchFamily="34" charset="-128"/>
                <a:cs typeface="Arial" pitchFamily="34" charset="0"/>
              </a:rPr>
              <a:t>Liège </a:t>
            </a:r>
            <a:r>
              <a:rPr lang="en-GB" altLang="ja-JP" sz="2000" b="1" dirty="0" err="1" smtClean="0">
                <a:ea typeface="MS PGothic" pitchFamily="34" charset="-128"/>
                <a:cs typeface="Arial" pitchFamily="34" charset="0"/>
              </a:rPr>
              <a:t>Université</a:t>
            </a:r>
            <a:endParaRPr lang="en-GB" altLang="ja-JP" sz="2000" b="1" dirty="0">
              <a:ea typeface="MS PGothic" pitchFamily="34" charset="-128"/>
              <a:cs typeface="Arial" pitchFamily="34" charset="0"/>
            </a:endParaRPr>
          </a:p>
          <a:p>
            <a:pPr algn="ctr">
              <a:lnSpc>
                <a:spcPct val="80000"/>
              </a:lnSpc>
              <a:spcBef>
                <a:spcPct val="20000"/>
              </a:spcBef>
            </a:pPr>
            <a:endParaRPr lang="en-GB" altLang="ja-JP" sz="2000" b="1" dirty="0">
              <a:ea typeface="MS PGothic" pitchFamily="34" charset="-128"/>
              <a:cs typeface="Arial" pitchFamily="34" charset="0"/>
            </a:endParaRPr>
          </a:p>
          <a:p>
            <a:pPr algn="ctr">
              <a:lnSpc>
                <a:spcPct val="80000"/>
              </a:lnSpc>
              <a:spcBef>
                <a:spcPct val="20000"/>
              </a:spcBef>
            </a:pPr>
            <a:r>
              <a:rPr lang="en-GB" altLang="ja-JP" sz="2000" b="1" dirty="0">
                <a:ea typeface="MS PGothic" pitchFamily="34" charset="-128"/>
                <a:cs typeface="Arial" pitchFamily="34" charset="0"/>
              </a:rPr>
              <a:t>Service de </a:t>
            </a:r>
            <a:r>
              <a:rPr lang="en-GB" altLang="ja-JP" sz="2000" b="1" dirty="0" err="1">
                <a:ea typeface="MS PGothic" pitchFamily="34" charset="-128"/>
                <a:cs typeface="Arial" pitchFamily="34" charset="0"/>
              </a:rPr>
              <a:t>Diabétologie</a:t>
            </a:r>
            <a:r>
              <a:rPr lang="en-GB" altLang="ja-JP" sz="2000" b="1" dirty="0">
                <a:ea typeface="MS PGothic" pitchFamily="34" charset="-128"/>
                <a:cs typeface="Arial" pitchFamily="34" charset="0"/>
              </a:rPr>
              <a:t>, Nutrition &amp; Maladies </a:t>
            </a:r>
            <a:r>
              <a:rPr lang="en-GB" altLang="ja-JP" sz="2000" b="1" dirty="0" err="1">
                <a:ea typeface="MS PGothic" pitchFamily="34" charset="-128"/>
                <a:cs typeface="Arial" pitchFamily="34" charset="0"/>
              </a:rPr>
              <a:t>métaboliques</a:t>
            </a:r>
            <a:endParaRPr lang="en-GB" altLang="ja-JP" sz="2000" b="1" dirty="0">
              <a:ea typeface="MS PGothic" pitchFamily="34" charset="-128"/>
              <a:cs typeface="Arial" pitchFamily="34" charset="0"/>
            </a:endParaRPr>
          </a:p>
          <a:p>
            <a:pPr algn="ctr">
              <a:lnSpc>
                <a:spcPct val="80000"/>
              </a:lnSpc>
              <a:spcBef>
                <a:spcPct val="20000"/>
              </a:spcBef>
            </a:pPr>
            <a:endParaRPr lang="en-GB" altLang="ja-JP" sz="2400" b="1" dirty="0">
              <a:ea typeface="MS PGothic" pitchFamily="34" charset="-128"/>
              <a:cs typeface="Arial" pitchFamily="34" charset="0"/>
            </a:endParaRPr>
          </a:p>
          <a:p>
            <a:pPr algn="ctr">
              <a:lnSpc>
                <a:spcPct val="80000"/>
              </a:lnSpc>
              <a:spcBef>
                <a:spcPct val="20000"/>
              </a:spcBef>
            </a:pPr>
            <a:r>
              <a:rPr lang="en-GB" altLang="ja-JP" sz="2000" b="1" dirty="0">
                <a:ea typeface="MS PGothic" pitchFamily="34" charset="-128"/>
                <a:cs typeface="Arial" pitchFamily="34" charset="0"/>
              </a:rPr>
              <a:t>CHU Liège, </a:t>
            </a:r>
            <a:r>
              <a:rPr lang="en-GB" altLang="ja-JP" sz="2000" b="1" dirty="0" err="1">
                <a:ea typeface="MS PGothic" pitchFamily="34" charset="-128"/>
                <a:cs typeface="Arial" pitchFamily="34" charset="0"/>
              </a:rPr>
              <a:t>Belgique</a:t>
            </a:r>
            <a:endParaRPr lang="en-GB" altLang="ja-JP" sz="2000" b="1" dirty="0">
              <a:ea typeface="MS PGothic" pitchFamily="34" charset="-128"/>
              <a:cs typeface="Arial" pitchFamily="34" charset="0"/>
            </a:endParaRPr>
          </a:p>
          <a:p>
            <a:pPr>
              <a:lnSpc>
                <a:spcPct val="80000"/>
              </a:lnSpc>
              <a:spcBef>
                <a:spcPct val="20000"/>
              </a:spcBef>
            </a:pPr>
            <a:endParaRPr lang="en-GB" altLang="ja-JP" sz="2800" dirty="0">
              <a:latin typeface="Times New Roman" pitchFamily="18" charset="0"/>
              <a:ea typeface="MS PGothic" pitchFamily="34" charset="-128"/>
              <a:cs typeface="Arial" pitchFamily="34" charset="0"/>
            </a:endParaRPr>
          </a:p>
        </p:txBody>
      </p:sp>
      <p:sp>
        <p:nvSpPr>
          <p:cNvPr id="2055" name="Text Box 2"/>
          <p:cNvSpPr txBox="1">
            <a:spLocks noChangeArrowheads="1"/>
          </p:cNvSpPr>
          <p:nvPr/>
        </p:nvSpPr>
        <p:spPr bwMode="auto">
          <a:xfrm>
            <a:off x="179512" y="1254795"/>
            <a:ext cx="8748713" cy="769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BE" altLang="fr-FR" sz="4400" dirty="0" smtClean="0"/>
              <a:t>La médecine factuelle</a:t>
            </a:r>
            <a:endParaRPr lang="fr-BE" altLang="fr-FR" sz="44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655" y="5858883"/>
            <a:ext cx="2130523" cy="97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3671029534"/>
              </p:ext>
            </p:extLst>
          </p:nvPr>
        </p:nvGraphicFramePr>
        <p:xfrm>
          <a:off x="457200" y="260648"/>
          <a:ext cx="8229600" cy="640080"/>
        </p:xfrm>
        <a:graphic>
          <a:graphicData uri="http://schemas.openxmlformats.org/drawingml/2006/table">
            <a:tbl>
              <a:tblPr>
                <a:tableStyleId>{5C22544A-7EE6-4342-B048-85BDC9FD1C3A}</a:tableStyleId>
              </a:tblPr>
              <a:tblGrid>
                <a:gridCol w="8229600"/>
              </a:tblGrid>
              <a:tr h="0">
                <a:tc>
                  <a:txBody>
                    <a:bodyPr/>
                    <a:lstStyle/>
                    <a:p>
                      <a:pPr marL="559435" algn="ctr">
                        <a:spcAft>
                          <a:spcPts val="0"/>
                        </a:spcAft>
                        <a:tabLst>
                          <a:tab pos="90170" algn="l"/>
                        </a:tabLst>
                      </a:pPr>
                      <a:r>
                        <a:rPr lang="fr-FR" sz="1400" dirty="0">
                          <a:effectLst/>
                        </a:rPr>
                        <a:t>Cours transversaux </a:t>
                      </a:r>
                      <a:endParaRPr lang="fr-BE" sz="1200" dirty="0">
                        <a:effectLst/>
                      </a:endParaRPr>
                    </a:p>
                    <a:p>
                      <a:pPr marL="559435" algn="ctr">
                        <a:spcAft>
                          <a:spcPts val="0"/>
                        </a:spcAft>
                        <a:tabLst>
                          <a:tab pos="90170" algn="l"/>
                        </a:tabLst>
                      </a:pPr>
                      <a:r>
                        <a:rPr lang="fr-FR" sz="1400" dirty="0">
                          <a:effectLst/>
                        </a:rPr>
                        <a:t>Médecins Candidats-Spécialistes </a:t>
                      </a:r>
                      <a:r>
                        <a:rPr lang="fr-FR" sz="1400" dirty="0" err="1">
                          <a:effectLst/>
                        </a:rPr>
                        <a:t>ULiège</a:t>
                      </a:r>
                      <a:endParaRPr lang="fr-BE" sz="1200" dirty="0">
                        <a:effectLst/>
                      </a:endParaRPr>
                    </a:p>
                    <a:p>
                      <a:pPr marL="559435" algn="ctr">
                        <a:spcAft>
                          <a:spcPts val="0"/>
                        </a:spcAft>
                        <a:tabLst>
                          <a:tab pos="90170" algn="l"/>
                        </a:tabLst>
                      </a:pPr>
                      <a:r>
                        <a:rPr lang="fr-FR" sz="1400" dirty="0">
                          <a:effectLst/>
                        </a:rPr>
                        <a:t>Année Académique 2018-2019</a:t>
                      </a:r>
                      <a:endParaRPr lang="fr-BE" sz="1200" dirty="0">
                        <a:effectLst/>
                        <a:latin typeface="Times New Roman"/>
                        <a:ea typeface="Times New Roman"/>
                      </a:endParaRPr>
                    </a:p>
                  </a:txBody>
                  <a:tcPr marL="89535" marR="89535" marT="0" marB="0"/>
                </a:tc>
              </a:tr>
            </a:tbl>
          </a:graphicData>
        </a:graphic>
      </p:graphicFrame>
    </p:spTree>
    <p:extLst>
      <p:ext uri="{BB962C8B-B14F-4D97-AF65-F5344CB8AC3E}">
        <p14:creationId xmlns:p14="http://schemas.microsoft.com/office/powerpoint/2010/main" val="2045702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pPr eaLnBrk="1" hangingPunct="1"/>
            <a:r>
              <a:rPr lang="fr-BE" altLang="fr-FR" dirty="0" smtClean="0"/>
              <a:t>Etude de suivi (cohorte)</a:t>
            </a:r>
            <a:endParaRPr lang="fr-FR" altLang="fr-FR" dirty="0" smtClean="0"/>
          </a:p>
        </p:txBody>
      </p:sp>
      <p:sp>
        <p:nvSpPr>
          <p:cNvPr id="84995" name="Text Box 1027"/>
          <p:cNvSpPr txBox="1">
            <a:spLocks noChangeArrowheads="1"/>
          </p:cNvSpPr>
          <p:nvPr/>
        </p:nvSpPr>
        <p:spPr bwMode="auto">
          <a:xfrm>
            <a:off x="304800" y="1828800"/>
            <a:ext cx="8686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700"/>
              <a:t>Étude d'observation prospective ou rétrospective</a:t>
            </a:r>
            <a:r>
              <a:rPr lang="fr-FR" altLang="fr-FR" sz="2000">
                <a:solidFill>
                  <a:srgbClr val="484848"/>
                </a:solidFill>
              </a:rPr>
              <a:t> </a:t>
            </a:r>
            <a:br>
              <a:rPr lang="fr-FR" altLang="fr-FR" sz="2000">
                <a:solidFill>
                  <a:srgbClr val="484848"/>
                </a:solidFill>
              </a:rPr>
            </a:br>
            <a:r>
              <a:rPr lang="fr-FR" altLang="fr-FR" sz="2200"/>
              <a:t>(dossiers médicaux) </a:t>
            </a:r>
          </a:p>
          <a:p>
            <a:pPr>
              <a:spcBef>
                <a:spcPct val="0"/>
              </a:spcBef>
              <a:buFont typeface="Monotype Sorts"/>
              <a:buChar char="4"/>
            </a:pPr>
            <a:r>
              <a:rPr lang="fr-FR" altLang="fr-FR" sz="2200"/>
              <a:t>Sélection des sujets réalisée en fonction de l'exposition et non pas de l'issue</a:t>
            </a:r>
          </a:p>
          <a:p>
            <a:pPr>
              <a:spcBef>
                <a:spcPct val="0"/>
              </a:spcBef>
              <a:buFont typeface="Monotype Sorts"/>
              <a:buChar char="4"/>
            </a:pPr>
            <a:r>
              <a:rPr lang="fr-FR" altLang="fr-FR" sz="2200"/>
              <a:t>Suivi d ’un groupe de sujets exposés (facteur de risque ou traitement) et d ’un groupe contrôle non exposé pendant une période déterminée</a:t>
            </a:r>
          </a:p>
        </p:txBody>
      </p:sp>
      <p:grpSp>
        <p:nvGrpSpPr>
          <p:cNvPr id="84996" name="Group 1028"/>
          <p:cNvGrpSpPr>
            <a:grpSpLocks/>
          </p:cNvGrpSpPr>
          <p:nvPr/>
        </p:nvGrpSpPr>
        <p:grpSpPr bwMode="auto">
          <a:xfrm>
            <a:off x="2982913" y="3897313"/>
            <a:ext cx="6084887" cy="2503487"/>
            <a:chOff x="1200" y="2559"/>
            <a:chExt cx="4279" cy="1577"/>
          </a:xfrm>
        </p:grpSpPr>
        <p:grpSp>
          <p:nvGrpSpPr>
            <p:cNvPr id="84997" name="Group 1029"/>
            <p:cNvGrpSpPr>
              <a:grpSpLocks/>
            </p:cNvGrpSpPr>
            <p:nvPr/>
          </p:nvGrpSpPr>
          <p:grpSpPr bwMode="auto">
            <a:xfrm>
              <a:off x="1440" y="2862"/>
              <a:ext cx="492" cy="240"/>
              <a:chOff x="1056" y="1440"/>
              <a:chExt cx="492" cy="240"/>
            </a:xfrm>
          </p:grpSpPr>
          <p:pic>
            <p:nvPicPr>
              <p:cNvPr id="85029" name="Picture 103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30" name="Picture 103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31" name="Picture 103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32" name="Picture 103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033" name="Picture 103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4998" name="Group 1035"/>
            <p:cNvGrpSpPr>
              <a:grpSpLocks/>
            </p:cNvGrpSpPr>
            <p:nvPr/>
          </p:nvGrpSpPr>
          <p:grpSpPr bwMode="auto">
            <a:xfrm>
              <a:off x="1440" y="3582"/>
              <a:ext cx="492" cy="240"/>
              <a:chOff x="1056" y="1440"/>
              <a:chExt cx="492" cy="240"/>
            </a:xfrm>
          </p:grpSpPr>
          <p:pic>
            <p:nvPicPr>
              <p:cNvPr id="85024" name="Picture 1036"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5" name="Picture 1037"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6" name="Picture 103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7" name="Picture 103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8" name="Picture 104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9" name="Group 1041"/>
            <p:cNvGrpSpPr>
              <a:grpSpLocks/>
            </p:cNvGrpSpPr>
            <p:nvPr/>
          </p:nvGrpSpPr>
          <p:grpSpPr bwMode="auto">
            <a:xfrm>
              <a:off x="3168" y="2862"/>
              <a:ext cx="492" cy="240"/>
              <a:chOff x="1056" y="1440"/>
              <a:chExt cx="492" cy="240"/>
            </a:xfrm>
          </p:grpSpPr>
          <p:pic>
            <p:nvPicPr>
              <p:cNvPr id="85019" name="Picture 104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0" name="Picture 104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1" name="Picture 104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2" name="Picture 1045"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3" name="Picture 1046"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000" name="Group 1047"/>
            <p:cNvGrpSpPr>
              <a:grpSpLocks/>
            </p:cNvGrpSpPr>
            <p:nvPr/>
          </p:nvGrpSpPr>
          <p:grpSpPr bwMode="auto">
            <a:xfrm>
              <a:off x="3168" y="3582"/>
              <a:ext cx="492" cy="240"/>
              <a:chOff x="1056" y="1440"/>
              <a:chExt cx="492" cy="240"/>
            </a:xfrm>
          </p:grpSpPr>
          <p:pic>
            <p:nvPicPr>
              <p:cNvPr id="85014" name="Picture 104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5" name="Picture 104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6" name="Picture 105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7" name="Picture 105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8" name="Picture 105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01" name="Rectangle 1053"/>
            <p:cNvSpPr>
              <a:spLocks noChangeArrowheads="1"/>
            </p:cNvSpPr>
            <p:nvPr/>
          </p:nvSpPr>
          <p:spPr bwMode="auto">
            <a:xfrm>
              <a:off x="1200" y="3534"/>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5002" name="Rectangle 1054"/>
            <p:cNvSpPr>
              <a:spLocks noChangeArrowheads="1"/>
            </p:cNvSpPr>
            <p:nvPr/>
          </p:nvSpPr>
          <p:spPr bwMode="auto">
            <a:xfrm>
              <a:off x="1200" y="2814"/>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5003" name="Rectangle 1055"/>
            <p:cNvSpPr>
              <a:spLocks noChangeArrowheads="1"/>
            </p:cNvSpPr>
            <p:nvPr/>
          </p:nvSpPr>
          <p:spPr bwMode="auto">
            <a:xfrm>
              <a:off x="2976" y="3534"/>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5004" name="Rectangle 1056"/>
            <p:cNvSpPr>
              <a:spLocks noChangeArrowheads="1"/>
            </p:cNvSpPr>
            <p:nvPr/>
          </p:nvSpPr>
          <p:spPr bwMode="auto">
            <a:xfrm>
              <a:off x="2976" y="2814"/>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5005" name="Text Box 1057"/>
            <p:cNvSpPr txBox="1">
              <a:spLocks noChangeArrowheads="1"/>
            </p:cNvSpPr>
            <p:nvPr/>
          </p:nvSpPr>
          <p:spPr bwMode="auto">
            <a:xfrm>
              <a:off x="1200" y="2559"/>
              <a:ext cx="83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Fumeurs</a:t>
              </a:r>
              <a:endParaRPr lang="fr-FR" altLang="fr-FR" sz="2000">
                <a:solidFill>
                  <a:schemeClr val="hlink"/>
                </a:solidFill>
                <a:latin typeface="Comic Sans MS" pitchFamily="66" charset="0"/>
              </a:endParaRPr>
            </a:p>
          </p:txBody>
        </p:sp>
        <p:sp>
          <p:nvSpPr>
            <p:cNvPr id="85006" name="Text Box 1058"/>
            <p:cNvSpPr txBox="1">
              <a:spLocks noChangeArrowheads="1"/>
            </p:cNvSpPr>
            <p:nvPr/>
          </p:nvSpPr>
          <p:spPr bwMode="auto">
            <a:xfrm>
              <a:off x="1200" y="3855"/>
              <a:ext cx="122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Non fumeurs</a:t>
              </a:r>
              <a:endParaRPr lang="fr-FR" altLang="fr-FR" sz="2000">
                <a:solidFill>
                  <a:schemeClr val="hlink"/>
                </a:solidFill>
                <a:latin typeface="Comic Sans MS" pitchFamily="66" charset="0"/>
              </a:endParaRPr>
            </a:p>
          </p:txBody>
        </p:sp>
        <p:sp>
          <p:nvSpPr>
            <p:cNvPr id="85007" name="Text Box 1059"/>
            <p:cNvSpPr txBox="1">
              <a:spLocks noChangeArrowheads="1"/>
            </p:cNvSpPr>
            <p:nvPr/>
          </p:nvSpPr>
          <p:spPr bwMode="auto">
            <a:xfrm>
              <a:off x="2448" y="2736"/>
              <a:ext cx="53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Suivi</a:t>
              </a:r>
              <a:endParaRPr lang="fr-FR" altLang="fr-FR" sz="2000">
                <a:solidFill>
                  <a:schemeClr val="hlink"/>
                </a:solidFill>
                <a:latin typeface="Times New Roman" pitchFamily="18" charset="0"/>
              </a:endParaRPr>
            </a:p>
          </p:txBody>
        </p:sp>
        <p:sp>
          <p:nvSpPr>
            <p:cNvPr id="85008" name="Text Box 1060"/>
            <p:cNvSpPr txBox="1">
              <a:spLocks noChangeArrowheads="1"/>
            </p:cNvSpPr>
            <p:nvPr/>
          </p:nvSpPr>
          <p:spPr bwMode="auto">
            <a:xfrm>
              <a:off x="2448" y="3696"/>
              <a:ext cx="58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Suivi</a:t>
              </a:r>
              <a:r>
                <a:rPr lang="fr-FR" altLang="fr-FR" sz="2000">
                  <a:solidFill>
                    <a:schemeClr val="hlink"/>
                  </a:solidFill>
                  <a:latin typeface="Comic Sans MS" pitchFamily="66" charset="0"/>
                </a:rPr>
                <a:t> </a:t>
              </a:r>
              <a:endParaRPr lang="fr-FR" altLang="fr-FR" sz="2000">
                <a:solidFill>
                  <a:schemeClr val="hlink"/>
                </a:solidFill>
                <a:latin typeface="Times New Roman" pitchFamily="18" charset="0"/>
              </a:endParaRPr>
            </a:p>
          </p:txBody>
        </p:sp>
        <p:cxnSp>
          <p:nvCxnSpPr>
            <p:cNvPr id="85009" name="AutoShape 1061"/>
            <p:cNvCxnSpPr>
              <a:cxnSpLocks noChangeShapeType="1"/>
              <a:stCxn id="85002" idx="3"/>
              <a:endCxn id="85004" idx="1"/>
            </p:cNvCxnSpPr>
            <p:nvPr/>
          </p:nvCxnSpPr>
          <p:spPr bwMode="auto">
            <a:xfrm>
              <a:off x="2268" y="2982"/>
              <a:ext cx="696" cy="0"/>
            </a:xfrm>
            <a:prstGeom prst="straightConnector1">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cxnSp>
        <p:cxnSp>
          <p:nvCxnSpPr>
            <p:cNvPr id="85010" name="AutoShape 1062"/>
            <p:cNvCxnSpPr>
              <a:cxnSpLocks noChangeShapeType="1"/>
              <a:stCxn id="85001" idx="3"/>
              <a:endCxn id="85003" idx="1"/>
            </p:cNvCxnSpPr>
            <p:nvPr/>
          </p:nvCxnSpPr>
          <p:spPr bwMode="auto">
            <a:xfrm>
              <a:off x="2268" y="3702"/>
              <a:ext cx="696" cy="0"/>
            </a:xfrm>
            <a:prstGeom prst="straightConnector1">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cxnSp>
        <p:sp>
          <p:nvSpPr>
            <p:cNvPr id="85011" name="Text Box 1063"/>
            <p:cNvSpPr txBox="1">
              <a:spLocks noChangeArrowheads="1"/>
            </p:cNvSpPr>
            <p:nvPr/>
          </p:nvSpPr>
          <p:spPr bwMode="auto">
            <a:xfrm>
              <a:off x="4224" y="3185"/>
              <a:ext cx="125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80000"/>
                </a:lnSpc>
                <a:spcBef>
                  <a:spcPct val="0"/>
                </a:spcBef>
                <a:buFontTx/>
                <a:buNone/>
              </a:pPr>
              <a:r>
                <a:rPr lang="fr-FR" altLang="fr-FR" sz="2000" b="1">
                  <a:solidFill>
                    <a:schemeClr val="hlink"/>
                  </a:solidFill>
                  <a:latin typeface="Comic Sans MS" pitchFamily="66" charset="0"/>
                </a:rPr>
                <a:t>Comparaison </a:t>
              </a:r>
            </a:p>
            <a:p>
              <a:pPr>
                <a:lnSpc>
                  <a:spcPct val="80000"/>
                </a:lnSpc>
                <a:spcBef>
                  <a:spcPct val="0"/>
                </a:spcBef>
                <a:buFontTx/>
                <a:buNone/>
              </a:pPr>
              <a:r>
                <a:rPr lang="fr-FR" altLang="fr-FR" sz="2000" b="1">
                  <a:solidFill>
                    <a:schemeClr val="hlink"/>
                  </a:solidFill>
                  <a:latin typeface="Comic Sans MS" pitchFamily="66" charset="0"/>
                </a:rPr>
                <a:t>des issues</a:t>
              </a:r>
              <a:endParaRPr lang="fr-FR" altLang="fr-FR" sz="2000">
                <a:solidFill>
                  <a:srgbClr val="00BEBA"/>
                </a:solidFill>
                <a:latin typeface="Comic Sans MS" pitchFamily="66" charset="0"/>
              </a:endParaRPr>
            </a:p>
          </p:txBody>
        </p:sp>
        <p:sp>
          <p:nvSpPr>
            <p:cNvPr id="85012" name="Line 1064"/>
            <p:cNvSpPr>
              <a:spLocks noChangeShapeType="1"/>
            </p:cNvSpPr>
            <p:nvPr/>
          </p:nvSpPr>
          <p:spPr bwMode="auto">
            <a:xfrm>
              <a:off x="4032" y="2958"/>
              <a:ext cx="192" cy="192"/>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5013" name="Line 1065"/>
            <p:cNvSpPr>
              <a:spLocks noChangeShapeType="1"/>
            </p:cNvSpPr>
            <p:nvPr/>
          </p:nvSpPr>
          <p:spPr bwMode="auto">
            <a:xfrm flipV="1">
              <a:off x="4032" y="3534"/>
              <a:ext cx="192" cy="192"/>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grpSp>
    </p:spTree>
    <p:extLst>
      <p:ext uri="{BB962C8B-B14F-4D97-AF65-F5344CB8AC3E}">
        <p14:creationId xmlns:p14="http://schemas.microsoft.com/office/powerpoint/2010/main" val="3688878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hangingPunct="1"/>
            <a:r>
              <a:rPr lang="fr-BE" altLang="fr-FR" dirty="0" smtClean="0"/>
              <a:t>Essai contrôlé randomisé</a:t>
            </a:r>
            <a:r>
              <a:rPr lang="fr-BE" altLang="fr-FR" sz="4000" dirty="0" smtClean="0"/>
              <a:t> </a:t>
            </a:r>
            <a:br>
              <a:rPr lang="fr-BE" altLang="fr-FR" sz="4000" dirty="0" smtClean="0"/>
            </a:br>
            <a:r>
              <a:rPr lang="fr-BE" altLang="fr-FR" sz="4000" dirty="0" smtClean="0"/>
              <a:t>(</a:t>
            </a:r>
            <a:r>
              <a:rPr lang="fr-BE" altLang="fr-FR" sz="3200" dirty="0" smtClean="0"/>
              <a:t>RCT = « </a:t>
            </a:r>
            <a:r>
              <a:rPr lang="fr-BE" altLang="fr-FR" sz="3200" dirty="0" err="1" smtClean="0"/>
              <a:t>Randomised</a:t>
            </a:r>
            <a:r>
              <a:rPr lang="fr-BE" altLang="fr-FR" sz="3200" dirty="0" smtClean="0"/>
              <a:t> </a:t>
            </a:r>
            <a:r>
              <a:rPr lang="fr-BE" altLang="fr-FR" sz="3200" dirty="0" err="1" smtClean="0"/>
              <a:t>Clinical</a:t>
            </a:r>
            <a:r>
              <a:rPr lang="fr-BE" altLang="fr-FR" sz="3200" dirty="0" smtClean="0"/>
              <a:t> Trial »)</a:t>
            </a:r>
            <a:endParaRPr lang="fr-FR" altLang="fr-FR" sz="3200" dirty="0" smtClean="0"/>
          </a:p>
        </p:txBody>
      </p:sp>
      <p:cxnSp>
        <p:nvCxnSpPr>
          <p:cNvPr id="86019" name="AutoShape 3"/>
          <p:cNvCxnSpPr>
            <a:cxnSpLocks noChangeShapeType="1"/>
            <a:stCxn id="86026" idx="3"/>
            <a:endCxn id="86028" idx="1"/>
          </p:cNvCxnSpPr>
          <p:nvPr/>
        </p:nvCxnSpPr>
        <p:spPr bwMode="auto">
          <a:xfrm>
            <a:off x="4229100" y="5495925"/>
            <a:ext cx="527050" cy="0"/>
          </a:xfrm>
          <a:prstGeom prst="straightConnector1">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cxnSp>
      <p:sp>
        <p:nvSpPr>
          <p:cNvPr id="86020" name="Text Box 4"/>
          <p:cNvSpPr txBox="1">
            <a:spLocks noChangeArrowheads="1"/>
          </p:cNvSpPr>
          <p:nvPr/>
        </p:nvSpPr>
        <p:spPr bwMode="auto">
          <a:xfrm>
            <a:off x="457200" y="1714500"/>
            <a:ext cx="8305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10000"/>
              </a:lnSpc>
              <a:spcBef>
                <a:spcPct val="0"/>
              </a:spcBef>
              <a:buFontTx/>
              <a:buNone/>
            </a:pPr>
            <a:r>
              <a:rPr lang="fr-FR" altLang="fr-FR" sz="2700"/>
              <a:t>Étude expérimentale</a:t>
            </a:r>
          </a:p>
          <a:p>
            <a:pPr>
              <a:lnSpc>
                <a:spcPct val="110000"/>
              </a:lnSpc>
              <a:spcBef>
                <a:spcPct val="0"/>
              </a:spcBef>
              <a:buFont typeface="Monotype Sorts"/>
              <a:buChar char="4"/>
            </a:pPr>
            <a:r>
              <a:rPr lang="fr-FR" altLang="fr-FR" sz="2400"/>
              <a:t>Sélection de patients éligibles pour une intervention thérapeutique</a:t>
            </a:r>
          </a:p>
          <a:p>
            <a:pPr>
              <a:lnSpc>
                <a:spcPct val="110000"/>
              </a:lnSpc>
              <a:spcBef>
                <a:spcPct val="0"/>
              </a:spcBef>
              <a:buFont typeface="Monotype Sorts"/>
              <a:buChar char="4"/>
            </a:pPr>
            <a:r>
              <a:rPr lang="fr-FR" altLang="fr-FR" sz="2400"/>
              <a:t>Répartition aléatoire en 2 groupes</a:t>
            </a:r>
          </a:p>
        </p:txBody>
      </p:sp>
      <p:grpSp>
        <p:nvGrpSpPr>
          <p:cNvPr id="86021" name="Group 5"/>
          <p:cNvGrpSpPr>
            <a:grpSpLocks/>
          </p:cNvGrpSpPr>
          <p:nvPr/>
        </p:nvGrpSpPr>
        <p:grpSpPr bwMode="auto">
          <a:xfrm>
            <a:off x="819150" y="3657600"/>
            <a:ext cx="8020050" cy="2474913"/>
            <a:chOff x="672" y="2418"/>
            <a:chExt cx="4768" cy="1559"/>
          </a:xfrm>
        </p:grpSpPr>
        <p:grpSp>
          <p:nvGrpSpPr>
            <p:cNvPr id="86022" name="Group 6"/>
            <p:cNvGrpSpPr>
              <a:grpSpLocks/>
            </p:cNvGrpSpPr>
            <p:nvPr/>
          </p:nvGrpSpPr>
          <p:grpSpPr bwMode="auto">
            <a:xfrm>
              <a:off x="672" y="2418"/>
              <a:ext cx="4768" cy="1326"/>
              <a:chOff x="864" y="2256"/>
              <a:chExt cx="4768" cy="1326"/>
            </a:xfrm>
          </p:grpSpPr>
          <p:grpSp>
            <p:nvGrpSpPr>
              <p:cNvPr id="86024" name="Group 7"/>
              <p:cNvGrpSpPr>
                <a:grpSpLocks/>
              </p:cNvGrpSpPr>
              <p:nvPr/>
            </p:nvGrpSpPr>
            <p:grpSpPr bwMode="auto">
              <a:xfrm>
                <a:off x="2064" y="2574"/>
                <a:ext cx="492" cy="240"/>
                <a:chOff x="1056" y="1440"/>
                <a:chExt cx="492" cy="240"/>
              </a:xfrm>
            </p:grpSpPr>
            <p:pic>
              <p:nvPicPr>
                <p:cNvPr id="86064" name="Picture 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65" name="Picture 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66" name="Picture 1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67" name="Picture 1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68" name="Picture 1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6025" name="Group 13"/>
              <p:cNvGrpSpPr>
                <a:grpSpLocks/>
              </p:cNvGrpSpPr>
              <p:nvPr/>
            </p:nvGrpSpPr>
            <p:grpSpPr bwMode="auto">
              <a:xfrm>
                <a:off x="3408" y="2574"/>
                <a:ext cx="492" cy="240"/>
                <a:chOff x="1056" y="1440"/>
                <a:chExt cx="492" cy="240"/>
              </a:xfrm>
            </p:grpSpPr>
            <p:pic>
              <p:nvPicPr>
                <p:cNvPr id="86059" name="Picture 1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0" name="Picture 15"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1" name="Picture 16"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2" name="Picture 17"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3" name="Picture 1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26" name="Rectangle 19"/>
              <p:cNvSpPr>
                <a:spLocks noChangeArrowheads="1"/>
              </p:cNvSpPr>
              <p:nvPr/>
            </p:nvSpPr>
            <p:spPr bwMode="auto">
              <a:xfrm>
                <a:off x="1824" y="3246"/>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6027" name="Rectangle 20"/>
              <p:cNvSpPr>
                <a:spLocks noChangeArrowheads="1"/>
              </p:cNvSpPr>
              <p:nvPr/>
            </p:nvSpPr>
            <p:spPr bwMode="auto">
              <a:xfrm>
                <a:off x="1824" y="2526"/>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6028" name="Rectangle 21"/>
              <p:cNvSpPr>
                <a:spLocks noChangeArrowheads="1"/>
              </p:cNvSpPr>
              <p:nvPr/>
            </p:nvSpPr>
            <p:spPr bwMode="auto">
              <a:xfrm>
                <a:off x="3216" y="3246"/>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6029" name="Rectangle 22"/>
              <p:cNvSpPr>
                <a:spLocks noChangeArrowheads="1"/>
              </p:cNvSpPr>
              <p:nvPr/>
            </p:nvSpPr>
            <p:spPr bwMode="auto">
              <a:xfrm>
                <a:off x="3216" y="2526"/>
                <a:ext cx="1056" cy="336"/>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6030" name="Text Box 23"/>
              <p:cNvSpPr txBox="1">
                <a:spLocks noChangeArrowheads="1"/>
              </p:cNvSpPr>
              <p:nvPr/>
            </p:nvSpPr>
            <p:spPr bwMode="auto">
              <a:xfrm>
                <a:off x="1824" y="2271"/>
                <a:ext cx="109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Groupe traité</a:t>
                </a:r>
                <a:endParaRPr lang="fr-FR" altLang="fr-FR" sz="2000">
                  <a:solidFill>
                    <a:schemeClr val="hlink"/>
                  </a:solidFill>
                  <a:latin typeface="Comic Sans MS" pitchFamily="66" charset="0"/>
                </a:endParaRPr>
              </a:p>
            </p:txBody>
          </p:sp>
          <p:sp>
            <p:nvSpPr>
              <p:cNvPr id="86031" name="Text Box 24"/>
              <p:cNvSpPr txBox="1">
                <a:spLocks noChangeArrowheads="1"/>
              </p:cNvSpPr>
              <p:nvPr/>
            </p:nvSpPr>
            <p:spPr bwMode="auto">
              <a:xfrm>
                <a:off x="3216" y="2256"/>
                <a:ext cx="45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Suivi</a:t>
                </a:r>
                <a:endParaRPr lang="fr-FR" altLang="fr-FR" sz="2000">
                  <a:solidFill>
                    <a:schemeClr val="hlink"/>
                  </a:solidFill>
                  <a:latin typeface="Times New Roman" pitchFamily="18" charset="0"/>
                </a:endParaRPr>
              </a:p>
            </p:txBody>
          </p:sp>
          <p:sp>
            <p:nvSpPr>
              <p:cNvPr id="86032" name="Text Box 25"/>
              <p:cNvSpPr txBox="1">
                <a:spLocks noChangeArrowheads="1"/>
              </p:cNvSpPr>
              <p:nvPr/>
            </p:nvSpPr>
            <p:spPr bwMode="auto">
              <a:xfrm>
                <a:off x="3264" y="2976"/>
                <a:ext cx="49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Suivi</a:t>
                </a:r>
                <a:r>
                  <a:rPr lang="fr-FR" altLang="fr-FR" sz="2000">
                    <a:solidFill>
                      <a:schemeClr val="hlink"/>
                    </a:solidFill>
                    <a:latin typeface="Comic Sans MS" pitchFamily="66" charset="0"/>
                  </a:rPr>
                  <a:t> </a:t>
                </a:r>
                <a:endParaRPr lang="fr-FR" altLang="fr-FR" sz="2000">
                  <a:solidFill>
                    <a:schemeClr val="hlink"/>
                  </a:solidFill>
                  <a:latin typeface="Times New Roman" pitchFamily="18" charset="0"/>
                </a:endParaRPr>
              </a:p>
            </p:txBody>
          </p:sp>
          <p:cxnSp>
            <p:nvCxnSpPr>
              <p:cNvPr id="86033" name="AutoShape 26"/>
              <p:cNvCxnSpPr>
                <a:cxnSpLocks noChangeShapeType="1"/>
                <a:stCxn id="86027" idx="3"/>
                <a:endCxn id="86029" idx="1"/>
              </p:cNvCxnSpPr>
              <p:nvPr/>
            </p:nvCxnSpPr>
            <p:spPr bwMode="auto">
              <a:xfrm>
                <a:off x="2892" y="2694"/>
                <a:ext cx="312" cy="0"/>
              </a:xfrm>
              <a:prstGeom prst="straightConnector1">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cxnSp>
          <p:sp>
            <p:nvSpPr>
              <p:cNvPr id="86034" name="Text Box 27"/>
              <p:cNvSpPr txBox="1">
                <a:spLocks noChangeArrowheads="1"/>
              </p:cNvSpPr>
              <p:nvPr/>
            </p:nvSpPr>
            <p:spPr bwMode="auto">
              <a:xfrm>
                <a:off x="4464" y="2882"/>
                <a:ext cx="116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80000"/>
                  </a:lnSpc>
                  <a:spcBef>
                    <a:spcPct val="0"/>
                  </a:spcBef>
                  <a:buFontTx/>
                  <a:buNone/>
                </a:pPr>
                <a:r>
                  <a:rPr lang="fr-FR" altLang="fr-FR" sz="2200" b="1">
                    <a:solidFill>
                      <a:schemeClr val="hlink"/>
                    </a:solidFill>
                    <a:latin typeface="Comic Sans MS" pitchFamily="66" charset="0"/>
                  </a:rPr>
                  <a:t>Comparaison </a:t>
                </a:r>
              </a:p>
              <a:p>
                <a:pPr>
                  <a:lnSpc>
                    <a:spcPct val="80000"/>
                  </a:lnSpc>
                  <a:spcBef>
                    <a:spcPct val="0"/>
                  </a:spcBef>
                  <a:buFontTx/>
                  <a:buNone/>
                </a:pPr>
                <a:r>
                  <a:rPr lang="fr-FR" altLang="fr-FR" sz="2200" b="1">
                    <a:solidFill>
                      <a:schemeClr val="hlink"/>
                    </a:solidFill>
                    <a:latin typeface="Comic Sans MS" pitchFamily="66" charset="0"/>
                  </a:rPr>
                  <a:t>des résultats</a:t>
                </a:r>
                <a:endParaRPr lang="fr-FR" altLang="fr-FR" sz="2000">
                  <a:solidFill>
                    <a:srgbClr val="00BEBA"/>
                  </a:solidFill>
                  <a:latin typeface="Comic Sans MS" pitchFamily="66" charset="0"/>
                </a:endParaRPr>
              </a:p>
            </p:txBody>
          </p:sp>
          <p:sp>
            <p:nvSpPr>
              <p:cNvPr id="86035" name="Line 28"/>
              <p:cNvSpPr>
                <a:spLocks noChangeShapeType="1"/>
              </p:cNvSpPr>
              <p:nvPr/>
            </p:nvSpPr>
            <p:spPr bwMode="auto">
              <a:xfrm>
                <a:off x="4272" y="2670"/>
                <a:ext cx="192" cy="192"/>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6036" name="Line 29"/>
              <p:cNvSpPr>
                <a:spLocks noChangeShapeType="1"/>
              </p:cNvSpPr>
              <p:nvPr/>
            </p:nvSpPr>
            <p:spPr bwMode="auto">
              <a:xfrm flipV="1">
                <a:off x="4272" y="3246"/>
                <a:ext cx="192" cy="192"/>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grpSp>
            <p:nvGrpSpPr>
              <p:cNvPr id="86037" name="Group 30"/>
              <p:cNvGrpSpPr>
                <a:grpSpLocks/>
              </p:cNvGrpSpPr>
              <p:nvPr/>
            </p:nvGrpSpPr>
            <p:grpSpPr bwMode="auto">
              <a:xfrm>
                <a:off x="1008" y="2718"/>
                <a:ext cx="492" cy="240"/>
                <a:chOff x="1056" y="1440"/>
                <a:chExt cx="492" cy="240"/>
              </a:xfrm>
            </p:grpSpPr>
            <p:pic>
              <p:nvPicPr>
                <p:cNvPr id="86054" name="Picture 3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55" name="Picture 3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56" name="Picture 3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57" name="Picture 3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58" name="Picture 35"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6038" name="Rectangle 36"/>
              <p:cNvSpPr>
                <a:spLocks noChangeArrowheads="1"/>
              </p:cNvSpPr>
              <p:nvPr/>
            </p:nvSpPr>
            <p:spPr bwMode="auto">
              <a:xfrm>
                <a:off x="912" y="2622"/>
                <a:ext cx="624" cy="720"/>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6039" name="Line 37"/>
              <p:cNvSpPr>
                <a:spLocks noChangeShapeType="1"/>
              </p:cNvSpPr>
              <p:nvPr/>
            </p:nvSpPr>
            <p:spPr bwMode="auto">
              <a:xfrm flipV="1">
                <a:off x="1536" y="2718"/>
                <a:ext cx="288" cy="288"/>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6040" name="Line 38"/>
              <p:cNvSpPr>
                <a:spLocks noChangeShapeType="1"/>
              </p:cNvSpPr>
              <p:nvPr/>
            </p:nvSpPr>
            <p:spPr bwMode="auto">
              <a:xfrm>
                <a:off x="1536" y="3006"/>
                <a:ext cx="288" cy="384"/>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6041" name="Text Box 39"/>
              <p:cNvSpPr txBox="1">
                <a:spLocks noChangeArrowheads="1"/>
              </p:cNvSpPr>
              <p:nvPr/>
            </p:nvSpPr>
            <p:spPr bwMode="auto">
              <a:xfrm>
                <a:off x="864" y="2319"/>
                <a:ext cx="69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Patients</a:t>
                </a:r>
                <a:endParaRPr lang="fr-FR" altLang="fr-FR" sz="2000">
                  <a:solidFill>
                    <a:schemeClr val="hlink"/>
                  </a:solidFill>
                  <a:latin typeface="Comic Sans MS" pitchFamily="66" charset="0"/>
                </a:endParaRPr>
              </a:p>
            </p:txBody>
          </p:sp>
          <p:grpSp>
            <p:nvGrpSpPr>
              <p:cNvPr id="86042" name="Group 40"/>
              <p:cNvGrpSpPr>
                <a:grpSpLocks/>
              </p:cNvGrpSpPr>
              <p:nvPr/>
            </p:nvGrpSpPr>
            <p:grpSpPr bwMode="auto">
              <a:xfrm>
                <a:off x="2064" y="3264"/>
                <a:ext cx="492" cy="240"/>
                <a:chOff x="1056" y="1440"/>
                <a:chExt cx="492" cy="240"/>
              </a:xfrm>
            </p:grpSpPr>
            <p:pic>
              <p:nvPicPr>
                <p:cNvPr id="86049" name="Picture 4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0" name="Picture 4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1" name="Picture 4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2" name="Picture 4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3" name="Picture 45"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43" name="Group 46"/>
              <p:cNvGrpSpPr>
                <a:grpSpLocks/>
              </p:cNvGrpSpPr>
              <p:nvPr/>
            </p:nvGrpSpPr>
            <p:grpSpPr bwMode="auto">
              <a:xfrm>
                <a:off x="3408" y="3264"/>
                <a:ext cx="492" cy="240"/>
                <a:chOff x="1056" y="1440"/>
                <a:chExt cx="492" cy="240"/>
              </a:xfrm>
            </p:grpSpPr>
            <p:pic>
              <p:nvPicPr>
                <p:cNvPr id="86044" name="Picture 47"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5" name="Picture 4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6" name="Picture 4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7" name="Picture 5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8" name="Picture 5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6023" name="Rectangle 52"/>
            <p:cNvSpPr>
              <a:spLocks noChangeArrowheads="1"/>
            </p:cNvSpPr>
            <p:nvPr/>
          </p:nvSpPr>
          <p:spPr bwMode="auto">
            <a:xfrm>
              <a:off x="1618" y="3696"/>
              <a:ext cx="114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Groupe témoin</a:t>
              </a:r>
              <a:endParaRPr lang="fr-FR" altLang="fr-FR" sz="2000">
                <a:solidFill>
                  <a:schemeClr val="hlink"/>
                </a:solidFill>
                <a:latin typeface="Comic Sans MS" pitchFamily="66" charset="0"/>
              </a:endParaRPr>
            </a:p>
          </p:txBody>
        </p:sp>
      </p:grpSp>
    </p:spTree>
    <p:extLst>
      <p:ext uri="{BB962C8B-B14F-4D97-AF65-F5344CB8AC3E}">
        <p14:creationId xmlns:p14="http://schemas.microsoft.com/office/powerpoint/2010/main" val="86500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lstStyle/>
          <a:p>
            <a:endParaRPr lang="fr-BE" altLang="fr-FR"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66" y="404664"/>
            <a:ext cx="79438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èche droite 1"/>
          <p:cNvSpPr/>
          <p:nvPr/>
        </p:nvSpPr>
        <p:spPr>
          <a:xfrm>
            <a:off x="1556507" y="5501160"/>
            <a:ext cx="5616624" cy="94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2160001" y="5714092"/>
            <a:ext cx="4536504" cy="523220"/>
          </a:xfrm>
          <a:prstGeom prst="rect">
            <a:avLst/>
          </a:prstGeom>
          <a:noFill/>
        </p:spPr>
        <p:txBody>
          <a:bodyPr wrap="square" rtlCol="0">
            <a:spAutoFit/>
          </a:bodyPr>
          <a:lstStyle/>
          <a:p>
            <a:r>
              <a:rPr lang="fr-BE" sz="2800" b="1" dirty="0" smtClean="0">
                <a:solidFill>
                  <a:srgbClr val="FFFF00"/>
                </a:solidFill>
              </a:rPr>
              <a:t>Niveau d’évidence</a:t>
            </a:r>
            <a:endParaRPr lang="fr-BE" sz="2800" b="1" dirty="0">
              <a:solidFill>
                <a:srgbClr val="FFFF00"/>
              </a:solidFill>
            </a:endParaRPr>
          </a:p>
        </p:txBody>
      </p:sp>
    </p:spTree>
    <p:extLst>
      <p:ext uri="{BB962C8B-B14F-4D97-AF65-F5344CB8AC3E}">
        <p14:creationId xmlns:p14="http://schemas.microsoft.com/office/powerpoint/2010/main" val="25157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t>Algorithme:</a:t>
            </a:r>
            <a:br>
              <a:rPr lang="fr-BE" dirty="0"/>
            </a:br>
            <a:r>
              <a:rPr lang="fr-BE" sz="2700" b="1" dirty="0"/>
              <a:t>http://www.ebm.uliege.be/typ_etud.htm</a:t>
            </a:r>
          </a:p>
        </p:txBody>
      </p:sp>
      <p:pic>
        <p:nvPicPr>
          <p:cNvPr id="4098" name="Picture 2" descr="Etudes analyt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0608"/>
            <a:ext cx="7101157" cy="4538712"/>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6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603250" y="1340768"/>
            <a:ext cx="73612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1085850" indent="-34290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Char char="q"/>
            </a:pPr>
            <a:r>
              <a:rPr lang="fr-FR" altLang="fr-FR" sz="2400" dirty="0">
                <a:latin typeface="Times New Roman" pitchFamily="18" charset="0"/>
              </a:rPr>
              <a:t> </a:t>
            </a:r>
            <a:r>
              <a:rPr lang="fr-FR" altLang="fr-FR" sz="2800" dirty="0">
                <a:latin typeface="Times New Roman" pitchFamily="18" charset="0"/>
              </a:rPr>
              <a:t>Ensemble de techniques pédagogiques de lecture et d'évaluation de la qualité scientifique de la littérature médicale (pléthorique</a:t>
            </a:r>
            <a:r>
              <a:rPr lang="fr-FR" altLang="fr-FR" sz="2800" dirty="0" smtClean="0">
                <a:latin typeface="Times New Roman" pitchFamily="18" charset="0"/>
              </a:rPr>
              <a:t>)</a:t>
            </a:r>
          </a:p>
          <a:p>
            <a:pPr eaLnBrk="1" hangingPunct="1">
              <a:spcBef>
                <a:spcPct val="0"/>
              </a:spcBef>
              <a:buFont typeface="Wingdings" pitchFamily="2" charset="2"/>
              <a:buChar char="q"/>
            </a:pPr>
            <a:endParaRPr lang="fr-FR" altLang="fr-FR" sz="2800" dirty="0">
              <a:latin typeface="Times New Roman" pitchFamily="18" charset="0"/>
            </a:endParaRPr>
          </a:p>
          <a:p>
            <a:pPr eaLnBrk="1" hangingPunct="1">
              <a:spcBef>
                <a:spcPct val="0"/>
              </a:spcBef>
              <a:buFont typeface="Wingdings" pitchFamily="2" charset="2"/>
              <a:buChar char="q"/>
            </a:pPr>
            <a:r>
              <a:rPr lang="fr-FR" altLang="fr-FR" sz="2800" dirty="0">
                <a:latin typeface="Times New Roman" pitchFamily="18" charset="0"/>
              </a:rPr>
              <a:t>Utilisée par des gestionnaires, des cliniciens pour des objectifs  divers:</a:t>
            </a:r>
          </a:p>
          <a:p>
            <a:pPr lvl="1" eaLnBrk="1" hangingPunct="1">
              <a:spcBef>
                <a:spcPct val="0"/>
              </a:spcBef>
              <a:buFont typeface="Wingdings" pitchFamily="2" charset="2"/>
              <a:buChar char="Ø"/>
            </a:pPr>
            <a:r>
              <a:rPr lang="fr-FR" altLang="fr-FR" sz="2400" dirty="0">
                <a:latin typeface="Times New Roman" pitchFamily="18" charset="0"/>
              </a:rPr>
              <a:t>renouvellement de la pédagogie médicale, </a:t>
            </a:r>
          </a:p>
          <a:p>
            <a:pPr lvl="1" eaLnBrk="1" hangingPunct="1">
              <a:spcBef>
                <a:spcPct val="0"/>
              </a:spcBef>
              <a:buFont typeface="Wingdings" pitchFamily="2" charset="2"/>
              <a:buChar char="Ø"/>
            </a:pPr>
            <a:r>
              <a:rPr lang="fr-FR" altLang="fr-FR" sz="2400" dirty="0">
                <a:latin typeface="Times New Roman" pitchFamily="18" charset="0"/>
              </a:rPr>
              <a:t>l'aide au jugement clinique, </a:t>
            </a:r>
          </a:p>
          <a:p>
            <a:pPr lvl="1" eaLnBrk="1" hangingPunct="1">
              <a:spcBef>
                <a:spcPct val="0"/>
              </a:spcBef>
              <a:buFont typeface="Wingdings" pitchFamily="2" charset="2"/>
              <a:buChar char="Ø"/>
            </a:pPr>
            <a:r>
              <a:rPr lang="fr-FR" altLang="fr-FR" sz="2400" dirty="0">
                <a:latin typeface="Times New Roman" pitchFamily="18" charset="0"/>
              </a:rPr>
              <a:t>justification de programmes de rationalisation des ressources financières et matérielles dans l'organisation des </a:t>
            </a:r>
            <a:r>
              <a:rPr lang="fr-FR" altLang="fr-FR" sz="2400" dirty="0" smtClean="0">
                <a:latin typeface="Times New Roman" pitchFamily="18" charset="0"/>
              </a:rPr>
              <a:t>soins</a:t>
            </a:r>
          </a:p>
          <a:p>
            <a:pPr lvl="1" eaLnBrk="1" hangingPunct="1">
              <a:spcBef>
                <a:spcPct val="0"/>
              </a:spcBef>
              <a:buFont typeface="Wingdings" pitchFamily="2" charset="2"/>
              <a:buChar char="Ø"/>
            </a:pPr>
            <a:endParaRPr lang="fr-FR" altLang="fr-FR" sz="2400" dirty="0">
              <a:latin typeface="Times New Roman" pitchFamily="18" charset="0"/>
            </a:endParaRPr>
          </a:p>
          <a:p>
            <a:pPr eaLnBrk="1" hangingPunct="1">
              <a:spcBef>
                <a:spcPct val="0"/>
              </a:spcBef>
              <a:buFont typeface="Wingdings" pitchFamily="2" charset="2"/>
              <a:buChar char="q"/>
            </a:pPr>
            <a:r>
              <a:rPr lang="fr-FR" altLang="fr-FR" sz="2800" dirty="0" smtClean="0">
                <a:latin typeface="Times New Roman" pitchFamily="18" charset="0"/>
              </a:rPr>
              <a:t>Aspect médico-légal</a:t>
            </a:r>
          </a:p>
          <a:p>
            <a:pPr eaLnBrk="1" hangingPunct="1">
              <a:spcBef>
                <a:spcPct val="0"/>
              </a:spcBef>
              <a:buFont typeface="Wingdings" pitchFamily="2" charset="2"/>
              <a:buChar char="q"/>
            </a:pPr>
            <a:endParaRPr lang="fr-FR" altLang="fr-FR" sz="2800" dirty="0">
              <a:latin typeface="Times New Roman" pitchFamily="18" charset="0"/>
            </a:endParaRPr>
          </a:p>
          <a:p>
            <a:pPr eaLnBrk="1" hangingPunct="1">
              <a:spcBef>
                <a:spcPct val="0"/>
              </a:spcBef>
              <a:buFont typeface="Wingdings" pitchFamily="2" charset="2"/>
              <a:buChar char="q"/>
            </a:pPr>
            <a:endParaRPr lang="fr-FR" altLang="fr-FR" sz="2800" dirty="0">
              <a:latin typeface="Times New Roman" pitchFamily="18" charset="0"/>
            </a:endParaRPr>
          </a:p>
          <a:p>
            <a:pPr eaLnBrk="1" hangingPunct="1">
              <a:spcBef>
                <a:spcPct val="0"/>
              </a:spcBef>
              <a:buFont typeface="Wingdings" pitchFamily="2" charset="2"/>
              <a:buChar char="q"/>
            </a:pPr>
            <a:endParaRPr lang="fr-FR" altLang="fr-FR" sz="2800" dirty="0">
              <a:latin typeface="Times New Roman" pitchFamily="18" charset="0"/>
            </a:endParaRPr>
          </a:p>
          <a:p>
            <a:pPr eaLnBrk="1" hangingPunct="1">
              <a:spcBef>
                <a:spcPct val="0"/>
              </a:spcBef>
              <a:buFont typeface="Wingdings" pitchFamily="2" charset="2"/>
              <a:buChar char="q"/>
            </a:pPr>
            <a:r>
              <a:rPr lang="fr-FR" altLang="fr-FR" sz="2800" dirty="0">
                <a:latin typeface="Times New Roman" pitchFamily="18" charset="0"/>
              </a:rPr>
              <a:t> </a:t>
            </a:r>
            <a:endParaRPr lang="fr-FR" altLang="fr-FR" sz="2400" dirty="0" smtClean="0">
              <a:latin typeface="Times New Roman" pitchFamily="18" charset="0"/>
            </a:endParaRPr>
          </a:p>
        </p:txBody>
      </p:sp>
      <p:sp>
        <p:nvSpPr>
          <p:cNvPr id="3" name="Rectangle 2"/>
          <p:cNvSpPr txBox="1">
            <a:spLocks noChangeArrowheads="1"/>
          </p:cNvSpPr>
          <p:nvPr/>
        </p:nvSpPr>
        <p:spPr>
          <a:xfrm>
            <a:off x="623888" y="198438"/>
            <a:ext cx="7772400" cy="1143000"/>
          </a:xfrm>
          <a:prstGeom prst="rect">
            <a:avLst/>
          </a:prstGeom>
          <a:ln w="12700">
            <a:noFill/>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fr-BE" altLang="fr-FR" b="1" kern="0" dirty="0" smtClean="0">
                <a:solidFill>
                  <a:schemeClr val="tx1"/>
                </a:solidFill>
              </a:rPr>
              <a:t>Evolution de l’outil EBM</a:t>
            </a:r>
          </a:p>
        </p:txBody>
      </p:sp>
    </p:spTree>
    <p:extLst>
      <p:ext uri="{BB962C8B-B14F-4D97-AF65-F5344CB8AC3E}">
        <p14:creationId xmlns:p14="http://schemas.microsoft.com/office/powerpoint/2010/main" val="3110492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5174"/>
            <a:ext cx="8623746" cy="5109091"/>
          </a:xfrm>
          <a:prstGeom prst="rect">
            <a:avLst/>
          </a:prstGeom>
        </p:spPr>
        <p:txBody>
          <a:bodyPr wrap="square">
            <a:spAutoFit/>
          </a:bodyPr>
          <a:lstStyle/>
          <a:p>
            <a:pPr algn="ctr">
              <a:defRPr/>
            </a:pPr>
            <a:r>
              <a:rPr lang="fr-FR" sz="4400" b="1" dirty="0"/>
              <a:t>Le processus de l'EBM passe par les étapes suivantes :</a:t>
            </a:r>
          </a:p>
          <a:p>
            <a:pPr>
              <a:defRPr/>
            </a:pPr>
            <a:endParaRPr lang="fr-FR" dirty="0"/>
          </a:p>
          <a:p>
            <a:pPr marL="342900" indent="-342900">
              <a:buFont typeface="Wingdings" panose="05000000000000000000" pitchFamily="2" charset="2"/>
              <a:buChar char="q"/>
              <a:defRPr/>
            </a:pPr>
            <a:r>
              <a:rPr lang="fr-FR" sz="2000" dirty="0"/>
              <a:t>La formulation d'une question clinique claire et précise à partir d'un problème clinique posé</a:t>
            </a:r>
          </a:p>
          <a:p>
            <a:pPr marL="342900" indent="-342900">
              <a:buFont typeface="Wingdings" panose="05000000000000000000" pitchFamily="2" charset="2"/>
              <a:buChar char="q"/>
              <a:defRPr/>
            </a:pPr>
            <a:endParaRPr lang="fr-FR" sz="2000" dirty="0"/>
          </a:p>
          <a:p>
            <a:pPr marL="342900" indent="-342900">
              <a:buFont typeface="Wingdings" panose="05000000000000000000" pitchFamily="2" charset="2"/>
              <a:buChar char="q"/>
              <a:defRPr/>
            </a:pPr>
            <a:r>
              <a:rPr lang="fr-FR" sz="2000" dirty="0"/>
              <a:t>La recherche dans la littérature d'articles cliniques pertinents et appropriés sur le problème</a:t>
            </a:r>
          </a:p>
          <a:p>
            <a:pPr marL="342900" indent="-342900">
              <a:buFont typeface="Wingdings" panose="05000000000000000000" pitchFamily="2" charset="2"/>
              <a:buChar char="q"/>
              <a:defRPr/>
            </a:pPr>
            <a:endParaRPr lang="fr-FR" sz="2000" dirty="0"/>
          </a:p>
          <a:p>
            <a:pPr marL="342900" indent="-342900">
              <a:buFont typeface="Wingdings" panose="05000000000000000000" pitchFamily="2" charset="2"/>
              <a:buChar char="q"/>
              <a:defRPr/>
            </a:pPr>
            <a:r>
              <a:rPr lang="fr-FR" sz="2000" dirty="0"/>
              <a:t>L'évaluation critique de la validité et de l'utilité des résultats trouvés (« niveau de preuve »)</a:t>
            </a:r>
          </a:p>
          <a:p>
            <a:pPr marL="342900" indent="-342900">
              <a:buFont typeface="Wingdings" panose="05000000000000000000" pitchFamily="2" charset="2"/>
              <a:buChar char="q"/>
              <a:defRPr/>
            </a:pPr>
            <a:endParaRPr lang="fr-FR" sz="2000" dirty="0"/>
          </a:p>
          <a:p>
            <a:pPr marL="342900" indent="-342900">
              <a:buFont typeface="Wingdings" panose="05000000000000000000" pitchFamily="2" charset="2"/>
              <a:buChar char="q"/>
              <a:defRPr/>
            </a:pPr>
            <a:r>
              <a:rPr lang="fr-FR" sz="2000" dirty="0"/>
              <a:t>La mise en application des résultats de l'évaluation dans la pratique clinique pour une </a:t>
            </a:r>
            <a:r>
              <a:rPr lang="fr-FR" sz="2000" b="1" u="sng" dirty="0"/>
              <a:t>prise en charge personnalisée de chaque patient.</a:t>
            </a:r>
          </a:p>
        </p:txBody>
      </p:sp>
    </p:spTree>
    <p:extLst>
      <p:ext uri="{BB962C8B-B14F-4D97-AF65-F5344CB8AC3E}">
        <p14:creationId xmlns:p14="http://schemas.microsoft.com/office/powerpoint/2010/main" val="3601035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1425575"/>
          </a:xfrm>
          <a:ln w="12700">
            <a:noFill/>
            <a:miter lim="800000"/>
            <a:headEnd/>
            <a:tailEnd/>
          </a:ln>
        </p:spPr>
        <p:txBody>
          <a:bodyPr>
            <a:noAutofit/>
          </a:bodyPr>
          <a:lstStyle/>
          <a:p>
            <a:r>
              <a:rPr lang="fr-BE" altLang="fr-FR" b="1" dirty="0" smtClean="0"/>
              <a:t>Les recommandations (guidelines)</a:t>
            </a:r>
            <a:br>
              <a:rPr lang="fr-BE" altLang="fr-FR" b="1" dirty="0" smtClean="0"/>
            </a:br>
            <a:r>
              <a:rPr lang="fr-BE" altLang="fr-FR" b="1" dirty="0" smtClean="0"/>
              <a:t>&gt;&lt; consensus</a:t>
            </a:r>
          </a:p>
        </p:txBody>
      </p:sp>
      <p:sp>
        <p:nvSpPr>
          <p:cNvPr id="71683" name="Rectangle 3"/>
          <p:cNvSpPr>
            <a:spLocks noGrp="1" noChangeArrowheads="1"/>
          </p:cNvSpPr>
          <p:nvPr>
            <p:ph type="body" idx="1"/>
          </p:nvPr>
        </p:nvSpPr>
        <p:spPr/>
        <p:txBody>
          <a:bodyPr/>
          <a:lstStyle/>
          <a:p>
            <a:pPr>
              <a:buFontTx/>
              <a:buNone/>
            </a:pPr>
            <a:r>
              <a:rPr lang="fr-BE" altLang="fr-FR" smtClean="0"/>
              <a:t>   </a:t>
            </a:r>
          </a:p>
          <a:p>
            <a:pPr algn="ctr">
              <a:buFontTx/>
              <a:buNone/>
            </a:pPr>
            <a:r>
              <a:rPr lang="fr-BE" altLang="fr-FR" smtClean="0"/>
              <a:t>   </a:t>
            </a:r>
            <a:r>
              <a:rPr lang="fr-BE" altLang="fr-FR" i="1" smtClean="0"/>
              <a:t>En médecine basée sur les faits, les recommandations se basent sur des revues systématiques avec gradation</a:t>
            </a:r>
          </a:p>
          <a:p>
            <a:pPr algn="ctr">
              <a:buFontTx/>
              <a:buNone/>
            </a:pPr>
            <a:r>
              <a:rPr lang="fr-BE" altLang="fr-FR" i="1" smtClean="0"/>
              <a:t> selon leur niveau de preuve</a:t>
            </a:r>
          </a:p>
          <a:p>
            <a:pPr algn="ctr">
              <a:buFontTx/>
              <a:buNone/>
            </a:pPr>
            <a:endParaRPr lang="fr-BE" altLang="fr-FR" i="1" smtClean="0"/>
          </a:p>
          <a:p>
            <a:pPr algn="ctr">
              <a:buFontTx/>
              <a:buNone/>
            </a:pPr>
            <a:r>
              <a:rPr lang="fr-BE" altLang="fr-FR" smtClean="0"/>
              <a:t>Cook, Ann Intern Med 1997; 127: 210-216</a:t>
            </a:r>
            <a:endParaRPr lang="fr-BE" altLang="fr-FR" i="1" smtClean="0"/>
          </a:p>
        </p:txBody>
      </p:sp>
    </p:spTree>
    <p:extLst>
      <p:ext uri="{BB962C8B-B14F-4D97-AF65-F5344CB8AC3E}">
        <p14:creationId xmlns:p14="http://schemas.microsoft.com/office/powerpoint/2010/main" val="1229364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77863" y="0"/>
            <a:ext cx="7772400" cy="1143000"/>
          </a:xfrm>
        </p:spPr>
        <p:txBody>
          <a:bodyPr/>
          <a:lstStyle/>
          <a:p>
            <a:r>
              <a:rPr lang="fr-BE" altLang="fr-FR" b="1" dirty="0" smtClean="0"/>
              <a:t>Niveaux de preuve</a:t>
            </a:r>
          </a:p>
        </p:txBody>
      </p:sp>
      <p:sp>
        <p:nvSpPr>
          <p:cNvPr id="72707" name="Rectangle 3"/>
          <p:cNvSpPr>
            <a:spLocks noGrp="1" noChangeArrowheads="1"/>
          </p:cNvSpPr>
          <p:nvPr>
            <p:ph type="body" idx="1"/>
          </p:nvPr>
        </p:nvSpPr>
        <p:spPr>
          <a:xfrm>
            <a:off x="609600" y="1143000"/>
            <a:ext cx="7772400" cy="5094312"/>
          </a:xfrm>
        </p:spPr>
        <p:txBody>
          <a:bodyPr>
            <a:normAutofit fontScale="85000" lnSpcReduction="20000"/>
          </a:bodyPr>
          <a:lstStyle/>
          <a:p>
            <a:pPr>
              <a:buFontTx/>
              <a:buNone/>
            </a:pPr>
            <a:r>
              <a:rPr lang="fr-BE" altLang="fr-FR" dirty="0" smtClean="0"/>
              <a:t> </a:t>
            </a:r>
            <a:r>
              <a:rPr lang="fr-BE" altLang="fr-FR" sz="2800" dirty="0" smtClean="0"/>
              <a:t>I. Essais randomisés de grande taille avec résultats bien tranchés: faible risque d ’erreurs de 1ère espèce (</a:t>
            </a:r>
            <a:r>
              <a:rPr lang="fr-BE" altLang="fr-FR" sz="2800" dirty="0" smtClean="0">
                <a:latin typeface="Symbol" pitchFamily="18" charset="2"/>
              </a:rPr>
              <a:t>a </a:t>
            </a:r>
            <a:r>
              <a:rPr lang="fr-BE" altLang="fr-FR" sz="2800" dirty="0" smtClean="0"/>
              <a:t> faux positif) et de 2è espèce (</a:t>
            </a:r>
            <a:r>
              <a:rPr lang="fr-BE" altLang="fr-FR" sz="2800" dirty="0" smtClean="0">
                <a:latin typeface="Symbol" pitchFamily="18" charset="2"/>
              </a:rPr>
              <a:t>b</a:t>
            </a:r>
            <a:r>
              <a:rPr lang="fr-BE" altLang="fr-FR" sz="2800" dirty="0" smtClean="0"/>
              <a:t> faux négatif).</a:t>
            </a:r>
          </a:p>
          <a:p>
            <a:pPr>
              <a:buFontTx/>
              <a:buNone/>
            </a:pPr>
            <a:endParaRPr lang="fr-BE" altLang="fr-FR" sz="2800" dirty="0" smtClean="0"/>
          </a:p>
          <a:p>
            <a:pPr>
              <a:buFontTx/>
              <a:buNone/>
            </a:pPr>
            <a:r>
              <a:rPr lang="fr-BE" altLang="fr-FR" sz="2800" dirty="0" smtClean="0"/>
              <a:t>II. Essais randomisés de petite taille avec des résultats incertains: risque moyen à élevé d’erreurs </a:t>
            </a:r>
            <a:r>
              <a:rPr lang="fr-BE" altLang="fr-FR" sz="2800" dirty="0" smtClean="0">
                <a:latin typeface="Symbol" pitchFamily="18" charset="2"/>
              </a:rPr>
              <a:t>a</a:t>
            </a:r>
            <a:r>
              <a:rPr lang="fr-BE" altLang="fr-FR" sz="2800" dirty="0" smtClean="0"/>
              <a:t> et </a:t>
            </a:r>
            <a:r>
              <a:rPr lang="fr-BE" altLang="fr-FR" sz="2800" dirty="0" smtClean="0">
                <a:latin typeface="Symbol" pitchFamily="18" charset="2"/>
              </a:rPr>
              <a:t>b ; </a:t>
            </a:r>
            <a:r>
              <a:rPr lang="fr-BE" altLang="fr-FR" sz="2800" dirty="0" smtClean="0"/>
              <a:t>méta-analyses.</a:t>
            </a:r>
          </a:p>
          <a:p>
            <a:pPr>
              <a:buFontTx/>
              <a:buNone/>
            </a:pPr>
            <a:endParaRPr lang="fr-BE" altLang="fr-FR" sz="2800" dirty="0" smtClean="0"/>
          </a:p>
          <a:p>
            <a:pPr>
              <a:buFontTx/>
              <a:buNone/>
            </a:pPr>
            <a:r>
              <a:rPr lang="fr-BE" altLang="fr-FR" sz="2800" dirty="0" smtClean="0"/>
              <a:t>III. Etudes non randomisées avec contrôles contemporains.</a:t>
            </a:r>
          </a:p>
          <a:p>
            <a:pPr>
              <a:buFontTx/>
              <a:buNone/>
            </a:pPr>
            <a:endParaRPr lang="fr-BE" altLang="fr-FR" sz="2800" dirty="0" smtClean="0"/>
          </a:p>
          <a:p>
            <a:pPr>
              <a:buFontTx/>
              <a:buNone/>
            </a:pPr>
            <a:r>
              <a:rPr lang="fr-BE" altLang="fr-FR" sz="2800" dirty="0" smtClean="0"/>
              <a:t>IV. Etudes non randomisées avec contrôles historiques et avis </a:t>
            </a:r>
          </a:p>
          <a:p>
            <a:pPr>
              <a:buFontTx/>
              <a:buNone/>
            </a:pPr>
            <a:r>
              <a:rPr lang="fr-BE" altLang="fr-FR" sz="2800" dirty="0"/>
              <a:t>	</a:t>
            </a:r>
            <a:r>
              <a:rPr lang="fr-BE" altLang="fr-FR" sz="2800" dirty="0" smtClean="0"/>
              <a:t>d ’experts.</a:t>
            </a:r>
          </a:p>
          <a:p>
            <a:pPr>
              <a:buFontTx/>
              <a:buNone/>
            </a:pPr>
            <a:endParaRPr lang="fr-BE" altLang="fr-FR" sz="2800" dirty="0" smtClean="0"/>
          </a:p>
          <a:p>
            <a:pPr>
              <a:buFontTx/>
              <a:buNone/>
            </a:pPr>
            <a:r>
              <a:rPr lang="fr-BE" altLang="fr-FR" sz="2800" dirty="0" smtClean="0"/>
              <a:t>V. Séries de cas, études non contrôlées, avis d’expert.</a:t>
            </a:r>
            <a:endParaRPr lang="fr-BE" altLang="fr-FR" dirty="0" smtClean="0"/>
          </a:p>
          <a:p>
            <a:pPr>
              <a:buFontTx/>
              <a:buNone/>
            </a:pPr>
            <a:endParaRPr lang="fr-BE" altLang="fr-FR" dirty="0" smtClean="0"/>
          </a:p>
        </p:txBody>
      </p:sp>
    </p:spTree>
    <p:extLst>
      <p:ext uri="{BB962C8B-B14F-4D97-AF65-F5344CB8AC3E}">
        <p14:creationId xmlns:p14="http://schemas.microsoft.com/office/powerpoint/2010/main" val="300026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fr-BE" altLang="fr-FR" b="1" dirty="0" smtClean="0"/>
              <a:t>Grades des réponses aux questions </a:t>
            </a:r>
          </a:p>
        </p:txBody>
      </p:sp>
      <p:sp>
        <p:nvSpPr>
          <p:cNvPr id="73731" name="Rectangle 3"/>
          <p:cNvSpPr>
            <a:spLocks noGrp="1" noChangeArrowheads="1"/>
          </p:cNvSpPr>
          <p:nvPr>
            <p:ph type="body" idx="1"/>
          </p:nvPr>
        </p:nvSpPr>
        <p:spPr>
          <a:xfrm>
            <a:off x="284163" y="1981200"/>
            <a:ext cx="8064500" cy="4114800"/>
          </a:xfrm>
        </p:spPr>
        <p:txBody>
          <a:bodyPr>
            <a:normAutofit/>
          </a:bodyPr>
          <a:lstStyle/>
          <a:p>
            <a:pPr>
              <a:buFontTx/>
              <a:buNone/>
            </a:pPr>
            <a:r>
              <a:rPr lang="fr-BE" altLang="fr-FR" b="1" i="1" dirty="0" smtClean="0"/>
              <a:t>Grade supporté par</a:t>
            </a:r>
            <a:endParaRPr lang="fr-BE" altLang="fr-FR" b="1" dirty="0" smtClean="0"/>
          </a:p>
          <a:p>
            <a:pPr>
              <a:buFontTx/>
              <a:buNone/>
            </a:pPr>
            <a:r>
              <a:rPr lang="fr-BE" altLang="fr-FR" dirty="0" smtClean="0"/>
              <a:t>A.          au moins 2 investigations de niveau I. </a:t>
            </a:r>
          </a:p>
          <a:p>
            <a:pPr>
              <a:buFontTx/>
              <a:buNone/>
            </a:pPr>
            <a:r>
              <a:rPr lang="fr-BE" altLang="fr-FR" dirty="0" smtClean="0"/>
              <a:t>B.          seulement 1 investigation de niveau I.</a:t>
            </a:r>
          </a:p>
          <a:p>
            <a:pPr>
              <a:buFontTx/>
              <a:buNone/>
            </a:pPr>
            <a:r>
              <a:rPr lang="fr-BE" altLang="fr-FR" dirty="0" smtClean="0"/>
              <a:t>C.          uniquement des investigations de 		    niveau II.</a:t>
            </a:r>
          </a:p>
          <a:p>
            <a:pPr>
              <a:buFontTx/>
              <a:buNone/>
            </a:pPr>
            <a:r>
              <a:rPr lang="fr-BE" altLang="fr-FR" dirty="0" smtClean="0"/>
              <a:t>D.          au moins 1 investigation de niveau III.</a:t>
            </a:r>
          </a:p>
          <a:p>
            <a:pPr>
              <a:buFontTx/>
              <a:buNone/>
            </a:pPr>
            <a:r>
              <a:rPr lang="fr-BE" altLang="fr-FR" dirty="0" smtClean="0"/>
              <a:t>E.          des évidences de niveau IV ou V.</a:t>
            </a:r>
          </a:p>
        </p:txBody>
      </p:sp>
    </p:spTree>
    <p:extLst>
      <p:ext uri="{BB962C8B-B14F-4D97-AF65-F5344CB8AC3E}">
        <p14:creationId xmlns:p14="http://schemas.microsoft.com/office/powerpoint/2010/main" val="2057748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380" y="3394845"/>
            <a:ext cx="43529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439102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34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4925" y="1752600"/>
            <a:ext cx="92995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b="1"/>
              <a:t>= Médecine factuelle de l'Europe francophone</a:t>
            </a:r>
          </a:p>
          <a:p>
            <a:pPr eaLnBrk="1" hangingPunct="1">
              <a:spcBef>
                <a:spcPct val="0"/>
              </a:spcBef>
              <a:buFontTx/>
              <a:buNone/>
            </a:pPr>
            <a:endParaRPr lang="fr-FR" altLang="fr-FR" b="1"/>
          </a:p>
          <a:p>
            <a:pPr eaLnBrk="1" hangingPunct="1">
              <a:spcBef>
                <a:spcPct val="0"/>
              </a:spcBef>
              <a:buFontTx/>
              <a:buNone/>
            </a:pPr>
            <a:r>
              <a:rPr lang="fr-FR" altLang="fr-FR" b="1"/>
              <a:t>= Médecine fondée sur les données probantes </a:t>
            </a:r>
          </a:p>
          <a:p>
            <a:pPr eaLnBrk="1" hangingPunct="1">
              <a:spcBef>
                <a:spcPct val="0"/>
              </a:spcBef>
              <a:buFontTx/>
              <a:buNone/>
            </a:pPr>
            <a:r>
              <a:rPr lang="fr-FR" altLang="fr-FR" b="1"/>
              <a:t>   des Canadiens</a:t>
            </a:r>
          </a:p>
          <a:p>
            <a:pPr eaLnBrk="1" hangingPunct="1">
              <a:spcBef>
                <a:spcPct val="0"/>
              </a:spcBef>
              <a:buFontTx/>
              <a:buNone/>
            </a:pPr>
            <a:endParaRPr lang="fr-FR" altLang="fr-FR" b="1"/>
          </a:p>
          <a:p>
            <a:pPr eaLnBrk="1" hangingPunct="1">
              <a:spcBef>
                <a:spcPct val="0"/>
              </a:spcBef>
              <a:buFontTx/>
              <a:buNone/>
            </a:pPr>
            <a:endParaRPr lang="fr-FR" altLang="fr-FR" b="1"/>
          </a:p>
          <a:p>
            <a:pPr eaLnBrk="1" hangingPunct="1">
              <a:spcBef>
                <a:spcPct val="0"/>
              </a:spcBef>
              <a:buFontTx/>
              <a:buNone/>
            </a:pPr>
            <a:r>
              <a:rPr lang="fr-FR" altLang="fr-FR" b="1"/>
              <a:t>Ambiguïté sémantique :</a:t>
            </a:r>
          </a:p>
          <a:p>
            <a:pPr eaLnBrk="1" hangingPunct="1">
              <a:spcBef>
                <a:spcPct val="0"/>
              </a:spcBef>
              <a:buFontTx/>
              <a:buNone/>
            </a:pPr>
            <a:r>
              <a:rPr lang="fr-FR" altLang="fr-FR" b="1"/>
              <a:t>			 "évidence" </a:t>
            </a:r>
            <a:r>
              <a:rPr lang="fr-FR" altLang="fr-FR" i="1"/>
              <a:t>vs</a:t>
            </a:r>
            <a:r>
              <a:rPr lang="fr-FR" altLang="fr-FR" b="1"/>
              <a:t> "fait" </a:t>
            </a:r>
            <a:r>
              <a:rPr lang="fr-FR" altLang="fr-FR" i="1"/>
              <a:t>vs</a:t>
            </a:r>
            <a:r>
              <a:rPr lang="fr-FR" altLang="fr-FR" b="1"/>
              <a:t> "preuve"</a:t>
            </a:r>
          </a:p>
        </p:txBody>
      </p:sp>
      <p:sp>
        <p:nvSpPr>
          <p:cNvPr id="133123" name="Text Box 3"/>
          <p:cNvSpPr txBox="1">
            <a:spLocks noChangeArrowheads="1"/>
          </p:cNvSpPr>
          <p:nvPr/>
        </p:nvSpPr>
        <p:spPr bwMode="auto">
          <a:xfrm>
            <a:off x="1287463" y="609600"/>
            <a:ext cx="7418387" cy="708025"/>
          </a:xfrm>
          <a:prstGeom prst="rect">
            <a:avLst/>
          </a:prstGeom>
          <a:noFill/>
          <a:ln w="9525">
            <a:noFill/>
            <a:miter lim="800000"/>
            <a:headEnd/>
            <a:tailEnd/>
          </a:ln>
          <a:effectLst/>
        </p:spPr>
        <p:txBody>
          <a:bodyPr wrap="none">
            <a:spAutoFit/>
          </a:bodyPr>
          <a:lstStyle/>
          <a:p>
            <a:pPr>
              <a:defRPr/>
            </a:pPr>
            <a:r>
              <a:rPr lang="fr-FR" sz="4000" b="1" dirty="0">
                <a:latin typeface="Arial" charset="0"/>
              </a:rPr>
              <a:t>EVIDENCE-BASED MEDICINE</a:t>
            </a:r>
          </a:p>
        </p:txBody>
      </p:sp>
    </p:spTree>
    <p:extLst>
      <p:ext uri="{BB962C8B-B14F-4D97-AF65-F5344CB8AC3E}">
        <p14:creationId xmlns:p14="http://schemas.microsoft.com/office/powerpoint/2010/main" val="161268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BE" altLang="fr-FR" b="1" dirty="0" smtClean="0"/>
              <a:t>Pourquoi le besoin d’une EBM ?</a:t>
            </a:r>
            <a:endParaRPr lang="fr-FR" altLang="fr-FR" b="1" dirty="0" smtClean="0"/>
          </a:p>
        </p:txBody>
      </p:sp>
      <p:sp>
        <p:nvSpPr>
          <p:cNvPr id="6147" name="Text Box 3"/>
          <p:cNvSpPr txBox="1">
            <a:spLocks noChangeArrowheads="1"/>
          </p:cNvSpPr>
          <p:nvPr/>
        </p:nvSpPr>
        <p:spPr bwMode="auto">
          <a:xfrm>
            <a:off x="812800" y="1628775"/>
            <a:ext cx="7518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Char char="-"/>
              <a:defRPr/>
            </a:pPr>
            <a:r>
              <a:rPr lang="fr-BE" altLang="fr-FR" sz="2800" dirty="0" smtClean="0">
                <a:latin typeface="+mj-lt"/>
              </a:rPr>
              <a:t> La croissance exponentielle des informations</a:t>
            </a:r>
          </a:p>
          <a:p>
            <a:pPr>
              <a:spcBef>
                <a:spcPct val="50000"/>
              </a:spcBef>
              <a:buFontTx/>
              <a:buChar char="-"/>
              <a:defRPr/>
            </a:pPr>
            <a:r>
              <a:rPr lang="fr-BE" altLang="fr-FR" sz="2800" dirty="0" smtClean="0">
                <a:latin typeface="+mj-lt"/>
              </a:rPr>
              <a:t> La démocratisation de la statistique</a:t>
            </a:r>
          </a:p>
          <a:p>
            <a:pPr>
              <a:spcBef>
                <a:spcPct val="50000"/>
              </a:spcBef>
              <a:buFontTx/>
              <a:buChar char="-"/>
              <a:defRPr/>
            </a:pPr>
            <a:r>
              <a:rPr lang="fr-BE" altLang="fr-FR" sz="2800" dirty="0" smtClean="0">
                <a:latin typeface="+mj-lt"/>
              </a:rPr>
              <a:t> La rapidité d’introduction de nouvelles technologies</a:t>
            </a:r>
          </a:p>
          <a:p>
            <a:pPr>
              <a:spcBef>
                <a:spcPct val="50000"/>
              </a:spcBef>
              <a:buFontTx/>
              <a:buChar char="-"/>
              <a:defRPr/>
            </a:pPr>
            <a:r>
              <a:rPr lang="fr-BE" altLang="fr-FR" sz="2800" dirty="0" smtClean="0">
                <a:latin typeface="+mj-lt"/>
              </a:rPr>
              <a:t> La variabilité des pratiques médicales</a:t>
            </a:r>
          </a:p>
          <a:p>
            <a:pPr>
              <a:spcBef>
                <a:spcPct val="50000"/>
              </a:spcBef>
              <a:buFontTx/>
              <a:buChar char="-"/>
              <a:defRPr/>
            </a:pPr>
            <a:r>
              <a:rPr lang="fr-BE" altLang="fr-FR" sz="2800" dirty="0" smtClean="0">
                <a:latin typeface="+mj-lt"/>
              </a:rPr>
              <a:t> La non-qualité</a:t>
            </a:r>
          </a:p>
          <a:p>
            <a:pPr>
              <a:spcBef>
                <a:spcPct val="50000"/>
              </a:spcBef>
              <a:buFontTx/>
              <a:buChar char="-"/>
              <a:defRPr/>
            </a:pPr>
            <a:r>
              <a:rPr lang="fr-BE" altLang="fr-FR" sz="2800" dirty="0" smtClean="0">
                <a:latin typeface="+mj-lt"/>
              </a:rPr>
              <a:t> La demande du public</a:t>
            </a:r>
          </a:p>
          <a:p>
            <a:pPr>
              <a:spcBef>
                <a:spcPct val="50000"/>
              </a:spcBef>
              <a:buFontTx/>
              <a:buChar char="-"/>
              <a:defRPr/>
            </a:pPr>
            <a:r>
              <a:rPr lang="fr-BE" altLang="fr-FR" sz="2800" dirty="0" smtClean="0">
                <a:latin typeface="+mj-lt"/>
              </a:rPr>
              <a:t> La pression financière</a:t>
            </a:r>
            <a:endParaRPr lang="fr-FR" altLang="fr-FR" sz="2800" dirty="0" smtClean="0">
              <a:latin typeface="+mj-lt"/>
            </a:endParaRPr>
          </a:p>
        </p:txBody>
      </p:sp>
    </p:spTree>
    <p:extLst>
      <p:ext uri="{BB962C8B-B14F-4D97-AF65-F5344CB8AC3E}">
        <p14:creationId xmlns:p14="http://schemas.microsoft.com/office/powerpoint/2010/main" val="479636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30250" y="2144713"/>
            <a:ext cx="62976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50000"/>
              </a:lnSpc>
              <a:spcBef>
                <a:spcPct val="0"/>
              </a:spcBef>
              <a:buFontTx/>
              <a:buChar char="-"/>
              <a:defRPr/>
            </a:pPr>
            <a:r>
              <a:rPr lang="fr-FR" altLang="fr-FR" sz="2800" b="1" smtClean="0">
                <a:latin typeface="+mj-lt"/>
              </a:rPr>
              <a:t>Synthèse des connaissances</a:t>
            </a:r>
          </a:p>
          <a:p>
            <a:pPr>
              <a:lnSpc>
                <a:spcPct val="150000"/>
              </a:lnSpc>
              <a:spcBef>
                <a:spcPct val="0"/>
              </a:spcBef>
              <a:buFontTx/>
              <a:buChar char="-"/>
              <a:defRPr/>
            </a:pPr>
            <a:r>
              <a:rPr lang="fr-FR" altLang="fr-FR" sz="2800" b="1" smtClean="0">
                <a:latin typeface="+mj-lt"/>
              </a:rPr>
              <a:t>Eviter le « charlatanisme »</a:t>
            </a:r>
          </a:p>
          <a:p>
            <a:pPr>
              <a:lnSpc>
                <a:spcPct val="150000"/>
              </a:lnSpc>
              <a:spcBef>
                <a:spcPct val="0"/>
              </a:spcBef>
              <a:buFontTx/>
              <a:buChar char="-"/>
              <a:defRPr/>
            </a:pPr>
            <a:r>
              <a:rPr lang="fr-FR" altLang="fr-FR" sz="2800" b="1" smtClean="0">
                <a:latin typeface="+mj-lt"/>
              </a:rPr>
              <a:t>Obligation de formation continue</a:t>
            </a:r>
          </a:p>
          <a:p>
            <a:pPr>
              <a:lnSpc>
                <a:spcPct val="150000"/>
              </a:lnSpc>
              <a:spcBef>
                <a:spcPct val="0"/>
              </a:spcBef>
              <a:buFontTx/>
              <a:buChar char="-"/>
              <a:defRPr/>
            </a:pPr>
            <a:r>
              <a:rPr lang="fr-FR" altLang="fr-FR" sz="2800" b="1" smtClean="0">
                <a:latin typeface="+mj-lt"/>
              </a:rPr>
              <a:t>Aspects médico-légaux</a:t>
            </a:r>
          </a:p>
          <a:p>
            <a:pPr>
              <a:lnSpc>
                <a:spcPct val="150000"/>
              </a:lnSpc>
              <a:spcBef>
                <a:spcPct val="0"/>
              </a:spcBef>
              <a:buFontTx/>
              <a:buChar char="-"/>
              <a:defRPr/>
            </a:pPr>
            <a:r>
              <a:rPr lang="fr-FR" altLang="fr-FR" sz="2800" b="1" smtClean="0">
                <a:latin typeface="+mj-lt"/>
              </a:rPr>
              <a:t>Aspects éthiques</a:t>
            </a:r>
          </a:p>
        </p:txBody>
      </p:sp>
      <p:sp>
        <p:nvSpPr>
          <p:cNvPr id="145411" name="Text Box 3"/>
          <p:cNvSpPr txBox="1">
            <a:spLocks noChangeArrowheads="1"/>
          </p:cNvSpPr>
          <p:nvPr/>
        </p:nvSpPr>
        <p:spPr bwMode="auto">
          <a:xfrm>
            <a:off x="2641600" y="838200"/>
            <a:ext cx="5322034" cy="769441"/>
          </a:xfrm>
          <a:prstGeom prst="rect">
            <a:avLst/>
          </a:prstGeom>
          <a:noFill/>
          <a:ln w="9525">
            <a:noFill/>
            <a:miter lim="800000"/>
            <a:headEnd/>
            <a:tailEnd/>
          </a:ln>
          <a:effectLst/>
        </p:spPr>
        <p:txBody>
          <a:bodyPr wrap="none">
            <a:spAutoFit/>
          </a:bodyPr>
          <a:lstStyle/>
          <a:p>
            <a:pPr>
              <a:defRPr/>
            </a:pPr>
            <a:r>
              <a:rPr lang="fr-FR" sz="4400" b="1" dirty="0">
                <a:latin typeface="+mj-lt"/>
              </a:rPr>
              <a:t>AVANTAGES DE L'EBM</a:t>
            </a:r>
            <a:endParaRPr lang="fr-FR" sz="4400" dirty="0">
              <a:latin typeface="+mj-lt"/>
            </a:endParaRPr>
          </a:p>
        </p:txBody>
      </p:sp>
      <p:pic>
        <p:nvPicPr>
          <p:cNvPr id="63492" name="Picture 5" descr="https://encrypted-tbn1.gstatic.com/images?q=tbn:ANd9GcSmd_DGnoBRYQF1HKLTNwhScoCSHnBM1rm6Iy03B8OBtjjjeLS9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450" y="2144713"/>
            <a:ext cx="2209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590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98450" y="2133600"/>
            <a:ext cx="884555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50000"/>
              </a:lnSpc>
              <a:spcBef>
                <a:spcPct val="0"/>
              </a:spcBef>
              <a:buFontTx/>
              <a:buNone/>
              <a:defRPr/>
            </a:pPr>
            <a:r>
              <a:rPr lang="fr-FR" altLang="fr-FR" sz="2800" b="1" dirty="0" smtClean="0">
                <a:latin typeface="+mj-lt"/>
              </a:rPr>
              <a:t>- les "faits" sont établis dans des essais cliniques (GCP)</a:t>
            </a:r>
          </a:p>
          <a:p>
            <a:pPr>
              <a:lnSpc>
                <a:spcPct val="150000"/>
              </a:lnSpc>
              <a:spcBef>
                <a:spcPct val="0"/>
              </a:spcBef>
              <a:buFontTx/>
              <a:buNone/>
              <a:defRPr/>
            </a:pPr>
            <a:r>
              <a:rPr lang="fr-FR" altLang="fr-FR" sz="2800" b="1" dirty="0" smtClean="0">
                <a:latin typeface="+mj-lt"/>
              </a:rPr>
              <a:t>- conditions d'études # routine clinique  (suivi intensif)</a:t>
            </a:r>
          </a:p>
          <a:p>
            <a:pPr>
              <a:lnSpc>
                <a:spcPct val="150000"/>
              </a:lnSpc>
              <a:spcBef>
                <a:spcPct val="0"/>
              </a:spcBef>
              <a:buFontTx/>
              <a:buNone/>
              <a:defRPr/>
            </a:pPr>
            <a:r>
              <a:rPr lang="fr-FR" altLang="fr-FR" sz="2800" b="1" dirty="0" smtClean="0">
                <a:latin typeface="+mj-lt"/>
              </a:rPr>
              <a:t>- patients sélectionnés # population tout venant (</a:t>
            </a:r>
            <a:r>
              <a:rPr lang="fr-FR" altLang="fr-FR" sz="2800" b="1" dirty="0"/>
              <a:t>Critères </a:t>
            </a:r>
            <a:r>
              <a:rPr lang="fr-FR" altLang="fr-FR" sz="2800" b="1" dirty="0" smtClean="0"/>
              <a:t>	d’inclusion/exclusion)</a:t>
            </a:r>
            <a:endParaRPr lang="fr-FR" altLang="fr-FR" sz="2800" b="1" dirty="0"/>
          </a:p>
          <a:p>
            <a:pPr>
              <a:lnSpc>
                <a:spcPct val="150000"/>
              </a:lnSpc>
              <a:spcBef>
                <a:spcPct val="0"/>
              </a:spcBef>
              <a:buFontTx/>
              <a:buNone/>
              <a:defRPr/>
            </a:pPr>
            <a:r>
              <a:rPr lang="fr-FR" altLang="fr-FR" sz="2800" b="1" dirty="0" smtClean="0">
                <a:latin typeface="+mj-lt"/>
              </a:rPr>
              <a:t>- difficulté d'extrapoler les résultats d'essais cliniques </a:t>
            </a:r>
          </a:p>
          <a:p>
            <a:pPr>
              <a:lnSpc>
                <a:spcPct val="130000"/>
              </a:lnSpc>
              <a:spcBef>
                <a:spcPct val="0"/>
              </a:spcBef>
              <a:buFontTx/>
              <a:buNone/>
              <a:defRPr/>
            </a:pPr>
            <a:r>
              <a:rPr lang="fr-FR" altLang="fr-FR" sz="2800" b="1" dirty="0" smtClean="0">
                <a:latin typeface="+mj-lt"/>
              </a:rPr>
              <a:t>  (obtenus sur une population) à un patient individuel</a:t>
            </a:r>
          </a:p>
        </p:txBody>
      </p:sp>
      <p:sp>
        <p:nvSpPr>
          <p:cNvPr id="145411" name="Text Box 3"/>
          <p:cNvSpPr txBox="1">
            <a:spLocks noChangeArrowheads="1"/>
          </p:cNvSpPr>
          <p:nvPr/>
        </p:nvSpPr>
        <p:spPr bwMode="auto">
          <a:xfrm>
            <a:off x="2641600" y="838200"/>
            <a:ext cx="4377417" cy="769441"/>
          </a:xfrm>
          <a:prstGeom prst="rect">
            <a:avLst/>
          </a:prstGeom>
          <a:noFill/>
          <a:ln w="9525">
            <a:noFill/>
            <a:miter lim="800000"/>
            <a:headEnd/>
            <a:tailEnd/>
          </a:ln>
          <a:effectLst/>
        </p:spPr>
        <p:txBody>
          <a:bodyPr wrap="none">
            <a:spAutoFit/>
          </a:bodyPr>
          <a:lstStyle/>
          <a:p>
            <a:pPr>
              <a:defRPr/>
            </a:pPr>
            <a:r>
              <a:rPr lang="fr-FR" sz="4400" b="1" dirty="0">
                <a:latin typeface="+mj-lt"/>
              </a:rPr>
              <a:t>LIMITES DE L'EBM</a:t>
            </a:r>
            <a:endParaRPr lang="fr-FR" sz="4400" dirty="0">
              <a:latin typeface="+mj-lt"/>
            </a:endParaRPr>
          </a:p>
        </p:txBody>
      </p:sp>
    </p:spTree>
    <p:extLst>
      <p:ext uri="{BB962C8B-B14F-4D97-AF65-F5344CB8AC3E}">
        <p14:creationId xmlns:p14="http://schemas.microsoft.com/office/powerpoint/2010/main" val="2718517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30250" y="2144713"/>
            <a:ext cx="8001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50000"/>
              </a:lnSpc>
              <a:spcBef>
                <a:spcPct val="0"/>
              </a:spcBef>
              <a:buFontTx/>
              <a:buChar char="-"/>
              <a:defRPr/>
            </a:pPr>
            <a:r>
              <a:rPr lang="fr-FR" altLang="fr-FR" sz="2800" b="1" dirty="0" smtClean="0">
                <a:latin typeface="+mj-lt"/>
              </a:rPr>
              <a:t>Majorité des études financées par l’industrie</a:t>
            </a:r>
          </a:p>
          <a:p>
            <a:pPr>
              <a:lnSpc>
                <a:spcPct val="150000"/>
              </a:lnSpc>
              <a:spcBef>
                <a:spcPct val="0"/>
              </a:spcBef>
              <a:buFontTx/>
              <a:buChar char="-"/>
              <a:defRPr/>
            </a:pPr>
            <a:r>
              <a:rPr lang="fr-FR" altLang="fr-FR" sz="2800" b="1" dirty="0" smtClean="0">
                <a:latin typeface="+mj-lt"/>
              </a:rPr>
              <a:t>Durée des études « courtes » (&gt;&lt; « real life »)</a:t>
            </a:r>
          </a:p>
          <a:p>
            <a:pPr>
              <a:lnSpc>
                <a:spcPct val="150000"/>
              </a:lnSpc>
              <a:spcBef>
                <a:spcPct val="0"/>
              </a:spcBef>
              <a:buFontTx/>
              <a:buChar char="-"/>
              <a:defRPr/>
            </a:pPr>
            <a:r>
              <a:rPr lang="fr-FR" altLang="fr-FR" sz="2800" b="1" dirty="0" smtClean="0">
                <a:latin typeface="+mj-lt"/>
              </a:rPr>
              <a:t>Guidelines </a:t>
            </a:r>
            <a:r>
              <a:rPr lang="fr-FR" altLang="fr-FR" sz="2800" b="1" i="1" dirty="0" smtClean="0">
                <a:latin typeface="+mj-lt"/>
              </a:rPr>
              <a:t>vs</a:t>
            </a:r>
            <a:r>
              <a:rPr lang="fr-FR" altLang="fr-FR" sz="2800" b="1" dirty="0" smtClean="0">
                <a:latin typeface="+mj-lt"/>
              </a:rPr>
              <a:t> consensus</a:t>
            </a:r>
          </a:p>
          <a:p>
            <a:pPr>
              <a:lnSpc>
                <a:spcPct val="150000"/>
              </a:lnSpc>
              <a:spcBef>
                <a:spcPct val="0"/>
              </a:spcBef>
              <a:buFontTx/>
              <a:buChar char="-"/>
              <a:defRPr/>
            </a:pPr>
            <a:r>
              <a:rPr lang="fr-FR" altLang="fr-FR" sz="2800" b="1" dirty="0" smtClean="0">
                <a:latin typeface="+mj-lt"/>
              </a:rPr>
              <a:t>Médecine doit rester centrée sur le patient (« on ne soigne pas une HbA1c »): notion d’</a:t>
            </a:r>
            <a:r>
              <a:rPr lang="fr-FR" altLang="fr-FR" sz="2800" b="1" dirty="0" err="1" smtClean="0">
                <a:latin typeface="+mj-lt"/>
              </a:rPr>
              <a:t>endpoint</a:t>
            </a:r>
            <a:endParaRPr lang="fr-FR" altLang="fr-FR" sz="2800" b="1" dirty="0" smtClean="0">
              <a:latin typeface="+mj-lt"/>
            </a:endParaRPr>
          </a:p>
          <a:p>
            <a:pPr>
              <a:lnSpc>
                <a:spcPct val="150000"/>
              </a:lnSpc>
              <a:spcBef>
                <a:spcPct val="0"/>
              </a:spcBef>
              <a:buFontTx/>
              <a:buChar char="-"/>
              <a:defRPr/>
            </a:pPr>
            <a:r>
              <a:rPr lang="fr-FR" altLang="fr-FR" sz="2800" b="1" dirty="0" smtClean="0">
                <a:latin typeface="+mj-lt"/>
              </a:rPr>
              <a:t>Littérature « noire » /Revues financées-payantes/Open </a:t>
            </a:r>
            <a:r>
              <a:rPr lang="fr-FR" altLang="fr-FR" sz="2800" b="1" dirty="0" err="1" smtClean="0">
                <a:latin typeface="+mj-lt"/>
              </a:rPr>
              <a:t>access</a:t>
            </a:r>
            <a:endParaRPr lang="fr-FR" altLang="fr-FR" sz="2800" b="1" dirty="0" smtClean="0">
              <a:latin typeface="+mj-lt"/>
            </a:endParaRPr>
          </a:p>
        </p:txBody>
      </p:sp>
      <p:sp>
        <p:nvSpPr>
          <p:cNvPr id="145411" name="Text Box 3"/>
          <p:cNvSpPr txBox="1">
            <a:spLocks noChangeArrowheads="1"/>
          </p:cNvSpPr>
          <p:nvPr/>
        </p:nvSpPr>
        <p:spPr bwMode="auto">
          <a:xfrm>
            <a:off x="2641600" y="838200"/>
            <a:ext cx="4027706" cy="769441"/>
          </a:xfrm>
          <a:prstGeom prst="rect">
            <a:avLst/>
          </a:prstGeom>
          <a:noFill/>
          <a:ln w="9525">
            <a:noFill/>
            <a:miter lim="800000"/>
            <a:headEnd/>
            <a:tailEnd/>
          </a:ln>
          <a:effectLst/>
        </p:spPr>
        <p:txBody>
          <a:bodyPr wrap="none">
            <a:spAutoFit/>
          </a:bodyPr>
          <a:lstStyle/>
          <a:p>
            <a:pPr>
              <a:defRPr/>
            </a:pPr>
            <a:r>
              <a:rPr lang="fr-FR" sz="4400" b="1" dirty="0">
                <a:latin typeface="+mj-lt"/>
              </a:rPr>
              <a:t>PIEGES A EVITER</a:t>
            </a:r>
            <a:endParaRPr lang="fr-FR" sz="4400" dirty="0">
              <a:latin typeface="+mj-lt"/>
            </a:endParaRPr>
          </a:p>
        </p:txBody>
      </p:sp>
    </p:spTree>
    <p:extLst>
      <p:ext uri="{BB962C8B-B14F-4D97-AF65-F5344CB8AC3E}">
        <p14:creationId xmlns:p14="http://schemas.microsoft.com/office/powerpoint/2010/main" val="1591215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420888"/>
            <a:ext cx="1479846" cy="128416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557554" y="188640"/>
            <a:ext cx="7848872" cy="584775"/>
          </a:xfrm>
          <a:prstGeom prst="rect">
            <a:avLst/>
          </a:prstGeom>
          <a:noFill/>
        </p:spPr>
        <p:txBody>
          <a:bodyPr wrap="square" rtlCol="0">
            <a:spAutoFit/>
          </a:bodyPr>
          <a:lstStyle/>
          <a:p>
            <a:r>
              <a:rPr lang="fr-BE" sz="3200" b="1" dirty="0" smtClean="0"/>
              <a:t>Le patient au centre de nos préoccupations</a:t>
            </a:r>
            <a:endParaRPr lang="fr-BE" sz="3200" b="1" dirty="0"/>
          </a:p>
        </p:txBody>
      </p:sp>
      <p:cxnSp>
        <p:nvCxnSpPr>
          <p:cNvPr id="4" name="Connecteur droit avec flèche 3"/>
          <p:cNvCxnSpPr/>
          <p:nvPr/>
        </p:nvCxnSpPr>
        <p:spPr>
          <a:xfrm flipV="1">
            <a:off x="2339752" y="1988840"/>
            <a:ext cx="1008112" cy="10741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3635896" y="1180311"/>
            <a:ext cx="38884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4481990" y="1452845"/>
            <a:ext cx="2196244" cy="461665"/>
          </a:xfrm>
          <a:prstGeom prst="rect">
            <a:avLst/>
          </a:prstGeom>
          <a:noFill/>
        </p:spPr>
        <p:txBody>
          <a:bodyPr wrap="square" rtlCol="0">
            <a:spAutoFit/>
          </a:bodyPr>
          <a:lstStyle/>
          <a:p>
            <a:r>
              <a:rPr lang="fr-BE" sz="2400" b="1" dirty="0" smtClean="0"/>
              <a:t>Essais cliniques</a:t>
            </a:r>
            <a:endParaRPr lang="fr-BE" sz="2400" b="1" dirty="0"/>
          </a:p>
        </p:txBody>
      </p:sp>
      <p:cxnSp>
        <p:nvCxnSpPr>
          <p:cNvPr id="9" name="Connecteur droit avec flèche 8"/>
          <p:cNvCxnSpPr/>
          <p:nvPr/>
        </p:nvCxnSpPr>
        <p:spPr>
          <a:xfrm>
            <a:off x="2339752" y="3274202"/>
            <a:ext cx="1008112" cy="12349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3635896" y="4026768"/>
            <a:ext cx="38884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4130951" y="4253135"/>
            <a:ext cx="2898322" cy="461665"/>
          </a:xfrm>
          <a:prstGeom prst="rect">
            <a:avLst/>
          </a:prstGeom>
          <a:noFill/>
        </p:spPr>
        <p:txBody>
          <a:bodyPr wrap="square" rtlCol="0">
            <a:spAutoFit/>
          </a:bodyPr>
          <a:lstStyle/>
          <a:p>
            <a:pPr algn="ctr"/>
            <a:r>
              <a:rPr lang="fr-BE" sz="2400" b="1" dirty="0" smtClean="0"/>
              <a:t>Pratique clinique</a:t>
            </a:r>
            <a:endParaRPr lang="fr-BE" sz="2400" b="1" dirty="0"/>
          </a:p>
        </p:txBody>
      </p:sp>
    </p:spTree>
    <p:extLst>
      <p:ext uri="{BB962C8B-B14F-4D97-AF65-F5344CB8AC3E}">
        <p14:creationId xmlns:p14="http://schemas.microsoft.com/office/powerpoint/2010/main" val="2345482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oneTexte 1"/>
          <p:cNvSpPr txBox="1">
            <a:spLocks noChangeArrowheads="1"/>
          </p:cNvSpPr>
          <p:nvPr/>
        </p:nvSpPr>
        <p:spPr bwMode="auto">
          <a:xfrm>
            <a:off x="323850" y="1268413"/>
            <a:ext cx="43926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BE" altLang="fr-FR" sz="4000" b="1"/>
              <a:t>Essais cliniques</a:t>
            </a:r>
          </a:p>
          <a:p>
            <a:pPr eaLnBrk="1" hangingPunct="1">
              <a:spcBef>
                <a:spcPct val="0"/>
              </a:spcBef>
              <a:buFontTx/>
              <a:buNone/>
            </a:pPr>
            <a:endParaRPr lang="fr-BE" altLang="fr-FR" sz="2400"/>
          </a:p>
          <a:p>
            <a:pPr eaLnBrk="1" hangingPunct="1">
              <a:spcBef>
                <a:spcPct val="0"/>
              </a:spcBef>
              <a:buFontTx/>
              <a:buNone/>
            </a:pPr>
            <a:r>
              <a:rPr lang="fr-BE" altLang="fr-FR" sz="2400" b="1"/>
              <a:t>Patients sélectionnés</a:t>
            </a:r>
          </a:p>
          <a:p>
            <a:pPr eaLnBrk="1" hangingPunct="1">
              <a:spcBef>
                <a:spcPct val="0"/>
              </a:spcBef>
              <a:buFontTx/>
              <a:buNone/>
            </a:pPr>
            <a:endParaRPr lang="fr-BE" altLang="fr-FR" sz="2400" b="1"/>
          </a:p>
          <a:p>
            <a:pPr eaLnBrk="1" hangingPunct="1">
              <a:spcBef>
                <a:spcPct val="0"/>
              </a:spcBef>
              <a:buFontTx/>
              <a:buNone/>
            </a:pPr>
            <a:r>
              <a:rPr lang="fr-BE" altLang="fr-FR" sz="2400" b="1"/>
              <a:t>Investigateurs formés</a:t>
            </a:r>
          </a:p>
          <a:p>
            <a:pPr eaLnBrk="1" hangingPunct="1">
              <a:spcBef>
                <a:spcPct val="0"/>
              </a:spcBef>
              <a:buFontTx/>
              <a:buNone/>
            </a:pPr>
            <a:endParaRPr lang="fr-BE" altLang="fr-FR" sz="2400" b="1"/>
          </a:p>
          <a:p>
            <a:pPr eaLnBrk="1" hangingPunct="1">
              <a:spcBef>
                <a:spcPct val="0"/>
              </a:spcBef>
              <a:buFontTx/>
              <a:buNone/>
            </a:pPr>
            <a:r>
              <a:rPr lang="fr-BE" altLang="fr-FR" sz="2400" b="1"/>
              <a:t>Surveillance stricte</a:t>
            </a:r>
          </a:p>
          <a:p>
            <a:pPr eaLnBrk="1" hangingPunct="1">
              <a:spcBef>
                <a:spcPct val="0"/>
              </a:spcBef>
              <a:buFontTx/>
              <a:buNone/>
            </a:pPr>
            <a:endParaRPr lang="fr-BE" altLang="fr-FR" sz="2400" b="1"/>
          </a:p>
          <a:p>
            <a:pPr eaLnBrk="1" hangingPunct="1">
              <a:spcBef>
                <a:spcPct val="0"/>
              </a:spcBef>
              <a:buFontTx/>
              <a:buNone/>
            </a:pPr>
            <a:r>
              <a:rPr lang="fr-BE" altLang="fr-FR" sz="2400" b="1"/>
              <a:t>Nombre limité</a:t>
            </a:r>
          </a:p>
          <a:p>
            <a:pPr eaLnBrk="1" hangingPunct="1">
              <a:spcBef>
                <a:spcPct val="0"/>
              </a:spcBef>
              <a:buFontTx/>
              <a:buNone/>
            </a:pPr>
            <a:endParaRPr lang="fr-BE" altLang="fr-FR" sz="2400" b="1"/>
          </a:p>
          <a:p>
            <a:pPr eaLnBrk="1" hangingPunct="1">
              <a:spcBef>
                <a:spcPct val="0"/>
              </a:spcBef>
              <a:buFontTx/>
              <a:buNone/>
            </a:pPr>
            <a:r>
              <a:rPr lang="fr-BE" altLang="fr-FR" sz="2400" b="1"/>
              <a:t>Durée limitée</a:t>
            </a:r>
          </a:p>
        </p:txBody>
      </p:sp>
      <p:sp>
        <p:nvSpPr>
          <p:cNvPr id="76803" name="ZoneTexte 2"/>
          <p:cNvSpPr txBox="1">
            <a:spLocks noChangeArrowheads="1"/>
          </p:cNvSpPr>
          <p:nvPr/>
        </p:nvSpPr>
        <p:spPr bwMode="auto">
          <a:xfrm>
            <a:off x="4787900" y="1268413"/>
            <a:ext cx="40322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BE" altLang="fr-FR" sz="4000" b="1" dirty="0"/>
              <a:t>Vie réelle</a:t>
            </a:r>
          </a:p>
          <a:p>
            <a:pPr eaLnBrk="1" hangingPunct="1">
              <a:spcBef>
                <a:spcPct val="0"/>
              </a:spcBef>
              <a:buFontTx/>
              <a:buNone/>
            </a:pPr>
            <a:endParaRPr lang="fr-BE" altLang="fr-FR" sz="2400" dirty="0"/>
          </a:p>
          <a:p>
            <a:pPr eaLnBrk="1" hangingPunct="1">
              <a:spcBef>
                <a:spcPct val="0"/>
              </a:spcBef>
              <a:buFontTx/>
              <a:buNone/>
            </a:pPr>
            <a:r>
              <a:rPr lang="fr-BE" altLang="fr-FR" sz="2400" b="1" dirty="0"/>
              <a:t>Patients tout venant</a:t>
            </a:r>
          </a:p>
          <a:p>
            <a:pPr eaLnBrk="1" hangingPunct="1">
              <a:spcBef>
                <a:spcPct val="0"/>
              </a:spcBef>
              <a:buFontTx/>
              <a:buNone/>
            </a:pPr>
            <a:endParaRPr lang="fr-BE" altLang="fr-FR" sz="2400" b="1" dirty="0"/>
          </a:p>
          <a:p>
            <a:pPr eaLnBrk="1" hangingPunct="1">
              <a:spcBef>
                <a:spcPct val="0"/>
              </a:spcBef>
              <a:buFontTx/>
              <a:buNone/>
            </a:pPr>
            <a:r>
              <a:rPr lang="fr-BE" altLang="fr-FR" sz="2400" b="1" dirty="0"/>
              <a:t>Médecins traitants</a:t>
            </a:r>
          </a:p>
          <a:p>
            <a:pPr eaLnBrk="1" hangingPunct="1">
              <a:spcBef>
                <a:spcPct val="0"/>
              </a:spcBef>
              <a:buFontTx/>
              <a:buNone/>
            </a:pPr>
            <a:endParaRPr lang="fr-BE" altLang="fr-FR" sz="2400" b="1" dirty="0"/>
          </a:p>
          <a:p>
            <a:pPr eaLnBrk="1" hangingPunct="1">
              <a:spcBef>
                <a:spcPct val="0"/>
              </a:spcBef>
              <a:buFontTx/>
              <a:buNone/>
            </a:pPr>
            <a:r>
              <a:rPr lang="fr-BE" altLang="fr-FR" sz="2400" b="1" dirty="0"/>
              <a:t>Surveillance moins stricte</a:t>
            </a:r>
          </a:p>
          <a:p>
            <a:pPr eaLnBrk="1" hangingPunct="1">
              <a:spcBef>
                <a:spcPct val="0"/>
              </a:spcBef>
              <a:buFontTx/>
              <a:buNone/>
            </a:pPr>
            <a:endParaRPr lang="fr-BE" altLang="fr-FR" sz="2400" b="1" dirty="0"/>
          </a:p>
          <a:p>
            <a:pPr eaLnBrk="1" hangingPunct="1">
              <a:spcBef>
                <a:spcPct val="0"/>
              </a:spcBef>
              <a:buFontTx/>
              <a:buNone/>
            </a:pPr>
            <a:r>
              <a:rPr lang="fr-BE" altLang="fr-FR" sz="2400" b="1" dirty="0"/>
              <a:t>Nombre très élevé</a:t>
            </a:r>
          </a:p>
          <a:p>
            <a:pPr eaLnBrk="1" hangingPunct="1">
              <a:spcBef>
                <a:spcPct val="0"/>
              </a:spcBef>
              <a:buFontTx/>
              <a:buNone/>
            </a:pPr>
            <a:endParaRPr lang="fr-BE" altLang="fr-FR" sz="2400" b="1" dirty="0"/>
          </a:p>
          <a:p>
            <a:pPr eaLnBrk="1" hangingPunct="1">
              <a:spcBef>
                <a:spcPct val="0"/>
              </a:spcBef>
              <a:buFontTx/>
              <a:buNone/>
            </a:pPr>
            <a:r>
              <a:rPr lang="fr-BE" altLang="fr-FR" sz="2400" b="1" dirty="0"/>
              <a:t>Durée  prolongée</a:t>
            </a:r>
          </a:p>
        </p:txBody>
      </p:sp>
      <p:sp>
        <p:nvSpPr>
          <p:cNvPr id="76804" name="ZoneTexte 3"/>
          <p:cNvSpPr txBox="1">
            <a:spLocks noChangeArrowheads="1"/>
          </p:cNvSpPr>
          <p:nvPr/>
        </p:nvSpPr>
        <p:spPr bwMode="auto">
          <a:xfrm>
            <a:off x="1979613" y="188913"/>
            <a:ext cx="648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BE" altLang="fr-FR" sz="4000" b="1"/>
              <a:t>Forces et faiblesses</a:t>
            </a:r>
          </a:p>
        </p:txBody>
      </p:sp>
      <p:sp>
        <p:nvSpPr>
          <p:cNvPr id="76805" name="ZoneTexte 4"/>
          <p:cNvSpPr txBox="1">
            <a:spLocks noChangeArrowheads="1"/>
          </p:cNvSpPr>
          <p:nvPr/>
        </p:nvSpPr>
        <p:spPr bwMode="auto">
          <a:xfrm>
            <a:off x="107950" y="5876925"/>
            <a:ext cx="892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BE" altLang="fr-FR" sz="2000" b="1"/>
              <a:t>Tous les cas de figure ne peuvent être testés dans les essais cliniques !</a:t>
            </a:r>
          </a:p>
          <a:p>
            <a:pPr eaLnBrk="1" hangingPunct="1">
              <a:spcBef>
                <a:spcPct val="0"/>
              </a:spcBef>
              <a:buFontTx/>
              <a:buNone/>
            </a:pPr>
            <a:r>
              <a:rPr lang="fr-BE" altLang="fr-FR" sz="2000" b="1"/>
              <a:t>     Si pas d’essais, pas de preuve, normalement pas d’indication !</a:t>
            </a:r>
          </a:p>
        </p:txBody>
      </p:sp>
      <p:cxnSp>
        <p:nvCxnSpPr>
          <p:cNvPr id="3" name="Connecteur droit 2"/>
          <p:cNvCxnSpPr/>
          <p:nvPr/>
        </p:nvCxnSpPr>
        <p:spPr>
          <a:xfrm>
            <a:off x="4572000" y="1124744"/>
            <a:ext cx="0" cy="454421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724400" y="2060848"/>
            <a:ext cx="33759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67544" y="2060848"/>
            <a:ext cx="388843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445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419872" y="5945209"/>
            <a:ext cx="5328592" cy="584775"/>
          </a:xfrm>
          <a:prstGeom prst="rect">
            <a:avLst/>
          </a:prstGeom>
          <a:noFill/>
        </p:spPr>
        <p:txBody>
          <a:bodyPr wrap="square" rtlCol="0">
            <a:spAutoFit/>
          </a:bodyPr>
          <a:lstStyle/>
          <a:p>
            <a:r>
              <a:rPr lang="fr-BE" sz="3200" b="1" dirty="0" smtClean="0"/>
              <a:t>Notion d’études pragmatiques</a:t>
            </a:r>
            <a:endParaRPr lang="fr-BE" sz="3200" b="1" dirty="0"/>
          </a:p>
        </p:txBody>
      </p:sp>
      <p:sp>
        <p:nvSpPr>
          <p:cNvPr id="3" name="Flèche droite 2"/>
          <p:cNvSpPr/>
          <p:nvPr/>
        </p:nvSpPr>
        <p:spPr>
          <a:xfrm>
            <a:off x="1979712" y="60453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38082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852936"/>
            <a:ext cx="3178696" cy="3744416"/>
          </a:xfrm>
          <a:ln w="38100">
            <a:solidFill>
              <a:schemeClr val="tx2"/>
            </a:solidFill>
          </a:ln>
        </p:spPr>
        <p:txBody>
          <a:bodyPr>
            <a:noAutofit/>
          </a:bodyPr>
          <a:lstStyle/>
          <a:p>
            <a:pPr algn="l"/>
            <a:r>
              <a:rPr lang="fr-BE" sz="1600" b="1" dirty="0"/>
              <a:t>Avec les meilleures intentions, les médecins prennent </a:t>
            </a:r>
            <a:r>
              <a:rPr lang="fr-BE" sz="1600" b="1" dirty="0" smtClean="0"/>
              <a:t>chaque jour </a:t>
            </a:r>
            <a:r>
              <a:rPr lang="fr-BE" sz="1600" b="1" dirty="0"/>
              <a:t>des décisions thérapeutiques qui ne reposent pas </a:t>
            </a:r>
            <a:r>
              <a:rPr lang="fr-BE" sz="1600" b="1" dirty="0" smtClean="0"/>
              <a:t> toujours sur </a:t>
            </a:r>
            <a:r>
              <a:rPr lang="fr-BE" sz="1600" b="1" dirty="0"/>
              <a:t>des preuves robustes ou qui n’ont pas toujours été </a:t>
            </a:r>
            <a:r>
              <a:rPr lang="fr-BE" sz="1600" b="1" dirty="0" smtClean="0"/>
              <a:t>validées pour </a:t>
            </a:r>
            <a:r>
              <a:rPr lang="fr-BE" sz="1600" b="1" dirty="0"/>
              <a:t>l’environnement particulier où ils exercent. Etant </a:t>
            </a:r>
            <a:r>
              <a:rPr lang="fr-BE" sz="1600" b="1" dirty="0" smtClean="0"/>
              <a:t>donné que </a:t>
            </a:r>
            <a:r>
              <a:rPr lang="fr-BE" sz="1600" b="1" dirty="0"/>
              <a:t>les médecins se donnent la peine d’enregistrer les </a:t>
            </a:r>
            <a:r>
              <a:rPr lang="fr-BE" sz="1600" b="1" dirty="0" smtClean="0"/>
              <a:t>actes médicaux </a:t>
            </a:r>
            <a:r>
              <a:rPr lang="fr-BE" sz="1600" b="1" dirty="0"/>
              <a:t>sur support électronique (de plus en plus de </a:t>
            </a:r>
            <a:r>
              <a:rPr lang="fr-BE" sz="1600" b="1" dirty="0" smtClean="0"/>
              <a:t>manière uniforme</a:t>
            </a:r>
            <a:r>
              <a:rPr lang="fr-BE" sz="1600" b="1" dirty="0"/>
              <a:t>), les </a:t>
            </a:r>
            <a:r>
              <a:rPr lang="fr-BE" sz="1600" b="1" dirty="0" err="1"/>
              <a:t>RCTs</a:t>
            </a:r>
            <a:r>
              <a:rPr lang="fr-BE" sz="1600" b="1" dirty="0"/>
              <a:t> pragmatiques devraient donc pouvoir </a:t>
            </a:r>
            <a:r>
              <a:rPr lang="fr-BE" sz="1600" b="1" dirty="0" smtClean="0"/>
              <a:t>être menées </a:t>
            </a:r>
            <a:r>
              <a:rPr lang="fr-BE" sz="1600" b="1" dirty="0"/>
              <a:t>dans tout cabinet de médecine générale.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5190185"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3622">
            <a:off x="125997" y="955658"/>
            <a:ext cx="332714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463550"/>
            <a:ext cx="7772400" cy="14351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a:t>Les modèles de pensée de la médecine moderne</a:t>
            </a:r>
          </a:p>
        </p:txBody>
      </p:sp>
      <p:sp>
        <p:nvSpPr>
          <p:cNvPr id="4098" name="Rectangle 2"/>
          <p:cNvSpPr>
            <a:spLocks noGrp="1" noChangeArrowheads="1"/>
          </p:cNvSpPr>
          <p:nvPr>
            <p:ph type="body" idx="1"/>
          </p:nvPr>
        </p:nvSpPr>
        <p:spPr>
          <a:xfrm>
            <a:off x="685800" y="1981200"/>
            <a:ext cx="7772400" cy="1143000"/>
          </a:xfrm>
          <a:ln/>
        </p:spPr>
        <p:txBody>
          <a:bodyPr/>
          <a:lstStyle/>
          <a:p>
            <a:pPr algn="ctr">
              <a:lnSpc>
                <a:spcPct val="100000"/>
              </a:lnSpc>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i="1"/>
              <a:t>Modern medicine is dominated by two paradigms (Bensing-2000)</a:t>
            </a:r>
          </a:p>
        </p:txBody>
      </p:sp>
      <p:sp>
        <p:nvSpPr>
          <p:cNvPr id="4099" name="Rectangle 3"/>
          <p:cNvSpPr>
            <a:spLocks noChangeArrowheads="1"/>
          </p:cNvSpPr>
          <p:nvPr/>
        </p:nvSpPr>
        <p:spPr bwMode="auto">
          <a:xfrm>
            <a:off x="251520" y="3429000"/>
            <a:ext cx="3986212" cy="947738"/>
          </a:xfrm>
          <a:prstGeom prst="rect">
            <a:avLst/>
          </a:prstGeom>
          <a:solidFill>
            <a:srgbClr val="BBE0E3"/>
          </a:solidFill>
          <a:ln>
            <a:noFill/>
          </a:ln>
          <a:effectLst>
            <a:outerShdw dist="107933" dir="2700000" algn="ctr" rotWithShape="0">
              <a:srgbClr val="808080">
                <a:alpha val="75014"/>
              </a:srgbClr>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nSpc>
                <a:spcPct val="100000"/>
              </a:lnSpc>
            </a:pPr>
            <a:r>
              <a:rPr lang="en-GB" altLang="fr-FR" sz="2800" dirty="0"/>
              <a:t>Evidence Based Medicine:</a:t>
            </a:r>
          </a:p>
          <a:p>
            <a:pPr>
              <a:lnSpc>
                <a:spcPct val="100000"/>
              </a:lnSpc>
            </a:pPr>
            <a:r>
              <a:rPr lang="en-GB" altLang="fr-FR" sz="2800" dirty="0" err="1"/>
              <a:t>médecine</a:t>
            </a:r>
            <a:r>
              <a:rPr lang="en-GB" altLang="fr-FR" sz="2800" dirty="0"/>
              <a:t> par les </a:t>
            </a:r>
            <a:r>
              <a:rPr lang="en-GB" altLang="fr-FR" sz="2800" dirty="0" err="1"/>
              <a:t>preuves</a:t>
            </a:r>
            <a:endParaRPr lang="en-GB" altLang="fr-FR" sz="2800" dirty="0"/>
          </a:p>
        </p:txBody>
      </p:sp>
      <p:sp>
        <p:nvSpPr>
          <p:cNvPr id="4100" name="Rectangle 4"/>
          <p:cNvSpPr>
            <a:spLocks noChangeArrowheads="1"/>
          </p:cNvSpPr>
          <p:nvPr/>
        </p:nvSpPr>
        <p:spPr bwMode="auto">
          <a:xfrm>
            <a:off x="4427984" y="3429000"/>
            <a:ext cx="4576763" cy="947738"/>
          </a:xfrm>
          <a:prstGeom prst="rect">
            <a:avLst/>
          </a:prstGeom>
          <a:solidFill>
            <a:srgbClr val="BBE0E3"/>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nSpc>
                <a:spcPct val="100000"/>
              </a:lnSpc>
            </a:pPr>
            <a:r>
              <a:rPr lang="en-GB" altLang="fr-FR" sz="2800" dirty="0"/>
              <a:t>Patient </a:t>
            </a:r>
            <a:r>
              <a:rPr lang="en-GB" altLang="fr-FR" sz="2800" dirty="0" err="1"/>
              <a:t>Centered</a:t>
            </a:r>
            <a:r>
              <a:rPr lang="en-GB" altLang="fr-FR" sz="2800" dirty="0"/>
              <a:t> Medicine:</a:t>
            </a:r>
          </a:p>
          <a:p>
            <a:pPr>
              <a:lnSpc>
                <a:spcPct val="100000"/>
              </a:lnSpc>
            </a:pPr>
            <a:r>
              <a:rPr lang="en-GB" altLang="fr-FR" sz="2800" dirty="0" err="1"/>
              <a:t>médecine</a:t>
            </a:r>
            <a:r>
              <a:rPr lang="en-GB" altLang="fr-FR" sz="2800" dirty="0"/>
              <a:t> </a:t>
            </a:r>
            <a:r>
              <a:rPr lang="en-GB" altLang="fr-FR" sz="2800" dirty="0" err="1"/>
              <a:t>centrée</a:t>
            </a:r>
            <a:r>
              <a:rPr lang="en-GB" altLang="fr-FR" sz="2800" dirty="0"/>
              <a:t> sur le patient</a:t>
            </a:r>
          </a:p>
        </p:txBody>
      </p:sp>
      <p:sp>
        <p:nvSpPr>
          <p:cNvPr id="4101" name="Rectangle 5"/>
          <p:cNvSpPr>
            <a:spLocks noChangeArrowheads="1"/>
          </p:cNvSpPr>
          <p:nvPr/>
        </p:nvSpPr>
        <p:spPr bwMode="auto">
          <a:xfrm>
            <a:off x="0" y="4876800"/>
            <a:ext cx="9144000"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gn="ctr">
              <a:lnSpc>
                <a:spcPct val="100000"/>
              </a:lnSpc>
              <a:buFont typeface="Arial" pitchFamily="34" charset="0"/>
              <a:buNone/>
            </a:pPr>
            <a:r>
              <a:rPr lang="en-GB" altLang="fr-FR" sz="2800" dirty="0" err="1">
                <a:latin typeface="Arial" pitchFamily="34" charset="0"/>
              </a:rPr>
              <a:t>Médecine</a:t>
            </a:r>
            <a:r>
              <a:rPr lang="en-GB" altLang="fr-FR" sz="2800" dirty="0">
                <a:latin typeface="Arial" pitchFamily="34" charset="0"/>
              </a:rPr>
              <a:t> par les </a:t>
            </a:r>
            <a:r>
              <a:rPr lang="en-GB" altLang="fr-FR" sz="2800" dirty="0" err="1">
                <a:latin typeface="Arial" pitchFamily="34" charset="0"/>
              </a:rPr>
              <a:t>preuves</a:t>
            </a:r>
            <a:r>
              <a:rPr lang="en-GB" altLang="fr-FR" sz="2800" dirty="0">
                <a:latin typeface="Arial" pitchFamily="34" charset="0"/>
              </a:rPr>
              <a:t>: </a:t>
            </a:r>
            <a:r>
              <a:rPr lang="en-GB" altLang="fr-FR" sz="2800" dirty="0" err="1">
                <a:latin typeface="Arial" pitchFamily="34" charset="0"/>
              </a:rPr>
              <a:t>intérêts</a:t>
            </a:r>
            <a:r>
              <a:rPr lang="en-GB" altLang="fr-FR" sz="2800" dirty="0">
                <a:latin typeface="Arial" pitchFamily="34" charset="0"/>
              </a:rPr>
              <a:t> et </a:t>
            </a:r>
            <a:r>
              <a:rPr lang="en-GB" altLang="fr-FR" sz="2800" dirty="0" err="1">
                <a:latin typeface="Arial" pitchFamily="34" charset="0"/>
              </a:rPr>
              <a:t>limites</a:t>
            </a:r>
            <a:endParaRPr lang="en-GB" altLang="fr-FR" sz="2800" dirty="0">
              <a:latin typeface="Arial" pitchFamily="34" charset="0"/>
            </a:endParaRPr>
          </a:p>
          <a:p>
            <a:pPr algn="ctr">
              <a:lnSpc>
                <a:spcPct val="100000"/>
              </a:lnSpc>
              <a:buFont typeface="Arial" pitchFamily="34" charset="0"/>
              <a:buNone/>
            </a:pPr>
            <a:r>
              <a:rPr lang="en-GB" altLang="fr-FR" sz="2800" dirty="0" err="1">
                <a:latin typeface="Arial" pitchFamily="34" charset="0"/>
              </a:rPr>
              <a:t>Soins</a:t>
            </a:r>
            <a:r>
              <a:rPr lang="en-GB" altLang="fr-FR" sz="2800" dirty="0">
                <a:latin typeface="Arial" pitchFamily="34" charset="0"/>
              </a:rPr>
              <a:t> </a:t>
            </a:r>
            <a:r>
              <a:rPr lang="en-GB" altLang="fr-FR" sz="2800" dirty="0" err="1">
                <a:latin typeface="Arial" pitchFamily="34" charset="0"/>
              </a:rPr>
              <a:t>centrées</a:t>
            </a:r>
            <a:r>
              <a:rPr lang="en-GB" altLang="fr-FR" sz="2800" dirty="0">
                <a:latin typeface="Arial" pitchFamily="34" charset="0"/>
              </a:rPr>
              <a:t> sur le patient: </a:t>
            </a:r>
            <a:r>
              <a:rPr lang="en-GB" altLang="fr-FR" sz="2800" dirty="0" err="1">
                <a:latin typeface="Arial" pitchFamily="34" charset="0"/>
              </a:rPr>
              <a:t>potentiels</a:t>
            </a:r>
            <a:r>
              <a:rPr lang="en-GB" altLang="fr-FR" sz="2800" dirty="0">
                <a:latin typeface="Arial" pitchFamily="34" charset="0"/>
              </a:rPr>
              <a:t> </a:t>
            </a:r>
            <a:endParaRPr lang="en-GB" altLang="fr-FR" sz="2800" dirty="0" smtClean="0">
              <a:latin typeface="Arial" pitchFamily="34" charset="0"/>
            </a:endParaRPr>
          </a:p>
          <a:p>
            <a:pPr algn="ctr">
              <a:lnSpc>
                <a:spcPct val="100000"/>
              </a:lnSpc>
              <a:buFont typeface="Arial" pitchFamily="34" charset="0"/>
              <a:buNone/>
            </a:pPr>
            <a:r>
              <a:rPr lang="en-GB" altLang="fr-FR" sz="2800" dirty="0" smtClean="0">
                <a:latin typeface="Arial" pitchFamily="34" charset="0"/>
              </a:rPr>
              <a:t>EBM </a:t>
            </a:r>
            <a:r>
              <a:rPr lang="en-GB" altLang="fr-FR" sz="2800" dirty="0">
                <a:latin typeface="Arial" pitchFamily="34" charset="0"/>
              </a:rPr>
              <a:t>/ PCM : </a:t>
            </a:r>
            <a:r>
              <a:rPr lang="en-GB" altLang="fr-FR" sz="2800" dirty="0" err="1">
                <a:latin typeface="Arial" pitchFamily="34" charset="0"/>
              </a:rPr>
              <a:t>combler</a:t>
            </a:r>
            <a:r>
              <a:rPr lang="en-GB" altLang="fr-FR" sz="2800" dirty="0">
                <a:latin typeface="Arial" pitchFamily="34" charset="0"/>
              </a:rPr>
              <a:t> la </a:t>
            </a:r>
            <a:r>
              <a:rPr lang="en-GB" altLang="fr-FR" sz="2800" dirty="0" err="1">
                <a:latin typeface="Arial" pitchFamily="34" charset="0"/>
              </a:rPr>
              <a:t>brèche</a:t>
            </a:r>
            <a:r>
              <a:rPr lang="en-GB" altLang="fr-FR" sz="2800" dirty="0">
                <a:latin typeface="Arial" pitchFamily="34" charset="0"/>
              </a:rPr>
              <a:t>: </a:t>
            </a:r>
            <a:r>
              <a:rPr lang="en-GB" altLang="fr-FR" sz="2800" i="1" dirty="0" smtClean="0">
                <a:latin typeface="Arial" pitchFamily="34" charset="0"/>
              </a:rPr>
              <a:t>bridging </a:t>
            </a:r>
            <a:r>
              <a:rPr lang="en-GB" altLang="fr-FR" sz="2800" i="1" dirty="0">
                <a:latin typeface="Arial" pitchFamily="34" charset="0"/>
              </a:rPr>
              <a:t>the gap </a:t>
            </a:r>
          </a:p>
        </p:txBody>
      </p:sp>
    </p:spTree>
    <p:extLst>
      <p:ext uri="{BB962C8B-B14F-4D97-AF65-F5344CB8AC3E}">
        <p14:creationId xmlns:p14="http://schemas.microsoft.com/office/powerpoint/2010/main" val="31522838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6096000"/>
            <a:ext cx="9144000" cy="762000"/>
          </a:xfrm>
          <a:prstGeom prst="rect">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2" name="Oval 2"/>
          <p:cNvSpPr>
            <a:spLocks noChangeArrowheads="1"/>
          </p:cNvSpPr>
          <p:nvPr/>
        </p:nvSpPr>
        <p:spPr bwMode="auto">
          <a:xfrm>
            <a:off x="5410200" y="1905000"/>
            <a:ext cx="2362200" cy="1219200"/>
          </a:xfrm>
          <a:prstGeom prst="ellipse">
            <a:avLst/>
          </a:prstGeom>
          <a:solidFill>
            <a:srgbClr val="80808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3" name="Oval 3"/>
          <p:cNvSpPr>
            <a:spLocks noChangeArrowheads="1"/>
          </p:cNvSpPr>
          <p:nvPr/>
        </p:nvSpPr>
        <p:spPr bwMode="auto">
          <a:xfrm>
            <a:off x="6019800" y="4648200"/>
            <a:ext cx="2286000" cy="914400"/>
          </a:xfrm>
          <a:prstGeom prst="ellipse">
            <a:avLst/>
          </a:prstGeom>
          <a:solidFill>
            <a:srgbClr val="FFCC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4" name="Rectangle 4"/>
          <p:cNvSpPr>
            <a:spLocks noGrp="1" noChangeArrowheads="1"/>
          </p:cNvSpPr>
          <p:nvPr>
            <p:ph type="title"/>
          </p:nvPr>
        </p:nvSpPr>
        <p:spPr>
          <a:xfrm>
            <a:off x="685800" y="228600"/>
            <a:ext cx="77724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a:t>Deux mondes séparés</a:t>
            </a:r>
          </a:p>
        </p:txBody>
      </p:sp>
      <p:sp>
        <p:nvSpPr>
          <p:cNvPr id="5125" name="Rectangle 5"/>
          <p:cNvSpPr>
            <a:spLocks noGrp="1" noChangeArrowheads="1"/>
          </p:cNvSpPr>
          <p:nvPr>
            <p:ph type="body" idx="1"/>
          </p:nvPr>
        </p:nvSpPr>
        <p:spPr>
          <a:xfrm>
            <a:off x="5486400" y="1905000"/>
            <a:ext cx="2286000" cy="1066800"/>
          </a:xfrm>
          <a:ln/>
        </p:spPr>
        <p:txBody>
          <a:bodyPr/>
          <a:lstStyle/>
          <a:p>
            <a:pPr algn="ctr">
              <a:lnSpc>
                <a:spcPct val="10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a:t>PCM=</a:t>
            </a:r>
          </a:p>
          <a:p>
            <a:pPr algn="ctr">
              <a:lnSpc>
                <a:spcPct val="10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a:t>678 citations</a:t>
            </a:r>
          </a:p>
        </p:txBody>
      </p:sp>
      <p:sp>
        <p:nvSpPr>
          <p:cNvPr id="5126" name="Oval 6"/>
          <p:cNvSpPr>
            <a:spLocks noChangeArrowheads="1"/>
          </p:cNvSpPr>
          <p:nvPr/>
        </p:nvSpPr>
        <p:spPr bwMode="auto">
          <a:xfrm>
            <a:off x="381000" y="1447800"/>
            <a:ext cx="4191000" cy="4267200"/>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7" name="Oval 7"/>
          <p:cNvSpPr>
            <a:spLocks noChangeArrowheads="1"/>
          </p:cNvSpPr>
          <p:nvPr/>
        </p:nvSpPr>
        <p:spPr bwMode="auto">
          <a:xfrm>
            <a:off x="4267200" y="2514600"/>
            <a:ext cx="609600" cy="609600"/>
          </a:xfrm>
          <a:prstGeom prst="ellipse">
            <a:avLst/>
          </a:prstGeom>
          <a:solidFill>
            <a:srgbClr val="80808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8" name="Rectangle 8"/>
          <p:cNvSpPr>
            <a:spLocks noChangeArrowheads="1"/>
          </p:cNvSpPr>
          <p:nvPr/>
        </p:nvSpPr>
        <p:spPr bwMode="auto">
          <a:xfrm>
            <a:off x="6126163" y="4627563"/>
            <a:ext cx="22145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gn="ctr">
              <a:lnSpc>
                <a:spcPct val="100000"/>
              </a:lnSpc>
              <a:buFont typeface="Arial" pitchFamily="34" charset="0"/>
              <a:buNone/>
            </a:pPr>
            <a:r>
              <a:rPr lang="en-GB" altLang="fr-FR">
                <a:latin typeface="Arial" pitchFamily="34" charset="0"/>
              </a:rPr>
              <a:t>EBM+PCM=</a:t>
            </a:r>
          </a:p>
          <a:p>
            <a:pPr algn="ctr">
              <a:lnSpc>
                <a:spcPct val="100000"/>
              </a:lnSpc>
              <a:buFont typeface="Arial" pitchFamily="34" charset="0"/>
              <a:buNone/>
            </a:pPr>
            <a:r>
              <a:rPr lang="en-GB" altLang="fr-FR">
                <a:latin typeface="Arial" pitchFamily="34" charset="0"/>
              </a:rPr>
              <a:t>167 références</a:t>
            </a:r>
          </a:p>
        </p:txBody>
      </p:sp>
      <p:sp>
        <p:nvSpPr>
          <p:cNvPr id="5129" name="Text Box 9"/>
          <p:cNvSpPr txBox="1">
            <a:spLocks noChangeArrowheads="1"/>
          </p:cNvSpPr>
          <p:nvPr/>
        </p:nvSpPr>
        <p:spPr bwMode="auto">
          <a:xfrm>
            <a:off x="1447800" y="3429000"/>
            <a:ext cx="1905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8" charset="0"/>
                <a:cs typeface="Lucida Sans Unicode" pitchFamily="34" charset="0"/>
              </a:defRPr>
            </a:lvl9pPr>
          </a:lstStyle>
          <a:p>
            <a:pPr algn="ctr" eaLnBrk="1" hangingPunct="1">
              <a:lnSpc>
                <a:spcPct val="90000"/>
              </a:lnSpc>
              <a:spcBef>
                <a:spcPts val="700"/>
              </a:spcBef>
              <a:buFont typeface="Arial" pitchFamily="34" charset="0"/>
              <a:buNone/>
            </a:pPr>
            <a:r>
              <a:rPr lang="en-GB" altLang="fr-FR" sz="2800">
                <a:latin typeface="Arial" pitchFamily="34" charset="0"/>
                <a:ea typeface="MS PGothic" pitchFamily="34" charset="-128"/>
              </a:rPr>
              <a:t>EBM=</a:t>
            </a:r>
          </a:p>
          <a:p>
            <a:pPr algn="ctr" eaLnBrk="1" hangingPunct="1">
              <a:lnSpc>
                <a:spcPct val="90000"/>
              </a:lnSpc>
              <a:spcBef>
                <a:spcPts val="700"/>
              </a:spcBef>
              <a:buFont typeface="Arial" pitchFamily="34" charset="0"/>
              <a:buNone/>
            </a:pPr>
            <a:r>
              <a:rPr lang="en-GB" altLang="fr-FR" sz="2800">
                <a:latin typeface="Arial" pitchFamily="34" charset="0"/>
                <a:ea typeface="MS PGothic" pitchFamily="34" charset="-128"/>
              </a:rPr>
              <a:t>17500 citations</a:t>
            </a:r>
          </a:p>
        </p:txBody>
      </p:sp>
      <p:sp>
        <p:nvSpPr>
          <p:cNvPr id="5130" name="AutoShape 10"/>
          <p:cNvSpPr>
            <a:spLocks noChangeArrowheads="1"/>
          </p:cNvSpPr>
          <p:nvPr/>
        </p:nvSpPr>
        <p:spPr bwMode="auto">
          <a:xfrm rot="18600000">
            <a:off x="5295900" y="2781300"/>
            <a:ext cx="381000" cy="2286000"/>
          </a:xfrm>
          <a:prstGeom prst="upArrow">
            <a:avLst>
              <a:gd name="adj1" fmla="val 50000"/>
              <a:gd name="adj2" fmla="val 150000"/>
            </a:avLst>
          </a:prstGeom>
          <a:solidFill>
            <a:srgbClr val="FFCC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31" name="Rectangle 11"/>
          <p:cNvSpPr>
            <a:spLocks noChangeArrowheads="1"/>
          </p:cNvSpPr>
          <p:nvPr/>
        </p:nvSpPr>
        <p:spPr bwMode="auto">
          <a:xfrm>
            <a:off x="2058988" y="6215063"/>
            <a:ext cx="64087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nSpc>
                <a:spcPct val="100000"/>
              </a:lnSpc>
            </a:pPr>
            <a:r>
              <a:rPr lang="en-GB" altLang="fr-FR"/>
              <a:t>Bensing J- Patient Educ and Couns. 2000 39 17-25</a:t>
            </a:r>
          </a:p>
        </p:txBody>
      </p:sp>
      <p:sp>
        <p:nvSpPr>
          <p:cNvPr id="5132" name="Freeform 12"/>
          <p:cNvSpPr>
            <a:spLocks noChangeArrowheads="1"/>
          </p:cNvSpPr>
          <p:nvPr/>
        </p:nvSpPr>
        <p:spPr bwMode="auto">
          <a:xfrm>
            <a:off x="4227513" y="2598738"/>
            <a:ext cx="317500" cy="520700"/>
          </a:xfrm>
          <a:custGeom>
            <a:avLst/>
            <a:gdLst>
              <a:gd name="T0" fmla="*/ 73 w 200"/>
              <a:gd name="T1" fmla="*/ 0 h 328"/>
              <a:gd name="T2" fmla="*/ 137 w 200"/>
              <a:gd name="T3" fmla="*/ 118 h 328"/>
              <a:gd name="T4" fmla="*/ 169 w 200"/>
              <a:gd name="T5" fmla="*/ 240 h 328"/>
              <a:gd name="T6" fmla="*/ 180 w 200"/>
              <a:gd name="T7" fmla="*/ 294 h 328"/>
              <a:gd name="T8" fmla="*/ 190 w 200"/>
              <a:gd name="T9" fmla="*/ 326 h 328"/>
              <a:gd name="T10" fmla="*/ 164 w 200"/>
              <a:gd name="T11" fmla="*/ 320 h 328"/>
              <a:gd name="T12" fmla="*/ 132 w 200"/>
              <a:gd name="T13" fmla="*/ 310 h 328"/>
              <a:gd name="T14" fmla="*/ 100 w 200"/>
              <a:gd name="T15" fmla="*/ 288 h 328"/>
              <a:gd name="T16" fmla="*/ 84 w 200"/>
              <a:gd name="T17" fmla="*/ 278 h 328"/>
              <a:gd name="T18" fmla="*/ 52 w 200"/>
              <a:gd name="T19" fmla="*/ 256 h 328"/>
              <a:gd name="T20" fmla="*/ 9 w 200"/>
              <a:gd name="T21" fmla="*/ 198 h 328"/>
              <a:gd name="T22" fmla="*/ 41 w 200"/>
              <a:gd name="T23" fmla="*/ 86 h 328"/>
              <a:gd name="T24" fmla="*/ 46 w 200"/>
              <a:gd name="T25" fmla="*/ 48 h 328"/>
              <a:gd name="T26" fmla="*/ 73 w 200"/>
              <a:gd name="T2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28">
                <a:moveTo>
                  <a:pt x="73" y="0"/>
                </a:moveTo>
                <a:cubicBezTo>
                  <a:pt x="112" y="27"/>
                  <a:pt x="97" y="90"/>
                  <a:pt x="137" y="118"/>
                </a:cubicBezTo>
                <a:cubicBezTo>
                  <a:pt x="149" y="158"/>
                  <a:pt x="144" y="204"/>
                  <a:pt x="169" y="240"/>
                </a:cubicBezTo>
                <a:cubicBezTo>
                  <a:pt x="171" y="255"/>
                  <a:pt x="175" y="278"/>
                  <a:pt x="180" y="294"/>
                </a:cubicBezTo>
                <a:cubicBezTo>
                  <a:pt x="182" y="304"/>
                  <a:pt x="200" y="328"/>
                  <a:pt x="190" y="326"/>
                </a:cubicBezTo>
                <a:cubicBezTo>
                  <a:pt x="181" y="324"/>
                  <a:pt x="172" y="322"/>
                  <a:pt x="164" y="320"/>
                </a:cubicBezTo>
                <a:cubicBezTo>
                  <a:pt x="153" y="317"/>
                  <a:pt x="132" y="310"/>
                  <a:pt x="132" y="310"/>
                </a:cubicBezTo>
                <a:cubicBezTo>
                  <a:pt x="121" y="302"/>
                  <a:pt x="110" y="295"/>
                  <a:pt x="100" y="288"/>
                </a:cubicBezTo>
                <a:cubicBezTo>
                  <a:pt x="94" y="284"/>
                  <a:pt x="89" y="281"/>
                  <a:pt x="84" y="278"/>
                </a:cubicBezTo>
                <a:cubicBezTo>
                  <a:pt x="73" y="270"/>
                  <a:pt x="52" y="256"/>
                  <a:pt x="52" y="256"/>
                </a:cubicBezTo>
                <a:cubicBezTo>
                  <a:pt x="36" y="233"/>
                  <a:pt x="33" y="213"/>
                  <a:pt x="9" y="198"/>
                </a:cubicBezTo>
                <a:cubicBezTo>
                  <a:pt x="12" y="165"/>
                  <a:pt x="0" y="98"/>
                  <a:pt x="41" y="86"/>
                </a:cubicBezTo>
                <a:cubicBezTo>
                  <a:pt x="42" y="73"/>
                  <a:pt x="42" y="60"/>
                  <a:pt x="46" y="48"/>
                </a:cubicBezTo>
                <a:cubicBezTo>
                  <a:pt x="55" y="15"/>
                  <a:pt x="73" y="44"/>
                  <a:pt x="73" y="0"/>
                </a:cubicBezTo>
                <a:close/>
              </a:path>
            </a:pathLst>
          </a:custGeom>
          <a:solidFill>
            <a:srgbClr val="FFCC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Tree>
    <p:extLst>
      <p:ext uri="{BB962C8B-B14F-4D97-AF65-F5344CB8AC3E}">
        <p14:creationId xmlns:p14="http://schemas.microsoft.com/office/powerpoint/2010/main" val="22322857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512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512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p:cTn id="26"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grpId="0" nodeType="clickEffect">
                                  <p:stCondLst>
                                    <p:cond delay="0"/>
                                  </p:stCondLst>
                                  <p:childTnLst>
                                    <p:set>
                                      <p:cBhvr>
                                        <p:cTn id="30" dur="1" fill="hold">
                                          <p:stCondLst>
                                            <p:cond delay="0"/>
                                          </p:stCondLst>
                                        </p:cTn>
                                        <p:tgtEl>
                                          <p:spTgt spid="51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p:cTn id="34" dur="1" fill="hold">
                                          <p:stCondLst>
                                            <p:cond delay="0"/>
                                          </p:stCondLst>
                                        </p:cTn>
                                        <p:tgtEl>
                                          <p:spTgt spid="51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p:cTn id="38" dur="1" fill="hold">
                                          <p:stCondLst>
                                            <p:cond delay="0"/>
                                          </p:stCondLst>
                                        </p:cTn>
                                        <p:tgtEl>
                                          <p:spTgt spid="51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grpId="0" nodeType="clickEffect">
                                  <p:stCondLst>
                                    <p:cond delay="0"/>
                                  </p:stCondLst>
                                  <p:childTnLst>
                                    <p:set>
                                      <p:cBhvr>
                                        <p:cTn id="42"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6" grpId="0" animBg="1"/>
      <p:bldP spid="5127" grpId="0" animBg="1"/>
      <p:bldP spid="5130" grpId="0" animBg="1"/>
      <p:bldP spid="51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12750" y="1268413"/>
            <a:ext cx="5378450" cy="4832350"/>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fr-FR" altLang="fr-FR" sz="2800" b="1" dirty="0">
                <a:solidFill>
                  <a:srgbClr val="C00000"/>
                </a:solidFill>
                <a:latin typeface="Arial" pitchFamily="34" charset="0"/>
              </a:rPr>
              <a:t>	</a:t>
            </a:r>
            <a:r>
              <a:rPr lang="fr-FR" altLang="fr-FR" sz="2800" b="1" dirty="0" smtClean="0">
                <a:solidFill>
                  <a:srgbClr val="C00000"/>
                </a:solidFill>
                <a:latin typeface="Arial" pitchFamily="34" charset="0"/>
              </a:rPr>
              <a:t>	 </a:t>
            </a:r>
            <a:r>
              <a:rPr lang="fr-FR" altLang="fr-FR" sz="2800" b="1" dirty="0" smtClean="0">
                <a:solidFill>
                  <a:srgbClr val="C00000"/>
                </a:solidFill>
                <a:latin typeface="+mj-lt"/>
              </a:rPr>
              <a:t>Définition </a:t>
            </a:r>
          </a:p>
          <a:p>
            <a:pPr>
              <a:spcBef>
                <a:spcPct val="0"/>
              </a:spcBef>
              <a:buFontTx/>
              <a:buNone/>
              <a:defRPr/>
            </a:pPr>
            <a:endParaRPr lang="fr-FR" altLang="fr-FR" sz="2800" b="1" dirty="0" smtClean="0">
              <a:latin typeface="Arial" pitchFamily="34" charset="0"/>
            </a:endParaRPr>
          </a:p>
          <a:p>
            <a:pPr algn="ctr">
              <a:lnSpc>
                <a:spcPct val="150000"/>
              </a:lnSpc>
              <a:spcBef>
                <a:spcPct val="0"/>
              </a:spcBef>
              <a:buFontTx/>
              <a:buNone/>
              <a:defRPr/>
            </a:pPr>
            <a:r>
              <a:rPr lang="fr-FR" altLang="fr-FR" sz="2800" b="1" dirty="0" smtClean="0">
                <a:latin typeface="Arial" pitchFamily="34" charset="0"/>
              </a:rPr>
              <a:t>Utilisation systématique, judicieuse et explicite des données actuelles </a:t>
            </a:r>
          </a:p>
          <a:p>
            <a:pPr algn="ctr">
              <a:lnSpc>
                <a:spcPct val="150000"/>
              </a:lnSpc>
              <a:spcBef>
                <a:spcPct val="0"/>
              </a:spcBef>
              <a:buFontTx/>
              <a:buNone/>
              <a:defRPr/>
            </a:pPr>
            <a:r>
              <a:rPr lang="fr-FR" altLang="fr-FR" sz="2800" b="1" dirty="0" smtClean="0">
                <a:latin typeface="Arial" pitchFamily="34" charset="0"/>
              </a:rPr>
              <a:t>de la science dans les décisions visant  les soins aux malades</a:t>
            </a:r>
          </a:p>
        </p:txBody>
      </p:sp>
      <p:sp>
        <p:nvSpPr>
          <p:cNvPr id="134147" name="Text Box 3"/>
          <p:cNvSpPr txBox="1">
            <a:spLocks noChangeArrowheads="1"/>
          </p:cNvSpPr>
          <p:nvPr/>
        </p:nvSpPr>
        <p:spPr bwMode="auto">
          <a:xfrm>
            <a:off x="1557338" y="423863"/>
            <a:ext cx="5547031" cy="646331"/>
          </a:xfrm>
          <a:prstGeom prst="rect">
            <a:avLst/>
          </a:prstGeom>
          <a:noFill/>
          <a:ln w="9525">
            <a:noFill/>
            <a:miter lim="800000"/>
            <a:headEnd/>
            <a:tailEnd/>
          </a:ln>
          <a:effectLst/>
        </p:spPr>
        <p:txBody>
          <a:bodyPr wrap="none">
            <a:spAutoFit/>
          </a:bodyPr>
          <a:lstStyle/>
          <a:p>
            <a:pPr>
              <a:defRPr/>
            </a:pPr>
            <a:r>
              <a:rPr lang="fr-FR" sz="3600" b="1" dirty="0">
                <a:latin typeface="+mn-lt"/>
              </a:rPr>
              <a:t>EVIDENCE-BASED MEDICINE</a:t>
            </a:r>
          </a:p>
        </p:txBody>
      </p:sp>
      <p:sp>
        <p:nvSpPr>
          <p:cNvPr id="67588" name="Text Box 4"/>
          <p:cNvSpPr txBox="1">
            <a:spLocks noChangeArrowheads="1"/>
          </p:cNvSpPr>
          <p:nvPr/>
        </p:nvSpPr>
        <p:spPr bwMode="auto">
          <a:xfrm>
            <a:off x="1422400" y="6019800"/>
            <a:ext cx="873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50000"/>
              </a:lnSpc>
              <a:spcBef>
                <a:spcPct val="0"/>
              </a:spcBef>
              <a:buFontTx/>
              <a:buNone/>
            </a:pPr>
            <a:r>
              <a:rPr lang="fr-BE" altLang="fr-FR" sz="2400" b="1">
                <a:solidFill>
                  <a:schemeClr val="accent1"/>
                </a:solidFill>
              </a:rPr>
              <a:t>David Sackett, Mc Master University, Canada, 1991</a:t>
            </a:r>
            <a:endParaRPr lang="fr-FR" altLang="fr-FR" sz="2400" b="1">
              <a:solidFill>
                <a:schemeClr val="accent1"/>
              </a:solidFill>
            </a:endParaRPr>
          </a:p>
          <a:p>
            <a:pPr eaLnBrk="1" hangingPunct="1">
              <a:spcBef>
                <a:spcPct val="50000"/>
              </a:spcBef>
              <a:buFontTx/>
              <a:buNone/>
            </a:pPr>
            <a:endParaRPr lang="fr-FR" altLang="fr-FR" sz="2400">
              <a:latin typeface="Times New Roman" pitchFamily="18" charset="0"/>
            </a:endParaRPr>
          </a:p>
        </p:txBody>
      </p:sp>
      <p:pic>
        <p:nvPicPr>
          <p:cNvPr id="67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663" y="1268413"/>
            <a:ext cx="2725737" cy="42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66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34950"/>
            <a:ext cx="8686800" cy="14351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r-FR" b="1" dirty="0"/>
              <a:t>Un concept </a:t>
            </a:r>
            <a:r>
              <a:rPr lang="en-GB" altLang="fr-FR" b="1" dirty="0" err="1"/>
              <a:t>émergent</a:t>
            </a:r>
            <a:r>
              <a:rPr lang="en-GB" altLang="fr-FR" b="1" dirty="0"/>
              <a:t>: « preference related evidence »</a:t>
            </a:r>
          </a:p>
        </p:txBody>
      </p:sp>
      <p:sp>
        <p:nvSpPr>
          <p:cNvPr id="12290" name="Rectangle 2"/>
          <p:cNvSpPr>
            <a:spLocks noGrp="1" noChangeArrowheads="1"/>
          </p:cNvSpPr>
          <p:nvPr>
            <p:ph type="body" idx="1"/>
          </p:nvPr>
        </p:nvSpPr>
        <p:spPr>
          <a:xfrm>
            <a:off x="685800" y="1412776"/>
            <a:ext cx="7772400" cy="3200400"/>
          </a:xfrm>
          <a:ln/>
        </p:spPr>
        <p:txBody>
          <a:bodyPr/>
          <a:lstStyle/>
          <a:p>
            <a:pPr>
              <a:lnSpc>
                <a:spcPct val="9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800" dirty="0"/>
          </a:p>
          <a:p>
            <a:pPr>
              <a:lnSpc>
                <a:spcPct val="9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800" dirty="0" err="1"/>
              <a:t>Aujourd’hui</a:t>
            </a:r>
            <a:r>
              <a:rPr lang="en-GB" altLang="fr-FR" sz="2800" dirty="0"/>
              <a:t> les droits des patients </a:t>
            </a:r>
            <a:r>
              <a:rPr lang="en-GB" altLang="fr-FR" sz="2800" dirty="0" err="1"/>
              <a:t>intègrent</a:t>
            </a:r>
            <a:r>
              <a:rPr lang="en-GB" altLang="fr-FR" sz="2800" dirty="0"/>
              <a:t> le </a:t>
            </a:r>
            <a:r>
              <a:rPr lang="en-GB" altLang="fr-FR" sz="2800" dirty="0" smtClean="0"/>
              <a:t>droit de </a:t>
            </a:r>
            <a:r>
              <a:rPr lang="en-GB" altLang="fr-FR" sz="2800" dirty="0" err="1"/>
              <a:t>décider</a:t>
            </a:r>
            <a:r>
              <a:rPr lang="en-GB" altLang="fr-FR" sz="2800" dirty="0"/>
              <a:t> en </a:t>
            </a:r>
            <a:r>
              <a:rPr lang="en-GB" altLang="fr-FR" sz="2800" dirty="0" err="1"/>
              <a:t>terme</a:t>
            </a:r>
            <a:r>
              <a:rPr lang="en-GB" altLang="fr-FR" sz="2800" dirty="0"/>
              <a:t> de diagnostic et de </a:t>
            </a:r>
            <a:r>
              <a:rPr lang="en-GB" altLang="fr-FR" sz="2800" dirty="0" err="1" smtClean="0"/>
              <a:t>traitement</a:t>
            </a:r>
            <a:endParaRPr lang="en-GB" altLang="fr-FR" sz="2800" dirty="0"/>
          </a:p>
          <a:p>
            <a:pPr>
              <a:lnSpc>
                <a:spcPct val="9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sz="2800" dirty="0"/>
              <a:t>Le </a:t>
            </a:r>
            <a:r>
              <a:rPr lang="en-GB" altLang="fr-FR" sz="2800" dirty="0" err="1"/>
              <a:t>médecin</a:t>
            </a:r>
            <a:r>
              <a:rPr lang="en-GB" altLang="fr-FR" sz="2800" dirty="0"/>
              <a:t> </a:t>
            </a:r>
            <a:r>
              <a:rPr lang="en-GB" altLang="fr-FR" sz="2800" dirty="0" err="1"/>
              <a:t>doit</a:t>
            </a:r>
            <a:r>
              <a:rPr lang="en-GB" altLang="fr-FR" sz="2800" dirty="0"/>
              <a:t> </a:t>
            </a:r>
            <a:r>
              <a:rPr lang="en-GB" altLang="fr-FR" sz="2800" dirty="0" err="1"/>
              <a:t>intégrer</a:t>
            </a:r>
            <a:r>
              <a:rPr lang="en-GB" altLang="fr-FR" sz="2800" dirty="0"/>
              <a:t> la « </a:t>
            </a:r>
            <a:r>
              <a:rPr lang="en-GB" altLang="fr-FR" sz="2800" dirty="0" err="1"/>
              <a:t>préférence</a:t>
            </a:r>
            <a:r>
              <a:rPr lang="en-GB" altLang="fr-FR" sz="2800" dirty="0"/>
              <a:t> patient »</a:t>
            </a:r>
          </a:p>
          <a:p>
            <a:pPr>
              <a:lnSpc>
                <a:spcPct val="90000"/>
              </a:lnSpc>
              <a:spcBef>
                <a:spcPts val="700"/>
              </a:spcBef>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800" dirty="0"/>
          </a:p>
        </p:txBody>
      </p:sp>
      <p:sp>
        <p:nvSpPr>
          <p:cNvPr id="12291" name="Text Box 3"/>
          <p:cNvSpPr txBox="1">
            <a:spLocks noChangeArrowheads="1"/>
          </p:cNvSpPr>
          <p:nvPr/>
        </p:nvSpPr>
        <p:spPr bwMode="auto">
          <a:xfrm>
            <a:off x="286911" y="5257800"/>
            <a:ext cx="8560655" cy="1387176"/>
          </a:xfrm>
          <a:prstGeom prst="rect">
            <a:avLst/>
          </a:prstGeom>
          <a:solidFill>
            <a:srgbClr val="BBE0E3"/>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5pPr>
            <a:lvl6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6pPr>
            <a:lvl7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7pPr>
            <a:lvl8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8pPr>
            <a:lvl9pPr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cs typeface="Lucida Sans Unicode" pitchFamily="34" charset="0"/>
              </a:defRPr>
            </a:lvl9pPr>
          </a:lstStyle>
          <a:p>
            <a:pPr algn="ctr">
              <a:lnSpc>
                <a:spcPct val="100000"/>
              </a:lnSpc>
              <a:buFont typeface="Arial" pitchFamily="34" charset="0"/>
              <a:buNone/>
            </a:pPr>
            <a:r>
              <a:rPr lang="en-GB" altLang="fr-FR" sz="2800" i="1" dirty="0">
                <a:latin typeface="Arial" pitchFamily="34" charset="0"/>
                <a:ea typeface="MS PGothic" pitchFamily="34" charset="-128"/>
              </a:rPr>
              <a:t>« Il </a:t>
            </a:r>
            <a:r>
              <a:rPr lang="en-GB" altLang="fr-FR" sz="2800" i="1" dirty="0" err="1">
                <a:latin typeface="Arial" pitchFamily="34" charset="0"/>
                <a:ea typeface="MS PGothic" pitchFamily="34" charset="-128"/>
              </a:rPr>
              <a:t>est</a:t>
            </a:r>
            <a:r>
              <a:rPr lang="en-GB" altLang="fr-FR" sz="2800" i="1" dirty="0">
                <a:latin typeface="Arial" pitchFamily="34" charset="0"/>
                <a:ea typeface="MS PGothic" pitchFamily="34" charset="-128"/>
              </a:rPr>
              <a:t> </a:t>
            </a:r>
            <a:r>
              <a:rPr lang="en-GB" altLang="fr-FR" sz="2800" i="1" dirty="0" smtClean="0">
                <a:latin typeface="Arial" pitchFamily="34" charset="0"/>
                <a:ea typeface="MS PGothic" pitchFamily="34" charset="-128"/>
              </a:rPr>
              <a:t>tout </a:t>
            </a:r>
            <a:r>
              <a:rPr lang="en-GB" altLang="fr-FR" sz="2800" i="1" dirty="0" err="1" smtClean="0">
                <a:latin typeface="Arial" pitchFamily="34" charset="0"/>
                <a:ea typeface="MS PGothic" pitchFamily="34" charset="-128"/>
              </a:rPr>
              <a:t>aussi</a:t>
            </a:r>
            <a:r>
              <a:rPr lang="en-GB" altLang="fr-FR" sz="2800" i="1" dirty="0" smtClean="0">
                <a:latin typeface="Arial" pitchFamily="34" charset="0"/>
                <a:ea typeface="MS PGothic" pitchFamily="34" charset="-128"/>
              </a:rPr>
              <a:t> </a:t>
            </a:r>
            <a:r>
              <a:rPr lang="en-GB" altLang="fr-FR" sz="2800" i="1" dirty="0">
                <a:latin typeface="Arial" pitchFamily="34" charset="0"/>
                <a:ea typeface="MS PGothic" pitchFamily="34" charset="-128"/>
              </a:rPr>
              <a:t>important de </a:t>
            </a:r>
            <a:r>
              <a:rPr lang="en-GB" altLang="fr-FR" sz="2800" i="1" dirty="0" err="1">
                <a:latin typeface="Arial" pitchFamily="34" charset="0"/>
                <a:ea typeface="MS PGothic" pitchFamily="34" charset="-128"/>
              </a:rPr>
              <a:t>connaître</a:t>
            </a:r>
            <a:r>
              <a:rPr lang="en-GB" altLang="fr-FR" sz="2800" i="1" dirty="0">
                <a:latin typeface="Arial" pitchFamily="34" charset="0"/>
                <a:ea typeface="MS PGothic" pitchFamily="34" charset="-128"/>
              </a:rPr>
              <a:t> le patient </a:t>
            </a:r>
          </a:p>
          <a:p>
            <a:pPr algn="ctr">
              <a:lnSpc>
                <a:spcPct val="100000"/>
              </a:lnSpc>
              <a:buFont typeface="Arial" pitchFamily="34" charset="0"/>
              <a:buNone/>
            </a:pPr>
            <a:r>
              <a:rPr lang="en-GB" altLang="fr-FR" sz="2800" i="1" dirty="0">
                <a:latin typeface="Arial" pitchFamily="34" charset="0"/>
                <a:ea typeface="MS PGothic" pitchFamily="34" charset="-128"/>
              </a:rPr>
              <a:t>qui a la </a:t>
            </a:r>
            <a:r>
              <a:rPr lang="en-GB" altLang="fr-FR" sz="2800" i="1" dirty="0" err="1">
                <a:latin typeface="Arial" pitchFamily="34" charset="0"/>
                <a:ea typeface="MS PGothic" pitchFamily="34" charset="-128"/>
              </a:rPr>
              <a:t>maladie</a:t>
            </a:r>
            <a:r>
              <a:rPr lang="en-GB" altLang="fr-FR" sz="2800" i="1" dirty="0">
                <a:latin typeface="Arial" pitchFamily="34" charset="0"/>
                <a:ea typeface="MS PGothic" pitchFamily="34" charset="-128"/>
              </a:rPr>
              <a:t> </a:t>
            </a:r>
          </a:p>
          <a:p>
            <a:pPr algn="ctr">
              <a:lnSpc>
                <a:spcPct val="100000"/>
              </a:lnSpc>
              <a:buFont typeface="Arial" pitchFamily="34" charset="0"/>
              <a:buNone/>
            </a:pPr>
            <a:r>
              <a:rPr lang="en-GB" altLang="fr-FR" sz="2800" i="1" dirty="0" smtClean="0">
                <a:latin typeface="Arial" pitchFamily="34" charset="0"/>
                <a:ea typeface="MS PGothic" pitchFamily="34" charset="-128"/>
              </a:rPr>
              <a:t>Que de </a:t>
            </a:r>
            <a:r>
              <a:rPr lang="en-GB" altLang="fr-FR" sz="2800" i="1" dirty="0" err="1" smtClean="0">
                <a:latin typeface="Arial" pitchFamily="34" charset="0"/>
                <a:ea typeface="MS PGothic" pitchFamily="34" charset="-128"/>
              </a:rPr>
              <a:t>connaître</a:t>
            </a:r>
            <a:r>
              <a:rPr lang="en-GB" altLang="fr-FR" sz="2800" i="1" dirty="0" smtClean="0">
                <a:latin typeface="Arial" pitchFamily="34" charset="0"/>
                <a:ea typeface="MS PGothic" pitchFamily="34" charset="-128"/>
              </a:rPr>
              <a:t> </a:t>
            </a:r>
            <a:r>
              <a:rPr lang="en-GB" altLang="fr-FR" sz="2800" i="1" dirty="0">
                <a:latin typeface="Arial" pitchFamily="34" charset="0"/>
                <a:ea typeface="MS PGothic" pitchFamily="34" charset="-128"/>
              </a:rPr>
              <a:t>la </a:t>
            </a:r>
            <a:r>
              <a:rPr lang="en-GB" altLang="fr-FR" sz="2800" i="1" dirty="0" err="1">
                <a:latin typeface="Arial" pitchFamily="34" charset="0"/>
                <a:ea typeface="MS PGothic" pitchFamily="34" charset="-128"/>
              </a:rPr>
              <a:t>maladie</a:t>
            </a:r>
            <a:r>
              <a:rPr lang="en-GB" altLang="fr-FR" sz="2800" i="1" dirty="0">
                <a:latin typeface="Arial" pitchFamily="34" charset="0"/>
                <a:ea typeface="MS PGothic" pitchFamily="34" charset="-128"/>
              </a:rPr>
              <a:t> </a:t>
            </a:r>
            <a:r>
              <a:rPr lang="en-GB" altLang="fr-FR" sz="2800" i="1" dirty="0" err="1">
                <a:latin typeface="Arial" pitchFamily="34" charset="0"/>
                <a:ea typeface="MS PGothic" pitchFamily="34" charset="-128"/>
              </a:rPr>
              <a:t>dont</a:t>
            </a:r>
            <a:r>
              <a:rPr lang="en-GB" altLang="fr-FR" sz="2800" i="1" dirty="0">
                <a:latin typeface="Arial" pitchFamily="34" charset="0"/>
                <a:ea typeface="MS PGothic" pitchFamily="34" charset="-128"/>
              </a:rPr>
              <a:t> </a:t>
            </a:r>
            <a:r>
              <a:rPr lang="en-GB" altLang="fr-FR" sz="2800" i="1" dirty="0" err="1">
                <a:latin typeface="Arial" pitchFamily="34" charset="0"/>
                <a:ea typeface="MS PGothic" pitchFamily="34" charset="-128"/>
              </a:rPr>
              <a:t>souffre</a:t>
            </a:r>
            <a:r>
              <a:rPr lang="en-GB" altLang="fr-FR" sz="2800" i="1" dirty="0">
                <a:latin typeface="Arial" pitchFamily="34" charset="0"/>
                <a:ea typeface="MS PGothic" pitchFamily="34" charset="-128"/>
              </a:rPr>
              <a:t> le patient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789040"/>
            <a:ext cx="23431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891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7815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249188" y="3356992"/>
            <a:ext cx="6912768" cy="769441"/>
          </a:xfrm>
          <a:prstGeom prst="rect">
            <a:avLst/>
          </a:prstGeom>
          <a:noFill/>
        </p:spPr>
        <p:txBody>
          <a:bodyPr wrap="square" rtlCol="0">
            <a:spAutoFit/>
          </a:bodyPr>
          <a:lstStyle/>
          <a:p>
            <a:r>
              <a:rPr lang="fr-BE" sz="4400" dirty="0" smtClean="0"/>
              <a:t>L’EBM n’a pas réponse à tout!</a:t>
            </a:r>
            <a:endParaRPr lang="fr-BE" sz="4400" dirty="0"/>
          </a:p>
        </p:txBody>
      </p:sp>
      <p:sp>
        <p:nvSpPr>
          <p:cNvPr id="3" name="ZoneTexte 2"/>
          <p:cNvSpPr txBox="1"/>
          <p:nvPr/>
        </p:nvSpPr>
        <p:spPr>
          <a:xfrm>
            <a:off x="1403648" y="5125834"/>
            <a:ext cx="6912768" cy="1200329"/>
          </a:xfrm>
          <a:prstGeom prst="rect">
            <a:avLst/>
          </a:prstGeom>
          <a:noFill/>
          <a:ln w="57150">
            <a:solidFill>
              <a:srgbClr val="C00000"/>
            </a:solidFill>
          </a:ln>
        </p:spPr>
        <p:txBody>
          <a:bodyPr wrap="square" rtlCol="0">
            <a:spAutoFit/>
          </a:bodyPr>
          <a:lstStyle/>
          <a:p>
            <a:pPr algn="ctr"/>
            <a:r>
              <a:rPr lang="fr-BE" sz="3600" b="1" dirty="0" smtClean="0"/>
              <a:t>Niveau d’</a:t>
            </a:r>
            <a:r>
              <a:rPr lang="fr-BE" sz="3600" b="1" dirty="0"/>
              <a:t>é</a:t>
            </a:r>
            <a:r>
              <a:rPr lang="fr-BE" sz="3600" b="1" dirty="0" smtClean="0"/>
              <a:t>vidence faible (EBM) et pourtant tellement « évident »</a:t>
            </a:r>
            <a:endParaRPr lang="fr-BE" sz="3600" b="1" dirty="0"/>
          </a:p>
        </p:txBody>
      </p:sp>
    </p:spTree>
    <p:extLst>
      <p:ext uri="{BB962C8B-B14F-4D97-AF65-F5344CB8AC3E}">
        <p14:creationId xmlns:p14="http://schemas.microsoft.com/office/powerpoint/2010/main" val="40456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188913"/>
            <a:ext cx="627380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921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46225"/>
            <a:ext cx="52673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Rectangle 1"/>
          <p:cNvSpPr/>
          <p:nvPr/>
        </p:nvSpPr>
        <p:spPr>
          <a:xfrm>
            <a:off x="2555875" y="5301208"/>
            <a:ext cx="5284349" cy="1417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38100">
                <a:solidFill>
                  <a:schemeClr val="tx1"/>
                </a:solidFill>
              </a:ln>
              <a:noFill/>
            </a:endParaRPr>
          </a:p>
        </p:txBody>
      </p:sp>
    </p:spTree>
    <p:extLst>
      <p:ext uri="{BB962C8B-B14F-4D97-AF65-F5344CB8AC3E}">
        <p14:creationId xmlns:p14="http://schemas.microsoft.com/office/powerpoint/2010/main" val="290582674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88488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a:xfrm>
            <a:off x="255984" y="3068960"/>
            <a:ext cx="77724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fr-BE" sz="3200" dirty="0" smtClean="0"/>
              <a:t>L’EBM est nécessaire pour garantir une médecine de qualité</a:t>
            </a:r>
          </a:p>
          <a:p>
            <a:pPr marL="457200" indent="-457200" algn="l">
              <a:buFont typeface="Arial" panose="020B0604020202020204" pitchFamily="34" charset="0"/>
              <a:buChar char="•"/>
            </a:pPr>
            <a:r>
              <a:rPr lang="fr-BE" sz="3200" dirty="0" smtClean="0"/>
              <a:t>Sa méthodologie est rigoureuse</a:t>
            </a:r>
          </a:p>
          <a:p>
            <a:pPr marL="457200" indent="-457200" algn="l">
              <a:buFont typeface="Arial" panose="020B0604020202020204" pitchFamily="34" charset="0"/>
              <a:buChar char="•"/>
            </a:pPr>
            <a:r>
              <a:rPr lang="fr-BE" sz="3200" dirty="0" smtClean="0"/>
              <a:t>Elle a ses limites</a:t>
            </a:r>
          </a:p>
          <a:p>
            <a:pPr marL="457200" indent="-457200" algn="l">
              <a:buFont typeface="Arial" panose="020B0604020202020204" pitchFamily="34" charset="0"/>
              <a:buChar char="•"/>
            </a:pPr>
            <a:r>
              <a:rPr lang="fr-BE" sz="3200" dirty="0" smtClean="0"/>
              <a:t>Elle doit être intégrée dans une prise en charge globale du patient</a:t>
            </a:r>
          </a:p>
          <a:p>
            <a:pPr marL="457200" indent="-457200" algn="l">
              <a:buFont typeface="Arial" panose="020B0604020202020204" pitchFamily="34" charset="0"/>
              <a:buChar char="•"/>
            </a:pPr>
            <a:r>
              <a:rPr lang="fr-BE" sz="3200" dirty="0" smtClean="0"/>
              <a:t>Emergence des essais pragmatiques</a:t>
            </a:r>
          </a:p>
          <a:p>
            <a:pPr marL="457200" indent="-457200" algn="l">
              <a:buFont typeface="Arial" panose="020B0604020202020204" pitchFamily="34" charset="0"/>
              <a:buChar char="•"/>
            </a:pPr>
            <a:endParaRPr lang="fr-BE" sz="3200" dirty="0"/>
          </a:p>
        </p:txBody>
      </p:sp>
    </p:spTree>
    <p:extLst>
      <p:ext uri="{BB962C8B-B14F-4D97-AF65-F5344CB8AC3E}">
        <p14:creationId xmlns:p14="http://schemas.microsoft.com/office/powerpoint/2010/main" val="1658319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33375"/>
            <a:ext cx="7772400" cy="1143000"/>
          </a:xfrm>
        </p:spPr>
        <p:txBody>
          <a:bodyPr/>
          <a:lstStyle/>
          <a:p>
            <a:pPr eaLnBrk="1" hangingPunct="1"/>
            <a:r>
              <a:rPr lang="fr-BE" altLang="fr-FR" dirty="0" smtClean="0"/>
              <a:t>Un vieux sujet</a:t>
            </a:r>
          </a:p>
        </p:txBody>
      </p:sp>
      <p:sp>
        <p:nvSpPr>
          <p:cNvPr id="65539" name="Rectangle 3"/>
          <p:cNvSpPr>
            <a:spLocks noGrp="1" noChangeArrowheads="1"/>
          </p:cNvSpPr>
          <p:nvPr>
            <p:ph type="body" idx="1"/>
          </p:nvPr>
        </p:nvSpPr>
        <p:spPr>
          <a:xfrm>
            <a:off x="155575" y="1557338"/>
            <a:ext cx="7745413" cy="2644775"/>
          </a:xfrm>
          <a:ln>
            <a:solidFill>
              <a:srgbClr val="C00000"/>
            </a:solidFill>
            <a:miter lim="800000"/>
            <a:headEnd/>
            <a:tailEnd/>
          </a:ln>
        </p:spPr>
        <p:txBody>
          <a:bodyPr>
            <a:normAutofit fontScale="92500" lnSpcReduction="20000"/>
          </a:bodyPr>
          <a:lstStyle/>
          <a:p>
            <a:pPr algn="ctr" eaLnBrk="1" hangingPunct="1">
              <a:buFontTx/>
              <a:buNone/>
            </a:pPr>
            <a:endParaRPr lang="fr-BE" altLang="fr-FR" sz="2000" dirty="0" smtClean="0"/>
          </a:p>
          <a:p>
            <a:pPr eaLnBrk="1" hangingPunct="1">
              <a:buFontTx/>
              <a:buNone/>
            </a:pPr>
            <a:r>
              <a:rPr lang="fr-BE" altLang="fr-FR" sz="2000" dirty="0" smtClean="0"/>
              <a:t>Georges Cabanis .Degré de certitude de la médecine</a:t>
            </a:r>
          </a:p>
          <a:p>
            <a:pPr eaLnBrk="1" hangingPunct="1">
              <a:buFontTx/>
              <a:buNone/>
            </a:pPr>
            <a:r>
              <a:rPr lang="fr-BE" altLang="fr-FR" sz="2000" dirty="0" smtClean="0"/>
              <a:t>1ère édition 1788</a:t>
            </a:r>
          </a:p>
          <a:p>
            <a:pPr eaLnBrk="1" hangingPunct="1">
              <a:buFontTx/>
              <a:buNone/>
            </a:pPr>
            <a:r>
              <a:rPr lang="fr-BE" altLang="fr-FR" sz="2000" dirty="0" smtClean="0"/>
              <a:t>2ème édition 1803</a:t>
            </a:r>
          </a:p>
          <a:p>
            <a:pPr eaLnBrk="1" hangingPunct="1">
              <a:buFontTx/>
              <a:buNone/>
            </a:pPr>
            <a:endParaRPr lang="fr-BE" altLang="fr-FR" sz="2000" dirty="0" smtClean="0"/>
          </a:p>
          <a:p>
            <a:pPr eaLnBrk="1" hangingPunct="1">
              <a:buFontTx/>
              <a:buNone/>
            </a:pPr>
            <a:r>
              <a:rPr lang="fr-BE" altLang="fr-FR" sz="2000" i="1" dirty="0" smtClean="0"/>
              <a:t>Professeur adjoint à la Clinique du Perfectionnement de l’École de Santé de Paris</a:t>
            </a:r>
          </a:p>
          <a:p>
            <a:pPr eaLnBrk="1" hangingPunct="1">
              <a:buFontTx/>
              <a:buNone/>
            </a:pPr>
            <a:endParaRPr lang="fr-BE" altLang="fr-FR" sz="2000" i="1" dirty="0" smtClean="0"/>
          </a:p>
          <a:p>
            <a:pPr>
              <a:buNone/>
            </a:pPr>
            <a:r>
              <a:rPr lang="en-GB" altLang="fr-FR" sz="2000" dirty="0" err="1"/>
              <a:t>Berceau</a:t>
            </a:r>
            <a:r>
              <a:rPr lang="en-GB" altLang="fr-FR" sz="2000" dirty="0"/>
              <a:t> en </a:t>
            </a:r>
            <a:r>
              <a:rPr lang="en-GB" altLang="fr-FR" sz="2000" dirty="0" err="1"/>
              <a:t>Angleterre</a:t>
            </a:r>
            <a:r>
              <a:rPr lang="en-GB" altLang="fr-FR" sz="2000" dirty="0"/>
              <a:t> </a:t>
            </a:r>
            <a:r>
              <a:rPr lang="en-GB" altLang="fr-FR" sz="2000" dirty="0" err="1"/>
              <a:t>dans</a:t>
            </a:r>
            <a:r>
              <a:rPr lang="en-GB" altLang="fr-FR" sz="2000" dirty="0"/>
              <a:t> les </a:t>
            </a:r>
            <a:r>
              <a:rPr lang="en-GB" altLang="fr-FR" sz="2000" dirty="0" err="1"/>
              <a:t>années</a:t>
            </a:r>
            <a:r>
              <a:rPr lang="en-GB" altLang="fr-FR" sz="2000" dirty="0"/>
              <a:t> 60</a:t>
            </a:r>
          </a:p>
          <a:p>
            <a:pPr eaLnBrk="1" hangingPunct="1">
              <a:buFontTx/>
              <a:buNone/>
            </a:pPr>
            <a:endParaRPr lang="fr-BE" altLang="fr-FR" sz="2000" i="1" dirty="0" smtClean="0"/>
          </a:p>
        </p:txBody>
      </p:sp>
      <p:sp>
        <p:nvSpPr>
          <p:cNvPr id="65540" name="Flèche courbée vers la droite 6"/>
          <p:cNvSpPr>
            <a:spLocks noChangeArrowheads="1"/>
          </p:cNvSpPr>
          <p:nvPr/>
        </p:nvSpPr>
        <p:spPr bwMode="auto">
          <a:xfrm>
            <a:off x="220663" y="4202113"/>
            <a:ext cx="649287" cy="1217612"/>
          </a:xfrm>
          <a:prstGeom prst="curvedRightArrow">
            <a:avLst>
              <a:gd name="adj1" fmla="val 25074"/>
              <a:gd name="adj2" fmla="val 50130"/>
              <a:gd name="adj3" fmla="val 25000"/>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2400">
              <a:latin typeface="Times New Roman" pitchFamily="18" charset="0"/>
            </a:endParaRPr>
          </a:p>
        </p:txBody>
      </p:sp>
      <p:sp>
        <p:nvSpPr>
          <p:cNvPr id="65541" name="Rectangle 9"/>
          <p:cNvSpPr>
            <a:spLocks noChangeArrowheads="1"/>
          </p:cNvSpPr>
          <p:nvPr/>
        </p:nvSpPr>
        <p:spPr bwMode="auto">
          <a:xfrm>
            <a:off x="1050925" y="4540250"/>
            <a:ext cx="7169150" cy="23082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BE" altLang="fr-FR" sz="2400" dirty="0">
                <a:latin typeface="Times New Roman" pitchFamily="18" charset="0"/>
              </a:rPr>
              <a:t>Le concept d'EBM a été développé par des épidémiologistes canadiens de la </a:t>
            </a:r>
            <a:r>
              <a:rPr lang="fr-BE" altLang="fr-FR" sz="2400" dirty="0">
                <a:solidFill>
                  <a:srgbClr val="C00000"/>
                </a:solidFill>
                <a:latin typeface="Times New Roman" pitchFamily="18" charset="0"/>
              </a:rPr>
              <a:t>McMaster </a:t>
            </a:r>
            <a:r>
              <a:rPr lang="fr-BE" altLang="fr-FR" sz="2400" dirty="0" err="1">
                <a:solidFill>
                  <a:srgbClr val="C00000"/>
                </a:solidFill>
                <a:latin typeface="Times New Roman" pitchFamily="18" charset="0"/>
              </a:rPr>
              <a:t>Medical</a:t>
            </a:r>
            <a:r>
              <a:rPr lang="fr-BE" altLang="fr-FR" sz="2400" dirty="0">
                <a:solidFill>
                  <a:srgbClr val="C00000"/>
                </a:solidFill>
                <a:latin typeface="Times New Roman" pitchFamily="18" charset="0"/>
              </a:rPr>
              <a:t> </a:t>
            </a:r>
            <a:r>
              <a:rPr lang="fr-BE" altLang="fr-FR" sz="2400" dirty="0" err="1">
                <a:solidFill>
                  <a:srgbClr val="C00000"/>
                </a:solidFill>
                <a:latin typeface="Times New Roman" pitchFamily="18" charset="0"/>
              </a:rPr>
              <a:t>School</a:t>
            </a:r>
            <a:r>
              <a:rPr lang="fr-BE" altLang="fr-FR" sz="2400" dirty="0">
                <a:solidFill>
                  <a:srgbClr val="C00000"/>
                </a:solidFill>
                <a:latin typeface="Times New Roman" pitchFamily="18" charset="0"/>
              </a:rPr>
              <a:t> </a:t>
            </a:r>
            <a:r>
              <a:rPr lang="fr-BE" altLang="fr-FR" sz="2400" dirty="0">
                <a:latin typeface="Times New Roman" pitchFamily="18" charset="0"/>
              </a:rPr>
              <a:t>au début des années 1980  puis adopté par la </a:t>
            </a:r>
            <a:r>
              <a:rPr lang="fr-BE" altLang="fr-FR" sz="2400" dirty="0">
                <a:solidFill>
                  <a:srgbClr val="C00000"/>
                </a:solidFill>
                <a:latin typeface="Times New Roman" pitchFamily="18" charset="0"/>
              </a:rPr>
              <a:t>Cochrane Collaboration </a:t>
            </a:r>
            <a:r>
              <a:rPr lang="fr-BE" altLang="fr-FR" sz="2400" dirty="0">
                <a:latin typeface="Times New Roman" pitchFamily="18" charset="0"/>
              </a:rPr>
              <a:t>qui défend, depuis son origine, les essais contrôlés randomisés ainsi qu'une méthodologie rigoureuse en recherche. </a:t>
            </a:r>
          </a:p>
        </p:txBody>
      </p:sp>
    </p:spTree>
    <p:extLst>
      <p:ext uri="{BB962C8B-B14F-4D97-AF65-F5344CB8AC3E}">
        <p14:creationId xmlns:p14="http://schemas.microsoft.com/office/powerpoint/2010/main" val="361697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0663" y="1841500"/>
            <a:ext cx="679960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Tx/>
              <a:buChar char="-"/>
              <a:defRPr/>
            </a:pPr>
            <a:r>
              <a:rPr lang="fr-FR" altLang="fr-FR" sz="2400" b="1" u="sng" dirty="0" smtClean="0">
                <a:latin typeface="+mj-lt"/>
              </a:rPr>
              <a:t>Médecine déterministe:</a:t>
            </a:r>
          </a:p>
          <a:p>
            <a:pPr marL="342900" indent="-342900">
              <a:spcBef>
                <a:spcPct val="0"/>
              </a:spcBef>
              <a:buFontTx/>
              <a:buChar char="-"/>
              <a:defRPr/>
            </a:pPr>
            <a:endParaRPr lang="fr-FR" altLang="fr-FR" sz="2400" b="1" u="sng" dirty="0" smtClean="0">
              <a:latin typeface="+mj-lt"/>
            </a:endParaRPr>
          </a:p>
          <a:p>
            <a:pPr>
              <a:spcBef>
                <a:spcPct val="0"/>
              </a:spcBef>
              <a:buFontTx/>
              <a:buNone/>
              <a:defRPr/>
            </a:pPr>
            <a:r>
              <a:rPr lang="fr-FR" altLang="fr-FR" sz="2400" b="1" dirty="0" smtClean="0">
                <a:latin typeface="+mj-lt"/>
              </a:rPr>
              <a:t>le tout est donné par l'information disponible qu'on ne conteste pas</a:t>
            </a:r>
            <a:r>
              <a:rPr lang="fr-BE" altLang="fr-FR" sz="2400" b="1" dirty="0" smtClean="0">
                <a:latin typeface="+mj-lt"/>
              </a:rPr>
              <a:t>, basée sur le  raisonnement  physiopathologique et l’approche moléculaire</a:t>
            </a:r>
            <a:endParaRPr lang="fr-FR" altLang="fr-FR" sz="2400" b="1" dirty="0" smtClean="0">
              <a:latin typeface="+mj-lt"/>
            </a:endParaRPr>
          </a:p>
          <a:p>
            <a:pPr>
              <a:spcBef>
                <a:spcPct val="0"/>
              </a:spcBef>
              <a:buFontTx/>
              <a:buNone/>
              <a:defRPr/>
            </a:pPr>
            <a:endParaRPr lang="fr-FR" altLang="fr-FR" sz="2400" b="1" dirty="0" smtClean="0">
              <a:latin typeface="+mj-lt"/>
            </a:endParaRPr>
          </a:p>
          <a:p>
            <a:pPr marL="342900" indent="-342900">
              <a:spcBef>
                <a:spcPct val="0"/>
              </a:spcBef>
              <a:buFontTx/>
              <a:buChar char="-"/>
              <a:defRPr/>
            </a:pPr>
            <a:r>
              <a:rPr lang="fr-FR" altLang="fr-FR" sz="2400" b="1" u="sng" dirty="0" smtClean="0">
                <a:latin typeface="+mj-lt"/>
              </a:rPr>
              <a:t>Médecine probabiliste</a:t>
            </a:r>
            <a:r>
              <a:rPr lang="fr-FR" altLang="fr-FR" sz="2400" b="1" dirty="0" smtClean="0">
                <a:latin typeface="+mj-lt"/>
              </a:rPr>
              <a:t>:</a:t>
            </a:r>
          </a:p>
          <a:p>
            <a:pPr marL="342900" indent="-342900">
              <a:spcBef>
                <a:spcPct val="0"/>
              </a:spcBef>
              <a:buFontTx/>
              <a:buChar char="-"/>
              <a:defRPr/>
            </a:pPr>
            <a:endParaRPr lang="fr-FR" altLang="fr-FR" sz="2400" b="1" dirty="0" smtClean="0">
              <a:latin typeface="+mj-lt"/>
            </a:endParaRPr>
          </a:p>
          <a:p>
            <a:pPr>
              <a:spcBef>
                <a:spcPct val="0"/>
              </a:spcBef>
              <a:buFontTx/>
              <a:buNone/>
              <a:defRPr/>
            </a:pPr>
            <a:r>
              <a:rPr lang="fr-FR" altLang="fr-FR" sz="2400" b="1" dirty="0" smtClean="0">
                <a:latin typeface="+mj-lt"/>
              </a:rPr>
              <a:t>la majorité de nos décisions diagnostiques et thérapeutiques est faite dans l'incertitude, d'où la "médecine du doute"</a:t>
            </a:r>
          </a:p>
        </p:txBody>
      </p:sp>
      <p:sp>
        <p:nvSpPr>
          <p:cNvPr id="139267" name="Text Box 3"/>
          <p:cNvSpPr txBox="1">
            <a:spLocks noChangeArrowheads="1"/>
          </p:cNvSpPr>
          <p:nvPr/>
        </p:nvSpPr>
        <p:spPr bwMode="auto">
          <a:xfrm>
            <a:off x="1363599" y="417513"/>
            <a:ext cx="6618415" cy="830997"/>
          </a:xfrm>
          <a:prstGeom prst="rect">
            <a:avLst/>
          </a:prstGeom>
          <a:noFill/>
          <a:ln w="9525">
            <a:noFill/>
            <a:miter lim="800000"/>
            <a:headEnd/>
            <a:tailEnd/>
          </a:ln>
          <a:effectLst/>
        </p:spPr>
        <p:txBody>
          <a:bodyPr wrap="none">
            <a:spAutoFit/>
          </a:bodyPr>
          <a:lstStyle/>
          <a:p>
            <a:pPr algn="ctr">
              <a:defRPr/>
            </a:pPr>
            <a:r>
              <a:rPr lang="fr-FR" sz="2400" b="1" dirty="0">
                <a:latin typeface="+mj-lt"/>
              </a:rPr>
              <a:t>EVIDENCE-BASED MEDICINE : </a:t>
            </a:r>
          </a:p>
          <a:p>
            <a:pPr algn="ctr">
              <a:defRPr/>
            </a:pPr>
            <a:r>
              <a:rPr lang="fr-FR" sz="2400" b="1" dirty="0">
                <a:latin typeface="+mj-lt"/>
              </a:rPr>
              <a:t>FRUIT D'UNE ÉVOLUTION DE LA PENSÉE MÉDICALE</a:t>
            </a:r>
          </a:p>
        </p:txBody>
      </p:sp>
      <p:pic>
        <p:nvPicPr>
          <p:cNvPr id="68612" name="Picture 5" descr="http://img.over-blog.com/240x240/2/00/02/51/Livres/introduction_a_la_medecine_experiment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757" y="1537589"/>
            <a:ext cx="2003078" cy="20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08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2133600" y="1752600"/>
            <a:ext cx="4343400" cy="4191000"/>
          </a:xfrm>
          <a:prstGeom prst="triangle">
            <a:avLst>
              <a:gd name="adj" fmla="val 50000"/>
            </a:avLst>
          </a:prstGeom>
          <a:solidFill>
            <a:srgbClr val="FFEDE1"/>
          </a:solidFill>
          <a:ln w="9525">
            <a:solidFill>
              <a:schemeClr val="tx1"/>
            </a:solidFill>
            <a:prstDash val="dash"/>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64515" name="Rectangle 3"/>
          <p:cNvSpPr>
            <a:spLocks noChangeArrowheads="1"/>
          </p:cNvSpPr>
          <p:nvPr/>
        </p:nvSpPr>
        <p:spPr bwMode="auto">
          <a:xfrm>
            <a:off x="2339975" y="2028825"/>
            <a:ext cx="3744913"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lvl1pPr marL="571500" indent="-476250" eaLnBrk="0" hangingPunct="0">
              <a:spcBef>
                <a:spcPct val="20000"/>
              </a:spcBef>
              <a:buChar char="•"/>
              <a:defRPr sz="3200">
                <a:solidFill>
                  <a:schemeClr val="tx1"/>
                </a:solidFill>
                <a:latin typeface="Arial" pitchFamily="34" charset="0"/>
              </a:defRPr>
            </a:lvl1pPr>
            <a:lvl2pPr marL="10477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20000"/>
              </a:lnSpc>
              <a:buFontTx/>
              <a:buNone/>
            </a:pPr>
            <a:r>
              <a:rPr lang="fr-BE" altLang="fr-FR" sz="2400" b="1" dirty="0"/>
              <a:t>Méta-analyses</a:t>
            </a:r>
          </a:p>
          <a:p>
            <a:pPr algn="ctr" eaLnBrk="1" hangingPunct="1">
              <a:lnSpc>
                <a:spcPct val="120000"/>
              </a:lnSpc>
              <a:buFontTx/>
              <a:buNone/>
            </a:pPr>
            <a:r>
              <a:rPr lang="fr-BE" altLang="fr-FR" sz="2400" b="1" dirty="0"/>
              <a:t>Revues systématiques</a:t>
            </a:r>
          </a:p>
          <a:p>
            <a:pPr algn="ctr" eaLnBrk="1" hangingPunct="1">
              <a:lnSpc>
                <a:spcPct val="120000"/>
              </a:lnSpc>
            </a:pPr>
            <a:endParaRPr lang="fr-BE" altLang="fr-FR" sz="2400" b="1" dirty="0"/>
          </a:p>
          <a:p>
            <a:pPr algn="ctr" eaLnBrk="1" hangingPunct="1">
              <a:lnSpc>
                <a:spcPct val="120000"/>
              </a:lnSpc>
              <a:buFontTx/>
              <a:buNone/>
            </a:pPr>
            <a:r>
              <a:rPr lang="fr-BE" altLang="fr-FR" sz="2000" b="1" dirty="0"/>
              <a:t>Essais contrôlés « randomisés » </a:t>
            </a:r>
          </a:p>
          <a:p>
            <a:pPr algn="ctr" eaLnBrk="1" hangingPunct="1">
              <a:lnSpc>
                <a:spcPct val="120000"/>
              </a:lnSpc>
              <a:buFontTx/>
              <a:buNone/>
            </a:pPr>
            <a:r>
              <a:rPr lang="fr-BE" altLang="fr-FR" sz="2000" b="1" dirty="0"/>
              <a:t>Etudes de cohortes</a:t>
            </a:r>
          </a:p>
          <a:p>
            <a:pPr algn="ctr" eaLnBrk="1" hangingPunct="1">
              <a:lnSpc>
                <a:spcPct val="120000"/>
              </a:lnSpc>
              <a:buFontTx/>
              <a:buNone/>
            </a:pPr>
            <a:r>
              <a:rPr lang="fr-BE" altLang="fr-FR" sz="2000" b="1" dirty="0"/>
              <a:t> Etudes de cas-témoins</a:t>
            </a:r>
          </a:p>
          <a:p>
            <a:pPr algn="ctr" eaLnBrk="1" hangingPunct="1">
              <a:lnSpc>
                <a:spcPct val="120000"/>
              </a:lnSpc>
              <a:buFontTx/>
              <a:buNone/>
            </a:pPr>
            <a:r>
              <a:rPr lang="fr-BE" altLang="fr-FR" sz="2000" b="1" dirty="0"/>
              <a:t>Etudes transversales</a:t>
            </a:r>
          </a:p>
          <a:p>
            <a:pPr algn="ctr" eaLnBrk="1" hangingPunct="1">
              <a:lnSpc>
                <a:spcPct val="120000"/>
              </a:lnSpc>
              <a:buFontTx/>
              <a:buNone/>
            </a:pPr>
            <a:r>
              <a:rPr lang="fr-BE" altLang="fr-FR" sz="2000" b="1" dirty="0"/>
              <a:t> Séries de cas</a:t>
            </a:r>
          </a:p>
          <a:p>
            <a:pPr lvl="1" algn="ctr" eaLnBrk="1" hangingPunct="1">
              <a:lnSpc>
                <a:spcPct val="120000"/>
              </a:lnSpc>
            </a:pPr>
            <a:endParaRPr lang="fr-BE" altLang="fr-FR" sz="2100" b="1" dirty="0"/>
          </a:p>
        </p:txBody>
      </p:sp>
      <p:sp>
        <p:nvSpPr>
          <p:cNvPr id="64516" name="Rectangle 4"/>
          <p:cNvSpPr>
            <a:spLocks noGrp="1" noChangeArrowheads="1"/>
          </p:cNvSpPr>
          <p:nvPr>
            <p:ph type="title"/>
          </p:nvPr>
        </p:nvSpPr>
        <p:spPr>
          <a:xfrm>
            <a:off x="685800" y="228600"/>
            <a:ext cx="7772400" cy="1066800"/>
          </a:xfrm>
        </p:spPr>
        <p:txBody>
          <a:bodyPr>
            <a:normAutofit fontScale="90000"/>
          </a:bodyPr>
          <a:lstStyle/>
          <a:p>
            <a:pPr marL="477838" indent="-477838" defTabSz="561975" eaLnBrk="1" hangingPunct="1"/>
            <a:r>
              <a:rPr lang="fr-BE" altLang="fr-FR" sz="3600" dirty="0" smtClean="0"/>
              <a:t>EVIDENCE-BASED MEDICINE:</a:t>
            </a:r>
            <a:br>
              <a:rPr lang="fr-BE" altLang="fr-FR" sz="3600" dirty="0" smtClean="0"/>
            </a:br>
            <a:r>
              <a:rPr lang="fr-BE" altLang="fr-FR" sz="3600" dirty="0" smtClean="0"/>
              <a:t>pyramide des évidences</a:t>
            </a:r>
            <a:endParaRPr lang="fr-FR" altLang="fr-FR" sz="3600" dirty="0" smtClean="0"/>
          </a:p>
        </p:txBody>
      </p:sp>
      <p:sp>
        <p:nvSpPr>
          <p:cNvPr id="64517" name="Line 5"/>
          <p:cNvSpPr>
            <a:spLocks noChangeShapeType="1"/>
          </p:cNvSpPr>
          <p:nvPr/>
        </p:nvSpPr>
        <p:spPr bwMode="invGray">
          <a:xfrm>
            <a:off x="298450" y="3200400"/>
            <a:ext cx="91440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64518" name="Text Box 6"/>
          <p:cNvSpPr txBox="1">
            <a:spLocks noChangeArrowheads="1"/>
          </p:cNvSpPr>
          <p:nvPr/>
        </p:nvSpPr>
        <p:spPr bwMode="auto">
          <a:xfrm>
            <a:off x="533400" y="1752600"/>
            <a:ext cx="8235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3400" b="1" dirty="0" smtClean="0">
                <a:solidFill>
                  <a:srgbClr val="C00000"/>
                </a:solidFill>
                <a:latin typeface="Times New Roman" pitchFamily="18" charset="0"/>
              </a:rPr>
              <a:t>Littérature                                  </a:t>
            </a:r>
            <a:r>
              <a:rPr lang="fr-FR" altLang="fr-FR" sz="3400" b="1" dirty="0">
                <a:solidFill>
                  <a:srgbClr val="C00000"/>
                </a:solidFill>
                <a:latin typeface="Times New Roman" pitchFamily="18" charset="0"/>
              </a:rPr>
              <a:t>de synthèse</a:t>
            </a:r>
          </a:p>
        </p:txBody>
      </p:sp>
      <p:sp>
        <p:nvSpPr>
          <p:cNvPr id="64519" name="Text Box 7"/>
          <p:cNvSpPr txBox="1">
            <a:spLocks noChangeArrowheads="1"/>
          </p:cNvSpPr>
          <p:nvPr/>
        </p:nvSpPr>
        <p:spPr bwMode="auto">
          <a:xfrm>
            <a:off x="533400" y="5334000"/>
            <a:ext cx="8428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3400" b="1" dirty="0">
                <a:solidFill>
                  <a:srgbClr val="C00000"/>
                </a:solidFill>
                <a:latin typeface="Times New Roman" pitchFamily="18" charset="0"/>
              </a:rPr>
              <a:t>Études                                           individuelles</a:t>
            </a:r>
          </a:p>
        </p:txBody>
      </p:sp>
    </p:spTree>
    <p:extLst>
      <p:ext uri="{BB962C8B-B14F-4D97-AF65-F5344CB8AC3E}">
        <p14:creationId xmlns:p14="http://schemas.microsoft.com/office/powerpoint/2010/main" val="389847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pPr eaLnBrk="1" hangingPunct="1"/>
            <a:r>
              <a:rPr lang="fr-BE" altLang="fr-FR" dirty="0" smtClean="0"/>
              <a:t>Série de cas</a:t>
            </a:r>
            <a:endParaRPr lang="fr-FR" altLang="fr-FR" dirty="0" smtClean="0"/>
          </a:p>
        </p:txBody>
      </p:sp>
      <p:sp>
        <p:nvSpPr>
          <p:cNvPr id="81923" name="Rectangle 1027"/>
          <p:cNvSpPr>
            <a:spLocks noGrp="1" noChangeArrowheads="1"/>
          </p:cNvSpPr>
          <p:nvPr>
            <p:ph type="body" idx="1"/>
          </p:nvPr>
        </p:nvSpPr>
        <p:spPr/>
        <p:txBody>
          <a:bodyPr/>
          <a:lstStyle/>
          <a:p>
            <a:pPr eaLnBrk="1" hangingPunct="1">
              <a:spcAft>
                <a:spcPct val="50000"/>
              </a:spcAft>
            </a:pPr>
            <a:r>
              <a:rPr lang="fr-FR" altLang="fr-FR" dirty="0" smtClean="0"/>
              <a:t>Étude d ’observation (&gt;&lt; intervention)</a:t>
            </a:r>
          </a:p>
          <a:p>
            <a:pPr lvl="1" eaLnBrk="1" hangingPunct="1">
              <a:spcAft>
                <a:spcPct val="50000"/>
              </a:spcAft>
            </a:pPr>
            <a:r>
              <a:rPr lang="fr-FR" altLang="fr-FR" sz="2400" dirty="0" smtClean="0"/>
              <a:t>Description d'une série de cas comparables</a:t>
            </a:r>
          </a:p>
          <a:p>
            <a:pPr lvl="1" eaLnBrk="1" hangingPunct="1">
              <a:lnSpc>
                <a:spcPct val="130000"/>
              </a:lnSpc>
            </a:pPr>
            <a:r>
              <a:rPr lang="fr-FR" altLang="fr-FR" sz="2400" dirty="0" smtClean="0"/>
              <a:t>Pas de comparaison avec un groupe témoin ou avec un autre groupe de cas</a:t>
            </a:r>
          </a:p>
          <a:p>
            <a:pPr lvl="1" eaLnBrk="1" hangingPunct="1">
              <a:lnSpc>
                <a:spcPct val="130000"/>
              </a:lnSpc>
            </a:pPr>
            <a:endParaRPr lang="fr-FR" altLang="fr-FR" sz="2400" dirty="0"/>
          </a:p>
          <a:p>
            <a:pPr marL="457200" lvl="1" indent="0" eaLnBrk="1" hangingPunct="1">
              <a:lnSpc>
                <a:spcPct val="130000"/>
              </a:lnSpc>
              <a:buNone/>
            </a:pPr>
            <a:r>
              <a:rPr lang="fr-FR" altLang="fr-FR" sz="2400" dirty="0" smtClean="0"/>
              <a:t>Case report</a:t>
            </a:r>
          </a:p>
          <a:p>
            <a:pPr marL="457200" lvl="1" indent="0" eaLnBrk="1" hangingPunct="1">
              <a:lnSpc>
                <a:spcPct val="130000"/>
              </a:lnSpc>
              <a:buNone/>
            </a:pPr>
            <a:r>
              <a:rPr lang="fr-FR" altLang="fr-FR" sz="2400" dirty="0" smtClean="0"/>
              <a:t>Case </a:t>
            </a:r>
            <a:r>
              <a:rPr lang="fr-FR" altLang="fr-FR" sz="2400" dirty="0" err="1" smtClean="0"/>
              <a:t>series</a:t>
            </a:r>
            <a:endParaRPr lang="fr-FR" altLang="fr-FR" sz="2400" dirty="0" smtClean="0"/>
          </a:p>
        </p:txBody>
      </p:sp>
    </p:spTree>
    <p:extLst>
      <p:ext uri="{BB962C8B-B14F-4D97-AF65-F5344CB8AC3E}">
        <p14:creationId xmlns:p14="http://schemas.microsoft.com/office/powerpoint/2010/main" val="333907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r>
              <a:rPr lang="fr-BE" altLang="fr-FR" dirty="0" smtClean="0"/>
              <a:t>Etude transversale</a:t>
            </a:r>
            <a:endParaRPr lang="fr-FR" altLang="fr-FR" dirty="0" smtClean="0"/>
          </a:p>
        </p:txBody>
      </p:sp>
      <p:sp>
        <p:nvSpPr>
          <p:cNvPr id="82947" name="Rectangle 1027"/>
          <p:cNvSpPr>
            <a:spLocks noGrp="1" noChangeArrowheads="1"/>
          </p:cNvSpPr>
          <p:nvPr>
            <p:ph type="body" idx="1"/>
          </p:nvPr>
        </p:nvSpPr>
        <p:spPr/>
        <p:txBody>
          <a:bodyPr/>
          <a:lstStyle/>
          <a:p>
            <a:pPr marL="0" indent="0" eaLnBrk="1" hangingPunct="1">
              <a:spcAft>
                <a:spcPct val="50000"/>
              </a:spcAft>
              <a:buNone/>
            </a:pPr>
            <a:r>
              <a:rPr lang="fr-FR" altLang="fr-FR" sz="2900" dirty="0" smtClean="0"/>
              <a:t>"Cliché" d'une population :</a:t>
            </a:r>
          </a:p>
          <a:p>
            <a:pPr lvl="1" eaLnBrk="1" hangingPunct="1">
              <a:spcAft>
                <a:spcPct val="50000"/>
              </a:spcAft>
            </a:pPr>
            <a:r>
              <a:rPr lang="fr-FR" altLang="fr-FR" sz="2400" dirty="0" smtClean="0"/>
              <a:t>description de la fréquence d'une maladie, de ses facteurs de risque ou de ses autres caractéristiques dans une population donnée pendant un laps de temps déterminé</a:t>
            </a:r>
          </a:p>
          <a:p>
            <a:pPr lvl="1" eaLnBrk="1" hangingPunct="1">
              <a:spcAft>
                <a:spcPct val="50000"/>
              </a:spcAft>
            </a:pPr>
            <a:r>
              <a:rPr lang="fr-FR" altLang="fr-FR" sz="2400" dirty="0" smtClean="0"/>
              <a:t>comparaison des données obtenues en fin d'étude avec celles du début de l'étude</a:t>
            </a:r>
          </a:p>
          <a:p>
            <a:pPr lvl="1" eaLnBrk="1" hangingPunct="1">
              <a:spcAft>
                <a:spcPct val="50000"/>
              </a:spcAft>
            </a:pPr>
            <a:endParaRPr lang="fr-FR" altLang="fr-FR" sz="2400" dirty="0"/>
          </a:p>
          <a:p>
            <a:pPr marL="457200" lvl="1" indent="0" eaLnBrk="1" hangingPunct="1">
              <a:spcAft>
                <a:spcPct val="50000"/>
              </a:spcAft>
              <a:buNone/>
            </a:pPr>
            <a:r>
              <a:rPr lang="fr-FR" altLang="fr-FR" sz="2400" dirty="0" smtClean="0"/>
              <a:t>Epidémiologie descriptive</a:t>
            </a:r>
          </a:p>
        </p:txBody>
      </p:sp>
    </p:spTree>
    <p:extLst>
      <p:ext uri="{BB962C8B-B14F-4D97-AF65-F5344CB8AC3E}">
        <p14:creationId xmlns:p14="http://schemas.microsoft.com/office/powerpoint/2010/main" val="184943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pPr eaLnBrk="1" hangingPunct="1"/>
            <a:r>
              <a:rPr lang="fr-BE" altLang="fr-FR" sz="4000" dirty="0" smtClean="0"/>
              <a:t>Etude de cas-témoins</a:t>
            </a:r>
            <a:endParaRPr lang="fr-FR" altLang="fr-FR" sz="3600" dirty="0" smtClean="0"/>
          </a:p>
        </p:txBody>
      </p:sp>
      <p:sp>
        <p:nvSpPr>
          <p:cNvPr id="83971" name="Text Box 1027"/>
          <p:cNvSpPr txBox="1">
            <a:spLocks noChangeArrowheads="1"/>
          </p:cNvSpPr>
          <p:nvPr/>
        </p:nvSpPr>
        <p:spPr bwMode="auto">
          <a:xfrm>
            <a:off x="609600" y="1752600"/>
            <a:ext cx="7848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10000"/>
              </a:lnSpc>
              <a:spcBef>
                <a:spcPct val="0"/>
              </a:spcBef>
              <a:buFontTx/>
              <a:buNone/>
            </a:pPr>
            <a:r>
              <a:rPr lang="fr-FR" altLang="fr-FR" sz="2700"/>
              <a:t>Étude d'observation rétrospective</a:t>
            </a:r>
            <a:endParaRPr lang="fr-FR" altLang="fr-FR" sz="2400"/>
          </a:p>
          <a:p>
            <a:pPr>
              <a:lnSpc>
                <a:spcPct val="110000"/>
              </a:lnSpc>
              <a:spcBef>
                <a:spcPct val="0"/>
              </a:spcBef>
              <a:buFont typeface="Monotype Sorts"/>
              <a:buChar char="4"/>
            </a:pPr>
            <a:r>
              <a:rPr lang="fr-FR" altLang="fr-FR" sz="2400"/>
              <a:t>Comparaison des caractéristiques de malades (cas) et de sujets indemnes de la maladie (groupe témoin)</a:t>
            </a:r>
          </a:p>
        </p:txBody>
      </p:sp>
      <p:grpSp>
        <p:nvGrpSpPr>
          <p:cNvPr id="83972" name="Group 1028"/>
          <p:cNvGrpSpPr>
            <a:grpSpLocks/>
          </p:cNvGrpSpPr>
          <p:nvPr/>
        </p:nvGrpSpPr>
        <p:grpSpPr bwMode="auto">
          <a:xfrm>
            <a:off x="990600" y="3138488"/>
            <a:ext cx="6913563" cy="2957512"/>
            <a:chOff x="840" y="1920"/>
            <a:chExt cx="4143" cy="2019"/>
          </a:xfrm>
        </p:grpSpPr>
        <p:grpSp>
          <p:nvGrpSpPr>
            <p:cNvPr id="83973" name="Group 1029"/>
            <p:cNvGrpSpPr>
              <a:grpSpLocks/>
            </p:cNvGrpSpPr>
            <p:nvPr/>
          </p:nvGrpSpPr>
          <p:grpSpPr bwMode="auto">
            <a:xfrm>
              <a:off x="1107" y="2252"/>
              <a:ext cx="548" cy="199"/>
              <a:chOff x="1056" y="1440"/>
              <a:chExt cx="492" cy="240"/>
            </a:xfrm>
          </p:grpSpPr>
          <p:pic>
            <p:nvPicPr>
              <p:cNvPr id="84004" name="Picture 103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4005" name="Picture 103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4006" name="Picture 103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4007" name="Picture 103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4008" name="Picture 103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3974" name="Group 1035"/>
            <p:cNvGrpSpPr>
              <a:grpSpLocks/>
            </p:cNvGrpSpPr>
            <p:nvPr/>
          </p:nvGrpSpPr>
          <p:grpSpPr bwMode="auto">
            <a:xfrm>
              <a:off x="1107" y="3167"/>
              <a:ext cx="548" cy="199"/>
              <a:chOff x="1056" y="1440"/>
              <a:chExt cx="492" cy="240"/>
            </a:xfrm>
          </p:grpSpPr>
          <p:pic>
            <p:nvPicPr>
              <p:cNvPr id="83999" name="Picture 1036"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0" name="Picture 1037"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1" name="Picture 103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2" name="Picture 103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3" name="Picture 104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5" name="Group 1041"/>
            <p:cNvGrpSpPr>
              <a:grpSpLocks/>
            </p:cNvGrpSpPr>
            <p:nvPr/>
          </p:nvGrpSpPr>
          <p:grpSpPr bwMode="auto">
            <a:xfrm>
              <a:off x="3618" y="2252"/>
              <a:ext cx="548" cy="199"/>
              <a:chOff x="1056" y="1440"/>
              <a:chExt cx="492" cy="240"/>
            </a:xfrm>
          </p:grpSpPr>
          <p:pic>
            <p:nvPicPr>
              <p:cNvPr id="83994" name="Picture 104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1043"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1044"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1045"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8" name="Picture 1046"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6" name="Group 1047"/>
            <p:cNvGrpSpPr>
              <a:grpSpLocks/>
            </p:cNvGrpSpPr>
            <p:nvPr/>
          </p:nvGrpSpPr>
          <p:grpSpPr bwMode="auto">
            <a:xfrm>
              <a:off x="3618" y="3167"/>
              <a:ext cx="548" cy="199"/>
              <a:chOff x="1056" y="1440"/>
              <a:chExt cx="492" cy="240"/>
            </a:xfrm>
          </p:grpSpPr>
          <p:pic>
            <p:nvPicPr>
              <p:cNvPr id="83989" name="Picture 1048"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0" name="Picture 1049"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1" name="Picture 1050"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2" name="Picture 1051"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3" name="Picture 1052" desc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1440"/>
                <a:ext cx="10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7" name="Rectangle 1053"/>
            <p:cNvSpPr>
              <a:spLocks noChangeArrowheads="1"/>
            </p:cNvSpPr>
            <p:nvPr/>
          </p:nvSpPr>
          <p:spPr bwMode="auto">
            <a:xfrm>
              <a:off x="893" y="3127"/>
              <a:ext cx="1176" cy="279"/>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3978" name="Rectangle 1054"/>
            <p:cNvSpPr>
              <a:spLocks noChangeArrowheads="1"/>
            </p:cNvSpPr>
            <p:nvPr/>
          </p:nvSpPr>
          <p:spPr bwMode="auto">
            <a:xfrm>
              <a:off x="840" y="2212"/>
              <a:ext cx="1175" cy="279"/>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3979" name="Rectangle 1055"/>
            <p:cNvSpPr>
              <a:spLocks noChangeArrowheads="1"/>
            </p:cNvSpPr>
            <p:nvPr/>
          </p:nvSpPr>
          <p:spPr bwMode="auto">
            <a:xfrm>
              <a:off x="3458" y="3127"/>
              <a:ext cx="1175" cy="279"/>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83980" name="Rectangle 1056"/>
            <p:cNvSpPr>
              <a:spLocks noChangeArrowheads="1"/>
            </p:cNvSpPr>
            <p:nvPr/>
          </p:nvSpPr>
          <p:spPr bwMode="auto">
            <a:xfrm>
              <a:off x="3404" y="2212"/>
              <a:ext cx="1176" cy="279"/>
            </a:xfrm>
            <a:prstGeom prst="rect">
              <a:avLst/>
            </a:prstGeom>
            <a:noFill/>
            <a:ln w="38100">
              <a:solidFill>
                <a:srgbClr val="F2C5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cxnSp>
          <p:nvCxnSpPr>
            <p:cNvPr id="83981" name="AutoShape 1057"/>
            <p:cNvCxnSpPr>
              <a:cxnSpLocks noChangeShapeType="1"/>
              <a:stCxn id="83980" idx="1"/>
              <a:endCxn id="83978" idx="3"/>
            </p:cNvCxnSpPr>
            <p:nvPr/>
          </p:nvCxnSpPr>
          <p:spPr bwMode="auto">
            <a:xfrm flipH="1">
              <a:off x="2029" y="2352"/>
              <a:ext cx="1362" cy="0"/>
            </a:xfrm>
            <a:prstGeom prst="straightConnector1">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cxnSp>
        <p:sp>
          <p:nvSpPr>
            <p:cNvPr id="83982" name="Text Box 1058"/>
            <p:cNvSpPr txBox="1">
              <a:spLocks noChangeArrowheads="1"/>
            </p:cNvSpPr>
            <p:nvPr/>
          </p:nvSpPr>
          <p:spPr bwMode="auto">
            <a:xfrm>
              <a:off x="3351" y="1920"/>
              <a:ext cx="1632"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Patients avec cancer</a:t>
              </a:r>
              <a:endParaRPr lang="fr-FR" altLang="fr-FR" sz="2000">
                <a:solidFill>
                  <a:schemeClr val="hlink"/>
                </a:solidFill>
                <a:latin typeface="Comic Sans MS" pitchFamily="66" charset="0"/>
              </a:endParaRPr>
            </a:p>
          </p:txBody>
        </p:sp>
        <p:sp>
          <p:nvSpPr>
            <p:cNvPr id="83983" name="Text Box 1059"/>
            <p:cNvSpPr txBox="1">
              <a:spLocks noChangeArrowheads="1"/>
            </p:cNvSpPr>
            <p:nvPr/>
          </p:nvSpPr>
          <p:spPr bwMode="auto">
            <a:xfrm>
              <a:off x="3404" y="3393"/>
              <a:ext cx="1220"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Groupe témoin </a:t>
              </a:r>
            </a:p>
            <a:p>
              <a:pPr>
                <a:spcBef>
                  <a:spcPct val="0"/>
                </a:spcBef>
                <a:buFontTx/>
                <a:buNone/>
              </a:pPr>
              <a:r>
                <a:rPr lang="fr-FR" altLang="fr-FR" sz="2000" b="1">
                  <a:solidFill>
                    <a:schemeClr val="hlink"/>
                  </a:solidFill>
                  <a:latin typeface="Comic Sans MS" pitchFamily="66" charset="0"/>
                </a:rPr>
                <a:t>sans cancer</a:t>
              </a:r>
              <a:endParaRPr lang="fr-FR" altLang="fr-FR" sz="2000">
                <a:solidFill>
                  <a:schemeClr val="hlink"/>
                </a:solidFill>
                <a:latin typeface="Comic Sans MS" pitchFamily="66" charset="0"/>
              </a:endParaRPr>
            </a:p>
          </p:txBody>
        </p:sp>
        <p:sp>
          <p:nvSpPr>
            <p:cNvPr id="83984" name="Text Box 1060"/>
            <p:cNvSpPr txBox="1">
              <a:spLocks noChangeArrowheads="1"/>
            </p:cNvSpPr>
            <p:nvPr/>
          </p:nvSpPr>
          <p:spPr bwMode="auto">
            <a:xfrm>
              <a:off x="3648" y="2647"/>
              <a:ext cx="91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2000" b="1">
                  <a:solidFill>
                    <a:schemeClr val="hlink"/>
                  </a:solidFill>
                  <a:latin typeface="Comic Sans MS" pitchFamily="66" charset="0"/>
                </a:rPr>
                <a:t>Conclusions</a:t>
              </a:r>
              <a:endParaRPr lang="fr-FR" altLang="fr-FR" sz="2400">
                <a:solidFill>
                  <a:srgbClr val="009999"/>
                </a:solidFill>
                <a:latin typeface="Times New Roman" pitchFamily="18" charset="0"/>
              </a:endParaRPr>
            </a:p>
          </p:txBody>
        </p:sp>
        <p:sp>
          <p:nvSpPr>
            <p:cNvPr id="83985" name="Text Box 1061"/>
            <p:cNvSpPr txBox="1">
              <a:spLocks noChangeArrowheads="1"/>
            </p:cNvSpPr>
            <p:nvPr/>
          </p:nvSpPr>
          <p:spPr bwMode="auto">
            <a:xfrm>
              <a:off x="1488" y="2592"/>
              <a:ext cx="135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70000"/>
                </a:lnSpc>
                <a:spcBef>
                  <a:spcPct val="0"/>
                </a:spcBef>
                <a:buFontTx/>
                <a:buNone/>
              </a:pPr>
              <a:r>
                <a:rPr lang="fr-FR" altLang="fr-FR" sz="2000" b="1">
                  <a:solidFill>
                    <a:schemeClr val="hlink"/>
                  </a:solidFill>
                  <a:latin typeface="Comic Sans MS" pitchFamily="66" charset="0"/>
                </a:rPr>
                <a:t>Comparaison</a:t>
              </a:r>
            </a:p>
            <a:p>
              <a:pPr>
                <a:spcBef>
                  <a:spcPct val="0"/>
                </a:spcBef>
                <a:buFontTx/>
                <a:buNone/>
              </a:pPr>
              <a:r>
                <a:rPr lang="fr-FR" altLang="fr-FR" sz="2000" b="1">
                  <a:solidFill>
                    <a:schemeClr val="hlink"/>
                  </a:solidFill>
                  <a:latin typeface="Comic Sans MS" pitchFamily="66" charset="0"/>
                </a:rPr>
                <a:t>des antécédents</a:t>
              </a:r>
              <a:r>
                <a:rPr lang="fr-FR" altLang="fr-FR" sz="2000">
                  <a:solidFill>
                    <a:srgbClr val="009999"/>
                  </a:solidFill>
                  <a:latin typeface="Comic Sans MS" pitchFamily="66" charset="0"/>
                </a:rPr>
                <a:t> </a:t>
              </a:r>
              <a:endParaRPr lang="fr-FR" altLang="fr-FR" sz="2400">
                <a:solidFill>
                  <a:srgbClr val="009999"/>
                </a:solidFill>
                <a:latin typeface="Times New Roman" pitchFamily="18" charset="0"/>
              </a:endParaRPr>
            </a:p>
          </p:txBody>
        </p:sp>
        <p:sp>
          <p:nvSpPr>
            <p:cNvPr id="83986" name="Line 1062"/>
            <p:cNvSpPr>
              <a:spLocks noChangeShapeType="1"/>
            </p:cNvSpPr>
            <p:nvPr/>
          </p:nvSpPr>
          <p:spPr bwMode="auto">
            <a:xfrm>
              <a:off x="1267" y="2491"/>
              <a:ext cx="214" cy="159"/>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3987" name="Line 1063"/>
            <p:cNvSpPr>
              <a:spLocks noChangeShapeType="1"/>
            </p:cNvSpPr>
            <p:nvPr/>
          </p:nvSpPr>
          <p:spPr bwMode="auto">
            <a:xfrm flipV="1">
              <a:off x="1267" y="2968"/>
              <a:ext cx="214" cy="159"/>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sp>
          <p:nvSpPr>
            <p:cNvPr id="83988" name="Line 1064"/>
            <p:cNvSpPr>
              <a:spLocks noChangeShapeType="1"/>
            </p:cNvSpPr>
            <p:nvPr/>
          </p:nvSpPr>
          <p:spPr bwMode="auto">
            <a:xfrm>
              <a:off x="2832" y="2784"/>
              <a:ext cx="695" cy="0"/>
            </a:xfrm>
            <a:prstGeom prst="line">
              <a:avLst/>
            </a:prstGeom>
            <a:noFill/>
            <a:ln w="38100">
              <a:solidFill>
                <a:srgbClr val="F2C55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BE"/>
            </a:p>
          </p:txBody>
        </p:sp>
      </p:grpSp>
    </p:spTree>
    <p:extLst>
      <p:ext uri="{BB962C8B-B14F-4D97-AF65-F5344CB8AC3E}">
        <p14:creationId xmlns:p14="http://schemas.microsoft.com/office/powerpoint/2010/main" val="3942180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9065</TotalTime>
  <Words>952</Words>
  <Application>Microsoft Office PowerPoint</Application>
  <PresentationFormat>Affichage à l'écran (4:3)</PresentationFormat>
  <Paragraphs>249</Paragraphs>
  <Slides>33</Slides>
  <Notes>11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Présentation PowerPoint</vt:lpstr>
      <vt:lpstr>Présentation PowerPoint</vt:lpstr>
      <vt:lpstr>Présentation PowerPoint</vt:lpstr>
      <vt:lpstr>Un vieux sujet</vt:lpstr>
      <vt:lpstr>Présentation PowerPoint</vt:lpstr>
      <vt:lpstr>EVIDENCE-BASED MEDICINE: pyramide des évidences</vt:lpstr>
      <vt:lpstr>Série de cas</vt:lpstr>
      <vt:lpstr>Etude transversale</vt:lpstr>
      <vt:lpstr>Etude de cas-témoins</vt:lpstr>
      <vt:lpstr>Etude de suivi (cohorte)</vt:lpstr>
      <vt:lpstr>Essai contrôlé randomisé  (RCT = « Randomised Clinical Trial »)</vt:lpstr>
      <vt:lpstr>Présentation PowerPoint</vt:lpstr>
      <vt:lpstr>Algorithme: http://www.ebm.uliege.be/typ_etud.htm</vt:lpstr>
      <vt:lpstr>Présentation PowerPoint</vt:lpstr>
      <vt:lpstr>Présentation PowerPoint</vt:lpstr>
      <vt:lpstr>Les recommandations (guidelines) &gt;&lt; consensus</vt:lpstr>
      <vt:lpstr>Niveaux de preuve</vt:lpstr>
      <vt:lpstr>Grades des réponses aux questions </vt:lpstr>
      <vt:lpstr>Présentation PowerPoint</vt:lpstr>
      <vt:lpstr>Pourquoi le besoin d’une EBM ?</vt:lpstr>
      <vt:lpstr>Présentation PowerPoint</vt:lpstr>
      <vt:lpstr>Présentation PowerPoint</vt:lpstr>
      <vt:lpstr>Présentation PowerPoint</vt:lpstr>
      <vt:lpstr>Présentation PowerPoint</vt:lpstr>
      <vt:lpstr>Présentation PowerPoint</vt:lpstr>
      <vt:lpstr>Présentation PowerPoint</vt:lpstr>
      <vt:lpstr>Avec les meilleures intentions, les médecins prennent chaque jour des décisions thérapeutiques qui ne reposent pas  toujours sur des preuves robustes ou qui n’ont pas toujours été validées pour l’environnement particulier où ils exercent. Etant donné que les médecins se donnent la peine d’enregistrer les actes médicaux sur support électronique (de plus en plus de manière uniforme), les RCTs pragmatiques devraient donc pouvoir être menées dans tout cabinet de médecine générale.</vt:lpstr>
      <vt:lpstr>Les modèles de pensée de la médecine moderne</vt:lpstr>
      <vt:lpstr>Deux mondes séparés</vt:lpstr>
      <vt:lpstr>Un concept émergent: « preference related evidence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regis</dc:creator>
  <cp:lastModifiedBy>regis</cp:lastModifiedBy>
  <cp:revision>52</cp:revision>
  <dcterms:created xsi:type="dcterms:W3CDTF">2016-10-17T11:04:26Z</dcterms:created>
  <dcterms:modified xsi:type="dcterms:W3CDTF">2019-02-11T08:26:13Z</dcterms:modified>
</cp:coreProperties>
</file>