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577" r:id="rId2"/>
    <p:sldId id="636" r:id="rId3"/>
    <p:sldId id="667" r:id="rId4"/>
    <p:sldId id="668" r:id="rId5"/>
    <p:sldId id="669" r:id="rId6"/>
    <p:sldId id="579" r:id="rId7"/>
    <p:sldId id="650" r:id="rId8"/>
    <p:sldId id="634" r:id="rId9"/>
    <p:sldId id="638" r:id="rId10"/>
    <p:sldId id="576" r:id="rId11"/>
    <p:sldId id="578" r:id="rId12"/>
    <p:sldId id="639" r:id="rId13"/>
    <p:sldId id="572" r:id="rId14"/>
    <p:sldId id="320" r:id="rId15"/>
    <p:sldId id="617" r:id="rId16"/>
    <p:sldId id="582" r:id="rId17"/>
    <p:sldId id="573" r:id="rId18"/>
    <p:sldId id="331" r:id="rId19"/>
    <p:sldId id="332" r:id="rId20"/>
    <p:sldId id="333" r:id="rId21"/>
    <p:sldId id="334" r:id="rId22"/>
    <p:sldId id="336" r:id="rId23"/>
    <p:sldId id="618" r:id="rId24"/>
    <p:sldId id="641" r:id="rId25"/>
    <p:sldId id="574" r:id="rId26"/>
    <p:sldId id="323" r:id="rId27"/>
    <p:sldId id="594" r:id="rId28"/>
    <p:sldId id="640" r:id="rId29"/>
    <p:sldId id="583" r:id="rId30"/>
    <p:sldId id="596" r:id="rId31"/>
    <p:sldId id="622" r:id="rId32"/>
    <p:sldId id="658" r:id="rId33"/>
    <p:sldId id="666" r:id="rId34"/>
    <p:sldId id="597" r:id="rId35"/>
    <p:sldId id="657" r:id="rId36"/>
    <p:sldId id="623" r:id="rId37"/>
    <p:sldId id="620" r:id="rId38"/>
    <p:sldId id="625" r:id="rId39"/>
    <p:sldId id="626" r:id="rId40"/>
    <p:sldId id="627" r:id="rId41"/>
    <p:sldId id="644" r:id="rId42"/>
    <p:sldId id="624" r:id="rId43"/>
    <p:sldId id="659" r:id="rId44"/>
    <p:sldId id="660" r:id="rId45"/>
    <p:sldId id="671" r:id="rId46"/>
    <p:sldId id="670" r:id="rId47"/>
    <p:sldId id="621" r:id="rId48"/>
    <p:sldId id="321" r:id="rId49"/>
    <p:sldId id="580" r:id="rId50"/>
    <p:sldId id="313" r:id="rId51"/>
    <p:sldId id="592" r:id="rId52"/>
    <p:sldId id="593" r:id="rId53"/>
    <p:sldId id="590" r:id="rId54"/>
    <p:sldId id="656" r:id="rId55"/>
    <p:sldId id="665" r:id="rId56"/>
    <p:sldId id="663" r:id="rId57"/>
    <p:sldId id="662" r:id="rId58"/>
    <p:sldId id="664" r:id="rId59"/>
    <p:sldId id="649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00"/>
    <a:srgbClr val="990000"/>
    <a:srgbClr val="A50021"/>
    <a:srgbClr val="FFFFCC"/>
    <a:srgbClr val="000066"/>
    <a:srgbClr val="000099"/>
    <a:srgbClr val="FFCC99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2" autoAdjust="0"/>
    <p:restoredTop sz="98177" autoAdjust="0"/>
  </p:normalViewPr>
  <p:slideViewPr>
    <p:cSldViewPr>
      <p:cViewPr>
        <p:scale>
          <a:sx n="90" d="100"/>
          <a:sy n="90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DA877C-0FE9-4241-9308-9242A3B060A4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B69B2D-57F7-40B3-94AB-AA944652BBE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55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69B2D-57F7-40B3-94AB-AA944652BB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0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940D-EBAA-4413-AA59-2EEA02721EB3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2519-218F-4640-81E1-62ACF55A187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14CF-E001-4814-9DC1-D2C5FC8125FA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3A184-1F70-4EB7-ACC4-7456D4D4DD8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A68C-7A25-46E7-975E-CB2354A8075A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6B48-9D8A-4790-A9E4-C8915B726B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CEE53-7880-4A37-9912-DD8E975C2F82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4083-3178-46E5-8A58-E8749ABA9A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668FB-7CDA-4BF8-9C96-F1A766A46A60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0FC6D-1AA0-4924-A56E-8EAA3556B5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27CB8-1B4F-4045-B773-B817D2F54750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394E1-E899-42DD-AA1A-4BB075CCA27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95C16-92C4-4665-9D98-D04AE055653C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E5E0-94E5-4C56-AED7-45C5216F489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E05F6-D9D5-4BFD-AB02-6534F3EBDD2C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A40D-FA7C-4358-9425-09F814E86E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5B969-1337-4D1D-886A-4DCC0434C73A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3E75-A28C-4060-9330-B2BE6DE0F8E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9013-11FE-485C-B2F0-0339705DF4B1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547A-DA6A-4857-B211-44F8A24C616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1BCE-9432-473F-9C46-F115DE3E77DF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E9C-440F-4E9C-A16C-7FC23600158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6DB6E-C5E9-4235-97B7-4141B8B024BF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560B00-9DA1-4EE7-A81F-EA5369596D1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dl.handle.net/2268/232793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WF7R2vs3qM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Word_97_-_2003_Document1.doc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CJ46vyR9o&amp;feature=player_embedded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2268/12009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southseattle.edu/tlc/Home/cats" TargetMode="External"/><Relationship Id="rId2" Type="http://schemas.openxmlformats.org/officeDocument/2006/relationships/hyperlink" Target="https://uclouvain.be/fr/etudier/lll/memos-du-louvain-learning-lab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hyperlink" Target="https://www.turningtechnologies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rative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ckers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map.ihmc.u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lfresco.uclouvain.be/alfresco/service/guest/streamDownload/workspace/SpacesStore/6f676686-2cbe-4c3c-b8df-da2db0764b7c/23MemoCartesConceptuelles.pdf?guest=tru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787090184757029/videos/933630280103018/UzpfSTEwMDAwMTYwNDM2MjQzMzoyMTMzNTM4MzczMzc2Mjg3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eurostat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899592" y="620688"/>
            <a:ext cx="7632848" cy="10801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/>
              <a:t>J’ai enseigné mais eux ont-ils appris ?  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267744" y="45811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2400" dirty="0" smtClean="0">
                <a:latin typeface="+mn-lt"/>
              </a:rPr>
              <a:t>12 février 2019</a:t>
            </a:r>
            <a:endParaRPr lang="fr-BE" sz="2400" dirty="0">
              <a:latin typeface="+mn-lt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556197" y="2060848"/>
            <a:ext cx="828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180975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fr-FR" sz="2400" dirty="0" err="1" smtClean="0">
                <a:solidFill>
                  <a:srgbClr val="002060"/>
                </a:solidFill>
                <a:latin typeface="+mn-lt"/>
              </a:rPr>
              <a:t>Professeur</a:t>
            </a:r>
            <a:r>
              <a:rPr lang="en-GB" altLang="fr-FR" sz="2400" dirty="0" smtClean="0">
                <a:solidFill>
                  <a:srgbClr val="002060"/>
                </a:solidFill>
                <a:latin typeface="+mn-lt"/>
              </a:rPr>
              <a:t>  </a:t>
            </a:r>
            <a:r>
              <a:rPr lang="en-GB" altLang="fr-FR" sz="2400" dirty="0" err="1" smtClean="0">
                <a:solidFill>
                  <a:srgbClr val="002060"/>
                </a:solidFill>
                <a:latin typeface="+mn-lt"/>
              </a:rPr>
              <a:t>honoraire</a:t>
            </a:r>
            <a:r>
              <a:rPr lang="en-GB" altLang="fr-FR" sz="2400" dirty="0" smtClean="0">
                <a:solidFill>
                  <a:srgbClr val="002060"/>
                </a:solidFill>
                <a:latin typeface="+mn-lt"/>
              </a:rPr>
              <a:t> Ch</a:t>
            </a:r>
            <a:r>
              <a:rPr lang="en-GB" altLang="fr-FR" sz="2400" dirty="0">
                <a:solidFill>
                  <a:srgbClr val="002060"/>
                </a:solidFill>
                <a:latin typeface="+mn-lt"/>
              </a:rPr>
              <a:t>. Hanzen</a:t>
            </a:r>
            <a:endParaRPr lang="fr-FR" altLang="fr-FR" sz="2400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en-GB" altLang="fr-FR" sz="2400" dirty="0" err="1">
                <a:solidFill>
                  <a:srgbClr val="002060"/>
                </a:solidFill>
                <a:latin typeface="+mn-lt"/>
              </a:rPr>
              <a:t>Université</a:t>
            </a:r>
            <a:r>
              <a:rPr lang="en-GB" altLang="fr-FR" sz="2400" dirty="0">
                <a:solidFill>
                  <a:srgbClr val="002060"/>
                </a:solidFill>
                <a:latin typeface="+mn-lt"/>
              </a:rPr>
              <a:t> de Liège</a:t>
            </a:r>
            <a:endParaRPr lang="fr-FR" altLang="fr-FR" sz="2400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en-GB" altLang="fr-FR" sz="2400" dirty="0" err="1">
                <a:solidFill>
                  <a:srgbClr val="002060"/>
                </a:solidFill>
                <a:latin typeface="+mn-lt"/>
              </a:rPr>
              <a:t>Faculté</a:t>
            </a:r>
            <a:r>
              <a:rPr lang="en-GB" altLang="fr-FR" sz="240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GB" altLang="fr-FR" sz="2400" dirty="0" err="1">
                <a:solidFill>
                  <a:srgbClr val="002060"/>
                </a:solidFill>
                <a:latin typeface="+mn-lt"/>
              </a:rPr>
              <a:t>médecine</a:t>
            </a:r>
            <a:r>
              <a:rPr lang="en-GB" altLang="fr-FR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2400" dirty="0" err="1" smtClean="0">
                <a:solidFill>
                  <a:srgbClr val="002060"/>
                </a:solidFill>
                <a:latin typeface="+mn-lt"/>
              </a:rPr>
              <a:t>vétérinaire</a:t>
            </a:r>
            <a:endParaRPr lang="en-GB" altLang="fr-FR" sz="2400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de-DE" altLang="fr-FR" sz="2400" dirty="0" err="1" smtClean="0">
                <a:solidFill>
                  <a:srgbClr val="002060"/>
                </a:solidFill>
                <a:latin typeface="+mn-lt"/>
              </a:rPr>
              <a:t>E-mail</a:t>
            </a:r>
            <a:r>
              <a:rPr lang="de-DE" altLang="fr-FR" sz="2400" dirty="0" smtClean="0">
                <a:solidFill>
                  <a:srgbClr val="002060"/>
                </a:solidFill>
                <a:latin typeface="+mn-lt"/>
              </a:rPr>
              <a:t> : </a:t>
            </a:r>
            <a:r>
              <a:rPr lang="de-DE" altLang="fr-FR" sz="2400" dirty="0" smtClean="0">
                <a:solidFill>
                  <a:srgbClr val="CC0000"/>
                </a:solidFill>
                <a:latin typeface="+mn-lt"/>
              </a:rPr>
              <a:t>christian.hanzen@uliege.be </a:t>
            </a:r>
            <a:r>
              <a:rPr lang="de-DE" altLang="fr-FR" sz="24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 eaLnBrk="1" hangingPunct="1"/>
            <a:r>
              <a:rPr lang="fr-FR" sz="2400" dirty="0" smtClean="0">
                <a:solidFill>
                  <a:srgbClr val="002060"/>
                </a:solidFill>
                <a:latin typeface="+mn-lt"/>
              </a:rPr>
              <a:t>Bibliographie 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: http://orbi.ulg.ac.be/</a:t>
            </a:r>
          </a:p>
          <a:p>
            <a:pPr algn="ctr" eaLnBrk="1" hangingPunct="1"/>
            <a:r>
              <a:rPr lang="fr-FR" sz="2400" dirty="0" smtClean="0">
                <a:solidFill>
                  <a:srgbClr val="002060"/>
                </a:solidFill>
                <a:latin typeface="+mn-lt"/>
              </a:rPr>
              <a:t>Page face book : 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www.facebook.com/theriogenologie</a:t>
            </a:r>
            <a:r>
              <a:rPr lang="fr-FR" sz="2400" dirty="0" smtClean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8076" y="6063368"/>
            <a:ext cx="55571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 smtClean="0">
                <a:latin typeface="+mn-lt"/>
                <a:hlinkClick r:id="rId2"/>
              </a:rPr>
              <a:t>Voir ORBI : http</a:t>
            </a:r>
            <a:r>
              <a:rPr lang="fr-BE" sz="2200" dirty="0">
                <a:latin typeface="+mn-lt"/>
                <a:hlinkClick r:id="rId2"/>
              </a:rPr>
              <a:t>://hdl.handle.net/2268/232793</a:t>
            </a:r>
            <a:endParaRPr lang="fr-BE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5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1187624" y="571262"/>
            <a:ext cx="6552728" cy="12610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L’enjeu de la </a:t>
            </a:r>
            <a:r>
              <a:rPr lang="fr-BE" sz="3600" dirty="0" err="1"/>
              <a:t>professionalisation</a:t>
            </a:r>
            <a:r>
              <a:rPr lang="fr-BE" sz="3600" dirty="0"/>
              <a:t> 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2636912"/>
            <a:ext cx="8856984" cy="2448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>
                <a:solidFill>
                  <a:schemeClr val="tx1"/>
                </a:solidFill>
              </a:rPr>
              <a:t>Nos enfants iront-ils demain dans des écoles eugénistes </a:t>
            </a:r>
            <a:r>
              <a:rPr lang="fr-BE" sz="2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fr-BE" sz="2800" dirty="0" smtClean="0">
                <a:solidFill>
                  <a:schemeClr val="tx1"/>
                </a:solidFill>
              </a:rPr>
              <a:t> Laurent Alexandre</a:t>
            </a:r>
          </a:p>
          <a:p>
            <a:endParaRPr lang="fr-BE" sz="2800" b="1" dirty="0" smtClean="0">
              <a:solidFill>
                <a:schemeClr val="tx1"/>
              </a:solidFill>
            </a:endParaRPr>
          </a:p>
          <a:p>
            <a:r>
              <a:rPr lang="fr-BE" sz="2800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fr-BE" sz="2800" dirty="0" smtClean="0">
                <a:solidFill>
                  <a:schemeClr val="tx1"/>
                </a:solidFill>
                <a:hlinkClick r:id="rId2"/>
              </a:rPr>
              <a:t>www.youtube.com/watch?v=wWF7R2vs3qM</a:t>
            </a:r>
            <a:r>
              <a:rPr lang="fr-BE" sz="2800" dirty="0" smtClean="0">
                <a:solidFill>
                  <a:schemeClr val="tx1"/>
                </a:solidFill>
              </a:rPr>
              <a:t> </a:t>
            </a:r>
            <a:endParaRPr lang="fr-BE" sz="2800" dirty="0">
              <a:solidFill>
                <a:schemeClr val="tx1"/>
              </a:solidFill>
            </a:endParaRPr>
          </a:p>
          <a:p>
            <a:endParaRPr lang="fr-B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1154857" y="332657"/>
            <a:ext cx="6552728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La question qui tue ? </a:t>
            </a:r>
            <a:endParaRPr lang="fr-BE" sz="36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610839"/>
              </p:ext>
            </p:extLst>
          </p:nvPr>
        </p:nvGraphicFramePr>
        <p:xfrm>
          <a:off x="2843808" y="1484784"/>
          <a:ext cx="3312368" cy="494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9" name="Document" r:id="rId4" imgW="2129181" imgH="3337456" progId="Word.Document.8">
                  <p:embed/>
                </p:oleObj>
              </mc:Choice>
              <mc:Fallback>
                <p:oleObj name="Document" r:id="rId4" imgW="2129181" imgH="3337456" progId="Word.Documen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484784"/>
                        <a:ext cx="3312368" cy="494906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8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251520" y="116633"/>
            <a:ext cx="8640959" cy="6480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dirty="0" smtClean="0"/>
              <a:t>Faire apprendre d’accord mais comment apprend-t-on ? </a:t>
            </a:r>
            <a:endParaRPr lang="fr-BE" sz="2600" dirty="0"/>
          </a:p>
        </p:txBody>
      </p:sp>
      <p:pic>
        <p:nvPicPr>
          <p:cNvPr id="4" name="Picture 2" descr="D:\Activités d'enseignements\Ressources\My Cmaps\Courants d'apprentiss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30448"/>
            <a:ext cx="900747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-116958" y="3848986"/>
            <a:ext cx="3489207" cy="2073349"/>
          </a:xfrm>
          <a:custGeom>
            <a:avLst/>
            <a:gdLst>
              <a:gd name="connsiteX0" fmla="*/ 2115879 w 3489207"/>
              <a:gd name="connsiteY0" fmla="*/ 212651 h 2073349"/>
              <a:gd name="connsiteX1" fmla="*/ 2126511 w 3489207"/>
              <a:gd name="connsiteY1" fmla="*/ 159488 h 2073349"/>
              <a:gd name="connsiteX2" fmla="*/ 2115879 w 3489207"/>
              <a:gd name="connsiteY2" fmla="*/ 95693 h 2073349"/>
              <a:gd name="connsiteX3" fmla="*/ 2094614 w 3489207"/>
              <a:gd name="connsiteY3" fmla="*/ 63795 h 2073349"/>
              <a:gd name="connsiteX4" fmla="*/ 1998921 w 3489207"/>
              <a:gd name="connsiteY4" fmla="*/ 10633 h 2073349"/>
              <a:gd name="connsiteX5" fmla="*/ 1956391 w 3489207"/>
              <a:gd name="connsiteY5" fmla="*/ 0 h 2073349"/>
              <a:gd name="connsiteX6" fmla="*/ 1711842 w 3489207"/>
              <a:gd name="connsiteY6" fmla="*/ 10633 h 2073349"/>
              <a:gd name="connsiteX7" fmla="*/ 1254642 w 3489207"/>
              <a:gd name="connsiteY7" fmla="*/ 21265 h 2073349"/>
              <a:gd name="connsiteX8" fmla="*/ 1190846 w 3489207"/>
              <a:gd name="connsiteY8" fmla="*/ 42530 h 2073349"/>
              <a:gd name="connsiteX9" fmla="*/ 1137684 w 3489207"/>
              <a:gd name="connsiteY9" fmla="*/ 53163 h 2073349"/>
              <a:gd name="connsiteX10" fmla="*/ 1073888 w 3489207"/>
              <a:gd name="connsiteY10" fmla="*/ 74428 h 2073349"/>
              <a:gd name="connsiteX11" fmla="*/ 1031358 w 3489207"/>
              <a:gd name="connsiteY11" fmla="*/ 85061 h 2073349"/>
              <a:gd name="connsiteX12" fmla="*/ 967563 w 3489207"/>
              <a:gd name="connsiteY12" fmla="*/ 106326 h 2073349"/>
              <a:gd name="connsiteX13" fmla="*/ 925032 w 3489207"/>
              <a:gd name="connsiteY13" fmla="*/ 116958 h 2073349"/>
              <a:gd name="connsiteX14" fmla="*/ 893135 w 3489207"/>
              <a:gd name="connsiteY14" fmla="*/ 138223 h 2073349"/>
              <a:gd name="connsiteX15" fmla="*/ 850605 w 3489207"/>
              <a:gd name="connsiteY15" fmla="*/ 159488 h 2073349"/>
              <a:gd name="connsiteX16" fmla="*/ 776177 w 3489207"/>
              <a:gd name="connsiteY16" fmla="*/ 212651 h 2073349"/>
              <a:gd name="connsiteX17" fmla="*/ 712381 w 3489207"/>
              <a:gd name="connsiteY17" fmla="*/ 233916 h 2073349"/>
              <a:gd name="connsiteX18" fmla="*/ 680484 w 3489207"/>
              <a:gd name="connsiteY18" fmla="*/ 255181 h 2073349"/>
              <a:gd name="connsiteX19" fmla="*/ 648586 w 3489207"/>
              <a:gd name="connsiteY19" fmla="*/ 265814 h 2073349"/>
              <a:gd name="connsiteX20" fmla="*/ 584791 w 3489207"/>
              <a:gd name="connsiteY20" fmla="*/ 308344 h 2073349"/>
              <a:gd name="connsiteX21" fmla="*/ 552893 w 3489207"/>
              <a:gd name="connsiteY21" fmla="*/ 329609 h 2073349"/>
              <a:gd name="connsiteX22" fmla="*/ 520995 w 3489207"/>
              <a:gd name="connsiteY22" fmla="*/ 350874 h 2073349"/>
              <a:gd name="connsiteX23" fmla="*/ 457200 w 3489207"/>
              <a:gd name="connsiteY23" fmla="*/ 372140 h 2073349"/>
              <a:gd name="connsiteX24" fmla="*/ 425302 w 3489207"/>
              <a:gd name="connsiteY24" fmla="*/ 393405 h 2073349"/>
              <a:gd name="connsiteX25" fmla="*/ 382772 w 3489207"/>
              <a:gd name="connsiteY25" fmla="*/ 414670 h 2073349"/>
              <a:gd name="connsiteX26" fmla="*/ 297711 w 3489207"/>
              <a:gd name="connsiteY26" fmla="*/ 457200 h 2073349"/>
              <a:gd name="connsiteX27" fmla="*/ 233916 w 3489207"/>
              <a:gd name="connsiteY27" fmla="*/ 499730 h 2073349"/>
              <a:gd name="connsiteX28" fmla="*/ 202018 w 3489207"/>
              <a:gd name="connsiteY28" fmla="*/ 520995 h 2073349"/>
              <a:gd name="connsiteX29" fmla="*/ 170121 w 3489207"/>
              <a:gd name="connsiteY29" fmla="*/ 531628 h 2073349"/>
              <a:gd name="connsiteX30" fmla="*/ 148856 w 3489207"/>
              <a:gd name="connsiteY30" fmla="*/ 563526 h 2073349"/>
              <a:gd name="connsiteX31" fmla="*/ 74428 w 3489207"/>
              <a:gd name="connsiteY31" fmla="*/ 659219 h 2073349"/>
              <a:gd name="connsiteX32" fmla="*/ 53163 w 3489207"/>
              <a:gd name="connsiteY32" fmla="*/ 723014 h 2073349"/>
              <a:gd name="connsiteX33" fmla="*/ 42530 w 3489207"/>
              <a:gd name="connsiteY33" fmla="*/ 839972 h 2073349"/>
              <a:gd name="connsiteX34" fmla="*/ 31898 w 3489207"/>
              <a:gd name="connsiteY34" fmla="*/ 871870 h 2073349"/>
              <a:gd name="connsiteX35" fmla="*/ 21265 w 3489207"/>
              <a:gd name="connsiteY35" fmla="*/ 925033 h 2073349"/>
              <a:gd name="connsiteX36" fmla="*/ 0 w 3489207"/>
              <a:gd name="connsiteY36" fmla="*/ 1020726 h 2073349"/>
              <a:gd name="connsiteX37" fmla="*/ 21265 w 3489207"/>
              <a:gd name="connsiteY37" fmla="*/ 1424763 h 2073349"/>
              <a:gd name="connsiteX38" fmla="*/ 42530 w 3489207"/>
              <a:gd name="connsiteY38" fmla="*/ 1509823 h 2073349"/>
              <a:gd name="connsiteX39" fmla="*/ 74428 w 3489207"/>
              <a:gd name="connsiteY39" fmla="*/ 1605516 h 2073349"/>
              <a:gd name="connsiteX40" fmla="*/ 85060 w 3489207"/>
              <a:gd name="connsiteY40" fmla="*/ 1637414 h 2073349"/>
              <a:gd name="connsiteX41" fmla="*/ 127591 w 3489207"/>
              <a:gd name="connsiteY41" fmla="*/ 1701209 h 2073349"/>
              <a:gd name="connsiteX42" fmla="*/ 148856 w 3489207"/>
              <a:gd name="connsiteY42" fmla="*/ 1733107 h 2073349"/>
              <a:gd name="connsiteX43" fmla="*/ 170121 w 3489207"/>
              <a:gd name="connsiteY43" fmla="*/ 1796902 h 2073349"/>
              <a:gd name="connsiteX44" fmla="*/ 180753 w 3489207"/>
              <a:gd name="connsiteY44" fmla="*/ 1828800 h 2073349"/>
              <a:gd name="connsiteX45" fmla="*/ 212651 w 3489207"/>
              <a:gd name="connsiteY45" fmla="*/ 1860698 h 2073349"/>
              <a:gd name="connsiteX46" fmla="*/ 233916 w 3489207"/>
              <a:gd name="connsiteY46" fmla="*/ 1903228 h 2073349"/>
              <a:gd name="connsiteX47" fmla="*/ 297711 w 3489207"/>
              <a:gd name="connsiteY47" fmla="*/ 1945758 h 2073349"/>
              <a:gd name="connsiteX48" fmla="*/ 361507 w 3489207"/>
              <a:gd name="connsiteY48" fmla="*/ 1988288 h 2073349"/>
              <a:gd name="connsiteX49" fmla="*/ 435935 w 3489207"/>
              <a:gd name="connsiteY49" fmla="*/ 2020186 h 2073349"/>
              <a:gd name="connsiteX50" fmla="*/ 467832 w 3489207"/>
              <a:gd name="connsiteY50" fmla="*/ 2041451 h 2073349"/>
              <a:gd name="connsiteX51" fmla="*/ 499730 w 3489207"/>
              <a:gd name="connsiteY51" fmla="*/ 2052084 h 2073349"/>
              <a:gd name="connsiteX52" fmla="*/ 616688 w 3489207"/>
              <a:gd name="connsiteY52" fmla="*/ 2073349 h 2073349"/>
              <a:gd name="connsiteX53" fmla="*/ 1212111 w 3489207"/>
              <a:gd name="connsiteY53" fmla="*/ 2062716 h 2073349"/>
              <a:gd name="connsiteX54" fmla="*/ 1275907 w 3489207"/>
              <a:gd name="connsiteY54" fmla="*/ 2052084 h 2073349"/>
              <a:gd name="connsiteX55" fmla="*/ 1307805 w 3489207"/>
              <a:gd name="connsiteY55" fmla="*/ 2030819 h 2073349"/>
              <a:gd name="connsiteX56" fmla="*/ 1350335 w 3489207"/>
              <a:gd name="connsiteY56" fmla="*/ 2020186 h 2073349"/>
              <a:gd name="connsiteX57" fmla="*/ 1382232 w 3489207"/>
              <a:gd name="connsiteY57" fmla="*/ 2009554 h 2073349"/>
              <a:gd name="connsiteX58" fmla="*/ 1424763 w 3489207"/>
              <a:gd name="connsiteY58" fmla="*/ 1998921 h 2073349"/>
              <a:gd name="connsiteX59" fmla="*/ 1456660 w 3489207"/>
              <a:gd name="connsiteY59" fmla="*/ 1988288 h 2073349"/>
              <a:gd name="connsiteX60" fmla="*/ 1499191 w 3489207"/>
              <a:gd name="connsiteY60" fmla="*/ 1977656 h 2073349"/>
              <a:gd name="connsiteX61" fmla="*/ 1531088 w 3489207"/>
              <a:gd name="connsiteY61" fmla="*/ 1967023 h 2073349"/>
              <a:gd name="connsiteX62" fmla="*/ 1616149 w 3489207"/>
              <a:gd name="connsiteY62" fmla="*/ 1945758 h 2073349"/>
              <a:gd name="connsiteX63" fmla="*/ 1690577 w 3489207"/>
              <a:gd name="connsiteY63" fmla="*/ 1924493 h 2073349"/>
              <a:gd name="connsiteX64" fmla="*/ 1754372 w 3489207"/>
              <a:gd name="connsiteY64" fmla="*/ 1913861 h 2073349"/>
              <a:gd name="connsiteX65" fmla="*/ 1828800 w 3489207"/>
              <a:gd name="connsiteY65" fmla="*/ 1892595 h 2073349"/>
              <a:gd name="connsiteX66" fmla="*/ 1871330 w 3489207"/>
              <a:gd name="connsiteY66" fmla="*/ 1881963 h 2073349"/>
              <a:gd name="connsiteX67" fmla="*/ 2541181 w 3489207"/>
              <a:gd name="connsiteY67" fmla="*/ 1860698 h 2073349"/>
              <a:gd name="connsiteX68" fmla="*/ 2668772 w 3489207"/>
              <a:gd name="connsiteY68" fmla="*/ 1828800 h 2073349"/>
              <a:gd name="connsiteX69" fmla="*/ 2711302 w 3489207"/>
              <a:gd name="connsiteY69" fmla="*/ 1818167 h 2073349"/>
              <a:gd name="connsiteX70" fmla="*/ 2753832 w 3489207"/>
              <a:gd name="connsiteY70" fmla="*/ 1807535 h 2073349"/>
              <a:gd name="connsiteX71" fmla="*/ 2838893 w 3489207"/>
              <a:gd name="connsiteY71" fmla="*/ 1775637 h 2073349"/>
              <a:gd name="connsiteX72" fmla="*/ 2902688 w 3489207"/>
              <a:gd name="connsiteY72" fmla="*/ 1754372 h 2073349"/>
              <a:gd name="connsiteX73" fmla="*/ 2955851 w 3489207"/>
              <a:gd name="connsiteY73" fmla="*/ 1743740 h 2073349"/>
              <a:gd name="connsiteX74" fmla="*/ 2987749 w 3489207"/>
              <a:gd name="connsiteY74" fmla="*/ 1733107 h 2073349"/>
              <a:gd name="connsiteX75" fmla="*/ 3264195 w 3489207"/>
              <a:gd name="connsiteY75" fmla="*/ 1722474 h 2073349"/>
              <a:gd name="connsiteX76" fmla="*/ 3466214 w 3489207"/>
              <a:gd name="connsiteY76" fmla="*/ 1711842 h 2073349"/>
              <a:gd name="connsiteX77" fmla="*/ 3476846 w 3489207"/>
              <a:gd name="connsiteY77" fmla="*/ 1679944 h 2073349"/>
              <a:gd name="connsiteX78" fmla="*/ 3476846 w 3489207"/>
              <a:gd name="connsiteY78" fmla="*/ 1371600 h 2073349"/>
              <a:gd name="connsiteX79" fmla="*/ 3455581 w 3489207"/>
              <a:gd name="connsiteY79" fmla="*/ 1233377 h 2073349"/>
              <a:gd name="connsiteX80" fmla="*/ 3444949 w 3489207"/>
              <a:gd name="connsiteY80" fmla="*/ 946298 h 2073349"/>
              <a:gd name="connsiteX81" fmla="*/ 3434316 w 3489207"/>
              <a:gd name="connsiteY81" fmla="*/ 893135 h 2073349"/>
              <a:gd name="connsiteX82" fmla="*/ 3413051 w 3489207"/>
              <a:gd name="connsiteY82" fmla="*/ 776177 h 2073349"/>
              <a:gd name="connsiteX83" fmla="*/ 3402418 w 3489207"/>
              <a:gd name="connsiteY83" fmla="*/ 723014 h 2073349"/>
              <a:gd name="connsiteX84" fmla="*/ 3349256 w 3489207"/>
              <a:gd name="connsiteY84" fmla="*/ 669851 h 2073349"/>
              <a:gd name="connsiteX85" fmla="*/ 3306725 w 3489207"/>
              <a:gd name="connsiteY85" fmla="*/ 637954 h 2073349"/>
              <a:gd name="connsiteX86" fmla="*/ 3221665 w 3489207"/>
              <a:gd name="connsiteY86" fmla="*/ 574158 h 2073349"/>
              <a:gd name="connsiteX87" fmla="*/ 3179135 w 3489207"/>
              <a:gd name="connsiteY87" fmla="*/ 563526 h 2073349"/>
              <a:gd name="connsiteX88" fmla="*/ 2902688 w 3489207"/>
              <a:gd name="connsiteY88" fmla="*/ 574158 h 2073349"/>
              <a:gd name="connsiteX89" fmla="*/ 2775098 w 3489207"/>
              <a:gd name="connsiteY89" fmla="*/ 595423 h 2073349"/>
              <a:gd name="connsiteX90" fmla="*/ 2551814 w 3489207"/>
              <a:gd name="connsiteY90" fmla="*/ 584791 h 2073349"/>
              <a:gd name="connsiteX91" fmla="*/ 2498651 w 3489207"/>
              <a:gd name="connsiteY91" fmla="*/ 574158 h 2073349"/>
              <a:gd name="connsiteX92" fmla="*/ 2275367 w 3489207"/>
              <a:gd name="connsiteY92" fmla="*/ 552893 h 2073349"/>
              <a:gd name="connsiteX93" fmla="*/ 2243470 w 3489207"/>
              <a:gd name="connsiteY93" fmla="*/ 542261 h 2073349"/>
              <a:gd name="connsiteX94" fmla="*/ 2179674 w 3489207"/>
              <a:gd name="connsiteY94" fmla="*/ 531628 h 2073349"/>
              <a:gd name="connsiteX95" fmla="*/ 2137144 w 3489207"/>
              <a:gd name="connsiteY95" fmla="*/ 467833 h 2073349"/>
              <a:gd name="connsiteX96" fmla="*/ 2115879 w 3489207"/>
              <a:gd name="connsiteY96" fmla="*/ 404037 h 2073349"/>
              <a:gd name="connsiteX97" fmla="*/ 2105246 w 3489207"/>
              <a:gd name="connsiteY97" fmla="*/ 372140 h 2073349"/>
              <a:gd name="connsiteX98" fmla="*/ 2115879 w 3489207"/>
              <a:gd name="connsiteY98" fmla="*/ 265814 h 2073349"/>
              <a:gd name="connsiteX99" fmla="*/ 2126511 w 3489207"/>
              <a:gd name="connsiteY99" fmla="*/ 223284 h 2073349"/>
              <a:gd name="connsiteX100" fmla="*/ 2147777 w 3489207"/>
              <a:gd name="connsiteY100" fmla="*/ 138223 h 207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489207" h="2073349">
                <a:moveTo>
                  <a:pt x="2115879" y="212651"/>
                </a:moveTo>
                <a:cubicBezTo>
                  <a:pt x="2119423" y="194930"/>
                  <a:pt x="2126511" y="177560"/>
                  <a:pt x="2126511" y="159488"/>
                </a:cubicBezTo>
                <a:cubicBezTo>
                  <a:pt x="2126511" y="137930"/>
                  <a:pt x="2122696" y="116145"/>
                  <a:pt x="2115879" y="95693"/>
                </a:cubicBezTo>
                <a:cubicBezTo>
                  <a:pt x="2111838" y="83570"/>
                  <a:pt x="2104231" y="72210"/>
                  <a:pt x="2094614" y="63795"/>
                </a:cubicBezTo>
                <a:cubicBezTo>
                  <a:pt x="2057688" y="31485"/>
                  <a:pt x="2039192" y="22139"/>
                  <a:pt x="1998921" y="10633"/>
                </a:cubicBezTo>
                <a:cubicBezTo>
                  <a:pt x="1984870" y="6618"/>
                  <a:pt x="1970568" y="3544"/>
                  <a:pt x="1956391" y="0"/>
                </a:cubicBezTo>
                <a:lnTo>
                  <a:pt x="1711842" y="10633"/>
                </a:lnTo>
                <a:cubicBezTo>
                  <a:pt x="1559471" y="15250"/>
                  <a:pt x="1406798" y="11950"/>
                  <a:pt x="1254642" y="21265"/>
                </a:cubicBezTo>
                <a:cubicBezTo>
                  <a:pt x="1232268" y="22635"/>
                  <a:pt x="1212826" y="38134"/>
                  <a:pt x="1190846" y="42530"/>
                </a:cubicBezTo>
                <a:cubicBezTo>
                  <a:pt x="1173125" y="46074"/>
                  <a:pt x="1155119" y="48408"/>
                  <a:pt x="1137684" y="53163"/>
                </a:cubicBezTo>
                <a:cubicBezTo>
                  <a:pt x="1116058" y="59061"/>
                  <a:pt x="1095634" y="68991"/>
                  <a:pt x="1073888" y="74428"/>
                </a:cubicBezTo>
                <a:cubicBezTo>
                  <a:pt x="1059711" y="77972"/>
                  <a:pt x="1045355" y="80862"/>
                  <a:pt x="1031358" y="85061"/>
                </a:cubicBezTo>
                <a:cubicBezTo>
                  <a:pt x="1009888" y="91502"/>
                  <a:pt x="989309" y="100890"/>
                  <a:pt x="967563" y="106326"/>
                </a:cubicBezTo>
                <a:lnTo>
                  <a:pt x="925032" y="116958"/>
                </a:lnTo>
                <a:cubicBezTo>
                  <a:pt x="914400" y="124046"/>
                  <a:pt x="904230" y="131883"/>
                  <a:pt x="893135" y="138223"/>
                </a:cubicBezTo>
                <a:cubicBezTo>
                  <a:pt x="879373" y="146087"/>
                  <a:pt x="863503" y="150275"/>
                  <a:pt x="850605" y="159488"/>
                </a:cubicBezTo>
                <a:cubicBezTo>
                  <a:pt x="785212" y="206198"/>
                  <a:pt x="855649" y="180862"/>
                  <a:pt x="776177" y="212651"/>
                </a:cubicBezTo>
                <a:cubicBezTo>
                  <a:pt x="755365" y="220976"/>
                  <a:pt x="712381" y="233916"/>
                  <a:pt x="712381" y="233916"/>
                </a:cubicBezTo>
                <a:cubicBezTo>
                  <a:pt x="701749" y="241004"/>
                  <a:pt x="691913" y="249466"/>
                  <a:pt x="680484" y="255181"/>
                </a:cubicBezTo>
                <a:cubicBezTo>
                  <a:pt x="670459" y="260193"/>
                  <a:pt x="658383" y="260371"/>
                  <a:pt x="648586" y="265814"/>
                </a:cubicBezTo>
                <a:cubicBezTo>
                  <a:pt x="626245" y="278226"/>
                  <a:pt x="606056" y="294167"/>
                  <a:pt x="584791" y="308344"/>
                </a:cubicBezTo>
                <a:lnTo>
                  <a:pt x="552893" y="329609"/>
                </a:lnTo>
                <a:cubicBezTo>
                  <a:pt x="542260" y="336697"/>
                  <a:pt x="533118" y="346833"/>
                  <a:pt x="520995" y="350874"/>
                </a:cubicBezTo>
                <a:cubicBezTo>
                  <a:pt x="499730" y="357963"/>
                  <a:pt x="475851" y="359706"/>
                  <a:pt x="457200" y="372140"/>
                </a:cubicBezTo>
                <a:cubicBezTo>
                  <a:pt x="446567" y="379228"/>
                  <a:pt x="436397" y="387065"/>
                  <a:pt x="425302" y="393405"/>
                </a:cubicBezTo>
                <a:cubicBezTo>
                  <a:pt x="411540" y="401269"/>
                  <a:pt x="396213" y="406270"/>
                  <a:pt x="382772" y="414670"/>
                </a:cubicBezTo>
                <a:cubicBezTo>
                  <a:pt x="310478" y="459853"/>
                  <a:pt x="372338" y="438543"/>
                  <a:pt x="297711" y="457200"/>
                </a:cubicBezTo>
                <a:lnTo>
                  <a:pt x="233916" y="499730"/>
                </a:lnTo>
                <a:cubicBezTo>
                  <a:pt x="223283" y="506818"/>
                  <a:pt x="214141" y="516954"/>
                  <a:pt x="202018" y="520995"/>
                </a:cubicBezTo>
                <a:lnTo>
                  <a:pt x="170121" y="531628"/>
                </a:lnTo>
                <a:cubicBezTo>
                  <a:pt x="163033" y="542261"/>
                  <a:pt x="157037" y="553709"/>
                  <a:pt x="148856" y="563526"/>
                </a:cubicBezTo>
                <a:cubicBezTo>
                  <a:pt x="118274" y="600225"/>
                  <a:pt x="92345" y="605467"/>
                  <a:pt x="74428" y="659219"/>
                </a:cubicBezTo>
                <a:lnTo>
                  <a:pt x="53163" y="723014"/>
                </a:lnTo>
                <a:cubicBezTo>
                  <a:pt x="49619" y="762000"/>
                  <a:pt x="48066" y="801219"/>
                  <a:pt x="42530" y="839972"/>
                </a:cubicBezTo>
                <a:cubicBezTo>
                  <a:pt x="40945" y="851067"/>
                  <a:pt x="34616" y="860997"/>
                  <a:pt x="31898" y="871870"/>
                </a:cubicBezTo>
                <a:cubicBezTo>
                  <a:pt x="27515" y="889402"/>
                  <a:pt x="24498" y="907253"/>
                  <a:pt x="21265" y="925033"/>
                </a:cubicBezTo>
                <a:cubicBezTo>
                  <a:pt x="6294" y="1007370"/>
                  <a:pt x="18746" y="964484"/>
                  <a:pt x="0" y="1020726"/>
                </a:cubicBezTo>
                <a:cubicBezTo>
                  <a:pt x="3787" y="1141921"/>
                  <a:pt x="-6594" y="1294754"/>
                  <a:pt x="21265" y="1424763"/>
                </a:cubicBezTo>
                <a:cubicBezTo>
                  <a:pt x="27389" y="1453340"/>
                  <a:pt x="33288" y="1482097"/>
                  <a:pt x="42530" y="1509823"/>
                </a:cubicBezTo>
                <a:lnTo>
                  <a:pt x="74428" y="1605516"/>
                </a:lnTo>
                <a:cubicBezTo>
                  <a:pt x="77972" y="1616149"/>
                  <a:pt x="78843" y="1628089"/>
                  <a:pt x="85060" y="1637414"/>
                </a:cubicBezTo>
                <a:lnTo>
                  <a:pt x="127591" y="1701209"/>
                </a:lnTo>
                <a:lnTo>
                  <a:pt x="148856" y="1733107"/>
                </a:lnTo>
                <a:lnTo>
                  <a:pt x="170121" y="1796902"/>
                </a:lnTo>
                <a:cubicBezTo>
                  <a:pt x="173665" y="1807535"/>
                  <a:pt x="172828" y="1820875"/>
                  <a:pt x="180753" y="1828800"/>
                </a:cubicBezTo>
                <a:cubicBezTo>
                  <a:pt x="191386" y="1839433"/>
                  <a:pt x="203911" y="1848462"/>
                  <a:pt x="212651" y="1860698"/>
                </a:cubicBezTo>
                <a:cubicBezTo>
                  <a:pt x="221864" y="1873596"/>
                  <a:pt x="222708" y="1892020"/>
                  <a:pt x="233916" y="1903228"/>
                </a:cubicBezTo>
                <a:cubicBezTo>
                  <a:pt x="251988" y="1921300"/>
                  <a:pt x="279639" y="1927687"/>
                  <a:pt x="297711" y="1945758"/>
                </a:cubicBezTo>
                <a:cubicBezTo>
                  <a:pt x="335615" y="1983660"/>
                  <a:pt x="301426" y="1953955"/>
                  <a:pt x="361507" y="1988288"/>
                </a:cubicBezTo>
                <a:cubicBezTo>
                  <a:pt x="418618" y="2020923"/>
                  <a:pt x="366080" y="2002723"/>
                  <a:pt x="435935" y="2020186"/>
                </a:cubicBezTo>
                <a:cubicBezTo>
                  <a:pt x="446567" y="2027274"/>
                  <a:pt x="456403" y="2035736"/>
                  <a:pt x="467832" y="2041451"/>
                </a:cubicBezTo>
                <a:cubicBezTo>
                  <a:pt x="477857" y="2046463"/>
                  <a:pt x="488953" y="2049005"/>
                  <a:pt x="499730" y="2052084"/>
                </a:cubicBezTo>
                <a:cubicBezTo>
                  <a:pt x="549857" y="2066406"/>
                  <a:pt x="556462" y="2064745"/>
                  <a:pt x="616688" y="2073349"/>
                </a:cubicBezTo>
                <a:lnTo>
                  <a:pt x="1212111" y="2062716"/>
                </a:lnTo>
                <a:cubicBezTo>
                  <a:pt x="1233658" y="2062021"/>
                  <a:pt x="1255455" y="2058901"/>
                  <a:pt x="1275907" y="2052084"/>
                </a:cubicBezTo>
                <a:cubicBezTo>
                  <a:pt x="1288030" y="2048043"/>
                  <a:pt x="1296059" y="2035853"/>
                  <a:pt x="1307805" y="2030819"/>
                </a:cubicBezTo>
                <a:cubicBezTo>
                  <a:pt x="1321236" y="2025063"/>
                  <a:pt x="1336284" y="2024201"/>
                  <a:pt x="1350335" y="2020186"/>
                </a:cubicBezTo>
                <a:cubicBezTo>
                  <a:pt x="1361111" y="2017107"/>
                  <a:pt x="1371456" y="2012633"/>
                  <a:pt x="1382232" y="2009554"/>
                </a:cubicBezTo>
                <a:cubicBezTo>
                  <a:pt x="1396283" y="2005539"/>
                  <a:pt x="1410712" y="2002936"/>
                  <a:pt x="1424763" y="1998921"/>
                </a:cubicBezTo>
                <a:cubicBezTo>
                  <a:pt x="1435539" y="1995842"/>
                  <a:pt x="1445884" y="1991367"/>
                  <a:pt x="1456660" y="1988288"/>
                </a:cubicBezTo>
                <a:cubicBezTo>
                  <a:pt x="1470711" y="1984273"/>
                  <a:pt x="1485140" y="1981671"/>
                  <a:pt x="1499191" y="1977656"/>
                </a:cubicBezTo>
                <a:cubicBezTo>
                  <a:pt x="1509967" y="1974577"/>
                  <a:pt x="1520275" y="1969972"/>
                  <a:pt x="1531088" y="1967023"/>
                </a:cubicBezTo>
                <a:cubicBezTo>
                  <a:pt x="1559284" y="1959333"/>
                  <a:pt x="1588422" y="1955000"/>
                  <a:pt x="1616149" y="1945758"/>
                </a:cubicBezTo>
                <a:cubicBezTo>
                  <a:pt x="1646547" y="1935626"/>
                  <a:pt x="1657204" y="1931168"/>
                  <a:pt x="1690577" y="1924493"/>
                </a:cubicBezTo>
                <a:cubicBezTo>
                  <a:pt x="1711717" y="1920265"/>
                  <a:pt x="1733232" y="1918089"/>
                  <a:pt x="1754372" y="1913861"/>
                </a:cubicBezTo>
                <a:cubicBezTo>
                  <a:pt x="1809771" y="1902781"/>
                  <a:pt x="1781508" y="1906107"/>
                  <a:pt x="1828800" y="1892595"/>
                </a:cubicBezTo>
                <a:cubicBezTo>
                  <a:pt x="1842851" y="1888581"/>
                  <a:pt x="1856732" y="1882617"/>
                  <a:pt x="1871330" y="1881963"/>
                </a:cubicBezTo>
                <a:cubicBezTo>
                  <a:pt x="2094503" y="1871970"/>
                  <a:pt x="2541181" y="1860698"/>
                  <a:pt x="2541181" y="1860698"/>
                </a:cubicBezTo>
                <a:lnTo>
                  <a:pt x="2668772" y="1828800"/>
                </a:lnTo>
                <a:lnTo>
                  <a:pt x="2711302" y="1818167"/>
                </a:lnTo>
                <a:lnTo>
                  <a:pt x="2753832" y="1807535"/>
                </a:lnTo>
                <a:cubicBezTo>
                  <a:pt x="2809342" y="1770529"/>
                  <a:pt x="2761072" y="1796861"/>
                  <a:pt x="2838893" y="1775637"/>
                </a:cubicBezTo>
                <a:cubicBezTo>
                  <a:pt x="2860518" y="1769739"/>
                  <a:pt x="2881423" y="1761460"/>
                  <a:pt x="2902688" y="1754372"/>
                </a:cubicBezTo>
                <a:cubicBezTo>
                  <a:pt x="2919833" y="1748657"/>
                  <a:pt x="2938319" y="1748123"/>
                  <a:pt x="2955851" y="1743740"/>
                </a:cubicBezTo>
                <a:cubicBezTo>
                  <a:pt x="2966724" y="1741022"/>
                  <a:pt x="2976568" y="1733878"/>
                  <a:pt x="2987749" y="1733107"/>
                </a:cubicBezTo>
                <a:cubicBezTo>
                  <a:pt x="3079747" y="1726762"/>
                  <a:pt x="3172069" y="1726568"/>
                  <a:pt x="3264195" y="1722474"/>
                </a:cubicBezTo>
                <a:lnTo>
                  <a:pt x="3466214" y="1711842"/>
                </a:lnTo>
                <a:cubicBezTo>
                  <a:pt x="3469758" y="1701209"/>
                  <a:pt x="3474648" y="1690934"/>
                  <a:pt x="3476846" y="1679944"/>
                </a:cubicBezTo>
                <a:cubicBezTo>
                  <a:pt x="3499362" y="1567363"/>
                  <a:pt x="3485988" y="1508728"/>
                  <a:pt x="3476846" y="1371600"/>
                </a:cubicBezTo>
                <a:cubicBezTo>
                  <a:pt x="3472983" y="1313660"/>
                  <a:pt x="3466119" y="1286065"/>
                  <a:pt x="3455581" y="1233377"/>
                </a:cubicBezTo>
                <a:cubicBezTo>
                  <a:pt x="3452037" y="1137684"/>
                  <a:pt x="3450922" y="1041870"/>
                  <a:pt x="3444949" y="946298"/>
                </a:cubicBezTo>
                <a:cubicBezTo>
                  <a:pt x="3443822" y="928261"/>
                  <a:pt x="3437287" y="910961"/>
                  <a:pt x="3434316" y="893135"/>
                </a:cubicBezTo>
                <a:cubicBezTo>
                  <a:pt x="3403599" y="708829"/>
                  <a:pt x="3440269" y="898654"/>
                  <a:pt x="3413051" y="776177"/>
                </a:cubicBezTo>
                <a:cubicBezTo>
                  <a:pt x="3409130" y="758535"/>
                  <a:pt x="3408764" y="739935"/>
                  <a:pt x="3402418" y="723014"/>
                </a:cubicBezTo>
                <a:cubicBezTo>
                  <a:pt x="3389970" y="689820"/>
                  <a:pt x="3375881" y="688868"/>
                  <a:pt x="3349256" y="669851"/>
                </a:cubicBezTo>
                <a:cubicBezTo>
                  <a:pt x="3334836" y="659551"/>
                  <a:pt x="3320339" y="649299"/>
                  <a:pt x="3306725" y="637954"/>
                </a:cubicBezTo>
                <a:cubicBezTo>
                  <a:pt x="3276357" y="612648"/>
                  <a:pt x="3270936" y="586475"/>
                  <a:pt x="3221665" y="574158"/>
                </a:cubicBezTo>
                <a:lnTo>
                  <a:pt x="3179135" y="563526"/>
                </a:lnTo>
                <a:cubicBezTo>
                  <a:pt x="3086986" y="567070"/>
                  <a:pt x="2994736" y="568579"/>
                  <a:pt x="2902688" y="574158"/>
                </a:cubicBezTo>
                <a:cubicBezTo>
                  <a:pt x="2864850" y="576451"/>
                  <a:pt x="2813549" y="587733"/>
                  <a:pt x="2775098" y="595423"/>
                </a:cubicBezTo>
                <a:cubicBezTo>
                  <a:pt x="2700670" y="591879"/>
                  <a:pt x="2626107" y="590506"/>
                  <a:pt x="2551814" y="584791"/>
                </a:cubicBezTo>
                <a:cubicBezTo>
                  <a:pt x="2533795" y="583405"/>
                  <a:pt x="2516604" y="576230"/>
                  <a:pt x="2498651" y="574158"/>
                </a:cubicBezTo>
                <a:cubicBezTo>
                  <a:pt x="2424379" y="565588"/>
                  <a:pt x="2275367" y="552893"/>
                  <a:pt x="2275367" y="552893"/>
                </a:cubicBezTo>
                <a:cubicBezTo>
                  <a:pt x="2264735" y="549349"/>
                  <a:pt x="2254411" y="544692"/>
                  <a:pt x="2243470" y="542261"/>
                </a:cubicBezTo>
                <a:cubicBezTo>
                  <a:pt x="2222425" y="537584"/>
                  <a:pt x="2197336" y="543991"/>
                  <a:pt x="2179674" y="531628"/>
                </a:cubicBezTo>
                <a:cubicBezTo>
                  <a:pt x="2158737" y="516972"/>
                  <a:pt x="2145226" y="492079"/>
                  <a:pt x="2137144" y="467833"/>
                </a:cubicBezTo>
                <a:lnTo>
                  <a:pt x="2115879" y="404037"/>
                </a:lnTo>
                <a:lnTo>
                  <a:pt x="2105246" y="372140"/>
                </a:lnTo>
                <a:cubicBezTo>
                  <a:pt x="2108790" y="336698"/>
                  <a:pt x="2110842" y="301075"/>
                  <a:pt x="2115879" y="265814"/>
                </a:cubicBezTo>
                <a:cubicBezTo>
                  <a:pt x="2117946" y="251348"/>
                  <a:pt x="2123897" y="237661"/>
                  <a:pt x="2126511" y="223284"/>
                </a:cubicBezTo>
                <a:cubicBezTo>
                  <a:pt x="2141633" y="140114"/>
                  <a:pt x="2118667" y="167333"/>
                  <a:pt x="2147777" y="138223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Forme libre 6"/>
          <p:cNvSpPr/>
          <p:nvPr/>
        </p:nvSpPr>
        <p:spPr>
          <a:xfrm>
            <a:off x="5762847" y="2020186"/>
            <a:ext cx="3072809" cy="1616553"/>
          </a:xfrm>
          <a:custGeom>
            <a:avLst/>
            <a:gdLst>
              <a:gd name="connsiteX0" fmla="*/ 1084520 w 3072809"/>
              <a:gd name="connsiteY0" fmla="*/ 1339702 h 1616553"/>
              <a:gd name="connsiteX1" fmla="*/ 1084520 w 3072809"/>
              <a:gd name="connsiteY1" fmla="*/ 1584251 h 1616553"/>
              <a:gd name="connsiteX2" fmla="*/ 1148316 w 3072809"/>
              <a:gd name="connsiteY2" fmla="*/ 1605516 h 1616553"/>
              <a:gd name="connsiteX3" fmla="*/ 1275906 w 3072809"/>
              <a:gd name="connsiteY3" fmla="*/ 1616149 h 1616553"/>
              <a:gd name="connsiteX4" fmla="*/ 2041451 w 3072809"/>
              <a:gd name="connsiteY4" fmla="*/ 1594884 h 1616553"/>
              <a:gd name="connsiteX5" fmla="*/ 2169041 w 3072809"/>
              <a:gd name="connsiteY5" fmla="*/ 1573619 h 1616553"/>
              <a:gd name="connsiteX6" fmla="*/ 2222204 w 3072809"/>
              <a:gd name="connsiteY6" fmla="*/ 1562986 h 1616553"/>
              <a:gd name="connsiteX7" fmla="*/ 2286000 w 3072809"/>
              <a:gd name="connsiteY7" fmla="*/ 1541721 h 1616553"/>
              <a:gd name="connsiteX8" fmla="*/ 2381693 w 3072809"/>
              <a:gd name="connsiteY8" fmla="*/ 1520456 h 1616553"/>
              <a:gd name="connsiteX9" fmla="*/ 2488018 w 3072809"/>
              <a:gd name="connsiteY9" fmla="*/ 1424763 h 1616553"/>
              <a:gd name="connsiteX10" fmla="*/ 2519916 w 3072809"/>
              <a:gd name="connsiteY10" fmla="*/ 1392865 h 1616553"/>
              <a:gd name="connsiteX11" fmla="*/ 2594344 w 3072809"/>
              <a:gd name="connsiteY11" fmla="*/ 1318437 h 1616553"/>
              <a:gd name="connsiteX12" fmla="*/ 2647506 w 3072809"/>
              <a:gd name="connsiteY12" fmla="*/ 1265274 h 1616553"/>
              <a:gd name="connsiteX13" fmla="*/ 2668772 w 3072809"/>
              <a:gd name="connsiteY13" fmla="*/ 1244009 h 1616553"/>
              <a:gd name="connsiteX14" fmla="*/ 2732567 w 3072809"/>
              <a:gd name="connsiteY14" fmla="*/ 1169581 h 1616553"/>
              <a:gd name="connsiteX15" fmla="*/ 2796362 w 3072809"/>
              <a:gd name="connsiteY15" fmla="*/ 1095154 h 1616553"/>
              <a:gd name="connsiteX16" fmla="*/ 2817627 w 3072809"/>
              <a:gd name="connsiteY16" fmla="*/ 1052623 h 1616553"/>
              <a:gd name="connsiteX17" fmla="*/ 2849525 w 3072809"/>
              <a:gd name="connsiteY17" fmla="*/ 1020726 h 1616553"/>
              <a:gd name="connsiteX18" fmla="*/ 2881423 w 3072809"/>
              <a:gd name="connsiteY18" fmla="*/ 978195 h 1616553"/>
              <a:gd name="connsiteX19" fmla="*/ 2902688 w 3072809"/>
              <a:gd name="connsiteY19" fmla="*/ 946298 h 1616553"/>
              <a:gd name="connsiteX20" fmla="*/ 2955851 w 3072809"/>
              <a:gd name="connsiteY20" fmla="*/ 871870 h 1616553"/>
              <a:gd name="connsiteX21" fmla="*/ 2998381 w 3072809"/>
              <a:gd name="connsiteY21" fmla="*/ 797442 h 1616553"/>
              <a:gd name="connsiteX22" fmla="*/ 3051544 w 3072809"/>
              <a:gd name="connsiteY22" fmla="*/ 669851 h 1616553"/>
              <a:gd name="connsiteX23" fmla="*/ 3062176 w 3072809"/>
              <a:gd name="connsiteY23" fmla="*/ 627321 h 1616553"/>
              <a:gd name="connsiteX24" fmla="*/ 3072809 w 3072809"/>
              <a:gd name="connsiteY24" fmla="*/ 595423 h 1616553"/>
              <a:gd name="connsiteX25" fmla="*/ 3062176 w 3072809"/>
              <a:gd name="connsiteY25" fmla="*/ 446567 h 1616553"/>
              <a:gd name="connsiteX26" fmla="*/ 3030279 w 3072809"/>
              <a:gd name="connsiteY26" fmla="*/ 404037 h 1616553"/>
              <a:gd name="connsiteX27" fmla="*/ 3009013 w 3072809"/>
              <a:gd name="connsiteY27" fmla="*/ 361507 h 1616553"/>
              <a:gd name="connsiteX28" fmla="*/ 2934586 w 3072809"/>
              <a:gd name="connsiteY28" fmla="*/ 287079 h 1616553"/>
              <a:gd name="connsiteX29" fmla="*/ 2817627 w 3072809"/>
              <a:gd name="connsiteY29" fmla="*/ 170121 h 1616553"/>
              <a:gd name="connsiteX30" fmla="*/ 2743200 w 3072809"/>
              <a:gd name="connsiteY30" fmla="*/ 95693 h 1616553"/>
              <a:gd name="connsiteX31" fmla="*/ 2690037 w 3072809"/>
              <a:gd name="connsiteY31" fmla="*/ 53163 h 1616553"/>
              <a:gd name="connsiteX32" fmla="*/ 2658139 w 3072809"/>
              <a:gd name="connsiteY32" fmla="*/ 42530 h 1616553"/>
              <a:gd name="connsiteX33" fmla="*/ 2573079 w 3072809"/>
              <a:gd name="connsiteY33" fmla="*/ 21265 h 1616553"/>
              <a:gd name="connsiteX34" fmla="*/ 2498651 w 3072809"/>
              <a:gd name="connsiteY34" fmla="*/ 0 h 1616553"/>
              <a:gd name="connsiteX35" fmla="*/ 2200939 w 3072809"/>
              <a:gd name="connsiteY35" fmla="*/ 10633 h 1616553"/>
              <a:gd name="connsiteX36" fmla="*/ 2126511 w 3072809"/>
              <a:gd name="connsiteY36" fmla="*/ 42530 h 1616553"/>
              <a:gd name="connsiteX37" fmla="*/ 2041451 w 3072809"/>
              <a:gd name="connsiteY37" fmla="*/ 63795 h 1616553"/>
              <a:gd name="connsiteX38" fmla="*/ 1924493 w 3072809"/>
              <a:gd name="connsiteY38" fmla="*/ 95693 h 1616553"/>
              <a:gd name="connsiteX39" fmla="*/ 1850065 w 3072809"/>
              <a:gd name="connsiteY39" fmla="*/ 116958 h 1616553"/>
              <a:gd name="connsiteX40" fmla="*/ 1743739 w 3072809"/>
              <a:gd name="connsiteY40" fmla="*/ 159488 h 1616553"/>
              <a:gd name="connsiteX41" fmla="*/ 1520455 w 3072809"/>
              <a:gd name="connsiteY41" fmla="*/ 180754 h 1616553"/>
              <a:gd name="connsiteX42" fmla="*/ 1286539 w 3072809"/>
              <a:gd name="connsiteY42" fmla="*/ 170121 h 1616553"/>
              <a:gd name="connsiteX43" fmla="*/ 1148316 w 3072809"/>
              <a:gd name="connsiteY43" fmla="*/ 138223 h 1616553"/>
              <a:gd name="connsiteX44" fmla="*/ 1116418 w 3072809"/>
              <a:gd name="connsiteY44" fmla="*/ 127591 h 1616553"/>
              <a:gd name="connsiteX45" fmla="*/ 467832 w 3072809"/>
              <a:gd name="connsiteY45" fmla="*/ 138223 h 1616553"/>
              <a:gd name="connsiteX46" fmla="*/ 361506 w 3072809"/>
              <a:gd name="connsiteY46" fmla="*/ 148856 h 1616553"/>
              <a:gd name="connsiteX47" fmla="*/ 297711 w 3072809"/>
              <a:gd name="connsiteY47" fmla="*/ 170121 h 1616553"/>
              <a:gd name="connsiteX48" fmla="*/ 265813 w 3072809"/>
              <a:gd name="connsiteY48" fmla="*/ 180754 h 1616553"/>
              <a:gd name="connsiteX49" fmla="*/ 223283 w 3072809"/>
              <a:gd name="connsiteY49" fmla="*/ 212651 h 1616553"/>
              <a:gd name="connsiteX50" fmla="*/ 202018 w 3072809"/>
              <a:gd name="connsiteY50" fmla="*/ 255181 h 1616553"/>
              <a:gd name="connsiteX51" fmla="*/ 106325 w 3072809"/>
              <a:gd name="connsiteY51" fmla="*/ 361507 h 1616553"/>
              <a:gd name="connsiteX52" fmla="*/ 74427 w 3072809"/>
              <a:gd name="connsiteY52" fmla="*/ 414670 h 1616553"/>
              <a:gd name="connsiteX53" fmla="*/ 53162 w 3072809"/>
              <a:gd name="connsiteY53" fmla="*/ 446567 h 1616553"/>
              <a:gd name="connsiteX54" fmla="*/ 21265 w 3072809"/>
              <a:gd name="connsiteY54" fmla="*/ 520995 h 1616553"/>
              <a:gd name="connsiteX55" fmla="*/ 0 w 3072809"/>
              <a:gd name="connsiteY55" fmla="*/ 637954 h 1616553"/>
              <a:gd name="connsiteX56" fmla="*/ 10632 w 3072809"/>
              <a:gd name="connsiteY56" fmla="*/ 723014 h 1616553"/>
              <a:gd name="connsiteX57" fmla="*/ 21265 w 3072809"/>
              <a:gd name="connsiteY57" fmla="*/ 754912 h 1616553"/>
              <a:gd name="connsiteX58" fmla="*/ 53162 w 3072809"/>
              <a:gd name="connsiteY58" fmla="*/ 786809 h 1616553"/>
              <a:gd name="connsiteX59" fmla="*/ 74427 w 3072809"/>
              <a:gd name="connsiteY59" fmla="*/ 818707 h 1616553"/>
              <a:gd name="connsiteX60" fmla="*/ 127590 w 3072809"/>
              <a:gd name="connsiteY60" fmla="*/ 861237 h 1616553"/>
              <a:gd name="connsiteX61" fmla="*/ 191386 w 3072809"/>
              <a:gd name="connsiteY61" fmla="*/ 903767 h 1616553"/>
              <a:gd name="connsiteX62" fmla="*/ 255181 w 3072809"/>
              <a:gd name="connsiteY62" fmla="*/ 935665 h 1616553"/>
              <a:gd name="connsiteX63" fmla="*/ 287079 w 3072809"/>
              <a:gd name="connsiteY63" fmla="*/ 967563 h 1616553"/>
              <a:gd name="connsiteX64" fmla="*/ 372139 w 3072809"/>
              <a:gd name="connsiteY64" fmla="*/ 988828 h 1616553"/>
              <a:gd name="connsiteX65" fmla="*/ 797441 w 3072809"/>
              <a:gd name="connsiteY65" fmla="*/ 1010093 h 1616553"/>
              <a:gd name="connsiteX66" fmla="*/ 893134 w 3072809"/>
              <a:gd name="connsiteY66" fmla="*/ 1052623 h 1616553"/>
              <a:gd name="connsiteX67" fmla="*/ 946297 w 3072809"/>
              <a:gd name="connsiteY67" fmla="*/ 1148316 h 1616553"/>
              <a:gd name="connsiteX68" fmla="*/ 1010093 w 3072809"/>
              <a:gd name="connsiteY68" fmla="*/ 1180214 h 1616553"/>
              <a:gd name="connsiteX69" fmla="*/ 1041990 w 3072809"/>
              <a:gd name="connsiteY69" fmla="*/ 1244009 h 1616553"/>
              <a:gd name="connsiteX70" fmla="*/ 1063255 w 3072809"/>
              <a:gd name="connsiteY70" fmla="*/ 1275907 h 1616553"/>
              <a:gd name="connsiteX71" fmla="*/ 1084520 w 3072809"/>
              <a:gd name="connsiteY71" fmla="*/ 1339702 h 161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072809" h="1616553">
                <a:moveTo>
                  <a:pt x="1084520" y="1339702"/>
                </a:moveTo>
                <a:cubicBezTo>
                  <a:pt x="1088064" y="1391093"/>
                  <a:pt x="1060702" y="1546823"/>
                  <a:pt x="1084520" y="1584251"/>
                </a:cubicBezTo>
                <a:cubicBezTo>
                  <a:pt x="1096554" y="1603162"/>
                  <a:pt x="1125978" y="1603654"/>
                  <a:pt x="1148316" y="1605516"/>
                </a:cubicBezTo>
                <a:lnTo>
                  <a:pt x="1275906" y="1616149"/>
                </a:lnTo>
                <a:cubicBezTo>
                  <a:pt x="1327444" y="1615304"/>
                  <a:pt x="1824336" y="1623203"/>
                  <a:pt x="2041451" y="1594884"/>
                </a:cubicBezTo>
                <a:cubicBezTo>
                  <a:pt x="2084205" y="1589307"/>
                  <a:pt x="2126762" y="1582075"/>
                  <a:pt x="2169041" y="1573619"/>
                </a:cubicBezTo>
                <a:cubicBezTo>
                  <a:pt x="2186762" y="1570075"/>
                  <a:pt x="2204769" y="1567741"/>
                  <a:pt x="2222204" y="1562986"/>
                </a:cubicBezTo>
                <a:cubicBezTo>
                  <a:pt x="2243830" y="1557088"/>
                  <a:pt x="2264020" y="1546117"/>
                  <a:pt x="2286000" y="1541721"/>
                </a:cubicBezTo>
                <a:cubicBezTo>
                  <a:pt x="2353491" y="1528222"/>
                  <a:pt x="2321630" y="1535471"/>
                  <a:pt x="2381693" y="1520456"/>
                </a:cubicBezTo>
                <a:cubicBezTo>
                  <a:pt x="2442783" y="1479729"/>
                  <a:pt x="2404554" y="1508227"/>
                  <a:pt x="2488018" y="1424763"/>
                </a:cubicBezTo>
                <a:cubicBezTo>
                  <a:pt x="2498651" y="1414130"/>
                  <a:pt x="2507887" y="1401887"/>
                  <a:pt x="2519916" y="1392865"/>
                </a:cubicBezTo>
                <a:cubicBezTo>
                  <a:pt x="2600248" y="1332615"/>
                  <a:pt x="2528188" y="1392863"/>
                  <a:pt x="2594344" y="1318437"/>
                </a:cubicBezTo>
                <a:cubicBezTo>
                  <a:pt x="2610994" y="1299706"/>
                  <a:pt x="2629785" y="1282995"/>
                  <a:pt x="2647506" y="1265274"/>
                </a:cubicBezTo>
                <a:cubicBezTo>
                  <a:pt x="2654595" y="1258185"/>
                  <a:pt x="2662757" y="1252029"/>
                  <a:pt x="2668772" y="1244009"/>
                </a:cubicBezTo>
                <a:cubicBezTo>
                  <a:pt x="2762036" y="1119655"/>
                  <a:pt x="2643721" y="1273233"/>
                  <a:pt x="2732567" y="1169581"/>
                </a:cubicBezTo>
                <a:cubicBezTo>
                  <a:pt x="2814407" y="1074102"/>
                  <a:pt x="2717213" y="1174303"/>
                  <a:pt x="2796362" y="1095154"/>
                </a:cubicBezTo>
                <a:cubicBezTo>
                  <a:pt x="2803450" y="1080977"/>
                  <a:pt x="2808414" y="1065521"/>
                  <a:pt x="2817627" y="1052623"/>
                </a:cubicBezTo>
                <a:cubicBezTo>
                  <a:pt x="2826367" y="1040387"/>
                  <a:pt x="2839739" y="1032143"/>
                  <a:pt x="2849525" y="1020726"/>
                </a:cubicBezTo>
                <a:cubicBezTo>
                  <a:pt x="2861058" y="1007271"/>
                  <a:pt x="2871123" y="992615"/>
                  <a:pt x="2881423" y="978195"/>
                </a:cubicBezTo>
                <a:cubicBezTo>
                  <a:pt x="2888850" y="967797"/>
                  <a:pt x="2895261" y="956696"/>
                  <a:pt x="2902688" y="946298"/>
                </a:cubicBezTo>
                <a:cubicBezTo>
                  <a:pt x="2918984" y="923484"/>
                  <a:pt x="2941535" y="896923"/>
                  <a:pt x="2955851" y="871870"/>
                </a:cubicBezTo>
                <a:cubicBezTo>
                  <a:pt x="3009816" y="777432"/>
                  <a:pt x="2946568" y="875163"/>
                  <a:pt x="2998381" y="797442"/>
                </a:cubicBezTo>
                <a:cubicBezTo>
                  <a:pt x="3034320" y="689626"/>
                  <a:pt x="3011628" y="729725"/>
                  <a:pt x="3051544" y="669851"/>
                </a:cubicBezTo>
                <a:cubicBezTo>
                  <a:pt x="3055088" y="655674"/>
                  <a:pt x="3058162" y="641372"/>
                  <a:pt x="3062176" y="627321"/>
                </a:cubicBezTo>
                <a:cubicBezTo>
                  <a:pt x="3065255" y="616544"/>
                  <a:pt x="3072809" y="606631"/>
                  <a:pt x="3072809" y="595423"/>
                </a:cubicBezTo>
                <a:cubicBezTo>
                  <a:pt x="3072809" y="545678"/>
                  <a:pt x="3072967" y="495128"/>
                  <a:pt x="3062176" y="446567"/>
                </a:cubicBezTo>
                <a:cubicBezTo>
                  <a:pt x="3058332" y="429268"/>
                  <a:pt x="3039671" y="419064"/>
                  <a:pt x="3030279" y="404037"/>
                </a:cubicBezTo>
                <a:cubicBezTo>
                  <a:pt x="3021878" y="390596"/>
                  <a:pt x="3019050" y="373774"/>
                  <a:pt x="3009013" y="361507"/>
                </a:cubicBezTo>
                <a:cubicBezTo>
                  <a:pt x="2986796" y="334352"/>
                  <a:pt x="2959395" y="311888"/>
                  <a:pt x="2934586" y="287079"/>
                </a:cubicBezTo>
                <a:lnTo>
                  <a:pt x="2817627" y="170121"/>
                </a:lnTo>
                <a:lnTo>
                  <a:pt x="2743200" y="95693"/>
                </a:lnTo>
                <a:cubicBezTo>
                  <a:pt x="2723423" y="75916"/>
                  <a:pt x="2716859" y="66574"/>
                  <a:pt x="2690037" y="53163"/>
                </a:cubicBezTo>
                <a:cubicBezTo>
                  <a:pt x="2680012" y="48151"/>
                  <a:pt x="2668952" y="45479"/>
                  <a:pt x="2658139" y="42530"/>
                </a:cubicBezTo>
                <a:cubicBezTo>
                  <a:pt x="2629943" y="34840"/>
                  <a:pt x="2601432" y="28353"/>
                  <a:pt x="2573079" y="21265"/>
                </a:cubicBezTo>
                <a:cubicBezTo>
                  <a:pt x="2519668" y="7912"/>
                  <a:pt x="2544417" y="15256"/>
                  <a:pt x="2498651" y="0"/>
                </a:cubicBezTo>
                <a:cubicBezTo>
                  <a:pt x="2399414" y="3544"/>
                  <a:pt x="2300046" y="4439"/>
                  <a:pt x="2200939" y="10633"/>
                </a:cubicBezTo>
                <a:cubicBezTo>
                  <a:pt x="2129514" y="15097"/>
                  <a:pt x="2184995" y="21263"/>
                  <a:pt x="2126511" y="42530"/>
                </a:cubicBezTo>
                <a:cubicBezTo>
                  <a:pt x="2099045" y="52518"/>
                  <a:pt x="2070109" y="58063"/>
                  <a:pt x="2041451" y="63795"/>
                </a:cubicBezTo>
                <a:cubicBezTo>
                  <a:pt x="1857552" y="100576"/>
                  <a:pt x="2140327" y="41733"/>
                  <a:pt x="1924493" y="95693"/>
                </a:cubicBezTo>
                <a:cubicBezTo>
                  <a:pt x="1902915" y="101088"/>
                  <a:pt x="1871418" y="107807"/>
                  <a:pt x="1850065" y="116958"/>
                </a:cubicBezTo>
                <a:cubicBezTo>
                  <a:pt x="1812426" y="133089"/>
                  <a:pt x="1787300" y="154648"/>
                  <a:pt x="1743739" y="159488"/>
                </a:cubicBezTo>
                <a:cubicBezTo>
                  <a:pt x="1605629" y="174834"/>
                  <a:pt x="1680029" y="167456"/>
                  <a:pt x="1520455" y="180754"/>
                </a:cubicBezTo>
                <a:cubicBezTo>
                  <a:pt x="1442483" y="177210"/>
                  <a:pt x="1364407" y="175491"/>
                  <a:pt x="1286539" y="170121"/>
                </a:cubicBezTo>
                <a:cubicBezTo>
                  <a:pt x="1216926" y="165320"/>
                  <a:pt x="1211733" y="159361"/>
                  <a:pt x="1148316" y="138223"/>
                </a:cubicBezTo>
                <a:lnTo>
                  <a:pt x="1116418" y="127591"/>
                </a:lnTo>
                <a:lnTo>
                  <a:pt x="467832" y="138223"/>
                </a:lnTo>
                <a:cubicBezTo>
                  <a:pt x="432227" y="139226"/>
                  <a:pt x="396515" y="142292"/>
                  <a:pt x="361506" y="148856"/>
                </a:cubicBezTo>
                <a:cubicBezTo>
                  <a:pt x="339475" y="152987"/>
                  <a:pt x="318976" y="163033"/>
                  <a:pt x="297711" y="170121"/>
                </a:cubicBezTo>
                <a:lnTo>
                  <a:pt x="265813" y="180754"/>
                </a:lnTo>
                <a:cubicBezTo>
                  <a:pt x="251636" y="191386"/>
                  <a:pt x="234816" y="199196"/>
                  <a:pt x="223283" y="212651"/>
                </a:cubicBezTo>
                <a:cubicBezTo>
                  <a:pt x="212968" y="224685"/>
                  <a:pt x="210810" y="241993"/>
                  <a:pt x="202018" y="255181"/>
                </a:cubicBezTo>
                <a:cubicBezTo>
                  <a:pt x="144847" y="340937"/>
                  <a:pt x="162560" y="324018"/>
                  <a:pt x="106325" y="361507"/>
                </a:cubicBezTo>
                <a:cubicBezTo>
                  <a:pt x="95692" y="379228"/>
                  <a:pt x="85380" y="397145"/>
                  <a:pt x="74427" y="414670"/>
                </a:cubicBezTo>
                <a:cubicBezTo>
                  <a:pt x="67654" y="425506"/>
                  <a:pt x="58196" y="434822"/>
                  <a:pt x="53162" y="446567"/>
                </a:cubicBezTo>
                <a:cubicBezTo>
                  <a:pt x="11968" y="542689"/>
                  <a:pt x="74651" y="440917"/>
                  <a:pt x="21265" y="520995"/>
                </a:cubicBezTo>
                <a:cubicBezTo>
                  <a:pt x="11958" y="558221"/>
                  <a:pt x="0" y="599852"/>
                  <a:pt x="0" y="637954"/>
                </a:cubicBezTo>
                <a:cubicBezTo>
                  <a:pt x="0" y="666528"/>
                  <a:pt x="5521" y="694901"/>
                  <a:pt x="10632" y="723014"/>
                </a:cubicBezTo>
                <a:cubicBezTo>
                  <a:pt x="12637" y="734041"/>
                  <a:pt x="15048" y="745587"/>
                  <a:pt x="21265" y="754912"/>
                </a:cubicBezTo>
                <a:cubicBezTo>
                  <a:pt x="29606" y="767423"/>
                  <a:pt x="43536" y="775258"/>
                  <a:pt x="53162" y="786809"/>
                </a:cubicBezTo>
                <a:cubicBezTo>
                  <a:pt x="61343" y="796626"/>
                  <a:pt x="66444" y="808728"/>
                  <a:pt x="74427" y="818707"/>
                </a:cubicBezTo>
                <a:cubicBezTo>
                  <a:pt x="99172" y="849637"/>
                  <a:pt x="94436" y="833608"/>
                  <a:pt x="127590" y="861237"/>
                </a:cubicBezTo>
                <a:cubicBezTo>
                  <a:pt x="180686" y="905484"/>
                  <a:pt x="135330" y="885083"/>
                  <a:pt x="191386" y="903767"/>
                </a:cubicBezTo>
                <a:cubicBezTo>
                  <a:pt x="249867" y="962251"/>
                  <a:pt x="163738" y="883412"/>
                  <a:pt x="255181" y="935665"/>
                </a:cubicBezTo>
                <a:cubicBezTo>
                  <a:pt x="268237" y="943125"/>
                  <a:pt x="273390" y="961341"/>
                  <a:pt x="287079" y="967563"/>
                </a:cubicBezTo>
                <a:cubicBezTo>
                  <a:pt x="313685" y="979657"/>
                  <a:pt x="344413" y="979586"/>
                  <a:pt x="372139" y="988828"/>
                </a:cubicBezTo>
                <a:cubicBezTo>
                  <a:pt x="528487" y="1040946"/>
                  <a:pt x="392833" y="999158"/>
                  <a:pt x="797441" y="1010093"/>
                </a:cubicBezTo>
                <a:cubicBezTo>
                  <a:pt x="873360" y="1035399"/>
                  <a:pt x="842586" y="1018924"/>
                  <a:pt x="893134" y="1052623"/>
                </a:cubicBezTo>
                <a:cubicBezTo>
                  <a:pt x="902496" y="1080709"/>
                  <a:pt x="918877" y="1139176"/>
                  <a:pt x="946297" y="1148316"/>
                </a:cubicBezTo>
                <a:cubicBezTo>
                  <a:pt x="990318" y="1162990"/>
                  <a:pt x="968869" y="1152732"/>
                  <a:pt x="1010093" y="1180214"/>
                </a:cubicBezTo>
                <a:cubicBezTo>
                  <a:pt x="1071037" y="1271631"/>
                  <a:pt x="997970" y="1155967"/>
                  <a:pt x="1041990" y="1244009"/>
                </a:cubicBezTo>
                <a:cubicBezTo>
                  <a:pt x="1047705" y="1255439"/>
                  <a:pt x="1058065" y="1264230"/>
                  <a:pt x="1063255" y="1275907"/>
                </a:cubicBezTo>
                <a:cubicBezTo>
                  <a:pt x="1089003" y="1333841"/>
                  <a:pt x="1080976" y="1288311"/>
                  <a:pt x="1084520" y="13397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orme libre 7"/>
          <p:cNvSpPr/>
          <p:nvPr/>
        </p:nvSpPr>
        <p:spPr>
          <a:xfrm>
            <a:off x="5167423" y="3530009"/>
            <a:ext cx="4072270" cy="1913861"/>
          </a:xfrm>
          <a:custGeom>
            <a:avLst/>
            <a:gdLst>
              <a:gd name="connsiteX0" fmla="*/ 1584251 w 4072270"/>
              <a:gd name="connsiteY0" fmla="*/ 340242 h 1913861"/>
              <a:gd name="connsiteX1" fmla="*/ 1573619 w 4072270"/>
              <a:gd name="connsiteY1" fmla="*/ 425303 h 1913861"/>
              <a:gd name="connsiteX2" fmla="*/ 1552354 w 4072270"/>
              <a:gd name="connsiteY2" fmla="*/ 457200 h 1913861"/>
              <a:gd name="connsiteX3" fmla="*/ 1541721 w 4072270"/>
              <a:gd name="connsiteY3" fmla="*/ 489098 h 1913861"/>
              <a:gd name="connsiteX4" fmla="*/ 1499191 w 4072270"/>
              <a:gd name="connsiteY4" fmla="*/ 552893 h 1913861"/>
              <a:gd name="connsiteX5" fmla="*/ 1446028 w 4072270"/>
              <a:gd name="connsiteY5" fmla="*/ 616689 h 1913861"/>
              <a:gd name="connsiteX6" fmla="*/ 1414130 w 4072270"/>
              <a:gd name="connsiteY6" fmla="*/ 627321 h 1913861"/>
              <a:gd name="connsiteX7" fmla="*/ 1382233 w 4072270"/>
              <a:gd name="connsiteY7" fmla="*/ 648586 h 1913861"/>
              <a:gd name="connsiteX8" fmla="*/ 1339703 w 4072270"/>
              <a:gd name="connsiteY8" fmla="*/ 659219 h 1913861"/>
              <a:gd name="connsiteX9" fmla="*/ 1307805 w 4072270"/>
              <a:gd name="connsiteY9" fmla="*/ 669851 h 1913861"/>
              <a:gd name="connsiteX10" fmla="*/ 1233377 w 4072270"/>
              <a:gd name="connsiteY10" fmla="*/ 701749 h 1913861"/>
              <a:gd name="connsiteX11" fmla="*/ 1158949 w 4072270"/>
              <a:gd name="connsiteY11" fmla="*/ 712382 h 1913861"/>
              <a:gd name="connsiteX12" fmla="*/ 925033 w 4072270"/>
              <a:gd name="connsiteY12" fmla="*/ 701749 h 1913861"/>
              <a:gd name="connsiteX13" fmla="*/ 882503 w 4072270"/>
              <a:gd name="connsiteY13" fmla="*/ 691117 h 1913861"/>
              <a:gd name="connsiteX14" fmla="*/ 829340 w 4072270"/>
              <a:gd name="connsiteY14" fmla="*/ 680484 h 1913861"/>
              <a:gd name="connsiteX15" fmla="*/ 233917 w 4072270"/>
              <a:gd name="connsiteY15" fmla="*/ 691117 h 1913861"/>
              <a:gd name="connsiteX16" fmla="*/ 202019 w 4072270"/>
              <a:gd name="connsiteY16" fmla="*/ 701749 h 1913861"/>
              <a:gd name="connsiteX17" fmla="*/ 170121 w 4072270"/>
              <a:gd name="connsiteY17" fmla="*/ 808075 h 1913861"/>
              <a:gd name="connsiteX18" fmla="*/ 127591 w 4072270"/>
              <a:gd name="connsiteY18" fmla="*/ 903768 h 1913861"/>
              <a:gd name="connsiteX19" fmla="*/ 106326 w 4072270"/>
              <a:gd name="connsiteY19" fmla="*/ 967563 h 1913861"/>
              <a:gd name="connsiteX20" fmla="*/ 95693 w 4072270"/>
              <a:gd name="connsiteY20" fmla="*/ 999461 h 1913861"/>
              <a:gd name="connsiteX21" fmla="*/ 85061 w 4072270"/>
              <a:gd name="connsiteY21" fmla="*/ 1031358 h 1913861"/>
              <a:gd name="connsiteX22" fmla="*/ 63796 w 4072270"/>
              <a:gd name="connsiteY22" fmla="*/ 1063256 h 1913861"/>
              <a:gd name="connsiteX23" fmla="*/ 42530 w 4072270"/>
              <a:gd name="connsiteY23" fmla="*/ 1158949 h 1913861"/>
              <a:gd name="connsiteX24" fmla="*/ 21265 w 4072270"/>
              <a:gd name="connsiteY24" fmla="*/ 1244010 h 1913861"/>
              <a:gd name="connsiteX25" fmla="*/ 10633 w 4072270"/>
              <a:gd name="connsiteY25" fmla="*/ 1329070 h 1913861"/>
              <a:gd name="connsiteX26" fmla="*/ 0 w 4072270"/>
              <a:gd name="connsiteY26" fmla="*/ 1382233 h 1913861"/>
              <a:gd name="connsiteX27" fmla="*/ 10633 w 4072270"/>
              <a:gd name="connsiteY27" fmla="*/ 1669312 h 1913861"/>
              <a:gd name="connsiteX28" fmla="*/ 21265 w 4072270"/>
              <a:gd name="connsiteY28" fmla="*/ 1701210 h 1913861"/>
              <a:gd name="connsiteX29" fmla="*/ 53163 w 4072270"/>
              <a:gd name="connsiteY29" fmla="*/ 1743740 h 1913861"/>
              <a:gd name="connsiteX30" fmla="*/ 170121 w 4072270"/>
              <a:gd name="connsiteY30" fmla="*/ 1850065 h 1913861"/>
              <a:gd name="connsiteX31" fmla="*/ 202019 w 4072270"/>
              <a:gd name="connsiteY31" fmla="*/ 1871331 h 1913861"/>
              <a:gd name="connsiteX32" fmla="*/ 244549 w 4072270"/>
              <a:gd name="connsiteY32" fmla="*/ 1892596 h 1913861"/>
              <a:gd name="connsiteX33" fmla="*/ 308344 w 4072270"/>
              <a:gd name="connsiteY33" fmla="*/ 1913861 h 1913861"/>
              <a:gd name="connsiteX34" fmla="*/ 542261 w 4072270"/>
              <a:gd name="connsiteY34" fmla="*/ 1903228 h 1913861"/>
              <a:gd name="connsiteX35" fmla="*/ 574158 w 4072270"/>
              <a:gd name="connsiteY35" fmla="*/ 1892596 h 1913861"/>
              <a:gd name="connsiteX36" fmla="*/ 616689 w 4072270"/>
              <a:gd name="connsiteY36" fmla="*/ 1881963 h 1913861"/>
              <a:gd name="connsiteX37" fmla="*/ 648586 w 4072270"/>
              <a:gd name="connsiteY37" fmla="*/ 1871331 h 1913861"/>
              <a:gd name="connsiteX38" fmla="*/ 744279 w 4072270"/>
              <a:gd name="connsiteY38" fmla="*/ 1860698 h 1913861"/>
              <a:gd name="connsiteX39" fmla="*/ 829340 w 4072270"/>
              <a:gd name="connsiteY39" fmla="*/ 1850065 h 1913861"/>
              <a:gd name="connsiteX40" fmla="*/ 967563 w 4072270"/>
              <a:gd name="connsiteY40" fmla="*/ 1818168 h 1913861"/>
              <a:gd name="connsiteX41" fmla="*/ 1063256 w 4072270"/>
              <a:gd name="connsiteY41" fmla="*/ 1796903 h 1913861"/>
              <a:gd name="connsiteX42" fmla="*/ 1137684 w 4072270"/>
              <a:gd name="connsiteY42" fmla="*/ 1786270 h 1913861"/>
              <a:gd name="connsiteX43" fmla="*/ 1212112 w 4072270"/>
              <a:gd name="connsiteY43" fmla="*/ 1765005 h 1913861"/>
              <a:gd name="connsiteX44" fmla="*/ 1382233 w 4072270"/>
              <a:gd name="connsiteY44" fmla="*/ 1754372 h 1913861"/>
              <a:gd name="connsiteX45" fmla="*/ 1477926 w 4072270"/>
              <a:gd name="connsiteY45" fmla="*/ 1743740 h 1913861"/>
              <a:gd name="connsiteX46" fmla="*/ 1626782 w 4072270"/>
              <a:gd name="connsiteY46" fmla="*/ 1711842 h 1913861"/>
              <a:gd name="connsiteX47" fmla="*/ 1871330 w 4072270"/>
              <a:gd name="connsiteY47" fmla="*/ 1690577 h 1913861"/>
              <a:gd name="connsiteX48" fmla="*/ 2424224 w 4072270"/>
              <a:gd name="connsiteY48" fmla="*/ 1701210 h 1913861"/>
              <a:gd name="connsiteX49" fmla="*/ 2519917 w 4072270"/>
              <a:gd name="connsiteY49" fmla="*/ 1722475 h 1913861"/>
              <a:gd name="connsiteX50" fmla="*/ 2594344 w 4072270"/>
              <a:gd name="connsiteY50" fmla="*/ 1733107 h 1913861"/>
              <a:gd name="connsiteX51" fmla="*/ 2626242 w 4072270"/>
              <a:gd name="connsiteY51" fmla="*/ 1743740 h 1913861"/>
              <a:gd name="connsiteX52" fmla="*/ 2679405 w 4072270"/>
              <a:gd name="connsiteY52" fmla="*/ 1754372 h 1913861"/>
              <a:gd name="connsiteX53" fmla="*/ 2721935 w 4072270"/>
              <a:gd name="connsiteY53" fmla="*/ 1775638 h 1913861"/>
              <a:gd name="connsiteX54" fmla="*/ 2775098 w 4072270"/>
              <a:gd name="connsiteY54" fmla="*/ 1786270 h 1913861"/>
              <a:gd name="connsiteX55" fmla="*/ 2838893 w 4072270"/>
              <a:gd name="connsiteY55" fmla="*/ 1807535 h 1913861"/>
              <a:gd name="connsiteX56" fmla="*/ 2870791 w 4072270"/>
              <a:gd name="connsiteY56" fmla="*/ 1818168 h 1913861"/>
              <a:gd name="connsiteX57" fmla="*/ 2987749 w 4072270"/>
              <a:gd name="connsiteY57" fmla="*/ 1839433 h 1913861"/>
              <a:gd name="connsiteX58" fmla="*/ 3062177 w 4072270"/>
              <a:gd name="connsiteY58" fmla="*/ 1860698 h 1913861"/>
              <a:gd name="connsiteX59" fmla="*/ 3094075 w 4072270"/>
              <a:gd name="connsiteY59" fmla="*/ 1871331 h 1913861"/>
              <a:gd name="connsiteX60" fmla="*/ 3370521 w 4072270"/>
              <a:gd name="connsiteY60" fmla="*/ 1860698 h 1913861"/>
              <a:gd name="connsiteX61" fmla="*/ 3434317 w 4072270"/>
              <a:gd name="connsiteY61" fmla="*/ 1850065 h 1913861"/>
              <a:gd name="connsiteX62" fmla="*/ 3668233 w 4072270"/>
              <a:gd name="connsiteY62" fmla="*/ 1839433 h 1913861"/>
              <a:gd name="connsiteX63" fmla="*/ 3785191 w 4072270"/>
              <a:gd name="connsiteY63" fmla="*/ 1828800 h 1913861"/>
              <a:gd name="connsiteX64" fmla="*/ 3827721 w 4072270"/>
              <a:gd name="connsiteY64" fmla="*/ 1818168 h 1913861"/>
              <a:gd name="connsiteX65" fmla="*/ 3880884 w 4072270"/>
              <a:gd name="connsiteY65" fmla="*/ 1807535 h 1913861"/>
              <a:gd name="connsiteX66" fmla="*/ 3912782 w 4072270"/>
              <a:gd name="connsiteY66" fmla="*/ 1786270 h 1913861"/>
              <a:gd name="connsiteX67" fmla="*/ 3955312 w 4072270"/>
              <a:gd name="connsiteY67" fmla="*/ 1775638 h 1913861"/>
              <a:gd name="connsiteX68" fmla="*/ 3997842 w 4072270"/>
              <a:gd name="connsiteY68" fmla="*/ 1711842 h 1913861"/>
              <a:gd name="connsiteX69" fmla="*/ 4040372 w 4072270"/>
              <a:gd name="connsiteY69" fmla="*/ 1616149 h 1913861"/>
              <a:gd name="connsiteX70" fmla="*/ 4061637 w 4072270"/>
              <a:gd name="connsiteY70" fmla="*/ 1552354 h 1913861"/>
              <a:gd name="connsiteX71" fmla="*/ 4072270 w 4072270"/>
              <a:gd name="connsiteY71" fmla="*/ 1509824 h 1913861"/>
              <a:gd name="connsiteX72" fmla="*/ 4051005 w 4072270"/>
              <a:gd name="connsiteY72" fmla="*/ 1084521 h 1913861"/>
              <a:gd name="connsiteX73" fmla="*/ 4019107 w 4072270"/>
              <a:gd name="connsiteY73" fmla="*/ 988828 h 1913861"/>
              <a:gd name="connsiteX74" fmla="*/ 3997842 w 4072270"/>
              <a:gd name="connsiteY74" fmla="*/ 914400 h 1913861"/>
              <a:gd name="connsiteX75" fmla="*/ 3987210 w 4072270"/>
              <a:gd name="connsiteY75" fmla="*/ 882503 h 1913861"/>
              <a:gd name="connsiteX76" fmla="*/ 3965944 w 4072270"/>
              <a:gd name="connsiteY76" fmla="*/ 786810 h 1913861"/>
              <a:gd name="connsiteX77" fmla="*/ 3944679 w 4072270"/>
              <a:gd name="connsiteY77" fmla="*/ 723014 h 1913861"/>
              <a:gd name="connsiteX78" fmla="*/ 3934047 w 4072270"/>
              <a:gd name="connsiteY78" fmla="*/ 691117 h 1913861"/>
              <a:gd name="connsiteX79" fmla="*/ 3912782 w 4072270"/>
              <a:gd name="connsiteY79" fmla="*/ 659219 h 1913861"/>
              <a:gd name="connsiteX80" fmla="*/ 3891517 w 4072270"/>
              <a:gd name="connsiteY80" fmla="*/ 616689 h 1913861"/>
              <a:gd name="connsiteX81" fmla="*/ 3859619 w 4072270"/>
              <a:gd name="connsiteY81" fmla="*/ 584791 h 1913861"/>
              <a:gd name="connsiteX82" fmla="*/ 3806456 w 4072270"/>
              <a:gd name="connsiteY82" fmla="*/ 510363 h 1913861"/>
              <a:gd name="connsiteX83" fmla="*/ 3721396 w 4072270"/>
              <a:gd name="connsiteY83" fmla="*/ 425303 h 1913861"/>
              <a:gd name="connsiteX84" fmla="*/ 3636335 w 4072270"/>
              <a:gd name="connsiteY84" fmla="*/ 361507 h 1913861"/>
              <a:gd name="connsiteX85" fmla="*/ 3604437 w 4072270"/>
              <a:gd name="connsiteY85" fmla="*/ 329610 h 1913861"/>
              <a:gd name="connsiteX86" fmla="*/ 3561907 w 4072270"/>
              <a:gd name="connsiteY86" fmla="*/ 308344 h 1913861"/>
              <a:gd name="connsiteX87" fmla="*/ 3487479 w 4072270"/>
              <a:gd name="connsiteY87" fmla="*/ 255182 h 1913861"/>
              <a:gd name="connsiteX88" fmla="*/ 3444949 w 4072270"/>
              <a:gd name="connsiteY88" fmla="*/ 233917 h 1913861"/>
              <a:gd name="connsiteX89" fmla="*/ 3370521 w 4072270"/>
              <a:gd name="connsiteY89" fmla="*/ 180754 h 1913861"/>
              <a:gd name="connsiteX90" fmla="*/ 3306726 w 4072270"/>
              <a:gd name="connsiteY90" fmla="*/ 138224 h 1913861"/>
              <a:gd name="connsiteX91" fmla="*/ 3232298 w 4072270"/>
              <a:gd name="connsiteY91" fmla="*/ 116958 h 1913861"/>
              <a:gd name="connsiteX92" fmla="*/ 3189768 w 4072270"/>
              <a:gd name="connsiteY92" fmla="*/ 95693 h 1913861"/>
              <a:gd name="connsiteX93" fmla="*/ 3147237 w 4072270"/>
              <a:gd name="connsiteY93" fmla="*/ 85061 h 1913861"/>
              <a:gd name="connsiteX94" fmla="*/ 3115340 w 4072270"/>
              <a:gd name="connsiteY94" fmla="*/ 74428 h 1913861"/>
              <a:gd name="connsiteX95" fmla="*/ 3062177 w 4072270"/>
              <a:gd name="connsiteY95" fmla="*/ 63796 h 1913861"/>
              <a:gd name="connsiteX96" fmla="*/ 2998382 w 4072270"/>
              <a:gd name="connsiteY96" fmla="*/ 42531 h 1913861"/>
              <a:gd name="connsiteX97" fmla="*/ 2966484 w 4072270"/>
              <a:gd name="connsiteY97" fmla="*/ 31898 h 1913861"/>
              <a:gd name="connsiteX98" fmla="*/ 2892056 w 4072270"/>
              <a:gd name="connsiteY98" fmla="*/ 21265 h 1913861"/>
              <a:gd name="connsiteX99" fmla="*/ 2838893 w 4072270"/>
              <a:gd name="connsiteY99" fmla="*/ 10633 h 1913861"/>
              <a:gd name="connsiteX100" fmla="*/ 2764465 w 4072270"/>
              <a:gd name="connsiteY100" fmla="*/ 0 h 1913861"/>
              <a:gd name="connsiteX101" fmla="*/ 2317898 w 4072270"/>
              <a:gd name="connsiteY101" fmla="*/ 10633 h 1913861"/>
              <a:gd name="connsiteX102" fmla="*/ 2200940 w 4072270"/>
              <a:gd name="connsiteY102" fmla="*/ 42531 h 1913861"/>
              <a:gd name="connsiteX103" fmla="*/ 2115879 w 4072270"/>
              <a:gd name="connsiteY103" fmla="*/ 63796 h 1913861"/>
              <a:gd name="connsiteX104" fmla="*/ 2073349 w 4072270"/>
              <a:gd name="connsiteY104" fmla="*/ 74428 h 1913861"/>
              <a:gd name="connsiteX105" fmla="*/ 2009554 w 4072270"/>
              <a:gd name="connsiteY105" fmla="*/ 95693 h 1913861"/>
              <a:gd name="connsiteX106" fmla="*/ 1977656 w 4072270"/>
              <a:gd name="connsiteY106" fmla="*/ 106326 h 1913861"/>
              <a:gd name="connsiteX107" fmla="*/ 1584251 w 4072270"/>
              <a:gd name="connsiteY107" fmla="*/ 116958 h 1913861"/>
              <a:gd name="connsiteX108" fmla="*/ 1562986 w 4072270"/>
              <a:gd name="connsiteY108" fmla="*/ 138224 h 1913861"/>
              <a:gd name="connsiteX109" fmla="*/ 1552354 w 4072270"/>
              <a:gd name="connsiteY109" fmla="*/ 170121 h 1913861"/>
              <a:gd name="connsiteX110" fmla="*/ 1520456 w 4072270"/>
              <a:gd name="connsiteY110" fmla="*/ 191386 h 1913861"/>
              <a:gd name="connsiteX111" fmla="*/ 1509824 w 4072270"/>
              <a:gd name="connsiteY111" fmla="*/ 287079 h 1913861"/>
              <a:gd name="connsiteX112" fmla="*/ 1541721 w 4072270"/>
              <a:gd name="connsiteY112" fmla="*/ 297712 h 1913861"/>
              <a:gd name="connsiteX113" fmla="*/ 1573619 w 4072270"/>
              <a:gd name="connsiteY113" fmla="*/ 287079 h 1913861"/>
              <a:gd name="connsiteX114" fmla="*/ 1584251 w 4072270"/>
              <a:gd name="connsiteY114" fmla="*/ 350875 h 1913861"/>
              <a:gd name="connsiteX115" fmla="*/ 1637414 w 4072270"/>
              <a:gd name="connsiteY115" fmla="*/ 382772 h 19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072270" h="1913861">
                <a:moveTo>
                  <a:pt x="1584251" y="340242"/>
                </a:moveTo>
                <a:cubicBezTo>
                  <a:pt x="1580707" y="368596"/>
                  <a:pt x="1581137" y="397736"/>
                  <a:pt x="1573619" y="425303"/>
                </a:cubicBezTo>
                <a:cubicBezTo>
                  <a:pt x="1570257" y="437631"/>
                  <a:pt x="1558069" y="445771"/>
                  <a:pt x="1552354" y="457200"/>
                </a:cubicBezTo>
                <a:cubicBezTo>
                  <a:pt x="1547342" y="467225"/>
                  <a:pt x="1547164" y="479301"/>
                  <a:pt x="1541721" y="489098"/>
                </a:cubicBezTo>
                <a:cubicBezTo>
                  <a:pt x="1529309" y="511439"/>
                  <a:pt x="1513368" y="531628"/>
                  <a:pt x="1499191" y="552893"/>
                </a:cubicBezTo>
                <a:cubicBezTo>
                  <a:pt x="1483500" y="576430"/>
                  <a:pt x="1470589" y="600315"/>
                  <a:pt x="1446028" y="616689"/>
                </a:cubicBezTo>
                <a:cubicBezTo>
                  <a:pt x="1436703" y="622906"/>
                  <a:pt x="1424763" y="623777"/>
                  <a:pt x="1414130" y="627321"/>
                </a:cubicBezTo>
                <a:cubicBezTo>
                  <a:pt x="1403498" y="634409"/>
                  <a:pt x="1393978" y="643552"/>
                  <a:pt x="1382233" y="648586"/>
                </a:cubicBezTo>
                <a:cubicBezTo>
                  <a:pt x="1368802" y="654342"/>
                  <a:pt x="1353754" y="655205"/>
                  <a:pt x="1339703" y="659219"/>
                </a:cubicBezTo>
                <a:cubicBezTo>
                  <a:pt x="1328926" y="662298"/>
                  <a:pt x="1318107" y="665436"/>
                  <a:pt x="1307805" y="669851"/>
                </a:cubicBezTo>
                <a:cubicBezTo>
                  <a:pt x="1277536" y="682824"/>
                  <a:pt x="1264554" y="695514"/>
                  <a:pt x="1233377" y="701749"/>
                </a:cubicBezTo>
                <a:cubicBezTo>
                  <a:pt x="1208802" y="706664"/>
                  <a:pt x="1183758" y="708838"/>
                  <a:pt x="1158949" y="712382"/>
                </a:cubicBezTo>
                <a:cubicBezTo>
                  <a:pt x="1080977" y="708838"/>
                  <a:pt x="1002856" y="707735"/>
                  <a:pt x="925033" y="701749"/>
                </a:cubicBezTo>
                <a:cubicBezTo>
                  <a:pt x="910463" y="700628"/>
                  <a:pt x="896768" y="694287"/>
                  <a:pt x="882503" y="691117"/>
                </a:cubicBezTo>
                <a:cubicBezTo>
                  <a:pt x="864861" y="687197"/>
                  <a:pt x="847061" y="684028"/>
                  <a:pt x="829340" y="680484"/>
                </a:cubicBezTo>
                <a:lnTo>
                  <a:pt x="233917" y="691117"/>
                </a:lnTo>
                <a:cubicBezTo>
                  <a:pt x="222716" y="691497"/>
                  <a:pt x="208533" y="692629"/>
                  <a:pt x="202019" y="701749"/>
                </a:cubicBezTo>
                <a:cubicBezTo>
                  <a:pt x="189057" y="719895"/>
                  <a:pt x="177765" y="782596"/>
                  <a:pt x="170121" y="808075"/>
                </a:cubicBezTo>
                <a:cubicBezTo>
                  <a:pt x="111678" y="1002884"/>
                  <a:pt x="180181" y="785440"/>
                  <a:pt x="127591" y="903768"/>
                </a:cubicBezTo>
                <a:cubicBezTo>
                  <a:pt x="118487" y="924251"/>
                  <a:pt x="113414" y="946298"/>
                  <a:pt x="106326" y="967563"/>
                </a:cubicBezTo>
                <a:lnTo>
                  <a:pt x="95693" y="999461"/>
                </a:lnTo>
                <a:cubicBezTo>
                  <a:pt x="92149" y="1010093"/>
                  <a:pt x="91278" y="1022033"/>
                  <a:pt x="85061" y="1031358"/>
                </a:cubicBezTo>
                <a:lnTo>
                  <a:pt x="63796" y="1063256"/>
                </a:lnTo>
                <a:cubicBezTo>
                  <a:pt x="41728" y="1195660"/>
                  <a:pt x="64968" y="1076678"/>
                  <a:pt x="42530" y="1158949"/>
                </a:cubicBezTo>
                <a:cubicBezTo>
                  <a:pt x="34840" y="1187145"/>
                  <a:pt x="21265" y="1244010"/>
                  <a:pt x="21265" y="1244010"/>
                </a:cubicBezTo>
                <a:cubicBezTo>
                  <a:pt x="17721" y="1272363"/>
                  <a:pt x="14978" y="1300828"/>
                  <a:pt x="10633" y="1329070"/>
                </a:cubicBezTo>
                <a:cubicBezTo>
                  <a:pt x="7885" y="1346932"/>
                  <a:pt x="0" y="1364161"/>
                  <a:pt x="0" y="1382233"/>
                </a:cubicBezTo>
                <a:cubicBezTo>
                  <a:pt x="0" y="1477992"/>
                  <a:pt x="4263" y="1573765"/>
                  <a:pt x="10633" y="1669312"/>
                </a:cubicBezTo>
                <a:cubicBezTo>
                  <a:pt x="11379" y="1680495"/>
                  <a:pt x="15704" y="1691479"/>
                  <a:pt x="21265" y="1701210"/>
                </a:cubicBezTo>
                <a:cubicBezTo>
                  <a:pt x="30057" y="1716596"/>
                  <a:pt x="41243" y="1730628"/>
                  <a:pt x="53163" y="1743740"/>
                </a:cubicBezTo>
                <a:cubicBezTo>
                  <a:pt x="104640" y="1800364"/>
                  <a:pt x="117443" y="1812438"/>
                  <a:pt x="170121" y="1850065"/>
                </a:cubicBezTo>
                <a:cubicBezTo>
                  <a:pt x="180520" y="1857493"/>
                  <a:pt x="190924" y="1864991"/>
                  <a:pt x="202019" y="1871331"/>
                </a:cubicBezTo>
                <a:cubicBezTo>
                  <a:pt x="215781" y="1879195"/>
                  <a:pt x="229833" y="1886709"/>
                  <a:pt x="244549" y="1892596"/>
                </a:cubicBezTo>
                <a:cubicBezTo>
                  <a:pt x="265361" y="1900921"/>
                  <a:pt x="308344" y="1913861"/>
                  <a:pt x="308344" y="1913861"/>
                </a:cubicBezTo>
                <a:cubicBezTo>
                  <a:pt x="386316" y="1910317"/>
                  <a:pt x="464457" y="1909452"/>
                  <a:pt x="542261" y="1903228"/>
                </a:cubicBezTo>
                <a:cubicBezTo>
                  <a:pt x="553433" y="1902334"/>
                  <a:pt x="563382" y="1895675"/>
                  <a:pt x="574158" y="1892596"/>
                </a:cubicBezTo>
                <a:cubicBezTo>
                  <a:pt x="588209" y="1888581"/>
                  <a:pt x="602638" y="1885978"/>
                  <a:pt x="616689" y="1881963"/>
                </a:cubicBezTo>
                <a:cubicBezTo>
                  <a:pt x="627465" y="1878884"/>
                  <a:pt x="637531" y="1873173"/>
                  <a:pt x="648586" y="1871331"/>
                </a:cubicBezTo>
                <a:cubicBezTo>
                  <a:pt x="680243" y="1866055"/>
                  <a:pt x="712405" y="1864448"/>
                  <a:pt x="744279" y="1860698"/>
                </a:cubicBezTo>
                <a:lnTo>
                  <a:pt x="829340" y="1850065"/>
                </a:lnTo>
                <a:cubicBezTo>
                  <a:pt x="966040" y="1811008"/>
                  <a:pt x="843607" y="1842959"/>
                  <a:pt x="967563" y="1818168"/>
                </a:cubicBezTo>
                <a:cubicBezTo>
                  <a:pt x="999604" y="1811760"/>
                  <a:pt x="1031140" y="1802925"/>
                  <a:pt x="1063256" y="1796903"/>
                </a:cubicBezTo>
                <a:cubicBezTo>
                  <a:pt x="1087888" y="1792284"/>
                  <a:pt x="1113179" y="1791521"/>
                  <a:pt x="1137684" y="1786270"/>
                </a:cubicBezTo>
                <a:cubicBezTo>
                  <a:pt x="1162913" y="1780864"/>
                  <a:pt x="1186527" y="1768342"/>
                  <a:pt x="1212112" y="1765005"/>
                </a:cubicBezTo>
                <a:cubicBezTo>
                  <a:pt x="1268452" y="1757656"/>
                  <a:pt x="1325596" y="1758903"/>
                  <a:pt x="1382233" y="1754372"/>
                </a:cubicBezTo>
                <a:cubicBezTo>
                  <a:pt x="1414225" y="1751813"/>
                  <a:pt x="1446080" y="1747721"/>
                  <a:pt x="1477926" y="1743740"/>
                </a:cubicBezTo>
                <a:cubicBezTo>
                  <a:pt x="1634458" y="1724174"/>
                  <a:pt x="1470024" y="1745432"/>
                  <a:pt x="1626782" y="1711842"/>
                </a:cubicBezTo>
                <a:cubicBezTo>
                  <a:pt x="1695957" y="1697019"/>
                  <a:pt x="1815626" y="1694059"/>
                  <a:pt x="1871330" y="1690577"/>
                </a:cubicBezTo>
                <a:lnTo>
                  <a:pt x="2424224" y="1701210"/>
                </a:lnTo>
                <a:cubicBezTo>
                  <a:pt x="2450382" y="1702128"/>
                  <a:pt x="2493278" y="1717632"/>
                  <a:pt x="2519917" y="1722475"/>
                </a:cubicBezTo>
                <a:cubicBezTo>
                  <a:pt x="2544574" y="1726958"/>
                  <a:pt x="2569535" y="1729563"/>
                  <a:pt x="2594344" y="1733107"/>
                </a:cubicBezTo>
                <a:cubicBezTo>
                  <a:pt x="2604977" y="1736651"/>
                  <a:pt x="2615369" y="1741022"/>
                  <a:pt x="2626242" y="1743740"/>
                </a:cubicBezTo>
                <a:cubicBezTo>
                  <a:pt x="2643774" y="1748123"/>
                  <a:pt x="2662261" y="1748657"/>
                  <a:pt x="2679405" y="1754372"/>
                </a:cubicBezTo>
                <a:cubicBezTo>
                  <a:pt x="2694442" y="1759384"/>
                  <a:pt x="2706898" y="1770626"/>
                  <a:pt x="2721935" y="1775638"/>
                </a:cubicBezTo>
                <a:cubicBezTo>
                  <a:pt x="2739079" y="1781353"/>
                  <a:pt x="2757663" y="1781515"/>
                  <a:pt x="2775098" y="1786270"/>
                </a:cubicBezTo>
                <a:cubicBezTo>
                  <a:pt x="2796723" y="1792168"/>
                  <a:pt x="2817628" y="1800447"/>
                  <a:pt x="2838893" y="1807535"/>
                </a:cubicBezTo>
                <a:cubicBezTo>
                  <a:pt x="2849526" y="1811079"/>
                  <a:pt x="2859918" y="1815450"/>
                  <a:pt x="2870791" y="1818168"/>
                </a:cubicBezTo>
                <a:cubicBezTo>
                  <a:pt x="2937634" y="1834878"/>
                  <a:pt x="2898855" y="1826733"/>
                  <a:pt x="2987749" y="1839433"/>
                </a:cubicBezTo>
                <a:cubicBezTo>
                  <a:pt x="3064250" y="1864932"/>
                  <a:pt x="2968695" y="1833988"/>
                  <a:pt x="3062177" y="1860698"/>
                </a:cubicBezTo>
                <a:cubicBezTo>
                  <a:pt x="3072954" y="1863777"/>
                  <a:pt x="3083442" y="1867787"/>
                  <a:pt x="3094075" y="1871331"/>
                </a:cubicBezTo>
                <a:cubicBezTo>
                  <a:pt x="3186224" y="1867787"/>
                  <a:pt x="3278484" y="1866451"/>
                  <a:pt x="3370521" y="1860698"/>
                </a:cubicBezTo>
                <a:cubicBezTo>
                  <a:pt x="3392038" y="1859353"/>
                  <a:pt x="3412813" y="1851601"/>
                  <a:pt x="3434317" y="1850065"/>
                </a:cubicBezTo>
                <a:cubicBezTo>
                  <a:pt x="3512171" y="1844504"/>
                  <a:pt x="3590261" y="1842977"/>
                  <a:pt x="3668233" y="1839433"/>
                </a:cubicBezTo>
                <a:cubicBezTo>
                  <a:pt x="3707219" y="1835889"/>
                  <a:pt x="3746388" y="1833974"/>
                  <a:pt x="3785191" y="1828800"/>
                </a:cubicBezTo>
                <a:cubicBezTo>
                  <a:pt x="3799676" y="1826869"/>
                  <a:pt x="3813456" y="1821338"/>
                  <a:pt x="3827721" y="1818168"/>
                </a:cubicBezTo>
                <a:cubicBezTo>
                  <a:pt x="3845363" y="1814248"/>
                  <a:pt x="3863163" y="1811079"/>
                  <a:pt x="3880884" y="1807535"/>
                </a:cubicBezTo>
                <a:cubicBezTo>
                  <a:pt x="3891517" y="1800447"/>
                  <a:pt x="3901036" y="1791304"/>
                  <a:pt x="3912782" y="1786270"/>
                </a:cubicBezTo>
                <a:cubicBezTo>
                  <a:pt x="3926213" y="1780514"/>
                  <a:pt x="3944315" y="1785261"/>
                  <a:pt x="3955312" y="1775638"/>
                </a:cubicBezTo>
                <a:cubicBezTo>
                  <a:pt x="3974546" y="1758808"/>
                  <a:pt x="3983665" y="1733107"/>
                  <a:pt x="3997842" y="1711842"/>
                </a:cubicBezTo>
                <a:cubicBezTo>
                  <a:pt x="4031541" y="1661293"/>
                  <a:pt x="4015065" y="1692068"/>
                  <a:pt x="4040372" y="1616149"/>
                </a:cubicBezTo>
                <a:cubicBezTo>
                  <a:pt x="4040375" y="1616139"/>
                  <a:pt x="4061634" y="1552365"/>
                  <a:pt x="4061637" y="1552354"/>
                </a:cubicBezTo>
                <a:lnTo>
                  <a:pt x="4072270" y="1509824"/>
                </a:lnTo>
                <a:cubicBezTo>
                  <a:pt x="4067774" y="1379445"/>
                  <a:pt x="4068098" y="1221265"/>
                  <a:pt x="4051005" y="1084521"/>
                </a:cubicBezTo>
                <a:cubicBezTo>
                  <a:pt x="4042571" y="1017045"/>
                  <a:pt x="4043799" y="1046444"/>
                  <a:pt x="4019107" y="988828"/>
                </a:cubicBezTo>
                <a:cubicBezTo>
                  <a:pt x="4008184" y="963340"/>
                  <a:pt x="4005548" y="941371"/>
                  <a:pt x="3997842" y="914400"/>
                </a:cubicBezTo>
                <a:cubicBezTo>
                  <a:pt x="3994763" y="903624"/>
                  <a:pt x="3989928" y="893376"/>
                  <a:pt x="3987210" y="882503"/>
                </a:cubicBezTo>
                <a:cubicBezTo>
                  <a:pt x="3972033" y="821793"/>
                  <a:pt x="3982318" y="841388"/>
                  <a:pt x="3965944" y="786810"/>
                </a:cubicBezTo>
                <a:cubicBezTo>
                  <a:pt x="3959503" y="765340"/>
                  <a:pt x="3951767" y="744279"/>
                  <a:pt x="3944679" y="723014"/>
                </a:cubicBezTo>
                <a:cubicBezTo>
                  <a:pt x="3941135" y="712382"/>
                  <a:pt x="3940264" y="700442"/>
                  <a:pt x="3934047" y="691117"/>
                </a:cubicBezTo>
                <a:cubicBezTo>
                  <a:pt x="3926959" y="680484"/>
                  <a:pt x="3919122" y="670314"/>
                  <a:pt x="3912782" y="659219"/>
                </a:cubicBezTo>
                <a:cubicBezTo>
                  <a:pt x="3904918" y="645457"/>
                  <a:pt x="3900730" y="629587"/>
                  <a:pt x="3891517" y="616689"/>
                </a:cubicBezTo>
                <a:cubicBezTo>
                  <a:pt x="3882777" y="604453"/>
                  <a:pt x="3869245" y="596343"/>
                  <a:pt x="3859619" y="584791"/>
                </a:cubicBezTo>
                <a:cubicBezTo>
                  <a:pt x="3806410" y="520940"/>
                  <a:pt x="3876688" y="586980"/>
                  <a:pt x="3806456" y="510363"/>
                </a:cubicBezTo>
                <a:cubicBezTo>
                  <a:pt x="3779361" y="480805"/>
                  <a:pt x="3753474" y="449362"/>
                  <a:pt x="3721396" y="425303"/>
                </a:cubicBezTo>
                <a:cubicBezTo>
                  <a:pt x="3693042" y="404038"/>
                  <a:pt x="3661397" y="386568"/>
                  <a:pt x="3636335" y="361507"/>
                </a:cubicBezTo>
                <a:cubicBezTo>
                  <a:pt x="3625702" y="350875"/>
                  <a:pt x="3616673" y="338350"/>
                  <a:pt x="3604437" y="329610"/>
                </a:cubicBezTo>
                <a:cubicBezTo>
                  <a:pt x="3591539" y="320397"/>
                  <a:pt x="3575348" y="316745"/>
                  <a:pt x="3561907" y="308344"/>
                </a:cubicBezTo>
                <a:cubicBezTo>
                  <a:pt x="3501062" y="270315"/>
                  <a:pt x="3539957" y="285169"/>
                  <a:pt x="3487479" y="255182"/>
                </a:cubicBezTo>
                <a:cubicBezTo>
                  <a:pt x="3473717" y="247318"/>
                  <a:pt x="3458711" y="241781"/>
                  <a:pt x="3444949" y="233917"/>
                </a:cubicBezTo>
                <a:cubicBezTo>
                  <a:pt x="3418071" y="218558"/>
                  <a:pt x="3395867" y="198496"/>
                  <a:pt x="3370521" y="180754"/>
                </a:cubicBezTo>
                <a:cubicBezTo>
                  <a:pt x="3349584" y="166098"/>
                  <a:pt x="3331520" y="144423"/>
                  <a:pt x="3306726" y="138224"/>
                </a:cubicBezTo>
                <a:cubicBezTo>
                  <a:pt x="3285143" y="132828"/>
                  <a:pt x="3253654" y="126111"/>
                  <a:pt x="3232298" y="116958"/>
                </a:cubicBezTo>
                <a:cubicBezTo>
                  <a:pt x="3217730" y="110714"/>
                  <a:pt x="3204609" y="101258"/>
                  <a:pt x="3189768" y="95693"/>
                </a:cubicBezTo>
                <a:cubicBezTo>
                  <a:pt x="3176085" y="90562"/>
                  <a:pt x="3161288" y="89076"/>
                  <a:pt x="3147237" y="85061"/>
                </a:cubicBezTo>
                <a:cubicBezTo>
                  <a:pt x="3136461" y="81982"/>
                  <a:pt x="3126213" y="77146"/>
                  <a:pt x="3115340" y="74428"/>
                </a:cubicBezTo>
                <a:cubicBezTo>
                  <a:pt x="3097808" y="70045"/>
                  <a:pt x="3079612" y="68551"/>
                  <a:pt x="3062177" y="63796"/>
                </a:cubicBezTo>
                <a:cubicBezTo>
                  <a:pt x="3040552" y="57898"/>
                  <a:pt x="3019647" y="49619"/>
                  <a:pt x="2998382" y="42531"/>
                </a:cubicBezTo>
                <a:cubicBezTo>
                  <a:pt x="2987749" y="38987"/>
                  <a:pt x="2977579" y="33483"/>
                  <a:pt x="2966484" y="31898"/>
                </a:cubicBezTo>
                <a:cubicBezTo>
                  <a:pt x="2941675" y="28354"/>
                  <a:pt x="2916776" y="25385"/>
                  <a:pt x="2892056" y="21265"/>
                </a:cubicBezTo>
                <a:cubicBezTo>
                  <a:pt x="2874230" y="18294"/>
                  <a:pt x="2856719" y="13604"/>
                  <a:pt x="2838893" y="10633"/>
                </a:cubicBezTo>
                <a:cubicBezTo>
                  <a:pt x="2814173" y="6513"/>
                  <a:pt x="2789274" y="3544"/>
                  <a:pt x="2764465" y="0"/>
                </a:cubicBezTo>
                <a:lnTo>
                  <a:pt x="2317898" y="10633"/>
                </a:lnTo>
                <a:cubicBezTo>
                  <a:pt x="2262621" y="12985"/>
                  <a:pt x="2257238" y="31272"/>
                  <a:pt x="2200940" y="42531"/>
                </a:cubicBezTo>
                <a:cubicBezTo>
                  <a:pt x="2092848" y="64148"/>
                  <a:pt x="2192171" y="41998"/>
                  <a:pt x="2115879" y="63796"/>
                </a:cubicBezTo>
                <a:cubicBezTo>
                  <a:pt x="2101828" y="67810"/>
                  <a:pt x="2087346" y="70229"/>
                  <a:pt x="2073349" y="74428"/>
                </a:cubicBezTo>
                <a:cubicBezTo>
                  <a:pt x="2051879" y="80869"/>
                  <a:pt x="2030819" y="88605"/>
                  <a:pt x="2009554" y="95693"/>
                </a:cubicBezTo>
                <a:cubicBezTo>
                  <a:pt x="1998921" y="99237"/>
                  <a:pt x="1988860" y="106023"/>
                  <a:pt x="1977656" y="106326"/>
                </a:cubicBezTo>
                <a:lnTo>
                  <a:pt x="1584251" y="116958"/>
                </a:lnTo>
                <a:cubicBezTo>
                  <a:pt x="1577163" y="124047"/>
                  <a:pt x="1568144" y="129628"/>
                  <a:pt x="1562986" y="138224"/>
                </a:cubicBezTo>
                <a:cubicBezTo>
                  <a:pt x="1557220" y="147834"/>
                  <a:pt x="1559355" y="161370"/>
                  <a:pt x="1552354" y="170121"/>
                </a:cubicBezTo>
                <a:cubicBezTo>
                  <a:pt x="1544371" y="180100"/>
                  <a:pt x="1531089" y="184298"/>
                  <a:pt x="1520456" y="191386"/>
                </a:cubicBezTo>
                <a:cubicBezTo>
                  <a:pt x="1513367" y="212652"/>
                  <a:pt x="1483242" y="260497"/>
                  <a:pt x="1509824" y="287079"/>
                </a:cubicBezTo>
                <a:cubicBezTo>
                  <a:pt x="1517749" y="295004"/>
                  <a:pt x="1531089" y="294168"/>
                  <a:pt x="1541721" y="297712"/>
                </a:cubicBezTo>
                <a:cubicBezTo>
                  <a:pt x="1552354" y="294168"/>
                  <a:pt x="1563213" y="282917"/>
                  <a:pt x="1573619" y="287079"/>
                </a:cubicBezTo>
                <a:cubicBezTo>
                  <a:pt x="1609993" y="301628"/>
                  <a:pt x="1591127" y="330249"/>
                  <a:pt x="1584251" y="350875"/>
                </a:cubicBezTo>
                <a:cubicBezTo>
                  <a:pt x="1599367" y="396221"/>
                  <a:pt x="1583676" y="382772"/>
                  <a:pt x="1637414" y="382772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2626242" y="4805916"/>
            <a:ext cx="4030694" cy="1913861"/>
          </a:xfrm>
          <a:custGeom>
            <a:avLst/>
            <a:gdLst>
              <a:gd name="connsiteX0" fmla="*/ 1754372 w 4030694"/>
              <a:gd name="connsiteY0" fmla="*/ 85061 h 1913861"/>
              <a:gd name="connsiteX1" fmla="*/ 1212111 w 4030694"/>
              <a:gd name="connsiteY1" fmla="*/ 95693 h 1913861"/>
              <a:gd name="connsiteX2" fmla="*/ 1158949 w 4030694"/>
              <a:gd name="connsiteY2" fmla="*/ 106326 h 1913861"/>
              <a:gd name="connsiteX3" fmla="*/ 1073888 w 4030694"/>
              <a:gd name="connsiteY3" fmla="*/ 116958 h 1913861"/>
              <a:gd name="connsiteX4" fmla="*/ 1010093 w 4030694"/>
              <a:gd name="connsiteY4" fmla="*/ 138224 h 1913861"/>
              <a:gd name="connsiteX5" fmla="*/ 935665 w 4030694"/>
              <a:gd name="connsiteY5" fmla="*/ 170121 h 1913861"/>
              <a:gd name="connsiteX6" fmla="*/ 893135 w 4030694"/>
              <a:gd name="connsiteY6" fmla="*/ 191386 h 1913861"/>
              <a:gd name="connsiteX7" fmla="*/ 839972 w 4030694"/>
              <a:gd name="connsiteY7" fmla="*/ 212651 h 1913861"/>
              <a:gd name="connsiteX8" fmla="*/ 776177 w 4030694"/>
              <a:gd name="connsiteY8" fmla="*/ 244549 h 1913861"/>
              <a:gd name="connsiteX9" fmla="*/ 701749 w 4030694"/>
              <a:gd name="connsiteY9" fmla="*/ 287079 h 1913861"/>
              <a:gd name="connsiteX10" fmla="*/ 637953 w 4030694"/>
              <a:gd name="connsiteY10" fmla="*/ 318977 h 1913861"/>
              <a:gd name="connsiteX11" fmla="*/ 563525 w 4030694"/>
              <a:gd name="connsiteY11" fmla="*/ 393405 h 1913861"/>
              <a:gd name="connsiteX12" fmla="*/ 510363 w 4030694"/>
              <a:gd name="connsiteY12" fmla="*/ 435935 h 1913861"/>
              <a:gd name="connsiteX13" fmla="*/ 446567 w 4030694"/>
              <a:gd name="connsiteY13" fmla="*/ 499731 h 1913861"/>
              <a:gd name="connsiteX14" fmla="*/ 414670 w 4030694"/>
              <a:gd name="connsiteY14" fmla="*/ 531628 h 1913861"/>
              <a:gd name="connsiteX15" fmla="*/ 372139 w 4030694"/>
              <a:gd name="connsiteY15" fmla="*/ 563526 h 1913861"/>
              <a:gd name="connsiteX16" fmla="*/ 297711 w 4030694"/>
              <a:gd name="connsiteY16" fmla="*/ 616689 h 1913861"/>
              <a:gd name="connsiteX17" fmla="*/ 223284 w 4030694"/>
              <a:gd name="connsiteY17" fmla="*/ 701749 h 1913861"/>
              <a:gd name="connsiteX18" fmla="*/ 180753 w 4030694"/>
              <a:gd name="connsiteY18" fmla="*/ 733647 h 1913861"/>
              <a:gd name="connsiteX19" fmla="*/ 148856 w 4030694"/>
              <a:gd name="connsiteY19" fmla="*/ 776177 h 1913861"/>
              <a:gd name="connsiteX20" fmla="*/ 116958 w 4030694"/>
              <a:gd name="connsiteY20" fmla="*/ 797442 h 1913861"/>
              <a:gd name="connsiteX21" fmla="*/ 53163 w 4030694"/>
              <a:gd name="connsiteY21" fmla="*/ 882503 h 1913861"/>
              <a:gd name="connsiteX22" fmla="*/ 10632 w 4030694"/>
              <a:gd name="connsiteY22" fmla="*/ 956931 h 1913861"/>
              <a:gd name="connsiteX23" fmla="*/ 0 w 4030694"/>
              <a:gd name="connsiteY23" fmla="*/ 988828 h 1913861"/>
              <a:gd name="connsiteX24" fmla="*/ 21265 w 4030694"/>
              <a:gd name="connsiteY24" fmla="*/ 1201479 h 1913861"/>
              <a:gd name="connsiteX25" fmla="*/ 42530 w 4030694"/>
              <a:gd name="connsiteY25" fmla="*/ 1244010 h 1913861"/>
              <a:gd name="connsiteX26" fmla="*/ 74428 w 4030694"/>
              <a:gd name="connsiteY26" fmla="*/ 1265275 h 1913861"/>
              <a:gd name="connsiteX27" fmla="*/ 95693 w 4030694"/>
              <a:gd name="connsiteY27" fmla="*/ 1307805 h 1913861"/>
              <a:gd name="connsiteX28" fmla="*/ 127591 w 4030694"/>
              <a:gd name="connsiteY28" fmla="*/ 1339703 h 1913861"/>
              <a:gd name="connsiteX29" fmla="*/ 159488 w 4030694"/>
              <a:gd name="connsiteY29" fmla="*/ 1446028 h 1913861"/>
              <a:gd name="connsiteX30" fmla="*/ 180753 w 4030694"/>
              <a:gd name="connsiteY30" fmla="*/ 1477926 h 1913861"/>
              <a:gd name="connsiteX31" fmla="*/ 202018 w 4030694"/>
              <a:gd name="connsiteY31" fmla="*/ 1541721 h 1913861"/>
              <a:gd name="connsiteX32" fmla="*/ 212651 w 4030694"/>
              <a:gd name="connsiteY32" fmla="*/ 1573619 h 1913861"/>
              <a:gd name="connsiteX33" fmla="*/ 233916 w 4030694"/>
              <a:gd name="connsiteY33" fmla="*/ 1605517 h 1913861"/>
              <a:gd name="connsiteX34" fmla="*/ 265814 w 4030694"/>
              <a:gd name="connsiteY34" fmla="*/ 1711842 h 1913861"/>
              <a:gd name="connsiteX35" fmla="*/ 318977 w 4030694"/>
              <a:gd name="connsiteY35" fmla="*/ 1807535 h 1913861"/>
              <a:gd name="connsiteX36" fmla="*/ 350874 w 4030694"/>
              <a:gd name="connsiteY36" fmla="*/ 1839433 h 1913861"/>
              <a:gd name="connsiteX37" fmla="*/ 393405 w 4030694"/>
              <a:gd name="connsiteY37" fmla="*/ 1860698 h 1913861"/>
              <a:gd name="connsiteX38" fmla="*/ 435935 w 4030694"/>
              <a:gd name="connsiteY38" fmla="*/ 1892596 h 1913861"/>
              <a:gd name="connsiteX39" fmla="*/ 499730 w 4030694"/>
              <a:gd name="connsiteY39" fmla="*/ 1913861 h 1913861"/>
              <a:gd name="connsiteX40" fmla="*/ 754911 w 4030694"/>
              <a:gd name="connsiteY40" fmla="*/ 1903228 h 1913861"/>
              <a:gd name="connsiteX41" fmla="*/ 882502 w 4030694"/>
              <a:gd name="connsiteY41" fmla="*/ 1881963 h 1913861"/>
              <a:gd name="connsiteX42" fmla="*/ 925032 w 4030694"/>
              <a:gd name="connsiteY42" fmla="*/ 1860698 h 1913861"/>
              <a:gd name="connsiteX43" fmla="*/ 956930 w 4030694"/>
              <a:gd name="connsiteY43" fmla="*/ 1850065 h 1913861"/>
              <a:gd name="connsiteX44" fmla="*/ 999460 w 4030694"/>
              <a:gd name="connsiteY44" fmla="*/ 1818168 h 1913861"/>
              <a:gd name="connsiteX45" fmla="*/ 1041991 w 4030694"/>
              <a:gd name="connsiteY45" fmla="*/ 1807535 h 1913861"/>
              <a:gd name="connsiteX46" fmla="*/ 1169581 w 4030694"/>
              <a:gd name="connsiteY46" fmla="*/ 1796903 h 1913861"/>
              <a:gd name="connsiteX47" fmla="*/ 1233377 w 4030694"/>
              <a:gd name="connsiteY47" fmla="*/ 1786270 h 1913861"/>
              <a:gd name="connsiteX48" fmla="*/ 1318437 w 4030694"/>
              <a:gd name="connsiteY48" fmla="*/ 1775637 h 1913861"/>
              <a:gd name="connsiteX49" fmla="*/ 1424763 w 4030694"/>
              <a:gd name="connsiteY49" fmla="*/ 1754372 h 1913861"/>
              <a:gd name="connsiteX50" fmla="*/ 1456660 w 4030694"/>
              <a:gd name="connsiteY50" fmla="*/ 1743740 h 1913861"/>
              <a:gd name="connsiteX51" fmla="*/ 1520456 w 4030694"/>
              <a:gd name="connsiteY51" fmla="*/ 1733107 h 1913861"/>
              <a:gd name="connsiteX52" fmla="*/ 1562986 w 4030694"/>
              <a:gd name="connsiteY52" fmla="*/ 1722475 h 1913861"/>
              <a:gd name="connsiteX53" fmla="*/ 2169042 w 4030694"/>
              <a:gd name="connsiteY53" fmla="*/ 1733107 h 1913861"/>
              <a:gd name="connsiteX54" fmla="*/ 2349795 w 4030694"/>
              <a:gd name="connsiteY54" fmla="*/ 1754372 h 1913861"/>
              <a:gd name="connsiteX55" fmla="*/ 2509284 w 4030694"/>
              <a:gd name="connsiteY55" fmla="*/ 1765005 h 1913861"/>
              <a:gd name="connsiteX56" fmla="*/ 2583711 w 4030694"/>
              <a:gd name="connsiteY56" fmla="*/ 1786270 h 1913861"/>
              <a:gd name="connsiteX57" fmla="*/ 2711302 w 4030694"/>
              <a:gd name="connsiteY57" fmla="*/ 1796903 h 1913861"/>
              <a:gd name="connsiteX58" fmla="*/ 2817628 w 4030694"/>
              <a:gd name="connsiteY58" fmla="*/ 1807535 h 1913861"/>
              <a:gd name="connsiteX59" fmla="*/ 2913321 w 4030694"/>
              <a:gd name="connsiteY59" fmla="*/ 1828800 h 1913861"/>
              <a:gd name="connsiteX60" fmla="*/ 3466214 w 4030694"/>
              <a:gd name="connsiteY60" fmla="*/ 1807535 h 1913861"/>
              <a:gd name="connsiteX61" fmla="*/ 3561907 w 4030694"/>
              <a:gd name="connsiteY61" fmla="*/ 1796903 h 1913861"/>
              <a:gd name="connsiteX62" fmla="*/ 3593805 w 4030694"/>
              <a:gd name="connsiteY62" fmla="*/ 1786270 h 1913861"/>
              <a:gd name="connsiteX63" fmla="*/ 3668232 w 4030694"/>
              <a:gd name="connsiteY63" fmla="*/ 1775637 h 1913861"/>
              <a:gd name="connsiteX64" fmla="*/ 3710763 w 4030694"/>
              <a:gd name="connsiteY64" fmla="*/ 1765005 h 1913861"/>
              <a:gd name="connsiteX65" fmla="*/ 3827721 w 4030694"/>
              <a:gd name="connsiteY65" fmla="*/ 1722475 h 1913861"/>
              <a:gd name="connsiteX66" fmla="*/ 3870251 w 4030694"/>
              <a:gd name="connsiteY66" fmla="*/ 1701210 h 1913861"/>
              <a:gd name="connsiteX67" fmla="*/ 3880884 w 4030694"/>
              <a:gd name="connsiteY67" fmla="*/ 1669312 h 1913861"/>
              <a:gd name="connsiteX68" fmla="*/ 3934046 w 4030694"/>
              <a:gd name="connsiteY68" fmla="*/ 1594884 h 1913861"/>
              <a:gd name="connsiteX69" fmla="*/ 3944679 w 4030694"/>
              <a:gd name="connsiteY69" fmla="*/ 1552354 h 1913861"/>
              <a:gd name="connsiteX70" fmla="*/ 3965944 w 4030694"/>
              <a:gd name="connsiteY70" fmla="*/ 1520456 h 1913861"/>
              <a:gd name="connsiteX71" fmla="*/ 3997842 w 4030694"/>
              <a:gd name="connsiteY71" fmla="*/ 1446028 h 1913861"/>
              <a:gd name="connsiteX72" fmla="*/ 4019107 w 4030694"/>
              <a:gd name="connsiteY72" fmla="*/ 1403498 h 1913861"/>
              <a:gd name="connsiteX73" fmla="*/ 4019107 w 4030694"/>
              <a:gd name="connsiteY73" fmla="*/ 1201479 h 1913861"/>
              <a:gd name="connsiteX74" fmla="*/ 3997842 w 4030694"/>
              <a:gd name="connsiteY74" fmla="*/ 1158949 h 1913861"/>
              <a:gd name="connsiteX75" fmla="*/ 3902149 w 4030694"/>
              <a:gd name="connsiteY75" fmla="*/ 1041991 h 1913861"/>
              <a:gd name="connsiteX76" fmla="*/ 3880884 w 4030694"/>
              <a:gd name="connsiteY76" fmla="*/ 1010093 h 1913861"/>
              <a:gd name="connsiteX77" fmla="*/ 3848986 w 4030694"/>
              <a:gd name="connsiteY77" fmla="*/ 978196 h 1913861"/>
              <a:gd name="connsiteX78" fmla="*/ 3817088 w 4030694"/>
              <a:gd name="connsiteY78" fmla="*/ 935665 h 1913861"/>
              <a:gd name="connsiteX79" fmla="*/ 3774558 w 4030694"/>
              <a:gd name="connsiteY79" fmla="*/ 893135 h 1913861"/>
              <a:gd name="connsiteX80" fmla="*/ 3742660 w 4030694"/>
              <a:gd name="connsiteY80" fmla="*/ 850605 h 1913861"/>
              <a:gd name="connsiteX81" fmla="*/ 3700130 w 4030694"/>
              <a:gd name="connsiteY81" fmla="*/ 818707 h 1913861"/>
              <a:gd name="connsiteX82" fmla="*/ 3657600 w 4030694"/>
              <a:gd name="connsiteY82" fmla="*/ 776177 h 1913861"/>
              <a:gd name="connsiteX83" fmla="*/ 3625702 w 4030694"/>
              <a:gd name="connsiteY83" fmla="*/ 765544 h 1913861"/>
              <a:gd name="connsiteX84" fmla="*/ 3593805 w 4030694"/>
              <a:gd name="connsiteY84" fmla="*/ 744279 h 1913861"/>
              <a:gd name="connsiteX85" fmla="*/ 3551274 w 4030694"/>
              <a:gd name="connsiteY85" fmla="*/ 723014 h 1913861"/>
              <a:gd name="connsiteX86" fmla="*/ 3519377 w 4030694"/>
              <a:gd name="connsiteY86" fmla="*/ 701749 h 1913861"/>
              <a:gd name="connsiteX87" fmla="*/ 3476846 w 4030694"/>
              <a:gd name="connsiteY87" fmla="*/ 680484 h 1913861"/>
              <a:gd name="connsiteX88" fmla="*/ 3444949 w 4030694"/>
              <a:gd name="connsiteY88" fmla="*/ 659219 h 1913861"/>
              <a:gd name="connsiteX89" fmla="*/ 3391786 w 4030694"/>
              <a:gd name="connsiteY89" fmla="*/ 648586 h 1913861"/>
              <a:gd name="connsiteX90" fmla="*/ 3359888 w 4030694"/>
              <a:gd name="connsiteY90" fmla="*/ 627321 h 1913861"/>
              <a:gd name="connsiteX91" fmla="*/ 3317358 w 4030694"/>
              <a:gd name="connsiteY91" fmla="*/ 616689 h 1913861"/>
              <a:gd name="connsiteX92" fmla="*/ 3168502 w 4030694"/>
              <a:gd name="connsiteY92" fmla="*/ 595424 h 1913861"/>
              <a:gd name="connsiteX93" fmla="*/ 3040911 w 4030694"/>
              <a:gd name="connsiteY93" fmla="*/ 574158 h 1913861"/>
              <a:gd name="connsiteX94" fmla="*/ 3009014 w 4030694"/>
              <a:gd name="connsiteY94" fmla="*/ 563526 h 1913861"/>
              <a:gd name="connsiteX95" fmla="*/ 2966484 w 4030694"/>
              <a:gd name="connsiteY95" fmla="*/ 552893 h 1913861"/>
              <a:gd name="connsiteX96" fmla="*/ 2902688 w 4030694"/>
              <a:gd name="connsiteY96" fmla="*/ 510363 h 1913861"/>
              <a:gd name="connsiteX97" fmla="*/ 2870791 w 4030694"/>
              <a:gd name="connsiteY97" fmla="*/ 446568 h 1913861"/>
              <a:gd name="connsiteX98" fmla="*/ 2828260 w 4030694"/>
              <a:gd name="connsiteY98" fmla="*/ 404037 h 1913861"/>
              <a:gd name="connsiteX99" fmla="*/ 2806995 w 4030694"/>
              <a:gd name="connsiteY99" fmla="*/ 372140 h 1913861"/>
              <a:gd name="connsiteX100" fmla="*/ 2743200 w 4030694"/>
              <a:gd name="connsiteY100" fmla="*/ 308344 h 1913861"/>
              <a:gd name="connsiteX101" fmla="*/ 2721935 w 4030694"/>
              <a:gd name="connsiteY101" fmla="*/ 276447 h 1913861"/>
              <a:gd name="connsiteX102" fmla="*/ 2679405 w 4030694"/>
              <a:gd name="connsiteY102" fmla="*/ 244549 h 1913861"/>
              <a:gd name="connsiteX103" fmla="*/ 2594344 w 4030694"/>
              <a:gd name="connsiteY103" fmla="*/ 170121 h 1913861"/>
              <a:gd name="connsiteX104" fmla="*/ 2573079 w 4030694"/>
              <a:gd name="connsiteY104" fmla="*/ 138224 h 1913861"/>
              <a:gd name="connsiteX105" fmla="*/ 2541181 w 4030694"/>
              <a:gd name="connsiteY105" fmla="*/ 127591 h 1913861"/>
              <a:gd name="connsiteX106" fmla="*/ 2509284 w 4030694"/>
              <a:gd name="connsiteY106" fmla="*/ 106326 h 1913861"/>
              <a:gd name="connsiteX107" fmla="*/ 2488018 w 4030694"/>
              <a:gd name="connsiteY107" fmla="*/ 85061 h 1913861"/>
              <a:gd name="connsiteX108" fmla="*/ 2456121 w 4030694"/>
              <a:gd name="connsiteY108" fmla="*/ 74428 h 1913861"/>
              <a:gd name="connsiteX109" fmla="*/ 2424223 w 4030694"/>
              <a:gd name="connsiteY109" fmla="*/ 53163 h 1913861"/>
              <a:gd name="connsiteX110" fmla="*/ 2381693 w 4030694"/>
              <a:gd name="connsiteY110" fmla="*/ 42531 h 1913861"/>
              <a:gd name="connsiteX111" fmla="*/ 2349795 w 4030694"/>
              <a:gd name="connsiteY111" fmla="*/ 31898 h 1913861"/>
              <a:gd name="connsiteX112" fmla="*/ 2211572 w 4030694"/>
              <a:gd name="connsiteY112" fmla="*/ 0 h 1913861"/>
              <a:gd name="connsiteX113" fmla="*/ 2020186 w 4030694"/>
              <a:gd name="connsiteY113" fmla="*/ 10633 h 1913861"/>
              <a:gd name="connsiteX114" fmla="*/ 1967023 w 4030694"/>
              <a:gd name="connsiteY114" fmla="*/ 21265 h 1913861"/>
              <a:gd name="connsiteX115" fmla="*/ 1935125 w 4030694"/>
              <a:gd name="connsiteY115" fmla="*/ 42531 h 1913861"/>
              <a:gd name="connsiteX116" fmla="*/ 1871330 w 4030694"/>
              <a:gd name="connsiteY116" fmla="*/ 63796 h 1913861"/>
              <a:gd name="connsiteX117" fmla="*/ 1839432 w 4030694"/>
              <a:gd name="connsiteY117" fmla="*/ 74428 h 1913861"/>
              <a:gd name="connsiteX118" fmla="*/ 1754372 w 4030694"/>
              <a:gd name="connsiteY118" fmla="*/ 85061 h 19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030694" h="1913861">
                <a:moveTo>
                  <a:pt x="1754372" y="85061"/>
                </a:moveTo>
                <a:cubicBezTo>
                  <a:pt x="1649819" y="88605"/>
                  <a:pt x="1392784" y="89240"/>
                  <a:pt x="1212111" y="95693"/>
                </a:cubicBezTo>
                <a:cubicBezTo>
                  <a:pt x="1194051" y="96338"/>
                  <a:pt x="1176811" y="103578"/>
                  <a:pt x="1158949" y="106326"/>
                </a:cubicBezTo>
                <a:cubicBezTo>
                  <a:pt x="1130707" y="110671"/>
                  <a:pt x="1102242" y="113414"/>
                  <a:pt x="1073888" y="116958"/>
                </a:cubicBezTo>
                <a:cubicBezTo>
                  <a:pt x="1052623" y="124047"/>
                  <a:pt x="1030142" y="128200"/>
                  <a:pt x="1010093" y="138224"/>
                </a:cubicBezTo>
                <a:cubicBezTo>
                  <a:pt x="869040" y="208751"/>
                  <a:pt x="1045178" y="123188"/>
                  <a:pt x="935665" y="170121"/>
                </a:cubicBezTo>
                <a:cubicBezTo>
                  <a:pt x="921097" y="176365"/>
                  <a:pt x="907619" y="184949"/>
                  <a:pt x="893135" y="191386"/>
                </a:cubicBezTo>
                <a:cubicBezTo>
                  <a:pt x="875694" y="199138"/>
                  <a:pt x="857043" y="204115"/>
                  <a:pt x="839972" y="212651"/>
                </a:cubicBezTo>
                <a:cubicBezTo>
                  <a:pt x="757526" y="253874"/>
                  <a:pt x="856350" y="217825"/>
                  <a:pt x="776177" y="244549"/>
                </a:cubicBezTo>
                <a:cubicBezTo>
                  <a:pt x="744142" y="265905"/>
                  <a:pt x="739521" y="270891"/>
                  <a:pt x="701749" y="287079"/>
                </a:cubicBezTo>
                <a:cubicBezTo>
                  <a:pt x="666731" y="302087"/>
                  <a:pt x="668911" y="291115"/>
                  <a:pt x="637953" y="318977"/>
                </a:cubicBezTo>
                <a:cubicBezTo>
                  <a:pt x="611874" y="342448"/>
                  <a:pt x="590922" y="371487"/>
                  <a:pt x="563525" y="393405"/>
                </a:cubicBezTo>
                <a:cubicBezTo>
                  <a:pt x="545804" y="407582"/>
                  <a:pt x="527155" y="420670"/>
                  <a:pt x="510363" y="435935"/>
                </a:cubicBezTo>
                <a:cubicBezTo>
                  <a:pt x="488110" y="456165"/>
                  <a:pt x="467832" y="478466"/>
                  <a:pt x="446567" y="499731"/>
                </a:cubicBezTo>
                <a:cubicBezTo>
                  <a:pt x="435935" y="510363"/>
                  <a:pt x="426699" y="522606"/>
                  <a:pt x="414670" y="531628"/>
                </a:cubicBezTo>
                <a:cubicBezTo>
                  <a:pt x="400493" y="542261"/>
                  <a:pt x="386559" y="553226"/>
                  <a:pt x="372139" y="563526"/>
                </a:cubicBezTo>
                <a:cubicBezTo>
                  <a:pt x="341268" y="585577"/>
                  <a:pt x="328595" y="589666"/>
                  <a:pt x="297711" y="616689"/>
                </a:cubicBezTo>
                <a:cubicBezTo>
                  <a:pt x="165182" y="732651"/>
                  <a:pt x="335683" y="589350"/>
                  <a:pt x="223284" y="701749"/>
                </a:cubicBezTo>
                <a:cubicBezTo>
                  <a:pt x="210753" y="714280"/>
                  <a:pt x="193284" y="721116"/>
                  <a:pt x="180753" y="733647"/>
                </a:cubicBezTo>
                <a:cubicBezTo>
                  <a:pt x="168223" y="746177"/>
                  <a:pt x="161386" y="763647"/>
                  <a:pt x="148856" y="776177"/>
                </a:cubicBezTo>
                <a:cubicBezTo>
                  <a:pt x="139820" y="785213"/>
                  <a:pt x="125507" y="787944"/>
                  <a:pt x="116958" y="797442"/>
                </a:cubicBezTo>
                <a:cubicBezTo>
                  <a:pt x="93249" y="823786"/>
                  <a:pt x="72823" y="853014"/>
                  <a:pt x="53163" y="882503"/>
                </a:cubicBezTo>
                <a:cubicBezTo>
                  <a:pt x="31807" y="914536"/>
                  <a:pt x="26820" y="919160"/>
                  <a:pt x="10632" y="956931"/>
                </a:cubicBezTo>
                <a:cubicBezTo>
                  <a:pt x="6217" y="967232"/>
                  <a:pt x="3544" y="978196"/>
                  <a:pt x="0" y="988828"/>
                </a:cubicBezTo>
                <a:cubicBezTo>
                  <a:pt x="1476" y="1010973"/>
                  <a:pt x="3695" y="1148770"/>
                  <a:pt x="21265" y="1201479"/>
                </a:cubicBezTo>
                <a:cubicBezTo>
                  <a:pt x="26277" y="1216516"/>
                  <a:pt x="32383" y="1231833"/>
                  <a:pt x="42530" y="1244010"/>
                </a:cubicBezTo>
                <a:cubicBezTo>
                  <a:pt x="50711" y="1253827"/>
                  <a:pt x="63795" y="1258187"/>
                  <a:pt x="74428" y="1265275"/>
                </a:cubicBezTo>
                <a:cubicBezTo>
                  <a:pt x="81516" y="1279452"/>
                  <a:pt x="86480" y="1294907"/>
                  <a:pt x="95693" y="1307805"/>
                </a:cubicBezTo>
                <a:cubicBezTo>
                  <a:pt x="104433" y="1320041"/>
                  <a:pt x="120131" y="1326647"/>
                  <a:pt x="127591" y="1339703"/>
                </a:cubicBezTo>
                <a:cubicBezTo>
                  <a:pt x="187035" y="1443731"/>
                  <a:pt x="67066" y="1307393"/>
                  <a:pt x="159488" y="1446028"/>
                </a:cubicBezTo>
                <a:cubicBezTo>
                  <a:pt x="166576" y="1456661"/>
                  <a:pt x="175563" y="1466249"/>
                  <a:pt x="180753" y="1477926"/>
                </a:cubicBezTo>
                <a:cubicBezTo>
                  <a:pt x="189857" y="1498409"/>
                  <a:pt x="194930" y="1520456"/>
                  <a:pt x="202018" y="1541721"/>
                </a:cubicBezTo>
                <a:cubicBezTo>
                  <a:pt x="205562" y="1552354"/>
                  <a:pt x="206434" y="1564293"/>
                  <a:pt x="212651" y="1573619"/>
                </a:cubicBezTo>
                <a:lnTo>
                  <a:pt x="233916" y="1605517"/>
                </a:lnTo>
                <a:cubicBezTo>
                  <a:pt x="249987" y="1669797"/>
                  <a:pt x="239926" y="1634177"/>
                  <a:pt x="265814" y="1711842"/>
                </a:cubicBezTo>
                <a:cubicBezTo>
                  <a:pt x="279185" y="1751956"/>
                  <a:pt x="282411" y="1770968"/>
                  <a:pt x="318977" y="1807535"/>
                </a:cubicBezTo>
                <a:cubicBezTo>
                  <a:pt x="329609" y="1818168"/>
                  <a:pt x="338638" y="1830693"/>
                  <a:pt x="350874" y="1839433"/>
                </a:cubicBezTo>
                <a:cubicBezTo>
                  <a:pt x="363772" y="1848646"/>
                  <a:pt x="379964" y="1852297"/>
                  <a:pt x="393405" y="1860698"/>
                </a:cubicBezTo>
                <a:cubicBezTo>
                  <a:pt x="408432" y="1870090"/>
                  <a:pt x="420085" y="1884671"/>
                  <a:pt x="435935" y="1892596"/>
                </a:cubicBezTo>
                <a:cubicBezTo>
                  <a:pt x="455984" y="1902620"/>
                  <a:pt x="499730" y="1913861"/>
                  <a:pt x="499730" y="1913861"/>
                </a:cubicBezTo>
                <a:cubicBezTo>
                  <a:pt x="584790" y="1910317"/>
                  <a:pt x="670071" y="1910298"/>
                  <a:pt x="754911" y="1903228"/>
                </a:cubicBezTo>
                <a:cubicBezTo>
                  <a:pt x="797879" y="1899647"/>
                  <a:pt x="882502" y="1881963"/>
                  <a:pt x="882502" y="1881963"/>
                </a:cubicBezTo>
                <a:cubicBezTo>
                  <a:pt x="896679" y="1874875"/>
                  <a:pt x="910464" y="1866942"/>
                  <a:pt x="925032" y="1860698"/>
                </a:cubicBezTo>
                <a:cubicBezTo>
                  <a:pt x="935334" y="1856283"/>
                  <a:pt x="947199" y="1855626"/>
                  <a:pt x="956930" y="1850065"/>
                </a:cubicBezTo>
                <a:cubicBezTo>
                  <a:pt x="972316" y="1841273"/>
                  <a:pt x="983610" y="1826093"/>
                  <a:pt x="999460" y="1818168"/>
                </a:cubicBezTo>
                <a:cubicBezTo>
                  <a:pt x="1012531" y="1811633"/>
                  <a:pt x="1027491" y="1809348"/>
                  <a:pt x="1041991" y="1807535"/>
                </a:cubicBezTo>
                <a:cubicBezTo>
                  <a:pt x="1084339" y="1802242"/>
                  <a:pt x="1127051" y="1800447"/>
                  <a:pt x="1169581" y="1796903"/>
                </a:cubicBezTo>
                <a:cubicBezTo>
                  <a:pt x="1190846" y="1793359"/>
                  <a:pt x="1212035" y="1789319"/>
                  <a:pt x="1233377" y="1786270"/>
                </a:cubicBezTo>
                <a:cubicBezTo>
                  <a:pt x="1261664" y="1782229"/>
                  <a:pt x="1290252" y="1780335"/>
                  <a:pt x="1318437" y="1775637"/>
                </a:cubicBezTo>
                <a:cubicBezTo>
                  <a:pt x="1354089" y="1769695"/>
                  <a:pt x="1390474" y="1765801"/>
                  <a:pt x="1424763" y="1754372"/>
                </a:cubicBezTo>
                <a:cubicBezTo>
                  <a:pt x="1435395" y="1750828"/>
                  <a:pt x="1445719" y="1746171"/>
                  <a:pt x="1456660" y="1743740"/>
                </a:cubicBezTo>
                <a:cubicBezTo>
                  <a:pt x="1477705" y="1739063"/>
                  <a:pt x="1499316" y="1737335"/>
                  <a:pt x="1520456" y="1733107"/>
                </a:cubicBezTo>
                <a:cubicBezTo>
                  <a:pt x="1534785" y="1730241"/>
                  <a:pt x="1548809" y="1726019"/>
                  <a:pt x="1562986" y="1722475"/>
                </a:cubicBezTo>
                <a:lnTo>
                  <a:pt x="2169042" y="1733107"/>
                </a:lnTo>
                <a:cubicBezTo>
                  <a:pt x="2204286" y="1734175"/>
                  <a:pt x="2311993" y="1751085"/>
                  <a:pt x="2349795" y="1754372"/>
                </a:cubicBezTo>
                <a:cubicBezTo>
                  <a:pt x="2402876" y="1758988"/>
                  <a:pt x="2456121" y="1761461"/>
                  <a:pt x="2509284" y="1765005"/>
                </a:cubicBezTo>
                <a:cubicBezTo>
                  <a:pt x="2534093" y="1772093"/>
                  <a:pt x="2558225" y="1782246"/>
                  <a:pt x="2583711" y="1786270"/>
                </a:cubicBezTo>
                <a:cubicBezTo>
                  <a:pt x="2625867" y="1792926"/>
                  <a:pt x="2668800" y="1793039"/>
                  <a:pt x="2711302" y="1796903"/>
                </a:cubicBezTo>
                <a:lnTo>
                  <a:pt x="2817628" y="1807535"/>
                </a:lnTo>
                <a:cubicBezTo>
                  <a:pt x="2833319" y="1811458"/>
                  <a:pt x="2900702" y="1829021"/>
                  <a:pt x="2913321" y="1828800"/>
                </a:cubicBezTo>
                <a:cubicBezTo>
                  <a:pt x="3097727" y="1825565"/>
                  <a:pt x="3281916" y="1814623"/>
                  <a:pt x="3466214" y="1807535"/>
                </a:cubicBezTo>
                <a:cubicBezTo>
                  <a:pt x="3498112" y="1803991"/>
                  <a:pt x="3530250" y="1802179"/>
                  <a:pt x="3561907" y="1796903"/>
                </a:cubicBezTo>
                <a:cubicBezTo>
                  <a:pt x="3572962" y="1795060"/>
                  <a:pt x="3582815" y="1788468"/>
                  <a:pt x="3593805" y="1786270"/>
                </a:cubicBezTo>
                <a:cubicBezTo>
                  <a:pt x="3618379" y="1781355"/>
                  <a:pt x="3643575" y="1780120"/>
                  <a:pt x="3668232" y="1775637"/>
                </a:cubicBezTo>
                <a:cubicBezTo>
                  <a:pt x="3682610" y="1773023"/>
                  <a:pt x="3696766" y="1769204"/>
                  <a:pt x="3710763" y="1765005"/>
                </a:cubicBezTo>
                <a:cubicBezTo>
                  <a:pt x="3747029" y="1754126"/>
                  <a:pt x="3792604" y="1738083"/>
                  <a:pt x="3827721" y="1722475"/>
                </a:cubicBezTo>
                <a:cubicBezTo>
                  <a:pt x="3842205" y="1716038"/>
                  <a:pt x="3856074" y="1708298"/>
                  <a:pt x="3870251" y="1701210"/>
                </a:cubicBezTo>
                <a:cubicBezTo>
                  <a:pt x="3873795" y="1690577"/>
                  <a:pt x="3874667" y="1678638"/>
                  <a:pt x="3880884" y="1669312"/>
                </a:cubicBezTo>
                <a:cubicBezTo>
                  <a:pt x="3927289" y="1599703"/>
                  <a:pt x="3902577" y="1678800"/>
                  <a:pt x="3934046" y="1594884"/>
                </a:cubicBezTo>
                <a:cubicBezTo>
                  <a:pt x="3939177" y="1581201"/>
                  <a:pt x="3938923" y="1565785"/>
                  <a:pt x="3944679" y="1552354"/>
                </a:cubicBezTo>
                <a:cubicBezTo>
                  <a:pt x="3949713" y="1540608"/>
                  <a:pt x="3959604" y="1531551"/>
                  <a:pt x="3965944" y="1520456"/>
                </a:cubicBezTo>
                <a:cubicBezTo>
                  <a:pt x="4006244" y="1449930"/>
                  <a:pt x="3972281" y="1505671"/>
                  <a:pt x="3997842" y="1446028"/>
                </a:cubicBezTo>
                <a:cubicBezTo>
                  <a:pt x="4004086" y="1431460"/>
                  <a:pt x="4012019" y="1417675"/>
                  <a:pt x="4019107" y="1403498"/>
                </a:cubicBezTo>
                <a:cubicBezTo>
                  <a:pt x="4030141" y="1315222"/>
                  <a:pt x="4038427" y="1298081"/>
                  <a:pt x="4019107" y="1201479"/>
                </a:cubicBezTo>
                <a:cubicBezTo>
                  <a:pt x="4015999" y="1185937"/>
                  <a:pt x="4006634" y="1172137"/>
                  <a:pt x="3997842" y="1158949"/>
                </a:cubicBezTo>
                <a:cubicBezTo>
                  <a:pt x="3875971" y="976145"/>
                  <a:pt x="3979918" y="1135316"/>
                  <a:pt x="3902149" y="1041991"/>
                </a:cubicBezTo>
                <a:cubicBezTo>
                  <a:pt x="3893968" y="1032174"/>
                  <a:pt x="3889065" y="1019910"/>
                  <a:pt x="3880884" y="1010093"/>
                </a:cubicBezTo>
                <a:cubicBezTo>
                  <a:pt x="3871258" y="998542"/>
                  <a:pt x="3858772" y="989613"/>
                  <a:pt x="3848986" y="978196"/>
                </a:cubicBezTo>
                <a:cubicBezTo>
                  <a:pt x="3837453" y="964741"/>
                  <a:pt x="3828757" y="949002"/>
                  <a:pt x="3817088" y="935665"/>
                </a:cubicBezTo>
                <a:cubicBezTo>
                  <a:pt x="3803886" y="920577"/>
                  <a:pt x="3787760" y="908223"/>
                  <a:pt x="3774558" y="893135"/>
                </a:cubicBezTo>
                <a:cubicBezTo>
                  <a:pt x="3762889" y="879799"/>
                  <a:pt x="3755191" y="863136"/>
                  <a:pt x="3742660" y="850605"/>
                </a:cubicBezTo>
                <a:cubicBezTo>
                  <a:pt x="3730129" y="838074"/>
                  <a:pt x="3713466" y="830376"/>
                  <a:pt x="3700130" y="818707"/>
                </a:cubicBezTo>
                <a:cubicBezTo>
                  <a:pt x="3685042" y="805505"/>
                  <a:pt x="3673914" y="787830"/>
                  <a:pt x="3657600" y="776177"/>
                </a:cubicBezTo>
                <a:cubicBezTo>
                  <a:pt x="3648480" y="769663"/>
                  <a:pt x="3635727" y="770556"/>
                  <a:pt x="3625702" y="765544"/>
                </a:cubicBezTo>
                <a:cubicBezTo>
                  <a:pt x="3614273" y="759829"/>
                  <a:pt x="3604900" y="750619"/>
                  <a:pt x="3593805" y="744279"/>
                </a:cubicBezTo>
                <a:cubicBezTo>
                  <a:pt x="3580043" y="736415"/>
                  <a:pt x="3565036" y="730878"/>
                  <a:pt x="3551274" y="723014"/>
                </a:cubicBezTo>
                <a:cubicBezTo>
                  <a:pt x="3540179" y="716674"/>
                  <a:pt x="3530472" y="708089"/>
                  <a:pt x="3519377" y="701749"/>
                </a:cubicBezTo>
                <a:cubicBezTo>
                  <a:pt x="3505615" y="693885"/>
                  <a:pt x="3490608" y="688348"/>
                  <a:pt x="3476846" y="680484"/>
                </a:cubicBezTo>
                <a:cubicBezTo>
                  <a:pt x="3465751" y="674144"/>
                  <a:pt x="3456914" y="663706"/>
                  <a:pt x="3444949" y="659219"/>
                </a:cubicBezTo>
                <a:cubicBezTo>
                  <a:pt x="3428028" y="652873"/>
                  <a:pt x="3409507" y="652130"/>
                  <a:pt x="3391786" y="648586"/>
                </a:cubicBezTo>
                <a:cubicBezTo>
                  <a:pt x="3381153" y="641498"/>
                  <a:pt x="3371634" y="632355"/>
                  <a:pt x="3359888" y="627321"/>
                </a:cubicBezTo>
                <a:cubicBezTo>
                  <a:pt x="3346457" y="621565"/>
                  <a:pt x="3331687" y="619555"/>
                  <a:pt x="3317358" y="616689"/>
                </a:cubicBezTo>
                <a:cubicBezTo>
                  <a:pt x="3261310" y="605479"/>
                  <a:pt x="3227329" y="603268"/>
                  <a:pt x="3168502" y="595424"/>
                </a:cubicBezTo>
                <a:cubicBezTo>
                  <a:pt x="3129919" y="590280"/>
                  <a:pt x="3079899" y="583905"/>
                  <a:pt x="3040911" y="574158"/>
                </a:cubicBezTo>
                <a:cubicBezTo>
                  <a:pt x="3030038" y="571440"/>
                  <a:pt x="3019790" y="566605"/>
                  <a:pt x="3009014" y="563526"/>
                </a:cubicBezTo>
                <a:cubicBezTo>
                  <a:pt x="2994963" y="559511"/>
                  <a:pt x="2980661" y="556437"/>
                  <a:pt x="2966484" y="552893"/>
                </a:cubicBezTo>
                <a:cubicBezTo>
                  <a:pt x="2945219" y="538716"/>
                  <a:pt x="2910770" y="534609"/>
                  <a:pt x="2902688" y="510363"/>
                </a:cubicBezTo>
                <a:cubicBezTo>
                  <a:pt x="2892397" y="479489"/>
                  <a:pt x="2893277" y="472801"/>
                  <a:pt x="2870791" y="446568"/>
                </a:cubicBezTo>
                <a:cubicBezTo>
                  <a:pt x="2857743" y="431345"/>
                  <a:pt x="2839381" y="420719"/>
                  <a:pt x="2828260" y="404037"/>
                </a:cubicBezTo>
                <a:cubicBezTo>
                  <a:pt x="2821172" y="393405"/>
                  <a:pt x="2815485" y="381691"/>
                  <a:pt x="2806995" y="372140"/>
                </a:cubicBezTo>
                <a:cubicBezTo>
                  <a:pt x="2787015" y="349663"/>
                  <a:pt x="2759882" y="333367"/>
                  <a:pt x="2743200" y="308344"/>
                </a:cubicBezTo>
                <a:cubicBezTo>
                  <a:pt x="2736112" y="297712"/>
                  <a:pt x="2730971" y="285483"/>
                  <a:pt x="2721935" y="276447"/>
                </a:cubicBezTo>
                <a:cubicBezTo>
                  <a:pt x="2709404" y="263916"/>
                  <a:pt x="2692650" y="256322"/>
                  <a:pt x="2679405" y="244549"/>
                </a:cubicBezTo>
                <a:cubicBezTo>
                  <a:pt x="2586110" y="161620"/>
                  <a:pt x="2662950" y="215858"/>
                  <a:pt x="2594344" y="170121"/>
                </a:cubicBezTo>
                <a:cubicBezTo>
                  <a:pt x="2587256" y="159489"/>
                  <a:pt x="2583057" y="146207"/>
                  <a:pt x="2573079" y="138224"/>
                </a:cubicBezTo>
                <a:cubicBezTo>
                  <a:pt x="2564327" y="131223"/>
                  <a:pt x="2551206" y="132603"/>
                  <a:pt x="2541181" y="127591"/>
                </a:cubicBezTo>
                <a:cubicBezTo>
                  <a:pt x="2529752" y="121876"/>
                  <a:pt x="2519262" y="114309"/>
                  <a:pt x="2509284" y="106326"/>
                </a:cubicBezTo>
                <a:cubicBezTo>
                  <a:pt x="2501456" y="100064"/>
                  <a:pt x="2496614" y="90219"/>
                  <a:pt x="2488018" y="85061"/>
                </a:cubicBezTo>
                <a:cubicBezTo>
                  <a:pt x="2478408" y="79295"/>
                  <a:pt x="2466145" y="79440"/>
                  <a:pt x="2456121" y="74428"/>
                </a:cubicBezTo>
                <a:cubicBezTo>
                  <a:pt x="2444691" y="68713"/>
                  <a:pt x="2435969" y="58197"/>
                  <a:pt x="2424223" y="53163"/>
                </a:cubicBezTo>
                <a:cubicBezTo>
                  <a:pt x="2410792" y="47407"/>
                  <a:pt x="2395744" y="46545"/>
                  <a:pt x="2381693" y="42531"/>
                </a:cubicBezTo>
                <a:cubicBezTo>
                  <a:pt x="2370916" y="39452"/>
                  <a:pt x="2360608" y="34847"/>
                  <a:pt x="2349795" y="31898"/>
                </a:cubicBezTo>
                <a:cubicBezTo>
                  <a:pt x="2279269" y="12663"/>
                  <a:pt x="2273565" y="12399"/>
                  <a:pt x="2211572" y="0"/>
                </a:cubicBezTo>
                <a:cubicBezTo>
                  <a:pt x="2147777" y="3544"/>
                  <a:pt x="2083840" y="5098"/>
                  <a:pt x="2020186" y="10633"/>
                </a:cubicBezTo>
                <a:cubicBezTo>
                  <a:pt x="2002182" y="12199"/>
                  <a:pt x="1983944" y="14920"/>
                  <a:pt x="1967023" y="21265"/>
                </a:cubicBezTo>
                <a:cubicBezTo>
                  <a:pt x="1955058" y="25752"/>
                  <a:pt x="1946803" y="37341"/>
                  <a:pt x="1935125" y="42531"/>
                </a:cubicBezTo>
                <a:cubicBezTo>
                  <a:pt x="1914642" y="51635"/>
                  <a:pt x="1892595" y="56708"/>
                  <a:pt x="1871330" y="63796"/>
                </a:cubicBezTo>
                <a:cubicBezTo>
                  <a:pt x="1860697" y="67340"/>
                  <a:pt x="1850527" y="72843"/>
                  <a:pt x="1839432" y="74428"/>
                </a:cubicBezTo>
                <a:cubicBezTo>
                  <a:pt x="1757988" y="86064"/>
                  <a:pt x="1858925" y="81517"/>
                  <a:pt x="1754372" y="850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60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4ABB-4B1B-4DB3-A814-CCFAABA7AA95}" type="slidenum">
              <a:rPr lang="fr-BE" smtClean="0"/>
              <a:t>13</a:t>
            </a:fld>
            <a:endParaRPr lang="fr-BE"/>
          </a:p>
        </p:txBody>
      </p:sp>
      <p:sp>
        <p:nvSpPr>
          <p:cNvPr id="4" name="Rectangle à coins arrondis 3"/>
          <p:cNvSpPr/>
          <p:nvPr/>
        </p:nvSpPr>
        <p:spPr>
          <a:xfrm>
            <a:off x="3117724" y="260648"/>
            <a:ext cx="2808312" cy="12499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L’encadrant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3528" y="5300158"/>
            <a:ext cx="3816424" cy="12251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méthodes</a:t>
            </a:r>
          </a:p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outils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300192" y="5157192"/>
            <a:ext cx="2664296" cy="120390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étudiants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59224" y="2348880"/>
            <a:ext cx="3625552" cy="210674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/>
              <a:t>Enseigner vs Apprendre</a:t>
            </a:r>
            <a:endParaRPr lang="fr-BE" sz="4000" dirty="0"/>
          </a:p>
        </p:txBody>
      </p:sp>
      <p:sp>
        <p:nvSpPr>
          <p:cNvPr id="13" name="Flèche vers le bas 12"/>
          <p:cNvSpPr/>
          <p:nvPr/>
        </p:nvSpPr>
        <p:spPr>
          <a:xfrm>
            <a:off x="4283968" y="1556792"/>
            <a:ext cx="576064" cy="739428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 vers le bas 14"/>
          <p:cNvSpPr/>
          <p:nvPr/>
        </p:nvSpPr>
        <p:spPr>
          <a:xfrm rot="8102566">
            <a:off x="5602000" y="4325748"/>
            <a:ext cx="648072" cy="955328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 vers le bas 15"/>
          <p:cNvSpPr/>
          <p:nvPr/>
        </p:nvSpPr>
        <p:spPr>
          <a:xfrm rot="13025997">
            <a:off x="3045532" y="4389139"/>
            <a:ext cx="648072" cy="828547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64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Activités d'enseignements\Notes de cours\Notes de cours pédagogie Blida\Contexte de mes pratiques triple concordance.c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482"/>
            <a:ext cx="6273248" cy="67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3347864" y="5085184"/>
            <a:ext cx="2808312" cy="12499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L’encadrant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275856" y="738815"/>
            <a:ext cx="2664296" cy="120390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étudiants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627784" y="2813546"/>
            <a:ext cx="3636404" cy="12251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méthodes</a:t>
            </a:r>
          </a:p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outils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180364" y="2348880"/>
            <a:ext cx="6552728" cy="12610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400" dirty="0" smtClean="0"/>
              <a:t>Les étudiants</a:t>
            </a:r>
            <a:endParaRPr lang="fr-BE" sz="5400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611560" y="4689140"/>
            <a:ext cx="8291264" cy="10801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BE" sz="3200" dirty="0" smtClean="0">
                <a:latin typeface="+mn-lt"/>
                <a:hlinkClick r:id="rId2"/>
              </a:rPr>
              <a:t>https://www.youtube.com/watch?v=dGCJ46vyR9o&amp;feature=player_embedded</a:t>
            </a:r>
            <a:endParaRPr lang="fr-BE" sz="3200" dirty="0">
              <a:solidFill>
                <a:srgbClr val="A5002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6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860032" y="980728"/>
            <a:ext cx="3672408" cy="975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S’adapter aux outils …numériques</a:t>
            </a:r>
            <a:endParaRPr lang="fr-BE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9" y="2996952"/>
            <a:ext cx="6248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398044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6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Activités d'enseignements\Notes de cours\Notes de cours pédagogie Blida\Contexte de mes pratiques 1 étudiant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44824"/>
            <a:ext cx="91431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79512" y="188640"/>
            <a:ext cx="3816424" cy="86409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Les étudiants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3200" i="1" dirty="0">
                <a:solidFill>
                  <a:schemeClr val="bg1"/>
                </a:solidFill>
              </a:rPr>
              <a:t>Oui, les étudiants sont capables de faire la part des choses prioritaires et accessoires</a:t>
            </a:r>
            <a:r>
              <a:rPr lang="fr-FR" sz="3200" dirty="0">
                <a:solidFill>
                  <a:schemeClr val="bg1"/>
                </a:solidFill>
              </a:rPr>
              <a:t>.</a:t>
            </a:r>
            <a:endParaRPr lang="fr-FR" sz="32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3295384" y="2190136"/>
            <a:ext cx="1476164" cy="356989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602943" y="3212976"/>
            <a:ext cx="1008112" cy="612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NON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3295384" y="4492643"/>
            <a:ext cx="1476164" cy="35699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987824" y="5517232"/>
            <a:ext cx="2011077" cy="61206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OBJECTIFS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3200" i="1" dirty="0">
                <a:solidFill>
                  <a:schemeClr val="bg1"/>
                </a:solidFill>
              </a:rPr>
              <a:t>On apprend qu’en écoutant</a:t>
            </a:r>
            <a:r>
              <a:rPr lang="fr-FR" sz="3200" dirty="0">
                <a:solidFill>
                  <a:schemeClr val="bg1"/>
                </a:solidFill>
              </a:rPr>
              <a:t>.</a:t>
            </a:r>
            <a:endParaRPr lang="fr-FR" sz="32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3295384" y="2190136"/>
            <a:ext cx="1476164" cy="356989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602943" y="3212976"/>
            <a:ext cx="1008112" cy="612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NON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3295384" y="4492643"/>
            <a:ext cx="1476164" cy="35699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55576" y="5517232"/>
            <a:ext cx="7056784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>
                <a:latin typeface="Arial Narrow" panose="020B0606020202030204" pitchFamily="34" charset="0"/>
              </a:rPr>
              <a:t>diversification des moyens d’apprentissage </a:t>
            </a:r>
            <a:endParaRPr lang="fr-FR" sz="2800" dirty="0" smtClean="0">
              <a:latin typeface="Arial Narrow" panose="020B0606020202030204" pitchFamily="34" charset="0"/>
            </a:endParaRPr>
          </a:p>
          <a:p>
            <a:pPr algn="ctr"/>
            <a:r>
              <a:rPr lang="fr-FR" sz="2800" dirty="0" smtClean="0">
                <a:latin typeface="Arial Narrow" panose="020B0606020202030204" pitchFamily="34" charset="0"/>
              </a:rPr>
              <a:t>et </a:t>
            </a:r>
            <a:r>
              <a:rPr lang="fr-FR" sz="2800" dirty="0">
                <a:latin typeface="Arial Narrow" panose="020B0606020202030204" pitchFamily="34" charset="0"/>
              </a:rPr>
              <a:t>donc des METHODES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6160" y="3679501"/>
            <a:ext cx="1080120" cy="8640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err="1" smtClean="0"/>
              <a:t>DMV</a:t>
            </a:r>
            <a:endParaRPr lang="fr-BE" dirty="0" smtClean="0"/>
          </a:p>
          <a:p>
            <a:pPr algn="ctr"/>
            <a:r>
              <a:rPr lang="fr-BE" dirty="0" smtClean="0"/>
              <a:t>1977</a:t>
            </a:r>
            <a:endParaRPr lang="fr-BE" dirty="0"/>
          </a:p>
        </p:txBody>
      </p:sp>
      <p:sp>
        <p:nvSpPr>
          <p:cNvPr id="4" name="Ellipse 3"/>
          <p:cNvSpPr/>
          <p:nvPr/>
        </p:nvSpPr>
        <p:spPr>
          <a:xfrm>
            <a:off x="2843808" y="5229200"/>
            <a:ext cx="1080120" cy="8640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PhD</a:t>
            </a:r>
          </a:p>
          <a:p>
            <a:pPr algn="ctr"/>
            <a:r>
              <a:rPr lang="fr-BE" dirty="0" smtClean="0"/>
              <a:t>1994</a:t>
            </a:r>
            <a:endParaRPr lang="fr-BE" dirty="0"/>
          </a:p>
        </p:txBody>
      </p:sp>
      <p:sp>
        <p:nvSpPr>
          <p:cNvPr id="5" name="Ellipse 4"/>
          <p:cNvSpPr/>
          <p:nvPr/>
        </p:nvSpPr>
        <p:spPr>
          <a:xfrm>
            <a:off x="5076056" y="5229200"/>
            <a:ext cx="1080120" cy="8640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DES</a:t>
            </a:r>
          </a:p>
          <a:p>
            <a:pPr algn="ctr"/>
            <a:r>
              <a:rPr lang="fr-BE" dirty="0" err="1" smtClean="0"/>
              <a:t>Peda</a:t>
            </a:r>
            <a:endParaRPr lang="fr-BE" dirty="0" smtClean="0"/>
          </a:p>
          <a:p>
            <a:pPr algn="ctr"/>
            <a:r>
              <a:rPr lang="fr-BE" dirty="0" smtClean="0"/>
              <a:t>2003</a:t>
            </a:r>
            <a:endParaRPr lang="fr-BE" dirty="0"/>
          </a:p>
        </p:txBody>
      </p:sp>
      <p:sp>
        <p:nvSpPr>
          <p:cNvPr id="6" name="Ellipse 5"/>
          <p:cNvSpPr/>
          <p:nvPr/>
        </p:nvSpPr>
        <p:spPr>
          <a:xfrm>
            <a:off x="7092280" y="5224163"/>
            <a:ext cx="1296144" cy="8640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Master</a:t>
            </a:r>
          </a:p>
          <a:p>
            <a:pPr algn="ctr"/>
            <a:r>
              <a:rPr lang="fr-BE" dirty="0" err="1" smtClean="0"/>
              <a:t>Peda</a:t>
            </a:r>
            <a:endParaRPr lang="fr-BE" dirty="0" smtClean="0"/>
          </a:p>
          <a:p>
            <a:pPr algn="ctr"/>
            <a:r>
              <a:rPr lang="fr-BE" dirty="0" smtClean="0"/>
              <a:t>2012</a:t>
            </a:r>
            <a:endParaRPr lang="fr-BE" dirty="0"/>
          </a:p>
        </p:txBody>
      </p:sp>
      <p:sp>
        <p:nvSpPr>
          <p:cNvPr id="7" name="Ellipse 6"/>
          <p:cNvSpPr/>
          <p:nvPr/>
        </p:nvSpPr>
        <p:spPr>
          <a:xfrm>
            <a:off x="576220" y="5013176"/>
            <a:ext cx="1728192" cy="12961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err="1" smtClean="0"/>
              <a:t>Diploma</a:t>
            </a:r>
            <a:r>
              <a:rPr lang="fr-BE" dirty="0" smtClean="0"/>
              <a:t> bovine </a:t>
            </a:r>
            <a:r>
              <a:rPr lang="fr-BE" dirty="0" err="1" smtClean="0"/>
              <a:t>repro</a:t>
            </a:r>
            <a:endParaRPr lang="fr-BE" dirty="0" smtClean="0"/>
          </a:p>
          <a:p>
            <a:pPr algn="ctr"/>
            <a:r>
              <a:rPr lang="fr-BE" dirty="0" smtClean="0"/>
              <a:t>1989</a:t>
            </a:r>
          </a:p>
        </p:txBody>
      </p:sp>
      <p:sp>
        <p:nvSpPr>
          <p:cNvPr id="8" name="Ellipse 7"/>
          <p:cNvSpPr/>
          <p:nvPr/>
        </p:nvSpPr>
        <p:spPr>
          <a:xfrm>
            <a:off x="5946641" y="3679501"/>
            <a:ext cx="1654642" cy="7915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Professeur2007</a:t>
            </a:r>
          </a:p>
        </p:txBody>
      </p:sp>
      <p:sp>
        <p:nvSpPr>
          <p:cNvPr id="9" name="Ellipse 8"/>
          <p:cNvSpPr/>
          <p:nvPr/>
        </p:nvSpPr>
        <p:spPr>
          <a:xfrm>
            <a:off x="3635896" y="3687885"/>
            <a:ext cx="1654642" cy="9277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Chargé de cours</a:t>
            </a:r>
          </a:p>
          <a:p>
            <a:pPr algn="ctr"/>
            <a:r>
              <a:rPr lang="fr-BE" dirty="0" smtClean="0"/>
              <a:t>1998</a:t>
            </a: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179512" y="3247453"/>
            <a:ext cx="8420610" cy="36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1640798" y="3680749"/>
            <a:ext cx="1553446" cy="8640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Assistant</a:t>
            </a:r>
          </a:p>
          <a:p>
            <a:pPr algn="ctr"/>
            <a:r>
              <a:rPr lang="fr-BE" dirty="0" smtClean="0"/>
              <a:t>1984</a:t>
            </a:r>
            <a:endParaRPr lang="fr-BE" dirty="0"/>
          </a:p>
        </p:txBody>
      </p:sp>
      <p:sp>
        <p:nvSpPr>
          <p:cNvPr id="14" name="Ellipse 13"/>
          <p:cNvSpPr/>
          <p:nvPr/>
        </p:nvSpPr>
        <p:spPr>
          <a:xfrm>
            <a:off x="107504" y="2348880"/>
            <a:ext cx="100811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1977</a:t>
            </a:r>
            <a:endParaRPr lang="fr-BE" dirty="0"/>
          </a:p>
        </p:txBody>
      </p:sp>
      <p:sp>
        <p:nvSpPr>
          <p:cNvPr id="15" name="Ellipse 14"/>
          <p:cNvSpPr/>
          <p:nvPr/>
        </p:nvSpPr>
        <p:spPr>
          <a:xfrm>
            <a:off x="8096066" y="3356992"/>
            <a:ext cx="100811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2017</a:t>
            </a:r>
            <a:endParaRPr lang="fr-BE" dirty="0"/>
          </a:p>
        </p:txBody>
      </p:sp>
      <p:sp>
        <p:nvSpPr>
          <p:cNvPr id="16" name="Triangle rectangle 15"/>
          <p:cNvSpPr/>
          <p:nvPr/>
        </p:nvSpPr>
        <p:spPr>
          <a:xfrm flipH="1">
            <a:off x="245438" y="1735285"/>
            <a:ext cx="5262665" cy="1512168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Recherche</a:t>
            </a:r>
            <a:endParaRPr lang="fr-BE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245438" y="3283457"/>
            <a:ext cx="0" cy="3972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endCxn id="4" idx="0"/>
          </p:cNvCxnSpPr>
          <p:nvPr/>
        </p:nvCxnSpPr>
        <p:spPr>
          <a:xfrm>
            <a:off x="3383868" y="3298566"/>
            <a:ext cx="0" cy="19306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6773962" y="3280846"/>
            <a:ext cx="0" cy="3972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463217" y="3292784"/>
            <a:ext cx="0" cy="3972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2417521" y="3292784"/>
            <a:ext cx="0" cy="3972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endCxn id="7" idx="0"/>
          </p:cNvCxnSpPr>
          <p:nvPr/>
        </p:nvCxnSpPr>
        <p:spPr>
          <a:xfrm>
            <a:off x="1416396" y="3292784"/>
            <a:ext cx="23920" cy="17203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580112" y="3280846"/>
            <a:ext cx="0" cy="19306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7740352" y="3298566"/>
            <a:ext cx="0" cy="19306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1762917" y="260648"/>
            <a:ext cx="540060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30"/>
          <p:cNvSpPr/>
          <p:nvPr/>
        </p:nvSpPr>
        <p:spPr>
          <a:xfrm>
            <a:off x="2149901" y="411290"/>
            <a:ext cx="4942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40 ans de mon parcours </a:t>
            </a:r>
            <a:r>
              <a:rPr lang="fr-BE" dirty="0" smtClean="0"/>
              <a:t>universitaire </a:t>
            </a:r>
          </a:p>
          <a:p>
            <a:r>
              <a:rPr lang="fr-BE" dirty="0" smtClean="0"/>
              <a:t>à la faculté de médecine vétérinaire </a:t>
            </a:r>
          </a:p>
          <a:p>
            <a:r>
              <a:rPr lang="fr-BE" dirty="0"/>
              <a:t>e</a:t>
            </a:r>
            <a:r>
              <a:rPr lang="fr-BE" dirty="0" smtClean="0"/>
              <a:t>n </a:t>
            </a:r>
            <a:r>
              <a:rPr lang="fr-BE" dirty="0" err="1" smtClean="0"/>
              <a:t>thériogenologie</a:t>
            </a:r>
            <a:r>
              <a:rPr lang="fr-BE" dirty="0" smtClean="0"/>
              <a:t> des animaux de production</a:t>
            </a:r>
            <a:endParaRPr lang="fr-BE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7110"/>
            <a:ext cx="1488680" cy="16181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858" y="117110"/>
            <a:ext cx="1716970" cy="151169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2" name="Triangle rectangle 31"/>
          <p:cNvSpPr/>
          <p:nvPr/>
        </p:nvSpPr>
        <p:spPr>
          <a:xfrm flipH="1">
            <a:off x="5654644" y="1735285"/>
            <a:ext cx="2945477" cy="1512168"/>
          </a:xfrm>
          <a:prstGeom prst="rtTriangl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 smtClean="0">
              <a:solidFill>
                <a:schemeClr val="tx1"/>
              </a:solidFill>
            </a:endParaRPr>
          </a:p>
          <a:p>
            <a:pPr algn="ctr"/>
            <a:r>
              <a:rPr lang="fr-BE" dirty="0" smtClean="0">
                <a:solidFill>
                  <a:schemeClr val="tx1"/>
                </a:solidFill>
              </a:rPr>
              <a:t>Pédagogie</a:t>
            </a:r>
            <a:r>
              <a:rPr lang="fr-BE" sz="1400" dirty="0" smtClean="0">
                <a:solidFill>
                  <a:schemeClr val="tx1"/>
                </a:solidFill>
              </a:rPr>
              <a:t> </a:t>
            </a:r>
            <a:endParaRPr lang="fr-B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6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3200" i="1" dirty="0">
                <a:solidFill>
                  <a:schemeClr val="bg1"/>
                </a:solidFill>
              </a:rPr>
              <a:t>Pas de problème, les étudiants savent prendre des notes</a:t>
            </a:r>
            <a:endParaRPr lang="fr-FR" sz="32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3295384" y="2190136"/>
            <a:ext cx="1476164" cy="356989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602943" y="3212976"/>
            <a:ext cx="1008112" cy="612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NON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3295384" y="4492643"/>
            <a:ext cx="1476164" cy="35699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55576" y="5517232"/>
            <a:ext cx="7056784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>
                <a:latin typeface="Arial Narrow" panose="020B0606020202030204" pitchFamily="34" charset="0"/>
              </a:rPr>
              <a:t>nécessité d’un conséquent travail de rédaction de notes de cours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12168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3200" i="1" dirty="0">
                <a:solidFill>
                  <a:schemeClr val="bg1"/>
                </a:solidFill>
              </a:rPr>
              <a:t>Les étudiants ont les </a:t>
            </a:r>
            <a:r>
              <a:rPr lang="fr-FR" sz="3200" i="1" dirty="0" err="1">
                <a:solidFill>
                  <a:schemeClr val="bg1"/>
                </a:solidFill>
              </a:rPr>
              <a:t>prerequis</a:t>
            </a:r>
            <a:r>
              <a:rPr lang="fr-FR" sz="3200" i="1" dirty="0">
                <a:solidFill>
                  <a:schemeClr val="bg1"/>
                </a:solidFill>
              </a:rPr>
              <a:t> nécessaires à la compréhension automatique des contenus enseignés</a:t>
            </a:r>
            <a:endParaRPr lang="fr-FR" sz="32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3546538" y="2441290"/>
            <a:ext cx="973855" cy="356989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602943" y="3212976"/>
            <a:ext cx="1008112" cy="612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NON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3295384" y="4492643"/>
            <a:ext cx="1476164" cy="35699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55576" y="5517232"/>
            <a:ext cx="7056784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latin typeface="Arial Narrow" panose="020B0606020202030204" pitchFamily="34" charset="0"/>
              </a:rPr>
              <a:t>Nécessité de les vérifier et de former dans un contexte aussi authentique que possible 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12168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3200" i="1" dirty="0">
                <a:solidFill>
                  <a:schemeClr val="bg1"/>
                </a:solidFill>
              </a:rPr>
              <a:t>Les étudiants ont cette capacité naturelle à </a:t>
            </a:r>
            <a:r>
              <a:rPr lang="fr-FR" sz="3200" i="1" dirty="0" smtClean="0">
                <a:solidFill>
                  <a:schemeClr val="bg1"/>
                </a:solidFill>
              </a:rPr>
              <a:t>signaler </a:t>
            </a:r>
            <a:r>
              <a:rPr lang="fr-FR" sz="3200" i="1" dirty="0">
                <a:solidFill>
                  <a:schemeClr val="bg1"/>
                </a:solidFill>
              </a:rPr>
              <a:t>leur incompréhension</a:t>
            </a:r>
            <a:endParaRPr lang="fr-FR" sz="32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3546538" y="2441290"/>
            <a:ext cx="973855" cy="356989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602943" y="3212976"/>
            <a:ext cx="1008112" cy="612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BE" sz="2800" dirty="0" smtClean="0">
                <a:latin typeface="Arial Narrow" pitchFamily="34" charset="0"/>
              </a:rPr>
              <a:t>NON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3295384" y="4492643"/>
            <a:ext cx="1476164" cy="356990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55576" y="5517232"/>
            <a:ext cx="7056784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latin typeface="Arial Narrow" panose="020B0606020202030204" pitchFamily="34" charset="0"/>
              </a:rPr>
              <a:t>Il faut leur donner l’occasion de s’exprimer en intensifiant l’interactivité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180364" y="2348880"/>
            <a:ext cx="6552728" cy="12610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400" dirty="0" smtClean="0"/>
              <a:t>Les méthodes</a:t>
            </a:r>
            <a:endParaRPr lang="fr-BE" sz="5400" dirty="0"/>
          </a:p>
        </p:txBody>
      </p:sp>
    </p:spTree>
    <p:extLst>
      <p:ext uri="{BB962C8B-B14F-4D97-AF65-F5344CB8AC3E}">
        <p14:creationId xmlns:p14="http://schemas.microsoft.com/office/powerpoint/2010/main" val="10096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 Narrow" pitchFamily="34" charset="0"/>
              <a:buChar char="●"/>
              <a:defRPr sz="24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D2575C-61FD-40D8-B84F-749D6CB5E025}" type="slidenum">
              <a:rPr lang="fr-FR" altLang="fr-FR" sz="1500">
                <a:solidFill>
                  <a:srgbClr val="CC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500">
              <a:solidFill>
                <a:srgbClr val="CC0000"/>
              </a:solidFill>
            </a:endParaRPr>
          </a:p>
        </p:txBody>
      </p:sp>
      <p:pic>
        <p:nvPicPr>
          <p:cNvPr id="25603" name="Picture 2" descr="C:\Users\User\Pictures\Cerv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844675"/>
            <a:ext cx="5386388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986463" y="1557338"/>
            <a:ext cx="3038475" cy="892175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A découvrir via 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les sciences cognitives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6136" y="2859088"/>
            <a:ext cx="3228802" cy="2492375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Psychologie cognitive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Linguistique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Neurosciences 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Informatique (IA)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Anthropologie</a:t>
            </a:r>
          </a:p>
          <a:p>
            <a:pPr eaLnBrk="1" hangingPunct="1">
              <a:defRPr/>
            </a:pPr>
            <a:r>
              <a:rPr lang="fr-BE" sz="26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- Philosophie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359650" y="2465388"/>
            <a:ext cx="0" cy="3937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25413" y="168275"/>
            <a:ext cx="4230564" cy="596900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BE" sz="2600" dirty="0">
                <a:solidFill>
                  <a:schemeClr val="bg1"/>
                </a:solidFill>
              </a:rPr>
              <a:t>Le cerveau : une boite noire</a:t>
            </a:r>
          </a:p>
        </p:txBody>
      </p:sp>
    </p:spTree>
    <p:extLst>
      <p:ext uri="{BB962C8B-B14F-4D97-AF65-F5344CB8AC3E}">
        <p14:creationId xmlns:p14="http://schemas.microsoft.com/office/powerpoint/2010/main" val="12442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6"/>
          <p:cNvGrpSpPr>
            <a:grpSpLocks/>
          </p:cNvGrpSpPr>
          <p:nvPr/>
        </p:nvGrpSpPr>
        <p:grpSpPr bwMode="auto">
          <a:xfrm>
            <a:off x="3544693" y="1585914"/>
            <a:ext cx="714375" cy="431800"/>
            <a:chOff x="2381" y="709"/>
            <a:chExt cx="586" cy="272"/>
          </a:xfrm>
        </p:grpSpPr>
        <p:sp>
          <p:nvSpPr>
            <p:cNvPr id="2078" name="Rectangle 4"/>
            <p:cNvSpPr>
              <a:spLocks noChangeArrowheads="1"/>
            </p:cNvSpPr>
            <p:nvPr/>
          </p:nvSpPr>
          <p:spPr bwMode="auto">
            <a:xfrm>
              <a:off x="2381" y="709"/>
              <a:ext cx="586" cy="27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fr-BE" altLang="fr-FR">
                <a:latin typeface="+mn-lt"/>
              </a:endParaRPr>
            </a:p>
          </p:txBody>
        </p:sp>
        <p:sp>
          <p:nvSpPr>
            <p:cNvPr id="2079" name="Text Box 5"/>
            <p:cNvSpPr txBox="1">
              <a:spLocks noChangeArrowheads="1"/>
            </p:cNvSpPr>
            <p:nvPr/>
          </p:nvSpPr>
          <p:spPr bwMode="auto">
            <a:xfrm>
              <a:off x="2414" y="721"/>
              <a:ext cx="511" cy="23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altLang="fr-FR">
                  <a:latin typeface="+mn-lt"/>
                </a:rPr>
                <a:t>Lire</a:t>
              </a:r>
            </a:p>
          </p:txBody>
        </p:sp>
      </p:grpSp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1815905" y="4321176"/>
            <a:ext cx="4249738" cy="64135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latin typeface="+mn-lt"/>
              </a:rPr>
              <a:t>Participer à une discussion</a:t>
            </a:r>
          </a:p>
          <a:p>
            <a:pPr algn="ctr" eaLnBrk="1" hangingPunct="1"/>
            <a:r>
              <a:rPr lang="fr-FR" altLang="fr-FR" dirty="0">
                <a:latin typeface="+mn-lt"/>
              </a:rPr>
              <a:t>Donner une conférence</a:t>
            </a:r>
          </a:p>
        </p:txBody>
      </p:sp>
      <p:sp>
        <p:nvSpPr>
          <p:cNvPr id="2052" name="Rectangle 15"/>
          <p:cNvSpPr>
            <a:spLocks noChangeArrowheads="1"/>
          </p:cNvSpPr>
          <p:nvPr/>
        </p:nvSpPr>
        <p:spPr bwMode="auto">
          <a:xfrm>
            <a:off x="1815905" y="4321176"/>
            <a:ext cx="4249738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BE" altLang="fr-FR">
              <a:latin typeface="+mn-lt"/>
            </a:endParaRPr>
          </a:p>
        </p:txBody>
      </p:sp>
      <p:sp>
        <p:nvSpPr>
          <p:cNvPr id="2053" name="Rectangle 16"/>
          <p:cNvSpPr>
            <a:spLocks noChangeArrowheads="1"/>
          </p:cNvSpPr>
          <p:nvPr/>
        </p:nvSpPr>
        <p:spPr bwMode="auto">
          <a:xfrm>
            <a:off x="2608068" y="2738439"/>
            <a:ext cx="2663825" cy="504825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altLang="fr-FR">
                <a:latin typeface="+mn-lt"/>
              </a:rPr>
              <a:t>Regarder des images</a:t>
            </a:r>
          </a:p>
        </p:txBody>
      </p:sp>
      <p:sp>
        <p:nvSpPr>
          <p:cNvPr id="2054" name="Rectangle 17"/>
          <p:cNvSpPr>
            <a:spLocks noChangeArrowheads="1"/>
          </p:cNvSpPr>
          <p:nvPr/>
        </p:nvSpPr>
        <p:spPr bwMode="auto">
          <a:xfrm>
            <a:off x="3257355" y="2162176"/>
            <a:ext cx="1295400" cy="4318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altLang="fr-FR">
                <a:latin typeface="+mn-lt"/>
              </a:rPr>
              <a:t>Ecouter</a:t>
            </a:r>
          </a:p>
        </p:txBody>
      </p:sp>
      <p:grpSp>
        <p:nvGrpSpPr>
          <p:cNvPr id="2055" name="Group 23"/>
          <p:cNvGrpSpPr>
            <a:grpSpLocks/>
          </p:cNvGrpSpPr>
          <p:nvPr/>
        </p:nvGrpSpPr>
        <p:grpSpPr bwMode="auto">
          <a:xfrm>
            <a:off x="2249293" y="3384551"/>
            <a:ext cx="3600450" cy="649288"/>
            <a:chOff x="1655" y="1842"/>
            <a:chExt cx="2178" cy="409"/>
          </a:xfrm>
        </p:grpSpPr>
        <p:sp>
          <p:nvSpPr>
            <p:cNvPr id="2076" name="Text Box 12"/>
            <p:cNvSpPr txBox="1">
              <a:spLocks noChangeArrowheads="1"/>
            </p:cNvSpPr>
            <p:nvPr/>
          </p:nvSpPr>
          <p:spPr bwMode="auto">
            <a:xfrm>
              <a:off x="1655" y="1842"/>
              <a:ext cx="2164" cy="40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altLang="fr-FR">
                  <a:latin typeface="+mn-lt"/>
                </a:rPr>
                <a:t>Regarder un film</a:t>
              </a:r>
            </a:p>
            <a:p>
              <a:pPr algn="ctr" eaLnBrk="1" hangingPunct="1"/>
              <a:r>
                <a:rPr lang="fr-FR" altLang="fr-FR">
                  <a:latin typeface="+mn-lt"/>
                </a:rPr>
                <a:t>Voir une démonstration pratique</a:t>
              </a:r>
            </a:p>
          </p:txBody>
        </p:sp>
        <p:sp>
          <p:nvSpPr>
            <p:cNvPr id="2077" name="Rectangle 18"/>
            <p:cNvSpPr>
              <a:spLocks noChangeArrowheads="1"/>
            </p:cNvSpPr>
            <p:nvPr/>
          </p:nvSpPr>
          <p:spPr bwMode="auto">
            <a:xfrm>
              <a:off x="1655" y="1842"/>
              <a:ext cx="2178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fr-BE" altLang="fr-FR">
                <a:latin typeface="+mn-lt"/>
              </a:endParaRPr>
            </a:p>
          </p:txBody>
        </p:sp>
      </p:grpSp>
      <p:grpSp>
        <p:nvGrpSpPr>
          <p:cNvPr id="2056" name="Group 25"/>
          <p:cNvGrpSpPr>
            <a:grpSpLocks/>
          </p:cNvGrpSpPr>
          <p:nvPr/>
        </p:nvGrpSpPr>
        <p:grpSpPr bwMode="auto">
          <a:xfrm>
            <a:off x="1384105" y="5184776"/>
            <a:ext cx="5041900" cy="366713"/>
            <a:chOff x="1338" y="3022"/>
            <a:chExt cx="2358" cy="276"/>
          </a:xfrm>
        </p:grpSpPr>
        <p:sp>
          <p:nvSpPr>
            <p:cNvPr id="2074" name="Text Box 10"/>
            <p:cNvSpPr txBox="1">
              <a:spLocks noChangeArrowheads="1"/>
            </p:cNvSpPr>
            <p:nvPr/>
          </p:nvSpPr>
          <p:spPr bwMode="auto">
            <a:xfrm>
              <a:off x="1338" y="3022"/>
              <a:ext cx="2340" cy="27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altLang="fr-FR">
                  <a:latin typeface="+mn-lt"/>
                </a:rPr>
                <a:t>Réaliser soi-même une expérience</a:t>
              </a:r>
            </a:p>
          </p:txBody>
        </p:sp>
        <p:sp>
          <p:nvSpPr>
            <p:cNvPr id="2075" name="Rectangle 19"/>
            <p:cNvSpPr>
              <a:spLocks noChangeArrowheads="1"/>
            </p:cNvSpPr>
            <p:nvPr/>
          </p:nvSpPr>
          <p:spPr bwMode="auto">
            <a:xfrm>
              <a:off x="1338" y="3022"/>
              <a:ext cx="2358" cy="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fr-BE" altLang="fr-FR">
                <a:latin typeface="+mn-lt"/>
              </a:endParaRPr>
            </a:p>
          </p:txBody>
        </p:sp>
      </p:grpSp>
      <p:sp>
        <p:nvSpPr>
          <p:cNvPr id="2057" name="AutoShape 28"/>
          <p:cNvSpPr>
            <a:spLocks noChangeArrowheads="1"/>
          </p:cNvSpPr>
          <p:nvPr/>
        </p:nvSpPr>
        <p:spPr bwMode="auto">
          <a:xfrm>
            <a:off x="664968" y="1081089"/>
            <a:ext cx="6480175" cy="4752975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BE" altLang="fr-FR">
              <a:latin typeface="+mn-lt"/>
            </a:endParaRPr>
          </a:p>
        </p:txBody>
      </p:sp>
      <p:sp>
        <p:nvSpPr>
          <p:cNvPr id="2058" name="Rectangle 29"/>
          <p:cNvSpPr>
            <a:spLocks noChangeArrowheads="1"/>
          </p:cNvSpPr>
          <p:nvPr/>
        </p:nvSpPr>
        <p:spPr bwMode="auto">
          <a:xfrm>
            <a:off x="304605" y="1296989"/>
            <a:ext cx="8496300" cy="280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BE" altLang="fr-FR">
              <a:latin typeface="+mn-lt"/>
            </a:endParaRPr>
          </a:p>
        </p:txBody>
      </p:sp>
      <p:sp>
        <p:nvSpPr>
          <p:cNvPr id="2059" name="Rectangle 30"/>
          <p:cNvSpPr>
            <a:spLocks noChangeArrowheads="1"/>
          </p:cNvSpPr>
          <p:nvPr/>
        </p:nvSpPr>
        <p:spPr bwMode="auto">
          <a:xfrm>
            <a:off x="304605" y="4176714"/>
            <a:ext cx="8496300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BE" altLang="fr-FR">
              <a:latin typeface="+mn-lt"/>
            </a:endParaRPr>
          </a:p>
        </p:txBody>
      </p:sp>
      <p:sp>
        <p:nvSpPr>
          <p:cNvPr id="2060" name="Text Box 31"/>
          <p:cNvSpPr txBox="1">
            <a:spLocks noChangeArrowheads="1"/>
          </p:cNvSpPr>
          <p:nvPr/>
        </p:nvSpPr>
        <p:spPr bwMode="auto">
          <a:xfrm>
            <a:off x="376043" y="1443039"/>
            <a:ext cx="115845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600">
                <a:latin typeface="+mn-lt"/>
              </a:rPr>
              <a:t>Passive</a:t>
            </a:r>
          </a:p>
        </p:txBody>
      </p:sp>
      <p:sp>
        <p:nvSpPr>
          <p:cNvPr id="2061" name="Text Box 32"/>
          <p:cNvSpPr txBox="1">
            <a:spLocks noChangeArrowheads="1"/>
          </p:cNvSpPr>
          <p:nvPr/>
        </p:nvSpPr>
        <p:spPr bwMode="auto">
          <a:xfrm>
            <a:off x="304605" y="4322764"/>
            <a:ext cx="101976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600">
                <a:latin typeface="+mn-lt"/>
              </a:rPr>
              <a:t>Active</a:t>
            </a:r>
          </a:p>
        </p:txBody>
      </p:sp>
      <p:sp>
        <p:nvSpPr>
          <p:cNvPr id="2062" name="Line 33"/>
          <p:cNvSpPr>
            <a:spLocks noChangeShapeType="1"/>
          </p:cNvSpPr>
          <p:nvPr/>
        </p:nvSpPr>
        <p:spPr bwMode="auto">
          <a:xfrm>
            <a:off x="3257355" y="2089151"/>
            <a:ext cx="5543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>
              <a:latin typeface="+mn-lt"/>
            </a:endParaRPr>
          </a:p>
        </p:txBody>
      </p:sp>
      <p:sp>
        <p:nvSpPr>
          <p:cNvPr id="2063" name="Line 34"/>
          <p:cNvSpPr>
            <a:spLocks noChangeShapeType="1"/>
          </p:cNvSpPr>
          <p:nvPr/>
        </p:nvSpPr>
        <p:spPr bwMode="auto">
          <a:xfrm>
            <a:off x="2825555" y="2665414"/>
            <a:ext cx="5975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>
              <a:latin typeface="+mn-lt"/>
            </a:endParaRPr>
          </a:p>
        </p:txBody>
      </p:sp>
      <p:sp>
        <p:nvSpPr>
          <p:cNvPr id="2064" name="Line 35"/>
          <p:cNvSpPr>
            <a:spLocks noChangeShapeType="1"/>
          </p:cNvSpPr>
          <p:nvPr/>
        </p:nvSpPr>
        <p:spPr bwMode="auto">
          <a:xfrm>
            <a:off x="2392168" y="3313114"/>
            <a:ext cx="6408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>
              <a:latin typeface="+mn-lt"/>
            </a:endParaRPr>
          </a:p>
        </p:txBody>
      </p:sp>
      <p:sp>
        <p:nvSpPr>
          <p:cNvPr id="2065" name="Line 36"/>
          <p:cNvSpPr>
            <a:spLocks noChangeShapeType="1"/>
          </p:cNvSpPr>
          <p:nvPr/>
        </p:nvSpPr>
        <p:spPr bwMode="auto">
          <a:xfrm>
            <a:off x="1168205" y="5041901"/>
            <a:ext cx="7632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>
              <a:latin typeface="+mn-lt"/>
            </a:endParaRPr>
          </a:p>
        </p:txBody>
      </p:sp>
      <p:sp>
        <p:nvSpPr>
          <p:cNvPr id="2073" name="Text Box 45"/>
          <p:cNvSpPr txBox="1">
            <a:spLocks noChangeArrowheads="1"/>
          </p:cNvSpPr>
          <p:nvPr/>
        </p:nvSpPr>
        <p:spPr bwMode="auto">
          <a:xfrm>
            <a:off x="1087438" y="6168231"/>
            <a:ext cx="533928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+mn-lt"/>
              </a:rPr>
              <a:t>Adapté de R. </a:t>
            </a:r>
            <a:r>
              <a:rPr lang="fr-FR" altLang="fr-FR" dirty="0" err="1">
                <a:latin typeface="+mn-lt"/>
              </a:rPr>
              <a:t>Felder</a:t>
            </a:r>
            <a:r>
              <a:rPr lang="fr-FR" altLang="fr-FR" dirty="0">
                <a:latin typeface="+mn-lt"/>
              </a:rPr>
              <a:t> : </a:t>
            </a:r>
            <a:r>
              <a:rPr lang="fr-FR" altLang="fr-FR" dirty="0" err="1">
                <a:latin typeface="+mn-lt"/>
              </a:rPr>
              <a:t>Teaching</a:t>
            </a:r>
            <a:r>
              <a:rPr lang="fr-FR" altLang="fr-FR" dirty="0">
                <a:latin typeface="+mn-lt"/>
              </a:rPr>
              <a:t> </a:t>
            </a:r>
            <a:r>
              <a:rPr lang="fr-FR" altLang="fr-FR" dirty="0" err="1">
                <a:latin typeface="+mn-lt"/>
              </a:rPr>
              <a:t>effectiveness</a:t>
            </a:r>
            <a:r>
              <a:rPr lang="fr-FR" altLang="fr-FR" dirty="0">
                <a:latin typeface="+mn-lt"/>
              </a:rPr>
              <a:t> </a:t>
            </a:r>
            <a:r>
              <a:rPr lang="fr-FR" altLang="fr-FR" dirty="0" err="1">
                <a:latin typeface="+mn-lt"/>
              </a:rPr>
              <a:t>work</a:t>
            </a:r>
            <a:r>
              <a:rPr lang="fr-FR" altLang="fr-FR" dirty="0">
                <a:latin typeface="+mn-lt"/>
              </a:rPr>
              <a:t> book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107504" y="116632"/>
            <a:ext cx="2718051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Les méthodes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6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3" grpId="0" animBg="1"/>
      <p:bldP spid="20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Activités d'enseignements\Notes de cours\Notes de cours pédagogie Blida\Contexte de mes pratiques 2 method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89538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032499" y="116631"/>
            <a:ext cx="7344816" cy="61259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Les méthodes adaptées aux contextes d’apprentissage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93405" y="1180214"/>
            <a:ext cx="8623004" cy="2668772"/>
          </a:xfrm>
          <a:custGeom>
            <a:avLst/>
            <a:gdLst>
              <a:gd name="connsiteX0" fmla="*/ 106325 w 8623004"/>
              <a:gd name="connsiteY0" fmla="*/ 1190846 h 2668772"/>
              <a:gd name="connsiteX1" fmla="*/ 10632 w 8623004"/>
              <a:gd name="connsiteY1" fmla="*/ 1318437 h 2668772"/>
              <a:gd name="connsiteX2" fmla="*/ 0 w 8623004"/>
              <a:gd name="connsiteY2" fmla="*/ 1350335 h 2668772"/>
              <a:gd name="connsiteX3" fmla="*/ 10632 w 8623004"/>
              <a:gd name="connsiteY3" fmla="*/ 1392865 h 2668772"/>
              <a:gd name="connsiteX4" fmla="*/ 42530 w 8623004"/>
              <a:gd name="connsiteY4" fmla="*/ 1424763 h 2668772"/>
              <a:gd name="connsiteX5" fmla="*/ 63795 w 8623004"/>
              <a:gd name="connsiteY5" fmla="*/ 1456660 h 2668772"/>
              <a:gd name="connsiteX6" fmla="*/ 116958 w 8623004"/>
              <a:gd name="connsiteY6" fmla="*/ 1509823 h 2668772"/>
              <a:gd name="connsiteX7" fmla="*/ 212651 w 8623004"/>
              <a:gd name="connsiteY7" fmla="*/ 1584251 h 2668772"/>
              <a:gd name="connsiteX8" fmla="*/ 276446 w 8623004"/>
              <a:gd name="connsiteY8" fmla="*/ 1605516 h 2668772"/>
              <a:gd name="connsiteX9" fmla="*/ 308344 w 8623004"/>
              <a:gd name="connsiteY9" fmla="*/ 1616149 h 2668772"/>
              <a:gd name="connsiteX10" fmla="*/ 372139 w 8623004"/>
              <a:gd name="connsiteY10" fmla="*/ 1658679 h 2668772"/>
              <a:gd name="connsiteX11" fmla="*/ 404037 w 8623004"/>
              <a:gd name="connsiteY11" fmla="*/ 1679944 h 2668772"/>
              <a:gd name="connsiteX12" fmla="*/ 531628 w 8623004"/>
              <a:gd name="connsiteY12" fmla="*/ 1701209 h 2668772"/>
              <a:gd name="connsiteX13" fmla="*/ 563525 w 8623004"/>
              <a:gd name="connsiteY13" fmla="*/ 1711842 h 2668772"/>
              <a:gd name="connsiteX14" fmla="*/ 606055 w 8623004"/>
              <a:gd name="connsiteY14" fmla="*/ 1807535 h 2668772"/>
              <a:gd name="connsiteX15" fmla="*/ 627321 w 8623004"/>
              <a:gd name="connsiteY15" fmla="*/ 1828800 h 2668772"/>
              <a:gd name="connsiteX16" fmla="*/ 765544 w 8623004"/>
              <a:gd name="connsiteY16" fmla="*/ 1807535 h 2668772"/>
              <a:gd name="connsiteX17" fmla="*/ 839972 w 8623004"/>
              <a:gd name="connsiteY17" fmla="*/ 1786270 h 2668772"/>
              <a:gd name="connsiteX18" fmla="*/ 1116418 w 8623004"/>
              <a:gd name="connsiteY18" fmla="*/ 1775637 h 2668772"/>
              <a:gd name="connsiteX19" fmla="*/ 1148316 w 8623004"/>
              <a:gd name="connsiteY19" fmla="*/ 1765005 h 2668772"/>
              <a:gd name="connsiteX20" fmla="*/ 1722474 w 8623004"/>
              <a:gd name="connsiteY20" fmla="*/ 1765005 h 2668772"/>
              <a:gd name="connsiteX21" fmla="*/ 1807535 w 8623004"/>
              <a:gd name="connsiteY21" fmla="*/ 1828800 h 2668772"/>
              <a:gd name="connsiteX22" fmla="*/ 1850065 w 8623004"/>
              <a:gd name="connsiteY22" fmla="*/ 1892595 h 2668772"/>
              <a:gd name="connsiteX23" fmla="*/ 1839432 w 8623004"/>
              <a:gd name="connsiteY23" fmla="*/ 2052084 h 2668772"/>
              <a:gd name="connsiteX24" fmla="*/ 1828800 w 8623004"/>
              <a:gd name="connsiteY24" fmla="*/ 2105246 h 2668772"/>
              <a:gd name="connsiteX25" fmla="*/ 1807535 w 8623004"/>
              <a:gd name="connsiteY25" fmla="*/ 2126512 h 2668772"/>
              <a:gd name="connsiteX26" fmla="*/ 1796902 w 8623004"/>
              <a:gd name="connsiteY26" fmla="*/ 2158409 h 2668772"/>
              <a:gd name="connsiteX27" fmla="*/ 1754372 w 8623004"/>
              <a:gd name="connsiteY27" fmla="*/ 2222205 h 2668772"/>
              <a:gd name="connsiteX28" fmla="*/ 1722474 w 8623004"/>
              <a:gd name="connsiteY28" fmla="*/ 2296633 h 2668772"/>
              <a:gd name="connsiteX29" fmla="*/ 1711842 w 8623004"/>
              <a:gd name="connsiteY29" fmla="*/ 2402958 h 2668772"/>
              <a:gd name="connsiteX30" fmla="*/ 1690576 w 8623004"/>
              <a:gd name="connsiteY30" fmla="*/ 2519916 h 2668772"/>
              <a:gd name="connsiteX31" fmla="*/ 1701209 w 8623004"/>
              <a:gd name="connsiteY31" fmla="*/ 2626242 h 2668772"/>
              <a:gd name="connsiteX32" fmla="*/ 1775637 w 8623004"/>
              <a:gd name="connsiteY32" fmla="*/ 2668772 h 2668772"/>
              <a:gd name="connsiteX33" fmla="*/ 1935125 w 8623004"/>
              <a:gd name="connsiteY33" fmla="*/ 2626242 h 2668772"/>
              <a:gd name="connsiteX34" fmla="*/ 1977655 w 8623004"/>
              <a:gd name="connsiteY34" fmla="*/ 2562446 h 2668772"/>
              <a:gd name="connsiteX35" fmla="*/ 1998921 w 8623004"/>
              <a:gd name="connsiteY35" fmla="*/ 2530549 h 2668772"/>
              <a:gd name="connsiteX36" fmla="*/ 2020186 w 8623004"/>
              <a:gd name="connsiteY36" fmla="*/ 2445488 h 2668772"/>
              <a:gd name="connsiteX37" fmla="*/ 2041451 w 8623004"/>
              <a:gd name="connsiteY37" fmla="*/ 2381693 h 2668772"/>
              <a:gd name="connsiteX38" fmla="*/ 2052083 w 8623004"/>
              <a:gd name="connsiteY38" fmla="*/ 2275367 h 2668772"/>
              <a:gd name="connsiteX39" fmla="*/ 2083981 w 8623004"/>
              <a:gd name="connsiteY39" fmla="*/ 2137144 h 2668772"/>
              <a:gd name="connsiteX40" fmla="*/ 2094614 w 8623004"/>
              <a:gd name="connsiteY40" fmla="*/ 2105246 h 2668772"/>
              <a:gd name="connsiteX41" fmla="*/ 2105246 w 8623004"/>
              <a:gd name="connsiteY41" fmla="*/ 2073349 h 2668772"/>
              <a:gd name="connsiteX42" fmla="*/ 2126511 w 8623004"/>
              <a:gd name="connsiteY42" fmla="*/ 2041451 h 2668772"/>
              <a:gd name="connsiteX43" fmla="*/ 2158409 w 8623004"/>
              <a:gd name="connsiteY43" fmla="*/ 1977656 h 2668772"/>
              <a:gd name="connsiteX44" fmla="*/ 2222204 w 8623004"/>
              <a:gd name="connsiteY44" fmla="*/ 1945758 h 2668772"/>
              <a:gd name="connsiteX45" fmla="*/ 2286000 w 8623004"/>
              <a:gd name="connsiteY45" fmla="*/ 1967023 h 2668772"/>
              <a:gd name="connsiteX46" fmla="*/ 2349795 w 8623004"/>
              <a:gd name="connsiteY46" fmla="*/ 1998921 h 2668772"/>
              <a:gd name="connsiteX47" fmla="*/ 2509283 w 8623004"/>
              <a:gd name="connsiteY47" fmla="*/ 2009553 h 2668772"/>
              <a:gd name="connsiteX48" fmla="*/ 2743200 w 8623004"/>
              <a:gd name="connsiteY48" fmla="*/ 2009553 h 2668772"/>
              <a:gd name="connsiteX49" fmla="*/ 2796362 w 8623004"/>
              <a:gd name="connsiteY49" fmla="*/ 1998921 h 2668772"/>
              <a:gd name="connsiteX50" fmla="*/ 2860158 w 8623004"/>
              <a:gd name="connsiteY50" fmla="*/ 1977656 h 2668772"/>
              <a:gd name="connsiteX51" fmla="*/ 2902688 w 8623004"/>
              <a:gd name="connsiteY51" fmla="*/ 2020186 h 2668772"/>
              <a:gd name="connsiteX52" fmla="*/ 3115339 w 8623004"/>
              <a:gd name="connsiteY52" fmla="*/ 2020186 h 2668772"/>
              <a:gd name="connsiteX53" fmla="*/ 3221665 w 8623004"/>
              <a:gd name="connsiteY53" fmla="*/ 2030819 h 2668772"/>
              <a:gd name="connsiteX54" fmla="*/ 3285460 w 8623004"/>
              <a:gd name="connsiteY54" fmla="*/ 2052084 h 2668772"/>
              <a:gd name="connsiteX55" fmla="*/ 3306725 w 8623004"/>
              <a:gd name="connsiteY55" fmla="*/ 2083981 h 2668772"/>
              <a:gd name="connsiteX56" fmla="*/ 3338623 w 8623004"/>
              <a:gd name="connsiteY56" fmla="*/ 2115879 h 2668772"/>
              <a:gd name="connsiteX57" fmla="*/ 3349255 w 8623004"/>
              <a:gd name="connsiteY57" fmla="*/ 2147777 h 2668772"/>
              <a:gd name="connsiteX58" fmla="*/ 3370521 w 8623004"/>
              <a:gd name="connsiteY58" fmla="*/ 2275367 h 2668772"/>
              <a:gd name="connsiteX59" fmla="*/ 3391786 w 8623004"/>
              <a:gd name="connsiteY59" fmla="*/ 2339163 h 2668772"/>
              <a:gd name="connsiteX60" fmla="*/ 3402418 w 8623004"/>
              <a:gd name="connsiteY60" fmla="*/ 2413591 h 2668772"/>
              <a:gd name="connsiteX61" fmla="*/ 3423683 w 8623004"/>
              <a:gd name="connsiteY61" fmla="*/ 2488019 h 2668772"/>
              <a:gd name="connsiteX62" fmla="*/ 3434316 w 8623004"/>
              <a:gd name="connsiteY62" fmla="*/ 2573079 h 2668772"/>
              <a:gd name="connsiteX63" fmla="*/ 3444948 w 8623004"/>
              <a:gd name="connsiteY63" fmla="*/ 2604977 h 2668772"/>
              <a:gd name="connsiteX64" fmla="*/ 3508744 w 8623004"/>
              <a:gd name="connsiteY64" fmla="*/ 2626242 h 2668772"/>
              <a:gd name="connsiteX65" fmla="*/ 3593804 w 8623004"/>
              <a:gd name="connsiteY65" fmla="*/ 2615609 h 2668772"/>
              <a:gd name="connsiteX66" fmla="*/ 3668232 w 8623004"/>
              <a:gd name="connsiteY66" fmla="*/ 2530549 h 2668772"/>
              <a:gd name="connsiteX67" fmla="*/ 3689497 w 8623004"/>
              <a:gd name="connsiteY67" fmla="*/ 2445488 h 2668772"/>
              <a:gd name="connsiteX68" fmla="*/ 3710762 w 8623004"/>
              <a:gd name="connsiteY68" fmla="*/ 2381693 h 2668772"/>
              <a:gd name="connsiteX69" fmla="*/ 3721395 w 8623004"/>
              <a:gd name="connsiteY69" fmla="*/ 2296633 h 2668772"/>
              <a:gd name="connsiteX70" fmla="*/ 3732028 w 8623004"/>
              <a:gd name="connsiteY70" fmla="*/ 2264735 h 2668772"/>
              <a:gd name="connsiteX71" fmla="*/ 3742660 w 8623004"/>
              <a:gd name="connsiteY71" fmla="*/ 2190307 h 2668772"/>
              <a:gd name="connsiteX72" fmla="*/ 3763925 w 8623004"/>
              <a:gd name="connsiteY72" fmla="*/ 2083981 h 2668772"/>
              <a:gd name="connsiteX73" fmla="*/ 3795823 w 8623004"/>
              <a:gd name="connsiteY73" fmla="*/ 1945758 h 2668772"/>
              <a:gd name="connsiteX74" fmla="*/ 3795823 w 8623004"/>
              <a:gd name="connsiteY74" fmla="*/ 1945758 h 2668772"/>
              <a:gd name="connsiteX75" fmla="*/ 3827721 w 8623004"/>
              <a:gd name="connsiteY75" fmla="*/ 1839433 h 2668772"/>
              <a:gd name="connsiteX76" fmla="*/ 3838353 w 8623004"/>
              <a:gd name="connsiteY76" fmla="*/ 1807535 h 2668772"/>
              <a:gd name="connsiteX77" fmla="*/ 3880883 w 8623004"/>
              <a:gd name="connsiteY77" fmla="*/ 1733107 h 2668772"/>
              <a:gd name="connsiteX78" fmla="*/ 3912781 w 8623004"/>
              <a:gd name="connsiteY78" fmla="*/ 1701209 h 2668772"/>
              <a:gd name="connsiteX79" fmla="*/ 3965944 w 8623004"/>
              <a:gd name="connsiteY79" fmla="*/ 1690577 h 2668772"/>
              <a:gd name="connsiteX80" fmla="*/ 4231758 w 8623004"/>
              <a:gd name="connsiteY80" fmla="*/ 1701209 h 2668772"/>
              <a:gd name="connsiteX81" fmla="*/ 4263655 w 8623004"/>
              <a:gd name="connsiteY81" fmla="*/ 1711842 h 2668772"/>
              <a:gd name="connsiteX82" fmla="*/ 4316818 w 8623004"/>
              <a:gd name="connsiteY82" fmla="*/ 1722474 h 2668772"/>
              <a:gd name="connsiteX83" fmla="*/ 4444409 w 8623004"/>
              <a:gd name="connsiteY83" fmla="*/ 1754372 h 2668772"/>
              <a:gd name="connsiteX84" fmla="*/ 4518837 w 8623004"/>
              <a:gd name="connsiteY84" fmla="*/ 1796902 h 2668772"/>
              <a:gd name="connsiteX85" fmla="*/ 4582632 w 8623004"/>
              <a:gd name="connsiteY85" fmla="*/ 1818167 h 2668772"/>
              <a:gd name="connsiteX86" fmla="*/ 5039832 w 8623004"/>
              <a:gd name="connsiteY86" fmla="*/ 1796902 h 2668772"/>
              <a:gd name="connsiteX87" fmla="*/ 5114260 w 8623004"/>
              <a:gd name="connsiteY87" fmla="*/ 1775637 h 2668772"/>
              <a:gd name="connsiteX88" fmla="*/ 5188688 w 8623004"/>
              <a:gd name="connsiteY88" fmla="*/ 1754372 h 2668772"/>
              <a:gd name="connsiteX89" fmla="*/ 5358809 w 8623004"/>
              <a:gd name="connsiteY89" fmla="*/ 1765005 h 2668772"/>
              <a:gd name="connsiteX90" fmla="*/ 5390707 w 8623004"/>
              <a:gd name="connsiteY90" fmla="*/ 1786270 h 2668772"/>
              <a:gd name="connsiteX91" fmla="*/ 5422604 w 8623004"/>
              <a:gd name="connsiteY91" fmla="*/ 1796902 h 2668772"/>
              <a:gd name="connsiteX92" fmla="*/ 5528930 w 8623004"/>
              <a:gd name="connsiteY92" fmla="*/ 1871330 h 2668772"/>
              <a:gd name="connsiteX93" fmla="*/ 5560828 w 8623004"/>
              <a:gd name="connsiteY93" fmla="*/ 1881963 h 2668772"/>
              <a:gd name="connsiteX94" fmla="*/ 5603358 w 8623004"/>
              <a:gd name="connsiteY94" fmla="*/ 1935126 h 2668772"/>
              <a:gd name="connsiteX95" fmla="*/ 5624623 w 8623004"/>
              <a:gd name="connsiteY95" fmla="*/ 1967023 h 2668772"/>
              <a:gd name="connsiteX96" fmla="*/ 5645888 w 8623004"/>
              <a:gd name="connsiteY96" fmla="*/ 2030819 h 2668772"/>
              <a:gd name="connsiteX97" fmla="*/ 5656521 w 8623004"/>
              <a:gd name="connsiteY97" fmla="*/ 2062716 h 2668772"/>
              <a:gd name="connsiteX98" fmla="*/ 5667153 w 8623004"/>
              <a:gd name="connsiteY98" fmla="*/ 2137144 h 2668772"/>
              <a:gd name="connsiteX99" fmla="*/ 5688418 w 8623004"/>
              <a:gd name="connsiteY99" fmla="*/ 2488019 h 2668772"/>
              <a:gd name="connsiteX100" fmla="*/ 5730948 w 8623004"/>
              <a:gd name="connsiteY100" fmla="*/ 2583712 h 2668772"/>
              <a:gd name="connsiteX101" fmla="*/ 5805376 w 8623004"/>
              <a:gd name="connsiteY101" fmla="*/ 2551814 h 2668772"/>
              <a:gd name="connsiteX102" fmla="*/ 5816009 w 8623004"/>
              <a:gd name="connsiteY102" fmla="*/ 2519916 h 2668772"/>
              <a:gd name="connsiteX103" fmla="*/ 5837274 w 8623004"/>
              <a:gd name="connsiteY103" fmla="*/ 2488019 h 2668772"/>
              <a:gd name="connsiteX104" fmla="*/ 5869172 w 8623004"/>
              <a:gd name="connsiteY104" fmla="*/ 2371060 h 2668772"/>
              <a:gd name="connsiteX105" fmla="*/ 5890437 w 8623004"/>
              <a:gd name="connsiteY105" fmla="*/ 2211572 h 2668772"/>
              <a:gd name="connsiteX106" fmla="*/ 5922335 w 8623004"/>
              <a:gd name="connsiteY106" fmla="*/ 2115879 h 2668772"/>
              <a:gd name="connsiteX107" fmla="*/ 5932967 w 8623004"/>
              <a:gd name="connsiteY107" fmla="*/ 2083981 h 2668772"/>
              <a:gd name="connsiteX108" fmla="*/ 5964865 w 8623004"/>
              <a:gd name="connsiteY108" fmla="*/ 2020186 h 2668772"/>
              <a:gd name="connsiteX109" fmla="*/ 5996762 w 8623004"/>
              <a:gd name="connsiteY109" fmla="*/ 1913860 h 2668772"/>
              <a:gd name="connsiteX110" fmla="*/ 6049925 w 8623004"/>
              <a:gd name="connsiteY110" fmla="*/ 1860698 h 2668772"/>
              <a:gd name="connsiteX111" fmla="*/ 6113721 w 8623004"/>
              <a:gd name="connsiteY111" fmla="*/ 1839433 h 2668772"/>
              <a:gd name="connsiteX112" fmla="*/ 6145618 w 8623004"/>
              <a:gd name="connsiteY112" fmla="*/ 1818167 h 2668772"/>
              <a:gd name="connsiteX113" fmla="*/ 6698511 w 8623004"/>
              <a:gd name="connsiteY113" fmla="*/ 1807535 h 2668772"/>
              <a:gd name="connsiteX114" fmla="*/ 6730409 w 8623004"/>
              <a:gd name="connsiteY114" fmla="*/ 1828800 h 2668772"/>
              <a:gd name="connsiteX115" fmla="*/ 6762307 w 8623004"/>
              <a:gd name="connsiteY115" fmla="*/ 1860698 h 2668772"/>
              <a:gd name="connsiteX116" fmla="*/ 6794204 w 8623004"/>
              <a:gd name="connsiteY116" fmla="*/ 1871330 h 2668772"/>
              <a:gd name="connsiteX117" fmla="*/ 6826102 w 8623004"/>
              <a:gd name="connsiteY117" fmla="*/ 1892595 h 2668772"/>
              <a:gd name="connsiteX118" fmla="*/ 6858000 w 8623004"/>
              <a:gd name="connsiteY118" fmla="*/ 1903228 h 2668772"/>
              <a:gd name="connsiteX119" fmla="*/ 7240772 w 8623004"/>
              <a:gd name="connsiteY119" fmla="*/ 1892595 h 2668772"/>
              <a:gd name="connsiteX120" fmla="*/ 7400260 w 8623004"/>
              <a:gd name="connsiteY120" fmla="*/ 1860698 h 2668772"/>
              <a:gd name="connsiteX121" fmla="*/ 7495953 w 8623004"/>
              <a:gd name="connsiteY121" fmla="*/ 1828800 h 2668772"/>
              <a:gd name="connsiteX122" fmla="*/ 7527851 w 8623004"/>
              <a:gd name="connsiteY122" fmla="*/ 1818167 h 2668772"/>
              <a:gd name="connsiteX123" fmla="*/ 7740502 w 8623004"/>
              <a:gd name="connsiteY123" fmla="*/ 1828800 h 2668772"/>
              <a:gd name="connsiteX124" fmla="*/ 7761767 w 8623004"/>
              <a:gd name="connsiteY124" fmla="*/ 1892595 h 2668772"/>
              <a:gd name="connsiteX125" fmla="*/ 7751135 w 8623004"/>
              <a:gd name="connsiteY125" fmla="*/ 1945758 h 2668772"/>
              <a:gd name="connsiteX126" fmla="*/ 7740502 w 8623004"/>
              <a:gd name="connsiteY126" fmla="*/ 1977656 h 2668772"/>
              <a:gd name="connsiteX127" fmla="*/ 7751135 w 8623004"/>
              <a:gd name="connsiteY127" fmla="*/ 2020186 h 2668772"/>
              <a:gd name="connsiteX128" fmla="*/ 7772400 w 8623004"/>
              <a:gd name="connsiteY128" fmla="*/ 2062716 h 2668772"/>
              <a:gd name="connsiteX129" fmla="*/ 7836195 w 8623004"/>
              <a:gd name="connsiteY129" fmla="*/ 2094614 h 2668772"/>
              <a:gd name="connsiteX130" fmla="*/ 7878725 w 8623004"/>
              <a:gd name="connsiteY130" fmla="*/ 2126512 h 2668772"/>
              <a:gd name="connsiteX131" fmla="*/ 7942521 w 8623004"/>
              <a:gd name="connsiteY131" fmla="*/ 2169042 h 2668772"/>
              <a:gd name="connsiteX132" fmla="*/ 7985051 w 8623004"/>
              <a:gd name="connsiteY132" fmla="*/ 2232837 h 2668772"/>
              <a:gd name="connsiteX133" fmla="*/ 8006316 w 8623004"/>
              <a:gd name="connsiteY133" fmla="*/ 2264735 h 2668772"/>
              <a:gd name="connsiteX134" fmla="*/ 8027581 w 8623004"/>
              <a:gd name="connsiteY134" fmla="*/ 2317898 h 2668772"/>
              <a:gd name="connsiteX135" fmla="*/ 8048846 w 8623004"/>
              <a:gd name="connsiteY135" fmla="*/ 2498651 h 2668772"/>
              <a:gd name="connsiteX136" fmla="*/ 8070111 w 8623004"/>
              <a:gd name="connsiteY136" fmla="*/ 2530549 h 2668772"/>
              <a:gd name="connsiteX137" fmla="*/ 8229600 w 8623004"/>
              <a:gd name="connsiteY137" fmla="*/ 2498651 h 2668772"/>
              <a:gd name="connsiteX138" fmla="*/ 8261497 w 8623004"/>
              <a:gd name="connsiteY138" fmla="*/ 2477386 h 2668772"/>
              <a:gd name="connsiteX139" fmla="*/ 8282762 w 8623004"/>
              <a:gd name="connsiteY139" fmla="*/ 2445488 h 2668772"/>
              <a:gd name="connsiteX140" fmla="*/ 8346558 w 8623004"/>
              <a:gd name="connsiteY140" fmla="*/ 2381693 h 2668772"/>
              <a:gd name="connsiteX141" fmla="*/ 8389088 w 8623004"/>
              <a:gd name="connsiteY141" fmla="*/ 2317898 h 2668772"/>
              <a:gd name="connsiteX142" fmla="*/ 8431618 w 8623004"/>
              <a:gd name="connsiteY142" fmla="*/ 2254102 h 2668772"/>
              <a:gd name="connsiteX143" fmla="*/ 8452883 w 8623004"/>
              <a:gd name="connsiteY143" fmla="*/ 2179674 h 2668772"/>
              <a:gd name="connsiteX144" fmla="*/ 8495414 w 8623004"/>
              <a:gd name="connsiteY144" fmla="*/ 2126512 h 2668772"/>
              <a:gd name="connsiteX145" fmla="*/ 8537944 w 8623004"/>
              <a:gd name="connsiteY145" fmla="*/ 2030819 h 2668772"/>
              <a:gd name="connsiteX146" fmla="*/ 8548576 w 8623004"/>
              <a:gd name="connsiteY146" fmla="*/ 1988288 h 2668772"/>
              <a:gd name="connsiteX147" fmla="*/ 8569842 w 8623004"/>
              <a:gd name="connsiteY147" fmla="*/ 1924493 h 2668772"/>
              <a:gd name="connsiteX148" fmla="*/ 8580474 w 8623004"/>
              <a:gd name="connsiteY148" fmla="*/ 1892595 h 2668772"/>
              <a:gd name="connsiteX149" fmla="*/ 8601739 w 8623004"/>
              <a:gd name="connsiteY149" fmla="*/ 1828800 h 2668772"/>
              <a:gd name="connsiteX150" fmla="*/ 8623004 w 8623004"/>
              <a:gd name="connsiteY150" fmla="*/ 1743739 h 2668772"/>
              <a:gd name="connsiteX151" fmla="*/ 8612372 w 8623004"/>
              <a:gd name="connsiteY151" fmla="*/ 1414130 h 2668772"/>
              <a:gd name="connsiteX152" fmla="*/ 8591107 w 8623004"/>
              <a:gd name="connsiteY152" fmla="*/ 1329070 h 2668772"/>
              <a:gd name="connsiteX153" fmla="*/ 8569842 w 8623004"/>
              <a:gd name="connsiteY153" fmla="*/ 1286539 h 2668772"/>
              <a:gd name="connsiteX154" fmla="*/ 8548576 w 8623004"/>
              <a:gd name="connsiteY154" fmla="*/ 1222744 h 2668772"/>
              <a:gd name="connsiteX155" fmla="*/ 8474148 w 8623004"/>
              <a:gd name="connsiteY155" fmla="*/ 1137684 h 2668772"/>
              <a:gd name="connsiteX156" fmla="*/ 8442251 w 8623004"/>
              <a:gd name="connsiteY156" fmla="*/ 1116419 h 2668772"/>
              <a:gd name="connsiteX157" fmla="*/ 8389088 w 8623004"/>
              <a:gd name="connsiteY157" fmla="*/ 1073888 h 2668772"/>
              <a:gd name="connsiteX158" fmla="*/ 8314660 w 8623004"/>
              <a:gd name="connsiteY158" fmla="*/ 1010093 h 2668772"/>
              <a:gd name="connsiteX159" fmla="*/ 8187069 w 8623004"/>
              <a:gd name="connsiteY159" fmla="*/ 946298 h 2668772"/>
              <a:gd name="connsiteX160" fmla="*/ 8059479 w 8623004"/>
              <a:gd name="connsiteY160" fmla="*/ 871870 h 2668772"/>
              <a:gd name="connsiteX161" fmla="*/ 7899990 w 8623004"/>
              <a:gd name="connsiteY161" fmla="*/ 829339 h 2668772"/>
              <a:gd name="connsiteX162" fmla="*/ 7857460 w 8623004"/>
              <a:gd name="connsiteY162" fmla="*/ 808074 h 2668772"/>
              <a:gd name="connsiteX163" fmla="*/ 7793665 w 8623004"/>
              <a:gd name="connsiteY163" fmla="*/ 797442 h 2668772"/>
              <a:gd name="connsiteX164" fmla="*/ 7708604 w 8623004"/>
              <a:gd name="connsiteY164" fmla="*/ 776177 h 2668772"/>
              <a:gd name="connsiteX165" fmla="*/ 7666074 w 8623004"/>
              <a:gd name="connsiteY165" fmla="*/ 765544 h 2668772"/>
              <a:gd name="connsiteX166" fmla="*/ 7634176 w 8623004"/>
              <a:gd name="connsiteY166" fmla="*/ 744279 h 2668772"/>
              <a:gd name="connsiteX167" fmla="*/ 7474688 w 8623004"/>
              <a:gd name="connsiteY167" fmla="*/ 712381 h 2668772"/>
              <a:gd name="connsiteX168" fmla="*/ 7389628 w 8623004"/>
              <a:gd name="connsiteY168" fmla="*/ 691116 h 2668772"/>
              <a:gd name="connsiteX169" fmla="*/ 7230139 w 8623004"/>
              <a:gd name="connsiteY169" fmla="*/ 659219 h 2668772"/>
              <a:gd name="connsiteX170" fmla="*/ 7176976 w 8623004"/>
              <a:gd name="connsiteY170" fmla="*/ 637953 h 2668772"/>
              <a:gd name="connsiteX171" fmla="*/ 7091916 w 8623004"/>
              <a:gd name="connsiteY171" fmla="*/ 616688 h 2668772"/>
              <a:gd name="connsiteX172" fmla="*/ 6953693 w 8623004"/>
              <a:gd name="connsiteY172" fmla="*/ 563526 h 2668772"/>
              <a:gd name="connsiteX173" fmla="*/ 6889897 w 8623004"/>
              <a:gd name="connsiteY173" fmla="*/ 542260 h 2668772"/>
              <a:gd name="connsiteX174" fmla="*/ 6719776 w 8623004"/>
              <a:gd name="connsiteY174" fmla="*/ 510363 h 2668772"/>
              <a:gd name="connsiteX175" fmla="*/ 6645348 w 8623004"/>
              <a:gd name="connsiteY175" fmla="*/ 478465 h 2668772"/>
              <a:gd name="connsiteX176" fmla="*/ 6581553 w 8623004"/>
              <a:gd name="connsiteY176" fmla="*/ 467833 h 2668772"/>
              <a:gd name="connsiteX177" fmla="*/ 6528390 w 8623004"/>
              <a:gd name="connsiteY177" fmla="*/ 457200 h 2668772"/>
              <a:gd name="connsiteX178" fmla="*/ 6411432 w 8623004"/>
              <a:gd name="connsiteY178" fmla="*/ 414670 h 2668772"/>
              <a:gd name="connsiteX179" fmla="*/ 6358269 w 8623004"/>
              <a:gd name="connsiteY179" fmla="*/ 393405 h 2668772"/>
              <a:gd name="connsiteX180" fmla="*/ 6241311 w 8623004"/>
              <a:gd name="connsiteY180" fmla="*/ 372139 h 2668772"/>
              <a:gd name="connsiteX181" fmla="*/ 6209414 w 8623004"/>
              <a:gd name="connsiteY181" fmla="*/ 350874 h 2668772"/>
              <a:gd name="connsiteX182" fmla="*/ 6156251 w 8623004"/>
              <a:gd name="connsiteY182" fmla="*/ 340242 h 2668772"/>
              <a:gd name="connsiteX183" fmla="*/ 6113721 w 8623004"/>
              <a:gd name="connsiteY183" fmla="*/ 329609 h 2668772"/>
              <a:gd name="connsiteX184" fmla="*/ 6060558 w 8623004"/>
              <a:gd name="connsiteY184" fmla="*/ 308344 h 2668772"/>
              <a:gd name="connsiteX185" fmla="*/ 5964865 w 8623004"/>
              <a:gd name="connsiteY185" fmla="*/ 287079 h 2668772"/>
              <a:gd name="connsiteX186" fmla="*/ 5901069 w 8623004"/>
              <a:gd name="connsiteY186" fmla="*/ 265814 h 2668772"/>
              <a:gd name="connsiteX187" fmla="*/ 5869172 w 8623004"/>
              <a:gd name="connsiteY187" fmla="*/ 255181 h 2668772"/>
              <a:gd name="connsiteX188" fmla="*/ 5773479 w 8623004"/>
              <a:gd name="connsiteY188" fmla="*/ 233916 h 2668772"/>
              <a:gd name="connsiteX189" fmla="*/ 5699051 w 8623004"/>
              <a:gd name="connsiteY189" fmla="*/ 223284 h 2668772"/>
              <a:gd name="connsiteX190" fmla="*/ 5667153 w 8623004"/>
              <a:gd name="connsiteY190" fmla="*/ 212651 h 2668772"/>
              <a:gd name="connsiteX191" fmla="*/ 5635255 w 8623004"/>
              <a:gd name="connsiteY191" fmla="*/ 191386 h 2668772"/>
              <a:gd name="connsiteX192" fmla="*/ 5433237 w 8623004"/>
              <a:gd name="connsiteY192" fmla="*/ 148856 h 2668772"/>
              <a:gd name="connsiteX193" fmla="*/ 5390707 w 8623004"/>
              <a:gd name="connsiteY193" fmla="*/ 138223 h 2668772"/>
              <a:gd name="connsiteX194" fmla="*/ 5326911 w 8623004"/>
              <a:gd name="connsiteY194" fmla="*/ 116958 h 2668772"/>
              <a:gd name="connsiteX195" fmla="*/ 5252483 w 8623004"/>
              <a:gd name="connsiteY195" fmla="*/ 106326 h 2668772"/>
              <a:gd name="connsiteX196" fmla="*/ 5178055 w 8623004"/>
              <a:gd name="connsiteY196" fmla="*/ 85060 h 2668772"/>
              <a:gd name="connsiteX197" fmla="*/ 5092995 w 8623004"/>
              <a:gd name="connsiteY197" fmla="*/ 63795 h 2668772"/>
              <a:gd name="connsiteX198" fmla="*/ 5050465 w 8623004"/>
              <a:gd name="connsiteY198" fmla="*/ 53163 h 2668772"/>
              <a:gd name="connsiteX199" fmla="*/ 4922874 w 8623004"/>
              <a:gd name="connsiteY199" fmla="*/ 31898 h 2668772"/>
              <a:gd name="connsiteX200" fmla="*/ 4869711 w 8623004"/>
              <a:gd name="connsiteY200" fmla="*/ 21265 h 2668772"/>
              <a:gd name="connsiteX201" fmla="*/ 4742121 w 8623004"/>
              <a:gd name="connsiteY201" fmla="*/ 0 h 2668772"/>
              <a:gd name="connsiteX202" fmla="*/ 4051004 w 8623004"/>
              <a:gd name="connsiteY202" fmla="*/ 10633 h 2668772"/>
              <a:gd name="connsiteX203" fmla="*/ 3880883 w 8623004"/>
              <a:gd name="connsiteY203" fmla="*/ 21265 h 2668772"/>
              <a:gd name="connsiteX204" fmla="*/ 3785190 w 8623004"/>
              <a:gd name="connsiteY204" fmla="*/ 42530 h 2668772"/>
              <a:gd name="connsiteX205" fmla="*/ 3700130 w 8623004"/>
              <a:gd name="connsiteY205" fmla="*/ 53163 h 2668772"/>
              <a:gd name="connsiteX206" fmla="*/ 3593804 w 8623004"/>
              <a:gd name="connsiteY206" fmla="*/ 74428 h 2668772"/>
              <a:gd name="connsiteX207" fmla="*/ 3391786 w 8623004"/>
              <a:gd name="connsiteY207" fmla="*/ 95693 h 2668772"/>
              <a:gd name="connsiteX208" fmla="*/ 3349255 w 8623004"/>
              <a:gd name="connsiteY208" fmla="*/ 106326 h 2668772"/>
              <a:gd name="connsiteX209" fmla="*/ 3274828 w 8623004"/>
              <a:gd name="connsiteY209" fmla="*/ 116958 h 2668772"/>
              <a:gd name="connsiteX210" fmla="*/ 3168502 w 8623004"/>
              <a:gd name="connsiteY210" fmla="*/ 138223 h 2668772"/>
              <a:gd name="connsiteX211" fmla="*/ 2966483 w 8623004"/>
              <a:gd name="connsiteY211" fmla="*/ 159488 h 2668772"/>
              <a:gd name="connsiteX212" fmla="*/ 2785730 w 8623004"/>
              <a:gd name="connsiteY212" fmla="*/ 202019 h 2668772"/>
              <a:gd name="connsiteX213" fmla="*/ 2743200 w 8623004"/>
              <a:gd name="connsiteY213" fmla="*/ 212651 h 2668772"/>
              <a:gd name="connsiteX214" fmla="*/ 2679404 w 8623004"/>
              <a:gd name="connsiteY214" fmla="*/ 223284 h 2668772"/>
              <a:gd name="connsiteX215" fmla="*/ 2551814 w 8623004"/>
              <a:gd name="connsiteY215" fmla="*/ 255181 h 2668772"/>
              <a:gd name="connsiteX216" fmla="*/ 2466753 w 8623004"/>
              <a:gd name="connsiteY216" fmla="*/ 297712 h 2668772"/>
              <a:gd name="connsiteX217" fmla="*/ 2402958 w 8623004"/>
              <a:gd name="connsiteY217" fmla="*/ 308344 h 2668772"/>
              <a:gd name="connsiteX218" fmla="*/ 2307265 w 8623004"/>
              <a:gd name="connsiteY218" fmla="*/ 350874 h 2668772"/>
              <a:gd name="connsiteX219" fmla="*/ 2232837 w 8623004"/>
              <a:gd name="connsiteY219" fmla="*/ 372139 h 2668772"/>
              <a:gd name="connsiteX220" fmla="*/ 2190307 w 8623004"/>
              <a:gd name="connsiteY220" fmla="*/ 393405 h 2668772"/>
              <a:gd name="connsiteX221" fmla="*/ 2147776 w 8623004"/>
              <a:gd name="connsiteY221" fmla="*/ 404037 h 2668772"/>
              <a:gd name="connsiteX222" fmla="*/ 2083981 w 8623004"/>
              <a:gd name="connsiteY222" fmla="*/ 425302 h 2668772"/>
              <a:gd name="connsiteX223" fmla="*/ 1977655 w 8623004"/>
              <a:gd name="connsiteY223" fmla="*/ 457200 h 2668772"/>
              <a:gd name="connsiteX224" fmla="*/ 1945758 w 8623004"/>
              <a:gd name="connsiteY224" fmla="*/ 467833 h 2668772"/>
              <a:gd name="connsiteX225" fmla="*/ 1903228 w 8623004"/>
              <a:gd name="connsiteY225" fmla="*/ 478465 h 2668772"/>
              <a:gd name="connsiteX226" fmla="*/ 1881962 w 8623004"/>
              <a:gd name="connsiteY226" fmla="*/ 499730 h 2668772"/>
              <a:gd name="connsiteX227" fmla="*/ 1786269 w 8623004"/>
              <a:gd name="connsiteY227" fmla="*/ 542260 h 2668772"/>
              <a:gd name="connsiteX228" fmla="*/ 1679944 w 8623004"/>
              <a:gd name="connsiteY228" fmla="*/ 563526 h 2668772"/>
              <a:gd name="connsiteX229" fmla="*/ 1594883 w 8623004"/>
              <a:gd name="connsiteY229" fmla="*/ 606056 h 2668772"/>
              <a:gd name="connsiteX230" fmla="*/ 1552353 w 8623004"/>
              <a:gd name="connsiteY230" fmla="*/ 616688 h 2668772"/>
              <a:gd name="connsiteX231" fmla="*/ 1520455 w 8623004"/>
              <a:gd name="connsiteY231" fmla="*/ 627321 h 2668772"/>
              <a:gd name="connsiteX232" fmla="*/ 1446028 w 8623004"/>
              <a:gd name="connsiteY232" fmla="*/ 637953 h 2668772"/>
              <a:gd name="connsiteX233" fmla="*/ 1201479 w 8623004"/>
              <a:gd name="connsiteY233" fmla="*/ 701749 h 2668772"/>
              <a:gd name="connsiteX234" fmla="*/ 1148316 w 8623004"/>
              <a:gd name="connsiteY234" fmla="*/ 712381 h 2668772"/>
              <a:gd name="connsiteX235" fmla="*/ 1063255 w 8623004"/>
              <a:gd name="connsiteY235" fmla="*/ 723014 h 2668772"/>
              <a:gd name="connsiteX236" fmla="*/ 914400 w 8623004"/>
              <a:gd name="connsiteY236" fmla="*/ 744279 h 2668772"/>
              <a:gd name="connsiteX237" fmla="*/ 850604 w 8623004"/>
              <a:gd name="connsiteY237" fmla="*/ 765544 h 2668772"/>
              <a:gd name="connsiteX238" fmla="*/ 786809 w 8623004"/>
              <a:gd name="connsiteY238" fmla="*/ 776177 h 2668772"/>
              <a:gd name="connsiteX239" fmla="*/ 744279 w 8623004"/>
              <a:gd name="connsiteY239" fmla="*/ 797442 h 2668772"/>
              <a:gd name="connsiteX240" fmla="*/ 691116 w 8623004"/>
              <a:gd name="connsiteY240" fmla="*/ 808074 h 2668772"/>
              <a:gd name="connsiteX241" fmla="*/ 584790 w 8623004"/>
              <a:gd name="connsiteY241" fmla="*/ 839972 h 2668772"/>
              <a:gd name="connsiteX242" fmla="*/ 531628 w 8623004"/>
              <a:gd name="connsiteY242" fmla="*/ 850605 h 2668772"/>
              <a:gd name="connsiteX243" fmla="*/ 467832 w 8623004"/>
              <a:gd name="connsiteY243" fmla="*/ 871870 h 2668772"/>
              <a:gd name="connsiteX244" fmla="*/ 404037 w 8623004"/>
              <a:gd name="connsiteY244" fmla="*/ 903767 h 2668772"/>
              <a:gd name="connsiteX245" fmla="*/ 340242 w 8623004"/>
              <a:gd name="connsiteY245" fmla="*/ 946298 h 2668772"/>
              <a:gd name="connsiteX246" fmla="*/ 318976 w 8623004"/>
              <a:gd name="connsiteY246" fmla="*/ 967563 h 2668772"/>
              <a:gd name="connsiteX247" fmla="*/ 276446 w 8623004"/>
              <a:gd name="connsiteY247" fmla="*/ 999460 h 2668772"/>
              <a:gd name="connsiteX248" fmla="*/ 255181 w 8623004"/>
              <a:gd name="connsiteY248" fmla="*/ 1031358 h 2668772"/>
              <a:gd name="connsiteX249" fmla="*/ 223283 w 8623004"/>
              <a:gd name="connsiteY249" fmla="*/ 1041991 h 2668772"/>
              <a:gd name="connsiteX250" fmla="*/ 159488 w 8623004"/>
              <a:gd name="connsiteY250" fmla="*/ 1084521 h 2668772"/>
              <a:gd name="connsiteX251" fmla="*/ 95693 w 8623004"/>
              <a:gd name="connsiteY251" fmla="*/ 1137684 h 2668772"/>
              <a:gd name="connsiteX252" fmla="*/ 106325 w 8623004"/>
              <a:gd name="connsiteY252" fmla="*/ 1190846 h 266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8623004" h="2668772">
                <a:moveTo>
                  <a:pt x="106325" y="1190846"/>
                </a:moveTo>
                <a:cubicBezTo>
                  <a:pt x="92148" y="1220972"/>
                  <a:pt x="35061" y="1232936"/>
                  <a:pt x="10632" y="1318437"/>
                </a:cubicBezTo>
                <a:cubicBezTo>
                  <a:pt x="7553" y="1329214"/>
                  <a:pt x="3544" y="1339702"/>
                  <a:pt x="0" y="1350335"/>
                </a:cubicBezTo>
                <a:cubicBezTo>
                  <a:pt x="3544" y="1364512"/>
                  <a:pt x="3382" y="1380177"/>
                  <a:pt x="10632" y="1392865"/>
                </a:cubicBezTo>
                <a:cubicBezTo>
                  <a:pt x="18092" y="1405921"/>
                  <a:pt x="32904" y="1413211"/>
                  <a:pt x="42530" y="1424763"/>
                </a:cubicBezTo>
                <a:cubicBezTo>
                  <a:pt x="50711" y="1434580"/>
                  <a:pt x="55380" y="1447043"/>
                  <a:pt x="63795" y="1456660"/>
                </a:cubicBezTo>
                <a:cubicBezTo>
                  <a:pt x="80298" y="1475520"/>
                  <a:pt x="99237" y="1492102"/>
                  <a:pt x="116958" y="1509823"/>
                </a:cubicBezTo>
                <a:cubicBezTo>
                  <a:pt x="144482" y="1537347"/>
                  <a:pt x="174493" y="1571532"/>
                  <a:pt x="212651" y="1584251"/>
                </a:cubicBezTo>
                <a:lnTo>
                  <a:pt x="276446" y="1605516"/>
                </a:lnTo>
                <a:cubicBezTo>
                  <a:pt x="287079" y="1609060"/>
                  <a:pt x="299019" y="1609932"/>
                  <a:pt x="308344" y="1616149"/>
                </a:cubicBezTo>
                <a:lnTo>
                  <a:pt x="372139" y="1658679"/>
                </a:lnTo>
                <a:cubicBezTo>
                  <a:pt x="382772" y="1665767"/>
                  <a:pt x="391506" y="1677438"/>
                  <a:pt x="404037" y="1679944"/>
                </a:cubicBezTo>
                <a:cubicBezTo>
                  <a:pt x="481774" y="1695492"/>
                  <a:pt x="439310" y="1688021"/>
                  <a:pt x="531628" y="1701209"/>
                </a:cubicBezTo>
                <a:cubicBezTo>
                  <a:pt x="542260" y="1704753"/>
                  <a:pt x="554773" y="1704841"/>
                  <a:pt x="563525" y="1711842"/>
                </a:cubicBezTo>
                <a:cubicBezTo>
                  <a:pt x="623559" y="1759869"/>
                  <a:pt x="534554" y="1736038"/>
                  <a:pt x="606055" y="1807535"/>
                </a:cubicBezTo>
                <a:lnTo>
                  <a:pt x="627321" y="1828800"/>
                </a:lnTo>
                <a:cubicBezTo>
                  <a:pt x="704434" y="1820232"/>
                  <a:pt x="706951" y="1824276"/>
                  <a:pt x="765544" y="1807535"/>
                </a:cubicBezTo>
                <a:cubicBezTo>
                  <a:pt x="786976" y="1801411"/>
                  <a:pt x="818289" y="1787716"/>
                  <a:pt x="839972" y="1786270"/>
                </a:cubicBezTo>
                <a:cubicBezTo>
                  <a:pt x="931985" y="1780136"/>
                  <a:pt x="1024269" y="1779181"/>
                  <a:pt x="1116418" y="1775637"/>
                </a:cubicBezTo>
                <a:cubicBezTo>
                  <a:pt x="1127051" y="1772093"/>
                  <a:pt x="1137539" y="1768084"/>
                  <a:pt x="1148316" y="1765005"/>
                </a:cubicBezTo>
                <a:cubicBezTo>
                  <a:pt x="1337751" y="1710881"/>
                  <a:pt x="1480035" y="1760156"/>
                  <a:pt x="1722474" y="1765005"/>
                </a:cubicBezTo>
                <a:cubicBezTo>
                  <a:pt x="1744459" y="1779662"/>
                  <a:pt x="1787868" y="1802578"/>
                  <a:pt x="1807535" y="1828800"/>
                </a:cubicBezTo>
                <a:cubicBezTo>
                  <a:pt x="1822870" y="1849246"/>
                  <a:pt x="1850065" y="1892595"/>
                  <a:pt x="1850065" y="1892595"/>
                </a:cubicBezTo>
                <a:cubicBezTo>
                  <a:pt x="1846521" y="1945758"/>
                  <a:pt x="1844734" y="1999067"/>
                  <a:pt x="1839432" y="2052084"/>
                </a:cubicBezTo>
                <a:cubicBezTo>
                  <a:pt x="1837634" y="2070066"/>
                  <a:pt x="1835919" y="2088636"/>
                  <a:pt x="1828800" y="2105246"/>
                </a:cubicBezTo>
                <a:cubicBezTo>
                  <a:pt x="1824851" y="2114460"/>
                  <a:pt x="1814623" y="2119423"/>
                  <a:pt x="1807535" y="2126512"/>
                </a:cubicBezTo>
                <a:cubicBezTo>
                  <a:pt x="1803991" y="2137144"/>
                  <a:pt x="1802345" y="2148612"/>
                  <a:pt x="1796902" y="2158409"/>
                </a:cubicBezTo>
                <a:cubicBezTo>
                  <a:pt x="1784490" y="2180750"/>
                  <a:pt x="1762454" y="2197959"/>
                  <a:pt x="1754372" y="2222205"/>
                </a:cubicBezTo>
                <a:cubicBezTo>
                  <a:pt x="1738726" y="2269139"/>
                  <a:pt x="1748751" y="2244078"/>
                  <a:pt x="1722474" y="2296633"/>
                </a:cubicBezTo>
                <a:cubicBezTo>
                  <a:pt x="1718930" y="2332075"/>
                  <a:pt x="1716260" y="2367615"/>
                  <a:pt x="1711842" y="2402958"/>
                </a:cubicBezTo>
                <a:cubicBezTo>
                  <a:pt x="1707308" y="2439230"/>
                  <a:pt x="1697834" y="2483629"/>
                  <a:pt x="1690576" y="2519916"/>
                </a:cubicBezTo>
                <a:cubicBezTo>
                  <a:pt x="1694120" y="2555358"/>
                  <a:pt x="1689945" y="2592451"/>
                  <a:pt x="1701209" y="2626242"/>
                </a:cubicBezTo>
                <a:cubicBezTo>
                  <a:pt x="1704215" y="2635259"/>
                  <a:pt x="1773871" y="2667889"/>
                  <a:pt x="1775637" y="2668772"/>
                </a:cubicBezTo>
                <a:cubicBezTo>
                  <a:pt x="1876344" y="2660379"/>
                  <a:pt x="1887801" y="2687087"/>
                  <a:pt x="1935125" y="2626242"/>
                </a:cubicBezTo>
                <a:cubicBezTo>
                  <a:pt x="1950816" y="2606068"/>
                  <a:pt x="1963478" y="2583711"/>
                  <a:pt x="1977655" y="2562446"/>
                </a:cubicBezTo>
                <a:lnTo>
                  <a:pt x="1998921" y="2530549"/>
                </a:lnTo>
                <a:cubicBezTo>
                  <a:pt x="2031186" y="2433747"/>
                  <a:pt x="1981687" y="2586651"/>
                  <a:pt x="2020186" y="2445488"/>
                </a:cubicBezTo>
                <a:cubicBezTo>
                  <a:pt x="2026084" y="2423863"/>
                  <a:pt x="2041451" y="2381693"/>
                  <a:pt x="2041451" y="2381693"/>
                </a:cubicBezTo>
                <a:cubicBezTo>
                  <a:pt x="2044995" y="2346251"/>
                  <a:pt x="2047921" y="2310742"/>
                  <a:pt x="2052083" y="2275367"/>
                </a:cubicBezTo>
                <a:cubicBezTo>
                  <a:pt x="2062121" y="2190046"/>
                  <a:pt x="2058159" y="2214610"/>
                  <a:pt x="2083981" y="2137144"/>
                </a:cubicBezTo>
                <a:lnTo>
                  <a:pt x="2094614" y="2105246"/>
                </a:lnTo>
                <a:cubicBezTo>
                  <a:pt x="2098158" y="2094614"/>
                  <a:pt x="2099029" y="2082674"/>
                  <a:pt x="2105246" y="2073349"/>
                </a:cubicBezTo>
                <a:cubicBezTo>
                  <a:pt x="2112334" y="2062716"/>
                  <a:pt x="2120796" y="2052881"/>
                  <a:pt x="2126511" y="2041451"/>
                </a:cubicBezTo>
                <a:cubicBezTo>
                  <a:pt x="2143806" y="2006862"/>
                  <a:pt x="2127939" y="2008125"/>
                  <a:pt x="2158409" y="1977656"/>
                </a:cubicBezTo>
                <a:cubicBezTo>
                  <a:pt x="2179020" y="1957045"/>
                  <a:pt x="2196262" y="1954406"/>
                  <a:pt x="2222204" y="1945758"/>
                </a:cubicBezTo>
                <a:cubicBezTo>
                  <a:pt x="2243469" y="1952846"/>
                  <a:pt x="2267349" y="1954589"/>
                  <a:pt x="2286000" y="1967023"/>
                </a:cubicBezTo>
                <a:cubicBezTo>
                  <a:pt x="2307146" y="1981120"/>
                  <a:pt x="2323383" y="1995986"/>
                  <a:pt x="2349795" y="1998921"/>
                </a:cubicBezTo>
                <a:cubicBezTo>
                  <a:pt x="2402750" y="2004805"/>
                  <a:pt x="2456120" y="2006009"/>
                  <a:pt x="2509283" y="2009553"/>
                </a:cubicBezTo>
                <a:cubicBezTo>
                  <a:pt x="2602542" y="2040640"/>
                  <a:pt x="2545697" y="2026011"/>
                  <a:pt x="2743200" y="2009553"/>
                </a:cubicBezTo>
                <a:cubicBezTo>
                  <a:pt x="2761209" y="2008052"/>
                  <a:pt x="2778927" y="2003676"/>
                  <a:pt x="2796362" y="1998921"/>
                </a:cubicBezTo>
                <a:cubicBezTo>
                  <a:pt x="2817988" y="1993023"/>
                  <a:pt x="2860158" y="1977656"/>
                  <a:pt x="2860158" y="1977656"/>
                </a:cubicBezTo>
                <a:cubicBezTo>
                  <a:pt x="2874335" y="1991833"/>
                  <a:pt x="2884756" y="2011220"/>
                  <a:pt x="2902688" y="2020186"/>
                </a:cubicBezTo>
                <a:cubicBezTo>
                  <a:pt x="2949716" y="2043700"/>
                  <a:pt x="3096892" y="2021504"/>
                  <a:pt x="3115339" y="2020186"/>
                </a:cubicBezTo>
                <a:cubicBezTo>
                  <a:pt x="3150781" y="2023730"/>
                  <a:pt x="3186656" y="2024255"/>
                  <a:pt x="3221665" y="2030819"/>
                </a:cubicBezTo>
                <a:cubicBezTo>
                  <a:pt x="3243696" y="2034950"/>
                  <a:pt x="3285460" y="2052084"/>
                  <a:pt x="3285460" y="2052084"/>
                </a:cubicBezTo>
                <a:cubicBezTo>
                  <a:pt x="3292548" y="2062716"/>
                  <a:pt x="3298544" y="2074164"/>
                  <a:pt x="3306725" y="2083981"/>
                </a:cubicBezTo>
                <a:cubicBezTo>
                  <a:pt x="3316351" y="2095533"/>
                  <a:pt x="3330282" y="2103368"/>
                  <a:pt x="3338623" y="2115879"/>
                </a:cubicBezTo>
                <a:cubicBezTo>
                  <a:pt x="3344840" y="2125204"/>
                  <a:pt x="3347057" y="2136787"/>
                  <a:pt x="3349255" y="2147777"/>
                </a:cubicBezTo>
                <a:cubicBezTo>
                  <a:pt x="3357711" y="2190056"/>
                  <a:pt x="3356886" y="2234463"/>
                  <a:pt x="3370521" y="2275367"/>
                </a:cubicBezTo>
                <a:lnTo>
                  <a:pt x="3391786" y="2339163"/>
                </a:lnTo>
                <a:cubicBezTo>
                  <a:pt x="3395330" y="2363972"/>
                  <a:pt x="3397503" y="2389016"/>
                  <a:pt x="3402418" y="2413591"/>
                </a:cubicBezTo>
                <a:cubicBezTo>
                  <a:pt x="3427708" y="2540043"/>
                  <a:pt x="3397247" y="2329402"/>
                  <a:pt x="3423683" y="2488019"/>
                </a:cubicBezTo>
                <a:cubicBezTo>
                  <a:pt x="3428381" y="2516204"/>
                  <a:pt x="3429205" y="2544966"/>
                  <a:pt x="3434316" y="2573079"/>
                </a:cubicBezTo>
                <a:cubicBezTo>
                  <a:pt x="3436321" y="2584106"/>
                  <a:pt x="3435828" y="2598463"/>
                  <a:pt x="3444948" y="2604977"/>
                </a:cubicBezTo>
                <a:cubicBezTo>
                  <a:pt x="3463188" y="2618006"/>
                  <a:pt x="3508744" y="2626242"/>
                  <a:pt x="3508744" y="2626242"/>
                </a:cubicBezTo>
                <a:cubicBezTo>
                  <a:pt x="3537097" y="2622698"/>
                  <a:pt x="3566237" y="2623127"/>
                  <a:pt x="3593804" y="2615609"/>
                </a:cubicBezTo>
                <a:cubicBezTo>
                  <a:pt x="3625643" y="2606925"/>
                  <a:pt x="3661261" y="2551461"/>
                  <a:pt x="3668232" y="2530549"/>
                </a:cubicBezTo>
                <a:cubicBezTo>
                  <a:pt x="3700492" y="2433771"/>
                  <a:pt x="3651010" y="2586611"/>
                  <a:pt x="3689497" y="2445488"/>
                </a:cubicBezTo>
                <a:cubicBezTo>
                  <a:pt x="3695395" y="2423863"/>
                  <a:pt x="3710762" y="2381693"/>
                  <a:pt x="3710762" y="2381693"/>
                </a:cubicBezTo>
                <a:cubicBezTo>
                  <a:pt x="3714306" y="2353340"/>
                  <a:pt x="3716283" y="2324746"/>
                  <a:pt x="3721395" y="2296633"/>
                </a:cubicBezTo>
                <a:cubicBezTo>
                  <a:pt x="3723400" y="2285606"/>
                  <a:pt x="3729830" y="2275725"/>
                  <a:pt x="3732028" y="2264735"/>
                </a:cubicBezTo>
                <a:cubicBezTo>
                  <a:pt x="3736943" y="2240160"/>
                  <a:pt x="3738305" y="2214987"/>
                  <a:pt x="3742660" y="2190307"/>
                </a:cubicBezTo>
                <a:cubicBezTo>
                  <a:pt x="3748941" y="2154713"/>
                  <a:pt x="3757644" y="2119575"/>
                  <a:pt x="3763925" y="2083981"/>
                </a:cubicBezTo>
                <a:cubicBezTo>
                  <a:pt x="3784629" y="1966662"/>
                  <a:pt x="3760461" y="2051844"/>
                  <a:pt x="3795823" y="1945758"/>
                </a:cubicBezTo>
                <a:lnTo>
                  <a:pt x="3795823" y="1945758"/>
                </a:lnTo>
                <a:cubicBezTo>
                  <a:pt x="3811893" y="1881474"/>
                  <a:pt x="3801831" y="1917102"/>
                  <a:pt x="3827721" y="1839433"/>
                </a:cubicBezTo>
                <a:cubicBezTo>
                  <a:pt x="3831265" y="1828800"/>
                  <a:pt x="3833341" y="1817560"/>
                  <a:pt x="3838353" y="1807535"/>
                </a:cubicBezTo>
                <a:cubicBezTo>
                  <a:pt x="3851352" y="1781537"/>
                  <a:pt x="3862098" y="1755649"/>
                  <a:pt x="3880883" y="1733107"/>
                </a:cubicBezTo>
                <a:cubicBezTo>
                  <a:pt x="3890509" y="1721555"/>
                  <a:pt x="3899332" y="1707934"/>
                  <a:pt x="3912781" y="1701209"/>
                </a:cubicBezTo>
                <a:cubicBezTo>
                  <a:pt x="3928945" y="1693127"/>
                  <a:pt x="3948223" y="1694121"/>
                  <a:pt x="3965944" y="1690577"/>
                </a:cubicBezTo>
                <a:cubicBezTo>
                  <a:pt x="4054549" y="1694121"/>
                  <a:pt x="4143308" y="1694891"/>
                  <a:pt x="4231758" y="1701209"/>
                </a:cubicBezTo>
                <a:cubicBezTo>
                  <a:pt x="4242937" y="1702008"/>
                  <a:pt x="4252782" y="1709124"/>
                  <a:pt x="4263655" y="1711842"/>
                </a:cubicBezTo>
                <a:cubicBezTo>
                  <a:pt x="4281187" y="1716225"/>
                  <a:pt x="4299383" y="1717719"/>
                  <a:pt x="4316818" y="1722474"/>
                </a:cubicBezTo>
                <a:cubicBezTo>
                  <a:pt x="4449217" y="1758582"/>
                  <a:pt x="4312194" y="1732335"/>
                  <a:pt x="4444409" y="1754372"/>
                </a:cubicBezTo>
                <a:cubicBezTo>
                  <a:pt x="4473180" y="1773553"/>
                  <a:pt x="4485113" y="1783412"/>
                  <a:pt x="4518837" y="1796902"/>
                </a:cubicBezTo>
                <a:cubicBezTo>
                  <a:pt x="4539649" y="1805227"/>
                  <a:pt x="4582632" y="1818167"/>
                  <a:pt x="4582632" y="1818167"/>
                </a:cubicBezTo>
                <a:cubicBezTo>
                  <a:pt x="4710554" y="1814512"/>
                  <a:pt x="4894442" y="1821134"/>
                  <a:pt x="5039832" y="1796902"/>
                </a:cubicBezTo>
                <a:cubicBezTo>
                  <a:pt x="5079730" y="1790252"/>
                  <a:pt x="5078857" y="1785752"/>
                  <a:pt x="5114260" y="1775637"/>
                </a:cubicBezTo>
                <a:cubicBezTo>
                  <a:pt x="5207716" y="1748935"/>
                  <a:pt x="5112207" y="1779866"/>
                  <a:pt x="5188688" y="1754372"/>
                </a:cubicBezTo>
                <a:cubicBezTo>
                  <a:pt x="5245395" y="1757916"/>
                  <a:pt x="5302687" y="1756144"/>
                  <a:pt x="5358809" y="1765005"/>
                </a:cubicBezTo>
                <a:cubicBezTo>
                  <a:pt x="5371431" y="1766998"/>
                  <a:pt x="5379277" y="1780555"/>
                  <a:pt x="5390707" y="1786270"/>
                </a:cubicBezTo>
                <a:cubicBezTo>
                  <a:pt x="5400731" y="1791282"/>
                  <a:pt x="5411972" y="1793358"/>
                  <a:pt x="5422604" y="1796902"/>
                </a:cubicBezTo>
                <a:cubicBezTo>
                  <a:pt x="5442014" y="1811459"/>
                  <a:pt x="5513223" y="1866094"/>
                  <a:pt x="5528930" y="1871330"/>
                </a:cubicBezTo>
                <a:lnTo>
                  <a:pt x="5560828" y="1881963"/>
                </a:lnTo>
                <a:cubicBezTo>
                  <a:pt x="5626278" y="1980137"/>
                  <a:pt x="5542757" y="1859374"/>
                  <a:pt x="5603358" y="1935126"/>
                </a:cubicBezTo>
                <a:cubicBezTo>
                  <a:pt x="5611341" y="1945104"/>
                  <a:pt x="5617535" y="1956391"/>
                  <a:pt x="5624623" y="1967023"/>
                </a:cubicBezTo>
                <a:lnTo>
                  <a:pt x="5645888" y="2030819"/>
                </a:lnTo>
                <a:lnTo>
                  <a:pt x="5656521" y="2062716"/>
                </a:lnTo>
                <a:cubicBezTo>
                  <a:pt x="5660065" y="2087525"/>
                  <a:pt x="5664659" y="2112207"/>
                  <a:pt x="5667153" y="2137144"/>
                </a:cubicBezTo>
                <a:cubicBezTo>
                  <a:pt x="5683814" y="2303757"/>
                  <a:pt x="5674581" y="2294294"/>
                  <a:pt x="5688418" y="2488019"/>
                </a:cubicBezTo>
                <a:cubicBezTo>
                  <a:pt x="5695162" y="2582440"/>
                  <a:pt x="5674014" y="2564733"/>
                  <a:pt x="5730948" y="2583712"/>
                </a:cubicBezTo>
                <a:cubicBezTo>
                  <a:pt x="5756487" y="2577327"/>
                  <a:pt x="5787019" y="2574760"/>
                  <a:pt x="5805376" y="2551814"/>
                </a:cubicBezTo>
                <a:cubicBezTo>
                  <a:pt x="5812377" y="2543062"/>
                  <a:pt x="5810997" y="2529941"/>
                  <a:pt x="5816009" y="2519916"/>
                </a:cubicBezTo>
                <a:cubicBezTo>
                  <a:pt x="5821724" y="2508487"/>
                  <a:pt x="5830186" y="2498651"/>
                  <a:pt x="5837274" y="2488019"/>
                </a:cubicBezTo>
                <a:cubicBezTo>
                  <a:pt x="5861257" y="2392085"/>
                  <a:pt x="5849297" y="2430684"/>
                  <a:pt x="5869172" y="2371060"/>
                </a:cubicBezTo>
                <a:cubicBezTo>
                  <a:pt x="5872713" y="2339190"/>
                  <a:pt x="5880890" y="2249760"/>
                  <a:pt x="5890437" y="2211572"/>
                </a:cubicBezTo>
                <a:cubicBezTo>
                  <a:pt x="5890441" y="2211557"/>
                  <a:pt x="5917016" y="2131835"/>
                  <a:pt x="5922335" y="2115879"/>
                </a:cubicBezTo>
                <a:cubicBezTo>
                  <a:pt x="5925879" y="2105246"/>
                  <a:pt x="5926750" y="2093306"/>
                  <a:pt x="5932967" y="2083981"/>
                </a:cubicBezTo>
                <a:cubicBezTo>
                  <a:pt x="5960449" y="2042759"/>
                  <a:pt x="5950191" y="2064207"/>
                  <a:pt x="5964865" y="2020186"/>
                </a:cubicBezTo>
                <a:cubicBezTo>
                  <a:pt x="5971734" y="1978973"/>
                  <a:pt x="5970539" y="1947576"/>
                  <a:pt x="5996762" y="1913860"/>
                </a:cubicBezTo>
                <a:cubicBezTo>
                  <a:pt x="6012148" y="1894078"/>
                  <a:pt x="6026150" y="1868623"/>
                  <a:pt x="6049925" y="1860698"/>
                </a:cubicBezTo>
                <a:lnTo>
                  <a:pt x="6113721" y="1839433"/>
                </a:lnTo>
                <a:cubicBezTo>
                  <a:pt x="6124353" y="1832344"/>
                  <a:pt x="6133941" y="1823357"/>
                  <a:pt x="6145618" y="1818167"/>
                </a:cubicBezTo>
                <a:cubicBezTo>
                  <a:pt x="6312034" y="1744203"/>
                  <a:pt x="6565899" y="1804652"/>
                  <a:pt x="6698511" y="1807535"/>
                </a:cubicBezTo>
                <a:cubicBezTo>
                  <a:pt x="6709144" y="1814623"/>
                  <a:pt x="6720592" y="1820619"/>
                  <a:pt x="6730409" y="1828800"/>
                </a:cubicBezTo>
                <a:cubicBezTo>
                  <a:pt x="6741961" y="1838426"/>
                  <a:pt x="6749796" y="1852357"/>
                  <a:pt x="6762307" y="1860698"/>
                </a:cubicBezTo>
                <a:cubicBezTo>
                  <a:pt x="6771632" y="1866915"/>
                  <a:pt x="6783572" y="1867786"/>
                  <a:pt x="6794204" y="1871330"/>
                </a:cubicBezTo>
                <a:cubicBezTo>
                  <a:pt x="6804837" y="1878418"/>
                  <a:pt x="6814672" y="1886880"/>
                  <a:pt x="6826102" y="1892595"/>
                </a:cubicBezTo>
                <a:cubicBezTo>
                  <a:pt x="6836127" y="1897607"/>
                  <a:pt x="6846792" y="1903228"/>
                  <a:pt x="6858000" y="1903228"/>
                </a:cubicBezTo>
                <a:cubicBezTo>
                  <a:pt x="6985640" y="1903228"/>
                  <a:pt x="7113181" y="1896139"/>
                  <a:pt x="7240772" y="1892595"/>
                </a:cubicBezTo>
                <a:cubicBezTo>
                  <a:pt x="7388284" y="1877844"/>
                  <a:pt x="7302133" y="1896381"/>
                  <a:pt x="7400260" y="1860698"/>
                </a:cubicBezTo>
                <a:cubicBezTo>
                  <a:pt x="7431859" y="1849208"/>
                  <a:pt x="7464055" y="1839433"/>
                  <a:pt x="7495953" y="1828800"/>
                </a:cubicBezTo>
                <a:lnTo>
                  <a:pt x="7527851" y="1818167"/>
                </a:lnTo>
                <a:cubicBezTo>
                  <a:pt x="7598735" y="1821711"/>
                  <a:pt x="7672871" y="1807281"/>
                  <a:pt x="7740502" y="1828800"/>
                </a:cubicBezTo>
                <a:cubicBezTo>
                  <a:pt x="7761862" y="1835596"/>
                  <a:pt x="7761767" y="1892595"/>
                  <a:pt x="7761767" y="1892595"/>
                </a:cubicBezTo>
                <a:cubicBezTo>
                  <a:pt x="7758223" y="1910316"/>
                  <a:pt x="7755518" y="1928226"/>
                  <a:pt x="7751135" y="1945758"/>
                </a:cubicBezTo>
                <a:cubicBezTo>
                  <a:pt x="7748417" y="1956631"/>
                  <a:pt x="7740502" y="1966448"/>
                  <a:pt x="7740502" y="1977656"/>
                </a:cubicBezTo>
                <a:cubicBezTo>
                  <a:pt x="7740502" y="1992269"/>
                  <a:pt x="7746004" y="2006503"/>
                  <a:pt x="7751135" y="2020186"/>
                </a:cubicBezTo>
                <a:cubicBezTo>
                  <a:pt x="7756700" y="2035027"/>
                  <a:pt x="7762253" y="2050540"/>
                  <a:pt x="7772400" y="2062716"/>
                </a:cubicBezTo>
                <a:cubicBezTo>
                  <a:pt x="7788255" y="2081742"/>
                  <a:pt x="7814424" y="2087357"/>
                  <a:pt x="7836195" y="2094614"/>
                </a:cubicBezTo>
                <a:cubicBezTo>
                  <a:pt x="7850372" y="2105247"/>
                  <a:pt x="7864207" y="2116350"/>
                  <a:pt x="7878725" y="2126512"/>
                </a:cubicBezTo>
                <a:cubicBezTo>
                  <a:pt x="7899663" y="2141168"/>
                  <a:pt x="7942521" y="2169042"/>
                  <a:pt x="7942521" y="2169042"/>
                </a:cubicBezTo>
                <a:lnTo>
                  <a:pt x="7985051" y="2232837"/>
                </a:lnTo>
                <a:cubicBezTo>
                  <a:pt x="7992139" y="2243470"/>
                  <a:pt x="8001570" y="2252870"/>
                  <a:pt x="8006316" y="2264735"/>
                </a:cubicBezTo>
                <a:lnTo>
                  <a:pt x="8027581" y="2317898"/>
                </a:lnTo>
                <a:cubicBezTo>
                  <a:pt x="8028542" y="2330395"/>
                  <a:pt x="8030420" y="2455655"/>
                  <a:pt x="8048846" y="2498651"/>
                </a:cubicBezTo>
                <a:cubicBezTo>
                  <a:pt x="8053880" y="2510397"/>
                  <a:pt x="8063023" y="2519916"/>
                  <a:pt x="8070111" y="2530549"/>
                </a:cubicBezTo>
                <a:cubicBezTo>
                  <a:pt x="8107119" y="2526437"/>
                  <a:pt x="8191905" y="2523782"/>
                  <a:pt x="8229600" y="2498651"/>
                </a:cubicBezTo>
                <a:lnTo>
                  <a:pt x="8261497" y="2477386"/>
                </a:lnTo>
                <a:cubicBezTo>
                  <a:pt x="8268585" y="2466753"/>
                  <a:pt x="8274272" y="2455039"/>
                  <a:pt x="8282762" y="2445488"/>
                </a:cubicBezTo>
                <a:cubicBezTo>
                  <a:pt x="8302742" y="2423011"/>
                  <a:pt x="8346558" y="2381693"/>
                  <a:pt x="8346558" y="2381693"/>
                </a:cubicBezTo>
                <a:cubicBezTo>
                  <a:pt x="8366892" y="2320688"/>
                  <a:pt x="8342628" y="2377633"/>
                  <a:pt x="8389088" y="2317898"/>
                </a:cubicBezTo>
                <a:cubicBezTo>
                  <a:pt x="8404779" y="2297724"/>
                  <a:pt x="8431618" y="2254102"/>
                  <a:pt x="8431618" y="2254102"/>
                </a:cubicBezTo>
                <a:cubicBezTo>
                  <a:pt x="8435023" y="2240482"/>
                  <a:pt x="8445259" y="2194923"/>
                  <a:pt x="8452883" y="2179674"/>
                </a:cubicBezTo>
                <a:cubicBezTo>
                  <a:pt x="8466295" y="2152849"/>
                  <a:pt x="8475635" y="2146290"/>
                  <a:pt x="8495414" y="2126512"/>
                </a:cubicBezTo>
                <a:cubicBezTo>
                  <a:pt x="8520720" y="2050593"/>
                  <a:pt x="8504245" y="2081367"/>
                  <a:pt x="8537944" y="2030819"/>
                </a:cubicBezTo>
                <a:cubicBezTo>
                  <a:pt x="8541488" y="2016642"/>
                  <a:pt x="8544377" y="2002285"/>
                  <a:pt x="8548576" y="1988288"/>
                </a:cubicBezTo>
                <a:cubicBezTo>
                  <a:pt x="8555017" y="1966818"/>
                  <a:pt x="8562754" y="1945758"/>
                  <a:pt x="8569842" y="1924493"/>
                </a:cubicBezTo>
                <a:lnTo>
                  <a:pt x="8580474" y="1892595"/>
                </a:lnTo>
                <a:cubicBezTo>
                  <a:pt x="8580478" y="1892582"/>
                  <a:pt x="8601736" y="1828813"/>
                  <a:pt x="8601739" y="1828800"/>
                </a:cubicBezTo>
                <a:cubicBezTo>
                  <a:pt x="8614570" y="1764647"/>
                  <a:pt x="8606657" y="1792782"/>
                  <a:pt x="8623004" y="1743739"/>
                </a:cubicBezTo>
                <a:cubicBezTo>
                  <a:pt x="8619460" y="1633869"/>
                  <a:pt x="8620803" y="1523733"/>
                  <a:pt x="8612372" y="1414130"/>
                </a:cubicBezTo>
                <a:cubicBezTo>
                  <a:pt x="8610131" y="1384990"/>
                  <a:pt x="8604177" y="1355211"/>
                  <a:pt x="8591107" y="1329070"/>
                </a:cubicBezTo>
                <a:cubicBezTo>
                  <a:pt x="8584019" y="1314893"/>
                  <a:pt x="8575729" y="1301256"/>
                  <a:pt x="8569842" y="1286539"/>
                </a:cubicBezTo>
                <a:cubicBezTo>
                  <a:pt x="8561517" y="1265727"/>
                  <a:pt x="8562926" y="1239964"/>
                  <a:pt x="8548576" y="1222744"/>
                </a:cubicBezTo>
                <a:cubicBezTo>
                  <a:pt x="8545367" y="1218893"/>
                  <a:pt x="8494573" y="1154024"/>
                  <a:pt x="8474148" y="1137684"/>
                </a:cubicBezTo>
                <a:cubicBezTo>
                  <a:pt x="8464170" y="1129701"/>
                  <a:pt x="8452883" y="1123507"/>
                  <a:pt x="8442251" y="1116419"/>
                </a:cubicBezTo>
                <a:cubicBezTo>
                  <a:pt x="8420302" y="1050573"/>
                  <a:pt x="8451221" y="1113427"/>
                  <a:pt x="8389088" y="1073888"/>
                </a:cubicBezTo>
                <a:cubicBezTo>
                  <a:pt x="8361521" y="1056345"/>
                  <a:pt x="8341249" y="1029085"/>
                  <a:pt x="8314660" y="1010093"/>
                </a:cubicBezTo>
                <a:cubicBezTo>
                  <a:pt x="8197860" y="926665"/>
                  <a:pt x="8283996" y="999168"/>
                  <a:pt x="8187069" y="946298"/>
                </a:cubicBezTo>
                <a:cubicBezTo>
                  <a:pt x="8085102" y="890679"/>
                  <a:pt x="8163241" y="915104"/>
                  <a:pt x="8059479" y="871870"/>
                </a:cubicBezTo>
                <a:cubicBezTo>
                  <a:pt x="8005313" y="849301"/>
                  <a:pt x="7958339" y="842306"/>
                  <a:pt x="7899990" y="829339"/>
                </a:cubicBezTo>
                <a:cubicBezTo>
                  <a:pt x="7885813" y="822251"/>
                  <a:pt x="7872642" y="812628"/>
                  <a:pt x="7857460" y="808074"/>
                </a:cubicBezTo>
                <a:cubicBezTo>
                  <a:pt x="7836811" y="801879"/>
                  <a:pt x="7814745" y="801959"/>
                  <a:pt x="7793665" y="797442"/>
                </a:cubicBezTo>
                <a:cubicBezTo>
                  <a:pt x="7765087" y="791318"/>
                  <a:pt x="7736958" y="783265"/>
                  <a:pt x="7708604" y="776177"/>
                </a:cubicBezTo>
                <a:lnTo>
                  <a:pt x="7666074" y="765544"/>
                </a:lnTo>
                <a:cubicBezTo>
                  <a:pt x="7655441" y="758456"/>
                  <a:pt x="7646185" y="748646"/>
                  <a:pt x="7634176" y="744279"/>
                </a:cubicBezTo>
                <a:cubicBezTo>
                  <a:pt x="7581099" y="724978"/>
                  <a:pt x="7529774" y="720251"/>
                  <a:pt x="7474688" y="712381"/>
                </a:cubicBezTo>
                <a:cubicBezTo>
                  <a:pt x="7433607" y="698688"/>
                  <a:pt x="7440944" y="699669"/>
                  <a:pt x="7389628" y="691116"/>
                </a:cubicBezTo>
                <a:cubicBezTo>
                  <a:pt x="7336013" y="682180"/>
                  <a:pt x="7281500" y="679764"/>
                  <a:pt x="7230139" y="659219"/>
                </a:cubicBezTo>
                <a:cubicBezTo>
                  <a:pt x="7212418" y="652130"/>
                  <a:pt x="7195218" y="643566"/>
                  <a:pt x="7176976" y="637953"/>
                </a:cubicBezTo>
                <a:cubicBezTo>
                  <a:pt x="7149043" y="629358"/>
                  <a:pt x="7118056" y="629758"/>
                  <a:pt x="7091916" y="616688"/>
                </a:cubicBezTo>
                <a:cubicBezTo>
                  <a:pt x="7019310" y="580385"/>
                  <a:pt x="7064427" y="600437"/>
                  <a:pt x="6953693" y="563526"/>
                </a:cubicBezTo>
                <a:cubicBezTo>
                  <a:pt x="6932428" y="556438"/>
                  <a:pt x="6911779" y="547123"/>
                  <a:pt x="6889897" y="542260"/>
                </a:cubicBezTo>
                <a:cubicBezTo>
                  <a:pt x="6769740" y="515558"/>
                  <a:pt x="6826551" y="525616"/>
                  <a:pt x="6719776" y="510363"/>
                </a:cubicBezTo>
                <a:cubicBezTo>
                  <a:pt x="6694967" y="499730"/>
                  <a:pt x="6671146" y="486403"/>
                  <a:pt x="6645348" y="478465"/>
                </a:cubicBezTo>
                <a:cubicBezTo>
                  <a:pt x="6624743" y="472125"/>
                  <a:pt x="6602764" y="471689"/>
                  <a:pt x="6581553" y="467833"/>
                </a:cubicBezTo>
                <a:cubicBezTo>
                  <a:pt x="6563773" y="464600"/>
                  <a:pt x="6546111" y="460744"/>
                  <a:pt x="6528390" y="457200"/>
                </a:cubicBezTo>
                <a:cubicBezTo>
                  <a:pt x="6430592" y="398520"/>
                  <a:pt x="6522892" y="445067"/>
                  <a:pt x="6411432" y="414670"/>
                </a:cubicBezTo>
                <a:cubicBezTo>
                  <a:pt x="6393018" y="409648"/>
                  <a:pt x="6376550" y="398889"/>
                  <a:pt x="6358269" y="393405"/>
                </a:cubicBezTo>
                <a:cubicBezTo>
                  <a:pt x="6339690" y="387831"/>
                  <a:pt x="6256458" y="374664"/>
                  <a:pt x="6241311" y="372139"/>
                </a:cubicBezTo>
                <a:cubicBezTo>
                  <a:pt x="6230679" y="365051"/>
                  <a:pt x="6221379" y="355361"/>
                  <a:pt x="6209414" y="350874"/>
                </a:cubicBezTo>
                <a:cubicBezTo>
                  <a:pt x="6192493" y="344529"/>
                  <a:pt x="6173893" y="344162"/>
                  <a:pt x="6156251" y="340242"/>
                </a:cubicBezTo>
                <a:cubicBezTo>
                  <a:pt x="6141986" y="337072"/>
                  <a:pt x="6127584" y="334230"/>
                  <a:pt x="6113721" y="329609"/>
                </a:cubicBezTo>
                <a:cubicBezTo>
                  <a:pt x="6095614" y="323573"/>
                  <a:pt x="6078665" y="314379"/>
                  <a:pt x="6060558" y="308344"/>
                </a:cubicBezTo>
                <a:cubicBezTo>
                  <a:pt x="6017606" y="294027"/>
                  <a:pt x="6011197" y="299715"/>
                  <a:pt x="5964865" y="287079"/>
                </a:cubicBezTo>
                <a:cubicBezTo>
                  <a:pt x="5943239" y="281181"/>
                  <a:pt x="5922334" y="272903"/>
                  <a:pt x="5901069" y="265814"/>
                </a:cubicBezTo>
                <a:cubicBezTo>
                  <a:pt x="5890437" y="262270"/>
                  <a:pt x="5880045" y="257899"/>
                  <a:pt x="5869172" y="255181"/>
                </a:cubicBezTo>
                <a:cubicBezTo>
                  <a:pt x="5830948" y="245625"/>
                  <a:pt x="5813964" y="240663"/>
                  <a:pt x="5773479" y="233916"/>
                </a:cubicBezTo>
                <a:cubicBezTo>
                  <a:pt x="5748759" y="229796"/>
                  <a:pt x="5723860" y="226828"/>
                  <a:pt x="5699051" y="223284"/>
                </a:cubicBezTo>
                <a:cubicBezTo>
                  <a:pt x="5688418" y="219740"/>
                  <a:pt x="5677178" y="217663"/>
                  <a:pt x="5667153" y="212651"/>
                </a:cubicBezTo>
                <a:cubicBezTo>
                  <a:pt x="5655723" y="206936"/>
                  <a:pt x="5647584" y="194748"/>
                  <a:pt x="5635255" y="191386"/>
                </a:cubicBezTo>
                <a:cubicBezTo>
                  <a:pt x="5568864" y="173280"/>
                  <a:pt x="5499998" y="165547"/>
                  <a:pt x="5433237" y="148856"/>
                </a:cubicBezTo>
                <a:cubicBezTo>
                  <a:pt x="5419060" y="145312"/>
                  <a:pt x="5404704" y="142422"/>
                  <a:pt x="5390707" y="138223"/>
                </a:cubicBezTo>
                <a:cubicBezTo>
                  <a:pt x="5369237" y="131782"/>
                  <a:pt x="5348753" y="121998"/>
                  <a:pt x="5326911" y="116958"/>
                </a:cubicBezTo>
                <a:cubicBezTo>
                  <a:pt x="5302492" y="111323"/>
                  <a:pt x="5277140" y="110809"/>
                  <a:pt x="5252483" y="106326"/>
                </a:cubicBezTo>
                <a:cubicBezTo>
                  <a:pt x="5199359" y="96667"/>
                  <a:pt x="5223602" y="97482"/>
                  <a:pt x="5178055" y="85060"/>
                </a:cubicBezTo>
                <a:cubicBezTo>
                  <a:pt x="5149859" y="77370"/>
                  <a:pt x="5121348" y="70883"/>
                  <a:pt x="5092995" y="63795"/>
                </a:cubicBezTo>
                <a:cubicBezTo>
                  <a:pt x="5078818" y="60251"/>
                  <a:pt x="5064328" y="57784"/>
                  <a:pt x="5050465" y="53163"/>
                </a:cubicBezTo>
                <a:cubicBezTo>
                  <a:pt x="4981902" y="30308"/>
                  <a:pt x="5047513" y="49704"/>
                  <a:pt x="4922874" y="31898"/>
                </a:cubicBezTo>
                <a:cubicBezTo>
                  <a:pt x="4904984" y="29342"/>
                  <a:pt x="4887508" y="24406"/>
                  <a:pt x="4869711" y="21265"/>
                </a:cubicBezTo>
                <a:lnTo>
                  <a:pt x="4742121" y="0"/>
                </a:lnTo>
                <a:lnTo>
                  <a:pt x="4051004" y="10633"/>
                </a:lnTo>
                <a:cubicBezTo>
                  <a:pt x="3994204" y="12035"/>
                  <a:pt x="3937296" y="14496"/>
                  <a:pt x="3880883" y="21265"/>
                </a:cubicBezTo>
                <a:cubicBezTo>
                  <a:pt x="3848440" y="25158"/>
                  <a:pt x="3817369" y="36851"/>
                  <a:pt x="3785190" y="42530"/>
                </a:cubicBezTo>
                <a:cubicBezTo>
                  <a:pt x="3757051" y="47496"/>
                  <a:pt x="3728315" y="48465"/>
                  <a:pt x="3700130" y="53163"/>
                </a:cubicBezTo>
                <a:cubicBezTo>
                  <a:pt x="3664478" y="59105"/>
                  <a:pt x="3629823" y="71427"/>
                  <a:pt x="3593804" y="74428"/>
                </a:cubicBezTo>
                <a:cubicBezTo>
                  <a:pt x="3519835" y="80592"/>
                  <a:pt x="3462309" y="82870"/>
                  <a:pt x="3391786" y="95693"/>
                </a:cubicBezTo>
                <a:cubicBezTo>
                  <a:pt x="3377408" y="98307"/>
                  <a:pt x="3363633" y="103712"/>
                  <a:pt x="3349255" y="106326"/>
                </a:cubicBezTo>
                <a:cubicBezTo>
                  <a:pt x="3324598" y="110809"/>
                  <a:pt x="3299508" y="112603"/>
                  <a:pt x="3274828" y="116958"/>
                </a:cubicBezTo>
                <a:cubicBezTo>
                  <a:pt x="3239234" y="123239"/>
                  <a:pt x="3204096" y="131942"/>
                  <a:pt x="3168502" y="138223"/>
                </a:cubicBezTo>
                <a:cubicBezTo>
                  <a:pt x="3093926" y="151384"/>
                  <a:pt x="3047354" y="152749"/>
                  <a:pt x="2966483" y="159488"/>
                </a:cubicBezTo>
                <a:lnTo>
                  <a:pt x="2785730" y="202019"/>
                </a:lnTo>
                <a:cubicBezTo>
                  <a:pt x="2771514" y="205404"/>
                  <a:pt x="2757614" y="210249"/>
                  <a:pt x="2743200" y="212651"/>
                </a:cubicBezTo>
                <a:lnTo>
                  <a:pt x="2679404" y="223284"/>
                </a:lnTo>
                <a:cubicBezTo>
                  <a:pt x="2582666" y="261980"/>
                  <a:pt x="2671801" y="231184"/>
                  <a:pt x="2551814" y="255181"/>
                </a:cubicBezTo>
                <a:cubicBezTo>
                  <a:pt x="2493104" y="266923"/>
                  <a:pt x="2542814" y="270054"/>
                  <a:pt x="2466753" y="297712"/>
                </a:cubicBezTo>
                <a:cubicBezTo>
                  <a:pt x="2446493" y="305079"/>
                  <a:pt x="2424223" y="304800"/>
                  <a:pt x="2402958" y="308344"/>
                </a:cubicBezTo>
                <a:cubicBezTo>
                  <a:pt x="2365904" y="326871"/>
                  <a:pt x="2347994" y="337298"/>
                  <a:pt x="2307265" y="350874"/>
                </a:cubicBezTo>
                <a:cubicBezTo>
                  <a:pt x="2282787" y="359033"/>
                  <a:pt x="2257086" y="363321"/>
                  <a:pt x="2232837" y="372139"/>
                </a:cubicBezTo>
                <a:cubicBezTo>
                  <a:pt x="2217941" y="377556"/>
                  <a:pt x="2205148" y="387840"/>
                  <a:pt x="2190307" y="393405"/>
                </a:cubicBezTo>
                <a:cubicBezTo>
                  <a:pt x="2176624" y="398536"/>
                  <a:pt x="2161773" y="399838"/>
                  <a:pt x="2147776" y="404037"/>
                </a:cubicBezTo>
                <a:cubicBezTo>
                  <a:pt x="2126306" y="410478"/>
                  <a:pt x="2104793" y="416977"/>
                  <a:pt x="2083981" y="425302"/>
                </a:cubicBezTo>
                <a:cubicBezTo>
                  <a:pt x="1995677" y="460624"/>
                  <a:pt x="2093119" y="437955"/>
                  <a:pt x="1977655" y="457200"/>
                </a:cubicBezTo>
                <a:cubicBezTo>
                  <a:pt x="1967023" y="460744"/>
                  <a:pt x="1956534" y="464754"/>
                  <a:pt x="1945758" y="467833"/>
                </a:cubicBezTo>
                <a:cubicBezTo>
                  <a:pt x="1931707" y="471848"/>
                  <a:pt x="1916298" y="471930"/>
                  <a:pt x="1903228" y="478465"/>
                </a:cubicBezTo>
                <a:cubicBezTo>
                  <a:pt x="1894262" y="482948"/>
                  <a:pt x="1890303" y="494169"/>
                  <a:pt x="1881962" y="499730"/>
                </a:cubicBezTo>
                <a:cubicBezTo>
                  <a:pt x="1865984" y="510382"/>
                  <a:pt x="1801619" y="538167"/>
                  <a:pt x="1786269" y="542260"/>
                </a:cubicBezTo>
                <a:cubicBezTo>
                  <a:pt x="1751346" y="551573"/>
                  <a:pt x="1679944" y="563526"/>
                  <a:pt x="1679944" y="563526"/>
                </a:cubicBezTo>
                <a:cubicBezTo>
                  <a:pt x="1651590" y="577703"/>
                  <a:pt x="1625637" y="598368"/>
                  <a:pt x="1594883" y="606056"/>
                </a:cubicBezTo>
                <a:cubicBezTo>
                  <a:pt x="1580706" y="609600"/>
                  <a:pt x="1566404" y="612674"/>
                  <a:pt x="1552353" y="616688"/>
                </a:cubicBezTo>
                <a:cubicBezTo>
                  <a:pt x="1541576" y="619767"/>
                  <a:pt x="1531445" y="625123"/>
                  <a:pt x="1520455" y="627321"/>
                </a:cubicBezTo>
                <a:cubicBezTo>
                  <a:pt x="1495881" y="632236"/>
                  <a:pt x="1470837" y="634409"/>
                  <a:pt x="1446028" y="637953"/>
                </a:cubicBezTo>
                <a:cubicBezTo>
                  <a:pt x="1326176" y="697879"/>
                  <a:pt x="1409075" y="664004"/>
                  <a:pt x="1201479" y="701749"/>
                </a:cubicBezTo>
                <a:cubicBezTo>
                  <a:pt x="1183699" y="704982"/>
                  <a:pt x="1166248" y="710139"/>
                  <a:pt x="1148316" y="712381"/>
                </a:cubicBezTo>
                <a:cubicBezTo>
                  <a:pt x="1119962" y="715925"/>
                  <a:pt x="1091497" y="718669"/>
                  <a:pt x="1063255" y="723014"/>
                </a:cubicBezTo>
                <a:cubicBezTo>
                  <a:pt x="887221" y="750096"/>
                  <a:pt x="1190376" y="713614"/>
                  <a:pt x="914400" y="744279"/>
                </a:cubicBezTo>
                <a:cubicBezTo>
                  <a:pt x="893135" y="751367"/>
                  <a:pt x="872350" y="760107"/>
                  <a:pt x="850604" y="765544"/>
                </a:cubicBezTo>
                <a:cubicBezTo>
                  <a:pt x="829689" y="770773"/>
                  <a:pt x="807458" y="769982"/>
                  <a:pt x="786809" y="776177"/>
                </a:cubicBezTo>
                <a:cubicBezTo>
                  <a:pt x="771627" y="780732"/>
                  <a:pt x="759316" y="792430"/>
                  <a:pt x="744279" y="797442"/>
                </a:cubicBezTo>
                <a:cubicBezTo>
                  <a:pt x="727134" y="803157"/>
                  <a:pt x="708758" y="804154"/>
                  <a:pt x="691116" y="808074"/>
                </a:cubicBezTo>
                <a:cubicBezTo>
                  <a:pt x="601466" y="827996"/>
                  <a:pt x="701371" y="808177"/>
                  <a:pt x="584790" y="839972"/>
                </a:cubicBezTo>
                <a:cubicBezTo>
                  <a:pt x="567355" y="844727"/>
                  <a:pt x="549063" y="845850"/>
                  <a:pt x="531628" y="850605"/>
                </a:cubicBezTo>
                <a:cubicBezTo>
                  <a:pt x="510002" y="856503"/>
                  <a:pt x="486483" y="859436"/>
                  <a:pt x="467832" y="871870"/>
                </a:cubicBezTo>
                <a:cubicBezTo>
                  <a:pt x="426610" y="899352"/>
                  <a:pt x="448058" y="889094"/>
                  <a:pt x="404037" y="903767"/>
                </a:cubicBezTo>
                <a:cubicBezTo>
                  <a:pt x="355284" y="952523"/>
                  <a:pt x="417480" y="894807"/>
                  <a:pt x="340242" y="946298"/>
                </a:cubicBezTo>
                <a:cubicBezTo>
                  <a:pt x="331901" y="951859"/>
                  <a:pt x="326677" y="961145"/>
                  <a:pt x="318976" y="967563"/>
                </a:cubicBezTo>
                <a:cubicBezTo>
                  <a:pt x="305362" y="978907"/>
                  <a:pt x="290623" y="988828"/>
                  <a:pt x="276446" y="999460"/>
                </a:cubicBezTo>
                <a:cubicBezTo>
                  <a:pt x="269358" y="1010093"/>
                  <a:pt x="265160" y="1023375"/>
                  <a:pt x="255181" y="1031358"/>
                </a:cubicBezTo>
                <a:cubicBezTo>
                  <a:pt x="246429" y="1038360"/>
                  <a:pt x="233080" y="1036548"/>
                  <a:pt x="223283" y="1041991"/>
                </a:cubicBezTo>
                <a:cubicBezTo>
                  <a:pt x="200942" y="1054403"/>
                  <a:pt x="180753" y="1070344"/>
                  <a:pt x="159488" y="1084521"/>
                </a:cubicBezTo>
                <a:cubicBezTo>
                  <a:pt x="146000" y="1093513"/>
                  <a:pt x="100242" y="1121006"/>
                  <a:pt x="95693" y="1137684"/>
                </a:cubicBezTo>
                <a:cubicBezTo>
                  <a:pt x="88233" y="1165038"/>
                  <a:pt x="120502" y="1160720"/>
                  <a:pt x="106325" y="11908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21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A1EDD-4E2A-4057-86EB-AA193ADE86EC}" type="slidenum">
              <a:rPr lang="fr-FR" altLang="fr-FR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1835696" y="5733256"/>
            <a:ext cx="5616624" cy="5159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Connaître</a:t>
            </a:r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2033971" y="4797152"/>
            <a:ext cx="5058309" cy="50405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Comprendre  </a:t>
            </a:r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3419873" y="2622308"/>
            <a:ext cx="2088232" cy="504825"/>
          </a:xfrm>
          <a:prstGeom prst="rect">
            <a:avLst/>
          </a:prstGeom>
          <a:solidFill>
            <a:srgbClr val="3399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Analyser</a:t>
            </a: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2783987" y="3650227"/>
            <a:ext cx="3600400" cy="543798"/>
          </a:xfrm>
          <a:prstGeom prst="rect">
            <a:avLst/>
          </a:prstGeom>
          <a:solidFill>
            <a:srgbClr val="CC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Appliquer  </a:t>
            </a: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3833402" y="1571638"/>
            <a:ext cx="1440160" cy="504825"/>
          </a:xfrm>
          <a:prstGeom prst="rect">
            <a:avLst/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Evaluer </a:t>
            </a:r>
          </a:p>
        </p:txBody>
      </p:sp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3914670" y="376878"/>
            <a:ext cx="1098638" cy="504056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  <a:latin typeface="+mn-lt"/>
              </a:rPr>
              <a:t>Créer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3992" y="908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concevoir une méthode, une idée,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un produit original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5360" y="2100980"/>
            <a:ext cx="338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estimer en appliquant des critères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987" y="3142845"/>
            <a:ext cx="3624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 identifier les composantes d’un tout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9732" y="41940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mobiliser des connaissances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dans une situation familière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8960" y="5280060"/>
            <a:ext cx="306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donner du sens à l’information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48075" y="6263563"/>
            <a:ext cx="2668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  <a:latin typeface="+mn-lt"/>
              </a:rPr>
              <a:t>récupérer de l’information</a:t>
            </a:r>
            <a:endParaRPr lang="fr-BE" alt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riangle isocèle 12"/>
          <p:cNvSpPr/>
          <p:nvPr/>
        </p:nvSpPr>
        <p:spPr>
          <a:xfrm>
            <a:off x="701054" y="116632"/>
            <a:ext cx="7704856" cy="6516263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à coins arrondis 30"/>
          <p:cNvSpPr/>
          <p:nvPr/>
        </p:nvSpPr>
        <p:spPr>
          <a:xfrm rot="18251839">
            <a:off x="21564" y="2823566"/>
            <a:ext cx="2919093" cy="1106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2000" dirty="0" smtClean="0"/>
              <a:t>Pyramide de Bloom 1956</a:t>
            </a:r>
          </a:p>
          <a:p>
            <a:pPr algn="ctr"/>
            <a:r>
              <a:rPr lang="fr-FR" altLang="fr-FR" sz="2000" dirty="0" smtClean="0"/>
              <a:t>Et Anderson 2000</a:t>
            </a:r>
          </a:p>
          <a:p>
            <a:pPr algn="ctr"/>
            <a:r>
              <a:rPr lang="fr-FR" altLang="fr-FR" sz="2000" dirty="0" smtClean="0"/>
              <a:t>Objectifs cognitifs</a:t>
            </a:r>
            <a:endParaRPr lang="fr-FR" altLang="fr-FR" sz="2000" dirty="0"/>
          </a:p>
        </p:txBody>
      </p:sp>
      <p:sp>
        <p:nvSpPr>
          <p:cNvPr id="18" name="Rectangle à coins arrondis 17"/>
          <p:cNvSpPr/>
          <p:nvPr/>
        </p:nvSpPr>
        <p:spPr>
          <a:xfrm rot="3311008">
            <a:off x="5673417" y="2666922"/>
            <a:ext cx="4019019" cy="76430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Les méthodes adaptées </a:t>
            </a:r>
          </a:p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aux objectifs (cognitifs)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nimBg="1"/>
      <p:bldP spid="470020" grpId="0" animBg="1"/>
      <p:bldP spid="470021" grpId="0" animBg="1"/>
      <p:bldP spid="470022" grpId="0" animBg="1"/>
      <p:bldP spid="470023" grpId="0" animBg="1"/>
      <p:bldP spid="470024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 Narrow" pitchFamily="34" charset="0"/>
              <a:buChar char="●"/>
              <a:defRPr sz="24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FF5AAF-252C-49CB-B8BD-69EFDA420700}" type="slidenum">
              <a:rPr lang="fr-FR" altLang="fr-FR" sz="1500">
                <a:solidFill>
                  <a:srgbClr val="CC0000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500">
              <a:solidFill>
                <a:srgbClr val="CC0000"/>
              </a:solidFill>
            </a:endParaRPr>
          </a:p>
        </p:txBody>
      </p:sp>
      <p:pic>
        <p:nvPicPr>
          <p:cNvPr id="11267" name="Picture 2" descr="H:\Dossier MOOC raisonnement clinique\Notion de compét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908050"/>
            <a:ext cx="88487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à coins arrondis 18"/>
          <p:cNvSpPr/>
          <p:nvPr/>
        </p:nvSpPr>
        <p:spPr>
          <a:xfrm>
            <a:off x="130175" y="115888"/>
            <a:ext cx="6026150" cy="576262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BE" sz="2600" dirty="0">
                <a:solidFill>
                  <a:schemeClr val="bg1"/>
                </a:solidFill>
              </a:rPr>
              <a:t>Compétence, vous avez dit compétence ?</a:t>
            </a:r>
          </a:p>
        </p:txBody>
      </p:sp>
    </p:spTree>
    <p:extLst>
      <p:ext uri="{BB962C8B-B14F-4D97-AF65-F5344CB8AC3E}">
        <p14:creationId xmlns:p14="http://schemas.microsoft.com/office/powerpoint/2010/main" val="14464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4" y="260647"/>
            <a:ext cx="9061930" cy="63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79512" y="332656"/>
            <a:ext cx="3888432" cy="625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à coins arrondis 3"/>
          <p:cNvSpPr/>
          <p:nvPr/>
        </p:nvSpPr>
        <p:spPr>
          <a:xfrm>
            <a:off x="6012160" y="260646"/>
            <a:ext cx="2718051" cy="7920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Vous avez dit transmissif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L’image contient peut-être : 1 personne, plein ai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1206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19063"/>
            <a:ext cx="83915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 rot="18716176">
            <a:off x="-185605" y="1092030"/>
            <a:ext cx="2572547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Contextualisation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115616" y="1772817"/>
            <a:ext cx="6408712" cy="1080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400" dirty="0" smtClean="0"/>
              <a:t>Les outils</a:t>
            </a:r>
            <a:endParaRPr lang="fr-BE" sz="5400" dirty="0"/>
          </a:p>
        </p:txBody>
      </p:sp>
    </p:spTree>
    <p:extLst>
      <p:ext uri="{BB962C8B-B14F-4D97-AF65-F5344CB8AC3E}">
        <p14:creationId xmlns:p14="http://schemas.microsoft.com/office/powerpoint/2010/main" val="15698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" y="188640"/>
            <a:ext cx="2223447" cy="185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Résultat de recherche d'images pour &quot;tableau noi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52" y="169908"/>
            <a:ext cx="3871102" cy="21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Résultat de recherche d'images pour &quot;projecteur pour transparent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1729788" cy="24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3752"/>
            <a:ext cx="4176464" cy="27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Résultat de recherche d'images pour &quot;flipchart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9907"/>
            <a:ext cx="2311524" cy="32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 descr="Résultat de recherche d'images pour &quot;salles informatisées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46909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Résultat de recherche d'images pour &quot;séquences vidéo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" y="4662894"/>
            <a:ext cx="2592288" cy="213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131840" y="5517232"/>
            <a:ext cx="2088232" cy="9361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Outils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6611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’image contient peut-être : une personne ou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92" y="-603448"/>
            <a:ext cx="5265788" cy="74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58985" y="1844824"/>
            <a:ext cx="2232249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Rien de tel</a:t>
            </a:r>
          </a:p>
          <a:p>
            <a:pPr algn="ctr"/>
            <a:r>
              <a:rPr lang="fr-BE" sz="2800" dirty="0"/>
              <a:t>q</a:t>
            </a:r>
            <a:r>
              <a:rPr lang="fr-BE" sz="2800" dirty="0" smtClean="0"/>
              <a:t>ue le</a:t>
            </a:r>
          </a:p>
          <a:p>
            <a:pPr algn="ctr"/>
            <a:r>
              <a:rPr lang="fr-BE" sz="2800" dirty="0" smtClean="0"/>
              <a:t>présentiel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5600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65175"/>
            <a:ext cx="1590675" cy="792163"/>
          </a:xfrm>
        </p:spPr>
        <p:txBody>
          <a:bodyPr/>
          <a:lstStyle/>
          <a:p>
            <a:pPr eaLnBrk="1" hangingPunct="1"/>
            <a:r>
              <a:rPr lang="fr-BE" altLang="fr-FR" smtClean="0">
                <a:latin typeface="Arial Narrow" pitchFamily="34" charset="0"/>
              </a:rPr>
              <a:t>Vous</a:t>
            </a:r>
            <a:endParaRPr lang="en-US" altLang="fr-FR" smtClean="0">
              <a:latin typeface="Arial Narrow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66700"/>
            <a:ext cx="7124700" cy="1578124"/>
          </a:xfrm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BE" altLang="fr-FR" sz="2800" dirty="0" smtClean="0"/>
              <a:t>avez déjà VU saloper des </a:t>
            </a:r>
            <a:r>
              <a:rPr lang="fr-BE" altLang="fr-FR" sz="2800" dirty="0" err="1" smtClean="0"/>
              <a:t>PPT</a:t>
            </a:r>
            <a:endParaRPr lang="fr-BE" altLang="fr-FR" sz="2800" dirty="0" smtClean="0"/>
          </a:p>
          <a:p>
            <a:pPr eaLnBrk="1" hangingPunct="1">
              <a:defRPr/>
            </a:pPr>
            <a:r>
              <a:rPr lang="fr-BE" altLang="fr-FR" sz="2800" dirty="0" smtClean="0"/>
              <a:t>avez déjà salopé des </a:t>
            </a:r>
            <a:r>
              <a:rPr lang="fr-BE" altLang="fr-FR" sz="2800" dirty="0" err="1" smtClean="0"/>
              <a:t>PPT</a:t>
            </a:r>
            <a:r>
              <a:rPr lang="fr-BE" altLang="fr-FR" sz="2800" dirty="0" smtClean="0"/>
              <a:t> vous-mêmes</a:t>
            </a:r>
          </a:p>
          <a:p>
            <a:pPr eaLnBrk="1" hangingPunct="1">
              <a:defRPr/>
            </a:pPr>
            <a:r>
              <a:rPr lang="fr-BE" altLang="fr-FR" sz="2800" dirty="0" smtClean="0"/>
              <a:t>avez des (contre) conseils à donner.</a:t>
            </a:r>
            <a:endParaRPr lang="en-US" altLang="fr-FR" sz="2800" dirty="0" smtClean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1233"/>
            <a:ext cx="37211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433074" y="6093296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Adapté de D Leclercq 2012</a:t>
            </a:r>
          </a:p>
          <a:p>
            <a:r>
              <a:rPr lang="fr-BE" dirty="0">
                <a:hlinkClick r:id="rId3"/>
              </a:rPr>
              <a:t>http://hdl.handle.net/2268/120092</a:t>
            </a: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60418" name="Picture 2" descr="Résultat de recherche d'images pour &quot;power point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74" y="2138799"/>
            <a:ext cx="3354097" cy="33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6" y="1052736"/>
            <a:ext cx="849416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651" y="6361163"/>
            <a:ext cx="431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http://teachingwithvr.uliege.be/#about-us</a:t>
            </a:r>
          </a:p>
        </p:txBody>
      </p:sp>
      <p:sp>
        <p:nvSpPr>
          <p:cNvPr id="3" name="Rectangle 2"/>
          <p:cNvSpPr/>
          <p:nvPr/>
        </p:nvSpPr>
        <p:spPr>
          <a:xfrm>
            <a:off x="90859" y="570921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https://www.news.uliege.be/upload/docs/application/pdf/2018-12/teachingwithvr-notepresse.pdf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91580" y="260648"/>
            <a:ext cx="7560840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Réalité virtuelle et réalité augmentée 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9048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022628" y="1268760"/>
            <a:ext cx="4853628" cy="13828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Vive l’interactivité 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71600" y="3429000"/>
            <a:ext cx="77768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+mn-lt"/>
              </a:rPr>
              <a:t>Les techniques de </a:t>
            </a:r>
            <a:r>
              <a:rPr lang="fr-BE" sz="2400" dirty="0" err="1" smtClean="0">
                <a:latin typeface="+mn-lt"/>
              </a:rPr>
              <a:t>retroaction</a:t>
            </a:r>
            <a:r>
              <a:rPr lang="fr-BE" sz="2400" dirty="0" smtClean="0">
                <a:latin typeface="+mn-lt"/>
              </a:rPr>
              <a:t> en classe (</a:t>
            </a:r>
            <a:r>
              <a:rPr lang="fr-BE" sz="2400" dirty="0" err="1" smtClean="0">
                <a:latin typeface="+mn-lt"/>
              </a:rPr>
              <a:t>TRC</a:t>
            </a:r>
            <a:r>
              <a:rPr lang="fr-BE" sz="2400" dirty="0" smtClean="0">
                <a:latin typeface="+mn-lt"/>
              </a:rPr>
              <a:t>)</a:t>
            </a:r>
          </a:p>
          <a:p>
            <a:pPr algn="ctr"/>
            <a:r>
              <a:rPr lang="fr-BE" sz="2400" dirty="0" smtClean="0">
                <a:latin typeface="+mn-lt"/>
              </a:rPr>
              <a:t>Les </a:t>
            </a:r>
            <a:r>
              <a:rPr lang="fr-BE" sz="2400" dirty="0" err="1" smtClean="0">
                <a:latin typeface="+mn-lt"/>
              </a:rPr>
              <a:t>classroom</a:t>
            </a:r>
            <a:r>
              <a:rPr lang="fr-BE" sz="2400" dirty="0" smtClean="0">
                <a:latin typeface="+mn-lt"/>
              </a:rPr>
              <a:t> </a:t>
            </a:r>
            <a:r>
              <a:rPr lang="fr-BE" sz="2400" dirty="0" err="1" smtClean="0">
                <a:latin typeface="+mn-lt"/>
              </a:rPr>
              <a:t>assessments</a:t>
            </a:r>
            <a:r>
              <a:rPr lang="fr-BE" sz="2400" dirty="0" smtClean="0">
                <a:latin typeface="+mn-lt"/>
              </a:rPr>
              <a:t> techniques (CAT)</a:t>
            </a:r>
          </a:p>
          <a:p>
            <a:pPr algn="ctr"/>
            <a:endParaRPr lang="fr-BE" sz="2400" dirty="0">
              <a:latin typeface="+mn-lt"/>
            </a:endParaRPr>
          </a:p>
          <a:p>
            <a:r>
              <a:rPr lang="fr-BE" sz="2000" dirty="0">
                <a:latin typeface="+mn-lt"/>
                <a:hlinkClick r:id="rId2"/>
              </a:rPr>
              <a:t>https://</a:t>
            </a:r>
            <a:r>
              <a:rPr lang="fr-BE" sz="2000" dirty="0" smtClean="0">
                <a:latin typeface="+mn-lt"/>
                <a:hlinkClick r:id="rId2"/>
              </a:rPr>
              <a:t>uclouvain.be/fr/etudier/lll/memos-du-louvain-learning-lab.html</a:t>
            </a:r>
            <a:endParaRPr lang="fr-BE" sz="2000" dirty="0" smtClean="0">
              <a:latin typeface="+mn-lt"/>
            </a:endParaRPr>
          </a:p>
          <a:p>
            <a:endParaRPr lang="fr-BE" sz="2000" dirty="0" smtClean="0">
              <a:latin typeface="+mn-lt"/>
            </a:endParaRPr>
          </a:p>
          <a:p>
            <a:r>
              <a:rPr lang="fr-BE" sz="2000" dirty="0" smtClean="0">
                <a:latin typeface="+mn-lt"/>
              </a:rPr>
              <a:t>Class-room </a:t>
            </a:r>
            <a:r>
              <a:rPr lang="fr-BE" sz="2000" dirty="0" err="1" smtClean="0">
                <a:latin typeface="+mn-lt"/>
              </a:rPr>
              <a:t>assessments</a:t>
            </a:r>
            <a:r>
              <a:rPr lang="fr-BE" sz="2000" dirty="0" smtClean="0">
                <a:latin typeface="+mn-lt"/>
              </a:rPr>
              <a:t> techniques </a:t>
            </a:r>
            <a:r>
              <a:rPr lang="fr-BE" sz="2000" dirty="0" smtClean="0">
                <a:latin typeface="+mn-lt"/>
                <a:hlinkClick r:id="rId3"/>
              </a:rPr>
              <a:t>http</a:t>
            </a:r>
            <a:r>
              <a:rPr lang="fr-BE" sz="2000" dirty="0">
                <a:latin typeface="+mn-lt"/>
                <a:hlinkClick r:id="rId3"/>
              </a:rPr>
              <a:t>://</a:t>
            </a:r>
            <a:r>
              <a:rPr lang="fr-BE" sz="2000" dirty="0" smtClean="0">
                <a:latin typeface="+mn-lt"/>
                <a:hlinkClick r:id="rId3"/>
              </a:rPr>
              <a:t>sites.southseattle.edu/tlc/Home/cats</a:t>
            </a:r>
            <a:r>
              <a:rPr lang="fr-BE" sz="2000" dirty="0" smtClean="0">
                <a:latin typeface="+mn-lt"/>
              </a:rPr>
              <a:t>  </a:t>
            </a:r>
            <a:endParaRPr lang="fr-B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11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9" y="188640"/>
            <a:ext cx="477719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User\Pictures\B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7868"/>
            <a:ext cx="279876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838" y="3069831"/>
            <a:ext cx="4485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000" dirty="0">
                <a:hlinkClick r:id="rId4"/>
              </a:rPr>
              <a:t>https://www.turningtechnologies.com</a:t>
            </a:r>
            <a:r>
              <a:rPr lang="fr-BE" sz="2000" dirty="0" smtClean="0">
                <a:hlinkClick r:id="rId4"/>
              </a:rPr>
              <a:t>/</a:t>
            </a:r>
            <a:r>
              <a:rPr lang="fr-BE" sz="2000" dirty="0" smtClean="0"/>
              <a:t> </a:t>
            </a:r>
            <a:endParaRPr lang="fr-BE" sz="2000" dirty="0"/>
          </a:p>
        </p:txBody>
      </p:sp>
      <p:pic>
        <p:nvPicPr>
          <p:cNvPr id="2" name="Picture 2" descr="H:\Dossier Djibouti\Turning point exemp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" y="836711"/>
            <a:ext cx="90868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0205" y="188640"/>
            <a:ext cx="3640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hlinkClick r:id="rId3"/>
              </a:rPr>
              <a:t>https://answergarden.ch</a:t>
            </a:r>
            <a:r>
              <a:rPr lang="fr-BE" sz="2400" dirty="0" smtClean="0">
                <a:hlinkClick r:id="rId3"/>
              </a:rPr>
              <a:t>/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pic>
        <p:nvPicPr>
          <p:cNvPr id="3" name="Picture 2" descr="D:\2 ACTIVITES ENSEIGNEMENTS\Ressources\Facebook Theriogenology\bac 1 answergard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6264573" cy="27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7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572"/>
            <a:ext cx="3514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0826" y="620688"/>
            <a:ext cx="391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hlinkClick r:id="rId3"/>
              </a:rPr>
              <a:t>https://www.socrative.com</a:t>
            </a:r>
            <a:r>
              <a:rPr lang="fr-BE" sz="2400" dirty="0" smtClean="0">
                <a:hlinkClick r:id="rId3"/>
              </a:rPr>
              <a:t>/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699494" cy="32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2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3302"/>
            <a:ext cx="7992888" cy="33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100"/>
            <a:ext cx="8136904" cy="339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5100"/>
            <a:ext cx="3429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6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32856"/>
            <a:ext cx="6090311" cy="392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1421" y="548680"/>
            <a:ext cx="3724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hlinkClick r:id="rId3"/>
              </a:rPr>
              <a:t>https://www.plickers.com</a:t>
            </a:r>
            <a:r>
              <a:rPr lang="fr-BE" sz="2400" dirty="0" smtClean="0">
                <a:hlinkClick r:id="rId3"/>
              </a:rPr>
              <a:t>/</a:t>
            </a:r>
            <a:r>
              <a:rPr lang="fr-BE" sz="2400" dirty="0" smtClean="0"/>
              <a:t> 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0320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 Narrow" pitchFamily="34" charset="0"/>
              <a:buChar char="●"/>
              <a:defRPr sz="24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C96E9F-1CA2-4E0B-806C-B0E9D29E2D96}" type="slidenum">
              <a:rPr lang="fr-FR" altLang="fr-FR" sz="1500">
                <a:solidFill>
                  <a:srgbClr val="CC0000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500">
              <a:solidFill>
                <a:srgbClr val="CC00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25413" y="168274"/>
            <a:ext cx="3621087" cy="596429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BE" sz="2600" dirty="0">
                <a:solidFill>
                  <a:schemeClr val="bg1"/>
                </a:solidFill>
              </a:rPr>
              <a:t>Le cerveau : un </a:t>
            </a:r>
            <a:r>
              <a:rPr lang="fr-BE" sz="2600" dirty="0" smtClean="0">
                <a:solidFill>
                  <a:schemeClr val="bg1"/>
                </a:solidFill>
              </a:rPr>
              <a:t>réseau</a:t>
            </a:r>
            <a:endParaRPr lang="fr-BE" sz="2600" dirty="0">
              <a:solidFill>
                <a:schemeClr val="bg1"/>
              </a:solidFill>
            </a:endParaRPr>
          </a:p>
        </p:txBody>
      </p:sp>
      <p:pic>
        <p:nvPicPr>
          <p:cNvPr id="8" name="Picture 3" descr="C:\Users\User\Pictures\rés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886147"/>
            <a:ext cx="2286000" cy="2182813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29" name="Groupe 31"/>
          <p:cNvGrpSpPr>
            <a:grpSpLocks/>
          </p:cNvGrpSpPr>
          <p:nvPr/>
        </p:nvGrpSpPr>
        <p:grpSpPr bwMode="auto">
          <a:xfrm>
            <a:off x="377824" y="3133725"/>
            <a:ext cx="2105943" cy="1519411"/>
            <a:chOff x="377208" y="3683428"/>
            <a:chExt cx="1875053" cy="1375317"/>
          </a:xfrm>
        </p:grpSpPr>
        <p:sp>
          <p:nvSpPr>
            <p:cNvPr id="7" name="Ellipse 6"/>
            <p:cNvSpPr/>
            <p:nvPr/>
          </p:nvSpPr>
          <p:spPr>
            <a:xfrm>
              <a:off x="591546" y="4005446"/>
              <a:ext cx="144479" cy="14435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809058" y="4005446"/>
              <a:ext cx="144480" cy="14435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026570" y="4005446"/>
              <a:ext cx="142891" cy="14435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242495" y="4005446"/>
              <a:ext cx="144479" cy="14435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39176" y="3692946"/>
              <a:ext cx="142891" cy="144353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53513" y="3692946"/>
              <a:ext cx="144480" cy="144353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067850" y="3692946"/>
              <a:ext cx="144479" cy="144353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283775" y="3692946"/>
              <a:ext cx="142891" cy="144353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498112" y="3683428"/>
              <a:ext cx="144480" cy="144353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460007" y="4005446"/>
              <a:ext cx="142891" cy="14435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accent4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377208" y="4392502"/>
              <a:ext cx="1875053" cy="666243"/>
            </a:xfrm>
            <a:prstGeom prst="roundRect">
              <a:avLst/>
            </a:prstGeom>
            <a:solidFill>
              <a:srgbClr val="CC0000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BE" sz="2200" dirty="0">
                  <a:solidFill>
                    <a:schemeClr val="bg1"/>
                  </a:solidFill>
                </a:rPr>
                <a:t>Connaissances</a:t>
              </a:r>
            </a:p>
            <a:p>
              <a:pPr>
                <a:defRPr/>
              </a:pPr>
              <a:r>
                <a:rPr lang="fr-BE" sz="2200" dirty="0">
                  <a:solidFill>
                    <a:schemeClr val="bg1"/>
                  </a:solidFill>
                </a:rPr>
                <a:t>Savoirs</a:t>
              </a:r>
            </a:p>
          </p:txBody>
        </p:sp>
      </p:grpSp>
      <p:grpSp>
        <p:nvGrpSpPr>
          <p:cNvPr id="26630" name="Groupe 30"/>
          <p:cNvGrpSpPr>
            <a:grpSpLocks/>
          </p:cNvGrpSpPr>
          <p:nvPr/>
        </p:nvGrpSpPr>
        <p:grpSpPr bwMode="auto">
          <a:xfrm>
            <a:off x="3902075" y="2565400"/>
            <a:ext cx="1022350" cy="1096963"/>
            <a:chOff x="3851919" y="908720"/>
            <a:chExt cx="1022412" cy="1097942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936062" y="1485497"/>
              <a:ext cx="938269" cy="521165"/>
            </a:xfrm>
            <a:prstGeom prst="roundRect">
              <a:avLst/>
            </a:prstGeom>
            <a:solidFill>
              <a:srgbClr val="CC0000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BE" sz="2200" dirty="0">
                  <a:solidFill>
                    <a:schemeClr val="bg1"/>
                  </a:solidFill>
                </a:rPr>
                <a:t>Liens</a:t>
              </a: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3851919" y="943676"/>
              <a:ext cx="71442" cy="394051"/>
            </a:xfrm>
            <a:prstGeom prst="line">
              <a:avLst/>
            </a:prstGeom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010679" y="921431"/>
              <a:ext cx="71442" cy="394051"/>
            </a:xfrm>
            <a:prstGeom prst="line">
              <a:avLst/>
            </a:prstGeom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4169438" y="943676"/>
              <a:ext cx="71442" cy="394051"/>
            </a:xfrm>
            <a:prstGeom prst="line">
              <a:avLst/>
            </a:prstGeom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4326611" y="943676"/>
              <a:ext cx="73029" cy="3940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4485370" y="908720"/>
              <a:ext cx="71441" cy="3940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4644130" y="953210"/>
              <a:ext cx="71441" cy="3940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4802890" y="943676"/>
              <a:ext cx="71441" cy="3940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31" name="Groupe 35"/>
          <p:cNvGrpSpPr>
            <a:grpSpLocks/>
          </p:cNvGrpSpPr>
          <p:nvPr/>
        </p:nvGrpSpPr>
        <p:grpSpPr bwMode="auto">
          <a:xfrm>
            <a:off x="6503988" y="3284538"/>
            <a:ext cx="1452562" cy="1216025"/>
            <a:chOff x="6503224" y="3699210"/>
            <a:chExt cx="1453152" cy="1215520"/>
          </a:xfrm>
        </p:grpSpPr>
        <p:sp>
          <p:nvSpPr>
            <p:cNvPr id="23" name="Ellipse 22"/>
            <p:cNvSpPr/>
            <p:nvPr/>
          </p:nvSpPr>
          <p:spPr>
            <a:xfrm>
              <a:off x="6682684" y="3770617"/>
              <a:ext cx="362097" cy="360213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6611218" y="3699210"/>
              <a:ext cx="505030" cy="504615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7444993" y="3770617"/>
              <a:ext cx="362097" cy="36021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7371939" y="3699210"/>
              <a:ext cx="506619" cy="5046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6503224" y="4392659"/>
              <a:ext cx="1453152" cy="522071"/>
            </a:xfrm>
            <a:prstGeom prst="roundRect">
              <a:avLst/>
            </a:prstGeom>
            <a:solidFill>
              <a:srgbClr val="CC0000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BE" sz="2200" dirty="0">
                  <a:solidFill>
                    <a:schemeClr val="bg1"/>
                  </a:solidFill>
                </a:rPr>
                <a:t>Concepts</a:t>
              </a:r>
            </a:p>
          </p:txBody>
        </p:sp>
      </p:grpSp>
      <p:cxnSp>
        <p:nvCxnSpPr>
          <p:cNvPr id="38" name="Connecteur droit avec flèche 37"/>
          <p:cNvCxnSpPr/>
          <p:nvPr/>
        </p:nvCxnSpPr>
        <p:spPr>
          <a:xfrm>
            <a:off x="2483767" y="4365625"/>
            <a:ext cx="3947196" cy="0"/>
          </a:xfrm>
          <a:prstGeom prst="straightConnector1">
            <a:avLst/>
          </a:prstGeom>
          <a:ln w="3810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endCxn id="22" idx="2"/>
          </p:cNvCxnSpPr>
          <p:nvPr/>
        </p:nvCxnSpPr>
        <p:spPr>
          <a:xfrm flipH="1" flipV="1">
            <a:off x="4456113" y="3662363"/>
            <a:ext cx="12700" cy="70326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376738" y="1579563"/>
            <a:ext cx="3248025" cy="708025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BE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Plus les liens sont nombreux, </a:t>
            </a:r>
          </a:p>
          <a:p>
            <a:pPr eaLnBrk="1" hangingPunct="1">
              <a:defRPr/>
            </a:pPr>
            <a:r>
              <a:rPr lang="fr-BE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et plus le concept sera intégré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28625" y="4868863"/>
            <a:ext cx="6635750" cy="147796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BE" sz="1800" dirty="0">
                <a:solidFill>
                  <a:srgbClr val="000000"/>
                </a:solidFill>
                <a:latin typeface="+mj-lt"/>
              </a:rPr>
              <a:t>- déclaratives (concepts </a:t>
            </a:r>
            <a:r>
              <a:rPr lang="fr-BE" sz="1800" dirty="0" err="1">
                <a:solidFill>
                  <a:srgbClr val="000000"/>
                </a:solidFill>
                <a:latin typeface="+mj-lt"/>
              </a:rPr>
              <a:t>cad</a:t>
            </a:r>
            <a:r>
              <a:rPr lang="fr-BE" sz="1800" dirty="0">
                <a:solidFill>
                  <a:srgbClr val="000000"/>
                </a:solidFill>
                <a:latin typeface="+mj-lt"/>
              </a:rPr>
              <a:t> le QUOI)</a:t>
            </a:r>
          </a:p>
          <a:p>
            <a:pPr>
              <a:defRPr/>
            </a:pPr>
            <a:r>
              <a:rPr lang="fr-BE" sz="1800" dirty="0">
                <a:solidFill>
                  <a:srgbClr val="000000"/>
                </a:solidFill>
                <a:latin typeface="+mj-lt"/>
              </a:rPr>
              <a:t>- procédurales (actions </a:t>
            </a:r>
            <a:r>
              <a:rPr lang="fr-BE" sz="1800" dirty="0" err="1">
                <a:solidFill>
                  <a:srgbClr val="000000"/>
                </a:solidFill>
                <a:latin typeface="+mj-lt"/>
              </a:rPr>
              <a:t>cad</a:t>
            </a:r>
            <a:r>
              <a:rPr lang="fr-BE" sz="1800" dirty="0">
                <a:solidFill>
                  <a:srgbClr val="000000"/>
                </a:solidFill>
                <a:latin typeface="+mj-lt"/>
              </a:rPr>
              <a:t> le COMMENT)</a:t>
            </a:r>
          </a:p>
          <a:p>
            <a:pPr>
              <a:defRPr/>
            </a:pPr>
            <a:r>
              <a:rPr lang="fr-BE" sz="1800" dirty="0">
                <a:solidFill>
                  <a:srgbClr val="000000"/>
                </a:solidFill>
                <a:latin typeface="+mj-lt"/>
              </a:rPr>
              <a:t>- stratégiques (POURQUOI, QUAND  lors de la prise d'une décision)</a:t>
            </a:r>
          </a:p>
          <a:p>
            <a:pPr>
              <a:defRPr/>
            </a:pPr>
            <a:r>
              <a:rPr lang="fr-BE" sz="1800" dirty="0">
                <a:solidFill>
                  <a:srgbClr val="000000"/>
                </a:solidFill>
                <a:latin typeface="+mj-lt"/>
              </a:rPr>
              <a:t>- factuelles (faits, données)</a:t>
            </a:r>
          </a:p>
          <a:p>
            <a:pPr>
              <a:defRPr/>
            </a:pPr>
            <a:r>
              <a:rPr lang="fr-BE" sz="1800" dirty="0">
                <a:solidFill>
                  <a:srgbClr val="000000"/>
                </a:solidFill>
                <a:latin typeface="+mj-lt"/>
              </a:rPr>
              <a:t>- métacognitives</a:t>
            </a:r>
          </a:p>
        </p:txBody>
      </p:sp>
    </p:spTree>
    <p:extLst>
      <p:ext uri="{BB962C8B-B14F-4D97-AF65-F5344CB8AC3E}">
        <p14:creationId xmlns:p14="http://schemas.microsoft.com/office/powerpoint/2010/main" val="6327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MAP Facteurs d'infécondit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038254"/>
            <a:ext cx="6768752" cy="56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>
            <a:off x="249614" y="217278"/>
            <a:ext cx="4264897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2">
                    <a:lumMod val="25000"/>
                  </a:schemeClr>
                </a:solidFill>
              </a:rPr>
              <a:t>Vive les cartes conceptuelles </a:t>
            </a:r>
            <a:endParaRPr lang="fr-BE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8064" y="310481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hlinkClick r:id="rId3"/>
              </a:rPr>
              <a:t>https://cmap.ihmc.us</a:t>
            </a:r>
            <a:r>
              <a:rPr lang="fr-BE" sz="2400" dirty="0" smtClean="0">
                <a:hlinkClick r:id="rId3"/>
              </a:rPr>
              <a:t>/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-2171852" y="3477029"/>
            <a:ext cx="5616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>
                <a:hlinkClick r:id="rId4"/>
              </a:rPr>
              <a:t>https://</a:t>
            </a:r>
            <a:r>
              <a:rPr lang="fr-BE" sz="1400" dirty="0" smtClean="0">
                <a:hlinkClick r:id="rId4"/>
              </a:rPr>
              <a:t>alfresco.uclouvain.be/alfresco/service/guest/streamDownload/workspace/SpacesStore/6f676686-2cbe-4c3c-b8df-da2db0764b7c/23MemoCartesConceptuelles.pdf?guest=true</a:t>
            </a:r>
            <a:r>
              <a:rPr lang="fr-BE" sz="1400" dirty="0" smtClean="0"/>
              <a:t> 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9051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ltat de recherche d'images pour &quot;freine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81" y="188640"/>
            <a:ext cx="1300928" cy="20611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251520" y="188640"/>
            <a:ext cx="5976664" cy="70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La classe inversée une innovation ? </a:t>
            </a:r>
            <a:endParaRPr lang="fr-BE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273416" y="105273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+mn-lt"/>
              </a:rPr>
              <a:t>Début XXème Célestin Freinet :  l'enfant apprend par tâtonnement expérimental</a:t>
            </a:r>
            <a:endParaRPr lang="fr-BE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416" y="2648815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 smtClean="0">
                <a:latin typeface="+mn-lt"/>
              </a:rPr>
              <a:t>1990</a:t>
            </a:r>
            <a:r>
              <a:rPr lang="fr-BE" sz="2400" dirty="0">
                <a:latin typeface="+mn-lt"/>
              </a:rPr>
              <a:t>, </a:t>
            </a:r>
            <a:r>
              <a:rPr lang="fr-BE" sz="2400" dirty="0" err="1">
                <a:latin typeface="+mn-lt"/>
              </a:rPr>
              <a:t>Eric</a:t>
            </a:r>
            <a:r>
              <a:rPr lang="fr-BE" sz="2400" dirty="0">
                <a:latin typeface="+mn-lt"/>
              </a:rPr>
              <a:t> </a:t>
            </a:r>
            <a:r>
              <a:rPr lang="fr-BE" sz="2400" dirty="0" err="1">
                <a:latin typeface="+mn-lt"/>
              </a:rPr>
              <a:t>Mazur</a:t>
            </a:r>
            <a:r>
              <a:rPr lang="fr-BE" sz="2400" dirty="0">
                <a:latin typeface="+mn-lt"/>
              </a:rPr>
              <a:t>, </a:t>
            </a:r>
            <a:r>
              <a:rPr lang="fr-BE" sz="2400" dirty="0" smtClean="0">
                <a:latin typeface="+mn-lt"/>
              </a:rPr>
              <a:t>professeur </a:t>
            </a:r>
            <a:r>
              <a:rPr lang="fr-BE" sz="2400" dirty="0">
                <a:latin typeface="+mn-lt"/>
              </a:rPr>
              <a:t>de Harvard, </a:t>
            </a:r>
            <a:r>
              <a:rPr lang="fr-BE" sz="2400" dirty="0" smtClean="0">
                <a:latin typeface="+mn-lt"/>
              </a:rPr>
              <a:t>propose </a:t>
            </a:r>
            <a:r>
              <a:rPr lang="fr-BE" sz="2400" dirty="0">
                <a:latin typeface="+mn-lt"/>
              </a:rPr>
              <a:t>déjà l’idée de sortir l’enseignement magistral de sa classe</a:t>
            </a:r>
          </a:p>
        </p:txBody>
      </p:sp>
      <p:pic>
        <p:nvPicPr>
          <p:cNvPr id="5124" name="Picture 4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38" y="242088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3417" y="4365104"/>
            <a:ext cx="530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+mn-lt"/>
              </a:rPr>
              <a:t>2007 : A </a:t>
            </a:r>
            <a:r>
              <a:rPr lang="fr-BE" sz="2400" dirty="0" err="1" smtClean="0">
                <a:latin typeface="+mn-lt"/>
              </a:rPr>
              <a:t>Sams</a:t>
            </a:r>
            <a:r>
              <a:rPr lang="fr-BE" sz="2400" dirty="0" smtClean="0">
                <a:latin typeface="+mn-lt"/>
              </a:rPr>
              <a:t> et J Bergman enseignants de chimie dans le secondaire</a:t>
            </a:r>
          </a:p>
          <a:p>
            <a:r>
              <a:rPr lang="fr-BE" sz="2400" dirty="0" smtClean="0">
                <a:latin typeface="+mn-lt"/>
              </a:rPr>
              <a:t>Lecture at home and </a:t>
            </a:r>
            <a:r>
              <a:rPr lang="fr-BE" sz="2400" dirty="0" err="1" smtClean="0">
                <a:latin typeface="+mn-lt"/>
              </a:rPr>
              <a:t>Homework</a:t>
            </a:r>
            <a:r>
              <a:rPr lang="fr-BE" sz="2400" dirty="0" smtClean="0">
                <a:latin typeface="+mn-lt"/>
              </a:rPr>
              <a:t> in class </a:t>
            </a:r>
            <a:endParaRPr lang="fr-BE" sz="2400" dirty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6987" y="6237312"/>
            <a:ext cx="701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bg1"/>
                </a:solidFill>
              </a:rPr>
              <a:t>- Janvier 2017 classe inversée Google 464.000 résultats</a:t>
            </a:r>
          </a:p>
        </p:txBody>
      </p:sp>
      <p:pic>
        <p:nvPicPr>
          <p:cNvPr id="5126" name="Picture 6" descr="Jon_headshot 2 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82" y="4185082"/>
            <a:ext cx="1280082" cy="19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aron Sams_headsh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85083"/>
            <a:ext cx="129614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8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5682"/>
            <a:ext cx="8604448" cy="65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547664" y="908720"/>
            <a:ext cx="612068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58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ésultat de recherche d'images pour &quot;mooc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0" y="133295"/>
            <a:ext cx="4432211" cy="22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ésultat de recherche d'images pour &quot;mooc histologi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7" y="4724447"/>
            <a:ext cx="3661936" cy="18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Résultat de recherche d'images pour &quot;mooc UL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98" y="4744646"/>
            <a:ext cx="3278310" cy="18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ésultat de recherche d'images pour &quot;mooc ulg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98" y="319346"/>
            <a:ext cx="3429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Résultat de recherche d'images pour &quot;mooc ul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80463"/>
            <a:ext cx="3429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Résultat de recherche d'images pour &quot;mooc ulg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3" y="2564904"/>
            <a:ext cx="3171857" cy="18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9463"/>
            <a:ext cx="8712968" cy="414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98" y="260648"/>
            <a:ext cx="5684526" cy="213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612905"/>
            <a:ext cx="2422458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+mn-lt"/>
              </a:rPr>
              <a:t>Retraite, </a:t>
            </a:r>
          </a:p>
          <a:p>
            <a:r>
              <a:rPr lang="fr-BE" dirty="0" smtClean="0">
                <a:latin typeface="+mn-lt"/>
              </a:rPr>
              <a:t>vous avez dit retraite ?</a:t>
            </a:r>
          </a:p>
          <a:p>
            <a:r>
              <a:rPr lang="fr-BE" dirty="0" smtClean="0">
                <a:latin typeface="+mn-lt"/>
              </a:rPr>
              <a:t>Oui </a:t>
            </a:r>
          </a:p>
          <a:p>
            <a:r>
              <a:rPr lang="fr-BE" dirty="0" smtClean="0">
                <a:latin typeface="+mn-lt"/>
              </a:rPr>
              <a:t>mais pas celle de Russie</a:t>
            </a:r>
            <a:endParaRPr lang="fr-B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79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164816" y="2348879"/>
            <a:ext cx="6552728" cy="12610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400" dirty="0" smtClean="0"/>
              <a:t>Les encadrants</a:t>
            </a:r>
            <a:endParaRPr lang="fr-BE" sz="5400" dirty="0"/>
          </a:p>
        </p:txBody>
      </p:sp>
    </p:spTree>
    <p:extLst>
      <p:ext uri="{BB962C8B-B14F-4D97-AF65-F5344CB8AC3E}">
        <p14:creationId xmlns:p14="http://schemas.microsoft.com/office/powerpoint/2010/main" val="10733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Activités d'enseignements\Notes de cours\Notes de cours pédagogie Blida\Contexte de mes pratiques 3 professeu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3"/>
            <a:ext cx="9036496" cy="484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79512" y="5966290"/>
            <a:ext cx="2808312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chemeClr val="bg2">
                    <a:lumMod val="25000"/>
                  </a:schemeClr>
                </a:solidFill>
              </a:rPr>
              <a:t>L’encadrant</a:t>
            </a:r>
            <a:endParaRPr lang="fr-BE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4188" y="1268760"/>
            <a:ext cx="5153916" cy="864096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r>
              <a:rPr lang="fr-BE" sz="2400" dirty="0" smtClean="0">
                <a:solidFill>
                  <a:schemeClr val="bg1"/>
                </a:solidFill>
              </a:rPr>
              <a:t>Le temps du magistral est révolu </a:t>
            </a:r>
          </a:p>
          <a:p>
            <a:r>
              <a:rPr lang="fr-BE" sz="2400" dirty="0" smtClean="0">
                <a:solidFill>
                  <a:schemeClr val="bg1"/>
                </a:solidFill>
              </a:rPr>
              <a:t>(M. Lebrun)</a:t>
            </a:r>
            <a:endParaRPr lang="fr-BE" sz="2400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54188" y="332656"/>
            <a:ext cx="5297932" cy="679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latin typeface="Arial Narrow" panose="020B0606020202030204" pitchFamily="34" charset="0"/>
              </a:rPr>
              <a:t>En </a:t>
            </a:r>
            <a:r>
              <a:rPr lang="fr-BE" sz="3200" dirty="0">
                <a:latin typeface="Arial Narrow" panose="020B0606020202030204" pitchFamily="34" charset="0"/>
              </a:rPr>
              <a:t>ê</a:t>
            </a:r>
            <a:r>
              <a:rPr lang="fr-BE" sz="3200" dirty="0" smtClean="0">
                <a:latin typeface="Arial Narrow" panose="020B0606020202030204" pitchFamily="34" charset="0"/>
              </a:rPr>
              <a:t>tes-vous convaincu(e)s ? </a:t>
            </a:r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354188" y="5094476"/>
            <a:ext cx="8352928" cy="129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i="1" dirty="0" smtClean="0">
                <a:solidFill>
                  <a:schemeClr val="bg1"/>
                </a:solidFill>
              </a:rPr>
              <a:t>“C’est comme ça qu’on apprend le plus, en faisant quelque chose avec tant de plaisir qu’on ne voit pas le temps passer”</a:t>
            </a:r>
            <a:r>
              <a:rPr lang="fr-BE" sz="2400" dirty="0" smtClean="0">
                <a:solidFill>
                  <a:schemeClr val="bg1"/>
                </a:solidFill>
              </a:rPr>
              <a:t> Lettre de Einstein à son fils de 11 ans</a:t>
            </a:r>
            <a:endParaRPr lang="fr-BE" sz="2400" dirty="0">
              <a:solidFill>
                <a:schemeClr val="bg1"/>
              </a:solidFill>
            </a:endParaRPr>
          </a:p>
        </p:txBody>
      </p:sp>
      <p:pic>
        <p:nvPicPr>
          <p:cNvPr id="57346" name="Picture 2" descr="http://e-education2016.com/files/2016/10/LebrunM_NB-H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6672"/>
            <a:ext cx="2514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2"/>
          <p:cNvSpPr txBox="1">
            <a:spLocks/>
          </p:cNvSpPr>
          <p:nvPr/>
        </p:nvSpPr>
        <p:spPr>
          <a:xfrm>
            <a:off x="181798" y="5013176"/>
            <a:ext cx="6340650" cy="12961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 smtClean="0">
                <a:solidFill>
                  <a:schemeClr val="bg1"/>
                </a:solidFill>
              </a:rPr>
              <a:t>I </a:t>
            </a:r>
            <a:r>
              <a:rPr lang="fr-BE" sz="2400" dirty="0" err="1" smtClean="0">
                <a:solidFill>
                  <a:schemeClr val="bg1"/>
                </a:solidFill>
              </a:rPr>
              <a:t>never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teach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my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pupils</a:t>
            </a:r>
            <a:r>
              <a:rPr lang="fr-BE" sz="2400" dirty="0" smtClean="0">
                <a:solidFill>
                  <a:schemeClr val="bg1"/>
                </a:solidFill>
              </a:rPr>
              <a:t>. I </a:t>
            </a:r>
            <a:r>
              <a:rPr lang="fr-BE" sz="2400" dirty="0" err="1" smtClean="0">
                <a:solidFill>
                  <a:schemeClr val="bg1"/>
                </a:solidFill>
              </a:rPr>
              <a:t>only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attempt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BE" sz="2400" dirty="0" smtClean="0">
                <a:solidFill>
                  <a:schemeClr val="bg1"/>
                </a:solidFill>
              </a:rPr>
              <a:t>to </a:t>
            </a:r>
            <a:r>
              <a:rPr lang="fr-BE" sz="2400" dirty="0" err="1" smtClean="0">
                <a:solidFill>
                  <a:schemeClr val="bg1"/>
                </a:solidFill>
              </a:rPr>
              <a:t>provide</a:t>
            </a:r>
            <a:r>
              <a:rPr lang="fr-BE" sz="2400" dirty="0" smtClean="0">
                <a:solidFill>
                  <a:schemeClr val="bg1"/>
                </a:solidFill>
              </a:rPr>
              <a:t> the conditions in </a:t>
            </a:r>
            <a:r>
              <a:rPr lang="fr-BE" sz="2400" dirty="0" err="1" smtClean="0">
                <a:solidFill>
                  <a:schemeClr val="bg1"/>
                </a:solidFill>
              </a:rPr>
              <a:t>which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they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can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</a:rPr>
              <a:t>learn</a:t>
            </a:r>
            <a:r>
              <a:rPr lang="fr-BE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BE" sz="2400" dirty="0" smtClean="0">
                <a:solidFill>
                  <a:schemeClr val="bg1"/>
                </a:solidFill>
              </a:rPr>
              <a:t>(A Einstein)</a:t>
            </a:r>
            <a:endParaRPr lang="fr-BE" sz="2400" dirty="0">
              <a:solidFill>
                <a:schemeClr val="bg1"/>
              </a:solidFill>
            </a:endParaRPr>
          </a:p>
        </p:txBody>
      </p:sp>
      <p:pic>
        <p:nvPicPr>
          <p:cNvPr id="57348" name="Picture 4" descr="Résultat de recherche d'images pour &quot;michel serre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7" y="2636912"/>
            <a:ext cx="3312368" cy="18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2"/>
          <p:cNvSpPr txBox="1">
            <a:spLocks/>
          </p:cNvSpPr>
          <p:nvPr/>
        </p:nvSpPr>
        <p:spPr>
          <a:xfrm>
            <a:off x="2833132" y="3068961"/>
            <a:ext cx="5873984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 smtClean="0">
                <a:solidFill>
                  <a:schemeClr val="bg1"/>
                </a:solidFill>
              </a:rPr>
              <a:t>Arrêtez de transmettre, tout est transmis </a:t>
            </a:r>
          </a:p>
          <a:p>
            <a:r>
              <a:rPr lang="fr-BE" sz="2400" dirty="0" smtClean="0">
                <a:solidFill>
                  <a:schemeClr val="bg1"/>
                </a:solidFill>
              </a:rPr>
              <a:t>(M. Serres) </a:t>
            </a:r>
            <a:endParaRPr lang="fr-BE" sz="2400" dirty="0">
              <a:solidFill>
                <a:schemeClr val="bg1"/>
              </a:solidFill>
            </a:endParaRPr>
          </a:p>
        </p:txBody>
      </p:sp>
      <p:pic>
        <p:nvPicPr>
          <p:cNvPr id="57350" name="Picture 6" descr="https://upload.wikimedia.org/wikipedia/commons/thumb/1/14/Albert_Einstein_1947.jpg/1200px-Albert_Einstein_1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99260"/>
            <a:ext cx="2016224" cy="246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6" y="1556792"/>
            <a:ext cx="88106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5100"/>
            <a:ext cx="3429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45011" y="1506270"/>
            <a:ext cx="157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>
                <a:latin typeface="+mn-lt"/>
              </a:rPr>
              <a:t>(10 février 2019)</a:t>
            </a:r>
            <a:endParaRPr lang="fr-BE" sz="1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4221088"/>
            <a:ext cx="38949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777875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BE" sz="4000" smtClean="0">
                <a:solidFill>
                  <a:schemeClr val="bg1"/>
                </a:solidFill>
                <a:latin typeface="Arial Narrow" pitchFamily="34" charset="0"/>
              </a:rPr>
              <a:t>Caractéristiques de mon activité évaluative</a:t>
            </a:r>
            <a:endParaRPr lang="fr-FR" sz="40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468313" y="1196975"/>
            <a:ext cx="8280400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>
                <a:latin typeface="Arial Narrow" pitchFamily="34" charset="0"/>
              </a:rPr>
              <a:t>"Si tu veux que ton enfant cesse de regarder la télévision, impose-lui après chaque épisode un examen sur ce qu'il a vu » (</a:t>
            </a:r>
            <a:r>
              <a:rPr lang="en-GB">
                <a:latin typeface="Arial Narrow" pitchFamily="34" charset="0"/>
              </a:rPr>
              <a:t>De Ketele et Roegiers 1993)</a:t>
            </a:r>
            <a:endParaRPr lang="fr-FR">
              <a:latin typeface="Arial Narrow" pitchFamily="34" charset="0"/>
            </a:endParaRPr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468313" y="1989138"/>
            <a:ext cx="2900362" cy="406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 dirty="0">
                <a:latin typeface="Arial Narrow" pitchFamily="34" charset="0"/>
              </a:rPr>
              <a:t>Mon </a:t>
            </a:r>
            <a:r>
              <a:rPr lang="fr-FR" sz="2000" dirty="0" smtClean="0">
                <a:latin typeface="Arial Narrow" pitchFamily="34" charset="0"/>
              </a:rPr>
              <a:t>évaluation des </a:t>
            </a:r>
            <a:r>
              <a:rPr lang="fr-FR" sz="2000" dirty="0">
                <a:latin typeface="Arial Narrow" pitchFamily="34" charset="0"/>
              </a:rPr>
              <a:t>étudiants</a:t>
            </a:r>
          </a:p>
        </p:txBody>
      </p:sp>
      <p:pic>
        <p:nvPicPr>
          <p:cNvPr id="9935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365625"/>
            <a:ext cx="3168650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9354" name="Picture 26" descr="Exams ques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581525"/>
            <a:ext cx="25923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"/>
          <p:cNvGrpSpPr/>
          <p:nvPr/>
        </p:nvGrpSpPr>
        <p:grpSpPr>
          <a:xfrm>
            <a:off x="250825" y="2852738"/>
            <a:ext cx="5327650" cy="1414462"/>
            <a:chOff x="250825" y="2852738"/>
            <a:chExt cx="5327650" cy="1414462"/>
          </a:xfrm>
        </p:grpSpPr>
        <p:sp>
          <p:nvSpPr>
            <p:cNvPr id="99349" name="Rectangle 21"/>
            <p:cNvSpPr>
              <a:spLocks noChangeArrowheads="1"/>
            </p:cNvSpPr>
            <p:nvPr/>
          </p:nvSpPr>
          <p:spPr bwMode="auto">
            <a:xfrm>
              <a:off x="3132138" y="3284538"/>
              <a:ext cx="2446337" cy="40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en privilégiant le formatif</a:t>
              </a:r>
            </a:p>
          </p:txBody>
        </p:sp>
        <p:sp>
          <p:nvSpPr>
            <p:cNvPr id="99350" name="Rectangle 22"/>
            <p:cNvSpPr>
              <a:spLocks noChangeArrowheads="1"/>
            </p:cNvSpPr>
            <p:nvPr/>
          </p:nvSpPr>
          <p:spPr bwMode="auto">
            <a:xfrm>
              <a:off x="2051050" y="3860800"/>
              <a:ext cx="1868488" cy="40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en les impliquant  </a:t>
              </a:r>
            </a:p>
          </p:txBody>
        </p:sp>
        <p:sp>
          <p:nvSpPr>
            <p:cNvPr id="99351" name="Rectangle 23"/>
            <p:cNvSpPr>
              <a:spLocks noChangeArrowheads="1"/>
            </p:cNvSpPr>
            <p:nvPr/>
          </p:nvSpPr>
          <p:spPr bwMode="auto">
            <a:xfrm>
              <a:off x="250825" y="3284538"/>
              <a:ext cx="2738438" cy="40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dans un contexte de qualité</a:t>
              </a:r>
            </a:p>
          </p:txBody>
        </p:sp>
        <p:sp>
          <p:nvSpPr>
            <p:cNvPr id="99352" name="Line 24"/>
            <p:cNvSpPr>
              <a:spLocks noChangeShapeType="1"/>
            </p:cNvSpPr>
            <p:nvPr/>
          </p:nvSpPr>
          <p:spPr bwMode="auto">
            <a:xfrm>
              <a:off x="1403350" y="2852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355" name="Line 27"/>
            <p:cNvSpPr>
              <a:spLocks noChangeShapeType="1"/>
            </p:cNvSpPr>
            <p:nvPr/>
          </p:nvSpPr>
          <p:spPr bwMode="auto">
            <a:xfrm>
              <a:off x="3708400" y="2852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>
              <a:off x="3059113" y="2852738"/>
              <a:ext cx="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971550" y="3716338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3132138" y="494188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4932363" y="1989138"/>
            <a:ext cx="3816350" cy="4064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Arial Narrow" pitchFamily="34" charset="0"/>
              </a:rPr>
              <a:t>Mon évaluation par les étudiants</a:t>
            </a:r>
          </a:p>
        </p:txBody>
      </p:sp>
      <p:sp>
        <p:nvSpPr>
          <p:cNvPr id="99362" name="Rectangle 34"/>
          <p:cNvSpPr>
            <a:spLocks noChangeArrowheads="1"/>
          </p:cNvSpPr>
          <p:nvPr/>
        </p:nvSpPr>
        <p:spPr bwMode="auto">
          <a:xfrm>
            <a:off x="6516688" y="2997200"/>
            <a:ext cx="2232025" cy="7112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Arial Narrow" pitchFamily="34" charset="0"/>
              </a:rPr>
              <a:t>Un outil de régulation</a:t>
            </a:r>
          </a:p>
          <a:p>
            <a:r>
              <a:rPr lang="fr-FR" sz="2000">
                <a:solidFill>
                  <a:schemeClr val="bg1"/>
                </a:solidFill>
                <a:latin typeface="Arial Narrow" pitchFamily="34" charset="0"/>
              </a:rPr>
              <a:t>indispensable</a:t>
            </a:r>
          </a:p>
        </p:txBody>
      </p:sp>
      <p:sp>
        <p:nvSpPr>
          <p:cNvPr id="99363" name="Rectangle 35"/>
          <p:cNvSpPr>
            <a:spLocks noChangeArrowheads="1"/>
          </p:cNvSpPr>
          <p:nvPr/>
        </p:nvSpPr>
        <p:spPr bwMode="auto">
          <a:xfrm>
            <a:off x="971550" y="2492375"/>
            <a:ext cx="3065463" cy="406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>
                <a:latin typeface="Arial Narrow" pitchFamily="34" charset="0"/>
              </a:rPr>
              <a:t>un mal nécessaire à concevoir </a:t>
            </a:r>
          </a:p>
        </p:txBody>
      </p:sp>
      <p:sp>
        <p:nvSpPr>
          <p:cNvPr id="99364" name="Line 36"/>
          <p:cNvSpPr>
            <a:spLocks noChangeShapeType="1"/>
          </p:cNvSpPr>
          <p:nvPr/>
        </p:nvSpPr>
        <p:spPr bwMode="auto">
          <a:xfrm>
            <a:off x="8172450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3507" name="Line 37"/>
          <p:cNvSpPr>
            <a:spLocks noChangeShapeType="1"/>
          </p:cNvSpPr>
          <p:nvPr/>
        </p:nvSpPr>
        <p:spPr bwMode="auto">
          <a:xfrm>
            <a:off x="8101013" y="37163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6227763" y="4005263"/>
            <a:ext cx="2665412" cy="2303462"/>
            <a:chOff x="6227763" y="4005263"/>
            <a:chExt cx="2665412" cy="2303462"/>
          </a:xfrm>
        </p:grpSpPr>
        <p:sp>
          <p:nvSpPr>
            <p:cNvPr id="99361" name="Rectangle 33"/>
            <p:cNvSpPr>
              <a:spLocks noChangeArrowheads="1"/>
            </p:cNvSpPr>
            <p:nvPr/>
          </p:nvSpPr>
          <p:spPr bwMode="auto">
            <a:xfrm>
              <a:off x="6588125" y="4005263"/>
              <a:ext cx="1944688" cy="711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Vive le class room</a:t>
              </a:r>
            </a:p>
            <a:p>
              <a:r>
                <a:rPr lang="fr-FR" sz="2000">
                  <a:latin typeface="Arial Narrow" pitchFamily="34" charset="0"/>
                </a:rPr>
                <a:t>assessment</a:t>
              </a:r>
            </a:p>
          </p:txBody>
        </p:sp>
        <p:sp>
          <p:nvSpPr>
            <p:cNvPr id="3" name="Espace réservé du contenu 2"/>
            <p:cNvSpPr>
              <a:spLocks/>
            </p:cNvSpPr>
            <p:nvPr/>
          </p:nvSpPr>
          <p:spPr bwMode="auto">
            <a:xfrm>
              <a:off x="6227763" y="4941888"/>
              <a:ext cx="2665412" cy="136683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175" indent="12700">
                <a:spcBef>
                  <a:spcPct val="20000"/>
                </a:spcBef>
                <a:buSzPct val="110000"/>
                <a:buFont typeface="Arial" charset="0"/>
                <a:buNone/>
              </a:pPr>
              <a:r>
                <a:rPr lang="fr-FR" sz="1600">
                  <a:latin typeface="Arial Narrow" pitchFamily="34" charset="0"/>
                </a:rPr>
                <a:t>Plus on sait de ce que les étudiants apprennent et comment ils apprennent et plus on pourra améliorer la qualité de leurs apprentissages.</a:t>
              </a:r>
              <a:endParaRPr lang="en-US" sz="1600">
                <a:latin typeface="Arial Narrow" pitchFamily="34" charset="0"/>
              </a:endParaRPr>
            </a:p>
          </p:txBody>
        </p:sp>
        <p:sp>
          <p:nvSpPr>
            <p:cNvPr id="63511" name="Line 23"/>
            <p:cNvSpPr>
              <a:spLocks noChangeShapeType="1"/>
            </p:cNvSpPr>
            <p:nvPr/>
          </p:nvSpPr>
          <p:spPr bwMode="auto">
            <a:xfrm>
              <a:off x="8101013" y="47244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6" grpId="0" animBg="1"/>
      <p:bldP spid="99357" grpId="0" animBg="1"/>
      <p:bldP spid="99358" grpId="0" animBg="1"/>
      <p:bldP spid="99360" grpId="0" animBg="1"/>
      <p:bldP spid="99362" grpId="0" animBg="1"/>
      <p:bldP spid="99363" grpId="0" animBg="1"/>
      <p:bldP spid="99364" grpId="0" animBg="1"/>
      <p:bldP spid="6350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66948" y="116632"/>
            <a:ext cx="8109508" cy="72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/>
              <a:t>Oser traverser le miroir pour voir les choses autrement </a:t>
            </a:r>
            <a:endParaRPr lang="fr-BE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66948" y="6381328"/>
            <a:ext cx="710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bg1">
                    <a:lumMod val="65000"/>
                  </a:schemeClr>
                </a:solidFill>
              </a:rPr>
              <a:t>Rege</a:t>
            </a:r>
            <a:r>
              <a:rPr lang="fr-BE" dirty="0" smtClean="0">
                <a:solidFill>
                  <a:schemeClr val="bg1">
                    <a:lumMod val="65000"/>
                  </a:schemeClr>
                </a:solidFill>
              </a:rPr>
              <a:t> Colet N Strasbourg In La pédagogie inversée </a:t>
            </a:r>
            <a:r>
              <a:rPr lang="fr-BE" dirty="0" err="1" smtClean="0">
                <a:solidFill>
                  <a:schemeClr val="bg1">
                    <a:lumMod val="65000"/>
                  </a:schemeClr>
                </a:solidFill>
              </a:rPr>
              <a:t>DeBoeck</a:t>
            </a:r>
            <a:r>
              <a:rPr lang="fr-BE" dirty="0" smtClean="0">
                <a:solidFill>
                  <a:schemeClr val="bg1">
                    <a:lumMod val="65000"/>
                  </a:schemeClr>
                </a:solidFill>
              </a:rPr>
              <a:t> 2016</a:t>
            </a:r>
            <a:endParaRPr lang="fr-B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Résultat de recherche d'images pour &quot;miroir d'alice au pays des merveille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626976" cy="494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68524" y="116632"/>
            <a:ext cx="810950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/>
              <a:t>L’Innovation pédagogique : </a:t>
            </a:r>
          </a:p>
          <a:p>
            <a:r>
              <a:rPr lang="fr-BE" sz="2400" dirty="0" smtClean="0"/>
              <a:t>un changement culturel au travers d’une triple révolution ?</a:t>
            </a:r>
            <a:endParaRPr lang="fr-BE" sz="2400" dirty="0"/>
          </a:p>
        </p:txBody>
      </p:sp>
      <p:sp>
        <p:nvSpPr>
          <p:cNvPr id="2" name="Ellipse 1"/>
          <p:cNvSpPr/>
          <p:nvPr/>
        </p:nvSpPr>
        <p:spPr>
          <a:xfrm>
            <a:off x="1053350" y="1172213"/>
            <a:ext cx="2715574" cy="10801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Révolution épistémique</a:t>
            </a:r>
            <a:endParaRPr lang="fr-BE" sz="2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2325385"/>
            <a:ext cx="4424284" cy="224676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Les savoirs sont externalisés (tout a été transmis)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Cette externalisation ne vide pas les cerveaux : elle les rend libres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Il faut décloisonner les savoirs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Il faut développer leur exploration  par les étudiants </a:t>
            </a:r>
            <a:endParaRPr lang="fr-B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30999" y="1628800"/>
            <a:ext cx="2715574" cy="108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Révolution pédagogique</a:t>
            </a:r>
            <a:endParaRPr lang="fr-BE" sz="24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25767" y="2780928"/>
            <a:ext cx="4312759" cy="22467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Learning &gt;&gt;&gt; </a:t>
            </a:r>
            <a:r>
              <a:rPr lang="fr-BE" sz="2000" dirty="0" err="1" smtClean="0">
                <a:solidFill>
                  <a:schemeClr val="bg1"/>
                </a:solidFill>
                <a:latin typeface="+mn-lt"/>
              </a:rPr>
              <a:t>teaching</a:t>
            </a:r>
            <a:endParaRPr lang="fr-BE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Renforcer les liens entre compétences disciplinaires et transversales 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Changer les méthodes d’évaluation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Favoriser une approche </a:t>
            </a:r>
            <a:r>
              <a:rPr lang="fr-BE" sz="2000" dirty="0" err="1" smtClean="0">
                <a:solidFill>
                  <a:schemeClr val="bg1"/>
                </a:solidFill>
                <a:latin typeface="+mn-lt"/>
              </a:rPr>
              <a:t>connectiviste</a:t>
            </a: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  (mise en relation des savoirs)</a:t>
            </a:r>
          </a:p>
        </p:txBody>
      </p:sp>
      <p:sp>
        <p:nvSpPr>
          <p:cNvPr id="9" name="Ellipse 8"/>
          <p:cNvSpPr/>
          <p:nvPr/>
        </p:nvSpPr>
        <p:spPr>
          <a:xfrm>
            <a:off x="744588" y="5467580"/>
            <a:ext cx="3024336" cy="1080120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Révolution professionnelle</a:t>
            </a:r>
            <a:endParaRPr lang="fr-BE" sz="24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95937" y="5345921"/>
            <a:ext cx="4907100" cy="13234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Découvrir les vertus de l’interaction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Enseignant ≠ réceptacle de savoirs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Compagnonnage cognitif 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Enseignant = </a:t>
            </a:r>
            <a:r>
              <a:rPr lang="fr-BE" sz="2000" dirty="0" err="1" smtClean="0">
                <a:solidFill>
                  <a:schemeClr val="bg1"/>
                </a:solidFill>
                <a:latin typeface="+mn-lt"/>
              </a:rPr>
              <a:t>cocréateur</a:t>
            </a:r>
            <a:r>
              <a:rPr lang="fr-BE" sz="2000" dirty="0" smtClean="0">
                <a:solidFill>
                  <a:schemeClr val="bg1"/>
                </a:solidFill>
                <a:latin typeface="+mn-lt"/>
              </a:rPr>
              <a:t> de savoirs</a:t>
            </a:r>
          </a:p>
        </p:txBody>
      </p:sp>
    </p:spTree>
    <p:extLst>
      <p:ext uri="{BB962C8B-B14F-4D97-AF65-F5344CB8AC3E}">
        <p14:creationId xmlns:p14="http://schemas.microsoft.com/office/powerpoint/2010/main" val="7015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23" y="1340768"/>
            <a:ext cx="8229600" cy="4525963"/>
          </a:xfrm>
        </p:spPr>
        <p:txBody>
          <a:bodyPr>
            <a:normAutofit/>
          </a:bodyPr>
          <a:lstStyle/>
          <a:p>
            <a:r>
              <a:rPr lang="fr-BE" sz="2400" dirty="0" smtClean="0"/>
              <a:t>Ce ne sont pas les mesures </a:t>
            </a:r>
            <a:r>
              <a:rPr lang="fr-BE" sz="2400" b="1" dirty="0" smtClean="0"/>
              <a:t>administratives</a:t>
            </a:r>
            <a:r>
              <a:rPr lang="fr-BE" sz="2400" dirty="0" smtClean="0"/>
              <a:t> qui vont produire les apprentissages attendus </a:t>
            </a:r>
          </a:p>
          <a:p>
            <a:r>
              <a:rPr lang="fr-BE" sz="2400" dirty="0" smtClean="0"/>
              <a:t>Les leaders doyen, recteur, ministre ?????) sont responsables de fournir un </a:t>
            </a:r>
            <a:r>
              <a:rPr lang="fr-BE" sz="2400" b="1" dirty="0" smtClean="0"/>
              <a:t>cadre </a:t>
            </a:r>
            <a:r>
              <a:rPr lang="fr-BE" sz="2400" dirty="0" smtClean="0"/>
              <a:t>qui rend possible l’expérimentation pédagogique par ceux qui le veulent </a:t>
            </a:r>
          </a:p>
          <a:p>
            <a:r>
              <a:rPr lang="fr-BE" sz="2400" dirty="0" smtClean="0"/>
              <a:t>Innover c’est moins se poser la question du comment faire que du </a:t>
            </a:r>
            <a:r>
              <a:rPr lang="fr-BE" sz="2400" b="1" dirty="0" smtClean="0"/>
              <a:t>pourquoi le faire </a:t>
            </a:r>
          </a:p>
          <a:p>
            <a:r>
              <a:rPr lang="fr-BE" sz="2400" dirty="0" smtClean="0"/>
              <a:t>Le plus grand défi qui nous guette est celui de nous engager </a:t>
            </a:r>
            <a:r>
              <a:rPr lang="fr-BE" sz="2400" b="1" dirty="0" smtClean="0"/>
              <a:t>collectivement</a:t>
            </a:r>
            <a:r>
              <a:rPr lang="fr-BE" sz="2400" dirty="0" smtClean="0"/>
              <a:t>  pour mettre fin à la « solitude pédagogique »</a:t>
            </a:r>
          </a:p>
          <a:p>
            <a:r>
              <a:rPr lang="fr-BE" sz="2400" dirty="0" smtClean="0"/>
              <a:t>L’innovation nous concerne mais aussi les </a:t>
            </a:r>
            <a:r>
              <a:rPr lang="fr-BE" sz="2400" b="1" dirty="0" smtClean="0"/>
              <a:t>étudiants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66948" y="116632"/>
            <a:ext cx="81095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Contexte institutionnel (facultaire) de mise en </a:t>
            </a:r>
            <a:r>
              <a:rPr lang="fr-BE" sz="2800" dirty="0" err="1" smtClean="0"/>
              <a:t>oeuvre</a:t>
            </a:r>
            <a:endParaRPr lang="fr-BE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545168" y="6381328"/>
            <a:ext cx="705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bg1">
                    <a:lumMod val="65000"/>
                  </a:schemeClr>
                </a:solidFill>
              </a:rPr>
              <a:t>Rege</a:t>
            </a:r>
            <a:r>
              <a:rPr lang="fr-BE" dirty="0" smtClean="0">
                <a:solidFill>
                  <a:schemeClr val="bg1">
                    <a:lumMod val="65000"/>
                  </a:schemeClr>
                </a:solidFill>
              </a:rPr>
              <a:t> Colet N Strasbourg In La pédagogie inversée </a:t>
            </a:r>
            <a:r>
              <a:rPr lang="fr-BE" dirty="0" err="1" smtClean="0">
                <a:solidFill>
                  <a:schemeClr val="bg1">
                    <a:lumMod val="65000"/>
                  </a:schemeClr>
                </a:solidFill>
              </a:rPr>
              <a:t>DeBoeck</a:t>
            </a:r>
            <a:r>
              <a:rPr lang="fr-BE" dirty="0" smtClean="0">
                <a:solidFill>
                  <a:schemeClr val="bg1">
                    <a:lumMod val="65000"/>
                  </a:schemeClr>
                </a:solidFill>
              </a:rPr>
              <a:t> 2016</a:t>
            </a:r>
            <a:endParaRPr lang="fr-B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ésultat de recherche d'images pour &quot;4ème révolution industriel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69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251520" y="260648"/>
            <a:ext cx="8568952" cy="11521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dirty="0" smtClean="0"/>
              <a:t>Et demain </a:t>
            </a:r>
            <a:r>
              <a:rPr lang="fr-BE" sz="2600" dirty="0" err="1" smtClean="0"/>
              <a:t>cad</a:t>
            </a:r>
            <a:r>
              <a:rPr lang="fr-BE" sz="2600" dirty="0" smtClean="0"/>
              <a:t> aujourd’hui : quel enjeu pour l’enseignement universitaire à l’aube de la 4</a:t>
            </a:r>
            <a:r>
              <a:rPr lang="fr-BE" sz="2600" baseline="30000" dirty="0" smtClean="0"/>
              <a:t>ème</a:t>
            </a:r>
            <a:r>
              <a:rPr lang="fr-BE" sz="2600" dirty="0" smtClean="0"/>
              <a:t> révolution industrielle ?  </a:t>
            </a:r>
            <a:endParaRPr lang="fr-BE" sz="2600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5292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https://www.visiativ-industry.ch/industrie-4-0/</a:t>
            </a:r>
          </a:p>
        </p:txBody>
      </p:sp>
    </p:spTree>
    <p:extLst>
      <p:ext uri="{BB962C8B-B14F-4D97-AF65-F5344CB8AC3E}">
        <p14:creationId xmlns:p14="http://schemas.microsoft.com/office/powerpoint/2010/main" val="29581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2" y="635020"/>
            <a:ext cx="8594866" cy="544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482" y="6093296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https://www.weforum.org/agenda/2018/09/why-we-need-both-science-and-humanities-for-a-fourth-industrial-revolution-education</a:t>
            </a:r>
          </a:p>
        </p:txBody>
      </p:sp>
    </p:spTree>
    <p:extLst>
      <p:ext uri="{BB962C8B-B14F-4D97-AF65-F5344CB8AC3E}">
        <p14:creationId xmlns:p14="http://schemas.microsoft.com/office/powerpoint/2010/main" val="36882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5" y="244775"/>
            <a:ext cx="4904537" cy="297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8169" y="116632"/>
            <a:ext cx="32858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https://www.weforum.org/agenda/2018/10/singapore-has-abolished-school-exam-rankings-here-s-why/?fbclid=IwAR3DYmtiScLBwVB4PLYd6XgWVToYqwPRmL1Pnwn_zfkrPDjUNAgw4_AdgG4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535" y="3284984"/>
            <a:ext cx="8648954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“Learning is not a competition,”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(Singapore’s Education Minister). </a:t>
            </a:r>
            <a:endParaRPr lang="fr-B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11" y="3933056"/>
            <a:ext cx="4848283" cy="28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1" y="5949280"/>
            <a:ext cx="3528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https://www.weforum.org/agenda/2018/09/10-reasons-why-finlands-education-system-is-the-best-in-the-world</a:t>
            </a:r>
          </a:p>
        </p:txBody>
      </p:sp>
    </p:spTree>
    <p:extLst>
      <p:ext uri="{BB962C8B-B14F-4D97-AF65-F5344CB8AC3E}">
        <p14:creationId xmlns:p14="http://schemas.microsoft.com/office/powerpoint/2010/main" val="40108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69855"/>
            <a:ext cx="5301009" cy="67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3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2" y="548680"/>
            <a:ext cx="8838374" cy="54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956" y="6415338"/>
            <a:ext cx="5314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http://www3.weforum.org/docs/WEF_Future_of_Jobs_2018.pdf</a:t>
            </a:r>
          </a:p>
        </p:txBody>
      </p:sp>
    </p:spTree>
    <p:extLst>
      <p:ext uri="{BB962C8B-B14F-4D97-AF65-F5344CB8AC3E}">
        <p14:creationId xmlns:p14="http://schemas.microsoft.com/office/powerpoint/2010/main" val="32622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ésultat de recherche d'images pour &quot;you can do i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48863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07504" y="593976"/>
            <a:ext cx="8784976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Do </a:t>
            </a:r>
            <a:r>
              <a:rPr lang="en-US" sz="6000" dirty="0" smtClean="0">
                <a:solidFill>
                  <a:schemeClr val="tx1"/>
                </a:solidFill>
              </a:rPr>
              <a:t>you think we </a:t>
            </a:r>
            <a:r>
              <a:rPr lang="en-US" sz="6000" dirty="0">
                <a:solidFill>
                  <a:schemeClr val="tx1"/>
                </a:solidFill>
              </a:rPr>
              <a:t>can do </a:t>
            </a:r>
            <a:r>
              <a:rPr lang="en-US" sz="6000" dirty="0" smtClean="0">
                <a:solidFill>
                  <a:schemeClr val="tx1"/>
                </a:solidFill>
              </a:rPr>
              <a:t>it ? </a:t>
            </a:r>
            <a:endParaRPr lang="fr-BE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ésultat de recherche d'images pour &quot;avi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8" descr="Résultat de recherche d'images pour &quot;auto dion bouto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10" descr="Résultat de recherche d'images pour &quot;auto dion bouton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16" descr="Résultat de recherche d'images pour &quot;auto audi A5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Rectangle à coins arrondis 15"/>
          <p:cNvSpPr/>
          <p:nvPr/>
        </p:nvSpPr>
        <p:spPr>
          <a:xfrm>
            <a:off x="2771800" y="3323676"/>
            <a:ext cx="2952328" cy="679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600" dirty="0" smtClean="0">
                <a:latin typeface="Arial Narrow" panose="020B0606020202030204" pitchFamily="34" charset="0"/>
              </a:rPr>
              <a:t>Cherchez « l’erreur »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20920" y="7937"/>
            <a:ext cx="8850932" cy="6704520"/>
            <a:chOff x="120920" y="7937"/>
            <a:chExt cx="8850932" cy="6704520"/>
          </a:xfrm>
        </p:grpSpPr>
        <p:pic>
          <p:nvPicPr>
            <p:cNvPr id="3074" name="Picture 2" descr="Résultat de recherche d'images pour &quot;avion wright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91" y="7937"/>
              <a:ext cx="2904257" cy="218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Résultat de recherche d'images pour &quot;avion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156" y="18384"/>
              <a:ext cx="4875696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Résultat de recherche d'images pour &quot;auto dion bouton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0" y="2292706"/>
              <a:ext cx="2592288" cy="2132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Résultat de recherche d'images pour &quot;auto audi A5&quot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96" y="2286005"/>
              <a:ext cx="3153929" cy="1923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 descr="Résultat de recherche d'images pour &quot;ecole 1900 photo&quo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44" y="4636026"/>
              <a:ext cx="2745950" cy="203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èche droite 5"/>
            <p:cNvSpPr/>
            <p:nvPr/>
          </p:nvSpPr>
          <p:spPr>
            <a:xfrm>
              <a:off x="3217264" y="824672"/>
              <a:ext cx="792088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2908024" y="2480856"/>
              <a:ext cx="2757512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3304068" y="5620061"/>
              <a:ext cx="1065324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57346" name="Picture 2" descr="Image associé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904" y="4293097"/>
              <a:ext cx="4232659" cy="241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7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212976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dirty="0">
                <a:latin typeface="+mn-lt"/>
                <a:hlinkClick r:id="rId2"/>
              </a:rPr>
              <a:t>https://www.facebook.com/787090184757029/videos/933630280103018/UzpfSTEwMDAwMTYwNDM2MjQzMzoyMTMzNTM4MzczMzc2Mjg3</a:t>
            </a:r>
            <a:r>
              <a:rPr lang="fr-BE" sz="2800" dirty="0" smtClean="0">
                <a:latin typeface="+mn-lt"/>
                <a:hlinkClick r:id="rId2"/>
              </a:rPr>
              <a:t>/</a:t>
            </a:r>
            <a:r>
              <a:rPr lang="fr-BE" sz="2800" dirty="0" smtClean="0">
                <a:latin typeface="+mn-lt"/>
              </a:rPr>
              <a:t> </a:t>
            </a:r>
            <a:endParaRPr lang="fr-BE" sz="2800" dirty="0">
              <a:latin typeface="+mn-lt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99592" y="1196752"/>
            <a:ext cx="7416824" cy="14401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/>
              <a:t>L’éducation nationale assignée au tribunal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40029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843808" y="3212976"/>
            <a:ext cx="3384376" cy="12735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500" dirty="0" smtClean="0"/>
              <a:t>Les évolutions </a:t>
            </a:r>
          </a:p>
          <a:p>
            <a:pPr algn="ctr"/>
            <a:r>
              <a:rPr lang="fr-BE" sz="2500" dirty="0" smtClean="0"/>
              <a:t>de l’enseignement </a:t>
            </a:r>
          </a:p>
          <a:p>
            <a:pPr algn="ctr"/>
            <a:r>
              <a:rPr lang="fr-BE" sz="2500" dirty="0"/>
              <a:t>s</a:t>
            </a:r>
            <a:r>
              <a:rPr lang="fr-BE" sz="2500" dirty="0" smtClean="0"/>
              <a:t>upérieur en Europe</a:t>
            </a:r>
            <a:endParaRPr lang="fr-BE" sz="2500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258021" y="2436361"/>
            <a:ext cx="2016224" cy="52877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POLITIQUE</a:t>
            </a:r>
            <a:endParaRPr lang="fr-BE" sz="24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285755" y="4700430"/>
            <a:ext cx="2323923" cy="52877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PEDAGOGIQUE</a:t>
            </a:r>
            <a:endParaRPr lang="fr-BE" sz="24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369805" y="2436361"/>
            <a:ext cx="2205245" cy="52877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ECONOMIQUE</a:t>
            </a:r>
            <a:endParaRPr lang="fr-BE" sz="24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9512" y="280717"/>
            <a:ext cx="4752528" cy="1944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- Déclaration de Bologne (1999)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- </a:t>
            </a:r>
            <a:r>
              <a:rPr lang="fr-BE" i="1" dirty="0" smtClean="0">
                <a:solidFill>
                  <a:schemeClr val="tx1"/>
                </a:solidFill>
              </a:rPr>
              <a:t>Learning </a:t>
            </a:r>
            <a:r>
              <a:rPr lang="fr-BE" i="1" dirty="0" err="1" smtClean="0">
                <a:solidFill>
                  <a:schemeClr val="tx1"/>
                </a:solidFill>
              </a:rPr>
              <a:t>outcomes</a:t>
            </a:r>
            <a:r>
              <a:rPr lang="fr-BE" i="1" dirty="0" smtClean="0">
                <a:solidFill>
                  <a:schemeClr val="tx1"/>
                </a:solidFill>
              </a:rPr>
              <a:t> de Dublin (2005)      </a:t>
            </a:r>
            <a:r>
              <a:rPr lang="fr-BE" dirty="0" smtClean="0">
                <a:solidFill>
                  <a:schemeClr val="tx1"/>
                </a:solidFill>
              </a:rPr>
              <a:t>(connaissances, compréhension, jugements, communication, autonomie)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- Renforcement de la gouvernance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- Démarche qualité (</a:t>
            </a:r>
            <a:r>
              <a:rPr lang="fr-BE" dirty="0" err="1" smtClean="0">
                <a:solidFill>
                  <a:schemeClr val="tx1"/>
                </a:solidFill>
              </a:rPr>
              <a:t>rankings</a:t>
            </a:r>
            <a:r>
              <a:rPr lang="fr-BE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212994" y="406924"/>
            <a:ext cx="3559412" cy="16918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Massification des universités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Manque de financement </a:t>
            </a:r>
          </a:p>
          <a:p>
            <a:pPr marL="285750" indent="-285750">
              <a:buFontTx/>
              <a:buChar char="-"/>
            </a:pPr>
            <a:r>
              <a:rPr lang="fr-BE" i="1" dirty="0" err="1" smtClean="0">
                <a:solidFill>
                  <a:schemeClr val="tx1"/>
                </a:solidFill>
              </a:rPr>
              <a:t>Merchandisation</a:t>
            </a:r>
            <a:r>
              <a:rPr lang="fr-BE" dirty="0" smtClean="0">
                <a:solidFill>
                  <a:schemeClr val="tx1"/>
                </a:solidFill>
              </a:rPr>
              <a:t> des étudiants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Conciliation études et travail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chemeClr val="tx1"/>
                </a:solidFill>
              </a:rPr>
              <a:t>Employabilité 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827584" y="5445224"/>
            <a:ext cx="7560840" cy="1152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Développement des approches constructivistes et socioconstructivistes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Organisation des </a:t>
            </a:r>
            <a:r>
              <a:rPr lang="fr-BE" dirty="0" err="1" smtClean="0">
                <a:solidFill>
                  <a:schemeClr val="tx1"/>
                </a:solidFill>
              </a:rPr>
              <a:t>ECTS</a:t>
            </a:r>
            <a:r>
              <a:rPr lang="fr-BE" dirty="0" smtClean="0">
                <a:solidFill>
                  <a:schemeClr val="tx1"/>
                </a:solidFill>
              </a:rPr>
              <a:t> : prise en compte du travail personnel de l’étudiant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tx1"/>
                </a:solidFill>
              </a:rPr>
              <a:t>Enseignant : organisateur de dispositifs de formation &gt;&gt;&gt;&gt; transmetteur</a:t>
            </a:r>
          </a:p>
        </p:txBody>
      </p:sp>
      <p:sp>
        <p:nvSpPr>
          <p:cNvPr id="9" name="Rectangle 8"/>
          <p:cNvSpPr/>
          <p:nvPr/>
        </p:nvSpPr>
        <p:spPr>
          <a:xfrm>
            <a:off x="6372200" y="3302158"/>
            <a:ext cx="2664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prstClr val="black"/>
                </a:solidFill>
              </a:rPr>
              <a:t>N </a:t>
            </a:r>
            <a:r>
              <a:rPr lang="en-US" b="1" dirty="0" err="1" smtClean="0">
                <a:solidFill>
                  <a:prstClr val="black"/>
                </a:solidFill>
              </a:rPr>
              <a:t>étudiants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universitaires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 smtClean="0">
                <a:solidFill>
                  <a:prstClr val="black"/>
                </a:solidFill>
              </a:rPr>
              <a:t>européens</a:t>
            </a:r>
            <a:r>
              <a:rPr lang="en-US" b="1" dirty="0" smtClean="0">
                <a:solidFill>
                  <a:prstClr val="black"/>
                </a:solidFill>
              </a:rPr>
              <a:t> : 19, 6  10</a:t>
            </a:r>
            <a:r>
              <a:rPr lang="en-US" b="1" baseline="30000" dirty="0" smtClean="0">
                <a:solidFill>
                  <a:prstClr val="black"/>
                </a:solidFill>
              </a:rPr>
              <a:t>6</a:t>
            </a: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prstClr val="black"/>
                </a:solidFill>
              </a:rPr>
              <a:t>N </a:t>
            </a:r>
            <a:r>
              <a:rPr lang="en-US" b="1" dirty="0" err="1" smtClean="0">
                <a:solidFill>
                  <a:prstClr val="black"/>
                </a:solidFill>
              </a:rPr>
              <a:t>diplômés</a:t>
            </a:r>
            <a:r>
              <a:rPr lang="en-US" b="1" dirty="0" smtClean="0">
                <a:solidFill>
                  <a:prstClr val="black"/>
                </a:solidFill>
              </a:rPr>
              <a:t> par an : 4,1 </a:t>
            </a:r>
            <a:r>
              <a:rPr lang="en-US" b="1" dirty="0">
                <a:solidFill>
                  <a:prstClr val="black"/>
                </a:solidFill>
              </a:rPr>
              <a:t>10</a:t>
            </a:r>
            <a:r>
              <a:rPr lang="en-US" b="1" baseline="30000" dirty="0">
                <a:solidFill>
                  <a:prstClr val="black"/>
                </a:solidFill>
              </a:rPr>
              <a:t>6</a:t>
            </a: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US" b="1" dirty="0">
                <a:solidFill>
                  <a:prstClr val="black"/>
                </a:solidFill>
                <a:hlinkClick r:id="rId2"/>
              </a:rPr>
              <a:t>://ec.europa.eu/eurostat</a:t>
            </a:r>
            <a:r>
              <a:rPr lang="en-US" b="1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8244408" y="2098726"/>
            <a:ext cx="0" cy="11142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203847" y="2955014"/>
            <a:ext cx="2520280" cy="10432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500" dirty="0" smtClean="0"/>
              <a:t>Les défis pour</a:t>
            </a:r>
          </a:p>
          <a:p>
            <a:pPr algn="ctr"/>
            <a:r>
              <a:rPr lang="fr-BE" sz="2500" dirty="0" smtClean="0"/>
              <a:t> les enseignants </a:t>
            </a:r>
            <a:endParaRPr lang="fr-BE" sz="25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07272" y="2554309"/>
            <a:ext cx="2304256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Faire de la recherche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(construire son CV)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203847" y="745050"/>
            <a:ext cx="2304256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>
                <a:solidFill>
                  <a:schemeClr val="tx1"/>
                </a:solidFill>
              </a:rPr>
              <a:t>Faire de la recherche</a:t>
            </a:r>
          </a:p>
          <a:p>
            <a:r>
              <a:rPr lang="fr-BE" dirty="0">
                <a:solidFill>
                  <a:schemeClr val="tx1"/>
                </a:solidFill>
              </a:rPr>
              <a:t>d</a:t>
            </a:r>
            <a:r>
              <a:rPr lang="fr-BE" dirty="0" smtClean="0">
                <a:solidFill>
                  <a:schemeClr val="tx1"/>
                </a:solidFill>
              </a:rPr>
              <a:t>e haut niveau pour augmenter le </a:t>
            </a:r>
            <a:r>
              <a:rPr lang="fr-BE" dirty="0" err="1" smtClean="0">
                <a:solidFill>
                  <a:schemeClr val="tx1"/>
                </a:solidFill>
              </a:rPr>
              <a:t>ranking</a:t>
            </a:r>
            <a:endParaRPr lang="fr-BE" dirty="0" smtClean="0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724127" y="1188201"/>
            <a:ext cx="201622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Trouver des fonds</a:t>
            </a:r>
          </a:p>
          <a:p>
            <a:pPr algn="ctr"/>
            <a:r>
              <a:rPr lang="fr-BE" dirty="0" smtClean="0">
                <a:solidFill>
                  <a:schemeClr val="tx1"/>
                </a:solidFill>
              </a:rPr>
              <a:t>(Manager)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228184" y="2122261"/>
            <a:ext cx="2016224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Atteindre les objectifs d’apprentissage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245926" y="3476659"/>
            <a:ext cx="2016224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Avoir des taux de réussite élevés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4067944" y="4891678"/>
            <a:ext cx="1728192" cy="9708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Rendre les étudiants </a:t>
            </a:r>
          </a:p>
          <a:p>
            <a:pPr algn="ctr"/>
            <a:r>
              <a:rPr lang="fr-BE" dirty="0" smtClean="0">
                <a:solidFill>
                  <a:schemeClr val="tx1"/>
                </a:solidFill>
              </a:rPr>
              <a:t>satisfaits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67312" y="3619265"/>
            <a:ext cx="1944216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Développer ses compétences en enseignement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2169705" y="4891678"/>
            <a:ext cx="1584176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Capacité à travailler en équipe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961052" y="4595283"/>
            <a:ext cx="1779299" cy="7818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Capacité à intégrer les TIC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1331640" y="1216908"/>
            <a:ext cx="1584176" cy="9669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Rendre des comptes</a:t>
            </a:r>
          </a:p>
          <a:p>
            <a:pPr algn="ctr"/>
            <a:r>
              <a:rPr lang="fr-BE" dirty="0" smtClean="0">
                <a:solidFill>
                  <a:schemeClr val="tx1"/>
                </a:solidFill>
              </a:rPr>
              <a:t>(portfolios)</a:t>
            </a:r>
          </a:p>
        </p:txBody>
      </p:sp>
      <p:cxnSp>
        <p:nvCxnSpPr>
          <p:cNvPr id="20" name="Connecteur droit avec flèche 19"/>
          <p:cNvCxnSpPr>
            <a:endCxn id="15" idx="0"/>
          </p:cNvCxnSpPr>
          <p:nvPr/>
        </p:nvCxnSpPr>
        <p:spPr>
          <a:xfrm>
            <a:off x="4932040" y="3998303"/>
            <a:ext cx="0" cy="8933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2711528" y="3001201"/>
            <a:ext cx="492319" cy="26914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2915816" y="2122261"/>
            <a:ext cx="432048" cy="81868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4572000" y="1681154"/>
            <a:ext cx="0" cy="12597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389240" y="1836273"/>
            <a:ext cx="406896" cy="11187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endCxn id="13" idx="1"/>
          </p:cNvCxnSpPr>
          <p:nvPr/>
        </p:nvCxnSpPr>
        <p:spPr>
          <a:xfrm flipV="1">
            <a:off x="5687218" y="2554309"/>
            <a:ext cx="540966" cy="44689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724127" y="3546545"/>
            <a:ext cx="521799" cy="1704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674852" y="3993233"/>
            <a:ext cx="286200" cy="6146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2717396" y="3745802"/>
            <a:ext cx="492320" cy="24743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3203847" y="4043279"/>
            <a:ext cx="250266" cy="8483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7534</TotalTime>
  <Words>1275</Words>
  <Application>Microsoft Office PowerPoint</Application>
  <PresentationFormat>Affichage à l'écran (4:3)</PresentationFormat>
  <Paragraphs>282</Paragraphs>
  <Slides>59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1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Oui, les étudiants sont capables de faire la part des choses prioritaires et accessoires.</vt:lpstr>
      <vt:lpstr>On apprend qu’en écoutant.</vt:lpstr>
      <vt:lpstr>Pas de problème, les étudiants savent prendre des notes</vt:lpstr>
      <vt:lpstr>Les étudiants ont les prerequis nécessaires à la compréhension automatique des contenus enseignés</vt:lpstr>
      <vt:lpstr>Les étudiants ont cette capacité naturelle à signaler leur incompréhension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Caractéristiques de mon activité évaluative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des tests formatifs et de l’activité régulatrice des étudiants y afférente sur leur réussite à un test certificatif.</dc:title>
  <dc:creator>u012685</dc:creator>
  <cp:lastModifiedBy>User</cp:lastModifiedBy>
  <cp:revision>224</cp:revision>
  <dcterms:created xsi:type="dcterms:W3CDTF">2012-06-27T09:32:36Z</dcterms:created>
  <dcterms:modified xsi:type="dcterms:W3CDTF">2019-02-12T16:34:14Z</dcterms:modified>
</cp:coreProperties>
</file>