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0" r:id="rId3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40">
          <p15:clr>
            <a:srgbClr val="A4A3A4"/>
          </p15:clr>
        </p15:guide>
        <p15:guide id="2" pos="349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43"/>
    <p:restoredTop sz="94697"/>
  </p:normalViewPr>
  <p:slideViewPr>
    <p:cSldViewPr snapToGrid="0" snapToObjects="1">
      <p:cViewPr>
        <p:scale>
          <a:sx n="90" d="100"/>
          <a:sy n="90" d="100"/>
        </p:scale>
        <p:origin x="-1410" y="1608"/>
      </p:cViewPr>
      <p:guideLst>
        <p:guide orient="horz" pos="3840"/>
        <p:guide pos="34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35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9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3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3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1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6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8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60A96-529E-BC41-A642-92838FC7F092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C4F6C-29A4-FB48-B05A-B3AE17D8A16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7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e 229"/>
          <p:cNvGrpSpPr/>
          <p:nvPr/>
        </p:nvGrpSpPr>
        <p:grpSpPr>
          <a:xfrm>
            <a:off x="1469765" y="3167435"/>
            <a:ext cx="3838075" cy="4768558"/>
            <a:chOff x="1469765" y="3167435"/>
            <a:chExt cx="3838075" cy="4768558"/>
          </a:xfrm>
        </p:grpSpPr>
        <p:sp>
          <p:nvSpPr>
            <p:cNvPr id="5" name="TextBox 5"/>
            <p:cNvSpPr txBox="1">
              <a:spLocks noChangeArrowheads="1"/>
            </p:cNvSpPr>
            <p:nvPr/>
          </p:nvSpPr>
          <p:spPr bwMode="auto">
            <a:xfrm>
              <a:off x="1508101" y="3167435"/>
              <a:ext cx="28725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 dirty="0">
                  <a:latin typeface="Arial" charset="0"/>
                  <a:ea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3" name="TextBox 5"/>
            <p:cNvSpPr txBox="1">
              <a:spLocks noChangeArrowheads="1"/>
            </p:cNvSpPr>
            <p:nvPr/>
          </p:nvSpPr>
          <p:spPr bwMode="auto">
            <a:xfrm>
              <a:off x="4556919" y="3168939"/>
              <a:ext cx="28725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 dirty="0">
                  <a:latin typeface="Arial" charset="0"/>
                  <a:ea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96" name="Rectangle 367"/>
            <p:cNvSpPr>
              <a:spLocks noChangeArrowheads="1"/>
            </p:cNvSpPr>
            <p:nvPr/>
          </p:nvSpPr>
          <p:spPr bwMode="auto">
            <a:xfrm>
              <a:off x="2133574" y="3397417"/>
              <a:ext cx="275717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900" b="1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SCR </a:t>
              </a:r>
              <a:endParaRPr lang="en-US" altLang="en-US" sz="9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7" name="Rectangle 370"/>
            <p:cNvSpPr>
              <a:spLocks noChangeArrowheads="1"/>
            </p:cNvSpPr>
            <p:nvPr/>
          </p:nvSpPr>
          <p:spPr bwMode="auto">
            <a:xfrm>
              <a:off x="3040626" y="3386784"/>
              <a:ext cx="468077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MS PGothic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900" b="1" dirty="0" err="1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rPr>
                <a:t>shRictor</a:t>
              </a:r>
              <a:endParaRPr lang="en-US" altLang="en-US" sz="900" b="1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8" name="Rectangle 97"/>
            <p:cNvSpPr>
              <a:spLocks/>
            </p:cNvSpPr>
            <p:nvPr/>
          </p:nvSpPr>
          <p:spPr>
            <a:xfrm>
              <a:off x="1931228" y="3387285"/>
              <a:ext cx="137160" cy="137160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en-US" sz="1800" b="1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9" name="Rectangle 98"/>
            <p:cNvSpPr>
              <a:spLocks/>
            </p:cNvSpPr>
            <p:nvPr/>
          </p:nvSpPr>
          <p:spPr>
            <a:xfrm>
              <a:off x="2837295" y="3387285"/>
              <a:ext cx="137160" cy="137160"/>
            </a:xfrm>
            <a:prstGeom prst="rect">
              <a:avLst/>
            </a:prstGeom>
            <a:pattFill prst="pct60">
              <a:fgClr>
                <a:srgbClr val="00B050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en-US" sz="1800" b="1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483473" y="3217028"/>
              <a:ext cx="3824367" cy="2277682"/>
              <a:chOff x="1662032" y="5148007"/>
              <a:chExt cx="3824367" cy="2277682"/>
            </a:xfrm>
          </p:grpSpPr>
          <p:sp>
            <p:nvSpPr>
              <p:cNvPr id="6" name="Line 665"/>
              <p:cNvSpPr>
                <a:spLocks noChangeShapeType="1"/>
              </p:cNvSpPr>
              <p:nvPr/>
            </p:nvSpPr>
            <p:spPr bwMode="auto">
              <a:xfrm>
                <a:off x="2189669" y="5755632"/>
                <a:ext cx="0" cy="10349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" name="Line 666"/>
              <p:cNvSpPr>
                <a:spLocks noChangeShapeType="1"/>
              </p:cNvSpPr>
              <p:nvPr/>
            </p:nvSpPr>
            <p:spPr bwMode="auto">
              <a:xfrm flipV="1">
                <a:off x="2189669" y="5975552"/>
                <a:ext cx="0" cy="10349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" name="Line 667"/>
              <p:cNvSpPr>
                <a:spLocks noChangeShapeType="1"/>
              </p:cNvSpPr>
              <p:nvPr/>
            </p:nvSpPr>
            <p:spPr bwMode="auto">
              <a:xfrm>
                <a:off x="2189669" y="5916044"/>
                <a:ext cx="200478" cy="5950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9" name="Line 668"/>
              <p:cNvSpPr>
                <a:spLocks noChangeShapeType="1"/>
              </p:cNvSpPr>
              <p:nvPr/>
            </p:nvSpPr>
            <p:spPr bwMode="auto">
              <a:xfrm>
                <a:off x="2390147" y="5781506"/>
                <a:ext cx="0" cy="13453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0" name="Line 669"/>
              <p:cNvSpPr>
                <a:spLocks noChangeShapeType="1"/>
              </p:cNvSpPr>
              <p:nvPr/>
            </p:nvSpPr>
            <p:spPr bwMode="auto">
              <a:xfrm flipV="1">
                <a:off x="2390147" y="6032472"/>
                <a:ext cx="0" cy="13453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1" name="Line 670"/>
              <p:cNvSpPr>
                <a:spLocks noChangeShapeType="1"/>
              </p:cNvSpPr>
              <p:nvPr/>
            </p:nvSpPr>
            <p:spPr bwMode="auto">
              <a:xfrm>
                <a:off x="2390147" y="5975552"/>
                <a:ext cx="198175" cy="35704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2" name="Line 671"/>
              <p:cNvSpPr>
                <a:spLocks noChangeShapeType="1"/>
              </p:cNvSpPr>
              <p:nvPr/>
            </p:nvSpPr>
            <p:spPr bwMode="auto">
              <a:xfrm>
                <a:off x="2588322" y="6161836"/>
                <a:ext cx="0" cy="11384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3" name="Line 672"/>
              <p:cNvSpPr>
                <a:spLocks noChangeShapeType="1"/>
              </p:cNvSpPr>
              <p:nvPr/>
            </p:nvSpPr>
            <p:spPr bwMode="auto">
              <a:xfrm flipV="1">
                <a:off x="2588322" y="6389517"/>
                <a:ext cx="0" cy="11384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4" name="Line 673"/>
              <p:cNvSpPr>
                <a:spLocks noChangeShapeType="1"/>
              </p:cNvSpPr>
              <p:nvPr/>
            </p:nvSpPr>
            <p:spPr bwMode="auto">
              <a:xfrm flipV="1">
                <a:off x="2588322" y="5866886"/>
                <a:ext cx="198175" cy="46571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" name="Line 674"/>
              <p:cNvSpPr>
                <a:spLocks noChangeShapeType="1"/>
              </p:cNvSpPr>
              <p:nvPr/>
            </p:nvSpPr>
            <p:spPr bwMode="auto">
              <a:xfrm>
                <a:off x="2786496" y="5628857"/>
                <a:ext cx="0" cy="18110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6" name="Line 675"/>
              <p:cNvSpPr>
                <a:spLocks noChangeShapeType="1"/>
              </p:cNvSpPr>
              <p:nvPr/>
            </p:nvSpPr>
            <p:spPr bwMode="auto">
              <a:xfrm flipV="1">
                <a:off x="2786496" y="5921218"/>
                <a:ext cx="0" cy="17852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7" name="Line 676"/>
              <p:cNvSpPr>
                <a:spLocks noChangeShapeType="1"/>
              </p:cNvSpPr>
              <p:nvPr/>
            </p:nvSpPr>
            <p:spPr bwMode="auto">
              <a:xfrm>
                <a:off x="2786496" y="5866886"/>
                <a:ext cx="200479" cy="173347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8" name="Line 677"/>
              <p:cNvSpPr>
                <a:spLocks noChangeShapeType="1"/>
              </p:cNvSpPr>
              <p:nvPr/>
            </p:nvSpPr>
            <p:spPr bwMode="auto">
              <a:xfrm>
                <a:off x="2986976" y="5778919"/>
                <a:ext cx="0" cy="20439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9" name="Line 678"/>
              <p:cNvSpPr>
                <a:spLocks noChangeShapeType="1"/>
              </p:cNvSpPr>
              <p:nvPr/>
            </p:nvSpPr>
            <p:spPr bwMode="auto">
              <a:xfrm flipV="1">
                <a:off x="2986976" y="6097154"/>
                <a:ext cx="0" cy="20439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0" name="Line 679"/>
              <p:cNvSpPr>
                <a:spLocks noChangeShapeType="1"/>
              </p:cNvSpPr>
              <p:nvPr/>
            </p:nvSpPr>
            <p:spPr bwMode="auto">
              <a:xfrm>
                <a:off x="2986976" y="6040233"/>
                <a:ext cx="195870" cy="32858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1" name="Line 680"/>
              <p:cNvSpPr>
                <a:spLocks noChangeShapeType="1"/>
              </p:cNvSpPr>
              <p:nvPr/>
            </p:nvSpPr>
            <p:spPr bwMode="auto">
              <a:xfrm>
                <a:off x="3182846" y="6128202"/>
                <a:ext cx="0" cy="18628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2" name="Line 681"/>
              <p:cNvSpPr>
                <a:spLocks noChangeShapeType="1"/>
              </p:cNvSpPr>
              <p:nvPr/>
            </p:nvSpPr>
            <p:spPr bwMode="auto">
              <a:xfrm flipV="1">
                <a:off x="3182846" y="6428325"/>
                <a:ext cx="0" cy="18628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3" name="Freeform 682"/>
              <p:cNvSpPr>
                <a:spLocks/>
              </p:cNvSpPr>
              <p:nvPr/>
            </p:nvSpPr>
            <p:spPr bwMode="auto">
              <a:xfrm>
                <a:off x="2143582" y="5755632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4" name="Freeform 683"/>
              <p:cNvSpPr>
                <a:spLocks/>
              </p:cNvSpPr>
              <p:nvPr/>
            </p:nvSpPr>
            <p:spPr bwMode="auto">
              <a:xfrm>
                <a:off x="2143582" y="6079044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5" name="Freeform 684"/>
              <p:cNvSpPr>
                <a:spLocks/>
              </p:cNvSpPr>
              <p:nvPr/>
            </p:nvSpPr>
            <p:spPr bwMode="auto">
              <a:xfrm>
                <a:off x="2344060" y="5781506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6" name="Freeform 685"/>
              <p:cNvSpPr>
                <a:spLocks/>
              </p:cNvSpPr>
              <p:nvPr/>
            </p:nvSpPr>
            <p:spPr bwMode="auto">
              <a:xfrm>
                <a:off x="2344060" y="6167011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7" name="Freeform 686"/>
              <p:cNvSpPr>
                <a:spLocks/>
              </p:cNvSpPr>
              <p:nvPr/>
            </p:nvSpPr>
            <p:spPr bwMode="auto">
              <a:xfrm>
                <a:off x="2542235" y="6161836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8" name="Freeform 687"/>
              <p:cNvSpPr>
                <a:spLocks/>
              </p:cNvSpPr>
              <p:nvPr/>
            </p:nvSpPr>
            <p:spPr bwMode="auto">
              <a:xfrm>
                <a:off x="2542235" y="6503357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9" name="Freeform 688"/>
              <p:cNvSpPr>
                <a:spLocks/>
              </p:cNvSpPr>
              <p:nvPr/>
            </p:nvSpPr>
            <p:spPr bwMode="auto">
              <a:xfrm>
                <a:off x="2740409" y="5628857"/>
                <a:ext cx="89870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0" name="Freeform 689"/>
              <p:cNvSpPr>
                <a:spLocks/>
              </p:cNvSpPr>
              <p:nvPr/>
            </p:nvSpPr>
            <p:spPr bwMode="auto">
              <a:xfrm>
                <a:off x="2740409" y="6099742"/>
                <a:ext cx="89870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1" name="Freeform 690"/>
              <p:cNvSpPr>
                <a:spLocks/>
              </p:cNvSpPr>
              <p:nvPr/>
            </p:nvSpPr>
            <p:spPr bwMode="auto">
              <a:xfrm>
                <a:off x="2940888" y="5778919"/>
                <a:ext cx="89869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2" name="Freeform 691"/>
              <p:cNvSpPr>
                <a:spLocks/>
              </p:cNvSpPr>
              <p:nvPr/>
            </p:nvSpPr>
            <p:spPr bwMode="auto">
              <a:xfrm>
                <a:off x="2940888" y="6301550"/>
                <a:ext cx="89869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3" name="Freeform 692"/>
              <p:cNvSpPr>
                <a:spLocks/>
              </p:cNvSpPr>
              <p:nvPr/>
            </p:nvSpPr>
            <p:spPr bwMode="auto">
              <a:xfrm>
                <a:off x="3139063" y="6128202"/>
                <a:ext cx="89869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4" name="Freeform 693"/>
              <p:cNvSpPr>
                <a:spLocks/>
              </p:cNvSpPr>
              <p:nvPr/>
            </p:nvSpPr>
            <p:spPr bwMode="auto">
              <a:xfrm>
                <a:off x="3139063" y="6614609"/>
                <a:ext cx="89869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5" name="Oval 694"/>
              <p:cNvSpPr>
                <a:spLocks noChangeArrowheads="1"/>
              </p:cNvSpPr>
              <p:nvPr/>
            </p:nvSpPr>
            <p:spPr bwMode="auto">
              <a:xfrm>
                <a:off x="2141276" y="5853949"/>
                <a:ext cx="101392" cy="126778"/>
              </a:xfrm>
              <a:prstGeom prst="ellipse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6" name="Oval 695"/>
              <p:cNvSpPr>
                <a:spLocks noChangeArrowheads="1"/>
              </p:cNvSpPr>
              <p:nvPr/>
            </p:nvSpPr>
            <p:spPr bwMode="auto">
              <a:xfrm>
                <a:off x="2341757" y="5910870"/>
                <a:ext cx="101392" cy="126778"/>
              </a:xfrm>
              <a:prstGeom prst="ellipse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7" name="Oval 696"/>
              <p:cNvSpPr>
                <a:spLocks noChangeArrowheads="1"/>
              </p:cNvSpPr>
              <p:nvPr/>
            </p:nvSpPr>
            <p:spPr bwMode="auto">
              <a:xfrm>
                <a:off x="2542235" y="6275677"/>
                <a:ext cx="82956" cy="103492"/>
              </a:xfrm>
              <a:prstGeom prst="ellipse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8" name="Oval 697"/>
              <p:cNvSpPr>
                <a:spLocks noChangeArrowheads="1"/>
              </p:cNvSpPr>
              <p:nvPr/>
            </p:nvSpPr>
            <p:spPr bwMode="auto">
              <a:xfrm>
                <a:off x="2740409" y="5809966"/>
                <a:ext cx="82956" cy="103492"/>
              </a:xfrm>
              <a:prstGeom prst="ellipse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9" name="Oval 698"/>
              <p:cNvSpPr>
                <a:spLocks noChangeArrowheads="1"/>
              </p:cNvSpPr>
              <p:nvPr/>
            </p:nvSpPr>
            <p:spPr bwMode="auto">
              <a:xfrm>
                <a:off x="2936280" y="5980727"/>
                <a:ext cx="103695" cy="124189"/>
              </a:xfrm>
              <a:prstGeom prst="ellipse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0" name="Oval 699"/>
              <p:cNvSpPr>
                <a:spLocks noChangeArrowheads="1"/>
              </p:cNvSpPr>
              <p:nvPr/>
            </p:nvSpPr>
            <p:spPr bwMode="auto">
              <a:xfrm>
                <a:off x="3134455" y="6309311"/>
                <a:ext cx="101392" cy="126778"/>
              </a:xfrm>
              <a:prstGeom prst="ellipse">
                <a:avLst/>
              </a:prstGeom>
              <a:solidFill>
                <a:srgbClr val="00B050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1" name="Line 700"/>
              <p:cNvSpPr>
                <a:spLocks noChangeShapeType="1"/>
              </p:cNvSpPr>
              <p:nvPr/>
            </p:nvSpPr>
            <p:spPr bwMode="auto">
              <a:xfrm>
                <a:off x="2189669" y="5724585"/>
                <a:ext cx="0" cy="57179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2" name="Line 701"/>
              <p:cNvSpPr>
                <a:spLocks noChangeShapeType="1"/>
              </p:cNvSpPr>
              <p:nvPr/>
            </p:nvSpPr>
            <p:spPr bwMode="auto">
              <a:xfrm flipV="1">
                <a:off x="2189669" y="5921218"/>
                <a:ext cx="200478" cy="9055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3" name="Line 702"/>
              <p:cNvSpPr>
                <a:spLocks noChangeShapeType="1"/>
              </p:cNvSpPr>
              <p:nvPr/>
            </p:nvSpPr>
            <p:spPr bwMode="auto">
              <a:xfrm>
                <a:off x="2390147" y="5721999"/>
                <a:ext cx="0" cy="39844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4" name="Line 703"/>
              <p:cNvSpPr>
                <a:spLocks noChangeShapeType="1"/>
              </p:cNvSpPr>
              <p:nvPr/>
            </p:nvSpPr>
            <p:spPr bwMode="auto">
              <a:xfrm>
                <a:off x="2390147" y="5921218"/>
                <a:ext cx="198175" cy="43466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5" name="Line 704"/>
              <p:cNvSpPr>
                <a:spLocks noChangeShapeType="1"/>
              </p:cNvSpPr>
              <p:nvPr/>
            </p:nvSpPr>
            <p:spPr bwMode="auto">
              <a:xfrm>
                <a:off x="2588322" y="6146313"/>
                <a:ext cx="0" cy="42172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6" name="Line 705"/>
              <p:cNvSpPr>
                <a:spLocks noChangeShapeType="1"/>
              </p:cNvSpPr>
              <p:nvPr/>
            </p:nvSpPr>
            <p:spPr bwMode="auto">
              <a:xfrm flipV="1">
                <a:off x="2588322" y="5825490"/>
                <a:ext cx="198175" cy="53039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7" name="Line 706"/>
              <p:cNvSpPr>
                <a:spLocks noChangeShapeType="1"/>
              </p:cNvSpPr>
              <p:nvPr/>
            </p:nvSpPr>
            <p:spPr bwMode="auto">
              <a:xfrm>
                <a:off x="2786496" y="5587460"/>
                <a:ext cx="0" cy="47606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8" name="Line 707"/>
              <p:cNvSpPr>
                <a:spLocks noChangeShapeType="1"/>
              </p:cNvSpPr>
              <p:nvPr/>
            </p:nvSpPr>
            <p:spPr bwMode="auto">
              <a:xfrm>
                <a:off x="2786496" y="5825490"/>
                <a:ext cx="200479" cy="287187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9" name="Line 708"/>
              <p:cNvSpPr>
                <a:spLocks noChangeShapeType="1"/>
              </p:cNvSpPr>
              <p:nvPr/>
            </p:nvSpPr>
            <p:spPr bwMode="auto">
              <a:xfrm>
                <a:off x="2986976" y="5843601"/>
                <a:ext cx="0" cy="53556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0" name="Line 709"/>
              <p:cNvSpPr>
                <a:spLocks noChangeShapeType="1"/>
              </p:cNvSpPr>
              <p:nvPr/>
            </p:nvSpPr>
            <p:spPr bwMode="auto">
              <a:xfrm flipV="1">
                <a:off x="2986976" y="5869473"/>
                <a:ext cx="195870" cy="24320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1" name="Line 710"/>
              <p:cNvSpPr>
                <a:spLocks noChangeShapeType="1"/>
              </p:cNvSpPr>
              <p:nvPr/>
            </p:nvSpPr>
            <p:spPr bwMode="auto">
              <a:xfrm>
                <a:off x="3182846" y="5628857"/>
                <a:ext cx="0" cy="48123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2" name="Freeform 711"/>
              <p:cNvSpPr>
                <a:spLocks/>
              </p:cNvSpPr>
              <p:nvPr/>
            </p:nvSpPr>
            <p:spPr bwMode="auto">
              <a:xfrm>
                <a:off x="2143582" y="5724585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3" name="Freeform 712"/>
              <p:cNvSpPr>
                <a:spLocks/>
              </p:cNvSpPr>
              <p:nvPr/>
            </p:nvSpPr>
            <p:spPr bwMode="auto">
              <a:xfrm>
                <a:off x="2143582" y="6296375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4" name="Freeform 713"/>
              <p:cNvSpPr>
                <a:spLocks/>
              </p:cNvSpPr>
              <p:nvPr/>
            </p:nvSpPr>
            <p:spPr bwMode="auto">
              <a:xfrm>
                <a:off x="2344060" y="5721999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5" name="Freeform 714"/>
              <p:cNvSpPr>
                <a:spLocks/>
              </p:cNvSpPr>
              <p:nvPr/>
            </p:nvSpPr>
            <p:spPr bwMode="auto">
              <a:xfrm>
                <a:off x="2344060" y="6120441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6" name="Freeform 715"/>
              <p:cNvSpPr>
                <a:spLocks/>
              </p:cNvSpPr>
              <p:nvPr/>
            </p:nvSpPr>
            <p:spPr bwMode="auto">
              <a:xfrm>
                <a:off x="2542235" y="6146313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7" name="Freeform 716"/>
              <p:cNvSpPr>
                <a:spLocks/>
              </p:cNvSpPr>
              <p:nvPr/>
            </p:nvSpPr>
            <p:spPr bwMode="auto">
              <a:xfrm>
                <a:off x="2542235" y="6568039"/>
                <a:ext cx="92175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8" name="Freeform 717"/>
              <p:cNvSpPr>
                <a:spLocks/>
              </p:cNvSpPr>
              <p:nvPr/>
            </p:nvSpPr>
            <p:spPr bwMode="auto">
              <a:xfrm>
                <a:off x="2740409" y="5587460"/>
                <a:ext cx="89870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59" name="Freeform 718"/>
              <p:cNvSpPr>
                <a:spLocks/>
              </p:cNvSpPr>
              <p:nvPr/>
            </p:nvSpPr>
            <p:spPr bwMode="auto">
              <a:xfrm>
                <a:off x="2740409" y="6063519"/>
                <a:ext cx="89870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0" name="Freeform 719"/>
              <p:cNvSpPr>
                <a:spLocks/>
              </p:cNvSpPr>
              <p:nvPr/>
            </p:nvSpPr>
            <p:spPr bwMode="auto">
              <a:xfrm>
                <a:off x="2940888" y="5843601"/>
                <a:ext cx="89869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1" name="Freeform 720"/>
              <p:cNvSpPr>
                <a:spLocks/>
              </p:cNvSpPr>
              <p:nvPr/>
            </p:nvSpPr>
            <p:spPr bwMode="auto">
              <a:xfrm>
                <a:off x="2940888" y="6379168"/>
                <a:ext cx="89869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2" name="Freeform 721"/>
              <p:cNvSpPr>
                <a:spLocks/>
              </p:cNvSpPr>
              <p:nvPr/>
            </p:nvSpPr>
            <p:spPr bwMode="auto">
              <a:xfrm>
                <a:off x="3139063" y="5628857"/>
                <a:ext cx="89869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3" name="Freeform 722"/>
              <p:cNvSpPr>
                <a:spLocks/>
              </p:cNvSpPr>
              <p:nvPr/>
            </p:nvSpPr>
            <p:spPr bwMode="auto">
              <a:xfrm>
                <a:off x="3139063" y="6110091"/>
                <a:ext cx="89869" cy="0"/>
              </a:xfrm>
              <a:custGeom>
                <a:avLst/>
                <a:gdLst>
                  <a:gd name="T0" fmla="*/ 0 w 60"/>
                  <a:gd name="T1" fmla="*/ 2147483646 w 60"/>
                  <a:gd name="T2" fmla="*/ 0 w 6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60">
                    <a:moveTo>
                      <a:pt x="0" y="0"/>
                    </a:moveTo>
                    <a:lnTo>
                      <a:pt x="60" y="0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4" name="Oval 723"/>
              <p:cNvSpPr>
                <a:spLocks noChangeArrowheads="1"/>
              </p:cNvSpPr>
              <p:nvPr/>
            </p:nvSpPr>
            <p:spPr bwMode="auto">
              <a:xfrm>
                <a:off x="2141276" y="5949680"/>
                <a:ext cx="101392" cy="124189"/>
              </a:xfrm>
              <a:prstGeom prst="ellipse">
                <a:avLst/>
              </a:prstGeom>
              <a:pattFill prst="pct60">
                <a:fgClr>
                  <a:srgbClr val="00B050"/>
                </a:fgClr>
                <a:bgClr>
                  <a:schemeClr val="bg1"/>
                </a:bgClr>
              </a:patt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5" name="Oval 724"/>
              <p:cNvSpPr>
                <a:spLocks noChangeArrowheads="1"/>
              </p:cNvSpPr>
              <p:nvPr/>
            </p:nvSpPr>
            <p:spPr bwMode="auto">
              <a:xfrm>
                <a:off x="2341757" y="5861712"/>
                <a:ext cx="101392" cy="124189"/>
              </a:xfrm>
              <a:prstGeom prst="ellipse">
                <a:avLst/>
              </a:prstGeom>
              <a:pattFill prst="pct60">
                <a:fgClr>
                  <a:srgbClr val="00B050"/>
                </a:fgClr>
                <a:bgClr>
                  <a:schemeClr val="bg1"/>
                </a:bgClr>
              </a:patt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6" name="Oval 725"/>
              <p:cNvSpPr>
                <a:spLocks noChangeArrowheads="1"/>
              </p:cNvSpPr>
              <p:nvPr/>
            </p:nvSpPr>
            <p:spPr bwMode="auto">
              <a:xfrm>
                <a:off x="2537625" y="6314199"/>
                <a:ext cx="103696" cy="126775"/>
              </a:xfrm>
              <a:prstGeom prst="ellipse">
                <a:avLst/>
              </a:prstGeom>
              <a:pattFill prst="pct60">
                <a:fgClr>
                  <a:srgbClr val="00B050"/>
                </a:fgClr>
                <a:bgClr>
                  <a:schemeClr val="bg1"/>
                </a:bgClr>
              </a:patt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7" name="Oval 726"/>
              <p:cNvSpPr>
                <a:spLocks noChangeArrowheads="1"/>
              </p:cNvSpPr>
              <p:nvPr/>
            </p:nvSpPr>
            <p:spPr bwMode="auto">
              <a:xfrm>
                <a:off x="2735800" y="5763394"/>
                <a:ext cx="103696" cy="126775"/>
              </a:xfrm>
              <a:prstGeom prst="ellipse">
                <a:avLst/>
              </a:prstGeom>
              <a:pattFill prst="pct60">
                <a:fgClr>
                  <a:srgbClr val="00B050"/>
                </a:fgClr>
                <a:bgClr>
                  <a:schemeClr val="bg1"/>
                </a:bgClr>
              </a:patt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8" name="Oval 727"/>
              <p:cNvSpPr>
                <a:spLocks noChangeArrowheads="1"/>
              </p:cNvSpPr>
              <p:nvPr/>
            </p:nvSpPr>
            <p:spPr bwMode="auto">
              <a:xfrm>
                <a:off x="2936280" y="6053174"/>
                <a:ext cx="103695" cy="124189"/>
              </a:xfrm>
              <a:prstGeom prst="ellipse">
                <a:avLst/>
              </a:prstGeom>
              <a:pattFill prst="pct60">
                <a:fgClr>
                  <a:srgbClr val="00B050"/>
                </a:fgClr>
                <a:bgClr>
                  <a:schemeClr val="bg1"/>
                </a:bgClr>
              </a:patt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9" name="Oval 728"/>
              <p:cNvSpPr>
                <a:spLocks noChangeArrowheads="1"/>
              </p:cNvSpPr>
              <p:nvPr/>
            </p:nvSpPr>
            <p:spPr bwMode="auto">
              <a:xfrm>
                <a:off x="3134455" y="5807379"/>
                <a:ext cx="101392" cy="126778"/>
              </a:xfrm>
              <a:prstGeom prst="ellipse">
                <a:avLst/>
              </a:prstGeom>
              <a:pattFill prst="pct60">
                <a:fgClr>
                  <a:srgbClr val="00B050"/>
                </a:fgClr>
                <a:bgClr>
                  <a:schemeClr val="bg1"/>
                </a:bgClr>
              </a:patt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0" name="Line 729"/>
              <p:cNvSpPr>
                <a:spLocks noChangeShapeType="1"/>
              </p:cNvSpPr>
              <p:nvPr/>
            </p:nvSpPr>
            <p:spPr bwMode="auto">
              <a:xfrm flipV="1">
                <a:off x="2095190" y="7038924"/>
                <a:ext cx="1191352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1" name="Line 732"/>
              <p:cNvSpPr>
                <a:spLocks noChangeShapeType="1"/>
              </p:cNvSpPr>
              <p:nvPr/>
            </p:nvSpPr>
            <p:spPr bwMode="auto">
              <a:xfrm>
                <a:off x="2189669" y="7038924"/>
                <a:ext cx="0" cy="6209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2" name="Rectangle 733"/>
              <p:cNvSpPr>
                <a:spLocks noChangeArrowheads="1"/>
              </p:cNvSpPr>
              <p:nvPr/>
            </p:nvSpPr>
            <p:spPr bwMode="auto">
              <a:xfrm>
                <a:off x="2146368" y="7121321"/>
                <a:ext cx="6412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1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3" name="Line 734"/>
              <p:cNvSpPr>
                <a:spLocks noChangeShapeType="1"/>
              </p:cNvSpPr>
              <p:nvPr/>
            </p:nvSpPr>
            <p:spPr bwMode="auto">
              <a:xfrm>
                <a:off x="2390147" y="7038924"/>
                <a:ext cx="0" cy="6209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4" name="Rectangle 735"/>
              <p:cNvSpPr>
                <a:spLocks noChangeArrowheads="1"/>
              </p:cNvSpPr>
              <p:nvPr/>
            </p:nvSpPr>
            <p:spPr bwMode="auto">
              <a:xfrm>
                <a:off x="2346847" y="7121321"/>
                <a:ext cx="6412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2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5" name="Line 736"/>
              <p:cNvSpPr>
                <a:spLocks noChangeShapeType="1"/>
              </p:cNvSpPr>
              <p:nvPr/>
            </p:nvSpPr>
            <p:spPr bwMode="auto">
              <a:xfrm>
                <a:off x="2588322" y="7038924"/>
                <a:ext cx="0" cy="6209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6" name="Rectangle 737"/>
              <p:cNvSpPr>
                <a:spLocks noChangeArrowheads="1"/>
              </p:cNvSpPr>
              <p:nvPr/>
            </p:nvSpPr>
            <p:spPr bwMode="auto">
              <a:xfrm>
                <a:off x="2545021" y="7121321"/>
                <a:ext cx="6412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3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7" name="Line 738"/>
              <p:cNvSpPr>
                <a:spLocks noChangeShapeType="1"/>
              </p:cNvSpPr>
              <p:nvPr/>
            </p:nvSpPr>
            <p:spPr bwMode="auto">
              <a:xfrm>
                <a:off x="2786496" y="7038924"/>
                <a:ext cx="0" cy="6209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8" name="Rectangle 739"/>
              <p:cNvSpPr>
                <a:spLocks noChangeArrowheads="1"/>
              </p:cNvSpPr>
              <p:nvPr/>
            </p:nvSpPr>
            <p:spPr bwMode="auto">
              <a:xfrm>
                <a:off x="2743195" y="7121321"/>
                <a:ext cx="6412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4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79" name="Line 740"/>
              <p:cNvSpPr>
                <a:spLocks noChangeShapeType="1"/>
              </p:cNvSpPr>
              <p:nvPr/>
            </p:nvSpPr>
            <p:spPr bwMode="auto">
              <a:xfrm>
                <a:off x="2986976" y="7038924"/>
                <a:ext cx="0" cy="6209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0" name="Rectangle 741"/>
              <p:cNvSpPr>
                <a:spLocks noChangeArrowheads="1"/>
              </p:cNvSpPr>
              <p:nvPr/>
            </p:nvSpPr>
            <p:spPr bwMode="auto">
              <a:xfrm>
                <a:off x="2960767" y="7121321"/>
                <a:ext cx="6412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5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1" name="Line 742"/>
              <p:cNvSpPr>
                <a:spLocks noChangeShapeType="1"/>
              </p:cNvSpPr>
              <p:nvPr/>
            </p:nvSpPr>
            <p:spPr bwMode="auto">
              <a:xfrm>
                <a:off x="3182846" y="7038924"/>
                <a:ext cx="0" cy="6209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2" name="Rectangle 743"/>
              <p:cNvSpPr>
                <a:spLocks noChangeArrowheads="1"/>
              </p:cNvSpPr>
              <p:nvPr/>
            </p:nvSpPr>
            <p:spPr bwMode="auto">
              <a:xfrm>
                <a:off x="3158944" y="7121321"/>
                <a:ext cx="6412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6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3" name="Line 744"/>
              <p:cNvSpPr>
                <a:spLocks noChangeShapeType="1"/>
              </p:cNvSpPr>
              <p:nvPr/>
            </p:nvSpPr>
            <p:spPr bwMode="auto">
              <a:xfrm flipV="1">
                <a:off x="2099798" y="5571937"/>
                <a:ext cx="0" cy="1466987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4" name="Line 745"/>
              <p:cNvSpPr>
                <a:spLocks noChangeShapeType="1"/>
              </p:cNvSpPr>
              <p:nvPr/>
            </p:nvSpPr>
            <p:spPr bwMode="auto">
              <a:xfrm flipH="1">
                <a:off x="2062929" y="7038924"/>
                <a:ext cx="39175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5" name="Rectangle 746"/>
              <p:cNvSpPr>
                <a:spLocks noChangeArrowheads="1"/>
              </p:cNvSpPr>
              <p:nvPr/>
            </p:nvSpPr>
            <p:spPr bwMode="auto">
              <a:xfrm>
                <a:off x="1970061" y="6919909"/>
                <a:ext cx="6412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0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6" name="Line 747"/>
              <p:cNvSpPr>
                <a:spLocks noChangeShapeType="1"/>
              </p:cNvSpPr>
              <p:nvPr/>
            </p:nvSpPr>
            <p:spPr bwMode="auto">
              <a:xfrm flipH="1">
                <a:off x="2062929" y="6549929"/>
                <a:ext cx="39175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7" name="Rectangle 748"/>
              <p:cNvSpPr>
                <a:spLocks noChangeArrowheads="1"/>
              </p:cNvSpPr>
              <p:nvPr/>
            </p:nvSpPr>
            <p:spPr bwMode="auto">
              <a:xfrm>
                <a:off x="1889714" y="6451966"/>
                <a:ext cx="12824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26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8" name="Line 749"/>
              <p:cNvSpPr>
                <a:spLocks noChangeShapeType="1"/>
              </p:cNvSpPr>
              <p:nvPr/>
            </p:nvSpPr>
            <p:spPr bwMode="auto">
              <a:xfrm flipH="1">
                <a:off x="2062929" y="6060932"/>
                <a:ext cx="39175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9" name="Rectangle 750"/>
              <p:cNvSpPr>
                <a:spLocks noChangeArrowheads="1"/>
              </p:cNvSpPr>
              <p:nvPr/>
            </p:nvSpPr>
            <p:spPr bwMode="auto">
              <a:xfrm>
                <a:off x="1889714" y="5965556"/>
                <a:ext cx="12824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52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90" name="Line 751"/>
              <p:cNvSpPr>
                <a:spLocks noChangeShapeType="1"/>
              </p:cNvSpPr>
              <p:nvPr/>
            </p:nvSpPr>
            <p:spPr bwMode="auto">
              <a:xfrm flipH="1">
                <a:off x="2062929" y="5571937"/>
                <a:ext cx="39175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91" name="Rectangle 752"/>
              <p:cNvSpPr>
                <a:spLocks noChangeArrowheads="1"/>
              </p:cNvSpPr>
              <p:nvPr/>
            </p:nvSpPr>
            <p:spPr bwMode="auto">
              <a:xfrm>
                <a:off x="1889714" y="5473975"/>
                <a:ext cx="12824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78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92" name="Rectangle 753"/>
              <p:cNvSpPr>
                <a:spLocks noChangeArrowheads="1"/>
              </p:cNvSpPr>
              <p:nvPr/>
            </p:nvSpPr>
            <p:spPr bwMode="auto">
              <a:xfrm>
                <a:off x="2384137" y="7287190"/>
                <a:ext cx="506549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Sessions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grpSp>
            <p:nvGrpSpPr>
              <p:cNvPr id="94" name="Group 23"/>
              <p:cNvGrpSpPr>
                <a:grpSpLocks/>
              </p:cNvGrpSpPr>
              <p:nvPr/>
            </p:nvGrpSpPr>
            <p:grpSpPr bwMode="auto">
              <a:xfrm>
                <a:off x="3511177" y="5706886"/>
                <a:ext cx="672811" cy="1550737"/>
                <a:chOff x="3178175" y="4624388"/>
                <a:chExt cx="550863" cy="1131387"/>
              </a:xfrm>
            </p:grpSpPr>
            <p:grpSp>
              <p:nvGrpSpPr>
                <p:cNvPr id="122" name="Group 18"/>
                <p:cNvGrpSpPr>
                  <a:grpSpLocks/>
                </p:cNvGrpSpPr>
                <p:nvPr/>
              </p:nvGrpSpPr>
              <p:grpSpPr bwMode="auto">
                <a:xfrm>
                  <a:off x="3178175" y="4624388"/>
                  <a:ext cx="550863" cy="1131387"/>
                  <a:chOff x="3425825" y="4224338"/>
                  <a:chExt cx="550863" cy="1131387"/>
                </a:xfrm>
              </p:grpSpPr>
              <p:sp>
                <p:nvSpPr>
                  <p:cNvPr id="124" name="Freeform 762"/>
                  <p:cNvSpPr>
                    <a:spLocks/>
                  </p:cNvSpPr>
                  <p:nvPr/>
                </p:nvSpPr>
                <p:spPr bwMode="auto">
                  <a:xfrm>
                    <a:off x="3665538" y="4611688"/>
                    <a:ext cx="131762" cy="587375"/>
                  </a:xfrm>
                  <a:custGeom>
                    <a:avLst/>
                    <a:gdLst>
                      <a:gd name="T0" fmla="*/ 0 w 199"/>
                      <a:gd name="T1" fmla="*/ 2147483646 h 508"/>
                      <a:gd name="T2" fmla="*/ 0 w 199"/>
                      <a:gd name="T3" fmla="*/ 2147483646 h 508"/>
                      <a:gd name="T4" fmla="*/ 0 w 199"/>
                      <a:gd name="T5" fmla="*/ 0 h 508"/>
                      <a:gd name="T6" fmla="*/ 2147483646 w 199"/>
                      <a:gd name="T7" fmla="*/ 0 h 508"/>
                      <a:gd name="T8" fmla="*/ 2147483646 w 199"/>
                      <a:gd name="T9" fmla="*/ 2147483646 h 5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99" h="508">
                        <a:moveTo>
                          <a:pt x="0" y="508"/>
                        </a:moveTo>
                        <a:lnTo>
                          <a:pt x="0" y="508"/>
                        </a:lnTo>
                        <a:lnTo>
                          <a:pt x="0" y="0"/>
                        </a:lnTo>
                        <a:lnTo>
                          <a:pt x="199" y="0"/>
                        </a:lnTo>
                        <a:lnTo>
                          <a:pt x="199" y="508"/>
                        </a:lnTo>
                      </a:path>
                    </a:pathLst>
                  </a:custGeom>
                  <a:solidFill>
                    <a:srgbClr val="00B05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5" name="Freeform 763"/>
                  <p:cNvSpPr>
                    <a:spLocks/>
                  </p:cNvSpPr>
                  <p:nvPr/>
                </p:nvSpPr>
                <p:spPr bwMode="auto">
                  <a:xfrm>
                    <a:off x="3687763" y="4511675"/>
                    <a:ext cx="87312" cy="0"/>
                  </a:xfrm>
                  <a:custGeom>
                    <a:avLst/>
                    <a:gdLst>
                      <a:gd name="T0" fmla="*/ 0 w 100"/>
                      <a:gd name="T1" fmla="*/ 2147483646 w 100"/>
                      <a:gd name="T2" fmla="*/ 0 w 100"/>
                      <a:gd name="T3" fmla="*/ 0 60000 65536"/>
                      <a:gd name="T4" fmla="*/ 0 60000 65536"/>
                      <a:gd name="T5" fmla="*/ 0 60000 65536"/>
                    </a:gdLst>
                    <a:ahLst/>
                    <a:cxnLst>
                      <a:cxn ang="T3">
                        <a:pos x="T0" y="0"/>
                      </a:cxn>
                      <a:cxn ang="T4">
                        <a:pos x="T1" y="0"/>
                      </a:cxn>
                      <a:cxn ang="T5">
                        <a:pos x="T2" y="0"/>
                      </a:cxn>
                    </a:cxnLst>
                    <a:rect l="0" t="0" r="r" b="b"/>
                    <a:pathLst>
                      <a:path w="100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6" name="Line 764"/>
                  <p:cNvSpPr>
                    <a:spLocks noChangeShapeType="1"/>
                  </p:cNvSpPr>
                  <p:nvPr/>
                </p:nvSpPr>
                <p:spPr bwMode="auto">
                  <a:xfrm>
                    <a:off x="3730625" y="4511675"/>
                    <a:ext cx="0" cy="100013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7" name="Rectangle 765"/>
                  <p:cNvSpPr>
                    <a:spLocks noChangeArrowheads="1"/>
                  </p:cNvSpPr>
                  <p:nvPr/>
                </p:nvSpPr>
                <p:spPr bwMode="auto">
                  <a:xfrm>
                    <a:off x="3846513" y="4568825"/>
                    <a:ext cx="130175" cy="630238"/>
                  </a:xfrm>
                  <a:prstGeom prst="rect">
                    <a:avLst/>
                  </a:prstGeom>
                  <a:pattFill prst="pct60">
                    <a:fgClr>
                      <a:srgbClr val="00B050"/>
                    </a:fgClr>
                    <a:bgClr>
                      <a:schemeClr val="bg1"/>
                    </a:bgClr>
                  </a:patt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8" name="Freeform 766"/>
                  <p:cNvSpPr>
                    <a:spLocks/>
                  </p:cNvSpPr>
                  <p:nvPr/>
                </p:nvSpPr>
                <p:spPr bwMode="auto">
                  <a:xfrm>
                    <a:off x="3846513" y="4568825"/>
                    <a:ext cx="128587" cy="630238"/>
                  </a:xfrm>
                  <a:custGeom>
                    <a:avLst/>
                    <a:gdLst>
                      <a:gd name="T0" fmla="*/ 0 w 199"/>
                      <a:gd name="T1" fmla="*/ 2147483646 h 544"/>
                      <a:gd name="T2" fmla="*/ 0 w 199"/>
                      <a:gd name="T3" fmla="*/ 2147483646 h 544"/>
                      <a:gd name="T4" fmla="*/ 0 w 199"/>
                      <a:gd name="T5" fmla="*/ 0 h 544"/>
                      <a:gd name="T6" fmla="*/ 2147483646 w 199"/>
                      <a:gd name="T7" fmla="*/ 0 h 544"/>
                      <a:gd name="T8" fmla="*/ 2147483646 w 199"/>
                      <a:gd name="T9" fmla="*/ 2147483646 h 5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99" h="544">
                        <a:moveTo>
                          <a:pt x="0" y="544"/>
                        </a:moveTo>
                        <a:lnTo>
                          <a:pt x="0" y="544"/>
                        </a:lnTo>
                        <a:lnTo>
                          <a:pt x="0" y="0"/>
                        </a:lnTo>
                        <a:lnTo>
                          <a:pt x="199" y="0"/>
                        </a:lnTo>
                        <a:lnTo>
                          <a:pt x="199" y="544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9" name="Freeform 767"/>
                  <p:cNvSpPr>
                    <a:spLocks/>
                  </p:cNvSpPr>
                  <p:nvPr/>
                </p:nvSpPr>
                <p:spPr bwMode="auto">
                  <a:xfrm>
                    <a:off x="3867150" y="4446588"/>
                    <a:ext cx="88900" cy="0"/>
                  </a:xfrm>
                  <a:custGeom>
                    <a:avLst/>
                    <a:gdLst>
                      <a:gd name="T0" fmla="*/ 0 w 100"/>
                      <a:gd name="T1" fmla="*/ 2147483646 w 100"/>
                      <a:gd name="T2" fmla="*/ 0 w 100"/>
                      <a:gd name="T3" fmla="*/ 0 60000 65536"/>
                      <a:gd name="T4" fmla="*/ 0 60000 65536"/>
                      <a:gd name="T5" fmla="*/ 0 60000 65536"/>
                    </a:gdLst>
                    <a:ahLst/>
                    <a:cxnLst>
                      <a:cxn ang="T3">
                        <a:pos x="T0" y="0"/>
                      </a:cxn>
                      <a:cxn ang="T4">
                        <a:pos x="T1" y="0"/>
                      </a:cxn>
                      <a:cxn ang="T5">
                        <a:pos x="T2" y="0"/>
                      </a:cxn>
                    </a:cxnLst>
                    <a:rect l="0" t="0" r="r" b="b"/>
                    <a:pathLst>
                      <a:path w="100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0" name="Line 768"/>
                  <p:cNvSpPr>
                    <a:spLocks noChangeShapeType="1"/>
                  </p:cNvSpPr>
                  <p:nvPr/>
                </p:nvSpPr>
                <p:spPr bwMode="auto">
                  <a:xfrm>
                    <a:off x="3913188" y="4446588"/>
                    <a:ext cx="0" cy="12223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1" name="Line 769"/>
                  <p:cNvSpPr>
                    <a:spLocks noChangeShapeType="1"/>
                  </p:cNvSpPr>
                  <p:nvPr/>
                </p:nvSpPr>
                <p:spPr bwMode="auto">
                  <a:xfrm>
                    <a:off x="3605213" y="5199063"/>
                    <a:ext cx="352425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2" name="Rectangle 607"/>
                  <p:cNvSpPr>
                    <a:spLocks noChangeArrowheads="1"/>
                  </p:cNvSpPr>
                  <p:nvPr/>
                </p:nvSpPr>
                <p:spPr bwMode="auto">
                  <a:xfrm>
                    <a:off x="3686172" y="5254679"/>
                    <a:ext cx="188993" cy="1010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s1-6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3" name="Line 74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606800" y="4298950"/>
                    <a:ext cx="0" cy="900113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4" name="Line 7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81400" y="5199063"/>
                    <a:ext cx="26988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5" name="Rectangle 746"/>
                  <p:cNvSpPr>
                    <a:spLocks noChangeArrowheads="1"/>
                  </p:cNvSpPr>
                  <p:nvPr/>
                </p:nvSpPr>
                <p:spPr bwMode="auto">
                  <a:xfrm>
                    <a:off x="3495675" y="5126038"/>
                    <a:ext cx="52498" cy="1010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0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6" name="Line 74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81400" y="4900613"/>
                    <a:ext cx="26988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7" name="Rectangle 748"/>
                  <p:cNvSpPr>
                    <a:spLocks noChangeArrowheads="1"/>
                  </p:cNvSpPr>
                  <p:nvPr/>
                </p:nvSpPr>
                <p:spPr bwMode="auto">
                  <a:xfrm>
                    <a:off x="3425825" y="4824413"/>
                    <a:ext cx="104996" cy="1010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26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8" name="Line 74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81400" y="4598988"/>
                    <a:ext cx="26988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9" name="Rectangle 750"/>
                  <p:cNvSpPr>
                    <a:spLocks noChangeArrowheads="1"/>
                  </p:cNvSpPr>
                  <p:nvPr/>
                </p:nvSpPr>
                <p:spPr bwMode="auto">
                  <a:xfrm>
                    <a:off x="3425825" y="4525963"/>
                    <a:ext cx="104996" cy="1010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52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40" name="Line 75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81400" y="4298950"/>
                    <a:ext cx="26988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41" name="Rectangle 752"/>
                  <p:cNvSpPr>
                    <a:spLocks noChangeArrowheads="1"/>
                  </p:cNvSpPr>
                  <p:nvPr/>
                </p:nvSpPr>
                <p:spPr bwMode="auto">
                  <a:xfrm>
                    <a:off x="3425825" y="4224338"/>
                    <a:ext cx="104996" cy="1010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78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123" name="Rectangle 126"/>
                <p:cNvSpPr>
                  <a:spLocks noChangeArrowheads="1"/>
                </p:cNvSpPr>
                <p:nvPr/>
              </p:nvSpPr>
              <p:spPr bwMode="auto">
                <a:xfrm>
                  <a:off x="3604791" y="4678090"/>
                  <a:ext cx="110246" cy="1010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ns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95" name="Group 22"/>
              <p:cNvGrpSpPr>
                <a:grpSpLocks/>
              </p:cNvGrpSpPr>
              <p:nvPr/>
            </p:nvGrpSpPr>
            <p:grpSpPr bwMode="auto">
              <a:xfrm>
                <a:off x="4356894" y="5674233"/>
                <a:ext cx="1129505" cy="1565991"/>
                <a:chOff x="3871091" y="4607861"/>
                <a:chExt cx="925913" cy="1143250"/>
              </a:xfrm>
            </p:grpSpPr>
            <p:grpSp>
              <p:nvGrpSpPr>
                <p:cNvPr id="101" name="Group 21"/>
                <p:cNvGrpSpPr>
                  <a:grpSpLocks/>
                </p:cNvGrpSpPr>
                <p:nvPr/>
              </p:nvGrpSpPr>
              <p:grpSpPr bwMode="auto">
                <a:xfrm>
                  <a:off x="3871091" y="4625554"/>
                  <a:ext cx="925913" cy="1125557"/>
                  <a:chOff x="4220341" y="4238204"/>
                  <a:chExt cx="925913" cy="1125557"/>
                </a:xfrm>
              </p:grpSpPr>
              <p:sp>
                <p:nvSpPr>
                  <p:cNvPr id="103" name="Freeform 811"/>
                  <p:cNvSpPr>
                    <a:spLocks/>
                  </p:cNvSpPr>
                  <p:nvPr/>
                </p:nvSpPr>
                <p:spPr bwMode="auto">
                  <a:xfrm>
                    <a:off x="4743678" y="4455142"/>
                    <a:ext cx="131009" cy="760219"/>
                  </a:xfrm>
                  <a:custGeom>
                    <a:avLst/>
                    <a:gdLst>
                      <a:gd name="T0" fmla="*/ 0 w 199"/>
                      <a:gd name="T1" fmla="*/ 2147483646 h 644"/>
                      <a:gd name="T2" fmla="*/ 0 w 199"/>
                      <a:gd name="T3" fmla="*/ 2147483646 h 644"/>
                      <a:gd name="T4" fmla="*/ 0 w 199"/>
                      <a:gd name="T5" fmla="*/ 0 h 644"/>
                      <a:gd name="T6" fmla="*/ 2147483646 w 199"/>
                      <a:gd name="T7" fmla="*/ 0 h 644"/>
                      <a:gd name="T8" fmla="*/ 2147483646 w 199"/>
                      <a:gd name="T9" fmla="*/ 2147483646 h 6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99" h="644">
                        <a:moveTo>
                          <a:pt x="0" y="644"/>
                        </a:moveTo>
                        <a:lnTo>
                          <a:pt x="0" y="644"/>
                        </a:lnTo>
                        <a:lnTo>
                          <a:pt x="0" y="0"/>
                        </a:lnTo>
                        <a:lnTo>
                          <a:pt x="199" y="0"/>
                        </a:lnTo>
                        <a:lnTo>
                          <a:pt x="199" y="644"/>
                        </a:lnTo>
                      </a:path>
                    </a:pathLst>
                  </a:custGeom>
                  <a:solidFill>
                    <a:srgbClr val="00B05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04" name="Freeform 812"/>
                  <p:cNvSpPr>
                    <a:spLocks/>
                  </p:cNvSpPr>
                  <p:nvPr/>
                </p:nvSpPr>
                <p:spPr bwMode="auto">
                  <a:xfrm>
                    <a:off x="4769881" y="4366745"/>
                    <a:ext cx="80352" cy="0"/>
                  </a:xfrm>
                  <a:custGeom>
                    <a:avLst/>
                    <a:gdLst>
                      <a:gd name="T0" fmla="*/ 0 w 100"/>
                      <a:gd name="T1" fmla="*/ 2147483646 w 100"/>
                      <a:gd name="T2" fmla="*/ 0 w 100"/>
                      <a:gd name="T3" fmla="*/ 0 60000 65536"/>
                      <a:gd name="T4" fmla="*/ 0 60000 65536"/>
                      <a:gd name="T5" fmla="*/ 0 60000 65536"/>
                    </a:gdLst>
                    <a:ahLst/>
                    <a:cxnLst>
                      <a:cxn ang="T3">
                        <a:pos x="T0" y="0"/>
                      </a:cxn>
                      <a:cxn ang="T4">
                        <a:pos x="T1" y="0"/>
                      </a:cxn>
                      <a:cxn ang="T5">
                        <a:pos x="T2" y="0"/>
                      </a:cxn>
                    </a:cxnLst>
                    <a:rect l="0" t="0" r="r" b="b"/>
                    <a:pathLst>
                      <a:path w="100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05" name="Line 813"/>
                  <p:cNvSpPr>
                    <a:spLocks noChangeShapeType="1"/>
                  </p:cNvSpPr>
                  <p:nvPr/>
                </p:nvSpPr>
                <p:spPr bwMode="auto">
                  <a:xfrm>
                    <a:off x="4808310" y="4366745"/>
                    <a:ext cx="0" cy="8839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06" name="Rectangle 814"/>
                  <p:cNvSpPr>
                    <a:spLocks noChangeArrowheads="1"/>
                  </p:cNvSpPr>
                  <p:nvPr/>
                </p:nvSpPr>
                <p:spPr bwMode="auto">
                  <a:xfrm>
                    <a:off x="4925488" y="4449249"/>
                    <a:ext cx="132756" cy="766112"/>
                  </a:xfrm>
                  <a:prstGeom prst="rect">
                    <a:avLst/>
                  </a:prstGeom>
                  <a:pattFill prst="pct70">
                    <a:fgClr>
                      <a:srgbClr val="00B050"/>
                    </a:fgClr>
                    <a:bgClr>
                      <a:schemeClr val="bg1"/>
                    </a:bgClr>
                  </a:patt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07" name="Freeform 815"/>
                  <p:cNvSpPr>
                    <a:spLocks/>
                  </p:cNvSpPr>
                  <p:nvPr/>
                </p:nvSpPr>
                <p:spPr bwMode="auto">
                  <a:xfrm>
                    <a:off x="4925488" y="4449249"/>
                    <a:ext cx="131008" cy="766112"/>
                  </a:xfrm>
                  <a:custGeom>
                    <a:avLst/>
                    <a:gdLst>
                      <a:gd name="T0" fmla="*/ 0 w 199"/>
                      <a:gd name="T1" fmla="*/ 2147483646 h 649"/>
                      <a:gd name="T2" fmla="*/ 0 w 199"/>
                      <a:gd name="T3" fmla="*/ 2147483646 h 649"/>
                      <a:gd name="T4" fmla="*/ 0 w 199"/>
                      <a:gd name="T5" fmla="*/ 0 h 649"/>
                      <a:gd name="T6" fmla="*/ 2147483646 w 199"/>
                      <a:gd name="T7" fmla="*/ 0 h 649"/>
                      <a:gd name="T8" fmla="*/ 2147483646 w 199"/>
                      <a:gd name="T9" fmla="*/ 2147483646 h 64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99" h="649">
                        <a:moveTo>
                          <a:pt x="0" y="649"/>
                        </a:moveTo>
                        <a:lnTo>
                          <a:pt x="0" y="649"/>
                        </a:lnTo>
                        <a:lnTo>
                          <a:pt x="0" y="0"/>
                        </a:lnTo>
                        <a:lnTo>
                          <a:pt x="199" y="0"/>
                        </a:lnTo>
                        <a:lnTo>
                          <a:pt x="199" y="649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08" name="Freeform 816"/>
                  <p:cNvSpPr>
                    <a:spLocks/>
                  </p:cNvSpPr>
                  <p:nvPr/>
                </p:nvSpPr>
                <p:spPr bwMode="auto">
                  <a:xfrm>
                    <a:off x="4951689" y="4360851"/>
                    <a:ext cx="78606" cy="0"/>
                  </a:xfrm>
                  <a:custGeom>
                    <a:avLst/>
                    <a:gdLst>
                      <a:gd name="T0" fmla="*/ 0 w 100"/>
                      <a:gd name="T1" fmla="*/ 2147483646 w 100"/>
                      <a:gd name="T2" fmla="*/ 0 w 100"/>
                      <a:gd name="T3" fmla="*/ 0 60000 65536"/>
                      <a:gd name="T4" fmla="*/ 0 60000 65536"/>
                      <a:gd name="T5" fmla="*/ 0 60000 65536"/>
                    </a:gdLst>
                    <a:ahLst/>
                    <a:cxnLst>
                      <a:cxn ang="T3">
                        <a:pos x="T0" y="0"/>
                      </a:cxn>
                      <a:cxn ang="T4">
                        <a:pos x="T1" y="0"/>
                      </a:cxn>
                      <a:cxn ang="T5">
                        <a:pos x="T2" y="0"/>
                      </a:cxn>
                    </a:cxnLst>
                    <a:rect l="0" t="0" r="r" b="b"/>
                    <a:pathLst>
                      <a:path w="100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09" name="Line 817"/>
                  <p:cNvSpPr>
                    <a:spLocks noChangeShapeType="1"/>
                  </p:cNvSpPr>
                  <p:nvPr/>
                </p:nvSpPr>
                <p:spPr bwMode="auto">
                  <a:xfrm>
                    <a:off x="4991865" y="4360851"/>
                    <a:ext cx="0" cy="88398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0" name="Line 818"/>
                  <p:cNvSpPr>
                    <a:spLocks noChangeShapeType="1"/>
                  </p:cNvSpPr>
                  <p:nvPr/>
                </p:nvSpPr>
                <p:spPr bwMode="auto">
                  <a:xfrm>
                    <a:off x="4689054" y="5215361"/>
                    <a:ext cx="457200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1" name="Line 8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689055" y="4294062"/>
                    <a:ext cx="0" cy="921299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2" name="Line 82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652373" y="5215361"/>
                    <a:ext cx="36682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3" name="Rectangle 821"/>
                  <p:cNvSpPr>
                    <a:spLocks noChangeArrowheads="1"/>
                  </p:cNvSpPr>
                  <p:nvPr/>
                </p:nvSpPr>
                <p:spPr bwMode="auto">
                  <a:xfrm>
                    <a:off x="4572021" y="5124999"/>
                    <a:ext cx="52562" cy="1011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0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4" name="Line 8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652373" y="4908916"/>
                    <a:ext cx="36682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5" name="Rectangle 823"/>
                  <p:cNvSpPr>
                    <a:spLocks noChangeArrowheads="1"/>
                  </p:cNvSpPr>
                  <p:nvPr/>
                </p:nvSpPr>
                <p:spPr bwMode="auto">
                  <a:xfrm>
                    <a:off x="4572021" y="4851093"/>
                    <a:ext cx="52562" cy="1011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8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6" name="Line 82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652373" y="4602471"/>
                    <a:ext cx="36682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7" name="Rectangle 825"/>
                  <p:cNvSpPr>
                    <a:spLocks noChangeArrowheads="1"/>
                  </p:cNvSpPr>
                  <p:nvPr/>
                </p:nvSpPr>
                <p:spPr bwMode="auto">
                  <a:xfrm>
                    <a:off x="4519401" y="4544649"/>
                    <a:ext cx="105125" cy="1011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16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8" name="Line 8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652373" y="4294062"/>
                    <a:ext cx="36682" cy="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9" name="Rectangle 827"/>
                  <p:cNvSpPr>
                    <a:spLocks noChangeArrowheads="1"/>
                  </p:cNvSpPr>
                  <p:nvPr/>
                </p:nvSpPr>
                <p:spPr bwMode="auto">
                  <a:xfrm>
                    <a:off x="4519401" y="4238204"/>
                    <a:ext cx="105125" cy="1011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24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0" name="Rectangle 828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071735" y="4668015"/>
                    <a:ext cx="524281" cy="22707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Water intake </a:t>
                    </a:r>
                  </a:p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(ml/kg/4h)</a:t>
                    </a:r>
                    <a:endParaRPr lang="en-US" altLang="en-US" sz="900" b="1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1" name="Rectangle 607"/>
                  <p:cNvSpPr>
                    <a:spLocks noChangeArrowheads="1"/>
                  </p:cNvSpPr>
                  <p:nvPr/>
                </p:nvSpPr>
                <p:spPr bwMode="auto">
                  <a:xfrm>
                    <a:off x="4781603" y="5262650"/>
                    <a:ext cx="189225" cy="10111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charset="0"/>
                        <a:ea typeface="MS PGothic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900" b="1" dirty="0">
                        <a:solidFill>
                          <a:srgbClr val="000000"/>
                        </a:solidFill>
                        <a:latin typeface="Arial" charset="0"/>
                        <a:ea typeface="Arial" charset="0"/>
                        <a:cs typeface="Arial" charset="0"/>
                      </a:rPr>
                      <a:t>s1-6</a:t>
                    </a:r>
                    <a:endParaRPr lang="en-US" altLang="en-US" sz="900" b="1" dirty="0">
                      <a:latin typeface="Arial" charset="0"/>
                      <a:ea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102" name="Rectangle 126"/>
                <p:cNvSpPr>
                  <a:spLocks noChangeArrowheads="1"/>
                </p:cNvSpPr>
                <p:nvPr/>
              </p:nvSpPr>
              <p:spPr bwMode="auto">
                <a:xfrm>
                  <a:off x="4582800" y="4607861"/>
                  <a:ext cx="110381" cy="1011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ns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00" name="Rectangle 150"/>
              <p:cNvSpPr>
                <a:spLocks noChangeArrowheads="1"/>
              </p:cNvSpPr>
              <p:nvPr/>
            </p:nvSpPr>
            <p:spPr bwMode="auto">
              <a:xfrm rot="16200000">
                <a:off x="739680" y="6070359"/>
                <a:ext cx="1983204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</a:pPr>
                <a:r>
                  <a:rPr lang="en-US" altLang="en-US" sz="900" b="1" dirty="0" smtClean="0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Saccharin intake (g/kg/4h)</a:t>
                </a:r>
                <a:endParaRPr lang="en-US" altLang="en-US" sz="900" b="1" dirty="0" smtClean="0"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grpSp>
          <p:nvGrpSpPr>
            <p:cNvPr id="3" name="Groupe 2"/>
            <p:cNvGrpSpPr/>
            <p:nvPr/>
          </p:nvGrpSpPr>
          <p:grpSpPr>
            <a:xfrm>
              <a:off x="1469765" y="5545116"/>
              <a:ext cx="2665901" cy="2390877"/>
              <a:chOff x="2213031" y="2246256"/>
              <a:chExt cx="2665901" cy="2390877"/>
            </a:xfrm>
          </p:grpSpPr>
          <p:grpSp>
            <p:nvGrpSpPr>
              <p:cNvPr id="143" name="Group 6262"/>
              <p:cNvGrpSpPr>
                <a:grpSpLocks/>
              </p:cNvGrpSpPr>
              <p:nvPr/>
            </p:nvGrpSpPr>
            <p:grpSpPr bwMode="auto">
              <a:xfrm>
                <a:off x="2213031" y="2755609"/>
                <a:ext cx="1679046" cy="1881524"/>
                <a:chOff x="4242873" y="6784076"/>
                <a:chExt cx="1375577" cy="1372178"/>
              </a:xfrm>
            </p:grpSpPr>
            <p:sp>
              <p:nvSpPr>
                <p:cNvPr id="166" name="Line 496"/>
                <p:cNvSpPr>
                  <a:spLocks noChangeShapeType="1"/>
                </p:cNvSpPr>
                <p:nvPr/>
              </p:nvSpPr>
              <p:spPr bwMode="auto">
                <a:xfrm>
                  <a:off x="4606925" y="7815263"/>
                  <a:ext cx="976313" cy="0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67" name="Line 499"/>
                <p:cNvSpPr>
                  <a:spLocks noChangeShapeType="1"/>
                </p:cNvSpPr>
                <p:nvPr/>
              </p:nvSpPr>
              <p:spPr bwMode="auto">
                <a:xfrm>
                  <a:off x="4933950" y="7815263"/>
                  <a:ext cx="0" cy="4286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68" name="Line 501"/>
                <p:cNvSpPr>
                  <a:spLocks noChangeShapeType="1"/>
                </p:cNvSpPr>
                <p:nvPr/>
              </p:nvSpPr>
              <p:spPr bwMode="auto">
                <a:xfrm>
                  <a:off x="5257800" y="7815263"/>
                  <a:ext cx="0" cy="4286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69" name="Line 503"/>
                <p:cNvSpPr>
                  <a:spLocks noChangeShapeType="1"/>
                </p:cNvSpPr>
                <p:nvPr/>
              </p:nvSpPr>
              <p:spPr bwMode="auto">
                <a:xfrm>
                  <a:off x="5580063" y="7815263"/>
                  <a:ext cx="0" cy="4286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0" name="Rectangle 504"/>
                <p:cNvSpPr>
                  <a:spLocks noChangeArrowheads="1"/>
                </p:cNvSpPr>
                <p:nvPr/>
              </p:nvSpPr>
              <p:spPr bwMode="auto">
                <a:xfrm>
                  <a:off x="4484688" y="7745413"/>
                  <a:ext cx="52531" cy="101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0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1" name="Rectangle 505"/>
                <p:cNvSpPr>
                  <a:spLocks noChangeArrowheads="1"/>
                </p:cNvSpPr>
                <p:nvPr/>
              </p:nvSpPr>
              <p:spPr bwMode="auto">
                <a:xfrm>
                  <a:off x="4483004" y="7430189"/>
                  <a:ext cx="52531" cy="101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6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2" name="Rectangle 506"/>
                <p:cNvSpPr>
                  <a:spLocks noChangeArrowheads="1"/>
                </p:cNvSpPr>
                <p:nvPr/>
              </p:nvSpPr>
              <p:spPr bwMode="auto">
                <a:xfrm>
                  <a:off x="4421780" y="7107926"/>
                  <a:ext cx="105062" cy="101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12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3" name="Rectangle 507"/>
                <p:cNvSpPr>
                  <a:spLocks noChangeArrowheads="1"/>
                </p:cNvSpPr>
                <p:nvPr/>
              </p:nvSpPr>
              <p:spPr bwMode="auto">
                <a:xfrm>
                  <a:off x="4421780" y="6784076"/>
                  <a:ext cx="105062" cy="101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18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4" name="Line 508"/>
                <p:cNvSpPr>
                  <a:spLocks noChangeShapeType="1"/>
                </p:cNvSpPr>
                <p:nvPr/>
              </p:nvSpPr>
              <p:spPr bwMode="auto">
                <a:xfrm flipV="1">
                  <a:off x="4611688" y="6843713"/>
                  <a:ext cx="0" cy="97631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5" name="Line 509"/>
                <p:cNvSpPr>
                  <a:spLocks noChangeShapeType="1"/>
                </p:cNvSpPr>
                <p:nvPr/>
              </p:nvSpPr>
              <p:spPr bwMode="auto">
                <a:xfrm flipH="1">
                  <a:off x="4568825" y="7815263"/>
                  <a:ext cx="42863" cy="0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6" name="Line 510"/>
                <p:cNvSpPr>
                  <a:spLocks noChangeShapeType="1"/>
                </p:cNvSpPr>
                <p:nvPr/>
              </p:nvSpPr>
              <p:spPr bwMode="auto">
                <a:xfrm flipH="1">
                  <a:off x="4568825" y="7493000"/>
                  <a:ext cx="42863" cy="0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7" name="Line 511"/>
                <p:cNvSpPr>
                  <a:spLocks noChangeShapeType="1"/>
                </p:cNvSpPr>
                <p:nvPr/>
              </p:nvSpPr>
              <p:spPr bwMode="auto">
                <a:xfrm flipH="1">
                  <a:off x="4568825" y="7170738"/>
                  <a:ext cx="42863" cy="0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8" name="Line 512"/>
                <p:cNvSpPr>
                  <a:spLocks noChangeShapeType="1"/>
                </p:cNvSpPr>
                <p:nvPr/>
              </p:nvSpPr>
              <p:spPr bwMode="auto">
                <a:xfrm flipH="1">
                  <a:off x="4568825" y="6846888"/>
                  <a:ext cx="42863" cy="0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79" name="Freeform 513"/>
                <p:cNvSpPr>
                  <a:spLocks/>
                </p:cNvSpPr>
                <p:nvPr/>
              </p:nvSpPr>
              <p:spPr bwMode="auto">
                <a:xfrm>
                  <a:off x="4772025" y="7169150"/>
                  <a:ext cx="808038" cy="179387"/>
                </a:xfrm>
                <a:custGeom>
                  <a:avLst/>
                  <a:gdLst>
                    <a:gd name="T0" fmla="*/ 0 w 1017"/>
                    <a:gd name="T1" fmla="*/ 2147483646 h 227"/>
                    <a:gd name="T2" fmla="*/ 0 w 1017"/>
                    <a:gd name="T3" fmla="*/ 2147483646 h 227"/>
                    <a:gd name="T4" fmla="*/ 0 w 1017"/>
                    <a:gd name="T5" fmla="*/ 2147483646 h 227"/>
                    <a:gd name="T6" fmla="*/ 2147483646 w 1017"/>
                    <a:gd name="T7" fmla="*/ 0 h 227"/>
                    <a:gd name="T8" fmla="*/ 2147483646 w 1017"/>
                    <a:gd name="T9" fmla="*/ 0 h 227"/>
                    <a:gd name="T10" fmla="*/ 2147483646 w 1017"/>
                    <a:gd name="T11" fmla="*/ 2147483646 h 227"/>
                    <a:gd name="T12" fmla="*/ 2147483646 w 1017"/>
                    <a:gd name="T13" fmla="*/ 2147483646 h 227"/>
                    <a:gd name="T14" fmla="*/ 2147483646 w 1017"/>
                    <a:gd name="T15" fmla="*/ 2147483646 h 227"/>
                    <a:gd name="T16" fmla="*/ 2147483646 w 1017"/>
                    <a:gd name="T17" fmla="*/ 2147483646 h 227"/>
                    <a:gd name="T18" fmla="*/ 2147483646 w 1017"/>
                    <a:gd name="T19" fmla="*/ 2147483646 h 227"/>
                    <a:gd name="T20" fmla="*/ 2147483646 w 1017"/>
                    <a:gd name="T21" fmla="*/ 2147483646 h 227"/>
                    <a:gd name="T22" fmla="*/ 2147483646 w 1017"/>
                    <a:gd name="T23" fmla="*/ 2147483646 h 22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017" h="227">
                      <a:moveTo>
                        <a:pt x="0" y="12"/>
                      </a:moveTo>
                      <a:lnTo>
                        <a:pt x="0" y="12"/>
                      </a:lnTo>
                      <a:lnTo>
                        <a:pt x="203" y="0"/>
                      </a:lnTo>
                      <a:lnTo>
                        <a:pt x="407" y="79"/>
                      </a:lnTo>
                      <a:lnTo>
                        <a:pt x="610" y="117"/>
                      </a:lnTo>
                      <a:lnTo>
                        <a:pt x="814" y="197"/>
                      </a:lnTo>
                      <a:lnTo>
                        <a:pt x="1017" y="227"/>
                      </a:lnTo>
                    </a:path>
                  </a:pathLst>
                </a:custGeom>
                <a:noFill/>
                <a:ln w="7938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0" name="Line 514"/>
                <p:cNvSpPr>
                  <a:spLocks noChangeShapeType="1"/>
                </p:cNvSpPr>
                <p:nvPr/>
              </p:nvSpPr>
              <p:spPr bwMode="auto">
                <a:xfrm>
                  <a:off x="4772025" y="7131050"/>
                  <a:ext cx="0" cy="1111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1" name="Line 515"/>
                <p:cNvSpPr>
                  <a:spLocks noChangeShapeType="1"/>
                </p:cNvSpPr>
                <p:nvPr/>
              </p:nvSpPr>
              <p:spPr bwMode="auto">
                <a:xfrm>
                  <a:off x="4735513" y="7131050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2" name="Line 516"/>
                <p:cNvSpPr>
                  <a:spLocks noChangeShapeType="1"/>
                </p:cNvSpPr>
                <p:nvPr/>
              </p:nvSpPr>
              <p:spPr bwMode="auto">
                <a:xfrm flipV="1">
                  <a:off x="4772025" y="7216775"/>
                  <a:ext cx="0" cy="1111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3" name="Line 517"/>
                <p:cNvSpPr>
                  <a:spLocks noChangeShapeType="1"/>
                </p:cNvSpPr>
                <p:nvPr/>
              </p:nvSpPr>
              <p:spPr bwMode="auto">
                <a:xfrm>
                  <a:off x="4735513" y="7227888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4" name="Freeform 518"/>
                <p:cNvSpPr>
                  <a:spLocks/>
                </p:cNvSpPr>
                <p:nvPr/>
              </p:nvSpPr>
              <p:spPr bwMode="auto">
                <a:xfrm>
                  <a:off x="4735513" y="714216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2" y="57"/>
                      </a:lnTo>
                      <a:lnTo>
                        <a:pt x="92" y="61"/>
                      </a:lnTo>
                      <a:lnTo>
                        <a:pt x="90" y="66"/>
                      </a:lnTo>
                      <a:lnTo>
                        <a:pt x="87" y="69"/>
                      </a:lnTo>
                      <a:lnTo>
                        <a:pt x="86" y="74"/>
                      </a:lnTo>
                      <a:lnTo>
                        <a:pt x="80" y="80"/>
                      </a:lnTo>
                      <a:lnTo>
                        <a:pt x="73" y="86"/>
                      </a:lnTo>
                      <a:lnTo>
                        <a:pt x="69" y="88"/>
                      </a:lnTo>
                      <a:lnTo>
                        <a:pt x="65" y="91"/>
                      </a:lnTo>
                      <a:lnTo>
                        <a:pt x="61" y="93"/>
                      </a:lnTo>
                      <a:lnTo>
                        <a:pt x="56" y="93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3"/>
                      </a:lnTo>
                      <a:lnTo>
                        <a:pt x="33" y="93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0" y="86"/>
                      </a:lnTo>
                      <a:lnTo>
                        <a:pt x="14" y="80"/>
                      </a:lnTo>
                      <a:lnTo>
                        <a:pt x="7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1" y="61"/>
                      </a:lnTo>
                      <a:lnTo>
                        <a:pt x="1" y="57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1" y="38"/>
                      </a:lnTo>
                      <a:lnTo>
                        <a:pt x="1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1"/>
                      </a:lnTo>
                      <a:lnTo>
                        <a:pt x="14" y="14"/>
                      </a:lnTo>
                      <a:lnTo>
                        <a:pt x="20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2"/>
                      </a:lnTo>
                      <a:lnTo>
                        <a:pt x="37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2"/>
                      </a:lnTo>
                      <a:lnTo>
                        <a:pt x="61" y="2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8"/>
                      </a:lnTo>
                      <a:lnTo>
                        <a:pt x="80" y="14"/>
                      </a:lnTo>
                      <a:lnTo>
                        <a:pt x="86" y="21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3"/>
                      </a:lnTo>
                      <a:lnTo>
                        <a:pt x="92" y="38"/>
                      </a:lnTo>
                      <a:lnTo>
                        <a:pt x="94" y="42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5" name="Freeform 519"/>
                <p:cNvSpPr>
                  <a:spLocks/>
                </p:cNvSpPr>
                <p:nvPr/>
              </p:nvSpPr>
              <p:spPr bwMode="auto">
                <a:xfrm>
                  <a:off x="4735513" y="714216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2" y="57"/>
                      </a:lnTo>
                      <a:lnTo>
                        <a:pt x="92" y="61"/>
                      </a:lnTo>
                      <a:lnTo>
                        <a:pt x="90" y="66"/>
                      </a:lnTo>
                      <a:lnTo>
                        <a:pt x="87" y="69"/>
                      </a:lnTo>
                      <a:lnTo>
                        <a:pt x="86" y="74"/>
                      </a:lnTo>
                      <a:lnTo>
                        <a:pt x="80" y="80"/>
                      </a:lnTo>
                      <a:lnTo>
                        <a:pt x="73" y="86"/>
                      </a:lnTo>
                      <a:lnTo>
                        <a:pt x="69" y="88"/>
                      </a:lnTo>
                      <a:lnTo>
                        <a:pt x="65" y="91"/>
                      </a:lnTo>
                      <a:lnTo>
                        <a:pt x="61" y="93"/>
                      </a:lnTo>
                      <a:lnTo>
                        <a:pt x="56" y="93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3"/>
                      </a:lnTo>
                      <a:lnTo>
                        <a:pt x="33" y="93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0" y="86"/>
                      </a:lnTo>
                      <a:lnTo>
                        <a:pt x="14" y="80"/>
                      </a:lnTo>
                      <a:lnTo>
                        <a:pt x="7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1" y="61"/>
                      </a:lnTo>
                      <a:lnTo>
                        <a:pt x="1" y="57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1" y="38"/>
                      </a:lnTo>
                      <a:lnTo>
                        <a:pt x="1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1"/>
                      </a:lnTo>
                      <a:lnTo>
                        <a:pt x="14" y="14"/>
                      </a:lnTo>
                      <a:lnTo>
                        <a:pt x="20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2"/>
                      </a:lnTo>
                      <a:lnTo>
                        <a:pt x="37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2"/>
                      </a:lnTo>
                      <a:lnTo>
                        <a:pt x="61" y="2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8"/>
                      </a:lnTo>
                      <a:lnTo>
                        <a:pt x="80" y="14"/>
                      </a:lnTo>
                      <a:lnTo>
                        <a:pt x="86" y="21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3"/>
                      </a:lnTo>
                      <a:lnTo>
                        <a:pt x="92" y="38"/>
                      </a:lnTo>
                      <a:lnTo>
                        <a:pt x="94" y="42"/>
                      </a:lnTo>
                      <a:lnTo>
                        <a:pt x="94" y="47"/>
                      </a:lnTo>
                    </a:path>
                  </a:pathLst>
                </a:custGeom>
                <a:solidFill>
                  <a:srgbClr val="002060"/>
                </a:solidFill>
                <a:ln w="63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6" name="Freeform 520"/>
                <p:cNvSpPr>
                  <a:spLocks/>
                </p:cNvSpPr>
                <p:nvPr/>
              </p:nvSpPr>
              <p:spPr bwMode="auto">
                <a:xfrm>
                  <a:off x="4897438" y="7131050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3" y="56"/>
                      </a:lnTo>
                      <a:lnTo>
                        <a:pt x="93" y="61"/>
                      </a:lnTo>
                      <a:lnTo>
                        <a:pt x="91" y="65"/>
                      </a:lnTo>
                      <a:lnTo>
                        <a:pt x="88" y="69"/>
                      </a:lnTo>
                      <a:lnTo>
                        <a:pt x="86" y="73"/>
                      </a:lnTo>
                      <a:lnTo>
                        <a:pt x="80" y="80"/>
                      </a:lnTo>
                      <a:lnTo>
                        <a:pt x="74" y="86"/>
                      </a:lnTo>
                      <a:lnTo>
                        <a:pt x="69" y="87"/>
                      </a:lnTo>
                      <a:lnTo>
                        <a:pt x="66" y="90"/>
                      </a:lnTo>
                      <a:lnTo>
                        <a:pt x="61" y="92"/>
                      </a:lnTo>
                      <a:lnTo>
                        <a:pt x="57" y="92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1" y="86"/>
                      </a:lnTo>
                      <a:lnTo>
                        <a:pt x="14" y="80"/>
                      </a:lnTo>
                      <a:lnTo>
                        <a:pt x="8" y="73"/>
                      </a:lnTo>
                      <a:lnTo>
                        <a:pt x="6" y="69"/>
                      </a:lnTo>
                      <a:lnTo>
                        <a:pt x="3" y="65"/>
                      </a:lnTo>
                      <a:lnTo>
                        <a:pt x="2" y="61"/>
                      </a:lnTo>
                      <a:lnTo>
                        <a:pt x="2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2" y="37"/>
                      </a:lnTo>
                      <a:lnTo>
                        <a:pt x="2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0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8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1"/>
                      </a:lnTo>
                      <a:lnTo>
                        <a:pt x="61" y="1"/>
                      </a:lnTo>
                      <a:lnTo>
                        <a:pt x="66" y="3"/>
                      </a:lnTo>
                      <a:lnTo>
                        <a:pt x="69" y="6"/>
                      </a:lnTo>
                      <a:lnTo>
                        <a:pt x="74" y="8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3"/>
                      </a:lnTo>
                      <a:lnTo>
                        <a:pt x="93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7" name="Freeform 521"/>
                <p:cNvSpPr>
                  <a:spLocks/>
                </p:cNvSpPr>
                <p:nvPr/>
              </p:nvSpPr>
              <p:spPr bwMode="auto">
                <a:xfrm>
                  <a:off x="4897438" y="7131050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3" y="56"/>
                      </a:lnTo>
                      <a:lnTo>
                        <a:pt x="93" y="61"/>
                      </a:lnTo>
                      <a:lnTo>
                        <a:pt x="91" y="65"/>
                      </a:lnTo>
                      <a:lnTo>
                        <a:pt x="88" y="69"/>
                      </a:lnTo>
                      <a:lnTo>
                        <a:pt x="86" y="73"/>
                      </a:lnTo>
                      <a:lnTo>
                        <a:pt x="80" y="80"/>
                      </a:lnTo>
                      <a:lnTo>
                        <a:pt x="74" y="86"/>
                      </a:lnTo>
                      <a:lnTo>
                        <a:pt x="69" y="87"/>
                      </a:lnTo>
                      <a:lnTo>
                        <a:pt x="66" y="90"/>
                      </a:lnTo>
                      <a:lnTo>
                        <a:pt x="61" y="92"/>
                      </a:lnTo>
                      <a:lnTo>
                        <a:pt x="57" y="92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1" y="86"/>
                      </a:lnTo>
                      <a:lnTo>
                        <a:pt x="14" y="80"/>
                      </a:lnTo>
                      <a:lnTo>
                        <a:pt x="8" y="73"/>
                      </a:lnTo>
                      <a:lnTo>
                        <a:pt x="6" y="69"/>
                      </a:lnTo>
                      <a:lnTo>
                        <a:pt x="3" y="65"/>
                      </a:lnTo>
                      <a:lnTo>
                        <a:pt x="2" y="61"/>
                      </a:lnTo>
                      <a:lnTo>
                        <a:pt x="2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2" y="37"/>
                      </a:lnTo>
                      <a:lnTo>
                        <a:pt x="2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0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8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1"/>
                      </a:lnTo>
                      <a:lnTo>
                        <a:pt x="61" y="1"/>
                      </a:lnTo>
                      <a:lnTo>
                        <a:pt x="66" y="3"/>
                      </a:lnTo>
                      <a:lnTo>
                        <a:pt x="69" y="6"/>
                      </a:lnTo>
                      <a:lnTo>
                        <a:pt x="74" y="8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3"/>
                      </a:lnTo>
                      <a:lnTo>
                        <a:pt x="93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</a:path>
                  </a:pathLst>
                </a:custGeom>
                <a:noFill/>
                <a:ln w="7938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8" name="Freeform 522"/>
                <p:cNvSpPr>
                  <a:spLocks/>
                </p:cNvSpPr>
                <p:nvPr/>
              </p:nvSpPr>
              <p:spPr bwMode="auto">
                <a:xfrm>
                  <a:off x="5057775" y="7194550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3"/>
                    <a:gd name="T2" fmla="*/ 2147483646 w 94"/>
                    <a:gd name="T3" fmla="*/ 2147483646 h 93"/>
                    <a:gd name="T4" fmla="*/ 2147483646 w 94"/>
                    <a:gd name="T5" fmla="*/ 2147483646 h 93"/>
                    <a:gd name="T6" fmla="*/ 2147483646 w 94"/>
                    <a:gd name="T7" fmla="*/ 2147483646 h 93"/>
                    <a:gd name="T8" fmla="*/ 2147483646 w 94"/>
                    <a:gd name="T9" fmla="*/ 2147483646 h 93"/>
                    <a:gd name="T10" fmla="*/ 2147483646 w 94"/>
                    <a:gd name="T11" fmla="*/ 2147483646 h 93"/>
                    <a:gd name="T12" fmla="*/ 2147483646 w 94"/>
                    <a:gd name="T13" fmla="*/ 2147483646 h 93"/>
                    <a:gd name="T14" fmla="*/ 2147483646 w 94"/>
                    <a:gd name="T15" fmla="*/ 2147483646 h 93"/>
                    <a:gd name="T16" fmla="*/ 2147483646 w 94"/>
                    <a:gd name="T17" fmla="*/ 2147483646 h 93"/>
                    <a:gd name="T18" fmla="*/ 2147483646 w 94"/>
                    <a:gd name="T19" fmla="*/ 2147483646 h 93"/>
                    <a:gd name="T20" fmla="*/ 2147483646 w 94"/>
                    <a:gd name="T21" fmla="*/ 2147483646 h 93"/>
                    <a:gd name="T22" fmla="*/ 2147483646 w 94"/>
                    <a:gd name="T23" fmla="*/ 2147483646 h 93"/>
                    <a:gd name="T24" fmla="*/ 2147483646 w 94"/>
                    <a:gd name="T25" fmla="*/ 2147483646 h 93"/>
                    <a:gd name="T26" fmla="*/ 2147483646 w 94"/>
                    <a:gd name="T27" fmla="*/ 2147483646 h 93"/>
                    <a:gd name="T28" fmla="*/ 2147483646 w 94"/>
                    <a:gd name="T29" fmla="*/ 2147483646 h 93"/>
                    <a:gd name="T30" fmla="*/ 2147483646 w 94"/>
                    <a:gd name="T31" fmla="*/ 2147483646 h 93"/>
                    <a:gd name="T32" fmla="*/ 2147483646 w 94"/>
                    <a:gd name="T33" fmla="*/ 2147483646 h 93"/>
                    <a:gd name="T34" fmla="*/ 2147483646 w 94"/>
                    <a:gd name="T35" fmla="*/ 2147483646 h 93"/>
                    <a:gd name="T36" fmla="*/ 2147483646 w 94"/>
                    <a:gd name="T37" fmla="*/ 2147483646 h 93"/>
                    <a:gd name="T38" fmla="*/ 2147483646 w 94"/>
                    <a:gd name="T39" fmla="*/ 2147483646 h 93"/>
                    <a:gd name="T40" fmla="*/ 2147483646 w 94"/>
                    <a:gd name="T41" fmla="*/ 2147483646 h 93"/>
                    <a:gd name="T42" fmla="*/ 2147483646 w 94"/>
                    <a:gd name="T43" fmla="*/ 2147483646 h 93"/>
                    <a:gd name="T44" fmla="*/ 2147483646 w 94"/>
                    <a:gd name="T45" fmla="*/ 2147483646 h 93"/>
                    <a:gd name="T46" fmla="*/ 2147483646 w 94"/>
                    <a:gd name="T47" fmla="*/ 2147483646 h 93"/>
                    <a:gd name="T48" fmla="*/ 2147483646 w 94"/>
                    <a:gd name="T49" fmla="*/ 2147483646 h 93"/>
                    <a:gd name="T50" fmla="*/ 2147483646 w 94"/>
                    <a:gd name="T51" fmla="*/ 2147483646 h 93"/>
                    <a:gd name="T52" fmla="*/ 2147483646 w 94"/>
                    <a:gd name="T53" fmla="*/ 2147483646 h 93"/>
                    <a:gd name="T54" fmla="*/ 0 w 94"/>
                    <a:gd name="T55" fmla="*/ 2147483646 h 93"/>
                    <a:gd name="T56" fmla="*/ 0 w 94"/>
                    <a:gd name="T57" fmla="*/ 2147483646 h 93"/>
                    <a:gd name="T58" fmla="*/ 0 w 94"/>
                    <a:gd name="T59" fmla="*/ 2147483646 h 93"/>
                    <a:gd name="T60" fmla="*/ 2147483646 w 94"/>
                    <a:gd name="T61" fmla="*/ 2147483646 h 93"/>
                    <a:gd name="T62" fmla="*/ 2147483646 w 94"/>
                    <a:gd name="T63" fmla="*/ 2147483646 h 93"/>
                    <a:gd name="T64" fmla="*/ 2147483646 w 94"/>
                    <a:gd name="T65" fmla="*/ 2147483646 h 93"/>
                    <a:gd name="T66" fmla="*/ 2147483646 w 94"/>
                    <a:gd name="T67" fmla="*/ 2147483646 h 93"/>
                    <a:gd name="T68" fmla="*/ 2147483646 w 94"/>
                    <a:gd name="T69" fmla="*/ 2147483646 h 93"/>
                    <a:gd name="T70" fmla="*/ 2147483646 w 94"/>
                    <a:gd name="T71" fmla="*/ 2147483646 h 93"/>
                    <a:gd name="T72" fmla="*/ 2147483646 w 94"/>
                    <a:gd name="T73" fmla="*/ 2147483646 h 93"/>
                    <a:gd name="T74" fmla="*/ 2147483646 w 94"/>
                    <a:gd name="T75" fmla="*/ 2147483646 h 93"/>
                    <a:gd name="T76" fmla="*/ 2147483646 w 94"/>
                    <a:gd name="T77" fmla="*/ 2147483646 h 93"/>
                    <a:gd name="T78" fmla="*/ 2147483646 w 94"/>
                    <a:gd name="T79" fmla="*/ 2147483646 h 93"/>
                    <a:gd name="T80" fmla="*/ 2147483646 w 94"/>
                    <a:gd name="T81" fmla="*/ 2147483646 h 93"/>
                    <a:gd name="T82" fmla="*/ 2147483646 w 94"/>
                    <a:gd name="T83" fmla="*/ 0 h 93"/>
                    <a:gd name="T84" fmla="*/ 2147483646 w 94"/>
                    <a:gd name="T85" fmla="*/ 0 h 93"/>
                    <a:gd name="T86" fmla="*/ 2147483646 w 94"/>
                    <a:gd name="T87" fmla="*/ 0 h 93"/>
                    <a:gd name="T88" fmla="*/ 2147483646 w 94"/>
                    <a:gd name="T89" fmla="*/ 2147483646 h 93"/>
                    <a:gd name="T90" fmla="*/ 2147483646 w 94"/>
                    <a:gd name="T91" fmla="*/ 2147483646 h 93"/>
                    <a:gd name="T92" fmla="*/ 2147483646 w 94"/>
                    <a:gd name="T93" fmla="*/ 2147483646 h 93"/>
                    <a:gd name="T94" fmla="*/ 2147483646 w 94"/>
                    <a:gd name="T95" fmla="*/ 2147483646 h 93"/>
                    <a:gd name="T96" fmla="*/ 2147483646 w 94"/>
                    <a:gd name="T97" fmla="*/ 2147483646 h 93"/>
                    <a:gd name="T98" fmla="*/ 2147483646 w 94"/>
                    <a:gd name="T99" fmla="*/ 2147483646 h 93"/>
                    <a:gd name="T100" fmla="*/ 2147483646 w 94"/>
                    <a:gd name="T101" fmla="*/ 2147483646 h 93"/>
                    <a:gd name="T102" fmla="*/ 2147483646 w 94"/>
                    <a:gd name="T103" fmla="*/ 2147483646 h 93"/>
                    <a:gd name="T104" fmla="*/ 2147483646 w 94"/>
                    <a:gd name="T105" fmla="*/ 2147483646 h 93"/>
                    <a:gd name="T106" fmla="*/ 2147483646 w 94"/>
                    <a:gd name="T107" fmla="*/ 2147483646 h 93"/>
                    <a:gd name="T108" fmla="*/ 2147483646 w 94"/>
                    <a:gd name="T109" fmla="*/ 2147483646 h 93"/>
                    <a:gd name="T110" fmla="*/ 2147483646 w 94"/>
                    <a:gd name="T111" fmla="*/ 2147483646 h 93"/>
                    <a:gd name="T112" fmla="*/ 2147483646 w 94"/>
                    <a:gd name="T113" fmla="*/ 2147483646 h 93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3">
                      <a:moveTo>
                        <a:pt x="94" y="46"/>
                      </a:moveTo>
                      <a:lnTo>
                        <a:pt x="94" y="51"/>
                      </a:lnTo>
                      <a:lnTo>
                        <a:pt x="92" y="56"/>
                      </a:lnTo>
                      <a:lnTo>
                        <a:pt x="92" y="61"/>
                      </a:lnTo>
                      <a:lnTo>
                        <a:pt x="90" y="65"/>
                      </a:lnTo>
                      <a:lnTo>
                        <a:pt x="87" y="68"/>
                      </a:lnTo>
                      <a:lnTo>
                        <a:pt x="86" y="73"/>
                      </a:lnTo>
                      <a:lnTo>
                        <a:pt x="79" y="79"/>
                      </a:lnTo>
                      <a:lnTo>
                        <a:pt x="73" y="86"/>
                      </a:lnTo>
                      <a:lnTo>
                        <a:pt x="69" y="87"/>
                      </a:lnTo>
                      <a:lnTo>
                        <a:pt x="65" y="90"/>
                      </a:lnTo>
                      <a:lnTo>
                        <a:pt x="61" y="92"/>
                      </a:lnTo>
                      <a:lnTo>
                        <a:pt x="56" y="92"/>
                      </a:lnTo>
                      <a:lnTo>
                        <a:pt x="51" y="93"/>
                      </a:lnTo>
                      <a:lnTo>
                        <a:pt x="47" y="93"/>
                      </a:lnTo>
                      <a:lnTo>
                        <a:pt x="42" y="93"/>
                      </a:lnTo>
                      <a:lnTo>
                        <a:pt x="37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0" y="86"/>
                      </a:lnTo>
                      <a:lnTo>
                        <a:pt x="14" y="79"/>
                      </a:lnTo>
                      <a:lnTo>
                        <a:pt x="7" y="73"/>
                      </a:lnTo>
                      <a:lnTo>
                        <a:pt x="6" y="68"/>
                      </a:lnTo>
                      <a:lnTo>
                        <a:pt x="3" y="65"/>
                      </a:lnTo>
                      <a:lnTo>
                        <a:pt x="1" y="61"/>
                      </a:lnTo>
                      <a:lnTo>
                        <a:pt x="1" y="56"/>
                      </a:lnTo>
                      <a:lnTo>
                        <a:pt x="0" y="51"/>
                      </a:lnTo>
                      <a:lnTo>
                        <a:pt x="0" y="46"/>
                      </a:lnTo>
                      <a:lnTo>
                        <a:pt x="0" y="42"/>
                      </a:lnTo>
                      <a:lnTo>
                        <a:pt x="1" y="37"/>
                      </a:lnTo>
                      <a:lnTo>
                        <a:pt x="1" y="32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0"/>
                      </a:lnTo>
                      <a:lnTo>
                        <a:pt x="14" y="14"/>
                      </a:lnTo>
                      <a:lnTo>
                        <a:pt x="20" y="7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7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1"/>
                      </a:lnTo>
                      <a:lnTo>
                        <a:pt x="61" y="1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7"/>
                      </a:lnTo>
                      <a:lnTo>
                        <a:pt x="79" y="14"/>
                      </a:lnTo>
                      <a:lnTo>
                        <a:pt x="86" y="20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2"/>
                      </a:lnTo>
                      <a:lnTo>
                        <a:pt x="92" y="37"/>
                      </a:lnTo>
                      <a:lnTo>
                        <a:pt x="94" y="42"/>
                      </a:lnTo>
                      <a:lnTo>
                        <a:pt x="94" y="46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89" name="Freeform 523"/>
                <p:cNvSpPr>
                  <a:spLocks/>
                </p:cNvSpPr>
                <p:nvPr/>
              </p:nvSpPr>
              <p:spPr bwMode="auto">
                <a:xfrm>
                  <a:off x="5057775" y="7194550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3"/>
                    <a:gd name="T2" fmla="*/ 2147483646 w 94"/>
                    <a:gd name="T3" fmla="*/ 2147483646 h 93"/>
                    <a:gd name="T4" fmla="*/ 2147483646 w 94"/>
                    <a:gd name="T5" fmla="*/ 2147483646 h 93"/>
                    <a:gd name="T6" fmla="*/ 2147483646 w 94"/>
                    <a:gd name="T7" fmla="*/ 2147483646 h 93"/>
                    <a:gd name="T8" fmla="*/ 2147483646 w 94"/>
                    <a:gd name="T9" fmla="*/ 2147483646 h 93"/>
                    <a:gd name="T10" fmla="*/ 2147483646 w 94"/>
                    <a:gd name="T11" fmla="*/ 2147483646 h 93"/>
                    <a:gd name="T12" fmla="*/ 2147483646 w 94"/>
                    <a:gd name="T13" fmla="*/ 2147483646 h 93"/>
                    <a:gd name="T14" fmla="*/ 2147483646 w 94"/>
                    <a:gd name="T15" fmla="*/ 2147483646 h 93"/>
                    <a:gd name="T16" fmla="*/ 2147483646 w 94"/>
                    <a:gd name="T17" fmla="*/ 2147483646 h 93"/>
                    <a:gd name="T18" fmla="*/ 2147483646 w 94"/>
                    <a:gd name="T19" fmla="*/ 2147483646 h 93"/>
                    <a:gd name="T20" fmla="*/ 2147483646 w 94"/>
                    <a:gd name="T21" fmla="*/ 2147483646 h 93"/>
                    <a:gd name="T22" fmla="*/ 2147483646 w 94"/>
                    <a:gd name="T23" fmla="*/ 2147483646 h 93"/>
                    <a:gd name="T24" fmla="*/ 2147483646 w 94"/>
                    <a:gd name="T25" fmla="*/ 2147483646 h 93"/>
                    <a:gd name="T26" fmla="*/ 2147483646 w 94"/>
                    <a:gd name="T27" fmla="*/ 2147483646 h 93"/>
                    <a:gd name="T28" fmla="*/ 2147483646 w 94"/>
                    <a:gd name="T29" fmla="*/ 2147483646 h 93"/>
                    <a:gd name="T30" fmla="*/ 2147483646 w 94"/>
                    <a:gd name="T31" fmla="*/ 2147483646 h 93"/>
                    <a:gd name="T32" fmla="*/ 2147483646 w 94"/>
                    <a:gd name="T33" fmla="*/ 2147483646 h 93"/>
                    <a:gd name="T34" fmla="*/ 2147483646 w 94"/>
                    <a:gd name="T35" fmla="*/ 2147483646 h 93"/>
                    <a:gd name="T36" fmla="*/ 2147483646 w 94"/>
                    <a:gd name="T37" fmla="*/ 2147483646 h 93"/>
                    <a:gd name="T38" fmla="*/ 2147483646 w 94"/>
                    <a:gd name="T39" fmla="*/ 2147483646 h 93"/>
                    <a:gd name="T40" fmla="*/ 2147483646 w 94"/>
                    <a:gd name="T41" fmla="*/ 2147483646 h 93"/>
                    <a:gd name="T42" fmla="*/ 2147483646 w 94"/>
                    <a:gd name="T43" fmla="*/ 2147483646 h 93"/>
                    <a:gd name="T44" fmla="*/ 2147483646 w 94"/>
                    <a:gd name="T45" fmla="*/ 2147483646 h 93"/>
                    <a:gd name="T46" fmla="*/ 2147483646 w 94"/>
                    <a:gd name="T47" fmla="*/ 2147483646 h 93"/>
                    <a:gd name="T48" fmla="*/ 2147483646 w 94"/>
                    <a:gd name="T49" fmla="*/ 2147483646 h 93"/>
                    <a:gd name="T50" fmla="*/ 2147483646 w 94"/>
                    <a:gd name="T51" fmla="*/ 2147483646 h 93"/>
                    <a:gd name="T52" fmla="*/ 2147483646 w 94"/>
                    <a:gd name="T53" fmla="*/ 2147483646 h 93"/>
                    <a:gd name="T54" fmla="*/ 0 w 94"/>
                    <a:gd name="T55" fmla="*/ 2147483646 h 93"/>
                    <a:gd name="T56" fmla="*/ 0 w 94"/>
                    <a:gd name="T57" fmla="*/ 2147483646 h 93"/>
                    <a:gd name="T58" fmla="*/ 0 w 94"/>
                    <a:gd name="T59" fmla="*/ 2147483646 h 93"/>
                    <a:gd name="T60" fmla="*/ 2147483646 w 94"/>
                    <a:gd name="T61" fmla="*/ 2147483646 h 93"/>
                    <a:gd name="T62" fmla="*/ 2147483646 w 94"/>
                    <a:gd name="T63" fmla="*/ 2147483646 h 93"/>
                    <a:gd name="T64" fmla="*/ 2147483646 w 94"/>
                    <a:gd name="T65" fmla="*/ 2147483646 h 93"/>
                    <a:gd name="T66" fmla="*/ 2147483646 w 94"/>
                    <a:gd name="T67" fmla="*/ 2147483646 h 93"/>
                    <a:gd name="T68" fmla="*/ 2147483646 w 94"/>
                    <a:gd name="T69" fmla="*/ 2147483646 h 93"/>
                    <a:gd name="T70" fmla="*/ 2147483646 w 94"/>
                    <a:gd name="T71" fmla="*/ 2147483646 h 93"/>
                    <a:gd name="T72" fmla="*/ 2147483646 w 94"/>
                    <a:gd name="T73" fmla="*/ 2147483646 h 93"/>
                    <a:gd name="T74" fmla="*/ 2147483646 w 94"/>
                    <a:gd name="T75" fmla="*/ 2147483646 h 93"/>
                    <a:gd name="T76" fmla="*/ 2147483646 w 94"/>
                    <a:gd name="T77" fmla="*/ 2147483646 h 93"/>
                    <a:gd name="T78" fmla="*/ 2147483646 w 94"/>
                    <a:gd name="T79" fmla="*/ 2147483646 h 93"/>
                    <a:gd name="T80" fmla="*/ 2147483646 w 94"/>
                    <a:gd name="T81" fmla="*/ 2147483646 h 93"/>
                    <a:gd name="T82" fmla="*/ 2147483646 w 94"/>
                    <a:gd name="T83" fmla="*/ 0 h 93"/>
                    <a:gd name="T84" fmla="*/ 2147483646 w 94"/>
                    <a:gd name="T85" fmla="*/ 0 h 93"/>
                    <a:gd name="T86" fmla="*/ 2147483646 w 94"/>
                    <a:gd name="T87" fmla="*/ 0 h 93"/>
                    <a:gd name="T88" fmla="*/ 2147483646 w 94"/>
                    <a:gd name="T89" fmla="*/ 2147483646 h 93"/>
                    <a:gd name="T90" fmla="*/ 2147483646 w 94"/>
                    <a:gd name="T91" fmla="*/ 2147483646 h 93"/>
                    <a:gd name="T92" fmla="*/ 2147483646 w 94"/>
                    <a:gd name="T93" fmla="*/ 2147483646 h 93"/>
                    <a:gd name="T94" fmla="*/ 2147483646 w 94"/>
                    <a:gd name="T95" fmla="*/ 2147483646 h 93"/>
                    <a:gd name="T96" fmla="*/ 2147483646 w 94"/>
                    <a:gd name="T97" fmla="*/ 2147483646 h 93"/>
                    <a:gd name="T98" fmla="*/ 2147483646 w 94"/>
                    <a:gd name="T99" fmla="*/ 2147483646 h 93"/>
                    <a:gd name="T100" fmla="*/ 2147483646 w 94"/>
                    <a:gd name="T101" fmla="*/ 2147483646 h 93"/>
                    <a:gd name="T102" fmla="*/ 2147483646 w 94"/>
                    <a:gd name="T103" fmla="*/ 2147483646 h 93"/>
                    <a:gd name="T104" fmla="*/ 2147483646 w 94"/>
                    <a:gd name="T105" fmla="*/ 2147483646 h 93"/>
                    <a:gd name="T106" fmla="*/ 2147483646 w 94"/>
                    <a:gd name="T107" fmla="*/ 2147483646 h 93"/>
                    <a:gd name="T108" fmla="*/ 2147483646 w 94"/>
                    <a:gd name="T109" fmla="*/ 2147483646 h 93"/>
                    <a:gd name="T110" fmla="*/ 2147483646 w 94"/>
                    <a:gd name="T111" fmla="*/ 2147483646 h 93"/>
                    <a:gd name="T112" fmla="*/ 2147483646 w 94"/>
                    <a:gd name="T113" fmla="*/ 2147483646 h 93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3">
                      <a:moveTo>
                        <a:pt x="94" y="46"/>
                      </a:moveTo>
                      <a:lnTo>
                        <a:pt x="94" y="51"/>
                      </a:lnTo>
                      <a:lnTo>
                        <a:pt x="92" y="56"/>
                      </a:lnTo>
                      <a:lnTo>
                        <a:pt x="92" y="61"/>
                      </a:lnTo>
                      <a:lnTo>
                        <a:pt x="90" y="65"/>
                      </a:lnTo>
                      <a:lnTo>
                        <a:pt x="87" y="68"/>
                      </a:lnTo>
                      <a:lnTo>
                        <a:pt x="86" y="73"/>
                      </a:lnTo>
                      <a:lnTo>
                        <a:pt x="79" y="79"/>
                      </a:lnTo>
                      <a:lnTo>
                        <a:pt x="73" y="86"/>
                      </a:lnTo>
                      <a:lnTo>
                        <a:pt x="69" y="87"/>
                      </a:lnTo>
                      <a:lnTo>
                        <a:pt x="65" y="90"/>
                      </a:lnTo>
                      <a:lnTo>
                        <a:pt x="61" y="92"/>
                      </a:lnTo>
                      <a:lnTo>
                        <a:pt x="56" y="92"/>
                      </a:lnTo>
                      <a:lnTo>
                        <a:pt x="51" y="93"/>
                      </a:lnTo>
                      <a:lnTo>
                        <a:pt x="47" y="93"/>
                      </a:lnTo>
                      <a:lnTo>
                        <a:pt x="42" y="93"/>
                      </a:lnTo>
                      <a:lnTo>
                        <a:pt x="37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0" y="86"/>
                      </a:lnTo>
                      <a:lnTo>
                        <a:pt x="14" y="79"/>
                      </a:lnTo>
                      <a:lnTo>
                        <a:pt x="7" y="73"/>
                      </a:lnTo>
                      <a:lnTo>
                        <a:pt x="6" y="68"/>
                      </a:lnTo>
                      <a:lnTo>
                        <a:pt x="3" y="65"/>
                      </a:lnTo>
                      <a:lnTo>
                        <a:pt x="1" y="61"/>
                      </a:lnTo>
                      <a:lnTo>
                        <a:pt x="1" y="56"/>
                      </a:lnTo>
                      <a:lnTo>
                        <a:pt x="0" y="51"/>
                      </a:lnTo>
                      <a:lnTo>
                        <a:pt x="0" y="46"/>
                      </a:lnTo>
                      <a:lnTo>
                        <a:pt x="0" y="42"/>
                      </a:lnTo>
                      <a:lnTo>
                        <a:pt x="1" y="37"/>
                      </a:lnTo>
                      <a:lnTo>
                        <a:pt x="1" y="32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0"/>
                      </a:lnTo>
                      <a:lnTo>
                        <a:pt x="14" y="14"/>
                      </a:lnTo>
                      <a:lnTo>
                        <a:pt x="20" y="7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7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1"/>
                      </a:lnTo>
                      <a:lnTo>
                        <a:pt x="61" y="1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7"/>
                      </a:lnTo>
                      <a:lnTo>
                        <a:pt x="79" y="14"/>
                      </a:lnTo>
                      <a:lnTo>
                        <a:pt x="86" y="20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2"/>
                      </a:lnTo>
                      <a:lnTo>
                        <a:pt x="92" y="37"/>
                      </a:lnTo>
                      <a:lnTo>
                        <a:pt x="94" y="42"/>
                      </a:lnTo>
                      <a:lnTo>
                        <a:pt x="94" y="46"/>
                      </a:lnTo>
                    </a:path>
                  </a:pathLst>
                </a:custGeom>
                <a:noFill/>
                <a:ln w="7938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0" name="Freeform 524"/>
                <p:cNvSpPr>
                  <a:spLocks/>
                </p:cNvSpPr>
                <p:nvPr/>
              </p:nvSpPr>
              <p:spPr bwMode="auto">
                <a:xfrm>
                  <a:off x="5219700" y="722471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3" y="56"/>
                      </a:lnTo>
                      <a:lnTo>
                        <a:pt x="93" y="61"/>
                      </a:lnTo>
                      <a:lnTo>
                        <a:pt x="91" y="66"/>
                      </a:lnTo>
                      <a:lnTo>
                        <a:pt x="88" y="69"/>
                      </a:lnTo>
                      <a:lnTo>
                        <a:pt x="86" y="74"/>
                      </a:lnTo>
                      <a:lnTo>
                        <a:pt x="80" y="80"/>
                      </a:lnTo>
                      <a:lnTo>
                        <a:pt x="74" y="86"/>
                      </a:lnTo>
                      <a:lnTo>
                        <a:pt x="69" y="88"/>
                      </a:lnTo>
                      <a:lnTo>
                        <a:pt x="66" y="91"/>
                      </a:lnTo>
                      <a:lnTo>
                        <a:pt x="61" y="92"/>
                      </a:lnTo>
                      <a:lnTo>
                        <a:pt x="57" y="92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2"/>
                      </a:lnTo>
                      <a:lnTo>
                        <a:pt x="33" y="92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1" y="86"/>
                      </a:lnTo>
                      <a:lnTo>
                        <a:pt x="14" y="80"/>
                      </a:lnTo>
                      <a:lnTo>
                        <a:pt x="8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2" y="61"/>
                      </a:lnTo>
                      <a:lnTo>
                        <a:pt x="2" y="56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2" y="38"/>
                      </a:lnTo>
                      <a:lnTo>
                        <a:pt x="2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0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2"/>
                      </a:lnTo>
                      <a:lnTo>
                        <a:pt x="38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2"/>
                      </a:lnTo>
                      <a:lnTo>
                        <a:pt x="61" y="2"/>
                      </a:lnTo>
                      <a:lnTo>
                        <a:pt x="66" y="3"/>
                      </a:lnTo>
                      <a:lnTo>
                        <a:pt x="69" y="6"/>
                      </a:lnTo>
                      <a:lnTo>
                        <a:pt x="74" y="8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3"/>
                      </a:lnTo>
                      <a:lnTo>
                        <a:pt x="93" y="38"/>
                      </a:lnTo>
                      <a:lnTo>
                        <a:pt x="94" y="42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1" name="Freeform 525"/>
                <p:cNvSpPr>
                  <a:spLocks/>
                </p:cNvSpPr>
                <p:nvPr/>
              </p:nvSpPr>
              <p:spPr bwMode="auto">
                <a:xfrm>
                  <a:off x="5219700" y="722471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3" y="56"/>
                      </a:lnTo>
                      <a:lnTo>
                        <a:pt x="93" y="61"/>
                      </a:lnTo>
                      <a:lnTo>
                        <a:pt x="91" y="66"/>
                      </a:lnTo>
                      <a:lnTo>
                        <a:pt x="88" y="69"/>
                      </a:lnTo>
                      <a:lnTo>
                        <a:pt x="86" y="74"/>
                      </a:lnTo>
                      <a:lnTo>
                        <a:pt x="80" y="80"/>
                      </a:lnTo>
                      <a:lnTo>
                        <a:pt x="74" y="86"/>
                      </a:lnTo>
                      <a:lnTo>
                        <a:pt x="69" y="88"/>
                      </a:lnTo>
                      <a:lnTo>
                        <a:pt x="66" y="91"/>
                      </a:lnTo>
                      <a:lnTo>
                        <a:pt x="61" y="92"/>
                      </a:lnTo>
                      <a:lnTo>
                        <a:pt x="57" y="92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2"/>
                      </a:lnTo>
                      <a:lnTo>
                        <a:pt x="33" y="92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1" y="86"/>
                      </a:lnTo>
                      <a:lnTo>
                        <a:pt x="14" y="80"/>
                      </a:lnTo>
                      <a:lnTo>
                        <a:pt x="8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2" y="61"/>
                      </a:lnTo>
                      <a:lnTo>
                        <a:pt x="2" y="56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2" y="38"/>
                      </a:lnTo>
                      <a:lnTo>
                        <a:pt x="2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0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2"/>
                      </a:lnTo>
                      <a:lnTo>
                        <a:pt x="38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2"/>
                      </a:lnTo>
                      <a:lnTo>
                        <a:pt x="61" y="2"/>
                      </a:lnTo>
                      <a:lnTo>
                        <a:pt x="66" y="3"/>
                      </a:lnTo>
                      <a:lnTo>
                        <a:pt x="69" y="6"/>
                      </a:lnTo>
                      <a:lnTo>
                        <a:pt x="74" y="8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3"/>
                      </a:lnTo>
                      <a:lnTo>
                        <a:pt x="93" y="38"/>
                      </a:lnTo>
                      <a:lnTo>
                        <a:pt x="94" y="42"/>
                      </a:lnTo>
                      <a:lnTo>
                        <a:pt x="94" y="47"/>
                      </a:lnTo>
                    </a:path>
                  </a:pathLst>
                </a:custGeom>
                <a:solidFill>
                  <a:srgbClr val="002060"/>
                </a:solidFill>
                <a:ln w="63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2" name="Freeform 526"/>
                <p:cNvSpPr>
                  <a:spLocks/>
                </p:cNvSpPr>
                <p:nvPr/>
              </p:nvSpPr>
              <p:spPr bwMode="auto">
                <a:xfrm>
                  <a:off x="5381625" y="728821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2" y="56"/>
                      </a:lnTo>
                      <a:lnTo>
                        <a:pt x="92" y="61"/>
                      </a:lnTo>
                      <a:lnTo>
                        <a:pt x="90" y="66"/>
                      </a:lnTo>
                      <a:lnTo>
                        <a:pt x="87" y="69"/>
                      </a:lnTo>
                      <a:lnTo>
                        <a:pt x="86" y="73"/>
                      </a:lnTo>
                      <a:lnTo>
                        <a:pt x="79" y="80"/>
                      </a:lnTo>
                      <a:lnTo>
                        <a:pt x="73" y="86"/>
                      </a:lnTo>
                      <a:lnTo>
                        <a:pt x="69" y="87"/>
                      </a:lnTo>
                      <a:lnTo>
                        <a:pt x="65" y="91"/>
                      </a:lnTo>
                      <a:lnTo>
                        <a:pt x="61" y="92"/>
                      </a:lnTo>
                      <a:lnTo>
                        <a:pt x="56" y="92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2"/>
                      </a:lnTo>
                      <a:lnTo>
                        <a:pt x="33" y="92"/>
                      </a:lnTo>
                      <a:lnTo>
                        <a:pt x="28" y="91"/>
                      </a:lnTo>
                      <a:lnTo>
                        <a:pt x="25" y="87"/>
                      </a:lnTo>
                      <a:lnTo>
                        <a:pt x="20" y="86"/>
                      </a:lnTo>
                      <a:lnTo>
                        <a:pt x="14" y="80"/>
                      </a:lnTo>
                      <a:lnTo>
                        <a:pt x="7" y="73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1" y="61"/>
                      </a:lnTo>
                      <a:lnTo>
                        <a:pt x="1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1" y="37"/>
                      </a:lnTo>
                      <a:lnTo>
                        <a:pt x="1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0"/>
                      </a:lnTo>
                      <a:lnTo>
                        <a:pt x="14" y="14"/>
                      </a:lnTo>
                      <a:lnTo>
                        <a:pt x="20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7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1"/>
                      </a:lnTo>
                      <a:lnTo>
                        <a:pt x="61" y="1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8"/>
                      </a:lnTo>
                      <a:lnTo>
                        <a:pt x="79" y="14"/>
                      </a:lnTo>
                      <a:lnTo>
                        <a:pt x="86" y="20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3"/>
                      </a:lnTo>
                      <a:lnTo>
                        <a:pt x="92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3" name="Freeform 527"/>
                <p:cNvSpPr>
                  <a:spLocks/>
                </p:cNvSpPr>
                <p:nvPr/>
              </p:nvSpPr>
              <p:spPr bwMode="auto">
                <a:xfrm>
                  <a:off x="5381625" y="728821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2" y="56"/>
                      </a:lnTo>
                      <a:lnTo>
                        <a:pt x="92" y="61"/>
                      </a:lnTo>
                      <a:lnTo>
                        <a:pt x="90" y="66"/>
                      </a:lnTo>
                      <a:lnTo>
                        <a:pt x="87" y="69"/>
                      </a:lnTo>
                      <a:lnTo>
                        <a:pt x="86" y="73"/>
                      </a:lnTo>
                      <a:lnTo>
                        <a:pt x="79" y="80"/>
                      </a:lnTo>
                      <a:lnTo>
                        <a:pt x="73" y="86"/>
                      </a:lnTo>
                      <a:lnTo>
                        <a:pt x="69" y="87"/>
                      </a:lnTo>
                      <a:lnTo>
                        <a:pt x="65" y="91"/>
                      </a:lnTo>
                      <a:lnTo>
                        <a:pt x="61" y="92"/>
                      </a:lnTo>
                      <a:lnTo>
                        <a:pt x="56" y="92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2"/>
                      </a:lnTo>
                      <a:lnTo>
                        <a:pt x="33" y="92"/>
                      </a:lnTo>
                      <a:lnTo>
                        <a:pt x="28" y="91"/>
                      </a:lnTo>
                      <a:lnTo>
                        <a:pt x="25" y="87"/>
                      </a:lnTo>
                      <a:lnTo>
                        <a:pt x="20" y="86"/>
                      </a:lnTo>
                      <a:lnTo>
                        <a:pt x="14" y="80"/>
                      </a:lnTo>
                      <a:lnTo>
                        <a:pt x="7" y="73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1" y="61"/>
                      </a:lnTo>
                      <a:lnTo>
                        <a:pt x="1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1" y="37"/>
                      </a:lnTo>
                      <a:lnTo>
                        <a:pt x="1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0"/>
                      </a:lnTo>
                      <a:lnTo>
                        <a:pt x="14" y="14"/>
                      </a:lnTo>
                      <a:lnTo>
                        <a:pt x="20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7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1"/>
                      </a:lnTo>
                      <a:lnTo>
                        <a:pt x="61" y="1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8"/>
                      </a:lnTo>
                      <a:lnTo>
                        <a:pt x="79" y="14"/>
                      </a:lnTo>
                      <a:lnTo>
                        <a:pt x="86" y="20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3"/>
                      </a:lnTo>
                      <a:lnTo>
                        <a:pt x="92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</a:path>
                  </a:pathLst>
                </a:custGeom>
                <a:solidFill>
                  <a:srgbClr val="002060"/>
                </a:solidFill>
                <a:ln w="63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4" name="Freeform 528"/>
                <p:cNvSpPr>
                  <a:spLocks/>
                </p:cNvSpPr>
                <p:nvPr/>
              </p:nvSpPr>
              <p:spPr bwMode="auto">
                <a:xfrm>
                  <a:off x="5543550" y="7312025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3"/>
                    <a:gd name="T2" fmla="*/ 2147483646 w 94"/>
                    <a:gd name="T3" fmla="*/ 2147483646 h 93"/>
                    <a:gd name="T4" fmla="*/ 2147483646 w 94"/>
                    <a:gd name="T5" fmla="*/ 2147483646 h 93"/>
                    <a:gd name="T6" fmla="*/ 2147483646 w 94"/>
                    <a:gd name="T7" fmla="*/ 2147483646 h 93"/>
                    <a:gd name="T8" fmla="*/ 2147483646 w 94"/>
                    <a:gd name="T9" fmla="*/ 2147483646 h 93"/>
                    <a:gd name="T10" fmla="*/ 2147483646 w 94"/>
                    <a:gd name="T11" fmla="*/ 2147483646 h 93"/>
                    <a:gd name="T12" fmla="*/ 2147483646 w 94"/>
                    <a:gd name="T13" fmla="*/ 2147483646 h 93"/>
                    <a:gd name="T14" fmla="*/ 2147483646 w 94"/>
                    <a:gd name="T15" fmla="*/ 2147483646 h 93"/>
                    <a:gd name="T16" fmla="*/ 2147483646 w 94"/>
                    <a:gd name="T17" fmla="*/ 2147483646 h 93"/>
                    <a:gd name="T18" fmla="*/ 2147483646 w 94"/>
                    <a:gd name="T19" fmla="*/ 2147483646 h 93"/>
                    <a:gd name="T20" fmla="*/ 2147483646 w 94"/>
                    <a:gd name="T21" fmla="*/ 2147483646 h 93"/>
                    <a:gd name="T22" fmla="*/ 2147483646 w 94"/>
                    <a:gd name="T23" fmla="*/ 2147483646 h 93"/>
                    <a:gd name="T24" fmla="*/ 2147483646 w 94"/>
                    <a:gd name="T25" fmla="*/ 2147483646 h 93"/>
                    <a:gd name="T26" fmla="*/ 2147483646 w 94"/>
                    <a:gd name="T27" fmla="*/ 2147483646 h 93"/>
                    <a:gd name="T28" fmla="*/ 2147483646 w 94"/>
                    <a:gd name="T29" fmla="*/ 2147483646 h 93"/>
                    <a:gd name="T30" fmla="*/ 2147483646 w 94"/>
                    <a:gd name="T31" fmla="*/ 2147483646 h 93"/>
                    <a:gd name="T32" fmla="*/ 2147483646 w 94"/>
                    <a:gd name="T33" fmla="*/ 2147483646 h 93"/>
                    <a:gd name="T34" fmla="*/ 2147483646 w 94"/>
                    <a:gd name="T35" fmla="*/ 2147483646 h 93"/>
                    <a:gd name="T36" fmla="*/ 2147483646 w 94"/>
                    <a:gd name="T37" fmla="*/ 2147483646 h 93"/>
                    <a:gd name="T38" fmla="*/ 2147483646 w 94"/>
                    <a:gd name="T39" fmla="*/ 2147483646 h 93"/>
                    <a:gd name="T40" fmla="*/ 2147483646 w 94"/>
                    <a:gd name="T41" fmla="*/ 2147483646 h 93"/>
                    <a:gd name="T42" fmla="*/ 2147483646 w 94"/>
                    <a:gd name="T43" fmla="*/ 2147483646 h 93"/>
                    <a:gd name="T44" fmla="*/ 2147483646 w 94"/>
                    <a:gd name="T45" fmla="*/ 2147483646 h 93"/>
                    <a:gd name="T46" fmla="*/ 2147483646 w 94"/>
                    <a:gd name="T47" fmla="*/ 2147483646 h 93"/>
                    <a:gd name="T48" fmla="*/ 2147483646 w 94"/>
                    <a:gd name="T49" fmla="*/ 2147483646 h 93"/>
                    <a:gd name="T50" fmla="*/ 2147483646 w 94"/>
                    <a:gd name="T51" fmla="*/ 2147483646 h 93"/>
                    <a:gd name="T52" fmla="*/ 2147483646 w 94"/>
                    <a:gd name="T53" fmla="*/ 2147483646 h 93"/>
                    <a:gd name="T54" fmla="*/ 0 w 94"/>
                    <a:gd name="T55" fmla="*/ 2147483646 h 93"/>
                    <a:gd name="T56" fmla="*/ 0 w 94"/>
                    <a:gd name="T57" fmla="*/ 2147483646 h 93"/>
                    <a:gd name="T58" fmla="*/ 0 w 94"/>
                    <a:gd name="T59" fmla="*/ 2147483646 h 93"/>
                    <a:gd name="T60" fmla="*/ 2147483646 w 94"/>
                    <a:gd name="T61" fmla="*/ 2147483646 h 93"/>
                    <a:gd name="T62" fmla="*/ 2147483646 w 94"/>
                    <a:gd name="T63" fmla="*/ 2147483646 h 93"/>
                    <a:gd name="T64" fmla="*/ 2147483646 w 94"/>
                    <a:gd name="T65" fmla="*/ 2147483646 h 93"/>
                    <a:gd name="T66" fmla="*/ 2147483646 w 94"/>
                    <a:gd name="T67" fmla="*/ 2147483646 h 93"/>
                    <a:gd name="T68" fmla="*/ 2147483646 w 94"/>
                    <a:gd name="T69" fmla="*/ 2147483646 h 93"/>
                    <a:gd name="T70" fmla="*/ 2147483646 w 94"/>
                    <a:gd name="T71" fmla="*/ 2147483646 h 93"/>
                    <a:gd name="T72" fmla="*/ 2147483646 w 94"/>
                    <a:gd name="T73" fmla="*/ 2147483646 h 93"/>
                    <a:gd name="T74" fmla="*/ 2147483646 w 94"/>
                    <a:gd name="T75" fmla="*/ 2147483646 h 93"/>
                    <a:gd name="T76" fmla="*/ 2147483646 w 94"/>
                    <a:gd name="T77" fmla="*/ 2147483646 h 93"/>
                    <a:gd name="T78" fmla="*/ 2147483646 w 94"/>
                    <a:gd name="T79" fmla="*/ 2147483646 h 93"/>
                    <a:gd name="T80" fmla="*/ 2147483646 w 94"/>
                    <a:gd name="T81" fmla="*/ 2147483646 h 93"/>
                    <a:gd name="T82" fmla="*/ 2147483646 w 94"/>
                    <a:gd name="T83" fmla="*/ 0 h 93"/>
                    <a:gd name="T84" fmla="*/ 2147483646 w 94"/>
                    <a:gd name="T85" fmla="*/ 0 h 93"/>
                    <a:gd name="T86" fmla="*/ 2147483646 w 94"/>
                    <a:gd name="T87" fmla="*/ 0 h 93"/>
                    <a:gd name="T88" fmla="*/ 2147483646 w 94"/>
                    <a:gd name="T89" fmla="*/ 2147483646 h 93"/>
                    <a:gd name="T90" fmla="*/ 2147483646 w 94"/>
                    <a:gd name="T91" fmla="*/ 2147483646 h 93"/>
                    <a:gd name="T92" fmla="*/ 2147483646 w 94"/>
                    <a:gd name="T93" fmla="*/ 2147483646 h 93"/>
                    <a:gd name="T94" fmla="*/ 2147483646 w 94"/>
                    <a:gd name="T95" fmla="*/ 2147483646 h 93"/>
                    <a:gd name="T96" fmla="*/ 2147483646 w 94"/>
                    <a:gd name="T97" fmla="*/ 2147483646 h 93"/>
                    <a:gd name="T98" fmla="*/ 2147483646 w 94"/>
                    <a:gd name="T99" fmla="*/ 2147483646 h 93"/>
                    <a:gd name="T100" fmla="*/ 2147483646 w 94"/>
                    <a:gd name="T101" fmla="*/ 2147483646 h 93"/>
                    <a:gd name="T102" fmla="*/ 2147483646 w 94"/>
                    <a:gd name="T103" fmla="*/ 2147483646 h 93"/>
                    <a:gd name="T104" fmla="*/ 2147483646 w 94"/>
                    <a:gd name="T105" fmla="*/ 2147483646 h 93"/>
                    <a:gd name="T106" fmla="*/ 2147483646 w 94"/>
                    <a:gd name="T107" fmla="*/ 2147483646 h 93"/>
                    <a:gd name="T108" fmla="*/ 2147483646 w 94"/>
                    <a:gd name="T109" fmla="*/ 2147483646 h 93"/>
                    <a:gd name="T110" fmla="*/ 2147483646 w 94"/>
                    <a:gd name="T111" fmla="*/ 2147483646 h 93"/>
                    <a:gd name="T112" fmla="*/ 2147483646 w 94"/>
                    <a:gd name="T113" fmla="*/ 2147483646 h 93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3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3" y="56"/>
                      </a:lnTo>
                      <a:lnTo>
                        <a:pt x="93" y="61"/>
                      </a:lnTo>
                      <a:lnTo>
                        <a:pt x="91" y="65"/>
                      </a:lnTo>
                      <a:lnTo>
                        <a:pt x="88" y="68"/>
                      </a:lnTo>
                      <a:lnTo>
                        <a:pt x="86" y="73"/>
                      </a:lnTo>
                      <a:lnTo>
                        <a:pt x="80" y="79"/>
                      </a:lnTo>
                      <a:lnTo>
                        <a:pt x="74" y="86"/>
                      </a:lnTo>
                      <a:lnTo>
                        <a:pt x="69" y="87"/>
                      </a:lnTo>
                      <a:lnTo>
                        <a:pt x="66" y="90"/>
                      </a:lnTo>
                      <a:lnTo>
                        <a:pt x="61" y="92"/>
                      </a:lnTo>
                      <a:lnTo>
                        <a:pt x="57" y="92"/>
                      </a:lnTo>
                      <a:lnTo>
                        <a:pt x="52" y="93"/>
                      </a:lnTo>
                      <a:lnTo>
                        <a:pt x="47" y="93"/>
                      </a:lnTo>
                      <a:lnTo>
                        <a:pt x="42" y="93"/>
                      </a:lnTo>
                      <a:lnTo>
                        <a:pt x="38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1" y="86"/>
                      </a:lnTo>
                      <a:lnTo>
                        <a:pt x="14" y="79"/>
                      </a:lnTo>
                      <a:lnTo>
                        <a:pt x="8" y="73"/>
                      </a:lnTo>
                      <a:lnTo>
                        <a:pt x="6" y="68"/>
                      </a:lnTo>
                      <a:lnTo>
                        <a:pt x="3" y="65"/>
                      </a:lnTo>
                      <a:lnTo>
                        <a:pt x="2" y="61"/>
                      </a:lnTo>
                      <a:lnTo>
                        <a:pt x="2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2" y="37"/>
                      </a:lnTo>
                      <a:lnTo>
                        <a:pt x="2" y="32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0"/>
                      </a:lnTo>
                      <a:lnTo>
                        <a:pt x="14" y="14"/>
                      </a:lnTo>
                      <a:lnTo>
                        <a:pt x="21" y="7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8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1"/>
                      </a:lnTo>
                      <a:lnTo>
                        <a:pt x="61" y="1"/>
                      </a:lnTo>
                      <a:lnTo>
                        <a:pt x="66" y="3"/>
                      </a:lnTo>
                      <a:lnTo>
                        <a:pt x="69" y="6"/>
                      </a:lnTo>
                      <a:lnTo>
                        <a:pt x="74" y="7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2"/>
                      </a:lnTo>
                      <a:lnTo>
                        <a:pt x="93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5" name="Freeform 529"/>
                <p:cNvSpPr>
                  <a:spLocks/>
                </p:cNvSpPr>
                <p:nvPr/>
              </p:nvSpPr>
              <p:spPr bwMode="auto">
                <a:xfrm>
                  <a:off x="5543550" y="7312025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3"/>
                    <a:gd name="T2" fmla="*/ 2147483646 w 94"/>
                    <a:gd name="T3" fmla="*/ 2147483646 h 93"/>
                    <a:gd name="T4" fmla="*/ 2147483646 w 94"/>
                    <a:gd name="T5" fmla="*/ 2147483646 h 93"/>
                    <a:gd name="T6" fmla="*/ 2147483646 w 94"/>
                    <a:gd name="T7" fmla="*/ 2147483646 h 93"/>
                    <a:gd name="T8" fmla="*/ 2147483646 w 94"/>
                    <a:gd name="T9" fmla="*/ 2147483646 h 93"/>
                    <a:gd name="T10" fmla="*/ 2147483646 w 94"/>
                    <a:gd name="T11" fmla="*/ 2147483646 h 93"/>
                    <a:gd name="T12" fmla="*/ 2147483646 w 94"/>
                    <a:gd name="T13" fmla="*/ 2147483646 h 93"/>
                    <a:gd name="T14" fmla="*/ 2147483646 w 94"/>
                    <a:gd name="T15" fmla="*/ 2147483646 h 93"/>
                    <a:gd name="T16" fmla="*/ 2147483646 w 94"/>
                    <a:gd name="T17" fmla="*/ 2147483646 h 93"/>
                    <a:gd name="T18" fmla="*/ 2147483646 w 94"/>
                    <a:gd name="T19" fmla="*/ 2147483646 h 93"/>
                    <a:gd name="T20" fmla="*/ 2147483646 w 94"/>
                    <a:gd name="T21" fmla="*/ 2147483646 h 93"/>
                    <a:gd name="T22" fmla="*/ 2147483646 w 94"/>
                    <a:gd name="T23" fmla="*/ 2147483646 h 93"/>
                    <a:gd name="T24" fmla="*/ 2147483646 w 94"/>
                    <a:gd name="T25" fmla="*/ 2147483646 h 93"/>
                    <a:gd name="T26" fmla="*/ 2147483646 w 94"/>
                    <a:gd name="T27" fmla="*/ 2147483646 h 93"/>
                    <a:gd name="T28" fmla="*/ 2147483646 w 94"/>
                    <a:gd name="T29" fmla="*/ 2147483646 h 93"/>
                    <a:gd name="T30" fmla="*/ 2147483646 w 94"/>
                    <a:gd name="T31" fmla="*/ 2147483646 h 93"/>
                    <a:gd name="T32" fmla="*/ 2147483646 w 94"/>
                    <a:gd name="T33" fmla="*/ 2147483646 h 93"/>
                    <a:gd name="T34" fmla="*/ 2147483646 w 94"/>
                    <a:gd name="T35" fmla="*/ 2147483646 h 93"/>
                    <a:gd name="T36" fmla="*/ 2147483646 w 94"/>
                    <a:gd name="T37" fmla="*/ 2147483646 h 93"/>
                    <a:gd name="T38" fmla="*/ 2147483646 w 94"/>
                    <a:gd name="T39" fmla="*/ 2147483646 h 93"/>
                    <a:gd name="T40" fmla="*/ 2147483646 w 94"/>
                    <a:gd name="T41" fmla="*/ 2147483646 h 93"/>
                    <a:gd name="T42" fmla="*/ 2147483646 w 94"/>
                    <a:gd name="T43" fmla="*/ 2147483646 h 93"/>
                    <a:gd name="T44" fmla="*/ 2147483646 w 94"/>
                    <a:gd name="T45" fmla="*/ 2147483646 h 93"/>
                    <a:gd name="T46" fmla="*/ 2147483646 w 94"/>
                    <a:gd name="T47" fmla="*/ 2147483646 h 93"/>
                    <a:gd name="T48" fmla="*/ 2147483646 w 94"/>
                    <a:gd name="T49" fmla="*/ 2147483646 h 93"/>
                    <a:gd name="T50" fmla="*/ 2147483646 w 94"/>
                    <a:gd name="T51" fmla="*/ 2147483646 h 93"/>
                    <a:gd name="T52" fmla="*/ 2147483646 w 94"/>
                    <a:gd name="T53" fmla="*/ 2147483646 h 93"/>
                    <a:gd name="T54" fmla="*/ 0 w 94"/>
                    <a:gd name="T55" fmla="*/ 2147483646 h 93"/>
                    <a:gd name="T56" fmla="*/ 0 w 94"/>
                    <a:gd name="T57" fmla="*/ 2147483646 h 93"/>
                    <a:gd name="T58" fmla="*/ 0 w 94"/>
                    <a:gd name="T59" fmla="*/ 2147483646 h 93"/>
                    <a:gd name="T60" fmla="*/ 2147483646 w 94"/>
                    <a:gd name="T61" fmla="*/ 2147483646 h 93"/>
                    <a:gd name="T62" fmla="*/ 2147483646 w 94"/>
                    <a:gd name="T63" fmla="*/ 2147483646 h 93"/>
                    <a:gd name="T64" fmla="*/ 2147483646 w 94"/>
                    <a:gd name="T65" fmla="*/ 2147483646 h 93"/>
                    <a:gd name="T66" fmla="*/ 2147483646 w 94"/>
                    <a:gd name="T67" fmla="*/ 2147483646 h 93"/>
                    <a:gd name="T68" fmla="*/ 2147483646 w 94"/>
                    <a:gd name="T69" fmla="*/ 2147483646 h 93"/>
                    <a:gd name="T70" fmla="*/ 2147483646 w 94"/>
                    <a:gd name="T71" fmla="*/ 2147483646 h 93"/>
                    <a:gd name="T72" fmla="*/ 2147483646 w 94"/>
                    <a:gd name="T73" fmla="*/ 2147483646 h 93"/>
                    <a:gd name="T74" fmla="*/ 2147483646 w 94"/>
                    <a:gd name="T75" fmla="*/ 2147483646 h 93"/>
                    <a:gd name="T76" fmla="*/ 2147483646 w 94"/>
                    <a:gd name="T77" fmla="*/ 2147483646 h 93"/>
                    <a:gd name="T78" fmla="*/ 2147483646 w 94"/>
                    <a:gd name="T79" fmla="*/ 2147483646 h 93"/>
                    <a:gd name="T80" fmla="*/ 2147483646 w 94"/>
                    <a:gd name="T81" fmla="*/ 2147483646 h 93"/>
                    <a:gd name="T82" fmla="*/ 2147483646 w 94"/>
                    <a:gd name="T83" fmla="*/ 0 h 93"/>
                    <a:gd name="T84" fmla="*/ 2147483646 w 94"/>
                    <a:gd name="T85" fmla="*/ 0 h 93"/>
                    <a:gd name="T86" fmla="*/ 2147483646 w 94"/>
                    <a:gd name="T87" fmla="*/ 0 h 93"/>
                    <a:gd name="T88" fmla="*/ 2147483646 w 94"/>
                    <a:gd name="T89" fmla="*/ 2147483646 h 93"/>
                    <a:gd name="T90" fmla="*/ 2147483646 w 94"/>
                    <a:gd name="T91" fmla="*/ 2147483646 h 93"/>
                    <a:gd name="T92" fmla="*/ 2147483646 w 94"/>
                    <a:gd name="T93" fmla="*/ 2147483646 h 93"/>
                    <a:gd name="T94" fmla="*/ 2147483646 w 94"/>
                    <a:gd name="T95" fmla="*/ 2147483646 h 93"/>
                    <a:gd name="T96" fmla="*/ 2147483646 w 94"/>
                    <a:gd name="T97" fmla="*/ 2147483646 h 93"/>
                    <a:gd name="T98" fmla="*/ 2147483646 w 94"/>
                    <a:gd name="T99" fmla="*/ 2147483646 h 93"/>
                    <a:gd name="T100" fmla="*/ 2147483646 w 94"/>
                    <a:gd name="T101" fmla="*/ 2147483646 h 93"/>
                    <a:gd name="T102" fmla="*/ 2147483646 w 94"/>
                    <a:gd name="T103" fmla="*/ 2147483646 h 93"/>
                    <a:gd name="T104" fmla="*/ 2147483646 w 94"/>
                    <a:gd name="T105" fmla="*/ 2147483646 h 93"/>
                    <a:gd name="T106" fmla="*/ 2147483646 w 94"/>
                    <a:gd name="T107" fmla="*/ 2147483646 h 93"/>
                    <a:gd name="T108" fmla="*/ 2147483646 w 94"/>
                    <a:gd name="T109" fmla="*/ 2147483646 h 93"/>
                    <a:gd name="T110" fmla="*/ 2147483646 w 94"/>
                    <a:gd name="T111" fmla="*/ 2147483646 h 93"/>
                    <a:gd name="T112" fmla="*/ 2147483646 w 94"/>
                    <a:gd name="T113" fmla="*/ 2147483646 h 93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3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3" y="56"/>
                      </a:lnTo>
                      <a:lnTo>
                        <a:pt x="93" y="61"/>
                      </a:lnTo>
                      <a:lnTo>
                        <a:pt x="91" y="65"/>
                      </a:lnTo>
                      <a:lnTo>
                        <a:pt x="88" y="68"/>
                      </a:lnTo>
                      <a:lnTo>
                        <a:pt x="86" y="73"/>
                      </a:lnTo>
                      <a:lnTo>
                        <a:pt x="80" y="79"/>
                      </a:lnTo>
                      <a:lnTo>
                        <a:pt x="74" y="86"/>
                      </a:lnTo>
                      <a:lnTo>
                        <a:pt x="69" y="87"/>
                      </a:lnTo>
                      <a:lnTo>
                        <a:pt x="66" y="90"/>
                      </a:lnTo>
                      <a:lnTo>
                        <a:pt x="61" y="92"/>
                      </a:lnTo>
                      <a:lnTo>
                        <a:pt x="57" y="92"/>
                      </a:lnTo>
                      <a:lnTo>
                        <a:pt x="52" y="93"/>
                      </a:lnTo>
                      <a:lnTo>
                        <a:pt x="47" y="93"/>
                      </a:lnTo>
                      <a:lnTo>
                        <a:pt x="42" y="93"/>
                      </a:lnTo>
                      <a:lnTo>
                        <a:pt x="38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1" y="86"/>
                      </a:lnTo>
                      <a:lnTo>
                        <a:pt x="14" y="79"/>
                      </a:lnTo>
                      <a:lnTo>
                        <a:pt x="8" y="73"/>
                      </a:lnTo>
                      <a:lnTo>
                        <a:pt x="6" y="68"/>
                      </a:lnTo>
                      <a:lnTo>
                        <a:pt x="3" y="65"/>
                      </a:lnTo>
                      <a:lnTo>
                        <a:pt x="2" y="61"/>
                      </a:lnTo>
                      <a:lnTo>
                        <a:pt x="2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2" y="37"/>
                      </a:lnTo>
                      <a:lnTo>
                        <a:pt x="2" y="32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0"/>
                      </a:lnTo>
                      <a:lnTo>
                        <a:pt x="14" y="14"/>
                      </a:lnTo>
                      <a:lnTo>
                        <a:pt x="21" y="7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8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1"/>
                      </a:lnTo>
                      <a:lnTo>
                        <a:pt x="61" y="1"/>
                      </a:lnTo>
                      <a:lnTo>
                        <a:pt x="66" y="3"/>
                      </a:lnTo>
                      <a:lnTo>
                        <a:pt x="69" y="6"/>
                      </a:lnTo>
                      <a:lnTo>
                        <a:pt x="74" y="7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2"/>
                      </a:lnTo>
                      <a:lnTo>
                        <a:pt x="93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</a:path>
                  </a:pathLst>
                </a:custGeom>
                <a:solidFill>
                  <a:srgbClr val="002060"/>
                </a:solidFill>
                <a:ln w="63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6" name="Freeform 530"/>
                <p:cNvSpPr>
                  <a:spLocks/>
                </p:cNvSpPr>
                <p:nvPr/>
              </p:nvSpPr>
              <p:spPr bwMode="auto">
                <a:xfrm>
                  <a:off x="4772025" y="7015163"/>
                  <a:ext cx="808038" cy="268287"/>
                </a:xfrm>
                <a:custGeom>
                  <a:avLst/>
                  <a:gdLst>
                    <a:gd name="T0" fmla="*/ 0 w 1017"/>
                    <a:gd name="T1" fmla="*/ 0 h 338"/>
                    <a:gd name="T2" fmla="*/ 0 w 1017"/>
                    <a:gd name="T3" fmla="*/ 0 h 338"/>
                    <a:gd name="T4" fmla="*/ 0 w 1017"/>
                    <a:gd name="T5" fmla="*/ 0 h 338"/>
                    <a:gd name="T6" fmla="*/ 2147483646 w 1017"/>
                    <a:gd name="T7" fmla="*/ 2147483646 h 338"/>
                    <a:gd name="T8" fmla="*/ 2147483646 w 1017"/>
                    <a:gd name="T9" fmla="*/ 2147483646 h 338"/>
                    <a:gd name="T10" fmla="*/ 2147483646 w 1017"/>
                    <a:gd name="T11" fmla="*/ 2147483646 h 338"/>
                    <a:gd name="T12" fmla="*/ 2147483646 w 1017"/>
                    <a:gd name="T13" fmla="*/ 2147483646 h 338"/>
                    <a:gd name="T14" fmla="*/ 2147483646 w 1017"/>
                    <a:gd name="T15" fmla="*/ 2147483646 h 338"/>
                    <a:gd name="T16" fmla="*/ 2147483646 w 1017"/>
                    <a:gd name="T17" fmla="*/ 2147483646 h 338"/>
                    <a:gd name="T18" fmla="*/ 2147483646 w 1017"/>
                    <a:gd name="T19" fmla="*/ 2147483646 h 338"/>
                    <a:gd name="T20" fmla="*/ 2147483646 w 1017"/>
                    <a:gd name="T21" fmla="*/ 2147483646 h 338"/>
                    <a:gd name="T22" fmla="*/ 2147483646 w 1017"/>
                    <a:gd name="T23" fmla="*/ 2147483646 h 33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017" h="338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203" y="79"/>
                      </a:lnTo>
                      <a:lnTo>
                        <a:pt x="407" y="212"/>
                      </a:lnTo>
                      <a:lnTo>
                        <a:pt x="610" y="231"/>
                      </a:lnTo>
                      <a:lnTo>
                        <a:pt x="814" y="261"/>
                      </a:lnTo>
                      <a:lnTo>
                        <a:pt x="1017" y="338"/>
                      </a:lnTo>
                    </a:path>
                  </a:pathLst>
                </a:custGeom>
                <a:noFill/>
                <a:ln w="7938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7" name="Line 531"/>
                <p:cNvSpPr>
                  <a:spLocks noChangeShapeType="1"/>
                </p:cNvSpPr>
                <p:nvPr/>
              </p:nvSpPr>
              <p:spPr bwMode="auto">
                <a:xfrm>
                  <a:off x="4933950" y="7004050"/>
                  <a:ext cx="0" cy="7461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8" name="Line 532"/>
                <p:cNvSpPr>
                  <a:spLocks noChangeShapeType="1"/>
                </p:cNvSpPr>
                <p:nvPr/>
              </p:nvSpPr>
              <p:spPr bwMode="auto">
                <a:xfrm>
                  <a:off x="4897438" y="7004050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199" name="Line 533"/>
                <p:cNvSpPr>
                  <a:spLocks noChangeShapeType="1"/>
                </p:cNvSpPr>
                <p:nvPr/>
              </p:nvSpPr>
              <p:spPr bwMode="auto">
                <a:xfrm>
                  <a:off x="4933950" y="7078663"/>
                  <a:ext cx="0" cy="7461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0" name="Line 534"/>
                <p:cNvSpPr>
                  <a:spLocks noChangeShapeType="1"/>
                </p:cNvSpPr>
                <p:nvPr/>
              </p:nvSpPr>
              <p:spPr bwMode="auto">
                <a:xfrm>
                  <a:off x="4897438" y="7153275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1" name="Line 535"/>
                <p:cNvSpPr>
                  <a:spLocks noChangeShapeType="1"/>
                </p:cNvSpPr>
                <p:nvPr/>
              </p:nvSpPr>
              <p:spPr bwMode="auto">
                <a:xfrm>
                  <a:off x="5095875" y="7115175"/>
                  <a:ext cx="0" cy="6826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2" name="Line 536"/>
                <p:cNvSpPr>
                  <a:spLocks noChangeShapeType="1"/>
                </p:cNvSpPr>
                <p:nvPr/>
              </p:nvSpPr>
              <p:spPr bwMode="auto">
                <a:xfrm>
                  <a:off x="5057775" y="7115175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3" name="Line 537"/>
                <p:cNvSpPr>
                  <a:spLocks noChangeShapeType="1"/>
                </p:cNvSpPr>
                <p:nvPr/>
              </p:nvSpPr>
              <p:spPr bwMode="auto">
                <a:xfrm>
                  <a:off x="5095875" y="7183438"/>
                  <a:ext cx="0" cy="6826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4" name="Line 538"/>
                <p:cNvSpPr>
                  <a:spLocks noChangeShapeType="1"/>
                </p:cNvSpPr>
                <p:nvPr/>
              </p:nvSpPr>
              <p:spPr bwMode="auto">
                <a:xfrm>
                  <a:off x="5057775" y="7251700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5" name="Line 539"/>
                <p:cNvSpPr>
                  <a:spLocks noChangeShapeType="1"/>
                </p:cNvSpPr>
                <p:nvPr/>
              </p:nvSpPr>
              <p:spPr bwMode="auto">
                <a:xfrm>
                  <a:off x="5257800" y="7146925"/>
                  <a:ext cx="0" cy="52387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6" name="Line 540"/>
                <p:cNvSpPr>
                  <a:spLocks noChangeShapeType="1"/>
                </p:cNvSpPr>
                <p:nvPr/>
              </p:nvSpPr>
              <p:spPr bwMode="auto">
                <a:xfrm>
                  <a:off x="5219700" y="7146925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7" name="Line 541"/>
                <p:cNvSpPr>
                  <a:spLocks noChangeShapeType="1"/>
                </p:cNvSpPr>
                <p:nvPr/>
              </p:nvSpPr>
              <p:spPr bwMode="auto">
                <a:xfrm>
                  <a:off x="5257800" y="7199313"/>
                  <a:ext cx="0" cy="50800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8" name="Line 542"/>
                <p:cNvSpPr>
                  <a:spLocks noChangeShapeType="1"/>
                </p:cNvSpPr>
                <p:nvPr/>
              </p:nvSpPr>
              <p:spPr bwMode="auto">
                <a:xfrm>
                  <a:off x="5219700" y="7250113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09" name="Line 543"/>
                <p:cNvSpPr>
                  <a:spLocks noChangeShapeType="1"/>
                </p:cNvSpPr>
                <p:nvPr/>
              </p:nvSpPr>
              <p:spPr bwMode="auto">
                <a:xfrm>
                  <a:off x="5580063" y="7227888"/>
                  <a:ext cx="0" cy="55562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0" name="Line 544"/>
                <p:cNvSpPr>
                  <a:spLocks noChangeShapeType="1"/>
                </p:cNvSpPr>
                <p:nvPr/>
              </p:nvSpPr>
              <p:spPr bwMode="auto">
                <a:xfrm>
                  <a:off x="5543550" y="7227888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1" name="Line 545"/>
                <p:cNvSpPr>
                  <a:spLocks noChangeShapeType="1"/>
                </p:cNvSpPr>
                <p:nvPr/>
              </p:nvSpPr>
              <p:spPr bwMode="auto">
                <a:xfrm>
                  <a:off x="5580063" y="7283450"/>
                  <a:ext cx="0" cy="53975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2" name="Line 546"/>
                <p:cNvSpPr>
                  <a:spLocks noChangeShapeType="1"/>
                </p:cNvSpPr>
                <p:nvPr/>
              </p:nvSpPr>
              <p:spPr bwMode="auto">
                <a:xfrm>
                  <a:off x="5543550" y="7337425"/>
                  <a:ext cx="74613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3" name="Freeform 547"/>
                <p:cNvSpPr>
                  <a:spLocks/>
                </p:cNvSpPr>
                <p:nvPr/>
              </p:nvSpPr>
              <p:spPr bwMode="auto">
                <a:xfrm>
                  <a:off x="4735513" y="697706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2" y="56"/>
                      </a:lnTo>
                      <a:lnTo>
                        <a:pt x="92" y="61"/>
                      </a:lnTo>
                      <a:lnTo>
                        <a:pt x="90" y="65"/>
                      </a:lnTo>
                      <a:lnTo>
                        <a:pt x="87" y="69"/>
                      </a:lnTo>
                      <a:lnTo>
                        <a:pt x="86" y="73"/>
                      </a:lnTo>
                      <a:lnTo>
                        <a:pt x="80" y="79"/>
                      </a:lnTo>
                      <a:lnTo>
                        <a:pt x="73" y="86"/>
                      </a:lnTo>
                      <a:lnTo>
                        <a:pt x="69" y="87"/>
                      </a:lnTo>
                      <a:lnTo>
                        <a:pt x="65" y="90"/>
                      </a:lnTo>
                      <a:lnTo>
                        <a:pt x="61" y="92"/>
                      </a:lnTo>
                      <a:lnTo>
                        <a:pt x="56" y="92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0" y="86"/>
                      </a:lnTo>
                      <a:lnTo>
                        <a:pt x="14" y="79"/>
                      </a:lnTo>
                      <a:lnTo>
                        <a:pt x="7" y="73"/>
                      </a:lnTo>
                      <a:lnTo>
                        <a:pt x="6" y="69"/>
                      </a:lnTo>
                      <a:lnTo>
                        <a:pt x="3" y="65"/>
                      </a:lnTo>
                      <a:lnTo>
                        <a:pt x="1" y="61"/>
                      </a:lnTo>
                      <a:lnTo>
                        <a:pt x="1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1" y="37"/>
                      </a:lnTo>
                      <a:lnTo>
                        <a:pt x="1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0"/>
                      </a:lnTo>
                      <a:lnTo>
                        <a:pt x="14" y="14"/>
                      </a:lnTo>
                      <a:lnTo>
                        <a:pt x="20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7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1"/>
                      </a:lnTo>
                      <a:lnTo>
                        <a:pt x="61" y="1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8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3"/>
                      </a:lnTo>
                      <a:lnTo>
                        <a:pt x="92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4" name="Freeform 548"/>
                <p:cNvSpPr>
                  <a:spLocks/>
                </p:cNvSpPr>
                <p:nvPr/>
              </p:nvSpPr>
              <p:spPr bwMode="auto">
                <a:xfrm>
                  <a:off x="4735513" y="697706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2" y="56"/>
                      </a:lnTo>
                      <a:lnTo>
                        <a:pt x="92" y="61"/>
                      </a:lnTo>
                      <a:lnTo>
                        <a:pt x="90" y="65"/>
                      </a:lnTo>
                      <a:lnTo>
                        <a:pt x="87" y="69"/>
                      </a:lnTo>
                      <a:lnTo>
                        <a:pt x="86" y="73"/>
                      </a:lnTo>
                      <a:lnTo>
                        <a:pt x="80" y="79"/>
                      </a:lnTo>
                      <a:lnTo>
                        <a:pt x="73" y="86"/>
                      </a:lnTo>
                      <a:lnTo>
                        <a:pt x="69" y="87"/>
                      </a:lnTo>
                      <a:lnTo>
                        <a:pt x="65" y="90"/>
                      </a:lnTo>
                      <a:lnTo>
                        <a:pt x="61" y="92"/>
                      </a:lnTo>
                      <a:lnTo>
                        <a:pt x="56" y="92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0" y="86"/>
                      </a:lnTo>
                      <a:lnTo>
                        <a:pt x="14" y="79"/>
                      </a:lnTo>
                      <a:lnTo>
                        <a:pt x="7" y="73"/>
                      </a:lnTo>
                      <a:lnTo>
                        <a:pt x="6" y="69"/>
                      </a:lnTo>
                      <a:lnTo>
                        <a:pt x="3" y="65"/>
                      </a:lnTo>
                      <a:lnTo>
                        <a:pt x="1" y="61"/>
                      </a:lnTo>
                      <a:lnTo>
                        <a:pt x="1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1" y="37"/>
                      </a:lnTo>
                      <a:lnTo>
                        <a:pt x="1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0"/>
                      </a:lnTo>
                      <a:lnTo>
                        <a:pt x="14" y="14"/>
                      </a:lnTo>
                      <a:lnTo>
                        <a:pt x="20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7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1"/>
                      </a:lnTo>
                      <a:lnTo>
                        <a:pt x="61" y="1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8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3"/>
                      </a:lnTo>
                      <a:lnTo>
                        <a:pt x="92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</a:path>
                  </a:pathLst>
                </a:custGeom>
                <a:pattFill prst="pct60">
                  <a:fgClr>
                    <a:srgbClr val="002060"/>
                  </a:fgClr>
                  <a:bgClr>
                    <a:schemeClr val="bg1"/>
                  </a:bgClr>
                </a:pattFill>
                <a:ln w="63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5" name="Freeform 549"/>
                <p:cNvSpPr>
                  <a:spLocks/>
                </p:cNvSpPr>
                <p:nvPr/>
              </p:nvSpPr>
              <p:spPr bwMode="auto">
                <a:xfrm>
                  <a:off x="4897438" y="704056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3" y="57"/>
                      </a:lnTo>
                      <a:lnTo>
                        <a:pt x="93" y="62"/>
                      </a:lnTo>
                      <a:lnTo>
                        <a:pt x="91" y="66"/>
                      </a:lnTo>
                      <a:lnTo>
                        <a:pt x="88" y="69"/>
                      </a:lnTo>
                      <a:lnTo>
                        <a:pt x="86" y="74"/>
                      </a:lnTo>
                      <a:lnTo>
                        <a:pt x="80" y="80"/>
                      </a:lnTo>
                      <a:lnTo>
                        <a:pt x="74" y="87"/>
                      </a:lnTo>
                      <a:lnTo>
                        <a:pt x="69" y="88"/>
                      </a:lnTo>
                      <a:lnTo>
                        <a:pt x="66" y="91"/>
                      </a:lnTo>
                      <a:lnTo>
                        <a:pt x="61" y="93"/>
                      </a:lnTo>
                      <a:lnTo>
                        <a:pt x="57" y="93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3"/>
                      </a:lnTo>
                      <a:lnTo>
                        <a:pt x="33" y="93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1" y="87"/>
                      </a:lnTo>
                      <a:lnTo>
                        <a:pt x="14" y="80"/>
                      </a:lnTo>
                      <a:lnTo>
                        <a:pt x="8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2" y="62"/>
                      </a:lnTo>
                      <a:lnTo>
                        <a:pt x="2" y="57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3"/>
                      </a:lnTo>
                      <a:lnTo>
                        <a:pt x="2" y="38"/>
                      </a:lnTo>
                      <a:lnTo>
                        <a:pt x="2" y="33"/>
                      </a:lnTo>
                      <a:lnTo>
                        <a:pt x="3" y="29"/>
                      </a:lnTo>
                      <a:lnTo>
                        <a:pt x="6" y="26"/>
                      </a:lnTo>
                      <a:lnTo>
                        <a:pt x="8" y="21"/>
                      </a:lnTo>
                      <a:lnTo>
                        <a:pt x="14" y="15"/>
                      </a:lnTo>
                      <a:lnTo>
                        <a:pt x="21" y="8"/>
                      </a:lnTo>
                      <a:lnTo>
                        <a:pt x="25" y="7"/>
                      </a:lnTo>
                      <a:lnTo>
                        <a:pt x="28" y="4"/>
                      </a:lnTo>
                      <a:lnTo>
                        <a:pt x="33" y="2"/>
                      </a:lnTo>
                      <a:lnTo>
                        <a:pt x="38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2"/>
                      </a:lnTo>
                      <a:lnTo>
                        <a:pt x="61" y="2"/>
                      </a:lnTo>
                      <a:lnTo>
                        <a:pt x="66" y="4"/>
                      </a:lnTo>
                      <a:lnTo>
                        <a:pt x="69" y="7"/>
                      </a:lnTo>
                      <a:lnTo>
                        <a:pt x="74" y="8"/>
                      </a:lnTo>
                      <a:lnTo>
                        <a:pt x="80" y="15"/>
                      </a:lnTo>
                      <a:lnTo>
                        <a:pt x="86" y="21"/>
                      </a:lnTo>
                      <a:lnTo>
                        <a:pt x="88" y="26"/>
                      </a:lnTo>
                      <a:lnTo>
                        <a:pt x="91" y="29"/>
                      </a:lnTo>
                      <a:lnTo>
                        <a:pt x="93" y="33"/>
                      </a:lnTo>
                      <a:lnTo>
                        <a:pt x="93" y="38"/>
                      </a:lnTo>
                      <a:lnTo>
                        <a:pt x="94" y="43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6" name="Freeform 550"/>
                <p:cNvSpPr>
                  <a:spLocks/>
                </p:cNvSpPr>
                <p:nvPr/>
              </p:nvSpPr>
              <p:spPr bwMode="auto">
                <a:xfrm>
                  <a:off x="4897438" y="704056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3" y="57"/>
                      </a:lnTo>
                      <a:lnTo>
                        <a:pt x="93" y="62"/>
                      </a:lnTo>
                      <a:lnTo>
                        <a:pt x="91" y="66"/>
                      </a:lnTo>
                      <a:lnTo>
                        <a:pt x="88" y="69"/>
                      </a:lnTo>
                      <a:lnTo>
                        <a:pt x="86" y="74"/>
                      </a:lnTo>
                      <a:lnTo>
                        <a:pt x="80" y="80"/>
                      </a:lnTo>
                      <a:lnTo>
                        <a:pt x="74" y="87"/>
                      </a:lnTo>
                      <a:lnTo>
                        <a:pt x="69" y="88"/>
                      </a:lnTo>
                      <a:lnTo>
                        <a:pt x="66" y="91"/>
                      </a:lnTo>
                      <a:lnTo>
                        <a:pt x="61" y="93"/>
                      </a:lnTo>
                      <a:lnTo>
                        <a:pt x="57" y="93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3"/>
                      </a:lnTo>
                      <a:lnTo>
                        <a:pt x="33" y="93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1" y="87"/>
                      </a:lnTo>
                      <a:lnTo>
                        <a:pt x="14" y="80"/>
                      </a:lnTo>
                      <a:lnTo>
                        <a:pt x="8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2" y="62"/>
                      </a:lnTo>
                      <a:lnTo>
                        <a:pt x="2" y="57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3"/>
                      </a:lnTo>
                      <a:lnTo>
                        <a:pt x="2" y="38"/>
                      </a:lnTo>
                      <a:lnTo>
                        <a:pt x="2" y="33"/>
                      </a:lnTo>
                      <a:lnTo>
                        <a:pt x="3" y="29"/>
                      </a:lnTo>
                      <a:lnTo>
                        <a:pt x="6" y="26"/>
                      </a:lnTo>
                      <a:lnTo>
                        <a:pt x="8" y="21"/>
                      </a:lnTo>
                      <a:lnTo>
                        <a:pt x="14" y="15"/>
                      </a:lnTo>
                      <a:lnTo>
                        <a:pt x="21" y="8"/>
                      </a:lnTo>
                      <a:lnTo>
                        <a:pt x="25" y="7"/>
                      </a:lnTo>
                      <a:lnTo>
                        <a:pt x="28" y="4"/>
                      </a:lnTo>
                      <a:lnTo>
                        <a:pt x="33" y="2"/>
                      </a:lnTo>
                      <a:lnTo>
                        <a:pt x="38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2"/>
                      </a:lnTo>
                      <a:lnTo>
                        <a:pt x="61" y="2"/>
                      </a:lnTo>
                      <a:lnTo>
                        <a:pt x="66" y="4"/>
                      </a:lnTo>
                      <a:lnTo>
                        <a:pt x="69" y="7"/>
                      </a:lnTo>
                      <a:lnTo>
                        <a:pt x="74" y="8"/>
                      </a:lnTo>
                      <a:lnTo>
                        <a:pt x="80" y="15"/>
                      </a:lnTo>
                      <a:lnTo>
                        <a:pt x="86" y="21"/>
                      </a:lnTo>
                      <a:lnTo>
                        <a:pt x="88" y="26"/>
                      </a:lnTo>
                      <a:lnTo>
                        <a:pt x="91" y="29"/>
                      </a:lnTo>
                      <a:lnTo>
                        <a:pt x="93" y="33"/>
                      </a:lnTo>
                      <a:lnTo>
                        <a:pt x="93" y="38"/>
                      </a:lnTo>
                      <a:lnTo>
                        <a:pt x="94" y="43"/>
                      </a:lnTo>
                      <a:lnTo>
                        <a:pt x="94" y="47"/>
                      </a:lnTo>
                    </a:path>
                  </a:pathLst>
                </a:custGeom>
                <a:pattFill prst="pct60">
                  <a:fgClr>
                    <a:srgbClr val="002060"/>
                  </a:fgClr>
                  <a:bgClr>
                    <a:schemeClr val="bg1"/>
                  </a:bgClr>
                </a:pattFill>
                <a:ln w="63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7" name="Freeform 551"/>
                <p:cNvSpPr>
                  <a:spLocks/>
                </p:cNvSpPr>
                <p:nvPr/>
              </p:nvSpPr>
              <p:spPr bwMode="auto">
                <a:xfrm>
                  <a:off x="5057775" y="7146925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2" y="57"/>
                      </a:lnTo>
                      <a:lnTo>
                        <a:pt x="92" y="62"/>
                      </a:lnTo>
                      <a:lnTo>
                        <a:pt x="90" y="66"/>
                      </a:lnTo>
                      <a:lnTo>
                        <a:pt x="87" y="69"/>
                      </a:lnTo>
                      <a:lnTo>
                        <a:pt x="86" y="74"/>
                      </a:lnTo>
                      <a:lnTo>
                        <a:pt x="79" y="80"/>
                      </a:lnTo>
                      <a:lnTo>
                        <a:pt x="73" y="87"/>
                      </a:lnTo>
                      <a:lnTo>
                        <a:pt x="69" y="88"/>
                      </a:lnTo>
                      <a:lnTo>
                        <a:pt x="65" y="91"/>
                      </a:lnTo>
                      <a:lnTo>
                        <a:pt x="61" y="93"/>
                      </a:lnTo>
                      <a:lnTo>
                        <a:pt x="56" y="93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3"/>
                      </a:lnTo>
                      <a:lnTo>
                        <a:pt x="33" y="93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0" y="87"/>
                      </a:lnTo>
                      <a:lnTo>
                        <a:pt x="14" y="80"/>
                      </a:lnTo>
                      <a:lnTo>
                        <a:pt x="7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1" y="62"/>
                      </a:lnTo>
                      <a:lnTo>
                        <a:pt x="1" y="57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3"/>
                      </a:lnTo>
                      <a:lnTo>
                        <a:pt x="1" y="38"/>
                      </a:lnTo>
                      <a:lnTo>
                        <a:pt x="1" y="33"/>
                      </a:lnTo>
                      <a:lnTo>
                        <a:pt x="3" y="29"/>
                      </a:lnTo>
                      <a:lnTo>
                        <a:pt x="6" y="26"/>
                      </a:lnTo>
                      <a:lnTo>
                        <a:pt x="7" y="21"/>
                      </a:lnTo>
                      <a:lnTo>
                        <a:pt x="14" y="15"/>
                      </a:lnTo>
                      <a:lnTo>
                        <a:pt x="20" y="8"/>
                      </a:lnTo>
                      <a:lnTo>
                        <a:pt x="25" y="7"/>
                      </a:lnTo>
                      <a:lnTo>
                        <a:pt x="28" y="4"/>
                      </a:lnTo>
                      <a:lnTo>
                        <a:pt x="33" y="2"/>
                      </a:lnTo>
                      <a:lnTo>
                        <a:pt x="37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2"/>
                      </a:lnTo>
                      <a:lnTo>
                        <a:pt x="61" y="2"/>
                      </a:lnTo>
                      <a:lnTo>
                        <a:pt x="65" y="4"/>
                      </a:lnTo>
                      <a:lnTo>
                        <a:pt x="69" y="7"/>
                      </a:lnTo>
                      <a:lnTo>
                        <a:pt x="73" y="8"/>
                      </a:lnTo>
                      <a:lnTo>
                        <a:pt x="79" y="15"/>
                      </a:lnTo>
                      <a:lnTo>
                        <a:pt x="86" y="21"/>
                      </a:lnTo>
                      <a:lnTo>
                        <a:pt x="87" y="26"/>
                      </a:lnTo>
                      <a:lnTo>
                        <a:pt x="90" y="29"/>
                      </a:lnTo>
                      <a:lnTo>
                        <a:pt x="92" y="33"/>
                      </a:lnTo>
                      <a:lnTo>
                        <a:pt x="92" y="38"/>
                      </a:lnTo>
                      <a:lnTo>
                        <a:pt x="94" y="43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pattFill prst="pct60">
                  <a:fgClr>
                    <a:srgbClr val="002060"/>
                  </a:fgClr>
                  <a:bgClr>
                    <a:schemeClr val="bg1"/>
                  </a:bgClr>
                </a:patt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8" name="Freeform 552"/>
                <p:cNvSpPr>
                  <a:spLocks/>
                </p:cNvSpPr>
                <p:nvPr/>
              </p:nvSpPr>
              <p:spPr bwMode="auto">
                <a:xfrm>
                  <a:off x="5057775" y="7146925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2" y="57"/>
                      </a:lnTo>
                      <a:lnTo>
                        <a:pt x="92" y="62"/>
                      </a:lnTo>
                      <a:lnTo>
                        <a:pt x="90" y="66"/>
                      </a:lnTo>
                      <a:lnTo>
                        <a:pt x="87" y="69"/>
                      </a:lnTo>
                      <a:lnTo>
                        <a:pt x="86" y="74"/>
                      </a:lnTo>
                      <a:lnTo>
                        <a:pt x="79" y="80"/>
                      </a:lnTo>
                      <a:lnTo>
                        <a:pt x="73" y="87"/>
                      </a:lnTo>
                      <a:lnTo>
                        <a:pt x="69" y="88"/>
                      </a:lnTo>
                      <a:lnTo>
                        <a:pt x="65" y="91"/>
                      </a:lnTo>
                      <a:lnTo>
                        <a:pt x="61" y="93"/>
                      </a:lnTo>
                      <a:lnTo>
                        <a:pt x="56" y="93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3"/>
                      </a:lnTo>
                      <a:lnTo>
                        <a:pt x="33" y="93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0" y="87"/>
                      </a:lnTo>
                      <a:lnTo>
                        <a:pt x="14" y="80"/>
                      </a:lnTo>
                      <a:lnTo>
                        <a:pt x="7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1" y="62"/>
                      </a:lnTo>
                      <a:lnTo>
                        <a:pt x="1" y="57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3"/>
                      </a:lnTo>
                      <a:lnTo>
                        <a:pt x="1" y="38"/>
                      </a:lnTo>
                      <a:lnTo>
                        <a:pt x="1" y="33"/>
                      </a:lnTo>
                      <a:lnTo>
                        <a:pt x="3" y="29"/>
                      </a:lnTo>
                      <a:lnTo>
                        <a:pt x="6" y="26"/>
                      </a:lnTo>
                      <a:lnTo>
                        <a:pt x="7" y="21"/>
                      </a:lnTo>
                      <a:lnTo>
                        <a:pt x="14" y="15"/>
                      </a:lnTo>
                      <a:lnTo>
                        <a:pt x="20" y="8"/>
                      </a:lnTo>
                      <a:lnTo>
                        <a:pt x="25" y="7"/>
                      </a:lnTo>
                      <a:lnTo>
                        <a:pt x="28" y="4"/>
                      </a:lnTo>
                      <a:lnTo>
                        <a:pt x="33" y="2"/>
                      </a:lnTo>
                      <a:lnTo>
                        <a:pt x="37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2"/>
                      </a:lnTo>
                      <a:lnTo>
                        <a:pt x="61" y="2"/>
                      </a:lnTo>
                      <a:lnTo>
                        <a:pt x="65" y="4"/>
                      </a:lnTo>
                      <a:lnTo>
                        <a:pt x="69" y="7"/>
                      </a:lnTo>
                      <a:lnTo>
                        <a:pt x="73" y="8"/>
                      </a:lnTo>
                      <a:lnTo>
                        <a:pt x="79" y="15"/>
                      </a:lnTo>
                      <a:lnTo>
                        <a:pt x="86" y="21"/>
                      </a:lnTo>
                      <a:lnTo>
                        <a:pt x="87" y="26"/>
                      </a:lnTo>
                      <a:lnTo>
                        <a:pt x="90" y="29"/>
                      </a:lnTo>
                      <a:lnTo>
                        <a:pt x="92" y="33"/>
                      </a:lnTo>
                      <a:lnTo>
                        <a:pt x="92" y="38"/>
                      </a:lnTo>
                      <a:lnTo>
                        <a:pt x="94" y="43"/>
                      </a:lnTo>
                      <a:lnTo>
                        <a:pt x="94" y="47"/>
                      </a:lnTo>
                    </a:path>
                  </a:pathLst>
                </a:custGeom>
                <a:noFill/>
                <a:ln w="1588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19" name="Freeform 553"/>
                <p:cNvSpPr>
                  <a:spLocks/>
                </p:cNvSpPr>
                <p:nvPr/>
              </p:nvSpPr>
              <p:spPr bwMode="auto">
                <a:xfrm>
                  <a:off x="5219700" y="716121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3" y="57"/>
                      </a:lnTo>
                      <a:lnTo>
                        <a:pt x="93" y="61"/>
                      </a:lnTo>
                      <a:lnTo>
                        <a:pt x="91" y="66"/>
                      </a:lnTo>
                      <a:lnTo>
                        <a:pt x="88" y="69"/>
                      </a:lnTo>
                      <a:lnTo>
                        <a:pt x="86" y="74"/>
                      </a:lnTo>
                      <a:lnTo>
                        <a:pt x="80" y="80"/>
                      </a:lnTo>
                      <a:lnTo>
                        <a:pt x="74" y="86"/>
                      </a:lnTo>
                      <a:lnTo>
                        <a:pt x="69" y="88"/>
                      </a:lnTo>
                      <a:lnTo>
                        <a:pt x="66" y="91"/>
                      </a:lnTo>
                      <a:lnTo>
                        <a:pt x="61" y="93"/>
                      </a:lnTo>
                      <a:lnTo>
                        <a:pt x="57" y="93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3"/>
                      </a:lnTo>
                      <a:lnTo>
                        <a:pt x="33" y="93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1" y="86"/>
                      </a:lnTo>
                      <a:lnTo>
                        <a:pt x="14" y="80"/>
                      </a:lnTo>
                      <a:lnTo>
                        <a:pt x="8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2" y="61"/>
                      </a:lnTo>
                      <a:lnTo>
                        <a:pt x="2" y="57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3"/>
                      </a:lnTo>
                      <a:lnTo>
                        <a:pt x="2" y="38"/>
                      </a:lnTo>
                      <a:lnTo>
                        <a:pt x="2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5" y="7"/>
                      </a:lnTo>
                      <a:lnTo>
                        <a:pt x="28" y="3"/>
                      </a:lnTo>
                      <a:lnTo>
                        <a:pt x="33" y="2"/>
                      </a:lnTo>
                      <a:lnTo>
                        <a:pt x="38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2"/>
                      </a:lnTo>
                      <a:lnTo>
                        <a:pt x="61" y="2"/>
                      </a:lnTo>
                      <a:lnTo>
                        <a:pt x="66" y="3"/>
                      </a:lnTo>
                      <a:lnTo>
                        <a:pt x="69" y="7"/>
                      </a:lnTo>
                      <a:lnTo>
                        <a:pt x="74" y="8"/>
                      </a:lnTo>
                      <a:lnTo>
                        <a:pt x="80" y="14"/>
                      </a:lnTo>
                      <a:lnTo>
                        <a:pt x="86" y="21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3"/>
                      </a:lnTo>
                      <a:lnTo>
                        <a:pt x="93" y="38"/>
                      </a:lnTo>
                      <a:lnTo>
                        <a:pt x="94" y="43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pattFill prst="pct60">
                  <a:fgClr>
                    <a:srgbClr val="002060"/>
                  </a:fgClr>
                  <a:bgClr>
                    <a:schemeClr val="bg1"/>
                  </a:bgClr>
                </a:patt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0" name="Freeform 554"/>
                <p:cNvSpPr>
                  <a:spLocks/>
                </p:cNvSpPr>
                <p:nvPr/>
              </p:nvSpPr>
              <p:spPr bwMode="auto">
                <a:xfrm>
                  <a:off x="5219700" y="7161213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3" y="57"/>
                      </a:lnTo>
                      <a:lnTo>
                        <a:pt x="93" y="61"/>
                      </a:lnTo>
                      <a:lnTo>
                        <a:pt x="91" y="66"/>
                      </a:lnTo>
                      <a:lnTo>
                        <a:pt x="88" y="69"/>
                      </a:lnTo>
                      <a:lnTo>
                        <a:pt x="86" y="74"/>
                      </a:lnTo>
                      <a:lnTo>
                        <a:pt x="80" y="80"/>
                      </a:lnTo>
                      <a:lnTo>
                        <a:pt x="74" y="86"/>
                      </a:lnTo>
                      <a:lnTo>
                        <a:pt x="69" y="88"/>
                      </a:lnTo>
                      <a:lnTo>
                        <a:pt x="66" y="91"/>
                      </a:lnTo>
                      <a:lnTo>
                        <a:pt x="61" y="93"/>
                      </a:lnTo>
                      <a:lnTo>
                        <a:pt x="57" y="93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3"/>
                      </a:lnTo>
                      <a:lnTo>
                        <a:pt x="33" y="93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1" y="86"/>
                      </a:lnTo>
                      <a:lnTo>
                        <a:pt x="14" y="80"/>
                      </a:lnTo>
                      <a:lnTo>
                        <a:pt x="8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2" y="61"/>
                      </a:lnTo>
                      <a:lnTo>
                        <a:pt x="2" y="57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3"/>
                      </a:lnTo>
                      <a:lnTo>
                        <a:pt x="2" y="38"/>
                      </a:lnTo>
                      <a:lnTo>
                        <a:pt x="2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5" y="7"/>
                      </a:lnTo>
                      <a:lnTo>
                        <a:pt x="28" y="3"/>
                      </a:lnTo>
                      <a:lnTo>
                        <a:pt x="33" y="2"/>
                      </a:lnTo>
                      <a:lnTo>
                        <a:pt x="38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2"/>
                      </a:lnTo>
                      <a:lnTo>
                        <a:pt x="61" y="2"/>
                      </a:lnTo>
                      <a:lnTo>
                        <a:pt x="66" y="3"/>
                      </a:lnTo>
                      <a:lnTo>
                        <a:pt x="69" y="7"/>
                      </a:lnTo>
                      <a:lnTo>
                        <a:pt x="74" y="8"/>
                      </a:lnTo>
                      <a:lnTo>
                        <a:pt x="80" y="14"/>
                      </a:lnTo>
                      <a:lnTo>
                        <a:pt x="86" y="21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3"/>
                      </a:lnTo>
                      <a:lnTo>
                        <a:pt x="93" y="38"/>
                      </a:lnTo>
                      <a:lnTo>
                        <a:pt x="94" y="43"/>
                      </a:lnTo>
                      <a:lnTo>
                        <a:pt x="94" y="47"/>
                      </a:lnTo>
                    </a:path>
                  </a:pathLst>
                </a:custGeom>
                <a:noFill/>
                <a:ln w="1588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1" name="Freeform 555"/>
                <p:cNvSpPr>
                  <a:spLocks/>
                </p:cNvSpPr>
                <p:nvPr/>
              </p:nvSpPr>
              <p:spPr bwMode="auto">
                <a:xfrm>
                  <a:off x="5381625" y="7185025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2" y="56"/>
                      </a:lnTo>
                      <a:lnTo>
                        <a:pt x="92" y="61"/>
                      </a:lnTo>
                      <a:lnTo>
                        <a:pt x="90" y="66"/>
                      </a:lnTo>
                      <a:lnTo>
                        <a:pt x="87" y="69"/>
                      </a:lnTo>
                      <a:lnTo>
                        <a:pt x="86" y="74"/>
                      </a:lnTo>
                      <a:lnTo>
                        <a:pt x="79" y="80"/>
                      </a:lnTo>
                      <a:lnTo>
                        <a:pt x="73" y="86"/>
                      </a:lnTo>
                      <a:lnTo>
                        <a:pt x="69" y="88"/>
                      </a:lnTo>
                      <a:lnTo>
                        <a:pt x="65" y="91"/>
                      </a:lnTo>
                      <a:lnTo>
                        <a:pt x="61" y="92"/>
                      </a:lnTo>
                      <a:lnTo>
                        <a:pt x="56" y="92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2"/>
                      </a:lnTo>
                      <a:lnTo>
                        <a:pt x="33" y="92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0" y="86"/>
                      </a:lnTo>
                      <a:lnTo>
                        <a:pt x="14" y="80"/>
                      </a:lnTo>
                      <a:lnTo>
                        <a:pt x="7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1" y="61"/>
                      </a:lnTo>
                      <a:lnTo>
                        <a:pt x="1" y="56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1" y="38"/>
                      </a:lnTo>
                      <a:lnTo>
                        <a:pt x="1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0"/>
                      </a:lnTo>
                      <a:lnTo>
                        <a:pt x="14" y="14"/>
                      </a:lnTo>
                      <a:lnTo>
                        <a:pt x="20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2"/>
                      </a:lnTo>
                      <a:lnTo>
                        <a:pt x="37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2"/>
                      </a:lnTo>
                      <a:lnTo>
                        <a:pt x="61" y="2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8"/>
                      </a:lnTo>
                      <a:lnTo>
                        <a:pt x="79" y="14"/>
                      </a:lnTo>
                      <a:lnTo>
                        <a:pt x="86" y="20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3"/>
                      </a:lnTo>
                      <a:lnTo>
                        <a:pt x="92" y="38"/>
                      </a:lnTo>
                      <a:lnTo>
                        <a:pt x="94" y="42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pattFill prst="pct60">
                  <a:fgClr>
                    <a:srgbClr val="002060"/>
                  </a:fgClr>
                  <a:bgClr>
                    <a:schemeClr val="bg1"/>
                  </a:bgClr>
                </a:pattFill>
                <a:ln w="63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2" name="Freeform 556"/>
                <p:cNvSpPr>
                  <a:spLocks/>
                </p:cNvSpPr>
                <p:nvPr/>
              </p:nvSpPr>
              <p:spPr bwMode="auto">
                <a:xfrm>
                  <a:off x="5381625" y="7185025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2"/>
                      </a:lnTo>
                      <a:lnTo>
                        <a:pt x="92" y="56"/>
                      </a:lnTo>
                      <a:lnTo>
                        <a:pt x="92" y="61"/>
                      </a:lnTo>
                      <a:lnTo>
                        <a:pt x="90" y="66"/>
                      </a:lnTo>
                      <a:lnTo>
                        <a:pt x="87" y="69"/>
                      </a:lnTo>
                      <a:lnTo>
                        <a:pt x="86" y="74"/>
                      </a:lnTo>
                      <a:lnTo>
                        <a:pt x="79" y="80"/>
                      </a:lnTo>
                      <a:lnTo>
                        <a:pt x="73" y="86"/>
                      </a:lnTo>
                      <a:lnTo>
                        <a:pt x="69" y="88"/>
                      </a:lnTo>
                      <a:lnTo>
                        <a:pt x="65" y="91"/>
                      </a:lnTo>
                      <a:lnTo>
                        <a:pt x="61" y="92"/>
                      </a:lnTo>
                      <a:lnTo>
                        <a:pt x="56" y="92"/>
                      </a:lnTo>
                      <a:lnTo>
                        <a:pt x="51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7" y="92"/>
                      </a:lnTo>
                      <a:lnTo>
                        <a:pt x="33" y="92"/>
                      </a:lnTo>
                      <a:lnTo>
                        <a:pt x="28" y="91"/>
                      </a:lnTo>
                      <a:lnTo>
                        <a:pt x="25" y="88"/>
                      </a:lnTo>
                      <a:lnTo>
                        <a:pt x="20" y="86"/>
                      </a:lnTo>
                      <a:lnTo>
                        <a:pt x="14" y="80"/>
                      </a:lnTo>
                      <a:lnTo>
                        <a:pt x="7" y="74"/>
                      </a:lnTo>
                      <a:lnTo>
                        <a:pt x="6" y="69"/>
                      </a:lnTo>
                      <a:lnTo>
                        <a:pt x="3" y="66"/>
                      </a:lnTo>
                      <a:lnTo>
                        <a:pt x="1" y="61"/>
                      </a:lnTo>
                      <a:lnTo>
                        <a:pt x="1" y="56"/>
                      </a:lnTo>
                      <a:lnTo>
                        <a:pt x="0" y="52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1" y="38"/>
                      </a:lnTo>
                      <a:lnTo>
                        <a:pt x="1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7" y="20"/>
                      </a:lnTo>
                      <a:lnTo>
                        <a:pt x="14" y="14"/>
                      </a:lnTo>
                      <a:lnTo>
                        <a:pt x="20" y="8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2"/>
                      </a:lnTo>
                      <a:lnTo>
                        <a:pt x="37" y="2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1" y="0"/>
                      </a:lnTo>
                      <a:lnTo>
                        <a:pt x="56" y="2"/>
                      </a:lnTo>
                      <a:lnTo>
                        <a:pt x="61" y="2"/>
                      </a:lnTo>
                      <a:lnTo>
                        <a:pt x="65" y="3"/>
                      </a:lnTo>
                      <a:lnTo>
                        <a:pt x="69" y="6"/>
                      </a:lnTo>
                      <a:lnTo>
                        <a:pt x="73" y="8"/>
                      </a:lnTo>
                      <a:lnTo>
                        <a:pt x="79" y="14"/>
                      </a:lnTo>
                      <a:lnTo>
                        <a:pt x="86" y="20"/>
                      </a:lnTo>
                      <a:lnTo>
                        <a:pt x="87" y="25"/>
                      </a:lnTo>
                      <a:lnTo>
                        <a:pt x="90" y="28"/>
                      </a:lnTo>
                      <a:lnTo>
                        <a:pt x="92" y="33"/>
                      </a:lnTo>
                      <a:lnTo>
                        <a:pt x="92" y="38"/>
                      </a:lnTo>
                      <a:lnTo>
                        <a:pt x="94" y="42"/>
                      </a:lnTo>
                      <a:lnTo>
                        <a:pt x="94" y="47"/>
                      </a:lnTo>
                    </a:path>
                  </a:pathLst>
                </a:custGeom>
                <a:noFill/>
                <a:ln w="1588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3" name="Freeform 557"/>
                <p:cNvSpPr>
                  <a:spLocks/>
                </p:cNvSpPr>
                <p:nvPr/>
              </p:nvSpPr>
              <p:spPr bwMode="auto">
                <a:xfrm>
                  <a:off x="5543550" y="7245350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3" y="56"/>
                      </a:lnTo>
                      <a:lnTo>
                        <a:pt x="93" y="61"/>
                      </a:lnTo>
                      <a:lnTo>
                        <a:pt x="91" y="65"/>
                      </a:lnTo>
                      <a:lnTo>
                        <a:pt x="88" y="69"/>
                      </a:lnTo>
                      <a:lnTo>
                        <a:pt x="86" y="73"/>
                      </a:lnTo>
                      <a:lnTo>
                        <a:pt x="80" y="79"/>
                      </a:lnTo>
                      <a:lnTo>
                        <a:pt x="74" y="86"/>
                      </a:lnTo>
                      <a:lnTo>
                        <a:pt x="69" y="87"/>
                      </a:lnTo>
                      <a:lnTo>
                        <a:pt x="66" y="90"/>
                      </a:lnTo>
                      <a:lnTo>
                        <a:pt x="61" y="92"/>
                      </a:lnTo>
                      <a:lnTo>
                        <a:pt x="57" y="92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1" y="86"/>
                      </a:lnTo>
                      <a:lnTo>
                        <a:pt x="14" y="79"/>
                      </a:lnTo>
                      <a:lnTo>
                        <a:pt x="8" y="73"/>
                      </a:lnTo>
                      <a:lnTo>
                        <a:pt x="6" y="69"/>
                      </a:lnTo>
                      <a:lnTo>
                        <a:pt x="3" y="65"/>
                      </a:lnTo>
                      <a:lnTo>
                        <a:pt x="2" y="61"/>
                      </a:lnTo>
                      <a:lnTo>
                        <a:pt x="2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2" y="37"/>
                      </a:lnTo>
                      <a:lnTo>
                        <a:pt x="2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0"/>
                      </a:lnTo>
                      <a:lnTo>
                        <a:pt x="14" y="14"/>
                      </a:lnTo>
                      <a:lnTo>
                        <a:pt x="21" y="7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8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1"/>
                      </a:lnTo>
                      <a:lnTo>
                        <a:pt x="61" y="1"/>
                      </a:lnTo>
                      <a:lnTo>
                        <a:pt x="66" y="3"/>
                      </a:lnTo>
                      <a:lnTo>
                        <a:pt x="69" y="6"/>
                      </a:lnTo>
                      <a:lnTo>
                        <a:pt x="74" y="7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3"/>
                      </a:lnTo>
                      <a:lnTo>
                        <a:pt x="93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4" name="Freeform 558"/>
                <p:cNvSpPr>
                  <a:spLocks/>
                </p:cNvSpPr>
                <p:nvPr/>
              </p:nvSpPr>
              <p:spPr bwMode="auto">
                <a:xfrm>
                  <a:off x="5543550" y="7245350"/>
                  <a:ext cx="74613" cy="74612"/>
                </a:xfrm>
                <a:custGeom>
                  <a:avLst/>
                  <a:gdLst>
                    <a:gd name="T0" fmla="*/ 2147483646 w 94"/>
                    <a:gd name="T1" fmla="*/ 2147483646 h 94"/>
                    <a:gd name="T2" fmla="*/ 2147483646 w 94"/>
                    <a:gd name="T3" fmla="*/ 2147483646 h 94"/>
                    <a:gd name="T4" fmla="*/ 2147483646 w 94"/>
                    <a:gd name="T5" fmla="*/ 2147483646 h 94"/>
                    <a:gd name="T6" fmla="*/ 2147483646 w 94"/>
                    <a:gd name="T7" fmla="*/ 2147483646 h 94"/>
                    <a:gd name="T8" fmla="*/ 2147483646 w 94"/>
                    <a:gd name="T9" fmla="*/ 2147483646 h 94"/>
                    <a:gd name="T10" fmla="*/ 2147483646 w 94"/>
                    <a:gd name="T11" fmla="*/ 2147483646 h 94"/>
                    <a:gd name="T12" fmla="*/ 2147483646 w 94"/>
                    <a:gd name="T13" fmla="*/ 2147483646 h 94"/>
                    <a:gd name="T14" fmla="*/ 2147483646 w 94"/>
                    <a:gd name="T15" fmla="*/ 2147483646 h 94"/>
                    <a:gd name="T16" fmla="*/ 2147483646 w 94"/>
                    <a:gd name="T17" fmla="*/ 2147483646 h 94"/>
                    <a:gd name="T18" fmla="*/ 2147483646 w 94"/>
                    <a:gd name="T19" fmla="*/ 2147483646 h 94"/>
                    <a:gd name="T20" fmla="*/ 2147483646 w 94"/>
                    <a:gd name="T21" fmla="*/ 2147483646 h 94"/>
                    <a:gd name="T22" fmla="*/ 2147483646 w 94"/>
                    <a:gd name="T23" fmla="*/ 2147483646 h 94"/>
                    <a:gd name="T24" fmla="*/ 2147483646 w 94"/>
                    <a:gd name="T25" fmla="*/ 2147483646 h 94"/>
                    <a:gd name="T26" fmla="*/ 2147483646 w 94"/>
                    <a:gd name="T27" fmla="*/ 2147483646 h 94"/>
                    <a:gd name="T28" fmla="*/ 2147483646 w 94"/>
                    <a:gd name="T29" fmla="*/ 2147483646 h 94"/>
                    <a:gd name="T30" fmla="*/ 2147483646 w 94"/>
                    <a:gd name="T31" fmla="*/ 2147483646 h 94"/>
                    <a:gd name="T32" fmla="*/ 2147483646 w 94"/>
                    <a:gd name="T33" fmla="*/ 2147483646 h 94"/>
                    <a:gd name="T34" fmla="*/ 2147483646 w 94"/>
                    <a:gd name="T35" fmla="*/ 2147483646 h 94"/>
                    <a:gd name="T36" fmla="*/ 2147483646 w 94"/>
                    <a:gd name="T37" fmla="*/ 2147483646 h 94"/>
                    <a:gd name="T38" fmla="*/ 2147483646 w 94"/>
                    <a:gd name="T39" fmla="*/ 2147483646 h 94"/>
                    <a:gd name="T40" fmla="*/ 2147483646 w 94"/>
                    <a:gd name="T41" fmla="*/ 2147483646 h 94"/>
                    <a:gd name="T42" fmla="*/ 2147483646 w 94"/>
                    <a:gd name="T43" fmla="*/ 2147483646 h 94"/>
                    <a:gd name="T44" fmla="*/ 2147483646 w 94"/>
                    <a:gd name="T45" fmla="*/ 2147483646 h 94"/>
                    <a:gd name="T46" fmla="*/ 2147483646 w 94"/>
                    <a:gd name="T47" fmla="*/ 2147483646 h 94"/>
                    <a:gd name="T48" fmla="*/ 2147483646 w 94"/>
                    <a:gd name="T49" fmla="*/ 2147483646 h 94"/>
                    <a:gd name="T50" fmla="*/ 2147483646 w 94"/>
                    <a:gd name="T51" fmla="*/ 2147483646 h 94"/>
                    <a:gd name="T52" fmla="*/ 2147483646 w 94"/>
                    <a:gd name="T53" fmla="*/ 2147483646 h 94"/>
                    <a:gd name="T54" fmla="*/ 0 w 94"/>
                    <a:gd name="T55" fmla="*/ 2147483646 h 94"/>
                    <a:gd name="T56" fmla="*/ 0 w 94"/>
                    <a:gd name="T57" fmla="*/ 2147483646 h 94"/>
                    <a:gd name="T58" fmla="*/ 0 w 94"/>
                    <a:gd name="T59" fmla="*/ 2147483646 h 94"/>
                    <a:gd name="T60" fmla="*/ 2147483646 w 94"/>
                    <a:gd name="T61" fmla="*/ 2147483646 h 94"/>
                    <a:gd name="T62" fmla="*/ 2147483646 w 94"/>
                    <a:gd name="T63" fmla="*/ 2147483646 h 94"/>
                    <a:gd name="T64" fmla="*/ 2147483646 w 94"/>
                    <a:gd name="T65" fmla="*/ 2147483646 h 94"/>
                    <a:gd name="T66" fmla="*/ 2147483646 w 94"/>
                    <a:gd name="T67" fmla="*/ 2147483646 h 94"/>
                    <a:gd name="T68" fmla="*/ 2147483646 w 94"/>
                    <a:gd name="T69" fmla="*/ 2147483646 h 94"/>
                    <a:gd name="T70" fmla="*/ 2147483646 w 94"/>
                    <a:gd name="T71" fmla="*/ 2147483646 h 94"/>
                    <a:gd name="T72" fmla="*/ 2147483646 w 94"/>
                    <a:gd name="T73" fmla="*/ 2147483646 h 94"/>
                    <a:gd name="T74" fmla="*/ 2147483646 w 94"/>
                    <a:gd name="T75" fmla="*/ 2147483646 h 94"/>
                    <a:gd name="T76" fmla="*/ 2147483646 w 94"/>
                    <a:gd name="T77" fmla="*/ 2147483646 h 94"/>
                    <a:gd name="T78" fmla="*/ 2147483646 w 94"/>
                    <a:gd name="T79" fmla="*/ 2147483646 h 94"/>
                    <a:gd name="T80" fmla="*/ 2147483646 w 94"/>
                    <a:gd name="T81" fmla="*/ 2147483646 h 94"/>
                    <a:gd name="T82" fmla="*/ 2147483646 w 94"/>
                    <a:gd name="T83" fmla="*/ 0 h 94"/>
                    <a:gd name="T84" fmla="*/ 2147483646 w 94"/>
                    <a:gd name="T85" fmla="*/ 0 h 94"/>
                    <a:gd name="T86" fmla="*/ 2147483646 w 94"/>
                    <a:gd name="T87" fmla="*/ 0 h 94"/>
                    <a:gd name="T88" fmla="*/ 2147483646 w 94"/>
                    <a:gd name="T89" fmla="*/ 2147483646 h 94"/>
                    <a:gd name="T90" fmla="*/ 2147483646 w 94"/>
                    <a:gd name="T91" fmla="*/ 2147483646 h 94"/>
                    <a:gd name="T92" fmla="*/ 2147483646 w 94"/>
                    <a:gd name="T93" fmla="*/ 2147483646 h 94"/>
                    <a:gd name="T94" fmla="*/ 2147483646 w 94"/>
                    <a:gd name="T95" fmla="*/ 2147483646 h 94"/>
                    <a:gd name="T96" fmla="*/ 2147483646 w 94"/>
                    <a:gd name="T97" fmla="*/ 2147483646 h 94"/>
                    <a:gd name="T98" fmla="*/ 2147483646 w 94"/>
                    <a:gd name="T99" fmla="*/ 2147483646 h 94"/>
                    <a:gd name="T100" fmla="*/ 2147483646 w 94"/>
                    <a:gd name="T101" fmla="*/ 2147483646 h 94"/>
                    <a:gd name="T102" fmla="*/ 2147483646 w 94"/>
                    <a:gd name="T103" fmla="*/ 2147483646 h 94"/>
                    <a:gd name="T104" fmla="*/ 2147483646 w 94"/>
                    <a:gd name="T105" fmla="*/ 2147483646 h 94"/>
                    <a:gd name="T106" fmla="*/ 2147483646 w 94"/>
                    <a:gd name="T107" fmla="*/ 2147483646 h 94"/>
                    <a:gd name="T108" fmla="*/ 2147483646 w 94"/>
                    <a:gd name="T109" fmla="*/ 2147483646 h 94"/>
                    <a:gd name="T110" fmla="*/ 2147483646 w 94"/>
                    <a:gd name="T111" fmla="*/ 2147483646 h 94"/>
                    <a:gd name="T112" fmla="*/ 2147483646 w 94"/>
                    <a:gd name="T113" fmla="*/ 2147483646 h 94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94" h="94">
                      <a:moveTo>
                        <a:pt x="94" y="47"/>
                      </a:moveTo>
                      <a:lnTo>
                        <a:pt x="94" y="51"/>
                      </a:lnTo>
                      <a:lnTo>
                        <a:pt x="93" y="56"/>
                      </a:lnTo>
                      <a:lnTo>
                        <a:pt x="93" y="61"/>
                      </a:lnTo>
                      <a:lnTo>
                        <a:pt x="91" y="65"/>
                      </a:lnTo>
                      <a:lnTo>
                        <a:pt x="88" y="69"/>
                      </a:lnTo>
                      <a:lnTo>
                        <a:pt x="86" y="73"/>
                      </a:lnTo>
                      <a:lnTo>
                        <a:pt x="80" y="79"/>
                      </a:lnTo>
                      <a:lnTo>
                        <a:pt x="74" y="86"/>
                      </a:lnTo>
                      <a:lnTo>
                        <a:pt x="69" y="87"/>
                      </a:lnTo>
                      <a:lnTo>
                        <a:pt x="66" y="90"/>
                      </a:lnTo>
                      <a:lnTo>
                        <a:pt x="61" y="92"/>
                      </a:lnTo>
                      <a:lnTo>
                        <a:pt x="57" y="92"/>
                      </a:lnTo>
                      <a:lnTo>
                        <a:pt x="52" y="94"/>
                      </a:lnTo>
                      <a:lnTo>
                        <a:pt x="47" y="94"/>
                      </a:lnTo>
                      <a:lnTo>
                        <a:pt x="42" y="94"/>
                      </a:lnTo>
                      <a:lnTo>
                        <a:pt x="38" y="92"/>
                      </a:lnTo>
                      <a:lnTo>
                        <a:pt x="33" y="92"/>
                      </a:lnTo>
                      <a:lnTo>
                        <a:pt x="28" y="90"/>
                      </a:lnTo>
                      <a:lnTo>
                        <a:pt x="25" y="87"/>
                      </a:lnTo>
                      <a:lnTo>
                        <a:pt x="21" y="86"/>
                      </a:lnTo>
                      <a:lnTo>
                        <a:pt x="14" y="79"/>
                      </a:lnTo>
                      <a:lnTo>
                        <a:pt x="8" y="73"/>
                      </a:lnTo>
                      <a:lnTo>
                        <a:pt x="6" y="69"/>
                      </a:lnTo>
                      <a:lnTo>
                        <a:pt x="3" y="65"/>
                      </a:lnTo>
                      <a:lnTo>
                        <a:pt x="2" y="61"/>
                      </a:lnTo>
                      <a:lnTo>
                        <a:pt x="2" y="56"/>
                      </a:lnTo>
                      <a:lnTo>
                        <a:pt x="0" y="51"/>
                      </a:lnTo>
                      <a:lnTo>
                        <a:pt x="0" y="47"/>
                      </a:lnTo>
                      <a:lnTo>
                        <a:pt x="0" y="42"/>
                      </a:lnTo>
                      <a:lnTo>
                        <a:pt x="2" y="37"/>
                      </a:lnTo>
                      <a:lnTo>
                        <a:pt x="2" y="33"/>
                      </a:lnTo>
                      <a:lnTo>
                        <a:pt x="3" y="28"/>
                      </a:lnTo>
                      <a:lnTo>
                        <a:pt x="6" y="25"/>
                      </a:lnTo>
                      <a:lnTo>
                        <a:pt x="8" y="20"/>
                      </a:lnTo>
                      <a:lnTo>
                        <a:pt x="14" y="14"/>
                      </a:lnTo>
                      <a:lnTo>
                        <a:pt x="21" y="7"/>
                      </a:lnTo>
                      <a:lnTo>
                        <a:pt x="25" y="6"/>
                      </a:lnTo>
                      <a:lnTo>
                        <a:pt x="28" y="3"/>
                      </a:lnTo>
                      <a:lnTo>
                        <a:pt x="33" y="1"/>
                      </a:lnTo>
                      <a:lnTo>
                        <a:pt x="38" y="1"/>
                      </a:lnTo>
                      <a:lnTo>
                        <a:pt x="42" y="0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7" y="1"/>
                      </a:lnTo>
                      <a:lnTo>
                        <a:pt x="61" y="1"/>
                      </a:lnTo>
                      <a:lnTo>
                        <a:pt x="66" y="3"/>
                      </a:lnTo>
                      <a:lnTo>
                        <a:pt x="69" y="6"/>
                      </a:lnTo>
                      <a:lnTo>
                        <a:pt x="74" y="7"/>
                      </a:lnTo>
                      <a:lnTo>
                        <a:pt x="80" y="14"/>
                      </a:lnTo>
                      <a:lnTo>
                        <a:pt x="86" y="20"/>
                      </a:lnTo>
                      <a:lnTo>
                        <a:pt x="88" y="25"/>
                      </a:lnTo>
                      <a:lnTo>
                        <a:pt x="91" y="28"/>
                      </a:lnTo>
                      <a:lnTo>
                        <a:pt x="93" y="33"/>
                      </a:lnTo>
                      <a:lnTo>
                        <a:pt x="93" y="37"/>
                      </a:lnTo>
                      <a:lnTo>
                        <a:pt x="94" y="42"/>
                      </a:lnTo>
                      <a:lnTo>
                        <a:pt x="94" y="47"/>
                      </a:lnTo>
                    </a:path>
                  </a:pathLst>
                </a:custGeom>
                <a:pattFill prst="pct60">
                  <a:fgClr>
                    <a:srgbClr val="002060"/>
                  </a:fgClr>
                  <a:bgClr>
                    <a:schemeClr val="bg1"/>
                  </a:bgClr>
                </a:pattFill>
                <a:ln w="635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5" name="Rectangle 559"/>
                <p:cNvSpPr>
                  <a:spLocks noChangeArrowheads="1"/>
                </p:cNvSpPr>
                <p:nvPr/>
              </p:nvSpPr>
              <p:spPr bwMode="auto">
                <a:xfrm>
                  <a:off x="4840641" y="8055248"/>
                  <a:ext cx="478033" cy="101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Time (min)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6" name="Rectangle 580"/>
                <p:cNvSpPr>
                  <a:spLocks noChangeArrowheads="1"/>
                </p:cNvSpPr>
                <p:nvPr/>
              </p:nvSpPr>
              <p:spPr bwMode="auto">
                <a:xfrm>
                  <a:off x="4867275" y="7889722"/>
                  <a:ext cx="105062" cy="101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10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7" name="Rectangle 582"/>
                <p:cNvSpPr>
                  <a:spLocks noChangeArrowheads="1"/>
                </p:cNvSpPr>
                <p:nvPr/>
              </p:nvSpPr>
              <p:spPr bwMode="auto">
                <a:xfrm>
                  <a:off x="5189538" y="7889722"/>
                  <a:ext cx="105062" cy="101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20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8" name="Rectangle 584"/>
                <p:cNvSpPr>
                  <a:spLocks noChangeArrowheads="1"/>
                </p:cNvSpPr>
                <p:nvPr/>
              </p:nvSpPr>
              <p:spPr bwMode="auto">
                <a:xfrm>
                  <a:off x="5513388" y="7889722"/>
                  <a:ext cx="105062" cy="101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30</a:t>
                  </a:r>
                  <a:endParaRPr lang="en-US" altLang="en-US" sz="900" b="1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  <p:sp>
              <p:nvSpPr>
                <p:cNvPr id="229" name="Rectangle 333"/>
                <p:cNvSpPr>
                  <a:spLocks noChangeArrowheads="1"/>
                </p:cNvSpPr>
                <p:nvPr/>
              </p:nvSpPr>
              <p:spPr bwMode="auto">
                <a:xfrm rot="16200000">
                  <a:off x="3752079" y="7285460"/>
                  <a:ext cx="1095056" cy="1134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900" b="1" dirty="0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Beam breaks </a:t>
                  </a:r>
                  <a:r>
                    <a:rPr lang="en-US" altLang="en-US" sz="900" b="1" dirty="0" smtClean="0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 (</a:t>
                  </a:r>
                  <a:r>
                    <a:rPr lang="en-US" altLang="en-US" sz="900" b="1" dirty="0">
                      <a:solidFill>
                        <a:srgbClr val="000000"/>
                      </a:solidFill>
                      <a:latin typeface="Arial" charset="0"/>
                      <a:ea typeface="Arial" charset="0"/>
                      <a:cs typeface="Arial" charset="0"/>
                    </a:rPr>
                    <a:t>X100)</a:t>
                  </a:r>
                  <a:endParaRPr lang="en-US" altLang="en-US" sz="900" b="1" dirty="0">
                    <a:latin typeface="Arial" charset="0"/>
                    <a:ea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44" name="Rectangle 590"/>
              <p:cNvSpPr>
                <a:spLocks noChangeArrowheads="1"/>
              </p:cNvSpPr>
              <p:nvPr/>
            </p:nvSpPr>
            <p:spPr bwMode="auto">
              <a:xfrm>
                <a:off x="4383190" y="3402099"/>
                <a:ext cx="156857" cy="779269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45" name="Freeform 591"/>
              <p:cNvSpPr>
                <a:spLocks/>
              </p:cNvSpPr>
              <p:nvPr/>
            </p:nvSpPr>
            <p:spPr bwMode="auto">
              <a:xfrm>
                <a:off x="4383190" y="3402099"/>
                <a:ext cx="156857" cy="779269"/>
              </a:xfrm>
              <a:custGeom>
                <a:avLst/>
                <a:gdLst>
                  <a:gd name="T0" fmla="*/ 0 w 332"/>
                  <a:gd name="T1" fmla="*/ 2147483646 h 868"/>
                  <a:gd name="T2" fmla="*/ 0 w 332"/>
                  <a:gd name="T3" fmla="*/ 0 h 868"/>
                  <a:gd name="T4" fmla="*/ 0 w 332"/>
                  <a:gd name="T5" fmla="*/ 0 h 868"/>
                  <a:gd name="T6" fmla="*/ 2147483646 w 332"/>
                  <a:gd name="T7" fmla="*/ 0 h 868"/>
                  <a:gd name="T8" fmla="*/ 2147483646 w 332"/>
                  <a:gd name="T9" fmla="*/ 0 h 868"/>
                  <a:gd name="T10" fmla="*/ 2147483646 w 332"/>
                  <a:gd name="T11" fmla="*/ 2147483646 h 86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32" h="868">
                    <a:moveTo>
                      <a:pt x="0" y="868"/>
                    </a:moveTo>
                    <a:lnTo>
                      <a:pt x="0" y="0"/>
                    </a:lnTo>
                    <a:lnTo>
                      <a:pt x="332" y="0"/>
                    </a:lnTo>
                    <a:lnTo>
                      <a:pt x="332" y="868"/>
                    </a:ln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46" name="Freeform 592"/>
              <p:cNvSpPr>
                <a:spLocks/>
              </p:cNvSpPr>
              <p:nvPr/>
            </p:nvSpPr>
            <p:spPr bwMode="auto">
              <a:xfrm>
                <a:off x="4418046" y="3371625"/>
                <a:ext cx="98762" cy="30474"/>
              </a:xfrm>
              <a:custGeom>
                <a:avLst/>
                <a:gdLst>
                  <a:gd name="T0" fmla="*/ 0 w 165"/>
                  <a:gd name="T1" fmla="*/ 0 h 35"/>
                  <a:gd name="T2" fmla="*/ 2147483646 w 165"/>
                  <a:gd name="T3" fmla="*/ 0 h 35"/>
                  <a:gd name="T4" fmla="*/ 2147483646 w 165"/>
                  <a:gd name="T5" fmla="*/ 0 h 35"/>
                  <a:gd name="T6" fmla="*/ 2147483646 w 165"/>
                  <a:gd name="T7" fmla="*/ 2147483646 h 3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5" h="35">
                    <a:moveTo>
                      <a:pt x="0" y="0"/>
                    </a:moveTo>
                    <a:lnTo>
                      <a:pt x="165" y="0"/>
                    </a:lnTo>
                    <a:lnTo>
                      <a:pt x="82" y="0"/>
                    </a:lnTo>
                    <a:lnTo>
                      <a:pt x="82" y="35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47" name="Rectangle 593"/>
              <p:cNvSpPr>
                <a:spLocks noChangeArrowheads="1"/>
              </p:cNvSpPr>
              <p:nvPr/>
            </p:nvSpPr>
            <p:spPr bwMode="auto">
              <a:xfrm>
                <a:off x="4632998" y="3269318"/>
                <a:ext cx="154920" cy="903343"/>
              </a:xfrm>
              <a:prstGeom prst="rect">
                <a:avLst/>
              </a:prstGeom>
              <a:pattFill prst="pct60">
                <a:fgClr>
                  <a:srgbClr val="002060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48" name="Freeform 595"/>
              <p:cNvSpPr>
                <a:spLocks/>
              </p:cNvSpPr>
              <p:nvPr/>
            </p:nvSpPr>
            <p:spPr bwMode="auto">
              <a:xfrm>
                <a:off x="4660109" y="3199663"/>
                <a:ext cx="96825" cy="69655"/>
              </a:xfrm>
              <a:custGeom>
                <a:avLst/>
                <a:gdLst>
                  <a:gd name="T0" fmla="*/ 0 w 165"/>
                  <a:gd name="T1" fmla="*/ 0 h 75"/>
                  <a:gd name="T2" fmla="*/ 2147483646 w 165"/>
                  <a:gd name="T3" fmla="*/ 0 h 75"/>
                  <a:gd name="T4" fmla="*/ 2147483646 w 165"/>
                  <a:gd name="T5" fmla="*/ 0 h 75"/>
                  <a:gd name="T6" fmla="*/ 2147483646 w 165"/>
                  <a:gd name="T7" fmla="*/ 2147483646 h 7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5" h="75">
                    <a:moveTo>
                      <a:pt x="0" y="0"/>
                    </a:moveTo>
                    <a:lnTo>
                      <a:pt x="165" y="0"/>
                    </a:lnTo>
                    <a:lnTo>
                      <a:pt x="82" y="0"/>
                    </a:lnTo>
                    <a:lnTo>
                      <a:pt x="82" y="75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49" name="Line 596"/>
              <p:cNvSpPr>
                <a:spLocks noChangeShapeType="1"/>
              </p:cNvSpPr>
              <p:nvPr/>
            </p:nvSpPr>
            <p:spPr bwMode="auto">
              <a:xfrm>
                <a:off x="4282492" y="4181368"/>
                <a:ext cx="59644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0" name="Rectangle 597"/>
              <p:cNvSpPr>
                <a:spLocks noChangeArrowheads="1"/>
              </p:cNvSpPr>
              <p:nvPr/>
            </p:nvSpPr>
            <p:spPr bwMode="auto">
              <a:xfrm>
                <a:off x="4177921" y="4094299"/>
                <a:ext cx="6412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0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1" name="Rectangle 598"/>
              <p:cNvSpPr>
                <a:spLocks noChangeArrowheads="1"/>
              </p:cNvSpPr>
              <p:nvPr/>
            </p:nvSpPr>
            <p:spPr bwMode="auto">
              <a:xfrm>
                <a:off x="4133382" y="3656776"/>
                <a:ext cx="6412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6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2" name="Rectangle 599"/>
              <p:cNvSpPr>
                <a:spLocks noChangeArrowheads="1"/>
              </p:cNvSpPr>
              <p:nvPr/>
            </p:nvSpPr>
            <p:spPr bwMode="auto">
              <a:xfrm>
                <a:off x="4086907" y="3201840"/>
                <a:ext cx="12824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12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3" name="Rectangle 600"/>
              <p:cNvSpPr>
                <a:spLocks noChangeArrowheads="1"/>
              </p:cNvSpPr>
              <p:nvPr/>
            </p:nvSpPr>
            <p:spPr bwMode="auto">
              <a:xfrm>
                <a:off x="4077224" y="2783909"/>
                <a:ext cx="128240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18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4" name="Line 601"/>
              <p:cNvSpPr>
                <a:spLocks noChangeShapeType="1"/>
              </p:cNvSpPr>
              <p:nvPr/>
            </p:nvSpPr>
            <p:spPr bwMode="auto">
              <a:xfrm flipV="1">
                <a:off x="4286365" y="2833973"/>
                <a:ext cx="0" cy="135392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5" name="Line 602"/>
              <p:cNvSpPr>
                <a:spLocks noChangeShapeType="1"/>
              </p:cNvSpPr>
              <p:nvPr/>
            </p:nvSpPr>
            <p:spPr bwMode="auto">
              <a:xfrm flipH="1">
                <a:off x="4247635" y="4181368"/>
                <a:ext cx="3873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6" name="Line 603"/>
              <p:cNvSpPr>
                <a:spLocks noChangeShapeType="1"/>
              </p:cNvSpPr>
              <p:nvPr/>
            </p:nvSpPr>
            <p:spPr bwMode="auto">
              <a:xfrm flipH="1">
                <a:off x="4247635" y="3735138"/>
                <a:ext cx="3873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7" name="Line 604"/>
              <p:cNvSpPr>
                <a:spLocks noChangeShapeType="1"/>
              </p:cNvSpPr>
              <p:nvPr/>
            </p:nvSpPr>
            <p:spPr bwMode="auto">
              <a:xfrm flipH="1">
                <a:off x="4247635" y="3288909"/>
                <a:ext cx="3873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8" name="Line 605"/>
              <p:cNvSpPr>
                <a:spLocks noChangeShapeType="1"/>
              </p:cNvSpPr>
              <p:nvPr/>
            </p:nvSpPr>
            <p:spPr bwMode="auto">
              <a:xfrm flipH="1">
                <a:off x="4247635" y="2840503"/>
                <a:ext cx="3873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9" name="Rectangle 607"/>
              <p:cNvSpPr>
                <a:spLocks noChangeArrowheads="1"/>
              </p:cNvSpPr>
              <p:nvPr/>
            </p:nvSpPr>
            <p:spPr bwMode="auto">
              <a:xfrm>
                <a:off x="4342524" y="4216196"/>
                <a:ext cx="436017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0-30min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60" name="Rectangle 126"/>
              <p:cNvSpPr>
                <a:spLocks noChangeArrowheads="1"/>
              </p:cNvSpPr>
              <p:nvPr/>
            </p:nvSpPr>
            <p:spPr bwMode="auto">
              <a:xfrm>
                <a:off x="4621379" y="2968930"/>
                <a:ext cx="134652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ns</a:t>
                </a:r>
                <a:endParaRPr lang="en-US" altLang="en-US" sz="900" b="1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61" name="TextBox 5"/>
              <p:cNvSpPr txBox="1">
                <a:spLocks noChangeArrowheads="1"/>
              </p:cNvSpPr>
              <p:nvPr/>
            </p:nvSpPr>
            <p:spPr bwMode="auto">
              <a:xfrm>
                <a:off x="2250088" y="2246256"/>
                <a:ext cx="287258" cy="261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100" b="1" dirty="0" smtClean="0">
                    <a:latin typeface="Arial" charset="0"/>
                    <a:ea typeface="Arial" charset="0"/>
                    <a:cs typeface="Arial" charset="0"/>
                  </a:rPr>
                  <a:t>C</a:t>
                </a:r>
                <a:endParaRPr lang="en-US" altLang="en-US" sz="1100" b="1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62" name="Rectangle 367"/>
              <p:cNvSpPr>
                <a:spLocks noChangeArrowheads="1"/>
              </p:cNvSpPr>
              <p:nvPr/>
            </p:nvSpPr>
            <p:spPr bwMode="auto">
              <a:xfrm>
                <a:off x="2995674" y="2489298"/>
                <a:ext cx="275716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 dirty="0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SCR </a:t>
                </a:r>
                <a:endParaRPr lang="en-US" altLang="en-US" sz="900" b="1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63" name="Rectangle 370"/>
              <p:cNvSpPr>
                <a:spLocks noChangeArrowheads="1"/>
              </p:cNvSpPr>
              <p:nvPr/>
            </p:nvSpPr>
            <p:spPr bwMode="auto">
              <a:xfrm>
                <a:off x="3775130" y="2478665"/>
                <a:ext cx="468076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 dirty="0" err="1">
                    <a:solidFill>
                      <a:srgbClr val="000000"/>
                    </a:solidFill>
                    <a:latin typeface="Arial" charset="0"/>
                    <a:ea typeface="Arial" charset="0"/>
                    <a:cs typeface="Arial" charset="0"/>
                  </a:rPr>
                  <a:t>shRictor</a:t>
                </a:r>
                <a:endParaRPr lang="en-US" altLang="en-US" sz="900" b="1" dirty="0"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64" name="Rectangle 163"/>
              <p:cNvSpPr>
                <a:spLocks/>
              </p:cNvSpPr>
              <p:nvPr/>
            </p:nvSpPr>
            <p:spPr>
              <a:xfrm>
                <a:off x="2814594" y="2479167"/>
                <a:ext cx="137160" cy="137160"/>
              </a:xfrm>
              <a:prstGeom prst="rect">
                <a:avLst/>
              </a:prstGeom>
              <a:solidFill>
                <a:srgbClr val="00206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800" b="1" smtClean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65" name="Rectangle 164"/>
              <p:cNvSpPr>
                <a:spLocks/>
              </p:cNvSpPr>
              <p:nvPr/>
            </p:nvSpPr>
            <p:spPr>
              <a:xfrm>
                <a:off x="3582432" y="2479167"/>
                <a:ext cx="137160" cy="137160"/>
              </a:xfrm>
              <a:prstGeom prst="rect">
                <a:avLst/>
              </a:prstGeom>
              <a:pattFill prst="pct60">
                <a:fgClr>
                  <a:srgbClr val="002060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800" b="1" smtClean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4" name="ZoneTexte 3"/>
          <p:cNvSpPr txBox="1"/>
          <p:nvPr/>
        </p:nvSpPr>
        <p:spPr>
          <a:xfrm>
            <a:off x="88886" y="36855"/>
            <a:ext cx="6769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S1: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Rictor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knockdown in the DMS does not alter saccharin intake or locomotor activity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38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1442113" y="4144370"/>
            <a:ext cx="3966950" cy="3548418"/>
            <a:chOff x="1517905" y="4279392"/>
            <a:chExt cx="3726326" cy="3392496"/>
          </a:xfrm>
        </p:grpSpPr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1517905" y="4279392"/>
              <a:ext cx="3063745" cy="839765"/>
              <a:chOff x="1788688" y="6508750"/>
              <a:chExt cx="2984925" cy="799593"/>
            </a:xfrm>
          </p:grpSpPr>
          <p:sp>
            <p:nvSpPr>
              <p:cNvPr id="5" name="TextBox 5"/>
              <p:cNvSpPr txBox="1">
                <a:spLocks noChangeArrowheads="1"/>
              </p:cNvSpPr>
              <p:nvPr/>
            </p:nvSpPr>
            <p:spPr bwMode="auto">
              <a:xfrm>
                <a:off x="1788688" y="6508750"/>
                <a:ext cx="279868" cy="2490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100" b="1" dirty="0">
                    <a:latin typeface="Arial" charset="0"/>
                  </a:rPr>
                  <a:t>A</a:t>
                </a:r>
              </a:p>
            </p:txBody>
          </p:sp>
          <p:pic>
            <p:nvPicPr>
              <p:cNvPr id="6" name="Picture 180" descr="D:\Users\NMorisot\Desktop\Striatum Mouse bregma 0.86m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59213" y="6562725"/>
                <a:ext cx="914400" cy="574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" name="Picture 181" descr="D:\Users\NMorisot\Desktop\Striatum Mouse bregma 1.34m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30463" y="6561138"/>
                <a:ext cx="742950" cy="577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" name="Picture 182" descr="D:\Users\NMorisot\Desktop\Striatum Mouse bregma 1.10m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75000" y="6561138"/>
                <a:ext cx="742950" cy="577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TextBox 252"/>
              <p:cNvSpPr txBox="1">
                <a:spLocks noChangeArrowheads="1"/>
              </p:cNvSpPr>
              <p:nvPr/>
            </p:nvSpPr>
            <p:spPr bwMode="auto">
              <a:xfrm>
                <a:off x="2004654" y="7073900"/>
                <a:ext cx="650006" cy="2344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>
                    <a:latin typeface="Arial" charset="0"/>
                  </a:rPr>
                  <a:t>Bregma:</a:t>
                </a:r>
              </a:p>
            </p:txBody>
          </p:sp>
          <p:sp>
            <p:nvSpPr>
              <p:cNvPr id="10" name="TextBox 252"/>
              <p:cNvSpPr txBox="1">
                <a:spLocks noChangeArrowheads="1"/>
              </p:cNvSpPr>
              <p:nvPr/>
            </p:nvSpPr>
            <p:spPr bwMode="auto">
              <a:xfrm>
                <a:off x="2487086" y="7073900"/>
                <a:ext cx="629703" cy="234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dirty="0">
                    <a:latin typeface="Arial" charset="0"/>
                  </a:rPr>
                  <a:t>1.34mm</a:t>
                </a:r>
              </a:p>
            </p:txBody>
          </p:sp>
          <p:sp>
            <p:nvSpPr>
              <p:cNvPr id="11" name="TextBox 252"/>
              <p:cNvSpPr txBox="1">
                <a:spLocks noChangeArrowheads="1"/>
              </p:cNvSpPr>
              <p:nvPr/>
            </p:nvSpPr>
            <p:spPr bwMode="auto">
              <a:xfrm>
                <a:off x="3231624" y="7073900"/>
                <a:ext cx="629703" cy="234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>
                    <a:latin typeface="Arial" charset="0"/>
                  </a:rPr>
                  <a:t>1.10mm</a:t>
                </a:r>
              </a:p>
            </p:txBody>
          </p:sp>
          <p:sp>
            <p:nvSpPr>
              <p:cNvPr id="12" name="TextBox 252"/>
              <p:cNvSpPr txBox="1">
                <a:spLocks noChangeArrowheads="1"/>
              </p:cNvSpPr>
              <p:nvPr/>
            </p:nvSpPr>
            <p:spPr bwMode="auto">
              <a:xfrm>
                <a:off x="4001561" y="7073900"/>
                <a:ext cx="629703" cy="234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>
                    <a:latin typeface="Arial" charset="0"/>
                  </a:rPr>
                  <a:t>0.86mm</a:t>
                </a:r>
              </a:p>
            </p:txBody>
          </p:sp>
          <p:sp>
            <p:nvSpPr>
              <p:cNvPr id="13" name="Oval 12"/>
              <p:cNvSpPr/>
              <p:nvPr/>
            </p:nvSpPr>
            <p:spPr bwMode="auto">
              <a:xfrm>
                <a:off x="2660650" y="6807200"/>
                <a:ext cx="26987" cy="2698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Oval 13"/>
              <p:cNvSpPr/>
              <p:nvPr/>
            </p:nvSpPr>
            <p:spPr bwMode="auto">
              <a:xfrm>
                <a:off x="2916237" y="6805613"/>
                <a:ext cx="26988" cy="2698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Oval 14"/>
              <p:cNvSpPr/>
              <p:nvPr/>
            </p:nvSpPr>
            <p:spPr bwMode="auto">
              <a:xfrm>
                <a:off x="2671762" y="6826250"/>
                <a:ext cx="26988" cy="2698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Oval 15"/>
              <p:cNvSpPr/>
              <p:nvPr/>
            </p:nvSpPr>
            <p:spPr bwMode="auto">
              <a:xfrm>
                <a:off x="2922587" y="6826250"/>
                <a:ext cx="26988" cy="2698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Oval 16"/>
              <p:cNvSpPr/>
              <p:nvPr/>
            </p:nvSpPr>
            <p:spPr bwMode="auto">
              <a:xfrm>
                <a:off x="3427413" y="6799263"/>
                <a:ext cx="26988" cy="2698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8" name="Oval 17"/>
              <p:cNvSpPr/>
              <p:nvPr/>
            </p:nvSpPr>
            <p:spPr bwMode="auto">
              <a:xfrm>
                <a:off x="3646488" y="6781800"/>
                <a:ext cx="26988" cy="2698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Oval 18"/>
              <p:cNvSpPr/>
              <p:nvPr/>
            </p:nvSpPr>
            <p:spPr bwMode="auto">
              <a:xfrm>
                <a:off x="3405188" y="6777038"/>
                <a:ext cx="26988" cy="2698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Oval 19"/>
              <p:cNvSpPr/>
              <p:nvPr/>
            </p:nvSpPr>
            <p:spPr bwMode="auto">
              <a:xfrm>
                <a:off x="3409951" y="6791325"/>
                <a:ext cx="26987" cy="2698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1" name="Oval 20"/>
              <p:cNvSpPr/>
              <p:nvPr/>
            </p:nvSpPr>
            <p:spPr bwMode="auto">
              <a:xfrm>
                <a:off x="3656013" y="6792913"/>
                <a:ext cx="26988" cy="2698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 bwMode="auto">
              <a:xfrm>
                <a:off x="3668713" y="6799263"/>
                <a:ext cx="26988" cy="2698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3" name="Oval 22"/>
              <p:cNvSpPr/>
              <p:nvPr/>
            </p:nvSpPr>
            <p:spPr bwMode="auto">
              <a:xfrm>
                <a:off x="4175126" y="6786563"/>
                <a:ext cx="26987" cy="2698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Oval 23"/>
              <p:cNvSpPr/>
              <p:nvPr/>
            </p:nvSpPr>
            <p:spPr bwMode="auto">
              <a:xfrm>
                <a:off x="4411663" y="6788150"/>
                <a:ext cx="26988" cy="2698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5" name="Oval 24"/>
              <p:cNvSpPr/>
              <p:nvPr/>
            </p:nvSpPr>
            <p:spPr bwMode="auto">
              <a:xfrm>
                <a:off x="4425951" y="6789738"/>
                <a:ext cx="26987" cy="2698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 bwMode="auto">
              <a:xfrm>
                <a:off x="4441826" y="6800850"/>
                <a:ext cx="26987" cy="2698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 bwMode="auto">
              <a:xfrm>
                <a:off x="4189413" y="6789738"/>
                <a:ext cx="26988" cy="2698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 bwMode="auto">
              <a:xfrm>
                <a:off x="4202113" y="6799263"/>
                <a:ext cx="26988" cy="26987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1545257" y="5737440"/>
              <a:ext cx="3698974" cy="1934448"/>
              <a:chOff x="2551001" y="5003987"/>
              <a:chExt cx="2455862" cy="1170725"/>
            </a:xfrm>
          </p:grpSpPr>
          <p:sp>
            <p:nvSpPr>
              <p:cNvPr id="30" name="TextBox 5"/>
              <p:cNvSpPr txBox="1">
                <a:spLocks noChangeArrowheads="1"/>
              </p:cNvSpPr>
              <p:nvPr/>
            </p:nvSpPr>
            <p:spPr bwMode="auto">
              <a:xfrm>
                <a:off x="2551001" y="5003987"/>
                <a:ext cx="190719" cy="158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100" b="1" dirty="0">
                    <a:latin typeface="Arial" charset="0"/>
                  </a:rPr>
                  <a:t>B</a:t>
                </a:r>
              </a:p>
            </p:txBody>
          </p:sp>
          <p:sp>
            <p:nvSpPr>
              <p:cNvPr id="31" name="TextBox 5"/>
              <p:cNvSpPr txBox="1">
                <a:spLocks noChangeArrowheads="1"/>
              </p:cNvSpPr>
              <p:nvPr/>
            </p:nvSpPr>
            <p:spPr bwMode="auto">
              <a:xfrm>
                <a:off x="3946413" y="5007162"/>
                <a:ext cx="184334" cy="149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 dirty="0">
                    <a:latin typeface="Arial" charset="0"/>
                  </a:rPr>
                  <a:t>C</a:t>
                </a:r>
              </a:p>
            </p:txBody>
          </p:sp>
          <p:sp>
            <p:nvSpPr>
              <p:cNvPr id="32" name="Rectangle 658"/>
              <p:cNvSpPr>
                <a:spLocks noChangeArrowheads="1"/>
              </p:cNvSpPr>
              <p:nvPr/>
            </p:nvSpPr>
            <p:spPr bwMode="auto">
              <a:xfrm rot="16200000">
                <a:off x="3983632" y="5581265"/>
                <a:ext cx="481187" cy="2043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Water intake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(ml/kg/1h)</a:t>
                </a:r>
                <a:endParaRPr lang="en-US" altLang="en-US" sz="1000" b="1"/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4603638" y="5654862"/>
                <a:ext cx="122238" cy="4714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000"/>
              </a:p>
            </p:txBody>
          </p:sp>
          <p:sp>
            <p:nvSpPr>
              <p:cNvPr id="34" name="Freeform 40"/>
              <p:cNvSpPr>
                <a:spLocks/>
              </p:cNvSpPr>
              <p:nvPr/>
            </p:nvSpPr>
            <p:spPr bwMode="auto">
              <a:xfrm>
                <a:off x="4603638" y="5654862"/>
                <a:ext cx="122238" cy="471488"/>
              </a:xfrm>
              <a:custGeom>
                <a:avLst/>
                <a:gdLst>
                  <a:gd name="T0" fmla="*/ 0 w 265"/>
                  <a:gd name="T1" fmla="*/ 2147483646 h 634"/>
                  <a:gd name="T2" fmla="*/ 0 w 265"/>
                  <a:gd name="T3" fmla="*/ 2147483646 h 634"/>
                  <a:gd name="T4" fmla="*/ 0 w 265"/>
                  <a:gd name="T5" fmla="*/ 0 h 634"/>
                  <a:gd name="T6" fmla="*/ 2147483646 w 265"/>
                  <a:gd name="T7" fmla="*/ 0 h 634"/>
                  <a:gd name="T8" fmla="*/ 2147483646 w 265"/>
                  <a:gd name="T9" fmla="*/ 2147483646 h 6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5" h="634">
                    <a:moveTo>
                      <a:pt x="0" y="634"/>
                    </a:moveTo>
                    <a:lnTo>
                      <a:pt x="0" y="634"/>
                    </a:lnTo>
                    <a:lnTo>
                      <a:pt x="0" y="0"/>
                    </a:lnTo>
                    <a:lnTo>
                      <a:pt x="265" y="0"/>
                    </a:lnTo>
                    <a:lnTo>
                      <a:pt x="265" y="634"/>
                    </a:lnTo>
                  </a:path>
                </a:pathLst>
              </a:custGeom>
              <a:solidFill>
                <a:srgbClr val="00B050"/>
              </a:solidFill>
              <a:ln w="476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35" name="Freeform 41"/>
              <p:cNvSpPr>
                <a:spLocks/>
              </p:cNvSpPr>
              <p:nvPr/>
            </p:nvSpPr>
            <p:spPr bwMode="auto">
              <a:xfrm>
                <a:off x="4629038" y="5570725"/>
                <a:ext cx="73025" cy="0"/>
              </a:xfrm>
              <a:custGeom>
                <a:avLst/>
                <a:gdLst>
                  <a:gd name="T0" fmla="*/ 0 w 132"/>
                  <a:gd name="T1" fmla="*/ 2147483646 w 132"/>
                  <a:gd name="T2" fmla="*/ 0 w 132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132">
                    <a:moveTo>
                      <a:pt x="0" y="0"/>
                    </a:moveTo>
                    <a:lnTo>
                      <a:pt x="132" y="0"/>
                    </a:lnTo>
                    <a:lnTo>
                      <a:pt x="0" y="0"/>
                    </a:lnTo>
                  </a:path>
                </a:pathLst>
              </a:custGeom>
              <a:noFill/>
              <a:ln w="47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36" name="Line 42"/>
              <p:cNvSpPr>
                <a:spLocks noChangeShapeType="1"/>
              </p:cNvSpPr>
              <p:nvPr/>
            </p:nvSpPr>
            <p:spPr bwMode="auto">
              <a:xfrm>
                <a:off x="4665551" y="5570725"/>
                <a:ext cx="0" cy="84137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4797313" y="5773925"/>
                <a:ext cx="122238" cy="352425"/>
              </a:xfrm>
              <a:prstGeom prst="rect">
                <a:avLst/>
              </a:prstGeom>
              <a:pattFill prst="ltDnDiag">
                <a:fgClr>
                  <a:srgbClr val="00B050"/>
                </a:fgClr>
                <a:bgClr>
                  <a:schemeClr val="bg1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000"/>
              </a:p>
            </p:txBody>
          </p:sp>
          <p:sp>
            <p:nvSpPr>
              <p:cNvPr id="38" name="Freeform 44"/>
              <p:cNvSpPr>
                <a:spLocks/>
              </p:cNvSpPr>
              <p:nvPr/>
            </p:nvSpPr>
            <p:spPr bwMode="auto">
              <a:xfrm>
                <a:off x="4797313" y="5773925"/>
                <a:ext cx="122238" cy="352425"/>
              </a:xfrm>
              <a:custGeom>
                <a:avLst/>
                <a:gdLst>
                  <a:gd name="T0" fmla="*/ 0 w 265"/>
                  <a:gd name="T1" fmla="*/ 2147483646 h 474"/>
                  <a:gd name="T2" fmla="*/ 0 w 265"/>
                  <a:gd name="T3" fmla="*/ 2147483646 h 474"/>
                  <a:gd name="T4" fmla="*/ 0 w 265"/>
                  <a:gd name="T5" fmla="*/ 0 h 474"/>
                  <a:gd name="T6" fmla="*/ 2147483646 w 265"/>
                  <a:gd name="T7" fmla="*/ 0 h 474"/>
                  <a:gd name="T8" fmla="*/ 2147483646 w 265"/>
                  <a:gd name="T9" fmla="*/ 2147483646 h 47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5" h="474">
                    <a:moveTo>
                      <a:pt x="0" y="474"/>
                    </a:moveTo>
                    <a:lnTo>
                      <a:pt x="0" y="474"/>
                    </a:lnTo>
                    <a:lnTo>
                      <a:pt x="0" y="0"/>
                    </a:lnTo>
                    <a:lnTo>
                      <a:pt x="265" y="0"/>
                    </a:lnTo>
                    <a:lnTo>
                      <a:pt x="265" y="474"/>
                    </a:lnTo>
                  </a:path>
                </a:pathLst>
              </a:custGeom>
              <a:noFill/>
              <a:ln w="47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39" name="Freeform 45"/>
              <p:cNvSpPr>
                <a:spLocks/>
              </p:cNvSpPr>
              <p:nvPr/>
            </p:nvSpPr>
            <p:spPr bwMode="auto">
              <a:xfrm>
                <a:off x="4821126" y="5702487"/>
                <a:ext cx="73025" cy="0"/>
              </a:xfrm>
              <a:custGeom>
                <a:avLst/>
                <a:gdLst>
                  <a:gd name="T0" fmla="*/ 0 w 132"/>
                  <a:gd name="T1" fmla="*/ 2147483646 w 132"/>
                  <a:gd name="T2" fmla="*/ 0 w 132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T0" y="0"/>
                  </a:cxn>
                  <a:cxn ang="T4">
                    <a:pos x="T1" y="0"/>
                  </a:cxn>
                  <a:cxn ang="T5">
                    <a:pos x="T2" y="0"/>
                  </a:cxn>
                </a:cxnLst>
                <a:rect l="0" t="0" r="r" b="b"/>
                <a:pathLst>
                  <a:path w="132">
                    <a:moveTo>
                      <a:pt x="0" y="0"/>
                    </a:moveTo>
                    <a:lnTo>
                      <a:pt x="132" y="0"/>
                    </a:lnTo>
                    <a:lnTo>
                      <a:pt x="0" y="0"/>
                    </a:lnTo>
                  </a:path>
                </a:pathLst>
              </a:custGeom>
              <a:noFill/>
              <a:ln w="47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0" name="Line 46"/>
              <p:cNvSpPr>
                <a:spLocks noChangeShapeType="1"/>
              </p:cNvSpPr>
              <p:nvPr/>
            </p:nvSpPr>
            <p:spPr bwMode="auto">
              <a:xfrm>
                <a:off x="4857638" y="5702487"/>
                <a:ext cx="0" cy="71438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1" name="Line 47"/>
              <p:cNvSpPr>
                <a:spLocks noChangeShapeType="1"/>
              </p:cNvSpPr>
              <p:nvPr/>
            </p:nvSpPr>
            <p:spPr bwMode="auto">
              <a:xfrm>
                <a:off x="4541726" y="6126350"/>
                <a:ext cx="465137" cy="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2" name="Line 50"/>
              <p:cNvSpPr>
                <a:spLocks noChangeShapeType="1"/>
              </p:cNvSpPr>
              <p:nvPr/>
            </p:nvSpPr>
            <p:spPr bwMode="auto">
              <a:xfrm flipV="1">
                <a:off x="4541726" y="5237350"/>
                <a:ext cx="0" cy="88900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3" name="Line 51"/>
              <p:cNvSpPr>
                <a:spLocks noChangeShapeType="1"/>
              </p:cNvSpPr>
              <p:nvPr/>
            </p:nvSpPr>
            <p:spPr bwMode="auto">
              <a:xfrm flipH="1">
                <a:off x="4516326" y="6126350"/>
                <a:ext cx="25400" cy="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4" name="Rectangle 52"/>
              <p:cNvSpPr>
                <a:spLocks noChangeArrowheads="1"/>
              </p:cNvSpPr>
              <p:nvPr/>
            </p:nvSpPr>
            <p:spPr bwMode="auto">
              <a:xfrm>
                <a:off x="4429013" y="6066025"/>
                <a:ext cx="46828" cy="93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0</a:t>
                </a:r>
                <a:endParaRPr lang="en-US" altLang="en-US" sz="1000" b="1"/>
              </a:p>
            </p:txBody>
          </p:sp>
          <p:sp>
            <p:nvSpPr>
              <p:cNvPr id="45" name="Line 53"/>
              <p:cNvSpPr>
                <a:spLocks noChangeShapeType="1"/>
              </p:cNvSpPr>
              <p:nvPr/>
            </p:nvSpPr>
            <p:spPr bwMode="auto">
              <a:xfrm flipH="1">
                <a:off x="4516326" y="5948550"/>
                <a:ext cx="25400" cy="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6" name="Rectangle 54"/>
              <p:cNvSpPr>
                <a:spLocks noChangeArrowheads="1"/>
              </p:cNvSpPr>
              <p:nvPr/>
            </p:nvSpPr>
            <p:spPr bwMode="auto">
              <a:xfrm>
                <a:off x="4429013" y="5889812"/>
                <a:ext cx="46828" cy="93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2</a:t>
                </a:r>
                <a:endParaRPr lang="en-US" altLang="en-US" sz="1000" b="1"/>
              </a:p>
            </p:txBody>
          </p:sp>
          <p:sp>
            <p:nvSpPr>
              <p:cNvPr id="47" name="Line 55"/>
              <p:cNvSpPr>
                <a:spLocks noChangeShapeType="1"/>
              </p:cNvSpPr>
              <p:nvPr/>
            </p:nvSpPr>
            <p:spPr bwMode="auto">
              <a:xfrm flipH="1">
                <a:off x="4516326" y="5770750"/>
                <a:ext cx="25400" cy="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8" name="Rectangle 56"/>
              <p:cNvSpPr>
                <a:spLocks noChangeArrowheads="1"/>
              </p:cNvSpPr>
              <p:nvPr/>
            </p:nvSpPr>
            <p:spPr bwMode="auto">
              <a:xfrm>
                <a:off x="4429013" y="5712012"/>
                <a:ext cx="46828" cy="93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4</a:t>
                </a:r>
                <a:endParaRPr lang="en-US" altLang="en-US" sz="1000" b="1"/>
              </a:p>
            </p:txBody>
          </p:sp>
          <p:sp>
            <p:nvSpPr>
              <p:cNvPr id="49" name="Line 57"/>
              <p:cNvSpPr>
                <a:spLocks noChangeShapeType="1"/>
              </p:cNvSpPr>
              <p:nvPr/>
            </p:nvSpPr>
            <p:spPr bwMode="auto">
              <a:xfrm flipH="1">
                <a:off x="4516326" y="5592950"/>
                <a:ext cx="25400" cy="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0" name="Rectangle 58"/>
              <p:cNvSpPr>
                <a:spLocks noChangeArrowheads="1"/>
              </p:cNvSpPr>
              <p:nvPr/>
            </p:nvSpPr>
            <p:spPr bwMode="auto">
              <a:xfrm>
                <a:off x="4429013" y="5532625"/>
                <a:ext cx="46828" cy="93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6</a:t>
                </a:r>
                <a:endParaRPr lang="en-US" altLang="en-US" sz="1000" b="1"/>
              </a:p>
            </p:txBody>
          </p:sp>
          <p:sp>
            <p:nvSpPr>
              <p:cNvPr id="51" name="Line 59"/>
              <p:cNvSpPr>
                <a:spLocks noChangeShapeType="1"/>
              </p:cNvSpPr>
              <p:nvPr/>
            </p:nvSpPr>
            <p:spPr bwMode="auto">
              <a:xfrm flipH="1">
                <a:off x="4516326" y="5415150"/>
                <a:ext cx="25400" cy="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2" name="Rectangle 60"/>
              <p:cNvSpPr>
                <a:spLocks noChangeArrowheads="1"/>
              </p:cNvSpPr>
              <p:nvPr/>
            </p:nvSpPr>
            <p:spPr bwMode="auto">
              <a:xfrm>
                <a:off x="4429013" y="5356412"/>
                <a:ext cx="46828" cy="93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8</a:t>
                </a:r>
                <a:endParaRPr lang="en-US" altLang="en-US" sz="1000" b="1"/>
              </a:p>
            </p:txBody>
          </p:sp>
          <p:sp>
            <p:nvSpPr>
              <p:cNvPr id="53" name="Line 61"/>
              <p:cNvSpPr>
                <a:spLocks noChangeShapeType="1"/>
              </p:cNvSpPr>
              <p:nvPr/>
            </p:nvSpPr>
            <p:spPr bwMode="auto">
              <a:xfrm flipH="1">
                <a:off x="4516326" y="5237350"/>
                <a:ext cx="25400" cy="0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4" name="Rectangle 62"/>
              <p:cNvSpPr>
                <a:spLocks noChangeArrowheads="1"/>
              </p:cNvSpPr>
              <p:nvPr/>
            </p:nvSpPr>
            <p:spPr bwMode="auto">
              <a:xfrm>
                <a:off x="4365513" y="5178612"/>
                <a:ext cx="93657" cy="93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10</a:t>
                </a:r>
                <a:endParaRPr lang="en-US" altLang="en-US" sz="1000" b="1"/>
              </a:p>
            </p:txBody>
          </p:sp>
          <p:grpSp>
            <p:nvGrpSpPr>
              <p:cNvPr id="55" name="Group 5"/>
              <p:cNvGrpSpPr>
                <a:grpSpLocks/>
              </p:cNvGrpSpPr>
              <p:nvPr/>
            </p:nvGrpSpPr>
            <p:grpSpPr bwMode="auto">
              <a:xfrm>
                <a:off x="2665065" y="5184963"/>
                <a:ext cx="998774" cy="989749"/>
                <a:chOff x="2460015" y="5028417"/>
                <a:chExt cx="999148" cy="990968"/>
              </a:xfrm>
            </p:grpSpPr>
            <p:sp>
              <p:nvSpPr>
                <p:cNvPr id="61" name="Rectangle 9"/>
                <p:cNvSpPr>
                  <a:spLocks noChangeArrowheads="1"/>
                </p:cNvSpPr>
                <p:nvPr/>
              </p:nvSpPr>
              <p:spPr bwMode="auto">
                <a:xfrm>
                  <a:off x="3055727" y="5343525"/>
                  <a:ext cx="122238" cy="657225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000"/>
                </a:p>
              </p:txBody>
            </p:sp>
            <p:sp>
              <p:nvSpPr>
                <p:cNvPr id="62" name="Freeform 10"/>
                <p:cNvSpPr>
                  <a:spLocks/>
                </p:cNvSpPr>
                <p:nvPr/>
              </p:nvSpPr>
              <p:spPr bwMode="auto">
                <a:xfrm>
                  <a:off x="3055727" y="5343525"/>
                  <a:ext cx="120650" cy="657225"/>
                </a:xfrm>
                <a:custGeom>
                  <a:avLst/>
                  <a:gdLst>
                    <a:gd name="T0" fmla="*/ 0 w 265"/>
                    <a:gd name="T1" fmla="*/ 2147483646 h 890"/>
                    <a:gd name="T2" fmla="*/ 0 w 265"/>
                    <a:gd name="T3" fmla="*/ 2147483646 h 890"/>
                    <a:gd name="T4" fmla="*/ 0 w 265"/>
                    <a:gd name="T5" fmla="*/ 0 h 890"/>
                    <a:gd name="T6" fmla="*/ 2147483646 w 265"/>
                    <a:gd name="T7" fmla="*/ 0 h 890"/>
                    <a:gd name="T8" fmla="*/ 2147483646 w 265"/>
                    <a:gd name="T9" fmla="*/ 2147483646 h 89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65" h="890">
                      <a:moveTo>
                        <a:pt x="0" y="890"/>
                      </a:moveTo>
                      <a:lnTo>
                        <a:pt x="0" y="890"/>
                      </a:lnTo>
                      <a:lnTo>
                        <a:pt x="0" y="0"/>
                      </a:lnTo>
                      <a:lnTo>
                        <a:pt x="265" y="0"/>
                      </a:lnTo>
                      <a:lnTo>
                        <a:pt x="265" y="890"/>
                      </a:lnTo>
                    </a:path>
                  </a:pathLst>
                </a:custGeom>
                <a:solidFill>
                  <a:srgbClr val="00B050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63" name="Freeform 11"/>
                <p:cNvSpPr>
                  <a:spLocks/>
                </p:cNvSpPr>
                <p:nvPr/>
              </p:nvSpPr>
              <p:spPr bwMode="auto">
                <a:xfrm>
                  <a:off x="3079540" y="5208588"/>
                  <a:ext cx="74612" cy="0"/>
                </a:xfrm>
                <a:custGeom>
                  <a:avLst/>
                  <a:gdLst>
                    <a:gd name="T0" fmla="*/ 0 w 132"/>
                    <a:gd name="T1" fmla="*/ 2147483646 w 132"/>
                    <a:gd name="T2" fmla="*/ 0 w 132"/>
                    <a:gd name="T3" fmla="*/ 0 60000 65536"/>
                    <a:gd name="T4" fmla="*/ 0 60000 65536"/>
                    <a:gd name="T5" fmla="*/ 0 60000 65536"/>
                  </a:gdLst>
                  <a:ahLst/>
                  <a:cxnLst>
                    <a:cxn ang="T3">
                      <a:pos x="T0" y="0"/>
                    </a:cxn>
                    <a:cxn ang="T4">
                      <a:pos x="T1" y="0"/>
                    </a:cxn>
                    <a:cxn ang="T5">
                      <a:pos x="T2" y="0"/>
                    </a:cxn>
                  </a:cxnLst>
                  <a:rect l="0" t="0" r="r" b="b"/>
                  <a:pathLst>
                    <a:path w="132">
                      <a:moveTo>
                        <a:pt x="0" y="0"/>
                      </a:moveTo>
                      <a:lnTo>
                        <a:pt x="132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64" name="Line 12"/>
                <p:cNvSpPr>
                  <a:spLocks noChangeShapeType="1"/>
                </p:cNvSpPr>
                <p:nvPr/>
              </p:nvSpPr>
              <p:spPr bwMode="auto">
                <a:xfrm>
                  <a:off x="3117640" y="5208588"/>
                  <a:ext cx="0" cy="134937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65" name="Rectangle 13"/>
                <p:cNvSpPr>
                  <a:spLocks noChangeArrowheads="1"/>
                </p:cNvSpPr>
                <p:nvPr/>
              </p:nvSpPr>
              <p:spPr bwMode="auto">
                <a:xfrm>
                  <a:off x="3248560" y="5291138"/>
                  <a:ext cx="122238" cy="709612"/>
                </a:xfrm>
                <a:prstGeom prst="rect">
                  <a:avLst/>
                </a:prstGeom>
                <a:pattFill prst="ltDnDiag">
                  <a:fgClr>
                    <a:srgbClr val="00B050"/>
                  </a:fgClr>
                  <a:bgClr>
                    <a:schemeClr val="bg1"/>
                  </a:bgClr>
                </a:patt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000"/>
                </a:p>
              </p:txBody>
            </p:sp>
            <p:sp>
              <p:nvSpPr>
                <p:cNvPr id="66" name="Freeform 14"/>
                <p:cNvSpPr>
                  <a:spLocks/>
                </p:cNvSpPr>
                <p:nvPr/>
              </p:nvSpPr>
              <p:spPr bwMode="auto">
                <a:xfrm>
                  <a:off x="3248560" y="5291138"/>
                  <a:ext cx="122238" cy="709612"/>
                </a:xfrm>
                <a:custGeom>
                  <a:avLst/>
                  <a:gdLst>
                    <a:gd name="T0" fmla="*/ 0 w 265"/>
                    <a:gd name="T1" fmla="*/ 2147483646 h 962"/>
                    <a:gd name="T2" fmla="*/ 0 w 265"/>
                    <a:gd name="T3" fmla="*/ 2147483646 h 962"/>
                    <a:gd name="T4" fmla="*/ 0 w 265"/>
                    <a:gd name="T5" fmla="*/ 0 h 962"/>
                    <a:gd name="T6" fmla="*/ 2147483646 w 265"/>
                    <a:gd name="T7" fmla="*/ 0 h 962"/>
                    <a:gd name="T8" fmla="*/ 2147483646 w 265"/>
                    <a:gd name="T9" fmla="*/ 2147483646 h 9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65" h="962">
                      <a:moveTo>
                        <a:pt x="0" y="962"/>
                      </a:moveTo>
                      <a:lnTo>
                        <a:pt x="0" y="962"/>
                      </a:lnTo>
                      <a:lnTo>
                        <a:pt x="0" y="0"/>
                      </a:lnTo>
                      <a:lnTo>
                        <a:pt x="265" y="0"/>
                      </a:lnTo>
                      <a:lnTo>
                        <a:pt x="265" y="962"/>
                      </a:lnTo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67" name="Freeform 15"/>
                <p:cNvSpPr>
                  <a:spLocks/>
                </p:cNvSpPr>
                <p:nvPr/>
              </p:nvSpPr>
              <p:spPr bwMode="auto">
                <a:xfrm>
                  <a:off x="3273960" y="5221288"/>
                  <a:ext cx="73025" cy="0"/>
                </a:xfrm>
                <a:custGeom>
                  <a:avLst/>
                  <a:gdLst>
                    <a:gd name="T0" fmla="*/ 0 w 132"/>
                    <a:gd name="T1" fmla="*/ 2147483646 w 132"/>
                    <a:gd name="T2" fmla="*/ 0 w 132"/>
                    <a:gd name="T3" fmla="*/ 0 60000 65536"/>
                    <a:gd name="T4" fmla="*/ 0 60000 65536"/>
                    <a:gd name="T5" fmla="*/ 0 60000 65536"/>
                  </a:gdLst>
                  <a:ahLst/>
                  <a:cxnLst>
                    <a:cxn ang="T3">
                      <a:pos x="T0" y="0"/>
                    </a:cxn>
                    <a:cxn ang="T4">
                      <a:pos x="T1" y="0"/>
                    </a:cxn>
                    <a:cxn ang="T5">
                      <a:pos x="T2" y="0"/>
                    </a:cxn>
                  </a:cxnLst>
                  <a:rect l="0" t="0" r="r" b="b"/>
                  <a:pathLst>
                    <a:path w="132">
                      <a:moveTo>
                        <a:pt x="0" y="0"/>
                      </a:moveTo>
                      <a:lnTo>
                        <a:pt x="132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68" name="Line 16"/>
                <p:cNvSpPr>
                  <a:spLocks noChangeShapeType="1"/>
                </p:cNvSpPr>
                <p:nvPr/>
              </p:nvSpPr>
              <p:spPr bwMode="auto">
                <a:xfrm>
                  <a:off x="3310473" y="5221288"/>
                  <a:ext cx="0" cy="6985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69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3001963" y="6000750"/>
                  <a:ext cx="457200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70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001963" y="5118100"/>
                  <a:ext cx="0" cy="88265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71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2947988" y="6000750"/>
                  <a:ext cx="53975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72" name="Rectangle 22"/>
                <p:cNvSpPr>
                  <a:spLocks noChangeArrowheads="1"/>
                </p:cNvSpPr>
                <p:nvPr/>
              </p:nvSpPr>
              <p:spPr bwMode="auto">
                <a:xfrm>
                  <a:off x="2857500" y="5926138"/>
                  <a:ext cx="46846" cy="932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 b="1">
                      <a:solidFill>
                        <a:srgbClr val="000000"/>
                      </a:solidFill>
                      <a:latin typeface="Arial" charset="0"/>
                    </a:rPr>
                    <a:t>0</a:t>
                  </a:r>
                  <a:endParaRPr lang="en-US" altLang="en-US" sz="1000" b="1"/>
                </a:p>
              </p:txBody>
            </p:sp>
            <p:sp>
              <p:nvSpPr>
                <p:cNvPr id="73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947988" y="5824538"/>
                  <a:ext cx="53975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74" name="Rectangle 24"/>
                <p:cNvSpPr>
                  <a:spLocks noChangeArrowheads="1"/>
                </p:cNvSpPr>
                <p:nvPr/>
              </p:nvSpPr>
              <p:spPr bwMode="auto">
                <a:xfrm>
                  <a:off x="2857500" y="5749925"/>
                  <a:ext cx="46846" cy="932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 b="1">
                      <a:solidFill>
                        <a:srgbClr val="000000"/>
                      </a:solidFill>
                      <a:latin typeface="Arial" charset="0"/>
                    </a:rPr>
                    <a:t>7</a:t>
                  </a:r>
                  <a:endParaRPr lang="en-US" altLang="en-US" sz="1000" b="1"/>
                </a:p>
              </p:txBody>
            </p:sp>
            <p:sp>
              <p:nvSpPr>
                <p:cNvPr id="7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47988" y="5648325"/>
                  <a:ext cx="53975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76" name="Rectangle 26"/>
                <p:cNvSpPr>
                  <a:spLocks noChangeArrowheads="1"/>
                </p:cNvSpPr>
                <p:nvPr/>
              </p:nvSpPr>
              <p:spPr bwMode="auto">
                <a:xfrm>
                  <a:off x="2794000" y="5573713"/>
                  <a:ext cx="93692" cy="932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 b="1">
                      <a:solidFill>
                        <a:srgbClr val="000000"/>
                      </a:solidFill>
                      <a:latin typeface="Arial" charset="0"/>
                    </a:rPr>
                    <a:t>14</a:t>
                  </a:r>
                  <a:endParaRPr lang="en-US" altLang="en-US" sz="1000" b="1"/>
                </a:p>
              </p:txBody>
            </p:sp>
            <p:sp>
              <p:nvSpPr>
                <p:cNvPr id="77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2947988" y="5470525"/>
                  <a:ext cx="53975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78" name="Rectangle 28"/>
                <p:cNvSpPr>
                  <a:spLocks noChangeArrowheads="1"/>
                </p:cNvSpPr>
                <p:nvPr/>
              </p:nvSpPr>
              <p:spPr bwMode="auto">
                <a:xfrm>
                  <a:off x="2794000" y="5395913"/>
                  <a:ext cx="93692" cy="932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 b="1">
                      <a:solidFill>
                        <a:srgbClr val="000000"/>
                      </a:solidFill>
                      <a:latin typeface="Arial" charset="0"/>
                    </a:rPr>
                    <a:t>21</a:t>
                  </a:r>
                  <a:endParaRPr lang="en-US" altLang="en-US" sz="1000" b="1"/>
                </a:p>
              </p:txBody>
            </p:sp>
            <p:sp>
              <p:nvSpPr>
                <p:cNvPr id="79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2947988" y="5294313"/>
                  <a:ext cx="53975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80" name="Rectangle 30"/>
                <p:cNvSpPr>
                  <a:spLocks noChangeArrowheads="1"/>
                </p:cNvSpPr>
                <p:nvPr/>
              </p:nvSpPr>
              <p:spPr bwMode="auto">
                <a:xfrm>
                  <a:off x="2794000" y="5219700"/>
                  <a:ext cx="93692" cy="932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 b="1">
                      <a:solidFill>
                        <a:srgbClr val="000000"/>
                      </a:solidFill>
                      <a:latin typeface="Arial" charset="0"/>
                    </a:rPr>
                    <a:t>28</a:t>
                  </a:r>
                  <a:endParaRPr lang="en-US" altLang="en-US" sz="1000" b="1"/>
                </a:p>
              </p:txBody>
            </p:sp>
            <p:sp>
              <p:nvSpPr>
                <p:cNvPr id="81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2947988" y="5118100"/>
                  <a:ext cx="53975" cy="0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000"/>
                </a:p>
              </p:txBody>
            </p:sp>
            <p:sp>
              <p:nvSpPr>
                <p:cNvPr id="82" name="Rectangle 32"/>
                <p:cNvSpPr>
                  <a:spLocks noChangeArrowheads="1"/>
                </p:cNvSpPr>
                <p:nvPr/>
              </p:nvSpPr>
              <p:spPr bwMode="auto">
                <a:xfrm>
                  <a:off x="2794000" y="5041900"/>
                  <a:ext cx="93692" cy="932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 b="1">
                      <a:solidFill>
                        <a:srgbClr val="000000"/>
                      </a:solidFill>
                      <a:latin typeface="Arial" charset="0"/>
                    </a:rPr>
                    <a:t>35</a:t>
                  </a:r>
                  <a:endParaRPr lang="en-US" altLang="en-US" sz="1000" b="1"/>
                </a:p>
              </p:txBody>
            </p:sp>
            <p:sp>
              <p:nvSpPr>
                <p:cNvPr id="83" name="Rectangle 33"/>
                <p:cNvSpPr>
                  <a:spLocks noChangeArrowheads="1"/>
                </p:cNvSpPr>
                <p:nvPr/>
              </p:nvSpPr>
              <p:spPr bwMode="auto">
                <a:xfrm rot="16200000">
                  <a:off x="2244600" y="5446896"/>
                  <a:ext cx="635250" cy="20441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 b="1">
                      <a:solidFill>
                        <a:srgbClr val="000000"/>
                      </a:solidFill>
                      <a:latin typeface="Arial" charset="0"/>
                    </a:rPr>
                    <a:t>Saccharin intake </a:t>
                  </a:r>
                </a:p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 b="1">
                      <a:solidFill>
                        <a:srgbClr val="000000"/>
                      </a:solidFill>
                      <a:latin typeface="Arial" charset="0"/>
                    </a:rPr>
                    <a:t>(ml/kg/1h)</a:t>
                  </a:r>
                  <a:endParaRPr lang="en-US" altLang="en-US" sz="1000" b="1"/>
                </a:p>
              </p:txBody>
            </p:sp>
            <p:sp>
              <p:nvSpPr>
                <p:cNvPr id="84" name="Rectangle 126"/>
                <p:cNvSpPr>
                  <a:spLocks noChangeArrowheads="1"/>
                </p:cNvSpPr>
                <p:nvPr/>
              </p:nvSpPr>
              <p:spPr bwMode="auto">
                <a:xfrm>
                  <a:off x="3234578" y="5028417"/>
                  <a:ext cx="99016" cy="932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MS PGothic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 b="1">
                      <a:solidFill>
                        <a:srgbClr val="000000"/>
                      </a:solidFill>
                      <a:latin typeface="Arial" charset="0"/>
                    </a:rPr>
                    <a:t>ns</a:t>
                  </a:r>
                  <a:endParaRPr lang="en-US" altLang="en-US" sz="1000" b="1">
                    <a:latin typeface="Arial" charset="0"/>
                  </a:endParaRPr>
                </a:p>
              </p:txBody>
            </p:sp>
          </p:grpSp>
          <p:sp>
            <p:nvSpPr>
              <p:cNvPr id="60" name="Rectangle 126"/>
              <p:cNvSpPr>
                <a:spLocks noChangeArrowheads="1"/>
              </p:cNvSpPr>
              <p:nvPr/>
            </p:nvSpPr>
            <p:spPr bwMode="auto">
              <a:xfrm>
                <a:off x="4797313" y="5483412"/>
                <a:ext cx="98979" cy="93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ns</a:t>
                </a:r>
                <a:endParaRPr lang="en-US" altLang="en-US" sz="1000" b="1">
                  <a:latin typeface="Arial" charset="0"/>
                </a:endParaRP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2459568" y="5564195"/>
              <a:ext cx="1620654" cy="156501"/>
              <a:chOff x="2525951" y="7582229"/>
              <a:chExt cx="1578960" cy="149014"/>
            </a:xfrm>
          </p:grpSpPr>
          <p:sp>
            <p:nvSpPr>
              <p:cNvPr id="56" name="Rectangle 182"/>
              <p:cNvSpPr>
                <a:spLocks noChangeArrowheads="1"/>
              </p:cNvSpPr>
              <p:nvPr/>
            </p:nvSpPr>
            <p:spPr bwMode="auto">
              <a:xfrm>
                <a:off x="2770195" y="7582229"/>
                <a:ext cx="434170" cy="1465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 dirty="0">
                    <a:solidFill>
                      <a:srgbClr val="000000"/>
                    </a:solidFill>
                    <a:latin typeface="Arial" charset="0"/>
                  </a:rPr>
                  <a:t>Vehicle</a:t>
                </a:r>
                <a:endParaRPr lang="en-US" altLang="en-US" sz="1000" b="1" dirty="0">
                  <a:latin typeface="Arial" charset="0"/>
                </a:endParaRPr>
              </a:p>
            </p:txBody>
          </p:sp>
          <p:sp>
            <p:nvSpPr>
              <p:cNvPr id="57" name="Rectangle 182"/>
              <p:cNvSpPr>
                <a:spLocks noChangeArrowheads="1"/>
              </p:cNvSpPr>
              <p:nvPr/>
            </p:nvSpPr>
            <p:spPr bwMode="auto">
              <a:xfrm>
                <a:off x="3559855" y="7582229"/>
                <a:ext cx="545056" cy="1465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MS PGothic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000" b="1">
                    <a:solidFill>
                      <a:srgbClr val="000000"/>
                    </a:solidFill>
                    <a:latin typeface="Arial" charset="0"/>
                  </a:rPr>
                  <a:t>A-443654</a:t>
                </a:r>
                <a:endParaRPr lang="en-US" altLang="en-US" sz="1000" b="1">
                  <a:latin typeface="Arial" charset="0"/>
                </a:endParaRPr>
              </a:p>
            </p:txBody>
          </p:sp>
          <p:sp>
            <p:nvSpPr>
              <p:cNvPr id="85" name="Rectangle 84"/>
              <p:cNvSpPr>
                <a:spLocks/>
              </p:cNvSpPr>
              <p:nvPr/>
            </p:nvSpPr>
            <p:spPr>
              <a:xfrm>
                <a:off x="2525951" y="7594083"/>
                <a:ext cx="137160" cy="137160"/>
              </a:xfrm>
              <a:prstGeom prst="rect">
                <a:avLst/>
              </a:prstGeom>
              <a:solidFill>
                <a:srgbClr val="00B05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b="1" smtClean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86" name="Rectangle 85"/>
              <p:cNvSpPr>
                <a:spLocks/>
              </p:cNvSpPr>
              <p:nvPr/>
            </p:nvSpPr>
            <p:spPr>
              <a:xfrm>
                <a:off x="3304422" y="7594083"/>
                <a:ext cx="137160" cy="137160"/>
              </a:xfrm>
              <a:prstGeom prst="rect">
                <a:avLst/>
              </a:prstGeom>
              <a:pattFill prst="pct60">
                <a:fgClr>
                  <a:srgbClr val="00B050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lang="en-US" altLang="en-US" sz="1000" b="1" smtClean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88" name="ZoneTexte 87"/>
          <p:cNvSpPr txBox="1"/>
          <p:nvPr/>
        </p:nvSpPr>
        <p:spPr>
          <a:xfrm>
            <a:off x="88886" y="36855"/>
            <a:ext cx="6769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S2: mTORC2 activation in </a:t>
            </a:r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the DMS does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not influence saccharin intake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82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</TotalTime>
  <Words>125</Words>
  <Application>Microsoft Office PowerPoint</Application>
  <PresentationFormat>Personnalisé</PresentationFormat>
  <Paragraphs>77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so ...</cp:lastModifiedBy>
  <cp:revision>21</cp:revision>
  <cp:lastPrinted>2017-11-14T20:16:04Z</cp:lastPrinted>
  <dcterms:created xsi:type="dcterms:W3CDTF">2017-11-14T00:22:03Z</dcterms:created>
  <dcterms:modified xsi:type="dcterms:W3CDTF">2018-02-08T12:52:21Z</dcterms:modified>
</cp:coreProperties>
</file>