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58" r:id="rId5"/>
    <p:sldId id="259" r:id="rId6"/>
    <p:sldId id="263" r:id="rId7"/>
    <p:sldId id="262" r:id="rId8"/>
    <p:sldId id="265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43C6A-D01A-5341-8254-C3984AF224FC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33EDF-DEAB-1A4C-8E08-DF965CFEB8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527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33EDF-DEAB-1A4C-8E08-DF965CFEB83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59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40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9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549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58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49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69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07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01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42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00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82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84E2-3CE1-F045-944D-BC9ECD66DF84}" type="datetimeFigureOut">
              <a:rPr lang="fr-FR" smtClean="0"/>
              <a:t>31/05/18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7F94-001A-044D-ACC4-445CFA3FD04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39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3409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b="1" i="1" dirty="0"/>
              <a:t>Chiens de travail, travail de chiens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27917"/>
            <a:ext cx="6400800" cy="2410883"/>
          </a:xfrm>
        </p:spPr>
        <p:txBody>
          <a:bodyPr>
            <a:normAutofit/>
          </a:bodyPr>
          <a:lstStyle/>
          <a:p>
            <a:r>
              <a:rPr lang="fr-FR" dirty="0" smtClean="0"/>
              <a:t>Orianne </a:t>
            </a:r>
            <a:r>
              <a:rPr lang="fr-FR" dirty="0"/>
              <a:t>J.-F</a:t>
            </a:r>
            <a:r>
              <a:rPr lang="fr-FR" dirty="0" smtClean="0"/>
              <a:t>. &amp; </a:t>
            </a:r>
            <a:r>
              <a:rPr lang="fr-FR" dirty="0" err="1"/>
              <a:t>Lohay</a:t>
            </a:r>
            <a:r>
              <a:rPr lang="fr-FR" dirty="0"/>
              <a:t> 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b="1" dirty="0" smtClean="0"/>
              <a:t>4 juin 2018</a:t>
            </a:r>
          </a:p>
          <a:p>
            <a:r>
              <a:rPr lang="fr-FR" b="1" dirty="0" err="1" smtClean="0"/>
              <a:t>ULiège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58408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Une </a:t>
            </a:r>
            <a:r>
              <a:rPr lang="fr-FR" dirty="0"/>
              <a:t>sociologie du travail des chiens est-elle possible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Traité de sociologie du travail (F&amp;N, 1961-62) : le travail comme « trait spécifique de l’espèce humaine </a:t>
            </a:r>
            <a:r>
              <a:rPr lang="fr-FR" dirty="0" smtClean="0"/>
              <a:t>»</a:t>
            </a:r>
            <a:endParaRPr lang="fr-FR" dirty="0" smtClean="0"/>
          </a:p>
          <a:p>
            <a:r>
              <a:rPr lang="fr-FR" dirty="0"/>
              <a:t>Q</a:t>
            </a:r>
            <a:r>
              <a:rPr lang="fr-FR" dirty="0" smtClean="0"/>
              <a:t>uid du travailleur non-humain ?</a:t>
            </a:r>
          </a:p>
          <a:p>
            <a:r>
              <a:rPr lang="fr-FR" dirty="0" smtClean="0"/>
              <a:t>Projet de recherche : suivre la fabrication       des « êtres professionnels » (depuis leur sélection/formation jusqu’à leur intégration dans un collectif de travail</a:t>
            </a:r>
            <a:r>
              <a:rPr lang="fr-FR" dirty="0" smtClean="0"/>
              <a:t>) 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5885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Cadrage théorique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concept d’interpénétration (Parsons)</a:t>
            </a:r>
          </a:p>
          <a:p>
            <a:r>
              <a:rPr lang="fr-FR" dirty="0" smtClean="0"/>
              <a:t>La communication réflexive et la formation des systèmes sociaux (</a:t>
            </a:r>
            <a:r>
              <a:rPr lang="fr-FR" dirty="0" err="1" smtClean="0"/>
              <a:t>Luhmann</a:t>
            </a:r>
            <a:r>
              <a:rPr lang="fr-FR" dirty="0" smtClean="0"/>
              <a:t>)</a:t>
            </a:r>
          </a:p>
          <a:p>
            <a:r>
              <a:rPr lang="fr-FR" dirty="0" smtClean="0"/>
              <a:t>L’amour et le pouvoir comme medias de communication    </a:t>
            </a:r>
          </a:p>
          <a:p>
            <a:r>
              <a:rPr lang="fr-FR" dirty="0" smtClean="0"/>
              <a:t>Hypothèse : l’organisation du travail comme « catalyseur »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006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Chiens de travail au sein des services de sécurité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Trois </a:t>
            </a:r>
            <a:r>
              <a:rPr lang="fr-FR" dirty="0"/>
              <a:t>fonctions principales : recherche (active-passive), patrouille, attaque</a:t>
            </a:r>
          </a:p>
          <a:p>
            <a:r>
              <a:rPr lang="fr-FR" dirty="0"/>
              <a:t>Spécialisation des fonctions au sein du secteur privé de gardiennage (G4S, </a:t>
            </a:r>
            <a:r>
              <a:rPr lang="fr-FR" dirty="0" err="1"/>
              <a:t>Sécuritas</a:t>
            </a:r>
            <a:r>
              <a:rPr lang="fr-FR" dirty="0"/>
              <a:t>)</a:t>
            </a:r>
          </a:p>
          <a:p>
            <a:r>
              <a:rPr lang="fr-FR" dirty="0"/>
              <a:t>Polyvalence recherchée au sein du secteur public (Police, Armée)   </a:t>
            </a:r>
            <a:endParaRPr lang="fr-FR" dirty="0" smtClean="0"/>
          </a:p>
          <a:p>
            <a:r>
              <a:rPr lang="fr-FR" dirty="0"/>
              <a:t>Le rôle clé des éleveurs spécialisés dans les « chiens de travail »</a:t>
            </a:r>
          </a:p>
          <a:p>
            <a:endParaRPr lang="fr-FR" dirty="0"/>
          </a:p>
          <a:p>
            <a:endParaRPr lang="nl-BE" dirty="0" smtClean="0"/>
          </a:p>
          <a:p>
            <a:endParaRPr lang="nl-BE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696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 </a:t>
            </a:r>
            <a:r>
              <a:rPr lang="fr-FR" dirty="0"/>
              <a:t>statut juridique du chien : un quasi-« meuble » … presque sujet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code civil : l’animal-marchandise assimilé aux biens « meubles »</a:t>
            </a:r>
          </a:p>
          <a:p>
            <a:r>
              <a:rPr lang="fr-FR" dirty="0" smtClean="0"/>
              <a:t>Le chien comme « auxiliaire » de police, comme « moyens complémentaires » d’inspection/filtrage, etc.</a:t>
            </a:r>
          </a:p>
          <a:p>
            <a:r>
              <a:rPr lang="fr-FR" dirty="0" smtClean="0"/>
              <a:t>La Loi « protection et bien-être » de 1986</a:t>
            </a:r>
          </a:p>
          <a:p>
            <a:r>
              <a:rPr lang="fr-FR" dirty="0" smtClean="0"/>
              <a:t>La proposition de Loi </a:t>
            </a:r>
            <a:r>
              <a:rPr lang="fr-FR" dirty="0" err="1" smtClean="0"/>
              <a:t>Defraigne</a:t>
            </a:r>
            <a:r>
              <a:rPr lang="fr-FR" dirty="0" smtClean="0"/>
              <a:t> (2012) : l’animal comme être vivant sensible ?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70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</a:t>
            </a:r>
            <a:r>
              <a:rPr lang="fr-FR" dirty="0"/>
              <a:t>quasi-emploi … pour un presque travailleur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Pas de contrat de travail (le chien reste une marchandise) </a:t>
            </a:r>
            <a:r>
              <a:rPr lang="mr-IN" dirty="0" smtClean="0"/>
              <a:t>…</a:t>
            </a:r>
            <a:r>
              <a:rPr lang="fr-FR" dirty="0" smtClean="0"/>
              <a:t> mais un horaire de travail (la règle des 20 minutes)</a:t>
            </a:r>
          </a:p>
          <a:p>
            <a:r>
              <a:rPr lang="fr-FR" dirty="0" smtClean="0"/>
              <a:t>Pas de salaire </a:t>
            </a:r>
            <a:r>
              <a:rPr lang="mr-IN" dirty="0" smtClean="0"/>
              <a:t>…</a:t>
            </a:r>
            <a:r>
              <a:rPr lang="nl-BE" dirty="0" smtClean="0"/>
              <a:t> </a:t>
            </a:r>
            <a:r>
              <a:rPr lang="fr-FR" dirty="0" smtClean="0"/>
              <a:t>mais une indemnité financière versée au maître-chien  </a:t>
            </a:r>
          </a:p>
          <a:p>
            <a:r>
              <a:rPr lang="fr-FR" dirty="0" smtClean="0"/>
              <a:t>Pas de sécurité sociale </a:t>
            </a:r>
            <a:r>
              <a:rPr lang="mr-IN" dirty="0" smtClean="0"/>
              <a:t>…</a:t>
            </a:r>
            <a:r>
              <a:rPr lang="nl-BE" dirty="0"/>
              <a:t> </a:t>
            </a:r>
            <a:r>
              <a:rPr lang="nl-BE" dirty="0" smtClean="0"/>
              <a:t>mais une assurance maladie-invalidité à charge de l’entreprise</a:t>
            </a:r>
          </a:p>
          <a:p>
            <a:r>
              <a:rPr lang="nl-BE" dirty="0" smtClean="0"/>
              <a:t>La gestion des fins de carrières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21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51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Travail de chiens : le </a:t>
            </a:r>
            <a:r>
              <a:rPr lang="fr-FR" dirty="0"/>
              <a:t>cas du chien </a:t>
            </a:r>
            <a:r>
              <a:rPr lang="fr-FR" dirty="0" smtClean="0"/>
              <a:t>EDD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Travail en binôme : une division du travail formalisée et standardisée par l’organisation </a:t>
            </a:r>
          </a:p>
          <a:p>
            <a:r>
              <a:rPr lang="fr-FR" dirty="0" smtClean="0"/>
              <a:t>Le chien : un expert en « </a:t>
            </a:r>
            <a:r>
              <a:rPr lang="fr-FR" dirty="0" err="1" smtClean="0"/>
              <a:t>reniflage</a:t>
            </a:r>
            <a:r>
              <a:rPr lang="fr-FR" dirty="0" smtClean="0"/>
              <a:t> »</a:t>
            </a:r>
          </a:p>
          <a:p>
            <a:r>
              <a:rPr lang="fr-FR" dirty="0" smtClean="0"/>
              <a:t>Le MC : « chauffeur particulier », expert en démarches administratives et en art de la récompense</a:t>
            </a:r>
          </a:p>
          <a:p>
            <a:r>
              <a:rPr lang="fr-FR" dirty="0" smtClean="0"/>
              <a:t>Trois modalités de travail en binôme : sans laisse, laisse longue, laisse </a:t>
            </a:r>
            <a:r>
              <a:rPr lang="fr-FR" dirty="0" smtClean="0"/>
              <a:t>courte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761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analyse en termes de pouvoir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Pouvoir et contrainte physique</a:t>
            </a:r>
          </a:p>
          <a:p>
            <a:r>
              <a:rPr lang="fr-FR" dirty="0" smtClean="0"/>
              <a:t>Influence et motivation</a:t>
            </a:r>
          </a:p>
          <a:p>
            <a:r>
              <a:rPr lang="fr-FR" dirty="0" smtClean="0"/>
              <a:t>Trois formes de généralisation des motifs d’acceptation de l’influence (</a:t>
            </a:r>
            <a:r>
              <a:rPr lang="fr-FR" dirty="0" err="1" smtClean="0"/>
              <a:t>Luhmann</a:t>
            </a:r>
            <a:r>
              <a:rPr lang="fr-FR" dirty="0" smtClean="0"/>
              <a:t>, 2010) 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temporelle (autorité </a:t>
            </a:r>
            <a:r>
              <a:rPr lang="nl-BE" dirty="0"/>
              <a:t>:</a:t>
            </a:r>
            <a:r>
              <a:rPr lang="fr-FR" dirty="0" smtClean="0"/>
              <a:t> par renforcement)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objective (réputation </a:t>
            </a:r>
            <a:r>
              <a:rPr lang="nl-BE" dirty="0"/>
              <a:t>:</a:t>
            </a:r>
            <a:r>
              <a:rPr lang="fr-FR" dirty="0" smtClean="0"/>
              <a:t> par justification)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sociale (leadership </a:t>
            </a:r>
            <a:r>
              <a:rPr lang="nl-BE" dirty="0"/>
              <a:t>:</a:t>
            </a:r>
            <a:r>
              <a:rPr lang="fr-FR" dirty="0" smtClean="0"/>
              <a:t> par imitation)</a:t>
            </a:r>
          </a:p>
          <a:p>
            <a:pPr marL="0" indent="0">
              <a:buNone/>
            </a:pPr>
            <a:r>
              <a:rPr lang="fr-FR" dirty="0" smtClean="0"/>
              <a:t> -&gt; l’autonomisation du pouvoir (des conditions motivationnelles)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7897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Conclusion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Comment les chiens travaillent-ils ?</a:t>
            </a:r>
          </a:p>
          <a:p>
            <a:r>
              <a:rPr lang="fr-FR" dirty="0" smtClean="0"/>
              <a:t>Les travailleurs à </a:t>
            </a:r>
            <a:r>
              <a:rPr lang="fr-FR" dirty="0"/>
              <a:t>quatre pattes  </a:t>
            </a:r>
          </a:p>
          <a:p>
            <a:r>
              <a:rPr lang="fr-FR" dirty="0" smtClean="0"/>
              <a:t>La </a:t>
            </a:r>
            <a:r>
              <a:rPr lang="fr-FR" dirty="0"/>
              <a:t>recherche d’</a:t>
            </a:r>
            <a:r>
              <a:rPr lang="fr-FR" i="1" dirty="0"/>
              <a:t>équivalents fonctionnels </a:t>
            </a:r>
            <a:r>
              <a:rPr lang="fr-FR" dirty="0" smtClean="0"/>
              <a:t>(</a:t>
            </a:r>
            <a:r>
              <a:rPr lang="fr-FR" dirty="0"/>
              <a:t>en l’absence d’un cadre légal</a:t>
            </a:r>
            <a:r>
              <a:rPr lang="fr-FR" dirty="0" smtClean="0"/>
              <a:t>) : le quasi-emploi </a:t>
            </a:r>
            <a:r>
              <a:rPr lang="mr-IN" dirty="0" smtClean="0"/>
              <a:t>…</a:t>
            </a:r>
            <a:r>
              <a:rPr lang="nl-BE" dirty="0" smtClean="0"/>
              <a:t> un état de non droit ? (l’exemple des chômeurs, du travail au noir, des pauvres, etc.)</a:t>
            </a:r>
          </a:p>
          <a:p>
            <a:r>
              <a:rPr lang="nl-BE" dirty="0" smtClean="0"/>
              <a:t>Retour sur les théories de la communication réflexive </a:t>
            </a:r>
            <a:r>
              <a:rPr lang="mr-IN" dirty="0" smtClean="0"/>
              <a:t>…</a:t>
            </a:r>
            <a:r>
              <a:rPr lang="nl-BE" dirty="0" smtClean="0"/>
              <a:t> par delà objet/sujet ?</a:t>
            </a:r>
          </a:p>
        </p:txBody>
      </p:sp>
    </p:spTree>
    <p:extLst>
      <p:ext uri="{BB962C8B-B14F-4D97-AF65-F5344CB8AC3E}">
        <p14:creationId xmlns:p14="http://schemas.microsoft.com/office/powerpoint/2010/main" val="36692781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354</Words>
  <Application>Microsoft Macintosh PowerPoint</Application>
  <PresentationFormat>Présentation à l'écran (4:3)</PresentationFormat>
  <Paragraphs>50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Chiens de travail, travail de chiens </vt:lpstr>
      <vt:lpstr>Une sociologie du travail des chiens est-elle possible ? </vt:lpstr>
      <vt:lpstr>Cadrage théorique</vt:lpstr>
      <vt:lpstr>Chiens de travail au sein des services de sécurité</vt:lpstr>
      <vt:lpstr>Le statut juridique du chien : un quasi-« meuble » … presque sujet ? </vt:lpstr>
      <vt:lpstr>Un quasi-emploi … pour un presque travailleur </vt:lpstr>
      <vt:lpstr>Travail de chiens : le cas du chien EDD</vt:lpstr>
      <vt:lpstr>Une analyse en termes de pouvoir</vt:lpstr>
      <vt:lpstr>Conclusion </vt:lpstr>
    </vt:vector>
  </TitlesOfParts>
  <Company>ULg-ISHS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Chiens de travail, travail de chiens </dc:title>
  <dc:creator>Jean-François Orianne</dc:creator>
  <cp:lastModifiedBy>Jean-François Orianne</cp:lastModifiedBy>
  <cp:revision>18</cp:revision>
  <dcterms:created xsi:type="dcterms:W3CDTF">2018-01-23T13:46:35Z</dcterms:created>
  <dcterms:modified xsi:type="dcterms:W3CDTF">2018-05-31T10:49:52Z</dcterms:modified>
</cp:coreProperties>
</file>