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63" r:id="rId4"/>
    <p:sldId id="295" r:id="rId5"/>
    <p:sldId id="279" r:id="rId6"/>
    <p:sldId id="289" r:id="rId7"/>
    <p:sldId id="268" r:id="rId8"/>
    <p:sldId id="298" r:id="rId9"/>
    <p:sldId id="280" r:id="rId10"/>
    <p:sldId id="305" r:id="rId11"/>
    <p:sldId id="269" r:id="rId12"/>
    <p:sldId id="301" r:id="rId13"/>
    <p:sldId id="271" r:id="rId14"/>
    <p:sldId id="273" r:id="rId15"/>
    <p:sldId id="299" r:id="rId16"/>
    <p:sldId id="285" r:id="rId17"/>
    <p:sldId id="278" r:id="rId18"/>
    <p:sldId id="300" r:id="rId19"/>
    <p:sldId id="302" r:id="rId20"/>
    <p:sldId id="303" r:id="rId21"/>
    <p:sldId id="274" r:id="rId22"/>
    <p:sldId id="306" r:id="rId23"/>
    <p:sldId id="304" r:id="rId24"/>
    <p:sldId id="277" r:id="rId25"/>
    <p:sldId id="291" r:id="rId26"/>
    <p:sldId id="272" r:id="rId27"/>
    <p:sldId id="275" r:id="rId28"/>
    <p:sldId id="281" r:id="rId29"/>
    <p:sldId id="283" r:id="rId30"/>
    <p:sldId id="282" r:id="rId31"/>
    <p:sldId id="294" r:id="rId32"/>
    <p:sldId id="262" r:id="rId33"/>
    <p:sldId id="259" r:id="rId34"/>
    <p:sldId id="260" r:id="rId35"/>
    <p:sldId id="308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95"/>
    <p:restoredTop sz="88786"/>
  </p:normalViewPr>
  <p:slideViewPr>
    <p:cSldViewPr snapToGrid="0" snapToObjects="1">
      <p:cViewPr>
        <p:scale>
          <a:sx n="95" d="100"/>
          <a:sy n="95" d="100"/>
        </p:scale>
        <p:origin x="154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8382-3F06-8A4A-8FB2-9AC45A8E4D7D}" type="datetimeFigureOut">
              <a:rPr lang="fr-FR" smtClean="0"/>
              <a:t>04/08/2017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92708-6D8D-5445-A26F-998595E9E01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83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350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sym typeface="Wingdings"/>
              </a:rPr>
              <a:t>Bureau = établit l’état provisionnel du budget et s’occupe des questions administratives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028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Ou dans un autre sens</a:t>
            </a:r>
            <a:r>
              <a:rPr lang="fr-FR" baseline="0" dirty="0" smtClean="0"/>
              <a:t> : un tableau par institution par exemple</a:t>
            </a:r>
            <a:endParaRPr lang="nl-BE" baseline="0" dirty="0" smtClean="0"/>
          </a:p>
          <a:p>
            <a:r>
              <a:rPr lang="nl-BE" baseline="0" dirty="0" smtClean="0"/>
              <a:t>Ou sous la forme d’un schéma.</a:t>
            </a:r>
          </a:p>
          <a:p>
            <a:r>
              <a:rPr lang="nl-BE" baseline="0" dirty="0" smtClean="0"/>
              <a:t>Plusieurs possibilités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91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Et surtout : no stress</a:t>
            </a:r>
            <a:r>
              <a:rPr lang="fr-FR" baseline="0" dirty="0" smtClean="0"/>
              <a:t>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513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71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COPS = Comité politique et de sécurité (sorte de COREPER-</a:t>
            </a:r>
            <a:r>
              <a:rPr lang="nl-BE" dirty="0" smtClean="0"/>
              <a:t>PESC)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204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SEAE : Service européen pour l’Action extérieure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77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Pas</a:t>
            </a:r>
            <a:r>
              <a:rPr lang="fr-FR" baseline="0" dirty="0" smtClean="0"/>
              <a:t> supprimées c</a:t>
            </a:r>
            <a:r>
              <a:rPr lang="fr-FR" dirty="0" smtClean="0"/>
              <a:t>ar dans le traité (art. 237 TFUE)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225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MONTRER AU TABLEAU AVEC SCHEMA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249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8723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6432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sym typeface="Wingdings"/>
              </a:rPr>
              <a:t>Bureau = établit l’état provisionnel du budget et s’occupe des questions administratives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2708-6D8D-5445-A26F-998595E9E01B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64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Acteurs du système politique européen </a:t>
            </a:r>
            <a:br>
              <a:rPr lang="fr-FR" dirty="0" smtClean="0"/>
            </a:br>
            <a:r>
              <a:rPr lang="mr-IN" dirty="0" smtClean="0"/>
              <a:t>–</a:t>
            </a:r>
            <a:r>
              <a:rPr lang="fr-FR" dirty="0" smtClean="0"/>
              <a:t> Pr. Q. Michel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18355" y="3837630"/>
            <a:ext cx="8719220" cy="590321"/>
          </a:xfrm>
        </p:spPr>
        <p:txBody>
          <a:bodyPr>
            <a:noAutofit/>
          </a:bodyPr>
          <a:lstStyle/>
          <a:p>
            <a:r>
              <a:rPr lang="fr-FR" sz="1800" dirty="0" smtClean="0"/>
              <a:t>Séance de révision </a:t>
            </a:r>
            <a:r>
              <a:rPr lang="fr-FR" sz="1800" dirty="0" smtClean="0"/>
              <a:t>pour les </a:t>
            </a:r>
            <a:r>
              <a:rPr lang="fr-FR" sz="1800" dirty="0"/>
              <a:t>é</a:t>
            </a:r>
            <a:r>
              <a:rPr lang="fr-FR" sz="1800" dirty="0" smtClean="0"/>
              <a:t>tudiants de Communication multilingue</a:t>
            </a:r>
          </a:p>
          <a:p>
            <a:endParaRPr lang="fr-FR" sz="1800" dirty="0"/>
          </a:p>
          <a:p>
            <a:r>
              <a:rPr lang="fr-FR" sz="1800" dirty="0" smtClean="0"/>
              <a:t> </a:t>
            </a:r>
            <a:endParaRPr lang="fr-FR" sz="1800" dirty="0"/>
          </a:p>
        </p:txBody>
      </p:sp>
      <p:sp>
        <p:nvSpPr>
          <p:cNvPr id="4" name="ZoneTexte 3"/>
          <p:cNvSpPr txBox="1"/>
          <p:nvPr/>
        </p:nvSpPr>
        <p:spPr>
          <a:xfrm>
            <a:off x="581191" y="5499847"/>
            <a:ext cx="2528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mtClean="0">
                <a:solidFill>
                  <a:schemeClr val="bg1"/>
                </a:solidFill>
              </a:rPr>
              <a:t>Annie Niessen</a:t>
            </a:r>
          </a:p>
          <a:p>
            <a:r>
              <a:rPr lang="fr-FR" dirty="0" err="1" smtClean="0">
                <a:solidFill>
                  <a:schemeClr val="bg1"/>
                </a:solidFill>
              </a:rPr>
              <a:t>annie.niessen@ulg.ac.be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60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Membres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Le Conseil des ministres MAIS en pratique, plusieurs Conseils des ministres (configurations) en fonction des sujets abordés. </a:t>
            </a:r>
          </a:p>
          <a:p>
            <a:pPr lvl="1">
              <a:buFont typeface="Wingdings" charset="2"/>
              <a:buChar char="à"/>
            </a:pPr>
            <a:r>
              <a:rPr lang="fr-FR" dirty="0" smtClean="0">
                <a:solidFill>
                  <a:schemeClr val="tx1"/>
                </a:solidFill>
                <a:sym typeface="Wingdings"/>
              </a:rPr>
              <a:t>10 configurations, dont 2 ne peuvent pas </a:t>
            </a:r>
            <a:r>
              <a:rPr lang="nl-BE" dirty="0" smtClean="0">
                <a:solidFill>
                  <a:schemeClr val="tx1"/>
                </a:solidFill>
                <a:sym typeface="Wingdings"/>
              </a:rPr>
              <a:t>être supprimées (CAG et CAE)</a:t>
            </a:r>
          </a:p>
          <a:p>
            <a:pPr marL="324000" lvl="1" indent="0"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Les membres ne sont pas fixes car le </a:t>
            </a:r>
            <a:r>
              <a:rPr lang="fr-FR" b="1" dirty="0" smtClean="0">
                <a:solidFill>
                  <a:schemeClr val="tx1"/>
                </a:solidFill>
              </a:rPr>
              <a:t>ministre envoyé</a:t>
            </a:r>
            <a:r>
              <a:rPr lang="fr-FR" dirty="0" smtClean="0">
                <a:solidFill>
                  <a:schemeClr val="tx1"/>
                </a:solidFill>
              </a:rPr>
              <a:t> est celui qui est </a:t>
            </a:r>
            <a:r>
              <a:rPr lang="fr-FR" b="1" dirty="0" smtClean="0">
                <a:solidFill>
                  <a:schemeClr val="tx1"/>
                </a:solidFill>
              </a:rPr>
              <a:t>compétent</a:t>
            </a:r>
            <a:r>
              <a:rPr lang="fr-FR" dirty="0" smtClean="0">
                <a:solidFill>
                  <a:schemeClr val="tx1"/>
                </a:solidFill>
              </a:rPr>
              <a:t> pour le sujet</a:t>
            </a:r>
          </a:p>
          <a:p>
            <a:pPr lvl="1">
              <a:buFont typeface="Wingdings" charset="2"/>
              <a:buChar char="à"/>
            </a:pPr>
            <a:r>
              <a:rPr lang="fr-FR" dirty="0" smtClean="0">
                <a:solidFill>
                  <a:schemeClr val="tx1"/>
                </a:solidFill>
                <a:sym typeface="Wingdings"/>
              </a:rPr>
              <a:t>Conseil des ministres « configuration agriculture » &gt; ministre de l’agriculture de chaque EM</a:t>
            </a:r>
          </a:p>
          <a:p>
            <a:pPr lvl="1">
              <a:buFont typeface="Wingdings" charset="2"/>
              <a:buChar char="à"/>
            </a:pPr>
            <a:r>
              <a:rPr lang="fr-FR" dirty="0" smtClean="0">
                <a:solidFill>
                  <a:schemeClr val="tx1"/>
                </a:solidFill>
                <a:sym typeface="Wingdings"/>
              </a:rPr>
              <a:t>Conseil des ministres « configuration justice » &gt; ministre de la justice de chaque EM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92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Présidence tournante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75894" y="1962557"/>
            <a:ext cx="1117683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Avant Lisbonne</a:t>
            </a:r>
            <a:r>
              <a:rPr lang="fr-FR" dirty="0" smtClean="0"/>
              <a:t> : 2 pays, 6 mois par pays, simple succession des pays qui président</a:t>
            </a:r>
          </a:p>
          <a:p>
            <a:endParaRPr lang="fr-FR" dirty="0" smtClean="0">
              <a:sym typeface="Wingdings"/>
            </a:endParaRPr>
          </a:p>
          <a:p>
            <a:pPr marL="285750" indent="-285750">
              <a:buFont typeface="Wingdings" charset="2"/>
              <a:buChar char="è"/>
            </a:pPr>
            <a:r>
              <a:rPr lang="fr-FR" dirty="0" smtClean="0">
                <a:sym typeface="Wingdings"/>
              </a:rPr>
              <a:t>problème de continuité pour les dossiers </a:t>
            </a:r>
            <a:endParaRPr lang="fr-FR" dirty="0">
              <a:sym typeface="Wingdings"/>
            </a:endParaRPr>
          </a:p>
          <a:p>
            <a:pPr marL="285750" indent="-285750">
              <a:buFont typeface="Wingdings" charset="2"/>
              <a:buChar char="è"/>
            </a:pPr>
            <a:endParaRPr lang="fr-FR" dirty="0" smtClean="0">
              <a:sym typeface="Wingdings"/>
            </a:endParaRPr>
          </a:p>
          <a:p>
            <a:r>
              <a:rPr lang="fr-FR" u="sng" dirty="0" smtClean="0">
                <a:sym typeface="Wingdings"/>
              </a:rPr>
              <a:t>Après Lisbonne</a:t>
            </a:r>
            <a:r>
              <a:rPr lang="fr-FR" dirty="0" smtClean="0">
                <a:sym typeface="Wingdings"/>
              </a:rPr>
              <a:t> </a:t>
            </a:r>
            <a:r>
              <a:rPr lang="fr-FR" dirty="0">
                <a:sym typeface="Wingdings"/>
              </a:rPr>
              <a:t>:</a:t>
            </a:r>
            <a:r>
              <a:rPr lang="fr-FR" dirty="0" smtClean="0">
                <a:sym typeface="Wingdings"/>
              </a:rPr>
              <a:t> </a:t>
            </a:r>
            <a:r>
              <a:rPr lang="fr-FR" b="1" dirty="0" smtClean="0">
                <a:sym typeface="Wingdings"/>
              </a:rPr>
              <a:t>TROIKA</a:t>
            </a:r>
            <a:r>
              <a:rPr lang="fr-FR" dirty="0" smtClean="0">
                <a:sym typeface="Wingdings"/>
              </a:rPr>
              <a:t> (russe : « ensemble de trois choses ») = présidence passée, actuelle et future, 6 mois </a:t>
            </a:r>
            <a:r>
              <a:rPr lang="fr-FR" dirty="0" smtClean="0">
                <a:sym typeface="Wingdings"/>
              </a:rPr>
              <a:t>chacune, qui déterminent un programme commun </a:t>
            </a:r>
            <a:endParaRPr lang="fr-FR" dirty="0" smtClean="0">
              <a:sym typeface="Wingdings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/>
              </a:rPr>
              <a:t>R</a:t>
            </a:r>
            <a:r>
              <a:rPr lang="nl-BE" dirty="0" smtClean="0">
                <a:sym typeface="Wingdings"/>
              </a:rPr>
              <a:t>ôle plus limité (Conseil des ministres uniquement)</a:t>
            </a:r>
          </a:p>
          <a:p>
            <a:pPr marL="285750" indent="-285750">
              <a:buFontTx/>
              <a:buChar char="-"/>
            </a:pPr>
            <a:r>
              <a:rPr lang="nl-BE" dirty="0" smtClean="0">
                <a:sym typeface="Wingdings"/>
              </a:rPr>
              <a:t>Choix en fonction de la d</a:t>
            </a:r>
            <a:r>
              <a:rPr lang="nl-BE" dirty="0" smtClean="0">
                <a:sym typeface="Wingdings"/>
              </a:rPr>
              <a:t>iversité </a:t>
            </a:r>
            <a:r>
              <a:rPr lang="nl-BE" dirty="0" smtClean="0">
                <a:sym typeface="Wingdings"/>
              </a:rPr>
              <a:t>et </a:t>
            </a:r>
            <a:r>
              <a:rPr lang="nl-BE" dirty="0" smtClean="0">
                <a:sym typeface="Wingdings"/>
              </a:rPr>
              <a:t>la géographie</a:t>
            </a:r>
            <a:endParaRPr lang="fr-FR" dirty="0">
              <a:sym typeface="Wingdings"/>
            </a:endParaRPr>
          </a:p>
          <a:p>
            <a:pPr marL="285750" indent="-285750">
              <a:buFontTx/>
              <a:buChar char="-"/>
            </a:pPr>
            <a:endParaRPr lang="fr-FR" dirty="0">
              <a:sym typeface="Wingdings"/>
            </a:endParaRPr>
          </a:p>
          <a:p>
            <a:pPr marL="285750" indent="-285750">
              <a:buFont typeface="Wingdings" charset="2"/>
              <a:buChar char="è"/>
            </a:pPr>
            <a:r>
              <a:rPr lang="fr-FR" dirty="0" smtClean="0">
                <a:sym typeface="Wingdings"/>
              </a:rPr>
              <a:t>roulement, </a:t>
            </a:r>
            <a:r>
              <a:rPr lang="fr-FR" dirty="0" smtClean="0">
                <a:sym typeface="Wingdings"/>
              </a:rPr>
              <a:t>meilleure </a:t>
            </a:r>
            <a:r>
              <a:rPr lang="fr-FR" dirty="0" smtClean="0">
                <a:sym typeface="Wingdings"/>
              </a:rPr>
              <a:t>continuité pour les dossiers</a:t>
            </a:r>
          </a:p>
          <a:p>
            <a:endParaRPr lang="fr-FR" dirty="0" smtClean="0">
              <a:sym typeface="Wingdings"/>
            </a:endParaRPr>
          </a:p>
          <a:p>
            <a:r>
              <a:rPr lang="fr-FR" dirty="0" smtClean="0">
                <a:sym typeface="Wingdings"/>
              </a:rPr>
              <a:t>Président du Conseil des ministres ?  </a:t>
            </a:r>
            <a:r>
              <a:rPr lang="fr-FR" dirty="0" smtClean="0">
                <a:sym typeface="Wingdings"/>
              </a:rPr>
              <a:t>pas de </a:t>
            </a:r>
            <a:r>
              <a:rPr lang="fr-FR" dirty="0" smtClean="0">
                <a:sym typeface="Wingdings"/>
              </a:rPr>
              <a:t>président fixe, mais le </a:t>
            </a:r>
            <a:r>
              <a:rPr lang="fr-FR" dirty="0">
                <a:sym typeface="Wingdings"/>
              </a:rPr>
              <a:t>m</a:t>
            </a:r>
            <a:r>
              <a:rPr lang="fr-FR" dirty="0" smtClean="0">
                <a:sym typeface="Wingdings"/>
              </a:rPr>
              <a:t>inistre du </a:t>
            </a:r>
            <a:r>
              <a:rPr lang="fr-FR" dirty="0" smtClean="0">
                <a:sym typeface="Wingdings"/>
              </a:rPr>
              <a:t>pays qui </a:t>
            </a:r>
            <a:r>
              <a:rPr lang="fr-FR" dirty="0" smtClean="0">
                <a:sym typeface="Wingdings"/>
              </a:rPr>
              <a:t>exerce la présidence tournante</a:t>
            </a:r>
            <a:r>
              <a:rPr lang="fr-FR" dirty="0" smtClean="0">
                <a:sym typeface="Wingdings"/>
              </a:rPr>
              <a:t> </a:t>
            </a:r>
            <a:r>
              <a:rPr lang="fr-FR" dirty="0" smtClean="0">
                <a:sym typeface="Wingdings"/>
              </a:rPr>
              <a:t>est président de la </a:t>
            </a:r>
            <a:r>
              <a:rPr lang="fr-FR" dirty="0" smtClean="0">
                <a:sym typeface="Wingdings"/>
              </a:rPr>
              <a:t>configuration pour laquelle il est compétent. </a:t>
            </a:r>
            <a:endParaRPr lang="fr-FR" dirty="0" smtClean="0">
              <a:sym typeface="Wingdings"/>
            </a:endParaRPr>
          </a:p>
          <a:p>
            <a:pPr lvl="1"/>
            <a:r>
              <a:rPr lang="fr-FR" dirty="0" smtClean="0">
                <a:sym typeface="Wingdings"/>
              </a:rPr>
              <a:t>Ex: configuration justice sous présidence polonaise &gt; ministre de la justice </a:t>
            </a:r>
            <a:r>
              <a:rPr lang="fr-FR" dirty="0" smtClean="0">
                <a:sym typeface="Wingdings"/>
              </a:rPr>
              <a:t>polonais</a:t>
            </a:r>
          </a:p>
          <a:p>
            <a:pPr lvl="1"/>
            <a:r>
              <a:rPr lang="fr-FR" dirty="0" smtClean="0">
                <a:sym typeface="Wingdings"/>
              </a:rPr>
              <a:t>SAUF pour le CAE  HR</a:t>
            </a:r>
            <a:endParaRPr lang="fr-FR" dirty="0" smtClean="0">
              <a:sym typeface="Wingdings"/>
            </a:endParaRPr>
          </a:p>
          <a:p>
            <a:endParaRPr lang="fr-FR" dirty="0" smtClean="0">
              <a:sym typeface="Wingdings"/>
            </a:endParaRPr>
          </a:p>
          <a:p>
            <a:r>
              <a:rPr lang="fr-FR" i="1" dirty="0" smtClean="0">
                <a:sym typeface="Wingdings"/>
              </a:rPr>
              <a:t>En ce moment : Estonie (avant Malte, après Bulgarie)</a:t>
            </a:r>
          </a:p>
        </p:txBody>
      </p:sp>
    </p:spTree>
    <p:extLst>
      <p:ext uri="{BB962C8B-B14F-4D97-AF65-F5344CB8AC3E}">
        <p14:creationId xmlns:p14="http://schemas.microsoft.com/office/powerpoint/2010/main" val="150056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Majorité qualifiée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89341" y="2339788"/>
            <a:ext cx="1071963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MQ = mode décisionnel principal du Conseil des ministres (article 16 TUE) </a:t>
            </a:r>
          </a:p>
          <a:p>
            <a:endParaRPr lang="fr-FR" dirty="0" smtClean="0"/>
          </a:p>
          <a:p>
            <a:r>
              <a:rPr lang="fr-FR" u="sng" dirty="0" smtClean="0"/>
              <a:t>Avant 2014</a:t>
            </a:r>
            <a:r>
              <a:rPr lang="fr-FR" dirty="0" smtClean="0"/>
              <a:t> : système de pondération des voix </a:t>
            </a:r>
            <a:r>
              <a:rPr lang="fr-FR" dirty="0" smtClean="0">
                <a:sym typeface="Wingdings"/>
              </a:rPr>
              <a:t> chaque Etat dispose d’un nombre de voix (entre 3 et 29) en fonction de sa taille et de sa population. Mais pas vraiment réaliste, selon les rapports de force, les négociations. </a:t>
            </a:r>
          </a:p>
          <a:p>
            <a:r>
              <a:rPr lang="fr-FR" dirty="0" smtClean="0">
                <a:sym typeface="Wingdings"/>
              </a:rPr>
              <a:t> MQ = majorité des EM (15) + 260 voix sur les 352 (+ 62 % de la population)</a:t>
            </a:r>
          </a:p>
          <a:p>
            <a:endParaRPr lang="fr-FR" dirty="0">
              <a:sym typeface="Wingdings"/>
            </a:endParaRPr>
          </a:p>
          <a:p>
            <a:r>
              <a:rPr lang="fr-FR" u="sng" dirty="0" smtClean="0">
                <a:sym typeface="Wingdings"/>
              </a:rPr>
              <a:t>Après 2014 (mais utilisé jusqu’en mars 2017)</a:t>
            </a:r>
            <a:r>
              <a:rPr lang="fr-FR" dirty="0" smtClean="0">
                <a:sym typeface="Wingdings"/>
              </a:rPr>
              <a:t> : un Etat, une </a:t>
            </a:r>
            <a:r>
              <a:rPr lang="fr-FR" dirty="0" smtClean="0">
                <a:sym typeface="Wingdings"/>
              </a:rPr>
              <a:t>voix</a:t>
            </a:r>
            <a:endParaRPr lang="fr-FR" dirty="0"/>
          </a:p>
          <a:p>
            <a:endParaRPr lang="fr-FR" dirty="0"/>
          </a:p>
          <a:p>
            <a:r>
              <a:rPr lang="fr-FR" dirty="0" smtClean="0">
                <a:sym typeface="Wingdings"/>
              </a:rPr>
              <a:t> MQ = </a:t>
            </a:r>
            <a:r>
              <a:rPr lang="fr-FR" dirty="0" smtClean="0"/>
              <a:t>55 % des membres du Conseil représentant au moins 65 % de la population </a:t>
            </a:r>
            <a:r>
              <a:rPr lang="fr-FR" dirty="0" smtClean="0">
                <a:sym typeface="Wingdings"/>
              </a:rPr>
              <a:t> </a:t>
            </a:r>
            <a:r>
              <a:rPr lang="fr-FR" b="1" dirty="0" smtClean="0">
                <a:solidFill>
                  <a:srgbClr val="0070C0"/>
                </a:solidFill>
                <a:sym typeface="Wingdings"/>
              </a:rPr>
              <a:t>double </a:t>
            </a:r>
            <a:r>
              <a:rPr lang="fr-FR" b="1" dirty="0" smtClean="0">
                <a:solidFill>
                  <a:srgbClr val="0070C0"/>
                </a:solidFill>
                <a:sym typeface="Wingdings"/>
              </a:rPr>
              <a:t>majorité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7504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Conseil européen   </a:t>
            </a:r>
            <a:r>
              <a:rPr lang="fr-FR" dirty="0" err="1" smtClean="0"/>
              <a:t>vS</a:t>
            </a:r>
            <a:r>
              <a:rPr lang="fr-FR" dirty="0" smtClean="0"/>
              <a:t>.   Conseil des ministres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202031"/>
              </p:ext>
            </p:extLst>
          </p:nvPr>
        </p:nvGraphicFramePr>
        <p:xfrm>
          <a:off x="581025" y="2181225"/>
          <a:ext cx="11029950" cy="405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701"/>
                <a:gridCol w="4174958"/>
                <a:gridCol w="4873291"/>
              </a:tblGrid>
              <a:tr h="370840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Conseil européen (art.</a:t>
                      </a:r>
                      <a:r>
                        <a:rPr lang="fr-FR" sz="1600" baseline="0" dirty="0" smtClean="0"/>
                        <a:t> 15 TUE)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Conseil des ministres (art.</a:t>
                      </a:r>
                      <a:r>
                        <a:rPr lang="fr-FR" sz="1600" baseline="0" dirty="0" smtClean="0"/>
                        <a:t> 16 TUE)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Institutionnalisation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Traité</a:t>
                      </a:r>
                      <a:r>
                        <a:rPr lang="fr-FR" sz="1600" baseline="0" dirty="0" smtClean="0"/>
                        <a:t> de Lisbonne (2009) mais base formelle avec Acte unique (1986)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Depuis</a:t>
                      </a:r>
                      <a:r>
                        <a:rPr lang="fr-FR" sz="1600" baseline="0" dirty="0" smtClean="0"/>
                        <a:t> le début :  traité de Rome (1958)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</a:t>
                      </a:r>
                      <a:r>
                        <a:rPr lang="nl-BE" sz="1600" dirty="0" smtClean="0"/>
                        <a:t>ôle(s)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Définit</a:t>
                      </a:r>
                      <a:r>
                        <a:rPr lang="fr-FR" sz="1600" baseline="0" dirty="0" smtClean="0"/>
                        <a:t> les orientations et les priorités politiques générales</a:t>
                      </a:r>
                    </a:p>
                    <a:p>
                      <a:pPr marL="285750" indent="-285750">
                        <a:buFont typeface="Symbol" charset="2"/>
                        <a:buChar char="Þ"/>
                      </a:pPr>
                      <a:r>
                        <a:rPr lang="fr-FR" sz="1600" baseline="0" dirty="0" smtClean="0"/>
                        <a:t>Pas de fonction législative !</a:t>
                      </a:r>
                    </a:p>
                    <a:p>
                      <a:pPr marL="0" indent="0">
                        <a:buFont typeface="Symbol" charset="2"/>
                        <a:buNone/>
                      </a:pPr>
                      <a:r>
                        <a:rPr lang="fr-FR" sz="1600" baseline="0" dirty="0" smtClean="0"/>
                        <a:t>Organe d’appel (décisions communautaires)</a:t>
                      </a:r>
                    </a:p>
                    <a:p>
                      <a:pPr marL="0" indent="0">
                        <a:buFont typeface="Symbol" charset="2"/>
                        <a:buNone/>
                      </a:pPr>
                      <a:r>
                        <a:rPr lang="fr-FR" sz="1600" baseline="0" dirty="0" smtClean="0"/>
                        <a:t>Amendement des traités</a:t>
                      </a:r>
                    </a:p>
                    <a:p>
                      <a:pPr marL="0" indent="0">
                        <a:buFont typeface="Symbol" charset="2"/>
                        <a:buNone/>
                      </a:pPr>
                      <a:r>
                        <a:rPr lang="fr-FR" sz="1600" baseline="0" dirty="0" smtClean="0"/>
                        <a:t>Nomination présidents Com. et PE + membres Com.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Symbol" charset="2"/>
                        <a:buChar char="Þ"/>
                      </a:pPr>
                      <a:r>
                        <a:rPr lang="fr-FR" sz="1600" dirty="0" smtClean="0"/>
                        <a:t>Fonction législative :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baseline="0" dirty="0" err="1" smtClean="0"/>
                        <a:t>c</a:t>
                      </a:r>
                      <a:r>
                        <a:rPr lang="fr-FR" sz="1600" dirty="0" err="1" smtClean="0"/>
                        <a:t>o</a:t>
                      </a:r>
                      <a:r>
                        <a:rPr lang="fr-FR" sz="1600" dirty="0" smtClean="0"/>
                        <a:t>-décide avec</a:t>
                      </a:r>
                      <a:r>
                        <a:rPr lang="fr-FR" sz="1600" baseline="0" dirty="0" smtClean="0"/>
                        <a:t> le Parlement</a:t>
                      </a:r>
                    </a:p>
                    <a:p>
                      <a:pPr marL="285750" indent="-285750">
                        <a:buFont typeface="Symbol" charset="2"/>
                        <a:buChar char="Þ"/>
                      </a:pPr>
                      <a:r>
                        <a:rPr lang="fr-FR" sz="1600" baseline="0" dirty="0" smtClean="0"/>
                        <a:t>Fonction budgétaire : établit et approuve (avec le PE le budget)</a:t>
                      </a:r>
                    </a:p>
                    <a:p>
                      <a:pPr marL="0" indent="0">
                        <a:buFont typeface="Symbol" charset="2"/>
                        <a:buNone/>
                      </a:pPr>
                      <a:r>
                        <a:rPr lang="fr-FR" sz="1600" baseline="0" dirty="0" smtClean="0"/>
                        <a:t>=&gt; Fonction politique et consultative : politiques communautaire (avec PE) et PESC et JAI (décide mais PE informé)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Composition 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Chefs d’Etat/gouvernement des</a:t>
                      </a:r>
                      <a:r>
                        <a:rPr lang="fr-FR" sz="1600" baseline="0" dirty="0" smtClean="0"/>
                        <a:t> 28 EM</a:t>
                      </a:r>
                    </a:p>
                    <a:p>
                      <a:r>
                        <a:rPr lang="fr-FR" sz="1600" baseline="0" dirty="0" smtClean="0"/>
                        <a:t>ex : E. Macron, C. Michel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Ministres compétents</a:t>
                      </a:r>
                      <a:r>
                        <a:rPr lang="fr-FR" sz="1600" baseline="0" dirty="0" smtClean="0"/>
                        <a:t> =&gt; pas un seul CM mais des conseils des ministres thématiques. </a:t>
                      </a:r>
                    </a:p>
                    <a:p>
                      <a:r>
                        <a:rPr lang="fr-FR" sz="1600" baseline="0" dirty="0" smtClean="0"/>
                        <a:t>ex : CM sur l’environnement =&gt; ministres de l’environnement des 28 EM</a:t>
                      </a:r>
                    </a:p>
                    <a:p>
                      <a:r>
                        <a:rPr lang="fr-FR" sz="1600" baseline="0" dirty="0" smtClean="0"/>
                        <a:t>Sauf AE =&gt; HR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912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Conseil européen   </a:t>
            </a:r>
            <a:r>
              <a:rPr lang="fr-FR" dirty="0" err="1" smtClean="0"/>
              <a:t>vS</a:t>
            </a:r>
            <a:r>
              <a:rPr lang="fr-FR" dirty="0" smtClean="0"/>
              <a:t>.   Conseil des ministres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404620"/>
              </p:ext>
            </p:extLst>
          </p:nvPr>
        </p:nvGraphicFramePr>
        <p:xfrm>
          <a:off x="580858" y="1905560"/>
          <a:ext cx="11029950" cy="299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701"/>
                <a:gridCol w="4174958"/>
                <a:gridCol w="4873291"/>
              </a:tblGrid>
              <a:tr h="370840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Conseil européen (art.</a:t>
                      </a:r>
                      <a:r>
                        <a:rPr lang="fr-FR" sz="1600" baseline="0" dirty="0" smtClean="0"/>
                        <a:t> 15 TUE)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Conseil des ministres (art.</a:t>
                      </a:r>
                      <a:r>
                        <a:rPr lang="fr-FR" sz="1600" baseline="0" dirty="0" smtClean="0"/>
                        <a:t> 16 TUE)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Décisions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Consensus</a:t>
                      </a:r>
                      <a:r>
                        <a:rPr lang="fr-FR" sz="1600" baseline="0" dirty="0" smtClean="0"/>
                        <a:t> </a:t>
                      </a:r>
                    </a:p>
                    <a:p>
                      <a:r>
                        <a:rPr lang="fr-FR" sz="1600" baseline="0" dirty="0" smtClean="0"/>
                        <a:t>(idée : convaincre tout le monde, ne pas imposer)</a:t>
                      </a:r>
                    </a:p>
                    <a:p>
                      <a:r>
                        <a:rPr lang="fr-FR" sz="1600" baseline="0" dirty="0" smtClean="0"/>
                        <a:t>+ exceptions 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Majorité</a:t>
                      </a:r>
                      <a:r>
                        <a:rPr lang="fr-FR" sz="1600" baseline="0" dirty="0" smtClean="0"/>
                        <a:t> qualifiée </a:t>
                      </a:r>
                      <a:endParaRPr lang="fr-FR" sz="1600" baseline="0" dirty="0" smtClean="0"/>
                    </a:p>
                    <a:p>
                      <a:r>
                        <a:rPr lang="fr-FR" sz="1600" baseline="0" dirty="0" smtClean="0"/>
                        <a:t>+ </a:t>
                      </a:r>
                      <a:r>
                        <a:rPr lang="fr-FR" sz="1600" baseline="0" dirty="0" smtClean="0"/>
                        <a:t>exceptions 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Réunions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aseline="0" dirty="0" smtClean="0"/>
                        <a:t>Ordinaires : 2x / an min.</a:t>
                      </a:r>
                    </a:p>
                    <a:p>
                      <a:r>
                        <a:rPr lang="fr-FR" sz="1600" baseline="0" dirty="0" smtClean="0"/>
                        <a:t>Extraordinaires : quand situation exige (ex : attentats)</a:t>
                      </a:r>
                    </a:p>
                    <a:p>
                      <a:r>
                        <a:rPr lang="fr-FR" sz="1600" baseline="0" dirty="0" smtClean="0"/>
                        <a:t>Informelles : décisions sur sujets controversés (ex: crise)</a:t>
                      </a:r>
                    </a:p>
                    <a:p>
                      <a:r>
                        <a:rPr lang="fr-FR" sz="1600" baseline="0" dirty="0" smtClean="0"/>
                        <a:t>Autres : zone euro, CIG, </a:t>
                      </a:r>
                      <a:r>
                        <a:rPr lang="mr-IN" sz="1600" baseline="0" dirty="0" smtClean="0"/>
                        <a:t>…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Symbol" charset="2"/>
                        <a:buNone/>
                      </a:pPr>
                      <a:r>
                        <a:rPr lang="fr-FR" sz="1600" baseline="0" dirty="0" smtClean="0"/>
                        <a:t>Beaucoup de réunions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580858" y="4897680"/>
            <a:ext cx="11029950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700" u="sng" dirty="0" smtClean="0"/>
              <a:t>Réunions « zone euro »</a:t>
            </a:r>
            <a:r>
              <a:rPr lang="fr-FR" sz="1700" dirty="0"/>
              <a:t> </a:t>
            </a:r>
            <a:r>
              <a:rPr lang="fr-FR" sz="1700" dirty="0" smtClean="0"/>
              <a:t>: </a:t>
            </a:r>
          </a:p>
          <a:p>
            <a:pPr marL="285750" indent="-285750">
              <a:buFontTx/>
              <a:buChar char="-"/>
            </a:pPr>
            <a:r>
              <a:rPr lang="fr-FR" sz="1700" dirty="0" smtClean="0"/>
              <a:t>Premières réunions en 2010 faisant suite à la crise</a:t>
            </a:r>
          </a:p>
          <a:p>
            <a:pPr marL="285750" indent="-285750">
              <a:buFontTx/>
              <a:buChar char="-"/>
            </a:pPr>
            <a:r>
              <a:rPr lang="fr-FR" sz="1700" dirty="0" smtClean="0"/>
              <a:t>pas dans le TUE mais dans le Traité sur la stabilité, la coordination et la gouvernance au sein de l’UEM (2012)</a:t>
            </a:r>
          </a:p>
          <a:p>
            <a:pPr marL="285750" indent="-285750">
              <a:buFontTx/>
              <a:buChar char="-"/>
            </a:pPr>
            <a:r>
              <a:rPr lang="fr-FR" sz="1700" dirty="0" smtClean="0"/>
              <a:t>// Conseil européen : un événement se produit (crise) et une pratique se met en place informellement, puis formalisé dans un traité</a:t>
            </a:r>
          </a:p>
          <a:p>
            <a:pPr marL="285750" indent="-285750">
              <a:buFontTx/>
              <a:buChar char="-"/>
            </a:pPr>
            <a:r>
              <a:rPr lang="fr-FR" sz="1700" dirty="0" smtClean="0"/>
              <a:t>Président du sommet zone euro : désigné à la majorité simple parmi les chefs d’Etat de la zone euro </a:t>
            </a:r>
            <a:r>
              <a:rPr lang="nl-BE" sz="1700" dirty="0" smtClean="0">
                <a:sym typeface="Wingdings"/>
              </a:rPr>
              <a:t>en m</a:t>
            </a:r>
            <a:r>
              <a:rPr lang="nl-BE" sz="1700" dirty="0" smtClean="0">
                <a:sym typeface="Wingdings"/>
              </a:rPr>
              <a:t>ême temps que le Président du Conseil européen pour la même durée  peut être le même ou différent </a:t>
            </a:r>
            <a:endParaRPr lang="fr-FR" sz="1700" dirty="0" smtClean="0"/>
          </a:p>
        </p:txBody>
      </p:sp>
    </p:spTree>
    <p:extLst>
      <p:ext uri="{BB962C8B-B14F-4D97-AF65-F5344CB8AC3E}">
        <p14:creationId xmlns:p14="http://schemas.microsoft.com/office/powerpoint/2010/main" val="1884529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49824" y="4455031"/>
            <a:ext cx="216497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Groupes de travail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949824" y="3373432"/>
            <a:ext cx="216497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COREPER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949824" y="2291833"/>
            <a:ext cx="216497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Conseil des ministres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949824" y="1210234"/>
            <a:ext cx="216497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Conseil européen </a:t>
            </a:r>
          </a:p>
        </p:txBody>
      </p:sp>
      <p:cxnSp>
        <p:nvCxnSpPr>
          <p:cNvPr id="9" name="Connecteur droit avec flèche 8"/>
          <p:cNvCxnSpPr/>
          <p:nvPr/>
        </p:nvCxnSpPr>
        <p:spPr>
          <a:xfrm flipV="1">
            <a:off x="3032312" y="1579566"/>
            <a:ext cx="0" cy="528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3032312" y="2661165"/>
            <a:ext cx="0" cy="528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3032312" y="3742764"/>
            <a:ext cx="0" cy="528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V="1">
            <a:off x="6916271" y="2147426"/>
            <a:ext cx="692523" cy="184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6916271" y="2651542"/>
            <a:ext cx="694764" cy="202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6916271" y="2476499"/>
            <a:ext cx="6947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7781364" y="2282210"/>
            <a:ext cx="732865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CAG</a:t>
            </a:r>
          </a:p>
        </p:txBody>
      </p:sp>
      <p:cxnSp>
        <p:nvCxnSpPr>
          <p:cNvPr id="27" name="Connecteur droit avec flèche 26"/>
          <p:cNvCxnSpPr/>
          <p:nvPr/>
        </p:nvCxnSpPr>
        <p:spPr>
          <a:xfrm>
            <a:off x="8158998" y="3021647"/>
            <a:ext cx="355231" cy="2100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8336613" y="3289508"/>
            <a:ext cx="1131792" cy="30777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COPS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4464424" y="2281361"/>
            <a:ext cx="1900517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10 configurations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7608794" y="2669436"/>
            <a:ext cx="1064559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mtClean="0"/>
              <a:t>CAE</a:t>
            </a:r>
            <a:endParaRPr lang="fr-FR" dirty="0" smtClean="0"/>
          </a:p>
        </p:txBody>
      </p:sp>
      <p:cxnSp>
        <p:nvCxnSpPr>
          <p:cNvPr id="34" name="Connecteur droit avec flèche 33"/>
          <p:cNvCxnSpPr/>
          <p:nvPr/>
        </p:nvCxnSpPr>
        <p:spPr>
          <a:xfrm flipV="1">
            <a:off x="4464424" y="3281312"/>
            <a:ext cx="692523" cy="184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4462183" y="3558098"/>
            <a:ext cx="694764" cy="202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5273487" y="3092824"/>
            <a:ext cx="1483660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 « politique »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5197288" y="3534955"/>
            <a:ext cx="1788458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mtClean="0"/>
              <a:t>II « technique »</a:t>
            </a:r>
            <a:endParaRPr lang="fr-FR" dirty="0" smtClean="0"/>
          </a:p>
        </p:txBody>
      </p:sp>
      <p:sp>
        <p:nvSpPr>
          <p:cNvPr id="38" name="ZoneTexte 37"/>
          <p:cNvSpPr txBox="1"/>
          <p:nvPr/>
        </p:nvSpPr>
        <p:spPr>
          <a:xfrm>
            <a:off x="4464424" y="4455031"/>
            <a:ext cx="5118846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250 groupes temporaires, permanents ou ad hoc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7608794" y="1895475"/>
            <a:ext cx="4074459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8 configurations qui peuvent changer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360829" y="2147426"/>
            <a:ext cx="1331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Décide </a:t>
            </a:r>
            <a:r>
              <a:rPr lang="fr-FR" sz="1400" dirty="0" smtClean="0">
                <a:sym typeface="Wingdings"/>
              </a:rPr>
              <a:t> pouvoir formel</a:t>
            </a:r>
            <a:endParaRPr lang="fr-FR" sz="1400" dirty="0"/>
          </a:p>
        </p:txBody>
      </p:sp>
      <p:sp>
        <p:nvSpPr>
          <p:cNvPr id="42" name="ZoneTexte 41"/>
          <p:cNvSpPr txBox="1"/>
          <p:nvPr/>
        </p:nvSpPr>
        <p:spPr>
          <a:xfrm>
            <a:off x="360830" y="1271789"/>
            <a:ext cx="1331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smtClean="0"/>
              <a:t>Organe d’appel</a:t>
            </a:r>
            <a:endParaRPr lang="fr-FR" sz="1400" dirty="0"/>
          </a:p>
        </p:txBody>
      </p:sp>
      <p:sp>
        <p:nvSpPr>
          <p:cNvPr id="43" name="ZoneTexte 42"/>
          <p:cNvSpPr txBox="1"/>
          <p:nvPr/>
        </p:nvSpPr>
        <p:spPr>
          <a:xfrm>
            <a:off x="443753" y="4378087"/>
            <a:ext cx="13312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Pouvoir informel de décision</a:t>
            </a:r>
            <a:endParaRPr lang="fr-FR" sz="1400" dirty="0"/>
          </a:p>
        </p:txBody>
      </p:sp>
      <p:sp>
        <p:nvSpPr>
          <p:cNvPr id="2" name="ZoneTexte 1"/>
          <p:cNvSpPr txBox="1"/>
          <p:nvPr/>
        </p:nvSpPr>
        <p:spPr>
          <a:xfrm>
            <a:off x="1382805" y="5937511"/>
            <a:ext cx="9964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 smtClean="0"/>
              <a:t>Secrétariat général du Conseil des ministres </a:t>
            </a:r>
            <a:r>
              <a:rPr lang="fr-FR" sz="1600" dirty="0" smtClean="0"/>
              <a:t>: coordonne et assure le suivi entre les groupes de travail, le COREPER et le conseil + rédige les rapports, procès-verbaux, etc. </a:t>
            </a:r>
            <a:r>
              <a:rPr lang="fr-FR" sz="1600" dirty="0" smtClean="0">
                <a:sym typeface="Wingdings"/>
              </a:rPr>
              <a:t> r</a:t>
            </a:r>
            <a:r>
              <a:rPr lang="nl-BE" sz="1600" dirty="0" smtClean="0">
                <a:sym typeface="Wingdings"/>
              </a:rPr>
              <a:t>ôle de fond et de forme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95462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err="1" smtClean="0"/>
              <a:t>Co-decision</a:t>
            </a:r>
            <a:r>
              <a:rPr lang="fr-FR" dirty="0" smtClean="0"/>
              <a:t> : CM et PE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2019132"/>
            <a:ext cx="11029615" cy="4677504"/>
          </a:xfrm>
        </p:spPr>
        <p:txBody>
          <a:bodyPr>
            <a:normAutofit/>
          </a:bodyPr>
          <a:lstStyle/>
          <a:p>
            <a:r>
              <a:rPr lang="fr-FR" dirty="0" smtClean="0"/>
              <a:t>Procédure législative ordinaire / </a:t>
            </a:r>
            <a:r>
              <a:rPr lang="fr-FR" dirty="0" err="1" smtClean="0"/>
              <a:t>co-décision</a:t>
            </a:r>
            <a:r>
              <a:rPr lang="fr-FR" dirty="0" smtClean="0"/>
              <a:t> : le </a:t>
            </a:r>
            <a:r>
              <a:rPr lang="fr-FR" u="sng" dirty="0" smtClean="0"/>
              <a:t>Conseil des ministres</a:t>
            </a:r>
            <a:r>
              <a:rPr lang="fr-FR" dirty="0" smtClean="0"/>
              <a:t> et le </a:t>
            </a:r>
            <a:r>
              <a:rPr lang="fr-FR" u="sng" dirty="0" smtClean="0"/>
              <a:t>Parlement</a:t>
            </a:r>
            <a:r>
              <a:rPr lang="fr-FR" dirty="0" smtClean="0"/>
              <a:t> détiennent </a:t>
            </a:r>
            <a:r>
              <a:rPr lang="fr-FR" b="1" dirty="0" smtClean="0"/>
              <a:t>ensemble</a:t>
            </a:r>
            <a:r>
              <a:rPr lang="fr-FR" dirty="0" smtClean="0"/>
              <a:t> le </a:t>
            </a:r>
            <a:r>
              <a:rPr lang="fr-FR" b="1" dirty="0" smtClean="0">
                <a:solidFill>
                  <a:srgbClr val="0070C0"/>
                </a:solidFill>
              </a:rPr>
              <a:t>pouvoir législatif </a:t>
            </a:r>
            <a:r>
              <a:rPr lang="fr-FR" dirty="0" smtClean="0"/>
              <a:t>(droit communautaire)</a:t>
            </a:r>
          </a:p>
          <a:p>
            <a:r>
              <a:rPr lang="fr-FR" dirty="0" smtClean="0"/>
              <a:t>Avant : seulement le Conseil des ministres ; depuis Maastricht, avec le </a:t>
            </a:r>
            <a:r>
              <a:rPr lang="fr-FR" dirty="0" smtClean="0"/>
              <a:t>Parlement</a:t>
            </a:r>
          </a:p>
          <a:p>
            <a:r>
              <a:rPr lang="fr-FR" dirty="0"/>
              <a:t>Dans les traités, les mots sont différents : « approbation du Conseil » vs. « consultation du Parlement » MAIS en pratique, ils ont </a:t>
            </a:r>
            <a:r>
              <a:rPr lang="fr-FR" b="1" dirty="0"/>
              <a:t>exactement le m</a:t>
            </a:r>
            <a:r>
              <a:rPr lang="nl-BE" b="1" dirty="0"/>
              <a:t>ême poid </a:t>
            </a:r>
            <a:r>
              <a:rPr lang="nl-BE" dirty="0"/>
              <a:t>dans le mécanisme de co-décision !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r>
              <a:rPr lang="fr-FR" b="1" u="sng" dirty="0" smtClean="0"/>
              <a:t>Comité de conciliation</a:t>
            </a:r>
            <a:r>
              <a:rPr lang="fr-FR" b="1" dirty="0" smtClean="0"/>
              <a:t> </a:t>
            </a:r>
            <a:r>
              <a:rPr lang="fr-FR" dirty="0"/>
              <a:t>(</a:t>
            </a:r>
            <a:r>
              <a:rPr lang="fr-FR" dirty="0" smtClean="0"/>
              <a:t>article</a:t>
            </a:r>
            <a:r>
              <a:rPr lang="fr-FR" dirty="0"/>
              <a:t> </a:t>
            </a:r>
            <a:r>
              <a:rPr lang="fr-FR" dirty="0" smtClean="0"/>
              <a:t>294 §</a:t>
            </a:r>
            <a:r>
              <a:rPr lang="fr-FR" dirty="0"/>
              <a:t> </a:t>
            </a:r>
            <a:r>
              <a:rPr lang="fr-FR" dirty="0" smtClean="0"/>
              <a:t>10 TFUE) : peut </a:t>
            </a:r>
            <a:r>
              <a:rPr lang="fr-FR" dirty="0"/>
              <a:t>être convoqué pour résoudre les désaccords survenant entre le Conseil et le Parlement </a:t>
            </a:r>
            <a:r>
              <a:rPr lang="fr-FR" dirty="0" smtClean="0"/>
              <a:t>à </a:t>
            </a:r>
            <a:r>
              <a:rPr lang="fr-FR" dirty="0"/>
              <a:t>l’issue de la deuxième lecture d’une proposition de loi </a:t>
            </a:r>
            <a:r>
              <a:rPr lang="fr-FR" dirty="0" smtClean="0">
                <a:sym typeface="Wingdings"/>
              </a:rPr>
              <a:t> rare, pour les dossiers très difficiles</a:t>
            </a:r>
            <a:endParaRPr lang="fr-FR" dirty="0" smtClean="0"/>
          </a:p>
          <a:p>
            <a:pPr marL="0" indent="0">
              <a:buNone/>
            </a:pPr>
            <a:r>
              <a:rPr lang="fr-FR" sz="1600" dirty="0" smtClean="0">
                <a:sym typeface="Wingdings"/>
              </a:rPr>
              <a:t>	 </a:t>
            </a:r>
            <a:r>
              <a:rPr lang="fr-FR" sz="1600" dirty="0">
                <a:sym typeface="Wingdings"/>
              </a:rPr>
              <a:t>C</a:t>
            </a:r>
            <a:r>
              <a:rPr lang="fr-FR" sz="1600" dirty="0" smtClean="0"/>
              <a:t>omposé </a:t>
            </a:r>
            <a:r>
              <a:rPr lang="fr-FR" sz="1600" dirty="0"/>
              <a:t>d’un nombre égal de représentants du Conseil et du </a:t>
            </a:r>
            <a:r>
              <a:rPr lang="fr-FR" sz="1600" dirty="0" smtClean="0"/>
              <a:t>Parlement (délégations). </a:t>
            </a:r>
            <a:endParaRPr lang="fr-FR" sz="1600" dirty="0"/>
          </a:p>
          <a:p>
            <a:pPr marL="0" indent="0">
              <a:buNone/>
            </a:pPr>
            <a:r>
              <a:rPr lang="fr-FR" sz="1600" dirty="0">
                <a:sym typeface="Wingdings"/>
              </a:rPr>
              <a:t>	</a:t>
            </a:r>
            <a:r>
              <a:rPr lang="fr-FR" sz="1600" dirty="0" smtClean="0">
                <a:sym typeface="Wingdings"/>
              </a:rPr>
              <a:t> </a:t>
            </a:r>
            <a:r>
              <a:rPr lang="fr-FR" sz="1600" dirty="0" smtClean="0"/>
              <a:t>Coprésidé </a:t>
            </a:r>
            <a:r>
              <a:rPr lang="fr-FR" sz="1600" dirty="0"/>
              <a:t>par les présidents du Parlement et du </a:t>
            </a:r>
            <a:r>
              <a:rPr lang="fr-FR" sz="1600" dirty="0" smtClean="0"/>
              <a:t>Conseil. </a:t>
            </a:r>
          </a:p>
          <a:p>
            <a:pPr marL="0" indent="0">
              <a:buNone/>
            </a:pPr>
            <a:r>
              <a:rPr lang="fr-FR" sz="1600" dirty="0" smtClean="0">
                <a:sym typeface="Wingdings"/>
              </a:rPr>
              <a:t>	 </a:t>
            </a:r>
            <a:r>
              <a:rPr lang="fr-FR" sz="1600" dirty="0" smtClean="0"/>
              <a:t>Commission </a:t>
            </a:r>
            <a:r>
              <a:rPr lang="fr-FR" sz="1600" dirty="0"/>
              <a:t>participe aux travaux de conciliation en vue de rapprocher les positions divergentes</a:t>
            </a:r>
            <a:r>
              <a:rPr lang="fr-FR" sz="1600" dirty="0" smtClean="0"/>
              <a:t>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078523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Commission européenne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5029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Commission   vs.  Conseil et Parlement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P</a:t>
            </a:r>
            <a:r>
              <a:rPr lang="fr-FR" b="1" dirty="0" smtClean="0">
                <a:solidFill>
                  <a:srgbClr val="0070C0"/>
                </a:solidFill>
              </a:rPr>
              <a:t>ropose</a:t>
            </a:r>
            <a:r>
              <a:rPr lang="fr-FR" dirty="0" smtClean="0"/>
              <a:t> </a:t>
            </a:r>
            <a:r>
              <a:rPr lang="fr-FR" dirty="0" smtClean="0">
                <a:sym typeface="Wingdings"/>
              </a:rPr>
              <a:t> </a:t>
            </a:r>
            <a:r>
              <a:rPr lang="fr-FR" b="1" dirty="0" smtClean="0">
                <a:solidFill>
                  <a:srgbClr val="0070C0"/>
                </a:solidFill>
                <a:sym typeface="Wingdings"/>
              </a:rPr>
              <a:t>droit d’initiative </a:t>
            </a:r>
            <a:r>
              <a:rPr lang="fr-FR" dirty="0" smtClean="0">
                <a:sym typeface="Wingdings"/>
              </a:rPr>
              <a:t>(recommandations, avis)</a:t>
            </a:r>
            <a:r>
              <a:rPr lang="fr-FR" dirty="0">
                <a:sym typeface="Wingdings"/>
              </a:rPr>
              <a:t> </a:t>
            </a:r>
            <a:r>
              <a:rPr lang="fr-FR" dirty="0" smtClean="0">
                <a:sym typeface="Wingdings"/>
              </a:rPr>
              <a:t>MAIS</a:t>
            </a:r>
            <a:r>
              <a:rPr lang="fr-FR" dirty="0" smtClean="0"/>
              <a:t> le Conseil des ministres et le Parlement décident </a:t>
            </a:r>
            <a:r>
              <a:rPr lang="fr-FR" dirty="0" smtClean="0">
                <a:sym typeface="Wingdings"/>
              </a:rPr>
              <a:t> ligotée par leurs décisions</a:t>
            </a:r>
          </a:p>
          <a:p>
            <a:r>
              <a:rPr lang="fr-FR" b="1" dirty="0" smtClean="0">
                <a:sym typeface="Wingdings"/>
              </a:rPr>
              <a:t>Gardienne des traités</a:t>
            </a:r>
          </a:p>
          <a:p>
            <a:r>
              <a:rPr lang="fr-FR" dirty="0" smtClean="0">
                <a:sym typeface="Wingdings"/>
              </a:rPr>
              <a:t>Exécute et coordonne le </a:t>
            </a:r>
            <a:r>
              <a:rPr lang="fr-FR" b="1" dirty="0" smtClean="0">
                <a:sym typeface="Wingdings"/>
              </a:rPr>
              <a:t>budget</a:t>
            </a:r>
            <a:r>
              <a:rPr lang="fr-FR" dirty="0" smtClean="0">
                <a:sym typeface="Wingdings"/>
              </a:rPr>
              <a:t> </a:t>
            </a:r>
          </a:p>
          <a:p>
            <a:r>
              <a:rPr lang="fr-FR" dirty="0" smtClean="0">
                <a:sym typeface="Wingdings"/>
              </a:rPr>
              <a:t>Représente l’UE à l’extérieur (sauf PESC mais HR est vice-présidente de la Commission  entrée) </a:t>
            </a:r>
          </a:p>
          <a:p>
            <a:r>
              <a:rPr lang="mr-IN" dirty="0" smtClean="0">
                <a:sym typeface="Wingdings"/>
              </a:rPr>
              <a:t>…</a:t>
            </a:r>
            <a:endParaRPr lang="fr-FR" dirty="0" smtClean="0">
              <a:sym typeface="Wingdings"/>
            </a:endParaRPr>
          </a:p>
          <a:p>
            <a:pPr marL="0" indent="0">
              <a:buNone/>
            </a:pPr>
            <a:endParaRPr lang="fr-FR" dirty="0">
              <a:sym typeface="Wingdings"/>
            </a:endParaRPr>
          </a:p>
          <a:p>
            <a:pPr marL="0" indent="0">
              <a:buNone/>
            </a:pPr>
            <a:r>
              <a:rPr lang="fr-FR" b="1" dirty="0" smtClean="0">
                <a:sym typeface="Wingdings"/>
              </a:rPr>
              <a:t>!</a:t>
            </a:r>
            <a:r>
              <a:rPr lang="fr-FR" dirty="0" smtClean="0">
                <a:sym typeface="Wingdings"/>
              </a:rPr>
              <a:t>  Indépendante des EM (m</a:t>
            </a:r>
            <a:r>
              <a:rPr lang="nl-BE" dirty="0" smtClean="0">
                <a:sym typeface="Wingdings"/>
              </a:rPr>
              <a:t>ême si un commissaire / Etat)  </a:t>
            </a:r>
            <a:r>
              <a:rPr lang="nl-BE" b="1" dirty="0" smtClean="0">
                <a:sym typeface="Wingdings"/>
              </a:rPr>
              <a:t>!</a:t>
            </a:r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607807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Président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Nommé tous les 5 ans dans les 6 mois qui suivent les élections au Parlement </a:t>
            </a:r>
            <a:r>
              <a:rPr lang="fr-FR" dirty="0" smtClean="0"/>
              <a:t>européen </a:t>
            </a:r>
          </a:p>
          <a:p>
            <a:r>
              <a:rPr lang="fr-FR" dirty="0" smtClean="0"/>
              <a:t>Nommé </a:t>
            </a:r>
            <a:r>
              <a:rPr lang="fr-FR" dirty="0" smtClean="0"/>
              <a:t>par le Conseil européen (MQ) et approuvé par le Parlement européen </a:t>
            </a:r>
            <a:r>
              <a:rPr lang="fr-FR" dirty="0" smtClean="0"/>
              <a:t>(depuis Amsterdam) </a:t>
            </a:r>
            <a:r>
              <a:rPr lang="fr-FR" dirty="0" smtClean="0"/>
              <a:t>en </a:t>
            </a:r>
            <a:r>
              <a:rPr lang="fr-FR" dirty="0" smtClean="0"/>
              <a:t>tenant compte des élections </a:t>
            </a:r>
            <a:r>
              <a:rPr lang="fr-FR" dirty="0" smtClean="0"/>
              <a:t>(depuis Lisbonne) </a:t>
            </a:r>
            <a:r>
              <a:rPr lang="fr-FR" dirty="0" smtClean="0">
                <a:sym typeface="Wingdings"/>
              </a:rPr>
              <a:t> </a:t>
            </a:r>
            <a:r>
              <a:rPr lang="fr-FR" b="1" dirty="0" smtClean="0">
                <a:sym typeface="Wingdings"/>
              </a:rPr>
              <a:t>légitimité </a:t>
            </a:r>
            <a:r>
              <a:rPr lang="fr-FR" b="1" dirty="0" smtClean="0">
                <a:sym typeface="Wingdings"/>
              </a:rPr>
              <a:t>démocratique</a:t>
            </a:r>
            <a:r>
              <a:rPr lang="fr-FR" dirty="0" smtClean="0">
                <a:sym typeface="Wingdings"/>
              </a:rPr>
              <a:t> </a:t>
            </a:r>
            <a:r>
              <a:rPr lang="fr-FR" dirty="0" smtClean="0">
                <a:sym typeface="Wingdings"/>
              </a:rPr>
              <a:t>+ </a:t>
            </a:r>
            <a:r>
              <a:rPr lang="fr-FR" b="1" dirty="0" smtClean="0">
                <a:sym typeface="Wingdings"/>
              </a:rPr>
              <a:t>ligne politique</a:t>
            </a:r>
            <a:r>
              <a:rPr lang="fr-FR" dirty="0" smtClean="0">
                <a:sym typeface="Wingdings"/>
              </a:rPr>
              <a:t> donnée à la Commission </a:t>
            </a:r>
            <a:endParaRPr lang="fr-FR" dirty="0" smtClean="0">
              <a:sym typeface="Wingdings"/>
            </a:endParaRPr>
          </a:p>
          <a:p>
            <a:r>
              <a:rPr lang="fr-FR" dirty="0" smtClean="0">
                <a:sym typeface="Wingdings"/>
              </a:rPr>
              <a:t>Commission = 28 membres au total, Président et HR compris</a:t>
            </a:r>
            <a:endParaRPr lang="fr-FR" dirty="0">
              <a:sym typeface="Wingdings"/>
            </a:endParaRPr>
          </a:p>
          <a:p>
            <a:endParaRPr lang="fr-FR" dirty="0" smtClean="0"/>
          </a:p>
          <a:p>
            <a:endParaRPr lang="fr-FR" dirty="0" smtClean="0"/>
          </a:p>
          <a:p>
            <a:pPr marL="0" indent="0">
              <a:buNone/>
            </a:pPr>
            <a:r>
              <a:rPr lang="fr-FR" i="1" dirty="0" smtClean="0"/>
              <a:t>Jean-Claude Juncker (successeur de José Manuel Barroso depuis 01/11/14) - PPE</a:t>
            </a:r>
            <a:endParaRPr lang="fr-FR" i="1" dirty="0" smtClean="0"/>
          </a:p>
        </p:txBody>
      </p:sp>
    </p:spTree>
    <p:extLst>
      <p:ext uri="{BB962C8B-B14F-4D97-AF65-F5344CB8AC3E}">
        <p14:creationId xmlns:p14="http://schemas.microsoft.com/office/powerpoint/2010/main" val="11572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3" y="1940010"/>
            <a:ext cx="11029615" cy="4472647"/>
          </a:xfrm>
        </p:spPr>
        <p:txBody>
          <a:bodyPr/>
          <a:lstStyle/>
          <a:p>
            <a:pPr marL="0" lvl="1" indent="0">
              <a:buNone/>
            </a:pPr>
            <a:r>
              <a:rPr lang="fr-FR" u="sng" dirty="0" smtClean="0">
                <a:solidFill>
                  <a:schemeClr val="tx1"/>
                </a:solidFill>
              </a:rPr>
              <a:t>Objectif du cours</a:t>
            </a:r>
            <a:r>
              <a:rPr lang="fr-FR" dirty="0" smtClean="0">
                <a:solidFill>
                  <a:schemeClr val="tx1"/>
                </a:solidFill>
              </a:rPr>
              <a:t> : comprendre l’</a:t>
            </a:r>
            <a:r>
              <a:rPr lang="fr-FR" b="1" dirty="0" smtClean="0">
                <a:solidFill>
                  <a:schemeClr val="tx1"/>
                </a:solidFill>
              </a:rPr>
              <a:t>évolution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des institutions </a:t>
            </a:r>
            <a:r>
              <a:rPr lang="fr-FR" dirty="0" smtClean="0">
                <a:solidFill>
                  <a:schemeClr val="tx1"/>
                </a:solidFill>
              </a:rPr>
              <a:t>politiques européennes </a:t>
            </a:r>
            <a:r>
              <a:rPr lang="fr-FR" b="1" dirty="0">
                <a:solidFill>
                  <a:schemeClr val="tx1"/>
                </a:solidFill>
              </a:rPr>
              <a:t>au travers des différents traités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en termes de</a:t>
            </a:r>
          </a:p>
          <a:p>
            <a:pPr lvl="1">
              <a:buFontTx/>
              <a:buChar char="-"/>
            </a:pPr>
            <a:r>
              <a:rPr lang="fr-FR" b="1" dirty="0" smtClean="0">
                <a:solidFill>
                  <a:schemeClr val="tx1"/>
                </a:solidFill>
              </a:rPr>
              <a:t>composition </a:t>
            </a:r>
            <a:r>
              <a:rPr lang="fr-FR" dirty="0" smtClean="0">
                <a:solidFill>
                  <a:schemeClr val="tx1"/>
                </a:solidFill>
              </a:rPr>
              <a:t>(membres + président)</a:t>
            </a:r>
          </a:p>
          <a:p>
            <a:pPr lvl="1">
              <a:buFontTx/>
              <a:buChar char="-"/>
            </a:pPr>
            <a:r>
              <a:rPr lang="fr-FR" b="1" dirty="0">
                <a:solidFill>
                  <a:schemeClr val="tx1"/>
                </a:solidFill>
              </a:rPr>
              <a:t>mode de </a:t>
            </a:r>
            <a:r>
              <a:rPr lang="fr-FR" b="1" dirty="0" smtClean="0">
                <a:solidFill>
                  <a:schemeClr val="tx1"/>
                </a:solidFill>
              </a:rPr>
              <a:t>décision </a:t>
            </a:r>
            <a:r>
              <a:rPr lang="fr-FR" dirty="0" smtClean="0">
                <a:solidFill>
                  <a:schemeClr val="tx1"/>
                </a:solidFill>
              </a:rPr>
              <a:t>(majorité simple, MQ, consensus, </a:t>
            </a:r>
            <a:r>
              <a:rPr lang="mr-IN" dirty="0" smtClean="0">
                <a:solidFill>
                  <a:schemeClr val="tx1"/>
                </a:solidFill>
              </a:rPr>
              <a:t>…</a:t>
            </a:r>
            <a:r>
              <a:rPr lang="nl-BE" dirty="0" smtClean="0">
                <a:solidFill>
                  <a:schemeClr val="tx1"/>
                </a:solidFill>
              </a:rPr>
              <a:t>)</a:t>
            </a:r>
            <a:endParaRPr lang="fr-FR" dirty="0" smtClean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r>
              <a:rPr lang="fr-FR" b="1" dirty="0" smtClean="0">
                <a:solidFill>
                  <a:schemeClr val="tx1"/>
                </a:solidFill>
              </a:rPr>
              <a:t>mode de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fonctionnement </a:t>
            </a:r>
            <a:r>
              <a:rPr lang="fr-FR" dirty="0" smtClean="0">
                <a:solidFill>
                  <a:schemeClr val="tx1"/>
                </a:solidFill>
              </a:rPr>
              <a:t>(réunions) </a:t>
            </a:r>
          </a:p>
          <a:p>
            <a:pPr lvl="1">
              <a:buFontTx/>
              <a:buChar char="-"/>
            </a:pPr>
            <a:r>
              <a:rPr lang="fr-FR" b="1" dirty="0" smtClean="0">
                <a:solidFill>
                  <a:schemeClr val="tx1"/>
                </a:solidFill>
              </a:rPr>
              <a:t>organisation</a:t>
            </a:r>
            <a:r>
              <a:rPr lang="fr-FR" dirty="0" smtClean="0">
                <a:solidFill>
                  <a:schemeClr val="tx1"/>
                </a:solidFill>
              </a:rPr>
              <a:t> (organes préparatoires / configurations internes)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anchor="ctr"/>
          <a:lstStyle/>
          <a:p>
            <a:pPr algn="ctr"/>
            <a:r>
              <a:rPr lang="fr-FR" dirty="0" smtClean="0"/>
              <a:t>Objectif du cours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974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Les commissaires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1715956"/>
            <a:ext cx="11029615" cy="4756140"/>
          </a:xfrm>
        </p:spPr>
        <p:txBody>
          <a:bodyPr/>
          <a:lstStyle/>
          <a:p>
            <a:r>
              <a:rPr lang="fr-FR" dirty="0"/>
              <a:t>Président choisit ses commissaires (liste de 3 personnes proposée par chaque EM), le Conseil adopte la liste, le Parlement auditionne et donne son approbation, le Conseil européen les nomme formellement (MQ) </a:t>
            </a:r>
          </a:p>
          <a:p>
            <a:pPr marL="0" indent="0">
              <a:buNone/>
            </a:pPr>
            <a:r>
              <a:rPr lang="fr-FR" dirty="0">
                <a:sym typeface="Wingdings"/>
              </a:rPr>
              <a:t>	 </a:t>
            </a:r>
            <a:r>
              <a:rPr lang="fr-FR" dirty="0" smtClean="0">
                <a:sym typeface="Wingdings"/>
              </a:rPr>
              <a:t>ni le Conseil, ni le Parlement ne </a:t>
            </a:r>
            <a:r>
              <a:rPr lang="fr-FR" dirty="0">
                <a:sym typeface="Wingdings"/>
              </a:rPr>
              <a:t>peut façonner la Commission </a:t>
            </a:r>
            <a:r>
              <a:rPr lang="fr-FR" dirty="0" smtClean="0">
                <a:sym typeface="Wingdings"/>
              </a:rPr>
              <a:t>seul &gt; double légitimité ou double </a:t>
            </a:r>
            <a:r>
              <a:rPr lang="fr-FR" dirty="0" err="1" smtClean="0">
                <a:sym typeface="Wingdings"/>
              </a:rPr>
              <a:t>contr</a:t>
            </a:r>
            <a:r>
              <a:rPr lang="nl-BE" dirty="0" smtClean="0">
                <a:sym typeface="Wingdings"/>
              </a:rPr>
              <a:t>ôle ?</a:t>
            </a:r>
          </a:p>
          <a:p>
            <a:pPr marL="0" indent="0">
              <a:buNone/>
            </a:pPr>
            <a:endParaRPr lang="nl-BE" dirty="0">
              <a:sym typeface="Wingdings"/>
            </a:endParaRPr>
          </a:p>
          <a:p>
            <a:r>
              <a:rPr lang="nl-BE" dirty="0" smtClean="0">
                <a:sym typeface="Wingdings"/>
              </a:rPr>
              <a:t>La Commission est indépendante des Etats mais pas du Parlement : peut rejeter la Commission </a:t>
            </a:r>
            <a:r>
              <a:rPr lang="nl-BE" i="1" dirty="0" smtClean="0">
                <a:sym typeface="Wingdings"/>
              </a:rPr>
              <a:t>dans son ensembl</a:t>
            </a:r>
            <a:r>
              <a:rPr lang="nl-BE" dirty="0" smtClean="0">
                <a:sym typeface="Wingdings"/>
              </a:rPr>
              <a:t>e via </a:t>
            </a:r>
            <a:r>
              <a:rPr lang="nl-BE" b="1" dirty="0" smtClean="0">
                <a:sym typeface="Wingdings"/>
              </a:rPr>
              <a:t>motion de censure</a:t>
            </a:r>
          </a:p>
          <a:p>
            <a:pPr marL="0" indent="0">
              <a:buNone/>
            </a:pPr>
            <a:endParaRPr lang="nl-BE" b="1" dirty="0" smtClean="0">
              <a:sym typeface="Wingdings"/>
            </a:endParaRPr>
          </a:p>
          <a:p>
            <a:r>
              <a:rPr lang="nl-BE" dirty="0" smtClean="0">
                <a:sym typeface="Wingdings"/>
              </a:rPr>
              <a:t>Seul le Président de la Commission peut demander à un Commissaire de démissioner</a:t>
            </a:r>
          </a:p>
        </p:txBody>
      </p:sp>
    </p:spTree>
    <p:extLst>
      <p:ext uri="{BB962C8B-B14F-4D97-AF65-F5344CB8AC3E}">
        <p14:creationId xmlns:p14="http://schemas.microsoft.com/office/powerpoint/2010/main" val="9342948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Système de vote à la majorité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1913021"/>
            <a:ext cx="11029615" cy="448777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Système de vote à la Commission : </a:t>
            </a:r>
            <a:r>
              <a:rPr lang="fr-FR" b="1" u="sng" dirty="0" smtClean="0">
                <a:solidFill>
                  <a:srgbClr val="0070C0"/>
                </a:solidFill>
              </a:rPr>
              <a:t>majorité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  <a:sym typeface="Wingdings"/>
              </a:rPr>
              <a:t> pourquoi ? </a:t>
            </a:r>
            <a:endParaRPr lang="fr-F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b="1" dirty="0" smtClean="0">
                <a:solidFill>
                  <a:schemeClr val="tx1"/>
                </a:solidFill>
              </a:rPr>
              <a:t>Commission ≠ représentation des EM !</a:t>
            </a:r>
          </a:p>
          <a:p>
            <a:pPr marL="0" indent="0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Traité </a:t>
            </a:r>
            <a:r>
              <a:rPr lang="fr-FR" dirty="0" smtClean="0">
                <a:solidFill>
                  <a:schemeClr val="tx1"/>
                </a:solidFill>
              </a:rPr>
              <a:t>de Lisbonne prévoit que le nombre de commissaires </a:t>
            </a:r>
            <a:r>
              <a:rPr lang="fr-FR" dirty="0" smtClean="0">
                <a:solidFill>
                  <a:schemeClr val="tx1"/>
                </a:solidFill>
              </a:rPr>
              <a:t>corresponde </a:t>
            </a:r>
            <a:r>
              <a:rPr lang="fr-FR" dirty="0" smtClean="0">
                <a:solidFill>
                  <a:schemeClr val="tx1"/>
                </a:solidFill>
              </a:rPr>
              <a:t>à 2/3 du nombre d’EM (art. 17 § 5 TUE) </a:t>
            </a:r>
            <a:r>
              <a:rPr lang="fr-FR" dirty="0" smtClean="0">
                <a:solidFill>
                  <a:schemeClr val="tx1"/>
                </a:solidFill>
                <a:sym typeface="Wingdings"/>
              </a:rPr>
              <a:t> car ils </a:t>
            </a:r>
            <a:r>
              <a:rPr lang="fr-FR" b="1" dirty="0" smtClean="0">
                <a:solidFill>
                  <a:schemeClr val="tx1"/>
                </a:solidFill>
                <a:sym typeface="Wingdings"/>
              </a:rPr>
              <a:t>ne représentent pas leur pays </a:t>
            </a:r>
            <a:r>
              <a:rPr lang="fr-FR" dirty="0" smtClean="0">
                <a:solidFill>
                  <a:schemeClr val="tx1"/>
                </a:solidFill>
                <a:sym typeface="Wingdings"/>
              </a:rPr>
              <a:t>donc pas besoin qu’il y ait le m</a:t>
            </a:r>
            <a:r>
              <a:rPr lang="nl-BE" dirty="0" smtClean="0">
                <a:solidFill>
                  <a:schemeClr val="tx1"/>
                </a:solidFill>
                <a:sym typeface="Wingdings"/>
              </a:rPr>
              <a:t>ême nombre. </a:t>
            </a:r>
            <a:endParaRPr lang="fr-FR" dirty="0" smtClean="0">
              <a:solidFill>
                <a:schemeClr val="tx1"/>
              </a:solidFill>
              <a:sym typeface="Wingdings"/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SAUF si le Conseil européen ne décide de modifier ce nombre.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Décision du Conseil européen le 12 décembre 2008 (préoccupations irlandaises) : Commission peut continuer a comporter un commissaire national par EM </a:t>
            </a:r>
            <a:r>
              <a:rPr lang="fr-FR" dirty="0" smtClean="0">
                <a:solidFill>
                  <a:schemeClr val="tx1"/>
                </a:solidFill>
                <a:sym typeface="Wingdings"/>
              </a:rPr>
              <a:t> </a:t>
            </a:r>
            <a:r>
              <a:rPr lang="fr-FR" u="sng" dirty="0" smtClean="0">
                <a:solidFill>
                  <a:schemeClr val="tx1"/>
                </a:solidFill>
                <a:sym typeface="Wingdings"/>
              </a:rPr>
              <a:t>28 commissaires</a:t>
            </a:r>
            <a:r>
              <a:rPr lang="fr-FR" dirty="0" smtClean="0">
                <a:solidFill>
                  <a:schemeClr val="tx1"/>
                </a:solidFill>
                <a:sym typeface="Wingdings"/>
              </a:rPr>
              <a:t> (au lieu de 18)</a:t>
            </a:r>
          </a:p>
          <a:p>
            <a:pPr marL="0" indent="0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Logique communautaire </a:t>
            </a:r>
            <a:r>
              <a:rPr lang="fr-FR" dirty="0" smtClean="0">
                <a:solidFill>
                  <a:schemeClr val="tx1"/>
                </a:solidFill>
              </a:rPr>
              <a:t>: commissaires sont indépendants de leur pays, on ne cherche pas l’approbation de chaque EM. </a:t>
            </a:r>
          </a:p>
        </p:txBody>
      </p:sp>
    </p:spTree>
    <p:extLst>
      <p:ext uri="{BB962C8B-B14F-4D97-AF65-F5344CB8AC3E}">
        <p14:creationId xmlns:p14="http://schemas.microsoft.com/office/powerpoint/2010/main" val="1203680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Organisation : Directions générales et services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Les matières européennes sont découpées et traitées par des directions générales (DG) et des services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Directions générales : // portefeuille des commissaires</a:t>
            </a:r>
          </a:p>
          <a:p>
            <a:pPr lvl="1"/>
            <a:r>
              <a:rPr lang="fr-FR" dirty="0" smtClean="0"/>
              <a:t>DG « agriculture »</a:t>
            </a:r>
          </a:p>
          <a:p>
            <a:pPr lvl="1"/>
            <a:r>
              <a:rPr lang="fr-FR" dirty="0" smtClean="0"/>
              <a:t>DG « énergie »</a:t>
            </a:r>
          </a:p>
          <a:p>
            <a:pPr lvl="1"/>
            <a:r>
              <a:rPr lang="fr-FR" dirty="0" smtClean="0"/>
              <a:t>DG « budget »</a:t>
            </a:r>
            <a:endParaRPr lang="fr-FR" dirty="0"/>
          </a:p>
          <a:p>
            <a:pPr lvl="1"/>
            <a:endParaRPr lang="fr-FR" dirty="0" smtClean="0"/>
          </a:p>
          <a:p>
            <a:r>
              <a:rPr lang="fr-FR" dirty="0" smtClean="0"/>
              <a:t>Services </a:t>
            </a:r>
          </a:p>
          <a:p>
            <a:pPr lvl="1"/>
            <a:r>
              <a:rPr lang="fr-FR" dirty="0" smtClean="0"/>
              <a:t>Service « élargissement » </a:t>
            </a:r>
          </a:p>
          <a:p>
            <a:pPr lvl="1"/>
            <a:r>
              <a:rPr lang="fr-FR" dirty="0" smtClean="0"/>
              <a:t>Service « presse et communication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1178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Procédure de comitologie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06857"/>
          </a:xfrm>
        </p:spPr>
        <p:txBody>
          <a:bodyPr>
            <a:normAutofit/>
          </a:bodyPr>
          <a:lstStyle/>
          <a:p>
            <a:r>
              <a:rPr lang="fr-FR" dirty="0" smtClean="0"/>
              <a:t>Commission = gardienne du droit communautaire </a:t>
            </a:r>
            <a:r>
              <a:rPr lang="fr-FR" dirty="0" smtClean="0">
                <a:sym typeface="Wingdings"/>
              </a:rPr>
              <a:t> pour que la législation soit appliquée, il est parfois nécessaire que la Commission adopte des actes d’exécution (non-législatifs qui complètent ou modifient les actes législatifs) dont la durée, la portée et le contenu sont spécifiés  pouvoir d’</a:t>
            </a:r>
            <a:r>
              <a:rPr lang="fr-FR" dirty="0">
                <a:sym typeface="Wingdings"/>
              </a:rPr>
              <a:t>e</a:t>
            </a:r>
            <a:r>
              <a:rPr lang="fr-FR" dirty="0" smtClean="0">
                <a:sym typeface="Wingdings"/>
              </a:rPr>
              <a:t>xécution accordé à la Commission.</a:t>
            </a:r>
          </a:p>
          <a:p>
            <a:pPr marL="0" indent="0">
              <a:buNone/>
            </a:pPr>
            <a:r>
              <a:rPr lang="fr-FR" dirty="0" smtClean="0">
                <a:sym typeface="Wingdings"/>
              </a:rPr>
              <a:t> </a:t>
            </a:r>
            <a:endParaRPr lang="fr-FR" dirty="0" smtClean="0"/>
          </a:p>
          <a:p>
            <a:r>
              <a:rPr lang="fr-FR" dirty="0" smtClean="0"/>
              <a:t>Instauration d’une </a:t>
            </a:r>
            <a:r>
              <a:rPr lang="fr-FR" b="1" dirty="0" smtClean="0"/>
              <a:t>délégation de pouvoir</a:t>
            </a:r>
            <a:r>
              <a:rPr lang="fr-FR" dirty="0" smtClean="0"/>
              <a:t> (via acte législatif) pour que des </a:t>
            </a:r>
            <a:r>
              <a:rPr lang="fr-FR" b="1" dirty="0" smtClean="0"/>
              <a:t>comités </a:t>
            </a:r>
            <a:r>
              <a:rPr lang="fr-FR" dirty="0" smtClean="0"/>
              <a:t>composés d’experts issus des EM (droit de regard du Conseil sur la Commission, mais présidé par la Commission) puissent travailler sur les actes qui doivent </a:t>
            </a:r>
            <a:r>
              <a:rPr lang="nl-BE" dirty="0" smtClean="0"/>
              <a:t>être exécutés. </a:t>
            </a:r>
            <a:r>
              <a:rPr lang="fr-FR" dirty="0"/>
              <a:t>Les avis rendus sont ensuite contraignants ou </a:t>
            </a:r>
            <a:r>
              <a:rPr lang="fr-FR" dirty="0" smtClean="0"/>
              <a:t>non</a:t>
            </a:r>
            <a:endParaRPr lang="nl-BE" dirty="0" smtClean="0"/>
          </a:p>
          <a:p>
            <a:pPr marL="0" indent="0">
              <a:buNone/>
            </a:pPr>
            <a:r>
              <a:rPr lang="nl-BE" dirty="0">
                <a:sym typeface="Wingdings"/>
              </a:rPr>
              <a:t>	</a:t>
            </a:r>
            <a:r>
              <a:rPr lang="fr-FR" dirty="0" smtClean="0">
                <a:sym typeface="Wingdings"/>
              </a:rPr>
              <a:t> </a:t>
            </a:r>
            <a:r>
              <a:rPr lang="fr-FR" dirty="0">
                <a:sym typeface="Wingdings"/>
              </a:rPr>
              <a:t>Les comités sont </a:t>
            </a:r>
            <a:r>
              <a:rPr lang="fr-FR" dirty="0" smtClean="0">
                <a:sym typeface="Wingdings"/>
              </a:rPr>
              <a:t>constitués comme des groupes du travail (// Conseil) mais greffés à la Commission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Pas de rapport avec les DG (permanentes, font parties de l’organisation interne de la Commission)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584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PARLEMENT Européen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9976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Elections des </a:t>
            </a:r>
            <a:r>
              <a:rPr lang="fr-FR" dirty="0" smtClean="0"/>
              <a:t>Représentants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340324"/>
              </p:ext>
            </p:extLst>
          </p:nvPr>
        </p:nvGraphicFramePr>
        <p:xfrm>
          <a:off x="581023" y="2181225"/>
          <a:ext cx="11029784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8588"/>
                <a:gridCol w="871119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Elections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Traité CECA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Membres</a:t>
                      </a:r>
                      <a:r>
                        <a:rPr lang="fr-FR" dirty="0" smtClean="0"/>
                        <a:t> </a:t>
                      </a:r>
                      <a:r>
                        <a:rPr lang="fr-FR" b="1" dirty="0" smtClean="0"/>
                        <a:t>désignés</a:t>
                      </a:r>
                      <a:r>
                        <a:rPr lang="fr-FR" dirty="0" smtClean="0"/>
                        <a:t> (4-18 par EM) par les Parlements</a:t>
                      </a:r>
                      <a:r>
                        <a:rPr lang="fr-FR" baseline="0" dirty="0" smtClean="0"/>
                        <a:t> nationaux (non-élus mais les EM peuvent organiser des élections au suffrage universel si ils veulent) </a:t>
                      </a:r>
                      <a:r>
                        <a:rPr lang="fr-FR" dirty="0" smtClean="0">
                          <a:sym typeface="Wingdings"/>
                        </a:rPr>
                        <a:t> Assemblée « des Etats »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Traité de</a:t>
                      </a:r>
                      <a:r>
                        <a:rPr lang="fr-FR" baseline="0" dirty="0" smtClean="0"/>
                        <a:t> Rome (CEE)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Membres désignés </a:t>
                      </a:r>
                      <a:r>
                        <a:rPr lang="fr-FR" dirty="0" smtClean="0"/>
                        <a:t>(6-36 par EM)</a:t>
                      </a:r>
                    </a:p>
                    <a:p>
                      <a:pPr marL="285750" indent="-285750">
                        <a:buFont typeface="Wingdings" charset="2"/>
                        <a:buChar char="à"/>
                      </a:pPr>
                      <a:r>
                        <a:rPr lang="fr-FR" dirty="0" smtClean="0"/>
                        <a:t>abandon de la possibilité pour les EM de</a:t>
                      </a:r>
                      <a:r>
                        <a:rPr lang="fr-FR" baseline="0" dirty="0" smtClean="0"/>
                        <a:t> les élire au</a:t>
                      </a:r>
                      <a:r>
                        <a:rPr lang="fr-FR" dirty="0" smtClean="0"/>
                        <a:t> suffrage universel</a:t>
                      </a:r>
                    </a:p>
                    <a:p>
                      <a:pPr marL="285750" indent="-285750">
                        <a:buFont typeface="Wingdings" charset="2"/>
                        <a:buChar char="à"/>
                      </a:pPr>
                      <a:r>
                        <a:rPr lang="fr-FR" baseline="0" dirty="0" smtClean="0"/>
                        <a:t>mais introduction de l’idée d’un choix collectif par l’instauration d’une procédure      uniforme dans tous les EM pour élire les parlementaires au suffrage universel</a:t>
                      </a:r>
                    </a:p>
                    <a:p>
                      <a:pPr marL="285750" indent="-285750">
                        <a:buFont typeface="Wingdings" charset="2"/>
                        <a:buChar char="à"/>
                      </a:pPr>
                      <a:r>
                        <a:rPr lang="fr-FR" baseline="0" dirty="0" smtClean="0"/>
                        <a:t>Vers une Assemblée « des citoyens »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Sommet des chefs d’Etats (Paris, 1974)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Les</a:t>
                      </a:r>
                      <a:r>
                        <a:rPr lang="fr-FR" baseline="0" dirty="0" smtClean="0"/>
                        <a:t> chefs d’Etats demandent à l’Assemblée de proposer des projets pour les élections au suffrage universel </a:t>
                      </a:r>
                      <a:r>
                        <a:rPr lang="fr-FR" baseline="0" dirty="0" smtClean="0">
                          <a:sym typeface="Wingdings"/>
                        </a:rPr>
                        <a:t> élections des Parlementaires par les citoyens.</a:t>
                      </a:r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Premières élections au </a:t>
                      </a:r>
                      <a:r>
                        <a:rPr lang="fr-FR" b="1" baseline="0" dirty="0" smtClean="0"/>
                        <a:t>suffrage universel </a:t>
                      </a:r>
                      <a:r>
                        <a:rPr lang="fr-FR" baseline="0" dirty="0" smtClean="0"/>
                        <a:t>: juin 1979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Traité d’Amsterdam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aseline="0" dirty="0" smtClean="0"/>
                        <a:t>Réorganisation en vue de l’élargissement (2004/2007)</a:t>
                      </a:r>
                    </a:p>
                    <a:p>
                      <a:r>
                        <a:rPr lang="fr-FR" baseline="0" dirty="0" smtClean="0"/>
                        <a:t>Première limite quantitative du nombre de parlementaires (700)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98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Clé de Répartition des </a:t>
            </a:r>
            <a:r>
              <a:rPr lang="fr-FR" dirty="0" smtClean="0"/>
              <a:t>représentants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443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u="sng" dirty="0" smtClean="0">
                <a:solidFill>
                  <a:schemeClr val="tx1"/>
                </a:solidFill>
              </a:rPr>
              <a:t>Article 14 §2 TUE</a:t>
            </a:r>
            <a:endParaRPr lang="fr-FR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750 représentants </a:t>
            </a:r>
            <a:r>
              <a:rPr lang="fr-FR" b="1" u="sng" dirty="0" smtClean="0">
                <a:solidFill>
                  <a:schemeClr val="tx1"/>
                </a:solidFill>
              </a:rPr>
              <a:t>max</a:t>
            </a:r>
            <a:r>
              <a:rPr lang="fr-FR" dirty="0" smtClean="0">
                <a:solidFill>
                  <a:schemeClr val="tx1"/>
                </a:solidFill>
              </a:rPr>
              <a:t> + le président </a:t>
            </a:r>
            <a:r>
              <a:rPr lang="fr-FR" i="1" dirty="0" smtClean="0">
                <a:solidFill>
                  <a:schemeClr val="tx1"/>
                </a:solidFill>
              </a:rPr>
              <a:t>(Antonio </a:t>
            </a:r>
            <a:r>
              <a:rPr lang="fr-FR" i="1" dirty="0" err="1" smtClean="0">
                <a:solidFill>
                  <a:schemeClr val="tx1"/>
                </a:solidFill>
              </a:rPr>
              <a:t>Tajani</a:t>
            </a:r>
            <a:r>
              <a:rPr lang="fr-FR" i="1" dirty="0" smtClean="0">
                <a:solidFill>
                  <a:schemeClr val="tx1"/>
                </a:solidFill>
              </a:rPr>
              <a:t> depuis janvier 2017)</a:t>
            </a:r>
            <a:endParaRPr lang="fr-FR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Principe de </a:t>
            </a:r>
            <a:r>
              <a:rPr lang="fr-FR" u="sng" dirty="0" smtClean="0">
                <a:solidFill>
                  <a:schemeClr val="tx1"/>
                </a:solidFill>
              </a:rPr>
              <a:t>dégressivité proportionnelle</a:t>
            </a:r>
            <a:r>
              <a:rPr lang="fr-FR" dirty="0" smtClean="0">
                <a:solidFill>
                  <a:schemeClr val="tx1"/>
                </a:solidFill>
              </a:rPr>
              <a:t> : plus la population est grande, plus un parlementaire représente d’habitants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Mais toujours 6 parlementaires minimum et 96 maximum par EM. </a:t>
            </a:r>
          </a:p>
          <a:p>
            <a:pPr marL="324000" lvl="1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Ex:   Chypre = 6 parlementaires ;  Allemagne = 96 parlementaires </a:t>
            </a:r>
            <a:r>
              <a:rPr lang="fr-FR" dirty="0" smtClean="0">
                <a:solidFill>
                  <a:schemeClr val="tx1"/>
                </a:solidFill>
                <a:sym typeface="Wingdings"/>
              </a:rPr>
              <a:t></a:t>
            </a:r>
            <a:r>
              <a:rPr lang="fr-FR" dirty="0" smtClean="0">
                <a:solidFill>
                  <a:schemeClr val="tx1"/>
                </a:solidFill>
              </a:rPr>
              <a:t> 16 x plus de parlementaires</a:t>
            </a:r>
          </a:p>
          <a:p>
            <a:pPr marL="324000" lvl="1" indent="0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     </a:t>
            </a:r>
            <a:r>
              <a:rPr lang="fr-FR" u="sng" dirty="0" smtClean="0">
                <a:solidFill>
                  <a:schemeClr val="tx1"/>
                </a:solidFill>
              </a:rPr>
              <a:t>Mais</a:t>
            </a:r>
            <a:r>
              <a:rPr lang="fr-FR" dirty="0" smtClean="0">
                <a:solidFill>
                  <a:schemeClr val="tx1"/>
                </a:solidFill>
              </a:rPr>
              <a:t> l’Allemagne a 80 x plus d’habitants que Chypre</a:t>
            </a:r>
            <a:r>
              <a:rPr lang="mr-IN" dirty="0" smtClean="0">
                <a:solidFill>
                  <a:schemeClr val="tx1"/>
                </a:solidFill>
              </a:rPr>
              <a:t>…</a:t>
            </a:r>
            <a:endParaRPr lang="nl-BE" dirty="0" smtClean="0">
              <a:solidFill>
                <a:schemeClr val="tx1"/>
              </a:solidFill>
            </a:endParaRPr>
          </a:p>
          <a:p>
            <a:pPr marL="324000" lvl="1" indent="0"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  <a:sym typeface="Wingdings"/>
              </a:rPr>
              <a:t> Quand nouvel EM, négociations et retrait de parlementaires à certains EM pour rester dans ce que le traité dit.  Pas de logique mathématique !</a:t>
            </a:r>
            <a:endParaRPr lang="fr-F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436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Groupes politiques vs. Partis politiques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38" y="1863313"/>
            <a:ext cx="6580442" cy="4940489"/>
          </a:xfrm>
        </p:spPr>
      </p:pic>
      <p:sp>
        <p:nvSpPr>
          <p:cNvPr id="5" name="ZoneTexte 4"/>
          <p:cNvSpPr txBox="1"/>
          <p:nvPr/>
        </p:nvSpPr>
        <p:spPr>
          <a:xfrm>
            <a:off x="7351295" y="1935662"/>
            <a:ext cx="4259513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750 députés (+ président)</a:t>
            </a:r>
          </a:p>
          <a:p>
            <a:endParaRPr lang="fr-FR" dirty="0"/>
          </a:p>
          <a:p>
            <a:r>
              <a:rPr lang="fr-FR" dirty="0" smtClean="0"/>
              <a:t>15</a:t>
            </a:r>
            <a:r>
              <a:rPr lang="fr-FR" b="1" dirty="0" smtClean="0">
                <a:solidFill>
                  <a:srgbClr val="0070C0"/>
                </a:solidFill>
              </a:rPr>
              <a:t> partis politiques </a:t>
            </a:r>
            <a:r>
              <a:rPr lang="fr-FR" dirty="0" smtClean="0"/>
              <a:t>européens composés de membres de partis nationaux de plusieurs </a:t>
            </a:r>
            <a:r>
              <a:rPr lang="fr-FR" dirty="0" smtClean="0"/>
              <a:t>EM (reconnus dans le TUE et TFUE) </a:t>
            </a:r>
            <a:r>
              <a:rPr lang="fr-FR" dirty="0" smtClean="0">
                <a:sym typeface="Wingdings"/>
              </a:rPr>
              <a:t> permet de mettre sur la table des problématiques européennes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Ces partis sont regroupés en 7</a:t>
            </a:r>
            <a:r>
              <a:rPr lang="fr-FR" b="1" dirty="0" smtClean="0">
                <a:solidFill>
                  <a:srgbClr val="0070C0"/>
                </a:solidFill>
              </a:rPr>
              <a:t> groupes politiques </a:t>
            </a:r>
            <a:r>
              <a:rPr lang="fr-FR" dirty="0" smtClean="0"/>
              <a:t>+ 1 « non-inscrit » (députés qui n’appartiennent à aucun groupe politique) qui siègent dans l’hémicycle</a:t>
            </a:r>
          </a:p>
          <a:p>
            <a:endParaRPr lang="fr-FR" dirty="0"/>
          </a:p>
          <a:p>
            <a:r>
              <a:rPr lang="fr-FR" sz="1600" dirty="0" smtClean="0"/>
              <a:t>Exemple : </a:t>
            </a:r>
          </a:p>
          <a:p>
            <a:r>
              <a:rPr lang="fr-FR" sz="1600" dirty="0" smtClean="0"/>
              <a:t>PS </a:t>
            </a:r>
            <a:r>
              <a:rPr lang="fr-FR" sz="1600" dirty="0"/>
              <a:t>wallon, SPA </a:t>
            </a:r>
            <a:r>
              <a:rPr lang="fr-FR" sz="1600" dirty="0" smtClean="0"/>
              <a:t>flamand, PS français, etc. </a:t>
            </a:r>
            <a:r>
              <a:rPr lang="fr-FR" sz="1600" dirty="0">
                <a:sym typeface="Wingdings"/>
              </a:rPr>
              <a:t> parti socialiste européen  siègent dans le groupe politique socialiste  </a:t>
            </a:r>
            <a:endParaRPr lang="fr-FR" sz="1600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7247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Organisation : les </a:t>
            </a:r>
            <a:r>
              <a:rPr lang="fr-FR" dirty="0" smtClean="0"/>
              <a:t>organes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fr-FR" u="sng" dirty="0" smtClean="0"/>
              <a:t>3 </a:t>
            </a:r>
            <a:r>
              <a:rPr lang="fr-FR" u="sng" dirty="0" smtClean="0"/>
              <a:t>organes permanents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dirty="0" smtClean="0"/>
              <a:t>Bureau</a:t>
            </a:r>
            <a:r>
              <a:rPr lang="fr-FR" dirty="0" smtClean="0"/>
              <a:t> : organe de direction du PE </a:t>
            </a:r>
            <a:r>
              <a:rPr lang="fr-FR" dirty="0" smtClean="0">
                <a:sym typeface="Wingdings"/>
              </a:rPr>
              <a:t> budget et questions administratives</a:t>
            </a:r>
          </a:p>
          <a:p>
            <a:r>
              <a:rPr lang="fr-FR" b="1" dirty="0" smtClean="0">
                <a:sym typeface="Wingdings"/>
              </a:rPr>
              <a:t>Collège des Questeurs</a:t>
            </a:r>
            <a:r>
              <a:rPr lang="fr-FR" dirty="0" smtClean="0">
                <a:sym typeface="Wingdings"/>
              </a:rPr>
              <a:t> : questions administratives et financières qui touchent directement les députés</a:t>
            </a:r>
          </a:p>
          <a:p>
            <a:r>
              <a:rPr lang="fr-FR" b="1" dirty="0" smtClean="0">
                <a:sym typeface="Wingdings"/>
              </a:rPr>
              <a:t>Conférence des présidents</a:t>
            </a:r>
            <a:r>
              <a:rPr lang="fr-FR" dirty="0" smtClean="0">
                <a:sym typeface="Wingdings"/>
              </a:rPr>
              <a:t> : Président du PE (préside) + le président de chaque groupe politique (+ président des « non-inscrits » sans droit de vote) </a:t>
            </a:r>
          </a:p>
          <a:p>
            <a:pPr marL="0" indent="0">
              <a:buNone/>
            </a:pPr>
            <a:r>
              <a:rPr lang="fr-FR" dirty="0">
                <a:sym typeface="Wingdings"/>
              </a:rPr>
              <a:t>	</a:t>
            </a:r>
            <a:r>
              <a:rPr lang="fr-FR" dirty="0" smtClean="0">
                <a:sym typeface="Wingdings"/>
              </a:rPr>
              <a:t>	 organisation des travaux, programmation législative</a:t>
            </a:r>
          </a:p>
          <a:p>
            <a:pPr marL="0" indent="0">
              <a:buNone/>
            </a:pPr>
            <a:r>
              <a:rPr lang="fr-FR" dirty="0" smtClean="0">
                <a:sym typeface="Wingdings"/>
              </a:rPr>
              <a:t>		 attribution des compétences des commissions (groupes de travail du PE) </a:t>
            </a:r>
            <a:endParaRPr lang="fr-FR" dirty="0" smtClean="0">
              <a:sym typeface="Wingdings"/>
            </a:endParaRPr>
          </a:p>
          <a:p>
            <a:pPr marL="0" indent="0">
              <a:buNone/>
            </a:pPr>
            <a:r>
              <a:rPr lang="fr-FR" dirty="0" smtClean="0">
                <a:sym typeface="Wingdings"/>
              </a:rPr>
              <a:t>		 relations avec autres </a:t>
            </a:r>
            <a:r>
              <a:rPr lang="fr-FR" dirty="0" smtClean="0">
                <a:sym typeface="Wingdings"/>
              </a:rPr>
              <a:t>institutions </a:t>
            </a:r>
            <a:r>
              <a:rPr lang="fr-FR" dirty="0" smtClean="0">
                <a:sym typeface="Wingdings"/>
              </a:rPr>
              <a:t>UE, parlements nationaux et pays </a:t>
            </a:r>
            <a:r>
              <a:rPr lang="fr-FR" dirty="0" smtClean="0">
                <a:sym typeface="Wingdings"/>
              </a:rPr>
              <a:t>tiers</a:t>
            </a:r>
            <a:endParaRPr lang="fr-FR" dirty="0" smtClean="0">
              <a:sym typeface="Wingdings"/>
            </a:endParaRPr>
          </a:p>
          <a:p>
            <a:pPr marL="0" indent="0">
              <a:buNone/>
            </a:pPr>
            <a:endParaRPr lang="fr-FR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284919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Organisation : les commissions (ROI)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9249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dirty="0" smtClean="0"/>
              <a:t>3 types de groupes de travail (// autres institutions) appelés </a:t>
            </a:r>
            <a:r>
              <a:rPr lang="fr-FR" u="sng" dirty="0" smtClean="0"/>
              <a:t>« commissions »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dirty="0" smtClean="0"/>
              <a:t>Commissions parlementaires permanentes </a:t>
            </a:r>
            <a:r>
              <a:rPr lang="fr-FR" dirty="0" smtClean="0"/>
              <a:t>: politiques internes (ex : commission environnement) et externes (ex : commission au </a:t>
            </a:r>
            <a:r>
              <a:rPr lang="fr-FR" dirty="0" smtClean="0"/>
              <a:t>développement)</a:t>
            </a:r>
            <a:endParaRPr lang="fr-FR" dirty="0" smtClean="0">
              <a:sym typeface="Wingdings"/>
            </a:endParaRPr>
          </a:p>
          <a:p>
            <a:r>
              <a:rPr lang="fr-FR" b="1" dirty="0" smtClean="0">
                <a:sym typeface="Wingdings"/>
              </a:rPr>
              <a:t>Commissions spéciales (</a:t>
            </a:r>
            <a:r>
              <a:rPr lang="fr-FR" b="1" i="1" dirty="0" smtClean="0">
                <a:sym typeface="Wingdings"/>
              </a:rPr>
              <a:t>ad hoc</a:t>
            </a:r>
            <a:r>
              <a:rPr lang="fr-FR" b="1" dirty="0" smtClean="0">
                <a:sym typeface="Wingdings"/>
              </a:rPr>
              <a:t>) </a:t>
            </a:r>
            <a:r>
              <a:rPr lang="fr-FR" dirty="0" smtClean="0">
                <a:sym typeface="Wingdings"/>
              </a:rPr>
              <a:t>: questions temporaires (ex : commission crise financière)</a:t>
            </a:r>
          </a:p>
          <a:p>
            <a:r>
              <a:rPr lang="fr-FR" b="1" dirty="0" smtClean="0">
                <a:sym typeface="Wingdings"/>
              </a:rPr>
              <a:t>Commissions d’</a:t>
            </a:r>
            <a:r>
              <a:rPr lang="fr-FR" b="1" dirty="0" err="1" smtClean="0">
                <a:sym typeface="Wingdings"/>
              </a:rPr>
              <a:t>enqu</a:t>
            </a:r>
            <a:r>
              <a:rPr lang="nl-BE" b="1" dirty="0" smtClean="0">
                <a:sym typeface="Wingdings"/>
              </a:rPr>
              <a:t>ête </a:t>
            </a:r>
            <a:r>
              <a:rPr lang="fr-FR" dirty="0" smtClean="0">
                <a:sym typeface="Wingdings"/>
              </a:rPr>
              <a:t>: en cas d’infractions ou de </a:t>
            </a:r>
            <a:r>
              <a:rPr lang="fr-FR" dirty="0">
                <a:sym typeface="Wingdings"/>
              </a:rPr>
              <a:t>m</a:t>
            </a:r>
            <a:r>
              <a:rPr lang="fr-FR" dirty="0" smtClean="0">
                <a:sym typeface="Wingdings"/>
              </a:rPr>
              <a:t>auvaise application du droit communautaire, elles</a:t>
            </a:r>
            <a:r>
              <a:rPr lang="nl-BE" dirty="0">
                <a:sym typeface="Wingdings"/>
              </a:rPr>
              <a:t> </a:t>
            </a:r>
            <a:r>
              <a:rPr lang="nl-BE" dirty="0" smtClean="0">
                <a:sym typeface="Wingdings"/>
              </a:rPr>
              <a:t>vont investiguer et rapporter (mais pas décider</a:t>
            </a:r>
            <a:r>
              <a:rPr lang="mr-IN" dirty="0" smtClean="0">
                <a:sym typeface="Wingdings"/>
              </a:rPr>
              <a:t>…</a:t>
            </a:r>
            <a:r>
              <a:rPr lang="nl-BE" dirty="0">
                <a:sym typeface="Wingdings"/>
              </a:rPr>
              <a:t>)</a:t>
            </a:r>
            <a:endParaRPr lang="fr-FR" dirty="0" smtClean="0">
              <a:sym typeface="Wingdings"/>
            </a:endParaRPr>
          </a:p>
          <a:p>
            <a:pPr marL="0" indent="0">
              <a:buNone/>
            </a:pPr>
            <a:endParaRPr lang="fr-FR" dirty="0" smtClean="0">
              <a:sym typeface="Wingdings"/>
            </a:endParaRPr>
          </a:p>
          <a:p>
            <a:pPr marL="0" indent="0">
              <a:buNone/>
            </a:pPr>
            <a:r>
              <a:rPr lang="fr-FR" u="sng" dirty="0" smtClean="0">
                <a:sym typeface="Wingdings"/>
              </a:rPr>
              <a:t>Conférence des présidents des commissions</a:t>
            </a:r>
            <a:r>
              <a:rPr lang="fr-FR" dirty="0" smtClean="0">
                <a:sym typeface="Wingdings"/>
              </a:rPr>
              <a:t> : organe regroupant les présidents des différentes commissions</a:t>
            </a:r>
          </a:p>
          <a:p>
            <a:pPr lvl="1">
              <a:buFont typeface="Wingdings" charset="2"/>
              <a:buChar char="è"/>
            </a:pPr>
            <a:r>
              <a:rPr lang="fr-FR" dirty="0" smtClean="0">
                <a:sym typeface="Wingdings"/>
              </a:rPr>
              <a:t>Peut faire des recommandations à la conférence des présidents sur travaux, OJ, en cas de litige entre deux commissions, etc. </a:t>
            </a:r>
          </a:p>
          <a:p>
            <a:pPr lvl="1">
              <a:buFont typeface="Wingdings" charset="2"/>
              <a:buChar char="è"/>
            </a:pPr>
            <a:r>
              <a:rPr lang="fr-FR" dirty="0" smtClean="0">
                <a:sym typeface="Wingdings"/>
              </a:rPr>
              <a:t>Bureau et Conférence des Présidents peuvent lui déléguer des </a:t>
            </a:r>
            <a:r>
              <a:rPr lang="fr-FR" dirty="0" err="1" smtClean="0">
                <a:sym typeface="Wingdings"/>
              </a:rPr>
              <a:t>t</a:t>
            </a:r>
            <a:r>
              <a:rPr lang="nl-BE" dirty="0" smtClean="0">
                <a:sym typeface="Wingdings"/>
              </a:rPr>
              <a:t>âches</a:t>
            </a:r>
            <a:endParaRPr lang="fr-FR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807827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Institutions et traités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2180496"/>
            <a:ext cx="5080699" cy="3678303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r>
              <a:rPr lang="fr-FR" dirty="0">
                <a:solidFill>
                  <a:schemeClr val="tx1"/>
                </a:solidFill>
              </a:rPr>
              <a:t>4 </a:t>
            </a:r>
            <a:r>
              <a:rPr lang="fr-FR" dirty="0">
                <a:solidFill>
                  <a:schemeClr val="tx1"/>
                </a:solidFill>
              </a:rPr>
              <a:t>institutions politiques </a:t>
            </a:r>
            <a:r>
              <a:rPr lang="fr-FR" dirty="0">
                <a:solidFill>
                  <a:schemeClr val="tx1"/>
                </a:solidFill>
              </a:rPr>
              <a:t>: 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Conseil européen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Conseil (des ministres / de l’Union européenne)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Commission européenne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Parlement européen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228803" y="2722638"/>
            <a:ext cx="5264727" cy="297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6000" lvl="0" indent="-306000">
              <a:spcBef>
                <a:spcPct val="20000"/>
              </a:spcBef>
              <a:spcAft>
                <a:spcPts val="600"/>
              </a:spcAft>
              <a:buClr>
                <a:srgbClr val="629DD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fr-FR" dirty="0" smtClean="0"/>
              <a:t>7 traités : </a:t>
            </a:r>
            <a:endParaRPr lang="fr-FR" dirty="0"/>
          </a:p>
          <a:p>
            <a:pPr marL="630000" lvl="1" indent="-306000">
              <a:spcBef>
                <a:spcPct val="20000"/>
              </a:spcBef>
              <a:spcAft>
                <a:spcPts val="600"/>
              </a:spcAft>
              <a:buClr>
                <a:srgbClr val="629DD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fr-FR" sz="1600" dirty="0" smtClean="0"/>
              <a:t>Traité CECA (1951)</a:t>
            </a:r>
          </a:p>
          <a:p>
            <a:pPr marL="630000" lvl="1" indent="-306000">
              <a:spcBef>
                <a:spcPct val="20000"/>
              </a:spcBef>
              <a:spcAft>
                <a:spcPts val="600"/>
              </a:spcAft>
              <a:buClr>
                <a:srgbClr val="629DD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fr-FR" sz="1600" dirty="0" smtClean="0"/>
              <a:t>Traité de Rome/CEE (1958)</a:t>
            </a:r>
          </a:p>
          <a:p>
            <a:pPr marL="630000" lvl="1" indent="-306000">
              <a:spcBef>
                <a:spcPct val="20000"/>
              </a:spcBef>
              <a:spcAft>
                <a:spcPts val="600"/>
              </a:spcAft>
              <a:buClr>
                <a:srgbClr val="629DD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fr-FR" sz="1600" dirty="0" smtClean="0"/>
              <a:t>Acte unique (1986)</a:t>
            </a:r>
          </a:p>
          <a:p>
            <a:pPr marL="630000" lvl="1" indent="-306000">
              <a:spcBef>
                <a:spcPct val="20000"/>
              </a:spcBef>
              <a:spcAft>
                <a:spcPts val="600"/>
              </a:spcAft>
              <a:buClr>
                <a:srgbClr val="629DD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fr-FR" sz="1600" dirty="0" smtClean="0"/>
              <a:t>Traité de Maastricht (1992)</a:t>
            </a:r>
          </a:p>
          <a:p>
            <a:pPr marL="630000" lvl="1" indent="-306000">
              <a:spcBef>
                <a:spcPct val="20000"/>
              </a:spcBef>
              <a:spcAft>
                <a:spcPts val="600"/>
              </a:spcAft>
              <a:buClr>
                <a:srgbClr val="629DD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fr-FR" sz="1600" dirty="0" smtClean="0"/>
              <a:t>Traité d’Amsterdam / UE (1997)</a:t>
            </a:r>
          </a:p>
          <a:p>
            <a:pPr marL="630000" lvl="1" indent="-306000">
              <a:spcBef>
                <a:spcPct val="20000"/>
              </a:spcBef>
              <a:spcAft>
                <a:spcPts val="600"/>
              </a:spcAft>
              <a:buClr>
                <a:srgbClr val="629DD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fr-FR" sz="1600" dirty="0" smtClean="0"/>
              <a:t>Traité de Nice (2001)</a:t>
            </a:r>
          </a:p>
          <a:p>
            <a:pPr marL="630000" lvl="1" indent="-306000">
              <a:spcBef>
                <a:spcPct val="20000"/>
              </a:spcBef>
              <a:spcAft>
                <a:spcPts val="600"/>
              </a:spcAft>
              <a:buClr>
                <a:srgbClr val="629DD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fr-FR" sz="1600" dirty="0" smtClean="0"/>
              <a:t>Traité de Lisbonne (2009) 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77692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Réunions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Séance plénière : 1 semaine 1x/mois à Strasbourg (présidée par le Président)</a:t>
            </a:r>
          </a:p>
          <a:p>
            <a:r>
              <a:rPr lang="fr-FR" dirty="0" smtClean="0"/>
              <a:t>Séances plénières additionnelles à Bruxelles</a:t>
            </a:r>
          </a:p>
          <a:p>
            <a:r>
              <a:rPr lang="fr-FR" dirty="0" smtClean="0"/>
              <a:t>Secrétariat est à Luxembourg</a:t>
            </a:r>
            <a:r>
              <a:rPr lang="mr-IN" dirty="0" smtClean="0"/>
              <a:t>…</a:t>
            </a:r>
            <a:endParaRPr lang="nl-BE" dirty="0" smtClean="0"/>
          </a:p>
          <a:p>
            <a:endParaRPr lang="nl-BE" dirty="0"/>
          </a:p>
          <a:p>
            <a:pPr marL="0" indent="0">
              <a:buNone/>
            </a:pPr>
            <a:r>
              <a:rPr lang="nl-BE" dirty="0" smtClean="0">
                <a:sym typeface="Wingdings"/>
              </a:rPr>
              <a:t> Trois endroits différents !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733321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Méthodologie pour l’examen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59574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Examen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Examen = question transversale</a:t>
            </a:r>
          </a:p>
          <a:p>
            <a:r>
              <a:rPr lang="fr-FR" dirty="0" smtClean="0"/>
              <a:t>Conseils :</a:t>
            </a:r>
          </a:p>
          <a:p>
            <a:pPr lvl="1"/>
            <a:r>
              <a:rPr lang="fr-FR" dirty="0" smtClean="0"/>
              <a:t>Cours ouvert : préparer un/des support(s) maniable(s</a:t>
            </a:r>
            <a:r>
              <a:rPr lang="fr-FR" dirty="0" smtClean="0"/>
              <a:t>)</a:t>
            </a:r>
            <a:endParaRPr lang="fr-FR" dirty="0" smtClean="0"/>
          </a:p>
          <a:p>
            <a:pPr lvl="1"/>
            <a:r>
              <a:rPr lang="fr-FR" dirty="0" smtClean="0"/>
              <a:t>Prendre l’ouvrage </a:t>
            </a:r>
            <a:r>
              <a:rPr lang="fr-FR" i="1" dirty="0" smtClean="0"/>
              <a:t>De Rome à Lisbonne </a:t>
            </a:r>
            <a:r>
              <a:rPr lang="fr-FR" dirty="0" smtClean="0"/>
              <a:t>et pouvoir retrouver les articles pertinents </a:t>
            </a:r>
            <a:endParaRPr lang="fr-FR" dirty="0">
              <a:sym typeface="Wingdings"/>
            </a:endParaRPr>
          </a:p>
          <a:p>
            <a:pPr lvl="1"/>
            <a:r>
              <a:rPr lang="fr-FR" dirty="0">
                <a:sym typeface="Wingdings"/>
              </a:rPr>
              <a:t>N</a:t>
            </a:r>
            <a:r>
              <a:rPr lang="fr-FR" dirty="0" smtClean="0">
                <a:sym typeface="Wingdings"/>
              </a:rPr>
              <a:t>oter les articles pour pouvoir les retrouver (y compris les anciens articles avec leur correspondance dans les traités actuels)</a:t>
            </a:r>
            <a:endParaRPr lang="fr-FR" dirty="0" smtClean="0"/>
          </a:p>
          <a:p>
            <a:pPr marL="3240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18421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u="sng" dirty="0" smtClean="0"/>
              <a:t>Exemple</a:t>
            </a:r>
            <a:r>
              <a:rPr lang="fr-FR" dirty="0" smtClean="0"/>
              <a:t> : comparaison de la composition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048890"/>
              </p:ext>
            </p:extLst>
          </p:nvPr>
        </p:nvGraphicFramePr>
        <p:xfrm>
          <a:off x="581192" y="2266933"/>
          <a:ext cx="11029950" cy="3881204"/>
        </p:xfrm>
        <a:graphic>
          <a:graphicData uri="http://schemas.openxmlformats.org/drawingml/2006/table">
            <a:tbl>
              <a:tblPr firstRow="1" firstCol="1" bandRow="1"/>
              <a:tblGrid>
                <a:gridCol w="2472017"/>
                <a:gridCol w="2707063"/>
                <a:gridCol w="2992130"/>
                <a:gridCol w="2858740"/>
              </a:tblGrid>
              <a:tr h="4321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Conseil</a:t>
                      </a:r>
                      <a:r>
                        <a:rPr lang="fr-FR" sz="1600" b="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européen</a:t>
                      </a:r>
                      <a:endParaRPr lang="fr-FR" sz="1600" b="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1669" marR="516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Conseil des ministres</a:t>
                      </a:r>
                      <a:endParaRPr lang="fr-FR" sz="1600" b="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1669" marR="516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Commission</a:t>
                      </a:r>
                      <a:endParaRPr lang="fr-FR" sz="1600" b="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1669" marR="516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Parlement</a:t>
                      </a:r>
                      <a:endParaRPr lang="fr-FR" sz="1600" b="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1669" marR="516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49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15.2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président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chefs </a:t>
                      </a:r>
                      <a:r>
                        <a:rPr lang="fr-BE" sz="16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d’Etats/gouvernement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président Commission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</a:t>
                      </a:r>
                      <a:r>
                        <a:rPr lang="fr-BE" sz="16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HR PESC </a:t>
                      </a: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(participe)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BE" sz="16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ministres </a:t>
                      </a: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ad </a:t>
                      </a:r>
                      <a:r>
                        <a:rPr lang="fr-BE" sz="16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hoc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1669" marR="516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16.2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</a:t>
                      </a:r>
                      <a:r>
                        <a:rPr lang="fr-BE" sz="16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représentants </a:t>
                      </a: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EM niveau ministériel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peut se faire représenter (239 TFUE)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quorum : moitié + 1 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-1 commissaire en rapport avec sujet mais pas de vote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1669" marR="516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17.4</a:t>
                      </a:r>
                      <a:r>
                        <a:rPr lang="fr-BE" sz="16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</a:t>
                      </a: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(&gt; 31/10/14) 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- 1 par EM 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17.5</a:t>
                      </a: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(&lt; 1/12/14)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- 2/3 EM =&gt; MAIS Conseil : conclusions réunion 12/12/08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24 000 + 9 000 agents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1669" marR="516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10.4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Partis politiques européens et groupes politiques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charset="2"/>
                        <a:buChar char=""/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Financement (</a:t>
                      </a:r>
                      <a:r>
                        <a:rPr lang="fr-BE" sz="16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art. 224 TFUE</a:t>
                      </a: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)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14.2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- 750 + 1 </a:t>
                      </a:r>
                      <a:r>
                        <a:rPr lang="fr-BE" sz="1600" u="sng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max</a:t>
                      </a:r>
                      <a:endParaRPr lang="fr-FR" sz="1400" u="sng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dégressivement </a:t>
                      </a:r>
                      <a:r>
                        <a:rPr lang="fr-BE" sz="16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proportionnel </a:t>
                      </a: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(6-96)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proposition nombre = PE + CM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14.3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suffrage universel direct (1979)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1669" marR="516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68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u="sng" dirty="0" smtClean="0"/>
              <a:t>Exemple</a:t>
            </a:r>
            <a:r>
              <a:rPr lang="fr-FR" dirty="0" smtClean="0"/>
              <a:t> : évolution du conseil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05300"/>
              </p:ext>
            </p:extLst>
          </p:nvPr>
        </p:nvGraphicFramePr>
        <p:xfrm>
          <a:off x="220246" y="1913024"/>
          <a:ext cx="11606796" cy="4439650"/>
        </p:xfrm>
        <a:graphic>
          <a:graphicData uri="http://schemas.openxmlformats.org/drawingml/2006/table">
            <a:tbl>
              <a:tblPr firstRow="1" firstCol="1" bandRow="1"/>
              <a:tblGrid>
                <a:gridCol w="1635448"/>
                <a:gridCol w="1949824"/>
                <a:gridCol w="1976717"/>
                <a:gridCol w="1893912"/>
                <a:gridCol w="1395663"/>
                <a:gridCol w="2755232"/>
              </a:tblGrid>
              <a:tr h="545926">
                <a:tc>
                  <a:txBody>
                    <a:bodyPr/>
                    <a:lstStyle/>
                    <a:p>
                      <a:pPr marR="55880" algn="ctr"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Traité de Rome (1958)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Acte </a:t>
                      </a:r>
                      <a:r>
                        <a:rPr lang="fr-BE" sz="1200" b="1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unique </a:t>
                      </a:r>
                      <a:r>
                        <a:rPr lang="fr-BE" sz="12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(1986)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200" b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Traité de Maastricht (1992)</a:t>
                      </a:r>
                      <a:endParaRPr lang="fr-FR" sz="120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Traité d’Amsterdam (</a:t>
                      </a:r>
                      <a:r>
                        <a:rPr lang="fr-BE" sz="1200" b="1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1997)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200" b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Traité de Nice (2001)</a:t>
                      </a:r>
                      <a:endParaRPr lang="fr-FR" sz="120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Traité de Lisbonne (2009)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93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Origines :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1958 : informel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1961 : CIG (sommet de Bonn)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1974 : sommet de Paris &gt; 3x/an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solidFill>
                            <a:srgbClr val="2F549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Base formelle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2</a:t>
                      </a:r>
                      <a:r>
                        <a:rPr lang="fr-BE" sz="12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(15 TUE)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chefs d’Etat + PT + président Commission (+ ministres AE)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- 2x/an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Ne définit pas compétences !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solidFill>
                            <a:srgbClr val="2F549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Définition compétences 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(car UE)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D</a:t>
                      </a:r>
                      <a:r>
                        <a:rPr lang="fr-BE" sz="12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(15 TUE)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impulsions et or. politiques </a:t>
                      </a: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gén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. de l’UE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chefs d’Etat + PT + président Commission (assistés par ministres AE)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- 2x/an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rapport PE (</a:t>
                      </a: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légitim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. + </a:t>
                      </a: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intég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. canevas instit. =&gt; </a:t>
                      </a:r>
                      <a:r>
                        <a:rPr lang="fr-BE" sz="1200" i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formalisation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J.8 §2</a:t>
                      </a:r>
                      <a:r>
                        <a:rPr lang="en-GB" sz="12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(22 TUE)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or. </a:t>
                      </a:r>
                      <a:r>
                        <a:rPr lang="en-GB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gén</a:t>
                      </a:r>
                      <a:r>
                        <a:rPr lang="en-GB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. PESC (def. large)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solidFill>
                            <a:srgbClr val="2F549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Précise compétences et instruments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13 TUE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1. principes et or. </a:t>
                      </a: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gén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. PESC (défense </a:t>
                      </a: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inc.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2. stratégies communes UE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128 (148 TFUE)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emploi : conclusions dont CM tient compte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Déclaration 22 : réunions 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Àpd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2002 : 1 réunion </a:t>
                      </a: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Bxl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18 EM = toutes </a:t>
                      </a: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Bxl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solidFill>
                            <a:srgbClr val="2F549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Institutionnalisation formelle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13 TUE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institutionnalisation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limites des attributions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coopération loyale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solidFill>
                            <a:srgbClr val="2F549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Compétences, composition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b="1" dirty="0">
                          <a:effectLst/>
                          <a:highlight>
                            <a:srgbClr val="D3D3D3"/>
                          </a:highlight>
                          <a:latin typeface="Calibri" charset="0"/>
                          <a:ea typeface="Calibri" charset="0"/>
                          <a:cs typeface="Times New Roman" charset="0"/>
                        </a:rPr>
                        <a:t>Art. 15 TUE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1.   - impulsions + or. et priorités </a:t>
                      </a: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pol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. </a:t>
                      </a:r>
                      <a:r>
                        <a:rPr lang="fr-BE" sz="12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gén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.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</a:t>
                      </a:r>
                      <a:r>
                        <a:rPr lang="fr-BE" sz="1200" i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pas de fonction législative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2.   - + Président et HR (30)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3.   - 2x/semestre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     - convoqué et organisé par Président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     - ministres </a:t>
                      </a:r>
                      <a:r>
                        <a:rPr lang="fr-BE" sz="1200" i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ad hoc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4.   - consensus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 </a:t>
                      </a:r>
                      <a:r>
                        <a:rPr lang="fr-BE" sz="12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Art. 48</a:t>
                      </a: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: majorité (révision traité) &gt;   coopération renforcée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5.   - MQ Président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6.   - fonctions Président</a:t>
                      </a:r>
                      <a:endParaRPr lang="fr-FR" sz="1200" dirty="0">
                        <a:effectLst/>
                        <a:latin typeface="Times" charset="0"/>
                        <a:ea typeface="Calibri" charset="0"/>
                        <a:cs typeface="Times New Roman" charset="0"/>
                      </a:endParaRPr>
                    </a:p>
                  </a:txBody>
                  <a:tcPr marL="44257" marR="44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48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Good </a:t>
            </a:r>
            <a:r>
              <a:rPr lang="fr-FR" dirty="0" err="1" smtClean="0"/>
              <a:t>luck</a:t>
            </a:r>
            <a:r>
              <a:rPr lang="fr-FR" dirty="0" smtClean="0"/>
              <a:t> </a:t>
            </a:r>
            <a:r>
              <a:rPr lang="fr-FR" dirty="0" smtClean="0">
                <a:sym typeface="Wingdings"/>
              </a:rPr>
              <a:t>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9449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nl-BE" dirty="0" smtClean="0"/>
              <a:t>A retenir : regles générales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214627"/>
              </p:ext>
            </p:extLst>
          </p:nvPr>
        </p:nvGraphicFramePr>
        <p:xfrm>
          <a:off x="2031999" y="3236848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Conseil des ministres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Commission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Parlement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représente les Etats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représente l’Union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représente les citoyens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décide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propose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décide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8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Conseil européen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1630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Président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1882588"/>
            <a:ext cx="11029615" cy="473336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>
              <a:buFont typeface="Wingdings" charset="2"/>
              <a:buChar char="è"/>
            </a:pPr>
            <a:r>
              <a:rPr lang="fr-FR" u="sng" dirty="0" smtClean="0">
                <a:solidFill>
                  <a:schemeClr val="tx1"/>
                </a:solidFill>
                <a:sym typeface="Wingdings"/>
              </a:rPr>
              <a:t>Avant Lisbonne</a:t>
            </a:r>
            <a:r>
              <a:rPr lang="fr-FR" dirty="0" smtClean="0">
                <a:solidFill>
                  <a:schemeClr val="tx1"/>
                </a:solidFill>
                <a:sym typeface="Wingdings"/>
              </a:rPr>
              <a:t>, </a:t>
            </a:r>
            <a:r>
              <a:rPr lang="fr-FR" dirty="0">
                <a:solidFill>
                  <a:schemeClr val="tx1"/>
                </a:solidFill>
              </a:rPr>
              <a:t>le Conseil européen était un organe informel et la fonction de président du Conseil européen </a:t>
            </a:r>
            <a:r>
              <a:rPr lang="fr-FR" b="1" dirty="0">
                <a:solidFill>
                  <a:schemeClr val="tx1"/>
                </a:solidFill>
              </a:rPr>
              <a:t>n'était pas officielle</a:t>
            </a:r>
            <a:r>
              <a:rPr lang="fr-FR" dirty="0">
                <a:solidFill>
                  <a:schemeClr val="tx1"/>
                </a:solidFill>
              </a:rPr>
              <a:t>. Cette dernière était occupée par le chef d'État ou de gouvernement de l'État membre exerçant la présidence tournante du Conseil des ministres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marL="324000" lvl="1" indent="0">
              <a:buNone/>
            </a:pPr>
            <a:r>
              <a:rPr lang="fr-FR" sz="1800" i="1" dirty="0" smtClean="0">
                <a:solidFill>
                  <a:schemeClr val="tx1"/>
                </a:solidFill>
                <a:sym typeface="Wingdings"/>
              </a:rPr>
              <a:t>Attention</a:t>
            </a:r>
            <a:r>
              <a:rPr lang="fr-FR" sz="1800" dirty="0" smtClean="0">
                <a:solidFill>
                  <a:schemeClr val="tx1"/>
                </a:solidFill>
                <a:sym typeface="Wingdings"/>
              </a:rPr>
              <a:t> : présidence tournante pour les deux institutions MAIS</a:t>
            </a:r>
            <a:r>
              <a:rPr lang="nl-BE" sz="1800" dirty="0" smtClean="0">
                <a:solidFill>
                  <a:schemeClr val="tx1"/>
                </a:solidFill>
                <a:sym typeface="Wingdings"/>
              </a:rPr>
              <a:t> pas la m</a:t>
            </a:r>
            <a:r>
              <a:rPr lang="nl-BE" sz="1800" dirty="0" smtClean="0">
                <a:solidFill>
                  <a:schemeClr val="tx1"/>
                </a:solidFill>
                <a:sym typeface="Wingdings"/>
              </a:rPr>
              <a:t>ême personne  chef d’Etat (Conseil européen) vs. ministre compétent (Conseil des ministres)</a:t>
            </a:r>
            <a:r>
              <a:rPr lang="nl-BE" sz="1800" dirty="0" smtClean="0">
                <a:solidFill>
                  <a:schemeClr val="tx1"/>
                </a:solidFill>
                <a:sym typeface="Wingdings"/>
              </a:rPr>
              <a:t>. </a:t>
            </a:r>
          </a:p>
          <a:p>
            <a:pPr marL="324000" lvl="1" indent="0">
              <a:buNone/>
            </a:pPr>
            <a:endParaRPr lang="nl-BE" dirty="0" smtClean="0">
              <a:solidFill>
                <a:schemeClr val="tx1"/>
              </a:solidFill>
              <a:sym typeface="Wingdings"/>
            </a:endParaRPr>
          </a:p>
          <a:p>
            <a:pPr>
              <a:buFont typeface="Wingdings" charset="2"/>
              <a:buChar char="è"/>
            </a:pPr>
            <a:r>
              <a:rPr lang="nl-BE" u="sng" dirty="0" smtClean="0">
                <a:solidFill>
                  <a:schemeClr val="tx1"/>
                </a:solidFill>
                <a:sym typeface="Wingdings"/>
              </a:rPr>
              <a:t>Depuis Lisbonne</a:t>
            </a:r>
            <a:r>
              <a:rPr lang="nl-BE" dirty="0" smtClean="0">
                <a:solidFill>
                  <a:schemeClr val="tx1"/>
                </a:solidFill>
                <a:sym typeface="Wingdings"/>
              </a:rPr>
              <a:t>, </a:t>
            </a:r>
            <a:r>
              <a:rPr lang="fr-FR" dirty="0" smtClean="0">
                <a:solidFill>
                  <a:schemeClr val="tx1"/>
                </a:solidFill>
                <a:sym typeface="Wingdings"/>
              </a:rPr>
              <a:t>l</a:t>
            </a:r>
            <a:r>
              <a:rPr lang="fr-FR" dirty="0" smtClean="0">
                <a:solidFill>
                  <a:schemeClr val="tx1"/>
                </a:solidFill>
              </a:rPr>
              <a:t>a </a:t>
            </a:r>
            <a:r>
              <a:rPr lang="fr-FR" dirty="0">
                <a:solidFill>
                  <a:schemeClr val="tx1"/>
                </a:solidFill>
              </a:rPr>
              <a:t>fonction de président du Conseil européen est devenue une </a:t>
            </a:r>
            <a:r>
              <a:rPr lang="fr-FR" b="1" u="sng" dirty="0">
                <a:solidFill>
                  <a:schemeClr val="tx1"/>
                </a:solidFill>
              </a:rPr>
              <a:t>fonction permanente</a:t>
            </a:r>
            <a:r>
              <a:rPr lang="fr-FR" b="1" dirty="0">
                <a:solidFill>
                  <a:schemeClr val="tx1"/>
                </a:solidFill>
              </a:rPr>
              <a:t>, exercée à temps plein</a:t>
            </a:r>
            <a:r>
              <a:rPr lang="nl-BE" dirty="0" smtClean="0">
                <a:solidFill>
                  <a:schemeClr val="tx1"/>
                </a:solidFill>
                <a:sym typeface="Wingdings"/>
              </a:rPr>
              <a:t> (</a:t>
            </a:r>
            <a:r>
              <a:rPr lang="nl-BE" dirty="0" smtClean="0">
                <a:solidFill>
                  <a:schemeClr val="tx1"/>
                </a:solidFill>
                <a:sym typeface="Wingdings"/>
              </a:rPr>
              <a:t>2,5 ans renouv. </a:t>
            </a:r>
            <a:r>
              <a:rPr lang="nl-BE" dirty="0" smtClean="0">
                <a:solidFill>
                  <a:schemeClr val="tx1"/>
                </a:solidFill>
                <a:sym typeface="Wingdings"/>
              </a:rPr>
              <a:t>1x, doit démissionner de sa fonction nationale). On conserve </a:t>
            </a:r>
            <a:r>
              <a:rPr lang="nl-BE" dirty="0" smtClean="0">
                <a:solidFill>
                  <a:schemeClr val="tx1"/>
                </a:solidFill>
                <a:sym typeface="Wingdings"/>
              </a:rPr>
              <a:t>la </a:t>
            </a:r>
            <a:r>
              <a:rPr lang="nl-BE" dirty="0" smtClean="0">
                <a:solidFill>
                  <a:schemeClr val="tx1"/>
                </a:solidFill>
                <a:sym typeface="Wingdings"/>
              </a:rPr>
              <a:t>présidence </a:t>
            </a:r>
            <a:r>
              <a:rPr lang="nl-BE" dirty="0" smtClean="0">
                <a:solidFill>
                  <a:schemeClr val="tx1"/>
                </a:solidFill>
                <a:sym typeface="Wingdings"/>
              </a:rPr>
              <a:t>tournante (troika) pour le Conseil des ministres.</a:t>
            </a:r>
            <a:endParaRPr lang="fr-F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i="1" dirty="0" smtClean="0">
                <a:solidFill>
                  <a:schemeClr val="tx1"/>
                </a:solidFill>
              </a:rPr>
              <a:t>Donald </a:t>
            </a:r>
            <a:r>
              <a:rPr lang="fr-FR" i="1" dirty="0" err="1" smtClean="0">
                <a:solidFill>
                  <a:schemeClr val="tx1"/>
                </a:solidFill>
              </a:rPr>
              <a:t>Tusk</a:t>
            </a:r>
            <a:r>
              <a:rPr lang="fr-FR" i="1" dirty="0">
                <a:solidFill>
                  <a:schemeClr val="tx1"/>
                </a:solidFill>
              </a:rPr>
              <a:t> </a:t>
            </a:r>
            <a:r>
              <a:rPr lang="fr-FR" i="1" dirty="0" smtClean="0">
                <a:solidFill>
                  <a:schemeClr val="tx1"/>
                </a:solidFill>
              </a:rPr>
              <a:t>(successeur de Herman Van </a:t>
            </a:r>
            <a:r>
              <a:rPr lang="fr-FR" i="1" dirty="0" err="1" smtClean="0">
                <a:solidFill>
                  <a:schemeClr val="tx1"/>
                </a:solidFill>
              </a:rPr>
              <a:t>Rompuy</a:t>
            </a:r>
            <a:r>
              <a:rPr lang="fr-FR" i="1" dirty="0" smtClean="0">
                <a:solidFill>
                  <a:schemeClr val="tx1"/>
                </a:solidFill>
              </a:rPr>
              <a:t> depuis 01/12/14)</a:t>
            </a:r>
            <a:endParaRPr lang="fr-FR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666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Haut représentant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75894" y="1879757"/>
            <a:ext cx="1121717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R</a:t>
            </a:r>
            <a:r>
              <a:rPr lang="nl-BE" u="sng" dirty="0" smtClean="0"/>
              <a:t>ôles</a:t>
            </a:r>
            <a:r>
              <a:rPr lang="nl-BE" dirty="0" smtClean="0"/>
              <a:t> : </a:t>
            </a:r>
          </a:p>
          <a:p>
            <a:pPr marL="285750" indent="-285750">
              <a:buFontTx/>
              <a:buChar char="-"/>
            </a:pPr>
            <a:r>
              <a:rPr lang="nl-BE" dirty="0" smtClean="0"/>
              <a:t>Conduit la PESC et la PSDC : proposition (CM décide) + exécution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Siège au Conseil européen et à la Commission (vice-président)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Préside le Conseil des ministres « Affaires étrangères » (et donc, le COPS)</a:t>
            </a:r>
          </a:p>
          <a:p>
            <a:pPr marL="285750" indent="-285750">
              <a:buFontTx/>
              <a:buChar char="-"/>
            </a:pPr>
            <a:r>
              <a:rPr lang="nl-BE" dirty="0" smtClean="0">
                <a:sym typeface="Wingdings"/>
              </a:rPr>
              <a:t>Préside le Service européen pour l’Action extérieure (SEAE)  représente l’UE à l’extérieur (&gt; Tusk : + global), décide ouverture/fermeture des délégations, nomme les chefs des délégations.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>
                <a:sym typeface="Wingdings"/>
              </a:rPr>
              <a:t> R</a:t>
            </a:r>
            <a:r>
              <a:rPr lang="nl-BE" dirty="0">
                <a:sym typeface="Wingdings"/>
              </a:rPr>
              <a:t>ôle transversal au sein des institutions de l’UE</a:t>
            </a:r>
          </a:p>
          <a:p>
            <a:endParaRPr lang="fr-FR" dirty="0"/>
          </a:p>
          <a:p>
            <a:r>
              <a:rPr lang="fr-FR" u="sng" dirty="0" smtClean="0"/>
              <a:t>Nomination</a:t>
            </a:r>
            <a:r>
              <a:rPr lang="fr-FR" dirty="0" smtClean="0"/>
              <a:t> : Conseil européen à la MQ,  avec l’accord du Président de la Commission </a:t>
            </a:r>
            <a:r>
              <a:rPr lang="fr-FR" dirty="0" smtClean="0">
                <a:sym typeface="Wingdings"/>
              </a:rPr>
              <a:t> </a:t>
            </a:r>
            <a:r>
              <a:rPr lang="fr-FR" b="1" dirty="0" smtClean="0">
                <a:sym typeface="Wingdings"/>
              </a:rPr>
              <a:t>double légitimité</a:t>
            </a:r>
            <a:endParaRPr lang="fr-FR" b="1" dirty="0" smtClean="0"/>
          </a:p>
          <a:p>
            <a:endParaRPr lang="fr-FR" dirty="0" smtClean="0"/>
          </a:p>
          <a:p>
            <a:r>
              <a:rPr lang="fr-FR" u="sng" dirty="0" smtClean="0"/>
              <a:t>Qui peut démettre le HR ?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Le Conseil européen pour le Conseil européen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Le Parlement pour la Commission </a:t>
            </a:r>
          </a:p>
          <a:p>
            <a:endParaRPr lang="fr-FR" dirty="0"/>
          </a:p>
          <a:p>
            <a:r>
              <a:rPr lang="fr-FR" i="1" dirty="0" err="1" smtClean="0"/>
              <a:t>Federica</a:t>
            </a:r>
            <a:r>
              <a:rPr lang="fr-FR" i="1" dirty="0" smtClean="0"/>
              <a:t> </a:t>
            </a:r>
            <a:r>
              <a:rPr lang="fr-FR" i="1" dirty="0" err="1" smtClean="0"/>
              <a:t>Mogherini</a:t>
            </a:r>
            <a:r>
              <a:rPr lang="fr-FR" i="1" dirty="0" smtClean="0"/>
              <a:t> (successeur de Catherine Ashton depuis 01/11/14</a:t>
            </a:r>
            <a:r>
              <a:rPr lang="fr-FR" i="1" dirty="0" smtClean="0"/>
              <a:t>)</a:t>
            </a:r>
            <a:endParaRPr lang="fr-FR" dirty="0"/>
          </a:p>
          <a:p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53913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SEAE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75894" y="2242828"/>
            <a:ext cx="1121717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/>
              <a:t>Organe interinstitutionnel</a:t>
            </a:r>
            <a:r>
              <a:rPr lang="nl-BE" dirty="0" smtClean="0"/>
              <a:t> (Commission </a:t>
            </a:r>
            <a:r>
              <a:rPr lang="mr-IN" dirty="0" smtClean="0"/>
              <a:t>–</a:t>
            </a:r>
            <a:r>
              <a:rPr lang="nl-BE" dirty="0" smtClean="0"/>
              <a:t> Conseil </a:t>
            </a:r>
            <a:r>
              <a:rPr lang="mr-IN" dirty="0" smtClean="0"/>
              <a:t>–</a:t>
            </a:r>
            <a:r>
              <a:rPr lang="nl-BE" dirty="0" smtClean="0"/>
              <a:t> EM) de </a:t>
            </a:r>
            <a:r>
              <a:rPr lang="nl-BE" b="1" dirty="0" smtClean="0"/>
              <a:t>représentation diplomatique </a:t>
            </a:r>
            <a:r>
              <a:rPr lang="nl-BE" dirty="0" smtClean="0"/>
              <a:t>de l’UE. </a:t>
            </a:r>
          </a:p>
          <a:p>
            <a:endParaRPr lang="nl-BE" dirty="0" smtClean="0"/>
          </a:p>
          <a:p>
            <a:r>
              <a:rPr lang="nl-BE" dirty="0" smtClean="0"/>
              <a:t>Avant Lisbonne : représentation extérieure assurée par la Commission et le </a:t>
            </a:r>
            <a:r>
              <a:rPr lang="nl-BE" dirty="0" smtClean="0"/>
              <a:t>Conseil. </a:t>
            </a:r>
            <a:endParaRPr lang="nl-BE" dirty="0" smtClean="0"/>
          </a:p>
          <a:p>
            <a:endParaRPr lang="nl-BE" dirty="0"/>
          </a:p>
          <a:p>
            <a:r>
              <a:rPr lang="nl-BE" dirty="0" smtClean="0"/>
              <a:t>Après Lisbonne : l’article 25 §3 TUE consacre l’existence du SEAE pour avoir un vrai corps diplomatique européen. </a:t>
            </a:r>
          </a:p>
          <a:p>
            <a:endParaRPr lang="nl-BE" dirty="0"/>
          </a:p>
          <a:p>
            <a:pPr marL="285750" indent="-285750">
              <a:buFontTx/>
              <a:buChar char="-"/>
            </a:pPr>
            <a:r>
              <a:rPr lang="nl-BE" dirty="0" smtClean="0"/>
              <a:t>25 mars 2010 : Catherine Ashton (HR) fait une ébauche de proposition sur l’organisation et le fonctionnement du SEAE) qui </a:t>
            </a:r>
            <a:r>
              <a:rPr lang="nl-BE" dirty="0" smtClean="0"/>
              <a:t>fut ensuite </a:t>
            </a:r>
            <a:r>
              <a:rPr lang="nl-BE" dirty="0" smtClean="0"/>
              <a:t>discutée par les institutions.</a:t>
            </a:r>
          </a:p>
          <a:p>
            <a:endParaRPr lang="nl-BE" dirty="0" smtClean="0"/>
          </a:p>
          <a:p>
            <a:pPr marL="285750" indent="-285750">
              <a:buFontTx/>
              <a:buChar char="-"/>
            </a:pPr>
            <a:r>
              <a:rPr lang="nl-BE" dirty="0" smtClean="0"/>
              <a:t>26 juillet 2010 : décision du Conseil fixant l’organisation et le fonctionnement du SEAE</a:t>
            </a:r>
          </a:p>
          <a:p>
            <a:endParaRPr lang="nl-BE" dirty="0"/>
          </a:p>
          <a:p>
            <a:r>
              <a:rPr lang="nl-BE" dirty="0" smtClean="0">
                <a:sym typeface="Wingdings"/>
              </a:rPr>
              <a:t> 139 délégations dans le monde travaillant en partenariat avec les ambassades des EM</a:t>
            </a:r>
            <a:endParaRPr lang="nl-BE" i="1" dirty="0"/>
          </a:p>
          <a:p>
            <a:endParaRPr lang="fr-FR" i="1" dirty="0" smtClean="0"/>
          </a:p>
          <a:p>
            <a:r>
              <a:rPr lang="fr-FR" u="sng" dirty="0" smtClean="0"/>
              <a:t>Attention</a:t>
            </a:r>
            <a:r>
              <a:rPr lang="fr-FR" dirty="0" smtClean="0"/>
              <a:t> : </a:t>
            </a:r>
            <a:r>
              <a:rPr lang="fr-FR" b="1" dirty="0" smtClean="0"/>
              <a:t>pas de rapport avec l’ONU </a:t>
            </a:r>
            <a:r>
              <a:rPr lang="fr-FR" dirty="0" smtClean="0">
                <a:sym typeface="Wingdings"/>
              </a:rPr>
              <a:t> </a:t>
            </a:r>
            <a:r>
              <a:rPr lang="fr-FR" dirty="0" smtClean="0">
                <a:sym typeface="Wingdings"/>
              </a:rPr>
              <a:t>l’UE n’existe pas pour l’ONU. Depuis 2011, statut d’observateur actif (président Conseil européen et HR peuvent prendre part aux travaux mais pas de droit d’initiative</a:t>
            </a:r>
            <a:r>
              <a:rPr lang="fr-FR" dirty="0" smtClean="0">
                <a:sym typeface="Wingdings"/>
              </a:rPr>
              <a:t>).</a:t>
            </a:r>
            <a:endParaRPr lang="fr-FR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2758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Conseil des ministres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r-FR" dirty="0" smtClean="0"/>
              <a:t>Aussi appelé : Conseil ou Conseil de l’Union européenne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709193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Dividende</Template>
  <TotalTime>6372</TotalTime>
  <Words>2439</Words>
  <Application>Microsoft Macintosh PowerPoint</Application>
  <PresentationFormat>Grand écran</PresentationFormat>
  <Paragraphs>402</Paragraphs>
  <Slides>35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44" baseType="lpstr">
      <vt:lpstr>Calibri</vt:lpstr>
      <vt:lpstr>Gill Sans MT</vt:lpstr>
      <vt:lpstr>Mangal</vt:lpstr>
      <vt:lpstr>Symbol</vt:lpstr>
      <vt:lpstr>Times</vt:lpstr>
      <vt:lpstr>Times New Roman</vt:lpstr>
      <vt:lpstr>Wingdings</vt:lpstr>
      <vt:lpstr>Wingdings 2</vt:lpstr>
      <vt:lpstr>Dividende</vt:lpstr>
      <vt:lpstr>Acteurs du système politique européen  – Pr. Q. Michel</vt:lpstr>
      <vt:lpstr>Objectif du cours</vt:lpstr>
      <vt:lpstr>Institutions et traités</vt:lpstr>
      <vt:lpstr>A retenir : regles générales</vt:lpstr>
      <vt:lpstr>Conseil européen </vt:lpstr>
      <vt:lpstr>Président </vt:lpstr>
      <vt:lpstr>Haut représentant</vt:lpstr>
      <vt:lpstr>SEAE</vt:lpstr>
      <vt:lpstr>Conseil des ministres</vt:lpstr>
      <vt:lpstr>Membres</vt:lpstr>
      <vt:lpstr>Présidence tournante</vt:lpstr>
      <vt:lpstr>Majorité qualifiée</vt:lpstr>
      <vt:lpstr>Conseil européen   vS.   Conseil des ministres</vt:lpstr>
      <vt:lpstr>Conseil européen   vS.   Conseil des ministres</vt:lpstr>
      <vt:lpstr>Présentation PowerPoint</vt:lpstr>
      <vt:lpstr>Co-decision : CM et PE</vt:lpstr>
      <vt:lpstr>Commission européenne</vt:lpstr>
      <vt:lpstr>Commission   vs.  Conseil et Parlement</vt:lpstr>
      <vt:lpstr>Président </vt:lpstr>
      <vt:lpstr>Les commissaires</vt:lpstr>
      <vt:lpstr>Système de vote à la majorité</vt:lpstr>
      <vt:lpstr>Organisation : Directions générales et services</vt:lpstr>
      <vt:lpstr>Procédure de comitologie</vt:lpstr>
      <vt:lpstr>PARLEMENT Européen </vt:lpstr>
      <vt:lpstr>Elections des Représentants</vt:lpstr>
      <vt:lpstr>Clé de Répartition des représentants</vt:lpstr>
      <vt:lpstr>Groupes politiques vs. Partis politiques</vt:lpstr>
      <vt:lpstr>Organisation : les organes</vt:lpstr>
      <vt:lpstr>Organisation : les commissions (ROI)</vt:lpstr>
      <vt:lpstr>Réunions</vt:lpstr>
      <vt:lpstr>Méthodologie pour l’examen</vt:lpstr>
      <vt:lpstr>Examen </vt:lpstr>
      <vt:lpstr>Exemple : comparaison de la composition</vt:lpstr>
      <vt:lpstr>Exemple : évolution du conseil</vt:lpstr>
      <vt:lpstr>Good luck 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Annie Niessen</dc:creator>
  <cp:lastModifiedBy>Annie Niessen</cp:lastModifiedBy>
  <cp:revision>98</cp:revision>
  <dcterms:created xsi:type="dcterms:W3CDTF">2017-07-16T19:14:15Z</dcterms:created>
  <dcterms:modified xsi:type="dcterms:W3CDTF">2017-08-04T12:15:40Z</dcterms:modified>
</cp:coreProperties>
</file>