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8" d="100"/>
          <a:sy n="98" d="100"/>
        </p:scale>
        <p:origin x="-355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9C8635-E438-4825-A1F1-D25DC9AA26C5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CE9C107B-D4A9-4849-8925-92C3CA97342F}">
      <dgm:prSet phldrT="[Texte]"/>
      <dgm:spPr/>
      <dgm:t>
        <a:bodyPr/>
        <a:lstStyle/>
        <a:p>
          <a:r>
            <a:rPr lang="fr-BE" dirty="0" smtClean="0"/>
            <a:t>Une recherche médicale et technologique de plus en plus complexe et nécessitant des compétences nouvelles</a:t>
          </a:r>
          <a:endParaRPr lang="fr-BE" dirty="0"/>
        </a:p>
      </dgm:t>
    </dgm:pt>
    <dgm:pt modelId="{AD5D219D-2D0E-4A87-9AD8-AEA6042068C0}" type="parTrans" cxnId="{22B3948E-FA96-424A-8498-396A6A36E9B7}">
      <dgm:prSet/>
      <dgm:spPr/>
      <dgm:t>
        <a:bodyPr/>
        <a:lstStyle/>
        <a:p>
          <a:endParaRPr lang="fr-BE"/>
        </a:p>
      </dgm:t>
    </dgm:pt>
    <dgm:pt modelId="{50A905B7-F145-48CC-B5C1-939BD818613B}" type="sibTrans" cxnId="{22B3948E-FA96-424A-8498-396A6A36E9B7}">
      <dgm:prSet/>
      <dgm:spPr/>
      <dgm:t>
        <a:bodyPr/>
        <a:lstStyle/>
        <a:p>
          <a:endParaRPr lang="fr-BE"/>
        </a:p>
      </dgm:t>
    </dgm:pt>
    <dgm:pt modelId="{8352A6E2-C413-4FF8-9CEC-24DEEBDFADC6}">
      <dgm:prSet phldrT="[Texte]"/>
      <dgm:spPr/>
      <dgm:t>
        <a:bodyPr/>
        <a:lstStyle/>
        <a:p>
          <a:r>
            <a:rPr lang="fr-BE" dirty="0" smtClean="0"/>
            <a:t>Des ressources budgétaires et humaines trop rares</a:t>
          </a:r>
          <a:endParaRPr lang="fr-BE" dirty="0"/>
        </a:p>
      </dgm:t>
    </dgm:pt>
    <dgm:pt modelId="{F6171FB1-1E37-4F69-B081-CC9C722D8DCE}" type="parTrans" cxnId="{0AC5B964-7D50-4A9B-97F0-1E0A2EAD61B3}">
      <dgm:prSet/>
      <dgm:spPr/>
      <dgm:t>
        <a:bodyPr/>
        <a:lstStyle/>
        <a:p>
          <a:endParaRPr lang="fr-BE"/>
        </a:p>
      </dgm:t>
    </dgm:pt>
    <dgm:pt modelId="{7BAADAD2-426D-4E6F-83AB-B1BB2EBE2929}" type="sibTrans" cxnId="{0AC5B964-7D50-4A9B-97F0-1E0A2EAD61B3}">
      <dgm:prSet/>
      <dgm:spPr/>
      <dgm:t>
        <a:bodyPr/>
        <a:lstStyle/>
        <a:p>
          <a:endParaRPr lang="fr-BE"/>
        </a:p>
      </dgm:t>
    </dgm:pt>
    <dgm:pt modelId="{D41A7A29-E013-44C2-A006-3535BA1F055F}">
      <dgm:prSet phldrT="[Texte]"/>
      <dgm:spPr/>
      <dgm:t>
        <a:bodyPr/>
        <a:lstStyle/>
        <a:p>
          <a:r>
            <a:rPr lang="fr-BE" dirty="0" smtClean="0"/>
            <a:t>Des besoins toujours plus importants, notamment en raison du vieillissement des populations et des conflits récurrents</a:t>
          </a:r>
          <a:endParaRPr lang="fr-BE" dirty="0"/>
        </a:p>
      </dgm:t>
    </dgm:pt>
    <dgm:pt modelId="{944E71D8-78F2-40F8-835E-8C68BAD5384C}" type="parTrans" cxnId="{BBA6ACF9-EDF1-4606-BE15-791668C272B1}">
      <dgm:prSet/>
      <dgm:spPr/>
      <dgm:t>
        <a:bodyPr/>
        <a:lstStyle/>
        <a:p>
          <a:endParaRPr lang="fr-BE"/>
        </a:p>
      </dgm:t>
    </dgm:pt>
    <dgm:pt modelId="{0CD84A55-63D8-41EA-AE9F-0AEEF3CD5E7B}" type="sibTrans" cxnId="{BBA6ACF9-EDF1-4606-BE15-791668C272B1}">
      <dgm:prSet/>
      <dgm:spPr/>
      <dgm:t>
        <a:bodyPr/>
        <a:lstStyle/>
        <a:p>
          <a:endParaRPr lang="fr-BE"/>
        </a:p>
      </dgm:t>
    </dgm:pt>
    <dgm:pt modelId="{13F3C2BA-86F5-483F-89C2-B16EE4CDF09A}" type="pres">
      <dgm:prSet presAssocID="{559C8635-E438-4825-A1F1-D25DC9AA26C5}" presName="compositeShape" presStyleCnt="0">
        <dgm:presLayoutVars>
          <dgm:dir/>
          <dgm:resizeHandles/>
        </dgm:presLayoutVars>
      </dgm:prSet>
      <dgm:spPr/>
    </dgm:pt>
    <dgm:pt modelId="{944A53BE-2DCB-4876-BDE8-8F3F1086EE10}" type="pres">
      <dgm:prSet presAssocID="{559C8635-E438-4825-A1F1-D25DC9AA26C5}" presName="pyramid" presStyleLbl="node1" presStyleIdx="0" presStyleCnt="1" custLinFactNeighborX="6116" custLinFactNeighborY="7476"/>
      <dgm:spPr/>
    </dgm:pt>
    <dgm:pt modelId="{ABDEDDC5-01B8-435C-BF2F-1AD8D39739FD}" type="pres">
      <dgm:prSet presAssocID="{559C8635-E438-4825-A1F1-D25DC9AA26C5}" presName="theList" presStyleCnt="0"/>
      <dgm:spPr/>
    </dgm:pt>
    <dgm:pt modelId="{58121487-CAEC-4D45-B994-37E5F818204E}" type="pres">
      <dgm:prSet presAssocID="{CE9C107B-D4A9-4849-8925-92C3CA97342F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8B69114-F4D2-4BE3-B180-AD191B130A1C}" type="pres">
      <dgm:prSet presAssocID="{CE9C107B-D4A9-4849-8925-92C3CA97342F}" presName="aSpace" presStyleCnt="0"/>
      <dgm:spPr/>
    </dgm:pt>
    <dgm:pt modelId="{DCA84888-5433-4014-9DBB-3881E2EF6791}" type="pres">
      <dgm:prSet presAssocID="{8352A6E2-C413-4FF8-9CEC-24DEEBDFADC6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1F559572-DA81-4048-A9DE-A59AC06C7916}" type="pres">
      <dgm:prSet presAssocID="{8352A6E2-C413-4FF8-9CEC-24DEEBDFADC6}" presName="aSpace" presStyleCnt="0"/>
      <dgm:spPr/>
    </dgm:pt>
    <dgm:pt modelId="{C8104BF5-3AA3-437C-8C98-1C8AF4327B76}" type="pres">
      <dgm:prSet presAssocID="{D41A7A29-E013-44C2-A006-3535BA1F055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88ADFC8A-6F23-4483-91FB-9CC79333B5F1}" type="pres">
      <dgm:prSet presAssocID="{D41A7A29-E013-44C2-A006-3535BA1F055F}" presName="aSpace" presStyleCnt="0"/>
      <dgm:spPr/>
    </dgm:pt>
  </dgm:ptLst>
  <dgm:cxnLst>
    <dgm:cxn modelId="{590F555B-83AA-4752-AD6B-A5F1207B6728}" type="presOf" srcId="{8352A6E2-C413-4FF8-9CEC-24DEEBDFADC6}" destId="{DCA84888-5433-4014-9DBB-3881E2EF6791}" srcOrd="0" destOrd="0" presId="urn:microsoft.com/office/officeart/2005/8/layout/pyramid2"/>
    <dgm:cxn modelId="{0AC5B964-7D50-4A9B-97F0-1E0A2EAD61B3}" srcId="{559C8635-E438-4825-A1F1-D25DC9AA26C5}" destId="{8352A6E2-C413-4FF8-9CEC-24DEEBDFADC6}" srcOrd="1" destOrd="0" parTransId="{F6171FB1-1E37-4F69-B081-CC9C722D8DCE}" sibTransId="{7BAADAD2-426D-4E6F-83AB-B1BB2EBE2929}"/>
    <dgm:cxn modelId="{62E378D2-F4FF-441E-AE48-396CC2FBB20D}" type="presOf" srcId="{CE9C107B-D4A9-4849-8925-92C3CA97342F}" destId="{58121487-CAEC-4D45-B994-37E5F818204E}" srcOrd="0" destOrd="0" presId="urn:microsoft.com/office/officeart/2005/8/layout/pyramid2"/>
    <dgm:cxn modelId="{BBA6ACF9-EDF1-4606-BE15-791668C272B1}" srcId="{559C8635-E438-4825-A1F1-D25DC9AA26C5}" destId="{D41A7A29-E013-44C2-A006-3535BA1F055F}" srcOrd="2" destOrd="0" parTransId="{944E71D8-78F2-40F8-835E-8C68BAD5384C}" sibTransId="{0CD84A55-63D8-41EA-AE9F-0AEEF3CD5E7B}"/>
    <dgm:cxn modelId="{84B3792F-A256-47F3-9718-DEE99647C090}" type="presOf" srcId="{559C8635-E438-4825-A1F1-D25DC9AA26C5}" destId="{13F3C2BA-86F5-483F-89C2-B16EE4CDF09A}" srcOrd="0" destOrd="0" presId="urn:microsoft.com/office/officeart/2005/8/layout/pyramid2"/>
    <dgm:cxn modelId="{42DFCFF7-E0FB-436D-A094-14A73DB30AC1}" type="presOf" srcId="{D41A7A29-E013-44C2-A006-3535BA1F055F}" destId="{C8104BF5-3AA3-437C-8C98-1C8AF4327B76}" srcOrd="0" destOrd="0" presId="urn:microsoft.com/office/officeart/2005/8/layout/pyramid2"/>
    <dgm:cxn modelId="{22B3948E-FA96-424A-8498-396A6A36E9B7}" srcId="{559C8635-E438-4825-A1F1-D25DC9AA26C5}" destId="{CE9C107B-D4A9-4849-8925-92C3CA97342F}" srcOrd="0" destOrd="0" parTransId="{AD5D219D-2D0E-4A87-9AD8-AEA6042068C0}" sibTransId="{50A905B7-F145-48CC-B5C1-939BD818613B}"/>
    <dgm:cxn modelId="{08026F34-7E9D-4217-90BA-E12CB3525ACE}" type="presParOf" srcId="{13F3C2BA-86F5-483F-89C2-B16EE4CDF09A}" destId="{944A53BE-2DCB-4876-BDE8-8F3F1086EE10}" srcOrd="0" destOrd="0" presId="urn:microsoft.com/office/officeart/2005/8/layout/pyramid2"/>
    <dgm:cxn modelId="{079A979B-6FD2-4D09-99DF-DDAF5E97812B}" type="presParOf" srcId="{13F3C2BA-86F5-483F-89C2-B16EE4CDF09A}" destId="{ABDEDDC5-01B8-435C-BF2F-1AD8D39739FD}" srcOrd="1" destOrd="0" presId="urn:microsoft.com/office/officeart/2005/8/layout/pyramid2"/>
    <dgm:cxn modelId="{0792FF8F-C0B7-436B-A12F-FFE066C12661}" type="presParOf" srcId="{ABDEDDC5-01B8-435C-BF2F-1AD8D39739FD}" destId="{58121487-CAEC-4D45-B994-37E5F818204E}" srcOrd="0" destOrd="0" presId="urn:microsoft.com/office/officeart/2005/8/layout/pyramid2"/>
    <dgm:cxn modelId="{052019BB-BFDD-419A-8CE9-8D09434B530C}" type="presParOf" srcId="{ABDEDDC5-01B8-435C-BF2F-1AD8D39739FD}" destId="{58B69114-F4D2-4BE3-B180-AD191B130A1C}" srcOrd="1" destOrd="0" presId="urn:microsoft.com/office/officeart/2005/8/layout/pyramid2"/>
    <dgm:cxn modelId="{F0F52974-8A70-4D5E-9AEF-0B5401179AB2}" type="presParOf" srcId="{ABDEDDC5-01B8-435C-BF2F-1AD8D39739FD}" destId="{DCA84888-5433-4014-9DBB-3881E2EF6791}" srcOrd="2" destOrd="0" presId="urn:microsoft.com/office/officeart/2005/8/layout/pyramid2"/>
    <dgm:cxn modelId="{9F76DB82-1FBB-465D-BE9A-B5416CD0D983}" type="presParOf" srcId="{ABDEDDC5-01B8-435C-BF2F-1AD8D39739FD}" destId="{1F559572-DA81-4048-A9DE-A59AC06C7916}" srcOrd="3" destOrd="0" presId="urn:microsoft.com/office/officeart/2005/8/layout/pyramid2"/>
    <dgm:cxn modelId="{CEA5A8BC-78F6-47D9-9612-C8A99691D584}" type="presParOf" srcId="{ABDEDDC5-01B8-435C-BF2F-1AD8D39739FD}" destId="{C8104BF5-3AA3-437C-8C98-1C8AF4327B76}" srcOrd="4" destOrd="0" presId="urn:microsoft.com/office/officeart/2005/8/layout/pyramid2"/>
    <dgm:cxn modelId="{FC517F39-AE15-4120-9FFB-0878C90F4D49}" type="presParOf" srcId="{ABDEDDC5-01B8-435C-BF2F-1AD8D39739FD}" destId="{88ADFC8A-6F23-4483-91FB-9CC79333B5F1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9CDF08-C8AD-4117-B3D2-4010837B3530}" type="doc">
      <dgm:prSet loTypeId="urn:microsoft.com/office/officeart/2005/8/layout/chevron2" loCatId="process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fr-BE"/>
        </a:p>
      </dgm:t>
    </dgm:pt>
    <dgm:pt modelId="{B724F89D-1B06-4F75-8394-A35137FE5420}">
      <dgm:prSet phldrT="[Texte]"/>
      <dgm:spPr/>
      <dgm:t>
        <a:bodyPr/>
        <a:lstStyle/>
        <a:p>
          <a:r>
            <a:rPr lang="fr-BE" dirty="0" smtClean="0"/>
            <a:t>Supports à la gestion</a:t>
          </a:r>
          <a:endParaRPr lang="fr-BE" dirty="0"/>
        </a:p>
      </dgm:t>
    </dgm:pt>
    <dgm:pt modelId="{511402C9-F99D-4F63-8A0A-FFACC89001F0}" type="parTrans" cxnId="{A29D532C-F5DB-45E0-8A01-4BAE8867B50C}">
      <dgm:prSet/>
      <dgm:spPr/>
      <dgm:t>
        <a:bodyPr/>
        <a:lstStyle/>
        <a:p>
          <a:endParaRPr lang="fr-BE"/>
        </a:p>
      </dgm:t>
    </dgm:pt>
    <dgm:pt modelId="{EC0AF02C-23F4-4939-AC81-F4D435983C1B}" type="sibTrans" cxnId="{A29D532C-F5DB-45E0-8A01-4BAE8867B50C}">
      <dgm:prSet/>
      <dgm:spPr/>
      <dgm:t>
        <a:bodyPr/>
        <a:lstStyle/>
        <a:p>
          <a:endParaRPr lang="fr-BE"/>
        </a:p>
      </dgm:t>
    </dgm:pt>
    <dgm:pt modelId="{512531FC-CC36-48E4-9859-7453A64C4058}">
      <dgm:prSet phldrT="[Texte]"/>
      <dgm:spPr/>
      <dgm:t>
        <a:bodyPr/>
        <a:lstStyle/>
        <a:p>
          <a:r>
            <a:rPr lang="fr-BE" dirty="0" smtClean="0"/>
            <a:t>Gestion stratégique (performance, image, réputation, gouvernance, impact local …)</a:t>
          </a:r>
          <a:endParaRPr lang="fr-BE" dirty="0"/>
        </a:p>
      </dgm:t>
    </dgm:pt>
    <dgm:pt modelId="{1F65119C-9F1F-400D-ADAD-ADE6D946D138}" type="parTrans" cxnId="{FF8FCA47-3155-4017-83E2-63C911D70A4D}">
      <dgm:prSet/>
      <dgm:spPr/>
      <dgm:t>
        <a:bodyPr/>
        <a:lstStyle/>
        <a:p>
          <a:endParaRPr lang="fr-BE"/>
        </a:p>
      </dgm:t>
    </dgm:pt>
    <dgm:pt modelId="{6590D286-8BD6-4978-857E-454D6E93EA55}" type="sibTrans" cxnId="{FF8FCA47-3155-4017-83E2-63C911D70A4D}">
      <dgm:prSet/>
      <dgm:spPr/>
      <dgm:t>
        <a:bodyPr/>
        <a:lstStyle/>
        <a:p>
          <a:endParaRPr lang="fr-BE"/>
        </a:p>
      </dgm:t>
    </dgm:pt>
    <dgm:pt modelId="{47309319-C80F-4C0F-A616-9816BA19D8F3}">
      <dgm:prSet phldrT="[Texte]"/>
      <dgm:spPr/>
      <dgm:t>
        <a:bodyPr/>
        <a:lstStyle/>
        <a:p>
          <a:r>
            <a:rPr lang="fr-BE" dirty="0" smtClean="0"/>
            <a:t>Gestion financière et budgétaire</a:t>
          </a:r>
          <a:endParaRPr lang="fr-BE" dirty="0"/>
        </a:p>
      </dgm:t>
    </dgm:pt>
    <dgm:pt modelId="{8E0C57AE-EC1E-433E-8B48-B4A87CF276EB}" type="parTrans" cxnId="{2EDF60D2-0845-45FF-BB9B-5A43D8252CC7}">
      <dgm:prSet/>
      <dgm:spPr/>
      <dgm:t>
        <a:bodyPr/>
        <a:lstStyle/>
        <a:p>
          <a:endParaRPr lang="fr-BE"/>
        </a:p>
      </dgm:t>
    </dgm:pt>
    <dgm:pt modelId="{2B62463D-B503-45FF-B13A-EF20C69772B5}" type="sibTrans" cxnId="{2EDF60D2-0845-45FF-BB9B-5A43D8252CC7}">
      <dgm:prSet/>
      <dgm:spPr/>
      <dgm:t>
        <a:bodyPr/>
        <a:lstStyle/>
        <a:p>
          <a:endParaRPr lang="fr-BE"/>
        </a:p>
      </dgm:t>
    </dgm:pt>
    <dgm:pt modelId="{D35EB968-5938-4E9F-998A-456E0AC6A35D}">
      <dgm:prSet phldrT="[Texte]"/>
      <dgm:spPr/>
      <dgm:t>
        <a:bodyPr/>
        <a:lstStyle/>
        <a:p>
          <a:r>
            <a:rPr lang="fr-BE" dirty="0" smtClean="0"/>
            <a:t>Supports au métier</a:t>
          </a:r>
          <a:endParaRPr lang="fr-BE" dirty="0"/>
        </a:p>
      </dgm:t>
    </dgm:pt>
    <dgm:pt modelId="{D530B879-1CDC-4CD4-8E7A-3ED159E3D62D}" type="parTrans" cxnId="{8EFC4AA5-BC6A-42C9-BEF3-BA32970CEB17}">
      <dgm:prSet/>
      <dgm:spPr/>
      <dgm:t>
        <a:bodyPr/>
        <a:lstStyle/>
        <a:p>
          <a:endParaRPr lang="fr-BE"/>
        </a:p>
      </dgm:t>
    </dgm:pt>
    <dgm:pt modelId="{69BCA641-1846-4CE2-B8A9-6ED2EE48E658}" type="sibTrans" cxnId="{8EFC4AA5-BC6A-42C9-BEF3-BA32970CEB17}">
      <dgm:prSet/>
      <dgm:spPr/>
      <dgm:t>
        <a:bodyPr/>
        <a:lstStyle/>
        <a:p>
          <a:endParaRPr lang="fr-BE"/>
        </a:p>
      </dgm:t>
    </dgm:pt>
    <dgm:pt modelId="{C2DB8259-DFF3-430F-832C-B5B55127F494}">
      <dgm:prSet phldrT="[Texte]"/>
      <dgm:spPr/>
      <dgm:t>
        <a:bodyPr/>
        <a:lstStyle/>
        <a:p>
          <a:r>
            <a:rPr lang="fr-BE" dirty="0" smtClean="0"/>
            <a:t>Gestion intégrée de la qualité, de la sécurité et des risques</a:t>
          </a:r>
          <a:endParaRPr lang="fr-BE" dirty="0"/>
        </a:p>
      </dgm:t>
    </dgm:pt>
    <dgm:pt modelId="{D203B8FA-8A72-46D5-B233-E3477ECD7A1A}" type="parTrans" cxnId="{DD40D05D-0BF8-4EBC-8CFB-11981F1EED6D}">
      <dgm:prSet/>
      <dgm:spPr/>
      <dgm:t>
        <a:bodyPr/>
        <a:lstStyle/>
        <a:p>
          <a:endParaRPr lang="fr-BE"/>
        </a:p>
      </dgm:t>
    </dgm:pt>
    <dgm:pt modelId="{4B55B049-65D2-4FEC-AB79-BE8678CF06FB}" type="sibTrans" cxnId="{DD40D05D-0BF8-4EBC-8CFB-11981F1EED6D}">
      <dgm:prSet/>
      <dgm:spPr/>
      <dgm:t>
        <a:bodyPr/>
        <a:lstStyle/>
        <a:p>
          <a:endParaRPr lang="fr-BE"/>
        </a:p>
      </dgm:t>
    </dgm:pt>
    <dgm:pt modelId="{826D3AAB-877D-435A-A581-3BB319F781CA}">
      <dgm:prSet phldrT="[Texte]"/>
      <dgm:spPr/>
      <dgm:t>
        <a:bodyPr/>
        <a:lstStyle/>
        <a:p>
          <a:r>
            <a:rPr lang="fr-BE" dirty="0" smtClean="0"/>
            <a:t>Gestion du personnel technique </a:t>
          </a:r>
          <a:endParaRPr lang="fr-BE" dirty="0"/>
        </a:p>
      </dgm:t>
    </dgm:pt>
    <dgm:pt modelId="{433EB631-D65A-4BB9-B33E-135937AF11A7}" type="parTrans" cxnId="{5A76C4E1-C97E-42B9-AF42-09AC7E31329E}">
      <dgm:prSet/>
      <dgm:spPr/>
      <dgm:t>
        <a:bodyPr/>
        <a:lstStyle/>
        <a:p>
          <a:endParaRPr lang="fr-BE"/>
        </a:p>
      </dgm:t>
    </dgm:pt>
    <dgm:pt modelId="{789CFA27-8E96-4DE3-A3D7-4A77A2A3BC04}" type="sibTrans" cxnId="{5A76C4E1-C97E-42B9-AF42-09AC7E31329E}">
      <dgm:prSet/>
      <dgm:spPr/>
      <dgm:t>
        <a:bodyPr/>
        <a:lstStyle/>
        <a:p>
          <a:endParaRPr lang="fr-BE"/>
        </a:p>
      </dgm:t>
    </dgm:pt>
    <dgm:pt modelId="{F480C7E1-DACE-45C0-95AB-0FE07D9CAEB4}">
      <dgm:prSet phldrT="[Texte]"/>
      <dgm:spPr/>
      <dgm:t>
        <a:bodyPr/>
        <a:lstStyle/>
        <a:p>
          <a:r>
            <a:rPr lang="fr-BE" dirty="0" smtClean="0"/>
            <a:t>Activités principales</a:t>
          </a:r>
          <a:endParaRPr lang="fr-BE" dirty="0"/>
        </a:p>
      </dgm:t>
    </dgm:pt>
    <dgm:pt modelId="{575B7D72-E20A-4229-897D-70C78A47D491}" type="parTrans" cxnId="{30B6D806-7A44-4C55-B881-777D2669C425}">
      <dgm:prSet/>
      <dgm:spPr/>
      <dgm:t>
        <a:bodyPr/>
        <a:lstStyle/>
        <a:p>
          <a:endParaRPr lang="fr-BE"/>
        </a:p>
      </dgm:t>
    </dgm:pt>
    <dgm:pt modelId="{052AC42A-1E86-458A-9A3F-CB6F77258840}" type="sibTrans" cxnId="{30B6D806-7A44-4C55-B881-777D2669C425}">
      <dgm:prSet/>
      <dgm:spPr/>
      <dgm:t>
        <a:bodyPr/>
        <a:lstStyle/>
        <a:p>
          <a:endParaRPr lang="fr-BE"/>
        </a:p>
      </dgm:t>
    </dgm:pt>
    <dgm:pt modelId="{CDFCF665-5B53-4884-B78A-B6E0C6109C04}">
      <dgm:prSet phldrT="[Texte]"/>
      <dgm:spPr/>
      <dgm:t>
        <a:bodyPr/>
        <a:lstStyle/>
        <a:p>
          <a:r>
            <a:rPr lang="fr-BE" dirty="0" smtClean="0"/>
            <a:t>Gestion du circuit du médicament</a:t>
          </a:r>
          <a:endParaRPr lang="fr-BE" dirty="0"/>
        </a:p>
      </dgm:t>
    </dgm:pt>
    <dgm:pt modelId="{227085C6-C3D7-43BE-86F7-B0C8DF6452E1}" type="parTrans" cxnId="{71A63044-9049-47DA-9841-8986DD468678}">
      <dgm:prSet/>
      <dgm:spPr/>
      <dgm:t>
        <a:bodyPr/>
        <a:lstStyle/>
        <a:p>
          <a:endParaRPr lang="fr-BE"/>
        </a:p>
      </dgm:t>
    </dgm:pt>
    <dgm:pt modelId="{5F4B0E6E-12C8-47D4-930E-F4BD23DA577C}" type="sibTrans" cxnId="{71A63044-9049-47DA-9841-8986DD468678}">
      <dgm:prSet/>
      <dgm:spPr/>
      <dgm:t>
        <a:bodyPr/>
        <a:lstStyle/>
        <a:p>
          <a:endParaRPr lang="fr-BE"/>
        </a:p>
      </dgm:t>
    </dgm:pt>
    <dgm:pt modelId="{0495D030-0841-463D-A4BF-11AF1850B5E0}">
      <dgm:prSet phldrT="[Texte]"/>
      <dgm:spPr/>
      <dgm:t>
        <a:bodyPr/>
        <a:lstStyle/>
        <a:p>
          <a:r>
            <a:rPr lang="fr-BE" dirty="0" smtClean="0"/>
            <a:t>Gestion des investissements</a:t>
          </a:r>
          <a:endParaRPr lang="fr-BE" dirty="0"/>
        </a:p>
      </dgm:t>
    </dgm:pt>
    <dgm:pt modelId="{B8A5FC49-F889-439C-B26C-13334AB51746}" type="parTrans" cxnId="{888A4D3D-4700-4EB5-9E42-8259D4E52051}">
      <dgm:prSet/>
      <dgm:spPr/>
      <dgm:t>
        <a:bodyPr/>
        <a:lstStyle/>
        <a:p>
          <a:endParaRPr lang="fr-BE"/>
        </a:p>
      </dgm:t>
    </dgm:pt>
    <dgm:pt modelId="{CA0B1AF7-7C7D-4D6A-95E1-7D5B317FC009}" type="sibTrans" cxnId="{888A4D3D-4700-4EB5-9E42-8259D4E52051}">
      <dgm:prSet/>
      <dgm:spPr/>
      <dgm:t>
        <a:bodyPr/>
        <a:lstStyle/>
        <a:p>
          <a:endParaRPr lang="fr-BE"/>
        </a:p>
      </dgm:t>
    </dgm:pt>
    <dgm:pt modelId="{54253B76-DD15-44F7-8F85-35A73FC29C64}">
      <dgm:prSet phldrT="[Texte]"/>
      <dgm:spPr/>
      <dgm:t>
        <a:bodyPr/>
        <a:lstStyle/>
        <a:p>
          <a:r>
            <a:rPr lang="fr-BE" dirty="0" smtClean="0"/>
            <a:t>Gestion du personnel soignant (corps infirmier)</a:t>
          </a:r>
          <a:endParaRPr lang="fr-BE" dirty="0"/>
        </a:p>
      </dgm:t>
    </dgm:pt>
    <dgm:pt modelId="{C4407CE1-CA12-4351-AEC5-441B68CDC877}" type="parTrans" cxnId="{13830E8B-39A3-4D10-943C-25148013D29F}">
      <dgm:prSet/>
      <dgm:spPr/>
      <dgm:t>
        <a:bodyPr/>
        <a:lstStyle/>
        <a:p>
          <a:endParaRPr lang="fr-BE"/>
        </a:p>
      </dgm:t>
    </dgm:pt>
    <dgm:pt modelId="{E038F737-ECEB-411D-9066-025119E10608}" type="sibTrans" cxnId="{13830E8B-39A3-4D10-943C-25148013D29F}">
      <dgm:prSet/>
      <dgm:spPr/>
      <dgm:t>
        <a:bodyPr/>
        <a:lstStyle/>
        <a:p>
          <a:endParaRPr lang="fr-BE"/>
        </a:p>
      </dgm:t>
    </dgm:pt>
    <dgm:pt modelId="{C0A6E2A4-64AA-421C-AAD2-A2F2821C0983}">
      <dgm:prSet phldrT="[Texte]"/>
      <dgm:spPr/>
      <dgm:t>
        <a:bodyPr/>
        <a:lstStyle/>
        <a:p>
          <a:r>
            <a:rPr lang="fr-BE" dirty="0" smtClean="0"/>
            <a:t>Gestion de l’entretien et de la maintenance des sites hospitaliers</a:t>
          </a:r>
          <a:endParaRPr lang="fr-BE" dirty="0"/>
        </a:p>
      </dgm:t>
    </dgm:pt>
    <dgm:pt modelId="{37137675-72EC-419E-B742-AEBDE7C7C196}" type="parTrans" cxnId="{EA6253C2-E78B-4C92-9E9A-57E07C75C5B3}">
      <dgm:prSet/>
      <dgm:spPr/>
      <dgm:t>
        <a:bodyPr/>
        <a:lstStyle/>
        <a:p>
          <a:endParaRPr lang="fr-BE"/>
        </a:p>
      </dgm:t>
    </dgm:pt>
    <dgm:pt modelId="{BFFD3C0C-2E81-4B70-844E-E2426CF0E2C3}" type="sibTrans" cxnId="{EA6253C2-E78B-4C92-9E9A-57E07C75C5B3}">
      <dgm:prSet/>
      <dgm:spPr/>
      <dgm:t>
        <a:bodyPr/>
        <a:lstStyle/>
        <a:p>
          <a:endParaRPr lang="fr-BE"/>
        </a:p>
      </dgm:t>
    </dgm:pt>
    <dgm:pt modelId="{031E87A7-0A1F-4E39-ADF7-F68202F591AA}">
      <dgm:prSet phldrT="[Texte]"/>
      <dgm:spPr/>
      <dgm:t>
        <a:bodyPr/>
        <a:lstStyle/>
        <a:p>
          <a:r>
            <a:rPr lang="fr-BE" dirty="0" smtClean="0"/>
            <a:t>Gestion du circuit du patient, de son entrée à son retour à domicile</a:t>
          </a:r>
          <a:endParaRPr lang="fr-BE" dirty="0"/>
        </a:p>
      </dgm:t>
    </dgm:pt>
    <dgm:pt modelId="{1BB151A5-535C-483B-8AC5-E16CC9D522A9}" type="parTrans" cxnId="{58BE3919-EC3E-421E-810D-8189E61C98B4}">
      <dgm:prSet/>
      <dgm:spPr/>
      <dgm:t>
        <a:bodyPr/>
        <a:lstStyle/>
        <a:p>
          <a:endParaRPr lang="fr-BE"/>
        </a:p>
      </dgm:t>
    </dgm:pt>
    <dgm:pt modelId="{8D2DFF91-2219-4B93-AF2E-446D83B057EA}" type="sibTrans" cxnId="{58BE3919-EC3E-421E-810D-8189E61C98B4}">
      <dgm:prSet/>
      <dgm:spPr/>
      <dgm:t>
        <a:bodyPr/>
        <a:lstStyle/>
        <a:p>
          <a:endParaRPr lang="fr-BE"/>
        </a:p>
      </dgm:t>
    </dgm:pt>
    <dgm:pt modelId="{9DFCBDD2-1635-464C-869E-E52C609CEE0D}">
      <dgm:prSet phldrT="[Texte]"/>
      <dgm:spPr/>
      <dgm:t>
        <a:bodyPr/>
        <a:lstStyle/>
        <a:p>
          <a:r>
            <a:rPr lang="fr-BE" dirty="0" smtClean="0"/>
            <a:t>Gestion du circuit d’information (= le patient virtuel) qui accompagne tout patient</a:t>
          </a:r>
          <a:endParaRPr lang="fr-BE" dirty="0"/>
        </a:p>
      </dgm:t>
    </dgm:pt>
    <dgm:pt modelId="{63D2CE53-8690-431E-B26F-0869706B88AB}" type="parTrans" cxnId="{D5F70B19-0B75-4941-8E12-8DB050A3583B}">
      <dgm:prSet/>
      <dgm:spPr/>
      <dgm:t>
        <a:bodyPr/>
        <a:lstStyle/>
        <a:p>
          <a:endParaRPr lang="fr-BE"/>
        </a:p>
      </dgm:t>
    </dgm:pt>
    <dgm:pt modelId="{61C1D292-FDF0-4AE1-B6A9-B6F5FADCBEA4}" type="sibTrans" cxnId="{D5F70B19-0B75-4941-8E12-8DB050A3583B}">
      <dgm:prSet/>
      <dgm:spPr/>
      <dgm:t>
        <a:bodyPr/>
        <a:lstStyle/>
        <a:p>
          <a:endParaRPr lang="fr-BE"/>
        </a:p>
      </dgm:t>
    </dgm:pt>
    <dgm:pt modelId="{579F8563-14E0-4C2C-B2BA-7ABFE67842E4}" type="pres">
      <dgm:prSet presAssocID="{629CDF08-C8AD-4117-B3D2-4010837B353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BE"/>
        </a:p>
      </dgm:t>
    </dgm:pt>
    <dgm:pt modelId="{348A409C-57A7-4FC2-9BCF-A12037AAF1A8}" type="pres">
      <dgm:prSet presAssocID="{B724F89D-1B06-4F75-8394-A35137FE5420}" presName="composite" presStyleCnt="0"/>
      <dgm:spPr/>
    </dgm:pt>
    <dgm:pt modelId="{5F7B7399-E607-4608-B9E3-92EC93E6D2D9}" type="pres">
      <dgm:prSet presAssocID="{B724F89D-1B06-4F75-8394-A35137FE542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361368DF-7CBB-4035-8CB5-896274D334FA}" type="pres">
      <dgm:prSet presAssocID="{B724F89D-1B06-4F75-8394-A35137FE542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8682BE5B-2BB7-4038-8ADE-13D2CDF895ED}" type="pres">
      <dgm:prSet presAssocID="{EC0AF02C-23F4-4939-AC81-F4D435983C1B}" presName="sp" presStyleCnt="0"/>
      <dgm:spPr/>
    </dgm:pt>
    <dgm:pt modelId="{9C138DA8-D29A-44DB-9B23-78DB58CFFEA6}" type="pres">
      <dgm:prSet presAssocID="{D35EB968-5938-4E9F-998A-456E0AC6A35D}" presName="composite" presStyleCnt="0"/>
      <dgm:spPr/>
    </dgm:pt>
    <dgm:pt modelId="{199C153C-BBA5-4827-AF43-1B041D8C092C}" type="pres">
      <dgm:prSet presAssocID="{D35EB968-5938-4E9F-998A-456E0AC6A35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03B8C3A3-87C7-4DA6-95B0-5A74A9E18612}" type="pres">
      <dgm:prSet presAssocID="{D35EB968-5938-4E9F-998A-456E0AC6A35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0E7D510D-F3B2-44D9-A8D6-DE6BD32131FC}" type="pres">
      <dgm:prSet presAssocID="{69BCA641-1846-4CE2-B8A9-6ED2EE48E658}" presName="sp" presStyleCnt="0"/>
      <dgm:spPr/>
    </dgm:pt>
    <dgm:pt modelId="{7438DF60-2EFD-4139-94B7-BD21DB986C65}" type="pres">
      <dgm:prSet presAssocID="{F480C7E1-DACE-45C0-95AB-0FE07D9CAEB4}" presName="composite" presStyleCnt="0"/>
      <dgm:spPr/>
    </dgm:pt>
    <dgm:pt modelId="{56838DD6-4347-4568-B5AE-A430F5F99004}" type="pres">
      <dgm:prSet presAssocID="{F480C7E1-DACE-45C0-95AB-0FE07D9CAEB4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86D805D2-C251-4D8E-8A08-C3758EDC5005}" type="pres">
      <dgm:prSet presAssocID="{F480C7E1-DACE-45C0-95AB-0FE07D9CAEB4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0FB48536-1B21-4D17-8587-C9249C5F8CC5}" type="presOf" srcId="{54253B76-DD15-44F7-8F85-35A73FC29C64}" destId="{03B8C3A3-87C7-4DA6-95B0-5A74A9E18612}" srcOrd="0" destOrd="1" presId="urn:microsoft.com/office/officeart/2005/8/layout/chevron2"/>
    <dgm:cxn modelId="{9B0ADEBA-C7A3-491D-B651-424E82744910}" type="presOf" srcId="{F480C7E1-DACE-45C0-95AB-0FE07D9CAEB4}" destId="{56838DD6-4347-4568-B5AE-A430F5F99004}" srcOrd="0" destOrd="0" presId="urn:microsoft.com/office/officeart/2005/8/layout/chevron2"/>
    <dgm:cxn modelId="{30B6D806-7A44-4C55-B881-777D2669C425}" srcId="{629CDF08-C8AD-4117-B3D2-4010837B3530}" destId="{F480C7E1-DACE-45C0-95AB-0FE07D9CAEB4}" srcOrd="2" destOrd="0" parTransId="{575B7D72-E20A-4229-897D-70C78A47D491}" sibTransId="{052AC42A-1E86-458A-9A3F-CB6F77258840}"/>
    <dgm:cxn modelId="{5BFC421D-6BA7-4457-9CCB-B70AE89D12B4}" type="presOf" srcId="{9DFCBDD2-1635-464C-869E-E52C609CEE0D}" destId="{86D805D2-C251-4D8E-8A08-C3758EDC5005}" srcOrd="0" destOrd="2" presId="urn:microsoft.com/office/officeart/2005/8/layout/chevron2"/>
    <dgm:cxn modelId="{FF8FCA47-3155-4017-83E2-63C911D70A4D}" srcId="{B724F89D-1B06-4F75-8394-A35137FE5420}" destId="{512531FC-CC36-48E4-9859-7453A64C4058}" srcOrd="0" destOrd="0" parTransId="{1F65119C-9F1F-400D-ADAD-ADE6D946D138}" sibTransId="{6590D286-8BD6-4978-857E-454D6E93EA55}"/>
    <dgm:cxn modelId="{357E958A-6407-4CB9-A72C-E2A97BBC7D44}" type="presOf" srcId="{826D3AAB-877D-435A-A581-3BB319F781CA}" destId="{03B8C3A3-87C7-4DA6-95B0-5A74A9E18612}" srcOrd="0" destOrd="2" presId="urn:microsoft.com/office/officeart/2005/8/layout/chevron2"/>
    <dgm:cxn modelId="{2A3911EB-3915-4DE7-94FF-DD191ACB482D}" type="presOf" srcId="{D35EB968-5938-4E9F-998A-456E0AC6A35D}" destId="{199C153C-BBA5-4827-AF43-1B041D8C092C}" srcOrd="0" destOrd="0" presId="urn:microsoft.com/office/officeart/2005/8/layout/chevron2"/>
    <dgm:cxn modelId="{EA6253C2-E78B-4C92-9E9A-57E07C75C5B3}" srcId="{D35EB968-5938-4E9F-998A-456E0AC6A35D}" destId="{C0A6E2A4-64AA-421C-AAD2-A2F2821C0983}" srcOrd="3" destOrd="0" parTransId="{37137675-72EC-419E-B742-AEBDE7C7C196}" sibTransId="{BFFD3C0C-2E81-4B70-844E-E2426CF0E2C3}"/>
    <dgm:cxn modelId="{58BE3919-EC3E-421E-810D-8189E61C98B4}" srcId="{F480C7E1-DACE-45C0-95AB-0FE07D9CAEB4}" destId="{031E87A7-0A1F-4E39-ADF7-F68202F591AA}" srcOrd="1" destOrd="0" parTransId="{1BB151A5-535C-483B-8AC5-E16CC9D522A9}" sibTransId="{8D2DFF91-2219-4B93-AF2E-446D83B057EA}"/>
    <dgm:cxn modelId="{13830E8B-39A3-4D10-943C-25148013D29F}" srcId="{D35EB968-5938-4E9F-998A-456E0AC6A35D}" destId="{54253B76-DD15-44F7-8F85-35A73FC29C64}" srcOrd="1" destOrd="0" parTransId="{C4407CE1-CA12-4351-AEC5-441B68CDC877}" sibTransId="{E038F737-ECEB-411D-9066-025119E10608}"/>
    <dgm:cxn modelId="{A644DC03-A62D-4D77-AF24-2EEF475EE27F}" type="presOf" srcId="{512531FC-CC36-48E4-9859-7453A64C4058}" destId="{361368DF-7CBB-4035-8CB5-896274D334FA}" srcOrd="0" destOrd="0" presId="urn:microsoft.com/office/officeart/2005/8/layout/chevron2"/>
    <dgm:cxn modelId="{95E745A1-F072-41E4-A126-FD8B05B2528B}" type="presOf" srcId="{C2DB8259-DFF3-430F-832C-B5B55127F494}" destId="{03B8C3A3-87C7-4DA6-95B0-5A74A9E18612}" srcOrd="0" destOrd="0" presId="urn:microsoft.com/office/officeart/2005/8/layout/chevron2"/>
    <dgm:cxn modelId="{DD40D05D-0BF8-4EBC-8CFB-11981F1EED6D}" srcId="{D35EB968-5938-4E9F-998A-456E0AC6A35D}" destId="{C2DB8259-DFF3-430F-832C-B5B55127F494}" srcOrd="0" destOrd="0" parTransId="{D203B8FA-8A72-46D5-B233-E3477ECD7A1A}" sibTransId="{4B55B049-65D2-4FEC-AB79-BE8678CF06FB}"/>
    <dgm:cxn modelId="{5A76C4E1-C97E-42B9-AF42-09AC7E31329E}" srcId="{D35EB968-5938-4E9F-998A-456E0AC6A35D}" destId="{826D3AAB-877D-435A-A581-3BB319F781CA}" srcOrd="2" destOrd="0" parTransId="{433EB631-D65A-4BB9-B33E-135937AF11A7}" sibTransId="{789CFA27-8E96-4DE3-A3D7-4A77A2A3BC04}"/>
    <dgm:cxn modelId="{888A4D3D-4700-4EB5-9E42-8259D4E52051}" srcId="{B724F89D-1B06-4F75-8394-A35137FE5420}" destId="{0495D030-0841-463D-A4BF-11AF1850B5E0}" srcOrd="2" destOrd="0" parTransId="{B8A5FC49-F889-439C-B26C-13334AB51746}" sibTransId="{CA0B1AF7-7C7D-4D6A-95E1-7D5B317FC009}"/>
    <dgm:cxn modelId="{B1B383CD-36EF-445C-88CB-560FE45A946F}" type="presOf" srcId="{031E87A7-0A1F-4E39-ADF7-F68202F591AA}" destId="{86D805D2-C251-4D8E-8A08-C3758EDC5005}" srcOrd="0" destOrd="1" presId="urn:microsoft.com/office/officeart/2005/8/layout/chevron2"/>
    <dgm:cxn modelId="{8EFC4AA5-BC6A-42C9-BEF3-BA32970CEB17}" srcId="{629CDF08-C8AD-4117-B3D2-4010837B3530}" destId="{D35EB968-5938-4E9F-998A-456E0AC6A35D}" srcOrd="1" destOrd="0" parTransId="{D530B879-1CDC-4CD4-8E7A-3ED159E3D62D}" sibTransId="{69BCA641-1846-4CE2-B8A9-6ED2EE48E658}"/>
    <dgm:cxn modelId="{D5F70B19-0B75-4941-8E12-8DB050A3583B}" srcId="{F480C7E1-DACE-45C0-95AB-0FE07D9CAEB4}" destId="{9DFCBDD2-1635-464C-869E-E52C609CEE0D}" srcOrd="2" destOrd="0" parTransId="{63D2CE53-8690-431E-B26F-0869706B88AB}" sibTransId="{61C1D292-FDF0-4AE1-B6A9-B6F5FADCBEA4}"/>
    <dgm:cxn modelId="{3E93EF93-2272-4838-980D-D06CF74987CB}" type="presOf" srcId="{47309319-C80F-4C0F-A616-9816BA19D8F3}" destId="{361368DF-7CBB-4035-8CB5-896274D334FA}" srcOrd="0" destOrd="1" presId="urn:microsoft.com/office/officeart/2005/8/layout/chevron2"/>
    <dgm:cxn modelId="{2EDF60D2-0845-45FF-BB9B-5A43D8252CC7}" srcId="{B724F89D-1B06-4F75-8394-A35137FE5420}" destId="{47309319-C80F-4C0F-A616-9816BA19D8F3}" srcOrd="1" destOrd="0" parTransId="{8E0C57AE-EC1E-433E-8B48-B4A87CF276EB}" sibTransId="{2B62463D-B503-45FF-B13A-EF20C69772B5}"/>
    <dgm:cxn modelId="{A29D532C-F5DB-45E0-8A01-4BAE8867B50C}" srcId="{629CDF08-C8AD-4117-B3D2-4010837B3530}" destId="{B724F89D-1B06-4F75-8394-A35137FE5420}" srcOrd="0" destOrd="0" parTransId="{511402C9-F99D-4F63-8A0A-FFACC89001F0}" sibTransId="{EC0AF02C-23F4-4939-AC81-F4D435983C1B}"/>
    <dgm:cxn modelId="{7901AF0B-EBD8-4920-ADC6-544B7A752B20}" type="presOf" srcId="{629CDF08-C8AD-4117-B3D2-4010837B3530}" destId="{579F8563-14E0-4C2C-B2BA-7ABFE67842E4}" srcOrd="0" destOrd="0" presId="urn:microsoft.com/office/officeart/2005/8/layout/chevron2"/>
    <dgm:cxn modelId="{71A63044-9049-47DA-9841-8986DD468678}" srcId="{F480C7E1-DACE-45C0-95AB-0FE07D9CAEB4}" destId="{CDFCF665-5B53-4884-B78A-B6E0C6109C04}" srcOrd="0" destOrd="0" parTransId="{227085C6-C3D7-43BE-86F7-B0C8DF6452E1}" sibTransId="{5F4B0E6E-12C8-47D4-930E-F4BD23DA577C}"/>
    <dgm:cxn modelId="{77615149-AD5F-4B2C-87D3-133CA9AC8DED}" type="presOf" srcId="{C0A6E2A4-64AA-421C-AAD2-A2F2821C0983}" destId="{03B8C3A3-87C7-4DA6-95B0-5A74A9E18612}" srcOrd="0" destOrd="3" presId="urn:microsoft.com/office/officeart/2005/8/layout/chevron2"/>
    <dgm:cxn modelId="{21F1006D-B7AE-4466-AFBE-F95BD368760F}" type="presOf" srcId="{B724F89D-1B06-4F75-8394-A35137FE5420}" destId="{5F7B7399-E607-4608-B9E3-92EC93E6D2D9}" srcOrd="0" destOrd="0" presId="urn:microsoft.com/office/officeart/2005/8/layout/chevron2"/>
    <dgm:cxn modelId="{10DDF548-9199-4924-BCB9-4B6EED1A6D50}" type="presOf" srcId="{CDFCF665-5B53-4884-B78A-B6E0C6109C04}" destId="{86D805D2-C251-4D8E-8A08-C3758EDC5005}" srcOrd="0" destOrd="0" presId="urn:microsoft.com/office/officeart/2005/8/layout/chevron2"/>
    <dgm:cxn modelId="{B5F339F5-7966-4859-8AB2-7BC6C7064808}" type="presOf" srcId="{0495D030-0841-463D-A4BF-11AF1850B5E0}" destId="{361368DF-7CBB-4035-8CB5-896274D334FA}" srcOrd="0" destOrd="2" presId="urn:microsoft.com/office/officeart/2005/8/layout/chevron2"/>
    <dgm:cxn modelId="{9284AC7F-4AFF-490D-BC0F-44C3C6B5FCB8}" type="presParOf" srcId="{579F8563-14E0-4C2C-B2BA-7ABFE67842E4}" destId="{348A409C-57A7-4FC2-9BCF-A12037AAF1A8}" srcOrd="0" destOrd="0" presId="urn:microsoft.com/office/officeart/2005/8/layout/chevron2"/>
    <dgm:cxn modelId="{16F280C9-53AC-44A8-8C8A-BF7310B78B43}" type="presParOf" srcId="{348A409C-57A7-4FC2-9BCF-A12037AAF1A8}" destId="{5F7B7399-E607-4608-B9E3-92EC93E6D2D9}" srcOrd="0" destOrd="0" presId="urn:microsoft.com/office/officeart/2005/8/layout/chevron2"/>
    <dgm:cxn modelId="{0E7F1C83-254E-4DB5-9BAC-DC039170B521}" type="presParOf" srcId="{348A409C-57A7-4FC2-9BCF-A12037AAF1A8}" destId="{361368DF-7CBB-4035-8CB5-896274D334FA}" srcOrd="1" destOrd="0" presId="urn:microsoft.com/office/officeart/2005/8/layout/chevron2"/>
    <dgm:cxn modelId="{DFF2FC16-759D-45AF-9DAF-6A1CF34972A1}" type="presParOf" srcId="{579F8563-14E0-4C2C-B2BA-7ABFE67842E4}" destId="{8682BE5B-2BB7-4038-8ADE-13D2CDF895ED}" srcOrd="1" destOrd="0" presId="urn:microsoft.com/office/officeart/2005/8/layout/chevron2"/>
    <dgm:cxn modelId="{B748698D-8C1A-4AB7-922F-84CF4BD382A1}" type="presParOf" srcId="{579F8563-14E0-4C2C-B2BA-7ABFE67842E4}" destId="{9C138DA8-D29A-44DB-9B23-78DB58CFFEA6}" srcOrd="2" destOrd="0" presId="urn:microsoft.com/office/officeart/2005/8/layout/chevron2"/>
    <dgm:cxn modelId="{1B40C637-E037-43E9-BE7C-46670C24403B}" type="presParOf" srcId="{9C138DA8-D29A-44DB-9B23-78DB58CFFEA6}" destId="{199C153C-BBA5-4827-AF43-1B041D8C092C}" srcOrd="0" destOrd="0" presId="urn:microsoft.com/office/officeart/2005/8/layout/chevron2"/>
    <dgm:cxn modelId="{B8B462D1-806E-4189-84E7-FBBEF335E89B}" type="presParOf" srcId="{9C138DA8-D29A-44DB-9B23-78DB58CFFEA6}" destId="{03B8C3A3-87C7-4DA6-95B0-5A74A9E18612}" srcOrd="1" destOrd="0" presId="urn:microsoft.com/office/officeart/2005/8/layout/chevron2"/>
    <dgm:cxn modelId="{17C3EF56-6FD3-4564-8F23-B9106CC339B5}" type="presParOf" srcId="{579F8563-14E0-4C2C-B2BA-7ABFE67842E4}" destId="{0E7D510D-F3B2-44D9-A8D6-DE6BD32131FC}" srcOrd="3" destOrd="0" presId="urn:microsoft.com/office/officeart/2005/8/layout/chevron2"/>
    <dgm:cxn modelId="{D142E591-D26C-4625-9DCB-2D8571410AEA}" type="presParOf" srcId="{579F8563-14E0-4C2C-B2BA-7ABFE67842E4}" destId="{7438DF60-2EFD-4139-94B7-BD21DB986C65}" srcOrd="4" destOrd="0" presId="urn:microsoft.com/office/officeart/2005/8/layout/chevron2"/>
    <dgm:cxn modelId="{05A318E3-3253-40C5-9426-F51DA2BE45AB}" type="presParOf" srcId="{7438DF60-2EFD-4139-94B7-BD21DB986C65}" destId="{56838DD6-4347-4568-B5AE-A430F5F99004}" srcOrd="0" destOrd="0" presId="urn:microsoft.com/office/officeart/2005/8/layout/chevron2"/>
    <dgm:cxn modelId="{91174423-7E69-41DE-B496-AED83C21E87A}" type="presParOf" srcId="{7438DF60-2EFD-4139-94B7-BD21DB986C65}" destId="{86D805D2-C251-4D8E-8A08-C3758EDC500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A53BE-2DCB-4876-BDE8-8F3F1086EE10}">
      <dsp:nvSpPr>
        <dsp:cNvPr id="0" name=""/>
        <dsp:cNvSpPr/>
      </dsp:nvSpPr>
      <dsp:spPr>
        <a:xfrm>
          <a:off x="1265407" y="0"/>
          <a:ext cx="3469158" cy="346915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121487-CAEC-4D45-B994-37E5F818204E}">
      <dsp:nvSpPr>
        <dsp:cNvPr id="0" name=""/>
        <dsp:cNvSpPr/>
      </dsp:nvSpPr>
      <dsp:spPr>
        <a:xfrm>
          <a:off x="2787813" y="348779"/>
          <a:ext cx="2254952" cy="82121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100" kern="1200" dirty="0" smtClean="0"/>
            <a:t>Une recherche médicale et technologique de plus en plus complexe et nécessitant des compétences nouvelles</a:t>
          </a:r>
          <a:endParaRPr lang="fr-BE" sz="1100" kern="1200" dirty="0"/>
        </a:p>
      </dsp:txBody>
      <dsp:txXfrm>
        <a:off x="2827901" y="388867"/>
        <a:ext cx="2174776" cy="741038"/>
      </dsp:txXfrm>
    </dsp:sp>
    <dsp:sp modelId="{DCA84888-5433-4014-9DBB-3881E2EF6791}">
      <dsp:nvSpPr>
        <dsp:cNvPr id="0" name=""/>
        <dsp:cNvSpPr/>
      </dsp:nvSpPr>
      <dsp:spPr>
        <a:xfrm>
          <a:off x="2787813" y="1272645"/>
          <a:ext cx="2254952" cy="82121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100" kern="1200" dirty="0" smtClean="0"/>
            <a:t>Des ressources budgétaires et humaines trop rares</a:t>
          </a:r>
          <a:endParaRPr lang="fr-BE" sz="1100" kern="1200" dirty="0"/>
        </a:p>
      </dsp:txBody>
      <dsp:txXfrm>
        <a:off x="2827901" y="1312733"/>
        <a:ext cx="2174776" cy="741038"/>
      </dsp:txXfrm>
    </dsp:sp>
    <dsp:sp modelId="{C8104BF5-3AA3-437C-8C98-1C8AF4327B76}">
      <dsp:nvSpPr>
        <dsp:cNvPr id="0" name=""/>
        <dsp:cNvSpPr/>
      </dsp:nvSpPr>
      <dsp:spPr>
        <a:xfrm>
          <a:off x="2787813" y="2196512"/>
          <a:ext cx="2254952" cy="82121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100" kern="1200" dirty="0" smtClean="0"/>
            <a:t>Des besoins toujours plus importants, notamment en raison du vieillissement des populations et des conflits récurrents</a:t>
          </a:r>
          <a:endParaRPr lang="fr-BE" sz="1100" kern="1200" dirty="0"/>
        </a:p>
      </dsp:txBody>
      <dsp:txXfrm>
        <a:off x="2827901" y="2236600"/>
        <a:ext cx="2174776" cy="7410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7B7399-E607-4608-B9E3-92EC93E6D2D9}">
      <dsp:nvSpPr>
        <dsp:cNvPr id="0" name=""/>
        <dsp:cNvSpPr/>
      </dsp:nvSpPr>
      <dsp:spPr>
        <a:xfrm rot="5400000">
          <a:off x="-247585" y="249318"/>
          <a:ext cx="1650567" cy="115539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600" kern="1200" dirty="0" smtClean="0"/>
            <a:t>Supports à la gestion</a:t>
          </a:r>
          <a:endParaRPr lang="fr-BE" sz="1600" kern="1200" dirty="0"/>
        </a:p>
      </dsp:txBody>
      <dsp:txXfrm rot="-5400000">
        <a:off x="1" y="579430"/>
        <a:ext cx="1155396" cy="495171"/>
      </dsp:txXfrm>
    </dsp:sp>
    <dsp:sp modelId="{361368DF-7CBB-4035-8CB5-896274D334FA}">
      <dsp:nvSpPr>
        <dsp:cNvPr id="0" name=""/>
        <dsp:cNvSpPr/>
      </dsp:nvSpPr>
      <dsp:spPr>
        <a:xfrm rot="5400000">
          <a:off x="4073712" y="-2916581"/>
          <a:ext cx="1072868" cy="69094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BE" sz="1500" kern="1200" dirty="0" smtClean="0"/>
            <a:t>Gestion stratégique (performance, image, réputation, gouvernance, impact local …)</a:t>
          </a:r>
          <a:endParaRPr lang="fr-B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BE" sz="1500" kern="1200" dirty="0" smtClean="0"/>
            <a:t>Gestion financière et budgétaire</a:t>
          </a:r>
          <a:endParaRPr lang="fr-B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BE" sz="1500" kern="1200" dirty="0" smtClean="0"/>
            <a:t>Gestion des investissements</a:t>
          </a:r>
          <a:endParaRPr lang="fr-BE" sz="1500" kern="1200" dirty="0"/>
        </a:p>
      </dsp:txBody>
      <dsp:txXfrm rot="-5400000">
        <a:off x="1155397" y="54107"/>
        <a:ext cx="6857126" cy="968122"/>
      </dsp:txXfrm>
    </dsp:sp>
    <dsp:sp modelId="{199C153C-BBA5-4827-AF43-1B041D8C092C}">
      <dsp:nvSpPr>
        <dsp:cNvPr id="0" name=""/>
        <dsp:cNvSpPr/>
      </dsp:nvSpPr>
      <dsp:spPr>
        <a:xfrm rot="5400000">
          <a:off x="-247585" y="1706329"/>
          <a:ext cx="1650567" cy="1155396"/>
        </a:xfrm>
        <a:prstGeom prst="chevron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600" kern="1200" dirty="0" smtClean="0"/>
            <a:t>Supports au métier</a:t>
          </a:r>
          <a:endParaRPr lang="fr-BE" sz="1600" kern="1200" dirty="0"/>
        </a:p>
      </dsp:txBody>
      <dsp:txXfrm rot="-5400000">
        <a:off x="1" y="2036441"/>
        <a:ext cx="1155396" cy="495171"/>
      </dsp:txXfrm>
    </dsp:sp>
    <dsp:sp modelId="{03B8C3A3-87C7-4DA6-95B0-5A74A9E18612}">
      <dsp:nvSpPr>
        <dsp:cNvPr id="0" name=""/>
        <dsp:cNvSpPr/>
      </dsp:nvSpPr>
      <dsp:spPr>
        <a:xfrm rot="5400000">
          <a:off x="4073712" y="-1459570"/>
          <a:ext cx="1072868" cy="69094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BE" sz="1500" kern="1200" dirty="0" smtClean="0"/>
            <a:t>Gestion intégrée de la qualité, de la sécurité et des risques</a:t>
          </a:r>
          <a:endParaRPr lang="fr-B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BE" sz="1500" kern="1200" dirty="0" smtClean="0"/>
            <a:t>Gestion du personnel soignant (corps infirmier)</a:t>
          </a:r>
          <a:endParaRPr lang="fr-B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BE" sz="1500" kern="1200" dirty="0" smtClean="0"/>
            <a:t>Gestion du personnel technique </a:t>
          </a:r>
          <a:endParaRPr lang="fr-B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BE" sz="1500" kern="1200" dirty="0" smtClean="0"/>
            <a:t>Gestion de l’entretien et de la maintenance des sites hospitaliers</a:t>
          </a:r>
          <a:endParaRPr lang="fr-BE" sz="1500" kern="1200" dirty="0"/>
        </a:p>
      </dsp:txBody>
      <dsp:txXfrm rot="-5400000">
        <a:off x="1155397" y="1511118"/>
        <a:ext cx="6857126" cy="968122"/>
      </dsp:txXfrm>
    </dsp:sp>
    <dsp:sp modelId="{56838DD6-4347-4568-B5AE-A430F5F99004}">
      <dsp:nvSpPr>
        <dsp:cNvPr id="0" name=""/>
        <dsp:cNvSpPr/>
      </dsp:nvSpPr>
      <dsp:spPr>
        <a:xfrm rot="5400000">
          <a:off x="-247585" y="3163340"/>
          <a:ext cx="1650567" cy="1155396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600" kern="1200" dirty="0" smtClean="0"/>
            <a:t>Activités principales</a:t>
          </a:r>
          <a:endParaRPr lang="fr-BE" sz="1600" kern="1200" dirty="0"/>
        </a:p>
      </dsp:txBody>
      <dsp:txXfrm rot="-5400000">
        <a:off x="1" y="3493452"/>
        <a:ext cx="1155396" cy="495171"/>
      </dsp:txXfrm>
    </dsp:sp>
    <dsp:sp modelId="{86D805D2-C251-4D8E-8A08-C3758EDC5005}">
      <dsp:nvSpPr>
        <dsp:cNvPr id="0" name=""/>
        <dsp:cNvSpPr/>
      </dsp:nvSpPr>
      <dsp:spPr>
        <a:xfrm rot="5400000">
          <a:off x="4073712" y="-2559"/>
          <a:ext cx="1072868" cy="69094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BE" sz="1500" kern="1200" dirty="0" smtClean="0"/>
            <a:t>Gestion du circuit du médicament</a:t>
          </a:r>
          <a:endParaRPr lang="fr-B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BE" sz="1500" kern="1200" dirty="0" smtClean="0"/>
            <a:t>Gestion du circuit du patient, de son entrée à son retour à domicile</a:t>
          </a:r>
          <a:endParaRPr lang="fr-B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BE" sz="1500" kern="1200" dirty="0" smtClean="0"/>
            <a:t>Gestion du circuit d’information (= le patient virtuel) qui accompagne tout patient</a:t>
          </a:r>
          <a:endParaRPr lang="fr-BE" sz="1500" kern="1200" dirty="0"/>
        </a:p>
      </dsp:txBody>
      <dsp:txXfrm rot="-5400000">
        <a:off x="1155397" y="2968130"/>
        <a:ext cx="6857126" cy="9681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B8597D-5E2D-433C-A71F-FAD81F30EFE5}" type="datetimeFigureOut">
              <a:rPr lang="fr-BE" smtClean="0"/>
              <a:t>22-07-18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289FD-1282-422C-873E-DE0FF42F69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61686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16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4207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hyperlink" Target="mailto:d.vancaillie@ulg.ac.be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audio" Target="../media/media2.m4a"/><Relationship Id="rId7" Type="http://schemas.openxmlformats.org/officeDocument/2006/relationships/diagramQuickStyle" Target="../diagrams/quickStyle1.xml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audio" Target="../media/media5.m4a"/><Relationship Id="rId7" Type="http://schemas.openxmlformats.org/officeDocument/2006/relationships/diagramQuickStyle" Target="../diagrams/quickStyle2.xml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5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6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idx="4294967295"/>
          </p:nvPr>
        </p:nvSpPr>
        <p:spPr>
          <a:xfrm>
            <a:off x="758924" y="998803"/>
            <a:ext cx="7772400" cy="200198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fr-BE" dirty="0" smtClean="0"/>
              <a:t>Qualité et gestion transversale par les processus, clés de la performance en milieu hospitalier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>
          <a:xfrm>
            <a:off x="2729370" y="3779679"/>
            <a:ext cx="6400800" cy="17526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fr-BE" dirty="0" smtClean="0"/>
              <a:t>Communication présentée par </a:t>
            </a:r>
            <a:br>
              <a:rPr lang="fr-BE" dirty="0" smtClean="0"/>
            </a:br>
            <a:r>
              <a:rPr lang="fr-BE" dirty="0" smtClean="0"/>
              <a:t>Didier Van </a:t>
            </a:r>
            <a:r>
              <a:rPr lang="fr-BE" dirty="0" err="1" smtClean="0"/>
              <a:t>Caillie</a:t>
            </a:r>
            <a:endParaRPr lang="fr-BE" dirty="0" smtClean="0"/>
          </a:p>
          <a:p>
            <a:pPr marL="0" indent="0" algn="ctr">
              <a:buNone/>
            </a:pPr>
            <a:r>
              <a:rPr lang="fr-BE" dirty="0" smtClean="0"/>
              <a:t>Professeur Ordinaire, HEC Liège – </a:t>
            </a:r>
            <a:r>
              <a:rPr lang="fr-BE" dirty="0" err="1" smtClean="0"/>
              <a:t>ULiège</a:t>
            </a:r>
            <a:r>
              <a:rPr lang="fr-BE" dirty="0" smtClean="0"/>
              <a:t> – </a:t>
            </a:r>
            <a:r>
              <a:rPr lang="fr-BE" dirty="0" smtClean="0">
                <a:hlinkClick r:id="rId4"/>
              </a:rPr>
              <a:t>d.vancaillie@ulg.ac.be</a:t>
            </a:r>
            <a:r>
              <a:rPr lang="fr-BE" dirty="0" smtClean="0"/>
              <a:t> </a:t>
            </a:r>
            <a:endParaRPr lang="fr-BE" dirty="0"/>
          </a:p>
        </p:txBody>
      </p:sp>
      <p:sp>
        <p:nvSpPr>
          <p:cNvPr id="4" name="ZoneTexte 3"/>
          <p:cNvSpPr txBox="1"/>
          <p:nvPr/>
        </p:nvSpPr>
        <p:spPr>
          <a:xfrm>
            <a:off x="685800" y="260648"/>
            <a:ext cx="7918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i="1" u="sng" dirty="0" smtClean="0"/>
              <a:t>Congrès interdisciplinaire sur le système de santé – Kolwezi – 23 au 25 / 7 / 2018</a:t>
            </a:r>
            <a:endParaRPr lang="fr-BE" b="1" i="1" u="sng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501008"/>
            <a:ext cx="2287786" cy="3356992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519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368"/>
    </mc:Choice>
    <mc:Fallback>
      <p:transition spd="slow" advTm="503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67544" y="332656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i="1" dirty="0" smtClean="0"/>
              <a:t>Contexte</a:t>
            </a:r>
            <a:endParaRPr lang="fr-BE" sz="3600" b="1" i="1" dirty="0"/>
          </a:p>
        </p:txBody>
      </p:sp>
      <p:sp>
        <p:nvSpPr>
          <p:cNvPr id="3" name="ZoneTexte 2"/>
          <p:cNvSpPr txBox="1"/>
          <p:nvPr/>
        </p:nvSpPr>
        <p:spPr>
          <a:xfrm>
            <a:off x="467544" y="1340768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/>
              <a:t>Une pression de plus en plus grande exercée par les acteurs publics et institutionnels en vue d’accroître la performance des systèmes de santé 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/>
              <a:t>… et de l’ensemble des acteurs de ce système !</a:t>
            </a:r>
            <a:endParaRPr lang="fr-BE" dirty="0"/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499249104"/>
              </p:ext>
            </p:extLst>
          </p:nvPr>
        </p:nvGraphicFramePr>
        <p:xfrm>
          <a:off x="1524000" y="2264098"/>
          <a:ext cx="6096000" cy="3469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33084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1630"/>
    </mc:Choice>
    <mc:Fallback>
      <p:transition spd="slow" advTm="1216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Graphic spid="6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67544" y="332656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i="1" dirty="0" smtClean="0"/>
              <a:t>Gérer la performance par la qualité et son amélioration continue</a:t>
            </a:r>
            <a:endParaRPr lang="fr-BE" sz="3600" b="1" i="1" dirty="0"/>
          </a:p>
        </p:txBody>
      </p:sp>
      <p:sp>
        <p:nvSpPr>
          <p:cNvPr id="3" name="ZoneTexte 2"/>
          <p:cNvSpPr txBox="1"/>
          <p:nvPr/>
        </p:nvSpPr>
        <p:spPr>
          <a:xfrm>
            <a:off x="467544" y="1532985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/>
              <a:t>Dans ce contexte, de nombreux acteurs du monde hospitalier font le choix d’un modèle de gestion de leur performance basé sur l’amélioration continue de la qualité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BE" dirty="0" smtClean="0"/>
              <a:t>Validation externe : Référentiel-Accréditation JCI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BE" dirty="0" smtClean="0"/>
              <a:t>Outil de pilotage interne : le modèle de l’</a:t>
            </a:r>
            <a:r>
              <a:rPr lang="fr-BE" dirty="0" err="1" smtClean="0"/>
              <a:t>European</a:t>
            </a:r>
            <a:r>
              <a:rPr lang="fr-BE" dirty="0" smtClean="0"/>
              <a:t> </a:t>
            </a:r>
            <a:r>
              <a:rPr lang="fr-BE" dirty="0" err="1" smtClean="0"/>
              <a:t>Foundation</a:t>
            </a:r>
            <a:r>
              <a:rPr lang="fr-BE" dirty="0" smtClean="0"/>
              <a:t> for </a:t>
            </a:r>
            <a:r>
              <a:rPr lang="fr-BE" dirty="0" err="1" smtClean="0"/>
              <a:t>Quality</a:t>
            </a:r>
            <a:r>
              <a:rPr lang="fr-BE" dirty="0" smtClean="0"/>
              <a:t> Management par exemple</a:t>
            </a:r>
            <a:endParaRPr lang="fr-BE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0312"/>
            <a:ext cx="9144000" cy="2990437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643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6152"/>
    </mc:Choice>
    <mc:Fallback>
      <p:transition spd="slow" advTm="2761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67544" y="332656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i="1" dirty="0" smtClean="0"/>
              <a:t>Mais quelle vision de la qualité ?</a:t>
            </a:r>
            <a:endParaRPr lang="fr-BE" sz="3600" b="1" i="1" dirty="0"/>
          </a:p>
        </p:txBody>
      </p:sp>
      <p:sp>
        <p:nvSpPr>
          <p:cNvPr id="5" name="ZoneTexte 4"/>
          <p:cNvSpPr txBox="1"/>
          <p:nvPr/>
        </p:nvSpPr>
        <p:spPr>
          <a:xfrm>
            <a:off x="971600" y="1279500"/>
            <a:ext cx="2808312" cy="203132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dirty="0" smtClean="0"/>
              <a:t>Qualité en milieu hospitalier =</a:t>
            </a:r>
          </a:p>
          <a:p>
            <a:r>
              <a:rPr lang="fr-BE" dirty="0" smtClean="0"/>
              <a:t>Le bon soin +</a:t>
            </a:r>
          </a:p>
          <a:p>
            <a:r>
              <a:rPr lang="fr-BE" dirty="0" smtClean="0"/>
              <a:t>Au bon moment +</a:t>
            </a:r>
          </a:p>
          <a:p>
            <a:r>
              <a:rPr lang="fr-BE" dirty="0" smtClean="0"/>
              <a:t>Au bon patient +</a:t>
            </a:r>
          </a:p>
          <a:p>
            <a:r>
              <a:rPr lang="fr-BE" dirty="0" smtClean="0"/>
              <a:t>Au meilleur rapport Efficacité / Coût</a:t>
            </a:r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4572000" y="1268760"/>
            <a:ext cx="2808312" cy="2031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dirty="0" smtClean="0"/>
              <a:t>Le bon soin =</a:t>
            </a:r>
          </a:p>
          <a:p>
            <a:r>
              <a:rPr lang="fr-BE" dirty="0" smtClean="0"/>
              <a:t>Qualité de l’acte technique (</a:t>
            </a:r>
            <a:r>
              <a:rPr lang="fr-BE" dirty="0" err="1" smtClean="0"/>
              <a:t>ability</a:t>
            </a:r>
            <a:r>
              <a:rPr lang="fr-BE" dirty="0" smtClean="0"/>
              <a:t>) </a:t>
            </a:r>
          </a:p>
          <a:p>
            <a:r>
              <a:rPr lang="fr-BE" dirty="0" smtClean="0"/>
              <a:t>+ Qualité de l’accueil du patient (</a:t>
            </a:r>
            <a:r>
              <a:rPr lang="fr-BE" dirty="0" err="1" smtClean="0"/>
              <a:t>affability</a:t>
            </a:r>
            <a:r>
              <a:rPr lang="fr-BE" dirty="0" smtClean="0"/>
              <a:t>)</a:t>
            </a:r>
          </a:p>
          <a:p>
            <a:r>
              <a:rPr lang="fr-BE" dirty="0" smtClean="0"/>
              <a:t>+ Qualité de la disponibilité du soin (</a:t>
            </a:r>
            <a:r>
              <a:rPr lang="fr-BE" dirty="0" err="1" smtClean="0"/>
              <a:t>availability</a:t>
            </a:r>
            <a:r>
              <a:rPr lang="fr-BE" dirty="0" smtClean="0"/>
              <a:t>)</a:t>
            </a:r>
          </a:p>
        </p:txBody>
      </p:sp>
      <p:sp>
        <p:nvSpPr>
          <p:cNvPr id="7" name="Flèche droite à entaille 6"/>
          <p:cNvSpPr/>
          <p:nvPr/>
        </p:nvSpPr>
        <p:spPr>
          <a:xfrm>
            <a:off x="7236296" y="1772816"/>
            <a:ext cx="504056" cy="14401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Flèche droite à entaille 7"/>
          <p:cNvSpPr/>
          <p:nvPr/>
        </p:nvSpPr>
        <p:spPr>
          <a:xfrm>
            <a:off x="7236296" y="2348880"/>
            <a:ext cx="504056" cy="14401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Flèche droite à entaille 8"/>
          <p:cNvSpPr/>
          <p:nvPr/>
        </p:nvSpPr>
        <p:spPr>
          <a:xfrm>
            <a:off x="7236296" y="2996952"/>
            <a:ext cx="504056" cy="14401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ZoneTexte 10"/>
          <p:cNvSpPr txBox="1"/>
          <p:nvPr/>
        </p:nvSpPr>
        <p:spPr>
          <a:xfrm>
            <a:off x="7740352" y="1660158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smtClean="0"/>
              <a:t>Corps médical et technique</a:t>
            </a:r>
            <a:endParaRPr lang="fr-BE" dirty="0"/>
          </a:p>
        </p:txBody>
      </p:sp>
      <p:sp>
        <p:nvSpPr>
          <p:cNvPr id="12" name="ZoneTexte 11"/>
          <p:cNvSpPr txBox="1"/>
          <p:nvPr/>
        </p:nvSpPr>
        <p:spPr>
          <a:xfrm>
            <a:off x="7740352" y="2204864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smtClean="0"/>
              <a:t>Corps infirmier</a:t>
            </a:r>
            <a:endParaRPr lang="fr-BE" dirty="0"/>
          </a:p>
        </p:txBody>
      </p:sp>
      <p:sp>
        <p:nvSpPr>
          <p:cNvPr id="13" name="ZoneTexte 12"/>
          <p:cNvSpPr txBox="1"/>
          <p:nvPr/>
        </p:nvSpPr>
        <p:spPr>
          <a:xfrm>
            <a:off x="7740352" y="2833772"/>
            <a:ext cx="14036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smtClean="0"/>
              <a:t>Structure de gouvernance / gestion &amp; Pouvoirs publics</a:t>
            </a:r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971600" y="3933056"/>
            <a:ext cx="7776864" cy="1944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fr-BE" dirty="0"/>
          </a:p>
        </p:txBody>
      </p:sp>
      <p:sp>
        <p:nvSpPr>
          <p:cNvPr id="15" name="ZoneTexte 14"/>
          <p:cNvSpPr txBox="1"/>
          <p:nvPr/>
        </p:nvSpPr>
        <p:spPr>
          <a:xfrm>
            <a:off x="1403648" y="4149080"/>
            <a:ext cx="2088232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dirty="0" smtClean="0"/>
              <a:t>1. Qualité attendue</a:t>
            </a:r>
            <a:endParaRPr lang="fr-BE" dirty="0"/>
          </a:p>
        </p:txBody>
      </p:sp>
      <p:sp>
        <p:nvSpPr>
          <p:cNvPr id="18" name="ZoneTexte 17"/>
          <p:cNvSpPr txBox="1"/>
          <p:nvPr/>
        </p:nvSpPr>
        <p:spPr>
          <a:xfrm>
            <a:off x="5796136" y="4221088"/>
            <a:ext cx="2088232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dirty="0" smtClean="0"/>
              <a:t>2. Qualité voulue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5796136" y="5219908"/>
            <a:ext cx="2088232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dirty="0"/>
              <a:t>3</a:t>
            </a:r>
            <a:r>
              <a:rPr lang="fr-BE" dirty="0" smtClean="0"/>
              <a:t>. Qualité réalisée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419617" y="5234013"/>
            <a:ext cx="2088232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dirty="0"/>
              <a:t>4</a:t>
            </a:r>
            <a:r>
              <a:rPr lang="fr-BE" dirty="0" smtClean="0"/>
              <a:t>. Qualité perçue</a:t>
            </a:r>
          </a:p>
        </p:txBody>
      </p:sp>
      <p:sp>
        <p:nvSpPr>
          <p:cNvPr id="23" name="Flèche vers le bas 22"/>
          <p:cNvSpPr/>
          <p:nvPr/>
        </p:nvSpPr>
        <p:spPr>
          <a:xfrm>
            <a:off x="2267744" y="3717032"/>
            <a:ext cx="57606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4" name="Flèche vers le bas 23"/>
          <p:cNvSpPr/>
          <p:nvPr/>
        </p:nvSpPr>
        <p:spPr>
          <a:xfrm>
            <a:off x="6444208" y="3789040"/>
            <a:ext cx="57606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ZoneTexte 24"/>
          <p:cNvSpPr txBox="1"/>
          <p:nvPr/>
        </p:nvSpPr>
        <p:spPr>
          <a:xfrm>
            <a:off x="2123728" y="3360621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Patients</a:t>
            </a:r>
            <a:endParaRPr lang="fr-BE" dirty="0"/>
          </a:p>
        </p:txBody>
      </p:sp>
      <p:sp>
        <p:nvSpPr>
          <p:cNvPr id="26" name="ZoneTexte 25"/>
          <p:cNvSpPr txBox="1"/>
          <p:nvPr/>
        </p:nvSpPr>
        <p:spPr>
          <a:xfrm>
            <a:off x="6300192" y="335699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Hôpital</a:t>
            </a:r>
            <a:endParaRPr lang="fr-BE" dirty="0"/>
          </a:p>
        </p:txBody>
      </p:sp>
      <p:sp>
        <p:nvSpPr>
          <p:cNvPr id="27" name="Double flèche horizontale 26"/>
          <p:cNvSpPr/>
          <p:nvPr/>
        </p:nvSpPr>
        <p:spPr>
          <a:xfrm>
            <a:off x="4319972" y="4246907"/>
            <a:ext cx="792088" cy="24273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8" name="Double flèche horizontale 27"/>
          <p:cNvSpPr/>
          <p:nvPr/>
        </p:nvSpPr>
        <p:spPr>
          <a:xfrm>
            <a:off x="4283968" y="5274493"/>
            <a:ext cx="792088" cy="24273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9" name="Double flèche verticale 28"/>
          <p:cNvSpPr/>
          <p:nvPr/>
        </p:nvSpPr>
        <p:spPr>
          <a:xfrm>
            <a:off x="2375756" y="4590420"/>
            <a:ext cx="288032" cy="60420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0" name="Double flèche verticale 29"/>
          <p:cNvSpPr/>
          <p:nvPr/>
        </p:nvSpPr>
        <p:spPr>
          <a:xfrm>
            <a:off x="6732240" y="4624995"/>
            <a:ext cx="288032" cy="60420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64593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0882"/>
    </mc:Choice>
    <mc:Fallback>
      <p:transition spd="slow" advTm="1608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67544" y="332656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i="1" dirty="0" smtClean="0"/>
              <a:t>Et surtout, avec quelle vision de l’hôpital ?</a:t>
            </a:r>
            <a:endParaRPr lang="fr-BE" sz="3600" b="1" i="1" dirty="0"/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2774609141"/>
              </p:ext>
            </p:extLst>
          </p:nvPr>
        </p:nvGraphicFramePr>
        <p:xfrm>
          <a:off x="539552" y="1916832"/>
          <a:ext cx="8064896" cy="4568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539552" y="1124744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L’optimisation de la performance organisationnelle par la qualité implique une vision holistique et transversale du fonctionnement de l’hôpital                           vision par silos  </a:t>
            </a:r>
            <a:endParaRPr lang="fr-BE" dirty="0"/>
          </a:p>
        </p:txBody>
      </p:sp>
      <p:sp>
        <p:nvSpPr>
          <p:cNvPr id="10" name="Double flèche horizontale 9"/>
          <p:cNvSpPr/>
          <p:nvPr/>
        </p:nvSpPr>
        <p:spPr>
          <a:xfrm>
            <a:off x="6012160" y="1486525"/>
            <a:ext cx="1216152" cy="14227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8446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5254"/>
    </mc:Choice>
    <mc:Fallback>
      <p:transition spd="slow" advTm="1252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Graphic spid="3" grpId="0">
        <p:bldAsOne/>
      </p:bldGraphic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67544" y="332656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i="1" dirty="0" smtClean="0"/>
              <a:t>Une vision fondée sur la maîtrise continue de </a:t>
            </a:r>
            <a:r>
              <a:rPr lang="fr-BE" sz="3600" b="1" i="1" u="sng" dirty="0" smtClean="0"/>
              <a:t>tous</a:t>
            </a:r>
            <a:r>
              <a:rPr lang="fr-BE" sz="3600" b="1" i="1" dirty="0" smtClean="0"/>
              <a:t> les processus hospitaliers</a:t>
            </a:r>
            <a:endParaRPr lang="fr-BE" sz="3600" b="1" i="1" dirty="0"/>
          </a:p>
        </p:txBody>
      </p:sp>
      <p:sp>
        <p:nvSpPr>
          <p:cNvPr id="5" name="ZoneTexte 4"/>
          <p:cNvSpPr txBox="1"/>
          <p:nvPr/>
        </p:nvSpPr>
        <p:spPr>
          <a:xfrm>
            <a:off x="539552" y="1532985"/>
            <a:ext cx="7992888" cy="23083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BE" dirty="0" smtClean="0"/>
              <a:t>Maîtriser la performance d’une structure hospitalière implique d’en maîtriser tous les processus : </a:t>
            </a:r>
          </a:p>
          <a:p>
            <a:pPr marL="342900" indent="-342900">
              <a:buAutoNum type="arabicPeriod"/>
            </a:pPr>
            <a:r>
              <a:rPr lang="fr-BE" dirty="0" smtClean="0"/>
              <a:t>Les modéliser</a:t>
            </a:r>
            <a:endParaRPr lang="fr-BE" dirty="0"/>
          </a:p>
          <a:p>
            <a:pPr marL="342900" indent="-342900">
              <a:buAutoNum type="arabicPeriod"/>
            </a:pPr>
            <a:r>
              <a:rPr lang="fr-BE" dirty="0" smtClean="0"/>
              <a:t>Les caractériser en termes de risques et de contrôles mis / à mettre en place</a:t>
            </a:r>
          </a:p>
          <a:p>
            <a:pPr marL="342900" indent="-342900">
              <a:buAutoNum type="arabicPeriod"/>
            </a:pPr>
            <a:r>
              <a:rPr lang="fr-BE" dirty="0" smtClean="0"/>
              <a:t>Les évaluer ponctuellement (audit des situations réelles) et en continu (tableaux de </a:t>
            </a:r>
            <a:r>
              <a:rPr lang="fr-BE" smtClean="0"/>
              <a:t>bord </a:t>
            </a:r>
            <a:r>
              <a:rPr lang="fr-BE" smtClean="0"/>
              <a:t>propres </a:t>
            </a:r>
            <a:r>
              <a:rPr lang="fr-BE" dirty="0" smtClean="0"/>
              <a:t>à chaque processus, avec 4 ou 5 indicateurs de résultats ou précurseurs d’incidents)</a:t>
            </a:r>
          </a:p>
          <a:p>
            <a:pPr marL="342900" indent="-342900">
              <a:buAutoNum type="arabicPeriod"/>
            </a:pP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539552" y="3928988"/>
            <a:ext cx="7992888" cy="17543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BE" dirty="0" smtClean="0"/>
              <a:t>Garantir cette maîtrise peut vite s’avérer une mission insurmontable au sein de structures où le personnel dédié à la gestion est limité</a:t>
            </a:r>
          </a:p>
          <a:p>
            <a:r>
              <a:rPr lang="fr-BE" dirty="0" smtClean="0"/>
              <a:t>Elle peut toutefois s’avérer aussi un projet pédagogique ambitieux, motivant et utile si une partie des missions à mener pour garantir cette maîtrise est confiée à de petits groupes d’étudiants </a:t>
            </a:r>
            <a:r>
              <a:rPr lang="fr-BE" dirty="0" err="1" smtClean="0"/>
              <a:t>transdiciplinaires</a:t>
            </a:r>
            <a:r>
              <a:rPr lang="fr-BE" dirty="0" smtClean="0"/>
              <a:t> (gestion, infirmier, pharmacie, médecine, santé publique) bien encadrés</a:t>
            </a:r>
            <a:endParaRPr lang="fr-BE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8476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8500"/>
    </mc:Choice>
    <mc:Fallback>
      <p:transition spd="slow" advTm="168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87624" y="1844824"/>
            <a:ext cx="6984776" cy="23083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800" dirty="0" smtClean="0"/>
              <a:t>Je vous remercie pour votre attention et vous souhaite un bon Congrès !</a:t>
            </a:r>
            <a:endParaRPr lang="fr-BE" sz="48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34380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147"/>
    </mc:Choice>
    <mc:Fallback>
      <p:transition spd="slow" advTm="281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7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8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1|155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</TotalTime>
  <Words>540</Words>
  <Application>Microsoft Office PowerPoint</Application>
  <PresentationFormat>Affichage à l'écran (4:3)</PresentationFormat>
  <Paragraphs>56</Paragraphs>
  <Slides>7</Slides>
  <Notes>0</Notes>
  <HiddenSlides>0</HiddenSlides>
  <MMClips>7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0" baseType="lpstr">
      <vt:lpstr>Arial</vt:lpstr>
      <vt:lpstr>Calibri</vt:lpstr>
      <vt:lpstr>Conception personnalisée</vt:lpstr>
      <vt:lpstr>Qualité et gestion transversale par les processus, clés de la performance en milieu hospitalier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Priminfo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Mergelsberg</dc:creator>
  <cp:lastModifiedBy>ULg</cp:lastModifiedBy>
  <cp:revision>22</cp:revision>
  <dcterms:created xsi:type="dcterms:W3CDTF">2016-02-11T10:57:27Z</dcterms:created>
  <dcterms:modified xsi:type="dcterms:W3CDTF">2018-07-22T11:49:41Z</dcterms:modified>
</cp:coreProperties>
</file>