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1"/>
  </p:notesMasterIdLst>
  <p:sldIdLst>
    <p:sldId id="257" r:id="rId2"/>
    <p:sldId id="263" r:id="rId3"/>
    <p:sldId id="265" r:id="rId4"/>
    <p:sldId id="278" r:id="rId5"/>
    <p:sldId id="279" r:id="rId6"/>
    <p:sldId id="267" r:id="rId7"/>
    <p:sldId id="268" r:id="rId8"/>
    <p:sldId id="288" r:id="rId9"/>
    <p:sldId id="280" r:id="rId10"/>
    <p:sldId id="269" r:id="rId11"/>
    <p:sldId id="282" r:id="rId12"/>
    <p:sldId id="281" r:id="rId13"/>
    <p:sldId id="283" r:id="rId14"/>
    <p:sldId id="285" r:id="rId15"/>
    <p:sldId id="286" r:id="rId16"/>
    <p:sldId id="287" r:id="rId17"/>
    <p:sldId id="289" r:id="rId18"/>
    <p:sldId id="290" r:id="rId19"/>
    <p:sldId id="291"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39"/>
    <p:restoredTop sz="84643" autoAdjust="0"/>
  </p:normalViewPr>
  <p:slideViewPr>
    <p:cSldViewPr>
      <p:cViewPr varScale="1">
        <p:scale>
          <a:sx n="74" d="100"/>
          <a:sy n="74" d="100"/>
        </p:scale>
        <p:origin x="-1344" y="-77"/>
      </p:cViewPr>
      <p:guideLst>
        <p:guide orient="horz" pos="2160"/>
        <p:guide pos="2880"/>
      </p:guideLst>
    </p:cSldViewPr>
  </p:slideViewPr>
  <p:notesTextViewPr>
    <p:cViewPr>
      <p:scale>
        <a:sx n="1" d="1"/>
        <a:sy n="1" d="1"/>
      </p:scale>
      <p:origin x="0" y="0"/>
    </p:cViewPr>
  </p:notesTextViewPr>
  <p:notesViewPr>
    <p:cSldViewPr>
      <p:cViewPr varScale="1">
        <p:scale>
          <a:sx n="98" d="100"/>
          <a:sy n="98" d="100"/>
        </p:scale>
        <p:origin x="-355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B8597D-5E2D-433C-A71F-FAD81F30EFE5}" type="datetimeFigureOut">
              <a:rPr lang="fr-BE" smtClean="0"/>
              <a:t>18-11-18</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0289FD-1282-422C-873E-DE0FF42F69B1}" type="slidenum">
              <a:rPr lang="fr-BE" smtClean="0"/>
              <a:t>‹N°›</a:t>
            </a:fld>
            <a:endParaRPr lang="fr-BE"/>
          </a:p>
        </p:txBody>
      </p:sp>
    </p:spTree>
    <p:extLst>
      <p:ext uri="{BB962C8B-B14F-4D97-AF65-F5344CB8AC3E}">
        <p14:creationId xmlns:p14="http://schemas.microsoft.com/office/powerpoint/2010/main" val="1061686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smtClean="0"/>
              <a:t>Topics chosen to address </a:t>
            </a:r>
            <a:r>
              <a:rPr lang="en-US" dirty="0" err="1" smtClean="0"/>
              <a:t>apd</a:t>
            </a:r>
            <a:r>
              <a:rPr lang="en-US" dirty="0" smtClean="0"/>
              <a:t> and a</a:t>
            </a:r>
          </a:p>
          <a:p>
            <a:r>
              <a:rPr lang="en-US" dirty="0" smtClean="0"/>
              <a:t>Joint research</a:t>
            </a:r>
            <a:r>
              <a:rPr lang="en-US" baseline="0" dirty="0" smtClean="0"/>
              <a:t> topics with colleagues from the LCII, </a:t>
            </a:r>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a:t>
            </a:fld>
            <a:endParaRPr lang="fr-BE"/>
          </a:p>
        </p:txBody>
      </p:sp>
    </p:spTree>
    <p:extLst>
      <p:ext uri="{BB962C8B-B14F-4D97-AF65-F5344CB8AC3E}">
        <p14:creationId xmlns:p14="http://schemas.microsoft.com/office/powerpoint/2010/main" val="2289939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baseline="0" dirty="0" smtClean="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19</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err="1" smtClean="0"/>
              <a:t>Algos</a:t>
            </a:r>
            <a:r>
              <a:rPr lang="en-US" dirty="0" smtClean="0"/>
              <a:t> learn from data collected in the past</a:t>
            </a:r>
          </a:p>
          <a:p>
            <a:r>
              <a:rPr lang="en-US" baseline="0" dirty="0" smtClean="0"/>
              <a:t>For e.g. We could rely on data as </a:t>
            </a:r>
            <a:r>
              <a:rPr lang="en-US" baseline="0" dirty="0" err="1" smtClean="0"/>
              <a:t>shwon</a:t>
            </a:r>
            <a:r>
              <a:rPr lang="en-US" baseline="0" dirty="0" smtClean="0"/>
              <a:t> on the slide to learn how to predict WTP from a number of variables, such as </a:t>
            </a:r>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3</a:t>
            </a:fld>
            <a:endParaRPr lang="fr-BE"/>
          </a:p>
        </p:txBody>
      </p:sp>
    </p:spTree>
    <p:extLst>
      <p:ext uri="{BB962C8B-B14F-4D97-AF65-F5344CB8AC3E}">
        <p14:creationId xmlns:p14="http://schemas.microsoft.com/office/powerpoint/2010/main" val="1498706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smtClean="0"/>
              <a:t>Consumers disclosing breadcrumbs of behavioral information revealing</a:t>
            </a:r>
          </a:p>
          <a:p>
            <a:endParaRPr lang="en-US" dirty="0" smtClean="0"/>
          </a:p>
          <a:p>
            <a:r>
              <a:rPr lang="en-US" dirty="0" smtClean="0"/>
              <a:t>Wit</a:t>
            </a:r>
            <a:r>
              <a:rPr lang="en-US" baseline="0" dirty="0" smtClean="0"/>
              <a:t>h the current </a:t>
            </a:r>
            <a:r>
              <a:rPr lang="en-US" baseline="0" dirty="0" err="1" smtClean="0"/>
              <a:t>sota</a:t>
            </a:r>
            <a:r>
              <a:rPr lang="en-US" baseline="0" dirty="0" smtClean="0"/>
              <a:t> in machine learning: possible to reconstruct a fairly accurate digital profile of the consumer from these information</a:t>
            </a:r>
            <a:endParaRPr lang="en-US" dirty="0" smtClean="0"/>
          </a:p>
          <a:p>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10</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12</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dirty="0" smtClean="0"/>
              <a:t>However, AI coupled with  available</a:t>
            </a:r>
            <a:r>
              <a:rPr lang="en-US" baseline="0" dirty="0" smtClean="0"/>
              <a:t> data/information does allow for finer grained </a:t>
            </a:r>
            <a:r>
              <a:rPr lang="en-US" baseline="0" dirty="0" err="1" smtClean="0"/>
              <a:t>seg</a:t>
            </a:r>
            <a:r>
              <a:rPr lang="en-US" baseline="0" dirty="0" smtClean="0"/>
              <a:t> of consumers and more granular PD, which tends towards and </a:t>
            </a:r>
            <a:r>
              <a:rPr lang="en-US" baseline="0" dirty="0" err="1" smtClean="0"/>
              <a:t>approx</a:t>
            </a:r>
            <a:r>
              <a:rPr lang="en-US" baseline="0" dirty="0" smtClean="0"/>
              <a:t> PD</a:t>
            </a:r>
          </a:p>
          <a:p>
            <a:r>
              <a:rPr lang="en-US" baseline="0" dirty="0" smtClean="0"/>
              <a:t>For E.G. , in the study of Mishra, they made use of </a:t>
            </a:r>
            <a:r>
              <a:rPr lang="en-US" baseline="0" dirty="0" err="1" smtClean="0"/>
              <a:t>std</a:t>
            </a:r>
            <a:r>
              <a:rPr lang="en-US" baseline="0" dirty="0" smtClean="0"/>
              <a:t> ML and </a:t>
            </a:r>
            <a:r>
              <a:rPr lang="en-US" baseline="0" dirty="0" err="1" smtClean="0"/>
              <a:t>econetrics</a:t>
            </a:r>
            <a:r>
              <a:rPr lang="en-US" baseline="0" dirty="0" smtClean="0"/>
              <a:t> methods to implement a scalable price targeting algorithm</a:t>
            </a:r>
          </a:p>
          <a:p>
            <a:r>
              <a:rPr lang="en-US" baseline="0" dirty="0" err="1" smtClean="0"/>
              <a:t>Showd</a:t>
            </a:r>
            <a:r>
              <a:rPr lang="en-US" baseline="0" dirty="0" smtClean="0"/>
              <a:t> that profits etc.</a:t>
            </a:r>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13</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14</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baseline="0" dirty="0" smtClean="0"/>
              <a:t>claims rest on the hypothesis that AI algorithms will increase market </a:t>
            </a:r>
            <a:r>
              <a:rPr lang="en-US" baseline="0" dirty="0" err="1" smtClean="0"/>
              <a:t>transperancy</a:t>
            </a:r>
            <a:r>
              <a:rPr lang="en-US" baseline="0" dirty="0" smtClean="0"/>
              <a:t> , and </a:t>
            </a:r>
            <a:r>
              <a:rPr lang="en-US" baseline="0" dirty="0" err="1" smtClean="0"/>
              <a:t>favour</a:t>
            </a:r>
            <a:r>
              <a:rPr lang="en-US" baseline="0" dirty="0" smtClean="0"/>
              <a:t> collusion</a:t>
            </a:r>
          </a:p>
          <a:p>
            <a:r>
              <a:rPr lang="en-US" baseline="0" dirty="0" smtClean="0"/>
              <a:t>Indeed, transparent market make it easier for algorithmic agents from </a:t>
            </a:r>
            <a:r>
              <a:rPr lang="en-US" baseline="0" dirty="0" err="1" smtClean="0"/>
              <a:t>competitng</a:t>
            </a:r>
            <a:r>
              <a:rPr lang="en-US" baseline="0" dirty="0" smtClean="0"/>
              <a:t> firms to coordinate their prices and to detect deviation</a:t>
            </a:r>
          </a:p>
          <a:p>
            <a:endParaRPr lang="en-US" baseline="0" dirty="0" smtClean="0"/>
          </a:p>
          <a:p>
            <a:r>
              <a:rPr lang="en-US" baseline="0" dirty="0" smtClean="0"/>
              <a:t>Recent research , at the confluence of AI &amp; Game theory, in MARL has indeed shown that agents can learn how to </a:t>
            </a:r>
            <a:r>
              <a:rPr lang="en-US" baseline="0" dirty="0" err="1" smtClean="0"/>
              <a:t>autonously</a:t>
            </a:r>
            <a:r>
              <a:rPr lang="en-US" baseline="0" dirty="0" smtClean="0"/>
              <a:t> </a:t>
            </a:r>
            <a:r>
              <a:rPr lang="en-US" baseline="0" dirty="0" err="1" smtClean="0"/>
              <a:t>cordinate</a:t>
            </a:r>
            <a:r>
              <a:rPr lang="en-US" baseline="0" dirty="0" smtClean="0"/>
              <a:t> their behavior and actions to reach a state wit h a higher reward than if they acted individually</a:t>
            </a:r>
          </a:p>
          <a:p>
            <a:r>
              <a:rPr lang="en-US" baseline="0" dirty="0" smtClean="0"/>
              <a:t>However, besides coordinate, a cornerstone of collusion is the establishment of a credible device</a:t>
            </a:r>
          </a:p>
          <a:p>
            <a:r>
              <a:rPr lang="en-US" baseline="0" dirty="0" smtClean="0"/>
              <a:t>In our research, we have found out that it is extremely difficult if not possible for agents to establish a credible punishment device with current </a:t>
            </a:r>
            <a:r>
              <a:rPr lang="en-US" baseline="0" dirty="0" err="1" smtClean="0"/>
              <a:t>sota</a:t>
            </a:r>
            <a:endParaRPr lang="en-US" baseline="0" dirty="0" smtClean="0"/>
          </a:p>
          <a:p>
            <a:endParaRPr lang="en-US" baseline="0" dirty="0" smtClean="0"/>
          </a:p>
          <a:p>
            <a:r>
              <a:rPr lang="en-US" baseline="0" dirty="0" smtClean="0"/>
              <a:t>So, given the current </a:t>
            </a:r>
            <a:r>
              <a:rPr lang="en-US" baseline="0" dirty="0" err="1" smtClean="0"/>
              <a:t>sota</a:t>
            </a:r>
            <a:r>
              <a:rPr lang="en-US" baseline="0" dirty="0" smtClean="0"/>
              <a:t>, we believe that a collusive strategy involving a coordination and </a:t>
            </a:r>
            <a:r>
              <a:rPr lang="en-US" baseline="0" dirty="0" err="1" smtClean="0"/>
              <a:t>punishsment</a:t>
            </a:r>
            <a:r>
              <a:rPr lang="en-US" baseline="0" dirty="0" smtClean="0"/>
              <a:t> component is hard or impossible to implement</a:t>
            </a:r>
          </a:p>
          <a:p>
            <a:r>
              <a:rPr lang="en-US" baseline="0" dirty="0" smtClean="0"/>
              <a:t>If prices are known: then </a:t>
            </a:r>
            <a:r>
              <a:rPr lang="en-US" baseline="0" dirty="0" err="1" smtClean="0"/>
              <a:t>esier</a:t>
            </a:r>
            <a:r>
              <a:rPr lang="en-US" baseline="0" dirty="0" smtClean="0"/>
              <a:t> for </a:t>
            </a:r>
            <a:r>
              <a:rPr lang="en-US" baseline="0" dirty="0" err="1" smtClean="0"/>
              <a:t>competiting</a:t>
            </a:r>
            <a:r>
              <a:rPr lang="en-US" baseline="0" dirty="0" smtClean="0"/>
              <a:t> firms to coordinate their prices and to detect deviation</a:t>
            </a:r>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16</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baseline="0" dirty="0" smtClean="0"/>
          </a:p>
          <a:p>
            <a:r>
              <a:rPr lang="en-US" baseline="0" dirty="0" smtClean="0"/>
              <a:t>Recent research , at the confluence of AI &amp; Game theory, in MARL has indeed shown that agents can learn how to </a:t>
            </a:r>
            <a:r>
              <a:rPr lang="en-US" baseline="0" dirty="0" err="1" smtClean="0"/>
              <a:t>autonously</a:t>
            </a:r>
            <a:r>
              <a:rPr lang="en-US" baseline="0" dirty="0" smtClean="0"/>
              <a:t> </a:t>
            </a:r>
            <a:r>
              <a:rPr lang="en-US" baseline="0" dirty="0" err="1" smtClean="0"/>
              <a:t>cordinate</a:t>
            </a:r>
            <a:r>
              <a:rPr lang="en-US" baseline="0" dirty="0" smtClean="0"/>
              <a:t> their behavior and actions to reach a state wit h a higher reward than if they acted individually</a:t>
            </a:r>
          </a:p>
          <a:p>
            <a:r>
              <a:rPr lang="en-US" baseline="0" dirty="0" smtClean="0"/>
              <a:t>However, besides coordinate, a cornerstone of collusion is the establishment of a credible device</a:t>
            </a:r>
          </a:p>
          <a:p>
            <a:r>
              <a:rPr lang="en-US" baseline="0" dirty="0" smtClean="0"/>
              <a:t>In our research, we have found out that it is extremely difficult if not possible for agents to establish a credible punishment device with current </a:t>
            </a:r>
            <a:r>
              <a:rPr lang="en-US" baseline="0" dirty="0" err="1" smtClean="0"/>
              <a:t>sota</a:t>
            </a:r>
            <a:endParaRPr lang="en-US" baseline="0" dirty="0" smtClean="0"/>
          </a:p>
          <a:p>
            <a:endParaRPr lang="en-US" baseline="0" dirty="0" smtClean="0"/>
          </a:p>
          <a:p>
            <a:r>
              <a:rPr lang="en-US" baseline="0" dirty="0" smtClean="0"/>
              <a:t>So, given the current </a:t>
            </a:r>
            <a:r>
              <a:rPr lang="en-US" baseline="0" dirty="0" err="1" smtClean="0"/>
              <a:t>sota</a:t>
            </a:r>
            <a:r>
              <a:rPr lang="en-US" baseline="0" dirty="0" smtClean="0"/>
              <a:t>, we believe that a collusive strategy involving a coordination and </a:t>
            </a:r>
            <a:r>
              <a:rPr lang="en-US" baseline="0" dirty="0" err="1" smtClean="0"/>
              <a:t>punishsment</a:t>
            </a:r>
            <a:r>
              <a:rPr lang="en-US" baseline="0" dirty="0" smtClean="0"/>
              <a:t> component is hard or impossible to implement</a:t>
            </a:r>
          </a:p>
          <a:p>
            <a:r>
              <a:rPr lang="en-US" baseline="0" dirty="0" smtClean="0"/>
              <a:t>If prices are known: then </a:t>
            </a:r>
            <a:r>
              <a:rPr lang="en-US" baseline="0" dirty="0" err="1" smtClean="0"/>
              <a:t>esier</a:t>
            </a:r>
            <a:r>
              <a:rPr lang="en-US" baseline="0" dirty="0" smtClean="0"/>
              <a:t> for </a:t>
            </a:r>
            <a:r>
              <a:rPr lang="en-US" baseline="0" dirty="0" err="1" smtClean="0"/>
              <a:t>competiting</a:t>
            </a:r>
            <a:r>
              <a:rPr lang="en-US" baseline="0" dirty="0" smtClean="0"/>
              <a:t> firms to coordinate their prices and to detect deviation</a:t>
            </a:r>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17</a:t>
            </a:fld>
            <a:endParaRPr lang="fr-BE"/>
          </a:p>
        </p:txBody>
      </p:sp>
    </p:spTree>
    <p:extLst>
      <p:ext uri="{BB962C8B-B14F-4D97-AF65-F5344CB8AC3E}">
        <p14:creationId xmlns:p14="http://schemas.microsoft.com/office/powerpoint/2010/main" val="2343325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baseline="0" dirty="0" smtClean="0"/>
          </a:p>
          <a:p>
            <a:r>
              <a:rPr lang="en-US" baseline="0" dirty="0" smtClean="0"/>
              <a:t>Recent research , at the confluence of AI &amp; Game theory, in MARL has indeed shown that agents can learn how to </a:t>
            </a:r>
            <a:r>
              <a:rPr lang="en-US" baseline="0" dirty="0" err="1" smtClean="0"/>
              <a:t>autonously</a:t>
            </a:r>
            <a:r>
              <a:rPr lang="en-US" baseline="0" dirty="0" smtClean="0"/>
              <a:t> </a:t>
            </a:r>
            <a:r>
              <a:rPr lang="en-US" baseline="0" dirty="0" err="1" smtClean="0"/>
              <a:t>cordinate</a:t>
            </a:r>
            <a:r>
              <a:rPr lang="en-US" baseline="0" dirty="0" smtClean="0"/>
              <a:t> their behavior and actions to reach a state wit h a higher reward than if they acted individually</a:t>
            </a:r>
          </a:p>
          <a:p>
            <a:r>
              <a:rPr lang="en-US" baseline="0" dirty="0" smtClean="0"/>
              <a:t>However, besides coordinate, a cornerstone of collusion is the establishment of a credible device</a:t>
            </a:r>
          </a:p>
          <a:p>
            <a:r>
              <a:rPr lang="en-US" baseline="0" dirty="0" smtClean="0"/>
              <a:t>In our research, we have found out that it is extremely difficult if not possible for agents to establish a credible punishment device with current </a:t>
            </a:r>
            <a:r>
              <a:rPr lang="en-US" baseline="0" dirty="0" err="1" smtClean="0"/>
              <a:t>sota</a:t>
            </a:r>
            <a:endParaRPr lang="en-US" baseline="0" dirty="0" smtClean="0"/>
          </a:p>
          <a:p>
            <a:endParaRPr lang="en-US" baseline="0" dirty="0" smtClean="0"/>
          </a:p>
          <a:p>
            <a:r>
              <a:rPr lang="en-US" baseline="0" dirty="0" smtClean="0"/>
              <a:t>So, given the current </a:t>
            </a:r>
            <a:r>
              <a:rPr lang="en-US" baseline="0" dirty="0" err="1" smtClean="0"/>
              <a:t>sota</a:t>
            </a:r>
            <a:r>
              <a:rPr lang="en-US" baseline="0" dirty="0" smtClean="0"/>
              <a:t>, we believe that a collusive strategy involving a coordination and </a:t>
            </a:r>
            <a:r>
              <a:rPr lang="en-US" baseline="0" dirty="0" err="1" smtClean="0"/>
              <a:t>punishsment</a:t>
            </a:r>
            <a:r>
              <a:rPr lang="en-US" baseline="0" dirty="0" smtClean="0"/>
              <a:t> component is hard or impossible to implement</a:t>
            </a:r>
          </a:p>
          <a:p>
            <a:r>
              <a:rPr lang="en-US" baseline="0" dirty="0" smtClean="0"/>
              <a:t>If prices are known: then </a:t>
            </a:r>
            <a:r>
              <a:rPr lang="en-US" baseline="0" dirty="0" err="1" smtClean="0"/>
              <a:t>esier</a:t>
            </a:r>
            <a:r>
              <a:rPr lang="en-US" baseline="0" dirty="0" smtClean="0"/>
              <a:t> for </a:t>
            </a:r>
            <a:r>
              <a:rPr lang="en-US" baseline="0" dirty="0" err="1" smtClean="0"/>
              <a:t>competiting</a:t>
            </a:r>
            <a:r>
              <a:rPr lang="en-US" baseline="0" dirty="0" smtClean="0"/>
              <a:t> firms to coordinate their prices and to detect deviation</a:t>
            </a:r>
          </a:p>
        </p:txBody>
      </p:sp>
      <p:sp>
        <p:nvSpPr>
          <p:cNvPr id="4" name="Espace réservé du numéro de diapositive 3"/>
          <p:cNvSpPr>
            <a:spLocks noGrp="1"/>
          </p:cNvSpPr>
          <p:nvPr>
            <p:ph type="sldNum" sz="quarter" idx="10"/>
          </p:nvPr>
        </p:nvSpPr>
        <p:spPr/>
        <p:txBody>
          <a:bodyPr/>
          <a:lstStyle/>
          <a:p>
            <a:fld id="{610289FD-1282-422C-873E-DE0FF42F69B1}" type="slidenum">
              <a:rPr lang="fr-BE" smtClean="0"/>
              <a:t>18</a:t>
            </a:fld>
            <a:endParaRPr lang="fr-BE"/>
          </a:p>
        </p:txBody>
      </p:sp>
    </p:spTree>
    <p:extLst>
      <p:ext uri="{BB962C8B-B14F-4D97-AF65-F5344CB8AC3E}">
        <p14:creationId xmlns:p14="http://schemas.microsoft.com/office/powerpoint/2010/main" val="2343325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43379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dirty="0" smtClean="0"/>
              <a:t>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4" name="Espace réservé de la date 3"/>
          <p:cNvSpPr>
            <a:spLocks noGrp="1"/>
          </p:cNvSpPr>
          <p:nvPr>
            <p:ph type="dt" sz="half" idx="10"/>
          </p:nvPr>
        </p:nvSpPr>
        <p:spPr/>
        <p:txBody>
          <a:bodyPr/>
          <a:lstStyle/>
          <a:p>
            <a:fld id="{2740D878-A0EE-4B4B-8698-921A50F4198E}" type="datetimeFigureOut">
              <a:rPr lang="en-US" smtClean="0"/>
              <a:t>11/18/2018</a:t>
            </a:fld>
            <a:endParaRPr lang="en-US"/>
          </a:p>
        </p:txBody>
      </p:sp>
      <p:sp>
        <p:nvSpPr>
          <p:cNvPr id="5" name="Espace réservé du pied de page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Espace réservé du numéro de diapositive 5"/>
          <p:cNvSpPr>
            <a:spLocks noGrp="1"/>
          </p:cNvSpPr>
          <p:nvPr>
            <p:ph type="sldNum" sz="quarter" idx="12"/>
          </p:nvPr>
        </p:nvSpPr>
        <p:spPr/>
        <p:txBody>
          <a:bodyPr/>
          <a:lstStyle/>
          <a:p>
            <a:fld id="{BD7640BD-FD16-427D-936D-4FA89562A906}" type="slidenum">
              <a:rPr lang="en-US" smtClean="0"/>
              <a:t>‹N°›</a:t>
            </a:fld>
            <a:endParaRPr lang="en-US"/>
          </a:p>
        </p:txBody>
      </p:sp>
    </p:spTree>
    <p:extLst>
      <p:ext uri="{BB962C8B-B14F-4D97-AF65-F5344CB8AC3E}">
        <p14:creationId xmlns:p14="http://schemas.microsoft.com/office/powerpoint/2010/main" val="21796601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62E34248-12D6-2342-8AA7-ED4D20CC0F6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2743FC90-DA1F-6E44-807B-F9591C04413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r>
              <a:rPr lang="fr-FR" dirty="0"/>
              <a:t>Modifier les styles du texte du masque
Deuxième niveau
Troisième niveau
Quatrième niveau
Cinquième niveau</a:t>
            </a:r>
          </a:p>
        </p:txBody>
      </p:sp>
      <p:sp>
        <p:nvSpPr>
          <p:cNvPr id="4" name="Espace réservé de la date 3">
            <a:extLst>
              <a:ext uri="{FF2B5EF4-FFF2-40B4-BE49-F238E27FC236}">
                <a16:creationId xmlns:a16="http://schemas.microsoft.com/office/drawing/2014/main" xmlns="" id="{9D27190F-9E0C-7045-AE7F-826925C3FD1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98571B-21A6-134D-A98E-184C07914138}" type="datetimeFigureOut">
              <a:rPr lang="fr-FR" smtClean="0"/>
              <a:t>18/11/2018</a:t>
            </a:fld>
            <a:endParaRPr lang="fr-FR"/>
          </a:p>
        </p:txBody>
      </p:sp>
      <p:sp>
        <p:nvSpPr>
          <p:cNvPr id="5" name="Espace réservé du pied de page 4">
            <a:extLst>
              <a:ext uri="{FF2B5EF4-FFF2-40B4-BE49-F238E27FC236}">
                <a16:creationId xmlns:a16="http://schemas.microsoft.com/office/drawing/2014/main" xmlns="" id="{EC771B0A-06E3-4143-97AF-CE59B78ED03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5BE34A4C-ECC4-BD48-998F-A26401317714}"/>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9DF01-9F32-5142-9DCE-7FAA836F538B}" type="slidenum">
              <a:rPr lang="fr-FR" smtClean="0"/>
              <a:t>‹N°›</a:t>
            </a:fld>
            <a:endParaRPr lang="fr-FR"/>
          </a:p>
        </p:txBody>
      </p:sp>
      <p:pic>
        <p:nvPicPr>
          <p:cNvPr id="8" name="Image 7">
            <a:extLst>
              <a:ext uri="{FF2B5EF4-FFF2-40B4-BE49-F238E27FC236}">
                <a16:creationId xmlns:a16="http://schemas.microsoft.com/office/drawing/2014/main" xmlns="" id="{ED5021F8-8150-974E-80B3-0C8184E5E2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4618" y="27384"/>
            <a:ext cx="9293236" cy="6858000"/>
          </a:xfrm>
          <a:prstGeom prst="rect">
            <a:avLst/>
          </a:prstGeom>
        </p:spPr>
      </p:pic>
    </p:spTree>
    <p:extLst>
      <p:ext uri="{BB962C8B-B14F-4D97-AF65-F5344CB8AC3E}">
        <p14:creationId xmlns:p14="http://schemas.microsoft.com/office/powerpoint/2010/main" val="80391749"/>
      </p:ext>
    </p:extLst>
  </p:cSld>
  <p:clrMap bg1="lt1" tx1="dk1" bg2="lt2" tx2="dk2" accent1="accent1" accent2="accent2" accent3="accent3" accent4="accent4" accent5="accent5" accent6="accent6" hlink="hlink" folHlink="folHlink"/>
  <p:sldLayoutIdLst>
    <p:sldLayoutId id="2147483676" r:id="rId1"/>
    <p:sldLayoutId id="2147483677"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0" y="764704"/>
            <a:ext cx="9144000" cy="23876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t>AI &amp; Competition Law</a:t>
            </a:r>
          </a:p>
          <a:p>
            <a:pPr algn="ctr"/>
            <a:endParaRPr lang="en-US" b="1" dirty="0"/>
          </a:p>
          <a:p>
            <a:pPr algn="ctr"/>
            <a:r>
              <a:rPr lang="en-US" sz="2800" b="1" i="1" dirty="0" smtClean="0"/>
              <a:t>Algorithmic Price Discrimination</a:t>
            </a:r>
          </a:p>
          <a:p>
            <a:pPr algn="ctr"/>
            <a:endParaRPr lang="en-US" sz="2800" b="1" i="1" dirty="0" smtClean="0"/>
          </a:p>
          <a:p>
            <a:pPr algn="ctr"/>
            <a:r>
              <a:rPr lang="en-US" sz="2800" b="1" i="1" dirty="0" smtClean="0"/>
              <a:t>Algorithmic Tacit Collusion</a:t>
            </a:r>
          </a:p>
          <a:p>
            <a:pPr algn="ctr"/>
            <a:endParaRPr lang="en-US" b="1" dirty="0"/>
          </a:p>
          <a:p>
            <a:pPr algn="ctr"/>
            <a:endParaRPr lang="en-US" b="1" dirty="0"/>
          </a:p>
        </p:txBody>
      </p:sp>
      <p:sp>
        <p:nvSpPr>
          <p:cNvPr id="3" name="Sous-titre 2"/>
          <p:cNvSpPr txBox="1">
            <a:spLocks/>
          </p:cNvSpPr>
          <p:nvPr/>
        </p:nvSpPr>
        <p:spPr>
          <a:xfrm>
            <a:off x="-324544" y="4005486"/>
            <a:ext cx="9361040" cy="1655762"/>
          </a:xfrm>
          <a:prstGeom prst="rect">
            <a:avLst/>
          </a:prstGeom>
          <a:ln>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rgbClr val="00707F"/>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u="sng" strike="noStrike" kern="1200" cap="none" spc="0" normalizeH="0" baseline="0" noProof="0" dirty="0" smtClean="0">
                <a:ln>
                  <a:noFill/>
                </a:ln>
                <a:solidFill>
                  <a:srgbClr val="00707F"/>
                </a:solidFill>
                <a:effectLst/>
                <a:uLnTx/>
                <a:uFillTx/>
                <a:latin typeface="Calibri" panose="020F0502020204030204"/>
                <a:ea typeface="+mn-ea"/>
                <a:cs typeface="+mn-cs"/>
              </a:rPr>
              <a:t>Ashwin </a:t>
            </a:r>
            <a:r>
              <a:rPr kumimoji="0" lang="en-US" sz="2800" b="1" u="sng" strike="noStrike" kern="1200" cap="none" spc="0" normalizeH="0" baseline="0" noProof="0" dirty="0" err="1" smtClean="0">
                <a:ln>
                  <a:noFill/>
                </a:ln>
                <a:solidFill>
                  <a:srgbClr val="00707F"/>
                </a:solidFill>
                <a:effectLst/>
                <a:uLnTx/>
                <a:uFillTx/>
                <a:latin typeface="Calibri" panose="020F0502020204030204"/>
                <a:ea typeface="+mn-ea"/>
                <a:cs typeface="+mn-cs"/>
              </a:rPr>
              <a:t>Ittoo</a:t>
            </a:r>
            <a:endParaRPr kumimoji="0" lang="en-US" sz="2800" b="1" u="sng" strike="noStrike" kern="1200" cap="none" spc="0" normalizeH="0" baseline="0" noProof="0" dirty="0" smtClean="0">
              <a:ln>
                <a:noFill/>
              </a:ln>
              <a:solidFill>
                <a:srgbClr val="00707F"/>
              </a:solidFill>
              <a:effectLst/>
              <a:uLnTx/>
              <a:uFillTx/>
              <a:latin typeface="Calibri" panose="020F0502020204030204"/>
              <a:ea typeface="+mn-ea"/>
              <a:cs typeface="+mn-cs"/>
            </a:endParaRPr>
          </a:p>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i="1" u="none" strike="noStrike" kern="1200" cap="none" spc="0" normalizeH="0" baseline="0" noProof="0" dirty="0" smtClean="0">
              <a:ln>
                <a:noFill/>
              </a:ln>
              <a:solidFill>
                <a:srgbClr val="00707F"/>
              </a:solidFill>
              <a:effectLst/>
              <a:uLnTx/>
              <a:uFillTx/>
              <a:latin typeface="Calibri" panose="020F0502020204030204"/>
            </a:endParaRPr>
          </a:p>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rgbClr val="00707F"/>
              </a:solidFill>
              <a:effectLst/>
              <a:uLnTx/>
              <a:uFillTx/>
              <a:latin typeface="Calibri" panose="020F0502020204030204"/>
              <a:ea typeface="+mn-ea"/>
              <a:cs typeface="+mn-cs"/>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21088"/>
            <a:ext cx="3059435" cy="937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167191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AI &amp; PD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sz="2400" dirty="0" smtClean="0"/>
              <a:t>Advent of digital platforms</a:t>
            </a:r>
          </a:p>
          <a:p>
            <a:endParaRPr lang="en-US" sz="2400" dirty="0" smtClean="0"/>
          </a:p>
          <a:p>
            <a:r>
              <a:rPr lang="en-US" sz="2400" dirty="0" smtClean="0"/>
              <a:t>Consumers revealing behavioral information breadcrumbs</a:t>
            </a:r>
          </a:p>
          <a:p>
            <a:pPr lvl="1"/>
            <a:r>
              <a:rPr lang="en-US" sz="2000" dirty="0" smtClean="0"/>
              <a:t>Likes (preferences)</a:t>
            </a:r>
          </a:p>
          <a:p>
            <a:pPr lvl="1"/>
            <a:r>
              <a:rPr lang="en-US" sz="2000" dirty="0" smtClean="0"/>
              <a:t>Dislikes</a:t>
            </a:r>
          </a:p>
          <a:p>
            <a:pPr lvl="1"/>
            <a:r>
              <a:rPr lang="en-US" sz="2000" dirty="0" smtClean="0"/>
              <a:t>Sentiments, opinions</a:t>
            </a:r>
          </a:p>
          <a:p>
            <a:pPr lvl="1"/>
            <a:r>
              <a:rPr lang="en-US" sz="2000" dirty="0" smtClean="0"/>
              <a:t>Purchase patterns</a:t>
            </a:r>
          </a:p>
          <a:p>
            <a:pPr lvl="1"/>
            <a:endParaRPr lang="en-US" sz="1500" dirty="0"/>
          </a:p>
          <a:p>
            <a:r>
              <a:rPr lang="en-US" sz="2400" dirty="0" smtClean="0"/>
              <a:t>“AI” (machine/deep learning)</a:t>
            </a:r>
          </a:p>
          <a:p>
            <a:pPr lvl="1"/>
            <a:r>
              <a:rPr lang="en-US" sz="2000" dirty="0" smtClean="0"/>
              <a:t>Reconstruct of digital profile from breadcrumbs</a:t>
            </a:r>
          </a:p>
          <a:p>
            <a:pPr lvl="1"/>
            <a:r>
              <a:rPr lang="en-US" sz="2000" dirty="0" smtClean="0"/>
              <a:t>Infer WTP</a:t>
            </a:r>
          </a:p>
          <a:p>
            <a:pPr lvl="1"/>
            <a:endParaRPr lang="en-US" sz="1500" dirty="0"/>
          </a:p>
          <a:p>
            <a:endParaRPr lang="en-US" sz="19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2105234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p:txBody>
          <a:bodyPr>
            <a:normAutofit fontScale="77500" lnSpcReduction="20000"/>
          </a:bodyPr>
          <a:lstStyle/>
          <a:p>
            <a:r>
              <a:rPr lang="en-US" dirty="0"/>
              <a:t>It is until 2015 that the prospect of SPT practices started to worry legislators, prompting a report by the Counsel of Economic Advisors (CEA) devoted entirely to differential pricing with big data (CEA, 2015). Recognizing how “...big data and electronic commerce have reduced the costs of targeting and first-degree price discrimination” (CEA, 2015, page 12), the report mostly drew dire conclusions about the potential harm to customers:</a:t>
            </a:r>
          </a:p>
          <a:p>
            <a:r>
              <a:rPr lang="en-US" dirty="0"/>
              <a:t>“[Differential pricing] transfers value from consumers to shareholders, which generally leads to an increase in inequality and can therefore be inefficient from a utilitarian standpoint” (CEA, 2015, page 6)</a:t>
            </a:r>
          </a:p>
          <a:p>
            <a:r>
              <a:rPr lang="en-US" dirty="0"/>
              <a:t>A similar concern for customer harm has been echoed in the recent mainstream business media, in the cases of Amazon, Stapes among others</a:t>
            </a:r>
          </a:p>
          <a:p>
            <a:r>
              <a:rPr lang="en-US" dirty="0"/>
              <a:t>Subsequently, there has been growing pressure for regulators to curb or restrict pricing based on </a:t>
            </a:r>
            <a:r>
              <a:rPr lang="en-US" dirty="0" err="1"/>
              <a:t>individial’s</a:t>
            </a:r>
            <a:r>
              <a:rPr lang="en-US" dirty="0"/>
              <a:t> data. </a:t>
            </a:r>
          </a:p>
          <a:p>
            <a:endParaRPr lang="en-US" dirty="0"/>
          </a:p>
        </p:txBody>
      </p:sp>
    </p:spTree>
    <p:extLst>
      <p:ext uri="{BB962C8B-B14F-4D97-AF65-F5344CB8AC3E}">
        <p14:creationId xmlns:p14="http://schemas.microsoft.com/office/powerpoint/2010/main" val="1533090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AI &amp; PD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pPr marL="0" indent="0" algn="ctr">
              <a:buNone/>
            </a:pPr>
            <a:r>
              <a:rPr lang="en-US" b="1" i="1" dirty="0" smtClean="0"/>
              <a:t>Does AI enable Perfect 1</a:t>
            </a:r>
            <a:r>
              <a:rPr lang="en-US" b="1" i="1" baseline="30000" dirty="0" smtClean="0"/>
              <a:t>st</a:t>
            </a:r>
            <a:r>
              <a:rPr lang="en-US" b="1" i="1" dirty="0" smtClean="0"/>
              <a:t> degree PD? </a:t>
            </a:r>
          </a:p>
          <a:p>
            <a:endParaRPr lang="en-US" sz="800" dirty="0" smtClean="0"/>
          </a:p>
          <a:p>
            <a:r>
              <a:rPr lang="en-US" sz="1800" dirty="0" smtClean="0"/>
              <a:t>Data </a:t>
            </a:r>
            <a:r>
              <a:rPr lang="en-US" sz="1800" dirty="0" smtClean="0"/>
              <a:t>as main impediment</a:t>
            </a:r>
            <a:endParaRPr lang="en-US" sz="1400" dirty="0" smtClean="0"/>
          </a:p>
          <a:p>
            <a:endParaRPr lang="en-US" sz="800" dirty="0">
              <a:sym typeface="Wingdings" panose="05000000000000000000" pitchFamily="2" charset="2"/>
            </a:endParaRPr>
          </a:p>
          <a:p>
            <a:r>
              <a:rPr lang="en-US" sz="2000" dirty="0" smtClean="0">
                <a:sym typeface="Wingdings" panose="05000000000000000000" pitchFamily="2" charset="2"/>
              </a:rPr>
              <a:t>Perfect 1</a:t>
            </a:r>
            <a:r>
              <a:rPr lang="en-US" sz="2000" baseline="30000" dirty="0" smtClean="0">
                <a:sym typeface="Wingdings" panose="05000000000000000000" pitchFamily="2" charset="2"/>
              </a:rPr>
              <a:t>st</a:t>
            </a:r>
            <a:r>
              <a:rPr lang="en-US" sz="2000" dirty="0">
                <a:sym typeface="Wingdings" panose="05000000000000000000" pitchFamily="2" charset="2"/>
              </a:rPr>
              <a:t> </a:t>
            </a:r>
            <a:r>
              <a:rPr lang="en-US" sz="2000" dirty="0" smtClean="0">
                <a:sym typeface="Wingdings" panose="05000000000000000000" pitchFamily="2" charset="2"/>
              </a:rPr>
              <a:t>degree PD requires </a:t>
            </a:r>
            <a:r>
              <a:rPr lang="en-US" sz="2000" dirty="0">
                <a:sym typeface="Wingdings" panose="05000000000000000000" pitchFamily="2" charset="2"/>
              </a:rPr>
              <a:t>p</a:t>
            </a:r>
            <a:r>
              <a:rPr lang="en-US" sz="2000" dirty="0" smtClean="0">
                <a:sym typeface="Wingdings" panose="05000000000000000000" pitchFamily="2" charset="2"/>
              </a:rPr>
              <a:t>erfect consumer information</a:t>
            </a:r>
          </a:p>
          <a:p>
            <a:pPr lvl="1"/>
            <a:r>
              <a:rPr lang="en-US" sz="1600" dirty="0" smtClean="0">
                <a:sym typeface="Wingdings" panose="05000000000000000000" pitchFamily="2" charset="2"/>
              </a:rPr>
              <a:t>Not revealed </a:t>
            </a:r>
          </a:p>
          <a:p>
            <a:pPr lvl="1"/>
            <a:r>
              <a:rPr lang="en-US" sz="1600" dirty="0" smtClean="0">
                <a:sym typeface="Wingdings" panose="05000000000000000000" pitchFamily="2" charset="2"/>
              </a:rPr>
              <a:t>Consumers acting strategically</a:t>
            </a:r>
          </a:p>
          <a:p>
            <a:endParaRPr lang="en-US" sz="800" dirty="0" smtClean="0">
              <a:sym typeface="Wingdings" panose="05000000000000000000" pitchFamily="2" charset="2"/>
            </a:endParaRPr>
          </a:p>
          <a:p>
            <a:r>
              <a:rPr lang="en-US" sz="2000" dirty="0" smtClean="0">
                <a:sym typeface="Wingdings" panose="05000000000000000000" pitchFamily="2" charset="2"/>
              </a:rPr>
              <a:t>In (imperfectly) competitive markets, PD conditioned on</a:t>
            </a:r>
          </a:p>
          <a:p>
            <a:pPr lvl="1"/>
            <a:r>
              <a:rPr lang="en-US" sz="1800" dirty="0" smtClean="0">
                <a:sym typeface="Wingdings" panose="05000000000000000000" pitchFamily="2" charset="2"/>
              </a:rPr>
              <a:t>Search costs (some consumers have no other options than a given vendor)</a:t>
            </a:r>
          </a:p>
          <a:p>
            <a:pPr lvl="1"/>
            <a:r>
              <a:rPr lang="en-US" sz="1800" dirty="0" smtClean="0">
                <a:sym typeface="Wingdings" panose="05000000000000000000" pitchFamily="2" charset="2"/>
              </a:rPr>
              <a:t>Switching costs (brand preferences)</a:t>
            </a:r>
          </a:p>
          <a:p>
            <a:pPr lvl="1"/>
            <a:r>
              <a:rPr lang="en-US" sz="1800" dirty="0" smtClean="0">
                <a:sym typeface="Wingdings" panose="05000000000000000000" pitchFamily="2" charset="2"/>
              </a:rPr>
              <a:t>Information hard to obtain or unknown to firms</a:t>
            </a:r>
          </a:p>
          <a:p>
            <a:pPr lvl="1"/>
            <a:endParaRPr lang="en-US" sz="1100" dirty="0">
              <a:sym typeface="Wingdings" panose="05000000000000000000" pitchFamily="2" charset="2"/>
            </a:endParaRPr>
          </a:p>
          <a:p>
            <a:endParaRPr lang="en-US" sz="1500" dirty="0" smtClean="0">
              <a:sym typeface="Wingdings" panose="05000000000000000000" pitchFamily="2" charset="2"/>
            </a:endParaRPr>
          </a:p>
          <a:p>
            <a:pPr lvl="1"/>
            <a:endParaRPr lang="en-US" sz="1100" dirty="0" smtClean="0"/>
          </a:p>
          <a:p>
            <a:pPr lvl="1"/>
            <a:endParaRPr lang="en-US" sz="15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1332564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AI &amp; PD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dirty="0" smtClean="0"/>
              <a:t>AI + (available imperfect) information </a:t>
            </a:r>
          </a:p>
          <a:p>
            <a:pPr lvl="1"/>
            <a:r>
              <a:rPr lang="en-US" sz="2000" dirty="0" smtClean="0">
                <a:sym typeface="Wingdings" panose="05000000000000000000" pitchFamily="2" charset="2"/>
              </a:rPr>
              <a:t>More granular PD than 3</a:t>
            </a:r>
            <a:r>
              <a:rPr lang="en-US" sz="2000" baseline="30000" dirty="0" smtClean="0">
                <a:sym typeface="Wingdings" panose="05000000000000000000" pitchFamily="2" charset="2"/>
              </a:rPr>
              <a:t>rd</a:t>
            </a:r>
            <a:r>
              <a:rPr lang="en-US" sz="2000" dirty="0" smtClean="0">
                <a:sym typeface="Wingdings" panose="05000000000000000000" pitchFamily="2" charset="2"/>
              </a:rPr>
              <a:t> degree</a:t>
            </a:r>
          </a:p>
          <a:p>
            <a:pPr lvl="1"/>
            <a:r>
              <a:rPr lang="en-US" sz="2000" dirty="0" smtClean="0">
                <a:sym typeface="Wingdings" panose="05000000000000000000" pitchFamily="2" charset="2"/>
              </a:rPr>
              <a:t>Tends towards, approximates 1</a:t>
            </a:r>
            <a:r>
              <a:rPr lang="en-US" sz="2000" baseline="30000" dirty="0" smtClean="0">
                <a:sym typeface="Wingdings" panose="05000000000000000000" pitchFamily="2" charset="2"/>
              </a:rPr>
              <a:t>st</a:t>
            </a:r>
            <a:r>
              <a:rPr lang="en-US" sz="2000" dirty="0" smtClean="0">
                <a:sym typeface="Wingdings" panose="05000000000000000000" pitchFamily="2" charset="2"/>
              </a:rPr>
              <a:t> degree PD</a:t>
            </a:r>
          </a:p>
          <a:p>
            <a:pPr lvl="1"/>
            <a:endParaRPr lang="en-US" sz="1400" dirty="0" smtClean="0">
              <a:sym typeface="Wingdings" panose="05000000000000000000" pitchFamily="2" charset="2"/>
            </a:endParaRPr>
          </a:p>
          <a:p>
            <a:pPr lvl="1"/>
            <a:endParaRPr lang="en-US" sz="1400" dirty="0">
              <a:sym typeface="Wingdings" panose="05000000000000000000" pitchFamily="2" charset="2"/>
            </a:endParaRPr>
          </a:p>
          <a:p>
            <a:r>
              <a:rPr lang="en-US" dirty="0" err="1" smtClean="0">
                <a:sym typeface="Wingdings" panose="05000000000000000000" pitchFamily="2" charset="2"/>
              </a:rPr>
              <a:t>Dubé</a:t>
            </a:r>
            <a:r>
              <a:rPr lang="en-US" dirty="0" smtClean="0">
                <a:sym typeface="Wingdings" panose="05000000000000000000" pitchFamily="2" charset="2"/>
              </a:rPr>
              <a:t> &amp; </a:t>
            </a:r>
            <a:r>
              <a:rPr lang="en-US" dirty="0" err="1" smtClean="0">
                <a:sym typeface="Wingdings" panose="05000000000000000000" pitchFamily="2" charset="2"/>
              </a:rPr>
              <a:t>Misra</a:t>
            </a:r>
            <a:r>
              <a:rPr lang="en-US" dirty="0" smtClean="0">
                <a:sym typeface="Wingdings" panose="05000000000000000000" pitchFamily="2" charset="2"/>
              </a:rPr>
              <a:t> (</a:t>
            </a:r>
            <a:r>
              <a:rPr lang="en-US" dirty="0" smtClean="0">
                <a:sym typeface="Wingdings" panose="05000000000000000000" pitchFamily="2" charset="2"/>
              </a:rPr>
              <a:t>2018)</a:t>
            </a:r>
          </a:p>
          <a:p>
            <a:pPr lvl="1"/>
            <a:r>
              <a:rPr lang="en-US" sz="2000" dirty="0" smtClean="0">
                <a:sym typeface="Wingdings" panose="05000000000000000000" pitchFamily="2" charset="2"/>
              </a:rPr>
              <a:t>Classical machine learning, econometrics algorithms</a:t>
            </a:r>
          </a:p>
          <a:p>
            <a:pPr lvl="1"/>
            <a:r>
              <a:rPr lang="en-US" sz="2000" dirty="0" smtClean="0">
                <a:sym typeface="Wingdings" panose="05000000000000000000" pitchFamily="2" charset="2"/>
              </a:rPr>
              <a:t>Scalable </a:t>
            </a:r>
            <a:r>
              <a:rPr lang="en-US" sz="2000" dirty="0" smtClean="0">
                <a:sym typeface="Wingdings" panose="05000000000000000000" pitchFamily="2" charset="2"/>
              </a:rPr>
              <a:t>“price targeting” </a:t>
            </a:r>
            <a:r>
              <a:rPr lang="en-US" sz="2000" dirty="0" smtClean="0">
                <a:sym typeface="Wingdings" panose="05000000000000000000" pitchFamily="2" charset="2"/>
              </a:rPr>
              <a:t>application</a:t>
            </a:r>
          </a:p>
          <a:p>
            <a:pPr lvl="1"/>
            <a:r>
              <a:rPr lang="en-US" sz="2000" dirty="0" smtClean="0">
                <a:sym typeface="Wingdings" panose="05000000000000000000" pitchFamily="2" charset="2"/>
              </a:rPr>
              <a:t>80% expected profit gains from targeted pricing</a:t>
            </a:r>
          </a:p>
          <a:p>
            <a:pPr lvl="1"/>
            <a:endParaRPr lang="en-US" sz="1500" dirty="0">
              <a:sym typeface="Wingdings" panose="05000000000000000000" pitchFamily="2" charset="2"/>
            </a:endParaRPr>
          </a:p>
          <a:p>
            <a:endParaRPr lang="en-US" sz="1500" dirty="0" smtClean="0">
              <a:sym typeface="Wingdings" panose="05000000000000000000" pitchFamily="2" charset="2"/>
            </a:endParaRPr>
          </a:p>
          <a:p>
            <a:pPr lvl="1"/>
            <a:endParaRPr lang="en-US" sz="1100" dirty="0" smtClean="0"/>
          </a:p>
          <a:p>
            <a:pPr lvl="1"/>
            <a:endParaRPr lang="en-US" sz="15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1726549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AI &amp; PD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dirty="0" smtClean="0">
                <a:sym typeface="Wingdings" panose="05000000000000000000" pitchFamily="2" charset="2"/>
              </a:rPr>
              <a:t>Is PD always profitable</a:t>
            </a:r>
            <a:r>
              <a:rPr lang="en-US" dirty="0" smtClean="0">
                <a:sym typeface="Wingdings" panose="05000000000000000000" pitchFamily="2" charset="2"/>
              </a:rPr>
              <a:t>?</a:t>
            </a:r>
            <a:endParaRPr lang="en-US" dirty="0" smtClean="0">
              <a:sym typeface="Wingdings" panose="05000000000000000000" pitchFamily="2" charset="2"/>
            </a:endParaRPr>
          </a:p>
          <a:p>
            <a:pPr lvl="1"/>
            <a:r>
              <a:rPr lang="en-US" sz="2000" dirty="0" smtClean="0">
                <a:sym typeface="Wingdings" panose="05000000000000000000" pitchFamily="2" charset="2"/>
              </a:rPr>
              <a:t>Yes if sole owner of consumer data</a:t>
            </a:r>
          </a:p>
          <a:p>
            <a:pPr lvl="1"/>
            <a:r>
              <a:rPr lang="en-US" sz="2000" dirty="0" smtClean="0">
                <a:sym typeface="Wingdings" panose="05000000000000000000" pitchFamily="2" charset="2"/>
              </a:rPr>
              <a:t>Marginal benefits if all firms have  access to same data (from brokers)</a:t>
            </a:r>
          </a:p>
          <a:p>
            <a:pPr lvl="1"/>
            <a:endParaRPr lang="en-US" sz="1500" dirty="0" smtClean="0">
              <a:sym typeface="Wingdings" panose="05000000000000000000" pitchFamily="2" charset="2"/>
            </a:endParaRPr>
          </a:p>
          <a:p>
            <a:pPr lvl="1"/>
            <a:endParaRPr lang="en-US" sz="1100" dirty="0" smtClean="0"/>
          </a:p>
          <a:p>
            <a:r>
              <a:rPr lang="en-US" dirty="0" smtClean="0"/>
              <a:t>Is PD fair, beneficial to consumers</a:t>
            </a:r>
            <a:r>
              <a:rPr lang="en-US" dirty="0" smtClean="0"/>
              <a:t>?</a:t>
            </a:r>
            <a:endParaRPr lang="en-US" dirty="0" smtClean="0"/>
          </a:p>
          <a:p>
            <a:pPr lvl="1"/>
            <a:r>
              <a:rPr lang="en-US" sz="2000" dirty="0" smtClean="0"/>
              <a:t>Loss in customer surplus but</a:t>
            </a:r>
          </a:p>
          <a:p>
            <a:pPr lvl="1"/>
            <a:r>
              <a:rPr lang="en-US" sz="2000" dirty="0" smtClean="0"/>
              <a:t>Redistributive aspect</a:t>
            </a:r>
          </a:p>
          <a:p>
            <a:pPr lvl="2"/>
            <a:r>
              <a:rPr lang="en-US" sz="1800" dirty="0" smtClean="0"/>
              <a:t>Includes “weaker” customers, excluded in uniform pricing</a:t>
            </a:r>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457417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7886700" cy="994172"/>
          </a:xfrm>
        </p:spPr>
        <p:txBody>
          <a:bodyPr>
            <a:normAutofit/>
          </a:bodyPr>
          <a:lstStyle/>
          <a:p>
            <a:endParaRPr lang="fr-BE" dirty="0"/>
          </a:p>
        </p:txBody>
      </p:sp>
      <p:sp>
        <p:nvSpPr>
          <p:cNvPr id="4" name="Espace réservé du contenu 3"/>
          <p:cNvSpPr>
            <a:spLocks noGrp="1"/>
          </p:cNvSpPr>
          <p:nvPr>
            <p:ph idx="1"/>
          </p:nvPr>
        </p:nvSpPr>
        <p:spPr/>
        <p:txBody>
          <a:bodyPr/>
          <a:lstStyle/>
          <a:p>
            <a:pPr marL="0" indent="0">
              <a:buNone/>
            </a:pPr>
            <a:endParaRPr lang="fr-FR" dirty="0" smtClean="0"/>
          </a:p>
          <a:p>
            <a:pPr marL="0" indent="0">
              <a:buNone/>
            </a:pPr>
            <a:endParaRPr lang="fr-FR" dirty="0"/>
          </a:p>
          <a:p>
            <a:pPr marL="0" indent="0" algn="ctr">
              <a:buNone/>
            </a:pPr>
            <a:r>
              <a:rPr lang="fr-FR" sz="3600" b="1" dirty="0" err="1" smtClean="0"/>
              <a:t>Algorithmic</a:t>
            </a:r>
            <a:r>
              <a:rPr lang="fr-FR" sz="3600" b="1" dirty="0" smtClean="0"/>
              <a:t> </a:t>
            </a:r>
            <a:r>
              <a:rPr lang="fr-FR" sz="3600" b="1" dirty="0" err="1" smtClean="0"/>
              <a:t>Tacit</a:t>
            </a:r>
            <a:r>
              <a:rPr lang="fr-FR" sz="3600" b="1" dirty="0" smtClean="0"/>
              <a:t> Collusion</a:t>
            </a:r>
            <a:endParaRPr lang="fr-FR" sz="3600" b="1" dirty="0"/>
          </a:p>
        </p:txBody>
      </p:sp>
    </p:spTree>
    <p:extLst>
      <p:ext uri="{BB962C8B-B14F-4D97-AF65-F5344CB8AC3E}">
        <p14:creationId xmlns:p14="http://schemas.microsoft.com/office/powerpoint/2010/main" val="30189902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Algorithmic Tacit Collusion</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sz="2400" dirty="0" smtClean="0">
                <a:sym typeface="Wingdings" panose="05000000000000000000" pitchFamily="2" charset="2"/>
              </a:rPr>
              <a:t>AI algorithms increase market transparency </a:t>
            </a:r>
          </a:p>
          <a:p>
            <a:endParaRPr lang="en-US" sz="2400" dirty="0">
              <a:sym typeface="Wingdings" panose="05000000000000000000" pitchFamily="2" charset="2"/>
            </a:endParaRPr>
          </a:p>
          <a:p>
            <a:r>
              <a:rPr lang="en-US" sz="2400" dirty="0" smtClean="0">
                <a:sym typeface="Wingdings" panose="05000000000000000000" pitchFamily="2" charset="2"/>
              </a:rPr>
              <a:t>Transparency</a:t>
            </a:r>
          </a:p>
          <a:p>
            <a:pPr lvl="1"/>
            <a:r>
              <a:rPr lang="en-US" sz="2000" dirty="0" smtClean="0">
                <a:sym typeface="Wingdings" panose="05000000000000000000" pitchFamily="2" charset="2"/>
              </a:rPr>
              <a:t>Easier to coordinate price</a:t>
            </a:r>
          </a:p>
          <a:p>
            <a:pPr lvl="1"/>
            <a:r>
              <a:rPr lang="en-US" sz="2000" dirty="0" smtClean="0">
                <a:sym typeface="Wingdings" panose="05000000000000000000" pitchFamily="2" charset="2"/>
              </a:rPr>
              <a:t>Detect deviations </a:t>
            </a:r>
          </a:p>
          <a:p>
            <a:pPr lvl="1"/>
            <a:endParaRPr lang="en-US" sz="2000" dirty="0">
              <a:sym typeface="Wingdings" panose="05000000000000000000" pitchFamily="2" charset="2"/>
            </a:endParaRPr>
          </a:p>
          <a:p>
            <a:r>
              <a:rPr lang="en-US" dirty="0" smtClean="0">
                <a:sym typeface="Wingdings" panose="05000000000000000000" pitchFamily="2" charset="2"/>
              </a:rPr>
              <a:t>AI increases occurrences of </a:t>
            </a:r>
            <a:r>
              <a:rPr lang="en-US" dirty="0" smtClean="0">
                <a:sym typeface="Wingdings" panose="05000000000000000000" pitchFamily="2" charset="2"/>
              </a:rPr>
              <a:t>algorithmic tacit collusion</a:t>
            </a:r>
            <a:r>
              <a:rPr lang="en-US" dirty="0" smtClean="0">
                <a:sym typeface="Wingdings" panose="05000000000000000000" pitchFamily="2" charset="2"/>
              </a:rPr>
              <a:t>?</a:t>
            </a:r>
          </a:p>
          <a:p>
            <a:endParaRPr lang="en-US" sz="1900" dirty="0">
              <a:sym typeface="Wingdings" panose="05000000000000000000" pitchFamily="2" charset="2"/>
            </a:endParaRPr>
          </a:p>
          <a:p>
            <a:endParaRPr lang="en-US" sz="11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39475078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Algorithmic Tacit Collusion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sz="2400" dirty="0" smtClean="0">
                <a:sym typeface="Wingdings" panose="05000000000000000000" pitchFamily="2" charset="2"/>
              </a:rPr>
              <a:t>More sophisticated algorithms than PD</a:t>
            </a:r>
          </a:p>
          <a:p>
            <a:pPr lvl="1"/>
            <a:r>
              <a:rPr lang="en-US" sz="2000" dirty="0" smtClean="0">
                <a:sym typeface="Wingdings" panose="05000000000000000000" pitchFamily="2" charset="2"/>
              </a:rPr>
              <a:t>Reinforcement/Deep Reinforcement Learning</a:t>
            </a:r>
          </a:p>
          <a:p>
            <a:pPr lvl="1"/>
            <a:endParaRPr lang="en-US" sz="1600" dirty="0">
              <a:sym typeface="Wingdings" panose="05000000000000000000" pitchFamily="2" charset="2"/>
            </a:endParaRPr>
          </a:p>
          <a:p>
            <a:r>
              <a:rPr lang="en-US" sz="2000" dirty="0" smtClean="0">
                <a:sym typeface="Wingdings" panose="05000000000000000000" pitchFamily="2" charset="2"/>
              </a:rPr>
              <a:t>Different data requirements</a:t>
            </a:r>
          </a:p>
          <a:p>
            <a:pPr lvl="1"/>
            <a:r>
              <a:rPr lang="en-US" sz="2000" dirty="0" smtClean="0">
                <a:sym typeface="Wingdings" panose="05000000000000000000" pitchFamily="2" charset="2"/>
              </a:rPr>
              <a:t>Actions and corresponding rewards of competitors</a:t>
            </a:r>
          </a:p>
          <a:p>
            <a:pPr lvl="1"/>
            <a:endParaRPr lang="en-US" sz="1600" dirty="0">
              <a:sym typeface="Wingdings" panose="05000000000000000000" pitchFamily="2" charset="2"/>
            </a:endParaRPr>
          </a:p>
          <a:p>
            <a:r>
              <a:rPr lang="en-US" sz="2000" dirty="0" smtClean="0">
                <a:sym typeface="Wingdings" panose="05000000000000000000" pitchFamily="2" charset="2"/>
              </a:rPr>
              <a:t>Research in MARL (AI &amp; Game Theory)</a:t>
            </a:r>
          </a:p>
          <a:p>
            <a:pPr lvl="1"/>
            <a:r>
              <a:rPr lang="en-US" sz="2000" dirty="0" smtClean="0">
                <a:sym typeface="Wingdings" panose="05000000000000000000" pitchFamily="2" charset="2"/>
              </a:rPr>
              <a:t>Agents learn to coordinate</a:t>
            </a:r>
          </a:p>
          <a:p>
            <a:pPr lvl="1"/>
            <a:r>
              <a:rPr lang="en-US" sz="2000" dirty="0" smtClean="0">
                <a:sym typeface="Wingdings" panose="05000000000000000000" pitchFamily="2" charset="2"/>
              </a:rPr>
              <a:t>Maximize a “collective” reward</a:t>
            </a:r>
          </a:p>
          <a:p>
            <a:pPr lvl="1"/>
            <a:r>
              <a:rPr lang="en-US" sz="2000" dirty="0" smtClean="0">
                <a:sym typeface="Wingdings" panose="05000000000000000000" pitchFamily="2" charset="2"/>
              </a:rPr>
              <a:t>Higher than if acted individually</a:t>
            </a:r>
          </a:p>
          <a:p>
            <a:pPr lvl="1"/>
            <a:endParaRPr lang="en-US" sz="1600" dirty="0">
              <a:sym typeface="Wingdings" panose="05000000000000000000" pitchFamily="2" charset="2"/>
            </a:endParaRPr>
          </a:p>
          <a:p>
            <a:pPr marL="0" indent="0">
              <a:buNone/>
            </a:pPr>
            <a:endParaRPr lang="en-US" sz="2000" dirty="0" smtClean="0">
              <a:sym typeface="Wingdings" panose="05000000000000000000" pitchFamily="2" charset="2"/>
            </a:endParaRPr>
          </a:p>
          <a:p>
            <a:endParaRPr lang="en-US" sz="1900" dirty="0">
              <a:sym typeface="Wingdings" panose="05000000000000000000" pitchFamily="2" charset="2"/>
            </a:endParaRPr>
          </a:p>
          <a:p>
            <a:endParaRPr lang="en-US" sz="11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203806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Algorithmic Tacit Collusion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sz="2400" dirty="0" smtClean="0">
                <a:sym typeface="Wingdings" panose="05000000000000000000" pitchFamily="2" charset="2"/>
              </a:rPr>
              <a:t>Coordination only 1 component of collusion</a:t>
            </a:r>
          </a:p>
          <a:p>
            <a:endParaRPr lang="en-US" sz="2000" dirty="0" smtClean="0">
              <a:sym typeface="Wingdings" panose="05000000000000000000" pitchFamily="2" charset="2"/>
            </a:endParaRPr>
          </a:p>
          <a:p>
            <a:r>
              <a:rPr lang="en-US" sz="2400" dirty="0" smtClean="0">
                <a:sym typeface="Wingdings" panose="05000000000000000000" pitchFamily="2" charset="2"/>
              </a:rPr>
              <a:t>Credible </a:t>
            </a:r>
            <a:r>
              <a:rPr lang="en-US" sz="2400" dirty="0" smtClean="0">
                <a:sym typeface="Wingdings" panose="05000000000000000000" pitchFamily="2" charset="2"/>
              </a:rPr>
              <a:t>punishment device as </a:t>
            </a:r>
            <a:r>
              <a:rPr lang="en-US" sz="2400" dirty="0" smtClean="0">
                <a:sym typeface="Wingdings" panose="05000000000000000000" pitchFamily="2" charset="2"/>
              </a:rPr>
              <a:t>cornerstone </a:t>
            </a:r>
            <a:r>
              <a:rPr lang="en-US" sz="2400" dirty="0" smtClean="0">
                <a:sym typeface="Wingdings" panose="05000000000000000000" pitchFamily="2" charset="2"/>
              </a:rPr>
              <a:t>of collusion</a:t>
            </a:r>
          </a:p>
          <a:p>
            <a:endParaRPr lang="en-US" sz="2000" dirty="0">
              <a:sym typeface="Wingdings" panose="05000000000000000000" pitchFamily="2" charset="2"/>
            </a:endParaRPr>
          </a:p>
          <a:p>
            <a:r>
              <a:rPr lang="en-US" sz="2000" dirty="0" smtClean="0">
                <a:sym typeface="Wingdings" panose="05000000000000000000" pitchFamily="2" charset="2"/>
              </a:rPr>
              <a:t>Can agents </a:t>
            </a:r>
            <a:r>
              <a:rPr lang="en-US" sz="2000" dirty="0" smtClean="0">
                <a:sym typeface="Wingdings" panose="05000000000000000000" pitchFamily="2" charset="2"/>
              </a:rPr>
              <a:t>learn how to </a:t>
            </a:r>
            <a:r>
              <a:rPr lang="en-US" sz="2000" dirty="0" smtClean="0">
                <a:sym typeface="Wingdings" panose="05000000000000000000" pitchFamily="2" charset="2"/>
              </a:rPr>
              <a:t>establish </a:t>
            </a:r>
            <a:r>
              <a:rPr lang="en-US" sz="2000" dirty="0">
                <a:sym typeface="Wingdings" panose="05000000000000000000" pitchFamily="2" charset="2"/>
              </a:rPr>
              <a:t>credible punishment mechanisms?</a:t>
            </a:r>
          </a:p>
          <a:p>
            <a:pPr lvl="1"/>
            <a:r>
              <a:rPr lang="en-US" sz="2000" dirty="0" smtClean="0">
                <a:sym typeface="Wingdings" panose="05000000000000000000" pitchFamily="2" charset="2"/>
              </a:rPr>
              <a:t>Loss from punishments &gt;&gt; Profits  when deviating</a:t>
            </a:r>
          </a:p>
          <a:p>
            <a:pPr lvl="1"/>
            <a:endParaRPr lang="en-US" sz="1200" dirty="0" smtClean="0">
              <a:sym typeface="Wingdings" panose="05000000000000000000" pitchFamily="2" charset="2"/>
            </a:endParaRPr>
          </a:p>
          <a:p>
            <a:r>
              <a:rPr lang="en-US" sz="2400" dirty="0" smtClean="0">
                <a:sym typeface="Wingdings" panose="05000000000000000000" pitchFamily="2" charset="2"/>
              </a:rPr>
              <a:t>If </a:t>
            </a:r>
            <a:r>
              <a:rPr lang="en-US" sz="2400" dirty="0" smtClean="0">
                <a:sym typeface="Wingdings" panose="05000000000000000000" pitchFamily="2" charset="2"/>
              </a:rPr>
              <a:t>one agent deviates, </a:t>
            </a:r>
          </a:p>
          <a:p>
            <a:pPr lvl="1"/>
            <a:r>
              <a:rPr lang="en-US" sz="2000" dirty="0" smtClean="0">
                <a:sym typeface="Wingdings" panose="05000000000000000000" pitchFamily="2" charset="2"/>
              </a:rPr>
              <a:t>How </a:t>
            </a:r>
            <a:r>
              <a:rPr lang="en-US" sz="2000" dirty="0" smtClean="0">
                <a:sym typeface="Wingdings" panose="05000000000000000000" pitchFamily="2" charset="2"/>
              </a:rPr>
              <a:t>long will detection take?</a:t>
            </a:r>
          </a:p>
          <a:p>
            <a:pPr lvl="1"/>
            <a:r>
              <a:rPr lang="en-US" sz="2000" dirty="0" smtClean="0">
                <a:sym typeface="Wingdings" panose="05000000000000000000" pitchFamily="2" charset="2"/>
              </a:rPr>
              <a:t>Will agents collude again? (No plausible in human cartels)</a:t>
            </a:r>
          </a:p>
          <a:p>
            <a:pPr lvl="1"/>
            <a:endParaRPr lang="en-US" sz="1200" dirty="0">
              <a:sym typeface="Wingdings" panose="05000000000000000000" pitchFamily="2" charset="2"/>
            </a:endParaRPr>
          </a:p>
          <a:p>
            <a:endParaRPr lang="en-US" sz="1600" dirty="0" smtClean="0">
              <a:sym typeface="Wingdings" panose="05000000000000000000" pitchFamily="2" charset="2"/>
            </a:endParaRPr>
          </a:p>
          <a:p>
            <a:pPr lvl="1"/>
            <a:endParaRPr lang="en-US" sz="1600" dirty="0">
              <a:sym typeface="Wingdings" panose="05000000000000000000" pitchFamily="2" charset="2"/>
            </a:endParaRPr>
          </a:p>
          <a:p>
            <a:pPr marL="0" indent="0">
              <a:buNone/>
            </a:pPr>
            <a:endParaRPr lang="en-US" sz="2000" dirty="0" smtClean="0">
              <a:sym typeface="Wingdings" panose="05000000000000000000" pitchFamily="2" charset="2"/>
            </a:endParaRPr>
          </a:p>
          <a:p>
            <a:endParaRPr lang="en-US" sz="1900" dirty="0">
              <a:sym typeface="Wingdings" panose="05000000000000000000" pitchFamily="2" charset="2"/>
            </a:endParaRPr>
          </a:p>
          <a:p>
            <a:endParaRPr lang="en-US" sz="11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983287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normAutofit/>
          </a:bodyPr>
          <a:lstStyle/>
          <a:p>
            <a:r>
              <a:rPr lang="en-US" dirty="0" smtClean="0"/>
              <a:t>Algorithmic Tacit Collusion (</a:t>
            </a:r>
            <a:r>
              <a:rPr lang="en-US" dirty="0" err="1" smtClean="0"/>
              <a:t>cont</a:t>
            </a:r>
            <a:r>
              <a:rPr lang="en-US" dirty="0" smtClean="0"/>
              <a:t>)</a:t>
            </a:r>
            <a:endParaRPr lang="fr-BE" dirty="0"/>
          </a:p>
        </p:txBody>
      </p:sp>
      <p:sp>
        <p:nvSpPr>
          <p:cNvPr id="3" name="Content Placeholder 2"/>
          <p:cNvSpPr>
            <a:spLocks noGrp="1"/>
          </p:cNvSpPr>
          <p:nvPr>
            <p:ph idx="1"/>
          </p:nvPr>
        </p:nvSpPr>
        <p:spPr>
          <a:xfrm>
            <a:off x="611560" y="1412776"/>
            <a:ext cx="7886700" cy="4320480"/>
          </a:xfrm>
        </p:spPr>
        <p:txBody>
          <a:bodyPr>
            <a:normAutofit/>
          </a:bodyPr>
          <a:lstStyle/>
          <a:p>
            <a:r>
              <a:rPr lang="en-US" sz="2000" dirty="0" smtClean="0">
                <a:sym typeface="Wingdings" panose="05000000000000000000" pitchFamily="2" charset="2"/>
              </a:rPr>
              <a:t>Will AI increase </a:t>
            </a:r>
            <a:r>
              <a:rPr lang="en-US" sz="2000" dirty="0" err="1" smtClean="0">
                <a:sym typeface="Wingdings" panose="05000000000000000000" pitchFamily="2" charset="2"/>
              </a:rPr>
              <a:t>occurences</a:t>
            </a:r>
            <a:r>
              <a:rPr lang="en-US" sz="2000" dirty="0" smtClean="0">
                <a:sym typeface="Wingdings" panose="05000000000000000000" pitchFamily="2" charset="2"/>
              </a:rPr>
              <a:t> of algorithmic tacit collusion?</a:t>
            </a:r>
          </a:p>
          <a:p>
            <a:r>
              <a:rPr lang="en-US" sz="1200" dirty="0" smtClean="0">
                <a:sym typeface="Wingdings" panose="05000000000000000000" pitchFamily="2" charset="2"/>
              </a:rPr>
              <a:t>AI facilitates coordination, </a:t>
            </a:r>
          </a:p>
          <a:p>
            <a:endParaRPr lang="en-US" sz="1200" dirty="0" smtClean="0">
              <a:sym typeface="Wingdings" panose="05000000000000000000" pitchFamily="2" charset="2"/>
            </a:endParaRPr>
          </a:p>
          <a:p>
            <a:r>
              <a:rPr lang="en-US" sz="1200" dirty="0" smtClean="0">
                <a:sym typeface="Wingdings" panose="05000000000000000000" pitchFamily="2" charset="2"/>
              </a:rPr>
              <a:t>Establishment of credible punishment device: open question</a:t>
            </a:r>
          </a:p>
          <a:p>
            <a:pPr lvl="1"/>
            <a:r>
              <a:rPr lang="en-US" sz="800" dirty="0" smtClean="0">
                <a:sym typeface="Wingdings" panose="05000000000000000000" pitchFamily="2" charset="2"/>
              </a:rPr>
              <a:t>Current Work with </a:t>
            </a:r>
            <a:r>
              <a:rPr lang="en-US" sz="800" dirty="0" err="1" smtClean="0">
                <a:sym typeface="Wingdings" panose="05000000000000000000" pitchFamily="2" charset="2"/>
              </a:rPr>
              <a:t>A.Gautier</a:t>
            </a:r>
            <a:r>
              <a:rPr lang="en-US" sz="800" dirty="0" smtClean="0">
                <a:sym typeface="Wingdings" panose="05000000000000000000" pitchFamily="2" charset="2"/>
              </a:rPr>
              <a:t> </a:t>
            </a:r>
            <a:r>
              <a:rPr lang="en-US" sz="800" dirty="0" err="1" smtClean="0">
                <a:sym typeface="Wingdings" panose="05000000000000000000" pitchFamily="2" charset="2"/>
              </a:rPr>
              <a:t>andN.Petit</a:t>
            </a:r>
            <a:endParaRPr lang="en-US" sz="800" dirty="0">
              <a:sym typeface="Wingdings" panose="05000000000000000000" pitchFamily="2" charset="2"/>
            </a:endParaRPr>
          </a:p>
          <a:p>
            <a:endParaRPr lang="en-US" sz="1600" dirty="0" smtClean="0">
              <a:sym typeface="Wingdings" panose="05000000000000000000" pitchFamily="2" charset="2"/>
            </a:endParaRPr>
          </a:p>
          <a:p>
            <a:pPr lvl="1"/>
            <a:endParaRPr lang="en-US" sz="1600" dirty="0">
              <a:sym typeface="Wingdings" panose="05000000000000000000" pitchFamily="2" charset="2"/>
            </a:endParaRPr>
          </a:p>
          <a:p>
            <a:pPr marL="0" indent="0">
              <a:buNone/>
            </a:pPr>
            <a:endParaRPr lang="en-US" sz="2000" dirty="0" smtClean="0">
              <a:sym typeface="Wingdings" panose="05000000000000000000" pitchFamily="2" charset="2"/>
            </a:endParaRPr>
          </a:p>
          <a:p>
            <a:endParaRPr lang="en-US" sz="1900" dirty="0">
              <a:sym typeface="Wingdings" panose="05000000000000000000" pitchFamily="2" charset="2"/>
            </a:endParaRPr>
          </a:p>
          <a:p>
            <a:endParaRPr lang="en-US" sz="1100" dirty="0" smtClean="0"/>
          </a:p>
          <a:p>
            <a:pPr lvl="1"/>
            <a:endParaRPr lang="en-US" sz="1500" dirty="0"/>
          </a:p>
          <a:p>
            <a:pPr lvl="1"/>
            <a:endParaRPr lang="en-US" sz="1500" dirty="0" smtClean="0"/>
          </a:p>
          <a:p>
            <a:pPr lvl="1"/>
            <a:endParaRPr lang="fr-FR" sz="1500" dirty="0"/>
          </a:p>
          <a:p>
            <a:pPr lvl="1"/>
            <a:endParaRPr lang="fr-FR" sz="1500" i="1" u="sng" dirty="0">
              <a:sym typeface="Wingdings" panose="05000000000000000000" pitchFamily="2" charset="2"/>
            </a:endParaRPr>
          </a:p>
          <a:p>
            <a:endParaRPr lang="fr-FR" sz="18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1474248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7886700" cy="994172"/>
          </a:xfrm>
        </p:spPr>
        <p:txBody>
          <a:bodyPr>
            <a:normAutofit/>
          </a:bodyPr>
          <a:lstStyle/>
          <a:p>
            <a:r>
              <a:rPr lang="fr-BE" b="1" dirty="0" smtClean="0"/>
              <a:t>AI &amp; Learning</a:t>
            </a:r>
            <a:endParaRPr lang="fr-BE" b="1" dirty="0"/>
          </a:p>
        </p:txBody>
      </p:sp>
      <p:sp>
        <p:nvSpPr>
          <p:cNvPr id="3" name="Content Placeholder 2"/>
          <p:cNvSpPr>
            <a:spLocks noGrp="1"/>
          </p:cNvSpPr>
          <p:nvPr>
            <p:ph idx="1"/>
          </p:nvPr>
        </p:nvSpPr>
        <p:spPr>
          <a:xfrm>
            <a:off x="628650" y="1607798"/>
            <a:ext cx="7886700" cy="3909434"/>
          </a:xfrm>
        </p:spPr>
        <p:txBody>
          <a:bodyPr>
            <a:normAutofit/>
          </a:bodyPr>
          <a:lstStyle/>
          <a:p>
            <a:r>
              <a:rPr lang="fr-FR" dirty="0" smtClean="0"/>
              <a:t>Dominant </a:t>
            </a:r>
            <a:r>
              <a:rPr lang="fr-FR" dirty="0" err="1" smtClean="0"/>
              <a:t>form</a:t>
            </a:r>
            <a:r>
              <a:rPr lang="fr-FR" dirty="0" smtClean="0"/>
              <a:t> of AI</a:t>
            </a:r>
          </a:p>
          <a:p>
            <a:pPr lvl="1"/>
            <a:r>
              <a:rPr lang="fr-FR" sz="2000" dirty="0" smtClean="0"/>
              <a:t>Machine/</a:t>
            </a:r>
            <a:r>
              <a:rPr lang="fr-FR" sz="2000" dirty="0" err="1" smtClean="0"/>
              <a:t>Deep</a:t>
            </a:r>
            <a:r>
              <a:rPr lang="fr-FR" sz="2000" dirty="0" smtClean="0"/>
              <a:t> Learning</a:t>
            </a:r>
          </a:p>
          <a:p>
            <a:pPr lvl="1"/>
            <a:r>
              <a:rPr lang="fr-FR" sz="2000" dirty="0" smtClean="0"/>
              <a:t>(</a:t>
            </a:r>
            <a:r>
              <a:rPr lang="fr-FR" sz="2000" dirty="0" err="1" smtClean="0"/>
              <a:t>Deep</a:t>
            </a:r>
            <a:r>
              <a:rPr lang="fr-FR" sz="2000" dirty="0" smtClean="0"/>
              <a:t>) </a:t>
            </a:r>
            <a:r>
              <a:rPr lang="fr-FR" sz="2000" dirty="0" err="1" smtClean="0"/>
              <a:t>Reinforcement</a:t>
            </a:r>
            <a:r>
              <a:rPr lang="fr-FR" sz="2000" dirty="0" smtClean="0"/>
              <a:t> </a:t>
            </a:r>
            <a:r>
              <a:rPr lang="fr-FR" sz="2000" dirty="0" smtClean="0"/>
              <a:t>Learning</a:t>
            </a:r>
          </a:p>
          <a:p>
            <a:pPr lvl="1"/>
            <a:endParaRPr lang="fr-FR" sz="2000" dirty="0"/>
          </a:p>
          <a:p>
            <a:r>
              <a:rPr lang="fr-FR" dirty="0" smtClean="0"/>
              <a:t>Learning </a:t>
            </a:r>
            <a:r>
              <a:rPr lang="fr-FR" dirty="0" err="1" smtClean="0"/>
              <a:t>from</a:t>
            </a:r>
            <a:r>
              <a:rPr lang="fr-FR" dirty="0" smtClean="0"/>
              <a:t> </a:t>
            </a:r>
            <a:r>
              <a:rPr lang="fr-FR" dirty="0" err="1" smtClean="0"/>
              <a:t>experience</a:t>
            </a:r>
            <a:r>
              <a:rPr lang="fr-FR" dirty="0" smtClean="0"/>
              <a:t>/</a:t>
            </a:r>
            <a:r>
              <a:rPr lang="fr-FR" dirty="0" err="1" smtClean="0"/>
              <a:t>past</a:t>
            </a:r>
            <a:r>
              <a:rPr lang="fr-FR" dirty="0" smtClean="0"/>
              <a:t> data</a:t>
            </a:r>
            <a:endParaRPr lang="fr-FR" dirty="0"/>
          </a:p>
          <a:p>
            <a:endParaRPr lang="fr-FR" sz="600" dirty="0"/>
          </a:p>
          <a:p>
            <a:endParaRPr lang="fr-FR" sz="1700" dirty="0"/>
          </a:p>
          <a:p>
            <a:pPr lvl="1"/>
            <a:endParaRPr lang="fr-FR" sz="17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1861838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7886700" cy="994172"/>
          </a:xfrm>
        </p:spPr>
        <p:txBody>
          <a:bodyPr>
            <a:normAutofit/>
          </a:bodyPr>
          <a:lstStyle/>
          <a:p>
            <a:r>
              <a:rPr lang="en-US" b="1" dirty="0" smtClean="0"/>
              <a:t>Machine Learning</a:t>
            </a:r>
            <a:endParaRPr lang="fr-BE" b="1" dirty="0"/>
          </a:p>
        </p:txBody>
      </p:sp>
      <p:sp>
        <p:nvSpPr>
          <p:cNvPr id="3" name="Content Placeholder 2"/>
          <p:cNvSpPr>
            <a:spLocks noGrp="1"/>
          </p:cNvSpPr>
          <p:nvPr>
            <p:ph idx="1"/>
          </p:nvPr>
        </p:nvSpPr>
        <p:spPr>
          <a:xfrm>
            <a:off x="636880" y="1537952"/>
            <a:ext cx="7886700" cy="3547232"/>
          </a:xfrm>
        </p:spPr>
        <p:txBody>
          <a:bodyPr>
            <a:normAutofit/>
          </a:bodyPr>
          <a:lstStyle/>
          <a:p>
            <a:r>
              <a:rPr lang="fr-FR" sz="2400" dirty="0" smtClean="0"/>
              <a:t>Learning </a:t>
            </a:r>
            <a:r>
              <a:rPr lang="fr-FR" sz="2400" dirty="0" err="1" smtClean="0"/>
              <a:t>from</a:t>
            </a:r>
            <a:r>
              <a:rPr lang="fr-FR" sz="2400" dirty="0" smtClean="0"/>
              <a:t> </a:t>
            </a:r>
            <a:r>
              <a:rPr lang="fr-FR" sz="2400" dirty="0" err="1" smtClean="0"/>
              <a:t>past</a:t>
            </a:r>
            <a:r>
              <a:rPr lang="fr-FR" sz="2400" dirty="0" smtClean="0"/>
              <a:t> data</a:t>
            </a:r>
          </a:p>
          <a:p>
            <a:r>
              <a:rPr lang="fr-FR" sz="2400" dirty="0" smtClean="0"/>
              <a:t>Illustration: </a:t>
            </a:r>
          </a:p>
          <a:p>
            <a:pPr lvl="1"/>
            <a:r>
              <a:rPr lang="fr-FR" sz="2000" dirty="0" smtClean="0"/>
              <a:t>Learning to </a:t>
            </a:r>
            <a:r>
              <a:rPr lang="fr-FR" sz="2000" dirty="0" err="1" smtClean="0"/>
              <a:t>predict</a:t>
            </a:r>
            <a:r>
              <a:rPr lang="fr-FR" sz="2000" dirty="0"/>
              <a:t> </a:t>
            </a:r>
            <a:r>
              <a:rPr lang="fr-FR" sz="2000" dirty="0" err="1"/>
              <a:t>Willingness</a:t>
            </a:r>
            <a:r>
              <a:rPr lang="fr-FR" sz="2000" dirty="0"/>
              <a:t> To </a:t>
            </a:r>
            <a:r>
              <a:rPr lang="fr-FR" sz="2000" dirty="0" err="1"/>
              <a:t>Pay</a:t>
            </a:r>
            <a:r>
              <a:rPr lang="fr-FR" sz="2000" dirty="0"/>
              <a:t>/WTP </a:t>
            </a:r>
          </a:p>
          <a:p>
            <a:pPr lvl="1"/>
            <a:r>
              <a:rPr lang="fr-FR" sz="1800" dirty="0" smtClean="0"/>
              <a:t>{</a:t>
            </a:r>
            <a:r>
              <a:rPr lang="fr-FR" sz="1800" dirty="0" err="1" smtClean="0"/>
              <a:t>Higher</a:t>
            </a:r>
            <a:r>
              <a:rPr lang="fr-FR" sz="1800" dirty="0" smtClean="0"/>
              <a:t> , </a:t>
            </a:r>
            <a:r>
              <a:rPr lang="fr-FR" sz="1800" dirty="0" err="1" smtClean="0"/>
              <a:t>Lower</a:t>
            </a:r>
            <a:r>
              <a:rPr lang="fr-FR" sz="1800" dirty="0" smtClean="0"/>
              <a:t>} </a:t>
            </a:r>
            <a:r>
              <a:rPr lang="fr-FR" sz="1800" dirty="0" err="1" smtClean="0"/>
              <a:t>price</a:t>
            </a:r>
            <a:r>
              <a:rPr lang="fr-FR" sz="1800" dirty="0" smtClean="0"/>
              <a:t> for </a:t>
            </a:r>
            <a:r>
              <a:rPr lang="fr-FR" sz="1800" dirty="0" err="1" smtClean="0"/>
              <a:t>given</a:t>
            </a:r>
            <a:r>
              <a:rPr lang="fr-FR" sz="1800" dirty="0" smtClean="0"/>
              <a:t> </a:t>
            </a:r>
            <a:r>
              <a:rPr lang="fr-FR" sz="1800" dirty="0" err="1" smtClean="0"/>
              <a:t>product</a:t>
            </a:r>
            <a:endParaRPr lang="fr-FR" sz="1800" dirty="0" smtClean="0"/>
          </a:p>
          <a:p>
            <a:endParaRPr lang="fr-FR" sz="900" dirty="0" smtClean="0"/>
          </a:p>
          <a:p>
            <a:pPr lvl="1"/>
            <a:endParaRPr lang="fr-FR" sz="1600" dirty="0" smtClean="0"/>
          </a:p>
          <a:p>
            <a:endParaRPr lang="fr-FR" sz="2000" dirty="0" smtClean="0"/>
          </a:p>
          <a:p>
            <a:pPr lvl="1"/>
            <a:endParaRPr lang="fr-FR" sz="1400" dirty="0" smtClean="0"/>
          </a:p>
          <a:p>
            <a:pPr lvl="1"/>
            <a:endParaRPr lang="fr-FR" sz="1400" dirty="0"/>
          </a:p>
          <a:p>
            <a:pPr lvl="1"/>
            <a:endParaRPr lang="fr-FR" sz="1400" dirty="0" smtClean="0"/>
          </a:p>
          <a:p>
            <a:pPr lvl="1"/>
            <a:endParaRPr lang="fr-FR" sz="1400" dirty="0"/>
          </a:p>
          <a:p>
            <a:pPr lvl="1"/>
            <a:endParaRPr lang="fr-FR" sz="1400" dirty="0" smtClean="0"/>
          </a:p>
          <a:p>
            <a:pPr lvl="1"/>
            <a:endParaRPr lang="fr-FR" sz="1400" dirty="0"/>
          </a:p>
          <a:p>
            <a:pPr lvl="1"/>
            <a:endParaRPr lang="fr-FR" sz="1400" dirty="0" smtClean="0"/>
          </a:p>
          <a:p>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544" y="4069685"/>
            <a:ext cx="8448944" cy="1375539"/>
          </a:xfrm>
          <a:prstGeom prst="rect">
            <a:avLst/>
          </a:prstGeom>
          <a:ln>
            <a:solidFill>
              <a:schemeClr val="accent1"/>
            </a:solidFill>
          </a:ln>
        </p:spPr>
      </p:pic>
      <p:sp>
        <p:nvSpPr>
          <p:cNvPr id="5" name="Ellipse 4"/>
          <p:cNvSpPr/>
          <p:nvPr/>
        </p:nvSpPr>
        <p:spPr>
          <a:xfrm>
            <a:off x="8316416" y="3976447"/>
            <a:ext cx="504056" cy="388657"/>
          </a:xfrm>
          <a:prstGeom prst="ellipse">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e 7"/>
          <p:cNvGrpSpPr/>
          <p:nvPr/>
        </p:nvGrpSpPr>
        <p:grpSpPr>
          <a:xfrm>
            <a:off x="515544" y="3140968"/>
            <a:ext cx="7008784" cy="842401"/>
            <a:chOff x="515544" y="3140968"/>
            <a:chExt cx="7008784" cy="842401"/>
          </a:xfrm>
        </p:grpSpPr>
        <p:sp>
          <p:nvSpPr>
            <p:cNvPr id="6" name="ZoneTexte 5"/>
            <p:cNvSpPr txBox="1"/>
            <p:nvPr/>
          </p:nvSpPr>
          <p:spPr>
            <a:xfrm>
              <a:off x="515544" y="3140968"/>
              <a:ext cx="7008784" cy="338554"/>
            </a:xfrm>
            <a:prstGeom prst="rect">
              <a:avLst/>
            </a:prstGeom>
            <a:solidFill>
              <a:schemeClr val="accent1"/>
            </a:solidFill>
          </p:spPr>
          <p:txBody>
            <a:bodyPr wrap="square" rtlCol="0">
              <a:spAutoFit/>
            </a:bodyPr>
            <a:lstStyle/>
            <a:p>
              <a:pPr algn="ctr"/>
              <a:r>
                <a:rPr lang="en-US" sz="1600" i="1" dirty="0" smtClean="0"/>
                <a:t>Predictors</a:t>
              </a:r>
              <a:endParaRPr lang="en-US" sz="1600" i="1" dirty="0"/>
            </a:p>
          </p:txBody>
        </p:sp>
        <p:sp>
          <p:nvSpPr>
            <p:cNvPr id="7" name="Accolade ouvrante 6"/>
            <p:cNvSpPr/>
            <p:nvPr/>
          </p:nvSpPr>
          <p:spPr>
            <a:xfrm rot="5400000">
              <a:off x="3742751" y="201793"/>
              <a:ext cx="554369" cy="700878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9" name="ZoneTexte 8"/>
          <p:cNvSpPr txBox="1"/>
          <p:nvPr/>
        </p:nvSpPr>
        <p:spPr>
          <a:xfrm>
            <a:off x="8028384" y="2958043"/>
            <a:ext cx="1008112" cy="830997"/>
          </a:xfrm>
          <a:prstGeom prst="rect">
            <a:avLst/>
          </a:prstGeom>
          <a:solidFill>
            <a:schemeClr val="accent1"/>
          </a:solidFill>
        </p:spPr>
        <p:txBody>
          <a:bodyPr wrap="square" rtlCol="0">
            <a:spAutoFit/>
          </a:bodyPr>
          <a:lstStyle/>
          <a:p>
            <a:pPr algn="just"/>
            <a:r>
              <a:rPr lang="en-US" sz="1200" b="1" i="1" dirty="0" smtClean="0">
                <a:solidFill>
                  <a:schemeClr val="bg1"/>
                </a:solidFill>
              </a:rPr>
              <a:t>Predicted Variable</a:t>
            </a:r>
          </a:p>
          <a:p>
            <a:pPr algn="just"/>
            <a:r>
              <a:rPr lang="en-US" sz="1200" b="1" i="1" dirty="0" smtClean="0">
                <a:solidFill>
                  <a:schemeClr val="bg1"/>
                </a:solidFill>
              </a:rPr>
              <a:t>(Supervised Learning)</a:t>
            </a:r>
            <a:endParaRPr lang="en-US" sz="1200" b="1" i="1" dirty="0">
              <a:solidFill>
                <a:schemeClr val="bg1"/>
              </a:solidFill>
            </a:endParaRPr>
          </a:p>
        </p:txBody>
      </p:sp>
    </p:spTree>
    <p:extLst>
      <p:ext uri="{BB962C8B-B14F-4D97-AF65-F5344CB8AC3E}">
        <p14:creationId xmlns:p14="http://schemas.microsoft.com/office/powerpoint/2010/main" val="2719939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616628" y="188640"/>
            <a:ext cx="7886700" cy="994172"/>
          </a:xfrm>
        </p:spPr>
        <p:txBody>
          <a:bodyPr>
            <a:normAutofit/>
          </a:bodyPr>
          <a:lstStyle/>
          <a:p>
            <a:r>
              <a:rPr lang="en-US" b="1" dirty="0" smtClean="0"/>
              <a:t>Supervised Learning (</a:t>
            </a:r>
            <a:r>
              <a:rPr lang="en-US" b="1" dirty="0" err="1" smtClean="0"/>
              <a:t>cont</a:t>
            </a:r>
            <a:r>
              <a:rPr lang="en-US" b="1" dirty="0" smtClean="0"/>
              <a:t>)</a:t>
            </a:r>
            <a:endParaRPr lang="fr-BE" b="1" dirty="0"/>
          </a:p>
        </p:txBody>
      </p:sp>
      <p:sp>
        <p:nvSpPr>
          <p:cNvPr id="3" name="Content Placeholder 2"/>
          <p:cNvSpPr>
            <a:spLocks noGrp="1"/>
          </p:cNvSpPr>
          <p:nvPr>
            <p:ph idx="1"/>
          </p:nvPr>
        </p:nvSpPr>
        <p:spPr>
          <a:xfrm>
            <a:off x="636880" y="1340768"/>
            <a:ext cx="7886700" cy="3547232"/>
          </a:xfrm>
        </p:spPr>
        <p:txBody>
          <a:bodyPr>
            <a:normAutofit/>
          </a:bodyPr>
          <a:lstStyle/>
          <a:p>
            <a:r>
              <a:rPr lang="fr-FR" sz="2000" dirty="0" err="1" smtClean="0"/>
              <a:t>Several</a:t>
            </a:r>
            <a:r>
              <a:rPr lang="fr-FR" sz="2000" dirty="0" smtClean="0"/>
              <a:t> </a:t>
            </a:r>
            <a:r>
              <a:rPr lang="fr-FR" sz="2000" dirty="0" err="1" smtClean="0"/>
              <a:t>models</a:t>
            </a:r>
            <a:r>
              <a:rPr lang="fr-FR" sz="2000" dirty="0" smtClean="0"/>
              <a:t> for </a:t>
            </a:r>
            <a:r>
              <a:rPr lang="fr-FR" sz="2000" dirty="0" err="1" smtClean="0"/>
              <a:t>learning</a:t>
            </a:r>
            <a:r>
              <a:rPr lang="fr-FR" sz="2000" dirty="0" smtClean="0"/>
              <a:t> &amp; </a:t>
            </a:r>
            <a:r>
              <a:rPr lang="fr-FR" sz="2000" dirty="0" err="1" smtClean="0"/>
              <a:t>representing</a:t>
            </a:r>
            <a:r>
              <a:rPr lang="fr-FR" sz="2000" dirty="0" smtClean="0"/>
              <a:t> </a:t>
            </a:r>
            <a:r>
              <a:rPr lang="fr-FR" sz="2000" dirty="0" err="1" smtClean="0"/>
              <a:t>knowledge</a:t>
            </a:r>
            <a:endParaRPr lang="fr-FR" sz="1600" dirty="0" smtClean="0"/>
          </a:p>
          <a:p>
            <a:pPr lvl="2"/>
            <a:r>
              <a:rPr lang="fr-FR" sz="1600" dirty="0" err="1" smtClean="0"/>
              <a:t>Decision</a:t>
            </a:r>
            <a:r>
              <a:rPr lang="fr-FR" sz="1600" dirty="0" smtClean="0"/>
              <a:t> </a:t>
            </a:r>
            <a:r>
              <a:rPr lang="fr-FR" sz="1600" dirty="0" err="1" smtClean="0"/>
              <a:t>Tree</a:t>
            </a:r>
            <a:r>
              <a:rPr lang="fr-FR" sz="1600" dirty="0" smtClean="0"/>
              <a:t> </a:t>
            </a:r>
            <a:r>
              <a:rPr lang="fr-FR" sz="1600" dirty="0" err="1" smtClean="0"/>
              <a:t>Example</a:t>
            </a:r>
            <a:r>
              <a:rPr lang="fr-FR" sz="1600" dirty="0" smtClean="0"/>
              <a:t>: </a:t>
            </a:r>
            <a:r>
              <a:rPr lang="fr-FR" sz="1600" dirty="0" err="1" smtClean="0"/>
              <a:t>simplest</a:t>
            </a:r>
            <a:r>
              <a:rPr lang="fr-FR" sz="1600" dirty="0" smtClean="0"/>
              <a:t>, </a:t>
            </a:r>
            <a:r>
              <a:rPr lang="fr-FR" sz="1600" dirty="0" err="1" smtClean="0"/>
              <a:t>intutive</a:t>
            </a:r>
            <a:endParaRPr lang="fr-FR" sz="1600" dirty="0" smtClean="0"/>
          </a:p>
          <a:p>
            <a:pPr lvl="2"/>
            <a:endParaRPr lang="fr-FR" sz="1000" dirty="0"/>
          </a:p>
          <a:p>
            <a:r>
              <a:rPr lang="fr-FR" sz="2000" dirty="0" err="1" smtClean="0"/>
              <a:t>Given</a:t>
            </a:r>
            <a:r>
              <a:rPr lang="fr-FR" sz="2000" dirty="0" smtClean="0"/>
              <a:t> new consumer</a:t>
            </a:r>
          </a:p>
          <a:p>
            <a:pPr lvl="1"/>
            <a:r>
              <a:rPr lang="fr-FR" sz="1600" dirty="0" err="1" smtClean="0"/>
              <a:t>Apply</a:t>
            </a:r>
            <a:r>
              <a:rPr lang="fr-FR" sz="1600" dirty="0" smtClean="0"/>
              <a:t> model (</a:t>
            </a:r>
            <a:r>
              <a:rPr lang="fr-FR" sz="1600" dirty="0" err="1" smtClean="0"/>
              <a:t>follow</a:t>
            </a:r>
            <a:r>
              <a:rPr lang="fr-FR" sz="1600" dirty="0" smtClean="0"/>
              <a:t> branches)</a:t>
            </a:r>
          </a:p>
          <a:p>
            <a:pPr lvl="1"/>
            <a:r>
              <a:rPr lang="fr-FR" sz="1600" dirty="0" err="1" smtClean="0"/>
              <a:t>Predict</a:t>
            </a:r>
            <a:r>
              <a:rPr lang="fr-FR" sz="1600" dirty="0" smtClean="0"/>
              <a:t> WTP for </a:t>
            </a:r>
            <a:r>
              <a:rPr lang="fr-FR" sz="1600" dirty="0" err="1" smtClean="0"/>
              <a:t>given</a:t>
            </a:r>
            <a:r>
              <a:rPr lang="fr-FR" sz="1600" dirty="0" smtClean="0"/>
              <a:t> </a:t>
            </a:r>
            <a:r>
              <a:rPr lang="fr-FR" sz="1600" dirty="0" err="1" smtClean="0"/>
              <a:t>product</a:t>
            </a:r>
            <a:endParaRPr lang="fr-FR" sz="1600" dirty="0" smtClean="0"/>
          </a:p>
          <a:p>
            <a:pPr lvl="1"/>
            <a:endParaRPr lang="fr-FR" sz="1400" dirty="0"/>
          </a:p>
          <a:p>
            <a:endParaRPr lang="fr-FR" dirty="0"/>
          </a:p>
        </p:txBody>
      </p:sp>
      <p:grpSp>
        <p:nvGrpSpPr>
          <p:cNvPr id="6" name="Groupe 5"/>
          <p:cNvGrpSpPr/>
          <p:nvPr/>
        </p:nvGrpSpPr>
        <p:grpSpPr>
          <a:xfrm>
            <a:off x="6128140" y="1198874"/>
            <a:ext cx="3140227" cy="4160520"/>
            <a:chOff x="8149775" y="2612416"/>
            <a:chExt cx="3140227" cy="4160520"/>
          </a:xfrm>
        </p:grpSpPr>
        <p:cxnSp>
          <p:nvCxnSpPr>
            <p:cNvPr id="7" name="Connecteur droit avec flèche 6"/>
            <p:cNvCxnSpPr/>
            <p:nvPr/>
          </p:nvCxnSpPr>
          <p:spPr>
            <a:xfrm flipH="1">
              <a:off x="9614816" y="3019646"/>
              <a:ext cx="510363" cy="637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8" name="Groupe 7"/>
            <p:cNvGrpSpPr/>
            <p:nvPr/>
          </p:nvGrpSpPr>
          <p:grpSpPr>
            <a:xfrm>
              <a:off x="8149775" y="2612416"/>
              <a:ext cx="3140227" cy="4160520"/>
              <a:chOff x="8102009" y="2611990"/>
              <a:chExt cx="3140227" cy="4160520"/>
            </a:xfrm>
          </p:grpSpPr>
          <p:sp>
            <p:nvSpPr>
              <p:cNvPr id="9" name="ZoneTexte 8"/>
              <p:cNvSpPr txBox="1"/>
              <p:nvPr/>
            </p:nvSpPr>
            <p:spPr>
              <a:xfrm>
                <a:off x="9919525" y="2611990"/>
                <a:ext cx="542261" cy="382772"/>
              </a:xfrm>
              <a:prstGeom prst="rect">
                <a:avLst/>
              </a:prstGeom>
              <a:noFill/>
              <a:ln>
                <a:solidFill>
                  <a:schemeClr val="accent1"/>
                </a:solidFill>
              </a:ln>
            </p:spPr>
            <p:txBody>
              <a:bodyPr wrap="square" rtlCol="0">
                <a:spAutoFit/>
              </a:bodyPr>
              <a:lstStyle/>
              <a:p>
                <a:r>
                  <a:rPr lang="en-US" dirty="0" smtClean="0"/>
                  <a:t>Sex</a:t>
                </a:r>
                <a:endParaRPr lang="en-US" dirty="0"/>
              </a:p>
            </p:txBody>
          </p:sp>
          <p:cxnSp>
            <p:nvCxnSpPr>
              <p:cNvPr id="10" name="Connecteur droit avec flèche 9"/>
              <p:cNvCxnSpPr/>
              <p:nvPr/>
            </p:nvCxnSpPr>
            <p:spPr>
              <a:xfrm>
                <a:off x="10167012" y="3019646"/>
                <a:ext cx="733647" cy="691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0415150" y="3094042"/>
                <a:ext cx="827086" cy="369332"/>
              </a:xfrm>
              <a:prstGeom prst="rect">
                <a:avLst/>
              </a:prstGeom>
              <a:noFill/>
            </p:spPr>
            <p:txBody>
              <a:bodyPr wrap="none" rtlCol="0">
                <a:spAutoFit/>
              </a:bodyPr>
              <a:lstStyle/>
              <a:p>
                <a:r>
                  <a:rPr lang="en-US" i="1" dirty="0" smtClean="0"/>
                  <a:t>female</a:t>
                </a:r>
                <a:endParaRPr lang="en-US" i="1" dirty="0"/>
              </a:p>
            </p:txBody>
          </p:sp>
          <p:sp>
            <p:nvSpPr>
              <p:cNvPr id="12" name="ZoneTexte 11"/>
              <p:cNvSpPr txBox="1"/>
              <p:nvPr/>
            </p:nvSpPr>
            <p:spPr>
              <a:xfrm>
                <a:off x="9271591" y="3090648"/>
                <a:ext cx="800334" cy="369332"/>
              </a:xfrm>
              <a:prstGeom prst="rect">
                <a:avLst/>
              </a:prstGeom>
              <a:noFill/>
            </p:spPr>
            <p:txBody>
              <a:bodyPr wrap="square" rtlCol="0">
                <a:spAutoFit/>
              </a:bodyPr>
              <a:lstStyle/>
              <a:p>
                <a:r>
                  <a:rPr lang="fr-BE" i="1" dirty="0" smtClean="0"/>
                  <a:t>male</a:t>
                </a:r>
                <a:endParaRPr lang="en-US" i="1" dirty="0"/>
              </a:p>
            </p:txBody>
          </p:sp>
          <p:sp>
            <p:nvSpPr>
              <p:cNvPr id="13" name="ZoneTexte 12"/>
              <p:cNvSpPr txBox="1"/>
              <p:nvPr/>
            </p:nvSpPr>
            <p:spPr>
              <a:xfrm>
                <a:off x="9335338" y="3678685"/>
                <a:ext cx="542261" cy="382772"/>
              </a:xfrm>
              <a:prstGeom prst="rect">
                <a:avLst/>
              </a:prstGeom>
              <a:noFill/>
              <a:ln>
                <a:solidFill>
                  <a:schemeClr val="accent1"/>
                </a:solidFill>
              </a:ln>
            </p:spPr>
            <p:txBody>
              <a:bodyPr wrap="square" rtlCol="0">
                <a:spAutoFit/>
              </a:bodyPr>
              <a:lstStyle/>
              <a:p>
                <a:r>
                  <a:rPr lang="fr-BE" dirty="0" smtClean="0"/>
                  <a:t>Age</a:t>
                </a:r>
                <a:endParaRPr lang="en-US" dirty="0"/>
              </a:p>
            </p:txBody>
          </p:sp>
          <p:grpSp>
            <p:nvGrpSpPr>
              <p:cNvPr id="14" name="Groupe 13"/>
              <p:cNvGrpSpPr/>
              <p:nvPr/>
            </p:nvGrpSpPr>
            <p:grpSpPr>
              <a:xfrm>
                <a:off x="9097367" y="4065190"/>
                <a:ext cx="1285843" cy="691117"/>
                <a:chOff x="9097367" y="4065190"/>
                <a:chExt cx="1285843" cy="691117"/>
              </a:xfrm>
            </p:grpSpPr>
            <p:cxnSp>
              <p:nvCxnSpPr>
                <p:cNvPr id="24" name="Connecteur droit avec flèche 23"/>
                <p:cNvCxnSpPr/>
                <p:nvPr/>
              </p:nvCxnSpPr>
              <p:spPr>
                <a:xfrm flipH="1">
                  <a:off x="9097367" y="4065190"/>
                  <a:ext cx="510363" cy="637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9649563" y="4065190"/>
                  <a:ext cx="733647" cy="691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15" name="ZoneTexte 14"/>
              <p:cNvSpPr txBox="1"/>
              <p:nvPr/>
            </p:nvSpPr>
            <p:spPr>
              <a:xfrm>
                <a:off x="8775398" y="4072389"/>
                <a:ext cx="800334" cy="369332"/>
              </a:xfrm>
              <a:prstGeom prst="rect">
                <a:avLst/>
              </a:prstGeom>
              <a:noFill/>
            </p:spPr>
            <p:txBody>
              <a:bodyPr wrap="square" rtlCol="0">
                <a:spAutoFit/>
              </a:bodyPr>
              <a:lstStyle/>
              <a:p>
                <a:r>
                  <a:rPr lang="fr-BE" i="1" dirty="0" smtClean="0"/>
                  <a:t>&gt; 45</a:t>
                </a:r>
                <a:endParaRPr lang="en-US" i="1" dirty="0"/>
              </a:p>
            </p:txBody>
          </p:sp>
          <p:sp>
            <p:nvSpPr>
              <p:cNvPr id="16" name="ZoneTexte 15"/>
              <p:cNvSpPr txBox="1"/>
              <p:nvPr/>
            </p:nvSpPr>
            <p:spPr>
              <a:xfrm>
                <a:off x="9962899" y="4072389"/>
                <a:ext cx="800334" cy="369332"/>
              </a:xfrm>
              <a:prstGeom prst="rect">
                <a:avLst/>
              </a:prstGeom>
              <a:noFill/>
            </p:spPr>
            <p:txBody>
              <a:bodyPr wrap="square" rtlCol="0">
                <a:spAutoFit/>
              </a:bodyPr>
              <a:lstStyle/>
              <a:p>
                <a:r>
                  <a:rPr lang="fr-BE" i="1" dirty="0" smtClean="0"/>
                  <a:t>&lt;= 45</a:t>
                </a:r>
                <a:endParaRPr lang="en-US" i="1" dirty="0"/>
              </a:p>
            </p:txBody>
          </p:sp>
          <p:sp>
            <p:nvSpPr>
              <p:cNvPr id="17" name="ZoneTexte 16"/>
              <p:cNvSpPr txBox="1"/>
              <p:nvPr/>
            </p:nvSpPr>
            <p:spPr>
              <a:xfrm>
                <a:off x="8904434" y="4715682"/>
                <a:ext cx="542261" cy="382772"/>
              </a:xfrm>
              <a:prstGeom prst="rect">
                <a:avLst/>
              </a:prstGeom>
              <a:noFill/>
              <a:ln>
                <a:solidFill>
                  <a:schemeClr val="accent1"/>
                </a:solidFill>
              </a:ln>
            </p:spPr>
            <p:txBody>
              <a:bodyPr wrap="square" rtlCol="0">
                <a:spAutoFit/>
              </a:bodyPr>
              <a:lstStyle/>
              <a:p>
                <a:r>
                  <a:rPr lang="fr-BE" dirty="0" smtClean="0"/>
                  <a:t>…</a:t>
                </a:r>
                <a:endParaRPr lang="en-US" dirty="0"/>
              </a:p>
            </p:txBody>
          </p:sp>
          <p:cxnSp>
            <p:nvCxnSpPr>
              <p:cNvPr id="18" name="Connecteur droit avec flèche 17"/>
              <p:cNvCxnSpPr/>
              <p:nvPr/>
            </p:nvCxnSpPr>
            <p:spPr>
              <a:xfrm flipH="1">
                <a:off x="8610600" y="5098454"/>
                <a:ext cx="510363" cy="637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Ellipse 18"/>
              <p:cNvSpPr/>
              <p:nvPr/>
            </p:nvSpPr>
            <p:spPr>
              <a:xfrm>
                <a:off x="8102009" y="5736408"/>
                <a:ext cx="937835" cy="5115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smtClean="0"/>
                  <a:t>High WTP</a:t>
                </a:r>
                <a:endParaRPr lang="en-US" dirty="0"/>
              </a:p>
            </p:txBody>
          </p:sp>
          <p:cxnSp>
            <p:nvCxnSpPr>
              <p:cNvPr id="20" name="Connecteur droit avec flèche 19"/>
              <p:cNvCxnSpPr/>
              <p:nvPr/>
            </p:nvCxnSpPr>
            <p:spPr>
              <a:xfrm>
                <a:off x="9254945" y="5110734"/>
                <a:ext cx="39675" cy="10970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Ellipse 20"/>
              <p:cNvSpPr/>
              <p:nvPr/>
            </p:nvSpPr>
            <p:spPr>
              <a:xfrm>
                <a:off x="8775397" y="6260953"/>
                <a:ext cx="1296528" cy="5115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400" dirty="0" err="1" smtClean="0"/>
                  <a:t>Moderate</a:t>
                </a:r>
                <a:r>
                  <a:rPr lang="fr-BE" sz="1400" dirty="0" smtClean="0"/>
                  <a:t> WTP</a:t>
                </a:r>
                <a:endParaRPr lang="en-US" sz="1400" dirty="0"/>
              </a:p>
            </p:txBody>
          </p:sp>
          <p:cxnSp>
            <p:nvCxnSpPr>
              <p:cNvPr id="22" name="Connecteur droit avec flèche 21"/>
              <p:cNvCxnSpPr/>
              <p:nvPr/>
            </p:nvCxnSpPr>
            <p:spPr>
              <a:xfrm>
                <a:off x="9352548" y="5117933"/>
                <a:ext cx="733647" cy="691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Ellipse 22"/>
              <p:cNvSpPr/>
              <p:nvPr/>
            </p:nvSpPr>
            <p:spPr>
              <a:xfrm>
                <a:off x="9934354" y="5718685"/>
                <a:ext cx="937835" cy="51155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err="1" smtClean="0"/>
                  <a:t>Low</a:t>
                </a:r>
                <a:r>
                  <a:rPr lang="fr-BE" dirty="0" smtClean="0"/>
                  <a:t> WTP</a:t>
                </a:r>
                <a:endParaRPr lang="en-US" dirty="0"/>
              </a:p>
            </p:txBody>
          </p:sp>
        </p:grpSp>
      </p:grpSp>
    </p:spTree>
    <p:extLst>
      <p:ext uri="{BB962C8B-B14F-4D97-AF65-F5344CB8AC3E}">
        <p14:creationId xmlns:p14="http://schemas.microsoft.com/office/powerpoint/2010/main" val="3024895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628" y="188640"/>
            <a:ext cx="7886700" cy="994172"/>
          </a:xfrm>
        </p:spPr>
        <p:txBody>
          <a:bodyPr>
            <a:normAutofit/>
          </a:bodyPr>
          <a:lstStyle/>
          <a:p>
            <a:r>
              <a:rPr lang="en-US" b="1" dirty="0" smtClean="0"/>
              <a:t>Big Data: 3Vs</a:t>
            </a:r>
            <a:endParaRPr lang="fr-BE" b="1" dirty="0"/>
          </a:p>
        </p:txBody>
      </p:sp>
      <p:sp>
        <p:nvSpPr>
          <p:cNvPr id="3" name="Content Placeholder 2"/>
          <p:cNvSpPr>
            <a:spLocks noGrp="1"/>
          </p:cNvSpPr>
          <p:nvPr>
            <p:ph idx="1"/>
          </p:nvPr>
        </p:nvSpPr>
        <p:spPr>
          <a:xfrm>
            <a:off x="636880" y="1340768"/>
            <a:ext cx="7886700" cy="3547232"/>
          </a:xfrm>
        </p:spPr>
        <p:txBody>
          <a:bodyPr>
            <a:normAutofit/>
          </a:bodyPr>
          <a:lstStyle/>
          <a:p>
            <a:r>
              <a:rPr lang="fr-FR" sz="1800" dirty="0" smtClean="0"/>
              <a:t>AI </a:t>
            </a:r>
            <a:r>
              <a:rPr lang="fr-FR" sz="1800" dirty="0" err="1" smtClean="0"/>
              <a:t>cannot</a:t>
            </a:r>
            <a:r>
              <a:rPr lang="fr-FR" sz="1800" dirty="0" smtClean="0"/>
              <a:t> </a:t>
            </a:r>
            <a:r>
              <a:rPr lang="fr-FR" sz="1800" dirty="0" err="1" smtClean="0"/>
              <a:t>be</a:t>
            </a:r>
            <a:r>
              <a:rPr lang="fr-FR" sz="1800" dirty="0" smtClean="0"/>
              <a:t> </a:t>
            </a:r>
            <a:r>
              <a:rPr lang="fr-FR" sz="1800" dirty="0" err="1" smtClean="0"/>
              <a:t>decoupled</a:t>
            </a:r>
            <a:r>
              <a:rPr lang="fr-FR" sz="1800" dirty="0" smtClean="0"/>
              <a:t> </a:t>
            </a:r>
            <a:r>
              <a:rPr lang="fr-FR" sz="1800" dirty="0" err="1" smtClean="0"/>
              <a:t>from</a:t>
            </a:r>
            <a:r>
              <a:rPr lang="fr-FR" sz="1800" dirty="0" smtClean="0"/>
              <a:t> data</a:t>
            </a:r>
          </a:p>
          <a:p>
            <a:r>
              <a:rPr lang="fr-FR" sz="1800" dirty="0" smtClean="0"/>
              <a:t>Data central for </a:t>
            </a:r>
            <a:r>
              <a:rPr lang="fr-FR" sz="1800" dirty="0" err="1" smtClean="0"/>
              <a:t>learning</a:t>
            </a:r>
            <a:endParaRPr lang="fr-FR" sz="1800" dirty="0" smtClean="0"/>
          </a:p>
          <a:p>
            <a:endParaRPr lang="fr-FR" sz="1800" dirty="0">
              <a:sym typeface="Wingdings" panose="05000000000000000000" pitchFamily="2" charset="2"/>
            </a:endParaRPr>
          </a:p>
          <a:p>
            <a:r>
              <a:rPr lang="fr-FR" sz="1800" dirty="0" err="1" smtClean="0">
                <a:sym typeface="Wingdings" panose="05000000000000000000" pitchFamily="2" charset="2"/>
              </a:rPr>
              <a:t>Big</a:t>
            </a:r>
            <a:r>
              <a:rPr lang="fr-FR" sz="1800" dirty="0" smtClean="0">
                <a:sym typeface="Wingdings" panose="05000000000000000000" pitchFamily="2" charset="2"/>
              </a:rPr>
              <a:t> Data</a:t>
            </a:r>
          </a:p>
          <a:p>
            <a:pPr lvl="1"/>
            <a:r>
              <a:rPr lang="fr-FR" sz="1400" dirty="0" smtClean="0">
                <a:sym typeface="Wingdings" panose="05000000000000000000" pitchFamily="2" charset="2"/>
              </a:rPr>
              <a:t>3 (or 4) Vs</a:t>
            </a:r>
          </a:p>
          <a:p>
            <a:pPr lvl="1"/>
            <a:endParaRPr lang="fr-FR" sz="1400" dirty="0">
              <a:sym typeface="Wingdings" panose="05000000000000000000" pitchFamily="2" charset="2"/>
            </a:endParaRPr>
          </a:p>
          <a:p>
            <a:pPr lvl="1"/>
            <a:endParaRPr lang="fr-FR" sz="1400" dirty="0" smtClean="0">
              <a:sym typeface="Wingdings" panose="05000000000000000000" pitchFamily="2" charset="2"/>
            </a:endParaRPr>
          </a:p>
          <a:p>
            <a:pPr marL="457200" lvl="1" indent="0">
              <a:buNone/>
            </a:pPr>
            <a:endParaRPr lang="fr-FR" sz="1000" dirty="0" smtClean="0"/>
          </a:p>
          <a:p>
            <a:pPr lvl="1"/>
            <a:endParaRPr lang="fr-FR" sz="1400" dirty="0"/>
          </a:p>
          <a:p>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3518" y="1628800"/>
            <a:ext cx="5270482" cy="3294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19" y="3429000"/>
            <a:ext cx="3263519" cy="264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1184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7886700" cy="994172"/>
          </a:xfrm>
        </p:spPr>
        <p:txBody>
          <a:bodyPr>
            <a:normAutofit/>
          </a:bodyPr>
          <a:lstStyle/>
          <a:p>
            <a:endParaRPr lang="fr-BE" dirty="0"/>
          </a:p>
        </p:txBody>
      </p:sp>
      <p:sp>
        <p:nvSpPr>
          <p:cNvPr id="4" name="Espace réservé du contenu 3"/>
          <p:cNvSpPr>
            <a:spLocks noGrp="1"/>
          </p:cNvSpPr>
          <p:nvPr>
            <p:ph idx="1"/>
          </p:nvPr>
        </p:nvSpPr>
        <p:spPr/>
        <p:txBody>
          <a:bodyPr/>
          <a:lstStyle/>
          <a:p>
            <a:pPr marL="0" indent="0">
              <a:buNone/>
            </a:pPr>
            <a:endParaRPr lang="fr-FR" dirty="0" smtClean="0"/>
          </a:p>
          <a:p>
            <a:pPr marL="0" indent="0">
              <a:buNone/>
            </a:pPr>
            <a:endParaRPr lang="fr-FR" dirty="0"/>
          </a:p>
          <a:p>
            <a:pPr marL="0" indent="0" algn="ctr">
              <a:buNone/>
            </a:pPr>
            <a:r>
              <a:rPr lang="fr-FR" sz="3600" b="1" dirty="0" smtClean="0"/>
              <a:t>Price Discrimination</a:t>
            </a:r>
            <a:endParaRPr lang="fr-FR" sz="3600" b="1" dirty="0"/>
          </a:p>
        </p:txBody>
      </p:sp>
    </p:spTree>
    <p:extLst>
      <p:ext uri="{BB962C8B-B14F-4D97-AF65-F5344CB8AC3E}">
        <p14:creationId xmlns:p14="http://schemas.microsoft.com/office/powerpoint/2010/main" val="517347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lstStyle/>
          <a:p>
            <a:r>
              <a:rPr lang="en-US" b="1" dirty="0" smtClean="0"/>
              <a:t>Price Discrimination</a:t>
            </a:r>
            <a:endParaRPr lang="fr-BE" b="1" dirty="0"/>
          </a:p>
        </p:txBody>
      </p:sp>
      <p:sp>
        <p:nvSpPr>
          <p:cNvPr id="3" name="Content Placeholder 2"/>
          <p:cNvSpPr>
            <a:spLocks noGrp="1"/>
          </p:cNvSpPr>
          <p:nvPr>
            <p:ph idx="1"/>
          </p:nvPr>
        </p:nvSpPr>
        <p:spPr>
          <a:xfrm>
            <a:off x="611560" y="1412776"/>
            <a:ext cx="7886700" cy="4032448"/>
          </a:xfrm>
        </p:spPr>
        <p:txBody>
          <a:bodyPr>
            <a:normAutofit/>
          </a:bodyPr>
          <a:lstStyle/>
          <a:p>
            <a:r>
              <a:rPr lang="en-US" sz="1800" dirty="0" smtClean="0"/>
              <a:t>Charging different (classes of) customers</a:t>
            </a:r>
          </a:p>
          <a:p>
            <a:pPr lvl="1"/>
            <a:r>
              <a:rPr lang="en-US" sz="1400" dirty="0" smtClean="0"/>
              <a:t>Difference prices</a:t>
            </a:r>
          </a:p>
          <a:p>
            <a:pPr lvl="1"/>
            <a:r>
              <a:rPr lang="en-US" sz="1400" dirty="0" smtClean="0"/>
              <a:t>Goods (services) whose costs are the same</a:t>
            </a:r>
          </a:p>
          <a:p>
            <a:pPr lvl="1"/>
            <a:endParaRPr lang="en-US" sz="1400" dirty="0" smtClean="0"/>
          </a:p>
          <a:p>
            <a:pPr lvl="1"/>
            <a:r>
              <a:rPr lang="en-US" sz="1400" dirty="0" smtClean="0"/>
              <a:t>Single price</a:t>
            </a:r>
          </a:p>
          <a:p>
            <a:pPr lvl="1"/>
            <a:r>
              <a:rPr lang="en-US" sz="1400" dirty="0" smtClean="0"/>
              <a:t>Different customers for whom supply costs differ</a:t>
            </a:r>
          </a:p>
          <a:p>
            <a:endParaRPr lang="en-US" sz="1800" dirty="0"/>
          </a:p>
          <a:p>
            <a:r>
              <a:rPr lang="en-US" sz="1800" dirty="0" smtClean="0"/>
              <a:t>Old age” phenomenon</a:t>
            </a:r>
          </a:p>
          <a:p>
            <a:pPr lvl="1"/>
            <a:r>
              <a:rPr lang="en-US" sz="1600" dirty="0" smtClean="0"/>
              <a:t>Loyalty discounts</a:t>
            </a:r>
          </a:p>
          <a:p>
            <a:pPr lvl="1"/>
            <a:r>
              <a:rPr lang="en-US" sz="1600" dirty="0" smtClean="0"/>
              <a:t>volume </a:t>
            </a:r>
            <a:r>
              <a:rPr lang="en-US" sz="1600" dirty="0"/>
              <a:t>or multi-buy </a:t>
            </a:r>
            <a:r>
              <a:rPr lang="en-US" sz="1600" dirty="0" smtClean="0"/>
              <a:t>discounts</a:t>
            </a:r>
          </a:p>
          <a:p>
            <a:pPr lvl="1"/>
            <a:r>
              <a:rPr lang="en-US" sz="1600" dirty="0" smtClean="0"/>
              <a:t>status </a:t>
            </a:r>
            <a:r>
              <a:rPr lang="en-US" sz="1600" dirty="0"/>
              <a:t>based </a:t>
            </a:r>
            <a:r>
              <a:rPr lang="en-US" sz="1600" dirty="0" smtClean="0"/>
              <a:t>discounts (students</a:t>
            </a:r>
            <a:r>
              <a:rPr lang="en-US" sz="1600" dirty="0"/>
              <a:t>, old-age pensioners, </a:t>
            </a:r>
            <a:r>
              <a:rPr lang="en-US" sz="1600" dirty="0" smtClean="0"/>
              <a:t>unemployed)</a:t>
            </a:r>
          </a:p>
          <a:p>
            <a:pPr lvl="1"/>
            <a:endParaRPr lang="fr-FR" sz="16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1580831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lstStyle/>
          <a:p>
            <a:r>
              <a:rPr lang="en-US" b="1" dirty="0" smtClean="0"/>
              <a:t>Price Discrimination</a:t>
            </a:r>
            <a:endParaRPr lang="fr-BE" b="1" dirty="0"/>
          </a:p>
        </p:txBody>
      </p:sp>
      <p:sp>
        <p:nvSpPr>
          <p:cNvPr id="3" name="Content Placeholder 2"/>
          <p:cNvSpPr>
            <a:spLocks noGrp="1"/>
          </p:cNvSpPr>
          <p:nvPr>
            <p:ph idx="1"/>
          </p:nvPr>
        </p:nvSpPr>
        <p:spPr>
          <a:xfrm>
            <a:off x="611560" y="1412776"/>
            <a:ext cx="7886700" cy="4032448"/>
          </a:xfrm>
        </p:spPr>
        <p:txBody>
          <a:bodyPr>
            <a:normAutofit/>
          </a:bodyPr>
          <a:lstStyle/>
          <a:p>
            <a:r>
              <a:rPr lang="en-US" dirty="0" smtClean="0"/>
              <a:t>“Old age” phenomenon</a:t>
            </a:r>
          </a:p>
          <a:p>
            <a:endParaRPr lang="en-US" sz="1800" dirty="0"/>
          </a:p>
          <a:p>
            <a:r>
              <a:rPr lang="en-US" dirty="0" smtClean="0"/>
              <a:t>Familiar manifestations</a:t>
            </a:r>
          </a:p>
          <a:p>
            <a:pPr lvl="1"/>
            <a:r>
              <a:rPr lang="en-US" sz="2000" dirty="0" smtClean="0"/>
              <a:t>Loyalty discounts</a:t>
            </a:r>
          </a:p>
          <a:p>
            <a:pPr lvl="1"/>
            <a:r>
              <a:rPr lang="en-US" sz="2000" dirty="0"/>
              <a:t>V</a:t>
            </a:r>
            <a:r>
              <a:rPr lang="en-US" sz="2000" dirty="0" smtClean="0"/>
              <a:t>olume </a:t>
            </a:r>
            <a:r>
              <a:rPr lang="en-US" sz="2000" dirty="0"/>
              <a:t>or multi-buy </a:t>
            </a:r>
            <a:r>
              <a:rPr lang="en-US" sz="2000" dirty="0" smtClean="0"/>
              <a:t>discounts</a:t>
            </a:r>
          </a:p>
          <a:p>
            <a:pPr lvl="1"/>
            <a:r>
              <a:rPr lang="en-US" sz="2000" dirty="0" smtClean="0"/>
              <a:t>Status </a:t>
            </a:r>
            <a:r>
              <a:rPr lang="en-US" sz="2000" dirty="0"/>
              <a:t>based </a:t>
            </a:r>
            <a:r>
              <a:rPr lang="en-US" sz="2000" dirty="0" smtClean="0"/>
              <a:t>discounts (students</a:t>
            </a:r>
            <a:r>
              <a:rPr lang="en-US" sz="2000" dirty="0"/>
              <a:t>, old-age pensioners, </a:t>
            </a:r>
            <a:r>
              <a:rPr lang="en-US" sz="2000" dirty="0" smtClean="0"/>
              <a:t>unemployed)</a:t>
            </a:r>
          </a:p>
          <a:p>
            <a:pPr lvl="1"/>
            <a:endParaRPr lang="fr-FR" sz="16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spTree>
    <p:extLst>
      <p:ext uri="{BB962C8B-B14F-4D97-AF65-F5344CB8AC3E}">
        <p14:creationId xmlns:p14="http://schemas.microsoft.com/office/powerpoint/2010/main" val="35852616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7886700" cy="994172"/>
          </a:xfrm>
        </p:spPr>
        <p:txBody>
          <a:bodyPr/>
          <a:lstStyle/>
          <a:p>
            <a:r>
              <a:rPr lang="en-US" b="1" dirty="0" smtClean="0"/>
              <a:t>AI &amp; Price Discrimination</a:t>
            </a:r>
            <a:endParaRPr lang="fr-BE" b="1" dirty="0"/>
          </a:p>
        </p:txBody>
      </p:sp>
      <p:sp>
        <p:nvSpPr>
          <p:cNvPr id="3" name="Content Placeholder 2"/>
          <p:cNvSpPr>
            <a:spLocks noGrp="1"/>
          </p:cNvSpPr>
          <p:nvPr>
            <p:ph idx="1"/>
          </p:nvPr>
        </p:nvSpPr>
        <p:spPr>
          <a:xfrm>
            <a:off x="611560" y="1412776"/>
            <a:ext cx="7886700" cy="4032448"/>
          </a:xfrm>
        </p:spPr>
        <p:txBody>
          <a:bodyPr>
            <a:normAutofit/>
          </a:bodyPr>
          <a:lstStyle/>
          <a:p>
            <a:r>
              <a:rPr lang="en-US" sz="2400" dirty="0" smtClean="0"/>
              <a:t>AI for 3</a:t>
            </a:r>
            <a:r>
              <a:rPr lang="en-US" sz="2400" baseline="30000" dirty="0" smtClean="0"/>
              <a:t>rd</a:t>
            </a:r>
            <a:r>
              <a:rPr lang="en-US" sz="2400" dirty="0" smtClean="0"/>
              <a:t> degree PD </a:t>
            </a:r>
          </a:p>
          <a:p>
            <a:pPr lvl="1"/>
            <a:r>
              <a:rPr lang="en-US" sz="2000" dirty="0" smtClean="0"/>
              <a:t>Commonplace </a:t>
            </a:r>
            <a:r>
              <a:rPr lang="en-US" sz="2000" dirty="0"/>
              <a:t>in </a:t>
            </a:r>
            <a:r>
              <a:rPr lang="en-US" sz="2000" dirty="0" smtClean="0"/>
              <a:t>marketing</a:t>
            </a:r>
          </a:p>
          <a:p>
            <a:pPr lvl="1"/>
            <a:endParaRPr lang="en-US" sz="1400" dirty="0"/>
          </a:p>
          <a:p>
            <a:r>
              <a:rPr lang="en-US" sz="2400" dirty="0" smtClean="0"/>
              <a:t>Clustering algorithms</a:t>
            </a:r>
          </a:p>
          <a:p>
            <a:pPr lvl="1"/>
            <a:r>
              <a:rPr lang="en-US" sz="2000" dirty="0" smtClean="0"/>
              <a:t>Segment consumers</a:t>
            </a:r>
          </a:p>
          <a:p>
            <a:pPr lvl="1"/>
            <a:r>
              <a:rPr lang="en-US" sz="2000" dirty="0" smtClean="0"/>
              <a:t>“Similar” consumers </a:t>
            </a:r>
            <a:r>
              <a:rPr lang="en-US" sz="2000" dirty="0" smtClean="0">
                <a:sym typeface="Wingdings" panose="05000000000000000000" pitchFamily="2" charset="2"/>
              </a:rPr>
              <a:t> same </a:t>
            </a:r>
            <a:r>
              <a:rPr lang="en-US" sz="2000" dirty="0" smtClean="0"/>
              <a:t>groups</a:t>
            </a:r>
          </a:p>
          <a:p>
            <a:pPr lvl="1"/>
            <a:endParaRPr lang="en-US" sz="1000" dirty="0"/>
          </a:p>
          <a:p>
            <a:r>
              <a:rPr lang="en-US" sz="2400" dirty="0"/>
              <a:t>Similarity</a:t>
            </a:r>
            <a:r>
              <a:rPr lang="en-US" sz="1400" dirty="0" smtClean="0"/>
              <a:t> </a:t>
            </a:r>
          </a:p>
          <a:p>
            <a:pPr lvl="1"/>
            <a:r>
              <a:rPr lang="en-US" sz="2000" dirty="0" smtClean="0"/>
              <a:t>Traditional demographic </a:t>
            </a:r>
            <a:r>
              <a:rPr lang="en-US" sz="2000" dirty="0"/>
              <a:t>v</a:t>
            </a:r>
            <a:r>
              <a:rPr lang="en-US" sz="2000" dirty="0" smtClean="0"/>
              <a:t>ariables</a:t>
            </a:r>
          </a:p>
          <a:p>
            <a:pPr lvl="1"/>
            <a:r>
              <a:rPr lang="en-US" sz="2000" dirty="0" smtClean="0"/>
              <a:t>Age, Sex, Location, Salary, …</a:t>
            </a:r>
          </a:p>
          <a:p>
            <a:pPr lvl="1"/>
            <a:endParaRPr lang="en-US" sz="1000" dirty="0" smtClean="0"/>
          </a:p>
          <a:p>
            <a:pPr lvl="1"/>
            <a:endParaRPr lang="en-US" sz="1400" dirty="0" smtClean="0"/>
          </a:p>
          <a:p>
            <a:pPr lvl="1"/>
            <a:endParaRPr lang="fr-FR" sz="1600" dirty="0"/>
          </a:p>
          <a:p>
            <a:endParaRPr lang="fr-FR" sz="1800" dirty="0"/>
          </a:p>
          <a:p>
            <a:pPr lvl="1"/>
            <a:endParaRPr lang="fr-FR" sz="1500" dirty="0"/>
          </a:p>
          <a:p>
            <a:pPr lvl="1"/>
            <a:endParaRPr lang="fr-FR" dirty="0" smtClean="0">
              <a:solidFill>
                <a:srgbClr val="00707F"/>
              </a:solidFill>
            </a:endParaRPr>
          </a:p>
          <a:p>
            <a:endParaRPr lang="fr-FR" dirty="0" smtClean="0"/>
          </a:p>
          <a:p>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8955" y="1188715"/>
            <a:ext cx="3351557" cy="24563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01371" y="4077072"/>
            <a:ext cx="2419101" cy="1601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329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205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8" end="8"/>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nodeType="afterEffect">
                                  <p:stCondLst>
                                    <p:cond delay="0"/>
                                  </p:stCondLst>
                                  <p:childTnLst>
                                    <p:set>
                                      <p:cBhvr>
                                        <p:cTn id="24"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355</TotalTime>
  <Words>1358</Words>
  <Application>Microsoft Office PowerPoint</Application>
  <PresentationFormat>Affichage à l'écran (4:3)</PresentationFormat>
  <Paragraphs>326</Paragraphs>
  <Slides>19</Slides>
  <Notes>10</Notes>
  <HiddenSlides>3</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1_Conception personnalisée</vt:lpstr>
      <vt:lpstr>Présentation PowerPoint</vt:lpstr>
      <vt:lpstr>AI &amp; Learning</vt:lpstr>
      <vt:lpstr>Machine Learning</vt:lpstr>
      <vt:lpstr>Supervised Learning (cont)</vt:lpstr>
      <vt:lpstr>Big Data: 3Vs</vt:lpstr>
      <vt:lpstr>Présentation PowerPoint</vt:lpstr>
      <vt:lpstr>Price Discrimination</vt:lpstr>
      <vt:lpstr>Price Discrimination</vt:lpstr>
      <vt:lpstr>AI &amp; Price Discrimination</vt:lpstr>
      <vt:lpstr>AI &amp; PD (cont)</vt:lpstr>
      <vt:lpstr>Présentation PowerPoint</vt:lpstr>
      <vt:lpstr>AI &amp; PD (cont)</vt:lpstr>
      <vt:lpstr>AI &amp; PD (cont)</vt:lpstr>
      <vt:lpstr>AI &amp; PD (cont)</vt:lpstr>
      <vt:lpstr>Présentation PowerPoint</vt:lpstr>
      <vt:lpstr>Algorithmic Tacit Collusion</vt:lpstr>
      <vt:lpstr>Algorithmic Tacit Collusion (cont)</vt:lpstr>
      <vt:lpstr>Algorithmic Tacit Collusion (cont)</vt:lpstr>
      <vt:lpstr>Algorithmic Tacit Collusion (cont)</vt:lpstr>
    </vt:vector>
  </TitlesOfParts>
  <Company>Priminfo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Anne Mergelsberg</dc:creator>
  <cp:lastModifiedBy>ULG</cp:lastModifiedBy>
  <cp:revision>170</cp:revision>
  <dcterms:created xsi:type="dcterms:W3CDTF">2016-02-11T10:57:27Z</dcterms:created>
  <dcterms:modified xsi:type="dcterms:W3CDTF">2018-11-18T10:02:33Z</dcterms:modified>
</cp:coreProperties>
</file>