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notesMasterIdLst>
    <p:notesMasterId r:id="rId36"/>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382" autoAdjust="0"/>
  </p:normalViewPr>
  <p:slideViewPr>
    <p:cSldViewPr snapToGrid="0">
      <p:cViewPr varScale="1">
        <p:scale>
          <a:sx n="81" d="100"/>
          <a:sy n="81" d="100"/>
        </p:scale>
        <p:origin x="-941" y="-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PlaceHolder 1"/>
          <p:cNvSpPr>
            <a:spLocks noGrp="1" noRot="1" noChangeAspect="1"/>
          </p:cNvSpPr>
          <p:nvPr>
            <p:ph type="sldImg"/>
          </p:nvPr>
        </p:nvSpPr>
        <p:spPr>
          <a:xfrm>
            <a:off x="1107000" y="812520"/>
            <a:ext cx="5345280" cy="4008960"/>
          </a:xfrm>
          <a:prstGeom prst="rect">
            <a:avLst/>
          </a:prstGeom>
        </p:spPr>
        <p:txBody>
          <a:bodyPr lIns="0" tIns="0" rIns="0" bIns="0" anchor="ctr"/>
          <a:lstStyle/>
          <a:p>
            <a:pPr algn="ctr"/>
            <a:r>
              <a:rPr lang="fr-FR" sz="4400" b="0" strike="noStrike" spc="-1">
                <a:latin typeface="Arial"/>
              </a:rPr>
              <a:t>Click to move the slide</a:t>
            </a:r>
          </a:p>
        </p:txBody>
      </p:sp>
      <p:sp>
        <p:nvSpPr>
          <p:cNvPr id="118" name="PlaceHolder 2"/>
          <p:cNvSpPr>
            <a:spLocks noGrp="1"/>
          </p:cNvSpPr>
          <p:nvPr>
            <p:ph type="body"/>
          </p:nvPr>
        </p:nvSpPr>
        <p:spPr>
          <a:xfrm>
            <a:off x="756000" y="5078520"/>
            <a:ext cx="6047640" cy="4811040"/>
          </a:xfrm>
          <a:prstGeom prst="rect">
            <a:avLst/>
          </a:prstGeom>
        </p:spPr>
        <p:txBody>
          <a:bodyPr lIns="0" tIns="0" rIns="0" bIns="0"/>
          <a:lstStyle/>
          <a:p>
            <a:r>
              <a:rPr lang="fr-FR" sz="2000" b="0" strike="noStrike" spc="-1">
                <a:latin typeface="Arial"/>
              </a:rPr>
              <a:t>Click to edit the notes format</a:t>
            </a:r>
          </a:p>
        </p:txBody>
      </p:sp>
      <p:sp>
        <p:nvSpPr>
          <p:cNvPr id="119" name="PlaceHolder 3"/>
          <p:cNvSpPr>
            <a:spLocks noGrp="1"/>
          </p:cNvSpPr>
          <p:nvPr>
            <p:ph type="hdr"/>
          </p:nvPr>
        </p:nvSpPr>
        <p:spPr>
          <a:xfrm>
            <a:off x="0" y="0"/>
            <a:ext cx="3280680" cy="534240"/>
          </a:xfrm>
          <a:prstGeom prst="rect">
            <a:avLst/>
          </a:prstGeom>
        </p:spPr>
        <p:txBody>
          <a:bodyPr lIns="0" tIns="0" rIns="0" bIns="0"/>
          <a:lstStyle/>
          <a:p>
            <a:r>
              <a:rPr lang="fr-FR" sz="1400" b="0" strike="noStrike" spc="-1">
                <a:latin typeface="Times New Roman"/>
              </a:rPr>
              <a:t>&lt;header&gt;</a:t>
            </a:r>
          </a:p>
        </p:txBody>
      </p:sp>
      <p:sp>
        <p:nvSpPr>
          <p:cNvPr id="120" name="PlaceHolder 4"/>
          <p:cNvSpPr>
            <a:spLocks noGrp="1"/>
          </p:cNvSpPr>
          <p:nvPr>
            <p:ph type="dt"/>
          </p:nvPr>
        </p:nvSpPr>
        <p:spPr>
          <a:xfrm>
            <a:off x="4278960" y="0"/>
            <a:ext cx="3280680" cy="534240"/>
          </a:xfrm>
          <a:prstGeom prst="rect">
            <a:avLst/>
          </a:prstGeom>
        </p:spPr>
        <p:txBody>
          <a:bodyPr lIns="0" tIns="0" rIns="0" bIns="0"/>
          <a:lstStyle/>
          <a:p>
            <a:pPr algn="r"/>
            <a:r>
              <a:rPr lang="fr-FR" sz="1400" b="0" strike="noStrike" spc="-1">
                <a:latin typeface="Times New Roman"/>
              </a:rPr>
              <a:t>&lt;date/time&gt;</a:t>
            </a:r>
          </a:p>
        </p:txBody>
      </p:sp>
      <p:sp>
        <p:nvSpPr>
          <p:cNvPr id="121" name="PlaceHolder 5"/>
          <p:cNvSpPr>
            <a:spLocks noGrp="1"/>
          </p:cNvSpPr>
          <p:nvPr>
            <p:ph type="ftr"/>
          </p:nvPr>
        </p:nvSpPr>
        <p:spPr>
          <a:xfrm>
            <a:off x="0" y="10157400"/>
            <a:ext cx="3280680" cy="534240"/>
          </a:xfrm>
          <a:prstGeom prst="rect">
            <a:avLst/>
          </a:prstGeom>
        </p:spPr>
        <p:txBody>
          <a:bodyPr lIns="0" tIns="0" rIns="0" bIns="0" anchor="b"/>
          <a:lstStyle/>
          <a:p>
            <a:r>
              <a:rPr lang="fr-FR" sz="1400" b="0" strike="noStrike" spc="-1">
                <a:latin typeface="Times New Roman"/>
              </a:rPr>
              <a:t>&lt;footer&gt;</a:t>
            </a:r>
          </a:p>
        </p:txBody>
      </p:sp>
      <p:sp>
        <p:nvSpPr>
          <p:cNvPr id="122" name="PlaceHolder 6"/>
          <p:cNvSpPr>
            <a:spLocks noGrp="1"/>
          </p:cNvSpPr>
          <p:nvPr>
            <p:ph type="sldNum"/>
          </p:nvPr>
        </p:nvSpPr>
        <p:spPr>
          <a:xfrm>
            <a:off x="4278960" y="10157400"/>
            <a:ext cx="3280680" cy="534240"/>
          </a:xfrm>
          <a:prstGeom prst="rect">
            <a:avLst/>
          </a:prstGeom>
        </p:spPr>
        <p:txBody>
          <a:bodyPr lIns="0" tIns="0" rIns="0" bIns="0" anchor="b"/>
          <a:lstStyle/>
          <a:p>
            <a:pPr algn="r"/>
            <a:fld id="{15DB50CA-58A2-422B-B945-8139E806FAF5}" type="slidenum">
              <a:rPr lang="fr-FR" sz="1400" b="0" strike="noStrike" spc="-1">
                <a:latin typeface="Times New Roman"/>
              </a:rPr>
              <a:t>‹N°›</a:t>
            </a:fld>
            <a:endParaRPr lang="fr-FR" sz="1400" b="0" strike="noStrike" spc="-1">
              <a:latin typeface="Times New Roman"/>
            </a:endParaRPr>
          </a:p>
        </p:txBody>
      </p:sp>
    </p:spTree>
    <p:extLst>
      <p:ext uri="{BB962C8B-B14F-4D97-AF65-F5344CB8AC3E}">
        <p14:creationId xmlns:p14="http://schemas.microsoft.com/office/powerpoint/2010/main" val="4263631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PlaceHolder 1"/>
          <p:cNvSpPr>
            <a:spLocks noGrp="1" noRot="1" noChangeAspect="1"/>
          </p:cNvSpPr>
          <p:nvPr>
            <p:ph type="sldImg"/>
          </p:nvPr>
        </p:nvSpPr>
        <p:spPr>
          <a:xfrm>
            <a:off x="1143000" y="685800"/>
            <a:ext cx="4572000" cy="3429000"/>
          </a:xfrm>
          <a:prstGeom prst="rect">
            <a:avLst/>
          </a:prstGeom>
        </p:spPr>
      </p:sp>
      <p:sp>
        <p:nvSpPr>
          <p:cNvPr id="208" name="PlaceHolder 2"/>
          <p:cNvSpPr>
            <a:spLocks noGrp="1"/>
          </p:cNvSpPr>
          <p:nvPr>
            <p:ph type="body"/>
          </p:nvPr>
        </p:nvSpPr>
        <p:spPr>
          <a:xfrm>
            <a:off x="685800" y="4343400"/>
            <a:ext cx="5485680" cy="4114080"/>
          </a:xfrm>
          <a:prstGeom prst="rect">
            <a:avLst/>
          </a:prstGeom>
        </p:spPr>
        <p:txBody>
          <a:bodyPr lIns="0" tIns="0" rIns="0" bIns="0"/>
          <a:lstStyle/>
          <a:p>
            <a:pPr marL="216000" indent="-215640">
              <a:lnSpc>
                <a:spcPct val="100000"/>
              </a:lnSpc>
            </a:pPr>
            <a:r>
              <a:rPr lang="fr-FR" sz="2000" b="0" strike="noStrike" spc="-1">
                <a:latin typeface="Arial"/>
              </a:rPr>
              <a:t>Topics chosen to address apd and a</a:t>
            </a:r>
          </a:p>
          <a:p>
            <a:pPr marL="216000" indent="-215640">
              <a:lnSpc>
                <a:spcPct val="100000"/>
              </a:lnSpc>
            </a:pPr>
            <a:r>
              <a:rPr lang="fr-FR" sz="2000" b="0" strike="noStrike" spc="-1">
                <a:latin typeface="Arial"/>
              </a:rPr>
              <a:t>Joint research topics with colleagues from the LCII, </a:t>
            </a:r>
          </a:p>
        </p:txBody>
      </p:sp>
      <p:sp>
        <p:nvSpPr>
          <p:cNvPr id="209" name="CustomShape 3"/>
          <p:cNvSpPr/>
          <p:nvPr/>
        </p:nvSpPr>
        <p:spPr>
          <a:xfrm>
            <a:off x="3884760" y="8685360"/>
            <a:ext cx="2971080" cy="456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8CDFCB5E-F823-4F04-A33F-8A0F27CEB282}" type="slidenum">
              <a:rPr lang="fr-FR" sz="1200" b="0" strike="noStrike" spc="-1">
                <a:solidFill>
                  <a:srgbClr val="000000"/>
                </a:solidFill>
                <a:latin typeface="+mn-lt"/>
                <a:ea typeface="+mn-ea"/>
              </a:rPr>
              <a:t>1</a:t>
            </a:fld>
            <a:endParaRPr lang="fr-FR" sz="1200" b="0" strike="noStrike" spc="-1">
              <a:latin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dirty="0" err="1" smtClean="0"/>
              <a:t>Algo</a:t>
            </a:r>
            <a:r>
              <a:rPr lang="en-US" baseline="0" dirty="0" smtClean="0"/>
              <a:t> tacit collusion involves multiple, complex equilibria, which can be overcome in lab settings</a:t>
            </a:r>
          </a:p>
          <a:p>
            <a:r>
              <a:rPr lang="en-US" baseline="0" dirty="0" smtClean="0"/>
              <a:t>And with regards to tacit collusion, our conclusion is that..</a:t>
            </a:r>
            <a:endParaRPr lang="en-US" dirty="0"/>
          </a:p>
        </p:txBody>
      </p:sp>
      <p:sp>
        <p:nvSpPr>
          <p:cNvPr id="4" name="Espace réservé du numéro de diapositive 3"/>
          <p:cNvSpPr>
            <a:spLocks noGrp="1"/>
          </p:cNvSpPr>
          <p:nvPr>
            <p:ph type="sldNum" idx="10"/>
          </p:nvPr>
        </p:nvSpPr>
        <p:spPr/>
        <p:txBody>
          <a:bodyPr/>
          <a:lstStyle/>
          <a:p>
            <a:pPr algn="r"/>
            <a:fld id="{15DB50CA-58A2-422B-B945-8139E806FAF5}" type="slidenum">
              <a:rPr lang="fr-FR" sz="1400" b="0" strike="noStrike" spc="-1" smtClean="0">
                <a:latin typeface="Times New Roman"/>
              </a:rPr>
              <a:t>26</a:t>
            </a:fld>
            <a:endParaRPr lang="fr-FR" sz="1400" b="0" strike="noStrike" spc="-1">
              <a:latin typeface="Times New Roman"/>
            </a:endParaRPr>
          </a:p>
        </p:txBody>
      </p:sp>
    </p:spTree>
    <p:extLst>
      <p:ext uri="{BB962C8B-B14F-4D97-AF65-F5344CB8AC3E}">
        <p14:creationId xmlns:p14="http://schemas.microsoft.com/office/powerpoint/2010/main" val="21770543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à l'équilibre, le prix de collusion est &gt; au coût marginal, et tout l'output n'est pas produit sur le marché. Le range of output situé entre le prix de collusion et le cout marginal représente les quantités non servies au client. On pourrait imaginer que les cartellistes se fassent concurrence via du PD sur cette frange marginale du marché. Cela s'apparente à de la semi collusion.</a:t>
            </a:r>
          </a:p>
          <a:p>
            <a:endParaRPr lang="fr-FR" dirty="0" smtClean="0"/>
          </a:p>
          <a:p>
            <a:r>
              <a:rPr lang="fr-FR" dirty="0" smtClean="0"/>
              <a:t>Deux, TC </a:t>
            </a:r>
            <a:r>
              <a:rPr lang="fr-FR" dirty="0" err="1" smtClean="0"/>
              <a:t>is</a:t>
            </a:r>
            <a:r>
              <a:rPr lang="fr-FR" dirty="0" smtClean="0"/>
              <a:t> </a:t>
            </a:r>
            <a:r>
              <a:rPr lang="fr-FR" dirty="0" err="1" smtClean="0"/>
              <a:t>less</a:t>
            </a:r>
            <a:r>
              <a:rPr lang="fr-FR" dirty="0" smtClean="0"/>
              <a:t> efficient que PD (1st </a:t>
            </a:r>
            <a:r>
              <a:rPr lang="fr-FR" dirty="0" err="1" smtClean="0"/>
              <a:t>degree</a:t>
            </a:r>
            <a:r>
              <a:rPr lang="fr-FR" dirty="0" smtClean="0"/>
              <a:t>) car dans TC, il y a un </a:t>
            </a:r>
            <a:r>
              <a:rPr lang="fr-FR" dirty="0" err="1" smtClean="0"/>
              <a:t>deadweight</a:t>
            </a:r>
            <a:r>
              <a:rPr lang="fr-FR" dirty="0" smtClean="0"/>
              <a:t> </a:t>
            </a:r>
            <a:r>
              <a:rPr lang="fr-FR" dirty="0" err="1" smtClean="0"/>
              <a:t>loss</a:t>
            </a:r>
            <a:r>
              <a:rPr lang="fr-FR" dirty="0" smtClean="0"/>
              <a:t>, et pas dans 1st </a:t>
            </a:r>
            <a:r>
              <a:rPr lang="fr-FR" dirty="0" err="1" smtClean="0"/>
              <a:t>degree</a:t>
            </a:r>
            <a:r>
              <a:rPr lang="fr-FR" dirty="0" smtClean="0"/>
              <a:t> PD.</a:t>
            </a:r>
            <a:endParaRPr lang="en-US" dirty="0"/>
          </a:p>
        </p:txBody>
      </p:sp>
      <p:sp>
        <p:nvSpPr>
          <p:cNvPr id="4" name="Espace réservé du numéro de diapositive 3"/>
          <p:cNvSpPr>
            <a:spLocks noGrp="1"/>
          </p:cNvSpPr>
          <p:nvPr>
            <p:ph type="sldNum" idx="10"/>
          </p:nvPr>
        </p:nvSpPr>
        <p:spPr/>
        <p:txBody>
          <a:bodyPr/>
          <a:lstStyle/>
          <a:p>
            <a:pPr algn="r"/>
            <a:fld id="{15DB50CA-58A2-422B-B945-8139E806FAF5}" type="slidenum">
              <a:rPr lang="fr-FR" sz="1400" b="0" strike="noStrike" spc="-1" smtClean="0">
                <a:latin typeface="Times New Roman"/>
              </a:rPr>
              <a:t>29</a:t>
            </a:fld>
            <a:endParaRPr lang="fr-FR" sz="1400" b="0" strike="noStrike" spc="-1">
              <a:latin typeface="Times New Roman"/>
            </a:endParaRPr>
          </a:p>
        </p:txBody>
      </p:sp>
    </p:spTree>
    <p:extLst>
      <p:ext uri="{BB962C8B-B14F-4D97-AF65-F5344CB8AC3E}">
        <p14:creationId xmlns:p14="http://schemas.microsoft.com/office/powerpoint/2010/main" val="3729337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PlaceHolder 1"/>
          <p:cNvSpPr>
            <a:spLocks noGrp="1" noRot="1" noChangeAspect="1"/>
          </p:cNvSpPr>
          <p:nvPr>
            <p:ph type="sldImg"/>
          </p:nvPr>
        </p:nvSpPr>
        <p:spPr>
          <a:xfrm>
            <a:off x="1143000" y="685800"/>
            <a:ext cx="4572000" cy="3429000"/>
          </a:xfrm>
          <a:prstGeom prst="rect">
            <a:avLst/>
          </a:prstGeom>
        </p:spPr>
      </p:sp>
      <p:sp>
        <p:nvSpPr>
          <p:cNvPr id="211" name="PlaceHolder 2"/>
          <p:cNvSpPr>
            <a:spLocks noGrp="1"/>
          </p:cNvSpPr>
          <p:nvPr>
            <p:ph type="body"/>
          </p:nvPr>
        </p:nvSpPr>
        <p:spPr>
          <a:xfrm>
            <a:off x="685800" y="4343400"/>
            <a:ext cx="5485680" cy="4114080"/>
          </a:xfrm>
          <a:prstGeom prst="rect">
            <a:avLst/>
          </a:prstGeom>
        </p:spPr>
        <p:txBody>
          <a:bodyPr lIns="0" tIns="0" rIns="0" bIns="0"/>
          <a:lstStyle/>
          <a:p>
            <a:pPr marL="216000" indent="-215640">
              <a:lnSpc>
                <a:spcPct val="100000"/>
              </a:lnSpc>
            </a:pPr>
            <a:r>
              <a:rPr lang="fr-FR" sz="2000" b="0" strike="noStrike" spc="-1" dirty="0" err="1">
                <a:latin typeface="Arial"/>
              </a:rPr>
              <a:t>Algos</a:t>
            </a:r>
            <a:r>
              <a:rPr lang="fr-FR" sz="2000" b="0" strike="noStrike" spc="-1" dirty="0">
                <a:latin typeface="Arial"/>
              </a:rPr>
              <a:t> </a:t>
            </a:r>
            <a:r>
              <a:rPr lang="fr-FR" sz="2000" b="0" strike="noStrike" spc="-1" dirty="0" err="1">
                <a:latin typeface="Arial"/>
              </a:rPr>
              <a:t>learn</a:t>
            </a:r>
            <a:r>
              <a:rPr lang="fr-FR" sz="2000" b="0" strike="noStrike" spc="-1" dirty="0">
                <a:latin typeface="Arial"/>
              </a:rPr>
              <a:t> </a:t>
            </a:r>
            <a:r>
              <a:rPr lang="fr-FR" sz="2000" b="0" strike="noStrike" spc="-1" dirty="0" err="1">
                <a:latin typeface="Arial"/>
              </a:rPr>
              <a:t>from</a:t>
            </a:r>
            <a:r>
              <a:rPr lang="fr-FR" sz="2000" b="0" strike="noStrike" spc="-1" dirty="0">
                <a:latin typeface="Arial"/>
              </a:rPr>
              <a:t> data </a:t>
            </a:r>
            <a:r>
              <a:rPr lang="fr-FR" sz="2000" b="0" strike="noStrike" spc="-1" dirty="0" err="1">
                <a:latin typeface="Arial"/>
              </a:rPr>
              <a:t>collected</a:t>
            </a:r>
            <a:r>
              <a:rPr lang="fr-FR" sz="2000" b="0" strike="noStrike" spc="-1" dirty="0">
                <a:latin typeface="Arial"/>
              </a:rPr>
              <a:t> in the </a:t>
            </a:r>
            <a:r>
              <a:rPr lang="fr-FR" sz="2000" b="0" strike="noStrike" spc="-1" dirty="0" err="1">
                <a:latin typeface="Arial"/>
              </a:rPr>
              <a:t>past</a:t>
            </a:r>
            <a:endParaRPr lang="fr-FR" sz="2000" b="0" strike="noStrike" spc="-1" dirty="0">
              <a:latin typeface="Arial"/>
            </a:endParaRPr>
          </a:p>
          <a:p>
            <a:pPr marL="216000" indent="-215640">
              <a:lnSpc>
                <a:spcPct val="100000"/>
              </a:lnSpc>
            </a:pPr>
            <a:r>
              <a:rPr lang="fr-FR" sz="2000" b="0" strike="noStrike" spc="-1" dirty="0">
                <a:latin typeface="Arial"/>
              </a:rPr>
              <a:t>For </a:t>
            </a:r>
            <a:r>
              <a:rPr lang="fr-FR" sz="2000" b="0" strike="noStrike" spc="-1" dirty="0" err="1">
                <a:latin typeface="Arial"/>
              </a:rPr>
              <a:t>e.g</a:t>
            </a:r>
            <a:r>
              <a:rPr lang="fr-FR" sz="2000" b="0" strike="noStrike" spc="-1" dirty="0">
                <a:latin typeface="Arial"/>
              </a:rPr>
              <a:t>. </a:t>
            </a:r>
            <a:r>
              <a:rPr lang="fr-FR" sz="2000" b="0" strike="noStrike" spc="-1" dirty="0" err="1">
                <a:latin typeface="Arial"/>
              </a:rPr>
              <a:t>We</a:t>
            </a:r>
            <a:r>
              <a:rPr lang="fr-FR" sz="2000" b="0" strike="noStrike" spc="-1" dirty="0">
                <a:latin typeface="Arial"/>
              </a:rPr>
              <a:t> </a:t>
            </a:r>
            <a:r>
              <a:rPr lang="fr-FR" sz="2000" b="0" strike="noStrike" spc="-1" dirty="0" err="1">
                <a:latin typeface="Arial"/>
              </a:rPr>
              <a:t>could</a:t>
            </a:r>
            <a:r>
              <a:rPr lang="fr-FR" sz="2000" b="0" strike="noStrike" spc="-1" dirty="0">
                <a:latin typeface="Arial"/>
              </a:rPr>
              <a:t> </a:t>
            </a:r>
            <a:r>
              <a:rPr lang="fr-FR" sz="2000" b="0" strike="noStrike" spc="-1" dirty="0" err="1">
                <a:latin typeface="Arial"/>
              </a:rPr>
              <a:t>rely</a:t>
            </a:r>
            <a:r>
              <a:rPr lang="fr-FR" sz="2000" b="0" strike="noStrike" spc="-1" dirty="0">
                <a:latin typeface="Arial"/>
              </a:rPr>
              <a:t> on data as </a:t>
            </a:r>
            <a:r>
              <a:rPr lang="fr-FR" sz="2000" b="0" strike="noStrike" spc="-1" dirty="0" err="1">
                <a:latin typeface="Arial"/>
              </a:rPr>
              <a:t>shwon</a:t>
            </a:r>
            <a:r>
              <a:rPr lang="fr-FR" sz="2000" b="0" strike="noStrike" spc="-1" dirty="0">
                <a:latin typeface="Arial"/>
              </a:rPr>
              <a:t> on the slide to </a:t>
            </a:r>
            <a:r>
              <a:rPr lang="fr-FR" sz="2000" b="0" strike="noStrike" spc="-1" dirty="0" err="1">
                <a:latin typeface="Arial"/>
              </a:rPr>
              <a:t>learn</a:t>
            </a:r>
            <a:r>
              <a:rPr lang="fr-FR" sz="2000" b="0" strike="noStrike" spc="-1" dirty="0">
                <a:latin typeface="Arial"/>
              </a:rPr>
              <a:t> how to </a:t>
            </a:r>
            <a:r>
              <a:rPr lang="fr-FR" sz="2000" b="0" strike="noStrike" spc="-1" dirty="0" err="1">
                <a:latin typeface="Arial"/>
              </a:rPr>
              <a:t>predict</a:t>
            </a:r>
            <a:r>
              <a:rPr lang="fr-FR" sz="2000" b="0" strike="noStrike" spc="-1" dirty="0">
                <a:latin typeface="Arial"/>
              </a:rPr>
              <a:t> WTP </a:t>
            </a:r>
            <a:r>
              <a:rPr lang="fr-FR" sz="2000" b="0" strike="noStrike" spc="-1" dirty="0" err="1">
                <a:latin typeface="Arial"/>
              </a:rPr>
              <a:t>from</a:t>
            </a:r>
            <a:r>
              <a:rPr lang="fr-FR" sz="2000" b="0" strike="noStrike" spc="-1" dirty="0">
                <a:latin typeface="Arial"/>
              </a:rPr>
              <a:t> a </a:t>
            </a:r>
            <a:r>
              <a:rPr lang="fr-FR" sz="2000" b="0" strike="noStrike" spc="-1" dirty="0" err="1">
                <a:latin typeface="Arial"/>
              </a:rPr>
              <a:t>number</a:t>
            </a:r>
            <a:r>
              <a:rPr lang="fr-FR" sz="2000" b="0" strike="noStrike" spc="-1" dirty="0">
                <a:latin typeface="Arial"/>
              </a:rPr>
              <a:t> of variables, </a:t>
            </a:r>
            <a:r>
              <a:rPr lang="fr-FR" sz="2000" b="0" strike="noStrike" spc="-1" dirty="0" err="1">
                <a:latin typeface="Arial"/>
              </a:rPr>
              <a:t>such</a:t>
            </a:r>
            <a:r>
              <a:rPr lang="fr-FR" sz="2000" b="0" strike="noStrike" spc="-1" dirty="0">
                <a:latin typeface="Arial"/>
              </a:rPr>
              <a:t> as </a:t>
            </a:r>
          </a:p>
        </p:txBody>
      </p:sp>
      <p:sp>
        <p:nvSpPr>
          <p:cNvPr id="212" name="CustomShape 3"/>
          <p:cNvSpPr/>
          <p:nvPr/>
        </p:nvSpPr>
        <p:spPr>
          <a:xfrm>
            <a:off x="3884760" y="8685360"/>
            <a:ext cx="2971080" cy="456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934DF33B-B39D-432A-B4C2-E60F4E4237FD}" type="slidenum">
              <a:rPr lang="fr-FR" sz="1200" b="0" strike="noStrike" spc="-1">
                <a:solidFill>
                  <a:srgbClr val="000000"/>
                </a:solidFill>
                <a:latin typeface="+mn-lt"/>
                <a:ea typeface="+mn-ea"/>
              </a:rPr>
              <a:t>4</a:t>
            </a:fld>
            <a:endParaRPr lang="fr-FR" sz="1200" b="0" strike="noStrike" spc="-1">
              <a:latin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PlaceHolder 1"/>
          <p:cNvSpPr>
            <a:spLocks noGrp="1" noRot="1" noChangeAspect="1"/>
          </p:cNvSpPr>
          <p:nvPr>
            <p:ph type="sldImg"/>
          </p:nvPr>
        </p:nvSpPr>
        <p:spPr>
          <a:xfrm>
            <a:off x="1143000" y="685800"/>
            <a:ext cx="4572000" cy="3429000"/>
          </a:xfrm>
          <a:prstGeom prst="rect">
            <a:avLst/>
          </a:prstGeom>
        </p:spPr>
      </p:sp>
      <p:sp>
        <p:nvSpPr>
          <p:cNvPr id="214" name="PlaceHolder 2"/>
          <p:cNvSpPr>
            <a:spLocks noGrp="1"/>
          </p:cNvSpPr>
          <p:nvPr>
            <p:ph type="body"/>
          </p:nvPr>
        </p:nvSpPr>
        <p:spPr>
          <a:xfrm>
            <a:off x="685800" y="4343400"/>
            <a:ext cx="5485680" cy="4114080"/>
          </a:xfrm>
          <a:prstGeom prst="rect">
            <a:avLst/>
          </a:prstGeom>
        </p:spPr>
        <p:txBody>
          <a:bodyPr lIns="0" tIns="0" rIns="0" bIns="0"/>
          <a:lstStyle/>
          <a:p>
            <a:pPr marL="216000" indent="-215640">
              <a:lnSpc>
                <a:spcPct val="100000"/>
              </a:lnSpc>
            </a:pPr>
            <a:r>
              <a:rPr lang="fr-FR" sz="2000" b="0" strike="noStrike" spc="-1">
                <a:latin typeface="Arial"/>
              </a:rPr>
              <a:t>“More” personalized prices</a:t>
            </a:r>
          </a:p>
        </p:txBody>
      </p:sp>
      <p:sp>
        <p:nvSpPr>
          <p:cNvPr id="215" name="CustomShape 3"/>
          <p:cNvSpPr/>
          <p:nvPr/>
        </p:nvSpPr>
        <p:spPr>
          <a:xfrm>
            <a:off x="3884760" y="8685360"/>
            <a:ext cx="2971080" cy="456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C9D83D86-FB45-4BA1-83E1-77BDF01542F5}" type="slidenum">
              <a:rPr lang="fr-FR" sz="1200" b="0" strike="noStrike" spc="-1">
                <a:solidFill>
                  <a:srgbClr val="000000"/>
                </a:solidFill>
                <a:latin typeface="+mn-lt"/>
                <a:ea typeface="+mn-ea"/>
              </a:rPr>
              <a:t>5</a:t>
            </a:fld>
            <a:endParaRPr lang="fr-FR" sz="1200" b="0" strike="noStrike" spc="-1">
              <a:latin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PlaceHolder 1"/>
          <p:cNvSpPr>
            <a:spLocks noGrp="1" noRot="1" noChangeAspect="1"/>
          </p:cNvSpPr>
          <p:nvPr>
            <p:ph type="sldImg"/>
          </p:nvPr>
        </p:nvSpPr>
        <p:spPr>
          <a:xfrm>
            <a:off x="1143000" y="685800"/>
            <a:ext cx="4572000" cy="3429000"/>
          </a:xfrm>
          <a:prstGeom prst="rect">
            <a:avLst/>
          </a:prstGeom>
        </p:spPr>
      </p:sp>
      <p:sp>
        <p:nvSpPr>
          <p:cNvPr id="217" name="PlaceHolder 2"/>
          <p:cNvSpPr>
            <a:spLocks noGrp="1"/>
          </p:cNvSpPr>
          <p:nvPr>
            <p:ph type="body"/>
          </p:nvPr>
        </p:nvSpPr>
        <p:spPr>
          <a:xfrm>
            <a:off x="685800" y="4343400"/>
            <a:ext cx="5485680" cy="4114080"/>
          </a:xfrm>
          <a:prstGeom prst="rect">
            <a:avLst/>
          </a:prstGeom>
        </p:spPr>
        <p:txBody>
          <a:bodyPr lIns="0" tIns="0" rIns="0" bIns="0"/>
          <a:lstStyle/>
          <a:p>
            <a:pPr marL="216000" indent="-215640">
              <a:lnSpc>
                <a:spcPct val="100000"/>
              </a:lnSpc>
            </a:pPr>
            <a:r>
              <a:rPr lang="fr-FR" sz="2000" b="0" strike="noStrike" spc="-1">
                <a:latin typeface="Arial"/>
              </a:rPr>
              <a:t>More groups, but smaller</a:t>
            </a:r>
          </a:p>
          <a:p>
            <a:pPr marL="216000" indent="-215640">
              <a:lnSpc>
                <a:spcPct val="100000"/>
              </a:lnSpc>
            </a:pPr>
            <a:r>
              <a:rPr lang="fr-FR" sz="2000" b="0" strike="noStrike" spc="-1">
                <a:latin typeface="Arial"/>
              </a:rPr>
              <a:t>In the extreme case: each group is 1 customer</a:t>
            </a:r>
          </a:p>
          <a:p>
            <a:pPr marL="216000" indent="-215640">
              <a:lnSpc>
                <a:spcPct val="100000"/>
              </a:lnSpc>
            </a:pPr>
            <a:r>
              <a:rPr lang="fr-FR" sz="2000" b="0" strike="noStrike" spc="-1">
                <a:latin typeface="Arial"/>
              </a:rPr>
              <a:t>3</a:t>
            </a:r>
            <a:r>
              <a:rPr lang="fr-FR" sz="2000" b="0" strike="noStrike" spc="-1" baseline="30000">
                <a:latin typeface="Arial"/>
              </a:rPr>
              <a:t>rd</a:t>
            </a:r>
            <a:r>
              <a:rPr lang="fr-FR" sz="2000" b="0" strike="noStrike" spc="-1">
                <a:latin typeface="Arial"/>
              </a:rPr>
              <a:t> degree pushed to the limit</a:t>
            </a:r>
          </a:p>
          <a:p>
            <a:pPr marL="216000" indent="-215640">
              <a:lnSpc>
                <a:spcPct val="100000"/>
              </a:lnSpc>
            </a:pPr>
            <a:r>
              <a:rPr lang="fr-FR" sz="2000" b="0" strike="noStrike" spc="-1">
                <a:latin typeface="Arial"/>
              </a:rPr>
              <a:t>No need to personalized degree</a:t>
            </a:r>
          </a:p>
        </p:txBody>
      </p:sp>
      <p:sp>
        <p:nvSpPr>
          <p:cNvPr id="218" name="CustomShape 3"/>
          <p:cNvSpPr/>
          <p:nvPr/>
        </p:nvSpPr>
        <p:spPr>
          <a:xfrm>
            <a:off x="3884760" y="8685360"/>
            <a:ext cx="2971080" cy="456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EEC119A9-EC48-4176-AEFD-1889EEC3764F}" type="slidenum">
              <a:rPr lang="fr-FR" sz="1200" b="0" strike="noStrike" spc="-1">
                <a:solidFill>
                  <a:srgbClr val="000000"/>
                </a:solidFill>
                <a:latin typeface="+mn-lt"/>
                <a:ea typeface="+mn-ea"/>
              </a:rPr>
              <a:t>8</a:t>
            </a:fld>
            <a:endParaRPr lang="fr-FR" sz="1200" b="0" strike="noStrike" spc="-1">
              <a:latin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06488" y="812800"/>
            <a:ext cx="5345112" cy="4008438"/>
          </a:xfrm>
        </p:spPr>
      </p:sp>
      <p:sp>
        <p:nvSpPr>
          <p:cNvPr id="3" name="Espace réservé des commentaires 2"/>
          <p:cNvSpPr>
            <a:spLocks noGrp="1"/>
          </p:cNvSpPr>
          <p:nvPr>
            <p:ph type="body" idx="1"/>
          </p:nvPr>
        </p:nvSpPr>
        <p:spPr/>
        <p:txBody>
          <a:bodyPr/>
          <a:lstStyle/>
          <a:p>
            <a:r>
              <a:rPr lang="en-US" dirty="0" smtClean="0"/>
              <a:t>Several cases of </a:t>
            </a:r>
            <a:r>
              <a:rPr lang="en-US" dirty="0" err="1" smtClean="0"/>
              <a:t>pd</a:t>
            </a:r>
            <a:r>
              <a:rPr lang="en-US" dirty="0" smtClean="0"/>
              <a:t> documented /reported in practice</a:t>
            </a:r>
          </a:p>
          <a:p>
            <a:r>
              <a:rPr lang="en-US" dirty="0" smtClean="0"/>
              <a:t>Local grocery or pharmacy</a:t>
            </a:r>
            <a:r>
              <a:rPr lang="en-US" baseline="0" dirty="0" smtClean="0"/>
              <a:t> </a:t>
            </a:r>
            <a:r>
              <a:rPr lang="en-US" baseline="0" dirty="0" err="1" smtClean="0"/>
              <a:t>offr</a:t>
            </a:r>
            <a:r>
              <a:rPr lang="en-US" baseline="0" dirty="0" smtClean="0"/>
              <a:t> tailor prices, which is a form of PD. However, it is not overt and is labeled as …</a:t>
            </a:r>
            <a:endParaRPr lang="en-US" dirty="0"/>
          </a:p>
        </p:txBody>
      </p:sp>
      <p:sp>
        <p:nvSpPr>
          <p:cNvPr id="4" name="Espace réservé du numéro de diapositive 3"/>
          <p:cNvSpPr>
            <a:spLocks noGrp="1"/>
          </p:cNvSpPr>
          <p:nvPr>
            <p:ph type="sldNum" idx="10"/>
          </p:nvPr>
        </p:nvSpPr>
        <p:spPr/>
        <p:txBody>
          <a:bodyPr/>
          <a:lstStyle/>
          <a:p>
            <a:pPr algn="r"/>
            <a:fld id="{15DB50CA-58A2-422B-B945-8139E806FAF5}" type="slidenum">
              <a:rPr lang="fr-FR" sz="1400" b="0" strike="noStrike" spc="-1" smtClean="0">
                <a:latin typeface="Times New Roman"/>
              </a:rPr>
              <a:t>10</a:t>
            </a:fld>
            <a:endParaRPr lang="fr-FR" sz="1400" b="0" strike="noStrike" spc="-1">
              <a:latin typeface="Times New Roman"/>
            </a:endParaRPr>
          </a:p>
        </p:txBody>
      </p:sp>
    </p:spTree>
    <p:extLst>
      <p:ext uri="{BB962C8B-B14F-4D97-AF65-F5344CB8AC3E}">
        <p14:creationId xmlns:p14="http://schemas.microsoft.com/office/powerpoint/2010/main" val="4071771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06488" y="812800"/>
            <a:ext cx="5345112" cy="4008438"/>
          </a:xfrm>
        </p:spPr>
      </p:sp>
      <p:sp>
        <p:nvSpPr>
          <p:cNvPr id="3" name="Espace réservé des commentaires 2"/>
          <p:cNvSpPr>
            <a:spLocks noGrp="1"/>
          </p:cNvSpPr>
          <p:nvPr>
            <p:ph type="body" idx="1"/>
          </p:nvPr>
        </p:nvSpPr>
        <p:spPr/>
        <p:txBody>
          <a:bodyPr/>
          <a:lstStyle/>
          <a:p>
            <a:r>
              <a:rPr lang="en-US" dirty="0" smtClean="0"/>
              <a:t>Other documented PD cases in practice,</a:t>
            </a:r>
            <a:r>
              <a:rPr lang="en-US" baseline="0" dirty="0" smtClean="0"/>
              <a:t> well-known case of amazon.</a:t>
            </a:r>
            <a:endParaRPr lang="en-US" dirty="0"/>
          </a:p>
        </p:txBody>
      </p:sp>
      <p:sp>
        <p:nvSpPr>
          <p:cNvPr id="4" name="Espace réservé du numéro de diapositive 3"/>
          <p:cNvSpPr>
            <a:spLocks noGrp="1"/>
          </p:cNvSpPr>
          <p:nvPr>
            <p:ph type="sldNum" idx="10"/>
          </p:nvPr>
        </p:nvSpPr>
        <p:spPr/>
        <p:txBody>
          <a:bodyPr/>
          <a:lstStyle/>
          <a:p>
            <a:pPr algn="r"/>
            <a:fld id="{15DB50CA-58A2-422B-B945-8139E806FAF5}" type="slidenum">
              <a:rPr lang="fr-FR" sz="1400" b="0" strike="noStrike" spc="-1" smtClean="0">
                <a:latin typeface="Times New Roman"/>
              </a:rPr>
              <a:t>11</a:t>
            </a:fld>
            <a:endParaRPr lang="fr-FR" sz="1400" b="0" strike="noStrike" spc="-1">
              <a:latin typeface="Times New Roman"/>
            </a:endParaRPr>
          </a:p>
        </p:txBody>
      </p:sp>
    </p:spTree>
    <p:extLst>
      <p:ext uri="{BB962C8B-B14F-4D97-AF65-F5344CB8AC3E}">
        <p14:creationId xmlns:p14="http://schemas.microsoft.com/office/powerpoint/2010/main" val="15284008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06488" y="812800"/>
            <a:ext cx="5345112" cy="4008438"/>
          </a:xfrm>
        </p:spPr>
      </p:sp>
      <p:sp>
        <p:nvSpPr>
          <p:cNvPr id="3" name="Espace réservé des commentaires 2"/>
          <p:cNvSpPr>
            <a:spLocks noGrp="1"/>
          </p:cNvSpPr>
          <p:nvPr>
            <p:ph type="body" idx="1"/>
          </p:nvPr>
        </p:nvSpPr>
        <p:spPr/>
        <p:txBody>
          <a:bodyPr/>
          <a:lstStyle/>
          <a:p>
            <a:r>
              <a:rPr lang="en-US" dirty="0" smtClean="0"/>
              <a:t>Past research has also provided empirical evidence that AI/Econ metrics lead</a:t>
            </a:r>
            <a:r>
              <a:rPr lang="en-US" baseline="0" dirty="0" smtClean="0"/>
              <a:t> to more granular 3</a:t>
            </a:r>
            <a:r>
              <a:rPr lang="en-US" baseline="30000" dirty="0" smtClean="0"/>
              <a:t>rd</a:t>
            </a:r>
            <a:r>
              <a:rPr lang="en-US" baseline="0" dirty="0" smtClean="0"/>
              <a:t> degree PD, tends towards 1</a:t>
            </a:r>
            <a:r>
              <a:rPr lang="en-US" baseline="30000" dirty="0" smtClean="0"/>
              <a:t>st</a:t>
            </a:r>
            <a:r>
              <a:rPr lang="en-US" baseline="0" dirty="0" smtClean="0"/>
              <a:t> degree</a:t>
            </a:r>
            <a:endParaRPr lang="en-US" dirty="0"/>
          </a:p>
        </p:txBody>
      </p:sp>
      <p:sp>
        <p:nvSpPr>
          <p:cNvPr id="4" name="Espace réservé du numéro de diapositive 3"/>
          <p:cNvSpPr>
            <a:spLocks noGrp="1"/>
          </p:cNvSpPr>
          <p:nvPr>
            <p:ph type="sldNum" idx="10"/>
          </p:nvPr>
        </p:nvSpPr>
        <p:spPr/>
        <p:txBody>
          <a:bodyPr/>
          <a:lstStyle/>
          <a:p>
            <a:pPr algn="r"/>
            <a:fld id="{15DB50CA-58A2-422B-B945-8139E806FAF5}" type="slidenum">
              <a:rPr lang="fr-FR" sz="1400" b="0" strike="noStrike" spc="-1" smtClean="0">
                <a:latin typeface="Times New Roman"/>
              </a:rPr>
              <a:t>14</a:t>
            </a:fld>
            <a:endParaRPr lang="fr-FR" sz="1400" b="0" strike="noStrike" spc="-1">
              <a:latin typeface="Times New Roman"/>
            </a:endParaRPr>
          </a:p>
        </p:txBody>
      </p:sp>
    </p:spTree>
    <p:extLst>
      <p:ext uri="{BB962C8B-B14F-4D97-AF65-F5344CB8AC3E}">
        <p14:creationId xmlns:p14="http://schemas.microsoft.com/office/powerpoint/2010/main" val="3898815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PlaceHolder 1"/>
          <p:cNvSpPr>
            <a:spLocks noGrp="1" noRot="1" noChangeAspect="1"/>
          </p:cNvSpPr>
          <p:nvPr>
            <p:ph type="sldImg"/>
          </p:nvPr>
        </p:nvSpPr>
        <p:spPr>
          <a:xfrm>
            <a:off x="1143000" y="685800"/>
            <a:ext cx="4572000" cy="3429000"/>
          </a:xfrm>
          <a:prstGeom prst="rect">
            <a:avLst/>
          </a:prstGeom>
        </p:spPr>
      </p:sp>
      <p:sp>
        <p:nvSpPr>
          <p:cNvPr id="220" name="PlaceHolder 2"/>
          <p:cNvSpPr>
            <a:spLocks noGrp="1"/>
          </p:cNvSpPr>
          <p:nvPr>
            <p:ph type="body"/>
          </p:nvPr>
        </p:nvSpPr>
        <p:spPr>
          <a:xfrm>
            <a:off x="685800" y="4343400"/>
            <a:ext cx="5485680" cy="4114080"/>
          </a:xfrm>
          <a:prstGeom prst="rect">
            <a:avLst/>
          </a:prstGeom>
        </p:spPr>
        <p:txBody>
          <a:bodyPr lIns="0" tIns="0" rIns="0" bIns="0"/>
          <a:lstStyle/>
          <a:p>
            <a:pPr marL="216000" indent="-215640">
              <a:lnSpc>
                <a:spcPct val="100000"/>
              </a:lnSpc>
            </a:pPr>
            <a:r>
              <a:rPr lang="fr-FR" sz="2000" b="0" strike="noStrike" spc="-1" dirty="0">
                <a:latin typeface="Arial"/>
              </a:rPr>
              <a:t>No </a:t>
            </a:r>
            <a:r>
              <a:rPr lang="fr-FR" sz="2000" b="0" strike="noStrike" spc="-1" dirty="0" err="1">
                <a:latin typeface="Arial"/>
              </a:rPr>
              <a:t>doubt</a:t>
            </a:r>
            <a:r>
              <a:rPr lang="fr-FR" sz="2000" b="0" strike="noStrike" spc="-1" dirty="0">
                <a:latin typeface="Arial"/>
              </a:rPr>
              <a:t> </a:t>
            </a:r>
            <a:r>
              <a:rPr lang="fr-FR" sz="2000" b="0" strike="noStrike" spc="-1" dirty="0" err="1">
                <a:latin typeface="Arial"/>
              </a:rPr>
              <a:t>algo</a:t>
            </a:r>
            <a:r>
              <a:rPr lang="fr-FR" sz="2000" b="0" strike="noStrike" spc="-1" dirty="0">
                <a:latin typeface="Arial"/>
              </a:rPr>
              <a:t> </a:t>
            </a:r>
            <a:r>
              <a:rPr lang="fr-FR" sz="2000" b="0" strike="noStrike" spc="-1" dirty="0" err="1">
                <a:latin typeface="Arial"/>
              </a:rPr>
              <a:t>can</a:t>
            </a:r>
            <a:r>
              <a:rPr lang="fr-FR" sz="2000" b="0" strike="noStrike" spc="-1" dirty="0">
                <a:latin typeface="Arial"/>
              </a:rPr>
              <a:t> help but </a:t>
            </a:r>
            <a:r>
              <a:rPr lang="fr-FR" sz="2000" b="0" strike="noStrike" spc="-1" dirty="0" err="1">
                <a:latin typeface="Arial"/>
              </a:rPr>
              <a:t>doubtful</a:t>
            </a:r>
            <a:r>
              <a:rPr lang="fr-FR" sz="2000" b="0" strike="noStrike" spc="-1" dirty="0">
                <a:latin typeface="Arial"/>
              </a:rPr>
              <a:t> on </a:t>
            </a:r>
            <a:r>
              <a:rPr lang="fr-FR" sz="2000" b="0" strike="noStrike" spc="-1" dirty="0" err="1">
                <a:latin typeface="Arial"/>
              </a:rPr>
              <a:t>econ</a:t>
            </a:r>
            <a:r>
              <a:rPr lang="fr-FR" sz="2000" b="0" strike="noStrike" spc="-1" dirty="0">
                <a:latin typeface="Arial"/>
              </a:rPr>
              <a:t> </a:t>
            </a:r>
            <a:r>
              <a:rPr lang="fr-FR" sz="2000" b="0" strike="noStrike" spc="-1" dirty="0" err="1">
                <a:latin typeface="Arial"/>
              </a:rPr>
              <a:t>equlibrium</a:t>
            </a:r>
            <a:r>
              <a:rPr lang="fr-FR" sz="2000" b="0" strike="noStrike" spc="-1" dirty="0">
                <a:latin typeface="Arial"/>
              </a:rPr>
              <a:t>. For </a:t>
            </a:r>
            <a:r>
              <a:rPr lang="fr-FR" sz="2000" b="0" strike="noStrike" spc="-1" dirty="0" err="1">
                <a:latin typeface="Arial"/>
              </a:rPr>
              <a:t>econ</a:t>
            </a:r>
            <a:r>
              <a:rPr lang="fr-FR" sz="2000" b="0" strike="noStrike" spc="-1" dirty="0">
                <a:latin typeface="Arial"/>
              </a:rPr>
              <a:t> </a:t>
            </a:r>
            <a:r>
              <a:rPr lang="fr-FR" sz="2000" b="0" strike="noStrike" spc="-1" dirty="0" err="1">
                <a:latin typeface="Arial"/>
              </a:rPr>
              <a:t>equi</a:t>
            </a:r>
            <a:r>
              <a:rPr lang="fr-FR" sz="2000" b="0" strike="noStrike" spc="-1" dirty="0">
                <a:latin typeface="Arial"/>
              </a:rPr>
              <a:t> </a:t>
            </a:r>
            <a:r>
              <a:rPr lang="fr-FR" sz="2000" b="0" strike="noStrike" spc="-1" dirty="0">
                <a:latin typeface="Wingdings"/>
              </a:rPr>
              <a:t> </a:t>
            </a:r>
            <a:r>
              <a:rPr lang="fr-FR" sz="2000" b="0" strike="noStrike" spc="-1" dirty="0" err="1">
                <a:latin typeface="Wingdings"/>
              </a:rPr>
              <a:t>need</a:t>
            </a:r>
            <a:r>
              <a:rPr lang="fr-FR" sz="2000" b="0" strike="noStrike" spc="-1" dirty="0">
                <a:latin typeface="Wingdings"/>
              </a:rPr>
              <a:t> absence of </a:t>
            </a:r>
            <a:r>
              <a:rPr lang="fr-FR" sz="2000" b="0" strike="noStrike" spc="-1" dirty="0" err="1">
                <a:latin typeface="Wingdings"/>
              </a:rPr>
              <a:t>competition</a:t>
            </a:r>
            <a:r>
              <a:rPr lang="fr-FR" sz="2000" b="0" strike="noStrike" spc="-1" dirty="0">
                <a:latin typeface="Wingdings"/>
              </a:rPr>
              <a:t> on </a:t>
            </a:r>
            <a:r>
              <a:rPr lang="fr-FR" sz="2000" b="0" strike="noStrike" spc="-1" dirty="0" err="1">
                <a:latin typeface="Wingdings"/>
              </a:rPr>
              <a:t>retail</a:t>
            </a:r>
            <a:r>
              <a:rPr lang="fr-FR" sz="2000" b="0" strike="noStrike" spc="-1" dirty="0">
                <a:latin typeface="Wingdings"/>
              </a:rPr>
              <a:t> and data </a:t>
            </a:r>
            <a:r>
              <a:rPr lang="fr-FR" sz="2000" b="0" strike="noStrike" spc="-1" dirty="0" err="1">
                <a:latin typeface="Wingdings"/>
              </a:rPr>
              <a:t>markets</a:t>
            </a:r>
            <a:endParaRPr lang="fr-FR" sz="2000" b="0" strike="noStrike" spc="-1" dirty="0">
              <a:latin typeface="Arial"/>
            </a:endParaRPr>
          </a:p>
        </p:txBody>
      </p:sp>
      <p:sp>
        <p:nvSpPr>
          <p:cNvPr id="221" name="CustomShape 3"/>
          <p:cNvSpPr/>
          <p:nvPr/>
        </p:nvSpPr>
        <p:spPr>
          <a:xfrm>
            <a:off x="3884760" y="8685360"/>
            <a:ext cx="2971080" cy="456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64FB6744-A8AF-43C2-8B79-B7B2CCBBD1BD}" type="slidenum">
              <a:rPr lang="fr-FR" sz="1200" b="0" strike="noStrike" spc="-1">
                <a:solidFill>
                  <a:srgbClr val="000000"/>
                </a:solidFill>
                <a:latin typeface="+mn-lt"/>
                <a:ea typeface="+mn-ea"/>
              </a:rPr>
              <a:t>16</a:t>
            </a:fld>
            <a:endParaRPr lang="fr-FR" sz="1200" b="0" strike="noStrike" spc="-1">
              <a:latin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PlaceHolder 1"/>
          <p:cNvSpPr>
            <a:spLocks noGrp="1" noRot="1" noChangeAspect="1"/>
          </p:cNvSpPr>
          <p:nvPr>
            <p:ph type="sldImg"/>
          </p:nvPr>
        </p:nvSpPr>
        <p:spPr>
          <a:xfrm>
            <a:off x="1143000" y="685800"/>
            <a:ext cx="4572000" cy="3429000"/>
          </a:xfrm>
          <a:prstGeom prst="rect">
            <a:avLst/>
          </a:prstGeom>
        </p:spPr>
      </p:sp>
      <p:sp>
        <p:nvSpPr>
          <p:cNvPr id="223" name="PlaceHolder 2"/>
          <p:cNvSpPr>
            <a:spLocks noGrp="1"/>
          </p:cNvSpPr>
          <p:nvPr>
            <p:ph type="body"/>
          </p:nvPr>
        </p:nvSpPr>
        <p:spPr>
          <a:xfrm>
            <a:off x="685800" y="4343400"/>
            <a:ext cx="5485680" cy="4114080"/>
          </a:xfrm>
          <a:prstGeom prst="rect">
            <a:avLst/>
          </a:prstGeom>
        </p:spPr>
        <p:txBody>
          <a:bodyPr lIns="0" tIns="0" rIns="0" bIns="0"/>
          <a:lstStyle/>
          <a:p>
            <a:r>
              <a:rPr lang="fr-FR" sz="2000" b="0" strike="noStrike" spc="-1" dirty="0" err="1" smtClean="0">
                <a:latin typeface="Arial"/>
              </a:rPr>
              <a:t>Current</a:t>
            </a:r>
            <a:r>
              <a:rPr lang="fr-FR" sz="2000" b="0" strike="noStrike" spc="-1" baseline="0" dirty="0" smtClean="0">
                <a:latin typeface="Arial"/>
              </a:rPr>
              <a:t> </a:t>
            </a:r>
            <a:r>
              <a:rPr lang="fr-FR" sz="2000" b="0" strike="noStrike" spc="-1" baseline="0" dirty="0" err="1" smtClean="0">
                <a:latin typeface="Arial"/>
              </a:rPr>
              <a:t>research</a:t>
            </a:r>
            <a:r>
              <a:rPr lang="fr-FR" sz="2000" b="0" strike="noStrike" spc="-1" baseline="0" dirty="0" smtClean="0">
                <a:latin typeface="Arial"/>
              </a:rPr>
              <a:t> has </a:t>
            </a:r>
            <a:r>
              <a:rPr lang="fr-FR" sz="2000" b="0" strike="noStrike" spc="-1" baseline="0" dirty="0" err="1" smtClean="0">
                <a:latin typeface="Arial"/>
              </a:rPr>
              <a:t>provided</a:t>
            </a:r>
            <a:r>
              <a:rPr lang="fr-FR" sz="2000" b="0" strike="noStrike" spc="-1" baseline="0" dirty="0" smtClean="0">
                <a:latin typeface="Arial"/>
              </a:rPr>
              <a:t> </a:t>
            </a:r>
            <a:r>
              <a:rPr lang="fr-FR" sz="2000" b="0" strike="noStrike" spc="-1" baseline="0" dirty="0" err="1" smtClean="0">
                <a:latin typeface="Arial"/>
              </a:rPr>
              <a:t>empirical</a:t>
            </a:r>
            <a:r>
              <a:rPr lang="fr-FR" sz="2000" b="0" strike="noStrike" spc="-1" baseline="0" dirty="0" smtClean="0">
                <a:latin typeface="Arial"/>
              </a:rPr>
              <a:t> </a:t>
            </a:r>
            <a:r>
              <a:rPr lang="fr-FR" sz="2000" b="0" strike="noStrike" spc="-1" baseline="0" dirty="0" err="1" smtClean="0">
                <a:latin typeface="Arial"/>
              </a:rPr>
              <a:t>evidence</a:t>
            </a:r>
            <a:r>
              <a:rPr lang="fr-FR" sz="2000" b="0" strike="noStrike" spc="-1" baseline="0" dirty="0" smtClean="0">
                <a:latin typeface="Arial"/>
              </a:rPr>
              <a:t> and </a:t>
            </a:r>
            <a:r>
              <a:rPr lang="fr-FR" sz="2000" b="0" strike="noStrike" spc="-1" baseline="0" dirty="0" err="1" smtClean="0">
                <a:latin typeface="Arial"/>
              </a:rPr>
              <a:t>shown</a:t>
            </a:r>
            <a:r>
              <a:rPr lang="fr-FR" sz="2000" b="0" strike="noStrike" spc="-1" baseline="0" dirty="0" smtClean="0">
                <a:latin typeface="Arial"/>
              </a:rPr>
              <a:t> </a:t>
            </a:r>
            <a:r>
              <a:rPr lang="fr-FR" sz="2000" b="0" strike="noStrike" spc="-1" baseline="0" dirty="0" err="1" smtClean="0">
                <a:latin typeface="Arial"/>
              </a:rPr>
              <a:t>that</a:t>
            </a:r>
            <a:r>
              <a:rPr lang="fr-FR" sz="2000" b="0" strike="noStrike" spc="-1" baseline="0" dirty="0" smtClean="0">
                <a:latin typeface="Arial"/>
              </a:rPr>
              <a:t> </a:t>
            </a:r>
            <a:r>
              <a:rPr lang="fr-FR" sz="2000" b="0" strike="noStrike" spc="-1" baseline="0" dirty="0" err="1" smtClean="0">
                <a:latin typeface="Arial"/>
              </a:rPr>
              <a:t>Q-learning</a:t>
            </a:r>
            <a:r>
              <a:rPr lang="fr-FR" sz="2000" b="0" strike="noStrike" spc="-1" baseline="0" dirty="0" smtClean="0">
                <a:latin typeface="Arial"/>
              </a:rPr>
              <a:t> agents </a:t>
            </a:r>
            <a:r>
              <a:rPr lang="fr-FR" sz="2000" b="0" strike="noStrike" spc="-1" baseline="0" dirty="0" err="1" smtClean="0">
                <a:latin typeface="Arial"/>
              </a:rPr>
              <a:t>can</a:t>
            </a:r>
            <a:r>
              <a:rPr lang="fr-FR" sz="2000" b="0" strike="noStrike" spc="-1" baseline="0" dirty="0" smtClean="0">
                <a:latin typeface="Arial"/>
              </a:rPr>
              <a:t> </a:t>
            </a:r>
            <a:r>
              <a:rPr lang="fr-FR" sz="2000" b="0" strike="noStrike" spc="-1" baseline="0" dirty="0" err="1" smtClean="0">
                <a:latin typeface="Arial"/>
              </a:rPr>
              <a:t>learn</a:t>
            </a:r>
            <a:r>
              <a:rPr lang="fr-FR" sz="2000" b="0" strike="noStrike" spc="-1" baseline="0" dirty="0" smtClean="0">
                <a:latin typeface="Arial"/>
              </a:rPr>
              <a:t> how to collude and </a:t>
            </a:r>
            <a:r>
              <a:rPr lang="fr-FR" sz="2000" b="0" strike="noStrike" spc="-1" baseline="0" dirty="0" err="1" smtClean="0">
                <a:latin typeface="Arial"/>
              </a:rPr>
              <a:t>punish</a:t>
            </a:r>
            <a:endParaRPr lang="fr-FR" sz="2000" b="0" strike="noStrike" spc="-1" dirty="0">
              <a:latin typeface="Arial"/>
            </a:endParaRPr>
          </a:p>
        </p:txBody>
      </p:sp>
      <p:sp>
        <p:nvSpPr>
          <p:cNvPr id="224" name="CustomShape 3"/>
          <p:cNvSpPr/>
          <p:nvPr/>
        </p:nvSpPr>
        <p:spPr>
          <a:xfrm>
            <a:off x="3884760" y="8685360"/>
            <a:ext cx="2971080" cy="456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60083156-4E6D-479C-BACE-EEAFCEA479CD}" type="slidenum">
              <a:rPr lang="fr-FR" sz="1200" b="0" strike="noStrike" spc="-1">
                <a:solidFill>
                  <a:srgbClr val="000000"/>
                </a:solidFill>
                <a:latin typeface="+mn-lt"/>
                <a:ea typeface="+mn-ea"/>
              </a:rPr>
              <a:t>25</a:t>
            </a:fld>
            <a:endParaRPr lang="fr-FR" sz="1200" b="0" strike="noStrike" spc="-1">
              <a:latin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25"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fr-FR" sz="3200" b="0" strike="noStrike" spc="-1">
              <a:latin typeface="Arial"/>
            </a:endParaRPr>
          </a:p>
        </p:txBody>
      </p:sp>
      <p:sp>
        <p:nvSpPr>
          <p:cNvPr id="26"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2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latin typeface="Arial"/>
            </a:endParaRPr>
          </a:p>
        </p:txBody>
      </p:sp>
      <p:sp>
        <p:nvSpPr>
          <p:cNvPr id="2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latin typeface="Arial"/>
            </a:endParaRPr>
          </a:p>
        </p:txBody>
      </p:sp>
      <p:sp>
        <p:nvSpPr>
          <p:cNvPr id="30"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3200" b="0" strike="noStrike" spc="-1">
              <a:latin typeface="Arial"/>
            </a:endParaRPr>
          </a:p>
        </p:txBody>
      </p:sp>
      <p:sp>
        <p:nvSpPr>
          <p:cNvPr id="31" name="PlaceHolder 5"/>
          <p:cNvSpPr>
            <a:spLocks noGrp="1"/>
          </p:cNvSpPr>
          <p:nvPr>
            <p:ph type="body"/>
          </p:nvPr>
        </p:nvSpPr>
        <p:spPr>
          <a:xfrm>
            <a:off x="457200" y="3682080"/>
            <a:ext cx="401580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33"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fr-FR" sz="3200" b="0" strike="noStrike" spc="-1">
              <a:latin typeface="Arial"/>
            </a:endParaRPr>
          </a:p>
        </p:txBody>
      </p:sp>
      <p:sp>
        <p:nvSpPr>
          <p:cNvPr id="34"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fr-FR" sz="3200" b="0" strike="noStrike" spc="-1">
              <a:latin typeface="Arial"/>
            </a:endParaRPr>
          </a:p>
        </p:txBody>
      </p:sp>
      <p:sp>
        <p:nvSpPr>
          <p:cNvPr id="35"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fr-FR" sz="3200" b="0" strike="noStrike" spc="-1">
              <a:latin typeface="Arial"/>
            </a:endParaRPr>
          </a:p>
        </p:txBody>
      </p:sp>
      <p:sp>
        <p:nvSpPr>
          <p:cNvPr id="36" name="PlaceHolder 5"/>
          <p:cNvSpPr>
            <a:spLocks noGrp="1"/>
          </p:cNvSpPr>
          <p:nvPr>
            <p:ph type="body"/>
          </p:nvPr>
        </p:nvSpPr>
        <p:spPr>
          <a:xfrm>
            <a:off x="6022080" y="3682080"/>
            <a:ext cx="2649600" cy="1896840"/>
          </a:xfrm>
          <a:prstGeom prst="rect">
            <a:avLst/>
          </a:prstGeom>
        </p:spPr>
        <p:txBody>
          <a:bodyPr lIns="0" tIns="0" rIns="0" bIns="0">
            <a:normAutofit/>
          </a:bodyPr>
          <a:lstStyle/>
          <a:p>
            <a:endParaRPr lang="fr-FR" sz="3200" b="0" strike="noStrike" spc="-1">
              <a:latin typeface="Arial"/>
            </a:endParaRPr>
          </a:p>
        </p:txBody>
      </p:sp>
      <p:sp>
        <p:nvSpPr>
          <p:cNvPr id="37"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fr-FR" sz="3200" b="0" strike="noStrike" spc="-1">
              <a:latin typeface="Arial"/>
            </a:endParaRPr>
          </a:p>
        </p:txBody>
      </p:sp>
      <p:sp>
        <p:nvSpPr>
          <p:cNvPr id="38" name="PlaceHolder 7"/>
          <p:cNvSpPr>
            <a:spLocks noGrp="1"/>
          </p:cNvSpPr>
          <p:nvPr>
            <p:ph type="body"/>
          </p:nvPr>
        </p:nvSpPr>
        <p:spPr>
          <a:xfrm>
            <a:off x="457200" y="3682080"/>
            <a:ext cx="264960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4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fr-F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4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4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3200" b="0" strike="noStrike" spc="-1">
              <a:latin typeface="Arial"/>
            </a:endParaRPr>
          </a:p>
        </p:txBody>
      </p:sp>
      <p:sp>
        <p:nvSpPr>
          <p:cNvPr id="4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fr-F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5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latin typeface="Arial"/>
            </a:endParaRPr>
          </a:p>
        </p:txBody>
      </p:sp>
      <p:sp>
        <p:nvSpPr>
          <p:cNvPr id="53" name="PlaceHolder 3"/>
          <p:cNvSpPr>
            <a:spLocks noGrp="1"/>
          </p:cNvSpPr>
          <p:nvPr>
            <p:ph type="body"/>
          </p:nvPr>
        </p:nvSpPr>
        <p:spPr>
          <a:xfrm>
            <a:off x="457200" y="3682080"/>
            <a:ext cx="4015800" cy="1896840"/>
          </a:xfrm>
          <a:prstGeom prst="rect">
            <a:avLst/>
          </a:prstGeom>
        </p:spPr>
        <p:txBody>
          <a:bodyPr lIns="0" tIns="0" rIns="0" bIns="0">
            <a:normAutofit/>
          </a:bodyPr>
          <a:lstStyle/>
          <a:p>
            <a:endParaRPr lang="fr-FR" sz="3200" b="0" strike="noStrike" spc="-1">
              <a:latin typeface="Arial"/>
            </a:endParaRPr>
          </a:p>
        </p:txBody>
      </p:sp>
      <p:sp>
        <p:nvSpPr>
          <p:cNvPr id="54" name="PlaceHolder 4"/>
          <p:cNvSpPr>
            <a:spLocks noGrp="1"/>
          </p:cNvSpPr>
          <p:nvPr>
            <p:ph type="body"/>
          </p:nvPr>
        </p:nvSpPr>
        <p:spPr>
          <a:xfrm>
            <a:off x="4674240" y="1604520"/>
            <a:ext cx="401580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4"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fr-F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5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3200" b="0" strike="noStrike" spc="-1">
              <a:latin typeface="Arial"/>
            </a:endParaRPr>
          </a:p>
        </p:txBody>
      </p:sp>
      <p:sp>
        <p:nvSpPr>
          <p:cNvPr id="5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latin typeface="Arial"/>
            </a:endParaRPr>
          </a:p>
        </p:txBody>
      </p:sp>
      <p:sp>
        <p:nvSpPr>
          <p:cNvPr id="5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6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latin typeface="Arial"/>
            </a:endParaRPr>
          </a:p>
        </p:txBody>
      </p:sp>
      <p:sp>
        <p:nvSpPr>
          <p:cNvPr id="6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latin typeface="Arial"/>
            </a:endParaRPr>
          </a:p>
        </p:txBody>
      </p:sp>
      <p:sp>
        <p:nvSpPr>
          <p:cNvPr id="6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6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fr-FR" sz="3200" b="0" strike="noStrike" spc="-1">
              <a:latin typeface="Arial"/>
            </a:endParaRPr>
          </a:p>
        </p:txBody>
      </p:sp>
      <p:sp>
        <p:nvSpPr>
          <p:cNvPr id="6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6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latin typeface="Arial"/>
            </a:endParaRPr>
          </a:p>
        </p:txBody>
      </p:sp>
      <p:sp>
        <p:nvSpPr>
          <p:cNvPr id="6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latin typeface="Arial"/>
            </a:endParaRPr>
          </a:p>
        </p:txBody>
      </p:sp>
      <p:sp>
        <p:nvSpPr>
          <p:cNvPr id="69"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3200" b="0" strike="noStrike" spc="-1">
              <a:latin typeface="Arial"/>
            </a:endParaRPr>
          </a:p>
        </p:txBody>
      </p:sp>
      <p:sp>
        <p:nvSpPr>
          <p:cNvPr id="70" name="PlaceHolder 5"/>
          <p:cNvSpPr>
            <a:spLocks noGrp="1"/>
          </p:cNvSpPr>
          <p:nvPr>
            <p:ph type="body"/>
          </p:nvPr>
        </p:nvSpPr>
        <p:spPr>
          <a:xfrm>
            <a:off x="457200" y="3682080"/>
            <a:ext cx="401580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7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fr-FR" sz="3200" b="0" strike="noStrike" spc="-1">
              <a:latin typeface="Arial"/>
            </a:endParaRPr>
          </a:p>
        </p:txBody>
      </p:sp>
      <p:sp>
        <p:nvSpPr>
          <p:cNvPr id="7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fr-FR" sz="3200" b="0" strike="noStrike" spc="-1">
              <a:latin typeface="Arial"/>
            </a:endParaRPr>
          </a:p>
        </p:txBody>
      </p:sp>
      <p:sp>
        <p:nvSpPr>
          <p:cNvPr id="7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fr-FR" sz="3200" b="0" strike="noStrike" spc="-1">
              <a:latin typeface="Arial"/>
            </a:endParaRPr>
          </a:p>
        </p:txBody>
      </p:sp>
      <p:sp>
        <p:nvSpPr>
          <p:cNvPr id="75" name="PlaceHolder 5"/>
          <p:cNvSpPr>
            <a:spLocks noGrp="1"/>
          </p:cNvSpPr>
          <p:nvPr>
            <p:ph type="body"/>
          </p:nvPr>
        </p:nvSpPr>
        <p:spPr>
          <a:xfrm>
            <a:off x="6022080" y="3682080"/>
            <a:ext cx="2649600" cy="1896840"/>
          </a:xfrm>
          <a:prstGeom prst="rect">
            <a:avLst/>
          </a:prstGeom>
        </p:spPr>
        <p:txBody>
          <a:bodyPr lIns="0" tIns="0" rIns="0" bIns="0">
            <a:normAutofit/>
          </a:bodyPr>
          <a:lstStyle/>
          <a:p>
            <a:endParaRPr lang="fr-FR" sz="3200" b="0" strike="noStrike" spc="-1">
              <a:latin typeface="Arial"/>
            </a:endParaRPr>
          </a:p>
        </p:txBody>
      </p:sp>
      <p:sp>
        <p:nvSpPr>
          <p:cNvPr id="7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fr-FR" sz="3200" b="0" strike="noStrike" spc="-1">
              <a:latin typeface="Arial"/>
            </a:endParaRPr>
          </a:p>
        </p:txBody>
      </p:sp>
      <p:sp>
        <p:nvSpPr>
          <p:cNvPr id="77" name="PlaceHolder 7"/>
          <p:cNvSpPr>
            <a:spLocks noGrp="1"/>
          </p:cNvSpPr>
          <p:nvPr>
            <p:ph type="body"/>
          </p:nvPr>
        </p:nvSpPr>
        <p:spPr>
          <a:xfrm>
            <a:off x="457200" y="3682080"/>
            <a:ext cx="264960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82"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fr-FR"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84"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8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3200" b="0" strike="noStrike" spc="-1">
              <a:latin typeface="Arial"/>
            </a:endParaRPr>
          </a:p>
        </p:txBody>
      </p:sp>
      <p:sp>
        <p:nvSpPr>
          <p:cNvPr id="87"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6"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9"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fr-FR"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9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latin typeface="Arial"/>
            </a:endParaRPr>
          </a:p>
        </p:txBody>
      </p:sp>
      <p:sp>
        <p:nvSpPr>
          <p:cNvPr id="92" name="PlaceHolder 3"/>
          <p:cNvSpPr>
            <a:spLocks noGrp="1"/>
          </p:cNvSpPr>
          <p:nvPr>
            <p:ph type="body"/>
          </p:nvPr>
        </p:nvSpPr>
        <p:spPr>
          <a:xfrm>
            <a:off x="457200" y="3682080"/>
            <a:ext cx="4015800" cy="1896840"/>
          </a:xfrm>
          <a:prstGeom prst="rect">
            <a:avLst/>
          </a:prstGeom>
        </p:spPr>
        <p:txBody>
          <a:bodyPr lIns="0" tIns="0" rIns="0" bIns="0">
            <a:normAutofit/>
          </a:bodyPr>
          <a:lstStyle/>
          <a:p>
            <a:endParaRPr lang="fr-FR" sz="3200" b="0" strike="noStrike" spc="-1">
              <a:latin typeface="Arial"/>
            </a:endParaRPr>
          </a:p>
        </p:txBody>
      </p:sp>
      <p:sp>
        <p:nvSpPr>
          <p:cNvPr id="93" name="PlaceHolder 4"/>
          <p:cNvSpPr>
            <a:spLocks noGrp="1"/>
          </p:cNvSpPr>
          <p:nvPr>
            <p:ph type="body"/>
          </p:nvPr>
        </p:nvSpPr>
        <p:spPr>
          <a:xfrm>
            <a:off x="4674240" y="1604520"/>
            <a:ext cx="401580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9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3200" b="0" strike="noStrike" spc="-1">
              <a:latin typeface="Arial"/>
            </a:endParaRPr>
          </a:p>
        </p:txBody>
      </p:sp>
      <p:sp>
        <p:nvSpPr>
          <p:cNvPr id="9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latin typeface="Arial"/>
            </a:endParaRPr>
          </a:p>
        </p:txBody>
      </p:sp>
      <p:sp>
        <p:nvSpPr>
          <p:cNvPr id="97"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99"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latin typeface="Arial"/>
            </a:endParaRPr>
          </a:p>
        </p:txBody>
      </p:sp>
      <p:sp>
        <p:nvSpPr>
          <p:cNvPr id="100"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latin typeface="Arial"/>
            </a:endParaRPr>
          </a:p>
        </p:txBody>
      </p:sp>
      <p:sp>
        <p:nvSpPr>
          <p:cNvPr id="101"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103"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fr-FR" sz="3200" b="0" strike="noStrike" spc="-1">
              <a:latin typeface="Arial"/>
            </a:endParaRPr>
          </a:p>
        </p:txBody>
      </p:sp>
      <p:sp>
        <p:nvSpPr>
          <p:cNvPr id="104"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10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latin typeface="Arial"/>
            </a:endParaRPr>
          </a:p>
        </p:txBody>
      </p:sp>
      <p:sp>
        <p:nvSpPr>
          <p:cNvPr id="10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latin typeface="Arial"/>
            </a:endParaRPr>
          </a:p>
        </p:txBody>
      </p:sp>
      <p:sp>
        <p:nvSpPr>
          <p:cNvPr id="10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3200" b="0" strike="noStrike" spc="-1">
              <a:latin typeface="Arial"/>
            </a:endParaRPr>
          </a:p>
        </p:txBody>
      </p:sp>
      <p:sp>
        <p:nvSpPr>
          <p:cNvPr id="109" name="PlaceHolder 5"/>
          <p:cNvSpPr>
            <a:spLocks noGrp="1"/>
          </p:cNvSpPr>
          <p:nvPr>
            <p:ph type="body"/>
          </p:nvPr>
        </p:nvSpPr>
        <p:spPr>
          <a:xfrm>
            <a:off x="457200" y="3682080"/>
            <a:ext cx="401580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111"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fr-FR" sz="3200" b="0" strike="noStrike" spc="-1">
              <a:latin typeface="Arial"/>
            </a:endParaRPr>
          </a:p>
        </p:txBody>
      </p:sp>
      <p:sp>
        <p:nvSpPr>
          <p:cNvPr id="112"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fr-FR" sz="3200" b="0" strike="noStrike" spc="-1">
              <a:latin typeface="Arial"/>
            </a:endParaRPr>
          </a:p>
        </p:txBody>
      </p:sp>
      <p:sp>
        <p:nvSpPr>
          <p:cNvPr id="113"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fr-FR" sz="3200" b="0" strike="noStrike" spc="-1">
              <a:latin typeface="Arial"/>
            </a:endParaRPr>
          </a:p>
        </p:txBody>
      </p:sp>
      <p:sp>
        <p:nvSpPr>
          <p:cNvPr id="114" name="PlaceHolder 5"/>
          <p:cNvSpPr>
            <a:spLocks noGrp="1"/>
          </p:cNvSpPr>
          <p:nvPr>
            <p:ph type="body"/>
          </p:nvPr>
        </p:nvSpPr>
        <p:spPr>
          <a:xfrm>
            <a:off x="6022080" y="3682080"/>
            <a:ext cx="2649600" cy="1896840"/>
          </a:xfrm>
          <a:prstGeom prst="rect">
            <a:avLst/>
          </a:prstGeom>
        </p:spPr>
        <p:txBody>
          <a:bodyPr lIns="0" tIns="0" rIns="0" bIns="0">
            <a:normAutofit/>
          </a:bodyPr>
          <a:lstStyle/>
          <a:p>
            <a:endParaRPr lang="fr-FR" sz="3200" b="0" strike="noStrike" spc="-1">
              <a:latin typeface="Arial"/>
            </a:endParaRPr>
          </a:p>
        </p:txBody>
      </p:sp>
      <p:sp>
        <p:nvSpPr>
          <p:cNvPr id="115"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fr-FR" sz="3200" b="0" strike="noStrike" spc="-1">
              <a:latin typeface="Arial"/>
            </a:endParaRPr>
          </a:p>
        </p:txBody>
      </p:sp>
      <p:sp>
        <p:nvSpPr>
          <p:cNvPr id="116" name="PlaceHolder 7"/>
          <p:cNvSpPr>
            <a:spLocks noGrp="1"/>
          </p:cNvSpPr>
          <p:nvPr>
            <p:ph type="body"/>
          </p:nvPr>
        </p:nvSpPr>
        <p:spPr>
          <a:xfrm>
            <a:off x="457200" y="3682080"/>
            <a:ext cx="264960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8"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3200" b="0" strike="noStrike" spc="-1">
              <a:latin typeface="Arial"/>
            </a:endParaRPr>
          </a:p>
        </p:txBody>
      </p:sp>
      <p:sp>
        <p:nvSpPr>
          <p:cNvPr id="9"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fr-F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1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latin typeface="Arial"/>
            </a:endParaRPr>
          </a:p>
        </p:txBody>
      </p:sp>
      <p:sp>
        <p:nvSpPr>
          <p:cNvPr id="14" name="PlaceHolder 3"/>
          <p:cNvSpPr>
            <a:spLocks noGrp="1"/>
          </p:cNvSpPr>
          <p:nvPr>
            <p:ph type="body"/>
          </p:nvPr>
        </p:nvSpPr>
        <p:spPr>
          <a:xfrm>
            <a:off x="457200" y="3682080"/>
            <a:ext cx="4015800" cy="1896840"/>
          </a:xfrm>
          <a:prstGeom prst="rect">
            <a:avLst/>
          </a:prstGeom>
        </p:spPr>
        <p:txBody>
          <a:bodyPr lIns="0" tIns="0" rIns="0" bIns="0">
            <a:normAutofit/>
          </a:bodyPr>
          <a:lstStyle/>
          <a:p>
            <a:endParaRPr lang="fr-FR" sz="3200" b="0" strike="noStrike" spc="-1">
              <a:latin typeface="Arial"/>
            </a:endParaRPr>
          </a:p>
        </p:txBody>
      </p:sp>
      <p:sp>
        <p:nvSpPr>
          <p:cNvPr id="15" name="PlaceHolder 4"/>
          <p:cNvSpPr>
            <a:spLocks noGrp="1"/>
          </p:cNvSpPr>
          <p:nvPr>
            <p:ph type="body"/>
          </p:nvPr>
        </p:nvSpPr>
        <p:spPr>
          <a:xfrm>
            <a:off x="4674240" y="1604520"/>
            <a:ext cx="4015800" cy="397728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1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3200" b="0" strike="noStrike" spc="-1">
              <a:latin typeface="Arial"/>
            </a:endParaRPr>
          </a:p>
        </p:txBody>
      </p:sp>
      <p:sp>
        <p:nvSpPr>
          <p:cNvPr id="1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latin typeface="Arial"/>
            </a:endParaRPr>
          </a:p>
        </p:txBody>
      </p:sp>
      <p:sp>
        <p:nvSpPr>
          <p:cNvPr id="19"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fr-FR" sz="4400" b="0" strike="noStrike" spc="-1">
              <a:latin typeface="Arial"/>
            </a:endParaRPr>
          </a:p>
        </p:txBody>
      </p:sp>
      <p:sp>
        <p:nvSpPr>
          <p:cNvPr id="2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3200" b="0" strike="noStrike" spc="-1">
              <a:latin typeface="Arial"/>
            </a:endParaRPr>
          </a:p>
        </p:txBody>
      </p:sp>
      <p:sp>
        <p:nvSpPr>
          <p:cNvPr id="2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3200" b="0" strike="noStrike" spc="-1">
              <a:latin typeface="Arial"/>
            </a:endParaRPr>
          </a:p>
        </p:txBody>
      </p:sp>
      <p:sp>
        <p:nvSpPr>
          <p:cNvPr id="23"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Image 7"/>
          <p:cNvPicPr/>
          <p:nvPr/>
        </p:nvPicPr>
        <p:blipFill>
          <a:blip r:embed="rId14"/>
          <a:stretch/>
        </p:blipFill>
        <p:spPr>
          <a:xfrm>
            <a:off x="-74520" y="27360"/>
            <a:ext cx="9292680" cy="6857280"/>
          </a:xfrm>
          <a:prstGeom prst="rect">
            <a:avLst/>
          </a:prstGeom>
          <a:ln>
            <a:noFill/>
          </a:ln>
        </p:spPr>
      </p:pic>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r>
              <a:rPr lang="fr-FR" sz="4400" b="0" strike="noStrike" spc="-1">
                <a:latin typeface="Arial"/>
              </a:rPr>
              <a:t>Click to edit the title text format</a:t>
            </a:r>
          </a:p>
        </p:txBody>
      </p:sp>
      <p:sp>
        <p:nvSpPr>
          <p:cNvPr id="2"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fr-FR" sz="2800" b="0" strike="noStrike" spc="-1">
                <a:latin typeface="Arial"/>
              </a:rPr>
              <a:t>Second Outline Level</a:t>
            </a:r>
          </a:p>
          <a:p>
            <a:pPr marL="1296000" lvl="2" indent="-288000">
              <a:spcBef>
                <a:spcPts val="850"/>
              </a:spcBef>
              <a:buClr>
                <a:srgbClr val="000000"/>
              </a:buClr>
              <a:buSzPct val="45000"/>
              <a:buFont typeface="Wingdings" charset="2"/>
              <a:buChar char=""/>
            </a:pPr>
            <a:r>
              <a:rPr lang="fr-FR" sz="2400" b="0" strike="noStrike" spc="-1">
                <a:latin typeface="Arial"/>
              </a:rPr>
              <a:t>Third Outline Level</a:t>
            </a:r>
          </a:p>
          <a:p>
            <a:pPr marL="1728000" lvl="3" indent="-216000">
              <a:spcBef>
                <a:spcPts val="567"/>
              </a:spcBef>
              <a:buClr>
                <a:srgbClr val="000000"/>
              </a:buClr>
              <a:buSzPct val="75000"/>
              <a:buFont typeface="Symbol" charset="2"/>
              <a:buChar char=""/>
            </a:pPr>
            <a:r>
              <a:rPr lang="fr-FR" sz="2000" b="0" strike="noStrike" spc="-1">
                <a:latin typeface="Arial"/>
              </a:rPr>
              <a:t>Fourth Outline Level</a:t>
            </a:r>
          </a:p>
          <a:p>
            <a:pPr marL="2160000" lvl="4" indent="-216000">
              <a:spcBef>
                <a:spcPts val="283"/>
              </a:spcBef>
              <a:buClr>
                <a:srgbClr val="000000"/>
              </a:buClr>
              <a:buSzPct val="45000"/>
              <a:buFont typeface="Wingdings" charset="2"/>
              <a:buChar char=""/>
            </a:pPr>
            <a:r>
              <a:rPr lang="fr-FR" sz="2000" b="0" strike="noStrike" spc="-1">
                <a:latin typeface="Arial"/>
              </a:rPr>
              <a:t>Fifth Outline Level</a:t>
            </a:r>
          </a:p>
          <a:p>
            <a:pPr marL="2592000" lvl="5" indent="-216000">
              <a:spcBef>
                <a:spcPts val="283"/>
              </a:spcBef>
              <a:buClr>
                <a:srgbClr val="000000"/>
              </a:buClr>
              <a:buSzPct val="45000"/>
              <a:buFont typeface="Wingdings" charset="2"/>
              <a:buChar char=""/>
            </a:pPr>
            <a:r>
              <a:rPr lang="fr-FR" sz="2000" b="0" strike="noStrike" spc="-1">
                <a:latin typeface="Arial"/>
              </a:rPr>
              <a:t>Sixth Outline Level</a:t>
            </a:r>
          </a:p>
          <a:p>
            <a:pPr marL="3024000" lvl="6" indent="-216000">
              <a:spcBef>
                <a:spcPts val="283"/>
              </a:spcBef>
              <a:buClr>
                <a:srgbClr val="000000"/>
              </a:buClr>
              <a:buSzPct val="45000"/>
              <a:buFont typeface="Wingdings" charset="2"/>
              <a:buChar char=""/>
            </a:pPr>
            <a:r>
              <a:rPr lang="fr-FR"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9" name="Image 7"/>
          <p:cNvPicPr/>
          <p:nvPr/>
        </p:nvPicPr>
        <p:blipFill>
          <a:blip r:embed="rId14"/>
          <a:stretch/>
        </p:blipFill>
        <p:spPr>
          <a:xfrm>
            <a:off x="-74520" y="27360"/>
            <a:ext cx="9292680" cy="6857280"/>
          </a:xfrm>
          <a:prstGeom prst="rect">
            <a:avLst/>
          </a:prstGeom>
          <a:ln>
            <a:noFill/>
          </a:ln>
        </p:spPr>
      </p:pic>
      <p:sp>
        <p:nvSpPr>
          <p:cNvPr id="40" name="PlaceHolder 1"/>
          <p:cNvSpPr>
            <a:spLocks noGrp="1"/>
          </p:cNvSpPr>
          <p:nvPr>
            <p:ph type="title"/>
          </p:nvPr>
        </p:nvSpPr>
        <p:spPr>
          <a:xfrm>
            <a:off x="457200" y="273600"/>
            <a:ext cx="8229240" cy="1144800"/>
          </a:xfrm>
          <a:prstGeom prst="rect">
            <a:avLst/>
          </a:prstGeom>
        </p:spPr>
        <p:txBody>
          <a:bodyPr lIns="0" tIns="0" rIns="0" bIns="0" anchor="ctr"/>
          <a:lstStyle/>
          <a:p>
            <a:pPr algn="ctr"/>
            <a:r>
              <a:rPr lang="fr-FR" sz="4400" b="0" strike="noStrike" spc="-1">
                <a:latin typeface="Arial"/>
              </a:rPr>
              <a:t>Click to edit the title text format</a:t>
            </a:r>
          </a:p>
        </p:txBody>
      </p:sp>
      <p:sp>
        <p:nvSpPr>
          <p:cNvPr id="41"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fr-FR" sz="2800" b="0" strike="noStrike" spc="-1">
                <a:latin typeface="Arial"/>
              </a:rPr>
              <a:t>Second Outline Level</a:t>
            </a:r>
          </a:p>
          <a:p>
            <a:pPr marL="1296000" lvl="2" indent="-288000">
              <a:spcBef>
                <a:spcPts val="850"/>
              </a:spcBef>
              <a:buClr>
                <a:srgbClr val="000000"/>
              </a:buClr>
              <a:buSzPct val="45000"/>
              <a:buFont typeface="Wingdings" charset="2"/>
              <a:buChar char=""/>
            </a:pPr>
            <a:r>
              <a:rPr lang="fr-FR" sz="2400" b="0" strike="noStrike" spc="-1">
                <a:latin typeface="Arial"/>
              </a:rPr>
              <a:t>Third Outline Level</a:t>
            </a:r>
          </a:p>
          <a:p>
            <a:pPr marL="1728000" lvl="3" indent="-216000">
              <a:spcBef>
                <a:spcPts val="567"/>
              </a:spcBef>
              <a:buClr>
                <a:srgbClr val="000000"/>
              </a:buClr>
              <a:buSzPct val="75000"/>
              <a:buFont typeface="Symbol" charset="2"/>
              <a:buChar char=""/>
            </a:pPr>
            <a:r>
              <a:rPr lang="fr-FR" sz="2000" b="0" strike="noStrike" spc="-1">
                <a:latin typeface="Arial"/>
              </a:rPr>
              <a:t>Fourth Outline Level</a:t>
            </a:r>
          </a:p>
          <a:p>
            <a:pPr marL="2160000" lvl="4" indent="-216000">
              <a:spcBef>
                <a:spcPts val="283"/>
              </a:spcBef>
              <a:buClr>
                <a:srgbClr val="000000"/>
              </a:buClr>
              <a:buSzPct val="45000"/>
              <a:buFont typeface="Wingdings" charset="2"/>
              <a:buChar char=""/>
            </a:pPr>
            <a:r>
              <a:rPr lang="fr-FR" sz="2000" b="0" strike="noStrike" spc="-1">
                <a:latin typeface="Arial"/>
              </a:rPr>
              <a:t>Fifth Outline Level</a:t>
            </a:r>
          </a:p>
          <a:p>
            <a:pPr marL="2592000" lvl="5" indent="-216000">
              <a:spcBef>
                <a:spcPts val="283"/>
              </a:spcBef>
              <a:buClr>
                <a:srgbClr val="000000"/>
              </a:buClr>
              <a:buSzPct val="45000"/>
              <a:buFont typeface="Wingdings" charset="2"/>
              <a:buChar char=""/>
            </a:pPr>
            <a:r>
              <a:rPr lang="fr-FR" sz="2000" b="0" strike="noStrike" spc="-1">
                <a:latin typeface="Arial"/>
              </a:rPr>
              <a:t>Sixth Outline Level</a:t>
            </a:r>
          </a:p>
          <a:p>
            <a:pPr marL="3024000" lvl="6" indent="-216000">
              <a:spcBef>
                <a:spcPts val="283"/>
              </a:spcBef>
              <a:buClr>
                <a:srgbClr val="000000"/>
              </a:buClr>
              <a:buSzPct val="45000"/>
              <a:buFont typeface="Wingdings" charset="2"/>
              <a:buChar char=""/>
            </a:pPr>
            <a:r>
              <a:rPr lang="fr-FR"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8" name="Image 7"/>
          <p:cNvPicPr/>
          <p:nvPr/>
        </p:nvPicPr>
        <p:blipFill>
          <a:blip r:embed="rId14"/>
          <a:stretch/>
        </p:blipFill>
        <p:spPr>
          <a:xfrm>
            <a:off x="-74520" y="27360"/>
            <a:ext cx="9292680" cy="6857280"/>
          </a:xfrm>
          <a:prstGeom prst="rect">
            <a:avLst/>
          </a:prstGeom>
          <a:ln>
            <a:noFill/>
          </a:ln>
        </p:spPr>
      </p:pic>
      <p:sp>
        <p:nvSpPr>
          <p:cNvPr id="79" name="PlaceHolder 1"/>
          <p:cNvSpPr>
            <a:spLocks noGrp="1"/>
          </p:cNvSpPr>
          <p:nvPr>
            <p:ph type="title"/>
          </p:nvPr>
        </p:nvSpPr>
        <p:spPr>
          <a:xfrm>
            <a:off x="628560" y="365040"/>
            <a:ext cx="7886160" cy="1324800"/>
          </a:xfrm>
          <a:prstGeom prst="rect">
            <a:avLst/>
          </a:prstGeom>
        </p:spPr>
        <p:txBody>
          <a:bodyPr lIns="0" tIns="0" rIns="0" bIns="0" anchor="ctr"/>
          <a:lstStyle/>
          <a:p>
            <a:pPr algn="ctr"/>
            <a:r>
              <a:rPr lang="fr-FR" sz="4400" b="0" strike="noStrike" spc="-1">
                <a:latin typeface="Arial"/>
              </a:rPr>
              <a:t>Click to edit the title text format</a:t>
            </a:r>
          </a:p>
        </p:txBody>
      </p:sp>
      <p:sp>
        <p:nvSpPr>
          <p:cNvPr id="80" name="PlaceHolder 2"/>
          <p:cNvSpPr>
            <a:spLocks noGrp="1"/>
          </p:cNvSpPr>
          <p:nvPr>
            <p:ph type="body"/>
          </p:nvPr>
        </p:nvSpPr>
        <p:spPr>
          <a:xfrm>
            <a:off x="628560" y="1825560"/>
            <a:ext cx="7886160" cy="435060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fr-FR" sz="2800" b="0" strike="noStrike" spc="-1">
                <a:latin typeface="Arial"/>
              </a:rPr>
              <a:t>Second Outline Level</a:t>
            </a:r>
          </a:p>
          <a:p>
            <a:pPr marL="1296000" lvl="2" indent="-288000">
              <a:spcBef>
                <a:spcPts val="850"/>
              </a:spcBef>
              <a:buClr>
                <a:srgbClr val="000000"/>
              </a:buClr>
              <a:buSzPct val="45000"/>
              <a:buFont typeface="Wingdings" charset="2"/>
              <a:buChar char=""/>
            </a:pPr>
            <a:r>
              <a:rPr lang="fr-FR" sz="2400" b="0" strike="noStrike" spc="-1">
                <a:latin typeface="Arial"/>
              </a:rPr>
              <a:t>Third Outline Level</a:t>
            </a:r>
          </a:p>
          <a:p>
            <a:pPr marL="1728000" lvl="3" indent="-216000">
              <a:spcBef>
                <a:spcPts val="567"/>
              </a:spcBef>
              <a:buClr>
                <a:srgbClr val="000000"/>
              </a:buClr>
              <a:buSzPct val="75000"/>
              <a:buFont typeface="Symbol" charset="2"/>
              <a:buChar char=""/>
            </a:pPr>
            <a:r>
              <a:rPr lang="fr-FR" sz="2000" b="0" strike="noStrike" spc="-1">
                <a:latin typeface="Arial"/>
              </a:rPr>
              <a:t>Fourth Outline Level</a:t>
            </a:r>
          </a:p>
          <a:p>
            <a:pPr marL="2160000" lvl="4" indent="-216000">
              <a:spcBef>
                <a:spcPts val="283"/>
              </a:spcBef>
              <a:buClr>
                <a:srgbClr val="000000"/>
              </a:buClr>
              <a:buSzPct val="45000"/>
              <a:buFont typeface="Wingdings" charset="2"/>
              <a:buChar char=""/>
            </a:pPr>
            <a:r>
              <a:rPr lang="fr-FR" sz="2000" b="0" strike="noStrike" spc="-1">
                <a:latin typeface="Arial"/>
              </a:rPr>
              <a:t>Fifth Outline Level</a:t>
            </a:r>
          </a:p>
          <a:p>
            <a:pPr marL="2592000" lvl="5" indent="-216000">
              <a:spcBef>
                <a:spcPts val="283"/>
              </a:spcBef>
              <a:buClr>
                <a:srgbClr val="000000"/>
              </a:buClr>
              <a:buSzPct val="45000"/>
              <a:buFont typeface="Wingdings" charset="2"/>
              <a:buChar char=""/>
            </a:pPr>
            <a:r>
              <a:rPr lang="fr-FR" sz="2000" b="0" strike="noStrike" spc="-1">
                <a:latin typeface="Arial"/>
              </a:rPr>
              <a:t>Sixth Outline Level</a:t>
            </a:r>
          </a:p>
          <a:p>
            <a:pPr marL="3024000" lvl="6" indent="-216000">
              <a:spcBef>
                <a:spcPts val="283"/>
              </a:spcBef>
              <a:buClr>
                <a:srgbClr val="000000"/>
              </a:buClr>
              <a:buSzPct val="45000"/>
              <a:buFont typeface="Wingdings" charset="2"/>
              <a:buChar char=""/>
            </a:pPr>
            <a:r>
              <a:rPr lang="fr-FR"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wsj.com/articles/SB10001424127887323777204578189391813881534"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CustomShape 1"/>
          <p:cNvSpPr/>
          <p:nvPr/>
        </p:nvSpPr>
        <p:spPr>
          <a:xfrm>
            <a:off x="0" y="764640"/>
            <a:ext cx="9143280" cy="2386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90000"/>
              </a:lnSpc>
            </a:pPr>
            <a:r>
              <a:rPr lang="fr-FR" sz="4400" b="1" strike="noStrike" spc="-1" dirty="0" smtClean="0">
                <a:solidFill>
                  <a:srgbClr val="C00000"/>
                </a:solidFill>
                <a:latin typeface="Calibri Light"/>
                <a:ea typeface="DejaVu Sans"/>
              </a:rPr>
              <a:t>Law &amp; </a:t>
            </a:r>
            <a:r>
              <a:rPr lang="fr-FR" sz="4400" b="1" strike="noStrike" spc="-1" dirty="0" err="1" smtClean="0">
                <a:solidFill>
                  <a:srgbClr val="C00000"/>
                </a:solidFill>
                <a:latin typeface="Calibri Light"/>
                <a:ea typeface="DejaVu Sans"/>
              </a:rPr>
              <a:t>Economics</a:t>
            </a:r>
            <a:r>
              <a:rPr lang="fr-FR" sz="4400" b="1" strike="noStrike" spc="-1" dirty="0" smtClean="0">
                <a:solidFill>
                  <a:srgbClr val="C00000"/>
                </a:solidFill>
                <a:latin typeface="Calibri Light"/>
                <a:ea typeface="DejaVu Sans"/>
              </a:rPr>
              <a:t> of </a:t>
            </a:r>
            <a:r>
              <a:rPr lang="fr-FR" sz="4400" b="1" strike="noStrike" spc="-1" dirty="0" err="1" smtClean="0">
                <a:solidFill>
                  <a:srgbClr val="C00000"/>
                </a:solidFill>
                <a:latin typeface="Calibri Light"/>
                <a:ea typeface="DejaVu Sans"/>
              </a:rPr>
              <a:t>Big</a:t>
            </a:r>
            <a:r>
              <a:rPr lang="fr-FR" sz="4400" b="1" strike="noStrike" spc="-1" dirty="0" smtClean="0">
                <a:solidFill>
                  <a:srgbClr val="C00000"/>
                </a:solidFill>
                <a:latin typeface="Calibri Light"/>
                <a:ea typeface="DejaVu Sans"/>
              </a:rPr>
              <a:t> Data &amp; AI</a:t>
            </a:r>
            <a:endParaRPr lang="fr-FR" sz="4400" b="0" strike="noStrike" spc="-1" dirty="0">
              <a:latin typeface="Arial"/>
            </a:endParaRPr>
          </a:p>
          <a:p>
            <a:pPr algn="ctr">
              <a:lnSpc>
                <a:spcPct val="90000"/>
              </a:lnSpc>
            </a:pPr>
            <a:endParaRPr lang="fr-FR" sz="4400" b="0" strike="noStrike" spc="-1" dirty="0">
              <a:latin typeface="Arial"/>
            </a:endParaRPr>
          </a:p>
          <a:p>
            <a:pPr algn="ctr">
              <a:lnSpc>
                <a:spcPct val="90000"/>
              </a:lnSpc>
            </a:pPr>
            <a:r>
              <a:rPr lang="fr-FR" sz="2800" b="1" i="1" strike="noStrike" spc="-1" dirty="0" err="1">
                <a:solidFill>
                  <a:srgbClr val="000000"/>
                </a:solidFill>
                <a:latin typeface="Calibri Light"/>
                <a:ea typeface="DejaVu Sans"/>
              </a:rPr>
              <a:t>Algorithmic</a:t>
            </a:r>
            <a:r>
              <a:rPr lang="fr-FR" sz="2800" b="1" i="1" strike="noStrike" spc="-1" dirty="0">
                <a:solidFill>
                  <a:srgbClr val="000000"/>
                </a:solidFill>
                <a:latin typeface="Calibri Light"/>
                <a:ea typeface="DejaVu Sans"/>
              </a:rPr>
              <a:t> Price </a:t>
            </a:r>
            <a:r>
              <a:rPr lang="fr-FR" sz="2800" b="1" i="1" strike="noStrike" spc="-1" dirty="0" smtClean="0">
                <a:solidFill>
                  <a:srgbClr val="000000"/>
                </a:solidFill>
                <a:latin typeface="Calibri Light"/>
                <a:ea typeface="DejaVu Sans"/>
              </a:rPr>
              <a:t>Discrimination</a:t>
            </a:r>
            <a:r>
              <a:rPr lang="fr-FR" sz="2800" spc="-1" dirty="0">
                <a:latin typeface="Arial"/>
              </a:rPr>
              <a:t> </a:t>
            </a:r>
            <a:r>
              <a:rPr lang="fr-FR" sz="2800" spc="-1" dirty="0" smtClean="0">
                <a:latin typeface="Arial"/>
              </a:rPr>
              <a:t>&amp; </a:t>
            </a:r>
            <a:r>
              <a:rPr lang="fr-FR" sz="2800" b="1" i="1" strike="noStrike" spc="-1" dirty="0" err="1" smtClean="0">
                <a:solidFill>
                  <a:srgbClr val="000000"/>
                </a:solidFill>
                <a:latin typeface="Calibri Light"/>
                <a:ea typeface="DejaVu Sans"/>
              </a:rPr>
              <a:t>Tacit</a:t>
            </a:r>
            <a:r>
              <a:rPr lang="fr-FR" sz="2800" b="1" i="1" strike="noStrike" spc="-1" dirty="0" smtClean="0">
                <a:solidFill>
                  <a:srgbClr val="000000"/>
                </a:solidFill>
                <a:latin typeface="Calibri Light"/>
                <a:ea typeface="DejaVu Sans"/>
              </a:rPr>
              <a:t> </a:t>
            </a:r>
            <a:r>
              <a:rPr lang="fr-FR" sz="2800" b="1" i="1" strike="noStrike" spc="-1" dirty="0">
                <a:solidFill>
                  <a:srgbClr val="000000"/>
                </a:solidFill>
                <a:latin typeface="Calibri Light"/>
                <a:ea typeface="DejaVu Sans"/>
              </a:rPr>
              <a:t>Collusion</a:t>
            </a:r>
            <a:endParaRPr lang="fr-FR" sz="2800" b="0" strike="noStrike" spc="-1" dirty="0">
              <a:latin typeface="Arial"/>
            </a:endParaRPr>
          </a:p>
          <a:p>
            <a:pPr algn="ctr">
              <a:lnSpc>
                <a:spcPct val="90000"/>
              </a:lnSpc>
            </a:pPr>
            <a:endParaRPr lang="fr-FR" sz="2800" b="0" strike="noStrike" spc="-1" dirty="0">
              <a:latin typeface="Arial"/>
            </a:endParaRPr>
          </a:p>
          <a:p>
            <a:pPr algn="ctr">
              <a:lnSpc>
                <a:spcPct val="90000"/>
              </a:lnSpc>
            </a:pPr>
            <a:endParaRPr lang="fr-FR" sz="2800" b="0" strike="noStrike" spc="-1" dirty="0">
              <a:latin typeface="Arial"/>
            </a:endParaRPr>
          </a:p>
        </p:txBody>
      </p:sp>
      <p:sp>
        <p:nvSpPr>
          <p:cNvPr id="124" name="CustomShape 2"/>
          <p:cNvSpPr/>
          <p:nvPr/>
        </p:nvSpPr>
        <p:spPr>
          <a:xfrm>
            <a:off x="-324720" y="4005360"/>
            <a:ext cx="9360360" cy="1798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70500" lnSpcReduction="20000"/>
          </a:bodyPr>
          <a:lstStyle/>
          <a:p>
            <a:pPr algn="r">
              <a:lnSpc>
                <a:spcPct val="90000"/>
              </a:lnSpc>
              <a:spcBef>
                <a:spcPts val="1001"/>
              </a:spcBef>
            </a:pPr>
            <a:r>
              <a:rPr lang="fr-FR" sz="3400" b="1" u="sng" strike="noStrike" spc="-1">
                <a:solidFill>
                  <a:srgbClr val="00707F"/>
                </a:solidFill>
                <a:uFillTx/>
                <a:latin typeface="Calibri"/>
                <a:ea typeface="DejaVu Sans"/>
              </a:rPr>
              <a:t>Axel Gautier</a:t>
            </a:r>
            <a:endParaRPr lang="fr-FR" sz="3400" b="0" strike="noStrike" spc="-1">
              <a:latin typeface="Arial"/>
            </a:endParaRPr>
          </a:p>
          <a:p>
            <a:pPr algn="r">
              <a:lnSpc>
                <a:spcPct val="90000"/>
              </a:lnSpc>
              <a:spcBef>
                <a:spcPts val="1001"/>
              </a:spcBef>
            </a:pPr>
            <a:r>
              <a:rPr lang="fr-FR" sz="3400" b="1" u="sng" strike="noStrike" spc="-1">
                <a:solidFill>
                  <a:srgbClr val="00707F"/>
                </a:solidFill>
                <a:uFillTx/>
                <a:latin typeface="Calibri"/>
                <a:ea typeface="DejaVu Sans"/>
              </a:rPr>
              <a:t>Ashwin Ittoo</a:t>
            </a:r>
            <a:endParaRPr lang="fr-FR" sz="3400" b="0" strike="noStrike" spc="-1">
              <a:latin typeface="Arial"/>
            </a:endParaRPr>
          </a:p>
          <a:p>
            <a:pPr algn="r">
              <a:lnSpc>
                <a:spcPct val="90000"/>
              </a:lnSpc>
              <a:spcBef>
                <a:spcPts val="1001"/>
              </a:spcBef>
            </a:pPr>
            <a:r>
              <a:rPr lang="fr-FR" sz="3400" b="1" u="sng" strike="noStrike" spc="-1">
                <a:solidFill>
                  <a:srgbClr val="00707F"/>
                </a:solidFill>
                <a:uFillTx/>
                <a:latin typeface="Calibri"/>
                <a:ea typeface="DejaVu Sans"/>
              </a:rPr>
              <a:t>Nicolas Petit</a:t>
            </a:r>
            <a:endParaRPr lang="fr-FR" sz="3400" b="0" strike="noStrike" spc="-1">
              <a:latin typeface="Arial"/>
            </a:endParaRPr>
          </a:p>
          <a:p>
            <a:pPr algn="r">
              <a:lnSpc>
                <a:spcPct val="90000"/>
              </a:lnSpc>
              <a:spcBef>
                <a:spcPts val="1001"/>
              </a:spcBef>
            </a:pPr>
            <a:endParaRPr lang="fr-FR" sz="3400" b="0" strike="noStrike" spc="-1">
              <a:latin typeface="Arial"/>
            </a:endParaRPr>
          </a:p>
          <a:p>
            <a:pPr algn="r">
              <a:lnSpc>
                <a:spcPct val="90000"/>
              </a:lnSpc>
              <a:spcBef>
                <a:spcPts val="1001"/>
              </a:spcBef>
            </a:pPr>
            <a:r>
              <a:rPr lang="fr-FR" sz="1700" b="1" strike="noStrike" spc="-1">
                <a:solidFill>
                  <a:srgbClr val="00707F"/>
                </a:solidFill>
                <a:latin typeface="Calibri"/>
                <a:ea typeface="DejaVu Sans"/>
              </a:rPr>
              <a:t>3/12/2018</a:t>
            </a:r>
            <a:endParaRPr lang="fr-FR" sz="1700" b="0" strike="noStrike" spc="-1">
              <a:latin typeface="Arial"/>
            </a:endParaRPr>
          </a:p>
          <a:p>
            <a:pPr algn="r">
              <a:lnSpc>
                <a:spcPct val="90000"/>
              </a:lnSpc>
              <a:spcBef>
                <a:spcPts val="1001"/>
              </a:spcBef>
            </a:pPr>
            <a:endParaRPr lang="fr-FR" sz="1700" b="0" strike="noStrike" spc="-1">
              <a:latin typeface="Arial"/>
            </a:endParaRPr>
          </a:p>
          <a:p>
            <a:pPr algn="r">
              <a:lnSpc>
                <a:spcPct val="90000"/>
              </a:lnSpc>
              <a:spcBef>
                <a:spcPts val="1001"/>
              </a:spcBef>
            </a:pPr>
            <a:endParaRPr lang="fr-FR" sz="1700" b="0" strike="noStrike" spc="-1">
              <a:latin typeface="Arial"/>
            </a:endParaRPr>
          </a:p>
        </p:txBody>
      </p:sp>
      <p:pic>
        <p:nvPicPr>
          <p:cNvPr id="125" name="Picture 2"/>
          <p:cNvPicPr/>
          <p:nvPr/>
        </p:nvPicPr>
        <p:blipFill>
          <a:blip r:embed="rId3"/>
          <a:stretch/>
        </p:blipFill>
        <p:spPr>
          <a:xfrm>
            <a:off x="0" y="4221000"/>
            <a:ext cx="3058560" cy="93636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CustomShape 1"/>
          <p:cNvSpPr/>
          <p:nvPr/>
        </p:nvSpPr>
        <p:spPr>
          <a:xfrm>
            <a:off x="539640" y="-2736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2.2 Data &amp; AI</a:t>
            </a:r>
            <a:endParaRPr lang="fr-FR" sz="4400" b="0" strike="noStrike" spc="-1">
              <a:latin typeface="Arial"/>
            </a:endParaRPr>
          </a:p>
        </p:txBody>
      </p:sp>
      <p:sp>
        <p:nvSpPr>
          <p:cNvPr id="160" name="CustomShape 2"/>
          <p:cNvSpPr/>
          <p:nvPr/>
        </p:nvSpPr>
        <p:spPr>
          <a:xfrm>
            <a:off x="645840" y="1297440"/>
            <a:ext cx="7886160" cy="5382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800" b="0" strike="noStrike" spc="-1" dirty="0" err="1" smtClean="0">
                <a:solidFill>
                  <a:srgbClr val="000000"/>
                </a:solidFill>
                <a:latin typeface="Calibri"/>
              </a:rPr>
              <a:t>Several</a:t>
            </a:r>
            <a:r>
              <a:rPr lang="fr-FR" sz="2800" b="0" strike="noStrike" spc="-1" dirty="0" smtClean="0">
                <a:solidFill>
                  <a:srgbClr val="000000"/>
                </a:solidFill>
                <a:latin typeface="Calibri"/>
              </a:rPr>
              <a:t> </a:t>
            </a:r>
            <a:r>
              <a:rPr lang="fr-FR" sz="2800" b="0" strike="noStrike" spc="-1" dirty="0" smtClean="0">
                <a:solidFill>
                  <a:srgbClr val="000000"/>
                </a:solidFill>
                <a:latin typeface="Calibri"/>
              </a:rPr>
              <a:t> real-life PD </a:t>
            </a:r>
            <a:r>
              <a:rPr lang="fr-FR" sz="2800" b="0" strike="noStrike" spc="-1" dirty="0" smtClean="0">
                <a:solidFill>
                  <a:srgbClr val="000000"/>
                </a:solidFill>
                <a:latin typeface="Calibri"/>
              </a:rPr>
              <a:t>cases </a:t>
            </a:r>
            <a:r>
              <a:rPr lang="fr-FR" sz="2800" b="0" strike="noStrike" spc="-1" dirty="0" err="1" smtClean="0">
                <a:solidFill>
                  <a:srgbClr val="000000"/>
                </a:solidFill>
                <a:latin typeface="Calibri"/>
              </a:rPr>
              <a:t>reported</a:t>
            </a:r>
            <a:endParaRPr lang="fr-FR" sz="2800" b="0" strike="noStrike" spc="-1" dirty="0">
              <a:latin typeface="Arial"/>
            </a:endParaRPr>
          </a:p>
          <a:p>
            <a:pPr marL="228600" indent="-227880">
              <a:lnSpc>
                <a:spcPct val="90000"/>
              </a:lnSpc>
              <a:spcBef>
                <a:spcPts val="499"/>
              </a:spcBef>
              <a:buClr>
                <a:srgbClr val="000000"/>
              </a:buClr>
              <a:buFont typeface="Arial"/>
              <a:buChar char="•"/>
            </a:pPr>
            <a:endParaRPr lang="fr-FR" sz="800" b="0" strike="noStrike" spc="-1" dirty="0" smtClean="0">
              <a:solidFill>
                <a:srgbClr val="000000"/>
              </a:solidFill>
              <a:latin typeface="Calibri"/>
            </a:endParaRPr>
          </a:p>
          <a:p>
            <a:pPr marL="228600" indent="-227880">
              <a:lnSpc>
                <a:spcPct val="90000"/>
              </a:lnSpc>
              <a:spcBef>
                <a:spcPts val="499"/>
              </a:spcBef>
              <a:buClr>
                <a:srgbClr val="000000"/>
              </a:buClr>
              <a:buFont typeface="Arial"/>
              <a:buChar char="•"/>
            </a:pPr>
            <a:r>
              <a:rPr lang="fr-FR" sz="2800" b="0" strike="noStrike" spc="-1" dirty="0" smtClean="0">
                <a:solidFill>
                  <a:srgbClr val="000000"/>
                </a:solidFill>
                <a:latin typeface="Calibri"/>
              </a:rPr>
              <a:t>Local </a:t>
            </a:r>
            <a:r>
              <a:rPr lang="fr-FR" sz="2800" b="0" strike="noStrike" spc="-1" dirty="0" err="1">
                <a:solidFill>
                  <a:srgbClr val="000000"/>
                </a:solidFill>
                <a:latin typeface="Calibri"/>
              </a:rPr>
              <a:t>grocery</a:t>
            </a:r>
            <a:r>
              <a:rPr lang="fr-FR" sz="2800" b="0" strike="noStrike" spc="-1" dirty="0">
                <a:solidFill>
                  <a:srgbClr val="000000"/>
                </a:solidFill>
                <a:latin typeface="Calibri"/>
              </a:rPr>
              <a:t> store or </a:t>
            </a:r>
            <a:r>
              <a:rPr lang="fr-FR" sz="2800" b="0" strike="noStrike" spc="-1" dirty="0" err="1" smtClean="0">
                <a:solidFill>
                  <a:srgbClr val="000000"/>
                </a:solidFill>
                <a:latin typeface="Calibri"/>
              </a:rPr>
              <a:t>pharmacy</a:t>
            </a:r>
            <a:r>
              <a:rPr lang="fr-FR" sz="2800" b="0" strike="noStrike" spc="-1" dirty="0" smtClean="0">
                <a:solidFill>
                  <a:srgbClr val="000000"/>
                </a:solidFill>
                <a:latin typeface="Calibri"/>
              </a:rPr>
              <a:t> </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Tailored</a:t>
            </a:r>
            <a:r>
              <a:rPr lang="fr-FR" sz="2000" b="0" strike="noStrike" spc="-1" dirty="0">
                <a:solidFill>
                  <a:srgbClr val="000000"/>
                </a:solidFill>
                <a:latin typeface="Calibri"/>
              </a:rPr>
              <a:t> </a:t>
            </a:r>
            <a:r>
              <a:rPr lang="fr-FR" sz="2000" b="0" strike="noStrike" spc="-1" dirty="0" err="1">
                <a:solidFill>
                  <a:srgbClr val="000000"/>
                </a:solidFill>
                <a:latin typeface="Calibri"/>
              </a:rPr>
              <a:t>pricing</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Not </a:t>
            </a:r>
            <a:r>
              <a:rPr lang="fr-FR" sz="2000" b="0" strike="noStrike" spc="-1" dirty="0" err="1">
                <a:solidFill>
                  <a:srgbClr val="000000"/>
                </a:solidFill>
                <a:latin typeface="Calibri"/>
              </a:rPr>
              <a:t>overt</a:t>
            </a:r>
            <a:r>
              <a:rPr lang="fr-FR" sz="2000" b="0" strike="noStrike" spc="-1" dirty="0">
                <a:solidFill>
                  <a:srgbClr val="000000"/>
                </a:solidFill>
                <a:latin typeface="Calibri"/>
              </a:rPr>
              <a:t>: </a:t>
            </a:r>
            <a:r>
              <a:rPr lang="fr-FR" sz="2000" b="0" strike="noStrike" spc="-1" dirty="0" err="1">
                <a:solidFill>
                  <a:srgbClr val="000000"/>
                </a:solidFill>
                <a:latin typeface="Calibri"/>
              </a:rPr>
              <a:t>labelled</a:t>
            </a:r>
            <a:r>
              <a:rPr lang="fr-FR" sz="2000" b="0" strike="noStrike" spc="-1" dirty="0">
                <a:solidFill>
                  <a:srgbClr val="000000"/>
                </a:solidFill>
                <a:latin typeface="Calibri"/>
              </a:rPr>
              <a:t> as </a:t>
            </a:r>
            <a:r>
              <a:rPr lang="fr-FR" sz="2000" b="0" strike="noStrike" spc="-1" dirty="0" err="1">
                <a:solidFill>
                  <a:srgbClr val="000000"/>
                </a:solidFill>
                <a:latin typeface="Calibri"/>
              </a:rPr>
              <a:t>personalized</a:t>
            </a:r>
            <a:r>
              <a:rPr lang="fr-FR" sz="2000" b="0" strike="noStrike" spc="-1" dirty="0">
                <a:solidFill>
                  <a:srgbClr val="000000"/>
                </a:solidFill>
                <a:latin typeface="Calibri"/>
              </a:rPr>
              <a:t> deals or coupons [Elliot [2013], Gross [2012]]. </a:t>
            </a:r>
            <a:r>
              <a:rPr lang="fr-FR" sz="2000" b="0" strike="noStrike" spc="-1" dirty="0" err="1">
                <a:solidFill>
                  <a:srgbClr val="000000"/>
                </a:solidFill>
                <a:latin typeface="Calibri"/>
              </a:rPr>
              <a:t>See</a:t>
            </a:r>
            <a:r>
              <a:rPr lang="fr-FR" sz="2000" b="0" strike="noStrike" spc="-1" dirty="0">
                <a:solidFill>
                  <a:srgbClr val="000000"/>
                </a:solidFill>
                <a:latin typeface="Calibri"/>
              </a:rPr>
              <a:t> </a:t>
            </a:r>
            <a:r>
              <a:rPr lang="fr-FR" sz="2000" b="0" strike="noStrike" spc="-1" dirty="0" err="1">
                <a:solidFill>
                  <a:srgbClr val="000000"/>
                </a:solidFill>
                <a:latin typeface="Calibri"/>
              </a:rPr>
              <a:t>Shiller</a:t>
            </a:r>
            <a:r>
              <a:rPr lang="fr-FR" sz="2000" b="0" strike="noStrike" spc="-1" dirty="0">
                <a:solidFill>
                  <a:srgbClr val="000000"/>
                </a:solidFill>
                <a:latin typeface="Calibri"/>
              </a:rPr>
              <a:t> 2014</a:t>
            </a:r>
            <a:endParaRPr lang="fr-FR" sz="2000" b="0" strike="noStrike" spc="-1" dirty="0">
              <a:latin typeface="Arial"/>
            </a:endParaRPr>
          </a:p>
          <a:p>
            <a:pPr marL="228600" indent="-227880">
              <a:lnSpc>
                <a:spcPct val="90000"/>
              </a:lnSpc>
              <a:spcBef>
                <a:spcPts val="1001"/>
              </a:spcBef>
              <a:buClr>
                <a:srgbClr val="000000"/>
              </a:buClr>
              <a:buFont typeface="Arial"/>
              <a:buChar char="•"/>
            </a:pPr>
            <a:endParaRPr lang="fr-FR" sz="8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800" b="0" strike="noStrike" spc="-1" dirty="0" err="1" smtClean="0">
                <a:solidFill>
                  <a:srgbClr val="000000"/>
                </a:solidFill>
                <a:latin typeface="Calibri"/>
              </a:rPr>
              <a:t>Staples</a:t>
            </a:r>
            <a:r>
              <a:rPr lang="fr-FR" sz="2800" b="0" strike="noStrike" spc="-1" dirty="0" smtClean="0">
                <a:solidFill>
                  <a:srgbClr val="000000"/>
                </a:solidFill>
                <a:latin typeface="Calibri"/>
              </a:rPr>
              <a:t> </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Pricing </a:t>
            </a:r>
            <a:r>
              <a:rPr lang="fr-FR" sz="2000" b="0" strike="noStrike" spc="-1" dirty="0" err="1">
                <a:solidFill>
                  <a:srgbClr val="000000"/>
                </a:solidFill>
                <a:latin typeface="Calibri"/>
              </a:rPr>
              <a:t>based</a:t>
            </a:r>
            <a:r>
              <a:rPr lang="fr-FR" sz="2000" b="0" strike="noStrike" spc="-1" dirty="0">
                <a:solidFill>
                  <a:srgbClr val="000000"/>
                </a:solidFill>
                <a:latin typeface="Calibri"/>
              </a:rPr>
              <a:t> on</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a:solidFill>
                  <a:srgbClr val="000000"/>
                </a:solidFill>
                <a:latin typeface="Calibri"/>
              </a:rPr>
              <a:t>Location, Distance </a:t>
            </a:r>
            <a:r>
              <a:rPr lang="fr-FR" sz="2000" b="0" strike="noStrike" spc="-1" dirty="0" err="1">
                <a:solidFill>
                  <a:srgbClr val="000000"/>
                </a:solidFill>
                <a:latin typeface="Calibri"/>
              </a:rPr>
              <a:t>from</a:t>
            </a:r>
            <a:r>
              <a:rPr lang="fr-FR" sz="2000" b="0" strike="noStrike" spc="-1" dirty="0">
                <a:solidFill>
                  <a:srgbClr val="000000"/>
                </a:solidFill>
                <a:latin typeface="Calibri"/>
              </a:rPr>
              <a:t> </a:t>
            </a:r>
            <a:r>
              <a:rPr lang="fr-FR" sz="2000" b="0" strike="noStrike" spc="-1" dirty="0" err="1">
                <a:solidFill>
                  <a:srgbClr val="000000"/>
                </a:solidFill>
                <a:latin typeface="Calibri"/>
              </a:rPr>
              <a:t>competitors</a:t>
            </a:r>
            <a:r>
              <a:rPr lang="fr-FR" sz="2000" b="0" strike="noStrike" spc="-1" dirty="0">
                <a:solidFill>
                  <a:srgbClr val="000000"/>
                </a:solidFill>
                <a:latin typeface="Calibri"/>
              </a:rPr>
              <a:t>’ stores</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Discounts if </a:t>
            </a:r>
            <a:r>
              <a:rPr lang="fr-FR" sz="2000" b="0" strike="noStrike" spc="-1" dirty="0" err="1">
                <a:solidFill>
                  <a:srgbClr val="000000"/>
                </a:solidFill>
                <a:latin typeface="Calibri"/>
              </a:rPr>
              <a:t>competitors</a:t>
            </a:r>
            <a:r>
              <a:rPr lang="fr-FR" sz="2000" b="0" strike="noStrike" spc="-1" dirty="0">
                <a:solidFill>
                  <a:srgbClr val="000000"/>
                </a:solidFill>
                <a:latin typeface="Calibri"/>
              </a:rPr>
              <a:t> </a:t>
            </a:r>
            <a:r>
              <a:rPr lang="fr-FR" sz="2000" b="0" strike="noStrike" spc="-1" dirty="0" err="1">
                <a:solidFill>
                  <a:srgbClr val="000000"/>
                </a:solidFill>
                <a:latin typeface="Calibri"/>
              </a:rPr>
              <a:t>within</a:t>
            </a:r>
            <a:r>
              <a:rPr lang="fr-FR" sz="2000" b="0" strike="noStrike" spc="-1" dirty="0">
                <a:solidFill>
                  <a:srgbClr val="000000"/>
                </a:solidFill>
                <a:latin typeface="Calibri"/>
              </a:rPr>
              <a:t> 20 miles of </a:t>
            </a:r>
            <a:r>
              <a:rPr lang="fr-FR" sz="2000" b="0" strike="noStrike" spc="-1" dirty="0" err="1">
                <a:solidFill>
                  <a:srgbClr val="000000"/>
                </a:solidFill>
                <a:latin typeface="Calibri"/>
              </a:rPr>
              <a:t>Staples</a:t>
            </a:r>
            <a:r>
              <a:rPr lang="fr-FR" sz="2000" b="0" strike="noStrike" spc="-1" dirty="0">
                <a:solidFill>
                  <a:srgbClr val="000000"/>
                </a:solidFill>
                <a:latin typeface="Calibri"/>
              </a:rPr>
              <a:t> store</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See</a:t>
            </a:r>
            <a:r>
              <a:rPr lang="fr-FR" sz="2000" b="0" strike="noStrike" spc="-1" dirty="0">
                <a:solidFill>
                  <a:srgbClr val="000000"/>
                </a:solidFill>
                <a:latin typeface="Calibri"/>
              </a:rPr>
              <a:t> </a:t>
            </a:r>
            <a:r>
              <a:rPr lang="fr-FR" sz="2000" b="0" u="sng" strike="noStrike" spc="-1" dirty="0">
                <a:solidFill>
                  <a:srgbClr val="0563C1"/>
                </a:solidFill>
                <a:uFillTx/>
                <a:latin typeface="Calibri"/>
                <a:hlinkClick r:id="rId3"/>
              </a:rPr>
              <a:t>WSJ Article</a:t>
            </a:r>
            <a:endParaRPr lang="fr-FR" sz="2000" b="0" strike="noStrike" spc="-1" dirty="0">
              <a:latin typeface="Arial"/>
            </a:endParaRPr>
          </a:p>
          <a:p>
            <a:pPr>
              <a:lnSpc>
                <a:spcPct val="100000"/>
              </a:lnSpc>
            </a:pPr>
            <a:endParaRPr lang="fr-FR" sz="2000" b="0" strike="noStrike" spc="-1" dirty="0">
              <a:latin typeface="Arial"/>
            </a:endParaRPr>
          </a:p>
          <a:p>
            <a:pPr>
              <a:lnSpc>
                <a:spcPct val="100000"/>
              </a:lnSpc>
            </a:pPr>
            <a:endParaRPr lang="fr-FR" sz="2000" b="0" strike="noStrike" spc="-1" dirty="0">
              <a:latin typeface="Arial"/>
            </a:endParaRPr>
          </a:p>
        </p:txBody>
      </p:sp>
      <p:pic>
        <p:nvPicPr>
          <p:cNvPr id="161" name="Picture 2"/>
          <p:cNvPicPr/>
          <p:nvPr/>
        </p:nvPicPr>
        <p:blipFill>
          <a:blip r:embed="rId4"/>
          <a:stretch/>
        </p:blipFill>
        <p:spPr>
          <a:xfrm>
            <a:off x="6561516" y="3757169"/>
            <a:ext cx="1731960" cy="86580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0">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0">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0">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0">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0">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CustomShape 1"/>
          <p:cNvSpPr/>
          <p:nvPr/>
        </p:nvSpPr>
        <p:spPr>
          <a:xfrm>
            <a:off x="628560" y="-5688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2.2 Data &amp; AI (cont)</a:t>
            </a:r>
            <a:endParaRPr lang="fr-FR" sz="4400" b="0" strike="noStrike" spc="-1">
              <a:latin typeface="Arial"/>
            </a:endParaRPr>
          </a:p>
        </p:txBody>
      </p:sp>
      <p:sp>
        <p:nvSpPr>
          <p:cNvPr id="163" name="CustomShape 2"/>
          <p:cNvSpPr/>
          <p:nvPr/>
        </p:nvSpPr>
        <p:spPr>
          <a:xfrm>
            <a:off x="628560" y="1401120"/>
            <a:ext cx="7886160" cy="4907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400" b="0" strike="noStrike" spc="-1" dirty="0" err="1" smtClean="0">
                <a:solidFill>
                  <a:srgbClr val="000000"/>
                </a:solidFill>
                <a:latin typeface="Calibri"/>
              </a:rPr>
              <a:t>TravelVelocity</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Pricing </a:t>
            </a:r>
            <a:r>
              <a:rPr lang="fr-FR" sz="2000" b="0" strike="noStrike" spc="-1" dirty="0" err="1">
                <a:solidFill>
                  <a:srgbClr val="000000"/>
                </a:solidFill>
                <a:latin typeface="Calibri"/>
              </a:rPr>
              <a:t>based</a:t>
            </a:r>
            <a:r>
              <a:rPr lang="fr-FR" sz="2000" b="0" strike="noStrike" spc="-1" dirty="0">
                <a:solidFill>
                  <a:srgbClr val="000000"/>
                </a:solidFill>
                <a:latin typeface="Calibri"/>
              </a:rPr>
              <a:t>  on</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a:solidFill>
                  <a:srgbClr val="000000"/>
                </a:solidFill>
                <a:latin typeface="Calibri"/>
              </a:rPr>
              <a:t>Browser (IE, </a:t>
            </a:r>
            <a:r>
              <a:rPr lang="fr-FR" sz="2000" b="0" strike="noStrike" spc="-1" dirty="0" err="1">
                <a:solidFill>
                  <a:srgbClr val="000000"/>
                </a:solidFill>
                <a:latin typeface="Calibri"/>
              </a:rPr>
              <a:t>FireFox</a:t>
            </a:r>
            <a:r>
              <a:rPr lang="fr-FR" sz="2000" b="0" strike="noStrike" spc="-1" dirty="0">
                <a:solidFill>
                  <a:srgbClr val="000000"/>
                </a:solidFill>
                <a:latin typeface="Calibri"/>
              </a:rPr>
              <a:t>, IE)</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a:solidFill>
                  <a:srgbClr val="000000"/>
                </a:solidFill>
                <a:latin typeface="Calibri"/>
              </a:rPr>
              <a:t>Platform (OSX, iOS, Android, Windows)</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err="1">
                <a:solidFill>
                  <a:srgbClr val="000000"/>
                </a:solidFill>
                <a:latin typeface="Calibri"/>
              </a:rPr>
              <a:t>Account</a:t>
            </a:r>
            <a:r>
              <a:rPr lang="fr-FR" sz="2000" b="0" strike="noStrike" spc="-1" dirty="0">
                <a:solidFill>
                  <a:srgbClr val="000000"/>
                </a:solidFill>
                <a:latin typeface="Calibri"/>
              </a:rPr>
              <a:t> </a:t>
            </a:r>
            <a:r>
              <a:rPr lang="fr-FR" sz="2000" b="0" strike="noStrike" spc="-1" dirty="0" err="1">
                <a:solidFill>
                  <a:srgbClr val="000000"/>
                </a:solidFill>
                <a:latin typeface="Calibri"/>
              </a:rPr>
              <a:t>log-in</a:t>
            </a:r>
            <a:endParaRPr lang="fr-FR" sz="2000" b="0" strike="noStrike" spc="-1" dirty="0">
              <a:latin typeface="Arial"/>
            </a:endParaRPr>
          </a:p>
          <a:p>
            <a:pPr marL="228600" indent="-227880">
              <a:lnSpc>
                <a:spcPct val="90000"/>
              </a:lnSpc>
              <a:spcBef>
                <a:spcPts val="1001"/>
              </a:spcBef>
              <a:buClr>
                <a:srgbClr val="000000"/>
              </a:buClr>
              <a:buFont typeface="Arial"/>
              <a:buChar char="•"/>
            </a:pPr>
            <a:endParaRPr lang="fr-FR" sz="28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800" b="0" strike="noStrike" spc="-1" dirty="0" smtClean="0">
                <a:solidFill>
                  <a:srgbClr val="000000"/>
                </a:solidFill>
                <a:latin typeface="Calibri"/>
              </a:rPr>
              <a:t>Amazon</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Clearing cache, </a:t>
            </a:r>
            <a:r>
              <a:rPr lang="fr-FR" sz="2000" b="0" strike="noStrike" spc="-1" dirty="0" err="1">
                <a:solidFill>
                  <a:srgbClr val="000000"/>
                </a:solidFill>
                <a:latin typeface="Calibri"/>
              </a:rPr>
              <a:t>deleting</a:t>
            </a:r>
            <a:r>
              <a:rPr lang="fr-FR" sz="2000" b="0" strike="noStrike" spc="-1" dirty="0">
                <a:solidFill>
                  <a:srgbClr val="000000"/>
                </a:solidFill>
                <a:latin typeface="Calibri"/>
              </a:rPr>
              <a:t> cookies</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Drop in DVD </a:t>
            </a:r>
            <a:r>
              <a:rPr lang="fr-FR" sz="2000" b="0" strike="noStrike" spc="-1" dirty="0" err="1">
                <a:solidFill>
                  <a:srgbClr val="000000"/>
                </a:solidFill>
                <a:latin typeface="Calibri"/>
              </a:rPr>
              <a:t>price</a:t>
            </a:r>
            <a:r>
              <a:rPr lang="fr-FR" sz="2000" b="0" strike="noStrike" spc="-1" dirty="0">
                <a:solidFill>
                  <a:srgbClr val="000000"/>
                </a:solidFill>
                <a:latin typeface="Calibri"/>
              </a:rPr>
              <a:t>: $26.24 to $22.74 </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Customers</a:t>
            </a:r>
            <a:r>
              <a:rPr lang="fr-FR" sz="2000" b="0" strike="noStrike" spc="-1" dirty="0">
                <a:solidFill>
                  <a:srgbClr val="000000"/>
                </a:solidFill>
                <a:latin typeface="Calibri"/>
              </a:rPr>
              <a:t> </a:t>
            </a:r>
            <a:r>
              <a:rPr lang="fr-FR" sz="2000" b="0" strike="noStrike" spc="-1" dirty="0" err="1">
                <a:solidFill>
                  <a:srgbClr val="000000"/>
                </a:solidFill>
                <a:latin typeface="Calibri"/>
              </a:rPr>
              <a:t>refunded</a:t>
            </a:r>
            <a:endParaRPr lang="fr-FR" sz="2000" b="0" strike="noStrike" spc="-1" dirty="0">
              <a:latin typeface="Arial"/>
            </a:endParaRPr>
          </a:p>
          <a:p>
            <a:pPr>
              <a:lnSpc>
                <a:spcPct val="100000"/>
              </a:lnSpc>
            </a:pPr>
            <a:endParaRPr lang="fr-FR" sz="2000" b="0" strike="noStrike" spc="-1" dirty="0">
              <a:latin typeface="Arial"/>
            </a:endParaRPr>
          </a:p>
          <a:p>
            <a:pPr>
              <a:lnSpc>
                <a:spcPct val="100000"/>
              </a:lnSpc>
            </a:pPr>
            <a:endParaRPr lang="fr-FR" sz="2000" b="0" strike="noStrike" spc="-1" dirty="0">
              <a:latin typeface="Arial"/>
            </a:endParaRPr>
          </a:p>
        </p:txBody>
      </p:sp>
      <p:pic>
        <p:nvPicPr>
          <p:cNvPr id="164" name="Picture 2"/>
          <p:cNvPicPr/>
          <p:nvPr/>
        </p:nvPicPr>
        <p:blipFill>
          <a:blip r:embed="rId3"/>
          <a:stretch/>
        </p:blipFill>
        <p:spPr>
          <a:xfrm>
            <a:off x="5432979" y="1439816"/>
            <a:ext cx="3371040" cy="1351800"/>
          </a:xfrm>
          <a:prstGeom prst="rect">
            <a:avLst/>
          </a:prstGeom>
          <a:ln>
            <a:noFill/>
          </a:ln>
        </p:spPr>
      </p:pic>
      <p:pic>
        <p:nvPicPr>
          <p:cNvPr id="165" name="Picture 2"/>
          <p:cNvPicPr/>
          <p:nvPr/>
        </p:nvPicPr>
        <p:blipFill>
          <a:blip r:embed="rId4"/>
          <a:stretch/>
        </p:blipFill>
        <p:spPr>
          <a:xfrm>
            <a:off x="6436320" y="3886730"/>
            <a:ext cx="1712160" cy="171216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CustomShape 1"/>
          <p:cNvSpPr/>
          <p:nvPr/>
        </p:nvSpPr>
        <p:spPr>
          <a:xfrm>
            <a:off x="395640" y="-5688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2.2 Data &amp; AI (cont)</a:t>
            </a:r>
            <a:endParaRPr lang="fr-FR" sz="4400" b="0" strike="noStrike" spc="-1">
              <a:latin typeface="Arial"/>
            </a:endParaRPr>
          </a:p>
        </p:txBody>
      </p:sp>
      <p:sp>
        <p:nvSpPr>
          <p:cNvPr id="167" name="CustomShape 2"/>
          <p:cNvSpPr/>
          <p:nvPr/>
        </p:nvSpPr>
        <p:spPr>
          <a:xfrm>
            <a:off x="628560" y="1340640"/>
            <a:ext cx="7886160" cy="4835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800" b="0" strike="noStrike" spc="-1" dirty="0">
                <a:solidFill>
                  <a:srgbClr val="000000"/>
                </a:solidFill>
                <a:latin typeface="Calibri"/>
              </a:rPr>
              <a:t>Most real-life </a:t>
            </a:r>
            <a:r>
              <a:rPr lang="fr-FR" sz="2800" b="0" strike="noStrike" spc="-1" dirty="0" err="1">
                <a:solidFill>
                  <a:srgbClr val="000000"/>
                </a:solidFill>
                <a:latin typeface="Calibri"/>
              </a:rPr>
              <a:t>examples</a:t>
            </a:r>
            <a:r>
              <a:rPr lang="fr-FR" sz="2800" b="0" strike="noStrike" spc="-1" dirty="0">
                <a:solidFill>
                  <a:srgbClr val="000000"/>
                </a:solidFill>
                <a:latin typeface="Calibri"/>
              </a:rPr>
              <a:t> </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Instances of 3</a:t>
            </a:r>
            <a:r>
              <a:rPr lang="fr-FR" sz="2400" b="0" strike="noStrike" spc="-1" baseline="30000" dirty="0">
                <a:solidFill>
                  <a:srgbClr val="000000"/>
                </a:solidFill>
                <a:latin typeface="Calibri"/>
              </a:rPr>
              <a:t>rd</a:t>
            </a:r>
            <a:r>
              <a:rPr lang="fr-FR" sz="2400" b="0" strike="noStrike" spc="-1" dirty="0">
                <a:solidFill>
                  <a:srgbClr val="000000"/>
                </a:solidFill>
                <a:latin typeface="Calibri"/>
              </a:rPr>
              <a:t> </a:t>
            </a:r>
            <a:r>
              <a:rPr lang="fr-FR" sz="2400" b="0" strike="noStrike" spc="-1" dirty="0" err="1">
                <a:solidFill>
                  <a:srgbClr val="000000"/>
                </a:solidFill>
                <a:latin typeface="Calibri"/>
              </a:rPr>
              <a:t>degree</a:t>
            </a:r>
            <a:r>
              <a:rPr lang="fr-FR" sz="2400" b="0" strike="noStrike" spc="-1" dirty="0">
                <a:solidFill>
                  <a:srgbClr val="000000"/>
                </a:solidFill>
                <a:latin typeface="Calibri"/>
              </a:rPr>
              <a:t> </a:t>
            </a:r>
            <a:r>
              <a:rPr lang="fr-FR" sz="2400" b="0" strike="noStrike" spc="-1" dirty="0" smtClean="0">
                <a:solidFill>
                  <a:srgbClr val="000000"/>
                </a:solidFill>
                <a:latin typeface="Calibri"/>
              </a:rPr>
              <a:t>PD, </a:t>
            </a:r>
            <a:r>
              <a:rPr lang="fr-FR" sz="2400" b="0" strike="noStrike" spc="-1" dirty="0" err="1" smtClean="0">
                <a:solidFill>
                  <a:srgbClr val="000000"/>
                </a:solidFill>
                <a:latin typeface="Calibri"/>
              </a:rPr>
              <a:t>albeit</a:t>
            </a:r>
            <a:r>
              <a:rPr lang="fr-FR" sz="2400" b="0" strike="noStrike" spc="-1" dirty="0" smtClean="0">
                <a:solidFill>
                  <a:srgbClr val="000000"/>
                </a:solidFill>
                <a:latin typeface="Calibri"/>
              </a:rPr>
              <a:t> more </a:t>
            </a:r>
            <a:r>
              <a:rPr lang="fr-FR" sz="2400" b="0" strike="noStrike" spc="-1" dirty="0" err="1" smtClean="0">
                <a:solidFill>
                  <a:srgbClr val="000000"/>
                </a:solidFill>
                <a:latin typeface="Calibri"/>
              </a:rPr>
              <a:t>graunular</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err="1">
                <a:solidFill>
                  <a:srgbClr val="000000"/>
                </a:solidFill>
                <a:latin typeface="Calibri"/>
              </a:rPr>
              <a:t>E.g</a:t>
            </a:r>
            <a:r>
              <a:rPr lang="fr-FR" sz="2400" b="0" strike="noStrike" spc="-1" dirty="0">
                <a:solidFill>
                  <a:srgbClr val="000000"/>
                </a:solidFill>
                <a:latin typeface="Calibri"/>
              </a:rPr>
              <a:t>. </a:t>
            </a:r>
            <a:r>
              <a:rPr lang="fr-FR" sz="2400" b="0" i="1" strike="noStrike" spc="-1" dirty="0">
                <a:solidFill>
                  <a:srgbClr val="000000"/>
                </a:solidFill>
                <a:latin typeface="Calibri"/>
              </a:rPr>
              <a:t>distance (</a:t>
            </a:r>
            <a:r>
              <a:rPr lang="fr-FR" sz="2400" b="0" i="1" strike="noStrike" spc="-1" dirty="0" err="1">
                <a:solidFill>
                  <a:srgbClr val="000000"/>
                </a:solidFill>
                <a:latin typeface="Calibri"/>
              </a:rPr>
              <a:t>customer</a:t>
            </a:r>
            <a:r>
              <a:rPr lang="fr-FR" sz="2400" b="0" i="1" strike="noStrike" spc="-1" dirty="0">
                <a:solidFill>
                  <a:srgbClr val="000000"/>
                </a:solidFill>
                <a:latin typeface="Calibri"/>
              </a:rPr>
              <a:t>, </a:t>
            </a:r>
            <a:r>
              <a:rPr lang="fr-FR" sz="2400" b="0" i="1" strike="noStrike" spc="-1" dirty="0" err="1">
                <a:solidFill>
                  <a:srgbClr val="000000"/>
                </a:solidFill>
                <a:latin typeface="Calibri"/>
              </a:rPr>
              <a:t>Staples</a:t>
            </a:r>
            <a:r>
              <a:rPr lang="fr-FR" sz="2400" b="0" i="1" strike="noStrike" spc="-1" dirty="0">
                <a:solidFill>
                  <a:srgbClr val="000000"/>
                </a:solidFill>
                <a:latin typeface="Calibri"/>
              </a:rPr>
              <a:t>) &gt; 20 miles</a:t>
            </a:r>
            <a:r>
              <a:rPr lang="fr-FR" sz="2400" b="0" strike="noStrike" spc="-1" dirty="0">
                <a:solidFill>
                  <a:srgbClr val="000000"/>
                </a:solidFill>
                <a:latin typeface="Calibri"/>
              </a:rPr>
              <a:t> </a:t>
            </a:r>
            <a:r>
              <a:rPr lang="fr-FR" sz="2400" b="0" strike="noStrike" spc="-1" dirty="0">
                <a:solidFill>
                  <a:srgbClr val="000000"/>
                </a:solidFill>
                <a:latin typeface="Wingdings"/>
              </a:rPr>
              <a:t></a:t>
            </a:r>
            <a:r>
              <a:rPr lang="fr-FR" sz="2400" b="0" strike="noStrike" spc="-1" dirty="0">
                <a:solidFill>
                  <a:srgbClr val="000000"/>
                </a:solidFill>
                <a:latin typeface="Calibri"/>
              </a:rPr>
              <a:t> 1 segment</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smtClean="0">
                <a:solidFill>
                  <a:srgbClr val="000000"/>
                </a:solidFill>
                <a:latin typeface="Calibri"/>
              </a:rPr>
              <a:t>But</a:t>
            </a:r>
            <a:r>
              <a:rPr lang="fr-FR" sz="2400" b="0" strike="noStrike" spc="-1" dirty="0">
                <a:solidFill>
                  <a:srgbClr val="000000"/>
                </a:solidFill>
                <a:latin typeface="Calibri"/>
              </a:rPr>
              <a:t>…</a:t>
            </a:r>
            <a:endParaRPr lang="fr-FR" sz="2400" b="0" strike="noStrike" spc="-1" dirty="0">
              <a:latin typeface="Arial"/>
            </a:endParaRPr>
          </a:p>
          <a:p>
            <a:pPr>
              <a:lnSpc>
                <a:spcPct val="100000"/>
              </a:lnSpc>
            </a:pPr>
            <a:endParaRPr lang="fr-FR" sz="1900" b="0" strike="noStrike" spc="-1" dirty="0">
              <a:latin typeface="Arial"/>
            </a:endParaRPr>
          </a:p>
          <a:p>
            <a:pPr algn="ctr">
              <a:lnSpc>
                <a:spcPct val="90000"/>
              </a:lnSpc>
              <a:spcBef>
                <a:spcPts val="1001"/>
              </a:spcBef>
            </a:pPr>
            <a:r>
              <a:rPr lang="fr-FR" sz="2000" b="1" i="1" u="sng" strike="noStrike" spc="-1" dirty="0" err="1">
                <a:solidFill>
                  <a:srgbClr val="000000"/>
                </a:solidFill>
                <a:uFillTx/>
                <a:latin typeface="Calibri"/>
              </a:rPr>
              <a:t>Does</a:t>
            </a:r>
            <a:r>
              <a:rPr lang="fr-FR" sz="2000" b="1" i="1" u="sng" strike="noStrike" spc="-1" dirty="0">
                <a:solidFill>
                  <a:srgbClr val="000000"/>
                </a:solidFill>
                <a:uFillTx/>
                <a:latin typeface="Calibri"/>
              </a:rPr>
              <a:t> AI (&amp;</a:t>
            </a:r>
            <a:r>
              <a:rPr lang="fr-FR" sz="2000" b="1" i="1" u="sng" strike="noStrike" spc="-1" dirty="0" err="1">
                <a:solidFill>
                  <a:srgbClr val="000000"/>
                </a:solidFill>
                <a:uFillTx/>
                <a:latin typeface="Calibri"/>
              </a:rPr>
              <a:t>Big</a:t>
            </a:r>
            <a:r>
              <a:rPr lang="fr-FR" sz="2000" b="1" i="1" u="sng" strike="noStrike" spc="-1" dirty="0">
                <a:solidFill>
                  <a:srgbClr val="000000"/>
                </a:solidFill>
                <a:uFillTx/>
                <a:latin typeface="Calibri"/>
              </a:rPr>
              <a:t> Data) lead to more </a:t>
            </a:r>
            <a:r>
              <a:rPr lang="fr-FR" sz="2000" b="1" i="1" u="sng" strike="noStrike" spc="-1" dirty="0" err="1">
                <a:solidFill>
                  <a:srgbClr val="000000"/>
                </a:solidFill>
                <a:uFillTx/>
                <a:latin typeface="Calibri"/>
              </a:rPr>
              <a:t>personalized</a:t>
            </a:r>
            <a:r>
              <a:rPr lang="fr-FR" sz="2000" b="1" i="1" u="sng" strike="noStrike" spc="-1" dirty="0">
                <a:solidFill>
                  <a:srgbClr val="000000"/>
                </a:solidFill>
                <a:uFillTx/>
                <a:latin typeface="Calibri"/>
              </a:rPr>
              <a:t> </a:t>
            </a:r>
            <a:r>
              <a:rPr lang="fr-FR" sz="2000" b="1" i="1" u="sng" strike="noStrike" spc="-1" dirty="0" err="1">
                <a:solidFill>
                  <a:srgbClr val="000000"/>
                </a:solidFill>
                <a:uFillTx/>
                <a:latin typeface="Calibri"/>
              </a:rPr>
              <a:t>prices</a:t>
            </a:r>
            <a:r>
              <a:rPr lang="fr-FR" sz="2000" b="1" i="1" u="sng" strike="noStrike" spc="-1" dirty="0">
                <a:solidFill>
                  <a:srgbClr val="000000"/>
                </a:solidFill>
                <a:uFillTx/>
                <a:latin typeface="Calibri"/>
              </a:rPr>
              <a:t>?</a:t>
            </a:r>
            <a:endParaRPr lang="fr-FR" sz="2000" b="0" strike="noStrike" spc="-1" dirty="0">
              <a:latin typeface="Arial"/>
            </a:endParaRPr>
          </a:p>
          <a:p>
            <a:pPr>
              <a:lnSpc>
                <a:spcPct val="100000"/>
              </a:lnSpc>
            </a:pPr>
            <a:endParaRPr lang="fr-FR" sz="2000" b="0" strike="noStrike" spc="-1" dirty="0">
              <a:latin typeface="Arial"/>
            </a:endParaRPr>
          </a:p>
          <a:p>
            <a:pPr>
              <a:lnSpc>
                <a:spcPct val="100000"/>
              </a:lnSpc>
            </a:pPr>
            <a:endParaRPr lang="fr-FR" sz="2000" b="0" strike="noStrike" spc="-1" dirty="0">
              <a:latin typeface="Arial"/>
            </a:endParaRPr>
          </a:p>
          <a:p>
            <a:pPr>
              <a:lnSpc>
                <a:spcPct val="100000"/>
              </a:lnSpc>
            </a:pPr>
            <a:endParaRPr lang="fr-FR" sz="2000" b="0" strike="noStrike" spc="-1" dirty="0">
              <a:latin typeface="Arial"/>
            </a:endParaRPr>
          </a:p>
          <a:p>
            <a:pPr>
              <a:lnSpc>
                <a:spcPct val="100000"/>
              </a:lnSpc>
            </a:pPr>
            <a:endParaRPr lang="fr-FR"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CustomShape 1"/>
          <p:cNvSpPr/>
          <p:nvPr/>
        </p:nvSpPr>
        <p:spPr>
          <a:xfrm>
            <a:off x="628560" y="-9936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2.2 Data &amp; AI (cont)</a:t>
            </a:r>
            <a:endParaRPr lang="fr-FR" sz="4400" b="0" strike="noStrike" spc="-1">
              <a:latin typeface="Arial"/>
            </a:endParaRPr>
          </a:p>
        </p:txBody>
      </p:sp>
      <p:sp>
        <p:nvSpPr>
          <p:cNvPr id="169" name="CustomShape 2"/>
          <p:cNvSpPr/>
          <p:nvPr/>
        </p:nvSpPr>
        <p:spPr>
          <a:xfrm>
            <a:off x="628560" y="1196640"/>
            <a:ext cx="7886160" cy="4979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400" b="0" strike="noStrike" spc="-1" dirty="0" err="1">
                <a:solidFill>
                  <a:srgbClr val="000000"/>
                </a:solidFill>
                <a:latin typeface="Calibri"/>
              </a:rPr>
              <a:t>Advent</a:t>
            </a:r>
            <a:r>
              <a:rPr lang="fr-FR" sz="2400" b="0" strike="noStrike" spc="-1" dirty="0">
                <a:solidFill>
                  <a:srgbClr val="000000"/>
                </a:solidFill>
                <a:latin typeface="Calibri"/>
              </a:rPr>
              <a:t> of digital </a:t>
            </a:r>
            <a:r>
              <a:rPr lang="fr-FR" sz="2400" b="0" strike="noStrike" spc="-1" dirty="0" err="1">
                <a:solidFill>
                  <a:srgbClr val="000000"/>
                </a:solidFill>
                <a:latin typeface="Calibri"/>
              </a:rPr>
              <a:t>platforms</a:t>
            </a:r>
            <a:endParaRPr lang="fr-FR" sz="2400" b="0" strike="noStrike" spc="-1" dirty="0">
              <a:latin typeface="Arial"/>
            </a:endParaRPr>
          </a:p>
          <a:p>
            <a:pPr marL="228600" indent="-227880">
              <a:lnSpc>
                <a:spcPct val="90000"/>
              </a:lnSpc>
              <a:spcBef>
                <a:spcPts val="1001"/>
              </a:spcBef>
              <a:buClr>
                <a:srgbClr val="000000"/>
              </a:buClr>
              <a:buFont typeface="Arial"/>
              <a:buChar char="•"/>
            </a:pPr>
            <a:endParaRPr lang="fr-FR" sz="8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400" b="0" strike="noStrike" spc="-1" dirty="0" err="1" smtClean="0">
                <a:solidFill>
                  <a:srgbClr val="000000"/>
                </a:solidFill>
                <a:latin typeface="Calibri"/>
              </a:rPr>
              <a:t>Consumers</a:t>
            </a:r>
            <a:r>
              <a:rPr lang="fr-FR" sz="2400" b="0" strike="noStrike" spc="-1" dirty="0" smtClean="0">
                <a:solidFill>
                  <a:srgbClr val="000000"/>
                </a:solidFill>
                <a:latin typeface="Calibri"/>
              </a:rPr>
              <a:t> </a:t>
            </a:r>
            <a:r>
              <a:rPr lang="fr-FR" sz="2400" b="0" strike="noStrike" spc="-1" dirty="0" err="1">
                <a:solidFill>
                  <a:srgbClr val="000000"/>
                </a:solidFill>
                <a:latin typeface="Calibri"/>
              </a:rPr>
              <a:t>revealing</a:t>
            </a:r>
            <a:r>
              <a:rPr lang="fr-FR" sz="2400" b="0" strike="noStrike" spc="-1" dirty="0">
                <a:solidFill>
                  <a:srgbClr val="000000"/>
                </a:solidFill>
                <a:latin typeface="Calibri"/>
              </a:rPr>
              <a:t> </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Personal</a:t>
            </a:r>
            <a:r>
              <a:rPr lang="fr-FR" sz="2000" b="0" strike="noStrike" spc="-1" dirty="0">
                <a:solidFill>
                  <a:srgbClr val="000000"/>
                </a:solidFill>
                <a:latin typeface="Calibri"/>
              </a:rPr>
              <a:t> &amp; </a:t>
            </a:r>
            <a:r>
              <a:rPr lang="fr-FR" sz="2000" b="0" strike="noStrike" spc="-1" dirty="0" err="1">
                <a:solidFill>
                  <a:srgbClr val="000000"/>
                </a:solidFill>
                <a:latin typeface="Calibri"/>
              </a:rPr>
              <a:t>demographic</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1800" b="0" strike="noStrike" spc="-1" dirty="0">
                <a:solidFill>
                  <a:srgbClr val="000000"/>
                </a:solidFill>
                <a:latin typeface="Calibri"/>
              </a:rPr>
              <a:t>Age, </a:t>
            </a:r>
            <a:r>
              <a:rPr lang="fr-FR" sz="1800" b="0" strike="noStrike" spc="-1" dirty="0" err="1">
                <a:solidFill>
                  <a:srgbClr val="000000"/>
                </a:solidFill>
                <a:latin typeface="Calibri"/>
              </a:rPr>
              <a:t>sex</a:t>
            </a:r>
            <a:r>
              <a:rPr lang="fr-FR" sz="1800" b="0" strike="noStrike" spc="-1" dirty="0">
                <a:solidFill>
                  <a:srgbClr val="000000"/>
                </a:solidFill>
                <a:latin typeface="Calibri"/>
              </a:rPr>
              <a:t>, location, </a:t>
            </a:r>
            <a:r>
              <a:rPr lang="fr-FR" sz="1800" b="0" strike="noStrike" spc="-1" dirty="0" err="1">
                <a:solidFill>
                  <a:srgbClr val="000000"/>
                </a:solidFill>
                <a:latin typeface="Calibri"/>
              </a:rPr>
              <a:t>education</a:t>
            </a:r>
            <a:r>
              <a:rPr lang="fr-FR" sz="1800" b="0" strike="noStrike" spc="-1" dirty="0">
                <a:solidFill>
                  <a:srgbClr val="000000"/>
                </a:solidFill>
                <a:latin typeface="Calibri"/>
              </a:rPr>
              <a:t>, </a:t>
            </a:r>
            <a:r>
              <a:rPr lang="fr-FR" sz="1800" b="0" strike="noStrike" spc="-1" dirty="0" err="1">
                <a:solidFill>
                  <a:srgbClr val="000000"/>
                </a:solidFill>
                <a:latin typeface="Calibri"/>
              </a:rPr>
              <a:t>device</a:t>
            </a:r>
            <a:r>
              <a:rPr lang="fr-FR" sz="1800" b="0" strike="noStrike" spc="-1" dirty="0">
                <a:solidFill>
                  <a:srgbClr val="000000"/>
                </a:solidFill>
                <a:latin typeface="Calibri"/>
              </a:rPr>
              <a:t>, …</a:t>
            </a:r>
            <a:endParaRPr lang="fr-FR" sz="18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smtClean="0">
                <a:solidFill>
                  <a:srgbClr val="000000"/>
                </a:solidFill>
                <a:latin typeface="Calibri"/>
              </a:rPr>
              <a:t>Behavioral</a:t>
            </a:r>
            <a:r>
              <a:rPr lang="fr-FR" sz="2000" b="0" strike="noStrike" spc="-1" dirty="0" smtClean="0">
                <a:solidFill>
                  <a:srgbClr val="000000"/>
                </a:solidFill>
                <a:latin typeface="Calibri"/>
              </a:rPr>
              <a:t> </a:t>
            </a:r>
            <a:r>
              <a:rPr lang="fr-FR" sz="2000" b="0" strike="noStrike" spc="-1" dirty="0">
                <a:solidFill>
                  <a:srgbClr val="000000"/>
                </a:solidFill>
                <a:latin typeface="Calibri"/>
              </a:rPr>
              <a:t>information </a:t>
            </a:r>
            <a:r>
              <a:rPr lang="fr-FR" sz="2000" b="0" strike="noStrike" spc="-1" dirty="0" err="1">
                <a:solidFill>
                  <a:srgbClr val="000000"/>
                </a:solidFill>
                <a:latin typeface="Calibri"/>
              </a:rPr>
              <a:t>breadcrumbs</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1800" b="0" strike="noStrike" spc="-1" dirty="0" err="1">
                <a:solidFill>
                  <a:srgbClr val="000000"/>
                </a:solidFill>
                <a:latin typeface="Calibri"/>
              </a:rPr>
              <a:t>Likes</a:t>
            </a:r>
            <a:r>
              <a:rPr lang="fr-FR" sz="1800" b="0" strike="noStrike" spc="-1" dirty="0">
                <a:solidFill>
                  <a:srgbClr val="000000"/>
                </a:solidFill>
                <a:latin typeface="Calibri"/>
              </a:rPr>
              <a:t> (</a:t>
            </a:r>
            <a:r>
              <a:rPr lang="fr-FR" sz="1800" b="0" strike="noStrike" spc="-1" dirty="0" err="1">
                <a:solidFill>
                  <a:srgbClr val="000000"/>
                </a:solidFill>
                <a:latin typeface="Calibri"/>
              </a:rPr>
              <a:t>preferences</a:t>
            </a:r>
            <a:r>
              <a:rPr lang="fr-FR" sz="1800" b="0" strike="noStrike" spc="-1" dirty="0">
                <a:solidFill>
                  <a:srgbClr val="000000"/>
                </a:solidFill>
                <a:latin typeface="Calibri"/>
              </a:rPr>
              <a:t>), sentiments, opinions, </a:t>
            </a:r>
            <a:r>
              <a:rPr lang="fr-FR" sz="1800" b="0" strike="noStrike" spc="-1" dirty="0" err="1">
                <a:solidFill>
                  <a:srgbClr val="000000"/>
                </a:solidFill>
                <a:latin typeface="Calibri"/>
              </a:rPr>
              <a:t>purchase</a:t>
            </a:r>
            <a:r>
              <a:rPr lang="fr-FR" sz="1800" b="0" strike="noStrike" spc="-1" dirty="0">
                <a:solidFill>
                  <a:srgbClr val="000000"/>
                </a:solidFill>
                <a:latin typeface="Calibri"/>
              </a:rPr>
              <a:t> patterns</a:t>
            </a:r>
            <a:endParaRPr lang="fr-FR" sz="1800" b="0" strike="noStrike" spc="-1" dirty="0">
              <a:latin typeface="Arial"/>
            </a:endParaRPr>
          </a:p>
          <a:p>
            <a:pPr marL="228600" indent="-227880">
              <a:lnSpc>
                <a:spcPct val="90000"/>
              </a:lnSpc>
              <a:spcBef>
                <a:spcPts val="1001"/>
              </a:spcBef>
              <a:buClr>
                <a:srgbClr val="000000"/>
              </a:buClr>
              <a:buFont typeface="Arial"/>
              <a:buChar char="•"/>
            </a:pPr>
            <a:endParaRPr lang="fr-FR" sz="8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400" b="0" strike="noStrike" spc="-1" dirty="0" smtClean="0">
                <a:solidFill>
                  <a:srgbClr val="000000"/>
                </a:solidFill>
                <a:latin typeface="Calibri"/>
              </a:rPr>
              <a:t>Information </a:t>
            </a:r>
            <a:r>
              <a:rPr lang="fr-FR" sz="2400" b="0" strike="noStrike" spc="-1" dirty="0" err="1">
                <a:solidFill>
                  <a:srgbClr val="000000"/>
                </a:solidFill>
                <a:latin typeface="Calibri"/>
              </a:rPr>
              <a:t>breadcrumbs</a:t>
            </a:r>
            <a:r>
              <a:rPr lang="fr-FR" sz="2400" b="0" strike="noStrike" spc="-1" dirty="0">
                <a:solidFill>
                  <a:srgbClr val="000000"/>
                </a:solidFill>
                <a:latin typeface="Calibri"/>
              </a:rPr>
              <a:t> </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Enable</a:t>
            </a:r>
            <a:r>
              <a:rPr lang="fr-FR" sz="2000" b="0" strike="noStrike" spc="-1" dirty="0">
                <a:solidFill>
                  <a:srgbClr val="000000"/>
                </a:solidFill>
                <a:latin typeface="Calibri"/>
              </a:rPr>
              <a:t> </a:t>
            </a:r>
            <a:r>
              <a:rPr lang="fr-FR" sz="2000" b="0" strike="noStrike" spc="-1" dirty="0" smtClean="0">
                <a:solidFill>
                  <a:srgbClr val="000000"/>
                </a:solidFill>
                <a:latin typeface="Calibri"/>
              </a:rPr>
              <a:t>reconstruction </a:t>
            </a:r>
            <a:r>
              <a:rPr lang="fr-FR" sz="2000" b="0" strike="noStrike" spc="-1" dirty="0">
                <a:solidFill>
                  <a:srgbClr val="000000"/>
                </a:solidFill>
                <a:latin typeface="Calibri"/>
              </a:rPr>
              <a:t>of </a:t>
            </a:r>
            <a:r>
              <a:rPr lang="fr-FR" sz="2000" b="0" i="1" strike="noStrike" spc="-1" dirty="0">
                <a:solidFill>
                  <a:srgbClr val="000000"/>
                </a:solidFill>
                <a:latin typeface="Calibri"/>
              </a:rPr>
              <a:t>digital personae</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Fairly</a:t>
            </a:r>
            <a:r>
              <a:rPr lang="fr-FR" sz="2000" b="0" strike="noStrike" spc="-1" dirty="0">
                <a:solidFill>
                  <a:srgbClr val="000000"/>
                </a:solidFill>
                <a:latin typeface="Calibri"/>
              </a:rPr>
              <a:t> </a:t>
            </a:r>
            <a:r>
              <a:rPr lang="fr-FR" sz="2000" b="0" strike="noStrike" spc="-1" dirty="0" err="1">
                <a:solidFill>
                  <a:srgbClr val="000000"/>
                </a:solidFill>
                <a:latin typeface="Calibri"/>
              </a:rPr>
              <a:t>accurate</a:t>
            </a:r>
            <a:r>
              <a:rPr lang="fr-FR" sz="2000" b="0" strike="noStrike" spc="-1" dirty="0">
                <a:solidFill>
                  <a:srgbClr val="000000"/>
                </a:solidFill>
                <a:latin typeface="Calibri"/>
              </a:rPr>
              <a:t> profile of </a:t>
            </a:r>
            <a:r>
              <a:rPr lang="fr-FR" sz="2000" b="0" strike="noStrike" spc="-1" dirty="0" err="1">
                <a:solidFill>
                  <a:srgbClr val="000000"/>
                </a:solidFill>
                <a:latin typeface="Calibri"/>
              </a:rPr>
              <a:t>consumers</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a:t>
            </a:r>
            <a:r>
              <a:rPr lang="fr-FR" sz="2000" b="0" strike="noStrike" spc="-1" dirty="0" err="1">
                <a:solidFill>
                  <a:srgbClr val="000000"/>
                </a:solidFill>
                <a:latin typeface="Calibri"/>
              </a:rPr>
              <a:t>Guess</a:t>
            </a:r>
            <a:r>
              <a:rPr lang="fr-FR" sz="2000" b="0" strike="noStrike" spc="-1" dirty="0">
                <a:solidFill>
                  <a:srgbClr val="000000"/>
                </a:solidFill>
                <a:latin typeface="Calibri"/>
              </a:rPr>
              <a:t>” WTP of </a:t>
            </a:r>
            <a:r>
              <a:rPr lang="fr-FR" sz="2000" b="0" strike="noStrike" spc="-1" dirty="0" err="1">
                <a:solidFill>
                  <a:srgbClr val="000000"/>
                </a:solidFill>
                <a:latin typeface="Calibri"/>
              </a:rPr>
              <a:t>consumers</a:t>
            </a:r>
            <a:endParaRPr lang="fr-FR" sz="2000" b="0" strike="noStrike" spc="-1" dirty="0">
              <a:latin typeface="Arial"/>
            </a:endParaRPr>
          </a:p>
          <a:p>
            <a:pPr>
              <a:lnSpc>
                <a:spcPct val="100000"/>
              </a:lnSpc>
            </a:pPr>
            <a:endParaRPr lang="fr-FR"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9">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9">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9">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CustomShape 1"/>
          <p:cNvSpPr/>
          <p:nvPr/>
        </p:nvSpPr>
        <p:spPr>
          <a:xfrm>
            <a:off x="611640" y="-2736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2.2 Data &amp; AI (cont)</a:t>
            </a:r>
            <a:endParaRPr lang="fr-FR" sz="4400" b="0" strike="noStrike" spc="-1">
              <a:latin typeface="Arial"/>
            </a:endParaRPr>
          </a:p>
        </p:txBody>
      </p:sp>
      <p:sp>
        <p:nvSpPr>
          <p:cNvPr id="171" name="CustomShape 2"/>
          <p:cNvSpPr/>
          <p:nvPr/>
        </p:nvSpPr>
        <p:spPr>
          <a:xfrm>
            <a:off x="628560" y="1118795"/>
            <a:ext cx="7886160" cy="505736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400" b="0" strike="noStrike" spc="-1" dirty="0" err="1">
                <a:solidFill>
                  <a:srgbClr val="000000"/>
                </a:solidFill>
                <a:latin typeface="Calibri"/>
              </a:rPr>
              <a:t>Past</a:t>
            </a:r>
            <a:r>
              <a:rPr lang="fr-FR" sz="2400" b="0" strike="noStrike" spc="-1" dirty="0">
                <a:solidFill>
                  <a:srgbClr val="000000"/>
                </a:solidFill>
                <a:latin typeface="Calibri"/>
              </a:rPr>
              <a:t> </a:t>
            </a:r>
            <a:r>
              <a:rPr lang="fr-FR" sz="2400" b="0" strike="noStrike" spc="-1" dirty="0" err="1">
                <a:solidFill>
                  <a:srgbClr val="000000"/>
                </a:solidFill>
                <a:latin typeface="Calibri"/>
              </a:rPr>
              <a:t>research</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Empirical</a:t>
            </a:r>
            <a:r>
              <a:rPr lang="fr-FR" sz="2000" b="0" strike="noStrike" spc="-1" dirty="0">
                <a:solidFill>
                  <a:srgbClr val="000000"/>
                </a:solidFill>
                <a:latin typeface="Calibri"/>
              </a:rPr>
              <a:t> </a:t>
            </a:r>
            <a:r>
              <a:rPr lang="fr-FR" sz="2000" b="0" strike="noStrike" spc="-1" dirty="0" err="1">
                <a:solidFill>
                  <a:srgbClr val="000000"/>
                </a:solidFill>
                <a:latin typeface="Calibri"/>
              </a:rPr>
              <a:t>evidence</a:t>
            </a:r>
            <a:r>
              <a:rPr lang="fr-FR" sz="2000" b="0" strike="noStrike" spc="-1" dirty="0">
                <a:solidFill>
                  <a:srgbClr val="000000"/>
                </a:solidFill>
                <a:latin typeface="Calibri"/>
              </a:rPr>
              <a:t> Machine Learning/</a:t>
            </a:r>
            <a:r>
              <a:rPr lang="fr-FR" sz="2000" b="0" strike="noStrike" spc="-1" dirty="0" err="1">
                <a:solidFill>
                  <a:srgbClr val="000000"/>
                </a:solidFill>
                <a:latin typeface="Calibri"/>
              </a:rPr>
              <a:t>Econometrics</a:t>
            </a:r>
            <a:r>
              <a:rPr lang="fr-FR" sz="2000" b="0" strike="noStrike" spc="-1" dirty="0">
                <a:solidFill>
                  <a:srgbClr val="000000"/>
                </a:solidFill>
                <a:latin typeface="Calibri"/>
              </a:rPr>
              <a:t> </a:t>
            </a:r>
            <a:r>
              <a:rPr lang="fr-FR" sz="2000" b="0" strike="noStrike" spc="-1" dirty="0" err="1">
                <a:solidFill>
                  <a:srgbClr val="000000"/>
                </a:solidFill>
                <a:latin typeface="Calibri"/>
              </a:rPr>
              <a:t>Methods</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Applied</a:t>
            </a:r>
            <a:r>
              <a:rPr lang="fr-FR" sz="2000" b="0" strike="noStrike" spc="-1" dirty="0">
                <a:solidFill>
                  <a:srgbClr val="000000"/>
                </a:solidFill>
                <a:latin typeface="Calibri"/>
              </a:rPr>
              <a:t> to </a:t>
            </a:r>
            <a:r>
              <a:rPr lang="fr-FR" sz="2000" b="0" strike="noStrike" spc="-1" dirty="0" err="1">
                <a:solidFill>
                  <a:srgbClr val="000000"/>
                </a:solidFill>
                <a:latin typeface="Calibri"/>
              </a:rPr>
              <a:t>customer</a:t>
            </a:r>
            <a:r>
              <a:rPr lang="fr-FR" sz="2000" b="0" strike="noStrike" spc="-1" dirty="0">
                <a:solidFill>
                  <a:srgbClr val="000000"/>
                </a:solidFill>
                <a:latin typeface="Calibri"/>
              </a:rPr>
              <a:t> data</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More </a:t>
            </a:r>
            <a:r>
              <a:rPr lang="fr-FR" sz="2000" b="0" strike="noStrike" spc="-1" dirty="0" err="1">
                <a:solidFill>
                  <a:srgbClr val="000000"/>
                </a:solidFill>
                <a:latin typeface="Calibri"/>
              </a:rPr>
              <a:t>granular</a:t>
            </a:r>
            <a:r>
              <a:rPr lang="fr-FR" sz="2000" b="0" strike="noStrike" spc="-1" dirty="0">
                <a:solidFill>
                  <a:srgbClr val="000000"/>
                </a:solidFill>
                <a:latin typeface="Calibri"/>
              </a:rPr>
              <a:t> 3</a:t>
            </a:r>
            <a:r>
              <a:rPr lang="fr-FR" sz="2000" b="0" strike="noStrike" spc="-1" baseline="30000" dirty="0">
                <a:solidFill>
                  <a:srgbClr val="000000"/>
                </a:solidFill>
                <a:latin typeface="Calibri"/>
              </a:rPr>
              <a:t>rd</a:t>
            </a:r>
            <a:r>
              <a:rPr lang="fr-FR" sz="2000" b="0" strike="noStrike" spc="-1" dirty="0">
                <a:solidFill>
                  <a:srgbClr val="000000"/>
                </a:solidFill>
                <a:latin typeface="Calibri"/>
              </a:rPr>
              <a:t> </a:t>
            </a:r>
            <a:r>
              <a:rPr lang="fr-FR" sz="2000" b="0" strike="noStrike" spc="-1" dirty="0" err="1">
                <a:solidFill>
                  <a:srgbClr val="000000"/>
                </a:solidFill>
                <a:latin typeface="Calibri"/>
              </a:rPr>
              <a:t>degree</a:t>
            </a:r>
            <a:r>
              <a:rPr lang="fr-FR" sz="2000" b="0" strike="noStrike" spc="-1" dirty="0">
                <a:solidFill>
                  <a:srgbClr val="000000"/>
                </a:solidFill>
                <a:latin typeface="Calibri"/>
              </a:rPr>
              <a:t> PD</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smtClean="0">
                <a:solidFill>
                  <a:srgbClr val="000000"/>
                </a:solidFill>
                <a:latin typeface="Calibri"/>
              </a:rPr>
              <a:t>Tends </a:t>
            </a:r>
            <a:r>
              <a:rPr lang="fr-FR" sz="2000" b="0" strike="noStrike" spc="-1" dirty="0" err="1">
                <a:solidFill>
                  <a:srgbClr val="000000"/>
                </a:solidFill>
                <a:latin typeface="Calibri"/>
              </a:rPr>
              <a:t>towards</a:t>
            </a:r>
            <a:r>
              <a:rPr lang="fr-FR" sz="2000" b="0" strike="noStrike" spc="-1" dirty="0">
                <a:solidFill>
                  <a:srgbClr val="000000"/>
                </a:solidFill>
                <a:latin typeface="Calibri"/>
              </a:rPr>
              <a:t> 1</a:t>
            </a:r>
            <a:r>
              <a:rPr lang="fr-FR" sz="2000" b="0" strike="noStrike" spc="-1" baseline="30000" dirty="0">
                <a:solidFill>
                  <a:srgbClr val="000000"/>
                </a:solidFill>
                <a:latin typeface="Calibri"/>
              </a:rPr>
              <a:t>st</a:t>
            </a:r>
            <a:r>
              <a:rPr lang="fr-FR" sz="2000" b="0" strike="noStrike" spc="-1" dirty="0">
                <a:solidFill>
                  <a:srgbClr val="000000"/>
                </a:solidFill>
                <a:latin typeface="Calibri"/>
              </a:rPr>
              <a:t> </a:t>
            </a:r>
            <a:r>
              <a:rPr lang="fr-FR" sz="2000" b="0" strike="noStrike" spc="-1" dirty="0" err="1">
                <a:solidFill>
                  <a:srgbClr val="000000"/>
                </a:solidFill>
                <a:latin typeface="Calibri"/>
              </a:rPr>
              <a:t>degree</a:t>
            </a:r>
            <a:r>
              <a:rPr lang="fr-FR" sz="2000" b="0" strike="noStrike" spc="-1" dirty="0">
                <a:solidFill>
                  <a:srgbClr val="000000"/>
                </a:solidFill>
                <a:latin typeface="Calibri"/>
              </a:rPr>
              <a:t> PD</a:t>
            </a:r>
            <a:endParaRPr lang="fr-FR" sz="2000" b="0" strike="noStrike" spc="-1" dirty="0">
              <a:latin typeface="Arial"/>
            </a:endParaRPr>
          </a:p>
          <a:p>
            <a:pPr marL="228600" indent="-227880">
              <a:lnSpc>
                <a:spcPct val="90000"/>
              </a:lnSpc>
              <a:spcBef>
                <a:spcPts val="1001"/>
              </a:spcBef>
              <a:buClr>
                <a:srgbClr val="000000"/>
              </a:buClr>
              <a:buFont typeface="Arial"/>
              <a:buChar char="•"/>
            </a:pPr>
            <a:endParaRPr lang="fr-FR" sz="8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400" b="0" strike="noStrike" spc="-1" dirty="0" err="1" smtClean="0">
                <a:solidFill>
                  <a:srgbClr val="000000"/>
                </a:solidFill>
                <a:latin typeface="Calibri"/>
              </a:rPr>
              <a:t>See</a:t>
            </a:r>
            <a:r>
              <a:rPr lang="fr-FR" sz="2400" b="0" strike="noStrike" spc="-1" dirty="0" smtClean="0">
                <a:solidFill>
                  <a:srgbClr val="000000"/>
                </a:solidFill>
                <a:latin typeface="Calibri"/>
              </a:rPr>
              <a:t> </a:t>
            </a:r>
            <a:r>
              <a:rPr lang="fr-FR" sz="2400" b="0" strike="noStrike" spc="-1" dirty="0">
                <a:solidFill>
                  <a:srgbClr val="000000"/>
                </a:solidFill>
                <a:latin typeface="Calibri"/>
              </a:rPr>
              <a:t>for </a:t>
            </a:r>
            <a:r>
              <a:rPr lang="fr-FR" sz="2400" b="0" strike="noStrike" spc="-1" dirty="0" err="1">
                <a:solidFill>
                  <a:srgbClr val="000000"/>
                </a:solidFill>
                <a:latin typeface="Calibri"/>
              </a:rPr>
              <a:t>e.g</a:t>
            </a:r>
            <a:r>
              <a:rPr lang="fr-FR" sz="2400" b="0" strike="noStrike" spc="-1" dirty="0">
                <a:solidFill>
                  <a:srgbClr val="000000"/>
                </a:solidFill>
                <a:latin typeface="Calibri"/>
              </a:rPr>
              <a:t>.</a:t>
            </a:r>
            <a:endParaRPr lang="fr-FR" sz="24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err="1">
                <a:solidFill>
                  <a:srgbClr val="000000"/>
                </a:solidFill>
                <a:latin typeface="Calibri"/>
              </a:rPr>
              <a:t>Shiller</a:t>
            </a:r>
            <a:r>
              <a:rPr lang="fr-FR" sz="2000" b="0" strike="noStrike" spc="-1" dirty="0">
                <a:solidFill>
                  <a:srgbClr val="000000"/>
                </a:solidFill>
                <a:latin typeface="Calibri"/>
              </a:rPr>
              <a:t>, 2014</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a:solidFill>
                  <a:srgbClr val="000000"/>
                </a:solidFill>
                <a:latin typeface="Calibri"/>
              </a:rPr>
              <a:t>Ban &amp; </a:t>
            </a:r>
            <a:r>
              <a:rPr lang="fr-FR" sz="2000" b="0" strike="noStrike" spc="-1" dirty="0" err="1">
                <a:solidFill>
                  <a:srgbClr val="000000"/>
                </a:solidFill>
                <a:latin typeface="Calibri"/>
              </a:rPr>
              <a:t>Keskin</a:t>
            </a:r>
            <a:r>
              <a:rPr lang="fr-FR" sz="2000" b="0" strike="noStrike" spc="-1" dirty="0">
                <a:solidFill>
                  <a:srgbClr val="000000"/>
                </a:solidFill>
                <a:latin typeface="Calibri"/>
              </a:rPr>
              <a:t>, 2017</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a:solidFill>
                  <a:srgbClr val="000000"/>
                </a:solidFill>
                <a:latin typeface="Calibri"/>
              </a:rPr>
              <a:t>Dubé &amp; </a:t>
            </a:r>
            <a:r>
              <a:rPr lang="fr-FR" sz="2000" b="0" strike="noStrike" spc="-1" dirty="0" err="1">
                <a:solidFill>
                  <a:srgbClr val="000000"/>
                </a:solidFill>
                <a:latin typeface="Calibri"/>
              </a:rPr>
              <a:t>Misra</a:t>
            </a:r>
            <a:r>
              <a:rPr lang="fr-FR" sz="2000" b="0" strike="noStrike" spc="-1" dirty="0">
                <a:solidFill>
                  <a:srgbClr val="000000"/>
                </a:solidFill>
                <a:latin typeface="Calibri"/>
              </a:rPr>
              <a:t>, 2018</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a:solidFill>
                  <a:srgbClr val="000000"/>
                </a:solidFill>
                <a:latin typeface="Calibri"/>
              </a:rPr>
              <a:t>(</a:t>
            </a:r>
            <a:r>
              <a:rPr lang="fr-FR" sz="2000" b="0" strike="noStrike" spc="-1" dirty="0" err="1">
                <a:solidFill>
                  <a:srgbClr val="000000"/>
                </a:solidFill>
                <a:latin typeface="Calibri"/>
              </a:rPr>
              <a:t>Summary</a:t>
            </a:r>
            <a:r>
              <a:rPr lang="fr-FR" sz="2000" b="0" strike="noStrike" spc="-1" dirty="0">
                <a:solidFill>
                  <a:srgbClr val="000000"/>
                </a:solidFill>
                <a:latin typeface="Calibri"/>
              </a:rPr>
              <a:t> in </a:t>
            </a:r>
            <a:r>
              <a:rPr lang="fr-FR" sz="2000" b="0" strike="noStrike" spc="-1" dirty="0" err="1">
                <a:solidFill>
                  <a:srgbClr val="000000"/>
                </a:solidFill>
                <a:latin typeface="Calibri"/>
              </a:rPr>
              <a:t>following</a:t>
            </a:r>
            <a:r>
              <a:rPr lang="fr-FR" sz="2000" b="0" strike="noStrike" spc="-1" dirty="0">
                <a:solidFill>
                  <a:srgbClr val="000000"/>
                </a:solidFill>
                <a:latin typeface="Calibri"/>
              </a:rPr>
              <a:t> slide</a:t>
            </a:r>
            <a:r>
              <a:rPr lang="fr-FR" sz="2000" b="0" strike="noStrike" spc="-1" dirty="0" smtClean="0">
                <a:solidFill>
                  <a:srgbClr val="000000"/>
                </a:solidFill>
                <a:latin typeface="Calibri"/>
              </a:rPr>
              <a:t>)</a:t>
            </a:r>
          </a:p>
          <a:p>
            <a:pPr marL="1143000" lvl="2" indent="-227880">
              <a:lnSpc>
                <a:spcPct val="90000"/>
              </a:lnSpc>
              <a:spcBef>
                <a:spcPts val="499"/>
              </a:spcBef>
              <a:buClr>
                <a:srgbClr val="000000"/>
              </a:buClr>
              <a:buFont typeface="Arial"/>
              <a:buChar char="•"/>
            </a:pPr>
            <a:endParaRPr lang="fr-FR" sz="800" spc="-1" dirty="0">
              <a:solidFill>
                <a:srgbClr val="000000"/>
              </a:solidFill>
              <a:latin typeface="Calibri"/>
            </a:endParaRPr>
          </a:p>
          <a:p>
            <a:pPr marL="228600" indent="-227880">
              <a:lnSpc>
                <a:spcPct val="90000"/>
              </a:lnSpc>
              <a:spcBef>
                <a:spcPts val="499"/>
              </a:spcBef>
              <a:buClr>
                <a:srgbClr val="000000"/>
              </a:buClr>
              <a:buFont typeface="Arial"/>
              <a:buChar char="•"/>
            </a:pPr>
            <a:r>
              <a:rPr lang="fr-FR" sz="2400" b="0" strike="noStrike" spc="-1" dirty="0" err="1" smtClean="0">
                <a:solidFill>
                  <a:srgbClr val="000000"/>
                </a:solidFill>
                <a:latin typeface="Calibri"/>
              </a:rPr>
              <a:t>Supported</a:t>
            </a:r>
            <a:r>
              <a:rPr lang="fr-FR" sz="2400" b="0" strike="noStrike" spc="-1" dirty="0" smtClean="0">
                <a:solidFill>
                  <a:srgbClr val="000000"/>
                </a:solidFill>
                <a:latin typeface="Calibri"/>
              </a:rPr>
              <a:t> by </a:t>
            </a:r>
            <a:r>
              <a:rPr lang="fr-FR" sz="2400" b="0" strike="noStrike" spc="-1" dirty="0" err="1" smtClean="0">
                <a:solidFill>
                  <a:srgbClr val="000000"/>
                </a:solidFill>
                <a:latin typeface="Calibri"/>
              </a:rPr>
              <a:t>documented</a:t>
            </a:r>
            <a:r>
              <a:rPr lang="fr-FR" sz="2400" b="0" strike="noStrike" spc="-1" dirty="0" smtClean="0">
                <a:solidFill>
                  <a:srgbClr val="000000"/>
                </a:solidFill>
                <a:latin typeface="Calibri"/>
              </a:rPr>
              <a:t> </a:t>
            </a:r>
            <a:r>
              <a:rPr lang="fr-FR" sz="2400" b="0" strike="noStrike" spc="-1" dirty="0" smtClean="0">
                <a:solidFill>
                  <a:srgbClr val="000000"/>
                </a:solidFill>
                <a:latin typeface="Calibri"/>
              </a:rPr>
              <a:t>real-life PD </a:t>
            </a:r>
            <a:r>
              <a:rPr lang="fr-FR" sz="2400" b="0" strike="noStrike" spc="-1" dirty="0" smtClean="0">
                <a:solidFill>
                  <a:srgbClr val="000000"/>
                </a:solidFill>
                <a:latin typeface="Calibri"/>
              </a:rPr>
              <a:t>cases</a:t>
            </a:r>
            <a:endParaRPr lang="fr-FR" sz="2400" b="0" strike="noStrike" spc="-1" dirty="0">
              <a:latin typeface="Arial"/>
            </a:endParaRPr>
          </a:p>
          <a:p>
            <a:pPr>
              <a:lnSpc>
                <a:spcPct val="100000"/>
              </a:lnSpc>
            </a:pPr>
            <a:endParaRPr lang="fr-FR" sz="2000" b="0" strike="noStrike" spc="-1" dirty="0">
              <a:latin typeface="Arial"/>
            </a:endParaRPr>
          </a:p>
          <a:p>
            <a:pPr>
              <a:lnSpc>
                <a:spcPct val="100000"/>
              </a:lnSpc>
            </a:pPr>
            <a:endParaRPr lang="fr-FR"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CustomShape 1"/>
          <p:cNvSpPr/>
          <p:nvPr/>
        </p:nvSpPr>
        <p:spPr>
          <a:xfrm>
            <a:off x="628560" y="-12888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90000"/>
              </a:lnSpc>
            </a:pPr>
            <a:r>
              <a:rPr lang="fr-FR" sz="4400" b="1" strike="noStrike" spc="-1">
                <a:solidFill>
                  <a:srgbClr val="000000"/>
                </a:solidFill>
                <a:latin typeface="Calibri Light"/>
              </a:rPr>
              <a:t>Data &amp; AI (cont)</a:t>
            </a:r>
            <a:endParaRPr lang="fr-FR" sz="4400" b="0" strike="noStrike" spc="-1">
              <a:latin typeface="Arial"/>
            </a:endParaRPr>
          </a:p>
        </p:txBody>
      </p:sp>
      <p:graphicFrame>
        <p:nvGraphicFramePr>
          <p:cNvPr id="173" name="Table 2"/>
          <p:cNvGraphicFramePr/>
          <p:nvPr/>
        </p:nvGraphicFramePr>
        <p:xfrm>
          <a:off x="107640" y="1124640"/>
          <a:ext cx="8784720" cy="4762800"/>
        </p:xfrm>
        <a:graphic>
          <a:graphicData uri="http://schemas.openxmlformats.org/drawingml/2006/table">
            <a:tbl>
              <a:tblPr/>
              <a:tblGrid>
                <a:gridCol w="1753920">
                  <a:extLst>
                    <a:ext uri="{9D8B030D-6E8A-4147-A177-3AD203B41FA5}">
                      <a16:colId xmlns:a16="http://schemas.microsoft.com/office/drawing/2014/main" xmlns="" val="20000"/>
                    </a:ext>
                  </a:extLst>
                </a:gridCol>
                <a:gridCol w="2566440">
                  <a:extLst>
                    <a:ext uri="{9D8B030D-6E8A-4147-A177-3AD203B41FA5}">
                      <a16:colId xmlns:a16="http://schemas.microsoft.com/office/drawing/2014/main" xmlns="" val="20001"/>
                    </a:ext>
                  </a:extLst>
                </a:gridCol>
                <a:gridCol w="1901880">
                  <a:extLst>
                    <a:ext uri="{9D8B030D-6E8A-4147-A177-3AD203B41FA5}">
                      <a16:colId xmlns:a16="http://schemas.microsoft.com/office/drawing/2014/main" xmlns="" val="20002"/>
                    </a:ext>
                  </a:extLst>
                </a:gridCol>
                <a:gridCol w="2562480">
                  <a:extLst>
                    <a:ext uri="{9D8B030D-6E8A-4147-A177-3AD203B41FA5}">
                      <a16:colId xmlns:a16="http://schemas.microsoft.com/office/drawing/2014/main" xmlns="" val="20003"/>
                    </a:ext>
                  </a:extLst>
                </a:gridCol>
              </a:tblGrid>
              <a:tr h="1011960">
                <a:tc>
                  <a:txBody>
                    <a:bodyPr/>
                    <a:lstStyle/>
                    <a:p>
                      <a:endParaRPr lang="fr-FR"/>
                    </a:p>
                  </a:txBody>
                  <a:tcPr>
                    <a:lnL w="12240">
                      <a:solidFill>
                        <a:srgbClr val="FFFFFF"/>
                      </a:solidFill>
                    </a:lnL>
                    <a:lnR w="12240">
                      <a:solidFill>
                        <a:srgbClr val="FFFFFF"/>
                      </a:solidFill>
                    </a:lnR>
                    <a:lnT w="12240">
                      <a:solidFill>
                        <a:srgbClr val="FFFFFF"/>
                      </a:solidFill>
                    </a:lnT>
                    <a:lnB w="38160">
                      <a:solidFill>
                        <a:srgbClr val="FFFFFF"/>
                      </a:solidFill>
                    </a:lnB>
                    <a:solidFill>
                      <a:srgbClr val="4472C4"/>
                    </a:solidFill>
                  </a:tcPr>
                </a:tc>
                <a:tc>
                  <a:txBody>
                    <a:bodyPr/>
                    <a:lstStyle/>
                    <a:p>
                      <a:pPr>
                        <a:lnSpc>
                          <a:spcPct val="100000"/>
                        </a:lnSpc>
                      </a:pPr>
                      <a:r>
                        <a:rPr lang="fr-FR" sz="1800" b="1" strike="noStrike" spc="-1">
                          <a:solidFill>
                            <a:srgbClr val="FFFFFF"/>
                          </a:solidFill>
                          <a:latin typeface="Calibri"/>
                        </a:rPr>
                        <a:t>Data </a:t>
                      </a:r>
                      <a:endParaRPr lang="fr-FR" sz="1800" b="0" strike="noStrike" spc="-1">
                        <a:latin typeface="Arial"/>
                      </a:endParaRPr>
                    </a:p>
                    <a:p>
                      <a:pPr>
                        <a:lnSpc>
                          <a:spcPct val="100000"/>
                        </a:lnSpc>
                      </a:pPr>
                      <a:r>
                        <a:rPr lang="fr-FR" sz="1800" b="1" strike="noStrike" spc="-1">
                          <a:solidFill>
                            <a:srgbClr val="FFFFFF"/>
                          </a:solidFill>
                          <a:latin typeface="Calibri"/>
                        </a:rPr>
                        <a:t>Demographic + Behavioral</a:t>
                      </a:r>
                      <a:endParaRPr lang="fr-FR" sz="1800" b="0" strike="noStrike" spc="-1">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rgbClr val="4472C4"/>
                    </a:solidFill>
                  </a:tcPr>
                </a:tc>
                <a:tc>
                  <a:txBody>
                    <a:bodyPr/>
                    <a:lstStyle/>
                    <a:p>
                      <a:pPr>
                        <a:lnSpc>
                          <a:spcPct val="100000"/>
                        </a:lnSpc>
                      </a:pPr>
                      <a:r>
                        <a:rPr lang="fr-FR" sz="1800" b="1" strike="noStrike" spc="-1">
                          <a:solidFill>
                            <a:srgbClr val="FFFFFF"/>
                          </a:solidFill>
                          <a:latin typeface="Calibri"/>
                        </a:rPr>
                        <a:t>ML/Econ. Methods</a:t>
                      </a:r>
                      <a:endParaRPr lang="fr-FR" sz="1800" b="0" strike="noStrike" spc="-1">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rgbClr val="4472C4"/>
                    </a:solidFill>
                  </a:tcPr>
                </a:tc>
                <a:tc>
                  <a:txBody>
                    <a:bodyPr/>
                    <a:lstStyle/>
                    <a:p>
                      <a:pPr>
                        <a:lnSpc>
                          <a:spcPct val="100000"/>
                        </a:lnSpc>
                      </a:pPr>
                      <a:r>
                        <a:rPr lang="fr-FR" sz="1800" b="1" strike="noStrike" spc="-1">
                          <a:solidFill>
                            <a:srgbClr val="FFFFFF"/>
                          </a:solidFill>
                          <a:latin typeface="Calibri"/>
                        </a:rPr>
                        <a:t>Main Results (w.r.t. PD)</a:t>
                      </a:r>
                      <a:endParaRPr lang="fr-FR" sz="1800" b="0" strike="noStrike" spc="-1">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rgbClr val="4472C4"/>
                    </a:solidFill>
                  </a:tcPr>
                </a:tc>
                <a:extLst>
                  <a:ext uri="{0D108BD9-81ED-4DB2-BD59-A6C34878D82A}">
                    <a16:rowId xmlns:a16="http://schemas.microsoft.com/office/drawing/2014/main" xmlns="" val="10000"/>
                  </a:ext>
                </a:extLst>
              </a:tr>
              <a:tr h="1364040">
                <a:tc>
                  <a:txBody>
                    <a:bodyPr/>
                    <a:lstStyle/>
                    <a:p>
                      <a:pPr>
                        <a:lnSpc>
                          <a:spcPct val="100000"/>
                        </a:lnSpc>
                      </a:pPr>
                      <a:r>
                        <a:rPr lang="fr-FR" sz="1600" b="0" strike="noStrike" spc="-1">
                          <a:solidFill>
                            <a:srgbClr val="000000"/>
                          </a:solidFill>
                          <a:latin typeface="Calibri"/>
                        </a:rPr>
                        <a:t>Shiller (2014)</a:t>
                      </a:r>
                      <a:endParaRPr lang="fr-FR" sz="16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CFD5E9"/>
                    </a:solidFill>
                  </a:tcPr>
                </a:tc>
                <a:tc>
                  <a:txBody>
                    <a:bodyPr/>
                    <a:lstStyle/>
                    <a:p>
                      <a:pPr>
                        <a:lnSpc>
                          <a:spcPct val="100000"/>
                        </a:lnSpc>
                      </a:pPr>
                      <a:r>
                        <a:rPr lang="fr-FR" sz="1600" b="0" strike="noStrike" spc="-1">
                          <a:solidFill>
                            <a:srgbClr val="000000"/>
                          </a:solidFill>
                          <a:latin typeface="Calibri"/>
                        </a:rPr>
                        <a:t>(Netflix) Race, age, income, population density, web browsing behavior, </a:t>
                      </a:r>
                      <a:endParaRPr lang="fr-FR" sz="1600" b="0" strike="noStrike" spc="-1">
                        <a:latin typeface="Arial"/>
                      </a:endParaRPr>
                    </a:p>
                    <a:p>
                      <a:pPr>
                        <a:lnSpc>
                          <a:spcPct val="100000"/>
                        </a:lnSpc>
                      </a:pPr>
                      <a:endParaRPr lang="fr-FR" sz="16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CFD5E9"/>
                    </a:solidFill>
                  </a:tcPr>
                </a:tc>
                <a:tc>
                  <a:txBody>
                    <a:bodyPr/>
                    <a:lstStyle/>
                    <a:p>
                      <a:pPr>
                        <a:lnSpc>
                          <a:spcPct val="100000"/>
                        </a:lnSpc>
                      </a:pPr>
                      <a:r>
                        <a:rPr lang="fr-FR" sz="1600" b="0" strike="noStrike" spc="-1">
                          <a:solidFill>
                            <a:srgbClr val="000000"/>
                          </a:solidFill>
                          <a:latin typeface="Calibri"/>
                        </a:rPr>
                        <a:t>Ordered-choice Model Averaging (OMA),</a:t>
                      </a:r>
                      <a:endParaRPr lang="fr-FR" sz="16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CFD5E9"/>
                    </a:solidFill>
                  </a:tcPr>
                </a:tc>
                <a:tc>
                  <a:txBody>
                    <a:bodyPr/>
                    <a:lstStyle/>
                    <a:p>
                      <a:pPr>
                        <a:lnSpc>
                          <a:spcPct val="100000"/>
                        </a:lnSpc>
                      </a:pPr>
                      <a:r>
                        <a:rPr lang="fr-FR" sz="1600" b="0" strike="noStrike" spc="-1">
                          <a:solidFill>
                            <a:srgbClr val="000000"/>
                          </a:solidFill>
                          <a:latin typeface="Calibri"/>
                        </a:rPr>
                        <a:t>Profits increase by 12.2% more than 2nd degree PD profits</a:t>
                      </a:r>
                      <a:endParaRPr lang="fr-FR" sz="16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CFD5E9"/>
                    </a:solidFill>
                  </a:tcPr>
                </a:tc>
                <a:extLst>
                  <a:ext uri="{0D108BD9-81ED-4DB2-BD59-A6C34878D82A}">
                    <a16:rowId xmlns:a16="http://schemas.microsoft.com/office/drawing/2014/main" xmlns="" val="10001"/>
                  </a:ext>
                </a:extLst>
              </a:tr>
              <a:tr h="936000">
                <a:tc>
                  <a:txBody>
                    <a:bodyPr/>
                    <a:lstStyle/>
                    <a:p>
                      <a:pPr>
                        <a:lnSpc>
                          <a:spcPct val="100000"/>
                        </a:lnSpc>
                      </a:pPr>
                      <a:r>
                        <a:rPr lang="fr-FR" sz="1600" b="0" strike="noStrike" spc="-1">
                          <a:solidFill>
                            <a:srgbClr val="000000"/>
                          </a:solidFill>
                          <a:latin typeface="Calibri"/>
                        </a:rPr>
                        <a:t>Ban &amp; Keskin (2017)</a:t>
                      </a:r>
                      <a:endParaRPr lang="fr-FR" sz="16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8EBF4"/>
                    </a:solidFill>
                  </a:tcPr>
                </a:tc>
                <a:tc>
                  <a:txBody>
                    <a:bodyPr/>
                    <a:lstStyle/>
                    <a:p>
                      <a:pPr>
                        <a:lnSpc>
                          <a:spcPct val="100000"/>
                        </a:lnSpc>
                      </a:pPr>
                      <a:r>
                        <a:rPr lang="fr-FR" sz="1600" b="0" strike="noStrike" spc="-1">
                          <a:solidFill>
                            <a:srgbClr val="000000"/>
                          </a:solidFill>
                          <a:latin typeface="Calibri"/>
                        </a:rPr>
                        <a:t>Gender,  income bracket, age, height, and weight </a:t>
                      </a:r>
                      <a:endParaRPr lang="fr-FR" sz="16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8EBF4"/>
                    </a:solidFill>
                  </a:tcPr>
                </a:tc>
                <a:tc>
                  <a:txBody>
                    <a:bodyPr/>
                    <a:lstStyle/>
                    <a:p>
                      <a:pPr>
                        <a:lnSpc>
                          <a:spcPct val="100000"/>
                        </a:lnSpc>
                      </a:pPr>
                      <a:r>
                        <a:rPr lang="fr-FR" sz="1600" b="0" strike="noStrike" spc="-1">
                          <a:solidFill>
                            <a:srgbClr val="000000"/>
                          </a:solidFill>
                          <a:latin typeface="Calibri"/>
                        </a:rPr>
                        <a:t>Least square, Lasso Regressions</a:t>
                      </a:r>
                      <a:endParaRPr lang="fr-FR" sz="16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8EBF4"/>
                    </a:solidFill>
                  </a:tcPr>
                </a:tc>
                <a:tc>
                  <a:txBody>
                    <a:bodyPr/>
                    <a:lstStyle/>
                    <a:p>
                      <a:pPr>
                        <a:lnSpc>
                          <a:spcPct val="100000"/>
                        </a:lnSpc>
                      </a:pPr>
                      <a:r>
                        <a:rPr lang="fr-FR" sz="1600" b="0" strike="noStrike" spc="-1">
                          <a:solidFill>
                            <a:srgbClr val="000000"/>
                          </a:solidFill>
                          <a:latin typeface="Calibri"/>
                        </a:rPr>
                        <a:t>Devised near-optimal pricing policy (min. regret)</a:t>
                      </a:r>
                      <a:endParaRPr lang="fr-FR" sz="16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8EBF4"/>
                    </a:solidFill>
                  </a:tcPr>
                </a:tc>
                <a:extLst>
                  <a:ext uri="{0D108BD9-81ED-4DB2-BD59-A6C34878D82A}">
                    <a16:rowId xmlns:a16="http://schemas.microsoft.com/office/drawing/2014/main" xmlns="" val="10002"/>
                  </a:ext>
                </a:extLst>
              </a:tr>
              <a:tr h="1450800">
                <a:tc>
                  <a:txBody>
                    <a:bodyPr/>
                    <a:lstStyle/>
                    <a:p>
                      <a:pPr>
                        <a:lnSpc>
                          <a:spcPct val="100000"/>
                        </a:lnSpc>
                      </a:pPr>
                      <a:r>
                        <a:rPr lang="fr-FR" sz="1600" b="0" strike="noStrike" spc="-1">
                          <a:solidFill>
                            <a:srgbClr val="000000"/>
                          </a:solidFill>
                          <a:latin typeface="Calibri"/>
                        </a:rPr>
                        <a:t>Dubé &amp; Misra (201)</a:t>
                      </a:r>
                      <a:endParaRPr lang="fr-FR" sz="16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CFD5E9"/>
                    </a:solidFill>
                  </a:tcPr>
                </a:tc>
                <a:tc>
                  <a:txBody>
                    <a:bodyPr/>
                    <a:lstStyle/>
                    <a:p>
                      <a:pPr>
                        <a:lnSpc>
                          <a:spcPct val="100000"/>
                        </a:lnSpc>
                      </a:pPr>
                      <a:r>
                        <a:rPr lang="fr-FR" sz="1600" b="0" strike="noStrike" spc="-1">
                          <a:solidFill>
                            <a:srgbClr val="000000"/>
                          </a:solidFill>
                          <a:latin typeface="Calibri"/>
                        </a:rPr>
                        <a:t>(Ziprecruiter) Job state, company category, job category, benefits</a:t>
                      </a:r>
                      <a:endParaRPr lang="fr-FR" sz="16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CFD5E9"/>
                    </a:solidFill>
                  </a:tcPr>
                </a:tc>
                <a:tc>
                  <a:txBody>
                    <a:bodyPr/>
                    <a:lstStyle/>
                    <a:p>
                      <a:pPr>
                        <a:lnSpc>
                          <a:spcPct val="100000"/>
                        </a:lnSpc>
                      </a:pPr>
                      <a:r>
                        <a:rPr lang="fr-FR" sz="1600" b="0" strike="noStrike" spc="-1">
                          <a:solidFill>
                            <a:srgbClr val="000000"/>
                          </a:solidFill>
                          <a:latin typeface="Calibri"/>
                        </a:rPr>
                        <a:t>Lasso, Weighted likelihood Bayesian bootstrap</a:t>
                      </a:r>
                      <a:endParaRPr lang="fr-FR" sz="16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CFD5E9"/>
                    </a:solidFill>
                  </a:tcPr>
                </a:tc>
                <a:tc>
                  <a:txBody>
                    <a:bodyPr/>
                    <a:lstStyle/>
                    <a:p>
                      <a:pPr>
                        <a:lnSpc>
                          <a:spcPct val="100000"/>
                        </a:lnSpc>
                      </a:pPr>
                      <a:r>
                        <a:rPr lang="fr-FR" sz="1600" b="0" strike="noStrike" spc="-1">
                          <a:solidFill>
                            <a:srgbClr val="000000"/>
                          </a:solidFill>
                          <a:latin typeface="Calibri"/>
                        </a:rPr>
                        <a:t>Profit increase:  &gt; 10%</a:t>
                      </a:r>
                      <a:endParaRPr lang="fr-FR" sz="1600" b="0" strike="noStrike" spc="-1">
                        <a:latin typeface="Arial"/>
                      </a:endParaRPr>
                    </a:p>
                    <a:p>
                      <a:pPr>
                        <a:lnSpc>
                          <a:spcPct val="100000"/>
                        </a:lnSpc>
                      </a:pPr>
                      <a:r>
                        <a:rPr lang="fr-FR" sz="1600" b="0" strike="noStrike" spc="-1">
                          <a:solidFill>
                            <a:srgbClr val="000000"/>
                          </a:solidFill>
                          <a:latin typeface="Calibri"/>
                        </a:rPr>
                        <a:t>Customer surplus declines: &gt; 1%..but 70% of customers pay less</a:t>
                      </a:r>
                      <a:endParaRPr lang="fr-FR" sz="1600" b="0" strike="noStrike" spc="-1">
                        <a:latin typeface="Arial"/>
                      </a:endParaRPr>
                    </a:p>
                    <a:p>
                      <a:pPr>
                        <a:lnSpc>
                          <a:spcPct val="100000"/>
                        </a:lnSpc>
                      </a:pPr>
                      <a:endParaRPr lang="fr-FR" sz="16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CFD5E9"/>
                    </a:solidFill>
                  </a:tcPr>
                </a:tc>
                <a:extLst>
                  <a:ext uri="{0D108BD9-81ED-4DB2-BD59-A6C34878D82A}">
                    <a16:rowId xmlns:a16="http://schemas.microsoft.com/office/drawing/2014/main" xmlns="" val="1000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CustomShape 1"/>
          <p:cNvSpPr/>
          <p:nvPr/>
        </p:nvSpPr>
        <p:spPr>
          <a:xfrm>
            <a:off x="628560" y="8712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90000"/>
              </a:lnSpc>
            </a:pPr>
            <a:r>
              <a:rPr lang="fr-FR" sz="4400" b="1" strike="noStrike" spc="-1">
                <a:solidFill>
                  <a:srgbClr val="000000"/>
                </a:solidFill>
                <a:latin typeface="Calibri Light"/>
              </a:rPr>
              <a:t>2.3 Discussion</a:t>
            </a:r>
            <a:r>
              <a:rPr lang="fr-FR" sz="4400" b="0" strike="noStrike" spc="-1">
                <a:solidFill>
                  <a:srgbClr val="000000"/>
                </a:solidFill>
                <a:latin typeface="Calibri Light"/>
              </a:rPr>
              <a:t> </a:t>
            </a:r>
            <a:endParaRPr lang="fr-FR" sz="4400" b="0" strike="noStrike" spc="-1">
              <a:latin typeface="Arial"/>
            </a:endParaRPr>
          </a:p>
        </p:txBody>
      </p:sp>
      <p:sp>
        <p:nvSpPr>
          <p:cNvPr id="175" name="CustomShape 2"/>
          <p:cNvSpPr/>
          <p:nvPr/>
        </p:nvSpPr>
        <p:spPr>
          <a:xfrm>
            <a:off x="628560" y="1412640"/>
            <a:ext cx="7886160" cy="4763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400" b="0" strike="noStrike" spc="-1" dirty="0" err="1">
                <a:solidFill>
                  <a:srgbClr val="000000"/>
                </a:solidFill>
                <a:latin typeface="Calibri"/>
              </a:rPr>
              <a:t>Big</a:t>
            </a:r>
            <a:r>
              <a:rPr lang="fr-FR" sz="2400" b="0" strike="noStrike" spc="-1" dirty="0">
                <a:solidFill>
                  <a:srgbClr val="000000"/>
                </a:solidFill>
                <a:latin typeface="Calibri"/>
              </a:rPr>
              <a:t> Data, AI </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More </a:t>
            </a:r>
            <a:r>
              <a:rPr lang="fr-FR" sz="2000" b="0" strike="noStrike" spc="-1" dirty="0" err="1">
                <a:solidFill>
                  <a:srgbClr val="000000"/>
                </a:solidFill>
                <a:latin typeface="Calibri"/>
              </a:rPr>
              <a:t>sophisticated</a:t>
            </a:r>
            <a:r>
              <a:rPr lang="fr-FR" sz="2000" b="0" strike="noStrike" spc="-1" dirty="0">
                <a:solidFill>
                  <a:srgbClr val="000000"/>
                </a:solidFill>
                <a:latin typeface="Calibri"/>
              </a:rPr>
              <a:t> </a:t>
            </a:r>
            <a:r>
              <a:rPr lang="fr-FR" sz="2000" b="0" strike="noStrike" spc="-1" dirty="0" err="1">
                <a:solidFill>
                  <a:srgbClr val="000000"/>
                </a:solidFill>
                <a:latin typeface="Calibri"/>
              </a:rPr>
              <a:t>pricing</a:t>
            </a:r>
            <a:r>
              <a:rPr lang="fr-FR" sz="2000" b="0" strike="noStrike" spc="-1" dirty="0">
                <a:solidFill>
                  <a:srgbClr val="000000"/>
                </a:solidFill>
                <a:latin typeface="Calibri"/>
              </a:rPr>
              <a:t> </a:t>
            </a:r>
            <a:r>
              <a:rPr lang="fr-FR" sz="2000" b="0" strike="noStrike" spc="-1" dirty="0" err="1">
                <a:solidFill>
                  <a:srgbClr val="000000"/>
                </a:solidFill>
                <a:latin typeface="Calibri"/>
              </a:rPr>
              <a:t>algorithms</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Finer-grained</a:t>
            </a:r>
            <a:r>
              <a:rPr lang="fr-FR" sz="2000" b="0" strike="noStrike" spc="-1" dirty="0">
                <a:solidFill>
                  <a:srgbClr val="000000"/>
                </a:solidFill>
                <a:latin typeface="Calibri"/>
              </a:rPr>
              <a:t> segments</a:t>
            </a:r>
            <a:endParaRPr lang="fr-FR" sz="2000" b="0" strike="noStrike" spc="-1" dirty="0">
              <a:latin typeface="Arial"/>
            </a:endParaRPr>
          </a:p>
          <a:p>
            <a:pPr algn="ctr">
              <a:lnSpc>
                <a:spcPct val="90000"/>
              </a:lnSpc>
              <a:spcBef>
                <a:spcPts val="1001"/>
              </a:spcBef>
            </a:pPr>
            <a:r>
              <a:rPr lang="fr-FR" sz="2400" b="1" i="1" u="sng" strike="noStrike" spc="-1" dirty="0" err="1">
                <a:solidFill>
                  <a:srgbClr val="000000"/>
                </a:solidFill>
                <a:uFillTx/>
                <a:latin typeface="Calibri"/>
              </a:rPr>
              <a:t>Facilitate</a:t>
            </a:r>
            <a:r>
              <a:rPr lang="fr-FR" sz="2400" b="1" i="1" u="sng" strike="noStrike" spc="-1" dirty="0">
                <a:solidFill>
                  <a:srgbClr val="000000"/>
                </a:solidFill>
                <a:uFillTx/>
                <a:latin typeface="Calibri"/>
              </a:rPr>
              <a:t> Price Discrimination</a:t>
            </a:r>
            <a:endParaRPr lang="fr-FR" sz="2400" b="0" strike="noStrike" spc="-1" dirty="0">
              <a:latin typeface="Arial"/>
            </a:endParaRPr>
          </a:p>
          <a:p>
            <a:pPr algn="ctr">
              <a:lnSpc>
                <a:spcPct val="90000"/>
              </a:lnSpc>
              <a:spcBef>
                <a:spcPts val="1001"/>
              </a:spcBef>
            </a:pPr>
            <a:r>
              <a:rPr lang="fr-FR" sz="2400" b="1" i="1" u="sng" strike="noStrike" spc="-1" dirty="0">
                <a:solidFill>
                  <a:srgbClr val="000000"/>
                </a:solidFill>
                <a:uFillTx/>
                <a:latin typeface="Calibri"/>
              </a:rPr>
              <a:t>But </a:t>
            </a:r>
            <a:endParaRPr lang="fr-FR" sz="2400" b="0" strike="noStrike" spc="-1" dirty="0">
              <a:latin typeface="Arial"/>
            </a:endParaRPr>
          </a:p>
          <a:p>
            <a:pPr algn="ctr">
              <a:lnSpc>
                <a:spcPct val="90000"/>
              </a:lnSpc>
              <a:spcBef>
                <a:spcPts val="1001"/>
              </a:spcBef>
            </a:pPr>
            <a:r>
              <a:rPr lang="fr-FR" sz="2400" b="1" i="1" u="sng" strike="noStrike" spc="-1" dirty="0">
                <a:solidFill>
                  <a:srgbClr val="000000"/>
                </a:solidFill>
                <a:uFillTx/>
                <a:latin typeface="Calibri"/>
              </a:rPr>
              <a:t>No </a:t>
            </a:r>
            <a:r>
              <a:rPr lang="fr-FR" sz="2400" b="1" i="1" u="sng" strike="noStrike" spc="-1" dirty="0" err="1">
                <a:solidFill>
                  <a:srgbClr val="000000"/>
                </a:solidFill>
                <a:uFillTx/>
                <a:latin typeface="Calibri"/>
              </a:rPr>
              <a:t>clear</a:t>
            </a:r>
            <a:r>
              <a:rPr lang="fr-FR" sz="2400" b="1" i="1" u="sng" strike="noStrike" spc="-1" dirty="0">
                <a:solidFill>
                  <a:srgbClr val="000000"/>
                </a:solidFill>
                <a:uFillTx/>
                <a:latin typeface="Calibri"/>
              </a:rPr>
              <a:t> consensus if </a:t>
            </a:r>
            <a:r>
              <a:rPr lang="fr-FR" sz="2400" b="1" i="1" u="sng" strike="noStrike" spc="-1" dirty="0" smtClean="0">
                <a:solidFill>
                  <a:srgbClr val="000000"/>
                </a:solidFill>
                <a:uFillTx/>
                <a:latin typeface="Calibri"/>
              </a:rPr>
              <a:t>PD </a:t>
            </a:r>
            <a:r>
              <a:rPr lang="fr-FR" sz="2400" b="1" i="1" u="sng" strike="noStrike" spc="-1" dirty="0" err="1" smtClean="0">
                <a:solidFill>
                  <a:srgbClr val="000000"/>
                </a:solidFill>
                <a:uFillTx/>
                <a:latin typeface="Calibri"/>
              </a:rPr>
              <a:t>is</a:t>
            </a:r>
            <a:r>
              <a:rPr lang="fr-FR" sz="2400" b="1" i="1" u="sng" strike="noStrike" spc="-1" dirty="0" smtClean="0">
                <a:solidFill>
                  <a:srgbClr val="000000"/>
                </a:solidFill>
                <a:uFillTx/>
                <a:latin typeface="Calibri"/>
              </a:rPr>
              <a:t> </a:t>
            </a:r>
            <a:r>
              <a:rPr lang="fr-FR" sz="2400" b="1" i="1" u="sng" strike="noStrike" spc="-1" dirty="0">
                <a:solidFill>
                  <a:srgbClr val="000000"/>
                </a:solidFill>
                <a:uFillTx/>
                <a:latin typeface="Calibri"/>
              </a:rPr>
              <a:t>an </a:t>
            </a:r>
            <a:r>
              <a:rPr lang="fr-FR" sz="2400" b="1" i="1" u="sng" strike="noStrike" spc="-1" dirty="0" err="1">
                <a:solidFill>
                  <a:srgbClr val="000000"/>
                </a:solidFill>
                <a:uFillTx/>
                <a:latin typeface="Calibri"/>
              </a:rPr>
              <a:t>economic</a:t>
            </a:r>
            <a:r>
              <a:rPr lang="fr-FR" sz="2400" b="1" i="1" u="sng" strike="noStrike" spc="-1" dirty="0">
                <a:solidFill>
                  <a:srgbClr val="000000"/>
                </a:solidFill>
                <a:uFillTx/>
                <a:latin typeface="Calibri"/>
              </a:rPr>
              <a:t> </a:t>
            </a:r>
            <a:r>
              <a:rPr lang="fr-FR" sz="2400" b="1" i="1" u="sng" strike="noStrike" spc="-1" dirty="0" err="1">
                <a:solidFill>
                  <a:srgbClr val="000000"/>
                </a:solidFill>
                <a:uFillTx/>
                <a:latin typeface="Calibri"/>
              </a:rPr>
              <a:t>equilibrium</a:t>
            </a:r>
            <a:r>
              <a:rPr lang="fr-FR" sz="2400" b="1" i="1" u="sng" strike="noStrike" spc="-1" dirty="0">
                <a:solidFill>
                  <a:srgbClr val="000000"/>
                </a:solidFill>
                <a:uFillTx/>
                <a:latin typeface="Calibri"/>
              </a:rPr>
              <a:t> in  a </a:t>
            </a:r>
            <a:r>
              <a:rPr lang="fr-FR" sz="2400" b="1" i="1" u="sng" strike="noStrike" spc="-1" dirty="0" err="1">
                <a:solidFill>
                  <a:srgbClr val="000000"/>
                </a:solidFill>
                <a:uFillTx/>
                <a:latin typeface="Calibri"/>
              </a:rPr>
              <a:t>competitive</a:t>
            </a:r>
            <a:r>
              <a:rPr lang="fr-FR" sz="2400" b="1" i="1" u="sng" strike="noStrike" spc="-1" dirty="0">
                <a:solidFill>
                  <a:srgbClr val="000000"/>
                </a:solidFill>
                <a:uFillTx/>
                <a:latin typeface="Calibri"/>
              </a:rPr>
              <a:t> </a:t>
            </a:r>
            <a:r>
              <a:rPr lang="fr-FR" sz="2400" b="1" i="1" u="sng" strike="noStrike" spc="-1" dirty="0" err="1">
                <a:solidFill>
                  <a:srgbClr val="000000"/>
                </a:solidFill>
                <a:uFillTx/>
                <a:latin typeface="Calibri"/>
              </a:rPr>
              <a:t>environment</a:t>
            </a:r>
            <a:r>
              <a:rPr lang="fr-FR" sz="2400" b="1" i="1" u="sng" strike="noStrike" spc="-1" dirty="0">
                <a:solidFill>
                  <a:srgbClr val="000000"/>
                </a:solidFill>
                <a:uFillTx/>
                <a:latin typeface="Calibri"/>
              </a:rPr>
              <a:t> </a:t>
            </a:r>
            <a:r>
              <a:rPr lang="fr-FR" sz="2800" b="0" strike="noStrike" spc="-1" dirty="0">
                <a:solidFill>
                  <a:srgbClr val="000000"/>
                </a:solidFill>
                <a:latin typeface="Calibri"/>
              </a:rPr>
              <a:t>	</a:t>
            </a:r>
            <a:endParaRPr lang="fr-FR" sz="2800" b="0" strike="noStrike" spc="-1" dirty="0">
              <a:latin typeface="Arial"/>
            </a:endParaRPr>
          </a:p>
          <a:p>
            <a:pPr marL="399960">
              <a:lnSpc>
                <a:spcPct val="90000"/>
              </a:lnSpc>
              <a:spcBef>
                <a:spcPts val="499"/>
              </a:spcBef>
            </a:pPr>
            <a:endParaRPr lang="fr-FR"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CustomShape 1"/>
          <p:cNvSpPr/>
          <p:nvPr/>
        </p:nvSpPr>
        <p:spPr>
          <a:xfrm>
            <a:off x="611640" y="-2736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90000"/>
              </a:lnSpc>
            </a:pPr>
            <a:r>
              <a:rPr lang="fr-FR" sz="4400" b="1" strike="noStrike" spc="-1">
                <a:solidFill>
                  <a:srgbClr val="000000"/>
                </a:solidFill>
                <a:latin typeface="Calibri Light"/>
              </a:rPr>
              <a:t>2.3 Discussion (cont)</a:t>
            </a:r>
            <a:endParaRPr lang="fr-FR" sz="4400" b="0" strike="noStrike" spc="-1">
              <a:latin typeface="Arial"/>
            </a:endParaRPr>
          </a:p>
        </p:txBody>
      </p:sp>
      <p:sp>
        <p:nvSpPr>
          <p:cNvPr id="177" name="CustomShape 2"/>
          <p:cNvSpPr/>
          <p:nvPr/>
        </p:nvSpPr>
        <p:spPr>
          <a:xfrm>
            <a:off x="628560" y="1340640"/>
            <a:ext cx="7886160" cy="4835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457200" indent="-456480">
              <a:lnSpc>
                <a:spcPct val="90000"/>
              </a:lnSpc>
              <a:spcBef>
                <a:spcPts val="1001"/>
              </a:spcBef>
              <a:buClr>
                <a:srgbClr val="000000"/>
              </a:buClr>
              <a:buFont typeface="Arial"/>
              <a:buChar char="•"/>
            </a:pPr>
            <a:r>
              <a:rPr lang="fr-FR" sz="2000" b="0" strike="noStrike" spc="-1" dirty="0">
                <a:solidFill>
                  <a:srgbClr val="000000"/>
                </a:solidFill>
                <a:latin typeface="Calibri"/>
              </a:rPr>
              <a:t>Dual impact of PD in </a:t>
            </a:r>
            <a:r>
              <a:rPr lang="fr-FR" sz="2000" b="0" strike="noStrike" spc="-1" dirty="0" err="1">
                <a:solidFill>
                  <a:srgbClr val="000000"/>
                </a:solidFill>
                <a:latin typeface="Calibri"/>
              </a:rPr>
              <a:t>competitive</a:t>
            </a:r>
            <a:r>
              <a:rPr lang="fr-FR" sz="2000" b="0" strike="noStrike" spc="-1" dirty="0">
                <a:solidFill>
                  <a:srgbClr val="000000"/>
                </a:solidFill>
                <a:latin typeface="Calibri"/>
              </a:rPr>
              <a:t> </a:t>
            </a:r>
            <a:r>
              <a:rPr lang="fr-FR" sz="2000" b="0" strike="noStrike" spc="-1" dirty="0" err="1">
                <a:solidFill>
                  <a:srgbClr val="000000"/>
                </a:solidFill>
                <a:latin typeface="Calibri"/>
              </a:rPr>
              <a:t>environment</a:t>
            </a:r>
            <a:endParaRPr lang="fr-FR" sz="2000" b="0" strike="noStrike" spc="-1" dirty="0">
              <a:latin typeface="Arial"/>
            </a:endParaRPr>
          </a:p>
          <a:p>
            <a:pPr marL="857160" lvl="1" indent="-456480">
              <a:lnSpc>
                <a:spcPct val="90000"/>
              </a:lnSpc>
              <a:spcBef>
                <a:spcPts val="499"/>
              </a:spcBef>
              <a:buClr>
                <a:srgbClr val="000000"/>
              </a:buClr>
              <a:buFont typeface="Arial"/>
              <a:buChar char="•"/>
            </a:pPr>
            <a:r>
              <a:rPr lang="fr-FR" b="0" strike="noStrike" spc="-1" dirty="0">
                <a:solidFill>
                  <a:srgbClr val="000000"/>
                </a:solidFill>
                <a:latin typeface="Calibri"/>
              </a:rPr>
              <a:t>Output expansion (</a:t>
            </a:r>
            <a:r>
              <a:rPr lang="fr-FR" b="0" strike="noStrike" spc="-1" dirty="0">
                <a:solidFill>
                  <a:srgbClr val="000000"/>
                </a:solidFill>
                <a:latin typeface="Wingdings"/>
                <a:ea typeface="Wingdings"/>
              </a:rPr>
              <a:t></a:t>
            </a:r>
            <a:r>
              <a:rPr lang="fr-FR" b="0" strike="noStrike" spc="-1" dirty="0">
                <a:solidFill>
                  <a:srgbClr val="000000"/>
                </a:solidFill>
                <a:latin typeface="Calibri"/>
                <a:ea typeface="Wingdings"/>
              </a:rPr>
              <a:t>Profits)</a:t>
            </a:r>
            <a:endParaRPr lang="fr-FR" b="0" strike="noStrike" spc="-1" dirty="0">
              <a:latin typeface="Arial"/>
            </a:endParaRPr>
          </a:p>
          <a:p>
            <a:pPr marL="857160" lvl="1" indent="-456480">
              <a:lnSpc>
                <a:spcPct val="90000"/>
              </a:lnSpc>
              <a:spcBef>
                <a:spcPts val="499"/>
              </a:spcBef>
              <a:buClr>
                <a:srgbClr val="000000"/>
              </a:buClr>
              <a:buFont typeface="Arial"/>
              <a:buChar char="•"/>
            </a:pPr>
            <a:r>
              <a:rPr lang="fr-FR" b="0" strike="noStrike" spc="-1" dirty="0" err="1">
                <a:solidFill>
                  <a:srgbClr val="000000"/>
                </a:solidFill>
                <a:latin typeface="Calibri"/>
                <a:ea typeface="Wingdings"/>
              </a:rPr>
              <a:t>Intensified</a:t>
            </a:r>
            <a:r>
              <a:rPr lang="fr-FR" b="0" strike="noStrike" spc="-1" dirty="0">
                <a:solidFill>
                  <a:srgbClr val="000000"/>
                </a:solidFill>
                <a:latin typeface="Calibri"/>
                <a:ea typeface="Wingdings"/>
              </a:rPr>
              <a:t> </a:t>
            </a:r>
            <a:r>
              <a:rPr lang="fr-FR" b="0" strike="noStrike" spc="-1" dirty="0" err="1">
                <a:solidFill>
                  <a:srgbClr val="000000"/>
                </a:solidFill>
                <a:latin typeface="Calibri"/>
                <a:ea typeface="Wingdings"/>
              </a:rPr>
              <a:t>competition</a:t>
            </a:r>
            <a:r>
              <a:rPr lang="fr-FR" b="0" strike="noStrike" spc="-1" dirty="0">
                <a:solidFill>
                  <a:srgbClr val="000000"/>
                </a:solidFill>
                <a:latin typeface="Calibri"/>
                <a:ea typeface="Wingdings"/>
              </a:rPr>
              <a:t> (</a:t>
            </a:r>
            <a:r>
              <a:rPr lang="fr-FR" b="0" strike="noStrike" spc="-1" dirty="0">
                <a:solidFill>
                  <a:srgbClr val="000000"/>
                </a:solidFill>
                <a:latin typeface="Wingdings"/>
                <a:ea typeface="Wingdings"/>
              </a:rPr>
              <a:t></a:t>
            </a:r>
            <a:r>
              <a:rPr lang="fr-FR" b="0" strike="noStrike" spc="-1" dirty="0">
                <a:solidFill>
                  <a:srgbClr val="000000"/>
                </a:solidFill>
                <a:latin typeface="Calibri"/>
                <a:ea typeface="Wingdings"/>
              </a:rPr>
              <a:t> Profits)</a:t>
            </a:r>
            <a:endParaRPr lang="fr-FR" b="0" strike="noStrike" spc="-1" dirty="0">
              <a:latin typeface="Arial"/>
            </a:endParaRPr>
          </a:p>
          <a:p>
            <a:pPr marL="228600" indent="-227880">
              <a:lnSpc>
                <a:spcPct val="90000"/>
              </a:lnSpc>
              <a:spcBef>
                <a:spcPts val="1001"/>
              </a:spcBef>
              <a:buClr>
                <a:srgbClr val="000000"/>
              </a:buClr>
              <a:buFont typeface="Arial"/>
              <a:buChar char="•"/>
            </a:pPr>
            <a:endParaRPr lang="fr-FR" sz="800" b="0" strike="noStrike" spc="-1" dirty="0" smtClean="0">
              <a:solidFill>
                <a:srgbClr val="000000"/>
              </a:solidFill>
              <a:latin typeface="Calibri"/>
              <a:ea typeface="Wingdings"/>
            </a:endParaRPr>
          </a:p>
          <a:p>
            <a:pPr marL="228600" indent="-227880">
              <a:lnSpc>
                <a:spcPct val="90000"/>
              </a:lnSpc>
              <a:spcBef>
                <a:spcPts val="1001"/>
              </a:spcBef>
              <a:buClr>
                <a:srgbClr val="000000"/>
              </a:buClr>
              <a:buFont typeface="Arial"/>
              <a:buChar char="•"/>
            </a:pPr>
            <a:r>
              <a:rPr lang="fr-FR" sz="2000" b="0" strike="noStrike" spc="-1" dirty="0" smtClean="0">
                <a:solidFill>
                  <a:srgbClr val="000000"/>
                </a:solidFill>
                <a:latin typeface="Calibri"/>
                <a:ea typeface="Wingdings"/>
              </a:rPr>
              <a:t>General </a:t>
            </a:r>
            <a:r>
              <a:rPr lang="fr-FR" sz="2000" b="0" strike="noStrike" spc="-1" dirty="0">
                <a:solidFill>
                  <a:srgbClr val="000000"/>
                </a:solidFill>
                <a:latin typeface="Calibri"/>
                <a:ea typeface="Wingdings"/>
              </a:rPr>
              <a:t>consensus </a:t>
            </a:r>
            <a:r>
              <a:rPr lang="fr-FR" sz="2000" b="0" strike="noStrike" spc="-1" dirty="0" err="1">
                <a:solidFill>
                  <a:srgbClr val="000000"/>
                </a:solidFill>
                <a:latin typeface="Calibri"/>
                <a:ea typeface="Wingdings"/>
              </a:rPr>
              <a:t>from</a:t>
            </a:r>
            <a:r>
              <a:rPr lang="fr-FR" sz="2000" b="0" strike="noStrike" spc="-1" dirty="0">
                <a:solidFill>
                  <a:srgbClr val="000000"/>
                </a:solidFill>
                <a:latin typeface="Calibri"/>
                <a:ea typeface="Wingdings"/>
              </a:rPr>
              <a:t> the </a:t>
            </a:r>
            <a:r>
              <a:rPr lang="fr-FR" sz="2000" b="0" strike="noStrike" spc="-1" dirty="0" err="1">
                <a:solidFill>
                  <a:srgbClr val="000000"/>
                </a:solidFill>
                <a:latin typeface="Calibri"/>
                <a:ea typeface="Wingdings"/>
              </a:rPr>
              <a:t>literature</a:t>
            </a:r>
            <a:r>
              <a:rPr lang="fr-FR" sz="2000" b="0" strike="noStrike" spc="-1" dirty="0">
                <a:solidFill>
                  <a:srgbClr val="000000"/>
                </a:solidFill>
                <a:latin typeface="Calibri"/>
                <a:ea typeface="Wingdings"/>
              </a:rPr>
              <a:t>: </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b="0" strike="noStrike" spc="-1" dirty="0" err="1">
                <a:solidFill>
                  <a:srgbClr val="000000"/>
                </a:solidFill>
                <a:latin typeface="Calibri"/>
                <a:ea typeface="Wingdings"/>
              </a:rPr>
              <a:t>Too</a:t>
            </a:r>
            <a:r>
              <a:rPr lang="fr-FR" b="0" strike="noStrike" spc="-1" dirty="0">
                <a:solidFill>
                  <a:srgbClr val="000000"/>
                </a:solidFill>
                <a:latin typeface="Calibri"/>
                <a:ea typeface="Wingdings"/>
              </a:rPr>
              <a:t> </a:t>
            </a:r>
            <a:r>
              <a:rPr lang="fr-FR" b="0" strike="noStrike" spc="-1" dirty="0" err="1">
                <a:solidFill>
                  <a:srgbClr val="000000"/>
                </a:solidFill>
                <a:latin typeface="Calibri"/>
                <a:ea typeface="Wingdings"/>
              </a:rPr>
              <a:t>much</a:t>
            </a:r>
            <a:r>
              <a:rPr lang="fr-FR" b="0" strike="noStrike" spc="-1" dirty="0">
                <a:solidFill>
                  <a:srgbClr val="000000"/>
                </a:solidFill>
                <a:latin typeface="Calibri"/>
                <a:ea typeface="Wingdings"/>
              </a:rPr>
              <a:t> </a:t>
            </a:r>
            <a:r>
              <a:rPr lang="fr-FR" b="0" strike="noStrike" spc="-1" dirty="0" err="1">
                <a:solidFill>
                  <a:srgbClr val="000000"/>
                </a:solidFill>
                <a:latin typeface="Calibri"/>
                <a:ea typeface="Wingdings"/>
              </a:rPr>
              <a:t>retail</a:t>
            </a:r>
            <a:r>
              <a:rPr lang="fr-FR" b="0" strike="noStrike" spc="-1" dirty="0">
                <a:solidFill>
                  <a:srgbClr val="000000"/>
                </a:solidFill>
                <a:latin typeface="Calibri"/>
                <a:ea typeface="Wingdings"/>
              </a:rPr>
              <a:t> </a:t>
            </a:r>
            <a:r>
              <a:rPr lang="fr-FR" b="0" strike="noStrike" spc="-1" dirty="0" err="1">
                <a:solidFill>
                  <a:srgbClr val="000000"/>
                </a:solidFill>
                <a:latin typeface="Calibri"/>
                <a:ea typeface="Wingdings"/>
              </a:rPr>
              <a:t>competition</a:t>
            </a:r>
            <a:r>
              <a:rPr lang="fr-FR" b="0" strike="noStrike" spc="-1" dirty="0">
                <a:solidFill>
                  <a:srgbClr val="000000"/>
                </a:solidFill>
                <a:latin typeface="Calibri"/>
                <a:ea typeface="Wingdings"/>
              </a:rPr>
              <a:t> </a:t>
            </a:r>
            <a:r>
              <a:rPr lang="fr-FR" b="0" strike="noStrike" spc="-1" dirty="0" err="1">
                <a:solidFill>
                  <a:srgbClr val="000000"/>
                </a:solidFill>
                <a:latin typeface="Calibri"/>
                <a:ea typeface="Wingdings"/>
              </a:rPr>
              <a:t>is</a:t>
            </a:r>
            <a:r>
              <a:rPr lang="fr-FR" b="0" strike="noStrike" spc="-1" dirty="0">
                <a:solidFill>
                  <a:srgbClr val="000000"/>
                </a:solidFill>
                <a:latin typeface="Calibri"/>
                <a:ea typeface="Wingdings"/>
              </a:rPr>
              <a:t> incompatible </a:t>
            </a:r>
            <a:r>
              <a:rPr lang="fr-FR" b="0" strike="noStrike" spc="-1" dirty="0" err="1">
                <a:solidFill>
                  <a:srgbClr val="000000"/>
                </a:solidFill>
                <a:latin typeface="Calibri"/>
                <a:ea typeface="Wingdings"/>
              </a:rPr>
              <a:t>with</a:t>
            </a:r>
            <a:r>
              <a:rPr lang="fr-FR" b="0" strike="noStrike" spc="-1" dirty="0">
                <a:solidFill>
                  <a:srgbClr val="000000"/>
                </a:solidFill>
                <a:latin typeface="Calibri"/>
                <a:ea typeface="Wingdings"/>
              </a:rPr>
              <a:t> </a:t>
            </a:r>
            <a:r>
              <a:rPr lang="fr-FR" b="0" strike="noStrike" spc="-1" dirty="0" err="1">
                <a:solidFill>
                  <a:srgbClr val="000000"/>
                </a:solidFill>
                <a:latin typeface="Calibri"/>
                <a:ea typeface="Wingdings"/>
              </a:rPr>
              <a:t>price</a:t>
            </a:r>
            <a:r>
              <a:rPr lang="fr-FR" b="0" strike="noStrike" spc="-1" dirty="0">
                <a:solidFill>
                  <a:srgbClr val="000000"/>
                </a:solidFill>
                <a:latin typeface="Calibri"/>
                <a:ea typeface="Wingdings"/>
              </a:rPr>
              <a:t> discrimination</a:t>
            </a:r>
            <a:endParaRPr lang="fr-FR" b="0" strike="noStrike" spc="-1" dirty="0">
              <a:latin typeface="Arial"/>
            </a:endParaRPr>
          </a:p>
          <a:p>
            <a:pPr marL="685800" lvl="1" indent="-227880">
              <a:lnSpc>
                <a:spcPct val="90000"/>
              </a:lnSpc>
              <a:spcBef>
                <a:spcPts val="499"/>
              </a:spcBef>
              <a:buClr>
                <a:srgbClr val="000000"/>
              </a:buClr>
              <a:buFont typeface="Arial"/>
              <a:buChar char="•"/>
            </a:pPr>
            <a:r>
              <a:rPr lang="fr-FR" b="0" strike="noStrike" spc="-1" dirty="0" err="1">
                <a:solidFill>
                  <a:srgbClr val="000000"/>
                </a:solidFill>
                <a:latin typeface="Calibri"/>
                <a:ea typeface="Wingdings"/>
              </a:rPr>
              <a:t>Similar</a:t>
            </a:r>
            <a:r>
              <a:rPr lang="fr-FR" b="0" strike="noStrike" spc="-1" dirty="0">
                <a:solidFill>
                  <a:srgbClr val="000000"/>
                </a:solidFill>
                <a:latin typeface="Calibri"/>
                <a:ea typeface="Wingdings"/>
              </a:rPr>
              <a:t> </a:t>
            </a:r>
            <a:r>
              <a:rPr lang="fr-FR" b="0" strike="noStrike" spc="-1" dirty="0" err="1">
                <a:solidFill>
                  <a:srgbClr val="000000"/>
                </a:solidFill>
                <a:latin typeface="Calibri"/>
                <a:ea typeface="Wingdings"/>
              </a:rPr>
              <a:t>datasets</a:t>
            </a:r>
            <a:r>
              <a:rPr lang="fr-FR" b="0" strike="noStrike" spc="-1" dirty="0">
                <a:solidFill>
                  <a:srgbClr val="000000"/>
                </a:solidFill>
                <a:latin typeface="Calibri"/>
                <a:ea typeface="Wingdings"/>
              </a:rPr>
              <a:t>, </a:t>
            </a:r>
            <a:r>
              <a:rPr lang="fr-FR" b="0" strike="noStrike" spc="-1" dirty="0" err="1">
                <a:solidFill>
                  <a:srgbClr val="000000"/>
                </a:solidFill>
                <a:latin typeface="Calibri"/>
                <a:ea typeface="Wingdings"/>
              </a:rPr>
              <a:t>algorithms</a:t>
            </a:r>
            <a:r>
              <a:rPr lang="fr-FR" b="0" strike="noStrike" spc="-1" dirty="0">
                <a:solidFill>
                  <a:srgbClr val="000000"/>
                </a:solidFill>
                <a:latin typeface="Calibri"/>
                <a:ea typeface="Wingdings"/>
              </a:rPr>
              <a:t> leads to collapse of </a:t>
            </a:r>
            <a:r>
              <a:rPr lang="fr-FR" b="0" strike="noStrike" spc="-1" dirty="0" err="1">
                <a:solidFill>
                  <a:srgbClr val="000000"/>
                </a:solidFill>
                <a:latin typeface="Calibri"/>
                <a:ea typeface="Wingdings"/>
              </a:rPr>
              <a:t>price</a:t>
            </a:r>
            <a:r>
              <a:rPr lang="fr-FR" b="0" strike="noStrike" spc="-1" dirty="0">
                <a:solidFill>
                  <a:srgbClr val="000000"/>
                </a:solidFill>
                <a:latin typeface="Calibri"/>
                <a:ea typeface="Wingdings"/>
              </a:rPr>
              <a:t> discrimination (Liu &amp; </a:t>
            </a:r>
            <a:r>
              <a:rPr lang="fr-FR" b="0" strike="noStrike" spc="-1" dirty="0" err="1">
                <a:solidFill>
                  <a:srgbClr val="000000"/>
                </a:solidFill>
                <a:latin typeface="Calibri"/>
                <a:ea typeface="Wingdings"/>
              </a:rPr>
              <a:t>Serfes</a:t>
            </a:r>
            <a:r>
              <a:rPr lang="fr-FR" b="0" strike="noStrike" spc="-1" dirty="0">
                <a:solidFill>
                  <a:srgbClr val="000000"/>
                </a:solidFill>
                <a:latin typeface="Calibri"/>
                <a:ea typeface="Wingdings"/>
              </a:rPr>
              <a:t>, 2004; Belleflamme et al. 2018)</a:t>
            </a:r>
            <a:endParaRPr lang="fr-FR" b="0" strike="noStrike" spc="-1" dirty="0">
              <a:latin typeface="Arial"/>
            </a:endParaRPr>
          </a:p>
          <a:p>
            <a:pPr marL="457200">
              <a:lnSpc>
                <a:spcPct val="90000"/>
              </a:lnSpc>
              <a:spcBef>
                <a:spcPts val="499"/>
              </a:spcBef>
            </a:pPr>
            <a:endParaRPr lang="fr-FR" sz="2000" b="0" strike="noStrike" spc="-1" dirty="0">
              <a:latin typeface="Arial"/>
            </a:endParaRPr>
          </a:p>
          <a:p>
            <a:pPr marL="457200" algn="ctr">
              <a:lnSpc>
                <a:spcPct val="90000"/>
              </a:lnSpc>
              <a:spcBef>
                <a:spcPts val="499"/>
              </a:spcBef>
            </a:pPr>
            <a:r>
              <a:rPr lang="fr-FR" sz="2000" b="1" i="1" u="sng" strike="noStrike" spc="-1" dirty="0">
                <a:solidFill>
                  <a:srgbClr val="000000"/>
                </a:solidFill>
                <a:uFillTx/>
                <a:latin typeface="Calibri"/>
                <a:ea typeface="Wingdings"/>
              </a:rPr>
              <a:t>Important to </a:t>
            </a:r>
            <a:r>
              <a:rPr lang="fr-FR" sz="2000" b="1" i="1" u="sng" strike="noStrike" spc="-1" dirty="0" err="1">
                <a:solidFill>
                  <a:srgbClr val="000000"/>
                </a:solidFill>
                <a:uFillTx/>
                <a:latin typeface="Calibri"/>
                <a:ea typeface="Wingdings"/>
              </a:rPr>
              <a:t>consider</a:t>
            </a:r>
            <a:r>
              <a:rPr lang="fr-FR" sz="2000" b="1" i="1" u="sng" strike="noStrike" spc="-1" dirty="0">
                <a:solidFill>
                  <a:srgbClr val="000000"/>
                </a:solidFill>
                <a:uFillTx/>
                <a:latin typeface="Calibri"/>
                <a:ea typeface="Wingdings"/>
              </a:rPr>
              <a:t> </a:t>
            </a:r>
            <a:r>
              <a:rPr lang="fr-FR" sz="2000" b="1" i="1" u="sng" strike="noStrike" spc="-1" dirty="0" err="1">
                <a:solidFill>
                  <a:srgbClr val="000000"/>
                </a:solidFill>
                <a:uFillTx/>
                <a:latin typeface="Calibri"/>
                <a:ea typeface="Wingdings"/>
              </a:rPr>
              <a:t>retail</a:t>
            </a:r>
            <a:r>
              <a:rPr lang="fr-FR" sz="2000" b="1" i="1" u="sng" strike="noStrike" spc="-1" dirty="0">
                <a:solidFill>
                  <a:srgbClr val="000000"/>
                </a:solidFill>
                <a:uFillTx/>
                <a:latin typeface="Calibri"/>
                <a:ea typeface="Wingdings"/>
              </a:rPr>
              <a:t> &amp; data </a:t>
            </a:r>
            <a:r>
              <a:rPr lang="fr-FR" sz="2000" b="1" i="1" u="sng" strike="noStrike" spc="-1" dirty="0" err="1">
                <a:solidFill>
                  <a:srgbClr val="000000"/>
                </a:solidFill>
                <a:uFillTx/>
                <a:latin typeface="Calibri"/>
                <a:ea typeface="Wingdings"/>
              </a:rPr>
              <a:t>market</a:t>
            </a:r>
            <a:r>
              <a:rPr lang="fr-FR" sz="2000" b="1" i="1" u="sng" strike="noStrike" spc="-1" dirty="0">
                <a:solidFill>
                  <a:srgbClr val="000000"/>
                </a:solidFill>
                <a:uFillTx/>
                <a:latin typeface="Calibri"/>
                <a:ea typeface="Wingdings"/>
              </a:rPr>
              <a:t> </a:t>
            </a:r>
            <a:r>
              <a:rPr lang="fr-FR" sz="2000" b="1" i="1" u="sng" strike="noStrike" spc="-1" dirty="0" err="1">
                <a:solidFill>
                  <a:srgbClr val="000000"/>
                </a:solidFill>
                <a:uFillTx/>
                <a:latin typeface="Calibri"/>
                <a:ea typeface="Wingdings"/>
              </a:rPr>
              <a:t>when</a:t>
            </a:r>
            <a:r>
              <a:rPr lang="fr-FR" sz="2000" b="1" i="1" u="sng" strike="noStrike" spc="-1" dirty="0">
                <a:solidFill>
                  <a:srgbClr val="000000"/>
                </a:solidFill>
                <a:uFillTx/>
                <a:latin typeface="Calibri"/>
                <a:ea typeface="Wingdings"/>
              </a:rPr>
              <a:t> </a:t>
            </a:r>
            <a:r>
              <a:rPr lang="fr-FR" sz="2000" b="1" i="1" u="sng" strike="noStrike" spc="-1" dirty="0" err="1">
                <a:solidFill>
                  <a:srgbClr val="000000"/>
                </a:solidFill>
                <a:uFillTx/>
                <a:latin typeface="Calibri"/>
                <a:ea typeface="Wingdings"/>
              </a:rPr>
              <a:t>analyzing</a:t>
            </a:r>
            <a:r>
              <a:rPr lang="fr-FR" sz="2000" b="1" i="1" u="sng" strike="noStrike" spc="-1" dirty="0">
                <a:solidFill>
                  <a:srgbClr val="000000"/>
                </a:solidFill>
                <a:uFillTx/>
                <a:latin typeface="Calibri"/>
                <a:ea typeface="Wingdings"/>
              </a:rPr>
              <a:t> the impact of AI on </a:t>
            </a:r>
            <a:r>
              <a:rPr lang="fr-FR" sz="2000" b="1" i="1" u="sng" strike="noStrike" spc="-1" dirty="0" smtClean="0">
                <a:solidFill>
                  <a:srgbClr val="000000"/>
                </a:solidFill>
                <a:uFillTx/>
                <a:latin typeface="Calibri"/>
                <a:ea typeface="Wingdings"/>
              </a:rPr>
              <a:t>PD</a:t>
            </a:r>
          </a:p>
          <a:p>
            <a:pPr marL="457200" algn="ctr">
              <a:lnSpc>
                <a:spcPct val="90000"/>
              </a:lnSpc>
              <a:spcBef>
                <a:spcPts val="499"/>
              </a:spcBef>
            </a:pPr>
            <a:endParaRPr lang="en-US" sz="2000" b="1" i="1" u="sng" spc="-1" dirty="0" smtClean="0">
              <a:solidFill>
                <a:srgbClr val="000000"/>
              </a:solidFill>
              <a:latin typeface="Calibri"/>
              <a:ea typeface="Wingdings"/>
            </a:endParaRPr>
          </a:p>
          <a:p>
            <a:pPr marL="457200" algn="ctr">
              <a:lnSpc>
                <a:spcPct val="90000"/>
              </a:lnSpc>
              <a:spcBef>
                <a:spcPts val="499"/>
              </a:spcBef>
            </a:pPr>
            <a:r>
              <a:rPr lang="en-US" sz="2000" b="1" i="1" u="sng" spc="-1" dirty="0" smtClean="0">
                <a:solidFill>
                  <a:srgbClr val="000000"/>
                </a:solidFill>
                <a:latin typeface="Calibri"/>
                <a:ea typeface="Wingdings"/>
              </a:rPr>
              <a:t>For economic equilibrium: need </a:t>
            </a:r>
            <a:r>
              <a:rPr lang="en-US" sz="2000" b="1" i="1" u="sng" spc="-1" dirty="0">
                <a:solidFill>
                  <a:srgbClr val="000000"/>
                </a:solidFill>
                <a:latin typeface="Calibri"/>
                <a:ea typeface="Wingdings"/>
              </a:rPr>
              <a:t>absence of competition on retail and data markets</a:t>
            </a:r>
          </a:p>
          <a:p>
            <a:pPr marL="457200" algn="ctr">
              <a:lnSpc>
                <a:spcPct val="90000"/>
              </a:lnSpc>
              <a:spcBef>
                <a:spcPts val="499"/>
              </a:spcBef>
            </a:pPr>
            <a:endParaRPr lang="fr-FR" sz="2400" b="1" i="1" u="sng" strike="noStrike" spc="-1" dirty="0" smtClean="0">
              <a:solidFill>
                <a:srgbClr val="000000"/>
              </a:solidFill>
              <a:uFillTx/>
              <a:latin typeface="Calibri"/>
              <a:ea typeface="Wingdings"/>
            </a:endParaRPr>
          </a:p>
          <a:p>
            <a:pPr marL="457200" algn="ctr">
              <a:lnSpc>
                <a:spcPct val="90000"/>
              </a:lnSpc>
              <a:spcBef>
                <a:spcPts val="499"/>
              </a:spcBef>
            </a:pPr>
            <a:endParaRPr lang="fr-FR" sz="2400" b="0" strike="noStrike" spc="-1" dirty="0">
              <a:latin typeface="Arial"/>
            </a:endParaRPr>
          </a:p>
          <a:p>
            <a:pPr marL="457200">
              <a:lnSpc>
                <a:spcPct val="90000"/>
              </a:lnSpc>
              <a:spcBef>
                <a:spcPts val="1001"/>
              </a:spcBef>
            </a:pPr>
            <a:endParaRPr lang="fr-FR" sz="24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7">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7">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CustomShape 1"/>
          <p:cNvSpPr/>
          <p:nvPr/>
        </p:nvSpPr>
        <p:spPr>
          <a:xfrm>
            <a:off x="628560" y="36504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90000"/>
              </a:lnSpc>
            </a:pPr>
            <a:r>
              <a:rPr lang="fr-FR" sz="4400" b="0" strike="noStrike" spc="-1">
                <a:solidFill>
                  <a:srgbClr val="000000"/>
                </a:solidFill>
                <a:latin typeface="Calibri Light"/>
              </a:rPr>
              <a:t>2.4 Law &amp; Policy Aspects</a:t>
            </a:r>
            <a:endParaRPr lang="fr-FR" sz="4400" b="0" strike="noStrike" spc="-1">
              <a:latin typeface="Arial"/>
            </a:endParaRPr>
          </a:p>
        </p:txBody>
      </p:sp>
      <p:sp>
        <p:nvSpPr>
          <p:cNvPr id="179" name="CustomShape 2"/>
          <p:cNvSpPr/>
          <p:nvPr/>
        </p:nvSpPr>
        <p:spPr>
          <a:xfrm>
            <a:off x="628560" y="1602889"/>
            <a:ext cx="7886160" cy="4573271"/>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9000" lnSpcReduction="10000"/>
          </a:bodyPr>
          <a:lstStyle/>
          <a:p>
            <a:pPr marL="342900" indent="-342900">
              <a:lnSpc>
                <a:spcPct val="90000"/>
              </a:lnSpc>
              <a:spcBef>
                <a:spcPts val="1001"/>
              </a:spcBef>
              <a:buFont typeface="Arial" panose="020B0604020202020204" pitchFamily="34" charset="0"/>
              <a:buChar char="•"/>
            </a:pPr>
            <a:r>
              <a:rPr lang="fr-FR" sz="2000" strike="noStrike" spc="-1" dirty="0">
                <a:solidFill>
                  <a:srgbClr val="000000"/>
                </a:solidFill>
                <a:latin typeface="Calibri"/>
              </a:rPr>
              <a:t>In </a:t>
            </a:r>
            <a:r>
              <a:rPr lang="fr-FR" sz="2000" strike="noStrike" spc="-1" dirty="0" smtClean="0">
                <a:solidFill>
                  <a:srgbClr val="000000"/>
                </a:solidFill>
                <a:latin typeface="Calibri"/>
              </a:rPr>
              <a:t>EU </a:t>
            </a:r>
            <a:r>
              <a:rPr lang="fr-FR" sz="2000" strike="noStrike" spc="-1" dirty="0" err="1" smtClean="0">
                <a:solidFill>
                  <a:srgbClr val="000000"/>
                </a:solidFill>
                <a:latin typeface="Calibri"/>
              </a:rPr>
              <a:t>law</a:t>
            </a:r>
            <a:r>
              <a:rPr lang="fr-FR" sz="2000" strike="noStrike" spc="-1" dirty="0" smtClean="0">
                <a:solidFill>
                  <a:srgbClr val="000000"/>
                </a:solidFill>
                <a:latin typeface="Calibri"/>
              </a:rPr>
              <a:t>, </a:t>
            </a:r>
            <a:r>
              <a:rPr lang="fr-FR" sz="2000" b="1" strike="noStrike" spc="-1" dirty="0">
                <a:solidFill>
                  <a:srgbClr val="000000"/>
                </a:solidFill>
                <a:latin typeface="Calibri"/>
              </a:rPr>
              <a:t>Article 102 c) </a:t>
            </a:r>
            <a:r>
              <a:rPr lang="fr-FR" sz="2000" strike="noStrike" spc="-1" dirty="0" err="1">
                <a:solidFill>
                  <a:srgbClr val="000000"/>
                </a:solidFill>
                <a:latin typeface="Calibri"/>
              </a:rPr>
              <a:t>does</a:t>
            </a:r>
            <a:r>
              <a:rPr lang="fr-FR" sz="2000" strike="noStrike" spc="-1" dirty="0">
                <a:solidFill>
                  <a:srgbClr val="000000"/>
                </a:solidFill>
                <a:latin typeface="Calibri"/>
              </a:rPr>
              <a:t> not capture PD </a:t>
            </a:r>
            <a:r>
              <a:rPr lang="fr-FR" sz="2000" strike="noStrike" spc="-1" dirty="0" err="1">
                <a:solidFill>
                  <a:srgbClr val="000000"/>
                </a:solidFill>
                <a:latin typeface="Calibri"/>
              </a:rPr>
              <a:t>targeted</a:t>
            </a:r>
            <a:r>
              <a:rPr lang="fr-FR" sz="2000" strike="noStrike" spc="-1" dirty="0">
                <a:solidFill>
                  <a:srgbClr val="000000"/>
                </a:solidFill>
                <a:latin typeface="Calibri"/>
              </a:rPr>
              <a:t> to </a:t>
            </a:r>
            <a:r>
              <a:rPr lang="fr-FR" sz="2000" strike="noStrike" spc="-1" dirty="0" err="1">
                <a:solidFill>
                  <a:srgbClr val="000000"/>
                </a:solidFill>
                <a:latin typeface="Calibri"/>
              </a:rPr>
              <a:t>consumers</a:t>
            </a:r>
            <a:r>
              <a:rPr lang="fr-FR" sz="2000" strike="noStrike" spc="-1" dirty="0">
                <a:solidFill>
                  <a:srgbClr val="000000"/>
                </a:solidFill>
                <a:latin typeface="Calibri"/>
              </a:rPr>
              <a:t> (end </a:t>
            </a:r>
            <a:r>
              <a:rPr lang="fr-FR" sz="2000" strike="noStrike" spc="-1" dirty="0" err="1">
                <a:solidFill>
                  <a:srgbClr val="000000"/>
                </a:solidFill>
                <a:latin typeface="Calibri"/>
              </a:rPr>
              <a:t>users</a:t>
            </a:r>
            <a:r>
              <a:rPr lang="fr-FR" sz="2000" strike="noStrike" spc="-1" dirty="0">
                <a:solidFill>
                  <a:srgbClr val="000000"/>
                </a:solidFill>
                <a:latin typeface="Calibri"/>
              </a:rPr>
              <a:t>), but </a:t>
            </a:r>
            <a:r>
              <a:rPr lang="fr-FR" sz="2000" b="1" strike="noStrike" spc="-1" dirty="0">
                <a:solidFill>
                  <a:srgbClr val="000000"/>
                </a:solidFill>
                <a:latin typeface="Calibri"/>
              </a:rPr>
              <a:t>Article 102 a)</a:t>
            </a:r>
            <a:r>
              <a:rPr lang="fr-FR" sz="2000" strike="noStrike" spc="-1" dirty="0">
                <a:solidFill>
                  <a:srgbClr val="000000"/>
                </a:solidFill>
                <a:latin typeface="Calibri"/>
              </a:rPr>
              <a:t> </a:t>
            </a:r>
            <a:r>
              <a:rPr lang="fr-FR" sz="2000" strike="noStrike" spc="-1" dirty="0" smtClean="0">
                <a:solidFill>
                  <a:srgbClr val="000000"/>
                </a:solidFill>
                <a:latin typeface="Calibri"/>
              </a:rPr>
              <a:t>captures </a:t>
            </a:r>
            <a:r>
              <a:rPr lang="fr-FR" sz="2000" strike="noStrike" spc="-1" dirty="0">
                <a:solidFill>
                  <a:srgbClr val="000000"/>
                </a:solidFill>
                <a:latin typeface="Calibri"/>
              </a:rPr>
              <a:t>« </a:t>
            </a:r>
            <a:r>
              <a:rPr lang="fr-FR" sz="2000" strike="noStrike" spc="-1" dirty="0" err="1">
                <a:solidFill>
                  <a:srgbClr val="000000"/>
                </a:solidFill>
                <a:latin typeface="Calibri"/>
              </a:rPr>
              <a:t>unfair</a:t>
            </a:r>
            <a:r>
              <a:rPr lang="fr-FR" sz="2000" strike="noStrike" spc="-1" dirty="0">
                <a:solidFill>
                  <a:srgbClr val="000000"/>
                </a:solidFill>
                <a:latin typeface="Calibri"/>
              </a:rPr>
              <a:t> » </a:t>
            </a:r>
            <a:r>
              <a:rPr lang="fr-FR" sz="2000" strike="noStrike" spc="-1" dirty="0" err="1">
                <a:solidFill>
                  <a:srgbClr val="000000"/>
                </a:solidFill>
                <a:latin typeface="Calibri"/>
              </a:rPr>
              <a:t>pricing</a:t>
            </a:r>
            <a:r>
              <a:rPr lang="fr-FR" sz="2000" strike="noStrike" spc="-1" dirty="0">
                <a:solidFill>
                  <a:srgbClr val="000000"/>
                </a:solidFill>
                <a:latin typeface="Calibri"/>
              </a:rPr>
              <a:t> =&gt; possible </a:t>
            </a:r>
            <a:r>
              <a:rPr lang="fr-FR" sz="2000" strike="noStrike" spc="-1" dirty="0" err="1">
                <a:solidFill>
                  <a:srgbClr val="000000"/>
                </a:solidFill>
                <a:latin typeface="Calibri"/>
              </a:rPr>
              <a:t>legal</a:t>
            </a:r>
            <a:r>
              <a:rPr lang="fr-FR" sz="2000" strike="noStrike" spc="-1" dirty="0">
                <a:solidFill>
                  <a:srgbClr val="000000"/>
                </a:solidFill>
                <a:latin typeface="Calibri"/>
              </a:rPr>
              <a:t> basis to use </a:t>
            </a:r>
            <a:r>
              <a:rPr lang="fr-FR" sz="2000" strike="noStrike" spc="-1" dirty="0" err="1">
                <a:solidFill>
                  <a:srgbClr val="000000"/>
                </a:solidFill>
                <a:latin typeface="Calibri"/>
              </a:rPr>
              <a:t>when</a:t>
            </a:r>
            <a:r>
              <a:rPr lang="fr-FR" sz="2000" strike="noStrike" spc="-1" dirty="0">
                <a:solidFill>
                  <a:srgbClr val="000000"/>
                </a:solidFill>
                <a:latin typeface="Calibri"/>
              </a:rPr>
              <a:t> all surplus </a:t>
            </a:r>
            <a:r>
              <a:rPr lang="fr-FR" sz="2000" strike="noStrike" spc="-1" dirty="0" err="1">
                <a:solidFill>
                  <a:srgbClr val="000000"/>
                </a:solidFill>
                <a:latin typeface="Calibri"/>
              </a:rPr>
              <a:t>is</a:t>
            </a:r>
            <a:r>
              <a:rPr lang="fr-FR" sz="2000" strike="noStrike" spc="-1" dirty="0">
                <a:solidFill>
                  <a:srgbClr val="000000"/>
                </a:solidFill>
                <a:latin typeface="Calibri"/>
              </a:rPr>
              <a:t> </a:t>
            </a:r>
            <a:r>
              <a:rPr lang="fr-FR" sz="2000" strike="noStrike" spc="-1" dirty="0" err="1">
                <a:solidFill>
                  <a:srgbClr val="000000"/>
                </a:solidFill>
                <a:latin typeface="Calibri"/>
              </a:rPr>
              <a:t>extracted</a:t>
            </a:r>
            <a:endParaRPr lang="fr-FR" sz="2000" strike="noStrike" spc="-1" dirty="0">
              <a:latin typeface="Arial"/>
            </a:endParaRPr>
          </a:p>
          <a:p>
            <a:pPr marL="342900" indent="-342900">
              <a:lnSpc>
                <a:spcPct val="90000"/>
              </a:lnSpc>
              <a:spcBef>
                <a:spcPts val="1001"/>
              </a:spcBef>
              <a:buFont typeface="Arial" panose="020B0604020202020204" pitchFamily="34" charset="0"/>
              <a:buChar char="•"/>
            </a:pPr>
            <a:r>
              <a:rPr lang="fr-FR" sz="2000" strike="noStrike" spc="-1" dirty="0" err="1">
                <a:solidFill>
                  <a:srgbClr val="000000"/>
                </a:solidFill>
                <a:latin typeface="Calibri"/>
              </a:rPr>
              <a:t>Threshold</a:t>
            </a:r>
            <a:r>
              <a:rPr lang="fr-FR" sz="2000" strike="noStrike" spc="-1" dirty="0">
                <a:solidFill>
                  <a:srgbClr val="000000"/>
                </a:solidFill>
                <a:latin typeface="Calibri"/>
              </a:rPr>
              <a:t> </a:t>
            </a:r>
            <a:r>
              <a:rPr lang="fr-FR" sz="2000" strike="noStrike" spc="-1" dirty="0" err="1">
                <a:solidFill>
                  <a:srgbClr val="000000"/>
                </a:solidFill>
                <a:latin typeface="Calibri"/>
              </a:rPr>
              <a:t>level</a:t>
            </a:r>
            <a:r>
              <a:rPr lang="fr-FR" sz="2000" strike="noStrike" spc="-1" dirty="0">
                <a:solidFill>
                  <a:srgbClr val="000000"/>
                </a:solidFill>
                <a:latin typeface="Calibri"/>
              </a:rPr>
              <a:t> of dominance : </a:t>
            </a:r>
            <a:r>
              <a:rPr lang="fr-FR" sz="2000" strike="noStrike" spc="-1" dirty="0" err="1">
                <a:solidFill>
                  <a:srgbClr val="000000"/>
                </a:solidFill>
                <a:latin typeface="Calibri"/>
              </a:rPr>
              <a:t>Only</a:t>
            </a:r>
            <a:r>
              <a:rPr lang="fr-FR" sz="2000" strike="noStrike" spc="-1" dirty="0">
                <a:solidFill>
                  <a:srgbClr val="000000"/>
                </a:solidFill>
                <a:latin typeface="Calibri"/>
              </a:rPr>
              <a:t> </a:t>
            </a:r>
            <a:r>
              <a:rPr lang="fr-FR" sz="2000" strike="noStrike" spc="-1" dirty="0" err="1">
                <a:solidFill>
                  <a:srgbClr val="000000"/>
                </a:solidFill>
                <a:latin typeface="Calibri"/>
              </a:rPr>
              <a:t>applies</a:t>
            </a:r>
            <a:r>
              <a:rPr lang="fr-FR" sz="2000" strike="noStrike" spc="-1" dirty="0">
                <a:solidFill>
                  <a:srgbClr val="000000"/>
                </a:solidFill>
                <a:latin typeface="Calibri"/>
              </a:rPr>
              <a:t> to </a:t>
            </a:r>
            <a:r>
              <a:rPr lang="fr-FR" sz="2000" strike="noStrike" spc="-1" dirty="0" smtClean="0">
                <a:solidFill>
                  <a:srgbClr val="000000"/>
                </a:solidFill>
                <a:latin typeface="Calibri"/>
              </a:rPr>
              <a:t>3rd </a:t>
            </a:r>
            <a:r>
              <a:rPr lang="fr-FR" sz="2000" strike="noStrike" spc="-1" dirty="0">
                <a:solidFill>
                  <a:srgbClr val="000000"/>
                </a:solidFill>
                <a:latin typeface="Calibri"/>
              </a:rPr>
              <a:t>of 1st </a:t>
            </a:r>
            <a:r>
              <a:rPr lang="fr-FR" sz="2000" strike="noStrike" spc="-1" dirty="0" err="1">
                <a:solidFill>
                  <a:srgbClr val="000000"/>
                </a:solidFill>
                <a:latin typeface="Calibri"/>
              </a:rPr>
              <a:t>degree</a:t>
            </a:r>
            <a:r>
              <a:rPr lang="fr-FR" sz="2000" strike="noStrike" spc="-1" dirty="0">
                <a:solidFill>
                  <a:srgbClr val="000000"/>
                </a:solidFill>
                <a:latin typeface="Calibri"/>
              </a:rPr>
              <a:t> PD by </a:t>
            </a:r>
            <a:r>
              <a:rPr lang="fr-FR" sz="2000" strike="noStrike" spc="-1" dirty="0" err="1">
                <a:solidFill>
                  <a:srgbClr val="000000"/>
                </a:solidFill>
                <a:latin typeface="Calibri"/>
              </a:rPr>
              <a:t>monopoly</a:t>
            </a:r>
            <a:r>
              <a:rPr lang="fr-FR" sz="2000" strike="noStrike" spc="-1" dirty="0">
                <a:solidFill>
                  <a:srgbClr val="000000"/>
                </a:solidFill>
                <a:latin typeface="Calibri"/>
              </a:rPr>
              <a:t>, not in </a:t>
            </a:r>
            <a:r>
              <a:rPr lang="fr-FR" sz="2000" strike="noStrike" spc="-1" dirty="0" err="1">
                <a:solidFill>
                  <a:srgbClr val="000000"/>
                </a:solidFill>
                <a:latin typeface="Calibri"/>
              </a:rPr>
              <a:t>competitive</a:t>
            </a:r>
            <a:r>
              <a:rPr lang="fr-FR" sz="2000" strike="noStrike" spc="-1" dirty="0">
                <a:solidFill>
                  <a:srgbClr val="000000"/>
                </a:solidFill>
                <a:latin typeface="Calibri"/>
              </a:rPr>
              <a:t> </a:t>
            </a:r>
            <a:r>
              <a:rPr lang="fr-FR" sz="2000" strike="noStrike" spc="-1" dirty="0" err="1">
                <a:solidFill>
                  <a:srgbClr val="000000"/>
                </a:solidFill>
                <a:latin typeface="Calibri"/>
              </a:rPr>
              <a:t>markets</a:t>
            </a:r>
            <a:endParaRPr lang="fr-FR" sz="2000" strike="noStrike" spc="-1" dirty="0">
              <a:latin typeface="Arial"/>
            </a:endParaRPr>
          </a:p>
          <a:p>
            <a:pPr marL="342900" indent="-342900">
              <a:lnSpc>
                <a:spcPct val="90000"/>
              </a:lnSpc>
              <a:spcBef>
                <a:spcPts val="1001"/>
              </a:spcBef>
              <a:buFont typeface="Arial" panose="020B0604020202020204" pitchFamily="34" charset="0"/>
              <a:buChar char="•"/>
            </a:pPr>
            <a:r>
              <a:rPr lang="fr-FR" sz="2000" b="1" strike="noStrike" spc="-1" dirty="0">
                <a:solidFill>
                  <a:srgbClr val="000000"/>
                </a:solidFill>
                <a:latin typeface="Calibri"/>
              </a:rPr>
              <a:t>Article 102 b)</a:t>
            </a:r>
            <a:r>
              <a:rPr lang="fr-FR" sz="2000" strike="noStrike" spc="-1" dirty="0">
                <a:solidFill>
                  <a:srgbClr val="000000"/>
                </a:solidFill>
                <a:latin typeface="Calibri"/>
              </a:rPr>
              <a:t> </a:t>
            </a:r>
            <a:r>
              <a:rPr lang="fr-FR" sz="2000" strike="noStrike" spc="-1" dirty="0" err="1">
                <a:solidFill>
                  <a:srgbClr val="000000"/>
                </a:solidFill>
                <a:latin typeface="Calibri"/>
              </a:rPr>
              <a:t>could</a:t>
            </a:r>
            <a:r>
              <a:rPr lang="fr-FR" sz="2000" strike="noStrike" spc="-1" dirty="0">
                <a:solidFill>
                  <a:srgbClr val="000000"/>
                </a:solidFill>
                <a:latin typeface="Calibri"/>
              </a:rPr>
              <a:t> </a:t>
            </a:r>
            <a:r>
              <a:rPr lang="fr-FR" sz="2000" strike="noStrike" spc="-1" dirty="0" err="1">
                <a:solidFill>
                  <a:srgbClr val="000000"/>
                </a:solidFill>
                <a:latin typeface="Calibri"/>
              </a:rPr>
              <a:t>be</a:t>
            </a:r>
            <a:r>
              <a:rPr lang="fr-FR" sz="2000" strike="noStrike" spc="-1" dirty="0">
                <a:solidFill>
                  <a:srgbClr val="000000"/>
                </a:solidFill>
                <a:latin typeface="Calibri"/>
              </a:rPr>
              <a:t> </a:t>
            </a:r>
            <a:r>
              <a:rPr lang="fr-FR" sz="2000" strike="noStrike" spc="-1" dirty="0" err="1">
                <a:solidFill>
                  <a:srgbClr val="000000"/>
                </a:solidFill>
                <a:latin typeface="Calibri"/>
              </a:rPr>
              <a:t>used</a:t>
            </a:r>
            <a:r>
              <a:rPr lang="fr-FR" sz="2000" strike="noStrike" spc="-1" dirty="0">
                <a:solidFill>
                  <a:srgbClr val="000000"/>
                </a:solidFill>
                <a:latin typeface="Calibri"/>
              </a:rPr>
              <a:t> : output limitation =&gt; </a:t>
            </a:r>
            <a:r>
              <a:rPr lang="fr-FR" sz="2000" strike="noStrike" spc="-1" dirty="0" err="1">
                <a:solidFill>
                  <a:srgbClr val="000000"/>
                </a:solidFill>
                <a:latin typeface="Calibri"/>
              </a:rPr>
              <a:t>when</a:t>
            </a:r>
            <a:r>
              <a:rPr lang="fr-FR" sz="2000" strike="noStrike" spc="-1" dirty="0">
                <a:solidFill>
                  <a:srgbClr val="000000"/>
                </a:solidFill>
                <a:latin typeface="Calibri"/>
              </a:rPr>
              <a:t> PD </a:t>
            </a:r>
            <a:r>
              <a:rPr lang="fr-FR" sz="2000" strike="noStrike" spc="-1" dirty="0" err="1">
                <a:solidFill>
                  <a:srgbClr val="000000"/>
                </a:solidFill>
                <a:latin typeface="Calibri"/>
              </a:rPr>
              <a:t>is</a:t>
            </a:r>
            <a:r>
              <a:rPr lang="fr-FR" sz="2000" strike="noStrike" spc="-1" dirty="0">
                <a:solidFill>
                  <a:srgbClr val="000000"/>
                </a:solidFill>
                <a:latin typeface="Calibri"/>
              </a:rPr>
              <a:t> </a:t>
            </a:r>
            <a:r>
              <a:rPr lang="fr-FR" sz="2000" strike="noStrike" spc="-1" dirty="0" err="1" smtClean="0">
                <a:solidFill>
                  <a:srgbClr val="000000"/>
                </a:solidFill>
                <a:latin typeface="Calibri"/>
              </a:rPr>
              <a:t>successfully</a:t>
            </a:r>
            <a:r>
              <a:rPr lang="fr-FR" sz="2000" strike="noStrike" spc="-1" dirty="0" smtClean="0">
                <a:solidFill>
                  <a:srgbClr val="000000"/>
                </a:solidFill>
                <a:latin typeface="Calibri"/>
              </a:rPr>
              <a:t> </a:t>
            </a:r>
            <a:r>
              <a:rPr lang="fr-FR" sz="2000" strike="noStrike" spc="-1" dirty="0" err="1">
                <a:solidFill>
                  <a:srgbClr val="000000"/>
                </a:solidFill>
                <a:latin typeface="Calibri"/>
              </a:rPr>
              <a:t>deployed</a:t>
            </a:r>
            <a:r>
              <a:rPr lang="fr-FR" sz="2000" strike="noStrike" spc="-1" dirty="0">
                <a:solidFill>
                  <a:srgbClr val="000000"/>
                </a:solidFill>
                <a:latin typeface="Calibri"/>
              </a:rPr>
              <a:t>, </a:t>
            </a:r>
            <a:r>
              <a:rPr lang="fr-FR" sz="2000" strike="noStrike" spc="-1" dirty="0" err="1">
                <a:solidFill>
                  <a:srgbClr val="000000"/>
                </a:solidFill>
                <a:latin typeface="Calibri"/>
              </a:rPr>
              <a:t>there</a:t>
            </a:r>
            <a:r>
              <a:rPr lang="fr-FR" sz="2000" strike="noStrike" spc="-1" dirty="0">
                <a:solidFill>
                  <a:srgbClr val="000000"/>
                </a:solidFill>
                <a:latin typeface="Calibri"/>
              </a:rPr>
              <a:t> are no longer gains </a:t>
            </a:r>
            <a:r>
              <a:rPr lang="fr-FR" sz="2000" strike="noStrike" spc="-1" dirty="0" err="1">
                <a:solidFill>
                  <a:srgbClr val="000000"/>
                </a:solidFill>
                <a:latin typeface="Calibri"/>
              </a:rPr>
              <a:t>from</a:t>
            </a:r>
            <a:r>
              <a:rPr lang="fr-FR" sz="2000" strike="noStrike" spc="-1" dirty="0">
                <a:solidFill>
                  <a:srgbClr val="000000"/>
                </a:solidFill>
                <a:latin typeface="Calibri"/>
              </a:rPr>
              <a:t> </a:t>
            </a:r>
            <a:r>
              <a:rPr lang="fr-FR" sz="2000" strike="noStrike" spc="-1" dirty="0" err="1">
                <a:solidFill>
                  <a:srgbClr val="000000"/>
                </a:solidFill>
                <a:latin typeface="Calibri"/>
              </a:rPr>
              <a:t>trade</a:t>
            </a:r>
            <a:r>
              <a:rPr lang="fr-FR" sz="2000" strike="noStrike" spc="-1" dirty="0">
                <a:solidFill>
                  <a:srgbClr val="000000"/>
                </a:solidFill>
                <a:latin typeface="Calibri"/>
              </a:rPr>
              <a:t> </a:t>
            </a:r>
            <a:r>
              <a:rPr lang="fr-FR" sz="2000" strike="noStrike" spc="-1" dirty="0" smtClean="0">
                <a:solidFill>
                  <a:srgbClr val="000000"/>
                </a:solidFill>
                <a:latin typeface="Calibri"/>
              </a:rPr>
              <a:t>for </a:t>
            </a:r>
            <a:r>
              <a:rPr lang="fr-FR" sz="2000" strike="noStrike" spc="-1" dirty="0" err="1" smtClean="0">
                <a:solidFill>
                  <a:srgbClr val="000000"/>
                </a:solidFill>
                <a:latin typeface="Calibri"/>
              </a:rPr>
              <a:t>buyers</a:t>
            </a:r>
            <a:r>
              <a:rPr lang="fr-FR" sz="2000" strike="noStrike" spc="-1" dirty="0" smtClean="0">
                <a:solidFill>
                  <a:srgbClr val="000000"/>
                </a:solidFill>
                <a:latin typeface="Calibri"/>
              </a:rPr>
              <a:t> =&gt; </a:t>
            </a:r>
            <a:r>
              <a:rPr lang="fr-FR" sz="2000" strike="noStrike" spc="-1" dirty="0" err="1" smtClean="0">
                <a:solidFill>
                  <a:srgbClr val="000000"/>
                </a:solidFill>
                <a:latin typeface="Calibri"/>
              </a:rPr>
              <a:t>markets</a:t>
            </a:r>
            <a:r>
              <a:rPr lang="fr-FR" sz="2000" strike="noStrike" spc="-1" dirty="0" smtClean="0">
                <a:solidFill>
                  <a:srgbClr val="000000"/>
                </a:solidFill>
                <a:latin typeface="Calibri"/>
              </a:rPr>
              <a:t> </a:t>
            </a:r>
            <a:r>
              <a:rPr lang="fr-FR" sz="2000" strike="noStrike" spc="-1" dirty="0">
                <a:solidFill>
                  <a:srgbClr val="000000"/>
                </a:solidFill>
                <a:latin typeface="Calibri"/>
              </a:rPr>
              <a:t>collapse in the long </a:t>
            </a:r>
            <a:r>
              <a:rPr lang="fr-FR" sz="2000" strike="noStrike" spc="-1" dirty="0" err="1" smtClean="0">
                <a:solidFill>
                  <a:srgbClr val="000000"/>
                </a:solidFill>
                <a:latin typeface="Calibri"/>
              </a:rPr>
              <a:t>term</a:t>
            </a:r>
            <a:endParaRPr lang="fr-FR" dirty="0" smtClean="0"/>
          </a:p>
          <a:p>
            <a:pPr marL="342900" indent="-342900">
              <a:lnSpc>
                <a:spcPct val="90000"/>
              </a:lnSpc>
              <a:spcBef>
                <a:spcPts val="1001"/>
              </a:spcBef>
              <a:buFont typeface="Arial" panose="020B0604020202020204" pitchFamily="34" charset="0"/>
              <a:buChar char="•"/>
            </a:pPr>
            <a:r>
              <a:rPr lang="fr-FR" sz="2000" b="0" strike="noStrike" spc="-1" dirty="0" err="1" smtClean="0">
                <a:solidFill>
                  <a:srgbClr val="000000"/>
                </a:solidFill>
                <a:latin typeface="Calibri"/>
              </a:rPr>
              <a:t>Also</a:t>
            </a:r>
            <a:r>
              <a:rPr lang="fr-FR" sz="2000" b="0" strike="noStrike" spc="-1" dirty="0" smtClean="0">
                <a:solidFill>
                  <a:srgbClr val="000000"/>
                </a:solidFill>
                <a:latin typeface="Calibri"/>
              </a:rPr>
              <a:t> </a:t>
            </a:r>
            <a:r>
              <a:rPr lang="fr-FR" sz="2000" b="0" strike="noStrike" spc="-1" dirty="0">
                <a:solidFill>
                  <a:srgbClr val="000000"/>
                </a:solidFill>
                <a:latin typeface="Calibri"/>
              </a:rPr>
              <a:t>for </a:t>
            </a:r>
            <a:r>
              <a:rPr lang="fr-FR" sz="2000" b="0" strike="noStrike" spc="-1" dirty="0" err="1">
                <a:solidFill>
                  <a:srgbClr val="000000"/>
                </a:solidFill>
                <a:latin typeface="Calibri"/>
              </a:rPr>
              <a:t>these</a:t>
            </a:r>
            <a:r>
              <a:rPr lang="fr-FR" sz="2000" b="0" strike="noStrike" spc="-1" dirty="0">
                <a:solidFill>
                  <a:srgbClr val="000000"/>
                </a:solidFill>
                <a:latin typeface="Calibri"/>
              </a:rPr>
              <a:t> </a:t>
            </a:r>
            <a:r>
              <a:rPr lang="fr-FR" sz="2000" b="0" strike="noStrike" spc="-1" dirty="0" err="1">
                <a:solidFill>
                  <a:srgbClr val="000000"/>
                </a:solidFill>
                <a:latin typeface="Calibri"/>
              </a:rPr>
              <a:t>laws</a:t>
            </a:r>
            <a:r>
              <a:rPr lang="fr-FR" sz="2000" b="0" strike="noStrike" spc="-1" dirty="0">
                <a:solidFill>
                  <a:srgbClr val="000000"/>
                </a:solidFill>
                <a:latin typeface="Calibri"/>
              </a:rPr>
              <a:t> are </a:t>
            </a:r>
            <a:r>
              <a:rPr lang="fr-FR" sz="2000" b="0" strike="noStrike" spc="-1" dirty="0" err="1">
                <a:solidFill>
                  <a:srgbClr val="000000"/>
                </a:solidFill>
                <a:latin typeface="Calibri"/>
              </a:rPr>
              <a:t>possibly</a:t>
            </a:r>
            <a:r>
              <a:rPr lang="fr-FR" sz="2000" b="0" strike="noStrike" spc="-1" dirty="0">
                <a:solidFill>
                  <a:srgbClr val="000000"/>
                </a:solidFill>
                <a:latin typeface="Calibri"/>
              </a:rPr>
              <a:t> applicable for </a:t>
            </a:r>
            <a:r>
              <a:rPr lang="fr-FR" sz="2000" b="0" strike="noStrike" spc="-1" dirty="0" err="1">
                <a:solidFill>
                  <a:srgbClr val="000000"/>
                </a:solidFill>
                <a:latin typeface="Calibri"/>
              </a:rPr>
              <a:t>price</a:t>
            </a:r>
            <a:r>
              <a:rPr lang="fr-FR" sz="2000" b="0" strike="noStrike" spc="-1" dirty="0">
                <a:solidFill>
                  <a:srgbClr val="000000"/>
                </a:solidFill>
                <a:latin typeface="Calibri"/>
              </a:rPr>
              <a:t> discrimination:</a:t>
            </a:r>
            <a:endParaRPr lang="fr-FR" sz="2000" b="0" strike="noStrike" spc="-1" dirty="0">
              <a:latin typeface="Arial"/>
            </a:endParaRPr>
          </a:p>
          <a:p>
            <a:pPr marL="685800" lvl="1" indent="-227880">
              <a:lnSpc>
                <a:spcPct val="90000"/>
              </a:lnSpc>
              <a:spcBef>
                <a:spcPts val="1001"/>
              </a:spcBef>
              <a:buClr>
                <a:srgbClr val="000000"/>
              </a:buClr>
              <a:buFont typeface="Arial"/>
              <a:buChar char="•"/>
            </a:pPr>
            <a:r>
              <a:rPr lang="fr-FR" sz="2000" b="0" strike="noStrike" spc="-1" dirty="0">
                <a:solidFill>
                  <a:srgbClr val="000000"/>
                </a:solidFill>
                <a:latin typeface="Calibri"/>
              </a:rPr>
              <a:t>Consumer protection, </a:t>
            </a:r>
            <a:r>
              <a:rPr lang="fr-FR" sz="2000" b="0" strike="noStrike" spc="-1" dirty="0" err="1">
                <a:solidFill>
                  <a:srgbClr val="000000"/>
                </a:solidFill>
                <a:latin typeface="Calibri"/>
              </a:rPr>
              <a:t>gdpr</a:t>
            </a:r>
            <a:endParaRPr lang="fr-FR" sz="2000" b="0" strike="noStrike" spc="-1" dirty="0">
              <a:latin typeface="Arial"/>
            </a:endParaRPr>
          </a:p>
          <a:p>
            <a:pPr marL="685800" lvl="1" indent="-227880">
              <a:lnSpc>
                <a:spcPct val="90000"/>
              </a:lnSpc>
              <a:spcBef>
                <a:spcPts val="1001"/>
              </a:spcBef>
              <a:buClr>
                <a:srgbClr val="000000"/>
              </a:buClr>
              <a:buFont typeface="Arial"/>
              <a:buChar char="•"/>
            </a:pPr>
            <a:r>
              <a:rPr lang="fr-FR" sz="2000" b="0" strike="noStrike" spc="-1" dirty="0">
                <a:solidFill>
                  <a:srgbClr val="000000"/>
                </a:solidFill>
                <a:latin typeface="Calibri"/>
              </a:rPr>
              <a:t>Data protection</a:t>
            </a:r>
            <a:endParaRPr lang="fr-FR" sz="2000" b="0" strike="noStrike" spc="-1" dirty="0">
              <a:latin typeface="Arial"/>
            </a:endParaRPr>
          </a:p>
          <a:p>
            <a:pPr marL="685800" lvl="1" indent="-227880">
              <a:lnSpc>
                <a:spcPct val="90000"/>
              </a:lnSpc>
              <a:spcBef>
                <a:spcPts val="1001"/>
              </a:spcBef>
              <a:buClr>
                <a:srgbClr val="000000"/>
              </a:buClr>
              <a:buFont typeface="Arial"/>
              <a:buChar char="•"/>
            </a:pPr>
            <a:r>
              <a:rPr lang="fr-FR" sz="2000" b="0" strike="noStrike" spc="-1" dirty="0">
                <a:solidFill>
                  <a:srgbClr val="000000"/>
                </a:solidFill>
                <a:latin typeface="Calibri"/>
              </a:rPr>
              <a:t>Anti discrimination</a:t>
            </a:r>
            <a:endParaRPr lang="fr-FR" sz="2000" b="0" strike="noStrike" spc="-1" dirty="0">
              <a:latin typeface="Arial"/>
            </a:endParaRPr>
          </a:p>
          <a:p>
            <a:pPr marL="685800" lvl="1" indent="-227880">
              <a:lnSpc>
                <a:spcPct val="90000"/>
              </a:lnSpc>
              <a:spcBef>
                <a:spcPts val="1001"/>
              </a:spcBef>
              <a:buClr>
                <a:srgbClr val="000000"/>
              </a:buClr>
              <a:buFont typeface="Arial"/>
              <a:buChar char="•"/>
            </a:pPr>
            <a:r>
              <a:rPr lang="fr-FR" sz="2000" b="0" strike="noStrike" spc="-1" dirty="0">
                <a:solidFill>
                  <a:srgbClr val="000000"/>
                </a:solidFill>
                <a:latin typeface="Calibri"/>
              </a:rPr>
              <a:t>And </a:t>
            </a:r>
            <a:r>
              <a:rPr lang="fr-FR" sz="2000" b="0" strike="noStrike" spc="-1" dirty="0" err="1">
                <a:solidFill>
                  <a:srgbClr val="000000"/>
                </a:solidFill>
                <a:latin typeface="Calibri"/>
              </a:rPr>
              <a:t>competition</a:t>
            </a:r>
            <a:r>
              <a:rPr lang="fr-FR" sz="2000" b="0" strike="noStrike" spc="-1" dirty="0">
                <a:solidFill>
                  <a:srgbClr val="000000"/>
                </a:solidFill>
                <a:latin typeface="Calibri"/>
              </a:rPr>
              <a:t> </a:t>
            </a:r>
            <a:r>
              <a:rPr lang="fr-FR" sz="2000" b="0" strike="noStrike" spc="-1" dirty="0" err="1">
                <a:solidFill>
                  <a:srgbClr val="000000"/>
                </a:solidFill>
                <a:latin typeface="Calibri"/>
              </a:rPr>
              <a:t>law</a:t>
            </a:r>
            <a:r>
              <a:rPr lang="fr-FR" sz="2000" b="0" strike="noStrike" spc="-1" dirty="0">
                <a:solidFill>
                  <a:srgbClr val="000000"/>
                </a:solidFill>
                <a:latin typeface="Calibri"/>
              </a:rPr>
              <a:t>, </a:t>
            </a:r>
            <a:r>
              <a:rPr lang="fr-FR" sz="2000" b="0" strike="noStrike" spc="-1" dirty="0" err="1">
                <a:solidFill>
                  <a:srgbClr val="000000"/>
                </a:solidFill>
                <a:latin typeface="Calibri"/>
              </a:rPr>
              <a:t>could</a:t>
            </a:r>
            <a:r>
              <a:rPr lang="fr-FR" sz="2000" b="0" strike="noStrike" spc="-1" dirty="0">
                <a:solidFill>
                  <a:srgbClr val="000000"/>
                </a:solidFill>
                <a:latin typeface="Calibri"/>
              </a:rPr>
              <a:t> </a:t>
            </a:r>
            <a:r>
              <a:rPr lang="fr-FR" sz="2000" b="0" strike="noStrike" spc="-1" dirty="0" err="1">
                <a:solidFill>
                  <a:srgbClr val="000000"/>
                </a:solidFill>
                <a:latin typeface="Calibri"/>
              </a:rPr>
              <a:t>be</a:t>
            </a:r>
            <a:r>
              <a:rPr lang="fr-FR" sz="2000" b="0" strike="noStrike" spc="-1" dirty="0">
                <a:solidFill>
                  <a:srgbClr val="000000"/>
                </a:solidFill>
                <a:latin typeface="Calibri"/>
              </a:rPr>
              <a:t> </a:t>
            </a:r>
            <a:r>
              <a:rPr lang="fr-FR" sz="2000" b="0" strike="noStrike" spc="-1" dirty="0" err="1">
                <a:solidFill>
                  <a:srgbClr val="000000"/>
                </a:solidFill>
                <a:latin typeface="Calibri"/>
              </a:rPr>
              <a:t>interesting</a:t>
            </a:r>
            <a:r>
              <a:rPr lang="fr-FR" sz="2000" b="0" strike="noStrike" spc="-1" dirty="0">
                <a:solidFill>
                  <a:srgbClr val="000000"/>
                </a:solidFill>
                <a:latin typeface="Calibri"/>
              </a:rPr>
              <a:t> as </a:t>
            </a:r>
            <a:r>
              <a:rPr lang="fr-FR" sz="2000" b="0" strike="noStrike" spc="-1" dirty="0" err="1">
                <a:solidFill>
                  <a:srgbClr val="000000"/>
                </a:solidFill>
                <a:latin typeface="Calibri"/>
              </a:rPr>
              <a:t>it</a:t>
            </a:r>
            <a:r>
              <a:rPr lang="fr-FR" sz="2000" b="0" strike="noStrike" spc="-1" dirty="0">
                <a:solidFill>
                  <a:srgbClr val="000000"/>
                </a:solidFill>
                <a:latin typeface="Calibri"/>
              </a:rPr>
              <a:t> </a:t>
            </a:r>
            <a:r>
              <a:rPr lang="fr-FR" sz="2000" b="0" strike="noStrike" spc="-1" dirty="0" err="1">
                <a:solidFill>
                  <a:srgbClr val="000000"/>
                </a:solidFill>
                <a:latin typeface="Calibri"/>
              </a:rPr>
              <a:t>follows</a:t>
            </a:r>
            <a:r>
              <a:rPr lang="fr-FR" sz="2000" b="0" strike="noStrike" spc="-1" dirty="0">
                <a:solidFill>
                  <a:srgbClr val="000000"/>
                </a:solidFill>
                <a:latin typeface="Calibri"/>
              </a:rPr>
              <a:t> a case by case </a:t>
            </a:r>
            <a:r>
              <a:rPr lang="fr-FR" sz="2000" b="0" strike="noStrike" spc="-1" dirty="0" err="1">
                <a:solidFill>
                  <a:srgbClr val="000000"/>
                </a:solidFill>
                <a:latin typeface="Calibri"/>
              </a:rPr>
              <a:t>approach</a:t>
            </a:r>
            <a:r>
              <a:rPr dirty="0"/>
              <a:t/>
            </a:r>
            <a:br>
              <a:rPr dirty="0"/>
            </a:br>
            <a:r>
              <a:rPr lang="fr-FR" sz="2000" b="0" strike="noStrike" spc="-1" dirty="0">
                <a:solidFill>
                  <a:srgbClr val="000000"/>
                </a:solidFill>
                <a:latin typeface="Calibri"/>
              </a:rPr>
              <a:t> </a:t>
            </a:r>
            <a:endParaRPr lang="fr-FR"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251640" y="404640"/>
            <a:ext cx="7886160" cy="993600"/>
          </a:xfrm>
          <a:prstGeom prst="rect">
            <a:avLst/>
          </a:prstGeom>
          <a:noFill/>
          <a:ln>
            <a:noFill/>
          </a:ln>
        </p:spPr>
        <p:style>
          <a:lnRef idx="0">
            <a:scrgbClr r="0" g="0" b="0"/>
          </a:lnRef>
          <a:fillRef idx="0">
            <a:scrgbClr r="0" g="0" b="0"/>
          </a:fillRef>
          <a:effectRef idx="0">
            <a:scrgbClr r="0" g="0" b="0"/>
          </a:effectRef>
          <a:fontRef idx="minor"/>
        </p:style>
      </p:sp>
      <p:sp>
        <p:nvSpPr>
          <p:cNvPr id="181" name="CustomShape 2"/>
          <p:cNvSpPr/>
          <p:nvPr/>
        </p:nvSpPr>
        <p:spPr>
          <a:xfrm>
            <a:off x="628560" y="1825560"/>
            <a:ext cx="7886160" cy="435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90000"/>
              </a:lnSpc>
              <a:spcBef>
                <a:spcPts val="1001"/>
              </a:spcBef>
            </a:pPr>
            <a:endParaRPr lang="fr-FR" sz="1800" b="0" strike="noStrike" spc="-1">
              <a:latin typeface="Arial"/>
            </a:endParaRPr>
          </a:p>
          <a:p>
            <a:pPr>
              <a:lnSpc>
                <a:spcPct val="90000"/>
              </a:lnSpc>
              <a:spcBef>
                <a:spcPts val="1001"/>
              </a:spcBef>
            </a:pPr>
            <a:endParaRPr lang="fr-FR" sz="1800" b="0" strike="noStrike" spc="-1">
              <a:latin typeface="Arial"/>
            </a:endParaRPr>
          </a:p>
          <a:p>
            <a:pPr algn="ctr">
              <a:lnSpc>
                <a:spcPct val="90000"/>
              </a:lnSpc>
              <a:spcBef>
                <a:spcPts val="1001"/>
              </a:spcBef>
            </a:pPr>
            <a:r>
              <a:rPr lang="fr-FR" sz="3600" b="1" strike="noStrike" spc="-1">
                <a:solidFill>
                  <a:srgbClr val="000000"/>
                </a:solidFill>
                <a:latin typeface="Calibri"/>
              </a:rPr>
              <a:t>3. Tacit Collusion</a:t>
            </a:r>
            <a:endParaRPr lang="fr-FR" sz="36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628560" y="-24336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90000"/>
              </a:lnSpc>
            </a:pPr>
            <a:r>
              <a:rPr lang="fr-FR" sz="4400" b="0" strike="noStrike" spc="-1">
                <a:solidFill>
                  <a:srgbClr val="000000"/>
                </a:solidFill>
                <a:latin typeface="Calibri Light"/>
              </a:rPr>
              <a:t>Agenda</a:t>
            </a:r>
            <a:endParaRPr lang="fr-FR" sz="4400" b="0" strike="noStrike" spc="-1">
              <a:latin typeface="Arial"/>
            </a:endParaRPr>
          </a:p>
        </p:txBody>
      </p:sp>
      <p:sp>
        <p:nvSpPr>
          <p:cNvPr id="127" name="CustomShape 2"/>
          <p:cNvSpPr/>
          <p:nvPr/>
        </p:nvSpPr>
        <p:spPr>
          <a:xfrm>
            <a:off x="628560" y="1268640"/>
            <a:ext cx="7886160" cy="4907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514440" indent="-513720">
              <a:lnSpc>
                <a:spcPct val="90000"/>
              </a:lnSpc>
              <a:spcBef>
                <a:spcPts val="1001"/>
              </a:spcBef>
              <a:buClr>
                <a:srgbClr val="000000"/>
              </a:buClr>
              <a:buFont typeface="StarSymbol"/>
              <a:buAutoNum type="arabicPeriod"/>
            </a:pPr>
            <a:r>
              <a:rPr lang="fr-FR" sz="2400" b="0" strike="noStrike" spc="-1" dirty="0">
                <a:solidFill>
                  <a:srgbClr val="000000"/>
                </a:solidFill>
                <a:latin typeface="Calibri"/>
              </a:rPr>
              <a:t>Introduction </a:t>
            </a:r>
            <a:endParaRPr lang="fr-FR" sz="2400" b="0" strike="noStrike" spc="-1" dirty="0">
              <a:latin typeface="Arial"/>
            </a:endParaRPr>
          </a:p>
          <a:p>
            <a:pPr marL="514440" indent="-513720">
              <a:lnSpc>
                <a:spcPct val="90000"/>
              </a:lnSpc>
              <a:spcBef>
                <a:spcPts val="1001"/>
              </a:spcBef>
              <a:buClr>
                <a:srgbClr val="000000"/>
              </a:buClr>
              <a:buFont typeface="StarSymbol"/>
              <a:buAutoNum type="arabicPeriod"/>
            </a:pPr>
            <a:r>
              <a:rPr lang="fr-FR" sz="2400" b="0" strike="noStrike" spc="-1" dirty="0" smtClean="0">
                <a:solidFill>
                  <a:srgbClr val="000000"/>
                </a:solidFill>
                <a:latin typeface="Calibri"/>
              </a:rPr>
              <a:t>Price </a:t>
            </a:r>
            <a:r>
              <a:rPr lang="fr-FR" sz="2400" b="0" strike="noStrike" spc="-1" dirty="0">
                <a:solidFill>
                  <a:srgbClr val="000000"/>
                </a:solidFill>
                <a:latin typeface="Calibri"/>
              </a:rPr>
              <a:t>Discrimination</a:t>
            </a:r>
            <a:endParaRPr lang="fr-FR" sz="2400" b="0" strike="noStrike" spc="-1" dirty="0">
              <a:latin typeface="Arial"/>
            </a:endParaRPr>
          </a:p>
          <a:p>
            <a:pPr>
              <a:lnSpc>
                <a:spcPct val="90000"/>
              </a:lnSpc>
              <a:spcBef>
                <a:spcPts val="1001"/>
              </a:spcBef>
            </a:pPr>
            <a:endParaRPr lang="fr-FR" sz="2400" b="0" strike="noStrike" spc="-1" dirty="0">
              <a:latin typeface="Arial"/>
            </a:endParaRPr>
          </a:p>
          <a:p>
            <a:pPr>
              <a:lnSpc>
                <a:spcPct val="100000"/>
              </a:lnSpc>
            </a:pPr>
            <a:endParaRPr lang="fr-FR" sz="2400" b="0" strike="noStrike" spc="-1" dirty="0">
              <a:latin typeface="Arial"/>
            </a:endParaRPr>
          </a:p>
          <a:p>
            <a:pPr>
              <a:lnSpc>
                <a:spcPct val="90000"/>
              </a:lnSpc>
              <a:spcBef>
                <a:spcPts val="1001"/>
              </a:spcBef>
            </a:pPr>
            <a:endParaRPr lang="fr-FR" sz="2400" b="0" strike="noStrike" spc="-1" dirty="0">
              <a:latin typeface="Arial"/>
            </a:endParaRPr>
          </a:p>
          <a:p>
            <a:pPr>
              <a:lnSpc>
                <a:spcPct val="90000"/>
              </a:lnSpc>
              <a:spcBef>
                <a:spcPts val="1001"/>
              </a:spcBef>
            </a:pPr>
            <a:endParaRPr lang="fr-FR" sz="2400" b="0" strike="noStrike" spc="-1" dirty="0">
              <a:latin typeface="Arial"/>
            </a:endParaRPr>
          </a:p>
          <a:p>
            <a:pPr>
              <a:lnSpc>
                <a:spcPct val="90000"/>
              </a:lnSpc>
              <a:spcBef>
                <a:spcPts val="1001"/>
              </a:spcBef>
            </a:pPr>
            <a:endParaRPr lang="fr-FR" sz="2400" b="0" strike="noStrike" spc="-1" dirty="0">
              <a:latin typeface="Arial"/>
            </a:endParaRPr>
          </a:p>
          <a:p>
            <a:pPr>
              <a:lnSpc>
                <a:spcPct val="90000"/>
              </a:lnSpc>
              <a:spcBef>
                <a:spcPts val="1001"/>
              </a:spcBef>
            </a:pPr>
            <a:endParaRPr lang="fr-FR" sz="2400" b="0" strike="noStrike" spc="-1" dirty="0">
              <a:latin typeface="Arial"/>
            </a:endParaRPr>
          </a:p>
        </p:txBody>
      </p:sp>
      <p:sp>
        <p:nvSpPr>
          <p:cNvPr id="128" name="CustomShape 3"/>
          <p:cNvSpPr/>
          <p:nvPr/>
        </p:nvSpPr>
        <p:spPr>
          <a:xfrm>
            <a:off x="539640" y="4293000"/>
            <a:ext cx="237564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2400" b="0" strike="noStrike" spc="-1">
                <a:solidFill>
                  <a:srgbClr val="000000"/>
                </a:solidFill>
                <a:latin typeface="Calibri"/>
                <a:ea typeface="DejaVu Sans"/>
              </a:rPr>
              <a:t>3. Collusion</a:t>
            </a:r>
            <a:endParaRPr lang="fr-FR" sz="2400" b="0" strike="noStrike" spc="-1">
              <a:latin typeface="Arial"/>
            </a:endParaRPr>
          </a:p>
        </p:txBody>
      </p:sp>
      <p:grpSp>
        <p:nvGrpSpPr>
          <p:cNvPr id="129" name="Group 4"/>
          <p:cNvGrpSpPr/>
          <p:nvPr/>
        </p:nvGrpSpPr>
        <p:grpSpPr>
          <a:xfrm>
            <a:off x="0" y="2385000"/>
            <a:ext cx="9143280" cy="1475280"/>
            <a:chOff x="0" y="2385000"/>
            <a:chExt cx="9143280" cy="1475280"/>
          </a:xfrm>
        </p:grpSpPr>
        <p:sp>
          <p:nvSpPr>
            <p:cNvPr id="130" name="CustomShape 5"/>
            <p:cNvSpPr/>
            <p:nvPr/>
          </p:nvSpPr>
          <p:spPr>
            <a:xfrm>
              <a:off x="107640" y="3069000"/>
              <a:ext cx="1943640" cy="638640"/>
            </a:xfrm>
            <a:prstGeom prst="rect">
              <a:avLst/>
            </a:prstGeom>
            <a:solidFill>
              <a:srgbClr val="4472C4"/>
            </a:solid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fr-FR" sz="1800" b="0" strike="noStrike" spc="-1">
                  <a:solidFill>
                    <a:srgbClr val="FFFFFF"/>
                  </a:solidFill>
                  <a:latin typeface="Calibri"/>
                  <a:ea typeface="DejaVu Sans"/>
                </a:rPr>
                <a:t>Economic </a:t>
              </a:r>
              <a:endParaRPr lang="fr-FR" sz="1800" b="0" strike="noStrike" spc="-1">
                <a:latin typeface="Arial"/>
              </a:endParaRPr>
            </a:p>
            <a:p>
              <a:pPr algn="ctr">
                <a:lnSpc>
                  <a:spcPct val="100000"/>
                </a:lnSpc>
              </a:pPr>
              <a:r>
                <a:rPr lang="fr-FR" sz="1800" b="0" strike="noStrike" spc="-1">
                  <a:solidFill>
                    <a:srgbClr val="FFFFFF"/>
                  </a:solidFill>
                  <a:latin typeface="Calibri"/>
                  <a:ea typeface="DejaVu Sans"/>
                </a:rPr>
                <a:t>Foundations</a:t>
              </a:r>
              <a:endParaRPr lang="fr-FR" sz="1800" b="0" strike="noStrike" spc="-1">
                <a:latin typeface="Arial"/>
              </a:endParaRPr>
            </a:p>
          </p:txBody>
        </p:sp>
        <p:sp>
          <p:nvSpPr>
            <p:cNvPr id="131" name="CustomShape 6"/>
            <p:cNvSpPr/>
            <p:nvPr/>
          </p:nvSpPr>
          <p:spPr>
            <a:xfrm>
              <a:off x="5220000" y="3069000"/>
              <a:ext cx="1583280" cy="638640"/>
            </a:xfrm>
            <a:prstGeom prst="rect">
              <a:avLst/>
            </a:prstGeom>
            <a:solidFill>
              <a:srgbClr val="4472C4"/>
            </a:solid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fr-FR" sz="1800" b="0" strike="noStrike" spc="-1">
                  <a:solidFill>
                    <a:srgbClr val="FFFFFF"/>
                  </a:solidFill>
                  <a:latin typeface="Calibri"/>
                  <a:ea typeface="DejaVu Sans"/>
                </a:rPr>
                <a:t>Legal </a:t>
              </a:r>
              <a:endParaRPr lang="fr-FR" sz="1800" b="0" strike="noStrike" spc="-1">
                <a:latin typeface="Arial"/>
              </a:endParaRPr>
            </a:p>
            <a:p>
              <a:pPr algn="ctr">
                <a:lnSpc>
                  <a:spcPct val="100000"/>
                </a:lnSpc>
              </a:pPr>
              <a:r>
                <a:rPr lang="fr-FR" sz="1800" b="0" strike="noStrike" spc="-1">
                  <a:solidFill>
                    <a:srgbClr val="FFFFFF"/>
                  </a:solidFill>
                  <a:latin typeface="Calibri"/>
                  <a:ea typeface="DejaVu Sans"/>
                </a:rPr>
                <a:t>Aspects</a:t>
              </a:r>
              <a:endParaRPr lang="fr-FR" sz="1800" b="0" strike="noStrike" spc="-1">
                <a:latin typeface="Arial"/>
              </a:endParaRPr>
            </a:p>
          </p:txBody>
        </p:sp>
        <p:sp>
          <p:nvSpPr>
            <p:cNvPr id="132" name="CustomShape 7"/>
            <p:cNvSpPr/>
            <p:nvPr/>
          </p:nvSpPr>
          <p:spPr>
            <a:xfrm>
              <a:off x="2411640" y="3207600"/>
              <a:ext cx="2303640" cy="364320"/>
            </a:xfrm>
            <a:prstGeom prst="rect">
              <a:avLst/>
            </a:prstGeom>
            <a:solidFill>
              <a:srgbClr val="4472C4"/>
            </a:solid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fr-FR" sz="1800" b="0" strike="noStrike" spc="-1">
                  <a:solidFill>
                    <a:srgbClr val="FFFFFF"/>
                  </a:solidFill>
                  <a:latin typeface="Calibri"/>
                  <a:ea typeface="DejaVu Sans"/>
                </a:rPr>
                <a:t> Data &amp; AI</a:t>
              </a:r>
              <a:endParaRPr lang="fr-FR" sz="1800" b="0" strike="noStrike" spc="-1">
                <a:latin typeface="Arial"/>
              </a:endParaRPr>
            </a:p>
          </p:txBody>
        </p:sp>
        <p:sp>
          <p:nvSpPr>
            <p:cNvPr id="133" name="CustomShape 8"/>
            <p:cNvSpPr/>
            <p:nvPr/>
          </p:nvSpPr>
          <p:spPr>
            <a:xfrm>
              <a:off x="7380360" y="3053520"/>
              <a:ext cx="1583280" cy="364320"/>
            </a:xfrm>
            <a:prstGeom prst="rect">
              <a:avLst/>
            </a:prstGeom>
            <a:solidFill>
              <a:srgbClr val="4472C4"/>
            </a:solid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fr-FR" sz="1800" b="0" strike="noStrike" spc="-1">
                  <a:solidFill>
                    <a:srgbClr val="FFFFFF"/>
                  </a:solidFill>
                  <a:latin typeface="Calibri"/>
                  <a:ea typeface="DejaVu Sans"/>
                </a:rPr>
                <a:t>Discussion</a:t>
              </a:r>
              <a:endParaRPr lang="fr-FR" sz="1800" b="0" strike="noStrike" spc="-1">
                <a:latin typeface="Arial"/>
              </a:endParaRPr>
            </a:p>
          </p:txBody>
        </p:sp>
        <p:sp>
          <p:nvSpPr>
            <p:cNvPr id="134" name="CustomShape 9"/>
            <p:cNvSpPr/>
            <p:nvPr/>
          </p:nvSpPr>
          <p:spPr>
            <a:xfrm>
              <a:off x="0" y="2925000"/>
              <a:ext cx="9143280" cy="935280"/>
            </a:xfrm>
            <a:prstGeom prst="rect">
              <a:avLst/>
            </a:prstGeom>
            <a:noFill/>
            <a:ln w="25560">
              <a:solidFill>
                <a:srgbClr val="325490"/>
              </a:solidFill>
              <a:round/>
            </a:ln>
          </p:spPr>
          <p:style>
            <a:lnRef idx="0">
              <a:scrgbClr r="0" g="0" b="0"/>
            </a:lnRef>
            <a:fillRef idx="0">
              <a:scrgbClr r="0" g="0" b="0"/>
            </a:fillRef>
            <a:effectRef idx="0">
              <a:scrgbClr r="0" g="0" b="0"/>
            </a:effectRef>
            <a:fontRef idx="minor"/>
          </p:style>
        </p:sp>
        <p:sp>
          <p:nvSpPr>
            <p:cNvPr id="135" name="CustomShape 10"/>
            <p:cNvSpPr/>
            <p:nvPr/>
          </p:nvSpPr>
          <p:spPr>
            <a:xfrm rot="5400000">
              <a:off x="1818360" y="2475000"/>
              <a:ext cx="467280" cy="287280"/>
            </a:xfrm>
            <a:prstGeom prst="rightArrow">
              <a:avLst>
                <a:gd name="adj1" fmla="val 50000"/>
                <a:gd name="adj2" fmla="val 50000"/>
              </a:avLst>
            </a:prstGeom>
            <a:solidFill>
              <a:srgbClr val="4472C4"/>
            </a:solidFill>
            <a:ln w="25560">
              <a:solidFill>
                <a:srgbClr val="325490"/>
              </a:solidFill>
              <a:round/>
            </a:ln>
          </p:spPr>
          <p:style>
            <a:lnRef idx="0">
              <a:scrgbClr r="0" g="0" b="0"/>
            </a:lnRef>
            <a:fillRef idx="0">
              <a:scrgbClr r="0" g="0" b="0"/>
            </a:fillRef>
            <a:effectRef idx="0">
              <a:scrgbClr r="0" g="0" b="0"/>
            </a:effectRef>
            <a:fontRef idx="minor"/>
          </p:style>
        </p:sp>
      </p:grpSp>
      <p:sp>
        <p:nvSpPr>
          <p:cNvPr id="136" name="CustomShape 11"/>
          <p:cNvSpPr/>
          <p:nvPr/>
        </p:nvSpPr>
        <p:spPr>
          <a:xfrm rot="16200000">
            <a:off x="1817640" y="4059720"/>
            <a:ext cx="467280" cy="287280"/>
          </a:xfrm>
          <a:prstGeom prst="rightArrow">
            <a:avLst>
              <a:gd name="adj1" fmla="val 50000"/>
              <a:gd name="adj2" fmla="val 50000"/>
            </a:avLst>
          </a:prstGeom>
          <a:solidFill>
            <a:srgbClr val="4472C4"/>
          </a:solidFill>
          <a:ln w="25560">
            <a:solidFill>
              <a:srgbClr val="325490"/>
            </a:solidFill>
            <a:round/>
          </a:ln>
        </p:spPr>
        <p:style>
          <a:lnRef idx="0">
            <a:scrgbClr r="0" g="0" b="0"/>
          </a:lnRef>
          <a:fillRef idx="0">
            <a:scrgbClr r="0" g="0" b="0"/>
          </a:fillRef>
          <a:effectRef idx="0">
            <a:scrgbClr r="0" g="0" b="0"/>
          </a:effectRef>
          <a:fontRef idx="minor"/>
        </p:style>
      </p:sp>
      <p:sp>
        <p:nvSpPr>
          <p:cNvPr id="137" name="CustomShape 12"/>
          <p:cNvSpPr/>
          <p:nvPr/>
        </p:nvSpPr>
        <p:spPr>
          <a:xfrm>
            <a:off x="539640" y="4839480"/>
            <a:ext cx="237564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2400" b="0" strike="noStrike" spc="-1">
                <a:solidFill>
                  <a:srgbClr val="000000"/>
                </a:solidFill>
                <a:latin typeface="Calibri"/>
                <a:ea typeface="DejaVu Sans"/>
              </a:rPr>
              <a:t>4. Discussion</a:t>
            </a:r>
            <a:endParaRPr lang="fr-FR" sz="2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28">
                                            <p:txEl>
                                              <p:pRg st="0" end="13"/>
                                            </p:txEl>
                                          </p:spTgt>
                                        </p:tgtEl>
                                        <p:attrNameLst>
                                          <p:attrName>style.visibility</p:attrName>
                                        </p:attrNameLst>
                                      </p:cBhvr>
                                      <p:to>
                                        <p:strVal val="visible"/>
                                      </p:to>
                                    </p:set>
                                  </p:childTnLst>
                                </p:cTn>
                              </p:par>
                              <p:par>
                                <p:cTn id="11" presetID="1" presetClass="entr" fill="hold" nodeType="withEffect">
                                  <p:stCondLst>
                                    <p:cond delay="0"/>
                                  </p:stCondLst>
                                  <p:childTnLst>
                                    <p:set>
                                      <p:cBhvr>
                                        <p:cTn id="12" dur="1" fill="hold">
                                          <p:stCondLst>
                                            <p:cond delay="0"/>
                                          </p:stCondLst>
                                        </p:cTn>
                                        <p:tgtEl>
                                          <p:spTgt spid="13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fill="hold" nodeType="clickEffect">
                                  <p:stCondLst>
                                    <p:cond delay="0"/>
                                  </p:stCondLst>
                                  <p:childTnLst>
                                    <p:set>
                                      <p:cBhvr>
                                        <p:cTn id="16" dur="1" fill="hold">
                                          <p:stCondLst>
                                            <p:cond delay="0"/>
                                          </p:stCondLst>
                                        </p:cTn>
                                        <p:tgtEl>
                                          <p:spTgt spid="137">
                                            <p:txEl>
                                              <p:pRg st="0"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CustomShape 1"/>
          <p:cNvSpPr/>
          <p:nvPr/>
        </p:nvSpPr>
        <p:spPr>
          <a:xfrm>
            <a:off x="628560" y="-9936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dirty="0">
                <a:solidFill>
                  <a:srgbClr val="000000"/>
                </a:solidFill>
                <a:latin typeface="Calibri Light"/>
              </a:rPr>
              <a:t>3.1 </a:t>
            </a:r>
            <a:r>
              <a:rPr lang="fr-FR" sz="4400" b="1" strike="noStrike" spc="-1" dirty="0" err="1">
                <a:solidFill>
                  <a:srgbClr val="000000"/>
                </a:solidFill>
                <a:latin typeface="Calibri Light"/>
              </a:rPr>
              <a:t>Economic</a:t>
            </a:r>
            <a:r>
              <a:rPr lang="fr-FR" sz="4400" b="1" strike="noStrike" spc="-1" dirty="0">
                <a:solidFill>
                  <a:srgbClr val="000000"/>
                </a:solidFill>
                <a:latin typeface="Calibri Light"/>
              </a:rPr>
              <a:t> </a:t>
            </a:r>
            <a:r>
              <a:rPr lang="fr-FR" sz="4400" b="1" strike="noStrike" spc="-1" dirty="0" err="1">
                <a:solidFill>
                  <a:srgbClr val="000000"/>
                </a:solidFill>
                <a:latin typeface="Calibri Light"/>
              </a:rPr>
              <a:t>Foundation</a:t>
            </a:r>
            <a:r>
              <a:rPr lang="fr-FR" sz="4400" b="0" strike="noStrike" spc="-1" dirty="0">
                <a:solidFill>
                  <a:srgbClr val="000000"/>
                </a:solidFill>
                <a:latin typeface="Calibri Light"/>
              </a:rPr>
              <a:t> </a:t>
            </a:r>
            <a:endParaRPr lang="fr-FR" sz="4400" b="0" strike="noStrike" spc="-1" dirty="0">
              <a:latin typeface="Arial"/>
            </a:endParaRPr>
          </a:p>
        </p:txBody>
      </p:sp>
      <p:sp>
        <p:nvSpPr>
          <p:cNvPr id="183" name="CustomShape 2"/>
          <p:cNvSpPr/>
          <p:nvPr/>
        </p:nvSpPr>
        <p:spPr>
          <a:xfrm>
            <a:off x="628560" y="1037492"/>
            <a:ext cx="7886160" cy="513866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9000"/>
          </a:bodyPr>
          <a:lstStyle/>
          <a:p>
            <a:pPr marL="228600" indent="-227880">
              <a:lnSpc>
                <a:spcPct val="90000"/>
              </a:lnSpc>
              <a:spcBef>
                <a:spcPts val="1001"/>
              </a:spcBef>
              <a:buClr>
                <a:srgbClr val="000000"/>
              </a:buClr>
              <a:buFont typeface="Arial"/>
              <a:buChar char="•"/>
            </a:pPr>
            <a:r>
              <a:rPr lang="fr-FR" sz="2000" b="0" strike="noStrike" spc="-1" dirty="0">
                <a:solidFill>
                  <a:srgbClr val="000000"/>
                </a:solidFill>
                <a:latin typeface="Calibri"/>
              </a:rPr>
              <a:t>Collusion </a:t>
            </a:r>
            <a:r>
              <a:rPr lang="fr-FR" sz="2000" b="0" strike="noStrike" spc="-1" dirty="0" err="1">
                <a:solidFill>
                  <a:srgbClr val="000000"/>
                </a:solidFill>
                <a:latin typeface="Calibri"/>
              </a:rPr>
              <a:t>without</a:t>
            </a:r>
            <a:r>
              <a:rPr lang="fr-FR" sz="2000" b="0" strike="noStrike" spc="-1" dirty="0">
                <a:solidFill>
                  <a:srgbClr val="000000"/>
                </a:solidFill>
                <a:latin typeface="Calibri"/>
              </a:rPr>
              <a:t> </a:t>
            </a:r>
            <a:r>
              <a:rPr lang="fr-FR" sz="2000" b="0" strike="noStrike" spc="-1" dirty="0" err="1">
                <a:solidFill>
                  <a:srgbClr val="000000"/>
                </a:solidFill>
                <a:latin typeface="Calibri"/>
              </a:rPr>
              <a:t>formal</a:t>
            </a:r>
            <a:r>
              <a:rPr lang="fr-FR" sz="2000" b="0" strike="noStrike" spc="-1" dirty="0">
                <a:solidFill>
                  <a:srgbClr val="000000"/>
                </a:solidFill>
                <a:latin typeface="Calibri"/>
              </a:rPr>
              <a:t> agreement</a:t>
            </a:r>
            <a:endParaRPr lang="fr-FR" sz="2000" b="0" strike="noStrike" spc="-1" dirty="0">
              <a:latin typeface="Arial"/>
            </a:endParaRPr>
          </a:p>
          <a:p>
            <a:pPr marL="685800" lvl="1" indent="-227880">
              <a:lnSpc>
                <a:spcPct val="90000"/>
              </a:lnSpc>
              <a:spcBef>
                <a:spcPts val="1001"/>
              </a:spcBef>
              <a:buClr>
                <a:srgbClr val="000000"/>
              </a:buClr>
              <a:buFont typeface="Arial"/>
              <a:buChar char="•"/>
            </a:pPr>
            <a:r>
              <a:rPr lang="fr-FR" b="0" strike="noStrike" spc="-1" dirty="0" err="1" smtClean="0">
                <a:solidFill>
                  <a:srgbClr val="000000"/>
                </a:solidFill>
                <a:latin typeface="Calibri"/>
              </a:rPr>
              <a:t>Oligopoly</a:t>
            </a:r>
            <a:r>
              <a:rPr lang="fr-FR" b="0" strike="noStrike" spc="-1" dirty="0" smtClean="0">
                <a:solidFill>
                  <a:srgbClr val="000000"/>
                </a:solidFill>
                <a:latin typeface="Calibri"/>
              </a:rPr>
              <a:t> </a:t>
            </a:r>
            <a:r>
              <a:rPr lang="fr-FR" b="0" strike="noStrike" spc="-1" dirty="0" err="1">
                <a:solidFill>
                  <a:srgbClr val="000000"/>
                </a:solidFill>
                <a:latin typeface="Calibri"/>
              </a:rPr>
              <a:t>markets</a:t>
            </a:r>
            <a:endParaRPr lang="fr-FR" b="0" strike="noStrike" spc="-1" dirty="0">
              <a:latin typeface="Arial"/>
            </a:endParaRPr>
          </a:p>
          <a:p>
            <a:pPr marL="685800" lvl="1" indent="-227880">
              <a:lnSpc>
                <a:spcPct val="90000"/>
              </a:lnSpc>
              <a:spcBef>
                <a:spcPts val="1001"/>
              </a:spcBef>
              <a:buClr>
                <a:srgbClr val="000000"/>
              </a:buClr>
              <a:buFont typeface="Arial"/>
              <a:buChar char="•"/>
            </a:pPr>
            <a:r>
              <a:rPr lang="fr-FR" b="0" strike="noStrike" spc="-1" dirty="0">
                <a:solidFill>
                  <a:srgbClr val="000000"/>
                </a:solidFill>
                <a:latin typeface="Calibri"/>
              </a:rPr>
              <a:t>May </a:t>
            </a:r>
            <a:r>
              <a:rPr lang="fr-FR" b="0" strike="noStrike" spc="-1" dirty="0" err="1">
                <a:solidFill>
                  <a:srgbClr val="000000"/>
                </a:solidFill>
                <a:latin typeface="Calibri"/>
              </a:rPr>
              <a:t>emerge</a:t>
            </a:r>
            <a:r>
              <a:rPr lang="fr-FR" b="0" strike="noStrike" spc="-1" dirty="0">
                <a:solidFill>
                  <a:srgbClr val="000000"/>
                </a:solidFill>
                <a:latin typeface="Calibri"/>
              </a:rPr>
              <a:t> as </a:t>
            </a:r>
            <a:r>
              <a:rPr lang="fr-FR" b="0" strike="noStrike" spc="-1" dirty="0" err="1">
                <a:solidFill>
                  <a:srgbClr val="000000"/>
                </a:solidFill>
                <a:latin typeface="Calibri"/>
              </a:rPr>
              <a:t>repeated</a:t>
            </a:r>
            <a:r>
              <a:rPr lang="fr-FR" b="0" strike="noStrike" spc="-1" dirty="0">
                <a:solidFill>
                  <a:srgbClr val="000000"/>
                </a:solidFill>
                <a:latin typeface="Calibri"/>
              </a:rPr>
              <a:t> </a:t>
            </a:r>
            <a:r>
              <a:rPr lang="fr-FR" b="0" strike="noStrike" spc="-1" dirty="0" err="1">
                <a:solidFill>
                  <a:srgbClr val="000000"/>
                </a:solidFill>
                <a:latin typeface="Calibri"/>
              </a:rPr>
              <a:t>game</a:t>
            </a:r>
            <a:r>
              <a:rPr lang="fr-FR" b="0" strike="noStrike" spc="-1" dirty="0">
                <a:solidFill>
                  <a:srgbClr val="000000"/>
                </a:solidFill>
                <a:latin typeface="Calibri"/>
              </a:rPr>
              <a:t> </a:t>
            </a:r>
            <a:r>
              <a:rPr lang="fr-FR" b="0" strike="noStrike" spc="-1" dirty="0" err="1">
                <a:solidFill>
                  <a:srgbClr val="000000"/>
                </a:solidFill>
                <a:latin typeface="Calibri"/>
              </a:rPr>
              <a:t>equilibrium</a:t>
            </a:r>
            <a:r>
              <a:rPr lang="fr-FR" b="0" strike="noStrike" spc="-1" dirty="0">
                <a:solidFill>
                  <a:srgbClr val="000000"/>
                </a:solidFill>
                <a:latin typeface="Calibri"/>
              </a:rPr>
              <a:t> </a:t>
            </a:r>
            <a:endParaRPr lang="fr-FR" b="0" strike="noStrike" spc="-1" dirty="0">
              <a:latin typeface="Arial"/>
            </a:endParaRPr>
          </a:p>
          <a:p>
            <a:pPr marL="228600" indent="-227880">
              <a:lnSpc>
                <a:spcPct val="90000"/>
              </a:lnSpc>
              <a:spcBef>
                <a:spcPts val="1001"/>
              </a:spcBef>
              <a:buClr>
                <a:srgbClr val="000000"/>
              </a:buClr>
              <a:buFont typeface="Arial"/>
              <a:buChar char="•"/>
            </a:pPr>
            <a:r>
              <a:rPr lang="fr-FR" sz="2000" b="0" strike="noStrike" spc="-1" dirty="0" err="1">
                <a:solidFill>
                  <a:srgbClr val="000000"/>
                </a:solidFill>
                <a:latin typeface="Calibri"/>
              </a:rPr>
              <a:t>Based</a:t>
            </a:r>
            <a:r>
              <a:rPr lang="fr-FR" sz="2000" b="0" strike="noStrike" spc="-1" dirty="0">
                <a:solidFill>
                  <a:srgbClr val="000000"/>
                </a:solidFill>
                <a:latin typeface="Calibri"/>
              </a:rPr>
              <a:t> on “</a:t>
            </a:r>
            <a:r>
              <a:rPr lang="fr-FR" sz="2000" b="0" strike="noStrike" spc="-1" dirty="0" err="1">
                <a:solidFill>
                  <a:srgbClr val="000000"/>
                </a:solidFill>
                <a:latin typeface="Calibri"/>
              </a:rPr>
              <a:t>grim</a:t>
            </a:r>
            <a:r>
              <a:rPr lang="fr-FR" sz="2000" b="0" strike="noStrike" spc="-1" dirty="0">
                <a:solidFill>
                  <a:srgbClr val="000000"/>
                </a:solidFill>
                <a:latin typeface="Calibri"/>
              </a:rPr>
              <a:t>-trigger” </a:t>
            </a:r>
            <a:r>
              <a:rPr lang="fr-FR" sz="2000" b="0" strike="noStrike" spc="-1" dirty="0" err="1">
                <a:solidFill>
                  <a:srgbClr val="000000"/>
                </a:solidFill>
                <a:latin typeface="Calibri"/>
              </a:rPr>
              <a:t>strategy</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b="0" strike="noStrike" spc="-1" dirty="0">
                <a:solidFill>
                  <a:srgbClr val="000000"/>
                </a:solidFill>
                <a:latin typeface="Calibri"/>
              </a:rPr>
              <a:t>Play the collusive </a:t>
            </a:r>
            <a:r>
              <a:rPr lang="fr-FR" b="0" strike="noStrike" spc="-1" dirty="0" err="1">
                <a:solidFill>
                  <a:srgbClr val="000000"/>
                </a:solidFill>
                <a:latin typeface="Calibri"/>
              </a:rPr>
              <a:t>outcome</a:t>
            </a:r>
            <a:r>
              <a:rPr lang="fr-FR" b="0" strike="noStrike" spc="-1" dirty="0">
                <a:solidFill>
                  <a:srgbClr val="000000"/>
                </a:solidFill>
                <a:latin typeface="Calibri"/>
              </a:rPr>
              <a:t> at date t, if the </a:t>
            </a:r>
            <a:r>
              <a:rPr lang="fr-FR" b="0" strike="noStrike" spc="-1" dirty="0" err="1">
                <a:solidFill>
                  <a:srgbClr val="000000"/>
                </a:solidFill>
                <a:latin typeface="Calibri"/>
              </a:rPr>
              <a:t>other</a:t>
            </a:r>
            <a:r>
              <a:rPr lang="fr-FR" b="0" strike="noStrike" spc="-1" dirty="0">
                <a:solidFill>
                  <a:srgbClr val="000000"/>
                </a:solidFill>
                <a:latin typeface="Calibri"/>
              </a:rPr>
              <a:t> </a:t>
            </a:r>
            <a:r>
              <a:rPr lang="fr-FR" b="0" strike="noStrike" spc="-1" dirty="0" err="1">
                <a:solidFill>
                  <a:srgbClr val="000000"/>
                </a:solidFill>
                <a:latin typeface="Calibri"/>
              </a:rPr>
              <a:t>player</a:t>
            </a:r>
            <a:r>
              <a:rPr lang="fr-FR" b="0" strike="noStrike" spc="-1" dirty="0">
                <a:solidFill>
                  <a:srgbClr val="000000"/>
                </a:solidFill>
                <a:latin typeface="Calibri"/>
              </a:rPr>
              <a:t>(s) has </a:t>
            </a:r>
            <a:r>
              <a:rPr lang="fr-FR" b="0" strike="noStrike" spc="-1" dirty="0" err="1">
                <a:solidFill>
                  <a:srgbClr val="000000"/>
                </a:solidFill>
                <a:latin typeface="Calibri"/>
              </a:rPr>
              <a:t>played</a:t>
            </a:r>
            <a:r>
              <a:rPr lang="fr-FR" b="0" strike="noStrike" spc="-1" dirty="0">
                <a:solidFill>
                  <a:srgbClr val="000000"/>
                </a:solidFill>
                <a:latin typeface="Calibri"/>
              </a:rPr>
              <a:t> the collusive </a:t>
            </a:r>
            <a:r>
              <a:rPr lang="fr-FR" b="0" strike="noStrike" spc="-1" dirty="0" err="1">
                <a:solidFill>
                  <a:srgbClr val="000000"/>
                </a:solidFill>
                <a:latin typeface="Calibri"/>
              </a:rPr>
              <a:t>outcome</a:t>
            </a:r>
            <a:r>
              <a:rPr lang="fr-FR" b="0" strike="noStrike" spc="-1" dirty="0">
                <a:solidFill>
                  <a:srgbClr val="000000"/>
                </a:solidFill>
                <a:latin typeface="Calibri"/>
              </a:rPr>
              <a:t> at all date t’&lt;t</a:t>
            </a:r>
            <a:endParaRPr lang="fr-FR" b="0" strike="noStrike" spc="-1" dirty="0">
              <a:latin typeface="Arial"/>
            </a:endParaRPr>
          </a:p>
          <a:p>
            <a:pPr marL="685800" lvl="1" indent="-227880">
              <a:lnSpc>
                <a:spcPct val="90000"/>
              </a:lnSpc>
              <a:spcBef>
                <a:spcPts val="499"/>
              </a:spcBef>
              <a:buClr>
                <a:srgbClr val="000000"/>
              </a:buClr>
              <a:buFont typeface="Arial"/>
              <a:buChar char="•"/>
            </a:pPr>
            <a:r>
              <a:rPr lang="fr-FR" b="0" strike="noStrike" spc="-1" dirty="0">
                <a:solidFill>
                  <a:srgbClr val="000000"/>
                </a:solidFill>
                <a:latin typeface="Calibri"/>
              </a:rPr>
              <a:t>Play the non-collusive (or </a:t>
            </a:r>
            <a:r>
              <a:rPr lang="fr-FR" b="0" strike="noStrike" spc="-1" dirty="0" err="1">
                <a:solidFill>
                  <a:srgbClr val="000000"/>
                </a:solidFill>
                <a:latin typeface="Calibri"/>
              </a:rPr>
              <a:t>competitive</a:t>
            </a:r>
            <a:r>
              <a:rPr lang="fr-FR" b="0" strike="noStrike" spc="-1" dirty="0">
                <a:solidFill>
                  <a:srgbClr val="000000"/>
                </a:solidFill>
                <a:latin typeface="Calibri"/>
              </a:rPr>
              <a:t>) </a:t>
            </a:r>
            <a:r>
              <a:rPr lang="fr-FR" b="0" strike="noStrike" spc="-1" dirty="0" err="1">
                <a:solidFill>
                  <a:srgbClr val="000000"/>
                </a:solidFill>
                <a:latin typeface="Calibri"/>
              </a:rPr>
              <a:t>outcome</a:t>
            </a:r>
            <a:r>
              <a:rPr lang="fr-FR" b="0" strike="noStrike" spc="-1" dirty="0">
                <a:solidFill>
                  <a:srgbClr val="000000"/>
                </a:solidFill>
                <a:latin typeface="Calibri"/>
              </a:rPr>
              <a:t> </a:t>
            </a:r>
            <a:r>
              <a:rPr lang="fr-FR" b="0" strike="noStrike" spc="-1" dirty="0" err="1">
                <a:solidFill>
                  <a:srgbClr val="000000"/>
                </a:solidFill>
                <a:latin typeface="Calibri"/>
              </a:rPr>
              <a:t>otherwise</a:t>
            </a:r>
            <a:r>
              <a:rPr lang="fr-FR" b="0" strike="noStrike" spc="-1" dirty="0">
                <a:solidFill>
                  <a:srgbClr val="000000"/>
                </a:solidFill>
                <a:latin typeface="Calibri"/>
              </a:rPr>
              <a:t> </a:t>
            </a:r>
            <a:endParaRPr lang="fr-FR" spc="-1" dirty="0">
              <a:latin typeface="Arial"/>
            </a:endParaRPr>
          </a:p>
          <a:p>
            <a:pPr marL="685800" lvl="1" indent="-227880">
              <a:lnSpc>
                <a:spcPct val="90000"/>
              </a:lnSpc>
              <a:spcBef>
                <a:spcPts val="499"/>
              </a:spcBef>
              <a:buClr>
                <a:srgbClr val="000000"/>
              </a:buClr>
              <a:buFont typeface="Arial"/>
              <a:buChar char="•"/>
            </a:pPr>
            <a:r>
              <a:rPr lang="fr-FR" b="0" strike="noStrike" spc="-1" dirty="0" err="1" smtClean="0">
                <a:solidFill>
                  <a:srgbClr val="000000"/>
                </a:solidFill>
                <a:latin typeface="Calibri"/>
              </a:rPr>
              <a:t>Constitutes</a:t>
            </a:r>
            <a:r>
              <a:rPr lang="fr-FR" b="0" strike="noStrike" spc="-1" dirty="0" smtClean="0">
                <a:solidFill>
                  <a:srgbClr val="000000"/>
                </a:solidFill>
                <a:latin typeface="Calibri"/>
              </a:rPr>
              <a:t> </a:t>
            </a:r>
            <a:r>
              <a:rPr lang="fr-FR" b="0" strike="noStrike" spc="-1" dirty="0">
                <a:solidFill>
                  <a:srgbClr val="000000"/>
                </a:solidFill>
                <a:latin typeface="Calibri"/>
              </a:rPr>
              <a:t>(</a:t>
            </a:r>
            <a:r>
              <a:rPr lang="fr-FR" b="0" strike="noStrike" spc="-1" dirty="0" err="1">
                <a:solidFill>
                  <a:srgbClr val="000000"/>
                </a:solidFill>
                <a:latin typeface="Calibri"/>
              </a:rPr>
              <a:t>under</a:t>
            </a:r>
            <a:r>
              <a:rPr lang="fr-FR" b="0" strike="noStrike" spc="-1" dirty="0">
                <a:solidFill>
                  <a:srgbClr val="000000"/>
                </a:solidFill>
                <a:latin typeface="Calibri"/>
              </a:rPr>
              <a:t> conditions)  </a:t>
            </a:r>
            <a:r>
              <a:rPr lang="fr-FR" b="0" strike="noStrike" spc="-1" dirty="0" err="1">
                <a:solidFill>
                  <a:srgbClr val="000000"/>
                </a:solidFill>
                <a:latin typeface="Calibri"/>
              </a:rPr>
              <a:t>subgame</a:t>
            </a:r>
            <a:r>
              <a:rPr lang="fr-FR" b="0" strike="noStrike" spc="-1" dirty="0">
                <a:solidFill>
                  <a:srgbClr val="000000"/>
                </a:solidFill>
                <a:latin typeface="Calibri"/>
              </a:rPr>
              <a:t> </a:t>
            </a:r>
            <a:r>
              <a:rPr lang="fr-FR" b="0" strike="noStrike" spc="-1" dirty="0" err="1">
                <a:solidFill>
                  <a:srgbClr val="000000"/>
                </a:solidFill>
                <a:latin typeface="Calibri"/>
              </a:rPr>
              <a:t>perfect</a:t>
            </a:r>
            <a:r>
              <a:rPr lang="fr-FR" b="0" strike="noStrike" spc="-1" dirty="0">
                <a:solidFill>
                  <a:srgbClr val="000000"/>
                </a:solidFill>
                <a:latin typeface="Calibri"/>
              </a:rPr>
              <a:t> Nash </a:t>
            </a:r>
            <a:r>
              <a:rPr lang="fr-FR" b="0" strike="noStrike" spc="-1" dirty="0" err="1">
                <a:solidFill>
                  <a:srgbClr val="000000"/>
                </a:solidFill>
                <a:latin typeface="Calibri"/>
              </a:rPr>
              <a:t>equilibrium</a:t>
            </a:r>
            <a:r>
              <a:rPr lang="fr-FR" b="0" strike="noStrike" spc="-1" dirty="0">
                <a:solidFill>
                  <a:srgbClr val="000000"/>
                </a:solidFill>
                <a:latin typeface="Calibri"/>
              </a:rPr>
              <a:t>  (SPNE)</a:t>
            </a:r>
            <a:endParaRPr lang="fr-FR" b="0" strike="noStrike" spc="-1" dirty="0">
              <a:latin typeface="Arial"/>
            </a:endParaRPr>
          </a:p>
          <a:p>
            <a:pPr marL="228600" indent="-227880">
              <a:lnSpc>
                <a:spcPct val="90000"/>
              </a:lnSpc>
              <a:spcBef>
                <a:spcPts val="1001"/>
              </a:spcBef>
              <a:buClr>
                <a:srgbClr val="000000"/>
              </a:buClr>
              <a:buFont typeface="Arial"/>
              <a:buChar char="•"/>
            </a:pPr>
            <a:r>
              <a:rPr lang="fr-FR" sz="2000" b="0" strike="noStrike" spc="-1" dirty="0" smtClean="0">
                <a:solidFill>
                  <a:srgbClr val="000000"/>
                </a:solidFill>
                <a:latin typeface="Calibri"/>
              </a:rPr>
              <a:t>Non-unique </a:t>
            </a:r>
            <a:r>
              <a:rPr lang="fr-FR" sz="2000" b="0" strike="noStrike" spc="-1" dirty="0">
                <a:solidFill>
                  <a:srgbClr val="000000"/>
                </a:solidFill>
                <a:latin typeface="Calibri"/>
              </a:rPr>
              <a:t>SPNE (Folk </a:t>
            </a:r>
            <a:r>
              <a:rPr lang="fr-FR" sz="2000" b="0" strike="noStrike" spc="-1" dirty="0" err="1">
                <a:solidFill>
                  <a:srgbClr val="000000"/>
                </a:solidFill>
                <a:latin typeface="Calibri"/>
              </a:rPr>
              <a:t>theorems</a:t>
            </a:r>
            <a:r>
              <a:rPr lang="fr-FR" sz="2000" b="0" strike="noStrike" spc="-1" dirty="0">
                <a:solidFill>
                  <a:srgbClr val="000000"/>
                </a:solidFill>
                <a:latin typeface="Calibri"/>
              </a:rPr>
              <a:t>) </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b="0" strike="noStrike" spc="-1" dirty="0">
                <a:solidFill>
                  <a:srgbClr val="000000"/>
                </a:solidFill>
                <a:latin typeface="Calibri"/>
              </a:rPr>
              <a:t>Non-collusive </a:t>
            </a:r>
            <a:r>
              <a:rPr lang="fr-FR" b="0" strike="noStrike" spc="-1" dirty="0" err="1">
                <a:solidFill>
                  <a:srgbClr val="000000"/>
                </a:solidFill>
                <a:latin typeface="Calibri"/>
              </a:rPr>
              <a:t>outcome</a:t>
            </a:r>
            <a:r>
              <a:rPr lang="fr-FR" b="0" strike="noStrike" spc="-1" dirty="0">
                <a:solidFill>
                  <a:srgbClr val="000000"/>
                </a:solidFill>
                <a:latin typeface="Calibri"/>
              </a:rPr>
              <a:t> </a:t>
            </a:r>
            <a:r>
              <a:rPr lang="fr-FR" b="0" strike="noStrike" spc="-1" dirty="0" err="1">
                <a:solidFill>
                  <a:srgbClr val="000000"/>
                </a:solidFill>
                <a:latin typeface="Calibri"/>
              </a:rPr>
              <a:t>is</a:t>
            </a:r>
            <a:r>
              <a:rPr lang="fr-FR" b="0" strike="noStrike" spc="-1" dirty="0">
                <a:solidFill>
                  <a:srgbClr val="000000"/>
                </a:solidFill>
                <a:latin typeface="Calibri"/>
              </a:rPr>
              <a:t> a SPNE of the </a:t>
            </a:r>
            <a:r>
              <a:rPr lang="fr-FR" b="0" strike="noStrike" spc="-1" dirty="0" err="1">
                <a:solidFill>
                  <a:srgbClr val="000000"/>
                </a:solidFill>
                <a:latin typeface="Calibri"/>
              </a:rPr>
              <a:t>game</a:t>
            </a:r>
            <a:r>
              <a:rPr lang="fr-FR" b="0" strike="noStrike" spc="-1" dirty="0">
                <a:solidFill>
                  <a:srgbClr val="000000"/>
                </a:solidFill>
                <a:latin typeface="Calibri"/>
              </a:rPr>
              <a:t> </a:t>
            </a:r>
            <a:endParaRPr lang="fr-FR" b="0" strike="noStrike" spc="-1" dirty="0">
              <a:latin typeface="Arial"/>
            </a:endParaRPr>
          </a:p>
          <a:p>
            <a:pPr marL="685800" lvl="1" indent="-227880">
              <a:lnSpc>
                <a:spcPct val="90000"/>
              </a:lnSpc>
              <a:spcBef>
                <a:spcPts val="499"/>
              </a:spcBef>
              <a:buClr>
                <a:srgbClr val="000000"/>
              </a:buClr>
              <a:buFont typeface="Arial"/>
              <a:buChar char="•"/>
            </a:pPr>
            <a:r>
              <a:rPr lang="fr-FR" b="0" strike="noStrike" spc="-1" dirty="0">
                <a:solidFill>
                  <a:srgbClr val="000000"/>
                </a:solidFill>
                <a:latin typeface="Calibri"/>
              </a:rPr>
              <a:t>Possible to </a:t>
            </a:r>
            <a:r>
              <a:rPr lang="fr-FR" b="0" strike="noStrike" spc="-1" dirty="0" err="1">
                <a:solidFill>
                  <a:srgbClr val="000000"/>
                </a:solidFill>
                <a:latin typeface="Calibri"/>
              </a:rPr>
              <a:t>sustain</a:t>
            </a:r>
            <a:r>
              <a:rPr lang="fr-FR" b="0" strike="noStrike" spc="-1" dirty="0">
                <a:solidFill>
                  <a:srgbClr val="000000"/>
                </a:solidFill>
                <a:latin typeface="Calibri"/>
              </a:rPr>
              <a:t> collusion for </a:t>
            </a:r>
            <a:r>
              <a:rPr lang="fr-FR" b="0" strike="noStrike" spc="-1" dirty="0" err="1">
                <a:solidFill>
                  <a:srgbClr val="000000"/>
                </a:solidFill>
                <a:latin typeface="Calibri"/>
              </a:rPr>
              <a:t>different</a:t>
            </a:r>
            <a:r>
              <a:rPr lang="fr-FR" b="0" strike="noStrike" spc="-1" dirty="0">
                <a:solidFill>
                  <a:srgbClr val="000000"/>
                </a:solidFill>
                <a:latin typeface="Calibri"/>
              </a:rPr>
              <a:t> collusive </a:t>
            </a:r>
            <a:r>
              <a:rPr lang="fr-FR" b="0" strike="noStrike" spc="-1" dirty="0" err="1">
                <a:solidFill>
                  <a:srgbClr val="000000"/>
                </a:solidFill>
                <a:latin typeface="Calibri"/>
              </a:rPr>
              <a:t>prices</a:t>
            </a:r>
            <a:r>
              <a:rPr lang="fr-FR" b="0" strike="noStrike" spc="-1" dirty="0">
                <a:solidFill>
                  <a:srgbClr val="000000"/>
                </a:solidFill>
                <a:latin typeface="Calibri"/>
              </a:rPr>
              <a:t> </a:t>
            </a:r>
            <a:endParaRPr lang="fr-FR" b="0" strike="noStrike" spc="-1" dirty="0">
              <a:latin typeface="Arial"/>
            </a:endParaRPr>
          </a:p>
          <a:p>
            <a:pPr marL="685800" lvl="1" indent="-227880">
              <a:lnSpc>
                <a:spcPct val="90000"/>
              </a:lnSpc>
              <a:spcBef>
                <a:spcPts val="499"/>
              </a:spcBef>
              <a:buClr>
                <a:srgbClr val="000000"/>
              </a:buClr>
              <a:buFont typeface="Arial"/>
              <a:buChar char="•"/>
            </a:pPr>
            <a:r>
              <a:rPr lang="fr-FR" b="0" strike="noStrike" spc="-1" dirty="0">
                <a:solidFill>
                  <a:srgbClr val="000000"/>
                </a:solidFill>
                <a:latin typeface="Calibri"/>
              </a:rPr>
              <a:t>Possible to </a:t>
            </a:r>
            <a:r>
              <a:rPr lang="fr-FR" b="0" strike="noStrike" spc="-1" dirty="0" err="1">
                <a:solidFill>
                  <a:srgbClr val="000000"/>
                </a:solidFill>
                <a:latin typeface="Calibri"/>
              </a:rPr>
              <a:t>sustain</a:t>
            </a:r>
            <a:r>
              <a:rPr lang="fr-FR" b="0" strike="noStrike" spc="-1" dirty="0">
                <a:solidFill>
                  <a:srgbClr val="000000"/>
                </a:solidFill>
                <a:latin typeface="Calibri"/>
              </a:rPr>
              <a:t> </a:t>
            </a:r>
            <a:r>
              <a:rPr lang="fr-FR" b="0" strike="noStrike" spc="-1" dirty="0" err="1">
                <a:solidFill>
                  <a:srgbClr val="000000"/>
                </a:solidFill>
                <a:latin typeface="Calibri"/>
              </a:rPr>
              <a:t>equilibria</a:t>
            </a:r>
            <a:r>
              <a:rPr lang="fr-FR" b="0" strike="noStrike" spc="-1" dirty="0">
                <a:solidFill>
                  <a:srgbClr val="000000"/>
                </a:solidFill>
                <a:latin typeface="Calibri"/>
              </a:rPr>
              <a:t> </a:t>
            </a:r>
            <a:r>
              <a:rPr lang="fr-FR" b="0" strike="noStrike" spc="-1" dirty="0" err="1">
                <a:solidFill>
                  <a:srgbClr val="000000"/>
                </a:solidFill>
                <a:latin typeface="Calibri"/>
              </a:rPr>
              <a:t>with</a:t>
            </a:r>
            <a:r>
              <a:rPr lang="fr-FR" b="0" strike="noStrike" spc="-1" dirty="0">
                <a:solidFill>
                  <a:srgbClr val="000000"/>
                </a:solidFill>
                <a:latin typeface="Calibri"/>
              </a:rPr>
              <a:t> </a:t>
            </a:r>
            <a:r>
              <a:rPr lang="fr-FR" b="0" strike="noStrike" spc="-1" dirty="0" err="1">
                <a:solidFill>
                  <a:srgbClr val="000000"/>
                </a:solidFill>
                <a:latin typeface="Calibri"/>
              </a:rPr>
              <a:t>limited</a:t>
            </a:r>
            <a:r>
              <a:rPr lang="fr-FR" b="0" strike="noStrike" spc="-1" dirty="0">
                <a:solidFill>
                  <a:srgbClr val="000000"/>
                </a:solidFill>
                <a:latin typeface="Calibri"/>
              </a:rPr>
              <a:t> </a:t>
            </a:r>
            <a:r>
              <a:rPr lang="fr-FR" b="0" strike="noStrike" spc="-1" dirty="0" err="1">
                <a:solidFill>
                  <a:srgbClr val="000000"/>
                </a:solidFill>
                <a:latin typeface="Calibri"/>
              </a:rPr>
              <a:t>punishment</a:t>
            </a:r>
            <a:r>
              <a:rPr lang="fr-FR" b="0" strike="noStrike" spc="-1" dirty="0">
                <a:solidFill>
                  <a:srgbClr val="000000"/>
                </a:solidFill>
                <a:latin typeface="Calibri"/>
              </a:rPr>
              <a:t> </a:t>
            </a:r>
            <a:r>
              <a:rPr lang="fr-FR" b="0" strike="noStrike" spc="-1" dirty="0" err="1">
                <a:solidFill>
                  <a:srgbClr val="000000"/>
                </a:solidFill>
                <a:latin typeface="Calibri"/>
              </a:rPr>
              <a:t>periods</a:t>
            </a:r>
            <a:r>
              <a:rPr lang="fr-FR" b="0" strike="noStrike" spc="-1" dirty="0">
                <a:solidFill>
                  <a:srgbClr val="000000"/>
                </a:solidFill>
                <a:latin typeface="Calibri"/>
              </a:rPr>
              <a:t>, </a:t>
            </a:r>
            <a:r>
              <a:rPr lang="fr-FR" b="0" strike="noStrike" spc="-1" dirty="0" err="1">
                <a:solidFill>
                  <a:srgbClr val="000000"/>
                </a:solidFill>
                <a:latin typeface="Calibri"/>
              </a:rPr>
              <a:t>e.g</a:t>
            </a:r>
            <a:r>
              <a:rPr lang="fr-FR" b="0" strike="noStrike" spc="-1" dirty="0">
                <a:solidFill>
                  <a:srgbClr val="000000"/>
                </a:solidFill>
                <a:latin typeface="Calibri"/>
              </a:rPr>
              <a:t>.</a:t>
            </a:r>
            <a:endParaRPr lang="fr-FR" b="0" strike="noStrike" spc="-1" dirty="0">
              <a:latin typeface="Arial"/>
            </a:endParaRPr>
          </a:p>
          <a:p>
            <a:pPr marL="1143000" lvl="2" indent="-227880">
              <a:lnSpc>
                <a:spcPct val="90000"/>
              </a:lnSpc>
              <a:spcBef>
                <a:spcPts val="499"/>
              </a:spcBef>
              <a:buClr>
                <a:srgbClr val="000000"/>
              </a:buClr>
              <a:buFont typeface="Arial"/>
              <a:buChar char="•"/>
            </a:pPr>
            <a:r>
              <a:rPr lang="fr-FR" b="0" strike="noStrike" spc="-1" dirty="0">
                <a:solidFill>
                  <a:srgbClr val="000000"/>
                </a:solidFill>
                <a:latin typeface="Calibri"/>
              </a:rPr>
              <a:t>“if a </a:t>
            </a:r>
            <a:r>
              <a:rPr lang="fr-FR" b="0" strike="noStrike" spc="-1" dirty="0" err="1">
                <a:solidFill>
                  <a:srgbClr val="000000"/>
                </a:solidFill>
                <a:latin typeface="Calibri"/>
              </a:rPr>
              <a:t>player</a:t>
            </a:r>
            <a:r>
              <a:rPr lang="fr-FR" b="0" strike="noStrike" spc="-1" dirty="0">
                <a:solidFill>
                  <a:srgbClr val="000000"/>
                </a:solidFill>
                <a:latin typeface="Calibri"/>
              </a:rPr>
              <a:t> </a:t>
            </a:r>
            <a:r>
              <a:rPr lang="fr-FR" b="0" strike="noStrike" spc="-1" dirty="0" err="1">
                <a:solidFill>
                  <a:srgbClr val="000000"/>
                </a:solidFill>
                <a:latin typeface="Calibri"/>
              </a:rPr>
              <a:t>deviates</a:t>
            </a:r>
            <a:r>
              <a:rPr lang="fr-FR" b="0" strike="noStrike" spc="-1" dirty="0">
                <a:solidFill>
                  <a:srgbClr val="000000"/>
                </a:solidFill>
                <a:latin typeface="Calibri"/>
              </a:rPr>
              <a:t> </a:t>
            </a:r>
            <a:r>
              <a:rPr lang="fr-FR" b="0" strike="noStrike" spc="-1" dirty="0" err="1">
                <a:solidFill>
                  <a:srgbClr val="000000"/>
                </a:solidFill>
                <a:latin typeface="Calibri"/>
              </a:rPr>
              <a:t>from</a:t>
            </a:r>
            <a:r>
              <a:rPr lang="fr-FR" b="0" strike="noStrike" spc="-1" dirty="0">
                <a:solidFill>
                  <a:srgbClr val="000000"/>
                </a:solidFill>
                <a:latin typeface="Calibri"/>
              </a:rPr>
              <a:t> the collusive </a:t>
            </a:r>
            <a:r>
              <a:rPr lang="fr-FR" b="0" strike="noStrike" spc="-1" dirty="0" err="1">
                <a:solidFill>
                  <a:srgbClr val="000000"/>
                </a:solidFill>
                <a:latin typeface="Calibri"/>
              </a:rPr>
              <a:t>outcome</a:t>
            </a:r>
            <a:r>
              <a:rPr lang="fr-FR" b="0" strike="noStrike" spc="-1" dirty="0">
                <a:solidFill>
                  <a:srgbClr val="000000"/>
                </a:solidFill>
                <a:latin typeface="Calibri"/>
              </a:rPr>
              <a:t>, </a:t>
            </a:r>
            <a:r>
              <a:rPr lang="fr-FR" b="0" strike="noStrike" spc="-1" dirty="0" err="1">
                <a:solidFill>
                  <a:srgbClr val="000000"/>
                </a:solidFill>
                <a:latin typeface="Calibri"/>
              </a:rPr>
              <a:t>play</a:t>
            </a:r>
            <a:r>
              <a:rPr lang="fr-FR" b="0" strike="noStrike" spc="-1" dirty="0">
                <a:solidFill>
                  <a:srgbClr val="000000"/>
                </a:solidFill>
                <a:latin typeface="Calibri"/>
              </a:rPr>
              <a:t> the non collusive </a:t>
            </a:r>
            <a:r>
              <a:rPr lang="fr-FR" b="0" strike="noStrike" spc="-1" dirty="0" err="1">
                <a:solidFill>
                  <a:srgbClr val="000000"/>
                </a:solidFill>
                <a:latin typeface="Calibri"/>
              </a:rPr>
              <a:t>outcome</a:t>
            </a:r>
            <a:r>
              <a:rPr lang="fr-FR" b="0" strike="noStrike" spc="-1" dirty="0">
                <a:solidFill>
                  <a:srgbClr val="000000"/>
                </a:solidFill>
                <a:latin typeface="Calibri"/>
              </a:rPr>
              <a:t> for T </a:t>
            </a:r>
            <a:r>
              <a:rPr lang="fr-FR" b="0" strike="noStrike" spc="-1" dirty="0" err="1">
                <a:solidFill>
                  <a:srgbClr val="000000"/>
                </a:solidFill>
                <a:latin typeface="Calibri"/>
              </a:rPr>
              <a:t>periods</a:t>
            </a:r>
            <a:r>
              <a:rPr lang="fr-FR" b="0" strike="noStrike" spc="-1" dirty="0">
                <a:solidFill>
                  <a:srgbClr val="000000"/>
                </a:solidFill>
                <a:latin typeface="Calibri"/>
              </a:rPr>
              <a:t> and </a:t>
            </a:r>
            <a:r>
              <a:rPr lang="fr-FR" b="0" strike="noStrike" spc="-1" dirty="0" err="1">
                <a:solidFill>
                  <a:srgbClr val="000000"/>
                </a:solidFill>
                <a:latin typeface="Calibri"/>
              </a:rPr>
              <a:t>then</a:t>
            </a:r>
            <a:r>
              <a:rPr lang="fr-FR" b="0" strike="noStrike" spc="-1" dirty="0">
                <a:solidFill>
                  <a:srgbClr val="000000"/>
                </a:solidFill>
                <a:latin typeface="Calibri"/>
              </a:rPr>
              <a:t> return to the collusive one”.    If T </a:t>
            </a:r>
            <a:r>
              <a:rPr lang="fr-FR" b="0" strike="noStrike" spc="-1" dirty="0" err="1">
                <a:solidFill>
                  <a:srgbClr val="000000"/>
                </a:solidFill>
                <a:latin typeface="Calibri"/>
              </a:rPr>
              <a:t>is</a:t>
            </a:r>
            <a:r>
              <a:rPr lang="fr-FR" b="0" strike="noStrike" spc="-1" dirty="0">
                <a:solidFill>
                  <a:srgbClr val="000000"/>
                </a:solidFill>
                <a:latin typeface="Calibri"/>
              </a:rPr>
              <a:t> large </a:t>
            </a:r>
            <a:r>
              <a:rPr lang="fr-FR" b="0" strike="noStrike" spc="-1" dirty="0" err="1">
                <a:solidFill>
                  <a:srgbClr val="000000"/>
                </a:solidFill>
                <a:latin typeface="Calibri"/>
              </a:rPr>
              <a:t>enough</a:t>
            </a:r>
            <a:r>
              <a:rPr lang="fr-FR" b="0" strike="noStrike" spc="-1" dirty="0">
                <a:solidFill>
                  <a:srgbClr val="000000"/>
                </a:solidFill>
                <a:latin typeface="Calibri"/>
              </a:rPr>
              <a:t>, </a:t>
            </a:r>
            <a:r>
              <a:rPr lang="fr-FR" b="0" strike="noStrike" spc="-1" dirty="0" err="1">
                <a:solidFill>
                  <a:srgbClr val="000000"/>
                </a:solidFill>
                <a:latin typeface="Calibri"/>
              </a:rPr>
              <a:t>it</a:t>
            </a:r>
            <a:r>
              <a:rPr lang="fr-FR" b="0" strike="noStrike" spc="-1" dirty="0">
                <a:solidFill>
                  <a:srgbClr val="000000"/>
                </a:solidFill>
                <a:latin typeface="Calibri"/>
              </a:rPr>
              <a:t> </a:t>
            </a:r>
            <a:r>
              <a:rPr lang="fr-FR" b="0" strike="noStrike" spc="-1" dirty="0" err="1">
                <a:solidFill>
                  <a:srgbClr val="000000"/>
                </a:solidFill>
                <a:latin typeface="Calibri"/>
              </a:rPr>
              <a:t>can</a:t>
            </a:r>
            <a:r>
              <a:rPr lang="fr-FR" b="0" strike="noStrike" spc="-1" dirty="0">
                <a:solidFill>
                  <a:srgbClr val="000000"/>
                </a:solidFill>
                <a:latin typeface="Calibri"/>
              </a:rPr>
              <a:t> </a:t>
            </a:r>
            <a:r>
              <a:rPr lang="fr-FR" b="0" strike="noStrike" spc="-1" dirty="0" err="1">
                <a:solidFill>
                  <a:srgbClr val="000000"/>
                </a:solidFill>
                <a:latin typeface="Calibri"/>
              </a:rPr>
              <a:t>sustain</a:t>
            </a:r>
            <a:r>
              <a:rPr lang="fr-FR" b="0" strike="noStrike" spc="-1" dirty="0">
                <a:solidFill>
                  <a:srgbClr val="000000"/>
                </a:solidFill>
                <a:latin typeface="Calibri"/>
              </a:rPr>
              <a:t> a SPNE </a:t>
            </a:r>
            <a:endParaRPr lang="fr-FR"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8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CustomShape 1"/>
          <p:cNvSpPr/>
          <p:nvPr/>
        </p:nvSpPr>
        <p:spPr>
          <a:xfrm>
            <a:off x="628560" y="-5688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3.1 Economic Foundation (cont)</a:t>
            </a:r>
            <a:r>
              <a:rPr lang="fr-FR" sz="4400" b="0" strike="noStrike" spc="-1">
                <a:solidFill>
                  <a:srgbClr val="000000"/>
                </a:solidFill>
                <a:latin typeface="Calibri Light"/>
              </a:rPr>
              <a:t> </a:t>
            </a:r>
            <a:endParaRPr lang="fr-FR" sz="4400" b="0" strike="noStrike" spc="-1">
              <a:latin typeface="Arial"/>
            </a:endParaRPr>
          </a:p>
        </p:txBody>
      </p:sp>
      <p:sp>
        <p:nvSpPr>
          <p:cNvPr id="185" name="CustomShape 2"/>
          <p:cNvSpPr/>
          <p:nvPr/>
        </p:nvSpPr>
        <p:spPr>
          <a:xfrm>
            <a:off x="628560" y="1268640"/>
            <a:ext cx="7886160" cy="4907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800" b="0" strike="noStrike" spc="-1" dirty="0">
                <a:solidFill>
                  <a:srgbClr val="000000"/>
                </a:solidFill>
                <a:latin typeface="Calibri"/>
              </a:rPr>
              <a:t>3 conditions for collusive </a:t>
            </a:r>
            <a:r>
              <a:rPr lang="fr-FR" sz="2800" b="0" strike="noStrike" spc="-1" dirty="0" err="1">
                <a:solidFill>
                  <a:srgbClr val="000000"/>
                </a:solidFill>
                <a:latin typeface="Calibri"/>
              </a:rPr>
              <a:t>outcome</a:t>
            </a:r>
            <a:endParaRPr lang="fr-FR" sz="2800" b="0" strike="noStrike" spc="-1" dirty="0">
              <a:latin typeface="Arial"/>
            </a:endParaRPr>
          </a:p>
          <a:p>
            <a:pPr marL="914400" lvl="1" indent="-456480">
              <a:lnSpc>
                <a:spcPct val="90000"/>
              </a:lnSpc>
              <a:spcBef>
                <a:spcPts val="499"/>
              </a:spcBef>
              <a:buClr>
                <a:srgbClr val="000000"/>
              </a:buClr>
              <a:buFont typeface="StarSymbol"/>
              <a:buAutoNum type="arabicPeriod"/>
            </a:pPr>
            <a:r>
              <a:rPr lang="fr-FR" sz="2400" b="0" strike="noStrike" spc="-1" dirty="0">
                <a:solidFill>
                  <a:srgbClr val="000000"/>
                </a:solidFill>
                <a:latin typeface="Calibri"/>
              </a:rPr>
              <a:t>Meeting of the </a:t>
            </a:r>
            <a:r>
              <a:rPr lang="fr-FR" sz="2400" b="0" strike="noStrike" spc="-1" dirty="0" err="1" smtClean="0">
                <a:solidFill>
                  <a:srgbClr val="000000"/>
                </a:solidFill>
                <a:latin typeface="Calibri"/>
              </a:rPr>
              <a:t>minds</a:t>
            </a:r>
            <a:r>
              <a:rPr lang="fr-FR" sz="2400" b="0" strike="noStrike" spc="-1" dirty="0" smtClean="0">
                <a:solidFill>
                  <a:srgbClr val="000000"/>
                </a:solidFill>
                <a:latin typeface="Calibri"/>
              </a:rPr>
              <a:t> (coordination) </a:t>
            </a:r>
            <a:r>
              <a:rPr lang="fr-FR" sz="2400" b="0" strike="noStrike" spc="-1" dirty="0">
                <a:solidFill>
                  <a:srgbClr val="000000"/>
                </a:solidFill>
                <a:latin typeface="Calibri"/>
              </a:rPr>
              <a:t>on a collusive </a:t>
            </a:r>
            <a:r>
              <a:rPr lang="fr-FR" sz="2400" b="0" strike="noStrike" spc="-1" dirty="0" err="1">
                <a:solidFill>
                  <a:srgbClr val="000000"/>
                </a:solidFill>
                <a:latin typeface="Calibri"/>
              </a:rPr>
              <a:t>price</a:t>
            </a:r>
            <a:r>
              <a:rPr lang="fr-FR" sz="2400" b="0" strike="noStrike" spc="-1" dirty="0">
                <a:solidFill>
                  <a:srgbClr val="000000"/>
                </a:solidFill>
                <a:latin typeface="Calibri"/>
              </a:rPr>
              <a:t> (or output </a:t>
            </a:r>
            <a:r>
              <a:rPr lang="fr-FR" sz="2400" b="0" strike="noStrike" spc="-1" dirty="0" err="1">
                <a:solidFill>
                  <a:srgbClr val="000000"/>
                </a:solidFill>
                <a:latin typeface="Calibri"/>
              </a:rPr>
              <a:t>level</a:t>
            </a:r>
            <a:r>
              <a:rPr lang="fr-FR" sz="2400" b="0" strike="noStrike" spc="-1" dirty="0">
                <a:solidFill>
                  <a:srgbClr val="000000"/>
                </a:solidFill>
                <a:latin typeface="Calibri"/>
              </a:rPr>
              <a:t>)</a:t>
            </a:r>
            <a:endParaRPr lang="fr-FR" sz="2400" b="0" strike="noStrike" spc="-1" dirty="0">
              <a:latin typeface="Arial"/>
            </a:endParaRPr>
          </a:p>
          <a:p>
            <a:pPr marL="914400" lvl="1" indent="-456480">
              <a:lnSpc>
                <a:spcPct val="90000"/>
              </a:lnSpc>
              <a:spcBef>
                <a:spcPts val="499"/>
              </a:spcBef>
              <a:buClr>
                <a:srgbClr val="000000"/>
              </a:buClr>
              <a:buFont typeface="StarSymbol"/>
              <a:buAutoNum type="arabicPeriod"/>
            </a:pPr>
            <a:r>
              <a:rPr lang="fr-FR" sz="2400" b="0" strike="noStrike" spc="-1" dirty="0">
                <a:solidFill>
                  <a:srgbClr val="000000"/>
                </a:solidFill>
                <a:latin typeface="Calibri"/>
              </a:rPr>
              <a:t>Monitoring </a:t>
            </a:r>
            <a:r>
              <a:rPr lang="fr-FR" sz="2400" b="0" strike="noStrike" spc="-1" dirty="0" err="1">
                <a:solidFill>
                  <a:srgbClr val="000000"/>
                </a:solidFill>
                <a:latin typeface="Calibri"/>
              </a:rPr>
              <a:t>device</a:t>
            </a:r>
            <a:endParaRPr lang="fr-FR" sz="2400" b="0" strike="noStrike" spc="-1" dirty="0">
              <a:latin typeface="Arial"/>
            </a:endParaRPr>
          </a:p>
          <a:p>
            <a:pPr marL="914400" lvl="1" indent="-456480">
              <a:lnSpc>
                <a:spcPct val="90000"/>
              </a:lnSpc>
              <a:spcBef>
                <a:spcPts val="499"/>
              </a:spcBef>
              <a:buClr>
                <a:srgbClr val="000000"/>
              </a:buClr>
              <a:buFont typeface="StarSymbol"/>
              <a:buAutoNum type="arabicPeriod"/>
            </a:pPr>
            <a:r>
              <a:rPr lang="fr-FR" sz="2400" b="1" i="1" u="sng" strike="noStrike" spc="-1" dirty="0" err="1">
                <a:solidFill>
                  <a:srgbClr val="000000"/>
                </a:solidFill>
                <a:uFillTx/>
                <a:latin typeface="Calibri"/>
              </a:rPr>
              <a:t>Credible</a:t>
            </a:r>
            <a:r>
              <a:rPr lang="fr-FR" sz="2400" b="0" strike="noStrike" spc="-1" dirty="0">
                <a:solidFill>
                  <a:srgbClr val="000000"/>
                </a:solidFill>
                <a:latin typeface="Calibri"/>
              </a:rPr>
              <a:t> </a:t>
            </a:r>
            <a:r>
              <a:rPr lang="fr-FR" sz="2400" b="0" strike="noStrike" spc="-1" dirty="0" err="1">
                <a:solidFill>
                  <a:srgbClr val="000000"/>
                </a:solidFill>
                <a:latin typeface="Calibri"/>
              </a:rPr>
              <a:t>punishment</a:t>
            </a:r>
            <a:r>
              <a:rPr lang="fr-FR" sz="2400" b="0" strike="noStrike" spc="-1" dirty="0">
                <a:solidFill>
                  <a:srgbClr val="000000"/>
                </a:solidFill>
                <a:latin typeface="Calibri"/>
              </a:rPr>
              <a:t> </a:t>
            </a:r>
            <a:endParaRPr lang="fr-FR" sz="24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err="1">
                <a:solidFill>
                  <a:srgbClr val="000000"/>
                </a:solidFill>
                <a:latin typeface="Calibri"/>
              </a:rPr>
              <a:t>Cornerstone</a:t>
            </a:r>
            <a:r>
              <a:rPr lang="fr-FR" sz="2000" b="0" strike="noStrike" spc="-1" dirty="0">
                <a:solidFill>
                  <a:srgbClr val="000000"/>
                </a:solidFill>
                <a:latin typeface="Calibri"/>
              </a:rPr>
              <a:t> of collusive </a:t>
            </a:r>
            <a:r>
              <a:rPr lang="fr-FR" sz="2000" b="0" strike="noStrike" spc="-1" dirty="0" err="1">
                <a:solidFill>
                  <a:srgbClr val="000000"/>
                </a:solidFill>
                <a:latin typeface="Calibri"/>
              </a:rPr>
              <a:t>strategies</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err="1">
                <a:solidFill>
                  <a:srgbClr val="000000"/>
                </a:solidFill>
                <a:latin typeface="Calibri"/>
              </a:rPr>
              <a:t>Losses</a:t>
            </a:r>
            <a:r>
              <a:rPr lang="fr-FR" sz="2000" b="0" strike="noStrike" spc="-1" dirty="0">
                <a:solidFill>
                  <a:srgbClr val="000000"/>
                </a:solidFill>
                <a:latin typeface="Calibri"/>
              </a:rPr>
              <a:t> </a:t>
            </a:r>
            <a:r>
              <a:rPr lang="fr-FR" sz="2000" b="0" strike="noStrike" spc="-1" dirty="0" err="1">
                <a:solidFill>
                  <a:srgbClr val="000000"/>
                </a:solidFill>
                <a:latin typeface="Calibri"/>
              </a:rPr>
              <a:t>incurred</a:t>
            </a:r>
            <a:r>
              <a:rPr lang="fr-FR" sz="2000" b="0" strike="noStrike" spc="-1" dirty="0">
                <a:solidFill>
                  <a:srgbClr val="000000"/>
                </a:solidFill>
                <a:latin typeface="Calibri"/>
              </a:rPr>
              <a:t> </a:t>
            </a:r>
            <a:r>
              <a:rPr lang="fr-FR" sz="2000" b="0" strike="noStrike" spc="-1" dirty="0" err="1">
                <a:solidFill>
                  <a:srgbClr val="000000"/>
                </a:solidFill>
                <a:latin typeface="Calibri"/>
              </a:rPr>
              <a:t>from</a:t>
            </a:r>
            <a:r>
              <a:rPr lang="fr-FR" sz="2000" b="0" strike="noStrike" spc="-1" dirty="0">
                <a:solidFill>
                  <a:srgbClr val="000000"/>
                </a:solidFill>
                <a:latin typeface="Calibri"/>
              </a:rPr>
              <a:t> </a:t>
            </a:r>
            <a:r>
              <a:rPr lang="fr-FR" sz="2000" b="0" strike="noStrike" spc="-1" dirty="0" err="1">
                <a:solidFill>
                  <a:srgbClr val="000000"/>
                </a:solidFill>
                <a:latin typeface="Calibri"/>
              </a:rPr>
              <a:t>punishment</a:t>
            </a:r>
            <a:r>
              <a:rPr lang="fr-FR" sz="2000" b="0" strike="noStrike" spc="-1" dirty="0">
                <a:solidFill>
                  <a:srgbClr val="000000"/>
                </a:solidFill>
                <a:latin typeface="Calibri"/>
              </a:rPr>
              <a:t> at least cancel </a:t>
            </a:r>
            <a:r>
              <a:rPr lang="fr-FR" sz="2000" b="0" strike="noStrike" spc="-1" dirty="0" err="1">
                <a:solidFill>
                  <a:srgbClr val="000000"/>
                </a:solidFill>
                <a:latin typeface="Calibri"/>
              </a:rPr>
              <a:t>benefits</a:t>
            </a:r>
            <a:r>
              <a:rPr lang="fr-FR" sz="2000" b="0" strike="noStrike" spc="-1" dirty="0">
                <a:solidFill>
                  <a:srgbClr val="000000"/>
                </a:solidFill>
                <a:latin typeface="Calibri"/>
              </a:rPr>
              <a:t> of </a:t>
            </a:r>
            <a:r>
              <a:rPr lang="fr-FR" sz="2000" b="0" strike="noStrike" spc="-1" dirty="0" err="1">
                <a:solidFill>
                  <a:srgbClr val="000000"/>
                </a:solidFill>
                <a:latin typeface="Calibri"/>
              </a:rPr>
              <a:t>cheating</a:t>
            </a:r>
            <a:r>
              <a:rPr lang="fr-FR" sz="2000" b="0" strike="noStrike" spc="-1" dirty="0">
                <a:solidFill>
                  <a:srgbClr val="000000"/>
                </a:solidFill>
                <a:latin typeface="Calibri"/>
              </a:rPr>
              <a:t> </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a:solidFill>
                  <a:srgbClr val="000000"/>
                </a:solidFill>
                <a:latin typeface="Calibri"/>
              </a:rPr>
              <a:t>Optimal </a:t>
            </a:r>
            <a:r>
              <a:rPr lang="fr-FR" sz="2000" b="0" strike="noStrike" spc="-1" dirty="0" err="1">
                <a:solidFill>
                  <a:srgbClr val="000000"/>
                </a:solidFill>
                <a:latin typeface="Calibri"/>
              </a:rPr>
              <a:t>response</a:t>
            </a:r>
            <a:r>
              <a:rPr lang="fr-FR" sz="2000" b="0" strike="noStrike" spc="-1" dirty="0">
                <a:solidFill>
                  <a:srgbClr val="000000"/>
                </a:solidFill>
                <a:latin typeface="Calibri"/>
              </a:rPr>
              <a:t> of </a:t>
            </a:r>
            <a:r>
              <a:rPr lang="fr-FR" sz="2000" b="0" strike="noStrike" spc="-1" dirty="0" err="1">
                <a:solidFill>
                  <a:srgbClr val="000000"/>
                </a:solidFill>
                <a:latin typeface="Calibri"/>
              </a:rPr>
              <a:t>competitors</a:t>
            </a:r>
            <a:r>
              <a:rPr lang="fr-FR" sz="2000" b="0" strike="noStrike" spc="-1" dirty="0">
                <a:solidFill>
                  <a:srgbClr val="000000"/>
                </a:solidFill>
                <a:latin typeface="Calibri"/>
              </a:rPr>
              <a:t> </a:t>
            </a:r>
            <a:r>
              <a:rPr lang="fr-FR" sz="2000" b="0" strike="noStrike" spc="-1" dirty="0" err="1">
                <a:solidFill>
                  <a:srgbClr val="000000"/>
                </a:solidFill>
                <a:latin typeface="Calibri"/>
              </a:rPr>
              <a:t>after</a:t>
            </a:r>
            <a:r>
              <a:rPr lang="fr-FR" sz="2000" b="0" strike="noStrike" spc="-1" dirty="0">
                <a:solidFill>
                  <a:srgbClr val="000000"/>
                </a:solidFill>
                <a:latin typeface="Calibri"/>
              </a:rPr>
              <a:t> </a:t>
            </a:r>
            <a:r>
              <a:rPr lang="fr-FR" sz="2000" b="0" strike="noStrike" spc="-1" dirty="0" err="1">
                <a:solidFill>
                  <a:srgbClr val="000000"/>
                </a:solidFill>
                <a:latin typeface="Calibri"/>
              </a:rPr>
              <a:t>deviation</a:t>
            </a:r>
            <a:endParaRPr lang="fr-FR" sz="2000" b="0" strike="noStrike" spc="-1" dirty="0">
              <a:latin typeface="Arial"/>
            </a:endParaRPr>
          </a:p>
          <a:p>
            <a:pPr>
              <a:lnSpc>
                <a:spcPct val="100000"/>
              </a:lnSpc>
            </a:pPr>
            <a:endParaRPr lang="fr-FR"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CustomShape 1"/>
          <p:cNvSpPr/>
          <p:nvPr/>
        </p:nvSpPr>
        <p:spPr>
          <a:xfrm>
            <a:off x="628560" y="-17136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dirty="0">
                <a:solidFill>
                  <a:srgbClr val="000000"/>
                </a:solidFill>
                <a:latin typeface="Calibri Light"/>
              </a:rPr>
              <a:t>3.2 Data &amp;  AI</a:t>
            </a:r>
            <a:endParaRPr lang="fr-FR" sz="4400" b="0" strike="noStrike" spc="-1" dirty="0">
              <a:latin typeface="Arial"/>
            </a:endParaRPr>
          </a:p>
        </p:txBody>
      </p:sp>
      <p:sp>
        <p:nvSpPr>
          <p:cNvPr id="187" name="CustomShape 2"/>
          <p:cNvSpPr/>
          <p:nvPr/>
        </p:nvSpPr>
        <p:spPr>
          <a:xfrm>
            <a:off x="628560" y="1268640"/>
            <a:ext cx="7886160" cy="4907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800" b="0" strike="noStrike" spc="-1" dirty="0" err="1">
                <a:solidFill>
                  <a:srgbClr val="000000"/>
                </a:solidFill>
                <a:latin typeface="Calibri"/>
              </a:rPr>
              <a:t>Intuitively</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AI </a:t>
            </a:r>
            <a:r>
              <a:rPr lang="fr-FR" sz="2400" b="0" strike="noStrike" spc="-1" dirty="0" err="1">
                <a:solidFill>
                  <a:srgbClr val="000000"/>
                </a:solidFill>
                <a:latin typeface="Calibri"/>
              </a:rPr>
              <a:t>Algorithms</a:t>
            </a:r>
            <a:r>
              <a:rPr lang="fr-FR" sz="2400" b="0" strike="noStrike" spc="-1" dirty="0">
                <a:solidFill>
                  <a:srgbClr val="000000"/>
                </a:solidFill>
                <a:latin typeface="Calibri"/>
              </a:rPr>
              <a:t> </a:t>
            </a:r>
            <a:r>
              <a:rPr lang="fr-FR" sz="2400" b="0" strike="noStrike" spc="-1" dirty="0" err="1">
                <a:solidFill>
                  <a:srgbClr val="000000"/>
                </a:solidFill>
                <a:latin typeface="Calibri"/>
              </a:rPr>
              <a:t>facilitate</a:t>
            </a:r>
            <a:r>
              <a:rPr lang="fr-FR" sz="2400" b="0" strike="noStrike" spc="-1" dirty="0">
                <a:solidFill>
                  <a:srgbClr val="000000"/>
                </a:solidFill>
                <a:latin typeface="Calibri"/>
              </a:rPr>
              <a:t> </a:t>
            </a:r>
            <a:r>
              <a:rPr lang="fr-FR" sz="2400" b="0" strike="noStrike" spc="-1" dirty="0" err="1">
                <a:solidFill>
                  <a:srgbClr val="000000"/>
                </a:solidFill>
                <a:latin typeface="Calibri"/>
              </a:rPr>
              <a:t>price</a:t>
            </a:r>
            <a:r>
              <a:rPr lang="fr-FR" sz="2400" b="0" strike="noStrike" spc="-1" dirty="0">
                <a:solidFill>
                  <a:srgbClr val="000000"/>
                </a:solidFill>
                <a:latin typeface="Calibri"/>
              </a:rPr>
              <a:t> monitoring</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err="1">
                <a:solidFill>
                  <a:srgbClr val="000000"/>
                </a:solidFill>
                <a:latin typeface="Calibri"/>
              </a:rPr>
              <a:t>Increase</a:t>
            </a:r>
            <a:r>
              <a:rPr lang="fr-FR" sz="2400" b="0" strike="noStrike" spc="-1" dirty="0">
                <a:solidFill>
                  <a:srgbClr val="000000"/>
                </a:solidFill>
                <a:latin typeface="Calibri"/>
              </a:rPr>
              <a:t> </a:t>
            </a:r>
            <a:r>
              <a:rPr lang="fr-FR" sz="2400" b="0" strike="noStrike" spc="-1" dirty="0" err="1">
                <a:solidFill>
                  <a:srgbClr val="000000"/>
                </a:solidFill>
                <a:latin typeface="Calibri"/>
              </a:rPr>
              <a:t>market</a:t>
            </a:r>
            <a:r>
              <a:rPr lang="fr-FR" sz="2400" b="0" strike="noStrike" spc="-1" dirty="0">
                <a:solidFill>
                  <a:srgbClr val="000000"/>
                </a:solidFill>
                <a:latin typeface="Calibri"/>
              </a:rPr>
              <a:t> </a:t>
            </a:r>
            <a:r>
              <a:rPr lang="fr-FR" sz="2400" b="0" strike="noStrike" spc="-1" dirty="0" err="1">
                <a:solidFill>
                  <a:srgbClr val="000000"/>
                </a:solidFill>
                <a:latin typeface="Calibri"/>
              </a:rPr>
              <a:t>transparency</a:t>
            </a:r>
            <a:endParaRPr lang="fr-FR" sz="2400" b="0" strike="noStrike" spc="-1" dirty="0">
              <a:latin typeface="Arial"/>
            </a:endParaRPr>
          </a:p>
          <a:p>
            <a:pPr>
              <a:lnSpc>
                <a:spcPct val="100000"/>
              </a:lnSpc>
            </a:pPr>
            <a:endParaRPr lang="fr-FR" sz="2400" b="0" strike="noStrike" spc="-1" dirty="0">
              <a:latin typeface="Arial"/>
            </a:endParaRPr>
          </a:p>
          <a:p>
            <a:pPr marL="457200" algn="ctr">
              <a:lnSpc>
                <a:spcPct val="90000"/>
              </a:lnSpc>
              <a:spcBef>
                <a:spcPts val="499"/>
              </a:spcBef>
            </a:pPr>
            <a:r>
              <a:rPr lang="fr-FR" sz="2800" b="1" i="1" u="sng" strike="noStrike" spc="-1" dirty="0" err="1">
                <a:solidFill>
                  <a:srgbClr val="000000"/>
                </a:solidFill>
                <a:uFillTx/>
                <a:latin typeface="Calibri"/>
              </a:rPr>
              <a:t>Does</a:t>
            </a:r>
            <a:r>
              <a:rPr lang="fr-FR" sz="2800" b="1" i="1" u="sng" strike="noStrike" spc="-1" dirty="0">
                <a:solidFill>
                  <a:srgbClr val="000000"/>
                </a:solidFill>
                <a:uFillTx/>
                <a:latin typeface="Calibri"/>
              </a:rPr>
              <a:t> AI </a:t>
            </a:r>
            <a:r>
              <a:rPr lang="fr-FR" sz="2800" b="1" i="1" u="sng" strike="noStrike" spc="-1" dirty="0" err="1">
                <a:solidFill>
                  <a:srgbClr val="000000"/>
                </a:solidFill>
                <a:uFillTx/>
                <a:latin typeface="Calibri"/>
              </a:rPr>
              <a:t>increase</a:t>
            </a:r>
            <a:r>
              <a:rPr lang="fr-FR" sz="2800" b="1" i="1" u="sng" strike="noStrike" spc="-1" dirty="0">
                <a:solidFill>
                  <a:srgbClr val="000000"/>
                </a:solidFill>
                <a:uFillTx/>
                <a:latin typeface="Calibri"/>
              </a:rPr>
              <a:t> occurrences of (</a:t>
            </a:r>
            <a:r>
              <a:rPr lang="fr-FR" sz="2800" b="1" i="1" u="sng" strike="noStrike" spc="-1" dirty="0" err="1">
                <a:solidFill>
                  <a:srgbClr val="000000"/>
                </a:solidFill>
                <a:uFillTx/>
                <a:latin typeface="Calibri"/>
              </a:rPr>
              <a:t>algorithmic</a:t>
            </a:r>
            <a:r>
              <a:rPr lang="fr-FR" sz="2800" b="1" i="1" u="sng" strike="noStrike" spc="-1" dirty="0">
                <a:solidFill>
                  <a:srgbClr val="000000"/>
                </a:solidFill>
                <a:uFillTx/>
                <a:latin typeface="Calibri"/>
              </a:rPr>
              <a:t>) </a:t>
            </a:r>
            <a:r>
              <a:rPr lang="fr-FR" sz="2800" b="1" i="1" u="sng" strike="noStrike" spc="-1" dirty="0" err="1">
                <a:solidFill>
                  <a:srgbClr val="000000"/>
                </a:solidFill>
                <a:uFillTx/>
                <a:latin typeface="Calibri"/>
              </a:rPr>
              <a:t>tacit</a:t>
            </a:r>
            <a:r>
              <a:rPr lang="fr-FR" sz="2800" b="1" i="1" u="sng" strike="noStrike" spc="-1" dirty="0">
                <a:solidFill>
                  <a:srgbClr val="000000"/>
                </a:solidFill>
                <a:uFillTx/>
                <a:latin typeface="Calibri"/>
              </a:rPr>
              <a:t> collusion?</a:t>
            </a:r>
            <a:endParaRPr lang="fr-FR"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CustomShape 1"/>
          <p:cNvSpPr/>
          <p:nvPr/>
        </p:nvSpPr>
        <p:spPr>
          <a:xfrm>
            <a:off x="628560" y="11664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3.2 Data &amp;  AI (cont)</a:t>
            </a:r>
            <a:endParaRPr lang="fr-FR" sz="4400" b="0" strike="noStrike" spc="-1">
              <a:latin typeface="Arial"/>
            </a:endParaRPr>
          </a:p>
        </p:txBody>
      </p:sp>
      <p:sp>
        <p:nvSpPr>
          <p:cNvPr id="189" name="CustomShape 2"/>
          <p:cNvSpPr/>
          <p:nvPr/>
        </p:nvSpPr>
        <p:spPr>
          <a:xfrm>
            <a:off x="611640" y="1484640"/>
            <a:ext cx="7886160" cy="435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800" b="0" strike="noStrike" spc="-1" dirty="0" smtClean="0">
                <a:solidFill>
                  <a:srgbClr val="000000"/>
                </a:solidFill>
                <a:latin typeface="Calibri"/>
              </a:rPr>
              <a:t>(</a:t>
            </a:r>
            <a:r>
              <a:rPr lang="fr-FR" sz="2800" b="0" strike="noStrike" spc="-1" dirty="0" err="1" smtClean="0">
                <a:solidFill>
                  <a:srgbClr val="000000"/>
                </a:solidFill>
                <a:latin typeface="Calibri"/>
              </a:rPr>
              <a:t>Tacit</a:t>
            </a:r>
            <a:r>
              <a:rPr lang="fr-FR" sz="2800" b="0" strike="noStrike" spc="-1" dirty="0" smtClean="0">
                <a:solidFill>
                  <a:srgbClr val="000000"/>
                </a:solidFill>
                <a:latin typeface="Calibri"/>
              </a:rPr>
              <a:t>) Collusion </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err="1">
                <a:solidFill>
                  <a:srgbClr val="000000"/>
                </a:solidFill>
                <a:latin typeface="Calibri"/>
              </a:rPr>
              <a:t>Formalized</a:t>
            </a:r>
            <a:r>
              <a:rPr lang="fr-FR" sz="2400" b="0" strike="noStrike" spc="-1" dirty="0">
                <a:solidFill>
                  <a:srgbClr val="000000"/>
                </a:solidFill>
                <a:latin typeface="Calibri"/>
              </a:rPr>
              <a:t> as </a:t>
            </a:r>
            <a:r>
              <a:rPr lang="fr-FR" sz="2400" b="0" strike="noStrike" spc="-1" dirty="0" err="1">
                <a:solidFill>
                  <a:srgbClr val="000000"/>
                </a:solidFill>
                <a:latin typeface="Calibri"/>
              </a:rPr>
              <a:t>Reinforcement</a:t>
            </a:r>
            <a:r>
              <a:rPr lang="fr-FR" sz="2400" b="0" strike="noStrike" spc="-1" dirty="0">
                <a:solidFill>
                  <a:srgbClr val="000000"/>
                </a:solidFill>
                <a:latin typeface="Calibri"/>
              </a:rPr>
              <a:t> Learning (RL) </a:t>
            </a:r>
            <a:r>
              <a:rPr lang="fr-FR" sz="2400" b="0" strike="noStrike" spc="-1" dirty="0" err="1">
                <a:solidFill>
                  <a:srgbClr val="000000"/>
                </a:solidFill>
                <a:latin typeface="Calibri"/>
              </a:rPr>
              <a:t>problem</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RL: class of AI </a:t>
            </a:r>
            <a:r>
              <a:rPr lang="fr-FR" sz="2400" b="0" strike="noStrike" spc="-1" dirty="0" err="1">
                <a:solidFill>
                  <a:srgbClr val="000000"/>
                </a:solidFill>
                <a:latin typeface="Calibri"/>
              </a:rPr>
              <a:t>paradigm</a:t>
            </a:r>
            <a:endParaRPr lang="fr-FR" sz="2400" b="0" strike="noStrike" spc="-1" dirty="0">
              <a:latin typeface="Arial"/>
            </a:endParaRPr>
          </a:p>
          <a:p>
            <a:pPr marL="228600" indent="-227880">
              <a:lnSpc>
                <a:spcPct val="90000"/>
              </a:lnSpc>
              <a:spcBef>
                <a:spcPts val="1001"/>
              </a:spcBef>
              <a:buClr>
                <a:srgbClr val="000000"/>
              </a:buClr>
              <a:buFont typeface="Arial"/>
              <a:buChar char="•"/>
            </a:pPr>
            <a:endParaRPr lang="fr-FR" sz="28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800" b="0" strike="noStrike" spc="-1" dirty="0" smtClean="0">
                <a:solidFill>
                  <a:srgbClr val="000000"/>
                </a:solidFill>
                <a:latin typeface="Calibri"/>
              </a:rPr>
              <a:t>RL </a:t>
            </a:r>
            <a:r>
              <a:rPr lang="fr-FR" sz="2800" b="0" strike="noStrike" spc="-1" dirty="0">
                <a:solidFill>
                  <a:srgbClr val="000000"/>
                </a:solidFill>
                <a:latin typeface="Calibri"/>
              </a:rPr>
              <a:t>Agent</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Explores </a:t>
            </a:r>
            <a:r>
              <a:rPr lang="fr-FR" sz="2400" b="0" strike="noStrike" spc="-1" dirty="0" err="1">
                <a:solidFill>
                  <a:srgbClr val="000000"/>
                </a:solidFill>
                <a:latin typeface="Calibri"/>
              </a:rPr>
              <a:t>its</a:t>
            </a:r>
            <a:r>
              <a:rPr lang="fr-FR" sz="2400" b="0" strike="noStrike" spc="-1" dirty="0">
                <a:solidFill>
                  <a:srgbClr val="000000"/>
                </a:solidFill>
                <a:latin typeface="Calibri"/>
              </a:rPr>
              <a:t> </a:t>
            </a:r>
            <a:r>
              <a:rPr lang="fr-FR" sz="2400" b="0" strike="noStrike" spc="-1" dirty="0" err="1">
                <a:solidFill>
                  <a:srgbClr val="000000"/>
                </a:solidFill>
                <a:latin typeface="Calibri"/>
              </a:rPr>
              <a:t>environment</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err="1">
                <a:solidFill>
                  <a:srgbClr val="000000"/>
                </a:solidFill>
                <a:latin typeface="Calibri"/>
              </a:rPr>
              <a:t>Learns</a:t>
            </a:r>
            <a:r>
              <a:rPr lang="fr-FR" sz="2400" b="0" strike="noStrike" spc="-1" dirty="0">
                <a:solidFill>
                  <a:srgbClr val="000000"/>
                </a:solidFill>
                <a:latin typeface="Calibri"/>
              </a:rPr>
              <a:t> best (optimal) </a:t>
            </a:r>
            <a:r>
              <a:rPr lang="fr-FR" sz="2400" b="0" strike="noStrike" spc="-1" dirty="0" err="1">
                <a:solidFill>
                  <a:srgbClr val="000000"/>
                </a:solidFill>
                <a:latin typeface="Calibri"/>
              </a:rPr>
              <a:t>sequence</a:t>
            </a:r>
            <a:r>
              <a:rPr lang="fr-FR" sz="2400" b="0" strike="noStrike" spc="-1" dirty="0">
                <a:solidFill>
                  <a:srgbClr val="000000"/>
                </a:solidFill>
                <a:latin typeface="Calibri"/>
              </a:rPr>
              <a:t> of actions to </a:t>
            </a:r>
            <a:r>
              <a:rPr lang="fr-FR" sz="2400" b="0" strike="noStrike" spc="-1" dirty="0" err="1">
                <a:solidFill>
                  <a:srgbClr val="000000"/>
                </a:solidFill>
                <a:latin typeface="Calibri"/>
              </a:rPr>
              <a:t>reach</a:t>
            </a:r>
            <a:r>
              <a:rPr lang="fr-FR" sz="2400" b="0" strike="noStrike" spc="-1" dirty="0">
                <a:solidFill>
                  <a:srgbClr val="000000"/>
                </a:solidFill>
                <a:latin typeface="Calibri"/>
              </a:rPr>
              <a:t> goal</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Actions </a:t>
            </a:r>
            <a:r>
              <a:rPr lang="fr-FR" sz="2400" b="0" strike="noStrike" spc="-1" dirty="0" err="1">
                <a:solidFill>
                  <a:srgbClr val="000000"/>
                </a:solidFill>
                <a:latin typeface="Calibri"/>
              </a:rPr>
              <a:t>yield</a:t>
            </a:r>
            <a:r>
              <a:rPr lang="fr-FR" sz="2400" b="0" strike="noStrike" spc="-1" dirty="0">
                <a:solidFill>
                  <a:srgbClr val="000000"/>
                </a:solidFill>
                <a:latin typeface="Calibri"/>
              </a:rPr>
              <a:t> </a:t>
            </a:r>
            <a:r>
              <a:rPr lang="fr-FR" sz="2400" b="0" strike="noStrike" spc="-1" dirty="0" err="1">
                <a:solidFill>
                  <a:srgbClr val="000000"/>
                </a:solidFill>
                <a:latin typeface="Calibri"/>
              </a:rPr>
              <a:t>rewards</a:t>
            </a:r>
            <a:r>
              <a:rPr lang="fr-FR" sz="2400" b="0" strike="noStrike" spc="-1" dirty="0">
                <a:solidFill>
                  <a:srgbClr val="000000"/>
                </a:solidFill>
                <a:latin typeface="Calibri"/>
              </a:rPr>
              <a:t> (positive </a:t>
            </a:r>
            <a:r>
              <a:rPr lang="fr-FR" sz="2400" b="0" strike="noStrike" spc="-1" dirty="0" err="1">
                <a:solidFill>
                  <a:srgbClr val="000000"/>
                </a:solidFill>
                <a:latin typeface="Calibri"/>
              </a:rPr>
              <a:t>scalar</a:t>
            </a:r>
            <a:r>
              <a:rPr lang="fr-FR" sz="2400" b="0" strike="noStrike" spc="-1" dirty="0">
                <a:solidFill>
                  <a:srgbClr val="000000"/>
                </a:solidFill>
                <a:latin typeface="Calibri"/>
              </a:rPr>
              <a:t> or </a:t>
            </a:r>
            <a:r>
              <a:rPr lang="fr-FR" sz="2400" b="0" strike="noStrike" spc="-1" dirty="0" err="1">
                <a:solidFill>
                  <a:srgbClr val="000000"/>
                </a:solidFill>
                <a:latin typeface="Calibri"/>
              </a:rPr>
              <a:t>zero</a:t>
            </a:r>
            <a:r>
              <a:rPr lang="fr-FR" sz="2400" b="0" strike="noStrike" spc="-1" dirty="0">
                <a:solidFill>
                  <a:srgbClr val="000000"/>
                </a:solidFill>
                <a:latin typeface="Calibri"/>
              </a:rPr>
              <a:t>)</a:t>
            </a:r>
            <a:endParaRPr lang="fr-FR" sz="2400" b="0" strike="noStrike" spc="-1" dirty="0">
              <a:latin typeface="Arial"/>
            </a:endParaRPr>
          </a:p>
          <a:p>
            <a:pPr>
              <a:lnSpc>
                <a:spcPct val="100000"/>
              </a:lnSpc>
            </a:pPr>
            <a:endParaRPr lang="fr-FR" sz="2400" b="0" strike="noStrike" spc="-1" dirty="0">
              <a:latin typeface="Arial"/>
            </a:endParaRPr>
          </a:p>
          <a:p>
            <a:pPr>
              <a:lnSpc>
                <a:spcPct val="100000"/>
              </a:lnSpc>
            </a:pPr>
            <a:endParaRPr lang="fr-FR" sz="24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9">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9">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CustomShape 1"/>
          <p:cNvSpPr/>
          <p:nvPr/>
        </p:nvSpPr>
        <p:spPr>
          <a:xfrm>
            <a:off x="395640" y="-5688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3.2 Data &amp; AI (cont)</a:t>
            </a:r>
            <a:endParaRPr lang="fr-FR" sz="4400" b="0" strike="noStrike" spc="-1">
              <a:latin typeface="Arial"/>
            </a:endParaRPr>
          </a:p>
        </p:txBody>
      </p:sp>
      <p:sp>
        <p:nvSpPr>
          <p:cNvPr id="191" name="CustomShape 2"/>
          <p:cNvSpPr/>
          <p:nvPr/>
        </p:nvSpPr>
        <p:spPr>
          <a:xfrm>
            <a:off x="628560" y="1340640"/>
            <a:ext cx="7886160" cy="4835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800" b="0" strike="noStrike" spc="-1" dirty="0">
                <a:solidFill>
                  <a:srgbClr val="000000"/>
                </a:solidFill>
                <a:latin typeface="Calibri"/>
              </a:rPr>
              <a:t>RL Illustration</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err="1">
                <a:solidFill>
                  <a:srgbClr val="000000"/>
                </a:solidFill>
                <a:latin typeface="Calibri"/>
              </a:rPr>
              <a:t>Agent’s</a:t>
            </a:r>
            <a:r>
              <a:rPr lang="fr-FR" sz="2400" b="0" strike="noStrike" spc="-1" dirty="0">
                <a:solidFill>
                  <a:srgbClr val="000000"/>
                </a:solidFill>
                <a:latin typeface="Calibri"/>
              </a:rPr>
              <a:t> Goal: </a:t>
            </a:r>
            <a:endParaRPr lang="fr-FR" sz="24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err="1">
                <a:solidFill>
                  <a:srgbClr val="000000"/>
                </a:solidFill>
                <a:latin typeface="Calibri"/>
              </a:rPr>
              <a:t>Find</a:t>
            </a:r>
            <a:r>
              <a:rPr lang="fr-FR" sz="2000" b="0" strike="noStrike" spc="-1" dirty="0">
                <a:solidFill>
                  <a:srgbClr val="000000"/>
                </a:solidFill>
                <a:latin typeface="Calibri"/>
              </a:rPr>
              <a:t> “optimal solution” to </a:t>
            </a:r>
            <a:r>
              <a:rPr lang="fr-FR" sz="2000" b="0" strike="noStrike" spc="-1" dirty="0" err="1">
                <a:solidFill>
                  <a:srgbClr val="000000"/>
                </a:solidFill>
                <a:latin typeface="Calibri"/>
              </a:rPr>
              <a:t>reach</a:t>
            </a:r>
            <a:r>
              <a:rPr lang="fr-FR" sz="2000" b="0" strike="noStrike" spc="-1" dirty="0">
                <a:solidFill>
                  <a:srgbClr val="000000"/>
                </a:solidFill>
                <a:latin typeface="Calibri"/>
              </a:rPr>
              <a:t> state 5 (exit the building)</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a:solidFill>
                  <a:srgbClr val="000000"/>
                </a:solidFill>
                <a:latin typeface="Calibri"/>
              </a:rPr>
              <a:t>“Optimal solution”: action </a:t>
            </a:r>
            <a:r>
              <a:rPr lang="fr-FR" sz="2000" b="0" strike="noStrike" spc="-1" dirty="0" err="1">
                <a:solidFill>
                  <a:srgbClr val="000000"/>
                </a:solidFill>
                <a:latin typeface="Calibri"/>
              </a:rPr>
              <a:t>sequence</a:t>
            </a:r>
            <a:r>
              <a:rPr lang="fr-FR" sz="2000" b="0" strike="noStrike" spc="-1" dirty="0">
                <a:solidFill>
                  <a:srgbClr val="000000"/>
                </a:solidFill>
                <a:latin typeface="Calibri"/>
              </a:rPr>
              <a:t> </a:t>
            </a:r>
            <a:r>
              <a:rPr lang="fr-FR" sz="2000" b="0" strike="noStrike" spc="-1" dirty="0" err="1">
                <a:solidFill>
                  <a:srgbClr val="000000"/>
                </a:solidFill>
                <a:latin typeface="Calibri"/>
              </a:rPr>
              <a:t>that</a:t>
            </a:r>
            <a:r>
              <a:rPr lang="fr-FR" sz="2000" b="0" strike="noStrike" spc="-1" dirty="0">
                <a:solidFill>
                  <a:srgbClr val="000000"/>
                </a:solidFill>
                <a:latin typeface="Calibri"/>
              </a:rPr>
              <a:t> </a:t>
            </a:r>
            <a:r>
              <a:rPr lang="fr-FR" sz="2000" b="0" strike="noStrike" spc="-1" dirty="0" err="1">
                <a:solidFill>
                  <a:srgbClr val="000000"/>
                </a:solidFill>
                <a:latin typeface="Calibri"/>
              </a:rPr>
              <a:t>yields</a:t>
            </a:r>
            <a:r>
              <a:rPr lang="fr-FR" sz="2000" b="0" strike="noStrike" spc="-1" dirty="0">
                <a:solidFill>
                  <a:srgbClr val="000000"/>
                </a:solidFill>
                <a:latin typeface="Calibri"/>
              </a:rPr>
              <a:t> </a:t>
            </a:r>
            <a:r>
              <a:rPr lang="fr-FR" sz="2000" b="0" strike="noStrike" spc="-1" dirty="0" err="1">
                <a:solidFill>
                  <a:srgbClr val="000000"/>
                </a:solidFill>
                <a:latin typeface="Calibri"/>
              </a:rPr>
              <a:t>highest</a:t>
            </a:r>
            <a:r>
              <a:rPr lang="fr-FR" sz="2000" b="0" strike="noStrike" spc="-1" dirty="0">
                <a:solidFill>
                  <a:srgbClr val="000000"/>
                </a:solidFill>
                <a:latin typeface="Calibri"/>
              </a:rPr>
              <a:t> </a:t>
            </a:r>
            <a:r>
              <a:rPr lang="fr-FR" sz="2000" b="0" strike="noStrike" spc="-1" dirty="0" err="1">
                <a:solidFill>
                  <a:srgbClr val="000000"/>
                </a:solidFill>
                <a:latin typeface="Calibri"/>
              </a:rPr>
              <a:t>rewards</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a:solidFill>
                  <a:srgbClr val="000000"/>
                </a:solidFill>
                <a:latin typeface="Calibri"/>
              </a:rPr>
              <a:t>Actions: up, down, right, </a:t>
            </a:r>
            <a:r>
              <a:rPr lang="fr-FR" sz="2000" b="0" strike="noStrike" spc="-1" dirty="0" err="1">
                <a:solidFill>
                  <a:srgbClr val="000000"/>
                </a:solidFill>
                <a:latin typeface="Calibri"/>
              </a:rPr>
              <a:t>left</a:t>
            </a:r>
            <a:endParaRPr lang="fr-FR" sz="2000" b="0" strike="noStrike" spc="-1" dirty="0">
              <a:latin typeface="Arial"/>
            </a:endParaRPr>
          </a:p>
          <a:p>
            <a:pPr marL="1143000" lvl="2" indent="-227880">
              <a:lnSpc>
                <a:spcPct val="90000"/>
              </a:lnSpc>
              <a:spcBef>
                <a:spcPts val="499"/>
              </a:spcBef>
              <a:buClr>
                <a:srgbClr val="000000"/>
              </a:buClr>
              <a:buFont typeface="Arial"/>
              <a:buChar char="•"/>
            </a:pPr>
            <a:r>
              <a:rPr lang="fr-FR" sz="2000" b="0" strike="noStrike" spc="-1" dirty="0">
                <a:solidFill>
                  <a:srgbClr val="000000"/>
                </a:solidFill>
                <a:latin typeface="Calibri"/>
              </a:rPr>
              <a:t>Agent </a:t>
            </a:r>
            <a:r>
              <a:rPr lang="fr-FR" sz="2000" b="0" strike="noStrike" spc="-1" dirty="0" err="1">
                <a:solidFill>
                  <a:srgbClr val="000000"/>
                </a:solidFill>
                <a:latin typeface="Calibri"/>
              </a:rPr>
              <a:t>learns</a:t>
            </a:r>
            <a:r>
              <a:rPr lang="fr-FR" sz="2000" b="0" strike="noStrike" spc="-1" dirty="0">
                <a:solidFill>
                  <a:srgbClr val="000000"/>
                </a:solidFill>
                <a:latin typeface="Calibri"/>
              </a:rPr>
              <a:t> about </a:t>
            </a:r>
            <a:r>
              <a:rPr lang="fr-FR" sz="2000" b="0" strike="noStrike" spc="-1" dirty="0" err="1">
                <a:solidFill>
                  <a:srgbClr val="000000"/>
                </a:solidFill>
                <a:latin typeface="Calibri"/>
              </a:rPr>
              <a:t>different</a:t>
            </a:r>
            <a:r>
              <a:rPr lang="fr-FR" sz="2000" b="0" strike="noStrike" spc="-1" dirty="0">
                <a:solidFill>
                  <a:srgbClr val="000000"/>
                </a:solidFill>
                <a:latin typeface="Calibri"/>
              </a:rPr>
              <a:t> solutions via exploration</a:t>
            </a:r>
            <a:endParaRPr lang="fr-FR" sz="2000" b="0" strike="noStrike" spc="-1" dirty="0">
              <a:latin typeface="Arial"/>
            </a:endParaRPr>
          </a:p>
          <a:p>
            <a:pPr>
              <a:lnSpc>
                <a:spcPct val="100000"/>
              </a:lnSpc>
            </a:pPr>
            <a:endParaRPr lang="fr-FR" sz="2000" b="0" strike="noStrike" spc="-1" dirty="0">
              <a:latin typeface="Arial"/>
            </a:endParaRPr>
          </a:p>
        </p:txBody>
      </p:sp>
      <p:pic>
        <p:nvPicPr>
          <p:cNvPr id="192" name="Picture 2"/>
          <p:cNvPicPr/>
          <p:nvPr/>
        </p:nvPicPr>
        <p:blipFill>
          <a:blip r:embed="rId2"/>
          <a:stretch/>
        </p:blipFill>
        <p:spPr>
          <a:xfrm>
            <a:off x="457200" y="4325815"/>
            <a:ext cx="4492869" cy="2432409"/>
          </a:xfrm>
          <a:prstGeom prst="rect">
            <a:avLst/>
          </a:prstGeom>
          <a:ln>
            <a:noFill/>
          </a:ln>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0069" y="4404945"/>
            <a:ext cx="4114799" cy="21453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CustomShape 1"/>
          <p:cNvSpPr/>
          <p:nvPr/>
        </p:nvSpPr>
        <p:spPr>
          <a:xfrm>
            <a:off x="628560" y="-5688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3.2 Data &amp;  AI (cont)</a:t>
            </a:r>
            <a:endParaRPr lang="fr-FR" sz="4400" b="0" strike="noStrike" spc="-1">
              <a:latin typeface="Arial"/>
            </a:endParaRPr>
          </a:p>
        </p:txBody>
      </p:sp>
      <p:sp>
        <p:nvSpPr>
          <p:cNvPr id="194" name="CustomShape 2"/>
          <p:cNvSpPr/>
          <p:nvPr/>
        </p:nvSpPr>
        <p:spPr>
          <a:xfrm>
            <a:off x="628560" y="1028699"/>
            <a:ext cx="7886160" cy="527538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000" b="0" strike="noStrike" spc="-1" dirty="0">
                <a:solidFill>
                  <a:srgbClr val="000000"/>
                </a:solidFill>
                <a:latin typeface="Calibri"/>
              </a:rPr>
              <a:t>Q-Learning</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Classical</a:t>
            </a:r>
            <a:r>
              <a:rPr lang="fr-FR" sz="2000" b="0" strike="noStrike" spc="-1" dirty="0">
                <a:solidFill>
                  <a:srgbClr val="000000"/>
                </a:solidFill>
                <a:latin typeface="Calibri"/>
              </a:rPr>
              <a:t> </a:t>
            </a:r>
            <a:r>
              <a:rPr lang="fr-FR" sz="2000" b="0" strike="noStrike" spc="-1" dirty="0" err="1">
                <a:solidFill>
                  <a:srgbClr val="000000"/>
                </a:solidFill>
                <a:latin typeface="Calibri"/>
              </a:rPr>
              <a:t>algorithm</a:t>
            </a:r>
            <a:r>
              <a:rPr lang="fr-FR" sz="2000" b="0" strike="noStrike" spc="-1" dirty="0">
                <a:solidFill>
                  <a:srgbClr val="000000"/>
                </a:solidFill>
                <a:latin typeface="Calibri"/>
              </a:rPr>
              <a:t> for RL</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Variants</a:t>
            </a:r>
            <a:r>
              <a:rPr lang="fr-FR" sz="2000" b="0" strike="noStrike" spc="-1" dirty="0">
                <a:solidFill>
                  <a:srgbClr val="000000"/>
                </a:solidFill>
                <a:latin typeface="Calibri"/>
              </a:rPr>
              <a:t>: Nash Q-Learning, Independent </a:t>
            </a:r>
            <a:r>
              <a:rPr lang="fr-FR" sz="2000" b="0" strike="noStrike" spc="-1" dirty="0" err="1">
                <a:solidFill>
                  <a:srgbClr val="000000"/>
                </a:solidFill>
                <a:latin typeface="Calibri"/>
              </a:rPr>
              <a:t>Q-learning</a:t>
            </a:r>
            <a:endParaRPr lang="fr-FR" sz="2000" b="0" strike="noStrike" spc="-1" dirty="0">
              <a:latin typeface="Arial"/>
            </a:endParaRPr>
          </a:p>
          <a:p>
            <a:pPr marL="228600" indent="-227880">
              <a:lnSpc>
                <a:spcPct val="90000"/>
              </a:lnSpc>
              <a:spcBef>
                <a:spcPts val="1001"/>
              </a:spcBef>
              <a:buClr>
                <a:srgbClr val="000000"/>
              </a:buClr>
              <a:buFont typeface="Arial"/>
              <a:buChar char="•"/>
            </a:pPr>
            <a:endParaRPr lang="fr-FR" sz="8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000" b="0" strike="noStrike" spc="-1" dirty="0" err="1" smtClean="0">
                <a:solidFill>
                  <a:srgbClr val="000000"/>
                </a:solidFill>
                <a:latin typeface="Calibri"/>
              </a:rPr>
              <a:t>Empirical</a:t>
            </a:r>
            <a:r>
              <a:rPr lang="fr-FR" sz="2000" b="0" strike="noStrike" spc="-1" dirty="0" smtClean="0">
                <a:solidFill>
                  <a:srgbClr val="000000"/>
                </a:solidFill>
                <a:latin typeface="Calibri"/>
              </a:rPr>
              <a:t> </a:t>
            </a:r>
            <a:r>
              <a:rPr lang="fr-FR" sz="2000" b="0" strike="noStrike" spc="-1" dirty="0" err="1">
                <a:solidFill>
                  <a:srgbClr val="000000"/>
                </a:solidFill>
                <a:latin typeface="Calibri"/>
              </a:rPr>
              <a:t>evidence</a:t>
            </a:r>
            <a:r>
              <a:rPr lang="fr-FR" sz="2000" b="0" strike="noStrike" spc="-1" dirty="0">
                <a:solidFill>
                  <a:srgbClr val="000000"/>
                </a:solidFill>
                <a:latin typeface="Calibri"/>
              </a:rPr>
              <a:t> on collusion </a:t>
            </a:r>
            <a:r>
              <a:rPr lang="fr-FR" sz="2000" b="0" strike="noStrike" spc="-1" dirty="0" err="1">
                <a:solidFill>
                  <a:srgbClr val="000000"/>
                </a:solidFill>
                <a:latin typeface="Calibri"/>
              </a:rPr>
              <a:t>between</a:t>
            </a:r>
            <a:r>
              <a:rPr lang="fr-FR" sz="2000" b="0" strike="noStrike" spc="-1" dirty="0">
                <a:solidFill>
                  <a:srgbClr val="000000"/>
                </a:solidFill>
                <a:latin typeface="Calibri"/>
              </a:rPr>
              <a:t> Q-Learning  agents</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Klein (2018)</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Calvano</a:t>
            </a:r>
            <a:r>
              <a:rPr lang="fr-FR" sz="2000" b="0" strike="noStrike" spc="-1" dirty="0">
                <a:solidFill>
                  <a:srgbClr val="000000"/>
                </a:solidFill>
                <a:latin typeface="Calibri"/>
              </a:rPr>
              <a:t> et al. (2018)</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Harrington (2017)</a:t>
            </a:r>
            <a:endParaRPr lang="fr-FR" sz="2000" b="0" strike="noStrike" spc="-1" dirty="0">
              <a:latin typeface="Arial"/>
            </a:endParaRPr>
          </a:p>
          <a:p>
            <a:pPr marL="228600" indent="-227880">
              <a:lnSpc>
                <a:spcPct val="90000"/>
              </a:lnSpc>
              <a:spcBef>
                <a:spcPts val="1001"/>
              </a:spcBef>
              <a:buClr>
                <a:srgbClr val="000000"/>
              </a:buClr>
              <a:buFont typeface="Arial"/>
              <a:buChar char="•"/>
            </a:pPr>
            <a:endParaRPr lang="fr-FR" sz="20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000" b="0" strike="noStrike" spc="-1" dirty="0" smtClean="0">
                <a:solidFill>
                  <a:srgbClr val="000000"/>
                </a:solidFill>
                <a:latin typeface="Calibri"/>
              </a:rPr>
              <a:t>But </a:t>
            </a:r>
            <a:r>
              <a:rPr lang="fr-FR" sz="2000" b="0" strike="noStrike" spc="-1" dirty="0" err="1">
                <a:solidFill>
                  <a:srgbClr val="000000"/>
                </a:solidFill>
                <a:latin typeface="Calibri"/>
              </a:rPr>
              <a:t>current</a:t>
            </a:r>
            <a:r>
              <a:rPr lang="fr-FR" sz="2000" b="0" strike="noStrike" spc="-1" dirty="0">
                <a:solidFill>
                  <a:srgbClr val="000000"/>
                </a:solidFill>
                <a:latin typeface="Calibri"/>
              </a:rPr>
              <a:t> </a:t>
            </a:r>
            <a:r>
              <a:rPr lang="fr-FR" sz="2000" b="0" strike="noStrike" spc="-1" dirty="0" err="1">
                <a:solidFill>
                  <a:srgbClr val="000000"/>
                </a:solidFill>
                <a:latin typeface="Calibri"/>
              </a:rPr>
              <a:t>research</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Simplistic</a:t>
            </a:r>
            <a:r>
              <a:rPr lang="fr-FR" sz="2000" b="0" strike="noStrike" spc="-1" dirty="0">
                <a:solidFill>
                  <a:srgbClr val="000000"/>
                </a:solidFill>
                <a:latin typeface="Calibri"/>
              </a:rPr>
              <a:t> </a:t>
            </a:r>
            <a:r>
              <a:rPr lang="fr-FR" sz="2000" b="0" strike="noStrike" spc="-1" dirty="0" err="1">
                <a:solidFill>
                  <a:srgbClr val="000000"/>
                </a:solidFill>
                <a:latin typeface="Calibri"/>
              </a:rPr>
              <a:t>duopoly</a:t>
            </a:r>
            <a:r>
              <a:rPr lang="fr-FR" sz="2000" b="0" strike="noStrike" spc="-1" dirty="0">
                <a:solidFill>
                  <a:srgbClr val="000000"/>
                </a:solidFill>
                <a:latin typeface="Calibri"/>
              </a:rPr>
              <a:t> </a:t>
            </a:r>
            <a:r>
              <a:rPr lang="fr-FR" sz="2000" b="0" strike="noStrike" spc="-1" dirty="0" err="1">
                <a:solidFill>
                  <a:srgbClr val="000000"/>
                </a:solidFill>
                <a:latin typeface="Calibri"/>
              </a:rPr>
              <a:t>environments</a:t>
            </a:r>
            <a:r>
              <a:rPr lang="fr-FR" sz="2000" b="0" strike="noStrike" spc="-1" dirty="0">
                <a:solidFill>
                  <a:srgbClr val="000000"/>
                </a:solidFill>
                <a:latin typeface="Calibri"/>
              </a:rPr>
              <a:t>, not </a:t>
            </a:r>
            <a:r>
              <a:rPr lang="fr-FR" sz="2000" b="0" strike="noStrike" spc="-1" dirty="0" err="1">
                <a:solidFill>
                  <a:srgbClr val="000000"/>
                </a:solidFill>
                <a:latin typeface="Calibri"/>
              </a:rPr>
              <a:t>accurate</a:t>
            </a:r>
            <a:r>
              <a:rPr lang="fr-FR" sz="2000" b="0" strike="noStrike" spc="-1" dirty="0">
                <a:solidFill>
                  <a:srgbClr val="000000"/>
                </a:solidFill>
                <a:latin typeface="Calibri"/>
              </a:rPr>
              <a:t> </a:t>
            </a:r>
            <a:r>
              <a:rPr lang="fr-FR" sz="2000" b="0" strike="noStrike" spc="-1" dirty="0" err="1">
                <a:solidFill>
                  <a:srgbClr val="000000"/>
                </a:solidFill>
                <a:latin typeface="Calibri"/>
              </a:rPr>
              <a:t>reflection</a:t>
            </a:r>
            <a:r>
              <a:rPr lang="fr-FR" sz="2000" b="0" strike="noStrike" spc="-1" dirty="0">
                <a:solidFill>
                  <a:srgbClr val="000000"/>
                </a:solidFill>
                <a:latin typeface="Calibri"/>
              </a:rPr>
              <a:t> of real-life (</a:t>
            </a:r>
            <a:r>
              <a:rPr lang="fr-FR" sz="2000" b="0" strike="noStrike" spc="-1" dirty="0" err="1">
                <a:solidFill>
                  <a:srgbClr val="000000"/>
                </a:solidFill>
                <a:latin typeface="Calibri"/>
              </a:rPr>
              <a:t>oligopoly</a:t>
            </a:r>
            <a:r>
              <a:rPr lang="fr-FR" sz="2000" b="0" strike="noStrike" spc="-1" dirty="0">
                <a:solidFill>
                  <a:srgbClr val="000000"/>
                </a:solidFill>
                <a:latin typeface="Calibri"/>
              </a:rPr>
              <a:t>, </a:t>
            </a:r>
            <a:r>
              <a:rPr lang="fr-FR" sz="2000" b="0" strike="noStrike" spc="-1" dirty="0" err="1">
                <a:solidFill>
                  <a:srgbClr val="000000"/>
                </a:solidFill>
                <a:latin typeface="Calibri"/>
              </a:rPr>
              <a:t>with</a:t>
            </a:r>
            <a:r>
              <a:rPr lang="fr-FR" sz="2000" b="0" strike="noStrike" spc="-1" dirty="0">
                <a:solidFill>
                  <a:srgbClr val="000000"/>
                </a:solidFill>
                <a:latin typeface="Calibri"/>
              </a:rPr>
              <a:t> n </a:t>
            </a:r>
            <a:r>
              <a:rPr lang="fr-FR" sz="2000" b="0" strike="noStrike" spc="-1" dirty="0" err="1">
                <a:solidFill>
                  <a:srgbClr val="000000"/>
                </a:solidFill>
                <a:latin typeface="Calibri"/>
              </a:rPr>
              <a:t>competing</a:t>
            </a:r>
            <a:r>
              <a:rPr lang="fr-FR" sz="2000" b="0" strike="noStrike" spc="-1" dirty="0">
                <a:solidFill>
                  <a:srgbClr val="000000"/>
                </a:solidFill>
                <a:latin typeface="Calibri"/>
              </a:rPr>
              <a:t> agents, n &gt;2)</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Non-</a:t>
            </a:r>
            <a:r>
              <a:rPr lang="fr-FR" sz="2000" b="0" strike="noStrike" spc="-1" dirty="0" err="1">
                <a:solidFill>
                  <a:srgbClr val="000000"/>
                </a:solidFill>
                <a:latin typeface="Calibri"/>
              </a:rPr>
              <a:t>stationary</a:t>
            </a:r>
            <a:r>
              <a:rPr lang="fr-FR" sz="2000" b="0" strike="noStrike" spc="-1" dirty="0">
                <a:solidFill>
                  <a:srgbClr val="000000"/>
                </a:solidFill>
                <a:latin typeface="Calibri"/>
              </a:rPr>
              <a:t> </a:t>
            </a:r>
            <a:r>
              <a:rPr lang="fr-FR" sz="2000" b="0" strike="noStrike" spc="-1" dirty="0" err="1">
                <a:solidFill>
                  <a:srgbClr val="000000"/>
                </a:solidFill>
                <a:latin typeface="Calibri"/>
              </a:rPr>
              <a:t>environment</a:t>
            </a:r>
            <a:r>
              <a:rPr lang="fr-FR" sz="2000" b="0" strike="noStrike" spc="-1" dirty="0">
                <a:solidFill>
                  <a:srgbClr val="000000"/>
                </a:solidFill>
                <a:latin typeface="Calibri"/>
              </a:rPr>
              <a:t> </a:t>
            </a:r>
            <a:r>
              <a:rPr lang="fr-FR" sz="2000" b="0" strike="noStrike" spc="-1" dirty="0" err="1">
                <a:solidFill>
                  <a:srgbClr val="000000"/>
                </a:solidFill>
                <a:latin typeface="Calibri"/>
              </a:rPr>
              <a:t>with</a:t>
            </a:r>
            <a:r>
              <a:rPr lang="fr-FR" sz="2000" b="0" strike="noStrike" spc="-1" dirty="0">
                <a:solidFill>
                  <a:srgbClr val="000000"/>
                </a:solidFill>
                <a:latin typeface="Calibri"/>
              </a:rPr>
              <a:t> n &gt; 2 agents; </a:t>
            </a:r>
            <a:r>
              <a:rPr lang="fr-FR" sz="2000" b="0" strike="noStrike" spc="-1" dirty="0" err="1">
                <a:solidFill>
                  <a:srgbClr val="000000"/>
                </a:solidFill>
                <a:latin typeface="Calibri"/>
              </a:rPr>
              <a:t>Q-learning</a:t>
            </a:r>
            <a:r>
              <a:rPr lang="fr-FR" sz="2000" b="0" strike="noStrike" spc="-1" dirty="0">
                <a:solidFill>
                  <a:srgbClr val="000000"/>
                </a:solidFill>
                <a:latin typeface="Calibri"/>
              </a:rPr>
              <a:t> </a:t>
            </a:r>
            <a:r>
              <a:rPr lang="fr-FR" sz="2000" b="0" strike="noStrike" spc="-1" dirty="0" err="1">
                <a:solidFill>
                  <a:srgbClr val="000000"/>
                </a:solidFill>
                <a:latin typeface="Calibri"/>
              </a:rPr>
              <a:t>fails</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Punishment</a:t>
            </a:r>
            <a:r>
              <a:rPr lang="fr-FR" sz="2000" b="0" strike="noStrike" spc="-1" dirty="0">
                <a:solidFill>
                  <a:srgbClr val="000000"/>
                </a:solidFill>
                <a:latin typeface="Calibri"/>
              </a:rPr>
              <a:t> </a:t>
            </a:r>
            <a:r>
              <a:rPr lang="fr-FR" sz="2000" b="0" strike="noStrike" spc="-1" dirty="0" err="1">
                <a:solidFill>
                  <a:srgbClr val="000000"/>
                </a:solidFill>
                <a:latin typeface="Calibri"/>
              </a:rPr>
              <a:t>mechanism</a:t>
            </a:r>
            <a:r>
              <a:rPr lang="fr-FR" sz="2000" b="0" strike="noStrike" spc="-1" dirty="0">
                <a:solidFill>
                  <a:srgbClr val="000000"/>
                </a:solidFill>
                <a:latin typeface="Calibri"/>
              </a:rPr>
              <a:t> </a:t>
            </a:r>
            <a:r>
              <a:rPr lang="fr-FR" sz="2000" b="0" strike="noStrike" spc="-1" dirty="0" err="1">
                <a:solidFill>
                  <a:srgbClr val="000000"/>
                </a:solidFill>
                <a:latin typeface="Calibri"/>
              </a:rPr>
              <a:t>overlooked</a:t>
            </a:r>
            <a:r>
              <a:rPr lang="fr-FR" sz="2000" b="0" strike="noStrike" spc="-1" dirty="0">
                <a:solidFill>
                  <a:srgbClr val="000000"/>
                </a:solidFill>
                <a:latin typeface="Calibri"/>
              </a:rPr>
              <a:t>, </a:t>
            </a:r>
            <a:r>
              <a:rPr lang="fr-FR" sz="2000" b="0" strike="noStrike" spc="-1" dirty="0" err="1">
                <a:solidFill>
                  <a:srgbClr val="000000"/>
                </a:solidFill>
                <a:latin typeface="Calibri"/>
              </a:rPr>
              <a:t>except</a:t>
            </a:r>
            <a:r>
              <a:rPr lang="fr-FR" sz="2000" b="0" strike="noStrike" spc="-1" dirty="0">
                <a:solidFill>
                  <a:srgbClr val="000000"/>
                </a:solidFill>
                <a:latin typeface="Calibri"/>
              </a:rPr>
              <a:t> in </a:t>
            </a:r>
            <a:r>
              <a:rPr lang="fr-FR" sz="2000" b="0" strike="noStrike" spc="-1" dirty="0" err="1" smtClean="0">
                <a:solidFill>
                  <a:srgbClr val="000000"/>
                </a:solidFill>
                <a:latin typeface="Calibri"/>
              </a:rPr>
              <a:t>Calvano</a:t>
            </a:r>
            <a:r>
              <a:rPr lang="fr-FR" sz="2000" spc="-1" dirty="0">
                <a:solidFill>
                  <a:srgbClr val="000000"/>
                </a:solidFill>
                <a:latin typeface="Calibri"/>
              </a:rPr>
              <a:t> </a:t>
            </a:r>
            <a:r>
              <a:rPr lang="fr-FR" sz="2000" spc="-1" dirty="0" smtClean="0">
                <a:solidFill>
                  <a:srgbClr val="000000"/>
                </a:solidFill>
                <a:latin typeface="Calibri"/>
              </a:rPr>
              <a:t>et al.</a:t>
            </a:r>
            <a:endParaRPr lang="fr-FR" sz="2000" b="0" strike="noStrike" spc="-1" dirty="0">
              <a:latin typeface="Arial"/>
            </a:endParaRPr>
          </a:p>
          <a:p>
            <a:pPr>
              <a:lnSpc>
                <a:spcPct val="100000"/>
              </a:lnSpc>
            </a:pPr>
            <a:endParaRPr lang="fr-FR" sz="2000" b="0" strike="noStrike" spc="-1" dirty="0">
              <a:latin typeface="Arial"/>
            </a:endParaRPr>
          </a:p>
          <a:p>
            <a:pPr>
              <a:lnSpc>
                <a:spcPct val="100000"/>
              </a:lnSpc>
            </a:pPr>
            <a:endParaRPr lang="fr-FR" sz="2000" b="0" strike="noStrike" spc="-1" dirty="0">
              <a:latin typeface="Arial"/>
            </a:endParaRPr>
          </a:p>
          <a:p>
            <a:pPr>
              <a:lnSpc>
                <a:spcPct val="100000"/>
              </a:lnSpc>
            </a:pPr>
            <a:endParaRPr lang="fr-FR" sz="2000" b="0" strike="noStrike" spc="-1" dirty="0">
              <a:latin typeface="Arial"/>
            </a:endParaRPr>
          </a:p>
          <a:p>
            <a:pPr>
              <a:lnSpc>
                <a:spcPct val="100000"/>
              </a:lnSpc>
            </a:pPr>
            <a:endParaRPr lang="fr-FR" sz="2000" b="0" strike="noStrike" spc="-1" dirty="0">
              <a:latin typeface="Arial"/>
            </a:endParaRPr>
          </a:p>
          <a:p>
            <a:pPr>
              <a:lnSpc>
                <a:spcPct val="90000"/>
              </a:lnSpc>
              <a:spcBef>
                <a:spcPts val="1001"/>
              </a:spcBef>
            </a:pPr>
            <a:endParaRPr lang="fr-FR"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4">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4">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CustomShape 1"/>
          <p:cNvSpPr/>
          <p:nvPr/>
        </p:nvSpPr>
        <p:spPr>
          <a:xfrm>
            <a:off x="628560" y="11664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3.3 Discussion</a:t>
            </a:r>
            <a:endParaRPr lang="fr-FR" sz="4400" b="0" strike="noStrike" spc="-1">
              <a:latin typeface="Arial"/>
            </a:endParaRPr>
          </a:p>
        </p:txBody>
      </p:sp>
      <p:sp>
        <p:nvSpPr>
          <p:cNvPr id="196" name="CustomShape 2"/>
          <p:cNvSpPr/>
          <p:nvPr/>
        </p:nvSpPr>
        <p:spPr>
          <a:xfrm>
            <a:off x="628560" y="1196640"/>
            <a:ext cx="7886160" cy="4979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800" b="0" strike="noStrike" spc="-1" dirty="0">
                <a:solidFill>
                  <a:srgbClr val="000000"/>
                </a:solidFill>
                <a:latin typeface="Calibri"/>
              </a:rPr>
              <a:t>General conclusion</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err="1" smtClean="0">
                <a:solidFill>
                  <a:srgbClr val="000000"/>
                </a:solidFill>
                <a:latin typeface="Calibri"/>
              </a:rPr>
              <a:t>Multiplicity</a:t>
            </a:r>
            <a:r>
              <a:rPr lang="fr-FR" sz="2400" b="0" strike="noStrike" spc="-1" dirty="0" smtClean="0">
                <a:solidFill>
                  <a:srgbClr val="000000"/>
                </a:solidFill>
                <a:latin typeface="Calibri"/>
              </a:rPr>
              <a:t> (and </a:t>
            </a:r>
            <a:r>
              <a:rPr lang="fr-FR" sz="2400" b="0" strike="noStrike" spc="-1" dirty="0" err="1" smtClean="0">
                <a:solidFill>
                  <a:srgbClr val="000000"/>
                </a:solidFill>
                <a:latin typeface="Calibri"/>
              </a:rPr>
              <a:t>complexity</a:t>
            </a:r>
            <a:r>
              <a:rPr lang="fr-FR" sz="2400" b="0" strike="noStrike" spc="-1" dirty="0" smtClean="0">
                <a:solidFill>
                  <a:srgbClr val="000000"/>
                </a:solidFill>
                <a:latin typeface="Calibri"/>
              </a:rPr>
              <a:t>) </a:t>
            </a:r>
            <a:r>
              <a:rPr lang="fr-FR" sz="2400" b="0" strike="noStrike" spc="-1" dirty="0">
                <a:solidFill>
                  <a:srgbClr val="000000"/>
                </a:solidFill>
                <a:latin typeface="Calibri"/>
              </a:rPr>
              <a:t>of </a:t>
            </a:r>
            <a:r>
              <a:rPr lang="fr-FR" sz="2400" b="0" strike="noStrike" spc="-1" dirty="0" err="1">
                <a:solidFill>
                  <a:srgbClr val="000000"/>
                </a:solidFill>
                <a:latin typeface="Calibri"/>
              </a:rPr>
              <a:t>equilibria</a:t>
            </a:r>
            <a:r>
              <a:rPr lang="fr-FR" sz="2400" b="0" strike="noStrike" spc="-1" dirty="0">
                <a:solidFill>
                  <a:srgbClr val="000000"/>
                </a:solidFill>
                <a:latin typeface="Calibri"/>
              </a:rPr>
              <a:t> </a:t>
            </a:r>
            <a:r>
              <a:rPr lang="fr-FR" sz="2400" b="0" strike="noStrike" spc="-1" dirty="0" err="1">
                <a:solidFill>
                  <a:srgbClr val="000000"/>
                </a:solidFill>
                <a:latin typeface="Calibri"/>
              </a:rPr>
              <a:t>is</a:t>
            </a:r>
            <a:r>
              <a:rPr lang="fr-FR" sz="2400" b="0" strike="noStrike" spc="-1" dirty="0">
                <a:solidFill>
                  <a:srgbClr val="000000"/>
                </a:solidFill>
                <a:latin typeface="Calibri"/>
              </a:rPr>
              <a:t> a </a:t>
            </a:r>
            <a:r>
              <a:rPr lang="fr-FR" sz="2400" b="0" strike="noStrike" spc="-1" dirty="0" err="1">
                <a:solidFill>
                  <a:srgbClr val="000000"/>
                </a:solidFill>
                <a:latin typeface="Calibri"/>
              </a:rPr>
              <a:t>concern</a:t>
            </a:r>
            <a:r>
              <a:rPr lang="fr-FR" sz="2400" b="0" strike="noStrike" spc="-1" dirty="0">
                <a:solidFill>
                  <a:srgbClr val="000000"/>
                </a:solidFill>
                <a:latin typeface="Calibri"/>
              </a:rPr>
              <a:t> (in </a:t>
            </a:r>
            <a:r>
              <a:rPr lang="fr-FR" sz="2400" b="0" strike="noStrike" spc="-1" dirty="0" err="1">
                <a:solidFill>
                  <a:srgbClr val="000000"/>
                </a:solidFill>
                <a:latin typeface="Calibri"/>
              </a:rPr>
              <a:t>coordinating</a:t>
            </a:r>
            <a:r>
              <a:rPr lang="fr-FR" sz="2400" b="0" strike="noStrike" spc="-1" dirty="0">
                <a:solidFill>
                  <a:srgbClr val="000000"/>
                </a:solidFill>
                <a:latin typeface="Calibri"/>
              </a:rPr>
              <a:t> and </a:t>
            </a:r>
            <a:r>
              <a:rPr lang="fr-FR" sz="2400" b="0" strike="noStrike" spc="-1" dirty="0" err="1">
                <a:solidFill>
                  <a:srgbClr val="000000"/>
                </a:solidFill>
                <a:latin typeface="Calibri"/>
              </a:rPr>
              <a:t>punishment</a:t>
            </a:r>
            <a:r>
              <a:rPr lang="fr-FR" sz="2400" b="0" strike="noStrike" spc="-1" dirty="0">
                <a:solidFill>
                  <a:srgbClr val="000000"/>
                </a:solidFill>
                <a:latin typeface="Calibri"/>
              </a:rPr>
              <a:t>)</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err="1">
                <a:solidFill>
                  <a:srgbClr val="000000"/>
                </a:solidFill>
                <a:latin typeface="Calibri"/>
              </a:rPr>
              <a:t>Overcome</a:t>
            </a:r>
            <a:r>
              <a:rPr lang="fr-FR" sz="2400" b="0" strike="noStrike" spc="-1" dirty="0">
                <a:solidFill>
                  <a:srgbClr val="000000"/>
                </a:solidFill>
                <a:latin typeface="Calibri"/>
              </a:rPr>
              <a:t> in </a:t>
            </a:r>
            <a:r>
              <a:rPr lang="fr-FR" sz="2400" b="0" strike="noStrike" spc="-1" dirty="0" err="1">
                <a:solidFill>
                  <a:srgbClr val="000000"/>
                </a:solidFill>
                <a:latin typeface="Calibri"/>
              </a:rPr>
              <a:t>restricted</a:t>
            </a:r>
            <a:r>
              <a:rPr lang="fr-FR" sz="2400" b="0" strike="noStrike" spc="-1" dirty="0">
                <a:solidFill>
                  <a:srgbClr val="000000"/>
                </a:solidFill>
                <a:latin typeface="Calibri"/>
              </a:rPr>
              <a:t>, </a:t>
            </a:r>
            <a:r>
              <a:rPr lang="fr-FR" sz="2400" b="0" strike="noStrike" spc="-1" dirty="0" err="1">
                <a:solidFill>
                  <a:srgbClr val="000000"/>
                </a:solidFill>
                <a:latin typeface="Calibri"/>
              </a:rPr>
              <a:t>laboratory</a:t>
            </a:r>
            <a:r>
              <a:rPr lang="fr-FR" sz="2400" b="0" strike="noStrike" spc="-1" dirty="0">
                <a:solidFill>
                  <a:srgbClr val="000000"/>
                </a:solidFill>
                <a:latin typeface="Calibri"/>
              </a:rPr>
              <a:t> </a:t>
            </a:r>
            <a:r>
              <a:rPr lang="fr-FR" sz="2400" b="0" strike="noStrike" spc="-1" dirty="0" err="1">
                <a:solidFill>
                  <a:srgbClr val="000000"/>
                </a:solidFill>
                <a:latin typeface="Calibri"/>
              </a:rPr>
              <a:t>environments</a:t>
            </a:r>
            <a:endParaRPr lang="fr-FR" sz="2400" b="0" strike="noStrike" spc="-1" dirty="0">
              <a:latin typeface="Arial"/>
            </a:endParaRPr>
          </a:p>
          <a:p>
            <a:pPr marL="457200">
              <a:lnSpc>
                <a:spcPct val="90000"/>
              </a:lnSpc>
              <a:spcBef>
                <a:spcPts val="499"/>
              </a:spcBef>
            </a:pPr>
            <a:endParaRPr lang="fr-FR" sz="2400" b="0" strike="noStrike" spc="-1" dirty="0">
              <a:latin typeface="Arial"/>
            </a:endParaRPr>
          </a:p>
          <a:p>
            <a:pPr marL="457200" algn="ctr">
              <a:lnSpc>
                <a:spcPct val="90000"/>
              </a:lnSpc>
              <a:spcBef>
                <a:spcPts val="499"/>
              </a:spcBef>
            </a:pPr>
            <a:r>
              <a:rPr lang="fr-FR" sz="2400" b="1" i="1" u="sng" strike="noStrike" spc="-1" dirty="0" err="1">
                <a:solidFill>
                  <a:srgbClr val="000000"/>
                </a:solidFill>
                <a:uFillTx/>
                <a:latin typeface="Calibri"/>
              </a:rPr>
              <a:t>Given</a:t>
            </a:r>
            <a:r>
              <a:rPr lang="fr-FR" sz="2400" b="1" i="1" u="sng" strike="noStrike" spc="-1" dirty="0">
                <a:solidFill>
                  <a:srgbClr val="000000"/>
                </a:solidFill>
                <a:uFillTx/>
                <a:latin typeface="Calibri"/>
              </a:rPr>
              <a:t> </a:t>
            </a:r>
            <a:r>
              <a:rPr lang="fr-FR" sz="2400" b="1" i="1" u="sng" strike="noStrike" spc="-1" dirty="0" err="1">
                <a:solidFill>
                  <a:srgbClr val="000000"/>
                </a:solidFill>
                <a:uFillTx/>
                <a:latin typeface="Calibri"/>
              </a:rPr>
              <a:t>current</a:t>
            </a:r>
            <a:r>
              <a:rPr lang="fr-FR" sz="2400" b="1" i="1" u="sng" strike="noStrike" spc="-1" dirty="0">
                <a:solidFill>
                  <a:srgbClr val="000000"/>
                </a:solidFill>
                <a:uFillTx/>
                <a:latin typeface="Calibri"/>
              </a:rPr>
              <a:t> state of the art in AI and the issue of </a:t>
            </a:r>
            <a:r>
              <a:rPr lang="fr-FR" sz="2400" b="1" i="1" u="sng" strike="noStrike" spc="-1" dirty="0" smtClean="0">
                <a:solidFill>
                  <a:srgbClr val="000000"/>
                </a:solidFill>
                <a:uFillTx/>
                <a:latin typeface="Calibri"/>
              </a:rPr>
              <a:t>multiple, </a:t>
            </a:r>
            <a:r>
              <a:rPr lang="fr-FR" sz="2400" b="1" i="1" u="sng" strike="noStrike" spc="-1" dirty="0" err="1" smtClean="0">
                <a:solidFill>
                  <a:srgbClr val="000000"/>
                </a:solidFill>
                <a:uFillTx/>
                <a:latin typeface="Calibri"/>
              </a:rPr>
              <a:t>complex</a:t>
            </a:r>
            <a:r>
              <a:rPr lang="fr-FR" sz="2400" b="1" i="1" u="sng" strike="noStrike" spc="-1" dirty="0" smtClean="0">
                <a:solidFill>
                  <a:srgbClr val="000000"/>
                </a:solidFill>
                <a:uFillTx/>
                <a:latin typeface="Calibri"/>
              </a:rPr>
              <a:t> </a:t>
            </a:r>
            <a:r>
              <a:rPr lang="fr-FR" sz="2400" b="1" i="1" u="sng" strike="noStrike" spc="-1" dirty="0" err="1">
                <a:solidFill>
                  <a:srgbClr val="000000"/>
                </a:solidFill>
                <a:uFillTx/>
                <a:latin typeface="Calibri"/>
              </a:rPr>
              <a:t>equilibria</a:t>
            </a:r>
            <a:r>
              <a:rPr lang="fr-FR" sz="2400" b="1" i="1" u="sng" strike="noStrike" spc="-1" dirty="0">
                <a:solidFill>
                  <a:srgbClr val="000000"/>
                </a:solidFill>
                <a:uFillTx/>
                <a:latin typeface="Calibri"/>
              </a:rPr>
              <a:t> </a:t>
            </a:r>
            <a:r>
              <a:rPr lang="fr-FR" sz="2400" b="1" i="1" u="sng" strike="noStrike" spc="-1" dirty="0" smtClean="0">
                <a:solidFill>
                  <a:srgbClr val="000000"/>
                </a:solidFill>
                <a:uFillTx/>
                <a:latin typeface="Calibri"/>
              </a:rPr>
              <a:t>:</a:t>
            </a:r>
            <a:endParaRPr lang="fr-FR" sz="2400" b="0" strike="noStrike" spc="-1" dirty="0">
              <a:latin typeface="Arial"/>
            </a:endParaRPr>
          </a:p>
          <a:p>
            <a:pPr marL="457200" algn="ctr">
              <a:lnSpc>
                <a:spcPct val="90000"/>
              </a:lnSpc>
              <a:spcBef>
                <a:spcPts val="499"/>
              </a:spcBef>
            </a:pPr>
            <a:r>
              <a:rPr lang="fr-FR" sz="2400" b="1" i="1" u="sng" strike="noStrike" spc="-1" dirty="0" smtClean="0">
                <a:solidFill>
                  <a:srgbClr val="000000"/>
                </a:solidFill>
                <a:uFillTx/>
                <a:latin typeface="Calibri"/>
              </a:rPr>
              <a:t> </a:t>
            </a:r>
            <a:r>
              <a:rPr lang="fr-FR" sz="2400" b="1" i="1" u="sng" strike="noStrike" spc="-1" dirty="0" err="1">
                <a:solidFill>
                  <a:srgbClr val="000000"/>
                </a:solidFill>
                <a:uFillTx/>
                <a:latin typeface="Calibri"/>
              </a:rPr>
              <a:t>Doubtful</a:t>
            </a:r>
            <a:r>
              <a:rPr lang="fr-FR" sz="2400" b="1" i="1" u="sng" strike="noStrike" spc="-1" dirty="0">
                <a:solidFill>
                  <a:srgbClr val="000000"/>
                </a:solidFill>
                <a:uFillTx/>
                <a:latin typeface="Calibri"/>
              </a:rPr>
              <a:t> if </a:t>
            </a:r>
            <a:r>
              <a:rPr lang="fr-FR" sz="2400" b="1" i="1" u="sng" strike="noStrike" spc="-1" dirty="0" err="1">
                <a:solidFill>
                  <a:srgbClr val="000000"/>
                </a:solidFill>
                <a:uFillTx/>
                <a:latin typeface="Calibri"/>
              </a:rPr>
              <a:t>algorithmic</a:t>
            </a:r>
            <a:r>
              <a:rPr lang="fr-FR" sz="2400" b="1" i="1" u="sng" strike="noStrike" spc="-1" dirty="0">
                <a:solidFill>
                  <a:srgbClr val="000000"/>
                </a:solidFill>
                <a:uFillTx/>
                <a:latin typeface="Calibri"/>
              </a:rPr>
              <a:t> </a:t>
            </a:r>
            <a:r>
              <a:rPr lang="fr-FR" sz="2400" b="1" i="1" u="sng" strike="noStrike" spc="-1" dirty="0" err="1">
                <a:solidFill>
                  <a:srgbClr val="000000"/>
                </a:solidFill>
                <a:uFillTx/>
                <a:latin typeface="Calibri"/>
              </a:rPr>
              <a:t>tacit</a:t>
            </a:r>
            <a:r>
              <a:rPr lang="fr-FR" sz="2400" b="1" i="1" u="sng" strike="noStrike" spc="-1" dirty="0">
                <a:solidFill>
                  <a:srgbClr val="000000"/>
                </a:solidFill>
                <a:uFillTx/>
                <a:latin typeface="Calibri"/>
              </a:rPr>
              <a:t> collusion </a:t>
            </a:r>
            <a:r>
              <a:rPr lang="fr-FR" sz="2400" b="1" i="1" u="sng" strike="noStrike" spc="-1" dirty="0" err="1">
                <a:solidFill>
                  <a:srgbClr val="000000"/>
                </a:solidFill>
                <a:uFillTx/>
                <a:latin typeface="Calibri"/>
              </a:rPr>
              <a:t>can</a:t>
            </a:r>
            <a:r>
              <a:rPr lang="fr-FR" sz="2400" b="1" i="1" u="sng" strike="noStrike" spc="-1" dirty="0">
                <a:solidFill>
                  <a:srgbClr val="000000"/>
                </a:solidFill>
                <a:uFillTx/>
                <a:latin typeface="Calibri"/>
              </a:rPr>
              <a:t> </a:t>
            </a:r>
            <a:r>
              <a:rPr lang="fr-FR" sz="2400" b="1" i="1" u="sng" strike="noStrike" spc="-1" dirty="0" err="1">
                <a:solidFill>
                  <a:srgbClr val="000000"/>
                </a:solidFill>
                <a:uFillTx/>
                <a:latin typeface="Calibri"/>
              </a:rPr>
              <a:t>occur</a:t>
            </a:r>
            <a:r>
              <a:rPr lang="fr-FR" sz="2400" b="1" i="1" u="sng" strike="noStrike" spc="-1" dirty="0">
                <a:solidFill>
                  <a:srgbClr val="000000"/>
                </a:solidFill>
                <a:uFillTx/>
                <a:latin typeface="Calibri"/>
              </a:rPr>
              <a:t> in real-life</a:t>
            </a:r>
            <a:endParaRPr lang="fr-FR" sz="2400" b="0" strike="noStrike" spc="-1" dirty="0">
              <a:latin typeface="Arial"/>
            </a:endParaRPr>
          </a:p>
          <a:p>
            <a:pPr marL="457200">
              <a:lnSpc>
                <a:spcPct val="100000"/>
              </a:lnSpc>
            </a:pPr>
            <a:endParaRPr lang="fr-FR" sz="2400" b="0" strike="noStrike" spc="-1" dirty="0">
              <a:latin typeface="Arial"/>
            </a:endParaRPr>
          </a:p>
          <a:p>
            <a:pPr marL="457200">
              <a:lnSpc>
                <a:spcPct val="100000"/>
              </a:lnSpc>
            </a:pPr>
            <a:endParaRPr lang="fr-FR" sz="2400" b="0" strike="noStrike" spc="-1" dirty="0">
              <a:latin typeface="Arial"/>
            </a:endParaRPr>
          </a:p>
          <a:p>
            <a:pPr marL="457200">
              <a:lnSpc>
                <a:spcPct val="100000"/>
              </a:lnSpc>
            </a:pPr>
            <a:endParaRPr lang="fr-FR" sz="2400" b="0" strike="noStrike" spc="-1" dirty="0">
              <a:latin typeface="Arial"/>
            </a:endParaRPr>
          </a:p>
          <a:p>
            <a:pPr marL="457200">
              <a:lnSpc>
                <a:spcPct val="90000"/>
              </a:lnSpc>
              <a:spcBef>
                <a:spcPts val="1001"/>
              </a:spcBef>
            </a:pPr>
            <a:endParaRPr lang="fr-FR" sz="24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6">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CustomShape 1"/>
          <p:cNvSpPr/>
          <p:nvPr/>
        </p:nvSpPr>
        <p:spPr>
          <a:xfrm>
            <a:off x="628560" y="36504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90000"/>
              </a:lnSpc>
            </a:pPr>
            <a:r>
              <a:rPr lang="fr-FR" sz="4400" b="0" strike="noStrike" spc="-1" dirty="0">
                <a:latin typeface="Calibri Light"/>
              </a:rPr>
              <a:t>3.3 Law &amp; Policy Aspects</a:t>
            </a:r>
            <a:endParaRPr lang="fr-FR" sz="4400" b="0" strike="noStrike" spc="-1" dirty="0">
              <a:latin typeface="Arial"/>
            </a:endParaRPr>
          </a:p>
        </p:txBody>
      </p:sp>
      <p:sp>
        <p:nvSpPr>
          <p:cNvPr id="198" name="CustomShape 2"/>
          <p:cNvSpPr/>
          <p:nvPr/>
        </p:nvSpPr>
        <p:spPr>
          <a:xfrm>
            <a:off x="628560" y="1825560"/>
            <a:ext cx="7886160" cy="435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marL="228600" indent="-227880">
              <a:lnSpc>
                <a:spcPct val="90000"/>
              </a:lnSpc>
              <a:spcBef>
                <a:spcPts val="1001"/>
              </a:spcBef>
              <a:buClr>
                <a:srgbClr val="000000"/>
              </a:buClr>
              <a:buFont typeface="Arial"/>
              <a:buChar char="•"/>
            </a:pPr>
            <a:r>
              <a:rPr lang="fr-FR" sz="2000" b="0" strike="noStrike" spc="-1" dirty="0" smtClean="0">
                <a:solidFill>
                  <a:srgbClr val="000000"/>
                </a:solidFill>
                <a:latin typeface="Calibri"/>
              </a:rPr>
              <a:t>It </a:t>
            </a:r>
            <a:r>
              <a:rPr lang="fr-FR" sz="2000" spc="-1" dirty="0" err="1" smtClean="0">
                <a:solidFill>
                  <a:srgbClr val="000000"/>
                </a:solidFill>
                <a:latin typeface="Calibri"/>
              </a:rPr>
              <a:t>is</a:t>
            </a:r>
            <a:r>
              <a:rPr lang="fr-FR" sz="2000" spc="-1" dirty="0" smtClean="0">
                <a:solidFill>
                  <a:srgbClr val="000000"/>
                </a:solidFill>
                <a:latin typeface="Calibri"/>
              </a:rPr>
              <a:t> c</a:t>
            </a:r>
            <a:r>
              <a:rPr lang="fr-FR" sz="2000" b="0" strike="noStrike" spc="-1" dirty="0" smtClean="0">
                <a:solidFill>
                  <a:srgbClr val="000000"/>
                </a:solidFill>
                <a:latin typeface="Calibri"/>
              </a:rPr>
              <a:t>ommunication </a:t>
            </a:r>
            <a:r>
              <a:rPr lang="fr-FR" sz="2000" b="0" strike="noStrike" spc="-1" dirty="0" err="1" smtClean="0">
                <a:solidFill>
                  <a:srgbClr val="000000"/>
                </a:solidFill>
                <a:latin typeface="Calibri"/>
              </a:rPr>
              <a:t>that</a:t>
            </a:r>
            <a:r>
              <a:rPr lang="fr-FR" sz="2000" b="0" strike="noStrike" spc="-1" dirty="0" smtClean="0">
                <a:solidFill>
                  <a:srgbClr val="000000"/>
                </a:solidFill>
                <a:latin typeface="Calibri"/>
              </a:rPr>
              <a:t> </a:t>
            </a:r>
            <a:r>
              <a:rPr lang="fr-FR" sz="2000" b="0" strike="noStrike" spc="-1" dirty="0" err="1" smtClean="0">
                <a:solidFill>
                  <a:srgbClr val="000000"/>
                </a:solidFill>
                <a:latin typeface="Calibri"/>
              </a:rPr>
              <a:t>is</a:t>
            </a:r>
            <a:r>
              <a:rPr lang="fr-FR" sz="2000" b="0" strike="noStrike" spc="-1" dirty="0" smtClean="0">
                <a:solidFill>
                  <a:srgbClr val="000000"/>
                </a:solidFill>
                <a:latin typeface="Calibri"/>
              </a:rPr>
              <a:t> </a:t>
            </a:r>
            <a:r>
              <a:rPr lang="fr-FR" sz="2000" b="0" strike="noStrike" spc="-1" dirty="0" err="1">
                <a:solidFill>
                  <a:srgbClr val="000000"/>
                </a:solidFill>
                <a:latin typeface="Calibri"/>
              </a:rPr>
              <a:t>illegal</a:t>
            </a:r>
            <a:r>
              <a:rPr lang="fr-FR" sz="2000" b="0" strike="noStrike" spc="-1" dirty="0">
                <a:solidFill>
                  <a:srgbClr val="000000"/>
                </a:solidFill>
                <a:latin typeface="Calibri"/>
              </a:rPr>
              <a:t> in collusion. So, if </a:t>
            </a:r>
            <a:r>
              <a:rPr lang="fr-FR" sz="2000" b="0" strike="noStrike" spc="-1" dirty="0" err="1">
                <a:solidFill>
                  <a:srgbClr val="000000"/>
                </a:solidFill>
                <a:latin typeface="Calibri"/>
              </a:rPr>
              <a:t>algorithmic</a:t>
            </a:r>
            <a:r>
              <a:rPr lang="fr-FR" sz="2000" b="0" strike="noStrike" spc="-1" dirty="0">
                <a:solidFill>
                  <a:srgbClr val="000000"/>
                </a:solidFill>
                <a:latin typeface="Calibri"/>
              </a:rPr>
              <a:t> agents do not </a:t>
            </a:r>
            <a:r>
              <a:rPr lang="fr-FR" sz="2000" b="0" strike="noStrike" spc="-1" dirty="0" err="1">
                <a:solidFill>
                  <a:srgbClr val="000000"/>
                </a:solidFill>
                <a:latin typeface="Calibri"/>
              </a:rPr>
              <a:t>communicate</a:t>
            </a:r>
            <a:r>
              <a:rPr lang="fr-FR" sz="2000" b="0" strike="noStrike" spc="-1" dirty="0">
                <a:solidFill>
                  <a:srgbClr val="000000"/>
                </a:solidFill>
                <a:latin typeface="Calibri"/>
              </a:rPr>
              <a:t> —&gt; no collusion...</a:t>
            </a:r>
            <a:r>
              <a:rPr lang="fr-FR" sz="2000" b="0" strike="noStrike" spc="-1" dirty="0" err="1">
                <a:solidFill>
                  <a:srgbClr val="000000"/>
                </a:solidFill>
                <a:latin typeface="Calibri"/>
              </a:rPr>
              <a:t>nothing</a:t>
            </a:r>
            <a:r>
              <a:rPr lang="fr-FR" sz="2000" b="0" strike="noStrike" spc="-1" dirty="0">
                <a:solidFill>
                  <a:srgbClr val="000000"/>
                </a:solidFill>
                <a:latin typeface="Calibri"/>
              </a:rPr>
              <a:t> </a:t>
            </a:r>
            <a:r>
              <a:rPr lang="fr-FR" sz="2000" b="0" strike="noStrike" spc="-1" dirty="0" err="1">
                <a:solidFill>
                  <a:srgbClr val="000000"/>
                </a:solidFill>
                <a:latin typeface="Calibri"/>
              </a:rPr>
              <a:t>different</a:t>
            </a:r>
            <a:r>
              <a:rPr lang="fr-FR" sz="2000" b="0" strike="noStrike" spc="-1" dirty="0">
                <a:solidFill>
                  <a:srgbClr val="000000"/>
                </a:solidFill>
                <a:latin typeface="Calibri"/>
              </a:rPr>
              <a:t> to </a:t>
            </a:r>
            <a:r>
              <a:rPr lang="fr-FR" sz="2000" b="0" strike="noStrike" spc="-1" dirty="0" err="1">
                <a:solidFill>
                  <a:srgbClr val="000000"/>
                </a:solidFill>
                <a:latin typeface="Calibri"/>
              </a:rPr>
              <a:t>human</a:t>
            </a:r>
            <a:r>
              <a:rPr lang="fr-FR" sz="2000" b="0" strike="noStrike" spc="-1" dirty="0">
                <a:solidFill>
                  <a:srgbClr val="000000"/>
                </a:solidFill>
                <a:latin typeface="Calibri"/>
              </a:rPr>
              <a:t> collusion</a:t>
            </a:r>
            <a:endParaRPr lang="fr-FR" sz="2000" b="0" strike="noStrike" spc="-1" dirty="0">
              <a:latin typeface="Arial"/>
            </a:endParaRPr>
          </a:p>
          <a:p>
            <a:pPr marL="228600" indent="-227880">
              <a:lnSpc>
                <a:spcPct val="90000"/>
              </a:lnSpc>
              <a:spcBef>
                <a:spcPts val="1001"/>
              </a:spcBef>
              <a:buClr>
                <a:srgbClr val="000000"/>
              </a:buClr>
              <a:buFont typeface="Arial"/>
              <a:buChar char="•"/>
            </a:pPr>
            <a:r>
              <a:rPr lang="fr-FR" sz="2000" b="0" strike="noStrike" spc="-1" dirty="0">
                <a:solidFill>
                  <a:srgbClr val="000000"/>
                </a:solidFill>
                <a:latin typeface="Calibri"/>
              </a:rPr>
              <a:t>But </a:t>
            </a:r>
            <a:r>
              <a:rPr lang="fr-FR" sz="2000" b="0" strike="noStrike" spc="-1" dirty="0" err="1">
                <a:solidFill>
                  <a:srgbClr val="000000"/>
                </a:solidFill>
                <a:latin typeface="Calibri"/>
              </a:rPr>
              <a:t>tacit</a:t>
            </a:r>
            <a:r>
              <a:rPr lang="fr-FR" sz="2000" b="0" strike="noStrike" spc="-1" dirty="0">
                <a:solidFill>
                  <a:srgbClr val="000000"/>
                </a:solidFill>
                <a:latin typeface="Calibri"/>
              </a:rPr>
              <a:t> collusion </a:t>
            </a:r>
            <a:r>
              <a:rPr lang="fr-FR" sz="2000" b="0" strike="noStrike" spc="-1" dirty="0" err="1">
                <a:solidFill>
                  <a:srgbClr val="000000"/>
                </a:solidFill>
                <a:latin typeface="Calibri"/>
              </a:rPr>
              <a:t>can</a:t>
            </a:r>
            <a:r>
              <a:rPr lang="fr-FR" sz="2000" b="0" strike="noStrike" spc="-1" dirty="0">
                <a:solidFill>
                  <a:srgbClr val="000000"/>
                </a:solidFill>
                <a:latin typeface="Calibri"/>
              </a:rPr>
              <a:t> </a:t>
            </a:r>
            <a:r>
              <a:rPr lang="fr-FR" sz="2000" b="0" strike="noStrike" spc="-1" dirty="0" err="1">
                <a:solidFill>
                  <a:srgbClr val="000000"/>
                </a:solidFill>
                <a:latin typeface="Calibri"/>
              </a:rPr>
              <a:t>be</a:t>
            </a:r>
            <a:r>
              <a:rPr lang="fr-FR" sz="2000" b="0" strike="noStrike" spc="-1" dirty="0">
                <a:solidFill>
                  <a:srgbClr val="000000"/>
                </a:solidFill>
                <a:latin typeface="Calibri"/>
              </a:rPr>
              <a:t> </a:t>
            </a:r>
            <a:r>
              <a:rPr lang="fr-FR" sz="2000" b="0" strike="noStrike" spc="-1" dirty="0" err="1">
                <a:solidFill>
                  <a:srgbClr val="000000"/>
                </a:solidFill>
                <a:latin typeface="Calibri"/>
              </a:rPr>
              <a:t>indirectly</a:t>
            </a:r>
            <a:r>
              <a:rPr lang="fr-FR" sz="2000" b="0" strike="noStrike" spc="-1" dirty="0">
                <a:solidFill>
                  <a:srgbClr val="000000"/>
                </a:solidFill>
                <a:latin typeface="Calibri"/>
              </a:rPr>
              <a:t> </a:t>
            </a:r>
            <a:r>
              <a:rPr lang="fr-FR" sz="2000" b="0" strike="noStrike" spc="-1" dirty="0" err="1">
                <a:solidFill>
                  <a:srgbClr val="000000"/>
                </a:solidFill>
                <a:latin typeface="Calibri"/>
              </a:rPr>
              <a:t>remedied</a:t>
            </a:r>
            <a:r>
              <a:rPr lang="fr-FR" sz="2000" b="0" strike="noStrike" spc="-1" dirty="0">
                <a:solidFill>
                  <a:srgbClr val="000000"/>
                </a:solidFill>
                <a:latin typeface="Calibri"/>
              </a:rPr>
              <a:t> in </a:t>
            </a:r>
            <a:r>
              <a:rPr lang="fr-FR" sz="2000" b="0" strike="noStrike" spc="-1" dirty="0" err="1">
                <a:solidFill>
                  <a:srgbClr val="000000"/>
                </a:solidFill>
                <a:latin typeface="Calibri"/>
              </a:rPr>
              <a:t>merger</a:t>
            </a:r>
            <a:r>
              <a:rPr lang="fr-FR" sz="2000" b="0" strike="noStrike" spc="-1" dirty="0">
                <a:solidFill>
                  <a:srgbClr val="000000"/>
                </a:solidFill>
                <a:latin typeface="Calibri"/>
              </a:rPr>
              <a:t> </a:t>
            </a:r>
            <a:r>
              <a:rPr lang="fr-FR" sz="2000" b="0" strike="noStrike" spc="-1" dirty="0" err="1" smtClean="0">
                <a:solidFill>
                  <a:srgbClr val="000000"/>
                </a:solidFill>
                <a:latin typeface="Calibri"/>
              </a:rPr>
              <a:t>proceedings</a:t>
            </a:r>
            <a:endParaRPr lang="fr-FR" sz="2000" b="0" strike="noStrike" spc="-1" dirty="0" smtClean="0">
              <a:solidFill>
                <a:srgbClr val="000000"/>
              </a:solidFill>
              <a:latin typeface="Calibri"/>
            </a:endParaRPr>
          </a:p>
          <a:p>
            <a:pPr marL="685800" lvl="1" indent="-227880">
              <a:lnSpc>
                <a:spcPct val="90000"/>
              </a:lnSpc>
              <a:spcBef>
                <a:spcPts val="1001"/>
              </a:spcBef>
              <a:buClr>
                <a:srgbClr val="000000"/>
              </a:buClr>
              <a:buFont typeface="Arial"/>
              <a:buChar char="•"/>
            </a:pPr>
            <a:r>
              <a:rPr lang="fr-FR" sz="2000" b="0" strike="noStrike" spc="-1" dirty="0" smtClean="0">
                <a:solidFill>
                  <a:srgbClr val="000000"/>
                </a:solidFill>
                <a:latin typeface="Calibri"/>
              </a:rPr>
              <a:t>4 </a:t>
            </a:r>
            <a:r>
              <a:rPr lang="fr-FR" sz="2000" b="0" strike="noStrike" spc="-1" dirty="0">
                <a:solidFill>
                  <a:srgbClr val="000000"/>
                </a:solidFill>
                <a:latin typeface="Calibri"/>
              </a:rPr>
              <a:t>to 3 </a:t>
            </a:r>
            <a:r>
              <a:rPr lang="fr-FR" sz="2000" b="0" strike="noStrike" spc="-1" dirty="0" err="1">
                <a:solidFill>
                  <a:srgbClr val="000000"/>
                </a:solidFill>
                <a:latin typeface="Calibri"/>
              </a:rPr>
              <a:t>merger</a:t>
            </a:r>
            <a:r>
              <a:rPr lang="fr-FR" sz="2000" b="0" strike="noStrike" spc="-1" dirty="0">
                <a:solidFill>
                  <a:srgbClr val="000000"/>
                </a:solidFill>
                <a:latin typeface="Calibri"/>
              </a:rPr>
              <a:t> </a:t>
            </a:r>
            <a:r>
              <a:rPr lang="fr-FR" sz="2000" b="0" strike="noStrike" spc="-1" dirty="0" err="1">
                <a:solidFill>
                  <a:srgbClr val="000000"/>
                </a:solidFill>
                <a:latin typeface="Calibri"/>
              </a:rPr>
              <a:t>leading</a:t>
            </a:r>
            <a:r>
              <a:rPr lang="fr-FR" sz="2000" b="0" strike="noStrike" spc="-1" dirty="0">
                <a:solidFill>
                  <a:srgbClr val="000000"/>
                </a:solidFill>
                <a:latin typeface="Calibri"/>
              </a:rPr>
              <a:t> to </a:t>
            </a:r>
            <a:r>
              <a:rPr lang="fr-FR" sz="2000" b="0" strike="noStrike" spc="-1" dirty="0" err="1">
                <a:solidFill>
                  <a:srgbClr val="000000"/>
                </a:solidFill>
                <a:latin typeface="Calibri"/>
              </a:rPr>
              <a:t>increased</a:t>
            </a:r>
            <a:r>
              <a:rPr lang="fr-FR" sz="2000" b="0" strike="noStrike" spc="-1" dirty="0">
                <a:solidFill>
                  <a:srgbClr val="000000"/>
                </a:solidFill>
                <a:latin typeface="Calibri"/>
              </a:rPr>
              <a:t> </a:t>
            </a:r>
            <a:r>
              <a:rPr lang="fr-FR" sz="2000" b="0" strike="noStrike" spc="-1" dirty="0" err="1">
                <a:solidFill>
                  <a:srgbClr val="000000"/>
                </a:solidFill>
                <a:latin typeface="Calibri"/>
              </a:rPr>
              <a:t>risks</a:t>
            </a:r>
            <a:r>
              <a:rPr lang="fr-FR" sz="2000" b="0" strike="noStrike" spc="-1" dirty="0">
                <a:solidFill>
                  <a:srgbClr val="000000"/>
                </a:solidFill>
                <a:latin typeface="Calibri"/>
              </a:rPr>
              <a:t> of </a:t>
            </a:r>
            <a:r>
              <a:rPr lang="fr-FR" sz="2000" b="0" strike="noStrike" spc="-1" dirty="0" err="1">
                <a:solidFill>
                  <a:srgbClr val="000000"/>
                </a:solidFill>
                <a:latin typeface="Calibri"/>
              </a:rPr>
              <a:t>tacit</a:t>
            </a:r>
            <a:r>
              <a:rPr lang="fr-FR" sz="2000" b="0" strike="noStrike" spc="-1" dirty="0">
                <a:solidFill>
                  <a:srgbClr val="000000"/>
                </a:solidFill>
                <a:latin typeface="Calibri"/>
              </a:rPr>
              <a:t> </a:t>
            </a:r>
            <a:r>
              <a:rPr lang="fr-FR" sz="2000" b="0" strike="noStrike" spc="-1" dirty="0" smtClean="0">
                <a:solidFill>
                  <a:srgbClr val="000000"/>
                </a:solidFill>
                <a:latin typeface="Calibri"/>
              </a:rPr>
              <a:t>collusion</a:t>
            </a:r>
            <a:endParaRPr lang="fr-FR" sz="2000" b="0" strike="noStrike" spc="-1" dirty="0">
              <a:latin typeface="Arial"/>
            </a:endParaRPr>
          </a:p>
          <a:p>
            <a:pPr marL="228600" indent="-227880">
              <a:lnSpc>
                <a:spcPct val="90000"/>
              </a:lnSpc>
              <a:spcBef>
                <a:spcPts val="1001"/>
              </a:spcBef>
              <a:buClr>
                <a:srgbClr val="000000"/>
              </a:buClr>
              <a:buFont typeface="Arial"/>
              <a:buChar char="•"/>
            </a:pPr>
            <a:r>
              <a:rPr lang="fr-FR" sz="2000" b="0" strike="noStrike" spc="-1" dirty="0">
                <a:solidFill>
                  <a:srgbClr val="000000"/>
                </a:solidFill>
                <a:latin typeface="Calibri"/>
              </a:rPr>
              <a:t>Collusion has </a:t>
            </a:r>
            <a:r>
              <a:rPr lang="fr-FR" sz="2000" b="0" strike="noStrike" spc="-1" dirty="0" err="1">
                <a:solidFill>
                  <a:srgbClr val="000000"/>
                </a:solidFill>
                <a:latin typeface="Calibri"/>
              </a:rPr>
              <a:t>always</a:t>
            </a:r>
            <a:r>
              <a:rPr lang="fr-FR" sz="2000" b="0" strike="noStrike" spc="-1" dirty="0">
                <a:solidFill>
                  <a:srgbClr val="000000"/>
                </a:solidFill>
                <a:latin typeface="Calibri"/>
              </a:rPr>
              <a:t> </a:t>
            </a:r>
            <a:r>
              <a:rPr lang="fr-FR" sz="2000" b="0" strike="noStrike" spc="-1" dirty="0" err="1">
                <a:solidFill>
                  <a:srgbClr val="000000"/>
                </a:solidFill>
                <a:latin typeface="Calibri"/>
              </a:rPr>
              <a:t>existed</a:t>
            </a:r>
            <a:r>
              <a:rPr lang="fr-FR" sz="2000" b="0" strike="noStrike" spc="-1" dirty="0">
                <a:solidFill>
                  <a:srgbClr val="000000"/>
                </a:solidFill>
                <a:latin typeface="Calibri"/>
              </a:rPr>
              <a:t> . Do </a:t>
            </a:r>
            <a:r>
              <a:rPr lang="fr-FR" sz="2000" b="0" strike="noStrike" spc="-1" dirty="0" err="1">
                <a:solidFill>
                  <a:srgbClr val="000000"/>
                </a:solidFill>
                <a:latin typeface="Calibri"/>
              </a:rPr>
              <a:t>we</a:t>
            </a:r>
            <a:r>
              <a:rPr lang="fr-FR" sz="2000" b="0" strike="noStrike" spc="-1" dirty="0">
                <a:solidFill>
                  <a:srgbClr val="000000"/>
                </a:solidFill>
                <a:latin typeface="Calibri"/>
              </a:rPr>
              <a:t> </a:t>
            </a:r>
            <a:r>
              <a:rPr lang="fr-FR" sz="2000" b="0" strike="noStrike" spc="-1" dirty="0" err="1">
                <a:solidFill>
                  <a:srgbClr val="000000"/>
                </a:solidFill>
                <a:latin typeface="Calibri"/>
              </a:rPr>
              <a:t>need</a:t>
            </a:r>
            <a:r>
              <a:rPr lang="fr-FR" sz="2000" b="0" strike="noStrike" spc="-1" dirty="0">
                <a:solidFill>
                  <a:srgbClr val="000000"/>
                </a:solidFill>
                <a:latin typeface="Calibri"/>
              </a:rPr>
              <a:t> new </a:t>
            </a:r>
            <a:r>
              <a:rPr lang="fr-FR" sz="2000" b="0" strike="noStrike" spc="-1" dirty="0" err="1">
                <a:solidFill>
                  <a:srgbClr val="000000"/>
                </a:solidFill>
                <a:latin typeface="Calibri"/>
              </a:rPr>
              <a:t>laws</a:t>
            </a:r>
            <a:r>
              <a:rPr lang="fr-FR" sz="2000" b="0" strike="noStrike" spc="-1" dirty="0">
                <a:solidFill>
                  <a:srgbClr val="000000"/>
                </a:solidFill>
                <a:latin typeface="Calibri"/>
              </a:rPr>
              <a:t> for </a:t>
            </a:r>
            <a:r>
              <a:rPr lang="fr-FR" sz="2000" b="1" i="1" strike="noStrike" spc="-1" dirty="0" err="1">
                <a:solidFill>
                  <a:srgbClr val="000000"/>
                </a:solidFill>
                <a:latin typeface="Calibri"/>
              </a:rPr>
              <a:t>algorithmic</a:t>
            </a:r>
            <a:r>
              <a:rPr lang="fr-FR" sz="2000" b="1" i="1" strike="noStrike" spc="-1" dirty="0">
                <a:solidFill>
                  <a:srgbClr val="000000"/>
                </a:solidFill>
                <a:latin typeface="Calibri"/>
              </a:rPr>
              <a:t> collusion</a:t>
            </a:r>
            <a:r>
              <a:rPr lang="fr-FR" sz="2000" b="0" strike="noStrike" spc="-1" dirty="0">
                <a:solidFill>
                  <a:srgbClr val="000000"/>
                </a:solidFill>
                <a:latin typeface="Calibri"/>
              </a:rPr>
              <a:t>? (no </a:t>
            </a:r>
            <a:r>
              <a:rPr lang="fr-FR" sz="2000" b="0" strike="noStrike" spc="-1" dirty="0" err="1">
                <a:solidFill>
                  <a:srgbClr val="000000"/>
                </a:solidFill>
                <a:latin typeface="Calibri"/>
              </a:rPr>
              <a:t>different</a:t>
            </a:r>
            <a:r>
              <a:rPr lang="fr-FR" sz="2000" b="0" strike="noStrike" spc="-1" dirty="0">
                <a:solidFill>
                  <a:srgbClr val="000000"/>
                </a:solidFill>
                <a:latin typeface="Calibri"/>
              </a:rPr>
              <a:t> </a:t>
            </a:r>
            <a:r>
              <a:rPr lang="fr-FR" sz="2000" b="0" strike="noStrike" spc="-1" dirty="0" err="1">
                <a:solidFill>
                  <a:srgbClr val="000000"/>
                </a:solidFill>
                <a:latin typeface="Calibri"/>
              </a:rPr>
              <a:t>from</a:t>
            </a:r>
            <a:r>
              <a:rPr lang="fr-FR" sz="2000" b="0" strike="noStrike" spc="-1" dirty="0">
                <a:solidFill>
                  <a:srgbClr val="000000"/>
                </a:solidFill>
                <a:latin typeface="Calibri"/>
              </a:rPr>
              <a:t> </a:t>
            </a:r>
            <a:r>
              <a:rPr lang="fr-FR" sz="2000" b="0" strike="noStrike" spc="-1" dirty="0" err="1">
                <a:solidFill>
                  <a:srgbClr val="000000"/>
                </a:solidFill>
                <a:latin typeface="Calibri"/>
              </a:rPr>
              <a:t>human</a:t>
            </a:r>
            <a:r>
              <a:rPr lang="fr-FR" sz="2000" b="0" strike="noStrike" spc="-1" dirty="0">
                <a:solidFill>
                  <a:srgbClr val="000000"/>
                </a:solidFill>
                <a:latin typeface="Calibri"/>
              </a:rPr>
              <a:t> collusion)</a:t>
            </a:r>
            <a:endParaRPr lang="fr-FR" sz="2000" b="0" strike="noStrike" spc="-1" dirty="0">
              <a:latin typeface="Arial"/>
            </a:endParaRPr>
          </a:p>
          <a:p>
            <a:pPr marL="685800" lvl="1" indent="-227880">
              <a:lnSpc>
                <a:spcPct val="90000"/>
              </a:lnSpc>
              <a:spcBef>
                <a:spcPts val="1001"/>
              </a:spcBef>
              <a:buClr>
                <a:srgbClr val="000000"/>
              </a:buClr>
              <a:buFont typeface="Arial"/>
              <a:buChar char="•"/>
            </a:pPr>
            <a:r>
              <a:rPr lang="fr-FR" sz="2000" b="0" strike="noStrike" spc="-1" dirty="0" err="1">
                <a:solidFill>
                  <a:srgbClr val="000000"/>
                </a:solidFill>
                <a:latin typeface="Calibri"/>
              </a:rPr>
              <a:t>Perhaps</a:t>
            </a:r>
            <a:r>
              <a:rPr lang="fr-FR" sz="2000" b="0" strike="noStrike" spc="-1" dirty="0">
                <a:solidFill>
                  <a:srgbClr val="000000"/>
                </a:solidFill>
                <a:latin typeface="Calibri"/>
              </a:rPr>
              <a:t> if </a:t>
            </a:r>
            <a:r>
              <a:rPr lang="fr-FR" sz="2000" b="0" strike="noStrike" spc="-1" dirty="0" err="1">
                <a:solidFill>
                  <a:srgbClr val="000000"/>
                </a:solidFill>
                <a:latin typeface="Calibri"/>
              </a:rPr>
              <a:t>tacit</a:t>
            </a:r>
            <a:r>
              <a:rPr lang="fr-FR" sz="2000" b="0" strike="noStrike" spc="-1" dirty="0">
                <a:solidFill>
                  <a:srgbClr val="000000"/>
                </a:solidFill>
                <a:latin typeface="Calibri"/>
              </a:rPr>
              <a:t> collusion </a:t>
            </a:r>
            <a:r>
              <a:rPr lang="fr-FR" sz="2000" b="0" strike="noStrike" spc="-1" dirty="0" err="1">
                <a:solidFill>
                  <a:srgbClr val="000000"/>
                </a:solidFill>
                <a:latin typeface="Calibri"/>
              </a:rPr>
              <a:t>occurs</a:t>
            </a:r>
            <a:r>
              <a:rPr lang="fr-FR" sz="2000" b="0" strike="noStrike" spc="-1" dirty="0">
                <a:solidFill>
                  <a:srgbClr val="000000"/>
                </a:solidFill>
                <a:latin typeface="Calibri"/>
              </a:rPr>
              <a:t> at </a:t>
            </a:r>
            <a:r>
              <a:rPr lang="fr-FR" sz="2000" b="0" strike="noStrike" spc="-1" dirty="0" err="1">
                <a:solidFill>
                  <a:srgbClr val="000000"/>
                </a:solidFill>
                <a:latin typeface="Calibri"/>
              </a:rPr>
              <a:t>scale</a:t>
            </a:r>
            <a:endParaRPr lang="fr-FR" sz="2000" b="0" strike="noStrike" spc="-1" dirty="0">
              <a:latin typeface="Arial"/>
            </a:endParaRPr>
          </a:p>
          <a:p>
            <a:pPr marL="685800" lvl="1" indent="-227880">
              <a:lnSpc>
                <a:spcPct val="90000"/>
              </a:lnSpc>
              <a:spcBef>
                <a:spcPts val="1001"/>
              </a:spcBef>
              <a:buClr>
                <a:srgbClr val="000000"/>
              </a:buClr>
              <a:buFont typeface="Arial"/>
              <a:buChar char="•"/>
            </a:pPr>
            <a:r>
              <a:rPr lang="fr-FR" sz="2000" b="0" strike="noStrike" spc="-1" dirty="0" err="1">
                <a:solidFill>
                  <a:srgbClr val="000000"/>
                </a:solidFill>
                <a:latin typeface="Calibri"/>
              </a:rPr>
              <a:t>Idea</a:t>
            </a:r>
            <a:r>
              <a:rPr lang="fr-FR" sz="2000" b="0" strike="noStrike" spc="-1" dirty="0">
                <a:solidFill>
                  <a:srgbClr val="000000"/>
                </a:solidFill>
                <a:latin typeface="Calibri"/>
              </a:rPr>
              <a:t> </a:t>
            </a:r>
            <a:r>
              <a:rPr lang="fr-FR" sz="2000" b="0" strike="noStrike" spc="-1" dirty="0" err="1">
                <a:solidFill>
                  <a:srgbClr val="000000"/>
                </a:solidFill>
                <a:latin typeface="Calibri"/>
              </a:rPr>
              <a:t>would</a:t>
            </a:r>
            <a:r>
              <a:rPr lang="fr-FR" sz="2000" b="0" strike="noStrike" spc="-1" dirty="0">
                <a:solidFill>
                  <a:srgbClr val="000000"/>
                </a:solidFill>
                <a:latin typeface="Calibri"/>
              </a:rPr>
              <a:t> to </a:t>
            </a:r>
            <a:r>
              <a:rPr lang="fr-FR" sz="2000" b="0" strike="noStrike" spc="-1" dirty="0" err="1">
                <a:solidFill>
                  <a:srgbClr val="000000"/>
                </a:solidFill>
                <a:latin typeface="Calibri"/>
              </a:rPr>
              <a:t>legally</a:t>
            </a:r>
            <a:r>
              <a:rPr lang="fr-FR" sz="2000" b="0" strike="noStrike" spc="-1" dirty="0">
                <a:solidFill>
                  <a:srgbClr val="000000"/>
                </a:solidFill>
                <a:latin typeface="Calibri"/>
              </a:rPr>
              <a:t>  </a:t>
            </a:r>
            <a:r>
              <a:rPr lang="fr-FR" sz="2000" b="0" strike="noStrike" spc="-1" dirty="0" err="1">
                <a:solidFill>
                  <a:srgbClr val="000000"/>
                </a:solidFill>
                <a:latin typeface="Calibri"/>
              </a:rPr>
              <a:t>fight</a:t>
            </a:r>
            <a:r>
              <a:rPr lang="fr-FR" sz="2000" b="0" strike="noStrike" spc="-1" dirty="0">
                <a:solidFill>
                  <a:srgbClr val="000000"/>
                </a:solidFill>
                <a:latin typeface="Calibri"/>
              </a:rPr>
              <a:t> </a:t>
            </a:r>
            <a:r>
              <a:rPr lang="fr-FR" sz="2000" b="1" i="1" strike="noStrike" spc="-1" dirty="0">
                <a:solidFill>
                  <a:srgbClr val="000000"/>
                </a:solidFill>
                <a:latin typeface="Calibri"/>
              </a:rPr>
              <a:t>collusive </a:t>
            </a:r>
            <a:r>
              <a:rPr lang="fr-FR" sz="2000" b="1" i="1" strike="noStrike" spc="-1" dirty="0" err="1">
                <a:solidFill>
                  <a:srgbClr val="000000"/>
                </a:solidFill>
                <a:latin typeface="Calibri"/>
              </a:rPr>
              <a:t>outcome</a:t>
            </a:r>
            <a:r>
              <a:rPr lang="fr-FR" sz="2000" b="1" i="1" strike="noStrike" spc="-1" dirty="0">
                <a:solidFill>
                  <a:srgbClr val="000000"/>
                </a:solidFill>
                <a:latin typeface="Calibri"/>
              </a:rPr>
              <a:t> </a:t>
            </a:r>
            <a:r>
              <a:rPr lang="fr-FR" sz="2000" b="0" strike="noStrike" spc="-1" dirty="0">
                <a:solidFill>
                  <a:srgbClr val="000000"/>
                </a:solidFill>
                <a:latin typeface="Calibri"/>
              </a:rPr>
              <a:t>(</a:t>
            </a:r>
            <a:r>
              <a:rPr lang="fr-FR" sz="2000" b="0" strike="noStrike" spc="-1" dirty="0" err="1">
                <a:solidFill>
                  <a:srgbClr val="000000"/>
                </a:solidFill>
                <a:latin typeface="Calibri"/>
              </a:rPr>
              <a:t>parallel</a:t>
            </a:r>
            <a:r>
              <a:rPr lang="fr-FR" sz="2000" b="0" strike="noStrike" spc="-1" dirty="0">
                <a:solidFill>
                  <a:srgbClr val="000000"/>
                </a:solidFill>
                <a:latin typeface="Calibri"/>
              </a:rPr>
              <a:t> </a:t>
            </a:r>
            <a:r>
              <a:rPr lang="fr-FR" sz="2000" b="0" strike="noStrike" spc="-1" dirty="0" err="1">
                <a:solidFill>
                  <a:srgbClr val="000000"/>
                </a:solidFill>
                <a:latin typeface="Calibri"/>
              </a:rPr>
              <a:t>pricing</a:t>
            </a:r>
            <a:r>
              <a:rPr lang="fr-FR" sz="2000" b="0" strike="noStrike" spc="-1" dirty="0" smtClean="0">
                <a:solidFill>
                  <a:srgbClr val="000000"/>
                </a:solidFill>
                <a:latin typeface="Calibri"/>
              </a:rPr>
              <a:t>) </a:t>
            </a:r>
            <a:r>
              <a:rPr lang="fr-FR" sz="2000" b="0" strike="noStrike" spc="-1" dirty="0" err="1">
                <a:solidFill>
                  <a:srgbClr val="000000"/>
                </a:solidFill>
                <a:latin typeface="Calibri"/>
              </a:rPr>
              <a:t>instead</a:t>
            </a:r>
            <a:r>
              <a:rPr lang="fr-FR" sz="2000" b="0" strike="noStrike" spc="-1" dirty="0">
                <a:solidFill>
                  <a:srgbClr val="000000"/>
                </a:solidFill>
                <a:latin typeface="Calibri"/>
              </a:rPr>
              <a:t> of </a:t>
            </a:r>
            <a:r>
              <a:rPr lang="fr-FR" sz="2000" b="0" strike="noStrike" spc="-1" dirty="0" err="1" smtClean="0">
                <a:solidFill>
                  <a:srgbClr val="000000"/>
                </a:solidFill>
                <a:latin typeface="Calibri"/>
              </a:rPr>
              <a:t>incriminating</a:t>
            </a:r>
            <a:r>
              <a:rPr lang="fr-FR" sz="2000" b="0" strike="noStrike" spc="-1" dirty="0" smtClean="0">
                <a:solidFill>
                  <a:srgbClr val="000000"/>
                </a:solidFill>
                <a:latin typeface="Calibri"/>
              </a:rPr>
              <a:t> </a:t>
            </a:r>
            <a:r>
              <a:rPr lang="fr-FR" sz="2000" b="1" i="1" strike="noStrike" spc="-1" dirty="0" smtClean="0">
                <a:solidFill>
                  <a:srgbClr val="000000"/>
                </a:solidFill>
                <a:latin typeface="Calibri"/>
              </a:rPr>
              <a:t>collusive </a:t>
            </a:r>
            <a:r>
              <a:rPr lang="fr-FR" sz="2000" b="1" i="1" strike="noStrike" spc="-1" dirty="0" err="1" smtClean="0">
                <a:solidFill>
                  <a:srgbClr val="000000"/>
                </a:solidFill>
                <a:latin typeface="Calibri"/>
              </a:rPr>
              <a:t>process</a:t>
            </a:r>
            <a:r>
              <a:rPr lang="fr-FR" sz="2000" b="0" strike="noStrike" spc="-1" dirty="0" smtClean="0">
                <a:solidFill>
                  <a:srgbClr val="000000"/>
                </a:solidFill>
                <a:latin typeface="Calibri"/>
              </a:rPr>
              <a:t> </a:t>
            </a:r>
            <a:r>
              <a:rPr lang="fr-FR" sz="2000" b="0" strike="noStrike" spc="-1" dirty="0">
                <a:solidFill>
                  <a:srgbClr val="000000"/>
                </a:solidFill>
                <a:latin typeface="Calibri"/>
              </a:rPr>
              <a:t>(</a:t>
            </a:r>
            <a:r>
              <a:rPr lang="fr-FR" sz="2000" b="0" strike="noStrike" spc="-1" dirty="0" smtClean="0">
                <a:solidFill>
                  <a:srgbClr val="000000"/>
                </a:solidFill>
                <a:latin typeface="Calibri"/>
              </a:rPr>
              <a:t>communication)</a:t>
            </a:r>
          </a:p>
          <a:p>
            <a:pPr marL="685800" lvl="1" indent="-227880">
              <a:lnSpc>
                <a:spcPct val="90000"/>
              </a:lnSpc>
              <a:spcBef>
                <a:spcPts val="1001"/>
              </a:spcBef>
              <a:buClr>
                <a:srgbClr val="000000"/>
              </a:buClr>
              <a:buFont typeface="Arial"/>
              <a:buChar char="•"/>
            </a:pPr>
            <a:r>
              <a:rPr lang="fr-FR" sz="2000" b="0" strike="noStrike" spc="-1" dirty="0" smtClean="0">
                <a:solidFill>
                  <a:srgbClr val="000000"/>
                </a:solidFill>
                <a:latin typeface="Calibri"/>
              </a:rPr>
              <a:t>Pure </a:t>
            </a:r>
            <a:r>
              <a:rPr lang="fr-FR" sz="2000" b="0" strike="noStrike" spc="-1" dirty="0" err="1">
                <a:solidFill>
                  <a:srgbClr val="000000"/>
                </a:solidFill>
                <a:latin typeface="Calibri"/>
              </a:rPr>
              <a:t>economic</a:t>
            </a:r>
            <a:r>
              <a:rPr lang="fr-FR" sz="2000" b="0" strike="noStrike" spc="-1" dirty="0">
                <a:solidFill>
                  <a:srgbClr val="000000"/>
                </a:solidFill>
                <a:latin typeface="Calibri"/>
              </a:rPr>
              <a:t> </a:t>
            </a:r>
            <a:r>
              <a:rPr lang="fr-FR" sz="2000" b="0" strike="noStrike" spc="-1" dirty="0" err="1">
                <a:solidFill>
                  <a:srgbClr val="000000"/>
                </a:solidFill>
                <a:latin typeface="Calibri"/>
              </a:rPr>
              <a:t>approach</a:t>
            </a:r>
            <a:r>
              <a:rPr lang="fr-FR" sz="2000" b="0" strike="noStrike" spc="-1" dirty="0">
                <a:solidFill>
                  <a:srgbClr val="000000"/>
                </a:solidFill>
                <a:latin typeface="Calibri"/>
              </a:rPr>
              <a:t> </a:t>
            </a:r>
            <a:r>
              <a:rPr lang="fr-FR" sz="2000" b="0" strike="noStrike" spc="-1" dirty="0" smtClean="0">
                <a:solidFill>
                  <a:srgbClr val="000000"/>
                </a:solidFill>
                <a:latin typeface="Calibri"/>
              </a:rPr>
              <a:t>(</a:t>
            </a:r>
            <a:r>
              <a:rPr lang="fr-FR" sz="2000" b="0" strike="noStrike" spc="-1" dirty="0" err="1" smtClean="0">
                <a:solidFill>
                  <a:srgbClr val="000000"/>
                </a:solidFill>
                <a:latin typeface="Calibri"/>
              </a:rPr>
              <a:t>Kaplow</a:t>
            </a:r>
            <a:r>
              <a:rPr lang="fr-FR" sz="2000" b="0" strike="noStrike" spc="-1" dirty="0" smtClean="0">
                <a:solidFill>
                  <a:srgbClr val="000000"/>
                </a:solidFill>
                <a:latin typeface="Calibri"/>
              </a:rPr>
              <a:t>)</a:t>
            </a:r>
            <a:endParaRPr lang="fr-FR" sz="2000" b="0" strike="noStrike" spc="-1" dirty="0">
              <a:latin typeface="Arial"/>
            </a:endParaRPr>
          </a:p>
          <a:p>
            <a:pPr>
              <a:lnSpc>
                <a:spcPct val="90000"/>
              </a:lnSpc>
              <a:spcBef>
                <a:spcPts val="1001"/>
              </a:spcBef>
            </a:pPr>
            <a:endParaRPr lang="fr-FR" sz="2000" b="0" strike="noStrike" spc="-1" dirty="0">
              <a:latin typeface="Arial"/>
            </a:endParaRPr>
          </a:p>
          <a:p>
            <a:pPr>
              <a:lnSpc>
                <a:spcPct val="90000"/>
              </a:lnSpc>
              <a:spcBef>
                <a:spcPts val="1001"/>
              </a:spcBef>
            </a:pPr>
            <a:r>
              <a:rPr dirty="0"/>
              <a:t/>
            </a:r>
            <a:br>
              <a:rPr dirty="0"/>
            </a:br>
            <a:endParaRPr lang="fr-FR"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8">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CustomShape 1"/>
          <p:cNvSpPr/>
          <p:nvPr/>
        </p:nvSpPr>
        <p:spPr>
          <a:xfrm>
            <a:off x="628560" y="36504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90000"/>
              </a:lnSpc>
            </a:pPr>
            <a:r>
              <a:rPr lang="fr-FR" sz="4400" b="1" strike="noStrike" spc="-1">
                <a:solidFill>
                  <a:srgbClr val="000000"/>
                </a:solidFill>
                <a:latin typeface="Calibri Light"/>
              </a:rPr>
              <a:t>Conclusion</a:t>
            </a:r>
            <a:endParaRPr lang="fr-FR" sz="4400" b="0" strike="noStrike" spc="-1">
              <a:latin typeface="Arial"/>
            </a:endParaRPr>
          </a:p>
        </p:txBody>
      </p:sp>
      <p:sp>
        <p:nvSpPr>
          <p:cNvPr id="200" name="CustomShape 2"/>
          <p:cNvSpPr/>
          <p:nvPr/>
        </p:nvSpPr>
        <p:spPr>
          <a:xfrm>
            <a:off x="628560" y="1825560"/>
            <a:ext cx="7886160" cy="435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1000" lnSpcReduction="10000"/>
          </a:bodyPr>
          <a:lstStyle/>
          <a:p>
            <a:pPr marL="228600" indent="-227880">
              <a:lnSpc>
                <a:spcPct val="90000"/>
              </a:lnSpc>
              <a:spcBef>
                <a:spcPts val="1001"/>
              </a:spcBef>
              <a:buClr>
                <a:srgbClr val="000000"/>
              </a:buClr>
              <a:buFont typeface="Arial"/>
              <a:buChar char="•"/>
            </a:pPr>
            <a:r>
              <a:rPr lang="fr-FR" sz="2000" b="0" strike="noStrike" spc="-1" dirty="0" smtClean="0">
                <a:solidFill>
                  <a:srgbClr val="000000"/>
                </a:solidFill>
                <a:latin typeface="Calibri"/>
              </a:rPr>
              <a:t>AI </a:t>
            </a:r>
            <a:r>
              <a:rPr lang="fr-FR" sz="2000" b="0" strike="noStrike" spc="-1" dirty="0">
                <a:solidFill>
                  <a:srgbClr val="000000"/>
                </a:solidFill>
                <a:latin typeface="Calibri"/>
              </a:rPr>
              <a:t>&amp; </a:t>
            </a:r>
            <a:r>
              <a:rPr lang="fr-FR" sz="2000" b="0" strike="noStrike" spc="-1" dirty="0" err="1">
                <a:solidFill>
                  <a:srgbClr val="000000"/>
                </a:solidFill>
                <a:latin typeface="Calibri"/>
              </a:rPr>
              <a:t>Big</a:t>
            </a:r>
            <a:r>
              <a:rPr lang="fr-FR" sz="2000" b="0" strike="noStrike" spc="-1" dirty="0">
                <a:solidFill>
                  <a:srgbClr val="000000"/>
                </a:solidFill>
                <a:latin typeface="Calibri"/>
              </a:rPr>
              <a:t> Data </a:t>
            </a:r>
            <a:r>
              <a:rPr lang="fr-FR" sz="2000" b="0" strike="noStrike" spc="-1" dirty="0" err="1">
                <a:solidFill>
                  <a:srgbClr val="000000"/>
                </a:solidFill>
                <a:latin typeface="Calibri"/>
              </a:rPr>
              <a:t>undoubtedly</a:t>
            </a:r>
            <a:r>
              <a:rPr lang="fr-FR" sz="2000" b="0" strike="noStrike" spc="-1" dirty="0">
                <a:solidFill>
                  <a:srgbClr val="000000"/>
                </a:solidFill>
                <a:latin typeface="Calibri"/>
              </a:rPr>
              <a:t> </a:t>
            </a:r>
            <a:r>
              <a:rPr lang="fr-FR" sz="2000" b="0" strike="noStrike" spc="-1" dirty="0" err="1">
                <a:solidFill>
                  <a:srgbClr val="000000"/>
                </a:solidFill>
                <a:latin typeface="Calibri"/>
              </a:rPr>
              <a:t>facilitate</a:t>
            </a:r>
            <a:r>
              <a:rPr lang="fr-FR" sz="2000" b="0" strike="noStrike" spc="-1" dirty="0">
                <a:solidFill>
                  <a:srgbClr val="000000"/>
                </a:solidFill>
                <a:latin typeface="Calibri"/>
              </a:rPr>
              <a:t> Price Discrimination (PD)</a:t>
            </a:r>
            <a:endParaRPr lang="fr-FR" sz="2000" b="0" strike="noStrike" spc="-1" dirty="0">
              <a:latin typeface="Arial"/>
            </a:endParaRPr>
          </a:p>
          <a:p>
            <a:pPr marL="228600" indent="-227880">
              <a:lnSpc>
                <a:spcPct val="90000"/>
              </a:lnSpc>
              <a:spcBef>
                <a:spcPts val="1001"/>
              </a:spcBef>
              <a:buClr>
                <a:srgbClr val="000000"/>
              </a:buClr>
              <a:buFont typeface="Arial"/>
              <a:buChar char="•"/>
            </a:pPr>
            <a:r>
              <a:rPr lang="fr-FR" sz="2000" b="0" strike="noStrike" spc="-1" dirty="0">
                <a:solidFill>
                  <a:srgbClr val="000000"/>
                </a:solidFill>
                <a:latin typeface="Calibri"/>
              </a:rPr>
              <a:t>But </a:t>
            </a:r>
            <a:r>
              <a:rPr lang="fr-FR" sz="2000" b="0" strike="noStrike" spc="-1" dirty="0" err="1" smtClean="0">
                <a:solidFill>
                  <a:srgbClr val="000000"/>
                </a:solidFill>
                <a:latin typeface="Calibri"/>
              </a:rPr>
              <a:t>is</a:t>
            </a:r>
            <a:r>
              <a:rPr lang="fr-FR" sz="2000" b="0" strike="noStrike" spc="-1" dirty="0" smtClean="0">
                <a:solidFill>
                  <a:srgbClr val="000000"/>
                </a:solidFill>
                <a:latin typeface="Calibri"/>
              </a:rPr>
              <a:t> </a:t>
            </a:r>
            <a:r>
              <a:rPr lang="fr-FR" sz="2000" b="0" strike="noStrike" spc="-1" dirty="0">
                <a:solidFill>
                  <a:srgbClr val="000000"/>
                </a:solidFill>
                <a:latin typeface="Calibri"/>
              </a:rPr>
              <a:t>PD an </a:t>
            </a:r>
            <a:r>
              <a:rPr lang="fr-FR" sz="2000" b="0" strike="noStrike" spc="-1" dirty="0" err="1">
                <a:solidFill>
                  <a:srgbClr val="000000"/>
                </a:solidFill>
                <a:latin typeface="Calibri"/>
              </a:rPr>
              <a:t>equilibrium</a:t>
            </a:r>
            <a:r>
              <a:rPr lang="fr-FR" sz="2000" b="0" strike="noStrike" spc="-1" dirty="0">
                <a:solidFill>
                  <a:srgbClr val="000000"/>
                </a:solidFill>
                <a:latin typeface="Calibri"/>
              </a:rPr>
              <a:t> in a </a:t>
            </a:r>
            <a:r>
              <a:rPr lang="fr-FR" sz="2000" b="0" strike="noStrike" spc="-1" dirty="0" err="1">
                <a:solidFill>
                  <a:srgbClr val="000000"/>
                </a:solidFill>
                <a:latin typeface="Calibri"/>
              </a:rPr>
              <a:t>competitive</a:t>
            </a:r>
            <a:r>
              <a:rPr lang="fr-FR" sz="2000" b="0" strike="noStrike" spc="-1" dirty="0">
                <a:solidFill>
                  <a:srgbClr val="000000"/>
                </a:solidFill>
                <a:latin typeface="Calibri"/>
              </a:rPr>
              <a:t> </a:t>
            </a:r>
            <a:r>
              <a:rPr lang="fr-FR" sz="2000" b="0" strike="noStrike" spc="-1" dirty="0" err="1">
                <a:solidFill>
                  <a:srgbClr val="000000"/>
                </a:solidFill>
                <a:latin typeface="Calibri"/>
              </a:rPr>
              <a:t>environment</a:t>
            </a:r>
            <a:r>
              <a:rPr lang="fr-FR" sz="2000" b="0" strike="noStrike" spc="-1" dirty="0">
                <a:solidFill>
                  <a:srgbClr val="000000"/>
                </a:solidFill>
                <a:latin typeface="Calibri"/>
              </a:rPr>
              <a:t>?</a:t>
            </a:r>
            <a:endParaRPr lang="fr-FR" sz="2000" b="0" strike="noStrike" spc="-1" dirty="0">
              <a:latin typeface="Arial"/>
            </a:endParaRPr>
          </a:p>
          <a:p>
            <a:pPr marL="228600" indent="-227880">
              <a:lnSpc>
                <a:spcPct val="90000"/>
              </a:lnSpc>
              <a:spcBef>
                <a:spcPts val="1001"/>
              </a:spcBef>
              <a:buClr>
                <a:srgbClr val="000000"/>
              </a:buClr>
              <a:buFont typeface="Arial"/>
              <a:buChar char="•"/>
            </a:pPr>
            <a:r>
              <a:rPr lang="fr-FR" sz="2000" b="0" strike="noStrike" spc="-1" dirty="0">
                <a:solidFill>
                  <a:srgbClr val="000000"/>
                </a:solidFill>
                <a:latin typeface="Calibri"/>
              </a:rPr>
              <a:t>Important to </a:t>
            </a:r>
            <a:r>
              <a:rPr lang="fr-FR" sz="2000" b="0" strike="noStrike" spc="-1" dirty="0" err="1">
                <a:solidFill>
                  <a:srgbClr val="000000"/>
                </a:solidFill>
                <a:latin typeface="Calibri"/>
              </a:rPr>
              <a:t>consider</a:t>
            </a:r>
            <a:r>
              <a:rPr lang="fr-FR" sz="2000" b="0" strike="noStrike" spc="-1" dirty="0">
                <a:solidFill>
                  <a:srgbClr val="000000"/>
                </a:solidFill>
                <a:latin typeface="Calibri"/>
              </a:rPr>
              <a:t> </a:t>
            </a:r>
            <a:r>
              <a:rPr lang="fr-FR" sz="2000" b="0" strike="noStrike" spc="-1" dirty="0" err="1">
                <a:solidFill>
                  <a:srgbClr val="000000"/>
                </a:solidFill>
                <a:latin typeface="Calibri"/>
              </a:rPr>
              <a:t>retail</a:t>
            </a:r>
            <a:r>
              <a:rPr lang="fr-FR" sz="2000" b="0" strike="noStrike" spc="-1" dirty="0">
                <a:solidFill>
                  <a:srgbClr val="000000"/>
                </a:solidFill>
                <a:latin typeface="Calibri"/>
              </a:rPr>
              <a:t> &amp; data </a:t>
            </a:r>
            <a:r>
              <a:rPr lang="fr-FR" sz="2000" b="0" strike="noStrike" spc="-1" dirty="0" err="1" smtClean="0">
                <a:solidFill>
                  <a:srgbClr val="000000"/>
                </a:solidFill>
                <a:latin typeface="Calibri"/>
              </a:rPr>
              <a:t>markets</a:t>
            </a:r>
            <a:r>
              <a:rPr lang="fr-FR" sz="2000" b="0" strike="noStrike" spc="-1" dirty="0" smtClean="0">
                <a:solidFill>
                  <a:srgbClr val="000000"/>
                </a:solidFill>
                <a:latin typeface="Calibri"/>
              </a:rPr>
              <a:t> </a:t>
            </a:r>
            <a:r>
              <a:rPr lang="fr-FR" sz="2000" b="0" strike="noStrike" spc="-1" dirty="0" err="1">
                <a:solidFill>
                  <a:srgbClr val="000000"/>
                </a:solidFill>
                <a:latin typeface="Calibri"/>
              </a:rPr>
              <a:t>when</a:t>
            </a:r>
            <a:r>
              <a:rPr lang="fr-FR" sz="2000" b="0" strike="noStrike" spc="-1" dirty="0">
                <a:solidFill>
                  <a:srgbClr val="000000"/>
                </a:solidFill>
                <a:latin typeface="Calibri"/>
              </a:rPr>
              <a:t> </a:t>
            </a:r>
            <a:r>
              <a:rPr lang="fr-FR" sz="2000" b="0" strike="noStrike" spc="-1" dirty="0" err="1">
                <a:solidFill>
                  <a:srgbClr val="000000"/>
                </a:solidFill>
                <a:latin typeface="Calibri"/>
              </a:rPr>
              <a:t>analyzing</a:t>
            </a:r>
            <a:r>
              <a:rPr lang="fr-FR" sz="2000" b="0" strike="noStrike" spc="-1" dirty="0">
                <a:solidFill>
                  <a:srgbClr val="000000"/>
                </a:solidFill>
                <a:latin typeface="Calibri"/>
              </a:rPr>
              <a:t> the impact of AI on </a:t>
            </a:r>
            <a:r>
              <a:rPr lang="fr-FR" sz="2000" b="0" strike="noStrike" spc="-1" dirty="0" smtClean="0">
                <a:solidFill>
                  <a:srgbClr val="000000"/>
                </a:solidFill>
                <a:latin typeface="Calibri"/>
              </a:rPr>
              <a:t>PD</a:t>
            </a:r>
          </a:p>
          <a:p>
            <a:pPr marL="685800" lvl="1" indent="-227880">
              <a:lnSpc>
                <a:spcPct val="90000"/>
              </a:lnSpc>
              <a:spcBef>
                <a:spcPts val="1001"/>
              </a:spcBef>
              <a:buClr>
                <a:srgbClr val="000000"/>
              </a:buClr>
              <a:buFont typeface="Arial"/>
              <a:buChar char="•"/>
            </a:pPr>
            <a:r>
              <a:rPr lang="fr-FR" sz="2000" spc="-1" dirty="0" smtClean="0">
                <a:solidFill>
                  <a:srgbClr val="000000"/>
                </a:solidFill>
                <a:latin typeface="Calibri"/>
              </a:rPr>
              <a:t>For </a:t>
            </a:r>
            <a:r>
              <a:rPr lang="fr-FR" sz="2000" spc="-1" dirty="0" err="1" smtClean="0">
                <a:solidFill>
                  <a:srgbClr val="000000"/>
                </a:solidFill>
                <a:latin typeface="Calibri"/>
              </a:rPr>
              <a:t>equilibrium</a:t>
            </a:r>
            <a:r>
              <a:rPr lang="fr-FR" sz="2000" spc="-1" dirty="0" smtClean="0">
                <a:solidFill>
                  <a:srgbClr val="000000"/>
                </a:solidFill>
                <a:latin typeface="Calibri"/>
              </a:rPr>
              <a:t>: </a:t>
            </a:r>
            <a:r>
              <a:rPr lang="fr-FR" sz="2000" spc="-1" dirty="0" err="1" smtClean="0">
                <a:solidFill>
                  <a:srgbClr val="000000"/>
                </a:solidFill>
                <a:latin typeface="Calibri"/>
              </a:rPr>
              <a:t>limited</a:t>
            </a:r>
            <a:r>
              <a:rPr lang="fr-FR" sz="2000" spc="-1" dirty="0" smtClean="0">
                <a:solidFill>
                  <a:srgbClr val="000000"/>
                </a:solidFill>
                <a:latin typeface="Calibri"/>
              </a:rPr>
              <a:t> </a:t>
            </a:r>
            <a:r>
              <a:rPr lang="fr-FR" sz="2000" spc="-1" dirty="0" err="1" smtClean="0">
                <a:solidFill>
                  <a:srgbClr val="000000"/>
                </a:solidFill>
                <a:latin typeface="Calibri"/>
              </a:rPr>
              <a:t>competition</a:t>
            </a:r>
            <a:r>
              <a:rPr lang="fr-FR" sz="2000" spc="-1" dirty="0" smtClean="0">
                <a:solidFill>
                  <a:srgbClr val="000000"/>
                </a:solidFill>
                <a:latin typeface="Calibri"/>
              </a:rPr>
              <a:t> on </a:t>
            </a:r>
            <a:r>
              <a:rPr lang="fr-FR" sz="2000" spc="-1" dirty="0" err="1" smtClean="0">
                <a:solidFill>
                  <a:srgbClr val="000000"/>
                </a:solidFill>
                <a:latin typeface="Calibri"/>
              </a:rPr>
              <a:t>retail</a:t>
            </a:r>
            <a:r>
              <a:rPr lang="fr-FR" sz="2000" spc="-1" dirty="0" smtClean="0">
                <a:solidFill>
                  <a:srgbClr val="000000"/>
                </a:solidFill>
                <a:latin typeface="Calibri"/>
              </a:rPr>
              <a:t> &amp; data </a:t>
            </a:r>
            <a:r>
              <a:rPr lang="fr-FR" sz="2000" spc="-1" dirty="0" err="1" smtClean="0">
                <a:solidFill>
                  <a:srgbClr val="000000"/>
                </a:solidFill>
                <a:latin typeface="Calibri"/>
              </a:rPr>
              <a:t>markets</a:t>
            </a:r>
            <a:endParaRPr lang="fr-FR" sz="2000" b="0" strike="noStrike" spc="-1" dirty="0">
              <a:latin typeface="Arial"/>
            </a:endParaRPr>
          </a:p>
          <a:p>
            <a:pPr marL="228600" indent="-227880">
              <a:lnSpc>
                <a:spcPct val="90000"/>
              </a:lnSpc>
              <a:spcBef>
                <a:spcPts val="1001"/>
              </a:spcBef>
              <a:buClr>
                <a:srgbClr val="000000"/>
              </a:buClr>
              <a:buFont typeface="Arial"/>
              <a:buChar char="•"/>
            </a:pPr>
            <a:endParaRPr lang="fr-FR" sz="20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000" b="0" strike="noStrike" spc="-1" dirty="0" smtClean="0">
                <a:solidFill>
                  <a:srgbClr val="000000"/>
                </a:solidFill>
                <a:latin typeface="Calibri"/>
              </a:rPr>
              <a:t>AI </a:t>
            </a:r>
            <a:r>
              <a:rPr lang="fr-FR" sz="2000" b="0" strike="noStrike" spc="-1" dirty="0">
                <a:solidFill>
                  <a:srgbClr val="000000"/>
                </a:solidFill>
                <a:latin typeface="Calibri"/>
              </a:rPr>
              <a:t>&amp; </a:t>
            </a:r>
            <a:r>
              <a:rPr lang="fr-FR" sz="2000" b="0" strike="noStrike" spc="-1" dirty="0" err="1">
                <a:solidFill>
                  <a:srgbClr val="000000"/>
                </a:solidFill>
                <a:latin typeface="Calibri"/>
              </a:rPr>
              <a:t>Big</a:t>
            </a:r>
            <a:r>
              <a:rPr lang="fr-FR" sz="2000" b="0" strike="noStrike" spc="-1" dirty="0">
                <a:solidFill>
                  <a:srgbClr val="000000"/>
                </a:solidFill>
                <a:latin typeface="Calibri"/>
              </a:rPr>
              <a:t> Data </a:t>
            </a:r>
            <a:r>
              <a:rPr lang="fr-FR" sz="2000" b="0" strike="noStrike" spc="-1" dirty="0" err="1">
                <a:solidFill>
                  <a:srgbClr val="000000"/>
                </a:solidFill>
                <a:latin typeface="Calibri"/>
              </a:rPr>
              <a:t>increase</a:t>
            </a:r>
            <a:r>
              <a:rPr lang="fr-FR" sz="2000" b="0" strike="noStrike" spc="-1" dirty="0">
                <a:solidFill>
                  <a:srgbClr val="000000"/>
                </a:solidFill>
                <a:latin typeface="Calibri"/>
              </a:rPr>
              <a:t> </a:t>
            </a:r>
            <a:r>
              <a:rPr lang="fr-FR" sz="2000" b="0" strike="noStrike" spc="-1" dirty="0" err="1">
                <a:solidFill>
                  <a:srgbClr val="000000"/>
                </a:solidFill>
                <a:latin typeface="Calibri"/>
              </a:rPr>
              <a:t>market</a:t>
            </a:r>
            <a:r>
              <a:rPr lang="fr-FR" sz="2000" b="0" strike="noStrike" spc="-1" dirty="0">
                <a:solidFill>
                  <a:srgbClr val="000000"/>
                </a:solidFill>
                <a:latin typeface="Calibri"/>
              </a:rPr>
              <a:t> </a:t>
            </a:r>
            <a:r>
              <a:rPr lang="fr-FR" sz="2000" b="0" strike="noStrike" spc="-1" dirty="0" err="1">
                <a:solidFill>
                  <a:srgbClr val="000000"/>
                </a:solidFill>
                <a:latin typeface="Calibri"/>
              </a:rPr>
              <a:t>transparency</a:t>
            </a:r>
            <a:r>
              <a:rPr lang="fr-FR" sz="2000" b="0" strike="noStrike" spc="-1" dirty="0">
                <a:solidFill>
                  <a:srgbClr val="000000"/>
                </a:solidFill>
                <a:latin typeface="Calibri"/>
              </a:rPr>
              <a:t> </a:t>
            </a:r>
            <a:endParaRPr lang="fr-FR" sz="2000" b="0" strike="noStrike" spc="-1" dirty="0">
              <a:latin typeface="Arial"/>
            </a:endParaRPr>
          </a:p>
          <a:p>
            <a:pPr marL="228600" indent="-227880">
              <a:lnSpc>
                <a:spcPct val="90000"/>
              </a:lnSpc>
              <a:spcBef>
                <a:spcPts val="1001"/>
              </a:spcBef>
              <a:buClr>
                <a:srgbClr val="000000"/>
              </a:buClr>
              <a:buFont typeface="Arial"/>
              <a:buChar char="•"/>
            </a:pPr>
            <a:r>
              <a:rPr lang="fr-FR" sz="2000" b="0" strike="noStrike" spc="-1" dirty="0">
                <a:solidFill>
                  <a:srgbClr val="000000"/>
                </a:solidFill>
                <a:latin typeface="Calibri"/>
              </a:rPr>
              <a:t>But </a:t>
            </a:r>
            <a:r>
              <a:rPr lang="fr-FR" sz="2000" b="0" strike="noStrike" spc="-1" dirty="0" err="1">
                <a:solidFill>
                  <a:srgbClr val="000000"/>
                </a:solidFill>
                <a:latin typeface="Calibri"/>
              </a:rPr>
              <a:t>can</a:t>
            </a:r>
            <a:r>
              <a:rPr lang="fr-FR" sz="2000" b="0" strike="noStrike" spc="-1" dirty="0">
                <a:solidFill>
                  <a:srgbClr val="000000"/>
                </a:solidFill>
                <a:latin typeface="Calibri"/>
              </a:rPr>
              <a:t> </a:t>
            </a:r>
            <a:r>
              <a:rPr lang="fr-FR" sz="2000" b="0" strike="noStrike" spc="-1" dirty="0" err="1">
                <a:solidFill>
                  <a:srgbClr val="000000"/>
                </a:solidFill>
                <a:latin typeface="Calibri"/>
              </a:rPr>
              <a:t>algorithmic</a:t>
            </a:r>
            <a:r>
              <a:rPr lang="fr-FR" sz="2000" b="0" strike="noStrike" spc="-1" dirty="0">
                <a:solidFill>
                  <a:srgbClr val="000000"/>
                </a:solidFill>
                <a:latin typeface="Calibri"/>
              </a:rPr>
              <a:t> agents </a:t>
            </a:r>
            <a:r>
              <a:rPr lang="fr-FR" sz="2000" b="0" strike="noStrike" spc="-1" dirty="0" err="1">
                <a:solidFill>
                  <a:srgbClr val="000000"/>
                </a:solidFill>
                <a:latin typeface="Calibri"/>
              </a:rPr>
              <a:t>can</a:t>
            </a:r>
            <a:r>
              <a:rPr lang="fr-FR" sz="2000" b="0" strike="noStrike" spc="-1" dirty="0">
                <a:solidFill>
                  <a:srgbClr val="000000"/>
                </a:solidFill>
                <a:latin typeface="Calibri"/>
              </a:rPr>
              <a:t> collude in real-world? </a:t>
            </a:r>
            <a:r>
              <a:rPr lang="fr-FR" sz="2000" b="0" strike="noStrike" spc="-1" dirty="0" err="1">
                <a:solidFill>
                  <a:srgbClr val="000000"/>
                </a:solidFill>
                <a:latin typeface="Calibri"/>
              </a:rPr>
              <a:t>Still</a:t>
            </a:r>
            <a:r>
              <a:rPr lang="fr-FR" sz="2000" b="0" strike="noStrike" spc="-1" dirty="0">
                <a:solidFill>
                  <a:srgbClr val="000000"/>
                </a:solidFill>
                <a:latin typeface="Calibri"/>
              </a:rPr>
              <a:t> an open-</a:t>
            </a:r>
            <a:r>
              <a:rPr lang="fr-FR" sz="2000" b="0" strike="noStrike" spc="-1" dirty="0" err="1">
                <a:solidFill>
                  <a:srgbClr val="000000"/>
                </a:solidFill>
                <a:latin typeface="Calibri"/>
              </a:rPr>
              <a:t>research</a:t>
            </a:r>
            <a:r>
              <a:rPr lang="fr-FR" sz="2000" b="0" strike="noStrike" spc="-1" dirty="0">
                <a:solidFill>
                  <a:srgbClr val="000000"/>
                </a:solidFill>
                <a:latin typeface="Calibri"/>
              </a:rPr>
              <a:t> question</a:t>
            </a:r>
            <a:endParaRPr lang="fr-FR" sz="2000" b="0" strike="noStrike" spc="-1" dirty="0">
              <a:latin typeface="Arial"/>
            </a:endParaRPr>
          </a:p>
          <a:p>
            <a:pPr marL="228600" indent="-227880">
              <a:lnSpc>
                <a:spcPct val="90000"/>
              </a:lnSpc>
              <a:spcBef>
                <a:spcPts val="1001"/>
              </a:spcBef>
              <a:buClr>
                <a:srgbClr val="000000"/>
              </a:buClr>
              <a:buFont typeface="Arial"/>
              <a:buChar char="•"/>
            </a:pPr>
            <a:r>
              <a:rPr lang="fr-FR" sz="2000" b="0" strike="noStrike" spc="-1" dirty="0">
                <a:solidFill>
                  <a:srgbClr val="000000"/>
                </a:solidFill>
                <a:latin typeface="Calibri"/>
              </a:rPr>
              <a:t>Issues of multiple </a:t>
            </a:r>
            <a:r>
              <a:rPr lang="fr-FR" sz="2000" b="0" strike="noStrike" spc="-1" dirty="0" err="1" smtClean="0">
                <a:solidFill>
                  <a:srgbClr val="000000"/>
                </a:solidFill>
                <a:latin typeface="Calibri"/>
              </a:rPr>
              <a:t>equilibria</a:t>
            </a:r>
            <a:r>
              <a:rPr lang="fr-FR" sz="2000" b="0" strike="noStrike" spc="-1" dirty="0" smtClean="0">
                <a:solidFill>
                  <a:srgbClr val="000000"/>
                </a:solidFill>
                <a:latin typeface="Calibri"/>
              </a:rPr>
              <a:t>, </a:t>
            </a:r>
            <a:r>
              <a:rPr lang="fr-FR" sz="2000" b="0" strike="noStrike" spc="-1" dirty="0" err="1" smtClean="0">
                <a:solidFill>
                  <a:srgbClr val="000000"/>
                </a:solidFill>
                <a:latin typeface="Calibri"/>
              </a:rPr>
              <a:t>complexity</a:t>
            </a:r>
            <a:r>
              <a:rPr lang="fr-FR" sz="2000" b="0" strike="noStrike" spc="-1" dirty="0" smtClean="0">
                <a:solidFill>
                  <a:srgbClr val="000000"/>
                </a:solidFill>
                <a:latin typeface="Calibri"/>
              </a:rPr>
              <a:t> of </a:t>
            </a:r>
            <a:r>
              <a:rPr lang="fr-FR" sz="2000" b="0" strike="noStrike" spc="-1" dirty="0" err="1" smtClean="0">
                <a:solidFill>
                  <a:srgbClr val="000000"/>
                </a:solidFill>
                <a:latin typeface="Calibri"/>
              </a:rPr>
              <a:t>equilibria</a:t>
            </a:r>
            <a:endParaRPr lang="fr-FR" sz="2000" b="0" strike="noStrike" spc="-1" dirty="0">
              <a:latin typeface="Arial"/>
            </a:endParaRPr>
          </a:p>
          <a:p>
            <a:pPr marL="228600" indent="-227880">
              <a:lnSpc>
                <a:spcPct val="90000"/>
              </a:lnSpc>
              <a:spcBef>
                <a:spcPts val="1001"/>
              </a:spcBef>
              <a:buClr>
                <a:srgbClr val="000000"/>
              </a:buClr>
              <a:buFont typeface="Arial"/>
              <a:buChar char="•"/>
            </a:pPr>
            <a:r>
              <a:rPr lang="fr-FR" sz="2000" b="0" strike="noStrike" spc="-1" dirty="0">
                <a:solidFill>
                  <a:srgbClr val="000000"/>
                </a:solidFill>
                <a:latin typeface="Calibri"/>
              </a:rPr>
              <a:t>State of the art AI not “</a:t>
            </a:r>
            <a:r>
              <a:rPr lang="fr-FR" sz="2000" b="0" strike="noStrike" spc="-1" dirty="0" err="1">
                <a:solidFill>
                  <a:srgbClr val="000000"/>
                </a:solidFill>
                <a:latin typeface="Calibri"/>
              </a:rPr>
              <a:t>sophisticated</a:t>
            </a:r>
            <a:r>
              <a:rPr lang="fr-FR" sz="2000" b="0" strike="noStrike" spc="-1" dirty="0">
                <a:solidFill>
                  <a:srgbClr val="000000"/>
                </a:solidFill>
                <a:latin typeface="Calibri"/>
              </a:rPr>
              <a:t>” </a:t>
            </a:r>
            <a:r>
              <a:rPr lang="fr-FR" sz="2000" b="0" strike="noStrike" spc="-1" dirty="0" err="1">
                <a:solidFill>
                  <a:srgbClr val="000000"/>
                </a:solidFill>
                <a:latin typeface="Calibri"/>
              </a:rPr>
              <a:t>enough</a:t>
            </a:r>
            <a:r>
              <a:rPr lang="fr-FR" sz="2000" b="0" strike="noStrike" spc="-1" dirty="0">
                <a:solidFill>
                  <a:srgbClr val="000000"/>
                </a:solidFill>
                <a:latin typeface="Calibri"/>
              </a:rPr>
              <a:t> to capture </a:t>
            </a:r>
            <a:r>
              <a:rPr lang="fr-FR" sz="2000" b="0" strike="noStrike" spc="-1" dirty="0" err="1">
                <a:solidFill>
                  <a:srgbClr val="000000"/>
                </a:solidFill>
                <a:latin typeface="Calibri"/>
              </a:rPr>
              <a:t>mechanisms</a:t>
            </a:r>
            <a:r>
              <a:rPr lang="fr-FR" sz="2000" b="0" strike="noStrike" spc="-1" dirty="0">
                <a:solidFill>
                  <a:srgbClr val="000000"/>
                </a:solidFill>
                <a:latin typeface="Calibri"/>
              </a:rPr>
              <a:t> of collusive </a:t>
            </a:r>
            <a:r>
              <a:rPr lang="fr-FR" sz="2000" b="0" strike="noStrike" spc="-1" dirty="0" err="1">
                <a:solidFill>
                  <a:srgbClr val="000000"/>
                </a:solidFill>
                <a:latin typeface="Calibri"/>
              </a:rPr>
              <a:t>strategies</a:t>
            </a:r>
            <a:r>
              <a:rPr lang="fr-FR" sz="2000" b="0" strike="noStrike" spc="-1" dirty="0">
                <a:solidFill>
                  <a:srgbClr val="000000"/>
                </a:solidFill>
                <a:latin typeface="Calibri"/>
              </a:rPr>
              <a:t>, </a:t>
            </a:r>
            <a:r>
              <a:rPr lang="fr-FR" sz="2000" b="0" strike="noStrike" spc="-1" dirty="0" err="1">
                <a:solidFill>
                  <a:srgbClr val="000000"/>
                </a:solidFill>
                <a:latin typeface="Calibri"/>
              </a:rPr>
              <a:t>especially</a:t>
            </a:r>
            <a:r>
              <a:rPr lang="fr-FR" sz="2000" b="0" strike="noStrike" spc="-1" dirty="0">
                <a:solidFill>
                  <a:srgbClr val="000000"/>
                </a:solidFill>
                <a:latin typeface="Calibri"/>
              </a:rPr>
              <a:t> </a:t>
            </a:r>
            <a:r>
              <a:rPr lang="fr-FR" sz="2000" b="0" strike="noStrike" spc="-1" dirty="0" err="1">
                <a:solidFill>
                  <a:srgbClr val="000000"/>
                </a:solidFill>
                <a:latin typeface="Calibri"/>
              </a:rPr>
              <a:t>punishments</a:t>
            </a:r>
            <a:r>
              <a:rPr lang="fr-FR" sz="2000" b="0" strike="noStrike" spc="-1" dirty="0">
                <a:solidFill>
                  <a:srgbClr val="000000"/>
                </a:solidFill>
                <a:latin typeface="Calibri"/>
              </a:rPr>
              <a:t> </a:t>
            </a:r>
            <a:endParaRPr lang="fr-FR" sz="2000" b="0" strike="noStrike" spc="-1" dirty="0">
              <a:latin typeface="Arial"/>
            </a:endParaRPr>
          </a:p>
          <a:p>
            <a:pPr>
              <a:lnSpc>
                <a:spcPct val="90000"/>
              </a:lnSpc>
              <a:spcBef>
                <a:spcPts val="1001"/>
              </a:spcBef>
            </a:pPr>
            <a:r>
              <a:rPr dirty="0"/>
              <a:t/>
            </a:r>
            <a:br>
              <a:rPr dirty="0"/>
            </a:br>
            <a:endParaRPr lang="fr-FR"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CustomShape 1"/>
          <p:cNvSpPr/>
          <p:nvPr/>
        </p:nvSpPr>
        <p:spPr>
          <a:xfrm>
            <a:off x="628560" y="365040"/>
            <a:ext cx="7886160" cy="132480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fr-FR" sz="4400" b="0" strike="noStrike" spc="-1">
                <a:solidFill>
                  <a:srgbClr val="000000"/>
                </a:solidFill>
                <a:latin typeface="Calibri"/>
              </a:rPr>
              <a:t>Conclusion (Cont’d)</a:t>
            </a:r>
            <a:endParaRPr lang="fr-FR" sz="4400" b="0" strike="noStrike" spc="-1">
              <a:latin typeface="Arial"/>
            </a:endParaRPr>
          </a:p>
        </p:txBody>
      </p:sp>
      <p:sp>
        <p:nvSpPr>
          <p:cNvPr id="202" name="CustomShape 2"/>
          <p:cNvSpPr/>
          <p:nvPr/>
        </p:nvSpPr>
        <p:spPr>
          <a:xfrm>
            <a:off x="628560" y="1825560"/>
            <a:ext cx="7886160" cy="435060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fontScale="77500" lnSpcReduction="20000"/>
          </a:bodyPr>
          <a:lstStyle/>
          <a:p>
            <a:pPr marL="432000" indent="-323640">
              <a:lnSpc>
                <a:spcPct val="100000"/>
              </a:lnSpc>
              <a:spcBef>
                <a:spcPts val="1417"/>
              </a:spcBef>
              <a:buClr>
                <a:srgbClr val="000000"/>
              </a:buClr>
              <a:buSzPct val="45000"/>
              <a:buFont typeface="Wingdings" charset="2"/>
              <a:buChar char=""/>
            </a:pPr>
            <a:r>
              <a:rPr lang="fr-FR" sz="2800" b="0" strike="noStrike" spc="-1" dirty="0">
                <a:solidFill>
                  <a:srgbClr val="000000"/>
                </a:solidFill>
                <a:latin typeface="Calibri"/>
              </a:rPr>
              <a:t>TC and </a:t>
            </a:r>
            <a:r>
              <a:rPr lang="fr-FR" sz="2800" b="0" strike="noStrike" spc="-1" dirty="0" smtClean="0">
                <a:solidFill>
                  <a:srgbClr val="000000"/>
                </a:solidFill>
                <a:latin typeface="Calibri"/>
              </a:rPr>
              <a:t>PD/PP </a:t>
            </a:r>
            <a:r>
              <a:rPr lang="fr-FR" sz="2800" b="0" strike="noStrike" spc="-1" dirty="0">
                <a:solidFill>
                  <a:srgbClr val="000000"/>
                </a:solidFill>
                <a:latin typeface="Calibri"/>
              </a:rPr>
              <a:t>do not </a:t>
            </a:r>
            <a:r>
              <a:rPr lang="fr-FR" sz="2800" b="0" strike="noStrike" spc="-1" dirty="0" err="1">
                <a:solidFill>
                  <a:srgbClr val="000000"/>
                </a:solidFill>
                <a:latin typeface="Calibri"/>
              </a:rPr>
              <a:t>work</a:t>
            </a:r>
            <a:r>
              <a:rPr lang="fr-FR" sz="2800" b="0" strike="noStrike" spc="-1" dirty="0">
                <a:solidFill>
                  <a:srgbClr val="000000"/>
                </a:solidFill>
                <a:latin typeface="Calibri"/>
              </a:rPr>
              <a:t> </a:t>
            </a:r>
            <a:r>
              <a:rPr lang="fr-FR" sz="2800" b="0" strike="noStrike" spc="-1" dirty="0" err="1">
                <a:solidFill>
                  <a:srgbClr val="000000"/>
                </a:solidFill>
                <a:latin typeface="Calibri"/>
              </a:rPr>
              <a:t>well</a:t>
            </a:r>
            <a:r>
              <a:rPr lang="fr-FR" sz="2800" b="0" strike="noStrike" spc="-1" dirty="0">
                <a:solidFill>
                  <a:srgbClr val="000000"/>
                </a:solidFill>
                <a:latin typeface="Calibri"/>
              </a:rPr>
              <a:t> </a:t>
            </a:r>
            <a:r>
              <a:rPr lang="fr-FR" sz="2800" b="0" strike="noStrike" spc="-1" dirty="0" err="1">
                <a:solidFill>
                  <a:srgbClr val="000000"/>
                </a:solidFill>
                <a:latin typeface="Calibri"/>
              </a:rPr>
              <a:t>together</a:t>
            </a:r>
            <a:endParaRPr lang="fr-FR" sz="2800" b="0" strike="noStrike" spc="-1" dirty="0">
              <a:latin typeface="Arial"/>
            </a:endParaRPr>
          </a:p>
          <a:p>
            <a:pPr marL="432000" indent="-323640">
              <a:lnSpc>
                <a:spcPct val="100000"/>
              </a:lnSpc>
              <a:spcBef>
                <a:spcPts val="1417"/>
              </a:spcBef>
              <a:buClr>
                <a:srgbClr val="000000"/>
              </a:buClr>
              <a:buSzPct val="45000"/>
              <a:buFont typeface="Wingdings" charset="2"/>
              <a:buChar char=""/>
            </a:pPr>
            <a:r>
              <a:rPr lang="fr-FR" sz="2800" b="0" strike="noStrike" spc="-1" dirty="0" err="1">
                <a:solidFill>
                  <a:srgbClr val="000000"/>
                </a:solidFill>
                <a:latin typeface="Calibri"/>
              </a:rPr>
              <a:t>When</a:t>
            </a:r>
            <a:r>
              <a:rPr lang="fr-FR" sz="2800" b="0" strike="noStrike" spc="-1" dirty="0">
                <a:solidFill>
                  <a:srgbClr val="000000"/>
                </a:solidFill>
                <a:latin typeface="Calibri"/>
              </a:rPr>
              <a:t> </a:t>
            </a:r>
            <a:r>
              <a:rPr lang="fr-FR" sz="2800" b="0" strike="noStrike" spc="-1" dirty="0" smtClean="0">
                <a:solidFill>
                  <a:srgbClr val="000000"/>
                </a:solidFill>
                <a:latin typeface="Calibri"/>
              </a:rPr>
              <a:t>PD/PP </a:t>
            </a:r>
            <a:r>
              <a:rPr lang="fr-FR" sz="2800" b="0" strike="noStrike" spc="-1" dirty="0" err="1">
                <a:solidFill>
                  <a:srgbClr val="000000"/>
                </a:solidFill>
                <a:latin typeface="Calibri"/>
              </a:rPr>
              <a:t>is</a:t>
            </a:r>
            <a:r>
              <a:rPr lang="fr-FR" sz="2800" b="0" strike="noStrike" spc="-1" dirty="0">
                <a:solidFill>
                  <a:srgbClr val="000000"/>
                </a:solidFill>
                <a:latin typeface="Calibri"/>
              </a:rPr>
              <a:t> possible, </a:t>
            </a:r>
            <a:r>
              <a:rPr lang="fr-FR" sz="2800" b="0" strike="noStrike" spc="-1" dirty="0" err="1">
                <a:solidFill>
                  <a:srgbClr val="000000"/>
                </a:solidFill>
                <a:latin typeface="Calibri"/>
              </a:rPr>
              <a:t>oligopolists</a:t>
            </a:r>
            <a:r>
              <a:rPr lang="fr-FR" sz="2800" b="0" strike="noStrike" spc="-1" dirty="0">
                <a:solidFill>
                  <a:srgbClr val="000000"/>
                </a:solidFill>
                <a:latin typeface="Calibri"/>
              </a:rPr>
              <a:t>’ </a:t>
            </a:r>
            <a:r>
              <a:rPr lang="fr-FR" sz="2800" b="0" strike="noStrike" spc="-1" dirty="0" err="1">
                <a:solidFill>
                  <a:srgbClr val="000000"/>
                </a:solidFill>
                <a:latin typeface="Calibri"/>
              </a:rPr>
              <a:t>algorithms</a:t>
            </a:r>
            <a:r>
              <a:rPr lang="fr-FR" sz="2800" b="0" strike="noStrike" spc="-1" dirty="0">
                <a:solidFill>
                  <a:srgbClr val="000000"/>
                </a:solidFill>
                <a:latin typeface="Calibri"/>
              </a:rPr>
              <a:t> </a:t>
            </a:r>
            <a:r>
              <a:rPr lang="fr-FR" sz="2800" b="0" strike="noStrike" spc="-1" dirty="0" err="1">
                <a:solidFill>
                  <a:srgbClr val="000000"/>
                </a:solidFill>
                <a:latin typeface="Calibri"/>
              </a:rPr>
              <a:t>can</a:t>
            </a:r>
            <a:r>
              <a:rPr lang="fr-FR" sz="2800" b="0" strike="noStrike" spc="-1" dirty="0">
                <a:solidFill>
                  <a:srgbClr val="000000"/>
                </a:solidFill>
                <a:latin typeface="Calibri"/>
              </a:rPr>
              <a:t> </a:t>
            </a:r>
            <a:r>
              <a:rPr lang="fr-FR" sz="2800" b="0" strike="noStrike" spc="-1" dirty="0" err="1">
                <a:solidFill>
                  <a:srgbClr val="000000"/>
                </a:solidFill>
                <a:latin typeface="Calibri"/>
              </a:rPr>
              <a:t>cheat</a:t>
            </a:r>
            <a:r>
              <a:rPr lang="fr-FR" sz="2800" b="0" strike="noStrike" spc="-1" dirty="0">
                <a:solidFill>
                  <a:srgbClr val="000000"/>
                </a:solidFill>
                <a:latin typeface="Calibri"/>
              </a:rPr>
              <a:t> on </a:t>
            </a:r>
            <a:r>
              <a:rPr lang="fr-FR" sz="2800" b="0" strike="noStrike" spc="-1" dirty="0" err="1">
                <a:solidFill>
                  <a:srgbClr val="000000"/>
                </a:solidFill>
                <a:latin typeface="Calibri"/>
              </a:rPr>
              <a:t>each</a:t>
            </a:r>
            <a:r>
              <a:rPr lang="fr-FR" sz="2800" b="0" strike="noStrike" spc="-1" dirty="0">
                <a:solidFill>
                  <a:srgbClr val="000000"/>
                </a:solidFill>
                <a:latin typeface="Calibri"/>
              </a:rPr>
              <a:t> </a:t>
            </a:r>
            <a:r>
              <a:rPr lang="fr-FR" sz="2800" b="0" strike="noStrike" spc="-1" dirty="0" err="1" smtClean="0">
                <a:solidFill>
                  <a:srgbClr val="000000"/>
                </a:solidFill>
                <a:latin typeface="Calibri"/>
              </a:rPr>
              <a:t>customer</a:t>
            </a:r>
            <a:r>
              <a:rPr lang="fr-FR" sz="2800" b="0" strike="noStrike" spc="-1" dirty="0" smtClean="0">
                <a:solidFill>
                  <a:srgbClr val="000000"/>
                </a:solidFill>
                <a:latin typeface="Calibri"/>
              </a:rPr>
              <a:t> (C) </a:t>
            </a:r>
            <a:r>
              <a:rPr lang="fr-FR" sz="2800" b="0" strike="noStrike" spc="-1" dirty="0" smtClean="0">
                <a:solidFill>
                  <a:srgbClr val="000000"/>
                </a:solidFill>
                <a:latin typeface="Calibri"/>
                <a:sym typeface="Wingdings" panose="05000000000000000000" pitchFamily="2" charset="2"/>
              </a:rPr>
              <a:t> </a:t>
            </a:r>
            <a:r>
              <a:rPr lang="fr-FR" sz="2800" b="1" i="1" strike="noStrike" spc="-1" dirty="0" err="1" smtClean="0">
                <a:solidFill>
                  <a:srgbClr val="000000"/>
                </a:solidFill>
                <a:latin typeface="Calibri"/>
                <a:sym typeface="Wingdings" panose="05000000000000000000" pitchFamily="2" charset="2"/>
              </a:rPr>
              <a:t>anarchy</a:t>
            </a:r>
            <a:r>
              <a:rPr lang="fr-FR" sz="2800" b="0" strike="noStrike" spc="-1" dirty="0" smtClean="0">
                <a:solidFill>
                  <a:srgbClr val="000000"/>
                </a:solidFill>
                <a:latin typeface="Calibri"/>
                <a:sym typeface="Wingdings" panose="05000000000000000000" pitchFamily="2" charset="2"/>
              </a:rPr>
              <a:t> </a:t>
            </a:r>
            <a:r>
              <a:rPr lang="fr-FR" sz="2800" b="0" strike="noStrike" spc="-1" dirty="0" smtClean="0">
                <a:solidFill>
                  <a:srgbClr val="000000"/>
                </a:solidFill>
                <a:latin typeface="Calibri"/>
              </a:rPr>
              <a:t>(</a:t>
            </a:r>
            <a:r>
              <a:rPr lang="fr-FR" sz="2800" b="0" strike="noStrike" spc="-1" dirty="0" err="1" smtClean="0">
                <a:solidFill>
                  <a:srgbClr val="000000"/>
                </a:solidFill>
                <a:latin typeface="Calibri"/>
              </a:rPr>
              <a:t>see</a:t>
            </a:r>
            <a:r>
              <a:rPr lang="fr-FR" sz="2800" b="0" strike="noStrike" spc="-1" dirty="0" smtClean="0">
                <a:solidFill>
                  <a:srgbClr val="000000"/>
                </a:solidFill>
                <a:latin typeface="Calibri"/>
              </a:rPr>
              <a:t> </a:t>
            </a:r>
            <a:r>
              <a:rPr lang="fr-FR" sz="2800" b="0" strike="noStrike" spc="-1" dirty="0" err="1" smtClean="0">
                <a:solidFill>
                  <a:srgbClr val="000000"/>
                </a:solidFill>
                <a:latin typeface="Calibri"/>
              </a:rPr>
              <a:t>diagram</a:t>
            </a:r>
            <a:r>
              <a:rPr lang="fr-FR" sz="2800" b="0" strike="noStrike" spc="-1" dirty="0" smtClean="0">
                <a:solidFill>
                  <a:srgbClr val="000000"/>
                </a:solidFill>
                <a:latin typeface="Calibri"/>
              </a:rPr>
              <a:t> on </a:t>
            </a:r>
            <a:r>
              <a:rPr lang="fr-FR" sz="2800" b="0" strike="noStrike" spc="-1" dirty="0" err="1" smtClean="0">
                <a:solidFill>
                  <a:srgbClr val="000000"/>
                </a:solidFill>
                <a:latin typeface="Calibri"/>
              </a:rPr>
              <a:t>next</a:t>
            </a:r>
            <a:r>
              <a:rPr lang="fr-FR" sz="2800" b="0" strike="noStrike" spc="-1" dirty="0" smtClean="0">
                <a:solidFill>
                  <a:srgbClr val="000000"/>
                </a:solidFill>
                <a:latin typeface="Calibri"/>
              </a:rPr>
              <a:t> slide)</a:t>
            </a:r>
            <a:endParaRPr lang="fr-FR" sz="2800" b="0" strike="noStrike" spc="-1" dirty="0">
              <a:latin typeface="Arial"/>
            </a:endParaRPr>
          </a:p>
          <a:p>
            <a:pPr marL="432000" indent="-323640">
              <a:lnSpc>
                <a:spcPct val="100000"/>
              </a:lnSpc>
              <a:spcBef>
                <a:spcPts val="1417"/>
              </a:spcBef>
              <a:buClr>
                <a:srgbClr val="000000"/>
              </a:buClr>
              <a:buSzPct val="45000"/>
              <a:buFont typeface="Wingdings" charset="2"/>
              <a:buChar char=""/>
            </a:pPr>
            <a:r>
              <a:rPr lang="fr-FR" sz="2800" b="0" strike="noStrike" spc="-1" dirty="0" err="1">
                <a:solidFill>
                  <a:srgbClr val="000000"/>
                </a:solidFill>
                <a:latin typeface="Calibri"/>
              </a:rPr>
              <a:t>Unless</a:t>
            </a:r>
            <a:r>
              <a:rPr lang="fr-FR" sz="2800" b="0" strike="noStrike" spc="-1" dirty="0">
                <a:solidFill>
                  <a:srgbClr val="000000"/>
                </a:solidFill>
                <a:latin typeface="Calibri"/>
              </a:rPr>
              <a:t> TC on </a:t>
            </a:r>
            <a:r>
              <a:rPr lang="fr-FR" sz="2800" b="0" strike="noStrike" spc="-1" dirty="0" err="1">
                <a:solidFill>
                  <a:srgbClr val="000000"/>
                </a:solidFill>
                <a:latin typeface="Calibri"/>
              </a:rPr>
              <a:t>each</a:t>
            </a:r>
            <a:r>
              <a:rPr lang="fr-FR" sz="2800" b="0" strike="noStrike" spc="-1" dirty="0">
                <a:solidFill>
                  <a:srgbClr val="000000"/>
                </a:solidFill>
                <a:latin typeface="Calibri"/>
              </a:rPr>
              <a:t> </a:t>
            </a:r>
            <a:r>
              <a:rPr lang="fr-FR" sz="2800" b="0" strike="noStrike" spc="-1" dirty="0" err="1">
                <a:solidFill>
                  <a:srgbClr val="000000"/>
                </a:solidFill>
                <a:latin typeface="Calibri"/>
              </a:rPr>
              <a:t>price</a:t>
            </a:r>
            <a:r>
              <a:rPr lang="fr-FR" sz="2800" b="0" strike="noStrike" spc="-1" dirty="0">
                <a:solidFill>
                  <a:srgbClr val="000000"/>
                </a:solidFill>
                <a:latin typeface="Calibri"/>
              </a:rPr>
              <a:t> point on the </a:t>
            </a:r>
            <a:r>
              <a:rPr lang="fr-FR" sz="2800" b="0" strike="noStrike" spc="-1" dirty="0" err="1">
                <a:solidFill>
                  <a:srgbClr val="000000"/>
                </a:solidFill>
                <a:latin typeface="Calibri"/>
              </a:rPr>
              <a:t>demand</a:t>
            </a:r>
            <a:r>
              <a:rPr lang="fr-FR" sz="2800" b="0" strike="noStrike" spc="-1" dirty="0">
                <a:solidFill>
                  <a:srgbClr val="000000"/>
                </a:solidFill>
                <a:latin typeface="Calibri"/>
              </a:rPr>
              <a:t> </a:t>
            </a:r>
            <a:r>
              <a:rPr lang="fr-FR" sz="2800" b="0" strike="noStrike" spc="-1" dirty="0" err="1">
                <a:solidFill>
                  <a:srgbClr val="000000"/>
                </a:solidFill>
                <a:latin typeface="Calibri"/>
              </a:rPr>
              <a:t>curve</a:t>
            </a:r>
            <a:r>
              <a:rPr lang="fr-FR" sz="2800" b="0" strike="noStrike" spc="-1" dirty="0">
                <a:solidFill>
                  <a:srgbClr val="000000"/>
                </a:solidFill>
                <a:latin typeface="Calibri"/>
              </a:rPr>
              <a:t>, TC </a:t>
            </a:r>
            <a:r>
              <a:rPr lang="fr-FR" sz="2800" b="0" strike="noStrike" spc="-1" dirty="0" err="1">
                <a:solidFill>
                  <a:srgbClr val="000000"/>
                </a:solidFill>
                <a:latin typeface="Calibri"/>
              </a:rPr>
              <a:t>is</a:t>
            </a:r>
            <a:r>
              <a:rPr lang="fr-FR" sz="2800" b="0" strike="noStrike" spc="-1" dirty="0">
                <a:solidFill>
                  <a:srgbClr val="000000"/>
                </a:solidFill>
                <a:latin typeface="Calibri"/>
              </a:rPr>
              <a:t> not a stable </a:t>
            </a:r>
            <a:r>
              <a:rPr lang="fr-FR" sz="2800" b="0" strike="noStrike" spc="-1" dirty="0" err="1">
                <a:solidFill>
                  <a:srgbClr val="000000"/>
                </a:solidFill>
                <a:latin typeface="Calibri"/>
              </a:rPr>
              <a:t>equilibrium</a:t>
            </a:r>
            <a:endParaRPr lang="fr-FR" sz="2800" b="0" strike="noStrike" spc="-1" dirty="0">
              <a:latin typeface="Arial"/>
            </a:endParaRPr>
          </a:p>
          <a:p>
            <a:pPr marL="432000" indent="-323640">
              <a:lnSpc>
                <a:spcPct val="100000"/>
              </a:lnSpc>
              <a:spcBef>
                <a:spcPts val="1417"/>
              </a:spcBef>
              <a:buClr>
                <a:srgbClr val="000000"/>
              </a:buClr>
              <a:buSzPct val="45000"/>
              <a:buFont typeface="Wingdings" charset="2"/>
              <a:buChar char=""/>
            </a:pPr>
            <a:r>
              <a:rPr lang="fr-FR" sz="2800" b="0" strike="noStrike" spc="-1" dirty="0">
                <a:solidFill>
                  <a:srgbClr val="000000"/>
                </a:solidFill>
                <a:latin typeface="Calibri"/>
              </a:rPr>
              <a:t>TC </a:t>
            </a:r>
            <a:r>
              <a:rPr lang="fr-FR" sz="2800" b="0" strike="noStrike" spc="-1" dirty="0" err="1">
                <a:solidFill>
                  <a:srgbClr val="000000"/>
                </a:solidFill>
                <a:latin typeface="Calibri"/>
              </a:rPr>
              <a:t>occurs</a:t>
            </a:r>
            <a:r>
              <a:rPr lang="fr-FR" sz="2800" b="0" strike="noStrike" spc="-1" dirty="0">
                <a:solidFill>
                  <a:srgbClr val="000000"/>
                </a:solidFill>
                <a:latin typeface="Calibri"/>
              </a:rPr>
              <a:t> on </a:t>
            </a:r>
            <a:r>
              <a:rPr lang="fr-FR" sz="2800" b="0" strike="noStrike" spc="-1" dirty="0" err="1">
                <a:solidFill>
                  <a:srgbClr val="000000"/>
                </a:solidFill>
                <a:latin typeface="Calibri"/>
              </a:rPr>
              <a:t>usual</a:t>
            </a:r>
            <a:r>
              <a:rPr lang="fr-FR" sz="2800" b="0" strike="noStrike" spc="-1" dirty="0">
                <a:solidFill>
                  <a:srgbClr val="000000"/>
                </a:solidFill>
                <a:latin typeface="Calibri"/>
              </a:rPr>
              <a:t> range of output , but </a:t>
            </a:r>
            <a:r>
              <a:rPr lang="fr-FR" sz="2800" b="0" strike="noStrike" spc="-1" dirty="0" smtClean="0">
                <a:solidFill>
                  <a:srgbClr val="000000"/>
                </a:solidFill>
                <a:latin typeface="Calibri"/>
              </a:rPr>
              <a:t>PD/PP </a:t>
            </a:r>
            <a:r>
              <a:rPr lang="fr-FR" sz="2800" b="0" strike="noStrike" spc="-1" dirty="0" err="1">
                <a:solidFill>
                  <a:srgbClr val="000000"/>
                </a:solidFill>
                <a:latin typeface="Calibri"/>
              </a:rPr>
              <a:t>occurs</a:t>
            </a:r>
            <a:r>
              <a:rPr lang="fr-FR" sz="2800" b="0" strike="noStrike" spc="-1" dirty="0">
                <a:solidFill>
                  <a:srgbClr val="000000"/>
                </a:solidFill>
                <a:latin typeface="Calibri"/>
              </a:rPr>
              <a:t> on the marginal range of output </a:t>
            </a:r>
            <a:r>
              <a:rPr lang="fr-FR" sz="2800" b="0" strike="noStrike" spc="-1" dirty="0" err="1">
                <a:solidFill>
                  <a:srgbClr val="000000"/>
                </a:solidFill>
                <a:latin typeface="Calibri"/>
              </a:rPr>
              <a:t>unserved</a:t>
            </a:r>
            <a:r>
              <a:rPr lang="fr-FR" sz="2800" b="0" strike="noStrike" spc="-1" dirty="0">
                <a:solidFill>
                  <a:srgbClr val="000000"/>
                </a:solidFill>
                <a:latin typeface="Calibri"/>
              </a:rPr>
              <a:t> </a:t>
            </a:r>
            <a:r>
              <a:rPr lang="fr-FR" sz="2800" b="0" strike="noStrike" spc="-1" dirty="0" err="1">
                <a:solidFill>
                  <a:srgbClr val="000000"/>
                </a:solidFill>
                <a:latin typeface="Calibri"/>
              </a:rPr>
              <a:t>under</a:t>
            </a:r>
            <a:r>
              <a:rPr lang="fr-FR" sz="2800" b="0" strike="noStrike" spc="-1" dirty="0">
                <a:solidFill>
                  <a:srgbClr val="000000"/>
                </a:solidFill>
                <a:latin typeface="Calibri"/>
              </a:rPr>
              <a:t> TC</a:t>
            </a:r>
            <a:endParaRPr lang="fr-FR" sz="2800" b="0" strike="noStrike" spc="-1" dirty="0">
              <a:latin typeface="Arial"/>
            </a:endParaRPr>
          </a:p>
          <a:p>
            <a:pPr marL="432000" indent="-323640">
              <a:lnSpc>
                <a:spcPct val="100000"/>
              </a:lnSpc>
              <a:spcBef>
                <a:spcPts val="1417"/>
              </a:spcBef>
              <a:buClr>
                <a:srgbClr val="000000"/>
              </a:buClr>
              <a:buSzPct val="45000"/>
              <a:buFont typeface="Wingdings" charset="2"/>
              <a:buChar char=""/>
            </a:pPr>
            <a:r>
              <a:rPr lang="fr-FR" sz="2800" b="0" strike="noStrike" spc="-1" dirty="0">
                <a:solidFill>
                  <a:srgbClr val="000000"/>
                </a:solidFill>
                <a:latin typeface="Calibri"/>
              </a:rPr>
              <a:t>Note : TC </a:t>
            </a:r>
            <a:r>
              <a:rPr lang="fr-FR" sz="2800" b="0" strike="noStrike" spc="-1" dirty="0" err="1">
                <a:solidFill>
                  <a:srgbClr val="000000"/>
                </a:solidFill>
                <a:latin typeface="Calibri"/>
              </a:rPr>
              <a:t>is</a:t>
            </a:r>
            <a:r>
              <a:rPr lang="fr-FR" sz="2800" b="0" strike="noStrike" spc="-1" dirty="0">
                <a:solidFill>
                  <a:srgbClr val="000000"/>
                </a:solidFill>
                <a:latin typeface="Calibri"/>
              </a:rPr>
              <a:t> </a:t>
            </a:r>
            <a:r>
              <a:rPr lang="fr-FR" sz="2800" b="0" strike="noStrike" spc="-1" dirty="0" err="1">
                <a:solidFill>
                  <a:srgbClr val="000000"/>
                </a:solidFill>
                <a:latin typeface="Calibri"/>
              </a:rPr>
              <a:t>less</a:t>
            </a:r>
            <a:r>
              <a:rPr lang="fr-FR" sz="2800" b="0" strike="noStrike" spc="-1" dirty="0">
                <a:solidFill>
                  <a:srgbClr val="000000"/>
                </a:solidFill>
                <a:latin typeface="Calibri"/>
              </a:rPr>
              <a:t> efficient </a:t>
            </a:r>
            <a:r>
              <a:rPr lang="fr-FR" sz="2800" b="0" strike="noStrike" spc="-1" dirty="0" err="1">
                <a:solidFill>
                  <a:srgbClr val="000000"/>
                </a:solidFill>
                <a:latin typeface="Calibri"/>
              </a:rPr>
              <a:t>than</a:t>
            </a:r>
            <a:r>
              <a:rPr lang="fr-FR" sz="2800" b="0" strike="noStrike" spc="-1" dirty="0">
                <a:solidFill>
                  <a:srgbClr val="000000"/>
                </a:solidFill>
                <a:latin typeface="Calibri"/>
              </a:rPr>
              <a:t> </a:t>
            </a:r>
            <a:r>
              <a:rPr lang="fr-FR" sz="2800" b="0" strike="noStrike" spc="-1" dirty="0" smtClean="0">
                <a:solidFill>
                  <a:srgbClr val="000000"/>
                </a:solidFill>
                <a:latin typeface="Calibri"/>
              </a:rPr>
              <a:t>PD/PP. </a:t>
            </a:r>
            <a:r>
              <a:rPr lang="fr-FR" sz="2800" b="0" strike="noStrike" spc="-1" dirty="0">
                <a:solidFill>
                  <a:srgbClr val="000000"/>
                </a:solidFill>
                <a:latin typeface="Calibri"/>
              </a:rPr>
              <a:t>Policy </a:t>
            </a:r>
            <a:r>
              <a:rPr lang="fr-FR" sz="2800" b="0" strike="noStrike" spc="-1" dirty="0" err="1">
                <a:solidFill>
                  <a:srgbClr val="000000"/>
                </a:solidFill>
                <a:latin typeface="Calibri"/>
              </a:rPr>
              <a:t>should</a:t>
            </a:r>
            <a:r>
              <a:rPr lang="fr-FR" sz="2800" b="0" strike="noStrike" spc="-1" dirty="0">
                <a:solidFill>
                  <a:srgbClr val="000000"/>
                </a:solidFill>
                <a:latin typeface="Calibri"/>
              </a:rPr>
              <a:t> focus on TC ?</a:t>
            </a:r>
            <a:endParaRPr lang="fr-FR" sz="2800" b="0" strike="noStrike" spc="-1" dirty="0">
              <a:latin typeface="Arial"/>
            </a:endParaRPr>
          </a:p>
          <a:p>
            <a:pPr marL="432000" indent="-323640">
              <a:lnSpc>
                <a:spcPct val="100000"/>
              </a:lnSpc>
              <a:spcBef>
                <a:spcPts val="1417"/>
              </a:spcBef>
              <a:buClr>
                <a:srgbClr val="000000"/>
              </a:buClr>
              <a:buSzPct val="45000"/>
              <a:buFont typeface="Wingdings" charset="2"/>
              <a:buChar char=""/>
            </a:pPr>
            <a:r>
              <a:rPr lang="fr-FR" sz="2800" b="0" strike="noStrike" spc="-1" dirty="0">
                <a:solidFill>
                  <a:srgbClr val="000000"/>
                </a:solidFill>
                <a:latin typeface="Calibri"/>
              </a:rPr>
              <a:t>Note 2 : TC </a:t>
            </a:r>
            <a:r>
              <a:rPr lang="fr-FR" sz="2800" b="0" strike="noStrike" spc="-1" dirty="0" err="1">
                <a:solidFill>
                  <a:srgbClr val="000000"/>
                </a:solidFill>
                <a:latin typeface="Calibri"/>
              </a:rPr>
              <a:t>is</a:t>
            </a:r>
            <a:r>
              <a:rPr lang="fr-FR" sz="2800" b="0" strike="noStrike" spc="-1" dirty="0">
                <a:solidFill>
                  <a:srgbClr val="000000"/>
                </a:solidFill>
                <a:latin typeface="Calibri"/>
              </a:rPr>
              <a:t> </a:t>
            </a:r>
            <a:r>
              <a:rPr lang="fr-FR" sz="2800" b="0" strike="noStrike" spc="-1" dirty="0" err="1">
                <a:solidFill>
                  <a:srgbClr val="000000"/>
                </a:solidFill>
                <a:latin typeface="Calibri"/>
              </a:rPr>
              <a:t>less</a:t>
            </a:r>
            <a:r>
              <a:rPr lang="fr-FR" sz="2800" b="0" strike="noStrike" spc="-1" dirty="0">
                <a:solidFill>
                  <a:srgbClr val="000000"/>
                </a:solidFill>
                <a:latin typeface="Calibri"/>
              </a:rPr>
              <a:t> </a:t>
            </a:r>
            <a:r>
              <a:rPr lang="fr-FR" sz="2800" b="0" strike="noStrike" spc="-1" dirty="0" err="1">
                <a:solidFill>
                  <a:srgbClr val="000000"/>
                </a:solidFill>
                <a:latin typeface="Calibri"/>
              </a:rPr>
              <a:t>frequent</a:t>
            </a:r>
            <a:r>
              <a:rPr lang="fr-FR" sz="2800" b="0" strike="noStrike" spc="-1" dirty="0">
                <a:solidFill>
                  <a:srgbClr val="000000"/>
                </a:solidFill>
                <a:latin typeface="Calibri"/>
              </a:rPr>
              <a:t> </a:t>
            </a:r>
            <a:r>
              <a:rPr lang="fr-FR" sz="2800" b="0" strike="noStrike" spc="-1" dirty="0" err="1">
                <a:solidFill>
                  <a:srgbClr val="000000"/>
                </a:solidFill>
                <a:latin typeface="Calibri"/>
              </a:rPr>
              <a:t>than</a:t>
            </a:r>
            <a:r>
              <a:rPr lang="fr-FR" sz="2800" b="0" strike="noStrike" spc="-1" dirty="0">
                <a:solidFill>
                  <a:srgbClr val="000000"/>
                </a:solidFill>
                <a:latin typeface="Calibri"/>
              </a:rPr>
              <a:t> </a:t>
            </a:r>
            <a:r>
              <a:rPr lang="fr-FR" sz="2800" b="0" strike="noStrike" spc="-1" dirty="0" smtClean="0">
                <a:solidFill>
                  <a:srgbClr val="000000"/>
                </a:solidFill>
                <a:latin typeface="Calibri"/>
              </a:rPr>
              <a:t>PD/PP. </a:t>
            </a:r>
            <a:r>
              <a:rPr lang="fr-FR" sz="2800" b="0" strike="noStrike" spc="-1" dirty="0">
                <a:solidFill>
                  <a:srgbClr val="000000"/>
                </a:solidFill>
                <a:latin typeface="Calibri"/>
              </a:rPr>
              <a:t>Policy </a:t>
            </a:r>
            <a:r>
              <a:rPr lang="fr-FR" sz="2800" b="0" strike="noStrike" spc="-1" dirty="0" err="1">
                <a:solidFill>
                  <a:srgbClr val="000000"/>
                </a:solidFill>
                <a:latin typeface="Calibri"/>
              </a:rPr>
              <a:t>should</a:t>
            </a:r>
            <a:r>
              <a:rPr lang="fr-FR" sz="2800" b="0" strike="noStrike" spc="-1" dirty="0">
                <a:solidFill>
                  <a:srgbClr val="000000"/>
                </a:solidFill>
                <a:latin typeface="Calibri"/>
              </a:rPr>
              <a:t> focus on PD ?</a:t>
            </a:r>
            <a:endParaRPr lang="fr-FR"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CustomShape 1"/>
          <p:cNvSpPr/>
          <p:nvPr/>
        </p:nvSpPr>
        <p:spPr>
          <a:xfrm>
            <a:off x="251640" y="404640"/>
            <a:ext cx="7886160" cy="99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pc="-1" dirty="0" smtClean="0">
                <a:solidFill>
                  <a:srgbClr val="000000"/>
                </a:solidFill>
                <a:latin typeface="Calibri Light"/>
              </a:rPr>
              <a:t>Introduction</a:t>
            </a:r>
            <a:endParaRPr lang="fr-FR" sz="4400" b="0" strike="noStrike" spc="-1" dirty="0">
              <a:latin typeface="Arial"/>
            </a:endParaRPr>
          </a:p>
        </p:txBody>
      </p:sp>
      <p:sp>
        <p:nvSpPr>
          <p:cNvPr id="139" name="CustomShape 2"/>
          <p:cNvSpPr/>
          <p:nvPr/>
        </p:nvSpPr>
        <p:spPr>
          <a:xfrm>
            <a:off x="628560" y="1607760"/>
            <a:ext cx="7886160" cy="3908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800" b="0" strike="noStrike" spc="-1" dirty="0">
                <a:solidFill>
                  <a:srgbClr val="000000"/>
                </a:solidFill>
                <a:latin typeface="Calibri"/>
              </a:rPr>
              <a:t>Dominant </a:t>
            </a:r>
            <a:r>
              <a:rPr lang="fr-FR" sz="2800" b="0" strike="noStrike" spc="-1" dirty="0" err="1">
                <a:solidFill>
                  <a:srgbClr val="000000"/>
                </a:solidFill>
                <a:latin typeface="Calibri"/>
              </a:rPr>
              <a:t>forms</a:t>
            </a:r>
            <a:r>
              <a:rPr lang="fr-FR" sz="2800" b="0" strike="noStrike" spc="-1" dirty="0">
                <a:solidFill>
                  <a:srgbClr val="000000"/>
                </a:solidFill>
                <a:latin typeface="Calibri"/>
              </a:rPr>
              <a:t> of AI</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smtClean="0">
                <a:solidFill>
                  <a:srgbClr val="000000"/>
                </a:solidFill>
                <a:latin typeface="Calibri"/>
              </a:rPr>
              <a:t>Machine/</a:t>
            </a:r>
            <a:r>
              <a:rPr lang="fr-FR" sz="2000" b="0" strike="noStrike" spc="-1" dirty="0" err="1" smtClean="0">
                <a:solidFill>
                  <a:srgbClr val="000000"/>
                </a:solidFill>
                <a:latin typeface="Calibri"/>
              </a:rPr>
              <a:t>Deep</a:t>
            </a:r>
            <a:r>
              <a:rPr lang="fr-FR" sz="2000" b="0" strike="noStrike" spc="-1" dirty="0" smtClean="0">
                <a:solidFill>
                  <a:srgbClr val="000000"/>
                </a:solidFill>
                <a:latin typeface="Calibri"/>
              </a:rPr>
              <a:t> </a:t>
            </a:r>
            <a:r>
              <a:rPr lang="fr-FR" sz="2000" b="0" strike="noStrike" spc="-1" dirty="0">
                <a:solidFill>
                  <a:srgbClr val="000000"/>
                </a:solidFill>
                <a:latin typeface="Calibri"/>
              </a:rPr>
              <a:t>Learning</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a:t>
            </a:r>
            <a:r>
              <a:rPr lang="fr-FR" sz="2000" b="0" strike="noStrike" spc="-1" dirty="0" err="1">
                <a:solidFill>
                  <a:srgbClr val="000000"/>
                </a:solidFill>
                <a:latin typeface="Calibri"/>
              </a:rPr>
              <a:t>Deep</a:t>
            </a:r>
            <a:r>
              <a:rPr lang="fr-FR" sz="2000" b="0" strike="noStrike" spc="-1" dirty="0">
                <a:solidFill>
                  <a:srgbClr val="000000"/>
                </a:solidFill>
                <a:latin typeface="Calibri"/>
              </a:rPr>
              <a:t>) </a:t>
            </a:r>
            <a:r>
              <a:rPr lang="fr-FR" sz="2000" b="0" strike="noStrike" spc="-1" dirty="0" err="1">
                <a:solidFill>
                  <a:srgbClr val="000000"/>
                </a:solidFill>
                <a:latin typeface="Calibri"/>
              </a:rPr>
              <a:t>Reinforcement</a:t>
            </a:r>
            <a:r>
              <a:rPr lang="fr-FR" sz="2000" b="0" strike="noStrike" spc="-1" dirty="0">
                <a:solidFill>
                  <a:srgbClr val="000000"/>
                </a:solidFill>
                <a:latin typeface="Calibri"/>
              </a:rPr>
              <a:t> Learning</a:t>
            </a:r>
            <a:endParaRPr lang="fr-FR" sz="2000" b="0" strike="noStrike" spc="-1" dirty="0">
              <a:latin typeface="Arial"/>
            </a:endParaRPr>
          </a:p>
          <a:p>
            <a:pPr marL="228600" indent="-227880">
              <a:lnSpc>
                <a:spcPct val="90000"/>
              </a:lnSpc>
              <a:spcBef>
                <a:spcPts val="1001"/>
              </a:spcBef>
              <a:buClr>
                <a:srgbClr val="000000"/>
              </a:buClr>
              <a:buFont typeface="Arial"/>
              <a:buChar char="•"/>
            </a:pPr>
            <a:endParaRPr lang="fr-FR" sz="10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800" b="0" strike="noStrike" spc="-1" dirty="0" err="1" smtClean="0">
                <a:solidFill>
                  <a:srgbClr val="000000"/>
                </a:solidFill>
                <a:latin typeface="Calibri"/>
              </a:rPr>
              <a:t>Firms</a:t>
            </a:r>
            <a:r>
              <a:rPr lang="fr-FR" sz="2800" b="0" strike="noStrike" spc="-1" dirty="0" smtClean="0">
                <a:solidFill>
                  <a:srgbClr val="000000"/>
                </a:solidFill>
                <a:latin typeface="Calibri"/>
              </a:rPr>
              <a:t> </a:t>
            </a:r>
            <a:r>
              <a:rPr lang="fr-FR" sz="2800" b="0" strike="noStrike" spc="-1" dirty="0" err="1">
                <a:solidFill>
                  <a:srgbClr val="000000"/>
                </a:solidFill>
                <a:latin typeface="Calibri"/>
              </a:rPr>
              <a:t>using</a:t>
            </a:r>
            <a:r>
              <a:rPr lang="fr-FR" sz="2800" b="0" strike="noStrike" spc="-1" dirty="0">
                <a:solidFill>
                  <a:srgbClr val="000000"/>
                </a:solidFill>
                <a:latin typeface="Calibri"/>
              </a:rPr>
              <a:t> AI for </a:t>
            </a:r>
            <a:r>
              <a:rPr lang="fr-FR" sz="2800" b="0" strike="noStrike" spc="-1" dirty="0" err="1" smtClean="0">
                <a:solidFill>
                  <a:srgbClr val="000000"/>
                </a:solidFill>
                <a:latin typeface="Calibri"/>
              </a:rPr>
              <a:t>pricing</a:t>
            </a:r>
            <a:r>
              <a:rPr lang="fr-FR" sz="2800" b="0" strike="noStrike" spc="-1" dirty="0" smtClean="0">
                <a:solidFill>
                  <a:srgbClr val="000000"/>
                </a:solidFill>
                <a:latin typeface="Calibri"/>
              </a:rPr>
              <a:t> </a:t>
            </a:r>
            <a:r>
              <a:rPr lang="fr-FR" sz="2800" b="0" strike="noStrike" spc="-1" dirty="0" err="1" smtClean="0">
                <a:solidFill>
                  <a:srgbClr val="000000"/>
                </a:solidFill>
                <a:latin typeface="Calibri"/>
              </a:rPr>
              <a:t>algorithms</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smtClean="0">
                <a:solidFill>
                  <a:srgbClr val="000000"/>
                </a:solidFill>
                <a:latin typeface="Calibri"/>
              </a:rPr>
              <a:t>Learn</a:t>
            </a:r>
            <a:r>
              <a:rPr lang="fr-FR" sz="2000" b="0" strike="noStrike" spc="-1" dirty="0" smtClean="0">
                <a:solidFill>
                  <a:srgbClr val="000000"/>
                </a:solidFill>
                <a:latin typeface="Calibri"/>
              </a:rPr>
              <a:t> </a:t>
            </a:r>
            <a:r>
              <a:rPr lang="fr-FR" sz="2000" b="0" strike="noStrike" spc="-1" dirty="0">
                <a:solidFill>
                  <a:srgbClr val="000000"/>
                </a:solidFill>
                <a:latin typeface="Calibri"/>
              </a:rPr>
              <a:t>how to </a:t>
            </a:r>
            <a:r>
              <a:rPr lang="fr-FR" sz="2000" b="0" strike="noStrike" spc="-1" dirty="0" err="1">
                <a:solidFill>
                  <a:srgbClr val="000000"/>
                </a:solidFill>
                <a:latin typeface="Calibri"/>
              </a:rPr>
              <a:t>price</a:t>
            </a:r>
            <a:r>
              <a:rPr lang="fr-FR" sz="2000" b="0" strike="noStrike" spc="-1" dirty="0">
                <a:solidFill>
                  <a:srgbClr val="000000"/>
                </a:solidFill>
                <a:latin typeface="Calibri"/>
              </a:rPr>
              <a:t> </a:t>
            </a:r>
            <a:r>
              <a:rPr lang="fr-FR" sz="2000" b="0" strike="noStrike" spc="-1" dirty="0" err="1">
                <a:solidFill>
                  <a:srgbClr val="000000"/>
                </a:solidFill>
                <a:latin typeface="Calibri"/>
              </a:rPr>
              <a:t>optimally</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Learning </a:t>
            </a:r>
            <a:r>
              <a:rPr lang="fr-FR" sz="2000" b="0" strike="noStrike" spc="-1" dirty="0" err="1">
                <a:solidFill>
                  <a:srgbClr val="000000"/>
                </a:solidFill>
                <a:latin typeface="Calibri"/>
              </a:rPr>
              <a:t>from</a:t>
            </a:r>
            <a:r>
              <a:rPr lang="fr-FR" sz="2000" b="0" strike="noStrike" spc="-1" dirty="0">
                <a:solidFill>
                  <a:srgbClr val="000000"/>
                </a:solidFill>
                <a:latin typeface="Calibri"/>
              </a:rPr>
              <a:t> </a:t>
            </a:r>
            <a:r>
              <a:rPr lang="fr-FR" sz="2000" b="0" strike="noStrike" spc="-1" dirty="0" err="1">
                <a:solidFill>
                  <a:srgbClr val="000000"/>
                </a:solidFill>
                <a:latin typeface="Calibri"/>
              </a:rPr>
              <a:t>past</a:t>
            </a:r>
            <a:r>
              <a:rPr lang="fr-FR" sz="2000" b="0" strike="noStrike" spc="-1" dirty="0">
                <a:solidFill>
                  <a:srgbClr val="000000"/>
                </a:solidFill>
                <a:latin typeface="Calibri"/>
              </a:rPr>
              <a:t> data (</a:t>
            </a:r>
            <a:r>
              <a:rPr lang="fr-FR" sz="2000" b="0" strike="noStrike" spc="-1" dirty="0" err="1">
                <a:solidFill>
                  <a:srgbClr val="000000"/>
                </a:solidFill>
                <a:latin typeface="Calibri"/>
              </a:rPr>
              <a:t>example</a:t>
            </a:r>
            <a:r>
              <a:rPr lang="fr-FR" sz="2000" b="0" strike="noStrike" spc="-1" dirty="0">
                <a:solidFill>
                  <a:srgbClr val="000000"/>
                </a:solidFill>
                <a:latin typeface="Calibri"/>
              </a:rPr>
              <a:t> on </a:t>
            </a:r>
            <a:r>
              <a:rPr lang="fr-FR" sz="2000" b="0" strike="noStrike" spc="-1" dirty="0" err="1">
                <a:solidFill>
                  <a:srgbClr val="000000"/>
                </a:solidFill>
                <a:latin typeface="Calibri"/>
              </a:rPr>
              <a:t>next</a:t>
            </a:r>
            <a:r>
              <a:rPr lang="fr-FR" sz="2000" b="0" strike="noStrike" spc="-1" dirty="0">
                <a:solidFill>
                  <a:srgbClr val="000000"/>
                </a:solidFill>
                <a:latin typeface="Calibri"/>
              </a:rPr>
              <a:t> slide)</a:t>
            </a:r>
            <a:endParaRPr lang="fr-FR" sz="2000" b="0" strike="noStrike" spc="-1" dirty="0">
              <a:latin typeface="Arial"/>
            </a:endParaRPr>
          </a:p>
          <a:p>
            <a:pPr marL="228600" indent="-227880">
              <a:lnSpc>
                <a:spcPct val="90000"/>
              </a:lnSpc>
              <a:spcBef>
                <a:spcPts val="1001"/>
              </a:spcBef>
              <a:buClr>
                <a:srgbClr val="000000"/>
              </a:buClr>
              <a:buFont typeface="Arial"/>
              <a:buChar char="•"/>
            </a:pPr>
            <a:endParaRPr lang="fr-FR" sz="10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800" b="0" strike="noStrike" spc="-1" dirty="0" err="1" smtClean="0">
                <a:solidFill>
                  <a:srgbClr val="000000"/>
                </a:solidFill>
                <a:latin typeface="Calibri"/>
              </a:rPr>
              <a:t>Giving</a:t>
            </a:r>
            <a:r>
              <a:rPr lang="fr-FR" sz="2800" b="0" strike="noStrike" spc="-1" dirty="0" smtClean="0">
                <a:solidFill>
                  <a:srgbClr val="000000"/>
                </a:solidFill>
                <a:latin typeface="Calibri"/>
              </a:rPr>
              <a:t> </a:t>
            </a:r>
            <a:r>
              <a:rPr lang="fr-FR" sz="2800" b="0" strike="noStrike" spc="-1" dirty="0" err="1">
                <a:solidFill>
                  <a:srgbClr val="000000"/>
                </a:solidFill>
                <a:latin typeface="Calibri"/>
              </a:rPr>
              <a:t>rise</a:t>
            </a:r>
            <a:r>
              <a:rPr lang="fr-FR" sz="2800" b="0" strike="noStrike" spc="-1" dirty="0">
                <a:solidFill>
                  <a:srgbClr val="000000"/>
                </a:solidFill>
                <a:latin typeface="Calibri"/>
              </a:rPr>
              <a:t> to new </a:t>
            </a:r>
            <a:r>
              <a:rPr lang="fr-FR" sz="2800" b="0" strike="noStrike" spc="-1" dirty="0" err="1">
                <a:solidFill>
                  <a:srgbClr val="000000"/>
                </a:solidFill>
                <a:latin typeface="Calibri"/>
              </a:rPr>
              <a:t>concerns</a:t>
            </a:r>
            <a:r>
              <a:rPr lang="fr-FR" sz="2800" b="0" strike="noStrike" spc="-1" dirty="0">
                <a:solidFill>
                  <a:srgbClr val="000000"/>
                </a:solidFill>
                <a:latin typeface="Calibri"/>
              </a:rPr>
              <a:t>, new questions</a:t>
            </a:r>
            <a:endParaRPr lang="fr-FR" sz="2800" b="0" strike="noStrike" spc="-1" dirty="0">
              <a:latin typeface="Arial"/>
            </a:endParaRPr>
          </a:p>
          <a:p>
            <a:pPr>
              <a:lnSpc>
                <a:spcPct val="100000"/>
              </a:lnSpc>
            </a:pPr>
            <a:endParaRPr lang="fr-FR" sz="2800" b="0" strike="noStrike" spc="-1" dirty="0">
              <a:latin typeface="Arial"/>
            </a:endParaRPr>
          </a:p>
          <a:p>
            <a:pPr>
              <a:lnSpc>
                <a:spcPct val="100000"/>
              </a:lnSpc>
            </a:pPr>
            <a:endParaRPr lang="fr-FR" sz="2800" b="0" strike="noStrike" spc="-1" dirty="0">
              <a:latin typeface="Arial"/>
            </a:endParaRPr>
          </a:p>
          <a:p>
            <a:pPr>
              <a:lnSpc>
                <a:spcPct val="90000"/>
              </a:lnSpc>
              <a:spcBef>
                <a:spcPts val="1001"/>
              </a:spcBef>
            </a:pPr>
            <a:endParaRPr lang="fr-FR" sz="2800" b="0" strike="noStrike" spc="-1" dirty="0">
              <a:latin typeface="Arial"/>
            </a:endParaRPr>
          </a:p>
          <a:p>
            <a:pPr>
              <a:lnSpc>
                <a:spcPct val="90000"/>
              </a:lnSpc>
              <a:spcBef>
                <a:spcPts val="1001"/>
              </a:spcBef>
            </a:pPr>
            <a:endParaRPr lang="fr-FR"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9">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3" name="CustomShape 1"/>
          <p:cNvSpPr/>
          <p:nvPr/>
        </p:nvSpPr>
        <p:spPr>
          <a:xfrm>
            <a:off x="628560" y="365040"/>
            <a:ext cx="7886160" cy="132480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fr-FR" sz="4400" b="0" strike="noStrike" spc="-1">
                <a:solidFill>
                  <a:srgbClr val="000000"/>
                </a:solidFill>
                <a:latin typeface="Calibri"/>
              </a:rPr>
              <a:t>Conclusion (Cont’d)</a:t>
            </a:r>
            <a:endParaRPr lang="fr-FR" sz="4400" b="0" strike="noStrike" spc="-1">
              <a:latin typeface="Arial"/>
            </a:endParaRPr>
          </a:p>
        </p:txBody>
      </p:sp>
      <p:sp>
        <p:nvSpPr>
          <p:cNvPr id="204" name="CustomShape 2"/>
          <p:cNvSpPr/>
          <p:nvPr/>
        </p:nvSpPr>
        <p:spPr>
          <a:xfrm>
            <a:off x="628560" y="1825560"/>
            <a:ext cx="7886160" cy="435060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marL="457200" indent="-457200">
              <a:lnSpc>
                <a:spcPct val="100000"/>
              </a:lnSpc>
              <a:spcBef>
                <a:spcPts val="1417"/>
              </a:spcBef>
              <a:buFont typeface="Arial" panose="020B0604020202020204" pitchFamily="34" charset="0"/>
              <a:buChar char="•"/>
            </a:pPr>
            <a:r>
              <a:rPr lang="fr-FR" sz="2800" b="0" strike="noStrike" spc="-1" dirty="0">
                <a:solidFill>
                  <a:srgbClr val="000000"/>
                </a:solidFill>
                <a:latin typeface="Calibri"/>
              </a:rPr>
              <a:t>TC and 3rd </a:t>
            </a:r>
            <a:r>
              <a:rPr lang="fr-FR" sz="2800" b="0" strike="noStrike" spc="-1" dirty="0" err="1">
                <a:solidFill>
                  <a:srgbClr val="000000"/>
                </a:solidFill>
                <a:latin typeface="Calibri"/>
              </a:rPr>
              <a:t>Degree</a:t>
            </a:r>
            <a:r>
              <a:rPr lang="fr-FR" sz="2800" b="0" strike="noStrike" spc="-1" dirty="0">
                <a:solidFill>
                  <a:srgbClr val="000000"/>
                </a:solidFill>
                <a:latin typeface="Calibri"/>
              </a:rPr>
              <a:t> PD are compatible</a:t>
            </a:r>
            <a:endParaRPr lang="fr-FR" sz="2800" b="0" strike="noStrike" spc="-1" dirty="0">
              <a:latin typeface="Arial"/>
            </a:endParaRPr>
          </a:p>
          <a:p>
            <a:pPr marL="457200" indent="-457200">
              <a:lnSpc>
                <a:spcPct val="100000"/>
              </a:lnSpc>
              <a:spcBef>
                <a:spcPts val="1417"/>
              </a:spcBef>
              <a:buFont typeface="Arial" panose="020B0604020202020204" pitchFamily="34" charset="0"/>
              <a:buChar char="•"/>
            </a:pPr>
            <a:r>
              <a:rPr lang="fr-FR" sz="2800" b="0" strike="noStrike" spc="-1" dirty="0">
                <a:solidFill>
                  <a:srgbClr val="000000"/>
                </a:solidFill>
                <a:latin typeface="Calibri"/>
              </a:rPr>
              <a:t>TC and </a:t>
            </a:r>
            <a:r>
              <a:rPr lang="fr-FR" sz="2800" b="0" strike="noStrike" spc="-1" dirty="0" smtClean="0">
                <a:solidFill>
                  <a:srgbClr val="000000"/>
                </a:solidFill>
                <a:latin typeface="Calibri"/>
              </a:rPr>
              <a:t>1st  </a:t>
            </a:r>
            <a:r>
              <a:rPr lang="fr-FR" sz="2800" b="0" strike="noStrike" spc="-1" dirty="0" err="1">
                <a:solidFill>
                  <a:srgbClr val="000000"/>
                </a:solidFill>
                <a:latin typeface="Calibri"/>
              </a:rPr>
              <a:t>Degree</a:t>
            </a:r>
            <a:r>
              <a:rPr lang="fr-FR" sz="2800" b="0" strike="noStrike" spc="-1" dirty="0">
                <a:solidFill>
                  <a:srgbClr val="000000"/>
                </a:solidFill>
                <a:latin typeface="Calibri"/>
              </a:rPr>
              <a:t> PD are </a:t>
            </a:r>
            <a:r>
              <a:rPr lang="fr-FR" sz="2800" b="0" strike="noStrike" spc="-1" dirty="0" smtClean="0">
                <a:solidFill>
                  <a:srgbClr val="000000"/>
                </a:solidFill>
                <a:latin typeface="Calibri"/>
              </a:rPr>
              <a:t>not compatible</a:t>
            </a:r>
            <a:endParaRPr lang="fr-FR"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CustomShape 1"/>
          <p:cNvSpPr/>
          <p:nvPr/>
        </p:nvSpPr>
        <p:spPr>
          <a:xfrm>
            <a:off x="628560" y="36504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90000"/>
              </a:lnSpc>
            </a:pPr>
            <a:r>
              <a:rPr lang="fr-FR" sz="4400" b="0" strike="noStrike" spc="-1">
                <a:solidFill>
                  <a:srgbClr val="000000"/>
                </a:solidFill>
                <a:latin typeface="Calibri Light"/>
              </a:rPr>
              <a:t>Conclusion (cont)</a:t>
            </a:r>
            <a:endParaRPr lang="fr-FR" sz="4400" b="0" strike="noStrike" spc="-1">
              <a:latin typeface="Arial"/>
            </a:endParaRPr>
          </a:p>
        </p:txBody>
      </p:sp>
      <p:graphicFrame>
        <p:nvGraphicFramePr>
          <p:cNvPr id="206" name="Table 2"/>
          <p:cNvGraphicFramePr/>
          <p:nvPr>
            <p:extLst>
              <p:ext uri="{D42A27DB-BD31-4B8C-83A1-F6EECF244321}">
                <p14:modId xmlns:p14="http://schemas.microsoft.com/office/powerpoint/2010/main" val="3574948175"/>
              </p:ext>
            </p:extLst>
          </p:nvPr>
        </p:nvGraphicFramePr>
        <p:xfrm>
          <a:off x="1115640" y="1989000"/>
          <a:ext cx="7201882" cy="2631240"/>
        </p:xfrm>
        <a:graphic>
          <a:graphicData uri="http://schemas.openxmlformats.org/drawingml/2006/table">
            <a:tbl>
              <a:tblPr/>
              <a:tblGrid>
                <a:gridCol w="2400064">
                  <a:extLst>
                    <a:ext uri="{9D8B030D-6E8A-4147-A177-3AD203B41FA5}">
                      <a16:colId xmlns:a16="http://schemas.microsoft.com/office/drawing/2014/main" xmlns="" val="20000"/>
                    </a:ext>
                  </a:extLst>
                </a:gridCol>
                <a:gridCol w="2400909">
                  <a:extLst>
                    <a:ext uri="{9D8B030D-6E8A-4147-A177-3AD203B41FA5}">
                      <a16:colId xmlns:a16="http://schemas.microsoft.com/office/drawing/2014/main" xmlns="" val="20001"/>
                    </a:ext>
                  </a:extLst>
                </a:gridCol>
                <a:gridCol w="2400909">
                  <a:extLst>
                    <a:ext uri="{9D8B030D-6E8A-4147-A177-3AD203B41FA5}">
                      <a16:colId xmlns:a16="http://schemas.microsoft.com/office/drawing/2014/main" xmlns="" val="20002"/>
                    </a:ext>
                  </a:extLst>
                </a:gridCol>
              </a:tblGrid>
              <a:tr h="252000">
                <a:tc>
                  <a:txBody>
                    <a:bodyPr/>
                    <a:lstStyle/>
                    <a:p>
                      <a:pPr>
                        <a:lnSpc>
                          <a:spcPct val="100000"/>
                        </a:lnSpc>
                      </a:pPr>
                      <a:r>
                        <a:rPr lang="fr-FR" sz="1200" b="1" strike="noStrike" spc="-1">
                          <a:solidFill>
                            <a:srgbClr val="FFFFFF"/>
                          </a:solidFill>
                          <a:latin typeface="Calibri"/>
                        </a:rPr>
                        <a:t> </a:t>
                      </a:r>
                      <a:endParaRPr lang="fr-FR" sz="1200" b="0" strike="noStrike" spc="-1">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472C4"/>
                    </a:solidFill>
                  </a:tcPr>
                </a:tc>
                <a:tc>
                  <a:txBody>
                    <a:bodyPr/>
                    <a:lstStyle/>
                    <a:p>
                      <a:pPr>
                        <a:lnSpc>
                          <a:spcPct val="100000"/>
                        </a:lnSpc>
                      </a:pPr>
                      <a:r>
                        <a:rPr lang="fr-FR" sz="1200" b="1" strike="noStrike" spc="-1">
                          <a:solidFill>
                            <a:srgbClr val="FFFFFF"/>
                          </a:solidFill>
                          <a:latin typeface="Calibri"/>
                        </a:rPr>
                        <a:t>PD </a:t>
                      </a:r>
                      <a:endParaRPr lang="fr-FR" sz="1200" b="0" strike="noStrike" spc="-1">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472C4"/>
                    </a:solidFill>
                  </a:tcPr>
                </a:tc>
                <a:tc>
                  <a:txBody>
                    <a:bodyPr/>
                    <a:lstStyle/>
                    <a:p>
                      <a:pPr>
                        <a:lnSpc>
                          <a:spcPct val="100000"/>
                        </a:lnSpc>
                      </a:pPr>
                      <a:r>
                        <a:rPr lang="fr-FR" sz="1200" b="1" strike="noStrike" spc="-1">
                          <a:solidFill>
                            <a:srgbClr val="FFFFFF"/>
                          </a:solidFill>
                          <a:latin typeface="Calibri"/>
                        </a:rPr>
                        <a:t>TC</a:t>
                      </a:r>
                      <a:endParaRPr lang="fr-FR" sz="1200" b="0" strike="noStrike" spc="-1">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472C4"/>
                    </a:solidFill>
                  </a:tcPr>
                </a:tc>
                <a:extLst>
                  <a:ext uri="{0D108BD9-81ED-4DB2-BD59-A6C34878D82A}">
                    <a16:rowId xmlns:a16="http://schemas.microsoft.com/office/drawing/2014/main" xmlns="" val="10000"/>
                  </a:ext>
                </a:extLst>
              </a:tr>
              <a:tr h="252000">
                <a:tc>
                  <a:txBody>
                    <a:bodyPr/>
                    <a:lstStyle/>
                    <a:p>
                      <a:pPr>
                        <a:lnSpc>
                          <a:spcPct val="100000"/>
                        </a:lnSpc>
                      </a:pPr>
                      <a:r>
                        <a:rPr lang="fr-FR" sz="1200" b="1" strike="noStrike" spc="-1">
                          <a:solidFill>
                            <a:srgbClr val="FFFFFF"/>
                          </a:solidFill>
                          <a:latin typeface="Calibri"/>
                        </a:rPr>
                        <a:t>Game </a:t>
                      </a:r>
                      <a:endParaRPr lang="fr-FR" sz="1200" b="0" strike="noStrike" spc="-1">
                        <a:latin typeface="Arial"/>
                      </a:endParaRPr>
                    </a:p>
                  </a:txBody>
                  <a:tcPr marL="68400" marR="68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4472C4"/>
                    </a:solidFill>
                  </a:tcPr>
                </a:tc>
                <a:tc>
                  <a:txBody>
                    <a:bodyPr/>
                    <a:lstStyle/>
                    <a:p>
                      <a:pPr>
                        <a:lnSpc>
                          <a:spcPct val="100000"/>
                        </a:lnSpc>
                      </a:pPr>
                      <a:r>
                        <a:rPr lang="fr-FR" sz="1200" b="0" strike="noStrike" spc="-1">
                          <a:solidFill>
                            <a:srgbClr val="000000"/>
                          </a:solidFill>
                          <a:latin typeface="Calibri"/>
                        </a:rPr>
                        <a:t>Static or dynamic </a:t>
                      </a:r>
                      <a:endParaRPr lang="fr-FR" sz="1200" b="0" strike="noStrike" spc="-1">
                        <a:latin typeface="Arial"/>
                      </a:endParaRPr>
                    </a:p>
                  </a:txBody>
                  <a:tcPr marL="68400" marR="68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CFD5E9"/>
                    </a:solidFill>
                  </a:tcPr>
                </a:tc>
                <a:tc>
                  <a:txBody>
                    <a:bodyPr/>
                    <a:lstStyle/>
                    <a:p>
                      <a:pPr>
                        <a:lnSpc>
                          <a:spcPct val="100000"/>
                        </a:lnSpc>
                      </a:pPr>
                      <a:r>
                        <a:rPr lang="fr-FR" sz="1200" b="0" strike="noStrike" spc="-1">
                          <a:solidFill>
                            <a:srgbClr val="000000"/>
                          </a:solidFill>
                          <a:latin typeface="Calibri"/>
                        </a:rPr>
                        <a:t>Dynamic </a:t>
                      </a:r>
                      <a:endParaRPr lang="fr-FR" sz="1200" b="0" strike="noStrike" spc="-1">
                        <a:latin typeface="Arial"/>
                      </a:endParaRPr>
                    </a:p>
                  </a:txBody>
                  <a:tcPr marL="68400" marR="6840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CFD5E9"/>
                    </a:solidFill>
                  </a:tcPr>
                </a:tc>
                <a:extLst>
                  <a:ext uri="{0D108BD9-81ED-4DB2-BD59-A6C34878D82A}">
                    <a16:rowId xmlns:a16="http://schemas.microsoft.com/office/drawing/2014/main" xmlns="" val="10001"/>
                  </a:ext>
                </a:extLst>
              </a:tr>
              <a:tr h="504000">
                <a:tc>
                  <a:txBody>
                    <a:bodyPr/>
                    <a:lstStyle/>
                    <a:p>
                      <a:pPr>
                        <a:lnSpc>
                          <a:spcPct val="100000"/>
                        </a:lnSpc>
                      </a:pPr>
                      <a:r>
                        <a:rPr lang="fr-FR" sz="1200" b="1" strike="noStrike" spc="-1">
                          <a:solidFill>
                            <a:srgbClr val="FFFFFF"/>
                          </a:solidFill>
                          <a:latin typeface="Calibri"/>
                        </a:rPr>
                        <a:t>Data needed </a:t>
                      </a:r>
                      <a:endParaRPr lang="fr-FR" sz="12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472C4"/>
                    </a:solidFill>
                  </a:tcPr>
                </a:tc>
                <a:tc>
                  <a:txBody>
                    <a:bodyPr/>
                    <a:lstStyle/>
                    <a:p>
                      <a:pPr>
                        <a:lnSpc>
                          <a:spcPct val="100000"/>
                        </a:lnSpc>
                      </a:pPr>
                      <a:r>
                        <a:rPr lang="fr-FR" sz="1200" b="0" strike="noStrike" spc="-1">
                          <a:solidFill>
                            <a:srgbClr val="000000"/>
                          </a:solidFill>
                          <a:latin typeface="Calibri"/>
                        </a:rPr>
                        <a:t>Customers’ characteristics</a:t>
                      </a:r>
                      <a:endParaRPr lang="fr-FR" sz="12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8EBF4"/>
                    </a:solidFill>
                  </a:tcPr>
                </a:tc>
                <a:tc>
                  <a:txBody>
                    <a:bodyPr/>
                    <a:lstStyle/>
                    <a:p>
                      <a:pPr>
                        <a:lnSpc>
                          <a:spcPct val="100000"/>
                        </a:lnSpc>
                      </a:pPr>
                      <a:r>
                        <a:rPr lang="fr-FR" sz="1200" b="0" strike="noStrike" spc="-1">
                          <a:solidFill>
                            <a:srgbClr val="000000"/>
                          </a:solidFill>
                          <a:latin typeface="Calibri"/>
                        </a:rPr>
                        <a:t>Pricing of competitors, sales volume </a:t>
                      </a:r>
                      <a:endParaRPr lang="fr-FR" sz="12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8EBF4"/>
                    </a:solidFill>
                  </a:tcPr>
                </a:tc>
                <a:extLst>
                  <a:ext uri="{0D108BD9-81ED-4DB2-BD59-A6C34878D82A}">
                    <a16:rowId xmlns:a16="http://schemas.microsoft.com/office/drawing/2014/main" xmlns="" val="10002"/>
                  </a:ext>
                </a:extLst>
              </a:tr>
              <a:tr h="756000">
                <a:tc>
                  <a:txBody>
                    <a:bodyPr/>
                    <a:lstStyle/>
                    <a:p>
                      <a:pPr>
                        <a:lnSpc>
                          <a:spcPct val="100000"/>
                        </a:lnSpc>
                      </a:pPr>
                      <a:r>
                        <a:rPr lang="fr-FR" sz="1200" b="1" strike="noStrike" spc="-1">
                          <a:solidFill>
                            <a:srgbClr val="FFFFFF"/>
                          </a:solidFill>
                          <a:latin typeface="Calibri"/>
                        </a:rPr>
                        <a:t>AI </a:t>
                      </a:r>
                      <a:endParaRPr lang="fr-FR" sz="12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472C4"/>
                    </a:solidFill>
                  </a:tcPr>
                </a:tc>
                <a:tc>
                  <a:txBody>
                    <a:bodyPr/>
                    <a:lstStyle/>
                    <a:p>
                      <a:pPr>
                        <a:lnSpc>
                          <a:spcPct val="100000"/>
                        </a:lnSpc>
                      </a:pPr>
                      <a:r>
                        <a:rPr lang="fr-FR" sz="1200" b="0" strike="noStrike" spc="-1">
                          <a:solidFill>
                            <a:srgbClr val="000000"/>
                          </a:solidFill>
                          <a:latin typeface="Calibri"/>
                        </a:rPr>
                        <a:t>ML to cluster consumers and infer WTP</a:t>
                      </a:r>
                      <a:endParaRPr lang="fr-FR" sz="1200" b="0" strike="noStrike" spc="-1">
                        <a:latin typeface="Arial"/>
                      </a:endParaRPr>
                    </a:p>
                    <a:p>
                      <a:pPr>
                        <a:lnSpc>
                          <a:spcPct val="100000"/>
                        </a:lnSpc>
                      </a:pPr>
                      <a:r>
                        <a:rPr lang="fr-FR" sz="1200" b="0" strike="noStrike" spc="-1">
                          <a:solidFill>
                            <a:srgbClr val="000000"/>
                          </a:solidFill>
                          <a:latin typeface="Calibri"/>
                        </a:rPr>
                        <a:t>Design targeted discount </a:t>
                      </a:r>
                      <a:endParaRPr lang="fr-FR" sz="12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CFD5E9"/>
                    </a:solidFill>
                  </a:tcPr>
                </a:tc>
                <a:tc>
                  <a:txBody>
                    <a:bodyPr/>
                    <a:lstStyle/>
                    <a:p>
                      <a:pPr>
                        <a:lnSpc>
                          <a:spcPct val="100000"/>
                        </a:lnSpc>
                      </a:pPr>
                      <a:r>
                        <a:rPr lang="fr-FR" sz="1200" b="0" strike="noStrike" spc="-1" dirty="0">
                          <a:solidFill>
                            <a:srgbClr val="000000"/>
                          </a:solidFill>
                          <a:latin typeface="Calibri"/>
                        </a:rPr>
                        <a:t>RL </a:t>
                      </a:r>
                      <a:endParaRPr lang="fr-FR" sz="1200" b="0" strike="noStrike" spc="-1" dirty="0" smtClean="0">
                        <a:solidFill>
                          <a:srgbClr val="000000"/>
                        </a:solidFill>
                        <a:latin typeface="Calibri"/>
                      </a:endParaRPr>
                    </a:p>
                    <a:p>
                      <a:pPr>
                        <a:lnSpc>
                          <a:spcPct val="100000"/>
                        </a:lnSpc>
                      </a:pPr>
                      <a:r>
                        <a:rPr lang="fr-FR" sz="1200" b="0" strike="noStrike" spc="-1" dirty="0" err="1" smtClean="0">
                          <a:solidFill>
                            <a:srgbClr val="000000"/>
                          </a:solidFill>
                          <a:latin typeface="Calibri"/>
                        </a:rPr>
                        <a:t>Algo</a:t>
                      </a:r>
                      <a:r>
                        <a:rPr lang="fr-FR" sz="1200" b="0" strike="noStrike" spc="-1" dirty="0" smtClean="0">
                          <a:solidFill>
                            <a:srgbClr val="000000"/>
                          </a:solidFill>
                          <a:latin typeface="Calibri"/>
                        </a:rPr>
                        <a:t>.</a:t>
                      </a:r>
                      <a:r>
                        <a:rPr lang="fr-FR" sz="1200" b="0" strike="noStrike" spc="-1" baseline="0" dirty="0" smtClean="0">
                          <a:solidFill>
                            <a:srgbClr val="000000"/>
                          </a:solidFill>
                          <a:latin typeface="Calibri"/>
                        </a:rPr>
                        <a:t> agent explores </a:t>
                      </a:r>
                      <a:r>
                        <a:rPr lang="fr-FR" sz="1200" b="0" strike="noStrike" spc="-1" baseline="0" dirty="0" err="1" smtClean="0">
                          <a:solidFill>
                            <a:srgbClr val="000000"/>
                          </a:solidFill>
                          <a:latin typeface="Calibri"/>
                        </a:rPr>
                        <a:t>environments</a:t>
                      </a:r>
                      <a:r>
                        <a:rPr lang="fr-FR" sz="1200" b="0" strike="noStrike" spc="-1" baseline="0" dirty="0" smtClean="0">
                          <a:solidFill>
                            <a:srgbClr val="000000"/>
                          </a:solidFill>
                          <a:latin typeface="Calibri"/>
                        </a:rPr>
                        <a:t>, </a:t>
                      </a:r>
                      <a:r>
                        <a:rPr lang="fr-FR" sz="1200" b="0" strike="noStrike" spc="-1" baseline="0" dirty="0" err="1" smtClean="0">
                          <a:solidFill>
                            <a:srgbClr val="000000"/>
                          </a:solidFill>
                          <a:latin typeface="Calibri"/>
                        </a:rPr>
                        <a:t>learns</a:t>
                      </a:r>
                      <a:r>
                        <a:rPr lang="fr-FR" sz="1200" b="0" strike="noStrike" spc="-1" baseline="0" dirty="0" smtClean="0">
                          <a:solidFill>
                            <a:srgbClr val="000000"/>
                          </a:solidFill>
                          <a:latin typeface="Calibri"/>
                        </a:rPr>
                        <a:t> optimal action </a:t>
                      </a:r>
                      <a:r>
                        <a:rPr lang="fr-FR" sz="1200" b="0" strike="noStrike" spc="-1" baseline="0" dirty="0" err="1" smtClean="0">
                          <a:solidFill>
                            <a:srgbClr val="000000"/>
                          </a:solidFill>
                          <a:latin typeface="Calibri"/>
                        </a:rPr>
                        <a:t>sequence</a:t>
                      </a:r>
                      <a:r>
                        <a:rPr lang="fr-FR" sz="1200" b="0" strike="noStrike" spc="-1" baseline="0" dirty="0" smtClean="0">
                          <a:solidFill>
                            <a:srgbClr val="000000"/>
                          </a:solidFill>
                          <a:latin typeface="Calibri"/>
                        </a:rPr>
                        <a:t> to max. profits</a:t>
                      </a:r>
                      <a:endParaRPr lang="fr-FR" sz="1200" b="0" strike="noStrike" spc="-1" dirty="0">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CFD5E9"/>
                    </a:solidFill>
                  </a:tcPr>
                </a:tc>
                <a:extLst>
                  <a:ext uri="{0D108BD9-81ED-4DB2-BD59-A6C34878D82A}">
                    <a16:rowId xmlns:a16="http://schemas.microsoft.com/office/drawing/2014/main" xmlns="" val="10003"/>
                  </a:ext>
                </a:extLst>
              </a:tr>
              <a:tr h="755640">
                <a:tc>
                  <a:txBody>
                    <a:bodyPr/>
                    <a:lstStyle/>
                    <a:p>
                      <a:pPr>
                        <a:lnSpc>
                          <a:spcPct val="100000"/>
                        </a:lnSpc>
                      </a:pPr>
                      <a:r>
                        <a:rPr lang="fr-FR" sz="1200" b="1" strike="noStrike" spc="-1">
                          <a:solidFill>
                            <a:srgbClr val="FFFFFF"/>
                          </a:solidFill>
                          <a:latin typeface="Calibri"/>
                        </a:rPr>
                        <a:t>Pricing </a:t>
                      </a:r>
                      <a:endParaRPr lang="fr-FR" sz="12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472C4"/>
                    </a:solidFill>
                  </a:tcPr>
                </a:tc>
                <a:tc>
                  <a:txBody>
                    <a:bodyPr/>
                    <a:lstStyle/>
                    <a:p>
                      <a:pPr>
                        <a:lnSpc>
                          <a:spcPct val="100000"/>
                        </a:lnSpc>
                      </a:pPr>
                      <a:r>
                        <a:rPr lang="fr-FR" sz="1200" b="0" strike="noStrike" spc="-1">
                          <a:solidFill>
                            <a:srgbClr val="000000"/>
                          </a:solidFill>
                          <a:latin typeface="Calibri"/>
                        </a:rPr>
                        <a:t>Personalized price, random prices, personalized discounts</a:t>
                      </a:r>
                      <a:endParaRPr lang="fr-FR" sz="1200" b="0" strike="noStrike" spc="-1">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8EBF4"/>
                    </a:solidFill>
                  </a:tcPr>
                </a:tc>
                <a:tc>
                  <a:txBody>
                    <a:bodyPr/>
                    <a:lstStyle/>
                    <a:p>
                      <a:pPr>
                        <a:lnSpc>
                          <a:spcPct val="100000"/>
                        </a:lnSpc>
                      </a:pPr>
                      <a:r>
                        <a:rPr lang="fr-FR" sz="1200" b="0" strike="noStrike" spc="-1" dirty="0" err="1">
                          <a:solidFill>
                            <a:srgbClr val="000000"/>
                          </a:solidFill>
                          <a:latin typeface="Calibri"/>
                        </a:rPr>
                        <a:t>Linear</a:t>
                      </a:r>
                      <a:r>
                        <a:rPr lang="fr-FR" sz="1200" b="0" strike="noStrike" spc="-1" dirty="0">
                          <a:solidFill>
                            <a:srgbClr val="000000"/>
                          </a:solidFill>
                          <a:latin typeface="Calibri"/>
                        </a:rPr>
                        <a:t>/flat </a:t>
                      </a:r>
                      <a:r>
                        <a:rPr lang="fr-FR" sz="1200" b="0" strike="noStrike" spc="-1" dirty="0" err="1">
                          <a:solidFill>
                            <a:srgbClr val="000000"/>
                          </a:solidFill>
                          <a:latin typeface="Calibri"/>
                        </a:rPr>
                        <a:t>pricing</a:t>
                      </a:r>
                      <a:r>
                        <a:rPr lang="fr-FR" sz="1200" b="0" strike="noStrike" spc="-1" dirty="0">
                          <a:solidFill>
                            <a:srgbClr val="000000"/>
                          </a:solidFill>
                          <a:latin typeface="Calibri"/>
                        </a:rPr>
                        <a:t> </a:t>
                      </a:r>
                      <a:endParaRPr lang="fr-FR" sz="1200" b="0" strike="noStrike" spc="-1" dirty="0">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8EBF4"/>
                    </a:solidFill>
                  </a:tcPr>
                </a:tc>
                <a:extLst>
                  <a:ext uri="{0D108BD9-81ED-4DB2-BD59-A6C34878D82A}">
                    <a16:rowId xmlns:a16="http://schemas.microsoft.com/office/drawing/2014/main" xmlns="" val="10004"/>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3" name="Sous-titre 2"/>
          <p:cNvSpPr>
            <a:spLocks noGrp="1"/>
          </p:cNvSpPr>
          <p:nvPr>
            <p:ph type="subTitle"/>
          </p:nvPr>
        </p:nvSpPr>
        <p:spPr/>
        <p:txBody>
          <a:bodyPr/>
          <a:lstStyle/>
          <a:p>
            <a:pPr marL="0" indent="0" algn="ctr">
              <a:buNone/>
            </a:pPr>
            <a:r>
              <a:rPr lang="en-US" b="1" dirty="0" smtClean="0"/>
              <a:t>QUESTIONS</a:t>
            </a:r>
            <a:endParaRPr lang="en-US" b="1" dirty="0"/>
          </a:p>
        </p:txBody>
      </p:sp>
    </p:spTree>
    <p:extLst>
      <p:ext uri="{BB962C8B-B14F-4D97-AF65-F5344CB8AC3E}">
        <p14:creationId xmlns:p14="http://schemas.microsoft.com/office/powerpoint/2010/main" val="11262146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CustomShape 1"/>
          <p:cNvSpPr/>
          <p:nvPr/>
        </p:nvSpPr>
        <p:spPr>
          <a:xfrm>
            <a:off x="395640" y="332640"/>
            <a:ext cx="7886160" cy="993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dirty="0">
                <a:latin typeface="Calibri Light"/>
              </a:rPr>
              <a:t>1. Introduction 	(</a:t>
            </a:r>
            <a:r>
              <a:rPr lang="fr-FR" sz="4400" b="1" strike="noStrike" spc="-1" dirty="0" err="1">
                <a:latin typeface="Calibri Light"/>
              </a:rPr>
              <a:t>cont</a:t>
            </a:r>
            <a:r>
              <a:rPr lang="fr-FR" sz="4400" b="1" strike="noStrike" spc="-1" dirty="0">
                <a:latin typeface="Calibri Light"/>
              </a:rPr>
              <a:t>)</a:t>
            </a:r>
            <a:endParaRPr lang="fr-FR" sz="4400" b="1" strike="noStrike" spc="-1" dirty="0">
              <a:latin typeface="Arial"/>
            </a:endParaRPr>
          </a:p>
        </p:txBody>
      </p:sp>
      <p:sp>
        <p:nvSpPr>
          <p:cNvPr id="141" name="CustomShape 2"/>
          <p:cNvSpPr/>
          <p:nvPr/>
        </p:nvSpPr>
        <p:spPr>
          <a:xfrm>
            <a:off x="636840" y="1537920"/>
            <a:ext cx="7886160" cy="3546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400" b="0" strike="noStrike" spc="-1" dirty="0">
                <a:solidFill>
                  <a:srgbClr val="000000"/>
                </a:solidFill>
                <a:latin typeface="Calibri"/>
              </a:rPr>
              <a:t>Illustration: Machine Learning</a:t>
            </a:r>
            <a:endParaRPr lang="fr-FR" sz="2400" b="0" strike="noStrike" spc="-1" dirty="0">
              <a:latin typeface="Arial"/>
            </a:endParaRPr>
          </a:p>
          <a:p>
            <a:pPr marL="228600" indent="-227880">
              <a:lnSpc>
                <a:spcPct val="90000"/>
              </a:lnSpc>
              <a:spcBef>
                <a:spcPts val="1001"/>
              </a:spcBef>
              <a:buClr>
                <a:srgbClr val="000000"/>
              </a:buClr>
              <a:buFont typeface="Arial"/>
              <a:buChar char="•"/>
            </a:pPr>
            <a:r>
              <a:rPr lang="fr-FR" sz="2400" b="0" strike="noStrike" spc="-1" dirty="0">
                <a:solidFill>
                  <a:srgbClr val="000000"/>
                </a:solidFill>
                <a:latin typeface="Calibri"/>
              </a:rPr>
              <a:t>Learning </a:t>
            </a:r>
            <a:r>
              <a:rPr lang="fr-FR" sz="2400" b="0" strike="noStrike" spc="-1" dirty="0" err="1">
                <a:solidFill>
                  <a:srgbClr val="000000"/>
                </a:solidFill>
                <a:latin typeface="Calibri"/>
              </a:rPr>
              <a:t>from</a:t>
            </a:r>
            <a:r>
              <a:rPr lang="fr-FR" sz="2400" b="0" strike="noStrike" spc="-1" dirty="0">
                <a:solidFill>
                  <a:srgbClr val="000000"/>
                </a:solidFill>
                <a:latin typeface="Calibri"/>
              </a:rPr>
              <a:t> </a:t>
            </a:r>
            <a:r>
              <a:rPr lang="fr-FR" sz="2400" b="0" strike="noStrike" spc="-1" dirty="0" err="1">
                <a:solidFill>
                  <a:srgbClr val="000000"/>
                </a:solidFill>
                <a:latin typeface="Calibri"/>
              </a:rPr>
              <a:t>past</a:t>
            </a:r>
            <a:r>
              <a:rPr lang="fr-FR" sz="2400" b="0" strike="noStrike" spc="-1" dirty="0">
                <a:solidFill>
                  <a:srgbClr val="000000"/>
                </a:solidFill>
                <a:latin typeface="Calibri"/>
              </a:rPr>
              <a:t> data</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smtClean="0">
                <a:solidFill>
                  <a:srgbClr val="000000"/>
                </a:solidFill>
                <a:latin typeface="Calibri"/>
              </a:rPr>
              <a:t>Learning </a:t>
            </a:r>
            <a:r>
              <a:rPr lang="fr-FR" sz="2000" b="0" strike="noStrike" spc="-1" dirty="0">
                <a:solidFill>
                  <a:srgbClr val="000000"/>
                </a:solidFill>
                <a:latin typeface="Calibri"/>
              </a:rPr>
              <a:t>to </a:t>
            </a:r>
            <a:r>
              <a:rPr lang="fr-FR" sz="2000" b="0" strike="noStrike" spc="-1" dirty="0" err="1">
                <a:solidFill>
                  <a:srgbClr val="000000"/>
                </a:solidFill>
                <a:latin typeface="Calibri"/>
              </a:rPr>
              <a:t>predict</a:t>
            </a:r>
            <a:r>
              <a:rPr lang="fr-FR" sz="2000" b="0" strike="noStrike" spc="-1" dirty="0">
                <a:solidFill>
                  <a:srgbClr val="000000"/>
                </a:solidFill>
                <a:latin typeface="Calibri"/>
              </a:rPr>
              <a:t> </a:t>
            </a:r>
            <a:r>
              <a:rPr lang="fr-FR" sz="2000" b="0" strike="noStrike" spc="-1" dirty="0" smtClean="0">
                <a:solidFill>
                  <a:srgbClr val="000000"/>
                </a:solidFill>
                <a:latin typeface="Calibri"/>
              </a:rPr>
              <a:t> </a:t>
            </a:r>
            <a:r>
              <a:rPr lang="fr-FR" sz="2000" b="0" strike="noStrike" spc="-1" dirty="0" err="1" smtClean="0">
                <a:solidFill>
                  <a:srgbClr val="000000"/>
                </a:solidFill>
                <a:latin typeface="Calibri"/>
              </a:rPr>
              <a:t>Willingness</a:t>
            </a:r>
            <a:r>
              <a:rPr lang="fr-FR" sz="2000" b="0" strike="noStrike" spc="-1" dirty="0" smtClean="0">
                <a:solidFill>
                  <a:srgbClr val="000000"/>
                </a:solidFill>
                <a:latin typeface="Calibri"/>
              </a:rPr>
              <a:t> </a:t>
            </a:r>
            <a:r>
              <a:rPr lang="fr-FR" sz="2000" b="0" strike="noStrike" spc="-1" dirty="0">
                <a:solidFill>
                  <a:srgbClr val="000000"/>
                </a:solidFill>
                <a:latin typeface="Calibri"/>
              </a:rPr>
              <a:t>To </a:t>
            </a:r>
            <a:r>
              <a:rPr lang="fr-FR" sz="2000" b="0" strike="noStrike" spc="-1" dirty="0" err="1">
                <a:solidFill>
                  <a:srgbClr val="000000"/>
                </a:solidFill>
                <a:latin typeface="Calibri"/>
              </a:rPr>
              <a:t>Pay</a:t>
            </a:r>
            <a:r>
              <a:rPr lang="fr-FR" sz="2000" b="0" strike="noStrike" spc="-1" dirty="0">
                <a:solidFill>
                  <a:srgbClr val="000000"/>
                </a:solidFill>
                <a:latin typeface="Calibri"/>
              </a:rPr>
              <a:t> (WTP) </a:t>
            </a:r>
            <a:endParaRPr lang="fr-FR" sz="2000" b="0" strike="noStrike" spc="-1" dirty="0">
              <a:latin typeface="Arial"/>
            </a:endParaRPr>
          </a:p>
          <a:p>
            <a:pPr marL="457200">
              <a:lnSpc>
                <a:spcPct val="90000"/>
              </a:lnSpc>
              <a:spcBef>
                <a:spcPts val="499"/>
              </a:spcBef>
            </a:pPr>
            <a:endParaRPr lang="fr-FR" sz="2000" b="0" strike="noStrike" spc="-1" dirty="0">
              <a:latin typeface="Arial"/>
            </a:endParaRPr>
          </a:p>
          <a:p>
            <a:pPr marL="457200">
              <a:lnSpc>
                <a:spcPct val="90000"/>
              </a:lnSpc>
              <a:spcBef>
                <a:spcPts val="1001"/>
              </a:spcBef>
            </a:pPr>
            <a:endParaRPr lang="fr-FR" sz="2000" b="0" strike="noStrike" spc="-1" dirty="0">
              <a:latin typeface="Arial"/>
            </a:endParaRPr>
          </a:p>
          <a:p>
            <a:pPr marL="457200">
              <a:lnSpc>
                <a:spcPct val="100000"/>
              </a:lnSpc>
            </a:pPr>
            <a:endParaRPr lang="fr-FR" sz="2000" b="0" strike="noStrike" spc="-1" dirty="0">
              <a:latin typeface="Arial"/>
            </a:endParaRPr>
          </a:p>
          <a:p>
            <a:pPr marL="457200">
              <a:lnSpc>
                <a:spcPct val="90000"/>
              </a:lnSpc>
              <a:spcBef>
                <a:spcPts val="1001"/>
              </a:spcBef>
            </a:pPr>
            <a:endParaRPr lang="fr-FR" sz="2000" b="0" strike="noStrike" spc="-1" dirty="0">
              <a:latin typeface="Arial"/>
            </a:endParaRPr>
          </a:p>
          <a:p>
            <a:pPr marL="457200">
              <a:lnSpc>
                <a:spcPct val="100000"/>
              </a:lnSpc>
            </a:pPr>
            <a:endParaRPr lang="fr-FR" sz="2000" b="0" strike="noStrike" spc="-1" dirty="0">
              <a:latin typeface="Arial"/>
            </a:endParaRPr>
          </a:p>
          <a:p>
            <a:pPr marL="457200">
              <a:lnSpc>
                <a:spcPct val="100000"/>
              </a:lnSpc>
            </a:pPr>
            <a:endParaRPr lang="fr-FR" sz="2000" b="0" strike="noStrike" spc="-1" dirty="0">
              <a:latin typeface="Arial"/>
            </a:endParaRPr>
          </a:p>
          <a:p>
            <a:pPr marL="457200">
              <a:lnSpc>
                <a:spcPct val="100000"/>
              </a:lnSpc>
            </a:pPr>
            <a:endParaRPr lang="fr-FR" sz="2000" b="0" strike="noStrike" spc="-1" dirty="0">
              <a:latin typeface="Arial"/>
            </a:endParaRPr>
          </a:p>
          <a:p>
            <a:pPr marL="457200">
              <a:lnSpc>
                <a:spcPct val="100000"/>
              </a:lnSpc>
            </a:pPr>
            <a:endParaRPr lang="fr-FR" sz="2000" b="0" strike="noStrike" spc="-1" dirty="0">
              <a:latin typeface="Arial"/>
            </a:endParaRPr>
          </a:p>
          <a:p>
            <a:pPr marL="457200">
              <a:lnSpc>
                <a:spcPct val="100000"/>
              </a:lnSpc>
            </a:pPr>
            <a:endParaRPr lang="fr-FR" sz="2000" b="0" strike="noStrike" spc="-1" dirty="0">
              <a:latin typeface="Arial"/>
            </a:endParaRPr>
          </a:p>
          <a:p>
            <a:pPr marL="457200">
              <a:lnSpc>
                <a:spcPct val="100000"/>
              </a:lnSpc>
            </a:pPr>
            <a:endParaRPr lang="fr-FR" sz="2000" b="0" strike="noStrike" spc="-1" dirty="0">
              <a:latin typeface="Arial"/>
            </a:endParaRPr>
          </a:p>
          <a:p>
            <a:pPr marL="457200">
              <a:lnSpc>
                <a:spcPct val="100000"/>
              </a:lnSpc>
            </a:pPr>
            <a:endParaRPr lang="fr-FR" sz="2000" b="0" strike="noStrike" spc="-1" dirty="0">
              <a:latin typeface="Arial"/>
            </a:endParaRPr>
          </a:p>
          <a:p>
            <a:pPr marL="457200">
              <a:lnSpc>
                <a:spcPct val="90000"/>
              </a:lnSpc>
              <a:spcBef>
                <a:spcPts val="1001"/>
              </a:spcBef>
            </a:pPr>
            <a:endParaRPr lang="fr-FR" sz="2000" b="0" strike="noStrike" spc="-1" dirty="0">
              <a:latin typeface="Arial"/>
            </a:endParaRPr>
          </a:p>
        </p:txBody>
      </p:sp>
      <p:pic>
        <p:nvPicPr>
          <p:cNvPr id="142" name="Image 3"/>
          <p:cNvPicPr/>
          <p:nvPr/>
        </p:nvPicPr>
        <p:blipFill>
          <a:blip r:embed="rId3"/>
          <a:stretch/>
        </p:blipFill>
        <p:spPr>
          <a:xfrm>
            <a:off x="515520" y="4328898"/>
            <a:ext cx="8448120" cy="1374840"/>
          </a:xfrm>
          <a:prstGeom prst="rect">
            <a:avLst/>
          </a:prstGeom>
          <a:ln>
            <a:solidFill>
              <a:srgbClr val="4472C4"/>
            </a:solidFill>
          </a:ln>
        </p:spPr>
      </p:pic>
      <p:sp>
        <p:nvSpPr>
          <p:cNvPr id="143" name="CustomShape 3"/>
          <p:cNvSpPr/>
          <p:nvPr/>
        </p:nvSpPr>
        <p:spPr>
          <a:xfrm>
            <a:off x="8316360" y="4277760"/>
            <a:ext cx="503280" cy="388080"/>
          </a:xfrm>
          <a:prstGeom prst="ellipse">
            <a:avLst/>
          </a:prstGeom>
          <a:noFill/>
          <a:ln w="50760">
            <a:solidFill>
              <a:srgbClr val="C00000"/>
            </a:solidFill>
            <a:round/>
          </a:ln>
        </p:spPr>
        <p:style>
          <a:lnRef idx="0">
            <a:scrgbClr r="0" g="0" b="0"/>
          </a:lnRef>
          <a:fillRef idx="0">
            <a:scrgbClr r="0" g="0" b="0"/>
          </a:fillRef>
          <a:effectRef idx="0">
            <a:scrgbClr r="0" g="0" b="0"/>
          </a:effectRef>
          <a:fontRef idx="minor"/>
        </p:style>
      </p:sp>
      <p:grpSp>
        <p:nvGrpSpPr>
          <p:cNvPr id="144" name="Group 4"/>
          <p:cNvGrpSpPr/>
          <p:nvPr/>
        </p:nvGrpSpPr>
        <p:grpSpPr>
          <a:xfrm>
            <a:off x="515520" y="3291126"/>
            <a:ext cx="7008840" cy="841680"/>
            <a:chOff x="515520" y="3753720"/>
            <a:chExt cx="7008840" cy="841680"/>
          </a:xfrm>
        </p:grpSpPr>
        <p:sp>
          <p:nvSpPr>
            <p:cNvPr id="145" name="CustomShape 5"/>
            <p:cNvSpPr/>
            <p:nvPr/>
          </p:nvSpPr>
          <p:spPr>
            <a:xfrm>
              <a:off x="515520" y="3753720"/>
              <a:ext cx="7008120" cy="333360"/>
            </a:xfrm>
            <a:prstGeom prst="rect">
              <a:avLst/>
            </a:prstGeom>
            <a:solidFill>
              <a:srgbClr val="4472C4"/>
            </a:solid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fr-FR" sz="1600" b="0" i="1" strike="noStrike" spc="-1">
                  <a:solidFill>
                    <a:srgbClr val="000000"/>
                  </a:solidFill>
                  <a:latin typeface="Calibri"/>
                  <a:ea typeface="DejaVu Sans"/>
                </a:rPr>
                <a:t>Predictors</a:t>
              </a:r>
              <a:endParaRPr lang="fr-FR" sz="1600" b="0" strike="noStrike" spc="-1">
                <a:latin typeface="Arial"/>
              </a:endParaRPr>
            </a:p>
          </p:txBody>
        </p:sp>
        <p:sp>
          <p:nvSpPr>
            <p:cNvPr id="146" name="CustomShape 6"/>
            <p:cNvSpPr/>
            <p:nvPr/>
          </p:nvSpPr>
          <p:spPr>
            <a:xfrm rot="5400000">
              <a:off x="3743280" y="814320"/>
              <a:ext cx="553680" cy="7008120"/>
            </a:xfrm>
            <a:prstGeom prst="leftBrace">
              <a:avLst>
                <a:gd name="adj1" fmla="val 8333"/>
                <a:gd name="adj2" fmla="val 50000"/>
              </a:avLst>
            </a:prstGeom>
            <a:noFill/>
            <a:ln w="9360">
              <a:solidFill>
                <a:srgbClr val="3F6EC2"/>
              </a:solidFill>
              <a:round/>
            </a:ln>
          </p:spPr>
          <p:style>
            <a:lnRef idx="0">
              <a:scrgbClr r="0" g="0" b="0"/>
            </a:lnRef>
            <a:fillRef idx="0">
              <a:scrgbClr r="0" g="0" b="0"/>
            </a:fillRef>
            <a:effectRef idx="0">
              <a:scrgbClr r="0" g="0" b="0"/>
            </a:effectRef>
            <a:fontRef idx="minor"/>
          </p:style>
        </p:sp>
      </p:grpSp>
      <p:sp>
        <p:nvSpPr>
          <p:cNvPr id="147" name="CustomShape 7"/>
          <p:cNvSpPr/>
          <p:nvPr/>
        </p:nvSpPr>
        <p:spPr>
          <a:xfrm>
            <a:off x="8028360" y="3268320"/>
            <a:ext cx="1007280" cy="820080"/>
          </a:xfrm>
          <a:prstGeom prst="rect">
            <a:avLst/>
          </a:prstGeom>
          <a:solidFill>
            <a:srgbClr val="4472C4"/>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fr-FR" sz="1200" b="1" i="1" strike="noStrike" spc="-1">
                <a:solidFill>
                  <a:srgbClr val="FFFFFF"/>
                </a:solidFill>
                <a:latin typeface="Calibri"/>
                <a:ea typeface="DejaVu Sans"/>
              </a:rPr>
              <a:t>Predicted Variable</a:t>
            </a:r>
            <a:endParaRPr lang="fr-FR" sz="1200" b="0" strike="noStrike" spc="-1">
              <a:latin typeface="Arial"/>
            </a:endParaRPr>
          </a:p>
          <a:p>
            <a:pPr algn="just">
              <a:lnSpc>
                <a:spcPct val="100000"/>
              </a:lnSpc>
            </a:pPr>
            <a:r>
              <a:rPr lang="fr-FR" sz="1200" b="1" i="1" strike="noStrike" spc="-1">
                <a:solidFill>
                  <a:srgbClr val="FFFFFF"/>
                </a:solidFill>
                <a:latin typeface="Calibri"/>
                <a:ea typeface="DejaVu Sans"/>
              </a:rPr>
              <a:t>(Supervised Learning)</a:t>
            </a:r>
            <a:endParaRPr lang="fr-FR" sz="1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CustomShape 1"/>
          <p:cNvSpPr/>
          <p:nvPr/>
        </p:nvSpPr>
        <p:spPr>
          <a:xfrm>
            <a:off x="628560" y="36504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90000"/>
              </a:lnSpc>
            </a:pPr>
            <a:r>
              <a:rPr lang="fr-FR" sz="4400" b="1" strike="noStrike" spc="-1" dirty="0">
                <a:latin typeface="Calibri Light"/>
              </a:rPr>
              <a:t>1. Introduction (</a:t>
            </a:r>
            <a:r>
              <a:rPr lang="fr-FR" sz="4400" b="1" strike="noStrike" spc="-1" dirty="0" err="1">
                <a:latin typeface="Calibri Light"/>
              </a:rPr>
              <a:t>cont</a:t>
            </a:r>
            <a:r>
              <a:rPr lang="fr-FR" sz="4400" b="1" strike="noStrike" spc="-1" dirty="0">
                <a:latin typeface="Calibri Light"/>
              </a:rPr>
              <a:t>) 	</a:t>
            </a:r>
            <a:endParaRPr lang="fr-FR" sz="4400" b="1" strike="noStrike" spc="-1" dirty="0">
              <a:latin typeface="Arial"/>
            </a:endParaRPr>
          </a:p>
        </p:txBody>
      </p:sp>
      <p:sp>
        <p:nvSpPr>
          <p:cNvPr id="149" name="CustomShape 2"/>
          <p:cNvSpPr/>
          <p:nvPr/>
        </p:nvSpPr>
        <p:spPr>
          <a:xfrm>
            <a:off x="628560" y="1825560"/>
            <a:ext cx="7886160" cy="435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400" b="0" strike="noStrike" spc="-1" dirty="0" err="1">
                <a:solidFill>
                  <a:srgbClr val="000000"/>
                </a:solidFill>
                <a:latin typeface="Calibri"/>
              </a:rPr>
              <a:t>Research</a:t>
            </a:r>
            <a:r>
              <a:rPr lang="fr-FR" sz="2400" b="0" strike="noStrike" spc="-1" dirty="0">
                <a:solidFill>
                  <a:srgbClr val="000000"/>
                </a:solidFill>
                <a:latin typeface="Calibri"/>
              </a:rPr>
              <a:t> Focus: AI (&amp;</a:t>
            </a:r>
            <a:r>
              <a:rPr lang="fr-FR" sz="2400" b="0" strike="noStrike" spc="-1" dirty="0" err="1">
                <a:solidFill>
                  <a:srgbClr val="000000"/>
                </a:solidFill>
                <a:latin typeface="Calibri"/>
              </a:rPr>
              <a:t>Big</a:t>
            </a:r>
            <a:r>
              <a:rPr lang="fr-FR" sz="2400" b="0" strike="noStrike" spc="-1" dirty="0">
                <a:solidFill>
                  <a:srgbClr val="000000"/>
                </a:solidFill>
                <a:latin typeface="Calibri"/>
              </a:rPr>
              <a:t> Data) on</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Price Discrimination</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Tacit</a:t>
            </a:r>
            <a:r>
              <a:rPr lang="fr-FR" sz="2000" b="0" strike="noStrike" spc="-1" dirty="0">
                <a:solidFill>
                  <a:srgbClr val="000000"/>
                </a:solidFill>
                <a:latin typeface="Calibri"/>
              </a:rPr>
              <a:t> Collusion</a:t>
            </a:r>
            <a:endParaRPr lang="fr-FR" sz="2000" b="0" strike="noStrike" spc="-1" dirty="0">
              <a:latin typeface="Arial"/>
            </a:endParaRPr>
          </a:p>
          <a:p>
            <a:pPr marL="228600" indent="-227880">
              <a:lnSpc>
                <a:spcPct val="90000"/>
              </a:lnSpc>
              <a:spcBef>
                <a:spcPts val="1001"/>
              </a:spcBef>
              <a:buClr>
                <a:srgbClr val="000000"/>
              </a:buClr>
              <a:buFont typeface="Arial"/>
              <a:buChar char="•"/>
            </a:pPr>
            <a:endParaRPr lang="fr-FR" sz="24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400" b="0" strike="noStrike" spc="-1" dirty="0" err="1" smtClean="0">
                <a:solidFill>
                  <a:srgbClr val="000000"/>
                </a:solidFill>
                <a:latin typeface="Calibri"/>
              </a:rPr>
              <a:t>Specifically</a:t>
            </a:r>
            <a:r>
              <a:rPr lang="fr-FR" sz="2400" b="0" strike="noStrike" spc="-1" dirty="0">
                <a:solidFill>
                  <a:srgbClr val="000000"/>
                </a:solidFill>
                <a:latin typeface="Calibri"/>
              </a:rPr>
              <a:t>: </a:t>
            </a:r>
            <a:r>
              <a:rPr lang="fr-FR" sz="2400" b="0" strike="noStrike" spc="-1" dirty="0" err="1">
                <a:solidFill>
                  <a:srgbClr val="000000"/>
                </a:solidFill>
                <a:latin typeface="Calibri"/>
              </a:rPr>
              <a:t>Does</a:t>
            </a:r>
            <a:r>
              <a:rPr lang="fr-FR" sz="2400" b="0" strike="noStrike" spc="-1" dirty="0">
                <a:solidFill>
                  <a:srgbClr val="000000"/>
                </a:solidFill>
                <a:latin typeface="Calibri"/>
              </a:rPr>
              <a:t> AI</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000" b="1" spc="-1" dirty="0" err="1">
                <a:solidFill>
                  <a:srgbClr val="000000"/>
                </a:solidFill>
                <a:latin typeface="Calibri"/>
              </a:rPr>
              <a:t>Extends</a:t>
            </a:r>
            <a:r>
              <a:rPr lang="fr-FR" sz="2000" b="1" spc="-1" dirty="0">
                <a:solidFill>
                  <a:srgbClr val="000000"/>
                </a:solidFill>
                <a:latin typeface="Calibri"/>
              </a:rPr>
              <a:t> the </a:t>
            </a:r>
            <a:r>
              <a:rPr lang="fr-FR" sz="2000" b="1" spc="-1" dirty="0" err="1">
                <a:solidFill>
                  <a:srgbClr val="000000"/>
                </a:solidFill>
                <a:latin typeface="Calibri"/>
              </a:rPr>
              <a:t>possibility</a:t>
            </a:r>
            <a:r>
              <a:rPr lang="fr-FR" sz="2000" b="1" spc="-1" dirty="0">
                <a:solidFill>
                  <a:srgbClr val="000000"/>
                </a:solidFill>
                <a:latin typeface="Calibri"/>
              </a:rPr>
              <a:t> to </a:t>
            </a:r>
            <a:r>
              <a:rPr lang="fr-FR" sz="2000" b="1" spc="-1" dirty="0" err="1">
                <a:solidFill>
                  <a:srgbClr val="000000"/>
                </a:solidFill>
                <a:latin typeface="Calibri"/>
              </a:rPr>
              <a:t>price</a:t>
            </a:r>
            <a:r>
              <a:rPr lang="fr-FR" sz="2000" b="1" spc="-1" dirty="0">
                <a:solidFill>
                  <a:srgbClr val="000000"/>
                </a:solidFill>
                <a:latin typeface="Calibri"/>
              </a:rPr>
              <a:t> </a:t>
            </a:r>
            <a:r>
              <a:rPr lang="fr-FR" sz="2000" b="1" spc="-1" dirty="0" err="1">
                <a:solidFill>
                  <a:srgbClr val="000000"/>
                </a:solidFill>
                <a:latin typeface="Calibri"/>
              </a:rPr>
              <a:t>discriminate</a:t>
            </a:r>
            <a:r>
              <a:rPr lang="fr-FR" sz="2000" spc="-1" dirty="0">
                <a:solidFill>
                  <a:srgbClr val="000000"/>
                </a:solidFill>
                <a:latin typeface="Calibri"/>
              </a:rPr>
              <a:t> </a:t>
            </a:r>
            <a:r>
              <a:rPr lang="fr-FR" sz="2000" spc="-1" dirty="0" err="1">
                <a:solidFill>
                  <a:srgbClr val="000000"/>
                </a:solidFill>
                <a:latin typeface="Calibri"/>
              </a:rPr>
              <a:t>leading</a:t>
            </a:r>
            <a:r>
              <a:rPr lang="fr-FR" sz="2000" spc="-1" dirty="0">
                <a:solidFill>
                  <a:srgbClr val="000000"/>
                </a:solidFill>
                <a:latin typeface="Calibri"/>
              </a:rPr>
              <a:t> to more </a:t>
            </a:r>
            <a:r>
              <a:rPr lang="fr-FR" sz="2000" spc="-1" dirty="0" err="1">
                <a:solidFill>
                  <a:srgbClr val="000000"/>
                </a:solidFill>
                <a:latin typeface="Calibri"/>
              </a:rPr>
              <a:t>personalized</a:t>
            </a:r>
            <a:r>
              <a:rPr lang="fr-FR" sz="2000" spc="-1" dirty="0">
                <a:solidFill>
                  <a:srgbClr val="000000"/>
                </a:solidFill>
                <a:latin typeface="Calibri"/>
              </a:rPr>
              <a:t> </a:t>
            </a:r>
            <a:r>
              <a:rPr lang="fr-FR" sz="2000" spc="-1" dirty="0" err="1">
                <a:solidFill>
                  <a:srgbClr val="000000"/>
                </a:solidFill>
                <a:latin typeface="Calibri"/>
              </a:rPr>
              <a:t>prices</a:t>
            </a:r>
            <a:r>
              <a:rPr lang="fr-FR" sz="2000" spc="-1" dirty="0">
                <a:solidFill>
                  <a:srgbClr val="000000"/>
                </a:solidFill>
                <a:latin typeface="Calibri"/>
              </a:rPr>
              <a:t> (</a:t>
            </a:r>
            <a:r>
              <a:rPr lang="fr-FR" sz="2000" spc="-1" dirty="0" err="1">
                <a:solidFill>
                  <a:srgbClr val="000000"/>
                </a:solidFill>
                <a:latin typeface="Calibri"/>
              </a:rPr>
              <a:t>Belleflamme</a:t>
            </a:r>
            <a:r>
              <a:rPr lang="fr-FR" sz="2000" spc="-1" dirty="0">
                <a:solidFill>
                  <a:srgbClr val="000000"/>
                </a:solidFill>
                <a:latin typeface="Calibri"/>
              </a:rPr>
              <a:t> et al., 2018)?</a:t>
            </a:r>
            <a:endParaRPr lang="fr-FR" sz="2000" b="1" strike="noStrike" spc="-1" dirty="0" smtClean="0">
              <a:solidFill>
                <a:srgbClr val="000000"/>
              </a:solidFill>
              <a:latin typeface="Calibri"/>
            </a:endParaRPr>
          </a:p>
          <a:p>
            <a:pPr marL="685800" lvl="1" indent="-227880">
              <a:lnSpc>
                <a:spcPct val="90000"/>
              </a:lnSpc>
              <a:spcBef>
                <a:spcPts val="499"/>
              </a:spcBef>
              <a:buClr>
                <a:srgbClr val="000000"/>
              </a:buClr>
              <a:buFont typeface="Arial"/>
              <a:buChar char="•"/>
            </a:pPr>
            <a:endParaRPr lang="fr-FR" sz="2000" b="1" spc="-1" dirty="0">
              <a:solidFill>
                <a:srgbClr val="000000"/>
              </a:solidFill>
              <a:latin typeface="Calibri"/>
            </a:endParaRPr>
          </a:p>
          <a:p>
            <a:pPr marL="685800" lvl="1" indent="-227880">
              <a:lnSpc>
                <a:spcPct val="90000"/>
              </a:lnSpc>
              <a:spcBef>
                <a:spcPts val="499"/>
              </a:spcBef>
              <a:buClr>
                <a:srgbClr val="000000"/>
              </a:buClr>
              <a:buFont typeface="Arial"/>
              <a:buChar char="•"/>
            </a:pPr>
            <a:r>
              <a:rPr lang="fr-FR" sz="2000" b="1" strike="noStrike" spc="-1" dirty="0" err="1" smtClean="0">
                <a:solidFill>
                  <a:srgbClr val="000000"/>
                </a:solidFill>
                <a:latin typeface="Calibri"/>
              </a:rPr>
              <a:t>Facilitates</a:t>
            </a:r>
            <a:r>
              <a:rPr lang="fr-FR" sz="2000" b="1" strike="noStrike" spc="-1" dirty="0" smtClean="0">
                <a:solidFill>
                  <a:srgbClr val="000000"/>
                </a:solidFill>
                <a:latin typeface="Calibri"/>
              </a:rPr>
              <a:t> </a:t>
            </a:r>
            <a:r>
              <a:rPr lang="fr-FR" sz="2000" b="1" strike="noStrike" spc="-1" dirty="0">
                <a:solidFill>
                  <a:srgbClr val="000000"/>
                </a:solidFill>
                <a:latin typeface="Calibri"/>
              </a:rPr>
              <a:t>collusion by </a:t>
            </a:r>
            <a:r>
              <a:rPr lang="fr-FR" sz="2000" b="1" strike="noStrike" spc="-1" dirty="0" err="1" smtClean="0">
                <a:solidFill>
                  <a:srgbClr val="000000"/>
                </a:solidFill>
                <a:latin typeface="Calibri"/>
              </a:rPr>
              <a:t>algorithms</a:t>
            </a:r>
            <a:r>
              <a:rPr lang="fr-FR" sz="2000" b="0" strike="noStrike" spc="-1" dirty="0" smtClean="0">
                <a:solidFill>
                  <a:srgbClr val="000000"/>
                </a:solidFill>
                <a:latin typeface="Calibri"/>
              </a:rPr>
              <a:t> </a:t>
            </a:r>
            <a:r>
              <a:rPr lang="fr-FR" sz="2000" b="0" strike="noStrike" spc="-1" dirty="0">
                <a:solidFill>
                  <a:srgbClr val="000000"/>
                </a:solidFill>
                <a:latin typeface="Calibri"/>
              </a:rPr>
              <a:t>(Ezrachi and Stucke, 2016)? </a:t>
            </a:r>
            <a:endParaRPr lang="fr-FR" sz="2000" b="0" strike="noStrike" spc="-1" dirty="0">
              <a:latin typeface="Arial"/>
            </a:endParaRPr>
          </a:p>
          <a:p>
            <a:pPr marL="685800" lvl="1" indent="-227880">
              <a:lnSpc>
                <a:spcPct val="90000"/>
              </a:lnSpc>
              <a:spcBef>
                <a:spcPts val="499"/>
              </a:spcBef>
              <a:buClr>
                <a:srgbClr val="000000"/>
              </a:buClr>
              <a:buFont typeface="Arial"/>
              <a:buChar char="•"/>
            </a:pPr>
            <a:endParaRPr lang="fr-FR" sz="2000" b="1" strike="noStrike" spc="-1" dirty="0" smtClean="0">
              <a:solidFill>
                <a:srgbClr val="000000"/>
              </a:solidFill>
              <a:latin typeface="Calibri"/>
            </a:endParaRPr>
          </a:p>
          <a:p>
            <a:pPr marL="685800" lvl="1" indent="-227880">
              <a:lnSpc>
                <a:spcPct val="90000"/>
              </a:lnSpc>
              <a:spcBef>
                <a:spcPts val="499"/>
              </a:spcBef>
              <a:buClr>
                <a:srgbClr val="000000"/>
              </a:buClr>
              <a:buFont typeface="Arial"/>
              <a:buChar char="•"/>
            </a:pPr>
            <a:endParaRPr lang="fr-FR" sz="2000" b="0" strike="noStrike" spc="-1" dirty="0">
              <a:latin typeface="Arial"/>
            </a:endParaRPr>
          </a:p>
          <a:p>
            <a:pPr marL="457200">
              <a:lnSpc>
                <a:spcPct val="90000"/>
              </a:lnSpc>
              <a:spcBef>
                <a:spcPts val="499"/>
              </a:spcBef>
            </a:pPr>
            <a:endParaRPr lang="fr-FR" sz="2000" b="0" strike="noStrike" spc="-1" dirty="0">
              <a:latin typeface="Arial"/>
            </a:endParaRPr>
          </a:p>
          <a:p>
            <a:pPr marL="457200">
              <a:lnSpc>
                <a:spcPct val="90000"/>
              </a:lnSpc>
              <a:spcBef>
                <a:spcPts val="1001"/>
              </a:spcBef>
            </a:pPr>
            <a:endParaRPr lang="fr-FR" sz="2000" b="0" strike="noStrike" spc="-1" dirty="0">
              <a:latin typeface="Arial"/>
            </a:endParaRPr>
          </a:p>
          <a:p>
            <a:pPr marL="457200">
              <a:lnSpc>
                <a:spcPct val="90000"/>
              </a:lnSpc>
              <a:spcBef>
                <a:spcPts val="1001"/>
              </a:spcBef>
            </a:pPr>
            <a:endParaRPr lang="fr-FR" sz="20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9">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CustomShape 1"/>
          <p:cNvSpPr/>
          <p:nvPr/>
        </p:nvSpPr>
        <p:spPr>
          <a:xfrm>
            <a:off x="628560" y="-2736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Overview: Methodology &amp; Results</a:t>
            </a:r>
            <a:endParaRPr lang="fr-FR" sz="4400" b="0" strike="noStrike" spc="-1">
              <a:latin typeface="Arial"/>
            </a:endParaRPr>
          </a:p>
        </p:txBody>
      </p:sp>
      <p:sp>
        <p:nvSpPr>
          <p:cNvPr id="151" name="CustomShape 2"/>
          <p:cNvSpPr/>
          <p:nvPr/>
        </p:nvSpPr>
        <p:spPr>
          <a:xfrm>
            <a:off x="628560" y="1412640"/>
            <a:ext cx="8335080" cy="4763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800" b="0" strike="noStrike" spc="-1" dirty="0" err="1">
                <a:solidFill>
                  <a:srgbClr val="000000"/>
                </a:solidFill>
                <a:latin typeface="Calibri"/>
              </a:rPr>
              <a:t>Methodology</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err="1">
                <a:solidFill>
                  <a:srgbClr val="000000"/>
                </a:solidFill>
                <a:latin typeface="Calibri"/>
              </a:rPr>
              <a:t>Grounded</a:t>
            </a:r>
            <a:r>
              <a:rPr lang="fr-FR" sz="2400" b="0" strike="noStrike" spc="-1" dirty="0">
                <a:solidFill>
                  <a:srgbClr val="000000"/>
                </a:solidFill>
                <a:latin typeface="Calibri"/>
              </a:rPr>
              <a:t> in </a:t>
            </a:r>
            <a:r>
              <a:rPr lang="fr-FR" sz="2400" b="0" strike="noStrike" spc="-1" dirty="0" err="1">
                <a:solidFill>
                  <a:srgbClr val="000000"/>
                </a:solidFill>
                <a:latin typeface="Calibri"/>
              </a:rPr>
              <a:t>Economic</a:t>
            </a:r>
            <a:r>
              <a:rPr lang="fr-FR" sz="2400" b="0" strike="noStrike" spc="-1" dirty="0">
                <a:solidFill>
                  <a:srgbClr val="000000"/>
                </a:solidFill>
                <a:latin typeface="Calibri"/>
              </a:rPr>
              <a:t>, AI &amp; Legal Scientific </a:t>
            </a:r>
            <a:r>
              <a:rPr lang="fr-FR" sz="2400" b="0" strike="noStrike" spc="-1" dirty="0" err="1">
                <a:solidFill>
                  <a:srgbClr val="000000"/>
                </a:solidFill>
                <a:latin typeface="Calibri"/>
              </a:rPr>
              <a:t>Literature</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Compare Price Discrimination (PD) and </a:t>
            </a:r>
            <a:r>
              <a:rPr lang="fr-FR" sz="2400" b="0" strike="noStrike" spc="-1" dirty="0" err="1">
                <a:solidFill>
                  <a:srgbClr val="000000"/>
                </a:solidFill>
                <a:latin typeface="Calibri"/>
              </a:rPr>
              <a:t>Tacit</a:t>
            </a:r>
            <a:r>
              <a:rPr lang="fr-FR" sz="2400" b="0" strike="noStrike" spc="-1" dirty="0">
                <a:solidFill>
                  <a:srgbClr val="000000"/>
                </a:solidFill>
                <a:latin typeface="Calibri"/>
              </a:rPr>
              <a:t> Collusion (TC)</a:t>
            </a:r>
            <a:endParaRPr lang="fr-FR" sz="2400" b="0" strike="noStrike" spc="-1" dirty="0">
              <a:latin typeface="Arial"/>
            </a:endParaRPr>
          </a:p>
          <a:p>
            <a:pPr marL="228600" indent="-227880">
              <a:lnSpc>
                <a:spcPct val="90000"/>
              </a:lnSpc>
              <a:spcBef>
                <a:spcPts val="1001"/>
              </a:spcBef>
              <a:buClr>
                <a:srgbClr val="000000"/>
              </a:buClr>
              <a:buFont typeface="Arial"/>
              <a:buChar char="•"/>
            </a:pPr>
            <a:endParaRPr lang="fr-FR" sz="28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800" b="0" strike="noStrike" spc="-1" dirty="0" smtClean="0">
                <a:solidFill>
                  <a:srgbClr val="000000"/>
                </a:solidFill>
                <a:latin typeface="Calibri"/>
              </a:rPr>
              <a:t>Main </a:t>
            </a:r>
            <a:r>
              <a:rPr lang="fr-FR" sz="2800" b="0" strike="noStrike" spc="-1" dirty="0" err="1" smtClean="0">
                <a:solidFill>
                  <a:srgbClr val="000000"/>
                </a:solidFill>
                <a:latin typeface="Calibri"/>
              </a:rPr>
              <a:t>result</a:t>
            </a:r>
            <a:r>
              <a:rPr lang="fr-FR" sz="2800" b="0" strike="noStrike" spc="-1" dirty="0" smtClean="0">
                <a:solidFill>
                  <a:srgbClr val="000000"/>
                </a:solidFill>
                <a:latin typeface="Calibri"/>
              </a:rPr>
              <a:t>: </a:t>
            </a:r>
            <a:r>
              <a:rPr lang="fr-FR" sz="2800" b="0" strike="noStrike" spc="-1" dirty="0">
                <a:solidFill>
                  <a:srgbClr val="000000"/>
                </a:solidFill>
                <a:latin typeface="Calibri"/>
              </a:rPr>
              <a:t>PD &amp; TC </a:t>
            </a:r>
            <a:r>
              <a:rPr lang="fr-FR" sz="2800" b="0" strike="noStrike" spc="-1" dirty="0" err="1">
                <a:solidFill>
                  <a:srgbClr val="000000"/>
                </a:solidFill>
                <a:latin typeface="Calibri"/>
              </a:rPr>
              <a:t>diametrically</a:t>
            </a:r>
            <a:r>
              <a:rPr lang="fr-FR" sz="2800" b="0" strike="noStrike" spc="-1" dirty="0">
                <a:solidFill>
                  <a:srgbClr val="000000"/>
                </a:solidFill>
                <a:latin typeface="Calibri"/>
              </a:rPr>
              <a:t> </a:t>
            </a:r>
            <a:r>
              <a:rPr lang="fr-FR" sz="2800" b="0" strike="noStrike" spc="-1" dirty="0" err="1">
                <a:solidFill>
                  <a:srgbClr val="000000"/>
                </a:solidFill>
                <a:latin typeface="Calibri"/>
              </a:rPr>
              <a:t>opposed</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Data </a:t>
            </a:r>
            <a:r>
              <a:rPr lang="fr-FR" sz="2400" b="0" strike="noStrike" spc="-1" dirty="0" err="1">
                <a:solidFill>
                  <a:srgbClr val="000000"/>
                </a:solidFill>
                <a:latin typeface="Calibri"/>
              </a:rPr>
              <a:t>requirements</a:t>
            </a:r>
            <a:r>
              <a:rPr lang="fr-FR" sz="2400" b="0" strike="noStrike" spc="-1" dirty="0">
                <a:solidFill>
                  <a:srgbClr val="000000"/>
                </a:solidFill>
                <a:latin typeface="Calibri"/>
              </a:rPr>
              <a:t> </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AI </a:t>
            </a:r>
            <a:r>
              <a:rPr lang="fr-FR" sz="2400" b="0" strike="noStrike" spc="-1" dirty="0" err="1">
                <a:solidFill>
                  <a:srgbClr val="000000"/>
                </a:solidFill>
                <a:latin typeface="Calibri"/>
              </a:rPr>
              <a:t>methods</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spc="-1" dirty="0" err="1">
                <a:solidFill>
                  <a:srgbClr val="000000"/>
                </a:solidFill>
                <a:latin typeface="Calibri"/>
              </a:rPr>
              <a:t>Strategies</a:t>
            </a:r>
            <a:r>
              <a:rPr lang="fr-FR" sz="2400" spc="-1" dirty="0">
                <a:solidFill>
                  <a:srgbClr val="000000"/>
                </a:solidFill>
                <a:latin typeface="Calibri"/>
              </a:rPr>
              <a:t>  (more </a:t>
            </a:r>
            <a:r>
              <a:rPr lang="fr-FR" sz="2400" spc="-1" dirty="0" err="1">
                <a:solidFill>
                  <a:srgbClr val="000000"/>
                </a:solidFill>
                <a:latin typeface="Calibri"/>
              </a:rPr>
              <a:t>complex</a:t>
            </a:r>
            <a:r>
              <a:rPr lang="fr-FR" sz="2400" spc="-1" dirty="0">
                <a:solidFill>
                  <a:srgbClr val="000000"/>
                </a:solidFill>
                <a:latin typeface="Calibri"/>
              </a:rPr>
              <a:t> for TC)</a:t>
            </a:r>
          </a:p>
          <a:p>
            <a:pPr marL="685800" lvl="1" indent="-227880">
              <a:lnSpc>
                <a:spcPct val="90000"/>
              </a:lnSpc>
              <a:spcBef>
                <a:spcPts val="499"/>
              </a:spcBef>
              <a:buClr>
                <a:srgbClr val="000000"/>
              </a:buClr>
              <a:buFont typeface="Arial"/>
              <a:buChar char="•"/>
            </a:pPr>
            <a:r>
              <a:rPr lang="fr-FR" sz="2400" spc="-1" dirty="0" err="1">
                <a:solidFill>
                  <a:srgbClr val="000000"/>
                </a:solidFill>
                <a:latin typeface="Calibri"/>
              </a:rPr>
              <a:t>Context</a:t>
            </a:r>
            <a:r>
              <a:rPr lang="fr-FR" sz="2400" spc="-1" dirty="0">
                <a:solidFill>
                  <a:srgbClr val="000000"/>
                </a:solidFill>
                <a:latin typeface="Calibri"/>
              </a:rPr>
              <a:t> (one-</a:t>
            </a:r>
            <a:r>
              <a:rPr lang="fr-FR" sz="2400" spc="-1" dirty="0" err="1">
                <a:solidFill>
                  <a:srgbClr val="000000"/>
                </a:solidFill>
                <a:latin typeface="Calibri"/>
              </a:rPr>
              <a:t>shot</a:t>
            </a:r>
            <a:r>
              <a:rPr lang="fr-FR" sz="2400" spc="-1" dirty="0">
                <a:solidFill>
                  <a:srgbClr val="000000"/>
                </a:solidFill>
                <a:latin typeface="Calibri"/>
              </a:rPr>
              <a:t> v. </a:t>
            </a:r>
            <a:r>
              <a:rPr lang="fr-FR" sz="2400" spc="-1" dirty="0" err="1">
                <a:solidFill>
                  <a:srgbClr val="000000"/>
                </a:solidFill>
                <a:latin typeface="Calibri"/>
              </a:rPr>
              <a:t>repeated</a:t>
            </a:r>
            <a:r>
              <a:rPr lang="fr-FR" sz="2400" spc="-1" dirty="0">
                <a:solidFill>
                  <a:srgbClr val="000000"/>
                </a:solidFill>
                <a:latin typeface="Calibri"/>
              </a:rPr>
              <a:t> </a:t>
            </a:r>
            <a:r>
              <a:rPr lang="fr-FR" sz="2400" spc="-1" dirty="0" err="1">
                <a:solidFill>
                  <a:srgbClr val="000000"/>
                </a:solidFill>
                <a:latin typeface="Calibri"/>
              </a:rPr>
              <a:t>games</a:t>
            </a:r>
            <a:r>
              <a:rPr lang="fr-FR" sz="2400" spc="-1" dirty="0">
                <a:solidFill>
                  <a:srgbClr val="000000"/>
                </a:solidFill>
                <a:latin typeface="Calibri"/>
              </a:rPr>
              <a: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1">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1">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1">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CustomShape 1"/>
          <p:cNvSpPr/>
          <p:nvPr/>
        </p:nvSpPr>
        <p:spPr>
          <a:xfrm>
            <a:off x="251640" y="404640"/>
            <a:ext cx="7886160" cy="993600"/>
          </a:xfrm>
          <a:prstGeom prst="rect">
            <a:avLst/>
          </a:prstGeom>
          <a:noFill/>
          <a:ln>
            <a:noFill/>
          </a:ln>
        </p:spPr>
        <p:style>
          <a:lnRef idx="0">
            <a:scrgbClr r="0" g="0" b="0"/>
          </a:lnRef>
          <a:fillRef idx="0">
            <a:scrgbClr r="0" g="0" b="0"/>
          </a:fillRef>
          <a:effectRef idx="0">
            <a:scrgbClr r="0" g="0" b="0"/>
          </a:effectRef>
          <a:fontRef idx="minor"/>
        </p:style>
      </p:sp>
      <p:sp>
        <p:nvSpPr>
          <p:cNvPr id="153" name="CustomShape 2"/>
          <p:cNvSpPr/>
          <p:nvPr/>
        </p:nvSpPr>
        <p:spPr>
          <a:xfrm>
            <a:off x="628560" y="1825560"/>
            <a:ext cx="7886160" cy="435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90000"/>
              </a:lnSpc>
              <a:spcBef>
                <a:spcPts val="1001"/>
              </a:spcBef>
            </a:pPr>
            <a:endParaRPr lang="fr-FR" sz="1800" b="0" strike="noStrike" spc="-1">
              <a:latin typeface="Arial"/>
            </a:endParaRPr>
          </a:p>
          <a:p>
            <a:pPr>
              <a:lnSpc>
                <a:spcPct val="90000"/>
              </a:lnSpc>
              <a:spcBef>
                <a:spcPts val="1001"/>
              </a:spcBef>
            </a:pPr>
            <a:endParaRPr lang="fr-FR" sz="1800" b="0" strike="noStrike" spc="-1">
              <a:latin typeface="Arial"/>
            </a:endParaRPr>
          </a:p>
          <a:p>
            <a:pPr algn="ctr">
              <a:lnSpc>
                <a:spcPct val="90000"/>
              </a:lnSpc>
              <a:spcBef>
                <a:spcPts val="1001"/>
              </a:spcBef>
            </a:pPr>
            <a:r>
              <a:rPr lang="fr-FR" sz="3600" b="1" strike="noStrike" spc="-1">
                <a:solidFill>
                  <a:srgbClr val="000000"/>
                </a:solidFill>
                <a:latin typeface="Calibri"/>
              </a:rPr>
              <a:t>2. Price Discrimination (PD)</a:t>
            </a:r>
            <a:endParaRPr lang="fr-FR" sz="3600" b="0" strike="noStrike" spc="-1">
              <a:latin typeface="Arial"/>
            </a:endParaRPr>
          </a:p>
          <a:p>
            <a:pPr algn="ctr">
              <a:lnSpc>
                <a:spcPct val="90000"/>
              </a:lnSpc>
              <a:spcBef>
                <a:spcPts val="1001"/>
              </a:spcBef>
            </a:pPr>
            <a:r>
              <a:rPr lang="fr-FR" sz="3600" b="1" strike="noStrike" spc="-1">
                <a:solidFill>
                  <a:srgbClr val="000000"/>
                </a:solidFill>
                <a:latin typeface="Calibri"/>
              </a:rPr>
              <a:t>/</a:t>
            </a:r>
            <a:endParaRPr lang="fr-FR" sz="3600" b="0" strike="noStrike" spc="-1">
              <a:latin typeface="Arial"/>
            </a:endParaRPr>
          </a:p>
          <a:p>
            <a:pPr algn="ctr">
              <a:lnSpc>
                <a:spcPct val="90000"/>
              </a:lnSpc>
              <a:spcBef>
                <a:spcPts val="1001"/>
              </a:spcBef>
            </a:pPr>
            <a:r>
              <a:rPr lang="fr-FR" sz="3600" b="1" strike="noStrike" spc="-1">
                <a:solidFill>
                  <a:srgbClr val="000000"/>
                </a:solidFill>
                <a:latin typeface="Calibri"/>
              </a:rPr>
              <a:t>Personalized Pricing (PC)</a:t>
            </a:r>
            <a:endParaRPr lang="fr-FR" sz="36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CustomShape 1"/>
          <p:cNvSpPr/>
          <p:nvPr/>
        </p:nvSpPr>
        <p:spPr>
          <a:xfrm>
            <a:off x="628560" y="-20088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fr-FR" sz="4400" b="1" strike="noStrike" spc="-1">
                <a:solidFill>
                  <a:srgbClr val="000000"/>
                </a:solidFill>
                <a:latin typeface="Calibri Light"/>
              </a:rPr>
              <a:t>2.1 Economic Foundations  </a:t>
            </a:r>
            <a:endParaRPr lang="fr-FR" sz="4400" b="0" strike="noStrike" spc="-1">
              <a:latin typeface="Arial"/>
            </a:endParaRPr>
          </a:p>
        </p:txBody>
      </p:sp>
      <p:sp>
        <p:nvSpPr>
          <p:cNvPr id="155" name="CustomShape 2"/>
          <p:cNvSpPr/>
          <p:nvPr/>
        </p:nvSpPr>
        <p:spPr>
          <a:xfrm>
            <a:off x="628560" y="1124640"/>
            <a:ext cx="7886160" cy="4691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fr-FR" sz="2400" b="0" strike="noStrike" spc="-1" dirty="0" err="1">
                <a:solidFill>
                  <a:srgbClr val="000000"/>
                </a:solidFill>
                <a:latin typeface="Calibri"/>
              </a:rPr>
              <a:t>Third-degree</a:t>
            </a:r>
            <a:r>
              <a:rPr lang="fr-FR" sz="2400" b="0" strike="noStrike" spc="-1" dirty="0">
                <a:solidFill>
                  <a:srgbClr val="000000"/>
                </a:solidFill>
                <a:latin typeface="Calibri"/>
              </a:rPr>
              <a:t> </a:t>
            </a:r>
            <a:r>
              <a:rPr lang="fr-FR" sz="2400" b="0" strike="noStrike" spc="-1" dirty="0" err="1">
                <a:solidFill>
                  <a:srgbClr val="000000"/>
                </a:solidFill>
                <a:latin typeface="Calibri"/>
              </a:rPr>
              <a:t>price</a:t>
            </a:r>
            <a:r>
              <a:rPr lang="fr-FR" sz="2400" b="0" strike="noStrike" spc="-1" dirty="0">
                <a:solidFill>
                  <a:srgbClr val="000000"/>
                </a:solidFill>
                <a:latin typeface="Calibri"/>
              </a:rPr>
              <a:t> discrimination</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Customers</a:t>
            </a:r>
            <a:r>
              <a:rPr lang="fr-FR" sz="2000" b="0" strike="noStrike" spc="-1" dirty="0">
                <a:solidFill>
                  <a:srgbClr val="000000"/>
                </a:solidFill>
                <a:latin typeface="Calibri"/>
              </a:rPr>
              <a:t> </a:t>
            </a:r>
            <a:r>
              <a:rPr lang="fr-FR" sz="2000" b="0" strike="noStrike" spc="-1" dirty="0" err="1">
                <a:solidFill>
                  <a:srgbClr val="000000"/>
                </a:solidFill>
                <a:latin typeface="Calibri"/>
              </a:rPr>
              <a:t>segmented</a:t>
            </a:r>
            <a:r>
              <a:rPr lang="fr-FR" sz="2000" b="0" strike="noStrike" spc="-1" dirty="0">
                <a:solidFill>
                  <a:srgbClr val="000000"/>
                </a:solidFill>
                <a:latin typeface="Calibri"/>
              </a:rPr>
              <a:t> in </a:t>
            </a:r>
            <a:r>
              <a:rPr lang="fr-FR" sz="2000" b="0" strike="noStrike" spc="-1" dirty="0" err="1">
                <a:solidFill>
                  <a:srgbClr val="000000"/>
                </a:solidFill>
                <a:latin typeface="Calibri"/>
              </a:rPr>
              <a:t>different</a:t>
            </a:r>
            <a:r>
              <a:rPr lang="fr-FR" sz="2000" b="0" strike="noStrike" spc="-1" dirty="0">
                <a:solidFill>
                  <a:srgbClr val="000000"/>
                </a:solidFill>
                <a:latin typeface="Calibri"/>
              </a:rPr>
              <a:t> groups</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Different</a:t>
            </a:r>
            <a:r>
              <a:rPr lang="fr-FR" sz="2000" b="0" strike="noStrike" spc="-1" dirty="0">
                <a:solidFill>
                  <a:srgbClr val="000000"/>
                </a:solidFill>
                <a:latin typeface="Calibri"/>
              </a:rPr>
              <a:t> </a:t>
            </a:r>
            <a:r>
              <a:rPr lang="fr-FR" sz="2000" b="0" strike="noStrike" spc="-1" dirty="0" err="1">
                <a:solidFill>
                  <a:srgbClr val="000000"/>
                </a:solidFill>
                <a:latin typeface="Calibri"/>
              </a:rPr>
              <a:t>prices</a:t>
            </a:r>
            <a:r>
              <a:rPr lang="fr-FR" sz="2000" b="0" strike="noStrike" spc="-1" dirty="0">
                <a:solidFill>
                  <a:srgbClr val="000000"/>
                </a:solidFill>
                <a:latin typeface="Calibri"/>
              </a:rPr>
              <a:t> </a:t>
            </a:r>
            <a:r>
              <a:rPr lang="fr-FR" sz="2000" b="0" strike="noStrike" spc="-1" dirty="0" err="1">
                <a:solidFill>
                  <a:srgbClr val="000000"/>
                </a:solidFill>
                <a:latin typeface="Calibri"/>
              </a:rPr>
              <a:t>offered</a:t>
            </a:r>
            <a:r>
              <a:rPr lang="fr-FR" sz="2000" b="0" strike="noStrike" spc="-1" dirty="0">
                <a:solidFill>
                  <a:srgbClr val="000000"/>
                </a:solidFill>
                <a:latin typeface="Calibri"/>
              </a:rPr>
              <a:t> to </a:t>
            </a:r>
            <a:r>
              <a:rPr lang="fr-FR" sz="2000" b="0" strike="noStrike" spc="-1" dirty="0" err="1">
                <a:solidFill>
                  <a:srgbClr val="000000"/>
                </a:solidFill>
                <a:latin typeface="Calibri"/>
              </a:rPr>
              <a:t>each</a:t>
            </a:r>
            <a:r>
              <a:rPr lang="fr-FR" sz="2000" b="0" strike="noStrike" spc="-1" dirty="0">
                <a:solidFill>
                  <a:srgbClr val="000000"/>
                </a:solidFill>
                <a:latin typeface="Calibri"/>
              </a:rPr>
              <a:t> group</a:t>
            </a:r>
            <a:endParaRPr lang="fr-FR" sz="2000" b="0" strike="noStrike" spc="-1" dirty="0">
              <a:latin typeface="Arial"/>
            </a:endParaRPr>
          </a:p>
          <a:p>
            <a:pPr>
              <a:lnSpc>
                <a:spcPct val="100000"/>
              </a:lnSpc>
            </a:pPr>
            <a:endParaRPr lang="fr-FR" sz="2000" b="0" strike="noStrike" spc="-1" dirty="0">
              <a:latin typeface="Arial"/>
            </a:endParaRPr>
          </a:p>
          <a:p>
            <a:pPr marL="228600" indent="-227880">
              <a:lnSpc>
                <a:spcPct val="90000"/>
              </a:lnSpc>
              <a:spcBef>
                <a:spcPts val="1001"/>
              </a:spcBef>
              <a:buClr>
                <a:srgbClr val="000000"/>
              </a:buClr>
              <a:buFont typeface="Arial"/>
              <a:buChar char="•"/>
            </a:pPr>
            <a:r>
              <a:rPr lang="fr-FR" sz="2400" b="0" strike="noStrike" spc="-1" dirty="0">
                <a:solidFill>
                  <a:srgbClr val="000000"/>
                </a:solidFill>
                <a:latin typeface="Calibri"/>
              </a:rPr>
              <a:t>Group Pricing</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Clustering</a:t>
            </a:r>
            <a:r>
              <a:rPr lang="fr-FR" sz="2000" b="0" strike="noStrike" spc="-1" dirty="0">
                <a:solidFill>
                  <a:srgbClr val="000000"/>
                </a:solidFill>
                <a:latin typeface="Calibri"/>
              </a:rPr>
              <a:t> </a:t>
            </a:r>
            <a:r>
              <a:rPr lang="fr-FR" sz="2000" b="0" strike="noStrike" spc="-1" dirty="0" err="1">
                <a:solidFill>
                  <a:srgbClr val="000000"/>
                </a:solidFill>
                <a:latin typeface="Calibri"/>
              </a:rPr>
              <a:t>algorithms</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Similar</a:t>
            </a:r>
            <a:r>
              <a:rPr lang="fr-FR" sz="2000" b="0" strike="noStrike" spc="-1" dirty="0">
                <a:solidFill>
                  <a:srgbClr val="000000"/>
                </a:solidFill>
                <a:latin typeface="Calibri"/>
              </a:rPr>
              <a:t> </a:t>
            </a:r>
            <a:r>
              <a:rPr lang="fr-FR" sz="2000" b="0" strike="noStrike" spc="-1" dirty="0" err="1">
                <a:solidFill>
                  <a:srgbClr val="000000"/>
                </a:solidFill>
                <a:latin typeface="Calibri"/>
              </a:rPr>
              <a:t>customers</a:t>
            </a:r>
            <a:r>
              <a:rPr lang="fr-FR" sz="2000" b="0" strike="noStrike" spc="-1" dirty="0">
                <a:solidFill>
                  <a:srgbClr val="000000"/>
                </a:solidFill>
                <a:latin typeface="Calibri"/>
              </a:rPr>
              <a:t> </a:t>
            </a:r>
            <a:r>
              <a:rPr lang="fr-FR" sz="2000" b="0" strike="noStrike" spc="-1" dirty="0">
                <a:solidFill>
                  <a:srgbClr val="000000"/>
                </a:solidFill>
                <a:latin typeface="Wingdings"/>
              </a:rPr>
              <a:t></a:t>
            </a:r>
            <a:r>
              <a:rPr lang="fr-FR" sz="2000" b="0" strike="noStrike" spc="-1" dirty="0">
                <a:solidFill>
                  <a:srgbClr val="000000"/>
                </a:solidFill>
                <a:latin typeface="Calibri"/>
              </a:rPr>
              <a:t> </a:t>
            </a:r>
            <a:r>
              <a:rPr lang="fr-FR" sz="2000" b="0" strike="noStrike" spc="-1" dirty="0" err="1">
                <a:solidFill>
                  <a:srgbClr val="000000"/>
                </a:solidFill>
                <a:latin typeface="Calibri"/>
              </a:rPr>
              <a:t>same</a:t>
            </a:r>
            <a:r>
              <a:rPr lang="fr-FR" sz="2000" b="0" strike="noStrike" spc="-1" dirty="0">
                <a:solidFill>
                  <a:srgbClr val="000000"/>
                </a:solidFill>
                <a:latin typeface="Calibri"/>
              </a:rPr>
              <a:t> groups/segments</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err="1">
                <a:solidFill>
                  <a:srgbClr val="000000"/>
                </a:solidFill>
                <a:latin typeface="Calibri"/>
              </a:rPr>
              <a:t>Similarity</a:t>
            </a:r>
            <a:r>
              <a:rPr lang="fr-FR" sz="2000" b="0" strike="noStrike" spc="-1" dirty="0">
                <a:solidFill>
                  <a:srgbClr val="000000"/>
                </a:solidFill>
                <a:latin typeface="Calibri"/>
              </a:rPr>
              <a:t>  </a:t>
            </a:r>
            <a:r>
              <a:rPr lang="fr-FR" sz="2000" b="0" strike="noStrike" spc="-1" dirty="0" err="1">
                <a:solidFill>
                  <a:srgbClr val="000000"/>
                </a:solidFill>
                <a:latin typeface="Calibri"/>
              </a:rPr>
              <a:t>based</a:t>
            </a:r>
            <a:r>
              <a:rPr lang="fr-FR" sz="2000" b="0" strike="noStrike" spc="-1" dirty="0">
                <a:solidFill>
                  <a:srgbClr val="000000"/>
                </a:solidFill>
                <a:latin typeface="Calibri"/>
              </a:rPr>
              <a:t> on observable </a:t>
            </a:r>
            <a:r>
              <a:rPr lang="fr-FR" sz="2000" b="0" strike="noStrike" spc="-1" dirty="0" err="1">
                <a:solidFill>
                  <a:srgbClr val="000000"/>
                </a:solidFill>
                <a:latin typeface="Calibri"/>
              </a:rPr>
              <a:t>characteristics</a:t>
            </a:r>
            <a:r>
              <a:rPr lang="fr-FR" sz="2000" b="0" strike="noStrike" spc="-1" dirty="0">
                <a:solidFill>
                  <a:srgbClr val="000000"/>
                </a:solidFill>
                <a:latin typeface="Calibri"/>
              </a:rPr>
              <a:t>, </a:t>
            </a:r>
            <a:r>
              <a:rPr lang="fr-FR" sz="2000" b="0" strike="noStrike" spc="-1" dirty="0" err="1">
                <a:solidFill>
                  <a:srgbClr val="000000"/>
                </a:solidFill>
                <a:latin typeface="Calibri"/>
              </a:rPr>
              <a:t>e.g.demographics</a:t>
            </a:r>
            <a:endParaRPr lang="fr-FR" sz="2000" b="0" strike="noStrike" spc="-1" dirty="0">
              <a:latin typeface="Arial"/>
            </a:endParaRPr>
          </a:p>
          <a:p>
            <a:pPr marL="685800" lvl="1" indent="-227880">
              <a:lnSpc>
                <a:spcPct val="90000"/>
              </a:lnSpc>
              <a:spcBef>
                <a:spcPts val="499"/>
              </a:spcBef>
              <a:buClr>
                <a:srgbClr val="000000"/>
              </a:buClr>
              <a:buFont typeface="Arial"/>
              <a:buChar char="•"/>
            </a:pPr>
            <a:r>
              <a:rPr lang="fr-FR" sz="2000" b="0" strike="noStrike" spc="-1" dirty="0">
                <a:solidFill>
                  <a:srgbClr val="000000"/>
                </a:solidFill>
                <a:latin typeface="Calibri"/>
              </a:rPr>
              <a:t>Age, </a:t>
            </a:r>
            <a:r>
              <a:rPr lang="fr-FR" sz="2000" b="0" strike="noStrike" spc="-1" dirty="0" err="1">
                <a:solidFill>
                  <a:srgbClr val="000000"/>
                </a:solidFill>
                <a:latin typeface="Calibri"/>
              </a:rPr>
              <a:t>Sex</a:t>
            </a:r>
            <a:r>
              <a:rPr lang="fr-FR" sz="2000" b="0" strike="noStrike" spc="-1" dirty="0">
                <a:solidFill>
                  <a:srgbClr val="000000"/>
                </a:solidFill>
                <a:latin typeface="Calibri"/>
              </a:rPr>
              <a:t>, Location, </a:t>
            </a:r>
            <a:r>
              <a:rPr lang="fr-FR" sz="2000" b="0" strike="noStrike" spc="-1" dirty="0" err="1">
                <a:solidFill>
                  <a:srgbClr val="000000"/>
                </a:solidFill>
                <a:latin typeface="Calibri"/>
              </a:rPr>
              <a:t>Salary</a:t>
            </a:r>
            <a:r>
              <a:rPr lang="fr-FR" sz="2000" b="0" strike="noStrike" spc="-1" dirty="0">
                <a:solidFill>
                  <a:srgbClr val="000000"/>
                </a:solidFill>
                <a:latin typeface="Calibri"/>
              </a:rPr>
              <a:t>, …</a:t>
            </a:r>
            <a:endParaRPr lang="fr-FR" sz="2000" b="0" strike="noStrike" spc="-1" dirty="0">
              <a:latin typeface="Arial"/>
            </a:endParaRPr>
          </a:p>
          <a:p>
            <a:pPr>
              <a:lnSpc>
                <a:spcPct val="90000"/>
              </a:lnSpc>
              <a:spcBef>
                <a:spcPts val="1001"/>
              </a:spcBef>
            </a:pPr>
            <a:endParaRPr lang="fr-FR" sz="2000" b="0" strike="noStrike" spc="-1" dirty="0">
              <a:latin typeface="Arial"/>
            </a:endParaRPr>
          </a:p>
          <a:p>
            <a:pPr>
              <a:lnSpc>
                <a:spcPct val="90000"/>
              </a:lnSpc>
              <a:spcBef>
                <a:spcPts val="1001"/>
              </a:spcBef>
            </a:pPr>
            <a:endParaRPr lang="fr-FR" sz="2000" b="0" strike="noStrike" spc="-1" dirty="0">
              <a:latin typeface="Arial"/>
            </a:endParaRPr>
          </a:p>
        </p:txBody>
      </p:sp>
      <p:pic>
        <p:nvPicPr>
          <p:cNvPr id="156" name="Picture 2"/>
          <p:cNvPicPr/>
          <p:nvPr/>
        </p:nvPicPr>
        <p:blipFill>
          <a:blip r:embed="rId3"/>
          <a:stretch/>
        </p:blipFill>
        <p:spPr>
          <a:xfrm>
            <a:off x="187200" y="4365000"/>
            <a:ext cx="3241440" cy="237564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5">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5">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CustomShape 1"/>
          <p:cNvSpPr/>
          <p:nvPr/>
        </p:nvSpPr>
        <p:spPr>
          <a:xfrm>
            <a:off x="628560" y="-99360"/>
            <a:ext cx="788616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nSpc>
                <a:spcPct val="90000"/>
              </a:lnSpc>
            </a:pPr>
            <a:r>
              <a:rPr lang="fr-FR" sz="4400" b="1" strike="noStrike" spc="-1">
                <a:solidFill>
                  <a:srgbClr val="000000"/>
                </a:solidFill>
                <a:latin typeface="Calibri Light"/>
              </a:rPr>
              <a:t>2.1 Economic Foundations (cont)</a:t>
            </a:r>
            <a:endParaRPr lang="fr-FR" sz="4400" b="0" strike="noStrike" spc="-1">
              <a:latin typeface="Arial"/>
            </a:endParaRPr>
          </a:p>
        </p:txBody>
      </p:sp>
      <p:sp>
        <p:nvSpPr>
          <p:cNvPr id="158" name="CustomShape 2"/>
          <p:cNvSpPr/>
          <p:nvPr/>
        </p:nvSpPr>
        <p:spPr>
          <a:xfrm>
            <a:off x="628560" y="1257120"/>
            <a:ext cx="7886160" cy="5051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28600" indent="-227880">
              <a:lnSpc>
                <a:spcPct val="90000"/>
              </a:lnSpc>
              <a:spcBef>
                <a:spcPts val="1001"/>
              </a:spcBef>
              <a:buClr>
                <a:srgbClr val="000000"/>
              </a:buClr>
              <a:buFont typeface="Arial"/>
              <a:buChar char="•"/>
            </a:pPr>
            <a:r>
              <a:rPr lang="fr-FR" sz="2800" b="0" strike="noStrike" spc="-1" dirty="0">
                <a:solidFill>
                  <a:srgbClr val="000000"/>
                </a:solidFill>
                <a:latin typeface="Calibri"/>
              </a:rPr>
              <a:t>Group </a:t>
            </a:r>
            <a:r>
              <a:rPr lang="fr-FR" sz="2800" b="0" strike="noStrike" spc="-1" dirty="0" err="1">
                <a:solidFill>
                  <a:srgbClr val="000000"/>
                </a:solidFill>
                <a:latin typeface="Calibri"/>
              </a:rPr>
              <a:t>pricing</a:t>
            </a:r>
            <a:r>
              <a:rPr lang="fr-FR" sz="2800" b="0" strike="noStrike" spc="-1" dirty="0">
                <a:solidFill>
                  <a:srgbClr val="000000"/>
                </a:solidFill>
                <a:latin typeface="Calibri"/>
              </a:rPr>
              <a:t> in </a:t>
            </a:r>
            <a:r>
              <a:rPr lang="fr-FR" sz="2800" b="0" strike="noStrike" spc="-1" dirty="0" err="1">
                <a:solidFill>
                  <a:srgbClr val="000000"/>
                </a:solidFill>
                <a:latin typeface="Calibri"/>
              </a:rPr>
              <a:t>monopoly</a:t>
            </a:r>
            <a:r>
              <a:rPr lang="fr-FR" sz="2800" b="0" strike="noStrike" spc="-1" dirty="0">
                <a:solidFill>
                  <a:srgbClr val="000000"/>
                </a:solidFill>
                <a:latin typeface="Calibri"/>
              </a:rPr>
              <a:t> </a:t>
            </a:r>
            <a:r>
              <a:rPr lang="fr-FR" sz="2800" b="0" strike="noStrike" spc="-1" dirty="0">
                <a:solidFill>
                  <a:srgbClr val="000000"/>
                </a:solidFill>
                <a:latin typeface="Wingdings"/>
              </a:rPr>
              <a:t></a:t>
            </a:r>
            <a:r>
              <a:rPr lang="fr-FR" sz="2800" b="0" strike="noStrike" spc="-1" dirty="0">
                <a:solidFill>
                  <a:srgbClr val="000000"/>
                </a:solidFill>
                <a:latin typeface="Calibri"/>
              </a:rPr>
              <a:t> </a:t>
            </a:r>
            <a:r>
              <a:rPr lang="fr-FR" sz="2800" b="0" strike="noStrike" spc="-1" dirty="0" err="1">
                <a:solidFill>
                  <a:srgbClr val="000000"/>
                </a:solidFill>
                <a:latin typeface="Calibri"/>
              </a:rPr>
              <a:t>increased</a:t>
            </a:r>
            <a:r>
              <a:rPr lang="fr-FR" sz="2800" b="0" strike="noStrike" spc="-1" dirty="0">
                <a:solidFill>
                  <a:srgbClr val="000000"/>
                </a:solidFill>
                <a:latin typeface="Calibri"/>
              </a:rPr>
              <a:t> profits</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Output expansion (as </a:t>
            </a:r>
            <a:r>
              <a:rPr lang="fr-FR" sz="2400" b="0" strike="noStrike" spc="-1" dirty="0" err="1" smtClean="0">
                <a:solidFill>
                  <a:srgbClr val="000000"/>
                </a:solidFill>
                <a:latin typeface="Calibri"/>
              </a:rPr>
              <a:t>compared</a:t>
            </a:r>
            <a:r>
              <a:rPr lang="fr-FR" sz="2400" b="0" strike="noStrike" spc="-1" dirty="0" smtClean="0">
                <a:solidFill>
                  <a:srgbClr val="000000"/>
                </a:solidFill>
                <a:latin typeface="Calibri"/>
              </a:rPr>
              <a:t> </a:t>
            </a:r>
            <a:r>
              <a:rPr lang="fr-FR" sz="2400" b="0" strike="noStrike" spc="-1" dirty="0">
                <a:solidFill>
                  <a:srgbClr val="000000"/>
                </a:solidFill>
                <a:latin typeface="Calibri"/>
              </a:rPr>
              <a:t>to </a:t>
            </a:r>
            <a:r>
              <a:rPr lang="fr-FR" sz="2400" b="0" strike="noStrike" spc="-1" dirty="0" err="1">
                <a:solidFill>
                  <a:srgbClr val="000000"/>
                </a:solidFill>
                <a:latin typeface="Calibri"/>
              </a:rPr>
              <a:t>uniform</a:t>
            </a:r>
            <a:r>
              <a:rPr lang="fr-FR" sz="2400" b="0" strike="noStrike" spc="-1" dirty="0">
                <a:solidFill>
                  <a:srgbClr val="000000"/>
                </a:solidFill>
                <a:latin typeface="Calibri"/>
              </a:rPr>
              <a:t> </a:t>
            </a:r>
            <a:r>
              <a:rPr lang="fr-FR" sz="2400" b="0" strike="noStrike" spc="-1" dirty="0" err="1">
                <a:solidFill>
                  <a:srgbClr val="000000"/>
                </a:solidFill>
                <a:latin typeface="Calibri"/>
              </a:rPr>
              <a:t>pricing</a:t>
            </a:r>
            <a:r>
              <a:rPr lang="fr-FR" sz="2400" b="0" strike="noStrike" spc="-1" dirty="0">
                <a:solidFill>
                  <a:srgbClr val="000000"/>
                </a:solidFill>
                <a:latin typeface="Calibri"/>
              </a:rPr>
              <a:t>) </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Surplus extraction </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=&gt; efficient</a:t>
            </a:r>
            <a:endParaRPr lang="fr-FR" sz="2400" b="0" strike="noStrike" spc="-1" dirty="0">
              <a:latin typeface="Arial"/>
            </a:endParaRPr>
          </a:p>
          <a:p>
            <a:pPr marL="228600" indent="-227880">
              <a:lnSpc>
                <a:spcPct val="90000"/>
              </a:lnSpc>
              <a:spcBef>
                <a:spcPts val="1001"/>
              </a:spcBef>
              <a:buClr>
                <a:srgbClr val="000000"/>
              </a:buClr>
              <a:buFont typeface="Arial"/>
              <a:buChar char="•"/>
            </a:pPr>
            <a:endParaRPr lang="fr-FR" sz="2800" b="0" strike="noStrike" spc="-1" dirty="0" smtClean="0">
              <a:solidFill>
                <a:srgbClr val="000000"/>
              </a:solidFill>
              <a:latin typeface="Calibri"/>
            </a:endParaRPr>
          </a:p>
          <a:p>
            <a:pPr marL="228600" indent="-227880">
              <a:lnSpc>
                <a:spcPct val="90000"/>
              </a:lnSpc>
              <a:spcBef>
                <a:spcPts val="1001"/>
              </a:spcBef>
              <a:buClr>
                <a:srgbClr val="000000"/>
              </a:buClr>
              <a:buFont typeface="Arial"/>
              <a:buChar char="•"/>
            </a:pPr>
            <a:r>
              <a:rPr lang="fr-FR" sz="2800" b="0" strike="noStrike" spc="-1" dirty="0" err="1" smtClean="0">
                <a:solidFill>
                  <a:srgbClr val="000000"/>
                </a:solidFill>
                <a:latin typeface="Calibri"/>
              </a:rPr>
              <a:t>Finer</a:t>
            </a:r>
            <a:r>
              <a:rPr lang="fr-FR" sz="2800" b="0" strike="noStrike" spc="-1" dirty="0" smtClean="0">
                <a:solidFill>
                  <a:srgbClr val="000000"/>
                </a:solidFill>
                <a:latin typeface="Calibri"/>
              </a:rPr>
              <a:t> </a:t>
            </a:r>
            <a:r>
              <a:rPr lang="fr-FR" sz="2800" b="0" strike="noStrike" spc="-1" dirty="0" err="1">
                <a:solidFill>
                  <a:srgbClr val="000000"/>
                </a:solidFill>
                <a:latin typeface="Calibri"/>
              </a:rPr>
              <a:t>grained</a:t>
            </a:r>
            <a:r>
              <a:rPr lang="fr-FR" sz="2800" b="0" strike="noStrike" spc="-1" dirty="0">
                <a:solidFill>
                  <a:srgbClr val="000000"/>
                </a:solidFill>
                <a:latin typeface="Calibri"/>
              </a:rPr>
              <a:t> segmentation </a:t>
            </a:r>
            <a:r>
              <a:rPr lang="fr-FR" sz="2800" b="0" strike="noStrike" spc="-1" dirty="0">
                <a:solidFill>
                  <a:srgbClr val="000000"/>
                </a:solidFill>
                <a:latin typeface="Wingdings"/>
              </a:rPr>
              <a:t></a:t>
            </a:r>
            <a:r>
              <a:rPr lang="fr-FR" sz="2800" b="0" strike="noStrike" spc="-1" dirty="0">
                <a:solidFill>
                  <a:srgbClr val="000000"/>
                </a:solidFill>
                <a:latin typeface="Calibri"/>
              </a:rPr>
              <a:t> </a:t>
            </a:r>
            <a:r>
              <a:rPr lang="fr-FR" sz="2800" b="0" strike="noStrike" spc="-1" dirty="0" err="1">
                <a:solidFill>
                  <a:srgbClr val="000000"/>
                </a:solidFill>
                <a:latin typeface="Calibri"/>
              </a:rPr>
              <a:t>increased</a:t>
            </a:r>
            <a:r>
              <a:rPr lang="fr-FR" sz="2800" b="0" strike="noStrike" spc="-1" dirty="0">
                <a:solidFill>
                  <a:srgbClr val="000000"/>
                </a:solidFill>
                <a:latin typeface="Calibri"/>
              </a:rPr>
              <a:t> profits</a:t>
            </a:r>
            <a:endParaRPr lang="fr-FR" sz="28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a:solidFill>
                  <a:srgbClr val="000000"/>
                </a:solidFill>
                <a:latin typeface="Calibri"/>
              </a:rPr>
              <a:t>Large </a:t>
            </a:r>
            <a:r>
              <a:rPr lang="fr-FR" sz="2400" b="0" strike="noStrike" spc="-1" dirty="0" err="1">
                <a:solidFill>
                  <a:srgbClr val="000000"/>
                </a:solidFill>
                <a:latin typeface="Calibri"/>
              </a:rPr>
              <a:t>number</a:t>
            </a:r>
            <a:r>
              <a:rPr lang="fr-FR" sz="2400" b="0" strike="noStrike" spc="-1" dirty="0">
                <a:solidFill>
                  <a:srgbClr val="000000"/>
                </a:solidFill>
                <a:latin typeface="Calibri"/>
              </a:rPr>
              <a:t> of (</a:t>
            </a:r>
            <a:r>
              <a:rPr lang="fr-FR" sz="2400" b="0" strike="noStrike" spc="-1" dirty="0" err="1">
                <a:solidFill>
                  <a:srgbClr val="000000"/>
                </a:solidFill>
                <a:latin typeface="Calibri"/>
              </a:rPr>
              <a:t>small</a:t>
            </a:r>
            <a:r>
              <a:rPr lang="fr-FR" sz="2400" b="0" strike="noStrike" spc="-1" dirty="0">
                <a:solidFill>
                  <a:srgbClr val="000000"/>
                </a:solidFill>
                <a:latin typeface="Calibri"/>
              </a:rPr>
              <a:t>) clusters</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err="1">
                <a:solidFill>
                  <a:srgbClr val="000000"/>
                </a:solidFill>
                <a:latin typeface="Calibri"/>
              </a:rPr>
              <a:t>Extreme</a:t>
            </a:r>
            <a:r>
              <a:rPr lang="fr-FR" sz="2400" b="0" strike="noStrike" spc="-1" dirty="0">
                <a:solidFill>
                  <a:srgbClr val="000000"/>
                </a:solidFill>
                <a:latin typeface="Calibri"/>
              </a:rPr>
              <a:t> case: 1 </a:t>
            </a:r>
            <a:r>
              <a:rPr lang="fr-FR" sz="2400" b="0" strike="noStrike" spc="-1" dirty="0" err="1">
                <a:solidFill>
                  <a:srgbClr val="000000"/>
                </a:solidFill>
                <a:latin typeface="Calibri"/>
              </a:rPr>
              <a:t>customer</a:t>
            </a:r>
            <a:r>
              <a:rPr lang="fr-FR" sz="2400" b="0" strike="noStrike" spc="-1" dirty="0">
                <a:solidFill>
                  <a:srgbClr val="000000"/>
                </a:solidFill>
                <a:latin typeface="Calibri"/>
              </a:rPr>
              <a:t> = 1 cluster</a:t>
            </a:r>
            <a:endParaRPr lang="fr-FR" sz="2400" b="0" strike="noStrike" spc="-1" dirty="0">
              <a:latin typeface="Arial"/>
            </a:endParaRPr>
          </a:p>
          <a:p>
            <a:pPr marL="685800" lvl="1" indent="-227880">
              <a:lnSpc>
                <a:spcPct val="90000"/>
              </a:lnSpc>
              <a:spcBef>
                <a:spcPts val="499"/>
              </a:spcBef>
              <a:buClr>
                <a:srgbClr val="000000"/>
              </a:buClr>
              <a:buFont typeface="Arial"/>
              <a:buChar char="•"/>
            </a:pPr>
            <a:r>
              <a:rPr lang="fr-FR" sz="2400" b="0" strike="noStrike" spc="-1" dirty="0" err="1">
                <a:solidFill>
                  <a:srgbClr val="000000"/>
                </a:solidFill>
                <a:latin typeface="Calibri"/>
              </a:rPr>
              <a:t>From</a:t>
            </a:r>
            <a:r>
              <a:rPr lang="fr-FR" sz="2400" b="0" strike="noStrike" spc="-1" dirty="0">
                <a:solidFill>
                  <a:srgbClr val="000000"/>
                </a:solidFill>
                <a:latin typeface="Calibri"/>
              </a:rPr>
              <a:t> 3rd to 1st </a:t>
            </a:r>
            <a:r>
              <a:rPr lang="fr-FR" sz="2400" b="0" strike="noStrike" spc="-1" dirty="0" err="1">
                <a:solidFill>
                  <a:srgbClr val="000000"/>
                </a:solidFill>
                <a:latin typeface="Calibri"/>
              </a:rPr>
              <a:t>Degree</a:t>
            </a:r>
            <a:r>
              <a:rPr lang="fr-FR" sz="2400" b="0" strike="noStrike" spc="-1" dirty="0">
                <a:solidFill>
                  <a:srgbClr val="000000"/>
                </a:solidFill>
                <a:latin typeface="Calibri"/>
              </a:rPr>
              <a:t> PD</a:t>
            </a:r>
            <a:endParaRPr lang="fr-FR" sz="2400" b="0" strike="noStrike" spc="-1" dirty="0">
              <a:latin typeface="Arial"/>
            </a:endParaRPr>
          </a:p>
          <a:p>
            <a:pPr>
              <a:lnSpc>
                <a:spcPct val="90000"/>
              </a:lnSpc>
              <a:spcBef>
                <a:spcPts val="1001"/>
              </a:spcBef>
            </a:pPr>
            <a:endParaRPr lang="fr-FR" sz="24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8">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8">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8">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882</TotalTime>
  <Words>1999</Words>
  <Application>Microsoft Office PowerPoint</Application>
  <PresentationFormat>Affichage à l'écran (4:3)</PresentationFormat>
  <Paragraphs>358</Paragraphs>
  <Slides>32</Slides>
  <Notes>11</Notes>
  <HiddenSlides>1</HiddenSlides>
  <MMClips>0</MMClips>
  <ScaleCrop>false</ScaleCrop>
  <HeadingPairs>
    <vt:vector size="4" baseType="variant">
      <vt:variant>
        <vt:lpstr>Thème</vt:lpstr>
      </vt:variant>
      <vt:variant>
        <vt:i4>3</vt:i4>
      </vt:variant>
      <vt:variant>
        <vt:lpstr>Titres des diapositives</vt:lpstr>
      </vt:variant>
      <vt:variant>
        <vt:i4>32</vt:i4>
      </vt:variant>
    </vt:vector>
  </HeadingPairs>
  <TitlesOfParts>
    <vt:vector size="35" baseType="lpstr">
      <vt:lpstr>Office Theme</vt:lpstr>
      <vt:lpstr>Office Theme</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Priminfo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Anne Mergelsberg</dc:creator>
  <dc:description/>
  <cp:lastModifiedBy>ULG</cp:lastModifiedBy>
  <cp:revision>324</cp:revision>
  <dcterms:created xsi:type="dcterms:W3CDTF">2016-02-11T10:57:27Z</dcterms:created>
  <dcterms:modified xsi:type="dcterms:W3CDTF">2018-12-01T12:04:51Z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Company">
    <vt:lpwstr>Priminfo</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6</vt:i4>
  </property>
  <property fmtid="{D5CDD505-2E9C-101B-9397-08002B2CF9AE}" pid="9" name="PresentationFormat">
    <vt:lpwstr>Présentation à l'écran (4:3)</vt:lpwstr>
  </property>
  <property fmtid="{D5CDD505-2E9C-101B-9397-08002B2CF9AE}" pid="10" name="ScaleCrop">
    <vt:bool>false</vt:bool>
  </property>
  <property fmtid="{D5CDD505-2E9C-101B-9397-08002B2CF9AE}" pid="11" name="ShareDoc">
    <vt:bool>false</vt:bool>
  </property>
  <property fmtid="{D5CDD505-2E9C-101B-9397-08002B2CF9AE}" pid="12" name="Slides">
    <vt:i4>29</vt:i4>
  </property>
</Properties>
</file>