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2"/>
    <p:sldMasterId id="2147483663" r:id="rId3"/>
  </p:sldMasterIdLst>
  <p:notesMasterIdLst>
    <p:notesMasterId r:id="rId13"/>
  </p:notesMasterIdLst>
  <p:handoutMasterIdLst>
    <p:handoutMasterId r:id="rId14"/>
  </p:handoutMasterIdLst>
  <p:sldIdLst>
    <p:sldId id="256" r:id="rId4"/>
    <p:sldId id="356" r:id="rId5"/>
    <p:sldId id="357" r:id="rId6"/>
    <p:sldId id="358" r:id="rId7"/>
    <p:sldId id="359" r:id="rId8"/>
    <p:sldId id="362" r:id="rId9"/>
    <p:sldId id="364" r:id="rId10"/>
    <p:sldId id="365" r:id="rId11"/>
    <p:sldId id="262" r:id="rId12"/>
  </p:sldIdLst>
  <p:sldSz cx="9144000" cy="6858000" type="screen4x3"/>
  <p:notesSz cx="6797675" cy="9926638"/>
  <p:defaultTextStyle>
    <a:lvl1pPr marL="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9933"/>
    <a:srgbClr val="68BF2D"/>
    <a:srgbClr val="009900"/>
    <a:srgbClr val="62A159"/>
    <a:srgbClr val="008000"/>
    <a:srgbClr val="316D44"/>
    <a:srgbClr val="DDDDDD"/>
    <a:srgbClr val="FF5B5B"/>
    <a:srgbClr val="D263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Style moye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Style moyen 3 - 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994" autoAdjust="0"/>
    <p:restoredTop sz="84668" autoAdjust="0"/>
  </p:normalViewPr>
  <p:slideViewPr>
    <p:cSldViewPr>
      <p:cViewPr>
        <p:scale>
          <a:sx n="100" d="100"/>
          <a:sy n="100" d="100"/>
        </p:scale>
        <p:origin x="-128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084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098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0567D-5A1B-4305-B799-7A030A046A63}" type="datetimeFigureOut">
              <a:rPr lang="fr-BE" smtClean="0"/>
              <a:pPr/>
              <a:t>10-01-19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495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098" y="9428164"/>
            <a:ext cx="294495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5FFAF4-B278-44EF-AB5F-DEBCE9F21F62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76636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fr-FR" sz="1200"/>
            </a:lvl1pPr>
            <a:extLst/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fr-FR" sz="1200"/>
            </a:lvl1pPr>
            <a:extLst/>
          </a:lstStyle>
          <a:p>
            <a:fld id="{A8ADFD5B-A66C-449C-B6E8-FB716D07777D}" type="datetimeFigureOut">
              <a:rPr lang="fr-FR"/>
              <a:pPr/>
              <a:t>10/01/2019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Niveau 2</a:t>
            </a:r>
          </a:p>
          <a:p>
            <a:pPr lvl="2"/>
            <a:r>
              <a:rPr lang="fr-FR"/>
              <a:t>Niveau 3</a:t>
            </a:r>
          </a:p>
          <a:p>
            <a:pPr lvl="3"/>
            <a:r>
              <a:rPr lang="fr-FR"/>
              <a:t>Niveau 4</a:t>
            </a:r>
          </a:p>
          <a:p>
            <a:pPr lvl="4"/>
            <a:r>
              <a:rPr lang="fr-FR"/>
              <a:t>Niveau 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fr-FR" sz="1200"/>
            </a:lvl1pPr>
            <a:extLst/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fr-FR" sz="1200"/>
            </a:lvl1pPr>
            <a:extLst/>
          </a:lstStyle>
          <a:p>
            <a:fld id="{CA5D3BF3-D352-46FC-8343-31F56E6730EA}" type="slidenum">
              <a:rPr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24655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fr-FR" smtClean="0"/>
              <a:pPr/>
              <a:t>1</a:t>
            </a:fld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fr-BE" smtClean="0"/>
              <a:pPr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75132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fr-BE" smtClean="0"/>
              <a:pPr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22835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8804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rgbClr val="62A159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rgbClr val="DDDDD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 userDrawn="1"/>
        </p:nvSpPr>
        <p:spPr>
          <a:xfrm>
            <a:off x="40109" y="750305"/>
            <a:ext cx="467544" cy="228601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ctr" eaLnBrk="1" hangingPunct="1">
              <a:defRPr kumimoji="0" sz="1000" b="1">
                <a:solidFill>
                  <a:srgbClr val="FFFFFF"/>
                </a:solidFill>
              </a:defRPr>
            </a:lvl1pPr>
            <a:extLst/>
          </a:lstStyle>
          <a:p>
            <a:pPr lvl="0"/>
            <a:fld id="{B314A780-0B1B-41B0-8654-DDA5584E5389}" type="slidenum">
              <a:rPr lang="fr-BE" smtClean="0"/>
              <a:pPr lvl="0"/>
              <a:t>‹N°›</a:t>
            </a:fld>
            <a:endParaRPr lang="fr-BE"/>
          </a:p>
        </p:txBody>
      </p:sp>
      <p:sp>
        <p:nvSpPr>
          <p:cNvPr id="11" name="Title Placeholder 21"/>
          <p:cNvSpPr>
            <a:spLocks noGrp="1"/>
          </p:cNvSpPr>
          <p:nvPr>
            <p:ph type="title"/>
          </p:nvPr>
        </p:nvSpPr>
        <p:spPr>
          <a:xfrm>
            <a:off x="704834" y="6853"/>
            <a:ext cx="7704856" cy="791581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pPr eaLnBrk="1" latinLnBrk="0" hangingPunct="1"/>
            <a:r>
              <a:rPr kumimoji="0" lang="fr-FR" dirty="0" smtClean="0"/>
              <a:t>Modifiez le style du titre</a:t>
            </a:r>
            <a:endParaRPr kumimoji="0" lang="en-US" dirty="0" smtClean="0"/>
          </a:p>
        </p:txBody>
      </p:sp>
      <p:sp>
        <p:nvSpPr>
          <p:cNvPr id="8" name="Text Placeholder 12"/>
          <p:cNvSpPr>
            <a:spLocks noGrp="1"/>
          </p:cNvSpPr>
          <p:nvPr>
            <p:ph idx="1" hasCustomPrompt="1"/>
          </p:nvPr>
        </p:nvSpPr>
        <p:spPr>
          <a:xfrm>
            <a:off x="704834" y="1009532"/>
            <a:ext cx="8352928" cy="568383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640800" indent="-194400" rtl="0">
              <a:spcBef>
                <a:spcPts val="550"/>
              </a:spcBef>
              <a:buSzPts val="1800"/>
              <a:buFont typeface="Arial"/>
              <a:buChar char="•"/>
              <a:defRPr sz="3700">
                <a:latin typeface="+mn-lt"/>
              </a:defRPr>
            </a:lvl1pPr>
            <a:lvl2pPr marL="914400" indent="-194400">
              <a:spcBef>
                <a:spcPts val="500"/>
              </a:spcBef>
              <a:defRPr sz="4000"/>
            </a:lvl2pPr>
            <a:lvl3pPr marL="320400" indent="-320400">
              <a:spcBef>
                <a:spcPts val="700"/>
              </a:spcBef>
              <a:defRPr sz="2800"/>
            </a:lvl3pPr>
            <a:extLst/>
          </a:lstStyle>
          <a:p>
            <a:pPr lvl="2" rtl="0">
              <a:buSzPts val="1700"/>
              <a:buFont typeface="Wingdings"/>
              <a:buChar char="§"/>
            </a:pPr>
            <a:r>
              <a:rPr lang="fr-BE" sz="2900" kern="1200" baseline="0" dirty="0" smtClean="0">
                <a:solidFill>
                  <a:srgbClr val="000000"/>
                </a:solidFill>
                <a:latin typeface="+mn-lt"/>
              </a:rPr>
              <a:t>Modifiez les styles du texte du masque</a:t>
            </a:r>
          </a:p>
          <a:p>
            <a:pPr lvl="0" rtl="0">
              <a:buSzPts val="1800"/>
              <a:buFont typeface="Arial"/>
              <a:buChar char="•"/>
            </a:pPr>
            <a:r>
              <a:rPr lang="fr-FR" sz="2600" kern="1200" baseline="0" dirty="0" smtClean="0">
                <a:solidFill>
                  <a:srgbClr val="000000"/>
                </a:solidFill>
                <a:latin typeface="+mn-lt"/>
              </a:rPr>
              <a:t>Deuxième niveau</a:t>
            </a:r>
          </a:p>
          <a:p>
            <a:pPr lvl="1" rtl="0">
              <a:buSzPts val="1600"/>
              <a:buFont typeface="Wingdings"/>
              <a:buChar char="Ø"/>
            </a:pPr>
            <a:r>
              <a:rPr lang="fr-FR" sz="2300" kern="1200" baseline="0" dirty="0" smtClean="0">
                <a:solidFill>
                  <a:srgbClr val="000000"/>
                </a:solidFill>
                <a:latin typeface="Tw Cen MT"/>
              </a:rPr>
              <a:t>Troisième niveau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521807" y="147300"/>
            <a:ext cx="525274" cy="604800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ctr" eaLnBrk="1" latinLnBrk="0" hangingPunct="1">
              <a:defRPr kumimoji="0" lang="fr-FR" sz="1400" b="1">
                <a:solidFill>
                  <a:schemeClr val="bg1"/>
                </a:solidFill>
              </a:defRPr>
            </a:lvl1pPr>
            <a:extLst/>
          </a:lstStyle>
          <a:p>
            <a:fld id="{8F82E0A0-C266-4798-8C8F-B9F91E9DA37E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6"/>
            <a:ext cx="7123113" cy="1673225"/>
          </a:xfrm>
        </p:spPr>
        <p:txBody>
          <a:bodyPr anchor="t"/>
          <a:lstStyle>
            <a:lvl1pPr eaLnBrk="1" latinLnBrk="0" hangingPunct="1">
              <a:buNone/>
              <a:defRPr kumimoji="0" lang="fr-FR" sz="28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lang="fr-FR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lang="fr-FR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lang="fr-FR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lang="fr-FR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rgbClr val="62A159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rgbClr val="DDDDD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600200"/>
            <a:ext cx="7620000" cy="990600"/>
          </a:xfrm>
          <a:solidFill>
            <a:srgbClr val="DDDDDD"/>
          </a:solidFill>
        </p:spPr>
        <p:txBody>
          <a:bodyPr/>
          <a:lstStyle>
            <a:lvl1pPr algn="l" eaLnBrk="1" latinLnBrk="0" hangingPunct="1">
              <a:buNone/>
              <a:defRPr kumimoji="0" lang="fr-FR"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kumimoji="0" lang="fr-FR"/>
              <a:t>Cliquez pour modifier le style du titre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096000" y="6248401"/>
            <a:ext cx="2667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kumimoji="0" lang="fr-F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5"/>
            <a:ext cx="1295400" cy="701676"/>
          </a:xfrm>
          <a:prstGeom prst="rect">
            <a:avLst/>
          </a:prstGeom>
        </p:spPr>
        <p:txBody>
          <a:bodyPr>
            <a:noAutofit/>
          </a:bodyPr>
          <a:lstStyle>
            <a:lvl1pPr eaLnBrk="1" latinLnBrk="0" hangingPunct="1">
              <a:defRPr kumimoji="0" lang="fr-FR" sz="24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kumimoji="0" lang="fr-FR" sz="2400" b="1">
                <a:solidFill>
                  <a:srgbClr val="FFFFFF"/>
                </a:solidFill>
              </a:rPr>
              <a:pPr algn="ctr"/>
              <a:t>‹N°›</a:t>
            </a:fld>
            <a:endParaRPr kumimoji="0" lang="fr-FR" sz="240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2" y="6248209"/>
            <a:ext cx="5421083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fr-FR" smtClean="0"/>
              <a:t>Modifiez le style du titre</a:t>
            </a:r>
            <a:endParaRPr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757808" y="1009531"/>
            <a:ext cx="3886200" cy="561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fr-FR" dirty="0" smtClean="0"/>
              <a:t>Modifiez les styles du texte du masque</a:t>
            </a:r>
          </a:p>
          <a:p>
            <a:pPr lvl="1" eaLnBrk="1" latinLnBrk="0" hangingPunct="1"/>
            <a:r>
              <a:rPr lang="fr-FR" dirty="0" smtClean="0"/>
              <a:t>Deuxième niveau</a:t>
            </a:r>
          </a:p>
          <a:p>
            <a:pPr lvl="2" eaLnBrk="1" latinLnBrk="0" hangingPunct="1"/>
            <a:r>
              <a:rPr lang="fr-FR" dirty="0" smtClean="0"/>
              <a:t>Troisième niveau</a:t>
            </a:r>
          </a:p>
          <a:p>
            <a:pPr lvl="3" eaLnBrk="1" latinLnBrk="0" hangingPunct="1"/>
            <a:r>
              <a:rPr lang="fr-FR" dirty="0" smtClean="0"/>
              <a:t>Quatrième niveau</a:t>
            </a:r>
          </a:p>
          <a:p>
            <a:pPr lvl="4" eaLnBrk="1" latinLnBrk="0" hangingPunct="1"/>
            <a:r>
              <a:rPr lang="fr-FR" dirty="0" smtClean="0"/>
              <a:t>Cinquième niveau</a:t>
            </a:r>
            <a:endParaRPr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006280" y="1009531"/>
            <a:ext cx="3886200" cy="561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8532440" y="134540"/>
            <a:ext cx="525274" cy="604800"/>
          </a:xfrm>
          <a:prstGeom prst="rect">
            <a:avLst/>
          </a:prstGeom>
          <a:solidFill>
            <a:srgbClr val="62A159"/>
          </a:solidFill>
        </p:spPr>
        <p:txBody>
          <a:bodyPr rtlCol="0"/>
          <a:lstStyle>
            <a:extLst/>
          </a:lstStyle>
          <a:p>
            <a:pPr algn="ctr"/>
            <a:fld id="{8F82E0A0-C266-4798-8C8F-B9F91E9DA37E}" type="slidenum">
              <a:rPr kumimoji="0" lang="fr-FR" sz="1400" b="1">
                <a:solidFill>
                  <a:srgbClr val="FFFFFF"/>
                </a:solidFill>
              </a:rPr>
              <a:pPr algn="ctr"/>
              <a:t>‹N°›</a:t>
            </a:fld>
            <a:endParaRPr kumimoji="0"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2440" y="134540"/>
            <a:ext cx="525274" cy="604800"/>
          </a:xfrm>
          <a:prstGeom prst="rect">
            <a:avLst/>
          </a:prstGeom>
          <a:solidFill>
            <a:srgbClr val="62A159"/>
          </a:solidFill>
        </p:spPr>
        <p:txBody>
          <a:bodyPr/>
          <a:lstStyle>
            <a:lvl1pPr eaLnBrk="1" latinLnBrk="0" hangingPunct="1">
              <a:defRPr kumimoji="0" lang="fr-FR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kumimoji="0" lang="fr-FR">
                <a:solidFill>
                  <a:srgbClr val="FFFFFF"/>
                </a:solidFill>
              </a:rPr>
              <a:pPr/>
              <a:t>‹N°›</a:t>
            </a:fld>
            <a:endParaRPr kumimoji="0" lang="fr-FR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52" y="1009533"/>
            <a:ext cx="1600200" cy="5703034"/>
          </a:xfrm>
          <a:solidFill>
            <a:srgbClr val="62A159"/>
          </a:solidFill>
          <a:ln w="50800" cap="sq" cmpd="dbl" algn="ctr">
            <a:solidFill>
              <a:srgbClr val="62A159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 eaLnBrk="1" latinLnBrk="0" hangingPunct="1">
              <a:spcAft>
                <a:spcPts val="1000"/>
              </a:spcAft>
              <a:buNone/>
              <a:defRPr kumimoji="0" lang="fr-FR" sz="1800"/>
            </a:lvl1pPr>
            <a:lvl2pPr eaLnBrk="1" latinLnBrk="0" hangingPunct="1">
              <a:buNone/>
              <a:defRPr kumimoji="0" lang="fr-FR" sz="1200"/>
            </a:lvl2pPr>
            <a:lvl3pPr eaLnBrk="1" latinLnBrk="0" hangingPunct="1">
              <a:buNone/>
              <a:defRPr kumimoji="0" lang="fr-FR" sz="1000"/>
            </a:lvl3pPr>
            <a:lvl4pPr eaLnBrk="1" latinLnBrk="0" hangingPunct="1">
              <a:buNone/>
              <a:defRPr kumimoji="0" lang="fr-FR" sz="900"/>
            </a:lvl4pPr>
            <a:lvl5pPr eaLnBrk="1" latinLnBrk="0" hangingPunct="1">
              <a:buNone/>
              <a:defRPr kumimoji="0" lang="fr-FR" sz="9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491680" y="1062811"/>
            <a:ext cx="6400800" cy="564975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04834" y="6853"/>
            <a:ext cx="7704856" cy="791581"/>
          </a:xfrm>
        </p:spPr>
        <p:txBody>
          <a:bodyPr/>
          <a:lstStyle>
            <a:extLst/>
          </a:lstStyle>
          <a:p>
            <a:pPr eaLnBrk="1" latinLnBrk="0" hangingPunct="1"/>
            <a:r>
              <a:rPr lang="fr-FR" smtClean="0"/>
              <a:t>Modifiez le style du titre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4559808"/>
          </a:xfrm>
          <a:solidFill>
            <a:schemeClr val="tx1">
              <a:lumMod val="85000"/>
            </a:schemeClr>
          </a:solidFill>
          <a:ln>
            <a:noFill/>
          </a:ln>
        </p:spPr>
        <p:txBody>
          <a:bodyPr/>
          <a:lstStyle>
            <a:lvl1pPr eaLnBrk="1" latinLnBrk="0" hangingPunct="1">
              <a:buNone/>
              <a:defRPr kumimoji="0" lang="fr-FR"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lang="fr-FR" sz="1700"/>
            </a:lvl1pPr>
            <a:lvl2pPr eaLnBrk="1" latinLnBrk="0" hangingPunct="1">
              <a:buFontTx/>
              <a:buNone/>
              <a:defRPr kumimoji="0" lang="fr-FR" sz="1200"/>
            </a:lvl2pPr>
            <a:lvl3pPr eaLnBrk="1" latinLnBrk="0" hangingPunct="1">
              <a:buFontTx/>
              <a:buNone/>
              <a:defRPr kumimoji="0" lang="fr-FR" sz="1000"/>
            </a:lvl3pPr>
            <a:lvl4pPr eaLnBrk="1" latinLnBrk="0" hangingPunct="1">
              <a:buFontTx/>
              <a:buNone/>
              <a:defRPr kumimoji="0" lang="fr-FR" sz="900"/>
            </a:lvl4pPr>
            <a:lvl5pPr eaLnBrk="1" latinLnBrk="0" hangingPunct="1">
              <a:buFontTx/>
              <a:buNone/>
              <a:defRPr kumimoji="0" lang="fr-FR" sz="9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</p:txBody>
      </p:sp>
      <p:sp>
        <p:nvSpPr>
          <p:cNvPr id="8" name="Rectangle 7"/>
          <p:cNvSpPr/>
          <p:nvPr/>
        </p:nvSpPr>
        <p:spPr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rgbClr val="62A159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89520" cy="713232"/>
          </a:xfrm>
          <a:prstGeom prst="rect">
            <a:avLst/>
          </a:prstGeom>
          <a:solidFill>
            <a:schemeClr val="tx1">
              <a:lumMod val="85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724400"/>
            <a:ext cx="7315200" cy="609600"/>
          </a:xfrm>
        </p:spPr>
        <p:txBody>
          <a:bodyPr anchor="ctr"/>
          <a:lstStyle>
            <a:lvl1pPr algn="l" eaLnBrk="1" latinLnBrk="0" hangingPunct="1">
              <a:buNone/>
              <a:defRPr kumimoji="0" lang="fr-FR" sz="2800" b="0"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r>
              <a:rPr lang="fr-FR" smtClean="0"/>
              <a:t>Modifiez le style du titre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1"/>
            <a:ext cx="2667000" cy="365125"/>
          </a:xfrm>
          <a:prstGeom prst="rect">
            <a:avLst/>
          </a:prstGeom>
        </p:spPr>
        <p:txBody>
          <a:bodyPr rtlCol="0"/>
          <a:lstStyle>
            <a:extLst/>
          </a:lstStyle>
          <a:p>
            <a:endParaRPr kumimoji="0" lang="fr-F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80"/>
          </a:xfrm>
          <a:prstGeom prst="rect">
            <a:avLst/>
          </a:prstGeom>
        </p:spPr>
        <p:txBody>
          <a:bodyPr rtlCol="0"/>
          <a:lstStyle>
            <a:lvl1pPr eaLnBrk="1" latinLnBrk="0" hangingPunct="1">
              <a:defRPr kumimoji="0" lang="fr-FR" sz="2800"/>
            </a:lvl1pPr>
            <a:extLst/>
          </a:lstStyle>
          <a:p>
            <a:pPr algn="ctr"/>
            <a:fld id="{8F82E0A0-C266-4798-8C8F-B9F91E9DA37E}" type="slidenum">
              <a:rPr kumimoji="0" lang="fr-FR" sz="2800" b="1">
                <a:solidFill>
                  <a:srgbClr val="FFFFFF"/>
                </a:solidFill>
              </a:rPr>
              <a:pPr algn="ctr"/>
              <a:t>‹N°›</a:t>
            </a:fld>
            <a:endParaRPr kumimoji="0" lang="fr-FR" sz="280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9"/>
            <a:ext cx="4572000" cy="365125"/>
          </a:xfrm>
          <a:prstGeom prst="rect">
            <a:avLst/>
          </a:prstGeom>
        </p:spPr>
        <p:txBody>
          <a:bodyPr rtlCol="0"/>
          <a:lstStyle>
            <a:extLst/>
          </a:lstStyle>
          <a:p>
            <a:endParaRPr kumimoji="0"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D3548-59BB-4686-AAAB-5F471F66FE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52190-C9EB-4DFC-9FF9-D463C4103E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942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D3548-59BB-4686-AAAB-5F471F66FE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52190-C9EB-4DFC-9FF9-D463C4103E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763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D3548-59BB-4686-AAAB-5F471F66FE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52190-C9EB-4DFC-9FF9-D463C4103E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20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704834" y="1009532"/>
            <a:ext cx="8352928" cy="5683831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dirty="0" smtClean="0"/>
              <a:t>Modifiez les styles du texte du masque</a:t>
            </a:r>
          </a:p>
          <a:p>
            <a:pPr lvl="1" eaLnBrk="1" latinLnBrk="0" hangingPunct="1"/>
            <a:r>
              <a:rPr kumimoji="0" lang="fr-FR" dirty="0" smtClean="0"/>
              <a:t>Deuxième niveau</a:t>
            </a:r>
          </a:p>
          <a:p>
            <a:pPr lvl="2" eaLnBrk="1" latinLnBrk="0" hangingPunct="1"/>
            <a:r>
              <a:rPr kumimoji="0" lang="fr-FR" dirty="0" smtClean="0"/>
              <a:t>Troisième niveau</a:t>
            </a:r>
          </a:p>
        </p:txBody>
      </p:sp>
      <p:sp>
        <p:nvSpPr>
          <p:cNvPr id="8" name="Rectangle 7"/>
          <p:cNvSpPr/>
          <p:nvPr/>
        </p:nvSpPr>
        <p:spPr>
          <a:xfrm>
            <a:off x="8604448" y="234752"/>
            <a:ext cx="360000" cy="432000"/>
          </a:xfrm>
          <a:prstGeom prst="rect">
            <a:avLst/>
          </a:prstGeom>
          <a:solidFill>
            <a:srgbClr val="62A159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9" name="Rectangle 8"/>
          <p:cNvSpPr/>
          <p:nvPr/>
        </p:nvSpPr>
        <p:spPr>
          <a:xfrm>
            <a:off x="683568" y="836713"/>
            <a:ext cx="8460432" cy="86410"/>
          </a:xfrm>
          <a:prstGeom prst="rect">
            <a:avLst/>
          </a:prstGeom>
          <a:solidFill>
            <a:schemeClr val="bg1">
              <a:lumMod val="75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704834" y="6853"/>
            <a:ext cx="7704856" cy="791581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pPr eaLnBrk="1" latinLnBrk="0" hangingPunct="1"/>
            <a:r>
              <a:rPr kumimoji="0" lang="fr-FR" dirty="0" smtClean="0"/>
              <a:t>Modifiez le style du titre</a:t>
            </a:r>
            <a:endParaRPr kumimoji="0"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54" y="821045"/>
            <a:ext cx="684122" cy="604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511174" y="147300"/>
            <a:ext cx="525274" cy="604800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ctr" eaLnBrk="1" latinLnBrk="0" hangingPunct="1">
              <a:defRPr kumimoji="0" lang="fr-FR" sz="1400" b="1">
                <a:solidFill>
                  <a:schemeClr val="bg1"/>
                </a:solidFill>
              </a:defRPr>
            </a:lvl1pPr>
            <a:extLst/>
          </a:lstStyle>
          <a:p>
            <a:fld id="{8F82E0A0-C266-4798-8C8F-B9F91E9DA37E}" type="slidenum">
              <a:rPr lang="fr-BE" smtClean="0"/>
              <a:pPr/>
              <a:t>‹N°›</a:t>
            </a:fld>
            <a:endParaRPr lang="fr-BE" dirty="0"/>
          </a:p>
        </p:txBody>
      </p:sp>
      <p:pic>
        <p:nvPicPr>
          <p:cNvPr id="11" name="Image 10" descr="Logo Gembloux Agro-Bio Tech"/>
          <p:cNvPicPr>
            <a:picLocks noChangeAspect="1" noChangeArrowheads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224" y="115443"/>
            <a:ext cx="576064" cy="546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2" r:id="rId4"/>
    <p:sldLayoutId id="2147483656" r:id="rId5"/>
    <p:sldLayoutId id="2147483657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lang="fr-FR" sz="3200" b="0" kern="1200" smtClean="0">
          <a:solidFill>
            <a:schemeClr val="bg1">
              <a:lumMod val="50000"/>
            </a:schemeClr>
          </a:solidFill>
          <a:latin typeface="Gill Sans MT" panose="020B0502020104020203" pitchFamily="34" charset="0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tx1"/>
        </a:buClr>
        <a:buSzPct val="60000"/>
        <a:buFont typeface="Wingdings" pitchFamily="2" charset="2"/>
        <a:buChar char="§"/>
        <a:defRPr kumimoji="0" lang="fr-FR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tx1">
            <a:lumMod val="75000"/>
            <a:lumOff val="25000"/>
          </a:schemeClr>
        </a:buClr>
        <a:buSzPct val="70000"/>
        <a:buFont typeface="Arial" pitchFamily="34" charset="0"/>
        <a:buChar char="•"/>
        <a:defRPr kumimoji="0" lang="fr-FR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tx1">
            <a:lumMod val="75000"/>
            <a:lumOff val="25000"/>
          </a:schemeClr>
        </a:buClr>
        <a:buSzPct val="70000"/>
        <a:buFont typeface="Wingdings" pitchFamily="2" charset="2"/>
        <a:buChar char="Ø"/>
        <a:defRPr kumimoji="0" lang="fr-FR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lang="fr-FR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rgbClr val="62A159"/>
        </a:buClr>
        <a:buSzPct val="65000"/>
        <a:buFont typeface="Wingdings"/>
        <a:buChar char=""/>
        <a:defRPr kumimoji="0" lang="fr-FR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kumimoji="0" lang="fr-FR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lang="fr-FR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lang="fr-FR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lang="fr-FR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D3548-59BB-4686-AAAB-5F471F66FE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52190-C9EB-4DFC-9FF9-D463C4103E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22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 idx="4294967295"/>
          </p:nvPr>
        </p:nvSpPr>
        <p:spPr>
          <a:xfrm>
            <a:off x="467544" y="5050036"/>
            <a:ext cx="8280920" cy="539204"/>
          </a:xfrm>
          <a:noFill/>
          <a:effectLst>
            <a:softEdge rad="127000"/>
          </a:effectLst>
        </p:spPr>
        <p:txBody>
          <a:bodyPr anchor="ctr" anchorCtr="0">
            <a:noAutofit/>
          </a:bodyPr>
          <a:lstStyle>
            <a:extLst/>
          </a:lstStyle>
          <a:p>
            <a:pPr marL="27432" lvl="0" algn="ctr">
              <a:spcBef>
                <a:spcPts val="600"/>
              </a:spcBef>
            </a:pPr>
            <a:r>
              <a:rPr lang="fr-BE" sz="1400" b="1" dirty="0" smtClean="0">
                <a:solidFill>
                  <a:srgbClr val="FF9933"/>
                </a:solidFill>
              </a:rPr>
              <a:t>Accord-cadre de recherche et de vulgarisation forestières 2014 - 2019</a:t>
            </a:r>
            <a:endParaRPr lang="fr-FR" sz="1400" b="1" cap="none" dirty="0">
              <a:solidFill>
                <a:srgbClr val="FF9933"/>
              </a:solidFill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subTitle" idx="4294967295"/>
          </p:nvPr>
        </p:nvSpPr>
        <p:spPr>
          <a:xfrm>
            <a:off x="179512" y="5502831"/>
            <a:ext cx="8762528" cy="403244"/>
          </a:xfrm>
        </p:spPr>
        <p:txBody>
          <a:bodyPr>
            <a:noAutofit/>
          </a:bodyPr>
          <a:lstStyle>
            <a:extLst/>
          </a:lstStyle>
          <a:p>
            <a:pPr marL="0" indent="0" algn="ctr">
              <a:buNone/>
            </a:pPr>
            <a:r>
              <a:rPr lang="fr-FR" sz="1400" b="1" dirty="0" smtClean="0">
                <a:solidFill>
                  <a:srgbClr val="FF9933"/>
                </a:solidFill>
                <a:latin typeface="Gill Sans MT" panose="020B0502020104020203" pitchFamily="34" charset="0"/>
              </a:rPr>
              <a:t>Janvier 2019 - Gembloux - Comité Technique</a:t>
            </a:r>
            <a:endParaRPr lang="fr-FR" sz="1400" b="1" dirty="0">
              <a:solidFill>
                <a:srgbClr val="FF9933"/>
              </a:solidFill>
              <a:latin typeface="Gill Sans MT" panose="020B0502020104020203" pitchFamily="34" charset="0"/>
            </a:endParaRPr>
          </a:p>
        </p:txBody>
      </p:sp>
      <p:pic>
        <p:nvPicPr>
          <p:cNvPr id="12" name="Picture 23" descr="DG03TRA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2441" y="6107698"/>
            <a:ext cx="415921" cy="554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6" descr="SPWTRA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2880" y="6146815"/>
            <a:ext cx="731489" cy="519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e&amp;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1" y="6109588"/>
            <a:ext cx="515966" cy="549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28"/>
          <p:cNvSpPr txBox="1">
            <a:spLocks noChangeArrowheads="1"/>
          </p:cNvSpPr>
          <p:nvPr/>
        </p:nvSpPr>
        <p:spPr bwMode="auto">
          <a:xfrm>
            <a:off x="2892795" y="6146023"/>
            <a:ext cx="14633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6"/>
              </a:buBlip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6"/>
              </a:buBlip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6"/>
              </a:buBlip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6"/>
              </a:buBlip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6"/>
              </a:buBlip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1000" b="1" dirty="0">
                <a:solidFill>
                  <a:srgbClr val="339966"/>
                </a:solidFill>
                <a:latin typeface="+mj-lt"/>
                <a:cs typeface="Arial" charset="0"/>
              </a:rPr>
              <a:t>Gestion des Ressources </a:t>
            </a:r>
            <a:r>
              <a:rPr lang="fr-BE" altLang="fr-FR" sz="1000" b="1" dirty="0" smtClean="0">
                <a:solidFill>
                  <a:srgbClr val="339966"/>
                </a:solidFill>
                <a:latin typeface="+mj-lt"/>
                <a:cs typeface="Arial" charset="0"/>
              </a:rPr>
              <a:t>forestières</a:t>
            </a:r>
            <a:endParaRPr lang="fr-FR" altLang="fr-FR" sz="1000" b="1" dirty="0">
              <a:solidFill>
                <a:srgbClr val="339966"/>
              </a:solidFill>
              <a:latin typeface="+mj-lt"/>
              <a:cs typeface="Arial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-36512" y="6018806"/>
            <a:ext cx="230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Gauthier Ligot</a:t>
            </a:r>
            <a:endParaRPr lang="fr-FR" sz="1200" dirty="0" smtClean="0"/>
          </a:p>
          <a:p>
            <a:r>
              <a:rPr lang="fr-FR" sz="1200" dirty="0" smtClean="0"/>
              <a:t>H. Claessens, P. Lejeune</a:t>
            </a:r>
          </a:p>
        </p:txBody>
      </p:sp>
      <p:sp>
        <p:nvSpPr>
          <p:cNvPr id="18" name="Rectangle 3"/>
          <p:cNvSpPr txBox="1">
            <a:spLocks/>
          </p:cNvSpPr>
          <p:nvPr/>
        </p:nvSpPr>
        <p:spPr>
          <a:xfrm>
            <a:off x="467544" y="87453"/>
            <a:ext cx="8280920" cy="2218223"/>
          </a:xfrm>
          <a:prstGeom prst="rect">
            <a:avLst/>
          </a:prstGeom>
          <a:solidFill>
            <a:schemeClr val="tx1">
              <a:lumMod val="50000"/>
            </a:schemeClr>
          </a:solidFill>
          <a:effectLst>
            <a:softEdge rad="63500"/>
          </a:effectLst>
        </p:spPr>
        <p:txBody>
          <a:bodyPr vert="horz" anchor="ctr" anchorCtr="0">
            <a:noAutofit/>
          </a:bodyPr>
          <a:lstStyle>
            <a:extLst/>
          </a:lstStyle>
          <a:p>
            <a:pPr marL="27432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b="1" i="0" u="none" strike="noStrike" kern="1200" cap="none" spc="0" normalizeH="0" baseline="0" noProof="0" dirty="0" smtClean="0">
              <a:ln>
                <a:noFill/>
              </a:ln>
              <a:solidFill>
                <a:srgbClr val="FF9933"/>
              </a:solidFill>
              <a:effectLst/>
              <a:uLnTx/>
              <a:uFillTx/>
              <a:latin typeface="Gill Sans MT" panose="020B0502020104020203" pitchFamily="34" charset="0"/>
              <a:ea typeface="+mj-ea"/>
              <a:cs typeface="+mj-cs"/>
            </a:endParaRPr>
          </a:p>
          <a:p>
            <a:pPr marL="27432" lvl="0" algn="ctr">
              <a:defRPr/>
            </a:pPr>
            <a:r>
              <a:rPr lang="fr-FR" sz="2800" b="1" dirty="0" smtClean="0">
                <a:solidFill>
                  <a:srgbClr val="FF9933"/>
                </a:solidFill>
                <a:latin typeface="Gill Sans MT" panose="020B0502020104020203" pitchFamily="34" charset="0"/>
                <a:ea typeface="+mj-ea"/>
                <a:cs typeface="+mj-cs"/>
              </a:rPr>
              <a:t>Croissance </a:t>
            </a:r>
            <a:r>
              <a:rPr lang="fr-FR" sz="2800" b="1" dirty="0">
                <a:solidFill>
                  <a:srgbClr val="FF9933"/>
                </a:solidFill>
                <a:latin typeface="Gill Sans MT" panose="020B0502020104020203" pitchFamily="34" charset="0"/>
                <a:ea typeface="+mj-ea"/>
                <a:cs typeface="+mj-cs"/>
              </a:rPr>
              <a:t>de semis de Douglas dans le cadre d'une recherche (ACRVF) sur l'</a:t>
            </a:r>
            <a:r>
              <a:rPr lang="fr-FR" sz="2800" b="1" dirty="0" err="1">
                <a:solidFill>
                  <a:srgbClr val="FF9933"/>
                </a:solidFill>
                <a:latin typeface="Gill Sans MT" panose="020B0502020104020203" pitchFamily="34" charset="0"/>
                <a:ea typeface="+mj-ea"/>
                <a:cs typeface="+mj-cs"/>
              </a:rPr>
              <a:t>irrégularisation</a:t>
            </a:r>
            <a:r>
              <a:rPr lang="fr-FR" sz="2800" b="1" dirty="0">
                <a:solidFill>
                  <a:srgbClr val="FF9933"/>
                </a:solidFill>
                <a:latin typeface="Gill Sans MT" panose="020B0502020104020203" pitchFamily="34" charset="0"/>
                <a:ea typeface="+mj-ea"/>
                <a:cs typeface="+mj-cs"/>
              </a:rPr>
              <a:t> des peuplements </a:t>
            </a:r>
            <a:r>
              <a:rPr lang="fr-FR" sz="2800" b="1" dirty="0" smtClean="0">
                <a:solidFill>
                  <a:srgbClr val="FF9933"/>
                </a:solidFill>
                <a:latin typeface="Gill Sans MT" panose="020B0502020104020203" pitchFamily="34" charset="0"/>
                <a:ea typeface="+mj-ea"/>
                <a:cs typeface="+mj-cs"/>
              </a:rPr>
              <a:t>résineux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FF9933"/>
              </a:solidFill>
              <a:effectLst/>
              <a:uLnTx/>
              <a:uFillTx/>
              <a:latin typeface="Gill Sans MT" panose="020B0502020104020203" pitchFamily="34" charset="0"/>
              <a:ea typeface="+mj-ea"/>
              <a:cs typeface="+mj-cs"/>
            </a:endParaRPr>
          </a:p>
        </p:txBody>
      </p:sp>
      <p:pic>
        <p:nvPicPr>
          <p:cNvPr id="19" name="Image 5" descr="Logo Gembloux Agro-Bio Tech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6145738"/>
            <a:ext cx="1945168" cy="51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:\Data_G\currentProject\irregularisation\photo\Zurich_20141112_15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030" y="2478494"/>
            <a:ext cx="2981226" cy="237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:\Data_G\currentProject\irregularisation\photo\Elsenborn Bullange\Excursion forêt 2008\P1070333bis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808" y="2478494"/>
            <a:ext cx="2640000" cy="237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Data_G\currentProject\irregularisation\photo\Habbay_20141106_189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8264" y="2478494"/>
            <a:ext cx="2981104" cy="237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b="1" dirty="0" smtClean="0">
              <a:solidFill>
                <a:prstClr val="white">
                  <a:lumMod val="75000"/>
                </a:prstClr>
              </a:solidFill>
            </a:endParaRPr>
          </a:p>
          <a:p>
            <a:endParaRPr lang="en-US" sz="1800" b="1" dirty="0">
              <a:solidFill>
                <a:prstClr val="white">
                  <a:lumMod val="75000"/>
                </a:prstClr>
              </a:solidFill>
            </a:endParaRPr>
          </a:p>
          <a:p>
            <a:endParaRPr lang="en-US" sz="1800" b="1" dirty="0" smtClean="0">
              <a:solidFill>
                <a:prstClr val="white">
                  <a:lumMod val="75000"/>
                </a:prstClr>
              </a:solidFill>
            </a:endParaRPr>
          </a:p>
          <a:p>
            <a:r>
              <a:rPr lang="fr-BE" sz="2400" b="1" dirty="0" smtClean="0">
                <a:solidFill>
                  <a:prstClr val="white">
                    <a:lumMod val="75000"/>
                  </a:prstClr>
                </a:solidFill>
              </a:rPr>
              <a:t>9 peuplements résineux en Belgique (400-600 m)</a:t>
            </a:r>
          </a:p>
          <a:p>
            <a:endParaRPr lang="en-US" sz="1800" b="1" dirty="0" smtClean="0">
              <a:solidFill>
                <a:prstClr val="white">
                  <a:lumMod val="75000"/>
                </a:prstClr>
              </a:solidFill>
            </a:endParaRPr>
          </a:p>
          <a:p>
            <a:endParaRPr lang="en-US" sz="1800" b="1" dirty="0">
              <a:solidFill>
                <a:prstClr val="white">
                  <a:lumMod val="75000"/>
                </a:prstClr>
              </a:solidFill>
            </a:endParaRPr>
          </a:p>
          <a:p>
            <a:endParaRPr lang="en-US" sz="1800" b="1" dirty="0" smtClean="0">
              <a:solidFill>
                <a:prstClr val="white">
                  <a:lumMod val="75000"/>
                </a:prstClr>
              </a:solidFill>
            </a:endParaRPr>
          </a:p>
          <a:p>
            <a:endParaRPr lang="en-US" sz="1800" b="1" dirty="0">
              <a:solidFill>
                <a:prstClr val="white">
                  <a:lumMod val="75000"/>
                </a:prstClr>
              </a:solidFill>
            </a:endParaRPr>
          </a:p>
          <a:p>
            <a:endParaRPr lang="en-US" sz="1800" b="1" dirty="0" smtClean="0">
              <a:solidFill>
                <a:prstClr val="white">
                  <a:lumMod val="75000"/>
                </a:prstClr>
              </a:solidFill>
            </a:endParaRPr>
          </a:p>
          <a:p>
            <a:endParaRPr lang="en-US" sz="1800" b="1" dirty="0">
              <a:solidFill>
                <a:prstClr val="white">
                  <a:lumMod val="75000"/>
                </a:prstClr>
              </a:solidFill>
            </a:endParaRPr>
          </a:p>
          <a:p>
            <a:endParaRPr lang="en-US" sz="1800" b="1" dirty="0" smtClean="0">
              <a:solidFill>
                <a:prstClr val="white">
                  <a:lumMod val="75000"/>
                </a:prstClr>
              </a:solidFill>
            </a:endParaRPr>
          </a:p>
          <a:p>
            <a:endParaRPr lang="en-US" sz="1800" b="1" dirty="0">
              <a:solidFill>
                <a:prstClr val="white">
                  <a:lumMod val="75000"/>
                </a:prstClr>
              </a:solidFill>
            </a:endParaRPr>
          </a:p>
          <a:p>
            <a:endParaRPr lang="en-US" sz="1800" b="1" dirty="0" smtClean="0">
              <a:solidFill>
                <a:prstClr val="white">
                  <a:lumMod val="75000"/>
                </a:prstClr>
              </a:solidFill>
            </a:endParaRPr>
          </a:p>
          <a:p>
            <a:endParaRPr lang="en-US" sz="1800" b="1" dirty="0">
              <a:solidFill>
                <a:prstClr val="white">
                  <a:lumMod val="75000"/>
                </a:prstClr>
              </a:solidFill>
            </a:endParaRPr>
          </a:p>
          <a:p>
            <a:endParaRPr lang="en-US" sz="1800" b="1" dirty="0" smtClean="0">
              <a:solidFill>
                <a:prstClr val="white">
                  <a:lumMod val="75000"/>
                </a:prstClr>
              </a:solidFill>
            </a:endParaRPr>
          </a:p>
          <a:p>
            <a:endParaRPr lang="en-US" sz="1800" b="1" dirty="0" smtClean="0">
              <a:solidFill>
                <a:prstClr val="white">
                  <a:lumMod val="75000"/>
                </a:prstClr>
              </a:solidFill>
            </a:endParaRPr>
          </a:p>
          <a:p>
            <a:endParaRPr lang="en-US" sz="1800" b="1" dirty="0">
              <a:solidFill>
                <a:prstClr val="white">
                  <a:lumMod val="75000"/>
                </a:prst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800" b="1" dirty="0" smtClean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1" name="Titre 9"/>
          <p:cNvSpPr>
            <a:spLocks noGrp="1"/>
          </p:cNvSpPr>
          <p:nvPr>
            <p:ph type="title"/>
          </p:nvPr>
        </p:nvSpPr>
        <p:spPr>
          <a:xfrm>
            <a:off x="-36512" y="-27384"/>
            <a:ext cx="3528392" cy="692696"/>
          </a:xfrm>
          <a:solidFill>
            <a:schemeClr val="tx1">
              <a:alpha val="45000"/>
            </a:schemeClr>
          </a:solidFill>
          <a:effectLst>
            <a:softEdge rad="31750"/>
          </a:effectLst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Zone </a:t>
            </a:r>
            <a:r>
              <a:rPr lang="en-US" dirty="0" err="1" smtClean="0">
                <a:solidFill>
                  <a:schemeClr val="accent3"/>
                </a:solidFill>
              </a:rPr>
              <a:t>d’étude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9350"/>
            <a:ext cx="8749220" cy="496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14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2"/>
          <p:cNvSpPr txBox="1">
            <a:spLocks/>
          </p:cNvSpPr>
          <p:nvPr/>
        </p:nvSpPr>
        <p:spPr>
          <a:xfrm>
            <a:off x="251520" y="1484784"/>
            <a:ext cx="5292849" cy="1656184"/>
          </a:xfrm>
          <a:prstGeom prst="rect">
            <a:avLst/>
          </a:prstGeom>
          <a:solidFill>
            <a:schemeClr val="tx1">
              <a:lumMod val="85000"/>
              <a:lumOff val="15000"/>
              <a:alpha val="76000"/>
            </a:schemeClr>
          </a:soli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BE" sz="1800" b="1" smtClean="0">
              <a:solidFill>
                <a:prstClr val="white">
                  <a:lumMod val="75000"/>
                </a:prstClr>
              </a:solidFill>
            </a:endParaRPr>
          </a:p>
          <a:p>
            <a:r>
              <a:rPr lang="fr-BE" sz="2000" b="1" smtClean="0">
                <a:solidFill>
                  <a:prstClr val="white">
                    <a:lumMod val="75000"/>
                  </a:prstClr>
                </a:solidFill>
              </a:rPr>
              <a:t>Placettes rectangulaire d’1 ha</a:t>
            </a:r>
          </a:p>
          <a:p>
            <a:r>
              <a:rPr lang="fr-BE" sz="2000" b="1" smtClean="0">
                <a:solidFill>
                  <a:prstClr val="white">
                    <a:lumMod val="75000"/>
                  </a:prstClr>
                </a:solidFill>
              </a:rPr>
              <a:t>12 sous-placettes circulaires de R=3m</a:t>
            </a:r>
            <a:endParaRPr lang="fr-BE" sz="2000">
              <a:solidFill>
                <a:prstClr val="black"/>
              </a:solidFill>
            </a:endParaRPr>
          </a:p>
        </p:txBody>
      </p:sp>
      <p:sp>
        <p:nvSpPr>
          <p:cNvPr id="11" name="Titre 9"/>
          <p:cNvSpPr>
            <a:spLocks noGrp="1"/>
          </p:cNvSpPr>
          <p:nvPr>
            <p:ph type="title"/>
          </p:nvPr>
        </p:nvSpPr>
        <p:spPr>
          <a:xfrm>
            <a:off x="-36512" y="-27384"/>
            <a:ext cx="2771800" cy="692696"/>
          </a:xfrm>
          <a:solidFill>
            <a:schemeClr val="tx1">
              <a:alpha val="45000"/>
            </a:schemeClr>
          </a:solidFill>
          <a:effectLst>
            <a:softEdge rad="31750"/>
          </a:effectLst>
        </p:spPr>
        <p:txBody>
          <a:bodyPr>
            <a:normAutofit fontScale="90000"/>
          </a:bodyPr>
          <a:lstStyle/>
          <a:p>
            <a:r>
              <a:rPr lang="fr-BE" smtClean="0">
                <a:solidFill>
                  <a:schemeClr val="accent3"/>
                </a:solidFill>
              </a:rPr>
              <a:t>Mesures</a:t>
            </a:r>
            <a:endParaRPr lang="fr-BE">
              <a:solidFill>
                <a:schemeClr val="accent3"/>
              </a:solidFill>
            </a:endParaRPr>
          </a:p>
        </p:txBody>
      </p:sp>
      <p:pic>
        <p:nvPicPr>
          <p:cNvPr id="4" name="Espace réservé du contenu 10" descr="9_Bechefa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050767">
            <a:off x="5023823" y="852374"/>
            <a:ext cx="3787868" cy="236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74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 txBox="1">
            <a:spLocks/>
          </p:cNvSpPr>
          <p:nvPr/>
        </p:nvSpPr>
        <p:spPr>
          <a:xfrm>
            <a:off x="323528" y="980728"/>
            <a:ext cx="4248472" cy="2448272"/>
          </a:xfrm>
          <a:prstGeom prst="rect">
            <a:avLst/>
          </a:prstGeom>
          <a:solidFill>
            <a:schemeClr val="tx1">
              <a:lumMod val="85000"/>
              <a:lumOff val="15000"/>
              <a:alpha val="67000"/>
            </a:schemeClr>
          </a:soli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2000" b="1" dirty="0" smtClean="0">
                <a:solidFill>
                  <a:prstClr val="white">
                    <a:lumMod val="75000"/>
                  </a:prstClr>
                </a:solidFill>
              </a:rPr>
              <a:t>Pour les 3 plus grands semis de chaque espèce présente</a:t>
            </a:r>
          </a:p>
          <a:p>
            <a:pPr lvl="1"/>
            <a:r>
              <a:rPr lang="fr-BE" sz="1800" b="1" dirty="0" smtClean="0">
                <a:solidFill>
                  <a:prstClr val="white">
                    <a:lumMod val="75000"/>
                  </a:prstClr>
                </a:solidFill>
              </a:rPr>
              <a:t>Hauteur du semis</a:t>
            </a:r>
          </a:p>
          <a:p>
            <a:pPr lvl="1"/>
            <a:r>
              <a:rPr lang="fr-BE" sz="1800" b="1" dirty="0" smtClean="0">
                <a:solidFill>
                  <a:prstClr val="white">
                    <a:lumMod val="75000"/>
                  </a:prstClr>
                </a:solidFill>
              </a:rPr>
              <a:t>Pousses terminales</a:t>
            </a:r>
          </a:p>
          <a:p>
            <a:pPr lvl="1"/>
            <a:r>
              <a:rPr lang="fr-BE" sz="1800" b="1" dirty="0" smtClean="0">
                <a:solidFill>
                  <a:prstClr val="white">
                    <a:lumMod val="75000"/>
                  </a:prstClr>
                </a:solidFill>
              </a:rPr>
              <a:t>Pousses latérales</a:t>
            </a:r>
          </a:p>
          <a:p>
            <a:pPr lvl="1"/>
            <a:r>
              <a:rPr lang="fr-BE" sz="1800" b="1" dirty="0" smtClean="0">
                <a:solidFill>
                  <a:prstClr val="white">
                    <a:lumMod val="75000"/>
                  </a:prstClr>
                </a:solidFill>
              </a:rPr>
              <a:t>Indice de rétention </a:t>
            </a:r>
            <a:r>
              <a:rPr lang="fr-BE" sz="1800" b="1" dirty="0" smtClean="0">
                <a:solidFill>
                  <a:prstClr val="white">
                    <a:lumMod val="75000"/>
                  </a:prstClr>
                </a:solidFill>
              </a:rPr>
              <a:t>foliaire</a:t>
            </a:r>
            <a:endParaRPr lang="fr-BE" sz="2000" baseline="30000" dirty="0" smtClean="0">
              <a:solidFill>
                <a:prstClr val="white">
                  <a:lumMod val="75000"/>
                </a:prstClr>
              </a:solidFill>
            </a:endParaRPr>
          </a:p>
        </p:txBody>
      </p:sp>
      <p:cxnSp>
        <p:nvCxnSpPr>
          <p:cNvPr id="5" name="Connecteur droit 4"/>
          <p:cNvCxnSpPr/>
          <p:nvPr/>
        </p:nvCxnSpPr>
        <p:spPr>
          <a:xfrm flipH="1">
            <a:off x="5868144" y="1366842"/>
            <a:ext cx="72008" cy="4176464"/>
          </a:xfrm>
          <a:prstGeom prst="line">
            <a:avLst/>
          </a:prstGeom>
          <a:ln w="28575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6722652" y="1342856"/>
            <a:ext cx="0" cy="501968"/>
          </a:xfrm>
          <a:prstGeom prst="line">
            <a:avLst/>
          </a:prstGeom>
          <a:ln w="28575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V="1">
            <a:off x="6736270" y="1750306"/>
            <a:ext cx="360040" cy="168548"/>
          </a:xfrm>
          <a:prstGeom prst="line">
            <a:avLst/>
          </a:prstGeom>
          <a:ln w="28575">
            <a:solidFill>
              <a:schemeClr val="accent3">
                <a:lumMod val="20000"/>
                <a:lumOff val="8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6722652" y="1821390"/>
            <a:ext cx="0" cy="324036"/>
          </a:xfrm>
          <a:prstGeom prst="line">
            <a:avLst/>
          </a:prstGeom>
          <a:ln w="28575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6722652" y="2145426"/>
            <a:ext cx="0" cy="324036"/>
          </a:xfrm>
          <a:prstGeom prst="line">
            <a:avLst/>
          </a:prstGeom>
          <a:ln w="28575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6408204" y="2006842"/>
            <a:ext cx="252028" cy="168548"/>
          </a:xfrm>
          <a:prstGeom prst="line">
            <a:avLst/>
          </a:prstGeom>
          <a:ln w="28575">
            <a:solidFill>
              <a:schemeClr val="accent3">
                <a:lumMod val="20000"/>
                <a:lumOff val="8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V="1">
            <a:off x="6736270" y="2348880"/>
            <a:ext cx="252028" cy="120582"/>
          </a:xfrm>
          <a:prstGeom prst="line">
            <a:avLst/>
          </a:prstGeom>
          <a:ln w="28575">
            <a:solidFill>
              <a:schemeClr val="accent3">
                <a:lumMod val="20000"/>
                <a:lumOff val="8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re 9"/>
          <p:cNvSpPr>
            <a:spLocks noGrp="1"/>
          </p:cNvSpPr>
          <p:nvPr>
            <p:ph type="title"/>
          </p:nvPr>
        </p:nvSpPr>
        <p:spPr>
          <a:xfrm>
            <a:off x="-36512" y="-27384"/>
            <a:ext cx="2771800" cy="692696"/>
          </a:xfrm>
          <a:solidFill>
            <a:schemeClr val="tx1">
              <a:alpha val="45000"/>
            </a:schemeClr>
          </a:solidFill>
          <a:effectLst>
            <a:softEdge rad="31750"/>
          </a:effectLst>
        </p:spPr>
        <p:txBody>
          <a:bodyPr>
            <a:normAutofit fontScale="90000"/>
          </a:bodyPr>
          <a:lstStyle/>
          <a:p>
            <a:r>
              <a:rPr lang="fr-BE" smtClean="0">
                <a:solidFill>
                  <a:schemeClr val="accent3"/>
                </a:solidFill>
              </a:rPr>
              <a:t>Mesures</a:t>
            </a:r>
            <a:endParaRPr lang="fr-BE">
              <a:solidFill>
                <a:schemeClr val="accent3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5056023" y="1047219"/>
            <a:ext cx="953210" cy="369332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fr-BE" smtClean="0">
                <a:solidFill>
                  <a:srgbClr val="F79646"/>
                </a:solidFill>
              </a:rPr>
              <a:t>Hauteur</a:t>
            </a:r>
            <a:endParaRPr lang="fr-BE">
              <a:solidFill>
                <a:srgbClr val="F79646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6862284" y="908720"/>
            <a:ext cx="1977721" cy="646331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fr-BE" smtClean="0">
                <a:solidFill>
                  <a:srgbClr val="F79646"/>
                </a:solidFill>
              </a:rPr>
              <a:t>Pousses terminales</a:t>
            </a:r>
          </a:p>
          <a:p>
            <a:r>
              <a:rPr lang="fr-BE" smtClean="0">
                <a:solidFill>
                  <a:srgbClr val="F79646"/>
                </a:solidFill>
              </a:rPr>
              <a:t>(2016-2018)</a:t>
            </a:r>
            <a:endParaRPr lang="fr-BE">
              <a:solidFill>
                <a:srgbClr val="F79646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7308304" y="1661113"/>
            <a:ext cx="1775294" cy="646331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fr-BE" smtClean="0">
                <a:solidFill>
                  <a:srgbClr val="9BBB59">
                    <a:lumMod val="20000"/>
                    <a:lumOff val="80000"/>
                  </a:srgbClr>
                </a:solidFill>
              </a:rPr>
              <a:t>Pousses latérales</a:t>
            </a:r>
          </a:p>
          <a:p>
            <a:r>
              <a:rPr lang="fr-BE" smtClean="0">
                <a:solidFill>
                  <a:srgbClr val="9BBB59">
                    <a:lumMod val="20000"/>
                    <a:lumOff val="80000"/>
                  </a:srgbClr>
                </a:solidFill>
              </a:rPr>
              <a:t>(2016-2018)</a:t>
            </a:r>
            <a:endParaRPr lang="fr-BE">
              <a:solidFill>
                <a:srgbClr val="9BBB59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13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2"/>
          <p:cNvSpPr txBox="1">
            <a:spLocks/>
          </p:cNvSpPr>
          <p:nvPr/>
        </p:nvSpPr>
        <p:spPr>
          <a:xfrm>
            <a:off x="395536" y="216024"/>
            <a:ext cx="8280920" cy="1124744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 smtClean="0">
                <a:solidFill>
                  <a:prstClr val="white">
                    <a:lumMod val="75000"/>
                  </a:prstClr>
                </a:solidFill>
              </a:rPr>
              <a:t>Au </a:t>
            </a:r>
            <a:r>
              <a:rPr lang="fr-BE" sz="2000" dirty="0" smtClean="0">
                <a:solidFill>
                  <a:prstClr val="white">
                    <a:lumMod val="75000"/>
                  </a:prstClr>
                </a:solidFill>
              </a:rPr>
              <a:t>printemps</a:t>
            </a:r>
            <a:r>
              <a:rPr lang="en-US" sz="2000" dirty="0" smtClean="0">
                <a:solidFill>
                  <a:prstClr val="white">
                    <a:lumMod val="75000"/>
                  </a:prstClr>
                </a:solidFill>
              </a:rPr>
              <a:t> 2018, 107 photos </a:t>
            </a:r>
            <a:r>
              <a:rPr lang="fr-BE" sz="2000" dirty="0" smtClean="0">
                <a:solidFill>
                  <a:prstClr val="white">
                    <a:lumMod val="75000"/>
                  </a:prstClr>
                </a:solidFill>
              </a:rPr>
              <a:t>hémisphériques</a:t>
            </a:r>
            <a:r>
              <a:rPr lang="en-US" sz="2000" dirty="0" smtClean="0">
                <a:solidFill>
                  <a:prstClr val="white">
                    <a:lumMod val="75000"/>
                  </a:prstClr>
                </a:solidFill>
              </a:rPr>
              <a:t>, pour </a:t>
            </a:r>
            <a:r>
              <a:rPr lang="en-US" sz="2000" dirty="0" err="1" smtClean="0">
                <a:solidFill>
                  <a:prstClr val="white">
                    <a:lumMod val="75000"/>
                  </a:prstClr>
                </a:solidFill>
              </a:rPr>
              <a:t>mesurer</a:t>
            </a:r>
            <a:r>
              <a:rPr lang="en-US" sz="2000" dirty="0" smtClean="0">
                <a:solidFill>
                  <a:prstClr val="white">
                    <a:lumMod val="75000"/>
                  </a:prstClr>
                </a:solidFill>
              </a:rPr>
              <a:t> le </a:t>
            </a:r>
            <a:r>
              <a:rPr lang="en-US" sz="2000" dirty="0" err="1" smtClean="0">
                <a:solidFill>
                  <a:prstClr val="white">
                    <a:lumMod val="75000"/>
                  </a:prstClr>
                </a:solidFill>
              </a:rPr>
              <a:t>pourcentage</a:t>
            </a:r>
            <a:r>
              <a:rPr lang="en-US" sz="2000" dirty="0" smtClean="0">
                <a:solidFill>
                  <a:prstClr val="white">
                    <a:lumMod val="75000"/>
                  </a:prstClr>
                </a:solidFill>
              </a:rPr>
              <a:t> de lumière </a:t>
            </a:r>
            <a:r>
              <a:rPr lang="en-US" sz="2000" dirty="0" err="1" smtClean="0">
                <a:solidFill>
                  <a:prstClr val="white">
                    <a:lumMod val="75000"/>
                  </a:prstClr>
                </a:solidFill>
              </a:rPr>
              <a:t>transmis</a:t>
            </a:r>
            <a:r>
              <a:rPr lang="en-US" sz="2000" dirty="0" smtClean="0">
                <a:solidFill>
                  <a:prstClr val="white">
                    <a:lumMod val="75000"/>
                  </a:prstClr>
                </a:solidFill>
              </a:rPr>
              <a:t>, pour </a:t>
            </a:r>
            <a:r>
              <a:rPr lang="en-US" sz="2000" dirty="0" err="1" smtClean="0">
                <a:solidFill>
                  <a:prstClr val="white">
                    <a:lumMod val="75000"/>
                  </a:prstClr>
                </a:solidFill>
              </a:rPr>
              <a:t>chaque</a:t>
            </a:r>
            <a:r>
              <a:rPr lang="en-US" sz="2000" dirty="0" smtClean="0">
                <a:solidFill>
                  <a:prstClr val="white">
                    <a:lumMod val="75000"/>
                  </a:prstClr>
                </a:solidFill>
              </a:rPr>
              <a:t> sous-</a:t>
            </a:r>
            <a:r>
              <a:rPr lang="en-US" sz="2000" dirty="0" err="1" smtClean="0">
                <a:solidFill>
                  <a:prstClr val="white">
                    <a:lumMod val="75000"/>
                  </a:prstClr>
                </a:solidFill>
              </a:rPr>
              <a:t>placette</a:t>
            </a:r>
            <a:r>
              <a:rPr lang="en-US" sz="2000" dirty="0" smtClean="0">
                <a:solidFill>
                  <a:prstClr val="white">
                    <a:lumMod val="75000"/>
                  </a:prstClr>
                </a:solidFill>
              </a:rPr>
              <a:t> et au-</a:t>
            </a:r>
            <a:r>
              <a:rPr lang="en-US" sz="2000" dirty="0" err="1" smtClean="0">
                <a:solidFill>
                  <a:prstClr val="white">
                    <a:lumMod val="75000"/>
                  </a:prstClr>
                </a:solidFill>
              </a:rPr>
              <a:t>dessus</a:t>
            </a:r>
            <a:r>
              <a:rPr lang="en-US" sz="2000" dirty="0" smtClean="0">
                <a:solidFill>
                  <a:prstClr val="white">
                    <a:lumMod val="75000"/>
                  </a:prstClr>
                </a:solidFill>
              </a:rPr>
              <a:t> de la </a:t>
            </a:r>
            <a:r>
              <a:rPr lang="en-US" sz="2000" dirty="0" err="1" smtClean="0">
                <a:solidFill>
                  <a:prstClr val="white">
                    <a:lumMod val="75000"/>
                  </a:prstClr>
                </a:solidFill>
              </a:rPr>
              <a:t>régénération</a:t>
            </a:r>
            <a:r>
              <a:rPr lang="en-US" sz="2000" dirty="0" smtClean="0">
                <a:solidFill>
                  <a:prstClr val="white">
                    <a:lumMod val="75000"/>
                  </a:prstClr>
                </a:solidFill>
              </a:rPr>
              <a:t> </a:t>
            </a:r>
            <a:r>
              <a:rPr lang="fr-BE" sz="2000" dirty="0" smtClean="0">
                <a:solidFill>
                  <a:prstClr val="white">
                    <a:lumMod val="75000"/>
                  </a:prstClr>
                </a:solidFill>
              </a:rPr>
              <a:t>étudiée</a:t>
            </a:r>
            <a:endParaRPr lang="fr-BE" sz="1600" baseline="30000" dirty="0" smtClean="0">
              <a:solidFill>
                <a:prstClr val="white">
                  <a:lumMod val="75000"/>
                </a:prstClr>
              </a:solidFill>
            </a:endParaRPr>
          </a:p>
          <a:p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3"/>
          <a:stretch/>
        </p:blipFill>
        <p:spPr>
          <a:xfrm>
            <a:off x="323528" y="1294393"/>
            <a:ext cx="8532440" cy="542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3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>
                <a:solidFill>
                  <a:schemeClr val="accent3"/>
                </a:solidFill>
              </a:rPr>
              <a:t>Modélisation de la croissance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08112" y="1736809"/>
            <a:ext cx="7656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r-BE" sz="2000" dirty="0" smtClean="0">
                <a:solidFill>
                  <a:srgbClr val="EEECE1"/>
                </a:solidFill>
              </a:rPr>
              <a:t>Relation entre la croissance et l’éclairement très faible pour le douglas</a:t>
            </a:r>
            <a:endParaRPr lang="fr-BE" sz="1600" dirty="0">
              <a:solidFill>
                <a:srgbClr val="EEECE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149080"/>
            <a:ext cx="8892480" cy="24190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2363927" y="1159671"/>
                <a:ext cx="44161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BE" b="0" i="1" smtClean="0">
                        <a:solidFill>
                          <a:schemeClr val="bg1"/>
                        </a:solidFill>
                        <a:latin typeface="Cambria Math"/>
                      </a:rPr>
                      <m:t>𝑃𝑜𝑢𝑠𝑠𝑒</m:t>
                    </m:r>
                    <m:r>
                      <a:rPr lang="fr-BE" b="0" i="1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a:rPr lang="fr-BE" b="0" i="1" smtClean="0">
                        <a:solidFill>
                          <a:schemeClr val="bg1"/>
                        </a:solidFill>
                        <a:latin typeface="Cambria Math"/>
                      </a:rPr>
                      <m:t>𝑡𝑒𝑟𝑚𝑖𝑛𝑎𝑙𝑒</m:t>
                    </m:r>
                    <m:r>
                      <a:rPr lang="fr-BE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fr-BE" i="1" dirty="0" smtClean="0">
                    <a:solidFill>
                      <a:schemeClr val="bg1"/>
                    </a:solidFill>
                  </a:rPr>
                  <a:t> (a + </a:t>
                </a:r>
                <a:r>
                  <a:rPr lang="el-GR" i="1" dirty="0" smtClean="0">
                    <a:solidFill>
                      <a:schemeClr val="bg1"/>
                    </a:solidFill>
                  </a:rPr>
                  <a:t>α</a:t>
                </a:r>
                <a:r>
                  <a:rPr lang="fr-BE" i="1" baseline="-25000" dirty="0" smtClean="0">
                    <a:solidFill>
                      <a:schemeClr val="bg1"/>
                    </a:solidFill>
                  </a:rPr>
                  <a:t>site</a:t>
                </a:r>
                <a:r>
                  <a:rPr lang="fr-BE" i="1" dirty="0" smtClean="0">
                    <a:solidFill>
                      <a:schemeClr val="bg1"/>
                    </a:solidFill>
                  </a:rPr>
                  <a:t>) </a:t>
                </a:r>
                <a:r>
                  <a:rPr lang="fr-BE" i="1" dirty="0" err="1" smtClean="0">
                    <a:solidFill>
                      <a:schemeClr val="bg1"/>
                    </a:solidFill>
                  </a:rPr>
                  <a:t>hauteur</a:t>
                </a:r>
                <a:r>
                  <a:rPr lang="fr-BE" i="1" baseline="30000" dirty="0" err="1" smtClean="0">
                    <a:solidFill>
                      <a:schemeClr val="bg1"/>
                    </a:solidFill>
                  </a:rPr>
                  <a:t>b</a:t>
                </a:r>
                <a:r>
                  <a:rPr lang="fr-BE" i="1" baseline="-25000" dirty="0">
                    <a:solidFill>
                      <a:schemeClr val="bg1"/>
                    </a:solidFill>
                  </a:rPr>
                  <a:t> </a:t>
                </a:r>
                <a:r>
                  <a:rPr lang="fr-BE" i="1" dirty="0" smtClean="0">
                    <a:solidFill>
                      <a:schemeClr val="bg1"/>
                    </a:solidFill>
                  </a:rPr>
                  <a:t> </a:t>
                </a:r>
                <a:r>
                  <a:rPr lang="fr-BE" i="1" dirty="0" err="1" smtClean="0">
                    <a:solidFill>
                      <a:schemeClr val="bg1"/>
                    </a:solidFill>
                  </a:rPr>
                  <a:t>ER</a:t>
                </a:r>
                <a:r>
                  <a:rPr lang="fr-BE" i="1" baseline="30000" dirty="0" err="1" smtClean="0">
                    <a:solidFill>
                      <a:schemeClr val="bg1"/>
                    </a:solidFill>
                  </a:rPr>
                  <a:t>c</a:t>
                </a:r>
                <a:endParaRPr lang="en-US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927" y="1159671"/>
                <a:ext cx="4416145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226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>
                <a:solidFill>
                  <a:schemeClr val="accent3"/>
                </a:solidFill>
              </a:rPr>
              <a:t>Croissance surprenante du Douglas?</a:t>
            </a:r>
            <a:endParaRPr lang="fr-BE" dirty="0">
              <a:solidFill>
                <a:schemeClr val="accent3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808112" y="1342509"/>
            <a:ext cx="76565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>
                <a:solidFill>
                  <a:srgbClr val="EEECE1"/>
                </a:solidFill>
              </a:rPr>
              <a:t>On s’attendait à une croissance plus forte et une réponse plus forte de la croissance avec l’éclairement disponible</a:t>
            </a:r>
          </a:p>
          <a:p>
            <a:r>
              <a:rPr lang="fr-BE" dirty="0" smtClean="0">
                <a:solidFill>
                  <a:srgbClr val="EEECE1"/>
                </a:solidFill>
              </a:rPr>
              <a:t> </a:t>
            </a:r>
            <a:endParaRPr lang="fr-BE" dirty="0">
              <a:solidFill>
                <a:srgbClr val="EEECE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19" y="2452091"/>
            <a:ext cx="8848362" cy="241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48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D:\Data_G\3-currentProject\irregularisation\dispoIRRES\photo à trier\Vielsalm_20180822_33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Data_G\3-currentProject\irregularisation\dispoIRRES\9-Beschefa\photo\Bechefa_20180920_1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3250" y="3140967"/>
            <a:ext cx="2300666" cy="3463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ous-titre 2"/>
          <p:cNvSpPr txBox="1">
            <a:spLocks/>
          </p:cNvSpPr>
          <p:nvPr/>
        </p:nvSpPr>
        <p:spPr>
          <a:xfrm>
            <a:off x="72999" y="4437113"/>
            <a:ext cx="6192689" cy="2327578"/>
          </a:xfrm>
          <a:prstGeom prst="rect">
            <a:avLst/>
          </a:prstGeom>
          <a:solidFill>
            <a:schemeClr val="tx1">
              <a:lumMod val="85000"/>
              <a:lumOff val="15000"/>
              <a:alpha val="67000"/>
            </a:schemeClr>
          </a:solidFill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BE" sz="1600" b="1" dirty="0" smtClean="0">
                <a:solidFill>
                  <a:prstClr val="white">
                    <a:lumMod val="75000"/>
                  </a:prstClr>
                </a:solidFill>
              </a:rPr>
              <a:t>Sensibilité</a:t>
            </a:r>
            <a:r>
              <a:rPr lang="en-US" sz="1600" b="1" dirty="0" smtClean="0">
                <a:solidFill>
                  <a:prstClr val="white">
                    <a:lumMod val="75000"/>
                  </a:prstClr>
                </a:solidFill>
              </a:rPr>
              <a:t> accrue aux </a:t>
            </a:r>
            <a:r>
              <a:rPr lang="en-US" sz="1600" b="1" dirty="0" err="1" smtClean="0">
                <a:solidFill>
                  <a:prstClr val="white">
                    <a:lumMod val="75000"/>
                  </a:prstClr>
                </a:solidFill>
              </a:rPr>
              <a:t>bioagresseurs</a:t>
            </a:r>
            <a:r>
              <a:rPr lang="en-US" sz="1600" b="1" dirty="0" smtClean="0">
                <a:solidFill>
                  <a:prstClr val="white">
                    <a:lumMod val="75000"/>
                  </a:prstClr>
                </a:solidFill>
              </a:rPr>
              <a:t>? </a:t>
            </a:r>
            <a:endParaRPr lang="en-US" sz="1600" b="1" dirty="0" smtClean="0">
              <a:solidFill>
                <a:prstClr val="white">
                  <a:lumMod val="75000"/>
                </a:prstClr>
              </a:solidFill>
            </a:endParaRPr>
          </a:p>
          <a:p>
            <a:pPr lvl="1"/>
            <a:r>
              <a:rPr lang="en-US" sz="1400" b="1" i="1" dirty="0" err="1" smtClean="0">
                <a:solidFill>
                  <a:prstClr val="white">
                    <a:lumMod val="75000"/>
                  </a:prstClr>
                </a:solidFill>
              </a:rPr>
              <a:t>Phaeocryptopus</a:t>
            </a:r>
            <a:r>
              <a:rPr lang="en-US" sz="1400" b="1" i="1" dirty="0" smtClean="0">
                <a:solidFill>
                  <a:prstClr val="white">
                    <a:lumMod val="75000"/>
                  </a:prstClr>
                </a:solidFill>
              </a:rPr>
              <a:t> </a:t>
            </a:r>
            <a:r>
              <a:rPr lang="en-US" sz="1400" b="1" i="1" dirty="0" err="1">
                <a:solidFill>
                  <a:prstClr val="white">
                    <a:lumMod val="75000"/>
                  </a:prstClr>
                </a:solidFill>
              </a:rPr>
              <a:t>gaeumannii</a:t>
            </a:r>
            <a:r>
              <a:rPr lang="en-US" sz="1400" b="1" i="1" dirty="0">
                <a:solidFill>
                  <a:prstClr val="white">
                    <a:lumMod val="75000"/>
                  </a:prstClr>
                </a:solidFill>
              </a:rPr>
              <a:t> </a:t>
            </a:r>
            <a:r>
              <a:rPr lang="en-US" sz="1400" b="1" dirty="0" smtClean="0">
                <a:solidFill>
                  <a:prstClr val="white">
                    <a:lumMod val="75000"/>
                  </a:prstClr>
                </a:solidFill>
              </a:rPr>
              <a:t>(</a:t>
            </a:r>
            <a:r>
              <a:rPr lang="en-US" sz="1400" b="1" dirty="0" err="1" smtClean="0">
                <a:solidFill>
                  <a:prstClr val="white">
                    <a:lumMod val="75000"/>
                  </a:prstClr>
                </a:solidFill>
              </a:rPr>
              <a:t>rouille</a:t>
            </a:r>
            <a:r>
              <a:rPr lang="en-US" sz="1400" b="1" dirty="0" smtClean="0">
                <a:solidFill>
                  <a:prstClr val="white">
                    <a:lumMod val="75000"/>
                  </a:prstClr>
                </a:solidFill>
              </a:rPr>
              <a:t> </a:t>
            </a:r>
            <a:r>
              <a:rPr lang="en-US" sz="1400" b="1" dirty="0" err="1" smtClean="0">
                <a:solidFill>
                  <a:prstClr val="white">
                    <a:lumMod val="75000"/>
                  </a:prstClr>
                </a:solidFill>
              </a:rPr>
              <a:t>suisse</a:t>
            </a:r>
            <a:r>
              <a:rPr lang="en-US" sz="1400" b="1" dirty="0" smtClean="0">
                <a:solidFill>
                  <a:prstClr val="white">
                    <a:lumMod val="75000"/>
                  </a:prstClr>
                </a:solidFill>
              </a:rPr>
              <a:t>)</a:t>
            </a:r>
          </a:p>
          <a:p>
            <a:pPr lvl="2"/>
            <a:r>
              <a:rPr lang="en-US" sz="1000" b="1" dirty="0" err="1" smtClean="0">
                <a:solidFill>
                  <a:prstClr val="white">
                    <a:lumMod val="75000"/>
                  </a:prstClr>
                </a:solidFill>
              </a:rPr>
              <a:t>Identifié</a:t>
            </a:r>
            <a:r>
              <a:rPr lang="en-US" sz="1000" b="1" dirty="0" smtClean="0">
                <a:solidFill>
                  <a:prstClr val="white">
                    <a:lumMod val="75000"/>
                  </a:prstClr>
                </a:solidFill>
              </a:rPr>
              <a:t> </a:t>
            </a:r>
            <a:r>
              <a:rPr lang="en-US" sz="1000" b="1" dirty="0" err="1" smtClean="0">
                <a:solidFill>
                  <a:prstClr val="white">
                    <a:lumMod val="75000"/>
                  </a:prstClr>
                </a:solidFill>
              </a:rPr>
              <a:t>sur</a:t>
            </a:r>
            <a:r>
              <a:rPr lang="en-US" sz="1000" b="1" dirty="0" smtClean="0">
                <a:solidFill>
                  <a:prstClr val="white">
                    <a:lumMod val="75000"/>
                  </a:prstClr>
                </a:solidFill>
              </a:rPr>
              <a:t> </a:t>
            </a:r>
            <a:r>
              <a:rPr lang="en-US" sz="1000" b="1" dirty="0" err="1" smtClean="0">
                <a:solidFill>
                  <a:prstClr val="white">
                    <a:lumMod val="75000"/>
                  </a:prstClr>
                </a:solidFill>
              </a:rPr>
              <a:t>tous</a:t>
            </a:r>
            <a:r>
              <a:rPr lang="en-US" sz="1000" b="1" dirty="0" smtClean="0">
                <a:solidFill>
                  <a:prstClr val="white">
                    <a:lumMod val="75000"/>
                  </a:prstClr>
                </a:solidFill>
              </a:rPr>
              <a:t> les </a:t>
            </a:r>
            <a:r>
              <a:rPr lang="en-US" sz="1000" b="1" dirty="0" err="1" smtClean="0">
                <a:solidFill>
                  <a:prstClr val="white">
                    <a:lumMod val="75000"/>
                  </a:prstClr>
                </a:solidFill>
              </a:rPr>
              <a:t>individus</a:t>
            </a:r>
            <a:r>
              <a:rPr lang="en-US" sz="1000" b="1" dirty="0" smtClean="0">
                <a:solidFill>
                  <a:prstClr val="white">
                    <a:lumMod val="75000"/>
                  </a:prstClr>
                </a:solidFill>
              </a:rPr>
              <a:t> </a:t>
            </a:r>
            <a:r>
              <a:rPr lang="en-US" sz="1000" b="1" dirty="0" err="1" smtClean="0">
                <a:solidFill>
                  <a:prstClr val="white">
                    <a:lumMod val="75000"/>
                  </a:prstClr>
                </a:solidFill>
              </a:rPr>
              <a:t>échantillonnés</a:t>
            </a:r>
            <a:r>
              <a:rPr lang="en-US" sz="1000" b="1" dirty="0" smtClean="0">
                <a:solidFill>
                  <a:prstClr val="white">
                    <a:lumMod val="75000"/>
                  </a:prstClr>
                </a:solidFill>
              </a:rPr>
              <a:t> des 5/5 sites (11 – 87 </a:t>
            </a:r>
            <a:r>
              <a:rPr lang="en-US" sz="1000" b="1" dirty="0" err="1" smtClean="0">
                <a:solidFill>
                  <a:prstClr val="white">
                    <a:lumMod val="75000"/>
                  </a:prstClr>
                </a:solidFill>
              </a:rPr>
              <a:t>fg</a:t>
            </a:r>
            <a:r>
              <a:rPr lang="en-US" sz="1000" b="1" dirty="0" smtClean="0">
                <a:solidFill>
                  <a:prstClr val="white">
                    <a:lumMod val="75000"/>
                  </a:prstClr>
                </a:solidFill>
              </a:rPr>
              <a:t>/PCR)</a:t>
            </a:r>
            <a:endParaRPr lang="en-US" sz="1000" b="1" dirty="0">
              <a:solidFill>
                <a:prstClr val="white">
                  <a:lumMod val="75000"/>
                </a:prstClr>
              </a:solidFill>
            </a:endParaRPr>
          </a:p>
          <a:p>
            <a:pPr lvl="1"/>
            <a:r>
              <a:rPr sz="1400" b="1" i="1" dirty="0" err="1">
                <a:solidFill>
                  <a:prstClr val="white">
                    <a:lumMod val="75000"/>
                  </a:prstClr>
                </a:solidFill>
              </a:rPr>
              <a:t>Sirococcus</a:t>
            </a:r>
            <a:r>
              <a:rPr sz="1400" b="1" i="1" dirty="0">
                <a:solidFill>
                  <a:prstClr val="white">
                    <a:lumMod val="75000"/>
                  </a:prstClr>
                </a:solidFill>
              </a:rPr>
              <a:t> </a:t>
            </a:r>
            <a:r>
              <a:rPr sz="1400" b="1" i="1" dirty="0" err="1" smtClean="0">
                <a:solidFill>
                  <a:prstClr val="white">
                    <a:lumMod val="75000"/>
                  </a:prstClr>
                </a:solidFill>
              </a:rPr>
              <a:t>conigenus</a:t>
            </a:r>
            <a:r>
              <a:rPr sz="1400" b="1" i="1" dirty="0" smtClean="0">
                <a:solidFill>
                  <a:prstClr val="white">
                    <a:lumMod val="75000"/>
                  </a:prstClr>
                </a:solidFill>
              </a:rPr>
              <a:t> </a:t>
            </a:r>
          </a:p>
          <a:p>
            <a:pPr lvl="2"/>
            <a:r>
              <a:rPr lang="en-US" sz="1000" b="1" dirty="0" err="1">
                <a:solidFill>
                  <a:prstClr val="white">
                    <a:lumMod val="75000"/>
                  </a:prstClr>
                </a:solidFill>
              </a:rPr>
              <a:t>Identifié</a:t>
            </a:r>
            <a:r>
              <a:rPr lang="en-US" sz="1000" b="1" dirty="0">
                <a:solidFill>
                  <a:prstClr val="white">
                    <a:lumMod val="75000"/>
                  </a:prstClr>
                </a:solidFill>
              </a:rPr>
              <a:t> </a:t>
            </a:r>
            <a:r>
              <a:rPr sz="1000" b="1" i="1" dirty="0" smtClean="0">
                <a:solidFill>
                  <a:prstClr val="white">
                    <a:lumMod val="75000"/>
                  </a:prstClr>
                </a:solidFill>
              </a:rPr>
              <a:t>sur 4/5 sites</a:t>
            </a:r>
            <a:endParaRPr sz="1000" b="1" i="1" dirty="0">
              <a:solidFill>
                <a:prstClr val="white">
                  <a:lumMod val="75000"/>
                </a:prstClr>
              </a:solidFill>
            </a:endParaRPr>
          </a:p>
          <a:p>
            <a:pPr lvl="1"/>
            <a:r>
              <a:rPr sz="1400" b="1" i="1" dirty="0" err="1" smtClean="0">
                <a:solidFill>
                  <a:prstClr val="white">
                    <a:lumMod val="75000"/>
                  </a:prstClr>
                </a:solidFill>
              </a:rPr>
              <a:t>Sydowia</a:t>
            </a:r>
            <a:r>
              <a:rPr sz="1400" b="1" i="1" dirty="0" smtClean="0">
                <a:solidFill>
                  <a:prstClr val="white">
                    <a:lumMod val="75000"/>
                  </a:prstClr>
                </a:solidFill>
              </a:rPr>
              <a:t> </a:t>
            </a:r>
            <a:r>
              <a:rPr sz="1400" b="1" i="1" dirty="0" err="1" smtClean="0">
                <a:solidFill>
                  <a:prstClr val="white">
                    <a:lumMod val="75000"/>
                  </a:prstClr>
                </a:solidFill>
              </a:rPr>
              <a:t>sp</a:t>
            </a:r>
            <a:r>
              <a:rPr sz="1400" b="1" i="1" dirty="0" smtClean="0">
                <a:solidFill>
                  <a:prstClr val="white">
                    <a:lumMod val="75000"/>
                  </a:prstClr>
                </a:solidFill>
              </a:rPr>
              <a:t>.</a:t>
            </a:r>
            <a:endParaRPr sz="1400" b="1" i="1" dirty="0">
              <a:solidFill>
                <a:prstClr val="white">
                  <a:lumMod val="75000"/>
                </a:prstClr>
              </a:solidFill>
            </a:endParaRPr>
          </a:p>
          <a:p>
            <a:pPr lvl="2"/>
            <a:r>
              <a:rPr lang="en-US" sz="1000" b="1" dirty="0" err="1">
                <a:solidFill>
                  <a:prstClr val="white">
                    <a:lumMod val="75000"/>
                  </a:prstClr>
                </a:solidFill>
              </a:rPr>
              <a:t>Identifié</a:t>
            </a:r>
            <a:r>
              <a:rPr lang="en-US" sz="1000" b="1" dirty="0">
                <a:solidFill>
                  <a:prstClr val="white">
                    <a:lumMod val="75000"/>
                  </a:prstClr>
                </a:solidFill>
              </a:rPr>
              <a:t> </a:t>
            </a:r>
            <a:r>
              <a:rPr lang="fr-FR" sz="1000" b="1" i="1" dirty="0" smtClean="0">
                <a:solidFill>
                  <a:prstClr val="white">
                    <a:lumMod val="75000"/>
                  </a:prstClr>
                </a:solidFill>
              </a:rPr>
              <a:t>sur 2/5 sites</a:t>
            </a:r>
            <a:endParaRPr sz="1000" b="1" i="1" dirty="0" smtClean="0">
              <a:solidFill>
                <a:prstClr val="white">
                  <a:lumMod val="75000"/>
                </a:prstClr>
              </a:solidFill>
            </a:endParaRPr>
          </a:p>
          <a:p>
            <a:pPr lvl="1"/>
            <a:r>
              <a:rPr sz="1400" b="1" i="1" dirty="0" smtClean="0">
                <a:solidFill>
                  <a:prstClr val="white">
                    <a:lumMod val="75000"/>
                  </a:prstClr>
                </a:solidFill>
              </a:rPr>
              <a:t>Botrytis </a:t>
            </a:r>
            <a:r>
              <a:rPr sz="1400" b="1" i="1" dirty="0" err="1" smtClean="0">
                <a:solidFill>
                  <a:prstClr val="white">
                    <a:lumMod val="75000"/>
                  </a:prstClr>
                </a:solidFill>
              </a:rPr>
              <a:t>sp</a:t>
            </a:r>
            <a:r>
              <a:rPr sz="1400" b="1" i="1" dirty="0" smtClean="0">
                <a:solidFill>
                  <a:prstClr val="white">
                    <a:lumMod val="75000"/>
                  </a:prstClr>
                </a:solidFill>
              </a:rPr>
              <a:t>.</a:t>
            </a:r>
          </a:p>
          <a:p>
            <a:pPr lvl="2"/>
            <a:r>
              <a:rPr lang="fr-FR" sz="1000" b="1" i="1" dirty="0" smtClean="0">
                <a:solidFill>
                  <a:prstClr val="white">
                    <a:lumMod val="75000"/>
                  </a:prstClr>
                </a:solidFill>
              </a:rPr>
              <a:t>Identifié sur 1/5 site</a:t>
            </a:r>
            <a:endParaRPr sz="1000" b="1" i="1" dirty="0" smtClean="0">
              <a:solidFill>
                <a:prstClr val="white">
                  <a:lumMod val="75000"/>
                </a:prstClr>
              </a:solidFill>
            </a:endParaRPr>
          </a:p>
          <a:p>
            <a:pPr lvl="1"/>
            <a:r>
              <a:rPr sz="1400" b="1" i="1" dirty="0" err="1" smtClean="0">
                <a:solidFill>
                  <a:prstClr val="white">
                    <a:lumMod val="75000"/>
                  </a:prstClr>
                </a:solidFill>
              </a:rPr>
              <a:t>Contarinia</a:t>
            </a:r>
            <a:r>
              <a:rPr sz="1400" b="1" i="1" dirty="0" smtClean="0">
                <a:solidFill>
                  <a:prstClr val="white">
                    <a:lumMod val="75000"/>
                  </a:prstClr>
                </a:solidFill>
              </a:rPr>
              <a:t> </a:t>
            </a:r>
            <a:r>
              <a:rPr sz="1400" b="1" i="1" dirty="0" err="1" smtClean="0">
                <a:solidFill>
                  <a:prstClr val="white">
                    <a:lumMod val="75000"/>
                  </a:prstClr>
                </a:solidFill>
              </a:rPr>
              <a:t>pseudotsugae</a:t>
            </a:r>
            <a:endParaRPr sz="1400" b="1" i="1" dirty="0" smtClean="0">
              <a:solidFill>
                <a:prstClr val="white">
                  <a:lumMod val="75000"/>
                </a:prstClr>
              </a:solidFill>
            </a:endParaRPr>
          </a:p>
          <a:p>
            <a:pPr lvl="2"/>
            <a:r>
              <a:rPr lang="fr-FR" sz="1000" b="1" i="1" dirty="0" smtClean="0">
                <a:solidFill>
                  <a:prstClr val="white">
                    <a:lumMod val="75000"/>
                  </a:prstClr>
                </a:solidFill>
              </a:rPr>
              <a:t>Présence de galles sur 5/5 sites </a:t>
            </a:r>
          </a:p>
          <a:p>
            <a:pPr lvl="2"/>
            <a:r>
              <a:rPr lang="fr-FR" sz="1000" b="1" i="1" dirty="0" smtClean="0">
                <a:solidFill>
                  <a:prstClr val="white">
                    <a:lumMod val="75000"/>
                  </a:prstClr>
                </a:solidFill>
              </a:rPr>
              <a:t>niveau d’attaque moyen par site de 1.73 (~20%) à 3.21 (~40%) sur une échelle de 1 à 5</a:t>
            </a:r>
            <a:endParaRPr sz="1000" b="1" i="1" dirty="0">
              <a:solidFill>
                <a:prstClr val="white">
                  <a:lumMod val="75000"/>
                </a:prstClr>
              </a:solidFill>
            </a:endParaRPr>
          </a:p>
          <a:p>
            <a:endParaRPr lang="fr-BE" sz="2000" baseline="30000" dirty="0" smtClean="0">
              <a:solidFill>
                <a:prstClr val="white">
                  <a:lumMod val="75000"/>
                </a:prstClr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299256" y="1283568"/>
            <a:ext cx="1205779" cy="461665"/>
          </a:xfrm>
          <a:prstGeom prst="rect">
            <a:avLst/>
          </a:prstGeom>
          <a:solidFill>
            <a:schemeClr val="tx1">
              <a:lumMod val="85000"/>
              <a:lumOff val="15000"/>
              <a:alpha val="67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EEECE1"/>
                </a:solidFill>
              </a:rPr>
              <a:t>Douglas</a:t>
            </a:r>
            <a:endParaRPr lang="en-US" sz="2400" b="1" dirty="0">
              <a:solidFill>
                <a:srgbClr val="EEECE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254133" y="1052736"/>
            <a:ext cx="1011816" cy="461665"/>
          </a:xfrm>
          <a:prstGeom prst="rect">
            <a:avLst/>
          </a:prstGeom>
          <a:solidFill>
            <a:schemeClr val="tx1">
              <a:lumMod val="85000"/>
              <a:lumOff val="15000"/>
              <a:alpha val="67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EEECE1"/>
                </a:solidFill>
              </a:rPr>
              <a:t>Epicéa</a:t>
            </a:r>
            <a:endParaRPr lang="en-US" sz="2400" b="1" dirty="0">
              <a:solidFill>
                <a:srgbClr val="EEECE1"/>
              </a:solidFill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6228184" y="1426343"/>
            <a:ext cx="0" cy="2460068"/>
          </a:xfrm>
          <a:prstGeom prst="line">
            <a:avLst/>
          </a:prstGeom>
          <a:ln w="38100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H="1">
            <a:off x="6228184" y="3886411"/>
            <a:ext cx="5109" cy="1630821"/>
          </a:xfrm>
          <a:prstGeom prst="line">
            <a:avLst/>
          </a:prstGeom>
          <a:ln w="38100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4139952" y="1916832"/>
            <a:ext cx="0" cy="864096"/>
          </a:xfrm>
          <a:prstGeom prst="line">
            <a:avLst/>
          </a:prstGeom>
          <a:ln w="38100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4139952" y="2780928"/>
            <a:ext cx="0" cy="1008112"/>
          </a:xfrm>
          <a:prstGeom prst="line">
            <a:avLst/>
          </a:prstGeom>
          <a:ln w="38100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6660232" y="2276872"/>
            <a:ext cx="2300666" cy="830997"/>
          </a:xfrm>
          <a:prstGeom prst="rect">
            <a:avLst/>
          </a:prstGeom>
          <a:solidFill>
            <a:schemeClr val="tx1">
              <a:lumMod val="75000"/>
              <a:lumOff val="25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fr-BE" sz="1600" dirty="0" smtClean="0">
                <a:solidFill>
                  <a:schemeClr val="bg1"/>
                </a:solidFill>
              </a:rPr>
              <a:t>En moyenne: défoliation de 50% sur des rameaux de 3 ans</a:t>
            </a:r>
            <a:endParaRPr lang="fr-B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78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>
          <a:xfrm>
            <a:off x="1691680" y="5853946"/>
            <a:ext cx="7315200" cy="685800"/>
          </a:xfrm>
        </p:spPr>
        <p:txBody>
          <a:bodyPr anchor="ctr" anchorCtr="0">
            <a:noAutofit/>
          </a:bodyPr>
          <a:lstStyle/>
          <a:p>
            <a:pPr algn="ctr"/>
            <a:r>
              <a:rPr lang="fr-BE" sz="4000" dirty="0" smtClean="0">
                <a:solidFill>
                  <a:srgbClr val="FF9933"/>
                </a:solidFill>
              </a:rPr>
              <a:t>Merci pour votre attention</a:t>
            </a:r>
            <a:endParaRPr lang="fr-BE" sz="4000" dirty="0">
              <a:solidFill>
                <a:srgbClr val="FF9933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-46180" y="4689416"/>
            <a:ext cx="1547664" cy="663580"/>
          </a:xfrm>
        </p:spPr>
        <p:txBody>
          <a:bodyPr/>
          <a:lstStyle/>
          <a:p>
            <a:pPr algn="ctr"/>
            <a:r>
              <a:rPr lang="fr-FR" sz="1400" dirty="0" smtClean="0">
                <a:solidFill>
                  <a:schemeClr val="bg2"/>
                </a:solidFill>
              </a:rPr>
              <a:t>Gauthier Ligot</a:t>
            </a:r>
            <a:endParaRPr kumimoji="0" lang="fr-FR" sz="1400" dirty="0" smtClean="0">
              <a:solidFill>
                <a:schemeClr val="bg2"/>
              </a:solidFill>
            </a:endParaRPr>
          </a:p>
          <a:p>
            <a:pPr algn="ctr"/>
            <a:r>
              <a:rPr lang="fr-FR" sz="1400" smtClean="0">
                <a:solidFill>
                  <a:schemeClr val="bg2"/>
                </a:solidFill>
              </a:rPr>
              <a:t>gligot</a:t>
            </a:r>
            <a:r>
              <a:rPr kumimoji="0" lang="fr-FR" sz="1400" smtClean="0">
                <a:solidFill>
                  <a:schemeClr val="bg2"/>
                </a:solidFill>
              </a:rPr>
              <a:t>@uliege.be</a:t>
            </a:r>
            <a:endParaRPr kumimoji="0" lang="fr-FR" sz="1400" dirty="0">
              <a:solidFill>
                <a:schemeClr val="bg2"/>
              </a:solidFill>
            </a:endParaRPr>
          </a:p>
        </p:txBody>
      </p:sp>
      <p:pic>
        <p:nvPicPr>
          <p:cNvPr id="13" name="Picture 23" descr="DG03TRA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00" y="4727627"/>
            <a:ext cx="415921" cy="554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6" descr="SPWTRA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2839" y="4766744"/>
            <a:ext cx="731489" cy="519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7" descr="e&amp;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4729518"/>
            <a:ext cx="515966" cy="549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28"/>
          <p:cNvSpPr txBox="1">
            <a:spLocks noChangeArrowheads="1"/>
          </p:cNvSpPr>
          <p:nvPr/>
        </p:nvSpPr>
        <p:spPr bwMode="auto">
          <a:xfrm>
            <a:off x="2532754" y="4765952"/>
            <a:ext cx="14633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6"/>
              </a:buBlip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6"/>
              </a:buBlip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6"/>
              </a:buBlip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6"/>
              </a:buBlip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6"/>
              </a:buBlip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1000" b="1" dirty="0">
                <a:solidFill>
                  <a:srgbClr val="339966"/>
                </a:solidFill>
                <a:latin typeface="+mj-lt"/>
                <a:cs typeface="Arial" charset="0"/>
              </a:rPr>
              <a:t>Gestion des Ressources </a:t>
            </a:r>
            <a:r>
              <a:rPr lang="fr-BE" altLang="fr-FR" sz="1000" b="1" dirty="0" smtClean="0">
                <a:solidFill>
                  <a:srgbClr val="339966"/>
                </a:solidFill>
                <a:latin typeface="+mj-lt"/>
                <a:cs typeface="Arial" charset="0"/>
              </a:rPr>
              <a:t>forestières</a:t>
            </a:r>
            <a:endParaRPr lang="fr-FR" altLang="fr-FR" sz="1000" b="1" dirty="0">
              <a:solidFill>
                <a:srgbClr val="339966"/>
              </a:solidFill>
              <a:latin typeface="+mj-lt"/>
              <a:cs typeface="Arial" charset="0"/>
            </a:endParaRPr>
          </a:p>
        </p:txBody>
      </p:sp>
      <p:pic>
        <p:nvPicPr>
          <p:cNvPr id="18" name="Image 5" descr="Logo Gembloux Agro-Bio Tech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7" y="4765668"/>
            <a:ext cx="1800201" cy="51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Espace réservé pour une image  3"/>
          <p:cNvPicPr>
            <a:picLocks noGrp="1" noChangeAspect="1"/>
          </p:cNvPicPr>
          <p:nvPr>
            <p:ph type="pic" idx="1"/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descreenPres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1D561D9-3D28-4F92-840C-AA490594021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283</Words>
  <Application>Microsoft Office PowerPoint</Application>
  <PresentationFormat>Affichage à l'écran (4:3)</PresentationFormat>
  <Paragraphs>69</Paragraphs>
  <Slides>9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9</vt:i4>
      </vt:variant>
    </vt:vector>
  </HeadingPairs>
  <TitlesOfParts>
    <vt:vector size="11" baseType="lpstr">
      <vt:lpstr>WidescreenPres</vt:lpstr>
      <vt:lpstr>1_Thème Office</vt:lpstr>
      <vt:lpstr>Accord-cadre de recherche et de vulgarisation forestières 2014 - 2019</vt:lpstr>
      <vt:lpstr>Zone d’étude</vt:lpstr>
      <vt:lpstr>Mesures</vt:lpstr>
      <vt:lpstr>Mesures</vt:lpstr>
      <vt:lpstr>Présentation PowerPoint</vt:lpstr>
      <vt:lpstr>Modélisation de la croissance</vt:lpstr>
      <vt:lpstr>Croissance surprenante du Douglas?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2013-10-19T09:35:34Z</dcterms:created>
  <dcterms:modified xsi:type="dcterms:W3CDTF">2019-01-10T15:05:30Z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TC101769309990</vt:lpwstr>
  </property>
</Properties>
</file>