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6"/>
  </p:notesMasterIdLst>
  <p:sldIdLst>
    <p:sldId id="426" r:id="rId3"/>
    <p:sldId id="446" r:id="rId4"/>
    <p:sldId id="413" r:id="rId5"/>
    <p:sldId id="414" r:id="rId6"/>
    <p:sldId id="415" r:id="rId7"/>
    <p:sldId id="416" r:id="rId8"/>
    <p:sldId id="417" r:id="rId9"/>
    <p:sldId id="420" r:id="rId10"/>
    <p:sldId id="421" r:id="rId11"/>
    <p:sldId id="428" r:id="rId12"/>
    <p:sldId id="429" r:id="rId13"/>
    <p:sldId id="257" r:id="rId14"/>
    <p:sldId id="401" r:id="rId15"/>
    <p:sldId id="273" r:id="rId16"/>
    <p:sldId id="274" r:id="rId17"/>
    <p:sldId id="410" r:id="rId18"/>
    <p:sldId id="433" r:id="rId19"/>
    <p:sldId id="434" r:id="rId20"/>
    <p:sldId id="435" r:id="rId21"/>
    <p:sldId id="436" r:id="rId22"/>
    <p:sldId id="437" r:id="rId23"/>
    <p:sldId id="438" r:id="rId24"/>
    <p:sldId id="445" r:id="rId25"/>
    <p:sldId id="448" r:id="rId26"/>
    <p:sldId id="439" r:id="rId27"/>
    <p:sldId id="443" r:id="rId28"/>
    <p:sldId id="441" r:id="rId29"/>
    <p:sldId id="442" r:id="rId30"/>
    <p:sldId id="444" r:id="rId31"/>
    <p:sldId id="449" r:id="rId32"/>
    <p:sldId id="450" r:id="rId33"/>
    <p:sldId id="451" r:id="rId34"/>
    <p:sldId id="44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Charleer" initials="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2121"/>
    <a:srgbClr val="5B7FBD"/>
    <a:srgbClr val="D1E1EF"/>
    <a:srgbClr val="5A90C1"/>
    <a:srgbClr val="A00000"/>
    <a:srgbClr val="C1D6E9"/>
    <a:srgbClr val="C0E0F8"/>
    <a:srgbClr val="6096C7"/>
    <a:srgbClr val="FF6600"/>
    <a:srgbClr val="578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5280" autoAdjust="0"/>
  </p:normalViewPr>
  <p:slideViewPr>
    <p:cSldViewPr snapToGrid="0">
      <p:cViewPr varScale="1">
        <p:scale>
          <a:sx n="74" d="100"/>
          <a:sy n="74" d="100"/>
        </p:scale>
        <p:origin x="-1278" y="-90"/>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7AF4F-8DCC-4CD6-BE53-003B65B6B51E}" type="doc">
      <dgm:prSet loTypeId="urn:microsoft.com/office/officeart/2005/8/layout/chevron1" loCatId="process" qsTypeId="urn:microsoft.com/office/officeart/2005/8/quickstyle/simple5" qsCatId="simple" csTypeId="urn:microsoft.com/office/officeart/2005/8/colors/accent1_3" csCatId="accent1" phldr="1"/>
      <dgm:spPr/>
    </dgm:pt>
    <dgm:pt modelId="{5432A6D6-FA13-4F61-883D-44177B96679A}">
      <dgm:prSet phldrT="[Tekst]" custT="1"/>
      <dgm:spPr>
        <a:solidFill>
          <a:srgbClr val="3660C8"/>
        </a:solidFill>
        <a:ln w="38100">
          <a:solidFill>
            <a:srgbClr val="212121"/>
          </a:solidFill>
        </a:ln>
      </dgm:spPr>
      <dgm:t>
        <a:bodyPr/>
        <a:lstStyle/>
        <a:p>
          <a:r>
            <a:rPr lang="nl-BE" sz="2000" dirty="0" err="1">
              <a:latin typeface="Gill Sans MT" panose="020B0502020104020203" pitchFamily="34" charset="0"/>
            </a:rPr>
            <a:t>Quality</a:t>
          </a:r>
          <a:r>
            <a:rPr lang="nl-BE" sz="2000" dirty="0">
              <a:latin typeface="Gill Sans MT" panose="020B0502020104020203" pitchFamily="34" charset="0"/>
            </a:rPr>
            <a:t> of life</a:t>
          </a:r>
          <a:endParaRPr lang="nl-BE" sz="2000" b="0" dirty="0">
            <a:latin typeface="Gill Sans MT" panose="020B0502020104020203" pitchFamily="34" charset="0"/>
          </a:endParaRPr>
        </a:p>
      </dgm:t>
    </dgm:pt>
    <dgm:pt modelId="{45A8E55D-84AA-4269-8BD4-6336FCE760B9}" type="parTrans" cxnId="{E47DD906-CF75-463A-AECE-F29AD7AB367E}">
      <dgm:prSet/>
      <dgm:spPr/>
      <dgm:t>
        <a:bodyPr/>
        <a:lstStyle/>
        <a:p>
          <a:endParaRPr lang="nl-BE">
            <a:latin typeface="Gill Sans MT" panose="020B0502020104020203" pitchFamily="34" charset="0"/>
          </a:endParaRPr>
        </a:p>
      </dgm:t>
    </dgm:pt>
    <dgm:pt modelId="{8E6007B4-E4F2-428F-A6D7-F977DE0D9645}" type="sibTrans" cxnId="{E47DD906-CF75-463A-AECE-F29AD7AB367E}">
      <dgm:prSet/>
      <dgm:spPr/>
      <dgm:t>
        <a:bodyPr/>
        <a:lstStyle/>
        <a:p>
          <a:endParaRPr lang="nl-BE">
            <a:latin typeface="Gill Sans MT" panose="020B0502020104020203" pitchFamily="34" charset="0"/>
          </a:endParaRPr>
        </a:p>
      </dgm:t>
    </dgm:pt>
    <dgm:pt modelId="{96A0288C-B018-43D6-87E8-F62B01A539A4}" type="pres">
      <dgm:prSet presAssocID="{E287AF4F-8DCC-4CD6-BE53-003B65B6B51E}" presName="Name0" presStyleCnt="0">
        <dgm:presLayoutVars>
          <dgm:dir/>
          <dgm:animLvl val="lvl"/>
          <dgm:resizeHandles val="exact"/>
        </dgm:presLayoutVars>
      </dgm:prSet>
      <dgm:spPr/>
    </dgm:pt>
    <dgm:pt modelId="{99203D22-1DF3-4806-9CC3-DAA767CEC7FE}" type="pres">
      <dgm:prSet presAssocID="{5432A6D6-FA13-4F61-883D-44177B96679A}" presName="parTxOnly" presStyleLbl="node1" presStyleIdx="0" presStyleCnt="1" custFlipHor="1" custScaleX="100000" custScaleY="86272" custLinFactNeighborX="4172" custLinFactNeighborY="72816">
        <dgm:presLayoutVars>
          <dgm:chMax val="0"/>
          <dgm:chPref val="0"/>
          <dgm:bulletEnabled val="1"/>
        </dgm:presLayoutVars>
      </dgm:prSet>
      <dgm:spPr/>
      <dgm:t>
        <a:bodyPr/>
        <a:lstStyle/>
        <a:p>
          <a:endParaRPr lang="fr-BE"/>
        </a:p>
      </dgm:t>
    </dgm:pt>
  </dgm:ptLst>
  <dgm:cxnLst>
    <dgm:cxn modelId="{E5984C1F-907A-4EDE-9EFE-214C89327A58}" type="presOf" srcId="{5432A6D6-FA13-4F61-883D-44177B96679A}" destId="{99203D22-1DF3-4806-9CC3-DAA767CEC7FE}" srcOrd="0" destOrd="0" presId="urn:microsoft.com/office/officeart/2005/8/layout/chevron1"/>
    <dgm:cxn modelId="{E47DD906-CF75-463A-AECE-F29AD7AB367E}" srcId="{E287AF4F-8DCC-4CD6-BE53-003B65B6B51E}" destId="{5432A6D6-FA13-4F61-883D-44177B96679A}" srcOrd="0" destOrd="0" parTransId="{45A8E55D-84AA-4269-8BD4-6336FCE760B9}" sibTransId="{8E6007B4-E4F2-428F-A6D7-F977DE0D9645}"/>
    <dgm:cxn modelId="{B02C84D6-ED0C-4D9A-BD62-29C9F71B2112}" type="presOf" srcId="{E287AF4F-8DCC-4CD6-BE53-003B65B6B51E}" destId="{96A0288C-B018-43D6-87E8-F62B01A539A4}" srcOrd="0" destOrd="0" presId="urn:microsoft.com/office/officeart/2005/8/layout/chevron1"/>
    <dgm:cxn modelId="{5536E7EA-B5F9-49E7-990C-CF258189DB41}" type="presParOf" srcId="{96A0288C-B018-43D6-87E8-F62B01A539A4}" destId="{99203D22-1DF3-4806-9CC3-DAA767CEC7FE}"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03D22-1DF3-4806-9CC3-DAA767CEC7FE}">
      <dsp:nvSpPr>
        <dsp:cNvPr id="0" name=""/>
        <dsp:cNvSpPr/>
      </dsp:nvSpPr>
      <dsp:spPr>
        <a:xfrm flipH="1">
          <a:off x="2480" y="0"/>
          <a:ext cx="2537755" cy="690113"/>
        </a:xfrm>
        <a:prstGeom prst="chevron">
          <a:avLst/>
        </a:prstGeom>
        <a:solidFill>
          <a:srgbClr val="3660C8"/>
        </a:solidFill>
        <a:ln w="38100">
          <a:solidFill>
            <a:srgbClr val="21212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nl-BE" sz="2000" kern="1200" dirty="0" err="1">
              <a:latin typeface="Gill Sans MT" panose="020B0502020104020203" pitchFamily="34" charset="0"/>
            </a:rPr>
            <a:t>Quality</a:t>
          </a:r>
          <a:r>
            <a:rPr lang="nl-BE" sz="2000" kern="1200" dirty="0">
              <a:latin typeface="Gill Sans MT" panose="020B0502020104020203" pitchFamily="34" charset="0"/>
            </a:rPr>
            <a:t> of life</a:t>
          </a:r>
          <a:endParaRPr lang="nl-BE" sz="2000" b="0" kern="1200" dirty="0">
            <a:latin typeface="Gill Sans MT" panose="020B0502020104020203" pitchFamily="34" charset="0"/>
          </a:endParaRPr>
        </a:p>
      </dsp:txBody>
      <dsp:txXfrm>
        <a:off x="347536" y="0"/>
        <a:ext cx="1847642" cy="6901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17FB8-89D0-4784-B18B-9744C0EB47F9}" type="datetimeFigureOut">
              <a:rPr lang="en-GB" smtClean="0"/>
              <a:t>24/01/2019</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F0B7B-4028-47BC-B4A9-B9C89AC97A1F}" type="slidenum">
              <a:rPr lang="en-GB" smtClean="0"/>
              <a:t>‹N°›</a:t>
            </a:fld>
            <a:endParaRPr lang="en-GB"/>
          </a:p>
        </p:txBody>
      </p:sp>
    </p:spTree>
    <p:extLst>
      <p:ext uri="{BB962C8B-B14F-4D97-AF65-F5344CB8AC3E}">
        <p14:creationId xmlns:p14="http://schemas.microsoft.com/office/powerpoint/2010/main" val="3256454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381000" y="685800"/>
            <a:ext cx="6096000" cy="3429000"/>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1310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AD984-580E-49B4-8213-5E687442F54C}" type="slidenum">
              <a:rPr lang="en-GB" altLang="fr-FR" smtClean="0"/>
              <a:pPr>
                <a:spcBef>
                  <a:spcPct val="0"/>
                </a:spcBef>
              </a:pPr>
              <a:t>2</a:t>
            </a:fld>
            <a:endParaRPr lang="en-GB" altLang="fr-FR" smtClean="0"/>
          </a:p>
        </p:txBody>
      </p:sp>
    </p:spTree>
    <p:extLst>
      <p:ext uri="{BB962C8B-B14F-4D97-AF65-F5344CB8AC3E}">
        <p14:creationId xmlns:p14="http://schemas.microsoft.com/office/powerpoint/2010/main" val="403755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589735" y="8956524"/>
            <a:ext cx="2760762" cy="4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4CC2915F-F3CB-4DE3-9A35-191C07AFB8C6}" type="slidenum">
              <a:rPr lang="it-IT" altLang="en-US" sz="1100">
                <a:cs typeface="Arial" panose="020B0604020202020204" pitchFamily="34" charset="0"/>
              </a:rPr>
              <a:pPr algn="r" eaLnBrk="1" hangingPunct="1"/>
              <a:t>11</a:t>
            </a:fld>
            <a:endParaRPr lang="it-IT" altLang="en-US" sz="1100">
              <a:cs typeface="Arial" panose="020B0604020202020204"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669727" y="4408715"/>
            <a:ext cx="5134570" cy="4256012"/>
          </a:xfrm>
          <a:extLst/>
        </p:spPr>
        <p:txBody>
          <a:bodyPr wrap="square" numCol="1" anchor="t" anchorCtr="0" compatLnSpc="1">
            <a:prstTxWarp prst="textNoShape">
              <a:avLst/>
            </a:prstTxWarp>
          </a:bodyPr>
          <a:lstStyle/>
          <a:p>
            <a:pPr marL="166857" indent="-166857">
              <a:buFontTx/>
              <a:buChar char="•"/>
              <a:defRPr/>
            </a:pPr>
            <a:r>
              <a:rPr lang="en-GB" dirty="0" smtClean="0">
                <a:ea typeface="ＭＳ Ｐゴシック" pitchFamily="34" charset="-128"/>
              </a:rPr>
              <a:t>It is difficult to estimate the true cost of type 2 diabetes. However, available data from the Cost Of Diabetes in type 2 diabetes (CODE-2) survey estimated that t</a:t>
            </a:r>
            <a:r>
              <a:rPr lang="en-US" dirty="0" smtClean="0">
                <a:ea typeface="ＭＳ Ｐゴシック" pitchFamily="34" charset="-128"/>
              </a:rPr>
              <a:t>he total direct medical costs of type 2 diabetes in the eight European countries involved in the survey was 29 billion euros per year (1999 values)</a:t>
            </a:r>
          </a:p>
          <a:p>
            <a:pPr marL="166857" indent="-166857">
              <a:buFontTx/>
              <a:buChar char="•"/>
              <a:defRPr/>
            </a:pPr>
            <a:r>
              <a:rPr lang="en-US" dirty="0" smtClean="0">
                <a:ea typeface="ＭＳ Ｐゴシック" pitchFamily="34" charset="-128"/>
              </a:rPr>
              <a:t>The estimated average yearly cost per patient was 2,834 euros per year. Of these costs, </a:t>
            </a:r>
            <a:r>
              <a:rPr lang="en-US" dirty="0" err="1" smtClean="0">
                <a:ea typeface="ＭＳ Ｐゴシック" pitchFamily="34" charset="-128"/>
              </a:rPr>
              <a:t>hospitalisations</a:t>
            </a:r>
            <a:r>
              <a:rPr lang="en-US" dirty="0" smtClean="0">
                <a:ea typeface="ＭＳ Ｐゴシック" pitchFamily="34" charset="-128"/>
              </a:rPr>
              <a:t> accounted for the greatest proportion (55%, range 30–65%)</a:t>
            </a:r>
          </a:p>
          <a:p>
            <a:pPr marL="166857" indent="-166857">
              <a:buFontTx/>
              <a:buChar char="•"/>
              <a:defRPr/>
            </a:pPr>
            <a:r>
              <a:rPr lang="en-US" dirty="0" smtClean="0">
                <a:ea typeface="ＭＳ Ｐゴシック" pitchFamily="34" charset="-128"/>
              </a:rPr>
              <a:t>The overall cost of drug therapy in these patients represented 27% of the total healthcare costs. While over 60% of patients were receiving oral </a:t>
            </a:r>
            <a:r>
              <a:rPr lang="en-US" dirty="0" err="1" smtClean="0">
                <a:ea typeface="ＭＳ Ｐゴシック" pitchFamily="34" charset="-128"/>
              </a:rPr>
              <a:t>antidiabetic</a:t>
            </a:r>
            <a:r>
              <a:rPr lang="en-US" dirty="0" smtClean="0">
                <a:ea typeface="ＭＳ Ｐゴシック" pitchFamily="34" charset="-128"/>
              </a:rPr>
              <a:t> agents, representing the largest primary treatment, the cost of these drugs accounted for only 4% of the total healthcare costs. When the components of the total drug cost category were considered in isolation, cardiovascular and lipid-lowering agents represented the largest proportion (42%), with oral </a:t>
            </a:r>
            <a:r>
              <a:rPr lang="en-US" dirty="0" err="1" smtClean="0">
                <a:ea typeface="ＭＳ Ｐゴシック" pitchFamily="34" charset="-128"/>
              </a:rPr>
              <a:t>antidiabetic</a:t>
            </a:r>
            <a:r>
              <a:rPr lang="en-US" dirty="0" smtClean="0">
                <a:ea typeface="ＭＳ Ｐゴシック" pitchFamily="34" charset="-128"/>
              </a:rPr>
              <a:t> drugs accounting for only 13% and insulin accounting for 11% of total drug costs</a:t>
            </a:r>
            <a:endParaRPr lang="en-GB" dirty="0" smtClean="0">
              <a:ea typeface="ＭＳ Ｐゴシック" pitchFamily="34" charset="-128"/>
            </a:endParaRPr>
          </a:p>
          <a:p>
            <a:pPr marL="166857" indent="-166857">
              <a:defRPr/>
            </a:pPr>
            <a:endParaRPr lang="en-US" dirty="0" smtClean="0">
              <a:ea typeface="ＭＳ Ｐゴシック" pitchFamily="34" charset="-128"/>
            </a:endParaRPr>
          </a:p>
          <a:p>
            <a:pPr marL="166857" indent="-166857">
              <a:defRPr/>
            </a:pPr>
            <a:r>
              <a:rPr lang="en-GB" b="1" dirty="0" smtClean="0">
                <a:ea typeface="ＭＳ Ｐゴシック" pitchFamily="34" charset="-128"/>
              </a:rPr>
              <a:t>Reference:</a:t>
            </a:r>
          </a:p>
          <a:p>
            <a:pPr marL="166857" indent="-166857">
              <a:defRPr/>
            </a:pPr>
            <a:r>
              <a:rPr lang="en-US" dirty="0" err="1" smtClean="0">
                <a:ea typeface="ＭＳ Ｐゴシック" pitchFamily="34" charset="-128"/>
              </a:rPr>
              <a:t>Jönsson</a:t>
            </a:r>
            <a:r>
              <a:rPr lang="en-US" dirty="0" smtClean="0">
                <a:ea typeface="ＭＳ Ｐゴシック" pitchFamily="34" charset="-128"/>
              </a:rPr>
              <a:t> B. Revealing the cost of type II diabetes in Europe. </a:t>
            </a:r>
            <a:r>
              <a:rPr lang="en-US" i="1" dirty="0" err="1" smtClean="0">
                <a:ea typeface="ＭＳ Ｐゴシック" pitchFamily="34" charset="-128"/>
              </a:rPr>
              <a:t>Diabetologia</a:t>
            </a:r>
            <a:r>
              <a:rPr lang="en-US" i="1" dirty="0" smtClean="0">
                <a:ea typeface="ＭＳ Ｐゴシック" pitchFamily="34" charset="-128"/>
              </a:rPr>
              <a:t> </a:t>
            </a:r>
            <a:r>
              <a:rPr lang="en-US" dirty="0" smtClean="0">
                <a:ea typeface="ＭＳ Ｐゴシック" pitchFamily="34" charset="-128"/>
              </a:rPr>
              <a:t>2002;45:S5–12. </a:t>
            </a:r>
            <a:endParaRPr lang="it-IT" dirty="0" smtClean="0">
              <a:ea typeface="ＭＳ Ｐゴシック" pitchFamily="34" charset="-128"/>
            </a:endParaRPr>
          </a:p>
          <a:p>
            <a:pPr marL="79586" indent="-79586">
              <a:spcBef>
                <a:spcPts val="272"/>
              </a:spcBef>
              <a:defRPr/>
            </a:pPr>
            <a:endParaRPr lang="en-GB" sz="800" dirty="0">
              <a:solidFill>
                <a:srgbClr val="646464"/>
              </a:solidFill>
              <a:ea typeface="ＭＳ Ｐゴシック" pitchFamily="34" charset="-128"/>
            </a:endParaRPr>
          </a:p>
          <a:p>
            <a:pPr marL="79586" indent="-79586">
              <a:defRPr/>
            </a:pPr>
            <a:endParaRPr lang="en-US" sz="800" dirty="0">
              <a:solidFill>
                <a:srgbClr val="646464"/>
              </a:solidFill>
              <a:ea typeface="ＭＳ Ｐゴシック" pitchFamily="34" charset="-128"/>
            </a:endParaRPr>
          </a:p>
        </p:txBody>
      </p:sp>
    </p:spTree>
    <p:extLst>
      <p:ext uri="{BB962C8B-B14F-4D97-AF65-F5344CB8AC3E}">
        <p14:creationId xmlns:p14="http://schemas.microsoft.com/office/powerpoint/2010/main" val="2501037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I’m</a:t>
            </a:r>
            <a:r>
              <a:rPr lang="nl-BE" dirty="0"/>
              <a:t> </a:t>
            </a:r>
            <a:r>
              <a:rPr lang="nl-BE" dirty="0" err="1"/>
              <a:t>going</a:t>
            </a:r>
            <a:r>
              <a:rPr lang="nl-BE" dirty="0"/>
              <a:t> </a:t>
            </a:r>
            <a:r>
              <a:rPr lang="nl-BE" dirty="0" err="1"/>
              <a:t>to</a:t>
            </a:r>
            <a:r>
              <a:rPr lang="nl-BE" dirty="0"/>
              <a:t> show </a:t>
            </a:r>
            <a:r>
              <a:rPr lang="nl-BE" dirty="0" err="1"/>
              <a:t>you</a:t>
            </a:r>
            <a:r>
              <a:rPr lang="nl-BE" dirty="0"/>
              <a:t> </a:t>
            </a:r>
            <a:r>
              <a:rPr lang="nl-BE" dirty="0" err="1"/>
              <a:t>the</a:t>
            </a:r>
            <a:r>
              <a:rPr lang="nl-BE" dirty="0"/>
              <a:t> first</a:t>
            </a:r>
            <a:r>
              <a:rPr lang="nl-BE" baseline="0" dirty="0"/>
              <a:t> </a:t>
            </a:r>
            <a:r>
              <a:rPr lang="nl-BE" baseline="0" dirty="0" err="1"/>
              <a:t>results</a:t>
            </a:r>
            <a:r>
              <a:rPr lang="nl-BE" baseline="0" dirty="0"/>
              <a:t> of </a:t>
            </a:r>
            <a:r>
              <a:rPr lang="nl-BE" baseline="0" dirty="0" err="1"/>
              <a:t>the</a:t>
            </a:r>
            <a:r>
              <a:rPr lang="nl-BE" baseline="0" dirty="0"/>
              <a:t> CGM </a:t>
            </a:r>
            <a:r>
              <a:rPr lang="nl-BE" baseline="0" dirty="0" err="1"/>
              <a:t>convention</a:t>
            </a:r>
            <a:r>
              <a:rPr lang="nl-BE" baseline="0" dirty="0"/>
              <a:t>, </a:t>
            </a:r>
            <a:r>
              <a:rPr lang="nl-BE" baseline="0" dirty="0" err="1"/>
              <a:t>which</a:t>
            </a:r>
            <a:r>
              <a:rPr lang="nl-BE" baseline="0" dirty="0"/>
              <a:t> I have </a:t>
            </a:r>
            <a:r>
              <a:rPr lang="nl-BE" baseline="0" dirty="0" err="1"/>
              <a:t>laid</a:t>
            </a:r>
            <a:r>
              <a:rPr lang="nl-BE" baseline="0" dirty="0"/>
              <a:t> down in </a:t>
            </a:r>
            <a:r>
              <a:rPr lang="nl-BE" baseline="0" dirty="0" err="1"/>
              <a:t>my</a:t>
            </a:r>
            <a:r>
              <a:rPr lang="nl-BE" baseline="0" dirty="0"/>
              <a:t> master thesis.</a:t>
            </a:r>
            <a:endParaRPr lang="nl-BE" dirty="0"/>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114885-BA9F-495D-AA1D-14CAD3F6D464}" type="slidenum">
              <a:rPr kumimoji="0" lang="nl-B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nl-B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9103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In verschillende klinische studies werd aangetoond dat het gebruik van CGM bij type 1 diabetespatiënten de HbA1c kan doen dalen. Zoals jullie kunnen zien wordt de grootste winst geboekt bij patiënten met een hoge HbA1c, terwijl diegenen met een optimale HbA1c een kleine daling vertoonden of stabiel bleven.</a:t>
            </a:r>
          </a:p>
          <a:p>
            <a:endParaRPr lang="nl-BE" sz="1200" i="1"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(ANIMATIE)</a:t>
            </a:r>
            <a:r>
              <a:rPr lang="nl-BE" sz="1200" kern="1200" dirty="0">
                <a:solidFill>
                  <a:schemeClr val="tx1"/>
                </a:solidFill>
                <a:effectLst/>
                <a:latin typeface="+mn-lt"/>
                <a:ea typeface="+mn-ea"/>
                <a:cs typeface="+mn-cs"/>
              </a:rPr>
              <a:t>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Zo’n daling in HbA1c ging niet gepaard met een stijging in aantal hypoglycemies, wat wel gezien werd in de Diabetes Control </a:t>
            </a:r>
            <a:r>
              <a:rPr lang="nl-BE" sz="1200" kern="1200" dirty="0" err="1">
                <a:solidFill>
                  <a:schemeClr val="tx1"/>
                </a:solidFill>
                <a:effectLst/>
                <a:latin typeface="+mn-lt"/>
                <a:ea typeface="+mn-ea"/>
                <a:cs typeface="+mn-cs"/>
              </a:rPr>
              <a:t>and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Complications</a:t>
            </a:r>
            <a:r>
              <a:rPr lang="nl-BE" sz="1200" kern="1200" dirty="0">
                <a:solidFill>
                  <a:schemeClr val="tx1"/>
                </a:solidFill>
                <a:effectLst/>
                <a:latin typeface="+mn-lt"/>
                <a:ea typeface="+mn-ea"/>
                <a:cs typeface="+mn-cs"/>
              </a:rPr>
              <a:t> Trial. En bij diegenen met een uitstekende HbA1c waar geen verbetering werd bereikt, werd wel een duidelijke verbetering waargenomen in hypoglycemies.</a:t>
            </a:r>
          </a:p>
          <a:p>
            <a:endParaRPr lang="nl-BE" sz="1200" kern="1200" dirty="0">
              <a:solidFill>
                <a:schemeClr val="tx1"/>
              </a:solidFill>
              <a:effectLst/>
              <a:latin typeface="+mn-lt"/>
              <a:ea typeface="+mn-ea"/>
              <a:cs typeface="+mn-cs"/>
            </a:endParaRPr>
          </a:p>
          <a:p>
            <a:r>
              <a:rPr lang="nl-BE" sz="1200" b="1" kern="1200" dirty="0">
                <a:solidFill>
                  <a:schemeClr val="tx1"/>
                </a:solidFill>
                <a:effectLst/>
                <a:latin typeface="+mn-lt"/>
                <a:ea typeface="+mn-ea"/>
                <a:cs typeface="+mn-cs"/>
              </a:rPr>
              <a:t>EURYTHMICS: van MDI naar SAP</a:t>
            </a:r>
          </a:p>
        </p:txBody>
      </p:sp>
      <p:sp>
        <p:nvSpPr>
          <p:cNvPr id="4" name="Tijdelijke aanduiding voor dianummer 3"/>
          <p:cNvSpPr>
            <a:spLocks noGrp="1"/>
          </p:cNvSpPr>
          <p:nvPr>
            <p:ph type="sldNum" sz="quarter" idx="10"/>
          </p:nvPr>
        </p:nvSpPr>
        <p:spPr/>
        <p:txBody>
          <a:bodyPr/>
          <a:lstStyle/>
          <a:p>
            <a:fld id="{272F0B7B-4028-47BC-B4A9-B9C89AC97A1F}" type="slidenum">
              <a:rPr lang="en-GB" smtClean="0"/>
              <a:t>13</a:t>
            </a:fld>
            <a:endParaRPr lang="en-GB"/>
          </a:p>
        </p:txBody>
      </p:sp>
    </p:spTree>
    <p:extLst>
      <p:ext uri="{BB962C8B-B14F-4D97-AF65-F5344CB8AC3E}">
        <p14:creationId xmlns:p14="http://schemas.microsoft.com/office/powerpoint/2010/main" val="389522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Wat evenzeer belangrijk is om te onderzoeken bij de introductie van een nieuwe therapie is of patiënten tevreden zijn over het gebruik en of de levenskwaliteit verbeterd of alleszins niet verslechterd. </a:t>
            </a:r>
          </a:p>
          <a:p>
            <a:endParaRPr lang="nl-BE" sz="1200" i="1"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(ANIMATIE)</a:t>
            </a:r>
            <a:r>
              <a:rPr lang="nl-BE" sz="1200" kern="1200" dirty="0">
                <a:solidFill>
                  <a:schemeClr val="tx1"/>
                </a:solidFill>
                <a:effectLst/>
                <a:latin typeface="+mn-lt"/>
                <a:ea typeface="+mn-ea"/>
                <a:cs typeface="+mn-cs"/>
              </a:rPr>
              <a:t>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Studies met CGM bevestigen unaniem dat patiënten tevreden zijn met het gebruik van RT-CGM. Maar het effect op de levenskwaliteit verschilt per studie, maar het is geruststellend dat geen enkele studie een daling in levenskwaliteit vond.</a:t>
            </a:r>
          </a:p>
        </p:txBody>
      </p:sp>
      <p:sp>
        <p:nvSpPr>
          <p:cNvPr id="4" name="Tijdelijke aanduiding voor dianummer 3"/>
          <p:cNvSpPr>
            <a:spLocks noGrp="1"/>
          </p:cNvSpPr>
          <p:nvPr>
            <p:ph type="sldNum" sz="quarter" idx="10"/>
          </p:nvPr>
        </p:nvSpPr>
        <p:spPr/>
        <p:txBody>
          <a:bodyPr/>
          <a:lstStyle/>
          <a:p>
            <a:fld id="{272F0B7B-4028-47BC-B4A9-B9C89AC97A1F}" type="slidenum">
              <a:rPr lang="en-GB" smtClean="0"/>
              <a:t>14</a:t>
            </a:fld>
            <a:endParaRPr lang="en-GB"/>
          </a:p>
        </p:txBody>
      </p:sp>
    </p:spTree>
    <p:extLst>
      <p:ext uri="{BB962C8B-B14F-4D97-AF65-F5344CB8AC3E}">
        <p14:creationId xmlns:p14="http://schemas.microsoft.com/office/powerpoint/2010/main" val="300240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err="1">
                <a:solidFill>
                  <a:schemeClr val="tx1"/>
                </a:solidFill>
                <a:effectLst/>
                <a:latin typeface="+mn-lt"/>
                <a:ea typeface="+mn-ea"/>
                <a:cs typeface="+mn-cs"/>
              </a:rPr>
              <a:t>Already</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two</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years</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ago</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sensor </a:t>
            </a:r>
            <a:r>
              <a:rPr lang="nl-BE" sz="1200" kern="1200" dirty="0" err="1">
                <a:solidFill>
                  <a:schemeClr val="tx1"/>
                </a:solidFill>
                <a:effectLst/>
                <a:latin typeface="+mn-lt"/>
                <a:ea typeface="+mn-ea"/>
                <a:cs typeface="+mn-cs"/>
              </a:rPr>
              <a:t>convention</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saw</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its</a:t>
            </a:r>
            <a:r>
              <a:rPr lang="nl-BE" sz="1200" kern="1200" dirty="0">
                <a:solidFill>
                  <a:schemeClr val="tx1"/>
                </a:solidFill>
                <a:effectLst/>
                <a:latin typeface="+mn-lt"/>
                <a:ea typeface="+mn-ea"/>
                <a:cs typeface="+mn-cs"/>
              </a:rPr>
              <a:t> first light.</a:t>
            </a:r>
            <a:r>
              <a:rPr lang="nl-BE" sz="1200" kern="1200" baseline="0" dirty="0">
                <a:solidFill>
                  <a:schemeClr val="tx1"/>
                </a:solidFill>
                <a:effectLst/>
                <a:latin typeface="+mn-lt"/>
                <a:ea typeface="+mn-ea"/>
                <a:cs typeface="+mn-cs"/>
              </a:rPr>
              <a:t> In September 2014 CGM </a:t>
            </a:r>
            <a:r>
              <a:rPr lang="nl-BE" sz="1200" kern="1200" baseline="0" dirty="0" err="1">
                <a:solidFill>
                  <a:schemeClr val="tx1"/>
                </a:solidFill>
                <a:effectLst/>
                <a:latin typeface="+mn-lt"/>
                <a:ea typeface="+mn-ea"/>
                <a:cs typeface="+mn-cs"/>
              </a:rPr>
              <a:t>became</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reimbursed</a:t>
            </a:r>
            <a:r>
              <a:rPr lang="nl-BE" sz="1200" kern="1200" baseline="0" dirty="0">
                <a:solidFill>
                  <a:schemeClr val="tx1"/>
                </a:solidFill>
                <a:effectLst/>
                <a:latin typeface="+mn-lt"/>
                <a:ea typeface="+mn-ea"/>
                <a:cs typeface="+mn-cs"/>
              </a:rPr>
              <a:t> in 17 </a:t>
            </a:r>
            <a:r>
              <a:rPr lang="nl-BE" sz="1200" kern="1200" baseline="0" dirty="0" err="1">
                <a:solidFill>
                  <a:schemeClr val="tx1"/>
                </a:solidFill>
                <a:effectLst/>
                <a:latin typeface="+mn-lt"/>
                <a:ea typeface="+mn-ea"/>
                <a:cs typeface="+mn-cs"/>
              </a:rPr>
              <a:t>centres</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for</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an</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initial</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period</a:t>
            </a:r>
            <a:r>
              <a:rPr lang="nl-BE" sz="1200" kern="1200" baseline="0" dirty="0">
                <a:solidFill>
                  <a:schemeClr val="tx1"/>
                </a:solidFill>
                <a:effectLst/>
                <a:latin typeface="+mn-lt"/>
                <a:ea typeface="+mn-ea"/>
                <a:cs typeface="+mn-cs"/>
              </a:rPr>
              <a:t> of 3 </a:t>
            </a:r>
            <a:r>
              <a:rPr lang="nl-BE" sz="1200" kern="1200" baseline="0" dirty="0" err="1">
                <a:solidFill>
                  <a:schemeClr val="tx1"/>
                </a:solidFill>
                <a:effectLst/>
                <a:latin typeface="+mn-lt"/>
                <a:ea typeface="+mn-ea"/>
                <a:cs typeface="+mn-cs"/>
              </a:rPr>
              <a:t>years</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There</a:t>
            </a:r>
            <a:r>
              <a:rPr lang="nl-BE" sz="1200" kern="1200" baseline="0" dirty="0">
                <a:solidFill>
                  <a:schemeClr val="tx1"/>
                </a:solidFill>
                <a:effectLst/>
                <a:latin typeface="+mn-lt"/>
                <a:ea typeface="+mn-ea"/>
                <a:cs typeface="+mn-cs"/>
              </a:rPr>
              <a:t> was money </a:t>
            </a:r>
            <a:r>
              <a:rPr lang="nl-BE" sz="1200" kern="1200" baseline="0" dirty="0" err="1">
                <a:solidFill>
                  <a:schemeClr val="tx1"/>
                </a:solidFill>
                <a:effectLst/>
                <a:latin typeface="+mn-lt"/>
                <a:ea typeface="+mn-ea"/>
                <a:cs typeface="+mn-cs"/>
              </a:rPr>
              <a:t>available</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for</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around</a:t>
            </a:r>
            <a:r>
              <a:rPr lang="nl-BE" sz="1200" kern="1200" baseline="0" dirty="0">
                <a:solidFill>
                  <a:schemeClr val="tx1"/>
                </a:solidFill>
                <a:effectLst/>
                <a:latin typeface="+mn-lt"/>
                <a:ea typeface="+mn-ea"/>
                <a:cs typeface="+mn-cs"/>
              </a:rPr>
              <a:t> 500 </a:t>
            </a:r>
            <a:r>
              <a:rPr lang="nl-BE" sz="1200" kern="1200" baseline="0" dirty="0" err="1">
                <a:solidFill>
                  <a:schemeClr val="tx1"/>
                </a:solidFill>
                <a:effectLst/>
                <a:latin typeface="+mn-lt"/>
                <a:ea typeface="+mn-ea"/>
                <a:cs typeface="+mn-cs"/>
              </a:rPr>
              <a:t>patients</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so</a:t>
            </a:r>
            <a:r>
              <a:rPr lang="nl-BE" sz="1200" kern="1200" baseline="0" dirty="0">
                <a:solidFill>
                  <a:schemeClr val="tx1"/>
                </a:solidFill>
                <a:effectLst/>
                <a:latin typeface="+mn-lt"/>
                <a:ea typeface="+mn-ea"/>
                <a:cs typeface="+mn-cs"/>
              </a:rPr>
              <a:t> a </a:t>
            </a:r>
            <a:r>
              <a:rPr lang="nl-BE" sz="1200" kern="1200" baseline="0" dirty="0" err="1">
                <a:solidFill>
                  <a:schemeClr val="tx1"/>
                </a:solidFill>
                <a:effectLst/>
                <a:latin typeface="+mn-lt"/>
                <a:ea typeface="+mn-ea"/>
                <a:cs typeface="+mn-cs"/>
              </a:rPr>
              <a:t>selection</a:t>
            </a:r>
            <a:r>
              <a:rPr lang="nl-BE" sz="1200" kern="1200" baseline="0" dirty="0">
                <a:solidFill>
                  <a:schemeClr val="tx1"/>
                </a:solidFill>
                <a:effectLst/>
                <a:latin typeface="+mn-lt"/>
                <a:ea typeface="+mn-ea"/>
                <a:cs typeface="+mn-cs"/>
              </a:rPr>
              <a:t> had </a:t>
            </a:r>
            <a:r>
              <a:rPr lang="nl-BE" sz="1200" kern="1200" baseline="0" dirty="0" err="1">
                <a:solidFill>
                  <a:schemeClr val="tx1"/>
                </a:solidFill>
                <a:effectLst/>
                <a:latin typeface="+mn-lt"/>
                <a:ea typeface="+mn-ea"/>
                <a:cs typeface="+mn-cs"/>
              </a:rPr>
              <a:t>to</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be</a:t>
            </a:r>
            <a:r>
              <a:rPr lang="nl-BE" sz="1200" kern="1200" baseline="0" dirty="0">
                <a:solidFill>
                  <a:schemeClr val="tx1"/>
                </a:solidFill>
                <a:effectLst/>
                <a:latin typeface="+mn-lt"/>
                <a:ea typeface="+mn-ea"/>
                <a:cs typeface="+mn-cs"/>
              </a:rPr>
              <a:t> made. The INAMI had put forward these </a:t>
            </a:r>
            <a:r>
              <a:rPr lang="nl-BE" sz="1200" kern="1200" baseline="0" dirty="0" err="1">
                <a:solidFill>
                  <a:schemeClr val="tx1"/>
                </a:solidFill>
                <a:effectLst/>
                <a:latin typeface="+mn-lt"/>
                <a:ea typeface="+mn-ea"/>
                <a:cs typeface="+mn-cs"/>
              </a:rPr>
              <a:t>three</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characteristics</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which</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patients</a:t>
            </a:r>
            <a:r>
              <a:rPr lang="nl-BE" sz="1200" kern="1200" baseline="0" dirty="0">
                <a:solidFill>
                  <a:schemeClr val="tx1"/>
                </a:solidFill>
                <a:effectLst/>
                <a:latin typeface="+mn-lt"/>
                <a:ea typeface="+mn-ea"/>
                <a:cs typeface="+mn-cs"/>
              </a:rPr>
              <a:t> had </a:t>
            </a:r>
            <a:r>
              <a:rPr lang="nl-BE" sz="1200" kern="1200" baseline="0" dirty="0" err="1">
                <a:solidFill>
                  <a:schemeClr val="tx1"/>
                </a:solidFill>
                <a:effectLst/>
                <a:latin typeface="+mn-lt"/>
                <a:ea typeface="+mn-ea"/>
                <a:cs typeface="+mn-cs"/>
              </a:rPr>
              <a:t>to</a:t>
            </a:r>
            <a:r>
              <a:rPr lang="nl-BE" sz="1200" kern="1200" baseline="0" dirty="0">
                <a:solidFill>
                  <a:schemeClr val="tx1"/>
                </a:solidFill>
                <a:effectLst/>
                <a:latin typeface="+mn-lt"/>
                <a:ea typeface="+mn-ea"/>
                <a:cs typeface="+mn-cs"/>
              </a:rPr>
              <a:t> meet (</a:t>
            </a:r>
            <a:r>
              <a:rPr lang="nl-BE" sz="1200" kern="1200" baseline="0" dirty="0" err="1">
                <a:solidFill>
                  <a:schemeClr val="tx1"/>
                </a:solidFill>
                <a:effectLst/>
                <a:latin typeface="+mn-lt"/>
                <a:ea typeface="+mn-ea"/>
                <a:cs typeface="+mn-cs"/>
              </a:rPr>
              <a:t>insulin</a:t>
            </a:r>
            <a:r>
              <a:rPr lang="nl-BE" sz="1200" kern="1200" baseline="0" dirty="0">
                <a:solidFill>
                  <a:schemeClr val="tx1"/>
                </a:solidFill>
                <a:effectLst/>
                <a:latin typeface="+mn-lt"/>
                <a:ea typeface="+mn-ea"/>
                <a:cs typeface="+mn-cs"/>
              </a:rPr>
              <a:t> pump, </a:t>
            </a:r>
            <a:r>
              <a:rPr lang="nl-BE" sz="1200" kern="1200" baseline="0" dirty="0" err="1">
                <a:solidFill>
                  <a:schemeClr val="tx1"/>
                </a:solidFill>
                <a:effectLst/>
                <a:latin typeface="+mn-lt"/>
                <a:ea typeface="+mn-ea"/>
                <a:cs typeface="+mn-cs"/>
              </a:rPr>
              <a:t>difficulties</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to</a:t>
            </a:r>
            <a:r>
              <a:rPr lang="nl-BE" sz="1200" kern="1200" baseline="0" dirty="0">
                <a:solidFill>
                  <a:schemeClr val="tx1"/>
                </a:solidFill>
                <a:effectLst/>
                <a:latin typeface="+mn-lt"/>
                <a:ea typeface="+mn-ea"/>
                <a:cs typeface="+mn-cs"/>
              </a:rPr>
              <a:t> control </a:t>
            </a:r>
            <a:r>
              <a:rPr lang="nl-BE" sz="1200" kern="1200" baseline="0" dirty="0" err="1">
                <a:solidFill>
                  <a:schemeClr val="tx1"/>
                </a:solidFill>
                <a:effectLst/>
                <a:latin typeface="+mn-lt"/>
                <a:ea typeface="+mn-ea"/>
                <a:cs typeface="+mn-cs"/>
              </a:rPr>
              <a:t>glycaemia</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motivated</a:t>
            </a:r>
            <a:r>
              <a:rPr lang="nl-BE" sz="1200" kern="1200" baseline="0" dirty="0">
                <a:solidFill>
                  <a:schemeClr val="tx1"/>
                </a:solidFill>
                <a:effectLst/>
                <a:latin typeface="+mn-lt"/>
                <a:ea typeface="+mn-ea"/>
                <a:cs typeface="+mn-cs"/>
              </a:rPr>
              <a:t>), but </a:t>
            </a:r>
            <a:r>
              <a:rPr lang="nl-BE" sz="1200" kern="1200" baseline="0" dirty="0" err="1">
                <a:solidFill>
                  <a:schemeClr val="tx1"/>
                </a:solidFill>
                <a:effectLst/>
                <a:latin typeface="+mn-lt"/>
                <a:ea typeface="+mn-ea"/>
                <a:cs typeface="+mn-cs"/>
              </a:rPr>
              <a:t>the</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centres</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could</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lay</a:t>
            </a:r>
            <a:r>
              <a:rPr lang="nl-BE" sz="1200" kern="1200" baseline="0" dirty="0">
                <a:solidFill>
                  <a:schemeClr val="tx1"/>
                </a:solidFill>
                <a:effectLst/>
                <a:latin typeface="+mn-lt"/>
                <a:ea typeface="+mn-ea"/>
                <a:cs typeface="+mn-cs"/>
              </a:rPr>
              <a:t> down </a:t>
            </a:r>
            <a:r>
              <a:rPr lang="nl-BE" sz="1200" kern="1200" baseline="0" dirty="0" err="1">
                <a:solidFill>
                  <a:schemeClr val="tx1"/>
                </a:solidFill>
                <a:effectLst/>
                <a:latin typeface="+mn-lt"/>
                <a:ea typeface="+mn-ea"/>
                <a:cs typeface="+mn-cs"/>
              </a:rPr>
              <a:t>some</a:t>
            </a:r>
            <a:r>
              <a:rPr lang="nl-BE" sz="1200" kern="1200" baseline="0" dirty="0">
                <a:solidFill>
                  <a:schemeClr val="tx1"/>
                </a:solidFill>
                <a:effectLst/>
                <a:latin typeface="+mn-lt"/>
                <a:ea typeface="+mn-ea"/>
                <a:cs typeface="+mn-cs"/>
              </a:rPr>
              <a:t> extra criteria </a:t>
            </a:r>
            <a:r>
              <a:rPr lang="nl-BE" sz="1200" kern="1200" baseline="0" dirty="0" err="1">
                <a:solidFill>
                  <a:schemeClr val="tx1"/>
                </a:solidFill>
                <a:effectLst/>
                <a:latin typeface="+mn-lt"/>
                <a:ea typeface="+mn-ea"/>
                <a:cs typeface="+mn-cs"/>
              </a:rPr>
              <a:t>and</a:t>
            </a:r>
            <a:r>
              <a:rPr lang="nl-BE" sz="1200" kern="1200" baseline="0" dirty="0">
                <a:solidFill>
                  <a:schemeClr val="tx1"/>
                </a:solidFill>
                <a:effectLst/>
                <a:latin typeface="+mn-lt"/>
                <a:ea typeface="+mn-ea"/>
                <a:cs typeface="+mn-cs"/>
              </a:rPr>
              <a:t> in </a:t>
            </a:r>
            <a:r>
              <a:rPr lang="nl-BE" sz="1200" kern="1200" baseline="0" dirty="0" err="1">
                <a:solidFill>
                  <a:schemeClr val="tx1"/>
                </a:solidFill>
                <a:effectLst/>
                <a:latin typeface="+mn-lt"/>
                <a:ea typeface="+mn-ea"/>
                <a:cs typeface="+mn-cs"/>
              </a:rPr>
              <a:t>the</a:t>
            </a:r>
            <a:r>
              <a:rPr lang="nl-BE" sz="1200" kern="1200" baseline="0" dirty="0">
                <a:solidFill>
                  <a:schemeClr val="tx1"/>
                </a:solidFill>
                <a:effectLst/>
                <a:latin typeface="+mn-lt"/>
                <a:ea typeface="+mn-ea"/>
                <a:cs typeface="+mn-cs"/>
              </a:rPr>
              <a:t> end </a:t>
            </a:r>
            <a:r>
              <a:rPr lang="nl-BE" sz="1200" kern="1200" baseline="0" dirty="0" err="1">
                <a:solidFill>
                  <a:schemeClr val="tx1"/>
                </a:solidFill>
                <a:effectLst/>
                <a:latin typeface="+mn-lt"/>
                <a:ea typeface="+mn-ea"/>
                <a:cs typeface="+mn-cs"/>
              </a:rPr>
              <a:t>they</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decide</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for</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whom</a:t>
            </a:r>
            <a:r>
              <a:rPr lang="nl-BE" sz="1200" kern="1200" baseline="0" dirty="0">
                <a:solidFill>
                  <a:schemeClr val="tx1"/>
                </a:solidFill>
                <a:effectLst/>
                <a:latin typeface="+mn-lt"/>
                <a:ea typeface="+mn-ea"/>
                <a:cs typeface="+mn-cs"/>
              </a:rPr>
              <a:t> CGM is most </a:t>
            </a:r>
            <a:r>
              <a:rPr lang="nl-BE" sz="1200" kern="1200" baseline="0" dirty="0" err="1">
                <a:solidFill>
                  <a:schemeClr val="tx1"/>
                </a:solidFill>
                <a:effectLst/>
                <a:latin typeface="+mn-lt"/>
                <a:ea typeface="+mn-ea"/>
                <a:cs typeface="+mn-cs"/>
              </a:rPr>
              <a:t>useful</a:t>
            </a:r>
            <a:r>
              <a:rPr lang="nl-BE" sz="1200" kern="1200" baseline="0" dirty="0">
                <a:solidFill>
                  <a:schemeClr val="tx1"/>
                </a:solidFill>
                <a:effectLst/>
                <a:latin typeface="+mn-lt"/>
                <a:ea typeface="+mn-ea"/>
                <a:cs typeface="+mn-cs"/>
              </a:rPr>
              <a:t>.</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(ANIMATION) </a:t>
            </a:r>
          </a:p>
          <a:p>
            <a:r>
              <a:rPr lang="nl-BE" sz="1200" kern="1200" dirty="0">
                <a:solidFill>
                  <a:schemeClr val="tx1"/>
                </a:solidFill>
                <a:effectLst/>
                <a:latin typeface="+mn-lt"/>
                <a:ea typeface="+mn-ea"/>
                <a:cs typeface="+mn-cs"/>
              </a:rPr>
              <a:t>The INAMI had set a few </a:t>
            </a:r>
            <a:r>
              <a:rPr lang="nl-BE" sz="1200" kern="1200" dirty="0" err="1">
                <a:solidFill>
                  <a:schemeClr val="tx1"/>
                </a:solidFill>
                <a:effectLst/>
                <a:latin typeface="+mn-lt"/>
                <a:ea typeface="+mn-ea"/>
                <a:cs typeface="+mn-cs"/>
              </a:rPr>
              <a:t>conditions</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for</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patients</a:t>
            </a:r>
            <a:r>
              <a:rPr lang="nl-BE" sz="1200" kern="1200" baseline="0" dirty="0">
                <a:solidFill>
                  <a:schemeClr val="tx1"/>
                </a:solidFill>
                <a:effectLst/>
                <a:latin typeface="+mn-lt"/>
                <a:ea typeface="+mn-ea"/>
                <a:cs typeface="+mn-cs"/>
              </a:rPr>
              <a:t>:</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wear</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the</a:t>
            </a:r>
            <a:r>
              <a:rPr lang="nl-BE" sz="1200" kern="1200" dirty="0">
                <a:solidFill>
                  <a:schemeClr val="tx1"/>
                </a:solidFill>
                <a:effectLst/>
                <a:latin typeface="+mn-lt"/>
                <a:ea typeface="+mn-ea"/>
                <a:cs typeface="+mn-cs"/>
              </a:rPr>
              <a:t> sensor</a:t>
            </a:r>
            <a:r>
              <a:rPr lang="nl-BE" sz="1200" kern="1200" baseline="0" dirty="0">
                <a:solidFill>
                  <a:schemeClr val="tx1"/>
                </a:solidFill>
                <a:effectLst/>
                <a:latin typeface="+mn-lt"/>
                <a:ea typeface="+mn-ea"/>
                <a:cs typeface="+mn-cs"/>
              </a:rPr>
              <a:t> more </a:t>
            </a:r>
            <a:r>
              <a:rPr lang="nl-BE" sz="1200" kern="1200" baseline="0" dirty="0" err="1">
                <a:solidFill>
                  <a:schemeClr val="tx1"/>
                </a:solidFill>
                <a:effectLst/>
                <a:latin typeface="+mn-lt"/>
                <a:ea typeface="+mn-ea"/>
                <a:cs typeface="+mn-cs"/>
              </a:rPr>
              <a:t>than</a:t>
            </a:r>
            <a:r>
              <a:rPr lang="nl-BE" sz="1200" kern="1200" baseline="0" dirty="0">
                <a:solidFill>
                  <a:schemeClr val="tx1"/>
                </a:solidFill>
                <a:effectLst/>
                <a:latin typeface="+mn-lt"/>
                <a:ea typeface="+mn-ea"/>
                <a:cs typeface="+mn-cs"/>
              </a:rPr>
              <a:t> 70% of </a:t>
            </a:r>
            <a:r>
              <a:rPr lang="nl-BE" sz="1200" kern="1200" baseline="0" dirty="0" err="1">
                <a:solidFill>
                  <a:schemeClr val="tx1"/>
                </a:solidFill>
                <a:effectLst/>
                <a:latin typeface="+mn-lt"/>
                <a:ea typeface="+mn-ea"/>
                <a:cs typeface="+mn-cs"/>
              </a:rPr>
              <a:t>the</a:t>
            </a:r>
            <a:r>
              <a:rPr lang="nl-BE" sz="1200" kern="1200" baseline="0" dirty="0">
                <a:solidFill>
                  <a:schemeClr val="tx1"/>
                </a:solidFill>
                <a:effectLst/>
                <a:latin typeface="+mn-lt"/>
                <a:ea typeface="+mn-ea"/>
                <a:cs typeface="+mn-cs"/>
              </a:rPr>
              <a:t> time; register diabetes-</a:t>
            </a:r>
            <a:r>
              <a:rPr lang="nl-BE" sz="1200" kern="1200" baseline="0" dirty="0" err="1">
                <a:solidFill>
                  <a:schemeClr val="tx1"/>
                </a:solidFill>
                <a:effectLst/>
                <a:latin typeface="+mn-lt"/>
                <a:ea typeface="+mn-ea"/>
                <a:cs typeface="+mn-cs"/>
              </a:rPr>
              <a:t>related</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problems</a:t>
            </a:r>
            <a:r>
              <a:rPr lang="nl-BE" sz="1200" kern="1200" baseline="0" dirty="0">
                <a:solidFill>
                  <a:schemeClr val="tx1"/>
                </a:solidFill>
                <a:effectLst/>
                <a:latin typeface="+mn-lt"/>
                <a:ea typeface="+mn-ea"/>
                <a:cs typeface="+mn-cs"/>
              </a:rPr>
              <a:t>; go </a:t>
            </a:r>
            <a:r>
              <a:rPr lang="nl-BE" sz="1200" kern="1200" baseline="0" dirty="0" err="1">
                <a:solidFill>
                  <a:schemeClr val="tx1"/>
                </a:solidFill>
                <a:effectLst/>
                <a:latin typeface="+mn-lt"/>
                <a:ea typeface="+mn-ea"/>
                <a:cs typeface="+mn-cs"/>
              </a:rPr>
              <a:t>to</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consultations</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every</a:t>
            </a:r>
            <a:r>
              <a:rPr lang="nl-BE" sz="1200" kern="1200" baseline="0" dirty="0">
                <a:solidFill>
                  <a:schemeClr val="tx1"/>
                </a:solidFill>
                <a:effectLst/>
                <a:latin typeface="+mn-lt"/>
                <a:ea typeface="+mn-ea"/>
                <a:cs typeface="+mn-cs"/>
              </a:rPr>
              <a:t> few </a:t>
            </a:r>
            <a:r>
              <a:rPr lang="nl-BE" sz="1200" kern="1200" baseline="0" dirty="0" err="1">
                <a:solidFill>
                  <a:schemeClr val="tx1"/>
                </a:solidFill>
                <a:effectLst/>
                <a:latin typeface="+mn-lt"/>
                <a:ea typeface="+mn-ea"/>
                <a:cs typeface="+mn-cs"/>
              </a:rPr>
              <a:t>months</a:t>
            </a:r>
            <a:r>
              <a:rPr lang="nl-BE" sz="1200" kern="1200" baseline="0" dirty="0">
                <a:solidFill>
                  <a:schemeClr val="tx1"/>
                </a:solidFill>
                <a:effectLst/>
                <a:latin typeface="+mn-lt"/>
                <a:ea typeface="+mn-ea"/>
                <a:cs typeface="+mn-cs"/>
              </a:rPr>
              <a:t>; complete questionnaires at </a:t>
            </a:r>
            <a:r>
              <a:rPr lang="nl-BE" sz="1200" kern="1200" baseline="0" dirty="0" err="1">
                <a:solidFill>
                  <a:schemeClr val="tx1"/>
                </a:solidFill>
                <a:effectLst/>
                <a:latin typeface="+mn-lt"/>
                <a:ea typeface="+mn-ea"/>
                <a:cs typeface="+mn-cs"/>
              </a:rPr>
              <a:t>regular</a:t>
            </a:r>
            <a:r>
              <a:rPr lang="nl-BE" sz="1200" kern="1200" baseline="0" dirty="0">
                <a:solidFill>
                  <a:schemeClr val="tx1"/>
                </a:solidFill>
                <a:effectLst/>
                <a:latin typeface="+mn-lt"/>
                <a:ea typeface="+mn-ea"/>
                <a:cs typeface="+mn-cs"/>
              </a:rPr>
              <a:t> time points.</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114885-BA9F-495D-AA1D-14CAD3F6D464}" type="slidenum">
              <a:rPr kumimoji="0" lang="nl-B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nl-B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59125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Since</a:t>
            </a:r>
            <a:r>
              <a:rPr lang="nl-BE" baseline="0" dirty="0"/>
              <a:t> </a:t>
            </a:r>
            <a:r>
              <a:rPr lang="nl-BE" baseline="0" dirty="0" err="1"/>
              <a:t>the</a:t>
            </a:r>
            <a:r>
              <a:rPr lang="nl-BE" baseline="0" dirty="0"/>
              <a:t> start of </a:t>
            </a:r>
            <a:r>
              <a:rPr lang="nl-BE" baseline="0" dirty="0" err="1"/>
              <a:t>the</a:t>
            </a:r>
            <a:r>
              <a:rPr lang="nl-BE" baseline="0" dirty="0"/>
              <a:t> sensor </a:t>
            </a:r>
            <a:r>
              <a:rPr lang="nl-BE" baseline="0" dirty="0" err="1"/>
              <a:t>convention</a:t>
            </a:r>
            <a:r>
              <a:rPr lang="nl-BE" baseline="0" dirty="0"/>
              <a:t>, 554 </a:t>
            </a:r>
            <a:r>
              <a:rPr lang="nl-BE" baseline="0" dirty="0" err="1"/>
              <a:t>patients</a:t>
            </a:r>
            <a:r>
              <a:rPr lang="nl-BE" baseline="0" dirty="0"/>
              <a:t> </a:t>
            </a:r>
            <a:r>
              <a:rPr lang="nl-BE" baseline="0" dirty="0" err="1"/>
              <a:t>commenced</a:t>
            </a:r>
            <a:r>
              <a:rPr lang="nl-BE" baseline="0" dirty="0"/>
              <a:t> in </a:t>
            </a:r>
            <a:r>
              <a:rPr lang="nl-BE" baseline="0" dirty="0" err="1"/>
              <a:t>the</a:t>
            </a:r>
            <a:r>
              <a:rPr lang="nl-BE" baseline="0" dirty="0"/>
              <a:t> sensor </a:t>
            </a:r>
            <a:r>
              <a:rPr lang="nl-BE" baseline="0" dirty="0" err="1"/>
              <a:t>convention</a:t>
            </a:r>
            <a:r>
              <a:rPr lang="nl-BE" baseline="0" dirty="0"/>
              <a:t>, </a:t>
            </a:r>
            <a:r>
              <a:rPr lang="nl-BE" baseline="0" dirty="0" err="1"/>
              <a:t>distributed</a:t>
            </a:r>
            <a:r>
              <a:rPr lang="nl-BE" baseline="0" dirty="0"/>
              <a:t> over 17 </a:t>
            </a:r>
            <a:r>
              <a:rPr lang="nl-BE" baseline="0" dirty="0" err="1"/>
              <a:t>centres</a:t>
            </a:r>
            <a:r>
              <a:rPr lang="nl-BE" baseline="0" dirty="0"/>
              <a:t>.</a:t>
            </a:r>
          </a:p>
          <a:p>
            <a:r>
              <a:rPr lang="nl-BE" baseline="0" dirty="0" err="1"/>
              <a:t>Only</a:t>
            </a:r>
            <a:r>
              <a:rPr lang="nl-BE" baseline="0" dirty="0"/>
              <a:t> 51 </a:t>
            </a:r>
            <a:r>
              <a:rPr lang="nl-BE" baseline="0" dirty="0" err="1"/>
              <a:t>patients</a:t>
            </a:r>
            <a:r>
              <a:rPr lang="nl-BE" baseline="0" dirty="0"/>
              <a:t> </a:t>
            </a:r>
            <a:r>
              <a:rPr lang="nl-BE" baseline="0" dirty="0" err="1"/>
              <a:t>stepped</a:t>
            </a:r>
            <a:r>
              <a:rPr lang="nl-BE" baseline="0" dirty="0"/>
              <a:t> out of </a:t>
            </a:r>
            <a:r>
              <a:rPr lang="nl-BE" baseline="0" dirty="0" err="1"/>
              <a:t>the</a:t>
            </a:r>
            <a:r>
              <a:rPr lang="nl-BE" baseline="0" dirty="0"/>
              <a:t> </a:t>
            </a:r>
            <a:r>
              <a:rPr lang="nl-BE" baseline="0" dirty="0" err="1"/>
              <a:t>convention</a:t>
            </a:r>
            <a:r>
              <a:rPr lang="nl-BE" baseline="0" dirty="0"/>
              <a:t>.</a:t>
            </a:r>
            <a:endParaRPr lang="nl-BE" dirty="0"/>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114885-BA9F-495D-AA1D-14CAD3F6D464}" type="slidenum">
              <a:rPr kumimoji="0" lang="nl-B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nl-B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768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During</a:t>
            </a:r>
            <a:r>
              <a:rPr lang="nl-BE" dirty="0"/>
              <a:t> </a:t>
            </a:r>
            <a:r>
              <a:rPr lang="nl-BE" dirty="0" err="1"/>
              <a:t>the</a:t>
            </a:r>
            <a:r>
              <a:rPr lang="nl-BE" dirty="0"/>
              <a:t> first 12 </a:t>
            </a:r>
            <a:r>
              <a:rPr lang="nl-BE" dirty="0" err="1"/>
              <a:t>months</a:t>
            </a:r>
            <a:r>
              <a:rPr lang="nl-BE" dirty="0"/>
              <a:t> of </a:t>
            </a:r>
            <a:r>
              <a:rPr lang="nl-BE" dirty="0" err="1"/>
              <a:t>using</a:t>
            </a:r>
            <a:r>
              <a:rPr lang="nl-BE" dirty="0"/>
              <a:t> CGM, </a:t>
            </a:r>
            <a:r>
              <a:rPr lang="nl-BE" dirty="0" err="1"/>
              <a:t>only</a:t>
            </a:r>
            <a:r>
              <a:rPr lang="nl-BE" dirty="0"/>
              <a:t> 8% of</a:t>
            </a:r>
            <a:r>
              <a:rPr lang="nl-BE" baseline="0" dirty="0"/>
              <a:t> </a:t>
            </a:r>
            <a:r>
              <a:rPr lang="nl-BE" baseline="0" dirty="0" err="1"/>
              <a:t>patients</a:t>
            </a:r>
            <a:r>
              <a:rPr lang="nl-BE" baseline="0" dirty="0"/>
              <a:t> </a:t>
            </a:r>
            <a:r>
              <a:rPr lang="nl-BE" baseline="0" dirty="0" err="1"/>
              <a:t>stopped</a:t>
            </a:r>
            <a:r>
              <a:rPr lang="nl-BE" baseline="0" dirty="0"/>
              <a:t>.</a:t>
            </a:r>
          </a:p>
          <a:p>
            <a:endParaRPr lang="nl-BE" baseline="0" dirty="0"/>
          </a:p>
          <a:p>
            <a:r>
              <a:rPr lang="en-GB" sz="1200" kern="1200" dirty="0">
                <a:solidFill>
                  <a:schemeClr val="tx1"/>
                </a:solidFill>
                <a:effectLst/>
                <a:latin typeface="+mn-lt"/>
                <a:ea typeface="+mn-ea"/>
                <a:cs typeface="+mn-cs"/>
              </a:rPr>
              <a:t>The most frequent reasons for discontinuation were related to the system itself, such as alarm fatigue. In children, the most frequently reported reason for stopping were skin irritations due to the adhesive bandages.</a:t>
            </a:r>
            <a:endParaRPr lang="nl-BE" dirty="0"/>
          </a:p>
          <a:p>
            <a:endParaRPr lang="nl-BE" baseline="0" dirty="0"/>
          </a:p>
          <a:p>
            <a:r>
              <a:rPr lang="nl-BE" baseline="0" dirty="0"/>
              <a:t>(Dit staat in groot contrast met 41% van patiënten die het gebruik hiervan stopzetten in het eerste jaar in de T1D Exchange </a:t>
            </a:r>
            <a:r>
              <a:rPr lang="nl-BE" baseline="0" dirty="0" err="1"/>
              <a:t>Registry</a:t>
            </a:r>
            <a:r>
              <a:rPr lang="nl-BE" baseline="0" dirty="0"/>
              <a:t>.)</a:t>
            </a:r>
          </a:p>
          <a:p>
            <a:endParaRPr lang="nl-BE" baseline="0" dirty="0"/>
          </a:p>
          <a:p>
            <a:r>
              <a:rPr lang="nl-BE" baseline="0" dirty="0"/>
              <a:t>(Stopzettingsgraad bij kinderen was 7,35%)</a:t>
            </a:r>
          </a:p>
          <a:p>
            <a:endParaRPr lang="nl-BE" baseline="0" dirty="0"/>
          </a:p>
          <a:p>
            <a:r>
              <a:rPr lang="nl-BE" baseline="0" dirty="0"/>
              <a:t>Waarschijnlijk zo laag omdat werd geselecteerd op motivatie.</a:t>
            </a:r>
            <a:endParaRPr lang="en-GB" dirty="0"/>
          </a:p>
        </p:txBody>
      </p:sp>
      <p:sp>
        <p:nvSpPr>
          <p:cNvPr id="4" name="Tijdelijke aanduiding voor dianummer 3"/>
          <p:cNvSpPr>
            <a:spLocks noGrp="1"/>
          </p:cNvSpPr>
          <p:nvPr>
            <p:ph type="sldNum" sz="quarter" idx="10"/>
          </p:nvPr>
        </p:nvSpPr>
        <p:spPr/>
        <p:txBody>
          <a:bodyPr/>
          <a:lstStyle/>
          <a:p>
            <a:fld id="{272F0B7B-4028-47BC-B4A9-B9C89AC97A1F}" type="slidenum">
              <a:rPr lang="en-GB" smtClean="0"/>
              <a:t>23</a:t>
            </a:fld>
            <a:endParaRPr lang="en-GB"/>
          </a:p>
        </p:txBody>
      </p:sp>
    </p:spTree>
    <p:extLst>
      <p:ext uri="{BB962C8B-B14F-4D97-AF65-F5344CB8AC3E}">
        <p14:creationId xmlns:p14="http://schemas.microsoft.com/office/powerpoint/2010/main" val="149349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1143000" y="685800"/>
            <a:ext cx="4572000" cy="3429000"/>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1310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AD984-580E-49B4-8213-5E687442F54C}" type="slidenum">
              <a:rPr lang="en-GB" altLang="fr-FR" smtClean="0"/>
              <a:pPr>
                <a:spcBef>
                  <a:spcPct val="0"/>
                </a:spcBef>
              </a:pPr>
              <a:t>33</a:t>
            </a:fld>
            <a:endParaRPr lang="en-GB" altLang="fr-FR" smtClean="0"/>
          </a:p>
        </p:txBody>
      </p:sp>
    </p:spTree>
    <p:extLst>
      <p:ext uri="{BB962C8B-B14F-4D97-AF65-F5344CB8AC3E}">
        <p14:creationId xmlns:p14="http://schemas.microsoft.com/office/powerpoint/2010/main" val="239750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1085D40A-E527-4348-8AF3-34E6970580A2}" type="datetime1">
              <a:rPr lang="nl-BE" smtClean="0"/>
              <a:t>24/01/2019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260607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E616652-1F91-4C11-8CE4-185B46DCDB90}" type="datetime1">
              <a:rPr lang="nl-BE" smtClean="0"/>
              <a:t>24/01/2019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286951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0AB7DEB-15DC-421C-B102-3473F1E47042}" type="datetime1">
              <a:rPr lang="nl-BE" smtClean="0"/>
              <a:t>24/01/2019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76659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lo titolo">
    <p:spTree>
      <p:nvGrpSpPr>
        <p:cNvPr id="1" name=""/>
        <p:cNvGrpSpPr/>
        <p:nvPr/>
      </p:nvGrpSpPr>
      <p:grpSpPr>
        <a:xfrm>
          <a:off x="0" y="0"/>
          <a:ext cx="0" cy="0"/>
          <a:chOff x="0" y="0"/>
          <a:chExt cx="0" cy="0"/>
        </a:xfrm>
      </p:grpSpPr>
      <p:sp>
        <p:nvSpPr>
          <p:cNvPr id="3" name="Titolo 1"/>
          <p:cNvSpPr>
            <a:spLocks noGrp="1"/>
          </p:cNvSpPr>
          <p:nvPr>
            <p:ph type="title"/>
          </p:nvPr>
        </p:nvSpPr>
        <p:spPr>
          <a:xfrm>
            <a:off x="691895" y="0"/>
            <a:ext cx="8002161" cy="731520"/>
          </a:xfrm>
          <a:prstGeom prst="rect">
            <a:avLst/>
          </a:prstGeom>
        </p:spPr>
        <p:txBody>
          <a:bodyPr/>
          <a:lstStyle>
            <a:lvl1pPr>
              <a:defRPr>
                <a:latin typeface="Verdana"/>
              </a:defRPr>
            </a:lvl1pPr>
          </a:lstStyle>
          <a:p>
            <a:r>
              <a:rPr lang="it-IT" dirty="0" smtClean="0"/>
              <a:t>Fare clic per modificare stile</a:t>
            </a:r>
            <a:endParaRPr lang="it-IT" dirty="0"/>
          </a:p>
        </p:txBody>
      </p:sp>
    </p:spTree>
    <p:extLst>
      <p:ext uri="{BB962C8B-B14F-4D97-AF65-F5344CB8AC3E}">
        <p14:creationId xmlns:p14="http://schemas.microsoft.com/office/powerpoint/2010/main" val="409972352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2C9E7F7E-9E43-4719-9D45-679F24CC2970}" type="datetimeFigureOut">
              <a:rPr lang="nl-BE" smtClean="0"/>
              <a:t>24/01/2019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3473818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C9E7F7E-9E43-4719-9D45-679F24CC2970}" type="datetimeFigureOut">
              <a:rPr lang="nl-BE" smtClean="0"/>
              <a:t>24/01/2019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405244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2C9E7F7E-9E43-4719-9D45-679F24CC2970}" type="datetimeFigureOut">
              <a:rPr lang="nl-BE" smtClean="0"/>
              <a:t>24/01/2019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1475347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C9E7F7E-9E43-4719-9D45-679F24CC2970}" type="datetimeFigureOut">
              <a:rPr lang="nl-BE" smtClean="0"/>
              <a:t>24/01/2019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337021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C9E7F7E-9E43-4719-9D45-679F24CC2970}" type="datetimeFigureOut">
              <a:rPr lang="nl-BE" smtClean="0"/>
              <a:t>24/01/2019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3570867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2C9E7F7E-9E43-4719-9D45-679F24CC2970}" type="datetimeFigureOut">
              <a:rPr lang="nl-BE" smtClean="0"/>
              <a:t>24/01/2019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285975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E7F7E-9E43-4719-9D45-679F24CC2970}" type="datetimeFigureOut">
              <a:rPr lang="nl-BE" smtClean="0"/>
              <a:t>24/01/2019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207142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3517380-E704-4FBA-A5C3-0850E36D074C}" type="datetime1">
              <a:rPr lang="nl-BE" smtClean="0"/>
              <a:t>24/01/2019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3672715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2C9E7F7E-9E43-4719-9D45-679F24CC2970}" type="datetimeFigureOut">
              <a:rPr lang="nl-BE" smtClean="0"/>
              <a:t>24/01/2019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3413825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2C9E7F7E-9E43-4719-9D45-679F24CC2970}" type="datetimeFigureOut">
              <a:rPr lang="nl-BE" smtClean="0"/>
              <a:t>24/01/2019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3216576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C9E7F7E-9E43-4719-9D45-679F24CC2970}" type="datetimeFigureOut">
              <a:rPr lang="nl-BE" smtClean="0"/>
              <a:t>24/01/2019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84446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C9E7F7E-9E43-4719-9D45-679F24CC2970}" type="datetimeFigureOut">
              <a:rPr lang="nl-BE" smtClean="0"/>
              <a:t>24/01/2019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4264334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olo titolo">
    <p:spTree>
      <p:nvGrpSpPr>
        <p:cNvPr id="1" name=""/>
        <p:cNvGrpSpPr/>
        <p:nvPr/>
      </p:nvGrpSpPr>
      <p:grpSpPr>
        <a:xfrm>
          <a:off x="0" y="0"/>
          <a:ext cx="0" cy="0"/>
          <a:chOff x="0" y="0"/>
          <a:chExt cx="0" cy="0"/>
        </a:xfrm>
      </p:grpSpPr>
      <p:sp>
        <p:nvSpPr>
          <p:cNvPr id="3" name="Titolo 1"/>
          <p:cNvSpPr>
            <a:spLocks noGrp="1"/>
          </p:cNvSpPr>
          <p:nvPr>
            <p:ph type="title"/>
          </p:nvPr>
        </p:nvSpPr>
        <p:spPr>
          <a:xfrm>
            <a:off x="691895" y="0"/>
            <a:ext cx="8002161" cy="731520"/>
          </a:xfrm>
          <a:prstGeom prst="rect">
            <a:avLst/>
          </a:prstGeom>
        </p:spPr>
        <p:txBody>
          <a:bodyPr/>
          <a:lstStyle>
            <a:lvl1pPr>
              <a:defRPr>
                <a:latin typeface="Verdana"/>
              </a:defRPr>
            </a:lvl1pPr>
          </a:lstStyle>
          <a:p>
            <a:r>
              <a:rPr lang="it-IT" dirty="0" smtClean="0"/>
              <a:t>Fare clic per modificare stile</a:t>
            </a:r>
            <a:endParaRPr lang="it-IT" dirty="0"/>
          </a:p>
        </p:txBody>
      </p:sp>
    </p:spTree>
    <p:extLst>
      <p:ext uri="{BB962C8B-B14F-4D97-AF65-F5344CB8AC3E}">
        <p14:creationId xmlns:p14="http://schemas.microsoft.com/office/powerpoint/2010/main" val="235676027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AC5F23E3-23C8-430F-A8B1-8153FD64820E}" type="datetime1">
              <a:rPr lang="nl-BE" smtClean="0"/>
              <a:t>24/01/2019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414336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464F2D4-7C32-4894-856E-C16E8981CFD0}" type="datetime1">
              <a:rPr lang="nl-BE" smtClean="0"/>
              <a:t>24/01/2019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20668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576DC78-E6E1-45DE-A2C4-9153A414DDB4}" type="datetime1">
              <a:rPr lang="nl-BE" smtClean="0"/>
              <a:t>24/01/2019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117013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7F3D0A1-3D94-409E-AB37-371332CAFA39}" type="datetime1">
              <a:rPr lang="nl-BE" smtClean="0"/>
              <a:t>24/01/2019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295737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8AD93-9DDC-491B-AA82-D9E1F46EA2A4}" type="datetime1">
              <a:rPr lang="nl-BE" smtClean="0"/>
              <a:t>24/01/2019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140415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37216D40-5031-44D6-8BE9-0E40789D26C8}" type="datetime1">
              <a:rPr lang="nl-BE" smtClean="0"/>
              <a:t>24/01/2019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329268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ABDB513B-03B5-411A-A329-2A71C57FDFF7}" type="datetime1">
              <a:rPr lang="nl-BE" smtClean="0"/>
              <a:t>24/01/2019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69F95D8-0229-4157-B6E6-99B5220D6786}" type="slidenum">
              <a:rPr lang="nl-BE" smtClean="0"/>
              <a:t>‹N°›</a:t>
            </a:fld>
            <a:endParaRPr lang="nl-BE"/>
          </a:p>
        </p:txBody>
      </p:sp>
    </p:spTree>
    <p:extLst>
      <p:ext uri="{BB962C8B-B14F-4D97-AF65-F5344CB8AC3E}">
        <p14:creationId xmlns:p14="http://schemas.microsoft.com/office/powerpoint/2010/main" val="220220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F7D5D-57DC-4149-8858-872C8249E8AE}" type="datetime1">
              <a:rPr lang="nl-BE" smtClean="0"/>
              <a:t>24/01/2019</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F95D8-0229-4157-B6E6-99B5220D6786}" type="slidenum">
              <a:rPr lang="nl-BE" smtClean="0"/>
              <a:t>‹N°›</a:t>
            </a:fld>
            <a:endParaRPr lang="nl-BE"/>
          </a:p>
        </p:txBody>
      </p:sp>
    </p:spTree>
    <p:extLst>
      <p:ext uri="{BB962C8B-B14F-4D97-AF65-F5344CB8AC3E}">
        <p14:creationId xmlns:p14="http://schemas.microsoft.com/office/powerpoint/2010/main" val="3224663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E7F7E-9E43-4719-9D45-679F24CC2970}" type="datetimeFigureOut">
              <a:rPr lang="nl-BE" smtClean="0"/>
              <a:t>24/01/2019</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F95D8-0229-4157-B6E6-99B5220D6786}" type="slidenum">
              <a:rPr lang="nl-BE" smtClean="0"/>
              <a:t>‹N°›</a:t>
            </a:fld>
            <a:endParaRPr lang="nl-BE"/>
          </a:p>
        </p:txBody>
      </p:sp>
    </p:spTree>
    <p:extLst>
      <p:ext uri="{BB962C8B-B14F-4D97-AF65-F5344CB8AC3E}">
        <p14:creationId xmlns:p14="http://schemas.microsoft.com/office/powerpoint/2010/main" val="30529741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jade-diabete.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10" descr="N-logoCHU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 y="6209110"/>
            <a:ext cx="792064"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1526722" y="3903976"/>
            <a:ext cx="5715000"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lgn="l" rtl="0" eaLnBrk="0" fontAlgn="base" hangingPunct="0">
              <a:spcBef>
                <a:spcPct val="0"/>
              </a:spcBef>
              <a:spcAft>
                <a:spcPct val="25000"/>
              </a:spcAft>
              <a:buClr>
                <a:schemeClr val="tx1"/>
              </a:buClr>
              <a:buChar char="•"/>
              <a:defRPr sz="3200" b="1">
                <a:solidFill>
                  <a:schemeClr val="tx1"/>
                </a:solidFill>
                <a:latin typeface="+mn-lt"/>
                <a:ea typeface="MS PGothic" panose="020B0600070205080204" pitchFamily="34" charset="-128"/>
                <a:cs typeface="ＭＳ Ｐゴシック" charset="-128"/>
              </a:defRPr>
            </a:lvl1pPr>
            <a:lvl2pPr marL="639763" indent="-273050" algn="l" rtl="0" eaLnBrk="0" fontAlgn="base" hangingPunct="0">
              <a:spcBef>
                <a:spcPct val="0"/>
              </a:spcBef>
              <a:spcAft>
                <a:spcPct val="25000"/>
              </a:spcAft>
              <a:buClr>
                <a:schemeClr val="tx1"/>
              </a:buClr>
              <a:buFont typeface="Wingdings" panose="05000000000000000000" pitchFamily="2" charset="2"/>
              <a:buChar char="à"/>
              <a:defRPr sz="1600">
                <a:solidFill>
                  <a:schemeClr val="tx1"/>
                </a:solidFill>
                <a:latin typeface="+mn-lt"/>
                <a:ea typeface="MS PGothic" panose="020B0600070205080204" pitchFamily="34" charset="-128"/>
              </a:defRPr>
            </a:lvl2pPr>
            <a:lvl3pPr marL="1003300" indent="-271463" algn="l" rtl="0" eaLnBrk="0" fontAlgn="base" hangingPunct="0">
              <a:spcBef>
                <a:spcPct val="0"/>
              </a:spcBef>
              <a:spcAft>
                <a:spcPct val="25000"/>
              </a:spcAft>
              <a:buClr>
                <a:schemeClr val="tx1"/>
              </a:buClr>
              <a:buFont typeface="Arial" panose="020B0604020202020204" pitchFamily="34" charset="0"/>
              <a:buChar char="–"/>
              <a:defRPr sz="1600">
                <a:solidFill>
                  <a:schemeClr val="tx1"/>
                </a:solidFill>
                <a:latin typeface="+mn-lt"/>
                <a:ea typeface="MS PGothic" panose="020B0600070205080204" pitchFamily="34" charset="-128"/>
              </a:defRPr>
            </a:lvl3pPr>
            <a:lvl4pPr marL="1276350" indent="-271463" algn="l" rtl="0" eaLnBrk="0" fontAlgn="base" hangingPunct="0">
              <a:spcBef>
                <a:spcPct val="0"/>
              </a:spcBef>
              <a:spcAft>
                <a:spcPct val="25000"/>
              </a:spcAft>
              <a:buClr>
                <a:schemeClr val="tx1"/>
              </a:buClr>
              <a:buFont typeface="Arial" panose="020B0604020202020204" pitchFamily="34" charset="0"/>
              <a:buChar char="–"/>
              <a:defRPr sz="1600">
                <a:solidFill>
                  <a:schemeClr val="tx1"/>
                </a:solidFill>
                <a:latin typeface="+mn-lt"/>
                <a:ea typeface="MS PGothic" panose="020B0600070205080204" pitchFamily="34" charset="-128"/>
              </a:defRPr>
            </a:lvl4pPr>
            <a:lvl5pPr marL="1519238" indent="-239713" algn="l" rtl="0" eaLnBrk="0" fontAlgn="base" hangingPunct="0">
              <a:spcBef>
                <a:spcPct val="0"/>
              </a:spcBef>
              <a:spcAft>
                <a:spcPct val="65000"/>
              </a:spcAft>
              <a:buClr>
                <a:schemeClr val="tx1"/>
              </a:buClr>
              <a:buFont typeface="Arial" panose="020B0604020202020204" pitchFamily="34" charset="0"/>
              <a:buChar char="–"/>
              <a:defRPr sz="1600">
                <a:solidFill>
                  <a:schemeClr val="tx1"/>
                </a:solidFill>
                <a:latin typeface="+mn-lt"/>
                <a:ea typeface="MS PGothic" panose="020B0600070205080204" pitchFamily="34" charset="-128"/>
              </a:defRPr>
            </a:lvl5pPr>
            <a:lvl6pPr marL="1976438" indent="-239713" algn="l" rtl="0" fontAlgn="base">
              <a:spcBef>
                <a:spcPct val="0"/>
              </a:spcBef>
              <a:spcAft>
                <a:spcPct val="65000"/>
              </a:spcAft>
              <a:buClr>
                <a:schemeClr val="tx1"/>
              </a:buClr>
              <a:buFont typeface="Arial" pitchFamily="34" charset="0"/>
              <a:buChar char="–"/>
              <a:defRPr sz="1600">
                <a:solidFill>
                  <a:schemeClr val="tx1"/>
                </a:solidFill>
                <a:latin typeface="+mn-lt"/>
              </a:defRPr>
            </a:lvl6pPr>
            <a:lvl7pPr marL="2433638" indent="-239713" algn="l" rtl="0" fontAlgn="base">
              <a:spcBef>
                <a:spcPct val="0"/>
              </a:spcBef>
              <a:spcAft>
                <a:spcPct val="65000"/>
              </a:spcAft>
              <a:buClr>
                <a:schemeClr val="tx1"/>
              </a:buClr>
              <a:buFont typeface="Arial" pitchFamily="34" charset="0"/>
              <a:buChar char="–"/>
              <a:defRPr sz="1600">
                <a:solidFill>
                  <a:schemeClr val="tx1"/>
                </a:solidFill>
                <a:latin typeface="+mn-lt"/>
              </a:defRPr>
            </a:lvl7pPr>
            <a:lvl8pPr marL="2890838" indent="-239713" algn="l" rtl="0" fontAlgn="base">
              <a:spcBef>
                <a:spcPct val="0"/>
              </a:spcBef>
              <a:spcAft>
                <a:spcPct val="65000"/>
              </a:spcAft>
              <a:buClr>
                <a:schemeClr val="tx1"/>
              </a:buClr>
              <a:buFont typeface="Arial" pitchFamily="34" charset="0"/>
              <a:buChar char="–"/>
              <a:defRPr sz="1600">
                <a:solidFill>
                  <a:schemeClr val="tx1"/>
                </a:solidFill>
                <a:latin typeface="+mn-lt"/>
              </a:defRPr>
            </a:lvl8pPr>
            <a:lvl9pPr marL="3348038" indent="-239713" algn="l" rtl="0" fontAlgn="base">
              <a:spcBef>
                <a:spcPct val="0"/>
              </a:spcBef>
              <a:spcAft>
                <a:spcPct val="65000"/>
              </a:spcAft>
              <a:buClr>
                <a:schemeClr val="tx1"/>
              </a:buClr>
              <a:buFont typeface="Arial" pitchFamily="34" charset="0"/>
              <a:buChar char="–"/>
              <a:defRPr sz="1600">
                <a:solidFill>
                  <a:schemeClr val="tx1"/>
                </a:solidFill>
                <a:latin typeface="+mn-lt"/>
              </a:defRPr>
            </a:lvl9pPr>
          </a:lstStyle>
          <a:p>
            <a:pPr marL="0" indent="0" algn="ctr">
              <a:lnSpc>
                <a:spcPct val="80000"/>
              </a:lnSpc>
              <a:buNone/>
              <a:defRPr/>
            </a:pPr>
            <a:r>
              <a:rPr lang="en-GB" altLang="fr-FR" sz="2000" kern="0" dirty="0" err="1" smtClean="0">
                <a:solidFill>
                  <a:schemeClr val="tx2"/>
                </a:solidFill>
                <a:latin typeface="Arial" panose="020B0604020202020204" pitchFamily="34" charset="0"/>
                <a:cs typeface="Arial" panose="020B0604020202020204" pitchFamily="34" charset="0"/>
              </a:rPr>
              <a:t>Régis</a:t>
            </a:r>
            <a:r>
              <a:rPr lang="en-GB" altLang="fr-FR" sz="2000" kern="0" dirty="0" smtClean="0">
                <a:solidFill>
                  <a:schemeClr val="tx2"/>
                </a:solidFill>
                <a:latin typeface="Arial" panose="020B0604020202020204" pitchFamily="34" charset="0"/>
                <a:cs typeface="Arial" panose="020B0604020202020204" pitchFamily="34" charset="0"/>
              </a:rPr>
              <a:t> P </a:t>
            </a:r>
            <a:r>
              <a:rPr lang="en-GB" altLang="fr-FR" sz="2000" kern="0" dirty="0">
                <a:solidFill>
                  <a:schemeClr val="tx2"/>
                </a:solidFill>
                <a:latin typeface="Arial" panose="020B0604020202020204" pitchFamily="34" charset="0"/>
                <a:cs typeface="Arial" panose="020B0604020202020204" pitchFamily="34" charset="0"/>
              </a:rPr>
              <a:t>R</a:t>
            </a:r>
            <a:r>
              <a:rPr lang="en-GB" altLang="fr-FR" sz="2000" kern="0" dirty="0" smtClean="0">
                <a:solidFill>
                  <a:schemeClr val="tx2"/>
                </a:solidFill>
                <a:latin typeface="Arial" panose="020B0604020202020204" pitchFamily="34" charset="0"/>
                <a:cs typeface="Arial" panose="020B0604020202020204" pitchFamily="34" charset="0"/>
              </a:rPr>
              <a:t>adermecker</a:t>
            </a:r>
          </a:p>
          <a:p>
            <a:pPr marL="0" indent="0" algn="ctr">
              <a:lnSpc>
                <a:spcPct val="80000"/>
              </a:lnSpc>
              <a:buNone/>
              <a:defRPr/>
            </a:pPr>
            <a:r>
              <a:rPr lang="en-GB" altLang="fr-FR" sz="2000" kern="0" dirty="0" err="1" smtClean="0">
                <a:solidFill>
                  <a:schemeClr val="tx2"/>
                </a:solidFill>
                <a:latin typeface="Arial" panose="020B0604020202020204" pitchFamily="34" charset="0"/>
                <a:cs typeface="Arial" panose="020B0604020202020204" pitchFamily="34" charset="0"/>
              </a:rPr>
              <a:t>Professeur</a:t>
            </a:r>
            <a:r>
              <a:rPr lang="en-GB" altLang="fr-FR" sz="2000" kern="0" dirty="0" smtClean="0">
                <a:solidFill>
                  <a:schemeClr val="tx2"/>
                </a:solidFill>
                <a:latin typeface="Arial" panose="020B0604020202020204" pitchFamily="34" charset="0"/>
                <a:cs typeface="Arial" panose="020B0604020202020204" pitchFamily="34" charset="0"/>
              </a:rPr>
              <a:t> de </a:t>
            </a:r>
            <a:r>
              <a:rPr lang="en-GB" altLang="fr-FR" sz="2000" kern="0" dirty="0" err="1" smtClean="0">
                <a:solidFill>
                  <a:schemeClr val="tx2"/>
                </a:solidFill>
                <a:latin typeface="Arial" panose="020B0604020202020204" pitchFamily="34" charset="0"/>
                <a:cs typeface="Arial" panose="020B0604020202020204" pitchFamily="34" charset="0"/>
              </a:rPr>
              <a:t>Pharmacologie</a:t>
            </a:r>
            <a:r>
              <a:rPr lang="en-GB" altLang="fr-FR" sz="2000" kern="0" dirty="0" smtClean="0">
                <a:solidFill>
                  <a:schemeClr val="tx2"/>
                </a:solidFill>
                <a:latin typeface="Arial" panose="020B0604020202020204" pitchFamily="34" charset="0"/>
                <a:cs typeface="Arial" panose="020B0604020202020204" pitchFamily="34" charset="0"/>
              </a:rPr>
              <a:t> clinique</a:t>
            </a:r>
            <a:endParaRPr lang="en-GB" altLang="fr-FR" sz="2000" kern="0" dirty="0">
              <a:solidFill>
                <a:schemeClr val="tx2"/>
              </a:solidFill>
              <a:latin typeface="Arial" panose="020B0604020202020204" pitchFamily="34" charset="0"/>
              <a:cs typeface="Arial" panose="020B0604020202020204" pitchFamily="34" charset="0"/>
            </a:endParaRPr>
          </a:p>
          <a:p>
            <a:pPr marL="0" indent="0" algn="ctr">
              <a:lnSpc>
                <a:spcPct val="80000"/>
              </a:lnSpc>
              <a:buNone/>
              <a:defRPr/>
            </a:pPr>
            <a:r>
              <a:rPr lang="en-GB" altLang="fr-FR" sz="2000" kern="0" dirty="0" smtClean="0">
                <a:solidFill>
                  <a:schemeClr val="tx2"/>
                </a:solidFill>
                <a:latin typeface="Arial" panose="020B0604020202020204" pitchFamily="34" charset="0"/>
                <a:cs typeface="Arial" panose="020B0604020202020204" pitchFamily="34" charset="0"/>
              </a:rPr>
              <a:t> Liège </a:t>
            </a:r>
            <a:r>
              <a:rPr lang="en-GB" altLang="fr-FR" sz="2000" kern="0" dirty="0" err="1" smtClean="0">
                <a:solidFill>
                  <a:schemeClr val="tx2"/>
                </a:solidFill>
                <a:latin typeface="Arial" panose="020B0604020202020204" pitchFamily="34" charset="0"/>
                <a:cs typeface="Arial" panose="020B0604020202020204" pitchFamily="34" charset="0"/>
              </a:rPr>
              <a:t>Université</a:t>
            </a:r>
            <a:endParaRPr lang="en-GB" altLang="fr-FR" sz="2000" kern="0" dirty="0" smtClean="0">
              <a:solidFill>
                <a:schemeClr val="tx2"/>
              </a:solidFill>
              <a:latin typeface="Arial" panose="020B0604020202020204" pitchFamily="34" charset="0"/>
              <a:cs typeface="Arial" panose="020B0604020202020204" pitchFamily="34" charset="0"/>
            </a:endParaRPr>
          </a:p>
          <a:p>
            <a:pPr marL="0" indent="0" algn="ctr">
              <a:lnSpc>
                <a:spcPct val="80000"/>
              </a:lnSpc>
              <a:buNone/>
              <a:defRPr/>
            </a:pPr>
            <a:endParaRPr lang="en-GB" altLang="fr-FR" sz="2000" kern="0" dirty="0" smtClean="0">
              <a:solidFill>
                <a:schemeClr val="tx2"/>
              </a:solidFill>
              <a:latin typeface="Arial" panose="020B0604020202020204" pitchFamily="34" charset="0"/>
              <a:cs typeface="Arial" panose="020B0604020202020204" pitchFamily="34" charset="0"/>
            </a:endParaRPr>
          </a:p>
          <a:p>
            <a:pPr marL="0" indent="0" algn="ctr">
              <a:lnSpc>
                <a:spcPct val="80000"/>
              </a:lnSpc>
              <a:buNone/>
              <a:defRPr/>
            </a:pPr>
            <a:r>
              <a:rPr lang="en-GB" altLang="fr-FR" sz="2000" kern="0" dirty="0" smtClean="0">
                <a:solidFill>
                  <a:schemeClr val="tx2"/>
                </a:solidFill>
                <a:latin typeface="Arial" panose="020B0604020202020204" pitchFamily="34" charset="0"/>
                <a:cs typeface="Arial" panose="020B0604020202020204" pitchFamily="34" charset="0"/>
              </a:rPr>
              <a:t>Service de </a:t>
            </a:r>
            <a:r>
              <a:rPr lang="en-GB" altLang="fr-FR" sz="2000" kern="0" dirty="0" err="1" smtClean="0">
                <a:solidFill>
                  <a:schemeClr val="tx2"/>
                </a:solidFill>
                <a:latin typeface="Arial" panose="020B0604020202020204" pitchFamily="34" charset="0"/>
                <a:cs typeface="Arial" panose="020B0604020202020204" pitchFamily="34" charset="0"/>
              </a:rPr>
              <a:t>Diabétologie</a:t>
            </a:r>
            <a:r>
              <a:rPr lang="en-GB" altLang="fr-FR" sz="2000" kern="0" dirty="0" smtClean="0">
                <a:solidFill>
                  <a:schemeClr val="tx2"/>
                </a:solidFill>
                <a:latin typeface="Arial" panose="020B0604020202020204" pitchFamily="34" charset="0"/>
                <a:cs typeface="Arial" panose="020B0604020202020204" pitchFamily="34" charset="0"/>
              </a:rPr>
              <a:t>, Nutrition et Maladies </a:t>
            </a:r>
            <a:r>
              <a:rPr lang="en-GB" altLang="fr-FR" sz="2000" kern="0" dirty="0" err="1" smtClean="0">
                <a:solidFill>
                  <a:schemeClr val="tx2"/>
                </a:solidFill>
                <a:latin typeface="Arial" panose="020B0604020202020204" pitchFamily="34" charset="0"/>
                <a:cs typeface="Arial" panose="020B0604020202020204" pitchFamily="34" charset="0"/>
              </a:rPr>
              <a:t>métaboliques</a:t>
            </a:r>
            <a:endParaRPr lang="en-GB" altLang="fr-FR" sz="2000" kern="0" dirty="0">
              <a:solidFill>
                <a:schemeClr val="tx2"/>
              </a:solidFill>
              <a:latin typeface="Arial" panose="020B0604020202020204" pitchFamily="34" charset="0"/>
              <a:cs typeface="Arial" panose="020B0604020202020204" pitchFamily="34" charset="0"/>
            </a:endParaRPr>
          </a:p>
          <a:p>
            <a:pPr marL="0" indent="0" algn="ctr">
              <a:lnSpc>
                <a:spcPct val="80000"/>
              </a:lnSpc>
              <a:buNone/>
              <a:defRPr/>
            </a:pPr>
            <a:r>
              <a:rPr lang="en-GB" altLang="fr-FR" sz="2000" kern="0" dirty="0">
                <a:solidFill>
                  <a:schemeClr val="tx2"/>
                </a:solidFill>
                <a:latin typeface="Arial" panose="020B0604020202020204" pitchFamily="34" charset="0"/>
                <a:cs typeface="Arial" panose="020B0604020202020204" pitchFamily="34" charset="0"/>
              </a:rPr>
              <a:t>CHU </a:t>
            </a:r>
            <a:r>
              <a:rPr lang="en-GB" altLang="fr-FR" sz="2000" kern="0" dirty="0" smtClean="0">
                <a:solidFill>
                  <a:schemeClr val="tx2"/>
                </a:solidFill>
                <a:latin typeface="Arial" panose="020B0604020202020204" pitchFamily="34" charset="0"/>
                <a:cs typeface="Arial" panose="020B0604020202020204" pitchFamily="34" charset="0"/>
              </a:rPr>
              <a:t>Liège</a:t>
            </a:r>
            <a:endParaRPr lang="en-GB" altLang="fr-FR" sz="2000" kern="0" dirty="0">
              <a:solidFill>
                <a:schemeClr val="tx2"/>
              </a:solidFill>
              <a:latin typeface="Arial" panose="020B0604020202020204" pitchFamily="34" charset="0"/>
              <a:cs typeface="Arial" panose="020B0604020202020204" pitchFamily="34" charset="0"/>
            </a:endParaRPr>
          </a:p>
        </p:txBody>
      </p:sp>
      <p:pic>
        <p:nvPicPr>
          <p:cNvPr id="9"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7165" y="6174583"/>
            <a:ext cx="929686" cy="60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71550" y="2590800"/>
            <a:ext cx="7315200" cy="707886"/>
          </a:xfrm>
          <a:prstGeom prst="rect">
            <a:avLst/>
          </a:prstGeom>
        </p:spPr>
        <p:txBody>
          <a:bodyPr wrap="square">
            <a:spAutoFit/>
          </a:bodyPr>
          <a:lstStyle/>
          <a:p>
            <a:pPr algn="ctr"/>
            <a:r>
              <a:rPr lang="fr-BE" sz="4000" b="1" dirty="0" smtClean="0">
                <a:solidFill>
                  <a:schemeClr val="tx2"/>
                </a:solidFill>
              </a:rPr>
              <a:t>L’étude CGM en vraie vie</a:t>
            </a:r>
            <a:endParaRPr lang="fr-BE" sz="4000" b="1" dirty="0">
              <a:solidFill>
                <a:schemeClr val="tx2"/>
              </a:solidFill>
            </a:endParaRPr>
          </a:p>
        </p:txBody>
      </p:sp>
      <p:pic>
        <p:nvPicPr>
          <p:cNvPr id="1026" name="Picture 2" descr="OnEvent">
            <a:hlinkClick r:id="rId4" tooltip="Jade 2019"/>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18747"/>
            <a:ext cx="21717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7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10" y="1988840"/>
            <a:ext cx="7339579" cy="348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dirty="0" smtClean="0"/>
              <a:t>Aspects pharmaco-économiques</a:t>
            </a:r>
            <a:endParaRPr lang="fr-BE" dirty="0"/>
          </a:p>
        </p:txBody>
      </p:sp>
      <p:sp>
        <p:nvSpPr>
          <p:cNvPr id="2" name="Double flèche horizontale 1"/>
          <p:cNvSpPr/>
          <p:nvPr/>
        </p:nvSpPr>
        <p:spPr>
          <a:xfrm>
            <a:off x="4539988" y="2852936"/>
            <a:ext cx="608076" cy="373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Flèche courbée vers le haut 3"/>
          <p:cNvSpPr/>
          <p:nvPr/>
        </p:nvSpPr>
        <p:spPr>
          <a:xfrm>
            <a:off x="1603666" y="5204168"/>
            <a:ext cx="2592288" cy="9361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 name="ZoneTexte 5"/>
          <p:cNvSpPr txBox="1"/>
          <p:nvPr/>
        </p:nvSpPr>
        <p:spPr>
          <a:xfrm>
            <a:off x="447506" y="3012313"/>
            <a:ext cx="1594520" cy="369332"/>
          </a:xfrm>
          <a:prstGeom prst="rect">
            <a:avLst/>
          </a:prstGeom>
          <a:noFill/>
          <a:ln>
            <a:solidFill>
              <a:schemeClr val="tx1"/>
            </a:solidFill>
          </a:ln>
        </p:spPr>
        <p:txBody>
          <a:bodyPr wrap="square" rtlCol="0">
            <a:spAutoFit/>
          </a:bodyPr>
          <a:lstStyle/>
          <a:p>
            <a:r>
              <a:rPr lang="fr-BE" b="1" dirty="0" smtClean="0"/>
              <a:t>Traitements</a:t>
            </a:r>
            <a:endParaRPr lang="fr-BE" b="1" dirty="0"/>
          </a:p>
        </p:txBody>
      </p:sp>
      <p:cxnSp>
        <p:nvCxnSpPr>
          <p:cNvPr id="8" name="Connecteur droit avec flèche 7"/>
          <p:cNvCxnSpPr/>
          <p:nvPr/>
        </p:nvCxnSpPr>
        <p:spPr>
          <a:xfrm flipH="1" flipV="1">
            <a:off x="1603666" y="3573017"/>
            <a:ext cx="438360" cy="1573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865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69900" y="448583"/>
            <a:ext cx="8002588" cy="731838"/>
          </a:xfrm>
        </p:spPr>
        <p:txBody>
          <a:bodyPr>
            <a:normAutofit fontScale="90000"/>
          </a:bodyPr>
          <a:lstStyle/>
          <a:p>
            <a:pPr eaLnBrk="1" hangingPunct="1"/>
            <a:r>
              <a:rPr lang="en-GB" altLang="en-US" dirty="0" err="1" smtClean="0">
                <a:latin typeface="Verdana" panose="020B0604030504040204" pitchFamily="34" charset="0"/>
              </a:rPr>
              <a:t>Coûts</a:t>
            </a:r>
            <a:r>
              <a:rPr lang="en-GB" altLang="en-US" dirty="0" smtClean="0">
                <a:latin typeface="Verdana" panose="020B0604030504040204" pitchFamily="34" charset="0"/>
              </a:rPr>
              <a:t> du </a:t>
            </a:r>
            <a:r>
              <a:rPr lang="en-GB" altLang="en-US" dirty="0" err="1" smtClean="0">
                <a:latin typeface="Verdana" panose="020B0604030504040204" pitchFamily="34" charset="0"/>
              </a:rPr>
              <a:t>diabète</a:t>
            </a:r>
            <a:r>
              <a:rPr lang="en-GB" altLang="en-US" dirty="0" smtClean="0">
                <a:latin typeface="Verdana" panose="020B0604030504040204" pitchFamily="34" charset="0"/>
              </a:rPr>
              <a:t> </a:t>
            </a:r>
            <a:r>
              <a:rPr lang="en-GB" altLang="en-US" dirty="0" err="1" smtClean="0">
                <a:latin typeface="Verdana" panose="020B0604030504040204" pitchFamily="34" charset="0"/>
              </a:rPr>
              <a:t>en</a:t>
            </a:r>
            <a:r>
              <a:rPr lang="en-GB" altLang="en-US" dirty="0" smtClean="0">
                <a:latin typeface="Verdana" panose="020B0604030504040204" pitchFamily="34" charset="0"/>
              </a:rPr>
              <a:t> Europe (CODE-2 study)</a:t>
            </a:r>
            <a:endParaRPr lang="it-IT" altLang="en-US" dirty="0" smtClean="0">
              <a:latin typeface="Verdana" panose="020B0604030504040204" pitchFamily="34" charset="0"/>
            </a:endParaRPr>
          </a:p>
        </p:txBody>
      </p:sp>
      <p:sp>
        <p:nvSpPr>
          <p:cNvPr id="2" name="Rounded Rectangle 7"/>
          <p:cNvSpPr>
            <a:spLocks noChangeArrowheads="1"/>
          </p:cNvSpPr>
          <p:nvPr/>
        </p:nvSpPr>
        <p:spPr bwMode="auto">
          <a:xfrm>
            <a:off x="56014" y="1180421"/>
            <a:ext cx="8015287" cy="4746625"/>
          </a:xfrm>
          <a:prstGeom prst="roundRect">
            <a:avLst>
              <a:gd name="adj" fmla="val 3616"/>
            </a:avLst>
          </a:prstGeom>
          <a:noFill/>
          <a:ln w="38100">
            <a:noFill/>
            <a:round/>
            <a:headEnd/>
            <a:tailEnd/>
          </a:ln>
          <a:effectLst>
            <a:outerShdw blurRad="63500" dist="38100" dir="2700000" algn="tl" rotWithShape="0">
              <a:srgbClr val="000000">
                <a:alpha val="39998"/>
              </a:srgbClr>
            </a:outerShdw>
          </a:effectLst>
          <a:extLst/>
        </p:spPr>
        <p:txBody>
          <a:bodyPr lIns="91430" tIns="45715" rIns="91430" bIns="45715"/>
          <a:lstStyle/>
          <a:p>
            <a:pPr algn="ctr" eaLnBrk="0" hangingPunct="0">
              <a:defRPr/>
            </a:pPr>
            <a:endParaRPr lang="en-US" sz="2000" dirty="0">
              <a:latin typeface="Verdana" pitchFamily="34" charset="0"/>
              <a:ea typeface="+mn-ea"/>
            </a:endParaRPr>
          </a:p>
        </p:txBody>
      </p:sp>
      <p:graphicFrame>
        <p:nvGraphicFramePr>
          <p:cNvPr id="5122" name="Object 12"/>
          <p:cNvGraphicFramePr>
            <a:graphicFrameLocks noChangeAspect="1"/>
          </p:cNvGraphicFramePr>
          <p:nvPr>
            <p:extLst>
              <p:ext uri="{D42A27DB-BD31-4B8C-83A1-F6EECF244321}">
                <p14:modId xmlns:p14="http://schemas.microsoft.com/office/powerpoint/2010/main" val="2161226612"/>
              </p:ext>
            </p:extLst>
          </p:nvPr>
        </p:nvGraphicFramePr>
        <p:xfrm>
          <a:off x="2335213" y="2762250"/>
          <a:ext cx="4494212" cy="2998788"/>
        </p:xfrm>
        <a:graphic>
          <a:graphicData uri="http://schemas.openxmlformats.org/presentationml/2006/ole">
            <mc:AlternateContent xmlns:mc="http://schemas.openxmlformats.org/markup-compatibility/2006">
              <mc:Choice xmlns:v="urn:schemas-microsoft-com:vml" Requires="v">
                <p:oleObj spid="_x0000_s35851" r:id="rId4" imgW="4493141" imgH="2999492" progId="Excel.Sheet.8">
                  <p:embed/>
                </p:oleObj>
              </mc:Choice>
              <mc:Fallback>
                <p:oleObj r:id="rId4" imgW="4493141" imgH="299949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2762250"/>
                        <a:ext cx="4494212"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2"/>
          <p:cNvSpPr>
            <a:spLocks noChangeArrowheads="1"/>
          </p:cNvSpPr>
          <p:nvPr/>
        </p:nvSpPr>
        <p:spPr bwMode="auto">
          <a:xfrm>
            <a:off x="6430963" y="4668838"/>
            <a:ext cx="1874837" cy="715078"/>
          </a:xfrm>
          <a:prstGeom prst="roundRect">
            <a:avLst>
              <a:gd name="adj" fmla="val 16667"/>
            </a:avLst>
          </a:prstGeom>
          <a:solidFill>
            <a:schemeClr val="bg1"/>
          </a:solidFill>
          <a:ln w="25400">
            <a:solidFill>
              <a:srgbClr val="553291"/>
            </a:solidFill>
            <a:round/>
            <a:headEnd/>
            <a:tailEnd/>
          </a:ln>
          <a:effectLst>
            <a:outerShdw blurRad="63500" dist="38100" dir="2700000" algn="tl" rotWithShape="0">
              <a:srgbClr val="000000">
                <a:alpha val="39998"/>
              </a:srgbClr>
            </a:outerShdw>
          </a:effectLst>
        </p:spPr>
        <p:txBody>
          <a:bodyPr lIns="91430" tIns="45715" rIns="91430" bIns="45715">
            <a:spAutoFit/>
          </a:bodyPr>
          <a:lstStyle/>
          <a:p>
            <a:pPr algn="ctr" eaLnBrk="0" hangingPunct="0">
              <a:spcBef>
                <a:spcPct val="20000"/>
              </a:spcBef>
              <a:defRPr/>
            </a:pPr>
            <a:r>
              <a:rPr lang="en-US" sz="1200" b="1" kern="0" dirty="0" err="1" smtClean="0">
                <a:latin typeface="Verdana" pitchFamily="34" charset="0"/>
                <a:ea typeface="+mn-ea"/>
              </a:rPr>
              <a:t>Médicaments</a:t>
            </a:r>
            <a:r>
              <a:rPr lang="en-US" sz="1200" b="1" kern="0" dirty="0" smtClean="0">
                <a:latin typeface="Verdana" pitchFamily="34" charset="0"/>
                <a:ea typeface="+mn-ea"/>
              </a:rPr>
              <a:t> </a:t>
            </a:r>
            <a:r>
              <a:rPr lang="en-US" sz="1200" b="1" kern="0" dirty="0" err="1" smtClean="0">
                <a:latin typeface="Verdana" pitchFamily="34" charset="0"/>
                <a:ea typeface="+mn-ea"/>
              </a:rPr>
              <a:t>antidiabétiques</a:t>
            </a:r>
            <a:r>
              <a:rPr lang="en-US" sz="1200" b="1" kern="0" dirty="0" smtClean="0">
                <a:latin typeface="Verdana" pitchFamily="34" charset="0"/>
                <a:ea typeface="+mn-ea"/>
              </a:rPr>
              <a:t> </a:t>
            </a:r>
            <a:r>
              <a:rPr lang="en-US" sz="1200" b="1" kern="0" dirty="0">
                <a:latin typeface="Verdana" pitchFamily="34" charset="0"/>
                <a:ea typeface="+mn-ea"/>
              </a:rPr>
              <a:t>7%</a:t>
            </a:r>
          </a:p>
        </p:txBody>
      </p:sp>
      <p:sp>
        <p:nvSpPr>
          <p:cNvPr id="17" name="Rectangle 12"/>
          <p:cNvSpPr>
            <a:spLocks noChangeArrowheads="1"/>
          </p:cNvSpPr>
          <p:nvPr/>
        </p:nvSpPr>
        <p:spPr bwMode="auto">
          <a:xfrm>
            <a:off x="6707188" y="3392488"/>
            <a:ext cx="1765300" cy="511175"/>
          </a:xfrm>
          <a:prstGeom prst="roundRect">
            <a:avLst>
              <a:gd name="adj" fmla="val 16667"/>
            </a:avLst>
          </a:prstGeom>
          <a:solidFill>
            <a:schemeClr val="bg1"/>
          </a:solidFill>
          <a:ln w="25400">
            <a:solidFill>
              <a:srgbClr val="0076BD"/>
            </a:solidFill>
            <a:round/>
            <a:headEnd/>
            <a:tailEnd/>
          </a:ln>
          <a:effectLst>
            <a:outerShdw blurRad="63500" dist="38100" dir="2700000" algn="tl" rotWithShape="0">
              <a:srgbClr val="000000">
                <a:alpha val="39998"/>
              </a:srgbClr>
            </a:outerShdw>
          </a:effectLst>
        </p:spPr>
        <p:txBody>
          <a:bodyPr lIns="91430" tIns="45715" rIns="91430" bIns="45715">
            <a:spAutoFit/>
          </a:bodyPr>
          <a:lstStyle/>
          <a:p>
            <a:pPr algn="ctr" eaLnBrk="0" hangingPunct="0">
              <a:spcBef>
                <a:spcPct val="20000"/>
              </a:spcBef>
              <a:defRPr/>
            </a:pPr>
            <a:r>
              <a:rPr lang="en-US" sz="1200" b="1" kern="0" dirty="0" err="1">
                <a:latin typeface="Verdana" pitchFamily="34" charset="0"/>
                <a:ea typeface="+mn-ea"/>
              </a:rPr>
              <a:t>Hospitalisations</a:t>
            </a:r>
            <a:r>
              <a:rPr lang="en-US" sz="1200" b="1" kern="0" dirty="0">
                <a:latin typeface="Verdana" pitchFamily="34" charset="0"/>
                <a:ea typeface="+mn-ea"/>
              </a:rPr>
              <a:t> 55%</a:t>
            </a:r>
          </a:p>
        </p:txBody>
      </p:sp>
      <p:sp>
        <p:nvSpPr>
          <p:cNvPr id="18" name="Rectangle 12"/>
          <p:cNvSpPr>
            <a:spLocks noChangeArrowheads="1"/>
          </p:cNvSpPr>
          <p:nvPr/>
        </p:nvSpPr>
        <p:spPr bwMode="auto">
          <a:xfrm>
            <a:off x="1358900" y="4840288"/>
            <a:ext cx="1512888" cy="715078"/>
          </a:xfrm>
          <a:prstGeom prst="roundRect">
            <a:avLst>
              <a:gd name="adj" fmla="val 16667"/>
            </a:avLst>
          </a:prstGeom>
          <a:solidFill>
            <a:schemeClr val="bg1"/>
          </a:solidFill>
          <a:ln w="25400">
            <a:solidFill>
              <a:srgbClr val="96BE0F"/>
            </a:solidFill>
            <a:round/>
            <a:headEnd/>
            <a:tailEnd/>
          </a:ln>
          <a:effectLst>
            <a:outerShdw blurRad="63500" dist="38100" dir="2700000" algn="tl" rotWithShape="0">
              <a:srgbClr val="000000">
                <a:alpha val="39998"/>
              </a:srgbClr>
            </a:outerShdw>
          </a:effectLst>
        </p:spPr>
        <p:txBody>
          <a:bodyPr lIns="91430" tIns="45715" rIns="91430" bIns="45715">
            <a:spAutoFit/>
          </a:bodyPr>
          <a:lstStyle/>
          <a:p>
            <a:pPr algn="ctr" eaLnBrk="0" hangingPunct="0">
              <a:spcBef>
                <a:spcPct val="20000"/>
              </a:spcBef>
              <a:defRPr/>
            </a:pPr>
            <a:r>
              <a:rPr lang="en-US" sz="1200" b="1" kern="0" dirty="0" err="1" smtClean="0">
                <a:latin typeface="Verdana" pitchFamily="34" charset="0"/>
                <a:ea typeface="+mn-ea"/>
              </a:rPr>
              <a:t>Soins</a:t>
            </a:r>
            <a:r>
              <a:rPr lang="en-US" sz="1200" b="1" kern="0" dirty="0" smtClean="0">
                <a:latin typeface="Verdana" pitchFamily="34" charset="0"/>
                <a:ea typeface="+mn-ea"/>
              </a:rPr>
              <a:t> </a:t>
            </a:r>
            <a:r>
              <a:rPr lang="en-US" sz="1200" b="1" kern="0" dirty="0" err="1" smtClean="0">
                <a:latin typeface="Verdana" pitchFamily="34" charset="0"/>
                <a:ea typeface="+mn-ea"/>
              </a:rPr>
              <a:t>ambulatoires</a:t>
            </a:r>
            <a:r>
              <a:rPr lang="en-US" sz="1200" b="1" kern="0" dirty="0">
                <a:latin typeface="Verdana" pitchFamily="34" charset="0"/>
                <a:ea typeface="+mn-ea"/>
              </a:rPr>
              <a:t/>
            </a:r>
            <a:br>
              <a:rPr lang="en-US" sz="1200" b="1" kern="0" dirty="0">
                <a:latin typeface="Verdana" pitchFamily="34" charset="0"/>
                <a:ea typeface="+mn-ea"/>
              </a:rPr>
            </a:br>
            <a:r>
              <a:rPr lang="en-US" sz="1200" b="1" kern="0" dirty="0">
                <a:latin typeface="Verdana" pitchFamily="34" charset="0"/>
                <a:ea typeface="+mn-ea"/>
              </a:rPr>
              <a:t>18%</a:t>
            </a:r>
          </a:p>
        </p:txBody>
      </p:sp>
      <p:sp>
        <p:nvSpPr>
          <p:cNvPr id="19" name="Rectangle 12"/>
          <p:cNvSpPr>
            <a:spLocks noChangeArrowheads="1"/>
          </p:cNvSpPr>
          <p:nvPr/>
        </p:nvSpPr>
        <p:spPr bwMode="auto">
          <a:xfrm>
            <a:off x="930275" y="3611563"/>
            <a:ext cx="1512888" cy="715078"/>
          </a:xfrm>
          <a:prstGeom prst="roundRect">
            <a:avLst>
              <a:gd name="adj" fmla="val 16667"/>
            </a:avLst>
          </a:prstGeom>
          <a:solidFill>
            <a:schemeClr val="bg1"/>
          </a:solidFill>
          <a:ln w="25400">
            <a:solidFill>
              <a:srgbClr val="FF8001"/>
            </a:solidFill>
            <a:round/>
            <a:headEnd/>
            <a:tailEnd/>
          </a:ln>
          <a:effectLst>
            <a:outerShdw blurRad="63500" dist="38100" dir="2700000" algn="tl" rotWithShape="0">
              <a:srgbClr val="000000">
                <a:alpha val="39998"/>
              </a:srgbClr>
            </a:outerShdw>
          </a:effectLst>
        </p:spPr>
        <p:txBody>
          <a:bodyPr lIns="91430" tIns="45715" rIns="91430" bIns="45715">
            <a:spAutoFit/>
          </a:bodyPr>
          <a:lstStyle/>
          <a:p>
            <a:pPr algn="ctr" eaLnBrk="0" hangingPunct="0">
              <a:spcBef>
                <a:spcPct val="20000"/>
              </a:spcBef>
              <a:defRPr/>
            </a:pPr>
            <a:r>
              <a:rPr lang="en-US" sz="1200" b="1" kern="0" dirty="0" err="1" smtClean="0">
                <a:latin typeface="Verdana" pitchFamily="34" charset="0"/>
                <a:ea typeface="+mn-ea"/>
              </a:rPr>
              <a:t>Autres</a:t>
            </a:r>
            <a:r>
              <a:rPr lang="en-US" sz="1200" b="1" kern="0" dirty="0" smtClean="0">
                <a:latin typeface="Verdana" pitchFamily="34" charset="0"/>
                <a:ea typeface="+mn-ea"/>
              </a:rPr>
              <a:t> </a:t>
            </a:r>
            <a:r>
              <a:rPr lang="en-US" sz="1200" b="1" kern="0" dirty="0" err="1" smtClean="0">
                <a:latin typeface="Verdana" pitchFamily="34" charset="0"/>
                <a:ea typeface="+mn-ea"/>
              </a:rPr>
              <a:t>médicaments</a:t>
            </a:r>
            <a:r>
              <a:rPr lang="en-US" sz="1200" b="1" kern="0" dirty="0" smtClean="0">
                <a:latin typeface="Verdana" pitchFamily="34" charset="0"/>
                <a:ea typeface="+mn-ea"/>
              </a:rPr>
              <a:t> </a:t>
            </a:r>
            <a:r>
              <a:rPr lang="en-US" sz="1200" b="1" kern="0" dirty="0">
                <a:latin typeface="Verdana" pitchFamily="34" charset="0"/>
                <a:ea typeface="+mn-ea"/>
              </a:rPr>
              <a:t>21%</a:t>
            </a:r>
          </a:p>
        </p:txBody>
      </p:sp>
      <p:cxnSp>
        <p:nvCxnSpPr>
          <p:cNvPr id="21" name="Connettore 1 20"/>
          <p:cNvCxnSpPr>
            <a:cxnSpLocks noChangeShapeType="1"/>
          </p:cNvCxnSpPr>
          <p:nvPr/>
        </p:nvCxnSpPr>
        <p:spPr bwMode="auto">
          <a:xfrm>
            <a:off x="2459038" y="3781425"/>
            <a:ext cx="869950" cy="0"/>
          </a:xfrm>
          <a:prstGeom prst="line">
            <a:avLst/>
          </a:prstGeom>
          <a:noFill/>
          <a:ln w="25400">
            <a:solidFill>
              <a:schemeClr val="tx1"/>
            </a:solidFill>
            <a:round/>
            <a:headEnd/>
            <a:tailEnd type="oval" w="med" len="med"/>
          </a:ln>
          <a:effectLst>
            <a:outerShdw blurRad="63500" dist="20000" dir="5400000" rotWithShape="0">
              <a:srgbClr val="000000">
                <a:alpha val="37999"/>
              </a:srgbClr>
            </a:outerShdw>
          </a:effectLst>
          <a:extLst/>
        </p:spPr>
      </p:cxnSp>
      <p:cxnSp>
        <p:nvCxnSpPr>
          <p:cNvPr id="22" name="Connettore 1 21"/>
          <p:cNvCxnSpPr>
            <a:cxnSpLocks noChangeShapeType="1"/>
          </p:cNvCxnSpPr>
          <p:nvPr/>
        </p:nvCxnSpPr>
        <p:spPr bwMode="auto">
          <a:xfrm flipH="1">
            <a:off x="5840413" y="3578225"/>
            <a:ext cx="869950" cy="0"/>
          </a:xfrm>
          <a:prstGeom prst="line">
            <a:avLst/>
          </a:prstGeom>
          <a:noFill/>
          <a:ln w="25400">
            <a:solidFill>
              <a:schemeClr val="tx1"/>
            </a:solidFill>
            <a:round/>
            <a:headEnd/>
            <a:tailEnd type="oval" w="med" len="med"/>
          </a:ln>
          <a:effectLst>
            <a:outerShdw blurRad="63500" dist="20000" dir="5400000" rotWithShape="0">
              <a:srgbClr val="000000">
                <a:alpha val="37999"/>
              </a:srgbClr>
            </a:outerShdw>
          </a:effectLst>
          <a:extLst/>
        </p:spPr>
      </p:cxnSp>
      <p:cxnSp>
        <p:nvCxnSpPr>
          <p:cNvPr id="23" name="Connettore 1 22"/>
          <p:cNvCxnSpPr>
            <a:cxnSpLocks noChangeShapeType="1"/>
          </p:cNvCxnSpPr>
          <p:nvPr/>
        </p:nvCxnSpPr>
        <p:spPr bwMode="auto">
          <a:xfrm flipH="1">
            <a:off x="5564188" y="5000625"/>
            <a:ext cx="869950" cy="0"/>
          </a:xfrm>
          <a:prstGeom prst="line">
            <a:avLst/>
          </a:prstGeom>
          <a:noFill/>
          <a:ln w="25400">
            <a:solidFill>
              <a:schemeClr val="tx1"/>
            </a:solidFill>
            <a:round/>
            <a:headEnd/>
            <a:tailEnd type="oval" w="med" len="med"/>
          </a:ln>
          <a:effectLst>
            <a:outerShdw blurRad="63500" dist="20000" dir="5400000" rotWithShape="0">
              <a:srgbClr val="000000">
                <a:alpha val="37999"/>
              </a:srgbClr>
            </a:outerShdw>
          </a:effectLst>
          <a:extLst/>
        </p:spPr>
      </p:cxnSp>
      <p:cxnSp>
        <p:nvCxnSpPr>
          <p:cNvPr id="24" name="Connettore 1 23"/>
          <p:cNvCxnSpPr>
            <a:cxnSpLocks noChangeShapeType="1"/>
          </p:cNvCxnSpPr>
          <p:nvPr/>
        </p:nvCxnSpPr>
        <p:spPr bwMode="auto">
          <a:xfrm>
            <a:off x="2908300" y="5014913"/>
            <a:ext cx="869950" cy="0"/>
          </a:xfrm>
          <a:prstGeom prst="line">
            <a:avLst/>
          </a:prstGeom>
          <a:noFill/>
          <a:ln w="25400">
            <a:solidFill>
              <a:schemeClr val="tx1"/>
            </a:solidFill>
            <a:round/>
            <a:headEnd/>
            <a:tailEnd type="oval" w="med" len="med"/>
          </a:ln>
          <a:effectLst>
            <a:outerShdw blurRad="63500" dist="20000" dir="5400000" rotWithShape="0">
              <a:srgbClr val="000000">
                <a:alpha val="37999"/>
              </a:srgbClr>
            </a:outerShdw>
          </a:effectLst>
          <a:extLst/>
        </p:spPr>
      </p:cxnSp>
      <p:sp>
        <p:nvSpPr>
          <p:cNvPr id="5138" name="Text Box 74"/>
          <p:cNvSpPr txBox="1">
            <a:spLocks noChangeArrowheads="1"/>
          </p:cNvSpPr>
          <p:nvPr/>
        </p:nvSpPr>
        <p:spPr bwMode="auto">
          <a:xfrm>
            <a:off x="199231" y="6456477"/>
            <a:ext cx="62880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30" bIns="45715">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5000"/>
              </a:lnSpc>
            </a:pPr>
            <a:r>
              <a:rPr lang="en-US" altLang="en-US" sz="1000" dirty="0" err="1">
                <a:latin typeface="Verdana" panose="020B0604030504040204" pitchFamily="34" charset="0"/>
                <a:cs typeface="Arial" panose="020B0604020202020204" pitchFamily="34" charset="0"/>
              </a:rPr>
              <a:t>Jönsson</a:t>
            </a:r>
            <a:r>
              <a:rPr lang="en-US" altLang="en-US" sz="1000" dirty="0">
                <a:latin typeface="Verdana" panose="020B0604030504040204" pitchFamily="34" charset="0"/>
                <a:cs typeface="Arial" panose="020B0604020202020204" pitchFamily="34" charset="0"/>
              </a:rPr>
              <a:t> B. </a:t>
            </a:r>
            <a:r>
              <a:rPr lang="en-US" altLang="en-US" sz="1000" i="1" dirty="0" err="1">
                <a:latin typeface="Verdana" panose="020B0604030504040204" pitchFamily="34" charset="0"/>
                <a:cs typeface="Arial" panose="020B0604020202020204" pitchFamily="34" charset="0"/>
              </a:rPr>
              <a:t>Diabetologia</a:t>
            </a:r>
            <a:r>
              <a:rPr lang="en-US" altLang="en-US" sz="1000" dirty="0">
                <a:latin typeface="Verdana" panose="020B0604030504040204" pitchFamily="34" charset="0"/>
                <a:cs typeface="Arial" panose="020B0604020202020204" pitchFamily="34" charset="0"/>
              </a:rPr>
              <a:t> 2002;45:S5–S12. </a:t>
            </a:r>
          </a:p>
        </p:txBody>
      </p:sp>
      <p:sp>
        <p:nvSpPr>
          <p:cNvPr id="5139" name="Rectangle 12"/>
          <p:cNvSpPr>
            <a:spLocks noChangeArrowheads="1"/>
          </p:cNvSpPr>
          <p:nvPr/>
        </p:nvSpPr>
        <p:spPr bwMode="auto">
          <a:xfrm>
            <a:off x="2017287" y="2503329"/>
            <a:ext cx="5316135" cy="27241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b">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it-IT" altLang="en-US" sz="1600" dirty="0">
                <a:latin typeface="Verdana" panose="020B0604030504040204" pitchFamily="34" charset="0"/>
                <a:cs typeface="Arial" panose="020B0604020202020204" pitchFamily="34" charset="0"/>
              </a:rPr>
              <a:t>Distribution </a:t>
            </a:r>
            <a:r>
              <a:rPr lang="it-IT" altLang="en-US" sz="1600" dirty="0" err="1" smtClean="0">
                <a:latin typeface="Verdana" panose="020B0604030504040204" pitchFamily="34" charset="0"/>
                <a:cs typeface="Arial" panose="020B0604020202020204" pitchFamily="34" charset="0"/>
              </a:rPr>
              <a:t>des</a:t>
            </a:r>
            <a:r>
              <a:rPr lang="it-IT" altLang="en-US" sz="1600" dirty="0" smtClean="0">
                <a:latin typeface="Verdana" panose="020B0604030504040204" pitchFamily="34" charset="0"/>
                <a:cs typeface="Arial" panose="020B0604020202020204" pitchFamily="34" charset="0"/>
              </a:rPr>
              <a:t> </a:t>
            </a:r>
            <a:r>
              <a:rPr lang="it-IT" altLang="en-US" sz="1600" dirty="0" err="1" smtClean="0">
                <a:latin typeface="Verdana" panose="020B0604030504040204" pitchFamily="34" charset="0"/>
                <a:cs typeface="Arial" panose="020B0604020202020204" pitchFamily="34" charset="0"/>
              </a:rPr>
              <a:t>coûts</a:t>
            </a:r>
            <a:r>
              <a:rPr lang="it-IT" altLang="en-US" sz="1600" dirty="0" smtClean="0">
                <a:latin typeface="Verdana" panose="020B0604030504040204" pitchFamily="34" charset="0"/>
                <a:cs typeface="Arial" panose="020B0604020202020204" pitchFamily="34" charset="0"/>
              </a:rPr>
              <a:t> pour un </a:t>
            </a:r>
            <a:r>
              <a:rPr lang="it-IT" altLang="en-US" sz="1600" dirty="0" err="1" smtClean="0">
                <a:latin typeface="Verdana" panose="020B0604030504040204" pitchFamily="34" charset="0"/>
                <a:cs typeface="Arial" panose="020B0604020202020204" pitchFamily="34" charset="0"/>
              </a:rPr>
              <a:t>diabétique</a:t>
            </a:r>
            <a:r>
              <a:rPr lang="it-IT" altLang="en-US" sz="1600" dirty="0" smtClean="0">
                <a:latin typeface="Verdana" panose="020B0604030504040204" pitchFamily="34" charset="0"/>
                <a:cs typeface="Arial" panose="020B0604020202020204" pitchFamily="34" charset="0"/>
              </a:rPr>
              <a:t> de </a:t>
            </a:r>
            <a:r>
              <a:rPr lang="it-IT" altLang="en-US" sz="1600" dirty="0" err="1" smtClean="0">
                <a:latin typeface="Verdana" panose="020B0604030504040204" pitchFamily="34" charset="0"/>
                <a:cs typeface="Arial" panose="020B0604020202020204" pitchFamily="34" charset="0"/>
              </a:rPr>
              <a:t>type</a:t>
            </a:r>
            <a:r>
              <a:rPr lang="it-IT" altLang="en-US" sz="1600" dirty="0" smtClean="0">
                <a:latin typeface="Verdana" panose="020B0604030504040204" pitchFamily="34" charset="0"/>
                <a:cs typeface="Arial" panose="020B0604020202020204" pitchFamily="34" charset="0"/>
              </a:rPr>
              <a:t> 2</a:t>
            </a:r>
            <a:endParaRPr lang="en-US" altLang="en-US" sz="1600" dirty="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1831112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0"/>
            <a:ext cx="10287000" cy="6858000"/>
          </a:xfrm>
          <a:prstGeom prst="rect">
            <a:avLst/>
          </a:prstGeom>
        </p:spPr>
      </p:pic>
      <p:sp>
        <p:nvSpPr>
          <p:cNvPr id="4" name="Rectangle 3"/>
          <p:cNvSpPr/>
          <p:nvPr/>
        </p:nvSpPr>
        <p:spPr>
          <a:xfrm>
            <a:off x="1848679" y="1054100"/>
            <a:ext cx="7880500" cy="4546600"/>
          </a:xfrm>
          <a:prstGeom prst="rect">
            <a:avLst/>
          </a:prstGeom>
          <a:solidFill>
            <a:schemeClr val="accent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Titel 1"/>
          <p:cNvSpPr>
            <a:spLocks noGrp="1"/>
          </p:cNvSpPr>
          <p:nvPr>
            <p:ph type="ctrTitle"/>
          </p:nvPr>
        </p:nvSpPr>
        <p:spPr>
          <a:xfrm>
            <a:off x="1848679" y="2429363"/>
            <a:ext cx="7295321" cy="1796073"/>
          </a:xfrm>
        </p:spPr>
        <p:txBody>
          <a:bodyPr anchor="ctr">
            <a:noAutofit/>
          </a:bodyPr>
          <a:lstStyle/>
          <a:p>
            <a:pPr>
              <a:lnSpc>
                <a:spcPct val="100000"/>
              </a:lnSpc>
            </a:pPr>
            <a:r>
              <a:rPr lang="en-US" sz="3000" dirty="0">
                <a:solidFill>
                  <a:schemeClr val="bg1"/>
                </a:solidFill>
                <a:latin typeface="Gill Sans MT" panose="020B0502020104020203" pitchFamily="34" charset="0"/>
              </a:rPr>
              <a:t>Impact on clinical outcomes of a Belgian reimbursement system for real-time continuous glucose monitoring: </a:t>
            </a:r>
            <a:br>
              <a:rPr lang="en-US" sz="3000" dirty="0">
                <a:solidFill>
                  <a:schemeClr val="bg1"/>
                </a:solidFill>
                <a:latin typeface="Gill Sans MT" panose="020B0502020104020203" pitchFamily="34" charset="0"/>
              </a:rPr>
            </a:br>
            <a:r>
              <a:rPr lang="en-US" sz="3000" dirty="0">
                <a:solidFill>
                  <a:schemeClr val="bg1"/>
                </a:solidFill>
                <a:latin typeface="Gill Sans MT" panose="020B0502020104020203" pitchFamily="34" charset="0"/>
              </a:rPr>
              <a:t>the RESCUE trial</a:t>
            </a:r>
            <a:endParaRPr lang="nl-BE" sz="3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675757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remuve.co/wp-content/uploads/2016/01/medical.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809"/>
            <a:ext cx="9144000" cy="225021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p:nvPr/>
        </p:nvSpPr>
        <p:spPr>
          <a:xfrm>
            <a:off x="2097363" y="358362"/>
            <a:ext cx="7046636" cy="923787"/>
          </a:xfrm>
          <a:prstGeom prst="rect">
            <a:avLst/>
          </a:prstGeom>
          <a:solidFill>
            <a:schemeClr val="accent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bg1"/>
              </a:solidFill>
              <a:effectLst/>
              <a:uLnTx/>
              <a:uFillTx/>
            </a:endParaRPr>
          </a:p>
        </p:txBody>
      </p:sp>
      <p:sp>
        <p:nvSpPr>
          <p:cNvPr id="2" name="Titel 1"/>
          <p:cNvSpPr>
            <a:spLocks noGrp="1"/>
          </p:cNvSpPr>
          <p:nvPr>
            <p:ph type="title"/>
          </p:nvPr>
        </p:nvSpPr>
        <p:spPr>
          <a:xfrm>
            <a:off x="2097363" y="159346"/>
            <a:ext cx="7046636" cy="1325563"/>
          </a:xfrm>
        </p:spPr>
        <p:txBody>
          <a:bodyPr>
            <a:noAutofit/>
          </a:bodyPr>
          <a:lstStyle/>
          <a:p>
            <a:pPr algn="r"/>
            <a:r>
              <a:rPr lang="nl-BE" sz="3200" dirty="0" err="1">
                <a:solidFill>
                  <a:schemeClr val="bg1"/>
                </a:solidFill>
                <a:latin typeface="Gill Sans MT" panose="020B0502020104020203" pitchFamily="34" charset="0"/>
              </a:rPr>
              <a:t>Clinical</a:t>
            </a:r>
            <a:r>
              <a:rPr lang="nl-BE" sz="3200" dirty="0">
                <a:solidFill>
                  <a:schemeClr val="bg1"/>
                </a:solidFill>
                <a:latin typeface="Gill Sans MT" panose="020B0502020104020203" pitchFamily="34" charset="0"/>
              </a:rPr>
              <a:t> </a:t>
            </a:r>
            <a:r>
              <a:rPr lang="nl-BE" sz="3200" dirty="0" err="1">
                <a:solidFill>
                  <a:schemeClr val="bg1"/>
                </a:solidFill>
                <a:latin typeface="Gill Sans MT" panose="020B0502020104020203" pitchFamily="34" charset="0"/>
              </a:rPr>
              <a:t>advantages</a:t>
            </a:r>
            <a:r>
              <a:rPr lang="nl-BE" sz="3200" dirty="0">
                <a:solidFill>
                  <a:schemeClr val="bg1"/>
                </a:solidFill>
                <a:latin typeface="Gill Sans MT" panose="020B0502020104020203" pitchFamily="34" charset="0"/>
              </a:rPr>
              <a:t> of real-time </a:t>
            </a:r>
            <a:br>
              <a:rPr lang="nl-BE" sz="3200" dirty="0">
                <a:solidFill>
                  <a:schemeClr val="bg1"/>
                </a:solidFill>
                <a:latin typeface="Gill Sans MT" panose="020B0502020104020203" pitchFamily="34" charset="0"/>
              </a:rPr>
            </a:br>
            <a:r>
              <a:rPr lang="nl-BE" sz="3200" dirty="0" err="1">
                <a:solidFill>
                  <a:schemeClr val="bg1"/>
                </a:solidFill>
                <a:latin typeface="Gill Sans MT" panose="020B0502020104020203" pitchFamily="34" charset="0"/>
              </a:rPr>
              <a:t>continuous</a:t>
            </a:r>
            <a:r>
              <a:rPr lang="nl-BE" sz="3200" dirty="0">
                <a:solidFill>
                  <a:schemeClr val="bg1"/>
                </a:solidFill>
                <a:latin typeface="Gill Sans MT" panose="020B0502020104020203" pitchFamily="34" charset="0"/>
              </a:rPr>
              <a:t> glucose monitoring</a:t>
            </a:r>
            <a:endParaRPr lang="en-GB" sz="6000" dirty="0">
              <a:solidFill>
                <a:schemeClr val="bg1"/>
              </a:solidFill>
              <a:latin typeface="Gill Sans MT" panose="020B0502020104020203" pitchFamily="34" charset="0"/>
            </a:endParaRPr>
          </a:p>
        </p:txBody>
      </p:sp>
      <p:sp>
        <p:nvSpPr>
          <p:cNvPr id="3" name="Rechthoek 2"/>
          <p:cNvSpPr/>
          <p:nvPr/>
        </p:nvSpPr>
        <p:spPr>
          <a:xfrm>
            <a:off x="0" y="1282149"/>
            <a:ext cx="9143999" cy="2256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kstvak 15"/>
          <p:cNvSpPr txBox="1"/>
          <p:nvPr/>
        </p:nvSpPr>
        <p:spPr>
          <a:xfrm>
            <a:off x="5809421" y="-2450"/>
            <a:ext cx="3359426" cy="369332"/>
          </a:xfrm>
          <a:prstGeom prst="rect">
            <a:avLst/>
          </a:prstGeom>
          <a:noFill/>
        </p:spPr>
        <p:txBody>
          <a:bodyPr wrap="square" rtlCol="0">
            <a:spAutoFit/>
          </a:bodyPr>
          <a:lstStyle/>
          <a:p>
            <a:pPr algn="r"/>
            <a:r>
              <a:rPr lang="nl-BE" dirty="0">
                <a:solidFill>
                  <a:schemeClr val="bg1">
                    <a:lumMod val="50000"/>
                  </a:schemeClr>
                </a:solidFill>
                <a:latin typeface="Trebuchet MS" panose="020B0603020202020204" pitchFamily="34" charset="0"/>
              </a:rPr>
              <a:t>1 </a:t>
            </a:r>
            <a:r>
              <a:rPr lang="nl-BE" dirty="0" err="1">
                <a:solidFill>
                  <a:schemeClr val="bg1">
                    <a:lumMod val="50000"/>
                  </a:schemeClr>
                </a:solidFill>
                <a:latin typeface="Trebuchet MS" panose="020B0603020202020204" pitchFamily="34" charset="0"/>
              </a:rPr>
              <a:t>Introduction</a:t>
            </a:r>
            <a:endParaRPr lang="en-GB" dirty="0">
              <a:solidFill>
                <a:schemeClr val="bg1">
                  <a:lumMod val="50000"/>
                </a:schemeClr>
              </a:solidFill>
              <a:latin typeface="Trebuchet MS" panose="020B0603020202020204" pitchFamily="34" charset="0"/>
            </a:endParaRPr>
          </a:p>
        </p:txBody>
      </p:sp>
      <p:sp>
        <p:nvSpPr>
          <p:cNvPr id="108" name="Tekstvak 13"/>
          <p:cNvSpPr txBox="1"/>
          <p:nvPr/>
        </p:nvSpPr>
        <p:spPr>
          <a:xfrm>
            <a:off x="6362253" y="1282149"/>
            <a:ext cx="2937164" cy="253916"/>
          </a:xfrm>
          <a:prstGeom prst="rect">
            <a:avLst/>
          </a:prstGeom>
          <a:noFill/>
        </p:spPr>
        <p:txBody>
          <a:bodyPr wrap="square" rtlCol="0">
            <a:spAutoFit/>
          </a:bodyPr>
          <a:lstStyle/>
          <a:p>
            <a:r>
              <a:rPr lang="nl-BE" sz="1050" dirty="0">
                <a:solidFill>
                  <a:srgbClr val="212121"/>
                </a:solidFill>
                <a:latin typeface="Gill Sans MT" panose="020B0502020104020203" pitchFamily="34" charset="0"/>
              </a:rPr>
              <a:t>Liebl A </a:t>
            </a:r>
            <a:r>
              <a:rPr lang="nl-BE" sz="1050" i="1" dirty="0">
                <a:solidFill>
                  <a:srgbClr val="212121"/>
                </a:solidFill>
                <a:latin typeface="Gill Sans MT" panose="020B0502020104020203" pitchFamily="34" charset="0"/>
              </a:rPr>
              <a:t>et al.</a:t>
            </a:r>
            <a:r>
              <a:rPr lang="nl-BE" sz="1050" dirty="0">
                <a:solidFill>
                  <a:srgbClr val="212121"/>
                </a:solidFill>
                <a:latin typeface="Gill Sans MT" panose="020B0502020104020203" pitchFamily="34" charset="0"/>
              </a:rPr>
              <a:t> </a:t>
            </a:r>
            <a:r>
              <a:rPr lang="en-GB" sz="1050" dirty="0">
                <a:solidFill>
                  <a:srgbClr val="212121"/>
                </a:solidFill>
                <a:latin typeface="Gill Sans MT" panose="020B0502020104020203" pitchFamily="34" charset="0"/>
              </a:rPr>
              <a:t>J Diabetes </a:t>
            </a:r>
            <a:r>
              <a:rPr lang="en-GB" sz="1050" dirty="0" err="1">
                <a:solidFill>
                  <a:srgbClr val="212121"/>
                </a:solidFill>
                <a:latin typeface="Gill Sans MT" panose="020B0502020104020203" pitchFamily="34" charset="0"/>
              </a:rPr>
              <a:t>Sci</a:t>
            </a:r>
            <a:r>
              <a:rPr lang="en-GB" sz="1050" dirty="0">
                <a:solidFill>
                  <a:srgbClr val="212121"/>
                </a:solidFill>
                <a:latin typeface="Gill Sans MT" panose="020B0502020104020203" pitchFamily="34" charset="0"/>
              </a:rPr>
              <a:t> </a:t>
            </a:r>
            <a:r>
              <a:rPr lang="en-GB" sz="1050" dirty="0" err="1">
                <a:solidFill>
                  <a:srgbClr val="212121"/>
                </a:solidFill>
                <a:latin typeface="Gill Sans MT" panose="020B0502020104020203" pitchFamily="34" charset="0"/>
              </a:rPr>
              <a:t>Technol</a:t>
            </a:r>
            <a:r>
              <a:rPr lang="en-GB" sz="1050" dirty="0">
                <a:solidFill>
                  <a:srgbClr val="212121"/>
                </a:solidFill>
                <a:latin typeface="Gill Sans MT" panose="020B0502020104020203" pitchFamily="34" charset="0"/>
              </a:rPr>
              <a:t>, 2013.</a:t>
            </a:r>
          </a:p>
        </p:txBody>
      </p:sp>
      <p:pic>
        <p:nvPicPr>
          <p:cNvPr id="6" name="Afbeelding 5"/>
          <p:cNvPicPr>
            <a:picLocks noChangeAspect="1"/>
          </p:cNvPicPr>
          <p:nvPr/>
        </p:nvPicPr>
        <p:blipFill rotWithShape="1">
          <a:blip r:embed="rId4"/>
          <a:srcRect l="70298" t="23688" r="13315" b="6481"/>
          <a:stretch/>
        </p:blipFill>
        <p:spPr>
          <a:xfrm>
            <a:off x="5534067" y="1545483"/>
            <a:ext cx="2053648" cy="4922373"/>
          </a:xfrm>
          <a:prstGeom prst="rect">
            <a:avLst/>
          </a:prstGeom>
        </p:spPr>
      </p:pic>
      <p:pic>
        <p:nvPicPr>
          <p:cNvPr id="5" name="Afbeelding 4"/>
          <p:cNvPicPr>
            <a:picLocks noChangeAspect="1"/>
          </p:cNvPicPr>
          <p:nvPr/>
        </p:nvPicPr>
        <p:blipFill rotWithShape="1">
          <a:blip r:embed="rId5">
            <a:clrChange>
              <a:clrFrom>
                <a:srgbClr val="FFFFFF"/>
              </a:clrFrom>
              <a:clrTo>
                <a:srgbClr val="FFFFFF">
                  <a:alpha val="0"/>
                </a:srgbClr>
              </a:clrTo>
            </a:clrChange>
          </a:blip>
          <a:srcRect l="12833" t="20151" r="58416" b="518"/>
          <a:stretch/>
        </p:blipFill>
        <p:spPr>
          <a:xfrm>
            <a:off x="1441500" y="1323175"/>
            <a:ext cx="3526740" cy="5473964"/>
          </a:xfrm>
          <a:prstGeom prst="rect">
            <a:avLst/>
          </a:prstGeom>
        </p:spPr>
      </p:pic>
      <p:pic>
        <p:nvPicPr>
          <p:cNvPr id="8" name="Afbeelding 7"/>
          <p:cNvPicPr>
            <a:picLocks noChangeAspect="1"/>
          </p:cNvPicPr>
          <p:nvPr/>
        </p:nvPicPr>
        <p:blipFill rotWithShape="1">
          <a:blip r:embed="rId6">
            <a:clrChange>
              <a:clrFrom>
                <a:srgbClr val="FFFFFF"/>
              </a:clrFrom>
              <a:clrTo>
                <a:srgbClr val="FFFFFF">
                  <a:alpha val="0"/>
                </a:srgbClr>
              </a:clrTo>
            </a:clrChange>
          </a:blip>
          <a:srcRect l="43213" t="20151" r="31430" b="952"/>
          <a:stretch/>
        </p:blipFill>
        <p:spPr>
          <a:xfrm>
            <a:off x="3666435" y="1305210"/>
            <a:ext cx="3128580" cy="5475600"/>
          </a:xfrm>
          <a:prstGeom prst="rect">
            <a:avLst/>
          </a:prstGeom>
        </p:spPr>
      </p:pic>
    </p:spTree>
    <p:extLst>
      <p:ext uri="{BB962C8B-B14F-4D97-AF65-F5344CB8AC3E}">
        <p14:creationId xmlns:p14="http://schemas.microsoft.com/office/powerpoint/2010/main" val="323828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7.40741E-7 L 0.16233 0.00208 " pathEditMode="relative" rAng="0" ptsTypes="AA">
                                      <p:cBhvr>
                                        <p:cTn id="6" dur="1000" fill="hold"/>
                                        <p:tgtEl>
                                          <p:spTgt spid="6"/>
                                        </p:tgtEl>
                                        <p:attrNameLst>
                                          <p:attrName>ppt_x</p:attrName>
                                          <p:attrName>ppt_y</p:attrName>
                                        </p:attrNameLst>
                                      </p:cBhvr>
                                      <p:rCtr x="8108" y="93"/>
                                    </p:animMotion>
                                  </p:childTnLst>
                                </p:cTn>
                              </p:par>
                              <p:par>
                                <p:cTn id="7" presetID="42" presetClass="path" presetSubtype="0" accel="50000" decel="50000" fill="hold" nodeType="withEffect">
                                  <p:stCondLst>
                                    <p:cond delay="0"/>
                                  </p:stCondLst>
                                  <p:childTnLst>
                                    <p:animMotion origin="layout" path="M -8.33333E-7 1.85185E-6 L -0.15052 -0.0007 " pathEditMode="relative" rAng="0" ptsTypes="AA">
                                      <p:cBhvr>
                                        <p:cTn id="8" dur="1000" fill="hold"/>
                                        <p:tgtEl>
                                          <p:spTgt spid="5"/>
                                        </p:tgtEl>
                                        <p:attrNameLst>
                                          <p:attrName>ppt_x</p:attrName>
                                          <p:attrName>ppt_y</p:attrName>
                                        </p:attrNameLst>
                                      </p:cBhvr>
                                      <p:rCtr x="-7535" y="-46"/>
                                    </p:animMotion>
                                  </p:childTnLst>
                                </p:cTn>
                              </p:par>
                              <p:par>
                                <p:cTn id="9" presetID="1" presetClass="entr" presetSubtype="0" fill="hold" nodeType="withEffect">
                                  <p:stCondLst>
                                    <p:cond delay="0"/>
                                  </p:stCondLst>
                                  <p:childTnLst>
                                    <p:set>
                                      <p:cBhvr>
                                        <p:cTn id="10"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remuve.co/wp-content/uploads/2016/01/medical.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809"/>
            <a:ext cx="9144000" cy="225021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p:nvPr/>
        </p:nvSpPr>
        <p:spPr>
          <a:xfrm>
            <a:off x="2097363" y="358362"/>
            <a:ext cx="7046636" cy="923787"/>
          </a:xfrm>
          <a:prstGeom prst="rect">
            <a:avLst/>
          </a:prstGeom>
          <a:solidFill>
            <a:schemeClr val="accent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bg1"/>
              </a:solidFill>
              <a:effectLst/>
              <a:uLnTx/>
              <a:uFillTx/>
            </a:endParaRPr>
          </a:p>
        </p:txBody>
      </p:sp>
      <p:sp>
        <p:nvSpPr>
          <p:cNvPr id="2" name="Titel 1"/>
          <p:cNvSpPr>
            <a:spLocks noGrp="1"/>
          </p:cNvSpPr>
          <p:nvPr>
            <p:ph type="title"/>
          </p:nvPr>
        </p:nvSpPr>
        <p:spPr>
          <a:xfrm>
            <a:off x="2097363" y="159346"/>
            <a:ext cx="7046636" cy="1325563"/>
          </a:xfrm>
        </p:spPr>
        <p:txBody>
          <a:bodyPr>
            <a:noAutofit/>
          </a:bodyPr>
          <a:lstStyle/>
          <a:p>
            <a:pPr algn="r"/>
            <a:r>
              <a:rPr lang="nl-BE" sz="3200" dirty="0" err="1">
                <a:solidFill>
                  <a:schemeClr val="bg1"/>
                </a:solidFill>
                <a:latin typeface="Gill Sans MT" panose="020B0502020104020203" pitchFamily="34" charset="0"/>
              </a:rPr>
              <a:t>Clinical</a:t>
            </a:r>
            <a:r>
              <a:rPr lang="nl-BE" sz="3200" dirty="0">
                <a:solidFill>
                  <a:schemeClr val="bg1"/>
                </a:solidFill>
                <a:latin typeface="Gill Sans MT" panose="020B0502020104020203" pitchFamily="34" charset="0"/>
              </a:rPr>
              <a:t> </a:t>
            </a:r>
            <a:r>
              <a:rPr lang="nl-BE" sz="3200" dirty="0" err="1">
                <a:solidFill>
                  <a:schemeClr val="bg1"/>
                </a:solidFill>
                <a:latin typeface="Gill Sans MT" panose="020B0502020104020203" pitchFamily="34" charset="0"/>
              </a:rPr>
              <a:t>advantages</a:t>
            </a:r>
            <a:r>
              <a:rPr lang="nl-BE" sz="3200" dirty="0">
                <a:solidFill>
                  <a:schemeClr val="bg1"/>
                </a:solidFill>
                <a:latin typeface="Gill Sans MT" panose="020B0502020104020203" pitchFamily="34" charset="0"/>
              </a:rPr>
              <a:t> of real-time </a:t>
            </a:r>
            <a:br>
              <a:rPr lang="nl-BE" sz="3200" dirty="0">
                <a:solidFill>
                  <a:schemeClr val="bg1"/>
                </a:solidFill>
                <a:latin typeface="Gill Sans MT" panose="020B0502020104020203" pitchFamily="34" charset="0"/>
              </a:rPr>
            </a:br>
            <a:r>
              <a:rPr lang="nl-BE" sz="3200" dirty="0" err="1">
                <a:solidFill>
                  <a:schemeClr val="bg1"/>
                </a:solidFill>
                <a:latin typeface="Gill Sans MT" panose="020B0502020104020203" pitchFamily="34" charset="0"/>
              </a:rPr>
              <a:t>continuous</a:t>
            </a:r>
            <a:r>
              <a:rPr lang="nl-BE" sz="3200" dirty="0">
                <a:solidFill>
                  <a:schemeClr val="bg1"/>
                </a:solidFill>
                <a:latin typeface="Gill Sans MT" panose="020B0502020104020203" pitchFamily="34" charset="0"/>
              </a:rPr>
              <a:t> glucose monitoring</a:t>
            </a:r>
            <a:endParaRPr lang="en-GB" sz="6000" dirty="0">
              <a:solidFill>
                <a:schemeClr val="bg1"/>
              </a:solidFill>
              <a:latin typeface="Gill Sans MT" panose="020B0502020104020203" pitchFamily="34" charset="0"/>
            </a:endParaRPr>
          </a:p>
        </p:txBody>
      </p:sp>
      <p:sp>
        <p:nvSpPr>
          <p:cNvPr id="3" name="Rechthoek 2"/>
          <p:cNvSpPr/>
          <p:nvPr/>
        </p:nvSpPr>
        <p:spPr>
          <a:xfrm>
            <a:off x="0" y="1282149"/>
            <a:ext cx="9143999" cy="2256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kstvak 15"/>
          <p:cNvSpPr txBox="1"/>
          <p:nvPr/>
        </p:nvSpPr>
        <p:spPr>
          <a:xfrm>
            <a:off x="5809421" y="-2450"/>
            <a:ext cx="3359426" cy="369332"/>
          </a:xfrm>
          <a:prstGeom prst="rect">
            <a:avLst/>
          </a:prstGeom>
          <a:noFill/>
        </p:spPr>
        <p:txBody>
          <a:bodyPr wrap="square" rtlCol="0">
            <a:spAutoFit/>
          </a:bodyPr>
          <a:lstStyle/>
          <a:p>
            <a:pPr algn="r"/>
            <a:r>
              <a:rPr lang="nl-BE" dirty="0">
                <a:solidFill>
                  <a:schemeClr val="bg1">
                    <a:lumMod val="50000"/>
                  </a:schemeClr>
                </a:solidFill>
                <a:latin typeface="Trebuchet MS" panose="020B0603020202020204" pitchFamily="34" charset="0"/>
              </a:rPr>
              <a:t>1 </a:t>
            </a:r>
            <a:r>
              <a:rPr lang="nl-BE" dirty="0" err="1">
                <a:solidFill>
                  <a:schemeClr val="bg1">
                    <a:lumMod val="50000"/>
                  </a:schemeClr>
                </a:solidFill>
                <a:latin typeface="Trebuchet MS" panose="020B0603020202020204" pitchFamily="34" charset="0"/>
              </a:rPr>
              <a:t>Introduction</a:t>
            </a:r>
            <a:endParaRPr lang="en-GB" dirty="0">
              <a:solidFill>
                <a:schemeClr val="bg1">
                  <a:lumMod val="50000"/>
                </a:schemeClr>
              </a:solidFill>
              <a:latin typeface="Trebuchet MS" panose="020B0603020202020204" pitchFamily="34" charset="0"/>
            </a:endParaRPr>
          </a:p>
        </p:txBody>
      </p:sp>
      <p:sp>
        <p:nvSpPr>
          <p:cNvPr id="4" name="Tekstvak 3"/>
          <p:cNvSpPr txBox="1"/>
          <p:nvPr/>
        </p:nvSpPr>
        <p:spPr>
          <a:xfrm>
            <a:off x="72517" y="1948076"/>
            <a:ext cx="4329361" cy="492443"/>
          </a:xfrm>
          <a:prstGeom prst="rect">
            <a:avLst/>
          </a:prstGeom>
          <a:noFill/>
        </p:spPr>
        <p:txBody>
          <a:bodyPr wrap="square" rtlCol="0">
            <a:spAutoFit/>
          </a:bodyPr>
          <a:lstStyle/>
          <a:p>
            <a:r>
              <a:rPr lang="nl-BE" sz="2600" dirty="0" err="1">
                <a:solidFill>
                  <a:srgbClr val="212121"/>
                </a:solidFill>
                <a:latin typeface="Gill Sans MT" panose="020B0502020104020203" pitchFamily="34" charset="0"/>
              </a:rPr>
              <a:t>Aim</a:t>
            </a:r>
            <a:r>
              <a:rPr lang="nl-BE" sz="2600" dirty="0">
                <a:solidFill>
                  <a:srgbClr val="212121"/>
                </a:solidFill>
                <a:latin typeface="Gill Sans MT" panose="020B0502020104020203" pitchFamily="34" charset="0"/>
              </a:rPr>
              <a:t> of new </a:t>
            </a:r>
            <a:r>
              <a:rPr lang="nl-BE" sz="2600" dirty="0" err="1">
                <a:solidFill>
                  <a:srgbClr val="212121"/>
                </a:solidFill>
                <a:latin typeface="Gill Sans MT" panose="020B0502020104020203" pitchFamily="34" charset="0"/>
              </a:rPr>
              <a:t>therapy</a:t>
            </a:r>
            <a:r>
              <a:rPr lang="nl-BE" sz="2600" dirty="0">
                <a:solidFill>
                  <a:srgbClr val="212121"/>
                </a:solidFill>
                <a:latin typeface="Gill Sans MT" panose="020B0502020104020203" pitchFamily="34" charset="0"/>
              </a:rPr>
              <a:t> = </a:t>
            </a:r>
            <a:endParaRPr lang="en-GB" sz="2600" dirty="0">
              <a:solidFill>
                <a:srgbClr val="212121"/>
              </a:solidFill>
              <a:latin typeface="Gill Sans MT" panose="020B0502020104020203" pitchFamily="34" charset="0"/>
            </a:endParaRPr>
          </a:p>
        </p:txBody>
      </p:sp>
      <p:grpSp>
        <p:nvGrpSpPr>
          <p:cNvPr id="23" name="Groep 22"/>
          <p:cNvGrpSpPr/>
          <p:nvPr/>
        </p:nvGrpSpPr>
        <p:grpSpPr>
          <a:xfrm>
            <a:off x="3518452" y="1856700"/>
            <a:ext cx="5423263" cy="704102"/>
            <a:chOff x="3194072" y="1443286"/>
            <a:chExt cx="5423263" cy="704102"/>
          </a:xfrm>
        </p:grpSpPr>
        <p:grpSp>
          <p:nvGrpSpPr>
            <p:cNvPr id="22" name="Groep 21"/>
            <p:cNvGrpSpPr/>
            <p:nvPr/>
          </p:nvGrpSpPr>
          <p:grpSpPr>
            <a:xfrm>
              <a:off x="6077099" y="1457275"/>
              <a:ext cx="2540236" cy="690113"/>
              <a:chOff x="4663660" y="4020314"/>
              <a:chExt cx="2540236" cy="690113"/>
            </a:xfrm>
          </p:grpSpPr>
          <p:graphicFrame>
            <p:nvGraphicFramePr>
              <p:cNvPr id="108" name="Diagram 107"/>
              <p:cNvGraphicFramePr/>
              <p:nvPr>
                <p:extLst>
                  <p:ext uri="{D42A27DB-BD31-4B8C-83A1-F6EECF244321}">
                    <p14:modId xmlns:p14="http://schemas.microsoft.com/office/powerpoint/2010/main" val="3431035175"/>
                  </p:ext>
                </p:extLst>
              </p:nvPr>
            </p:nvGraphicFramePr>
            <p:xfrm>
              <a:off x="4663660" y="4020314"/>
              <a:ext cx="2540236" cy="690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9" name="Rechte verbindingslijn met pijl 108"/>
              <p:cNvCxnSpPr/>
              <p:nvPr/>
            </p:nvCxnSpPr>
            <p:spPr>
              <a:xfrm flipV="1">
                <a:off x="5019804" y="4222818"/>
                <a:ext cx="10886" cy="261257"/>
              </a:xfrm>
              <a:prstGeom prst="straightConnector1">
                <a:avLst/>
              </a:prstGeom>
              <a:ln w="38100" cap="flat" cmpd="sng" algn="ctr">
                <a:solidFill>
                  <a:schemeClr val="bg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
          <p:nvSpPr>
            <p:cNvPr id="17" name="Tekstvak 16"/>
            <p:cNvSpPr txBox="1"/>
            <p:nvPr/>
          </p:nvSpPr>
          <p:spPr>
            <a:xfrm>
              <a:off x="5460140" y="1509945"/>
              <a:ext cx="556591" cy="584775"/>
            </a:xfrm>
            <a:prstGeom prst="rect">
              <a:avLst/>
            </a:prstGeom>
            <a:noFill/>
          </p:spPr>
          <p:txBody>
            <a:bodyPr wrap="square" rtlCol="0">
              <a:spAutoFit/>
            </a:bodyPr>
            <a:lstStyle/>
            <a:p>
              <a:pPr algn="ctr"/>
              <a:r>
                <a:rPr lang="nl-BE" sz="3200" dirty="0">
                  <a:solidFill>
                    <a:srgbClr val="212121"/>
                  </a:solidFill>
                  <a:latin typeface="Gill Sans MT" panose="020B0502020104020203" pitchFamily="34" charset="0"/>
                </a:rPr>
                <a:t>+</a:t>
              </a:r>
              <a:endParaRPr lang="en-GB" sz="3200" dirty="0">
                <a:solidFill>
                  <a:srgbClr val="212121"/>
                </a:solidFill>
                <a:latin typeface="Gill Sans MT" panose="020B0502020104020203" pitchFamily="34" charset="0"/>
              </a:endParaRPr>
            </a:p>
          </p:txBody>
        </p:sp>
        <p:sp>
          <p:nvSpPr>
            <p:cNvPr id="21" name="Vrije vorm 20"/>
            <p:cNvSpPr/>
            <p:nvPr/>
          </p:nvSpPr>
          <p:spPr>
            <a:xfrm>
              <a:off x="3194072" y="1443286"/>
              <a:ext cx="2205701" cy="690113"/>
            </a:xfrm>
            <a:custGeom>
              <a:avLst/>
              <a:gdLst>
                <a:gd name="connsiteX0" fmla="*/ 0 w 2082113"/>
                <a:gd name="connsiteY0" fmla="*/ 0 h 690113"/>
                <a:gd name="connsiteX1" fmla="*/ 1737057 w 2082113"/>
                <a:gd name="connsiteY1" fmla="*/ 0 h 690113"/>
                <a:gd name="connsiteX2" fmla="*/ 2082113 w 2082113"/>
                <a:gd name="connsiteY2" fmla="*/ 345057 h 690113"/>
                <a:gd name="connsiteX3" fmla="*/ 1737057 w 2082113"/>
                <a:gd name="connsiteY3" fmla="*/ 690113 h 690113"/>
                <a:gd name="connsiteX4" fmla="*/ 0 w 2082113"/>
                <a:gd name="connsiteY4" fmla="*/ 690113 h 690113"/>
                <a:gd name="connsiteX5" fmla="*/ 345057 w 2082113"/>
                <a:gd name="connsiteY5" fmla="*/ 345057 h 690113"/>
                <a:gd name="connsiteX6" fmla="*/ 0 w 2082113"/>
                <a:gd name="connsiteY6" fmla="*/ 0 h 69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113" h="690113">
                  <a:moveTo>
                    <a:pt x="0" y="0"/>
                  </a:moveTo>
                  <a:lnTo>
                    <a:pt x="1737057" y="0"/>
                  </a:lnTo>
                  <a:lnTo>
                    <a:pt x="2082113" y="345057"/>
                  </a:lnTo>
                  <a:lnTo>
                    <a:pt x="1737057" y="690113"/>
                  </a:lnTo>
                  <a:lnTo>
                    <a:pt x="0" y="690113"/>
                  </a:lnTo>
                  <a:lnTo>
                    <a:pt x="345057" y="345057"/>
                  </a:lnTo>
                  <a:lnTo>
                    <a:pt x="0" y="0"/>
                  </a:lnTo>
                  <a:close/>
                </a:path>
              </a:pathLst>
            </a:custGeom>
            <a:solidFill>
              <a:srgbClr val="3660C8"/>
            </a:solidFill>
            <a:ln w="38100">
              <a:solidFill>
                <a:srgbClr val="212121"/>
              </a:solidFill>
            </a:ln>
          </p:spPr>
          <p:style>
            <a:lnRef idx="0">
              <a:scrgbClr r="0" g="0" b="0"/>
            </a:lnRef>
            <a:fillRef idx="3">
              <a:scrgbClr r="0" g="0" b="0"/>
            </a:fillRef>
            <a:effectRef idx="3">
              <a:schemeClr val="accent1">
                <a:shade val="80000"/>
                <a:hueOff val="0"/>
                <a:satOff val="0"/>
                <a:lumOff val="0"/>
                <a:alphaOff val="0"/>
              </a:schemeClr>
            </a:effectRef>
            <a:fontRef idx="minor">
              <a:schemeClr val="lt1"/>
            </a:fontRef>
          </p:style>
          <p:txBody>
            <a:bodyPr spcFirstLastPara="0" vert="horz" wrap="square" lIns="409064" tIns="21336" rIns="366393" bIns="21336" numCol="1" spcCol="1270" anchor="ctr" anchorCtr="0">
              <a:noAutofit/>
            </a:bodyPr>
            <a:lstStyle/>
            <a:p>
              <a:pPr marL="0" lvl="0" indent="0" algn="ctr" defTabSz="711200">
                <a:lnSpc>
                  <a:spcPct val="90000"/>
                </a:lnSpc>
                <a:spcBef>
                  <a:spcPct val="0"/>
                </a:spcBef>
                <a:spcAft>
                  <a:spcPct val="35000"/>
                </a:spcAft>
                <a:buNone/>
              </a:pPr>
              <a:r>
                <a:rPr lang="nl-BE" sz="2000" b="0" kern="1200" dirty="0">
                  <a:latin typeface="Gill Sans MT" panose="020B0502020104020203" pitchFamily="34" charset="0"/>
                </a:rPr>
                <a:t>Treatment </a:t>
              </a:r>
              <a:r>
                <a:rPr lang="nl-BE" sz="2000" b="0" kern="1200" dirty="0" err="1">
                  <a:latin typeface="Gill Sans MT" panose="020B0502020104020203" pitchFamily="34" charset="0"/>
                </a:rPr>
                <a:t>satisfaction</a:t>
              </a:r>
              <a:endParaRPr lang="nl-BE" sz="2000" b="0" kern="1200" dirty="0">
                <a:latin typeface="Gill Sans MT" panose="020B0502020104020203" pitchFamily="34" charset="0"/>
              </a:endParaRPr>
            </a:p>
          </p:txBody>
        </p:sp>
      </p:grpSp>
      <p:cxnSp>
        <p:nvCxnSpPr>
          <p:cNvPr id="251" name="Rechte verbindingslijn met pijl 250"/>
          <p:cNvCxnSpPr/>
          <p:nvPr/>
        </p:nvCxnSpPr>
        <p:spPr>
          <a:xfrm flipV="1">
            <a:off x="5440414" y="2056789"/>
            <a:ext cx="10886" cy="261257"/>
          </a:xfrm>
          <a:prstGeom prst="straightConnector1">
            <a:avLst/>
          </a:prstGeom>
          <a:ln w="38100" cap="flat" cmpd="sng" algn="ctr">
            <a:solidFill>
              <a:schemeClr val="bg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nvGrpSpPr>
          <p:cNvPr id="35" name="Groep 34"/>
          <p:cNvGrpSpPr/>
          <p:nvPr/>
        </p:nvGrpSpPr>
        <p:grpSpPr>
          <a:xfrm>
            <a:off x="89452" y="2865565"/>
            <a:ext cx="7900745" cy="892552"/>
            <a:chOff x="89452" y="3162267"/>
            <a:chExt cx="7900745" cy="892552"/>
          </a:xfrm>
        </p:grpSpPr>
        <p:sp>
          <p:nvSpPr>
            <p:cNvPr id="250" name="Tekstvak 249"/>
            <p:cNvSpPr txBox="1"/>
            <p:nvPr/>
          </p:nvSpPr>
          <p:spPr>
            <a:xfrm>
              <a:off x="89452" y="3162267"/>
              <a:ext cx="3982879" cy="892552"/>
            </a:xfrm>
            <a:prstGeom prst="rect">
              <a:avLst/>
            </a:prstGeom>
            <a:noFill/>
          </p:spPr>
          <p:txBody>
            <a:bodyPr wrap="square" rtlCol="0">
              <a:spAutoFit/>
            </a:bodyPr>
            <a:lstStyle/>
            <a:p>
              <a:r>
                <a:rPr lang="nl-BE" sz="3200" dirty="0">
                  <a:solidFill>
                    <a:srgbClr val="BCCAEE"/>
                  </a:solidFill>
                  <a:latin typeface="Gill Sans MT" panose="020B0502020104020203" pitchFamily="34" charset="0"/>
                </a:rPr>
                <a:t>EURYTHMICS</a:t>
              </a:r>
            </a:p>
            <a:p>
              <a:r>
                <a:rPr lang="nl-BE" sz="2000" dirty="0">
                  <a:solidFill>
                    <a:srgbClr val="BCCAEE"/>
                  </a:solidFill>
                  <a:latin typeface="Gill Sans MT" panose="020B0502020104020203" pitchFamily="34" charset="0"/>
                </a:rPr>
                <a:t>6m, 2011, 100% SAP, n = 44</a:t>
              </a:r>
              <a:endParaRPr lang="en-GB" sz="2000" dirty="0">
                <a:solidFill>
                  <a:srgbClr val="BCCAEE"/>
                </a:solidFill>
                <a:latin typeface="Gill Sans MT" panose="020B0502020104020203" pitchFamily="34" charset="0"/>
              </a:endParaRPr>
            </a:p>
          </p:txBody>
        </p:sp>
        <p:sp>
          <p:nvSpPr>
            <p:cNvPr id="31" name="Rechthoek 30"/>
            <p:cNvSpPr/>
            <p:nvPr/>
          </p:nvSpPr>
          <p:spPr>
            <a:xfrm>
              <a:off x="4253399" y="3288008"/>
              <a:ext cx="637200" cy="636104"/>
            </a:xfrm>
            <a:prstGeom prst="rect">
              <a:avLst/>
            </a:prstGeom>
            <a:solidFill>
              <a:srgbClr val="BCCAEE"/>
            </a:solidFill>
            <a:ln w="2857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hthoek 253"/>
            <p:cNvSpPr/>
            <p:nvPr/>
          </p:nvSpPr>
          <p:spPr>
            <a:xfrm>
              <a:off x="7352997" y="3288008"/>
              <a:ext cx="637200" cy="636104"/>
            </a:xfrm>
            <a:prstGeom prst="rect">
              <a:avLst/>
            </a:prstGeom>
            <a:solidFill>
              <a:srgbClr val="BCCAEE"/>
            </a:solidFill>
            <a:ln w="2857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8" name="Rechte verbindingslijn met pijl 257"/>
            <p:cNvCxnSpPr/>
            <p:nvPr/>
          </p:nvCxnSpPr>
          <p:spPr>
            <a:xfrm flipV="1">
              <a:off x="4571999" y="3426060"/>
              <a:ext cx="10886" cy="360000"/>
            </a:xfrm>
            <a:prstGeom prst="straightConnector1">
              <a:avLst/>
            </a:prstGeom>
            <a:ln w="38100" cap="flat" cmpd="sng" algn="ctr">
              <a:solidFill>
                <a:schemeClr val="bg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59" name="Rechte verbindingslijn met pijl 258"/>
            <p:cNvCxnSpPr/>
            <p:nvPr/>
          </p:nvCxnSpPr>
          <p:spPr>
            <a:xfrm flipV="1">
              <a:off x="7666154" y="3426060"/>
              <a:ext cx="10886" cy="360000"/>
            </a:xfrm>
            <a:prstGeom prst="straightConnector1">
              <a:avLst/>
            </a:prstGeom>
            <a:ln w="38100" cap="flat" cmpd="sng" algn="ctr">
              <a:solidFill>
                <a:schemeClr val="bg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grpSp>
        <p:nvGrpSpPr>
          <p:cNvPr id="36" name="Groep 35"/>
          <p:cNvGrpSpPr/>
          <p:nvPr/>
        </p:nvGrpSpPr>
        <p:grpSpPr>
          <a:xfrm>
            <a:off x="89452" y="3814532"/>
            <a:ext cx="7895776" cy="892552"/>
            <a:chOff x="94421" y="4233430"/>
            <a:chExt cx="7895776" cy="892552"/>
          </a:xfrm>
        </p:grpSpPr>
        <p:sp>
          <p:nvSpPr>
            <p:cNvPr id="249" name="Tekstvak 248"/>
            <p:cNvSpPr txBox="1"/>
            <p:nvPr/>
          </p:nvSpPr>
          <p:spPr>
            <a:xfrm>
              <a:off x="94421" y="4233430"/>
              <a:ext cx="3649804" cy="892552"/>
            </a:xfrm>
            <a:prstGeom prst="rect">
              <a:avLst/>
            </a:prstGeom>
            <a:noFill/>
          </p:spPr>
          <p:txBody>
            <a:bodyPr wrap="square" rtlCol="0">
              <a:spAutoFit/>
            </a:bodyPr>
            <a:lstStyle/>
            <a:p>
              <a:r>
                <a:rPr lang="nl-BE" sz="3200" dirty="0">
                  <a:solidFill>
                    <a:srgbClr val="94AFFA"/>
                  </a:solidFill>
                  <a:latin typeface="Gill Sans MT" panose="020B0502020104020203" pitchFamily="34" charset="0"/>
                </a:rPr>
                <a:t>JDRF</a:t>
              </a:r>
            </a:p>
            <a:p>
              <a:r>
                <a:rPr lang="nl-BE" sz="2000" dirty="0">
                  <a:solidFill>
                    <a:srgbClr val="94AFFA"/>
                  </a:solidFill>
                  <a:latin typeface="Gill Sans MT" panose="020B0502020104020203" pitchFamily="34" charset="0"/>
                </a:rPr>
                <a:t>6m, 2008, 80% CSII, n = 232</a:t>
              </a:r>
              <a:endParaRPr lang="en-GB" sz="2000" dirty="0">
                <a:solidFill>
                  <a:srgbClr val="94AFFA"/>
                </a:solidFill>
                <a:latin typeface="Gill Sans MT" panose="020B0502020104020203" pitchFamily="34" charset="0"/>
              </a:endParaRPr>
            </a:p>
          </p:txBody>
        </p:sp>
        <p:sp>
          <p:nvSpPr>
            <p:cNvPr id="252" name="Rechthoek 251"/>
            <p:cNvSpPr/>
            <p:nvPr/>
          </p:nvSpPr>
          <p:spPr>
            <a:xfrm>
              <a:off x="4253399" y="4361654"/>
              <a:ext cx="637200" cy="636104"/>
            </a:xfrm>
            <a:prstGeom prst="rect">
              <a:avLst/>
            </a:prstGeom>
            <a:solidFill>
              <a:srgbClr val="94AFFA"/>
            </a:solidFill>
            <a:ln w="2857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hthoek 254"/>
            <p:cNvSpPr/>
            <p:nvPr/>
          </p:nvSpPr>
          <p:spPr>
            <a:xfrm>
              <a:off x="7352997" y="4361654"/>
              <a:ext cx="637200" cy="636104"/>
            </a:xfrm>
            <a:prstGeom prst="rect">
              <a:avLst/>
            </a:prstGeom>
            <a:solidFill>
              <a:srgbClr val="94AFFA"/>
            </a:solidFill>
            <a:ln w="2857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0" name="Rechte verbindingslijn met pijl 259"/>
            <p:cNvCxnSpPr/>
            <p:nvPr/>
          </p:nvCxnSpPr>
          <p:spPr>
            <a:xfrm flipV="1">
              <a:off x="4561113" y="4499706"/>
              <a:ext cx="10886" cy="360000"/>
            </a:xfrm>
            <a:prstGeom prst="straightConnector1">
              <a:avLst/>
            </a:prstGeom>
            <a:ln w="38100" cap="flat" cmpd="sng" algn="ctr">
              <a:solidFill>
                <a:schemeClr val="bg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2" name="Tekstvak 31"/>
            <p:cNvSpPr txBox="1"/>
            <p:nvPr/>
          </p:nvSpPr>
          <p:spPr>
            <a:xfrm>
              <a:off x="7453705" y="4298522"/>
              <a:ext cx="424898" cy="707886"/>
            </a:xfrm>
            <a:prstGeom prst="rect">
              <a:avLst/>
            </a:prstGeom>
            <a:noFill/>
          </p:spPr>
          <p:txBody>
            <a:bodyPr wrap="square" rtlCol="0">
              <a:spAutoFit/>
            </a:bodyPr>
            <a:lstStyle/>
            <a:p>
              <a:pPr algn="ctr"/>
              <a:r>
                <a:rPr lang="nl-BE" sz="4000" b="1" dirty="0">
                  <a:solidFill>
                    <a:schemeClr val="bg1"/>
                  </a:solidFill>
                  <a:latin typeface="Gill Sans MT" panose="020B0502020104020203" pitchFamily="34" charset="0"/>
                </a:rPr>
                <a:t>~</a:t>
              </a:r>
              <a:endParaRPr lang="en-GB" sz="4000" b="1" dirty="0">
                <a:solidFill>
                  <a:schemeClr val="bg1"/>
                </a:solidFill>
                <a:latin typeface="Gill Sans MT" panose="020B0502020104020203" pitchFamily="34" charset="0"/>
              </a:endParaRPr>
            </a:p>
          </p:txBody>
        </p:sp>
      </p:grpSp>
      <p:grpSp>
        <p:nvGrpSpPr>
          <p:cNvPr id="38" name="Groep 37"/>
          <p:cNvGrpSpPr/>
          <p:nvPr/>
        </p:nvGrpSpPr>
        <p:grpSpPr>
          <a:xfrm>
            <a:off x="89452" y="4770551"/>
            <a:ext cx="7900745" cy="892552"/>
            <a:chOff x="89452" y="5295259"/>
            <a:chExt cx="7900745" cy="892552"/>
          </a:xfrm>
        </p:grpSpPr>
        <p:sp>
          <p:nvSpPr>
            <p:cNvPr id="248" name="Tekstvak 247"/>
            <p:cNvSpPr txBox="1"/>
            <p:nvPr/>
          </p:nvSpPr>
          <p:spPr>
            <a:xfrm>
              <a:off x="89452" y="5295259"/>
              <a:ext cx="3864000" cy="892552"/>
            </a:xfrm>
            <a:prstGeom prst="rect">
              <a:avLst/>
            </a:prstGeom>
            <a:noFill/>
          </p:spPr>
          <p:txBody>
            <a:bodyPr wrap="square" rtlCol="0">
              <a:spAutoFit/>
            </a:bodyPr>
            <a:lstStyle/>
            <a:p>
              <a:r>
                <a:rPr lang="nl-BE" sz="3200" dirty="0">
                  <a:solidFill>
                    <a:srgbClr val="5CA3F2"/>
                  </a:solidFill>
                  <a:latin typeface="Gill Sans MT" panose="020B0502020104020203" pitchFamily="34" charset="0"/>
                </a:rPr>
                <a:t>SWITCH</a:t>
              </a:r>
            </a:p>
            <a:p>
              <a:r>
                <a:rPr lang="nl-BE" sz="2000" dirty="0">
                  <a:solidFill>
                    <a:srgbClr val="5CA3F2"/>
                  </a:solidFill>
                  <a:latin typeface="Gill Sans MT" panose="020B0502020104020203" pitchFamily="34" charset="0"/>
                </a:rPr>
                <a:t>6m, 2011, 100% SAP, n = 153</a:t>
              </a:r>
              <a:endParaRPr lang="en-GB" sz="2000" dirty="0">
                <a:solidFill>
                  <a:srgbClr val="5CA3F2"/>
                </a:solidFill>
                <a:latin typeface="Gill Sans MT" panose="020B0502020104020203" pitchFamily="34" charset="0"/>
              </a:endParaRPr>
            </a:p>
          </p:txBody>
        </p:sp>
        <p:sp>
          <p:nvSpPr>
            <p:cNvPr id="253" name="Rechthoek 252"/>
            <p:cNvSpPr/>
            <p:nvPr/>
          </p:nvSpPr>
          <p:spPr>
            <a:xfrm>
              <a:off x="4253399" y="5420200"/>
              <a:ext cx="637200" cy="636104"/>
            </a:xfrm>
            <a:prstGeom prst="rect">
              <a:avLst/>
            </a:prstGeom>
            <a:solidFill>
              <a:srgbClr val="5CA3F2"/>
            </a:solidFill>
            <a:ln w="2857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hthoek 255"/>
            <p:cNvSpPr/>
            <p:nvPr/>
          </p:nvSpPr>
          <p:spPr>
            <a:xfrm>
              <a:off x="7352997" y="5420200"/>
              <a:ext cx="637200" cy="636104"/>
            </a:xfrm>
            <a:prstGeom prst="rect">
              <a:avLst/>
            </a:prstGeom>
            <a:solidFill>
              <a:srgbClr val="5CA3F2"/>
            </a:solidFill>
            <a:ln w="2857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1" name="Rechte verbindingslijn met pijl 260"/>
            <p:cNvCxnSpPr/>
            <p:nvPr/>
          </p:nvCxnSpPr>
          <p:spPr>
            <a:xfrm flipV="1">
              <a:off x="4566556" y="5558252"/>
              <a:ext cx="10886" cy="360000"/>
            </a:xfrm>
            <a:prstGeom prst="straightConnector1">
              <a:avLst/>
            </a:prstGeom>
            <a:ln w="38100" cap="flat" cmpd="sng" algn="ctr">
              <a:solidFill>
                <a:schemeClr val="bg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62" name="Tekstvak 261"/>
            <p:cNvSpPr txBox="1"/>
            <p:nvPr/>
          </p:nvSpPr>
          <p:spPr>
            <a:xfrm>
              <a:off x="7453705" y="5365607"/>
              <a:ext cx="424898" cy="707886"/>
            </a:xfrm>
            <a:prstGeom prst="rect">
              <a:avLst/>
            </a:prstGeom>
            <a:noFill/>
          </p:spPr>
          <p:txBody>
            <a:bodyPr wrap="square" rtlCol="0">
              <a:spAutoFit/>
            </a:bodyPr>
            <a:lstStyle/>
            <a:p>
              <a:pPr algn="ctr"/>
              <a:r>
                <a:rPr lang="nl-BE" sz="4000" b="1" dirty="0">
                  <a:solidFill>
                    <a:schemeClr val="bg1"/>
                  </a:solidFill>
                  <a:latin typeface="Gill Sans MT" panose="020B0502020104020203" pitchFamily="34" charset="0"/>
                </a:rPr>
                <a:t>~</a:t>
              </a:r>
              <a:endParaRPr lang="en-GB" sz="4000" b="1" dirty="0">
                <a:solidFill>
                  <a:schemeClr val="bg1"/>
                </a:solidFill>
                <a:latin typeface="Gill Sans MT" panose="020B0502020104020203" pitchFamily="34" charset="0"/>
              </a:endParaRPr>
            </a:p>
          </p:txBody>
        </p:sp>
      </p:grpSp>
      <p:grpSp>
        <p:nvGrpSpPr>
          <p:cNvPr id="268" name="Groep 267"/>
          <p:cNvGrpSpPr/>
          <p:nvPr/>
        </p:nvGrpSpPr>
        <p:grpSpPr>
          <a:xfrm>
            <a:off x="89452" y="5726570"/>
            <a:ext cx="7895302" cy="892552"/>
            <a:chOff x="89452" y="3699187"/>
            <a:chExt cx="7895302" cy="892552"/>
          </a:xfrm>
        </p:grpSpPr>
        <p:sp>
          <p:nvSpPr>
            <p:cNvPr id="263" name="Tekstvak 262"/>
            <p:cNvSpPr txBox="1"/>
            <p:nvPr/>
          </p:nvSpPr>
          <p:spPr>
            <a:xfrm>
              <a:off x="89452" y="3699187"/>
              <a:ext cx="3845347" cy="892552"/>
            </a:xfrm>
            <a:prstGeom prst="rect">
              <a:avLst/>
            </a:prstGeom>
            <a:noFill/>
          </p:spPr>
          <p:txBody>
            <a:bodyPr wrap="square" rtlCol="0">
              <a:spAutoFit/>
            </a:bodyPr>
            <a:lstStyle/>
            <a:p>
              <a:r>
                <a:rPr lang="nl-BE" sz="3200" dirty="0">
                  <a:solidFill>
                    <a:srgbClr val="5781F7"/>
                  </a:solidFill>
                  <a:latin typeface="Gill Sans MT" panose="020B0502020104020203" pitchFamily="34" charset="0"/>
                </a:rPr>
                <a:t>STAR 3</a:t>
              </a:r>
            </a:p>
            <a:p>
              <a:r>
                <a:rPr lang="nl-BE" sz="2000" dirty="0">
                  <a:solidFill>
                    <a:srgbClr val="5781F7"/>
                  </a:solidFill>
                  <a:latin typeface="Gill Sans MT" panose="020B0502020104020203" pitchFamily="34" charset="0"/>
                </a:rPr>
                <a:t>12m, 2010, 100% SAP, n = 247</a:t>
              </a:r>
              <a:endParaRPr lang="en-GB" sz="2000" dirty="0">
                <a:solidFill>
                  <a:srgbClr val="5781F7"/>
                </a:solidFill>
                <a:latin typeface="Gill Sans MT" panose="020B0502020104020203" pitchFamily="34" charset="0"/>
              </a:endParaRPr>
            </a:p>
          </p:txBody>
        </p:sp>
        <p:sp>
          <p:nvSpPr>
            <p:cNvPr id="264" name="Rechthoek 263"/>
            <p:cNvSpPr/>
            <p:nvPr/>
          </p:nvSpPr>
          <p:spPr>
            <a:xfrm>
              <a:off x="4253399" y="3824485"/>
              <a:ext cx="637200" cy="636104"/>
            </a:xfrm>
            <a:prstGeom prst="rect">
              <a:avLst/>
            </a:prstGeom>
            <a:solidFill>
              <a:srgbClr val="5781F7"/>
            </a:solidFill>
            <a:ln w="2857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5" name="Rechte verbindingslijn met pijl 264"/>
            <p:cNvCxnSpPr/>
            <p:nvPr/>
          </p:nvCxnSpPr>
          <p:spPr>
            <a:xfrm flipV="1">
              <a:off x="4571999" y="3962537"/>
              <a:ext cx="10886" cy="360000"/>
            </a:xfrm>
            <a:prstGeom prst="straightConnector1">
              <a:avLst/>
            </a:prstGeom>
            <a:ln w="38100" cap="flat" cmpd="sng" algn="ctr">
              <a:solidFill>
                <a:schemeClr val="bg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66" name="Rechthoek 265"/>
            <p:cNvSpPr/>
            <p:nvPr/>
          </p:nvSpPr>
          <p:spPr>
            <a:xfrm>
              <a:off x="7347554" y="3828894"/>
              <a:ext cx="637200" cy="636104"/>
            </a:xfrm>
            <a:prstGeom prst="rect">
              <a:avLst/>
            </a:prstGeom>
            <a:solidFill>
              <a:srgbClr val="5781F7"/>
            </a:solidFill>
            <a:ln w="2857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7" name="Rechte verbindingslijn met pijl 266"/>
            <p:cNvCxnSpPr/>
            <p:nvPr/>
          </p:nvCxnSpPr>
          <p:spPr>
            <a:xfrm flipV="1">
              <a:off x="7655268" y="3960165"/>
              <a:ext cx="10886" cy="360000"/>
            </a:xfrm>
            <a:prstGeom prst="straightConnector1">
              <a:avLst/>
            </a:prstGeom>
            <a:ln w="38100" cap="flat" cmpd="sng" algn="ctr">
              <a:solidFill>
                <a:schemeClr val="bg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03458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http://remuve.co/wp-content/uploads/2016/01/medical.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809"/>
            <a:ext cx="9144000" cy="225021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p:nvPr/>
        </p:nvSpPr>
        <p:spPr>
          <a:xfrm>
            <a:off x="2097363" y="358362"/>
            <a:ext cx="7046636" cy="923787"/>
          </a:xfrm>
          <a:prstGeom prst="rect">
            <a:avLst/>
          </a:prstGeom>
          <a:solidFill>
            <a:schemeClr val="accent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bg1"/>
              </a:solidFill>
              <a:effectLst/>
              <a:uLnTx/>
              <a:uFillTx/>
            </a:endParaRPr>
          </a:p>
        </p:txBody>
      </p:sp>
      <p:sp>
        <p:nvSpPr>
          <p:cNvPr id="17" name="Titel 1"/>
          <p:cNvSpPr>
            <a:spLocks noGrp="1"/>
          </p:cNvSpPr>
          <p:nvPr>
            <p:ph type="title"/>
          </p:nvPr>
        </p:nvSpPr>
        <p:spPr>
          <a:xfrm>
            <a:off x="2097363" y="334495"/>
            <a:ext cx="7046636" cy="1325563"/>
          </a:xfrm>
        </p:spPr>
        <p:txBody>
          <a:bodyPr>
            <a:noAutofit/>
          </a:bodyPr>
          <a:lstStyle/>
          <a:p>
            <a:pPr algn="r"/>
            <a:r>
              <a:rPr lang="nl-BE" dirty="0">
                <a:solidFill>
                  <a:schemeClr val="bg1"/>
                </a:solidFill>
                <a:latin typeface="Gill Sans MT" panose="020B0502020104020203" pitchFamily="34" charset="0"/>
              </a:rPr>
              <a:t>The sensor </a:t>
            </a:r>
            <a:r>
              <a:rPr lang="nl-BE" dirty="0" err="1">
                <a:solidFill>
                  <a:schemeClr val="bg1"/>
                </a:solidFill>
                <a:latin typeface="Gill Sans MT" panose="020B0502020104020203" pitchFamily="34" charset="0"/>
              </a:rPr>
              <a:t>convention</a:t>
            </a:r>
            <a:endParaRPr lang="en-GB" sz="8000" dirty="0">
              <a:solidFill>
                <a:schemeClr val="bg1"/>
              </a:solidFill>
              <a:latin typeface="Gill Sans MT" panose="020B0502020104020203" pitchFamily="34" charset="0"/>
            </a:endParaRPr>
          </a:p>
        </p:txBody>
      </p:sp>
      <p:sp>
        <p:nvSpPr>
          <p:cNvPr id="18" name="Rechthoek 17"/>
          <p:cNvSpPr/>
          <p:nvPr/>
        </p:nvSpPr>
        <p:spPr>
          <a:xfrm>
            <a:off x="0" y="1282149"/>
            <a:ext cx="9143999" cy="2256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kstvak 18"/>
          <p:cNvSpPr txBox="1"/>
          <p:nvPr/>
        </p:nvSpPr>
        <p:spPr>
          <a:xfrm>
            <a:off x="5809421" y="-2450"/>
            <a:ext cx="3359426" cy="369332"/>
          </a:xfrm>
          <a:prstGeom prst="rect">
            <a:avLst/>
          </a:prstGeom>
          <a:noFill/>
        </p:spPr>
        <p:txBody>
          <a:bodyPr wrap="square" rtlCol="0">
            <a:spAutoFit/>
          </a:bodyPr>
          <a:lstStyle/>
          <a:p>
            <a:pPr algn="r"/>
            <a:r>
              <a:rPr lang="nl-BE" dirty="0">
                <a:solidFill>
                  <a:schemeClr val="bg1">
                    <a:lumMod val="50000"/>
                  </a:schemeClr>
                </a:solidFill>
                <a:latin typeface="Trebuchet MS" panose="020B0603020202020204" pitchFamily="34" charset="0"/>
              </a:rPr>
              <a:t>1 </a:t>
            </a:r>
            <a:r>
              <a:rPr lang="nl-BE" dirty="0" err="1">
                <a:solidFill>
                  <a:schemeClr val="bg1">
                    <a:lumMod val="50000"/>
                  </a:schemeClr>
                </a:solidFill>
                <a:latin typeface="Trebuchet MS" panose="020B0603020202020204" pitchFamily="34" charset="0"/>
              </a:rPr>
              <a:t>Introduction</a:t>
            </a:r>
            <a:endParaRPr lang="en-GB" dirty="0">
              <a:solidFill>
                <a:schemeClr val="bg1">
                  <a:lumMod val="50000"/>
                </a:schemeClr>
              </a:solidFill>
              <a:latin typeface="Trebuchet MS" panose="020B0603020202020204" pitchFamily="34" charset="0"/>
            </a:endParaRPr>
          </a:p>
        </p:txBody>
      </p:sp>
      <p:grpSp>
        <p:nvGrpSpPr>
          <p:cNvPr id="2" name="Groep 1"/>
          <p:cNvGrpSpPr/>
          <p:nvPr/>
        </p:nvGrpSpPr>
        <p:grpSpPr>
          <a:xfrm>
            <a:off x="2485393" y="4467887"/>
            <a:ext cx="5542187" cy="1978237"/>
            <a:chOff x="194997" y="1814834"/>
            <a:chExt cx="5542187" cy="1978237"/>
          </a:xfrm>
        </p:grpSpPr>
        <p:sp>
          <p:nvSpPr>
            <p:cNvPr id="4" name="Tekstvak 3"/>
            <p:cNvSpPr txBox="1"/>
            <p:nvPr/>
          </p:nvSpPr>
          <p:spPr>
            <a:xfrm>
              <a:off x="194997" y="2469632"/>
              <a:ext cx="5542187" cy="132343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BE" sz="2000" b="0" i="0" u="none" strike="noStrike" kern="0" cap="none" spc="0" normalizeH="0" baseline="0" noProof="0" dirty="0">
                  <a:ln>
                    <a:noFill/>
                  </a:ln>
                  <a:solidFill>
                    <a:srgbClr val="333333"/>
                  </a:solidFill>
                  <a:effectLst/>
                  <a:uLnTx/>
                  <a:uFillTx/>
                  <a:latin typeface="Gill Sans MT" panose="020B0502020104020203" pitchFamily="34" charset="0"/>
                </a:rPr>
                <a:t>Compliance </a:t>
              </a:r>
              <a:r>
                <a:rPr kumimoji="0" lang="nl-BE" sz="2000" b="0" i="0" u="none" strike="noStrike" kern="0" cap="none" spc="0" normalizeH="0" baseline="0" noProof="0" dirty="0" err="1">
                  <a:ln>
                    <a:noFill/>
                  </a:ln>
                  <a:solidFill>
                    <a:srgbClr val="333333"/>
                  </a:solidFill>
                  <a:effectLst/>
                  <a:uLnTx/>
                  <a:uFillTx/>
                  <a:latin typeface="Gill Sans MT" panose="020B0502020104020203" pitchFamily="34" charset="0"/>
                </a:rPr>
                <a:t>with</a:t>
              </a:r>
              <a:r>
                <a:rPr kumimoji="0" lang="nl-BE" sz="2000" b="0" i="0" u="none" strike="noStrike" kern="0" cap="none" spc="0" normalizeH="0" baseline="0" noProof="0" dirty="0">
                  <a:ln>
                    <a:noFill/>
                  </a:ln>
                  <a:solidFill>
                    <a:srgbClr val="333333"/>
                  </a:solidFill>
                  <a:effectLst/>
                  <a:uLnTx/>
                  <a:uFillTx/>
                  <a:latin typeface="Gill Sans MT" panose="020B0502020104020203" pitchFamily="34" charset="0"/>
                </a:rPr>
                <a:t> RT-CGM ≥ 70%</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BE" sz="2000" b="0" i="0" u="none" strike="noStrike" kern="0" cap="none" spc="0" normalizeH="0" baseline="0" noProof="0" dirty="0" err="1">
                  <a:ln>
                    <a:noFill/>
                  </a:ln>
                  <a:solidFill>
                    <a:srgbClr val="333333"/>
                  </a:solidFill>
                  <a:effectLst/>
                  <a:uLnTx/>
                  <a:uFillTx/>
                  <a:latin typeface="Gill Sans MT" panose="020B0502020104020203" pitchFamily="34" charset="0"/>
                </a:rPr>
                <a:t>Registration</a:t>
              </a:r>
              <a:r>
                <a:rPr kumimoji="0" lang="nl-BE" sz="2000" b="0" i="0" u="none" strike="noStrike" kern="0" cap="none" spc="0" normalizeH="0" baseline="0" noProof="0" dirty="0">
                  <a:ln>
                    <a:noFill/>
                  </a:ln>
                  <a:solidFill>
                    <a:srgbClr val="333333"/>
                  </a:solidFill>
                  <a:effectLst/>
                  <a:uLnTx/>
                  <a:uFillTx/>
                  <a:latin typeface="Gill Sans MT" panose="020B0502020104020203" pitchFamily="34" charset="0"/>
                </a:rPr>
                <a:t> of </a:t>
              </a:r>
              <a:r>
                <a:rPr kumimoji="0" lang="nl-BE" sz="2000" b="0" i="0" u="none" strike="noStrike" kern="0" cap="none" spc="0" normalizeH="0" baseline="0" noProof="0" dirty="0" err="1">
                  <a:ln>
                    <a:noFill/>
                  </a:ln>
                  <a:solidFill>
                    <a:srgbClr val="333333"/>
                  </a:solidFill>
                  <a:effectLst/>
                  <a:uLnTx/>
                  <a:uFillTx/>
                  <a:latin typeface="Gill Sans MT" panose="020B0502020104020203" pitchFamily="34" charset="0"/>
                </a:rPr>
                <a:t>problems</a:t>
              </a:r>
              <a:r>
                <a:rPr kumimoji="0" lang="nl-BE" sz="2000" b="0" i="0" u="none" strike="noStrike" kern="0" cap="none" spc="0" normalizeH="0" baseline="0" noProof="0" dirty="0">
                  <a:ln>
                    <a:noFill/>
                  </a:ln>
                  <a:solidFill>
                    <a:srgbClr val="333333"/>
                  </a:solidFill>
                  <a:effectLst/>
                  <a:uLnTx/>
                  <a:uFillTx/>
                  <a:latin typeface="Gill Sans MT" panose="020B0502020104020203" pitchFamily="34" charset="0"/>
                </a:rPr>
                <a:t> </a:t>
              </a:r>
              <a:r>
                <a:rPr kumimoji="0" lang="nl-BE" sz="2000" b="0" i="0" u="none" strike="noStrike" kern="0" cap="none" spc="0" normalizeH="0" baseline="0" noProof="0" dirty="0" err="1">
                  <a:ln>
                    <a:noFill/>
                  </a:ln>
                  <a:solidFill>
                    <a:srgbClr val="333333"/>
                  </a:solidFill>
                  <a:effectLst/>
                  <a:uLnTx/>
                  <a:uFillTx/>
                  <a:latin typeface="Gill Sans MT" panose="020B0502020104020203" pitchFamily="34" charset="0"/>
                </a:rPr>
                <a:t>due</a:t>
              </a:r>
              <a:r>
                <a:rPr kumimoji="0" lang="nl-BE" sz="2000" b="0" i="0" u="none" strike="noStrike" kern="0" cap="none" spc="0" normalizeH="0" baseline="0" noProof="0" dirty="0">
                  <a:ln>
                    <a:noFill/>
                  </a:ln>
                  <a:solidFill>
                    <a:srgbClr val="333333"/>
                  </a:solidFill>
                  <a:effectLst/>
                  <a:uLnTx/>
                  <a:uFillTx/>
                  <a:latin typeface="Gill Sans MT" panose="020B0502020104020203" pitchFamily="34" charset="0"/>
                </a:rPr>
                <a:t> </a:t>
              </a:r>
              <a:r>
                <a:rPr kumimoji="0" lang="nl-BE" sz="2000" b="0" i="0" u="none" strike="noStrike" kern="0" cap="none" spc="0" normalizeH="0" baseline="0" noProof="0" dirty="0" err="1">
                  <a:ln>
                    <a:noFill/>
                  </a:ln>
                  <a:solidFill>
                    <a:srgbClr val="333333"/>
                  </a:solidFill>
                  <a:effectLst/>
                  <a:uLnTx/>
                  <a:uFillTx/>
                  <a:latin typeface="Gill Sans MT" panose="020B0502020104020203" pitchFamily="34" charset="0"/>
                </a:rPr>
                <a:t>to</a:t>
              </a:r>
              <a:r>
                <a:rPr kumimoji="0" lang="nl-BE" sz="2000" b="0" i="0" u="none" strike="noStrike" kern="0" cap="none" spc="0" normalizeH="0" baseline="0" noProof="0" dirty="0">
                  <a:ln>
                    <a:noFill/>
                  </a:ln>
                  <a:solidFill>
                    <a:srgbClr val="333333"/>
                  </a:solidFill>
                  <a:effectLst/>
                  <a:uLnTx/>
                  <a:uFillTx/>
                  <a:latin typeface="Gill Sans MT" panose="020B0502020104020203" pitchFamily="34" charset="0"/>
                </a:rPr>
                <a:t> diabetes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BE" sz="2000" b="0" i="0" u="none" strike="noStrike" kern="0" cap="none" spc="0" normalizeH="0" baseline="0" noProof="0" dirty="0" err="1">
                  <a:ln>
                    <a:noFill/>
                  </a:ln>
                  <a:solidFill>
                    <a:srgbClr val="333333"/>
                  </a:solidFill>
                  <a:effectLst/>
                  <a:uLnTx/>
                  <a:uFillTx/>
                  <a:latin typeface="Gill Sans MT" panose="020B0502020104020203" pitchFamily="34" charset="0"/>
                </a:rPr>
                <a:t>Consultations</a:t>
              </a:r>
              <a:endParaRPr kumimoji="0" lang="nl-BE" sz="2000" b="0" i="0" u="none" strike="noStrike" kern="0" cap="none" spc="0" normalizeH="0" baseline="0" noProof="0" dirty="0">
                <a:ln>
                  <a:noFill/>
                </a:ln>
                <a:solidFill>
                  <a:srgbClr val="333333"/>
                </a:solidFill>
                <a:effectLst/>
                <a:uLnTx/>
                <a:uFillTx/>
                <a:latin typeface="Gill Sans MT" panose="020B0502020104020203"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BE" sz="2000" b="0" i="0" u="none" strike="noStrike" kern="0" cap="none" spc="0" normalizeH="0" baseline="0" noProof="0" dirty="0">
                  <a:ln>
                    <a:noFill/>
                  </a:ln>
                  <a:solidFill>
                    <a:srgbClr val="333333"/>
                  </a:solidFill>
                  <a:effectLst/>
                  <a:uLnTx/>
                  <a:uFillTx/>
                  <a:latin typeface="Gill Sans MT" panose="020B0502020104020203" pitchFamily="34" charset="0"/>
                </a:rPr>
                <a:t>Questionnaires</a:t>
              </a:r>
            </a:p>
          </p:txBody>
        </p:sp>
        <p:sp>
          <p:nvSpPr>
            <p:cNvPr id="3" name="Tekstvak 2"/>
            <p:cNvSpPr txBox="1"/>
            <p:nvPr/>
          </p:nvSpPr>
          <p:spPr>
            <a:xfrm>
              <a:off x="254977" y="1814834"/>
              <a:ext cx="5386515" cy="646331"/>
            </a:xfrm>
            <a:prstGeom prst="rect">
              <a:avLst/>
            </a:prstGeom>
            <a:noFill/>
            <a:ln w="57150">
              <a:solidFill>
                <a:srgbClr val="214C9B"/>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3600" b="0" i="0" u="none" strike="noStrike" kern="0" cap="none" spc="0" normalizeH="0" baseline="0" noProof="0" dirty="0" err="1">
                  <a:ln>
                    <a:noFill/>
                  </a:ln>
                  <a:solidFill>
                    <a:srgbClr val="333333"/>
                  </a:solidFill>
                  <a:effectLst/>
                  <a:uLnTx/>
                  <a:uFillTx/>
                  <a:latin typeface="Gill Sans MT" panose="020B0502020104020203" pitchFamily="34" charset="0"/>
                </a:rPr>
                <a:t>Conditions</a:t>
              </a:r>
              <a:r>
                <a:rPr kumimoji="0" lang="nl-BE" sz="3600" b="0" i="0" u="none" strike="noStrike" kern="0" cap="none" spc="0" normalizeH="0" baseline="0" noProof="0" dirty="0">
                  <a:ln>
                    <a:noFill/>
                  </a:ln>
                  <a:solidFill>
                    <a:srgbClr val="333333"/>
                  </a:solidFill>
                  <a:effectLst/>
                  <a:uLnTx/>
                  <a:uFillTx/>
                  <a:latin typeface="Gill Sans MT" panose="020B0502020104020203" pitchFamily="34" charset="0"/>
                </a:rPr>
                <a:t> </a:t>
              </a:r>
              <a:r>
                <a:rPr kumimoji="0" lang="nl-BE" sz="3600" b="0" i="0" u="none" strike="noStrike" kern="0" cap="none" spc="0" normalizeH="0" baseline="0" noProof="0" dirty="0" err="1">
                  <a:ln>
                    <a:noFill/>
                  </a:ln>
                  <a:solidFill>
                    <a:srgbClr val="333333"/>
                  </a:solidFill>
                  <a:effectLst/>
                  <a:uLnTx/>
                  <a:uFillTx/>
                  <a:latin typeface="Gill Sans MT" panose="020B0502020104020203" pitchFamily="34" charset="0"/>
                </a:rPr>
                <a:t>for</a:t>
              </a:r>
              <a:r>
                <a:rPr kumimoji="0" lang="nl-BE" sz="3600" b="0" i="0" u="none" strike="noStrike" kern="0" cap="none" spc="0" normalizeH="0" baseline="0" noProof="0" dirty="0">
                  <a:ln>
                    <a:noFill/>
                  </a:ln>
                  <a:solidFill>
                    <a:srgbClr val="333333"/>
                  </a:solidFill>
                  <a:effectLst/>
                  <a:uLnTx/>
                  <a:uFillTx/>
                  <a:latin typeface="Gill Sans MT" panose="020B0502020104020203" pitchFamily="34" charset="0"/>
                </a:rPr>
                <a:t> </a:t>
              </a:r>
              <a:r>
                <a:rPr kumimoji="0" lang="nl-BE" sz="3600" b="0" i="0" u="none" strike="noStrike" kern="0" cap="none" spc="0" normalizeH="0" baseline="0" noProof="0" dirty="0" err="1">
                  <a:ln>
                    <a:noFill/>
                  </a:ln>
                  <a:solidFill>
                    <a:srgbClr val="333333"/>
                  </a:solidFill>
                  <a:effectLst/>
                  <a:uLnTx/>
                  <a:uFillTx/>
                  <a:latin typeface="Gill Sans MT" panose="020B0502020104020203" pitchFamily="34" charset="0"/>
                </a:rPr>
                <a:t>patients</a:t>
              </a:r>
              <a:endParaRPr kumimoji="0" lang="en-GB" sz="3600" b="0" i="0" u="none" strike="noStrike" kern="0" cap="none" spc="0" normalizeH="0" baseline="0" noProof="0" dirty="0">
                <a:ln>
                  <a:noFill/>
                </a:ln>
                <a:solidFill>
                  <a:srgbClr val="333333"/>
                </a:solidFill>
                <a:effectLst/>
                <a:uLnTx/>
                <a:uFillTx/>
              </a:endParaRPr>
            </a:p>
          </p:txBody>
        </p:sp>
      </p:grpSp>
      <p:graphicFrame>
        <p:nvGraphicFramePr>
          <p:cNvPr id="20" name="Tabel 19"/>
          <p:cNvGraphicFramePr>
            <a:graphicFrameLocks noGrp="1"/>
          </p:cNvGraphicFramePr>
          <p:nvPr>
            <p:extLst>
              <p:ext uri="{D42A27DB-BD31-4B8C-83A1-F6EECF244321}">
                <p14:modId xmlns:p14="http://schemas.microsoft.com/office/powerpoint/2010/main" val="593880532"/>
              </p:ext>
            </p:extLst>
          </p:nvPr>
        </p:nvGraphicFramePr>
        <p:xfrm>
          <a:off x="2819382" y="2545531"/>
          <a:ext cx="5984984" cy="1143000"/>
        </p:xfrm>
        <a:graphic>
          <a:graphicData uri="http://schemas.openxmlformats.org/drawingml/2006/table">
            <a:tbl>
              <a:tblPr firstRow="1" bandRow="1">
                <a:tableStyleId>{5A111915-BE36-4E01-A7E5-04B1672EAD32}</a:tableStyleId>
              </a:tblPr>
              <a:tblGrid>
                <a:gridCol w="5984984">
                  <a:extLst>
                    <a:ext uri="{9D8B030D-6E8A-4147-A177-3AD203B41FA5}">
                      <a16:colId xmlns:a16="http://schemas.microsoft.com/office/drawing/2014/main" xmlns="" val="3669677195"/>
                    </a:ext>
                  </a:extLst>
                </a:gridCol>
              </a:tblGrid>
              <a:tr h="370840">
                <a:tc>
                  <a:txBody>
                    <a:bodyPr/>
                    <a:lstStyle/>
                    <a:p>
                      <a:r>
                        <a:rPr lang="nl-BE" sz="1900" b="1" i="1" dirty="0">
                          <a:solidFill>
                            <a:schemeClr val="tx1"/>
                          </a:solidFill>
                          <a:latin typeface="Gill Sans MT" panose="020B0502020104020203" pitchFamily="34" charset="0"/>
                        </a:rPr>
                        <a:t>1. </a:t>
                      </a:r>
                      <a:r>
                        <a:rPr lang="nl-BE" sz="1900" b="1" i="1" dirty="0" err="1">
                          <a:solidFill>
                            <a:schemeClr val="tx1"/>
                          </a:solidFill>
                          <a:latin typeface="Gill Sans MT" panose="020B0502020104020203" pitchFamily="34" charset="0"/>
                        </a:rPr>
                        <a:t>Insulin</a:t>
                      </a:r>
                      <a:r>
                        <a:rPr lang="nl-BE" sz="1900" b="1" i="1" baseline="0" dirty="0">
                          <a:solidFill>
                            <a:schemeClr val="tx1"/>
                          </a:solidFill>
                          <a:latin typeface="Gill Sans MT" panose="020B0502020104020203" pitchFamily="34" charset="0"/>
                        </a:rPr>
                        <a:t> </a:t>
                      </a:r>
                      <a:r>
                        <a:rPr lang="nl-BE" sz="1900" b="1" i="1" dirty="0">
                          <a:solidFill>
                            <a:schemeClr val="tx1"/>
                          </a:solidFill>
                          <a:latin typeface="Gill Sans MT" panose="020B0502020104020203" pitchFamily="34" charset="0"/>
                        </a:rPr>
                        <a:t>pump</a:t>
                      </a:r>
                      <a:endParaRPr lang="en-GB" sz="1900" b="1" i="1" dirty="0">
                        <a:solidFill>
                          <a:schemeClr val="tx1"/>
                        </a:solidFill>
                        <a:latin typeface="Gill Sans MT" panose="020B0502020104020203" pitchFamily="34" charset="0"/>
                      </a:endParaRPr>
                    </a:p>
                  </a:txBody>
                  <a:tcPr>
                    <a:solidFill>
                      <a:schemeClr val="bg1"/>
                    </a:solidFill>
                  </a:tcPr>
                </a:tc>
                <a:extLst>
                  <a:ext uri="{0D108BD9-81ED-4DB2-BD59-A6C34878D82A}">
                    <a16:rowId xmlns:a16="http://schemas.microsoft.com/office/drawing/2014/main" xmlns="" val="2916368060"/>
                  </a:ext>
                </a:extLst>
              </a:tr>
              <a:tr h="370840">
                <a:tc>
                  <a:txBody>
                    <a:bodyPr/>
                    <a:lstStyle/>
                    <a:p>
                      <a:r>
                        <a:rPr lang="nl-BE" sz="1900" b="1" i="1" dirty="0">
                          <a:solidFill>
                            <a:schemeClr val="tx1"/>
                          </a:solidFill>
                          <a:latin typeface="Gill Sans MT" panose="020B0502020104020203" pitchFamily="34" charset="0"/>
                        </a:rPr>
                        <a:t>2.</a:t>
                      </a:r>
                      <a:r>
                        <a:rPr lang="nl-BE" sz="1900" b="1" i="1" baseline="0" dirty="0">
                          <a:solidFill>
                            <a:schemeClr val="tx1"/>
                          </a:solidFill>
                          <a:latin typeface="Gill Sans MT" panose="020B0502020104020203" pitchFamily="34" charset="0"/>
                        </a:rPr>
                        <a:t> </a:t>
                      </a:r>
                      <a:r>
                        <a:rPr lang="nl-BE" sz="1900" b="1" i="1" baseline="0" dirty="0" err="1">
                          <a:solidFill>
                            <a:schemeClr val="tx1"/>
                          </a:solidFill>
                          <a:latin typeface="Gill Sans MT" panose="020B0502020104020203" pitchFamily="34" charset="0"/>
                        </a:rPr>
                        <a:t>Difficulties</a:t>
                      </a:r>
                      <a:r>
                        <a:rPr lang="nl-BE" sz="1900" b="1" i="1" baseline="0" dirty="0">
                          <a:solidFill>
                            <a:schemeClr val="tx1"/>
                          </a:solidFill>
                          <a:latin typeface="Gill Sans MT" panose="020B0502020104020203" pitchFamily="34" charset="0"/>
                        </a:rPr>
                        <a:t> </a:t>
                      </a:r>
                      <a:r>
                        <a:rPr lang="nl-BE" sz="1900" b="1" i="1" baseline="0" dirty="0" err="1">
                          <a:solidFill>
                            <a:schemeClr val="tx1"/>
                          </a:solidFill>
                          <a:latin typeface="Gill Sans MT" panose="020B0502020104020203" pitchFamily="34" charset="0"/>
                        </a:rPr>
                        <a:t>to</a:t>
                      </a:r>
                      <a:r>
                        <a:rPr lang="nl-BE" sz="1900" b="1" i="1" baseline="0" dirty="0">
                          <a:solidFill>
                            <a:schemeClr val="tx1"/>
                          </a:solidFill>
                          <a:latin typeface="Gill Sans MT" panose="020B0502020104020203" pitchFamily="34" charset="0"/>
                        </a:rPr>
                        <a:t> control </a:t>
                      </a:r>
                      <a:r>
                        <a:rPr lang="nl-BE" sz="1900" b="1" i="1" dirty="0" err="1">
                          <a:solidFill>
                            <a:schemeClr val="tx1"/>
                          </a:solidFill>
                          <a:latin typeface="Gill Sans MT" panose="020B0502020104020203" pitchFamily="34" charset="0"/>
                        </a:rPr>
                        <a:t>glycaemia</a:t>
                      </a:r>
                      <a:endParaRPr lang="en-GB" sz="1900" b="1" i="1" dirty="0">
                        <a:solidFill>
                          <a:schemeClr val="tx1"/>
                        </a:solidFill>
                        <a:latin typeface="Gill Sans MT" panose="020B0502020104020203" pitchFamily="34" charset="0"/>
                      </a:endParaRPr>
                    </a:p>
                  </a:txBody>
                  <a:tcPr>
                    <a:solidFill>
                      <a:schemeClr val="bg1"/>
                    </a:solidFill>
                  </a:tcPr>
                </a:tc>
                <a:extLst>
                  <a:ext uri="{0D108BD9-81ED-4DB2-BD59-A6C34878D82A}">
                    <a16:rowId xmlns:a16="http://schemas.microsoft.com/office/drawing/2014/main" xmlns="" val="3536894394"/>
                  </a:ext>
                </a:extLst>
              </a:tr>
              <a:tr h="370840">
                <a:tc>
                  <a:txBody>
                    <a:bodyPr/>
                    <a:lstStyle/>
                    <a:p>
                      <a:r>
                        <a:rPr lang="nl-BE" sz="1900" b="1" i="1" dirty="0">
                          <a:latin typeface="Gill Sans MT" panose="020B0502020104020203" pitchFamily="34" charset="0"/>
                        </a:rPr>
                        <a:t>3. </a:t>
                      </a:r>
                      <a:r>
                        <a:rPr lang="nl-BE" sz="1900" b="1" i="1" dirty="0" err="1">
                          <a:latin typeface="Gill Sans MT" panose="020B0502020104020203" pitchFamily="34" charset="0"/>
                        </a:rPr>
                        <a:t>Motivated</a:t>
                      </a:r>
                      <a:endParaRPr lang="en-GB" sz="1900" b="1" i="1" dirty="0">
                        <a:latin typeface="Gill Sans MT" panose="020B0502020104020203" pitchFamily="34" charset="0"/>
                      </a:endParaRPr>
                    </a:p>
                  </a:txBody>
                  <a:tcPr/>
                </a:tc>
                <a:extLst>
                  <a:ext uri="{0D108BD9-81ED-4DB2-BD59-A6C34878D82A}">
                    <a16:rowId xmlns:a16="http://schemas.microsoft.com/office/drawing/2014/main" xmlns="" val="2097256848"/>
                  </a:ext>
                </a:extLst>
              </a:tr>
            </a:tbl>
          </a:graphicData>
        </a:graphic>
      </p:graphicFrame>
      <p:grpSp>
        <p:nvGrpSpPr>
          <p:cNvPr id="21" name="Groep 20"/>
          <p:cNvGrpSpPr/>
          <p:nvPr/>
        </p:nvGrpSpPr>
        <p:grpSpPr>
          <a:xfrm>
            <a:off x="167031" y="1471225"/>
            <a:ext cx="9232150" cy="2795280"/>
            <a:chOff x="527538" y="3913420"/>
            <a:chExt cx="9232150" cy="2795280"/>
          </a:xfrm>
        </p:grpSpPr>
        <p:pic>
          <p:nvPicPr>
            <p:cNvPr id="22" name="Picture 8" descr="https://image.freepik.com/free-icon/verification-of-delivery-list-clipboard-symbol_318-61556.pn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618" r="7623"/>
            <a:stretch/>
          </p:blipFill>
          <p:spPr bwMode="auto">
            <a:xfrm>
              <a:off x="527538" y="3985032"/>
              <a:ext cx="2318363" cy="2703325"/>
            </a:xfrm>
            <a:prstGeom prst="rect">
              <a:avLst/>
            </a:prstGeom>
            <a:noFill/>
            <a:extLst>
              <a:ext uri="{909E8E84-426E-40DD-AFC4-6F175D3DCCD1}">
                <a14:hiddenFill xmlns:a14="http://schemas.microsoft.com/office/drawing/2010/main">
                  <a:solidFill>
                    <a:srgbClr val="FFFFFF"/>
                  </a:solidFill>
                </a14:hiddenFill>
              </a:ext>
            </a:extLst>
          </p:spPr>
        </p:pic>
        <p:sp>
          <p:nvSpPr>
            <p:cNvPr id="23" name="Tekstvak 22"/>
            <p:cNvSpPr txBox="1"/>
            <p:nvPr/>
          </p:nvSpPr>
          <p:spPr>
            <a:xfrm>
              <a:off x="3246455" y="3913420"/>
              <a:ext cx="5802923" cy="830997"/>
            </a:xfrm>
            <a:prstGeom prst="rect">
              <a:avLst/>
            </a:prstGeom>
            <a:noFill/>
          </p:spPr>
          <p:txBody>
            <a:bodyPr wrap="square" rtlCol="0">
              <a:spAutoFit/>
            </a:bodyPr>
            <a:lstStyle/>
            <a:p>
              <a:pPr algn="ctr"/>
              <a:r>
                <a:rPr lang="nl-BE" sz="2400" dirty="0">
                  <a:latin typeface="Gill Sans MT" panose="020B0502020104020203" pitchFamily="34" charset="0"/>
                </a:rPr>
                <a:t>Limited </a:t>
              </a:r>
              <a:r>
                <a:rPr lang="nl-BE" sz="2400" dirty="0" err="1">
                  <a:latin typeface="Gill Sans MT" panose="020B0502020104020203" pitchFamily="34" charset="0"/>
                </a:rPr>
                <a:t>number</a:t>
              </a:r>
              <a:r>
                <a:rPr lang="nl-BE" sz="2400" dirty="0">
                  <a:latin typeface="Gill Sans MT" panose="020B0502020104020203" pitchFamily="34" charset="0"/>
                </a:rPr>
                <a:t> of </a:t>
              </a:r>
              <a:r>
                <a:rPr lang="nl-BE" sz="2400" dirty="0" err="1">
                  <a:latin typeface="Gill Sans MT" panose="020B0502020104020203" pitchFamily="34" charset="0"/>
                </a:rPr>
                <a:t>patients</a:t>
              </a:r>
              <a:r>
                <a:rPr lang="nl-BE" sz="2400" dirty="0">
                  <a:latin typeface="Gill Sans MT" panose="020B0502020104020203" pitchFamily="34" charset="0"/>
                </a:rPr>
                <a:t>: </a:t>
              </a:r>
            </a:p>
            <a:p>
              <a:pPr algn="ctr"/>
              <a:r>
                <a:rPr lang="nl-BE" sz="2400" dirty="0">
                  <a:latin typeface="Gill Sans MT" panose="020B0502020104020203" pitchFamily="34" charset="0"/>
                </a:rPr>
                <a:t>± 500 </a:t>
              </a:r>
              <a:r>
                <a:rPr lang="nl-BE" sz="2400" dirty="0" err="1">
                  <a:latin typeface="Gill Sans MT" panose="020B0502020104020203" pitchFamily="34" charset="0"/>
                </a:rPr>
                <a:t>across</a:t>
              </a:r>
              <a:r>
                <a:rPr lang="nl-BE" sz="2400" dirty="0">
                  <a:latin typeface="Gill Sans MT" panose="020B0502020104020203" pitchFamily="34" charset="0"/>
                </a:rPr>
                <a:t> 17 </a:t>
              </a:r>
              <a:r>
                <a:rPr lang="nl-BE" sz="2400" dirty="0" err="1">
                  <a:latin typeface="Gill Sans MT" panose="020B0502020104020203" pitchFamily="34" charset="0"/>
                </a:rPr>
                <a:t>centres</a:t>
              </a:r>
              <a:endParaRPr lang="en-GB" sz="2400" dirty="0">
                <a:latin typeface="Gill Sans MT" panose="020B0502020104020203" pitchFamily="34" charset="0"/>
              </a:endParaRPr>
            </a:p>
          </p:txBody>
        </p:sp>
        <p:sp>
          <p:nvSpPr>
            <p:cNvPr id="24" name="Tekstvak 23"/>
            <p:cNvSpPr txBox="1"/>
            <p:nvPr/>
          </p:nvSpPr>
          <p:spPr>
            <a:xfrm>
              <a:off x="3077308" y="4642424"/>
              <a:ext cx="1820007" cy="369332"/>
            </a:xfrm>
            <a:prstGeom prst="rect">
              <a:avLst/>
            </a:prstGeom>
            <a:noFill/>
          </p:spPr>
          <p:txBody>
            <a:bodyPr wrap="square" rtlCol="0">
              <a:spAutoFit/>
            </a:bodyPr>
            <a:lstStyle/>
            <a:p>
              <a:r>
                <a:rPr lang="nl-BE" dirty="0" err="1">
                  <a:latin typeface="Gill Sans MT" panose="020B0502020104020203" pitchFamily="34" charset="0"/>
                </a:rPr>
                <a:t>Selection</a:t>
              </a:r>
              <a:r>
                <a:rPr lang="nl-BE" dirty="0">
                  <a:latin typeface="Gill Sans MT" panose="020B0502020104020203" pitchFamily="34" charset="0"/>
                </a:rPr>
                <a:t>:</a:t>
              </a:r>
              <a:endParaRPr lang="en-GB" dirty="0">
                <a:latin typeface="Gill Sans MT" panose="020B0502020104020203" pitchFamily="34" charset="0"/>
              </a:endParaRPr>
            </a:p>
          </p:txBody>
        </p:sp>
        <p:sp>
          <p:nvSpPr>
            <p:cNvPr id="25" name="Pijl-rechts 24"/>
            <p:cNvSpPr/>
            <p:nvPr/>
          </p:nvSpPr>
          <p:spPr>
            <a:xfrm>
              <a:off x="3171094" y="6277877"/>
              <a:ext cx="460129" cy="430823"/>
            </a:xfrm>
            <a:prstGeom prst="rightArrow">
              <a:avLst/>
            </a:prstGeom>
            <a:solidFill>
              <a:srgbClr val="1F4C9E"/>
            </a:solidFill>
            <a:ln>
              <a:solidFill>
                <a:srgbClr val="214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kstvak 25"/>
            <p:cNvSpPr txBox="1"/>
            <p:nvPr/>
          </p:nvSpPr>
          <p:spPr>
            <a:xfrm>
              <a:off x="3631223" y="6310620"/>
              <a:ext cx="6128465" cy="369332"/>
            </a:xfrm>
            <a:prstGeom prst="rect">
              <a:avLst/>
            </a:prstGeom>
            <a:noFill/>
          </p:spPr>
          <p:txBody>
            <a:bodyPr wrap="square" rtlCol="0">
              <a:spAutoFit/>
            </a:bodyPr>
            <a:lstStyle/>
            <a:p>
              <a:r>
                <a:rPr lang="nl-BE" dirty="0">
                  <a:latin typeface="Gill Sans MT" panose="020B0502020104020203" pitchFamily="34" charset="0"/>
                </a:rPr>
                <a:t>Doctor </a:t>
              </a:r>
              <a:r>
                <a:rPr lang="nl-BE" dirty="0" err="1">
                  <a:latin typeface="Gill Sans MT" panose="020B0502020104020203" pitchFamily="34" charset="0"/>
                </a:rPr>
                <a:t>decides</a:t>
              </a:r>
              <a:r>
                <a:rPr lang="nl-BE" dirty="0">
                  <a:latin typeface="Gill Sans MT" panose="020B0502020104020203" pitchFamily="34" charset="0"/>
                </a:rPr>
                <a:t> </a:t>
              </a:r>
              <a:r>
                <a:rPr lang="nl-BE" dirty="0" err="1">
                  <a:latin typeface="Gill Sans MT" panose="020B0502020104020203" pitchFamily="34" charset="0"/>
                </a:rPr>
                <a:t>for</a:t>
              </a:r>
              <a:r>
                <a:rPr lang="nl-BE" dirty="0">
                  <a:latin typeface="Gill Sans MT" panose="020B0502020104020203" pitchFamily="34" charset="0"/>
                </a:rPr>
                <a:t> </a:t>
              </a:r>
              <a:r>
                <a:rPr lang="nl-BE" dirty="0" err="1">
                  <a:latin typeface="Gill Sans MT" panose="020B0502020104020203" pitchFamily="34" charset="0"/>
                </a:rPr>
                <a:t>whom</a:t>
              </a:r>
              <a:r>
                <a:rPr lang="nl-BE" dirty="0">
                  <a:latin typeface="Gill Sans MT" panose="020B0502020104020203" pitchFamily="34" charset="0"/>
                </a:rPr>
                <a:t> RT-CGM is most </a:t>
              </a:r>
              <a:r>
                <a:rPr lang="nl-BE" dirty="0" err="1">
                  <a:latin typeface="Gill Sans MT" panose="020B0502020104020203" pitchFamily="34" charset="0"/>
                </a:rPr>
                <a:t>useful</a:t>
              </a:r>
              <a:endParaRPr lang="en-GB" dirty="0">
                <a:latin typeface="Gill Sans MT" panose="020B0502020104020203" pitchFamily="34" charset="0"/>
              </a:endParaRPr>
            </a:p>
          </p:txBody>
        </p:sp>
      </p:grpSp>
    </p:spTree>
    <p:extLst>
      <p:ext uri="{BB962C8B-B14F-4D97-AF65-F5344CB8AC3E}">
        <p14:creationId xmlns:p14="http://schemas.microsoft.com/office/powerpoint/2010/main" val="27418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http://remuve.co/wp-content/uploads/2016/01/medical.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809"/>
            <a:ext cx="9144000" cy="225021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p:nvPr/>
        </p:nvSpPr>
        <p:spPr>
          <a:xfrm>
            <a:off x="2097363" y="358362"/>
            <a:ext cx="7046636" cy="923787"/>
          </a:xfrm>
          <a:prstGeom prst="rect">
            <a:avLst/>
          </a:prstGeom>
          <a:solidFill>
            <a:schemeClr val="accent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bg1"/>
              </a:solidFill>
              <a:effectLst/>
              <a:uLnTx/>
              <a:uFillTx/>
            </a:endParaRPr>
          </a:p>
        </p:txBody>
      </p:sp>
      <p:sp>
        <p:nvSpPr>
          <p:cNvPr id="17" name="Titel 1"/>
          <p:cNvSpPr>
            <a:spLocks noGrp="1"/>
          </p:cNvSpPr>
          <p:nvPr>
            <p:ph type="title"/>
          </p:nvPr>
        </p:nvSpPr>
        <p:spPr>
          <a:xfrm>
            <a:off x="2097363" y="334495"/>
            <a:ext cx="7046636" cy="1325563"/>
          </a:xfrm>
        </p:spPr>
        <p:txBody>
          <a:bodyPr>
            <a:noAutofit/>
          </a:bodyPr>
          <a:lstStyle/>
          <a:p>
            <a:pPr algn="r"/>
            <a:r>
              <a:rPr lang="nl-BE" dirty="0">
                <a:solidFill>
                  <a:schemeClr val="bg1"/>
                </a:solidFill>
                <a:latin typeface="Gill Sans MT" panose="020B0502020104020203" pitchFamily="34" charset="0"/>
              </a:rPr>
              <a:t>The sensor </a:t>
            </a:r>
            <a:r>
              <a:rPr lang="nl-BE" dirty="0" err="1">
                <a:solidFill>
                  <a:schemeClr val="bg1"/>
                </a:solidFill>
                <a:latin typeface="Gill Sans MT" panose="020B0502020104020203" pitchFamily="34" charset="0"/>
              </a:rPr>
              <a:t>convention</a:t>
            </a:r>
            <a:endParaRPr lang="en-GB" sz="8000" dirty="0">
              <a:solidFill>
                <a:schemeClr val="bg1"/>
              </a:solidFill>
              <a:latin typeface="Gill Sans MT" panose="020B0502020104020203" pitchFamily="34" charset="0"/>
            </a:endParaRPr>
          </a:p>
        </p:txBody>
      </p:sp>
      <p:sp>
        <p:nvSpPr>
          <p:cNvPr id="18" name="Rechthoek 17"/>
          <p:cNvSpPr/>
          <p:nvPr/>
        </p:nvSpPr>
        <p:spPr>
          <a:xfrm>
            <a:off x="0" y="1282149"/>
            <a:ext cx="9143999" cy="2256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kstvak 18"/>
          <p:cNvSpPr txBox="1"/>
          <p:nvPr/>
        </p:nvSpPr>
        <p:spPr>
          <a:xfrm>
            <a:off x="5809421" y="-2450"/>
            <a:ext cx="3359426" cy="369332"/>
          </a:xfrm>
          <a:prstGeom prst="rect">
            <a:avLst/>
          </a:prstGeom>
          <a:noFill/>
        </p:spPr>
        <p:txBody>
          <a:bodyPr wrap="square" rtlCol="0">
            <a:spAutoFit/>
          </a:bodyPr>
          <a:lstStyle/>
          <a:p>
            <a:pPr algn="r"/>
            <a:r>
              <a:rPr lang="nl-BE" dirty="0">
                <a:solidFill>
                  <a:schemeClr val="bg1">
                    <a:lumMod val="50000"/>
                  </a:schemeClr>
                </a:solidFill>
                <a:latin typeface="Trebuchet MS" panose="020B0603020202020204" pitchFamily="34" charset="0"/>
              </a:rPr>
              <a:t>1 </a:t>
            </a:r>
            <a:r>
              <a:rPr lang="nl-BE" dirty="0" err="1">
                <a:solidFill>
                  <a:schemeClr val="bg1">
                    <a:lumMod val="50000"/>
                  </a:schemeClr>
                </a:solidFill>
                <a:latin typeface="Trebuchet MS" panose="020B0603020202020204" pitchFamily="34" charset="0"/>
              </a:rPr>
              <a:t>Introduction</a:t>
            </a:r>
            <a:endParaRPr lang="en-GB" dirty="0">
              <a:solidFill>
                <a:schemeClr val="bg1">
                  <a:lumMod val="50000"/>
                </a:schemeClr>
              </a:solidFill>
              <a:latin typeface="Trebuchet MS" panose="020B0603020202020204" pitchFamily="34"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244" y="1314536"/>
            <a:ext cx="6344354" cy="5263958"/>
          </a:xfrm>
          <a:prstGeom prst="rect">
            <a:avLst/>
          </a:prstGeom>
        </p:spPr>
      </p:pic>
      <p:sp>
        <p:nvSpPr>
          <p:cNvPr id="27" name="Tekstvak 26"/>
          <p:cNvSpPr txBox="1"/>
          <p:nvPr/>
        </p:nvSpPr>
        <p:spPr>
          <a:xfrm>
            <a:off x="65466" y="5178290"/>
            <a:ext cx="5143556" cy="1569660"/>
          </a:xfrm>
          <a:prstGeom prst="rect">
            <a:avLst/>
          </a:prstGeom>
          <a:noFill/>
        </p:spPr>
        <p:txBody>
          <a:bodyPr wrap="square" rtlCol="0">
            <a:spAutoFit/>
          </a:bodyPr>
          <a:lstStyle/>
          <a:p>
            <a:r>
              <a:rPr lang="nl-BE" sz="3200" dirty="0">
                <a:solidFill>
                  <a:srgbClr val="212121"/>
                </a:solidFill>
                <a:latin typeface="Gill Sans MT" panose="020B0502020104020203" pitchFamily="34" charset="0"/>
              </a:rPr>
              <a:t>17 </a:t>
            </a:r>
            <a:r>
              <a:rPr lang="nl-BE" sz="3200" dirty="0" err="1">
                <a:solidFill>
                  <a:srgbClr val="212121"/>
                </a:solidFill>
                <a:latin typeface="Gill Sans MT" panose="020B0502020104020203" pitchFamily="34" charset="0"/>
              </a:rPr>
              <a:t>Belgian</a:t>
            </a:r>
            <a:r>
              <a:rPr lang="nl-BE" sz="3200" dirty="0">
                <a:solidFill>
                  <a:srgbClr val="212121"/>
                </a:solidFill>
                <a:latin typeface="Gill Sans MT" panose="020B0502020104020203" pitchFamily="34" charset="0"/>
              </a:rPr>
              <a:t> </a:t>
            </a:r>
            <a:r>
              <a:rPr lang="nl-BE" sz="3200" dirty="0" err="1">
                <a:solidFill>
                  <a:srgbClr val="212121"/>
                </a:solidFill>
                <a:latin typeface="Gill Sans MT" panose="020B0502020104020203" pitchFamily="34" charset="0"/>
              </a:rPr>
              <a:t>hospitals</a:t>
            </a:r>
            <a:r>
              <a:rPr lang="nl-BE" sz="3200" dirty="0">
                <a:solidFill>
                  <a:srgbClr val="212121"/>
                </a:solidFill>
                <a:latin typeface="Gill Sans MT" panose="020B0502020104020203" pitchFamily="34" charset="0"/>
              </a:rPr>
              <a:t> </a:t>
            </a:r>
            <a:r>
              <a:rPr lang="nl-BE" sz="3200" dirty="0" err="1">
                <a:solidFill>
                  <a:srgbClr val="212121"/>
                </a:solidFill>
                <a:latin typeface="Gill Sans MT" panose="020B0502020104020203" pitchFamily="34" charset="0"/>
              </a:rPr>
              <a:t>with</a:t>
            </a:r>
            <a:r>
              <a:rPr lang="nl-BE" sz="3200" dirty="0">
                <a:solidFill>
                  <a:srgbClr val="212121"/>
                </a:solidFill>
                <a:latin typeface="Gill Sans MT" panose="020B0502020104020203" pitchFamily="34" charset="0"/>
              </a:rPr>
              <a:t> 554 </a:t>
            </a:r>
            <a:r>
              <a:rPr lang="nl-BE" sz="3200" dirty="0" err="1">
                <a:solidFill>
                  <a:srgbClr val="212121"/>
                </a:solidFill>
                <a:latin typeface="Gill Sans MT" panose="020B0502020104020203" pitchFamily="34" charset="0"/>
              </a:rPr>
              <a:t>patients</a:t>
            </a:r>
            <a:r>
              <a:rPr lang="nl-BE" sz="3200" dirty="0">
                <a:solidFill>
                  <a:srgbClr val="212121"/>
                </a:solidFill>
                <a:latin typeface="Gill Sans MT" panose="020B0502020104020203" pitchFamily="34" charset="0"/>
              </a:rPr>
              <a:t> </a:t>
            </a:r>
            <a:r>
              <a:rPr lang="nl-BE" sz="3200" dirty="0" err="1">
                <a:solidFill>
                  <a:srgbClr val="212121"/>
                </a:solidFill>
                <a:latin typeface="Gill Sans MT" panose="020B0502020104020203" pitchFamily="34" charset="0"/>
              </a:rPr>
              <a:t>who</a:t>
            </a:r>
            <a:r>
              <a:rPr lang="nl-BE" sz="3200" dirty="0">
                <a:solidFill>
                  <a:srgbClr val="212121"/>
                </a:solidFill>
                <a:latin typeface="Gill Sans MT" panose="020B0502020104020203" pitchFamily="34" charset="0"/>
              </a:rPr>
              <a:t> </a:t>
            </a:r>
            <a:r>
              <a:rPr lang="nl-BE" sz="3200" dirty="0" err="1">
                <a:solidFill>
                  <a:srgbClr val="212121"/>
                </a:solidFill>
                <a:latin typeface="Gill Sans MT" panose="020B0502020104020203" pitchFamily="34" charset="0"/>
              </a:rPr>
              <a:t>started</a:t>
            </a:r>
            <a:r>
              <a:rPr lang="nl-BE" sz="3200" dirty="0">
                <a:solidFill>
                  <a:srgbClr val="212121"/>
                </a:solidFill>
                <a:latin typeface="Gill Sans MT" panose="020B0502020104020203" pitchFamily="34" charset="0"/>
              </a:rPr>
              <a:t> in </a:t>
            </a:r>
            <a:r>
              <a:rPr lang="nl-BE" sz="3200" dirty="0" err="1">
                <a:solidFill>
                  <a:srgbClr val="212121"/>
                </a:solidFill>
                <a:latin typeface="Gill Sans MT" panose="020B0502020104020203" pitchFamily="34" charset="0"/>
              </a:rPr>
              <a:t>the</a:t>
            </a:r>
            <a:r>
              <a:rPr lang="nl-BE" sz="3200" dirty="0">
                <a:solidFill>
                  <a:srgbClr val="212121"/>
                </a:solidFill>
                <a:latin typeface="Gill Sans MT" panose="020B0502020104020203" pitchFamily="34" charset="0"/>
              </a:rPr>
              <a:t> sensor </a:t>
            </a:r>
            <a:r>
              <a:rPr lang="nl-BE" sz="3200" dirty="0" err="1">
                <a:solidFill>
                  <a:srgbClr val="212121"/>
                </a:solidFill>
                <a:latin typeface="Gill Sans MT" panose="020B0502020104020203" pitchFamily="34" charset="0"/>
              </a:rPr>
              <a:t>convention</a:t>
            </a:r>
            <a:endParaRPr lang="en-GB" sz="3200" dirty="0">
              <a:solidFill>
                <a:srgbClr val="212121"/>
              </a:solidFill>
              <a:latin typeface="Gill Sans MT" panose="020B0502020104020203" pitchFamily="34" charset="0"/>
            </a:endParaRPr>
          </a:p>
        </p:txBody>
      </p:sp>
    </p:spTree>
    <p:extLst>
      <p:ext uri="{BB962C8B-B14F-4D97-AF65-F5344CB8AC3E}">
        <p14:creationId xmlns:p14="http://schemas.microsoft.com/office/powerpoint/2010/main" val="1936860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Critères d’inclusion</a:t>
            </a:r>
            <a:endParaRPr lang="fr-BE" b="1" dirty="0"/>
          </a:p>
        </p:txBody>
      </p:sp>
      <p:sp>
        <p:nvSpPr>
          <p:cNvPr id="3" name="Rectangle 2"/>
          <p:cNvSpPr/>
          <p:nvPr/>
        </p:nvSpPr>
        <p:spPr>
          <a:xfrm>
            <a:off x="798491" y="2136339"/>
            <a:ext cx="7237926" cy="4154984"/>
          </a:xfrm>
          <a:prstGeom prst="rect">
            <a:avLst/>
          </a:prstGeom>
        </p:spPr>
        <p:txBody>
          <a:bodyPr wrap="square">
            <a:spAutoFit/>
          </a:bodyPr>
          <a:lstStyle/>
          <a:p>
            <a:pPr marL="342900" indent="-342900">
              <a:buFont typeface="Arial" panose="020B0604020202020204" pitchFamily="34" charset="0"/>
              <a:buChar char="•"/>
            </a:pPr>
            <a:r>
              <a:rPr lang="fr-FR" sz="2400" dirty="0"/>
              <a:t>L’autorité de santé belge a sélectionné 17 </a:t>
            </a:r>
            <a:r>
              <a:rPr lang="fr-FR" sz="2400" dirty="0" smtClean="0"/>
              <a:t>centres spécialisés avec  </a:t>
            </a:r>
            <a:r>
              <a:rPr lang="fr-FR" sz="2400" dirty="0"/>
              <a:t>une expérience </a:t>
            </a:r>
            <a:r>
              <a:rPr lang="fr-FR" sz="2400" dirty="0" smtClean="0"/>
              <a:t>suffisante en matière de traitement par pompe à insuline.</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smtClean="0"/>
              <a:t>Budget calculé sur une proportion de  </a:t>
            </a:r>
            <a:r>
              <a:rPr lang="fr-FR" sz="2400" dirty="0"/>
              <a:t>25% </a:t>
            </a:r>
            <a:r>
              <a:rPr lang="fr-FR" sz="2400" dirty="0" smtClean="0"/>
              <a:t> des patients traités par pompe</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smtClean="0"/>
              <a:t>Les </a:t>
            </a:r>
            <a:r>
              <a:rPr lang="fr-FR" sz="2400" dirty="0"/>
              <a:t>centres sélectionnés étaient </a:t>
            </a:r>
            <a:r>
              <a:rPr lang="fr-FR" sz="2400" dirty="0" smtClean="0"/>
              <a:t>libres dans leur sélection</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endParaRPr lang="fr-FR" sz="2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920" y="209282"/>
            <a:ext cx="2619376" cy="160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593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Critères d’inclusion</a:t>
            </a:r>
            <a:endParaRPr lang="fr-BE" b="1" dirty="0"/>
          </a:p>
        </p:txBody>
      </p:sp>
      <p:sp>
        <p:nvSpPr>
          <p:cNvPr id="3" name="Rectangle 2"/>
          <p:cNvSpPr/>
          <p:nvPr/>
        </p:nvSpPr>
        <p:spPr>
          <a:xfrm>
            <a:off x="798491" y="2136339"/>
            <a:ext cx="7237926" cy="3046988"/>
          </a:xfrm>
          <a:prstGeom prst="rect">
            <a:avLst/>
          </a:prstGeom>
        </p:spPr>
        <p:txBody>
          <a:bodyPr wrap="square">
            <a:spAutoFit/>
          </a:bodyPr>
          <a:lstStyle/>
          <a:p>
            <a:pPr marL="342900" indent="-342900">
              <a:buFont typeface="Arial" panose="020B0604020202020204" pitchFamily="34" charset="0"/>
              <a:buChar char="•"/>
            </a:pPr>
            <a:r>
              <a:rPr lang="fr-FR" sz="2400" dirty="0" smtClean="0"/>
              <a:t>Les critères </a:t>
            </a:r>
            <a:r>
              <a:rPr lang="fr-FR" sz="2400" dirty="0"/>
              <a:t>minimaux de sélection ont été </a:t>
            </a:r>
            <a:r>
              <a:rPr lang="fr-FR" sz="2400" dirty="0" smtClean="0"/>
              <a:t>suggérés </a:t>
            </a:r>
            <a:r>
              <a:rPr lang="fr-FR" sz="2400" dirty="0"/>
              <a:t>de manière non restrictive par les autorités sanitaires belges. </a:t>
            </a:r>
            <a:endParaRPr lang="fr-FR" sz="2400" dirty="0" smtClean="0"/>
          </a:p>
          <a:p>
            <a:pPr marL="342900" indent="-342900">
              <a:buFont typeface="Arial" panose="020B0604020202020204" pitchFamily="34" charset="0"/>
              <a:buChar char="•"/>
            </a:pPr>
            <a:r>
              <a:rPr lang="fr-FR" sz="2400" dirty="0" smtClean="0"/>
              <a:t>DT1 ≥1 an, traité par pompe à insuline ≥ 6 mois </a:t>
            </a:r>
          </a:p>
          <a:p>
            <a:pPr marL="342900" indent="-342900">
              <a:buFont typeface="Arial" panose="020B0604020202020204" pitchFamily="34" charset="0"/>
              <a:buChar char="•"/>
            </a:pPr>
            <a:r>
              <a:rPr lang="fr-FR" sz="2400" dirty="0" smtClean="0"/>
              <a:t>Contrôle </a:t>
            </a:r>
            <a:r>
              <a:rPr lang="fr-FR" sz="2400" dirty="0"/>
              <a:t>glycémique difficile (non défini), et motivé à utiliser RT-CGM. </a:t>
            </a:r>
            <a:endParaRPr lang="fr-FR" sz="2400" dirty="0" smtClean="0"/>
          </a:p>
          <a:p>
            <a:pPr marL="342900" indent="-342900">
              <a:buFont typeface="Arial" panose="020B0604020202020204" pitchFamily="34" charset="0"/>
              <a:buChar char="•"/>
            </a:pPr>
            <a:r>
              <a:rPr lang="fr-FR" sz="2400" dirty="0" smtClean="0"/>
              <a:t>Port du </a:t>
            </a:r>
            <a:r>
              <a:rPr lang="fr-FR" sz="2400" dirty="0"/>
              <a:t>RT-CGM ≥ </a:t>
            </a:r>
            <a:r>
              <a:rPr lang="fr-FR" sz="2400" dirty="0" smtClean="0"/>
              <a:t>70</a:t>
            </a:r>
            <a:r>
              <a:rPr lang="fr-FR" sz="2400" dirty="0"/>
              <a:t>% du </a:t>
            </a:r>
            <a:r>
              <a:rPr lang="fr-FR" sz="2400" dirty="0" smtClean="0"/>
              <a:t>temps</a:t>
            </a:r>
          </a:p>
          <a:p>
            <a:pPr marL="342900" indent="-342900">
              <a:buFont typeface="Arial" panose="020B0604020202020204" pitchFamily="34" charset="0"/>
              <a:buChar char="•"/>
            </a:pPr>
            <a:r>
              <a:rPr lang="fr-FR" sz="2400" dirty="0" smtClean="0"/>
              <a:t>Télécharger </a:t>
            </a:r>
            <a:r>
              <a:rPr lang="fr-FR" sz="2400" dirty="0"/>
              <a:t>tous les mois leurs données RT-CGM. </a:t>
            </a:r>
            <a:endParaRPr lang="fr-FR" sz="2400" dirty="0" smtClean="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920" y="209282"/>
            <a:ext cx="2619376" cy="160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451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153" y="1401203"/>
            <a:ext cx="7237926" cy="1200329"/>
          </a:xfrm>
          <a:prstGeom prst="rect">
            <a:avLst/>
          </a:prstGeom>
        </p:spPr>
        <p:txBody>
          <a:bodyPr wrap="square">
            <a:spAutoFit/>
          </a:bodyPr>
          <a:lstStyle/>
          <a:p>
            <a:pPr marL="342900" indent="-342900">
              <a:buFont typeface="Arial" panose="020B0604020202020204" pitchFamily="34" charset="0"/>
              <a:buChar char="•"/>
            </a:pPr>
            <a:r>
              <a:rPr lang="fr-FR" sz="2400" b="1" u="sng" dirty="0" smtClean="0"/>
              <a:t>Critère d'évaluation principal:</a:t>
            </a:r>
          </a:p>
          <a:p>
            <a:pPr marL="800100" lvl="1" indent="-342900">
              <a:buFont typeface="Arial" panose="020B0604020202020204" pitchFamily="34" charset="0"/>
              <a:buChar char="•"/>
            </a:pPr>
            <a:r>
              <a:rPr lang="fr-FR" sz="2400" dirty="0" smtClean="0"/>
              <a:t>évolution dans le temps de l'HbA1c</a:t>
            </a:r>
          </a:p>
          <a:p>
            <a:pPr marL="800100" lvl="1" indent="-342900">
              <a:buFont typeface="Arial" panose="020B0604020202020204" pitchFamily="34" charset="0"/>
              <a:buChar char="•"/>
            </a:pPr>
            <a:endParaRPr lang="fr-FR" sz="2400" dirty="0"/>
          </a:p>
        </p:txBody>
      </p:sp>
      <p:sp>
        <p:nvSpPr>
          <p:cNvPr id="4" name="ZoneTexte 3"/>
          <p:cNvSpPr txBox="1"/>
          <p:nvPr/>
        </p:nvSpPr>
        <p:spPr>
          <a:xfrm>
            <a:off x="1262128" y="2279561"/>
            <a:ext cx="7585657" cy="4801314"/>
          </a:xfrm>
          <a:prstGeom prst="rect">
            <a:avLst/>
          </a:prstGeom>
          <a:noFill/>
        </p:spPr>
        <p:txBody>
          <a:bodyPr wrap="square" rtlCol="0">
            <a:spAutoFit/>
          </a:bodyPr>
          <a:lstStyle/>
          <a:p>
            <a:pPr marL="342900" lvl="1" indent="-342900">
              <a:buFont typeface="Arial" panose="020B0604020202020204" pitchFamily="34" charset="0"/>
              <a:buChar char="•"/>
            </a:pPr>
            <a:r>
              <a:rPr lang="fr-FR" sz="2400" b="1" u="sng" dirty="0"/>
              <a:t>C</a:t>
            </a:r>
            <a:r>
              <a:rPr lang="fr-FR" sz="2400" b="1" u="sng" dirty="0" smtClean="0"/>
              <a:t>ritères </a:t>
            </a:r>
            <a:r>
              <a:rPr lang="fr-FR" sz="2400" b="1" u="sng" dirty="0"/>
              <a:t>secondaires </a:t>
            </a:r>
            <a:r>
              <a:rPr lang="fr-FR" sz="2400" b="1" u="sng" dirty="0" smtClean="0"/>
              <a:t>:</a:t>
            </a:r>
          </a:p>
          <a:p>
            <a:pPr marL="800100" lvl="2" indent="-342900">
              <a:buFont typeface="Arial" panose="020B0604020202020204" pitchFamily="34" charset="0"/>
              <a:buChar char="•"/>
            </a:pPr>
            <a:r>
              <a:rPr lang="fr-FR" sz="2400" dirty="0" smtClean="0"/>
              <a:t>effet </a:t>
            </a:r>
            <a:r>
              <a:rPr lang="fr-FR" sz="2400" dirty="0"/>
              <a:t>de RT-CGM sur les admissions pour complications aiguës du diabète (hypoglycémie et / ou acidocétose), </a:t>
            </a:r>
            <a:endParaRPr lang="fr-FR" sz="2400" dirty="0" smtClean="0"/>
          </a:p>
          <a:p>
            <a:pPr marL="800100" lvl="2" indent="-342900">
              <a:buFont typeface="Arial" panose="020B0604020202020204" pitchFamily="34" charset="0"/>
              <a:buChar char="•"/>
            </a:pPr>
            <a:r>
              <a:rPr lang="fr-FR" sz="2400" dirty="0" smtClean="0"/>
              <a:t>absentéisme </a:t>
            </a:r>
            <a:r>
              <a:rPr lang="fr-FR" sz="2400" dirty="0"/>
              <a:t>au travail, </a:t>
            </a:r>
            <a:endParaRPr lang="fr-FR" sz="2400" dirty="0" smtClean="0"/>
          </a:p>
          <a:p>
            <a:pPr marL="800100" lvl="2" indent="-342900">
              <a:buFont typeface="Arial" panose="020B0604020202020204" pitchFamily="34" charset="0"/>
              <a:buChar char="•"/>
            </a:pPr>
            <a:r>
              <a:rPr lang="fr-FR" sz="2400" dirty="0" smtClean="0"/>
              <a:t>qualité </a:t>
            </a:r>
            <a:r>
              <a:rPr lang="fr-FR" sz="2400" dirty="0"/>
              <a:t>de vie, </a:t>
            </a:r>
            <a:endParaRPr lang="fr-FR" sz="2400" dirty="0" smtClean="0"/>
          </a:p>
          <a:p>
            <a:pPr marL="800100" lvl="2" indent="-342900">
              <a:buFont typeface="Arial" panose="020B0604020202020204" pitchFamily="34" charset="0"/>
              <a:buChar char="•"/>
            </a:pPr>
            <a:r>
              <a:rPr lang="fr-FR" sz="2400" dirty="0" smtClean="0"/>
              <a:t>variabilité </a:t>
            </a:r>
            <a:r>
              <a:rPr lang="fr-FR" sz="2400" dirty="0"/>
              <a:t>du glucose </a:t>
            </a:r>
            <a:r>
              <a:rPr lang="fr-FR" sz="2400" dirty="0" smtClean="0"/>
              <a:t>(CV, % &lt; 70 mg/dl, % entre 70 et 180 mg/dl et % &gt; 250 mg/dl),</a:t>
            </a:r>
          </a:p>
          <a:p>
            <a:pPr marL="800100" lvl="2" indent="-342900">
              <a:buFont typeface="Arial" panose="020B0604020202020204" pitchFamily="34" charset="0"/>
              <a:buChar char="•"/>
            </a:pPr>
            <a:r>
              <a:rPr lang="fr-FR" sz="2400" dirty="0" smtClean="0"/>
              <a:t>indications, </a:t>
            </a:r>
          </a:p>
          <a:p>
            <a:pPr marL="800100" lvl="2" indent="-342900">
              <a:buFont typeface="Arial" panose="020B0604020202020204" pitchFamily="34" charset="0"/>
              <a:buChar char="•"/>
            </a:pPr>
            <a:r>
              <a:rPr lang="fr-FR" sz="2400" dirty="0" smtClean="0"/>
              <a:t>caractéristiques </a:t>
            </a:r>
            <a:r>
              <a:rPr lang="fr-FR" sz="2400" dirty="0"/>
              <a:t>sociales et démographiques des utilisateurs de RT-CGM, </a:t>
            </a:r>
            <a:endParaRPr lang="fr-FR" sz="2400" dirty="0" smtClean="0"/>
          </a:p>
          <a:p>
            <a:pPr marL="800100" lvl="2" indent="-342900">
              <a:buFont typeface="Arial" panose="020B0604020202020204" pitchFamily="34" charset="0"/>
              <a:buChar char="•"/>
            </a:pPr>
            <a:r>
              <a:rPr lang="fr-FR" sz="2400" dirty="0" smtClean="0"/>
              <a:t>raisons </a:t>
            </a:r>
            <a:r>
              <a:rPr lang="fr-FR" sz="2400" dirty="0"/>
              <a:t>de l'abandon de RT-CGM.</a:t>
            </a:r>
          </a:p>
          <a:p>
            <a:endParaRPr lang="fr-BE"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70042"/>
            <a:ext cx="76104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492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02166" y="477838"/>
            <a:ext cx="3517106" cy="646112"/>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defRPr/>
            </a:pPr>
            <a:r>
              <a:rPr lang="fr-FR" sz="3600" b="1" smtClean="0">
                <a:solidFill>
                  <a:schemeClr val="tx2">
                    <a:lumMod val="75000"/>
                  </a:schemeClr>
                </a:solidFill>
              </a:rPr>
              <a:t>Dualités d’intérêt</a:t>
            </a:r>
            <a:endParaRPr lang="fr-FR" sz="3600" b="1" dirty="0" smtClean="0">
              <a:solidFill>
                <a:schemeClr val="tx2">
                  <a:lumMod val="75000"/>
                </a:schemeClr>
              </a:solidFill>
            </a:endParaRPr>
          </a:p>
        </p:txBody>
      </p:sp>
      <p:sp>
        <p:nvSpPr>
          <p:cNvPr id="4" name="Rectangle 3"/>
          <p:cNvSpPr txBox="1">
            <a:spLocks noChangeArrowheads="1"/>
          </p:cNvSpPr>
          <p:nvPr/>
        </p:nvSpPr>
        <p:spPr>
          <a:xfrm>
            <a:off x="1144211" y="1408823"/>
            <a:ext cx="7015647" cy="5043261"/>
          </a:xfrm>
          <a:prstGeom prst="rect">
            <a:avLst/>
          </a:prstGeom>
        </p:spPr>
        <p:txBody>
          <a:bodyPr vert="horz" lIns="91440" tIns="45720" rIns="91440" bIns="45720" rtlCol="0">
            <a:normAutofit fontScale="850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fr-FR" altLang="fr-FR" b="1" dirty="0" smtClean="0">
                <a:solidFill>
                  <a:srgbClr val="002060"/>
                </a:solidFill>
              </a:rPr>
              <a:t>Conférencier, Membre d’un Conseil scientifique et/ou Investigateur clinicien pour les firmes pharmaceutiques suivantes :</a:t>
            </a:r>
          </a:p>
          <a:p>
            <a:pPr marL="0" indent="0">
              <a:lnSpc>
                <a:spcPct val="150000"/>
              </a:lnSpc>
              <a:buFont typeface="Wingdings" panose="05000000000000000000" pitchFamily="2" charset="2"/>
              <a:buNone/>
            </a:pPr>
            <a:endParaRPr lang="fr-FR" altLang="fr-FR" b="1" dirty="0" smtClean="0">
              <a:solidFill>
                <a:srgbClr val="002060"/>
              </a:solidFill>
            </a:endParaRPr>
          </a:p>
          <a:p>
            <a:pPr marL="0" indent="0">
              <a:buFont typeface="Wingdings" panose="05000000000000000000" pitchFamily="2" charset="2"/>
              <a:buNone/>
            </a:pPr>
            <a:r>
              <a:rPr lang="fr-BE" altLang="ko-KR" b="1" dirty="0" smtClean="0">
                <a:solidFill>
                  <a:srgbClr val="002060"/>
                </a:solidFill>
                <a:ea typeface="Gulim"/>
                <a:cs typeface="Gulim"/>
              </a:rPr>
              <a:t>Astra Zeneca, </a:t>
            </a:r>
            <a:r>
              <a:rPr lang="fr-BE" altLang="ko-KR" b="1" dirty="0" err="1" smtClean="0">
                <a:solidFill>
                  <a:srgbClr val="002060"/>
                </a:solidFill>
                <a:ea typeface="Gulim"/>
                <a:cs typeface="Gulim"/>
              </a:rPr>
              <a:t>Boehringer</a:t>
            </a:r>
            <a:r>
              <a:rPr lang="fr-BE" altLang="ko-KR" b="1" dirty="0" smtClean="0">
                <a:solidFill>
                  <a:srgbClr val="002060"/>
                </a:solidFill>
                <a:ea typeface="Gulim"/>
                <a:cs typeface="Gulim"/>
              </a:rPr>
              <a:t> </a:t>
            </a:r>
            <a:r>
              <a:rPr lang="fr-BE" altLang="ko-KR" b="1" dirty="0" err="1" smtClean="0">
                <a:solidFill>
                  <a:srgbClr val="002060"/>
                </a:solidFill>
                <a:ea typeface="Gulim"/>
                <a:cs typeface="Gulim"/>
              </a:rPr>
              <a:t>Ingelheim</a:t>
            </a:r>
            <a:r>
              <a:rPr lang="fr-BE" altLang="ko-KR" b="1" dirty="0" smtClean="0">
                <a:solidFill>
                  <a:srgbClr val="002060"/>
                </a:solidFill>
                <a:ea typeface="Gulim"/>
                <a:cs typeface="Gulim"/>
              </a:rPr>
              <a:t>, Eli Lilly, Janssen, MSD, </a:t>
            </a:r>
            <a:r>
              <a:rPr lang="fr-BE" altLang="ko-KR" b="1" dirty="0" err="1" smtClean="0">
                <a:solidFill>
                  <a:srgbClr val="002060"/>
                </a:solidFill>
                <a:ea typeface="Gulim"/>
                <a:cs typeface="Gulim"/>
              </a:rPr>
              <a:t>NovoNordisk</a:t>
            </a:r>
            <a:r>
              <a:rPr lang="fr-BE" altLang="ko-KR" b="1" dirty="0" smtClean="0">
                <a:solidFill>
                  <a:srgbClr val="002060"/>
                </a:solidFill>
                <a:ea typeface="Gulim"/>
                <a:cs typeface="Gulim"/>
              </a:rPr>
              <a:t>, Sanofi et </a:t>
            </a:r>
            <a:r>
              <a:rPr lang="fr-BE" altLang="ko-KR" b="1" dirty="0" err="1" smtClean="0">
                <a:solidFill>
                  <a:srgbClr val="002060"/>
                </a:solidFill>
                <a:ea typeface="Gulim"/>
                <a:cs typeface="Gulim"/>
              </a:rPr>
              <a:t>Servier</a:t>
            </a:r>
            <a:endParaRPr lang="fr-BE" altLang="ko-KR" b="1" dirty="0" smtClean="0">
              <a:solidFill>
                <a:srgbClr val="002060"/>
              </a:solidFill>
              <a:ea typeface="Gulim"/>
              <a:cs typeface="Gulim"/>
            </a:endParaRPr>
          </a:p>
          <a:p>
            <a:pPr marL="0" indent="0">
              <a:buFont typeface="Wingdings" panose="05000000000000000000" pitchFamily="2" charset="2"/>
              <a:buNone/>
            </a:pPr>
            <a:endParaRPr lang="fr-BE" altLang="fr-FR" b="1" dirty="0" smtClean="0">
              <a:solidFill>
                <a:srgbClr val="002060"/>
              </a:solidFill>
              <a:ea typeface="Gulim"/>
              <a:cs typeface="Gulim"/>
            </a:endParaRPr>
          </a:p>
          <a:p>
            <a:pPr marL="0" indent="0">
              <a:buFont typeface="Wingdings" panose="05000000000000000000" pitchFamily="2" charset="2"/>
              <a:buNone/>
            </a:pPr>
            <a:r>
              <a:rPr lang="fr-BE" altLang="fr-FR" b="1" dirty="0" smtClean="0">
                <a:solidFill>
                  <a:srgbClr val="002060"/>
                </a:solidFill>
              </a:rPr>
              <a:t>Rédacteur en Chef de l’Association Belge du Diabète (ABD)</a:t>
            </a:r>
          </a:p>
          <a:p>
            <a:pPr marL="0" indent="0">
              <a:buFont typeface="Wingdings" panose="05000000000000000000" pitchFamily="2" charset="2"/>
              <a:buNone/>
            </a:pPr>
            <a:endParaRPr lang="fr-BE" altLang="fr-FR" b="1" dirty="0" smtClean="0">
              <a:solidFill>
                <a:srgbClr val="002060"/>
              </a:solidFill>
            </a:endParaRPr>
          </a:p>
          <a:p>
            <a:pPr marL="0" indent="0">
              <a:buFont typeface="Wingdings" panose="05000000000000000000" pitchFamily="2" charset="2"/>
              <a:buNone/>
            </a:pPr>
            <a:r>
              <a:rPr lang="fr-BE" altLang="fr-FR" b="1" dirty="0" smtClean="0">
                <a:solidFill>
                  <a:srgbClr val="002060"/>
                </a:solidFill>
              </a:rPr>
              <a:t>Membre du CA de la Société Francophone du Diabète (SFD)</a:t>
            </a:r>
          </a:p>
          <a:p>
            <a:pPr marL="0" indent="0">
              <a:buFont typeface="Wingdings" panose="05000000000000000000" pitchFamily="2" charset="2"/>
              <a:buNone/>
            </a:pPr>
            <a:endParaRPr lang="fr-BE" altLang="fr-FR" b="1" dirty="0" smtClean="0">
              <a:solidFill>
                <a:srgbClr val="002060"/>
              </a:solidFill>
            </a:endParaRPr>
          </a:p>
          <a:p>
            <a:pPr marL="0" indent="0">
              <a:buFont typeface="Wingdings" panose="05000000000000000000" pitchFamily="2" charset="2"/>
              <a:buNone/>
            </a:pPr>
            <a:r>
              <a:rPr lang="fr-BE" altLang="fr-FR" b="1" dirty="0" smtClean="0">
                <a:solidFill>
                  <a:srgbClr val="002060"/>
                </a:solidFill>
              </a:rPr>
              <a:t>Membre de la Commission d’évaluation des médicaments (CEM) du service public fédéral belge (SPF) </a:t>
            </a:r>
          </a:p>
          <a:p>
            <a:pPr marL="0" indent="0">
              <a:buFont typeface="Wingdings" panose="05000000000000000000" pitchFamily="2" charset="2"/>
              <a:buNone/>
            </a:pPr>
            <a:r>
              <a:rPr lang="fr-BE" altLang="fr-FR" b="1" dirty="0" smtClean="0">
                <a:solidFill>
                  <a:srgbClr val="002060"/>
                </a:solidFill>
              </a:rPr>
              <a:t>		</a:t>
            </a:r>
            <a:endParaRPr lang="fr-FR" altLang="fr-FR" dirty="0" smtClean="0">
              <a:solidFill>
                <a:srgbClr val="0070C0"/>
              </a:solidFill>
            </a:endParaRPr>
          </a:p>
        </p:txBody>
      </p:sp>
      <p:pic>
        <p:nvPicPr>
          <p:cNvPr id="5" name="Picture 10" descr="N-logoCHU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018214"/>
            <a:ext cx="105608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1250" y="6031362"/>
            <a:ext cx="978911" cy="82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5185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Pompes et capteurs</a:t>
            </a:r>
            <a:endParaRPr lang="fr-BE" b="1" dirty="0"/>
          </a:p>
        </p:txBody>
      </p:sp>
      <p:sp>
        <p:nvSpPr>
          <p:cNvPr id="3" name="Rectangle 2"/>
          <p:cNvSpPr/>
          <p:nvPr/>
        </p:nvSpPr>
        <p:spPr>
          <a:xfrm>
            <a:off x="798491" y="2136339"/>
            <a:ext cx="7237926" cy="4154984"/>
          </a:xfrm>
          <a:prstGeom prst="rect">
            <a:avLst/>
          </a:prstGeom>
        </p:spPr>
        <p:txBody>
          <a:bodyPr wrap="square">
            <a:spAutoFit/>
          </a:bodyPr>
          <a:lstStyle/>
          <a:p>
            <a:pPr marL="342900" indent="-342900">
              <a:buFont typeface="Arial" panose="020B0604020202020204" pitchFamily="34" charset="0"/>
              <a:buChar char="•"/>
            </a:pPr>
            <a:r>
              <a:rPr lang="en-US" sz="2400" dirty="0" smtClean="0"/>
              <a:t>65% </a:t>
            </a:r>
            <a:r>
              <a:rPr lang="en-US" sz="2400" b="1" dirty="0" err="1" smtClean="0"/>
              <a:t>MiniMed</a:t>
            </a:r>
            <a:r>
              <a:rPr lang="en-US" sz="2400" b="1" dirty="0" smtClean="0"/>
              <a:t>® </a:t>
            </a:r>
            <a:r>
              <a:rPr lang="fr-BE" sz="2400" b="1" dirty="0" err="1" smtClean="0"/>
              <a:t>Paradigm</a:t>
            </a:r>
            <a:r>
              <a:rPr lang="fr-BE" sz="2400" b="1" dirty="0" smtClean="0"/>
              <a:t> </a:t>
            </a:r>
            <a:r>
              <a:rPr lang="fr-BE" sz="2400" dirty="0" smtClean="0"/>
              <a:t>(</a:t>
            </a:r>
            <a:r>
              <a:rPr lang="fr-BE" sz="2400" dirty="0" err="1"/>
              <a:t>Medtronic</a:t>
            </a:r>
            <a:r>
              <a:rPr lang="fr-BE" sz="2400" dirty="0"/>
              <a:t>, </a:t>
            </a:r>
            <a:r>
              <a:rPr lang="fr-BE" sz="2400" dirty="0" err="1"/>
              <a:t>Northridge</a:t>
            </a:r>
            <a:r>
              <a:rPr lang="fr-BE" sz="2400" dirty="0"/>
              <a:t>, CA), </a:t>
            </a:r>
            <a:endParaRPr lang="fr-BE" sz="2400" dirty="0" smtClean="0"/>
          </a:p>
          <a:p>
            <a:pPr marL="342900" indent="-342900">
              <a:buFont typeface="Arial" panose="020B0604020202020204" pitchFamily="34" charset="0"/>
              <a:buChar char="•"/>
            </a:pPr>
            <a:r>
              <a:rPr lang="fr-BE" sz="2400" dirty="0" smtClean="0"/>
              <a:t>23% </a:t>
            </a:r>
            <a:r>
              <a:rPr lang="fr-BE" sz="2400" b="1" dirty="0" err="1" smtClean="0"/>
              <a:t>RocheAccu-Chek</a:t>
            </a:r>
            <a:r>
              <a:rPr lang="fr-BE" sz="2400" b="1" dirty="0"/>
              <a:t>® </a:t>
            </a:r>
            <a:r>
              <a:rPr lang="fr-BE" sz="2400" dirty="0"/>
              <a:t>(Spirit </a:t>
            </a:r>
            <a:r>
              <a:rPr lang="fr-BE" sz="2400" dirty="0" smtClean="0"/>
              <a:t>ou </a:t>
            </a:r>
            <a:r>
              <a:rPr lang="fr-BE" sz="2400" dirty="0"/>
              <a:t>Aviva) Combo</a:t>
            </a:r>
          </a:p>
          <a:p>
            <a:pPr marL="342900" indent="-342900">
              <a:buFont typeface="Arial" panose="020B0604020202020204" pitchFamily="34" charset="0"/>
              <a:buChar char="•"/>
            </a:pPr>
            <a:r>
              <a:rPr lang="fr-BE" sz="2400" dirty="0" smtClean="0"/>
              <a:t>(</a:t>
            </a:r>
            <a:r>
              <a:rPr lang="fr-BE" sz="2400" dirty="0"/>
              <a:t>Roche </a:t>
            </a:r>
            <a:r>
              <a:rPr lang="fr-BE" sz="2400" dirty="0" err="1"/>
              <a:t>Diabetes</a:t>
            </a:r>
            <a:r>
              <a:rPr lang="fr-BE" sz="2400" dirty="0"/>
              <a:t> Care </a:t>
            </a:r>
            <a:r>
              <a:rPr lang="fr-BE" sz="2400" dirty="0" err="1"/>
              <a:t>GmbH</a:t>
            </a:r>
            <a:r>
              <a:rPr lang="fr-BE" sz="2400" dirty="0"/>
              <a:t>, Mannheim, Germany),</a:t>
            </a:r>
          </a:p>
          <a:p>
            <a:pPr marL="342900" indent="-342900">
              <a:buFont typeface="Arial" panose="020B0604020202020204" pitchFamily="34" charset="0"/>
              <a:buChar char="•"/>
            </a:pPr>
            <a:r>
              <a:rPr lang="en-US" sz="2400" dirty="0" smtClean="0"/>
              <a:t>12% </a:t>
            </a:r>
            <a:r>
              <a:rPr lang="en-US" sz="2400" b="1" dirty="0" err="1" smtClean="0"/>
              <a:t>MedtronicMiniMed</a:t>
            </a:r>
            <a:r>
              <a:rPr lang="en-US" sz="2400" b="1" dirty="0"/>
              <a:t>® </a:t>
            </a:r>
            <a:r>
              <a:rPr lang="en-US" sz="2400" b="1" dirty="0" smtClean="0"/>
              <a:t>640G </a:t>
            </a:r>
            <a:r>
              <a:rPr lang="en-US" sz="2400" dirty="0" smtClean="0"/>
              <a:t>(Medtronic</a:t>
            </a:r>
            <a:r>
              <a:rPr lang="en-US" sz="2400" dirty="0"/>
              <a:t>). </a:t>
            </a:r>
            <a:endParaRPr lang="en-US" sz="2400" dirty="0" smtClean="0"/>
          </a:p>
          <a:p>
            <a:endParaRPr lang="en-US" sz="2400" dirty="0"/>
          </a:p>
          <a:p>
            <a:pPr marL="342900" indent="-342900">
              <a:buFont typeface="Arial" panose="020B0604020202020204" pitchFamily="34" charset="0"/>
              <a:buChar char="•"/>
            </a:pPr>
            <a:r>
              <a:rPr lang="fr-BE" sz="2400" dirty="0" smtClean="0"/>
              <a:t>75 % </a:t>
            </a:r>
            <a:r>
              <a:rPr lang="fr-BE" sz="2400" b="1" dirty="0" err="1" smtClean="0"/>
              <a:t>MiniMed</a:t>
            </a:r>
            <a:r>
              <a:rPr lang="fr-BE" sz="2400" b="1" dirty="0"/>
              <a:t>® </a:t>
            </a:r>
            <a:r>
              <a:rPr lang="fr-BE" sz="2400" b="1" dirty="0" err="1"/>
              <a:t>Enlite</a:t>
            </a:r>
            <a:r>
              <a:rPr lang="fr-BE" sz="2400" b="1" dirty="0"/>
              <a:t>® </a:t>
            </a:r>
            <a:r>
              <a:rPr lang="fr-BE" sz="2400" b="1" dirty="0" err="1"/>
              <a:t>Sensor</a:t>
            </a:r>
            <a:r>
              <a:rPr lang="fr-BE" sz="2400" b="1" dirty="0"/>
              <a:t> </a:t>
            </a:r>
            <a:r>
              <a:rPr lang="fr-BE" sz="2400" dirty="0"/>
              <a:t>(</a:t>
            </a:r>
            <a:r>
              <a:rPr lang="fr-BE" sz="2400" dirty="0" err="1"/>
              <a:t>Medtronic</a:t>
            </a:r>
            <a:r>
              <a:rPr lang="fr-BE" sz="2400" dirty="0"/>
              <a:t>) </a:t>
            </a:r>
            <a:endParaRPr lang="fr-BE" sz="2400" dirty="0" smtClean="0"/>
          </a:p>
          <a:p>
            <a:pPr marL="342900" indent="-342900">
              <a:buFont typeface="Arial" panose="020B0604020202020204" pitchFamily="34" charset="0"/>
              <a:buChar char="•"/>
            </a:pPr>
            <a:r>
              <a:rPr lang="pt-BR" sz="2400" dirty="0" smtClean="0"/>
              <a:t>23 % </a:t>
            </a:r>
            <a:r>
              <a:rPr lang="pt-BR" sz="2400" b="1" dirty="0" smtClean="0"/>
              <a:t>Dexcom </a:t>
            </a:r>
            <a:r>
              <a:rPr lang="pt-BR" sz="2400" b="1" dirty="0"/>
              <a:t>G4® PLATINUM </a:t>
            </a:r>
            <a:r>
              <a:rPr lang="pt-BR" sz="2400" dirty="0"/>
              <a:t>(Dexcom, Inc, San Diego, CA</a:t>
            </a:r>
            <a:r>
              <a:rPr lang="pt-BR" sz="2400" dirty="0" smtClean="0"/>
              <a:t>)</a:t>
            </a:r>
          </a:p>
          <a:p>
            <a:pPr marL="342900" indent="-342900">
              <a:buFont typeface="Arial" panose="020B0604020202020204" pitchFamily="34" charset="0"/>
              <a:buChar char="•"/>
            </a:pPr>
            <a:r>
              <a:rPr lang="pt-BR" sz="2400" dirty="0" smtClean="0"/>
              <a:t>2%  </a:t>
            </a:r>
            <a:r>
              <a:rPr lang="en-US" sz="2400" b="1" dirty="0" err="1" smtClean="0"/>
              <a:t>FreeStyle</a:t>
            </a:r>
            <a:r>
              <a:rPr lang="en-US" sz="2400" b="1" dirty="0" smtClean="0"/>
              <a:t> </a:t>
            </a:r>
            <a:r>
              <a:rPr lang="en-US" sz="2400" b="1" dirty="0"/>
              <a:t>Navigator® II </a:t>
            </a:r>
            <a:r>
              <a:rPr lang="en-US" sz="2400" dirty="0"/>
              <a:t>(Abbott Diabetes </a:t>
            </a:r>
            <a:r>
              <a:rPr lang="en-US" sz="2400" dirty="0" smtClean="0"/>
              <a:t>Care, </a:t>
            </a:r>
            <a:r>
              <a:rPr lang="pt-BR" sz="2400" dirty="0" smtClean="0"/>
              <a:t>Alameda</a:t>
            </a:r>
            <a:r>
              <a:rPr lang="pt-BR" sz="2400" dirty="0"/>
              <a:t>, CA</a:t>
            </a:r>
            <a:r>
              <a:rPr lang="pt-BR" sz="2400" dirty="0" smtClean="0"/>
              <a:t>)</a:t>
            </a:r>
            <a:endParaRPr lang="fr-FR" sz="2400" dirty="0" smtClean="0"/>
          </a:p>
        </p:txBody>
      </p:sp>
    </p:spTree>
    <p:extLst>
      <p:ext uri="{BB962C8B-B14F-4D97-AF65-F5344CB8AC3E}">
        <p14:creationId xmlns:p14="http://schemas.microsoft.com/office/powerpoint/2010/main" val="3223028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8" y="1079344"/>
            <a:ext cx="9002332"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44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Population</a:t>
            </a:r>
            <a:endParaRPr lang="fr-BE"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64" y="1671589"/>
            <a:ext cx="5241548" cy="518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612" y="1687688"/>
            <a:ext cx="3116687" cy="46577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7287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ep 18"/>
          <p:cNvGrpSpPr/>
          <p:nvPr/>
        </p:nvGrpSpPr>
        <p:grpSpPr>
          <a:xfrm>
            <a:off x="39002" y="1305714"/>
            <a:ext cx="2897928" cy="1576971"/>
            <a:chOff x="39002" y="1305714"/>
            <a:chExt cx="2897928" cy="1576971"/>
          </a:xfrm>
        </p:grpSpPr>
        <p:cxnSp>
          <p:nvCxnSpPr>
            <p:cNvPr id="10" name="Rechte verbindingslijn met pijl 9"/>
            <p:cNvCxnSpPr/>
            <p:nvPr/>
          </p:nvCxnSpPr>
          <p:spPr>
            <a:xfrm flipH="1" flipV="1">
              <a:off x="1710962" y="2136711"/>
              <a:ext cx="1225968" cy="745974"/>
            </a:xfrm>
            <a:prstGeom prst="straightConnector1">
              <a:avLst/>
            </a:prstGeom>
            <a:ln w="28575">
              <a:solidFill>
                <a:srgbClr val="21212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39002" y="1305714"/>
              <a:ext cx="2122209" cy="830997"/>
            </a:xfrm>
            <a:prstGeom prst="rect">
              <a:avLst/>
            </a:prstGeom>
            <a:noFill/>
          </p:spPr>
          <p:txBody>
            <a:bodyPr wrap="square" rtlCol="0">
              <a:spAutoFit/>
            </a:bodyPr>
            <a:lstStyle/>
            <a:p>
              <a:pPr algn="ctr"/>
              <a:r>
                <a:rPr lang="nl-BE" sz="2400" dirty="0">
                  <a:solidFill>
                    <a:srgbClr val="212121"/>
                  </a:solidFill>
                  <a:latin typeface="Gill Sans MT" panose="020B0502020104020203" pitchFamily="34" charset="0"/>
                </a:rPr>
                <a:t>Alarm </a:t>
              </a:r>
              <a:r>
                <a:rPr lang="nl-BE" sz="2400" dirty="0" err="1">
                  <a:solidFill>
                    <a:srgbClr val="212121"/>
                  </a:solidFill>
                  <a:latin typeface="Gill Sans MT" panose="020B0502020104020203" pitchFamily="34" charset="0"/>
                </a:rPr>
                <a:t>fatigue</a:t>
              </a:r>
              <a:r>
                <a:rPr lang="nl-BE" sz="2400" dirty="0">
                  <a:solidFill>
                    <a:srgbClr val="212121"/>
                  </a:solidFill>
                  <a:latin typeface="Gill Sans MT" panose="020B0502020104020203" pitchFamily="34" charset="0"/>
                </a:rPr>
                <a:t>: 41%</a:t>
              </a:r>
              <a:endParaRPr lang="en-GB" sz="2400" dirty="0">
                <a:solidFill>
                  <a:srgbClr val="212121"/>
                </a:solidFill>
                <a:latin typeface="Gill Sans MT" panose="020B0502020104020203" pitchFamily="34" charset="0"/>
              </a:endParaRPr>
            </a:p>
          </p:txBody>
        </p:sp>
      </p:grpSp>
      <p:grpSp>
        <p:nvGrpSpPr>
          <p:cNvPr id="25" name="Groep 24"/>
          <p:cNvGrpSpPr/>
          <p:nvPr/>
        </p:nvGrpSpPr>
        <p:grpSpPr>
          <a:xfrm>
            <a:off x="0" y="4559884"/>
            <a:ext cx="3253563" cy="1605912"/>
            <a:chOff x="0" y="4559884"/>
            <a:chExt cx="3253563" cy="1605912"/>
          </a:xfrm>
        </p:grpSpPr>
        <p:cxnSp>
          <p:nvCxnSpPr>
            <p:cNvPr id="16" name="Rechte verbindingslijn met pijl 15"/>
            <p:cNvCxnSpPr/>
            <p:nvPr/>
          </p:nvCxnSpPr>
          <p:spPr>
            <a:xfrm flipH="1">
              <a:off x="1294108" y="4559884"/>
              <a:ext cx="1642821" cy="774915"/>
            </a:xfrm>
            <a:prstGeom prst="straightConnector1">
              <a:avLst/>
            </a:prstGeom>
            <a:ln w="28575">
              <a:solidFill>
                <a:srgbClr val="21212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kstvak 19"/>
            <p:cNvSpPr txBox="1"/>
            <p:nvPr/>
          </p:nvSpPr>
          <p:spPr>
            <a:xfrm>
              <a:off x="0" y="5334799"/>
              <a:ext cx="3253563" cy="830997"/>
            </a:xfrm>
            <a:prstGeom prst="rect">
              <a:avLst/>
            </a:prstGeom>
            <a:noFill/>
          </p:spPr>
          <p:txBody>
            <a:bodyPr wrap="square" rtlCol="0">
              <a:spAutoFit/>
            </a:bodyPr>
            <a:lstStyle/>
            <a:p>
              <a:pPr algn="ctr"/>
              <a:r>
                <a:rPr lang="nl-BE" sz="2400" dirty="0" err="1">
                  <a:solidFill>
                    <a:srgbClr val="212121"/>
                  </a:solidFill>
                  <a:latin typeface="Gill Sans MT" panose="020B0502020104020203" pitchFamily="34" charset="0"/>
                </a:rPr>
                <a:t>Local</a:t>
              </a:r>
              <a:r>
                <a:rPr lang="nl-BE" sz="2400" dirty="0">
                  <a:solidFill>
                    <a:srgbClr val="212121"/>
                  </a:solidFill>
                  <a:latin typeface="Gill Sans MT" panose="020B0502020104020203" pitchFamily="34" charset="0"/>
                </a:rPr>
                <a:t> </a:t>
              </a:r>
              <a:r>
                <a:rPr lang="nl-BE" sz="2400" dirty="0" err="1">
                  <a:solidFill>
                    <a:srgbClr val="212121"/>
                  </a:solidFill>
                  <a:latin typeface="Gill Sans MT" panose="020B0502020104020203" pitchFamily="34" charset="0"/>
                </a:rPr>
                <a:t>and</a:t>
              </a:r>
              <a:r>
                <a:rPr lang="nl-BE" sz="2400" dirty="0">
                  <a:solidFill>
                    <a:srgbClr val="212121"/>
                  </a:solidFill>
                  <a:latin typeface="Gill Sans MT" panose="020B0502020104020203" pitchFamily="34" charset="0"/>
                </a:rPr>
                <a:t> </a:t>
              </a:r>
              <a:r>
                <a:rPr lang="nl-BE" sz="2400" dirty="0" err="1">
                  <a:solidFill>
                    <a:srgbClr val="212121"/>
                  </a:solidFill>
                  <a:latin typeface="Gill Sans MT" panose="020B0502020104020203" pitchFamily="34" charset="0"/>
                </a:rPr>
                <a:t>technical</a:t>
              </a:r>
              <a:r>
                <a:rPr lang="nl-BE" sz="2400" dirty="0">
                  <a:solidFill>
                    <a:srgbClr val="212121"/>
                  </a:solidFill>
                  <a:latin typeface="Gill Sans MT" panose="020B0502020104020203" pitchFamily="34" charset="0"/>
                </a:rPr>
                <a:t> </a:t>
              </a:r>
              <a:r>
                <a:rPr lang="nl-BE" sz="2400" dirty="0" err="1">
                  <a:solidFill>
                    <a:srgbClr val="212121"/>
                  </a:solidFill>
                  <a:latin typeface="Gill Sans MT" panose="020B0502020104020203" pitchFamily="34" charset="0"/>
                </a:rPr>
                <a:t>problems</a:t>
              </a:r>
              <a:r>
                <a:rPr lang="nl-BE" sz="2400" dirty="0">
                  <a:solidFill>
                    <a:srgbClr val="212121"/>
                  </a:solidFill>
                  <a:latin typeface="Gill Sans MT" panose="020B0502020104020203" pitchFamily="34" charset="0"/>
                </a:rPr>
                <a:t>: 37%</a:t>
              </a:r>
              <a:endParaRPr lang="en-GB" sz="2400" dirty="0">
                <a:solidFill>
                  <a:srgbClr val="212121"/>
                </a:solidFill>
                <a:latin typeface="Gill Sans MT" panose="020B0502020104020203" pitchFamily="34" charset="0"/>
              </a:endParaRPr>
            </a:p>
          </p:txBody>
        </p:sp>
      </p:grpSp>
      <p:grpSp>
        <p:nvGrpSpPr>
          <p:cNvPr id="24" name="Groep 23"/>
          <p:cNvGrpSpPr/>
          <p:nvPr/>
        </p:nvGrpSpPr>
        <p:grpSpPr>
          <a:xfrm>
            <a:off x="6191573" y="4545298"/>
            <a:ext cx="2880828" cy="1845820"/>
            <a:chOff x="6191573" y="4545298"/>
            <a:chExt cx="2880828" cy="1845820"/>
          </a:xfrm>
        </p:grpSpPr>
        <p:cxnSp>
          <p:nvCxnSpPr>
            <p:cNvPr id="14" name="Rechte verbindingslijn met pijl 13"/>
            <p:cNvCxnSpPr/>
            <p:nvPr/>
          </p:nvCxnSpPr>
          <p:spPr>
            <a:xfrm>
              <a:off x="6191573" y="4545298"/>
              <a:ext cx="2007030" cy="1049590"/>
            </a:xfrm>
            <a:prstGeom prst="straightConnector1">
              <a:avLst/>
            </a:prstGeom>
            <a:ln w="28575">
              <a:solidFill>
                <a:srgbClr val="21212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6796007" y="5560121"/>
              <a:ext cx="2276394" cy="830997"/>
            </a:xfrm>
            <a:prstGeom prst="rect">
              <a:avLst/>
            </a:prstGeom>
            <a:noFill/>
          </p:spPr>
          <p:txBody>
            <a:bodyPr wrap="square" rtlCol="0">
              <a:spAutoFit/>
            </a:bodyPr>
            <a:lstStyle/>
            <a:p>
              <a:pPr algn="ctr"/>
              <a:r>
                <a:rPr lang="nl-BE" sz="2400" dirty="0" err="1">
                  <a:solidFill>
                    <a:srgbClr val="212121"/>
                  </a:solidFill>
                  <a:latin typeface="Gill Sans MT" panose="020B0502020104020203" pitchFamily="34" charset="0"/>
                </a:rPr>
                <a:t>Less</a:t>
              </a:r>
              <a:r>
                <a:rPr lang="nl-BE" sz="2400" dirty="0">
                  <a:solidFill>
                    <a:srgbClr val="212121"/>
                  </a:solidFill>
                  <a:latin typeface="Gill Sans MT" panose="020B0502020104020203" pitchFamily="34" charset="0"/>
                </a:rPr>
                <a:t> </a:t>
              </a:r>
              <a:r>
                <a:rPr lang="nl-BE" sz="2400" dirty="0" err="1">
                  <a:solidFill>
                    <a:srgbClr val="212121"/>
                  </a:solidFill>
                  <a:latin typeface="Gill Sans MT" panose="020B0502020104020203" pitchFamily="34" charset="0"/>
                </a:rPr>
                <a:t>than</a:t>
              </a:r>
              <a:r>
                <a:rPr lang="nl-BE" sz="2400" dirty="0">
                  <a:solidFill>
                    <a:srgbClr val="212121"/>
                  </a:solidFill>
                  <a:latin typeface="Gill Sans MT" panose="020B0502020104020203" pitchFamily="34" charset="0"/>
                </a:rPr>
                <a:t> 70% </a:t>
              </a:r>
              <a:r>
                <a:rPr lang="nl-BE" sz="2400" dirty="0" err="1">
                  <a:solidFill>
                    <a:srgbClr val="212121"/>
                  </a:solidFill>
                  <a:latin typeface="Gill Sans MT" panose="020B0502020104020203" pitchFamily="34" charset="0"/>
                </a:rPr>
                <a:t>usage</a:t>
              </a:r>
              <a:r>
                <a:rPr lang="nl-BE" sz="2400" dirty="0">
                  <a:solidFill>
                    <a:srgbClr val="212121"/>
                  </a:solidFill>
                  <a:latin typeface="Gill Sans MT" panose="020B0502020104020203" pitchFamily="34" charset="0"/>
                </a:rPr>
                <a:t>: 35%</a:t>
              </a:r>
              <a:endParaRPr lang="en-GB" sz="2400" dirty="0">
                <a:solidFill>
                  <a:srgbClr val="212121"/>
                </a:solidFill>
                <a:latin typeface="Gill Sans MT" panose="020B0502020104020203" pitchFamily="34" charset="0"/>
              </a:endParaRPr>
            </a:p>
          </p:txBody>
        </p:sp>
      </p:grpSp>
      <p:grpSp>
        <p:nvGrpSpPr>
          <p:cNvPr id="23" name="Groep 22"/>
          <p:cNvGrpSpPr/>
          <p:nvPr/>
        </p:nvGrpSpPr>
        <p:grpSpPr>
          <a:xfrm>
            <a:off x="5959098" y="1393330"/>
            <a:ext cx="3090055" cy="1414345"/>
            <a:chOff x="5959098" y="1393330"/>
            <a:chExt cx="3090055" cy="1414345"/>
          </a:xfrm>
        </p:grpSpPr>
        <p:cxnSp>
          <p:nvCxnSpPr>
            <p:cNvPr id="12" name="Rechte verbindingslijn met pijl 11"/>
            <p:cNvCxnSpPr/>
            <p:nvPr/>
          </p:nvCxnSpPr>
          <p:spPr>
            <a:xfrm flipV="1">
              <a:off x="5959098" y="2003589"/>
              <a:ext cx="1418095" cy="804086"/>
            </a:xfrm>
            <a:prstGeom prst="straightConnector1">
              <a:avLst/>
            </a:prstGeom>
            <a:ln w="28575">
              <a:solidFill>
                <a:srgbClr val="21212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6926944" y="1393330"/>
              <a:ext cx="2122209" cy="830997"/>
            </a:xfrm>
            <a:prstGeom prst="rect">
              <a:avLst/>
            </a:prstGeom>
            <a:noFill/>
          </p:spPr>
          <p:txBody>
            <a:bodyPr wrap="square" rtlCol="0">
              <a:spAutoFit/>
            </a:bodyPr>
            <a:lstStyle/>
            <a:p>
              <a:pPr algn="ctr"/>
              <a:r>
                <a:rPr lang="nl-BE" sz="2400" dirty="0">
                  <a:solidFill>
                    <a:srgbClr val="212121"/>
                  </a:solidFill>
                  <a:latin typeface="Gill Sans MT" panose="020B0502020104020203" pitchFamily="34" charset="0"/>
                </a:rPr>
                <a:t>No benefit: 24%</a:t>
              </a:r>
              <a:endParaRPr lang="en-GB" sz="2400" dirty="0">
                <a:solidFill>
                  <a:srgbClr val="212121"/>
                </a:solidFill>
                <a:latin typeface="Gill Sans MT" panose="020B0502020104020203" pitchFamily="34" charset="0"/>
              </a:endParaRPr>
            </a:p>
          </p:txBody>
        </p:sp>
      </p:grpSp>
      <p:sp>
        <p:nvSpPr>
          <p:cNvPr id="2" name="Rectangle 1"/>
          <p:cNvSpPr/>
          <p:nvPr/>
        </p:nvSpPr>
        <p:spPr>
          <a:xfrm>
            <a:off x="2936930" y="2987899"/>
            <a:ext cx="3022168" cy="1287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3164170" y="3413108"/>
            <a:ext cx="2567688" cy="461665"/>
          </a:xfrm>
          <a:prstGeom prst="rect">
            <a:avLst/>
          </a:prstGeom>
          <a:noFill/>
        </p:spPr>
        <p:txBody>
          <a:bodyPr wrap="square" rtlCol="0">
            <a:spAutoFit/>
          </a:bodyPr>
          <a:lstStyle/>
          <a:p>
            <a:r>
              <a:rPr lang="fr-BE" sz="2400" b="1" dirty="0" smtClean="0">
                <a:solidFill>
                  <a:srgbClr val="FFFF00"/>
                </a:solidFill>
              </a:rPr>
              <a:t>NON COMPLETERS</a:t>
            </a:r>
            <a:endParaRPr lang="fr-BE" sz="2400" b="1" dirty="0">
              <a:solidFill>
                <a:srgbClr val="FFFF00"/>
              </a:solidFill>
            </a:endParaRPr>
          </a:p>
        </p:txBody>
      </p:sp>
    </p:spTree>
    <p:extLst>
      <p:ext uri="{BB962C8B-B14F-4D97-AF65-F5344CB8AC3E}">
        <p14:creationId xmlns:p14="http://schemas.microsoft.com/office/powerpoint/2010/main" val="3656931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068" y="2470777"/>
            <a:ext cx="7018986" cy="2308324"/>
          </a:xfrm>
          <a:prstGeom prst="rect">
            <a:avLst/>
          </a:prstGeom>
        </p:spPr>
        <p:txBody>
          <a:bodyPr wrap="square">
            <a:spAutoFit/>
          </a:bodyPr>
          <a:lstStyle/>
          <a:p>
            <a:r>
              <a:rPr lang="fr-BE" dirty="0" smtClean="0"/>
              <a:t>7,7 +/- 0,9 % à 7,4 +/- 0,8 %</a:t>
            </a:r>
            <a:r>
              <a:rPr lang="en-US" dirty="0"/>
              <a:t> (P &lt; 0.0001), </a:t>
            </a:r>
            <a:endParaRPr lang="en-US" dirty="0" smtClean="0"/>
          </a:p>
          <a:p>
            <a:endParaRPr lang="en-US" dirty="0"/>
          </a:p>
          <a:p>
            <a:endParaRPr lang="fr-BE" dirty="0"/>
          </a:p>
          <a:p>
            <a:r>
              <a:rPr lang="fr-BE" dirty="0" smtClean="0"/>
              <a:t>In the </a:t>
            </a:r>
            <a:r>
              <a:rPr lang="en-US" dirty="0" smtClean="0"/>
              <a:t>subgroup </a:t>
            </a:r>
            <a:r>
              <a:rPr lang="en-US" dirty="0"/>
              <a:t>of patients who were using RT-CGM </a:t>
            </a:r>
            <a:r>
              <a:rPr lang="en-US" dirty="0" smtClean="0"/>
              <a:t>because of </a:t>
            </a:r>
            <a:r>
              <a:rPr lang="en-US" dirty="0"/>
              <a:t>insufficient and variable glycemic control, </a:t>
            </a:r>
            <a:r>
              <a:rPr lang="en-US" dirty="0" smtClean="0"/>
              <a:t>HbA1c decreased </a:t>
            </a:r>
            <a:r>
              <a:rPr lang="en-US" b="1" dirty="0"/>
              <a:t>from 8.2 </a:t>
            </a:r>
            <a:r>
              <a:rPr lang="en-US" b="1" dirty="0" smtClean="0"/>
              <a:t>+/- </a:t>
            </a:r>
            <a:r>
              <a:rPr lang="en-US" b="1" dirty="0"/>
              <a:t>0.9% </a:t>
            </a:r>
            <a:r>
              <a:rPr lang="en-US" dirty="0" smtClean="0"/>
              <a:t>before </a:t>
            </a:r>
            <a:r>
              <a:rPr lang="en-US" dirty="0"/>
              <a:t>reimbursement to </a:t>
            </a:r>
            <a:r>
              <a:rPr lang="en-US" b="1" dirty="0"/>
              <a:t>7.6 </a:t>
            </a:r>
            <a:r>
              <a:rPr lang="en-US" b="1" dirty="0" smtClean="0"/>
              <a:t>+/- </a:t>
            </a:r>
            <a:r>
              <a:rPr lang="en-US" b="1" dirty="0"/>
              <a:t>0.8</a:t>
            </a:r>
            <a:r>
              <a:rPr lang="en-US" b="1" dirty="0" smtClean="0"/>
              <a:t>% </a:t>
            </a:r>
            <a:r>
              <a:rPr lang="en-US" dirty="0"/>
              <a:t>after 12 months (P </a:t>
            </a:r>
            <a:r>
              <a:rPr lang="en-US" dirty="0" smtClean="0"/>
              <a:t>&lt; </a:t>
            </a:r>
            <a:r>
              <a:rPr lang="en-US" dirty="0"/>
              <a:t>0.0001), whereas patients </a:t>
            </a:r>
            <a:r>
              <a:rPr lang="en-US" dirty="0" smtClean="0"/>
              <a:t>who were </a:t>
            </a:r>
            <a:r>
              <a:rPr lang="en-US" dirty="0"/>
              <a:t>using RT-CGM because of hypoglycemia had a </a:t>
            </a:r>
            <a:r>
              <a:rPr lang="en-US" dirty="0" smtClean="0"/>
              <a:t>slight decrease </a:t>
            </a:r>
            <a:r>
              <a:rPr lang="en-US" dirty="0"/>
              <a:t>inHbA1c from </a:t>
            </a:r>
            <a:r>
              <a:rPr lang="en-US" b="1" dirty="0" smtClean="0"/>
              <a:t>7.5 +/- 0.8% </a:t>
            </a:r>
            <a:r>
              <a:rPr lang="fr-BE" b="1" dirty="0" smtClean="0"/>
              <a:t>to </a:t>
            </a:r>
            <a:r>
              <a:rPr lang="fr-BE" b="1" dirty="0"/>
              <a:t>7.4 </a:t>
            </a:r>
            <a:r>
              <a:rPr lang="fr-BE" b="1" dirty="0" smtClean="0"/>
              <a:t>+/- </a:t>
            </a:r>
            <a:r>
              <a:rPr lang="fr-BE" b="1" dirty="0"/>
              <a:t>0.8% </a:t>
            </a:r>
            <a:r>
              <a:rPr lang="fr-BE" dirty="0" smtClean="0"/>
              <a:t>(</a:t>
            </a:r>
            <a:r>
              <a:rPr lang="fr-BE" dirty="0"/>
              <a:t>P = 0.001).</a:t>
            </a:r>
          </a:p>
        </p:txBody>
      </p:sp>
      <p:sp>
        <p:nvSpPr>
          <p:cNvPr id="3" name="Titr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mtClean="0"/>
              <a:t>Résultat: HbA1c</a:t>
            </a:r>
            <a:endParaRPr lang="fr-BE" dirty="0"/>
          </a:p>
        </p:txBody>
      </p:sp>
    </p:spTree>
    <p:extLst>
      <p:ext uri="{BB962C8B-B14F-4D97-AF65-F5344CB8AC3E}">
        <p14:creationId xmlns:p14="http://schemas.microsoft.com/office/powerpoint/2010/main" val="3839705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 y="579549"/>
            <a:ext cx="3891633" cy="605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071" y="814993"/>
            <a:ext cx="5048518" cy="185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99330" y="3520922"/>
            <a:ext cx="4572000" cy="2031325"/>
          </a:xfrm>
          <a:prstGeom prst="rect">
            <a:avLst/>
          </a:prstGeom>
          <a:ln w="38100">
            <a:solidFill>
              <a:schemeClr val="tx1"/>
            </a:solidFill>
          </a:ln>
        </p:spPr>
        <p:txBody>
          <a:bodyPr>
            <a:spAutoFit/>
          </a:bodyPr>
          <a:lstStyle/>
          <a:p>
            <a:pPr algn="ctr"/>
            <a:r>
              <a:rPr lang="fr-BE" b="1" dirty="0"/>
              <a:t>Cette étude pilote supporte l’hypothèse selon laquelle la mesure continue du glucose peut améliorer le contrôle glycémique tout en diminuant la fréquence des hypoglycémies chez des patients diabétiques de type 1 à risque hypoglycémique sous traitement par pompe portable à insuline</a:t>
            </a:r>
          </a:p>
        </p:txBody>
      </p:sp>
    </p:spTree>
    <p:extLst>
      <p:ext uri="{BB962C8B-B14F-4D97-AF65-F5344CB8AC3E}">
        <p14:creationId xmlns:p14="http://schemas.microsoft.com/office/powerpoint/2010/main" val="4167775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Temps passé dans «  l’objectif »</a:t>
            </a:r>
            <a:endParaRPr lang="fr-BE" dirty="0"/>
          </a:p>
        </p:txBody>
      </p:sp>
      <p:sp>
        <p:nvSpPr>
          <p:cNvPr id="3" name="ZoneTexte 2"/>
          <p:cNvSpPr txBox="1"/>
          <p:nvPr/>
        </p:nvSpPr>
        <p:spPr>
          <a:xfrm>
            <a:off x="1300766" y="1777285"/>
            <a:ext cx="6349285" cy="4524315"/>
          </a:xfrm>
          <a:prstGeom prst="rect">
            <a:avLst/>
          </a:prstGeom>
          <a:noFill/>
        </p:spPr>
        <p:txBody>
          <a:bodyPr wrap="square" rtlCol="0">
            <a:spAutoFit/>
          </a:bodyPr>
          <a:lstStyle/>
          <a:p>
            <a:r>
              <a:rPr lang="fr-FR" sz="2400" dirty="0"/>
              <a:t>Dans la population totale, le pourcentage de mesures &lt;</a:t>
            </a:r>
            <a:r>
              <a:rPr lang="fr-FR" sz="2400" dirty="0" smtClean="0"/>
              <a:t>70 </a:t>
            </a:r>
            <a:r>
              <a:rPr lang="fr-FR" sz="2400" dirty="0"/>
              <a:t>mg / </a:t>
            </a:r>
            <a:r>
              <a:rPr lang="fr-FR" sz="2400" dirty="0" err="1" smtClean="0"/>
              <a:t>dL</a:t>
            </a:r>
            <a:r>
              <a:rPr lang="fr-FR" sz="2400" dirty="0" smtClean="0"/>
              <a:t>  d'après </a:t>
            </a:r>
            <a:r>
              <a:rPr lang="fr-FR" sz="2400" dirty="0"/>
              <a:t>les données du SMBG était en moyenne de 11,1 </a:t>
            </a:r>
            <a:r>
              <a:rPr lang="fr-FR" sz="2400" dirty="0" smtClean="0"/>
              <a:t>± </a:t>
            </a:r>
            <a:r>
              <a:rPr lang="fr-FR" sz="2400" dirty="0"/>
              <a:t>5,7</a:t>
            </a:r>
            <a:r>
              <a:rPr lang="fr-FR" sz="2400" dirty="0" smtClean="0"/>
              <a:t>% à l’inclusion.</a:t>
            </a:r>
          </a:p>
          <a:p>
            <a:r>
              <a:rPr lang="fr-FR" sz="2400" dirty="0" smtClean="0"/>
              <a:t>Durant l’étude RT-CGM ,  le pourcentage </a:t>
            </a:r>
            <a:r>
              <a:rPr lang="fr-FR" sz="2400" dirty="0"/>
              <a:t>de </a:t>
            </a:r>
            <a:r>
              <a:rPr lang="fr-FR" sz="2400" dirty="0" smtClean="0"/>
              <a:t>mesures &lt; </a:t>
            </a:r>
            <a:r>
              <a:rPr lang="fr-FR" sz="2400" dirty="0"/>
              <a:t>70 </a:t>
            </a:r>
            <a:r>
              <a:rPr lang="fr-FR" sz="2400" dirty="0" smtClean="0"/>
              <a:t>mg/</a:t>
            </a:r>
            <a:r>
              <a:rPr lang="fr-FR" sz="2400" dirty="0" err="1" smtClean="0"/>
              <a:t>dL</a:t>
            </a:r>
            <a:r>
              <a:rPr lang="fr-FR" sz="2400" dirty="0" smtClean="0"/>
              <a:t> était </a:t>
            </a:r>
            <a:r>
              <a:rPr lang="fr-FR" sz="2400" dirty="0"/>
              <a:t>de 5,6 </a:t>
            </a:r>
            <a:r>
              <a:rPr lang="fr-FR" sz="2400" dirty="0" smtClean="0"/>
              <a:t>± 3,8</a:t>
            </a:r>
            <a:r>
              <a:rPr lang="fr-FR" sz="2400" dirty="0"/>
              <a:t>% au cours des deux premières semaines, avec une baisse à </a:t>
            </a:r>
            <a:r>
              <a:rPr lang="fr-FR" sz="2400" dirty="0" smtClean="0"/>
              <a:t>4,5 </a:t>
            </a:r>
            <a:r>
              <a:rPr lang="fr-FR" sz="2400" dirty="0"/>
              <a:t>±</a:t>
            </a:r>
            <a:r>
              <a:rPr lang="fr-FR" sz="2400" dirty="0" smtClean="0"/>
              <a:t>  </a:t>
            </a:r>
            <a:r>
              <a:rPr lang="fr-FR" sz="2400" dirty="0"/>
              <a:t>3,2% après 12 mois (p = 0,002</a:t>
            </a:r>
            <a:r>
              <a:rPr lang="fr-FR" sz="2400" dirty="0" smtClean="0"/>
              <a:t>)</a:t>
            </a:r>
          </a:p>
          <a:p>
            <a:r>
              <a:rPr lang="fr-FR" sz="2400" dirty="0" smtClean="0"/>
              <a:t>Ce </a:t>
            </a:r>
            <a:r>
              <a:rPr lang="fr-FR" sz="2400" dirty="0"/>
              <a:t>déclin a été vu </a:t>
            </a:r>
            <a:r>
              <a:rPr lang="fr-FR" sz="2400" dirty="0" smtClean="0"/>
              <a:t>indépendamment du taux d’HbA1c </a:t>
            </a:r>
            <a:r>
              <a:rPr lang="fr-FR" sz="2400" dirty="0"/>
              <a:t>de base </a:t>
            </a:r>
            <a:r>
              <a:rPr lang="fr-FR" sz="2400" dirty="0" smtClean="0"/>
              <a:t>et/ou de l’indication </a:t>
            </a:r>
            <a:r>
              <a:rPr lang="fr-FR" sz="2400" dirty="0"/>
              <a:t>du remboursement RT-CGM </a:t>
            </a:r>
            <a:endParaRPr lang="fr-FR" sz="2400" dirty="0" smtClean="0"/>
          </a:p>
          <a:p>
            <a:endParaRPr lang="fr-BE" sz="2400" dirty="0"/>
          </a:p>
        </p:txBody>
      </p:sp>
    </p:spTree>
    <p:extLst>
      <p:ext uri="{BB962C8B-B14F-4D97-AF65-F5344CB8AC3E}">
        <p14:creationId xmlns:p14="http://schemas.microsoft.com/office/powerpoint/2010/main" val="435557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737" y="1385289"/>
            <a:ext cx="665837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re 1"/>
          <p:cNvSpPr>
            <a:spLocks noGrp="1"/>
          </p:cNvSpPr>
          <p:nvPr>
            <p:ph type="title"/>
          </p:nvPr>
        </p:nvSpPr>
        <p:spPr>
          <a:xfrm>
            <a:off x="628650" y="365126"/>
            <a:ext cx="7886700" cy="1325563"/>
          </a:xfrm>
        </p:spPr>
        <p:txBody>
          <a:bodyPr/>
          <a:lstStyle/>
          <a:p>
            <a:pPr algn="ctr"/>
            <a:r>
              <a:rPr lang="fr-BE" dirty="0" smtClean="0"/>
              <a:t>Résultats</a:t>
            </a:r>
            <a:endParaRPr lang="fr-BE" dirty="0"/>
          </a:p>
        </p:txBody>
      </p:sp>
    </p:spTree>
    <p:extLst>
      <p:ext uri="{BB962C8B-B14F-4D97-AF65-F5344CB8AC3E}">
        <p14:creationId xmlns:p14="http://schemas.microsoft.com/office/powerpoint/2010/main" val="2897333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Variabilité</a:t>
            </a:r>
            <a:endParaRPr lang="fr-BE" dirty="0"/>
          </a:p>
        </p:txBody>
      </p:sp>
      <p:sp>
        <p:nvSpPr>
          <p:cNvPr id="3" name="Rectangle 1"/>
          <p:cNvSpPr>
            <a:spLocks noChangeArrowheads="1"/>
          </p:cNvSpPr>
          <p:nvPr/>
        </p:nvSpPr>
        <p:spPr bwMode="auto">
          <a:xfrm>
            <a:off x="1020839" y="2251158"/>
            <a:ext cx="698981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800" i="0" u="none" strike="noStrike" cap="none" normalizeH="0" baseline="0" dirty="0" smtClean="0">
                <a:ln>
                  <a:noFill/>
                </a:ln>
                <a:solidFill>
                  <a:schemeClr val="tx1"/>
                </a:solidFill>
                <a:effectLst/>
                <a:cs typeface="Arial" pitchFamily="34" charset="0"/>
              </a:rPr>
              <a:t>Variabilité du glucose, mesurée par le coefficient moyen de variation (intervalle de confiance à 95%) des lectures RT-CGM, légèrement diminué de 38,7% (38,0 à 39,4) </a:t>
            </a:r>
            <a:r>
              <a:rPr lang="fr-FR" altLang="fr-FR" sz="2800" dirty="0" smtClean="0">
                <a:cs typeface="Arial" pitchFamily="34" charset="0"/>
              </a:rPr>
              <a:t>les premières</a:t>
            </a:r>
            <a:r>
              <a:rPr kumimoji="0" lang="fr-FR" altLang="fr-FR" sz="2800" i="0" u="none" strike="noStrike" cap="none" normalizeH="0" baseline="0" dirty="0" smtClean="0">
                <a:ln>
                  <a:noFill/>
                </a:ln>
                <a:solidFill>
                  <a:schemeClr val="tx1"/>
                </a:solidFill>
                <a:effectLst/>
                <a:cs typeface="Arial" pitchFamily="34" charset="0"/>
              </a:rPr>
              <a:t> 2 semaines à 37,9% (37,2 à 38,6) à 12 mois (p = 0,02).</a:t>
            </a:r>
          </a:p>
        </p:txBody>
      </p:sp>
    </p:spTree>
    <p:extLst>
      <p:ext uri="{BB962C8B-B14F-4D97-AF65-F5344CB8AC3E}">
        <p14:creationId xmlns:p14="http://schemas.microsoft.com/office/powerpoint/2010/main" val="4025654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Qualité de vie</a:t>
            </a:r>
            <a:endParaRPr lang="fr-BE"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688875"/>
            <a:ext cx="8610600" cy="341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7256" y="5601167"/>
            <a:ext cx="6732036" cy="923330"/>
          </a:xfrm>
          <a:prstGeom prst="rect">
            <a:avLst/>
          </a:prstGeom>
        </p:spPr>
        <p:txBody>
          <a:bodyPr wrap="none">
            <a:spAutoFit/>
          </a:bodyPr>
          <a:lstStyle/>
          <a:p>
            <a:r>
              <a:rPr lang="pt-BR" b="1" dirty="0"/>
              <a:t>M e d i c a l O u t c o m e S t u d y S h o r t F o r m - 3 </a:t>
            </a:r>
            <a:r>
              <a:rPr lang="pt-BR" b="1" dirty="0" smtClean="0"/>
              <a:t>6 (SF36): </a:t>
            </a:r>
            <a:r>
              <a:rPr lang="pt-BR" dirty="0" smtClean="0"/>
              <a:t>8 items</a:t>
            </a:r>
          </a:p>
          <a:p>
            <a:r>
              <a:rPr lang="en-US" b="1" dirty="0" smtClean="0"/>
              <a:t>Problem </a:t>
            </a:r>
            <a:r>
              <a:rPr lang="en-US" b="1" dirty="0"/>
              <a:t>Areas in Diabetes Scale (PAID</a:t>
            </a:r>
            <a:r>
              <a:rPr lang="en-US" b="1" dirty="0" smtClean="0"/>
              <a:t>): </a:t>
            </a:r>
            <a:r>
              <a:rPr lang="en-US" dirty="0" err="1" smtClean="0"/>
              <a:t>échelle</a:t>
            </a:r>
            <a:r>
              <a:rPr lang="en-US" dirty="0" smtClean="0"/>
              <a:t> de </a:t>
            </a:r>
            <a:r>
              <a:rPr lang="en-US" dirty="0" err="1" smtClean="0"/>
              <a:t>détresse</a:t>
            </a:r>
            <a:endParaRPr lang="en-US" dirty="0" smtClean="0"/>
          </a:p>
          <a:p>
            <a:r>
              <a:rPr lang="en-US" b="1" dirty="0" smtClean="0"/>
              <a:t>Hypoglycemia Fear Study (HFS Worry): </a:t>
            </a:r>
            <a:r>
              <a:rPr lang="en-US" dirty="0" err="1" smtClean="0"/>
              <a:t>crainte</a:t>
            </a:r>
            <a:r>
              <a:rPr lang="en-US" dirty="0" smtClean="0"/>
              <a:t> de </a:t>
            </a:r>
            <a:r>
              <a:rPr lang="en-US" dirty="0" err="1" smtClean="0"/>
              <a:t>l’hypoglycémie</a:t>
            </a:r>
            <a:endParaRPr lang="fr-BE" dirty="0"/>
          </a:p>
        </p:txBody>
      </p:sp>
    </p:spTree>
    <p:extLst>
      <p:ext uri="{BB962C8B-B14F-4D97-AF65-F5344CB8AC3E}">
        <p14:creationId xmlns:p14="http://schemas.microsoft.com/office/powerpoint/2010/main" val="1287210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Multidisciplinarité</a:t>
            </a:r>
            <a:endParaRPr lang="fr-BE" b="1" dirty="0"/>
          </a:p>
        </p:txBody>
      </p:sp>
      <p:sp>
        <p:nvSpPr>
          <p:cNvPr id="3" name="Espace réservé du contenu 2"/>
          <p:cNvSpPr>
            <a:spLocks noGrp="1"/>
          </p:cNvSpPr>
          <p:nvPr>
            <p:ph idx="1"/>
          </p:nvPr>
        </p:nvSpPr>
        <p:spPr>
          <a:xfrm>
            <a:off x="457200" y="1600201"/>
            <a:ext cx="8229600" cy="4205064"/>
          </a:xfrm>
        </p:spPr>
        <p:txBody>
          <a:bodyPr>
            <a:normAutofit/>
          </a:bodyPr>
          <a:lstStyle/>
          <a:p>
            <a:pPr marL="0" indent="0">
              <a:buNone/>
            </a:pPr>
            <a:r>
              <a:rPr lang="fr-BE" dirty="0" smtClean="0"/>
              <a:t>Mon </a:t>
            </a:r>
            <a:r>
              <a:rPr lang="fr-BE" dirty="0"/>
              <a:t>pays peut compter sur une offre de soins abondante et une prise en charge du diabète très structurée. La pierre angulaire de cette prise en charge est </a:t>
            </a:r>
            <a:r>
              <a:rPr lang="fr-BE" i="1" dirty="0"/>
              <a:t>l’</a:t>
            </a:r>
            <a:r>
              <a:rPr lang="fr-BE" b="1" i="1" dirty="0"/>
              <a:t>interdisciplinarité</a:t>
            </a:r>
            <a:r>
              <a:rPr lang="fr-BE" b="1" dirty="0"/>
              <a:t> </a:t>
            </a:r>
            <a:r>
              <a:rPr lang="fr-BE" dirty="0"/>
              <a:t>qui fait intervenir différents professionnels de santé : médecins généralistes et spécialistes, infirmières, diététiciennes, </a:t>
            </a:r>
            <a:r>
              <a:rPr lang="fr-BE" dirty="0" smtClean="0"/>
              <a:t>podologues…  </a:t>
            </a:r>
          </a:p>
          <a:p>
            <a:pPr marL="0" indent="0">
              <a:buNone/>
            </a:pPr>
            <a:r>
              <a:rPr lang="fr-BE" dirty="0" smtClean="0"/>
              <a:t>Tous </a:t>
            </a:r>
            <a:r>
              <a:rPr lang="fr-BE" dirty="0"/>
              <a:t>collaborent afin de garantir une approche thérapeutique optimale. </a:t>
            </a:r>
          </a:p>
        </p:txBody>
      </p:sp>
    </p:spTree>
    <p:extLst>
      <p:ext uri="{BB962C8B-B14F-4D97-AF65-F5344CB8AC3E}">
        <p14:creationId xmlns:p14="http://schemas.microsoft.com/office/powerpoint/2010/main" val="1056975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Pharmaco-économie</a:t>
            </a:r>
            <a:endParaRPr lang="fr-BE" dirty="0"/>
          </a:p>
        </p:txBody>
      </p:sp>
      <p:sp>
        <p:nvSpPr>
          <p:cNvPr id="3" name="Rectangle 2"/>
          <p:cNvSpPr/>
          <p:nvPr/>
        </p:nvSpPr>
        <p:spPr>
          <a:xfrm>
            <a:off x="798490" y="1965127"/>
            <a:ext cx="7714445" cy="4524315"/>
          </a:xfrm>
          <a:prstGeom prst="rect">
            <a:avLst/>
          </a:prstGeom>
        </p:spPr>
        <p:txBody>
          <a:bodyPr wrap="square">
            <a:spAutoFit/>
          </a:bodyPr>
          <a:lstStyle/>
          <a:p>
            <a:r>
              <a:rPr lang="en-US" dirty="0"/>
              <a:t>The number of patients who were admitted to </a:t>
            </a:r>
            <a:r>
              <a:rPr lang="en-US" b="1" dirty="0" smtClean="0"/>
              <a:t>emergency room </a:t>
            </a:r>
            <a:r>
              <a:rPr lang="en-US" b="1" dirty="0"/>
              <a:t>or hospital </a:t>
            </a:r>
            <a:r>
              <a:rPr lang="en-US" dirty="0"/>
              <a:t>because of severe </a:t>
            </a:r>
            <a:r>
              <a:rPr lang="en-US" dirty="0" smtClean="0"/>
              <a:t>hypoglycemia and/or </a:t>
            </a:r>
            <a:r>
              <a:rPr lang="en-US" dirty="0"/>
              <a:t>ketoacidosis decreased from 16% the year prior to </a:t>
            </a:r>
            <a:r>
              <a:rPr lang="en-US" dirty="0" smtClean="0"/>
              <a:t>RT-CGM initiation to 4% during </a:t>
            </a:r>
            <a:r>
              <a:rPr lang="en-US" dirty="0"/>
              <a:t>the year in the </a:t>
            </a:r>
            <a:r>
              <a:rPr lang="en-US" dirty="0" smtClean="0"/>
              <a:t>program (P &lt; </a:t>
            </a:r>
            <a:r>
              <a:rPr lang="en-US" dirty="0"/>
              <a:t>0.0005</a:t>
            </a:r>
            <a:r>
              <a:rPr lang="en-US" dirty="0" smtClean="0"/>
              <a:t>).</a:t>
            </a:r>
          </a:p>
          <a:p>
            <a:endParaRPr lang="en-US" dirty="0"/>
          </a:p>
          <a:p>
            <a:r>
              <a:rPr lang="en-US" dirty="0" smtClean="0"/>
              <a:t> </a:t>
            </a:r>
            <a:r>
              <a:rPr lang="en-US" dirty="0"/>
              <a:t>The </a:t>
            </a:r>
            <a:r>
              <a:rPr lang="en-US" b="1" dirty="0"/>
              <a:t>average number of days of </a:t>
            </a:r>
            <a:r>
              <a:rPr lang="en-US" b="1" dirty="0" smtClean="0"/>
              <a:t>diabetes related hospital </a:t>
            </a:r>
            <a:r>
              <a:rPr lang="en-US" b="1" dirty="0"/>
              <a:t>admissions </a:t>
            </a:r>
            <a:r>
              <a:rPr lang="en-US" dirty="0"/>
              <a:t>per 100 patient years </a:t>
            </a:r>
            <a:r>
              <a:rPr lang="en-US" dirty="0" smtClean="0"/>
              <a:t>over 12 </a:t>
            </a:r>
            <a:r>
              <a:rPr lang="en-US" dirty="0"/>
              <a:t>months was significantly reduced compared with </a:t>
            </a:r>
            <a:r>
              <a:rPr lang="en-US" dirty="0" smtClean="0"/>
              <a:t>the 12-month </a:t>
            </a:r>
            <a:r>
              <a:rPr lang="en-US" dirty="0"/>
              <a:t>period prior to reimbursement (54 at </a:t>
            </a:r>
            <a:r>
              <a:rPr lang="en-US" dirty="0" smtClean="0"/>
              <a:t>baseline vs </a:t>
            </a:r>
            <a:r>
              <a:rPr lang="en-US" dirty="0"/>
              <a:t>18 days per 100 patient years, P </a:t>
            </a:r>
            <a:r>
              <a:rPr lang="en-US" dirty="0" smtClean="0"/>
              <a:t>&lt; </a:t>
            </a:r>
            <a:r>
              <a:rPr lang="en-US" dirty="0"/>
              <a:t>0.0005), </a:t>
            </a:r>
            <a:r>
              <a:rPr lang="en-US" dirty="0" smtClean="0"/>
              <a:t>with greatest </a:t>
            </a:r>
            <a:r>
              <a:rPr lang="en-US" dirty="0"/>
              <a:t>benefit seen in hypoglycemia-related admissions</a:t>
            </a:r>
            <a:r>
              <a:rPr lang="en-US" dirty="0" smtClean="0"/>
              <a:t>.</a:t>
            </a:r>
          </a:p>
          <a:p>
            <a:endParaRPr lang="en-US" dirty="0"/>
          </a:p>
          <a:p>
            <a:r>
              <a:rPr lang="en-US" dirty="0"/>
              <a:t>The number of patients reporting </a:t>
            </a:r>
            <a:r>
              <a:rPr lang="en-US" b="1" dirty="0"/>
              <a:t>diabetes-related </a:t>
            </a:r>
            <a:r>
              <a:rPr lang="en-US" b="1" dirty="0" smtClean="0"/>
              <a:t>work absenteeism </a:t>
            </a:r>
            <a:r>
              <a:rPr lang="en-US" b="1" dirty="0"/>
              <a:t>decreased</a:t>
            </a:r>
            <a:r>
              <a:rPr lang="en-US" dirty="0"/>
              <a:t> (123 vs 36 patients, P </a:t>
            </a:r>
            <a:r>
              <a:rPr lang="en-US" dirty="0" smtClean="0"/>
              <a:t>&lt; </a:t>
            </a:r>
            <a:r>
              <a:rPr lang="en-US" dirty="0"/>
              <a:t>0.001</a:t>
            </a:r>
            <a:r>
              <a:rPr lang="en-US" dirty="0" smtClean="0"/>
              <a:t>), with </a:t>
            </a:r>
            <a:r>
              <a:rPr lang="en-US" dirty="0"/>
              <a:t>less absenteeism days (from 495 to 234 days per </a:t>
            </a:r>
            <a:r>
              <a:rPr lang="en-US" dirty="0" smtClean="0"/>
              <a:t>100 patient </a:t>
            </a:r>
            <a:r>
              <a:rPr lang="en-US" dirty="0"/>
              <a:t>years after 12 months, P = 0.001</a:t>
            </a:r>
            <a:r>
              <a:rPr lang="en-US" dirty="0" smtClean="0"/>
              <a:t>)</a:t>
            </a:r>
          </a:p>
          <a:p>
            <a:endParaRPr lang="en-US" dirty="0"/>
          </a:p>
          <a:p>
            <a:r>
              <a:rPr lang="en-US" b="1" dirty="0" smtClean="0"/>
              <a:t>4,733 euros par </a:t>
            </a:r>
            <a:r>
              <a:rPr lang="en-US" b="1" dirty="0" err="1" smtClean="0"/>
              <a:t>hospitalisation</a:t>
            </a:r>
            <a:r>
              <a:rPr lang="en-US" b="1" dirty="0" smtClean="0"/>
              <a:t> =&gt; </a:t>
            </a:r>
            <a:r>
              <a:rPr lang="en-US" b="1" dirty="0" err="1" smtClean="0"/>
              <a:t>économie</a:t>
            </a:r>
            <a:r>
              <a:rPr lang="en-US" b="1" dirty="0" smtClean="0"/>
              <a:t> 345,509 euros</a:t>
            </a:r>
            <a:endParaRPr lang="fr-BE" b="1" dirty="0"/>
          </a:p>
        </p:txBody>
      </p:sp>
    </p:spTree>
    <p:extLst>
      <p:ext uri="{BB962C8B-B14F-4D97-AF65-F5344CB8AC3E}">
        <p14:creationId xmlns:p14="http://schemas.microsoft.com/office/powerpoint/2010/main" val="2703046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4077072"/>
            <a:ext cx="7344816" cy="1754326"/>
          </a:xfrm>
          <a:prstGeom prst="rect">
            <a:avLst/>
          </a:prstGeom>
        </p:spPr>
        <p:txBody>
          <a:bodyPr wrap="square">
            <a:spAutoFit/>
          </a:bodyPr>
          <a:lstStyle/>
          <a:p>
            <a:r>
              <a:rPr lang="fr-FR" b="1" i="1" dirty="0" smtClean="0"/>
              <a:t>« Cependant</a:t>
            </a:r>
            <a:r>
              <a:rPr lang="fr-FR" b="1" i="1" dirty="0"/>
              <a:t>, il manquait une vaste étude prospective sur l'utilisation </a:t>
            </a:r>
            <a:r>
              <a:rPr lang="fr-FR" b="1" i="1" dirty="0" smtClean="0"/>
              <a:t>de la MCG en routine…., </a:t>
            </a:r>
            <a:r>
              <a:rPr lang="fr-FR" b="1" i="1" dirty="0"/>
              <a:t>un rapport de Belgique fournit cette preuve extrêmement importante. L’étude d’observation prospective a été demandée par l’assurance publique nationale belge </a:t>
            </a:r>
            <a:r>
              <a:rPr lang="fr-FR" b="1" i="1" dirty="0" smtClean="0"/>
              <a:t>après </a:t>
            </a:r>
            <a:r>
              <a:rPr lang="fr-FR" b="1" i="1" dirty="0"/>
              <a:t>approbation complète du remboursement et comprenait 515 patients adultes </a:t>
            </a:r>
            <a:r>
              <a:rPr lang="fr-FR" b="1" i="1" dirty="0" smtClean="0"/>
              <a:t>du </a:t>
            </a:r>
            <a:r>
              <a:rPr lang="fr-FR" b="1" i="1" dirty="0"/>
              <a:t>type 1 diabète pour un suivi prédéterminé de 12 </a:t>
            </a:r>
            <a:r>
              <a:rPr lang="fr-FR" b="1" i="1" dirty="0" smtClean="0"/>
              <a:t>mois »</a:t>
            </a:r>
            <a:endParaRPr lang="fr-BE" b="1"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14375"/>
            <a:ext cx="8039100" cy="27146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126599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BE"/>
          </a:p>
        </p:txBody>
      </p:sp>
      <p:sp>
        <p:nvSpPr>
          <p:cNvPr id="3" name="Rectangle 1"/>
          <p:cNvSpPr>
            <a:spLocks noChangeArrowheads="1"/>
          </p:cNvSpPr>
          <p:nvPr/>
        </p:nvSpPr>
        <p:spPr bwMode="auto">
          <a:xfrm>
            <a:off x="337204" y="3068960"/>
            <a:ext cx="849694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L’expérience belge  renforce les preuves d’une bonne pratique dans</a:t>
            </a:r>
            <a:r>
              <a:rPr kumimoji="0" lang="fr-FR" altLang="fr-FR" b="0" i="0" u="none" strike="noStrike" cap="none" normalizeH="0" dirty="0" smtClean="0">
                <a:ln>
                  <a:noFill/>
                </a:ln>
                <a:solidFill>
                  <a:schemeClr val="tx1"/>
                </a:solidFill>
                <a:effectLst/>
                <a:latin typeface="Arial Unicode MS" pitchFamily="34" charset="-128"/>
                <a:cs typeface="Arial" pitchFamily="34" charset="0"/>
              </a:rPr>
              <a:t> les conditions de </a:t>
            </a: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 routine clinique par des </a:t>
            </a:r>
            <a:r>
              <a:rPr kumimoji="0" lang="fr-FR" altLang="fr-FR" b="1" i="1" u="sng" strike="noStrike" cap="none" normalizeH="0" baseline="0" dirty="0" smtClean="0">
                <a:ln>
                  <a:noFill/>
                </a:ln>
                <a:solidFill>
                  <a:schemeClr val="tx1"/>
                </a:solidFill>
                <a:effectLst/>
                <a:latin typeface="Arial Unicode MS" pitchFamily="34" charset="-128"/>
                <a:cs typeface="Arial" pitchFamily="34" charset="0"/>
              </a:rPr>
              <a:t>équipes médicales spécialisées</a:t>
            </a: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 un système de remboursement public unique favorise l'amélioration des soins médicaux. Malgré l'implication intense de participants à l'étude, la qualité de vie a considérablement augmenté. Cette « découverte » importante  sera bénéfique pour les personnes atteintes de diabète de type 1 dans de nombreux autres pays et obligera les autorités de remboursement à adopter une attitude similaire à l’égard du remboursement de la </a:t>
            </a:r>
            <a:r>
              <a:rPr lang="fr-FR" altLang="fr-FR" dirty="0" smtClean="0">
                <a:latin typeface="Arial Unicode MS" pitchFamily="34" charset="-128"/>
                <a:cs typeface="Arial" pitchFamily="34" charset="0"/>
              </a:rPr>
              <a:t>MCG</a:t>
            </a: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 Nous devons </a:t>
            </a:r>
            <a:r>
              <a:rPr kumimoji="0" lang="fr-FR" altLang="fr-FR" b="1" i="1" u="sng" strike="noStrike" cap="none" normalizeH="0" baseline="0" dirty="0" smtClean="0">
                <a:ln>
                  <a:noFill/>
                </a:ln>
                <a:solidFill>
                  <a:schemeClr val="tx1"/>
                </a:solidFill>
                <a:effectLst/>
                <a:latin typeface="Arial Unicode MS" pitchFamily="34" charset="-128"/>
                <a:cs typeface="Arial" pitchFamily="34" charset="0"/>
              </a:rPr>
              <a:t>unir nos</a:t>
            </a:r>
            <a:r>
              <a:rPr kumimoji="0" lang="fr-FR" altLang="fr-FR" b="1" i="1" u="sng" strike="noStrike" cap="none" normalizeH="0" dirty="0" smtClean="0">
                <a:ln>
                  <a:noFill/>
                </a:ln>
                <a:solidFill>
                  <a:schemeClr val="tx1"/>
                </a:solidFill>
                <a:effectLst/>
                <a:latin typeface="Arial Unicode MS" pitchFamily="34" charset="-128"/>
                <a:cs typeface="Arial" pitchFamily="34" charset="0"/>
              </a:rPr>
              <a:t> </a:t>
            </a:r>
            <a:r>
              <a:rPr kumimoji="0" lang="fr-FR" altLang="fr-FR" b="1" i="1" u="sng" strike="noStrike" cap="none" normalizeH="0" baseline="0" dirty="0" smtClean="0">
                <a:ln>
                  <a:noFill/>
                </a:ln>
                <a:solidFill>
                  <a:schemeClr val="tx1"/>
                </a:solidFill>
                <a:effectLst/>
                <a:latin typeface="Arial Unicode MS" pitchFamily="34" charset="-128"/>
                <a:cs typeface="Arial" pitchFamily="34" charset="0"/>
              </a:rPr>
              <a:t>forces </a:t>
            </a: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et agir ensemble pour que cela stimule à son tour les scientifiques et les entreprises à développer des dispositifs encore plus précis, plus intelligent, plus petit, moins lourd, plus automatisé et des systèmes </a:t>
            </a:r>
            <a:r>
              <a:rPr lang="fr-FR" altLang="fr-FR" dirty="0" smtClean="0">
                <a:latin typeface="Arial Unicode MS" pitchFamily="34" charset="-128"/>
                <a:cs typeface="Arial" pitchFamily="34" charset="0"/>
              </a:rPr>
              <a:t>MCG </a:t>
            </a: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 intégrés ….réduisant enfin le fardeau écrasant de cette maladie chronique pour les individus et la société. </a:t>
            </a:r>
            <a:endParaRPr kumimoji="0" lang="fr-FR" alt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68294"/>
            <a:ext cx="8039100" cy="27146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155312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idx="4294967295"/>
          </p:nvPr>
        </p:nvSpPr>
        <p:spPr>
          <a:xfrm>
            <a:off x="1553820" y="523875"/>
            <a:ext cx="5314950" cy="1666875"/>
          </a:xfrm>
        </p:spPr>
        <p:txBody>
          <a:bodyPr>
            <a:normAutofit fontScale="90000"/>
          </a:bodyPr>
          <a:lstStyle/>
          <a:p>
            <a:pPr algn="ctr"/>
            <a:r>
              <a:rPr lang="en-GB" altLang="fr-FR" sz="2700" dirty="0">
                <a:solidFill>
                  <a:schemeClr val="tx2"/>
                </a:solidFill>
              </a:rPr>
              <a:t>   </a:t>
            </a:r>
            <a:r>
              <a:rPr lang="en-GB" altLang="fr-FR" sz="4400" b="1" dirty="0" err="1" smtClean="0">
                <a:solidFill>
                  <a:schemeClr val="tx2"/>
                </a:solidFill>
              </a:rPr>
              <a:t>Merci</a:t>
            </a:r>
            <a:r>
              <a:rPr lang="en-GB" altLang="fr-FR" sz="4400" b="1" dirty="0" smtClean="0">
                <a:solidFill>
                  <a:schemeClr val="tx2"/>
                </a:solidFill>
              </a:rPr>
              <a:t> pour </a:t>
            </a:r>
            <a:r>
              <a:rPr lang="en-GB" altLang="fr-FR" sz="4400" b="1" dirty="0" err="1" smtClean="0">
                <a:solidFill>
                  <a:schemeClr val="tx2"/>
                </a:solidFill>
              </a:rPr>
              <a:t>votre</a:t>
            </a:r>
            <a:r>
              <a:rPr lang="en-GB" altLang="fr-FR" sz="4400" b="1" dirty="0" smtClean="0">
                <a:solidFill>
                  <a:schemeClr val="tx2"/>
                </a:solidFill>
              </a:rPr>
              <a:t> attention</a:t>
            </a:r>
            <a:br>
              <a:rPr lang="en-GB" altLang="fr-FR" sz="4400" b="1" dirty="0" smtClean="0">
                <a:solidFill>
                  <a:schemeClr val="tx2"/>
                </a:solidFill>
              </a:rPr>
            </a:br>
            <a:r>
              <a:rPr lang="en-GB" altLang="fr-FR" sz="4400" b="1" dirty="0">
                <a:solidFill>
                  <a:schemeClr val="tx2"/>
                </a:solidFill>
              </a:rPr>
              <a:t/>
            </a:r>
            <a:br>
              <a:rPr lang="en-GB" altLang="fr-FR" sz="4400" b="1" dirty="0">
                <a:solidFill>
                  <a:schemeClr val="tx2"/>
                </a:solidFill>
              </a:rPr>
            </a:br>
            <a:r>
              <a:rPr lang="en-GB" altLang="fr-FR" sz="4400" b="1" dirty="0">
                <a:solidFill>
                  <a:schemeClr val="tx2"/>
                </a:solidFill>
              </a:rPr>
              <a:t>https://</a:t>
            </a:r>
            <a:r>
              <a:rPr lang="en-GB" altLang="fr-FR" sz="4400" b="1" dirty="0" smtClean="0">
                <a:solidFill>
                  <a:schemeClr val="tx2"/>
                </a:solidFill>
              </a:rPr>
              <a:t>orbi.uliege.be</a:t>
            </a:r>
            <a:endParaRPr lang="en-GB" altLang="fr-FR" sz="4400" b="1" dirty="0">
              <a:solidFill>
                <a:schemeClr val="tx2"/>
              </a:solidFill>
            </a:endParaRPr>
          </a:p>
        </p:txBody>
      </p:sp>
      <p:pic>
        <p:nvPicPr>
          <p:cNvPr id="130052" name="Picture 14" descr="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651" y="228601"/>
            <a:ext cx="1707901" cy="215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11" descr="N-logoCHU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71" y="5943600"/>
            <a:ext cx="1305429"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9105" y="5867400"/>
            <a:ext cx="1280595" cy="8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a:stretch>
            <a:fillRect/>
          </a:stretch>
        </p:blipFill>
        <p:spPr>
          <a:xfrm>
            <a:off x="50127" y="76200"/>
            <a:ext cx="1035723" cy="895350"/>
          </a:xfrm>
          <a:prstGeom prst="rect">
            <a:avLst/>
          </a:prstGeom>
        </p:spPr>
      </p:pic>
      <p:pic>
        <p:nvPicPr>
          <p:cNvPr id="368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831" y="3030111"/>
            <a:ext cx="5193271" cy="343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982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Offres structurées</a:t>
            </a:r>
            <a:endParaRPr lang="fr-BE" b="1" dirty="0"/>
          </a:p>
        </p:txBody>
      </p:sp>
      <p:sp>
        <p:nvSpPr>
          <p:cNvPr id="3" name="Espace réservé du contenu 2"/>
          <p:cNvSpPr>
            <a:spLocks noGrp="1"/>
          </p:cNvSpPr>
          <p:nvPr>
            <p:ph idx="1"/>
          </p:nvPr>
        </p:nvSpPr>
        <p:spPr/>
        <p:txBody>
          <a:bodyPr/>
          <a:lstStyle/>
          <a:p>
            <a:r>
              <a:rPr lang="fr-BE" dirty="0"/>
              <a:t>Suivi du patient diabétique de type 2 ou </a:t>
            </a:r>
            <a:r>
              <a:rPr lang="fr-BE" b="1" dirty="0"/>
              <a:t>pré-trajet de </a:t>
            </a:r>
            <a:r>
              <a:rPr lang="fr-BE" b="1" dirty="0" smtClean="0"/>
              <a:t>soins</a:t>
            </a:r>
          </a:p>
          <a:p>
            <a:r>
              <a:rPr lang="fr-BE" b="1" dirty="0"/>
              <a:t>Programme restreint </a:t>
            </a:r>
            <a:r>
              <a:rPr lang="fr-BE" dirty="0"/>
              <a:t>d’éducation &amp; </a:t>
            </a:r>
            <a:r>
              <a:rPr lang="fr-BE" dirty="0" smtClean="0"/>
              <a:t>autogestion </a:t>
            </a:r>
            <a:r>
              <a:rPr lang="fr-BE" dirty="0"/>
              <a:t>(PREA</a:t>
            </a:r>
            <a:r>
              <a:rPr lang="fr-BE" dirty="0" smtClean="0"/>
              <a:t>)</a:t>
            </a:r>
          </a:p>
          <a:p>
            <a:r>
              <a:rPr lang="fr-BE" b="1" dirty="0"/>
              <a:t>Trajet de soins diabète </a:t>
            </a:r>
            <a:r>
              <a:rPr lang="fr-BE" dirty="0"/>
              <a:t>de type </a:t>
            </a:r>
            <a:r>
              <a:rPr lang="fr-BE" dirty="0" smtClean="0"/>
              <a:t>2</a:t>
            </a:r>
          </a:p>
          <a:p>
            <a:r>
              <a:rPr lang="fr-BE" b="1" dirty="0"/>
              <a:t>Convention</a:t>
            </a:r>
            <a:r>
              <a:rPr lang="fr-BE" dirty="0"/>
              <a:t> diabète</a:t>
            </a:r>
          </a:p>
          <a:p>
            <a:endParaRPr lang="fr-BE" dirty="0"/>
          </a:p>
          <a:p>
            <a:endParaRPr lang="fr-BE" dirty="0"/>
          </a:p>
          <a:p>
            <a:endParaRPr lang="fr-BE" dirty="0"/>
          </a:p>
          <a:p>
            <a:endParaRPr lang="fr-BE" dirty="0"/>
          </a:p>
        </p:txBody>
      </p:sp>
    </p:spTree>
    <p:extLst>
      <p:ext uri="{BB962C8B-B14F-4D97-AF65-F5344CB8AC3E}">
        <p14:creationId xmlns:p14="http://schemas.microsoft.com/office/powerpoint/2010/main" val="390856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b="1" dirty="0"/>
              <a:t>Convention diabète</a:t>
            </a:r>
            <a:br>
              <a:rPr lang="fr-BE" b="1" dirty="0"/>
            </a:br>
            <a:endParaRPr lang="fr-BE" b="1" dirty="0"/>
          </a:p>
        </p:txBody>
      </p:sp>
      <p:sp>
        <p:nvSpPr>
          <p:cNvPr id="3" name="Espace réservé du contenu 2"/>
          <p:cNvSpPr>
            <a:spLocks noGrp="1"/>
          </p:cNvSpPr>
          <p:nvPr>
            <p:ph idx="1"/>
          </p:nvPr>
        </p:nvSpPr>
        <p:spPr/>
        <p:txBody>
          <a:bodyPr/>
          <a:lstStyle/>
          <a:p>
            <a:r>
              <a:rPr lang="fr-BE" dirty="0"/>
              <a:t>A</a:t>
            </a:r>
            <a:r>
              <a:rPr lang="fr-BE" dirty="0" smtClean="0"/>
              <a:t>ccord </a:t>
            </a:r>
            <a:r>
              <a:rPr lang="fr-BE" dirty="0"/>
              <a:t>passé entre l’INAMI et un centre spécialisé dans le traitement du diabète. La prise en charge est assurée par un médecin diabétologue (qui détermine le traitement), aidé d’infirmier(e)s </a:t>
            </a:r>
            <a:r>
              <a:rPr lang="fr-BE" dirty="0" smtClean="0"/>
              <a:t>spécialisé(e)s </a:t>
            </a:r>
            <a:r>
              <a:rPr lang="fr-BE" dirty="0"/>
              <a:t>en diabétologie (explications sur la maladie, le traitement), de diététicien(ne)s (conseils pour une alimentation saine et équilibrée). </a:t>
            </a:r>
          </a:p>
        </p:txBody>
      </p:sp>
    </p:spTree>
    <p:extLst>
      <p:ext uri="{BB962C8B-B14F-4D97-AF65-F5344CB8AC3E}">
        <p14:creationId xmlns:p14="http://schemas.microsoft.com/office/powerpoint/2010/main" val="213088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b="1" dirty="0" smtClean="0"/>
              <a:t>Conventions </a:t>
            </a:r>
            <a:r>
              <a:rPr lang="fr-BE" b="1" dirty="0"/>
              <a:t>diabète</a:t>
            </a:r>
            <a:br>
              <a:rPr lang="fr-BE" b="1" dirty="0"/>
            </a:br>
            <a:endParaRPr lang="fr-BE" b="1" dirty="0"/>
          </a:p>
        </p:txBody>
      </p:sp>
      <p:sp>
        <p:nvSpPr>
          <p:cNvPr id="3" name="Espace réservé du contenu 2"/>
          <p:cNvSpPr>
            <a:spLocks noGrp="1"/>
          </p:cNvSpPr>
          <p:nvPr>
            <p:ph idx="1"/>
          </p:nvPr>
        </p:nvSpPr>
        <p:spPr/>
        <p:txBody>
          <a:bodyPr/>
          <a:lstStyle/>
          <a:p>
            <a:r>
              <a:rPr lang="fr-BE" dirty="0" smtClean="0"/>
              <a:t>adultes</a:t>
            </a:r>
            <a:r>
              <a:rPr lang="fr-BE" dirty="0"/>
              <a:t>, </a:t>
            </a:r>
            <a:endParaRPr lang="fr-BE" dirty="0" smtClean="0"/>
          </a:p>
          <a:p>
            <a:r>
              <a:rPr lang="fr-BE" dirty="0" smtClean="0"/>
              <a:t>enfants </a:t>
            </a:r>
            <a:r>
              <a:rPr lang="fr-BE" dirty="0"/>
              <a:t>et adolescents, </a:t>
            </a:r>
            <a:endParaRPr lang="fr-BE" dirty="0" smtClean="0"/>
          </a:p>
          <a:p>
            <a:r>
              <a:rPr lang="fr-BE" dirty="0" smtClean="0"/>
              <a:t>cliniques </a:t>
            </a:r>
            <a:r>
              <a:rPr lang="fr-BE" dirty="0"/>
              <a:t>du pied </a:t>
            </a:r>
            <a:r>
              <a:rPr lang="fr-BE" dirty="0" smtClean="0"/>
              <a:t>diabétique,</a:t>
            </a:r>
          </a:p>
          <a:p>
            <a:r>
              <a:rPr lang="fr-BE" dirty="0" smtClean="0"/>
              <a:t>utilisateurs </a:t>
            </a:r>
            <a:r>
              <a:rPr lang="fr-BE" dirty="0"/>
              <a:t>de pompe à insuline </a:t>
            </a:r>
            <a:r>
              <a:rPr lang="fr-BE" dirty="0" smtClean="0"/>
              <a:t>portable</a:t>
            </a:r>
          </a:p>
          <a:p>
            <a:endParaRPr lang="fr-BE" dirty="0"/>
          </a:p>
          <a:p>
            <a:r>
              <a:rPr lang="fr-BE" dirty="0" smtClean="0"/>
              <a:t>Nouvelles technologies?</a:t>
            </a:r>
            <a:endParaRPr lang="fr-BE" dirty="0"/>
          </a:p>
        </p:txBody>
      </p:sp>
    </p:spTree>
    <p:extLst>
      <p:ext uri="{BB962C8B-B14F-4D97-AF65-F5344CB8AC3E}">
        <p14:creationId xmlns:p14="http://schemas.microsoft.com/office/powerpoint/2010/main" val="67794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Convention</a:t>
            </a:r>
            <a:endParaRPr lang="fr-BE" b="1" dirty="0"/>
          </a:p>
        </p:txBody>
      </p:sp>
      <p:sp>
        <p:nvSpPr>
          <p:cNvPr id="4" name="Rectangle 3"/>
          <p:cNvSpPr/>
          <p:nvPr/>
        </p:nvSpPr>
        <p:spPr>
          <a:xfrm>
            <a:off x="395536" y="1412776"/>
            <a:ext cx="8352928" cy="4154984"/>
          </a:xfrm>
          <a:prstGeom prst="rect">
            <a:avLst/>
          </a:prstGeom>
        </p:spPr>
        <p:txBody>
          <a:bodyPr wrap="square">
            <a:spAutoFit/>
          </a:bodyPr>
          <a:lstStyle/>
          <a:p>
            <a:r>
              <a:rPr lang="fr-BE" sz="2400" dirty="0"/>
              <a:t>Subsidiairement, la présente convention de rééducation fonctionnelle a pour but de vérifier dans quelle mesure et de quelle manière, il est possible de développer davantage et, le cas échéant, d'améliorer les acquis en matière </a:t>
            </a:r>
            <a:r>
              <a:rPr lang="fr-BE" sz="2400" b="1" u="sng" dirty="0"/>
              <a:t>d'autogestion du diabète sucré</a:t>
            </a:r>
            <a:r>
              <a:rPr lang="fr-BE" sz="2400" dirty="0"/>
              <a:t>, des conventions de rééducation pour l'</a:t>
            </a:r>
            <a:r>
              <a:rPr lang="fr-BE" sz="2400" dirty="0" err="1"/>
              <a:t>autosurveillance</a:t>
            </a:r>
            <a:r>
              <a:rPr lang="fr-BE" sz="2400" dirty="0"/>
              <a:t> de la glycémie existant depuis </a:t>
            </a:r>
            <a:r>
              <a:rPr lang="fr-BE" sz="2400" b="1" u="sng" dirty="0"/>
              <a:t>1986</a:t>
            </a:r>
            <a:r>
              <a:rPr lang="fr-BE" sz="2400" dirty="0"/>
              <a:t> au sein du Service des soins de santé, dans le cadre d'une </a:t>
            </a:r>
            <a:r>
              <a:rPr lang="fr-BE" sz="2400" b="1" u="sng" dirty="0"/>
              <a:t>prévention</a:t>
            </a:r>
            <a:r>
              <a:rPr lang="fr-BE" sz="2400" dirty="0"/>
              <a:t> efficace et d'un </a:t>
            </a:r>
            <a:r>
              <a:rPr lang="fr-BE" sz="2400" b="1" u="sng" dirty="0"/>
              <a:t>ralentissement</a:t>
            </a:r>
            <a:r>
              <a:rPr lang="fr-BE" sz="2400" dirty="0"/>
              <a:t> de l'apparition des complications chroniques et ce, en recourant autant que possible à l'offre de services des dispensateurs de soins existant dans notre pays et dans le respect de leur organisation.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449" y="5567759"/>
            <a:ext cx="1240536" cy="1105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466088" y="5936001"/>
            <a:ext cx="720080" cy="461665"/>
          </a:xfrm>
          <a:prstGeom prst="rect">
            <a:avLst/>
          </a:prstGeom>
          <a:noFill/>
        </p:spPr>
        <p:txBody>
          <a:bodyPr wrap="square" rtlCol="0">
            <a:spAutoFit/>
          </a:bodyPr>
          <a:lstStyle/>
          <a:p>
            <a:r>
              <a:rPr lang="fr-BE" sz="2400" b="1" dirty="0" smtClean="0"/>
              <a:t>ANS</a:t>
            </a:r>
            <a:endParaRPr lang="fr-BE" sz="2400" b="1" dirty="0"/>
          </a:p>
        </p:txBody>
      </p:sp>
      <p:sp>
        <p:nvSpPr>
          <p:cNvPr id="6" name="Rectangle à coins arrondis 5"/>
          <p:cNvSpPr/>
          <p:nvPr/>
        </p:nvSpPr>
        <p:spPr>
          <a:xfrm>
            <a:off x="3016449" y="5593679"/>
            <a:ext cx="2203623" cy="107989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droite 6"/>
          <p:cNvSpPr/>
          <p:nvPr/>
        </p:nvSpPr>
        <p:spPr>
          <a:xfrm>
            <a:off x="1418500" y="590069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3119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72108"/>
            <a:ext cx="7410450" cy="233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28" y="188640"/>
            <a:ext cx="7562850" cy="22211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832924" y="5589240"/>
            <a:ext cx="3831818" cy="646331"/>
          </a:xfrm>
          <a:prstGeom prst="rect">
            <a:avLst/>
          </a:prstGeom>
        </p:spPr>
        <p:txBody>
          <a:bodyPr wrap="none">
            <a:spAutoFit/>
          </a:bodyPr>
          <a:lstStyle/>
          <a:p>
            <a:r>
              <a:rPr lang="fr-FR" sz="3600" dirty="0"/>
              <a:t>Active depuis 2014 </a:t>
            </a:r>
          </a:p>
        </p:txBody>
      </p:sp>
      <p:sp>
        <p:nvSpPr>
          <p:cNvPr id="3" name="Rectangle à coins arrondis 2"/>
          <p:cNvSpPr/>
          <p:nvPr/>
        </p:nvSpPr>
        <p:spPr>
          <a:xfrm>
            <a:off x="2506652" y="5455205"/>
            <a:ext cx="4180974" cy="914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Flèche droite 3"/>
          <p:cNvSpPr/>
          <p:nvPr/>
        </p:nvSpPr>
        <p:spPr>
          <a:xfrm>
            <a:off x="1028265" y="57509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8873715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6923" y="260648"/>
            <a:ext cx="8002161" cy="731520"/>
          </a:xfrm>
        </p:spPr>
        <p:txBody>
          <a:bodyPr>
            <a:normAutofit/>
          </a:bodyPr>
          <a:lstStyle/>
          <a:p>
            <a:r>
              <a:rPr lang="fr-BE" dirty="0" smtClean="0"/>
              <a:t>Obligation</a:t>
            </a:r>
            <a:endParaRPr lang="fr-BE" dirty="0"/>
          </a:p>
        </p:txBody>
      </p:sp>
      <p:sp>
        <p:nvSpPr>
          <p:cNvPr id="3" name="Rectangle 2"/>
          <p:cNvSpPr/>
          <p:nvPr/>
        </p:nvSpPr>
        <p:spPr>
          <a:xfrm>
            <a:off x="899592" y="1412776"/>
            <a:ext cx="7416824" cy="3170099"/>
          </a:xfrm>
          <a:prstGeom prst="rect">
            <a:avLst/>
          </a:prstGeom>
          <a:ln w="28575">
            <a:solidFill>
              <a:schemeClr val="tx1"/>
            </a:solidFill>
          </a:ln>
        </p:spPr>
        <p:txBody>
          <a:bodyPr wrap="square">
            <a:spAutoFit/>
          </a:bodyPr>
          <a:lstStyle/>
          <a:p>
            <a:r>
              <a:rPr lang="fr-FR" sz="2000" dirty="0"/>
              <a:t>§ 3. Au plus tard, pour le 30 juin 2016, l’établissement doit avoir participé, avec l’ensemble des autres établissements qui ont conclu la convention pour le MCG, à l’élaboration d’un </a:t>
            </a:r>
            <a:r>
              <a:rPr lang="fr-FR" sz="2000" b="1" u="sng" dirty="0"/>
              <a:t>article scientifique </a:t>
            </a:r>
            <a:r>
              <a:rPr lang="fr-FR" sz="2000" dirty="0"/>
              <a:t>qui sera soumis pour publication dans un périodique d’endocrinologie avec évaluation par des pairs (« </a:t>
            </a:r>
            <a:r>
              <a:rPr lang="fr-FR" sz="2000" dirty="0" err="1"/>
              <a:t>peer</a:t>
            </a:r>
            <a:r>
              <a:rPr lang="fr-FR" sz="2000" dirty="0"/>
              <a:t> </a:t>
            </a:r>
            <a:r>
              <a:rPr lang="fr-FR" sz="2000" dirty="0" err="1"/>
              <a:t>reviewed</a:t>
            </a:r>
            <a:r>
              <a:rPr lang="fr-FR" sz="2000" dirty="0"/>
              <a:t> article »). Cet article doit analyser les résultats de l’introduction de MCG en Belgique et comparer au moins les résultats de traitement des patients avant et après la mise sous MCG. L’article peut également comparer les résultats de traitement de patients sous MCG et de patients traités d’une autre façon.  </a:t>
            </a:r>
            <a:endParaRPr lang="fr-BE" sz="2000" dirty="0"/>
          </a:p>
        </p:txBody>
      </p:sp>
      <p:sp>
        <p:nvSpPr>
          <p:cNvPr id="4" name="Rectangle 3"/>
          <p:cNvSpPr/>
          <p:nvPr/>
        </p:nvSpPr>
        <p:spPr>
          <a:xfrm>
            <a:off x="2286000" y="5445224"/>
            <a:ext cx="4572000" cy="646331"/>
          </a:xfrm>
          <a:prstGeom prst="rect">
            <a:avLst/>
          </a:prstGeom>
          <a:ln w="57150">
            <a:solidFill>
              <a:srgbClr val="FF0000"/>
            </a:solidFill>
          </a:ln>
        </p:spPr>
        <p:txBody>
          <a:bodyPr>
            <a:spAutoFit/>
          </a:bodyPr>
          <a:lstStyle/>
          <a:p>
            <a:pPr algn="ctr"/>
            <a:r>
              <a:rPr lang="fr-BE" b="1" i="1" dirty="0"/>
              <a:t>convention-pilote qui se terminera le 31 août 2017 et sera poursuivie ou pas</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67" y="4887326"/>
            <a:ext cx="15240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538" y="4887324"/>
            <a:ext cx="15811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23048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15682</TotalTime>
  <Words>2055</Words>
  <Application>Microsoft Office PowerPoint</Application>
  <PresentationFormat>Affichage à l'écran (4:3)</PresentationFormat>
  <Paragraphs>194</Paragraphs>
  <Slides>33</Slides>
  <Notes>9</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33</vt:i4>
      </vt:variant>
    </vt:vector>
  </HeadingPairs>
  <TitlesOfParts>
    <vt:vector size="36" baseType="lpstr">
      <vt:lpstr>1_Kantoorthema</vt:lpstr>
      <vt:lpstr>Kantoorthema</vt:lpstr>
      <vt:lpstr>Feuille Microsoft Excel 97-2003</vt:lpstr>
      <vt:lpstr>Présentation PowerPoint</vt:lpstr>
      <vt:lpstr>Présentation PowerPoint</vt:lpstr>
      <vt:lpstr>Multidisciplinarité</vt:lpstr>
      <vt:lpstr>Offres structurées</vt:lpstr>
      <vt:lpstr>Convention diabète </vt:lpstr>
      <vt:lpstr>Conventions diabète </vt:lpstr>
      <vt:lpstr>Convention</vt:lpstr>
      <vt:lpstr>Présentation PowerPoint</vt:lpstr>
      <vt:lpstr>Obligation</vt:lpstr>
      <vt:lpstr>Présentation PowerPoint</vt:lpstr>
      <vt:lpstr>Coûts du diabète en Europe (CODE-2 study)</vt:lpstr>
      <vt:lpstr>Impact on clinical outcomes of a Belgian reimbursement system for real-time continuous glucose monitoring:  the RESCUE trial</vt:lpstr>
      <vt:lpstr>Clinical advantages of real-time  continuous glucose monitoring</vt:lpstr>
      <vt:lpstr>Clinical advantages of real-time  continuous glucose monitoring</vt:lpstr>
      <vt:lpstr>The sensor convention</vt:lpstr>
      <vt:lpstr>The sensor convention</vt:lpstr>
      <vt:lpstr>Critères d’inclusion</vt:lpstr>
      <vt:lpstr>Critères d’inclusion</vt:lpstr>
      <vt:lpstr>Présentation PowerPoint</vt:lpstr>
      <vt:lpstr>Pompes et capteurs</vt:lpstr>
      <vt:lpstr>Présentation PowerPoint</vt:lpstr>
      <vt:lpstr>Population</vt:lpstr>
      <vt:lpstr>Présentation PowerPoint</vt:lpstr>
      <vt:lpstr>Présentation PowerPoint</vt:lpstr>
      <vt:lpstr>Présentation PowerPoint</vt:lpstr>
      <vt:lpstr>Temps passé dans «  l’objectif »</vt:lpstr>
      <vt:lpstr>Résultats</vt:lpstr>
      <vt:lpstr>Variabilité</vt:lpstr>
      <vt:lpstr>Qualité de vie</vt:lpstr>
      <vt:lpstr>Pharmaco-économie</vt:lpstr>
      <vt:lpstr>Présentation PowerPoint</vt:lpstr>
      <vt:lpstr>Présentation PowerPoint</vt:lpstr>
      <vt:lpstr>   Merci pour votre attention  https://orbi.uliege.be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Sara Charleer</dc:creator>
  <cp:lastModifiedBy>regis</cp:lastModifiedBy>
  <cp:revision>650</cp:revision>
  <dcterms:created xsi:type="dcterms:W3CDTF">2016-05-30T11:32:40Z</dcterms:created>
  <dcterms:modified xsi:type="dcterms:W3CDTF">2019-01-24T10:53:06Z</dcterms:modified>
</cp:coreProperties>
</file>