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Default Extension="emf" ContentType="image/x-emf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9.xml" ContentType="application/vnd.openxmlformats-officedocument.presentationml.notesSlide+xml"/>
  <Override PartName="/ppt/slides/slide5.xml" ContentType="application/vnd.openxmlformats-officedocument.presentationml.slide+xml"/>
  <Override PartName="/ppt/slideLayouts/slideLayout11.xml" ContentType="application/vnd.openxmlformats-officedocument.presentationml.slideLayout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xml" ContentType="application/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708" r:id="rId1"/>
  </p:sldMasterIdLst>
  <p:notesMasterIdLst>
    <p:notesMasterId r:id="rId20"/>
  </p:notesMasterIdLst>
  <p:sldIdLst>
    <p:sldId id="329" r:id="rId2"/>
    <p:sldId id="469" r:id="rId3"/>
    <p:sldId id="465" r:id="rId4"/>
    <p:sldId id="471" r:id="rId5"/>
    <p:sldId id="472" r:id="rId6"/>
    <p:sldId id="473" r:id="rId7"/>
    <p:sldId id="480" r:id="rId8"/>
    <p:sldId id="476" r:id="rId9"/>
    <p:sldId id="477" r:id="rId10"/>
    <p:sldId id="478" r:id="rId11"/>
    <p:sldId id="468" r:id="rId12"/>
    <p:sldId id="470" r:id="rId13"/>
    <p:sldId id="467" r:id="rId14"/>
    <p:sldId id="481" r:id="rId15"/>
    <p:sldId id="479" r:id="rId16"/>
    <p:sldId id="466" r:id="rId17"/>
    <p:sldId id="384" r:id="rId18"/>
    <p:sldId id="482" r:id="rId1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clrMru>
    <a:srgbClr val="8F142B"/>
    <a:srgbClr val="BB5EFF"/>
    <a:srgbClr val="B000B0"/>
    <a:srgbClr val="C800C8"/>
    <a:srgbClr val="53BD28"/>
    <a:srgbClr val="D0BB4B"/>
    <a:srgbClr val="A7A522"/>
    <a:srgbClr val="860000"/>
    <a:srgbClr val="FF66CC"/>
    <a:srgbClr val="66CCFF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vertBarState="minimized">
    <p:restoredLeft sz="10646" autoAdjust="0"/>
    <p:restoredTop sz="95031" autoAdjust="0"/>
  </p:normalViewPr>
  <p:slideViewPr>
    <p:cSldViewPr>
      <p:cViewPr>
        <p:scale>
          <a:sx n="90" d="100"/>
          <a:sy n="90" d="100"/>
        </p:scale>
        <p:origin x="-168" y="-2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B4B70F-9786-8D42-BD72-8EEC5922F433}" type="datetimeFigureOut">
              <a:rPr lang="fr-FR" smtClean="0"/>
              <a:pPr/>
              <a:t>2/03/13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C29A5C-AC27-4640-B363-C007C599B341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232551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29A5C-AC27-4640-B363-C007C599B341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82526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Merci de votre attention.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2B8ECC-D1AA-8C4B-A998-F69AE5518420}" type="slidenum">
              <a:rPr lang="fr-FR" smtClean="0"/>
              <a:pPr/>
              <a:t>17</a:t>
            </a:fld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Merci de votre attention.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2B8ECC-D1AA-8C4B-A998-F69AE5518420}" type="slidenum">
              <a:rPr lang="fr-FR" smtClean="0"/>
              <a:pPr/>
              <a:t>18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One of the most predominant mammals in terms of biomass in the savannas of Southern Africa.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Restriction of gene flow expected to lead to an erosion of genetic diversity</a:t>
            </a:r>
            <a:endParaRPr lang="fr-FR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We aimed to assess the “genetic health” of the African buffalo populations in southern Africa and their demographic history.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29A5C-AC27-4640-B363-C007C599B341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000393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Population significantly differentiated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Results from clustering analysis suggest that the southern African population is globally partitioned into Four clusters.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29A5C-AC27-4640-B363-C007C599B341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424855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Ex : 0,03 %</a:t>
            </a:r>
            <a:r>
              <a:rPr lang="fr-FR" baseline="0" dirty="0" smtClean="0"/>
              <a:t> of population 1 came </a:t>
            </a:r>
            <a:r>
              <a:rPr lang="fr-FR" baseline="0" dirty="0" err="1" smtClean="0"/>
              <a:t>from</a:t>
            </a:r>
            <a:r>
              <a:rPr lang="fr-FR" baseline="0" dirty="0" smtClean="0"/>
              <a:t> population 4 </a:t>
            </a:r>
            <a:r>
              <a:rPr lang="fr-FR" baseline="0" dirty="0" err="1" smtClean="0"/>
              <a:t>every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generation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29A5C-AC27-4640-B363-C007C599B341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709291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Weaker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gene</a:t>
            </a:r>
            <a:r>
              <a:rPr lang="fr-FR" baseline="0" dirty="0" smtClean="0"/>
              <a:t> flow, </a:t>
            </a:r>
            <a:r>
              <a:rPr lang="fr-FR" baseline="0" dirty="0" err="1" smtClean="0"/>
              <a:t>lower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mtDNA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diversities</a:t>
            </a:r>
            <a:r>
              <a:rPr lang="fr-FR" baseline="0" dirty="0" smtClean="0"/>
              <a:t> </a:t>
            </a:r>
            <a:r>
              <a:rPr lang="fr-FR" baseline="0" dirty="0" smtClean="0">
                <a:sym typeface="Wingdings"/>
              </a:rPr>
              <a:t> 75 </a:t>
            </a:r>
            <a:r>
              <a:rPr lang="fr-FR" baseline="0" dirty="0" err="1" smtClean="0">
                <a:sym typeface="Wingdings"/>
              </a:rPr>
              <a:t>individuals</a:t>
            </a:r>
            <a:r>
              <a:rPr lang="fr-FR" baseline="0" dirty="0" smtClean="0">
                <a:sym typeface="Wingdings"/>
              </a:rPr>
              <a:t> </a:t>
            </a:r>
            <a:r>
              <a:rPr lang="fr-FR" baseline="0" dirty="0" err="1" smtClean="0">
                <a:sym typeface="Wingdings"/>
              </a:rPr>
              <a:t>reported</a:t>
            </a:r>
            <a:r>
              <a:rPr lang="fr-FR" baseline="0" dirty="0" smtClean="0">
                <a:sym typeface="Wingdings"/>
              </a:rPr>
              <a:t> in 1929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29A5C-AC27-4640-B363-C007C599B341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413928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Inbreeding</a:t>
            </a:r>
            <a:r>
              <a:rPr lang="fr-FR" dirty="0" smtClean="0"/>
              <a:t> </a:t>
            </a:r>
            <a:r>
              <a:rPr lang="fr-FR" dirty="0" err="1" smtClean="0"/>
              <a:t>coeficient</a:t>
            </a:r>
            <a:r>
              <a:rPr lang="fr-FR" dirty="0" smtClean="0"/>
              <a:t> </a:t>
            </a:r>
            <a:r>
              <a:rPr lang="fr-FR" dirty="0" smtClean="0">
                <a:sym typeface="Wingdings"/>
              </a:rPr>
              <a:t> HWE</a:t>
            </a:r>
          </a:p>
          <a:p>
            <a:r>
              <a:rPr lang="fr-FR" dirty="0" err="1" smtClean="0">
                <a:sym typeface="Wingdings"/>
              </a:rPr>
              <a:t>Bcp</a:t>
            </a:r>
            <a:r>
              <a:rPr lang="fr-FR" dirty="0" smtClean="0">
                <a:sym typeface="Wingdings"/>
              </a:rPr>
              <a:t> migration</a:t>
            </a:r>
            <a:r>
              <a:rPr lang="fr-FR" baseline="0" dirty="0" smtClean="0">
                <a:sym typeface="Wingdings"/>
              </a:rPr>
              <a:t> pas de </a:t>
            </a:r>
            <a:r>
              <a:rPr lang="fr-FR" baseline="0" dirty="0" err="1" smtClean="0">
                <a:sym typeface="Wingdings"/>
              </a:rPr>
              <a:t>differentiation</a:t>
            </a:r>
            <a:r>
              <a:rPr lang="fr-FR" baseline="0" dirty="0" smtClean="0">
                <a:sym typeface="Wingdings"/>
              </a:rPr>
              <a:t> nette entre pop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29A5C-AC27-4640-B363-C007C599B341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553017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Plus ou moins 100 ans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29A5C-AC27-4640-B363-C007C599B341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228949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BUT Most real populations have an Ne </a:t>
            </a:r>
            <a:r>
              <a:rPr lang="fr-FR" dirty="0" err="1" smtClean="0"/>
              <a:t>much</a:t>
            </a:r>
            <a:r>
              <a:rPr lang="fr-FR" dirty="0" smtClean="0"/>
              <a:t> </a:t>
            </a:r>
            <a:r>
              <a:rPr lang="fr-FR" dirty="0" err="1" smtClean="0"/>
              <a:t>smaller</a:t>
            </a:r>
            <a:r>
              <a:rPr lang="fr-FR" dirty="0" smtClean="0"/>
              <a:t> </a:t>
            </a:r>
            <a:r>
              <a:rPr lang="fr-FR" dirty="0" err="1" smtClean="0"/>
              <a:t>than</a:t>
            </a:r>
            <a:r>
              <a:rPr lang="fr-FR" dirty="0" smtClean="0"/>
              <a:t> </a:t>
            </a:r>
            <a:r>
              <a:rPr lang="fr-FR" dirty="0" err="1" smtClean="0"/>
              <a:t>their</a:t>
            </a:r>
            <a:r>
              <a:rPr lang="fr-FR" dirty="0" smtClean="0"/>
              <a:t> </a:t>
            </a:r>
            <a:r>
              <a:rPr lang="fr-FR" dirty="0" err="1" smtClean="0"/>
              <a:t>census</a:t>
            </a:r>
            <a:r>
              <a:rPr lang="fr-FR" dirty="0" smtClean="0"/>
              <a:t> size due to </a:t>
            </a:r>
            <a:r>
              <a:rPr lang="fr-FR" dirty="0" err="1" smtClean="0"/>
              <a:t>factors</a:t>
            </a:r>
            <a:r>
              <a:rPr lang="fr-FR" dirty="0" smtClean="0"/>
              <a:t> </a:t>
            </a:r>
            <a:r>
              <a:rPr lang="fr-FR" dirty="0" err="1" smtClean="0"/>
              <a:t>like</a:t>
            </a:r>
            <a:r>
              <a:rPr lang="fr-FR" dirty="0" smtClean="0"/>
              <a:t> non-</a:t>
            </a:r>
            <a:r>
              <a:rPr lang="fr-FR" dirty="0" err="1" smtClean="0"/>
              <a:t>breeding</a:t>
            </a:r>
            <a:r>
              <a:rPr lang="fr-FR" dirty="0" smtClean="0"/>
              <a:t> </a:t>
            </a:r>
            <a:r>
              <a:rPr lang="fr-FR" dirty="0" err="1" smtClean="0"/>
              <a:t>individuals</a:t>
            </a:r>
            <a:r>
              <a:rPr lang="fr-FR" dirty="0" smtClean="0"/>
              <a:t>, </a:t>
            </a:r>
            <a:r>
              <a:rPr lang="fr-FR" dirty="0" err="1" smtClean="0"/>
              <a:t>overlapping</a:t>
            </a:r>
            <a:r>
              <a:rPr lang="fr-FR" dirty="0" smtClean="0"/>
              <a:t> </a:t>
            </a:r>
            <a:r>
              <a:rPr lang="fr-FR" dirty="0" err="1" smtClean="0"/>
              <a:t>generations</a:t>
            </a:r>
            <a:r>
              <a:rPr lang="fr-FR" dirty="0" smtClean="0"/>
              <a:t>, and </a:t>
            </a:r>
            <a:r>
              <a:rPr lang="fr-FR" dirty="0" err="1" smtClean="0"/>
              <a:t>unequal</a:t>
            </a:r>
            <a:r>
              <a:rPr lang="fr-FR" dirty="0" smtClean="0"/>
              <a:t> reproductive </a:t>
            </a:r>
            <a:r>
              <a:rPr lang="fr-FR" dirty="0" err="1" smtClean="0"/>
              <a:t>success</a:t>
            </a:r>
            <a:r>
              <a:rPr lang="fr-FR" dirty="0" smtClean="0"/>
              <a:t> </a:t>
            </a:r>
            <a:r>
              <a:rPr lang="fr-FR" dirty="0" err="1" smtClean="0"/>
              <a:t>between</a:t>
            </a:r>
            <a:r>
              <a:rPr lang="fr-FR" dirty="0" smtClean="0"/>
              <a:t> </a:t>
            </a:r>
            <a:r>
              <a:rPr lang="fr-FR" dirty="0" err="1" smtClean="0"/>
              <a:t>genders</a:t>
            </a:r>
            <a:r>
              <a:rPr lang="fr-FR" dirty="0" smtClean="0"/>
              <a:t>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29A5C-AC27-4640-B363-C007C599B341}" type="slidenum">
              <a:rPr lang="fr-FR" smtClean="0"/>
              <a:pPr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81297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Many</a:t>
            </a:r>
            <a:r>
              <a:rPr lang="fr-FR" dirty="0" smtClean="0"/>
              <a:t> </a:t>
            </a:r>
            <a:r>
              <a:rPr lang="fr-FR" dirty="0" err="1" smtClean="0"/>
              <a:t>protected</a:t>
            </a:r>
            <a:r>
              <a:rPr lang="fr-FR" baseline="0" dirty="0" smtClean="0"/>
              <a:t> area </a:t>
            </a:r>
            <a:r>
              <a:rPr lang="fr-FR" baseline="0" dirty="0" err="1" smtClean="0"/>
              <a:t>with</a:t>
            </a:r>
            <a:r>
              <a:rPr lang="fr-FR" baseline="0" dirty="0" smtClean="0"/>
              <a:t> </a:t>
            </a:r>
            <a:r>
              <a:rPr lang="fr-FR" baseline="0" dirty="0" err="1" smtClean="0"/>
              <a:t>less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than</a:t>
            </a:r>
            <a:r>
              <a:rPr lang="fr-FR" baseline="0" dirty="0" smtClean="0"/>
              <a:t> 3000 </a:t>
            </a:r>
            <a:r>
              <a:rPr lang="fr-FR" baseline="0" dirty="0" err="1" smtClean="0"/>
              <a:t>individuals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29A5C-AC27-4640-B363-C007C599B341}" type="slidenum">
              <a:rPr lang="fr-FR" smtClean="0"/>
              <a:pPr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71761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5F64B943-952D-4CE5-9717-74B3428D72FF}" type="datetimeFigureOut">
              <a:rPr lang="fr-BE" smtClean="0"/>
              <a:pPr/>
              <a:t>2/03/13</a:t>
            </a:fld>
            <a:endParaRPr lang="fr-BE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7E27DA-9423-4A8C-A0CF-BBBD8C80E5E4}" type="slidenum">
              <a:rPr lang="fr-BE" smtClean="0"/>
              <a:pPr/>
              <a:t>‹#›</a:t>
            </a:fld>
            <a:endParaRPr lang="fr-BE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4B943-952D-4CE5-9717-74B3428D72FF}" type="datetimeFigureOut">
              <a:rPr lang="fr-BE" smtClean="0"/>
              <a:pPr/>
              <a:t>2/03/13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E27DA-9423-4A8C-A0CF-BBBD8C80E5E4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4B943-952D-4CE5-9717-74B3428D72FF}" type="datetimeFigureOut">
              <a:rPr lang="fr-BE" smtClean="0"/>
              <a:pPr/>
              <a:t>2/03/13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E27DA-9423-4A8C-A0CF-BBBD8C80E5E4}" type="slidenum">
              <a:rPr lang="fr-BE" smtClean="0"/>
              <a:pPr/>
              <a:t>‹#›</a:t>
            </a:fld>
            <a:endParaRPr lang="fr-BE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F64B943-952D-4CE5-9717-74B3428D72FF}" type="datetimeFigureOut">
              <a:rPr lang="fr-BE" smtClean="0"/>
              <a:pPr/>
              <a:t>2/03/13</a:t>
            </a:fld>
            <a:endParaRPr lang="fr-BE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17E27DA-9423-4A8C-A0CF-BBBD8C80E5E4}" type="slidenum">
              <a:rPr lang="fr-BE" smtClean="0"/>
              <a:pPr/>
              <a:t>‹#›</a:t>
            </a:fld>
            <a:endParaRPr lang="fr-BE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Titre de sec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4B943-952D-4CE5-9717-74B3428D72FF}" type="datetimeFigureOut">
              <a:rPr lang="fr-BE" smtClean="0"/>
              <a:pPr/>
              <a:t>2/03/13</a:t>
            </a:fld>
            <a:endParaRPr lang="fr-BE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7E27DA-9423-4A8C-A0CF-BBBD8C80E5E4}" type="slidenum">
              <a:rPr lang="fr-BE" smtClean="0"/>
              <a:pPr/>
              <a:t>‹#›</a:t>
            </a:fld>
            <a:endParaRPr lang="fr-BE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B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F64B943-952D-4CE5-9717-74B3428D72FF}" type="datetimeFigureOut">
              <a:rPr lang="fr-BE" smtClean="0"/>
              <a:pPr/>
              <a:t>2/03/13</a:t>
            </a:fld>
            <a:endParaRPr lang="fr-BE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17E27DA-9423-4A8C-A0CF-BBBD8C80E5E4}" type="slidenum">
              <a:rPr lang="fr-BE" smtClean="0"/>
              <a:pPr/>
              <a:t>‹#›</a:t>
            </a:fld>
            <a:endParaRPr lang="fr-BE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5F64B943-952D-4CE5-9717-74B3428D72FF}" type="datetimeFigureOut">
              <a:rPr lang="fr-BE" smtClean="0"/>
              <a:pPr/>
              <a:t>2/03/13</a:t>
            </a:fld>
            <a:endParaRPr lang="fr-BE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17E27DA-9423-4A8C-A0CF-BBBD8C80E5E4}" type="slidenum">
              <a:rPr lang="fr-BE" smtClean="0"/>
              <a:pPr/>
              <a:t>‹#›</a:t>
            </a:fld>
            <a:endParaRPr lang="fr-BE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4B943-952D-4CE5-9717-74B3428D72FF}" type="datetimeFigureOut">
              <a:rPr lang="fr-BE" smtClean="0"/>
              <a:pPr/>
              <a:t>2/03/13</a:t>
            </a:fld>
            <a:endParaRPr lang="fr-BE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7E27DA-9423-4A8C-A0CF-BBBD8C80E5E4}" type="slidenum">
              <a:rPr lang="fr-BE" smtClean="0"/>
              <a:pPr/>
              <a:t>‹#›</a:t>
            </a:fld>
            <a:endParaRPr lang="fr-BE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4B943-952D-4CE5-9717-74B3428D72FF}" type="datetimeFigureOut">
              <a:rPr lang="fr-BE" smtClean="0"/>
              <a:pPr/>
              <a:t>2/03/13</a:t>
            </a:fld>
            <a:endParaRPr lang="fr-BE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7E27DA-9423-4A8C-A0CF-BBBD8C80E5E4}" type="slidenum">
              <a:rPr lang="fr-BE" smtClean="0"/>
              <a:pPr/>
              <a:t>‹#›</a:t>
            </a:fld>
            <a:endParaRPr lang="fr-BE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F64B943-952D-4CE5-9717-74B3428D72FF}" type="datetimeFigureOut">
              <a:rPr lang="fr-BE" smtClean="0"/>
              <a:pPr/>
              <a:t>2/03/13</a:t>
            </a:fld>
            <a:endParaRPr lang="fr-BE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17E27DA-9423-4A8C-A0CF-BBBD8C80E5E4}" type="slidenum">
              <a:rPr lang="fr-BE" smtClean="0"/>
              <a:pPr/>
              <a:t>‹#›</a:t>
            </a:fld>
            <a:endParaRPr lang="fr-BE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5F64B943-952D-4CE5-9717-74B3428D72FF}" type="datetimeFigureOut">
              <a:rPr lang="fr-BE" smtClean="0"/>
              <a:pPr/>
              <a:t>2/03/13</a:t>
            </a:fld>
            <a:endParaRPr lang="fr-BE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817E27DA-9423-4A8C-A0CF-BBBD8C80E5E4}" type="slidenum">
              <a:rPr lang="fr-BE" smtClean="0"/>
              <a:pPr/>
              <a:t>‹#›</a:t>
            </a:fld>
            <a:endParaRPr lang="fr-BE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5F64B943-952D-4CE5-9717-74B3428D72FF}" type="datetimeFigureOut">
              <a:rPr lang="fr-BE" smtClean="0"/>
              <a:pPr/>
              <a:t>2/03/13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817E27DA-9423-4A8C-A0CF-BBBD8C80E5E4}" type="slidenum">
              <a:rPr lang="fr-BE" smtClean="0"/>
              <a:pPr/>
              <a:t>‹#›</a:t>
            </a:fld>
            <a:endParaRPr lang="fr-BE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6" Type="http://schemas.openxmlformats.org/officeDocument/2006/relationships/image" Target="../media/image5.png"/><Relationship Id="rId7" Type="http://schemas.openxmlformats.org/officeDocument/2006/relationships/image" Target="../media/image6.jpe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8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8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image" Target="../media/image38.png"/><Relationship Id="rId20" Type="http://schemas.openxmlformats.org/officeDocument/2006/relationships/image" Target="../media/image49.jpeg"/><Relationship Id="rId21" Type="http://schemas.openxmlformats.org/officeDocument/2006/relationships/image" Target="../media/image50.jpeg"/><Relationship Id="rId22" Type="http://schemas.openxmlformats.org/officeDocument/2006/relationships/image" Target="../media/image51.jpeg"/><Relationship Id="rId23" Type="http://schemas.openxmlformats.org/officeDocument/2006/relationships/image" Target="../media/image52.jpeg"/><Relationship Id="rId24" Type="http://schemas.openxmlformats.org/officeDocument/2006/relationships/image" Target="../media/image53.png"/><Relationship Id="rId25" Type="http://schemas.openxmlformats.org/officeDocument/2006/relationships/image" Target="../media/image54.png"/><Relationship Id="rId26" Type="http://schemas.openxmlformats.org/officeDocument/2006/relationships/image" Target="../media/image55.jpeg"/><Relationship Id="rId27" Type="http://schemas.openxmlformats.org/officeDocument/2006/relationships/image" Target="../media/image56.png"/><Relationship Id="rId28" Type="http://schemas.openxmlformats.org/officeDocument/2006/relationships/image" Target="../media/image57.jpeg"/><Relationship Id="rId29" Type="http://schemas.openxmlformats.org/officeDocument/2006/relationships/image" Target="../media/image58.jpeg"/><Relationship Id="rId30" Type="http://schemas.openxmlformats.org/officeDocument/2006/relationships/image" Target="../media/image59.jpeg"/><Relationship Id="rId31" Type="http://schemas.openxmlformats.org/officeDocument/2006/relationships/image" Target="../media/image60.jpeg"/><Relationship Id="rId32" Type="http://schemas.openxmlformats.org/officeDocument/2006/relationships/image" Target="../media/image61.png"/><Relationship Id="rId10" Type="http://schemas.openxmlformats.org/officeDocument/2006/relationships/image" Target="../media/image39.jpeg"/><Relationship Id="rId11" Type="http://schemas.openxmlformats.org/officeDocument/2006/relationships/image" Target="../media/image40.jpeg"/><Relationship Id="rId12" Type="http://schemas.openxmlformats.org/officeDocument/2006/relationships/image" Target="../media/image41.jpeg"/><Relationship Id="rId13" Type="http://schemas.openxmlformats.org/officeDocument/2006/relationships/image" Target="../media/image42.jpeg"/><Relationship Id="rId14" Type="http://schemas.openxmlformats.org/officeDocument/2006/relationships/image" Target="../media/image43.jpeg"/><Relationship Id="rId15" Type="http://schemas.openxmlformats.org/officeDocument/2006/relationships/image" Target="../media/image44.jpeg"/><Relationship Id="rId16" Type="http://schemas.openxmlformats.org/officeDocument/2006/relationships/image" Target="../media/image45.jpeg"/><Relationship Id="rId17" Type="http://schemas.openxmlformats.org/officeDocument/2006/relationships/image" Target="../media/image46.jpeg"/><Relationship Id="rId18" Type="http://schemas.openxmlformats.org/officeDocument/2006/relationships/image" Target="../media/image47.jpeg"/><Relationship Id="rId19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20" Type="http://schemas.openxmlformats.org/officeDocument/2006/relationships/image" Target="../media/image49.jpeg"/><Relationship Id="rId21" Type="http://schemas.openxmlformats.org/officeDocument/2006/relationships/image" Target="../media/image50.jpeg"/><Relationship Id="rId22" Type="http://schemas.openxmlformats.org/officeDocument/2006/relationships/image" Target="../media/image51.jpeg"/><Relationship Id="rId23" Type="http://schemas.openxmlformats.org/officeDocument/2006/relationships/image" Target="../media/image52.jpeg"/><Relationship Id="rId24" Type="http://schemas.openxmlformats.org/officeDocument/2006/relationships/image" Target="../media/image53.png"/><Relationship Id="rId25" Type="http://schemas.openxmlformats.org/officeDocument/2006/relationships/image" Target="../media/image54.png"/><Relationship Id="rId26" Type="http://schemas.openxmlformats.org/officeDocument/2006/relationships/image" Target="../media/image55.jpeg"/><Relationship Id="rId27" Type="http://schemas.openxmlformats.org/officeDocument/2006/relationships/image" Target="../media/image56.png"/><Relationship Id="rId28" Type="http://schemas.openxmlformats.org/officeDocument/2006/relationships/image" Target="../media/image57.jpeg"/><Relationship Id="rId29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30" Type="http://schemas.openxmlformats.org/officeDocument/2006/relationships/image" Target="../media/image59.jpeg"/><Relationship Id="rId31" Type="http://schemas.openxmlformats.org/officeDocument/2006/relationships/image" Target="../media/image60.jpeg"/><Relationship Id="rId32" Type="http://schemas.openxmlformats.org/officeDocument/2006/relationships/image" Target="../media/image61.png"/><Relationship Id="rId9" Type="http://schemas.openxmlformats.org/officeDocument/2006/relationships/image" Target="../media/image38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33" Type="http://schemas.openxmlformats.org/officeDocument/2006/relationships/hyperlink" Target="#_ENREF_14"/><Relationship Id="rId10" Type="http://schemas.openxmlformats.org/officeDocument/2006/relationships/image" Target="../media/image39.jpeg"/><Relationship Id="rId11" Type="http://schemas.openxmlformats.org/officeDocument/2006/relationships/image" Target="../media/image40.jpeg"/><Relationship Id="rId12" Type="http://schemas.openxmlformats.org/officeDocument/2006/relationships/image" Target="../media/image41.jpeg"/><Relationship Id="rId13" Type="http://schemas.openxmlformats.org/officeDocument/2006/relationships/image" Target="../media/image42.jpeg"/><Relationship Id="rId14" Type="http://schemas.openxmlformats.org/officeDocument/2006/relationships/image" Target="../media/image43.jpeg"/><Relationship Id="rId15" Type="http://schemas.openxmlformats.org/officeDocument/2006/relationships/image" Target="../media/image44.jpeg"/><Relationship Id="rId16" Type="http://schemas.openxmlformats.org/officeDocument/2006/relationships/image" Target="../media/image45.jpeg"/><Relationship Id="rId17" Type="http://schemas.openxmlformats.org/officeDocument/2006/relationships/image" Target="../media/image46.jpeg"/><Relationship Id="rId18" Type="http://schemas.openxmlformats.org/officeDocument/2006/relationships/image" Target="../media/image47.jpeg"/><Relationship Id="rId19" Type="http://schemas.openxmlformats.org/officeDocument/2006/relationships/image" Target="../media/image4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4" Type="http://schemas.openxmlformats.org/officeDocument/2006/relationships/image" Target="../media/image15.png"/><Relationship Id="rId5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7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Relationship Id="rId3" Type="http://schemas.openxmlformats.org/officeDocument/2006/relationships/image" Target="../media/image18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Relationship Id="rId3" Type="http://schemas.openxmlformats.org/officeDocument/2006/relationships/image" Target="../media/image1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9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8.emf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8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267744" y="2130684"/>
            <a:ext cx="4680520" cy="4359485"/>
          </a:xfrm>
          <a:prstGeom prst="rect">
            <a:avLst/>
          </a:prstGeom>
          <a:solidFill>
            <a:schemeClr val="tx1"/>
          </a:solidFill>
          <a:ln w="28575"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BE" dirty="0"/>
          </a:p>
        </p:txBody>
      </p:sp>
      <p:pic>
        <p:nvPicPr>
          <p:cNvPr id="13" name="Picture 2" descr="J:\Thèse 2\Image dossier buffle\bd-buffle-solitai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2209" y="2417594"/>
            <a:ext cx="4032447" cy="4006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0" y="6098200"/>
            <a:ext cx="9144000" cy="759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pic>
        <p:nvPicPr>
          <p:cNvPr id="17" name="Image 16" descr="igf_pt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4436" y="6231228"/>
            <a:ext cx="563348" cy="510140"/>
          </a:xfrm>
          <a:prstGeom prst="rect">
            <a:avLst/>
          </a:prstGeom>
        </p:spPr>
      </p:pic>
      <p:pic>
        <p:nvPicPr>
          <p:cNvPr id="21" name="Picture 6" descr="C:\Users\Nathalie\Desktop\imag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37086" y="6272114"/>
            <a:ext cx="1071418" cy="613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7" descr="C:\Users\Nathalie\Desktop\untitled.bmp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31" y="6207939"/>
            <a:ext cx="896661" cy="605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Users\Nathalie\Desktop\rp-pcp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6165304"/>
            <a:ext cx="1008112" cy="614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3108" y="6237312"/>
            <a:ext cx="854596" cy="542457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3275856" y="5662989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Nathalie </a:t>
            </a:r>
            <a:r>
              <a:rPr lang="fr-FR" dirty="0" smtClean="0"/>
              <a:t>Smitz- </a:t>
            </a:r>
            <a:r>
              <a:rPr lang="fr-FR" dirty="0" err="1" smtClean="0"/>
              <a:t>PhD</a:t>
            </a:r>
            <a:r>
              <a:rPr lang="fr-FR" dirty="0" smtClean="0"/>
              <a:t> </a:t>
            </a:r>
            <a:r>
              <a:rPr lang="fr-FR" dirty="0" err="1" smtClean="0"/>
              <a:t>student</a:t>
            </a:r>
            <a:endParaRPr lang="fr-FR" dirty="0"/>
          </a:p>
          <a:p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251520" y="548680"/>
            <a:ext cx="87129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err="1" smtClean="0">
                <a:ea typeface="Arial"/>
                <a:cs typeface="Garamond"/>
              </a:rPr>
              <a:t>Effect</a:t>
            </a:r>
            <a:r>
              <a:rPr lang="fr-FR" sz="2800" b="1" dirty="0" smtClean="0">
                <a:ea typeface="Arial"/>
                <a:cs typeface="Garamond"/>
              </a:rPr>
              <a:t> </a:t>
            </a:r>
            <a:r>
              <a:rPr lang="fr-FR" sz="2800" b="1" dirty="0">
                <a:ea typeface="Arial"/>
                <a:cs typeface="Garamond"/>
              </a:rPr>
              <a:t>of habitat fragmentation on the </a:t>
            </a:r>
            <a:r>
              <a:rPr lang="fr-FR" sz="2800" b="1" dirty="0" err="1">
                <a:ea typeface="Arial"/>
                <a:cs typeface="Garamond"/>
              </a:rPr>
              <a:t>genetic</a:t>
            </a:r>
            <a:r>
              <a:rPr lang="fr-FR" sz="2800" b="1" dirty="0">
                <a:ea typeface="Arial"/>
                <a:cs typeface="Garamond"/>
              </a:rPr>
              <a:t> structure </a:t>
            </a:r>
            <a:endParaRPr lang="fr-FR" sz="2800" b="1" dirty="0" smtClean="0">
              <a:ea typeface="Arial"/>
              <a:cs typeface="Garamond"/>
            </a:endParaRPr>
          </a:p>
          <a:p>
            <a:pPr algn="ctr"/>
            <a:r>
              <a:rPr lang="fr-FR" sz="2800" b="1" dirty="0" smtClean="0">
                <a:ea typeface="Arial"/>
                <a:cs typeface="Garamond"/>
              </a:rPr>
              <a:t>of </a:t>
            </a:r>
            <a:r>
              <a:rPr lang="fr-FR" sz="2800" b="1" dirty="0" err="1">
                <a:ea typeface="Arial"/>
                <a:cs typeface="Garamond"/>
              </a:rPr>
              <a:t>southern</a:t>
            </a:r>
            <a:r>
              <a:rPr lang="fr-FR" sz="2800" b="1" dirty="0">
                <a:ea typeface="Arial"/>
                <a:cs typeface="Garamond"/>
              </a:rPr>
              <a:t> </a:t>
            </a:r>
            <a:r>
              <a:rPr lang="fr-FR" sz="2800" b="1" dirty="0" err="1">
                <a:ea typeface="Arial"/>
                <a:cs typeface="Garamond"/>
              </a:rPr>
              <a:t>African</a:t>
            </a:r>
            <a:r>
              <a:rPr lang="fr-FR" sz="2800" b="1" dirty="0">
                <a:ea typeface="Arial"/>
                <a:cs typeface="Garamond"/>
              </a:rPr>
              <a:t> populations of </a:t>
            </a:r>
            <a:r>
              <a:rPr lang="fr-FR" sz="2800" b="1" dirty="0" err="1">
                <a:ea typeface="Arial"/>
                <a:cs typeface="Garamond"/>
              </a:rPr>
              <a:t>African</a:t>
            </a:r>
            <a:r>
              <a:rPr lang="fr-FR" sz="2800" b="1" dirty="0">
                <a:ea typeface="Arial"/>
                <a:cs typeface="Garamond"/>
              </a:rPr>
              <a:t> </a:t>
            </a:r>
            <a:r>
              <a:rPr lang="fr-FR" sz="2800" b="1" dirty="0" err="1">
                <a:ea typeface="Arial"/>
                <a:cs typeface="Garamond"/>
              </a:rPr>
              <a:t>buffalo</a:t>
            </a:r>
            <a:r>
              <a:rPr lang="fr-FR" sz="2800" b="1" dirty="0">
                <a:ea typeface="Arial"/>
                <a:cs typeface="Garamond"/>
              </a:rPr>
              <a:t> </a:t>
            </a:r>
            <a:endParaRPr lang="fr-FR" sz="2800" b="1" dirty="0" smtClean="0">
              <a:ea typeface="Arial"/>
              <a:cs typeface="Garamond"/>
            </a:endParaRPr>
          </a:p>
          <a:p>
            <a:pPr algn="ctr"/>
            <a:r>
              <a:rPr lang="fr-FR" sz="2800" b="1" dirty="0" smtClean="0">
                <a:ea typeface="Arial"/>
                <a:cs typeface="Garamond"/>
              </a:rPr>
              <a:t>(</a:t>
            </a:r>
            <a:r>
              <a:rPr lang="fr-FR" sz="2800" b="1" i="1" dirty="0" err="1">
                <a:ea typeface="Arial"/>
                <a:cs typeface="Garamond"/>
              </a:rPr>
              <a:t>Syncerus</a:t>
            </a:r>
            <a:r>
              <a:rPr lang="fr-FR" sz="2800" b="1" i="1" dirty="0">
                <a:ea typeface="Arial"/>
                <a:cs typeface="Garamond"/>
              </a:rPr>
              <a:t> </a:t>
            </a:r>
            <a:r>
              <a:rPr lang="fr-FR" sz="2800" b="1" i="1" dirty="0" err="1">
                <a:ea typeface="Arial"/>
                <a:cs typeface="Garamond"/>
              </a:rPr>
              <a:t>caffer</a:t>
            </a:r>
            <a:r>
              <a:rPr lang="fr-FR" sz="2800" b="1" dirty="0">
                <a:ea typeface="Arial"/>
                <a:cs typeface="Garamond"/>
              </a:rPr>
              <a:t>)</a:t>
            </a:r>
            <a:endParaRPr lang="fr-FR" sz="2800" b="1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79912" y="6165304"/>
            <a:ext cx="1008112" cy="61256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60032" y="6237312"/>
            <a:ext cx="576064" cy="57606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44208" y="6309320"/>
            <a:ext cx="1584176" cy="47641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436096" y="6467738"/>
            <a:ext cx="1008112" cy="273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5687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Sans tit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1124744"/>
            <a:ext cx="9144000" cy="5733256"/>
          </a:xfrm>
          <a:prstGeom prst="rect">
            <a:avLst/>
          </a:prstGeom>
        </p:spPr>
      </p:pic>
      <p:cxnSp>
        <p:nvCxnSpPr>
          <p:cNvPr id="5" name="Connecteur droit 4"/>
          <p:cNvCxnSpPr/>
          <p:nvPr/>
        </p:nvCxnSpPr>
        <p:spPr>
          <a:xfrm>
            <a:off x="0" y="1196752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ZoneTexte 23"/>
          <p:cNvSpPr txBox="1"/>
          <p:nvPr/>
        </p:nvSpPr>
        <p:spPr>
          <a:xfrm>
            <a:off x="539552" y="260648"/>
            <a:ext cx="73448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b="1" dirty="0" smtClean="0"/>
              <a:t>Impact of </a:t>
            </a:r>
            <a:r>
              <a:rPr lang="fr-FR" sz="3000" b="1" dirty="0" err="1"/>
              <a:t>R</a:t>
            </a:r>
            <a:r>
              <a:rPr lang="fr-FR" sz="3000" b="1" dirty="0" err="1" smtClean="0"/>
              <a:t>ecent</a:t>
            </a:r>
            <a:r>
              <a:rPr lang="fr-FR" sz="3000" b="1" dirty="0" smtClean="0"/>
              <a:t> Fragmentation</a:t>
            </a:r>
            <a:endParaRPr lang="fr-FR" sz="3000" b="1" dirty="0"/>
          </a:p>
        </p:txBody>
      </p:sp>
      <p:sp>
        <p:nvSpPr>
          <p:cNvPr id="7" name="Rectangle 6"/>
          <p:cNvSpPr/>
          <p:nvPr/>
        </p:nvSpPr>
        <p:spPr>
          <a:xfrm>
            <a:off x="395536" y="1556792"/>
            <a:ext cx="835292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500" dirty="0"/>
              <a:t>I</a:t>
            </a:r>
            <a:r>
              <a:rPr lang="en-US" sz="2500" dirty="0" smtClean="0"/>
              <a:t>ndices </a:t>
            </a:r>
            <a:r>
              <a:rPr lang="en-US" sz="2500" dirty="0"/>
              <a:t>of genetic diversity (</a:t>
            </a:r>
            <a:r>
              <a:rPr lang="en-US" sz="2500" i="1" dirty="0"/>
              <a:t>F</a:t>
            </a:r>
            <a:r>
              <a:rPr lang="en-US" sz="2500" i="1" baseline="-25000" dirty="0"/>
              <a:t>IS</a:t>
            </a:r>
            <a:r>
              <a:rPr lang="en-US" sz="2500" dirty="0"/>
              <a:t>, </a:t>
            </a:r>
            <a:r>
              <a:rPr lang="en-US" sz="2500" i="1" dirty="0"/>
              <a:t>H</a:t>
            </a:r>
            <a:r>
              <a:rPr lang="en-US" sz="2500" i="1" baseline="-25000" dirty="0"/>
              <a:t>O</a:t>
            </a:r>
            <a:r>
              <a:rPr lang="en-US" sz="2500" dirty="0"/>
              <a:t>, </a:t>
            </a:r>
            <a:r>
              <a:rPr lang="en-US" sz="2500" i="1" dirty="0"/>
              <a:t>H</a:t>
            </a:r>
            <a:r>
              <a:rPr lang="en-US" sz="2500" i="1" baseline="-25000" dirty="0"/>
              <a:t>E</a:t>
            </a:r>
            <a:r>
              <a:rPr lang="en-US" sz="2500" dirty="0"/>
              <a:t>) </a:t>
            </a:r>
            <a:r>
              <a:rPr lang="en-US" sz="2500" dirty="0" smtClean="0"/>
              <a:t>do </a:t>
            </a:r>
            <a:r>
              <a:rPr lang="en-US" sz="2500" dirty="0"/>
              <a:t>not </a:t>
            </a:r>
            <a:r>
              <a:rPr lang="en-US" sz="2500" dirty="0" smtClean="0"/>
              <a:t>indicate </a:t>
            </a:r>
            <a:r>
              <a:rPr lang="en-US" sz="2500" dirty="0"/>
              <a:t>signs </a:t>
            </a:r>
            <a:endParaRPr lang="en-US" sz="2500" dirty="0" smtClean="0"/>
          </a:p>
          <a:p>
            <a:pPr algn="ctr"/>
            <a:r>
              <a:rPr lang="en-US" sz="2500" dirty="0" smtClean="0"/>
              <a:t>of </a:t>
            </a:r>
            <a:r>
              <a:rPr lang="en-US" sz="2500" dirty="0"/>
              <a:t>population </a:t>
            </a:r>
            <a:r>
              <a:rPr lang="en-US" sz="2500" dirty="0" smtClean="0"/>
              <a:t>bottleneck</a:t>
            </a:r>
            <a:r>
              <a:rPr lang="en-US" sz="2500" dirty="0"/>
              <a:t> </a:t>
            </a:r>
            <a:endParaRPr lang="en-US" sz="2500" dirty="0" smtClean="0"/>
          </a:p>
          <a:p>
            <a:pPr algn="ctr"/>
            <a:endParaRPr lang="en-US" sz="2500" dirty="0" smtClean="0"/>
          </a:p>
          <a:p>
            <a:pPr algn="ctr"/>
            <a:r>
              <a:rPr lang="en-US" sz="2500" dirty="0" smtClean="0"/>
              <a:t>+ Important </a:t>
            </a:r>
            <a:r>
              <a:rPr lang="en-US" sz="2500" dirty="0"/>
              <a:t>gene flow </a:t>
            </a:r>
            <a:r>
              <a:rPr lang="en-US" sz="2500" dirty="0" smtClean="0"/>
              <a:t>(M and </a:t>
            </a:r>
            <a:r>
              <a:rPr lang="en-US" sz="2500" i="1" dirty="0" smtClean="0"/>
              <a:t>F</a:t>
            </a:r>
            <a:r>
              <a:rPr lang="en-US" sz="2500" i="1" baseline="-25000" dirty="0" smtClean="0"/>
              <a:t>ST</a:t>
            </a:r>
            <a:r>
              <a:rPr lang="en-US" sz="2500" dirty="0" smtClean="0"/>
              <a:t>) !!!</a:t>
            </a:r>
            <a:endParaRPr lang="fr-FR" sz="2500" dirty="0"/>
          </a:p>
        </p:txBody>
      </p:sp>
      <p:sp>
        <p:nvSpPr>
          <p:cNvPr id="9" name="Rectangle 8"/>
          <p:cNvSpPr/>
          <p:nvPr/>
        </p:nvSpPr>
        <p:spPr>
          <a:xfrm>
            <a:off x="1475656" y="4509120"/>
            <a:ext cx="62646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H</a:t>
            </a:r>
            <a:r>
              <a:rPr lang="en-US" dirty="0" smtClean="0"/>
              <a:t>istorical </a:t>
            </a:r>
            <a:r>
              <a:rPr lang="en-US" dirty="0"/>
              <a:t>population </a:t>
            </a:r>
            <a:r>
              <a:rPr lang="en-US" dirty="0" smtClean="0"/>
              <a:t>should have been large to overcome the </a:t>
            </a:r>
            <a:r>
              <a:rPr lang="en-US" dirty="0"/>
              <a:t>loss of genetic </a:t>
            </a:r>
            <a:r>
              <a:rPr lang="en-US" dirty="0" smtClean="0"/>
              <a:t>diversity associated to observed population reduction</a:t>
            </a:r>
          </a:p>
        </p:txBody>
      </p:sp>
      <p:sp>
        <p:nvSpPr>
          <p:cNvPr id="2" name="Flèche vers le bas 1"/>
          <p:cNvSpPr/>
          <p:nvPr/>
        </p:nvSpPr>
        <p:spPr>
          <a:xfrm>
            <a:off x="4139952" y="3356992"/>
            <a:ext cx="864096" cy="936104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2376264" y="5415701"/>
            <a:ext cx="44279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charset="0"/>
              <a:buChar char="à"/>
            </a:pPr>
            <a:r>
              <a:rPr lang="en-US" dirty="0" smtClean="0">
                <a:solidFill>
                  <a:srgbClr val="FF0000"/>
                </a:solidFill>
              </a:rPr>
              <a:t>BUT time </a:t>
            </a:r>
            <a:r>
              <a:rPr lang="en-US" dirty="0">
                <a:solidFill>
                  <a:srgbClr val="FF0000"/>
                </a:solidFill>
              </a:rPr>
              <a:t>elapsed since population and range reduction remains short compared to the interval between successive generations (~6 years) : </a:t>
            </a:r>
            <a:r>
              <a:rPr lang="en-US" sz="2200" dirty="0">
                <a:solidFill>
                  <a:srgbClr val="FF0000"/>
                </a:solidFill>
              </a:rPr>
              <a:t>FUTURE IMPACT</a:t>
            </a:r>
            <a:r>
              <a:rPr lang="en-US" sz="2200" dirty="0" smtClean="0">
                <a:solidFill>
                  <a:srgbClr val="FF0000"/>
                </a:solidFill>
              </a:rPr>
              <a:t> </a:t>
            </a:r>
          </a:p>
          <a:p>
            <a:pPr marL="285750" indent="-285750"/>
            <a:r>
              <a:rPr lang="en-US" sz="2200" dirty="0" smtClean="0">
                <a:solidFill>
                  <a:srgbClr val="FF0000"/>
                </a:solidFill>
              </a:rPr>
              <a:t>PHRASE PAS CLAIRE À CHANGER</a:t>
            </a:r>
            <a:endParaRPr lang="fr-FR" sz="2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16876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Sans titr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1124744"/>
            <a:ext cx="9144000" cy="5733256"/>
          </a:xfrm>
          <a:prstGeom prst="rect">
            <a:avLst/>
          </a:prstGeom>
        </p:spPr>
      </p:pic>
      <p:cxnSp>
        <p:nvCxnSpPr>
          <p:cNvPr id="5" name="Connecteur droit 4"/>
          <p:cNvCxnSpPr/>
          <p:nvPr/>
        </p:nvCxnSpPr>
        <p:spPr>
          <a:xfrm>
            <a:off x="0" y="1196752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Image 1" descr="scenario_1_0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59832" y="1690700"/>
            <a:ext cx="2700000" cy="2170588"/>
          </a:xfrm>
          <a:prstGeom prst="rect">
            <a:avLst/>
          </a:prstGeom>
        </p:spPr>
      </p:pic>
      <p:pic>
        <p:nvPicPr>
          <p:cNvPr id="4" name="Image 3" descr="scenario_2_0.bmp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253322" y="1701288"/>
            <a:ext cx="2686830" cy="2160000"/>
          </a:xfrm>
          <a:prstGeom prst="rect">
            <a:avLst/>
          </a:prstGeom>
        </p:spPr>
      </p:pic>
      <p:pic>
        <p:nvPicPr>
          <p:cNvPr id="6" name="Image 5" descr="scenario_3_0.bmp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133642" y="1701288"/>
            <a:ext cx="2686830" cy="2160000"/>
          </a:xfrm>
          <a:prstGeom prst="rect">
            <a:avLst/>
          </a:prstGeom>
        </p:spPr>
      </p:pic>
      <p:pic>
        <p:nvPicPr>
          <p:cNvPr id="7" name="Image 6" descr="scenario_4_0.bmp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23528" y="4149320"/>
            <a:ext cx="2686830" cy="2160000"/>
          </a:xfrm>
          <a:prstGeom prst="rect">
            <a:avLst/>
          </a:prstGeom>
        </p:spPr>
      </p:pic>
      <p:pic>
        <p:nvPicPr>
          <p:cNvPr id="8" name="Image 7" descr="scenario_5_0.bmp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275856" y="4149320"/>
            <a:ext cx="2686829" cy="2160000"/>
          </a:xfrm>
          <a:prstGeom prst="rect">
            <a:avLst/>
          </a:prstGeom>
        </p:spPr>
      </p:pic>
      <p:pic>
        <p:nvPicPr>
          <p:cNvPr id="9" name="Image 8" descr="scenario_6_0.bmp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156176" y="4149320"/>
            <a:ext cx="2686830" cy="2160000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539552" y="260648"/>
            <a:ext cx="73448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b="1" dirty="0" err="1" smtClean="0"/>
              <a:t>Demographic</a:t>
            </a:r>
            <a:r>
              <a:rPr lang="fr-FR" sz="3000" b="1" dirty="0" smtClean="0"/>
              <a:t> </a:t>
            </a:r>
            <a:r>
              <a:rPr lang="fr-FR" sz="3000" b="1" dirty="0" err="1" smtClean="0"/>
              <a:t>History</a:t>
            </a:r>
            <a:endParaRPr lang="fr-FR" sz="3000" b="1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5913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Sans titr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1124744"/>
            <a:ext cx="9144000" cy="5733256"/>
          </a:xfrm>
          <a:prstGeom prst="rect">
            <a:avLst/>
          </a:prstGeom>
        </p:spPr>
      </p:pic>
      <p:cxnSp>
        <p:nvCxnSpPr>
          <p:cNvPr id="5" name="Connecteur droit 4"/>
          <p:cNvCxnSpPr/>
          <p:nvPr/>
        </p:nvCxnSpPr>
        <p:spPr>
          <a:xfrm>
            <a:off x="0" y="1196752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Image 1" descr="scenario_1_0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58483" y="1628800"/>
            <a:ext cx="4401549" cy="3538500"/>
          </a:xfrm>
          <a:prstGeom prst="rect">
            <a:avLst/>
          </a:prstGeom>
        </p:spPr>
      </p:pic>
      <p:pic>
        <p:nvPicPr>
          <p:cNvPr id="10" name="Image 9" descr="Directestimate.bmp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148064" y="1628800"/>
            <a:ext cx="3110746" cy="1944216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2987824" y="206084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1 100 YBP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1259632" y="5445224"/>
            <a:ext cx="3168352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Ancestral population size </a:t>
            </a:r>
            <a:r>
              <a:rPr lang="fr-FR" dirty="0" err="1" smtClean="0"/>
              <a:t>estimated</a:t>
            </a:r>
            <a:r>
              <a:rPr lang="fr-FR" dirty="0" smtClean="0"/>
              <a:t> </a:t>
            </a:r>
            <a:r>
              <a:rPr lang="fr-FR" dirty="0" err="1" smtClean="0"/>
              <a:t>at</a:t>
            </a:r>
            <a:r>
              <a:rPr lang="fr-FR" dirty="0" smtClean="0"/>
              <a:t> 1300 </a:t>
            </a:r>
            <a:r>
              <a:rPr lang="fr-FR" dirty="0" err="1" smtClean="0"/>
              <a:t>indiv</a:t>
            </a:r>
            <a:endParaRPr lang="fr-FR" dirty="0" smtClean="0"/>
          </a:p>
          <a:p>
            <a:r>
              <a:rPr lang="fr-FR" dirty="0" smtClean="0">
                <a:solidFill>
                  <a:srgbClr val="FF0000"/>
                </a:solidFill>
              </a:rPr>
              <a:t>Attention, ceci doit </a:t>
            </a:r>
            <a:r>
              <a:rPr lang="fr-FR" dirty="0" smtClean="0">
                <a:solidFill>
                  <a:srgbClr val="FF0000"/>
                </a:solidFill>
              </a:rPr>
              <a:t>être pris avec </a:t>
            </a:r>
            <a:r>
              <a:rPr lang="fr-FR" dirty="0" err="1" smtClean="0">
                <a:solidFill>
                  <a:srgbClr val="FF0000"/>
                </a:solidFill>
              </a:rPr>
              <a:t>beaucoupde</a:t>
            </a:r>
            <a:r>
              <a:rPr lang="fr-FR" dirty="0" smtClean="0">
                <a:solidFill>
                  <a:srgbClr val="FF0000"/>
                </a:solidFill>
              </a:rPr>
              <a:t> précaution, tout comme les dates de séparation.</a:t>
            </a:r>
          </a:p>
          <a:p>
            <a:r>
              <a:rPr lang="fr-FR" dirty="0" smtClean="0">
                <a:solidFill>
                  <a:srgbClr val="FF0000"/>
                </a:solidFill>
              </a:rPr>
              <a:t>Vaudrait peut être mieux donner une estimation générale plutôt qu’une date particulière.</a:t>
            </a:r>
          </a:p>
          <a:p>
            <a:r>
              <a:rPr lang="fr-FR" dirty="0" smtClean="0">
                <a:solidFill>
                  <a:srgbClr val="FF0000"/>
                </a:solidFill>
              </a:rPr>
              <a:t>Intéressant de discuter ici, la séparation simultanée des pop!</a:t>
            </a:r>
          </a:p>
          <a:p>
            <a:r>
              <a:rPr lang="fr-FR" dirty="0" smtClean="0">
                <a:solidFill>
                  <a:srgbClr val="FF0000"/>
                </a:solidFill>
              </a:rPr>
              <a:t>Il y a dû y avoir un </a:t>
            </a:r>
            <a:r>
              <a:rPr lang="fr-FR" dirty="0" err="1" smtClean="0">
                <a:solidFill>
                  <a:srgbClr val="FF0000"/>
                </a:solidFill>
              </a:rPr>
              <a:t>évenement</a:t>
            </a:r>
            <a:r>
              <a:rPr lang="fr-FR" dirty="0" smtClean="0">
                <a:solidFill>
                  <a:srgbClr val="FF0000"/>
                </a:solidFill>
              </a:rPr>
              <a:t> particulier qui a conduit à cela et là, tu peux proposer des hypothèses. C’est ça qui est intéressant, je pense</a:t>
            </a:r>
            <a:endParaRPr lang="fr-FR" dirty="0" smtClean="0">
              <a:solidFill>
                <a:srgbClr val="FF0000"/>
              </a:solidFill>
            </a:endParaRPr>
          </a:p>
          <a:p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539552" y="260648"/>
            <a:ext cx="73448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b="1" dirty="0" err="1" smtClean="0"/>
              <a:t>Demographic</a:t>
            </a:r>
            <a:r>
              <a:rPr lang="fr-FR" sz="3000" b="1" dirty="0" smtClean="0"/>
              <a:t> </a:t>
            </a:r>
            <a:r>
              <a:rPr lang="fr-FR" sz="3000" b="1" dirty="0" err="1" smtClean="0"/>
              <a:t>History</a:t>
            </a:r>
            <a:endParaRPr lang="fr-FR" sz="3000" b="1" dirty="0"/>
          </a:p>
        </p:txBody>
      </p:sp>
      <p:sp>
        <p:nvSpPr>
          <p:cNvPr id="16" name="Flèche vers la droite 15"/>
          <p:cNvSpPr/>
          <p:nvPr/>
        </p:nvSpPr>
        <p:spPr>
          <a:xfrm>
            <a:off x="3995936" y="5661248"/>
            <a:ext cx="1368152" cy="360040"/>
          </a:xfrm>
          <a:prstGeom prst="rightArrow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/>
          <p:cNvSpPr txBox="1"/>
          <p:nvPr/>
        </p:nvSpPr>
        <p:spPr>
          <a:xfrm>
            <a:off x="5508104" y="5517232"/>
            <a:ext cx="316835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700" dirty="0" smtClean="0"/>
              <a:t>EXPANSION</a:t>
            </a:r>
            <a:endParaRPr lang="fr-FR" sz="27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1670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Sans titr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1124744"/>
            <a:ext cx="9144000" cy="5733256"/>
          </a:xfrm>
          <a:prstGeom prst="rect">
            <a:avLst/>
          </a:prstGeom>
        </p:spPr>
      </p:pic>
      <p:cxnSp>
        <p:nvCxnSpPr>
          <p:cNvPr id="5" name="Connecteur droit 4"/>
          <p:cNvCxnSpPr/>
          <p:nvPr/>
        </p:nvCxnSpPr>
        <p:spPr>
          <a:xfrm>
            <a:off x="0" y="1196752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Image 6" descr="Capture d’écran 2013-02-28 à 14.29.1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39552" y="1628799"/>
            <a:ext cx="3779912" cy="2913326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467544" y="1268759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Finlay et al. 2007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 rot="16200000">
            <a:off x="-1337303" y="2560258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Effective population size (Ne)</a:t>
            </a:r>
            <a:endParaRPr lang="fr-FR" dirty="0"/>
          </a:p>
        </p:txBody>
      </p:sp>
      <p:pic>
        <p:nvPicPr>
          <p:cNvPr id="10" name="Image 9" descr="Capture d’écran 2013-02-28 à 14.30.4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178979" y="3082607"/>
            <a:ext cx="1032981" cy="922456"/>
          </a:xfrm>
          <a:prstGeom prst="rect">
            <a:avLst/>
          </a:prstGeom>
        </p:spPr>
      </p:pic>
      <p:pic>
        <p:nvPicPr>
          <p:cNvPr id="11" name="Image 10" descr="Capture d’écran 2013-02-28 à 14.31.59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499992" y="1988839"/>
            <a:ext cx="4464496" cy="2571550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4427984" y="1628799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Heller et al. 2012</a:t>
            </a:r>
            <a:endParaRPr lang="fr-FR" dirty="0"/>
          </a:p>
        </p:txBody>
      </p:sp>
      <p:cxnSp>
        <p:nvCxnSpPr>
          <p:cNvPr id="14" name="Connecteur droit 13"/>
          <p:cNvCxnSpPr/>
          <p:nvPr/>
        </p:nvCxnSpPr>
        <p:spPr>
          <a:xfrm>
            <a:off x="7524328" y="2348879"/>
            <a:ext cx="360040" cy="0"/>
          </a:xfrm>
          <a:prstGeom prst="line">
            <a:avLst/>
          </a:prstGeom>
          <a:ln w="38100" cmpd="sng">
            <a:solidFill>
              <a:srgbClr val="61819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>
            <a:off x="7524328" y="2564903"/>
            <a:ext cx="360040" cy="0"/>
          </a:xfrm>
          <a:prstGeom prst="line">
            <a:avLst/>
          </a:prstGeom>
          <a:ln w="381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7884368" y="2204863"/>
            <a:ext cx="10801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err="1" smtClean="0">
                <a:solidFill>
                  <a:srgbClr val="000000"/>
                </a:solidFill>
              </a:rPr>
              <a:t>African</a:t>
            </a:r>
            <a:r>
              <a:rPr lang="fr-FR" sz="1000" dirty="0" smtClean="0">
                <a:solidFill>
                  <a:srgbClr val="000000"/>
                </a:solidFill>
              </a:rPr>
              <a:t> </a:t>
            </a:r>
            <a:r>
              <a:rPr lang="fr-FR" sz="1000" dirty="0" err="1" smtClean="0">
                <a:solidFill>
                  <a:srgbClr val="000000"/>
                </a:solidFill>
              </a:rPr>
              <a:t>buffalo</a:t>
            </a:r>
            <a:endParaRPr lang="fr-FR" sz="1000" dirty="0">
              <a:solidFill>
                <a:srgbClr val="000000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7884368" y="2420887"/>
            <a:ext cx="10801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err="1" smtClean="0">
                <a:solidFill>
                  <a:srgbClr val="000000"/>
                </a:solidFill>
              </a:rPr>
              <a:t>Human</a:t>
            </a:r>
            <a:endParaRPr lang="fr-FR" sz="1000" dirty="0">
              <a:solidFill>
                <a:srgbClr val="000000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539552" y="260648"/>
            <a:ext cx="73448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b="1" dirty="0" err="1" smtClean="0"/>
              <a:t>Demographic</a:t>
            </a:r>
            <a:r>
              <a:rPr lang="fr-FR" sz="3000" b="1" dirty="0" smtClean="0"/>
              <a:t> </a:t>
            </a:r>
            <a:r>
              <a:rPr lang="fr-FR" sz="3000" b="1" dirty="0" err="1" smtClean="0"/>
              <a:t>History</a:t>
            </a:r>
            <a:endParaRPr lang="fr-FR" sz="3000" b="1" dirty="0"/>
          </a:p>
        </p:txBody>
      </p:sp>
      <p:sp>
        <p:nvSpPr>
          <p:cNvPr id="19" name="ZoneTexte 18"/>
          <p:cNvSpPr txBox="1"/>
          <p:nvPr/>
        </p:nvSpPr>
        <p:spPr>
          <a:xfrm>
            <a:off x="762000" y="6172200"/>
            <a:ext cx="72008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500" dirty="0" err="1" smtClean="0"/>
              <a:t>Hypothesis</a:t>
            </a:r>
            <a:r>
              <a:rPr lang="fr-FR" sz="2500" dirty="0" smtClean="0"/>
              <a:t> : </a:t>
            </a:r>
            <a:endParaRPr lang="fr-FR" sz="2500" dirty="0"/>
          </a:p>
        </p:txBody>
      </p:sp>
      <p:sp>
        <p:nvSpPr>
          <p:cNvPr id="20" name="ZoneTexte 19"/>
          <p:cNvSpPr txBox="1"/>
          <p:nvPr/>
        </p:nvSpPr>
        <p:spPr>
          <a:xfrm>
            <a:off x="2743200" y="5943600"/>
            <a:ext cx="52565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1. </a:t>
            </a:r>
            <a:r>
              <a:rPr lang="fr-FR" b="1" dirty="0" err="1" smtClean="0"/>
              <a:t>Climate</a:t>
            </a:r>
            <a:r>
              <a:rPr lang="fr-FR" b="1" dirty="0" smtClean="0"/>
              <a:t> Change </a:t>
            </a:r>
            <a:r>
              <a:rPr lang="fr-FR" dirty="0" smtClean="0"/>
              <a:t>– </a:t>
            </a:r>
            <a:r>
              <a:rPr lang="fr-FR" dirty="0" err="1" smtClean="0"/>
              <a:t>Holocene</a:t>
            </a:r>
            <a:r>
              <a:rPr lang="fr-FR" dirty="0" smtClean="0"/>
              <a:t> aridification</a:t>
            </a:r>
          </a:p>
          <a:p>
            <a:pPr marL="228600" indent="-228600">
              <a:buAutoNum type="arabicPeriod"/>
            </a:pPr>
            <a:endParaRPr lang="fr-FR" sz="1000" dirty="0" smtClean="0"/>
          </a:p>
          <a:p>
            <a:r>
              <a:rPr lang="fr-FR" dirty="0" smtClean="0"/>
              <a:t>2. </a:t>
            </a:r>
            <a:r>
              <a:rPr lang="fr-FR" b="1" dirty="0" smtClean="0"/>
              <a:t>Explosive </a:t>
            </a:r>
            <a:r>
              <a:rPr lang="fr-FR" b="1" dirty="0" err="1" smtClean="0"/>
              <a:t>Human</a:t>
            </a:r>
            <a:r>
              <a:rPr lang="fr-FR" b="1" dirty="0" smtClean="0"/>
              <a:t> </a:t>
            </a:r>
            <a:r>
              <a:rPr lang="fr-FR" b="1" dirty="0" err="1"/>
              <a:t>G</a:t>
            </a:r>
            <a:r>
              <a:rPr lang="fr-FR" b="1" dirty="0" err="1" smtClean="0"/>
              <a:t>rowth</a:t>
            </a:r>
            <a:endParaRPr lang="fr-FR" b="1" dirty="0" smtClean="0"/>
          </a:p>
          <a:p>
            <a:endParaRPr lang="fr-FR" dirty="0"/>
          </a:p>
        </p:txBody>
      </p:sp>
      <p:sp>
        <p:nvSpPr>
          <p:cNvPr id="21" name="Rectangle 20"/>
          <p:cNvSpPr/>
          <p:nvPr/>
        </p:nvSpPr>
        <p:spPr>
          <a:xfrm>
            <a:off x="827584" y="1844824"/>
            <a:ext cx="144016" cy="22322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/>
        </p:nvSpPr>
        <p:spPr>
          <a:xfrm>
            <a:off x="5076056" y="2132856"/>
            <a:ext cx="144016" cy="20882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ZoneTexte 22"/>
          <p:cNvSpPr txBox="1"/>
          <p:nvPr/>
        </p:nvSpPr>
        <p:spPr>
          <a:xfrm>
            <a:off x="838200" y="4495800"/>
            <a:ext cx="7056784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Followed</a:t>
            </a:r>
            <a:r>
              <a:rPr lang="fr-FR" dirty="0" smtClean="0"/>
              <a:t> by a</a:t>
            </a:r>
            <a:r>
              <a:rPr lang="fr-FR" dirty="0" smtClean="0"/>
              <a:t> </a:t>
            </a:r>
            <a:r>
              <a:rPr lang="fr-FR" dirty="0" err="1" smtClean="0">
                <a:solidFill>
                  <a:srgbClr val="FF0000"/>
                </a:solidFill>
              </a:rPr>
              <a:t>very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smtClean="0"/>
              <a:t>population </a:t>
            </a:r>
            <a:r>
              <a:rPr lang="fr-FR" dirty="0" err="1" smtClean="0"/>
              <a:t>decline</a:t>
            </a:r>
            <a:r>
              <a:rPr lang="fr-FR" dirty="0" smtClean="0"/>
              <a:t> … </a:t>
            </a:r>
            <a:r>
              <a:rPr lang="fr-FR" sz="1300" dirty="0" smtClean="0"/>
              <a:t>(</a:t>
            </a:r>
            <a:r>
              <a:rPr lang="fr-FR" sz="1300" dirty="0" err="1" smtClean="0"/>
              <a:t>Recent</a:t>
            </a:r>
            <a:r>
              <a:rPr lang="fr-FR" sz="1300" dirty="0" smtClean="0"/>
              <a:t> </a:t>
            </a:r>
            <a:r>
              <a:rPr lang="fr-FR" sz="1300" dirty="0" err="1"/>
              <a:t>b</a:t>
            </a:r>
            <a:r>
              <a:rPr lang="fr-FR" sz="1300" dirty="0" err="1" smtClean="0"/>
              <a:t>ottleneck</a:t>
            </a:r>
            <a:r>
              <a:rPr lang="fr-FR" sz="1300" dirty="0" smtClean="0"/>
              <a:t> in Pop 2 &amp; 4</a:t>
            </a:r>
            <a:r>
              <a:rPr lang="fr-FR" sz="1300" dirty="0" smtClean="0"/>
              <a:t>)</a:t>
            </a:r>
          </a:p>
          <a:p>
            <a:endParaRPr lang="fr-FR" sz="1300" dirty="0" smtClean="0"/>
          </a:p>
          <a:p>
            <a:r>
              <a:rPr lang="fr-FR" sz="1600" dirty="0" smtClean="0">
                <a:solidFill>
                  <a:srgbClr val="FF0000"/>
                </a:solidFill>
              </a:rPr>
              <a:t>Attention </a:t>
            </a:r>
            <a:r>
              <a:rPr lang="fr-FR" sz="1600" dirty="0" err="1" smtClean="0">
                <a:solidFill>
                  <a:srgbClr val="FF0000"/>
                </a:solidFill>
              </a:rPr>
              <a:t>ar</a:t>
            </a:r>
            <a:r>
              <a:rPr lang="fr-FR" sz="1600" dirty="0" smtClean="0">
                <a:solidFill>
                  <a:srgbClr val="FF0000"/>
                </a:solidFill>
              </a:rPr>
              <a:t> le papier de </a:t>
            </a:r>
            <a:r>
              <a:rPr lang="fr-FR" sz="1600" dirty="0" err="1" smtClean="0">
                <a:solidFill>
                  <a:srgbClr val="FF0000"/>
                </a:solidFill>
              </a:rPr>
              <a:t>heller</a:t>
            </a:r>
            <a:r>
              <a:rPr lang="fr-FR" sz="1600" dirty="0" smtClean="0">
                <a:solidFill>
                  <a:srgbClr val="FF0000"/>
                </a:solidFill>
              </a:rPr>
              <a:t> montre une réduction de pop qui aurait commencé bien avant 1100 </a:t>
            </a:r>
            <a:r>
              <a:rPr lang="fr-FR" sz="1600" dirty="0" err="1" smtClean="0">
                <a:solidFill>
                  <a:srgbClr val="FF0000"/>
                </a:solidFill>
              </a:rPr>
              <a:t>bp</a:t>
            </a:r>
            <a:r>
              <a:rPr lang="fr-FR" sz="1600" dirty="0" smtClean="0">
                <a:solidFill>
                  <a:srgbClr val="FF0000"/>
                </a:solidFill>
              </a:rPr>
              <a:t>. Il y a tout de m</a:t>
            </a:r>
            <a:r>
              <a:rPr lang="fr-FR" sz="1600" dirty="0" smtClean="0">
                <a:solidFill>
                  <a:srgbClr val="FF0000"/>
                </a:solidFill>
              </a:rPr>
              <a:t>ême une petit incohérence et c’est pourquoi, il faut rester très  générale</a:t>
            </a:r>
            <a:endParaRPr lang="fr-FR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6987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Sans tit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1124744"/>
            <a:ext cx="9144000" cy="5733256"/>
          </a:xfrm>
          <a:prstGeom prst="rect">
            <a:avLst/>
          </a:prstGeom>
        </p:spPr>
      </p:pic>
      <p:cxnSp>
        <p:nvCxnSpPr>
          <p:cNvPr id="5" name="Connecteur droit 4"/>
          <p:cNvCxnSpPr/>
          <p:nvPr/>
        </p:nvCxnSpPr>
        <p:spPr>
          <a:xfrm>
            <a:off x="0" y="1196752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539552" y="260648"/>
            <a:ext cx="73448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b="1" dirty="0" err="1" smtClean="0"/>
              <a:t>Demographic</a:t>
            </a:r>
            <a:r>
              <a:rPr lang="fr-FR" sz="3000" b="1" dirty="0" smtClean="0"/>
              <a:t> </a:t>
            </a:r>
            <a:r>
              <a:rPr lang="fr-FR" sz="3000" b="1" dirty="0" err="1" smtClean="0"/>
              <a:t>History</a:t>
            </a:r>
            <a:endParaRPr lang="fr-FR" sz="3000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4788024" y="1916832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Effective population size (</a:t>
            </a:r>
            <a:r>
              <a:rPr lang="fr-FR" dirty="0" err="1" smtClean="0"/>
              <a:t>Migrate</a:t>
            </a:r>
            <a:r>
              <a:rPr lang="fr-FR" dirty="0" smtClean="0"/>
              <a:t>/</a:t>
            </a:r>
            <a:r>
              <a:rPr lang="fr-FR" dirty="0" err="1" smtClean="0"/>
              <a:t>DIYabc</a:t>
            </a:r>
            <a:r>
              <a:rPr lang="fr-FR" dirty="0" smtClean="0"/>
              <a:t>):</a:t>
            </a:r>
            <a:endParaRPr lang="fr-FR" dirty="0"/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60" y="1988840"/>
            <a:ext cx="4104456" cy="4150315"/>
          </a:xfrm>
          <a:prstGeom prst="rect">
            <a:avLst/>
          </a:prstGeom>
          <a:ln w="19050" cmpd="sng">
            <a:solidFill>
              <a:srgbClr val="66CCFF"/>
            </a:solidFill>
          </a:ln>
        </p:spPr>
      </p:pic>
      <p:sp>
        <p:nvSpPr>
          <p:cNvPr id="20" name="Rectangle 19"/>
          <p:cNvSpPr/>
          <p:nvPr/>
        </p:nvSpPr>
        <p:spPr>
          <a:xfrm>
            <a:off x="5004048" y="3204845"/>
            <a:ext cx="129912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200" b="1" dirty="0" smtClean="0">
                <a:solidFill>
                  <a:srgbClr val="0000FF"/>
                </a:solidFill>
              </a:rPr>
              <a:t>Ne Pop 3</a:t>
            </a:r>
            <a:endParaRPr lang="fr-FR" sz="2200" b="1" baseline="-25000" dirty="0">
              <a:solidFill>
                <a:srgbClr val="0000FF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004048" y="2350041"/>
            <a:ext cx="127860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200" b="1" dirty="0" smtClean="0">
                <a:solidFill>
                  <a:srgbClr val="FF6600"/>
                </a:solidFill>
              </a:rPr>
              <a:t>Ne Pop 1</a:t>
            </a:r>
            <a:endParaRPr lang="fr-FR" sz="2200" b="1" baseline="-25000" dirty="0">
              <a:solidFill>
                <a:srgbClr val="FF66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004048" y="2782089"/>
            <a:ext cx="130035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200" b="1" dirty="0" smtClean="0">
                <a:solidFill>
                  <a:srgbClr val="B000B0"/>
                </a:solidFill>
              </a:rPr>
              <a:t>Ne Pop 2</a:t>
            </a:r>
            <a:endParaRPr lang="fr-FR" sz="2200" b="1" baseline="-25000" dirty="0">
              <a:solidFill>
                <a:srgbClr val="B000B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039544" y="3646185"/>
            <a:ext cx="129912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200" b="1" dirty="0" smtClean="0">
                <a:solidFill>
                  <a:srgbClr val="53BD28"/>
                </a:solidFill>
              </a:rPr>
              <a:t>Ne Pop 4</a:t>
            </a:r>
            <a:endParaRPr lang="fr-FR" sz="2200" b="1" baseline="-25000" dirty="0">
              <a:solidFill>
                <a:srgbClr val="53BD28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300192" y="2422049"/>
            <a:ext cx="288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1000-2000 </a:t>
            </a:r>
            <a:r>
              <a:rPr lang="fr-FR" sz="1400" dirty="0" err="1" smtClean="0"/>
              <a:t>breeding</a:t>
            </a:r>
            <a:r>
              <a:rPr lang="fr-FR" sz="1400" dirty="0" smtClean="0"/>
              <a:t> </a:t>
            </a:r>
            <a:r>
              <a:rPr lang="fr-FR" sz="1400" dirty="0" err="1" smtClean="0"/>
              <a:t>indiv</a:t>
            </a:r>
            <a:r>
              <a:rPr lang="fr-FR" sz="1400" dirty="0" smtClean="0"/>
              <a:t> 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6300192" y="2854097"/>
            <a:ext cx="2520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6000-8000 </a:t>
            </a:r>
            <a:r>
              <a:rPr lang="fr-FR" sz="1400" dirty="0" err="1" smtClean="0"/>
              <a:t>breeding</a:t>
            </a:r>
            <a:r>
              <a:rPr lang="fr-FR" sz="1400" dirty="0" smtClean="0"/>
              <a:t> </a:t>
            </a:r>
            <a:r>
              <a:rPr lang="fr-FR" sz="1400" dirty="0" err="1" smtClean="0"/>
              <a:t>indiv</a:t>
            </a:r>
            <a:endParaRPr lang="fr-FR" sz="1400" dirty="0"/>
          </a:p>
        </p:txBody>
      </p:sp>
      <p:sp>
        <p:nvSpPr>
          <p:cNvPr id="25" name="ZoneTexte 24"/>
          <p:cNvSpPr txBox="1"/>
          <p:nvPr/>
        </p:nvSpPr>
        <p:spPr>
          <a:xfrm>
            <a:off x="6300192" y="3286145"/>
            <a:ext cx="2520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6000-8000 </a:t>
            </a:r>
            <a:r>
              <a:rPr lang="fr-FR" sz="1400" dirty="0" err="1" smtClean="0"/>
              <a:t>breeding</a:t>
            </a:r>
            <a:r>
              <a:rPr lang="fr-FR" sz="1400" dirty="0" smtClean="0"/>
              <a:t> </a:t>
            </a:r>
            <a:r>
              <a:rPr lang="fr-FR" sz="1400" dirty="0" err="1" smtClean="0"/>
              <a:t>indiv</a:t>
            </a:r>
            <a:endParaRPr lang="fr-FR" sz="1400" dirty="0"/>
          </a:p>
        </p:txBody>
      </p:sp>
      <p:sp>
        <p:nvSpPr>
          <p:cNvPr id="26" name="ZoneTexte 25"/>
          <p:cNvSpPr txBox="1"/>
          <p:nvPr/>
        </p:nvSpPr>
        <p:spPr>
          <a:xfrm>
            <a:off x="6300192" y="3718193"/>
            <a:ext cx="2736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7000-8000 </a:t>
            </a:r>
            <a:r>
              <a:rPr lang="fr-FR" sz="1400" dirty="0" err="1" smtClean="0"/>
              <a:t>breeding</a:t>
            </a:r>
            <a:r>
              <a:rPr lang="fr-FR" sz="1400" dirty="0" smtClean="0"/>
              <a:t> </a:t>
            </a:r>
            <a:r>
              <a:rPr lang="fr-FR" sz="1400" dirty="0" err="1" smtClean="0"/>
              <a:t>indiv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0864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Sans tit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1124744"/>
            <a:ext cx="9144000" cy="5733256"/>
          </a:xfrm>
          <a:prstGeom prst="rect">
            <a:avLst/>
          </a:prstGeom>
        </p:spPr>
      </p:pic>
      <p:cxnSp>
        <p:nvCxnSpPr>
          <p:cNvPr id="5" name="Connecteur droit 4"/>
          <p:cNvCxnSpPr/>
          <p:nvPr/>
        </p:nvCxnSpPr>
        <p:spPr>
          <a:xfrm>
            <a:off x="0" y="1196752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ZoneTexte 5"/>
          <p:cNvSpPr txBox="1"/>
          <p:nvPr/>
        </p:nvSpPr>
        <p:spPr>
          <a:xfrm>
            <a:off x="539552" y="260648"/>
            <a:ext cx="84249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/>
              <a:t>Conclusion</a:t>
            </a:r>
            <a:endParaRPr lang="en-US" sz="3000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899592" y="2049229"/>
            <a:ext cx="734481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/>
              <a:t>C</a:t>
            </a:r>
            <a:r>
              <a:rPr lang="en-US" sz="3000" dirty="0" smtClean="0"/>
              <a:t>urrent </a:t>
            </a:r>
            <a:r>
              <a:rPr lang="en-US" sz="3000" dirty="0"/>
              <a:t>population sizes </a:t>
            </a:r>
            <a:r>
              <a:rPr lang="en-US" sz="3000" dirty="0" smtClean="0">
                <a:solidFill>
                  <a:srgbClr val="FF0000"/>
                </a:solidFill>
              </a:rPr>
              <a:t>do</a:t>
            </a:r>
            <a:r>
              <a:rPr lang="en-US" sz="3000" dirty="0" smtClean="0"/>
              <a:t> </a:t>
            </a:r>
            <a:r>
              <a:rPr lang="en-US" sz="3000" dirty="0" smtClean="0"/>
              <a:t>not have </a:t>
            </a:r>
            <a:r>
              <a:rPr lang="en-US" sz="3000" dirty="0"/>
              <a:t>recently reach</a:t>
            </a:r>
            <a:r>
              <a:rPr lang="en-US" sz="3000" dirty="0">
                <a:solidFill>
                  <a:srgbClr val="FF0000"/>
                </a:solidFill>
              </a:rPr>
              <a:t>ed</a:t>
            </a:r>
            <a:r>
              <a:rPr lang="en-US" sz="3000" dirty="0"/>
              <a:t> critical low </a:t>
            </a:r>
            <a:r>
              <a:rPr lang="en-US" sz="3000" dirty="0" smtClean="0"/>
              <a:t>level</a:t>
            </a:r>
          </a:p>
          <a:p>
            <a:pPr algn="ctr"/>
            <a:endParaRPr lang="en-US" sz="3000" dirty="0"/>
          </a:p>
          <a:p>
            <a:pPr algn="ctr"/>
            <a:r>
              <a:rPr lang="en-US" sz="3000" dirty="0" smtClean="0"/>
              <a:t>BUT without </a:t>
            </a:r>
            <a:r>
              <a:rPr lang="en-US" sz="3000" dirty="0"/>
              <a:t>migration between confined protected area, the African buffalo will not be able to maintain historical levels of genetic </a:t>
            </a:r>
            <a:r>
              <a:rPr lang="en-US" sz="3000" dirty="0" smtClean="0"/>
              <a:t>diversity in the future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9444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ans titre2.jpg"/>
          <p:cNvPicPr>
            <a:picLocks noChangeAspect="1"/>
          </p:cNvPicPr>
          <p:nvPr/>
        </p:nvPicPr>
        <p:blipFill>
          <a:blip r:embed="rId2">
            <a:alphaModFix amt="59000"/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-153988" y="1"/>
            <a:ext cx="93345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51520" y="332656"/>
            <a:ext cx="8712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err="1" smtClean="0">
                <a:ea typeface="Arial"/>
                <a:cs typeface="Garamond"/>
              </a:rPr>
              <a:t>Thank</a:t>
            </a:r>
            <a:r>
              <a:rPr lang="fr-FR" sz="2800" b="1" dirty="0" smtClean="0">
                <a:ea typeface="Arial"/>
                <a:cs typeface="Garamond"/>
              </a:rPr>
              <a:t> </a:t>
            </a:r>
            <a:r>
              <a:rPr lang="fr-FR" sz="2800" b="1" dirty="0" err="1" smtClean="0">
                <a:ea typeface="Arial"/>
                <a:cs typeface="Garamond"/>
              </a:rPr>
              <a:t>you</a:t>
            </a:r>
            <a:r>
              <a:rPr lang="fr-FR" sz="2800" b="1" dirty="0" smtClean="0">
                <a:ea typeface="Arial"/>
                <a:cs typeface="Garamond"/>
              </a:rPr>
              <a:t> for </a:t>
            </a:r>
            <a:r>
              <a:rPr lang="fr-FR" sz="2800" b="1" dirty="0" err="1" smtClean="0">
                <a:ea typeface="Arial"/>
                <a:cs typeface="Garamond"/>
              </a:rPr>
              <a:t>your</a:t>
            </a:r>
            <a:r>
              <a:rPr lang="fr-FR" sz="2800" b="1" dirty="0" smtClean="0">
                <a:ea typeface="Arial"/>
                <a:cs typeface="Garamond"/>
              </a:rPr>
              <a:t> Attention</a:t>
            </a:r>
            <a:endParaRPr lang="fr-FR" sz="2800" b="1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39998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/>
          <p:cNvSpPr/>
          <p:nvPr/>
        </p:nvSpPr>
        <p:spPr>
          <a:xfrm>
            <a:off x="0" y="0"/>
            <a:ext cx="9144000" cy="18448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 descr="Capture d’écran 2011-10-10 à 14.39.03.png"/>
          <p:cNvPicPr>
            <a:picLocks noChangeAspect="1"/>
          </p:cNvPicPr>
          <p:nvPr/>
        </p:nvPicPr>
        <p:blipFill>
          <a:blip r:embed="rId3">
            <a:grayscl/>
            <a:alphaModFix amt="59000"/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725994" y="5301208"/>
            <a:ext cx="1062030" cy="1556792"/>
          </a:xfrm>
          <a:prstGeom prst="rect">
            <a:avLst/>
          </a:prstGeom>
        </p:spPr>
      </p:pic>
      <p:pic>
        <p:nvPicPr>
          <p:cNvPr id="3" name="Image 2" descr="Capture d’écran 2011-10-10 à 14.39.43.png"/>
          <p:cNvPicPr>
            <a:picLocks noChangeAspect="1"/>
          </p:cNvPicPr>
          <p:nvPr/>
        </p:nvPicPr>
        <p:blipFill>
          <a:blip r:embed="rId4">
            <a:grayscl/>
            <a:alphaModFix amt="59000"/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516216" y="4843126"/>
            <a:ext cx="2664296" cy="2014874"/>
          </a:xfrm>
          <a:prstGeom prst="rect">
            <a:avLst/>
          </a:prstGeom>
        </p:spPr>
      </p:pic>
      <p:pic>
        <p:nvPicPr>
          <p:cNvPr id="6" name="Image 5" descr="Capture d’écran 2011-10-10 à 14.39.59.png"/>
          <p:cNvPicPr>
            <a:picLocks noChangeAspect="1"/>
          </p:cNvPicPr>
          <p:nvPr/>
        </p:nvPicPr>
        <p:blipFill>
          <a:blip r:embed="rId5">
            <a:grayscl/>
            <a:alphaModFix amt="59000"/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" y="4653137"/>
            <a:ext cx="1475655" cy="1115814"/>
          </a:xfrm>
          <a:prstGeom prst="rect">
            <a:avLst/>
          </a:prstGeom>
        </p:spPr>
      </p:pic>
      <p:pic>
        <p:nvPicPr>
          <p:cNvPr id="8" name="Image 7" descr="Capture d’écran 2011-10-10 à 14.45.28.png"/>
          <p:cNvPicPr>
            <a:picLocks noChangeAspect="1"/>
          </p:cNvPicPr>
          <p:nvPr/>
        </p:nvPicPr>
        <p:blipFill>
          <a:blip r:embed="rId6">
            <a:grayscl/>
            <a:alphaModFix amt="59000"/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148064" y="1124744"/>
            <a:ext cx="1440160" cy="2167664"/>
          </a:xfrm>
          <a:prstGeom prst="rect">
            <a:avLst/>
          </a:prstGeom>
        </p:spPr>
      </p:pic>
      <p:pic>
        <p:nvPicPr>
          <p:cNvPr id="9" name="Image 8" descr="Capture d’écran 2011-10-10 à 14.46.34.png"/>
          <p:cNvPicPr>
            <a:picLocks noChangeAspect="1"/>
          </p:cNvPicPr>
          <p:nvPr/>
        </p:nvPicPr>
        <p:blipFill>
          <a:blip r:embed="rId7">
            <a:grayscl/>
            <a:alphaModFix amt="59000"/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699792" y="6172894"/>
            <a:ext cx="1026899" cy="784498"/>
          </a:xfrm>
          <a:prstGeom prst="rect">
            <a:avLst/>
          </a:prstGeom>
        </p:spPr>
      </p:pic>
      <p:pic>
        <p:nvPicPr>
          <p:cNvPr id="11" name="Image 10" descr="Capture d’écran 2011-10-10 à 14.37.31.png"/>
          <p:cNvPicPr>
            <a:picLocks noChangeAspect="1"/>
          </p:cNvPicPr>
          <p:nvPr/>
        </p:nvPicPr>
        <p:blipFill>
          <a:blip r:embed="rId8">
            <a:grayscl/>
            <a:alphaModFix amt="59000"/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1336" y="5733256"/>
            <a:ext cx="1670344" cy="1098252"/>
          </a:xfrm>
          <a:prstGeom prst="rect">
            <a:avLst/>
          </a:prstGeom>
        </p:spPr>
      </p:pic>
      <p:pic>
        <p:nvPicPr>
          <p:cNvPr id="13" name="Image 12" descr="Capture d’écran 2011-10-10 à 14.35.14.png"/>
          <p:cNvPicPr>
            <a:picLocks noChangeAspect="1"/>
          </p:cNvPicPr>
          <p:nvPr/>
        </p:nvPicPr>
        <p:blipFill>
          <a:blip r:embed="rId9">
            <a:grayscl/>
            <a:alphaModFix amt="59000"/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148064" y="4437112"/>
            <a:ext cx="1368151" cy="936104"/>
          </a:xfrm>
          <a:prstGeom prst="rect">
            <a:avLst/>
          </a:prstGeom>
        </p:spPr>
      </p:pic>
      <p:pic>
        <p:nvPicPr>
          <p:cNvPr id="16" name="Image 15" descr="4502806.jpg"/>
          <p:cNvPicPr>
            <a:picLocks noChangeAspect="1"/>
          </p:cNvPicPr>
          <p:nvPr/>
        </p:nvPicPr>
        <p:blipFill>
          <a:blip r:embed="rId10" cstate="print">
            <a:grayscl/>
            <a:alphaModFix amt="59000"/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699792" y="2853304"/>
            <a:ext cx="1059180" cy="1007744"/>
          </a:xfrm>
          <a:prstGeom prst="rect">
            <a:avLst/>
          </a:prstGeom>
        </p:spPr>
      </p:pic>
      <p:pic>
        <p:nvPicPr>
          <p:cNvPr id="17" name="Image 16" descr="5349806.jpg"/>
          <p:cNvPicPr>
            <a:picLocks noChangeAspect="1"/>
          </p:cNvPicPr>
          <p:nvPr/>
        </p:nvPicPr>
        <p:blipFill>
          <a:blip r:embed="rId11">
            <a:grayscl/>
            <a:alphaModFix amt="59000"/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699792" y="1489336"/>
            <a:ext cx="1120140" cy="1435608"/>
          </a:xfrm>
          <a:prstGeom prst="rect">
            <a:avLst/>
          </a:prstGeom>
        </p:spPr>
      </p:pic>
      <p:pic>
        <p:nvPicPr>
          <p:cNvPr id="18" name="Image 17" descr="5590384.jpg"/>
          <p:cNvPicPr>
            <a:picLocks noChangeAspect="1"/>
          </p:cNvPicPr>
          <p:nvPr/>
        </p:nvPicPr>
        <p:blipFill>
          <a:blip r:embed="rId12">
            <a:grayscl/>
            <a:alphaModFix amt="59000"/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716016" y="5359121"/>
            <a:ext cx="1800200" cy="1494584"/>
          </a:xfrm>
          <a:prstGeom prst="rect">
            <a:avLst/>
          </a:prstGeom>
        </p:spPr>
      </p:pic>
      <p:pic>
        <p:nvPicPr>
          <p:cNvPr id="19" name="Image 18" descr="5591133.jpg"/>
          <p:cNvPicPr>
            <a:picLocks noChangeAspect="1"/>
          </p:cNvPicPr>
          <p:nvPr/>
        </p:nvPicPr>
        <p:blipFill>
          <a:blip r:embed="rId13">
            <a:grayscl/>
            <a:alphaModFix amt="59000"/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2132856"/>
            <a:ext cx="1610433" cy="1296144"/>
          </a:xfrm>
          <a:prstGeom prst="rect">
            <a:avLst/>
          </a:prstGeom>
        </p:spPr>
      </p:pic>
      <p:pic>
        <p:nvPicPr>
          <p:cNvPr id="22" name="Image 21" descr="5722014.jpg"/>
          <p:cNvPicPr>
            <a:picLocks noChangeAspect="1"/>
          </p:cNvPicPr>
          <p:nvPr/>
        </p:nvPicPr>
        <p:blipFill>
          <a:blip r:embed="rId14">
            <a:grayscl/>
            <a:alphaModFix amt="59000"/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475656" y="4653136"/>
            <a:ext cx="522105" cy="515144"/>
          </a:xfrm>
          <a:prstGeom prst="rect">
            <a:avLst/>
          </a:prstGeom>
        </p:spPr>
      </p:pic>
      <p:pic>
        <p:nvPicPr>
          <p:cNvPr id="23" name="Image 22" descr="5805468.jpg"/>
          <p:cNvPicPr>
            <a:picLocks noChangeAspect="1"/>
          </p:cNvPicPr>
          <p:nvPr/>
        </p:nvPicPr>
        <p:blipFill>
          <a:blip r:embed="rId15">
            <a:grayscl/>
            <a:alphaModFix amt="59000"/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588224" y="1618389"/>
            <a:ext cx="1080120" cy="1522579"/>
          </a:xfrm>
          <a:prstGeom prst="rect">
            <a:avLst/>
          </a:prstGeom>
        </p:spPr>
      </p:pic>
      <p:pic>
        <p:nvPicPr>
          <p:cNvPr id="24" name="Image 23" descr="5822705.jpg"/>
          <p:cNvPicPr>
            <a:picLocks noChangeAspect="1"/>
          </p:cNvPicPr>
          <p:nvPr/>
        </p:nvPicPr>
        <p:blipFill>
          <a:blip r:embed="rId16">
            <a:grayscl/>
            <a:alphaModFix amt="59000"/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704450" y="-27383"/>
            <a:ext cx="1404054" cy="2088232"/>
          </a:xfrm>
          <a:prstGeom prst="rect">
            <a:avLst/>
          </a:prstGeom>
        </p:spPr>
      </p:pic>
      <p:pic>
        <p:nvPicPr>
          <p:cNvPr id="26" name="Image 25" descr="5974228.jpg"/>
          <p:cNvPicPr>
            <a:picLocks noChangeAspect="1"/>
          </p:cNvPicPr>
          <p:nvPr/>
        </p:nvPicPr>
        <p:blipFill>
          <a:blip r:embed="rId17">
            <a:grayscl/>
            <a:alphaModFix amt="59000"/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588224" y="1"/>
            <a:ext cx="1123950" cy="1628800"/>
          </a:xfrm>
          <a:prstGeom prst="rect">
            <a:avLst/>
          </a:prstGeom>
        </p:spPr>
      </p:pic>
      <p:pic>
        <p:nvPicPr>
          <p:cNvPr id="27" name="Image 26" descr="8499014-rwanda--circa-1972--un-timbre-imprim-au-rwanda-montre-bisons-dans-le-parc-national-de-akagera-circa--1.jpg"/>
          <p:cNvPicPr>
            <a:picLocks noChangeAspect="1"/>
          </p:cNvPicPr>
          <p:nvPr/>
        </p:nvPicPr>
        <p:blipFill>
          <a:blip r:embed="rId18">
            <a:grayscl/>
            <a:alphaModFix amt="59000"/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979712" y="3861048"/>
            <a:ext cx="1800200" cy="1106043"/>
          </a:xfrm>
          <a:prstGeom prst="rect">
            <a:avLst/>
          </a:prstGeom>
        </p:spPr>
      </p:pic>
      <p:pic>
        <p:nvPicPr>
          <p:cNvPr id="28" name="Image 27" descr="buffle-syncerus-caffer-timbre-mali.jpg"/>
          <p:cNvPicPr>
            <a:picLocks noChangeAspect="1"/>
          </p:cNvPicPr>
          <p:nvPr/>
        </p:nvPicPr>
        <p:blipFill>
          <a:blip r:embed="rId19" cstate="print">
            <a:grayscl/>
            <a:alphaModFix amt="59000"/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979712" y="3356992"/>
            <a:ext cx="760215" cy="504056"/>
          </a:xfrm>
          <a:prstGeom prst="rect">
            <a:avLst/>
          </a:prstGeom>
        </p:spPr>
      </p:pic>
      <p:pic>
        <p:nvPicPr>
          <p:cNvPr id="29" name="Image 28" descr="images-1.jpeg"/>
          <p:cNvPicPr>
            <a:picLocks noChangeAspect="1"/>
          </p:cNvPicPr>
          <p:nvPr/>
        </p:nvPicPr>
        <p:blipFill>
          <a:blip r:embed="rId20">
            <a:grayscl/>
            <a:alphaModFix amt="59000"/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148064" y="0"/>
            <a:ext cx="1473200" cy="1117600"/>
          </a:xfrm>
          <a:prstGeom prst="rect">
            <a:avLst/>
          </a:prstGeom>
        </p:spPr>
      </p:pic>
      <p:pic>
        <p:nvPicPr>
          <p:cNvPr id="30" name="Image 29" descr="mini1968_DAH_0266.jpg"/>
          <p:cNvPicPr>
            <a:picLocks noChangeAspect="1"/>
          </p:cNvPicPr>
          <p:nvPr/>
        </p:nvPicPr>
        <p:blipFill>
          <a:blip r:embed="rId21">
            <a:grayscl/>
            <a:alphaModFix amt="59000"/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3351407"/>
            <a:ext cx="1979712" cy="1301729"/>
          </a:xfrm>
          <a:prstGeom prst="rect">
            <a:avLst/>
          </a:prstGeom>
        </p:spPr>
      </p:pic>
      <p:pic>
        <p:nvPicPr>
          <p:cNvPr id="31" name="Image 30" descr="Syncerus-caffer-nanus.jpg"/>
          <p:cNvPicPr>
            <a:picLocks noChangeAspect="1"/>
          </p:cNvPicPr>
          <p:nvPr/>
        </p:nvPicPr>
        <p:blipFill>
          <a:blip r:embed="rId22">
            <a:grayscl/>
            <a:alphaModFix amt="59000"/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979712" y="4970488"/>
            <a:ext cx="1828800" cy="1194816"/>
          </a:xfrm>
          <a:prstGeom prst="rect">
            <a:avLst/>
          </a:prstGeom>
        </p:spPr>
      </p:pic>
      <p:pic>
        <p:nvPicPr>
          <p:cNvPr id="32" name="Image 31" descr="Syncerus-caffer.jpg"/>
          <p:cNvPicPr>
            <a:picLocks noChangeAspect="1"/>
          </p:cNvPicPr>
          <p:nvPr/>
        </p:nvPicPr>
        <p:blipFill>
          <a:blip r:embed="rId23">
            <a:grayscl/>
            <a:alphaModFix amt="59000"/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547664" y="1528192"/>
            <a:ext cx="1219200" cy="1828800"/>
          </a:xfrm>
          <a:prstGeom prst="rect">
            <a:avLst/>
          </a:prstGeom>
        </p:spPr>
      </p:pic>
      <p:pic>
        <p:nvPicPr>
          <p:cNvPr id="34" name="Image 33"/>
          <p:cNvPicPr>
            <a:picLocks noChangeAspect="1"/>
          </p:cNvPicPr>
          <p:nvPr/>
        </p:nvPicPr>
        <p:blipFill>
          <a:blip r:embed="rId24">
            <a:grayscl/>
            <a:alphaModFix amt="59000"/>
          </a:blip>
          <a:stretch>
            <a:fillRect/>
          </a:stretch>
        </p:blipFill>
        <p:spPr>
          <a:xfrm>
            <a:off x="1547664" y="-99392"/>
            <a:ext cx="2305077" cy="1641745"/>
          </a:xfrm>
          <a:prstGeom prst="rect">
            <a:avLst/>
          </a:prstGeom>
        </p:spPr>
      </p:pic>
      <p:pic>
        <p:nvPicPr>
          <p:cNvPr id="35" name="Image 34"/>
          <p:cNvPicPr>
            <a:picLocks noChangeAspect="1"/>
          </p:cNvPicPr>
          <p:nvPr/>
        </p:nvPicPr>
        <p:blipFill>
          <a:blip r:embed="rId25">
            <a:grayscl/>
            <a:alphaModFix amt="59000"/>
          </a:blip>
          <a:stretch>
            <a:fillRect/>
          </a:stretch>
        </p:blipFill>
        <p:spPr>
          <a:xfrm>
            <a:off x="6516216" y="3140967"/>
            <a:ext cx="2627784" cy="1725149"/>
          </a:xfrm>
          <a:prstGeom prst="rect">
            <a:avLst/>
          </a:prstGeom>
        </p:spPr>
      </p:pic>
      <p:pic>
        <p:nvPicPr>
          <p:cNvPr id="20" name="Image 19" descr="5601263.jpg"/>
          <p:cNvPicPr>
            <a:picLocks noChangeAspect="1"/>
          </p:cNvPicPr>
          <p:nvPr/>
        </p:nvPicPr>
        <p:blipFill>
          <a:blip r:embed="rId26">
            <a:grayscl/>
            <a:alphaModFix amt="59000"/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779912" y="-23468"/>
            <a:ext cx="1404443" cy="2112615"/>
          </a:xfrm>
          <a:prstGeom prst="rect">
            <a:avLst/>
          </a:prstGeom>
        </p:spPr>
      </p:pic>
      <p:pic>
        <p:nvPicPr>
          <p:cNvPr id="7" name="Image 6" descr="Capture d’écran 2011-10-10 à 14.44.27.png"/>
          <p:cNvPicPr>
            <a:picLocks noChangeAspect="1"/>
          </p:cNvPicPr>
          <p:nvPr/>
        </p:nvPicPr>
        <p:blipFill>
          <a:blip r:embed="rId27">
            <a:grayscl/>
            <a:alphaModFix amt="59000"/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-36512" y="0"/>
            <a:ext cx="1065568" cy="1412776"/>
          </a:xfrm>
          <a:prstGeom prst="rect">
            <a:avLst/>
          </a:prstGeom>
        </p:spPr>
      </p:pic>
      <p:pic>
        <p:nvPicPr>
          <p:cNvPr id="21" name="Image 20" descr="5601313.jpg"/>
          <p:cNvPicPr>
            <a:picLocks noChangeAspect="1"/>
          </p:cNvPicPr>
          <p:nvPr/>
        </p:nvPicPr>
        <p:blipFill>
          <a:blip r:embed="rId28">
            <a:grayscl/>
            <a:alphaModFix amt="59000"/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164266" y="3284984"/>
            <a:ext cx="1351950" cy="1103633"/>
          </a:xfrm>
          <a:prstGeom prst="rect">
            <a:avLst/>
          </a:prstGeom>
        </p:spPr>
      </p:pic>
      <p:pic>
        <p:nvPicPr>
          <p:cNvPr id="15" name="Image 14" descr="3896847.jpg"/>
          <p:cNvPicPr>
            <a:picLocks noChangeAspect="1"/>
          </p:cNvPicPr>
          <p:nvPr/>
        </p:nvPicPr>
        <p:blipFill>
          <a:blip r:embed="rId29">
            <a:grayscl/>
            <a:alphaModFix amt="59000"/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779912" y="2132856"/>
            <a:ext cx="1368152" cy="1807558"/>
          </a:xfrm>
          <a:prstGeom prst="rect">
            <a:avLst/>
          </a:prstGeom>
        </p:spPr>
      </p:pic>
      <p:pic>
        <p:nvPicPr>
          <p:cNvPr id="25" name="Image 24" descr="5854767.jpg"/>
          <p:cNvPicPr>
            <a:picLocks noChangeAspect="1"/>
          </p:cNvPicPr>
          <p:nvPr/>
        </p:nvPicPr>
        <p:blipFill>
          <a:blip r:embed="rId30">
            <a:grayscl/>
            <a:alphaModFix amt="59000"/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779911" y="3933056"/>
            <a:ext cx="1350151" cy="1440160"/>
          </a:xfrm>
          <a:prstGeom prst="rect">
            <a:avLst/>
          </a:prstGeom>
        </p:spPr>
      </p:pic>
      <p:pic>
        <p:nvPicPr>
          <p:cNvPr id="37" name="Image 36" descr="5974228.jpg"/>
          <p:cNvPicPr>
            <a:picLocks noChangeAspect="1"/>
          </p:cNvPicPr>
          <p:nvPr/>
        </p:nvPicPr>
        <p:blipFill>
          <a:blip r:embed="rId17">
            <a:grayscl/>
            <a:alphaModFix amt="59000"/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475656" y="5157192"/>
            <a:ext cx="504056" cy="576064"/>
          </a:xfrm>
          <a:prstGeom prst="rect">
            <a:avLst/>
          </a:prstGeom>
        </p:spPr>
      </p:pic>
      <p:pic>
        <p:nvPicPr>
          <p:cNvPr id="39" name="Image 38" descr="Capture d’écran 2011-10-10 à 14.39.03.png"/>
          <p:cNvPicPr>
            <a:picLocks noChangeAspect="1"/>
          </p:cNvPicPr>
          <p:nvPr/>
        </p:nvPicPr>
        <p:blipFill>
          <a:blip r:embed="rId3">
            <a:grayscl/>
            <a:alphaModFix amt="59000"/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691680" y="5733256"/>
            <a:ext cx="288032" cy="422216"/>
          </a:xfrm>
          <a:prstGeom prst="rect">
            <a:avLst/>
          </a:prstGeom>
        </p:spPr>
      </p:pic>
      <p:pic>
        <p:nvPicPr>
          <p:cNvPr id="40" name="Image 39" descr="5722014.jpg"/>
          <p:cNvPicPr>
            <a:picLocks noChangeAspect="1"/>
          </p:cNvPicPr>
          <p:nvPr/>
        </p:nvPicPr>
        <p:blipFill>
          <a:blip r:embed="rId14">
            <a:grayscl/>
            <a:alphaModFix amt="59000"/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668344" y="2625824"/>
            <a:ext cx="522105" cy="515144"/>
          </a:xfrm>
          <a:prstGeom prst="rect">
            <a:avLst/>
          </a:prstGeom>
        </p:spPr>
      </p:pic>
      <p:pic>
        <p:nvPicPr>
          <p:cNvPr id="41" name="Image 40" descr="5974228.jpg"/>
          <p:cNvPicPr>
            <a:picLocks noChangeAspect="1"/>
          </p:cNvPicPr>
          <p:nvPr/>
        </p:nvPicPr>
        <p:blipFill>
          <a:blip r:embed="rId17">
            <a:grayscl/>
            <a:alphaModFix amt="59000"/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668344" y="2060848"/>
            <a:ext cx="504056" cy="576064"/>
          </a:xfrm>
          <a:prstGeom prst="rect">
            <a:avLst/>
          </a:prstGeom>
        </p:spPr>
      </p:pic>
      <p:pic>
        <p:nvPicPr>
          <p:cNvPr id="33" name="Image 32" descr="timbre-buffle.jpg"/>
          <p:cNvPicPr>
            <a:picLocks noChangeAspect="1"/>
          </p:cNvPicPr>
          <p:nvPr/>
        </p:nvPicPr>
        <p:blipFill>
          <a:blip r:embed="rId31">
            <a:grayscl/>
            <a:alphaModFix amt="59000"/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8172400" y="2437264"/>
            <a:ext cx="958218" cy="715845"/>
          </a:xfrm>
          <a:prstGeom prst="rect">
            <a:avLst/>
          </a:prstGeom>
        </p:spPr>
      </p:pic>
      <p:pic>
        <p:nvPicPr>
          <p:cNvPr id="42" name="Image 41" descr="Capture d’écran 2011-10-10 à 14.35.14.png"/>
          <p:cNvPicPr>
            <a:picLocks noChangeAspect="1"/>
          </p:cNvPicPr>
          <p:nvPr/>
        </p:nvPicPr>
        <p:blipFill>
          <a:blip r:embed="rId9">
            <a:grayscl/>
            <a:alphaModFix amt="59000"/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8617788" y="2060848"/>
            <a:ext cx="526212" cy="360040"/>
          </a:xfrm>
          <a:prstGeom prst="rect">
            <a:avLst/>
          </a:prstGeom>
        </p:spPr>
      </p:pic>
      <p:pic>
        <p:nvPicPr>
          <p:cNvPr id="44" name="Image 43" descr="5591133.jpg"/>
          <p:cNvPicPr>
            <a:picLocks noChangeAspect="1"/>
          </p:cNvPicPr>
          <p:nvPr/>
        </p:nvPicPr>
        <p:blipFill>
          <a:blip r:embed="rId13">
            <a:grayscl/>
            <a:alphaModFix amt="59000"/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8172400" y="2060848"/>
            <a:ext cx="447343" cy="360040"/>
          </a:xfrm>
          <a:prstGeom prst="rect">
            <a:avLst/>
          </a:prstGeom>
        </p:spPr>
      </p:pic>
      <p:pic>
        <p:nvPicPr>
          <p:cNvPr id="14" name="Image 13" descr="Capture d’écran 2011-10-10 à 14.34.50.png"/>
          <p:cNvPicPr>
            <a:picLocks noChangeAspect="1"/>
          </p:cNvPicPr>
          <p:nvPr/>
        </p:nvPicPr>
        <p:blipFill>
          <a:blip r:embed="rId32">
            <a:grayscl/>
            <a:alphaModFix amt="59000"/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1412776"/>
            <a:ext cx="1059799" cy="792088"/>
          </a:xfrm>
          <a:prstGeom prst="rect">
            <a:avLst/>
          </a:prstGeom>
        </p:spPr>
      </p:pic>
      <p:pic>
        <p:nvPicPr>
          <p:cNvPr id="60" name="Image 59" descr="Capture d’écran 2011-10-10 à 14.39.03.png"/>
          <p:cNvPicPr>
            <a:picLocks noChangeAspect="1"/>
          </p:cNvPicPr>
          <p:nvPr/>
        </p:nvPicPr>
        <p:blipFill>
          <a:blip r:embed="rId3">
            <a:grayscl/>
            <a:alphaModFix amt="59000"/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043608" y="1556792"/>
            <a:ext cx="504056" cy="633323"/>
          </a:xfrm>
          <a:prstGeom prst="rect">
            <a:avLst/>
          </a:prstGeom>
        </p:spPr>
      </p:pic>
      <p:pic>
        <p:nvPicPr>
          <p:cNvPr id="61" name="Image 60" descr="Capture d’écran 2011-10-10 à 14.37.31.png"/>
          <p:cNvPicPr>
            <a:picLocks noChangeAspect="1"/>
          </p:cNvPicPr>
          <p:nvPr/>
        </p:nvPicPr>
        <p:blipFill>
          <a:blip r:embed="rId8">
            <a:grayscl/>
            <a:alphaModFix amt="59000"/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043608" y="1196752"/>
            <a:ext cx="576064" cy="346348"/>
          </a:xfrm>
          <a:prstGeom prst="rect">
            <a:avLst/>
          </a:prstGeom>
        </p:spPr>
      </p:pic>
      <p:pic>
        <p:nvPicPr>
          <p:cNvPr id="62" name="Image 61" descr="Capture d’écran 2011-10-10 à 14.46.34.png"/>
          <p:cNvPicPr>
            <a:picLocks noChangeAspect="1"/>
          </p:cNvPicPr>
          <p:nvPr/>
        </p:nvPicPr>
        <p:blipFill>
          <a:blip r:embed="rId7">
            <a:grayscl/>
            <a:alphaModFix amt="59000"/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043608" y="332656"/>
            <a:ext cx="555611" cy="424458"/>
          </a:xfrm>
          <a:prstGeom prst="rect">
            <a:avLst/>
          </a:prstGeom>
        </p:spPr>
      </p:pic>
      <p:pic>
        <p:nvPicPr>
          <p:cNvPr id="63" name="Image 62" descr="Capture d’écran 2011-10-10 à 14.39.43.png"/>
          <p:cNvPicPr>
            <a:picLocks noChangeAspect="1"/>
          </p:cNvPicPr>
          <p:nvPr/>
        </p:nvPicPr>
        <p:blipFill>
          <a:blip r:embed="rId4">
            <a:grayscl/>
            <a:alphaModFix amt="59000"/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043608" y="764704"/>
            <a:ext cx="569518" cy="430698"/>
          </a:xfrm>
          <a:prstGeom prst="rect">
            <a:avLst/>
          </a:prstGeom>
        </p:spPr>
      </p:pic>
      <p:pic>
        <p:nvPicPr>
          <p:cNvPr id="64" name="Image 63" descr="5590384.jpg"/>
          <p:cNvPicPr>
            <a:picLocks noChangeAspect="1"/>
          </p:cNvPicPr>
          <p:nvPr/>
        </p:nvPicPr>
        <p:blipFill>
          <a:blip r:embed="rId12">
            <a:grayscl/>
            <a:alphaModFix amt="59000"/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043608" y="0"/>
            <a:ext cx="576064" cy="404664"/>
          </a:xfrm>
          <a:prstGeom prst="rect">
            <a:avLst/>
          </a:prstGeom>
        </p:spPr>
      </p:pic>
      <p:pic>
        <p:nvPicPr>
          <p:cNvPr id="65" name="Image 64" descr="Capture d’écran 2011-10-10 à 14.35.14.png"/>
          <p:cNvPicPr>
            <a:picLocks noChangeAspect="1"/>
          </p:cNvPicPr>
          <p:nvPr/>
        </p:nvPicPr>
        <p:blipFill>
          <a:blip r:embed="rId9">
            <a:grayscl/>
            <a:alphaModFix amt="59000"/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691680" y="6165304"/>
            <a:ext cx="1012401" cy="69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3610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/>
          <p:cNvSpPr/>
          <p:nvPr/>
        </p:nvSpPr>
        <p:spPr>
          <a:xfrm>
            <a:off x="0" y="0"/>
            <a:ext cx="9144000" cy="18448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 descr="Capture d’écran 2011-10-10 à 14.39.03.png"/>
          <p:cNvPicPr>
            <a:picLocks noChangeAspect="1"/>
          </p:cNvPicPr>
          <p:nvPr/>
        </p:nvPicPr>
        <p:blipFill>
          <a:blip r:embed="rId3">
            <a:grayscl/>
            <a:alphaModFix amt="59000"/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725994" y="5301208"/>
            <a:ext cx="1062030" cy="1556792"/>
          </a:xfrm>
          <a:prstGeom prst="rect">
            <a:avLst/>
          </a:prstGeom>
        </p:spPr>
      </p:pic>
      <p:pic>
        <p:nvPicPr>
          <p:cNvPr id="3" name="Image 2" descr="Capture d’écran 2011-10-10 à 14.39.43.png"/>
          <p:cNvPicPr>
            <a:picLocks noChangeAspect="1"/>
          </p:cNvPicPr>
          <p:nvPr/>
        </p:nvPicPr>
        <p:blipFill>
          <a:blip r:embed="rId4">
            <a:grayscl/>
            <a:alphaModFix amt="59000"/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516216" y="4843126"/>
            <a:ext cx="2664296" cy="2014874"/>
          </a:xfrm>
          <a:prstGeom prst="rect">
            <a:avLst/>
          </a:prstGeom>
        </p:spPr>
      </p:pic>
      <p:pic>
        <p:nvPicPr>
          <p:cNvPr id="6" name="Image 5" descr="Capture d’écran 2011-10-10 à 14.39.59.png"/>
          <p:cNvPicPr>
            <a:picLocks noChangeAspect="1"/>
          </p:cNvPicPr>
          <p:nvPr/>
        </p:nvPicPr>
        <p:blipFill>
          <a:blip r:embed="rId5">
            <a:grayscl/>
            <a:alphaModFix amt="59000"/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" y="4653137"/>
            <a:ext cx="1475655" cy="1115814"/>
          </a:xfrm>
          <a:prstGeom prst="rect">
            <a:avLst/>
          </a:prstGeom>
        </p:spPr>
      </p:pic>
      <p:pic>
        <p:nvPicPr>
          <p:cNvPr id="8" name="Image 7" descr="Capture d’écran 2011-10-10 à 14.45.28.png"/>
          <p:cNvPicPr>
            <a:picLocks noChangeAspect="1"/>
          </p:cNvPicPr>
          <p:nvPr/>
        </p:nvPicPr>
        <p:blipFill>
          <a:blip r:embed="rId6">
            <a:grayscl/>
            <a:alphaModFix amt="59000"/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148064" y="1124744"/>
            <a:ext cx="1440160" cy="2167664"/>
          </a:xfrm>
          <a:prstGeom prst="rect">
            <a:avLst/>
          </a:prstGeom>
        </p:spPr>
      </p:pic>
      <p:pic>
        <p:nvPicPr>
          <p:cNvPr id="9" name="Image 8" descr="Capture d’écran 2011-10-10 à 14.46.34.png"/>
          <p:cNvPicPr>
            <a:picLocks noChangeAspect="1"/>
          </p:cNvPicPr>
          <p:nvPr/>
        </p:nvPicPr>
        <p:blipFill>
          <a:blip r:embed="rId7">
            <a:grayscl/>
            <a:alphaModFix amt="59000"/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699792" y="6172894"/>
            <a:ext cx="1026899" cy="784498"/>
          </a:xfrm>
          <a:prstGeom prst="rect">
            <a:avLst/>
          </a:prstGeom>
        </p:spPr>
      </p:pic>
      <p:pic>
        <p:nvPicPr>
          <p:cNvPr id="11" name="Image 10" descr="Capture d’écran 2011-10-10 à 14.37.31.png"/>
          <p:cNvPicPr>
            <a:picLocks noChangeAspect="1"/>
          </p:cNvPicPr>
          <p:nvPr/>
        </p:nvPicPr>
        <p:blipFill>
          <a:blip r:embed="rId8">
            <a:grayscl/>
            <a:alphaModFix amt="59000"/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1336" y="5733256"/>
            <a:ext cx="1670344" cy="1098252"/>
          </a:xfrm>
          <a:prstGeom prst="rect">
            <a:avLst/>
          </a:prstGeom>
        </p:spPr>
      </p:pic>
      <p:pic>
        <p:nvPicPr>
          <p:cNvPr id="13" name="Image 12" descr="Capture d’écran 2011-10-10 à 14.35.14.png"/>
          <p:cNvPicPr>
            <a:picLocks noChangeAspect="1"/>
          </p:cNvPicPr>
          <p:nvPr/>
        </p:nvPicPr>
        <p:blipFill>
          <a:blip r:embed="rId9">
            <a:grayscl/>
            <a:alphaModFix amt="59000"/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148064" y="4437112"/>
            <a:ext cx="1368151" cy="936104"/>
          </a:xfrm>
          <a:prstGeom prst="rect">
            <a:avLst/>
          </a:prstGeom>
        </p:spPr>
      </p:pic>
      <p:pic>
        <p:nvPicPr>
          <p:cNvPr id="16" name="Image 15" descr="4502806.jpg"/>
          <p:cNvPicPr>
            <a:picLocks noChangeAspect="1"/>
          </p:cNvPicPr>
          <p:nvPr/>
        </p:nvPicPr>
        <p:blipFill>
          <a:blip r:embed="rId10" cstate="print">
            <a:grayscl/>
            <a:alphaModFix amt="59000"/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699792" y="2853304"/>
            <a:ext cx="1059180" cy="1007744"/>
          </a:xfrm>
          <a:prstGeom prst="rect">
            <a:avLst/>
          </a:prstGeom>
        </p:spPr>
      </p:pic>
      <p:pic>
        <p:nvPicPr>
          <p:cNvPr id="17" name="Image 16" descr="5349806.jpg"/>
          <p:cNvPicPr>
            <a:picLocks noChangeAspect="1"/>
          </p:cNvPicPr>
          <p:nvPr/>
        </p:nvPicPr>
        <p:blipFill>
          <a:blip r:embed="rId11">
            <a:grayscl/>
            <a:alphaModFix amt="59000"/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699792" y="1489336"/>
            <a:ext cx="1120140" cy="1435608"/>
          </a:xfrm>
          <a:prstGeom prst="rect">
            <a:avLst/>
          </a:prstGeom>
        </p:spPr>
      </p:pic>
      <p:pic>
        <p:nvPicPr>
          <p:cNvPr id="18" name="Image 17" descr="5590384.jpg"/>
          <p:cNvPicPr>
            <a:picLocks noChangeAspect="1"/>
          </p:cNvPicPr>
          <p:nvPr/>
        </p:nvPicPr>
        <p:blipFill>
          <a:blip r:embed="rId12">
            <a:grayscl/>
            <a:alphaModFix amt="59000"/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716016" y="5359121"/>
            <a:ext cx="1800200" cy="1494584"/>
          </a:xfrm>
          <a:prstGeom prst="rect">
            <a:avLst/>
          </a:prstGeom>
        </p:spPr>
      </p:pic>
      <p:pic>
        <p:nvPicPr>
          <p:cNvPr id="19" name="Image 18" descr="5591133.jpg"/>
          <p:cNvPicPr>
            <a:picLocks noChangeAspect="1"/>
          </p:cNvPicPr>
          <p:nvPr/>
        </p:nvPicPr>
        <p:blipFill>
          <a:blip r:embed="rId13">
            <a:grayscl/>
            <a:alphaModFix amt="59000"/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2132856"/>
            <a:ext cx="1610433" cy="1296144"/>
          </a:xfrm>
          <a:prstGeom prst="rect">
            <a:avLst/>
          </a:prstGeom>
        </p:spPr>
      </p:pic>
      <p:pic>
        <p:nvPicPr>
          <p:cNvPr id="22" name="Image 21" descr="5722014.jpg"/>
          <p:cNvPicPr>
            <a:picLocks noChangeAspect="1"/>
          </p:cNvPicPr>
          <p:nvPr/>
        </p:nvPicPr>
        <p:blipFill>
          <a:blip r:embed="rId14">
            <a:grayscl/>
            <a:alphaModFix amt="59000"/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475656" y="4653136"/>
            <a:ext cx="522105" cy="515144"/>
          </a:xfrm>
          <a:prstGeom prst="rect">
            <a:avLst/>
          </a:prstGeom>
        </p:spPr>
      </p:pic>
      <p:pic>
        <p:nvPicPr>
          <p:cNvPr id="23" name="Image 22" descr="5805468.jpg"/>
          <p:cNvPicPr>
            <a:picLocks noChangeAspect="1"/>
          </p:cNvPicPr>
          <p:nvPr/>
        </p:nvPicPr>
        <p:blipFill>
          <a:blip r:embed="rId15">
            <a:grayscl/>
            <a:alphaModFix amt="59000"/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588224" y="1618389"/>
            <a:ext cx="1080120" cy="1522579"/>
          </a:xfrm>
          <a:prstGeom prst="rect">
            <a:avLst/>
          </a:prstGeom>
        </p:spPr>
      </p:pic>
      <p:pic>
        <p:nvPicPr>
          <p:cNvPr id="24" name="Image 23" descr="5822705.jpg"/>
          <p:cNvPicPr>
            <a:picLocks noChangeAspect="1"/>
          </p:cNvPicPr>
          <p:nvPr/>
        </p:nvPicPr>
        <p:blipFill>
          <a:blip r:embed="rId16">
            <a:grayscl/>
            <a:alphaModFix amt="59000"/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704450" y="-27383"/>
            <a:ext cx="1404054" cy="2088232"/>
          </a:xfrm>
          <a:prstGeom prst="rect">
            <a:avLst/>
          </a:prstGeom>
        </p:spPr>
      </p:pic>
      <p:pic>
        <p:nvPicPr>
          <p:cNvPr id="26" name="Image 25" descr="5974228.jpg"/>
          <p:cNvPicPr>
            <a:picLocks noChangeAspect="1"/>
          </p:cNvPicPr>
          <p:nvPr/>
        </p:nvPicPr>
        <p:blipFill>
          <a:blip r:embed="rId17">
            <a:grayscl/>
            <a:alphaModFix amt="59000"/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588224" y="1"/>
            <a:ext cx="1123950" cy="1628800"/>
          </a:xfrm>
          <a:prstGeom prst="rect">
            <a:avLst/>
          </a:prstGeom>
        </p:spPr>
      </p:pic>
      <p:pic>
        <p:nvPicPr>
          <p:cNvPr id="27" name="Image 26" descr="8499014-rwanda--circa-1972--un-timbre-imprim-au-rwanda-montre-bisons-dans-le-parc-national-de-akagera-circa--1.jpg"/>
          <p:cNvPicPr>
            <a:picLocks noChangeAspect="1"/>
          </p:cNvPicPr>
          <p:nvPr/>
        </p:nvPicPr>
        <p:blipFill>
          <a:blip r:embed="rId18">
            <a:grayscl/>
            <a:alphaModFix amt="59000"/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979712" y="3861048"/>
            <a:ext cx="1800200" cy="1106043"/>
          </a:xfrm>
          <a:prstGeom prst="rect">
            <a:avLst/>
          </a:prstGeom>
        </p:spPr>
      </p:pic>
      <p:pic>
        <p:nvPicPr>
          <p:cNvPr id="28" name="Image 27" descr="buffle-syncerus-caffer-timbre-mali.jpg"/>
          <p:cNvPicPr>
            <a:picLocks noChangeAspect="1"/>
          </p:cNvPicPr>
          <p:nvPr/>
        </p:nvPicPr>
        <p:blipFill>
          <a:blip r:embed="rId19" cstate="print">
            <a:grayscl/>
            <a:alphaModFix amt="59000"/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979712" y="3356992"/>
            <a:ext cx="760215" cy="504056"/>
          </a:xfrm>
          <a:prstGeom prst="rect">
            <a:avLst/>
          </a:prstGeom>
        </p:spPr>
      </p:pic>
      <p:pic>
        <p:nvPicPr>
          <p:cNvPr id="29" name="Image 28" descr="images-1.jpeg"/>
          <p:cNvPicPr>
            <a:picLocks noChangeAspect="1"/>
          </p:cNvPicPr>
          <p:nvPr/>
        </p:nvPicPr>
        <p:blipFill>
          <a:blip r:embed="rId20">
            <a:grayscl/>
            <a:alphaModFix amt="59000"/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148064" y="0"/>
            <a:ext cx="1473200" cy="1117600"/>
          </a:xfrm>
          <a:prstGeom prst="rect">
            <a:avLst/>
          </a:prstGeom>
        </p:spPr>
      </p:pic>
      <p:pic>
        <p:nvPicPr>
          <p:cNvPr id="30" name="Image 29" descr="mini1968_DAH_0266.jpg"/>
          <p:cNvPicPr>
            <a:picLocks noChangeAspect="1"/>
          </p:cNvPicPr>
          <p:nvPr/>
        </p:nvPicPr>
        <p:blipFill>
          <a:blip r:embed="rId21">
            <a:grayscl/>
            <a:alphaModFix amt="59000"/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3351407"/>
            <a:ext cx="1979712" cy="1301729"/>
          </a:xfrm>
          <a:prstGeom prst="rect">
            <a:avLst/>
          </a:prstGeom>
        </p:spPr>
      </p:pic>
      <p:pic>
        <p:nvPicPr>
          <p:cNvPr id="31" name="Image 30" descr="Syncerus-caffer-nanus.jpg"/>
          <p:cNvPicPr>
            <a:picLocks noChangeAspect="1"/>
          </p:cNvPicPr>
          <p:nvPr/>
        </p:nvPicPr>
        <p:blipFill>
          <a:blip r:embed="rId22">
            <a:grayscl/>
            <a:alphaModFix amt="59000"/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979712" y="4970488"/>
            <a:ext cx="1828800" cy="1194816"/>
          </a:xfrm>
          <a:prstGeom prst="rect">
            <a:avLst/>
          </a:prstGeom>
        </p:spPr>
      </p:pic>
      <p:pic>
        <p:nvPicPr>
          <p:cNvPr id="32" name="Image 31" descr="Syncerus-caffer.jpg"/>
          <p:cNvPicPr>
            <a:picLocks noChangeAspect="1"/>
          </p:cNvPicPr>
          <p:nvPr/>
        </p:nvPicPr>
        <p:blipFill>
          <a:blip r:embed="rId23">
            <a:grayscl/>
            <a:alphaModFix amt="59000"/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547664" y="1528192"/>
            <a:ext cx="1219200" cy="1828800"/>
          </a:xfrm>
          <a:prstGeom prst="rect">
            <a:avLst/>
          </a:prstGeom>
        </p:spPr>
      </p:pic>
      <p:pic>
        <p:nvPicPr>
          <p:cNvPr id="34" name="Image 33"/>
          <p:cNvPicPr>
            <a:picLocks noChangeAspect="1"/>
          </p:cNvPicPr>
          <p:nvPr/>
        </p:nvPicPr>
        <p:blipFill>
          <a:blip r:embed="rId24">
            <a:grayscl/>
            <a:alphaModFix amt="59000"/>
          </a:blip>
          <a:stretch>
            <a:fillRect/>
          </a:stretch>
        </p:blipFill>
        <p:spPr>
          <a:xfrm>
            <a:off x="1547664" y="-99392"/>
            <a:ext cx="2305077" cy="1641745"/>
          </a:xfrm>
          <a:prstGeom prst="rect">
            <a:avLst/>
          </a:prstGeom>
        </p:spPr>
      </p:pic>
      <p:pic>
        <p:nvPicPr>
          <p:cNvPr id="35" name="Image 34"/>
          <p:cNvPicPr>
            <a:picLocks noChangeAspect="1"/>
          </p:cNvPicPr>
          <p:nvPr/>
        </p:nvPicPr>
        <p:blipFill>
          <a:blip r:embed="rId25">
            <a:grayscl/>
            <a:alphaModFix amt="59000"/>
          </a:blip>
          <a:stretch>
            <a:fillRect/>
          </a:stretch>
        </p:blipFill>
        <p:spPr>
          <a:xfrm>
            <a:off x="6516216" y="3140967"/>
            <a:ext cx="2627784" cy="1725149"/>
          </a:xfrm>
          <a:prstGeom prst="rect">
            <a:avLst/>
          </a:prstGeom>
        </p:spPr>
      </p:pic>
      <p:pic>
        <p:nvPicPr>
          <p:cNvPr id="20" name="Image 19" descr="5601263.jpg"/>
          <p:cNvPicPr>
            <a:picLocks noChangeAspect="1"/>
          </p:cNvPicPr>
          <p:nvPr/>
        </p:nvPicPr>
        <p:blipFill>
          <a:blip r:embed="rId26">
            <a:grayscl/>
            <a:alphaModFix amt="59000"/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779912" y="-23468"/>
            <a:ext cx="1404443" cy="2112615"/>
          </a:xfrm>
          <a:prstGeom prst="rect">
            <a:avLst/>
          </a:prstGeom>
        </p:spPr>
      </p:pic>
      <p:pic>
        <p:nvPicPr>
          <p:cNvPr id="7" name="Image 6" descr="Capture d’écran 2011-10-10 à 14.44.27.png"/>
          <p:cNvPicPr>
            <a:picLocks noChangeAspect="1"/>
          </p:cNvPicPr>
          <p:nvPr/>
        </p:nvPicPr>
        <p:blipFill>
          <a:blip r:embed="rId27">
            <a:grayscl/>
            <a:alphaModFix amt="59000"/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-36512" y="0"/>
            <a:ext cx="1065568" cy="1412776"/>
          </a:xfrm>
          <a:prstGeom prst="rect">
            <a:avLst/>
          </a:prstGeom>
        </p:spPr>
      </p:pic>
      <p:pic>
        <p:nvPicPr>
          <p:cNvPr id="21" name="Image 20" descr="5601313.jpg"/>
          <p:cNvPicPr>
            <a:picLocks noChangeAspect="1"/>
          </p:cNvPicPr>
          <p:nvPr/>
        </p:nvPicPr>
        <p:blipFill>
          <a:blip r:embed="rId28">
            <a:grayscl/>
            <a:alphaModFix amt="59000"/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164266" y="3284984"/>
            <a:ext cx="1351950" cy="1103633"/>
          </a:xfrm>
          <a:prstGeom prst="rect">
            <a:avLst/>
          </a:prstGeom>
        </p:spPr>
      </p:pic>
      <p:pic>
        <p:nvPicPr>
          <p:cNvPr id="15" name="Image 14" descr="3896847.jpg"/>
          <p:cNvPicPr>
            <a:picLocks noChangeAspect="1"/>
          </p:cNvPicPr>
          <p:nvPr/>
        </p:nvPicPr>
        <p:blipFill>
          <a:blip r:embed="rId29">
            <a:grayscl/>
            <a:alphaModFix amt="59000"/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779912" y="2132856"/>
            <a:ext cx="1368152" cy="1807558"/>
          </a:xfrm>
          <a:prstGeom prst="rect">
            <a:avLst/>
          </a:prstGeom>
        </p:spPr>
      </p:pic>
      <p:pic>
        <p:nvPicPr>
          <p:cNvPr id="25" name="Image 24" descr="5854767.jpg"/>
          <p:cNvPicPr>
            <a:picLocks noChangeAspect="1"/>
          </p:cNvPicPr>
          <p:nvPr/>
        </p:nvPicPr>
        <p:blipFill>
          <a:blip r:embed="rId30">
            <a:grayscl/>
            <a:alphaModFix amt="59000"/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779911" y="3933056"/>
            <a:ext cx="1350151" cy="1440160"/>
          </a:xfrm>
          <a:prstGeom prst="rect">
            <a:avLst/>
          </a:prstGeom>
        </p:spPr>
      </p:pic>
      <p:pic>
        <p:nvPicPr>
          <p:cNvPr id="37" name="Image 36" descr="5974228.jpg"/>
          <p:cNvPicPr>
            <a:picLocks noChangeAspect="1"/>
          </p:cNvPicPr>
          <p:nvPr/>
        </p:nvPicPr>
        <p:blipFill>
          <a:blip r:embed="rId17">
            <a:grayscl/>
            <a:alphaModFix amt="59000"/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475656" y="5157192"/>
            <a:ext cx="504056" cy="576064"/>
          </a:xfrm>
          <a:prstGeom prst="rect">
            <a:avLst/>
          </a:prstGeom>
        </p:spPr>
      </p:pic>
      <p:pic>
        <p:nvPicPr>
          <p:cNvPr id="39" name="Image 38" descr="Capture d’écran 2011-10-10 à 14.39.03.png"/>
          <p:cNvPicPr>
            <a:picLocks noChangeAspect="1"/>
          </p:cNvPicPr>
          <p:nvPr/>
        </p:nvPicPr>
        <p:blipFill>
          <a:blip r:embed="rId3">
            <a:grayscl/>
            <a:alphaModFix amt="59000"/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691680" y="5733256"/>
            <a:ext cx="288032" cy="422216"/>
          </a:xfrm>
          <a:prstGeom prst="rect">
            <a:avLst/>
          </a:prstGeom>
        </p:spPr>
      </p:pic>
      <p:pic>
        <p:nvPicPr>
          <p:cNvPr id="40" name="Image 39" descr="5722014.jpg"/>
          <p:cNvPicPr>
            <a:picLocks noChangeAspect="1"/>
          </p:cNvPicPr>
          <p:nvPr/>
        </p:nvPicPr>
        <p:blipFill>
          <a:blip r:embed="rId14">
            <a:grayscl/>
            <a:alphaModFix amt="59000"/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668344" y="2625824"/>
            <a:ext cx="522105" cy="515144"/>
          </a:xfrm>
          <a:prstGeom prst="rect">
            <a:avLst/>
          </a:prstGeom>
        </p:spPr>
      </p:pic>
      <p:pic>
        <p:nvPicPr>
          <p:cNvPr id="41" name="Image 40" descr="5974228.jpg"/>
          <p:cNvPicPr>
            <a:picLocks noChangeAspect="1"/>
          </p:cNvPicPr>
          <p:nvPr/>
        </p:nvPicPr>
        <p:blipFill>
          <a:blip r:embed="rId17">
            <a:grayscl/>
            <a:alphaModFix amt="59000"/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668344" y="2060848"/>
            <a:ext cx="504056" cy="576064"/>
          </a:xfrm>
          <a:prstGeom prst="rect">
            <a:avLst/>
          </a:prstGeom>
        </p:spPr>
      </p:pic>
      <p:pic>
        <p:nvPicPr>
          <p:cNvPr id="33" name="Image 32" descr="timbre-buffle.jpg"/>
          <p:cNvPicPr>
            <a:picLocks noChangeAspect="1"/>
          </p:cNvPicPr>
          <p:nvPr/>
        </p:nvPicPr>
        <p:blipFill>
          <a:blip r:embed="rId31">
            <a:grayscl/>
            <a:alphaModFix amt="59000"/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8172400" y="2437264"/>
            <a:ext cx="958218" cy="715845"/>
          </a:xfrm>
          <a:prstGeom prst="rect">
            <a:avLst/>
          </a:prstGeom>
        </p:spPr>
      </p:pic>
      <p:pic>
        <p:nvPicPr>
          <p:cNvPr id="42" name="Image 41" descr="Capture d’écran 2011-10-10 à 14.35.14.png"/>
          <p:cNvPicPr>
            <a:picLocks noChangeAspect="1"/>
          </p:cNvPicPr>
          <p:nvPr/>
        </p:nvPicPr>
        <p:blipFill>
          <a:blip r:embed="rId9">
            <a:grayscl/>
            <a:alphaModFix amt="59000"/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8617788" y="2060848"/>
            <a:ext cx="526212" cy="360040"/>
          </a:xfrm>
          <a:prstGeom prst="rect">
            <a:avLst/>
          </a:prstGeom>
        </p:spPr>
      </p:pic>
      <p:pic>
        <p:nvPicPr>
          <p:cNvPr id="44" name="Image 43" descr="5591133.jpg"/>
          <p:cNvPicPr>
            <a:picLocks noChangeAspect="1"/>
          </p:cNvPicPr>
          <p:nvPr/>
        </p:nvPicPr>
        <p:blipFill>
          <a:blip r:embed="rId13">
            <a:grayscl/>
            <a:alphaModFix amt="59000"/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8172400" y="2060848"/>
            <a:ext cx="447343" cy="360040"/>
          </a:xfrm>
          <a:prstGeom prst="rect">
            <a:avLst/>
          </a:prstGeom>
        </p:spPr>
      </p:pic>
      <p:pic>
        <p:nvPicPr>
          <p:cNvPr id="14" name="Image 13" descr="Capture d’écran 2011-10-10 à 14.34.50.png"/>
          <p:cNvPicPr>
            <a:picLocks noChangeAspect="1"/>
          </p:cNvPicPr>
          <p:nvPr/>
        </p:nvPicPr>
        <p:blipFill>
          <a:blip r:embed="rId32">
            <a:grayscl/>
            <a:alphaModFix amt="59000"/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1412776"/>
            <a:ext cx="1059799" cy="792088"/>
          </a:xfrm>
          <a:prstGeom prst="rect">
            <a:avLst/>
          </a:prstGeom>
        </p:spPr>
      </p:pic>
      <p:pic>
        <p:nvPicPr>
          <p:cNvPr id="60" name="Image 59" descr="Capture d’écran 2011-10-10 à 14.39.03.png"/>
          <p:cNvPicPr>
            <a:picLocks noChangeAspect="1"/>
          </p:cNvPicPr>
          <p:nvPr/>
        </p:nvPicPr>
        <p:blipFill>
          <a:blip r:embed="rId3">
            <a:grayscl/>
            <a:alphaModFix amt="59000"/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043608" y="1556792"/>
            <a:ext cx="504056" cy="633323"/>
          </a:xfrm>
          <a:prstGeom prst="rect">
            <a:avLst/>
          </a:prstGeom>
        </p:spPr>
      </p:pic>
      <p:pic>
        <p:nvPicPr>
          <p:cNvPr id="61" name="Image 60" descr="Capture d’écran 2011-10-10 à 14.37.31.png"/>
          <p:cNvPicPr>
            <a:picLocks noChangeAspect="1"/>
          </p:cNvPicPr>
          <p:nvPr/>
        </p:nvPicPr>
        <p:blipFill>
          <a:blip r:embed="rId8">
            <a:grayscl/>
            <a:alphaModFix amt="59000"/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043608" y="1196752"/>
            <a:ext cx="576064" cy="346348"/>
          </a:xfrm>
          <a:prstGeom prst="rect">
            <a:avLst/>
          </a:prstGeom>
        </p:spPr>
      </p:pic>
      <p:pic>
        <p:nvPicPr>
          <p:cNvPr id="62" name="Image 61" descr="Capture d’écran 2011-10-10 à 14.46.34.png"/>
          <p:cNvPicPr>
            <a:picLocks noChangeAspect="1"/>
          </p:cNvPicPr>
          <p:nvPr/>
        </p:nvPicPr>
        <p:blipFill>
          <a:blip r:embed="rId7">
            <a:grayscl/>
            <a:alphaModFix amt="59000"/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043608" y="332656"/>
            <a:ext cx="555611" cy="424458"/>
          </a:xfrm>
          <a:prstGeom prst="rect">
            <a:avLst/>
          </a:prstGeom>
        </p:spPr>
      </p:pic>
      <p:pic>
        <p:nvPicPr>
          <p:cNvPr id="63" name="Image 62" descr="Capture d’écran 2011-10-10 à 14.39.43.png"/>
          <p:cNvPicPr>
            <a:picLocks noChangeAspect="1"/>
          </p:cNvPicPr>
          <p:nvPr/>
        </p:nvPicPr>
        <p:blipFill>
          <a:blip r:embed="rId4">
            <a:grayscl/>
            <a:alphaModFix amt="59000"/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043608" y="764704"/>
            <a:ext cx="569518" cy="430698"/>
          </a:xfrm>
          <a:prstGeom prst="rect">
            <a:avLst/>
          </a:prstGeom>
        </p:spPr>
      </p:pic>
      <p:pic>
        <p:nvPicPr>
          <p:cNvPr id="64" name="Image 63" descr="5590384.jpg"/>
          <p:cNvPicPr>
            <a:picLocks noChangeAspect="1"/>
          </p:cNvPicPr>
          <p:nvPr/>
        </p:nvPicPr>
        <p:blipFill>
          <a:blip r:embed="rId12">
            <a:grayscl/>
            <a:alphaModFix amt="59000"/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043608" y="0"/>
            <a:ext cx="576064" cy="404664"/>
          </a:xfrm>
          <a:prstGeom prst="rect">
            <a:avLst/>
          </a:prstGeom>
        </p:spPr>
      </p:pic>
      <p:pic>
        <p:nvPicPr>
          <p:cNvPr id="65" name="Image 64" descr="Capture d’écran 2011-10-10 à 14.35.14.png"/>
          <p:cNvPicPr>
            <a:picLocks noChangeAspect="1"/>
          </p:cNvPicPr>
          <p:nvPr/>
        </p:nvPicPr>
        <p:blipFill>
          <a:blip r:embed="rId9">
            <a:grayscl/>
            <a:alphaModFix amt="59000"/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691680" y="6165304"/>
            <a:ext cx="1012401" cy="692696"/>
          </a:xfrm>
          <a:prstGeom prst="rect">
            <a:avLst/>
          </a:prstGeom>
        </p:spPr>
      </p:pic>
      <p:graphicFrame>
        <p:nvGraphicFramePr>
          <p:cNvPr id="45" name="Tableau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40512704"/>
              </p:ext>
            </p:extLst>
          </p:nvPr>
        </p:nvGraphicFramePr>
        <p:xfrm>
          <a:off x="5405878" y="2636912"/>
          <a:ext cx="3168352" cy="2499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24136"/>
                <a:gridCol w="720080"/>
                <a:gridCol w="1224136"/>
              </a:tblGrid>
              <a:tr h="310859">
                <a:tc>
                  <a:txBody>
                    <a:bodyPr/>
                    <a:lstStyle/>
                    <a:p>
                      <a:endParaRPr lang="fr-FR" sz="16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 dirty="0" smtClean="0">
                          <a:solidFill>
                            <a:srgbClr val="000000"/>
                          </a:solidFill>
                        </a:rPr>
                        <a:t>Head</a:t>
                      </a:r>
                      <a:endParaRPr lang="fr-FR" sz="16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 dirty="0" smtClean="0">
                          <a:solidFill>
                            <a:srgbClr val="000000"/>
                          </a:solidFill>
                        </a:rPr>
                        <a:t>Surface</a:t>
                      </a:r>
                      <a:endParaRPr lang="fr-FR" sz="16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  <a:tr h="310859">
                <a:tc>
                  <a:txBody>
                    <a:bodyPr/>
                    <a:lstStyle/>
                    <a:p>
                      <a:r>
                        <a:rPr lang="fr-FR" sz="1600" dirty="0" err="1" smtClean="0">
                          <a:solidFill>
                            <a:srgbClr val="000000"/>
                          </a:solidFill>
                        </a:rPr>
                        <a:t>Niassa</a:t>
                      </a:r>
                      <a:endParaRPr lang="fr-FR" sz="16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6,214</a:t>
                      </a:r>
                      <a:r>
                        <a:rPr lang="fr-FR" sz="1600" dirty="0" smtClean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endParaRPr lang="fr-FR" sz="16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42,296 km</a:t>
                      </a:r>
                      <a:r>
                        <a:rPr lang="en-GB" sz="1600" kern="1200" baseline="30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fr-FR" sz="1600" dirty="0" smtClean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endParaRPr lang="fr-FR" sz="16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  <a:tr h="310859"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solidFill>
                            <a:srgbClr val="000000"/>
                          </a:solidFill>
                        </a:rPr>
                        <a:t>Limpopo</a:t>
                      </a:r>
                      <a:endParaRPr lang="fr-FR" sz="16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200</a:t>
                      </a:r>
                      <a:r>
                        <a:rPr lang="fr-FR" sz="1600" dirty="0" smtClean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endParaRPr lang="fr-FR" sz="16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solidFill>
                            <a:srgbClr val="000000"/>
                          </a:solidFill>
                        </a:rPr>
                        <a:t>10,000 </a:t>
                      </a:r>
                      <a:r>
                        <a:rPr lang="en-GB" sz="16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km</a:t>
                      </a:r>
                      <a:r>
                        <a:rPr lang="en-GB" sz="1600" kern="1200" baseline="30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fr-FR" sz="16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  <a:tr h="310859"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solidFill>
                            <a:srgbClr val="000000"/>
                          </a:solidFill>
                        </a:rPr>
                        <a:t>Hwange and adjacent</a:t>
                      </a:r>
                      <a:r>
                        <a:rPr lang="fr-FR" sz="1600" baseline="0" dirty="0" smtClean="0">
                          <a:solidFill>
                            <a:srgbClr val="000000"/>
                          </a:solidFill>
                        </a:rPr>
                        <a:t> area</a:t>
                      </a:r>
                      <a:endParaRPr lang="fr-FR" sz="16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24,506</a:t>
                      </a:r>
                      <a:r>
                        <a:rPr lang="fr-FR" sz="1600" dirty="0" smtClean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endParaRPr lang="fr-FR" sz="16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24,570 km</a:t>
                      </a:r>
                      <a:r>
                        <a:rPr lang="en-GB" sz="1600" kern="1200" baseline="30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fr-FR" sz="1600" dirty="0" smtClean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endParaRPr lang="fr-FR" sz="16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  <a:tr h="310859">
                <a:tc>
                  <a:txBody>
                    <a:bodyPr/>
                    <a:lstStyle/>
                    <a:p>
                      <a:r>
                        <a:rPr lang="fr-FR" sz="1600" dirty="0" err="1" smtClean="0">
                          <a:solidFill>
                            <a:srgbClr val="000000"/>
                          </a:solidFill>
                        </a:rPr>
                        <a:t>Chobe</a:t>
                      </a:r>
                      <a:r>
                        <a:rPr lang="fr-FR" sz="1600" dirty="0" smtClean="0">
                          <a:solidFill>
                            <a:srgbClr val="000000"/>
                          </a:solidFill>
                        </a:rPr>
                        <a:t> and adjacent area</a:t>
                      </a:r>
                      <a:endParaRPr lang="fr-FR" sz="16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39,579 </a:t>
                      </a:r>
                      <a:endParaRPr lang="fr-FR" sz="16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73,478 km</a:t>
                      </a:r>
                      <a:r>
                        <a:rPr lang="en-GB" sz="1600" kern="1200" baseline="30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fr-FR" sz="1600" dirty="0" smtClean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endParaRPr lang="fr-FR" sz="16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  <a:tr h="310859"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solidFill>
                            <a:srgbClr val="000000"/>
                          </a:solidFill>
                        </a:rPr>
                        <a:t>Kruger</a:t>
                      </a:r>
                      <a:endParaRPr lang="fr-FR" sz="16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40,922 </a:t>
                      </a:r>
                      <a:endParaRPr lang="fr-FR" sz="16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solidFill>
                            <a:srgbClr val="000000"/>
                          </a:solidFill>
                        </a:rPr>
                        <a:t>19,485 </a:t>
                      </a:r>
                      <a:r>
                        <a:rPr lang="en-GB" sz="16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km</a:t>
                      </a:r>
                      <a:r>
                        <a:rPr lang="en-GB" sz="1600" kern="1200" baseline="30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fr-FR" sz="16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46" name="Rectangle 45"/>
          <p:cNvSpPr/>
          <p:nvPr/>
        </p:nvSpPr>
        <p:spPr>
          <a:xfrm>
            <a:off x="5278" y="3068960"/>
            <a:ext cx="482453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dirty="0"/>
              <a:t>(</a:t>
            </a:r>
            <a:r>
              <a:rPr lang="en-GB" sz="2200" dirty="0">
                <a:hlinkClick r:id="rId33" action="ppaction://hlinkfile" tooltip="East, 1998 #100"/>
              </a:rPr>
              <a:t>East, 1998</a:t>
            </a:r>
            <a:r>
              <a:rPr lang="en-GB" sz="2200" dirty="0"/>
              <a:t>), including 670,000 Cape buffaloes</a:t>
            </a:r>
            <a:r>
              <a:rPr lang="fr-FR" sz="2200" dirty="0"/>
              <a:t> </a:t>
            </a:r>
            <a:endParaRPr lang="fr-FR" sz="2200" dirty="0" smtClean="0"/>
          </a:p>
          <a:p>
            <a:r>
              <a:rPr lang="en-GB" sz="2200" dirty="0" err="1"/>
              <a:t>Winterbach</a:t>
            </a:r>
            <a:r>
              <a:rPr lang="en-GB" sz="2200" dirty="0"/>
              <a:t> (1998a) gave an estimate of buffalo population in southern Africa (excluding Mozambique) at 111,900±10,000 individuals.</a:t>
            </a:r>
            <a:r>
              <a:rPr lang="fr-FR" sz="2200" dirty="0"/>
              <a:t> </a:t>
            </a:r>
          </a:p>
        </p:txBody>
      </p:sp>
      <p:sp>
        <p:nvSpPr>
          <p:cNvPr id="48" name="ZoneTexte 47"/>
          <p:cNvSpPr txBox="1"/>
          <p:nvPr/>
        </p:nvSpPr>
        <p:spPr>
          <a:xfrm>
            <a:off x="5333870" y="227687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Example</a:t>
            </a:r>
            <a:r>
              <a:rPr lang="fr-FR" dirty="0" smtClean="0"/>
              <a:t>: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8229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Sans tit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1124744"/>
            <a:ext cx="9144000" cy="5733256"/>
          </a:xfrm>
          <a:prstGeom prst="rect">
            <a:avLst/>
          </a:prstGeom>
        </p:spPr>
      </p:pic>
      <p:cxnSp>
        <p:nvCxnSpPr>
          <p:cNvPr id="5" name="Connecteur droit 4"/>
          <p:cNvCxnSpPr/>
          <p:nvPr/>
        </p:nvCxnSpPr>
        <p:spPr>
          <a:xfrm>
            <a:off x="0" y="1196752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ZoneTexte 5"/>
          <p:cNvSpPr txBox="1"/>
          <p:nvPr/>
        </p:nvSpPr>
        <p:spPr>
          <a:xfrm>
            <a:off x="539552" y="260648"/>
            <a:ext cx="73448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b="1" dirty="0" smtClean="0"/>
              <a:t>Introduction</a:t>
            </a:r>
            <a:endParaRPr lang="fr-FR" sz="3000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323528" y="2290514"/>
            <a:ext cx="889248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200" dirty="0"/>
          </a:p>
          <a:p>
            <a:r>
              <a:rPr lang="en-US" sz="3000" dirty="0" smtClean="0"/>
              <a:t>BUT </a:t>
            </a:r>
            <a:r>
              <a:rPr lang="en-US" sz="2200" dirty="0" smtClean="0"/>
              <a:t>faced severe </a:t>
            </a:r>
            <a:r>
              <a:rPr lang="en-US" sz="2200" dirty="0"/>
              <a:t>reduction in size and geographical distribution since the 19th </a:t>
            </a:r>
            <a:r>
              <a:rPr lang="en-US" sz="2200" dirty="0" smtClean="0"/>
              <a:t>century :</a:t>
            </a:r>
          </a:p>
          <a:p>
            <a:r>
              <a:rPr lang="en-US" sz="2200" dirty="0"/>
              <a:t>	</a:t>
            </a:r>
            <a:r>
              <a:rPr lang="en-US" sz="2200" dirty="0" smtClean="0"/>
              <a:t>	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smtClean="0"/>
              <a:t>poaching</a:t>
            </a:r>
          </a:p>
          <a:p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smtClean="0"/>
              <a:t>habitat degradation</a:t>
            </a:r>
            <a:endParaRPr lang="en-US" dirty="0"/>
          </a:p>
          <a:p>
            <a:r>
              <a:rPr lang="en-US" dirty="0" smtClean="0"/>
              <a:t>		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smtClean="0"/>
              <a:t>disease</a:t>
            </a:r>
          </a:p>
          <a:p>
            <a:endParaRPr lang="en-US" sz="1000" dirty="0" smtClean="0"/>
          </a:p>
          <a:p>
            <a:pPr algn="ctr"/>
            <a:r>
              <a:rPr lang="en-US" sz="2200" dirty="0"/>
              <a:t>A</a:t>
            </a:r>
            <a:r>
              <a:rPr lang="en-US" sz="2200" dirty="0" smtClean="0"/>
              <a:t>round </a:t>
            </a:r>
            <a:r>
              <a:rPr lang="en-US" sz="3500" dirty="0"/>
              <a:t>70%</a:t>
            </a:r>
            <a:r>
              <a:rPr lang="en-US" sz="2200" dirty="0"/>
              <a:t> of the savanna buffalo </a:t>
            </a:r>
            <a:r>
              <a:rPr lang="en-US" sz="2200" dirty="0" smtClean="0"/>
              <a:t>are confined </a:t>
            </a:r>
            <a:r>
              <a:rPr lang="en-US" sz="2200" dirty="0"/>
              <a:t>within a network of protected areas</a:t>
            </a:r>
            <a:r>
              <a:rPr lang="en-US" sz="2200" dirty="0" smtClean="0"/>
              <a:t>, </a:t>
            </a:r>
            <a:r>
              <a:rPr lang="en-US" sz="2200" dirty="0"/>
              <a:t>loosely connected to one another. </a:t>
            </a:r>
            <a:endParaRPr lang="en-US" sz="2200" dirty="0" smtClean="0"/>
          </a:p>
        </p:txBody>
      </p:sp>
      <p:sp>
        <p:nvSpPr>
          <p:cNvPr id="12" name="ZoneTexte 11"/>
          <p:cNvSpPr txBox="1"/>
          <p:nvPr/>
        </p:nvSpPr>
        <p:spPr>
          <a:xfrm>
            <a:off x="971600" y="1412776"/>
            <a:ext cx="5688632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/>
              <a:t>One of the most predominant mammals in terms of biomass in the savannas </a:t>
            </a:r>
          </a:p>
          <a:p>
            <a:endParaRPr lang="fr-FR" sz="2700" dirty="0"/>
          </a:p>
        </p:txBody>
      </p:sp>
      <p:sp>
        <p:nvSpPr>
          <p:cNvPr id="13" name="ZoneTexte 12"/>
          <p:cNvSpPr txBox="1"/>
          <p:nvPr/>
        </p:nvSpPr>
        <p:spPr>
          <a:xfrm>
            <a:off x="1259632" y="6021288"/>
            <a:ext cx="75243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dirty="0" smtClean="0">
                <a:solidFill>
                  <a:srgbClr val="66CCFF"/>
                </a:solidFill>
              </a:rPr>
              <a:t>GENETIC HEALTH &amp; DEMOGRAPHIC HISTORY</a:t>
            </a:r>
            <a:endParaRPr lang="fr-FR" sz="2200" b="1" dirty="0">
              <a:solidFill>
                <a:srgbClr val="66CCFF"/>
              </a:solidFill>
            </a:endParaRPr>
          </a:p>
        </p:txBody>
      </p:sp>
      <p:sp>
        <p:nvSpPr>
          <p:cNvPr id="14" name="Flèche vers le bas 13"/>
          <p:cNvSpPr/>
          <p:nvPr/>
        </p:nvSpPr>
        <p:spPr>
          <a:xfrm>
            <a:off x="4211960" y="5445224"/>
            <a:ext cx="648072" cy="576064"/>
          </a:xfrm>
          <a:prstGeom prst="downArrow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6" name="Image 15" descr="Capture d’écran 2012-08-31 à 08.44.2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660232" y="548680"/>
            <a:ext cx="2175227" cy="1820836"/>
          </a:xfrm>
          <a:prstGeom prst="rect">
            <a:avLst/>
          </a:prstGeom>
          <a:ln w="12700" cmpd="sng">
            <a:solidFill>
              <a:srgbClr val="66CCFF"/>
            </a:solidFill>
          </a:ln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9343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Sans titr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1124744"/>
            <a:ext cx="9144000" cy="5733256"/>
          </a:xfrm>
          <a:prstGeom prst="rect">
            <a:avLst/>
          </a:prstGeom>
        </p:spPr>
      </p:pic>
      <p:cxnSp>
        <p:nvCxnSpPr>
          <p:cNvPr id="5" name="Connecteur droit 4"/>
          <p:cNvCxnSpPr/>
          <p:nvPr/>
        </p:nvCxnSpPr>
        <p:spPr>
          <a:xfrm>
            <a:off x="0" y="1196752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Image 6" descr="afr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95536" y="1196718"/>
            <a:ext cx="4977377" cy="7128826"/>
          </a:xfrm>
          <a:prstGeom prst="rect">
            <a:avLst/>
          </a:prstGeom>
        </p:spPr>
      </p:pic>
      <p:sp>
        <p:nvSpPr>
          <p:cNvPr id="8" name="Forme libre 7"/>
          <p:cNvSpPr/>
          <p:nvPr/>
        </p:nvSpPr>
        <p:spPr>
          <a:xfrm>
            <a:off x="2862110" y="5403313"/>
            <a:ext cx="712923" cy="720524"/>
          </a:xfrm>
          <a:custGeom>
            <a:avLst/>
            <a:gdLst>
              <a:gd name="connsiteX0" fmla="*/ 20 w 1048534"/>
              <a:gd name="connsiteY0" fmla="*/ 929673 h 1047046"/>
              <a:gd name="connsiteX1" fmla="*/ 105851 w 1048534"/>
              <a:gd name="connsiteY1" fmla="*/ 1040110 h 1047046"/>
              <a:gd name="connsiteX2" fmla="*/ 124256 w 1048534"/>
              <a:gd name="connsiteY2" fmla="*/ 1035508 h 1047046"/>
              <a:gd name="connsiteX3" fmla="*/ 147263 w 1048534"/>
              <a:gd name="connsiteY3" fmla="*/ 1035508 h 1047046"/>
              <a:gd name="connsiteX4" fmla="*/ 271499 w 1048534"/>
              <a:gd name="connsiteY4" fmla="*/ 1017102 h 1047046"/>
              <a:gd name="connsiteX5" fmla="*/ 395735 w 1048534"/>
              <a:gd name="connsiteY5" fmla="*/ 998696 h 1047046"/>
              <a:gd name="connsiteX6" fmla="*/ 400336 w 1048534"/>
              <a:gd name="connsiteY6" fmla="*/ 998696 h 1047046"/>
              <a:gd name="connsiteX7" fmla="*/ 423343 w 1048534"/>
              <a:gd name="connsiteY7" fmla="*/ 998696 h 1047046"/>
              <a:gd name="connsiteX8" fmla="*/ 441748 w 1048534"/>
              <a:gd name="connsiteY8" fmla="*/ 1012500 h 1047046"/>
              <a:gd name="connsiteX9" fmla="*/ 446350 w 1048534"/>
              <a:gd name="connsiteY9" fmla="*/ 1012500 h 1047046"/>
              <a:gd name="connsiteX10" fmla="*/ 464755 w 1048534"/>
              <a:gd name="connsiteY10" fmla="*/ 998696 h 1047046"/>
              <a:gd name="connsiteX11" fmla="*/ 478559 w 1048534"/>
              <a:gd name="connsiteY11" fmla="*/ 989493 h 1047046"/>
              <a:gd name="connsiteX12" fmla="*/ 542978 w 1048534"/>
              <a:gd name="connsiteY12" fmla="*/ 984891 h 1047046"/>
              <a:gd name="connsiteX13" fmla="*/ 662612 w 1048534"/>
              <a:gd name="connsiteY13" fmla="*/ 925071 h 1047046"/>
              <a:gd name="connsiteX14" fmla="*/ 740835 w 1048534"/>
              <a:gd name="connsiteY14" fmla="*/ 856048 h 1047046"/>
              <a:gd name="connsiteX15" fmla="*/ 727031 w 1048534"/>
              <a:gd name="connsiteY15" fmla="*/ 810033 h 1047046"/>
              <a:gd name="connsiteX16" fmla="*/ 694822 w 1048534"/>
              <a:gd name="connsiteY16" fmla="*/ 791627 h 1047046"/>
              <a:gd name="connsiteX17" fmla="*/ 644207 w 1048534"/>
              <a:gd name="connsiteY17" fmla="*/ 759416 h 1047046"/>
              <a:gd name="connsiteX18" fmla="*/ 616599 w 1048534"/>
              <a:gd name="connsiteY18" fmla="*/ 685792 h 1047046"/>
              <a:gd name="connsiteX19" fmla="*/ 648808 w 1048534"/>
              <a:gd name="connsiteY19" fmla="*/ 639777 h 1047046"/>
              <a:gd name="connsiteX20" fmla="*/ 713227 w 1048534"/>
              <a:gd name="connsiteY20" fmla="*/ 589160 h 1047046"/>
              <a:gd name="connsiteX21" fmla="*/ 796051 w 1048534"/>
              <a:gd name="connsiteY21" fmla="*/ 515535 h 1047046"/>
              <a:gd name="connsiteX22" fmla="*/ 828260 w 1048534"/>
              <a:gd name="connsiteY22" fmla="*/ 497129 h 1047046"/>
              <a:gd name="connsiteX23" fmla="*/ 851267 w 1048534"/>
              <a:gd name="connsiteY23" fmla="*/ 515535 h 1047046"/>
              <a:gd name="connsiteX24" fmla="*/ 837463 w 1048534"/>
              <a:gd name="connsiteY24" fmla="*/ 547746 h 1047046"/>
              <a:gd name="connsiteX25" fmla="*/ 855868 w 1048534"/>
              <a:gd name="connsiteY25" fmla="*/ 561551 h 1047046"/>
              <a:gd name="connsiteX26" fmla="*/ 878875 w 1048534"/>
              <a:gd name="connsiteY26" fmla="*/ 570754 h 1047046"/>
              <a:gd name="connsiteX27" fmla="*/ 934091 w 1048534"/>
              <a:gd name="connsiteY27" fmla="*/ 552348 h 1047046"/>
              <a:gd name="connsiteX28" fmla="*/ 993908 w 1048534"/>
              <a:gd name="connsiteY28" fmla="*/ 556949 h 1047046"/>
              <a:gd name="connsiteX29" fmla="*/ 998510 w 1048534"/>
              <a:gd name="connsiteY29" fmla="*/ 533942 h 1047046"/>
              <a:gd name="connsiteX30" fmla="*/ 1030719 w 1048534"/>
              <a:gd name="connsiteY30" fmla="*/ 506332 h 1047046"/>
              <a:gd name="connsiteX31" fmla="*/ 1035320 w 1048534"/>
              <a:gd name="connsiteY31" fmla="*/ 469520 h 1047046"/>
              <a:gd name="connsiteX32" fmla="*/ 993908 w 1048534"/>
              <a:gd name="connsiteY32" fmla="*/ 441911 h 1047046"/>
              <a:gd name="connsiteX33" fmla="*/ 984706 w 1048534"/>
              <a:gd name="connsiteY33" fmla="*/ 336076 h 1047046"/>
              <a:gd name="connsiteX34" fmla="*/ 980104 w 1048534"/>
              <a:gd name="connsiteY34" fmla="*/ 234842 h 1047046"/>
              <a:gd name="connsiteX35" fmla="*/ 993908 w 1048534"/>
              <a:gd name="connsiteY35" fmla="*/ 198030 h 1047046"/>
              <a:gd name="connsiteX36" fmla="*/ 1035320 w 1048534"/>
              <a:gd name="connsiteY36" fmla="*/ 234842 h 1047046"/>
              <a:gd name="connsiteX37" fmla="*/ 1044523 w 1048534"/>
              <a:gd name="connsiteY37" fmla="*/ 175023 h 1047046"/>
              <a:gd name="connsiteX38" fmla="*/ 975503 w 1048534"/>
              <a:gd name="connsiteY38" fmla="*/ 129007 h 1047046"/>
              <a:gd name="connsiteX39" fmla="*/ 934091 w 1048534"/>
              <a:gd name="connsiteY39" fmla="*/ 138210 h 1047046"/>
              <a:gd name="connsiteX40" fmla="*/ 989307 w 1048534"/>
              <a:gd name="connsiteY40" fmla="*/ 73789 h 1047046"/>
              <a:gd name="connsiteX41" fmla="*/ 1016915 w 1048534"/>
              <a:gd name="connsiteY41" fmla="*/ 32375 h 1047046"/>
              <a:gd name="connsiteX42" fmla="*/ 998510 w 1048534"/>
              <a:gd name="connsiteY42" fmla="*/ 165 h 1047046"/>
              <a:gd name="connsiteX43" fmla="*/ 952496 w 1048534"/>
              <a:gd name="connsiteY43" fmla="*/ 46180 h 1047046"/>
              <a:gd name="connsiteX44" fmla="*/ 911084 w 1048534"/>
              <a:gd name="connsiteY44" fmla="*/ 73789 h 1047046"/>
              <a:gd name="connsiteX45" fmla="*/ 897280 w 1048534"/>
              <a:gd name="connsiteY45" fmla="*/ 92195 h 1047046"/>
              <a:gd name="connsiteX46" fmla="*/ 897280 w 1048534"/>
              <a:gd name="connsiteY46" fmla="*/ 115203 h 1047046"/>
              <a:gd name="connsiteX47" fmla="*/ 874274 w 1048534"/>
              <a:gd name="connsiteY47" fmla="*/ 161218 h 1047046"/>
              <a:gd name="connsiteX48" fmla="*/ 860470 w 1048534"/>
              <a:gd name="connsiteY48" fmla="*/ 156616 h 1047046"/>
              <a:gd name="connsiteX49" fmla="*/ 819058 w 1048534"/>
              <a:gd name="connsiteY49" fmla="*/ 156616 h 1047046"/>
              <a:gd name="connsiteX50" fmla="*/ 773044 w 1048534"/>
              <a:gd name="connsiteY50" fmla="*/ 147413 h 1047046"/>
              <a:gd name="connsiteX51" fmla="*/ 722430 w 1048534"/>
              <a:gd name="connsiteY51" fmla="*/ 170421 h 1047046"/>
              <a:gd name="connsiteX52" fmla="*/ 662612 w 1048534"/>
              <a:gd name="connsiteY52" fmla="*/ 257850 h 1047046"/>
              <a:gd name="connsiteX53" fmla="*/ 584390 w 1048534"/>
              <a:gd name="connsiteY53" fmla="*/ 290061 h 1047046"/>
              <a:gd name="connsiteX54" fmla="*/ 579788 w 1048534"/>
              <a:gd name="connsiteY54" fmla="*/ 336076 h 1047046"/>
              <a:gd name="connsiteX55" fmla="*/ 529174 w 1048534"/>
              <a:gd name="connsiteY55" fmla="*/ 349881 h 1047046"/>
              <a:gd name="connsiteX56" fmla="*/ 496964 w 1048534"/>
              <a:gd name="connsiteY56" fmla="*/ 418903 h 1047046"/>
              <a:gd name="connsiteX57" fmla="*/ 455552 w 1048534"/>
              <a:gd name="connsiteY57" fmla="*/ 464919 h 1047046"/>
              <a:gd name="connsiteX58" fmla="*/ 331316 w 1048534"/>
              <a:gd name="connsiteY58" fmla="*/ 487926 h 1047046"/>
              <a:gd name="connsiteX59" fmla="*/ 271499 w 1048534"/>
              <a:gd name="connsiteY59" fmla="*/ 501731 h 1047046"/>
              <a:gd name="connsiteX60" fmla="*/ 239290 w 1048534"/>
              <a:gd name="connsiteY60" fmla="*/ 543145 h 1047046"/>
              <a:gd name="connsiteX61" fmla="*/ 285303 w 1048534"/>
              <a:gd name="connsiteY61" fmla="*/ 616769 h 1047046"/>
              <a:gd name="connsiteX62" fmla="*/ 368127 w 1048534"/>
              <a:gd name="connsiteY62" fmla="*/ 694995 h 1047046"/>
              <a:gd name="connsiteX63" fmla="*/ 345120 w 1048534"/>
              <a:gd name="connsiteY63" fmla="*/ 810033 h 1047046"/>
              <a:gd name="connsiteX64" fmla="*/ 253094 w 1048534"/>
              <a:gd name="connsiteY64" fmla="*/ 865252 h 1047046"/>
              <a:gd name="connsiteX65" fmla="*/ 115054 w 1048534"/>
              <a:gd name="connsiteY65" fmla="*/ 915868 h 1047046"/>
              <a:gd name="connsiteX66" fmla="*/ 20 w 1048534"/>
              <a:gd name="connsiteY66" fmla="*/ 929673 h 1047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048534" h="1047046">
                <a:moveTo>
                  <a:pt x="20" y="929673"/>
                </a:moveTo>
                <a:cubicBezTo>
                  <a:pt x="-1514" y="950380"/>
                  <a:pt x="85145" y="1022471"/>
                  <a:pt x="105851" y="1040110"/>
                </a:cubicBezTo>
                <a:cubicBezTo>
                  <a:pt x="126557" y="1057749"/>
                  <a:pt x="117354" y="1036275"/>
                  <a:pt x="124256" y="1035508"/>
                </a:cubicBezTo>
                <a:cubicBezTo>
                  <a:pt x="131158" y="1034741"/>
                  <a:pt x="122723" y="1038576"/>
                  <a:pt x="147263" y="1035508"/>
                </a:cubicBezTo>
                <a:cubicBezTo>
                  <a:pt x="171803" y="1032440"/>
                  <a:pt x="271499" y="1017102"/>
                  <a:pt x="271499" y="1017102"/>
                </a:cubicBezTo>
                <a:lnTo>
                  <a:pt x="395735" y="998696"/>
                </a:lnTo>
                <a:cubicBezTo>
                  <a:pt x="417208" y="995628"/>
                  <a:pt x="400336" y="998696"/>
                  <a:pt x="400336" y="998696"/>
                </a:cubicBezTo>
                <a:cubicBezTo>
                  <a:pt x="404937" y="998696"/>
                  <a:pt x="416441" y="996395"/>
                  <a:pt x="423343" y="998696"/>
                </a:cubicBezTo>
                <a:cubicBezTo>
                  <a:pt x="430245" y="1000997"/>
                  <a:pt x="437914" y="1010199"/>
                  <a:pt x="441748" y="1012500"/>
                </a:cubicBezTo>
                <a:cubicBezTo>
                  <a:pt x="445582" y="1014801"/>
                  <a:pt x="442516" y="1014801"/>
                  <a:pt x="446350" y="1012500"/>
                </a:cubicBezTo>
                <a:cubicBezTo>
                  <a:pt x="450184" y="1010199"/>
                  <a:pt x="459387" y="1002530"/>
                  <a:pt x="464755" y="998696"/>
                </a:cubicBezTo>
                <a:cubicBezTo>
                  <a:pt x="470123" y="994862"/>
                  <a:pt x="465522" y="991794"/>
                  <a:pt x="478559" y="989493"/>
                </a:cubicBezTo>
                <a:cubicBezTo>
                  <a:pt x="491596" y="987192"/>
                  <a:pt x="512302" y="995628"/>
                  <a:pt x="542978" y="984891"/>
                </a:cubicBezTo>
                <a:cubicBezTo>
                  <a:pt x="573654" y="974154"/>
                  <a:pt x="629636" y="946545"/>
                  <a:pt x="662612" y="925071"/>
                </a:cubicBezTo>
                <a:cubicBezTo>
                  <a:pt x="695588" y="903597"/>
                  <a:pt x="730099" y="875221"/>
                  <a:pt x="740835" y="856048"/>
                </a:cubicBezTo>
                <a:cubicBezTo>
                  <a:pt x="751572" y="836875"/>
                  <a:pt x="734700" y="820770"/>
                  <a:pt x="727031" y="810033"/>
                </a:cubicBezTo>
                <a:cubicBezTo>
                  <a:pt x="719362" y="799296"/>
                  <a:pt x="708626" y="800063"/>
                  <a:pt x="694822" y="791627"/>
                </a:cubicBezTo>
                <a:cubicBezTo>
                  <a:pt x="681018" y="783191"/>
                  <a:pt x="657244" y="777055"/>
                  <a:pt x="644207" y="759416"/>
                </a:cubicBezTo>
                <a:cubicBezTo>
                  <a:pt x="631170" y="741777"/>
                  <a:pt x="615832" y="705732"/>
                  <a:pt x="616599" y="685792"/>
                </a:cubicBezTo>
                <a:cubicBezTo>
                  <a:pt x="617366" y="665852"/>
                  <a:pt x="632703" y="655882"/>
                  <a:pt x="648808" y="639777"/>
                </a:cubicBezTo>
                <a:cubicBezTo>
                  <a:pt x="664913" y="623672"/>
                  <a:pt x="688687" y="609867"/>
                  <a:pt x="713227" y="589160"/>
                </a:cubicBezTo>
                <a:cubicBezTo>
                  <a:pt x="737767" y="568453"/>
                  <a:pt x="776879" y="530873"/>
                  <a:pt x="796051" y="515535"/>
                </a:cubicBezTo>
                <a:cubicBezTo>
                  <a:pt x="815223" y="500197"/>
                  <a:pt x="819057" y="497129"/>
                  <a:pt x="828260" y="497129"/>
                </a:cubicBezTo>
                <a:cubicBezTo>
                  <a:pt x="837463" y="497129"/>
                  <a:pt x="849733" y="507099"/>
                  <a:pt x="851267" y="515535"/>
                </a:cubicBezTo>
                <a:cubicBezTo>
                  <a:pt x="852801" y="523971"/>
                  <a:pt x="836696" y="540077"/>
                  <a:pt x="837463" y="547746"/>
                </a:cubicBezTo>
                <a:cubicBezTo>
                  <a:pt x="838230" y="555415"/>
                  <a:pt x="848966" y="557716"/>
                  <a:pt x="855868" y="561551"/>
                </a:cubicBezTo>
                <a:cubicBezTo>
                  <a:pt x="862770" y="565386"/>
                  <a:pt x="865838" y="572288"/>
                  <a:pt x="878875" y="570754"/>
                </a:cubicBezTo>
                <a:cubicBezTo>
                  <a:pt x="891912" y="569220"/>
                  <a:pt x="914919" y="554649"/>
                  <a:pt x="934091" y="552348"/>
                </a:cubicBezTo>
                <a:cubicBezTo>
                  <a:pt x="953263" y="550047"/>
                  <a:pt x="983172" y="560017"/>
                  <a:pt x="993908" y="556949"/>
                </a:cubicBezTo>
                <a:cubicBezTo>
                  <a:pt x="1004644" y="553881"/>
                  <a:pt x="992375" y="542378"/>
                  <a:pt x="998510" y="533942"/>
                </a:cubicBezTo>
                <a:cubicBezTo>
                  <a:pt x="1004645" y="525506"/>
                  <a:pt x="1024584" y="517069"/>
                  <a:pt x="1030719" y="506332"/>
                </a:cubicBezTo>
                <a:cubicBezTo>
                  <a:pt x="1036854" y="495595"/>
                  <a:pt x="1041455" y="480257"/>
                  <a:pt x="1035320" y="469520"/>
                </a:cubicBezTo>
                <a:cubicBezTo>
                  <a:pt x="1029185" y="458783"/>
                  <a:pt x="1002344" y="464152"/>
                  <a:pt x="993908" y="441911"/>
                </a:cubicBezTo>
                <a:cubicBezTo>
                  <a:pt x="985472" y="419670"/>
                  <a:pt x="987007" y="370587"/>
                  <a:pt x="984706" y="336076"/>
                </a:cubicBezTo>
                <a:cubicBezTo>
                  <a:pt x="982405" y="301565"/>
                  <a:pt x="978570" y="257850"/>
                  <a:pt x="980104" y="234842"/>
                </a:cubicBezTo>
                <a:cubicBezTo>
                  <a:pt x="981638" y="211834"/>
                  <a:pt x="984705" y="198030"/>
                  <a:pt x="993908" y="198030"/>
                </a:cubicBezTo>
                <a:cubicBezTo>
                  <a:pt x="1003111" y="198030"/>
                  <a:pt x="1026884" y="238676"/>
                  <a:pt x="1035320" y="234842"/>
                </a:cubicBezTo>
                <a:cubicBezTo>
                  <a:pt x="1043756" y="231008"/>
                  <a:pt x="1054493" y="192662"/>
                  <a:pt x="1044523" y="175023"/>
                </a:cubicBezTo>
                <a:cubicBezTo>
                  <a:pt x="1034554" y="157384"/>
                  <a:pt x="993908" y="135142"/>
                  <a:pt x="975503" y="129007"/>
                </a:cubicBezTo>
                <a:cubicBezTo>
                  <a:pt x="957098" y="122872"/>
                  <a:pt x="931790" y="147413"/>
                  <a:pt x="934091" y="138210"/>
                </a:cubicBezTo>
                <a:cubicBezTo>
                  <a:pt x="936392" y="129007"/>
                  <a:pt x="975503" y="91428"/>
                  <a:pt x="989307" y="73789"/>
                </a:cubicBezTo>
                <a:cubicBezTo>
                  <a:pt x="1003111" y="56150"/>
                  <a:pt x="1015381" y="44645"/>
                  <a:pt x="1016915" y="32375"/>
                </a:cubicBezTo>
                <a:cubicBezTo>
                  <a:pt x="1018449" y="20105"/>
                  <a:pt x="1009246" y="-2136"/>
                  <a:pt x="998510" y="165"/>
                </a:cubicBezTo>
                <a:cubicBezTo>
                  <a:pt x="987774" y="2466"/>
                  <a:pt x="967067" y="33909"/>
                  <a:pt x="952496" y="46180"/>
                </a:cubicBezTo>
                <a:cubicBezTo>
                  <a:pt x="937925" y="58451"/>
                  <a:pt x="920287" y="66120"/>
                  <a:pt x="911084" y="73789"/>
                </a:cubicBezTo>
                <a:cubicBezTo>
                  <a:pt x="901881" y="81458"/>
                  <a:pt x="899581" y="85293"/>
                  <a:pt x="897280" y="92195"/>
                </a:cubicBezTo>
                <a:cubicBezTo>
                  <a:pt x="894979" y="99097"/>
                  <a:pt x="901114" y="103699"/>
                  <a:pt x="897280" y="115203"/>
                </a:cubicBezTo>
                <a:cubicBezTo>
                  <a:pt x="893446" y="126707"/>
                  <a:pt x="880409" y="154316"/>
                  <a:pt x="874274" y="161218"/>
                </a:cubicBezTo>
                <a:cubicBezTo>
                  <a:pt x="868139" y="168120"/>
                  <a:pt x="869673" y="157383"/>
                  <a:pt x="860470" y="156616"/>
                </a:cubicBezTo>
                <a:cubicBezTo>
                  <a:pt x="851267" y="155849"/>
                  <a:pt x="833629" y="158150"/>
                  <a:pt x="819058" y="156616"/>
                </a:cubicBezTo>
                <a:cubicBezTo>
                  <a:pt x="804487" y="155082"/>
                  <a:pt x="789149" y="145112"/>
                  <a:pt x="773044" y="147413"/>
                </a:cubicBezTo>
                <a:cubicBezTo>
                  <a:pt x="756939" y="149714"/>
                  <a:pt x="740835" y="152015"/>
                  <a:pt x="722430" y="170421"/>
                </a:cubicBezTo>
                <a:cubicBezTo>
                  <a:pt x="704025" y="188827"/>
                  <a:pt x="685619" y="237910"/>
                  <a:pt x="662612" y="257850"/>
                </a:cubicBezTo>
                <a:cubicBezTo>
                  <a:pt x="639605" y="277790"/>
                  <a:pt x="598194" y="277023"/>
                  <a:pt x="584390" y="290061"/>
                </a:cubicBezTo>
                <a:cubicBezTo>
                  <a:pt x="570586" y="303099"/>
                  <a:pt x="588991" y="326106"/>
                  <a:pt x="579788" y="336076"/>
                </a:cubicBezTo>
                <a:cubicBezTo>
                  <a:pt x="570585" y="346046"/>
                  <a:pt x="542978" y="336076"/>
                  <a:pt x="529174" y="349881"/>
                </a:cubicBezTo>
                <a:cubicBezTo>
                  <a:pt x="515370" y="363686"/>
                  <a:pt x="509234" y="399730"/>
                  <a:pt x="496964" y="418903"/>
                </a:cubicBezTo>
                <a:cubicBezTo>
                  <a:pt x="484694" y="438076"/>
                  <a:pt x="483160" y="453415"/>
                  <a:pt x="455552" y="464919"/>
                </a:cubicBezTo>
                <a:cubicBezTo>
                  <a:pt x="427944" y="476423"/>
                  <a:pt x="361991" y="481791"/>
                  <a:pt x="331316" y="487926"/>
                </a:cubicBezTo>
                <a:cubicBezTo>
                  <a:pt x="300641" y="494061"/>
                  <a:pt x="286837" y="492528"/>
                  <a:pt x="271499" y="501731"/>
                </a:cubicBezTo>
                <a:cubicBezTo>
                  <a:pt x="256161" y="510934"/>
                  <a:pt x="236989" y="523972"/>
                  <a:pt x="239290" y="543145"/>
                </a:cubicBezTo>
                <a:cubicBezTo>
                  <a:pt x="241591" y="562318"/>
                  <a:pt x="263830" y="591461"/>
                  <a:pt x="285303" y="616769"/>
                </a:cubicBezTo>
                <a:cubicBezTo>
                  <a:pt x="306776" y="642077"/>
                  <a:pt x="358158" y="662784"/>
                  <a:pt x="368127" y="694995"/>
                </a:cubicBezTo>
                <a:cubicBezTo>
                  <a:pt x="378097" y="727206"/>
                  <a:pt x="364292" y="781657"/>
                  <a:pt x="345120" y="810033"/>
                </a:cubicBezTo>
                <a:cubicBezTo>
                  <a:pt x="325948" y="838409"/>
                  <a:pt x="291438" y="847613"/>
                  <a:pt x="253094" y="865252"/>
                </a:cubicBezTo>
                <a:cubicBezTo>
                  <a:pt x="214750" y="882891"/>
                  <a:pt x="153398" y="906665"/>
                  <a:pt x="115054" y="915868"/>
                </a:cubicBezTo>
                <a:cubicBezTo>
                  <a:pt x="76710" y="925071"/>
                  <a:pt x="1554" y="908966"/>
                  <a:pt x="20" y="929673"/>
                </a:cubicBezTo>
                <a:close/>
              </a:path>
            </a:pathLst>
          </a:custGeom>
          <a:solidFill>
            <a:srgbClr val="595959">
              <a:alpha val="56000"/>
            </a:srgbClr>
          </a:solidFill>
          <a:ln>
            <a:solidFill>
              <a:schemeClr val="bg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orme libre 8"/>
          <p:cNvSpPr/>
          <p:nvPr/>
        </p:nvSpPr>
        <p:spPr>
          <a:xfrm>
            <a:off x="2611701" y="4846026"/>
            <a:ext cx="66040" cy="91114"/>
          </a:xfrm>
          <a:custGeom>
            <a:avLst/>
            <a:gdLst>
              <a:gd name="connsiteX0" fmla="*/ 204 w 97129"/>
              <a:gd name="connsiteY0" fmla="*/ 46146 h 132404"/>
              <a:gd name="connsiteX1" fmla="*/ 41616 w 97129"/>
              <a:gd name="connsiteY1" fmla="*/ 119771 h 132404"/>
              <a:gd name="connsiteX2" fmla="*/ 78426 w 97129"/>
              <a:gd name="connsiteY2" fmla="*/ 128974 h 132404"/>
              <a:gd name="connsiteX3" fmla="*/ 96832 w 97129"/>
              <a:gd name="connsiteY3" fmla="*/ 82958 h 132404"/>
              <a:gd name="connsiteX4" fmla="*/ 64622 w 97129"/>
              <a:gd name="connsiteY4" fmla="*/ 46146 h 132404"/>
              <a:gd name="connsiteX5" fmla="*/ 69224 w 97129"/>
              <a:gd name="connsiteY5" fmla="*/ 36943 h 132404"/>
              <a:gd name="connsiteX6" fmla="*/ 27812 w 97129"/>
              <a:gd name="connsiteY6" fmla="*/ 131 h 132404"/>
              <a:gd name="connsiteX7" fmla="*/ 204 w 97129"/>
              <a:gd name="connsiteY7" fmla="*/ 46146 h 132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7129" h="132404">
                <a:moveTo>
                  <a:pt x="204" y="46146"/>
                </a:moveTo>
                <a:cubicBezTo>
                  <a:pt x="2505" y="66086"/>
                  <a:pt x="28579" y="105966"/>
                  <a:pt x="41616" y="119771"/>
                </a:cubicBezTo>
                <a:cubicBezTo>
                  <a:pt x="54653" y="133576"/>
                  <a:pt x="69223" y="135110"/>
                  <a:pt x="78426" y="128974"/>
                </a:cubicBezTo>
                <a:cubicBezTo>
                  <a:pt x="87629" y="122838"/>
                  <a:pt x="99133" y="96763"/>
                  <a:pt x="96832" y="82958"/>
                </a:cubicBezTo>
                <a:cubicBezTo>
                  <a:pt x="94531" y="69153"/>
                  <a:pt x="69223" y="53815"/>
                  <a:pt x="64622" y="46146"/>
                </a:cubicBezTo>
                <a:cubicBezTo>
                  <a:pt x="60021" y="38477"/>
                  <a:pt x="75359" y="44612"/>
                  <a:pt x="69224" y="36943"/>
                </a:cubicBezTo>
                <a:cubicBezTo>
                  <a:pt x="63089" y="29274"/>
                  <a:pt x="40082" y="2432"/>
                  <a:pt x="27812" y="131"/>
                </a:cubicBezTo>
                <a:cubicBezTo>
                  <a:pt x="15542" y="-2170"/>
                  <a:pt x="-2097" y="26206"/>
                  <a:pt x="204" y="46146"/>
                </a:cubicBezTo>
                <a:close/>
              </a:path>
            </a:pathLst>
          </a:custGeom>
          <a:solidFill>
            <a:srgbClr val="595959">
              <a:alpha val="56000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orme libre 9"/>
          <p:cNvSpPr/>
          <p:nvPr/>
        </p:nvSpPr>
        <p:spPr>
          <a:xfrm>
            <a:off x="2811729" y="4943663"/>
            <a:ext cx="116912" cy="111493"/>
          </a:xfrm>
          <a:custGeom>
            <a:avLst/>
            <a:gdLst>
              <a:gd name="connsiteX0" fmla="*/ 497 w 171948"/>
              <a:gd name="connsiteY0" fmla="*/ 5497 h 162019"/>
              <a:gd name="connsiteX1" fmla="*/ 69517 w 171948"/>
              <a:gd name="connsiteY1" fmla="*/ 5497 h 162019"/>
              <a:gd name="connsiteX2" fmla="*/ 78720 w 171948"/>
              <a:gd name="connsiteY2" fmla="*/ 42309 h 162019"/>
              <a:gd name="connsiteX3" fmla="*/ 106328 w 171948"/>
              <a:gd name="connsiteY3" fmla="*/ 65317 h 162019"/>
              <a:gd name="connsiteX4" fmla="*/ 143138 w 171948"/>
              <a:gd name="connsiteY4" fmla="*/ 88324 h 162019"/>
              <a:gd name="connsiteX5" fmla="*/ 147740 w 171948"/>
              <a:gd name="connsiteY5" fmla="*/ 125136 h 162019"/>
              <a:gd name="connsiteX6" fmla="*/ 170746 w 171948"/>
              <a:gd name="connsiteY6" fmla="*/ 125136 h 162019"/>
              <a:gd name="connsiteX7" fmla="*/ 161544 w 171948"/>
              <a:gd name="connsiteY7" fmla="*/ 161949 h 162019"/>
              <a:gd name="connsiteX8" fmla="*/ 101726 w 171948"/>
              <a:gd name="connsiteY8" fmla="*/ 134339 h 162019"/>
              <a:gd name="connsiteX9" fmla="*/ 106328 w 171948"/>
              <a:gd name="connsiteY9" fmla="*/ 129738 h 162019"/>
              <a:gd name="connsiteX10" fmla="*/ 92524 w 171948"/>
              <a:gd name="connsiteY10" fmla="*/ 88324 h 162019"/>
              <a:gd name="connsiteX11" fmla="*/ 41909 w 171948"/>
              <a:gd name="connsiteY11" fmla="*/ 56114 h 162019"/>
              <a:gd name="connsiteX12" fmla="*/ 497 w 171948"/>
              <a:gd name="connsiteY12" fmla="*/ 5497 h 162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1948" h="162019">
                <a:moveTo>
                  <a:pt x="497" y="5497"/>
                </a:moveTo>
                <a:cubicBezTo>
                  <a:pt x="5098" y="-2939"/>
                  <a:pt x="56480" y="-638"/>
                  <a:pt x="69517" y="5497"/>
                </a:cubicBezTo>
                <a:cubicBezTo>
                  <a:pt x="82554" y="11632"/>
                  <a:pt x="72585" y="32339"/>
                  <a:pt x="78720" y="42309"/>
                </a:cubicBezTo>
                <a:cubicBezTo>
                  <a:pt x="84855" y="52279"/>
                  <a:pt x="95592" y="57648"/>
                  <a:pt x="106328" y="65317"/>
                </a:cubicBezTo>
                <a:cubicBezTo>
                  <a:pt x="117064" y="72986"/>
                  <a:pt x="136236" y="78354"/>
                  <a:pt x="143138" y="88324"/>
                </a:cubicBezTo>
                <a:cubicBezTo>
                  <a:pt x="150040" y="98294"/>
                  <a:pt x="143139" y="119001"/>
                  <a:pt x="147740" y="125136"/>
                </a:cubicBezTo>
                <a:cubicBezTo>
                  <a:pt x="152341" y="131271"/>
                  <a:pt x="168445" y="119001"/>
                  <a:pt x="170746" y="125136"/>
                </a:cubicBezTo>
                <a:cubicBezTo>
                  <a:pt x="173047" y="131272"/>
                  <a:pt x="173047" y="160415"/>
                  <a:pt x="161544" y="161949"/>
                </a:cubicBezTo>
                <a:cubicBezTo>
                  <a:pt x="150041" y="163483"/>
                  <a:pt x="110929" y="139707"/>
                  <a:pt x="101726" y="134339"/>
                </a:cubicBezTo>
                <a:cubicBezTo>
                  <a:pt x="92523" y="128971"/>
                  <a:pt x="107862" y="137407"/>
                  <a:pt x="106328" y="129738"/>
                </a:cubicBezTo>
                <a:cubicBezTo>
                  <a:pt x="104794" y="122069"/>
                  <a:pt x="103261" y="100595"/>
                  <a:pt x="92524" y="88324"/>
                </a:cubicBezTo>
                <a:cubicBezTo>
                  <a:pt x="81788" y="76053"/>
                  <a:pt x="59547" y="66851"/>
                  <a:pt x="41909" y="56114"/>
                </a:cubicBezTo>
                <a:cubicBezTo>
                  <a:pt x="24271" y="45377"/>
                  <a:pt x="-4104" y="13933"/>
                  <a:pt x="497" y="5497"/>
                </a:cubicBezTo>
                <a:close/>
              </a:path>
            </a:pathLst>
          </a:custGeom>
          <a:solidFill>
            <a:srgbClr val="595959">
              <a:alpha val="56000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orme libre 10"/>
          <p:cNvSpPr/>
          <p:nvPr/>
        </p:nvSpPr>
        <p:spPr>
          <a:xfrm>
            <a:off x="1037800" y="3533171"/>
            <a:ext cx="1052347" cy="505096"/>
          </a:xfrm>
          <a:custGeom>
            <a:avLst/>
            <a:gdLst>
              <a:gd name="connsiteX0" fmla="*/ 391665 w 1547742"/>
              <a:gd name="connsiteY0" fmla="*/ 660923 h 733992"/>
              <a:gd name="connsiteX1" fmla="*/ 492895 w 1547742"/>
              <a:gd name="connsiteY1" fmla="*/ 702337 h 733992"/>
              <a:gd name="connsiteX2" fmla="*/ 552712 w 1547742"/>
              <a:gd name="connsiteY2" fmla="*/ 729946 h 733992"/>
              <a:gd name="connsiteX3" fmla="*/ 580320 w 1547742"/>
              <a:gd name="connsiteY3" fmla="*/ 729946 h 733992"/>
              <a:gd name="connsiteX4" fmla="*/ 718360 w 1547742"/>
              <a:gd name="connsiteY4" fmla="*/ 693134 h 733992"/>
              <a:gd name="connsiteX5" fmla="*/ 755171 w 1547742"/>
              <a:gd name="connsiteY5" fmla="*/ 683931 h 733992"/>
              <a:gd name="connsiteX6" fmla="*/ 902413 w 1547742"/>
              <a:gd name="connsiteY6" fmla="*/ 688532 h 733992"/>
              <a:gd name="connsiteX7" fmla="*/ 939224 w 1547742"/>
              <a:gd name="connsiteY7" fmla="*/ 688532 h 733992"/>
              <a:gd name="connsiteX8" fmla="*/ 1012845 w 1547742"/>
              <a:gd name="connsiteY8" fmla="*/ 725345 h 733992"/>
              <a:gd name="connsiteX9" fmla="*/ 1031251 w 1547742"/>
              <a:gd name="connsiteY9" fmla="*/ 706938 h 733992"/>
              <a:gd name="connsiteX10" fmla="*/ 1100271 w 1547742"/>
              <a:gd name="connsiteY10" fmla="*/ 683931 h 733992"/>
              <a:gd name="connsiteX11" fmla="*/ 1210703 w 1547742"/>
              <a:gd name="connsiteY11" fmla="*/ 624111 h 733992"/>
              <a:gd name="connsiteX12" fmla="*/ 1261317 w 1547742"/>
              <a:gd name="connsiteY12" fmla="*/ 614908 h 733992"/>
              <a:gd name="connsiteX13" fmla="*/ 1284324 w 1547742"/>
              <a:gd name="connsiteY13" fmla="*/ 610306 h 733992"/>
              <a:gd name="connsiteX14" fmla="*/ 1298128 w 1547742"/>
              <a:gd name="connsiteY14" fmla="*/ 541284 h 733992"/>
              <a:gd name="connsiteX15" fmla="*/ 1325736 w 1547742"/>
              <a:gd name="connsiteY15" fmla="*/ 453855 h 733992"/>
              <a:gd name="connsiteX16" fmla="*/ 1394756 w 1547742"/>
              <a:gd name="connsiteY16" fmla="*/ 430847 h 733992"/>
              <a:gd name="connsiteX17" fmla="*/ 1390155 w 1547742"/>
              <a:gd name="connsiteY17" fmla="*/ 430847 h 733992"/>
              <a:gd name="connsiteX18" fmla="*/ 1445371 w 1547742"/>
              <a:gd name="connsiteY18" fmla="*/ 403238 h 733992"/>
              <a:gd name="connsiteX19" fmla="*/ 1518992 w 1547742"/>
              <a:gd name="connsiteY19" fmla="*/ 315809 h 733992"/>
              <a:gd name="connsiteX20" fmla="*/ 1541999 w 1547742"/>
              <a:gd name="connsiteY20" fmla="*/ 260590 h 733992"/>
              <a:gd name="connsiteX21" fmla="*/ 1541999 w 1547742"/>
              <a:gd name="connsiteY21" fmla="*/ 228380 h 733992"/>
              <a:gd name="connsiteX22" fmla="*/ 1477580 w 1547742"/>
              <a:gd name="connsiteY22" fmla="*/ 186966 h 733992"/>
              <a:gd name="connsiteX23" fmla="*/ 1431567 w 1547742"/>
              <a:gd name="connsiteY23" fmla="*/ 159357 h 733992"/>
              <a:gd name="connsiteX24" fmla="*/ 1380952 w 1547742"/>
              <a:gd name="connsiteY24" fmla="*/ 94935 h 733992"/>
              <a:gd name="connsiteX25" fmla="*/ 1316533 w 1547742"/>
              <a:gd name="connsiteY25" fmla="*/ 62725 h 733992"/>
              <a:gd name="connsiteX26" fmla="*/ 1265919 w 1547742"/>
              <a:gd name="connsiteY26" fmla="*/ 108740 h 733992"/>
              <a:gd name="connsiteX27" fmla="*/ 1215304 w 1547742"/>
              <a:gd name="connsiteY27" fmla="*/ 145552 h 733992"/>
              <a:gd name="connsiteX28" fmla="*/ 1123277 w 1547742"/>
              <a:gd name="connsiteY28" fmla="*/ 159357 h 733992"/>
              <a:gd name="connsiteX29" fmla="*/ 1063460 w 1547742"/>
              <a:gd name="connsiteY29" fmla="*/ 186966 h 733992"/>
              <a:gd name="connsiteX30" fmla="*/ 1008244 w 1547742"/>
              <a:gd name="connsiteY30" fmla="*/ 168560 h 733992"/>
              <a:gd name="connsiteX31" fmla="*/ 953028 w 1547742"/>
              <a:gd name="connsiteY31" fmla="*/ 186966 h 733992"/>
              <a:gd name="connsiteX32" fmla="*/ 911616 w 1547742"/>
              <a:gd name="connsiteY32" fmla="*/ 237583 h 733992"/>
              <a:gd name="connsiteX33" fmla="*/ 874805 w 1547742"/>
              <a:gd name="connsiteY33" fmla="*/ 232981 h 733992"/>
              <a:gd name="connsiteX34" fmla="*/ 810387 w 1547742"/>
              <a:gd name="connsiteY34" fmla="*/ 232981 h 733992"/>
              <a:gd name="connsiteX35" fmla="*/ 778177 w 1547742"/>
              <a:gd name="connsiteY35" fmla="*/ 223778 h 733992"/>
              <a:gd name="connsiteX36" fmla="*/ 718360 w 1547742"/>
              <a:gd name="connsiteY36" fmla="*/ 274395 h 733992"/>
              <a:gd name="connsiteX37" fmla="*/ 626333 w 1547742"/>
              <a:gd name="connsiteY37" fmla="*/ 348019 h 733992"/>
              <a:gd name="connsiteX38" fmla="*/ 548111 w 1547742"/>
              <a:gd name="connsiteY38" fmla="*/ 352621 h 733992"/>
              <a:gd name="connsiteX39" fmla="*/ 451483 w 1547742"/>
              <a:gd name="connsiteY39" fmla="*/ 306606 h 733992"/>
              <a:gd name="connsiteX40" fmla="*/ 423875 w 1547742"/>
              <a:gd name="connsiteY40" fmla="*/ 205372 h 733992"/>
              <a:gd name="connsiteX41" fmla="*/ 410071 w 1547742"/>
              <a:gd name="connsiteY41" fmla="*/ 113342 h 733992"/>
              <a:gd name="connsiteX42" fmla="*/ 359456 w 1547742"/>
              <a:gd name="connsiteY42" fmla="*/ 39717 h 733992"/>
              <a:gd name="connsiteX43" fmla="*/ 290436 w 1547742"/>
              <a:gd name="connsiteY43" fmla="*/ 2905 h 733992"/>
              <a:gd name="connsiteX44" fmla="*/ 244423 w 1547742"/>
              <a:gd name="connsiteY44" fmla="*/ 2905 h 733992"/>
              <a:gd name="connsiteX45" fmla="*/ 152396 w 1547742"/>
              <a:gd name="connsiteY45" fmla="*/ 7506 h 733992"/>
              <a:gd name="connsiteX46" fmla="*/ 51167 w 1547742"/>
              <a:gd name="connsiteY46" fmla="*/ 12108 h 733992"/>
              <a:gd name="connsiteX47" fmla="*/ 552 w 1547742"/>
              <a:gd name="connsiteY47" fmla="*/ 67326 h 733992"/>
              <a:gd name="connsiteX48" fmla="*/ 28160 w 1547742"/>
              <a:gd name="connsiteY48" fmla="*/ 163958 h 733992"/>
              <a:gd name="connsiteX49" fmla="*/ 87977 w 1547742"/>
              <a:gd name="connsiteY49" fmla="*/ 228380 h 733992"/>
              <a:gd name="connsiteX50" fmla="*/ 143193 w 1547742"/>
              <a:gd name="connsiteY50" fmla="*/ 315809 h 733992"/>
              <a:gd name="connsiteX51" fmla="*/ 156997 w 1547742"/>
              <a:gd name="connsiteY51" fmla="*/ 338816 h 733992"/>
              <a:gd name="connsiteX52" fmla="*/ 189207 w 1547742"/>
              <a:gd name="connsiteY52" fmla="*/ 467659 h 733992"/>
              <a:gd name="connsiteX53" fmla="*/ 216815 w 1547742"/>
              <a:gd name="connsiteY53" fmla="*/ 490667 h 733992"/>
              <a:gd name="connsiteX54" fmla="*/ 341051 w 1547742"/>
              <a:gd name="connsiteY54" fmla="*/ 578096 h 733992"/>
              <a:gd name="connsiteX55" fmla="*/ 350253 w 1547742"/>
              <a:gd name="connsiteY55" fmla="*/ 601103 h 733992"/>
              <a:gd name="connsiteX56" fmla="*/ 391665 w 1547742"/>
              <a:gd name="connsiteY56" fmla="*/ 660923 h 733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547742" h="733992">
                <a:moveTo>
                  <a:pt x="391665" y="660923"/>
                </a:moveTo>
                <a:cubicBezTo>
                  <a:pt x="415439" y="677795"/>
                  <a:pt x="466054" y="690833"/>
                  <a:pt x="492895" y="702337"/>
                </a:cubicBezTo>
                <a:cubicBezTo>
                  <a:pt x="519736" y="713841"/>
                  <a:pt x="538141" y="725345"/>
                  <a:pt x="552712" y="729946"/>
                </a:cubicBezTo>
                <a:cubicBezTo>
                  <a:pt x="567283" y="734547"/>
                  <a:pt x="552712" y="736081"/>
                  <a:pt x="580320" y="729946"/>
                </a:cubicBezTo>
                <a:cubicBezTo>
                  <a:pt x="607928" y="723811"/>
                  <a:pt x="689218" y="700803"/>
                  <a:pt x="718360" y="693134"/>
                </a:cubicBezTo>
                <a:cubicBezTo>
                  <a:pt x="747502" y="685465"/>
                  <a:pt x="755171" y="683931"/>
                  <a:pt x="755171" y="683931"/>
                </a:cubicBezTo>
                <a:lnTo>
                  <a:pt x="902413" y="688532"/>
                </a:lnTo>
                <a:cubicBezTo>
                  <a:pt x="933088" y="689299"/>
                  <a:pt x="920819" y="682397"/>
                  <a:pt x="939224" y="688532"/>
                </a:cubicBezTo>
                <a:cubicBezTo>
                  <a:pt x="957629" y="694667"/>
                  <a:pt x="997507" y="722277"/>
                  <a:pt x="1012845" y="725345"/>
                </a:cubicBezTo>
                <a:cubicBezTo>
                  <a:pt x="1028183" y="728413"/>
                  <a:pt x="1016680" y="713840"/>
                  <a:pt x="1031251" y="706938"/>
                </a:cubicBezTo>
                <a:cubicBezTo>
                  <a:pt x="1045822" y="700036"/>
                  <a:pt x="1070362" y="697736"/>
                  <a:pt x="1100271" y="683931"/>
                </a:cubicBezTo>
                <a:cubicBezTo>
                  <a:pt x="1130180" y="670127"/>
                  <a:pt x="1183862" y="635615"/>
                  <a:pt x="1210703" y="624111"/>
                </a:cubicBezTo>
                <a:cubicBezTo>
                  <a:pt x="1237544" y="612607"/>
                  <a:pt x="1249047" y="617209"/>
                  <a:pt x="1261317" y="614908"/>
                </a:cubicBezTo>
                <a:cubicBezTo>
                  <a:pt x="1273587" y="612607"/>
                  <a:pt x="1278189" y="622577"/>
                  <a:pt x="1284324" y="610306"/>
                </a:cubicBezTo>
                <a:cubicBezTo>
                  <a:pt x="1290459" y="598035"/>
                  <a:pt x="1291226" y="567359"/>
                  <a:pt x="1298128" y="541284"/>
                </a:cubicBezTo>
                <a:cubicBezTo>
                  <a:pt x="1305030" y="515209"/>
                  <a:pt x="1309631" y="472261"/>
                  <a:pt x="1325736" y="453855"/>
                </a:cubicBezTo>
                <a:cubicBezTo>
                  <a:pt x="1341841" y="435449"/>
                  <a:pt x="1384020" y="434682"/>
                  <a:pt x="1394756" y="430847"/>
                </a:cubicBezTo>
                <a:cubicBezTo>
                  <a:pt x="1405492" y="427012"/>
                  <a:pt x="1381719" y="435448"/>
                  <a:pt x="1390155" y="430847"/>
                </a:cubicBezTo>
                <a:cubicBezTo>
                  <a:pt x="1398591" y="426245"/>
                  <a:pt x="1423898" y="422411"/>
                  <a:pt x="1445371" y="403238"/>
                </a:cubicBezTo>
                <a:cubicBezTo>
                  <a:pt x="1466844" y="384065"/>
                  <a:pt x="1502887" y="339584"/>
                  <a:pt x="1518992" y="315809"/>
                </a:cubicBezTo>
                <a:cubicBezTo>
                  <a:pt x="1535097" y="292034"/>
                  <a:pt x="1538165" y="275161"/>
                  <a:pt x="1541999" y="260590"/>
                </a:cubicBezTo>
                <a:cubicBezTo>
                  <a:pt x="1545834" y="246018"/>
                  <a:pt x="1552736" y="240651"/>
                  <a:pt x="1541999" y="228380"/>
                </a:cubicBezTo>
                <a:cubicBezTo>
                  <a:pt x="1531263" y="216109"/>
                  <a:pt x="1495985" y="198470"/>
                  <a:pt x="1477580" y="186966"/>
                </a:cubicBezTo>
                <a:cubicBezTo>
                  <a:pt x="1459175" y="175462"/>
                  <a:pt x="1447672" y="174695"/>
                  <a:pt x="1431567" y="159357"/>
                </a:cubicBezTo>
                <a:cubicBezTo>
                  <a:pt x="1415462" y="144019"/>
                  <a:pt x="1400124" y="111040"/>
                  <a:pt x="1380952" y="94935"/>
                </a:cubicBezTo>
                <a:cubicBezTo>
                  <a:pt x="1361780" y="78830"/>
                  <a:pt x="1335705" y="60424"/>
                  <a:pt x="1316533" y="62725"/>
                </a:cubicBezTo>
                <a:cubicBezTo>
                  <a:pt x="1297361" y="65026"/>
                  <a:pt x="1282790" y="94936"/>
                  <a:pt x="1265919" y="108740"/>
                </a:cubicBezTo>
                <a:cubicBezTo>
                  <a:pt x="1249048" y="122544"/>
                  <a:pt x="1239078" y="137116"/>
                  <a:pt x="1215304" y="145552"/>
                </a:cubicBezTo>
                <a:cubicBezTo>
                  <a:pt x="1191530" y="153988"/>
                  <a:pt x="1148584" y="152455"/>
                  <a:pt x="1123277" y="159357"/>
                </a:cubicBezTo>
                <a:cubicBezTo>
                  <a:pt x="1097970" y="166259"/>
                  <a:pt x="1082632" y="185432"/>
                  <a:pt x="1063460" y="186966"/>
                </a:cubicBezTo>
                <a:cubicBezTo>
                  <a:pt x="1044288" y="188500"/>
                  <a:pt x="1026649" y="168560"/>
                  <a:pt x="1008244" y="168560"/>
                </a:cubicBezTo>
                <a:cubicBezTo>
                  <a:pt x="989839" y="168560"/>
                  <a:pt x="969133" y="175462"/>
                  <a:pt x="953028" y="186966"/>
                </a:cubicBezTo>
                <a:cubicBezTo>
                  <a:pt x="936923" y="198470"/>
                  <a:pt x="924653" y="229914"/>
                  <a:pt x="911616" y="237583"/>
                </a:cubicBezTo>
                <a:cubicBezTo>
                  <a:pt x="898579" y="245252"/>
                  <a:pt x="891676" y="233748"/>
                  <a:pt x="874805" y="232981"/>
                </a:cubicBezTo>
                <a:cubicBezTo>
                  <a:pt x="857934" y="232214"/>
                  <a:pt x="826492" y="234515"/>
                  <a:pt x="810387" y="232981"/>
                </a:cubicBezTo>
                <a:cubicBezTo>
                  <a:pt x="794282" y="231447"/>
                  <a:pt x="793515" y="216876"/>
                  <a:pt x="778177" y="223778"/>
                </a:cubicBezTo>
                <a:cubicBezTo>
                  <a:pt x="762839" y="230680"/>
                  <a:pt x="743667" y="253688"/>
                  <a:pt x="718360" y="274395"/>
                </a:cubicBezTo>
                <a:cubicBezTo>
                  <a:pt x="693053" y="295102"/>
                  <a:pt x="654708" y="334981"/>
                  <a:pt x="626333" y="348019"/>
                </a:cubicBezTo>
                <a:cubicBezTo>
                  <a:pt x="597958" y="361057"/>
                  <a:pt x="577253" y="359523"/>
                  <a:pt x="548111" y="352621"/>
                </a:cubicBezTo>
                <a:cubicBezTo>
                  <a:pt x="518969" y="345719"/>
                  <a:pt x="472189" y="331147"/>
                  <a:pt x="451483" y="306606"/>
                </a:cubicBezTo>
                <a:cubicBezTo>
                  <a:pt x="430777" y="282065"/>
                  <a:pt x="430777" y="237583"/>
                  <a:pt x="423875" y="205372"/>
                </a:cubicBezTo>
                <a:cubicBezTo>
                  <a:pt x="416973" y="173161"/>
                  <a:pt x="420807" y="140951"/>
                  <a:pt x="410071" y="113342"/>
                </a:cubicBezTo>
                <a:cubicBezTo>
                  <a:pt x="399335" y="85733"/>
                  <a:pt x="379395" y="58123"/>
                  <a:pt x="359456" y="39717"/>
                </a:cubicBezTo>
                <a:cubicBezTo>
                  <a:pt x="339517" y="21311"/>
                  <a:pt x="309608" y="9040"/>
                  <a:pt x="290436" y="2905"/>
                </a:cubicBezTo>
                <a:cubicBezTo>
                  <a:pt x="271264" y="-3230"/>
                  <a:pt x="267430" y="2138"/>
                  <a:pt x="244423" y="2905"/>
                </a:cubicBezTo>
                <a:cubicBezTo>
                  <a:pt x="221416" y="3672"/>
                  <a:pt x="152396" y="7506"/>
                  <a:pt x="152396" y="7506"/>
                </a:cubicBezTo>
                <a:cubicBezTo>
                  <a:pt x="120187" y="9040"/>
                  <a:pt x="76474" y="2138"/>
                  <a:pt x="51167" y="12108"/>
                </a:cubicBezTo>
                <a:cubicBezTo>
                  <a:pt x="25860" y="22078"/>
                  <a:pt x="4386" y="42018"/>
                  <a:pt x="552" y="67326"/>
                </a:cubicBezTo>
                <a:cubicBezTo>
                  <a:pt x="-3282" y="92634"/>
                  <a:pt x="13589" y="137116"/>
                  <a:pt x="28160" y="163958"/>
                </a:cubicBezTo>
                <a:cubicBezTo>
                  <a:pt x="42731" y="190800"/>
                  <a:pt x="68805" y="203072"/>
                  <a:pt x="87977" y="228380"/>
                </a:cubicBezTo>
                <a:cubicBezTo>
                  <a:pt x="107149" y="253688"/>
                  <a:pt x="131690" y="297403"/>
                  <a:pt x="143193" y="315809"/>
                </a:cubicBezTo>
                <a:cubicBezTo>
                  <a:pt x="154696" y="334215"/>
                  <a:pt x="149328" y="313508"/>
                  <a:pt x="156997" y="338816"/>
                </a:cubicBezTo>
                <a:cubicBezTo>
                  <a:pt x="164666" y="364124"/>
                  <a:pt x="179237" y="442351"/>
                  <a:pt x="189207" y="467659"/>
                </a:cubicBezTo>
                <a:cubicBezTo>
                  <a:pt x="199177" y="492967"/>
                  <a:pt x="191508" y="472261"/>
                  <a:pt x="216815" y="490667"/>
                </a:cubicBezTo>
                <a:cubicBezTo>
                  <a:pt x="242122" y="509073"/>
                  <a:pt x="318811" y="559690"/>
                  <a:pt x="341051" y="578096"/>
                </a:cubicBezTo>
                <a:cubicBezTo>
                  <a:pt x="363291" y="596502"/>
                  <a:pt x="341817" y="588832"/>
                  <a:pt x="350253" y="601103"/>
                </a:cubicBezTo>
                <a:cubicBezTo>
                  <a:pt x="358689" y="613374"/>
                  <a:pt x="367891" y="644051"/>
                  <a:pt x="391665" y="660923"/>
                </a:cubicBezTo>
                <a:close/>
              </a:path>
            </a:pathLst>
          </a:custGeom>
          <a:solidFill>
            <a:srgbClr val="595959">
              <a:alpha val="56000"/>
            </a:srgbClr>
          </a:solidFill>
          <a:ln>
            <a:solidFill>
              <a:srgbClr val="59595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2090147" y="3956286"/>
            <a:ext cx="31085" cy="31461"/>
          </a:xfrm>
          <a:prstGeom prst="ellipse">
            <a:avLst/>
          </a:prstGeom>
          <a:solidFill>
            <a:srgbClr val="595959">
              <a:alpha val="56000"/>
            </a:srgbClr>
          </a:solidFill>
          <a:ln>
            <a:solidFill>
              <a:srgbClr val="59595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2379420" y="3752219"/>
            <a:ext cx="31085" cy="31461"/>
          </a:xfrm>
          <a:prstGeom prst="ellipse">
            <a:avLst/>
          </a:prstGeom>
          <a:solidFill>
            <a:srgbClr val="595959">
              <a:alpha val="56000"/>
            </a:srgbClr>
          </a:solidFill>
          <a:ln>
            <a:solidFill>
              <a:srgbClr val="59595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/>
          </a:p>
        </p:txBody>
      </p:sp>
      <p:sp>
        <p:nvSpPr>
          <p:cNvPr id="14" name="Forme libre 13"/>
          <p:cNvSpPr/>
          <p:nvPr/>
        </p:nvSpPr>
        <p:spPr>
          <a:xfrm>
            <a:off x="2218298" y="3626712"/>
            <a:ext cx="1845998" cy="1777327"/>
          </a:xfrm>
          <a:custGeom>
            <a:avLst/>
            <a:gdLst>
              <a:gd name="connsiteX0" fmla="*/ 474236 w 2715007"/>
              <a:gd name="connsiteY0" fmla="*/ 1454050 h 2582765"/>
              <a:gd name="connsiteX1" fmla="*/ 400201 w 2715007"/>
              <a:gd name="connsiteY1" fmla="*/ 1368628 h 2582765"/>
              <a:gd name="connsiteX2" fmla="*/ 383116 w 2715007"/>
              <a:gd name="connsiteY2" fmla="*/ 1345848 h 2582765"/>
              <a:gd name="connsiteX3" fmla="*/ 354641 w 2715007"/>
              <a:gd name="connsiteY3" fmla="*/ 1294595 h 2582765"/>
              <a:gd name="connsiteX4" fmla="*/ 297691 w 2715007"/>
              <a:gd name="connsiteY4" fmla="*/ 1254731 h 2582765"/>
              <a:gd name="connsiteX5" fmla="*/ 286301 w 2715007"/>
              <a:gd name="connsiteY5" fmla="*/ 1231952 h 2582765"/>
              <a:gd name="connsiteX6" fmla="*/ 269216 w 2715007"/>
              <a:gd name="connsiteY6" fmla="*/ 1140834 h 2582765"/>
              <a:gd name="connsiteX7" fmla="*/ 269216 w 2715007"/>
              <a:gd name="connsiteY7" fmla="*/ 1135140 h 2582765"/>
              <a:gd name="connsiteX8" fmla="*/ 286301 w 2715007"/>
              <a:gd name="connsiteY8" fmla="*/ 1078191 h 2582765"/>
              <a:gd name="connsiteX9" fmla="*/ 309081 w 2715007"/>
              <a:gd name="connsiteY9" fmla="*/ 1009853 h 2582765"/>
              <a:gd name="connsiteX10" fmla="*/ 291996 w 2715007"/>
              <a:gd name="connsiteY10" fmla="*/ 964295 h 2582765"/>
              <a:gd name="connsiteX11" fmla="*/ 291996 w 2715007"/>
              <a:gd name="connsiteY11" fmla="*/ 952905 h 2582765"/>
              <a:gd name="connsiteX12" fmla="*/ 314776 w 2715007"/>
              <a:gd name="connsiteY12" fmla="*/ 907346 h 2582765"/>
              <a:gd name="connsiteX13" fmla="*/ 314776 w 2715007"/>
              <a:gd name="connsiteY13" fmla="*/ 844703 h 2582765"/>
              <a:gd name="connsiteX14" fmla="*/ 303386 w 2715007"/>
              <a:gd name="connsiteY14" fmla="*/ 833314 h 2582765"/>
              <a:gd name="connsiteX15" fmla="*/ 257826 w 2715007"/>
              <a:gd name="connsiteY15" fmla="*/ 804839 h 2582765"/>
              <a:gd name="connsiteX16" fmla="*/ 246436 w 2715007"/>
              <a:gd name="connsiteY16" fmla="*/ 793450 h 2582765"/>
              <a:gd name="connsiteX17" fmla="*/ 178097 w 2715007"/>
              <a:gd name="connsiteY17" fmla="*/ 776365 h 2582765"/>
              <a:gd name="connsiteX18" fmla="*/ 166707 w 2715007"/>
              <a:gd name="connsiteY18" fmla="*/ 770670 h 2582765"/>
              <a:gd name="connsiteX19" fmla="*/ 126842 w 2715007"/>
              <a:gd name="connsiteY19" fmla="*/ 696638 h 2582765"/>
              <a:gd name="connsiteX20" fmla="*/ 75587 w 2715007"/>
              <a:gd name="connsiteY20" fmla="*/ 611215 h 2582765"/>
              <a:gd name="connsiteX21" fmla="*/ 64197 w 2715007"/>
              <a:gd name="connsiteY21" fmla="*/ 616910 h 2582765"/>
              <a:gd name="connsiteX22" fmla="*/ 35722 w 2715007"/>
              <a:gd name="connsiteY22" fmla="*/ 616910 h 2582765"/>
              <a:gd name="connsiteX23" fmla="*/ 12942 w 2715007"/>
              <a:gd name="connsiteY23" fmla="*/ 611215 h 2582765"/>
              <a:gd name="connsiteX24" fmla="*/ 1552 w 2715007"/>
              <a:gd name="connsiteY24" fmla="*/ 548572 h 2582765"/>
              <a:gd name="connsiteX25" fmla="*/ 47112 w 2715007"/>
              <a:gd name="connsiteY25" fmla="*/ 520098 h 2582765"/>
              <a:gd name="connsiteX26" fmla="*/ 75587 w 2715007"/>
              <a:gd name="connsiteY26" fmla="*/ 480234 h 2582765"/>
              <a:gd name="connsiteX27" fmla="*/ 149622 w 2715007"/>
              <a:gd name="connsiteY27" fmla="*/ 417591 h 2582765"/>
              <a:gd name="connsiteX28" fmla="*/ 223657 w 2715007"/>
              <a:gd name="connsiteY28" fmla="*/ 411896 h 2582765"/>
              <a:gd name="connsiteX29" fmla="*/ 309081 w 2715007"/>
              <a:gd name="connsiteY29" fmla="*/ 366337 h 2582765"/>
              <a:gd name="connsiteX30" fmla="*/ 366031 w 2715007"/>
              <a:gd name="connsiteY30" fmla="*/ 275220 h 2582765"/>
              <a:gd name="connsiteX31" fmla="*/ 428676 w 2715007"/>
              <a:gd name="connsiteY31" fmla="*/ 229662 h 2582765"/>
              <a:gd name="connsiteX32" fmla="*/ 542575 w 2715007"/>
              <a:gd name="connsiteY32" fmla="*/ 235356 h 2582765"/>
              <a:gd name="connsiteX33" fmla="*/ 565355 w 2715007"/>
              <a:gd name="connsiteY33" fmla="*/ 275220 h 2582765"/>
              <a:gd name="connsiteX34" fmla="*/ 605220 w 2715007"/>
              <a:gd name="connsiteY34" fmla="*/ 320779 h 2582765"/>
              <a:gd name="connsiteX35" fmla="*/ 622305 w 2715007"/>
              <a:gd name="connsiteY35" fmla="*/ 383422 h 2582765"/>
              <a:gd name="connsiteX36" fmla="*/ 679255 w 2715007"/>
              <a:gd name="connsiteY36" fmla="*/ 434675 h 2582765"/>
              <a:gd name="connsiteX37" fmla="*/ 758985 w 2715007"/>
              <a:gd name="connsiteY37" fmla="*/ 440370 h 2582765"/>
              <a:gd name="connsiteX38" fmla="*/ 815934 w 2715007"/>
              <a:gd name="connsiteY38" fmla="*/ 394812 h 2582765"/>
              <a:gd name="connsiteX39" fmla="*/ 810239 w 2715007"/>
              <a:gd name="connsiteY39" fmla="*/ 337863 h 2582765"/>
              <a:gd name="connsiteX40" fmla="*/ 810239 w 2715007"/>
              <a:gd name="connsiteY40" fmla="*/ 280915 h 2582765"/>
              <a:gd name="connsiteX41" fmla="*/ 833019 w 2715007"/>
              <a:gd name="connsiteY41" fmla="*/ 218272 h 2582765"/>
              <a:gd name="connsiteX42" fmla="*/ 827324 w 2715007"/>
              <a:gd name="connsiteY42" fmla="*/ 132849 h 2582765"/>
              <a:gd name="connsiteX43" fmla="*/ 878579 w 2715007"/>
              <a:gd name="connsiteY43" fmla="*/ 81596 h 2582765"/>
              <a:gd name="connsiteX44" fmla="*/ 946919 w 2715007"/>
              <a:gd name="connsiteY44" fmla="*/ 47427 h 2582765"/>
              <a:gd name="connsiteX45" fmla="*/ 1134853 w 2715007"/>
              <a:gd name="connsiteY45" fmla="*/ 138544 h 2582765"/>
              <a:gd name="connsiteX46" fmla="*/ 1265838 w 2715007"/>
              <a:gd name="connsiteY46" fmla="*/ 229662 h 2582765"/>
              <a:gd name="connsiteX47" fmla="*/ 1362652 w 2715007"/>
              <a:gd name="connsiteY47" fmla="*/ 258136 h 2582765"/>
              <a:gd name="connsiteX48" fmla="*/ 1567672 w 2715007"/>
              <a:gd name="connsiteY48" fmla="*/ 349253 h 2582765"/>
              <a:gd name="connsiteX49" fmla="*/ 1687266 w 2715007"/>
              <a:gd name="connsiteY49" fmla="*/ 377727 h 2582765"/>
              <a:gd name="connsiteX50" fmla="*/ 1829641 w 2715007"/>
              <a:gd name="connsiteY50" fmla="*/ 503013 h 2582765"/>
              <a:gd name="connsiteX51" fmla="*/ 1937845 w 2715007"/>
              <a:gd name="connsiteY51" fmla="*/ 525793 h 2582765"/>
              <a:gd name="connsiteX52" fmla="*/ 2017575 w 2715007"/>
              <a:gd name="connsiteY52" fmla="*/ 337863 h 2582765"/>
              <a:gd name="connsiteX53" fmla="*/ 2091610 w 2715007"/>
              <a:gd name="connsiteY53" fmla="*/ 87291 h 2582765"/>
              <a:gd name="connsiteX54" fmla="*/ 2194119 w 2715007"/>
              <a:gd name="connsiteY54" fmla="*/ 13258 h 2582765"/>
              <a:gd name="connsiteX55" fmla="*/ 2256764 w 2715007"/>
              <a:gd name="connsiteY55" fmla="*/ 7563 h 2582765"/>
              <a:gd name="connsiteX56" fmla="*/ 2273849 w 2715007"/>
              <a:gd name="connsiteY56" fmla="*/ 92986 h 2582765"/>
              <a:gd name="connsiteX57" fmla="*/ 2233984 w 2715007"/>
              <a:gd name="connsiteY57" fmla="*/ 223967 h 2582765"/>
              <a:gd name="connsiteX58" fmla="*/ 2205509 w 2715007"/>
              <a:gd name="connsiteY58" fmla="*/ 383422 h 2582765"/>
              <a:gd name="connsiteX59" fmla="*/ 2199814 w 2715007"/>
              <a:gd name="connsiteY59" fmla="*/ 542877 h 2582765"/>
              <a:gd name="connsiteX60" fmla="*/ 2256764 w 2715007"/>
              <a:gd name="connsiteY60" fmla="*/ 639689 h 2582765"/>
              <a:gd name="connsiteX61" fmla="*/ 2347884 w 2715007"/>
              <a:gd name="connsiteY61" fmla="*/ 753586 h 2582765"/>
              <a:gd name="connsiteX62" fmla="*/ 2416223 w 2715007"/>
              <a:gd name="connsiteY62" fmla="*/ 821924 h 2582765"/>
              <a:gd name="connsiteX63" fmla="*/ 2456088 w 2715007"/>
              <a:gd name="connsiteY63" fmla="*/ 884567 h 2582765"/>
              <a:gd name="connsiteX64" fmla="*/ 2484563 w 2715007"/>
              <a:gd name="connsiteY64" fmla="*/ 998464 h 2582765"/>
              <a:gd name="connsiteX65" fmla="*/ 2518733 w 2715007"/>
              <a:gd name="connsiteY65" fmla="*/ 1123750 h 2582765"/>
              <a:gd name="connsiteX66" fmla="*/ 2564293 w 2715007"/>
              <a:gd name="connsiteY66" fmla="*/ 1186393 h 2582765"/>
              <a:gd name="connsiteX67" fmla="*/ 2598463 w 2715007"/>
              <a:gd name="connsiteY67" fmla="*/ 1214867 h 2582765"/>
              <a:gd name="connsiteX68" fmla="*/ 2649717 w 2715007"/>
              <a:gd name="connsiteY68" fmla="*/ 1146529 h 2582765"/>
              <a:gd name="connsiteX69" fmla="*/ 2706667 w 2715007"/>
              <a:gd name="connsiteY69" fmla="*/ 1146529 h 2582765"/>
              <a:gd name="connsiteX70" fmla="*/ 2712362 w 2715007"/>
              <a:gd name="connsiteY70" fmla="*/ 1146529 h 2582765"/>
              <a:gd name="connsiteX71" fmla="*/ 2683887 w 2715007"/>
              <a:gd name="connsiteY71" fmla="*/ 1197783 h 2582765"/>
              <a:gd name="connsiteX72" fmla="*/ 2649717 w 2715007"/>
              <a:gd name="connsiteY72" fmla="*/ 1226257 h 2582765"/>
              <a:gd name="connsiteX73" fmla="*/ 2587073 w 2715007"/>
              <a:gd name="connsiteY73" fmla="*/ 1305985 h 2582765"/>
              <a:gd name="connsiteX74" fmla="*/ 2490258 w 2715007"/>
              <a:gd name="connsiteY74" fmla="*/ 1442660 h 2582765"/>
              <a:gd name="connsiteX75" fmla="*/ 2473173 w 2715007"/>
              <a:gd name="connsiteY75" fmla="*/ 1471135 h 2582765"/>
              <a:gd name="connsiteX76" fmla="*/ 2450393 w 2715007"/>
              <a:gd name="connsiteY76" fmla="*/ 1522388 h 2582765"/>
              <a:gd name="connsiteX77" fmla="*/ 2444698 w 2715007"/>
              <a:gd name="connsiteY77" fmla="*/ 1528083 h 2582765"/>
              <a:gd name="connsiteX78" fmla="*/ 2507343 w 2715007"/>
              <a:gd name="connsiteY78" fmla="*/ 1602116 h 2582765"/>
              <a:gd name="connsiteX79" fmla="*/ 2518733 w 2715007"/>
              <a:gd name="connsiteY79" fmla="*/ 1613505 h 2582765"/>
              <a:gd name="connsiteX80" fmla="*/ 2490258 w 2715007"/>
              <a:gd name="connsiteY80" fmla="*/ 1664759 h 2582765"/>
              <a:gd name="connsiteX81" fmla="*/ 2495953 w 2715007"/>
              <a:gd name="connsiteY81" fmla="*/ 1698928 h 2582765"/>
              <a:gd name="connsiteX82" fmla="*/ 2530123 w 2715007"/>
              <a:gd name="connsiteY82" fmla="*/ 1772961 h 2582765"/>
              <a:gd name="connsiteX83" fmla="*/ 2535818 w 2715007"/>
              <a:gd name="connsiteY83" fmla="*/ 1829909 h 2582765"/>
              <a:gd name="connsiteX84" fmla="*/ 2513038 w 2715007"/>
              <a:gd name="connsiteY84" fmla="*/ 1943806 h 2582765"/>
              <a:gd name="connsiteX85" fmla="*/ 2456088 w 2715007"/>
              <a:gd name="connsiteY85" fmla="*/ 2052007 h 2582765"/>
              <a:gd name="connsiteX86" fmla="*/ 2376358 w 2715007"/>
              <a:gd name="connsiteY86" fmla="*/ 2086176 h 2582765"/>
              <a:gd name="connsiteX87" fmla="*/ 2279544 w 2715007"/>
              <a:gd name="connsiteY87" fmla="*/ 2086176 h 2582765"/>
              <a:gd name="connsiteX88" fmla="*/ 2251069 w 2715007"/>
              <a:gd name="connsiteY88" fmla="*/ 2052007 h 2582765"/>
              <a:gd name="connsiteX89" fmla="*/ 2290934 w 2715007"/>
              <a:gd name="connsiteY89" fmla="*/ 1995059 h 2582765"/>
              <a:gd name="connsiteX90" fmla="*/ 2239679 w 2715007"/>
              <a:gd name="connsiteY90" fmla="*/ 1898247 h 2582765"/>
              <a:gd name="connsiteX91" fmla="*/ 2165644 w 2715007"/>
              <a:gd name="connsiteY91" fmla="*/ 1829909 h 2582765"/>
              <a:gd name="connsiteX92" fmla="*/ 2125779 w 2715007"/>
              <a:gd name="connsiteY92" fmla="*/ 1795740 h 2582765"/>
              <a:gd name="connsiteX93" fmla="*/ 2097305 w 2715007"/>
              <a:gd name="connsiteY93" fmla="*/ 1795740 h 2582765"/>
              <a:gd name="connsiteX94" fmla="*/ 2097305 w 2715007"/>
              <a:gd name="connsiteY94" fmla="*/ 1846993 h 2582765"/>
              <a:gd name="connsiteX95" fmla="*/ 2159949 w 2715007"/>
              <a:gd name="connsiteY95" fmla="*/ 1949500 h 2582765"/>
              <a:gd name="connsiteX96" fmla="*/ 2171339 w 2715007"/>
              <a:gd name="connsiteY96" fmla="*/ 1972280 h 2582765"/>
              <a:gd name="connsiteX97" fmla="*/ 2148559 w 2715007"/>
              <a:gd name="connsiteY97" fmla="*/ 2052007 h 2582765"/>
              <a:gd name="connsiteX98" fmla="*/ 2165644 w 2715007"/>
              <a:gd name="connsiteY98" fmla="*/ 2103261 h 2582765"/>
              <a:gd name="connsiteX99" fmla="*/ 2182729 w 2715007"/>
              <a:gd name="connsiteY99" fmla="*/ 2245632 h 2582765"/>
              <a:gd name="connsiteX100" fmla="*/ 2205509 w 2715007"/>
              <a:gd name="connsiteY100" fmla="*/ 2399392 h 2582765"/>
              <a:gd name="connsiteX101" fmla="*/ 2245374 w 2715007"/>
              <a:gd name="connsiteY101" fmla="*/ 2444951 h 2582765"/>
              <a:gd name="connsiteX102" fmla="*/ 2256764 w 2715007"/>
              <a:gd name="connsiteY102" fmla="*/ 2450646 h 2582765"/>
              <a:gd name="connsiteX103" fmla="*/ 2233984 w 2715007"/>
              <a:gd name="connsiteY103" fmla="*/ 2473425 h 2582765"/>
              <a:gd name="connsiteX104" fmla="*/ 2199814 w 2715007"/>
              <a:gd name="connsiteY104" fmla="*/ 2490509 h 2582765"/>
              <a:gd name="connsiteX105" fmla="*/ 2171339 w 2715007"/>
              <a:gd name="connsiteY105" fmla="*/ 2490509 h 2582765"/>
              <a:gd name="connsiteX106" fmla="*/ 2114389 w 2715007"/>
              <a:gd name="connsiteY106" fmla="*/ 2479120 h 2582765"/>
              <a:gd name="connsiteX107" fmla="*/ 2057440 w 2715007"/>
              <a:gd name="connsiteY107" fmla="*/ 2416477 h 2582765"/>
              <a:gd name="connsiteX108" fmla="*/ 2051745 w 2715007"/>
              <a:gd name="connsiteY108" fmla="*/ 2370918 h 2582765"/>
              <a:gd name="connsiteX109" fmla="*/ 2085915 w 2715007"/>
              <a:gd name="connsiteY109" fmla="*/ 2325359 h 2582765"/>
              <a:gd name="connsiteX110" fmla="*/ 2108694 w 2715007"/>
              <a:gd name="connsiteY110" fmla="*/ 2222852 h 2582765"/>
              <a:gd name="connsiteX111" fmla="*/ 2108694 w 2715007"/>
              <a:gd name="connsiteY111" fmla="*/ 2165904 h 2582765"/>
              <a:gd name="connsiteX112" fmla="*/ 2040355 w 2715007"/>
              <a:gd name="connsiteY112" fmla="*/ 2103261 h 2582765"/>
              <a:gd name="connsiteX113" fmla="*/ 1989100 w 2715007"/>
              <a:gd name="connsiteY113" fmla="*/ 2097566 h 2582765"/>
              <a:gd name="connsiteX114" fmla="*/ 1943540 w 2715007"/>
              <a:gd name="connsiteY114" fmla="*/ 2091871 h 2582765"/>
              <a:gd name="connsiteX115" fmla="*/ 1858115 w 2715007"/>
              <a:gd name="connsiteY115" fmla="*/ 2126040 h 2582765"/>
              <a:gd name="connsiteX116" fmla="*/ 1823946 w 2715007"/>
              <a:gd name="connsiteY116" fmla="*/ 2200073 h 2582765"/>
              <a:gd name="connsiteX117" fmla="*/ 1818251 w 2715007"/>
              <a:gd name="connsiteY117" fmla="*/ 2257021 h 2582765"/>
              <a:gd name="connsiteX118" fmla="*/ 1835335 w 2715007"/>
              <a:gd name="connsiteY118" fmla="*/ 2291190 h 2582765"/>
              <a:gd name="connsiteX119" fmla="*/ 1806861 w 2715007"/>
              <a:gd name="connsiteY119" fmla="*/ 2331054 h 2582765"/>
              <a:gd name="connsiteX120" fmla="*/ 1749911 w 2715007"/>
              <a:gd name="connsiteY120" fmla="*/ 2342444 h 2582765"/>
              <a:gd name="connsiteX121" fmla="*/ 1681571 w 2715007"/>
              <a:gd name="connsiteY121" fmla="*/ 2422171 h 2582765"/>
              <a:gd name="connsiteX122" fmla="*/ 1624621 w 2715007"/>
              <a:gd name="connsiteY122" fmla="*/ 2444951 h 2582765"/>
              <a:gd name="connsiteX123" fmla="*/ 1573366 w 2715007"/>
              <a:gd name="connsiteY123" fmla="*/ 2433561 h 2582765"/>
              <a:gd name="connsiteX124" fmla="*/ 1550587 w 2715007"/>
              <a:gd name="connsiteY124" fmla="*/ 2439256 h 2582765"/>
              <a:gd name="connsiteX125" fmla="*/ 1584756 w 2715007"/>
              <a:gd name="connsiteY125" fmla="*/ 2479120 h 2582765"/>
              <a:gd name="connsiteX126" fmla="*/ 1601841 w 2715007"/>
              <a:gd name="connsiteY126" fmla="*/ 2507594 h 2582765"/>
              <a:gd name="connsiteX127" fmla="*/ 1556282 w 2715007"/>
              <a:gd name="connsiteY127" fmla="*/ 2518983 h 2582765"/>
              <a:gd name="connsiteX128" fmla="*/ 1556282 w 2715007"/>
              <a:gd name="connsiteY128" fmla="*/ 2530373 h 2582765"/>
              <a:gd name="connsiteX129" fmla="*/ 1522112 w 2715007"/>
              <a:gd name="connsiteY129" fmla="*/ 2530373 h 2582765"/>
              <a:gd name="connsiteX130" fmla="*/ 1470857 w 2715007"/>
              <a:gd name="connsiteY130" fmla="*/ 2484815 h 2582765"/>
              <a:gd name="connsiteX131" fmla="*/ 1430992 w 2715007"/>
              <a:gd name="connsiteY131" fmla="*/ 2479120 h 2582765"/>
              <a:gd name="connsiteX132" fmla="*/ 1362652 w 2715007"/>
              <a:gd name="connsiteY132" fmla="*/ 2501899 h 2582765"/>
              <a:gd name="connsiteX133" fmla="*/ 1345567 w 2715007"/>
              <a:gd name="connsiteY133" fmla="*/ 2501899 h 2582765"/>
              <a:gd name="connsiteX134" fmla="*/ 1300008 w 2715007"/>
              <a:gd name="connsiteY134" fmla="*/ 2547458 h 2582765"/>
              <a:gd name="connsiteX135" fmla="*/ 1248753 w 2715007"/>
              <a:gd name="connsiteY135" fmla="*/ 2547458 h 2582765"/>
              <a:gd name="connsiteX136" fmla="*/ 1225973 w 2715007"/>
              <a:gd name="connsiteY136" fmla="*/ 2501899 h 2582765"/>
              <a:gd name="connsiteX137" fmla="*/ 1208888 w 2715007"/>
              <a:gd name="connsiteY137" fmla="*/ 2456340 h 2582765"/>
              <a:gd name="connsiteX138" fmla="*/ 1180413 w 2715007"/>
              <a:gd name="connsiteY138" fmla="*/ 2456340 h 2582765"/>
              <a:gd name="connsiteX139" fmla="*/ 1151938 w 2715007"/>
              <a:gd name="connsiteY139" fmla="*/ 2462035 h 2582765"/>
              <a:gd name="connsiteX140" fmla="*/ 1151938 w 2715007"/>
              <a:gd name="connsiteY140" fmla="*/ 2575932 h 2582765"/>
              <a:gd name="connsiteX141" fmla="*/ 1100683 w 2715007"/>
              <a:gd name="connsiteY141" fmla="*/ 2558847 h 2582765"/>
              <a:gd name="connsiteX142" fmla="*/ 1077903 w 2715007"/>
              <a:gd name="connsiteY142" fmla="*/ 2467730 h 2582765"/>
              <a:gd name="connsiteX143" fmla="*/ 1055123 w 2715007"/>
              <a:gd name="connsiteY143" fmla="*/ 2416477 h 2582765"/>
              <a:gd name="connsiteX144" fmla="*/ 1032344 w 2715007"/>
              <a:gd name="connsiteY144" fmla="*/ 2353833 h 2582765"/>
              <a:gd name="connsiteX145" fmla="*/ 1032344 w 2715007"/>
              <a:gd name="connsiteY145" fmla="*/ 2228547 h 2582765"/>
              <a:gd name="connsiteX146" fmla="*/ 1089293 w 2715007"/>
              <a:gd name="connsiteY146" fmla="*/ 2182988 h 2582765"/>
              <a:gd name="connsiteX147" fmla="*/ 1089293 w 2715007"/>
              <a:gd name="connsiteY147" fmla="*/ 2165904 h 2582765"/>
              <a:gd name="connsiteX148" fmla="*/ 1231668 w 2715007"/>
              <a:gd name="connsiteY148" fmla="*/ 2091871 h 2582765"/>
              <a:gd name="connsiteX149" fmla="*/ 1305702 w 2715007"/>
              <a:gd name="connsiteY149" fmla="*/ 2006449 h 2582765"/>
              <a:gd name="connsiteX150" fmla="*/ 1391127 w 2715007"/>
              <a:gd name="connsiteY150" fmla="*/ 1955195 h 2582765"/>
              <a:gd name="connsiteX151" fmla="*/ 1476552 w 2715007"/>
              <a:gd name="connsiteY151" fmla="*/ 1960890 h 2582765"/>
              <a:gd name="connsiteX152" fmla="*/ 1556282 w 2715007"/>
              <a:gd name="connsiteY152" fmla="*/ 2023533 h 2582765"/>
              <a:gd name="connsiteX153" fmla="*/ 1630316 w 2715007"/>
              <a:gd name="connsiteY153" fmla="*/ 2057702 h 2582765"/>
              <a:gd name="connsiteX154" fmla="*/ 1647401 w 2715007"/>
              <a:gd name="connsiteY154" fmla="*/ 2052007 h 2582765"/>
              <a:gd name="connsiteX155" fmla="*/ 1658791 w 2715007"/>
              <a:gd name="connsiteY155" fmla="*/ 2086176 h 2582765"/>
              <a:gd name="connsiteX156" fmla="*/ 1732826 w 2715007"/>
              <a:gd name="connsiteY156" fmla="*/ 2114651 h 2582765"/>
              <a:gd name="connsiteX157" fmla="*/ 1806861 w 2715007"/>
              <a:gd name="connsiteY157" fmla="*/ 2097566 h 2582765"/>
              <a:gd name="connsiteX158" fmla="*/ 1841030 w 2715007"/>
              <a:gd name="connsiteY158" fmla="*/ 2006449 h 2582765"/>
              <a:gd name="connsiteX159" fmla="*/ 1761301 w 2715007"/>
              <a:gd name="connsiteY159" fmla="*/ 1949500 h 2582765"/>
              <a:gd name="connsiteX160" fmla="*/ 1715741 w 2715007"/>
              <a:gd name="connsiteY160" fmla="*/ 1858383 h 2582765"/>
              <a:gd name="connsiteX161" fmla="*/ 1698656 w 2715007"/>
              <a:gd name="connsiteY161" fmla="*/ 1784350 h 2582765"/>
              <a:gd name="connsiteX162" fmla="*/ 1721436 w 2715007"/>
              <a:gd name="connsiteY162" fmla="*/ 1738792 h 2582765"/>
              <a:gd name="connsiteX163" fmla="*/ 1784081 w 2715007"/>
              <a:gd name="connsiteY163" fmla="*/ 1733097 h 2582765"/>
              <a:gd name="connsiteX164" fmla="*/ 1863810 w 2715007"/>
              <a:gd name="connsiteY164" fmla="*/ 1698928 h 2582765"/>
              <a:gd name="connsiteX165" fmla="*/ 1846725 w 2715007"/>
              <a:gd name="connsiteY165" fmla="*/ 1664759 h 2582765"/>
              <a:gd name="connsiteX166" fmla="*/ 1806861 w 2715007"/>
              <a:gd name="connsiteY166" fmla="*/ 1573642 h 2582765"/>
              <a:gd name="connsiteX167" fmla="*/ 1789776 w 2715007"/>
              <a:gd name="connsiteY167" fmla="*/ 1454050 h 2582765"/>
              <a:gd name="connsiteX168" fmla="*/ 1744216 w 2715007"/>
              <a:gd name="connsiteY168" fmla="*/ 1380017 h 2582765"/>
              <a:gd name="connsiteX169" fmla="*/ 1675876 w 2715007"/>
              <a:gd name="connsiteY169" fmla="*/ 1368628 h 2582765"/>
              <a:gd name="connsiteX170" fmla="*/ 1522112 w 2715007"/>
              <a:gd name="connsiteY170" fmla="*/ 1340154 h 2582765"/>
              <a:gd name="connsiteX171" fmla="*/ 1328482 w 2715007"/>
              <a:gd name="connsiteY171" fmla="*/ 1351543 h 2582765"/>
              <a:gd name="connsiteX172" fmla="*/ 1146243 w 2715007"/>
              <a:gd name="connsiteY172" fmla="*/ 1362933 h 2582765"/>
              <a:gd name="connsiteX173" fmla="*/ 1015259 w 2715007"/>
              <a:gd name="connsiteY173" fmla="*/ 1305985 h 2582765"/>
              <a:gd name="connsiteX174" fmla="*/ 895664 w 2715007"/>
              <a:gd name="connsiteY174" fmla="*/ 1283205 h 2582765"/>
              <a:gd name="connsiteX175" fmla="*/ 821629 w 2715007"/>
              <a:gd name="connsiteY175" fmla="*/ 1340154 h 2582765"/>
              <a:gd name="connsiteX176" fmla="*/ 679255 w 2715007"/>
              <a:gd name="connsiteY176" fmla="*/ 1425576 h 2582765"/>
              <a:gd name="connsiteX177" fmla="*/ 536880 w 2715007"/>
              <a:gd name="connsiteY177" fmla="*/ 1454050 h 2582765"/>
              <a:gd name="connsiteX178" fmla="*/ 474236 w 2715007"/>
              <a:gd name="connsiteY178" fmla="*/ 1454050 h 2582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</a:cxnLst>
            <a:rect l="l" t="t" r="r" b="b"/>
            <a:pathLst>
              <a:path w="2715007" h="2582765">
                <a:moveTo>
                  <a:pt x="474236" y="1454050"/>
                </a:moveTo>
                <a:cubicBezTo>
                  <a:pt x="451456" y="1439813"/>
                  <a:pt x="415388" y="1386662"/>
                  <a:pt x="400201" y="1368628"/>
                </a:cubicBezTo>
                <a:cubicBezTo>
                  <a:pt x="385014" y="1350594"/>
                  <a:pt x="390709" y="1358187"/>
                  <a:pt x="383116" y="1345848"/>
                </a:cubicBezTo>
                <a:cubicBezTo>
                  <a:pt x="375523" y="1333509"/>
                  <a:pt x="368878" y="1309781"/>
                  <a:pt x="354641" y="1294595"/>
                </a:cubicBezTo>
                <a:cubicBezTo>
                  <a:pt x="340403" y="1279409"/>
                  <a:pt x="309081" y="1265171"/>
                  <a:pt x="297691" y="1254731"/>
                </a:cubicBezTo>
                <a:cubicBezTo>
                  <a:pt x="286301" y="1244291"/>
                  <a:pt x="291047" y="1250935"/>
                  <a:pt x="286301" y="1231952"/>
                </a:cubicBezTo>
                <a:cubicBezTo>
                  <a:pt x="281555" y="1212969"/>
                  <a:pt x="272063" y="1156969"/>
                  <a:pt x="269216" y="1140834"/>
                </a:cubicBezTo>
                <a:cubicBezTo>
                  <a:pt x="266369" y="1124699"/>
                  <a:pt x="266369" y="1145580"/>
                  <a:pt x="269216" y="1135140"/>
                </a:cubicBezTo>
                <a:cubicBezTo>
                  <a:pt x="272063" y="1124700"/>
                  <a:pt x="279657" y="1099072"/>
                  <a:pt x="286301" y="1078191"/>
                </a:cubicBezTo>
                <a:cubicBezTo>
                  <a:pt x="292945" y="1057310"/>
                  <a:pt x="308132" y="1028836"/>
                  <a:pt x="309081" y="1009853"/>
                </a:cubicBezTo>
                <a:cubicBezTo>
                  <a:pt x="310030" y="990870"/>
                  <a:pt x="294843" y="973786"/>
                  <a:pt x="291996" y="964295"/>
                </a:cubicBezTo>
                <a:cubicBezTo>
                  <a:pt x="289149" y="954804"/>
                  <a:pt x="288199" y="962396"/>
                  <a:pt x="291996" y="952905"/>
                </a:cubicBezTo>
                <a:cubicBezTo>
                  <a:pt x="295793" y="943414"/>
                  <a:pt x="310979" y="925380"/>
                  <a:pt x="314776" y="907346"/>
                </a:cubicBezTo>
                <a:cubicBezTo>
                  <a:pt x="318573" y="889312"/>
                  <a:pt x="316674" y="857042"/>
                  <a:pt x="314776" y="844703"/>
                </a:cubicBezTo>
                <a:cubicBezTo>
                  <a:pt x="312878" y="832364"/>
                  <a:pt x="312878" y="839958"/>
                  <a:pt x="303386" y="833314"/>
                </a:cubicBezTo>
                <a:cubicBezTo>
                  <a:pt x="293894" y="826670"/>
                  <a:pt x="267318" y="811483"/>
                  <a:pt x="257826" y="804839"/>
                </a:cubicBezTo>
                <a:cubicBezTo>
                  <a:pt x="248334" y="798195"/>
                  <a:pt x="259724" y="798196"/>
                  <a:pt x="246436" y="793450"/>
                </a:cubicBezTo>
                <a:cubicBezTo>
                  <a:pt x="233148" y="788704"/>
                  <a:pt x="191385" y="780162"/>
                  <a:pt x="178097" y="776365"/>
                </a:cubicBezTo>
                <a:cubicBezTo>
                  <a:pt x="164809" y="772568"/>
                  <a:pt x="175249" y="783958"/>
                  <a:pt x="166707" y="770670"/>
                </a:cubicBezTo>
                <a:cubicBezTo>
                  <a:pt x="158165" y="757382"/>
                  <a:pt x="142029" y="723214"/>
                  <a:pt x="126842" y="696638"/>
                </a:cubicBezTo>
                <a:cubicBezTo>
                  <a:pt x="111655" y="670062"/>
                  <a:pt x="86028" y="624503"/>
                  <a:pt x="75587" y="611215"/>
                </a:cubicBezTo>
                <a:cubicBezTo>
                  <a:pt x="65146" y="597927"/>
                  <a:pt x="70841" y="615961"/>
                  <a:pt x="64197" y="616910"/>
                </a:cubicBezTo>
                <a:cubicBezTo>
                  <a:pt x="57553" y="617859"/>
                  <a:pt x="44264" y="617859"/>
                  <a:pt x="35722" y="616910"/>
                </a:cubicBezTo>
                <a:cubicBezTo>
                  <a:pt x="27179" y="615961"/>
                  <a:pt x="18637" y="622605"/>
                  <a:pt x="12942" y="611215"/>
                </a:cubicBezTo>
                <a:cubicBezTo>
                  <a:pt x="7247" y="599825"/>
                  <a:pt x="-4143" y="563758"/>
                  <a:pt x="1552" y="548572"/>
                </a:cubicBezTo>
                <a:cubicBezTo>
                  <a:pt x="7247" y="533386"/>
                  <a:pt x="34773" y="531488"/>
                  <a:pt x="47112" y="520098"/>
                </a:cubicBezTo>
                <a:cubicBezTo>
                  <a:pt x="59451" y="508708"/>
                  <a:pt x="58502" y="497318"/>
                  <a:pt x="75587" y="480234"/>
                </a:cubicBezTo>
                <a:cubicBezTo>
                  <a:pt x="92672" y="463150"/>
                  <a:pt x="124944" y="428981"/>
                  <a:pt x="149622" y="417591"/>
                </a:cubicBezTo>
                <a:cubicBezTo>
                  <a:pt x="174300" y="406201"/>
                  <a:pt x="197081" y="420438"/>
                  <a:pt x="223657" y="411896"/>
                </a:cubicBezTo>
                <a:cubicBezTo>
                  <a:pt x="250233" y="403354"/>
                  <a:pt x="285352" y="389116"/>
                  <a:pt x="309081" y="366337"/>
                </a:cubicBezTo>
                <a:cubicBezTo>
                  <a:pt x="332810" y="343558"/>
                  <a:pt x="346098" y="297999"/>
                  <a:pt x="366031" y="275220"/>
                </a:cubicBezTo>
                <a:cubicBezTo>
                  <a:pt x="385963" y="252441"/>
                  <a:pt x="399252" y="236306"/>
                  <a:pt x="428676" y="229662"/>
                </a:cubicBezTo>
                <a:cubicBezTo>
                  <a:pt x="458100" y="223018"/>
                  <a:pt x="519795" y="227763"/>
                  <a:pt x="542575" y="235356"/>
                </a:cubicBezTo>
                <a:cubicBezTo>
                  <a:pt x="565355" y="242949"/>
                  <a:pt x="554914" y="260983"/>
                  <a:pt x="565355" y="275220"/>
                </a:cubicBezTo>
                <a:cubicBezTo>
                  <a:pt x="575796" y="289457"/>
                  <a:pt x="595728" y="302745"/>
                  <a:pt x="605220" y="320779"/>
                </a:cubicBezTo>
                <a:cubicBezTo>
                  <a:pt x="614712" y="338813"/>
                  <a:pt x="609966" y="364439"/>
                  <a:pt x="622305" y="383422"/>
                </a:cubicBezTo>
                <a:cubicBezTo>
                  <a:pt x="634644" y="402405"/>
                  <a:pt x="656475" y="425184"/>
                  <a:pt x="679255" y="434675"/>
                </a:cubicBezTo>
                <a:cubicBezTo>
                  <a:pt x="702035" y="444166"/>
                  <a:pt x="736205" y="447014"/>
                  <a:pt x="758985" y="440370"/>
                </a:cubicBezTo>
                <a:cubicBezTo>
                  <a:pt x="781765" y="433726"/>
                  <a:pt x="807392" y="411896"/>
                  <a:pt x="815934" y="394812"/>
                </a:cubicBezTo>
                <a:cubicBezTo>
                  <a:pt x="824476" y="377728"/>
                  <a:pt x="811188" y="356846"/>
                  <a:pt x="810239" y="337863"/>
                </a:cubicBezTo>
                <a:cubicBezTo>
                  <a:pt x="809290" y="318880"/>
                  <a:pt x="806442" y="300847"/>
                  <a:pt x="810239" y="280915"/>
                </a:cubicBezTo>
                <a:cubicBezTo>
                  <a:pt x="814036" y="260983"/>
                  <a:pt x="830172" y="242950"/>
                  <a:pt x="833019" y="218272"/>
                </a:cubicBezTo>
                <a:cubicBezTo>
                  <a:pt x="835867" y="193594"/>
                  <a:pt x="819731" y="155628"/>
                  <a:pt x="827324" y="132849"/>
                </a:cubicBezTo>
                <a:cubicBezTo>
                  <a:pt x="834917" y="110070"/>
                  <a:pt x="858647" y="95833"/>
                  <a:pt x="878579" y="81596"/>
                </a:cubicBezTo>
                <a:cubicBezTo>
                  <a:pt x="898511" y="67359"/>
                  <a:pt x="904207" y="37936"/>
                  <a:pt x="946919" y="47427"/>
                </a:cubicBezTo>
                <a:cubicBezTo>
                  <a:pt x="989631" y="56918"/>
                  <a:pt x="1081700" y="108171"/>
                  <a:pt x="1134853" y="138544"/>
                </a:cubicBezTo>
                <a:cubicBezTo>
                  <a:pt x="1188006" y="168916"/>
                  <a:pt x="1227872" y="209730"/>
                  <a:pt x="1265838" y="229662"/>
                </a:cubicBezTo>
                <a:cubicBezTo>
                  <a:pt x="1303805" y="249594"/>
                  <a:pt x="1312346" y="238204"/>
                  <a:pt x="1362652" y="258136"/>
                </a:cubicBezTo>
                <a:cubicBezTo>
                  <a:pt x="1412958" y="278068"/>
                  <a:pt x="1513570" y="329321"/>
                  <a:pt x="1567672" y="349253"/>
                </a:cubicBezTo>
                <a:cubicBezTo>
                  <a:pt x="1621774" y="369185"/>
                  <a:pt x="1643605" y="352100"/>
                  <a:pt x="1687266" y="377727"/>
                </a:cubicBezTo>
                <a:cubicBezTo>
                  <a:pt x="1730927" y="403354"/>
                  <a:pt x="1787878" y="478335"/>
                  <a:pt x="1829641" y="503013"/>
                </a:cubicBezTo>
                <a:cubicBezTo>
                  <a:pt x="1871404" y="527691"/>
                  <a:pt x="1906523" y="553318"/>
                  <a:pt x="1937845" y="525793"/>
                </a:cubicBezTo>
                <a:cubicBezTo>
                  <a:pt x="1969167" y="498268"/>
                  <a:pt x="1991948" y="410947"/>
                  <a:pt x="2017575" y="337863"/>
                </a:cubicBezTo>
                <a:cubicBezTo>
                  <a:pt x="2043202" y="264779"/>
                  <a:pt x="2062186" y="141392"/>
                  <a:pt x="2091610" y="87291"/>
                </a:cubicBezTo>
                <a:cubicBezTo>
                  <a:pt x="2121034" y="33190"/>
                  <a:pt x="2166593" y="26546"/>
                  <a:pt x="2194119" y="13258"/>
                </a:cubicBezTo>
                <a:cubicBezTo>
                  <a:pt x="2221645" y="-30"/>
                  <a:pt x="2243476" y="-5725"/>
                  <a:pt x="2256764" y="7563"/>
                </a:cubicBezTo>
                <a:cubicBezTo>
                  <a:pt x="2270052" y="20851"/>
                  <a:pt x="2277646" y="56919"/>
                  <a:pt x="2273849" y="92986"/>
                </a:cubicBezTo>
                <a:cubicBezTo>
                  <a:pt x="2270052" y="129053"/>
                  <a:pt x="2245374" y="175561"/>
                  <a:pt x="2233984" y="223967"/>
                </a:cubicBezTo>
                <a:cubicBezTo>
                  <a:pt x="2222594" y="272373"/>
                  <a:pt x="2211204" y="330270"/>
                  <a:pt x="2205509" y="383422"/>
                </a:cubicBezTo>
                <a:cubicBezTo>
                  <a:pt x="2199814" y="436574"/>
                  <a:pt x="2191272" y="500166"/>
                  <a:pt x="2199814" y="542877"/>
                </a:cubicBezTo>
                <a:cubicBezTo>
                  <a:pt x="2208356" y="585588"/>
                  <a:pt x="2232086" y="604571"/>
                  <a:pt x="2256764" y="639689"/>
                </a:cubicBezTo>
                <a:cubicBezTo>
                  <a:pt x="2281442" y="674807"/>
                  <a:pt x="2321308" y="723213"/>
                  <a:pt x="2347884" y="753586"/>
                </a:cubicBezTo>
                <a:cubicBezTo>
                  <a:pt x="2374461" y="783958"/>
                  <a:pt x="2398189" y="800094"/>
                  <a:pt x="2416223" y="821924"/>
                </a:cubicBezTo>
                <a:cubicBezTo>
                  <a:pt x="2434257" y="843754"/>
                  <a:pt x="2444698" y="855144"/>
                  <a:pt x="2456088" y="884567"/>
                </a:cubicBezTo>
                <a:cubicBezTo>
                  <a:pt x="2467478" y="913990"/>
                  <a:pt x="2474122" y="958600"/>
                  <a:pt x="2484563" y="998464"/>
                </a:cubicBezTo>
                <a:cubicBezTo>
                  <a:pt x="2495004" y="1038328"/>
                  <a:pt x="2505445" y="1092429"/>
                  <a:pt x="2518733" y="1123750"/>
                </a:cubicBezTo>
                <a:cubicBezTo>
                  <a:pt x="2532021" y="1155071"/>
                  <a:pt x="2551005" y="1171207"/>
                  <a:pt x="2564293" y="1186393"/>
                </a:cubicBezTo>
                <a:cubicBezTo>
                  <a:pt x="2577581" y="1201579"/>
                  <a:pt x="2584226" y="1221511"/>
                  <a:pt x="2598463" y="1214867"/>
                </a:cubicBezTo>
                <a:cubicBezTo>
                  <a:pt x="2612700" y="1208223"/>
                  <a:pt x="2631683" y="1157919"/>
                  <a:pt x="2649717" y="1146529"/>
                </a:cubicBezTo>
                <a:cubicBezTo>
                  <a:pt x="2667751" y="1135139"/>
                  <a:pt x="2706667" y="1146529"/>
                  <a:pt x="2706667" y="1146529"/>
                </a:cubicBezTo>
                <a:cubicBezTo>
                  <a:pt x="2717108" y="1146529"/>
                  <a:pt x="2716159" y="1137987"/>
                  <a:pt x="2712362" y="1146529"/>
                </a:cubicBezTo>
                <a:cubicBezTo>
                  <a:pt x="2708565" y="1155071"/>
                  <a:pt x="2694328" y="1184495"/>
                  <a:pt x="2683887" y="1197783"/>
                </a:cubicBezTo>
                <a:cubicBezTo>
                  <a:pt x="2673446" y="1211071"/>
                  <a:pt x="2665853" y="1208223"/>
                  <a:pt x="2649717" y="1226257"/>
                </a:cubicBezTo>
                <a:cubicBezTo>
                  <a:pt x="2633581" y="1244291"/>
                  <a:pt x="2613650" y="1269918"/>
                  <a:pt x="2587073" y="1305985"/>
                </a:cubicBezTo>
                <a:cubicBezTo>
                  <a:pt x="2560497" y="1342052"/>
                  <a:pt x="2509241" y="1415135"/>
                  <a:pt x="2490258" y="1442660"/>
                </a:cubicBezTo>
                <a:cubicBezTo>
                  <a:pt x="2471275" y="1470185"/>
                  <a:pt x="2479817" y="1457847"/>
                  <a:pt x="2473173" y="1471135"/>
                </a:cubicBezTo>
                <a:cubicBezTo>
                  <a:pt x="2466529" y="1484423"/>
                  <a:pt x="2455139" y="1512897"/>
                  <a:pt x="2450393" y="1522388"/>
                </a:cubicBezTo>
                <a:cubicBezTo>
                  <a:pt x="2445647" y="1531879"/>
                  <a:pt x="2435206" y="1514795"/>
                  <a:pt x="2444698" y="1528083"/>
                </a:cubicBezTo>
                <a:cubicBezTo>
                  <a:pt x="2454190" y="1541371"/>
                  <a:pt x="2495004" y="1587879"/>
                  <a:pt x="2507343" y="1602116"/>
                </a:cubicBezTo>
                <a:cubicBezTo>
                  <a:pt x="2519682" y="1616353"/>
                  <a:pt x="2521580" y="1603065"/>
                  <a:pt x="2518733" y="1613505"/>
                </a:cubicBezTo>
                <a:cubicBezTo>
                  <a:pt x="2515886" y="1623945"/>
                  <a:pt x="2494055" y="1650522"/>
                  <a:pt x="2490258" y="1664759"/>
                </a:cubicBezTo>
                <a:cubicBezTo>
                  <a:pt x="2486461" y="1678996"/>
                  <a:pt x="2489309" y="1680894"/>
                  <a:pt x="2495953" y="1698928"/>
                </a:cubicBezTo>
                <a:cubicBezTo>
                  <a:pt x="2502597" y="1716962"/>
                  <a:pt x="2523479" y="1751131"/>
                  <a:pt x="2530123" y="1772961"/>
                </a:cubicBezTo>
                <a:cubicBezTo>
                  <a:pt x="2536767" y="1794791"/>
                  <a:pt x="2538666" y="1801435"/>
                  <a:pt x="2535818" y="1829909"/>
                </a:cubicBezTo>
                <a:cubicBezTo>
                  <a:pt x="2532971" y="1858383"/>
                  <a:pt x="2526326" y="1906790"/>
                  <a:pt x="2513038" y="1943806"/>
                </a:cubicBezTo>
                <a:cubicBezTo>
                  <a:pt x="2499750" y="1980822"/>
                  <a:pt x="2478868" y="2028279"/>
                  <a:pt x="2456088" y="2052007"/>
                </a:cubicBezTo>
                <a:cubicBezTo>
                  <a:pt x="2433308" y="2075735"/>
                  <a:pt x="2405782" y="2080481"/>
                  <a:pt x="2376358" y="2086176"/>
                </a:cubicBezTo>
                <a:cubicBezTo>
                  <a:pt x="2346934" y="2091871"/>
                  <a:pt x="2300425" y="2091871"/>
                  <a:pt x="2279544" y="2086176"/>
                </a:cubicBezTo>
                <a:cubicBezTo>
                  <a:pt x="2258663" y="2080481"/>
                  <a:pt x="2249171" y="2067193"/>
                  <a:pt x="2251069" y="2052007"/>
                </a:cubicBezTo>
                <a:cubicBezTo>
                  <a:pt x="2252967" y="2036821"/>
                  <a:pt x="2292832" y="2020686"/>
                  <a:pt x="2290934" y="1995059"/>
                </a:cubicBezTo>
                <a:cubicBezTo>
                  <a:pt x="2289036" y="1969432"/>
                  <a:pt x="2260561" y="1925772"/>
                  <a:pt x="2239679" y="1898247"/>
                </a:cubicBezTo>
                <a:cubicBezTo>
                  <a:pt x="2218797" y="1870722"/>
                  <a:pt x="2184627" y="1846993"/>
                  <a:pt x="2165644" y="1829909"/>
                </a:cubicBezTo>
                <a:cubicBezTo>
                  <a:pt x="2146661" y="1812825"/>
                  <a:pt x="2137169" y="1801435"/>
                  <a:pt x="2125779" y="1795740"/>
                </a:cubicBezTo>
                <a:cubicBezTo>
                  <a:pt x="2114389" y="1790045"/>
                  <a:pt x="2102051" y="1787198"/>
                  <a:pt x="2097305" y="1795740"/>
                </a:cubicBezTo>
                <a:cubicBezTo>
                  <a:pt x="2092559" y="1804282"/>
                  <a:pt x="2086864" y="1821366"/>
                  <a:pt x="2097305" y="1846993"/>
                </a:cubicBezTo>
                <a:cubicBezTo>
                  <a:pt x="2107746" y="1872620"/>
                  <a:pt x="2147610" y="1928619"/>
                  <a:pt x="2159949" y="1949500"/>
                </a:cubicBezTo>
                <a:cubicBezTo>
                  <a:pt x="2172288" y="1970381"/>
                  <a:pt x="2173237" y="1955196"/>
                  <a:pt x="2171339" y="1972280"/>
                </a:cubicBezTo>
                <a:cubicBezTo>
                  <a:pt x="2169441" y="1989364"/>
                  <a:pt x="2149508" y="2030177"/>
                  <a:pt x="2148559" y="2052007"/>
                </a:cubicBezTo>
                <a:cubicBezTo>
                  <a:pt x="2147610" y="2073837"/>
                  <a:pt x="2159949" y="2070990"/>
                  <a:pt x="2165644" y="2103261"/>
                </a:cubicBezTo>
                <a:cubicBezTo>
                  <a:pt x="2171339" y="2135532"/>
                  <a:pt x="2176085" y="2196277"/>
                  <a:pt x="2182729" y="2245632"/>
                </a:cubicBezTo>
                <a:cubicBezTo>
                  <a:pt x="2189373" y="2294987"/>
                  <a:pt x="2195068" y="2366172"/>
                  <a:pt x="2205509" y="2399392"/>
                </a:cubicBezTo>
                <a:cubicBezTo>
                  <a:pt x="2215950" y="2432612"/>
                  <a:pt x="2236832" y="2436409"/>
                  <a:pt x="2245374" y="2444951"/>
                </a:cubicBezTo>
                <a:cubicBezTo>
                  <a:pt x="2253917" y="2453493"/>
                  <a:pt x="2258662" y="2445900"/>
                  <a:pt x="2256764" y="2450646"/>
                </a:cubicBezTo>
                <a:cubicBezTo>
                  <a:pt x="2254866" y="2455392"/>
                  <a:pt x="2243476" y="2466781"/>
                  <a:pt x="2233984" y="2473425"/>
                </a:cubicBezTo>
                <a:cubicBezTo>
                  <a:pt x="2224492" y="2480069"/>
                  <a:pt x="2210255" y="2487662"/>
                  <a:pt x="2199814" y="2490509"/>
                </a:cubicBezTo>
                <a:cubicBezTo>
                  <a:pt x="2189373" y="2493356"/>
                  <a:pt x="2185576" y="2492407"/>
                  <a:pt x="2171339" y="2490509"/>
                </a:cubicBezTo>
                <a:cubicBezTo>
                  <a:pt x="2157102" y="2488611"/>
                  <a:pt x="2133372" y="2491459"/>
                  <a:pt x="2114389" y="2479120"/>
                </a:cubicBezTo>
                <a:cubicBezTo>
                  <a:pt x="2095406" y="2466781"/>
                  <a:pt x="2067881" y="2434511"/>
                  <a:pt x="2057440" y="2416477"/>
                </a:cubicBezTo>
                <a:cubicBezTo>
                  <a:pt x="2046999" y="2398443"/>
                  <a:pt x="2046999" y="2386104"/>
                  <a:pt x="2051745" y="2370918"/>
                </a:cubicBezTo>
                <a:cubicBezTo>
                  <a:pt x="2056491" y="2355732"/>
                  <a:pt x="2076424" y="2350037"/>
                  <a:pt x="2085915" y="2325359"/>
                </a:cubicBezTo>
                <a:cubicBezTo>
                  <a:pt x="2095407" y="2300681"/>
                  <a:pt x="2104898" y="2249428"/>
                  <a:pt x="2108694" y="2222852"/>
                </a:cubicBezTo>
                <a:cubicBezTo>
                  <a:pt x="2112490" y="2196276"/>
                  <a:pt x="2120084" y="2185836"/>
                  <a:pt x="2108694" y="2165904"/>
                </a:cubicBezTo>
                <a:cubicBezTo>
                  <a:pt x="2097304" y="2145972"/>
                  <a:pt x="2060287" y="2114651"/>
                  <a:pt x="2040355" y="2103261"/>
                </a:cubicBezTo>
                <a:cubicBezTo>
                  <a:pt x="2020423" y="2091871"/>
                  <a:pt x="1989100" y="2097566"/>
                  <a:pt x="1989100" y="2097566"/>
                </a:cubicBezTo>
                <a:cubicBezTo>
                  <a:pt x="1972964" y="2095668"/>
                  <a:pt x="1965371" y="2087125"/>
                  <a:pt x="1943540" y="2091871"/>
                </a:cubicBezTo>
                <a:cubicBezTo>
                  <a:pt x="1921709" y="2096617"/>
                  <a:pt x="1878047" y="2108006"/>
                  <a:pt x="1858115" y="2126040"/>
                </a:cubicBezTo>
                <a:cubicBezTo>
                  <a:pt x="1838183" y="2144074"/>
                  <a:pt x="1830590" y="2178243"/>
                  <a:pt x="1823946" y="2200073"/>
                </a:cubicBezTo>
                <a:cubicBezTo>
                  <a:pt x="1817302" y="2221903"/>
                  <a:pt x="1816353" y="2241835"/>
                  <a:pt x="1818251" y="2257021"/>
                </a:cubicBezTo>
                <a:cubicBezTo>
                  <a:pt x="1820149" y="2272207"/>
                  <a:pt x="1837233" y="2278851"/>
                  <a:pt x="1835335" y="2291190"/>
                </a:cubicBezTo>
                <a:cubicBezTo>
                  <a:pt x="1833437" y="2303529"/>
                  <a:pt x="1821098" y="2322512"/>
                  <a:pt x="1806861" y="2331054"/>
                </a:cubicBezTo>
                <a:cubicBezTo>
                  <a:pt x="1792624" y="2339596"/>
                  <a:pt x="1770793" y="2327258"/>
                  <a:pt x="1749911" y="2342444"/>
                </a:cubicBezTo>
                <a:cubicBezTo>
                  <a:pt x="1729029" y="2357630"/>
                  <a:pt x="1702453" y="2405087"/>
                  <a:pt x="1681571" y="2422171"/>
                </a:cubicBezTo>
                <a:cubicBezTo>
                  <a:pt x="1660689" y="2439255"/>
                  <a:pt x="1642655" y="2443053"/>
                  <a:pt x="1624621" y="2444951"/>
                </a:cubicBezTo>
                <a:cubicBezTo>
                  <a:pt x="1606587" y="2446849"/>
                  <a:pt x="1585705" y="2434510"/>
                  <a:pt x="1573366" y="2433561"/>
                </a:cubicBezTo>
                <a:cubicBezTo>
                  <a:pt x="1561027" y="2432612"/>
                  <a:pt x="1548689" y="2431663"/>
                  <a:pt x="1550587" y="2439256"/>
                </a:cubicBezTo>
                <a:cubicBezTo>
                  <a:pt x="1552485" y="2446849"/>
                  <a:pt x="1576214" y="2467730"/>
                  <a:pt x="1584756" y="2479120"/>
                </a:cubicBezTo>
                <a:cubicBezTo>
                  <a:pt x="1593298" y="2490510"/>
                  <a:pt x="1606587" y="2500950"/>
                  <a:pt x="1601841" y="2507594"/>
                </a:cubicBezTo>
                <a:cubicBezTo>
                  <a:pt x="1597095" y="2514238"/>
                  <a:pt x="1563875" y="2515187"/>
                  <a:pt x="1556282" y="2518983"/>
                </a:cubicBezTo>
                <a:cubicBezTo>
                  <a:pt x="1548689" y="2522780"/>
                  <a:pt x="1561977" y="2528475"/>
                  <a:pt x="1556282" y="2530373"/>
                </a:cubicBezTo>
                <a:cubicBezTo>
                  <a:pt x="1550587" y="2532271"/>
                  <a:pt x="1536350" y="2537966"/>
                  <a:pt x="1522112" y="2530373"/>
                </a:cubicBezTo>
                <a:cubicBezTo>
                  <a:pt x="1507874" y="2522780"/>
                  <a:pt x="1486044" y="2493357"/>
                  <a:pt x="1470857" y="2484815"/>
                </a:cubicBezTo>
                <a:cubicBezTo>
                  <a:pt x="1455670" y="2476273"/>
                  <a:pt x="1449026" y="2476273"/>
                  <a:pt x="1430992" y="2479120"/>
                </a:cubicBezTo>
                <a:cubicBezTo>
                  <a:pt x="1412958" y="2481967"/>
                  <a:pt x="1376889" y="2498103"/>
                  <a:pt x="1362652" y="2501899"/>
                </a:cubicBezTo>
                <a:cubicBezTo>
                  <a:pt x="1348415" y="2505695"/>
                  <a:pt x="1356008" y="2494306"/>
                  <a:pt x="1345567" y="2501899"/>
                </a:cubicBezTo>
                <a:cubicBezTo>
                  <a:pt x="1335126" y="2509492"/>
                  <a:pt x="1316144" y="2539865"/>
                  <a:pt x="1300008" y="2547458"/>
                </a:cubicBezTo>
                <a:cubicBezTo>
                  <a:pt x="1283872" y="2555051"/>
                  <a:pt x="1261092" y="2555051"/>
                  <a:pt x="1248753" y="2547458"/>
                </a:cubicBezTo>
                <a:cubicBezTo>
                  <a:pt x="1236414" y="2539865"/>
                  <a:pt x="1232617" y="2517085"/>
                  <a:pt x="1225973" y="2501899"/>
                </a:cubicBezTo>
                <a:cubicBezTo>
                  <a:pt x="1219329" y="2486713"/>
                  <a:pt x="1216481" y="2463933"/>
                  <a:pt x="1208888" y="2456340"/>
                </a:cubicBezTo>
                <a:cubicBezTo>
                  <a:pt x="1201295" y="2448747"/>
                  <a:pt x="1189905" y="2455391"/>
                  <a:pt x="1180413" y="2456340"/>
                </a:cubicBezTo>
                <a:cubicBezTo>
                  <a:pt x="1170921" y="2457289"/>
                  <a:pt x="1156684" y="2442103"/>
                  <a:pt x="1151938" y="2462035"/>
                </a:cubicBezTo>
                <a:cubicBezTo>
                  <a:pt x="1147192" y="2481967"/>
                  <a:pt x="1160481" y="2559797"/>
                  <a:pt x="1151938" y="2575932"/>
                </a:cubicBezTo>
                <a:cubicBezTo>
                  <a:pt x="1143396" y="2592067"/>
                  <a:pt x="1113022" y="2576881"/>
                  <a:pt x="1100683" y="2558847"/>
                </a:cubicBezTo>
                <a:cubicBezTo>
                  <a:pt x="1088344" y="2540813"/>
                  <a:pt x="1085496" y="2491458"/>
                  <a:pt x="1077903" y="2467730"/>
                </a:cubicBezTo>
                <a:cubicBezTo>
                  <a:pt x="1070310" y="2444002"/>
                  <a:pt x="1062716" y="2435460"/>
                  <a:pt x="1055123" y="2416477"/>
                </a:cubicBezTo>
                <a:cubicBezTo>
                  <a:pt x="1047530" y="2397494"/>
                  <a:pt x="1036141" y="2385155"/>
                  <a:pt x="1032344" y="2353833"/>
                </a:cubicBezTo>
                <a:cubicBezTo>
                  <a:pt x="1028548" y="2322511"/>
                  <a:pt x="1022853" y="2257021"/>
                  <a:pt x="1032344" y="2228547"/>
                </a:cubicBezTo>
                <a:cubicBezTo>
                  <a:pt x="1041835" y="2200073"/>
                  <a:pt x="1079802" y="2193428"/>
                  <a:pt x="1089293" y="2182988"/>
                </a:cubicBezTo>
                <a:cubicBezTo>
                  <a:pt x="1098784" y="2172548"/>
                  <a:pt x="1065564" y="2181090"/>
                  <a:pt x="1089293" y="2165904"/>
                </a:cubicBezTo>
                <a:cubicBezTo>
                  <a:pt x="1113022" y="2150718"/>
                  <a:pt x="1195600" y="2118447"/>
                  <a:pt x="1231668" y="2091871"/>
                </a:cubicBezTo>
                <a:cubicBezTo>
                  <a:pt x="1267736" y="2065295"/>
                  <a:pt x="1279126" y="2029228"/>
                  <a:pt x="1305702" y="2006449"/>
                </a:cubicBezTo>
                <a:cubicBezTo>
                  <a:pt x="1332278" y="1983670"/>
                  <a:pt x="1362652" y="1962788"/>
                  <a:pt x="1391127" y="1955195"/>
                </a:cubicBezTo>
                <a:cubicBezTo>
                  <a:pt x="1419602" y="1947602"/>
                  <a:pt x="1449026" y="1949500"/>
                  <a:pt x="1476552" y="1960890"/>
                </a:cubicBezTo>
                <a:cubicBezTo>
                  <a:pt x="1504078" y="1972280"/>
                  <a:pt x="1530655" y="2007398"/>
                  <a:pt x="1556282" y="2023533"/>
                </a:cubicBezTo>
                <a:cubicBezTo>
                  <a:pt x="1581909" y="2039668"/>
                  <a:pt x="1615130" y="2052956"/>
                  <a:pt x="1630316" y="2057702"/>
                </a:cubicBezTo>
                <a:cubicBezTo>
                  <a:pt x="1645503" y="2062448"/>
                  <a:pt x="1642655" y="2047261"/>
                  <a:pt x="1647401" y="2052007"/>
                </a:cubicBezTo>
                <a:cubicBezTo>
                  <a:pt x="1652147" y="2056753"/>
                  <a:pt x="1644554" y="2075735"/>
                  <a:pt x="1658791" y="2086176"/>
                </a:cubicBezTo>
                <a:cubicBezTo>
                  <a:pt x="1673028" y="2096617"/>
                  <a:pt x="1708148" y="2112753"/>
                  <a:pt x="1732826" y="2114651"/>
                </a:cubicBezTo>
                <a:cubicBezTo>
                  <a:pt x="1757504" y="2116549"/>
                  <a:pt x="1788827" y="2115600"/>
                  <a:pt x="1806861" y="2097566"/>
                </a:cubicBezTo>
                <a:cubicBezTo>
                  <a:pt x="1824895" y="2079532"/>
                  <a:pt x="1848623" y="2031127"/>
                  <a:pt x="1841030" y="2006449"/>
                </a:cubicBezTo>
                <a:cubicBezTo>
                  <a:pt x="1833437" y="1981771"/>
                  <a:pt x="1782182" y="1974178"/>
                  <a:pt x="1761301" y="1949500"/>
                </a:cubicBezTo>
                <a:cubicBezTo>
                  <a:pt x="1740420" y="1924822"/>
                  <a:pt x="1726182" y="1885908"/>
                  <a:pt x="1715741" y="1858383"/>
                </a:cubicBezTo>
                <a:cubicBezTo>
                  <a:pt x="1705300" y="1830858"/>
                  <a:pt x="1697707" y="1804282"/>
                  <a:pt x="1698656" y="1784350"/>
                </a:cubicBezTo>
                <a:cubicBezTo>
                  <a:pt x="1699605" y="1764418"/>
                  <a:pt x="1707199" y="1747334"/>
                  <a:pt x="1721436" y="1738792"/>
                </a:cubicBezTo>
                <a:cubicBezTo>
                  <a:pt x="1735673" y="1730250"/>
                  <a:pt x="1760352" y="1739741"/>
                  <a:pt x="1784081" y="1733097"/>
                </a:cubicBezTo>
                <a:cubicBezTo>
                  <a:pt x="1807810" y="1726453"/>
                  <a:pt x="1853369" y="1710318"/>
                  <a:pt x="1863810" y="1698928"/>
                </a:cubicBezTo>
                <a:cubicBezTo>
                  <a:pt x="1874251" y="1687538"/>
                  <a:pt x="1856216" y="1685640"/>
                  <a:pt x="1846725" y="1664759"/>
                </a:cubicBezTo>
                <a:cubicBezTo>
                  <a:pt x="1837234" y="1643878"/>
                  <a:pt x="1816352" y="1608760"/>
                  <a:pt x="1806861" y="1573642"/>
                </a:cubicBezTo>
                <a:cubicBezTo>
                  <a:pt x="1797370" y="1538524"/>
                  <a:pt x="1800217" y="1486321"/>
                  <a:pt x="1789776" y="1454050"/>
                </a:cubicBezTo>
                <a:cubicBezTo>
                  <a:pt x="1779335" y="1421779"/>
                  <a:pt x="1763199" y="1394254"/>
                  <a:pt x="1744216" y="1380017"/>
                </a:cubicBezTo>
                <a:cubicBezTo>
                  <a:pt x="1725233" y="1365780"/>
                  <a:pt x="1675876" y="1368628"/>
                  <a:pt x="1675876" y="1368628"/>
                </a:cubicBezTo>
                <a:cubicBezTo>
                  <a:pt x="1638859" y="1361984"/>
                  <a:pt x="1580011" y="1343001"/>
                  <a:pt x="1522112" y="1340154"/>
                </a:cubicBezTo>
                <a:lnTo>
                  <a:pt x="1328482" y="1351543"/>
                </a:lnTo>
                <a:cubicBezTo>
                  <a:pt x="1265837" y="1355339"/>
                  <a:pt x="1198447" y="1370526"/>
                  <a:pt x="1146243" y="1362933"/>
                </a:cubicBezTo>
                <a:cubicBezTo>
                  <a:pt x="1094039" y="1355340"/>
                  <a:pt x="1057022" y="1319273"/>
                  <a:pt x="1015259" y="1305985"/>
                </a:cubicBezTo>
                <a:cubicBezTo>
                  <a:pt x="973496" y="1292697"/>
                  <a:pt x="927936" y="1277510"/>
                  <a:pt x="895664" y="1283205"/>
                </a:cubicBezTo>
                <a:cubicBezTo>
                  <a:pt x="863392" y="1288900"/>
                  <a:pt x="857697" y="1316426"/>
                  <a:pt x="821629" y="1340154"/>
                </a:cubicBezTo>
                <a:cubicBezTo>
                  <a:pt x="785561" y="1363882"/>
                  <a:pt x="726713" y="1406593"/>
                  <a:pt x="679255" y="1425576"/>
                </a:cubicBezTo>
                <a:cubicBezTo>
                  <a:pt x="631797" y="1444559"/>
                  <a:pt x="571050" y="1449304"/>
                  <a:pt x="536880" y="1454050"/>
                </a:cubicBezTo>
                <a:cubicBezTo>
                  <a:pt x="502710" y="1458796"/>
                  <a:pt x="497016" y="1468287"/>
                  <a:pt x="474236" y="1454050"/>
                </a:cubicBezTo>
                <a:close/>
              </a:path>
            </a:pathLst>
          </a:custGeom>
          <a:solidFill>
            <a:srgbClr val="595959">
              <a:alpha val="56000"/>
            </a:srgbClr>
          </a:solidFill>
          <a:ln>
            <a:solidFill>
              <a:srgbClr val="59595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Forme libre 14"/>
          <p:cNvSpPr/>
          <p:nvPr/>
        </p:nvSpPr>
        <p:spPr>
          <a:xfrm>
            <a:off x="3209161" y="4809117"/>
            <a:ext cx="47655" cy="64318"/>
          </a:xfrm>
          <a:custGeom>
            <a:avLst/>
            <a:gdLst>
              <a:gd name="connsiteX0" fmla="*/ 4531 w 70089"/>
              <a:gd name="connsiteY0" fmla="*/ 83394 h 93465"/>
              <a:gd name="connsiteX1" fmla="*/ 7706 w 70089"/>
              <a:gd name="connsiteY1" fmla="*/ 13544 h 93465"/>
              <a:gd name="connsiteX2" fmla="*/ 45806 w 70089"/>
              <a:gd name="connsiteY2" fmla="*/ 844 h 93465"/>
              <a:gd name="connsiteX3" fmla="*/ 68031 w 70089"/>
              <a:gd name="connsiteY3" fmla="*/ 26244 h 93465"/>
              <a:gd name="connsiteX4" fmla="*/ 68031 w 70089"/>
              <a:gd name="connsiteY4" fmla="*/ 64344 h 93465"/>
              <a:gd name="connsiteX5" fmla="*/ 58506 w 70089"/>
              <a:gd name="connsiteY5" fmla="*/ 89744 h 93465"/>
              <a:gd name="connsiteX6" fmla="*/ 4531 w 70089"/>
              <a:gd name="connsiteY6" fmla="*/ 83394 h 93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089" h="93465">
                <a:moveTo>
                  <a:pt x="4531" y="83394"/>
                </a:moveTo>
                <a:cubicBezTo>
                  <a:pt x="-3936" y="70694"/>
                  <a:pt x="827" y="27302"/>
                  <a:pt x="7706" y="13544"/>
                </a:cubicBezTo>
                <a:cubicBezTo>
                  <a:pt x="14585" y="-214"/>
                  <a:pt x="35752" y="-1273"/>
                  <a:pt x="45806" y="844"/>
                </a:cubicBezTo>
                <a:cubicBezTo>
                  <a:pt x="55860" y="2961"/>
                  <a:pt x="64327" y="15661"/>
                  <a:pt x="68031" y="26244"/>
                </a:cubicBezTo>
                <a:cubicBezTo>
                  <a:pt x="71735" y="36827"/>
                  <a:pt x="69619" y="53761"/>
                  <a:pt x="68031" y="64344"/>
                </a:cubicBezTo>
                <a:cubicBezTo>
                  <a:pt x="66444" y="74927"/>
                  <a:pt x="63798" y="84452"/>
                  <a:pt x="58506" y="89744"/>
                </a:cubicBezTo>
                <a:cubicBezTo>
                  <a:pt x="53214" y="95036"/>
                  <a:pt x="12998" y="96094"/>
                  <a:pt x="4531" y="83394"/>
                </a:cubicBezTo>
                <a:close/>
              </a:path>
            </a:pathLst>
          </a:custGeom>
          <a:solidFill>
            <a:srgbClr val="595959">
              <a:alpha val="56000"/>
            </a:srgbClr>
          </a:solidFill>
          <a:ln>
            <a:solidFill>
              <a:srgbClr val="59595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/>
          </a:p>
        </p:txBody>
      </p:sp>
      <p:sp>
        <p:nvSpPr>
          <p:cNvPr id="17" name="Rectangle 16"/>
          <p:cNvSpPr/>
          <p:nvPr/>
        </p:nvSpPr>
        <p:spPr>
          <a:xfrm>
            <a:off x="2483768" y="4708356"/>
            <a:ext cx="1512168" cy="1466755"/>
          </a:xfrm>
          <a:prstGeom prst="rect">
            <a:avLst/>
          </a:prstGeom>
          <a:noFill/>
          <a:ln w="31750" cmpd="sng">
            <a:solidFill>
              <a:srgbClr val="66CCFF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8" name="Connecteur droit 17"/>
          <p:cNvCxnSpPr>
            <a:stCxn id="17" idx="3"/>
            <a:endCxn id="2" idx="1"/>
          </p:cNvCxnSpPr>
          <p:nvPr/>
        </p:nvCxnSpPr>
        <p:spPr>
          <a:xfrm flipV="1">
            <a:off x="3995936" y="3789006"/>
            <a:ext cx="1922576" cy="1652728"/>
          </a:xfrm>
          <a:prstGeom prst="line">
            <a:avLst/>
          </a:prstGeom>
          <a:ln w="31750" cmpd="sng">
            <a:solidFill>
              <a:srgbClr val="66CCF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8512" y="2276838"/>
            <a:ext cx="2982793" cy="3024336"/>
          </a:xfrm>
          <a:prstGeom prst="rect">
            <a:avLst/>
          </a:prstGeom>
          <a:ln w="28575" cmpd="sng">
            <a:solidFill>
              <a:srgbClr val="66CCFF"/>
            </a:solidFill>
          </a:ln>
        </p:spPr>
      </p:pic>
      <p:sp>
        <p:nvSpPr>
          <p:cNvPr id="24" name="ZoneTexte 23"/>
          <p:cNvSpPr txBox="1"/>
          <p:nvPr/>
        </p:nvSpPr>
        <p:spPr>
          <a:xfrm>
            <a:off x="539552" y="260648"/>
            <a:ext cx="73448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b="1" dirty="0" err="1" smtClean="0"/>
              <a:t>Samples</a:t>
            </a:r>
            <a:r>
              <a:rPr lang="fr-FR" sz="3000" b="1" dirty="0" smtClean="0"/>
              <a:t> </a:t>
            </a:r>
            <a:r>
              <a:rPr lang="fr-FR" sz="3000" b="1" dirty="0" err="1" smtClean="0"/>
              <a:t>locality</a:t>
            </a:r>
            <a:endParaRPr lang="fr-FR" sz="3000" b="1" dirty="0"/>
          </a:p>
        </p:txBody>
      </p:sp>
      <p:sp>
        <p:nvSpPr>
          <p:cNvPr id="26" name="ZoneTexte 25"/>
          <p:cNvSpPr txBox="1"/>
          <p:nvPr/>
        </p:nvSpPr>
        <p:spPr>
          <a:xfrm>
            <a:off x="5804961" y="5376698"/>
            <a:ext cx="324036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300" dirty="0" smtClean="0"/>
              <a:t>1. Kruger, 2. </a:t>
            </a:r>
            <a:r>
              <a:rPr lang="fr-FR" sz="1300" dirty="0" err="1" smtClean="0"/>
              <a:t>Umfolozzi</a:t>
            </a:r>
            <a:r>
              <a:rPr lang="fr-FR" sz="1300" dirty="0" smtClean="0"/>
              <a:t>, 3. </a:t>
            </a:r>
            <a:r>
              <a:rPr lang="fr-FR" sz="1300" dirty="0" err="1" smtClean="0"/>
              <a:t>Niassa</a:t>
            </a:r>
            <a:r>
              <a:rPr lang="fr-FR" sz="1300" dirty="0" smtClean="0"/>
              <a:t>, 4. Limpopo, 5. </a:t>
            </a:r>
            <a:r>
              <a:rPr lang="fr-FR" sz="1300" dirty="0" err="1" smtClean="0"/>
              <a:t>Manguana</a:t>
            </a:r>
            <a:r>
              <a:rPr lang="fr-FR" sz="1300" dirty="0" smtClean="0"/>
              <a:t>, 6. </a:t>
            </a:r>
            <a:r>
              <a:rPr lang="fr-FR" sz="1300" dirty="0" err="1" smtClean="0"/>
              <a:t>Gorongosa</a:t>
            </a:r>
            <a:r>
              <a:rPr lang="fr-FR" sz="1300" dirty="0" smtClean="0"/>
              <a:t>, 7. </a:t>
            </a:r>
            <a:r>
              <a:rPr lang="fr-FR" sz="1300" dirty="0" err="1" smtClean="0"/>
              <a:t>Marromeu</a:t>
            </a:r>
            <a:r>
              <a:rPr lang="fr-FR" sz="1300" dirty="0" smtClean="0"/>
              <a:t>, 8. </a:t>
            </a:r>
            <a:r>
              <a:rPr lang="fr-FR" sz="1300" dirty="0" err="1" smtClean="0"/>
              <a:t>Zambezi</a:t>
            </a:r>
            <a:r>
              <a:rPr lang="fr-FR" sz="1300" dirty="0" smtClean="0"/>
              <a:t> </a:t>
            </a:r>
            <a:r>
              <a:rPr lang="fr-FR" sz="1300" dirty="0" err="1" smtClean="0"/>
              <a:t>Valley</a:t>
            </a:r>
            <a:r>
              <a:rPr lang="fr-FR" sz="1300" dirty="0" smtClean="0"/>
              <a:t>, 9. </a:t>
            </a:r>
            <a:r>
              <a:rPr lang="fr-FR" sz="1300" dirty="0" err="1" smtClean="0"/>
              <a:t>Malilangwe</a:t>
            </a:r>
            <a:r>
              <a:rPr lang="fr-FR" sz="1300" dirty="0" smtClean="0"/>
              <a:t>, 10. Crooks Corner, 11. </a:t>
            </a:r>
            <a:r>
              <a:rPr lang="fr-FR" sz="1300" dirty="0" err="1" smtClean="0"/>
              <a:t>Nyakasanga</a:t>
            </a:r>
            <a:r>
              <a:rPr lang="fr-FR" sz="1300" dirty="0" smtClean="0"/>
              <a:t>, 12. </a:t>
            </a:r>
            <a:r>
              <a:rPr lang="fr-FR" sz="1300" dirty="0" err="1" smtClean="0"/>
              <a:t>Gonarezhou</a:t>
            </a:r>
            <a:r>
              <a:rPr lang="fr-FR" sz="1300" dirty="0" smtClean="0"/>
              <a:t>, 13. Hwange, 14. </a:t>
            </a:r>
            <a:r>
              <a:rPr lang="fr-FR" sz="1300" dirty="0" err="1" smtClean="0"/>
              <a:t>Sengwe</a:t>
            </a:r>
            <a:r>
              <a:rPr lang="fr-FR" sz="1300" dirty="0" smtClean="0"/>
              <a:t>, 15. Victoria </a:t>
            </a:r>
            <a:r>
              <a:rPr lang="fr-FR" sz="1300" dirty="0" err="1" smtClean="0"/>
              <a:t>Falls</a:t>
            </a:r>
            <a:r>
              <a:rPr lang="fr-FR" sz="1300" dirty="0" smtClean="0"/>
              <a:t>, 16. </a:t>
            </a:r>
            <a:r>
              <a:rPr lang="fr-FR" sz="1300" dirty="0" err="1" smtClean="0"/>
              <a:t>Chobe</a:t>
            </a:r>
            <a:r>
              <a:rPr lang="fr-FR" sz="1300" dirty="0" smtClean="0"/>
              <a:t> </a:t>
            </a:r>
            <a:endParaRPr lang="fr-FR" sz="1300" dirty="0"/>
          </a:p>
        </p:txBody>
      </p:sp>
      <p:sp>
        <p:nvSpPr>
          <p:cNvPr id="27" name="ZoneTexte 26"/>
          <p:cNvSpPr txBox="1"/>
          <p:nvPr/>
        </p:nvSpPr>
        <p:spPr>
          <a:xfrm>
            <a:off x="539552" y="1340768"/>
            <a:ext cx="28803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dirty="0" smtClean="0"/>
              <a:t>N= 261</a:t>
            </a:r>
            <a:endParaRPr lang="fr-FR" sz="2600" dirty="0"/>
          </a:p>
        </p:txBody>
      </p:sp>
      <p:pic>
        <p:nvPicPr>
          <p:cNvPr id="32" name="Image 31" descr="288l-buffle-d-afrique-syncerus-caffer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11559" y="5409064"/>
            <a:ext cx="1800201" cy="1200839"/>
          </a:xfrm>
          <a:prstGeom prst="rect">
            <a:avLst/>
          </a:prstGeom>
          <a:ln>
            <a:solidFill>
              <a:srgbClr val="66CCFF"/>
            </a:solidFill>
          </a:ln>
        </p:spPr>
      </p:pic>
      <p:sp>
        <p:nvSpPr>
          <p:cNvPr id="34" name="ZoneTexte 33"/>
          <p:cNvSpPr txBox="1"/>
          <p:nvPr/>
        </p:nvSpPr>
        <p:spPr>
          <a:xfrm>
            <a:off x="539552" y="5085184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/>
              <a:t>S. c. </a:t>
            </a:r>
            <a:r>
              <a:rPr lang="fr-FR" i="1" dirty="0" err="1" smtClean="0"/>
              <a:t>caffer</a:t>
            </a:r>
            <a:endParaRPr lang="fr-FR" i="1" dirty="0"/>
          </a:p>
        </p:txBody>
      </p:sp>
      <p:sp>
        <p:nvSpPr>
          <p:cNvPr id="35" name="ZoneTexte 34"/>
          <p:cNvSpPr txBox="1"/>
          <p:nvPr/>
        </p:nvSpPr>
        <p:spPr>
          <a:xfrm>
            <a:off x="2267744" y="1340768"/>
            <a:ext cx="28803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dirty="0" smtClean="0"/>
              <a:t>14 microsatellites</a:t>
            </a:r>
            <a:endParaRPr lang="fr-FR" sz="26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3415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Sans tit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1124744"/>
            <a:ext cx="9144000" cy="5733256"/>
          </a:xfrm>
          <a:prstGeom prst="rect">
            <a:avLst/>
          </a:prstGeom>
        </p:spPr>
      </p:pic>
      <p:cxnSp>
        <p:nvCxnSpPr>
          <p:cNvPr id="5" name="Connecteur droit 4"/>
          <p:cNvCxnSpPr/>
          <p:nvPr/>
        </p:nvCxnSpPr>
        <p:spPr>
          <a:xfrm>
            <a:off x="0" y="1196752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ZoneTexte 23"/>
          <p:cNvSpPr txBox="1"/>
          <p:nvPr/>
        </p:nvSpPr>
        <p:spPr>
          <a:xfrm>
            <a:off x="539552" y="260648"/>
            <a:ext cx="73448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b="1" dirty="0" smtClean="0"/>
              <a:t>Population Structure</a:t>
            </a:r>
            <a:endParaRPr lang="fr-FR" sz="3000" b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60" y="1988840"/>
            <a:ext cx="4104456" cy="4150316"/>
          </a:xfrm>
          <a:prstGeom prst="rect">
            <a:avLst/>
          </a:prstGeom>
          <a:ln w="19050" cmpd="sng">
            <a:solidFill>
              <a:srgbClr val="66CCFF"/>
            </a:solidFill>
          </a:ln>
        </p:spPr>
      </p:pic>
      <p:sp>
        <p:nvSpPr>
          <p:cNvPr id="16" name="Flèche vers la droite 15"/>
          <p:cNvSpPr/>
          <p:nvPr/>
        </p:nvSpPr>
        <p:spPr>
          <a:xfrm>
            <a:off x="5004048" y="3717032"/>
            <a:ext cx="1296144" cy="864096"/>
          </a:xfrm>
          <a:prstGeom prst="rightArrow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/>
          <p:cNvSpPr txBox="1"/>
          <p:nvPr/>
        </p:nvSpPr>
        <p:spPr>
          <a:xfrm>
            <a:off x="6372200" y="3668251"/>
            <a:ext cx="230425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/>
              <a:t>4 Clusters </a:t>
            </a:r>
            <a:r>
              <a:rPr lang="fr-FR" dirty="0" smtClean="0"/>
              <a:t>(Structure, </a:t>
            </a:r>
            <a:r>
              <a:rPr lang="fr-FR" dirty="0" err="1" smtClean="0"/>
              <a:t>Geneland</a:t>
            </a:r>
            <a:r>
              <a:rPr lang="fr-FR" dirty="0" smtClean="0"/>
              <a:t>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8664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Sans titr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1124744"/>
            <a:ext cx="9144000" cy="5733256"/>
          </a:xfrm>
          <a:prstGeom prst="rect">
            <a:avLst/>
          </a:prstGeom>
        </p:spPr>
      </p:pic>
      <p:cxnSp>
        <p:nvCxnSpPr>
          <p:cNvPr id="5" name="Connecteur droit 4"/>
          <p:cNvCxnSpPr/>
          <p:nvPr/>
        </p:nvCxnSpPr>
        <p:spPr>
          <a:xfrm>
            <a:off x="0" y="1196752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ZoneTexte 23"/>
          <p:cNvSpPr txBox="1"/>
          <p:nvPr/>
        </p:nvSpPr>
        <p:spPr>
          <a:xfrm>
            <a:off x="539552" y="260648"/>
            <a:ext cx="73448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b="1" dirty="0" smtClean="0"/>
              <a:t>Population Structure</a:t>
            </a:r>
            <a:endParaRPr lang="fr-FR" sz="3000" b="1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1988840"/>
            <a:ext cx="4104456" cy="4150315"/>
          </a:xfrm>
          <a:prstGeom prst="rect">
            <a:avLst/>
          </a:prstGeom>
          <a:ln w="19050" cmpd="sng">
            <a:solidFill>
              <a:srgbClr val="66CCFF"/>
            </a:solidFill>
          </a:ln>
        </p:spPr>
      </p:pic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43189192"/>
              </p:ext>
            </p:extLst>
          </p:nvPr>
        </p:nvGraphicFramePr>
        <p:xfrm>
          <a:off x="4932040" y="2060848"/>
          <a:ext cx="3954940" cy="1854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8980"/>
                <a:gridCol w="806490"/>
                <a:gridCol w="806490"/>
                <a:gridCol w="806490"/>
                <a:gridCol w="806490"/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b="1" dirty="0" smtClean="0">
                          <a:solidFill>
                            <a:srgbClr val="FF6600"/>
                          </a:solidFill>
                        </a:rPr>
                        <a:t>Pop</a:t>
                      </a:r>
                      <a:r>
                        <a:rPr lang="fr-FR" b="1" baseline="0" dirty="0" smtClean="0">
                          <a:solidFill>
                            <a:srgbClr val="FF6600"/>
                          </a:solidFill>
                        </a:rPr>
                        <a:t> 1</a:t>
                      </a:r>
                      <a:endParaRPr lang="fr-FR" b="1" dirty="0">
                        <a:solidFill>
                          <a:srgbClr val="FF66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b="1" dirty="0" smtClean="0">
                          <a:solidFill>
                            <a:srgbClr val="B000B0"/>
                          </a:solidFill>
                        </a:rPr>
                        <a:t>Pop 2</a:t>
                      </a:r>
                      <a:endParaRPr lang="fr-FR" b="1" dirty="0">
                        <a:solidFill>
                          <a:srgbClr val="B000B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b="1" dirty="0" smtClean="0">
                          <a:solidFill>
                            <a:srgbClr val="0000FF"/>
                          </a:solidFill>
                        </a:rPr>
                        <a:t>Pop 3</a:t>
                      </a:r>
                      <a:endParaRPr lang="fr-FR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b="1" dirty="0" smtClean="0">
                          <a:solidFill>
                            <a:srgbClr val="53BD28"/>
                          </a:solidFill>
                        </a:rPr>
                        <a:t>Pop 4</a:t>
                      </a:r>
                      <a:endParaRPr lang="fr-FR" b="1" dirty="0">
                        <a:solidFill>
                          <a:srgbClr val="53BD28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 smtClean="0">
                          <a:solidFill>
                            <a:srgbClr val="FF6600"/>
                          </a:solidFill>
                        </a:rPr>
                        <a:t>Pop 1</a:t>
                      </a:r>
                      <a:endParaRPr lang="fr-FR" b="1" dirty="0">
                        <a:solidFill>
                          <a:srgbClr val="FF66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</a:t>
                      </a:r>
                      <a:endParaRPr lang="fr-F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 smtClean="0">
                          <a:solidFill>
                            <a:srgbClr val="B000B0"/>
                          </a:solidFill>
                        </a:rPr>
                        <a:t>Pop 2</a:t>
                      </a:r>
                      <a:endParaRPr lang="fr-FR" b="1" dirty="0">
                        <a:solidFill>
                          <a:srgbClr val="B000B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0.124</a:t>
                      </a:r>
                      <a:endParaRPr lang="fr-F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</a:t>
                      </a:r>
                      <a:endParaRPr lang="fr-F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 smtClean="0">
                          <a:solidFill>
                            <a:srgbClr val="0000FF"/>
                          </a:solidFill>
                        </a:rPr>
                        <a:t>Pop 3</a:t>
                      </a:r>
                      <a:endParaRPr lang="fr-FR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0.122</a:t>
                      </a:r>
                      <a:endParaRPr lang="fr-F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0.039</a:t>
                      </a:r>
                      <a:endParaRPr lang="fr-F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</a:t>
                      </a:r>
                      <a:endParaRPr lang="fr-F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 smtClean="0">
                          <a:solidFill>
                            <a:srgbClr val="53BD28"/>
                          </a:solidFill>
                        </a:rPr>
                        <a:t>Pop 4</a:t>
                      </a:r>
                      <a:endParaRPr lang="fr-FR" b="1" dirty="0">
                        <a:solidFill>
                          <a:srgbClr val="53BD28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0.106</a:t>
                      </a:r>
                      <a:endParaRPr lang="fr-F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0.035</a:t>
                      </a:r>
                      <a:endParaRPr lang="fr-F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0.037</a:t>
                      </a:r>
                      <a:endParaRPr lang="fr-F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</a:t>
                      </a:r>
                      <a:endParaRPr lang="fr-FR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4860032" y="1484784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/>
              <a:t>F</a:t>
            </a:r>
            <a:r>
              <a:rPr lang="fr-FR" i="1" baseline="-25000" dirty="0" smtClean="0"/>
              <a:t>ST</a:t>
            </a:r>
            <a:r>
              <a:rPr lang="fr-FR" dirty="0" smtClean="0"/>
              <a:t> Matrix (Arlequin)</a:t>
            </a:r>
            <a:endParaRPr lang="fr-FR" dirty="0"/>
          </a:p>
        </p:txBody>
      </p:sp>
      <p:sp>
        <p:nvSpPr>
          <p:cNvPr id="9" name="Flèche vers le bas 8"/>
          <p:cNvSpPr/>
          <p:nvPr/>
        </p:nvSpPr>
        <p:spPr>
          <a:xfrm>
            <a:off x="6588224" y="4077072"/>
            <a:ext cx="792088" cy="1080120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5436096" y="5301208"/>
            <a:ext cx="3024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GENERAL LOW POPULATION DIFFERENTIATION</a:t>
            </a:r>
            <a:endParaRPr lang="fr-FR" dirty="0"/>
          </a:p>
        </p:txBody>
      </p:sp>
      <p:cxnSp>
        <p:nvCxnSpPr>
          <p:cNvPr id="12" name="Connecteur droit 11"/>
          <p:cNvCxnSpPr/>
          <p:nvPr/>
        </p:nvCxnSpPr>
        <p:spPr>
          <a:xfrm>
            <a:off x="5652120" y="2132856"/>
            <a:ext cx="0" cy="172819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>
            <a:off x="6444208" y="2132856"/>
            <a:ext cx="0" cy="172819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>
            <a:off x="7236296" y="2132856"/>
            <a:ext cx="0" cy="172819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>
            <a:off x="8028384" y="2132856"/>
            <a:ext cx="0" cy="172819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9566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Sans titr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1124744"/>
            <a:ext cx="9144000" cy="5733256"/>
          </a:xfrm>
          <a:prstGeom prst="rect">
            <a:avLst/>
          </a:prstGeom>
        </p:spPr>
      </p:pic>
      <p:cxnSp>
        <p:nvCxnSpPr>
          <p:cNvPr id="5" name="Connecteur droit 4"/>
          <p:cNvCxnSpPr/>
          <p:nvPr/>
        </p:nvCxnSpPr>
        <p:spPr>
          <a:xfrm>
            <a:off x="0" y="1196752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ZoneTexte 23"/>
          <p:cNvSpPr txBox="1"/>
          <p:nvPr/>
        </p:nvSpPr>
        <p:spPr>
          <a:xfrm>
            <a:off x="539552" y="260648"/>
            <a:ext cx="73448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b="1" dirty="0" smtClean="0"/>
              <a:t>Population Structure</a:t>
            </a:r>
            <a:endParaRPr lang="fr-FR" sz="3000" b="1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1988840"/>
            <a:ext cx="4104456" cy="4150315"/>
          </a:xfrm>
          <a:prstGeom prst="rect">
            <a:avLst/>
          </a:prstGeom>
          <a:ln w="19050" cmpd="sng">
            <a:solidFill>
              <a:srgbClr val="66CCFF"/>
            </a:solidFill>
          </a:ln>
        </p:spPr>
      </p:pic>
      <p:sp>
        <p:nvSpPr>
          <p:cNvPr id="8" name="ZoneTexte 7"/>
          <p:cNvSpPr txBox="1"/>
          <p:nvPr/>
        </p:nvSpPr>
        <p:spPr>
          <a:xfrm>
            <a:off x="2339752" y="1412776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(Im)Migration Rate (</a:t>
            </a:r>
            <a:r>
              <a:rPr lang="fr-FR" dirty="0" err="1" smtClean="0"/>
              <a:t>Migrate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71" name="Rectangle 70"/>
          <p:cNvSpPr/>
          <p:nvPr/>
        </p:nvSpPr>
        <p:spPr>
          <a:xfrm>
            <a:off x="5119831" y="5158353"/>
            <a:ext cx="87864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200" b="1" dirty="0" err="1" smtClean="0">
                <a:solidFill>
                  <a:srgbClr val="FF6600"/>
                </a:solidFill>
              </a:rPr>
              <a:t>M</a:t>
            </a:r>
            <a:r>
              <a:rPr lang="fr-FR" sz="2200" b="1" baseline="-25000" dirty="0" err="1" smtClean="0">
                <a:solidFill>
                  <a:srgbClr val="FF6600"/>
                </a:solidFill>
              </a:rPr>
              <a:t>Pop</a:t>
            </a:r>
            <a:r>
              <a:rPr lang="fr-FR" sz="2200" b="1" baseline="-25000" dirty="0" smtClean="0">
                <a:solidFill>
                  <a:srgbClr val="FF6600"/>
                </a:solidFill>
              </a:rPr>
              <a:t> </a:t>
            </a:r>
            <a:r>
              <a:rPr lang="fr-FR" sz="2200" b="1" baseline="-25000" dirty="0">
                <a:solidFill>
                  <a:srgbClr val="FF6600"/>
                </a:solidFill>
              </a:rPr>
              <a:t>1</a:t>
            </a:r>
          </a:p>
        </p:txBody>
      </p:sp>
      <p:sp>
        <p:nvSpPr>
          <p:cNvPr id="72" name="Rectangle 71"/>
          <p:cNvSpPr/>
          <p:nvPr/>
        </p:nvSpPr>
        <p:spPr>
          <a:xfrm>
            <a:off x="7336060" y="5166484"/>
            <a:ext cx="89232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200" b="1" dirty="0" err="1" smtClean="0">
                <a:solidFill>
                  <a:srgbClr val="B000B0"/>
                </a:solidFill>
              </a:rPr>
              <a:t>M</a:t>
            </a:r>
            <a:r>
              <a:rPr lang="fr-FR" sz="2200" b="1" baseline="-25000" dirty="0" err="1" smtClean="0">
                <a:solidFill>
                  <a:srgbClr val="B000B0"/>
                </a:solidFill>
              </a:rPr>
              <a:t>Pop</a:t>
            </a:r>
            <a:r>
              <a:rPr lang="fr-FR" sz="2200" b="1" baseline="-25000" dirty="0" smtClean="0">
                <a:solidFill>
                  <a:srgbClr val="B000B0"/>
                </a:solidFill>
              </a:rPr>
              <a:t> </a:t>
            </a:r>
            <a:r>
              <a:rPr lang="fr-FR" sz="2200" b="1" baseline="-25000" dirty="0">
                <a:solidFill>
                  <a:srgbClr val="B000B0"/>
                </a:solidFill>
              </a:rPr>
              <a:t>2</a:t>
            </a:r>
          </a:p>
        </p:txBody>
      </p:sp>
      <p:sp>
        <p:nvSpPr>
          <p:cNvPr id="73" name="Rectangle 72"/>
          <p:cNvSpPr/>
          <p:nvPr/>
        </p:nvSpPr>
        <p:spPr>
          <a:xfrm>
            <a:off x="7336060" y="5598532"/>
            <a:ext cx="89232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200" b="1" dirty="0" err="1" smtClean="0">
                <a:solidFill>
                  <a:srgbClr val="0000FF"/>
                </a:solidFill>
              </a:rPr>
              <a:t>M</a:t>
            </a:r>
            <a:r>
              <a:rPr lang="fr-FR" sz="2200" b="1" baseline="-25000" dirty="0" err="1" smtClean="0">
                <a:solidFill>
                  <a:srgbClr val="0000FF"/>
                </a:solidFill>
              </a:rPr>
              <a:t>Pop</a:t>
            </a:r>
            <a:r>
              <a:rPr lang="fr-FR" sz="2200" b="1" baseline="-25000" dirty="0" smtClean="0">
                <a:solidFill>
                  <a:srgbClr val="0000FF"/>
                </a:solidFill>
              </a:rPr>
              <a:t> </a:t>
            </a:r>
            <a:r>
              <a:rPr lang="fr-FR" sz="2200" b="1" baseline="-25000" dirty="0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74" name="Rectangle 73"/>
          <p:cNvSpPr/>
          <p:nvPr/>
        </p:nvSpPr>
        <p:spPr>
          <a:xfrm>
            <a:off x="7336060" y="6021288"/>
            <a:ext cx="89232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200" b="1" dirty="0" err="1" smtClean="0">
                <a:solidFill>
                  <a:srgbClr val="53BD28"/>
                </a:solidFill>
              </a:rPr>
              <a:t>M</a:t>
            </a:r>
            <a:r>
              <a:rPr lang="fr-FR" sz="2200" b="1" baseline="-25000" dirty="0" err="1" smtClean="0">
                <a:solidFill>
                  <a:srgbClr val="53BD28"/>
                </a:solidFill>
              </a:rPr>
              <a:t>Pop</a:t>
            </a:r>
            <a:r>
              <a:rPr lang="fr-FR" sz="2200" b="1" baseline="-25000" dirty="0" smtClean="0">
                <a:solidFill>
                  <a:srgbClr val="53BD28"/>
                </a:solidFill>
              </a:rPr>
              <a:t> </a:t>
            </a:r>
            <a:r>
              <a:rPr lang="fr-FR" sz="2200" b="1" baseline="-25000" dirty="0">
                <a:solidFill>
                  <a:srgbClr val="53BD28"/>
                </a:solidFill>
              </a:rPr>
              <a:t>4</a:t>
            </a:r>
          </a:p>
        </p:txBody>
      </p:sp>
      <p:sp>
        <p:nvSpPr>
          <p:cNvPr id="75" name="Rectangle 74"/>
          <p:cNvSpPr/>
          <p:nvPr/>
        </p:nvSpPr>
        <p:spPr>
          <a:xfrm>
            <a:off x="5119831" y="5590401"/>
            <a:ext cx="87864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200" b="1" dirty="0" err="1" smtClean="0">
                <a:solidFill>
                  <a:srgbClr val="FF6600"/>
                </a:solidFill>
              </a:rPr>
              <a:t>M</a:t>
            </a:r>
            <a:r>
              <a:rPr lang="fr-FR" sz="2200" b="1" baseline="-25000" dirty="0" err="1" smtClean="0">
                <a:solidFill>
                  <a:srgbClr val="FF6600"/>
                </a:solidFill>
              </a:rPr>
              <a:t>Pop</a:t>
            </a:r>
            <a:r>
              <a:rPr lang="fr-FR" sz="2200" b="1" baseline="-25000" dirty="0" smtClean="0">
                <a:solidFill>
                  <a:srgbClr val="FF6600"/>
                </a:solidFill>
              </a:rPr>
              <a:t> </a:t>
            </a:r>
            <a:r>
              <a:rPr lang="fr-FR" sz="2200" b="1" baseline="-25000" dirty="0">
                <a:solidFill>
                  <a:srgbClr val="FF6600"/>
                </a:solidFill>
              </a:rPr>
              <a:t>1</a:t>
            </a:r>
          </a:p>
        </p:txBody>
      </p:sp>
      <p:sp>
        <p:nvSpPr>
          <p:cNvPr id="76" name="Rectangle 75"/>
          <p:cNvSpPr/>
          <p:nvPr/>
        </p:nvSpPr>
        <p:spPr>
          <a:xfrm>
            <a:off x="5125347" y="6022449"/>
            <a:ext cx="87864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200" b="1" dirty="0" err="1" smtClean="0">
                <a:solidFill>
                  <a:srgbClr val="FF6600"/>
                </a:solidFill>
              </a:rPr>
              <a:t>M</a:t>
            </a:r>
            <a:r>
              <a:rPr lang="fr-FR" sz="2200" b="1" baseline="-25000" dirty="0" err="1" smtClean="0">
                <a:solidFill>
                  <a:srgbClr val="FF6600"/>
                </a:solidFill>
              </a:rPr>
              <a:t>Pop</a:t>
            </a:r>
            <a:r>
              <a:rPr lang="fr-FR" sz="2200" b="1" baseline="-25000" dirty="0" smtClean="0">
                <a:solidFill>
                  <a:srgbClr val="FF6600"/>
                </a:solidFill>
              </a:rPr>
              <a:t> </a:t>
            </a:r>
            <a:r>
              <a:rPr lang="fr-FR" sz="2200" b="1" baseline="-25000" dirty="0">
                <a:solidFill>
                  <a:srgbClr val="FF6600"/>
                </a:solidFill>
              </a:rPr>
              <a:t>1</a:t>
            </a:r>
          </a:p>
        </p:txBody>
      </p:sp>
      <p:cxnSp>
        <p:nvCxnSpPr>
          <p:cNvPr id="77" name="Connecteur droit avec flèche 76"/>
          <p:cNvCxnSpPr/>
          <p:nvPr/>
        </p:nvCxnSpPr>
        <p:spPr>
          <a:xfrm>
            <a:off x="5983927" y="5445224"/>
            <a:ext cx="1296144" cy="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Connecteur droit avec flèche 77"/>
          <p:cNvCxnSpPr/>
          <p:nvPr/>
        </p:nvCxnSpPr>
        <p:spPr>
          <a:xfrm>
            <a:off x="5983927" y="5877272"/>
            <a:ext cx="1296144" cy="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Connecteur droit avec flèche 78"/>
          <p:cNvCxnSpPr/>
          <p:nvPr/>
        </p:nvCxnSpPr>
        <p:spPr>
          <a:xfrm>
            <a:off x="5983927" y="6309320"/>
            <a:ext cx="1296144" cy="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Rectangle 79"/>
          <p:cNvSpPr/>
          <p:nvPr/>
        </p:nvSpPr>
        <p:spPr>
          <a:xfrm>
            <a:off x="5119831" y="4654297"/>
            <a:ext cx="89232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200" b="1" dirty="0" err="1" smtClean="0">
                <a:solidFill>
                  <a:srgbClr val="B000B0"/>
                </a:solidFill>
              </a:rPr>
              <a:t>M</a:t>
            </a:r>
            <a:r>
              <a:rPr lang="fr-FR" sz="2200" b="1" baseline="-25000" dirty="0" err="1" smtClean="0">
                <a:solidFill>
                  <a:srgbClr val="B000B0"/>
                </a:solidFill>
              </a:rPr>
              <a:t>Pop</a:t>
            </a:r>
            <a:r>
              <a:rPr lang="fr-FR" sz="2200" b="1" baseline="-25000" dirty="0" smtClean="0">
                <a:solidFill>
                  <a:srgbClr val="B000B0"/>
                </a:solidFill>
              </a:rPr>
              <a:t> </a:t>
            </a:r>
            <a:r>
              <a:rPr lang="fr-FR" sz="2200" b="1" baseline="-25000" dirty="0">
                <a:solidFill>
                  <a:srgbClr val="B000B0"/>
                </a:solidFill>
              </a:rPr>
              <a:t>2</a:t>
            </a:r>
          </a:p>
        </p:txBody>
      </p:sp>
      <p:sp>
        <p:nvSpPr>
          <p:cNvPr id="81" name="Rectangle 80"/>
          <p:cNvSpPr/>
          <p:nvPr/>
        </p:nvSpPr>
        <p:spPr>
          <a:xfrm>
            <a:off x="5119831" y="4212957"/>
            <a:ext cx="89232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200" b="1" dirty="0" err="1" smtClean="0">
                <a:solidFill>
                  <a:srgbClr val="B000B0"/>
                </a:solidFill>
              </a:rPr>
              <a:t>M</a:t>
            </a:r>
            <a:r>
              <a:rPr lang="fr-FR" sz="2200" b="1" baseline="-25000" dirty="0" err="1" smtClean="0">
                <a:solidFill>
                  <a:srgbClr val="B000B0"/>
                </a:solidFill>
              </a:rPr>
              <a:t>Pop</a:t>
            </a:r>
            <a:r>
              <a:rPr lang="fr-FR" sz="2200" b="1" baseline="-25000" dirty="0" smtClean="0">
                <a:solidFill>
                  <a:srgbClr val="B000B0"/>
                </a:solidFill>
              </a:rPr>
              <a:t> </a:t>
            </a:r>
            <a:r>
              <a:rPr lang="fr-FR" sz="2200" b="1" baseline="-25000" dirty="0">
                <a:solidFill>
                  <a:srgbClr val="B000B0"/>
                </a:solidFill>
              </a:rPr>
              <a:t>2</a:t>
            </a:r>
          </a:p>
        </p:txBody>
      </p:sp>
      <p:sp>
        <p:nvSpPr>
          <p:cNvPr id="82" name="Rectangle 81"/>
          <p:cNvSpPr/>
          <p:nvPr/>
        </p:nvSpPr>
        <p:spPr>
          <a:xfrm>
            <a:off x="7352079" y="4293096"/>
            <a:ext cx="89232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200" b="1" dirty="0" err="1" smtClean="0">
                <a:solidFill>
                  <a:srgbClr val="0000FF"/>
                </a:solidFill>
              </a:rPr>
              <a:t>M</a:t>
            </a:r>
            <a:r>
              <a:rPr lang="fr-FR" sz="2200" b="1" baseline="-25000" dirty="0" err="1" smtClean="0">
                <a:solidFill>
                  <a:srgbClr val="0000FF"/>
                </a:solidFill>
              </a:rPr>
              <a:t>Pop</a:t>
            </a:r>
            <a:r>
              <a:rPr lang="fr-FR" sz="2200" b="1" baseline="-25000" dirty="0" smtClean="0">
                <a:solidFill>
                  <a:srgbClr val="0000FF"/>
                </a:solidFill>
              </a:rPr>
              <a:t> </a:t>
            </a:r>
            <a:r>
              <a:rPr lang="fr-FR" sz="2200" b="1" baseline="-25000" dirty="0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83" name="Rectangle 82"/>
          <p:cNvSpPr/>
          <p:nvPr/>
        </p:nvSpPr>
        <p:spPr>
          <a:xfrm>
            <a:off x="7352079" y="4725144"/>
            <a:ext cx="89232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200" b="1" dirty="0" err="1" smtClean="0">
                <a:solidFill>
                  <a:srgbClr val="53BD28"/>
                </a:solidFill>
              </a:rPr>
              <a:t>M</a:t>
            </a:r>
            <a:r>
              <a:rPr lang="fr-FR" sz="2200" b="1" baseline="-25000" dirty="0" err="1" smtClean="0">
                <a:solidFill>
                  <a:srgbClr val="53BD28"/>
                </a:solidFill>
              </a:rPr>
              <a:t>Pop</a:t>
            </a:r>
            <a:r>
              <a:rPr lang="fr-FR" sz="2200" b="1" baseline="-25000" dirty="0" smtClean="0">
                <a:solidFill>
                  <a:srgbClr val="53BD28"/>
                </a:solidFill>
              </a:rPr>
              <a:t> </a:t>
            </a:r>
            <a:r>
              <a:rPr lang="fr-FR" sz="2200" b="1" baseline="-25000" dirty="0">
                <a:solidFill>
                  <a:srgbClr val="53BD28"/>
                </a:solidFill>
              </a:rPr>
              <a:t>4</a:t>
            </a:r>
          </a:p>
        </p:txBody>
      </p:sp>
      <p:cxnSp>
        <p:nvCxnSpPr>
          <p:cNvPr id="84" name="Connecteur droit avec flèche 83"/>
          <p:cNvCxnSpPr/>
          <p:nvPr/>
        </p:nvCxnSpPr>
        <p:spPr>
          <a:xfrm>
            <a:off x="5983927" y="4581128"/>
            <a:ext cx="1296144" cy="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Connecteur droit avec flèche 84"/>
          <p:cNvCxnSpPr/>
          <p:nvPr/>
        </p:nvCxnSpPr>
        <p:spPr>
          <a:xfrm>
            <a:off x="5983927" y="5013176"/>
            <a:ext cx="1296144" cy="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Rectangle 85"/>
          <p:cNvSpPr/>
          <p:nvPr/>
        </p:nvSpPr>
        <p:spPr>
          <a:xfrm>
            <a:off x="5119831" y="2988821"/>
            <a:ext cx="89232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200" b="1" dirty="0" err="1" smtClean="0">
                <a:solidFill>
                  <a:srgbClr val="0000FF"/>
                </a:solidFill>
              </a:rPr>
              <a:t>M</a:t>
            </a:r>
            <a:r>
              <a:rPr lang="fr-FR" sz="2200" b="1" baseline="-25000" dirty="0" err="1" smtClean="0">
                <a:solidFill>
                  <a:srgbClr val="0000FF"/>
                </a:solidFill>
              </a:rPr>
              <a:t>Pop</a:t>
            </a:r>
            <a:r>
              <a:rPr lang="fr-FR" sz="2200" b="1" baseline="-25000" dirty="0" smtClean="0">
                <a:solidFill>
                  <a:srgbClr val="0000FF"/>
                </a:solidFill>
              </a:rPr>
              <a:t> </a:t>
            </a:r>
            <a:r>
              <a:rPr lang="fr-FR" sz="2200" b="1" baseline="-25000" dirty="0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87" name="Rectangle 86"/>
          <p:cNvSpPr/>
          <p:nvPr/>
        </p:nvSpPr>
        <p:spPr>
          <a:xfrm>
            <a:off x="5119831" y="3420869"/>
            <a:ext cx="89232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200" b="1" dirty="0" err="1" smtClean="0">
                <a:solidFill>
                  <a:srgbClr val="0000FF"/>
                </a:solidFill>
              </a:rPr>
              <a:t>M</a:t>
            </a:r>
            <a:r>
              <a:rPr lang="fr-FR" sz="2200" b="1" baseline="-25000" dirty="0" err="1" smtClean="0">
                <a:solidFill>
                  <a:srgbClr val="0000FF"/>
                </a:solidFill>
              </a:rPr>
              <a:t>Pop</a:t>
            </a:r>
            <a:r>
              <a:rPr lang="fr-FR" sz="2200" b="1" baseline="-25000" dirty="0" smtClean="0">
                <a:solidFill>
                  <a:srgbClr val="0000FF"/>
                </a:solidFill>
              </a:rPr>
              <a:t> </a:t>
            </a:r>
            <a:r>
              <a:rPr lang="fr-FR" sz="2200" b="1" baseline="-25000" dirty="0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88" name="Rectangle 87"/>
          <p:cNvSpPr/>
          <p:nvPr/>
        </p:nvSpPr>
        <p:spPr>
          <a:xfrm>
            <a:off x="5119831" y="3780909"/>
            <a:ext cx="89232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200" b="1" dirty="0" err="1" smtClean="0">
                <a:solidFill>
                  <a:srgbClr val="0000FF"/>
                </a:solidFill>
              </a:rPr>
              <a:t>M</a:t>
            </a:r>
            <a:r>
              <a:rPr lang="fr-FR" sz="2200" b="1" baseline="-25000" dirty="0" err="1" smtClean="0">
                <a:solidFill>
                  <a:srgbClr val="0000FF"/>
                </a:solidFill>
              </a:rPr>
              <a:t>Pop</a:t>
            </a:r>
            <a:r>
              <a:rPr lang="fr-FR" sz="2200" b="1" baseline="-25000" dirty="0" smtClean="0">
                <a:solidFill>
                  <a:srgbClr val="0000FF"/>
                </a:solidFill>
              </a:rPr>
              <a:t> </a:t>
            </a:r>
            <a:r>
              <a:rPr lang="fr-FR" sz="2200" b="1" baseline="-25000" dirty="0">
                <a:solidFill>
                  <a:srgbClr val="0000FF"/>
                </a:solidFill>
              </a:rPr>
              <a:t>3</a:t>
            </a:r>
          </a:p>
        </p:txBody>
      </p:sp>
      <p:cxnSp>
        <p:nvCxnSpPr>
          <p:cNvPr id="89" name="Connecteur droit avec flèche 88"/>
          <p:cNvCxnSpPr/>
          <p:nvPr/>
        </p:nvCxnSpPr>
        <p:spPr>
          <a:xfrm>
            <a:off x="5983927" y="4149080"/>
            <a:ext cx="1296144" cy="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Connecteur droit avec flèche 89"/>
          <p:cNvCxnSpPr/>
          <p:nvPr/>
        </p:nvCxnSpPr>
        <p:spPr>
          <a:xfrm>
            <a:off x="5983927" y="3284984"/>
            <a:ext cx="1296144" cy="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Connecteur droit avec flèche 90"/>
          <p:cNvCxnSpPr/>
          <p:nvPr/>
        </p:nvCxnSpPr>
        <p:spPr>
          <a:xfrm>
            <a:off x="5983927" y="3717032"/>
            <a:ext cx="1296144" cy="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2" name="Rectangle 91"/>
          <p:cNvSpPr/>
          <p:nvPr/>
        </p:nvSpPr>
        <p:spPr>
          <a:xfrm>
            <a:off x="7352079" y="3006244"/>
            <a:ext cx="87864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200" b="1" dirty="0" err="1" smtClean="0">
                <a:solidFill>
                  <a:srgbClr val="FF6600"/>
                </a:solidFill>
              </a:rPr>
              <a:t>M</a:t>
            </a:r>
            <a:r>
              <a:rPr lang="fr-FR" sz="2200" b="1" baseline="-25000" dirty="0" err="1" smtClean="0">
                <a:solidFill>
                  <a:srgbClr val="FF6600"/>
                </a:solidFill>
              </a:rPr>
              <a:t>Pop</a:t>
            </a:r>
            <a:r>
              <a:rPr lang="fr-FR" sz="2200" b="1" baseline="-25000" dirty="0" smtClean="0">
                <a:solidFill>
                  <a:srgbClr val="FF6600"/>
                </a:solidFill>
              </a:rPr>
              <a:t> </a:t>
            </a:r>
            <a:r>
              <a:rPr lang="fr-FR" sz="2200" b="1" baseline="-25000" dirty="0">
                <a:solidFill>
                  <a:srgbClr val="FF6600"/>
                </a:solidFill>
              </a:rPr>
              <a:t>1</a:t>
            </a:r>
          </a:p>
        </p:txBody>
      </p:sp>
      <p:sp>
        <p:nvSpPr>
          <p:cNvPr id="93" name="Rectangle 92"/>
          <p:cNvSpPr/>
          <p:nvPr/>
        </p:nvSpPr>
        <p:spPr>
          <a:xfrm>
            <a:off x="7352079" y="3438292"/>
            <a:ext cx="89232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200" b="1" dirty="0" err="1" smtClean="0">
                <a:solidFill>
                  <a:srgbClr val="B000B0"/>
                </a:solidFill>
              </a:rPr>
              <a:t>M</a:t>
            </a:r>
            <a:r>
              <a:rPr lang="fr-FR" sz="2200" b="1" baseline="-25000" dirty="0" err="1" smtClean="0">
                <a:solidFill>
                  <a:srgbClr val="B000B0"/>
                </a:solidFill>
              </a:rPr>
              <a:t>Pop</a:t>
            </a:r>
            <a:r>
              <a:rPr lang="fr-FR" sz="2200" b="1" baseline="-25000" dirty="0" smtClean="0">
                <a:solidFill>
                  <a:srgbClr val="B000B0"/>
                </a:solidFill>
              </a:rPr>
              <a:t> </a:t>
            </a:r>
            <a:r>
              <a:rPr lang="fr-FR" sz="2200" b="1" baseline="-25000" dirty="0">
                <a:solidFill>
                  <a:srgbClr val="B000B0"/>
                </a:solidFill>
              </a:rPr>
              <a:t>2</a:t>
            </a:r>
          </a:p>
        </p:txBody>
      </p:sp>
      <p:sp>
        <p:nvSpPr>
          <p:cNvPr id="94" name="Rectangle 93"/>
          <p:cNvSpPr/>
          <p:nvPr/>
        </p:nvSpPr>
        <p:spPr>
          <a:xfrm>
            <a:off x="7352079" y="3870340"/>
            <a:ext cx="89232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200" b="1" dirty="0" err="1" smtClean="0">
                <a:solidFill>
                  <a:srgbClr val="53BD28"/>
                </a:solidFill>
              </a:rPr>
              <a:t>M</a:t>
            </a:r>
            <a:r>
              <a:rPr lang="fr-FR" sz="2200" b="1" baseline="-25000" dirty="0" err="1" smtClean="0">
                <a:solidFill>
                  <a:srgbClr val="53BD28"/>
                </a:solidFill>
              </a:rPr>
              <a:t>Pop</a:t>
            </a:r>
            <a:r>
              <a:rPr lang="fr-FR" sz="2200" b="1" baseline="-25000" dirty="0" smtClean="0">
                <a:solidFill>
                  <a:srgbClr val="53BD28"/>
                </a:solidFill>
              </a:rPr>
              <a:t> </a:t>
            </a:r>
            <a:r>
              <a:rPr lang="fr-FR" sz="2200" b="1" baseline="-25000" dirty="0">
                <a:solidFill>
                  <a:srgbClr val="53BD28"/>
                </a:solidFill>
              </a:rPr>
              <a:t>4</a:t>
            </a:r>
          </a:p>
        </p:txBody>
      </p:sp>
      <p:sp>
        <p:nvSpPr>
          <p:cNvPr id="95" name="Rectangle 94"/>
          <p:cNvSpPr/>
          <p:nvPr/>
        </p:nvSpPr>
        <p:spPr>
          <a:xfrm>
            <a:off x="5119831" y="2556773"/>
            <a:ext cx="89232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200" b="1" dirty="0" err="1" smtClean="0">
                <a:solidFill>
                  <a:srgbClr val="53BD28"/>
                </a:solidFill>
              </a:rPr>
              <a:t>M</a:t>
            </a:r>
            <a:r>
              <a:rPr lang="fr-FR" sz="2200" b="1" baseline="-25000" dirty="0" err="1" smtClean="0">
                <a:solidFill>
                  <a:srgbClr val="53BD28"/>
                </a:solidFill>
              </a:rPr>
              <a:t>Pop</a:t>
            </a:r>
            <a:r>
              <a:rPr lang="fr-FR" sz="2200" b="1" baseline="-25000" dirty="0" smtClean="0">
                <a:solidFill>
                  <a:srgbClr val="53BD28"/>
                </a:solidFill>
              </a:rPr>
              <a:t> </a:t>
            </a:r>
            <a:r>
              <a:rPr lang="fr-FR" sz="2200" b="1" baseline="-25000" dirty="0">
                <a:solidFill>
                  <a:srgbClr val="53BD28"/>
                </a:solidFill>
              </a:rPr>
              <a:t>4</a:t>
            </a:r>
          </a:p>
        </p:txBody>
      </p:sp>
      <p:sp>
        <p:nvSpPr>
          <p:cNvPr id="96" name="Rectangle 95"/>
          <p:cNvSpPr/>
          <p:nvPr/>
        </p:nvSpPr>
        <p:spPr>
          <a:xfrm>
            <a:off x="5119831" y="2134017"/>
            <a:ext cx="89232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200" b="1" dirty="0" err="1" smtClean="0">
                <a:solidFill>
                  <a:srgbClr val="53BD28"/>
                </a:solidFill>
              </a:rPr>
              <a:t>M</a:t>
            </a:r>
            <a:r>
              <a:rPr lang="fr-FR" sz="2200" b="1" baseline="-25000" dirty="0" err="1" smtClean="0">
                <a:solidFill>
                  <a:srgbClr val="53BD28"/>
                </a:solidFill>
              </a:rPr>
              <a:t>Pop</a:t>
            </a:r>
            <a:r>
              <a:rPr lang="fr-FR" sz="2200" b="1" baseline="-25000" dirty="0" smtClean="0">
                <a:solidFill>
                  <a:srgbClr val="53BD28"/>
                </a:solidFill>
              </a:rPr>
              <a:t> </a:t>
            </a:r>
            <a:r>
              <a:rPr lang="fr-FR" sz="2200" b="1" baseline="-25000" dirty="0">
                <a:solidFill>
                  <a:srgbClr val="53BD28"/>
                </a:solidFill>
              </a:rPr>
              <a:t>4</a:t>
            </a:r>
          </a:p>
        </p:txBody>
      </p:sp>
      <p:sp>
        <p:nvSpPr>
          <p:cNvPr id="97" name="Rectangle 96"/>
          <p:cNvSpPr/>
          <p:nvPr/>
        </p:nvSpPr>
        <p:spPr>
          <a:xfrm>
            <a:off x="5119831" y="1701969"/>
            <a:ext cx="89232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200" b="1" dirty="0" err="1" smtClean="0">
                <a:solidFill>
                  <a:srgbClr val="53BD28"/>
                </a:solidFill>
              </a:rPr>
              <a:t>M</a:t>
            </a:r>
            <a:r>
              <a:rPr lang="fr-FR" sz="2200" b="1" baseline="-25000" dirty="0" err="1" smtClean="0">
                <a:solidFill>
                  <a:srgbClr val="53BD28"/>
                </a:solidFill>
              </a:rPr>
              <a:t>Pop</a:t>
            </a:r>
            <a:r>
              <a:rPr lang="fr-FR" sz="2200" b="1" baseline="-25000" dirty="0" smtClean="0">
                <a:solidFill>
                  <a:srgbClr val="53BD28"/>
                </a:solidFill>
              </a:rPr>
              <a:t> </a:t>
            </a:r>
            <a:r>
              <a:rPr lang="fr-FR" sz="2200" b="1" baseline="-25000" dirty="0">
                <a:solidFill>
                  <a:srgbClr val="53BD28"/>
                </a:solidFill>
              </a:rPr>
              <a:t>4</a:t>
            </a:r>
          </a:p>
        </p:txBody>
      </p:sp>
      <p:cxnSp>
        <p:nvCxnSpPr>
          <p:cNvPr id="98" name="Connecteur droit avec flèche 97"/>
          <p:cNvCxnSpPr/>
          <p:nvPr/>
        </p:nvCxnSpPr>
        <p:spPr>
          <a:xfrm>
            <a:off x="5983927" y="2852936"/>
            <a:ext cx="1296144" cy="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Connecteur droit avec flèche 98"/>
          <p:cNvCxnSpPr/>
          <p:nvPr/>
        </p:nvCxnSpPr>
        <p:spPr>
          <a:xfrm>
            <a:off x="5983927" y="1988840"/>
            <a:ext cx="1296144" cy="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Connecteur droit avec flèche 99"/>
          <p:cNvCxnSpPr/>
          <p:nvPr/>
        </p:nvCxnSpPr>
        <p:spPr>
          <a:xfrm>
            <a:off x="5983927" y="2420888"/>
            <a:ext cx="1296144" cy="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1" name="Rectangle 100"/>
          <p:cNvSpPr/>
          <p:nvPr/>
        </p:nvSpPr>
        <p:spPr>
          <a:xfrm>
            <a:off x="7352079" y="1700808"/>
            <a:ext cx="87864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200" b="1" dirty="0" err="1" smtClean="0">
                <a:solidFill>
                  <a:srgbClr val="FF6600"/>
                </a:solidFill>
              </a:rPr>
              <a:t>M</a:t>
            </a:r>
            <a:r>
              <a:rPr lang="fr-FR" sz="2200" b="1" baseline="-25000" dirty="0" err="1" smtClean="0">
                <a:solidFill>
                  <a:srgbClr val="FF6600"/>
                </a:solidFill>
              </a:rPr>
              <a:t>Pop</a:t>
            </a:r>
            <a:r>
              <a:rPr lang="fr-FR" sz="2200" b="1" baseline="-25000" dirty="0" smtClean="0">
                <a:solidFill>
                  <a:srgbClr val="FF6600"/>
                </a:solidFill>
              </a:rPr>
              <a:t> </a:t>
            </a:r>
            <a:r>
              <a:rPr lang="fr-FR" sz="2200" b="1" baseline="-25000" dirty="0">
                <a:solidFill>
                  <a:srgbClr val="FF6600"/>
                </a:solidFill>
              </a:rPr>
              <a:t>1</a:t>
            </a:r>
          </a:p>
        </p:txBody>
      </p:sp>
      <p:sp>
        <p:nvSpPr>
          <p:cNvPr id="102" name="Rectangle 101"/>
          <p:cNvSpPr/>
          <p:nvPr/>
        </p:nvSpPr>
        <p:spPr>
          <a:xfrm>
            <a:off x="7352079" y="2132856"/>
            <a:ext cx="89232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200" b="1" dirty="0" err="1" smtClean="0">
                <a:solidFill>
                  <a:srgbClr val="B000B0"/>
                </a:solidFill>
              </a:rPr>
              <a:t>M</a:t>
            </a:r>
            <a:r>
              <a:rPr lang="fr-FR" sz="2200" b="1" baseline="-25000" dirty="0" err="1" smtClean="0">
                <a:solidFill>
                  <a:srgbClr val="B000B0"/>
                </a:solidFill>
              </a:rPr>
              <a:t>Pop</a:t>
            </a:r>
            <a:r>
              <a:rPr lang="fr-FR" sz="2200" b="1" baseline="-25000" dirty="0" smtClean="0">
                <a:solidFill>
                  <a:srgbClr val="B000B0"/>
                </a:solidFill>
              </a:rPr>
              <a:t> </a:t>
            </a:r>
            <a:r>
              <a:rPr lang="fr-FR" sz="2200" b="1" baseline="-25000" dirty="0">
                <a:solidFill>
                  <a:srgbClr val="B000B0"/>
                </a:solidFill>
              </a:rPr>
              <a:t>2</a:t>
            </a:r>
          </a:p>
        </p:txBody>
      </p:sp>
      <p:sp>
        <p:nvSpPr>
          <p:cNvPr id="103" name="Rectangle 102"/>
          <p:cNvSpPr/>
          <p:nvPr/>
        </p:nvSpPr>
        <p:spPr>
          <a:xfrm>
            <a:off x="7352079" y="2574196"/>
            <a:ext cx="89232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200" b="1" dirty="0" err="1" smtClean="0">
                <a:solidFill>
                  <a:srgbClr val="0000FF"/>
                </a:solidFill>
              </a:rPr>
              <a:t>M</a:t>
            </a:r>
            <a:r>
              <a:rPr lang="fr-FR" sz="2200" b="1" baseline="-25000" dirty="0" err="1" smtClean="0">
                <a:solidFill>
                  <a:srgbClr val="0000FF"/>
                </a:solidFill>
              </a:rPr>
              <a:t>Pop</a:t>
            </a:r>
            <a:r>
              <a:rPr lang="fr-FR" sz="2200" b="1" baseline="-25000" dirty="0" smtClean="0">
                <a:solidFill>
                  <a:srgbClr val="0000FF"/>
                </a:solidFill>
              </a:rPr>
              <a:t> </a:t>
            </a:r>
            <a:r>
              <a:rPr lang="fr-FR" sz="2200" b="1" baseline="-25000" dirty="0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106" name="ZoneTexte 105"/>
          <p:cNvSpPr txBox="1"/>
          <p:nvPr/>
        </p:nvSpPr>
        <p:spPr>
          <a:xfrm>
            <a:off x="6199951" y="1665675"/>
            <a:ext cx="79208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dirty="0" smtClean="0"/>
              <a:t>0,030%</a:t>
            </a:r>
          </a:p>
        </p:txBody>
      </p:sp>
      <p:sp>
        <p:nvSpPr>
          <p:cNvPr id="107" name="ZoneTexte 106"/>
          <p:cNvSpPr txBox="1"/>
          <p:nvPr/>
        </p:nvSpPr>
        <p:spPr>
          <a:xfrm>
            <a:off x="6199951" y="2097723"/>
            <a:ext cx="79208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dirty="0" smtClean="0"/>
              <a:t>0,030%</a:t>
            </a:r>
          </a:p>
        </p:txBody>
      </p:sp>
      <p:sp>
        <p:nvSpPr>
          <p:cNvPr id="108" name="ZoneTexte 107"/>
          <p:cNvSpPr txBox="1"/>
          <p:nvPr/>
        </p:nvSpPr>
        <p:spPr>
          <a:xfrm>
            <a:off x="6199951" y="2529771"/>
            <a:ext cx="79208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dirty="0" smtClean="0"/>
              <a:t>0,030%</a:t>
            </a:r>
          </a:p>
        </p:txBody>
      </p:sp>
      <p:sp>
        <p:nvSpPr>
          <p:cNvPr id="109" name="ZoneTexte 108"/>
          <p:cNvSpPr txBox="1"/>
          <p:nvPr/>
        </p:nvSpPr>
        <p:spPr>
          <a:xfrm>
            <a:off x="6199951" y="2961819"/>
            <a:ext cx="79208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dirty="0" smtClean="0"/>
              <a:t>0,013%</a:t>
            </a:r>
          </a:p>
        </p:txBody>
      </p:sp>
      <p:sp>
        <p:nvSpPr>
          <p:cNvPr id="110" name="ZoneTexte 109"/>
          <p:cNvSpPr txBox="1"/>
          <p:nvPr/>
        </p:nvSpPr>
        <p:spPr>
          <a:xfrm>
            <a:off x="6199951" y="3393867"/>
            <a:ext cx="79208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dirty="0" smtClean="0"/>
              <a:t>0,010%</a:t>
            </a:r>
          </a:p>
        </p:txBody>
      </p:sp>
      <p:sp>
        <p:nvSpPr>
          <p:cNvPr id="111" name="ZoneTexte 110"/>
          <p:cNvSpPr txBox="1"/>
          <p:nvPr/>
        </p:nvSpPr>
        <p:spPr>
          <a:xfrm>
            <a:off x="6199951" y="3825915"/>
            <a:ext cx="79208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dirty="0" smtClean="0"/>
              <a:t>0,009%</a:t>
            </a:r>
          </a:p>
        </p:txBody>
      </p:sp>
      <p:sp>
        <p:nvSpPr>
          <p:cNvPr id="112" name="ZoneTexte 111"/>
          <p:cNvSpPr txBox="1"/>
          <p:nvPr/>
        </p:nvSpPr>
        <p:spPr>
          <a:xfrm>
            <a:off x="6199951" y="4257963"/>
            <a:ext cx="79208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dirty="0" smtClean="0"/>
              <a:t>0,012%</a:t>
            </a:r>
          </a:p>
        </p:txBody>
      </p:sp>
      <p:sp>
        <p:nvSpPr>
          <p:cNvPr id="113" name="ZoneTexte 112"/>
          <p:cNvSpPr txBox="1"/>
          <p:nvPr/>
        </p:nvSpPr>
        <p:spPr>
          <a:xfrm>
            <a:off x="6199951" y="4690011"/>
            <a:ext cx="79208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dirty="0" smtClean="0"/>
              <a:t>0,007%</a:t>
            </a:r>
          </a:p>
        </p:txBody>
      </p:sp>
      <p:sp>
        <p:nvSpPr>
          <p:cNvPr id="114" name="ZoneTexte 113"/>
          <p:cNvSpPr txBox="1"/>
          <p:nvPr/>
        </p:nvSpPr>
        <p:spPr>
          <a:xfrm>
            <a:off x="6199951" y="5122059"/>
            <a:ext cx="79208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dirty="0" smtClean="0"/>
              <a:t>0,005%</a:t>
            </a:r>
          </a:p>
        </p:txBody>
      </p:sp>
      <p:sp>
        <p:nvSpPr>
          <p:cNvPr id="115" name="ZoneTexte 114"/>
          <p:cNvSpPr txBox="1"/>
          <p:nvPr/>
        </p:nvSpPr>
        <p:spPr>
          <a:xfrm>
            <a:off x="6199951" y="5517232"/>
            <a:ext cx="79208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dirty="0" smtClean="0"/>
              <a:t>0,005%</a:t>
            </a:r>
          </a:p>
        </p:txBody>
      </p:sp>
      <p:sp>
        <p:nvSpPr>
          <p:cNvPr id="116" name="ZoneTexte 115"/>
          <p:cNvSpPr txBox="1"/>
          <p:nvPr/>
        </p:nvSpPr>
        <p:spPr>
          <a:xfrm>
            <a:off x="6199951" y="5986155"/>
            <a:ext cx="79208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dirty="0" smtClean="0"/>
              <a:t>0,004%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2877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Sans tit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1124744"/>
            <a:ext cx="9144000" cy="5733256"/>
          </a:xfrm>
          <a:prstGeom prst="rect">
            <a:avLst/>
          </a:prstGeom>
        </p:spPr>
      </p:pic>
      <p:cxnSp>
        <p:nvCxnSpPr>
          <p:cNvPr id="5" name="Connecteur droit 4"/>
          <p:cNvCxnSpPr/>
          <p:nvPr/>
        </p:nvCxnSpPr>
        <p:spPr>
          <a:xfrm>
            <a:off x="0" y="1196752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ZoneTexte 23"/>
          <p:cNvSpPr txBox="1"/>
          <p:nvPr/>
        </p:nvSpPr>
        <p:spPr>
          <a:xfrm>
            <a:off x="539552" y="260648"/>
            <a:ext cx="73448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b="1" dirty="0" smtClean="0"/>
              <a:t>Population Structure</a:t>
            </a:r>
            <a:endParaRPr lang="fr-FR" sz="3000" b="1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60" y="1988840"/>
            <a:ext cx="4104456" cy="4150315"/>
          </a:xfrm>
          <a:prstGeom prst="rect">
            <a:avLst/>
          </a:prstGeom>
          <a:ln w="19050" cmpd="sng">
            <a:solidFill>
              <a:srgbClr val="66CCFF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5119831" y="5158353"/>
            <a:ext cx="87864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200" b="1" dirty="0" err="1" smtClean="0">
                <a:solidFill>
                  <a:srgbClr val="FF6600"/>
                </a:solidFill>
              </a:rPr>
              <a:t>M</a:t>
            </a:r>
            <a:r>
              <a:rPr lang="fr-FR" sz="2200" b="1" baseline="-25000" dirty="0" err="1" smtClean="0">
                <a:solidFill>
                  <a:srgbClr val="FF6600"/>
                </a:solidFill>
              </a:rPr>
              <a:t>Pop</a:t>
            </a:r>
            <a:r>
              <a:rPr lang="fr-FR" sz="2200" b="1" baseline="-25000" dirty="0" smtClean="0">
                <a:solidFill>
                  <a:srgbClr val="FF6600"/>
                </a:solidFill>
              </a:rPr>
              <a:t> </a:t>
            </a:r>
            <a:r>
              <a:rPr lang="fr-FR" sz="2200" b="1" baseline="-25000" dirty="0">
                <a:solidFill>
                  <a:srgbClr val="FF6600"/>
                </a:solidFill>
              </a:rPr>
              <a:t>1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336060" y="5166484"/>
            <a:ext cx="89232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200" b="1" dirty="0" err="1" smtClean="0">
                <a:solidFill>
                  <a:srgbClr val="B000B0"/>
                </a:solidFill>
              </a:rPr>
              <a:t>M</a:t>
            </a:r>
            <a:r>
              <a:rPr lang="fr-FR" sz="2200" b="1" baseline="-25000" dirty="0" err="1" smtClean="0">
                <a:solidFill>
                  <a:srgbClr val="B000B0"/>
                </a:solidFill>
              </a:rPr>
              <a:t>Pop</a:t>
            </a:r>
            <a:r>
              <a:rPr lang="fr-FR" sz="2200" b="1" baseline="-25000" dirty="0" smtClean="0">
                <a:solidFill>
                  <a:srgbClr val="B000B0"/>
                </a:solidFill>
              </a:rPr>
              <a:t> </a:t>
            </a:r>
            <a:r>
              <a:rPr lang="fr-FR" sz="2200" b="1" baseline="-25000" dirty="0">
                <a:solidFill>
                  <a:srgbClr val="B000B0"/>
                </a:solidFill>
              </a:rPr>
              <a:t>2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336060" y="5598532"/>
            <a:ext cx="89232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200" b="1" dirty="0" err="1" smtClean="0">
                <a:solidFill>
                  <a:srgbClr val="0000FF"/>
                </a:solidFill>
              </a:rPr>
              <a:t>M</a:t>
            </a:r>
            <a:r>
              <a:rPr lang="fr-FR" sz="2200" b="1" baseline="-25000" dirty="0" err="1" smtClean="0">
                <a:solidFill>
                  <a:srgbClr val="0000FF"/>
                </a:solidFill>
              </a:rPr>
              <a:t>Pop</a:t>
            </a:r>
            <a:r>
              <a:rPr lang="fr-FR" sz="2200" b="1" baseline="-25000" dirty="0" smtClean="0">
                <a:solidFill>
                  <a:srgbClr val="0000FF"/>
                </a:solidFill>
              </a:rPr>
              <a:t> </a:t>
            </a:r>
            <a:r>
              <a:rPr lang="fr-FR" sz="2200" b="1" baseline="-25000" dirty="0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336060" y="6021288"/>
            <a:ext cx="89232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200" b="1" dirty="0" err="1" smtClean="0">
                <a:solidFill>
                  <a:srgbClr val="53BD28"/>
                </a:solidFill>
              </a:rPr>
              <a:t>M</a:t>
            </a:r>
            <a:r>
              <a:rPr lang="fr-FR" sz="2200" b="1" baseline="-25000" dirty="0" err="1" smtClean="0">
                <a:solidFill>
                  <a:srgbClr val="53BD28"/>
                </a:solidFill>
              </a:rPr>
              <a:t>Pop</a:t>
            </a:r>
            <a:r>
              <a:rPr lang="fr-FR" sz="2200" b="1" baseline="-25000" dirty="0" smtClean="0">
                <a:solidFill>
                  <a:srgbClr val="53BD28"/>
                </a:solidFill>
              </a:rPr>
              <a:t> </a:t>
            </a:r>
            <a:r>
              <a:rPr lang="fr-FR" sz="2200" b="1" baseline="-25000" dirty="0">
                <a:solidFill>
                  <a:srgbClr val="53BD28"/>
                </a:solidFill>
              </a:rPr>
              <a:t>4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119831" y="5590401"/>
            <a:ext cx="87864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200" b="1" dirty="0" err="1" smtClean="0">
                <a:solidFill>
                  <a:srgbClr val="FF6600"/>
                </a:solidFill>
              </a:rPr>
              <a:t>M</a:t>
            </a:r>
            <a:r>
              <a:rPr lang="fr-FR" sz="2200" b="1" baseline="-25000" dirty="0" err="1" smtClean="0">
                <a:solidFill>
                  <a:srgbClr val="FF6600"/>
                </a:solidFill>
              </a:rPr>
              <a:t>Pop</a:t>
            </a:r>
            <a:r>
              <a:rPr lang="fr-FR" sz="2200" b="1" baseline="-25000" dirty="0" smtClean="0">
                <a:solidFill>
                  <a:srgbClr val="FF6600"/>
                </a:solidFill>
              </a:rPr>
              <a:t> </a:t>
            </a:r>
            <a:r>
              <a:rPr lang="fr-FR" sz="2200" b="1" baseline="-25000" dirty="0">
                <a:solidFill>
                  <a:srgbClr val="FF6600"/>
                </a:solidFill>
              </a:rPr>
              <a:t>1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125347" y="6022449"/>
            <a:ext cx="87864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200" b="1" dirty="0" err="1" smtClean="0">
                <a:solidFill>
                  <a:srgbClr val="FF6600"/>
                </a:solidFill>
              </a:rPr>
              <a:t>M</a:t>
            </a:r>
            <a:r>
              <a:rPr lang="fr-FR" sz="2200" b="1" baseline="-25000" dirty="0" err="1" smtClean="0">
                <a:solidFill>
                  <a:srgbClr val="FF6600"/>
                </a:solidFill>
              </a:rPr>
              <a:t>Pop</a:t>
            </a:r>
            <a:r>
              <a:rPr lang="fr-FR" sz="2200" b="1" baseline="-25000" dirty="0" smtClean="0">
                <a:solidFill>
                  <a:srgbClr val="FF6600"/>
                </a:solidFill>
              </a:rPr>
              <a:t> </a:t>
            </a:r>
            <a:r>
              <a:rPr lang="fr-FR" sz="2200" b="1" baseline="-25000" dirty="0">
                <a:solidFill>
                  <a:srgbClr val="FF6600"/>
                </a:solidFill>
              </a:rPr>
              <a:t>1</a:t>
            </a:r>
          </a:p>
        </p:txBody>
      </p:sp>
      <p:cxnSp>
        <p:nvCxnSpPr>
          <p:cNvPr id="26" name="Connecteur droit avec flèche 25"/>
          <p:cNvCxnSpPr/>
          <p:nvPr/>
        </p:nvCxnSpPr>
        <p:spPr>
          <a:xfrm>
            <a:off x="5983927" y="5445224"/>
            <a:ext cx="1296144" cy="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/>
          <p:nvPr/>
        </p:nvCxnSpPr>
        <p:spPr>
          <a:xfrm>
            <a:off x="5983927" y="5877272"/>
            <a:ext cx="1296144" cy="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/>
          <p:cNvCxnSpPr/>
          <p:nvPr/>
        </p:nvCxnSpPr>
        <p:spPr>
          <a:xfrm>
            <a:off x="5983927" y="6309320"/>
            <a:ext cx="1296144" cy="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5119831" y="4654297"/>
            <a:ext cx="89232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200" b="1" dirty="0" err="1" smtClean="0">
                <a:solidFill>
                  <a:srgbClr val="B000B0"/>
                </a:solidFill>
              </a:rPr>
              <a:t>M</a:t>
            </a:r>
            <a:r>
              <a:rPr lang="fr-FR" sz="2200" b="1" baseline="-25000" dirty="0" err="1" smtClean="0">
                <a:solidFill>
                  <a:srgbClr val="B000B0"/>
                </a:solidFill>
              </a:rPr>
              <a:t>Pop</a:t>
            </a:r>
            <a:r>
              <a:rPr lang="fr-FR" sz="2200" b="1" baseline="-25000" dirty="0" smtClean="0">
                <a:solidFill>
                  <a:srgbClr val="B000B0"/>
                </a:solidFill>
              </a:rPr>
              <a:t> </a:t>
            </a:r>
            <a:r>
              <a:rPr lang="fr-FR" sz="2200" b="1" baseline="-25000" dirty="0">
                <a:solidFill>
                  <a:srgbClr val="B000B0"/>
                </a:solidFill>
              </a:rPr>
              <a:t>2</a:t>
            </a:r>
          </a:p>
        </p:txBody>
      </p:sp>
      <p:sp>
        <p:nvSpPr>
          <p:cNvPr id="35" name="Rectangle 34"/>
          <p:cNvSpPr/>
          <p:nvPr/>
        </p:nvSpPr>
        <p:spPr>
          <a:xfrm>
            <a:off x="5119831" y="4212957"/>
            <a:ext cx="89232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200" b="1" dirty="0" err="1" smtClean="0">
                <a:solidFill>
                  <a:srgbClr val="B000B0"/>
                </a:solidFill>
              </a:rPr>
              <a:t>M</a:t>
            </a:r>
            <a:r>
              <a:rPr lang="fr-FR" sz="2200" b="1" baseline="-25000" dirty="0" err="1" smtClean="0">
                <a:solidFill>
                  <a:srgbClr val="B000B0"/>
                </a:solidFill>
              </a:rPr>
              <a:t>Pop</a:t>
            </a:r>
            <a:r>
              <a:rPr lang="fr-FR" sz="2200" b="1" baseline="-25000" dirty="0" smtClean="0">
                <a:solidFill>
                  <a:srgbClr val="B000B0"/>
                </a:solidFill>
              </a:rPr>
              <a:t> </a:t>
            </a:r>
            <a:r>
              <a:rPr lang="fr-FR" sz="2200" b="1" baseline="-25000" dirty="0">
                <a:solidFill>
                  <a:srgbClr val="B000B0"/>
                </a:solidFill>
              </a:rPr>
              <a:t>2</a:t>
            </a:r>
          </a:p>
        </p:txBody>
      </p:sp>
      <p:sp>
        <p:nvSpPr>
          <p:cNvPr id="36" name="Rectangle 35"/>
          <p:cNvSpPr/>
          <p:nvPr/>
        </p:nvSpPr>
        <p:spPr>
          <a:xfrm>
            <a:off x="7352079" y="4293096"/>
            <a:ext cx="89232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200" b="1" dirty="0" err="1" smtClean="0">
                <a:solidFill>
                  <a:srgbClr val="0000FF"/>
                </a:solidFill>
              </a:rPr>
              <a:t>M</a:t>
            </a:r>
            <a:r>
              <a:rPr lang="fr-FR" sz="2200" b="1" baseline="-25000" dirty="0" err="1" smtClean="0">
                <a:solidFill>
                  <a:srgbClr val="0000FF"/>
                </a:solidFill>
              </a:rPr>
              <a:t>Pop</a:t>
            </a:r>
            <a:r>
              <a:rPr lang="fr-FR" sz="2200" b="1" baseline="-25000" dirty="0" smtClean="0">
                <a:solidFill>
                  <a:srgbClr val="0000FF"/>
                </a:solidFill>
              </a:rPr>
              <a:t> </a:t>
            </a:r>
            <a:r>
              <a:rPr lang="fr-FR" sz="2200" b="1" baseline="-25000" dirty="0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37" name="Rectangle 36"/>
          <p:cNvSpPr/>
          <p:nvPr/>
        </p:nvSpPr>
        <p:spPr>
          <a:xfrm>
            <a:off x="7352079" y="4725144"/>
            <a:ext cx="89232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200" b="1" dirty="0" err="1" smtClean="0">
                <a:solidFill>
                  <a:srgbClr val="53BD28"/>
                </a:solidFill>
              </a:rPr>
              <a:t>M</a:t>
            </a:r>
            <a:r>
              <a:rPr lang="fr-FR" sz="2200" b="1" baseline="-25000" dirty="0" err="1" smtClean="0">
                <a:solidFill>
                  <a:srgbClr val="53BD28"/>
                </a:solidFill>
              </a:rPr>
              <a:t>Pop</a:t>
            </a:r>
            <a:r>
              <a:rPr lang="fr-FR" sz="2200" b="1" baseline="-25000" dirty="0" smtClean="0">
                <a:solidFill>
                  <a:srgbClr val="53BD28"/>
                </a:solidFill>
              </a:rPr>
              <a:t> </a:t>
            </a:r>
            <a:r>
              <a:rPr lang="fr-FR" sz="2200" b="1" baseline="-25000" dirty="0">
                <a:solidFill>
                  <a:srgbClr val="53BD28"/>
                </a:solidFill>
              </a:rPr>
              <a:t>4</a:t>
            </a:r>
          </a:p>
        </p:txBody>
      </p:sp>
      <p:cxnSp>
        <p:nvCxnSpPr>
          <p:cNvPr id="38" name="Connecteur droit avec flèche 37"/>
          <p:cNvCxnSpPr/>
          <p:nvPr/>
        </p:nvCxnSpPr>
        <p:spPr>
          <a:xfrm>
            <a:off x="5983927" y="4581128"/>
            <a:ext cx="1296144" cy="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avec flèche 38"/>
          <p:cNvCxnSpPr/>
          <p:nvPr/>
        </p:nvCxnSpPr>
        <p:spPr>
          <a:xfrm>
            <a:off x="5983927" y="5013176"/>
            <a:ext cx="1296144" cy="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5119831" y="2988821"/>
            <a:ext cx="89232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200" b="1" dirty="0" err="1" smtClean="0">
                <a:solidFill>
                  <a:srgbClr val="0000FF"/>
                </a:solidFill>
              </a:rPr>
              <a:t>M</a:t>
            </a:r>
            <a:r>
              <a:rPr lang="fr-FR" sz="2200" b="1" baseline="-25000" dirty="0" err="1" smtClean="0">
                <a:solidFill>
                  <a:srgbClr val="0000FF"/>
                </a:solidFill>
              </a:rPr>
              <a:t>Pop</a:t>
            </a:r>
            <a:r>
              <a:rPr lang="fr-FR" sz="2200" b="1" baseline="-25000" dirty="0" smtClean="0">
                <a:solidFill>
                  <a:srgbClr val="0000FF"/>
                </a:solidFill>
              </a:rPr>
              <a:t> </a:t>
            </a:r>
            <a:r>
              <a:rPr lang="fr-FR" sz="2200" b="1" baseline="-25000" dirty="0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41" name="Rectangle 40"/>
          <p:cNvSpPr/>
          <p:nvPr/>
        </p:nvSpPr>
        <p:spPr>
          <a:xfrm>
            <a:off x="5119831" y="3420869"/>
            <a:ext cx="89232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200" b="1" dirty="0" err="1" smtClean="0">
                <a:solidFill>
                  <a:srgbClr val="0000FF"/>
                </a:solidFill>
              </a:rPr>
              <a:t>M</a:t>
            </a:r>
            <a:r>
              <a:rPr lang="fr-FR" sz="2200" b="1" baseline="-25000" dirty="0" err="1" smtClean="0">
                <a:solidFill>
                  <a:srgbClr val="0000FF"/>
                </a:solidFill>
              </a:rPr>
              <a:t>Pop</a:t>
            </a:r>
            <a:r>
              <a:rPr lang="fr-FR" sz="2200" b="1" baseline="-25000" dirty="0" smtClean="0">
                <a:solidFill>
                  <a:srgbClr val="0000FF"/>
                </a:solidFill>
              </a:rPr>
              <a:t> </a:t>
            </a:r>
            <a:r>
              <a:rPr lang="fr-FR" sz="2200" b="1" baseline="-25000" dirty="0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42" name="Rectangle 41"/>
          <p:cNvSpPr/>
          <p:nvPr/>
        </p:nvSpPr>
        <p:spPr>
          <a:xfrm>
            <a:off x="5119831" y="3780909"/>
            <a:ext cx="89232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200" b="1" dirty="0" err="1" smtClean="0">
                <a:solidFill>
                  <a:srgbClr val="0000FF"/>
                </a:solidFill>
              </a:rPr>
              <a:t>M</a:t>
            </a:r>
            <a:r>
              <a:rPr lang="fr-FR" sz="2200" b="1" baseline="-25000" dirty="0" err="1" smtClean="0">
                <a:solidFill>
                  <a:srgbClr val="0000FF"/>
                </a:solidFill>
              </a:rPr>
              <a:t>Pop</a:t>
            </a:r>
            <a:r>
              <a:rPr lang="fr-FR" sz="2200" b="1" baseline="-25000" dirty="0" smtClean="0">
                <a:solidFill>
                  <a:srgbClr val="0000FF"/>
                </a:solidFill>
              </a:rPr>
              <a:t> </a:t>
            </a:r>
            <a:r>
              <a:rPr lang="fr-FR" sz="2200" b="1" baseline="-25000" dirty="0">
                <a:solidFill>
                  <a:srgbClr val="0000FF"/>
                </a:solidFill>
              </a:rPr>
              <a:t>3</a:t>
            </a:r>
          </a:p>
        </p:txBody>
      </p:sp>
      <p:cxnSp>
        <p:nvCxnSpPr>
          <p:cNvPr id="43" name="Connecteur droit avec flèche 42"/>
          <p:cNvCxnSpPr/>
          <p:nvPr/>
        </p:nvCxnSpPr>
        <p:spPr>
          <a:xfrm>
            <a:off x="5983927" y="4149080"/>
            <a:ext cx="1296144" cy="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avec flèche 43"/>
          <p:cNvCxnSpPr/>
          <p:nvPr/>
        </p:nvCxnSpPr>
        <p:spPr>
          <a:xfrm>
            <a:off x="5983927" y="3284984"/>
            <a:ext cx="1296144" cy="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avec flèche 44"/>
          <p:cNvCxnSpPr/>
          <p:nvPr/>
        </p:nvCxnSpPr>
        <p:spPr>
          <a:xfrm>
            <a:off x="5983927" y="3717032"/>
            <a:ext cx="1296144" cy="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7352079" y="3006244"/>
            <a:ext cx="87864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200" b="1" dirty="0" err="1" smtClean="0">
                <a:solidFill>
                  <a:srgbClr val="FF6600"/>
                </a:solidFill>
              </a:rPr>
              <a:t>M</a:t>
            </a:r>
            <a:r>
              <a:rPr lang="fr-FR" sz="2200" b="1" baseline="-25000" dirty="0" err="1" smtClean="0">
                <a:solidFill>
                  <a:srgbClr val="FF6600"/>
                </a:solidFill>
              </a:rPr>
              <a:t>Pop</a:t>
            </a:r>
            <a:r>
              <a:rPr lang="fr-FR" sz="2200" b="1" baseline="-25000" dirty="0" smtClean="0">
                <a:solidFill>
                  <a:srgbClr val="FF6600"/>
                </a:solidFill>
              </a:rPr>
              <a:t> </a:t>
            </a:r>
            <a:r>
              <a:rPr lang="fr-FR" sz="2200" b="1" baseline="-25000" dirty="0">
                <a:solidFill>
                  <a:srgbClr val="FF6600"/>
                </a:solidFill>
              </a:rPr>
              <a:t>1</a:t>
            </a:r>
          </a:p>
        </p:txBody>
      </p:sp>
      <p:sp>
        <p:nvSpPr>
          <p:cNvPr id="47" name="Rectangle 46"/>
          <p:cNvSpPr/>
          <p:nvPr/>
        </p:nvSpPr>
        <p:spPr>
          <a:xfrm>
            <a:off x="7352079" y="3438292"/>
            <a:ext cx="89232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200" b="1" dirty="0" err="1" smtClean="0">
                <a:solidFill>
                  <a:srgbClr val="B000B0"/>
                </a:solidFill>
              </a:rPr>
              <a:t>M</a:t>
            </a:r>
            <a:r>
              <a:rPr lang="fr-FR" sz="2200" b="1" baseline="-25000" dirty="0" err="1" smtClean="0">
                <a:solidFill>
                  <a:srgbClr val="B000B0"/>
                </a:solidFill>
              </a:rPr>
              <a:t>Pop</a:t>
            </a:r>
            <a:r>
              <a:rPr lang="fr-FR" sz="2200" b="1" baseline="-25000" dirty="0" smtClean="0">
                <a:solidFill>
                  <a:srgbClr val="B000B0"/>
                </a:solidFill>
              </a:rPr>
              <a:t> </a:t>
            </a:r>
            <a:r>
              <a:rPr lang="fr-FR" sz="2200" b="1" baseline="-25000" dirty="0">
                <a:solidFill>
                  <a:srgbClr val="B000B0"/>
                </a:solidFill>
              </a:rPr>
              <a:t>2</a:t>
            </a:r>
          </a:p>
        </p:txBody>
      </p:sp>
      <p:sp>
        <p:nvSpPr>
          <p:cNvPr id="48" name="Rectangle 47"/>
          <p:cNvSpPr/>
          <p:nvPr/>
        </p:nvSpPr>
        <p:spPr>
          <a:xfrm>
            <a:off x="7352079" y="3870340"/>
            <a:ext cx="89232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200" b="1" dirty="0" err="1" smtClean="0">
                <a:solidFill>
                  <a:srgbClr val="53BD28"/>
                </a:solidFill>
              </a:rPr>
              <a:t>M</a:t>
            </a:r>
            <a:r>
              <a:rPr lang="fr-FR" sz="2200" b="1" baseline="-25000" dirty="0" err="1" smtClean="0">
                <a:solidFill>
                  <a:srgbClr val="53BD28"/>
                </a:solidFill>
              </a:rPr>
              <a:t>Pop</a:t>
            </a:r>
            <a:r>
              <a:rPr lang="fr-FR" sz="2200" b="1" baseline="-25000" dirty="0" smtClean="0">
                <a:solidFill>
                  <a:srgbClr val="53BD28"/>
                </a:solidFill>
              </a:rPr>
              <a:t> </a:t>
            </a:r>
            <a:r>
              <a:rPr lang="fr-FR" sz="2200" b="1" baseline="-25000" dirty="0">
                <a:solidFill>
                  <a:srgbClr val="53BD28"/>
                </a:solidFill>
              </a:rPr>
              <a:t>4</a:t>
            </a:r>
          </a:p>
        </p:txBody>
      </p:sp>
      <p:sp>
        <p:nvSpPr>
          <p:cNvPr id="49" name="Rectangle 48"/>
          <p:cNvSpPr/>
          <p:nvPr/>
        </p:nvSpPr>
        <p:spPr>
          <a:xfrm>
            <a:off x="5119831" y="2556773"/>
            <a:ext cx="89232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200" b="1" dirty="0" err="1" smtClean="0">
                <a:solidFill>
                  <a:srgbClr val="53BD28"/>
                </a:solidFill>
              </a:rPr>
              <a:t>M</a:t>
            </a:r>
            <a:r>
              <a:rPr lang="fr-FR" sz="2200" b="1" baseline="-25000" dirty="0" err="1" smtClean="0">
                <a:solidFill>
                  <a:srgbClr val="53BD28"/>
                </a:solidFill>
              </a:rPr>
              <a:t>Pop</a:t>
            </a:r>
            <a:r>
              <a:rPr lang="fr-FR" sz="2200" b="1" baseline="-25000" dirty="0" smtClean="0">
                <a:solidFill>
                  <a:srgbClr val="53BD28"/>
                </a:solidFill>
              </a:rPr>
              <a:t> </a:t>
            </a:r>
            <a:r>
              <a:rPr lang="fr-FR" sz="2200" b="1" baseline="-25000" dirty="0">
                <a:solidFill>
                  <a:srgbClr val="53BD28"/>
                </a:solidFill>
              </a:rPr>
              <a:t>4</a:t>
            </a:r>
          </a:p>
        </p:txBody>
      </p:sp>
      <p:sp>
        <p:nvSpPr>
          <p:cNvPr id="50" name="Rectangle 49"/>
          <p:cNvSpPr/>
          <p:nvPr/>
        </p:nvSpPr>
        <p:spPr>
          <a:xfrm>
            <a:off x="5119831" y="2134017"/>
            <a:ext cx="89232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200" b="1" dirty="0" err="1" smtClean="0">
                <a:solidFill>
                  <a:srgbClr val="53BD28"/>
                </a:solidFill>
              </a:rPr>
              <a:t>M</a:t>
            </a:r>
            <a:r>
              <a:rPr lang="fr-FR" sz="2200" b="1" baseline="-25000" dirty="0" err="1" smtClean="0">
                <a:solidFill>
                  <a:srgbClr val="53BD28"/>
                </a:solidFill>
              </a:rPr>
              <a:t>Pop</a:t>
            </a:r>
            <a:r>
              <a:rPr lang="fr-FR" sz="2200" b="1" baseline="-25000" dirty="0" smtClean="0">
                <a:solidFill>
                  <a:srgbClr val="53BD28"/>
                </a:solidFill>
              </a:rPr>
              <a:t> </a:t>
            </a:r>
            <a:r>
              <a:rPr lang="fr-FR" sz="2200" b="1" baseline="-25000" dirty="0">
                <a:solidFill>
                  <a:srgbClr val="53BD28"/>
                </a:solidFill>
              </a:rPr>
              <a:t>4</a:t>
            </a:r>
          </a:p>
        </p:txBody>
      </p:sp>
      <p:sp>
        <p:nvSpPr>
          <p:cNvPr id="51" name="Rectangle 50"/>
          <p:cNvSpPr/>
          <p:nvPr/>
        </p:nvSpPr>
        <p:spPr>
          <a:xfrm>
            <a:off x="5119831" y="1701969"/>
            <a:ext cx="89232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200" b="1" dirty="0" err="1" smtClean="0">
                <a:solidFill>
                  <a:srgbClr val="53BD28"/>
                </a:solidFill>
              </a:rPr>
              <a:t>M</a:t>
            </a:r>
            <a:r>
              <a:rPr lang="fr-FR" sz="2200" b="1" baseline="-25000" dirty="0" err="1" smtClean="0">
                <a:solidFill>
                  <a:srgbClr val="53BD28"/>
                </a:solidFill>
              </a:rPr>
              <a:t>Pop</a:t>
            </a:r>
            <a:r>
              <a:rPr lang="fr-FR" sz="2200" b="1" baseline="-25000" dirty="0" smtClean="0">
                <a:solidFill>
                  <a:srgbClr val="53BD28"/>
                </a:solidFill>
              </a:rPr>
              <a:t> </a:t>
            </a:r>
            <a:r>
              <a:rPr lang="fr-FR" sz="2200" b="1" baseline="-25000" dirty="0">
                <a:solidFill>
                  <a:srgbClr val="53BD28"/>
                </a:solidFill>
              </a:rPr>
              <a:t>4</a:t>
            </a:r>
          </a:p>
        </p:txBody>
      </p:sp>
      <p:cxnSp>
        <p:nvCxnSpPr>
          <p:cNvPr id="52" name="Connecteur droit avec flèche 51"/>
          <p:cNvCxnSpPr/>
          <p:nvPr/>
        </p:nvCxnSpPr>
        <p:spPr>
          <a:xfrm>
            <a:off x="5983927" y="2852936"/>
            <a:ext cx="1296144" cy="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avec flèche 52"/>
          <p:cNvCxnSpPr/>
          <p:nvPr/>
        </p:nvCxnSpPr>
        <p:spPr>
          <a:xfrm>
            <a:off x="5983927" y="1988840"/>
            <a:ext cx="1296144" cy="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avec flèche 53"/>
          <p:cNvCxnSpPr/>
          <p:nvPr/>
        </p:nvCxnSpPr>
        <p:spPr>
          <a:xfrm>
            <a:off x="5983927" y="2420888"/>
            <a:ext cx="1296144" cy="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7352079" y="1700808"/>
            <a:ext cx="87864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200" b="1" dirty="0" err="1" smtClean="0">
                <a:solidFill>
                  <a:srgbClr val="FF6600"/>
                </a:solidFill>
              </a:rPr>
              <a:t>M</a:t>
            </a:r>
            <a:r>
              <a:rPr lang="fr-FR" sz="2200" b="1" baseline="-25000" dirty="0" err="1" smtClean="0">
                <a:solidFill>
                  <a:srgbClr val="FF6600"/>
                </a:solidFill>
              </a:rPr>
              <a:t>Pop</a:t>
            </a:r>
            <a:r>
              <a:rPr lang="fr-FR" sz="2200" b="1" baseline="-25000" dirty="0" smtClean="0">
                <a:solidFill>
                  <a:srgbClr val="FF6600"/>
                </a:solidFill>
              </a:rPr>
              <a:t> </a:t>
            </a:r>
            <a:r>
              <a:rPr lang="fr-FR" sz="2200" b="1" baseline="-25000" dirty="0">
                <a:solidFill>
                  <a:srgbClr val="FF6600"/>
                </a:solidFill>
              </a:rPr>
              <a:t>1</a:t>
            </a:r>
          </a:p>
        </p:txBody>
      </p:sp>
      <p:sp>
        <p:nvSpPr>
          <p:cNvPr id="56" name="Rectangle 55"/>
          <p:cNvSpPr/>
          <p:nvPr/>
        </p:nvSpPr>
        <p:spPr>
          <a:xfrm>
            <a:off x="7352079" y="2132856"/>
            <a:ext cx="89232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200" b="1" dirty="0" err="1" smtClean="0">
                <a:solidFill>
                  <a:srgbClr val="B000B0"/>
                </a:solidFill>
              </a:rPr>
              <a:t>M</a:t>
            </a:r>
            <a:r>
              <a:rPr lang="fr-FR" sz="2200" b="1" baseline="-25000" dirty="0" err="1" smtClean="0">
                <a:solidFill>
                  <a:srgbClr val="B000B0"/>
                </a:solidFill>
              </a:rPr>
              <a:t>Pop</a:t>
            </a:r>
            <a:r>
              <a:rPr lang="fr-FR" sz="2200" b="1" baseline="-25000" dirty="0" smtClean="0">
                <a:solidFill>
                  <a:srgbClr val="B000B0"/>
                </a:solidFill>
              </a:rPr>
              <a:t> </a:t>
            </a:r>
            <a:r>
              <a:rPr lang="fr-FR" sz="2200" b="1" baseline="-25000" dirty="0">
                <a:solidFill>
                  <a:srgbClr val="B000B0"/>
                </a:solidFill>
              </a:rPr>
              <a:t>2</a:t>
            </a:r>
          </a:p>
        </p:txBody>
      </p:sp>
      <p:sp>
        <p:nvSpPr>
          <p:cNvPr id="57" name="Rectangle 56"/>
          <p:cNvSpPr/>
          <p:nvPr/>
        </p:nvSpPr>
        <p:spPr>
          <a:xfrm>
            <a:off x="7352079" y="2574196"/>
            <a:ext cx="89232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200" b="1" dirty="0" err="1" smtClean="0">
                <a:solidFill>
                  <a:srgbClr val="0000FF"/>
                </a:solidFill>
              </a:rPr>
              <a:t>M</a:t>
            </a:r>
            <a:r>
              <a:rPr lang="fr-FR" sz="2200" b="1" baseline="-25000" dirty="0" err="1" smtClean="0">
                <a:solidFill>
                  <a:srgbClr val="0000FF"/>
                </a:solidFill>
              </a:rPr>
              <a:t>Pop</a:t>
            </a:r>
            <a:r>
              <a:rPr lang="fr-FR" sz="2200" b="1" baseline="-25000" dirty="0" smtClean="0">
                <a:solidFill>
                  <a:srgbClr val="0000FF"/>
                </a:solidFill>
              </a:rPr>
              <a:t> </a:t>
            </a:r>
            <a:r>
              <a:rPr lang="fr-FR" sz="2200" b="1" baseline="-25000" dirty="0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69" name="Rectangle 68"/>
          <p:cNvSpPr/>
          <p:nvPr/>
        </p:nvSpPr>
        <p:spPr>
          <a:xfrm>
            <a:off x="6271959" y="1628800"/>
            <a:ext cx="576064" cy="13681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0" name="Rectangle 69"/>
          <p:cNvSpPr/>
          <p:nvPr/>
        </p:nvSpPr>
        <p:spPr>
          <a:xfrm>
            <a:off x="6271959" y="5157192"/>
            <a:ext cx="576064" cy="1368152"/>
          </a:xfrm>
          <a:prstGeom prst="rect">
            <a:avLst/>
          </a:prstGeom>
          <a:noFill/>
          <a:ln>
            <a:solidFill>
              <a:srgbClr val="53BD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ZoneTexte 70"/>
          <p:cNvSpPr txBox="1"/>
          <p:nvPr/>
        </p:nvSpPr>
        <p:spPr>
          <a:xfrm>
            <a:off x="2339752" y="1412776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(Im)Migration Rate (</a:t>
            </a:r>
            <a:r>
              <a:rPr lang="fr-FR" dirty="0" err="1" smtClean="0"/>
              <a:t>Migrate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6199951" y="1665675"/>
            <a:ext cx="79208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dirty="0" smtClean="0"/>
              <a:t>0,030%</a:t>
            </a:r>
          </a:p>
        </p:txBody>
      </p:sp>
      <p:sp>
        <p:nvSpPr>
          <p:cNvPr id="73" name="ZoneTexte 72"/>
          <p:cNvSpPr txBox="1"/>
          <p:nvPr/>
        </p:nvSpPr>
        <p:spPr>
          <a:xfrm>
            <a:off x="6199951" y="2097723"/>
            <a:ext cx="79208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dirty="0" smtClean="0"/>
              <a:t>0,030%</a:t>
            </a:r>
          </a:p>
        </p:txBody>
      </p:sp>
      <p:sp>
        <p:nvSpPr>
          <p:cNvPr id="74" name="ZoneTexte 73"/>
          <p:cNvSpPr txBox="1"/>
          <p:nvPr/>
        </p:nvSpPr>
        <p:spPr>
          <a:xfrm>
            <a:off x="6199951" y="2529771"/>
            <a:ext cx="79208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dirty="0" smtClean="0"/>
              <a:t>0,030%</a:t>
            </a:r>
          </a:p>
        </p:txBody>
      </p:sp>
      <p:sp>
        <p:nvSpPr>
          <p:cNvPr id="75" name="ZoneTexte 74"/>
          <p:cNvSpPr txBox="1"/>
          <p:nvPr/>
        </p:nvSpPr>
        <p:spPr>
          <a:xfrm>
            <a:off x="6199951" y="2961819"/>
            <a:ext cx="79208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dirty="0" smtClean="0"/>
              <a:t>0,013%</a:t>
            </a:r>
          </a:p>
        </p:txBody>
      </p:sp>
      <p:sp>
        <p:nvSpPr>
          <p:cNvPr id="76" name="ZoneTexte 75"/>
          <p:cNvSpPr txBox="1"/>
          <p:nvPr/>
        </p:nvSpPr>
        <p:spPr>
          <a:xfrm>
            <a:off x="6199951" y="3393867"/>
            <a:ext cx="79208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dirty="0" smtClean="0"/>
              <a:t>0,010%</a:t>
            </a:r>
          </a:p>
        </p:txBody>
      </p:sp>
      <p:sp>
        <p:nvSpPr>
          <p:cNvPr id="77" name="ZoneTexte 76"/>
          <p:cNvSpPr txBox="1"/>
          <p:nvPr/>
        </p:nvSpPr>
        <p:spPr>
          <a:xfrm>
            <a:off x="6199951" y="3825915"/>
            <a:ext cx="79208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dirty="0" smtClean="0"/>
              <a:t>0,009%</a:t>
            </a:r>
          </a:p>
        </p:txBody>
      </p:sp>
      <p:sp>
        <p:nvSpPr>
          <p:cNvPr id="78" name="ZoneTexte 77"/>
          <p:cNvSpPr txBox="1"/>
          <p:nvPr/>
        </p:nvSpPr>
        <p:spPr>
          <a:xfrm>
            <a:off x="6199951" y="4257963"/>
            <a:ext cx="79208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dirty="0" smtClean="0"/>
              <a:t>0,012%</a:t>
            </a:r>
          </a:p>
        </p:txBody>
      </p:sp>
      <p:sp>
        <p:nvSpPr>
          <p:cNvPr id="79" name="ZoneTexte 78"/>
          <p:cNvSpPr txBox="1"/>
          <p:nvPr/>
        </p:nvSpPr>
        <p:spPr>
          <a:xfrm>
            <a:off x="6199951" y="4690011"/>
            <a:ext cx="79208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dirty="0" smtClean="0"/>
              <a:t>0,007%</a:t>
            </a:r>
          </a:p>
        </p:txBody>
      </p:sp>
      <p:sp>
        <p:nvSpPr>
          <p:cNvPr id="80" name="ZoneTexte 79"/>
          <p:cNvSpPr txBox="1"/>
          <p:nvPr/>
        </p:nvSpPr>
        <p:spPr>
          <a:xfrm>
            <a:off x="6199951" y="5122059"/>
            <a:ext cx="79208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dirty="0" smtClean="0"/>
              <a:t>0,005%</a:t>
            </a:r>
          </a:p>
        </p:txBody>
      </p:sp>
      <p:sp>
        <p:nvSpPr>
          <p:cNvPr id="81" name="ZoneTexte 80"/>
          <p:cNvSpPr txBox="1"/>
          <p:nvPr/>
        </p:nvSpPr>
        <p:spPr>
          <a:xfrm>
            <a:off x="6199951" y="5517232"/>
            <a:ext cx="79208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dirty="0" smtClean="0"/>
              <a:t>0,005%</a:t>
            </a:r>
          </a:p>
        </p:txBody>
      </p:sp>
      <p:sp>
        <p:nvSpPr>
          <p:cNvPr id="82" name="ZoneTexte 81"/>
          <p:cNvSpPr txBox="1"/>
          <p:nvPr/>
        </p:nvSpPr>
        <p:spPr>
          <a:xfrm>
            <a:off x="6199951" y="5986155"/>
            <a:ext cx="79208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dirty="0" smtClean="0"/>
              <a:t>0,004%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2410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Sans tit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1124744"/>
            <a:ext cx="9144000" cy="5733256"/>
          </a:xfrm>
          <a:prstGeom prst="rect">
            <a:avLst/>
          </a:prstGeom>
        </p:spPr>
      </p:pic>
      <p:cxnSp>
        <p:nvCxnSpPr>
          <p:cNvPr id="5" name="Connecteur droit 4"/>
          <p:cNvCxnSpPr/>
          <p:nvPr/>
        </p:nvCxnSpPr>
        <p:spPr>
          <a:xfrm>
            <a:off x="0" y="1196752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ZoneTexte 23"/>
          <p:cNvSpPr txBox="1"/>
          <p:nvPr/>
        </p:nvSpPr>
        <p:spPr>
          <a:xfrm>
            <a:off x="539552" y="260648"/>
            <a:ext cx="73448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b="1" dirty="0" smtClean="0"/>
              <a:t>Population Structure</a:t>
            </a:r>
            <a:endParaRPr lang="fr-FR" sz="3000" b="1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60" y="1988840"/>
            <a:ext cx="4104456" cy="4150315"/>
          </a:xfrm>
          <a:prstGeom prst="rect">
            <a:avLst/>
          </a:prstGeom>
          <a:ln w="19050" cmpd="sng">
            <a:solidFill>
              <a:srgbClr val="66CCFF"/>
            </a:solidFill>
          </a:ln>
        </p:spPr>
      </p:pic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87938012"/>
              </p:ext>
            </p:extLst>
          </p:nvPr>
        </p:nvGraphicFramePr>
        <p:xfrm>
          <a:off x="4932040" y="2060848"/>
          <a:ext cx="3954940" cy="1854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8980"/>
                <a:gridCol w="806490"/>
                <a:gridCol w="806490"/>
                <a:gridCol w="806490"/>
                <a:gridCol w="806490"/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b="1" dirty="0" smtClean="0">
                          <a:solidFill>
                            <a:srgbClr val="FF6600"/>
                          </a:solidFill>
                        </a:rPr>
                        <a:t>Pop</a:t>
                      </a:r>
                      <a:r>
                        <a:rPr lang="fr-FR" b="1" baseline="0" dirty="0" smtClean="0">
                          <a:solidFill>
                            <a:srgbClr val="FF6600"/>
                          </a:solidFill>
                        </a:rPr>
                        <a:t> 1</a:t>
                      </a:r>
                      <a:endParaRPr lang="fr-FR" b="1" dirty="0">
                        <a:solidFill>
                          <a:srgbClr val="FF66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b="1" dirty="0" smtClean="0">
                          <a:solidFill>
                            <a:srgbClr val="B000B0"/>
                          </a:solidFill>
                        </a:rPr>
                        <a:t>Pop 2</a:t>
                      </a:r>
                      <a:endParaRPr lang="fr-FR" b="1" dirty="0">
                        <a:solidFill>
                          <a:srgbClr val="B000B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b="1" dirty="0" smtClean="0">
                          <a:solidFill>
                            <a:srgbClr val="0000FF"/>
                          </a:solidFill>
                        </a:rPr>
                        <a:t>Pop 3</a:t>
                      </a:r>
                      <a:endParaRPr lang="fr-FR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b="1" dirty="0" smtClean="0">
                          <a:solidFill>
                            <a:srgbClr val="53BD28"/>
                          </a:solidFill>
                        </a:rPr>
                        <a:t>Pop 4</a:t>
                      </a:r>
                      <a:endParaRPr lang="fr-FR" b="1" dirty="0">
                        <a:solidFill>
                          <a:srgbClr val="53BD28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 smtClean="0">
                          <a:solidFill>
                            <a:srgbClr val="FF6600"/>
                          </a:solidFill>
                        </a:rPr>
                        <a:t>Pop 1</a:t>
                      </a:r>
                      <a:endParaRPr lang="fr-FR" b="1" dirty="0">
                        <a:solidFill>
                          <a:srgbClr val="FF66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</a:t>
                      </a:r>
                      <a:endParaRPr lang="fr-F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 smtClean="0">
                          <a:solidFill>
                            <a:srgbClr val="B000B0"/>
                          </a:solidFill>
                        </a:rPr>
                        <a:t>Pop 2</a:t>
                      </a:r>
                      <a:endParaRPr lang="fr-FR" b="1" dirty="0">
                        <a:solidFill>
                          <a:srgbClr val="B000B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0.124</a:t>
                      </a:r>
                      <a:endParaRPr lang="fr-F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</a:t>
                      </a:r>
                      <a:endParaRPr lang="fr-F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 smtClean="0">
                          <a:solidFill>
                            <a:srgbClr val="0000FF"/>
                          </a:solidFill>
                        </a:rPr>
                        <a:t>Pop 3</a:t>
                      </a:r>
                      <a:endParaRPr lang="fr-FR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0.122</a:t>
                      </a:r>
                      <a:endParaRPr lang="fr-F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0.039</a:t>
                      </a:r>
                      <a:endParaRPr lang="fr-F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</a:t>
                      </a:r>
                      <a:endParaRPr lang="fr-F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 smtClean="0">
                          <a:solidFill>
                            <a:srgbClr val="53BD28"/>
                          </a:solidFill>
                        </a:rPr>
                        <a:t>Pop 4</a:t>
                      </a:r>
                      <a:endParaRPr lang="fr-FR" b="1" dirty="0">
                        <a:solidFill>
                          <a:srgbClr val="53BD28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0.106</a:t>
                      </a:r>
                      <a:endParaRPr lang="fr-F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0.035</a:t>
                      </a:r>
                      <a:endParaRPr lang="fr-F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0.037</a:t>
                      </a:r>
                      <a:endParaRPr lang="fr-F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</a:t>
                      </a:r>
                      <a:endParaRPr lang="fr-FR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pic>
        <p:nvPicPr>
          <p:cNvPr id="11" name="Image 10" descr="AFC.bmp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076056" y="4740986"/>
            <a:ext cx="3744416" cy="1928374"/>
          </a:xfrm>
          <a:prstGeom prst="rect">
            <a:avLst/>
          </a:prstGeom>
        </p:spPr>
      </p:pic>
      <p:sp>
        <p:nvSpPr>
          <p:cNvPr id="12" name="Ellipse 11"/>
          <p:cNvSpPr/>
          <p:nvPr/>
        </p:nvSpPr>
        <p:spPr>
          <a:xfrm rot="21051129">
            <a:off x="5312655" y="5111017"/>
            <a:ext cx="1257283" cy="33061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3" name="Connecteur droit avec flèche 12"/>
          <p:cNvCxnSpPr/>
          <p:nvPr/>
        </p:nvCxnSpPr>
        <p:spPr>
          <a:xfrm>
            <a:off x="6012160" y="4005064"/>
            <a:ext cx="0" cy="93610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8244408" y="4365104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ACP</a:t>
            </a:r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5796136" y="5879013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rgbClr val="FF0000"/>
                </a:solidFill>
              </a:rPr>
              <a:t>Genetic</a:t>
            </a:r>
            <a:r>
              <a:rPr lang="fr-FR" dirty="0" smtClean="0">
                <a:solidFill>
                  <a:srgbClr val="FF0000"/>
                </a:solidFill>
              </a:rPr>
              <a:t> Drift</a:t>
            </a:r>
          </a:p>
          <a:p>
            <a:pPr algn="ctr"/>
            <a:r>
              <a:rPr lang="fr-FR" dirty="0" smtClean="0">
                <a:solidFill>
                  <a:srgbClr val="FF0000"/>
                </a:solidFill>
              </a:rPr>
              <a:t>FOUNDER EVENT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4860032" y="1484784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/>
              <a:t>F</a:t>
            </a:r>
            <a:r>
              <a:rPr lang="fr-FR" i="1" baseline="-25000" dirty="0" smtClean="0"/>
              <a:t>ST</a:t>
            </a:r>
            <a:r>
              <a:rPr lang="fr-FR" dirty="0" smtClean="0"/>
              <a:t> Matrix (Arlequin)</a:t>
            </a:r>
            <a:endParaRPr lang="fr-FR" dirty="0"/>
          </a:p>
        </p:txBody>
      </p:sp>
      <p:cxnSp>
        <p:nvCxnSpPr>
          <p:cNvPr id="20" name="Connecteur droit 19"/>
          <p:cNvCxnSpPr/>
          <p:nvPr/>
        </p:nvCxnSpPr>
        <p:spPr>
          <a:xfrm>
            <a:off x="5652120" y="2132856"/>
            <a:ext cx="0" cy="172819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>
            <a:off x="6444208" y="2132856"/>
            <a:ext cx="0" cy="172819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>
            <a:off x="7236296" y="2132856"/>
            <a:ext cx="0" cy="172819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>
            <a:off x="8028384" y="2132856"/>
            <a:ext cx="0" cy="172819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5652120" y="2060848"/>
            <a:ext cx="792088" cy="1872208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71114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Sans tit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1124744"/>
            <a:ext cx="9144000" cy="5733256"/>
          </a:xfrm>
          <a:prstGeom prst="rect">
            <a:avLst/>
          </a:prstGeom>
        </p:spPr>
      </p:pic>
      <p:cxnSp>
        <p:nvCxnSpPr>
          <p:cNvPr id="5" name="Connecteur droit 4"/>
          <p:cNvCxnSpPr/>
          <p:nvPr/>
        </p:nvCxnSpPr>
        <p:spPr>
          <a:xfrm>
            <a:off x="0" y="1196752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ZoneTexte 23"/>
          <p:cNvSpPr txBox="1"/>
          <p:nvPr/>
        </p:nvSpPr>
        <p:spPr>
          <a:xfrm>
            <a:off x="539552" y="260648"/>
            <a:ext cx="73448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b="1" dirty="0" smtClean="0"/>
              <a:t>Population Structure</a:t>
            </a:r>
            <a:endParaRPr lang="fr-FR" sz="3000" b="1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60" y="1988840"/>
            <a:ext cx="4104456" cy="4150315"/>
          </a:xfrm>
          <a:prstGeom prst="rect">
            <a:avLst/>
          </a:prstGeom>
          <a:ln w="19050" cmpd="sng">
            <a:solidFill>
              <a:srgbClr val="66CCFF"/>
            </a:solidFill>
          </a:ln>
        </p:spPr>
      </p:pic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89804289"/>
              </p:ext>
            </p:extLst>
          </p:nvPr>
        </p:nvGraphicFramePr>
        <p:xfrm>
          <a:off x="4932040" y="2060848"/>
          <a:ext cx="3954940" cy="1854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8980"/>
                <a:gridCol w="806490"/>
                <a:gridCol w="806490"/>
                <a:gridCol w="806490"/>
                <a:gridCol w="806490"/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b="1" dirty="0" err="1" smtClean="0">
                          <a:solidFill>
                            <a:srgbClr val="FFFFFF"/>
                          </a:solidFill>
                        </a:rPr>
                        <a:t>N</a:t>
                      </a:r>
                      <a:r>
                        <a:rPr lang="fr-FR" b="1" baseline="-25000" dirty="0" err="1" smtClean="0">
                          <a:solidFill>
                            <a:srgbClr val="FFFFFF"/>
                          </a:solidFill>
                        </a:rPr>
                        <a:t>indv</a:t>
                      </a:r>
                      <a:endParaRPr lang="fr-FR" b="1" baseline="-250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b="1" dirty="0" smtClean="0">
                          <a:solidFill>
                            <a:srgbClr val="FFFFFF"/>
                          </a:solidFill>
                        </a:rPr>
                        <a:t>H</a:t>
                      </a:r>
                      <a:r>
                        <a:rPr lang="fr-FR" b="1" baseline="-25000" dirty="0" smtClean="0">
                          <a:solidFill>
                            <a:srgbClr val="FFFFFF"/>
                          </a:solidFill>
                        </a:rPr>
                        <a:t>O</a:t>
                      </a:r>
                      <a:endParaRPr lang="fr-FR" b="1" baseline="-250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b="1" dirty="0" smtClean="0">
                          <a:solidFill>
                            <a:srgbClr val="FFFFFF"/>
                          </a:solidFill>
                        </a:rPr>
                        <a:t>H</a:t>
                      </a:r>
                      <a:r>
                        <a:rPr lang="fr-FR" b="1" baseline="-25000" dirty="0" smtClean="0">
                          <a:solidFill>
                            <a:srgbClr val="FFFFFF"/>
                          </a:solidFill>
                        </a:rPr>
                        <a:t>E</a:t>
                      </a:r>
                      <a:endParaRPr lang="fr-FR" b="1" baseline="-250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b="1" dirty="0" smtClean="0">
                          <a:solidFill>
                            <a:srgbClr val="FFFFFF"/>
                          </a:solidFill>
                        </a:rPr>
                        <a:t>F</a:t>
                      </a:r>
                      <a:r>
                        <a:rPr lang="fr-FR" b="1" baseline="-25000" dirty="0" smtClean="0">
                          <a:solidFill>
                            <a:srgbClr val="FFFFFF"/>
                          </a:solidFill>
                        </a:rPr>
                        <a:t>IS</a:t>
                      </a:r>
                      <a:endParaRPr lang="fr-FR" b="1" baseline="-250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 smtClean="0">
                          <a:solidFill>
                            <a:srgbClr val="FF6600"/>
                          </a:solidFill>
                        </a:rPr>
                        <a:t>Pop 1</a:t>
                      </a:r>
                      <a:endParaRPr lang="fr-FR" b="1" dirty="0">
                        <a:solidFill>
                          <a:srgbClr val="FF66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28</a:t>
                      </a:r>
                      <a:endParaRPr lang="fr-F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0.554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0.586</a:t>
                      </a:r>
                      <a:endParaRPr lang="fr-F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0.048</a:t>
                      </a:r>
                      <a:endParaRPr lang="fr-FR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 smtClean="0">
                          <a:solidFill>
                            <a:srgbClr val="B000B0"/>
                          </a:solidFill>
                        </a:rPr>
                        <a:t>Pop 2</a:t>
                      </a:r>
                      <a:endParaRPr lang="fr-FR" b="1" dirty="0">
                        <a:solidFill>
                          <a:srgbClr val="B000B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58</a:t>
                      </a:r>
                      <a:endParaRPr lang="fr-F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0.651</a:t>
                      </a:r>
                      <a:endParaRPr lang="fr-F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0.673</a:t>
                      </a:r>
                      <a:endParaRPr lang="fr-F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0.010</a:t>
                      </a:r>
                      <a:endParaRPr lang="fr-FR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 smtClean="0">
                          <a:solidFill>
                            <a:srgbClr val="0000FF"/>
                          </a:solidFill>
                        </a:rPr>
                        <a:t>Pop 3</a:t>
                      </a:r>
                      <a:endParaRPr lang="fr-FR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60</a:t>
                      </a:r>
                      <a:endParaRPr lang="fr-F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0.620</a:t>
                      </a:r>
                      <a:endParaRPr lang="fr-F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0.639</a:t>
                      </a:r>
                      <a:endParaRPr lang="fr-F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0.025</a:t>
                      </a:r>
                      <a:endParaRPr lang="fr-FR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 smtClean="0">
                          <a:solidFill>
                            <a:srgbClr val="53BD28"/>
                          </a:solidFill>
                        </a:rPr>
                        <a:t>Pop 4</a:t>
                      </a:r>
                      <a:endParaRPr lang="fr-FR" b="1" dirty="0">
                        <a:solidFill>
                          <a:srgbClr val="53BD28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115</a:t>
                      </a:r>
                      <a:endParaRPr lang="fr-F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0.618</a:t>
                      </a:r>
                      <a:endParaRPr lang="fr-F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0.651</a:t>
                      </a:r>
                      <a:endParaRPr lang="fr-F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0.048</a:t>
                      </a:r>
                      <a:endParaRPr lang="fr-FR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cxnSp>
        <p:nvCxnSpPr>
          <p:cNvPr id="20" name="Connecteur droit 19"/>
          <p:cNvCxnSpPr/>
          <p:nvPr/>
        </p:nvCxnSpPr>
        <p:spPr>
          <a:xfrm>
            <a:off x="5652120" y="2132856"/>
            <a:ext cx="0" cy="172819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>
            <a:off x="6444208" y="2132856"/>
            <a:ext cx="0" cy="172819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>
            <a:off x="7236296" y="2132856"/>
            <a:ext cx="0" cy="172819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>
            <a:off x="8028384" y="2132856"/>
            <a:ext cx="0" cy="172819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Flèche vers le bas 3"/>
          <p:cNvSpPr/>
          <p:nvPr/>
        </p:nvSpPr>
        <p:spPr>
          <a:xfrm>
            <a:off x="6588224" y="4077072"/>
            <a:ext cx="864096" cy="1152128"/>
          </a:xfrm>
          <a:prstGeom prst="downArrow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5436096" y="5313982"/>
            <a:ext cx="31683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NO LOSS IN HETEROZYGOSITY – </a:t>
            </a:r>
          </a:p>
          <a:p>
            <a:pPr algn="ctr"/>
            <a:r>
              <a:rPr lang="fr-FR" dirty="0" smtClean="0"/>
              <a:t>NO INBREEDING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6534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Noir .thmx</Template>
  <TotalTime>25803</TotalTime>
  <Words>1024</Words>
  <Application>Microsoft Macintosh PowerPoint</Application>
  <PresentationFormat>Présentation à l'écran (4:3)</PresentationFormat>
  <Paragraphs>253</Paragraphs>
  <Slides>18</Slides>
  <Notes>11</Notes>
  <HiddenSlides>0</HiddenSlides>
  <MMClips>0</MMClips>
  <ScaleCrop>false</ScaleCrop>
  <HeadingPairs>
    <vt:vector size="4" baseType="variant">
      <vt:variant>
        <vt:lpstr>Modèle de conception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19" baseType="lpstr">
      <vt:lpstr>BlackTie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Nathalie</dc:creator>
  <cp:lastModifiedBy>Johan Michaux</cp:lastModifiedBy>
  <cp:revision>672</cp:revision>
  <dcterms:created xsi:type="dcterms:W3CDTF">2013-03-02T16:37:42Z</dcterms:created>
  <dcterms:modified xsi:type="dcterms:W3CDTF">2013-03-02T17:17:20Z</dcterms:modified>
</cp:coreProperties>
</file>