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81" r:id="rId3"/>
    <p:sldId id="257" r:id="rId4"/>
    <p:sldId id="271" r:id="rId5"/>
    <p:sldId id="280" r:id="rId6"/>
    <p:sldId id="288" r:id="rId7"/>
    <p:sldId id="284" r:id="rId8"/>
    <p:sldId id="283" r:id="rId9"/>
    <p:sldId id="285" r:id="rId10"/>
    <p:sldId id="290" r:id="rId11"/>
    <p:sldId id="291" r:id="rId12"/>
    <p:sldId id="292" r:id="rId13"/>
    <p:sldId id="311" r:id="rId14"/>
    <p:sldId id="312" r:id="rId15"/>
    <p:sldId id="313" r:id="rId16"/>
    <p:sldId id="314" r:id="rId17"/>
    <p:sldId id="315" r:id="rId18"/>
    <p:sldId id="316" r:id="rId19"/>
    <p:sldId id="341" r:id="rId20"/>
    <p:sldId id="317" r:id="rId21"/>
    <p:sldId id="318" r:id="rId22"/>
    <p:sldId id="319" r:id="rId23"/>
    <p:sldId id="320" r:id="rId24"/>
    <p:sldId id="321" r:id="rId25"/>
    <p:sldId id="322" r:id="rId26"/>
    <p:sldId id="323" r:id="rId27"/>
    <p:sldId id="324" r:id="rId28"/>
    <p:sldId id="335" r:id="rId29"/>
    <p:sldId id="344" r:id="rId30"/>
    <p:sldId id="337" r:id="rId31"/>
    <p:sldId id="336" r:id="rId32"/>
    <p:sldId id="343" r:id="rId33"/>
    <p:sldId id="342" r:id="rId34"/>
    <p:sldId id="338" r:id="rId35"/>
    <p:sldId id="339" r:id="rId36"/>
    <p:sldId id="346" r:id="rId37"/>
    <p:sldId id="258" r:id="rId38"/>
    <p:sldId id="261" r:id="rId39"/>
    <p:sldId id="259" r:id="rId40"/>
    <p:sldId id="345" r:id="rId41"/>
    <p:sldId id="348" r:id="rId42"/>
    <p:sldId id="279" r:id="rId43"/>
    <p:sldId id="347" r:id="rId4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9965"/>
    <p:restoredTop sz="94674"/>
  </p:normalViewPr>
  <p:slideViewPr>
    <p:cSldViewPr snapToGrid="0" snapToObjects="1">
      <p:cViewPr>
        <p:scale>
          <a:sx n="112" d="100"/>
          <a:sy n="112" d="100"/>
        </p:scale>
        <p:origin x="3176" y="4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8650B-E199-8B43-BED7-30EED50E3D8F}" type="datetimeFigureOut">
              <a:rPr lang="fr-FR" smtClean="0"/>
              <a:t>18/10/2017</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6244C-7BDB-A64E-99DF-6FAEC248A1A3}" type="slidenum">
              <a:rPr lang="fr-FR" smtClean="0"/>
              <a:t>‹#›</a:t>
            </a:fld>
            <a:endParaRPr lang="fr-FR"/>
          </a:p>
        </p:txBody>
      </p:sp>
    </p:spTree>
    <p:extLst>
      <p:ext uri="{BB962C8B-B14F-4D97-AF65-F5344CB8AC3E}">
        <p14:creationId xmlns:p14="http://schemas.microsoft.com/office/powerpoint/2010/main" val="793655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pPr>
              <a:defRPr/>
            </a:pPr>
            <a:fld id="{E4FA4559-446F-4EDF-8A27-76803AFCC464}" type="slidenum">
              <a:rPr lang="fr-BE" smtClean="0">
                <a:solidFill>
                  <a:prstClr val="black"/>
                </a:solidFill>
              </a:rPr>
              <a:pPr>
                <a:defRPr/>
              </a:pPr>
              <a:t>12</a:t>
            </a:fld>
            <a:endParaRPr lang="fr-BE">
              <a:solidFill>
                <a:prstClr val="black"/>
              </a:solidFill>
            </a:endParaRPr>
          </a:p>
        </p:txBody>
      </p:sp>
    </p:spTree>
    <p:extLst>
      <p:ext uri="{BB962C8B-B14F-4D97-AF65-F5344CB8AC3E}">
        <p14:creationId xmlns:p14="http://schemas.microsoft.com/office/powerpoint/2010/main" val="571903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sym typeface="Wingdings"/>
              </a:rPr>
              <a:t></a:t>
            </a:r>
            <a:r>
              <a:rPr lang="fr-FR" sz="1200" kern="1200" dirty="0" smtClean="0">
                <a:solidFill>
                  <a:schemeClr val="tx1"/>
                </a:solidFill>
                <a:effectLst/>
                <a:latin typeface="+mn-lt"/>
                <a:ea typeface="+mn-ea"/>
                <a:cs typeface="+mn-cs"/>
              </a:rPr>
              <a:t> Au niveau de la Tanzanie, la différenciation de la population en 3 clusters permet de porter notre réflexion sur 2 stratégies de conservation opposées, à savoir : doit-on gérer ces trois populations en tant qu’unités de gestion indépendantes ou bien doit-on mélanger ces 3 populations entre elles afin d’augmenter leur diversité génétique et leur donner une meilleure chance de survie à long terme ?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7035E85-7267-5E49-A5F7-5CAF9F07BAF3}" type="slidenum">
              <a:rPr lang="fr-FR" smtClean="0"/>
              <a:t>19</a:t>
            </a:fld>
            <a:endParaRPr lang="fr-FR"/>
          </a:p>
        </p:txBody>
      </p:sp>
    </p:spTree>
    <p:extLst>
      <p:ext uri="{BB962C8B-B14F-4D97-AF65-F5344CB8AC3E}">
        <p14:creationId xmlns:p14="http://schemas.microsoft.com/office/powerpoint/2010/main" val="1353818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p:txBody>
      </p:sp>
      <p:sp>
        <p:nvSpPr>
          <p:cNvPr id="4" name="Espace réservé du numéro de diapositive 3"/>
          <p:cNvSpPr>
            <a:spLocks noGrp="1"/>
          </p:cNvSpPr>
          <p:nvPr>
            <p:ph type="sldNum" sz="quarter" idx="10"/>
          </p:nvPr>
        </p:nvSpPr>
        <p:spPr/>
        <p:txBody>
          <a:bodyPr/>
          <a:lstStyle/>
          <a:p>
            <a:fld id="{FBC29A5C-AC27-4640-B363-C007C599B341}" type="slidenum">
              <a:rPr lang="fr-FR" smtClean="0"/>
              <a:pPr/>
              <a:t>20</a:t>
            </a:fld>
            <a:endParaRPr lang="fr-FR"/>
          </a:p>
        </p:txBody>
      </p:sp>
    </p:spTree>
    <p:extLst>
      <p:ext uri="{BB962C8B-B14F-4D97-AF65-F5344CB8AC3E}">
        <p14:creationId xmlns:p14="http://schemas.microsoft.com/office/powerpoint/2010/main" val="2121012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Espace réservé du numéro de diapositive 3"/>
          <p:cNvSpPr>
            <a:spLocks noGrp="1"/>
          </p:cNvSpPr>
          <p:nvPr>
            <p:ph type="sldNum" sz="quarter" idx="10"/>
          </p:nvPr>
        </p:nvSpPr>
        <p:spPr/>
        <p:txBody>
          <a:bodyPr/>
          <a:lstStyle/>
          <a:p>
            <a:fld id="{FBC29A5C-AC27-4640-B363-C007C599B341}" type="slidenum">
              <a:rPr lang="fr-FR" smtClean="0"/>
              <a:pPr/>
              <a:t>21</a:t>
            </a:fld>
            <a:endParaRPr lang="fr-FR"/>
          </a:p>
        </p:txBody>
      </p:sp>
    </p:spTree>
    <p:extLst>
      <p:ext uri="{BB962C8B-B14F-4D97-AF65-F5344CB8AC3E}">
        <p14:creationId xmlns:p14="http://schemas.microsoft.com/office/powerpoint/2010/main" val="832463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smtClean="0"/>
              <a:t>Weaker</a:t>
            </a:r>
            <a:r>
              <a:rPr lang="fr-FR" baseline="0" dirty="0" smtClean="0"/>
              <a:t> </a:t>
            </a:r>
            <a:r>
              <a:rPr lang="fr-FR" baseline="0" dirty="0" err="1" smtClean="0"/>
              <a:t>gene</a:t>
            </a:r>
            <a:r>
              <a:rPr lang="fr-FR" baseline="0" dirty="0" smtClean="0"/>
              <a:t> flow, </a:t>
            </a:r>
            <a:r>
              <a:rPr lang="fr-FR" baseline="0" dirty="0" err="1" smtClean="0"/>
              <a:t>lower</a:t>
            </a:r>
            <a:r>
              <a:rPr lang="fr-FR" baseline="0" dirty="0" smtClean="0"/>
              <a:t> </a:t>
            </a:r>
            <a:r>
              <a:rPr lang="fr-FR" baseline="0" dirty="0" err="1" smtClean="0"/>
              <a:t>mtDNA</a:t>
            </a:r>
            <a:r>
              <a:rPr lang="fr-FR" baseline="0" dirty="0" smtClean="0"/>
              <a:t> </a:t>
            </a:r>
            <a:r>
              <a:rPr lang="fr-FR" baseline="0" dirty="0" err="1" smtClean="0"/>
              <a:t>diversities</a:t>
            </a:r>
            <a:r>
              <a:rPr lang="fr-FR" baseline="0" dirty="0" smtClean="0"/>
              <a:t> </a:t>
            </a:r>
            <a:r>
              <a:rPr lang="fr-FR" baseline="0" dirty="0" smtClean="0">
                <a:sym typeface="Wingdings"/>
              </a:rPr>
              <a:t> 75 </a:t>
            </a:r>
            <a:r>
              <a:rPr lang="fr-FR" baseline="0" dirty="0" err="1" smtClean="0">
                <a:sym typeface="Wingdings"/>
              </a:rPr>
              <a:t>individuals</a:t>
            </a:r>
            <a:r>
              <a:rPr lang="fr-FR" baseline="0" dirty="0" smtClean="0">
                <a:sym typeface="Wingdings"/>
              </a:rPr>
              <a:t> </a:t>
            </a:r>
            <a:r>
              <a:rPr lang="fr-FR" baseline="0" dirty="0" err="1" smtClean="0">
                <a:sym typeface="Wingdings"/>
              </a:rPr>
              <a:t>reported</a:t>
            </a:r>
            <a:r>
              <a:rPr lang="fr-FR" baseline="0" dirty="0" smtClean="0">
                <a:sym typeface="Wingdings"/>
              </a:rPr>
              <a:t> in 1929</a:t>
            </a:r>
            <a:endParaRPr lang="fr-FR" dirty="0"/>
          </a:p>
        </p:txBody>
      </p:sp>
      <p:sp>
        <p:nvSpPr>
          <p:cNvPr id="4" name="Espace réservé du numéro de diapositive 3"/>
          <p:cNvSpPr>
            <a:spLocks noGrp="1"/>
          </p:cNvSpPr>
          <p:nvPr>
            <p:ph type="sldNum" sz="quarter" idx="10"/>
          </p:nvPr>
        </p:nvSpPr>
        <p:spPr/>
        <p:txBody>
          <a:bodyPr/>
          <a:lstStyle/>
          <a:p>
            <a:fld id="{FBC29A5C-AC27-4640-B363-C007C599B341}" type="slidenum">
              <a:rPr lang="fr-FR" smtClean="0"/>
              <a:pPr/>
              <a:t>23</a:t>
            </a:fld>
            <a:endParaRPr lang="fr-FR"/>
          </a:p>
        </p:txBody>
      </p:sp>
    </p:spTree>
    <p:extLst>
      <p:ext uri="{BB962C8B-B14F-4D97-AF65-F5344CB8AC3E}">
        <p14:creationId xmlns:p14="http://schemas.microsoft.com/office/powerpoint/2010/main" val="502484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BC29A5C-AC27-4640-B363-C007C599B341}" type="slidenum">
              <a:rPr lang="fr-FR" smtClean="0"/>
              <a:pPr/>
              <a:t>24</a:t>
            </a:fld>
            <a:endParaRPr lang="fr-FR"/>
          </a:p>
        </p:txBody>
      </p:sp>
    </p:spTree>
    <p:extLst>
      <p:ext uri="{BB962C8B-B14F-4D97-AF65-F5344CB8AC3E}">
        <p14:creationId xmlns:p14="http://schemas.microsoft.com/office/powerpoint/2010/main" val="1156139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BC29A5C-AC27-4640-B363-C007C599B341}" type="slidenum">
              <a:rPr lang="fr-FR" smtClean="0"/>
              <a:pPr/>
              <a:t>25</a:t>
            </a:fld>
            <a:endParaRPr lang="fr-FR"/>
          </a:p>
        </p:txBody>
      </p:sp>
    </p:spTree>
    <p:extLst>
      <p:ext uri="{BB962C8B-B14F-4D97-AF65-F5344CB8AC3E}">
        <p14:creationId xmlns:p14="http://schemas.microsoft.com/office/powerpoint/2010/main" val="446290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BC29A5C-AC27-4640-B363-C007C599B341}" type="slidenum">
              <a:rPr lang="fr-FR" smtClean="0"/>
              <a:pPr/>
              <a:t>26</a:t>
            </a:fld>
            <a:endParaRPr lang="fr-FR"/>
          </a:p>
        </p:txBody>
      </p:sp>
    </p:spTree>
    <p:extLst>
      <p:ext uri="{BB962C8B-B14F-4D97-AF65-F5344CB8AC3E}">
        <p14:creationId xmlns:p14="http://schemas.microsoft.com/office/powerpoint/2010/main" val="538160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A6244C-7BDB-A64E-99DF-6FAEC248A1A3}" type="slidenum">
              <a:rPr lang="fr-FR" smtClean="0"/>
              <a:t>37</a:t>
            </a:fld>
            <a:endParaRPr lang="fr-FR"/>
          </a:p>
        </p:txBody>
      </p:sp>
    </p:spTree>
    <p:extLst>
      <p:ext uri="{BB962C8B-B14F-4D97-AF65-F5344CB8AC3E}">
        <p14:creationId xmlns:p14="http://schemas.microsoft.com/office/powerpoint/2010/main" val="477568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D46538A9-AC02-2E40-B04C-6F1D886CBE5F}" type="datetimeFigureOut">
              <a:rPr lang="fr-FR" smtClean="0"/>
              <a:pPr/>
              <a:t>18/10/2017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46538A9-AC02-2E40-B04C-6F1D886CBE5F}" type="datetimeFigureOut">
              <a:rPr lang="fr-FR" smtClean="0"/>
              <a:pPr/>
              <a:t>18/10/2017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46538A9-AC02-2E40-B04C-6F1D886CBE5F}" type="datetimeFigureOut">
              <a:rPr lang="fr-FR" smtClean="0"/>
              <a:pPr/>
              <a:t>18/10/2017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46538A9-AC02-2E40-B04C-6F1D886CBE5F}" type="datetimeFigureOut">
              <a:rPr lang="fr-FR" smtClean="0"/>
              <a:pPr/>
              <a:t>18/10/2017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D46538A9-AC02-2E40-B04C-6F1D886CBE5F}" type="datetimeFigureOut">
              <a:rPr lang="fr-FR" smtClean="0"/>
              <a:pPr/>
              <a:t>18/10/2017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46538A9-AC02-2E40-B04C-6F1D886CBE5F}" type="datetimeFigureOut">
              <a:rPr lang="fr-FR" smtClean="0"/>
              <a:pPr/>
              <a:t>18/10/2017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46538A9-AC02-2E40-B04C-6F1D886CBE5F}" type="datetimeFigureOut">
              <a:rPr lang="fr-FR" smtClean="0"/>
              <a:pPr/>
              <a:t>18/10/2017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D46538A9-AC02-2E40-B04C-6F1D886CBE5F}" type="datetimeFigureOut">
              <a:rPr lang="fr-FR" smtClean="0"/>
              <a:pPr/>
              <a:t>18/10/2017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46538A9-AC02-2E40-B04C-6F1D886CBE5F}" type="datetimeFigureOut">
              <a:rPr lang="fr-FR" smtClean="0"/>
              <a:pPr/>
              <a:t>18/10/2017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46538A9-AC02-2E40-B04C-6F1D886CBE5F}" type="datetimeFigureOut">
              <a:rPr lang="fr-FR" smtClean="0"/>
              <a:pPr/>
              <a:t>18/10/2017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46538A9-AC02-2E40-B04C-6F1D886CBE5F}" type="datetimeFigureOut">
              <a:rPr lang="fr-FR" smtClean="0"/>
              <a:pPr/>
              <a:t>18/10/2017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DF04E0-22B2-C740-BF8E-8A29C2323A68}"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538A9-AC02-2E40-B04C-6F1D886CBE5F}" type="datetimeFigureOut">
              <a:rPr lang="fr-FR" smtClean="0"/>
              <a:pPr/>
              <a:t>18/10/2017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F04E0-22B2-C740-BF8E-8A29C2323A68}"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png"/><Relationship Id="rId5"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34.png"/><Relationship Id="rId5" Type="http://schemas.openxmlformats.org/officeDocument/2006/relationships/oleObject" Target="../embeddings/oleObject1.bin"/><Relationship Id="rId6" Type="http://schemas.openxmlformats.org/officeDocument/2006/relationships/package" Target="../embeddings/Document_Microsoft_Word1.docx"/><Relationship Id="rId7" Type="http://schemas.openxmlformats.org/officeDocument/2006/relationships/image" Target="../media/image33.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tiff"/><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jpe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4" Type="http://schemas.openxmlformats.org/officeDocument/2006/relationships/image" Target="../media/image8.wmf"/><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g"/><Relationship Id="rId5" Type="http://schemas.openxmlformats.org/officeDocument/2006/relationships/image" Target="../media/image59.jpg"/><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69.jpg"/><Relationship Id="rId5"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g"/><Relationship Id="rId3"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jpeg"/><Relationship Id="rId8"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87.jpg"/></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63.jpe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10472" y="1918016"/>
            <a:ext cx="7164918" cy="865242"/>
          </a:xfrm>
        </p:spPr>
        <p:txBody>
          <a:bodyPr>
            <a:normAutofit fontScale="90000"/>
          </a:bodyPr>
          <a:lstStyle/>
          <a:p>
            <a:r>
              <a:rPr lang="en-US" dirty="0"/>
              <a:t>An overview of genetic tools to study biodiversity and health, from the hosts to the vectors and their pathogens</a:t>
            </a:r>
            <a:r>
              <a:rPr lang="fr-FR" dirty="0"/>
              <a:t> </a:t>
            </a:r>
            <a:endParaRPr lang="fr-FR" sz="1778"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420945" cy="893584"/>
          </a:xfrm>
          <a:prstGeom prst="rect">
            <a:avLst/>
          </a:prstGeom>
          <a:noFill/>
          <a:ln>
            <a:solidFill>
              <a:srgbClr val="000000"/>
            </a:solid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19399" y="1"/>
            <a:ext cx="1424601" cy="1040013"/>
          </a:xfrm>
          <a:prstGeom prst="rect">
            <a:avLst/>
          </a:prstGeom>
          <a:noFill/>
          <a:ln>
            <a:solidFill>
              <a:schemeClr val="tx1"/>
            </a:solid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7" name="Image 6" descr="Capture d’écran 2015-12-05 à 16.43.21.png"/>
          <p:cNvPicPr>
            <a:picLocks noChangeAspect="1"/>
          </p:cNvPicPr>
          <p:nvPr/>
        </p:nvPicPr>
        <p:blipFill>
          <a:blip r:embed="rId4"/>
          <a:stretch>
            <a:fillRect/>
          </a:stretch>
        </p:blipFill>
        <p:spPr>
          <a:xfrm>
            <a:off x="0" y="5608047"/>
            <a:ext cx="2248658" cy="1249953"/>
          </a:xfrm>
          <a:prstGeom prst="rect">
            <a:avLst/>
          </a:prstGeom>
        </p:spPr>
      </p:pic>
      <p:pic>
        <p:nvPicPr>
          <p:cNvPr id="8" name="Image 7"/>
          <p:cNvPicPr>
            <a:picLocks noChangeAspect="1"/>
          </p:cNvPicPr>
          <p:nvPr/>
        </p:nvPicPr>
        <p:blipFill>
          <a:blip r:embed="rId5"/>
          <a:stretch>
            <a:fillRect/>
          </a:stretch>
        </p:blipFill>
        <p:spPr>
          <a:xfrm>
            <a:off x="6935784" y="5391744"/>
            <a:ext cx="2208215" cy="1466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ZoneTexte 2"/>
          <p:cNvSpPr txBox="1"/>
          <p:nvPr/>
        </p:nvSpPr>
        <p:spPr>
          <a:xfrm>
            <a:off x="246743" y="4007609"/>
            <a:ext cx="8692829" cy="1415772"/>
          </a:xfrm>
          <a:prstGeom prst="rect">
            <a:avLst/>
          </a:prstGeom>
          <a:noFill/>
        </p:spPr>
        <p:txBody>
          <a:bodyPr wrap="none" rtlCol="0">
            <a:spAutoFit/>
          </a:bodyPr>
          <a:lstStyle/>
          <a:p>
            <a:pPr algn="ctr"/>
            <a:r>
              <a:rPr lang="en-GB" sz="3200" dirty="0"/>
              <a:t>Johan </a:t>
            </a:r>
            <a:r>
              <a:rPr lang="en-GB" sz="3200" dirty="0" err="1" smtClean="0"/>
              <a:t>Michaux</a:t>
            </a:r>
            <a:r>
              <a:rPr lang="en-GB" sz="3200" dirty="0"/>
              <a:t/>
            </a:r>
            <a:br>
              <a:rPr lang="en-GB" sz="3200" dirty="0"/>
            </a:br>
            <a:r>
              <a:rPr lang="en-GB" dirty="0" smtClean="0"/>
              <a:t>CIRAD </a:t>
            </a:r>
            <a:r>
              <a:rPr lang="en-GB" dirty="0"/>
              <a:t>ASTRE, Campus de </a:t>
            </a:r>
            <a:r>
              <a:rPr lang="en-GB" dirty="0" err="1"/>
              <a:t>Baillarguet</a:t>
            </a:r>
            <a:r>
              <a:rPr lang="en-GB" dirty="0"/>
              <a:t>, F-34093 Montpellier </a:t>
            </a:r>
            <a:r>
              <a:rPr lang="en-GB" dirty="0" err="1"/>
              <a:t>Cedex</a:t>
            </a:r>
            <a:r>
              <a:rPr lang="en-GB" dirty="0"/>
              <a:t> 5, France. </a:t>
            </a:r>
            <a:br>
              <a:rPr lang="en-GB" dirty="0"/>
            </a:br>
            <a:r>
              <a:rPr lang="en-GB" dirty="0"/>
              <a:t>Conservation Genetics Laboratory, Institute of Botany (Bat. 22), University of Liège Belgium</a:t>
            </a:r>
            <a:br>
              <a:rPr lang="en-GB" dirty="0"/>
            </a:br>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1" descr="Leo_R4421_10mods[1]"/>
          <p:cNvPicPr>
            <a:picLocks noChangeAspect="1" noChangeArrowheads="1"/>
          </p:cNvPicPr>
          <p:nvPr/>
        </p:nvPicPr>
        <p:blipFill>
          <a:blip r:embed="rId2"/>
          <a:srcRect l="8934"/>
          <a:stretch>
            <a:fillRect/>
          </a:stretch>
        </p:blipFill>
        <p:spPr bwMode="auto">
          <a:xfrm>
            <a:off x="642938" y="1665486"/>
            <a:ext cx="3500437" cy="2562225"/>
          </a:xfrm>
          <a:prstGeom prst="rect">
            <a:avLst/>
          </a:prstGeom>
          <a:noFill/>
          <a:ln w="9525">
            <a:solidFill>
              <a:schemeClr val="tx1"/>
            </a:solidFill>
            <a:miter lim="800000"/>
            <a:headEnd/>
            <a:tailEnd/>
          </a:ln>
        </p:spPr>
      </p:pic>
      <p:sp>
        <p:nvSpPr>
          <p:cNvPr id="172035" name="Titre 1"/>
          <p:cNvSpPr>
            <a:spLocks/>
          </p:cNvSpPr>
          <p:nvPr/>
        </p:nvSpPr>
        <p:spPr bwMode="auto">
          <a:xfrm>
            <a:off x="714375" y="0"/>
            <a:ext cx="7772400" cy="1143000"/>
          </a:xfrm>
          <a:prstGeom prst="rect">
            <a:avLst/>
          </a:prstGeom>
          <a:noFill/>
          <a:ln w="9525">
            <a:noFill/>
            <a:miter lim="800000"/>
            <a:headEnd/>
            <a:tailEnd/>
          </a:ln>
        </p:spPr>
        <p:txBody>
          <a:bodyPr anchor="ctr">
            <a:prstTxWarp prst="textNoShape">
              <a:avLst/>
            </a:prstTxWarp>
          </a:bodyPr>
          <a:lstStyle/>
          <a:p>
            <a:pPr algn="ctr"/>
            <a:r>
              <a:rPr lang="fr-BE" sz="3200" b="1" u="sng" dirty="0" smtClean="0">
                <a:latin typeface="Corbel" charset="0"/>
              </a:rPr>
              <a:t>At the intraspecific level, the case of </a:t>
            </a:r>
            <a:r>
              <a:rPr lang="fr-BE" sz="3200" b="1" i="1" u="sng" dirty="0" smtClean="0">
                <a:latin typeface="Corbel" charset="0"/>
              </a:rPr>
              <a:t>Leopoldamys </a:t>
            </a:r>
            <a:r>
              <a:rPr lang="fr-BE" sz="3200" b="1" i="1" u="sng" dirty="0">
                <a:latin typeface="Corbel" charset="0"/>
              </a:rPr>
              <a:t>neilli</a:t>
            </a:r>
            <a:endParaRPr lang="fr-FR" sz="4000" b="1" i="1" u="sng" dirty="0">
              <a:latin typeface="Corbel" charset="0"/>
            </a:endParaRPr>
          </a:p>
        </p:txBody>
      </p:sp>
      <p:pic>
        <p:nvPicPr>
          <p:cNvPr id="172036" name="Picture 3" descr="C:\DONNEES\sujets de recherche\projet thèse alice latinne\PHOTOS NEILLI\leop neilli 20001.JPG"/>
          <p:cNvPicPr>
            <a:picLocks noChangeAspect="1" noChangeArrowheads="1"/>
          </p:cNvPicPr>
          <p:nvPr/>
        </p:nvPicPr>
        <p:blipFill>
          <a:blip r:embed="rId3"/>
          <a:srcRect/>
          <a:stretch>
            <a:fillRect/>
          </a:stretch>
        </p:blipFill>
        <p:spPr bwMode="auto">
          <a:xfrm>
            <a:off x="4929188" y="1643063"/>
            <a:ext cx="3335337" cy="2230437"/>
          </a:xfrm>
          <a:prstGeom prst="rect">
            <a:avLst/>
          </a:prstGeom>
          <a:noFill/>
          <a:ln w="9525">
            <a:solidFill>
              <a:schemeClr val="tx1"/>
            </a:solidFill>
            <a:miter lim="800000"/>
            <a:headEnd/>
            <a:tailEnd/>
          </a:ln>
        </p:spPr>
      </p:pic>
      <p:pic>
        <p:nvPicPr>
          <p:cNvPr id="172037" name="Picture 4" descr="C:\DONNEES\sujets de recherche\projet thèse alice latinne\PHOTOS NEILLI\leop neilli biopsie0001.JPG"/>
          <p:cNvPicPr>
            <a:picLocks noChangeAspect="1" noChangeArrowheads="1"/>
          </p:cNvPicPr>
          <p:nvPr/>
        </p:nvPicPr>
        <p:blipFill>
          <a:blip r:embed="rId4"/>
          <a:srcRect/>
          <a:stretch>
            <a:fillRect/>
          </a:stretch>
        </p:blipFill>
        <p:spPr bwMode="auto">
          <a:xfrm>
            <a:off x="928688" y="4510088"/>
            <a:ext cx="3214687" cy="2149475"/>
          </a:xfrm>
          <a:prstGeom prst="rect">
            <a:avLst/>
          </a:prstGeom>
          <a:noFill/>
          <a:ln w="9525">
            <a:solidFill>
              <a:schemeClr val="tx1"/>
            </a:solidFill>
            <a:miter lim="800000"/>
            <a:headEnd/>
            <a:tailEnd/>
          </a:ln>
        </p:spPr>
      </p:pic>
      <p:pic>
        <p:nvPicPr>
          <p:cNvPr id="172038" name="Picture 5" descr="C:\DONNEES\sujets de recherche\projet thèse alice latinne\PHOTOS NEILLI\leop neilli TAG0001.JPG"/>
          <p:cNvPicPr>
            <a:picLocks noChangeAspect="1" noChangeArrowheads="1"/>
          </p:cNvPicPr>
          <p:nvPr/>
        </p:nvPicPr>
        <p:blipFill>
          <a:blip r:embed="rId5"/>
          <a:srcRect/>
          <a:stretch>
            <a:fillRect/>
          </a:stretch>
        </p:blipFill>
        <p:spPr bwMode="auto">
          <a:xfrm>
            <a:off x="5286375" y="4627563"/>
            <a:ext cx="3121025" cy="2087562"/>
          </a:xfrm>
          <a:prstGeom prst="rect">
            <a:avLst/>
          </a:prstGeom>
          <a:noFill/>
          <a:ln w="9525">
            <a:solidFill>
              <a:schemeClr val="tx1"/>
            </a:solidFill>
            <a:miter lim="800000"/>
            <a:headEnd/>
            <a:tailEnd/>
          </a:ln>
        </p:spPr>
      </p:pic>
      <p:sp>
        <p:nvSpPr>
          <p:cNvPr id="172039" name="TextBox 7"/>
          <p:cNvSpPr txBox="1">
            <a:spLocks noChangeArrowheads="1"/>
          </p:cNvSpPr>
          <p:nvPr/>
        </p:nvSpPr>
        <p:spPr bwMode="auto">
          <a:xfrm>
            <a:off x="384175" y="1071563"/>
            <a:ext cx="7048500" cy="461962"/>
          </a:xfrm>
          <a:prstGeom prst="rect">
            <a:avLst/>
          </a:prstGeom>
          <a:noFill/>
          <a:ln w="9525">
            <a:noFill/>
            <a:miter lim="800000"/>
            <a:headEnd/>
            <a:tailEnd/>
          </a:ln>
        </p:spPr>
        <p:txBody>
          <a:bodyPr wrap="none">
            <a:prstTxWarp prst="textNoShape">
              <a:avLst/>
            </a:prstTxWarp>
            <a:spAutoFit/>
          </a:bodyPr>
          <a:lstStyle/>
          <a:p>
            <a:r>
              <a:rPr lang="fr-BE" dirty="0">
                <a:latin typeface="Corbel" charset="0"/>
              </a:rPr>
              <a:t>PhD thesis of Ms Alice Latinne, University of Liège</a:t>
            </a:r>
            <a:endParaRPr lang="en-US" dirty="0">
              <a:latin typeface="Corbel" charset="0"/>
            </a:endParaRPr>
          </a:p>
        </p:txBody>
      </p:sp>
      <p:sp>
        <p:nvSpPr>
          <p:cNvPr id="172040" name="TextBox 8"/>
          <p:cNvSpPr txBox="1">
            <a:spLocks noChangeArrowheads="1"/>
          </p:cNvSpPr>
          <p:nvPr/>
        </p:nvSpPr>
        <p:spPr bwMode="auto">
          <a:xfrm>
            <a:off x="4929188" y="4043045"/>
            <a:ext cx="2867642" cy="369332"/>
          </a:xfrm>
          <a:prstGeom prst="rect">
            <a:avLst/>
          </a:prstGeom>
          <a:noFill/>
          <a:ln w="9525">
            <a:noFill/>
            <a:miter lim="800000"/>
            <a:headEnd/>
            <a:tailEnd/>
          </a:ln>
        </p:spPr>
        <p:txBody>
          <a:bodyPr wrap="none">
            <a:prstTxWarp prst="textNoShape">
              <a:avLst/>
            </a:prstTxWarp>
            <a:spAutoFit/>
          </a:bodyPr>
          <a:lstStyle/>
          <a:p>
            <a:r>
              <a:rPr lang="fr-BE" dirty="0" smtClean="0">
                <a:latin typeface="Corbel" charset="0"/>
              </a:rPr>
              <a:t>Endemic threatened species</a:t>
            </a:r>
            <a:endParaRPr lang="en-US" dirty="0">
              <a:latin typeface="Corbel" charset="0"/>
            </a:endParaRPr>
          </a:p>
        </p:txBody>
      </p:sp>
      <p:sp>
        <p:nvSpPr>
          <p:cNvPr id="9" name="ZoneTexte 8"/>
          <p:cNvSpPr txBox="1"/>
          <p:nvPr/>
        </p:nvSpPr>
        <p:spPr>
          <a:xfrm>
            <a:off x="3533036" y="6468904"/>
            <a:ext cx="864339" cy="215444"/>
          </a:xfrm>
          <a:prstGeom prst="rect">
            <a:avLst/>
          </a:prstGeom>
          <a:noFill/>
        </p:spPr>
        <p:txBody>
          <a:bodyPr wrap="square" rtlCol="0">
            <a:spAutoFit/>
          </a:bodyPr>
          <a:lstStyle/>
          <a:p>
            <a:r>
              <a:rPr lang="fr-FR" sz="800" b="1" i="1" dirty="0" smtClean="0">
                <a:solidFill>
                  <a:srgbClr val="FFFF00"/>
                </a:solidFill>
              </a:rPr>
              <a:t>J. Michaux</a:t>
            </a:r>
            <a:endParaRPr lang="fr-FR" sz="800" b="1" i="1" dirty="0">
              <a:solidFill>
                <a:srgbClr val="FFFF00"/>
              </a:solidFill>
            </a:endParaRPr>
          </a:p>
        </p:txBody>
      </p:sp>
      <p:sp>
        <p:nvSpPr>
          <p:cNvPr id="11" name="ZoneTexte 10"/>
          <p:cNvSpPr txBox="1"/>
          <p:nvPr/>
        </p:nvSpPr>
        <p:spPr>
          <a:xfrm>
            <a:off x="7730755" y="3627279"/>
            <a:ext cx="864339" cy="215444"/>
          </a:xfrm>
          <a:prstGeom prst="rect">
            <a:avLst/>
          </a:prstGeom>
          <a:noFill/>
        </p:spPr>
        <p:txBody>
          <a:bodyPr wrap="square" rtlCol="0">
            <a:spAutoFit/>
          </a:bodyPr>
          <a:lstStyle/>
          <a:p>
            <a:r>
              <a:rPr lang="fr-FR" sz="800" b="1" i="1" dirty="0" smtClean="0">
                <a:solidFill>
                  <a:srgbClr val="FFFF00"/>
                </a:solidFill>
              </a:rPr>
              <a:t>J. Michaux</a:t>
            </a:r>
            <a:endParaRPr lang="fr-FR" sz="800" b="1" i="1" dirty="0">
              <a:solidFill>
                <a:srgbClr val="FFFF00"/>
              </a:solidFill>
            </a:endParaRPr>
          </a:p>
        </p:txBody>
      </p:sp>
      <p:sp>
        <p:nvSpPr>
          <p:cNvPr id="12" name="ZoneTexte 11"/>
          <p:cNvSpPr txBox="1"/>
          <p:nvPr/>
        </p:nvSpPr>
        <p:spPr>
          <a:xfrm>
            <a:off x="7863736" y="6536452"/>
            <a:ext cx="864339" cy="215444"/>
          </a:xfrm>
          <a:prstGeom prst="rect">
            <a:avLst/>
          </a:prstGeom>
          <a:noFill/>
        </p:spPr>
        <p:txBody>
          <a:bodyPr wrap="square" rtlCol="0">
            <a:spAutoFit/>
          </a:bodyPr>
          <a:lstStyle/>
          <a:p>
            <a:r>
              <a:rPr lang="fr-FR" sz="800" b="1" i="1" dirty="0" smtClean="0">
                <a:solidFill>
                  <a:srgbClr val="FFFF00"/>
                </a:solidFill>
              </a:rPr>
              <a:t>J. Michaux</a:t>
            </a:r>
            <a:endParaRPr lang="fr-FR" sz="800" b="1" i="1" dirty="0">
              <a:solidFill>
                <a:srgbClr val="FFFF00"/>
              </a:solidFill>
            </a:endParaRPr>
          </a:p>
        </p:txBody>
      </p:sp>
    </p:spTree>
    <p:extLst>
      <p:ext uri="{BB962C8B-B14F-4D97-AF65-F5344CB8AC3E}">
        <p14:creationId xmlns:p14="http://schemas.microsoft.com/office/powerpoint/2010/main" val="19883001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opie de 617 14-08 Karsts région Saraburi"/>
          <p:cNvPicPr>
            <a:picLocks noChangeAspect="1" noChangeArrowheads="1"/>
          </p:cNvPicPr>
          <p:nvPr/>
        </p:nvPicPr>
        <p:blipFill>
          <a:blip r:embed="rId2" cstate="print">
            <a:lum bright="10000"/>
          </a:blip>
          <a:srcRect/>
          <a:stretch>
            <a:fillRect/>
          </a:stretch>
        </p:blipFill>
        <p:spPr bwMode="auto">
          <a:xfrm>
            <a:off x="0" y="5162550"/>
            <a:ext cx="9144000" cy="1695450"/>
          </a:xfrm>
          <a:prstGeom prst="rect">
            <a:avLst/>
          </a:prstGeom>
          <a:noFill/>
          <a:ln w="9525">
            <a:noFill/>
            <a:miter lim="800000"/>
            <a:headEnd/>
            <a:tailEnd/>
          </a:ln>
        </p:spPr>
      </p:pic>
      <p:pic>
        <p:nvPicPr>
          <p:cNvPr id="5" name="Picture 2" descr="D:\Projet Doctorat\Talk-Posters\2011 ECM 2011\Présentation orale\blanc.tif"/>
          <p:cNvPicPr>
            <a:picLocks noChangeAspect="1" noChangeArrowheads="1"/>
          </p:cNvPicPr>
          <p:nvPr/>
        </p:nvPicPr>
        <p:blipFill>
          <a:blip r:embed="rId3" cstate="print">
            <a:lum bright="-10000"/>
          </a:blip>
          <a:srcRect/>
          <a:stretch>
            <a:fillRect/>
          </a:stretch>
        </p:blipFill>
        <p:spPr bwMode="auto">
          <a:xfrm>
            <a:off x="5394960" y="4046220"/>
            <a:ext cx="3749040" cy="2811780"/>
          </a:xfrm>
          <a:prstGeom prst="rect">
            <a:avLst/>
          </a:prstGeom>
          <a:noFill/>
        </p:spPr>
      </p:pic>
      <p:pic>
        <p:nvPicPr>
          <p:cNvPr id="6" name="Picture 2" descr="D:\Projet Doctorat\Talk-Posters\2011 ECM 2011\Présentation orale\Arbre modif 1.bmp"/>
          <p:cNvPicPr>
            <a:picLocks noChangeAspect="1" noChangeArrowheads="1"/>
          </p:cNvPicPr>
          <p:nvPr/>
        </p:nvPicPr>
        <p:blipFill>
          <a:blip r:embed="rId4" cstate="print">
            <a:lum bright="-10000"/>
          </a:blip>
          <a:srcRect/>
          <a:stretch>
            <a:fillRect/>
          </a:stretch>
        </p:blipFill>
        <p:spPr bwMode="auto">
          <a:xfrm>
            <a:off x="0" y="1914286"/>
            <a:ext cx="6404134" cy="4971098"/>
          </a:xfrm>
          <a:prstGeom prst="rect">
            <a:avLst/>
          </a:prstGeom>
          <a:noFill/>
        </p:spPr>
      </p:pic>
      <p:pic>
        <p:nvPicPr>
          <p:cNvPr id="7" name="Picture 2" descr="D:\Projet Doctorat\Talk-Posters\2011 ECM 2011\Présentation orale\carte black.tif"/>
          <p:cNvPicPr>
            <a:picLocks noChangeAspect="1" noChangeArrowheads="1"/>
          </p:cNvPicPr>
          <p:nvPr/>
        </p:nvPicPr>
        <p:blipFill>
          <a:blip r:embed="rId5" cstate="print">
            <a:lum bright="-10000"/>
          </a:blip>
          <a:srcRect l="13551" t="7924" r="21099"/>
          <a:stretch>
            <a:fillRect/>
          </a:stretch>
        </p:blipFill>
        <p:spPr bwMode="auto">
          <a:xfrm>
            <a:off x="6156176" y="1915200"/>
            <a:ext cx="2987824" cy="3157286"/>
          </a:xfrm>
          <a:prstGeom prst="rect">
            <a:avLst/>
          </a:prstGeom>
          <a:noFill/>
        </p:spPr>
      </p:pic>
      <p:sp>
        <p:nvSpPr>
          <p:cNvPr id="8" name="Espace réservé du contenu 5"/>
          <p:cNvSpPr txBox="1">
            <a:spLocks/>
          </p:cNvSpPr>
          <p:nvPr/>
        </p:nvSpPr>
        <p:spPr>
          <a:xfrm>
            <a:off x="0" y="981075"/>
            <a:ext cx="9144000" cy="5472113"/>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
                <a:schemeClr val="bg2">
                  <a:lumMod val="50000"/>
                </a:schemeClr>
              </a:buClr>
              <a:buSzTx/>
              <a:buFont typeface="Arial" pitchFamily="34" charset="0"/>
              <a:buNone/>
              <a:tabLst/>
              <a:defRPr/>
            </a:pPr>
            <a:r>
              <a:rPr kumimoji="0" lang="fr-BE" sz="2600" b="1" i="0" u="none" strike="noStrike" kern="1200" cap="none" spc="0" normalizeH="0" baseline="0" noProof="0" smtClean="0">
                <a:ln>
                  <a:noFill/>
                </a:ln>
                <a:solidFill>
                  <a:schemeClr val="bg2">
                    <a:lumMod val="50000"/>
                  </a:schemeClr>
                </a:solidFill>
                <a:effectLst/>
                <a:uLnTx/>
                <a:uFillTx/>
                <a:latin typeface="+mn-lt"/>
                <a:ea typeface="+mn-ea"/>
                <a:cs typeface="+mn-cs"/>
              </a:rPr>
              <a:t>   </a:t>
            </a:r>
          </a:p>
          <a:p>
            <a:pPr marL="342900" marR="0" lvl="0" indent="-342900" algn="l" defTabSz="914400" rtl="0" eaLnBrk="1" fontAlgn="auto" latinLnBrk="0" hangingPunct="1">
              <a:lnSpc>
                <a:spcPct val="100000"/>
              </a:lnSpc>
              <a:spcBef>
                <a:spcPct val="20000"/>
              </a:spcBef>
              <a:spcAft>
                <a:spcPts val="0"/>
              </a:spcAft>
              <a:buClr>
                <a:schemeClr val="bg2">
                  <a:lumMod val="50000"/>
                </a:schemeClr>
              </a:buClr>
              <a:buSzTx/>
              <a:buFont typeface="Arial" pitchFamily="34" charset="0"/>
              <a:buChar char="•"/>
              <a:tabLst/>
              <a:defRPr/>
            </a:pPr>
            <a:endParaRPr kumimoji="0" lang="fr-BE" sz="2600" b="1" i="0" u="none" strike="noStrike" kern="1200" cap="none" spc="0" normalizeH="0" baseline="0" noProof="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bg2">
                  <a:lumMod val="50000"/>
                </a:schemeClr>
              </a:buClr>
              <a:buSzTx/>
              <a:buFont typeface="Arial" pitchFamily="34" charset="0"/>
              <a:buChar char="•"/>
              <a:tabLst/>
              <a:defRPr/>
            </a:pPr>
            <a:endParaRPr kumimoji="0" lang="fr-BE" sz="2600" b="1" i="0" u="none" strike="noStrike" kern="1200" cap="none" spc="0" normalizeH="0" baseline="0" noProof="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bg2">
                  <a:lumMod val="50000"/>
                </a:schemeClr>
              </a:buClr>
              <a:buSzTx/>
              <a:buFont typeface="Arial" pitchFamily="34" charset="0"/>
              <a:buChar char="•"/>
              <a:tabLst/>
              <a:defRPr/>
            </a:pPr>
            <a:endParaRPr kumimoji="0" lang="fr-BE" sz="2600" b="1" i="0" u="none" strike="noStrike" kern="1200" cap="none" spc="0" normalizeH="0" baseline="0" noProof="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bg2">
                  <a:lumMod val="50000"/>
                </a:schemeClr>
              </a:buClr>
              <a:buSzTx/>
              <a:buFont typeface="Arial" pitchFamily="34" charset="0"/>
              <a:buChar char="•"/>
              <a:tabLst/>
              <a:defRPr/>
            </a:pPr>
            <a:endParaRPr kumimoji="0" lang="fr-BE" sz="2600" b="1" i="0" u="none" strike="noStrike" kern="1200" cap="none" spc="0" normalizeH="0" baseline="0" noProof="0" smtClean="0">
              <a:ln>
                <a:noFill/>
              </a:ln>
              <a:solidFill>
                <a:schemeClr val="bg2">
                  <a:lumMod val="50000"/>
                </a:schemeClr>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bg2">
                  <a:lumMod val="50000"/>
                </a:schemeClr>
              </a:buClr>
              <a:buSzTx/>
              <a:buFont typeface="Arial" pitchFamily="34" charset="0"/>
              <a:buChar char="•"/>
              <a:tabLst/>
              <a:defRPr/>
            </a:pPr>
            <a:endParaRPr kumimoji="0" lang="fr-BE" sz="2600" b="1" i="0" u="none" strike="noStrike" kern="1200" cap="none" spc="0" normalizeH="0" baseline="0" noProof="0" smtClean="0">
              <a:ln>
                <a:noFill/>
              </a:ln>
              <a:solidFill>
                <a:schemeClr val="bg2">
                  <a:lumMod val="50000"/>
                </a:schemeClr>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
                <a:schemeClr val="bg2">
                  <a:lumMod val="50000"/>
                </a:schemeClr>
              </a:buClr>
              <a:buSzTx/>
              <a:buFont typeface="Arial" pitchFamily="34" charset="0"/>
              <a:buNone/>
              <a:tabLst/>
              <a:defRPr/>
            </a:pPr>
            <a:r>
              <a:rPr kumimoji="0" lang="fr-BE" sz="2600" b="1" i="0" u="none" strike="noStrike" kern="1200" cap="none" spc="0" normalizeH="0" baseline="0" noProof="0" smtClean="0">
                <a:ln>
                  <a:noFill/>
                </a:ln>
                <a:solidFill>
                  <a:schemeClr val="bg2">
                    <a:lumMod val="50000"/>
                  </a:schemeClr>
                </a:solidFill>
                <a:effectLst/>
                <a:uLnTx/>
                <a:uFillTx/>
                <a:latin typeface="+mn-lt"/>
                <a:ea typeface="+mn-ea"/>
                <a:cs typeface="+mn-cs"/>
              </a:rPr>
              <a:t> </a:t>
            </a:r>
            <a:endParaRPr kumimoji="0" lang="fr-BE" sz="2600" b="1" i="0" u="none" strike="noStrike" kern="1200" cap="none" spc="0" normalizeH="0" baseline="0" noProof="0" dirty="0">
              <a:ln>
                <a:noFill/>
              </a:ln>
              <a:solidFill>
                <a:schemeClr val="bg2">
                  <a:lumMod val="50000"/>
                </a:schemeClr>
              </a:solidFill>
              <a:effectLst/>
              <a:uLnTx/>
              <a:uFillTx/>
              <a:latin typeface="+mn-lt"/>
              <a:ea typeface="+mn-ea"/>
              <a:cs typeface="+mn-cs"/>
            </a:endParaRPr>
          </a:p>
        </p:txBody>
      </p:sp>
      <p:cxnSp>
        <p:nvCxnSpPr>
          <p:cNvPr id="9" name="Connecteur droit 8"/>
          <p:cNvCxnSpPr/>
          <p:nvPr/>
        </p:nvCxnSpPr>
        <p:spPr>
          <a:xfrm rot="5400000" flipH="1" flipV="1">
            <a:off x="3419872" y="3861048"/>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5076056" y="2132856"/>
            <a:ext cx="1008112" cy="461665"/>
          </a:xfrm>
          <a:prstGeom prst="rect">
            <a:avLst/>
          </a:prstGeom>
          <a:noFill/>
        </p:spPr>
        <p:txBody>
          <a:bodyPr wrap="square" rtlCol="0">
            <a:spAutoFit/>
          </a:bodyPr>
          <a:lstStyle/>
          <a:p>
            <a:r>
              <a:rPr lang="fr-BE" sz="1200" b="1" dirty="0" err="1" smtClean="0">
                <a:solidFill>
                  <a:srgbClr val="FF9900"/>
                </a:solidFill>
              </a:rPr>
              <a:t>Loei</a:t>
            </a:r>
            <a:endParaRPr lang="fr-BE" sz="1200" b="1" dirty="0" smtClean="0">
              <a:solidFill>
                <a:srgbClr val="FF9900"/>
              </a:solidFill>
            </a:endParaRPr>
          </a:p>
          <a:p>
            <a:r>
              <a:rPr lang="fr-BE" sz="1200" b="1" dirty="0" err="1" smtClean="0">
                <a:solidFill>
                  <a:srgbClr val="FF9900"/>
                </a:solidFill>
              </a:rPr>
              <a:t>Khon</a:t>
            </a:r>
            <a:r>
              <a:rPr lang="fr-BE" sz="1200" b="1" dirty="0" smtClean="0">
                <a:solidFill>
                  <a:srgbClr val="FF9900"/>
                </a:solidFill>
              </a:rPr>
              <a:t> </a:t>
            </a:r>
            <a:r>
              <a:rPr lang="fr-BE" sz="1200" b="1" dirty="0" err="1" smtClean="0">
                <a:solidFill>
                  <a:srgbClr val="FF9900"/>
                </a:solidFill>
              </a:rPr>
              <a:t>Kaen</a:t>
            </a:r>
            <a:endParaRPr lang="fr-BE" sz="1200" b="1" dirty="0">
              <a:solidFill>
                <a:srgbClr val="FF9900"/>
              </a:solidFill>
            </a:endParaRPr>
          </a:p>
        </p:txBody>
      </p:sp>
      <p:sp>
        <p:nvSpPr>
          <p:cNvPr id="11" name="ZoneTexte 10"/>
          <p:cNvSpPr txBox="1"/>
          <p:nvPr/>
        </p:nvSpPr>
        <p:spPr>
          <a:xfrm>
            <a:off x="5076056" y="2791961"/>
            <a:ext cx="1008112" cy="276999"/>
          </a:xfrm>
          <a:prstGeom prst="rect">
            <a:avLst/>
          </a:prstGeom>
          <a:noFill/>
        </p:spPr>
        <p:txBody>
          <a:bodyPr wrap="square" rtlCol="0">
            <a:spAutoFit/>
          </a:bodyPr>
          <a:lstStyle/>
          <a:p>
            <a:r>
              <a:rPr lang="fr-BE" sz="1200" b="1" dirty="0" err="1" smtClean="0">
                <a:solidFill>
                  <a:srgbClr val="FF6600"/>
                </a:solidFill>
              </a:rPr>
              <a:t>Petchabun</a:t>
            </a:r>
            <a:endParaRPr lang="fr-BE" sz="1200" b="1" dirty="0">
              <a:solidFill>
                <a:srgbClr val="FF6600"/>
              </a:solidFill>
            </a:endParaRPr>
          </a:p>
        </p:txBody>
      </p:sp>
      <p:sp>
        <p:nvSpPr>
          <p:cNvPr id="12" name="ZoneTexte 11"/>
          <p:cNvSpPr txBox="1"/>
          <p:nvPr/>
        </p:nvSpPr>
        <p:spPr>
          <a:xfrm>
            <a:off x="5084440" y="2996952"/>
            <a:ext cx="1143744" cy="276999"/>
          </a:xfrm>
          <a:prstGeom prst="rect">
            <a:avLst/>
          </a:prstGeom>
          <a:noFill/>
          <a:ln>
            <a:noFill/>
          </a:ln>
        </p:spPr>
        <p:txBody>
          <a:bodyPr wrap="square" rtlCol="0">
            <a:spAutoFit/>
          </a:bodyPr>
          <a:lstStyle/>
          <a:p>
            <a:r>
              <a:rPr lang="fr-BE" sz="1200" b="1" dirty="0" err="1" smtClean="0">
                <a:solidFill>
                  <a:srgbClr val="9E4000"/>
                </a:solidFill>
              </a:rPr>
              <a:t>Chaiyaphum</a:t>
            </a:r>
            <a:endParaRPr lang="fr-BE" sz="1200" b="1" dirty="0">
              <a:solidFill>
                <a:srgbClr val="9E4000"/>
              </a:solidFill>
            </a:endParaRPr>
          </a:p>
        </p:txBody>
      </p:sp>
      <p:sp>
        <p:nvSpPr>
          <p:cNvPr id="13" name="ZoneTexte 12"/>
          <p:cNvSpPr txBox="1"/>
          <p:nvPr/>
        </p:nvSpPr>
        <p:spPr>
          <a:xfrm>
            <a:off x="5084440" y="3284984"/>
            <a:ext cx="1143744" cy="276999"/>
          </a:xfrm>
          <a:prstGeom prst="rect">
            <a:avLst/>
          </a:prstGeom>
          <a:noFill/>
          <a:ln>
            <a:noFill/>
          </a:ln>
        </p:spPr>
        <p:txBody>
          <a:bodyPr wrap="square" rtlCol="0">
            <a:spAutoFit/>
          </a:bodyPr>
          <a:lstStyle/>
          <a:p>
            <a:r>
              <a:rPr lang="fr-BE" sz="1200" b="1" dirty="0" smtClean="0">
                <a:solidFill>
                  <a:srgbClr val="006666"/>
                </a:solidFill>
              </a:rPr>
              <a:t>Nan</a:t>
            </a:r>
            <a:endParaRPr lang="fr-BE" sz="1200" b="1" dirty="0">
              <a:solidFill>
                <a:srgbClr val="006666"/>
              </a:solidFill>
            </a:endParaRPr>
          </a:p>
        </p:txBody>
      </p:sp>
      <p:sp>
        <p:nvSpPr>
          <p:cNvPr id="14" name="ZoneTexte 13"/>
          <p:cNvSpPr txBox="1"/>
          <p:nvPr/>
        </p:nvSpPr>
        <p:spPr>
          <a:xfrm>
            <a:off x="5084440" y="3470400"/>
            <a:ext cx="1143744" cy="276999"/>
          </a:xfrm>
          <a:prstGeom prst="rect">
            <a:avLst/>
          </a:prstGeom>
          <a:noFill/>
          <a:ln>
            <a:noFill/>
          </a:ln>
        </p:spPr>
        <p:txBody>
          <a:bodyPr wrap="square" rtlCol="0">
            <a:spAutoFit/>
          </a:bodyPr>
          <a:lstStyle/>
          <a:p>
            <a:r>
              <a:rPr lang="fr-BE" sz="1200" b="1" dirty="0" err="1" smtClean="0">
                <a:solidFill>
                  <a:srgbClr val="009999"/>
                </a:solidFill>
              </a:rPr>
              <a:t>Chiang</a:t>
            </a:r>
            <a:r>
              <a:rPr lang="fr-BE" sz="1200" b="1" dirty="0" smtClean="0">
                <a:solidFill>
                  <a:srgbClr val="009999"/>
                </a:solidFill>
              </a:rPr>
              <a:t> Rai</a:t>
            </a:r>
            <a:endParaRPr lang="fr-BE" sz="1200" b="1" dirty="0">
              <a:solidFill>
                <a:srgbClr val="009999"/>
              </a:solidFill>
            </a:endParaRPr>
          </a:p>
        </p:txBody>
      </p:sp>
      <p:sp>
        <p:nvSpPr>
          <p:cNvPr id="15" name="ZoneTexte 14"/>
          <p:cNvSpPr txBox="1"/>
          <p:nvPr/>
        </p:nvSpPr>
        <p:spPr>
          <a:xfrm>
            <a:off x="5084440" y="3656057"/>
            <a:ext cx="1143744" cy="276999"/>
          </a:xfrm>
          <a:prstGeom prst="rect">
            <a:avLst/>
          </a:prstGeom>
          <a:noFill/>
          <a:ln>
            <a:noFill/>
          </a:ln>
        </p:spPr>
        <p:txBody>
          <a:bodyPr wrap="square" rtlCol="0">
            <a:spAutoFit/>
          </a:bodyPr>
          <a:lstStyle/>
          <a:p>
            <a:r>
              <a:rPr lang="fr-BE" sz="1200" b="1" dirty="0" err="1" smtClean="0">
                <a:solidFill>
                  <a:srgbClr val="66FF99"/>
                </a:solidFill>
              </a:rPr>
              <a:t>Phrae</a:t>
            </a:r>
            <a:endParaRPr lang="fr-BE" sz="1200" b="1" dirty="0">
              <a:solidFill>
                <a:srgbClr val="66FF99"/>
              </a:solidFill>
            </a:endParaRPr>
          </a:p>
        </p:txBody>
      </p:sp>
      <p:sp>
        <p:nvSpPr>
          <p:cNvPr id="16" name="ZoneTexte 15"/>
          <p:cNvSpPr txBox="1"/>
          <p:nvPr/>
        </p:nvSpPr>
        <p:spPr>
          <a:xfrm>
            <a:off x="5076056" y="4077072"/>
            <a:ext cx="1143744" cy="276999"/>
          </a:xfrm>
          <a:prstGeom prst="rect">
            <a:avLst/>
          </a:prstGeom>
          <a:noFill/>
          <a:ln>
            <a:noFill/>
          </a:ln>
        </p:spPr>
        <p:txBody>
          <a:bodyPr wrap="square" rtlCol="0">
            <a:spAutoFit/>
          </a:bodyPr>
          <a:lstStyle/>
          <a:p>
            <a:r>
              <a:rPr lang="fr-BE" sz="1200" b="1" dirty="0" smtClean="0">
                <a:solidFill>
                  <a:schemeClr val="tx2">
                    <a:lumMod val="50000"/>
                  </a:schemeClr>
                </a:solidFill>
              </a:rPr>
              <a:t>Centre 1</a:t>
            </a:r>
            <a:endParaRPr lang="fr-BE" sz="1200" b="1" dirty="0">
              <a:solidFill>
                <a:schemeClr val="tx2">
                  <a:lumMod val="50000"/>
                </a:schemeClr>
              </a:solidFill>
            </a:endParaRPr>
          </a:p>
        </p:txBody>
      </p:sp>
      <p:sp>
        <p:nvSpPr>
          <p:cNvPr id="17" name="ZoneTexte 16"/>
          <p:cNvSpPr txBox="1"/>
          <p:nvPr/>
        </p:nvSpPr>
        <p:spPr>
          <a:xfrm>
            <a:off x="5076056" y="4509120"/>
            <a:ext cx="1143744" cy="276999"/>
          </a:xfrm>
          <a:prstGeom prst="rect">
            <a:avLst/>
          </a:prstGeom>
          <a:noFill/>
          <a:ln>
            <a:noFill/>
          </a:ln>
        </p:spPr>
        <p:txBody>
          <a:bodyPr wrap="square" rtlCol="0">
            <a:spAutoFit/>
          </a:bodyPr>
          <a:lstStyle/>
          <a:p>
            <a:r>
              <a:rPr lang="fr-BE" sz="1200" b="1" dirty="0" smtClean="0">
                <a:solidFill>
                  <a:schemeClr val="tx2">
                    <a:lumMod val="25000"/>
                  </a:schemeClr>
                </a:solidFill>
              </a:rPr>
              <a:t>Centre 2</a:t>
            </a:r>
            <a:endParaRPr lang="fr-BE" sz="1200" b="1" dirty="0">
              <a:solidFill>
                <a:schemeClr val="tx2">
                  <a:lumMod val="25000"/>
                </a:schemeClr>
              </a:solidFill>
            </a:endParaRPr>
          </a:p>
        </p:txBody>
      </p:sp>
      <p:sp>
        <p:nvSpPr>
          <p:cNvPr id="18" name="ZoneTexte 17"/>
          <p:cNvSpPr txBox="1"/>
          <p:nvPr/>
        </p:nvSpPr>
        <p:spPr>
          <a:xfrm>
            <a:off x="6308576" y="4808185"/>
            <a:ext cx="1143744" cy="276999"/>
          </a:xfrm>
          <a:prstGeom prst="rect">
            <a:avLst/>
          </a:prstGeom>
          <a:noFill/>
          <a:ln>
            <a:noFill/>
          </a:ln>
        </p:spPr>
        <p:txBody>
          <a:bodyPr wrap="square" rtlCol="0">
            <a:spAutoFit/>
          </a:bodyPr>
          <a:lstStyle/>
          <a:p>
            <a:r>
              <a:rPr lang="fr-BE" sz="1200" b="1" dirty="0" err="1" smtClean="0">
                <a:solidFill>
                  <a:schemeClr val="bg2">
                    <a:lumMod val="60000"/>
                    <a:lumOff val="40000"/>
                  </a:schemeClr>
                </a:solidFill>
              </a:rPr>
              <a:t>Uthai</a:t>
            </a:r>
            <a:r>
              <a:rPr lang="fr-BE" sz="1200" b="1" dirty="0" smtClean="0">
                <a:solidFill>
                  <a:schemeClr val="bg2">
                    <a:lumMod val="60000"/>
                    <a:lumOff val="40000"/>
                  </a:schemeClr>
                </a:solidFill>
              </a:rPr>
              <a:t> </a:t>
            </a:r>
            <a:r>
              <a:rPr lang="fr-BE" sz="1200" b="1" dirty="0" err="1" smtClean="0">
                <a:solidFill>
                  <a:schemeClr val="bg2">
                    <a:lumMod val="60000"/>
                    <a:lumOff val="40000"/>
                  </a:schemeClr>
                </a:solidFill>
              </a:rPr>
              <a:t>Thani</a:t>
            </a:r>
            <a:endParaRPr lang="fr-BE" sz="1200" b="1" dirty="0">
              <a:solidFill>
                <a:schemeClr val="bg2">
                  <a:lumMod val="60000"/>
                  <a:lumOff val="40000"/>
                </a:schemeClr>
              </a:solidFill>
            </a:endParaRPr>
          </a:p>
        </p:txBody>
      </p:sp>
      <p:sp>
        <p:nvSpPr>
          <p:cNvPr id="19" name="ZoneTexte 18"/>
          <p:cNvSpPr txBox="1"/>
          <p:nvPr/>
        </p:nvSpPr>
        <p:spPr>
          <a:xfrm>
            <a:off x="6308576" y="5517232"/>
            <a:ext cx="1287760" cy="276999"/>
          </a:xfrm>
          <a:prstGeom prst="rect">
            <a:avLst/>
          </a:prstGeom>
          <a:noFill/>
          <a:ln>
            <a:noFill/>
          </a:ln>
        </p:spPr>
        <p:txBody>
          <a:bodyPr wrap="square" rtlCol="0">
            <a:spAutoFit/>
          </a:bodyPr>
          <a:lstStyle/>
          <a:p>
            <a:r>
              <a:rPr lang="fr-BE" sz="1200" b="1" dirty="0" err="1" smtClean="0">
                <a:solidFill>
                  <a:schemeClr val="bg2">
                    <a:lumMod val="50000"/>
                  </a:schemeClr>
                </a:solidFill>
              </a:rPr>
              <a:t>Kanchanaburi</a:t>
            </a:r>
            <a:endParaRPr lang="fr-BE" sz="1200" b="1" dirty="0">
              <a:solidFill>
                <a:schemeClr val="bg2">
                  <a:lumMod val="50000"/>
                </a:schemeClr>
              </a:solidFill>
            </a:endParaRPr>
          </a:p>
        </p:txBody>
      </p:sp>
      <p:sp>
        <p:nvSpPr>
          <p:cNvPr id="20" name="ZoneTexte 19"/>
          <p:cNvSpPr txBox="1"/>
          <p:nvPr/>
        </p:nvSpPr>
        <p:spPr>
          <a:xfrm>
            <a:off x="396000" y="5364000"/>
            <a:ext cx="648072" cy="200055"/>
          </a:xfrm>
          <a:prstGeom prst="rect">
            <a:avLst/>
          </a:prstGeom>
          <a:noFill/>
        </p:spPr>
        <p:txBody>
          <a:bodyPr wrap="square" rtlCol="0">
            <a:spAutoFit/>
          </a:bodyPr>
          <a:lstStyle/>
          <a:p>
            <a:r>
              <a:rPr lang="fr-BE" sz="700" dirty="0" smtClean="0"/>
              <a:t>1000/1.0</a:t>
            </a:r>
            <a:endParaRPr lang="fr-BE" sz="700" dirty="0"/>
          </a:p>
        </p:txBody>
      </p:sp>
      <p:sp>
        <p:nvSpPr>
          <p:cNvPr id="21" name="ZoneTexte 20"/>
          <p:cNvSpPr txBox="1"/>
          <p:nvPr/>
        </p:nvSpPr>
        <p:spPr>
          <a:xfrm>
            <a:off x="2412000" y="4428000"/>
            <a:ext cx="648072" cy="200055"/>
          </a:xfrm>
          <a:prstGeom prst="rect">
            <a:avLst/>
          </a:prstGeom>
          <a:noFill/>
        </p:spPr>
        <p:txBody>
          <a:bodyPr wrap="square" rtlCol="0">
            <a:spAutoFit/>
          </a:bodyPr>
          <a:lstStyle/>
          <a:p>
            <a:r>
              <a:rPr lang="fr-BE" sz="700" dirty="0" smtClean="0"/>
              <a:t>999/1.0</a:t>
            </a:r>
            <a:endParaRPr lang="fr-BE" sz="700" dirty="0"/>
          </a:p>
        </p:txBody>
      </p:sp>
      <p:sp>
        <p:nvSpPr>
          <p:cNvPr id="22" name="ZoneTexte 21"/>
          <p:cNvSpPr txBox="1"/>
          <p:nvPr/>
        </p:nvSpPr>
        <p:spPr>
          <a:xfrm>
            <a:off x="2988000" y="3762000"/>
            <a:ext cx="648072" cy="200055"/>
          </a:xfrm>
          <a:prstGeom prst="rect">
            <a:avLst/>
          </a:prstGeom>
          <a:noFill/>
        </p:spPr>
        <p:txBody>
          <a:bodyPr wrap="square" rtlCol="0">
            <a:spAutoFit/>
          </a:bodyPr>
          <a:lstStyle/>
          <a:p>
            <a:r>
              <a:rPr lang="fr-BE" sz="700" dirty="0" smtClean="0"/>
              <a:t>850/1.0</a:t>
            </a:r>
            <a:endParaRPr lang="fr-BE" sz="700" dirty="0"/>
          </a:p>
        </p:txBody>
      </p:sp>
      <p:sp>
        <p:nvSpPr>
          <p:cNvPr id="23" name="ZoneTexte 22"/>
          <p:cNvSpPr txBox="1"/>
          <p:nvPr/>
        </p:nvSpPr>
        <p:spPr>
          <a:xfrm>
            <a:off x="3491880" y="4356000"/>
            <a:ext cx="648072" cy="200055"/>
          </a:xfrm>
          <a:prstGeom prst="rect">
            <a:avLst/>
          </a:prstGeom>
          <a:noFill/>
        </p:spPr>
        <p:txBody>
          <a:bodyPr wrap="square" rtlCol="0">
            <a:spAutoFit/>
          </a:bodyPr>
          <a:lstStyle/>
          <a:p>
            <a:r>
              <a:rPr lang="fr-BE" sz="700" dirty="0" smtClean="0"/>
              <a:t>979/1.0</a:t>
            </a:r>
            <a:endParaRPr lang="fr-BE" sz="700" dirty="0"/>
          </a:p>
        </p:txBody>
      </p:sp>
      <p:sp>
        <p:nvSpPr>
          <p:cNvPr id="24" name="ZoneTexte 23"/>
          <p:cNvSpPr txBox="1"/>
          <p:nvPr/>
        </p:nvSpPr>
        <p:spPr>
          <a:xfrm>
            <a:off x="4104000" y="4525200"/>
            <a:ext cx="648072" cy="200055"/>
          </a:xfrm>
          <a:prstGeom prst="rect">
            <a:avLst/>
          </a:prstGeom>
          <a:noFill/>
        </p:spPr>
        <p:txBody>
          <a:bodyPr wrap="square" rtlCol="0">
            <a:spAutoFit/>
          </a:bodyPr>
          <a:lstStyle/>
          <a:p>
            <a:r>
              <a:rPr lang="fr-BE" sz="700" dirty="0" smtClean="0"/>
              <a:t>1000/1.0</a:t>
            </a:r>
            <a:endParaRPr lang="fr-BE" sz="700" dirty="0"/>
          </a:p>
        </p:txBody>
      </p:sp>
      <p:sp>
        <p:nvSpPr>
          <p:cNvPr id="25" name="ZoneTexte 24"/>
          <p:cNvSpPr txBox="1"/>
          <p:nvPr/>
        </p:nvSpPr>
        <p:spPr>
          <a:xfrm>
            <a:off x="3672000" y="3690000"/>
            <a:ext cx="648072" cy="200055"/>
          </a:xfrm>
          <a:prstGeom prst="rect">
            <a:avLst/>
          </a:prstGeom>
          <a:noFill/>
        </p:spPr>
        <p:txBody>
          <a:bodyPr wrap="square" rtlCol="0">
            <a:spAutoFit/>
          </a:bodyPr>
          <a:lstStyle/>
          <a:p>
            <a:r>
              <a:rPr lang="fr-BE" sz="700" dirty="0" smtClean="0"/>
              <a:t>1000/1.0</a:t>
            </a:r>
            <a:endParaRPr lang="fr-BE" sz="700" dirty="0"/>
          </a:p>
        </p:txBody>
      </p:sp>
      <p:sp>
        <p:nvSpPr>
          <p:cNvPr id="26" name="ZoneTexte 25"/>
          <p:cNvSpPr txBox="1"/>
          <p:nvPr/>
        </p:nvSpPr>
        <p:spPr>
          <a:xfrm>
            <a:off x="5004048" y="5101153"/>
            <a:ext cx="648072" cy="200055"/>
          </a:xfrm>
          <a:prstGeom prst="rect">
            <a:avLst/>
          </a:prstGeom>
          <a:noFill/>
        </p:spPr>
        <p:txBody>
          <a:bodyPr wrap="square" rtlCol="0">
            <a:spAutoFit/>
          </a:bodyPr>
          <a:lstStyle/>
          <a:p>
            <a:r>
              <a:rPr lang="fr-BE" sz="700" dirty="0" smtClean="0"/>
              <a:t>1000/1.0</a:t>
            </a:r>
            <a:endParaRPr lang="fr-BE" sz="700" dirty="0"/>
          </a:p>
        </p:txBody>
      </p:sp>
      <p:sp>
        <p:nvSpPr>
          <p:cNvPr id="27" name="ZoneTexte 26"/>
          <p:cNvSpPr txBox="1"/>
          <p:nvPr/>
        </p:nvSpPr>
        <p:spPr>
          <a:xfrm>
            <a:off x="5364088" y="4885129"/>
            <a:ext cx="648072" cy="200055"/>
          </a:xfrm>
          <a:prstGeom prst="rect">
            <a:avLst/>
          </a:prstGeom>
          <a:noFill/>
        </p:spPr>
        <p:txBody>
          <a:bodyPr wrap="square" rtlCol="0">
            <a:spAutoFit/>
          </a:bodyPr>
          <a:lstStyle/>
          <a:p>
            <a:r>
              <a:rPr lang="fr-BE" sz="700" dirty="0" smtClean="0"/>
              <a:t>998/1.0</a:t>
            </a:r>
            <a:endParaRPr lang="fr-BE" sz="700" dirty="0"/>
          </a:p>
        </p:txBody>
      </p:sp>
      <p:sp>
        <p:nvSpPr>
          <p:cNvPr id="28" name="ZoneTexte 27"/>
          <p:cNvSpPr txBox="1"/>
          <p:nvPr/>
        </p:nvSpPr>
        <p:spPr>
          <a:xfrm>
            <a:off x="5040000" y="5317177"/>
            <a:ext cx="648072" cy="200055"/>
          </a:xfrm>
          <a:prstGeom prst="rect">
            <a:avLst/>
          </a:prstGeom>
          <a:noFill/>
        </p:spPr>
        <p:txBody>
          <a:bodyPr wrap="square" rtlCol="0">
            <a:spAutoFit/>
          </a:bodyPr>
          <a:lstStyle/>
          <a:p>
            <a:r>
              <a:rPr lang="fr-BE" sz="700" dirty="0" smtClean="0"/>
              <a:t>658/0.84</a:t>
            </a:r>
            <a:endParaRPr lang="fr-BE" sz="700" dirty="0"/>
          </a:p>
        </p:txBody>
      </p:sp>
      <p:sp>
        <p:nvSpPr>
          <p:cNvPr id="29" name="ZoneTexte 28"/>
          <p:cNvSpPr txBox="1"/>
          <p:nvPr/>
        </p:nvSpPr>
        <p:spPr>
          <a:xfrm>
            <a:off x="3168000" y="3168000"/>
            <a:ext cx="648072" cy="200055"/>
          </a:xfrm>
          <a:prstGeom prst="rect">
            <a:avLst/>
          </a:prstGeom>
          <a:noFill/>
        </p:spPr>
        <p:txBody>
          <a:bodyPr wrap="square" rtlCol="0">
            <a:spAutoFit/>
          </a:bodyPr>
          <a:lstStyle/>
          <a:p>
            <a:r>
              <a:rPr lang="fr-BE" sz="700" dirty="0" smtClean="0"/>
              <a:t>515/0.44</a:t>
            </a:r>
            <a:endParaRPr lang="fr-BE" sz="700" dirty="0"/>
          </a:p>
        </p:txBody>
      </p:sp>
      <p:sp>
        <p:nvSpPr>
          <p:cNvPr id="30" name="ZoneTexte 29"/>
          <p:cNvSpPr txBox="1"/>
          <p:nvPr/>
        </p:nvSpPr>
        <p:spPr>
          <a:xfrm>
            <a:off x="3312000" y="2800800"/>
            <a:ext cx="648072" cy="200055"/>
          </a:xfrm>
          <a:prstGeom prst="rect">
            <a:avLst/>
          </a:prstGeom>
          <a:noFill/>
        </p:spPr>
        <p:txBody>
          <a:bodyPr wrap="square" rtlCol="0">
            <a:spAutoFit/>
          </a:bodyPr>
          <a:lstStyle/>
          <a:p>
            <a:r>
              <a:rPr lang="fr-BE" sz="700" dirty="0" smtClean="0"/>
              <a:t>701/0.93</a:t>
            </a:r>
            <a:endParaRPr lang="fr-BE" sz="700" dirty="0"/>
          </a:p>
        </p:txBody>
      </p:sp>
      <p:sp>
        <p:nvSpPr>
          <p:cNvPr id="31" name="ZoneTexte 30"/>
          <p:cNvSpPr txBox="1"/>
          <p:nvPr/>
        </p:nvSpPr>
        <p:spPr>
          <a:xfrm>
            <a:off x="3779912" y="2564904"/>
            <a:ext cx="648072" cy="200055"/>
          </a:xfrm>
          <a:prstGeom prst="rect">
            <a:avLst/>
          </a:prstGeom>
          <a:noFill/>
        </p:spPr>
        <p:txBody>
          <a:bodyPr wrap="square" rtlCol="0">
            <a:spAutoFit/>
          </a:bodyPr>
          <a:lstStyle/>
          <a:p>
            <a:r>
              <a:rPr lang="fr-BE" sz="700" dirty="0" smtClean="0"/>
              <a:t>988/1.0</a:t>
            </a:r>
            <a:endParaRPr lang="fr-BE" sz="700" dirty="0"/>
          </a:p>
        </p:txBody>
      </p:sp>
      <p:sp>
        <p:nvSpPr>
          <p:cNvPr id="32" name="ZoneTexte 31"/>
          <p:cNvSpPr txBox="1"/>
          <p:nvPr/>
        </p:nvSpPr>
        <p:spPr>
          <a:xfrm>
            <a:off x="3888000" y="3477600"/>
            <a:ext cx="648072" cy="184666"/>
          </a:xfrm>
          <a:prstGeom prst="rect">
            <a:avLst/>
          </a:prstGeom>
          <a:noFill/>
        </p:spPr>
        <p:txBody>
          <a:bodyPr wrap="square" rtlCol="0">
            <a:spAutoFit/>
          </a:bodyPr>
          <a:lstStyle/>
          <a:p>
            <a:r>
              <a:rPr lang="fr-BE" sz="600" dirty="0" smtClean="0"/>
              <a:t>1000/1.0</a:t>
            </a:r>
            <a:endParaRPr lang="fr-BE" sz="600" dirty="0"/>
          </a:p>
        </p:txBody>
      </p:sp>
      <p:sp>
        <p:nvSpPr>
          <p:cNvPr id="33" name="ZoneTexte 32"/>
          <p:cNvSpPr txBox="1"/>
          <p:nvPr/>
        </p:nvSpPr>
        <p:spPr>
          <a:xfrm>
            <a:off x="3779912" y="3330000"/>
            <a:ext cx="648072" cy="200055"/>
          </a:xfrm>
          <a:prstGeom prst="rect">
            <a:avLst/>
          </a:prstGeom>
          <a:noFill/>
        </p:spPr>
        <p:txBody>
          <a:bodyPr wrap="square" rtlCol="0">
            <a:spAutoFit/>
          </a:bodyPr>
          <a:lstStyle/>
          <a:p>
            <a:r>
              <a:rPr lang="fr-BE" sz="700" dirty="0" smtClean="0"/>
              <a:t>996/1.0</a:t>
            </a:r>
            <a:endParaRPr lang="fr-BE" sz="700" dirty="0"/>
          </a:p>
        </p:txBody>
      </p:sp>
      <p:sp>
        <p:nvSpPr>
          <p:cNvPr id="34" name="ZoneTexte 33"/>
          <p:cNvSpPr txBox="1"/>
          <p:nvPr/>
        </p:nvSpPr>
        <p:spPr>
          <a:xfrm>
            <a:off x="3888000" y="2329200"/>
            <a:ext cx="648072" cy="200055"/>
          </a:xfrm>
          <a:prstGeom prst="rect">
            <a:avLst/>
          </a:prstGeom>
          <a:noFill/>
        </p:spPr>
        <p:txBody>
          <a:bodyPr wrap="square" rtlCol="0">
            <a:spAutoFit/>
          </a:bodyPr>
          <a:lstStyle/>
          <a:p>
            <a:r>
              <a:rPr lang="fr-BE" sz="700" dirty="0" smtClean="0"/>
              <a:t>956/0.99</a:t>
            </a:r>
            <a:endParaRPr lang="fr-BE" sz="700" dirty="0"/>
          </a:p>
        </p:txBody>
      </p:sp>
      <p:sp>
        <p:nvSpPr>
          <p:cNvPr id="35" name="ZoneTexte 34"/>
          <p:cNvSpPr txBox="1"/>
          <p:nvPr/>
        </p:nvSpPr>
        <p:spPr>
          <a:xfrm>
            <a:off x="4139952" y="4197600"/>
            <a:ext cx="648072" cy="200055"/>
          </a:xfrm>
          <a:prstGeom prst="rect">
            <a:avLst/>
          </a:prstGeom>
          <a:noFill/>
        </p:spPr>
        <p:txBody>
          <a:bodyPr wrap="square" rtlCol="0">
            <a:spAutoFit/>
          </a:bodyPr>
          <a:lstStyle/>
          <a:p>
            <a:r>
              <a:rPr lang="fr-BE" sz="700" dirty="0" smtClean="0"/>
              <a:t>1000/1.0</a:t>
            </a:r>
            <a:endParaRPr lang="fr-BE" sz="700" dirty="0"/>
          </a:p>
        </p:txBody>
      </p:sp>
      <p:sp>
        <p:nvSpPr>
          <p:cNvPr id="36" name="ZoneTexte 35"/>
          <p:cNvSpPr txBox="1"/>
          <p:nvPr/>
        </p:nvSpPr>
        <p:spPr>
          <a:xfrm>
            <a:off x="0" y="1916832"/>
            <a:ext cx="3923928" cy="954107"/>
          </a:xfrm>
          <a:prstGeom prst="rect">
            <a:avLst/>
          </a:prstGeom>
          <a:noFill/>
        </p:spPr>
        <p:txBody>
          <a:bodyPr wrap="square" rtlCol="0">
            <a:spAutoFit/>
          </a:bodyPr>
          <a:lstStyle/>
          <a:p>
            <a:r>
              <a:rPr lang="fr-BE" sz="2400" b="1" dirty="0" smtClean="0"/>
              <a:t>ML </a:t>
            </a:r>
            <a:r>
              <a:rPr lang="fr-BE" sz="2400" b="1" dirty="0" err="1" smtClean="0"/>
              <a:t>phylogenetic</a:t>
            </a:r>
            <a:r>
              <a:rPr lang="fr-BE" sz="2400" b="1" dirty="0" smtClean="0"/>
              <a:t> </a:t>
            </a:r>
            <a:r>
              <a:rPr lang="fr-BE" sz="2400" b="1" dirty="0" err="1" smtClean="0"/>
              <a:t>tree</a:t>
            </a:r>
            <a:endParaRPr lang="fr-BE" sz="2400" b="1" dirty="0" smtClean="0"/>
          </a:p>
          <a:p>
            <a:r>
              <a:rPr lang="fr-BE" sz="1600" dirty="0" smtClean="0"/>
              <a:t>4 </a:t>
            </a:r>
            <a:r>
              <a:rPr lang="fr-BE" sz="1600" dirty="0" err="1" smtClean="0"/>
              <a:t>combined</a:t>
            </a:r>
            <a:r>
              <a:rPr lang="fr-BE" sz="1600" dirty="0" smtClean="0"/>
              <a:t> </a:t>
            </a:r>
            <a:r>
              <a:rPr lang="fr-BE" sz="1600" dirty="0" err="1" smtClean="0"/>
              <a:t>genes</a:t>
            </a:r>
            <a:r>
              <a:rPr lang="fr-BE" sz="1600" dirty="0" smtClean="0"/>
              <a:t>  (</a:t>
            </a:r>
            <a:r>
              <a:rPr lang="fr-BE" sz="1600" dirty="0" err="1" smtClean="0"/>
              <a:t>cytb</a:t>
            </a:r>
            <a:r>
              <a:rPr lang="fr-BE" sz="1600" dirty="0" smtClean="0"/>
              <a:t>/COI/</a:t>
            </a:r>
            <a:r>
              <a:rPr lang="fr-BE" sz="1600" dirty="0" err="1" smtClean="0"/>
              <a:t>bfib</a:t>
            </a:r>
            <a:r>
              <a:rPr lang="fr-BE" sz="1600" dirty="0" smtClean="0"/>
              <a:t>/G6PD)</a:t>
            </a:r>
          </a:p>
          <a:p>
            <a:r>
              <a:rPr lang="fr-BE" sz="1600" dirty="0" smtClean="0"/>
              <a:t>(ML </a:t>
            </a:r>
            <a:r>
              <a:rPr lang="fr-BE" sz="1600" dirty="0" err="1" smtClean="0"/>
              <a:t>bootstrap</a:t>
            </a:r>
            <a:r>
              <a:rPr lang="fr-BE" sz="1600" dirty="0" smtClean="0"/>
              <a:t>/BIPP)</a:t>
            </a:r>
            <a:endParaRPr lang="fr-BE" sz="1600" dirty="0"/>
          </a:p>
        </p:txBody>
      </p:sp>
      <p:sp>
        <p:nvSpPr>
          <p:cNvPr id="37" name="ZoneTexte 36"/>
          <p:cNvSpPr txBox="1"/>
          <p:nvPr/>
        </p:nvSpPr>
        <p:spPr>
          <a:xfrm>
            <a:off x="396000" y="981075"/>
            <a:ext cx="8388424" cy="369332"/>
          </a:xfrm>
          <a:prstGeom prst="rect">
            <a:avLst/>
          </a:prstGeom>
          <a:noFill/>
        </p:spPr>
        <p:txBody>
          <a:bodyPr wrap="square" rtlCol="0">
            <a:spAutoFit/>
          </a:bodyPr>
          <a:lstStyle/>
          <a:p>
            <a:r>
              <a:rPr lang="fr-BE" b="1" dirty="0" smtClean="0"/>
              <a:t>Evidence of 4 main groups subdivided in 10 geographically well-structured lineages.</a:t>
            </a:r>
            <a:endParaRPr lang="fr-BE" b="1" dirty="0"/>
          </a:p>
        </p:txBody>
      </p:sp>
      <p:sp>
        <p:nvSpPr>
          <p:cNvPr id="38" name="ZoneTexte 37"/>
          <p:cNvSpPr txBox="1"/>
          <p:nvPr/>
        </p:nvSpPr>
        <p:spPr>
          <a:xfrm>
            <a:off x="3635896" y="3391200"/>
            <a:ext cx="648072" cy="276999"/>
          </a:xfrm>
          <a:prstGeom prst="rect">
            <a:avLst/>
          </a:prstGeom>
          <a:noFill/>
        </p:spPr>
        <p:txBody>
          <a:bodyPr wrap="square" rtlCol="0">
            <a:spAutoFit/>
          </a:bodyPr>
          <a:lstStyle/>
          <a:p>
            <a:r>
              <a:rPr lang="fr-BE" sz="600" dirty="0" smtClean="0"/>
              <a:t>836/</a:t>
            </a:r>
          </a:p>
          <a:p>
            <a:r>
              <a:rPr lang="fr-BE" sz="600" dirty="0" smtClean="0"/>
              <a:t>0.97</a:t>
            </a:r>
            <a:endParaRPr lang="fr-BE" sz="600" dirty="0"/>
          </a:p>
        </p:txBody>
      </p:sp>
      <p:sp>
        <p:nvSpPr>
          <p:cNvPr id="39" name="ZoneTexte 38"/>
          <p:cNvSpPr txBox="1"/>
          <p:nvPr/>
        </p:nvSpPr>
        <p:spPr>
          <a:xfrm>
            <a:off x="3419872" y="3543600"/>
            <a:ext cx="648072" cy="276999"/>
          </a:xfrm>
          <a:prstGeom prst="rect">
            <a:avLst/>
          </a:prstGeom>
          <a:noFill/>
        </p:spPr>
        <p:txBody>
          <a:bodyPr wrap="square" rtlCol="0">
            <a:spAutoFit/>
          </a:bodyPr>
          <a:lstStyle/>
          <a:p>
            <a:r>
              <a:rPr lang="fr-BE" sz="600" dirty="0" smtClean="0"/>
              <a:t>398/</a:t>
            </a:r>
          </a:p>
          <a:p>
            <a:r>
              <a:rPr lang="fr-BE" sz="600" dirty="0" smtClean="0"/>
              <a:t>   -</a:t>
            </a:r>
            <a:endParaRPr lang="fr-BE" sz="600" dirty="0"/>
          </a:p>
        </p:txBody>
      </p:sp>
      <p:sp>
        <p:nvSpPr>
          <p:cNvPr id="40" name="Forme libre 39"/>
          <p:cNvSpPr/>
          <p:nvPr/>
        </p:nvSpPr>
        <p:spPr>
          <a:xfrm>
            <a:off x="6732239" y="4410152"/>
            <a:ext cx="360040" cy="387000"/>
          </a:xfrm>
          <a:custGeom>
            <a:avLst/>
            <a:gdLst>
              <a:gd name="connsiteX0" fmla="*/ 0 w 432048"/>
              <a:gd name="connsiteY0" fmla="*/ 180020 h 360040"/>
              <a:gd name="connsiteX1" fmla="*/ 77729 w 432048"/>
              <a:gd name="connsiteY1" fmla="*/ 41725 h 360040"/>
              <a:gd name="connsiteX2" fmla="*/ 216024 w 432048"/>
              <a:gd name="connsiteY2" fmla="*/ 0 h 360040"/>
              <a:gd name="connsiteX3" fmla="*/ 354319 w 432048"/>
              <a:gd name="connsiteY3" fmla="*/ 41725 h 360040"/>
              <a:gd name="connsiteX4" fmla="*/ 432048 w 432048"/>
              <a:gd name="connsiteY4" fmla="*/ 180020 h 360040"/>
              <a:gd name="connsiteX5" fmla="*/ 354319 w 432048"/>
              <a:gd name="connsiteY5" fmla="*/ 318315 h 360040"/>
              <a:gd name="connsiteX6" fmla="*/ 216024 w 432048"/>
              <a:gd name="connsiteY6" fmla="*/ 360040 h 360040"/>
              <a:gd name="connsiteX7" fmla="*/ 77729 w 432048"/>
              <a:gd name="connsiteY7" fmla="*/ 318315 h 360040"/>
              <a:gd name="connsiteX8" fmla="*/ 0 w 432048"/>
              <a:gd name="connsiteY8" fmla="*/ 180020 h 360040"/>
              <a:gd name="connsiteX0" fmla="*/ 0 w 403571"/>
              <a:gd name="connsiteY0" fmla="*/ 180020 h 360040"/>
              <a:gd name="connsiteX1" fmla="*/ 77729 w 403571"/>
              <a:gd name="connsiteY1" fmla="*/ 41725 h 360040"/>
              <a:gd name="connsiteX2" fmla="*/ 216024 w 403571"/>
              <a:gd name="connsiteY2" fmla="*/ 0 h 360040"/>
              <a:gd name="connsiteX3" fmla="*/ 354319 w 403571"/>
              <a:gd name="connsiteY3" fmla="*/ 41725 h 360040"/>
              <a:gd name="connsiteX4" fmla="*/ 360040 w 403571"/>
              <a:gd name="connsiteY4" fmla="*/ 144016 h 360040"/>
              <a:gd name="connsiteX5" fmla="*/ 354319 w 403571"/>
              <a:gd name="connsiteY5" fmla="*/ 318315 h 360040"/>
              <a:gd name="connsiteX6" fmla="*/ 216024 w 403571"/>
              <a:gd name="connsiteY6" fmla="*/ 360040 h 360040"/>
              <a:gd name="connsiteX7" fmla="*/ 77729 w 403571"/>
              <a:gd name="connsiteY7" fmla="*/ 318315 h 360040"/>
              <a:gd name="connsiteX8" fmla="*/ 0 w 403571"/>
              <a:gd name="connsiteY8" fmla="*/ 180020 h 360040"/>
              <a:gd name="connsiteX0" fmla="*/ 0 w 403571"/>
              <a:gd name="connsiteY0" fmla="*/ 180020 h 365087"/>
              <a:gd name="connsiteX1" fmla="*/ 77729 w 403571"/>
              <a:gd name="connsiteY1" fmla="*/ 41725 h 365087"/>
              <a:gd name="connsiteX2" fmla="*/ 216024 w 403571"/>
              <a:gd name="connsiteY2" fmla="*/ 0 h 365087"/>
              <a:gd name="connsiteX3" fmla="*/ 354319 w 403571"/>
              <a:gd name="connsiteY3" fmla="*/ 41725 h 365087"/>
              <a:gd name="connsiteX4" fmla="*/ 360040 w 403571"/>
              <a:gd name="connsiteY4" fmla="*/ 144016 h 365087"/>
              <a:gd name="connsiteX5" fmla="*/ 288033 w 403571"/>
              <a:gd name="connsiteY5" fmla="*/ 288032 h 365087"/>
              <a:gd name="connsiteX6" fmla="*/ 216024 w 403571"/>
              <a:gd name="connsiteY6" fmla="*/ 360040 h 365087"/>
              <a:gd name="connsiteX7" fmla="*/ 77729 w 403571"/>
              <a:gd name="connsiteY7" fmla="*/ 318315 h 365087"/>
              <a:gd name="connsiteX8" fmla="*/ 0 w 403571"/>
              <a:gd name="connsiteY8" fmla="*/ 180020 h 365087"/>
              <a:gd name="connsiteX0" fmla="*/ 0 w 360040"/>
              <a:gd name="connsiteY0" fmla="*/ 206980 h 392047"/>
              <a:gd name="connsiteX1" fmla="*/ 77729 w 360040"/>
              <a:gd name="connsiteY1" fmla="*/ 68685 h 392047"/>
              <a:gd name="connsiteX2" fmla="*/ 216024 w 360040"/>
              <a:gd name="connsiteY2" fmla="*/ 26960 h 392047"/>
              <a:gd name="connsiteX3" fmla="*/ 288033 w 360040"/>
              <a:gd name="connsiteY3" fmla="*/ 26960 h 392047"/>
              <a:gd name="connsiteX4" fmla="*/ 360040 w 360040"/>
              <a:gd name="connsiteY4" fmla="*/ 170976 h 392047"/>
              <a:gd name="connsiteX5" fmla="*/ 288033 w 360040"/>
              <a:gd name="connsiteY5" fmla="*/ 314992 h 392047"/>
              <a:gd name="connsiteX6" fmla="*/ 216024 w 360040"/>
              <a:gd name="connsiteY6" fmla="*/ 387000 h 392047"/>
              <a:gd name="connsiteX7" fmla="*/ 77729 w 360040"/>
              <a:gd name="connsiteY7" fmla="*/ 345275 h 392047"/>
              <a:gd name="connsiteX8" fmla="*/ 0 w 360040"/>
              <a:gd name="connsiteY8" fmla="*/ 206980 h 392047"/>
              <a:gd name="connsiteX0" fmla="*/ 11048 w 371088"/>
              <a:gd name="connsiteY0" fmla="*/ 206980 h 392047"/>
              <a:gd name="connsiteX1" fmla="*/ 155065 w 371088"/>
              <a:gd name="connsiteY1" fmla="*/ 98968 h 392047"/>
              <a:gd name="connsiteX2" fmla="*/ 227072 w 371088"/>
              <a:gd name="connsiteY2" fmla="*/ 26960 h 392047"/>
              <a:gd name="connsiteX3" fmla="*/ 299081 w 371088"/>
              <a:gd name="connsiteY3" fmla="*/ 26960 h 392047"/>
              <a:gd name="connsiteX4" fmla="*/ 371088 w 371088"/>
              <a:gd name="connsiteY4" fmla="*/ 170976 h 392047"/>
              <a:gd name="connsiteX5" fmla="*/ 299081 w 371088"/>
              <a:gd name="connsiteY5" fmla="*/ 314992 h 392047"/>
              <a:gd name="connsiteX6" fmla="*/ 227072 w 371088"/>
              <a:gd name="connsiteY6" fmla="*/ 387000 h 392047"/>
              <a:gd name="connsiteX7" fmla="*/ 88777 w 371088"/>
              <a:gd name="connsiteY7" fmla="*/ 345275 h 392047"/>
              <a:gd name="connsiteX8" fmla="*/ 11048 w 371088"/>
              <a:gd name="connsiteY8" fmla="*/ 206980 h 392047"/>
              <a:gd name="connsiteX0" fmla="*/ 0 w 360040"/>
              <a:gd name="connsiteY0" fmla="*/ 206980 h 387000"/>
              <a:gd name="connsiteX1" fmla="*/ 144017 w 360040"/>
              <a:gd name="connsiteY1" fmla="*/ 98968 h 387000"/>
              <a:gd name="connsiteX2" fmla="*/ 216024 w 360040"/>
              <a:gd name="connsiteY2" fmla="*/ 26960 h 387000"/>
              <a:gd name="connsiteX3" fmla="*/ 288033 w 360040"/>
              <a:gd name="connsiteY3" fmla="*/ 26960 h 387000"/>
              <a:gd name="connsiteX4" fmla="*/ 360040 w 360040"/>
              <a:gd name="connsiteY4" fmla="*/ 170976 h 387000"/>
              <a:gd name="connsiteX5" fmla="*/ 288033 w 360040"/>
              <a:gd name="connsiteY5" fmla="*/ 314992 h 387000"/>
              <a:gd name="connsiteX6" fmla="*/ 216024 w 360040"/>
              <a:gd name="connsiteY6" fmla="*/ 387000 h 387000"/>
              <a:gd name="connsiteX7" fmla="*/ 144017 w 360040"/>
              <a:gd name="connsiteY7" fmla="*/ 314992 h 387000"/>
              <a:gd name="connsiteX8" fmla="*/ 0 w 360040"/>
              <a:gd name="connsiteY8" fmla="*/ 206980 h 3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40" h="387000">
                <a:moveTo>
                  <a:pt x="0" y="206980"/>
                </a:moveTo>
                <a:cubicBezTo>
                  <a:pt x="0" y="170976"/>
                  <a:pt x="94765" y="133171"/>
                  <a:pt x="144017" y="98968"/>
                </a:cubicBezTo>
                <a:cubicBezTo>
                  <a:pt x="182840" y="72008"/>
                  <a:pt x="192021" y="38961"/>
                  <a:pt x="216024" y="26960"/>
                </a:cubicBezTo>
                <a:cubicBezTo>
                  <a:pt x="240027" y="14959"/>
                  <a:pt x="249210" y="0"/>
                  <a:pt x="288033" y="26960"/>
                </a:cubicBezTo>
                <a:cubicBezTo>
                  <a:pt x="337285" y="61163"/>
                  <a:pt x="360040" y="122971"/>
                  <a:pt x="360040" y="170976"/>
                </a:cubicBezTo>
                <a:cubicBezTo>
                  <a:pt x="360040" y="218981"/>
                  <a:pt x="337285" y="280790"/>
                  <a:pt x="288033" y="314992"/>
                </a:cubicBezTo>
                <a:cubicBezTo>
                  <a:pt x="249210" y="341952"/>
                  <a:pt x="240027" y="387000"/>
                  <a:pt x="216024" y="387000"/>
                </a:cubicBezTo>
                <a:cubicBezTo>
                  <a:pt x="192021" y="387000"/>
                  <a:pt x="182840" y="341952"/>
                  <a:pt x="144017" y="314992"/>
                </a:cubicBezTo>
                <a:cubicBezTo>
                  <a:pt x="94765" y="280789"/>
                  <a:pt x="0" y="242984"/>
                  <a:pt x="0" y="206980"/>
                </a:cubicBezTo>
                <a:close/>
              </a:path>
            </a:pathLst>
          </a:custGeom>
          <a:solidFill>
            <a:schemeClr val="bg2">
              <a:lumMod val="50000"/>
              <a:alpha val="48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Ellipse 40"/>
          <p:cNvSpPr/>
          <p:nvPr/>
        </p:nvSpPr>
        <p:spPr>
          <a:xfrm>
            <a:off x="6969600" y="4068000"/>
            <a:ext cx="144016" cy="144016"/>
          </a:xfrm>
          <a:prstGeom prst="ellipse">
            <a:avLst/>
          </a:prstGeom>
          <a:solidFill>
            <a:schemeClr val="bg2">
              <a:lumMod val="60000"/>
              <a:lumOff val="40000"/>
              <a:alpha val="56000"/>
            </a:schemeClr>
          </a:solidFill>
          <a:ln w="1270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Forme libre 41"/>
          <p:cNvSpPr/>
          <p:nvPr/>
        </p:nvSpPr>
        <p:spPr>
          <a:xfrm>
            <a:off x="7668344" y="4390739"/>
            <a:ext cx="156017" cy="164754"/>
          </a:xfrm>
          <a:custGeom>
            <a:avLst/>
            <a:gdLst>
              <a:gd name="connsiteX0" fmla="*/ 0 w 216024"/>
              <a:gd name="connsiteY0" fmla="*/ 108012 h 216024"/>
              <a:gd name="connsiteX1" fmla="*/ 31636 w 216024"/>
              <a:gd name="connsiteY1" fmla="*/ 31636 h 216024"/>
              <a:gd name="connsiteX2" fmla="*/ 108012 w 216024"/>
              <a:gd name="connsiteY2" fmla="*/ 0 h 216024"/>
              <a:gd name="connsiteX3" fmla="*/ 184388 w 216024"/>
              <a:gd name="connsiteY3" fmla="*/ 31636 h 216024"/>
              <a:gd name="connsiteX4" fmla="*/ 216024 w 216024"/>
              <a:gd name="connsiteY4" fmla="*/ 108012 h 216024"/>
              <a:gd name="connsiteX5" fmla="*/ 184388 w 216024"/>
              <a:gd name="connsiteY5" fmla="*/ 184388 h 216024"/>
              <a:gd name="connsiteX6" fmla="*/ 108012 w 216024"/>
              <a:gd name="connsiteY6" fmla="*/ 216024 h 216024"/>
              <a:gd name="connsiteX7" fmla="*/ 31636 w 216024"/>
              <a:gd name="connsiteY7" fmla="*/ 184388 h 216024"/>
              <a:gd name="connsiteX8" fmla="*/ 0 w 216024"/>
              <a:gd name="connsiteY8" fmla="*/ 108012 h 216024"/>
              <a:gd name="connsiteX0" fmla="*/ 0 w 216024"/>
              <a:gd name="connsiteY0" fmla="*/ 108012 h 216024"/>
              <a:gd name="connsiteX1" fmla="*/ 31636 w 216024"/>
              <a:gd name="connsiteY1" fmla="*/ 31636 h 216024"/>
              <a:gd name="connsiteX2" fmla="*/ 108012 w 216024"/>
              <a:gd name="connsiteY2" fmla="*/ 0 h 216024"/>
              <a:gd name="connsiteX3" fmla="*/ 184388 w 216024"/>
              <a:gd name="connsiteY3" fmla="*/ 31636 h 216024"/>
              <a:gd name="connsiteX4" fmla="*/ 216024 w 216024"/>
              <a:gd name="connsiteY4" fmla="*/ 108012 h 216024"/>
              <a:gd name="connsiteX5" fmla="*/ 184388 w 216024"/>
              <a:gd name="connsiteY5" fmla="*/ 184388 h 216024"/>
              <a:gd name="connsiteX6" fmla="*/ 144016 w 216024"/>
              <a:gd name="connsiteY6" fmla="*/ 216024 h 216024"/>
              <a:gd name="connsiteX7" fmla="*/ 31636 w 216024"/>
              <a:gd name="connsiteY7" fmla="*/ 184388 h 216024"/>
              <a:gd name="connsiteX8" fmla="*/ 0 w 216024"/>
              <a:gd name="connsiteY8" fmla="*/ 108012 h 216024"/>
              <a:gd name="connsiteX0" fmla="*/ 0 w 222753"/>
              <a:gd name="connsiteY0" fmla="*/ 108012 h 222753"/>
              <a:gd name="connsiteX1" fmla="*/ 31636 w 222753"/>
              <a:gd name="connsiteY1" fmla="*/ 31636 h 222753"/>
              <a:gd name="connsiteX2" fmla="*/ 108012 w 222753"/>
              <a:gd name="connsiteY2" fmla="*/ 0 h 222753"/>
              <a:gd name="connsiteX3" fmla="*/ 184388 w 222753"/>
              <a:gd name="connsiteY3" fmla="*/ 31636 h 222753"/>
              <a:gd name="connsiteX4" fmla="*/ 216024 w 222753"/>
              <a:gd name="connsiteY4" fmla="*/ 108012 h 222753"/>
              <a:gd name="connsiteX5" fmla="*/ 144016 w 222753"/>
              <a:gd name="connsiteY5" fmla="*/ 144016 h 222753"/>
              <a:gd name="connsiteX6" fmla="*/ 144016 w 222753"/>
              <a:gd name="connsiteY6" fmla="*/ 216024 h 222753"/>
              <a:gd name="connsiteX7" fmla="*/ 31636 w 222753"/>
              <a:gd name="connsiteY7" fmla="*/ 184388 h 222753"/>
              <a:gd name="connsiteX8" fmla="*/ 0 w 222753"/>
              <a:gd name="connsiteY8" fmla="*/ 108012 h 222753"/>
              <a:gd name="connsiteX0" fmla="*/ 0 w 222753"/>
              <a:gd name="connsiteY0" fmla="*/ 108012 h 190389"/>
              <a:gd name="connsiteX1" fmla="*/ 31636 w 222753"/>
              <a:gd name="connsiteY1" fmla="*/ 31636 h 190389"/>
              <a:gd name="connsiteX2" fmla="*/ 108012 w 222753"/>
              <a:gd name="connsiteY2" fmla="*/ 0 h 190389"/>
              <a:gd name="connsiteX3" fmla="*/ 184388 w 222753"/>
              <a:gd name="connsiteY3" fmla="*/ 31636 h 190389"/>
              <a:gd name="connsiteX4" fmla="*/ 216024 w 222753"/>
              <a:gd name="connsiteY4" fmla="*/ 108012 h 190389"/>
              <a:gd name="connsiteX5" fmla="*/ 144016 w 222753"/>
              <a:gd name="connsiteY5" fmla="*/ 144016 h 190389"/>
              <a:gd name="connsiteX6" fmla="*/ 144016 w 222753"/>
              <a:gd name="connsiteY6" fmla="*/ 144016 h 190389"/>
              <a:gd name="connsiteX7" fmla="*/ 31636 w 222753"/>
              <a:gd name="connsiteY7" fmla="*/ 184388 h 190389"/>
              <a:gd name="connsiteX8" fmla="*/ 0 w 222753"/>
              <a:gd name="connsiteY8" fmla="*/ 108012 h 190389"/>
              <a:gd name="connsiteX0" fmla="*/ 0 w 190389"/>
              <a:gd name="connsiteY0" fmla="*/ 108012 h 190389"/>
              <a:gd name="connsiteX1" fmla="*/ 31636 w 190389"/>
              <a:gd name="connsiteY1" fmla="*/ 31636 h 190389"/>
              <a:gd name="connsiteX2" fmla="*/ 108012 w 190389"/>
              <a:gd name="connsiteY2" fmla="*/ 0 h 190389"/>
              <a:gd name="connsiteX3" fmla="*/ 184388 w 190389"/>
              <a:gd name="connsiteY3" fmla="*/ 31636 h 190389"/>
              <a:gd name="connsiteX4" fmla="*/ 144016 w 190389"/>
              <a:gd name="connsiteY4" fmla="*/ 72008 h 190389"/>
              <a:gd name="connsiteX5" fmla="*/ 144016 w 190389"/>
              <a:gd name="connsiteY5" fmla="*/ 144016 h 190389"/>
              <a:gd name="connsiteX6" fmla="*/ 144016 w 190389"/>
              <a:gd name="connsiteY6" fmla="*/ 144016 h 190389"/>
              <a:gd name="connsiteX7" fmla="*/ 31636 w 190389"/>
              <a:gd name="connsiteY7" fmla="*/ 184388 h 190389"/>
              <a:gd name="connsiteX8" fmla="*/ 0 w 190389"/>
              <a:gd name="connsiteY8" fmla="*/ 108012 h 190389"/>
              <a:gd name="connsiteX0" fmla="*/ 0 w 156017"/>
              <a:gd name="connsiteY0" fmla="*/ 114741 h 197118"/>
              <a:gd name="connsiteX1" fmla="*/ 31636 w 156017"/>
              <a:gd name="connsiteY1" fmla="*/ 38365 h 197118"/>
              <a:gd name="connsiteX2" fmla="*/ 108012 w 156017"/>
              <a:gd name="connsiteY2" fmla="*/ 6729 h 197118"/>
              <a:gd name="connsiteX3" fmla="*/ 144016 w 156017"/>
              <a:gd name="connsiteY3" fmla="*/ 78737 h 197118"/>
              <a:gd name="connsiteX4" fmla="*/ 144016 w 156017"/>
              <a:gd name="connsiteY4" fmla="*/ 78737 h 197118"/>
              <a:gd name="connsiteX5" fmla="*/ 144016 w 156017"/>
              <a:gd name="connsiteY5" fmla="*/ 150745 h 197118"/>
              <a:gd name="connsiteX6" fmla="*/ 144016 w 156017"/>
              <a:gd name="connsiteY6" fmla="*/ 150745 h 197118"/>
              <a:gd name="connsiteX7" fmla="*/ 31636 w 156017"/>
              <a:gd name="connsiteY7" fmla="*/ 191117 h 197118"/>
              <a:gd name="connsiteX8" fmla="*/ 0 w 156017"/>
              <a:gd name="connsiteY8" fmla="*/ 114741 h 197118"/>
              <a:gd name="connsiteX0" fmla="*/ 0 w 156017"/>
              <a:gd name="connsiteY0" fmla="*/ 114741 h 197118"/>
              <a:gd name="connsiteX1" fmla="*/ 31636 w 156017"/>
              <a:gd name="connsiteY1" fmla="*/ 38365 h 197118"/>
              <a:gd name="connsiteX2" fmla="*/ 72008 w 156017"/>
              <a:gd name="connsiteY2" fmla="*/ 6729 h 197118"/>
              <a:gd name="connsiteX3" fmla="*/ 144016 w 156017"/>
              <a:gd name="connsiteY3" fmla="*/ 78737 h 197118"/>
              <a:gd name="connsiteX4" fmla="*/ 144016 w 156017"/>
              <a:gd name="connsiteY4" fmla="*/ 78737 h 197118"/>
              <a:gd name="connsiteX5" fmla="*/ 144016 w 156017"/>
              <a:gd name="connsiteY5" fmla="*/ 150745 h 197118"/>
              <a:gd name="connsiteX6" fmla="*/ 144016 w 156017"/>
              <a:gd name="connsiteY6" fmla="*/ 150745 h 197118"/>
              <a:gd name="connsiteX7" fmla="*/ 31636 w 156017"/>
              <a:gd name="connsiteY7" fmla="*/ 191117 h 197118"/>
              <a:gd name="connsiteX8" fmla="*/ 0 w 156017"/>
              <a:gd name="connsiteY8" fmla="*/ 114741 h 197118"/>
              <a:gd name="connsiteX0" fmla="*/ 0 w 156017"/>
              <a:gd name="connsiteY0" fmla="*/ 82377 h 164754"/>
              <a:gd name="connsiteX1" fmla="*/ 31636 w 156017"/>
              <a:gd name="connsiteY1" fmla="*/ 6001 h 164754"/>
              <a:gd name="connsiteX2" fmla="*/ 144016 w 156017"/>
              <a:gd name="connsiteY2" fmla="*/ 46373 h 164754"/>
              <a:gd name="connsiteX3" fmla="*/ 144016 w 156017"/>
              <a:gd name="connsiteY3" fmla="*/ 46373 h 164754"/>
              <a:gd name="connsiteX4" fmla="*/ 144016 w 156017"/>
              <a:gd name="connsiteY4" fmla="*/ 46373 h 164754"/>
              <a:gd name="connsiteX5" fmla="*/ 144016 w 156017"/>
              <a:gd name="connsiteY5" fmla="*/ 118381 h 164754"/>
              <a:gd name="connsiteX6" fmla="*/ 144016 w 156017"/>
              <a:gd name="connsiteY6" fmla="*/ 118381 h 164754"/>
              <a:gd name="connsiteX7" fmla="*/ 31636 w 156017"/>
              <a:gd name="connsiteY7" fmla="*/ 158753 h 164754"/>
              <a:gd name="connsiteX8" fmla="*/ 0 w 156017"/>
              <a:gd name="connsiteY8" fmla="*/ 82377 h 16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017" h="164754">
                <a:moveTo>
                  <a:pt x="0" y="82377"/>
                </a:moveTo>
                <a:cubicBezTo>
                  <a:pt x="0" y="53730"/>
                  <a:pt x="7633" y="12002"/>
                  <a:pt x="31636" y="6001"/>
                </a:cubicBezTo>
                <a:cubicBezTo>
                  <a:pt x="55639" y="0"/>
                  <a:pt x="125286" y="39644"/>
                  <a:pt x="144016" y="46373"/>
                </a:cubicBezTo>
                <a:lnTo>
                  <a:pt x="144016" y="46373"/>
                </a:lnTo>
                <a:lnTo>
                  <a:pt x="144016" y="46373"/>
                </a:lnTo>
                <a:cubicBezTo>
                  <a:pt x="144016" y="58374"/>
                  <a:pt x="156017" y="112380"/>
                  <a:pt x="144016" y="118381"/>
                </a:cubicBezTo>
                <a:lnTo>
                  <a:pt x="144016" y="118381"/>
                </a:lnTo>
                <a:cubicBezTo>
                  <a:pt x="125286" y="125110"/>
                  <a:pt x="55639" y="164754"/>
                  <a:pt x="31636" y="158753"/>
                </a:cubicBezTo>
                <a:cubicBezTo>
                  <a:pt x="7633" y="152752"/>
                  <a:pt x="0" y="111023"/>
                  <a:pt x="0" y="82377"/>
                </a:cubicBezTo>
                <a:close/>
              </a:path>
            </a:pathLst>
          </a:custGeom>
          <a:solidFill>
            <a:schemeClr val="tx2">
              <a:lumMod val="25000"/>
              <a:alpha val="53000"/>
            </a:schemeClr>
          </a:solidFill>
          <a:ln w="12700">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Forme libre 42"/>
          <p:cNvSpPr/>
          <p:nvPr/>
        </p:nvSpPr>
        <p:spPr>
          <a:xfrm>
            <a:off x="7445592" y="4293096"/>
            <a:ext cx="229481" cy="222753"/>
          </a:xfrm>
          <a:custGeom>
            <a:avLst/>
            <a:gdLst>
              <a:gd name="connsiteX0" fmla="*/ 0 w 216024"/>
              <a:gd name="connsiteY0" fmla="*/ 108012 h 216024"/>
              <a:gd name="connsiteX1" fmla="*/ 31636 w 216024"/>
              <a:gd name="connsiteY1" fmla="*/ 31636 h 216024"/>
              <a:gd name="connsiteX2" fmla="*/ 108012 w 216024"/>
              <a:gd name="connsiteY2" fmla="*/ 0 h 216024"/>
              <a:gd name="connsiteX3" fmla="*/ 184388 w 216024"/>
              <a:gd name="connsiteY3" fmla="*/ 31636 h 216024"/>
              <a:gd name="connsiteX4" fmla="*/ 216024 w 216024"/>
              <a:gd name="connsiteY4" fmla="*/ 108012 h 216024"/>
              <a:gd name="connsiteX5" fmla="*/ 184388 w 216024"/>
              <a:gd name="connsiteY5" fmla="*/ 184388 h 216024"/>
              <a:gd name="connsiteX6" fmla="*/ 108012 w 216024"/>
              <a:gd name="connsiteY6" fmla="*/ 216024 h 216024"/>
              <a:gd name="connsiteX7" fmla="*/ 31636 w 216024"/>
              <a:gd name="connsiteY7" fmla="*/ 184388 h 216024"/>
              <a:gd name="connsiteX8" fmla="*/ 0 w 216024"/>
              <a:gd name="connsiteY8" fmla="*/ 108012 h 216024"/>
              <a:gd name="connsiteX0" fmla="*/ 6729 w 222753"/>
              <a:gd name="connsiteY0" fmla="*/ 108012 h 222753"/>
              <a:gd name="connsiteX1" fmla="*/ 38365 w 222753"/>
              <a:gd name="connsiteY1" fmla="*/ 31636 h 222753"/>
              <a:gd name="connsiteX2" fmla="*/ 114741 w 222753"/>
              <a:gd name="connsiteY2" fmla="*/ 0 h 222753"/>
              <a:gd name="connsiteX3" fmla="*/ 191117 w 222753"/>
              <a:gd name="connsiteY3" fmla="*/ 31636 h 222753"/>
              <a:gd name="connsiteX4" fmla="*/ 222753 w 222753"/>
              <a:gd name="connsiteY4" fmla="*/ 108012 h 222753"/>
              <a:gd name="connsiteX5" fmla="*/ 191117 w 222753"/>
              <a:gd name="connsiteY5" fmla="*/ 184388 h 222753"/>
              <a:gd name="connsiteX6" fmla="*/ 114741 w 222753"/>
              <a:gd name="connsiteY6" fmla="*/ 216024 h 222753"/>
              <a:gd name="connsiteX7" fmla="*/ 78737 w 222753"/>
              <a:gd name="connsiteY7" fmla="*/ 144016 h 222753"/>
              <a:gd name="connsiteX8" fmla="*/ 6729 w 222753"/>
              <a:gd name="connsiteY8" fmla="*/ 108012 h 222753"/>
              <a:gd name="connsiteX0" fmla="*/ 6729 w 222752"/>
              <a:gd name="connsiteY0" fmla="*/ 72008 h 222753"/>
              <a:gd name="connsiteX1" fmla="*/ 38364 w 222752"/>
              <a:gd name="connsiteY1" fmla="*/ 31636 h 222753"/>
              <a:gd name="connsiteX2" fmla="*/ 114740 w 222752"/>
              <a:gd name="connsiteY2" fmla="*/ 0 h 222753"/>
              <a:gd name="connsiteX3" fmla="*/ 191116 w 222752"/>
              <a:gd name="connsiteY3" fmla="*/ 31636 h 222753"/>
              <a:gd name="connsiteX4" fmla="*/ 222752 w 222752"/>
              <a:gd name="connsiteY4" fmla="*/ 108012 h 222753"/>
              <a:gd name="connsiteX5" fmla="*/ 191116 w 222752"/>
              <a:gd name="connsiteY5" fmla="*/ 184388 h 222753"/>
              <a:gd name="connsiteX6" fmla="*/ 114740 w 222752"/>
              <a:gd name="connsiteY6" fmla="*/ 216024 h 222753"/>
              <a:gd name="connsiteX7" fmla="*/ 78736 w 222752"/>
              <a:gd name="connsiteY7" fmla="*/ 144016 h 222753"/>
              <a:gd name="connsiteX8" fmla="*/ 6729 w 222752"/>
              <a:gd name="connsiteY8" fmla="*/ 72008 h 222753"/>
              <a:gd name="connsiteX0" fmla="*/ 6729 w 222752"/>
              <a:gd name="connsiteY0" fmla="*/ 72008 h 222753"/>
              <a:gd name="connsiteX1" fmla="*/ 38364 w 222752"/>
              <a:gd name="connsiteY1" fmla="*/ 31636 h 222753"/>
              <a:gd name="connsiteX2" fmla="*/ 150744 w 222752"/>
              <a:gd name="connsiteY2" fmla="*/ 0 h 222753"/>
              <a:gd name="connsiteX3" fmla="*/ 191116 w 222752"/>
              <a:gd name="connsiteY3" fmla="*/ 31636 h 222753"/>
              <a:gd name="connsiteX4" fmla="*/ 222752 w 222752"/>
              <a:gd name="connsiteY4" fmla="*/ 108012 h 222753"/>
              <a:gd name="connsiteX5" fmla="*/ 191116 w 222752"/>
              <a:gd name="connsiteY5" fmla="*/ 184388 h 222753"/>
              <a:gd name="connsiteX6" fmla="*/ 114740 w 222752"/>
              <a:gd name="connsiteY6" fmla="*/ 216024 h 222753"/>
              <a:gd name="connsiteX7" fmla="*/ 78736 w 222752"/>
              <a:gd name="connsiteY7" fmla="*/ 144016 h 222753"/>
              <a:gd name="connsiteX8" fmla="*/ 6729 w 222752"/>
              <a:gd name="connsiteY8" fmla="*/ 72008 h 222753"/>
              <a:gd name="connsiteX0" fmla="*/ 6729 w 229481"/>
              <a:gd name="connsiteY0" fmla="*/ 72008 h 222753"/>
              <a:gd name="connsiteX1" fmla="*/ 38364 w 229481"/>
              <a:gd name="connsiteY1" fmla="*/ 31636 h 222753"/>
              <a:gd name="connsiteX2" fmla="*/ 150744 w 229481"/>
              <a:gd name="connsiteY2" fmla="*/ 0 h 222753"/>
              <a:gd name="connsiteX3" fmla="*/ 150744 w 229481"/>
              <a:gd name="connsiteY3" fmla="*/ 0 h 222753"/>
              <a:gd name="connsiteX4" fmla="*/ 222752 w 229481"/>
              <a:gd name="connsiteY4" fmla="*/ 108012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 name="connsiteX0" fmla="*/ 6729 w 229481"/>
              <a:gd name="connsiteY0" fmla="*/ 72008 h 222753"/>
              <a:gd name="connsiteX1" fmla="*/ 38364 w 229481"/>
              <a:gd name="connsiteY1" fmla="*/ 31636 h 222753"/>
              <a:gd name="connsiteX2" fmla="*/ 150744 w 229481"/>
              <a:gd name="connsiteY2" fmla="*/ 0 h 222753"/>
              <a:gd name="connsiteX3" fmla="*/ 150744 w 229481"/>
              <a:gd name="connsiteY3" fmla="*/ 0 h 222753"/>
              <a:gd name="connsiteX4" fmla="*/ 222752 w 229481"/>
              <a:gd name="connsiteY4" fmla="*/ 72008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 name="connsiteX0" fmla="*/ 6729 w 229481"/>
              <a:gd name="connsiteY0" fmla="*/ 72008 h 222753"/>
              <a:gd name="connsiteX1" fmla="*/ 38364 w 229481"/>
              <a:gd name="connsiteY1" fmla="*/ 31636 h 222753"/>
              <a:gd name="connsiteX2" fmla="*/ 150744 w 229481"/>
              <a:gd name="connsiteY2" fmla="*/ 0 h 222753"/>
              <a:gd name="connsiteX3" fmla="*/ 150744 w 229481"/>
              <a:gd name="connsiteY3" fmla="*/ 0 h 222753"/>
              <a:gd name="connsiteX4" fmla="*/ 222752 w 229481"/>
              <a:gd name="connsiteY4" fmla="*/ 72008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 name="connsiteX0" fmla="*/ 6729 w 229481"/>
              <a:gd name="connsiteY0" fmla="*/ 72008 h 222753"/>
              <a:gd name="connsiteX1" fmla="*/ 38364 w 229481"/>
              <a:gd name="connsiteY1" fmla="*/ 31636 h 222753"/>
              <a:gd name="connsiteX2" fmla="*/ 150744 w 229481"/>
              <a:gd name="connsiteY2" fmla="*/ 0 h 222753"/>
              <a:gd name="connsiteX3" fmla="*/ 150744 w 229481"/>
              <a:gd name="connsiteY3" fmla="*/ 72008 h 222753"/>
              <a:gd name="connsiteX4" fmla="*/ 222752 w 229481"/>
              <a:gd name="connsiteY4" fmla="*/ 72008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 name="connsiteX0" fmla="*/ 6729 w 229481"/>
              <a:gd name="connsiteY0" fmla="*/ 72008 h 222753"/>
              <a:gd name="connsiteX1" fmla="*/ 38364 w 229481"/>
              <a:gd name="connsiteY1" fmla="*/ 31636 h 222753"/>
              <a:gd name="connsiteX2" fmla="*/ 78736 w 229481"/>
              <a:gd name="connsiteY2" fmla="*/ 0 h 222753"/>
              <a:gd name="connsiteX3" fmla="*/ 150744 w 229481"/>
              <a:gd name="connsiteY3" fmla="*/ 72008 h 222753"/>
              <a:gd name="connsiteX4" fmla="*/ 222752 w 229481"/>
              <a:gd name="connsiteY4" fmla="*/ 72008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 name="connsiteX0" fmla="*/ 6729 w 229481"/>
              <a:gd name="connsiteY0" fmla="*/ 72008 h 222753"/>
              <a:gd name="connsiteX1" fmla="*/ 38364 w 229481"/>
              <a:gd name="connsiteY1" fmla="*/ 31636 h 222753"/>
              <a:gd name="connsiteX2" fmla="*/ 78736 w 229481"/>
              <a:gd name="connsiteY2" fmla="*/ 0 h 222753"/>
              <a:gd name="connsiteX3" fmla="*/ 150744 w 229481"/>
              <a:gd name="connsiteY3" fmla="*/ 72008 h 222753"/>
              <a:gd name="connsiteX4" fmla="*/ 222752 w 229481"/>
              <a:gd name="connsiteY4" fmla="*/ 72008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 name="connsiteX0" fmla="*/ 6729 w 229481"/>
              <a:gd name="connsiteY0" fmla="*/ 72008 h 222753"/>
              <a:gd name="connsiteX1" fmla="*/ 38364 w 229481"/>
              <a:gd name="connsiteY1" fmla="*/ 31636 h 222753"/>
              <a:gd name="connsiteX2" fmla="*/ 78736 w 229481"/>
              <a:gd name="connsiteY2" fmla="*/ 0 h 222753"/>
              <a:gd name="connsiteX3" fmla="*/ 150744 w 229481"/>
              <a:gd name="connsiteY3" fmla="*/ 0 h 222753"/>
              <a:gd name="connsiteX4" fmla="*/ 222752 w 229481"/>
              <a:gd name="connsiteY4" fmla="*/ 72008 h 222753"/>
              <a:gd name="connsiteX5" fmla="*/ 191116 w 229481"/>
              <a:gd name="connsiteY5" fmla="*/ 184388 h 222753"/>
              <a:gd name="connsiteX6" fmla="*/ 114740 w 229481"/>
              <a:gd name="connsiteY6" fmla="*/ 216024 h 222753"/>
              <a:gd name="connsiteX7" fmla="*/ 78736 w 229481"/>
              <a:gd name="connsiteY7" fmla="*/ 144016 h 222753"/>
              <a:gd name="connsiteX8" fmla="*/ 6729 w 229481"/>
              <a:gd name="connsiteY8" fmla="*/ 72008 h 22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81" h="222753">
                <a:moveTo>
                  <a:pt x="6729" y="72008"/>
                </a:moveTo>
                <a:cubicBezTo>
                  <a:pt x="0" y="53278"/>
                  <a:pt x="26363" y="43637"/>
                  <a:pt x="38364" y="31636"/>
                </a:cubicBezTo>
                <a:cubicBezTo>
                  <a:pt x="50365" y="19635"/>
                  <a:pt x="60006" y="5273"/>
                  <a:pt x="78736" y="0"/>
                </a:cubicBezTo>
                <a:lnTo>
                  <a:pt x="150744" y="0"/>
                </a:lnTo>
                <a:cubicBezTo>
                  <a:pt x="162745" y="18002"/>
                  <a:pt x="216023" y="41277"/>
                  <a:pt x="222752" y="72008"/>
                </a:cubicBezTo>
                <a:cubicBezTo>
                  <a:pt x="229481" y="102739"/>
                  <a:pt x="209118" y="160385"/>
                  <a:pt x="191116" y="184388"/>
                </a:cubicBezTo>
                <a:cubicBezTo>
                  <a:pt x="173114" y="208391"/>
                  <a:pt x="133470" y="222753"/>
                  <a:pt x="114740" y="216024"/>
                </a:cubicBezTo>
                <a:cubicBezTo>
                  <a:pt x="96010" y="209295"/>
                  <a:pt x="96738" y="168019"/>
                  <a:pt x="78736" y="144016"/>
                </a:cubicBezTo>
                <a:cubicBezTo>
                  <a:pt x="60734" y="120013"/>
                  <a:pt x="13458" y="90738"/>
                  <a:pt x="6729" y="72008"/>
                </a:cubicBezTo>
                <a:close/>
              </a:path>
            </a:pathLst>
          </a:custGeom>
          <a:solidFill>
            <a:schemeClr val="tx2">
              <a:lumMod val="50000"/>
              <a:alpha val="50000"/>
            </a:schemeClr>
          </a:solidFill>
          <a:ln w="127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Ellipse 43"/>
          <p:cNvSpPr/>
          <p:nvPr/>
        </p:nvSpPr>
        <p:spPr>
          <a:xfrm>
            <a:off x="7254000" y="2869200"/>
            <a:ext cx="144016" cy="144016"/>
          </a:xfrm>
          <a:prstGeom prst="ellipse">
            <a:avLst/>
          </a:prstGeom>
          <a:solidFill>
            <a:srgbClr val="66FF99">
              <a:alpha val="48000"/>
            </a:srgbClr>
          </a:solidFill>
          <a:ln w="12700">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Ellipse 44"/>
          <p:cNvSpPr/>
          <p:nvPr/>
        </p:nvSpPr>
        <p:spPr>
          <a:xfrm>
            <a:off x="7077600" y="2077200"/>
            <a:ext cx="144016" cy="144016"/>
          </a:xfrm>
          <a:prstGeom prst="ellipse">
            <a:avLst/>
          </a:prstGeom>
          <a:solidFill>
            <a:srgbClr val="009999">
              <a:alpha val="46000"/>
            </a:srgbClr>
          </a:solidFill>
          <a:ln w="127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Ellipse 45"/>
          <p:cNvSpPr/>
          <p:nvPr/>
        </p:nvSpPr>
        <p:spPr>
          <a:xfrm>
            <a:off x="7405200" y="2437200"/>
            <a:ext cx="144016" cy="144016"/>
          </a:xfrm>
          <a:prstGeom prst="ellipse">
            <a:avLst/>
          </a:prstGeom>
          <a:solidFill>
            <a:srgbClr val="006666">
              <a:alpha val="48000"/>
            </a:srgbClr>
          </a:solidFill>
          <a:ln w="12700">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Forme libre 46"/>
          <p:cNvSpPr/>
          <p:nvPr/>
        </p:nvSpPr>
        <p:spPr>
          <a:xfrm>
            <a:off x="7884368" y="3320727"/>
            <a:ext cx="158038" cy="308404"/>
          </a:xfrm>
          <a:custGeom>
            <a:avLst/>
            <a:gdLst>
              <a:gd name="connsiteX0" fmla="*/ 0 w 216024"/>
              <a:gd name="connsiteY0" fmla="*/ 144016 h 288032"/>
              <a:gd name="connsiteX1" fmla="*/ 21602 w 216024"/>
              <a:gd name="connsiteY1" fmla="*/ 57606 h 288032"/>
              <a:gd name="connsiteX2" fmla="*/ 108012 w 216024"/>
              <a:gd name="connsiteY2" fmla="*/ 0 h 288032"/>
              <a:gd name="connsiteX3" fmla="*/ 194422 w 216024"/>
              <a:gd name="connsiteY3" fmla="*/ 57607 h 288032"/>
              <a:gd name="connsiteX4" fmla="*/ 216024 w 216024"/>
              <a:gd name="connsiteY4" fmla="*/ 144017 h 288032"/>
              <a:gd name="connsiteX5" fmla="*/ 194422 w 216024"/>
              <a:gd name="connsiteY5" fmla="*/ 230427 h 288032"/>
              <a:gd name="connsiteX6" fmla="*/ 108012 w 216024"/>
              <a:gd name="connsiteY6" fmla="*/ 288033 h 288032"/>
              <a:gd name="connsiteX7" fmla="*/ 21602 w 216024"/>
              <a:gd name="connsiteY7" fmla="*/ 230427 h 288032"/>
              <a:gd name="connsiteX8" fmla="*/ 0 w 216024"/>
              <a:gd name="connsiteY8" fmla="*/ 144017 h 288032"/>
              <a:gd name="connsiteX9" fmla="*/ 0 w 216024"/>
              <a:gd name="connsiteY9" fmla="*/ 144016 h 288032"/>
              <a:gd name="connsiteX0" fmla="*/ 0 w 208444"/>
              <a:gd name="connsiteY0" fmla="*/ 144016 h 288033"/>
              <a:gd name="connsiteX1" fmla="*/ 21602 w 208444"/>
              <a:gd name="connsiteY1" fmla="*/ 57606 h 288033"/>
              <a:gd name="connsiteX2" fmla="*/ 108012 w 208444"/>
              <a:gd name="connsiteY2" fmla="*/ 0 h 288033"/>
              <a:gd name="connsiteX3" fmla="*/ 194422 w 208444"/>
              <a:gd name="connsiteY3" fmla="*/ 57607 h 288033"/>
              <a:gd name="connsiteX4" fmla="*/ 144016 w 208444"/>
              <a:gd name="connsiteY4" fmla="*/ 88200 h 288033"/>
              <a:gd name="connsiteX5" fmla="*/ 194422 w 208444"/>
              <a:gd name="connsiteY5" fmla="*/ 230427 h 288033"/>
              <a:gd name="connsiteX6" fmla="*/ 108012 w 208444"/>
              <a:gd name="connsiteY6" fmla="*/ 288033 h 288033"/>
              <a:gd name="connsiteX7" fmla="*/ 21602 w 208444"/>
              <a:gd name="connsiteY7" fmla="*/ 230427 h 288033"/>
              <a:gd name="connsiteX8" fmla="*/ 0 w 208444"/>
              <a:gd name="connsiteY8" fmla="*/ 144017 h 288033"/>
              <a:gd name="connsiteX9" fmla="*/ 0 w 208444"/>
              <a:gd name="connsiteY9" fmla="*/ 144016 h 288033"/>
              <a:gd name="connsiteX0" fmla="*/ 0 w 208444"/>
              <a:gd name="connsiteY0" fmla="*/ 164089 h 308106"/>
              <a:gd name="connsiteX1" fmla="*/ 21602 w 208444"/>
              <a:gd name="connsiteY1" fmla="*/ 77679 h 308106"/>
              <a:gd name="connsiteX2" fmla="*/ 108012 w 208444"/>
              <a:gd name="connsiteY2" fmla="*/ 20073 h 308106"/>
              <a:gd name="connsiteX3" fmla="*/ 144016 w 208444"/>
              <a:gd name="connsiteY3" fmla="*/ 36265 h 308106"/>
              <a:gd name="connsiteX4" fmla="*/ 144016 w 208444"/>
              <a:gd name="connsiteY4" fmla="*/ 108273 h 308106"/>
              <a:gd name="connsiteX5" fmla="*/ 194422 w 208444"/>
              <a:gd name="connsiteY5" fmla="*/ 250500 h 308106"/>
              <a:gd name="connsiteX6" fmla="*/ 108012 w 208444"/>
              <a:gd name="connsiteY6" fmla="*/ 308106 h 308106"/>
              <a:gd name="connsiteX7" fmla="*/ 21602 w 208444"/>
              <a:gd name="connsiteY7" fmla="*/ 250500 h 308106"/>
              <a:gd name="connsiteX8" fmla="*/ 0 w 208444"/>
              <a:gd name="connsiteY8" fmla="*/ 164090 h 308106"/>
              <a:gd name="connsiteX9" fmla="*/ 0 w 208444"/>
              <a:gd name="connsiteY9" fmla="*/ 164089 h 308106"/>
              <a:gd name="connsiteX0" fmla="*/ 0 w 158038"/>
              <a:gd name="connsiteY0" fmla="*/ 164089 h 308404"/>
              <a:gd name="connsiteX1" fmla="*/ 21602 w 158038"/>
              <a:gd name="connsiteY1" fmla="*/ 77679 h 308404"/>
              <a:gd name="connsiteX2" fmla="*/ 108012 w 158038"/>
              <a:gd name="connsiteY2" fmla="*/ 20073 h 308404"/>
              <a:gd name="connsiteX3" fmla="*/ 144016 w 158038"/>
              <a:gd name="connsiteY3" fmla="*/ 36265 h 308404"/>
              <a:gd name="connsiteX4" fmla="*/ 144016 w 158038"/>
              <a:gd name="connsiteY4" fmla="*/ 108273 h 308404"/>
              <a:gd name="connsiteX5" fmla="*/ 144016 w 158038"/>
              <a:gd name="connsiteY5" fmla="*/ 252289 h 308404"/>
              <a:gd name="connsiteX6" fmla="*/ 108012 w 158038"/>
              <a:gd name="connsiteY6" fmla="*/ 308106 h 308404"/>
              <a:gd name="connsiteX7" fmla="*/ 21602 w 158038"/>
              <a:gd name="connsiteY7" fmla="*/ 250500 h 308404"/>
              <a:gd name="connsiteX8" fmla="*/ 0 w 158038"/>
              <a:gd name="connsiteY8" fmla="*/ 164090 h 308404"/>
              <a:gd name="connsiteX9" fmla="*/ 0 w 158038"/>
              <a:gd name="connsiteY9" fmla="*/ 164089 h 308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38" h="308404">
                <a:moveTo>
                  <a:pt x="0" y="164089"/>
                </a:moveTo>
                <a:cubicBezTo>
                  <a:pt x="0" y="132928"/>
                  <a:pt x="7580" y="102608"/>
                  <a:pt x="21602" y="77679"/>
                </a:cubicBezTo>
                <a:cubicBezTo>
                  <a:pt x="42001" y="41415"/>
                  <a:pt x="87610" y="26975"/>
                  <a:pt x="108012" y="20073"/>
                </a:cubicBezTo>
                <a:cubicBezTo>
                  <a:pt x="128414" y="13171"/>
                  <a:pt x="123617" y="0"/>
                  <a:pt x="144016" y="36265"/>
                </a:cubicBezTo>
                <a:cubicBezTo>
                  <a:pt x="158038" y="61194"/>
                  <a:pt x="144016" y="72269"/>
                  <a:pt x="144016" y="108273"/>
                </a:cubicBezTo>
                <a:cubicBezTo>
                  <a:pt x="144016" y="144277"/>
                  <a:pt x="158038" y="227360"/>
                  <a:pt x="144016" y="252289"/>
                </a:cubicBezTo>
                <a:cubicBezTo>
                  <a:pt x="123617" y="288553"/>
                  <a:pt x="128414" y="308404"/>
                  <a:pt x="108012" y="308106"/>
                </a:cubicBezTo>
                <a:cubicBezTo>
                  <a:pt x="87610" y="307808"/>
                  <a:pt x="42001" y="286764"/>
                  <a:pt x="21602" y="250500"/>
                </a:cubicBezTo>
                <a:cubicBezTo>
                  <a:pt x="7580" y="225571"/>
                  <a:pt x="0" y="195251"/>
                  <a:pt x="0" y="164090"/>
                </a:cubicBezTo>
                <a:lnTo>
                  <a:pt x="0" y="164089"/>
                </a:lnTo>
                <a:close/>
              </a:path>
            </a:pathLst>
          </a:custGeom>
          <a:solidFill>
            <a:srgbClr val="FF9900">
              <a:alpha val="51000"/>
            </a:srgbClr>
          </a:solidFill>
          <a:ln w="127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Ellipse 47"/>
          <p:cNvSpPr/>
          <p:nvPr/>
        </p:nvSpPr>
        <p:spPr>
          <a:xfrm>
            <a:off x="7617600" y="3765600"/>
            <a:ext cx="144016" cy="144016"/>
          </a:xfrm>
          <a:prstGeom prst="ellipse">
            <a:avLst/>
          </a:prstGeom>
          <a:solidFill>
            <a:srgbClr val="FF6600">
              <a:alpha val="47000"/>
            </a:srgbClr>
          </a:solidFill>
          <a:ln w="127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Ellipse 48"/>
          <p:cNvSpPr/>
          <p:nvPr/>
        </p:nvSpPr>
        <p:spPr>
          <a:xfrm>
            <a:off x="7884000" y="3618000"/>
            <a:ext cx="144016" cy="144016"/>
          </a:xfrm>
          <a:prstGeom prst="ellipse">
            <a:avLst/>
          </a:prstGeom>
          <a:solidFill>
            <a:srgbClr val="9E4000">
              <a:alpha val="48000"/>
            </a:srgbClr>
          </a:solidFill>
          <a:ln w="12700">
            <a:solidFill>
              <a:srgbClr val="9E4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0" name="Rectangle 49"/>
          <p:cNvSpPr/>
          <p:nvPr/>
        </p:nvSpPr>
        <p:spPr>
          <a:xfrm>
            <a:off x="3851920" y="3258000"/>
            <a:ext cx="1260000" cy="288032"/>
          </a:xfrm>
          <a:prstGeom prst="rect">
            <a:avLst/>
          </a:prstGeom>
          <a:solidFill>
            <a:srgbClr val="006666">
              <a:alpha val="38000"/>
            </a:srgbClr>
          </a:solidFill>
          <a:ln w="6350">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Rectangle 50"/>
          <p:cNvSpPr/>
          <p:nvPr/>
        </p:nvSpPr>
        <p:spPr>
          <a:xfrm>
            <a:off x="3851920" y="3556800"/>
            <a:ext cx="1260000" cy="115200"/>
          </a:xfrm>
          <a:prstGeom prst="rect">
            <a:avLst/>
          </a:prstGeom>
          <a:solidFill>
            <a:srgbClr val="009999">
              <a:alpha val="46000"/>
            </a:srgbClr>
          </a:solidFill>
          <a:ln w="63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2" name="Rectangle 51"/>
          <p:cNvSpPr/>
          <p:nvPr/>
        </p:nvSpPr>
        <p:spPr>
          <a:xfrm>
            <a:off x="3851920" y="3679200"/>
            <a:ext cx="1260000" cy="230400"/>
          </a:xfrm>
          <a:prstGeom prst="rect">
            <a:avLst/>
          </a:prstGeom>
          <a:solidFill>
            <a:srgbClr val="66FF99">
              <a:alpha val="45000"/>
            </a:srgbClr>
          </a:solidFill>
          <a:ln w="6350">
            <a:solidFill>
              <a:srgbClr val="66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3" name="Rectangle 52"/>
          <p:cNvSpPr/>
          <p:nvPr/>
        </p:nvSpPr>
        <p:spPr>
          <a:xfrm>
            <a:off x="3851920" y="3924000"/>
            <a:ext cx="1260000" cy="590400"/>
          </a:xfrm>
          <a:prstGeom prst="rect">
            <a:avLst/>
          </a:prstGeom>
          <a:solidFill>
            <a:schemeClr val="tx2">
              <a:lumMod val="50000"/>
              <a:alpha val="36000"/>
            </a:schemeClr>
          </a:solidFill>
          <a:ln w="63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4" name="Rectangle 53"/>
          <p:cNvSpPr/>
          <p:nvPr/>
        </p:nvSpPr>
        <p:spPr>
          <a:xfrm>
            <a:off x="3851920" y="4521600"/>
            <a:ext cx="1260000" cy="252000"/>
          </a:xfrm>
          <a:prstGeom prst="rect">
            <a:avLst/>
          </a:prstGeom>
          <a:solidFill>
            <a:schemeClr val="tx2">
              <a:lumMod val="25000"/>
              <a:alpha val="40000"/>
            </a:schemeClr>
          </a:solidFill>
          <a:ln w="6350">
            <a:solidFill>
              <a:srgbClr val="6C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5" name="Rectangle 54"/>
          <p:cNvSpPr/>
          <p:nvPr/>
        </p:nvSpPr>
        <p:spPr>
          <a:xfrm>
            <a:off x="5580112" y="4752000"/>
            <a:ext cx="720000" cy="363600"/>
          </a:xfrm>
          <a:prstGeom prst="rect">
            <a:avLst/>
          </a:prstGeom>
          <a:solidFill>
            <a:schemeClr val="bg2">
              <a:lumMod val="60000"/>
              <a:lumOff val="40000"/>
              <a:alpha val="57000"/>
            </a:schemeClr>
          </a:solidFill>
          <a:ln w="63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6" name="Rectangle 55"/>
          <p:cNvSpPr/>
          <p:nvPr/>
        </p:nvSpPr>
        <p:spPr>
          <a:xfrm>
            <a:off x="5580112" y="5122800"/>
            <a:ext cx="720080" cy="1224136"/>
          </a:xfrm>
          <a:prstGeom prst="rect">
            <a:avLst/>
          </a:prstGeom>
          <a:solidFill>
            <a:schemeClr val="bg2">
              <a:lumMod val="50000"/>
              <a:alpha val="53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8" name="ZoneTexte 57"/>
          <p:cNvSpPr txBox="1"/>
          <p:nvPr/>
        </p:nvSpPr>
        <p:spPr>
          <a:xfrm>
            <a:off x="3923928" y="3024000"/>
            <a:ext cx="648072" cy="200055"/>
          </a:xfrm>
          <a:prstGeom prst="rect">
            <a:avLst/>
          </a:prstGeom>
          <a:noFill/>
        </p:spPr>
        <p:txBody>
          <a:bodyPr wrap="square" rtlCol="0">
            <a:spAutoFit/>
          </a:bodyPr>
          <a:lstStyle/>
          <a:p>
            <a:r>
              <a:rPr lang="fr-BE" sz="700" dirty="0" smtClean="0"/>
              <a:t>1000/1.0</a:t>
            </a:r>
            <a:endParaRPr lang="fr-BE" sz="700" dirty="0"/>
          </a:p>
        </p:txBody>
      </p:sp>
      <p:sp>
        <p:nvSpPr>
          <p:cNvPr id="59" name="ZoneTexte 58"/>
          <p:cNvSpPr txBox="1"/>
          <p:nvPr/>
        </p:nvSpPr>
        <p:spPr>
          <a:xfrm>
            <a:off x="3995936" y="2796897"/>
            <a:ext cx="648072" cy="200055"/>
          </a:xfrm>
          <a:prstGeom prst="rect">
            <a:avLst/>
          </a:prstGeom>
          <a:noFill/>
        </p:spPr>
        <p:txBody>
          <a:bodyPr wrap="square" rtlCol="0">
            <a:spAutoFit/>
          </a:bodyPr>
          <a:lstStyle/>
          <a:p>
            <a:r>
              <a:rPr lang="fr-BE" sz="700" dirty="0" smtClean="0"/>
              <a:t>997/1.0</a:t>
            </a:r>
            <a:endParaRPr lang="fr-BE" sz="700" dirty="0"/>
          </a:p>
        </p:txBody>
      </p:sp>
      <p:sp>
        <p:nvSpPr>
          <p:cNvPr id="60" name="Rectangle 59"/>
          <p:cNvSpPr/>
          <p:nvPr/>
        </p:nvSpPr>
        <p:spPr>
          <a:xfrm>
            <a:off x="3852056" y="2883600"/>
            <a:ext cx="1260000" cy="115200"/>
          </a:xfrm>
          <a:prstGeom prst="rect">
            <a:avLst/>
          </a:prstGeom>
          <a:solidFill>
            <a:srgbClr val="FF6600">
              <a:alpha val="44000"/>
            </a:srgbClr>
          </a:solid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1" name="Rectangle 60"/>
          <p:cNvSpPr/>
          <p:nvPr/>
        </p:nvSpPr>
        <p:spPr>
          <a:xfrm>
            <a:off x="3851920" y="1988840"/>
            <a:ext cx="1260000" cy="887664"/>
          </a:xfrm>
          <a:prstGeom prst="rect">
            <a:avLst/>
          </a:prstGeom>
          <a:solidFill>
            <a:srgbClr val="FF9900">
              <a:alpha val="46000"/>
            </a:srgbClr>
          </a:solidFill>
          <a:ln w="63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2" name="Rectangle 61"/>
          <p:cNvSpPr/>
          <p:nvPr/>
        </p:nvSpPr>
        <p:spPr>
          <a:xfrm>
            <a:off x="3851920" y="3006000"/>
            <a:ext cx="1260000" cy="244800"/>
          </a:xfrm>
          <a:prstGeom prst="rect">
            <a:avLst/>
          </a:prstGeom>
          <a:solidFill>
            <a:srgbClr val="9E4000">
              <a:alpha val="40000"/>
            </a:srgbClr>
          </a:solidFill>
          <a:ln w="6350">
            <a:solidFill>
              <a:srgbClr val="9E4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3" name="ZoneTexte 62"/>
          <p:cNvSpPr txBox="1"/>
          <p:nvPr/>
        </p:nvSpPr>
        <p:spPr>
          <a:xfrm>
            <a:off x="6624736" y="6093296"/>
            <a:ext cx="2555776" cy="523220"/>
          </a:xfrm>
          <a:prstGeom prst="rect">
            <a:avLst/>
          </a:prstGeom>
          <a:noFill/>
        </p:spPr>
        <p:txBody>
          <a:bodyPr wrap="square" rtlCol="0">
            <a:spAutoFit/>
          </a:bodyPr>
          <a:lstStyle/>
          <a:p>
            <a:r>
              <a:rPr lang="fr-BE" sz="2800" b="1" dirty="0" smtClean="0">
                <a:solidFill>
                  <a:schemeClr val="bg2">
                    <a:lumMod val="50000"/>
                  </a:schemeClr>
                </a:solidFill>
              </a:rPr>
              <a:t>10 </a:t>
            </a:r>
            <a:r>
              <a:rPr lang="fr-BE" sz="2800" b="1" dirty="0" err="1" smtClean="0">
                <a:solidFill>
                  <a:schemeClr val="bg2">
                    <a:lumMod val="50000"/>
                  </a:schemeClr>
                </a:solidFill>
              </a:rPr>
              <a:t>lineages</a:t>
            </a:r>
            <a:endParaRPr lang="fr-BE" sz="2800" b="1" dirty="0">
              <a:solidFill>
                <a:schemeClr val="bg2">
                  <a:lumMod val="50000"/>
                </a:schemeClr>
              </a:solidFill>
            </a:endParaRPr>
          </a:p>
        </p:txBody>
      </p:sp>
      <p:sp>
        <p:nvSpPr>
          <p:cNvPr id="64" name="Rectangle 63"/>
          <p:cNvSpPr/>
          <p:nvPr/>
        </p:nvSpPr>
        <p:spPr>
          <a:xfrm>
            <a:off x="3635896" y="1980000"/>
            <a:ext cx="1728000" cy="1260000"/>
          </a:xfrm>
          <a:prstGeom prst="rect">
            <a:avLst/>
          </a:prstGeom>
          <a:solidFill>
            <a:srgbClr val="FF6600">
              <a:alpha val="34000"/>
            </a:srgbClr>
          </a:solid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5" name="Rectangle 64"/>
          <p:cNvSpPr/>
          <p:nvPr/>
        </p:nvSpPr>
        <p:spPr>
          <a:xfrm>
            <a:off x="3635896" y="3920400"/>
            <a:ext cx="1728192" cy="835200"/>
          </a:xfrm>
          <a:prstGeom prst="rect">
            <a:avLst/>
          </a:prstGeom>
          <a:solidFill>
            <a:schemeClr val="tx2">
              <a:lumMod val="75000"/>
              <a:alpha val="31000"/>
            </a:schemeClr>
          </a:solidFill>
          <a:ln w="635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6" name="Rectangle 65"/>
          <p:cNvSpPr/>
          <p:nvPr/>
        </p:nvSpPr>
        <p:spPr>
          <a:xfrm>
            <a:off x="3635896" y="4770000"/>
            <a:ext cx="2808000" cy="1566000"/>
          </a:xfrm>
          <a:prstGeom prst="rect">
            <a:avLst/>
          </a:prstGeom>
          <a:solidFill>
            <a:schemeClr val="bg2">
              <a:lumMod val="50000"/>
              <a:alpha val="34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7" name="Rectangle 66"/>
          <p:cNvSpPr/>
          <p:nvPr/>
        </p:nvSpPr>
        <p:spPr>
          <a:xfrm>
            <a:off x="3635896" y="3247200"/>
            <a:ext cx="1728000" cy="662400"/>
          </a:xfrm>
          <a:prstGeom prst="rect">
            <a:avLst/>
          </a:prstGeom>
          <a:solidFill>
            <a:srgbClr val="00CC99">
              <a:alpha val="34000"/>
            </a:srgbClr>
          </a:solidFill>
          <a:ln w="6350">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8" name="Titre 4"/>
          <p:cNvSpPr txBox="1">
            <a:spLocks/>
          </p:cNvSpPr>
          <p:nvPr/>
        </p:nvSpPr>
        <p:spPr bwMode="auto">
          <a:xfrm>
            <a:off x="0" y="0"/>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sz="2400" b="1" i="0"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1.Geographical structure of the genetic diversity of </a:t>
            </a:r>
            <a:r>
              <a:rPr kumimoji="0" lang="fr-BE" sz="2400" b="1" i="1" u="none" strike="noStrike" kern="0" cap="none" spc="0" normalizeH="0" baseline="0" noProof="0" dirty="0" smtClean="0">
                <a:ln>
                  <a:noFill/>
                </a:ln>
                <a:solidFill>
                  <a:schemeClr val="tx2"/>
                </a:solidFill>
                <a:effectLst>
                  <a:outerShdw blurRad="38100" dist="38100" dir="2700000" algn="tl">
                    <a:srgbClr val="000000"/>
                  </a:outerShdw>
                </a:effectLst>
                <a:uLnTx/>
                <a:uFillTx/>
                <a:latin typeface="+mj-lt"/>
                <a:ea typeface="+mj-ea"/>
                <a:cs typeface="+mj-cs"/>
              </a:rPr>
              <a:t>L. neilli</a:t>
            </a:r>
            <a:endParaRPr kumimoji="0" lang="fr-BE" sz="2400" b="1" i="1" u="none" strike="noStrike" kern="0" cap="none" spc="0" normalizeH="0" baseline="0" noProof="0" dirty="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69" name="Forme libre 68"/>
          <p:cNvSpPr/>
          <p:nvPr/>
        </p:nvSpPr>
        <p:spPr>
          <a:xfrm>
            <a:off x="7452320" y="4301513"/>
            <a:ext cx="395951" cy="279617"/>
          </a:xfrm>
          <a:custGeom>
            <a:avLst/>
            <a:gdLst>
              <a:gd name="connsiteX0" fmla="*/ 0 w 432048"/>
              <a:gd name="connsiteY0" fmla="*/ 144016 h 288032"/>
              <a:gd name="connsiteX1" fmla="*/ 96196 w 432048"/>
              <a:gd name="connsiteY1" fmla="*/ 24188 h 288032"/>
              <a:gd name="connsiteX2" fmla="*/ 216025 w 432048"/>
              <a:gd name="connsiteY2" fmla="*/ 1 h 288032"/>
              <a:gd name="connsiteX3" fmla="*/ 335854 w 432048"/>
              <a:gd name="connsiteY3" fmla="*/ 24189 h 288032"/>
              <a:gd name="connsiteX4" fmla="*/ 432049 w 432048"/>
              <a:gd name="connsiteY4" fmla="*/ 144018 h 288032"/>
              <a:gd name="connsiteX5" fmla="*/ 335854 w 432048"/>
              <a:gd name="connsiteY5" fmla="*/ 263847 h 288032"/>
              <a:gd name="connsiteX6" fmla="*/ 216025 w 432048"/>
              <a:gd name="connsiteY6" fmla="*/ 288034 h 288032"/>
              <a:gd name="connsiteX7" fmla="*/ 96196 w 432048"/>
              <a:gd name="connsiteY7" fmla="*/ 263846 h 288032"/>
              <a:gd name="connsiteX8" fmla="*/ 1 w 432048"/>
              <a:gd name="connsiteY8" fmla="*/ 144017 h 288032"/>
              <a:gd name="connsiteX9" fmla="*/ 0 w 432048"/>
              <a:gd name="connsiteY9" fmla="*/ 144016 h 288032"/>
              <a:gd name="connsiteX0" fmla="*/ 0 w 432049"/>
              <a:gd name="connsiteY0" fmla="*/ 135599 h 279617"/>
              <a:gd name="connsiteX1" fmla="*/ 96196 w 432049"/>
              <a:gd name="connsiteY1" fmla="*/ 15771 h 279617"/>
              <a:gd name="connsiteX2" fmla="*/ 288032 w 432049"/>
              <a:gd name="connsiteY2" fmla="*/ 63591 h 279617"/>
              <a:gd name="connsiteX3" fmla="*/ 335854 w 432049"/>
              <a:gd name="connsiteY3" fmla="*/ 15772 h 279617"/>
              <a:gd name="connsiteX4" fmla="*/ 432049 w 432049"/>
              <a:gd name="connsiteY4" fmla="*/ 135601 h 279617"/>
              <a:gd name="connsiteX5" fmla="*/ 335854 w 432049"/>
              <a:gd name="connsiteY5" fmla="*/ 255430 h 279617"/>
              <a:gd name="connsiteX6" fmla="*/ 216025 w 432049"/>
              <a:gd name="connsiteY6" fmla="*/ 279617 h 279617"/>
              <a:gd name="connsiteX7" fmla="*/ 96196 w 432049"/>
              <a:gd name="connsiteY7" fmla="*/ 255429 h 279617"/>
              <a:gd name="connsiteX8" fmla="*/ 1 w 432049"/>
              <a:gd name="connsiteY8" fmla="*/ 135600 h 279617"/>
              <a:gd name="connsiteX9" fmla="*/ 0 w 432049"/>
              <a:gd name="connsiteY9" fmla="*/ 135599 h 279617"/>
              <a:gd name="connsiteX0" fmla="*/ 0 w 436080"/>
              <a:gd name="connsiteY0" fmla="*/ 135599 h 279617"/>
              <a:gd name="connsiteX1" fmla="*/ 96196 w 436080"/>
              <a:gd name="connsiteY1" fmla="*/ 15771 h 279617"/>
              <a:gd name="connsiteX2" fmla="*/ 288032 w 436080"/>
              <a:gd name="connsiteY2" fmla="*/ 63591 h 279617"/>
              <a:gd name="connsiteX3" fmla="*/ 360040 w 436080"/>
              <a:gd name="connsiteY3" fmla="*/ 63591 h 279617"/>
              <a:gd name="connsiteX4" fmla="*/ 432049 w 436080"/>
              <a:gd name="connsiteY4" fmla="*/ 135601 h 279617"/>
              <a:gd name="connsiteX5" fmla="*/ 335854 w 436080"/>
              <a:gd name="connsiteY5" fmla="*/ 255430 h 279617"/>
              <a:gd name="connsiteX6" fmla="*/ 216025 w 436080"/>
              <a:gd name="connsiteY6" fmla="*/ 279617 h 279617"/>
              <a:gd name="connsiteX7" fmla="*/ 96196 w 436080"/>
              <a:gd name="connsiteY7" fmla="*/ 255429 h 279617"/>
              <a:gd name="connsiteX8" fmla="*/ 1 w 436080"/>
              <a:gd name="connsiteY8" fmla="*/ 135600 h 279617"/>
              <a:gd name="connsiteX9" fmla="*/ 0 w 436080"/>
              <a:gd name="connsiteY9" fmla="*/ 135599 h 279617"/>
              <a:gd name="connsiteX0" fmla="*/ 0 w 436080"/>
              <a:gd name="connsiteY0" fmla="*/ 135599 h 279617"/>
              <a:gd name="connsiteX1" fmla="*/ 96196 w 436080"/>
              <a:gd name="connsiteY1" fmla="*/ 15771 h 279617"/>
              <a:gd name="connsiteX2" fmla="*/ 288032 w 436080"/>
              <a:gd name="connsiteY2" fmla="*/ 63591 h 279617"/>
              <a:gd name="connsiteX3" fmla="*/ 360040 w 436080"/>
              <a:gd name="connsiteY3" fmla="*/ 63591 h 279617"/>
              <a:gd name="connsiteX4" fmla="*/ 432049 w 436080"/>
              <a:gd name="connsiteY4" fmla="*/ 135601 h 279617"/>
              <a:gd name="connsiteX5" fmla="*/ 335854 w 436080"/>
              <a:gd name="connsiteY5" fmla="*/ 255430 h 279617"/>
              <a:gd name="connsiteX6" fmla="*/ 216025 w 436080"/>
              <a:gd name="connsiteY6" fmla="*/ 279617 h 279617"/>
              <a:gd name="connsiteX7" fmla="*/ 96196 w 436080"/>
              <a:gd name="connsiteY7" fmla="*/ 255429 h 279617"/>
              <a:gd name="connsiteX8" fmla="*/ 1 w 436080"/>
              <a:gd name="connsiteY8" fmla="*/ 135600 h 279617"/>
              <a:gd name="connsiteX9" fmla="*/ 0 w 436080"/>
              <a:gd name="connsiteY9" fmla="*/ 135599 h 279617"/>
              <a:gd name="connsiteX0" fmla="*/ 0 w 436080"/>
              <a:gd name="connsiteY0" fmla="*/ 135599 h 279617"/>
              <a:gd name="connsiteX1" fmla="*/ 96196 w 436080"/>
              <a:gd name="connsiteY1" fmla="*/ 15771 h 279617"/>
              <a:gd name="connsiteX2" fmla="*/ 288032 w 436080"/>
              <a:gd name="connsiteY2" fmla="*/ 63591 h 279617"/>
              <a:gd name="connsiteX3" fmla="*/ 360039 w 436080"/>
              <a:gd name="connsiteY3" fmla="*/ 135599 h 279617"/>
              <a:gd name="connsiteX4" fmla="*/ 432049 w 436080"/>
              <a:gd name="connsiteY4" fmla="*/ 135601 h 279617"/>
              <a:gd name="connsiteX5" fmla="*/ 335854 w 436080"/>
              <a:gd name="connsiteY5" fmla="*/ 255430 h 279617"/>
              <a:gd name="connsiteX6" fmla="*/ 216025 w 436080"/>
              <a:gd name="connsiteY6" fmla="*/ 279617 h 279617"/>
              <a:gd name="connsiteX7" fmla="*/ 96196 w 436080"/>
              <a:gd name="connsiteY7" fmla="*/ 255429 h 279617"/>
              <a:gd name="connsiteX8" fmla="*/ 1 w 436080"/>
              <a:gd name="connsiteY8" fmla="*/ 135600 h 279617"/>
              <a:gd name="connsiteX9" fmla="*/ 0 w 436080"/>
              <a:gd name="connsiteY9" fmla="*/ 135599 h 279617"/>
              <a:gd name="connsiteX0" fmla="*/ 0 w 395951"/>
              <a:gd name="connsiteY0" fmla="*/ 135599 h 279617"/>
              <a:gd name="connsiteX1" fmla="*/ 96196 w 395951"/>
              <a:gd name="connsiteY1" fmla="*/ 15771 h 279617"/>
              <a:gd name="connsiteX2" fmla="*/ 288032 w 395951"/>
              <a:gd name="connsiteY2" fmla="*/ 63591 h 279617"/>
              <a:gd name="connsiteX3" fmla="*/ 360039 w 395951"/>
              <a:gd name="connsiteY3" fmla="*/ 135599 h 279617"/>
              <a:gd name="connsiteX4" fmla="*/ 360039 w 395951"/>
              <a:gd name="connsiteY4" fmla="*/ 135599 h 279617"/>
              <a:gd name="connsiteX5" fmla="*/ 335854 w 395951"/>
              <a:gd name="connsiteY5" fmla="*/ 255430 h 279617"/>
              <a:gd name="connsiteX6" fmla="*/ 216025 w 395951"/>
              <a:gd name="connsiteY6" fmla="*/ 279617 h 279617"/>
              <a:gd name="connsiteX7" fmla="*/ 96196 w 395951"/>
              <a:gd name="connsiteY7" fmla="*/ 255429 h 279617"/>
              <a:gd name="connsiteX8" fmla="*/ 1 w 395951"/>
              <a:gd name="connsiteY8" fmla="*/ 135600 h 279617"/>
              <a:gd name="connsiteX9" fmla="*/ 0 w 395951"/>
              <a:gd name="connsiteY9" fmla="*/ 135599 h 27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951" h="279617">
                <a:moveTo>
                  <a:pt x="0" y="135599"/>
                </a:moveTo>
                <a:cubicBezTo>
                  <a:pt x="0" y="87447"/>
                  <a:pt x="36098" y="42481"/>
                  <a:pt x="96196" y="15771"/>
                </a:cubicBezTo>
                <a:cubicBezTo>
                  <a:pt x="131682" y="0"/>
                  <a:pt x="244058" y="43620"/>
                  <a:pt x="288032" y="63591"/>
                </a:cubicBezTo>
                <a:cubicBezTo>
                  <a:pt x="332006" y="83562"/>
                  <a:pt x="324553" y="119827"/>
                  <a:pt x="360039" y="135599"/>
                </a:cubicBezTo>
                <a:lnTo>
                  <a:pt x="360039" y="135599"/>
                </a:lnTo>
                <a:cubicBezTo>
                  <a:pt x="356008" y="155571"/>
                  <a:pt x="395951" y="228720"/>
                  <a:pt x="335854" y="255430"/>
                </a:cubicBezTo>
                <a:cubicBezTo>
                  <a:pt x="300368" y="271201"/>
                  <a:pt x="258674" y="279617"/>
                  <a:pt x="216025" y="279617"/>
                </a:cubicBezTo>
                <a:cubicBezTo>
                  <a:pt x="173376" y="279617"/>
                  <a:pt x="131682" y="271201"/>
                  <a:pt x="96196" y="255429"/>
                </a:cubicBezTo>
                <a:cubicBezTo>
                  <a:pt x="36098" y="228719"/>
                  <a:pt x="1" y="183753"/>
                  <a:pt x="1" y="135600"/>
                </a:cubicBezTo>
                <a:lnTo>
                  <a:pt x="0" y="135599"/>
                </a:lnTo>
                <a:close/>
              </a:path>
            </a:pathLst>
          </a:custGeom>
          <a:solidFill>
            <a:schemeClr val="tx2">
              <a:lumMod val="75000"/>
              <a:alpha val="4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0" name="Forme libre 69"/>
          <p:cNvSpPr/>
          <p:nvPr/>
        </p:nvSpPr>
        <p:spPr>
          <a:xfrm>
            <a:off x="6741309" y="4021846"/>
            <a:ext cx="422979" cy="775307"/>
          </a:xfrm>
          <a:custGeom>
            <a:avLst/>
            <a:gdLst>
              <a:gd name="connsiteX0" fmla="*/ 0 w 432048"/>
              <a:gd name="connsiteY0" fmla="*/ 396044 h 792088"/>
              <a:gd name="connsiteX1" fmla="*/ 26378 w 432048"/>
              <a:gd name="connsiteY1" fmla="*/ 206397 h 792088"/>
              <a:gd name="connsiteX2" fmla="*/ 216025 w 432048"/>
              <a:gd name="connsiteY2" fmla="*/ 0 h 792088"/>
              <a:gd name="connsiteX3" fmla="*/ 405671 w 432048"/>
              <a:gd name="connsiteY3" fmla="*/ 206398 h 792088"/>
              <a:gd name="connsiteX4" fmla="*/ 432048 w 432048"/>
              <a:gd name="connsiteY4" fmla="*/ 396044 h 792088"/>
              <a:gd name="connsiteX5" fmla="*/ 405670 w 432048"/>
              <a:gd name="connsiteY5" fmla="*/ 585691 h 792088"/>
              <a:gd name="connsiteX6" fmla="*/ 216023 w 432048"/>
              <a:gd name="connsiteY6" fmla="*/ 792088 h 792088"/>
              <a:gd name="connsiteX7" fmla="*/ 26377 w 432048"/>
              <a:gd name="connsiteY7" fmla="*/ 585690 h 792088"/>
              <a:gd name="connsiteX8" fmla="*/ 0 w 432048"/>
              <a:gd name="connsiteY8" fmla="*/ 396043 h 792088"/>
              <a:gd name="connsiteX9" fmla="*/ 0 w 432048"/>
              <a:gd name="connsiteY9" fmla="*/ 396044 h 792088"/>
              <a:gd name="connsiteX0" fmla="*/ 144016 w 432048"/>
              <a:gd name="connsiteY0" fmla="*/ 360041 h 792090"/>
              <a:gd name="connsiteX1" fmla="*/ 26378 w 432048"/>
              <a:gd name="connsiteY1" fmla="*/ 206398 h 792090"/>
              <a:gd name="connsiteX2" fmla="*/ 216025 w 432048"/>
              <a:gd name="connsiteY2" fmla="*/ 1 h 792090"/>
              <a:gd name="connsiteX3" fmla="*/ 405671 w 432048"/>
              <a:gd name="connsiteY3" fmla="*/ 206399 h 792090"/>
              <a:gd name="connsiteX4" fmla="*/ 432048 w 432048"/>
              <a:gd name="connsiteY4" fmla="*/ 396045 h 792090"/>
              <a:gd name="connsiteX5" fmla="*/ 405670 w 432048"/>
              <a:gd name="connsiteY5" fmla="*/ 585692 h 792090"/>
              <a:gd name="connsiteX6" fmla="*/ 216023 w 432048"/>
              <a:gd name="connsiteY6" fmla="*/ 792089 h 792090"/>
              <a:gd name="connsiteX7" fmla="*/ 26377 w 432048"/>
              <a:gd name="connsiteY7" fmla="*/ 585691 h 792090"/>
              <a:gd name="connsiteX8" fmla="*/ 0 w 432048"/>
              <a:gd name="connsiteY8" fmla="*/ 396044 h 792090"/>
              <a:gd name="connsiteX9" fmla="*/ 144016 w 432048"/>
              <a:gd name="connsiteY9" fmla="*/ 360041 h 792090"/>
              <a:gd name="connsiteX0" fmla="*/ 134947 w 422979"/>
              <a:gd name="connsiteY0" fmla="*/ 360041 h 792090"/>
              <a:gd name="connsiteX1" fmla="*/ 17309 w 422979"/>
              <a:gd name="connsiteY1" fmla="*/ 206398 h 792090"/>
              <a:gd name="connsiteX2" fmla="*/ 206956 w 422979"/>
              <a:gd name="connsiteY2" fmla="*/ 1 h 792090"/>
              <a:gd name="connsiteX3" fmla="*/ 396602 w 422979"/>
              <a:gd name="connsiteY3" fmla="*/ 206399 h 792090"/>
              <a:gd name="connsiteX4" fmla="*/ 422979 w 422979"/>
              <a:gd name="connsiteY4" fmla="*/ 396045 h 792090"/>
              <a:gd name="connsiteX5" fmla="*/ 396601 w 422979"/>
              <a:gd name="connsiteY5" fmla="*/ 585692 h 792090"/>
              <a:gd name="connsiteX6" fmla="*/ 206954 w 422979"/>
              <a:gd name="connsiteY6" fmla="*/ 792089 h 792090"/>
              <a:gd name="connsiteX7" fmla="*/ 17308 w 422979"/>
              <a:gd name="connsiteY7" fmla="*/ 585691 h 792090"/>
              <a:gd name="connsiteX8" fmla="*/ 62939 w 422979"/>
              <a:gd name="connsiteY8" fmla="*/ 432049 h 792090"/>
              <a:gd name="connsiteX9" fmla="*/ 134947 w 422979"/>
              <a:gd name="connsiteY9" fmla="*/ 360041 h 792090"/>
              <a:gd name="connsiteX0" fmla="*/ 134947 w 422979"/>
              <a:gd name="connsiteY0" fmla="*/ 370437 h 802486"/>
              <a:gd name="connsiteX1" fmla="*/ 206955 w 422979"/>
              <a:gd name="connsiteY1" fmla="*/ 154413 h 802486"/>
              <a:gd name="connsiteX2" fmla="*/ 206956 w 422979"/>
              <a:gd name="connsiteY2" fmla="*/ 10397 h 802486"/>
              <a:gd name="connsiteX3" fmla="*/ 396602 w 422979"/>
              <a:gd name="connsiteY3" fmla="*/ 216795 h 802486"/>
              <a:gd name="connsiteX4" fmla="*/ 422979 w 422979"/>
              <a:gd name="connsiteY4" fmla="*/ 406441 h 802486"/>
              <a:gd name="connsiteX5" fmla="*/ 396601 w 422979"/>
              <a:gd name="connsiteY5" fmla="*/ 596088 h 802486"/>
              <a:gd name="connsiteX6" fmla="*/ 206954 w 422979"/>
              <a:gd name="connsiteY6" fmla="*/ 802485 h 802486"/>
              <a:gd name="connsiteX7" fmla="*/ 17308 w 422979"/>
              <a:gd name="connsiteY7" fmla="*/ 596087 h 802486"/>
              <a:gd name="connsiteX8" fmla="*/ 62939 w 422979"/>
              <a:gd name="connsiteY8" fmla="*/ 442445 h 802486"/>
              <a:gd name="connsiteX9" fmla="*/ 134947 w 422979"/>
              <a:gd name="connsiteY9" fmla="*/ 370437 h 802486"/>
              <a:gd name="connsiteX0" fmla="*/ 134947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62939 w 422979"/>
              <a:gd name="connsiteY8" fmla="*/ 415266 h 775307"/>
              <a:gd name="connsiteX9" fmla="*/ 134947 w 422979"/>
              <a:gd name="connsiteY9" fmla="*/ 343258 h 775307"/>
              <a:gd name="connsiteX0" fmla="*/ 134947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134947 w 422979"/>
              <a:gd name="connsiteY9" fmla="*/ 343258 h 775307"/>
              <a:gd name="connsiteX0" fmla="*/ 206955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206955 w 422979"/>
              <a:gd name="connsiteY9" fmla="*/ 343258 h 775307"/>
              <a:gd name="connsiteX0" fmla="*/ 206955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206955 w 422979"/>
              <a:gd name="connsiteY9" fmla="*/ 343258 h 775307"/>
              <a:gd name="connsiteX0" fmla="*/ 206955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206955 w 422979"/>
              <a:gd name="connsiteY9" fmla="*/ 343258 h 775307"/>
              <a:gd name="connsiteX0" fmla="*/ 206955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206955 w 422979"/>
              <a:gd name="connsiteY9" fmla="*/ 343258 h 775307"/>
              <a:gd name="connsiteX0" fmla="*/ 134947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134947 w 422979"/>
              <a:gd name="connsiteY9" fmla="*/ 343258 h 775307"/>
              <a:gd name="connsiteX0" fmla="*/ 134947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134947 w 422979"/>
              <a:gd name="connsiteY9" fmla="*/ 343258 h 775307"/>
              <a:gd name="connsiteX0" fmla="*/ 206955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206955 w 422979"/>
              <a:gd name="connsiteY9" fmla="*/ 343258 h 775307"/>
              <a:gd name="connsiteX0" fmla="*/ 206955 w 422979"/>
              <a:gd name="connsiteY0" fmla="*/ 343258 h 775307"/>
              <a:gd name="connsiteX1" fmla="*/ 206955 w 422979"/>
              <a:gd name="connsiteY1" fmla="*/ 127234 h 775307"/>
              <a:gd name="connsiteX2" fmla="*/ 350971 w 422979"/>
              <a:gd name="connsiteY2" fmla="*/ 55226 h 775307"/>
              <a:gd name="connsiteX3" fmla="*/ 396602 w 422979"/>
              <a:gd name="connsiteY3" fmla="*/ 189616 h 775307"/>
              <a:gd name="connsiteX4" fmla="*/ 422979 w 422979"/>
              <a:gd name="connsiteY4" fmla="*/ 379262 h 775307"/>
              <a:gd name="connsiteX5" fmla="*/ 396601 w 422979"/>
              <a:gd name="connsiteY5" fmla="*/ 568909 h 775307"/>
              <a:gd name="connsiteX6" fmla="*/ 206954 w 422979"/>
              <a:gd name="connsiteY6" fmla="*/ 775306 h 775307"/>
              <a:gd name="connsiteX7" fmla="*/ 17308 w 422979"/>
              <a:gd name="connsiteY7" fmla="*/ 568908 h 775307"/>
              <a:gd name="connsiteX8" fmla="*/ 134947 w 422979"/>
              <a:gd name="connsiteY8" fmla="*/ 415266 h 775307"/>
              <a:gd name="connsiteX9" fmla="*/ 206955 w 422979"/>
              <a:gd name="connsiteY9" fmla="*/ 343258 h 77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979" h="775307">
                <a:moveTo>
                  <a:pt x="206955" y="343258"/>
                </a:moveTo>
                <a:cubicBezTo>
                  <a:pt x="259790" y="263300"/>
                  <a:pt x="189646" y="185409"/>
                  <a:pt x="206955" y="127234"/>
                </a:cubicBezTo>
                <a:cubicBezTo>
                  <a:pt x="244810" y="0"/>
                  <a:pt x="319363" y="44829"/>
                  <a:pt x="350971" y="55226"/>
                </a:cubicBezTo>
                <a:cubicBezTo>
                  <a:pt x="382579" y="65623"/>
                  <a:pt x="358748" y="62383"/>
                  <a:pt x="396602" y="189616"/>
                </a:cubicBezTo>
                <a:cubicBezTo>
                  <a:pt x="413910" y="247790"/>
                  <a:pt x="422979" y="312997"/>
                  <a:pt x="422979" y="379262"/>
                </a:cubicBezTo>
                <a:cubicBezTo>
                  <a:pt x="422979" y="445528"/>
                  <a:pt x="413910" y="510734"/>
                  <a:pt x="396601" y="568909"/>
                </a:cubicBezTo>
                <a:cubicBezTo>
                  <a:pt x="358746" y="696143"/>
                  <a:pt x="286007" y="775307"/>
                  <a:pt x="206954" y="775306"/>
                </a:cubicBezTo>
                <a:cubicBezTo>
                  <a:pt x="127901" y="775306"/>
                  <a:pt x="55162" y="696142"/>
                  <a:pt x="17308" y="568908"/>
                </a:cubicBezTo>
                <a:cubicBezTo>
                  <a:pt x="0" y="510734"/>
                  <a:pt x="107166" y="468212"/>
                  <a:pt x="134947" y="415266"/>
                </a:cubicBezTo>
                <a:lnTo>
                  <a:pt x="206955" y="343258"/>
                </a:lnTo>
                <a:close/>
              </a:path>
            </a:pathLst>
          </a:custGeom>
          <a:solidFill>
            <a:schemeClr val="bg2">
              <a:lumMod val="50000"/>
              <a:alpha val="43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1" name="Forme libre 70"/>
          <p:cNvSpPr/>
          <p:nvPr/>
        </p:nvSpPr>
        <p:spPr>
          <a:xfrm>
            <a:off x="7550216" y="3324566"/>
            <a:ext cx="562053" cy="568912"/>
          </a:xfrm>
          <a:custGeom>
            <a:avLst/>
            <a:gdLst>
              <a:gd name="connsiteX0" fmla="*/ 0 w 576064"/>
              <a:gd name="connsiteY0" fmla="*/ 324036 h 648072"/>
              <a:gd name="connsiteX1" fmla="*/ 72754 w 576064"/>
              <a:gd name="connsiteY1" fmla="*/ 108758 h 648072"/>
              <a:gd name="connsiteX2" fmla="*/ 288032 w 576064"/>
              <a:gd name="connsiteY2" fmla="*/ 0 h 648072"/>
              <a:gd name="connsiteX3" fmla="*/ 503310 w 576064"/>
              <a:gd name="connsiteY3" fmla="*/ 108759 h 648072"/>
              <a:gd name="connsiteX4" fmla="*/ 576064 w 576064"/>
              <a:gd name="connsiteY4" fmla="*/ 324037 h 648072"/>
              <a:gd name="connsiteX5" fmla="*/ 503310 w 576064"/>
              <a:gd name="connsiteY5" fmla="*/ 539315 h 648072"/>
              <a:gd name="connsiteX6" fmla="*/ 288032 w 576064"/>
              <a:gd name="connsiteY6" fmla="*/ 648073 h 648072"/>
              <a:gd name="connsiteX7" fmla="*/ 72754 w 576064"/>
              <a:gd name="connsiteY7" fmla="*/ 539315 h 648072"/>
              <a:gd name="connsiteX8" fmla="*/ 0 w 576064"/>
              <a:gd name="connsiteY8" fmla="*/ 324037 h 648072"/>
              <a:gd name="connsiteX9" fmla="*/ 0 w 576064"/>
              <a:gd name="connsiteY9" fmla="*/ 324036 h 648072"/>
              <a:gd name="connsiteX0" fmla="*/ 216024 w 576064"/>
              <a:gd name="connsiteY0" fmla="*/ 288032 h 648073"/>
              <a:gd name="connsiteX1" fmla="*/ 72754 w 576064"/>
              <a:gd name="connsiteY1" fmla="*/ 108758 h 648073"/>
              <a:gd name="connsiteX2" fmla="*/ 288032 w 576064"/>
              <a:gd name="connsiteY2" fmla="*/ 0 h 648073"/>
              <a:gd name="connsiteX3" fmla="*/ 503310 w 576064"/>
              <a:gd name="connsiteY3" fmla="*/ 108759 h 648073"/>
              <a:gd name="connsiteX4" fmla="*/ 576064 w 576064"/>
              <a:gd name="connsiteY4" fmla="*/ 324037 h 648073"/>
              <a:gd name="connsiteX5" fmla="*/ 503310 w 576064"/>
              <a:gd name="connsiteY5" fmla="*/ 539315 h 648073"/>
              <a:gd name="connsiteX6" fmla="*/ 288032 w 576064"/>
              <a:gd name="connsiteY6" fmla="*/ 648073 h 648073"/>
              <a:gd name="connsiteX7" fmla="*/ 72754 w 576064"/>
              <a:gd name="connsiteY7" fmla="*/ 539315 h 648073"/>
              <a:gd name="connsiteX8" fmla="*/ 0 w 576064"/>
              <a:gd name="connsiteY8" fmla="*/ 324037 h 648073"/>
              <a:gd name="connsiteX9" fmla="*/ 216024 w 576064"/>
              <a:gd name="connsiteY9" fmla="*/ 288032 h 648073"/>
              <a:gd name="connsiteX0" fmla="*/ 190136 w 550176"/>
              <a:gd name="connsiteY0" fmla="*/ 288032 h 648073"/>
              <a:gd name="connsiteX1" fmla="*/ 46866 w 550176"/>
              <a:gd name="connsiteY1" fmla="*/ 108758 h 648073"/>
              <a:gd name="connsiteX2" fmla="*/ 262144 w 550176"/>
              <a:gd name="connsiteY2" fmla="*/ 0 h 648073"/>
              <a:gd name="connsiteX3" fmla="*/ 477422 w 550176"/>
              <a:gd name="connsiteY3" fmla="*/ 108759 h 648073"/>
              <a:gd name="connsiteX4" fmla="*/ 550176 w 550176"/>
              <a:gd name="connsiteY4" fmla="*/ 324037 h 648073"/>
              <a:gd name="connsiteX5" fmla="*/ 477422 w 550176"/>
              <a:gd name="connsiteY5" fmla="*/ 539315 h 648073"/>
              <a:gd name="connsiteX6" fmla="*/ 262144 w 550176"/>
              <a:gd name="connsiteY6" fmla="*/ 648073 h 648073"/>
              <a:gd name="connsiteX7" fmla="*/ 46866 w 550176"/>
              <a:gd name="connsiteY7" fmla="*/ 539315 h 648073"/>
              <a:gd name="connsiteX8" fmla="*/ 118128 w 550176"/>
              <a:gd name="connsiteY8" fmla="*/ 360040 h 648073"/>
              <a:gd name="connsiteX9" fmla="*/ 190136 w 550176"/>
              <a:gd name="connsiteY9" fmla="*/ 288032 h 648073"/>
              <a:gd name="connsiteX0" fmla="*/ 190136 w 550176"/>
              <a:gd name="connsiteY0" fmla="*/ 293908 h 653949"/>
              <a:gd name="connsiteX1" fmla="*/ 262144 w 550176"/>
              <a:gd name="connsiteY1" fmla="*/ 149892 h 653949"/>
              <a:gd name="connsiteX2" fmla="*/ 262144 w 550176"/>
              <a:gd name="connsiteY2" fmla="*/ 5876 h 653949"/>
              <a:gd name="connsiteX3" fmla="*/ 477422 w 550176"/>
              <a:gd name="connsiteY3" fmla="*/ 114635 h 653949"/>
              <a:gd name="connsiteX4" fmla="*/ 550176 w 550176"/>
              <a:gd name="connsiteY4" fmla="*/ 329913 h 653949"/>
              <a:gd name="connsiteX5" fmla="*/ 477422 w 550176"/>
              <a:gd name="connsiteY5" fmla="*/ 545191 h 653949"/>
              <a:gd name="connsiteX6" fmla="*/ 262144 w 550176"/>
              <a:gd name="connsiteY6" fmla="*/ 653949 h 653949"/>
              <a:gd name="connsiteX7" fmla="*/ 46866 w 550176"/>
              <a:gd name="connsiteY7" fmla="*/ 545191 h 653949"/>
              <a:gd name="connsiteX8" fmla="*/ 118128 w 550176"/>
              <a:gd name="connsiteY8" fmla="*/ 365916 h 653949"/>
              <a:gd name="connsiteX9" fmla="*/ 190136 w 550176"/>
              <a:gd name="connsiteY9" fmla="*/ 293908 h 653949"/>
              <a:gd name="connsiteX0" fmla="*/ 190136 w 550176"/>
              <a:gd name="connsiteY0" fmla="*/ 248451 h 608492"/>
              <a:gd name="connsiteX1" fmla="*/ 262144 w 550176"/>
              <a:gd name="connsiteY1" fmla="*/ 104435 h 608492"/>
              <a:gd name="connsiteX2" fmla="*/ 334152 w 550176"/>
              <a:gd name="connsiteY2" fmla="*/ 32427 h 608492"/>
              <a:gd name="connsiteX3" fmla="*/ 477422 w 550176"/>
              <a:gd name="connsiteY3" fmla="*/ 69178 h 608492"/>
              <a:gd name="connsiteX4" fmla="*/ 550176 w 550176"/>
              <a:gd name="connsiteY4" fmla="*/ 284456 h 608492"/>
              <a:gd name="connsiteX5" fmla="*/ 477422 w 550176"/>
              <a:gd name="connsiteY5" fmla="*/ 499734 h 608492"/>
              <a:gd name="connsiteX6" fmla="*/ 262144 w 550176"/>
              <a:gd name="connsiteY6" fmla="*/ 608492 h 608492"/>
              <a:gd name="connsiteX7" fmla="*/ 46866 w 550176"/>
              <a:gd name="connsiteY7" fmla="*/ 499734 h 608492"/>
              <a:gd name="connsiteX8" fmla="*/ 118128 w 550176"/>
              <a:gd name="connsiteY8" fmla="*/ 320459 h 608492"/>
              <a:gd name="connsiteX9" fmla="*/ 190136 w 550176"/>
              <a:gd name="connsiteY9" fmla="*/ 248451 h 608492"/>
              <a:gd name="connsiteX0" fmla="*/ 190136 w 562053"/>
              <a:gd name="connsiteY0" fmla="*/ 248451 h 614617"/>
              <a:gd name="connsiteX1" fmla="*/ 262144 w 562053"/>
              <a:gd name="connsiteY1" fmla="*/ 104435 h 614617"/>
              <a:gd name="connsiteX2" fmla="*/ 334152 w 562053"/>
              <a:gd name="connsiteY2" fmla="*/ 32427 h 614617"/>
              <a:gd name="connsiteX3" fmla="*/ 477422 w 562053"/>
              <a:gd name="connsiteY3" fmla="*/ 69178 h 614617"/>
              <a:gd name="connsiteX4" fmla="*/ 550176 w 562053"/>
              <a:gd name="connsiteY4" fmla="*/ 284456 h 614617"/>
              <a:gd name="connsiteX5" fmla="*/ 406160 w 562053"/>
              <a:gd name="connsiteY5" fmla="*/ 536482 h 614617"/>
              <a:gd name="connsiteX6" fmla="*/ 262144 w 562053"/>
              <a:gd name="connsiteY6" fmla="*/ 608492 h 614617"/>
              <a:gd name="connsiteX7" fmla="*/ 46866 w 562053"/>
              <a:gd name="connsiteY7" fmla="*/ 499734 h 614617"/>
              <a:gd name="connsiteX8" fmla="*/ 118128 w 562053"/>
              <a:gd name="connsiteY8" fmla="*/ 320459 h 614617"/>
              <a:gd name="connsiteX9" fmla="*/ 190136 w 562053"/>
              <a:gd name="connsiteY9" fmla="*/ 248451 h 614617"/>
              <a:gd name="connsiteX0" fmla="*/ 190136 w 562053"/>
              <a:gd name="connsiteY0" fmla="*/ 248451 h 614615"/>
              <a:gd name="connsiteX1" fmla="*/ 262144 w 562053"/>
              <a:gd name="connsiteY1" fmla="*/ 104435 h 614615"/>
              <a:gd name="connsiteX2" fmla="*/ 334152 w 562053"/>
              <a:gd name="connsiteY2" fmla="*/ 32427 h 614615"/>
              <a:gd name="connsiteX3" fmla="*/ 477422 w 562053"/>
              <a:gd name="connsiteY3" fmla="*/ 69178 h 614615"/>
              <a:gd name="connsiteX4" fmla="*/ 550176 w 562053"/>
              <a:gd name="connsiteY4" fmla="*/ 284456 h 614615"/>
              <a:gd name="connsiteX5" fmla="*/ 406160 w 562053"/>
              <a:gd name="connsiteY5" fmla="*/ 536482 h 614615"/>
              <a:gd name="connsiteX6" fmla="*/ 262144 w 562053"/>
              <a:gd name="connsiteY6" fmla="*/ 608490 h 614615"/>
              <a:gd name="connsiteX7" fmla="*/ 46866 w 562053"/>
              <a:gd name="connsiteY7" fmla="*/ 499734 h 614615"/>
              <a:gd name="connsiteX8" fmla="*/ 118128 w 562053"/>
              <a:gd name="connsiteY8" fmla="*/ 320459 h 614615"/>
              <a:gd name="connsiteX9" fmla="*/ 190136 w 562053"/>
              <a:gd name="connsiteY9" fmla="*/ 248451 h 614615"/>
              <a:gd name="connsiteX0" fmla="*/ 190136 w 562053"/>
              <a:gd name="connsiteY0" fmla="*/ 248451 h 614615"/>
              <a:gd name="connsiteX1" fmla="*/ 334152 w 562053"/>
              <a:gd name="connsiteY1" fmla="*/ 104434 h 614615"/>
              <a:gd name="connsiteX2" fmla="*/ 334152 w 562053"/>
              <a:gd name="connsiteY2" fmla="*/ 32427 h 614615"/>
              <a:gd name="connsiteX3" fmla="*/ 477422 w 562053"/>
              <a:gd name="connsiteY3" fmla="*/ 69178 h 614615"/>
              <a:gd name="connsiteX4" fmla="*/ 550176 w 562053"/>
              <a:gd name="connsiteY4" fmla="*/ 284456 h 614615"/>
              <a:gd name="connsiteX5" fmla="*/ 406160 w 562053"/>
              <a:gd name="connsiteY5" fmla="*/ 536482 h 614615"/>
              <a:gd name="connsiteX6" fmla="*/ 262144 w 562053"/>
              <a:gd name="connsiteY6" fmla="*/ 608490 h 614615"/>
              <a:gd name="connsiteX7" fmla="*/ 46866 w 562053"/>
              <a:gd name="connsiteY7" fmla="*/ 499734 h 614615"/>
              <a:gd name="connsiteX8" fmla="*/ 118128 w 562053"/>
              <a:gd name="connsiteY8" fmla="*/ 320459 h 614615"/>
              <a:gd name="connsiteX9" fmla="*/ 190136 w 562053"/>
              <a:gd name="connsiteY9" fmla="*/ 248451 h 614615"/>
              <a:gd name="connsiteX0" fmla="*/ 190136 w 562053"/>
              <a:gd name="connsiteY0" fmla="*/ 248451 h 614615"/>
              <a:gd name="connsiteX1" fmla="*/ 334152 w 562053"/>
              <a:gd name="connsiteY1" fmla="*/ 104434 h 614615"/>
              <a:gd name="connsiteX2" fmla="*/ 406160 w 562053"/>
              <a:gd name="connsiteY2" fmla="*/ 32426 h 614615"/>
              <a:gd name="connsiteX3" fmla="*/ 477422 w 562053"/>
              <a:gd name="connsiteY3" fmla="*/ 69178 h 614615"/>
              <a:gd name="connsiteX4" fmla="*/ 550176 w 562053"/>
              <a:gd name="connsiteY4" fmla="*/ 284456 h 614615"/>
              <a:gd name="connsiteX5" fmla="*/ 406160 w 562053"/>
              <a:gd name="connsiteY5" fmla="*/ 536482 h 614615"/>
              <a:gd name="connsiteX6" fmla="*/ 262144 w 562053"/>
              <a:gd name="connsiteY6" fmla="*/ 608490 h 614615"/>
              <a:gd name="connsiteX7" fmla="*/ 46866 w 562053"/>
              <a:gd name="connsiteY7" fmla="*/ 499734 h 614615"/>
              <a:gd name="connsiteX8" fmla="*/ 118128 w 562053"/>
              <a:gd name="connsiteY8" fmla="*/ 320459 h 614615"/>
              <a:gd name="connsiteX9" fmla="*/ 190136 w 562053"/>
              <a:gd name="connsiteY9" fmla="*/ 248451 h 614615"/>
              <a:gd name="connsiteX0" fmla="*/ 190136 w 562053"/>
              <a:gd name="connsiteY0" fmla="*/ 248451 h 614615"/>
              <a:gd name="connsiteX1" fmla="*/ 334152 w 562053"/>
              <a:gd name="connsiteY1" fmla="*/ 104434 h 614615"/>
              <a:gd name="connsiteX2" fmla="*/ 406160 w 562053"/>
              <a:gd name="connsiteY2" fmla="*/ 32426 h 614615"/>
              <a:gd name="connsiteX3" fmla="*/ 477422 w 562053"/>
              <a:gd name="connsiteY3" fmla="*/ 69178 h 614615"/>
              <a:gd name="connsiteX4" fmla="*/ 550176 w 562053"/>
              <a:gd name="connsiteY4" fmla="*/ 284456 h 614615"/>
              <a:gd name="connsiteX5" fmla="*/ 406160 w 562053"/>
              <a:gd name="connsiteY5" fmla="*/ 536482 h 614615"/>
              <a:gd name="connsiteX6" fmla="*/ 262144 w 562053"/>
              <a:gd name="connsiteY6" fmla="*/ 608490 h 614615"/>
              <a:gd name="connsiteX7" fmla="*/ 46866 w 562053"/>
              <a:gd name="connsiteY7" fmla="*/ 499734 h 614615"/>
              <a:gd name="connsiteX8" fmla="*/ 118128 w 562053"/>
              <a:gd name="connsiteY8" fmla="*/ 320458 h 614615"/>
              <a:gd name="connsiteX9" fmla="*/ 190136 w 562053"/>
              <a:gd name="connsiteY9" fmla="*/ 248451 h 614615"/>
              <a:gd name="connsiteX0" fmla="*/ 190136 w 562053"/>
              <a:gd name="connsiteY0" fmla="*/ 248451 h 614615"/>
              <a:gd name="connsiteX1" fmla="*/ 334152 w 562053"/>
              <a:gd name="connsiteY1" fmla="*/ 104434 h 614615"/>
              <a:gd name="connsiteX2" fmla="*/ 406160 w 562053"/>
              <a:gd name="connsiteY2" fmla="*/ 32426 h 614615"/>
              <a:gd name="connsiteX3" fmla="*/ 477422 w 562053"/>
              <a:gd name="connsiteY3" fmla="*/ 69178 h 614615"/>
              <a:gd name="connsiteX4" fmla="*/ 550176 w 562053"/>
              <a:gd name="connsiteY4" fmla="*/ 284456 h 614615"/>
              <a:gd name="connsiteX5" fmla="*/ 406160 w 562053"/>
              <a:gd name="connsiteY5" fmla="*/ 536482 h 614615"/>
              <a:gd name="connsiteX6" fmla="*/ 262144 w 562053"/>
              <a:gd name="connsiteY6" fmla="*/ 608490 h 614615"/>
              <a:gd name="connsiteX7" fmla="*/ 46866 w 562053"/>
              <a:gd name="connsiteY7" fmla="*/ 499734 h 614615"/>
              <a:gd name="connsiteX8" fmla="*/ 118128 w 562053"/>
              <a:gd name="connsiteY8" fmla="*/ 320458 h 614615"/>
              <a:gd name="connsiteX9" fmla="*/ 190136 w 562053"/>
              <a:gd name="connsiteY9" fmla="*/ 248451 h 614615"/>
              <a:gd name="connsiteX0" fmla="*/ 190136 w 562053"/>
              <a:gd name="connsiteY0" fmla="*/ 248451 h 614615"/>
              <a:gd name="connsiteX1" fmla="*/ 334152 w 562053"/>
              <a:gd name="connsiteY1" fmla="*/ 104434 h 614615"/>
              <a:gd name="connsiteX2" fmla="*/ 406160 w 562053"/>
              <a:gd name="connsiteY2" fmla="*/ 32426 h 614615"/>
              <a:gd name="connsiteX3" fmla="*/ 477422 w 562053"/>
              <a:gd name="connsiteY3" fmla="*/ 69178 h 614615"/>
              <a:gd name="connsiteX4" fmla="*/ 550176 w 562053"/>
              <a:gd name="connsiteY4" fmla="*/ 284456 h 614615"/>
              <a:gd name="connsiteX5" fmla="*/ 406160 w 562053"/>
              <a:gd name="connsiteY5" fmla="*/ 536482 h 614615"/>
              <a:gd name="connsiteX6" fmla="*/ 334152 w 562053"/>
              <a:gd name="connsiteY6" fmla="*/ 608490 h 614615"/>
              <a:gd name="connsiteX7" fmla="*/ 46866 w 562053"/>
              <a:gd name="connsiteY7" fmla="*/ 499734 h 614615"/>
              <a:gd name="connsiteX8" fmla="*/ 118128 w 562053"/>
              <a:gd name="connsiteY8" fmla="*/ 320458 h 614615"/>
              <a:gd name="connsiteX9" fmla="*/ 190136 w 562053"/>
              <a:gd name="connsiteY9" fmla="*/ 248451 h 614615"/>
              <a:gd name="connsiteX0" fmla="*/ 190136 w 562053"/>
              <a:gd name="connsiteY0" fmla="*/ 248451 h 614367"/>
              <a:gd name="connsiteX1" fmla="*/ 334152 w 562053"/>
              <a:gd name="connsiteY1" fmla="*/ 104434 h 614367"/>
              <a:gd name="connsiteX2" fmla="*/ 406160 w 562053"/>
              <a:gd name="connsiteY2" fmla="*/ 32426 h 614367"/>
              <a:gd name="connsiteX3" fmla="*/ 477422 w 562053"/>
              <a:gd name="connsiteY3" fmla="*/ 69178 h 614367"/>
              <a:gd name="connsiteX4" fmla="*/ 550176 w 562053"/>
              <a:gd name="connsiteY4" fmla="*/ 284456 h 614367"/>
              <a:gd name="connsiteX5" fmla="*/ 406160 w 562053"/>
              <a:gd name="connsiteY5" fmla="*/ 464474 h 614367"/>
              <a:gd name="connsiteX6" fmla="*/ 334152 w 562053"/>
              <a:gd name="connsiteY6" fmla="*/ 608490 h 614367"/>
              <a:gd name="connsiteX7" fmla="*/ 46866 w 562053"/>
              <a:gd name="connsiteY7" fmla="*/ 499734 h 614367"/>
              <a:gd name="connsiteX8" fmla="*/ 118128 w 562053"/>
              <a:gd name="connsiteY8" fmla="*/ 320458 h 614367"/>
              <a:gd name="connsiteX9" fmla="*/ 190136 w 562053"/>
              <a:gd name="connsiteY9" fmla="*/ 248451 h 614367"/>
              <a:gd name="connsiteX0" fmla="*/ 190136 w 562053"/>
              <a:gd name="connsiteY0" fmla="*/ 248451 h 568912"/>
              <a:gd name="connsiteX1" fmla="*/ 334152 w 562053"/>
              <a:gd name="connsiteY1" fmla="*/ 104434 h 568912"/>
              <a:gd name="connsiteX2" fmla="*/ 406160 w 562053"/>
              <a:gd name="connsiteY2" fmla="*/ 32426 h 568912"/>
              <a:gd name="connsiteX3" fmla="*/ 477422 w 562053"/>
              <a:gd name="connsiteY3" fmla="*/ 69178 h 568912"/>
              <a:gd name="connsiteX4" fmla="*/ 550176 w 562053"/>
              <a:gd name="connsiteY4" fmla="*/ 284456 h 568912"/>
              <a:gd name="connsiteX5" fmla="*/ 406160 w 562053"/>
              <a:gd name="connsiteY5" fmla="*/ 464474 h 568912"/>
              <a:gd name="connsiteX6" fmla="*/ 262144 w 562053"/>
              <a:gd name="connsiteY6" fmla="*/ 536482 h 568912"/>
              <a:gd name="connsiteX7" fmla="*/ 46866 w 562053"/>
              <a:gd name="connsiteY7" fmla="*/ 499734 h 568912"/>
              <a:gd name="connsiteX8" fmla="*/ 118128 w 562053"/>
              <a:gd name="connsiteY8" fmla="*/ 320458 h 568912"/>
              <a:gd name="connsiteX9" fmla="*/ 190136 w 562053"/>
              <a:gd name="connsiteY9" fmla="*/ 248451 h 56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053" h="568912">
                <a:moveTo>
                  <a:pt x="190136" y="248451"/>
                </a:moveTo>
                <a:cubicBezTo>
                  <a:pt x="190136" y="169090"/>
                  <a:pt x="287286" y="163749"/>
                  <a:pt x="334152" y="104434"/>
                </a:cubicBezTo>
                <a:cubicBezTo>
                  <a:pt x="388811" y="35256"/>
                  <a:pt x="382282" y="38302"/>
                  <a:pt x="406160" y="32426"/>
                </a:cubicBezTo>
                <a:cubicBezTo>
                  <a:pt x="430038" y="26550"/>
                  <a:pt x="422763" y="0"/>
                  <a:pt x="477422" y="69178"/>
                </a:cubicBezTo>
                <a:cubicBezTo>
                  <a:pt x="524288" y="128493"/>
                  <a:pt x="562053" y="218573"/>
                  <a:pt x="550176" y="284456"/>
                </a:cubicBezTo>
                <a:cubicBezTo>
                  <a:pt x="538299" y="350339"/>
                  <a:pt x="453026" y="405159"/>
                  <a:pt x="406160" y="464474"/>
                </a:cubicBezTo>
                <a:cubicBezTo>
                  <a:pt x="351501" y="533652"/>
                  <a:pt x="322026" y="530605"/>
                  <a:pt x="262144" y="536482"/>
                </a:cubicBezTo>
                <a:cubicBezTo>
                  <a:pt x="202262" y="542359"/>
                  <a:pt x="101525" y="568912"/>
                  <a:pt x="46866" y="499734"/>
                </a:cubicBezTo>
                <a:cubicBezTo>
                  <a:pt x="0" y="440419"/>
                  <a:pt x="79309" y="411825"/>
                  <a:pt x="118128" y="320458"/>
                </a:cubicBezTo>
                <a:lnTo>
                  <a:pt x="190136" y="248451"/>
                </a:lnTo>
                <a:close/>
              </a:path>
            </a:pathLst>
          </a:custGeom>
          <a:solidFill>
            <a:srgbClr val="FF6600">
              <a:alpha val="44000"/>
            </a:srgb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2" name="Forme libre 71"/>
          <p:cNvSpPr/>
          <p:nvPr/>
        </p:nvSpPr>
        <p:spPr>
          <a:xfrm>
            <a:off x="6995403" y="2042521"/>
            <a:ext cx="528925" cy="967467"/>
          </a:xfrm>
          <a:custGeom>
            <a:avLst/>
            <a:gdLst>
              <a:gd name="connsiteX0" fmla="*/ 0 w 576064"/>
              <a:gd name="connsiteY0" fmla="*/ 504056 h 1008112"/>
              <a:gd name="connsiteX1" fmla="*/ 37950 w 576064"/>
              <a:gd name="connsiteY1" fmla="*/ 253974 h 1008112"/>
              <a:gd name="connsiteX2" fmla="*/ 288033 w 576064"/>
              <a:gd name="connsiteY2" fmla="*/ 0 h 1008112"/>
              <a:gd name="connsiteX3" fmla="*/ 538114 w 576064"/>
              <a:gd name="connsiteY3" fmla="*/ 253975 h 1008112"/>
              <a:gd name="connsiteX4" fmla="*/ 576064 w 576064"/>
              <a:gd name="connsiteY4" fmla="*/ 504057 h 1008112"/>
              <a:gd name="connsiteX5" fmla="*/ 538114 w 576064"/>
              <a:gd name="connsiteY5" fmla="*/ 754139 h 1008112"/>
              <a:gd name="connsiteX6" fmla="*/ 288032 w 576064"/>
              <a:gd name="connsiteY6" fmla="*/ 1008113 h 1008112"/>
              <a:gd name="connsiteX7" fmla="*/ 37950 w 576064"/>
              <a:gd name="connsiteY7" fmla="*/ 754138 h 1008112"/>
              <a:gd name="connsiteX8" fmla="*/ 0 w 576064"/>
              <a:gd name="connsiteY8" fmla="*/ 504056 h 1008112"/>
              <a:gd name="connsiteX0" fmla="*/ 202943 w 562983"/>
              <a:gd name="connsiteY0" fmla="*/ 504056 h 1008113"/>
              <a:gd name="connsiteX1" fmla="*/ 24869 w 562983"/>
              <a:gd name="connsiteY1" fmla="*/ 253974 h 1008113"/>
              <a:gd name="connsiteX2" fmla="*/ 274952 w 562983"/>
              <a:gd name="connsiteY2" fmla="*/ 0 h 1008113"/>
              <a:gd name="connsiteX3" fmla="*/ 525033 w 562983"/>
              <a:gd name="connsiteY3" fmla="*/ 253975 h 1008113"/>
              <a:gd name="connsiteX4" fmla="*/ 562983 w 562983"/>
              <a:gd name="connsiteY4" fmla="*/ 504057 h 1008113"/>
              <a:gd name="connsiteX5" fmla="*/ 525033 w 562983"/>
              <a:gd name="connsiteY5" fmla="*/ 754139 h 1008113"/>
              <a:gd name="connsiteX6" fmla="*/ 274951 w 562983"/>
              <a:gd name="connsiteY6" fmla="*/ 1008113 h 1008113"/>
              <a:gd name="connsiteX7" fmla="*/ 24869 w 562983"/>
              <a:gd name="connsiteY7" fmla="*/ 754138 h 1008113"/>
              <a:gd name="connsiteX8" fmla="*/ 202943 w 562983"/>
              <a:gd name="connsiteY8" fmla="*/ 504056 h 1008113"/>
              <a:gd name="connsiteX0" fmla="*/ 202943 w 562983"/>
              <a:gd name="connsiteY0" fmla="*/ 504056 h 1014438"/>
              <a:gd name="connsiteX1" fmla="*/ 24869 w 562983"/>
              <a:gd name="connsiteY1" fmla="*/ 253974 h 1014438"/>
              <a:gd name="connsiteX2" fmla="*/ 274952 w 562983"/>
              <a:gd name="connsiteY2" fmla="*/ 0 h 1014438"/>
              <a:gd name="connsiteX3" fmla="*/ 525033 w 562983"/>
              <a:gd name="connsiteY3" fmla="*/ 253975 h 1014438"/>
              <a:gd name="connsiteX4" fmla="*/ 562983 w 562983"/>
              <a:gd name="connsiteY4" fmla="*/ 504057 h 1014438"/>
              <a:gd name="connsiteX5" fmla="*/ 525033 w 562983"/>
              <a:gd name="connsiteY5" fmla="*/ 754139 h 1014438"/>
              <a:gd name="connsiteX6" fmla="*/ 274951 w 562983"/>
              <a:gd name="connsiteY6" fmla="*/ 1008113 h 1014438"/>
              <a:gd name="connsiteX7" fmla="*/ 202943 w 562983"/>
              <a:gd name="connsiteY7" fmla="*/ 792088 h 1014438"/>
              <a:gd name="connsiteX8" fmla="*/ 202943 w 562983"/>
              <a:gd name="connsiteY8" fmla="*/ 504056 h 1014438"/>
              <a:gd name="connsiteX0" fmla="*/ 202943 w 562983"/>
              <a:gd name="connsiteY0" fmla="*/ 504056 h 949140"/>
              <a:gd name="connsiteX1" fmla="*/ 24869 w 562983"/>
              <a:gd name="connsiteY1" fmla="*/ 253974 h 949140"/>
              <a:gd name="connsiteX2" fmla="*/ 274952 w 562983"/>
              <a:gd name="connsiteY2" fmla="*/ 0 h 949140"/>
              <a:gd name="connsiteX3" fmla="*/ 525033 w 562983"/>
              <a:gd name="connsiteY3" fmla="*/ 253975 h 949140"/>
              <a:gd name="connsiteX4" fmla="*/ 562983 w 562983"/>
              <a:gd name="connsiteY4" fmla="*/ 504057 h 949140"/>
              <a:gd name="connsiteX5" fmla="*/ 525033 w 562983"/>
              <a:gd name="connsiteY5" fmla="*/ 754139 h 949140"/>
              <a:gd name="connsiteX6" fmla="*/ 346959 w 562983"/>
              <a:gd name="connsiteY6" fmla="*/ 936103 h 949140"/>
              <a:gd name="connsiteX7" fmla="*/ 202943 w 562983"/>
              <a:gd name="connsiteY7" fmla="*/ 792088 h 949140"/>
              <a:gd name="connsiteX8" fmla="*/ 202943 w 562983"/>
              <a:gd name="connsiteY8" fmla="*/ 504056 h 949140"/>
              <a:gd name="connsiteX0" fmla="*/ 168885 w 528925"/>
              <a:gd name="connsiteY0" fmla="*/ 522383 h 967467"/>
              <a:gd name="connsiteX1" fmla="*/ 24869 w 528925"/>
              <a:gd name="connsiteY1" fmla="*/ 162342 h 967467"/>
              <a:gd name="connsiteX2" fmla="*/ 240894 w 528925"/>
              <a:gd name="connsiteY2" fmla="*/ 18327 h 967467"/>
              <a:gd name="connsiteX3" fmla="*/ 490975 w 528925"/>
              <a:gd name="connsiteY3" fmla="*/ 272302 h 967467"/>
              <a:gd name="connsiteX4" fmla="*/ 528925 w 528925"/>
              <a:gd name="connsiteY4" fmla="*/ 522384 h 967467"/>
              <a:gd name="connsiteX5" fmla="*/ 490975 w 528925"/>
              <a:gd name="connsiteY5" fmla="*/ 772466 h 967467"/>
              <a:gd name="connsiteX6" fmla="*/ 312901 w 528925"/>
              <a:gd name="connsiteY6" fmla="*/ 954430 h 967467"/>
              <a:gd name="connsiteX7" fmla="*/ 168885 w 528925"/>
              <a:gd name="connsiteY7" fmla="*/ 810415 h 967467"/>
              <a:gd name="connsiteX8" fmla="*/ 168885 w 528925"/>
              <a:gd name="connsiteY8" fmla="*/ 522383 h 967467"/>
              <a:gd name="connsiteX0" fmla="*/ 240893 w 528925"/>
              <a:gd name="connsiteY0" fmla="*/ 522383 h 967467"/>
              <a:gd name="connsiteX1" fmla="*/ 24869 w 528925"/>
              <a:gd name="connsiteY1" fmla="*/ 162342 h 967467"/>
              <a:gd name="connsiteX2" fmla="*/ 240894 w 528925"/>
              <a:gd name="connsiteY2" fmla="*/ 18327 h 967467"/>
              <a:gd name="connsiteX3" fmla="*/ 490975 w 528925"/>
              <a:gd name="connsiteY3" fmla="*/ 272302 h 967467"/>
              <a:gd name="connsiteX4" fmla="*/ 528925 w 528925"/>
              <a:gd name="connsiteY4" fmla="*/ 522384 h 967467"/>
              <a:gd name="connsiteX5" fmla="*/ 490975 w 528925"/>
              <a:gd name="connsiteY5" fmla="*/ 772466 h 967467"/>
              <a:gd name="connsiteX6" fmla="*/ 312901 w 528925"/>
              <a:gd name="connsiteY6" fmla="*/ 954430 h 967467"/>
              <a:gd name="connsiteX7" fmla="*/ 168885 w 528925"/>
              <a:gd name="connsiteY7" fmla="*/ 810415 h 967467"/>
              <a:gd name="connsiteX8" fmla="*/ 240893 w 528925"/>
              <a:gd name="connsiteY8" fmla="*/ 522383 h 967467"/>
              <a:gd name="connsiteX0" fmla="*/ 240893 w 528925"/>
              <a:gd name="connsiteY0" fmla="*/ 522383 h 967467"/>
              <a:gd name="connsiteX1" fmla="*/ 24869 w 528925"/>
              <a:gd name="connsiteY1" fmla="*/ 162342 h 967467"/>
              <a:gd name="connsiteX2" fmla="*/ 240894 w 528925"/>
              <a:gd name="connsiteY2" fmla="*/ 18327 h 967467"/>
              <a:gd name="connsiteX3" fmla="*/ 490975 w 528925"/>
              <a:gd name="connsiteY3" fmla="*/ 272302 h 967467"/>
              <a:gd name="connsiteX4" fmla="*/ 528925 w 528925"/>
              <a:gd name="connsiteY4" fmla="*/ 522384 h 967467"/>
              <a:gd name="connsiteX5" fmla="*/ 490975 w 528925"/>
              <a:gd name="connsiteY5" fmla="*/ 772466 h 967467"/>
              <a:gd name="connsiteX6" fmla="*/ 312901 w 528925"/>
              <a:gd name="connsiteY6" fmla="*/ 954430 h 967467"/>
              <a:gd name="connsiteX7" fmla="*/ 240893 w 528925"/>
              <a:gd name="connsiteY7" fmla="*/ 810415 h 967467"/>
              <a:gd name="connsiteX8" fmla="*/ 240893 w 528925"/>
              <a:gd name="connsiteY8" fmla="*/ 522383 h 96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925" h="967467">
                <a:moveTo>
                  <a:pt x="240893" y="522383"/>
                </a:moveTo>
                <a:cubicBezTo>
                  <a:pt x="204889" y="414371"/>
                  <a:pt x="0" y="238504"/>
                  <a:pt x="24869" y="162342"/>
                </a:cubicBezTo>
                <a:cubicBezTo>
                  <a:pt x="76151" y="5291"/>
                  <a:pt x="163210" y="0"/>
                  <a:pt x="240894" y="18327"/>
                </a:cubicBezTo>
                <a:cubicBezTo>
                  <a:pt x="318578" y="36654"/>
                  <a:pt x="439694" y="115251"/>
                  <a:pt x="490975" y="272302"/>
                </a:cubicBezTo>
                <a:cubicBezTo>
                  <a:pt x="515844" y="348464"/>
                  <a:pt x="528925" y="434664"/>
                  <a:pt x="528925" y="522384"/>
                </a:cubicBezTo>
                <a:cubicBezTo>
                  <a:pt x="528925" y="610103"/>
                  <a:pt x="515844" y="696304"/>
                  <a:pt x="490975" y="772466"/>
                </a:cubicBezTo>
                <a:cubicBezTo>
                  <a:pt x="439693" y="929517"/>
                  <a:pt x="354581" y="948105"/>
                  <a:pt x="312901" y="954430"/>
                </a:cubicBezTo>
                <a:cubicBezTo>
                  <a:pt x="271221" y="960755"/>
                  <a:pt x="292175" y="967467"/>
                  <a:pt x="240893" y="810415"/>
                </a:cubicBezTo>
                <a:cubicBezTo>
                  <a:pt x="216024" y="734253"/>
                  <a:pt x="276897" y="630395"/>
                  <a:pt x="240893" y="522383"/>
                </a:cubicBezTo>
                <a:close/>
              </a:path>
            </a:pathLst>
          </a:custGeom>
          <a:solidFill>
            <a:srgbClr val="00CC99">
              <a:alpha val="33000"/>
            </a:srgb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3" name="ZoneTexte 72"/>
          <p:cNvSpPr txBox="1"/>
          <p:nvPr/>
        </p:nvSpPr>
        <p:spPr>
          <a:xfrm>
            <a:off x="5436096" y="1961545"/>
            <a:ext cx="216024" cy="1323439"/>
          </a:xfrm>
          <a:prstGeom prst="rect">
            <a:avLst/>
          </a:prstGeom>
          <a:noFill/>
        </p:spPr>
        <p:txBody>
          <a:bodyPr wrap="square" rtlCol="0">
            <a:spAutoFit/>
          </a:bodyPr>
          <a:lstStyle/>
          <a:p>
            <a:pPr algn="ctr"/>
            <a:r>
              <a:rPr lang="fr-BE" sz="800" b="1" dirty="0" smtClean="0">
                <a:solidFill>
                  <a:srgbClr val="FF6600"/>
                </a:solidFill>
              </a:rPr>
              <a:t>NORTH-EAST</a:t>
            </a:r>
            <a:endParaRPr lang="fr-BE" sz="800" b="1" dirty="0">
              <a:solidFill>
                <a:srgbClr val="FF6600"/>
              </a:solidFill>
            </a:endParaRPr>
          </a:p>
        </p:txBody>
      </p:sp>
      <p:sp>
        <p:nvSpPr>
          <p:cNvPr id="74" name="ZoneTexte 73"/>
          <p:cNvSpPr txBox="1"/>
          <p:nvPr/>
        </p:nvSpPr>
        <p:spPr>
          <a:xfrm>
            <a:off x="5436096" y="3225170"/>
            <a:ext cx="216024" cy="707886"/>
          </a:xfrm>
          <a:prstGeom prst="rect">
            <a:avLst/>
          </a:prstGeom>
          <a:noFill/>
        </p:spPr>
        <p:txBody>
          <a:bodyPr wrap="square" rtlCol="0">
            <a:spAutoFit/>
          </a:bodyPr>
          <a:lstStyle/>
          <a:p>
            <a:pPr algn="ctr"/>
            <a:r>
              <a:rPr lang="fr-BE" sz="800" b="1" dirty="0" smtClean="0">
                <a:solidFill>
                  <a:srgbClr val="00CC99"/>
                </a:solidFill>
              </a:rPr>
              <a:t>NORTH</a:t>
            </a:r>
            <a:endParaRPr lang="fr-BE" sz="800" b="1" dirty="0">
              <a:solidFill>
                <a:srgbClr val="00CC99"/>
              </a:solidFill>
            </a:endParaRPr>
          </a:p>
        </p:txBody>
      </p:sp>
      <p:sp>
        <p:nvSpPr>
          <p:cNvPr id="75" name="ZoneTexte 74"/>
          <p:cNvSpPr txBox="1"/>
          <p:nvPr/>
        </p:nvSpPr>
        <p:spPr>
          <a:xfrm>
            <a:off x="5436096" y="3933056"/>
            <a:ext cx="216024" cy="830997"/>
          </a:xfrm>
          <a:prstGeom prst="rect">
            <a:avLst/>
          </a:prstGeom>
          <a:noFill/>
        </p:spPr>
        <p:txBody>
          <a:bodyPr wrap="square" rtlCol="0">
            <a:spAutoFit/>
          </a:bodyPr>
          <a:lstStyle/>
          <a:p>
            <a:pPr algn="ctr"/>
            <a:r>
              <a:rPr lang="fr-BE" sz="800" b="1" dirty="0" smtClean="0">
                <a:solidFill>
                  <a:srgbClr val="FFC000"/>
                </a:solidFill>
              </a:rPr>
              <a:t>CENTRE</a:t>
            </a:r>
            <a:endParaRPr lang="fr-BE" sz="800" b="1" dirty="0">
              <a:solidFill>
                <a:srgbClr val="FFC000"/>
              </a:solidFill>
            </a:endParaRPr>
          </a:p>
        </p:txBody>
      </p:sp>
      <p:sp>
        <p:nvSpPr>
          <p:cNvPr id="76" name="ZoneTexte 75"/>
          <p:cNvSpPr txBox="1"/>
          <p:nvPr/>
        </p:nvSpPr>
        <p:spPr>
          <a:xfrm>
            <a:off x="6516216" y="5229200"/>
            <a:ext cx="216024" cy="584775"/>
          </a:xfrm>
          <a:prstGeom prst="rect">
            <a:avLst/>
          </a:prstGeom>
          <a:noFill/>
        </p:spPr>
        <p:txBody>
          <a:bodyPr wrap="square" rtlCol="0">
            <a:spAutoFit/>
          </a:bodyPr>
          <a:lstStyle/>
          <a:p>
            <a:pPr algn="ctr"/>
            <a:r>
              <a:rPr lang="fr-BE" sz="800" b="1" dirty="0" smtClean="0">
                <a:solidFill>
                  <a:schemeClr val="bg2">
                    <a:lumMod val="50000"/>
                  </a:schemeClr>
                </a:solidFill>
              </a:rPr>
              <a:t>WEST</a:t>
            </a:r>
            <a:endParaRPr lang="fr-BE" sz="800" b="1" dirty="0">
              <a:solidFill>
                <a:schemeClr val="bg2">
                  <a:lumMod val="50000"/>
                </a:schemeClr>
              </a:solidFill>
            </a:endParaRPr>
          </a:p>
        </p:txBody>
      </p:sp>
      <p:sp>
        <p:nvSpPr>
          <p:cNvPr id="77" name="ZoneTexte 11"/>
          <p:cNvSpPr txBox="1">
            <a:spLocks noChangeArrowheads="1"/>
          </p:cNvSpPr>
          <p:nvPr/>
        </p:nvSpPr>
        <p:spPr bwMode="auto">
          <a:xfrm>
            <a:off x="5256076" y="1638201"/>
            <a:ext cx="4536504" cy="307777"/>
          </a:xfrm>
          <a:prstGeom prst="rect">
            <a:avLst/>
          </a:prstGeom>
          <a:noFill/>
          <a:ln w="9525">
            <a:noFill/>
            <a:miter lim="800000"/>
            <a:headEnd/>
            <a:tailEnd/>
          </a:ln>
        </p:spPr>
        <p:txBody>
          <a:bodyPr wrap="square">
            <a:spAutoFit/>
          </a:bodyPr>
          <a:lstStyle/>
          <a:p>
            <a:r>
              <a:rPr lang="fr-BE" sz="1400" dirty="0" smtClean="0">
                <a:latin typeface="Calibri" pitchFamily="34" charset="0"/>
              </a:rPr>
              <a:t>Latinne</a:t>
            </a:r>
            <a:r>
              <a:rPr lang="fr-BE" sz="1200" dirty="0" smtClean="0">
                <a:latin typeface="Calibri" pitchFamily="34" charset="0"/>
              </a:rPr>
              <a:t> </a:t>
            </a:r>
            <a:r>
              <a:rPr lang="fr-BE" sz="1200" i="1" dirty="0">
                <a:latin typeface="Calibri" pitchFamily="34" charset="0"/>
              </a:rPr>
              <a:t>et al</a:t>
            </a:r>
            <a:r>
              <a:rPr lang="fr-BE" sz="1200" dirty="0">
                <a:latin typeface="Calibri" pitchFamily="34" charset="0"/>
              </a:rPr>
              <a:t>. ,</a:t>
            </a:r>
            <a:r>
              <a:rPr lang="fr-BE" sz="1200" dirty="0" smtClean="0">
                <a:latin typeface="Calibri" pitchFamily="34" charset="0"/>
              </a:rPr>
              <a:t> 2011. </a:t>
            </a:r>
            <a:r>
              <a:rPr lang="fr-FR" sz="1200" i="1" dirty="0" smtClean="0">
                <a:latin typeface="Calibri" pitchFamily="34" charset="0"/>
              </a:rPr>
              <a:t>Conservation </a:t>
            </a:r>
            <a:r>
              <a:rPr lang="fr-FR" sz="1200" i="1" dirty="0" err="1" smtClean="0">
                <a:latin typeface="Calibri" pitchFamily="34" charset="0"/>
              </a:rPr>
              <a:t>Genetics</a:t>
            </a:r>
            <a:r>
              <a:rPr lang="fr-FR" sz="1200" i="1" dirty="0" smtClean="0">
                <a:latin typeface="Calibri" pitchFamily="34" charset="0"/>
              </a:rPr>
              <a:t>, In </a:t>
            </a:r>
            <a:r>
              <a:rPr lang="fr-FR" sz="1200" i="1" dirty="0" err="1" smtClean="0">
                <a:latin typeface="Calibri" pitchFamily="34" charset="0"/>
              </a:rPr>
              <a:t>Press</a:t>
            </a:r>
            <a:endParaRPr lang="fr-FR" sz="1200" dirty="0">
              <a:latin typeface="Calibri" pitchFamily="34" charset="0"/>
            </a:endParaRPr>
          </a:p>
        </p:txBody>
      </p:sp>
    </p:spTree>
    <p:extLst>
      <p:ext uri="{BB962C8B-B14F-4D97-AF65-F5344CB8AC3E}">
        <p14:creationId xmlns:p14="http://schemas.microsoft.com/office/powerpoint/2010/main" val="3675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1000" fill="hold"/>
                                        <p:tgtEl>
                                          <p:spTgt spid="61"/>
                                        </p:tgtEl>
                                        <p:attrNameLst>
                                          <p:attrName>ppt_w</p:attrName>
                                        </p:attrNameLst>
                                      </p:cBhvr>
                                      <p:tavLst>
                                        <p:tav tm="0">
                                          <p:val>
                                            <p:strVal val="#ppt_w*0.70"/>
                                          </p:val>
                                        </p:tav>
                                        <p:tav tm="100000">
                                          <p:val>
                                            <p:strVal val="#ppt_w"/>
                                          </p:val>
                                        </p:tav>
                                      </p:tavLst>
                                    </p:anim>
                                    <p:anim calcmode="lin" valueType="num">
                                      <p:cBhvr>
                                        <p:cTn id="13" dur="1000" fill="hold"/>
                                        <p:tgtEl>
                                          <p:spTgt spid="61"/>
                                        </p:tgtEl>
                                        <p:attrNameLst>
                                          <p:attrName>ppt_h</p:attrName>
                                        </p:attrNameLst>
                                      </p:cBhvr>
                                      <p:tavLst>
                                        <p:tav tm="0">
                                          <p:val>
                                            <p:strVal val="#ppt_h"/>
                                          </p:val>
                                        </p:tav>
                                        <p:tav tm="100000">
                                          <p:val>
                                            <p:strVal val="#ppt_h"/>
                                          </p:val>
                                        </p:tav>
                                      </p:tavLst>
                                    </p:anim>
                                    <p:animEffect transition="in" filter="fade">
                                      <p:cBhvr>
                                        <p:cTn id="14" dur="1000"/>
                                        <p:tgtEl>
                                          <p:spTgt spid="6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p:cTn id="17" dur="1000" fill="hold"/>
                                        <p:tgtEl>
                                          <p:spTgt spid="60"/>
                                        </p:tgtEl>
                                        <p:attrNameLst>
                                          <p:attrName>ppt_w</p:attrName>
                                        </p:attrNameLst>
                                      </p:cBhvr>
                                      <p:tavLst>
                                        <p:tav tm="0">
                                          <p:val>
                                            <p:strVal val="#ppt_w*0.70"/>
                                          </p:val>
                                        </p:tav>
                                        <p:tav tm="100000">
                                          <p:val>
                                            <p:strVal val="#ppt_w"/>
                                          </p:val>
                                        </p:tav>
                                      </p:tavLst>
                                    </p:anim>
                                    <p:anim calcmode="lin" valueType="num">
                                      <p:cBhvr>
                                        <p:cTn id="18" dur="1000" fill="hold"/>
                                        <p:tgtEl>
                                          <p:spTgt spid="60"/>
                                        </p:tgtEl>
                                        <p:attrNameLst>
                                          <p:attrName>ppt_h</p:attrName>
                                        </p:attrNameLst>
                                      </p:cBhvr>
                                      <p:tavLst>
                                        <p:tav tm="0">
                                          <p:val>
                                            <p:strVal val="#ppt_h"/>
                                          </p:val>
                                        </p:tav>
                                        <p:tav tm="100000">
                                          <p:val>
                                            <p:strVal val="#ppt_h"/>
                                          </p:val>
                                        </p:tav>
                                      </p:tavLst>
                                    </p:anim>
                                    <p:animEffect transition="in" filter="fade">
                                      <p:cBhvr>
                                        <p:cTn id="19" dur="1000"/>
                                        <p:tgtEl>
                                          <p:spTgt spid="60"/>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 calcmode="lin" valueType="num">
                                      <p:cBhvr>
                                        <p:cTn id="22" dur="1000" fill="hold"/>
                                        <p:tgtEl>
                                          <p:spTgt spid="62"/>
                                        </p:tgtEl>
                                        <p:attrNameLst>
                                          <p:attrName>ppt_w</p:attrName>
                                        </p:attrNameLst>
                                      </p:cBhvr>
                                      <p:tavLst>
                                        <p:tav tm="0">
                                          <p:val>
                                            <p:strVal val="#ppt_w*0.70"/>
                                          </p:val>
                                        </p:tav>
                                        <p:tav tm="100000">
                                          <p:val>
                                            <p:strVal val="#ppt_w"/>
                                          </p:val>
                                        </p:tav>
                                      </p:tavLst>
                                    </p:anim>
                                    <p:anim calcmode="lin" valueType="num">
                                      <p:cBhvr>
                                        <p:cTn id="23" dur="1000" fill="hold"/>
                                        <p:tgtEl>
                                          <p:spTgt spid="62"/>
                                        </p:tgtEl>
                                        <p:attrNameLst>
                                          <p:attrName>ppt_h</p:attrName>
                                        </p:attrNameLst>
                                      </p:cBhvr>
                                      <p:tavLst>
                                        <p:tav tm="0">
                                          <p:val>
                                            <p:strVal val="#ppt_h"/>
                                          </p:val>
                                        </p:tav>
                                        <p:tav tm="100000">
                                          <p:val>
                                            <p:strVal val="#ppt_h"/>
                                          </p:val>
                                        </p:tav>
                                      </p:tavLst>
                                    </p:anim>
                                    <p:animEffect transition="in" filter="fade">
                                      <p:cBhvr>
                                        <p:cTn id="24" dur="1000"/>
                                        <p:tgtEl>
                                          <p:spTgt spid="6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1000" fill="hold"/>
                                        <p:tgtEl>
                                          <p:spTgt spid="50"/>
                                        </p:tgtEl>
                                        <p:attrNameLst>
                                          <p:attrName>ppt_w</p:attrName>
                                        </p:attrNameLst>
                                      </p:cBhvr>
                                      <p:tavLst>
                                        <p:tav tm="0">
                                          <p:val>
                                            <p:strVal val="#ppt_w*0.70"/>
                                          </p:val>
                                        </p:tav>
                                        <p:tav tm="100000">
                                          <p:val>
                                            <p:strVal val="#ppt_w"/>
                                          </p:val>
                                        </p:tav>
                                      </p:tavLst>
                                    </p:anim>
                                    <p:anim calcmode="lin" valueType="num">
                                      <p:cBhvr>
                                        <p:cTn id="28" dur="1000" fill="hold"/>
                                        <p:tgtEl>
                                          <p:spTgt spid="50"/>
                                        </p:tgtEl>
                                        <p:attrNameLst>
                                          <p:attrName>ppt_h</p:attrName>
                                        </p:attrNameLst>
                                      </p:cBhvr>
                                      <p:tavLst>
                                        <p:tav tm="0">
                                          <p:val>
                                            <p:strVal val="#ppt_h"/>
                                          </p:val>
                                        </p:tav>
                                        <p:tav tm="100000">
                                          <p:val>
                                            <p:strVal val="#ppt_h"/>
                                          </p:val>
                                        </p:tav>
                                      </p:tavLst>
                                    </p:anim>
                                    <p:animEffect transition="in" filter="fade">
                                      <p:cBhvr>
                                        <p:cTn id="29" dur="1000"/>
                                        <p:tgtEl>
                                          <p:spTgt spid="50"/>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 calcmode="lin" valueType="num">
                                      <p:cBhvr>
                                        <p:cTn id="32" dur="1000" fill="hold"/>
                                        <p:tgtEl>
                                          <p:spTgt spid="51"/>
                                        </p:tgtEl>
                                        <p:attrNameLst>
                                          <p:attrName>ppt_w</p:attrName>
                                        </p:attrNameLst>
                                      </p:cBhvr>
                                      <p:tavLst>
                                        <p:tav tm="0">
                                          <p:val>
                                            <p:strVal val="#ppt_w*0.70"/>
                                          </p:val>
                                        </p:tav>
                                        <p:tav tm="100000">
                                          <p:val>
                                            <p:strVal val="#ppt_w"/>
                                          </p:val>
                                        </p:tav>
                                      </p:tavLst>
                                    </p:anim>
                                    <p:anim calcmode="lin" valueType="num">
                                      <p:cBhvr>
                                        <p:cTn id="33" dur="1000" fill="hold"/>
                                        <p:tgtEl>
                                          <p:spTgt spid="51"/>
                                        </p:tgtEl>
                                        <p:attrNameLst>
                                          <p:attrName>ppt_h</p:attrName>
                                        </p:attrNameLst>
                                      </p:cBhvr>
                                      <p:tavLst>
                                        <p:tav tm="0">
                                          <p:val>
                                            <p:strVal val="#ppt_h"/>
                                          </p:val>
                                        </p:tav>
                                        <p:tav tm="100000">
                                          <p:val>
                                            <p:strVal val="#ppt_h"/>
                                          </p:val>
                                        </p:tav>
                                      </p:tavLst>
                                    </p:anim>
                                    <p:animEffect transition="in" filter="fade">
                                      <p:cBhvr>
                                        <p:cTn id="34" dur="1000"/>
                                        <p:tgtEl>
                                          <p:spTgt spid="51"/>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 calcmode="lin" valueType="num">
                                      <p:cBhvr>
                                        <p:cTn id="37" dur="1000" fill="hold"/>
                                        <p:tgtEl>
                                          <p:spTgt spid="52"/>
                                        </p:tgtEl>
                                        <p:attrNameLst>
                                          <p:attrName>ppt_w</p:attrName>
                                        </p:attrNameLst>
                                      </p:cBhvr>
                                      <p:tavLst>
                                        <p:tav tm="0">
                                          <p:val>
                                            <p:strVal val="#ppt_w*0.70"/>
                                          </p:val>
                                        </p:tav>
                                        <p:tav tm="100000">
                                          <p:val>
                                            <p:strVal val="#ppt_w"/>
                                          </p:val>
                                        </p:tav>
                                      </p:tavLst>
                                    </p:anim>
                                    <p:anim calcmode="lin" valueType="num">
                                      <p:cBhvr>
                                        <p:cTn id="38" dur="1000" fill="hold"/>
                                        <p:tgtEl>
                                          <p:spTgt spid="52"/>
                                        </p:tgtEl>
                                        <p:attrNameLst>
                                          <p:attrName>ppt_h</p:attrName>
                                        </p:attrNameLst>
                                      </p:cBhvr>
                                      <p:tavLst>
                                        <p:tav tm="0">
                                          <p:val>
                                            <p:strVal val="#ppt_h"/>
                                          </p:val>
                                        </p:tav>
                                        <p:tav tm="100000">
                                          <p:val>
                                            <p:strVal val="#ppt_h"/>
                                          </p:val>
                                        </p:tav>
                                      </p:tavLst>
                                    </p:anim>
                                    <p:animEffect transition="in" filter="fade">
                                      <p:cBhvr>
                                        <p:cTn id="39" dur="1000"/>
                                        <p:tgtEl>
                                          <p:spTgt spid="52"/>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53"/>
                                        </p:tgtEl>
                                        <p:attrNameLst>
                                          <p:attrName>style.visibility</p:attrName>
                                        </p:attrNameLst>
                                      </p:cBhvr>
                                      <p:to>
                                        <p:strVal val="visible"/>
                                      </p:to>
                                    </p:set>
                                    <p:anim calcmode="lin" valueType="num">
                                      <p:cBhvr>
                                        <p:cTn id="42" dur="1000" fill="hold"/>
                                        <p:tgtEl>
                                          <p:spTgt spid="53"/>
                                        </p:tgtEl>
                                        <p:attrNameLst>
                                          <p:attrName>ppt_w</p:attrName>
                                        </p:attrNameLst>
                                      </p:cBhvr>
                                      <p:tavLst>
                                        <p:tav tm="0">
                                          <p:val>
                                            <p:strVal val="#ppt_w*0.70"/>
                                          </p:val>
                                        </p:tav>
                                        <p:tav tm="100000">
                                          <p:val>
                                            <p:strVal val="#ppt_w"/>
                                          </p:val>
                                        </p:tav>
                                      </p:tavLst>
                                    </p:anim>
                                    <p:anim calcmode="lin" valueType="num">
                                      <p:cBhvr>
                                        <p:cTn id="43" dur="1000" fill="hold"/>
                                        <p:tgtEl>
                                          <p:spTgt spid="53"/>
                                        </p:tgtEl>
                                        <p:attrNameLst>
                                          <p:attrName>ppt_h</p:attrName>
                                        </p:attrNameLst>
                                      </p:cBhvr>
                                      <p:tavLst>
                                        <p:tav tm="0">
                                          <p:val>
                                            <p:strVal val="#ppt_h"/>
                                          </p:val>
                                        </p:tav>
                                        <p:tav tm="100000">
                                          <p:val>
                                            <p:strVal val="#ppt_h"/>
                                          </p:val>
                                        </p:tav>
                                      </p:tavLst>
                                    </p:anim>
                                    <p:animEffect transition="in" filter="fade">
                                      <p:cBhvr>
                                        <p:cTn id="44" dur="1000"/>
                                        <p:tgtEl>
                                          <p:spTgt spid="53"/>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p:cTn id="47" dur="1000" fill="hold"/>
                                        <p:tgtEl>
                                          <p:spTgt spid="54"/>
                                        </p:tgtEl>
                                        <p:attrNameLst>
                                          <p:attrName>ppt_w</p:attrName>
                                        </p:attrNameLst>
                                      </p:cBhvr>
                                      <p:tavLst>
                                        <p:tav tm="0">
                                          <p:val>
                                            <p:strVal val="#ppt_w*0.70"/>
                                          </p:val>
                                        </p:tav>
                                        <p:tav tm="100000">
                                          <p:val>
                                            <p:strVal val="#ppt_w"/>
                                          </p:val>
                                        </p:tav>
                                      </p:tavLst>
                                    </p:anim>
                                    <p:anim calcmode="lin" valueType="num">
                                      <p:cBhvr>
                                        <p:cTn id="48" dur="1000" fill="hold"/>
                                        <p:tgtEl>
                                          <p:spTgt spid="54"/>
                                        </p:tgtEl>
                                        <p:attrNameLst>
                                          <p:attrName>ppt_h</p:attrName>
                                        </p:attrNameLst>
                                      </p:cBhvr>
                                      <p:tavLst>
                                        <p:tav tm="0">
                                          <p:val>
                                            <p:strVal val="#ppt_h"/>
                                          </p:val>
                                        </p:tav>
                                        <p:tav tm="100000">
                                          <p:val>
                                            <p:strVal val="#ppt_h"/>
                                          </p:val>
                                        </p:tav>
                                      </p:tavLst>
                                    </p:anim>
                                    <p:animEffect transition="in" filter="fade">
                                      <p:cBhvr>
                                        <p:cTn id="49" dur="1000"/>
                                        <p:tgtEl>
                                          <p:spTgt spid="54"/>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55"/>
                                        </p:tgtEl>
                                        <p:attrNameLst>
                                          <p:attrName>style.visibility</p:attrName>
                                        </p:attrNameLst>
                                      </p:cBhvr>
                                      <p:to>
                                        <p:strVal val="visible"/>
                                      </p:to>
                                    </p:set>
                                    <p:anim calcmode="lin" valueType="num">
                                      <p:cBhvr>
                                        <p:cTn id="52" dur="1000" fill="hold"/>
                                        <p:tgtEl>
                                          <p:spTgt spid="55"/>
                                        </p:tgtEl>
                                        <p:attrNameLst>
                                          <p:attrName>ppt_w</p:attrName>
                                        </p:attrNameLst>
                                      </p:cBhvr>
                                      <p:tavLst>
                                        <p:tav tm="0">
                                          <p:val>
                                            <p:strVal val="#ppt_w*0.70"/>
                                          </p:val>
                                        </p:tav>
                                        <p:tav tm="100000">
                                          <p:val>
                                            <p:strVal val="#ppt_w"/>
                                          </p:val>
                                        </p:tav>
                                      </p:tavLst>
                                    </p:anim>
                                    <p:anim calcmode="lin" valueType="num">
                                      <p:cBhvr>
                                        <p:cTn id="53" dur="1000" fill="hold"/>
                                        <p:tgtEl>
                                          <p:spTgt spid="55"/>
                                        </p:tgtEl>
                                        <p:attrNameLst>
                                          <p:attrName>ppt_h</p:attrName>
                                        </p:attrNameLst>
                                      </p:cBhvr>
                                      <p:tavLst>
                                        <p:tav tm="0">
                                          <p:val>
                                            <p:strVal val="#ppt_h"/>
                                          </p:val>
                                        </p:tav>
                                        <p:tav tm="100000">
                                          <p:val>
                                            <p:strVal val="#ppt_h"/>
                                          </p:val>
                                        </p:tav>
                                      </p:tavLst>
                                    </p:anim>
                                    <p:animEffect transition="in" filter="fade">
                                      <p:cBhvr>
                                        <p:cTn id="54" dur="1000"/>
                                        <p:tgtEl>
                                          <p:spTgt spid="55"/>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anim calcmode="lin" valueType="num">
                                      <p:cBhvr>
                                        <p:cTn id="57" dur="1000" fill="hold"/>
                                        <p:tgtEl>
                                          <p:spTgt spid="56"/>
                                        </p:tgtEl>
                                        <p:attrNameLst>
                                          <p:attrName>ppt_w</p:attrName>
                                        </p:attrNameLst>
                                      </p:cBhvr>
                                      <p:tavLst>
                                        <p:tav tm="0">
                                          <p:val>
                                            <p:strVal val="#ppt_w*0.70"/>
                                          </p:val>
                                        </p:tav>
                                        <p:tav tm="100000">
                                          <p:val>
                                            <p:strVal val="#ppt_w"/>
                                          </p:val>
                                        </p:tav>
                                      </p:tavLst>
                                    </p:anim>
                                    <p:anim calcmode="lin" valueType="num">
                                      <p:cBhvr>
                                        <p:cTn id="58" dur="1000" fill="hold"/>
                                        <p:tgtEl>
                                          <p:spTgt spid="56"/>
                                        </p:tgtEl>
                                        <p:attrNameLst>
                                          <p:attrName>ppt_h</p:attrName>
                                        </p:attrNameLst>
                                      </p:cBhvr>
                                      <p:tavLst>
                                        <p:tav tm="0">
                                          <p:val>
                                            <p:strVal val="#ppt_h"/>
                                          </p:val>
                                        </p:tav>
                                        <p:tav tm="100000">
                                          <p:val>
                                            <p:strVal val="#ppt_h"/>
                                          </p:val>
                                        </p:tav>
                                      </p:tavLst>
                                    </p:anim>
                                    <p:animEffect transition="in" filter="fade">
                                      <p:cBhvr>
                                        <p:cTn id="59" dur="1000"/>
                                        <p:tgtEl>
                                          <p:spTgt spid="56"/>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strVal val="#ppt_w*0.70"/>
                                          </p:val>
                                        </p:tav>
                                        <p:tav tm="100000">
                                          <p:val>
                                            <p:strVal val="#ppt_w"/>
                                          </p:val>
                                        </p:tav>
                                      </p:tavLst>
                                    </p:anim>
                                    <p:anim calcmode="lin" valueType="num">
                                      <p:cBhvr>
                                        <p:cTn id="63" dur="1000" fill="hold"/>
                                        <p:tgtEl>
                                          <p:spTgt spid="19"/>
                                        </p:tgtEl>
                                        <p:attrNameLst>
                                          <p:attrName>ppt_h</p:attrName>
                                        </p:attrNameLst>
                                      </p:cBhvr>
                                      <p:tavLst>
                                        <p:tav tm="0">
                                          <p:val>
                                            <p:strVal val="#ppt_h"/>
                                          </p:val>
                                        </p:tav>
                                        <p:tav tm="100000">
                                          <p:val>
                                            <p:strVal val="#ppt_h"/>
                                          </p:val>
                                        </p:tav>
                                      </p:tavLst>
                                    </p:anim>
                                    <p:animEffect transition="in" filter="fade">
                                      <p:cBhvr>
                                        <p:cTn id="64" dur="1000"/>
                                        <p:tgtEl>
                                          <p:spTgt spid="19"/>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1000" fill="hold"/>
                                        <p:tgtEl>
                                          <p:spTgt spid="18"/>
                                        </p:tgtEl>
                                        <p:attrNameLst>
                                          <p:attrName>ppt_w</p:attrName>
                                        </p:attrNameLst>
                                      </p:cBhvr>
                                      <p:tavLst>
                                        <p:tav tm="0">
                                          <p:val>
                                            <p:strVal val="#ppt_w*0.70"/>
                                          </p:val>
                                        </p:tav>
                                        <p:tav tm="100000">
                                          <p:val>
                                            <p:strVal val="#ppt_w"/>
                                          </p:val>
                                        </p:tav>
                                      </p:tavLst>
                                    </p:anim>
                                    <p:anim calcmode="lin" valueType="num">
                                      <p:cBhvr>
                                        <p:cTn id="68" dur="1000" fill="hold"/>
                                        <p:tgtEl>
                                          <p:spTgt spid="18"/>
                                        </p:tgtEl>
                                        <p:attrNameLst>
                                          <p:attrName>ppt_h</p:attrName>
                                        </p:attrNameLst>
                                      </p:cBhvr>
                                      <p:tavLst>
                                        <p:tav tm="0">
                                          <p:val>
                                            <p:strVal val="#ppt_h"/>
                                          </p:val>
                                        </p:tav>
                                        <p:tav tm="100000">
                                          <p:val>
                                            <p:strVal val="#ppt_h"/>
                                          </p:val>
                                        </p:tav>
                                      </p:tavLst>
                                    </p:anim>
                                    <p:animEffect transition="in" filter="fade">
                                      <p:cBhvr>
                                        <p:cTn id="69" dur="1000"/>
                                        <p:tgtEl>
                                          <p:spTgt spid="18"/>
                                        </p:tgtEl>
                                      </p:cBhvr>
                                    </p:animEffect>
                                  </p:childTnLst>
                                </p:cTn>
                              </p:par>
                              <p:par>
                                <p:cTn id="70" presetID="55"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1000" fill="hold"/>
                                        <p:tgtEl>
                                          <p:spTgt spid="17"/>
                                        </p:tgtEl>
                                        <p:attrNameLst>
                                          <p:attrName>ppt_w</p:attrName>
                                        </p:attrNameLst>
                                      </p:cBhvr>
                                      <p:tavLst>
                                        <p:tav tm="0">
                                          <p:val>
                                            <p:strVal val="#ppt_w*0.70"/>
                                          </p:val>
                                        </p:tav>
                                        <p:tav tm="100000">
                                          <p:val>
                                            <p:strVal val="#ppt_w"/>
                                          </p:val>
                                        </p:tav>
                                      </p:tavLst>
                                    </p:anim>
                                    <p:anim calcmode="lin" valueType="num">
                                      <p:cBhvr>
                                        <p:cTn id="73" dur="1000" fill="hold"/>
                                        <p:tgtEl>
                                          <p:spTgt spid="17"/>
                                        </p:tgtEl>
                                        <p:attrNameLst>
                                          <p:attrName>ppt_h</p:attrName>
                                        </p:attrNameLst>
                                      </p:cBhvr>
                                      <p:tavLst>
                                        <p:tav tm="0">
                                          <p:val>
                                            <p:strVal val="#ppt_h"/>
                                          </p:val>
                                        </p:tav>
                                        <p:tav tm="100000">
                                          <p:val>
                                            <p:strVal val="#ppt_h"/>
                                          </p:val>
                                        </p:tav>
                                      </p:tavLst>
                                    </p:anim>
                                    <p:animEffect transition="in" filter="fade">
                                      <p:cBhvr>
                                        <p:cTn id="74" dur="1000"/>
                                        <p:tgtEl>
                                          <p:spTgt spid="17"/>
                                        </p:tgtEl>
                                      </p:cBhvr>
                                    </p:animEffect>
                                  </p:childTnLst>
                                </p:cTn>
                              </p:par>
                              <p:par>
                                <p:cTn id="75" presetID="55"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1000" fill="hold"/>
                                        <p:tgtEl>
                                          <p:spTgt spid="16"/>
                                        </p:tgtEl>
                                        <p:attrNameLst>
                                          <p:attrName>ppt_w</p:attrName>
                                        </p:attrNameLst>
                                      </p:cBhvr>
                                      <p:tavLst>
                                        <p:tav tm="0">
                                          <p:val>
                                            <p:strVal val="#ppt_w*0.70"/>
                                          </p:val>
                                        </p:tav>
                                        <p:tav tm="100000">
                                          <p:val>
                                            <p:strVal val="#ppt_w"/>
                                          </p:val>
                                        </p:tav>
                                      </p:tavLst>
                                    </p:anim>
                                    <p:anim calcmode="lin" valueType="num">
                                      <p:cBhvr>
                                        <p:cTn id="78" dur="1000" fill="hold"/>
                                        <p:tgtEl>
                                          <p:spTgt spid="16"/>
                                        </p:tgtEl>
                                        <p:attrNameLst>
                                          <p:attrName>ppt_h</p:attrName>
                                        </p:attrNameLst>
                                      </p:cBhvr>
                                      <p:tavLst>
                                        <p:tav tm="0">
                                          <p:val>
                                            <p:strVal val="#ppt_h"/>
                                          </p:val>
                                        </p:tav>
                                        <p:tav tm="100000">
                                          <p:val>
                                            <p:strVal val="#ppt_h"/>
                                          </p:val>
                                        </p:tav>
                                      </p:tavLst>
                                    </p:anim>
                                    <p:animEffect transition="in" filter="fade">
                                      <p:cBhvr>
                                        <p:cTn id="79" dur="1000"/>
                                        <p:tgtEl>
                                          <p:spTgt spid="16"/>
                                        </p:tgtEl>
                                      </p:cBhvr>
                                    </p:animEffect>
                                  </p:childTnLst>
                                </p:cTn>
                              </p:par>
                              <p:par>
                                <p:cTn id="80" presetID="55" presetClass="entr" presetSubtype="0" fill="hold" grpId="0" nodeType="with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strVal val="#ppt_w*0.70"/>
                                          </p:val>
                                        </p:tav>
                                        <p:tav tm="100000">
                                          <p:val>
                                            <p:strVal val="#ppt_w"/>
                                          </p:val>
                                        </p:tav>
                                      </p:tavLst>
                                    </p:anim>
                                    <p:anim calcmode="lin" valueType="num">
                                      <p:cBhvr>
                                        <p:cTn id="83" dur="1000" fill="hold"/>
                                        <p:tgtEl>
                                          <p:spTgt spid="15"/>
                                        </p:tgtEl>
                                        <p:attrNameLst>
                                          <p:attrName>ppt_h</p:attrName>
                                        </p:attrNameLst>
                                      </p:cBhvr>
                                      <p:tavLst>
                                        <p:tav tm="0">
                                          <p:val>
                                            <p:strVal val="#ppt_h"/>
                                          </p:val>
                                        </p:tav>
                                        <p:tav tm="100000">
                                          <p:val>
                                            <p:strVal val="#ppt_h"/>
                                          </p:val>
                                        </p:tav>
                                      </p:tavLst>
                                    </p:anim>
                                    <p:animEffect transition="in" filter="fade">
                                      <p:cBhvr>
                                        <p:cTn id="84" dur="1000"/>
                                        <p:tgtEl>
                                          <p:spTgt spid="15"/>
                                        </p:tgtEl>
                                      </p:cBhvr>
                                    </p:animEffect>
                                  </p:childTnLst>
                                </p:cTn>
                              </p:par>
                              <p:par>
                                <p:cTn id="85" presetID="55" presetClass="entr" presetSubtype="0" fill="hold" grpId="0" nodeType="with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1000" fill="hold"/>
                                        <p:tgtEl>
                                          <p:spTgt spid="14"/>
                                        </p:tgtEl>
                                        <p:attrNameLst>
                                          <p:attrName>ppt_w</p:attrName>
                                        </p:attrNameLst>
                                      </p:cBhvr>
                                      <p:tavLst>
                                        <p:tav tm="0">
                                          <p:val>
                                            <p:strVal val="#ppt_w*0.70"/>
                                          </p:val>
                                        </p:tav>
                                        <p:tav tm="100000">
                                          <p:val>
                                            <p:strVal val="#ppt_w"/>
                                          </p:val>
                                        </p:tav>
                                      </p:tavLst>
                                    </p:anim>
                                    <p:anim calcmode="lin" valueType="num">
                                      <p:cBhvr>
                                        <p:cTn id="88" dur="1000" fill="hold"/>
                                        <p:tgtEl>
                                          <p:spTgt spid="14"/>
                                        </p:tgtEl>
                                        <p:attrNameLst>
                                          <p:attrName>ppt_h</p:attrName>
                                        </p:attrNameLst>
                                      </p:cBhvr>
                                      <p:tavLst>
                                        <p:tav tm="0">
                                          <p:val>
                                            <p:strVal val="#ppt_h"/>
                                          </p:val>
                                        </p:tav>
                                        <p:tav tm="100000">
                                          <p:val>
                                            <p:strVal val="#ppt_h"/>
                                          </p:val>
                                        </p:tav>
                                      </p:tavLst>
                                    </p:anim>
                                    <p:animEffect transition="in" filter="fade">
                                      <p:cBhvr>
                                        <p:cTn id="89" dur="1000"/>
                                        <p:tgtEl>
                                          <p:spTgt spid="14"/>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1000" fill="hold"/>
                                        <p:tgtEl>
                                          <p:spTgt spid="13"/>
                                        </p:tgtEl>
                                        <p:attrNameLst>
                                          <p:attrName>ppt_w</p:attrName>
                                        </p:attrNameLst>
                                      </p:cBhvr>
                                      <p:tavLst>
                                        <p:tav tm="0">
                                          <p:val>
                                            <p:strVal val="#ppt_w*0.70"/>
                                          </p:val>
                                        </p:tav>
                                        <p:tav tm="100000">
                                          <p:val>
                                            <p:strVal val="#ppt_w"/>
                                          </p:val>
                                        </p:tav>
                                      </p:tavLst>
                                    </p:anim>
                                    <p:anim calcmode="lin" valueType="num">
                                      <p:cBhvr>
                                        <p:cTn id="93" dur="1000" fill="hold"/>
                                        <p:tgtEl>
                                          <p:spTgt spid="13"/>
                                        </p:tgtEl>
                                        <p:attrNameLst>
                                          <p:attrName>ppt_h</p:attrName>
                                        </p:attrNameLst>
                                      </p:cBhvr>
                                      <p:tavLst>
                                        <p:tav tm="0">
                                          <p:val>
                                            <p:strVal val="#ppt_h"/>
                                          </p:val>
                                        </p:tav>
                                        <p:tav tm="100000">
                                          <p:val>
                                            <p:strVal val="#ppt_h"/>
                                          </p:val>
                                        </p:tav>
                                      </p:tavLst>
                                    </p:anim>
                                    <p:animEffect transition="in" filter="fade">
                                      <p:cBhvr>
                                        <p:cTn id="94" dur="1000"/>
                                        <p:tgtEl>
                                          <p:spTgt spid="13"/>
                                        </p:tgtEl>
                                      </p:cBhvr>
                                    </p:animEffect>
                                  </p:childTnLst>
                                </p:cTn>
                              </p:par>
                              <p:par>
                                <p:cTn id="95" presetID="55" presetClass="entr" presetSubtype="0" fill="hold" grpId="0" nodeType="with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p:cTn id="97" dur="1000" fill="hold"/>
                                        <p:tgtEl>
                                          <p:spTgt spid="12"/>
                                        </p:tgtEl>
                                        <p:attrNameLst>
                                          <p:attrName>ppt_w</p:attrName>
                                        </p:attrNameLst>
                                      </p:cBhvr>
                                      <p:tavLst>
                                        <p:tav tm="0">
                                          <p:val>
                                            <p:strVal val="#ppt_w*0.70"/>
                                          </p:val>
                                        </p:tav>
                                        <p:tav tm="100000">
                                          <p:val>
                                            <p:strVal val="#ppt_w"/>
                                          </p:val>
                                        </p:tav>
                                      </p:tavLst>
                                    </p:anim>
                                    <p:anim calcmode="lin" valueType="num">
                                      <p:cBhvr>
                                        <p:cTn id="98" dur="1000" fill="hold"/>
                                        <p:tgtEl>
                                          <p:spTgt spid="12"/>
                                        </p:tgtEl>
                                        <p:attrNameLst>
                                          <p:attrName>ppt_h</p:attrName>
                                        </p:attrNameLst>
                                      </p:cBhvr>
                                      <p:tavLst>
                                        <p:tav tm="0">
                                          <p:val>
                                            <p:strVal val="#ppt_h"/>
                                          </p:val>
                                        </p:tav>
                                        <p:tav tm="100000">
                                          <p:val>
                                            <p:strVal val="#ppt_h"/>
                                          </p:val>
                                        </p:tav>
                                      </p:tavLst>
                                    </p:anim>
                                    <p:animEffect transition="in" filter="fade">
                                      <p:cBhvr>
                                        <p:cTn id="99" dur="1000"/>
                                        <p:tgtEl>
                                          <p:spTgt spid="12"/>
                                        </p:tgtEl>
                                      </p:cBhvr>
                                    </p:animEffect>
                                  </p:childTnLst>
                                </p:cTn>
                              </p:par>
                              <p:par>
                                <p:cTn id="100" presetID="55" presetClass="entr" presetSubtype="0" fill="hold" grpId="0" nodeType="withEffect">
                                  <p:stCondLst>
                                    <p:cond delay="0"/>
                                  </p:stCondLst>
                                  <p:childTnLst>
                                    <p:set>
                                      <p:cBhvr>
                                        <p:cTn id="101" dur="1" fill="hold">
                                          <p:stCondLst>
                                            <p:cond delay="0"/>
                                          </p:stCondLst>
                                        </p:cTn>
                                        <p:tgtEl>
                                          <p:spTgt spid="11"/>
                                        </p:tgtEl>
                                        <p:attrNameLst>
                                          <p:attrName>style.visibility</p:attrName>
                                        </p:attrNameLst>
                                      </p:cBhvr>
                                      <p:to>
                                        <p:strVal val="visible"/>
                                      </p:to>
                                    </p:set>
                                    <p:anim calcmode="lin" valueType="num">
                                      <p:cBhvr>
                                        <p:cTn id="102" dur="1000" fill="hold"/>
                                        <p:tgtEl>
                                          <p:spTgt spid="11"/>
                                        </p:tgtEl>
                                        <p:attrNameLst>
                                          <p:attrName>ppt_w</p:attrName>
                                        </p:attrNameLst>
                                      </p:cBhvr>
                                      <p:tavLst>
                                        <p:tav tm="0">
                                          <p:val>
                                            <p:strVal val="#ppt_w*0.70"/>
                                          </p:val>
                                        </p:tav>
                                        <p:tav tm="100000">
                                          <p:val>
                                            <p:strVal val="#ppt_w"/>
                                          </p:val>
                                        </p:tav>
                                      </p:tavLst>
                                    </p:anim>
                                    <p:anim calcmode="lin" valueType="num">
                                      <p:cBhvr>
                                        <p:cTn id="103" dur="1000" fill="hold"/>
                                        <p:tgtEl>
                                          <p:spTgt spid="11"/>
                                        </p:tgtEl>
                                        <p:attrNameLst>
                                          <p:attrName>ppt_h</p:attrName>
                                        </p:attrNameLst>
                                      </p:cBhvr>
                                      <p:tavLst>
                                        <p:tav tm="0">
                                          <p:val>
                                            <p:strVal val="#ppt_h"/>
                                          </p:val>
                                        </p:tav>
                                        <p:tav tm="100000">
                                          <p:val>
                                            <p:strVal val="#ppt_h"/>
                                          </p:val>
                                        </p:tav>
                                      </p:tavLst>
                                    </p:anim>
                                    <p:animEffect transition="in" filter="fade">
                                      <p:cBhvr>
                                        <p:cTn id="104" dur="1000"/>
                                        <p:tgtEl>
                                          <p:spTgt spid="11"/>
                                        </p:tgtEl>
                                      </p:cBhvr>
                                    </p:animEffect>
                                  </p:childTnLst>
                                </p:cTn>
                              </p:par>
                              <p:par>
                                <p:cTn id="105" presetID="55"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anim calcmode="lin" valueType="num">
                                      <p:cBhvr>
                                        <p:cTn id="107" dur="1000" fill="hold"/>
                                        <p:tgtEl>
                                          <p:spTgt spid="45"/>
                                        </p:tgtEl>
                                        <p:attrNameLst>
                                          <p:attrName>ppt_w</p:attrName>
                                        </p:attrNameLst>
                                      </p:cBhvr>
                                      <p:tavLst>
                                        <p:tav tm="0">
                                          <p:val>
                                            <p:strVal val="#ppt_w*0.70"/>
                                          </p:val>
                                        </p:tav>
                                        <p:tav tm="100000">
                                          <p:val>
                                            <p:strVal val="#ppt_w"/>
                                          </p:val>
                                        </p:tav>
                                      </p:tavLst>
                                    </p:anim>
                                    <p:anim calcmode="lin" valueType="num">
                                      <p:cBhvr>
                                        <p:cTn id="108" dur="1000" fill="hold"/>
                                        <p:tgtEl>
                                          <p:spTgt spid="45"/>
                                        </p:tgtEl>
                                        <p:attrNameLst>
                                          <p:attrName>ppt_h</p:attrName>
                                        </p:attrNameLst>
                                      </p:cBhvr>
                                      <p:tavLst>
                                        <p:tav tm="0">
                                          <p:val>
                                            <p:strVal val="#ppt_h"/>
                                          </p:val>
                                        </p:tav>
                                        <p:tav tm="100000">
                                          <p:val>
                                            <p:strVal val="#ppt_h"/>
                                          </p:val>
                                        </p:tav>
                                      </p:tavLst>
                                    </p:anim>
                                    <p:animEffect transition="in" filter="fade">
                                      <p:cBhvr>
                                        <p:cTn id="109" dur="1000"/>
                                        <p:tgtEl>
                                          <p:spTgt spid="45"/>
                                        </p:tgtEl>
                                      </p:cBhvr>
                                    </p:animEffect>
                                  </p:childTnLst>
                                </p:cTn>
                              </p:par>
                              <p:par>
                                <p:cTn id="110" presetID="55" presetClass="entr" presetSubtype="0" fill="hold" grpId="0" nodeType="withEffect">
                                  <p:stCondLst>
                                    <p:cond delay="0"/>
                                  </p:stCondLst>
                                  <p:childTnLst>
                                    <p:set>
                                      <p:cBhvr>
                                        <p:cTn id="111" dur="1" fill="hold">
                                          <p:stCondLst>
                                            <p:cond delay="0"/>
                                          </p:stCondLst>
                                        </p:cTn>
                                        <p:tgtEl>
                                          <p:spTgt spid="46"/>
                                        </p:tgtEl>
                                        <p:attrNameLst>
                                          <p:attrName>style.visibility</p:attrName>
                                        </p:attrNameLst>
                                      </p:cBhvr>
                                      <p:to>
                                        <p:strVal val="visible"/>
                                      </p:to>
                                    </p:set>
                                    <p:anim calcmode="lin" valueType="num">
                                      <p:cBhvr>
                                        <p:cTn id="112" dur="1000" fill="hold"/>
                                        <p:tgtEl>
                                          <p:spTgt spid="46"/>
                                        </p:tgtEl>
                                        <p:attrNameLst>
                                          <p:attrName>ppt_w</p:attrName>
                                        </p:attrNameLst>
                                      </p:cBhvr>
                                      <p:tavLst>
                                        <p:tav tm="0">
                                          <p:val>
                                            <p:strVal val="#ppt_w*0.70"/>
                                          </p:val>
                                        </p:tav>
                                        <p:tav tm="100000">
                                          <p:val>
                                            <p:strVal val="#ppt_w"/>
                                          </p:val>
                                        </p:tav>
                                      </p:tavLst>
                                    </p:anim>
                                    <p:anim calcmode="lin" valueType="num">
                                      <p:cBhvr>
                                        <p:cTn id="113" dur="1000" fill="hold"/>
                                        <p:tgtEl>
                                          <p:spTgt spid="46"/>
                                        </p:tgtEl>
                                        <p:attrNameLst>
                                          <p:attrName>ppt_h</p:attrName>
                                        </p:attrNameLst>
                                      </p:cBhvr>
                                      <p:tavLst>
                                        <p:tav tm="0">
                                          <p:val>
                                            <p:strVal val="#ppt_h"/>
                                          </p:val>
                                        </p:tav>
                                        <p:tav tm="100000">
                                          <p:val>
                                            <p:strVal val="#ppt_h"/>
                                          </p:val>
                                        </p:tav>
                                      </p:tavLst>
                                    </p:anim>
                                    <p:animEffect transition="in" filter="fade">
                                      <p:cBhvr>
                                        <p:cTn id="114" dur="1000"/>
                                        <p:tgtEl>
                                          <p:spTgt spid="46"/>
                                        </p:tgtEl>
                                      </p:cBhvr>
                                    </p:animEffect>
                                  </p:childTnLst>
                                </p:cTn>
                              </p:par>
                              <p:par>
                                <p:cTn id="115" presetID="55" presetClass="entr" presetSubtype="0"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anim calcmode="lin" valueType="num">
                                      <p:cBhvr>
                                        <p:cTn id="117" dur="1000" fill="hold"/>
                                        <p:tgtEl>
                                          <p:spTgt spid="44"/>
                                        </p:tgtEl>
                                        <p:attrNameLst>
                                          <p:attrName>ppt_w</p:attrName>
                                        </p:attrNameLst>
                                      </p:cBhvr>
                                      <p:tavLst>
                                        <p:tav tm="0">
                                          <p:val>
                                            <p:strVal val="#ppt_w*0.70"/>
                                          </p:val>
                                        </p:tav>
                                        <p:tav tm="100000">
                                          <p:val>
                                            <p:strVal val="#ppt_w"/>
                                          </p:val>
                                        </p:tav>
                                      </p:tavLst>
                                    </p:anim>
                                    <p:anim calcmode="lin" valueType="num">
                                      <p:cBhvr>
                                        <p:cTn id="118" dur="1000" fill="hold"/>
                                        <p:tgtEl>
                                          <p:spTgt spid="44"/>
                                        </p:tgtEl>
                                        <p:attrNameLst>
                                          <p:attrName>ppt_h</p:attrName>
                                        </p:attrNameLst>
                                      </p:cBhvr>
                                      <p:tavLst>
                                        <p:tav tm="0">
                                          <p:val>
                                            <p:strVal val="#ppt_h"/>
                                          </p:val>
                                        </p:tav>
                                        <p:tav tm="100000">
                                          <p:val>
                                            <p:strVal val="#ppt_h"/>
                                          </p:val>
                                        </p:tav>
                                      </p:tavLst>
                                    </p:anim>
                                    <p:animEffect transition="in" filter="fade">
                                      <p:cBhvr>
                                        <p:cTn id="119" dur="1000"/>
                                        <p:tgtEl>
                                          <p:spTgt spid="44"/>
                                        </p:tgtEl>
                                      </p:cBhvr>
                                    </p:animEffect>
                                  </p:childTnLst>
                                </p:cTn>
                              </p:par>
                              <p:par>
                                <p:cTn id="120" presetID="55" presetClass="entr" presetSubtype="0" fill="hold" grpId="0" nodeType="withEffect">
                                  <p:stCondLst>
                                    <p:cond delay="0"/>
                                  </p:stCondLst>
                                  <p:childTnLst>
                                    <p:set>
                                      <p:cBhvr>
                                        <p:cTn id="121" dur="1" fill="hold">
                                          <p:stCondLst>
                                            <p:cond delay="0"/>
                                          </p:stCondLst>
                                        </p:cTn>
                                        <p:tgtEl>
                                          <p:spTgt spid="47"/>
                                        </p:tgtEl>
                                        <p:attrNameLst>
                                          <p:attrName>style.visibility</p:attrName>
                                        </p:attrNameLst>
                                      </p:cBhvr>
                                      <p:to>
                                        <p:strVal val="visible"/>
                                      </p:to>
                                    </p:set>
                                    <p:anim calcmode="lin" valueType="num">
                                      <p:cBhvr>
                                        <p:cTn id="122" dur="1000" fill="hold"/>
                                        <p:tgtEl>
                                          <p:spTgt spid="47"/>
                                        </p:tgtEl>
                                        <p:attrNameLst>
                                          <p:attrName>ppt_w</p:attrName>
                                        </p:attrNameLst>
                                      </p:cBhvr>
                                      <p:tavLst>
                                        <p:tav tm="0">
                                          <p:val>
                                            <p:strVal val="#ppt_w*0.70"/>
                                          </p:val>
                                        </p:tav>
                                        <p:tav tm="100000">
                                          <p:val>
                                            <p:strVal val="#ppt_w"/>
                                          </p:val>
                                        </p:tav>
                                      </p:tavLst>
                                    </p:anim>
                                    <p:anim calcmode="lin" valueType="num">
                                      <p:cBhvr>
                                        <p:cTn id="123" dur="1000" fill="hold"/>
                                        <p:tgtEl>
                                          <p:spTgt spid="47"/>
                                        </p:tgtEl>
                                        <p:attrNameLst>
                                          <p:attrName>ppt_h</p:attrName>
                                        </p:attrNameLst>
                                      </p:cBhvr>
                                      <p:tavLst>
                                        <p:tav tm="0">
                                          <p:val>
                                            <p:strVal val="#ppt_h"/>
                                          </p:val>
                                        </p:tav>
                                        <p:tav tm="100000">
                                          <p:val>
                                            <p:strVal val="#ppt_h"/>
                                          </p:val>
                                        </p:tav>
                                      </p:tavLst>
                                    </p:anim>
                                    <p:animEffect transition="in" filter="fade">
                                      <p:cBhvr>
                                        <p:cTn id="124" dur="1000"/>
                                        <p:tgtEl>
                                          <p:spTgt spid="47"/>
                                        </p:tgtEl>
                                      </p:cBhvr>
                                    </p:animEffect>
                                  </p:childTnLst>
                                </p:cTn>
                              </p:par>
                              <p:par>
                                <p:cTn id="125" presetID="55" presetClass="entr" presetSubtype="0" fill="hold" grpId="0" nodeType="withEffect">
                                  <p:stCondLst>
                                    <p:cond delay="0"/>
                                  </p:stCondLst>
                                  <p:childTnLst>
                                    <p:set>
                                      <p:cBhvr>
                                        <p:cTn id="126" dur="1" fill="hold">
                                          <p:stCondLst>
                                            <p:cond delay="0"/>
                                          </p:stCondLst>
                                        </p:cTn>
                                        <p:tgtEl>
                                          <p:spTgt spid="49"/>
                                        </p:tgtEl>
                                        <p:attrNameLst>
                                          <p:attrName>style.visibility</p:attrName>
                                        </p:attrNameLst>
                                      </p:cBhvr>
                                      <p:to>
                                        <p:strVal val="visible"/>
                                      </p:to>
                                    </p:set>
                                    <p:anim calcmode="lin" valueType="num">
                                      <p:cBhvr>
                                        <p:cTn id="127" dur="1000" fill="hold"/>
                                        <p:tgtEl>
                                          <p:spTgt spid="49"/>
                                        </p:tgtEl>
                                        <p:attrNameLst>
                                          <p:attrName>ppt_w</p:attrName>
                                        </p:attrNameLst>
                                      </p:cBhvr>
                                      <p:tavLst>
                                        <p:tav tm="0">
                                          <p:val>
                                            <p:strVal val="#ppt_w*0.70"/>
                                          </p:val>
                                        </p:tav>
                                        <p:tav tm="100000">
                                          <p:val>
                                            <p:strVal val="#ppt_w"/>
                                          </p:val>
                                        </p:tav>
                                      </p:tavLst>
                                    </p:anim>
                                    <p:anim calcmode="lin" valueType="num">
                                      <p:cBhvr>
                                        <p:cTn id="128" dur="1000" fill="hold"/>
                                        <p:tgtEl>
                                          <p:spTgt spid="49"/>
                                        </p:tgtEl>
                                        <p:attrNameLst>
                                          <p:attrName>ppt_h</p:attrName>
                                        </p:attrNameLst>
                                      </p:cBhvr>
                                      <p:tavLst>
                                        <p:tav tm="0">
                                          <p:val>
                                            <p:strVal val="#ppt_h"/>
                                          </p:val>
                                        </p:tav>
                                        <p:tav tm="100000">
                                          <p:val>
                                            <p:strVal val="#ppt_h"/>
                                          </p:val>
                                        </p:tav>
                                      </p:tavLst>
                                    </p:anim>
                                    <p:animEffect transition="in" filter="fade">
                                      <p:cBhvr>
                                        <p:cTn id="129" dur="1000"/>
                                        <p:tgtEl>
                                          <p:spTgt spid="49"/>
                                        </p:tgtEl>
                                      </p:cBhvr>
                                    </p:animEffect>
                                  </p:childTnLst>
                                </p:cTn>
                              </p:par>
                              <p:par>
                                <p:cTn id="130" presetID="55" presetClass="entr" presetSubtype="0" fill="hold" grpId="0" nodeType="withEffect">
                                  <p:stCondLst>
                                    <p:cond delay="0"/>
                                  </p:stCondLst>
                                  <p:childTnLst>
                                    <p:set>
                                      <p:cBhvr>
                                        <p:cTn id="131" dur="1" fill="hold">
                                          <p:stCondLst>
                                            <p:cond delay="0"/>
                                          </p:stCondLst>
                                        </p:cTn>
                                        <p:tgtEl>
                                          <p:spTgt spid="48"/>
                                        </p:tgtEl>
                                        <p:attrNameLst>
                                          <p:attrName>style.visibility</p:attrName>
                                        </p:attrNameLst>
                                      </p:cBhvr>
                                      <p:to>
                                        <p:strVal val="visible"/>
                                      </p:to>
                                    </p:set>
                                    <p:anim calcmode="lin" valueType="num">
                                      <p:cBhvr>
                                        <p:cTn id="132" dur="1000" fill="hold"/>
                                        <p:tgtEl>
                                          <p:spTgt spid="48"/>
                                        </p:tgtEl>
                                        <p:attrNameLst>
                                          <p:attrName>ppt_w</p:attrName>
                                        </p:attrNameLst>
                                      </p:cBhvr>
                                      <p:tavLst>
                                        <p:tav tm="0">
                                          <p:val>
                                            <p:strVal val="#ppt_w*0.70"/>
                                          </p:val>
                                        </p:tav>
                                        <p:tav tm="100000">
                                          <p:val>
                                            <p:strVal val="#ppt_w"/>
                                          </p:val>
                                        </p:tav>
                                      </p:tavLst>
                                    </p:anim>
                                    <p:anim calcmode="lin" valueType="num">
                                      <p:cBhvr>
                                        <p:cTn id="133" dur="1000" fill="hold"/>
                                        <p:tgtEl>
                                          <p:spTgt spid="48"/>
                                        </p:tgtEl>
                                        <p:attrNameLst>
                                          <p:attrName>ppt_h</p:attrName>
                                        </p:attrNameLst>
                                      </p:cBhvr>
                                      <p:tavLst>
                                        <p:tav tm="0">
                                          <p:val>
                                            <p:strVal val="#ppt_h"/>
                                          </p:val>
                                        </p:tav>
                                        <p:tav tm="100000">
                                          <p:val>
                                            <p:strVal val="#ppt_h"/>
                                          </p:val>
                                        </p:tav>
                                      </p:tavLst>
                                    </p:anim>
                                    <p:animEffect transition="in" filter="fade">
                                      <p:cBhvr>
                                        <p:cTn id="134" dur="1000"/>
                                        <p:tgtEl>
                                          <p:spTgt spid="48"/>
                                        </p:tgtEl>
                                      </p:cBhvr>
                                    </p:animEffect>
                                  </p:childTnLst>
                                </p:cTn>
                              </p:par>
                              <p:par>
                                <p:cTn id="135" presetID="55" presetClass="entr" presetSubtype="0" fill="hold" grpId="0" nodeType="withEffect">
                                  <p:stCondLst>
                                    <p:cond delay="0"/>
                                  </p:stCondLst>
                                  <p:childTnLst>
                                    <p:set>
                                      <p:cBhvr>
                                        <p:cTn id="136" dur="1" fill="hold">
                                          <p:stCondLst>
                                            <p:cond delay="0"/>
                                          </p:stCondLst>
                                        </p:cTn>
                                        <p:tgtEl>
                                          <p:spTgt spid="43"/>
                                        </p:tgtEl>
                                        <p:attrNameLst>
                                          <p:attrName>style.visibility</p:attrName>
                                        </p:attrNameLst>
                                      </p:cBhvr>
                                      <p:to>
                                        <p:strVal val="visible"/>
                                      </p:to>
                                    </p:set>
                                    <p:anim calcmode="lin" valueType="num">
                                      <p:cBhvr>
                                        <p:cTn id="137" dur="1000" fill="hold"/>
                                        <p:tgtEl>
                                          <p:spTgt spid="43"/>
                                        </p:tgtEl>
                                        <p:attrNameLst>
                                          <p:attrName>ppt_w</p:attrName>
                                        </p:attrNameLst>
                                      </p:cBhvr>
                                      <p:tavLst>
                                        <p:tav tm="0">
                                          <p:val>
                                            <p:strVal val="#ppt_w*0.70"/>
                                          </p:val>
                                        </p:tav>
                                        <p:tav tm="100000">
                                          <p:val>
                                            <p:strVal val="#ppt_w"/>
                                          </p:val>
                                        </p:tav>
                                      </p:tavLst>
                                    </p:anim>
                                    <p:anim calcmode="lin" valueType="num">
                                      <p:cBhvr>
                                        <p:cTn id="138" dur="1000" fill="hold"/>
                                        <p:tgtEl>
                                          <p:spTgt spid="43"/>
                                        </p:tgtEl>
                                        <p:attrNameLst>
                                          <p:attrName>ppt_h</p:attrName>
                                        </p:attrNameLst>
                                      </p:cBhvr>
                                      <p:tavLst>
                                        <p:tav tm="0">
                                          <p:val>
                                            <p:strVal val="#ppt_h"/>
                                          </p:val>
                                        </p:tav>
                                        <p:tav tm="100000">
                                          <p:val>
                                            <p:strVal val="#ppt_h"/>
                                          </p:val>
                                        </p:tav>
                                      </p:tavLst>
                                    </p:anim>
                                    <p:animEffect transition="in" filter="fade">
                                      <p:cBhvr>
                                        <p:cTn id="139" dur="1000"/>
                                        <p:tgtEl>
                                          <p:spTgt spid="43"/>
                                        </p:tgtEl>
                                      </p:cBhvr>
                                    </p:animEffect>
                                  </p:childTnLst>
                                </p:cTn>
                              </p:par>
                              <p:par>
                                <p:cTn id="140" presetID="55" presetClass="entr" presetSubtype="0" fill="hold" grpId="0" nodeType="withEffect">
                                  <p:stCondLst>
                                    <p:cond delay="0"/>
                                  </p:stCondLst>
                                  <p:childTnLst>
                                    <p:set>
                                      <p:cBhvr>
                                        <p:cTn id="141" dur="1" fill="hold">
                                          <p:stCondLst>
                                            <p:cond delay="0"/>
                                          </p:stCondLst>
                                        </p:cTn>
                                        <p:tgtEl>
                                          <p:spTgt spid="42"/>
                                        </p:tgtEl>
                                        <p:attrNameLst>
                                          <p:attrName>style.visibility</p:attrName>
                                        </p:attrNameLst>
                                      </p:cBhvr>
                                      <p:to>
                                        <p:strVal val="visible"/>
                                      </p:to>
                                    </p:set>
                                    <p:anim calcmode="lin" valueType="num">
                                      <p:cBhvr>
                                        <p:cTn id="142" dur="1000" fill="hold"/>
                                        <p:tgtEl>
                                          <p:spTgt spid="42"/>
                                        </p:tgtEl>
                                        <p:attrNameLst>
                                          <p:attrName>ppt_w</p:attrName>
                                        </p:attrNameLst>
                                      </p:cBhvr>
                                      <p:tavLst>
                                        <p:tav tm="0">
                                          <p:val>
                                            <p:strVal val="#ppt_w*0.70"/>
                                          </p:val>
                                        </p:tav>
                                        <p:tav tm="100000">
                                          <p:val>
                                            <p:strVal val="#ppt_w"/>
                                          </p:val>
                                        </p:tav>
                                      </p:tavLst>
                                    </p:anim>
                                    <p:anim calcmode="lin" valueType="num">
                                      <p:cBhvr>
                                        <p:cTn id="143" dur="1000" fill="hold"/>
                                        <p:tgtEl>
                                          <p:spTgt spid="42"/>
                                        </p:tgtEl>
                                        <p:attrNameLst>
                                          <p:attrName>ppt_h</p:attrName>
                                        </p:attrNameLst>
                                      </p:cBhvr>
                                      <p:tavLst>
                                        <p:tav tm="0">
                                          <p:val>
                                            <p:strVal val="#ppt_h"/>
                                          </p:val>
                                        </p:tav>
                                        <p:tav tm="100000">
                                          <p:val>
                                            <p:strVal val="#ppt_h"/>
                                          </p:val>
                                        </p:tav>
                                      </p:tavLst>
                                    </p:anim>
                                    <p:animEffect transition="in" filter="fade">
                                      <p:cBhvr>
                                        <p:cTn id="144" dur="1000"/>
                                        <p:tgtEl>
                                          <p:spTgt spid="42"/>
                                        </p:tgtEl>
                                      </p:cBhvr>
                                    </p:animEffect>
                                  </p:childTnLst>
                                </p:cTn>
                              </p:par>
                              <p:par>
                                <p:cTn id="145" presetID="55" presetClass="entr" presetSubtype="0" fill="hold" grpId="0" nodeType="withEffect">
                                  <p:stCondLst>
                                    <p:cond delay="0"/>
                                  </p:stCondLst>
                                  <p:childTnLst>
                                    <p:set>
                                      <p:cBhvr>
                                        <p:cTn id="146" dur="1" fill="hold">
                                          <p:stCondLst>
                                            <p:cond delay="0"/>
                                          </p:stCondLst>
                                        </p:cTn>
                                        <p:tgtEl>
                                          <p:spTgt spid="40"/>
                                        </p:tgtEl>
                                        <p:attrNameLst>
                                          <p:attrName>style.visibility</p:attrName>
                                        </p:attrNameLst>
                                      </p:cBhvr>
                                      <p:to>
                                        <p:strVal val="visible"/>
                                      </p:to>
                                    </p:set>
                                    <p:anim calcmode="lin" valueType="num">
                                      <p:cBhvr>
                                        <p:cTn id="147" dur="1000" fill="hold"/>
                                        <p:tgtEl>
                                          <p:spTgt spid="40"/>
                                        </p:tgtEl>
                                        <p:attrNameLst>
                                          <p:attrName>ppt_w</p:attrName>
                                        </p:attrNameLst>
                                      </p:cBhvr>
                                      <p:tavLst>
                                        <p:tav tm="0">
                                          <p:val>
                                            <p:strVal val="#ppt_w*0.70"/>
                                          </p:val>
                                        </p:tav>
                                        <p:tav tm="100000">
                                          <p:val>
                                            <p:strVal val="#ppt_w"/>
                                          </p:val>
                                        </p:tav>
                                      </p:tavLst>
                                    </p:anim>
                                    <p:anim calcmode="lin" valueType="num">
                                      <p:cBhvr>
                                        <p:cTn id="148" dur="1000" fill="hold"/>
                                        <p:tgtEl>
                                          <p:spTgt spid="40"/>
                                        </p:tgtEl>
                                        <p:attrNameLst>
                                          <p:attrName>ppt_h</p:attrName>
                                        </p:attrNameLst>
                                      </p:cBhvr>
                                      <p:tavLst>
                                        <p:tav tm="0">
                                          <p:val>
                                            <p:strVal val="#ppt_h"/>
                                          </p:val>
                                        </p:tav>
                                        <p:tav tm="100000">
                                          <p:val>
                                            <p:strVal val="#ppt_h"/>
                                          </p:val>
                                        </p:tav>
                                      </p:tavLst>
                                    </p:anim>
                                    <p:animEffect transition="in" filter="fade">
                                      <p:cBhvr>
                                        <p:cTn id="149" dur="1000"/>
                                        <p:tgtEl>
                                          <p:spTgt spid="40"/>
                                        </p:tgtEl>
                                      </p:cBhvr>
                                    </p:animEffect>
                                  </p:childTnLst>
                                </p:cTn>
                              </p:par>
                              <p:par>
                                <p:cTn id="150" presetID="55" presetClass="entr" presetSubtype="0" fill="hold" grpId="0" nodeType="withEffect">
                                  <p:stCondLst>
                                    <p:cond delay="0"/>
                                  </p:stCondLst>
                                  <p:childTnLst>
                                    <p:set>
                                      <p:cBhvr>
                                        <p:cTn id="151" dur="1" fill="hold">
                                          <p:stCondLst>
                                            <p:cond delay="0"/>
                                          </p:stCondLst>
                                        </p:cTn>
                                        <p:tgtEl>
                                          <p:spTgt spid="41"/>
                                        </p:tgtEl>
                                        <p:attrNameLst>
                                          <p:attrName>style.visibility</p:attrName>
                                        </p:attrNameLst>
                                      </p:cBhvr>
                                      <p:to>
                                        <p:strVal val="visible"/>
                                      </p:to>
                                    </p:set>
                                    <p:anim calcmode="lin" valueType="num">
                                      <p:cBhvr>
                                        <p:cTn id="152" dur="1000" fill="hold"/>
                                        <p:tgtEl>
                                          <p:spTgt spid="41"/>
                                        </p:tgtEl>
                                        <p:attrNameLst>
                                          <p:attrName>ppt_w</p:attrName>
                                        </p:attrNameLst>
                                      </p:cBhvr>
                                      <p:tavLst>
                                        <p:tav tm="0">
                                          <p:val>
                                            <p:strVal val="#ppt_w*0.70"/>
                                          </p:val>
                                        </p:tav>
                                        <p:tav tm="100000">
                                          <p:val>
                                            <p:strVal val="#ppt_w"/>
                                          </p:val>
                                        </p:tav>
                                      </p:tavLst>
                                    </p:anim>
                                    <p:anim calcmode="lin" valueType="num">
                                      <p:cBhvr>
                                        <p:cTn id="153" dur="1000" fill="hold"/>
                                        <p:tgtEl>
                                          <p:spTgt spid="41"/>
                                        </p:tgtEl>
                                        <p:attrNameLst>
                                          <p:attrName>ppt_h</p:attrName>
                                        </p:attrNameLst>
                                      </p:cBhvr>
                                      <p:tavLst>
                                        <p:tav tm="0">
                                          <p:val>
                                            <p:strVal val="#ppt_h"/>
                                          </p:val>
                                        </p:tav>
                                        <p:tav tm="100000">
                                          <p:val>
                                            <p:strVal val="#ppt_h"/>
                                          </p:val>
                                        </p:tav>
                                      </p:tavLst>
                                    </p:anim>
                                    <p:animEffect transition="in" filter="fade">
                                      <p:cBhvr>
                                        <p:cTn id="154" dur="1000"/>
                                        <p:tgtEl>
                                          <p:spTgt spid="41"/>
                                        </p:tgtEl>
                                      </p:cBhvr>
                                    </p:animEffect>
                                  </p:childTnLst>
                                </p:cTn>
                              </p:par>
                              <p:par>
                                <p:cTn id="155" presetID="55" presetClass="exit" presetSubtype="0" fill="hold" grpId="0" nodeType="withEffect">
                                  <p:stCondLst>
                                    <p:cond delay="0"/>
                                  </p:stCondLst>
                                  <p:childTnLst>
                                    <p:anim calcmode="lin" valueType="num">
                                      <p:cBhvr>
                                        <p:cTn id="156" dur="1000"/>
                                        <p:tgtEl>
                                          <p:spTgt spid="66"/>
                                        </p:tgtEl>
                                        <p:attrNameLst>
                                          <p:attrName>ppt_w</p:attrName>
                                        </p:attrNameLst>
                                      </p:cBhvr>
                                      <p:tavLst>
                                        <p:tav tm="0">
                                          <p:val>
                                            <p:strVal val="ppt_w"/>
                                          </p:val>
                                        </p:tav>
                                        <p:tav tm="100000">
                                          <p:val>
                                            <p:strVal val="ppt_w*0.70"/>
                                          </p:val>
                                        </p:tav>
                                      </p:tavLst>
                                    </p:anim>
                                    <p:anim calcmode="lin" valueType="num">
                                      <p:cBhvr>
                                        <p:cTn id="157" dur="1000"/>
                                        <p:tgtEl>
                                          <p:spTgt spid="66"/>
                                        </p:tgtEl>
                                        <p:attrNameLst>
                                          <p:attrName>ppt_h</p:attrName>
                                        </p:attrNameLst>
                                      </p:cBhvr>
                                      <p:tavLst>
                                        <p:tav tm="0">
                                          <p:val>
                                            <p:strVal val="ppt_h"/>
                                          </p:val>
                                        </p:tav>
                                        <p:tav tm="100000">
                                          <p:val>
                                            <p:strVal val="ppt_h"/>
                                          </p:val>
                                        </p:tav>
                                      </p:tavLst>
                                    </p:anim>
                                    <p:animEffect transition="out" filter="fade">
                                      <p:cBhvr>
                                        <p:cTn id="158" dur="1000"/>
                                        <p:tgtEl>
                                          <p:spTgt spid="66"/>
                                        </p:tgtEl>
                                      </p:cBhvr>
                                    </p:animEffect>
                                    <p:set>
                                      <p:cBhvr>
                                        <p:cTn id="159" dur="1" fill="hold">
                                          <p:stCondLst>
                                            <p:cond delay="999"/>
                                          </p:stCondLst>
                                        </p:cTn>
                                        <p:tgtEl>
                                          <p:spTgt spid="66"/>
                                        </p:tgtEl>
                                        <p:attrNameLst>
                                          <p:attrName>style.visibility</p:attrName>
                                        </p:attrNameLst>
                                      </p:cBhvr>
                                      <p:to>
                                        <p:strVal val="hidden"/>
                                      </p:to>
                                    </p:set>
                                  </p:childTnLst>
                                </p:cTn>
                              </p:par>
                              <p:par>
                                <p:cTn id="160" presetID="55" presetClass="exit" presetSubtype="0" fill="hold" grpId="0" nodeType="withEffect">
                                  <p:stCondLst>
                                    <p:cond delay="0"/>
                                  </p:stCondLst>
                                  <p:childTnLst>
                                    <p:anim calcmode="lin" valueType="num">
                                      <p:cBhvr>
                                        <p:cTn id="161" dur="1000"/>
                                        <p:tgtEl>
                                          <p:spTgt spid="65"/>
                                        </p:tgtEl>
                                        <p:attrNameLst>
                                          <p:attrName>ppt_w</p:attrName>
                                        </p:attrNameLst>
                                      </p:cBhvr>
                                      <p:tavLst>
                                        <p:tav tm="0">
                                          <p:val>
                                            <p:strVal val="ppt_w"/>
                                          </p:val>
                                        </p:tav>
                                        <p:tav tm="100000">
                                          <p:val>
                                            <p:strVal val="ppt_w*0.70"/>
                                          </p:val>
                                        </p:tav>
                                      </p:tavLst>
                                    </p:anim>
                                    <p:anim calcmode="lin" valueType="num">
                                      <p:cBhvr>
                                        <p:cTn id="162" dur="1000"/>
                                        <p:tgtEl>
                                          <p:spTgt spid="65"/>
                                        </p:tgtEl>
                                        <p:attrNameLst>
                                          <p:attrName>ppt_h</p:attrName>
                                        </p:attrNameLst>
                                      </p:cBhvr>
                                      <p:tavLst>
                                        <p:tav tm="0">
                                          <p:val>
                                            <p:strVal val="ppt_h"/>
                                          </p:val>
                                        </p:tav>
                                        <p:tav tm="100000">
                                          <p:val>
                                            <p:strVal val="ppt_h"/>
                                          </p:val>
                                        </p:tav>
                                      </p:tavLst>
                                    </p:anim>
                                    <p:animEffect transition="out" filter="fade">
                                      <p:cBhvr>
                                        <p:cTn id="163" dur="1000"/>
                                        <p:tgtEl>
                                          <p:spTgt spid="65"/>
                                        </p:tgtEl>
                                      </p:cBhvr>
                                    </p:animEffect>
                                    <p:set>
                                      <p:cBhvr>
                                        <p:cTn id="164" dur="1" fill="hold">
                                          <p:stCondLst>
                                            <p:cond delay="999"/>
                                          </p:stCondLst>
                                        </p:cTn>
                                        <p:tgtEl>
                                          <p:spTgt spid="65"/>
                                        </p:tgtEl>
                                        <p:attrNameLst>
                                          <p:attrName>style.visibility</p:attrName>
                                        </p:attrNameLst>
                                      </p:cBhvr>
                                      <p:to>
                                        <p:strVal val="hidden"/>
                                      </p:to>
                                    </p:set>
                                  </p:childTnLst>
                                </p:cTn>
                              </p:par>
                              <p:par>
                                <p:cTn id="165" presetID="55" presetClass="exit" presetSubtype="0" fill="hold" grpId="0" nodeType="withEffect">
                                  <p:stCondLst>
                                    <p:cond delay="0"/>
                                  </p:stCondLst>
                                  <p:childTnLst>
                                    <p:anim calcmode="lin" valueType="num">
                                      <p:cBhvr>
                                        <p:cTn id="166" dur="1000"/>
                                        <p:tgtEl>
                                          <p:spTgt spid="67"/>
                                        </p:tgtEl>
                                        <p:attrNameLst>
                                          <p:attrName>ppt_w</p:attrName>
                                        </p:attrNameLst>
                                      </p:cBhvr>
                                      <p:tavLst>
                                        <p:tav tm="0">
                                          <p:val>
                                            <p:strVal val="ppt_w"/>
                                          </p:val>
                                        </p:tav>
                                        <p:tav tm="100000">
                                          <p:val>
                                            <p:strVal val="ppt_w*0.70"/>
                                          </p:val>
                                        </p:tav>
                                      </p:tavLst>
                                    </p:anim>
                                    <p:anim calcmode="lin" valueType="num">
                                      <p:cBhvr>
                                        <p:cTn id="167" dur="1000"/>
                                        <p:tgtEl>
                                          <p:spTgt spid="67"/>
                                        </p:tgtEl>
                                        <p:attrNameLst>
                                          <p:attrName>ppt_h</p:attrName>
                                        </p:attrNameLst>
                                      </p:cBhvr>
                                      <p:tavLst>
                                        <p:tav tm="0">
                                          <p:val>
                                            <p:strVal val="ppt_h"/>
                                          </p:val>
                                        </p:tav>
                                        <p:tav tm="100000">
                                          <p:val>
                                            <p:strVal val="ppt_h"/>
                                          </p:val>
                                        </p:tav>
                                      </p:tavLst>
                                    </p:anim>
                                    <p:animEffect transition="out" filter="fade">
                                      <p:cBhvr>
                                        <p:cTn id="168" dur="1000"/>
                                        <p:tgtEl>
                                          <p:spTgt spid="67"/>
                                        </p:tgtEl>
                                      </p:cBhvr>
                                    </p:animEffect>
                                    <p:set>
                                      <p:cBhvr>
                                        <p:cTn id="169" dur="1" fill="hold">
                                          <p:stCondLst>
                                            <p:cond delay="999"/>
                                          </p:stCondLst>
                                        </p:cTn>
                                        <p:tgtEl>
                                          <p:spTgt spid="67"/>
                                        </p:tgtEl>
                                        <p:attrNameLst>
                                          <p:attrName>style.visibility</p:attrName>
                                        </p:attrNameLst>
                                      </p:cBhvr>
                                      <p:to>
                                        <p:strVal val="hidden"/>
                                      </p:to>
                                    </p:set>
                                  </p:childTnLst>
                                </p:cTn>
                              </p:par>
                              <p:par>
                                <p:cTn id="170" presetID="55" presetClass="exit" presetSubtype="0" fill="hold" grpId="0" nodeType="withEffect">
                                  <p:stCondLst>
                                    <p:cond delay="0"/>
                                  </p:stCondLst>
                                  <p:childTnLst>
                                    <p:anim calcmode="lin" valueType="num">
                                      <p:cBhvr>
                                        <p:cTn id="171" dur="1000"/>
                                        <p:tgtEl>
                                          <p:spTgt spid="64"/>
                                        </p:tgtEl>
                                        <p:attrNameLst>
                                          <p:attrName>ppt_w</p:attrName>
                                        </p:attrNameLst>
                                      </p:cBhvr>
                                      <p:tavLst>
                                        <p:tav tm="0">
                                          <p:val>
                                            <p:strVal val="ppt_w"/>
                                          </p:val>
                                        </p:tav>
                                        <p:tav tm="100000">
                                          <p:val>
                                            <p:strVal val="ppt_w*0.70"/>
                                          </p:val>
                                        </p:tav>
                                      </p:tavLst>
                                    </p:anim>
                                    <p:anim calcmode="lin" valueType="num">
                                      <p:cBhvr>
                                        <p:cTn id="172" dur="1000"/>
                                        <p:tgtEl>
                                          <p:spTgt spid="64"/>
                                        </p:tgtEl>
                                        <p:attrNameLst>
                                          <p:attrName>ppt_h</p:attrName>
                                        </p:attrNameLst>
                                      </p:cBhvr>
                                      <p:tavLst>
                                        <p:tav tm="0">
                                          <p:val>
                                            <p:strVal val="ppt_h"/>
                                          </p:val>
                                        </p:tav>
                                        <p:tav tm="100000">
                                          <p:val>
                                            <p:strVal val="ppt_h"/>
                                          </p:val>
                                        </p:tav>
                                      </p:tavLst>
                                    </p:anim>
                                    <p:animEffect transition="out" filter="fade">
                                      <p:cBhvr>
                                        <p:cTn id="173" dur="1000"/>
                                        <p:tgtEl>
                                          <p:spTgt spid="64"/>
                                        </p:tgtEl>
                                      </p:cBhvr>
                                    </p:animEffect>
                                    <p:set>
                                      <p:cBhvr>
                                        <p:cTn id="174" dur="1" fill="hold">
                                          <p:stCondLst>
                                            <p:cond delay="999"/>
                                          </p:stCondLst>
                                        </p:cTn>
                                        <p:tgtEl>
                                          <p:spTgt spid="64"/>
                                        </p:tgtEl>
                                        <p:attrNameLst>
                                          <p:attrName>style.visibility</p:attrName>
                                        </p:attrNameLst>
                                      </p:cBhvr>
                                      <p:to>
                                        <p:strVal val="hidden"/>
                                      </p:to>
                                    </p:set>
                                  </p:childTnLst>
                                </p:cTn>
                              </p:par>
                              <p:par>
                                <p:cTn id="175" presetID="1" presetClass="entr" presetSubtype="0" fill="hold" grpId="0" nodeType="withEffect">
                                  <p:stCondLst>
                                    <p:cond delay="0"/>
                                  </p:stCondLst>
                                  <p:childTnLst>
                                    <p:set>
                                      <p:cBhvr>
                                        <p:cTn id="176" dur="1" fill="hold">
                                          <p:stCondLst>
                                            <p:cond delay="0"/>
                                          </p:stCondLst>
                                        </p:cTn>
                                        <p:tgtEl>
                                          <p:spTgt spid="63"/>
                                        </p:tgtEl>
                                        <p:attrNameLst>
                                          <p:attrName>style.visibility</p:attrName>
                                        </p:attrNameLst>
                                      </p:cBhvr>
                                      <p:to>
                                        <p:strVal val="visible"/>
                                      </p:to>
                                    </p:set>
                                  </p:childTnLst>
                                </p:cTn>
                              </p:par>
                              <p:par>
                                <p:cTn id="177" presetID="55" presetClass="exit" presetSubtype="0" fill="hold" grpId="0" nodeType="withEffect">
                                  <p:stCondLst>
                                    <p:cond delay="0"/>
                                  </p:stCondLst>
                                  <p:childTnLst>
                                    <p:anim calcmode="lin" valueType="num">
                                      <p:cBhvr>
                                        <p:cTn id="178" dur="1000"/>
                                        <p:tgtEl>
                                          <p:spTgt spid="70"/>
                                        </p:tgtEl>
                                        <p:attrNameLst>
                                          <p:attrName>ppt_w</p:attrName>
                                        </p:attrNameLst>
                                      </p:cBhvr>
                                      <p:tavLst>
                                        <p:tav tm="0">
                                          <p:val>
                                            <p:strVal val="ppt_w"/>
                                          </p:val>
                                        </p:tav>
                                        <p:tav tm="100000">
                                          <p:val>
                                            <p:strVal val="ppt_w*0.70"/>
                                          </p:val>
                                        </p:tav>
                                      </p:tavLst>
                                    </p:anim>
                                    <p:anim calcmode="lin" valueType="num">
                                      <p:cBhvr>
                                        <p:cTn id="179" dur="1000"/>
                                        <p:tgtEl>
                                          <p:spTgt spid="70"/>
                                        </p:tgtEl>
                                        <p:attrNameLst>
                                          <p:attrName>ppt_h</p:attrName>
                                        </p:attrNameLst>
                                      </p:cBhvr>
                                      <p:tavLst>
                                        <p:tav tm="0">
                                          <p:val>
                                            <p:strVal val="ppt_h"/>
                                          </p:val>
                                        </p:tav>
                                        <p:tav tm="100000">
                                          <p:val>
                                            <p:strVal val="ppt_h"/>
                                          </p:val>
                                        </p:tav>
                                      </p:tavLst>
                                    </p:anim>
                                    <p:animEffect transition="out" filter="fade">
                                      <p:cBhvr>
                                        <p:cTn id="180" dur="1000"/>
                                        <p:tgtEl>
                                          <p:spTgt spid="70"/>
                                        </p:tgtEl>
                                      </p:cBhvr>
                                    </p:animEffect>
                                    <p:set>
                                      <p:cBhvr>
                                        <p:cTn id="181" dur="1" fill="hold">
                                          <p:stCondLst>
                                            <p:cond delay="999"/>
                                          </p:stCondLst>
                                        </p:cTn>
                                        <p:tgtEl>
                                          <p:spTgt spid="70"/>
                                        </p:tgtEl>
                                        <p:attrNameLst>
                                          <p:attrName>style.visibility</p:attrName>
                                        </p:attrNameLst>
                                      </p:cBhvr>
                                      <p:to>
                                        <p:strVal val="hidden"/>
                                      </p:to>
                                    </p:set>
                                  </p:childTnLst>
                                </p:cTn>
                              </p:par>
                              <p:par>
                                <p:cTn id="182" presetID="55" presetClass="exit" presetSubtype="0" fill="hold" grpId="0" nodeType="withEffect">
                                  <p:stCondLst>
                                    <p:cond delay="0"/>
                                  </p:stCondLst>
                                  <p:childTnLst>
                                    <p:anim calcmode="lin" valueType="num">
                                      <p:cBhvr>
                                        <p:cTn id="183" dur="1000"/>
                                        <p:tgtEl>
                                          <p:spTgt spid="71"/>
                                        </p:tgtEl>
                                        <p:attrNameLst>
                                          <p:attrName>ppt_w</p:attrName>
                                        </p:attrNameLst>
                                      </p:cBhvr>
                                      <p:tavLst>
                                        <p:tav tm="0">
                                          <p:val>
                                            <p:strVal val="ppt_w"/>
                                          </p:val>
                                        </p:tav>
                                        <p:tav tm="100000">
                                          <p:val>
                                            <p:strVal val="ppt_w*0.70"/>
                                          </p:val>
                                        </p:tav>
                                      </p:tavLst>
                                    </p:anim>
                                    <p:anim calcmode="lin" valueType="num">
                                      <p:cBhvr>
                                        <p:cTn id="184" dur="1000"/>
                                        <p:tgtEl>
                                          <p:spTgt spid="71"/>
                                        </p:tgtEl>
                                        <p:attrNameLst>
                                          <p:attrName>ppt_h</p:attrName>
                                        </p:attrNameLst>
                                      </p:cBhvr>
                                      <p:tavLst>
                                        <p:tav tm="0">
                                          <p:val>
                                            <p:strVal val="ppt_h"/>
                                          </p:val>
                                        </p:tav>
                                        <p:tav tm="100000">
                                          <p:val>
                                            <p:strVal val="ppt_h"/>
                                          </p:val>
                                        </p:tav>
                                      </p:tavLst>
                                    </p:anim>
                                    <p:animEffect transition="out" filter="fade">
                                      <p:cBhvr>
                                        <p:cTn id="185" dur="1000"/>
                                        <p:tgtEl>
                                          <p:spTgt spid="71"/>
                                        </p:tgtEl>
                                      </p:cBhvr>
                                    </p:animEffect>
                                    <p:set>
                                      <p:cBhvr>
                                        <p:cTn id="186" dur="1" fill="hold">
                                          <p:stCondLst>
                                            <p:cond delay="999"/>
                                          </p:stCondLst>
                                        </p:cTn>
                                        <p:tgtEl>
                                          <p:spTgt spid="71"/>
                                        </p:tgtEl>
                                        <p:attrNameLst>
                                          <p:attrName>style.visibility</p:attrName>
                                        </p:attrNameLst>
                                      </p:cBhvr>
                                      <p:to>
                                        <p:strVal val="hidden"/>
                                      </p:to>
                                    </p:set>
                                  </p:childTnLst>
                                </p:cTn>
                              </p:par>
                              <p:par>
                                <p:cTn id="187" presetID="55" presetClass="exit" presetSubtype="0" fill="hold" grpId="0" nodeType="withEffect">
                                  <p:stCondLst>
                                    <p:cond delay="0"/>
                                  </p:stCondLst>
                                  <p:childTnLst>
                                    <p:anim calcmode="lin" valueType="num">
                                      <p:cBhvr>
                                        <p:cTn id="188" dur="1000"/>
                                        <p:tgtEl>
                                          <p:spTgt spid="69"/>
                                        </p:tgtEl>
                                        <p:attrNameLst>
                                          <p:attrName>ppt_w</p:attrName>
                                        </p:attrNameLst>
                                      </p:cBhvr>
                                      <p:tavLst>
                                        <p:tav tm="0">
                                          <p:val>
                                            <p:strVal val="ppt_w"/>
                                          </p:val>
                                        </p:tav>
                                        <p:tav tm="100000">
                                          <p:val>
                                            <p:strVal val="ppt_w*0.70"/>
                                          </p:val>
                                        </p:tav>
                                      </p:tavLst>
                                    </p:anim>
                                    <p:anim calcmode="lin" valueType="num">
                                      <p:cBhvr>
                                        <p:cTn id="189" dur="1000"/>
                                        <p:tgtEl>
                                          <p:spTgt spid="69"/>
                                        </p:tgtEl>
                                        <p:attrNameLst>
                                          <p:attrName>ppt_h</p:attrName>
                                        </p:attrNameLst>
                                      </p:cBhvr>
                                      <p:tavLst>
                                        <p:tav tm="0">
                                          <p:val>
                                            <p:strVal val="ppt_h"/>
                                          </p:val>
                                        </p:tav>
                                        <p:tav tm="100000">
                                          <p:val>
                                            <p:strVal val="ppt_h"/>
                                          </p:val>
                                        </p:tav>
                                      </p:tavLst>
                                    </p:anim>
                                    <p:animEffect transition="out" filter="fade">
                                      <p:cBhvr>
                                        <p:cTn id="190" dur="1000"/>
                                        <p:tgtEl>
                                          <p:spTgt spid="69"/>
                                        </p:tgtEl>
                                      </p:cBhvr>
                                    </p:animEffect>
                                    <p:set>
                                      <p:cBhvr>
                                        <p:cTn id="191" dur="1" fill="hold">
                                          <p:stCondLst>
                                            <p:cond delay="999"/>
                                          </p:stCondLst>
                                        </p:cTn>
                                        <p:tgtEl>
                                          <p:spTgt spid="69"/>
                                        </p:tgtEl>
                                        <p:attrNameLst>
                                          <p:attrName>style.visibility</p:attrName>
                                        </p:attrNameLst>
                                      </p:cBhvr>
                                      <p:to>
                                        <p:strVal val="hidden"/>
                                      </p:to>
                                    </p:set>
                                  </p:childTnLst>
                                </p:cTn>
                              </p:par>
                              <p:par>
                                <p:cTn id="192" presetID="55" presetClass="exit" presetSubtype="0" fill="hold" grpId="0" nodeType="withEffect">
                                  <p:stCondLst>
                                    <p:cond delay="0"/>
                                  </p:stCondLst>
                                  <p:childTnLst>
                                    <p:anim calcmode="lin" valueType="num">
                                      <p:cBhvr>
                                        <p:cTn id="193" dur="1000"/>
                                        <p:tgtEl>
                                          <p:spTgt spid="72"/>
                                        </p:tgtEl>
                                        <p:attrNameLst>
                                          <p:attrName>ppt_w</p:attrName>
                                        </p:attrNameLst>
                                      </p:cBhvr>
                                      <p:tavLst>
                                        <p:tav tm="0">
                                          <p:val>
                                            <p:strVal val="ppt_w"/>
                                          </p:val>
                                        </p:tav>
                                        <p:tav tm="100000">
                                          <p:val>
                                            <p:strVal val="ppt_w*0.70"/>
                                          </p:val>
                                        </p:tav>
                                      </p:tavLst>
                                    </p:anim>
                                    <p:anim calcmode="lin" valueType="num">
                                      <p:cBhvr>
                                        <p:cTn id="194" dur="1000"/>
                                        <p:tgtEl>
                                          <p:spTgt spid="72"/>
                                        </p:tgtEl>
                                        <p:attrNameLst>
                                          <p:attrName>ppt_h</p:attrName>
                                        </p:attrNameLst>
                                      </p:cBhvr>
                                      <p:tavLst>
                                        <p:tav tm="0">
                                          <p:val>
                                            <p:strVal val="ppt_h"/>
                                          </p:val>
                                        </p:tav>
                                        <p:tav tm="100000">
                                          <p:val>
                                            <p:strVal val="ppt_h"/>
                                          </p:val>
                                        </p:tav>
                                      </p:tavLst>
                                    </p:anim>
                                    <p:animEffect transition="out" filter="fade">
                                      <p:cBhvr>
                                        <p:cTn id="195" dur="1000"/>
                                        <p:tgtEl>
                                          <p:spTgt spid="72"/>
                                        </p:tgtEl>
                                      </p:cBhvr>
                                    </p:animEffect>
                                    <p:set>
                                      <p:cBhvr>
                                        <p:cTn id="196" dur="1" fill="hold">
                                          <p:stCondLst>
                                            <p:cond delay="999"/>
                                          </p:stCondLst>
                                        </p:cTn>
                                        <p:tgtEl>
                                          <p:spTgt spid="72"/>
                                        </p:tgtEl>
                                        <p:attrNameLst>
                                          <p:attrName>style.visibility</p:attrName>
                                        </p:attrNameLst>
                                      </p:cBhvr>
                                      <p:to>
                                        <p:strVal val="hidden"/>
                                      </p:to>
                                    </p:set>
                                  </p:childTnLst>
                                </p:cTn>
                              </p:par>
                              <p:par>
                                <p:cTn id="197" presetID="1" presetClass="exit" presetSubtype="0" fill="hold" grpId="0" nodeType="withEffect">
                                  <p:stCondLst>
                                    <p:cond delay="0"/>
                                  </p:stCondLst>
                                  <p:childTnLst>
                                    <p:set>
                                      <p:cBhvr>
                                        <p:cTn id="198" dur="1" fill="hold">
                                          <p:stCondLst>
                                            <p:cond delay="0"/>
                                          </p:stCondLst>
                                        </p:cTn>
                                        <p:tgtEl>
                                          <p:spTgt spid="75"/>
                                        </p:tgtEl>
                                        <p:attrNameLst>
                                          <p:attrName>style.visibility</p:attrName>
                                        </p:attrNameLst>
                                      </p:cBhvr>
                                      <p:to>
                                        <p:strVal val="hidden"/>
                                      </p:to>
                                    </p:set>
                                  </p:childTnLst>
                                </p:cTn>
                              </p:par>
                              <p:par>
                                <p:cTn id="199" presetID="1" presetClass="exit" presetSubtype="0" fill="hold" grpId="0" nodeType="withEffect">
                                  <p:stCondLst>
                                    <p:cond delay="0"/>
                                  </p:stCondLst>
                                  <p:childTnLst>
                                    <p:set>
                                      <p:cBhvr>
                                        <p:cTn id="200" dur="1" fill="hold">
                                          <p:stCondLst>
                                            <p:cond delay="0"/>
                                          </p:stCondLst>
                                        </p:cTn>
                                        <p:tgtEl>
                                          <p:spTgt spid="76"/>
                                        </p:tgtEl>
                                        <p:attrNameLst>
                                          <p:attrName>style.visibility</p:attrName>
                                        </p:attrNameLst>
                                      </p:cBhvr>
                                      <p:to>
                                        <p:strVal val="hidden"/>
                                      </p:to>
                                    </p:set>
                                  </p:childTnLst>
                                </p:cTn>
                              </p:par>
                              <p:par>
                                <p:cTn id="201" presetID="1" presetClass="exit" presetSubtype="0" fill="hold" grpId="0" nodeType="withEffect">
                                  <p:stCondLst>
                                    <p:cond delay="0"/>
                                  </p:stCondLst>
                                  <p:childTnLst>
                                    <p:set>
                                      <p:cBhvr>
                                        <p:cTn id="202" dur="1" fill="hold">
                                          <p:stCondLst>
                                            <p:cond delay="0"/>
                                          </p:stCondLst>
                                        </p:cTn>
                                        <p:tgtEl>
                                          <p:spTgt spid="74"/>
                                        </p:tgtEl>
                                        <p:attrNameLst>
                                          <p:attrName>style.visibility</p:attrName>
                                        </p:attrNameLst>
                                      </p:cBhvr>
                                      <p:to>
                                        <p:strVal val="hidden"/>
                                      </p:to>
                                    </p:set>
                                  </p:childTnLst>
                                </p:cTn>
                              </p:par>
                              <p:par>
                                <p:cTn id="203" presetID="1" presetClass="exit" presetSubtype="0" fill="hold" grpId="0" nodeType="withEffect">
                                  <p:stCondLst>
                                    <p:cond delay="0"/>
                                  </p:stCondLst>
                                  <p:childTnLst>
                                    <p:set>
                                      <p:cBhvr>
                                        <p:cTn id="204" dur="1" fill="hold">
                                          <p:stCondLst>
                                            <p:cond delay="0"/>
                                          </p:stCondLst>
                                        </p:cTn>
                                        <p:tgtEl>
                                          <p:spTgt spid="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60" grpId="0" animBg="1"/>
      <p:bldP spid="61" grpId="0" animBg="1"/>
      <p:bldP spid="62" grpId="0" animBg="1"/>
      <p:bldP spid="63" grpId="0"/>
      <p:bldP spid="64" grpId="0" animBg="1"/>
      <p:bldP spid="65" grpId="0" animBg="1"/>
      <p:bldP spid="66" grpId="0" animBg="1"/>
      <p:bldP spid="67" grpId="0" animBg="1"/>
      <p:bldP spid="69" grpId="0" animBg="1"/>
      <p:bldP spid="70" grpId="0" animBg="1"/>
      <p:bldP spid="71" grpId="0" animBg="1"/>
      <p:bldP spid="72" grpId="0" animBg="1"/>
      <p:bldP spid="73" grpId="0"/>
      <p:bldP spid="74" grpId="0"/>
      <p:bldP spid="75" grpId="0"/>
      <p:bldP spid="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Copie de 617 14-08 Karsts région Saraburi"/>
          <p:cNvPicPr>
            <a:picLocks noChangeAspect="1" noChangeArrowheads="1"/>
          </p:cNvPicPr>
          <p:nvPr/>
        </p:nvPicPr>
        <p:blipFill>
          <a:blip r:embed="rId3" cstate="print">
            <a:lum bright="10000"/>
          </a:blip>
          <a:srcRect/>
          <a:stretch>
            <a:fillRect/>
          </a:stretch>
        </p:blipFill>
        <p:spPr bwMode="auto">
          <a:xfrm>
            <a:off x="0" y="5189934"/>
            <a:ext cx="9144000" cy="1695450"/>
          </a:xfrm>
          <a:prstGeom prst="rect">
            <a:avLst/>
          </a:prstGeom>
          <a:noFill/>
          <a:ln w="9525">
            <a:noFill/>
            <a:miter lim="800000"/>
            <a:headEnd/>
            <a:tailEnd/>
          </a:ln>
        </p:spPr>
      </p:pic>
      <p:sp>
        <p:nvSpPr>
          <p:cNvPr id="5" name="Titre 4"/>
          <p:cNvSpPr>
            <a:spLocks noGrp="1"/>
          </p:cNvSpPr>
          <p:nvPr>
            <p:ph type="title"/>
          </p:nvPr>
        </p:nvSpPr>
        <p:spPr>
          <a:xfrm>
            <a:off x="457200" y="-99392"/>
            <a:ext cx="8229600" cy="1143000"/>
          </a:xfrm>
        </p:spPr>
        <p:txBody>
          <a:bodyPr/>
          <a:lstStyle/>
          <a:p>
            <a:r>
              <a:rPr lang="fr-BE" dirty="0" err="1" smtClean="0"/>
              <a:t>Arks</a:t>
            </a:r>
            <a:r>
              <a:rPr lang="fr-BE" dirty="0" smtClean="0"/>
              <a:t> of </a:t>
            </a:r>
            <a:r>
              <a:rPr lang="fr-BE" dirty="0" err="1" smtClean="0"/>
              <a:t>Biodiversity</a:t>
            </a:r>
            <a:endParaRPr lang="fr-BE" dirty="0"/>
          </a:p>
        </p:txBody>
      </p:sp>
      <p:sp>
        <p:nvSpPr>
          <p:cNvPr id="6" name="Espace réservé du contenu 5"/>
          <p:cNvSpPr>
            <a:spLocks noGrp="1"/>
          </p:cNvSpPr>
          <p:nvPr>
            <p:ph idx="1"/>
          </p:nvPr>
        </p:nvSpPr>
        <p:spPr>
          <a:xfrm>
            <a:off x="179512" y="980728"/>
            <a:ext cx="4104456" cy="5544616"/>
          </a:xfrm>
        </p:spPr>
        <p:txBody>
          <a:bodyPr>
            <a:normAutofit fontScale="70000" lnSpcReduction="20000"/>
          </a:bodyPr>
          <a:lstStyle/>
          <a:p>
            <a:pPr algn="ctr">
              <a:buClr>
                <a:schemeClr val="bg2">
                  <a:lumMod val="50000"/>
                </a:schemeClr>
              </a:buClr>
              <a:buNone/>
            </a:pPr>
            <a:r>
              <a:rPr lang="fr-BE" sz="2600" b="1" dirty="0" smtClean="0">
                <a:solidFill>
                  <a:schemeClr val="bg2">
                    <a:lumMod val="50000"/>
                  </a:schemeClr>
                </a:solidFill>
              </a:rPr>
              <a:t>    </a:t>
            </a:r>
            <a:r>
              <a:rPr lang="en-US" sz="4100" b="1" dirty="0" smtClean="0">
                <a:solidFill>
                  <a:srgbClr val="000000"/>
                </a:solidFill>
              </a:rPr>
              <a:t>Highly threatened : </a:t>
            </a:r>
          </a:p>
          <a:p>
            <a:pPr algn="ctr">
              <a:buClr>
                <a:schemeClr val="bg2">
                  <a:lumMod val="50000"/>
                </a:schemeClr>
              </a:buClr>
              <a:buFont typeface="Arial" pitchFamily="34" charset="0"/>
              <a:buChar char="•"/>
            </a:pPr>
            <a:r>
              <a:rPr lang="en-US" sz="4100" b="1" dirty="0" smtClean="0">
                <a:solidFill>
                  <a:srgbClr val="000000"/>
                </a:solidFill>
              </a:rPr>
              <a:t>Hunting</a:t>
            </a:r>
          </a:p>
          <a:p>
            <a:pPr algn="ctr">
              <a:buClr>
                <a:schemeClr val="bg2">
                  <a:lumMod val="50000"/>
                </a:schemeClr>
              </a:buClr>
              <a:buFont typeface="Arial" pitchFamily="34" charset="0"/>
              <a:buChar char="•"/>
            </a:pPr>
            <a:r>
              <a:rPr lang="en-US" sz="4100" b="1" dirty="0" smtClean="0">
                <a:solidFill>
                  <a:srgbClr val="000000"/>
                </a:solidFill>
              </a:rPr>
              <a:t>Pollution</a:t>
            </a:r>
          </a:p>
          <a:p>
            <a:pPr algn="ctr">
              <a:buClr>
                <a:schemeClr val="bg2">
                  <a:lumMod val="50000"/>
                </a:schemeClr>
              </a:buClr>
              <a:buFont typeface="Arial" pitchFamily="34" charset="0"/>
              <a:buChar char="•"/>
            </a:pPr>
            <a:r>
              <a:rPr lang="en-US" sz="4100" b="1" dirty="0" smtClean="0">
                <a:solidFill>
                  <a:srgbClr val="000000"/>
                </a:solidFill>
              </a:rPr>
              <a:t>Destructions of habitats by quarry</a:t>
            </a:r>
          </a:p>
          <a:p>
            <a:pPr algn="ctr">
              <a:buClr>
                <a:schemeClr val="bg2">
                  <a:lumMod val="50000"/>
                </a:schemeClr>
              </a:buClr>
              <a:buNone/>
            </a:pPr>
            <a:r>
              <a:rPr lang="en-US" sz="4100" b="1" dirty="0" smtClean="0">
                <a:solidFill>
                  <a:srgbClr val="000000"/>
                </a:solidFill>
              </a:rPr>
              <a:t>…</a:t>
            </a:r>
          </a:p>
          <a:p>
            <a:pPr algn="ctr">
              <a:buClr>
                <a:schemeClr val="bg2">
                  <a:lumMod val="50000"/>
                </a:schemeClr>
              </a:buClr>
              <a:buNone/>
            </a:pPr>
            <a:r>
              <a:rPr lang="en-US" sz="2200" b="1" dirty="0" smtClean="0">
                <a:solidFill>
                  <a:schemeClr val="bg2">
                    <a:lumMod val="50000"/>
                  </a:schemeClr>
                </a:solidFill>
              </a:rPr>
              <a:t>     </a:t>
            </a:r>
          </a:p>
          <a:p>
            <a:pPr algn="ctr">
              <a:buClr>
                <a:schemeClr val="bg2">
                  <a:lumMod val="50000"/>
                </a:schemeClr>
              </a:buClr>
              <a:buNone/>
            </a:pPr>
            <a:endParaRPr lang="en-US" sz="2800" b="1" dirty="0" smtClean="0">
              <a:solidFill>
                <a:schemeClr val="bg2">
                  <a:lumMod val="50000"/>
                </a:schemeClr>
              </a:solidFill>
            </a:endParaRPr>
          </a:p>
          <a:p>
            <a:pPr algn="ctr">
              <a:buClr>
                <a:schemeClr val="bg2">
                  <a:lumMod val="50000"/>
                </a:schemeClr>
              </a:buClr>
              <a:buNone/>
            </a:pPr>
            <a:endParaRPr lang="en-US" sz="2600" b="1" dirty="0" smtClean="0">
              <a:solidFill>
                <a:schemeClr val="bg2">
                  <a:lumMod val="50000"/>
                </a:schemeClr>
              </a:solidFill>
            </a:endParaRPr>
          </a:p>
          <a:p>
            <a:pPr>
              <a:buClr>
                <a:schemeClr val="bg2">
                  <a:lumMod val="50000"/>
                </a:schemeClr>
              </a:buClr>
            </a:pPr>
            <a:endParaRPr lang="fr-BE" sz="2600" b="1" dirty="0" smtClean="0">
              <a:solidFill>
                <a:schemeClr val="bg2">
                  <a:lumMod val="50000"/>
                </a:schemeClr>
              </a:solidFill>
            </a:endParaRPr>
          </a:p>
          <a:p>
            <a:pPr>
              <a:buClr>
                <a:schemeClr val="bg2">
                  <a:lumMod val="50000"/>
                </a:schemeClr>
              </a:buClr>
            </a:pPr>
            <a:endParaRPr lang="fr-BE" sz="2600" b="1" dirty="0" smtClean="0">
              <a:solidFill>
                <a:schemeClr val="bg2">
                  <a:lumMod val="50000"/>
                </a:schemeClr>
              </a:solidFill>
            </a:endParaRPr>
          </a:p>
          <a:p>
            <a:pPr>
              <a:buClr>
                <a:schemeClr val="bg2">
                  <a:lumMod val="50000"/>
                </a:schemeClr>
              </a:buClr>
            </a:pPr>
            <a:endParaRPr lang="fr-BE" sz="2600" b="1" dirty="0" smtClean="0">
              <a:solidFill>
                <a:schemeClr val="bg2">
                  <a:lumMod val="50000"/>
                </a:schemeClr>
              </a:solidFill>
            </a:endParaRPr>
          </a:p>
          <a:p>
            <a:pPr>
              <a:buClr>
                <a:schemeClr val="bg2">
                  <a:lumMod val="50000"/>
                </a:schemeClr>
              </a:buClr>
            </a:pPr>
            <a:endParaRPr lang="fr-BE" sz="2600" b="1" dirty="0" smtClean="0">
              <a:solidFill>
                <a:schemeClr val="bg2">
                  <a:lumMod val="50000"/>
                </a:schemeClr>
              </a:solidFill>
            </a:endParaRPr>
          </a:p>
          <a:p>
            <a:pPr>
              <a:buClr>
                <a:schemeClr val="bg2">
                  <a:lumMod val="50000"/>
                </a:schemeClr>
              </a:buClr>
            </a:pPr>
            <a:endParaRPr lang="fr-BE" sz="2600" b="1" dirty="0" smtClean="0">
              <a:solidFill>
                <a:schemeClr val="bg2">
                  <a:lumMod val="50000"/>
                </a:schemeClr>
              </a:solidFill>
            </a:endParaRPr>
          </a:p>
          <a:p>
            <a:pPr>
              <a:buClr>
                <a:schemeClr val="bg2">
                  <a:lumMod val="50000"/>
                </a:schemeClr>
              </a:buClr>
            </a:pPr>
            <a:endParaRPr lang="fr-BE" sz="2600" b="1" dirty="0" smtClean="0">
              <a:solidFill>
                <a:schemeClr val="bg2">
                  <a:lumMod val="50000"/>
                </a:schemeClr>
              </a:solidFill>
            </a:endParaRPr>
          </a:p>
          <a:p>
            <a:pPr algn="ctr">
              <a:buClr>
                <a:schemeClr val="bg2">
                  <a:lumMod val="50000"/>
                </a:schemeClr>
              </a:buClr>
              <a:buNone/>
            </a:pPr>
            <a:r>
              <a:rPr lang="fr-BE" sz="2600" b="1" dirty="0" smtClean="0">
                <a:solidFill>
                  <a:schemeClr val="bg2">
                    <a:lumMod val="50000"/>
                  </a:schemeClr>
                </a:solidFill>
              </a:rPr>
              <a:t> </a:t>
            </a:r>
            <a:endParaRPr lang="fr-BE" sz="2600" b="1" dirty="0">
              <a:solidFill>
                <a:schemeClr val="bg2">
                  <a:lumMod val="50000"/>
                </a:schemeClr>
              </a:solidFill>
            </a:endParaRPr>
          </a:p>
        </p:txBody>
      </p:sp>
      <p:pic>
        <p:nvPicPr>
          <p:cNvPr id="3074" name="Picture 2" descr="C:\Users\alice\Pictures\Paris\034 29-06 Pha Mong.jpg"/>
          <p:cNvPicPr>
            <a:picLocks noChangeAspect="1" noChangeArrowheads="1"/>
          </p:cNvPicPr>
          <p:nvPr/>
        </p:nvPicPr>
        <p:blipFill>
          <a:blip r:embed="rId4" cstate="print"/>
          <a:srcRect/>
          <a:stretch>
            <a:fillRect/>
          </a:stretch>
        </p:blipFill>
        <p:spPr bwMode="auto">
          <a:xfrm>
            <a:off x="4644008" y="908720"/>
            <a:ext cx="4389120" cy="1948815"/>
          </a:xfrm>
          <a:prstGeom prst="rect">
            <a:avLst/>
          </a:prstGeom>
          <a:noFill/>
        </p:spPr>
      </p:pic>
      <p:pic>
        <p:nvPicPr>
          <p:cNvPr id="3076" name="Picture 4" descr="C:\Users\alice\Pictures\Paris\DSC06320.JPG"/>
          <p:cNvPicPr>
            <a:picLocks noChangeAspect="1" noChangeArrowheads="1"/>
          </p:cNvPicPr>
          <p:nvPr/>
        </p:nvPicPr>
        <p:blipFill>
          <a:blip r:embed="rId5" cstate="print"/>
          <a:srcRect/>
          <a:stretch>
            <a:fillRect/>
          </a:stretch>
        </p:blipFill>
        <p:spPr bwMode="auto">
          <a:xfrm>
            <a:off x="4644008" y="4586535"/>
            <a:ext cx="4389120" cy="1578769"/>
          </a:xfrm>
          <a:prstGeom prst="rect">
            <a:avLst/>
          </a:prstGeom>
          <a:noFill/>
        </p:spPr>
      </p:pic>
      <p:pic>
        <p:nvPicPr>
          <p:cNvPr id="3077" name="Picture 5" descr="C:\Users\alice\Pictures\Paris\DSC06132.JPG"/>
          <p:cNvPicPr>
            <a:picLocks noChangeAspect="1" noChangeArrowheads="1"/>
          </p:cNvPicPr>
          <p:nvPr/>
        </p:nvPicPr>
        <p:blipFill>
          <a:blip r:embed="rId6" cstate="print">
            <a:lum contrast="-10000"/>
          </a:blip>
          <a:srcRect/>
          <a:stretch>
            <a:fillRect/>
          </a:stretch>
        </p:blipFill>
        <p:spPr bwMode="auto">
          <a:xfrm>
            <a:off x="4647376" y="3018363"/>
            <a:ext cx="4389120" cy="1418749"/>
          </a:xfrm>
          <a:prstGeom prst="rect">
            <a:avLst/>
          </a:prstGeom>
          <a:noFill/>
        </p:spPr>
      </p:pic>
    </p:spTree>
    <p:extLst>
      <p:ext uri="{BB962C8B-B14F-4D97-AF65-F5344CB8AC3E}">
        <p14:creationId xmlns:p14="http://schemas.microsoft.com/office/powerpoint/2010/main" val="9422333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Titre 1"/>
          <p:cNvSpPr txBox="1">
            <a:spLocks/>
          </p:cNvSpPr>
          <p:nvPr/>
        </p:nvSpPr>
        <p:spPr>
          <a:xfrm>
            <a:off x="403412" y="1759192"/>
            <a:ext cx="8229600" cy="2522351"/>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b="1" u="sng" dirty="0" err="1" smtClean="0"/>
              <a:t>Genetics</a:t>
            </a:r>
            <a:r>
              <a:rPr lang="fr-FR" b="1" u="sng" dirty="0" smtClean="0"/>
              <a:t> to </a:t>
            </a:r>
            <a:r>
              <a:rPr lang="fr-FR" b="1" u="sng" dirty="0" err="1" smtClean="0"/>
              <a:t>study</a:t>
            </a:r>
            <a:r>
              <a:rPr lang="fr-FR" b="1" u="sng" dirty="0" smtClean="0"/>
              <a:t> </a:t>
            </a:r>
            <a:r>
              <a:rPr lang="fr-FR" b="1" u="sng" dirty="0" err="1" smtClean="0"/>
              <a:t>threatened</a:t>
            </a:r>
            <a:r>
              <a:rPr lang="fr-FR" b="1" u="sng" dirty="0" smtClean="0"/>
              <a:t> </a:t>
            </a:r>
            <a:r>
              <a:rPr lang="fr-FR" b="1" u="sng" dirty="0" err="1" smtClean="0"/>
              <a:t>species</a:t>
            </a:r>
            <a:r>
              <a:rPr lang="fr-FR" b="1" u="sng" dirty="0" smtClean="0"/>
              <a:t> and </a:t>
            </a:r>
            <a:r>
              <a:rPr lang="fr-FR" b="1" u="sng" dirty="0" err="1" smtClean="0"/>
              <a:t>better</a:t>
            </a:r>
            <a:r>
              <a:rPr lang="fr-FR" b="1" u="sng" dirty="0" smtClean="0"/>
              <a:t> </a:t>
            </a:r>
            <a:r>
              <a:rPr lang="fr-FR" b="1" u="sng" dirty="0" err="1" smtClean="0"/>
              <a:t>understand</a:t>
            </a:r>
            <a:r>
              <a:rPr lang="fr-FR" b="1" u="sng" dirty="0" smtClean="0"/>
              <a:t> </a:t>
            </a:r>
            <a:r>
              <a:rPr lang="fr-FR" b="1" u="sng" dirty="0" err="1" smtClean="0"/>
              <a:t>their</a:t>
            </a:r>
            <a:r>
              <a:rPr lang="fr-FR" b="1" u="sng" dirty="0" smtClean="0"/>
              <a:t> chances of long </a:t>
            </a:r>
            <a:r>
              <a:rPr lang="fr-FR" b="1" u="sng" dirty="0" err="1" smtClean="0"/>
              <a:t>term</a:t>
            </a:r>
            <a:r>
              <a:rPr lang="fr-FR" b="1" u="sng" dirty="0" smtClean="0"/>
              <a:t> </a:t>
            </a:r>
            <a:r>
              <a:rPr lang="fr-FR" b="1" u="sng" dirty="0" err="1" smtClean="0"/>
              <a:t>survival</a:t>
            </a:r>
            <a:endParaRPr lang="fr-FR" b="1" u="sng" dirty="0"/>
          </a:p>
        </p:txBody>
      </p:sp>
    </p:spTree>
    <p:extLst>
      <p:ext uri="{BB962C8B-B14F-4D97-AF65-F5344CB8AC3E}">
        <p14:creationId xmlns:p14="http://schemas.microsoft.com/office/powerpoint/2010/main" val="883932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smtClean="0"/>
              <a:t>The case of the </a:t>
            </a:r>
            <a:r>
              <a:rPr lang="fr-FR" b="1" dirty="0" err="1" smtClean="0"/>
              <a:t>African</a:t>
            </a:r>
            <a:r>
              <a:rPr lang="fr-FR" b="1" dirty="0" smtClean="0"/>
              <a:t> lion in </a:t>
            </a:r>
            <a:r>
              <a:rPr lang="fr-FR" b="1" dirty="0" err="1" smtClean="0"/>
              <a:t>Tanzania</a:t>
            </a:r>
            <a:endParaRPr lang="fr-FR" b="1" dirty="0"/>
          </a:p>
        </p:txBody>
      </p:sp>
      <p:sp>
        <p:nvSpPr>
          <p:cNvPr id="3" name="Espace réservé du contenu 2"/>
          <p:cNvSpPr>
            <a:spLocks noGrp="1"/>
          </p:cNvSpPr>
          <p:nvPr>
            <p:ph idx="1"/>
          </p:nvPr>
        </p:nvSpPr>
        <p:spPr/>
        <p:txBody>
          <a:bodyPr/>
          <a:lstStyle/>
          <a:p>
            <a:endParaRPr lang="fr-FR"/>
          </a:p>
        </p:txBody>
      </p:sp>
      <p:pic>
        <p:nvPicPr>
          <p:cNvPr id="4" name="Image 3" descr="Macintosh HD:Users:Olivia:Downloads:Cecil-withYoungsters.jpg"/>
          <p:cNvPicPr>
            <a:picLocks noChangeAspect="1"/>
          </p:cNvPicPr>
          <p:nvPr/>
        </p:nvPicPr>
        <p:blipFill rotWithShape="1">
          <a:blip r:embed="rId2">
            <a:extLst>
              <a:ext uri="{28A0092B-C50C-407E-A947-70E740481C1C}">
                <a14:useLocalDpi xmlns:a14="http://schemas.microsoft.com/office/drawing/2010/main" val="0"/>
              </a:ext>
            </a:extLst>
          </a:blip>
          <a:srcRect t="6971" b="1994"/>
          <a:stretch/>
        </p:blipFill>
        <p:spPr bwMode="auto">
          <a:xfrm>
            <a:off x="759050" y="1600200"/>
            <a:ext cx="7625899" cy="4616734"/>
          </a:xfrm>
          <a:prstGeom prst="rect">
            <a:avLst/>
          </a:prstGeom>
          <a:noFill/>
          <a:ln w="57150" cmpd="thinThick">
            <a:solidFill>
              <a:schemeClr val="bg1"/>
            </a:solidFill>
          </a:ln>
        </p:spPr>
      </p:pic>
    </p:spTree>
    <p:extLst>
      <p:ext uri="{BB962C8B-B14F-4D97-AF65-F5344CB8AC3E}">
        <p14:creationId xmlns:p14="http://schemas.microsoft.com/office/powerpoint/2010/main" val="499037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u="sng" dirty="0" err="1" smtClean="0"/>
              <a:t>Reduction</a:t>
            </a:r>
            <a:r>
              <a:rPr lang="fr-FR" b="1" u="sng" dirty="0" smtClean="0"/>
              <a:t> of </a:t>
            </a:r>
            <a:r>
              <a:rPr lang="fr-FR" b="1" u="sng" dirty="0" err="1" smtClean="0"/>
              <a:t>its</a:t>
            </a:r>
            <a:r>
              <a:rPr lang="fr-FR" b="1" u="sng" dirty="0" smtClean="0"/>
              <a:t> distribution </a:t>
            </a:r>
            <a:r>
              <a:rPr lang="fr-FR" b="1" u="sng" dirty="0" err="1" smtClean="0"/>
              <a:t>throughout</a:t>
            </a:r>
            <a:r>
              <a:rPr lang="fr-FR" b="1" u="sng" dirty="0" smtClean="0"/>
              <a:t> </a:t>
            </a:r>
            <a:r>
              <a:rPr lang="fr-FR" b="1" u="sng" dirty="0" err="1" smtClean="0"/>
              <a:t>African</a:t>
            </a:r>
            <a:endParaRPr lang="fr-FR" b="1" u="sng" dirty="0"/>
          </a:p>
        </p:txBody>
      </p:sp>
      <p:pic>
        <p:nvPicPr>
          <p:cNvPr id="4" name="Image 3"/>
          <p:cNvPicPr/>
          <p:nvPr/>
        </p:nvPicPr>
        <p:blipFill rotWithShape="1">
          <a:blip r:embed="rId2">
            <a:extLst>
              <a:ext uri="{28A0092B-C50C-407E-A947-70E740481C1C}">
                <a14:useLocalDpi xmlns:a14="http://schemas.microsoft.com/office/drawing/2010/main" val="0"/>
              </a:ext>
            </a:extLst>
          </a:blip>
          <a:srcRect t="3174"/>
          <a:stretch/>
        </p:blipFill>
        <p:spPr bwMode="auto">
          <a:xfrm>
            <a:off x="897022" y="1719030"/>
            <a:ext cx="7789778" cy="5047530"/>
          </a:xfrm>
          <a:prstGeom prst="rect">
            <a:avLst/>
          </a:prstGeom>
          <a:ln>
            <a:solidFill>
              <a:schemeClr val="tx1"/>
            </a:solidFill>
          </a:ln>
          <a:extLst>
            <a:ext uri="{53640926-AAD7-44d8-BBD7-CCE9431645EC}">
              <a14:shadowObscured xmlns:a14="http://schemas.microsoft.com/office/drawing/2010/main" xmlns=""/>
            </a:ext>
          </a:extLst>
        </p:spPr>
      </p:pic>
      <p:sp>
        <p:nvSpPr>
          <p:cNvPr id="3" name="Ellipse 2"/>
          <p:cNvSpPr/>
          <p:nvPr/>
        </p:nvSpPr>
        <p:spPr>
          <a:xfrm>
            <a:off x="4526280" y="3874770"/>
            <a:ext cx="937260" cy="84582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0479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err="1" smtClean="0"/>
              <a:t>Clustering</a:t>
            </a:r>
            <a:r>
              <a:rPr lang="fr-FR" b="1" dirty="0" smtClean="0"/>
              <a:t> analyses </a:t>
            </a:r>
            <a:r>
              <a:rPr lang="fr-FR" b="1" dirty="0" err="1" smtClean="0"/>
              <a:t>based</a:t>
            </a:r>
            <a:r>
              <a:rPr lang="fr-FR" b="1" dirty="0" smtClean="0"/>
              <a:t> on hypervariable </a:t>
            </a:r>
            <a:r>
              <a:rPr lang="fr-FR" b="1" dirty="0" err="1" smtClean="0"/>
              <a:t>genetic</a:t>
            </a:r>
            <a:r>
              <a:rPr lang="fr-FR" b="1" dirty="0" smtClean="0"/>
              <a:t> markers (</a:t>
            </a:r>
            <a:r>
              <a:rPr lang="fr-FR" b="1" dirty="0" err="1" smtClean="0"/>
              <a:t>SNP's</a:t>
            </a:r>
            <a:r>
              <a:rPr lang="fr-FR" b="1" dirty="0" smtClean="0"/>
              <a:t>)</a:t>
            </a:r>
            <a:endParaRPr lang="fr-FR" b="1" dirty="0"/>
          </a:p>
        </p:txBody>
      </p:sp>
      <p:pic>
        <p:nvPicPr>
          <p:cNvPr id="4" name="Image 3"/>
          <p:cNvPicPr/>
          <p:nvPr/>
        </p:nvPicPr>
        <p:blipFill rotWithShape="1">
          <a:blip r:embed="rId2">
            <a:extLst>
              <a:ext uri="{28A0092B-C50C-407E-A947-70E740481C1C}">
                <a14:useLocalDpi xmlns:a14="http://schemas.microsoft.com/office/drawing/2010/main" val="0"/>
              </a:ext>
            </a:extLst>
          </a:blip>
          <a:srcRect l="2308" t="3613" r="1426" b="3040"/>
          <a:stretch/>
        </p:blipFill>
        <p:spPr bwMode="auto">
          <a:xfrm>
            <a:off x="511677" y="2230181"/>
            <a:ext cx="8120646" cy="282975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1096113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lstStyle/>
          <a:p>
            <a:endParaRPr lang="fr-FR" dirty="0"/>
          </a:p>
        </p:txBody>
      </p:sp>
      <p:pic>
        <p:nvPicPr>
          <p:cNvPr id="4" name="Image 3" descr="Macintosh HD:Users:Olivia:Desktop:Carte Clusters.png"/>
          <p:cNvPicPr/>
          <p:nvPr/>
        </p:nvPicPr>
        <p:blipFill rotWithShape="1">
          <a:blip r:embed="rId2">
            <a:extLst>
              <a:ext uri="{28A0092B-C50C-407E-A947-70E740481C1C}">
                <a14:useLocalDpi xmlns:a14="http://schemas.microsoft.com/office/drawing/2010/main" val="0"/>
              </a:ext>
            </a:extLst>
          </a:blip>
          <a:srcRect l="6889" t="1562" r="7112" b="3125"/>
          <a:stretch/>
        </p:blipFill>
        <p:spPr bwMode="auto">
          <a:xfrm>
            <a:off x="1402113" y="997809"/>
            <a:ext cx="6059166" cy="4775200"/>
          </a:xfrm>
          <a:prstGeom prst="rect">
            <a:avLst/>
          </a:prstGeom>
          <a:solidFill>
            <a:schemeClr val="tx1"/>
          </a:solidFill>
          <a:ln>
            <a:solidFill>
              <a:schemeClr val="tx1"/>
            </a:solidFill>
          </a:ln>
          <a:extLst>
            <a:ext uri="{53640926-AAD7-44d8-BBD7-CCE9431645EC}">
              <a14:shadowObscured xmlns:a14="http://schemas.microsoft.com/office/drawing/2010/main" xmlns=""/>
            </a:ext>
          </a:extLst>
        </p:spPr>
      </p:pic>
      <p:sp>
        <p:nvSpPr>
          <p:cNvPr id="5" name="Ellipse 4"/>
          <p:cNvSpPr/>
          <p:nvPr/>
        </p:nvSpPr>
        <p:spPr>
          <a:xfrm>
            <a:off x="2656704" y="2397211"/>
            <a:ext cx="2298356" cy="2001794"/>
          </a:xfrm>
          <a:prstGeom prst="ellipse">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Ellipse 5"/>
          <p:cNvSpPr/>
          <p:nvPr/>
        </p:nvSpPr>
        <p:spPr>
          <a:xfrm>
            <a:off x="4431696" y="997809"/>
            <a:ext cx="2298356" cy="2001794"/>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Ellipse 6"/>
          <p:cNvSpPr/>
          <p:nvPr/>
        </p:nvSpPr>
        <p:spPr>
          <a:xfrm>
            <a:off x="4875135" y="3580670"/>
            <a:ext cx="2298356" cy="2001794"/>
          </a:xfrm>
          <a:prstGeom prst="ellipse">
            <a:avLst/>
          </a:prstGeom>
          <a:noFill/>
          <a:ln w="762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6208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736" y="693386"/>
            <a:ext cx="8229600" cy="1143000"/>
          </a:xfrm>
        </p:spPr>
        <p:txBody>
          <a:bodyPr>
            <a:normAutofit fontScale="90000"/>
          </a:bodyPr>
          <a:lstStyle/>
          <a:p>
            <a:r>
              <a:rPr lang="fr-FR" b="1" dirty="0" smtClean="0"/>
              <a:t>Impact of agriculture and </a:t>
            </a:r>
            <a:r>
              <a:rPr lang="fr-FR" b="1" dirty="0" err="1" smtClean="0"/>
              <a:t>human</a:t>
            </a:r>
            <a:r>
              <a:rPr lang="fr-FR" b="1" dirty="0" smtClean="0"/>
              <a:t> </a:t>
            </a:r>
            <a:r>
              <a:rPr lang="fr-FR" b="1" dirty="0" err="1" smtClean="0"/>
              <a:t>urbanization</a:t>
            </a:r>
            <a:r>
              <a:rPr lang="fr-FR" b="1" dirty="0" smtClean="0"/>
              <a:t> on the </a:t>
            </a:r>
            <a:r>
              <a:rPr lang="fr-FR" b="1" dirty="0" err="1" smtClean="0"/>
              <a:t>genetic</a:t>
            </a:r>
            <a:r>
              <a:rPr lang="fr-FR" b="1" dirty="0" smtClean="0"/>
              <a:t> structure of the lions</a:t>
            </a:r>
            <a:endParaRPr lang="fr-FR" b="1" dirty="0"/>
          </a:p>
        </p:txBody>
      </p:sp>
      <p:pic>
        <p:nvPicPr>
          <p:cNvPr id="14" name="Image 13" descr="Capture d’écran 2016-08-16 à 19.20.55.png"/>
          <p:cNvPicPr>
            <a:picLocks noChangeAspect="1"/>
          </p:cNvPicPr>
          <p:nvPr/>
        </p:nvPicPr>
        <p:blipFill rotWithShape="1">
          <a:blip r:embed="rId2">
            <a:extLst>
              <a:ext uri="{28A0092B-C50C-407E-A947-70E740481C1C}">
                <a14:useLocalDpi xmlns:a14="http://schemas.microsoft.com/office/drawing/2010/main" val="0"/>
              </a:ext>
            </a:extLst>
          </a:blip>
          <a:srcRect l="11397" t="2963" r="7442" b="10976"/>
          <a:stretch/>
        </p:blipFill>
        <p:spPr>
          <a:xfrm>
            <a:off x="4717319" y="2680484"/>
            <a:ext cx="3400806" cy="3084879"/>
          </a:xfrm>
          <a:prstGeom prst="rect">
            <a:avLst/>
          </a:prstGeom>
        </p:spPr>
      </p:pic>
      <p:sp>
        <p:nvSpPr>
          <p:cNvPr id="15" name="Ellipse 14"/>
          <p:cNvSpPr/>
          <p:nvPr/>
        </p:nvSpPr>
        <p:spPr>
          <a:xfrm rot="19354898">
            <a:off x="6450824" y="4778574"/>
            <a:ext cx="1025999" cy="731890"/>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Ellipse 15"/>
          <p:cNvSpPr/>
          <p:nvPr/>
        </p:nvSpPr>
        <p:spPr>
          <a:xfrm rot="2690130">
            <a:off x="6010872" y="3204568"/>
            <a:ext cx="1263943" cy="461743"/>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llipse 16"/>
          <p:cNvSpPr/>
          <p:nvPr/>
        </p:nvSpPr>
        <p:spPr>
          <a:xfrm rot="1475629">
            <a:off x="5093779" y="3901114"/>
            <a:ext cx="1239841" cy="849004"/>
          </a:xfrm>
          <a:prstGeom prst="ellipse">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8" name="Grouper 17"/>
          <p:cNvGrpSpPr/>
          <p:nvPr/>
        </p:nvGrpSpPr>
        <p:grpSpPr>
          <a:xfrm>
            <a:off x="7891969" y="3296700"/>
            <a:ext cx="1247218" cy="1704224"/>
            <a:chOff x="1018664" y="1153292"/>
            <a:chExt cx="1908964" cy="2608449"/>
          </a:xfrm>
        </p:grpSpPr>
        <p:grpSp>
          <p:nvGrpSpPr>
            <p:cNvPr id="19" name="Grouper 18"/>
            <p:cNvGrpSpPr/>
            <p:nvPr/>
          </p:nvGrpSpPr>
          <p:grpSpPr>
            <a:xfrm>
              <a:off x="1172506" y="1411627"/>
              <a:ext cx="1517607" cy="2350114"/>
              <a:chOff x="544357" y="1589136"/>
              <a:chExt cx="1517607" cy="2350114"/>
            </a:xfrm>
          </p:grpSpPr>
          <p:pic>
            <p:nvPicPr>
              <p:cNvPr id="21" name="Image 20" descr="Capture d’écran 2016-08-16 à 19.28.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357" y="1708185"/>
                <a:ext cx="192306" cy="2065744"/>
              </a:xfrm>
              <a:prstGeom prst="rect">
                <a:avLst/>
              </a:prstGeom>
            </p:spPr>
          </p:pic>
          <p:sp>
            <p:nvSpPr>
              <p:cNvPr id="22" name="ZoneTexte 21"/>
              <p:cNvSpPr txBox="1"/>
              <p:nvPr/>
            </p:nvSpPr>
            <p:spPr>
              <a:xfrm>
                <a:off x="745017" y="1589136"/>
                <a:ext cx="1316947" cy="2350114"/>
              </a:xfrm>
              <a:prstGeom prst="rect">
                <a:avLst/>
              </a:prstGeom>
              <a:noFill/>
            </p:spPr>
            <p:txBody>
              <a:bodyPr wrap="square" rtlCol="0">
                <a:spAutoFit/>
              </a:bodyPr>
              <a:lstStyle/>
              <a:p>
                <a:r>
                  <a:rPr lang="fr-FR" sz="900" dirty="0" smtClean="0">
                    <a:latin typeface="Cambria"/>
                    <a:cs typeface="Cambria"/>
                  </a:rPr>
                  <a:t>&lt; 2</a:t>
                </a:r>
              </a:p>
              <a:p>
                <a:r>
                  <a:rPr lang="fr-FR" sz="900" dirty="0" smtClean="0">
                    <a:latin typeface="Cambria"/>
                    <a:cs typeface="Cambria"/>
                  </a:rPr>
                  <a:t>03 – 10</a:t>
                </a:r>
              </a:p>
              <a:p>
                <a:r>
                  <a:rPr lang="fr-FR" sz="900" dirty="0" smtClean="0">
                    <a:latin typeface="Cambria"/>
                    <a:cs typeface="Cambria"/>
                  </a:rPr>
                  <a:t>11 – 20</a:t>
                </a:r>
              </a:p>
              <a:p>
                <a:r>
                  <a:rPr lang="fr-FR" sz="900" dirty="0" smtClean="0">
                    <a:latin typeface="Cambria"/>
                    <a:cs typeface="Cambria"/>
                  </a:rPr>
                  <a:t>21 – 50</a:t>
                </a:r>
              </a:p>
              <a:p>
                <a:r>
                  <a:rPr lang="fr-FR" sz="900" dirty="0" smtClean="0">
                    <a:latin typeface="Cambria"/>
                    <a:cs typeface="Cambria"/>
                  </a:rPr>
                  <a:t>51 – 100</a:t>
                </a:r>
              </a:p>
              <a:p>
                <a:r>
                  <a:rPr lang="fr-FR" sz="900" dirty="0" smtClean="0">
                    <a:latin typeface="Cambria"/>
                    <a:cs typeface="Cambria"/>
                  </a:rPr>
                  <a:t>101 – 200</a:t>
                </a:r>
              </a:p>
              <a:p>
                <a:r>
                  <a:rPr lang="fr-FR" sz="900" dirty="0" smtClean="0">
                    <a:latin typeface="Cambria"/>
                    <a:cs typeface="Cambria"/>
                  </a:rPr>
                  <a:t>201 – 500</a:t>
                </a:r>
              </a:p>
              <a:p>
                <a:r>
                  <a:rPr lang="fr-FR" sz="900" dirty="0" smtClean="0">
                    <a:latin typeface="Cambria"/>
                    <a:cs typeface="Cambria"/>
                  </a:rPr>
                  <a:t>501 – 1000</a:t>
                </a:r>
              </a:p>
              <a:p>
                <a:r>
                  <a:rPr lang="fr-FR" sz="900" dirty="0" smtClean="0">
                    <a:latin typeface="Cambria"/>
                    <a:cs typeface="Cambria"/>
                  </a:rPr>
                  <a:t>&gt; 1000</a:t>
                </a:r>
                <a:endParaRPr lang="fr-FR" sz="900" dirty="0">
                  <a:latin typeface="Cambria"/>
                  <a:cs typeface="Cambria"/>
                </a:endParaRPr>
              </a:p>
            </p:txBody>
          </p:sp>
        </p:grpSp>
        <p:sp>
          <p:nvSpPr>
            <p:cNvPr id="20" name="ZoneTexte 19"/>
            <p:cNvSpPr txBox="1"/>
            <p:nvPr/>
          </p:nvSpPr>
          <p:spPr>
            <a:xfrm>
              <a:off x="1018664" y="1153292"/>
              <a:ext cx="1908964" cy="405192"/>
            </a:xfrm>
            <a:prstGeom prst="rect">
              <a:avLst/>
            </a:prstGeom>
            <a:noFill/>
          </p:spPr>
          <p:txBody>
            <a:bodyPr wrap="square" rtlCol="0">
              <a:spAutoFit/>
            </a:bodyPr>
            <a:lstStyle/>
            <a:p>
              <a:r>
                <a:rPr lang="fr-FR" sz="900" b="1" dirty="0" smtClean="0">
                  <a:latin typeface="Cambria"/>
                  <a:cs typeface="Cambria"/>
                </a:rPr>
                <a:t>Densités par km</a:t>
              </a:r>
              <a:r>
                <a:rPr lang="fr-FR" sz="900" b="1" baseline="30000" dirty="0" smtClean="0">
                  <a:latin typeface="Cambria"/>
                  <a:cs typeface="Cambria"/>
                </a:rPr>
                <a:t>2</a:t>
              </a:r>
              <a:endParaRPr lang="fr-FR" sz="900" b="1" baseline="30000" dirty="0">
                <a:latin typeface="Cambria"/>
                <a:cs typeface="Cambria"/>
              </a:endParaRPr>
            </a:p>
          </p:txBody>
        </p:sp>
      </p:grpSp>
      <p:pic>
        <p:nvPicPr>
          <p:cNvPr id="7" name="Image 6" descr="Capture d’écran 2016-08-16 à 20.25.14.png"/>
          <p:cNvPicPr>
            <a:picLocks noChangeAspect="1"/>
          </p:cNvPicPr>
          <p:nvPr/>
        </p:nvPicPr>
        <p:blipFill rotWithShape="1">
          <a:blip r:embed="rId4">
            <a:extLst>
              <a:ext uri="{28A0092B-C50C-407E-A947-70E740481C1C}">
                <a14:useLocalDpi xmlns:a14="http://schemas.microsoft.com/office/drawing/2010/main" val="0"/>
              </a:ext>
            </a:extLst>
          </a:blip>
          <a:srcRect l="9015" r="3187"/>
          <a:stretch/>
        </p:blipFill>
        <p:spPr>
          <a:xfrm>
            <a:off x="288990" y="2680484"/>
            <a:ext cx="3288763" cy="3271931"/>
          </a:xfrm>
          <a:prstGeom prst="rect">
            <a:avLst/>
          </a:prstGeom>
        </p:spPr>
      </p:pic>
      <p:grpSp>
        <p:nvGrpSpPr>
          <p:cNvPr id="8" name="Grouper 7"/>
          <p:cNvGrpSpPr/>
          <p:nvPr/>
        </p:nvGrpSpPr>
        <p:grpSpPr>
          <a:xfrm>
            <a:off x="398612" y="5341793"/>
            <a:ext cx="1289257" cy="423570"/>
            <a:chOff x="1412311" y="3440950"/>
            <a:chExt cx="1124167" cy="369332"/>
          </a:xfrm>
        </p:grpSpPr>
        <p:sp>
          <p:nvSpPr>
            <p:cNvPr id="12" name="Ellipse 11"/>
            <p:cNvSpPr/>
            <p:nvPr/>
          </p:nvSpPr>
          <p:spPr>
            <a:xfrm>
              <a:off x="1412311" y="3530612"/>
              <a:ext cx="68277" cy="684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ZoneTexte 12"/>
            <p:cNvSpPr txBox="1"/>
            <p:nvPr/>
          </p:nvSpPr>
          <p:spPr>
            <a:xfrm>
              <a:off x="1480588" y="3440950"/>
              <a:ext cx="1055890" cy="369332"/>
            </a:xfrm>
            <a:prstGeom prst="rect">
              <a:avLst/>
            </a:prstGeom>
            <a:noFill/>
          </p:spPr>
          <p:txBody>
            <a:bodyPr wrap="square" rtlCol="0">
              <a:spAutoFit/>
            </a:bodyPr>
            <a:lstStyle/>
            <a:p>
              <a:r>
                <a:rPr lang="fr-FR" sz="900" dirty="0" smtClean="0">
                  <a:latin typeface="Cambria"/>
                  <a:cs typeface="Cambria"/>
                </a:rPr>
                <a:t>≈ 500 hectares de    culture de maïs</a:t>
              </a:r>
              <a:endParaRPr lang="fr-FR" sz="900" dirty="0">
                <a:latin typeface="Cambria"/>
                <a:cs typeface="Cambria"/>
              </a:endParaRPr>
            </a:p>
          </p:txBody>
        </p:sp>
      </p:grpSp>
      <p:sp>
        <p:nvSpPr>
          <p:cNvPr id="9" name="Ellipse 8"/>
          <p:cNvSpPr/>
          <p:nvPr/>
        </p:nvSpPr>
        <p:spPr>
          <a:xfrm rot="1475629">
            <a:off x="749739" y="4006548"/>
            <a:ext cx="1239841" cy="849004"/>
          </a:xfrm>
          <a:prstGeom prst="ellipse">
            <a:avLst/>
          </a:prstGeom>
          <a:no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rot="2690130">
            <a:off x="1666832" y="3213621"/>
            <a:ext cx="1263943" cy="461743"/>
          </a:xfrm>
          <a:prstGeom prst="ellipse">
            <a:avLst/>
          </a:prstGeom>
          <a:no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rot="19354898">
            <a:off x="2179826" y="4856931"/>
            <a:ext cx="1025998" cy="731890"/>
          </a:xfrm>
          <a:prstGeom prst="ellipse">
            <a:avLst/>
          </a:prstGeom>
          <a:noFill/>
          <a:ln w="5715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ZoneTexte 22"/>
          <p:cNvSpPr txBox="1"/>
          <p:nvPr/>
        </p:nvSpPr>
        <p:spPr>
          <a:xfrm flipH="1">
            <a:off x="444330" y="6179419"/>
            <a:ext cx="2712755" cy="369332"/>
          </a:xfrm>
          <a:prstGeom prst="rect">
            <a:avLst/>
          </a:prstGeom>
          <a:noFill/>
        </p:spPr>
        <p:txBody>
          <a:bodyPr wrap="square" rtlCol="0">
            <a:spAutoFit/>
          </a:bodyPr>
          <a:lstStyle/>
          <a:p>
            <a:r>
              <a:rPr lang="fr-FR" b="1" dirty="0" smtClean="0"/>
              <a:t>Distribution of corn </a:t>
            </a:r>
            <a:r>
              <a:rPr lang="fr-FR" b="1" dirty="0" err="1" smtClean="0"/>
              <a:t>fields</a:t>
            </a:r>
            <a:endParaRPr lang="fr-FR" b="1" dirty="0"/>
          </a:p>
        </p:txBody>
      </p:sp>
      <p:sp>
        <p:nvSpPr>
          <p:cNvPr id="24" name="ZoneTexte 23"/>
          <p:cNvSpPr txBox="1"/>
          <p:nvPr/>
        </p:nvSpPr>
        <p:spPr>
          <a:xfrm flipH="1">
            <a:off x="4591288" y="6179419"/>
            <a:ext cx="3734564" cy="369332"/>
          </a:xfrm>
          <a:prstGeom prst="rect">
            <a:avLst/>
          </a:prstGeom>
          <a:noFill/>
        </p:spPr>
        <p:txBody>
          <a:bodyPr wrap="square" rtlCol="0">
            <a:spAutoFit/>
          </a:bodyPr>
          <a:lstStyle/>
          <a:p>
            <a:r>
              <a:rPr lang="fr-FR" b="1" dirty="0" smtClean="0"/>
              <a:t>Distribution of </a:t>
            </a:r>
            <a:r>
              <a:rPr lang="fr-FR" b="1" dirty="0" err="1" smtClean="0"/>
              <a:t>Human</a:t>
            </a:r>
            <a:r>
              <a:rPr lang="fr-FR" b="1" dirty="0" smtClean="0"/>
              <a:t> </a:t>
            </a:r>
            <a:r>
              <a:rPr lang="fr-FR" b="1" dirty="0" err="1" smtClean="0"/>
              <a:t>densities</a:t>
            </a:r>
            <a:endParaRPr lang="fr-FR" b="1" dirty="0"/>
          </a:p>
        </p:txBody>
      </p:sp>
    </p:spTree>
    <p:extLst>
      <p:ext uri="{BB962C8B-B14F-4D97-AF65-F5344CB8AC3E}">
        <p14:creationId xmlns:p14="http://schemas.microsoft.com/office/powerpoint/2010/main" val="4688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r 9"/>
          <p:cNvGrpSpPr/>
          <p:nvPr/>
        </p:nvGrpSpPr>
        <p:grpSpPr>
          <a:xfrm>
            <a:off x="168022" y="3203610"/>
            <a:ext cx="9248385" cy="2592016"/>
            <a:chOff x="168022" y="2895000"/>
            <a:chExt cx="9248385" cy="2592016"/>
          </a:xfrm>
        </p:grpSpPr>
        <p:sp>
          <p:nvSpPr>
            <p:cNvPr id="2" name="ZoneTexte 1"/>
            <p:cNvSpPr txBox="1"/>
            <p:nvPr/>
          </p:nvSpPr>
          <p:spPr>
            <a:xfrm>
              <a:off x="1188780" y="2931111"/>
              <a:ext cx="3551238" cy="369332"/>
            </a:xfrm>
            <a:prstGeom prst="rect">
              <a:avLst/>
            </a:prstGeom>
            <a:noFill/>
          </p:spPr>
          <p:txBody>
            <a:bodyPr wrap="square" rtlCol="0">
              <a:spAutoFit/>
            </a:bodyPr>
            <a:lstStyle/>
            <a:p>
              <a:r>
                <a:rPr lang="fr-FR" b="1" dirty="0" err="1" smtClean="0">
                  <a:latin typeface="+mj-lt"/>
                </a:rPr>
                <a:t>Inbreeding</a:t>
              </a:r>
              <a:r>
                <a:rPr lang="fr-FR" b="1" dirty="0" smtClean="0">
                  <a:latin typeface="+mj-lt"/>
                </a:rPr>
                <a:t> </a:t>
              </a:r>
              <a:r>
                <a:rPr lang="fr-FR" b="1" dirty="0" err="1" smtClean="0">
                  <a:latin typeface="+mj-lt"/>
                </a:rPr>
                <a:t>depression</a:t>
              </a:r>
              <a:r>
                <a:rPr lang="fr-FR" b="1" dirty="0" smtClean="0">
                  <a:latin typeface="+mj-lt"/>
                </a:rPr>
                <a:t> </a:t>
              </a:r>
              <a:r>
                <a:rPr lang="fr-FR" b="1" dirty="0" err="1" smtClean="0">
                  <a:latin typeface="+mj-lt"/>
                </a:rPr>
                <a:t>risk</a:t>
              </a:r>
              <a:endParaRPr lang="fr-FR" b="1" dirty="0" smtClean="0">
                <a:latin typeface="+mj-lt"/>
              </a:endParaRPr>
            </a:p>
          </p:txBody>
        </p:sp>
        <p:grpSp>
          <p:nvGrpSpPr>
            <p:cNvPr id="5" name="Grouper 4"/>
            <p:cNvGrpSpPr/>
            <p:nvPr/>
          </p:nvGrpSpPr>
          <p:grpSpPr>
            <a:xfrm>
              <a:off x="168022" y="2895000"/>
              <a:ext cx="791832" cy="505488"/>
              <a:chOff x="1795538" y="2095928"/>
              <a:chExt cx="1854048" cy="1183583"/>
            </a:xfrm>
          </p:grpSpPr>
          <p:pic>
            <p:nvPicPr>
              <p:cNvPr id="3" name="Image 2" descr="Capture d’écran 2016-09-03 à 15.07.18.png"/>
              <p:cNvPicPr>
                <a:picLocks noChangeAspect="1"/>
              </p:cNvPicPr>
              <p:nvPr/>
            </p:nvPicPr>
            <p:blipFill rotWithShape="1">
              <a:blip r:embed="rId4">
                <a:extLst>
                  <a:ext uri="{28A0092B-C50C-407E-A947-70E740481C1C}">
                    <a14:useLocalDpi xmlns:a14="http://schemas.microsoft.com/office/drawing/2010/main" val="0"/>
                  </a:ext>
                </a:extLst>
              </a:blip>
              <a:srcRect t="7638" r="7602" b="7638"/>
              <a:stretch/>
            </p:blipFill>
            <p:spPr>
              <a:xfrm>
                <a:off x="1795538" y="2095928"/>
                <a:ext cx="1854048" cy="1183583"/>
              </a:xfrm>
              <a:prstGeom prst="rect">
                <a:avLst/>
              </a:prstGeom>
            </p:spPr>
          </p:pic>
          <p:sp>
            <p:nvSpPr>
              <p:cNvPr id="4" name="Rectangle 3"/>
              <p:cNvSpPr/>
              <p:nvPr/>
            </p:nvSpPr>
            <p:spPr>
              <a:xfrm>
                <a:off x="1795538" y="3045260"/>
                <a:ext cx="103233" cy="1479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7" name="Connecteur droit 6"/>
            <p:cNvCxnSpPr/>
            <p:nvPr/>
          </p:nvCxnSpPr>
          <p:spPr>
            <a:xfrm flipV="1">
              <a:off x="168024" y="3511321"/>
              <a:ext cx="457199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636652" y="3732690"/>
              <a:ext cx="8779755" cy="1754326"/>
            </a:xfrm>
            <a:prstGeom prst="rect">
              <a:avLst/>
            </a:prstGeom>
            <a:noFill/>
          </p:spPr>
          <p:txBody>
            <a:bodyPr wrap="square" rtlCol="0">
              <a:spAutoFit/>
            </a:bodyPr>
            <a:lstStyle/>
            <a:p>
              <a:pPr marL="285750" indent="-285750">
                <a:buFont typeface="Wingdings" charset="2"/>
                <a:buChar char="§"/>
              </a:pPr>
              <a:r>
                <a:rPr lang="fr-FR" dirty="0" err="1" smtClean="0">
                  <a:solidFill>
                    <a:schemeClr val="accent4">
                      <a:lumMod val="75000"/>
                    </a:schemeClr>
                  </a:solidFill>
                  <a:latin typeface="+mj-lt"/>
                  <a:sym typeface="Wingdings"/>
                </a:rPr>
                <a:t>Iinbreeding</a:t>
              </a:r>
              <a:r>
                <a:rPr lang="fr-FR" dirty="0" smtClean="0">
                  <a:solidFill>
                    <a:schemeClr val="accent4">
                      <a:lumMod val="75000"/>
                    </a:schemeClr>
                  </a:solidFill>
                  <a:latin typeface="+mj-lt"/>
                  <a:sym typeface="Wingdings"/>
                </a:rPr>
                <a:t> </a:t>
              </a:r>
              <a:r>
                <a:rPr lang="fr-FR" dirty="0" err="1" smtClean="0">
                  <a:solidFill>
                    <a:schemeClr val="accent4">
                      <a:lumMod val="75000"/>
                    </a:schemeClr>
                  </a:solidFill>
                  <a:latin typeface="+mj-lt"/>
                  <a:sym typeface="Wingdings"/>
                </a:rPr>
                <a:t>depression</a:t>
              </a:r>
              <a:r>
                <a:rPr lang="fr-FR" dirty="0" smtClean="0">
                  <a:solidFill>
                    <a:schemeClr val="accent4">
                      <a:lumMod val="75000"/>
                    </a:schemeClr>
                  </a:solidFill>
                  <a:latin typeface="+mj-lt"/>
                  <a:sym typeface="Wingdings"/>
                </a:rPr>
                <a:t> index : </a:t>
              </a:r>
              <a:r>
                <a:rPr lang="fr-FR" dirty="0">
                  <a:latin typeface="+mj-lt"/>
                  <a:sym typeface="Wingdings"/>
                </a:rPr>
                <a:t>	</a:t>
              </a:r>
              <a:r>
                <a:rPr lang="fr-FR" dirty="0" smtClean="0">
                  <a:latin typeface="+mj-lt"/>
                  <a:sym typeface="Wingdings"/>
                </a:rPr>
                <a:t>	</a:t>
              </a:r>
              <a:r>
                <a:rPr lang="fr-FR" dirty="0">
                  <a:latin typeface="+mj-lt"/>
                  <a:sym typeface="Wingdings"/>
                </a:rPr>
                <a:t>	</a:t>
              </a:r>
              <a:r>
                <a:rPr lang="fr-FR" dirty="0">
                  <a:latin typeface="+mj-lt"/>
                </a:rPr>
                <a:t>F</a:t>
              </a:r>
              <a:r>
                <a:rPr lang="fr-FR" baseline="-25000" dirty="0">
                  <a:latin typeface="+mj-lt"/>
                </a:rPr>
                <a:t>IS</a:t>
              </a:r>
              <a:r>
                <a:rPr lang="fr-FR" dirty="0">
                  <a:latin typeface="+mj-lt"/>
                </a:rPr>
                <a:t> = </a:t>
              </a:r>
              <a:r>
                <a:rPr lang="fr-FR" dirty="0" smtClean="0">
                  <a:latin typeface="+mj-lt"/>
                </a:rPr>
                <a:t>0,078 : cluster 1 (South-East)</a:t>
              </a:r>
              <a:endParaRPr lang="fr-FR" dirty="0">
                <a:latin typeface="+mj-lt"/>
              </a:endParaRPr>
            </a:p>
            <a:p>
              <a:r>
                <a:rPr lang="fr-FR" dirty="0">
                  <a:latin typeface="+mj-lt"/>
                </a:rPr>
                <a:t>									F</a:t>
              </a:r>
              <a:r>
                <a:rPr lang="fr-FR" baseline="-25000" dirty="0">
                  <a:latin typeface="+mj-lt"/>
                </a:rPr>
                <a:t>IS</a:t>
              </a:r>
              <a:r>
                <a:rPr lang="fr-FR" dirty="0">
                  <a:latin typeface="+mj-lt"/>
                </a:rPr>
                <a:t> = </a:t>
              </a:r>
              <a:r>
                <a:rPr lang="fr-FR" dirty="0" smtClean="0">
                  <a:latin typeface="+mj-lt"/>
                </a:rPr>
                <a:t>0,210 : cluster 2 (</a:t>
              </a:r>
              <a:r>
                <a:rPr lang="fr-FR" dirty="0" err="1" smtClean="0">
                  <a:latin typeface="+mj-lt"/>
                </a:rPr>
                <a:t>North</a:t>
              </a:r>
              <a:r>
                <a:rPr lang="fr-FR" dirty="0" smtClean="0">
                  <a:latin typeface="+mj-lt"/>
                </a:rPr>
                <a:t>)</a:t>
              </a:r>
            </a:p>
            <a:p>
              <a:r>
                <a:rPr lang="fr-FR" dirty="0" smtClean="0">
                  <a:latin typeface="+mj-lt"/>
                </a:rPr>
                <a:t>									</a:t>
              </a:r>
              <a:r>
                <a:rPr lang="fr-FR" dirty="0">
                  <a:latin typeface="+mj-lt"/>
                </a:rPr>
                <a:t>F</a:t>
              </a:r>
              <a:r>
                <a:rPr lang="fr-FR" baseline="-25000" dirty="0">
                  <a:latin typeface="+mj-lt"/>
                </a:rPr>
                <a:t>IS</a:t>
              </a:r>
              <a:r>
                <a:rPr lang="fr-FR" dirty="0">
                  <a:latin typeface="+mj-lt"/>
                </a:rPr>
                <a:t> = </a:t>
              </a:r>
              <a:r>
                <a:rPr lang="fr-FR" dirty="0" smtClean="0">
                  <a:latin typeface="+mj-lt"/>
                </a:rPr>
                <a:t>0,124 </a:t>
              </a:r>
              <a:r>
                <a:rPr lang="fr-FR" dirty="0">
                  <a:latin typeface="+mj-lt"/>
                </a:rPr>
                <a:t>: cluster </a:t>
              </a:r>
              <a:r>
                <a:rPr lang="fr-FR" dirty="0" smtClean="0">
                  <a:latin typeface="+mj-lt"/>
                </a:rPr>
                <a:t>3 (South-</a:t>
              </a:r>
              <a:r>
                <a:rPr lang="fr-FR" dirty="0" err="1" smtClean="0">
                  <a:latin typeface="+mj-lt"/>
                </a:rPr>
                <a:t>west</a:t>
              </a:r>
              <a:r>
                <a:rPr lang="fr-FR" dirty="0" smtClean="0">
                  <a:latin typeface="+mj-lt"/>
                </a:rPr>
                <a:t>)</a:t>
              </a:r>
              <a:endParaRPr lang="fr-FR" dirty="0">
                <a:latin typeface="+mj-lt"/>
              </a:endParaRPr>
            </a:p>
            <a:p>
              <a:endParaRPr lang="fr-FR" dirty="0">
                <a:latin typeface="+mj-lt"/>
              </a:endParaRPr>
            </a:p>
            <a:p>
              <a:pPr marL="285750" indent="-285750">
                <a:buFont typeface="Wingdings" charset="2"/>
                <a:buChar char="§"/>
              </a:pPr>
              <a:endParaRPr lang="fr-FR" dirty="0" smtClean="0">
                <a:latin typeface="+mj-lt"/>
                <a:sym typeface="Wingdings"/>
              </a:endParaRPr>
            </a:p>
            <a:p>
              <a:pPr marL="285750" indent="-285750">
                <a:buFont typeface="Wingdings" charset="2"/>
                <a:buChar char="§"/>
              </a:pPr>
              <a:endParaRPr lang="fr-FR" dirty="0">
                <a:latin typeface="+mj-lt"/>
              </a:endParaRPr>
            </a:p>
          </p:txBody>
        </p:sp>
      </p:grpSp>
      <p:sp>
        <p:nvSpPr>
          <p:cNvPr id="26" name="ZoneTexte 25"/>
          <p:cNvSpPr txBox="1"/>
          <p:nvPr/>
        </p:nvSpPr>
        <p:spPr>
          <a:xfrm>
            <a:off x="563938" y="5259148"/>
            <a:ext cx="6560212" cy="369332"/>
          </a:xfrm>
          <a:prstGeom prst="rect">
            <a:avLst/>
          </a:prstGeom>
          <a:solidFill>
            <a:schemeClr val="accent3">
              <a:lumMod val="40000"/>
              <a:lumOff val="60000"/>
            </a:schemeClr>
          </a:solidFill>
          <a:ln w="12700" cmpd="sng">
            <a:solidFill>
              <a:schemeClr val="accent4">
                <a:lumMod val="50000"/>
              </a:schemeClr>
            </a:solidFill>
          </a:ln>
        </p:spPr>
        <p:txBody>
          <a:bodyPr wrap="square" rtlCol="0">
            <a:spAutoFit/>
          </a:bodyPr>
          <a:lstStyle/>
          <a:p>
            <a:pPr marL="285750" indent="-285750" algn="ctr">
              <a:buFont typeface="Wingdings" charset="0"/>
              <a:buChar char="è"/>
            </a:pPr>
            <a:r>
              <a:rPr lang="fr-FR" dirty="0" smtClean="0">
                <a:latin typeface="+mj-lt"/>
                <a:sym typeface="Wingdings"/>
              </a:rPr>
              <a:t>High values of </a:t>
            </a:r>
            <a:r>
              <a:rPr lang="fr-FR" dirty="0" err="1" smtClean="0">
                <a:latin typeface="+mj-lt"/>
                <a:sym typeface="Wingdings"/>
              </a:rPr>
              <a:t>inbreeding</a:t>
            </a:r>
            <a:r>
              <a:rPr lang="fr-FR" dirty="0" smtClean="0">
                <a:latin typeface="+mj-lt"/>
                <a:sym typeface="Wingdings"/>
              </a:rPr>
              <a:t> index, </a:t>
            </a:r>
            <a:r>
              <a:rPr lang="fr-FR" dirty="0" err="1" smtClean="0">
                <a:latin typeface="+mj-lt"/>
                <a:sym typeface="Wingdings"/>
              </a:rPr>
              <a:t>suggesting</a:t>
            </a:r>
            <a:r>
              <a:rPr lang="fr-FR" dirty="0" smtClean="0">
                <a:latin typeface="+mj-lt"/>
                <a:sym typeface="Wingdings"/>
              </a:rPr>
              <a:t> high </a:t>
            </a:r>
            <a:r>
              <a:rPr lang="fr-FR" dirty="0" err="1" smtClean="0">
                <a:latin typeface="+mj-lt"/>
                <a:sym typeface="Wingdings"/>
              </a:rPr>
              <a:t>depression</a:t>
            </a:r>
            <a:r>
              <a:rPr lang="fr-FR" dirty="0" smtClean="0">
                <a:latin typeface="+mj-lt"/>
                <a:sym typeface="Wingdings"/>
              </a:rPr>
              <a:t> </a:t>
            </a:r>
            <a:r>
              <a:rPr lang="fr-FR" dirty="0" err="1" smtClean="0">
                <a:latin typeface="+mj-lt"/>
                <a:sym typeface="Wingdings"/>
              </a:rPr>
              <a:t>risks</a:t>
            </a:r>
            <a:r>
              <a:rPr lang="fr-FR" dirty="0" smtClean="0">
                <a:latin typeface="+mj-lt"/>
                <a:sym typeface="Wingdings"/>
              </a:rPr>
              <a:t>.</a:t>
            </a:r>
            <a:endParaRPr lang="fr-FR" dirty="0">
              <a:latin typeface="+mj-lt"/>
              <a:sym typeface="Wingdings"/>
            </a:endParaRPr>
          </a:p>
        </p:txBody>
      </p:sp>
      <p:sp>
        <p:nvSpPr>
          <p:cNvPr id="24" name="ZoneTexte 23"/>
          <p:cNvSpPr txBox="1"/>
          <p:nvPr/>
        </p:nvSpPr>
        <p:spPr>
          <a:xfrm>
            <a:off x="563938" y="5824770"/>
            <a:ext cx="6892252" cy="646331"/>
          </a:xfrm>
          <a:prstGeom prst="rect">
            <a:avLst/>
          </a:prstGeom>
          <a:solidFill>
            <a:schemeClr val="accent3">
              <a:lumMod val="40000"/>
              <a:lumOff val="60000"/>
            </a:schemeClr>
          </a:solidFill>
          <a:ln w="12700" cmpd="sng">
            <a:solidFill>
              <a:schemeClr val="accent4">
                <a:lumMod val="50000"/>
              </a:schemeClr>
            </a:solidFill>
          </a:ln>
        </p:spPr>
        <p:txBody>
          <a:bodyPr wrap="square" rtlCol="0">
            <a:spAutoFit/>
          </a:bodyPr>
          <a:lstStyle/>
          <a:p>
            <a:pPr marL="285750" indent="-285750" algn="ctr">
              <a:buFont typeface="Wingdings" charset="0"/>
              <a:buChar char="è"/>
            </a:pPr>
            <a:r>
              <a:rPr lang="fr-FR" dirty="0" smtClean="0">
                <a:latin typeface="+mj-lt"/>
                <a:sym typeface="Wingdings"/>
              </a:rPr>
              <a:t>Help to propose the best management </a:t>
            </a:r>
            <a:r>
              <a:rPr lang="fr-FR" dirty="0" err="1" smtClean="0">
                <a:latin typeface="+mj-lt"/>
                <a:sym typeface="Wingdings"/>
              </a:rPr>
              <a:t>measures</a:t>
            </a:r>
            <a:r>
              <a:rPr lang="fr-FR" dirty="0" smtClean="0">
                <a:latin typeface="+mj-lt"/>
                <a:sym typeface="Wingdings"/>
              </a:rPr>
              <a:t> for the lion populations (translocations, corridors </a:t>
            </a:r>
            <a:r>
              <a:rPr lang="fr-FR" dirty="0" err="1" smtClean="0">
                <a:latin typeface="+mj-lt"/>
                <a:sym typeface="Wingdings"/>
              </a:rPr>
              <a:t>among</a:t>
            </a:r>
            <a:r>
              <a:rPr lang="fr-FR" dirty="0" smtClean="0">
                <a:latin typeface="+mj-lt"/>
                <a:sym typeface="Wingdings"/>
              </a:rPr>
              <a:t> </a:t>
            </a:r>
            <a:r>
              <a:rPr lang="fr-FR" dirty="0" err="1" smtClean="0">
                <a:latin typeface="+mj-lt"/>
                <a:sym typeface="Wingdings"/>
              </a:rPr>
              <a:t>protecte</a:t>
            </a:r>
            <a:r>
              <a:rPr lang="fr-FR" dirty="0" smtClean="0">
                <a:latin typeface="+mj-lt"/>
                <a:sym typeface="Wingdings"/>
              </a:rPr>
              <a:t> areas</a:t>
            </a:r>
            <a:r>
              <a:rPr lang="mr-IN" dirty="0" smtClean="0">
                <a:latin typeface="+mj-lt"/>
                <a:sym typeface="Wingdings"/>
              </a:rPr>
              <a:t>…</a:t>
            </a:r>
            <a:r>
              <a:rPr lang="nl-BE" dirty="0" smtClean="0">
                <a:latin typeface="+mj-lt"/>
                <a:sym typeface="Wingdings"/>
              </a:rPr>
              <a:t>)</a:t>
            </a:r>
            <a:endParaRPr lang="fr-FR" dirty="0">
              <a:latin typeface="+mj-lt"/>
              <a:sym typeface="Wingdings"/>
            </a:endParaRPr>
          </a:p>
        </p:txBody>
      </p:sp>
      <p:sp>
        <p:nvSpPr>
          <p:cNvPr id="27" name="ZoneTexte 26"/>
          <p:cNvSpPr txBox="1"/>
          <p:nvPr/>
        </p:nvSpPr>
        <p:spPr>
          <a:xfrm>
            <a:off x="1257660" y="178918"/>
            <a:ext cx="6594446" cy="369332"/>
          </a:xfrm>
          <a:prstGeom prst="rect">
            <a:avLst/>
          </a:prstGeom>
          <a:noFill/>
        </p:spPr>
        <p:txBody>
          <a:bodyPr wrap="square" rtlCol="0">
            <a:spAutoFit/>
          </a:bodyPr>
          <a:lstStyle/>
          <a:p>
            <a:r>
              <a:rPr lang="fr-FR" b="1" dirty="0" smtClean="0">
                <a:latin typeface="+mj-lt"/>
              </a:rPr>
              <a:t>Gene flow </a:t>
            </a:r>
            <a:r>
              <a:rPr lang="fr-FR" b="1" smtClean="0">
                <a:latin typeface="+mj-lt"/>
              </a:rPr>
              <a:t>and estimation of isolation </a:t>
            </a:r>
            <a:r>
              <a:rPr lang="fr-FR" b="1" dirty="0" err="1" smtClean="0">
                <a:latin typeface="+mj-lt"/>
              </a:rPr>
              <a:t>among</a:t>
            </a:r>
            <a:r>
              <a:rPr lang="fr-FR" b="1" dirty="0" smtClean="0">
                <a:latin typeface="+mj-lt"/>
              </a:rPr>
              <a:t> populations. </a:t>
            </a:r>
          </a:p>
        </p:txBody>
      </p:sp>
      <p:grpSp>
        <p:nvGrpSpPr>
          <p:cNvPr id="28" name="Grouper 27"/>
          <p:cNvGrpSpPr/>
          <p:nvPr/>
        </p:nvGrpSpPr>
        <p:grpSpPr>
          <a:xfrm>
            <a:off x="168022" y="105072"/>
            <a:ext cx="791832" cy="505488"/>
            <a:chOff x="1795538" y="2095928"/>
            <a:chExt cx="1854048" cy="1183583"/>
          </a:xfrm>
        </p:grpSpPr>
        <p:pic>
          <p:nvPicPr>
            <p:cNvPr id="29" name="Image 28" descr="Capture d’écran 2016-09-03 à 15.07.18.png"/>
            <p:cNvPicPr>
              <a:picLocks noChangeAspect="1"/>
            </p:cNvPicPr>
            <p:nvPr/>
          </p:nvPicPr>
          <p:blipFill rotWithShape="1">
            <a:blip r:embed="rId4">
              <a:extLst>
                <a:ext uri="{28A0092B-C50C-407E-A947-70E740481C1C}">
                  <a14:useLocalDpi xmlns:a14="http://schemas.microsoft.com/office/drawing/2010/main" val="0"/>
                </a:ext>
              </a:extLst>
            </a:blip>
            <a:srcRect t="7638" r="7602" b="7638"/>
            <a:stretch/>
          </p:blipFill>
          <p:spPr>
            <a:xfrm>
              <a:off x="1795538" y="2095928"/>
              <a:ext cx="1854048" cy="1183583"/>
            </a:xfrm>
            <a:prstGeom prst="rect">
              <a:avLst/>
            </a:prstGeom>
          </p:spPr>
        </p:pic>
        <p:sp>
          <p:nvSpPr>
            <p:cNvPr id="30" name="Rectangle 29"/>
            <p:cNvSpPr/>
            <p:nvPr/>
          </p:nvSpPr>
          <p:spPr>
            <a:xfrm>
              <a:off x="1795538" y="3045260"/>
              <a:ext cx="103233" cy="1479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cxnSp>
        <p:nvCxnSpPr>
          <p:cNvPr id="31" name="Connecteur droit 30"/>
          <p:cNvCxnSpPr/>
          <p:nvPr/>
        </p:nvCxnSpPr>
        <p:spPr>
          <a:xfrm flipV="1">
            <a:off x="723188" y="825249"/>
            <a:ext cx="457199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32" name="Objet 31"/>
          <p:cNvGraphicFramePr>
            <a:graphicFrameLocks noChangeAspect="1"/>
          </p:cNvGraphicFramePr>
          <p:nvPr>
            <p:extLst>
              <p:ext uri="{D42A27DB-BD31-4B8C-83A1-F6EECF244321}">
                <p14:modId xmlns:p14="http://schemas.microsoft.com/office/powerpoint/2010/main" val="697738701"/>
              </p:ext>
            </p:extLst>
          </p:nvPr>
        </p:nvGraphicFramePr>
        <p:xfrm>
          <a:off x="723188" y="1009594"/>
          <a:ext cx="6491646" cy="1223481"/>
        </p:xfrm>
        <a:graphic>
          <a:graphicData uri="http://schemas.openxmlformats.org/presentationml/2006/ole">
            <mc:AlternateContent xmlns:mc="http://schemas.openxmlformats.org/markup-compatibility/2006">
              <mc:Choice xmlns:v="urn:schemas-microsoft-com:vml" Requires="v">
                <p:oleObj spid="_x0000_s1071" name="Document" r:id="rId6" imgW="5727700" imgH="1079500" progId="Word.Document.12">
                  <p:embed/>
                </p:oleObj>
              </mc:Choice>
              <mc:Fallback>
                <p:oleObj name="Document" r:id="rId6" imgW="5727700" imgH="1079500" progId="Word.Document.12">
                  <p:embed/>
                  <p:pic>
                    <p:nvPicPr>
                      <p:cNvPr id="0" name=""/>
                      <p:cNvPicPr/>
                      <p:nvPr/>
                    </p:nvPicPr>
                    <p:blipFill>
                      <a:blip r:embed="rId7"/>
                      <a:stretch>
                        <a:fillRect/>
                      </a:stretch>
                    </p:blipFill>
                    <p:spPr>
                      <a:xfrm>
                        <a:off x="723188" y="1009594"/>
                        <a:ext cx="6491646" cy="1223481"/>
                      </a:xfrm>
                      <a:prstGeom prst="rect">
                        <a:avLst/>
                      </a:prstGeom>
                    </p:spPr>
                  </p:pic>
                </p:oleObj>
              </mc:Fallback>
            </mc:AlternateContent>
          </a:graphicData>
        </a:graphic>
      </p:graphicFrame>
      <p:sp>
        <p:nvSpPr>
          <p:cNvPr id="6" name="Ellipse 5"/>
          <p:cNvSpPr/>
          <p:nvPr/>
        </p:nvSpPr>
        <p:spPr>
          <a:xfrm>
            <a:off x="2583180" y="1009594"/>
            <a:ext cx="857250" cy="132212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ZoneTexte 32"/>
          <p:cNvSpPr txBox="1"/>
          <p:nvPr/>
        </p:nvSpPr>
        <p:spPr>
          <a:xfrm>
            <a:off x="212111" y="2337486"/>
            <a:ext cx="6560212" cy="369332"/>
          </a:xfrm>
          <a:prstGeom prst="rect">
            <a:avLst/>
          </a:prstGeom>
          <a:solidFill>
            <a:schemeClr val="accent3">
              <a:lumMod val="40000"/>
              <a:lumOff val="60000"/>
            </a:schemeClr>
          </a:solidFill>
          <a:ln w="12700" cmpd="sng">
            <a:solidFill>
              <a:schemeClr val="accent4">
                <a:lumMod val="50000"/>
              </a:schemeClr>
            </a:solidFill>
          </a:ln>
        </p:spPr>
        <p:txBody>
          <a:bodyPr wrap="square" rtlCol="0">
            <a:spAutoFit/>
          </a:bodyPr>
          <a:lstStyle/>
          <a:p>
            <a:pPr marL="285750" indent="-285750" algn="ctr">
              <a:buFont typeface="Wingdings" charset="0"/>
              <a:buChar char="è"/>
            </a:pPr>
            <a:r>
              <a:rPr lang="fr-FR" dirty="0" err="1" smtClean="0">
                <a:latin typeface="+mj-lt"/>
                <a:sym typeface="Wingdings"/>
              </a:rPr>
              <a:t>Recent</a:t>
            </a:r>
            <a:r>
              <a:rPr lang="fr-FR" dirty="0" smtClean="0">
                <a:latin typeface="+mj-lt"/>
                <a:sym typeface="Wingdings"/>
              </a:rPr>
              <a:t> </a:t>
            </a:r>
            <a:r>
              <a:rPr lang="fr-FR" dirty="0" err="1" smtClean="0">
                <a:latin typeface="+mj-lt"/>
                <a:sym typeface="Wingdings"/>
              </a:rPr>
              <a:t>gene</a:t>
            </a:r>
            <a:r>
              <a:rPr lang="fr-FR" dirty="0" smtClean="0">
                <a:latin typeface="+mj-lt"/>
                <a:sym typeface="Wingdings"/>
              </a:rPr>
              <a:t> flow </a:t>
            </a:r>
            <a:r>
              <a:rPr lang="fr-FR" dirty="0" err="1" smtClean="0">
                <a:latin typeface="+mj-lt"/>
                <a:sym typeface="Wingdings"/>
              </a:rPr>
              <a:t>among</a:t>
            </a:r>
            <a:r>
              <a:rPr lang="fr-FR" dirty="0" smtClean="0">
                <a:latin typeface="+mj-lt"/>
                <a:sym typeface="Wingdings"/>
              </a:rPr>
              <a:t> population. </a:t>
            </a:r>
            <a:r>
              <a:rPr lang="fr-FR" dirty="0" err="1" smtClean="0">
                <a:latin typeface="+mj-lt"/>
                <a:sym typeface="Wingdings"/>
              </a:rPr>
              <a:t>Recent</a:t>
            </a:r>
            <a:r>
              <a:rPr lang="fr-FR" dirty="0" smtClean="0">
                <a:latin typeface="+mj-lt"/>
                <a:sym typeface="Wingdings"/>
              </a:rPr>
              <a:t> isolation.</a:t>
            </a:r>
            <a:endParaRPr lang="fr-FR" dirty="0">
              <a:latin typeface="+mj-lt"/>
              <a:sym typeface="Wingdings"/>
            </a:endParaRPr>
          </a:p>
        </p:txBody>
      </p:sp>
    </p:spTree>
    <p:extLst>
      <p:ext uri="{BB962C8B-B14F-4D97-AF65-F5344CB8AC3E}">
        <p14:creationId xmlns:p14="http://schemas.microsoft.com/office/powerpoint/2010/main" val="71803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animBg="1"/>
      <p:bldP spid="6" grpId="0" animBg="1"/>
      <p:bldP spid="33" grpId="0" animBg="1"/>
      <p:bldP spid="3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3412" y="1759192"/>
            <a:ext cx="8229600" cy="2522351"/>
          </a:xfrm>
          <a:solidFill>
            <a:schemeClr val="bg1"/>
          </a:solidFill>
        </p:spPr>
        <p:txBody>
          <a:bodyPr>
            <a:normAutofit/>
          </a:bodyPr>
          <a:lstStyle/>
          <a:p>
            <a:r>
              <a:rPr lang="fr-FR" b="1" u="sng" dirty="0" err="1" smtClean="0"/>
              <a:t>Genetics</a:t>
            </a:r>
            <a:r>
              <a:rPr lang="fr-FR" b="1" u="sng" dirty="0" smtClean="0"/>
              <a:t> help </a:t>
            </a:r>
            <a:r>
              <a:rPr lang="fr-FR" b="1" u="sng" dirty="0" err="1" smtClean="0"/>
              <a:t>taxonomic</a:t>
            </a:r>
            <a:r>
              <a:rPr lang="fr-FR" b="1" u="sng" dirty="0" smtClean="0"/>
              <a:t> </a:t>
            </a:r>
            <a:r>
              <a:rPr lang="fr-FR" b="1" u="sng" dirty="0" err="1" smtClean="0"/>
              <a:t>studies</a:t>
            </a:r>
            <a:r>
              <a:rPr lang="fr-FR" b="1" u="sng" dirty="0" smtClean="0"/>
              <a:t> and help to </a:t>
            </a:r>
            <a:r>
              <a:rPr lang="fr-FR" b="1" u="sng" dirty="0" err="1" smtClean="0"/>
              <a:t>identify</a:t>
            </a:r>
            <a:r>
              <a:rPr lang="fr-FR" b="1" u="sng" dirty="0" smtClean="0"/>
              <a:t> new and </a:t>
            </a:r>
            <a:r>
              <a:rPr lang="fr-FR" b="1" u="sng" dirty="0" err="1" smtClean="0"/>
              <a:t>relict</a:t>
            </a:r>
            <a:r>
              <a:rPr lang="fr-FR" b="1" u="sng" dirty="0" smtClean="0"/>
              <a:t> </a:t>
            </a:r>
            <a:r>
              <a:rPr lang="fr-FR" b="1" u="sng" dirty="0" err="1" smtClean="0"/>
              <a:t>species</a:t>
            </a:r>
            <a:r>
              <a:rPr lang="fr-FR" b="1" u="sng" dirty="0" smtClean="0"/>
              <a:t> </a:t>
            </a:r>
            <a:endParaRPr lang="fr-FR" b="1" u="sng" dirty="0"/>
          </a:p>
        </p:txBody>
      </p:sp>
    </p:spTree>
    <p:extLst>
      <p:ext uri="{BB962C8B-B14F-4D97-AF65-F5344CB8AC3E}">
        <p14:creationId xmlns:p14="http://schemas.microsoft.com/office/powerpoint/2010/main" val="18108078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67744" y="2130684"/>
            <a:ext cx="4680520" cy="4359485"/>
          </a:xfrm>
          <a:prstGeom prst="rect">
            <a:avLst/>
          </a:prstGeom>
          <a:solidFill>
            <a:schemeClr val="tx1"/>
          </a:solidFill>
          <a:ln w="28575">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BE" dirty="0"/>
          </a:p>
        </p:txBody>
      </p:sp>
      <p:pic>
        <p:nvPicPr>
          <p:cNvPr id="13" name="Picture 2" descr="J:\Thèse 2\Image dossier buffle\bd-buffle-solita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2209" y="2417594"/>
            <a:ext cx="4032447" cy="4006059"/>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sp>
        <p:nvSpPr>
          <p:cNvPr id="15" name="Rectangle 14"/>
          <p:cNvSpPr/>
          <p:nvPr/>
        </p:nvSpPr>
        <p:spPr>
          <a:xfrm>
            <a:off x="0" y="6098200"/>
            <a:ext cx="9144000" cy="75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7" name="Image 16" descr="igf_pt.png"/>
          <p:cNvPicPr>
            <a:picLocks noChangeAspect="1"/>
          </p:cNvPicPr>
          <p:nvPr/>
        </p:nvPicPr>
        <p:blipFill>
          <a:blip r:embed="rId4"/>
          <a:stretch>
            <a:fillRect/>
          </a:stretch>
        </p:blipFill>
        <p:spPr>
          <a:xfrm>
            <a:off x="2915816" y="6231228"/>
            <a:ext cx="563348" cy="510140"/>
          </a:xfrm>
          <a:prstGeom prst="rect">
            <a:avLst/>
          </a:prstGeom>
        </p:spPr>
      </p:pic>
      <p:pic>
        <p:nvPicPr>
          <p:cNvPr id="21" name="Picture 6" descr="C:\Users\Nathalie\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7086" y="6272114"/>
            <a:ext cx="1071418" cy="613270"/>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22" name="Picture 7" descr="C:\Users\Nathalie\Desktop\untitled.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1" y="6207939"/>
            <a:ext cx="896661" cy="605437"/>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Lst>
        </p:spPr>
      </p:pic>
      <p:pic>
        <p:nvPicPr>
          <p:cNvPr id="2" name="Image 1"/>
          <p:cNvPicPr>
            <a:picLocks noChangeAspect="1"/>
          </p:cNvPicPr>
          <p:nvPr/>
        </p:nvPicPr>
        <p:blipFill>
          <a:blip r:embed="rId7"/>
          <a:stretch>
            <a:fillRect/>
          </a:stretch>
        </p:blipFill>
        <p:spPr>
          <a:xfrm>
            <a:off x="1053108" y="6237312"/>
            <a:ext cx="854596" cy="542457"/>
          </a:xfrm>
          <a:prstGeom prst="rect">
            <a:avLst/>
          </a:prstGeom>
        </p:spPr>
      </p:pic>
      <p:sp>
        <p:nvSpPr>
          <p:cNvPr id="4" name="ZoneTexte 3"/>
          <p:cNvSpPr txBox="1"/>
          <p:nvPr/>
        </p:nvSpPr>
        <p:spPr>
          <a:xfrm>
            <a:off x="3059832" y="5445224"/>
            <a:ext cx="3240360" cy="923330"/>
          </a:xfrm>
          <a:prstGeom prst="rect">
            <a:avLst/>
          </a:prstGeom>
          <a:noFill/>
        </p:spPr>
        <p:txBody>
          <a:bodyPr wrap="square" rtlCol="0">
            <a:spAutoFit/>
          </a:bodyPr>
          <a:lstStyle/>
          <a:p>
            <a:pPr algn="ctr"/>
            <a:r>
              <a:rPr lang="en-US" dirty="0" smtClean="0"/>
              <a:t>Nathalie Smitz- PhD student</a:t>
            </a:r>
          </a:p>
          <a:p>
            <a:pPr algn="ctr"/>
            <a:r>
              <a:rPr lang="en-US" dirty="0" smtClean="0"/>
              <a:t>Supervised by </a:t>
            </a:r>
            <a:r>
              <a:rPr lang="en-US" dirty="0" err="1" smtClean="0"/>
              <a:t>Dr</a:t>
            </a:r>
            <a:r>
              <a:rPr lang="en-US" dirty="0" smtClean="0"/>
              <a:t> Johan </a:t>
            </a:r>
            <a:r>
              <a:rPr lang="en-US" dirty="0" err="1" smtClean="0"/>
              <a:t>Michaux</a:t>
            </a:r>
            <a:endParaRPr lang="en-US" dirty="0" smtClean="0"/>
          </a:p>
          <a:p>
            <a:endParaRPr lang="en-US" dirty="0"/>
          </a:p>
        </p:txBody>
      </p:sp>
      <p:sp>
        <p:nvSpPr>
          <p:cNvPr id="5" name="ZoneTexte 4"/>
          <p:cNvSpPr txBox="1"/>
          <p:nvPr/>
        </p:nvSpPr>
        <p:spPr>
          <a:xfrm>
            <a:off x="245232" y="200502"/>
            <a:ext cx="8712968" cy="1815882"/>
          </a:xfrm>
          <a:prstGeom prst="rect">
            <a:avLst/>
          </a:prstGeom>
          <a:solidFill>
            <a:srgbClr val="FFFFFF"/>
          </a:solidFill>
          <a:ln w="12700" cmpd="sng">
            <a:solidFill>
              <a:schemeClr val="tx1"/>
            </a:solidFill>
          </a:ln>
        </p:spPr>
        <p:txBody>
          <a:bodyPr wrap="square" rtlCol="0">
            <a:spAutoFit/>
          </a:bodyPr>
          <a:lstStyle/>
          <a:p>
            <a:pPr algn="ctr"/>
            <a:r>
              <a:rPr lang="en-GB" sz="2800" dirty="0">
                <a:solidFill>
                  <a:schemeClr val="tx1">
                    <a:lumMod val="75000"/>
                  </a:schemeClr>
                </a:solidFill>
              </a:rPr>
              <a:t>Study of the genetic structure of the</a:t>
            </a:r>
            <a:r>
              <a:rPr lang="en-GB" sz="2800" dirty="0" smtClean="0">
                <a:solidFill>
                  <a:schemeClr val="tx1">
                    <a:lumMod val="75000"/>
                  </a:schemeClr>
                </a:solidFill>
              </a:rPr>
              <a:t> </a:t>
            </a:r>
            <a:r>
              <a:rPr lang="en-GB" sz="2800" dirty="0">
                <a:solidFill>
                  <a:schemeClr val="tx1">
                    <a:lumMod val="75000"/>
                  </a:schemeClr>
                </a:solidFill>
              </a:rPr>
              <a:t>A</a:t>
            </a:r>
            <a:r>
              <a:rPr lang="en-GB" sz="2800" dirty="0" smtClean="0">
                <a:solidFill>
                  <a:schemeClr val="tx1">
                    <a:lumMod val="75000"/>
                  </a:schemeClr>
                </a:solidFill>
              </a:rPr>
              <a:t>frican </a:t>
            </a:r>
            <a:r>
              <a:rPr lang="en-GB" sz="2800" dirty="0">
                <a:solidFill>
                  <a:schemeClr val="tx1">
                    <a:lumMod val="75000"/>
                  </a:schemeClr>
                </a:solidFill>
              </a:rPr>
              <a:t>buffalo populations (</a:t>
            </a:r>
            <a:r>
              <a:rPr lang="en-GB" sz="2800" i="1" dirty="0" err="1">
                <a:solidFill>
                  <a:schemeClr val="tx1">
                    <a:lumMod val="75000"/>
                  </a:schemeClr>
                </a:solidFill>
              </a:rPr>
              <a:t>Syncerus</a:t>
            </a:r>
            <a:r>
              <a:rPr lang="en-GB" sz="2800" i="1" dirty="0">
                <a:solidFill>
                  <a:schemeClr val="tx1">
                    <a:lumMod val="75000"/>
                  </a:schemeClr>
                </a:solidFill>
              </a:rPr>
              <a:t> </a:t>
            </a:r>
            <a:r>
              <a:rPr lang="en-GB" sz="2800" i="1" dirty="0" err="1">
                <a:solidFill>
                  <a:schemeClr val="tx1">
                    <a:lumMod val="75000"/>
                  </a:schemeClr>
                </a:solidFill>
              </a:rPr>
              <a:t>caffer</a:t>
            </a:r>
            <a:r>
              <a:rPr lang="en-GB" sz="2800" dirty="0">
                <a:solidFill>
                  <a:schemeClr val="tx1">
                    <a:lumMod val="75000"/>
                  </a:schemeClr>
                </a:solidFill>
              </a:rPr>
              <a:t>): impact of its high mobility and of the fragmentation of its habitat on its distribution and its interactions with humans</a:t>
            </a:r>
            <a:endParaRPr lang="fr-FR" sz="2800" b="1" dirty="0"/>
          </a:p>
        </p:txBody>
      </p:sp>
      <p:pic>
        <p:nvPicPr>
          <p:cNvPr id="3" name="Image 2"/>
          <p:cNvPicPr>
            <a:picLocks noChangeAspect="1"/>
          </p:cNvPicPr>
          <p:nvPr/>
        </p:nvPicPr>
        <p:blipFill>
          <a:blip r:embed="rId8"/>
          <a:stretch>
            <a:fillRect/>
          </a:stretch>
        </p:blipFill>
        <p:spPr>
          <a:xfrm>
            <a:off x="3563888" y="6165304"/>
            <a:ext cx="1008112" cy="612568"/>
          </a:xfrm>
          <a:prstGeom prst="rect">
            <a:avLst/>
          </a:prstGeom>
        </p:spPr>
      </p:pic>
      <p:pic>
        <p:nvPicPr>
          <p:cNvPr id="6" name="Image 5"/>
          <p:cNvPicPr>
            <a:picLocks noChangeAspect="1"/>
          </p:cNvPicPr>
          <p:nvPr/>
        </p:nvPicPr>
        <p:blipFill>
          <a:blip r:embed="rId9"/>
          <a:stretch>
            <a:fillRect/>
          </a:stretch>
        </p:blipFill>
        <p:spPr>
          <a:xfrm>
            <a:off x="4716016" y="6237312"/>
            <a:ext cx="576064" cy="576064"/>
          </a:xfrm>
          <a:prstGeom prst="rect">
            <a:avLst/>
          </a:prstGeom>
        </p:spPr>
      </p:pic>
      <p:pic>
        <p:nvPicPr>
          <p:cNvPr id="7" name="Image 6"/>
          <p:cNvPicPr>
            <a:picLocks noChangeAspect="1"/>
          </p:cNvPicPr>
          <p:nvPr/>
        </p:nvPicPr>
        <p:blipFill>
          <a:blip r:embed="rId10"/>
          <a:stretch>
            <a:fillRect/>
          </a:stretch>
        </p:blipFill>
        <p:spPr>
          <a:xfrm>
            <a:off x="6444208" y="6309320"/>
            <a:ext cx="1584176" cy="476415"/>
          </a:xfrm>
          <a:prstGeom prst="rect">
            <a:avLst/>
          </a:prstGeom>
        </p:spPr>
      </p:pic>
      <p:pic>
        <p:nvPicPr>
          <p:cNvPr id="8" name="Image 7"/>
          <p:cNvPicPr>
            <a:picLocks noChangeAspect="1"/>
          </p:cNvPicPr>
          <p:nvPr/>
        </p:nvPicPr>
        <p:blipFill>
          <a:blip r:embed="rId11"/>
          <a:stretch>
            <a:fillRect/>
          </a:stretch>
        </p:blipFill>
        <p:spPr>
          <a:xfrm>
            <a:off x="5364088" y="6467738"/>
            <a:ext cx="1008112" cy="273630"/>
          </a:xfrm>
          <a:prstGeom prst="rect">
            <a:avLst/>
          </a:prstGeom>
        </p:spPr>
      </p:pic>
      <p:pic>
        <p:nvPicPr>
          <p:cNvPr id="16" name="Image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051720" y="6137450"/>
            <a:ext cx="720080" cy="688290"/>
          </a:xfrm>
          <a:prstGeom prst="rect">
            <a:avLst/>
          </a:prstGeom>
        </p:spPr>
      </p:pic>
    </p:spTree>
    <p:extLst>
      <p:ext uri="{BB962C8B-B14F-4D97-AF65-F5344CB8AC3E}">
        <p14:creationId xmlns:p14="http://schemas.microsoft.com/office/powerpoint/2010/main" val="1982399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ans tit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9144000" cy="5733256"/>
          </a:xfrm>
          <a:prstGeom prst="rect">
            <a:avLst/>
          </a:prstGeom>
        </p:spPr>
      </p:pic>
      <p:cxnSp>
        <p:nvCxnSpPr>
          <p:cNvPr id="5" name="Connecteur droit 4"/>
          <p:cNvCxnSpPr/>
          <p:nvPr/>
        </p:nvCxnSpPr>
        <p:spPr>
          <a:xfrm>
            <a:off x="0" y="1196752"/>
            <a:ext cx="9144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539552" y="260648"/>
            <a:ext cx="7344816" cy="553998"/>
          </a:xfrm>
          <a:prstGeom prst="rect">
            <a:avLst/>
          </a:prstGeom>
          <a:noFill/>
        </p:spPr>
        <p:txBody>
          <a:bodyPr wrap="square" rtlCol="0">
            <a:spAutoFit/>
          </a:bodyPr>
          <a:lstStyle/>
          <a:p>
            <a:r>
              <a:rPr lang="fr-FR" sz="3000" b="1" dirty="0" smtClean="0"/>
              <a:t>Populations Structure</a:t>
            </a:r>
            <a:endParaRPr lang="fr-FR" sz="3000" b="1" dirty="0"/>
          </a:p>
        </p:txBody>
      </p:sp>
      <p:sp>
        <p:nvSpPr>
          <p:cNvPr id="8" name="Flèche vers la droite 7"/>
          <p:cNvSpPr/>
          <p:nvPr/>
        </p:nvSpPr>
        <p:spPr>
          <a:xfrm>
            <a:off x="5004048" y="2132856"/>
            <a:ext cx="1296144" cy="864096"/>
          </a:xfrm>
          <a:prstGeom prst="rightArrow">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6372200" y="2084075"/>
            <a:ext cx="2304256" cy="984885"/>
          </a:xfrm>
          <a:prstGeom prst="rect">
            <a:avLst/>
          </a:prstGeom>
          <a:noFill/>
        </p:spPr>
        <p:txBody>
          <a:bodyPr wrap="square" rtlCol="0">
            <a:spAutoFit/>
          </a:bodyPr>
          <a:lstStyle/>
          <a:p>
            <a:pPr algn="ctr"/>
            <a:r>
              <a:rPr lang="fr-FR" sz="4000" b="1" dirty="0" smtClean="0">
                <a:solidFill>
                  <a:srgbClr val="FFFFFF"/>
                </a:solidFill>
              </a:rPr>
              <a:t>4 Clusters </a:t>
            </a:r>
            <a:r>
              <a:rPr lang="fr-FR" dirty="0" smtClean="0">
                <a:solidFill>
                  <a:srgbClr val="FFFFFF"/>
                </a:solidFill>
              </a:rPr>
              <a:t>(Structure, </a:t>
            </a:r>
            <a:r>
              <a:rPr lang="fr-FR" dirty="0" err="1" smtClean="0">
                <a:solidFill>
                  <a:srgbClr val="FFFFFF"/>
                </a:solidFill>
              </a:rPr>
              <a:t>Geneland</a:t>
            </a:r>
            <a:r>
              <a:rPr lang="fr-FR" dirty="0" smtClean="0">
                <a:solidFill>
                  <a:srgbClr val="FFFFFF"/>
                </a:solidFill>
              </a:rPr>
              <a:t>)</a:t>
            </a:r>
            <a:endParaRPr lang="fr-FR" dirty="0">
              <a:solidFill>
                <a:srgbClr val="FFFFFF"/>
              </a:solidFill>
            </a:endParaRPr>
          </a:p>
        </p:txBody>
      </p:sp>
      <p:pic>
        <p:nvPicPr>
          <p:cNvPr id="37" name="Image 36" descr="Capture d’écran 2013-05-23 à 09.10.3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42" y="1988840"/>
            <a:ext cx="4142874" cy="4176464"/>
          </a:xfrm>
          <a:prstGeom prst="rect">
            <a:avLst/>
          </a:prstGeom>
        </p:spPr>
      </p:pic>
    </p:spTree>
    <p:extLst>
      <p:ext uri="{BB962C8B-B14F-4D97-AF65-F5344CB8AC3E}">
        <p14:creationId xmlns:p14="http://schemas.microsoft.com/office/powerpoint/2010/main" val="17812075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ans tit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4744"/>
            <a:ext cx="9144000" cy="5733256"/>
          </a:xfrm>
          <a:prstGeom prst="rect">
            <a:avLst/>
          </a:prstGeom>
        </p:spPr>
      </p:pic>
      <p:cxnSp>
        <p:nvCxnSpPr>
          <p:cNvPr id="5" name="Connecteur droit 4"/>
          <p:cNvCxnSpPr/>
          <p:nvPr/>
        </p:nvCxnSpPr>
        <p:spPr>
          <a:xfrm>
            <a:off x="0" y="1196752"/>
            <a:ext cx="9144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Image 6" descr="Capture d’écran 2013-02-28 à 14.29.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700807"/>
            <a:ext cx="3779912" cy="2913326"/>
          </a:xfrm>
          <a:prstGeom prst="rect">
            <a:avLst/>
          </a:prstGeom>
        </p:spPr>
      </p:pic>
      <p:sp>
        <p:nvSpPr>
          <p:cNvPr id="8" name="ZoneTexte 7"/>
          <p:cNvSpPr txBox="1"/>
          <p:nvPr/>
        </p:nvSpPr>
        <p:spPr>
          <a:xfrm>
            <a:off x="467544" y="1340767"/>
            <a:ext cx="2448272" cy="369332"/>
          </a:xfrm>
          <a:prstGeom prst="rect">
            <a:avLst/>
          </a:prstGeom>
          <a:noFill/>
        </p:spPr>
        <p:txBody>
          <a:bodyPr wrap="square" rtlCol="0">
            <a:spAutoFit/>
          </a:bodyPr>
          <a:lstStyle/>
          <a:p>
            <a:r>
              <a:rPr lang="fr-FR" dirty="0" smtClean="0"/>
              <a:t>Finlay et al. 2007</a:t>
            </a:r>
            <a:endParaRPr lang="fr-FR" dirty="0"/>
          </a:p>
        </p:txBody>
      </p:sp>
      <p:sp>
        <p:nvSpPr>
          <p:cNvPr id="9" name="ZoneTexte 8"/>
          <p:cNvSpPr txBox="1"/>
          <p:nvPr/>
        </p:nvSpPr>
        <p:spPr>
          <a:xfrm rot="16200000">
            <a:off x="-1337303" y="2632266"/>
            <a:ext cx="3384376" cy="369332"/>
          </a:xfrm>
          <a:prstGeom prst="rect">
            <a:avLst/>
          </a:prstGeom>
          <a:noFill/>
        </p:spPr>
        <p:txBody>
          <a:bodyPr wrap="square" rtlCol="0">
            <a:spAutoFit/>
          </a:bodyPr>
          <a:lstStyle/>
          <a:p>
            <a:r>
              <a:rPr lang="fr-FR" dirty="0" smtClean="0"/>
              <a:t>Effective population size (Ne)</a:t>
            </a:r>
            <a:endParaRPr lang="fr-FR" dirty="0"/>
          </a:p>
        </p:txBody>
      </p:sp>
      <p:pic>
        <p:nvPicPr>
          <p:cNvPr id="10" name="Image 9" descr="Capture d’écran 2013-02-28 à 14.30.4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8979" y="3154615"/>
            <a:ext cx="1032981" cy="922456"/>
          </a:xfrm>
          <a:prstGeom prst="rect">
            <a:avLst/>
          </a:prstGeom>
        </p:spPr>
      </p:pic>
      <p:pic>
        <p:nvPicPr>
          <p:cNvPr id="11" name="Image 10" descr="Capture d’écran 2013-02-28 à 14.31.5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992" y="2060847"/>
            <a:ext cx="4464496" cy="2571550"/>
          </a:xfrm>
          <a:prstGeom prst="rect">
            <a:avLst/>
          </a:prstGeom>
        </p:spPr>
      </p:pic>
      <p:sp>
        <p:nvSpPr>
          <p:cNvPr id="12" name="ZoneTexte 11"/>
          <p:cNvSpPr txBox="1"/>
          <p:nvPr/>
        </p:nvSpPr>
        <p:spPr>
          <a:xfrm>
            <a:off x="4427984" y="1700807"/>
            <a:ext cx="2448272" cy="369332"/>
          </a:xfrm>
          <a:prstGeom prst="rect">
            <a:avLst/>
          </a:prstGeom>
          <a:noFill/>
        </p:spPr>
        <p:txBody>
          <a:bodyPr wrap="square" rtlCol="0">
            <a:spAutoFit/>
          </a:bodyPr>
          <a:lstStyle/>
          <a:p>
            <a:r>
              <a:rPr lang="fr-FR" dirty="0" smtClean="0"/>
              <a:t>Heller et al. 2012</a:t>
            </a:r>
            <a:endParaRPr lang="fr-FR" dirty="0"/>
          </a:p>
        </p:txBody>
      </p:sp>
      <p:cxnSp>
        <p:nvCxnSpPr>
          <p:cNvPr id="14" name="Connecteur droit 13"/>
          <p:cNvCxnSpPr/>
          <p:nvPr/>
        </p:nvCxnSpPr>
        <p:spPr>
          <a:xfrm>
            <a:off x="7524328" y="2420887"/>
            <a:ext cx="360040" cy="0"/>
          </a:xfrm>
          <a:prstGeom prst="line">
            <a:avLst/>
          </a:prstGeom>
          <a:ln w="38100" cmpd="sng">
            <a:solidFill>
              <a:srgbClr val="618197"/>
            </a:solidFill>
          </a:ln>
          <a:effectLst/>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p:nvCxnSpPr>
        <p:spPr>
          <a:xfrm>
            <a:off x="7524328" y="2636911"/>
            <a:ext cx="360040"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7884368" y="2276871"/>
            <a:ext cx="1080120" cy="246221"/>
          </a:xfrm>
          <a:prstGeom prst="rect">
            <a:avLst/>
          </a:prstGeom>
          <a:noFill/>
        </p:spPr>
        <p:txBody>
          <a:bodyPr wrap="square" rtlCol="0">
            <a:spAutoFit/>
          </a:bodyPr>
          <a:lstStyle/>
          <a:p>
            <a:r>
              <a:rPr lang="fr-FR" sz="1000" dirty="0" err="1" smtClean="0">
                <a:solidFill>
                  <a:srgbClr val="000000"/>
                </a:solidFill>
              </a:rPr>
              <a:t>African</a:t>
            </a:r>
            <a:r>
              <a:rPr lang="fr-FR" sz="1000" dirty="0" smtClean="0">
                <a:solidFill>
                  <a:srgbClr val="000000"/>
                </a:solidFill>
              </a:rPr>
              <a:t> </a:t>
            </a:r>
            <a:r>
              <a:rPr lang="fr-FR" sz="1000" dirty="0" err="1" smtClean="0">
                <a:solidFill>
                  <a:srgbClr val="000000"/>
                </a:solidFill>
              </a:rPr>
              <a:t>buffalo</a:t>
            </a:r>
            <a:endParaRPr lang="fr-FR" sz="1000" dirty="0">
              <a:solidFill>
                <a:srgbClr val="000000"/>
              </a:solidFill>
            </a:endParaRPr>
          </a:p>
        </p:txBody>
      </p:sp>
      <p:sp>
        <p:nvSpPr>
          <p:cNvPr id="17" name="ZoneTexte 16"/>
          <p:cNvSpPr txBox="1"/>
          <p:nvPr/>
        </p:nvSpPr>
        <p:spPr>
          <a:xfrm>
            <a:off x="7884368" y="2492895"/>
            <a:ext cx="1080120" cy="246221"/>
          </a:xfrm>
          <a:prstGeom prst="rect">
            <a:avLst/>
          </a:prstGeom>
          <a:noFill/>
        </p:spPr>
        <p:txBody>
          <a:bodyPr wrap="square" rtlCol="0">
            <a:spAutoFit/>
          </a:bodyPr>
          <a:lstStyle/>
          <a:p>
            <a:r>
              <a:rPr lang="fr-FR" sz="1000" dirty="0" err="1" smtClean="0">
                <a:solidFill>
                  <a:srgbClr val="000000"/>
                </a:solidFill>
              </a:rPr>
              <a:t>Human</a:t>
            </a:r>
            <a:endParaRPr lang="fr-FR" sz="1000" dirty="0">
              <a:solidFill>
                <a:srgbClr val="000000"/>
              </a:solidFill>
            </a:endParaRPr>
          </a:p>
        </p:txBody>
      </p:sp>
      <p:sp>
        <p:nvSpPr>
          <p:cNvPr id="21" name="Rectangle 20"/>
          <p:cNvSpPr/>
          <p:nvPr/>
        </p:nvSpPr>
        <p:spPr>
          <a:xfrm>
            <a:off x="827584" y="1916832"/>
            <a:ext cx="144016"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5076056" y="2204864"/>
            <a:ext cx="144016" cy="20882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539552" y="260648"/>
            <a:ext cx="7344816" cy="553998"/>
          </a:xfrm>
          <a:prstGeom prst="rect">
            <a:avLst/>
          </a:prstGeom>
          <a:noFill/>
        </p:spPr>
        <p:txBody>
          <a:bodyPr wrap="square" rtlCol="0">
            <a:spAutoFit/>
          </a:bodyPr>
          <a:lstStyle/>
          <a:p>
            <a:r>
              <a:rPr lang="fr-FR" sz="3000" b="1" dirty="0" err="1" smtClean="0"/>
              <a:t>Demographic</a:t>
            </a:r>
            <a:r>
              <a:rPr lang="fr-FR" sz="3000" b="1" dirty="0" smtClean="0"/>
              <a:t> </a:t>
            </a:r>
            <a:r>
              <a:rPr lang="fr-FR" sz="3000" b="1" dirty="0" err="1" smtClean="0"/>
              <a:t>history</a:t>
            </a:r>
            <a:endParaRPr lang="fr-FR" sz="3000" b="1" dirty="0"/>
          </a:p>
        </p:txBody>
      </p:sp>
      <p:sp>
        <p:nvSpPr>
          <p:cNvPr id="2" name="Flèche vers le bas 1"/>
          <p:cNvSpPr/>
          <p:nvPr/>
        </p:nvSpPr>
        <p:spPr>
          <a:xfrm>
            <a:off x="4211960" y="4725144"/>
            <a:ext cx="576064"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1043608" y="5301208"/>
            <a:ext cx="7200800" cy="1200328"/>
          </a:xfrm>
          <a:prstGeom prst="rect">
            <a:avLst/>
          </a:prstGeom>
          <a:noFill/>
        </p:spPr>
        <p:txBody>
          <a:bodyPr wrap="square" rtlCol="0">
            <a:spAutoFit/>
          </a:bodyPr>
          <a:lstStyle/>
          <a:p>
            <a:pPr algn="ctr"/>
            <a:r>
              <a:rPr lang="en-US" sz="2400" dirty="0" smtClean="0">
                <a:solidFill>
                  <a:srgbClr val="FFFFFF"/>
                </a:solidFill>
              </a:rPr>
              <a:t>Inversely correlated to the human and domesticated bovine (cattle, </a:t>
            </a:r>
            <a:r>
              <a:rPr lang="en-US" sz="2400" dirty="0" err="1" smtClean="0">
                <a:solidFill>
                  <a:srgbClr val="FFFFFF"/>
                </a:solidFill>
              </a:rPr>
              <a:t>mithan</a:t>
            </a:r>
            <a:r>
              <a:rPr lang="en-US" sz="2400" dirty="0" smtClean="0">
                <a:solidFill>
                  <a:srgbClr val="FFFFFF"/>
                </a:solidFill>
              </a:rPr>
              <a:t>, water buffalo, yak) explosive population growth of the Neolithic </a:t>
            </a:r>
          </a:p>
        </p:txBody>
      </p:sp>
    </p:spTree>
    <p:extLst>
      <p:ext uri="{BB962C8B-B14F-4D97-AF65-F5344CB8AC3E}">
        <p14:creationId xmlns:p14="http://schemas.microsoft.com/office/powerpoint/2010/main" val="362134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ans tit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9144000" cy="5733256"/>
          </a:xfrm>
          <a:prstGeom prst="rect">
            <a:avLst/>
          </a:prstGeom>
        </p:spPr>
      </p:pic>
      <p:cxnSp>
        <p:nvCxnSpPr>
          <p:cNvPr id="5" name="Connecteur droit 4"/>
          <p:cNvCxnSpPr/>
          <p:nvPr/>
        </p:nvCxnSpPr>
        <p:spPr>
          <a:xfrm>
            <a:off x="0" y="1196752"/>
            <a:ext cx="9144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7" name="Tableau 6"/>
          <p:cNvGraphicFramePr>
            <a:graphicFrameLocks noGrp="1"/>
          </p:cNvGraphicFramePr>
          <p:nvPr>
            <p:extLst>
              <p:ext uri="{D42A27DB-BD31-4B8C-83A1-F6EECF244321}">
                <p14:modId xmlns:p14="http://schemas.microsoft.com/office/powerpoint/2010/main" val="353048662"/>
              </p:ext>
            </p:extLst>
          </p:nvPr>
        </p:nvGraphicFramePr>
        <p:xfrm>
          <a:off x="4932040" y="2060848"/>
          <a:ext cx="3954940" cy="1854200"/>
        </p:xfrm>
        <a:graphic>
          <a:graphicData uri="http://schemas.openxmlformats.org/drawingml/2006/table">
            <a:tbl>
              <a:tblPr firstRow="1" bandRow="1">
                <a:tableStyleId>{2D5ABB26-0587-4C30-8999-92F81FD0307C}</a:tableStyleId>
              </a:tblPr>
              <a:tblGrid>
                <a:gridCol w="728980"/>
                <a:gridCol w="806490"/>
                <a:gridCol w="806490"/>
                <a:gridCol w="806490"/>
                <a:gridCol w="806490"/>
              </a:tblGrid>
              <a:tr h="370840">
                <a:tc>
                  <a:txBody>
                    <a:bodyPr/>
                    <a:lstStyle/>
                    <a:p>
                      <a:endParaRPr lang="fr-FR" dirty="0"/>
                    </a:p>
                  </a:txBody>
                  <a:tcPr>
                    <a:noFill/>
                  </a:tcPr>
                </a:tc>
                <a:tc>
                  <a:txBody>
                    <a:bodyPr/>
                    <a:lstStyle/>
                    <a:p>
                      <a:r>
                        <a:rPr lang="fr-FR" b="1" dirty="0" smtClean="0">
                          <a:solidFill>
                            <a:srgbClr val="C800C8"/>
                          </a:solidFill>
                        </a:rPr>
                        <a:t>Pop</a:t>
                      </a:r>
                      <a:r>
                        <a:rPr lang="fr-FR" b="1" baseline="0" dirty="0" smtClean="0">
                          <a:solidFill>
                            <a:srgbClr val="C800C8"/>
                          </a:solidFill>
                        </a:rPr>
                        <a:t> 1</a:t>
                      </a:r>
                      <a:endParaRPr lang="fr-FR" b="1" dirty="0">
                        <a:solidFill>
                          <a:srgbClr val="C800C8"/>
                        </a:solidFill>
                      </a:endParaRPr>
                    </a:p>
                  </a:txBody>
                  <a:tcPr>
                    <a:noFill/>
                  </a:tcPr>
                </a:tc>
                <a:tc>
                  <a:txBody>
                    <a:bodyPr/>
                    <a:lstStyle/>
                    <a:p>
                      <a:r>
                        <a:rPr lang="fr-FR" b="1" dirty="0" smtClean="0">
                          <a:solidFill>
                            <a:srgbClr val="FF0000"/>
                          </a:solidFill>
                        </a:rPr>
                        <a:t>Pop 2</a:t>
                      </a:r>
                      <a:endParaRPr lang="fr-FR" b="1" dirty="0">
                        <a:solidFill>
                          <a:srgbClr val="FF0000"/>
                        </a:solidFill>
                      </a:endParaRPr>
                    </a:p>
                  </a:txBody>
                  <a:tcPr>
                    <a:noFill/>
                  </a:tcPr>
                </a:tc>
                <a:tc>
                  <a:txBody>
                    <a:bodyPr/>
                    <a:lstStyle/>
                    <a:p>
                      <a:r>
                        <a:rPr lang="fr-FR" b="1" dirty="0" smtClean="0">
                          <a:solidFill>
                            <a:srgbClr val="0000FF"/>
                          </a:solidFill>
                        </a:rPr>
                        <a:t>Pop 3</a:t>
                      </a:r>
                      <a:endParaRPr lang="fr-FR" b="1" dirty="0">
                        <a:solidFill>
                          <a:srgbClr val="0000FF"/>
                        </a:solidFill>
                      </a:endParaRPr>
                    </a:p>
                  </a:txBody>
                  <a:tcPr>
                    <a:noFill/>
                  </a:tcPr>
                </a:tc>
                <a:tc>
                  <a:txBody>
                    <a:bodyPr/>
                    <a:lstStyle/>
                    <a:p>
                      <a:r>
                        <a:rPr lang="fr-FR" b="1" dirty="0" smtClean="0">
                          <a:solidFill>
                            <a:srgbClr val="53BD28"/>
                          </a:solidFill>
                        </a:rPr>
                        <a:t>Pop 4</a:t>
                      </a:r>
                      <a:endParaRPr lang="fr-FR" b="1" dirty="0">
                        <a:solidFill>
                          <a:srgbClr val="53BD28"/>
                        </a:solidFill>
                      </a:endParaRPr>
                    </a:p>
                  </a:txBody>
                  <a:tcPr>
                    <a:noFill/>
                  </a:tcPr>
                </a:tc>
              </a:tr>
              <a:tr h="370840">
                <a:tc>
                  <a:txBody>
                    <a:bodyPr/>
                    <a:lstStyle/>
                    <a:p>
                      <a:r>
                        <a:rPr lang="fr-FR" b="1" dirty="0" smtClean="0">
                          <a:solidFill>
                            <a:srgbClr val="C800C8"/>
                          </a:solidFill>
                        </a:rPr>
                        <a:t>Pop 1</a:t>
                      </a:r>
                      <a:endParaRPr lang="fr-FR" b="1" dirty="0">
                        <a:solidFill>
                          <a:srgbClr val="C800C8"/>
                        </a:solidFill>
                      </a:endParaRPr>
                    </a:p>
                  </a:txBody>
                  <a:tcPr>
                    <a:noFill/>
                  </a:tcPr>
                </a:tc>
                <a:tc>
                  <a:txBody>
                    <a:bodyPr/>
                    <a:lstStyle/>
                    <a:p>
                      <a:r>
                        <a:rPr lang="fr-FR" dirty="0" smtClean="0"/>
                        <a:t>0</a:t>
                      </a:r>
                      <a:endParaRPr lang="fr-FR" dirty="0"/>
                    </a:p>
                  </a:txBody>
                  <a:tcPr>
                    <a:noFill/>
                  </a:tcPr>
                </a:tc>
                <a:tc>
                  <a:txBody>
                    <a:bodyPr/>
                    <a:lstStyle/>
                    <a:p>
                      <a:endParaRPr lang="fr-FR" dirty="0"/>
                    </a:p>
                  </a:txBody>
                  <a:tcPr>
                    <a:noFill/>
                  </a:tcPr>
                </a:tc>
                <a:tc>
                  <a:txBody>
                    <a:bodyPr/>
                    <a:lstStyle/>
                    <a:p>
                      <a:endParaRPr lang="fr-FR"/>
                    </a:p>
                  </a:txBody>
                  <a:tcPr>
                    <a:noFill/>
                  </a:tcPr>
                </a:tc>
                <a:tc>
                  <a:txBody>
                    <a:bodyPr/>
                    <a:lstStyle/>
                    <a:p>
                      <a:endParaRPr lang="fr-FR"/>
                    </a:p>
                  </a:txBody>
                  <a:tcPr>
                    <a:noFill/>
                  </a:tcPr>
                </a:tc>
              </a:tr>
              <a:tr h="370840">
                <a:tc>
                  <a:txBody>
                    <a:bodyPr/>
                    <a:lstStyle/>
                    <a:p>
                      <a:r>
                        <a:rPr lang="fr-FR" b="1" dirty="0" smtClean="0">
                          <a:solidFill>
                            <a:srgbClr val="FF0000"/>
                          </a:solidFill>
                        </a:rPr>
                        <a:t>Pop 2</a:t>
                      </a:r>
                      <a:endParaRPr lang="fr-FR" b="1" dirty="0">
                        <a:solidFill>
                          <a:srgbClr val="FF0000"/>
                        </a:solidFill>
                      </a:endParaRPr>
                    </a:p>
                  </a:txBody>
                  <a:tcPr>
                    <a:noFill/>
                  </a:tcPr>
                </a:tc>
                <a:tc>
                  <a:txBody>
                    <a:bodyPr/>
                    <a:lstStyle/>
                    <a:p>
                      <a:r>
                        <a:rPr lang="fr-FR" dirty="0" smtClean="0"/>
                        <a:t>0.024</a:t>
                      </a:r>
                      <a:endParaRPr lang="fr-FR" dirty="0"/>
                    </a:p>
                  </a:txBody>
                  <a:tcPr>
                    <a:noFill/>
                  </a:tcPr>
                </a:tc>
                <a:tc>
                  <a:txBody>
                    <a:bodyPr/>
                    <a:lstStyle/>
                    <a:p>
                      <a:r>
                        <a:rPr lang="fr-FR" dirty="0" smtClean="0"/>
                        <a:t>0</a:t>
                      </a:r>
                      <a:endParaRPr lang="fr-FR" dirty="0"/>
                    </a:p>
                  </a:txBody>
                  <a:tcPr>
                    <a:noFill/>
                  </a:tcPr>
                </a:tc>
                <a:tc>
                  <a:txBody>
                    <a:bodyPr/>
                    <a:lstStyle/>
                    <a:p>
                      <a:endParaRPr lang="fr-FR"/>
                    </a:p>
                  </a:txBody>
                  <a:tcPr>
                    <a:noFill/>
                  </a:tcPr>
                </a:tc>
                <a:tc>
                  <a:txBody>
                    <a:bodyPr/>
                    <a:lstStyle/>
                    <a:p>
                      <a:endParaRPr lang="fr-FR"/>
                    </a:p>
                  </a:txBody>
                  <a:tcPr>
                    <a:noFill/>
                  </a:tcPr>
                </a:tc>
              </a:tr>
              <a:tr h="370840">
                <a:tc>
                  <a:txBody>
                    <a:bodyPr/>
                    <a:lstStyle/>
                    <a:p>
                      <a:r>
                        <a:rPr lang="fr-FR" b="1" dirty="0" smtClean="0">
                          <a:solidFill>
                            <a:srgbClr val="0000FF"/>
                          </a:solidFill>
                        </a:rPr>
                        <a:t>Pop 3</a:t>
                      </a:r>
                      <a:endParaRPr lang="fr-FR" b="1" dirty="0">
                        <a:solidFill>
                          <a:srgbClr val="0000FF"/>
                        </a:solidFill>
                      </a:endParaRPr>
                    </a:p>
                  </a:txBody>
                  <a:tcPr>
                    <a:noFill/>
                  </a:tcPr>
                </a:tc>
                <a:tc>
                  <a:txBody>
                    <a:bodyPr/>
                    <a:lstStyle/>
                    <a:p>
                      <a:r>
                        <a:rPr lang="fr-FR" dirty="0" smtClean="0"/>
                        <a:t>0.022</a:t>
                      </a:r>
                      <a:endParaRPr lang="fr-FR" dirty="0"/>
                    </a:p>
                  </a:txBody>
                  <a:tcPr>
                    <a:noFill/>
                  </a:tcPr>
                </a:tc>
                <a:tc>
                  <a:txBody>
                    <a:bodyPr/>
                    <a:lstStyle/>
                    <a:p>
                      <a:r>
                        <a:rPr lang="fr-FR" dirty="0" smtClean="0"/>
                        <a:t>0.039</a:t>
                      </a:r>
                      <a:endParaRPr lang="fr-FR" dirty="0"/>
                    </a:p>
                  </a:txBody>
                  <a:tcPr>
                    <a:noFill/>
                  </a:tcPr>
                </a:tc>
                <a:tc>
                  <a:txBody>
                    <a:bodyPr/>
                    <a:lstStyle/>
                    <a:p>
                      <a:r>
                        <a:rPr lang="fr-FR" dirty="0" smtClean="0"/>
                        <a:t>0</a:t>
                      </a:r>
                      <a:endParaRPr lang="fr-FR" dirty="0"/>
                    </a:p>
                  </a:txBody>
                  <a:tcPr>
                    <a:noFill/>
                  </a:tcPr>
                </a:tc>
                <a:tc>
                  <a:txBody>
                    <a:bodyPr/>
                    <a:lstStyle/>
                    <a:p>
                      <a:endParaRPr lang="fr-FR"/>
                    </a:p>
                  </a:txBody>
                  <a:tcPr>
                    <a:noFill/>
                  </a:tcPr>
                </a:tc>
              </a:tr>
              <a:tr h="370840">
                <a:tc>
                  <a:txBody>
                    <a:bodyPr/>
                    <a:lstStyle/>
                    <a:p>
                      <a:r>
                        <a:rPr lang="fr-FR" b="1" dirty="0" smtClean="0">
                          <a:solidFill>
                            <a:srgbClr val="53BD28"/>
                          </a:solidFill>
                        </a:rPr>
                        <a:t>Pop 4</a:t>
                      </a:r>
                      <a:endParaRPr lang="fr-FR" b="1" dirty="0">
                        <a:solidFill>
                          <a:srgbClr val="53BD28"/>
                        </a:solidFill>
                      </a:endParaRPr>
                    </a:p>
                  </a:txBody>
                  <a:tcPr>
                    <a:noFill/>
                  </a:tcPr>
                </a:tc>
                <a:tc>
                  <a:txBody>
                    <a:bodyPr/>
                    <a:lstStyle/>
                    <a:p>
                      <a:r>
                        <a:rPr lang="fr-FR" dirty="0" smtClean="0"/>
                        <a:t>0.006</a:t>
                      </a:r>
                      <a:endParaRPr lang="fr-FR" dirty="0"/>
                    </a:p>
                  </a:txBody>
                  <a:tcPr>
                    <a:noFill/>
                  </a:tcPr>
                </a:tc>
                <a:tc>
                  <a:txBody>
                    <a:bodyPr/>
                    <a:lstStyle/>
                    <a:p>
                      <a:r>
                        <a:rPr lang="fr-FR" dirty="0" smtClean="0"/>
                        <a:t>0.035</a:t>
                      </a:r>
                      <a:endParaRPr lang="fr-FR" dirty="0"/>
                    </a:p>
                  </a:txBody>
                  <a:tcPr>
                    <a:noFill/>
                  </a:tcPr>
                </a:tc>
                <a:tc>
                  <a:txBody>
                    <a:bodyPr/>
                    <a:lstStyle/>
                    <a:p>
                      <a:r>
                        <a:rPr lang="fr-FR" dirty="0" smtClean="0"/>
                        <a:t>0.037</a:t>
                      </a:r>
                      <a:endParaRPr lang="fr-FR" dirty="0"/>
                    </a:p>
                  </a:txBody>
                  <a:tcPr>
                    <a:noFill/>
                  </a:tcPr>
                </a:tc>
                <a:tc>
                  <a:txBody>
                    <a:bodyPr/>
                    <a:lstStyle/>
                    <a:p>
                      <a:r>
                        <a:rPr lang="fr-FR" dirty="0" smtClean="0"/>
                        <a:t>0</a:t>
                      </a:r>
                      <a:endParaRPr lang="fr-FR" dirty="0"/>
                    </a:p>
                  </a:txBody>
                  <a:tcPr>
                    <a:noFill/>
                  </a:tcPr>
                </a:tc>
              </a:tr>
            </a:tbl>
          </a:graphicData>
        </a:graphic>
      </p:graphicFrame>
      <p:sp>
        <p:nvSpPr>
          <p:cNvPr id="19" name="ZoneTexte 18"/>
          <p:cNvSpPr txBox="1"/>
          <p:nvPr/>
        </p:nvSpPr>
        <p:spPr>
          <a:xfrm>
            <a:off x="4860032" y="1484784"/>
            <a:ext cx="3096344" cy="369332"/>
          </a:xfrm>
          <a:prstGeom prst="rect">
            <a:avLst/>
          </a:prstGeom>
          <a:noFill/>
        </p:spPr>
        <p:txBody>
          <a:bodyPr wrap="square" rtlCol="0">
            <a:spAutoFit/>
          </a:bodyPr>
          <a:lstStyle/>
          <a:p>
            <a:r>
              <a:rPr lang="fr-FR" i="1" dirty="0" smtClean="0"/>
              <a:t>F</a:t>
            </a:r>
            <a:r>
              <a:rPr lang="fr-FR" i="1" baseline="-25000" dirty="0" smtClean="0"/>
              <a:t>ST</a:t>
            </a:r>
            <a:r>
              <a:rPr lang="fr-FR" dirty="0" smtClean="0"/>
              <a:t> Matrix (Arlequin)</a:t>
            </a:r>
            <a:endParaRPr lang="fr-FR" dirty="0"/>
          </a:p>
        </p:txBody>
      </p:sp>
      <p:cxnSp>
        <p:nvCxnSpPr>
          <p:cNvPr id="20" name="Connecteur droit 19"/>
          <p:cNvCxnSpPr/>
          <p:nvPr/>
        </p:nvCxnSpPr>
        <p:spPr>
          <a:xfrm>
            <a:off x="5652120" y="2132856"/>
            <a:ext cx="0" cy="1728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6444208" y="2132856"/>
            <a:ext cx="0" cy="1728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a:off x="7236296" y="2132856"/>
            <a:ext cx="0" cy="1728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a:off x="8028384" y="2132856"/>
            <a:ext cx="0" cy="1728192"/>
          </a:xfrm>
          <a:prstGeom prst="line">
            <a:avLst/>
          </a:prstGeom>
        </p:spPr>
        <p:style>
          <a:lnRef idx="2">
            <a:schemeClr val="accent1"/>
          </a:lnRef>
          <a:fillRef idx="0">
            <a:schemeClr val="accent1"/>
          </a:fillRef>
          <a:effectRef idx="1">
            <a:schemeClr val="accent1"/>
          </a:effectRef>
          <a:fontRef idx="minor">
            <a:schemeClr val="tx1"/>
          </a:fontRef>
        </p:style>
      </p:cxnSp>
      <p:pic>
        <p:nvPicPr>
          <p:cNvPr id="28" name="Image 27" descr="Capture d’écran 2013-05-23 à 09.13.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20" y="1988840"/>
            <a:ext cx="4131796" cy="4176464"/>
          </a:xfrm>
          <a:prstGeom prst="rect">
            <a:avLst/>
          </a:prstGeom>
        </p:spPr>
      </p:pic>
      <p:sp>
        <p:nvSpPr>
          <p:cNvPr id="29" name="Rectangle 28"/>
          <p:cNvSpPr/>
          <p:nvPr/>
        </p:nvSpPr>
        <p:spPr>
          <a:xfrm>
            <a:off x="3635896" y="4222249"/>
            <a:ext cx="858303" cy="430887"/>
          </a:xfrm>
          <a:prstGeom prst="rect">
            <a:avLst/>
          </a:prstGeom>
        </p:spPr>
        <p:txBody>
          <a:bodyPr wrap="none">
            <a:spAutoFit/>
          </a:bodyPr>
          <a:lstStyle/>
          <a:p>
            <a:r>
              <a:rPr lang="fr-FR" sz="2200" b="1" dirty="0" smtClean="0">
                <a:solidFill>
                  <a:srgbClr val="53BD28"/>
                </a:solidFill>
              </a:rPr>
              <a:t>Pop 4</a:t>
            </a:r>
            <a:endParaRPr lang="fr-FR" sz="2200" b="1" baseline="-25000" dirty="0">
              <a:solidFill>
                <a:srgbClr val="53BD28"/>
              </a:solidFill>
            </a:endParaRPr>
          </a:p>
        </p:txBody>
      </p:sp>
      <p:sp>
        <p:nvSpPr>
          <p:cNvPr id="30" name="Rectangle 29"/>
          <p:cNvSpPr/>
          <p:nvPr/>
        </p:nvSpPr>
        <p:spPr>
          <a:xfrm>
            <a:off x="2273537" y="2996952"/>
            <a:ext cx="858303" cy="430887"/>
          </a:xfrm>
          <a:prstGeom prst="rect">
            <a:avLst/>
          </a:prstGeom>
        </p:spPr>
        <p:txBody>
          <a:bodyPr wrap="none">
            <a:spAutoFit/>
          </a:bodyPr>
          <a:lstStyle/>
          <a:p>
            <a:r>
              <a:rPr lang="fr-FR" sz="2200" b="1" dirty="0" smtClean="0">
                <a:solidFill>
                  <a:srgbClr val="0000FF"/>
                </a:solidFill>
              </a:rPr>
              <a:t>Pop 3</a:t>
            </a:r>
            <a:endParaRPr lang="fr-FR" sz="2200" b="1" baseline="-25000" dirty="0">
              <a:solidFill>
                <a:srgbClr val="0000FF"/>
              </a:solidFill>
            </a:endParaRPr>
          </a:p>
        </p:txBody>
      </p:sp>
      <p:sp>
        <p:nvSpPr>
          <p:cNvPr id="31" name="Rectangle 30"/>
          <p:cNvSpPr/>
          <p:nvPr/>
        </p:nvSpPr>
        <p:spPr>
          <a:xfrm>
            <a:off x="3929721" y="2348880"/>
            <a:ext cx="858303" cy="430887"/>
          </a:xfrm>
          <a:prstGeom prst="rect">
            <a:avLst/>
          </a:prstGeom>
        </p:spPr>
        <p:txBody>
          <a:bodyPr wrap="none">
            <a:spAutoFit/>
          </a:bodyPr>
          <a:lstStyle/>
          <a:p>
            <a:r>
              <a:rPr lang="fr-FR" sz="2200" b="1" dirty="0" smtClean="0">
                <a:solidFill>
                  <a:srgbClr val="FF0000"/>
                </a:solidFill>
              </a:rPr>
              <a:t>Pop 2</a:t>
            </a:r>
            <a:endParaRPr lang="fr-FR" sz="2200" b="1" baseline="-25000" dirty="0">
              <a:solidFill>
                <a:srgbClr val="FF0000"/>
              </a:solidFill>
            </a:endParaRPr>
          </a:p>
        </p:txBody>
      </p:sp>
      <p:sp>
        <p:nvSpPr>
          <p:cNvPr id="32" name="Rectangle 31"/>
          <p:cNvSpPr/>
          <p:nvPr/>
        </p:nvSpPr>
        <p:spPr>
          <a:xfrm>
            <a:off x="2699792" y="5157192"/>
            <a:ext cx="837777" cy="430887"/>
          </a:xfrm>
          <a:prstGeom prst="rect">
            <a:avLst/>
          </a:prstGeom>
        </p:spPr>
        <p:txBody>
          <a:bodyPr wrap="none">
            <a:spAutoFit/>
          </a:bodyPr>
          <a:lstStyle/>
          <a:p>
            <a:r>
              <a:rPr lang="fr-FR" sz="2200" b="1" dirty="0" smtClean="0">
                <a:solidFill>
                  <a:srgbClr val="C800C8"/>
                </a:solidFill>
              </a:rPr>
              <a:t>Pop 1</a:t>
            </a:r>
            <a:endParaRPr lang="fr-FR" sz="2200" b="1" baseline="-25000" dirty="0">
              <a:solidFill>
                <a:srgbClr val="C800C8"/>
              </a:solidFill>
            </a:endParaRPr>
          </a:p>
        </p:txBody>
      </p:sp>
      <p:sp>
        <p:nvSpPr>
          <p:cNvPr id="25" name="ZoneTexte 24"/>
          <p:cNvSpPr txBox="1"/>
          <p:nvPr/>
        </p:nvSpPr>
        <p:spPr>
          <a:xfrm>
            <a:off x="539552" y="260648"/>
            <a:ext cx="7344816" cy="553998"/>
          </a:xfrm>
          <a:prstGeom prst="rect">
            <a:avLst/>
          </a:prstGeom>
          <a:noFill/>
        </p:spPr>
        <p:txBody>
          <a:bodyPr wrap="square" rtlCol="0">
            <a:spAutoFit/>
          </a:bodyPr>
          <a:lstStyle/>
          <a:p>
            <a:r>
              <a:rPr lang="fr-FR" sz="3000" b="1" dirty="0" smtClean="0"/>
              <a:t>Isolation </a:t>
            </a:r>
            <a:r>
              <a:rPr lang="fr-FR" sz="3000" b="1" dirty="0" err="1" smtClean="0"/>
              <a:t>degrees</a:t>
            </a:r>
            <a:r>
              <a:rPr lang="fr-FR" sz="3000" b="1" dirty="0" smtClean="0"/>
              <a:t> </a:t>
            </a:r>
            <a:r>
              <a:rPr lang="fr-FR" sz="3000" b="1" dirty="0" err="1" smtClean="0"/>
              <a:t>among</a:t>
            </a:r>
            <a:r>
              <a:rPr lang="fr-FR" sz="3000" b="1" dirty="0" smtClean="0"/>
              <a:t> the clusters</a:t>
            </a:r>
            <a:endParaRPr lang="fr-FR" sz="3000" b="1" dirty="0"/>
          </a:p>
        </p:txBody>
      </p:sp>
    </p:spTree>
    <p:extLst>
      <p:ext uri="{BB962C8B-B14F-4D97-AF65-F5344CB8AC3E}">
        <p14:creationId xmlns:p14="http://schemas.microsoft.com/office/powerpoint/2010/main" val="4306254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ans tit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9144000" cy="5733256"/>
          </a:xfrm>
          <a:prstGeom prst="rect">
            <a:avLst/>
          </a:prstGeom>
        </p:spPr>
      </p:pic>
      <p:cxnSp>
        <p:nvCxnSpPr>
          <p:cNvPr id="5" name="Connecteur droit 4"/>
          <p:cNvCxnSpPr/>
          <p:nvPr/>
        </p:nvCxnSpPr>
        <p:spPr>
          <a:xfrm>
            <a:off x="0" y="1196752"/>
            <a:ext cx="9144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539552" y="260648"/>
            <a:ext cx="7344816" cy="553998"/>
          </a:xfrm>
          <a:prstGeom prst="rect">
            <a:avLst/>
          </a:prstGeom>
          <a:noFill/>
        </p:spPr>
        <p:txBody>
          <a:bodyPr wrap="square" rtlCol="0">
            <a:spAutoFit/>
          </a:bodyPr>
          <a:lstStyle/>
          <a:p>
            <a:r>
              <a:rPr lang="fr-FR" sz="3000" b="1" dirty="0" err="1" smtClean="0"/>
              <a:t>Number</a:t>
            </a:r>
            <a:r>
              <a:rPr lang="fr-FR" sz="3000" b="1" dirty="0" smtClean="0"/>
              <a:t> of migrants per </a:t>
            </a:r>
            <a:r>
              <a:rPr lang="fr-FR" sz="3000" b="1" dirty="0" err="1" smtClean="0"/>
              <a:t>generation</a:t>
            </a:r>
            <a:endParaRPr lang="fr-FR" sz="3000" b="1" dirty="0"/>
          </a:p>
        </p:txBody>
      </p:sp>
      <p:sp>
        <p:nvSpPr>
          <p:cNvPr id="7" name="Rectangle 6"/>
          <p:cNvSpPr/>
          <p:nvPr/>
        </p:nvSpPr>
        <p:spPr>
          <a:xfrm>
            <a:off x="5119831" y="5230361"/>
            <a:ext cx="878645" cy="430887"/>
          </a:xfrm>
          <a:prstGeom prst="rect">
            <a:avLst/>
          </a:prstGeom>
        </p:spPr>
        <p:txBody>
          <a:bodyPr wrap="none">
            <a:spAutoFit/>
          </a:bodyPr>
          <a:lstStyle/>
          <a:p>
            <a:r>
              <a:rPr lang="fr-FR" sz="2200" b="1" dirty="0" err="1" smtClean="0">
                <a:solidFill>
                  <a:srgbClr val="C800C8"/>
                </a:solidFill>
              </a:rPr>
              <a:t>M</a:t>
            </a:r>
            <a:r>
              <a:rPr lang="fr-FR" sz="2200" b="1" baseline="-25000" dirty="0" err="1" smtClean="0">
                <a:solidFill>
                  <a:srgbClr val="C800C8"/>
                </a:solidFill>
              </a:rPr>
              <a:t>Pop</a:t>
            </a:r>
            <a:r>
              <a:rPr lang="fr-FR" sz="2200" b="1" baseline="-25000" dirty="0" smtClean="0">
                <a:solidFill>
                  <a:srgbClr val="C800C8"/>
                </a:solidFill>
              </a:rPr>
              <a:t> </a:t>
            </a:r>
            <a:r>
              <a:rPr lang="fr-FR" sz="2200" b="1" baseline="-25000" dirty="0">
                <a:solidFill>
                  <a:srgbClr val="C800C8"/>
                </a:solidFill>
              </a:rPr>
              <a:t>1</a:t>
            </a:r>
          </a:p>
        </p:txBody>
      </p:sp>
      <p:sp>
        <p:nvSpPr>
          <p:cNvPr id="20" name="Rectangle 19"/>
          <p:cNvSpPr/>
          <p:nvPr/>
        </p:nvSpPr>
        <p:spPr>
          <a:xfrm>
            <a:off x="7336060" y="5238492"/>
            <a:ext cx="892329" cy="430887"/>
          </a:xfrm>
          <a:prstGeom prst="rect">
            <a:avLst/>
          </a:prstGeom>
        </p:spPr>
        <p:txBody>
          <a:bodyPr wrap="none">
            <a:spAutoFit/>
          </a:bodyPr>
          <a:lstStyle/>
          <a:p>
            <a:r>
              <a:rPr lang="fr-FR" sz="2200" b="1" dirty="0" err="1" smtClean="0">
                <a:solidFill>
                  <a:srgbClr val="FF0000"/>
                </a:solidFill>
              </a:rPr>
              <a:t>M</a:t>
            </a:r>
            <a:r>
              <a:rPr lang="fr-FR" sz="2200" b="1" baseline="-25000" dirty="0" err="1" smtClean="0">
                <a:solidFill>
                  <a:srgbClr val="FF0000"/>
                </a:solidFill>
              </a:rPr>
              <a:t>Pop</a:t>
            </a:r>
            <a:r>
              <a:rPr lang="fr-FR" sz="2200" b="1" baseline="-25000" dirty="0" smtClean="0">
                <a:solidFill>
                  <a:srgbClr val="FF0000"/>
                </a:solidFill>
              </a:rPr>
              <a:t> </a:t>
            </a:r>
            <a:r>
              <a:rPr lang="fr-FR" sz="2200" b="1" baseline="-25000" dirty="0">
                <a:solidFill>
                  <a:srgbClr val="FF0000"/>
                </a:solidFill>
              </a:rPr>
              <a:t>2</a:t>
            </a:r>
          </a:p>
        </p:txBody>
      </p:sp>
      <p:sp>
        <p:nvSpPr>
          <p:cNvPr id="21" name="Rectangle 20"/>
          <p:cNvSpPr/>
          <p:nvPr/>
        </p:nvSpPr>
        <p:spPr>
          <a:xfrm>
            <a:off x="7336060" y="5670540"/>
            <a:ext cx="892329" cy="430887"/>
          </a:xfrm>
          <a:prstGeom prst="rect">
            <a:avLst/>
          </a:prstGeom>
        </p:spPr>
        <p:txBody>
          <a:bodyPr wrap="none">
            <a:spAutoFit/>
          </a:bodyPr>
          <a:lstStyle/>
          <a:p>
            <a:r>
              <a:rPr lang="fr-FR" sz="2200" b="1" dirty="0" err="1" smtClean="0">
                <a:solidFill>
                  <a:srgbClr val="0000FF"/>
                </a:solidFill>
              </a:rPr>
              <a:t>M</a:t>
            </a:r>
            <a:r>
              <a:rPr lang="fr-FR" sz="2200" b="1" baseline="-25000" dirty="0" err="1" smtClean="0">
                <a:solidFill>
                  <a:srgbClr val="0000FF"/>
                </a:solidFill>
              </a:rPr>
              <a:t>Pop</a:t>
            </a:r>
            <a:r>
              <a:rPr lang="fr-FR" sz="2200" b="1" baseline="-25000" dirty="0" smtClean="0">
                <a:solidFill>
                  <a:srgbClr val="0000FF"/>
                </a:solidFill>
              </a:rPr>
              <a:t> </a:t>
            </a:r>
            <a:r>
              <a:rPr lang="fr-FR" sz="2200" b="1" baseline="-25000" dirty="0">
                <a:solidFill>
                  <a:srgbClr val="0000FF"/>
                </a:solidFill>
              </a:rPr>
              <a:t>3</a:t>
            </a:r>
          </a:p>
        </p:txBody>
      </p:sp>
      <p:sp>
        <p:nvSpPr>
          <p:cNvPr id="22" name="Rectangle 21"/>
          <p:cNvSpPr/>
          <p:nvPr/>
        </p:nvSpPr>
        <p:spPr>
          <a:xfrm>
            <a:off x="7336060" y="6093296"/>
            <a:ext cx="892329" cy="430887"/>
          </a:xfrm>
          <a:prstGeom prst="rect">
            <a:avLst/>
          </a:prstGeom>
        </p:spPr>
        <p:txBody>
          <a:bodyPr wrap="none">
            <a:spAutoFit/>
          </a:bodyPr>
          <a:lstStyle/>
          <a:p>
            <a:r>
              <a:rPr lang="fr-FR" sz="2200" b="1" dirty="0" err="1" smtClean="0">
                <a:solidFill>
                  <a:srgbClr val="53BD28"/>
                </a:solidFill>
              </a:rPr>
              <a:t>M</a:t>
            </a:r>
            <a:r>
              <a:rPr lang="fr-FR" sz="2200" b="1" baseline="-25000" dirty="0" err="1" smtClean="0">
                <a:solidFill>
                  <a:srgbClr val="53BD28"/>
                </a:solidFill>
              </a:rPr>
              <a:t>Pop</a:t>
            </a:r>
            <a:r>
              <a:rPr lang="fr-FR" sz="2200" b="1" baseline="-25000" dirty="0" smtClean="0">
                <a:solidFill>
                  <a:srgbClr val="53BD28"/>
                </a:solidFill>
              </a:rPr>
              <a:t> </a:t>
            </a:r>
            <a:r>
              <a:rPr lang="fr-FR" sz="2200" b="1" baseline="-25000" dirty="0">
                <a:solidFill>
                  <a:srgbClr val="53BD28"/>
                </a:solidFill>
              </a:rPr>
              <a:t>4</a:t>
            </a:r>
          </a:p>
        </p:txBody>
      </p:sp>
      <p:sp>
        <p:nvSpPr>
          <p:cNvPr id="23" name="Rectangle 22"/>
          <p:cNvSpPr/>
          <p:nvPr/>
        </p:nvSpPr>
        <p:spPr>
          <a:xfrm>
            <a:off x="5119831" y="5662409"/>
            <a:ext cx="878645" cy="430887"/>
          </a:xfrm>
          <a:prstGeom prst="rect">
            <a:avLst/>
          </a:prstGeom>
        </p:spPr>
        <p:txBody>
          <a:bodyPr wrap="none">
            <a:spAutoFit/>
          </a:bodyPr>
          <a:lstStyle/>
          <a:p>
            <a:r>
              <a:rPr lang="fr-FR" sz="2200" b="1" dirty="0" err="1" smtClean="0">
                <a:solidFill>
                  <a:srgbClr val="C800C8"/>
                </a:solidFill>
              </a:rPr>
              <a:t>M</a:t>
            </a:r>
            <a:r>
              <a:rPr lang="fr-FR" sz="2200" b="1" baseline="-25000" dirty="0" err="1" smtClean="0">
                <a:solidFill>
                  <a:srgbClr val="C800C8"/>
                </a:solidFill>
              </a:rPr>
              <a:t>Pop</a:t>
            </a:r>
            <a:r>
              <a:rPr lang="fr-FR" sz="2200" b="1" baseline="-25000" dirty="0" smtClean="0">
                <a:solidFill>
                  <a:srgbClr val="C800C8"/>
                </a:solidFill>
              </a:rPr>
              <a:t> </a:t>
            </a:r>
            <a:r>
              <a:rPr lang="fr-FR" sz="2200" b="1" baseline="-25000" dirty="0">
                <a:solidFill>
                  <a:srgbClr val="C800C8"/>
                </a:solidFill>
              </a:rPr>
              <a:t>1</a:t>
            </a:r>
          </a:p>
        </p:txBody>
      </p:sp>
      <p:sp>
        <p:nvSpPr>
          <p:cNvPr id="25" name="Rectangle 24"/>
          <p:cNvSpPr/>
          <p:nvPr/>
        </p:nvSpPr>
        <p:spPr>
          <a:xfrm>
            <a:off x="5125347" y="6094457"/>
            <a:ext cx="878645" cy="430887"/>
          </a:xfrm>
          <a:prstGeom prst="rect">
            <a:avLst/>
          </a:prstGeom>
        </p:spPr>
        <p:txBody>
          <a:bodyPr wrap="none">
            <a:spAutoFit/>
          </a:bodyPr>
          <a:lstStyle/>
          <a:p>
            <a:r>
              <a:rPr lang="fr-FR" sz="2200" b="1" dirty="0" err="1" smtClean="0">
                <a:solidFill>
                  <a:srgbClr val="C800C8"/>
                </a:solidFill>
              </a:rPr>
              <a:t>M</a:t>
            </a:r>
            <a:r>
              <a:rPr lang="fr-FR" sz="2200" b="1" baseline="-25000" dirty="0" err="1" smtClean="0">
                <a:solidFill>
                  <a:srgbClr val="C800C8"/>
                </a:solidFill>
              </a:rPr>
              <a:t>Pop</a:t>
            </a:r>
            <a:r>
              <a:rPr lang="fr-FR" sz="2200" b="1" baseline="-25000" dirty="0" smtClean="0">
                <a:solidFill>
                  <a:srgbClr val="C800C8"/>
                </a:solidFill>
              </a:rPr>
              <a:t> </a:t>
            </a:r>
            <a:r>
              <a:rPr lang="fr-FR" sz="2200" b="1" baseline="-25000" dirty="0">
                <a:solidFill>
                  <a:srgbClr val="C800C8"/>
                </a:solidFill>
              </a:rPr>
              <a:t>1</a:t>
            </a:r>
          </a:p>
        </p:txBody>
      </p:sp>
      <p:cxnSp>
        <p:nvCxnSpPr>
          <p:cNvPr id="26" name="Connecteur droit avec flèche 25"/>
          <p:cNvCxnSpPr/>
          <p:nvPr/>
        </p:nvCxnSpPr>
        <p:spPr>
          <a:xfrm>
            <a:off x="5983927" y="5517232"/>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a:xfrm>
            <a:off x="5983927" y="5949280"/>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p:nvPr/>
        </p:nvCxnSpPr>
        <p:spPr>
          <a:xfrm>
            <a:off x="5983927" y="6381328"/>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5119831" y="4726305"/>
            <a:ext cx="892329" cy="430887"/>
          </a:xfrm>
          <a:prstGeom prst="rect">
            <a:avLst/>
          </a:prstGeom>
        </p:spPr>
        <p:txBody>
          <a:bodyPr wrap="none">
            <a:spAutoFit/>
          </a:bodyPr>
          <a:lstStyle/>
          <a:p>
            <a:r>
              <a:rPr lang="fr-FR" sz="2200" b="1" dirty="0" err="1" smtClean="0">
                <a:solidFill>
                  <a:srgbClr val="FF0000"/>
                </a:solidFill>
              </a:rPr>
              <a:t>M</a:t>
            </a:r>
            <a:r>
              <a:rPr lang="fr-FR" sz="2200" b="1" baseline="-25000" dirty="0" err="1" smtClean="0">
                <a:solidFill>
                  <a:srgbClr val="FF0000"/>
                </a:solidFill>
              </a:rPr>
              <a:t>Pop</a:t>
            </a:r>
            <a:r>
              <a:rPr lang="fr-FR" sz="2200" b="1" baseline="-25000" dirty="0" smtClean="0">
                <a:solidFill>
                  <a:srgbClr val="FF0000"/>
                </a:solidFill>
              </a:rPr>
              <a:t> </a:t>
            </a:r>
            <a:r>
              <a:rPr lang="fr-FR" sz="2200" b="1" baseline="-25000" dirty="0">
                <a:solidFill>
                  <a:srgbClr val="FF0000"/>
                </a:solidFill>
              </a:rPr>
              <a:t>2</a:t>
            </a:r>
          </a:p>
        </p:txBody>
      </p:sp>
      <p:sp>
        <p:nvSpPr>
          <p:cNvPr id="35" name="Rectangle 34"/>
          <p:cNvSpPr/>
          <p:nvPr/>
        </p:nvSpPr>
        <p:spPr>
          <a:xfrm>
            <a:off x="5119831" y="4284965"/>
            <a:ext cx="892329" cy="430887"/>
          </a:xfrm>
          <a:prstGeom prst="rect">
            <a:avLst/>
          </a:prstGeom>
        </p:spPr>
        <p:txBody>
          <a:bodyPr wrap="none">
            <a:spAutoFit/>
          </a:bodyPr>
          <a:lstStyle/>
          <a:p>
            <a:r>
              <a:rPr lang="fr-FR" sz="2200" b="1" dirty="0" err="1" smtClean="0">
                <a:solidFill>
                  <a:srgbClr val="FF0000"/>
                </a:solidFill>
              </a:rPr>
              <a:t>M</a:t>
            </a:r>
            <a:r>
              <a:rPr lang="fr-FR" sz="2200" b="1" baseline="-25000" dirty="0" err="1" smtClean="0">
                <a:solidFill>
                  <a:srgbClr val="FF0000"/>
                </a:solidFill>
              </a:rPr>
              <a:t>Pop</a:t>
            </a:r>
            <a:r>
              <a:rPr lang="fr-FR" sz="2200" b="1" baseline="-25000" dirty="0" smtClean="0">
                <a:solidFill>
                  <a:srgbClr val="FF0000"/>
                </a:solidFill>
              </a:rPr>
              <a:t> </a:t>
            </a:r>
            <a:r>
              <a:rPr lang="fr-FR" sz="2200" b="1" baseline="-25000" dirty="0">
                <a:solidFill>
                  <a:srgbClr val="FF0000"/>
                </a:solidFill>
              </a:rPr>
              <a:t>2</a:t>
            </a:r>
          </a:p>
        </p:txBody>
      </p:sp>
      <p:sp>
        <p:nvSpPr>
          <p:cNvPr id="36" name="Rectangle 35"/>
          <p:cNvSpPr/>
          <p:nvPr/>
        </p:nvSpPr>
        <p:spPr>
          <a:xfrm>
            <a:off x="7352079" y="4365104"/>
            <a:ext cx="892329" cy="430887"/>
          </a:xfrm>
          <a:prstGeom prst="rect">
            <a:avLst/>
          </a:prstGeom>
        </p:spPr>
        <p:txBody>
          <a:bodyPr wrap="none">
            <a:spAutoFit/>
          </a:bodyPr>
          <a:lstStyle/>
          <a:p>
            <a:r>
              <a:rPr lang="fr-FR" sz="2200" b="1" dirty="0" err="1" smtClean="0">
                <a:solidFill>
                  <a:srgbClr val="0000FF"/>
                </a:solidFill>
              </a:rPr>
              <a:t>M</a:t>
            </a:r>
            <a:r>
              <a:rPr lang="fr-FR" sz="2200" b="1" baseline="-25000" dirty="0" err="1" smtClean="0">
                <a:solidFill>
                  <a:srgbClr val="0000FF"/>
                </a:solidFill>
              </a:rPr>
              <a:t>Pop</a:t>
            </a:r>
            <a:r>
              <a:rPr lang="fr-FR" sz="2200" b="1" baseline="-25000" dirty="0" smtClean="0">
                <a:solidFill>
                  <a:srgbClr val="0000FF"/>
                </a:solidFill>
              </a:rPr>
              <a:t> </a:t>
            </a:r>
            <a:r>
              <a:rPr lang="fr-FR" sz="2200" b="1" baseline="-25000" dirty="0">
                <a:solidFill>
                  <a:srgbClr val="0000FF"/>
                </a:solidFill>
              </a:rPr>
              <a:t>3</a:t>
            </a:r>
          </a:p>
        </p:txBody>
      </p:sp>
      <p:sp>
        <p:nvSpPr>
          <p:cNvPr id="37" name="Rectangle 36"/>
          <p:cNvSpPr/>
          <p:nvPr/>
        </p:nvSpPr>
        <p:spPr>
          <a:xfrm>
            <a:off x="7352079" y="4797152"/>
            <a:ext cx="892329" cy="430887"/>
          </a:xfrm>
          <a:prstGeom prst="rect">
            <a:avLst/>
          </a:prstGeom>
        </p:spPr>
        <p:txBody>
          <a:bodyPr wrap="none">
            <a:spAutoFit/>
          </a:bodyPr>
          <a:lstStyle/>
          <a:p>
            <a:r>
              <a:rPr lang="fr-FR" sz="2200" b="1" dirty="0" err="1" smtClean="0">
                <a:solidFill>
                  <a:srgbClr val="53BD28"/>
                </a:solidFill>
              </a:rPr>
              <a:t>M</a:t>
            </a:r>
            <a:r>
              <a:rPr lang="fr-FR" sz="2200" b="1" baseline="-25000" dirty="0" err="1" smtClean="0">
                <a:solidFill>
                  <a:srgbClr val="53BD28"/>
                </a:solidFill>
              </a:rPr>
              <a:t>Pop</a:t>
            </a:r>
            <a:r>
              <a:rPr lang="fr-FR" sz="2200" b="1" baseline="-25000" dirty="0" smtClean="0">
                <a:solidFill>
                  <a:srgbClr val="53BD28"/>
                </a:solidFill>
              </a:rPr>
              <a:t> </a:t>
            </a:r>
            <a:r>
              <a:rPr lang="fr-FR" sz="2200" b="1" baseline="-25000" dirty="0">
                <a:solidFill>
                  <a:srgbClr val="53BD28"/>
                </a:solidFill>
              </a:rPr>
              <a:t>4</a:t>
            </a:r>
          </a:p>
        </p:txBody>
      </p:sp>
      <p:cxnSp>
        <p:nvCxnSpPr>
          <p:cNvPr id="38" name="Connecteur droit avec flèche 37"/>
          <p:cNvCxnSpPr/>
          <p:nvPr/>
        </p:nvCxnSpPr>
        <p:spPr>
          <a:xfrm>
            <a:off x="5983927" y="4653136"/>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p:nvPr/>
        </p:nvCxnSpPr>
        <p:spPr>
          <a:xfrm>
            <a:off x="5983927" y="5085184"/>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Rectangle 39"/>
          <p:cNvSpPr/>
          <p:nvPr/>
        </p:nvSpPr>
        <p:spPr>
          <a:xfrm>
            <a:off x="5119831" y="3060829"/>
            <a:ext cx="892329" cy="430887"/>
          </a:xfrm>
          <a:prstGeom prst="rect">
            <a:avLst/>
          </a:prstGeom>
        </p:spPr>
        <p:txBody>
          <a:bodyPr wrap="none">
            <a:spAutoFit/>
          </a:bodyPr>
          <a:lstStyle/>
          <a:p>
            <a:r>
              <a:rPr lang="fr-FR" sz="2200" b="1" dirty="0" err="1" smtClean="0">
                <a:solidFill>
                  <a:srgbClr val="0000FF"/>
                </a:solidFill>
              </a:rPr>
              <a:t>M</a:t>
            </a:r>
            <a:r>
              <a:rPr lang="fr-FR" sz="2200" b="1" baseline="-25000" dirty="0" err="1" smtClean="0">
                <a:solidFill>
                  <a:srgbClr val="0000FF"/>
                </a:solidFill>
              </a:rPr>
              <a:t>Pop</a:t>
            </a:r>
            <a:r>
              <a:rPr lang="fr-FR" sz="2200" b="1" baseline="-25000" dirty="0" smtClean="0">
                <a:solidFill>
                  <a:srgbClr val="0000FF"/>
                </a:solidFill>
              </a:rPr>
              <a:t> </a:t>
            </a:r>
            <a:r>
              <a:rPr lang="fr-FR" sz="2200" b="1" baseline="-25000" dirty="0">
                <a:solidFill>
                  <a:srgbClr val="0000FF"/>
                </a:solidFill>
              </a:rPr>
              <a:t>3</a:t>
            </a:r>
          </a:p>
        </p:txBody>
      </p:sp>
      <p:sp>
        <p:nvSpPr>
          <p:cNvPr id="41" name="Rectangle 40"/>
          <p:cNvSpPr/>
          <p:nvPr/>
        </p:nvSpPr>
        <p:spPr>
          <a:xfrm>
            <a:off x="5119831" y="3492877"/>
            <a:ext cx="892329" cy="430887"/>
          </a:xfrm>
          <a:prstGeom prst="rect">
            <a:avLst/>
          </a:prstGeom>
        </p:spPr>
        <p:txBody>
          <a:bodyPr wrap="none">
            <a:spAutoFit/>
          </a:bodyPr>
          <a:lstStyle/>
          <a:p>
            <a:r>
              <a:rPr lang="fr-FR" sz="2200" b="1" dirty="0" err="1" smtClean="0">
                <a:solidFill>
                  <a:srgbClr val="0000FF"/>
                </a:solidFill>
              </a:rPr>
              <a:t>M</a:t>
            </a:r>
            <a:r>
              <a:rPr lang="fr-FR" sz="2200" b="1" baseline="-25000" dirty="0" err="1" smtClean="0">
                <a:solidFill>
                  <a:srgbClr val="0000FF"/>
                </a:solidFill>
              </a:rPr>
              <a:t>Pop</a:t>
            </a:r>
            <a:r>
              <a:rPr lang="fr-FR" sz="2200" b="1" baseline="-25000" dirty="0" smtClean="0">
                <a:solidFill>
                  <a:srgbClr val="0000FF"/>
                </a:solidFill>
              </a:rPr>
              <a:t> </a:t>
            </a:r>
            <a:r>
              <a:rPr lang="fr-FR" sz="2200" b="1" baseline="-25000" dirty="0">
                <a:solidFill>
                  <a:srgbClr val="0000FF"/>
                </a:solidFill>
              </a:rPr>
              <a:t>3</a:t>
            </a:r>
          </a:p>
        </p:txBody>
      </p:sp>
      <p:sp>
        <p:nvSpPr>
          <p:cNvPr id="42" name="Rectangle 41"/>
          <p:cNvSpPr/>
          <p:nvPr/>
        </p:nvSpPr>
        <p:spPr>
          <a:xfrm>
            <a:off x="5119831" y="3852917"/>
            <a:ext cx="892329" cy="430887"/>
          </a:xfrm>
          <a:prstGeom prst="rect">
            <a:avLst/>
          </a:prstGeom>
        </p:spPr>
        <p:txBody>
          <a:bodyPr wrap="none">
            <a:spAutoFit/>
          </a:bodyPr>
          <a:lstStyle/>
          <a:p>
            <a:r>
              <a:rPr lang="fr-FR" sz="2200" b="1" dirty="0" err="1" smtClean="0">
                <a:solidFill>
                  <a:srgbClr val="0000FF"/>
                </a:solidFill>
              </a:rPr>
              <a:t>M</a:t>
            </a:r>
            <a:r>
              <a:rPr lang="fr-FR" sz="2200" b="1" baseline="-25000" dirty="0" err="1" smtClean="0">
                <a:solidFill>
                  <a:srgbClr val="0000FF"/>
                </a:solidFill>
              </a:rPr>
              <a:t>Pop</a:t>
            </a:r>
            <a:r>
              <a:rPr lang="fr-FR" sz="2200" b="1" baseline="-25000" dirty="0" smtClean="0">
                <a:solidFill>
                  <a:srgbClr val="0000FF"/>
                </a:solidFill>
              </a:rPr>
              <a:t> </a:t>
            </a:r>
            <a:r>
              <a:rPr lang="fr-FR" sz="2200" b="1" baseline="-25000" dirty="0">
                <a:solidFill>
                  <a:srgbClr val="0000FF"/>
                </a:solidFill>
              </a:rPr>
              <a:t>3</a:t>
            </a:r>
          </a:p>
        </p:txBody>
      </p:sp>
      <p:cxnSp>
        <p:nvCxnSpPr>
          <p:cNvPr id="43" name="Connecteur droit avec flèche 42"/>
          <p:cNvCxnSpPr/>
          <p:nvPr/>
        </p:nvCxnSpPr>
        <p:spPr>
          <a:xfrm>
            <a:off x="5983927" y="4221088"/>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Connecteur droit avec flèche 43"/>
          <p:cNvCxnSpPr/>
          <p:nvPr/>
        </p:nvCxnSpPr>
        <p:spPr>
          <a:xfrm>
            <a:off x="5983927" y="3356992"/>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Connecteur droit avec flèche 44"/>
          <p:cNvCxnSpPr/>
          <p:nvPr/>
        </p:nvCxnSpPr>
        <p:spPr>
          <a:xfrm>
            <a:off x="5983927" y="3789040"/>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7352079" y="3078252"/>
            <a:ext cx="878645" cy="430887"/>
          </a:xfrm>
          <a:prstGeom prst="rect">
            <a:avLst/>
          </a:prstGeom>
        </p:spPr>
        <p:txBody>
          <a:bodyPr wrap="none">
            <a:spAutoFit/>
          </a:bodyPr>
          <a:lstStyle/>
          <a:p>
            <a:r>
              <a:rPr lang="fr-FR" sz="2200" b="1" dirty="0" err="1" smtClean="0">
                <a:solidFill>
                  <a:srgbClr val="C800C8"/>
                </a:solidFill>
              </a:rPr>
              <a:t>M</a:t>
            </a:r>
            <a:r>
              <a:rPr lang="fr-FR" sz="2200" b="1" baseline="-25000" dirty="0" err="1" smtClean="0">
                <a:solidFill>
                  <a:srgbClr val="C800C8"/>
                </a:solidFill>
              </a:rPr>
              <a:t>Pop</a:t>
            </a:r>
            <a:r>
              <a:rPr lang="fr-FR" sz="2200" b="1" baseline="-25000" dirty="0" smtClean="0">
                <a:solidFill>
                  <a:srgbClr val="C800C8"/>
                </a:solidFill>
              </a:rPr>
              <a:t> </a:t>
            </a:r>
            <a:r>
              <a:rPr lang="fr-FR" sz="2200" b="1" baseline="-25000" dirty="0">
                <a:solidFill>
                  <a:srgbClr val="C800C8"/>
                </a:solidFill>
              </a:rPr>
              <a:t>1</a:t>
            </a:r>
          </a:p>
        </p:txBody>
      </p:sp>
      <p:sp>
        <p:nvSpPr>
          <p:cNvPr id="47" name="Rectangle 46"/>
          <p:cNvSpPr/>
          <p:nvPr/>
        </p:nvSpPr>
        <p:spPr>
          <a:xfrm>
            <a:off x="7352079" y="3510300"/>
            <a:ext cx="892329" cy="430887"/>
          </a:xfrm>
          <a:prstGeom prst="rect">
            <a:avLst/>
          </a:prstGeom>
        </p:spPr>
        <p:txBody>
          <a:bodyPr wrap="none">
            <a:spAutoFit/>
          </a:bodyPr>
          <a:lstStyle/>
          <a:p>
            <a:r>
              <a:rPr lang="fr-FR" sz="2200" b="1" dirty="0" err="1" smtClean="0">
                <a:solidFill>
                  <a:srgbClr val="FF0000"/>
                </a:solidFill>
              </a:rPr>
              <a:t>M</a:t>
            </a:r>
            <a:r>
              <a:rPr lang="fr-FR" sz="2200" b="1" baseline="-25000" dirty="0" err="1" smtClean="0">
                <a:solidFill>
                  <a:srgbClr val="FF0000"/>
                </a:solidFill>
              </a:rPr>
              <a:t>Pop</a:t>
            </a:r>
            <a:r>
              <a:rPr lang="fr-FR" sz="2200" b="1" baseline="-25000" dirty="0" smtClean="0">
                <a:solidFill>
                  <a:srgbClr val="FF0000"/>
                </a:solidFill>
              </a:rPr>
              <a:t> </a:t>
            </a:r>
            <a:r>
              <a:rPr lang="fr-FR" sz="2200" b="1" baseline="-25000" dirty="0">
                <a:solidFill>
                  <a:srgbClr val="FF0000"/>
                </a:solidFill>
              </a:rPr>
              <a:t>2</a:t>
            </a:r>
          </a:p>
        </p:txBody>
      </p:sp>
      <p:sp>
        <p:nvSpPr>
          <p:cNvPr id="48" name="Rectangle 47"/>
          <p:cNvSpPr/>
          <p:nvPr/>
        </p:nvSpPr>
        <p:spPr>
          <a:xfrm>
            <a:off x="7352079" y="3942348"/>
            <a:ext cx="892329" cy="430887"/>
          </a:xfrm>
          <a:prstGeom prst="rect">
            <a:avLst/>
          </a:prstGeom>
        </p:spPr>
        <p:txBody>
          <a:bodyPr wrap="none">
            <a:spAutoFit/>
          </a:bodyPr>
          <a:lstStyle/>
          <a:p>
            <a:r>
              <a:rPr lang="fr-FR" sz="2200" b="1" dirty="0" err="1" smtClean="0">
                <a:solidFill>
                  <a:srgbClr val="53BD28"/>
                </a:solidFill>
              </a:rPr>
              <a:t>M</a:t>
            </a:r>
            <a:r>
              <a:rPr lang="fr-FR" sz="2200" b="1" baseline="-25000" dirty="0" err="1" smtClean="0">
                <a:solidFill>
                  <a:srgbClr val="53BD28"/>
                </a:solidFill>
              </a:rPr>
              <a:t>Pop</a:t>
            </a:r>
            <a:r>
              <a:rPr lang="fr-FR" sz="2200" b="1" baseline="-25000" dirty="0" smtClean="0">
                <a:solidFill>
                  <a:srgbClr val="53BD28"/>
                </a:solidFill>
              </a:rPr>
              <a:t> </a:t>
            </a:r>
            <a:r>
              <a:rPr lang="fr-FR" sz="2200" b="1" baseline="-25000" dirty="0">
                <a:solidFill>
                  <a:srgbClr val="53BD28"/>
                </a:solidFill>
              </a:rPr>
              <a:t>4</a:t>
            </a:r>
          </a:p>
        </p:txBody>
      </p:sp>
      <p:sp>
        <p:nvSpPr>
          <p:cNvPr id="49" name="Rectangle 48"/>
          <p:cNvSpPr/>
          <p:nvPr/>
        </p:nvSpPr>
        <p:spPr>
          <a:xfrm>
            <a:off x="5119831" y="2628781"/>
            <a:ext cx="892329" cy="430887"/>
          </a:xfrm>
          <a:prstGeom prst="rect">
            <a:avLst/>
          </a:prstGeom>
        </p:spPr>
        <p:txBody>
          <a:bodyPr wrap="none">
            <a:spAutoFit/>
          </a:bodyPr>
          <a:lstStyle/>
          <a:p>
            <a:r>
              <a:rPr lang="fr-FR" sz="2200" b="1" dirty="0" err="1" smtClean="0">
                <a:solidFill>
                  <a:srgbClr val="53BD28"/>
                </a:solidFill>
              </a:rPr>
              <a:t>M</a:t>
            </a:r>
            <a:r>
              <a:rPr lang="fr-FR" sz="2200" b="1" baseline="-25000" dirty="0" err="1" smtClean="0">
                <a:solidFill>
                  <a:srgbClr val="53BD28"/>
                </a:solidFill>
              </a:rPr>
              <a:t>Pop</a:t>
            </a:r>
            <a:r>
              <a:rPr lang="fr-FR" sz="2200" b="1" baseline="-25000" dirty="0" smtClean="0">
                <a:solidFill>
                  <a:srgbClr val="53BD28"/>
                </a:solidFill>
              </a:rPr>
              <a:t> </a:t>
            </a:r>
            <a:r>
              <a:rPr lang="fr-FR" sz="2200" b="1" baseline="-25000" dirty="0">
                <a:solidFill>
                  <a:srgbClr val="53BD28"/>
                </a:solidFill>
              </a:rPr>
              <a:t>4</a:t>
            </a:r>
          </a:p>
        </p:txBody>
      </p:sp>
      <p:sp>
        <p:nvSpPr>
          <p:cNvPr id="50" name="Rectangle 49"/>
          <p:cNvSpPr/>
          <p:nvPr/>
        </p:nvSpPr>
        <p:spPr>
          <a:xfrm>
            <a:off x="5119831" y="2206025"/>
            <a:ext cx="892329" cy="430887"/>
          </a:xfrm>
          <a:prstGeom prst="rect">
            <a:avLst/>
          </a:prstGeom>
        </p:spPr>
        <p:txBody>
          <a:bodyPr wrap="none">
            <a:spAutoFit/>
          </a:bodyPr>
          <a:lstStyle/>
          <a:p>
            <a:r>
              <a:rPr lang="fr-FR" sz="2200" b="1" dirty="0" err="1" smtClean="0">
                <a:solidFill>
                  <a:srgbClr val="53BD28"/>
                </a:solidFill>
              </a:rPr>
              <a:t>M</a:t>
            </a:r>
            <a:r>
              <a:rPr lang="fr-FR" sz="2200" b="1" baseline="-25000" dirty="0" err="1" smtClean="0">
                <a:solidFill>
                  <a:srgbClr val="53BD28"/>
                </a:solidFill>
              </a:rPr>
              <a:t>Pop</a:t>
            </a:r>
            <a:r>
              <a:rPr lang="fr-FR" sz="2200" b="1" baseline="-25000" dirty="0" smtClean="0">
                <a:solidFill>
                  <a:srgbClr val="53BD28"/>
                </a:solidFill>
              </a:rPr>
              <a:t> </a:t>
            </a:r>
            <a:r>
              <a:rPr lang="fr-FR" sz="2200" b="1" baseline="-25000" dirty="0">
                <a:solidFill>
                  <a:srgbClr val="53BD28"/>
                </a:solidFill>
              </a:rPr>
              <a:t>4</a:t>
            </a:r>
          </a:p>
        </p:txBody>
      </p:sp>
      <p:sp>
        <p:nvSpPr>
          <p:cNvPr id="51" name="Rectangle 50"/>
          <p:cNvSpPr/>
          <p:nvPr/>
        </p:nvSpPr>
        <p:spPr>
          <a:xfrm>
            <a:off x="5119831" y="1773977"/>
            <a:ext cx="892329" cy="430887"/>
          </a:xfrm>
          <a:prstGeom prst="rect">
            <a:avLst/>
          </a:prstGeom>
        </p:spPr>
        <p:txBody>
          <a:bodyPr wrap="none">
            <a:spAutoFit/>
          </a:bodyPr>
          <a:lstStyle/>
          <a:p>
            <a:r>
              <a:rPr lang="fr-FR" sz="2200" b="1" dirty="0" err="1" smtClean="0">
                <a:solidFill>
                  <a:srgbClr val="53BD28"/>
                </a:solidFill>
              </a:rPr>
              <a:t>M</a:t>
            </a:r>
            <a:r>
              <a:rPr lang="fr-FR" sz="2200" b="1" baseline="-25000" dirty="0" err="1" smtClean="0">
                <a:solidFill>
                  <a:srgbClr val="53BD28"/>
                </a:solidFill>
              </a:rPr>
              <a:t>Pop</a:t>
            </a:r>
            <a:r>
              <a:rPr lang="fr-FR" sz="2200" b="1" baseline="-25000" dirty="0" smtClean="0">
                <a:solidFill>
                  <a:srgbClr val="53BD28"/>
                </a:solidFill>
              </a:rPr>
              <a:t> </a:t>
            </a:r>
            <a:r>
              <a:rPr lang="fr-FR" sz="2200" b="1" baseline="-25000" dirty="0">
                <a:solidFill>
                  <a:srgbClr val="53BD28"/>
                </a:solidFill>
              </a:rPr>
              <a:t>4</a:t>
            </a:r>
          </a:p>
        </p:txBody>
      </p:sp>
      <p:cxnSp>
        <p:nvCxnSpPr>
          <p:cNvPr id="52" name="Connecteur droit avec flèche 51"/>
          <p:cNvCxnSpPr/>
          <p:nvPr/>
        </p:nvCxnSpPr>
        <p:spPr>
          <a:xfrm>
            <a:off x="5983927" y="2924944"/>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3" name="Connecteur droit avec flèche 52"/>
          <p:cNvCxnSpPr/>
          <p:nvPr/>
        </p:nvCxnSpPr>
        <p:spPr>
          <a:xfrm>
            <a:off x="5983927" y="2060848"/>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Connecteur droit avec flèche 53"/>
          <p:cNvCxnSpPr/>
          <p:nvPr/>
        </p:nvCxnSpPr>
        <p:spPr>
          <a:xfrm>
            <a:off x="5983927" y="2492896"/>
            <a:ext cx="1296144" cy="0"/>
          </a:xfrm>
          <a:prstGeom prst="straightConnector1">
            <a:avLst/>
          </a:prstGeom>
          <a:ln w="3810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7352079" y="1772816"/>
            <a:ext cx="878645" cy="430887"/>
          </a:xfrm>
          <a:prstGeom prst="rect">
            <a:avLst/>
          </a:prstGeom>
        </p:spPr>
        <p:txBody>
          <a:bodyPr wrap="none">
            <a:spAutoFit/>
          </a:bodyPr>
          <a:lstStyle/>
          <a:p>
            <a:r>
              <a:rPr lang="fr-FR" sz="2200" b="1" dirty="0" err="1" smtClean="0">
                <a:solidFill>
                  <a:srgbClr val="C800C8"/>
                </a:solidFill>
              </a:rPr>
              <a:t>M</a:t>
            </a:r>
            <a:r>
              <a:rPr lang="fr-FR" sz="2200" b="1" baseline="-25000" dirty="0" err="1" smtClean="0">
                <a:solidFill>
                  <a:srgbClr val="C800C8"/>
                </a:solidFill>
              </a:rPr>
              <a:t>Pop</a:t>
            </a:r>
            <a:r>
              <a:rPr lang="fr-FR" sz="2200" b="1" baseline="-25000" dirty="0" smtClean="0">
                <a:solidFill>
                  <a:srgbClr val="C800C8"/>
                </a:solidFill>
              </a:rPr>
              <a:t> </a:t>
            </a:r>
            <a:r>
              <a:rPr lang="fr-FR" sz="2200" b="1" baseline="-25000" dirty="0">
                <a:solidFill>
                  <a:srgbClr val="C800C8"/>
                </a:solidFill>
              </a:rPr>
              <a:t>1</a:t>
            </a:r>
          </a:p>
        </p:txBody>
      </p:sp>
      <p:sp>
        <p:nvSpPr>
          <p:cNvPr id="56" name="Rectangle 55"/>
          <p:cNvSpPr/>
          <p:nvPr/>
        </p:nvSpPr>
        <p:spPr>
          <a:xfrm>
            <a:off x="7352079" y="2204864"/>
            <a:ext cx="892329" cy="430887"/>
          </a:xfrm>
          <a:prstGeom prst="rect">
            <a:avLst/>
          </a:prstGeom>
        </p:spPr>
        <p:txBody>
          <a:bodyPr wrap="none">
            <a:spAutoFit/>
          </a:bodyPr>
          <a:lstStyle/>
          <a:p>
            <a:r>
              <a:rPr lang="fr-FR" sz="2200" b="1" dirty="0" err="1" smtClean="0">
                <a:solidFill>
                  <a:srgbClr val="FF0000"/>
                </a:solidFill>
              </a:rPr>
              <a:t>M</a:t>
            </a:r>
            <a:r>
              <a:rPr lang="fr-FR" sz="2200" b="1" baseline="-25000" dirty="0" err="1" smtClean="0">
                <a:solidFill>
                  <a:srgbClr val="FF0000"/>
                </a:solidFill>
              </a:rPr>
              <a:t>Pop</a:t>
            </a:r>
            <a:r>
              <a:rPr lang="fr-FR" sz="2200" b="1" baseline="-25000" dirty="0" smtClean="0">
                <a:solidFill>
                  <a:srgbClr val="FF0000"/>
                </a:solidFill>
              </a:rPr>
              <a:t> </a:t>
            </a:r>
            <a:r>
              <a:rPr lang="fr-FR" sz="2200" b="1" baseline="-25000" dirty="0">
                <a:solidFill>
                  <a:srgbClr val="FF0000"/>
                </a:solidFill>
              </a:rPr>
              <a:t>2</a:t>
            </a:r>
          </a:p>
        </p:txBody>
      </p:sp>
      <p:sp>
        <p:nvSpPr>
          <p:cNvPr id="57" name="Rectangle 56"/>
          <p:cNvSpPr/>
          <p:nvPr/>
        </p:nvSpPr>
        <p:spPr>
          <a:xfrm>
            <a:off x="7352079" y="2646204"/>
            <a:ext cx="892329" cy="430887"/>
          </a:xfrm>
          <a:prstGeom prst="rect">
            <a:avLst/>
          </a:prstGeom>
        </p:spPr>
        <p:txBody>
          <a:bodyPr wrap="none">
            <a:spAutoFit/>
          </a:bodyPr>
          <a:lstStyle/>
          <a:p>
            <a:r>
              <a:rPr lang="fr-FR" sz="2200" b="1" dirty="0" err="1" smtClean="0">
                <a:solidFill>
                  <a:srgbClr val="0000FF"/>
                </a:solidFill>
              </a:rPr>
              <a:t>M</a:t>
            </a:r>
            <a:r>
              <a:rPr lang="fr-FR" sz="2200" b="1" baseline="-25000" dirty="0" err="1" smtClean="0">
                <a:solidFill>
                  <a:srgbClr val="0000FF"/>
                </a:solidFill>
              </a:rPr>
              <a:t>Pop</a:t>
            </a:r>
            <a:r>
              <a:rPr lang="fr-FR" sz="2200" b="1" baseline="-25000" dirty="0" smtClean="0">
                <a:solidFill>
                  <a:srgbClr val="0000FF"/>
                </a:solidFill>
              </a:rPr>
              <a:t> </a:t>
            </a:r>
            <a:r>
              <a:rPr lang="fr-FR" sz="2200" b="1" baseline="-25000" dirty="0">
                <a:solidFill>
                  <a:srgbClr val="0000FF"/>
                </a:solidFill>
              </a:rPr>
              <a:t>3</a:t>
            </a:r>
          </a:p>
        </p:txBody>
      </p:sp>
      <p:sp>
        <p:nvSpPr>
          <p:cNvPr id="69" name="Rectangle 68"/>
          <p:cNvSpPr/>
          <p:nvPr/>
        </p:nvSpPr>
        <p:spPr>
          <a:xfrm>
            <a:off x="6271959" y="1772816"/>
            <a:ext cx="576064"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ZoneTexte 70"/>
          <p:cNvSpPr txBox="1"/>
          <p:nvPr/>
        </p:nvSpPr>
        <p:spPr>
          <a:xfrm>
            <a:off x="611560" y="1475492"/>
            <a:ext cx="5976664" cy="646331"/>
          </a:xfrm>
          <a:prstGeom prst="rect">
            <a:avLst/>
          </a:prstGeom>
          <a:noFill/>
        </p:spPr>
        <p:txBody>
          <a:bodyPr wrap="square" rtlCol="0">
            <a:spAutoFit/>
          </a:bodyPr>
          <a:lstStyle/>
          <a:p>
            <a:r>
              <a:rPr lang="en-US" dirty="0" smtClean="0">
                <a:solidFill>
                  <a:schemeClr val="bg1"/>
                </a:solidFill>
              </a:rPr>
              <a:t>And important number of immigrants per generation (Migrate program)</a:t>
            </a:r>
            <a:endParaRPr lang="en-US" dirty="0">
              <a:solidFill>
                <a:schemeClr val="bg1"/>
              </a:solidFill>
            </a:endParaRPr>
          </a:p>
        </p:txBody>
      </p:sp>
      <p:sp>
        <p:nvSpPr>
          <p:cNvPr id="6" name="ZoneTexte 5"/>
          <p:cNvSpPr txBox="1"/>
          <p:nvPr/>
        </p:nvSpPr>
        <p:spPr>
          <a:xfrm>
            <a:off x="6228184" y="1737683"/>
            <a:ext cx="792088" cy="323165"/>
          </a:xfrm>
          <a:prstGeom prst="rect">
            <a:avLst/>
          </a:prstGeom>
          <a:noFill/>
          <a:ln>
            <a:noFill/>
          </a:ln>
        </p:spPr>
        <p:txBody>
          <a:bodyPr wrap="square" rtlCol="0">
            <a:spAutoFit/>
          </a:bodyPr>
          <a:lstStyle/>
          <a:p>
            <a:r>
              <a:rPr lang="fr-FR" sz="1500" dirty="0" smtClean="0">
                <a:solidFill>
                  <a:srgbClr val="FFFFFF"/>
                </a:solidFill>
              </a:rPr>
              <a:t>2,345</a:t>
            </a:r>
          </a:p>
        </p:txBody>
      </p:sp>
      <p:sp>
        <p:nvSpPr>
          <p:cNvPr id="73" name="ZoneTexte 72"/>
          <p:cNvSpPr txBox="1"/>
          <p:nvPr/>
        </p:nvSpPr>
        <p:spPr>
          <a:xfrm>
            <a:off x="6228184" y="2169731"/>
            <a:ext cx="792088" cy="323165"/>
          </a:xfrm>
          <a:prstGeom prst="rect">
            <a:avLst/>
          </a:prstGeom>
          <a:noFill/>
          <a:ln>
            <a:noFill/>
          </a:ln>
        </p:spPr>
        <p:txBody>
          <a:bodyPr wrap="square" rtlCol="0">
            <a:spAutoFit/>
          </a:bodyPr>
          <a:lstStyle/>
          <a:p>
            <a:r>
              <a:rPr lang="fr-FR" sz="1500" dirty="0" smtClean="0">
                <a:solidFill>
                  <a:srgbClr val="FFFFFF"/>
                </a:solidFill>
              </a:rPr>
              <a:t>7,125</a:t>
            </a:r>
          </a:p>
        </p:txBody>
      </p:sp>
      <p:sp>
        <p:nvSpPr>
          <p:cNvPr id="74" name="ZoneTexte 73"/>
          <p:cNvSpPr txBox="1"/>
          <p:nvPr/>
        </p:nvSpPr>
        <p:spPr>
          <a:xfrm>
            <a:off x="6228184" y="2601779"/>
            <a:ext cx="792088" cy="323165"/>
          </a:xfrm>
          <a:prstGeom prst="rect">
            <a:avLst/>
          </a:prstGeom>
          <a:noFill/>
          <a:ln>
            <a:noFill/>
          </a:ln>
        </p:spPr>
        <p:txBody>
          <a:bodyPr wrap="square" rtlCol="0">
            <a:spAutoFit/>
          </a:bodyPr>
          <a:lstStyle/>
          <a:p>
            <a:r>
              <a:rPr lang="fr-FR" sz="1500" dirty="0" smtClean="0">
                <a:solidFill>
                  <a:srgbClr val="FFFFFF"/>
                </a:solidFill>
              </a:rPr>
              <a:t>6,290</a:t>
            </a:r>
          </a:p>
        </p:txBody>
      </p:sp>
      <p:sp>
        <p:nvSpPr>
          <p:cNvPr id="75" name="ZoneTexte 74"/>
          <p:cNvSpPr txBox="1"/>
          <p:nvPr/>
        </p:nvSpPr>
        <p:spPr>
          <a:xfrm>
            <a:off x="6228184" y="3033827"/>
            <a:ext cx="792088" cy="323165"/>
          </a:xfrm>
          <a:prstGeom prst="rect">
            <a:avLst/>
          </a:prstGeom>
          <a:noFill/>
          <a:ln>
            <a:noFill/>
          </a:ln>
        </p:spPr>
        <p:txBody>
          <a:bodyPr wrap="square" rtlCol="0">
            <a:spAutoFit/>
          </a:bodyPr>
          <a:lstStyle/>
          <a:p>
            <a:r>
              <a:rPr lang="fr-FR" sz="1500" dirty="0" smtClean="0">
                <a:solidFill>
                  <a:srgbClr val="FFFFFF"/>
                </a:solidFill>
              </a:rPr>
              <a:t>0,984</a:t>
            </a:r>
          </a:p>
        </p:txBody>
      </p:sp>
      <p:sp>
        <p:nvSpPr>
          <p:cNvPr id="76" name="ZoneTexte 75"/>
          <p:cNvSpPr txBox="1"/>
          <p:nvPr/>
        </p:nvSpPr>
        <p:spPr>
          <a:xfrm>
            <a:off x="6228184" y="3465875"/>
            <a:ext cx="792088" cy="323165"/>
          </a:xfrm>
          <a:prstGeom prst="rect">
            <a:avLst/>
          </a:prstGeom>
          <a:noFill/>
          <a:ln>
            <a:noFill/>
          </a:ln>
        </p:spPr>
        <p:txBody>
          <a:bodyPr wrap="square" rtlCol="0">
            <a:spAutoFit/>
          </a:bodyPr>
          <a:lstStyle/>
          <a:p>
            <a:r>
              <a:rPr lang="fr-FR" sz="1500" dirty="0" smtClean="0">
                <a:solidFill>
                  <a:srgbClr val="FFFFFF"/>
                </a:solidFill>
              </a:rPr>
              <a:t>2,387</a:t>
            </a:r>
          </a:p>
        </p:txBody>
      </p:sp>
      <p:sp>
        <p:nvSpPr>
          <p:cNvPr id="77" name="ZoneTexte 76"/>
          <p:cNvSpPr txBox="1"/>
          <p:nvPr/>
        </p:nvSpPr>
        <p:spPr>
          <a:xfrm>
            <a:off x="6228184" y="3897923"/>
            <a:ext cx="792088" cy="323165"/>
          </a:xfrm>
          <a:prstGeom prst="rect">
            <a:avLst/>
          </a:prstGeom>
          <a:noFill/>
          <a:ln>
            <a:noFill/>
          </a:ln>
        </p:spPr>
        <p:txBody>
          <a:bodyPr wrap="square" rtlCol="0">
            <a:spAutoFit/>
          </a:bodyPr>
          <a:lstStyle/>
          <a:p>
            <a:r>
              <a:rPr lang="fr-FR" sz="1500" dirty="0" smtClean="0">
                <a:solidFill>
                  <a:srgbClr val="FFFFFF"/>
                </a:solidFill>
              </a:rPr>
              <a:t>3,047</a:t>
            </a:r>
          </a:p>
        </p:txBody>
      </p:sp>
      <p:sp>
        <p:nvSpPr>
          <p:cNvPr id="78" name="ZoneTexte 77"/>
          <p:cNvSpPr txBox="1"/>
          <p:nvPr/>
        </p:nvSpPr>
        <p:spPr>
          <a:xfrm>
            <a:off x="6228184" y="4329971"/>
            <a:ext cx="792088" cy="323165"/>
          </a:xfrm>
          <a:prstGeom prst="rect">
            <a:avLst/>
          </a:prstGeom>
          <a:noFill/>
          <a:ln>
            <a:noFill/>
          </a:ln>
        </p:spPr>
        <p:txBody>
          <a:bodyPr wrap="square" rtlCol="0">
            <a:spAutoFit/>
          </a:bodyPr>
          <a:lstStyle/>
          <a:p>
            <a:r>
              <a:rPr lang="fr-FR" sz="1500" dirty="0" smtClean="0">
                <a:solidFill>
                  <a:srgbClr val="FFFFFF"/>
                </a:solidFill>
              </a:rPr>
              <a:t>2,900</a:t>
            </a:r>
          </a:p>
        </p:txBody>
      </p:sp>
      <p:sp>
        <p:nvSpPr>
          <p:cNvPr id="79" name="ZoneTexte 78"/>
          <p:cNvSpPr txBox="1"/>
          <p:nvPr/>
        </p:nvSpPr>
        <p:spPr>
          <a:xfrm>
            <a:off x="6228184" y="4762019"/>
            <a:ext cx="792088" cy="323165"/>
          </a:xfrm>
          <a:prstGeom prst="rect">
            <a:avLst/>
          </a:prstGeom>
          <a:noFill/>
          <a:ln>
            <a:noFill/>
          </a:ln>
        </p:spPr>
        <p:txBody>
          <a:bodyPr wrap="square" rtlCol="0">
            <a:spAutoFit/>
          </a:bodyPr>
          <a:lstStyle/>
          <a:p>
            <a:r>
              <a:rPr lang="fr-FR" sz="1500" dirty="0" smtClean="0">
                <a:solidFill>
                  <a:srgbClr val="FFFFFF"/>
                </a:solidFill>
              </a:rPr>
              <a:t>2,296</a:t>
            </a:r>
          </a:p>
        </p:txBody>
      </p:sp>
      <p:sp>
        <p:nvSpPr>
          <p:cNvPr id="80" name="ZoneTexte 79"/>
          <p:cNvSpPr txBox="1"/>
          <p:nvPr/>
        </p:nvSpPr>
        <p:spPr>
          <a:xfrm>
            <a:off x="6228184" y="5194067"/>
            <a:ext cx="792088" cy="323165"/>
          </a:xfrm>
          <a:prstGeom prst="rect">
            <a:avLst/>
          </a:prstGeom>
          <a:noFill/>
          <a:ln>
            <a:noFill/>
          </a:ln>
        </p:spPr>
        <p:txBody>
          <a:bodyPr wrap="square" rtlCol="0">
            <a:spAutoFit/>
          </a:bodyPr>
          <a:lstStyle/>
          <a:p>
            <a:r>
              <a:rPr lang="fr-FR" sz="1500" dirty="0" smtClean="0">
                <a:solidFill>
                  <a:srgbClr val="FFFFFF"/>
                </a:solidFill>
              </a:rPr>
              <a:t>1,111</a:t>
            </a:r>
          </a:p>
        </p:txBody>
      </p:sp>
      <p:sp>
        <p:nvSpPr>
          <p:cNvPr id="81" name="ZoneTexte 80"/>
          <p:cNvSpPr txBox="1"/>
          <p:nvPr/>
        </p:nvSpPr>
        <p:spPr>
          <a:xfrm>
            <a:off x="6228184" y="5589240"/>
            <a:ext cx="792088" cy="323165"/>
          </a:xfrm>
          <a:prstGeom prst="rect">
            <a:avLst/>
          </a:prstGeom>
          <a:noFill/>
          <a:ln>
            <a:noFill/>
          </a:ln>
        </p:spPr>
        <p:txBody>
          <a:bodyPr wrap="square" rtlCol="0">
            <a:spAutoFit/>
          </a:bodyPr>
          <a:lstStyle/>
          <a:p>
            <a:r>
              <a:rPr lang="fr-FR" sz="1500" dirty="0" smtClean="0">
                <a:solidFill>
                  <a:srgbClr val="FFFFFF"/>
                </a:solidFill>
              </a:rPr>
              <a:t>1,174</a:t>
            </a:r>
          </a:p>
        </p:txBody>
      </p:sp>
      <p:sp>
        <p:nvSpPr>
          <p:cNvPr id="82" name="ZoneTexte 81"/>
          <p:cNvSpPr txBox="1"/>
          <p:nvPr/>
        </p:nvSpPr>
        <p:spPr>
          <a:xfrm>
            <a:off x="6228184" y="6058163"/>
            <a:ext cx="792088" cy="323165"/>
          </a:xfrm>
          <a:prstGeom prst="rect">
            <a:avLst/>
          </a:prstGeom>
          <a:noFill/>
          <a:ln>
            <a:noFill/>
          </a:ln>
        </p:spPr>
        <p:txBody>
          <a:bodyPr wrap="square" rtlCol="0">
            <a:spAutoFit/>
          </a:bodyPr>
          <a:lstStyle/>
          <a:p>
            <a:r>
              <a:rPr lang="fr-FR" sz="1500" dirty="0" smtClean="0">
                <a:solidFill>
                  <a:srgbClr val="FFFFFF"/>
                </a:solidFill>
              </a:rPr>
              <a:t>1,277</a:t>
            </a:r>
          </a:p>
        </p:txBody>
      </p:sp>
      <p:pic>
        <p:nvPicPr>
          <p:cNvPr id="4" name="Image 3" descr="Capture d’écran 2013-05-23 à 09.13.2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76" y="2421571"/>
            <a:ext cx="4087440" cy="4131629"/>
          </a:xfrm>
          <a:prstGeom prst="rect">
            <a:avLst/>
          </a:prstGeom>
        </p:spPr>
      </p:pic>
      <p:sp>
        <p:nvSpPr>
          <p:cNvPr id="58" name="Rectangle 57"/>
          <p:cNvSpPr/>
          <p:nvPr/>
        </p:nvSpPr>
        <p:spPr>
          <a:xfrm>
            <a:off x="3635896" y="4654980"/>
            <a:ext cx="858303" cy="430887"/>
          </a:xfrm>
          <a:prstGeom prst="rect">
            <a:avLst/>
          </a:prstGeom>
        </p:spPr>
        <p:txBody>
          <a:bodyPr wrap="none">
            <a:spAutoFit/>
          </a:bodyPr>
          <a:lstStyle/>
          <a:p>
            <a:r>
              <a:rPr lang="fr-FR" sz="2200" b="1" dirty="0" smtClean="0">
                <a:solidFill>
                  <a:srgbClr val="53BD28"/>
                </a:solidFill>
              </a:rPr>
              <a:t>Pop 4</a:t>
            </a:r>
            <a:endParaRPr lang="fr-FR" sz="2200" b="1" baseline="-25000" dirty="0">
              <a:solidFill>
                <a:srgbClr val="53BD28"/>
              </a:solidFill>
            </a:endParaRPr>
          </a:p>
        </p:txBody>
      </p:sp>
      <p:sp>
        <p:nvSpPr>
          <p:cNvPr id="59" name="Rectangle 58"/>
          <p:cNvSpPr/>
          <p:nvPr/>
        </p:nvSpPr>
        <p:spPr>
          <a:xfrm>
            <a:off x="2273537" y="3429683"/>
            <a:ext cx="858303" cy="430887"/>
          </a:xfrm>
          <a:prstGeom prst="rect">
            <a:avLst/>
          </a:prstGeom>
        </p:spPr>
        <p:txBody>
          <a:bodyPr wrap="none">
            <a:spAutoFit/>
          </a:bodyPr>
          <a:lstStyle/>
          <a:p>
            <a:r>
              <a:rPr lang="fr-FR" sz="2200" b="1" dirty="0" smtClean="0">
                <a:solidFill>
                  <a:srgbClr val="0000FF"/>
                </a:solidFill>
              </a:rPr>
              <a:t>Pop 3</a:t>
            </a:r>
            <a:endParaRPr lang="fr-FR" sz="2200" b="1" baseline="-25000" dirty="0">
              <a:solidFill>
                <a:srgbClr val="0000FF"/>
              </a:solidFill>
            </a:endParaRPr>
          </a:p>
        </p:txBody>
      </p:sp>
      <p:sp>
        <p:nvSpPr>
          <p:cNvPr id="60" name="Rectangle 59"/>
          <p:cNvSpPr/>
          <p:nvPr/>
        </p:nvSpPr>
        <p:spPr>
          <a:xfrm>
            <a:off x="3929721" y="2781611"/>
            <a:ext cx="858303" cy="430887"/>
          </a:xfrm>
          <a:prstGeom prst="rect">
            <a:avLst/>
          </a:prstGeom>
        </p:spPr>
        <p:txBody>
          <a:bodyPr wrap="none">
            <a:spAutoFit/>
          </a:bodyPr>
          <a:lstStyle/>
          <a:p>
            <a:r>
              <a:rPr lang="fr-FR" sz="2200" b="1" dirty="0" smtClean="0">
                <a:solidFill>
                  <a:srgbClr val="FF0000"/>
                </a:solidFill>
              </a:rPr>
              <a:t>Pop 2</a:t>
            </a:r>
            <a:endParaRPr lang="fr-FR" sz="2200" b="1" baseline="-25000" dirty="0">
              <a:solidFill>
                <a:srgbClr val="FF0000"/>
              </a:solidFill>
            </a:endParaRPr>
          </a:p>
        </p:txBody>
      </p:sp>
      <p:sp>
        <p:nvSpPr>
          <p:cNvPr id="61" name="Rectangle 60"/>
          <p:cNvSpPr/>
          <p:nvPr/>
        </p:nvSpPr>
        <p:spPr>
          <a:xfrm>
            <a:off x="2699792" y="5589923"/>
            <a:ext cx="837777" cy="430887"/>
          </a:xfrm>
          <a:prstGeom prst="rect">
            <a:avLst/>
          </a:prstGeom>
        </p:spPr>
        <p:txBody>
          <a:bodyPr wrap="none">
            <a:spAutoFit/>
          </a:bodyPr>
          <a:lstStyle/>
          <a:p>
            <a:r>
              <a:rPr lang="fr-FR" sz="2200" b="1" dirty="0" smtClean="0">
                <a:solidFill>
                  <a:srgbClr val="C800C8"/>
                </a:solidFill>
              </a:rPr>
              <a:t>Pop 1</a:t>
            </a:r>
            <a:endParaRPr lang="fr-FR" sz="2200" b="1" baseline="-25000" dirty="0">
              <a:solidFill>
                <a:srgbClr val="C800C8"/>
              </a:solidFill>
            </a:endParaRPr>
          </a:p>
        </p:txBody>
      </p:sp>
      <p:sp>
        <p:nvSpPr>
          <p:cNvPr id="2" name="ZoneTexte 1"/>
          <p:cNvSpPr txBox="1"/>
          <p:nvPr/>
        </p:nvSpPr>
        <p:spPr>
          <a:xfrm>
            <a:off x="6228184" y="1393612"/>
            <a:ext cx="2952328" cy="523220"/>
          </a:xfrm>
          <a:prstGeom prst="rect">
            <a:avLst/>
          </a:prstGeom>
          <a:noFill/>
        </p:spPr>
        <p:txBody>
          <a:bodyPr wrap="square" rtlCol="0">
            <a:spAutoFit/>
          </a:bodyPr>
          <a:lstStyle/>
          <a:p>
            <a:pPr algn="ctr"/>
            <a:r>
              <a:rPr lang="fr-FR" sz="1400" dirty="0" err="1" smtClean="0">
                <a:solidFill>
                  <a:srgbClr val="FF0000"/>
                </a:solidFill>
              </a:rPr>
              <a:t>Highest</a:t>
            </a:r>
            <a:r>
              <a:rPr lang="fr-FR" sz="1400" dirty="0" smtClean="0">
                <a:solidFill>
                  <a:srgbClr val="FF0000"/>
                </a:solidFill>
              </a:rPr>
              <a:t> migration rate </a:t>
            </a:r>
            <a:r>
              <a:rPr lang="fr-FR" sz="1400" dirty="0" err="1" smtClean="0">
                <a:solidFill>
                  <a:srgbClr val="FF0000"/>
                </a:solidFill>
              </a:rPr>
              <a:t>from</a:t>
            </a:r>
            <a:r>
              <a:rPr lang="fr-FR" sz="1400" dirty="0" smtClean="0">
                <a:solidFill>
                  <a:srgbClr val="FF0000"/>
                </a:solidFill>
              </a:rPr>
              <a:t> POP4 </a:t>
            </a:r>
            <a:r>
              <a:rPr lang="fr-FR" sz="1400" dirty="0" err="1" smtClean="0">
                <a:solidFill>
                  <a:srgbClr val="FF0000"/>
                </a:solidFill>
              </a:rPr>
              <a:t>toward</a:t>
            </a:r>
            <a:r>
              <a:rPr lang="fr-FR" sz="1400" dirty="0" smtClean="0">
                <a:solidFill>
                  <a:srgbClr val="FF0000"/>
                </a:solidFill>
              </a:rPr>
              <a:t> the </a:t>
            </a:r>
            <a:r>
              <a:rPr lang="fr-FR" sz="1400" dirty="0" err="1" smtClean="0">
                <a:solidFill>
                  <a:srgbClr val="FF0000"/>
                </a:solidFill>
              </a:rPr>
              <a:t>other</a:t>
            </a:r>
            <a:r>
              <a:rPr lang="fr-FR" sz="1400" dirty="0" smtClean="0">
                <a:solidFill>
                  <a:srgbClr val="FF0000"/>
                </a:solidFill>
              </a:rPr>
              <a:t> one</a:t>
            </a:r>
            <a:endParaRPr lang="fr-FR" sz="1400" dirty="0">
              <a:solidFill>
                <a:srgbClr val="FF0000"/>
              </a:solidFill>
            </a:endParaRPr>
          </a:p>
        </p:txBody>
      </p:sp>
    </p:spTree>
    <p:extLst>
      <p:ext uri="{BB962C8B-B14F-4D97-AF65-F5344CB8AC3E}">
        <p14:creationId xmlns:p14="http://schemas.microsoft.com/office/powerpoint/2010/main" val="1355358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ans tit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9144000" cy="5733256"/>
          </a:xfrm>
          <a:prstGeom prst="rect">
            <a:avLst/>
          </a:prstGeom>
        </p:spPr>
      </p:pic>
      <p:cxnSp>
        <p:nvCxnSpPr>
          <p:cNvPr id="5" name="Connecteur droit 4"/>
          <p:cNvCxnSpPr/>
          <p:nvPr/>
        </p:nvCxnSpPr>
        <p:spPr>
          <a:xfrm>
            <a:off x="0" y="1196752"/>
            <a:ext cx="9144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539552" y="260648"/>
            <a:ext cx="7344816" cy="553998"/>
          </a:xfrm>
          <a:prstGeom prst="rect">
            <a:avLst/>
          </a:prstGeom>
          <a:noFill/>
        </p:spPr>
        <p:txBody>
          <a:bodyPr wrap="square" rtlCol="0">
            <a:spAutoFit/>
          </a:bodyPr>
          <a:lstStyle/>
          <a:p>
            <a:r>
              <a:rPr lang="fr-FR" sz="3000" b="1" dirty="0" err="1" smtClean="0"/>
              <a:t>Inbreeding</a:t>
            </a:r>
            <a:r>
              <a:rPr lang="fr-FR" sz="3000" b="1" dirty="0" smtClean="0"/>
              <a:t> </a:t>
            </a:r>
            <a:r>
              <a:rPr lang="fr-FR" sz="3000" b="1" dirty="0" err="1" smtClean="0"/>
              <a:t>depression</a:t>
            </a:r>
            <a:endParaRPr lang="fr-FR" sz="3000" b="1" dirty="0"/>
          </a:p>
        </p:txBody>
      </p:sp>
      <p:graphicFrame>
        <p:nvGraphicFramePr>
          <p:cNvPr id="7" name="Tableau 6"/>
          <p:cNvGraphicFramePr>
            <a:graphicFrameLocks noGrp="1"/>
          </p:cNvGraphicFramePr>
          <p:nvPr>
            <p:extLst/>
          </p:nvPr>
        </p:nvGraphicFramePr>
        <p:xfrm>
          <a:off x="4932040" y="2060848"/>
          <a:ext cx="3954940" cy="1854200"/>
        </p:xfrm>
        <a:graphic>
          <a:graphicData uri="http://schemas.openxmlformats.org/drawingml/2006/table">
            <a:tbl>
              <a:tblPr firstRow="1" bandRow="1">
                <a:tableStyleId>{2D5ABB26-0587-4C30-8999-92F81FD0307C}</a:tableStyleId>
              </a:tblPr>
              <a:tblGrid>
                <a:gridCol w="728980"/>
                <a:gridCol w="806490"/>
                <a:gridCol w="806490"/>
                <a:gridCol w="806490"/>
                <a:gridCol w="806490"/>
              </a:tblGrid>
              <a:tr h="370840">
                <a:tc>
                  <a:txBody>
                    <a:bodyPr/>
                    <a:lstStyle/>
                    <a:p>
                      <a:endParaRPr lang="fr-FR" dirty="0"/>
                    </a:p>
                  </a:txBody>
                  <a:tcPr>
                    <a:noFill/>
                  </a:tcPr>
                </a:tc>
                <a:tc>
                  <a:txBody>
                    <a:bodyPr/>
                    <a:lstStyle/>
                    <a:p>
                      <a:r>
                        <a:rPr lang="fr-FR" b="1" dirty="0" err="1" smtClean="0">
                          <a:solidFill>
                            <a:srgbClr val="FFFFFF"/>
                          </a:solidFill>
                        </a:rPr>
                        <a:t>N</a:t>
                      </a:r>
                      <a:r>
                        <a:rPr lang="fr-FR" b="1" baseline="-25000" dirty="0" err="1" smtClean="0">
                          <a:solidFill>
                            <a:srgbClr val="FFFFFF"/>
                          </a:solidFill>
                        </a:rPr>
                        <a:t>indv</a:t>
                      </a:r>
                      <a:endParaRPr lang="fr-FR" b="1" baseline="-25000" dirty="0">
                        <a:solidFill>
                          <a:srgbClr val="FFFFFF"/>
                        </a:solidFill>
                      </a:endParaRPr>
                    </a:p>
                  </a:txBody>
                  <a:tcPr>
                    <a:noFill/>
                  </a:tcPr>
                </a:tc>
                <a:tc>
                  <a:txBody>
                    <a:bodyPr/>
                    <a:lstStyle/>
                    <a:p>
                      <a:r>
                        <a:rPr lang="fr-FR" b="1" dirty="0" smtClean="0">
                          <a:solidFill>
                            <a:srgbClr val="FFFFFF"/>
                          </a:solidFill>
                        </a:rPr>
                        <a:t>H</a:t>
                      </a:r>
                      <a:r>
                        <a:rPr lang="fr-FR" b="1" baseline="-25000" dirty="0" smtClean="0">
                          <a:solidFill>
                            <a:srgbClr val="FFFFFF"/>
                          </a:solidFill>
                        </a:rPr>
                        <a:t>O</a:t>
                      </a:r>
                      <a:endParaRPr lang="fr-FR" b="1" baseline="-25000" dirty="0">
                        <a:solidFill>
                          <a:srgbClr val="FFFFFF"/>
                        </a:solidFill>
                      </a:endParaRPr>
                    </a:p>
                  </a:txBody>
                  <a:tcPr>
                    <a:noFill/>
                  </a:tcPr>
                </a:tc>
                <a:tc>
                  <a:txBody>
                    <a:bodyPr/>
                    <a:lstStyle/>
                    <a:p>
                      <a:r>
                        <a:rPr lang="fr-FR" b="1" dirty="0" smtClean="0">
                          <a:solidFill>
                            <a:srgbClr val="FFFFFF"/>
                          </a:solidFill>
                        </a:rPr>
                        <a:t>H</a:t>
                      </a:r>
                      <a:r>
                        <a:rPr lang="fr-FR" b="1" baseline="-25000" dirty="0" smtClean="0">
                          <a:solidFill>
                            <a:srgbClr val="FFFFFF"/>
                          </a:solidFill>
                        </a:rPr>
                        <a:t>E</a:t>
                      </a:r>
                      <a:endParaRPr lang="fr-FR" b="1" baseline="-25000" dirty="0">
                        <a:solidFill>
                          <a:srgbClr val="FFFFFF"/>
                        </a:solidFill>
                      </a:endParaRPr>
                    </a:p>
                  </a:txBody>
                  <a:tcPr>
                    <a:noFill/>
                  </a:tcPr>
                </a:tc>
                <a:tc>
                  <a:txBody>
                    <a:bodyPr/>
                    <a:lstStyle/>
                    <a:p>
                      <a:r>
                        <a:rPr lang="fr-FR" b="1" dirty="0" smtClean="0">
                          <a:solidFill>
                            <a:srgbClr val="FFFFFF"/>
                          </a:solidFill>
                        </a:rPr>
                        <a:t>F</a:t>
                      </a:r>
                      <a:r>
                        <a:rPr lang="fr-FR" b="1" baseline="-25000" dirty="0" smtClean="0">
                          <a:solidFill>
                            <a:srgbClr val="FFFFFF"/>
                          </a:solidFill>
                        </a:rPr>
                        <a:t>IS</a:t>
                      </a:r>
                      <a:endParaRPr lang="fr-FR" b="1" baseline="-25000" dirty="0">
                        <a:solidFill>
                          <a:srgbClr val="FFFFFF"/>
                        </a:solidFill>
                      </a:endParaRPr>
                    </a:p>
                  </a:txBody>
                  <a:tcPr>
                    <a:noFill/>
                  </a:tcPr>
                </a:tc>
              </a:tr>
              <a:tr h="370840">
                <a:tc>
                  <a:txBody>
                    <a:bodyPr/>
                    <a:lstStyle/>
                    <a:p>
                      <a:r>
                        <a:rPr lang="fr-FR" b="1" dirty="0" smtClean="0">
                          <a:solidFill>
                            <a:srgbClr val="C800C8"/>
                          </a:solidFill>
                        </a:rPr>
                        <a:t>Pop 1</a:t>
                      </a:r>
                      <a:endParaRPr lang="fr-FR" b="1" dirty="0">
                        <a:solidFill>
                          <a:srgbClr val="C800C8"/>
                        </a:solidFill>
                      </a:endParaRPr>
                    </a:p>
                  </a:txBody>
                  <a:tcPr>
                    <a:noFill/>
                  </a:tcPr>
                </a:tc>
                <a:tc>
                  <a:txBody>
                    <a:bodyPr/>
                    <a:lstStyle/>
                    <a:p>
                      <a:r>
                        <a:rPr lang="fr-FR" dirty="0" smtClean="0"/>
                        <a:t>28</a:t>
                      </a:r>
                      <a:endParaRPr lang="fr-FR" dirty="0"/>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0.554</a:t>
                      </a:r>
                    </a:p>
                  </a:txBody>
                  <a:tcPr>
                    <a:noFill/>
                  </a:tcPr>
                </a:tc>
                <a:tc>
                  <a:txBody>
                    <a:bodyPr/>
                    <a:lstStyle/>
                    <a:p>
                      <a:r>
                        <a:rPr lang="fr-FR" dirty="0" smtClean="0"/>
                        <a:t>0.586</a:t>
                      </a:r>
                      <a:endParaRPr lang="fr-FR" dirty="0"/>
                    </a:p>
                  </a:txBody>
                  <a:tcPr>
                    <a:noFill/>
                  </a:tcPr>
                </a:tc>
                <a:tc>
                  <a:txBody>
                    <a:bodyPr/>
                    <a:lstStyle/>
                    <a:p>
                      <a:r>
                        <a:rPr lang="fr-FR" dirty="0" smtClean="0">
                          <a:solidFill>
                            <a:srgbClr val="FF0000"/>
                          </a:solidFill>
                        </a:rPr>
                        <a:t>0.048</a:t>
                      </a:r>
                      <a:endParaRPr lang="fr-FR" dirty="0">
                        <a:solidFill>
                          <a:srgbClr val="FF0000"/>
                        </a:solidFill>
                      </a:endParaRPr>
                    </a:p>
                  </a:txBody>
                  <a:tcPr>
                    <a:noFill/>
                  </a:tcPr>
                </a:tc>
              </a:tr>
              <a:tr h="370840">
                <a:tc>
                  <a:txBody>
                    <a:bodyPr/>
                    <a:lstStyle/>
                    <a:p>
                      <a:r>
                        <a:rPr lang="fr-FR" b="1" dirty="0" smtClean="0">
                          <a:solidFill>
                            <a:srgbClr val="FF0000"/>
                          </a:solidFill>
                        </a:rPr>
                        <a:t>Pop 2</a:t>
                      </a:r>
                      <a:endParaRPr lang="fr-FR" b="1" dirty="0">
                        <a:solidFill>
                          <a:srgbClr val="FF0000"/>
                        </a:solidFill>
                      </a:endParaRPr>
                    </a:p>
                  </a:txBody>
                  <a:tcPr>
                    <a:noFill/>
                  </a:tcPr>
                </a:tc>
                <a:tc>
                  <a:txBody>
                    <a:bodyPr/>
                    <a:lstStyle/>
                    <a:p>
                      <a:r>
                        <a:rPr lang="fr-FR" dirty="0" smtClean="0"/>
                        <a:t>58</a:t>
                      </a:r>
                      <a:endParaRPr lang="fr-FR" dirty="0"/>
                    </a:p>
                  </a:txBody>
                  <a:tcPr>
                    <a:noFill/>
                  </a:tcPr>
                </a:tc>
                <a:tc>
                  <a:txBody>
                    <a:bodyPr/>
                    <a:lstStyle/>
                    <a:p>
                      <a:r>
                        <a:rPr lang="fr-FR" dirty="0" smtClean="0"/>
                        <a:t>0.651</a:t>
                      </a:r>
                      <a:endParaRPr lang="fr-FR" dirty="0"/>
                    </a:p>
                  </a:txBody>
                  <a:tcPr>
                    <a:noFill/>
                  </a:tcPr>
                </a:tc>
                <a:tc>
                  <a:txBody>
                    <a:bodyPr/>
                    <a:lstStyle/>
                    <a:p>
                      <a:r>
                        <a:rPr lang="fr-FR" dirty="0" smtClean="0"/>
                        <a:t>0.673</a:t>
                      </a:r>
                      <a:endParaRPr lang="fr-FR" dirty="0"/>
                    </a:p>
                  </a:txBody>
                  <a:tcPr>
                    <a:noFill/>
                  </a:tcPr>
                </a:tc>
                <a:tc>
                  <a:txBody>
                    <a:bodyPr/>
                    <a:lstStyle/>
                    <a:p>
                      <a:r>
                        <a:rPr lang="fr-FR" dirty="0" smtClean="0">
                          <a:solidFill>
                            <a:srgbClr val="FF0000"/>
                          </a:solidFill>
                        </a:rPr>
                        <a:t>0.010</a:t>
                      </a:r>
                      <a:endParaRPr lang="fr-FR" dirty="0">
                        <a:solidFill>
                          <a:srgbClr val="FF0000"/>
                        </a:solidFill>
                      </a:endParaRPr>
                    </a:p>
                  </a:txBody>
                  <a:tcPr>
                    <a:noFill/>
                  </a:tcPr>
                </a:tc>
              </a:tr>
              <a:tr h="370840">
                <a:tc>
                  <a:txBody>
                    <a:bodyPr/>
                    <a:lstStyle/>
                    <a:p>
                      <a:r>
                        <a:rPr lang="fr-FR" b="1" dirty="0" smtClean="0">
                          <a:solidFill>
                            <a:srgbClr val="0000FF"/>
                          </a:solidFill>
                        </a:rPr>
                        <a:t>Pop 3</a:t>
                      </a:r>
                      <a:endParaRPr lang="fr-FR" b="1" dirty="0">
                        <a:solidFill>
                          <a:srgbClr val="0000FF"/>
                        </a:solidFill>
                      </a:endParaRPr>
                    </a:p>
                  </a:txBody>
                  <a:tcPr>
                    <a:noFill/>
                  </a:tcPr>
                </a:tc>
                <a:tc>
                  <a:txBody>
                    <a:bodyPr/>
                    <a:lstStyle/>
                    <a:p>
                      <a:r>
                        <a:rPr lang="fr-FR" dirty="0" smtClean="0"/>
                        <a:t>60</a:t>
                      </a:r>
                      <a:endParaRPr lang="fr-FR" dirty="0"/>
                    </a:p>
                  </a:txBody>
                  <a:tcPr>
                    <a:noFill/>
                  </a:tcPr>
                </a:tc>
                <a:tc>
                  <a:txBody>
                    <a:bodyPr/>
                    <a:lstStyle/>
                    <a:p>
                      <a:r>
                        <a:rPr lang="fr-FR" dirty="0" smtClean="0"/>
                        <a:t>0.620</a:t>
                      </a:r>
                      <a:endParaRPr lang="fr-FR" dirty="0"/>
                    </a:p>
                  </a:txBody>
                  <a:tcPr>
                    <a:noFill/>
                  </a:tcPr>
                </a:tc>
                <a:tc>
                  <a:txBody>
                    <a:bodyPr/>
                    <a:lstStyle/>
                    <a:p>
                      <a:r>
                        <a:rPr lang="fr-FR" dirty="0" smtClean="0"/>
                        <a:t>0.639</a:t>
                      </a:r>
                      <a:endParaRPr lang="fr-FR" dirty="0"/>
                    </a:p>
                  </a:txBody>
                  <a:tcPr>
                    <a:noFill/>
                  </a:tcPr>
                </a:tc>
                <a:tc>
                  <a:txBody>
                    <a:bodyPr/>
                    <a:lstStyle/>
                    <a:p>
                      <a:r>
                        <a:rPr lang="fr-FR" dirty="0" smtClean="0">
                          <a:solidFill>
                            <a:srgbClr val="FF0000"/>
                          </a:solidFill>
                        </a:rPr>
                        <a:t>0.025</a:t>
                      </a:r>
                      <a:endParaRPr lang="fr-FR" dirty="0">
                        <a:solidFill>
                          <a:srgbClr val="FF0000"/>
                        </a:solidFill>
                      </a:endParaRPr>
                    </a:p>
                  </a:txBody>
                  <a:tcPr>
                    <a:noFill/>
                  </a:tcPr>
                </a:tc>
              </a:tr>
              <a:tr h="370840">
                <a:tc>
                  <a:txBody>
                    <a:bodyPr/>
                    <a:lstStyle/>
                    <a:p>
                      <a:r>
                        <a:rPr lang="fr-FR" b="1" dirty="0" smtClean="0">
                          <a:solidFill>
                            <a:srgbClr val="53BD28"/>
                          </a:solidFill>
                        </a:rPr>
                        <a:t>Pop 4</a:t>
                      </a:r>
                      <a:endParaRPr lang="fr-FR" b="1" dirty="0">
                        <a:solidFill>
                          <a:srgbClr val="53BD28"/>
                        </a:solidFill>
                      </a:endParaRPr>
                    </a:p>
                  </a:txBody>
                  <a:tcPr>
                    <a:noFill/>
                  </a:tcPr>
                </a:tc>
                <a:tc>
                  <a:txBody>
                    <a:bodyPr/>
                    <a:lstStyle/>
                    <a:p>
                      <a:r>
                        <a:rPr lang="fr-FR" dirty="0" smtClean="0"/>
                        <a:t>115</a:t>
                      </a:r>
                      <a:endParaRPr lang="fr-FR" dirty="0"/>
                    </a:p>
                  </a:txBody>
                  <a:tcPr>
                    <a:noFill/>
                  </a:tcPr>
                </a:tc>
                <a:tc>
                  <a:txBody>
                    <a:bodyPr/>
                    <a:lstStyle/>
                    <a:p>
                      <a:r>
                        <a:rPr lang="fr-FR" dirty="0" smtClean="0"/>
                        <a:t>0.618</a:t>
                      </a:r>
                      <a:endParaRPr lang="fr-FR" dirty="0"/>
                    </a:p>
                  </a:txBody>
                  <a:tcPr>
                    <a:noFill/>
                  </a:tcPr>
                </a:tc>
                <a:tc>
                  <a:txBody>
                    <a:bodyPr/>
                    <a:lstStyle/>
                    <a:p>
                      <a:r>
                        <a:rPr lang="fr-FR" dirty="0" smtClean="0"/>
                        <a:t>0.651</a:t>
                      </a:r>
                      <a:endParaRPr lang="fr-FR" dirty="0"/>
                    </a:p>
                  </a:txBody>
                  <a:tcPr>
                    <a:noFill/>
                  </a:tcPr>
                </a:tc>
                <a:tc>
                  <a:txBody>
                    <a:bodyPr/>
                    <a:lstStyle/>
                    <a:p>
                      <a:r>
                        <a:rPr lang="fr-FR" dirty="0" smtClean="0">
                          <a:solidFill>
                            <a:srgbClr val="FF0000"/>
                          </a:solidFill>
                        </a:rPr>
                        <a:t>0.048</a:t>
                      </a:r>
                      <a:endParaRPr lang="fr-FR" dirty="0">
                        <a:solidFill>
                          <a:srgbClr val="FF0000"/>
                        </a:solidFill>
                      </a:endParaRPr>
                    </a:p>
                  </a:txBody>
                  <a:tcPr>
                    <a:noFill/>
                  </a:tcPr>
                </a:tc>
              </a:tr>
            </a:tbl>
          </a:graphicData>
        </a:graphic>
      </p:graphicFrame>
      <p:cxnSp>
        <p:nvCxnSpPr>
          <p:cNvPr id="20" name="Connecteur droit 19"/>
          <p:cNvCxnSpPr/>
          <p:nvPr/>
        </p:nvCxnSpPr>
        <p:spPr>
          <a:xfrm>
            <a:off x="5652120" y="2132856"/>
            <a:ext cx="0" cy="1728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Connecteur droit 20"/>
          <p:cNvCxnSpPr/>
          <p:nvPr/>
        </p:nvCxnSpPr>
        <p:spPr>
          <a:xfrm>
            <a:off x="6444208" y="2132856"/>
            <a:ext cx="0" cy="1728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Connecteur droit 21"/>
          <p:cNvCxnSpPr/>
          <p:nvPr/>
        </p:nvCxnSpPr>
        <p:spPr>
          <a:xfrm>
            <a:off x="7236296" y="2132856"/>
            <a:ext cx="0" cy="1728192"/>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a:off x="8028384" y="2132856"/>
            <a:ext cx="0" cy="1728192"/>
          </a:xfrm>
          <a:prstGeom prst="line">
            <a:avLst/>
          </a:prstGeom>
        </p:spPr>
        <p:style>
          <a:lnRef idx="2">
            <a:schemeClr val="accent1"/>
          </a:lnRef>
          <a:fillRef idx="0">
            <a:schemeClr val="accent1"/>
          </a:fillRef>
          <a:effectRef idx="1">
            <a:schemeClr val="accent1"/>
          </a:effectRef>
          <a:fontRef idx="minor">
            <a:schemeClr val="tx1"/>
          </a:fontRef>
        </p:style>
      </p:cxnSp>
      <p:pic>
        <p:nvPicPr>
          <p:cNvPr id="17" name="Image 16" descr="Capture d’écran 2013-05-23 à 09.13.0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20" y="1988840"/>
            <a:ext cx="4131796" cy="4176464"/>
          </a:xfrm>
          <a:prstGeom prst="rect">
            <a:avLst/>
          </a:prstGeom>
        </p:spPr>
      </p:pic>
      <p:sp>
        <p:nvSpPr>
          <p:cNvPr id="18" name="Rectangle 17"/>
          <p:cNvSpPr/>
          <p:nvPr/>
        </p:nvSpPr>
        <p:spPr>
          <a:xfrm>
            <a:off x="3635896" y="4222249"/>
            <a:ext cx="858303" cy="430887"/>
          </a:xfrm>
          <a:prstGeom prst="rect">
            <a:avLst/>
          </a:prstGeom>
        </p:spPr>
        <p:txBody>
          <a:bodyPr wrap="none">
            <a:spAutoFit/>
          </a:bodyPr>
          <a:lstStyle/>
          <a:p>
            <a:r>
              <a:rPr lang="fr-FR" sz="2200" b="1" dirty="0" smtClean="0">
                <a:solidFill>
                  <a:srgbClr val="53BD28"/>
                </a:solidFill>
              </a:rPr>
              <a:t>Pop 4</a:t>
            </a:r>
            <a:endParaRPr lang="fr-FR" sz="2200" b="1" baseline="-25000" dirty="0">
              <a:solidFill>
                <a:srgbClr val="53BD28"/>
              </a:solidFill>
            </a:endParaRPr>
          </a:p>
        </p:txBody>
      </p:sp>
      <p:sp>
        <p:nvSpPr>
          <p:cNvPr id="19" name="Rectangle 18"/>
          <p:cNvSpPr/>
          <p:nvPr/>
        </p:nvSpPr>
        <p:spPr>
          <a:xfrm>
            <a:off x="2273537" y="2996952"/>
            <a:ext cx="858303" cy="430887"/>
          </a:xfrm>
          <a:prstGeom prst="rect">
            <a:avLst/>
          </a:prstGeom>
        </p:spPr>
        <p:txBody>
          <a:bodyPr wrap="none">
            <a:spAutoFit/>
          </a:bodyPr>
          <a:lstStyle/>
          <a:p>
            <a:r>
              <a:rPr lang="fr-FR" sz="2200" b="1" dirty="0" smtClean="0">
                <a:solidFill>
                  <a:srgbClr val="0000FF"/>
                </a:solidFill>
              </a:rPr>
              <a:t>Pop 3</a:t>
            </a:r>
            <a:endParaRPr lang="fr-FR" sz="2200" b="1" baseline="-25000" dirty="0">
              <a:solidFill>
                <a:srgbClr val="0000FF"/>
              </a:solidFill>
            </a:endParaRPr>
          </a:p>
        </p:txBody>
      </p:sp>
      <p:sp>
        <p:nvSpPr>
          <p:cNvPr id="25" name="Rectangle 24"/>
          <p:cNvSpPr/>
          <p:nvPr/>
        </p:nvSpPr>
        <p:spPr>
          <a:xfrm>
            <a:off x="3929721" y="2348880"/>
            <a:ext cx="858303" cy="430887"/>
          </a:xfrm>
          <a:prstGeom prst="rect">
            <a:avLst/>
          </a:prstGeom>
        </p:spPr>
        <p:txBody>
          <a:bodyPr wrap="none">
            <a:spAutoFit/>
          </a:bodyPr>
          <a:lstStyle/>
          <a:p>
            <a:r>
              <a:rPr lang="fr-FR" sz="2200" b="1" dirty="0" smtClean="0">
                <a:solidFill>
                  <a:srgbClr val="FF0000"/>
                </a:solidFill>
              </a:rPr>
              <a:t>Pop 2</a:t>
            </a:r>
            <a:endParaRPr lang="fr-FR" sz="2200" b="1" baseline="-25000" dirty="0">
              <a:solidFill>
                <a:srgbClr val="FF0000"/>
              </a:solidFill>
            </a:endParaRPr>
          </a:p>
        </p:txBody>
      </p:sp>
      <p:sp>
        <p:nvSpPr>
          <p:cNvPr id="26" name="Rectangle 25"/>
          <p:cNvSpPr/>
          <p:nvPr/>
        </p:nvSpPr>
        <p:spPr>
          <a:xfrm>
            <a:off x="2699792" y="5157192"/>
            <a:ext cx="837777" cy="430887"/>
          </a:xfrm>
          <a:prstGeom prst="rect">
            <a:avLst/>
          </a:prstGeom>
        </p:spPr>
        <p:txBody>
          <a:bodyPr wrap="none">
            <a:spAutoFit/>
          </a:bodyPr>
          <a:lstStyle/>
          <a:p>
            <a:r>
              <a:rPr lang="fr-FR" sz="2200" b="1" dirty="0" smtClean="0">
                <a:solidFill>
                  <a:srgbClr val="C800C8"/>
                </a:solidFill>
              </a:rPr>
              <a:t>Pop 1</a:t>
            </a:r>
            <a:endParaRPr lang="fr-FR" sz="2200" b="1" baseline="-25000" dirty="0">
              <a:solidFill>
                <a:srgbClr val="C800C8"/>
              </a:solidFill>
            </a:endParaRPr>
          </a:p>
        </p:txBody>
      </p:sp>
    </p:spTree>
    <p:extLst>
      <p:ext uri="{BB962C8B-B14F-4D97-AF65-F5344CB8AC3E}">
        <p14:creationId xmlns:p14="http://schemas.microsoft.com/office/powerpoint/2010/main" val="8095973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Sans tit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744"/>
            <a:ext cx="9144000" cy="5733256"/>
          </a:xfrm>
          <a:prstGeom prst="rect">
            <a:avLst/>
          </a:prstGeom>
        </p:spPr>
      </p:pic>
      <p:cxnSp>
        <p:nvCxnSpPr>
          <p:cNvPr id="5" name="Connecteur droit 4"/>
          <p:cNvCxnSpPr/>
          <p:nvPr/>
        </p:nvCxnSpPr>
        <p:spPr>
          <a:xfrm>
            <a:off x="0" y="1196752"/>
            <a:ext cx="9144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539552" y="260648"/>
            <a:ext cx="8424936" cy="553998"/>
          </a:xfrm>
          <a:prstGeom prst="rect">
            <a:avLst/>
          </a:prstGeom>
          <a:noFill/>
        </p:spPr>
        <p:txBody>
          <a:bodyPr wrap="square" rtlCol="0">
            <a:spAutoFit/>
          </a:bodyPr>
          <a:lstStyle/>
          <a:p>
            <a:r>
              <a:rPr lang="en-US" sz="3000" b="1" dirty="0" smtClean="0"/>
              <a:t>Conclusion</a:t>
            </a:r>
            <a:endParaRPr lang="en-US" sz="3000" b="1" dirty="0"/>
          </a:p>
        </p:txBody>
      </p:sp>
      <p:sp>
        <p:nvSpPr>
          <p:cNvPr id="8" name="ZoneTexte 7"/>
          <p:cNvSpPr txBox="1"/>
          <p:nvPr/>
        </p:nvSpPr>
        <p:spPr>
          <a:xfrm>
            <a:off x="899592" y="2049229"/>
            <a:ext cx="7344816" cy="3323987"/>
          </a:xfrm>
          <a:prstGeom prst="rect">
            <a:avLst/>
          </a:prstGeom>
          <a:noFill/>
        </p:spPr>
        <p:txBody>
          <a:bodyPr wrap="square" rtlCol="0">
            <a:spAutoFit/>
          </a:bodyPr>
          <a:lstStyle/>
          <a:p>
            <a:pPr algn="ctr"/>
            <a:r>
              <a:rPr lang="en-US" sz="3000" dirty="0">
                <a:solidFill>
                  <a:srgbClr val="FFFFFF"/>
                </a:solidFill>
              </a:rPr>
              <a:t>C</a:t>
            </a:r>
            <a:r>
              <a:rPr lang="en-US" sz="3000" dirty="0" smtClean="0">
                <a:solidFill>
                  <a:srgbClr val="FFFFFF"/>
                </a:solidFill>
              </a:rPr>
              <a:t>urrent </a:t>
            </a:r>
            <a:r>
              <a:rPr lang="en-US" sz="3000" dirty="0">
                <a:solidFill>
                  <a:srgbClr val="FFFFFF"/>
                </a:solidFill>
              </a:rPr>
              <a:t>population sizes </a:t>
            </a:r>
            <a:r>
              <a:rPr lang="en-US" sz="3000" dirty="0" smtClean="0">
                <a:solidFill>
                  <a:srgbClr val="FFFFFF"/>
                </a:solidFill>
              </a:rPr>
              <a:t>did not have </a:t>
            </a:r>
            <a:r>
              <a:rPr lang="en-US" sz="3000" dirty="0">
                <a:solidFill>
                  <a:srgbClr val="FFFFFF"/>
                </a:solidFill>
              </a:rPr>
              <a:t>recently </a:t>
            </a:r>
            <a:r>
              <a:rPr lang="en-US" sz="3000" dirty="0" smtClean="0">
                <a:solidFill>
                  <a:srgbClr val="FFFFFF"/>
                </a:solidFill>
              </a:rPr>
              <a:t>reach </a:t>
            </a:r>
            <a:r>
              <a:rPr lang="en-US" sz="3000" dirty="0">
                <a:solidFill>
                  <a:srgbClr val="FFFFFF"/>
                </a:solidFill>
              </a:rPr>
              <a:t>critical low </a:t>
            </a:r>
            <a:r>
              <a:rPr lang="en-US" sz="3000" dirty="0" smtClean="0">
                <a:solidFill>
                  <a:srgbClr val="FFFFFF"/>
                </a:solidFill>
              </a:rPr>
              <a:t>level</a:t>
            </a:r>
          </a:p>
          <a:p>
            <a:pPr algn="ctr"/>
            <a:endParaRPr lang="en-US" sz="3000" dirty="0">
              <a:solidFill>
                <a:srgbClr val="FFFFFF"/>
              </a:solidFill>
            </a:endParaRPr>
          </a:p>
          <a:p>
            <a:pPr algn="ctr"/>
            <a:r>
              <a:rPr lang="en-US" sz="3000" dirty="0" smtClean="0">
                <a:solidFill>
                  <a:srgbClr val="FFFFFF"/>
                </a:solidFill>
              </a:rPr>
              <a:t>BUT without </a:t>
            </a:r>
            <a:r>
              <a:rPr lang="en-US" sz="3000" dirty="0">
                <a:solidFill>
                  <a:srgbClr val="FFFFFF"/>
                </a:solidFill>
              </a:rPr>
              <a:t>migration between confined protected area, the African buffalo </a:t>
            </a:r>
            <a:r>
              <a:rPr lang="en-US" sz="3000" dirty="0" smtClean="0">
                <a:solidFill>
                  <a:srgbClr val="FFFFFF"/>
                </a:solidFill>
              </a:rPr>
              <a:t>should </a:t>
            </a:r>
            <a:r>
              <a:rPr lang="en-US" sz="3000" dirty="0">
                <a:solidFill>
                  <a:srgbClr val="FFFFFF"/>
                </a:solidFill>
              </a:rPr>
              <a:t>not be able to maintain historical levels of genetic </a:t>
            </a:r>
            <a:r>
              <a:rPr lang="en-US" sz="3000" dirty="0" smtClean="0">
                <a:solidFill>
                  <a:srgbClr val="FFFFFF"/>
                </a:solidFill>
              </a:rPr>
              <a:t>diversity in the future</a:t>
            </a:r>
          </a:p>
        </p:txBody>
      </p:sp>
      <p:sp>
        <p:nvSpPr>
          <p:cNvPr id="2" name="ZoneTexte 1"/>
          <p:cNvSpPr txBox="1"/>
          <p:nvPr/>
        </p:nvSpPr>
        <p:spPr>
          <a:xfrm>
            <a:off x="1143000" y="5877272"/>
            <a:ext cx="7467600" cy="830997"/>
          </a:xfrm>
          <a:prstGeom prst="rect">
            <a:avLst/>
          </a:prstGeom>
          <a:noFill/>
        </p:spPr>
        <p:txBody>
          <a:bodyPr wrap="square" rtlCol="0">
            <a:spAutoFit/>
          </a:bodyPr>
          <a:lstStyle/>
          <a:p>
            <a:pPr algn="ctr"/>
            <a:r>
              <a:rPr lang="en-US" sz="2400" dirty="0" smtClean="0">
                <a:solidFill>
                  <a:srgbClr val="FFFFFF"/>
                </a:solidFill>
              </a:rPr>
              <a:t>Encourage translocation programs and/or establishment of corridor between reserves…</a:t>
            </a:r>
            <a:endParaRPr lang="en-US" sz="2400" dirty="0">
              <a:solidFill>
                <a:srgbClr val="FFFFFF"/>
              </a:solidFill>
            </a:endParaRPr>
          </a:p>
        </p:txBody>
      </p:sp>
    </p:spTree>
    <p:extLst>
      <p:ext uri="{BB962C8B-B14F-4D97-AF65-F5344CB8AC3E}">
        <p14:creationId xmlns:p14="http://schemas.microsoft.com/office/powerpoint/2010/main" val="17976727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flipH="1">
            <a:off x="538776" y="371775"/>
            <a:ext cx="7958525" cy="2123658"/>
          </a:xfrm>
          <a:prstGeom prst="rect">
            <a:avLst/>
          </a:prstGeom>
          <a:solidFill>
            <a:schemeClr val="bg1"/>
          </a:solidFill>
        </p:spPr>
        <p:txBody>
          <a:bodyPr wrap="square" rtlCol="0">
            <a:spAutoFit/>
          </a:bodyPr>
          <a:lstStyle/>
          <a:p>
            <a:pPr algn="ctr"/>
            <a:r>
              <a:rPr lang="fr-FR" sz="4400" b="1" dirty="0" smtClean="0"/>
              <a:t>The case of the </a:t>
            </a:r>
            <a:r>
              <a:rPr lang="id-ID" sz="4400" b="1" dirty="0" err="1" smtClean="0"/>
              <a:t>Sumatran</a:t>
            </a:r>
            <a:r>
              <a:rPr lang="id-ID" sz="4400" b="1" dirty="0" smtClean="0"/>
              <a:t> </a:t>
            </a:r>
            <a:r>
              <a:rPr lang="id-ID" sz="4400" b="1" dirty="0" err="1"/>
              <a:t>Elephant</a:t>
            </a:r>
            <a:r>
              <a:rPr lang="id-ID" sz="4400" b="1" dirty="0"/>
              <a:t> (</a:t>
            </a:r>
            <a:r>
              <a:rPr lang="id-ID" sz="4400" b="1" i="1" dirty="0" err="1"/>
              <a:t>Elephas</a:t>
            </a:r>
            <a:r>
              <a:rPr lang="id-ID" sz="4400" b="1" i="1" dirty="0"/>
              <a:t> </a:t>
            </a:r>
            <a:r>
              <a:rPr lang="id-ID" sz="4400" b="1" i="1" dirty="0" err="1"/>
              <a:t>maximus</a:t>
            </a:r>
            <a:r>
              <a:rPr lang="id-ID" sz="4400" b="1" i="1" dirty="0"/>
              <a:t> </a:t>
            </a:r>
            <a:r>
              <a:rPr lang="id-ID" sz="4400" b="1" i="1" dirty="0" err="1"/>
              <a:t>sumatranus</a:t>
            </a:r>
            <a:r>
              <a:rPr lang="id-ID" sz="4400" b="1" dirty="0"/>
              <a:t>)</a:t>
            </a:r>
            <a:endParaRPr lang="fr-FR" sz="4400" b="1" dirty="0"/>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8534" y="2868930"/>
            <a:ext cx="4422795" cy="3389630"/>
          </a:xfrm>
          <a:prstGeom prst="rect">
            <a:avLst/>
          </a:prstGeom>
          <a:ln w="38100">
            <a:solidFill>
              <a:schemeClr val="tx1"/>
            </a:solidFill>
            <a:prstDash val="solid"/>
          </a:ln>
        </p:spPr>
      </p:pic>
    </p:spTree>
    <p:extLst>
      <p:ext uri="{BB962C8B-B14F-4D97-AF65-F5344CB8AC3E}">
        <p14:creationId xmlns:p14="http://schemas.microsoft.com/office/powerpoint/2010/main" val="2918896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108" y="272746"/>
            <a:ext cx="8389620" cy="1281892"/>
          </a:xfrm>
          <a:prstGeom prst="rect">
            <a:avLst/>
          </a:prstGeom>
        </p:spPr>
      </p:pic>
      <p:sp>
        <p:nvSpPr>
          <p:cNvPr id="4" name="Rectangle 3"/>
          <p:cNvSpPr/>
          <p:nvPr/>
        </p:nvSpPr>
        <p:spPr>
          <a:xfrm>
            <a:off x="4611004" y="2307770"/>
            <a:ext cx="4361813" cy="923330"/>
          </a:xfrm>
          <a:prstGeom prst="rect">
            <a:avLst/>
          </a:prstGeom>
        </p:spPr>
        <p:txBody>
          <a:bodyPr wrap="square">
            <a:spAutoFit/>
          </a:bodyPr>
          <a:lstStyle/>
          <a:p>
            <a:r>
              <a:rPr lang="fr-FR" dirty="0" smtClean="0"/>
              <a:t>- Over </a:t>
            </a:r>
            <a:r>
              <a:rPr lang="fr-FR" dirty="0"/>
              <a:t>69% of </a:t>
            </a:r>
            <a:r>
              <a:rPr lang="fr-FR" dirty="0" err="1"/>
              <a:t>potential</a:t>
            </a:r>
            <a:r>
              <a:rPr lang="fr-FR" dirty="0"/>
              <a:t> </a:t>
            </a:r>
            <a:r>
              <a:rPr lang="fr-FR" dirty="0" err="1"/>
              <a:t>Sumatran</a:t>
            </a:r>
            <a:r>
              <a:rPr lang="fr-FR" dirty="0"/>
              <a:t> </a:t>
            </a:r>
            <a:r>
              <a:rPr lang="fr-FR" dirty="0" err="1"/>
              <a:t>Elephant</a:t>
            </a:r>
            <a:r>
              <a:rPr lang="fr-FR" dirty="0"/>
              <a:t> habitat has been </a:t>
            </a:r>
            <a:r>
              <a:rPr lang="fr-FR" dirty="0" err="1"/>
              <a:t>lost</a:t>
            </a:r>
            <a:r>
              <a:rPr lang="fr-FR" dirty="0"/>
              <a:t> </a:t>
            </a:r>
            <a:r>
              <a:rPr lang="fr-FR" dirty="0" err="1"/>
              <a:t>within</a:t>
            </a:r>
            <a:r>
              <a:rPr lang="fr-FR" dirty="0"/>
              <a:t> </a:t>
            </a:r>
            <a:r>
              <a:rPr lang="fr-FR" dirty="0" err="1"/>
              <a:t>just</a:t>
            </a:r>
            <a:r>
              <a:rPr lang="fr-FR" dirty="0"/>
              <a:t> one </a:t>
            </a:r>
            <a:r>
              <a:rPr lang="fr-FR" dirty="0" err="1"/>
              <a:t>generation</a:t>
            </a:r>
            <a:r>
              <a:rPr lang="fr-FR" dirty="0"/>
              <a:t> </a:t>
            </a:r>
            <a:r>
              <a:rPr lang="fr-FR" dirty="0" smtClean="0"/>
              <a:t>.</a:t>
            </a:r>
            <a:endParaRPr lang="fr-FR" dirty="0"/>
          </a:p>
        </p:txBody>
      </p:sp>
      <p:sp>
        <p:nvSpPr>
          <p:cNvPr id="6" name="Rectangle 5"/>
          <p:cNvSpPr/>
          <p:nvPr/>
        </p:nvSpPr>
        <p:spPr>
          <a:xfrm>
            <a:off x="4611004" y="3384067"/>
            <a:ext cx="4448899" cy="1200329"/>
          </a:xfrm>
          <a:prstGeom prst="rect">
            <a:avLst/>
          </a:prstGeom>
        </p:spPr>
        <p:txBody>
          <a:bodyPr wrap="square">
            <a:spAutoFit/>
          </a:bodyPr>
          <a:lstStyle/>
          <a:p>
            <a:r>
              <a:rPr lang="fr-FR" dirty="0"/>
              <a:t>- Much of the </a:t>
            </a:r>
            <a:r>
              <a:rPr lang="fr-FR" dirty="0" err="1"/>
              <a:t>remaining</a:t>
            </a:r>
            <a:r>
              <a:rPr lang="fr-FR" dirty="0"/>
              <a:t> </a:t>
            </a:r>
            <a:r>
              <a:rPr lang="fr-FR" dirty="0" err="1"/>
              <a:t>forest</a:t>
            </a:r>
            <a:r>
              <a:rPr lang="fr-FR" dirty="0"/>
              <a:t> </a:t>
            </a:r>
            <a:r>
              <a:rPr lang="fr-FR" dirty="0" err="1"/>
              <a:t>cover</a:t>
            </a:r>
            <a:r>
              <a:rPr lang="fr-FR" dirty="0"/>
              <a:t> </a:t>
            </a:r>
            <a:r>
              <a:rPr lang="fr-FR" dirty="0" err="1"/>
              <a:t>is</a:t>
            </a:r>
            <a:r>
              <a:rPr lang="fr-FR" dirty="0"/>
              <a:t> in blocks </a:t>
            </a:r>
            <a:r>
              <a:rPr lang="fr-FR" dirty="0" err="1"/>
              <a:t>smaller</a:t>
            </a:r>
            <a:r>
              <a:rPr lang="fr-FR" dirty="0"/>
              <a:t> </a:t>
            </a:r>
            <a:r>
              <a:rPr lang="fr-FR" dirty="0" err="1"/>
              <a:t>than</a:t>
            </a:r>
            <a:r>
              <a:rPr lang="fr-FR" dirty="0"/>
              <a:t> 250 km², </a:t>
            </a:r>
            <a:r>
              <a:rPr lang="fr-FR" dirty="0" err="1"/>
              <a:t>which</a:t>
            </a:r>
            <a:r>
              <a:rPr lang="fr-FR" dirty="0"/>
              <a:t> are </a:t>
            </a:r>
            <a:r>
              <a:rPr lang="fr-FR" dirty="0" err="1"/>
              <a:t>too</a:t>
            </a:r>
            <a:r>
              <a:rPr lang="fr-FR" dirty="0"/>
              <a:t> </a:t>
            </a:r>
            <a:r>
              <a:rPr lang="fr-FR" dirty="0" err="1"/>
              <a:t>small</a:t>
            </a:r>
            <a:r>
              <a:rPr lang="fr-FR" dirty="0"/>
              <a:t> to </a:t>
            </a:r>
            <a:r>
              <a:rPr lang="fr-FR" dirty="0" err="1"/>
              <a:t>contain</a:t>
            </a:r>
            <a:r>
              <a:rPr lang="fr-FR" dirty="0"/>
              <a:t> viable </a:t>
            </a:r>
            <a:r>
              <a:rPr lang="fr-FR" dirty="0" err="1"/>
              <a:t>elephant</a:t>
            </a:r>
            <a:r>
              <a:rPr lang="fr-FR" dirty="0"/>
              <a:t> </a:t>
            </a:r>
            <a:r>
              <a:rPr lang="fr-FR" dirty="0" smtClean="0"/>
              <a:t>populations and </a:t>
            </a:r>
            <a:r>
              <a:rPr lang="fr-FR" dirty="0" err="1" smtClean="0"/>
              <a:t>which</a:t>
            </a:r>
            <a:r>
              <a:rPr lang="fr-FR" dirty="0" smtClean="0"/>
              <a:t> are </a:t>
            </a:r>
            <a:r>
              <a:rPr lang="fr-FR" dirty="0" err="1" smtClean="0"/>
              <a:t>isolated</a:t>
            </a:r>
            <a:r>
              <a:rPr lang="fr-FR" dirty="0" smtClean="0"/>
              <a:t> to </a:t>
            </a:r>
            <a:r>
              <a:rPr lang="fr-FR" dirty="0" err="1" smtClean="0"/>
              <a:t>each</a:t>
            </a:r>
            <a:r>
              <a:rPr lang="fr-FR" dirty="0" smtClean="0"/>
              <a:t> </a:t>
            </a:r>
            <a:r>
              <a:rPr lang="fr-FR" dirty="0" err="1" smtClean="0"/>
              <a:t>other</a:t>
            </a:r>
            <a:r>
              <a:rPr lang="fr-FR" dirty="0" smtClean="0"/>
              <a:t>.</a:t>
            </a:r>
            <a:endParaRPr lang="fr-FR" dirty="0"/>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2095735"/>
            <a:ext cx="4511561" cy="4408714"/>
          </a:xfrm>
          <a:prstGeom prst="rect">
            <a:avLst/>
          </a:prstGeom>
        </p:spPr>
      </p:pic>
    </p:spTree>
    <p:extLst>
      <p:ext uri="{BB962C8B-B14F-4D97-AF65-F5344CB8AC3E}">
        <p14:creationId xmlns:p14="http://schemas.microsoft.com/office/powerpoint/2010/main" val="115199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97542" y="2744622"/>
            <a:ext cx="4329798" cy="923330"/>
          </a:xfrm>
          <a:prstGeom prst="rect">
            <a:avLst/>
          </a:prstGeom>
        </p:spPr>
        <p:txBody>
          <a:bodyPr wrap="square">
            <a:spAutoFit/>
          </a:bodyPr>
          <a:lstStyle/>
          <a:p>
            <a:r>
              <a:rPr lang="fr-FR" dirty="0"/>
              <a:t>- </a:t>
            </a:r>
            <a:r>
              <a:rPr lang="fr-FR" dirty="0" smtClean="0"/>
              <a:t>Habitat fragmentation </a:t>
            </a:r>
            <a:r>
              <a:rPr lang="fr-FR" dirty="0" err="1" smtClean="0"/>
              <a:t>probably</a:t>
            </a:r>
            <a:r>
              <a:rPr lang="fr-FR" dirty="0" smtClean="0"/>
              <a:t> lead to a </a:t>
            </a:r>
            <a:r>
              <a:rPr lang="fr-FR" dirty="0" err="1" smtClean="0"/>
              <a:t>strong</a:t>
            </a:r>
            <a:r>
              <a:rPr lang="fr-FR" dirty="0" smtClean="0"/>
              <a:t> </a:t>
            </a:r>
            <a:r>
              <a:rPr lang="fr-FR" dirty="0" err="1" smtClean="0"/>
              <a:t>decrease</a:t>
            </a:r>
            <a:r>
              <a:rPr lang="fr-FR" dirty="0" smtClean="0"/>
              <a:t> of </a:t>
            </a:r>
            <a:r>
              <a:rPr lang="fr-FR" dirty="0" err="1" smtClean="0"/>
              <a:t>gene</a:t>
            </a:r>
            <a:r>
              <a:rPr lang="fr-FR" dirty="0" smtClean="0"/>
              <a:t> flow </a:t>
            </a:r>
            <a:r>
              <a:rPr lang="fr-FR" dirty="0" err="1" smtClean="0"/>
              <a:t>among</a:t>
            </a:r>
            <a:r>
              <a:rPr lang="fr-FR" dirty="0" smtClean="0"/>
              <a:t> populations.</a:t>
            </a:r>
          </a:p>
        </p:txBody>
      </p:sp>
      <p:sp>
        <p:nvSpPr>
          <p:cNvPr id="3" name="Rectangle 2"/>
          <p:cNvSpPr/>
          <p:nvPr/>
        </p:nvSpPr>
        <p:spPr>
          <a:xfrm>
            <a:off x="4697542" y="3711358"/>
            <a:ext cx="4329798" cy="646331"/>
          </a:xfrm>
          <a:prstGeom prst="rect">
            <a:avLst/>
          </a:prstGeom>
        </p:spPr>
        <p:txBody>
          <a:bodyPr wrap="square">
            <a:spAutoFit/>
          </a:bodyPr>
          <a:lstStyle/>
          <a:p>
            <a:r>
              <a:rPr lang="fr-FR" dirty="0"/>
              <a:t>- </a:t>
            </a:r>
            <a:r>
              <a:rPr lang="fr-FR" dirty="0" smtClean="0"/>
              <a:t>High </a:t>
            </a:r>
            <a:r>
              <a:rPr lang="fr-FR" dirty="0" err="1" smtClean="0"/>
              <a:t>risk</a:t>
            </a:r>
            <a:r>
              <a:rPr lang="fr-FR" dirty="0" smtClean="0"/>
              <a:t> of </a:t>
            </a:r>
            <a:r>
              <a:rPr lang="fr-FR" dirty="0" err="1" smtClean="0"/>
              <a:t>inbreeding</a:t>
            </a:r>
            <a:r>
              <a:rPr lang="fr-FR" dirty="0" smtClean="0"/>
              <a:t> </a:t>
            </a:r>
            <a:r>
              <a:rPr lang="fr-FR" dirty="0" err="1" smtClean="0"/>
              <a:t>depression</a:t>
            </a:r>
            <a:r>
              <a:rPr lang="fr-FR" dirty="0" smtClean="0"/>
              <a:t> for the </a:t>
            </a:r>
            <a:r>
              <a:rPr lang="fr-FR" dirty="0" err="1" smtClean="0"/>
              <a:t>isolated</a:t>
            </a:r>
            <a:r>
              <a:rPr lang="fr-FR" dirty="0" smtClean="0"/>
              <a:t> populations.</a:t>
            </a:r>
          </a:p>
        </p:txBody>
      </p:sp>
      <p:sp>
        <p:nvSpPr>
          <p:cNvPr id="4" name="Rectangle 3"/>
          <p:cNvSpPr/>
          <p:nvPr/>
        </p:nvSpPr>
        <p:spPr>
          <a:xfrm>
            <a:off x="87086" y="5666992"/>
            <a:ext cx="8330654" cy="923330"/>
          </a:xfrm>
          <a:prstGeom prst="rect">
            <a:avLst/>
          </a:prstGeom>
          <a:solidFill>
            <a:schemeClr val="bg1"/>
          </a:solidFill>
          <a:ln>
            <a:solidFill>
              <a:schemeClr val="tx1"/>
            </a:solidFill>
          </a:ln>
        </p:spPr>
        <p:txBody>
          <a:bodyPr wrap="square">
            <a:spAutoFit/>
          </a:bodyPr>
          <a:lstStyle/>
          <a:p>
            <a:r>
              <a:rPr lang="fr-FR" dirty="0" smtClean="0"/>
              <a:t>importance to </a:t>
            </a:r>
            <a:r>
              <a:rPr lang="fr-FR" dirty="0" err="1" smtClean="0"/>
              <a:t>estimate</a:t>
            </a:r>
            <a:r>
              <a:rPr lang="fr-FR" dirty="0" smtClean="0"/>
              <a:t> more </a:t>
            </a:r>
            <a:r>
              <a:rPr lang="fr-FR" dirty="0" err="1" smtClean="0"/>
              <a:t>precisely</a:t>
            </a:r>
            <a:r>
              <a:rPr lang="fr-FR" dirty="0" smtClean="0"/>
              <a:t> </a:t>
            </a:r>
            <a:r>
              <a:rPr lang="fr-FR" dirty="0" err="1" smtClean="0"/>
              <a:t>such</a:t>
            </a:r>
            <a:r>
              <a:rPr lang="fr-FR" dirty="0" smtClean="0"/>
              <a:t> </a:t>
            </a:r>
            <a:r>
              <a:rPr lang="fr-FR" dirty="0" err="1" smtClean="0"/>
              <a:t>factors</a:t>
            </a:r>
            <a:r>
              <a:rPr lang="fr-FR" dirty="0" smtClean="0"/>
              <a:t> in </a:t>
            </a:r>
            <a:r>
              <a:rPr lang="fr-FR" dirty="0" err="1" smtClean="0"/>
              <a:t>order</a:t>
            </a:r>
            <a:r>
              <a:rPr lang="fr-FR" dirty="0" smtClean="0"/>
              <a:t> to propose the best management </a:t>
            </a:r>
            <a:r>
              <a:rPr lang="fr-FR" dirty="0" err="1" smtClean="0"/>
              <a:t>measures</a:t>
            </a:r>
            <a:r>
              <a:rPr lang="fr-FR" dirty="0" smtClean="0"/>
              <a:t> for the </a:t>
            </a:r>
            <a:r>
              <a:rPr lang="fr-FR" dirty="0" err="1" smtClean="0"/>
              <a:t>species</a:t>
            </a:r>
            <a:r>
              <a:rPr lang="fr-FR" dirty="0" smtClean="0"/>
              <a:t> (translocations, </a:t>
            </a:r>
            <a:r>
              <a:rPr lang="fr-FR" dirty="0" err="1" smtClean="0"/>
              <a:t>ecological</a:t>
            </a:r>
            <a:r>
              <a:rPr lang="fr-FR" dirty="0" smtClean="0"/>
              <a:t> corridors </a:t>
            </a:r>
            <a:r>
              <a:rPr lang="fr-FR" dirty="0" err="1" smtClean="0"/>
              <a:t>among</a:t>
            </a:r>
            <a:r>
              <a:rPr lang="fr-FR" dirty="0" smtClean="0"/>
              <a:t> </a:t>
            </a:r>
            <a:r>
              <a:rPr lang="fr-FR" dirty="0" err="1" smtClean="0"/>
              <a:t>protected</a:t>
            </a:r>
            <a:r>
              <a:rPr lang="fr-FR" dirty="0" smtClean="0"/>
              <a:t> areas, management of </a:t>
            </a:r>
            <a:r>
              <a:rPr lang="fr-FR" dirty="0" err="1" smtClean="0"/>
              <a:t>human</a:t>
            </a:r>
            <a:r>
              <a:rPr lang="fr-FR" dirty="0" smtClean="0"/>
              <a:t> </a:t>
            </a:r>
            <a:r>
              <a:rPr lang="fr-FR" dirty="0" err="1" smtClean="0"/>
              <a:t>conflicts</a:t>
            </a:r>
            <a:r>
              <a:rPr lang="fr-FR" dirty="0" smtClean="0"/>
              <a:t>, ...). </a:t>
            </a:r>
          </a:p>
        </p:txBody>
      </p:sp>
      <p:sp>
        <p:nvSpPr>
          <p:cNvPr id="5" name="Rectangle 4"/>
          <p:cNvSpPr/>
          <p:nvPr/>
        </p:nvSpPr>
        <p:spPr>
          <a:xfrm>
            <a:off x="4749071" y="4462862"/>
            <a:ext cx="4226740" cy="923330"/>
          </a:xfrm>
          <a:prstGeom prst="rect">
            <a:avLst/>
          </a:prstGeom>
        </p:spPr>
        <p:txBody>
          <a:bodyPr wrap="square">
            <a:spAutoFit/>
          </a:bodyPr>
          <a:lstStyle/>
          <a:p>
            <a:r>
              <a:rPr lang="fr-FR" dirty="0" smtClean="0"/>
              <a:t>- </a:t>
            </a:r>
            <a:r>
              <a:rPr lang="fr-FR" dirty="0" err="1" smtClean="0"/>
              <a:t>Complementary</a:t>
            </a:r>
            <a:r>
              <a:rPr lang="fr-FR" dirty="0" smtClean="0"/>
              <a:t> informations to the </a:t>
            </a:r>
            <a:r>
              <a:rPr lang="fr-FR" dirty="0" err="1" smtClean="0"/>
              <a:t>study</a:t>
            </a:r>
            <a:r>
              <a:rPr lang="fr-FR" dirty="0" smtClean="0"/>
              <a:t> of </a:t>
            </a:r>
            <a:r>
              <a:rPr lang="fr-FR" dirty="0" err="1" smtClean="0"/>
              <a:t>conflicts</a:t>
            </a:r>
            <a:r>
              <a:rPr lang="fr-FR" dirty="0" smtClean="0"/>
              <a:t> </a:t>
            </a:r>
            <a:r>
              <a:rPr lang="fr-FR" dirty="0" err="1" smtClean="0"/>
              <a:t>between</a:t>
            </a:r>
            <a:r>
              <a:rPr lang="fr-FR" dirty="0" smtClean="0"/>
              <a:t> </a:t>
            </a:r>
            <a:r>
              <a:rPr lang="fr-FR" dirty="0" err="1" smtClean="0"/>
              <a:t>elephants</a:t>
            </a:r>
            <a:r>
              <a:rPr lang="fr-FR" dirty="0" smtClean="0"/>
              <a:t> and </a:t>
            </a:r>
            <a:r>
              <a:rPr lang="fr-FR" dirty="0" err="1" smtClean="0"/>
              <a:t>humans</a:t>
            </a:r>
            <a:r>
              <a:rPr lang="fr-FR" dirty="0" smtClean="0"/>
              <a:t> (</a:t>
            </a:r>
            <a:r>
              <a:rPr lang="fr-FR" dirty="0" err="1" smtClean="0"/>
              <a:t>sociological</a:t>
            </a:r>
            <a:r>
              <a:rPr lang="fr-FR" dirty="0" smtClean="0"/>
              <a:t> </a:t>
            </a:r>
            <a:r>
              <a:rPr lang="fr-FR" dirty="0" err="1" smtClean="0"/>
              <a:t>studies</a:t>
            </a:r>
            <a:r>
              <a:rPr lang="fr-FR" dirty="0"/>
              <a:t>)</a:t>
            </a:r>
            <a:r>
              <a:rPr lang="fr-FR" dirty="0" smtClean="0"/>
              <a:t>. </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86" y="810441"/>
            <a:ext cx="4452257" cy="4575751"/>
          </a:xfrm>
          <a:prstGeom prst="rect">
            <a:avLst/>
          </a:prstGeom>
          <a:ln>
            <a:solidFill>
              <a:schemeClr val="tx1"/>
            </a:solidFill>
          </a:ln>
        </p:spPr>
      </p:pic>
      <p:sp>
        <p:nvSpPr>
          <p:cNvPr id="7" name="ZoneTexte 6"/>
          <p:cNvSpPr txBox="1"/>
          <p:nvPr/>
        </p:nvSpPr>
        <p:spPr>
          <a:xfrm>
            <a:off x="87086" y="176727"/>
            <a:ext cx="3035383" cy="461665"/>
          </a:xfrm>
          <a:prstGeom prst="rect">
            <a:avLst/>
          </a:prstGeom>
          <a:noFill/>
        </p:spPr>
        <p:txBody>
          <a:bodyPr wrap="none" rtlCol="0">
            <a:spAutoFit/>
          </a:bodyPr>
          <a:lstStyle/>
          <a:p>
            <a:r>
              <a:rPr lang="fr-FR" sz="2400" b="1" u="sng" smtClean="0"/>
              <a:t>Habitat fragmentation</a:t>
            </a:r>
            <a:endParaRPr lang="fr-FR" sz="2400" b="1" u="sng"/>
          </a:p>
        </p:txBody>
      </p:sp>
      <p:sp>
        <p:nvSpPr>
          <p:cNvPr id="8" name="ZoneTexte 7"/>
          <p:cNvSpPr txBox="1"/>
          <p:nvPr/>
        </p:nvSpPr>
        <p:spPr>
          <a:xfrm>
            <a:off x="4730382" y="1089050"/>
            <a:ext cx="4245429" cy="1754326"/>
          </a:xfrm>
          <a:prstGeom prst="rect">
            <a:avLst/>
          </a:prstGeom>
          <a:noFill/>
        </p:spPr>
        <p:txBody>
          <a:bodyPr wrap="square" rtlCol="0">
            <a:spAutoFit/>
          </a:bodyPr>
          <a:lstStyle/>
          <a:p>
            <a:r>
              <a:rPr lang="fr-FR" dirty="0"/>
              <a:t>- </a:t>
            </a:r>
            <a:r>
              <a:rPr lang="fr-FR" dirty="0" err="1"/>
              <a:t>Decreasing</a:t>
            </a:r>
            <a:r>
              <a:rPr lang="fr-FR" dirty="0"/>
              <a:t> of population sizes but </a:t>
            </a:r>
            <a:r>
              <a:rPr lang="fr-FR" dirty="0" err="1"/>
              <a:t>weak</a:t>
            </a:r>
            <a:r>
              <a:rPr lang="fr-FR" dirty="0"/>
              <a:t> information about </a:t>
            </a:r>
            <a:r>
              <a:rPr lang="fr-FR" dirty="0" err="1"/>
              <a:t>it</a:t>
            </a:r>
            <a:r>
              <a:rPr lang="fr-FR" dirty="0"/>
              <a:t>. </a:t>
            </a:r>
            <a:r>
              <a:rPr lang="fr-FR" dirty="0" err="1"/>
              <a:t>Need</a:t>
            </a:r>
            <a:r>
              <a:rPr lang="fr-FR" dirty="0"/>
              <a:t> to </a:t>
            </a:r>
            <a:r>
              <a:rPr lang="fr-FR" dirty="0" err="1"/>
              <a:t>improve</a:t>
            </a:r>
            <a:r>
              <a:rPr lang="fr-FR" dirty="0"/>
              <a:t> the estimation of </a:t>
            </a:r>
            <a:r>
              <a:rPr lang="fr-FR" dirty="0" err="1"/>
              <a:t>remaining</a:t>
            </a:r>
            <a:r>
              <a:rPr lang="fr-FR" dirty="0"/>
              <a:t> </a:t>
            </a:r>
            <a:r>
              <a:rPr lang="fr-FR" dirty="0" err="1"/>
              <a:t>elephants</a:t>
            </a:r>
            <a:r>
              <a:rPr lang="fr-FR" dirty="0"/>
              <a:t> in Sumatra (</a:t>
            </a:r>
            <a:r>
              <a:rPr lang="fr-FR" dirty="0" err="1"/>
              <a:t>using</a:t>
            </a:r>
            <a:r>
              <a:rPr lang="fr-FR" dirty="0"/>
              <a:t> non invasive </a:t>
            </a:r>
            <a:r>
              <a:rPr lang="fr-FR" dirty="0" err="1" smtClean="0"/>
              <a:t>approaches</a:t>
            </a:r>
            <a:r>
              <a:rPr lang="fr-FR" dirty="0"/>
              <a:t>, </a:t>
            </a:r>
            <a:r>
              <a:rPr lang="fr-FR" dirty="0" err="1"/>
              <a:t>study</a:t>
            </a:r>
            <a:r>
              <a:rPr lang="fr-FR" dirty="0"/>
              <a:t> of </a:t>
            </a:r>
            <a:r>
              <a:rPr lang="fr-FR" dirty="0" err="1"/>
              <a:t>dungs</a:t>
            </a:r>
            <a:r>
              <a:rPr lang="fr-FR" dirty="0"/>
              <a:t>)</a:t>
            </a:r>
          </a:p>
          <a:p>
            <a:endParaRPr lang="fr-FR" dirty="0"/>
          </a:p>
        </p:txBody>
      </p:sp>
    </p:spTree>
    <p:extLst>
      <p:ext uri="{BB962C8B-B14F-4D97-AF65-F5344CB8AC3E}">
        <p14:creationId xmlns:p14="http://schemas.microsoft.com/office/powerpoint/2010/main" val="77866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6088" y="0"/>
            <a:ext cx="8229600" cy="1143000"/>
          </a:xfrm>
        </p:spPr>
        <p:txBody>
          <a:bodyPr>
            <a:normAutofit fontScale="90000"/>
          </a:bodyPr>
          <a:lstStyle/>
          <a:p>
            <a:r>
              <a:rPr lang="fr-FR" dirty="0" err="1" smtClean="0"/>
              <a:t>Morphological</a:t>
            </a:r>
            <a:r>
              <a:rPr lang="fr-FR" dirty="0" smtClean="0"/>
              <a:t> </a:t>
            </a:r>
            <a:r>
              <a:rPr lang="fr-FR" dirty="0" err="1" smtClean="0"/>
              <a:t>characters</a:t>
            </a:r>
            <a:r>
              <a:rPr lang="fr-FR" dirty="0" smtClean="0"/>
              <a:t> for </a:t>
            </a:r>
            <a:r>
              <a:rPr lang="fr-FR" dirty="0" err="1" smtClean="0"/>
              <a:t>species</a:t>
            </a:r>
            <a:r>
              <a:rPr lang="fr-FR" dirty="0" smtClean="0"/>
              <a:t> identifications</a:t>
            </a:r>
            <a:endParaRPr lang="fr-FR" dirty="0"/>
          </a:p>
        </p:txBody>
      </p:sp>
      <p:sp>
        <p:nvSpPr>
          <p:cNvPr id="4" name="Rectangle 3"/>
          <p:cNvSpPr txBox="1">
            <a:spLocks noChangeArrowheads="1"/>
          </p:cNvSpPr>
          <p:nvPr/>
        </p:nvSpPr>
        <p:spPr bwMode="auto">
          <a:xfrm>
            <a:off x="296586" y="1600200"/>
            <a:ext cx="7761288" cy="4852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
                <a:schemeClr val="accent1"/>
              </a:buClr>
              <a:buSzTx/>
              <a:buFontTx/>
              <a:buChar char="•"/>
              <a:tabLst/>
              <a:defRPr/>
            </a:pPr>
            <a:r>
              <a:rPr kumimoji="0" lang="fr-BE"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Arial" pitchFamily="-110" charset="0"/>
                <a:cs typeface="+mn-cs"/>
              </a:rPr>
              <a:t>Skin</a:t>
            </a:r>
          </a:p>
          <a:p>
            <a:pPr marL="342900" marR="0" lvl="0" indent="-342900" algn="l" defTabSz="914400" rtl="0" eaLnBrk="1" fontAlgn="base" latinLnBrk="0" hangingPunct="1">
              <a:lnSpc>
                <a:spcPct val="90000"/>
              </a:lnSpc>
              <a:spcBef>
                <a:spcPct val="20000"/>
              </a:spcBef>
              <a:spcAft>
                <a:spcPct val="0"/>
              </a:spcAft>
              <a:buClr>
                <a:schemeClr val="accent1"/>
              </a:buClr>
              <a:buSzTx/>
              <a:buFont typeface="Wingdings" pitchFamily="-110" charset="2"/>
              <a:buChar char="Ø"/>
              <a:tabLst/>
              <a:defRPr/>
            </a:pPr>
            <a:r>
              <a:rPr kumimoji="0" lang="fr-BE" sz="1800" b="0" i="0" u="none" strike="noStrike" kern="0" cap="none" spc="0" normalizeH="0" baseline="0" noProof="0" dirty="0" smtClean="0">
                <a:ln>
                  <a:noFill/>
                </a:ln>
                <a:solidFill>
                  <a:schemeClr val="tx1"/>
                </a:solidFill>
                <a:effectLst/>
                <a:uLnTx/>
                <a:uFillTx/>
                <a:latin typeface="+mn-lt"/>
                <a:ea typeface="Arial" pitchFamily="-110" charset="0"/>
                <a:cs typeface="+mn-cs"/>
              </a:rPr>
              <a:t>Body (back,ventre)</a:t>
            </a:r>
          </a:p>
          <a:p>
            <a:pPr marL="342900" marR="0" lvl="0" indent="-342900" algn="l" defTabSz="914400" rtl="0" eaLnBrk="1" fontAlgn="base" latinLnBrk="0" hangingPunct="1">
              <a:lnSpc>
                <a:spcPct val="90000"/>
              </a:lnSpc>
              <a:spcBef>
                <a:spcPct val="20000"/>
              </a:spcBef>
              <a:spcAft>
                <a:spcPct val="0"/>
              </a:spcAft>
              <a:buClr>
                <a:schemeClr val="accent1"/>
              </a:buClr>
              <a:buSzTx/>
              <a:buFont typeface="Wingdings" pitchFamily="-110" charset="2"/>
              <a:buChar char="Ø"/>
              <a:tabLst/>
              <a:defRPr/>
            </a:pPr>
            <a:r>
              <a:rPr kumimoji="0" lang="fr-BE" sz="1800" b="0" i="0" u="none" strike="noStrike" kern="0" cap="none" spc="0" normalizeH="0" baseline="0" noProof="0" dirty="0" smtClean="0">
                <a:ln>
                  <a:noFill/>
                </a:ln>
                <a:solidFill>
                  <a:schemeClr val="tx1"/>
                </a:solidFill>
                <a:effectLst/>
                <a:uLnTx/>
                <a:uFillTx/>
                <a:latin typeface="+mn-lt"/>
                <a:ea typeface="Arial" pitchFamily="-110" charset="0"/>
                <a:cs typeface="+mn-cs"/>
              </a:rPr>
              <a:t>Tail</a:t>
            </a:r>
          </a:p>
          <a:p>
            <a:pPr marL="342900" marR="0" lvl="0" indent="-342900" algn="l" defTabSz="914400" rtl="0" eaLnBrk="1" fontAlgn="base" latinLnBrk="0" hangingPunct="1">
              <a:lnSpc>
                <a:spcPct val="90000"/>
              </a:lnSpc>
              <a:spcBef>
                <a:spcPct val="20000"/>
              </a:spcBef>
              <a:spcAft>
                <a:spcPct val="0"/>
              </a:spcAft>
              <a:buClr>
                <a:schemeClr val="accent1"/>
              </a:buClr>
              <a:buSzTx/>
              <a:buFont typeface="Wingdings" pitchFamily="-110" charset="2"/>
              <a:buChar char="Ø"/>
              <a:tabLst/>
              <a:defRPr/>
            </a:pPr>
            <a:r>
              <a:rPr kumimoji="0" lang="fr-BE" sz="1800" b="0" i="0" u="none" strike="noStrike" kern="0" cap="none" spc="0" normalizeH="0" baseline="0" noProof="0" dirty="0" smtClean="0">
                <a:ln>
                  <a:noFill/>
                </a:ln>
                <a:solidFill>
                  <a:schemeClr val="tx1"/>
                </a:solidFill>
                <a:effectLst/>
                <a:uLnTx/>
                <a:uFillTx/>
                <a:latin typeface="+mn-lt"/>
                <a:ea typeface="Arial" pitchFamily="-110" charset="0"/>
                <a:cs typeface="+mn-cs"/>
              </a:rPr>
              <a:t>legs</a:t>
            </a:r>
          </a:p>
          <a:p>
            <a:pPr marL="342900" marR="0" lvl="0" indent="-342900" algn="l" defTabSz="914400" rtl="0" eaLnBrk="1" fontAlgn="base" latinLnBrk="0" hangingPunct="1">
              <a:lnSpc>
                <a:spcPct val="90000"/>
              </a:lnSpc>
              <a:spcBef>
                <a:spcPct val="20000"/>
              </a:spcBef>
              <a:spcAft>
                <a:spcPct val="0"/>
              </a:spcAft>
              <a:buClr>
                <a:schemeClr val="accent1"/>
              </a:buClr>
              <a:buSzTx/>
              <a:buFontTx/>
              <a:buChar char="•"/>
              <a:tabLst/>
              <a:defRPr/>
            </a:pPr>
            <a:r>
              <a:rPr kumimoji="0" lang="fr-BE"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Arial" pitchFamily="-110" charset="0"/>
                <a:cs typeface="+mn-cs"/>
              </a:rPr>
              <a:t>Weight</a:t>
            </a:r>
          </a:p>
          <a:p>
            <a:pPr marL="342900" marR="0" lvl="0" indent="-342900" algn="l" defTabSz="914400" rtl="0" eaLnBrk="1" fontAlgn="base" latinLnBrk="0" hangingPunct="1">
              <a:lnSpc>
                <a:spcPct val="90000"/>
              </a:lnSpc>
              <a:spcBef>
                <a:spcPct val="20000"/>
              </a:spcBef>
              <a:spcAft>
                <a:spcPct val="0"/>
              </a:spcAft>
              <a:buClr>
                <a:schemeClr val="accent1"/>
              </a:buClr>
              <a:buSzTx/>
              <a:buFontTx/>
              <a:buChar char="•"/>
              <a:tabLst/>
              <a:defRPr/>
            </a:pPr>
            <a:r>
              <a:rPr kumimoji="0" lang="fr-BE"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Arial" pitchFamily="-110" charset="0"/>
                <a:cs typeface="+mn-cs"/>
              </a:rPr>
              <a:t>Size</a:t>
            </a:r>
          </a:p>
          <a:p>
            <a:pPr marL="342900" marR="0" lvl="0" indent="-342900" algn="l" defTabSz="914400" rtl="0" eaLnBrk="1" fontAlgn="base" latinLnBrk="0" hangingPunct="1">
              <a:lnSpc>
                <a:spcPct val="90000"/>
              </a:lnSpc>
              <a:spcBef>
                <a:spcPct val="20000"/>
              </a:spcBef>
              <a:spcAft>
                <a:spcPct val="0"/>
              </a:spcAft>
              <a:buClr>
                <a:schemeClr val="accent1"/>
              </a:buClr>
              <a:buSzTx/>
              <a:buFont typeface="Wingdings" pitchFamily="-110" charset="2"/>
              <a:buChar char="Ø"/>
              <a:tabLst/>
              <a:defRPr/>
            </a:pPr>
            <a:r>
              <a:rPr kumimoji="0" lang="fr-BE" sz="1800" b="0" i="0" u="none" strike="noStrike" kern="0" cap="none" spc="0" normalizeH="0" baseline="0" noProof="0" dirty="0" smtClean="0">
                <a:ln>
                  <a:noFill/>
                </a:ln>
                <a:solidFill>
                  <a:schemeClr val="tx1"/>
                </a:solidFill>
                <a:effectLst/>
                <a:uLnTx/>
                <a:uFillTx/>
                <a:latin typeface="+mn-lt"/>
                <a:ea typeface="Arial" pitchFamily="-110" charset="0"/>
                <a:cs typeface="+mn-cs"/>
              </a:rPr>
              <a:t>Head+body</a:t>
            </a:r>
          </a:p>
          <a:p>
            <a:pPr marL="342900" marR="0" lvl="0" indent="-342900" algn="l" defTabSz="914400" rtl="0" eaLnBrk="1" fontAlgn="base" latinLnBrk="0" hangingPunct="1">
              <a:lnSpc>
                <a:spcPct val="90000"/>
              </a:lnSpc>
              <a:spcBef>
                <a:spcPct val="20000"/>
              </a:spcBef>
              <a:spcAft>
                <a:spcPct val="0"/>
              </a:spcAft>
              <a:buClr>
                <a:schemeClr val="accent1"/>
              </a:buClr>
              <a:buSzTx/>
              <a:buFont typeface="Wingdings" pitchFamily="-110" charset="2"/>
              <a:buChar char="Ø"/>
              <a:tabLst/>
              <a:defRPr/>
            </a:pPr>
            <a:r>
              <a:rPr kumimoji="0" lang="fr-BE" sz="1800" b="0" i="0" u="none" strike="noStrike" kern="0" cap="none" spc="0" normalizeH="0" baseline="0" noProof="0" dirty="0" smtClean="0">
                <a:ln>
                  <a:noFill/>
                </a:ln>
                <a:solidFill>
                  <a:schemeClr val="tx1"/>
                </a:solidFill>
                <a:effectLst/>
                <a:uLnTx/>
                <a:uFillTx/>
                <a:latin typeface="+mn-lt"/>
                <a:ea typeface="Arial" pitchFamily="-110" charset="0"/>
                <a:cs typeface="+mn-cs"/>
              </a:rPr>
              <a:t>Tail</a:t>
            </a:r>
          </a:p>
          <a:p>
            <a:pPr marL="342900" marR="0" lvl="0" indent="-342900" algn="l" defTabSz="914400" rtl="0" eaLnBrk="1" fontAlgn="base" latinLnBrk="0" hangingPunct="1">
              <a:lnSpc>
                <a:spcPct val="90000"/>
              </a:lnSpc>
              <a:spcBef>
                <a:spcPct val="20000"/>
              </a:spcBef>
              <a:spcAft>
                <a:spcPct val="0"/>
              </a:spcAft>
              <a:buClr>
                <a:schemeClr val="accent1"/>
              </a:buClr>
              <a:buSzTx/>
              <a:buFont typeface="Wingdings" pitchFamily="-110" charset="2"/>
              <a:buChar char="Ø"/>
              <a:tabLst/>
              <a:defRPr/>
            </a:pPr>
            <a:r>
              <a:rPr kumimoji="0" lang="fr-BE" sz="1800" b="0" i="0" u="none" strike="noStrike" kern="0" cap="none" spc="0" normalizeH="0" baseline="0" noProof="0" dirty="0" smtClean="0">
                <a:ln>
                  <a:noFill/>
                </a:ln>
                <a:solidFill>
                  <a:schemeClr val="tx1"/>
                </a:solidFill>
                <a:effectLst/>
                <a:uLnTx/>
                <a:uFillTx/>
                <a:latin typeface="+mn-lt"/>
                <a:ea typeface="Arial" pitchFamily="-110" charset="0"/>
                <a:cs typeface="+mn-cs"/>
              </a:rPr>
              <a:t>legs</a:t>
            </a:r>
          </a:p>
          <a:p>
            <a:pPr marL="342900" marR="0" lvl="0" indent="-342900" algn="l" defTabSz="914400" rtl="0" eaLnBrk="1" fontAlgn="base" latinLnBrk="0" hangingPunct="1">
              <a:lnSpc>
                <a:spcPct val="90000"/>
              </a:lnSpc>
              <a:spcBef>
                <a:spcPct val="20000"/>
              </a:spcBef>
              <a:spcAft>
                <a:spcPct val="0"/>
              </a:spcAft>
              <a:buClr>
                <a:schemeClr val="accent1"/>
              </a:buClr>
              <a:buSzTx/>
              <a:buFont typeface="Wingdings" pitchFamily="-110" charset="2"/>
              <a:buChar char="Ø"/>
              <a:tabLst/>
              <a:defRPr/>
            </a:pPr>
            <a:r>
              <a:rPr kumimoji="0" lang="fr-BE" sz="1800" b="0" i="0" u="none" strike="noStrike" kern="0" cap="none" spc="0" normalizeH="0" baseline="0" noProof="0" dirty="0" smtClean="0">
                <a:ln>
                  <a:noFill/>
                </a:ln>
                <a:solidFill>
                  <a:schemeClr val="tx1"/>
                </a:solidFill>
                <a:effectLst/>
                <a:uLnTx/>
                <a:uFillTx/>
                <a:latin typeface="+mn-lt"/>
                <a:ea typeface="Arial" pitchFamily="-110" charset="0"/>
                <a:cs typeface="+mn-cs"/>
              </a:rPr>
              <a:t>Ears</a:t>
            </a:r>
          </a:p>
          <a:p>
            <a:pPr marL="342900" marR="0" lvl="0" indent="-342900" algn="l" defTabSz="914400" rtl="0" eaLnBrk="1" fontAlgn="base" latinLnBrk="0" hangingPunct="1">
              <a:lnSpc>
                <a:spcPct val="90000"/>
              </a:lnSpc>
              <a:spcBef>
                <a:spcPct val="20000"/>
              </a:spcBef>
              <a:spcAft>
                <a:spcPct val="0"/>
              </a:spcAft>
              <a:buClr>
                <a:schemeClr val="accent1"/>
              </a:buClr>
              <a:buSzTx/>
              <a:buFont typeface="Wingdings" pitchFamily="-110" charset="2"/>
              <a:buChar char="Ø"/>
              <a:tabLst/>
              <a:defRPr/>
            </a:pPr>
            <a:r>
              <a:rPr lang="fr-BE" kern="0" dirty="0" smtClean="0">
                <a:ea typeface="Arial" pitchFamily="-110" charset="0"/>
              </a:rPr>
              <a:t>skulls</a:t>
            </a:r>
            <a:endParaRPr kumimoji="0" lang="fr-BE" sz="1800" b="0" i="0" u="none" strike="noStrike" kern="0" cap="none" spc="0" normalizeH="0" baseline="0" noProof="0" dirty="0" smtClean="0">
              <a:ln>
                <a:noFill/>
              </a:ln>
              <a:solidFill>
                <a:schemeClr val="tx1"/>
              </a:solidFill>
              <a:effectLst/>
              <a:uLnTx/>
              <a:uFillTx/>
              <a:latin typeface="+mn-lt"/>
              <a:ea typeface="Arial" pitchFamily="-110" charset="0"/>
              <a:cs typeface="+mn-cs"/>
            </a:endParaRPr>
          </a:p>
          <a:p>
            <a:pPr marL="342900" marR="0" lvl="0" indent="-342900" algn="l" defTabSz="914400" rtl="0" eaLnBrk="1" fontAlgn="base" latinLnBrk="0" hangingPunct="1">
              <a:lnSpc>
                <a:spcPct val="90000"/>
              </a:lnSpc>
              <a:spcBef>
                <a:spcPct val="20000"/>
              </a:spcBef>
              <a:spcAft>
                <a:spcPct val="0"/>
              </a:spcAft>
              <a:buClr>
                <a:schemeClr val="accent1"/>
              </a:buClr>
              <a:buSzTx/>
              <a:buFontTx/>
              <a:buChar char="•"/>
              <a:tabLst/>
              <a:defRPr/>
            </a:pPr>
            <a:r>
              <a:rPr kumimoji="0" lang="fr-BE" sz="24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mn-lt"/>
                <a:ea typeface="Arial" pitchFamily="-110" charset="0"/>
                <a:cs typeface="+mn-cs"/>
              </a:rPr>
              <a:t>Teeth </a:t>
            </a:r>
            <a:r>
              <a:rPr kumimoji="0" lang="fr-BE" sz="1800" b="0" i="0" u="none" strike="noStrike" kern="0" cap="none" spc="0" normalizeH="0" baseline="0" noProof="0" dirty="0" smtClean="0">
                <a:ln>
                  <a:noFill/>
                </a:ln>
                <a:solidFill>
                  <a:schemeClr val="tx1"/>
                </a:solidFill>
                <a:effectLst/>
                <a:uLnTx/>
                <a:uFillTx/>
                <a:latin typeface="+mn-lt"/>
                <a:ea typeface="Arial" pitchFamily="-110" charset="0"/>
                <a:cs typeface="+mn-cs"/>
              </a:rPr>
              <a:t>(color, lenght)</a:t>
            </a:r>
          </a:p>
        </p:txBody>
      </p:sp>
      <p:pic>
        <p:nvPicPr>
          <p:cNvPr id="5" name="Picture 6"/>
          <p:cNvPicPr>
            <a:picLocks noChangeAspect="1" noChangeArrowheads="1"/>
          </p:cNvPicPr>
          <p:nvPr/>
        </p:nvPicPr>
        <p:blipFill>
          <a:blip r:embed="rId2"/>
          <a:srcRect/>
          <a:stretch>
            <a:fillRect/>
          </a:stretch>
        </p:blipFill>
        <p:spPr bwMode="auto">
          <a:xfrm>
            <a:off x="7812088" y="1700213"/>
            <a:ext cx="1143000" cy="2189162"/>
          </a:xfrm>
          <a:prstGeom prst="rect">
            <a:avLst/>
          </a:prstGeom>
          <a:noFill/>
          <a:ln w="9525">
            <a:noFill/>
            <a:miter lim="800000"/>
            <a:headEnd/>
            <a:tailEnd/>
          </a:ln>
        </p:spPr>
      </p:pic>
      <p:pic>
        <p:nvPicPr>
          <p:cNvPr id="7" name="Picture 10"/>
          <p:cNvPicPr>
            <a:picLocks noChangeAspect="1" noChangeArrowheads="1"/>
          </p:cNvPicPr>
          <p:nvPr/>
        </p:nvPicPr>
        <p:blipFill>
          <a:blip r:embed="rId3"/>
          <a:srcRect/>
          <a:stretch>
            <a:fillRect/>
          </a:stretch>
        </p:blipFill>
        <p:spPr bwMode="auto">
          <a:xfrm>
            <a:off x="6811963" y="4596464"/>
            <a:ext cx="1863725" cy="1773238"/>
          </a:xfrm>
          <a:prstGeom prst="rect">
            <a:avLst/>
          </a:prstGeom>
          <a:noFill/>
          <a:ln w="9525">
            <a:noFill/>
            <a:miter lim="800000"/>
            <a:headEnd/>
            <a:tailEnd/>
          </a:ln>
        </p:spPr>
      </p:pic>
      <p:pic>
        <p:nvPicPr>
          <p:cNvPr id="8" name="Picture 13"/>
          <p:cNvPicPr>
            <a:picLocks noChangeAspect="1" noChangeArrowheads="1"/>
          </p:cNvPicPr>
          <p:nvPr/>
        </p:nvPicPr>
        <p:blipFill>
          <a:blip r:embed="rId4"/>
          <a:srcRect/>
          <a:stretch>
            <a:fillRect/>
          </a:stretch>
        </p:blipFill>
        <p:spPr bwMode="auto">
          <a:xfrm>
            <a:off x="6659563" y="1628775"/>
            <a:ext cx="798512" cy="1895475"/>
          </a:xfrm>
          <a:prstGeom prst="rect">
            <a:avLst/>
          </a:prstGeom>
          <a:noFill/>
          <a:ln w="9525">
            <a:noFill/>
            <a:miter lim="800000"/>
            <a:headEnd/>
            <a:tailEnd/>
          </a:ln>
        </p:spPr>
      </p:pic>
      <p:pic>
        <p:nvPicPr>
          <p:cNvPr id="10" name="Picture 17"/>
          <p:cNvPicPr>
            <a:picLocks noChangeAspect="1" noChangeArrowheads="1"/>
          </p:cNvPicPr>
          <p:nvPr/>
        </p:nvPicPr>
        <p:blipFill>
          <a:blip r:embed="rId5"/>
          <a:srcRect/>
          <a:stretch>
            <a:fillRect/>
          </a:stretch>
        </p:blipFill>
        <p:spPr bwMode="auto">
          <a:xfrm>
            <a:off x="3116989" y="1409047"/>
            <a:ext cx="3277099" cy="49606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sp>
        <p:nvSpPr>
          <p:cNvPr id="4" name="Titre 1"/>
          <p:cNvSpPr txBox="1">
            <a:spLocks/>
          </p:cNvSpPr>
          <p:nvPr/>
        </p:nvSpPr>
        <p:spPr>
          <a:xfrm>
            <a:off x="403412" y="1759192"/>
            <a:ext cx="8229600" cy="2522351"/>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b="1" u="sng" dirty="0" err="1" smtClean="0"/>
              <a:t>Genetics</a:t>
            </a:r>
            <a:r>
              <a:rPr lang="fr-FR" b="1" u="sng" dirty="0" smtClean="0"/>
              <a:t> to </a:t>
            </a:r>
            <a:r>
              <a:rPr lang="fr-FR" b="1" u="sng" dirty="0" err="1" smtClean="0"/>
              <a:t>better</a:t>
            </a:r>
            <a:r>
              <a:rPr lang="fr-FR" b="1" u="sng" dirty="0" smtClean="0"/>
              <a:t> </a:t>
            </a:r>
            <a:r>
              <a:rPr lang="fr-FR" b="1" u="sng" dirty="0" err="1" smtClean="0"/>
              <a:t>identify</a:t>
            </a:r>
            <a:r>
              <a:rPr lang="fr-FR" b="1" u="sng" dirty="0" smtClean="0"/>
              <a:t> </a:t>
            </a:r>
            <a:r>
              <a:rPr lang="fr-FR" b="1" u="sng" dirty="0" err="1" smtClean="0"/>
              <a:t>vector</a:t>
            </a:r>
            <a:r>
              <a:rPr lang="fr-FR" b="1" u="sng" dirty="0" smtClean="0"/>
              <a:t> </a:t>
            </a:r>
            <a:r>
              <a:rPr lang="fr-FR" b="1" u="sng" dirty="0" err="1" smtClean="0"/>
              <a:t>species</a:t>
            </a:r>
            <a:endParaRPr lang="fr-FR" b="1" u="sng" dirty="0"/>
          </a:p>
        </p:txBody>
      </p:sp>
    </p:spTree>
    <p:extLst>
      <p:ext uri="{BB962C8B-B14F-4D97-AF65-F5344CB8AC3E}">
        <p14:creationId xmlns:p14="http://schemas.microsoft.com/office/powerpoint/2010/main" val="21426816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iseau infesté de tiq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863"/>
            <a:ext cx="2814555" cy="227271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39" y="2422020"/>
            <a:ext cx="2673516" cy="1965960"/>
          </a:xfrm>
          <a:prstGeom prst="rect">
            <a:avLst/>
          </a:prstGeom>
        </p:spPr>
      </p:pic>
      <p:grpSp>
        <p:nvGrpSpPr>
          <p:cNvPr id="21" name="Grouper 20"/>
          <p:cNvGrpSpPr/>
          <p:nvPr/>
        </p:nvGrpSpPr>
        <p:grpSpPr>
          <a:xfrm>
            <a:off x="2814555" y="1521085"/>
            <a:ext cx="3095591" cy="2337237"/>
            <a:chOff x="2814555" y="1894114"/>
            <a:chExt cx="3624166" cy="2671774"/>
          </a:xfrm>
        </p:grpSpPr>
        <p:pic>
          <p:nvPicPr>
            <p:cNvPr id="2"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6953" y="2555347"/>
              <a:ext cx="3031768" cy="2010541"/>
            </a:xfrm>
            <a:prstGeom prst="rect">
              <a:avLst/>
            </a:prstGeom>
          </p:spPr>
        </p:pic>
        <p:cxnSp>
          <p:nvCxnSpPr>
            <p:cNvPr id="6" name="Connecteur droit avec flèche 5"/>
            <p:cNvCxnSpPr/>
            <p:nvPr/>
          </p:nvCxnSpPr>
          <p:spPr>
            <a:xfrm>
              <a:off x="2814555" y="1894114"/>
              <a:ext cx="1278474" cy="527906"/>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er 13"/>
          <p:cNvGrpSpPr/>
          <p:nvPr/>
        </p:nvGrpSpPr>
        <p:grpSpPr>
          <a:xfrm>
            <a:off x="5910146" y="2978923"/>
            <a:ext cx="3845091" cy="3714169"/>
            <a:chOff x="5910146" y="2978923"/>
            <a:chExt cx="3845091" cy="3714169"/>
          </a:xfrm>
        </p:grpSpPr>
        <p:pic>
          <p:nvPicPr>
            <p:cNvPr id="3"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721" y="4529497"/>
              <a:ext cx="2704495" cy="2163595"/>
            </a:xfrm>
            <a:prstGeom prst="rect">
              <a:avLst/>
            </a:prstGeom>
          </p:spPr>
        </p:pic>
        <p:cxnSp>
          <p:nvCxnSpPr>
            <p:cNvPr id="7" name="Connecteur droit avec flèche 6"/>
            <p:cNvCxnSpPr>
              <a:stCxn id="2" idx="3"/>
            </p:cNvCxnSpPr>
            <p:nvPr/>
          </p:nvCxnSpPr>
          <p:spPr>
            <a:xfrm>
              <a:off x="5910146" y="2978923"/>
              <a:ext cx="888756" cy="52256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6798902" y="3405000"/>
              <a:ext cx="2956335" cy="954107"/>
            </a:xfrm>
            <a:prstGeom prst="rect">
              <a:avLst/>
            </a:prstGeom>
            <a:noFill/>
            <a:ln>
              <a:noFill/>
            </a:ln>
          </p:spPr>
          <p:txBody>
            <a:bodyPr wrap="square" rtlCol="0">
              <a:spAutoFit/>
            </a:bodyPr>
            <a:lstStyle/>
            <a:p>
              <a:r>
                <a:rPr lang="fr-BE" sz="2800" b="1" u="sng" dirty="0" err="1" smtClean="0">
                  <a:solidFill>
                    <a:schemeClr val="accent6">
                      <a:lumMod val="75000"/>
                    </a:schemeClr>
                  </a:solidFill>
                </a:rPr>
                <a:t>Borrelia</a:t>
              </a:r>
              <a:r>
                <a:rPr lang="fr-BE" sz="2800" b="1" u="sng" dirty="0" smtClean="0">
                  <a:solidFill>
                    <a:schemeClr val="accent6">
                      <a:lumMod val="75000"/>
                    </a:schemeClr>
                  </a:solidFill>
                </a:rPr>
                <a:t> (Lyme </a:t>
              </a:r>
              <a:r>
                <a:rPr lang="fr-BE" sz="2800" b="1" u="sng" dirty="0" err="1" smtClean="0">
                  <a:solidFill>
                    <a:schemeClr val="accent6">
                      <a:lumMod val="75000"/>
                    </a:schemeClr>
                  </a:solidFill>
                </a:rPr>
                <a:t>disease</a:t>
              </a:r>
              <a:r>
                <a:rPr lang="fr-BE" sz="2800" b="1" u="sng" dirty="0" smtClean="0">
                  <a:solidFill>
                    <a:schemeClr val="accent6">
                      <a:lumMod val="75000"/>
                    </a:schemeClr>
                  </a:solidFill>
                </a:rPr>
                <a:t>)</a:t>
              </a:r>
              <a:endParaRPr lang="fr-BE" sz="2800" b="1" u="sng" dirty="0">
                <a:solidFill>
                  <a:schemeClr val="accent6">
                    <a:lumMod val="75000"/>
                  </a:schemeClr>
                </a:solidFill>
              </a:endParaRPr>
            </a:p>
          </p:txBody>
        </p:sp>
      </p:grpSp>
      <p:sp>
        <p:nvSpPr>
          <p:cNvPr id="13" name="ZoneTexte 12"/>
          <p:cNvSpPr txBox="1"/>
          <p:nvPr/>
        </p:nvSpPr>
        <p:spPr>
          <a:xfrm>
            <a:off x="3058886" y="221962"/>
            <a:ext cx="5962273" cy="1200329"/>
          </a:xfrm>
          <a:prstGeom prst="rect">
            <a:avLst/>
          </a:prstGeom>
          <a:noFill/>
        </p:spPr>
        <p:txBody>
          <a:bodyPr wrap="none" rtlCol="0">
            <a:spAutoFit/>
          </a:bodyPr>
          <a:lstStyle/>
          <a:p>
            <a:r>
              <a:rPr lang="fr-FR" sz="3600" b="1" u="sng" dirty="0" smtClean="0"/>
              <a:t>Identification of </a:t>
            </a:r>
            <a:r>
              <a:rPr lang="fr-FR" sz="3600" b="1" u="sng" dirty="0" err="1" smtClean="0"/>
              <a:t>tick</a:t>
            </a:r>
            <a:r>
              <a:rPr lang="fr-FR" sz="3600" b="1" u="sng" dirty="0" smtClean="0"/>
              <a:t> </a:t>
            </a:r>
            <a:r>
              <a:rPr lang="fr-FR" sz="3600" b="1" u="sng" dirty="0" err="1" smtClean="0"/>
              <a:t>species</a:t>
            </a:r>
            <a:r>
              <a:rPr lang="fr-FR" sz="3600" b="1" u="sng" dirty="0" smtClean="0"/>
              <a:t>, </a:t>
            </a:r>
          </a:p>
          <a:p>
            <a:r>
              <a:rPr lang="fr-FR" sz="3600" b="1" u="sng" dirty="0" err="1" smtClean="0"/>
              <a:t>vectors</a:t>
            </a:r>
            <a:r>
              <a:rPr lang="fr-FR" sz="3600" b="1" u="sng" dirty="0" smtClean="0"/>
              <a:t> of </a:t>
            </a:r>
            <a:r>
              <a:rPr lang="fr-FR" sz="3600" b="1" u="sng" dirty="0" err="1" smtClean="0"/>
              <a:t>different</a:t>
            </a:r>
            <a:r>
              <a:rPr lang="fr-FR" sz="3600" b="1" u="sng" dirty="0" smtClean="0"/>
              <a:t> </a:t>
            </a:r>
            <a:r>
              <a:rPr lang="fr-FR" sz="3600" b="1" u="sng" dirty="0" err="1" smtClean="0"/>
              <a:t>pathogens</a:t>
            </a:r>
            <a:endParaRPr lang="fr-FR" sz="3600" b="1" u="sng" dirty="0"/>
          </a:p>
        </p:txBody>
      </p:sp>
    </p:spTree>
    <p:extLst>
      <p:ext uri="{BB962C8B-B14F-4D97-AF65-F5344CB8AC3E}">
        <p14:creationId xmlns:p14="http://schemas.microsoft.com/office/powerpoint/2010/main" val="83704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777" y="110731"/>
            <a:ext cx="2956335" cy="523220"/>
          </a:xfrm>
          <a:prstGeom prst="rect">
            <a:avLst/>
          </a:prstGeom>
          <a:noFill/>
          <a:ln>
            <a:noFill/>
          </a:ln>
        </p:spPr>
        <p:txBody>
          <a:bodyPr wrap="square" rtlCol="0">
            <a:spAutoFit/>
          </a:bodyPr>
          <a:lstStyle/>
          <a:p>
            <a:r>
              <a:rPr lang="fr-BE" sz="2800" b="1" u="sng" dirty="0" err="1" smtClean="0">
                <a:solidFill>
                  <a:schemeClr val="accent6">
                    <a:lumMod val="75000"/>
                  </a:schemeClr>
                </a:solidFill>
              </a:rPr>
              <a:t>Vector</a:t>
            </a:r>
            <a:r>
              <a:rPr lang="fr-BE" sz="2800" b="1" u="sng" dirty="0" smtClean="0">
                <a:solidFill>
                  <a:schemeClr val="accent6">
                    <a:lumMod val="75000"/>
                  </a:schemeClr>
                </a:solidFill>
              </a:rPr>
              <a:t> </a:t>
            </a:r>
            <a:r>
              <a:rPr lang="fr-BE" sz="2800" b="1" u="sng" dirty="0" err="1" smtClean="0">
                <a:solidFill>
                  <a:schemeClr val="accent6">
                    <a:lumMod val="75000"/>
                  </a:schemeClr>
                </a:solidFill>
              </a:rPr>
              <a:t>species</a:t>
            </a:r>
            <a:endParaRPr lang="fr-BE" sz="2800" b="1" u="sng" dirty="0">
              <a:solidFill>
                <a:schemeClr val="accent6">
                  <a:lumMod val="75000"/>
                </a:schemeClr>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77" y="633951"/>
            <a:ext cx="3265437" cy="2135665"/>
          </a:xfrm>
          <a:prstGeom prst="rect">
            <a:avLst/>
          </a:prstGeom>
          <a:ln>
            <a:solidFill>
              <a:schemeClr val="tx1"/>
            </a:solidFill>
          </a:ln>
        </p:spPr>
      </p:pic>
      <p:grpSp>
        <p:nvGrpSpPr>
          <p:cNvPr id="15" name="Grouper 14"/>
          <p:cNvGrpSpPr/>
          <p:nvPr/>
        </p:nvGrpSpPr>
        <p:grpSpPr>
          <a:xfrm>
            <a:off x="1769496" y="2769616"/>
            <a:ext cx="4279951" cy="2738545"/>
            <a:chOff x="1769496" y="2769616"/>
            <a:chExt cx="4279951" cy="2738545"/>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val="0"/>
                </a:ext>
              </a:extLst>
            </a:blip>
            <a:srcRect r="16667"/>
            <a:stretch/>
          </p:blipFill>
          <p:spPr>
            <a:xfrm>
              <a:off x="2714135" y="3473657"/>
              <a:ext cx="1388673" cy="1666408"/>
            </a:xfrm>
            <a:prstGeom prst="rect">
              <a:avLst/>
            </a:prstGeom>
            <a:ln>
              <a:solidFill>
                <a:schemeClr val="tx1"/>
              </a:solidFill>
            </a:ln>
          </p:spPr>
        </p:pic>
        <p:pic>
          <p:nvPicPr>
            <p:cNvPr id="5" name="Picture 6" descr="http://www.qiagen.com/products/catalog/automated-solutions/sample-prep/%7E/media/NextQ/Image%20Library/S/02/00/S_0200_IAS_0285/3_10.ashx?la=en"/>
            <p:cNvPicPr>
              <a:picLocks noChangeAspect="1" noChangeArrowheads="1"/>
            </p:cNvPicPr>
            <p:nvPr/>
          </p:nvPicPr>
          <p:blipFill rotWithShape="1">
            <a:blip r:embed="rId4">
              <a:extLst>
                <a:ext uri="{28A0092B-C50C-407E-A947-70E740481C1C}">
                  <a14:useLocalDpi xmlns:a14="http://schemas.microsoft.com/office/drawing/2010/main" val="0"/>
                </a:ext>
              </a:extLst>
            </a:blip>
            <a:srcRect l="30710" r="29489"/>
            <a:stretch/>
          </p:blipFill>
          <p:spPr bwMode="auto">
            <a:xfrm>
              <a:off x="4102808" y="4213043"/>
              <a:ext cx="1546411" cy="12951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3093112" y="2851146"/>
              <a:ext cx="2956335" cy="523220"/>
            </a:xfrm>
            <a:prstGeom prst="rect">
              <a:avLst/>
            </a:prstGeom>
            <a:noFill/>
            <a:ln>
              <a:noFill/>
            </a:ln>
          </p:spPr>
          <p:txBody>
            <a:bodyPr wrap="square" rtlCol="0">
              <a:spAutoFit/>
            </a:bodyPr>
            <a:lstStyle/>
            <a:p>
              <a:r>
                <a:rPr lang="fr-BE" sz="2800" b="1" u="sng" dirty="0" smtClean="0">
                  <a:solidFill>
                    <a:schemeClr val="accent6">
                      <a:lumMod val="75000"/>
                    </a:schemeClr>
                  </a:solidFill>
                </a:rPr>
                <a:t>DNA Extraction</a:t>
              </a:r>
              <a:endParaRPr lang="fr-BE" sz="2800" b="1" u="sng" dirty="0">
                <a:solidFill>
                  <a:schemeClr val="accent6">
                    <a:lumMod val="75000"/>
                  </a:schemeClr>
                </a:solidFill>
              </a:endParaRPr>
            </a:p>
          </p:txBody>
        </p:sp>
        <p:cxnSp>
          <p:nvCxnSpPr>
            <p:cNvPr id="11" name="Connecteur droit avec flèche 10"/>
            <p:cNvCxnSpPr>
              <a:stCxn id="9" idx="2"/>
            </p:cNvCxnSpPr>
            <p:nvPr/>
          </p:nvCxnSpPr>
          <p:spPr>
            <a:xfrm>
              <a:off x="1769496" y="2769616"/>
              <a:ext cx="767964" cy="758638"/>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6" name="Grouper 15"/>
          <p:cNvGrpSpPr/>
          <p:nvPr/>
        </p:nvGrpSpPr>
        <p:grpSpPr>
          <a:xfrm>
            <a:off x="5649219" y="3112756"/>
            <a:ext cx="4026129" cy="3280831"/>
            <a:chOff x="5649219" y="3112756"/>
            <a:chExt cx="4026129" cy="3280831"/>
          </a:xfrm>
        </p:grpSpPr>
        <p:pic>
          <p:nvPicPr>
            <p:cNvPr id="2" name="Image 1"/>
            <p:cNvPicPr>
              <a:picLocks noChangeAspect="1"/>
            </p:cNvPicPr>
            <p:nvPr/>
          </p:nvPicPr>
          <p:blipFill rotWithShape="1">
            <a:blip r:embed="rId5">
              <a:extLst>
                <a:ext uri="{28A0092B-C50C-407E-A947-70E740481C1C}">
                  <a14:useLocalDpi xmlns:a14="http://schemas.microsoft.com/office/drawing/2010/main" val="0"/>
                </a:ext>
              </a:extLst>
            </a:blip>
            <a:srcRect t="6327" b="14809"/>
            <a:stretch/>
          </p:blipFill>
          <p:spPr>
            <a:xfrm>
              <a:off x="6350002" y="4207410"/>
              <a:ext cx="2533108" cy="2186177"/>
            </a:xfrm>
            <a:prstGeom prst="rect">
              <a:avLst/>
            </a:prstGeom>
            <a:ln>
              <a:solidFill>
                <a:schemeClr val="tx1"/>
              </a:solidFill>
            </a:ln>
          </p:spPr>
        </p:pic>
        <p:sp>
          <p:nvSpPr>
            <p:cNvPr id="6" name="ZoneTexte 5"/>
            <p:cNvSpPr txBox="1"/>
            <p:nvPr/>
          </p:nvSpPr>
          <p:spPr>
            <a:xfrm>
              <a:off x="5908283" y="3112756"/>
              <a:ext cx="3767065" cy="830997"/>
            </a:xfrm>
            <a:prstGeom prst="rect">
              <a:avLst/>
            </a:prstGeom>
            <a:noFill/>
            <a:ln>
              <a:noFill/>
            </a:ln>
          </p:spPr>
          <p:txBody>
            <a:bodyPr wrap="square" rtlCol="0">
              <a:spAutoFit/>
            </a:bodyPr>
            <a:lstStyle/>
            <a:p>
              <a:r>
                <a:rPr lang="fr-BE" sz="2400" b="1" u="sng" dirty="0" smtClean="0">
                  <a:solidFill>
                    <a:schemeClr val="accent6">
                      <a:lumMod val="75000"/>
                    </a:schemeClr>
                  </a:solidFill>
                </a:rPr>
                <a:t>DNA </a:t>
              </a:r>
              <a:r>
                <a:rPr lang="fr-BE" sz="2400" b="1" u="sng" dirty="0" err="1" smtClean="0">
                  <a:solidFill>
                    <a:schemeClr val="accent6">
                      <a:lumMod val="75000"/>
                    </a:schemeClr>
                  </a:solidFill>
                </a:rPr>
                <a:t>sequencing</a:t>
              </a:r>
              <a:r>
                <a:rPr lang="fr-BE" sz="2400" b="1" u="sng" dirty="0" smtClean="0">
                  <a:solidFill>
                    <a:schemeClr val="accent6">
                      <a:lumMod val="75000"/>
                    </a:schemeClr>
                  </a:solidFill>
                </a:rPr>
                <a:t> (</a:t>
              </a:r>
              <a:r>
                <a:rPr lang="fr-BE" sz="2400" b="1" u="sng" dirty="0" err="1" smtClean="0">
                  <a:solidFill>
                    <a:schemeClr val="accent6">
                      <a:lumMod val="75000"/>
                    </a:schemeClr>
                  </a:solidFill>
                </a:rPr>
                <a:t>Next</a:t>
              </a:r>
              <a:r>
                <a:rPr lang="fr-BE" sz="2400" b="1" u="sng" dirty="0" smtClean="0">
                  <a:solidFill>
                    <a:schemeClr val="accent6">
                      <a:lumMod val="75000"/>
                    </a:schemeClr>
                  </a:solidFill>
                </a:rPr>
                <a:t> </a:t>
              </a:r>
              <a:r>
                <a:rPr lang="fr-BE" sz="2400" b="1" u="sng" dirty="0" err="1" smtClean="0">
                  <a:solidFill>
                    <a:schemeClr val="accent6">
                      <a:lumMod val="75000"/>
                    </a:schemeClr>
                  </a:solidFill>
                </a:rPr>
                <a:t>Generation</a:t>
              </a:r>
              <a:r>
                <a:rPr lang="fr-BE" sz="2400" b="1" u="sng" dirty="0" smtClean="0">
                  <a:solidFill>
                    <a:schemeClr val="accent6">
                      <a:lumMod val="75000"/>
                    </a:schemeClr>
                  </a:solidFill>
                </a:rPr>
                <a:t> </a:t>
              </a:r>
              <a:r>
                <a:rPr lang="fr-BE" sz="2400" b="1" u="sng" dirty="0" err="1" smtClean="0">
                  <a:solidFill>
                    <a:schemeClr val="accent6">
                      <a:lumMod val="75000"/>
                    </a:schemeClr>
                  </a:solidFill>
                </a:rPr>
                <a:t>sequencing</a:t>
              </a:r>
              <a:r>
                <a:rPr lang="fr-BE" sz="2400" b="1" u="sng" dirty="0" smtClean="0">
                  <a:solidFill>
                    <a:schemeClr val="accent6">
                      <a:lumMod val="75000"/>
                    </a:schemeClr>
                  </a:solidFill>
                </a:rPr>
                <a:t>)</a:t>
              </a:r>
              <a:endParaRPr lang="fr-BE" sz="2400" b="1" u="sng" dirty="0">
                <a:solidFill>
                  <a:schemeClr val="accent6">
                    <a:lumMod val="75000"/>
                  </a:schemeClr>
                </a:solidFill>
              </a:endParaRPr>
            </a:p>
          </p:txBody>
        </p:sp>
        <p:cxnSp>
          <p:nvCxnSpPr>
            <p:cNvPr id="13" name="Connecteur droit avec flèche 12"/>
            <p:cNvCxnSpPr/>
            <p:nvPr/>
          </p:nvCxnSpPr>
          <p:spPr>
            <a:xfrm>
              <a:off x="5649219" y="4776179"/>
              <a:ext cx="797301" cy="363886"/>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4984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a:extLst>
              <a:ext uri="{28A0092B-C50C-407E-A947-70E740481C1C}">
                <a14:useLocalDpi xmlns:a14="http://schemas.microsoft.com/office/drawing/2010/main" val="0"/>
              </a:ext>
            </a:extLst>
          </a:blip>
          <a:srcRect t="2153"/>
          <a:stretch/>
        </p:blipFill>
        <p:spPr bwMode="auto">
          <a:xfrm>
            <a:off x="1965964" y="723747"/>
            <a:ext cx="4800600" cy="5298141"/>
          </a:xfrm>
          <a:prstGeom prst="rect">
            <a:avLst/>
          </a:prstGeom>
          <a:ln>
            <a:noFill/>
          </a:ln>
          <a:extLst>
            <a:ext uri="{53640926-AAD7-44D8-BBD7-CCE9431645EC}">
              <a14:shadowObscured xmlns:a14="http://schemas.microsoft.com/office/drawing/2010/main"/>
            </a:ext>
          </a:extLst>
        </p:spPr>
      </p:pic>
      <p:grpSp>
        <p:nvGrpSpPr>
          <p:cNvPr id="12" name="Grouper 11"/>
          <p:cNvGrpSpPr/>
          <p:nvPr/>
        </p:nvGrpSpPr>
        <p:grpSpPr>
          <a:xfrm>
            <a:off x="4756221" y="786702"/>
            <a:ext cx="3402961" cy="1931621"/>
            <a:chOff x="4756221" y="786702"/>
            <a:chExt cx="3402961" cy="1931621"/>
          </a:xfrm>
        </p:grpSpPr>
        <p:sp>
          <p:nvSpPr>
            <p:cNvPr id="3" name="Ellipse 2"/>
            <p:cNvSpPr/>
            <p:nvPr/>
          </p:nvSpPr>
          <p:spPr>
            <a:xfrm>
              <a:off x="4756221" y="786702"/>
              <a:ext cx="1976718" cy="1931621"/>
            </a:xfrm>
            <a:prstGeom prst="ellipse">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ZoneTexte 6"/>
            <p:cNvSpPr txBox="1"/>
            <p:nvPr/>
          </p:nvSpPr>
          <p:spPr>
            <a:xfrm>
              <a:off x="6453906" y="853937"/>
              <a:ext cx="1223682" cy="369332"/>
            </a:xfrm>
            <a:prstGeom prst="rect">
              <a:avLst/>
            </a:prstGeom>
            <a:noFill/>
          </p:spPr>
          <p:txBody>
            <a:bodyPr wrap="square" rtlCol="0">
              <a:spAutoFit/>
            </a:bodyPr>
            <a:lstStyle/>
            <a:p>
              <a:pPr algn="ctr"/>
              <a:r>
                <a:rPr lang="fr-BE" i="1" dirty="0" smtClean="0"/>
                <a:t>I. </a:t>
              </a:r>
              <a:r>
                <a:rPr lang="fr-BE" i="1" dirty="0" err="1" smtClean="0"/>
                <a:t>ricinus</a:t>
              </a:r>
              <a:r>
                <a:rPr lang="fr-BE" i="1" dirty="0" smtClean="0"/>
                <a:t> </a:t>
              </a:r>
              <a:r>
                <a:rPr lang="fr-BE" dirty="0" smtClean="0">
                  <a:solidFill>
                    <a:srgbClr val="FFC000"/>
                  </a:solidFill>
                </a:rPr>
                <a:t>1</a:t>
              </a:r>
              <a:endParaRPr lang="fr-BE" dirty="0">
                <a:solidFill>
                  <a:srgbClr val="FFC000"/>
                </a:solidFill>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984" y="1258493"/>
              <a:ext cx="1184198" cy="1025312"/>
            </a:xfrm>
            <a:prstGeom prst="rect">
              <a:avLst/>
            </a:prstGeom>
            <a:ln>
              <a:solidFill>
                <a:schemeClr val="tx1"/>
              </a:solidFill>
            </a:ln>
          </p:spPr>
        </p:pic>
      </p:grpSp>
      <p:grpSp>
        <p:nvGrpSpPr>
          <p:cNvPr id="14" name="Grouper 13"/>
          <p:cNvGrpSpPr/>
          <p:nvPr/>
        </p:nvGrpSpPr>
        <p:grpSpPr>
          <a:xfrm>
            <a:off x="4130929" y="2391112"/>
            <a:ext cx="3881064" cy="1058108"/>
            <a:chOff x="4130929" y="2391112"/>
            <a:chExt cx="3881064" cy="1058108"/>
          </a:xfrm>
        </p:grpSpPr>
        <p:sp>
          <p:nvSpPr>
            <p:cNvPr id="4" name="Ellipse 3"/>
            <p:cNvSpPr/>
            <p:nvPr/>
          </p:nvSpPr>
          <p:spPr>
            <a:xfrm>
              <a:off x="4130929" y="2391112"/>
              <a:ext cx="1714500" cy="105810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ZoneTexte 7"/>
            <p:cNvSpPr txBox="1"/>
            <p:nvPr/>
          </p:nvSpPr>
          <p:spPr>
            <a:xfrm>
              <a:off x="5751302" y="2721643"/>
              <a:ext cx="1223682" cy="369332"/>
            </a:xfrm>
            <a:prstGeom prst="rect">
              <a:avLst/>
            </a:prstGeom>
            <a:noFill/>
          </p:spPr>
          <p:txBody>
            <a:bodyPr wrap="square" rtlCol="0">
              <a:spAutoFit/>
            </a:bodyPr>
            <a:lstStyle/>
            <a:p>
              <a:pPr algn="ctr"/>
              <a:r>
                <a:rPr lang="fr-BE" i="1" dirty="0" smtClean="0"/>
                <a:t>I. </a:t>
              </a:r>
              <a:r>
                <a:rPr lang="fr-BE" i="1" dirty="0" err="1" smtClean="0"/>
                <a:t>ricinus</a:t>
              </a:r>
              <a:r>
                <a:rPr lang="fr-BE" i="1" dirty="0" smtClean="0"/>
                <a:t> </a:t>
              </a:r>
              <a:r>
                <a:rPr lang="fr-BE" dirty="0" smtClean="0"/>
                <a:t>2</a:t>
              </a:r>
              <a:endParaRPr lang="fr-BE" dirty="0"/>
            </a:p>
          </p:txBody>
        </p:sp>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916" y="2454181"/>
              <a:ext cx="993077" cy="859834"/>
            </a:xfrm>
            <a:prstGeom prst="rect">
              <a:avLst/>
            </a:prstGeom>
            <a:ln>
              <a:solidFill>
                <a:schemeClr val="tx1"/>
              </a:solidFill>
            </a:ln>
          </p:spPr>
        </p:pic>
      </p:grpSp>
      <p:grpSp>
        <p:nvGrpSpPr>
          <p:cNvPr id="20" name="Grouper 19"/>
          <p:cNvGrpSpPr/>
          <p:nvPr/>
        </p:nvGrpSpPr>
        <p:grpSpPr>
          <a:xfrm>
            <a:off x="4890688" y="3771404"/>
            <a:ext cx="2923187" cy="1427529"/>
            <a:chOff x="4890688" y="3771404"/>
            <a:chExt cx="2923187" cy="1427529"/>
          </a:xfrm>
        </p:grpSpPr>
        <p:grpSp>
          <p:nvGrpSpPr>
            <p:cNvPr id="19" name="Grouper 18"/>
            <p:cNvGrpSpPr/>
            <p:nvPr/>
          </p:nvGrpSpPr>
          <p:grpSpPr>
            <a:xfrm>
              <a:off x="4890688" y="3771404"/>
              <a:ext cx="2128228" cy="1300971"/>
              <a:chOff x="4890688" y="3771404"/>
              <a:chExt cx="2128228" cy="1300971"/>
            </a:xfrm>
          </p:grpSpPr>
          <p:sp>
            <p:nvSpPr>
              <p:cNvPr id="5" name="Ellipse 4"/>
              <p:cNvSpPr/>
              <p:nvPr/>
            </p:nvSpPr>
            <p:spPr>
              <a:xfrm>
                <a:off x="4890688" y="3771404"/>
                <a:ext cx="1223682" cy="1031214"/>
              </a:xfrm>
              <a:prstGeom prst="ellipse">
                <a:avLst/>
              </a:prstGeom>
              <a:noFill/>
              <a:ln w="190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ZoneTexte 9"/>
              <p:cNvSpPr txBox="1"/>
              <p:nvPr/>
            </p:nvSpPr>
            <p:spPr>
              <a:xfrm>
                <a:off x="5593528" y="4703043"/>
                <a:ext cx="1425388" cy="369332"/>
              </a:xfrm>
              <a:prstGeom prst="rect">
                <a:avLst/>
              </a:prstGeom>
              <a:noFill/>
            </p:spPr>
            <p:txBody>
              <a:bodyPr wrap="square" rtlCol="0">
                <a:spAutoFit/>
              </a:bodyPr>
              <a:lstStyle/>
              <a:p>
                <a:pPr algn="ctr"/>
                <a:r>
                  <a:rPr lang="fr-BE" i="1" dirty="0" smtClean="0"/>
                  <a:t>I. </a:t>
                </a:r>
                <a:r>
                  <a:rPr lang="fr-BE" i="1" dirty="0" err="1" smtClean="0"/>
                  <a:t>arboricola</a:t>
                </a:r>
                <a:endParaRPr lang="fr-BE" dirty="0"/>
              </a:p>
            </p:txBody>
          </p:sp>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2410" y="4287011"/>
              <a:ext cx="881465" cy="911922"/>
            </a:xfrm>
            <a:prstGeom prst="rect">
              <a:avLst/>
            </a:prstGeom>
            <a:ln>
              <a:solidFill>
                <a:schemeClr val="tx1"/>
              </a:solidFill>
            </a:ln>
          </p:spPr>
        </p:pic>
      </p:grpSp>
      <p:grpSp>
        <p:nvGrpSpPr>
          <p:cNvPr id="18" name="Grouper 17"/>
          <p:cNvGrpSpPr/>
          <p:nvPr/>
        </p:nvGrpSpPr>
        <p:grpSpPr>
          <a:xfrm>
            <a:off x="4724842" y="3372818"/>
            <a:ext cx="2433837" cy="685603"/>
            <a:chOff x="4724842" y="3372818"/>
            <a:chExt cx="2433837" cy="685603"/>
          </a:xfrm>
        </p:grpSpPr>
        <p:sp>
          <p:nvSpPr>
            <p:cNvPr id="6" name="Ellipse 5"/>
            <p:cNvSpPr/>
            <p:nvPr/>
          </p:nvSpPr>
          <p:spPr>
            <a:xfrm>
              <a:off x="4724842" y="3489562"/>
              <a:ext cx="663389" cy="398656"/>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ZoneTexte 8"/>
            <p:cNvSpPr txBox="1"/>
            <p:nvPr/>
          </p:nvSpPr>
          <p:spPr>
            <a:xfrm>
              <a:off x="5267209" y="3372818"/>
              <a:ext cx="1223682" cy="369332"/>
            </a:xfrm>
            <a:prstGeom prst="rect">
              <a:avLst/>
            </a:prstGeom>
            <a:noFill/>
            <a:ln>
              <a:noFill/>
            </a:ln>
          </p:spPr>
          <p:txBody>
            <a:bodyPr wrap="square" rtlCol="0">
              <a:spAutoFit/>
            </a:bodyPr>
            <a:lstStyle/>
            <a:p>
              <a:pPr algn="ctr"/>
              <a:r>
                <a:rPr lang="fr-BE" i="1" dirty="0" smtClean="0">
                  <a:solidFill>
                    <a:srgbClr val="0070C0"/>
                  </a:solidFill>
                </a:rPr>
                <a:t>I. </a:t>
              </a:r>
              <a:r>
                <a:rPr lang="fr-BE" i="1" dirty="0" err="1" smtClean="0">
                  <a:solidFill>
                    <a:srgbClr val="0070C0"/>
                  </a:solidFill>
                </a:rPr>
                <a:t>frontalis</a:t>
              </a:r>
              <a:endParaRPr lang="fr-BE" dirty="0">
                <a:solidFill>
                  <a:srgbClr val="0070C0"/>
                </a:solidFill>
              </a:endParaRPr>
            </a:p>
          </p:txBody>
        </p:sp>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0891" y="3398179"/>
              <a:ext cx="667788" cy="660242"/>
            </a:xfrm>
            <a:prstGeom prst="rect">
              <a:avLst/>
            </a:prstGeom>
            <a:ln>
              <a:solidFill>
                <a:schemeClr val="tx1"/>
              </a:solidFill>
            </a:ln>
          </p:spPr>
        </p:pic>
      </p:grpSp>
    </p:spTree>
    <p:extLst>
      <p:ext uri="{BB962C8B-B14F-4D97-AF65-F5344CB8AC3E}">
        <p14:creationId xmlns:p14="http://schemas.microsoft.com/office/powerpoint/2010/main" val="42204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403412" y="1759192"/>
            <a:ext cx="8229600" cy="2522351"/>
          </a:xfrm>
          <a:prstGeom prst="rect">
            <a:avLst/>
          </a:prstGeom>
          <a:solidFill>
            <a:schemeClr val="bg1"/>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b="1" u="sng" dirty="0" err="1" smtClean="0"/>
              <a:t>Genetics</a:t>
            </a:r>
            <a:r>
              <a:rPr lang="fr-FR" b="1" u="sng" dirty="0" smtClean="0"/>
              <a:t> to </a:t>
            </a:r>
            <a:r>
              <a:rPr lang="fr-FR" b="1" u="sng" dirty="0" err="1" smtClean="0"/>
              <a:t>better</a:t>
            </a:r>
            <a:r>
              <a:rPr lang="fr-FR" b="1" u="sng" dirty="0" smtClean="0"/>
              <a:t> </a:t>
            </a:r>
            <a:r>
              <a:rPr lang="fr-FR" b="1" u="sng" dirty="0" err="1" smtClean="0"/>
              <a:t>identify</a:t>
            </a:r>
            <a:r>
              <a:rPr lang="fr-FR" b="1" u="sng" dirty="0" smtClean="0"/>
              <a:t> </a:t>
            </a:r>
            <a:r>
              <a:rPr lang="fr-FR" b="1" u="sng" dirty="0" err="1" smtClean="0"/>
              <a:t>pathogens</a:t>
            </a:r>
            <a:r>
              <a:rPr lang="fr-FR" b="1" u="sng" dirty="0" smtClean="0"/>
              <a:t> on </a:t>
            </a:r>
            <a:r>
              <a:rPr lang="fr-FR" b="1" u="sng" dirty="0" err="1" smtClean="0"/>
              <a:t>reservoir</a:t>
            </a:r>
            <a:r>
              <a:rPr lang="fr-FR" b="1" u="sng" dirty="0" smtClean="0"/>
              <a:t> and </a:t>
            </a:r>
            <a:r>
              <a:rPr lang="fr-FR" b="1" u="sng" dirty="0" err="1" smtClean="0"/>
              <a:t>vector</a:t>
            </a:r>
            <a:r>
              <a:rPr lang="fr-FR" b="1" u="sng" dirty="0" smtClean="0"/>
              <a:t> </a:t>
            </a:r>
            <a:r>
              <a:rPr lang="fr-FR" b="1" u="sng" dirty="0" err="1" smtClean="0"/>
              <a:t>species</a:t>
            </a:r>
            <a:endParaRPr lang="fr-FR" b="1" u="sng" dirty="0"/>
          </a:p>
        </p:txBody>
      </p:sp>
    </p:spTree>
    <p:extLst>
      <p:ext uri="{BB962C8B-B14F-4D97-AF65-F5344CB8AC3E}">
        <p14:creationId xmlns:p14="http://schemas.microsoft.com/office/powerpoint/2010/main" val="6280134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5"/>
          <p:cNvPicPr>
            <a:picLocks noChangeAspect="1"/>
          </p:cNvPicPr>
          <p:nvPr/>
        </p:nvPicPr>
        <p:blipFill rotWithShape="1">
          <a:blip r:embed="rId2" cstate="print">
            <a:extLst>
              <a:ext uri="{28A0092B-C50C-407E-A947-70E740481C1C}">
                <a14:useLocalDpi xmlns:a14="http://schemas.microsoft.com/office/drawing/2010/main" val="0"/>
              </a:ext>
            </a:extLst>
          </a:blip>
          <a:srcRect l="2436"/>
          <a:stretch/>
        </p:blipFill>
        <p:spPr>
          <a:xfrm>
            <a:off x="3668576" y="213632"/>
            <a:ext cx="4985657" cy="5110135"/>
          </a:xfrm>
          <a:prstGeom prst="rect">
            <a:avLst/>
          </a:prstGeom>
        </p:spPr>
      </p:pic>
      <p:pic>
        <p:nvPicPr>
          <p:cNvPr id="3"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2400300" cy="1591778"/>
          </a:xfrm>
          <a:prstGeom prst="rect">
            <a:avLst/>
          </a:prstGeom>
        </p:spPr>
      </p:pic>
      <p:pic>
        <p:nvPicPr>
          <p:cNvPr id="4" name="Picture 7"/>
          <p:cNvPicPr/>
          <p:nvPr/>
        </p:nvPicPr>
        <p:blipFill rotWithShape="1">
          <a:blip r:embed="rId4">
            <a:extLst>
              <a:ext uri="{28A0092B-C50C-407E-A947-70E740481C1C}">
                <a14:useLocalDpi xmlns:a14="http://schemas.microsoft.com/office/drawing/2010/main" val="0"/>
              </a:ext>
            </a:extLst>
          </a:blip>
          <a:srcRect l="1" t="10060" r="-161" b="7785"/>
          <a:stretch/>
        </p:blipFill>
        <p:spPr bwMode="auto">
          <a:xfrm>
            <a:off x="0" y="2045970"/>
            <a:ext cx="2537460" cy="1520190"/>
          </a:xfrm>
          <a:prstGeom prst="rect">
            <a:avLst/>
          </a:prstGeom>
          <a:ln>
            <a:noFill/>
          </a:ln>
          <a:extLst>
            <a:ext uri="{53640926-AAD7-44D8-BBD7-CCE9431645EC}">
              <a14:shadowObscured xmlns:a14="http://schemas.microsoft.com/office/drawing/2010/main"/>
            </a:ext>
          </a:extLst>
        </p:spPr>
      </p:pic>
      <p:pic>
        <p:nvPicPr>
          <p:cNvPr id="5" name="Picture 7"/>
          <p:cNvPicPr>
            <a:picLocks noChangeAspect="1"/>
          </p:cNvPicPr>
          <p:nvPr/>
        </p:nvPicPr>
        <p:blipFill rotWithShape="1">
          <a:blip r:embed="rId5">
            <a:extLst>
              <a:ext uri="{28A0092B-C50C-407E-A947-70E740481C1C}">
                <a14:useLocalDpi xmlns:a14="http://schemas.microsoft.com/office/drawing/2010/main" val="0"/>
              </a:ext>
            </a:extLst>
          </a:blip>
          <a:srcRect l="5476"/>
          <a:stretch/>
        </p:blipFill>
        <p:spPr>
          <a:xfrm>
            <a:off x="0" y="4183380"/>
            <a:ext cx="2617086" cy="1845797"/>
          </a:xfrm>
          <a:prstGeom prst="rect">
            <a:avLst/>
          </a:prstGeom>
        </p:spPr>
      </p:pic>
      <p:cxnSp>
        <p:nvCxnSpPr>
          <p:cNvPr id="6" name="Connecteur droit avec flèche 5"/>
          <p:cNvCxnSpPr/>
          <p:nvPr/>
        </p:nvCxnSpPr>
        <p:spPr>
          <a:xfrm>
            <a:off x="2823210" y="3257550"/>
            <a:ext cx="845366" cy="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Ellipse 6"/>
          <p:cNvSpPr/>
          <p:nvPr/>
        </p:nvSpPr>
        <p:spPr>
          <a:xfrm>
            <a:off x="3668576" y="1"/>
            <a:ext cx="1177744" cy="532376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7630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p:nvPr/>
        </p:nvPicPr>
        <p:blipFill rotWithShape="1">
          <a:blip r:embed="rId2">
            <a:extLst>
              <a:ext uri="{28A0092B-C50C-407E-A947-70E740481C1C}">
                <a14:useLocalDpi xmlns:a14="http://schemas.microsoft.com/office/drawing/2010/main" val="0"/>
              </a:ext>
            </a:extLst>
          </a:blip>
          <a:srcRect l="1" t="10060" r="-161" b="7785"/>
          <a:stretch/>
        </p:blipFill>
        <p:spPr bwMode="auto">
          <a:xfrm>
            <a:off x="0" y="5337810"/>
            <a:ext cx="2537460" cy="152019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576468" y="230113"/>
            <a:ext cx="8077201" cy="646331"/>
          </a:xfrm>
          <a:prstGeom prst="rect">
            <a:avLst/>
          </a:prstGeom>
        </p:spPr>
        <p:txBody>
          <a:bodyPr wrap="square">
            <a:spAutoFit/>
          </a:bodyPr>
          <a:lstStyle/>
          <a:p>
            <a:pPr algn="ctr"/>
            <a:r>
              <a:rPr lang="fr-FR" sz="3600" b="1" u="sng" dirty="0" err="1" smtClean="0"/>
              <a:t>Studies</a:t>
            </a:r>
            <a:r>
              <a:rPr lang="fr-FR" sz="3600" b="1" u="sng" dirty="0" smtClean="0"/>
              <a:t> on </a:t>
            </a:r>
            <a:r>
              <a:rPr lang="fr-FR" sz="3600" b="1" u="sng" dirty="0" err="1" smtClean="0"/>
              <a:t>bacteriomes</a:t>
            </a:r>
            <a:endParaRPr lang="fr-FR" sz="3600" b="1" u="sng" dirty="0"/>
          </a:p>
        </p:txBody>
      </p:sp>
      <p:sp>
        <p:nvSpPr>
          <p:cNvPr id="4" name="Rectangle 3"/>
          <p:cNvSpPr/>
          <p:nvPr/>
        </p:nvSpPr>
        <p:spPr>
          <a:xfrm>
            <a:off x="182052" y="1018617"/>
            <a:ext cx="8378852" cy="4031873"/>
          </a:xfrm>
          <a:prstGeom prst="rect">
            <a:avLst/>
          </a:prstGeom>
        </p:spPr>
        <p:txBody>
          <a:bodyPr wrap="square">
            <a:spAutoFit/>
          </a:bodyPr>
          <a:lstStyle/>
          <a:p>
            <a:r>
              <a:rPr lang="fr-FR" sz="3200" dirty="0" smtClean="0"/>
              <a:t>- </a:t>
            </a:r>
            <a:r>
              <a:rPr lang="fr-FR" sz="3200" dirty="0" err="1" smtClean="0"/>
              <a:t>Allow</a:t>
            </a:r>
            <a:r>
              <a:rPr lang="fr-FR" sz="3200" dirty="0" smtClean="0"/>
              <a:t> to </a:t>
            </a:r>
            <a:r>
              <a:rPr lang="fr-FR" sz="3200" dirty="0" err="1" smtClean="0"/>
              <a:t>screen</a:t>
            </a:r>
            <a:r>
              <a:rPr lang="fr-FR" sz="3200" dirty="0" smtClean="0"/>
              <a:t> a large panel of </a:t>
            </a:r>
            <a:r>
              <a:rPr lang="fr-FR" sz="3200" dirty="0" err="1" smtClean="0"/>
              <a:t>bacterias</a:t>
            </a:r>
            <a:r>
              <a:rPr lang="fr-FR" sz="3200" dirty="0" smtClean="0"/>
              <a:t> (commensal or </a:t>
            </a:r>
            <a:r>
              <a:rPr lang="fr-FR" sz="3200" dirty="0" err="1" smtClean="0"/>
              <a:t>pathogens</a:t>
            </a:r>
            <a:r>
              <a:rPr lang="fr-FR" sz="3200" dirty="0" smtClean="0"/>
              <a:t>);</a:t>
            </a:r>
          </a:p>
          <a:p>
            <a:r>
              <a:rPr lang="fr-FR" sz="3200" dirty="0" smtClean="0"/>
              <a:t>- </a:t>
            </a:r>
            <a:r>
              <a:rPr lang="fr-FR" sz="3200" dirty="0" err="1" smtClean="0"/>
              <a:t>Allow</a:t>
            </a:r>
            <a:r>
              <a:rPr lang="fr-FR" sz="3200" dirty="0" smtClean="0"/>
              <a:t> to </a:t>
            </a:r>
            <a:r>
              <a:rPr lang="fr-FR" sz="3200" dirty="0" err="1" smtClean="0"/>
              <a:t>identify</a:t>
            </a:r>
            <a:r>
              <a:rPr lang="fr-FR" sz="3200" dirty="0" smtClean="0"/>
              <a:t> putative </a:t>
            </a:r>
            <a:r>
              <a:rPr lang="fr-FR" sz="3200" dirty="0" err="1" smtClean="0"/>
              <a:t>co</a:t>
            </a:r>
            <a:r>
              <a:rPr lang="fr-FR" sz="3200" dirty="0" err="1"/>
              <a:t>-</a:t>
            </a:r>
            <a:r>
              <a:rPr lang="fr-FR" sz="3200" dirty="0" err="1" smtClean="0"/>
              <a:t>infections</a:t>
            </a:r>
            <a:r>
              <a:rPr lang="fr-FR" sz="3200" dirty="0" smtClean="0"/>
              <a:t> (</a:t>
            </a:r>
            <a:r>
              <a:rPr lang="fr-FR" sz="3200" dirty="0" err="1" smtClean="0"/>
              <a:t>e.g</a:t>
            </a:r>
            <a:r>
              <a:rPr lang="fr-FR" sz="3200" dirty="0" smtClean="0"/>
              <a:t>. </a:t>
            </a:r>
            <a:r>
              <a:rPr lang="fr-FR" sz="3200" i="1" dirty="0" err="1" smtClean="0"/>
              <a:t>Borrelia</a:t>
            </a:r>
            <a:r>
              <a:rPr lang="fr-FR" sz="3200" i="1" dirty="0" smtClean="0"/>
              <a:t> </a:t>
            </a:r>
            <a:r>
              <a:rPr lang="fr-FR" sz="3200" dirty="0" smtClean="0"/>
              <a:t>and </a:t>
            </a:r>
            <a:r>
              <a:rPr lang="fr-FR" sz="3200" i="1" dirty="0" err="1" smtClean="0"/>
              <a:t>Bartonella</a:t>
            </a:r>
            <a:r>
              <a:rPr lang="fr-FR" sz="3200" dirty="0" smtClean="0"/>
              <a:t>);</a:t>
            </a:r>
          </a:p>
          <a:p>
            <a:r>
              <a:rPr lang="fr-FR" sz="3200" dirty="0" smtClean="0"/>
              <a:t>- </a:t>
            </a:r>
            <a:r>
              <a:rPr lang="fr-FR" sz="3200" dirty="0" err="1" smtClean="0"/>
              <a:t>Better</a:t>
            </a:r>
            <a:r>
              <a:rPr lang="fr-FR" sz="3200" dirty="0" smtClean="0"/>
              <a:t> </a:t>
            </a:r>
            <a:r>
              <a:rPr lang="fr-FR" sz="3200" dirty="0" err="1" smtClean="0"/>
              <a:t>sensitivity</a:t>
            </a:r>
            <a:r>
              <a:rPr lang="fr-FR" sz="3200" dirty="0" smtClean="0"/>
              <a:t> to </a:t>
            </a:r>
            <a:r>
              <a:rPr lang="fr-FR" sz="3200" dirty="0" err="1" smtClean="0"/>
              <a:t>detect</a:t>
            </a:r>
            <a:r>
              <a:rPr lang="fr-FR" sz="3200" dirty="0" smtClean="0"/>
              <a:t> </a:t>
            </a:r>
            <a:r>
              <a:rPr lang="fr-FR" sz="3200" dirty="0" err="1" smtClean="0"/>
              <a:t>presence</a:t>
            </a:r>
            <a:r>
              <a:rPr lang="fr-FR" sz="3200" dirty="0" smtClean="0"/>
              <a:t> of </a:t>
            </a:r>
            <a:r>
              <a:rPr lang="fr-FR" sz="3200" dirty="0" err="1" smtClean="0"/>
              <a:t>bateries</a:t>
            </a:r>
            <a:r>
              <a:rPr lang="fr-FR" sz="3200" dirty="0" smtClean="0"/>
              <a:t> </a:t>
            </a:r>
            <a:r>
              <a:rPr lang="fr-FR" sz="3200" dirty="0" err="1" smtClean="0"/>
              <a:t>during</a:t>
            </a:r>
            <a:r>
              <a:rPr lang="fr-FR" sz="3200" dirty="0" smtClean="0"/>
              <a:t> first stages of infection (</a:t>
            </a:r>
            <a:r>
              <a:rPr lang="fr-FR" sz="3200" dirty="0" err="1" smtClean="0"/>
              <a:t>e.g</a:t>
            </a:r>
            <a:r>
              <a:rPr lang="fr-FR" sz="3200" dirty="0" smtClean="0"/>
              <a:t>. NGS </a:t>
            </a:r>
            <a:r>
              <a:rPr lang="fr-FR" sz="3200" dirty="0" err="1" smtClean="0"/>
              <a:t>methods</a:t>
            </a:r>
            <a:r>
              <a:rPr lang="fr-FR" sz="3200" dirty="0" smtClean="0"/>
              <a:t> 4 times more sensitive </a:t>
            </a:r>
            <a:r>
              <a:rPr lang="fr-FR" sz="3200" dirty="0" err="1" smtClean="0"/>
              <a:t>than</a:t>
            </a:r>
            <a:r>
              <a:rPr lang="fr-FR" sz="3200" dirty="0" smtClean="0"/>
              <a:t> "</a:t>
            </a:r>
            <a:r>
              <a:rPr lang="fr-FR" sz="3200" dirty="0" err="1" smtClean="0"/>
              <a:t>classical</a:t>
            </a:r>
            <a:r>
              <a:rPr lang="fr-FR" sz="3200" dirty="0" smtClean="0"/>
              <a:t>" PCR or </a:t>
            </a:r>
            <a:r>
              <a:rPr lang="fr-FR" sz="3200" dirty="0" err="1" smtClean="0"/>
              <a:t>serological</a:t>
            </a:r>
            <a:r>
              <a:rPr lang="fr-FR" sz="3200" dirty="0" smtClean="0"/>
              <a:t> </a:t>
            </a:r>
            <a:r>
              <a:rPr lang="fr-FR" sz="3200" dirty="0" err="1" smtClean="0"/>
              <a:t>methods</a:t>
            </a:r>
            <a:r>
              <a:rPr lang="fr-FR" sz="3200" dirty="0" smtClean="0"/>
              <a:t>.</a:t>
            </a:r>
            <a:endParaRPr lang="fr-FR" sz="3200"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044" y="5294574"/>
            <a:ext cx="4306956" cy="1563426"/>
          </a:xfrm>
          <a:prstGeom prst="rect">
            <a:avLst/>
          </a:prstGeom>
        </p:spPr>
      </p:pic>
    </p:spTree>
    <p:extLst>
      <p:ext uri="{BB962C8B-B14F-4D97-AF65-F5344CB8AC3E}">
        <p14:creationId xmlns:p14="http://schemas.microsoft.com/office/powerpoint/2010/main" val="23437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16878"/>
            <a:ext cx="9011920" cy="1143000"/>
          </a:xfrm>
        </p:spPr>
        <p:txBody>
          <a:bodyPr>
            <a:normAutofit fontScale="90000"/>
          </a:bodyPr>
          <a:lstStyle/>
          <a:p>
            <a:r>
              <a:rPr lang="fr-FR" sz="4889" b="1" u="sng" dirty="0" err="1" smtClean="0"/>
              <a:t>Development</a:t>
            </a:r>
            <a:r>
              <a:rPr lang="fr-FR" sz="4889" b="1" u="sng" dirty="0" smtClean="0"/>
              <a:t> of </a:t>
            </a:r>
            <a:r>
              <a:rPr lang="fr-FR" sz="4889" b="1" u="sng" dirty="0" err="1" smtClean="0"/>
              <a:t>barcoding</a:t>
            </a:r>
            <a:r>
              <a:rPr lang="fr-FR" sz="4889" b="1" u="sng" dirty="0" smtClean="0"/>
              <a:t> </a:t>
            </a:r>
            <a:r>
              <a:rPr lang="fr-FR" sz="4889" b="1" u="sng" dirty="0" err="1" smtClean="0"/>
              <a:t>approaches</a:t>
            </a:r>
            <a:r>
              <a:rPr lang="fr-FR" b="1" u="sng" dirty="0" smtClean="0"/>
              <a:t/>
            </a:r>
            <a:br>
              <a:rPr lang="fr-FR" b="1" u="sng" dirty="0" smtClean="0"/>
            </a:br>
            <a:endParaRPr lang="fr-FR" b="1" u="sng" dirty="0"/>
          </a:p>
        </p:txBody>
      </p:sp>
      <p:sp>
        <p:nvSpPr>
          <p:cNvPr id="3" name="Espace réservé du contenu 2"/>
          <p:cNvSpPr>
            <a:spLocks noGrp="1"/>
          </p:cNvSpPr>
          <p:nvPr>
            <p:ph idx="1"/>
          </p:nvPr>
        </p:nvSpPr>
        <p:spPr/>
        <p:txBody>
          <a:bodyPr/>
          <a:lstStyle/>
          <a:p>
            <a:pPr>
              <a:buNone/>
            </a:pPr>
            <a:r>
              <a:rPr lang="en-GB" dirty="0" smtClean="0"/>
              <a:t>This method </a:t>
            </a:r>
            <a:r>
              <a:rPr lang="en-GB" dirty="0"/>
              <a:t>identifies species using a very short genetic sequence from a standard part of the genome.</a:t>
            </a:r>
            <a:r>
              <a:rPr lang="en-GB" dirty="0" smtClean="0"/>
              <a:t> </a:t>
            </a:r>
          </a:p>
          <a:p>
            <a:pPr>
              <a:buNone/>
            </a:pPr>
            <a:endParaRPr lang="en-GB" sz="1200" b="1" u="sng" dirty="0"/>
          </a:p>
          <a:p>
            <a:pPr>
              <a:buNone/>
            </a:pPr>
            <a:r>
              <a:rPr lang="en-GB" sz="2400" b="1" u="sng" dirty="0" smtClean="0"/>
              <a:t>Most common markers </a:t>
            </a:r>
            <a:r>
              <a:rPr lang="en-GB" sz="2400" dirty="0" smtClean="0"/>
              <a:t>: </a:t>
            </a:r>
          </a:p>
          <a:p>
            <a:pPr>
              <a:buNone/>
            </a:pPr>
            <a:r>
              <a:rPr lang="en-GB" sz="2400" dirty="0" smtClean="0"/>
              <a:t>- Animals : small </a:t>
            </a:r>
            <a:r>
              <a:rPr lang="en-GB" sz="2400" dirty="0"/>
              <a:t>region of the mitochondrial cytochrome c oxidase 1 gene (“CO1”). </a:t>
            </a:r>
            <a:endParaRPr lang="en-GB" sz="2400" dirty="0" smtClean="0"/>
          </a:p>
          <a:p>
            <a:pPr>
              <a:buNone/>
            </a:pPr>
            <a:r>
              <a:rPr lang="en-GB" sz="2400" dirty="0" smtClean="0"/>
              <a:t>- Plants : Fragment of the </a:t>
            </a:r>
            <a:r>
              <a:rPr lang="en-GB" sz="2400" dirty="0" err="1" smtClean="0"/>
              <a:t>TrnL</a:t>
            </a:r>
            <a:r>
              <a:rPr lang="en-GB" sz="2400" dirty="0" smtClean="0"/>
              <a:t> or ITS2 regions.</a:t>
            </a:r>
            <a:endParaRPr lang="fr-FR" sz="2400" dirty="0"/>
          </a:p>
        </p:txBody>
      </p:sp>
      <p:pic>
        <p:nvPicPr>
          <p:cNvPr id="4" name="Image 3" descr="Capture d’écran 2015-12-03 à 00.03.19.png"/>
          <p:cNvPicPr>
            <a:picLocks noChangeAspect="1"/>
          </p:cNvPicPr>
          <p:nvPr/>
        </p:nvPicPr>
        <p:blipFill>
          <a:blip r:embed="rId3"/>
          <a:stretch>
            <a:fillRect/>
          </a:stretch>
        </p:blipFill>
        <p:spPr>
          <a:xfrm>
            <a:off x="0" y="5409660"/>
            <a:ext cx="1881809" cy="1448340"/>
          </a:xfrm>
          <a:prstGeom prst="rect">
            <a:avLst/>
          </a:prstGeom>
          <a:ln>
            <a:solidFill>
              <a:schemeClr val="tx1"/>
            </a:solidFill>
          </a:ln>
        </p:spPr>
      </p:pic>
      <p:pic>
        <p:nvPicPr>
          <p:cNvPr id="5" name="Image 4" descr="Capture d’écran 2015-12-03 à 00.03.33.png"/>
          <p:cNvPicPr>
            <a:picLocks noChangeAspect="1"/>
          </p:cNvPicPr>
          <p:nvPr/>
        </p:nvPicPr>
        <p:blipFill>
          <a:blip r:embed="rId4"/>
          <a:stretch>
            <a:fillRect/>
          </a:stretch>
        </p:blipFill>
        <p:spPr>
          <a:xfrm>
            <a:off x="6039839" y="5557628"/>
            <a:ext cx="3104161" cy="1322143"/>
          </a:xfrm>
          <a:prstGeom prst="rect">
            <a:avLst/>
          </a:prstGeom>
          <a:ln>
            <a:solidFill>
              <a:srgbClr val="000000"/>
            </a:solidFill>
          </a:ln>
        </p:spPr>
      </p:pic>
      <p:pic>
        <p:nvPicPr>
          <p:cNvPr id="6" name="Image 5" descr="Capture d’écran 2015-12-05 à 16.40.00.png"/>
          <p:cNvPicPr>
            <a:picLocks noChangeAspect="1"/>
          </p:cNvPicPr>
          <p:nvPr/>
        </p:nvPicPr>
        <p:blipFill>
          <a:blip r:embed="rId5"/>
          <a:stretch>
            <a:fillRect/>
          </a:stretch>
        </p:blipFill>
        <p:spPr>
          <a:xfrm>
            <a:off x="2529013" y="5557628"/>
            <a:ext cx="2910897" cy="1137069"/>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ZoneTexte 3"/>
          <p:cNvSpPr txBox="1">
            <a:spLocks noChangeArrowheads="1"/>
          </p:cNvSpPr>
          <p:nvPr/>
        </p:nvSpPr>
        <p:spPr bwMode="auto">
          <a:xfrm>
            <a:off x="533400" y="0"/>
            <a:ext cx="7848600" cy="1384300"/>
          </a:xfrm>
          <a:prstGeom prst="rect">
            <a:avLst/>
          </a:prstGeom>
          <a:solidFill>
            <a:srgbClr val="FFFFFF"/>
          </a:solidFill>
          <a:ln w="12700">
            <a:solidFill>
              <a:schemeClr val="tx1"/>
            </a:solidFill>
            <a:miter lim="800000"/>
            <a:headEnd/>
            <a:tailEnd/>
          </a:ln>
        </p:spPr>
        <p:txBody>
          <a:bodyPr>
            <a:prstTxWarp prst="textNoShape">
              <a:avLst/>
            </a:prstTxWarp>
            <a:spAutoFit/>
          </a:bodyPr>
          <a:lstStyle/>
          <a:p>
            <a:r>
              <a:rPr lang="fr-FR" sz="2800" dirty="0" err="1"/>
              <a:t>Next</a:t>
            </a:r>
            <a:r>
              <a:rPr lang="fr-FR" sz="2800" dirty="0"/>
              <a:t> </a:t>
            </a:r>
            <a:r>
              <a:rPr lang="fr-FR" sz="2800" dirty="0" err="1"/>
              <a:t>generation</a:t>
            </a:r>
            <a:r>
              <a:rPr lang="fr-FR" sz="2800" dirty="0"/>
              <a:t> </a:t>
            </a:r>
            <a:r>
              <a:rPr lang="fr-FR" sz="2800" dirty="0" err="1"/>
              <a:t>sequencing</a:t>
            </a:r>
            <a:r>
              <a:rPr lang="fr-FR" sz="2800" dirty="0"/>
              <a:t> </a:t>
            </a:r>
            <a:r>
              <a:rPr lang="fr-FR" sz="2800" dirty="0" err="1"/>
              <a:t>methods</a:t>
            </a:r>
            <a:r>
              <a:rPr lang="fr-FR" sz="2800" dirty="0"/>
              <a:t> </a:t>
            </a:r>
            <a:r>
              <a:rPr lang="fr-FR" sz="2800" dirty="0" err="1"/>
              <a:t>based</a:t>
            </a:r>
            <a:r>
              <a:rPr lang="fr-FR" sz="2800" dirty="0"/>
              <a:t> on the </a:t>
            </a:r>
            <a:r>
              <a:rPr lang="fr-FR" sz="2800" dirty="0" err="1"/>
              <a:t>sequencing</a:t>
            </a:r>
            <a:r>
              <a:rPr lang="fr-FR" sz="2800" dirty="0"/>
              <a:t> of a fragment of the</a:t>
            </a:r>
            <a:r>
              <a:rPr lang="fr-FR" sz="2800" dirty="0" smtClean="0"/>
              <a:t> mitochondrial cytochrome </a:t>
            </a:r>
            <a:r>
              <a:rPr lang="fr-FR" sz="2800" dirty="0"/>
              <a:t>oxydase 1 (COI) </a:t>
            </a:r>
            <a:r>
              <a:rPr lang="fr-FR" sz="2800" dirty="0" err="1" smtClean="0"/>
              <a:t>gene</a:t>
            </a:r>
            <a:r>
              <a:rPr lang="fr-FR" sz="2800" dirty="0" smtClean="0"/>
              <a:t> : METAGENOMIC</a:t>
            </a:r>
            <a:endParaRPr lang="fr-FR" sz="2800" dirty="0"/>
          </a:p>
        </p:txBody>
      </p:sp>
      <p:pic>
        <p:nvPicPr>
          <p:cNvPr id="6" name="Image 5"/>
          <p:cNvPicPr>
            <a:picLocks noChangeAspect="1"/>
          </p:cNvPicPr>
          <p:nvPr/>
        </p:nvPicPr>
        <p:blipFill>
          <a:blip r:embed="rId2"/>
          <a:srcRect/>
          <a:stretch>
            <a:fillRect/>
          </a:stretch>
        </p:blipFill>
        <p:spPr bwMode="auto">
          <a:xfrm>
            <a:off x="321431" y="2976646"/>
            <a:ext cx="730184" cy="730345"/>
          </a:xfrm>
          <a:prstGeom prst="rect">
            <a:avLst/>
          </a:prstGeom>
          <a:noFill/>
          <a:ln w="9525">
            <a:solidFill>
              <a:srgbClr val="000000"/>
            </a:solidFill>
            <a:miter lim="800000"/>
            <a:headEnd/>
            <a:tailEnd/>
          </a:ln>
        </p:spPr>
      </p:pic>
      <p:pic>
        <p:nvPicPr>
          <p:cNvPr id="7" name="Image 6"/>
          <p:cNvPicPr>
            <a:picLocks noChangeAspect="1"/>
          </p:cNvPicPr>
          <p:nvPr/>
        </p:nvPicPr>
        <p:blipFill>
          <a:blip r:embed="rId3"/>
          <a:srcRect/>
          <a:stretch>
            <a:fillRect/>
          </a:stretch>
        </p:blipFill>
        <p:spPr bwMode="auto">
          <a:xfrm>
            <a:off x="3147560" y="2289780"/>
            <a:ext cx="392819" cy="530423"/>
          </a:xfrm>
          <a:prstGeom prst="rect">
            <a:avLst/>
          </a:prstGeom>
          <a:noFill/>
          <a:ln w="9525">
            <a:noFill/>
            <a:miter lim="800000"/>
            <a:headEnd/>
            <a:tailEnd/>
          </a:ln>
        </p:spPr>
      </p:pic>
      <p:grpSp>
        <p:nvGrpSpPr>
          <p:cNvPr id="8" name="Groupe 9"/>
          <p:cNvGrpSpPr>
            <a:grpSpLocks/>
          </p:cNvGrpSpPr>
          <p:nvPr/>
        </p:nvGrpSpPr>
        <p:grpSpPr bwMode="auto">
          <a:xfrm>
            <a:off x="5595395" y="2038954"/>
            <a:ext cx="511375" cy="832441"/>
            <a:chOff x="4310168" y="954501"/>
            <a:chExt cx="511392" cy="832285"/>
          </a:xfrm>
        </p:grpSpPr>
        <p:pic>
          <p:nvPicPr>
            <p:cNvPr id="17" name="Image 16"/>
            <p:cNvPicPr>
              <a:picLocks noChangeAspect="1"/>
            </p:cNvPicPr>
            <p:nvPr/>
          </p:nvPicPr>
          <p:blipFill>
            <a:blip r:embed="rId4"/>
            <a:srcRect/>
            <a:stretch>
              <a:fillRect/>
            </a:stretch>
          </p:blipFill>
          <p:spPr bwMode="auto">
            <a:xfrm>
              <a:off x="4310168" y="954501"/>
              <a:ext cx="196416" cy="265162"/>
            </a:xfrm>
            <a:prstGeom prst="rect">
              <a:avLst/>
            </a:prstGeom>
            <a:noFill/>
            <a:ln w="9525">
              <a:noFill/>
              <a:miter lim="800000"/>
              <a:headEnd/>
              <a:tailEnd/>
            </a:ln>
          </p:spPr>
        </p:pic>
        <p:pic>
          <p:nvPicPr>
            <p:cNvPr id="18" name="Image 17"/>
            <p:cNvPicPr>
              <a:picLocks noChangeAspect="1"/>
            </p:cNvPicPr>
            <p:nvPr/>
          </p:nvPicPr>
          <p:blipFill>
            <a:blip r:embed="rId4"/>
            <a:srcRect/>
            <a:stretch>
              <a:fillRect/>
            </a:stretch>
          </p:blipFill>
          <p:spPr bwMode="auto">
            <a:xfrm>
              <a:off x="4516760" y="1039028"/>
              <a:ext cx="196416" cy="265162"/>
            </a:xfrm>
            <a:prstGeom prst="rect">
              <a:avLst/>
            </a:prstGeom>
            <a:noFill/>
            <a:ln w="9525">
              <a:noFill/>
              <a:miter lim="800000"/>
              <a:headEnd/>
              <a:tailEnd/>
            </a:ln>
          </p:spPr>
        </p:pic>
        <p:pic>
          <p:nvPicPr>
            <p:cNvPr id="19" name="Image 18"/>
            <p:cNvPicPr>
              <a:picLocks noChangeAspect="1"/>
            </p:cNvPicPr>
            <p:nvPr/>
          </p:nvPicPr>
          <p:blipFill>
            <a:blip r:embed="rId4"/>
            <a:srcRect/>
            <a:stretch>
              <a:fillRect/>
            </a:stretch>
          </p:blipFill>
          <p:spPr bwMode="auto">
            <a:xfrm>
              <a:off x="4344258" y="1221346"/>
              <a:ext cx="196416" cy="265162"/>
            </a:xfrm>
            <a:prstGeom prst="rect">
              <a:avLst/>
            </a:prstGeom>
            <a:noFill/>
            <a:ln w="9525">
              <a:noFill/>
              <a:miter lim="800000"/>
              <a:headEnd/>
              <a:tailEnd/>
            </a:ln>
          </p:spPr>
        </p:pic>
        <p:pic>
          <p:nvPicPr>
            <p:cNvPr id="20" name="Image 19"/>
            <p:cNvPicPr>
              <a:picLocks noChangeAspect="1"/>
            </p:cNvPicPr>
            <p:nvPr/>
          </p:nvPicPr>
          <p:blipFill>
            <a:blip r:embed="rId4"/>
            <a:srcRect/>
            <a:stretch>
              <a:fillRect/>
            </a:stretch>
          </p:blipFill>
          <p:spPr bwMode="auto">
            <a:xfrm>
              <a:off x="4625144" y="1353927"/>
              <a:ext cx="196416" cy="265162"/>
            </a:xfrm>
            <a:prstGeom prst="rect">
              <a:avLst/>
            </a:prstGeom>
            <a:noFill/>
            <a:ln w="9525">
              <a:noFill/>
              <a:miter lim="800000"/>
              <a:headEnd/>
              <a:tailEnd/>
            </a:ln>
          </p:spPr>
        </p:pic>
        <p:pic>
          <p:nvPicPr>
            <p:cNvPr id="21" name="Image 20"/>
            <p:cNvPicPr>
              <a:picLocks noChangeAspect="1"/>
            </p:cNvPicPr>
            <p:nvPr/>
          </p:nvPicPr>
          <p:blipFill>
            <a:blip r:embed="rId4"/>
            <a:srcRect/>
            <a:stretch>
              <a:fillRect/>
            </a:stretch>
          </p:blipFill>
          <p:spPr bwMode="auto">
            <a:xfrm>
              <a:off x="4473911" y="1521624"/>
              <a:ext cx="196416" cy="265162"/>
            </a:xfrm>
            <a:prstGeom prst="rect">
              <a:avLst/>
            </a:prstGeom>
            <a:noFill/>
            <a:ln w="9525">
              <a:noFill/>
              <a:miter lim="800000"/>
              <a:headEnd/>
              <a:tailEnd/>
            </a:ln>
          </p:spPr>
        </p:pic>
      </p:grpSp>
      <p:sp>
        <p:nvSpPr>
          <p:cNvPr id="9" name="ZoneTexte 8"/>
          <p:cNvSpPr txBox="1">
            <a:spLocks noChangeArrowheads="1"/>
          </p:cNvSpPr>
          <p:nvPr/>
        </p:nvSpPr>
        <p:spPr bwMode="auto">
          <a:xfrm>
            <a:off x="1073150" y="2976646"/>
            <a:ext cx="1872147" cy="338618"/>
          </a:xfrm>
          <a:prstGeom prst="rect">
            <a:avLst/>
          </a:prstGeom>
          <a:noFill/>
          <a:ln w="9525">
            <a:noFill/>
            <a:miter lim="800000"/>
            <a:headEnd/>
            <a:tailEnd/>
          </a:ln>
        </p:spPr>
        <p:txBody>
          <a:bodyPr>
            <a:prstTxWarp prst="textNoShape">
              <a:avLst/>
            </a:prstTxWarp>
            <a:spAutoFit/>
          </a:bodyPr>
          <a:lstStyle/>
          <a:p>
            <a:r>
              <a:rPr lang="fr-FR" sz="1600" dirty="0" smtClean="0"/>
              <a:t>DNA extraction</a:t>
            </a:r>
            <a:endParaRPr lang="fr-FR" sz="1600" dirty="0"/>
          </a:p>
        </p:txBody>
      </p:sp>
      <p:sp>
        <p:nvSpPr>
          <p:cNvPr id="10" name="ZoneTexte 9"/>
          <p:cNvSpPr txBox="1">
            <a:spLocks noChangeArrowheads="1"/>
          </p:cNvSpPr>
          <p:nvPr/>
        </p:nvSpPr>
        <p:spPr bwMode="auto">
          <a:xfrm>
            <a:off x="3240904" y="3069845"/>
            <a:ext cx="2887562" cy="584775"/>
          </a:xfrm>
          <a:prstGeom prst="rect">
            <a:avLst/>
          </a:prstGeom>
          <a:noFill/>
          <a:ln w="9525">
            <a:noFill/>
            <a:miter lim="800000"/>
            <a:headEnd/>
            <a:tailEnd/>
          </a:ln>
        </p:spPr>
        <p:txBody>
          <a:bodyPr>
            <a:prstTxWarp prst="textNoShape">
              <a:avLst/>
            </a:prstTxWarp>
            <a:spAutoFit/>
          </a:bodyPr>
          <a:lstStyle/>
          <a:p>
            <a:pPr algn="ctr"/>
            <a:r>
              <a:rPr lang="fr-FR" sz="1600" dirty="0"/>
              <a:t>Amplification</a:t>
            </a:r>
            <a:r>
              <a:rPr lang="fr-FR" sz="1600" dirty="0" smtClean="0"/>
              <a:t>  of </a:t>
            </a:r>
            <a:r>
              <a:rPr lang="fr-FR" sz="1600" dirty="0" err="1" smtClean="0"/>
              <a:t>genetic</a:t>
            </a:r>
            <a:r>
              <a:rPr lang="fr-FR" sz="1600" dirty="0" smtClean="0"/>
              <a:t> markers</a:t>
            </a:r>
            <a:r>
              <a:rPr lang="fr-FR" sz="1600" dirty="0"/>
              <a:t> »</a:t>
            </a:r>
            <a:r>
              <a:rPr lang="fr-FR" sz="1600" dirty="0" smtClean="0"/>
              <a:t> </a:t>
            </a:r>
            <a:r>
              <a:rPr lang="fr-FR" sz="1600" dirty="0" err="1" smtClean="0"/>
              <a:t>with</a:t>
            </a:r>
            <a:r>
              <a:rPr lang="fr-FR" sz="1600" dirty="0" smtClean="0"/>
              <a:t> tags</a:t>
            </a:r>
            <a:endParaRPr lang="fr-FR" sz="1600" dirty="0"/>
          </a:p>
        </p:txBody>
      </p:sp>
      <p:sp>
        <p:nvSpPr>
          <p:cNvPr id="11" name="ZoneTexte 10"/>
          <p:cNvSpPr txBox="1">
            <a:spLocks noChangeArrowheads="1"/>
          </p:cNvSpPr>
          <p:nvPr/>
        </p:nvSpPr>
        <p:spPr bwMode="auto">
          <a:xfrm>
            <a:off x="7519244" y="3131437"/>
            <a:ext cx="1443781" cy="1323439"/>
          </a:xfrm>
          <a:prstGeom prst="rect">
            <a:avLst/>
          </a:prstGeom>
          <a:noFill/>
          <a:ln w="9525">
            <a:noFill/>
            <a:miter lim="800000"/>
            <a:headEnd/>
            <a:tailEnd/>
          </a:ln>
        </p:spPr>
        <p:txBody>
          <a:bodyPr>
            <a:prstTxWarp prst="textNoShape">
              <a:avLst/>
            </a:prstTxWarp>
            <a:spAutoFit/>
          </a:bodyPr>
          <a:lstStyle/>
          <a:p>
            <a:pPr algn="ctr"/>
            <a:r>
              <a:rPr lang="fr-FR" sz="1600" dirty="0" err="1" smtClean="0"/>
              <a:t>Next</a:t>
            </a:r>
            <a:r>
              <a:rPr lang="fr-FR" sz="1600" dirty="0" smtClean="0"/>
              <a:t> </a:t>
            </a:r>
            <a:r>
              <a:rPr lang="fr-FR" sz="1600" dirty="0" err="1" smtClean="0"/>
              <a:t>Generation</a:t>
            </a:r>
            <a:r>
              <a:rPr lang="fr-FR" sz="1600" dirty="0" smtClean="0"/>
              <a:t> </a:t>
            </a:r>
            <a:r>
              <a:rPr lang="fr-FR" sz="1600" dirty="0" err="1" smtClean="0"/>
              <a:t>Sequencing</a:t>
            </a:r>
            <a:r>
              <a:rPr lang="fr-FR" sz="1600" dirty="0" smtClean="0"/>
              <a:t> </a:t>
            </a:r>
          </a:p>
          <a:p>
            <a:pPr algn="ctr"/>
            <a:r>
              <a:rPr lang="fr-FR" sz="1600" dirty="0" smtClean="0"/>
              <a:t>(illumina </a:t>
            </a:r>
            <a:r>
              <a:rPr lang="fr-FR" sz="1600" dirty="0" err="1" smtClean="0"/>
              <a:t>technology</a:t>
            </a:r>
            <a:r>
              <a:rPr lang="fr-FR" sz="1600" dirty="0" smtClean="0"/>
              <a:t>) </a:t>
            </a:r>
            <a:endParaRPr lang="fr-FR" sz="1600" dirty="0"/>
          </a:p>
        </p:txBody>
      </p:sp>
      <p:pic>
        <p:nvPicPr>
          <p:cNvPr id="12" name="Image 11"/>
          <p:cNvPicPr>
            <a:picLocks noChangeAspect="1"/>
          </p:cNvPicPr>
          <p:nvPr/>
        </p:nvPicPr>
        <p:blipFill>
          <a:blip r:embed="rId5"/>
          <a:srcRect/>
          <a:stretch>
            <a:fillRect/>
          </a:stretch>
        </p:blipFill>
        <p:spPr bwMode="auto">
          <a:xfrm>
            <a:off x="7922797" y="2161936"/>
            <a:ext cx="1040228" cy="743184"/>
          </a:xfrm>
          <a:prstGeom prst="rect">
            <a:avLst/>
          </a:prstGeom>
          <a:noFill/>
          <a:ln w="9525">
            <a:noFill/>
            <a:miter lim="800000"/>
            <a:headEnd/>
            <a:tailEnd/>
          </a:ln>
        </p:spPr>
      </p:pic>
      <p:cxnSp>
        <p:nvCxnSpPr>
          <p:cNvPr id="13" name="Connecteur droit avec flèche 12"/>
          <p:cNvCxnSpPr/>
          <p:nvPr/>
        </p:nvCxnSpPr>
        <p:spPr bwMode="auto">
          <a:xfrm>
            <a:off x="1627188" y="2606183"/>
            <a:ext cx="1223962" cy="1588"/>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bwMode="auto">
          <a:xfrm>
            <a:off x="3924300" y="2540000"/>
            <a:ext cx="1411288" cy="0"/>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bwMode="auto">
          <a:xfrm>
            <a:off x="6410325" y="2540000"/>
            <a:ext cx="1411288" cy="0"/>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bwMode="auto">
          <a:xfrm>
            <a:off x="1627188" y="5327650"/>
            <a:ext cx="1223962" cy="0"/>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4" name="Image 24"/>
          <p:cNvPicPr>
            <a:picLocks noChangeAspect="1"/>
          </p:cNvPicPr>
          <p:nvPr/>
        </p:nvPicPr>
        <p:blipFill>
          <a:blip r:embed="rId6"/>
          <a:srcRect/>
          <a:stretch>
            <a:fillRect/>
          </a:stretch>
        </p:blipFill>
        <p:spPr bwMode="auto">
          <a:xfrm>
            <a:off x="3080108" y="4725092"/>
            <a:ext cx="947833" cy="1204743"/>
          </a:xfrm>
          <a:prstGeom prst="rect">
            <a:avLst/>
          </a:prstGeom>
          <a:noFill/>
          <a:ln w="9525">
            <a:solidFill>
              <a:srgbClr val="000000"/>
            </a:solidFill>
            <a:miter lim="800000"/>
            <a:headEnd/>
            <a:tailEnd/>
          </a:ln>
        </p:spPr>
      </p:pic>
      <p:cxnSp>
        <p:nvCxnSpPr>
          <p:cNvPr id="25" name="Connecteur droit avec flèche 24"/>
          <p:cNvCxnSpPr/>
          <p:nvPr/>
        </p:nvCxnSpPr>
        <p:spPr bwMode="auto">
          <a:xfrm flipV="1">
            <a:off x="4187825" y="4894263"/>
            <a:ext cx="1111250" cy="434975"/>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ZoneTexte 26"/>
          <p:cNvSpPr txBox="1">
            <a:spLocks noChangeArrowheads="1"/>
          </p:cNvSpPr>
          <p:nvPr/>
        </p:nvSpPr>
        <p:spPr bwMode="auto">
          <a:xfrm>
            <a:off x="114300" y="6119440"/>
            <a:ext cx="3782634" cy="523220"/>
          </a:xfrm>
          <a:prstGeom prst="rect">
            <a:avLst/>
          </a:prstGeom>
          <a:noFill/>
          <a:ln w="9525">
            <a:noFill/>
            <a:miter lim="800000"/>
            <a:headEnd/>
            <a:tailEnd/>
          </a:ln>
        </p:spPr>
        <p:txBody>
          <a:bodyPr>
            <a:prstTxWarp prst="textNoShape">
              <a:avLst/>
            </a:prstTxWarp>
            <a:spAutoFit/>
          </a:bodyPr>
          <a:lstStyle/>
          <a:p>
            <a:r>
              <a:rPr lang="fr-FR" sz="1400" dirty="0" err="1" smtClean="0"/>
              <a:t>Comparison</a:t>
            </a:r>
            <a:r>
              <a:rPr lang="fr-FR" sz="1400" dirty="0" smtClean="0"/>
              <a:t> of the </a:t>
            </a:r>
            <a:r>
              <a:rPr lang="fr-FR" sz="1400" dirty="0" err="1" smtClean="0"/>
              <a:t>obtained</a:t>
            </a:r>
            <a:r>
              <a:rPr lang="fr-FR" sz="1400" dirty="0" smtClean="0"/>
              <a:t> </a:t>
            </a:r>
            <a:r>
              <a:rPr lang="fr-FR" sz="1400" dirty="0" err="1" smtClean="0"/>
              <a:t>sequences</a:t>
            </a:r>
            <a:r>
              <a:rPr lang="fr-FR" sz="1400" dirty="0" smtClean="0"/>
              <a:t> </a:t>
            </a:r>
            <a:r>
              <a:rPr lang="fr-FR" sz="1400" dirty="0" err="1" smtClean="0"/>
              <a:t>with</a:t>
            </a:r>
            <a:r>
              <a:rPr lang="fr-FR" sz="1400" dirty="0" smtClean="0"/>
              <a:t> </a:t>
            </a:r>
            <a:r>
              <a:rPr lang="fr-FR" sz="1400" dirty="0" err="1" smtClean="0"/>
              <a:t>databases</a:t>
            </a:r>
            <a:r>
              <a:rPr lang="fr-FR" sz="1400" dirty="0" smtClean="0"/>
              <a:t> (</a:t>
            </a:r>
            <a:r>
              <a:rPr lang="fr-FR" sz="1400" dirty="0" err="1"/>
              <a:t>GenBank</a:t>
            </a:r>
            <a:r>
              <a:rPr lang="fr-FR" sz="1400" dirty="0"/>
              <a:t>, </a:t>
            </a:r>
            <a:r>
              <a:rPr lang="fr-FR" sz="1400" dirty="0" smtClean="0"/>
              <a:t>Bold…)</a:t>
            </a:r>
            <a:endParaRPr lang="fr-FR" sz="1400" dirty="0"/>
          </a:p>
        </p:txBody>
      </p:sp>
      <p:pic>
        <p:nvPicPr>
          <p:cNvPr id="27" name="Image 27"/>
          <p:cNvPicPr>
            <a:picLocks noChangeAspect="1"/>
          </p:cNvPicPr>
          <p:nvPr/>
        </p:nvPicPr>
        <p:blipFill>
          <a:blip r:embed="rId7"/>
          <a:srcRect/>
          <a:stretch>
            <a:fillRect/>
          </a:stretch>
        </p:blipFill>
        <p:spPr bwMode="auto">
          <a:xfrm>
            <a:off x="321431" y="4894528"/>
            <a:ext cx="1161913" cy="730638"/>
          </a:xfrm>
          <a:prstGeom prst="rect">
            <a:avLst/>
          </a:prstGeom>
          <a:noFill/>
          <a:ln w="9525">
            <a:solidFill>
              <a:srgbClr val="000000"/>
            </a:solidFill>
            <a:miter lim="800000"/>
            <a:headEnd/>
            <a:tailEnd/>
          </a:ln>
        </p:spPr>
      </p:pic>
      <p:cxnSp>
        <p:nvCxnSpPr>
          <p:cNvPr id="28" name="Connecteur droit avec flèche 27"/>
          <p:cNvCxnSpPr/>
          <p:nvPr/>
        </p:nvCxnSpPr>
        <p:spPr bwMode="auto">
          <a:xfrm>
            <a:off x="4187825" y="5329238"/>
            <a:ext cx="1111250" cy="430212"/>
          </a:xfrm>
          <a:prstGeom prst="straightConnector1">
            <a:avLst/>
          </a:prstGeom>
          <a:ln w="38100" cap="flat" cmpd="sng" algn="ctr">
            <a:solidFill>
              <a:srgbClr val="FF0000"/>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ZoneTexte 29"/>
          <p:cNvSpPr txBox="1">
            <a:spLocks noChangeArrowheads="1"/>
          </p:cNvSpPr>
          <p:nvPr/>
        </p:nvSpPr>
        <p:spPr bwMode="auto">
          <a:xfrm>
            <a:off x="5573406" y="4725092"/>
            <a:ext cx="2808594" cy="369332"/>
          </a:xfrm>
          <a:prstGeom prst="rect">
            <a:avLst/>
          </a:prstGeom>
          <a:noFill/>
          <a:ln w="9525">
            <a:noFill/>
            <a:miter lim="800000"/>
            <a:headEnd/>
            <a:tailEnd/>
          </a:ln>
        </p:spPr>
        <p:txBody>
          <a:bodyPr>
            <a:prstTxWarp prst="textNoShape">
              <a:avLst/>
            </a:prstTxWarp>
            <a:spAutoFit/>
          </a:bodyPr>
          <a:lstStyle/>
          <a:p>
            <a:r>
              <a:rPr lang="fr-FR" dirty="0" smtClean="0"/>
              <a:t>Identification of the </a:t>
            </a:r>
            <a:r>
              <a:rPr lang="fr-FR" dirty="0" err="1" smtClean="0"/>
              <a:t>species</a:t>
            </a:r>
            <a:r>
              <a:rPr lang="fr-FR" dirty="0" smtClean="0"/>
              <a:t>.</a:t>
            </a:r>
            <a:endParaRPr lang="fr-FR" dirty="0"/>
          </a:p>
        </p:txBody>
      </p:sp>
      <p:sp>
        <p:nvSpPr>
          <p:cNvPr id="30" name="ZoneTexte 30"/>
          <p:cNvSpPr txBox="1">
            <a:spLocks noChangeArrowheads="1"/>
          </p:cNvSpPr>
          <p:nvPr/>
        </p:nvSpPr>
        <p:spPr bwMode="auto">
          <a:xfrm>
            <a:off x="5629484" y="5606669"/>
            <a:ext cx="2808594" cy="646331"/>
          </a:xfrm>
          <a:prstGeom prst="rect">
            <a:avLst/>
          </a:prstGeom>
          <a:noFill/>
          <a:ln w="9525">
            <a:noFill/>
            <a:miter lim="800000"/>
            <a:headEnd/>
            <a:tailEnd/>
          </a:ln>
        </p:spPr>
        <p:txBody>
          <a:bodyPr>
            <a:prstTxWarp prst="textNoShape">
              <a:avLst/>
            </a:prstTxWarp>
            <a:spAutoFit/>
          </a:bodyPr>
          <a:lstStyle/>
          <a:p>
            <a:r>
              <a:rPr lang="fr-FR" dirty="0"/>
              <a:t>Identification</a:t>
            </a:r>
            <a:r>
              <a:rPr lang="fr-FR" dirty="0" smtClean="0"/>
              <a:t> of the </a:t>
            </a:r>
            <a:r>
              <a:rPr lang="fr-FR" dirty="0" err="1" smtClean="0"/>
              <a:t>diet</a:t>
            </a:r>
            <a:r>
              <a:rPr lang="fr-FR" dirty="0" smtClean="0"/>
              <a:t> (if use of </a:t>
            </a:r>
            <a:r>
              <a:rPr lang="fr-FR" dirty="0" err="1" smtClean="0"/>
              <a:t>faeces</a:t>
            </a:r>
            <a:r>
              <a:rPr lang="fr-FR" dirty="0" smtClean="0"/>
              <a:t>).</a:t>
            </a:r>
            <a:endParaRPr lang="fr-FR" dirty="0"/>
          </a:p>
        </p:txBody>
      </p:sp>
      <p:pic>
        <p:nvPicPr>
          <p:cNvPr id="31" name="Image 30" descr="bushmeat2.jpg"/>
          <p:cNvPicPr>
            <a:picLocks noChangeAspect="1"/>
          </p:cNvPicPr>
          <p:nvPr/>
        </p:nvPicPr>
        <p:blipFill>
          <a:blip r:embed="rId8"/>
          <a:stretch>
            <a:fillRect/>
          </a:stretch>
        </p:blipFill>
        <p:spPr>
          <a:xfrm>
            <a:off x="152662" y="1754076"/>
            <a:ext cx="1339260" cy="1071408"/>
          </a:xfrm>
          <a:prstGeom prst="rect">
            <a:avLst/>
          </a:prstGeom>
          <a:ln>
            <a:solidFill>
              <a:srgbClr val="000000"/>
            </a:solid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6" name="Espace réservé du contenu 15" descr="Capture d’écran 2015-12-03 à 17.39.50.png"/>
          <p:cNvPicPr>
            <a:picLocks noGrp="1" noChangeAspect="1"/>
          </p:cNvPicPr>
          <p:nvPr>
            <p:ph idx="1"/>
          </p:nvPr>
        </p:nvPicPr>
        <p:blipFill>
          <a:blip r:embed="rId2"/>
          <a:srcRect l="-36647" r="-36647"/>
          <a:stretch>
            <a:fillRect/>
          </a:stretch>
        </p:blipFill>
        <p:spPr/>
      </p:pic>
      <p:sp>
        <p:nvSpPr>
          <p:cNvPr id="4" name="Titre 1"/>
          <p:cNvSpPr txBox="1">
            <a:spLocks/>
          </p:cNvSpPr>
          <p:nvPr/>
        </p:nvSpPr>
        <p:spPr>
          <a:xfrm>
            <a:off x="457200" y="274638"/>
            <a:ext cx="8229600" cy="1143000"/>
          </a:xfrm>
          <a:prstGeom prst="rect">
            <a:avLst/>
          </a:prstGeom>
          <a:solidFill>
            <a:srgbClr val="FFFFFF"/>
          </a:solidFill>
          <a:ln w="12700" cmpd="sng">
            <a:solidFill>
              <a:schemeClr val="tx1"/>
            </a:solidFill>
          </a:ln>
        </p:spPr>
        <p:txBody>
          <a:bodyPr vert="horz" lIns="91440" tIns="45720" rIns="91440" bIns="45720" rtlCol="0" anchor="ctr">
            <a:normAutofit fontScale="9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smtClean="0">
                <a:ln>
                  <a:noFill/>
                </a:ln>
                <a:solidFill>
                  <a:schemeClr val="tx1"/>
                </a:solidFill>
                <a:effectLst/>
                <a:uLnTx/>
                <a:uFillTx/>
                <a:latin typeface="+mj-lt"/>
                <a:ea typeface="+mj-ea"/>
                <a:cs typeface="+mj-cs"/>
              </a:rPr>
              <a:t>The use of next generation sequencing for bush meat projects in Africa</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Espace réservé du contenu 3" descr="Capture d’écran 2014-10-08 à 21.58.58.png"/>
          <p:cNvPicPr>
            <a:picLocks noChangeAspect="1"/>
          </p:cNvPicPr>
          <p:nvPr/>
        </p:nvPicPr>
        <p:blipFill>
          <a:blip r:embed="rId3"/>
          <a:srcRect l="-20565" r="-20565"/>
          <a:stretch>
            <a:fillRect/>
          </a:stretch>
        </p:blipFill>
        <p:spPr>
          <a:xfrm>
            <a:off x="177799" y="1611630"/>
            <a:ext cx="8913715" cy="4902200"/>
          </a:xfrm>
          <a:prstGeom prst="rect">
            <a:avLst/>
          </a:prstGeom>
        </p:spPr>
      </p:pic>
      <p:cxnSp>
        <p:nvCxnSpPr>
          <p:cNvPr id="6" name="Connecteur droit avec flèche 5"/>
          <p:cNvCxnSpPr/>
          <p:nvPr/>
        </p:nvCxnSpPr>
        <p:spPr>
          <a:xfrm rot="10800000">
            <a:off x="2887133" y="3318933"/>
            <a:ext cx="1066800" cy="431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Connecteur droit avec flèche 6"/>
          <p:cNvCxnSpPr/>
          <p:nvPr/>
        </p:nvCxnSpPr>
        <p:spPr>
          <a:xfrm rot="5400000">
            <a:off x="3348566" y="4516970"/>
            <a:ext cx="1388536" cy="4487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Connecteur droit avec flèche 7"/>
          <p:cNvCxnSpPr/>
          <p:nvPr/>
        </p:nvCxnSpPr>
        <p:spPr>
          <a:xfrm rot="5400000">
            <a:off x="3081869" y="4284133"/>
            <a:ext cx="1388531" cy="6265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Connecteur droit avec flèche 8"/>
          <p:cNvCxnSpPr/>
          <p:nvPr/>
        </p:nvCxnSpPr>
        <p:spPr>
          <a:xfrm rot="5400000" flipH="1" flipV="1">
            <a:off x="4047067" y="3022600"/>
            <a:ext cx="965200" cy="2201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rot="10800000" flipV="1">
            <a:off x="1888067" y="3903133"/>
            <a:ext cx="2065866" cy="685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ZoneTexte 10"/>
          <p:cNvSpPr txBox="1"/>
          <p:nvPr/>
        </p:nvSpPr>
        <p:spPr>
          <a:xfrm>
            <a:off x="4089401" y="3615267"/>
            <a:ext cx="609925" cy="369332"/>
          </a:xfrm>
          <a:prstGeom prst="rect">
            <a:avLst/>
          </a:prstGeom>
          <a:noFill/>
        </p:spPr>
        <p:txBody>
          <a:bodyPr wrap="none" rtlCol="0">
            <a:spAutoFit/>
          </a:bodyPr>
          <a:lstStyle/>
          <a:p>
            <a:r>
              <a:rPr lang="fr-FR" dirty="0" smtClean="0">
                <a:solidFill>
                  <a:srgbClr val="FF0000"/>
                </a:solidFill>
              </a:rPr>
              <a:t>? ? ?</a:t>
            </a:r>
            <a:endParaRPr lang="fr-FR" dirty="0">
              <a:solidFill>
                <a:srgbClr val="FF0000"/>
              </a:solidFill>
            </a:endParaRPr>
          </a:p>
        </p:txBody>
      </p:sp>
      <p:pic>
        <p:nvPicPr>
          <p:cNvPr id="12" name="Image 11" descr="bushmeat-2.jpg"/>
          <p:cNvPicPr>
            <a:picLocks noChangeAspect="1"/>
          </p:cNvPicPr>
          <p:nvPr/>
        </p:nvPicPr>
        <p:blipFill>
          <a:blip r:embed="rId4"/>
          <a:stretch>
            <a:fillRect/>
          </a:stretch>
        </p:blipFill>
        <p:spPr>
          <a:xfrm>
            <a:off x="6383867" y="1600200"/>
            <a:ext cx="2760133" cy="1839354"/>
          </a:xfrm>
          <a:prstGeom prst="rect">
            <a:avLst/>
          </a:prstGeom>
          <a:ln>
            <a:solidFill>
              <a:srgbClr val="000000"/>
            </a:solidFill>
          </a:ln>
        </p:spPr>
      </p:pic>
      <p:pic>
        <p:nvPicPr>
          <p:cNvPr id="13" name="Image 12" descr="bushmeat-in-gabon.jpg"/>
          <p:cNvPicPr>
            <a:picLocks noChangeAspect="1"/>
          </p:cNvPicPr>
          <p:nvPr/>
        </p:nvPicPr>
        <p:blipFill>
          <a:blip r:embed="rId5"/>
          <a:stretch>
            <a:fillRect/>
          </a:stretch>
        </p:blipFill>
        <p:spPr>
          <a:xfrm>
            <a:off x="0" y="1600199"/>
            <a:ext cx="2454116" cy="1718733"/>
          </a:xfrm>
          <a:prstGeom prst="rect">
            <a:avLst/>
          </a:prstGeom>
          <a:ln>
            <a:solidFill>
              <a:srgbClr val="000000"/>
            </a:solidFill>
          </a:ln>
        </p:spPr>
      </p:pic>
      <p:grpSp>
        <p:nvGrpSpPr>
          <p:cNvPr id="3" name="Grouper 2"/>
          <p:cNvGrpSpPr/>
          <p:nvPr/>
        </p:nvGrpSpPr>
        <p:grpSpPr>
          <a:xfrm>
            <a:off x="531545" y="3407339"/>
            <a:ext cx="8155255" cy="3290600"/>
            <a:chOff x="531545" y="3407339"/>
            <a:chExt cx="8155255" cy="3290600"/>
          </a:xfrm>
        </p:grpSpPr>
        <p:sp>
          <p:nvSpPr>
            <p:cNvPr id="14" name="ZoneTexte 13"/>
            <p:cNvSpPr txBox="1"/>
            <p:nvPr/>
          </p:nvSpPr>
          <p:spPr>
            <a:xfrm>
              <a:off x="531545" y="3407339"/>
              <a:ext cx="7725635" cy="1938992"/>
            </a:xfrm>
            <a:prstGeom prst="rect">
              <a:avLst/>
            </a:prstGeom>
            <a:solidFill>
              <a:schemeClr val="bg1"/>
            </a:solidFill>
            <a:ln>
              <a:solidFill>
                <a:srgbClr val="000000"/>
              </a:solidFill>
            </a:ln>
          </p:spPr>
          <p:txBody>
            <a:bodyPr wrap="square" rtlCol="0">
              <a:spAutoFit/>
            </a:bodyPr>
            <a:lstStyle/>
            <a:p>
              <a:r>
                <a:rPr lang="fr-FR" sz="4000" dirty="0" smtClean="0"/>
                <a:t>Importance for conservation aspects and </a:t>
              </a:r>
              <a:r>
                <a:rPr lang="fr-FR" sz="4000" dirty="0" err="1" smtClean="0"/>
                <a:t>trade</a:t>
              </a:r>
              <a:r>
                <a:rPr lang="fr-FR" sz="4000" dirty="0" smtClean="0"/>
                <a:t> of </a:t>
              </a:r>
              <a:r>
                <a:rPr lang="fr-FR" sz="4000" dirty="0" err="1" smtClean="0"/>
                <a:t>threatened</a:t>
              </a:r>
              <a:r>
                <a:rPr lang="fr-FR" sz="4000" dirty="0" smtClean="0"/>
                <a:t> </a:t>
              </a:r>
              <a:r>
                <a:rPr lang="fr-FR" sz="4000" dirty="0" err="1" smtClean="0"/>
                <a:t>species</a:t>
              </a:r>
              <a:r>
                <a:rPr lang="fr-FR" sz="4000" dirty="0" smtClean="0"/>
                <a:t>, but </a:t>
              </a:r>
              <a:r>
                <a:rPr lang="fr-FR" sz="4000" dirty="0" err="1" smtClean="0"/>
                <a:t>also</a:t>
              </a:r>
              <a:r>
                <a:rPr lang="fr-FR" sz="4000" dirty="0" smtClean="0"/>
                <a:t> for </a:t>
              </a:r>
              <a:r>
                <a:rPr lang="fr-FR" sz="4000" dirty="0" err="1" smtClean="0"/>
                <a:t>health</a:t>
              </a:r>
              <a:r>
                <a:rPr lang="fr-FR" sz="4000" dirty="0" smtClean="0"/>
                <a:t> </a:t>
              </a:r>
              <a:r>
                <a:rPr lang="fr-FR" sz="4000" dirty="0" err="1" smtClean="0"/>
                <a:t>problems</a:t>
              </a:r>
              <a:r>
                <a:rPr lang="fr-FR" sz="4000" dirty="0" smtClean="0"/>
                <a:t>.</a:t>
              </a:r>
              <a:endParaRPr lang="fr-FR" sz="4000" dirty="0"/>
            </a:p>
          </p:txBody>
        </p:sp>
        <p:pic>
          <p:nvPicPr>
            <p:cNvPr id="17" name="Image 16" descr="Capture d’écran 2015-12-03 à 17.40.15.png"/>
            <p:cNvPicPr>
              <a:picLocks noChangeAspect="1"/>
            </p:cNvPicPr>
            <p:nvPr/>
          </p:nvPicPr>
          <p:blipFill>
            <a:blip r:embed="rId6"/>
            <a:stretch>
              <a:fillRect/>
            </a:stretch>
          </p:blipFill>
          <p:spPr>
            <a:xfrm>
              <a:off x="5851479" y="4778645"/>
              <a:ext cx="2835321" cy="191929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17"/>
          <p:cNvPicPr>
            <a:picLocks noChangeAspect="1" noChangeArrowheads="1"/>
          </p:cNvPicPr>
          <p:nvPr/>
        </p:nvPicPr>
        <p:blipFill>
          <a:blip r:embed="rId2"/>
          <a:srcRect/>
          <a:stretch>
            <a:fillRect/>
          </a:stretch>
        </p:blipFill>
        <p:spPr bwMode="auto">
          <a:xfrm>
            <a:off x="31790" y="2171518"/>
            <a:ext cx="1787279" cy="2705464"/>
          </a:xfrm>
          <a:prstGeom prst="rect">
            <a:avLst/>
          </a:prstGeom>
          <a:noFill/>
          <a:ln w="9525">
            <a:noFill/>
            <a:miter lim="800000"/>
            <a:headEnd/>
            <a:tailEnd/>
          </a:ln>
        </p:spPr>
      </p:pic>
      <p:sp>
        <p:nvSpPr>
          <p:cNvPr id="11" name="ZoneTexte 10"/>
          <p:cNvSpPr txBox="1">
            <a:spLocks noChangeArrowheads="1"/>
          </p:cNvSpPr>
          <p:nvPr/>
        </p:nvSpPr>
        <p:spPr bwMode="auto">
          <a:xfrm>
            <a:off x="1905130" y="987427"/>
            <a:ext cx="7118997" cy="4401205"/>
          </a:xfrm>
          <a:prstGeom prst="rect">
            <a:avLst/>
          </a:prstGeom>
          <a:solidFill>
            <a:srgbClr val="FFFFFF"/>
          </a:solidFill>
          <a:ln w="12700">
            <a:solidFill>
              <a:schemeClr val="tx1"/>
            </a:solidFill>
            <a:miter lim="800000"/>
            <a:headEnd/>
            <a:tailEnd/>
          </a:ln>
        </p:spPr>
        <p:txBody>
          <a:bodyPr wrap="square">
            <a:prstTxWarp prst="textNoShape">
              <a:avLst/>
            </a:prstTxWarp>
            <a:spAutoFit/>
          </a:bodyPr>
          <a:lstStyle/>
          <a:p>
            <a:r>
              <a:rPr lang="fr-FR" sz="4000" dirty="0" err="1" smtClean="0"/>
              <a:t>Many</a:t>
            </a:r>
            <a:r>
              <a:rPr lang="fr-FR" sz="4000" dirty="0" smtClean="0"/>
              <a:t> </a:t>
            </a:r>
            <a:r>
              <a:rPr lang="fr-FR" sz="4000" dirty="0" err="1" smtClean="0"/>
              <a:t>misidentifications</a:t>
            </a:r>
            <a:r>
              <a:rPr lang="fr-FR" sz="4000" dirty="0" smtClean="0"/>
              <a:t> </a:t>
            </a:r>
            <a:r>
              <a:rPr lang="fr-FR" sz="4000" dirty="0" err="1" smtClean="0"/>
              <a:t>related</a:t>
            </a:r>
            <a:r>
              <a:rPr lang="fr-FR" sz="4000" dirty="0" smtClean="0"/>
              <a:t> to the </a:t>
            </a:r>
            <a:r>
              <a:rPr lang="fr-FR" sz="4000" dirty="0" err="1" smtClean="0"/>
              <a:t>subjectivity</a:t>
            </a:r>
            <a:r>
              <a:rPr lang="fr-FR" sz="4000" dirty="0" smtClean="0"/>
              <a:t> of morpho-</a:t>
            </a:r>
            <a:r>
              <a:rPr lang="fr-FR" sz="4000" dirty="0" err="1" smtClean="0"/>
              <a:t>logical</a:t>
            </a:r>
            <a:r>
              <a:rPr lang="fr-FR" sz="4000" dirty="0" smtClean="0"/>
              <a:t> markers.</a:t>
            </a:r>
          </a:p>
          <a:p>
            <a:endParaRPr lang="fr-FR" sz="4000" dirty="0" smtClean="0"/>
          </a:p>
          <a:p>
            <a:r>
              <a:rPr lang="fr-FR" sz="4000" dirty="0" err="1" smtClean="0"/>
              <a:t>Complexity</a:t>
            </a:r>
            <a:r>
              <a:rPr lang="fr-FR" sz="4000" dirty="0" smtClean="0"/>
              <a:t> of </a:t>
            </a:r>
            <a:r>
              <a:rPr lang="fr-FR" sz="4000" dirty="0" err="1" smtClean="0"/>
              <a:t>mammal</a:t>
            </a:r>
            <a:r>
              <a:rPr lang="fr-FR" sz="4000" dirty="0" smtClean="0"/>
              <a:t> </a:t>
            </a:r>
            <a:r>
              <a:rPr lang="fr-FR" sz="4000" dirty="0" err="1" smtClean="0"/>
              <a:t>species</a:t>
            </a:r>
            <a:r>
              <a:rPr lang="fr-FR" sz="4000" dirty="0" smtClean="0"/>
              <a:t>, </a:t>
            </a:r>
            <a:r>
              <a:rPr lang="fr-FR" sz="4000" dirty="0" err="1" smtClean="0"/>
              <a:t>particularly</a:t>
            </a:r>
            <a:r>
              <a:rPr lang="fr-FR" sz="4000" dirty="0" smtClean="0"/>
              <a:t> in South East Asia (</a:t>
            </a:r>
            <a:r>
              <a:rPr lang="fr-FR" sz="4000" dirty="0" err="1" smtClean="0"/>
              <a:t>e.g</a:t>
            </a:r>
            <a:r>
              <a:rPr lang="fr-FR" sz="4000" dirty="0" smtClean="0"/>
              <a:t>. more </a:t>
            </a:r>
            <a:r>
              <a:rPr lang="fr-FR" sz="4000" dirty="0" err="1" smtClean="0"/>
              <a:t>than</a:t>
            </a:r>
            <a:r>
              <a:rPr lang="fr-FR" sz="4000" dirty="0" smtClean="0"/>
              <a:t> 160 rat </a:t>
            </a:r>
            <a:r>
              <a:rPr lang="fr-FR" sz="4000" dirty="0" err="1" smtClean="0"/>
              <a:t>species</a:t>
            </a:r>
            <a:r>
              <a:rPr lang="fr-FR" sz="4000" dirty="0" smtClean="0"/>
              <a:t>!!)</a:t>
            </a:r>
            <a:endParaRPr lang="fr-FR" sz="4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pour une image  14"/>
          <p:cNvPicPr>
            <a:picLocks noChangeAspect="1"/>
          </p:cNvPicPr>
          <p:nvPr/>
        </p:nvPicPr>
        <p:blipFill>
          <a:blip r:embed="rId2">
            <a:extLst>
              <a:ext uri="{28A0092B-C50C-407E-A947-70E740481C1C}">
                <a14:useLocalDpi xmlns:a14="http://schemas.microsoft.com/office/drawing/2010/main" val="0"/>
              </a:ext>
            </a:extLst>
          </a:blip>
          <a:srcRect t="1952" b="1952"/>
          <a:stretch>
            <a:fillRect/>
          </a:stretch>
        </p:blipFill>
        <p:spPr>
          <a:xfrm>
            <a:off x="3628974" y="1417638"/>
            <a:ext cx="2461958" cy="2903991"/>
          </a:xfrm>
          <a:prstGeom prst="rect">
            <a:avLst/>
          </a:prstGeom>
        </p:spPr>
      </p:pic>
      <p:pic>
        <p:nvPicPr>
          <p:cNvPr id="6" name="Espace réservé pour une image  13"/>
          <p:cNvPicPr>
            <a:picLocks noChangeAspect="1"/>
          </p:cNvPicPr>
          <p:nvPr/>
        </p:nvPicPr>
        <p:blipFill>
          <a:blip r:embed="rId3">
            <a:extLst>
              <a:ext uri="{28A0092B-C50C-407E-A947-70E740481C1C}">
                <a14:useLocalDpi xmlns:a14="http://schemas.microsoft.com/office/drawing/2010/main" val="0"/>
              </a:ext>
            </a:extLst>
          </a:blip>
          <a:srcRect t="490" b="490"/>
          <a:stretch>
            <a:fillRect/>
          </a:stretch>
        </p:blipFill>
        <p:spPr>
          <a:xfrm>
            <a:off x="6749143" y="1417638"/>
            <a:ext cx="2394857" cy="2824843"/>
          </a:xfrm>
          <a:prstGeom prst="rect">
            <a:avLst/>
          </a:prstGeom>
        </p:spPr>
      </p:pic>
      <p:sp>
        <p:nvSpPr>
          <p:cNvPr id="7" name="Titre 1"/>
          <p:cNvSpPr txBox="1">
            <a:spLocks/>
          </p:cNvSpPr>
          <p:nvPr/>
        </p:nvSpPr>
        <p:spPr>
          <a:xfrm>
            <a:off x="533400" y="92076"/>
            <a:ext cx="8229600" cy="1143000"/>
          </a:xfrm>
          <a:prstGeom prst="rect">
            <a:avLst/>
          </a:prstGeom>
          <a:solidFill>
            <a:srgbClr val="FFFFFF"/>
          </a:solidFill>
          <a:ln w="12700" cmpd="sng">
            <a:solidFill>
              <a:schemeClr val="tx1"/>
            </a:solidFill>
          </a:ln>
        </p:spPr>
        <p:txBody>
          <a:bodyPr vert="horz" lIns="91440" tIns="45720" rIns="91440" bIns="45720" rtlCol="0" anchor="ctr">
            <a:normAutofit fontScale="9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tx1"/>
                </a:solidFill>
                <a:effectLst/>
                <a:uLnTx/>
                <a:uFillTx/>
                <a:latin typeface="+mj-lt"/>
                <a:ea typeface="+mj-ea"/>
                <a:cs typeface="+mj-cs"/>
              </a:rPr>
              <a:t>The use of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next</a:t>
            </a:r>
            <a:r>
              <a:rPr kumimoji="0" lang="fr-FR" sz="4400" b="0" i="0" u="none" strike="noStrike" kern="1200" cap="none" spc="0" normalizeH="0" baseline="0" noProof="0" dirty="0" smtClean="0">
                <a:ln>
                  <a:noFill/>
                </a:ln>
                <a:solidFill>
                  <a:schemeClr val="tx1"/>
                </a:solidFill>
                <a:effectLst/>
                <a:uLnTx/>
                <a:uFillTx/>
                <a:latin typeface="+mj-lt"/>
                <a:ea typeface="+mj-ea"/>
                <a:cs typeface="+mj-cs"/>
              </a:rPr>
              <a:t>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generation</a:t>
            </a:r>
            <a:r>
              <a:rPr kumimoji="0" lang="fr-FR" sz="4400" b="0" i="0" u="none" strike="noStrike" kern="1200" cap="none" spc="0" normalizeH="0" baseline="0" noProof="0" dirty="0" smtClean="0">
                <a:ln>
                  <a:noFill/>
                </a:ln>
                <a:solidFill>
                  <a:schemeClr val="tx1"/>
                </a:solidFill>
                <a:effectLst/>
                <a:uLnTx/>
                <a:uFillTx/>
                <a:latin typeface="+mj-lt"/>
                <a:ea typeface="+mj-ea"/>
                <a:cs typeface="+mj-cs"/>
              </a:rPr>
              <a:t>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sequencing</a:t>
            </a:r>
            <a:r>
              <a:rPr kumimoji="0" lang="fr-FR" sz="4400" b="0" i="0" u="none" strike="noStrike" kern="1200" cap="none" spc="0" normalizeH="0" baseline="0" noProof="0" dirty="0" smtClean="0">
                <a:ln>
                  <a:noFill/>
                </a:ln>
                <a:solidFill>
                  <a:schemeClr val="tx1"/>
                </a:solidFill>
                <a:effectLst/>
                <a:uLnTx/>
                <a:uFillTx/>
                <a:latin typeface="+mj-lt"/>
                <a:ea typeface="+mj-ea"/>
                <a:cs typeface="+mj-cs"/>
              </a:rPr>
              <a:t> for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diet</a:t>
            </a:r>
            <a:r>
              <a:rPr kumimoji="0" lang="fr-FR" sz="4400" b="0" i="0" u="none" strike="noStrike" kern="1200" cap="none" spc="0" normalizeH="0" baseline="0" noProof="0" dirty="0" smtClean="0">
                <a:ln>
                  <a:noFill/>
                </a:ln>
                <a:solidFill>
                  <a:schemeClr val="tx1"/>
                </a:solidFill>
                <a:effectLst/>
                <a:uLnTx/>
                <a:uFillTx/>
                <a:latin typeface="+mj-lt"/>
                <a:ea typeface="+mj-ea"/>
                <a:cs typeface="+mj-cs"/>
              </a:rPr>
              <a:t>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studies</a:t>
            </a:r>
            <a:r>
              <a:rPr lang="fr-FR" sz="4400" dirty="0">
                <a:latin typeface="+mj-lt"/>
                <a:ea typeface="+mj-ea"/>
                <a:cs typeface="+mj-cs"/>
              </a:rPr>
              <a:t> </a:t>
            </a:r>
            <a:r>
              <a:rPr lang="fr-FR" sz="4400" dirty="0" smtClean="0">
                <a:latin typeface="+mj-lt"/>
                <a:ea typeface="+mj-ea"/>
                <a:cs typeface="+mj-cs"/>
              </a:rPr>
              <a:t>on primates</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25" name="Imag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32" y="1417638"/>
            <a:ext cx="3253965" cy="2152876"/>
          </a:xfrm>
          <a:prstGeom prst="rect">
            <a:avLst/>
          </a:prstGeom>
          <a:ln>
            <a:solidFill>
              <a:schemeClr val="tx1"/>
            </a:solidFill>
          </a:ln>
        </p:spPr>
      </p:pic>
      <p:grpSp>
        <p:nvGrpSpPr>
          <p:cNvPr id="44" name="Grouper 43"/>
          <p:cNvGrpSpPr/>
          <p:nvPr/>
        </p:nvGrpSpPr>
        <p:grpSpPr>
          <a:xfrm>
            <a:off x="112943" y="3567442"/>
            <a:ext cx="4196417" cy="2739205"/>
            <a:chOff x="76481" y="3552713"/>
            <a:chExt cx="4196417" cy="2739205"/>
          </a:xfrm>
        </p:grpSpPr>
        <p:cxnSp>
          <p:nvCxnSpPr>
            <p:cNvPr id="17" name="Connecteur droit avec flèche 16"/>
            <p:cNvCxnSpPr/>
            <p:nvPr/>
          </p:nvCxnSpPr>
          <p:spPr bwMode="auto">
            <a:xfrm flipH="1">
              <a:off x="919520" y="3570514"/>
              <a:ext cx="143382" cy="1244941"/>
            </a:xfrm>
            <a:prstGeom prst="straightConnector1">
              <a:avLst/>
            </a:prstGeom>
            <a:ln w="57150" cap="flat" cmpd="sng" algn="ctr">
              <a:solidFill>
                <a:schemeClr val="tx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bwMode="auto">
            <a:xfrm>
              <a:off x="1999219" y="3552713"/>
              <a:ext cx="1122037" cy="1094013"/>
            </a:xfrm>
            <a:prstGeom prst="straightConnector1">
              <a:avLst/>
            </a:prstGeom>
            <a:ln w="57150" cap="flat" cmpd="sng" algn="ctr">
              <a:solidFill>
                <a:schemeClr val="tx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9" name="Imag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81" y="4917808"/>
              <a:ext cx="1996075" cy="1374110"/>
            </a:xfrm>
            <a:prstGeom prst="rect">
              <a:avLst/>
            </a:prstGeom>
            <a:ln>
              <a:solidFill>
                <a:schemeClr val="tx1"/>
              </a:solidFill>
            </a:ln>
          </p:spPr>
        </p:pic>
        <p:pic>
          <p:nvPicPr>
            <p:cNvPr id="30" name="Imag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2395" y="4815455"/>
              <a:ext cx="1890503" cy="1346806"/>
            </a:xfrm>
            <a:prstGeom prst="rect">
              <a:avLst/>
            </a:prstGeom>
            <a:ln>
              <a:solidFill>
                <a:schemeClr val="tx1"/>
              </a:solidFill>
            </a:ln>
          </p:spPr>
        </p:pic>
      </p:grpSp>
      <p:grpSp>
        <p:nvGrpSpPr>
          <p:cNvPr id="45" name="Grouper 44"/>
          <p:cNvGrpSpPr/>
          <p:nvPr/>
        </p:nvGrpSpPr>
        <p:grpSpPr>
          <a:xfrm>
            <a:off x="4377214" y="4083403"/>
            <a:ext cx="4766786" cy="2774597"/>
            <a:chOff x="4377214" y="4083403"/>
            <a:chExt cx="4766786" cy="2774597"/>
          </a:xfrm>
        </p:grpSpPr>
        <p:cxnSp>
          <p:nvCxnSpPr>
            <p:cNvPr id="8" name="Connecteur droit avec flèche 7"/>
            <p:cNvCxnSpPr/>
            <p:nvPr/>
          </p:nvCxnSpPr>
          <p:spPr bwMode="auto">
            <a:xfrm flipH="1">
              <a:off x="5592391" y="4192984"/>
              <a:ext cx="1452564" cy="894073"/>
            </a:xfrm>
            <a:prstGeom prst="straightConnector1">
              <a:avLst/>
            </a:prstGeom>
            <a:ln w="57150" cap="flat" cmpd="sng" algn="ctr">
              <a:solidFill>
                <a:schemeClr val="tx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bwMode="auto">
            <a:xfrm flipH="1">
              <a:off x="7320725" y="4242481"/>
              <a:ext cx="596218" cy="675327"/>
            </a:xfrm>
            <a:prstGeom prst="straightConnector1">
              <a:avLst/>
            </a:prstGeom>
            <a:ln w="57150" cap="flat" cmpd="sng" algn="ctr">
              <a:solidFill>
                <a:schemeClr val="tx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bwMode="auto">
            <a:xfrm>
              <a:off x="8095483" y="4083403"/>
              <a:ext cx="372656" cy="1707285"/>
            </a:xfrm>
            <a:prstGeom prst="straightConnector1">
              <a:avLst/>
            </a:prstGeom>
            <a:ln w="57150" cap="flat" cmpd="sng" algn="ctr">
              <a:solidFill>
                <a:schemeClr val="tx1"/>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35" name="Imag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7214" y="5166205"/>
              <a:ext cx="1795919" cy="996056"/>
            </a:xfrm>
            <a:prstGeom prst="rect">
              <a:avLst/>
            </a:prstGeom>
            <a:ln>
              <a:solidFill>
                <a:schemeClr val="tx1"/>
              </a:solidFill>
            </a:ln>
          </p:spPr>
        </p:pic>
        <p:pic>
          <p:nvPicPr>
            <p:cNvPr id="38" name="Imag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7449" y="5016856"/>
              <a:ext cx="1351035" cy="773832"/>
            </a:xfrm>
            <a:prstGeom prst="rect">
              <a:avLst/>
            </a:prstGeom>
            <a:ln>
              <a:solidFill>
                <a:schemeClr val="tx1"/>
              </a:solidFill>
            </a:ln>
          </p:spPr>
        </p:pic>
        <p:pic>
          <p:nvPicPr>
            <p:cNvPr id="41" name="Imag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0803" y="5878627"/>
              <a:ext cx="1713197" cy="979373"/>
            </a:xfrm>
            <a:prstGeom prst="rect">
              <a:avLst/>
            </a:prstGeom>
            <a:ln>
              <a:solidFill>
                <a:schemeClr val="tx1"/>
              </a:solidFill>
            </a:ln>
          </p:spPr>
        </p:pic>
      </p:grpSp>
    </p:spTree>
    <p:extLst>
      <p:ext uri="{BB962C8B-B14F-4D97-AF65-F5344CB8AC3E}">
        <p14:creationId xmlns:p14="http://schemas.microsoft.com/office/powerpoint/2010/main" val="5737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312" y="1501359"/>
            <a:ext cx="2717989" cy="1421838"/>
          </a:xfrm>
          <a:ln>
            <a:solidFill>
              <a:schemeClr val="tx1"/>
            </a:solidFill>
          </a:ln>
        </p:spPr>
      </p:pic>
      <p:sp>
        <p:nvSpPr>
          <p:cNvPr id="4" name="Titre 1"/>
          <p:cNvSpPr txBox="1">
            <a:spLocks/>
          </p:cNvSpPr>
          <p:nvPr/>
        </p:nvSpPr>
        <p:spPr>
          <a:xfrm>
            <a:off x="533400" y="92076"/>
            <a:ext cx="8229600" cy="1143000"/>
          </a:xfrm>
          <a:prstGeom prst="rect">
            <a:avLst/>
          </a:prstGeom>
          <a:solidFill>
            <a:srgbClr val="FFFFFF"/>
          </a:solidFill>
          <a:ln w="12700" cmpd="sng">
            <a:solidFill>
              <a:schemeClr val="tx1"/>
            </a:solidFill>
          </a:ln>
        </p:spPr>
        <p:txBody>
          <a:bodyPr vert="horz" lIns="91440" tIns="45720" rIns="91440" bIns="45720" rtlCol="0" anchor="ctr">
            <a:normAutofit fontScale="9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tx1"/>
                </a:solidFill>
                <a:effectLst/>
                <a:uLnTx/>
                <a:uFillTx/>
                <a:latin typeface="+mj-lt"/>
                <a:ea typeface="+mj-ea"/>
                <a:cs typeface="+mj-cs"/>
              </a:rPr>
              <a:t>The use of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next</a:t>
            </a:r>
            <a:r>
              <a:rPr kumimoji="0" lang="fr-FR" sz="4400" b="0" i="0" u="none" strike="noStrike" kern="1200" cap="none" spc="0" normalizeH="0" baseline="0" noProof="0" dirty="0" smtClean="0">
                <a:ln>
                  <a:noFill/>
                </a:ln>
                <a:solidFill>
                  <a:schemeClr val="tx1"/>
                </a:solidFill>
                <a:effectLst/>
                <a:uLnTx/>
                <a:uFillTx/>
                <a:latin typeface="+mj-lt"/>
                <a:ea typeface="+mj-ea"/>
                <a:cs typeface="+mj-cs"/>
              </a:rPr>
              <a:t>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generation</a:t>
            </a:r>
            <a:r>
              <a:rPr kumimoji="0" lang="fr-FR" sz="4400" b="0" i="0" u="none" strike="noStrike" kern="1200" cap="none" spc="0" normalizeH="0" baseline="0" noProof="0" dirty="0" smtClean="0">
                <a:ln>
                  <a:noFill/>
                </a:ln>
                <a:solidFill>
                  <a:schemeClr val="tx1"/>
                </a:solidFill>
                <a:effectLst/>
                <a:uLnTx/>
                <a:uFillTx/>
                <a:latin typeface="+mj-lt"/>
                <a:ea typeface="+mj-ea"/>
                <a:cs typeface="+mj-cs"/>
              </a:rPr>
              <a:t>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sequencing</a:t>
            </a:r>
            <a:r>
              <a:rPr kumimoji="0" lang="fr-FR" sz="4400" b="0" i="0" u="none" strike="noStrike" kern="1200" cap="none" spc="0" normalizeH="0" baseline="0" noProof="0" dirty="0" smtClean="0">
                <a:ln>
                  <a:noFill/>
                </a:ln>
                <a:solidFill>
                  <a:schemeClr val="tx1"/>
                </a:solidFill>
                <a:effectLst/>
                <a:uLnTx/>
                <a:uFillTx/>
                <a:latin typeface="+mj-lt"/>
                <a:ea typeface="+mj-ea"/>
                <a:cs typeface="+mj-cs"/>
              </a:rPr>
              <a:t> to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perform</a:t>
            </a:r>
            <a:r>
              <a:rPr kumimoji="0" lang="fr-FR" sz="4400" b="0" i="0" u="none" strike="noStrike" kern="1200" cap="none" spc="0" normalizeH="0" baseline="0" noProof="0" dirty="0" smtClean="0">
                <a:ln>
                  <a:noFill/>
                </a:ln>
                <a:solidFill>
                  <a:schemeClr val="tx1"/>
                </a:solidFill>
                <a:effectLst/>
                <a:uLnTx/>
                <a:uFillTx/>
                <a:latin typeface="+mj-lt"/>
                <a:ea typeface="+mj-ea"/>
                <a:cs typeface="+mj-cs"/>
              </a:rPr>
              <a:t>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mammal</a:t>
            </a:r>
            <a:r>
              <a:rPr kumimoji="0" lang="fr-FR" sz="4400" b="0" i="0" u="none" strike="noStrike" kern="1200" cap="none" spc="0" normalizeH="0" noProof="0" dirty="0" smtClean="0">
                <a:ln>
                  <a:noFill/>
                </a:ln>
                <a:solidFill>
                  <a:schemeClr val="tx1"/>
                </a:solidFill>
                <a:effectLst/>
                <a:uLnTx/>
                <a:uFillTx/>
                <a:latin typeface="+mj-lt"/>
                <a:ea typeface="+mj-ea"/>
                <a:cs typeface="+mj-cs"/>
              </a:rPr>
              <a:t> inventories</a:t>
            </a:r>
            <a:endParaRPr kumimoji="0" lang="fr-FR"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276" y="1531773"/>
            <a:ext cx="2184725" cy="1391424"/>
          </a:xfrm>
          <a:prstGeom prst="rect">
            <a:avLst/>
          </a:prstGeom>
          <a:ln>
            <a:solidFill>
              <a:schemeClr val="tx1"/>
            </a:solidFill>
          </a:ln>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338" y="1600200"/>
            <a:ext cx="2237252" cy="1424878"/>
          </a:xfrm>
          <a:prstGeom prst="rect">
            <a:avLst/>
          </a:prstGeom>
          <a:ln>
            <a:solidFill>
              <a:schemeClr val="tx1"/>
            </a:solidFill>
          </a:ln>
        </p:spPr>
      </p:pic>
      <p:grpSp>
        <p:nvGrpSpPr>
          <p:cNvPr id="42" name="Grouper 41"/>
          <p:cNvGrpSpPr/>
          <p:nvPr/>
        </p:nvGrpSpPr>
        <p:grpSpPr>
          <a:xfrm>
            <a:off x="5293759" y="4207410"/>
            <a:ext cx="3589351" cy="2186177"/>
            <a:chOff x="5293759" y="4207410"/>
            <a:chExt cx="3589351" cy="2186177"/>
          </a:xfrm>
        </p:grpSpPr>
        <p:pic>
          <p:nvPicPr>
            <p:cNvPr id="11" name="Image 10"/>
            <p:cNvPicPr>
              <a:picLocks noChangeAspect="1"/>
            </p:cNvPicPr>
            <p:nvPr/>
          </p:nvPicPr>
          <p:blipFill rotWithShape="1">
            <a:blip r:embed="rId5">
              <a:extLst>
                <a:ext uri="{28A0092B-C50C-407E-A947-70E740481C1C}">
                  <a14:useLocalDpi xmlns:a14="http://schemas.microsoft.com/office/drawing/2010/main" val="0"/>
                </a:ext>
              </a:extLst>
            </a:blip>
            <a:srcRect t="6327" b="14809"/>
            <a:stretch/>
          </p:blipFill>
          <p:spPr>
            <a:xfrm>
              <a:off x="6350002" y="4207410"/>
              <a:ext cx="2533108" cy="2186177"/>
            </a:xfrm>
            <a:prstGeom prst="rect">
              <a:avLst/>
            </a:prstGeom>
            <a:ln>
              <a:solidFill>
                <a:schemeClr val="tx1"/>
              </a:solidFill>
            </a:ln>
          </p:spPr>
        </p:pic>
        <p:cxnSp>
          <p:nvCxnSpPr>
            <p:cNvPr id="13" name="Connecteur droit avec flèche 12"/>
            <p:cNvCxnSpPr>
              <a:stCxn id="9" idx="3"/>
            </p:cNvCxnSpPr>
            <p:nvPr/>
          </p:nvCxnSpPr>
          <p:spPr>
            <a:xfrm>
              <a:off x="5293759" y="4221361"/>
              <a:ext cx="1112307" cy="532497"/>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1" name="Grouper 40"/>
          <p:cNvGrpSpPr/>
          <p:nvPr/>
        </p:nvGrpSpPr>
        <p:grpSpPr>
          <a:xfrm>
            <a:off x="2974277" y="3555550"/>
            <a:ext cx="2319482" cy="1331621"/>
            <a:chOff x="2974277" y="3555550"/>
            <a:chExt cx="2319482" cy="1331621"/>
          </a:xfrm>
        </p:grpSpPr>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2932" y="3555550"/>
              <a:ext cx="1350827" cy="1331621"/>
            </a:xfrm>
            <a:prstGeom prst="rect">
              <a:avLst/>
            </a:prstGeom>
            <a:ln>
              <a:solidFill>
                <a:schemeClr val="tx1"/>
              </a:solidFill>
            </a:ln>
          </p:spPr>
        </p:pic>
        <p:cxnSp>
          <p:nvCxnSpPr>
            <p:cNvPr id="15" name="Connecteur droit avec flèche 14"/>
            <p:cNvCxnSpPr>
              <a:endCxn id="9" idx="1"/>
            </p:cNvCxnSpPr>
            <p:nvPr/>
          </p:nvCxnSpPr>
          <p:spPr>
            <a:xfrm flipV="1">
              <a:off x="2974277" y="4221361"/>
              <a:ext cx="968655" cy="219126"/>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0" name="Grouper 39"/>
          <p:cNvGrpSpPr/>
          <p:nvPr/>
        </p:nvGrpSpPr>
        <p:grpSpPr>
          <a:xfrm>
            <a:off x="725547" y="2881695"/>
            <a:ext cx="5624457" cy="2475002"/>
            <a:chOff x="725547" y="2881695"/>
            <a:chExt cx="5624457" cy="2475002"/>
          </a:xfrm>
        </p:grpSpPr>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547" y="3637485"/>
              <a:ext cx="2272292" cy="1719212"/>
            </a:xfrm>
            <a:prstGeom prst="rect">
              <a:avLst/>
            </a:prstGeom>
            <a:ln>
              <a:solidFill>
                <a:schemeClr val="tx1"/>
              </a:solidFill>
            </a:ln>
          </p:spPr>
        </p:pic>
        <p:cxnSp>
          <p:nvCxnSpPr>
            <p:cNvPr id="17" name="Connecteur droit avec flèche 16"/>
            <p:cNvCxnSpPr/>
            <p:nvPr/>
          </p:nvCxnSpPr>
          <p:spPr>
            <a:xfrm flipH="1">
              <a:off x="2053223" y="2881695"/>
              <a:ext cx="1639054" cy="663075"/>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onnecteur droit avec flèche 19"/>
            <p:cNvCxnSpPr/>
            <p:nvPr/>
          </p:nvCxnSpPr>
          <p:spPr>
            <a:xfrm>
              <a:off x="1677987" y="2963630"/>
              <a:ext cx="0" cy="591920"/>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necteur droit avec flèche 23"/>
            <p:cNvCxnSpPr/>
            <p:nvPr/>
          </p:nvCxnSpPr>
          <p:spPr>
            <a:xfrm flipH="1">
              <a:off x="2653990" y="2963630"/>
              <a:ext cx="3696014" cy="560111"/>
            </a:xfrm>
            <a:prstGeom prst="straightConnector1">
              <a:avLst/>
            </a:prstGeom>
            <a:ln w="7620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43" name="Grouper 42"/>
          <p:cNvGrpSpPr/>
          <p:nvPr/>
        </p:nvGrpSpPr>
        <p:grpSpPr>
          <a:xfrm>
            <a:off x="998356" y="5221184"/>
            <a:ext cx="4360136" cy="1632557"/>
            <a:chOff x="998356" y="5221184"/>
            <a:chExt cx="4360136" cy="1632557"/>
          </a:xfrm>
        </p:grpSpPr>
        <p:pic>
          <p:nvPicPr>
            <p:cNvPr id="34" name="Imag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7907" y="5221184"/>
              <a:ext cx="1420585" cy="1632557"/>
            </a:xfrm>
            <a:prstGeom prst="rect">
              <a:avLst/>
            </a:prstGeom>
          </p:spPr>
        </p:pic>
        <p:pic>
          <p:nvPicPr>
            <p:cNvPr id="35" name="Image 3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356" y="5517598"/>
              <a:ext cx="2228800" cy="1336143"/>
            </a:xfrm>
            <a:prstGeom prst="rect">
              <a:avLst/>
            </a:prstGeom>
            <a:ln>
              <a:solidFill>
                <a:schemeClr val="tx1"/>
              </a:solidFill>
            </a:ln>
          </p:spPr>
        </p:pic>
      </p:grpSp>
    </p:spTree>
    <p:extLst>
      <p:ext uri="{BB962C8B-B14F-4D97-AF65-F5344CB8AC3E}">
        <p14:creationId xmlns:p14="http://schemas.microsoft.com/office/powerpoint/2010/main" val="8914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225425" y="0"/>
            <a:ext cx="8229600" cy="1143000"/>
          </a:xfrm>
        </p:spPr>
        <p:txBody>
          <a:bodyPr/>
          <a:lstStyle/>
          <a:p>
            <a:endParaRPr lang="fr-FR" dirty="0">
              <a:solidFill>
                <a:schemeClr val="bg1"/>
              </a:solidFill>
            </a:endParaRPr>
          </a:p>
        </p:txBody>
      </p:sp>
      <p:sp>
        <p:nvSpPr>
          <p:cNvPr id="3" name="Espace réservé du contenu 2"/>
          <p:cNvSpPr>
            <a:spLocks noGrp="1"/>
          </p:cNvSpPr>
          <p:nvPr>
            <p:ph idx="1"/>
          </p:nvPr>
        </p:nvSpPr>
        <p:spPr>
          <a:xfrm>
            <a:off x="339470" y="2090721"/>
            <a:ext cx="8229600" cy="4525963"/>
          </a:xfrm>
          <a:solidFill>
            <a:schemeClr val="bg1"/>
          </a:solidFill>
          <a:ln>
            <a:solidFill>
              <a:schemeClr val="tx1"/>
            </a:solidFill>
          </a:ln>
        </p:spPr>
        <p:txBody>
          <a:bodyPr>
            <a:normAutofit fontScale="85000" lnSpcReduction="20000"/>
          </a:bodyPr>
          <a:lstStyle/>
          <a:p>
            <a:r>
              <a:rPr lang="fr-FR" dirty="0" err="1" smtClean="0"/>
              <a:t>Resolve</a:t>
            </a:r>
            <a:r>
              <a:rPr lang="fr-FR" dirty="0" smtClean="0"/>
              <a:t> </a:t>
            </a:r>
            <a:r>
              <a:rPr lang="fr-FR" dirty="0" err="1" smtClean="0"/>
              <a:t>taxonomic</a:t>
            </a:r>
            <a:r>
              <a:rPr lang="fr-FR" dirty="0" smtClean="0"/>
              <a:t> </a:t>
            </a:r>
            <a:r>
              <a:rPr lang="fr-FR" dirty="0" err="1" smtClean="0"/>
              <a:t>incertainties</a:t>
            </a:r>
            <a:r>
              <a:rPr lang="fr-FR" dirty="0" smtClean="0"/>
              <a:t> (inter and </a:t>
            </a:r>
            <a:r>
              <a:rPr lang="fr-FR" dirty="0" err="1" smtClean="0"/>
              <a:t>intraspecific</a:t>
            </a:r>
            <a:r>
              <a:rPr lang="fr-FR" dirty="0" smtClean="0"/>
              <a:t> </a:t>
            </a:r>
            <a:r>
              <a:rPr lang="fr-FR" dirty="0" err="1" smtClean="0"/>
              <a:t>levels</a:t>
            </a:r>
            <a:r>
              <a:rPr lang="fr-FR" dirty="0" smtClean="0"/>
              <a:t>);</a:t>
            </a:r>
          </a:p>
          <a:p>
            <a:r>
              <a:rPr lang="fr-FR" dirty="0" err="1"/>
              <a:t>s</a:t>
            </a:r>
            <a:r>
              <a:rPr lang="fr-FR" dirty="0" err="1" smtClean="0"/>
              <a:t>tudy</a:t>
            </a:r>
            <a:r>
              <a:rPr lang="fr-FR" dirty="0" smtClean="0"/>
              <a:t> the </a:t>
            </a:r>
            <a:r>
              <a:rPr lang="fr-FR" dirty="0" err="1" smtClean="0"/>
              <a:t>biology</a:t>
            </a:r>
            <a:r>
              <a:rPr lang="fr-FR" dirty="0" smtClean="0"/>
              <a:t> and the </a:t>
            </a:r>
            <a:r>
              <a:rPr lang="fr-FR" dirty="0" err="1" smtClean="0"/>
              <a:t>genetic</a:t>
            </a:r>
            <a:r>
              <a:rPr lang="fr-FR" dirty="0" smtClean="0"/>
              <a:t> </a:t>
            </a:r>
            <a:r>
              <a:rPr lang="fr-FR" dirty="0" err="1" smtClean="0"/>
              <a:t>diversity</a:t>
            </a:r>
            <a:r>
              <a:rPr lang="fr-FR" dirty="0" smtClean="0"/>
              <a:t> of </a:t>
            </a:r>
            <a:r>
              <a:rPr lang="fr-FR" dirty="0" err="1" smtClean="0"/>
              <a:t>threatened</a:t>
            </a:r>
            <a:r>
              <a:rPr lang="fr-FR" dirty="0" smtClean="0"/>
              <a:t> </a:t>
            </a:r>
            <a:r>
              <a:rPr lang="fr-FR" dirty="0" err="1" smtClean="0"/>
              <a:t>species</a:t>
            </a:r>
            <a:r>
              <a:rPr lang="fr-FR" dirty="0" smtClean="0"/>
              <a:t>;</a:t>
            </a:r>
          </a:p>
          <a:p>
            <a:r>
              <a:rPr lang="fr-FR" dirty="0" err="1"/>
              <a:t>better</a:t>
            </a:r>
            <a:r>
              <a:rPr lang="fr-FR" dirty="0"/>
              <a:t> </a:t>
            </a:r>
            <a:r>
              <a:rPr lang="fr-FR" dirty="0" err="1"/>
              <a:t>identify</a:t>
            </a:r>
            <a:r>
              <a:rPr lang="fr-FR" dirty="0"/>
              <a:t> </a:t>
            </a:r>
            <a:r>
              <a:rPr lang="fr-FR" dirty="0" err="1"/>
              <a:t>vector</a:t>
            </a:r>
            <a:r>
              <a:rPr lang="fr-FR" dirty="0"/>
              <a:t> </a:t>
            </a:r>
            <a:r>
              <a:rPr lang="fr-FR" dirty="0" err="1"/>
              <a:t>species</a:t>
            </a:r>
            <a:r>
              <a:rPr lang="fr-FR" dirty="0" smtClean="0"/>
              <a:t>;</a:t>
            </a:r>
          </a:p>
          <a:p>
            <a:r>
              <a:rPr lang="fr-FR" dirty="0" err="1"/>
              <a:t>better</a:t>
            </a:r>
            <a:r>
              <a:rPr lang="fr-FR" dirty="0"/>
              <a:t> </a:t>
            </a:r>
            <a:r>
              <a:rPr lang="fr-FR" dirty="0" err="1"/>
              <a:t>identify</a:t>
            </a:r>
            <a:r>
              <a:rPr lang="fr-FR" dirty="0"/>
              <a:t> </a:t>
            </a:r>
            <a:r>
              <a:rPr lang="fr-FR" dirty="0" err="1"/>
              <a:t>pathogens</a:t>
            </a:r>
            <a:r>
              <a:rPr lang="fr-FR" dirty="0"/>
              <a:t> on </a:t>
            </a:r>
            <a:r>
              <a:rPr lang="fr-FR" dirty="0" err="1"/>
              <a:t>reservoir</a:t>
            </a:r>
            <a:r>
              <a:rPr lang="fr-FR" dirty="0"/>
              <a:t> and </a:t>
            </a:r>
            <a:r>
              <a:rPr lang="fr-FR" dirty="0" err="1"/>
              <a:t>vector</a:t>
            </a:r>
            <a:r>
              <a:rPr lang="fr-FR" dirty="0"/>
              <a:t> </a:t>
            </a:r>
            <a:r>
              <a:rPr lang="fr-FR" dirty="0" err="1" smtClean="0"/>
              <a:t>species</a:t>
            </a:r>
            <a:r>
              <a:rPr lang="fr-FR" dirty="0" smtClean="0"/>
              <a:t>;</a:t>
            </a:r>
          </a:p>
          <a:p>
            <a:r>
              <a:rPr lang="fr-FR" dirty="0" err="1"/>
              <a:t>b</a:t>
            </a:r>
            <a:r>
              <a:rPr lang="fr-FR" dirty="0" err="1" smtClean="0"/>
              <a:t>etter</a:t>
            </a:r>
            <a:r>
              <a:rPr lang="fr-FR" dirty="0" smtClean="0"/>
              <a:t> </a:t>
            </a:r>
            <a:r>
              <a:rPr lang="fr-FR" dirty="0" err="1" smtClean="0"/>
              <a:t>understand</a:t>
            </a:r>
            <a:r>
              <a:rPr lang="fr-FR" dirty="0" smtClean="0"/>
              <a:t> the </a:t>
            </a:r>
            <a:r>
              <a:rPr lang="fr-FR" dirty="0" err="1" smtClean="0"/>
              <a:t>busmeat</a:t>
            </a:r>
            <a:r>
              <a:rPr lang="fr-FR" dirty="0" smtClean="0"/>
              <a:t> </a:t>
            </a:r>
            <a:r>
              <a:rPr lang="fr-FR" dirty="0" err="1" smtClean="0"/>
              <a:t>trades</a:t>
            </a:r>
            <a:r>
              <a:rPr lang="fr-FR" dirty="0" smtClean="0"/>
              <a:t> (</a:t>
            </a:r>
            <a:r>
              <a:rPr lang="fr-FR" dirty="0" err="1" smtClean="0"/>
              <a:t>barcoding</a:t>
            </a:r>
            <a:r>
              <a:rPr lang="fr-FR" dirty="0" smtClean="0"/>
              <a:t> </a:t>
            </a:r>
            <a:r>
              <a:rPr lang="fr-FR" dirty="0" err="1" smtClean="0"/>
              <a:t>approaches</a:t>
            </a:r>
            <a:r>
              <a:rPr lang="fr-FR" dirty="0" smtClean="0"/>
              <a:t>);</a:t>
            </a:r>
            <a:endParaRPr lang="fr-FR" dirty="0"/>
          </a:p>
          <a:p>
            <a:r>
              <a:rPr lang="fr-FR" dirty="0" err="1"/>
              <a:t>s</a:t>
            </a:r>
            <a:r>
              <a:rPr lang="fr-FR" dirty="0" err="1" smtClean="0"/>
              <a:t>tudy</a:t>
            </a:r>
            <a:r>
              <a:rPr lang="fr-FR" dirty="0" smtClean="0"/>
              <a:t> the </a:t>
            </a:r>
            <a:r>
              <a:rPr lang="fr-FR" dirty="0" err="1" smtClean="0"/>
              <a:t>diets</a:t>
            </a:r>
            <a:r>
              <a:rPr lang="fr-FR" dirty="0" smtClean="0"/>
              <a:t> of </a:t>
            </a:r>
            <a:r>
              <a:rPr lang="fr-FR" dirty="0" err="1" smtClean="0"/>
              <a:t>species</a:t>
            </a:r>
            <a:r>
              <a:rPr lang="fr-FR" dirty="0" smtClean="0"/>
              <a:t>;</a:t>
            </a:r>
          </a:p>
          <a:p>
            <a:pPr lvl="0"/>
            <a:r>
              <a:rPr lang="fr-FR" dirty="0" err="1" smtClean="0"/>
              <a:t>perform</a:t>
            </a:r>
            <a:r>
              <a:rPr lang="fr-FR" dirty="0" smtClean="0"/>
              <a:t> </a:t>
            </a:r>
            <a:r>
              <a:rPr lang="fr-FR" dirty="0" err="1" smtClean="0"/>
              <a:t>small</a:t>
            </a:r>
            <a:r>
              <a:rPr lang="fr-FR" dirty="0" smtClean="0"/>
              <a:t> </a:t>
            </a:r>
            <a:r>
              <a:rPr lang="fr-FR" dirty="0" err="1" smtClean="0"/>
              <a:t>mammal</a:t>
            </a:r>
            <a:r>
              <a:rPr lang="fr-FR" dirty="0" smtClean="0"/>
              <a:t> inventories.</a:t>
            </a:r>
            <a:endParaRPr lang="fr-FR" dirty="0"/>
          </a:p>
        </p:txBody>
      </p:sp>
      <p:sp>
        <p:nvSpPr>
          <p:cNvPr id="5" name="ZoneTexte 4"/>
          <p:cNvSpPr txBox="1"/>
          <p:nvPr/>
        </p:nvSpPr>
        <p:spPr>
          <a:xfrm>
            <a:off x="225425" y="324199"/>
            <a:ext cx="8609088" cy="1292662"/>
          </a:xfrm>
          <a:prstGeom prst="rect">
            <a:avLst/>
          </a:prstGeom>
          <a:solidFill>
            <a:schemeClr val="bg1"/>
          </a:solidFill>
          <a:ln>
            <a:solidFill>
              <a:schemeClr val="tx1"/>
            </a:solidFill>
          </a:ln>
        </p:spPr>
        <p:txBody>
          <a:bodyPr wrap="none" rtlCol="0">
            <a:spAutoFit/>
          </a:bodyPr>
          <a:lstStyle/>
          <a:p>
            <a:pPr algn="ctr"/>
            <a:r>
              <a:rPr lang="fr-FR" sz="3200" b="1" u="sng" smtClean="0"/>
              <a:t>Conclusion</a:t>
            </a:r>
            <a:endParaRPr lang="fr-FR" sz="3200" b="1" u="sng" dirty="0" smtClean="0"/>
          </a:p>
          <a:p>
            <a:r>
              <a:rPr lang="fr-FR" sz="2800" dirty="0" err="1" smtClean="0"/>
              <a:t>Genetic</a:t>
            </a:r>
            <a:r>
              <a:rPr lang="fr-FR" sz="2800" dirty="0" smtClean="0"/>
              <a:t> </a:t>
            </a:r>
            <a:r>
              <a:rPr lang="fr-FR" sz="2800" dirty="0" err="1"/>
              <a:t>tools</a:t>
            </a:r>
            <a:r>
              <a:rPr lang="fr-FR" sz="2800" dirty="0"/>
              <a:t> help to </a:t>
            </a:r>
            <a:r>
              <a:rPr lang="fr-FR" sz="2800" dirty="0" err="1"/>
              <a:t>answer</a:t>
            </a:r>
            <a:r>
              <a:rPr lang="fr-FR" sz="2800" dirty="0"/>
              <a:t> to </a:t>
            </a:r>
            <a:r>
              <a:rPr lang="fr-FR" sz="2800" dirty="0" err="1"/>
              <a:t>many</a:t>
            </a:r>
            <a:r>
              <a:rPr lang="fr-FR" sz="2800" dirty="0"/>
              <a:t> </a:t>
            </a:r>
            <a:r>
              <a:rPr lang="fr-FR" sz="2800" dirty="0" err="1"/>
              <a:t>different</a:t>
            </a:r>
            <a:r>
              <a:rPr lang="fr-FR" sz="2800" dirty="0"/>
              <a:t> questions </a:t>
            </a:r>
            <a:r>
              <a:rPr lang="fr-FR" dirty="0"/>
              <a:t>:</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itre 1"/>
          <p:cNvSpPr>
            <a:spLocks noGrp="1"/>
          </p:cNvSpPr>
          <p:nvPr>
            <p:ph type="title"/>
          </p:nvPr>
        </p:nvSpPr>
        <p:spPr>
          <a:xfrm>
            <a:off x="179705" y="287560"/>
            <a:ext cx="8229600" cy="1143000"/>
          </a:xfrm>
        </p:spPr>
        <p:txBody>
          <a:bodyPr/>
          <a:lstStyle/>
          <a:p>
            <a:r>
              <a:rPr lang="fr-FR" dirty="0" err="1" smtClean="0">
                <a:solidFill>
                  <a:schemeClr val="bg1"/>
                </a:solidFill>
              </a:rPr>
              <a:t>Aknowledgements</a:t>
            </a:r>
            <a:endParaRPr lang="fr-FR" dirty="0">
              <a:solidFill>
                <a:schemeClr val="bg1"/>
              </a:solidFill>
            </a:endParaRPr>
          </a:p>
        </p:txBody>
      </p:sp>
      <p:sp>
        <p:nvSpPr>
          <p:cNvPr id="4" name="Espace réservé du contenu 2"/>
          <p:cNvSpPr>
            <a:spLocks noGrp="1"/>
          </p:cNvSpPr>
          <p:nvPr>
            <p:ph idx="1"/>
          </p:nvPr>
        </p:nvSpPr>
        <p:spPr>
          <a:xfrm>
            <a:off x="179705" y="1599231"/>
            <a:ext cx="8229600" cy="4525963"/>
          </a:xfrm>
        </p:spPr>
        <p:txBody>
          <a:bodyPr>
            <a:normAutofit fontScale="85000" lnSpcReduction="20000"/>
          </a:bodyPr>
          <a:lstStyle/>
          <a:p>
            <a:r>
              <a:rPr lang="fr-FR" dirty="0" err="1" smtClean="0">
                <a:solidFill>
                  <a:srgbClr val="FFFFFF"/>
                </a:solidFill>
              </a:rPr>
              <a:t>Cirad</a:t>
            </a:r>
            <a:r>
              <a:rPr lang="fr-FR" dirty="0" smtClean="0">
                <a:solidFill>
                  <a:srgbClr val="FFFFFF"/>
                </a:solidFill>
              </a:rPr>
              <a:t>; </a:t>
            </a:r>
          </a:p>
          <a:p>
            <a:r>
              <a:rPr lang="fr-FR" dirty="0" smtClean="0">
                <a:solidFill>
                  <a:srgbClr val="FFFFFF"/>
                </a:solidFill>
              </a:rPr>
              <a:t>Serge Morand;</a:t>
            </a:r>
          </a:p>
          <a:p>
            <a:r>
              <a:rPr lang="fr-FR" dirty="0" smtClean="0">
                <a:solidFill>
                  <a:srgbClr val="FFFFFF"/>
                </a:solidFill>
              </a:rPr>
              <a:t>Michel </a:t>
            </a:r>
            <a:r>
              <a:rPr lang="fr-FR" dirty="0" err="1" smtClean="0">
                <a:solidFill>
                  <a:srgbClr val="FFFFFF"/>
                </a:solidFill>
              </a:rPr>
              <a:t>Degarine</a:t>
            </a:r>
            <a:r>
              <a:rPr lang="fr-FR" dirty="0" smtClean="0">
                <a:solidFill>
                  <a:srgbClr val="FFFFFF"/>
                </a:solidFill>
              </a:rPr>
              <a:t>;</a:t>
            </a:r>
          </a:p>
          <a:p>
            <a:r>
              <a:rPr lang="fr-FR" dirty="0" err="1" smtClean="0">
                <a:solidFill>
                  <a:srgbClr val="FFFFFF"/>
                </a:solidFill>
              </a:rPr>
              <a:t>My</a:t>
            </a:r>
            <a:r>
              <a:rPr lang="fr-FR" dirty="0" smtClean="0">
                <a:solidFill>
                  <a:srgbClr val="FFFFFF"/>
                </a:solidFill>
              </a:rPr>
              <a:t> </a:t>
            </a:r>
            <a:r>
              <a:rPr lang="fr-FR" dirty="0" err="1" smtClean="0">
                <a:solidFill>
                  <a:srgbClr val="FFFFFF"/>
                </a:solidFill>
              </a:rPr>
              <a:t>Belgian</a:t>
            </a:r>
            <a:r>
              <a:rPr lang="fr-FR" dirty="0" smtClean="0">
                <a:solidFill>
                  <a:srgbClr val="FFFFFF"/>
                </a:solidFill>
              </a:rPr>
              <a:t> team (Adrien André, Sophie </a:t>
            </a:r>
            <a:r>
              <a:rPr lang="fr-FR" dirty="0" err="1" smtClean="0">
                <a:solidFill>
                  <a:srgbClr val="FFFFFF"/>
                </a:solidFill>
              </a:rPr>
              <a:t>Vanoutryve</a:t>
            </a:r>
            <a:r>
              <a:rPr lang="fr-FR" dirty="0" smtClean="0">
                <a:solidFill>
                  <a:srgbClr val="FFFFFF"/>
                </a:solidFill>
              </a:rPr>
              <a:t>, Lise Marie </a:t>
            </a:r>
            <a:r>
              <a:rPr lang="fr-FR" dirty="0" err="1" smtClean="0">
                <a:solidFill>
                  <a:srgbClr val="FFFFFF"/>
                </a:solidFill>
              </a:rPr>
              <a:t>Pigneur</a:t>
            </a:r>
            <a:r>
              <a:rPr lang="fr-FR" smtClean="0">
                <a:solidFill>
                  <a:srgbClr val="FFFFFF"/>
                </a:solidFill>
              </a:rPr>
              <a:t>, </a:t>
            </a:r>
            <a:r>
              <a:rPr lang="fr-FR" dirty="0" smtClean="0">
                <a:solidFill>
                  <a:srgbClr val="FFFFFF"/>
                </a:solidFill>
              </a:rPr>
              <a:t>Nathalie </a:t>
            </a:r>
            <a:r>
              <a:rPr lang="fr-FR" dirty="0" err="1" smtClean="0">
                <a:solidFill>
                  <a:srgbClr val="FFFFFF"/>
                </a:solidFill>
              </a:rPr>
              <a:t>Smitz</a:t>
            </a:r>
            <a:r>
              <a:rPr lang="fr-FR" dirty="0" smtClean="0">
                <a:solidFill>
                  <a:srgbClr val="FFFFFF"/>
                </a:solidFill>
              </a:rPr>
              <a:t>, Marie </a:t>
            </a:r>
            <a:r>
              <a:rPr lang="fr-FR" dirty="0" err="1" smtClean="0">
                <a:solidFill>
                  <a:srgbClr val="FFFFFF"/>
                </a:solidFill>
              </a:rPr>
              <a:t>Pagès</a:t>
            </a:r>
            <a:r>
              <a:rPr lang="fr-FR" dirty="0" smtClean="0">
                <a:solidFill>
                  <a:srgbClr val="FFFFFF"/>
                </a:solidFill>
              </a:rPr>
              <a:t>, Alice </a:t>
            </a:r>
            <a:r>
              <a:rPr lang="fr-FR" dirty="0" err="1" smtClean="0">
                <a:solidFill>
                  <a:srgbClr val="FFFFFF"/>
                </a:solidFill>
              </a:rPr>
              <a:t>Latinne</a:t>
            </a:r>
            <a:r>
              <a:rPr lang="fr-FR" dirty="0" smtClean="0">
                <a:solidFill>
                  <a:srgbClr val="FFFFFF"/>
                </a:solidFill>
              </a:rPr>
              <a:t>..), </a:t>
            </a:r>
          </a:p>
          <a:p>
            <a:r>
              <a:rPr lang="fr-FR" dirty="0" smtClean="0">
                <a:solidFill>
                  <a:srgbClr val="FFFFFF"/>
                </a:solidFill>
              </a:rPr>
              <a:t>Astre </a:t>
            </a:r>
            <a:r>
              <a:rPr lang="fr-FR" dirty="0" err="1" smtClean="0">
                <a:solidFill>
                  <a:srgbClr val="FFFFFF"/>
                </a:solidFill>
              </a:rPr>
              <a:t>research</a:t>
            </a:r>
            <a:r>
              <a:rPr lang="fr-FR" dirty="0" smtClean="0">
                <a:solidFill>
                  <a:srgbClr val="FFFFFF"/>
                </a:solidFill>
              </a:rPr>
              <a:t> team (Gilles Balança; Laurence Vial, Frédéric </a:t>
            </a:r>
            <a:r>
              <a:rPr lang="fr-FR" dirty="0" err="1" smtClean="0">
                <a:solidFill>
                  <a:srgbClr val="FFFFFF"/>
                </a:solidFill>
              </a:rPr>
              <a:t>stachurski</a:t>
            </a:r>
            <a:r>
              <a:rPr lang="fr-FR" dirty="0" smtClean="0">
                <a:solidFill>
                  <a:srgbClr val="FFFFFF"/>
                </a:solidFill>
              </a:rPr>
              <a:t>, Daniel Cornelis, Alexandre Caron, Mathieu </a:t>
            </a:r>
            <a:r>
              <a:rPr lang="fr-FR" dirty="0" err="1" smtClean="0">
                <a:solidFill>
                  <a:srgbClr val="FFFFFF"/>
                </a:solidFill>
              </a:rPr>
              <a:t>Bourgarel</a:t>
            </a:r>
            <a:r>
              <a:rPr lang="fr-FR" dirty="0" smtClean="0">
                <a:solidFill>
                  <a:srgbClr val="FFFFFF"/>
                </a:solidFill>
              </a:rPr>
              <a:t>, François Roger..);</a:t>
            </a:r>
          </a:p>
          <a:p>
            <a:r>
              <a:rPr lang="fr-FR" dirty="0" err="1" smtClean="0">
                <a:solidFill>
                  <a:srgbClr val="FFFFFF"/>
                </a:solidFill>
              </a:rPr>
              <a:t>University</a:t>
            </a:r>
            <a:r>
              <a:rPr lang="fr-FR" dirty="0" smtClean="0">
                <a:solidFill>
                  <a:srgbClr val="FFFFFF"/>
                </a:solidFill>
              </a:rPr>
              <a:t> of Liège (</a:t>
            </a:r>
            <a:r>
              <a:rPr lang="fr-FR" dirty="0" err="1" smtClean="0">
                <a:solidFill>
                  <a:srgbClr val="FFFFFF"/>
                </a:solidFill>
              </a:rPr>
              <a:t>Genomic</a:t>
            </a:r>
            <a:r>
              <a:rPr lang="fr-FR" dirty="0" smtClean="0">
                <a:solidFill>
                  <a:srgbClr val="FFFFFF"/>
                </a:solidFill>
              </a:rPr>
              <a:t> </a:t>
            </a:r>
            <a:r>
              <a:rPr lang="fr-FR" dirty="0" err="1" smtClean="0">
                <a:solidFill>
                  <a:srgbClr val="FFFFFF"/>
                </a:solidFill>
              </a:rPr>
              <a:t>platform</a:t>
            </a:r>
            <a:r>
              <a:rPr lang="fr-FR" dirty="0" smtClean="0">
                <a:solidFill>
                  <a:srgbClr val="FFFFFF"/>
                </a:solidFill>
              </a:rPr>
              <a:t>);</a:t>
            </a:r>
          </a:p>
          <a:p>
            <a:r>
              <a:rPr lang="fr-FR" dirty="0" err="1" smtClean="0">
                <a:solidFill>
                  <a:srgbClr val="FFFFFF"/>
                </a:solidFill>
              </a:rPr>
              <a:t>Belgian</a:t>
            </a:r>
            <a:r>
              <a:rPr lang="fr-FR" dirty="0" smtClean="0">
                <a:solidFill>
                  <a:srgbClr val="FFFFFF"/>
                </a:solidFill>
              </a:rPr>
              <a:t> Funds for Scientific </a:t>
            </a:r>
            <a:r>
              <a:rPr lang="fr-FR" dirty="0" err="1" smtClean="0">
                <a:solidFill>
                  <a:srgbClr val="FFFFFF"/>
                </a:solidFill>
              </a:rPr>
              <a:t>Research</a:t>
            </a:r>
            <a:endParaRPr lang="fr-FR" dirty="0">
              <a:solidFill>
                <a:srgbClr val="FFFFFF"/>
              </a:solidFill>
            </a:endParaRPr>
          </a:p>
        </p:txBody>
      </p:sp>
    </p:spTree>
    <p:extLst>
      <p:ext uri="{BB962C8B-B14F-4D97-AF65-F5344CB8AC3E}">
        <p14:creationId xmlns:p14="http://schemas.microsoft.com/office/powerpoint/2010/main" val="436648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u="sng" dirty="0" err="1" smtClean="0"/>
              <a:t>Molecular</a:t>
            </a:r>
            <a:r>
              <a:rPr lang="fr-FR" b="1" u="sng" dirty="0" smtClean="0"/>
              <a:t> </a:t>
            </a:r>
            <a:r>
              <a:rPr lang="fr-FR" b="1" u="sng" dirty="0" err="1" smtClean="0"/>
              <a:t>phylogeny</a:t>
            </a:r>
            <a:endParaRPr lang="fr-FR" b="1" u="sng" dirty="0"/>
          </a:p>
        </p:txBody>
      </p:sp>
      <p:sp>
        <p:nvSpPr>
          <p:cNvPr id="3" name="Espace réservé du contenu 2"/>
          <p:cNvSpPr>
            <a:spLocks noGrp="1"/>
          </p:cNvSpPr>
          <p:nvPr>
            <p:ph idx="1"/>
          </p:nvPr>
        </p:nvSpPr>
        <p:spPr/>
        <p:txBody>
          <a:bodyPr/>
          <a:lstStyle/>
          <a:p>
            <a:r>
              <a:rPr lang="fr-FR" dirty="0" err="1" smtClean="0"/>
              <a:t>Based</a:t>
            </a:r>
            <a:r>
              <a:rPr lang="fr-FR" dirty="0" smtClean="0"/>
              <a:t> on a large set of </a:t>
            </a:r>
            <a:r>
              <a:rPr lang="fr-FR" dirty="0" err="1" smtClean="0"/>
              <a:t>genetic</a:t>
            </a:r>
            <a:r>
              <a:rPr lang="fr-FR" dirty="0" smtClean="0"/>
              <a:t> markers (mitochondrial and </a:t>
            </a:r>
            <a:r>
              <a:rPr lang="fr-FR" dirty="0" err="1" smtClean="0"/>
              <a:t>nuclear</a:t>
            </a:r>
            <a:r>
              <a:rPr lang="fr-FR" dirty="0" smtClean="0"/>
              <a:t> markers).</a:t>
            </a:r>
          </a:p>
          <a:p>
            <a:r>
              <a:rPr lang="fr-FR" dirty="0" smtClean="0"/>
              <a:t>Help to </a:t>
            </a:r>
            <a:r>
              <a:rPr lang="fr-FR" dirty="0" err="1" smtClean="0"/>
              <a:t>resolve</a:t>
            </a:r>
            <a:r>
              <a:rPr lang="fr-FR" dirty="0" smtClean="0"/>
              <a:t> </a:t>
            </a:r>
            <a:r>
              <a:rPr lang="fr-FR" dirty="0" err="1" smtClean="0"/>
              <a:t>taxonomic</a:t>
            </a:r>
            <a:r>
              <a:rPr lang="fr-FR" dirty="0" smtClean="0"/>
              <a:t> </a:t>
            </a:r>
            <a:r>
              <a:rPr lang="fr-FR" dirty="0" err="1" smtClean="0"/>
              <a:t>uncertainties</a:t>
            </a:r>
            <a:r>
              <a:rPr lang="fr-FR" dirty="0" smtClean="0"/>
              <a:t>.</a:t>
            </a:r>
          </a:p>
          <a:p>
            <a:r>
              <a:rPr lang="fr-FR" dirty="0" err="1" smtClean="0"/>
              <a:t>Allow</a:t>
            </a:r>
            <a:r>
              <a:rPr lang="fr-FR" dirty="0" smtClean="0"/>
              <a:t> to </a:t>
            </a:r>
            <a:r>
              <a:rPr lang="fr-FR" dirty="0" err="1" smtClean="0"/>
              <a:t>discover</a:t>
            </a:r>
            <a:r>
              <a:rPr lang="fr-FR" dirty="0" smtClean="0"/>
              <a:t> </a:t>
            </a:r>
            <a:r>
              <a:rPr lang="fr-FR" dirty="0" err="1" smtClean="0"/>
              <a:t>cryptic</a:t>
            </a:r>
            <a:r>
              <a:rPr lang="fr-FR" dirty="0" smtClean="0"/>
              <a:t> and </a:t>
            </a:r>
            <a:r>
              <a:rPr lang="fr-FR" dirty="0" err="1" smtClean="0"/>
              <a:t>unknown</a:t>
            </a:r>
            <a:r>
              <a:rPr lang="fr-FR" dirty="0" smtClean="0"/>
              <a:t> </a:t>
            </a:r>
            <a:r>
              <a:rPr lang="fr-FR" dirty="0" err="1" smtClean="0"/>
              <a:t>species</a:t>
            </a:r>
            <a:r>
              <a:rPr lang="fr-FR" dirty="0" smtClean="0"/>
              <a:t>.</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tree-musee.jpg"/>
          <p:cNvPicPr>
            <a:picLocks noChangeAspect="1"/>
          </p:cNvPicPr>
          <p:nvPr/>
        </p:nvPicPr>
        <p:blipFill>
          <a:blip r:embed="rId2"/>
          <a:srcRect/>
          <a:stretch>
            <a:fillRect/>
          </a:stretch>
        </p:blipFill>
        <p:spPr bwMode="auto">
          <a:xfrm>
            <a:off x="1355495" y="1130300"/>
            <a:ext cx="4587074" cy="5556250"/>
          </a:xfrm>
          <a:prstGeom prst="rect">
            <a:avLst/>
          </a:prstGeom>
          <a:noFill/>
          <a:ln w="9525">
            <a:noFill/>
            <a:miter lim="800000"/>
            <a:headEnd/>
            <a:tailEnd/>
          </a:ln>
        </p:spPr>
      </p:pic>
      <p:sp>
        <p:nvSpPr>
          <p:cNvPr id="4" name="ZoneTexte 3"/>
          <p:cNvSpPr txBox="1"/>
          <p:nvPr/>
        </p:nvSpPr>
        <p:spPr>
          <a:xfrm>
            <a:off x="243306" y="252968"/>
            <a:ext cx="8900694" cy="461665"/>
          </a:xfrm>
          <a:prstGeom prst="rect">
            <a:avLst/>
          </a:prstGeom>
          <a:solidFill>
            <a:srgbClr val="FFFFFF"/>
          </a:solidFill>
        </p:spPr>
        <p:txBody>
          <a:bodyPr wrap="none" rtlCol="0">
            <a:spAutoFit/>
          </a:bodyPr>
          <a:lstStyle/>
          <a:p>
            <a:r>
              <a:rPr lang="fr-FR" sz="2400" dirty="0" err="1" smtClean="0"/>
              <a:t>Molecular</a:t>
            </a:r>
            <a:r>
              <a:rPr lang="fr-FR" sz="2400" dirty="0" smtClean="0"/>
              <a:t> </a:t>
            </a:r>
            <a:r>
              <a:rPr lang="fr-FR" sz="2400" dirty="0" err="1" smtClean="0"/>
              <a:t>phylogeny</a:t>
            </a:r>
            <a:r>
              <a:rPr lang="fr-FR" sz="2400" dirty="0" smtClean="0"/>
              <a:t> of the </a:t>
            </a:r>
            <a:r>
              <a:rPr lang="fr-FR" sz="2400" dirty="0" err="1" smtClean="0"/>
              <a:t>Rattini</a:t>
            </a:r>
            <a:r>
              <a:rPr lang="fr-FR" sz="2400" dirty="0" smtClean="0"/>
              <a:t> </a:t>
            </a:r>
            <a:r>
              <a:rPr lang="fr-FR" sz="2400" dirty="0" err="1" smtClean="0"/>
              <a:t>Rodents</a:t>
            </a:r>
            <a:r>
              <a:rPr lang="fr-FR" sz="2400" dirty="0" smtClean="0"/>
              <a:t> in the </a:t>
            </a:r>
            <a:r>
              <a:rPr lang="fr-FR" sz="2400" dirty="0" err="1" smtClean="0"/>
              <a:t>Indochinese</a:t>
            </a:r>
            <a:r>
              <a:rPr lang="fr-FR" sz="2400" dirty="0" smtClean="0"/>
              <a:t> </a:t>
            </a:r>
            <a:r>
              <a:rPr lang="fr-FR" sz="2400" dirty="0" err="1" smtClean="0"/>
              <a:t>region</a:t>
            </a:r>
            <a:r>
              <a:rPr lang="fr-FR" sz="2400" dirty="0" smtClean="0"/>
              <a:t>.</a:t>
            </a:r>
            <a:endParaRPr lang="fr-FR" sz="2400" dirty="0"/>
          </a:p>
        </p:txBody>
      </p:sp>
      <p:grpSp>
        <p:nvGrpSpPr>
          <p:cNvPr id="7" name="Grouper 6"/>
          <p:cNvGrpSpPr/>
          <p:nvPr/>
        </p:nvGrpSpPr>
        <p:grpSpPr>
          <a:xfrm>
            <a:off x="0" y="965200"/>
            <a:ext cx="5647294" cy="4597863"/>
            <a:chOff x="0" y="965200"/>
            <a:chExt cx="5647294" cy="4597863"/>
          </a:xfrm>
        </p:grpSpPr>
        <p:sp>
          <p:nvSpPr>
            <p:cNvPr id="3" name="Ellipse 2"/>
            <p:cNvSpPr/>
            <p:nvPr/>
          </p:nvSpPr>
          <p:spPr>
            <a:xfrm>
              <a:off x="1176893" y="965200"/>
              <a:ext cx="4470401" cy="27432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ZoneTexte 4"/>
            <p:cNvSpPr txBox="1"/>
            <p:nvPr/>
          </p:nvSpPr>
          <p:spPr>
            <a:xfrm>
              <a:off x="0" y="4639733"/>
              <a:ext cx="2364750" cy="923330"/>
            </a:xfrm>
            <a:prstGeom prst="rect">
              <a:avLst/>
            </a:prstGeom>
            <a:solidFill>
              <a:srgbClr val="FFFFFF"/>
            </a:solidFill>
          </p:spPr>
          <p:txBody>
            <a:bodyPr wrap="none" rtlCol="0">
              <a:spAutoFit/>
            </a:bodyPr>
            <a:lstStyle/>
            <a:p>
              <a:r>
                <a:rPr lang="fr-FR" dirty="0" smtClean="0"/>
                <a:t>A situation </a:t>
              </a:r>
              <a:r>
                <a:rPr lang="fr-FR" dirty="0" err="1" smtClean="0"/>
                <a:t>much</a:t>
              </a:r>
              <a:r>
                <a:rPr lang="fr-FR" dirty="0" smtClean="0"/>
                <a:t> more</a:t>
              </a:r>
            </a:p>
            <a:p>
              <a:r>
                <a:rPr lang="fr-FR" dirty="0" err="1" smtClean="0"/>
                <a:t>complex</a:t>
              </a:r>
              <a:r>
                <a:rPr lang="fr-FR" dirty="0" smtClean="0"/>
                <a:t> </a:t>
              </a:r>
              <a:r>
                <a:rPr lang="fr-FR" dirty="0" err="1" smtClean="0"/>
                <a:t>than</a:t>
              </a:r>
              <a:r>
                <a:rPr lang="fr-FR" dirty="0" smtClean="0"/>
                <a:t> </a:t>
              </a:r>
              <a:r>
                <a:rPr lang="fr-FR" dirty="0" err="1" smtClean="0"/>
                <a:t>generally</a:t>
              </a:r>
              <a:endParaRPr lang="fr-FR" dirty="0" smtClean="0"/>
            </a:p>
            <a:p>
              <a:r>
                <a:rPr lang="fr-FR" dirty="0" err="1" smtClean="0"/>
                <a:t>Accepted</a:t>
              </a:r>
              <a:r>
                <a:rPr lang="fr-FR" dirty="0" smtClean="0"/>
                <a:t> for </a:t>
              </a:r>
              <a:r>
                <a:rPr lang="fr-FR" dirty="0" err="1" smtClean="0"/>
                <a:t>Rattus</a:t>
              </a:r>
              <a:r>
                <a:rPr lang="fr-FR" dirty="0" smtClean="0"/>
                <a:t>…</a:t>
              </a:r>
              <a:endParaRPr lang="fr-FR" dirty="0"/>
            </a:p>
          </p:txBody>
        </p:sp>
      </p:grpSp>
      <p:pic>
        <p:nvPicPr>
          <p:cNvPr id="6" name="Image 5" descr="Capture d’écran 2014-10-09 à 09.25.16.png"/>
          <p:cNvPicPr>
            <a:picLocks noChangeAspect="1"/>
          </p:cNvPicPr>
          <p:nvPr/>
        </p:nvPicPr>
        <p:blipFill>
          <a:blip r:embed="rId3"/>
          <a:stretch>
            <a:fillRect/>
          </a:stretch>
        </p:blipFill>
        <p:spPr>
          <a:xfrm>
            <a:off x="5503862" y="5116740"/>
            <a:ext cx="3640138" cy="1569810"/>
          </a:xfrm>
          <a:prstGeom prst="rect">
            <a:avLst/>
          </a:prstGeom>
        </p:spPr>
      </p:pic>
    </p:spTree>
    <p:extLst>
      <p:ext uri="{BB962C8B-B14F-4D97-AF65-F5344CB8AC3E}">
        <p14:creationId xmlns:p14="http://schemas.microsoft.com/office/powerpoint/2010/main" val="185443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6442" y="156303"/>
            <a:ext cx="8229600" cy="1143000"/>
          </a:xfrm>
        </p:spPr>
        <p:txBody>
          <a:bodyPr>
            <a:normAutofit fontScale="90000"/>
          </a:bodyPr>
          <a:lstStyle/>
          <a:p>
            <a:r>
              <a:rPr lang="fr-FR" b="1" dirty="0" err="1" smtClean="0"/>
              <a:t>Discovery</a:t>
            </a:r>
            <a:r>
              <a:rPr lang="fr-FR" b="1" dirty="0" smtClean="0"/>
              <a:t> of a new </a:t>
            </a:r>
            <a:r>
              <a:rPr lang="fr-FR" b="1" dirty="0" err="1" smtClean="0"/>
              <a:t>mammal</a:t>
            </a:r>
            <a:r>
              <a:rPr lang="fr-FR" b="1" dirty="0" smtClean="0"/>
              <a:t> </a:t>
            </a:r>
            <a:r>
              <a:rPr lang="fr-FR" b="1" dirty="0" err="1" smtClean="0"/>
              <a:t>genus</a:t>
            </a:r>
            <a:r>
              <a:rPr lang="fr-FR" b="1" dirty="0" smtClean="0"/>
              <a:t> in </a:t>
            </a:r>
            <a:r>
              <a:rPr lang="fr-FR" b="1" dirty="0" err="1" smtClean="0"/>
              <a:t>Indonesia</a:t>
            </a:r>
            <a:r>
              <a:rPr lang="fr-FR" b="1" dirty="0" smtClean="0"/>
              <a:t> : </a:t>
            </a:r>
            <a:r>
              <a:rPr lang="fr-FR" b="1" i="1" dirty="0" err="1" smtClean="0"/>
              <a:t>Halmaheramys</a:t>
            </a:r>
            <a:r>
              <a:rPr lang="fr-FR" b="1" i="1" dirty="0" smtClean="0"/>
              <a:t> </a:t>
            </a:r>
            <a:r>
              <a:rPr lang="fr-FR" b="1" i="1" dirty="0" err="1"/>
              <a:t>bokimekot</a:t>
            </a:r>
            <a:endParaRPr lang="fr-FR" b="1" i="1"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18673" y="2177964"/>
            <a:ext cx="3625327" cy="1701271"/>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08" y="1659887"/>
            <a:ext cx="5291688" cy="3592091"/>
          </a:xfrm>
          <a:prstGeom prst="rect">
            <a:avLst/>
          </a:prstGeom>
        </p:spPr>
      </p:pic>
      <p:pic>
        <p:nvPicPr>
          <p:cNvPr id="6" name="Image 5" descr="Capture d’écran 2014-10-09 à 09.16.44.png"/>
          <p:cNvPicPr>
            <a:picLocks noChangeAspect="1"/>
          </p:cNvPicPr>
          <p:nvPr/>
        </p:nvPicPr>
        <p:blipFill>
          <a:blip r:embed="rId4"/>
          <a:stretch>
            <a:fillRect/>
          </a:stretch>
        </p:blipFill>
        <p:spPr>
          <a:xfrm>
            <a:off x="4744122" y="5442377"/>
            <a:ext cx="4241734" cy="1213607"/>
          </a:xfrm>
          <a:prstGeom prst="rect">
            <a:avLst/>
          </a:prstGeom>
        </p:spPr>
      </p:pic>
      <p:sp>
        <p:nvSpPr>
          <p:cNvPr id="3" name="Ellipse 2"/>
          <p:cNvSpPr/>
          <p:nvPr/>
        </p:nvSpPr>
        <p:spPr>
          <a:xfrm>
            <a:off x="2956649" y="3455932"/>
            <a:ext cx="285750" cy="30861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2384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4" name="Titre 1"/>
          <p:cNvSpPr txBox="1">
            <a:spLocks/>
          </p:cNvSpPr>
          <p:nvPr/>
        </p:nvSpPr>
        <p:spPr>
          <a:xfrm>
            <a:off x="403412" y="1759192"/>
            <a:ext cx="8229600" cy="2522351"/>
          </a:xfrm>
          <a:prstGeom prst="rect">
            <a:avLst/>
          </a:prstGeom>
          <a:solidFill>
            <a:schemeClr val="bg1"/>
          </a:solid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b="1" u="sng" dirty="0" err="1" smtClean="0"/>
              <a:t>Genetics</a:t>
            </a:r>
            <a:r>
              <a:rPr lang="fr-FR" b="1" u="sng" dirty="0" smtClean="0"/>
              <a:t> to </a:t>
            </a:r>
            <a:r>
              <a:rPr lang="fr-FR" b="1" u="sng" dirty="0" err="1" smtClean="0"/>
              <a:t>better</a:t>
            </a:r>
            <a:r>
              <a:rPr lang="fr-FR" b="1" u="sng" dirty="0" smtClean="0"/>
              <a:t> </a:t>
            </a:r>
            <a:r>
              <a:rPr lang="fr-FR" b="1" u="sng" dirty="0" err="1" smtClean="0"/>
              <a:t>understand</a:t>
            </a:r>
            <a:r>
              <a:rPr lang="fr-FR" b="1" u="sng" dirty="0" smtClean="0"/>
              <a:t> the </a:t>
            </a:r>
            <a:r>
              <a:rPr lang="fr-FR" b="1" u="sng" dirty="0" err="1" smtClean="0"/>
              <a:t>evolutionary</a:t>
            </a:r>
            <a:r>
              <a:rPr lang="fr-FR" b="1" u="sng" dirty="0" smtClean="0"/>
              <a:t> </a:t>
            </a:r>
            <a:r>
              <a:rPr lang="fr-FR" b="1" u="sng" dirty="0" err="1" smtClean="0"/>
              <a:t>history</a:t>
            </a:r>
            <a:r>
              <a:rPr lang="fr-FR" b="1" u="sng" dirty="0" smtClean="0"/>
              <a:t> of </a:t>
            </a:r>
            <a:r>
              <a:rPr lang="fr-FR" b="1" u="sng" dirty="0" err="1" smtClean="0"/>
              <a:t>species</a:t>
            </a:r>
            <a:r>
              <a:rPr lang="fr-FR" b="1" u="sng" dirty="0" smtClean="0"/>
              <a:t> and how </a:t>
            </a:r>
            <a:r>
              <a:rPr lang="fr-FR" b="1" u="sng" dirty="0" err="1" smtClean="0"/>
              <a:t>they</a:t>
            </a:r>
            <a:r>
              <a:rPr lang="fr-FR" b="1" u="sng" dirty="0" smtClean="0"/>
              <a:t> </a:t>
            </a:r>
            <a:r>
              <a:rPr lang="fr-FR" b="1" u="sng" dirty="0" err="1" smtClean="0"/>
              <a:t>survived</a:t>
            </a:r>
            <a:r>
              <a:rPr lang="fr-FR" b="1" u="sng" dirty="0" smtClean="0"/>
              <a:t> to </a:t>
            </a:r>
            <a:r>
              <a:rPr lang="fr-FR" b="1" u="sng" dirty="0" err="1" smtClean="0"/>
              <a:t>past</a:t>
            </a:r>
            <a:r>
              <a:rPr lang="fr-FR" b="1" u="sng" dirty="0" smtClean="0"/>
              <a:t> </a:t>
            </a:r>
            <a:r>
              <a:rPr lang="fr-FR" b="1" u="sng" dirty="0" err="1" smtClean="0"/>
              <a:t>climate</a:t>
            </a:r>
            <a:r>
              <a:rPr lang="fr-FR" b="1" u="sng" dirty="0" smtClean="0"/>
              <a:t> changes</a:t>
            </a:r>
            <a:endParaRPr lang="fr-FR" b="1" u="sng" dirty="0"/>
          </a:p>
        </p:txBody>
      </p:sp>
    </p:spTree>
    <p:extLst>
      <p:ext uri="{BB962C8B-B14F-4D97-AF65-F5344CB8AC3E}">
        <p14:creationId xmlns:p14="http://schemas.microsoft.com/office/powerpoint/2010/main" val="15982407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u="sng" dirty="0" err="1" smtClean="0"/>
              <a:t>Phylogeography</a:t>
            </a:r>
            <a:endParaRPr lang="fr-FR" b="1" u="sng" dirty="0"/>
          </a:p>
        </p:txBody>
      </p:sp>
      <p:sp>
        <p:nvSpPr>
          <p:cNvPr id="3" name="Espace réservé du contenu 2"/>
          <p:cNvSpPr>
            <a:spLocks noGrp="1"/>
          </p:cNvSpPr>
          <p:nvPr>
            <p:ph idx="1"/>
          </p:nvPr>
        </p:nvSpPr>
        <p:spPr/>
        <p:txBody>
          <a:bodyPr/>
          <a:lstStyle/>
          <a:p>
            <a:r>
              <a:rPr lang="fr-FR" dirty="0" err="1" smtClean="0"/>
              <a:t>Based</a:t>
            </a:r>
            <a:r>
              <a:rPr lang="fr-FR" dirty="0" smtClean="0"/>
              <a:t> on </a:t>
            </a:r>
            <a:r>
              <a:rPr lang="fr-FR" dirty="0" err="1" smtClean="0"/>
              <a:t>genetic</a:t>
            </a:r>
            <a:r>
              <a:rPr lang="fr-FR" dirty="0" smtClean="0"/>
              <a:t> markers </a:t>
            </a:r>
            <a:r>
              <a:rPr lang="fr-FR" dirty="0" err="1" smtClean="0"/>
              <a:t>with</a:t>
            </a:r>
            <a:r>
              <a:rPr lang="fr-FR" dirty="0" smtClean="0"/>
              <a:t> high </a:t>
            </a:r>
            <a:r>
              <a:rPr lang="fr-FR" dirty="0" err="1" smtClean="0"/>
              <a:t>evolutionary</a:t>
            </a:r>
            <a:r>
              <a:rPr lang="fr-FR" dirty="0" smtClean="0"/>
              <a:t> mutation rates (mitochondrial and </a:t>
            </a:r>
            <a:r>
              <a:rPr lang="fr-FR" dirty="0" err="1" smtClean="0"/>
              <a:t>nuclear</a:t>
            </a:r>
            <a:r>
              <a:rPr lang="fr-FR" dirty="0" smtClean="0"/>
              <a:t> markers).</a:t>
            </a:r>
          </a:p>
          <a:p>
            <a:r>
              <a:rPr lang="fr-FR" dirty="0" smtClean="0"/>
              <a:t>Help to </a:t>
            </a:r>
            <a:r>
              <a:rPr lang="fr-FR" dirty="0" err="1" smtClean="0"/>
              <a:t>evidence</a:t>
            </a:r>
            <a:r>
              <a:rPr lang="fr-FR" dirty="0" smtClean="0"/>
              <a:t> </a:t>
            </a:r>
            <a:r>
              <a:rPr lang="fr-FR" dirty="0" err="1" smtClean="0"/>
              <a:t>intraspecific</a:t>
            </a:r>
            <a:r>
              <a:rPr lang="fr-FR" dirty="0" smtClean="0"/>
              <a:t> </a:t>
            </a:r>
            <a:r>
              <a:rPr lang="fr-FR" dirty="0" err="1" smtClean="0"/>
              <a:t>variability</a:t>
            </a:r>
            <a:r>
              <a:rPr lang="fr-FR" dirty="0" smtClean="0"/>
              <a:t>.</a:t>
            </a:r>
          </a:p>
          <a:p>
            <a:r>
              <a:rPr lang="fr-FR" dirty="0" err="1" smtClean="0"/>
              <a:t>Allows</a:t>
            </a:r>
            <a:r>
              <a:rPr lang="fr-FR" dirty="0" smtClean="0"/>
              <a:t> to </a:t>
            </a:r>
            <a:r>
              <a:rPr lang="fr-FR" dirty="0" err="1" smtClean="0"/>
              <a:t>understand</a:t>
            </a:r>
            <a:r>
              <a:rPr lang="fr-FR" dirty="0" smtClean="0"/>
              <a:t> the impact of </a:t>
            </a:r>
            <a:r>
              <a:rPr lang="fr-FR" dirty="0" err="1" smtClean="0"/>
              <a:t>past</a:t>
            </a:r>
            <a:r>
              <a:rPr lang="fr-FR" dirty="0" smtClean="0"/>
              <a:t> </a:t>
            </a:r>
            <a:r>
              <a:rPr lang="fr-FR" dirty="0" err="1" smtClean="0"/>
              <a:t>historical</a:t>
            </a:r>
            <a:r>
              <a:rPr lang="fr-FR" dirty="0" smtClean="0"/>
              <a:t> </a:t>
            </a:r>
            <a:r>
              <a:rPr lang="fr-FR" dirty="0" err="1" smtClean="0"/>
              <a:t>events</a:t>
            </a:r>
            <a:r>
              <a:rPr lang="fr-FR" dirty="0" smtClean="0"/>
              <a:t> (</a:t>
            </a:r>
            <a:r>
              <a:rPr lang="fr-FR" dirty="0" err="1" smtClean="0"/>
              <a:t>climate</a:t>
            </a:r>
            <a:r>
              <a:rPr lang="fr-FR" dirty="0" smtClean="0"/>
              <a:t> changes, </a:t>
            </a:r>
            <a:r>
              <a:rPr lang="fr-FR" dirty="0" err="1" smtClean="0"/>
              <a:t>insular</a:t>
            </a:r>
            <a:r>
              <a:rPr lang="fr-FR" dirty="0" smtClean="0"/>
              <a:t> isolations </a:t>
            </a:r>
            <a:r>
              <a:rPr lang="fr-FR" dirty="0" err="1" smtClean="0"/>
              <a:t>etc</a:t>
            </a:r>
            <a:r>
              <a:rPr lang="fr-FR" dirty="0" smtClean="0"/>
              <a:t>) on the </a:t>
            </a:r>
            <a:r>
              <a:rPr lang="fr-FR" dirty="0" err="1" smtClean="0"/>
              <a:t>genetic</a:t>
            </a:r>
            <a:r>
              <a:rPr lang="fr-FR" dirty="0" smtClean="0"/>
              <a:t> </a:t>
            </a:r>
            <a:r>
              <a:rPr lang="fr-FR" dirty="0" err="1" smtClean="0"/>
              <a:t>intraspecific</a:t>
            </a:r>
            <a:r>
              <a:rPr lang="fr-FR" dirty="0" smtClean="0"/>
              <a:t> structure of </a:t>
            </a:r>
            <a:r>
              <a:rPr lang="fr-FR" dirty="0" err="1" smtClean="0"/>
              <a:t>vertebrates</a:t>
            </a:r>
            <a:r>
              <a:rPr lang="fr-FR" dirty="0" smtClean="0"/>
              <a:t>.</a:t>
            </a:r>
            <a:endParaRPr lang="fr-FR" dirty="0"/>
          </a:p>
        </p:txBody>
      </p:sp>
    </p:spTree>
    <p:extLst>
      <p:ext uri="{BB962C8B-B14F-4D97-AF65-F5344CB8AC3E}">
        <p14:creationId xmlns:p14="http://schemas.microsoft.com/office/powerpoint/2010/main" val="74444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9460</TotalTime>
  <Words>1461</Words>
  <Application>Microsoft Macintosh PowerPoint</Application>
  <PresentationFormat>Présentation à l'écran (4:3)</PresentationFormat>
  <Paragraphs>315</Paragraphs>
  <Slides>43</Slides>
  <Notes>9</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43</vt:i4>
      </vt:variant>
    </vt:vector>
  </HeadingPairs>
  <TitlesOfParts>
    <vt:vector size="51" baseType="lpstr">
      <vt:lpstr>Arial</vt:lpstr>
      <vt:lpstr>Calibri</vt:lpstr>
      <vt:lpstr>Cambria</vt:lpstr>
      <vt:lpstr>Corbel</vt:lpstr>
      <vt:lpstr>Mangal</vt:lpstr>
      <vt:lpstr>Wingdings</vt:lpstr>
      <vt:lpstr>Thème Office</vt:lpstr>
      <vt:lpstr>Document</vt:lpstr>
      <vt:lpstr>An overview of genetic tools to study biodiversity and health, from the hosts to the vectors and their pathogens </vt:lpstr>
      <vt:lpstr>Genetics help taxonomic studies and help to identify new and relict species </vt:lpstr>
      <vt:lpstr>Morphological characters for species identifications</vt:lpstr>
      <vt:lpstr>Présentation PowerPoint</vt:lpstr>
      <vt:lpstr>Molecular phylogeny</vt:lpstr>
      <vt:lpstr>Présentation PowerPoint</vt:lpstr>
      <vt:lpstr>Discovery of a new mammal genus in Indonesia : Halmaheramys bokimekot</vt:lpstr>
      <vt:lpstr>Présentation PowerPoint</vt:lpstr>
      <vt:lpstr>Phylogeography</vt:lpstr>
      <vt:lpstr>Présentation PowerPoint</vt:lpstr>
      <vt:lpstr>Présentation PowerPoint</vt:lpstr>
      <vt:lpstr>Arks of Biodiversity</vt:lpstr>
      <vt:lpstr>Présentation PowerPoint</vt:lpstr>
      <vt:lpstr>The case of the African lion in Tanzania</vt:lpstr>
      <vt:lpstr>Reduction of its distribution throughout African</vt:lpstr>
      <vt:lpstr>Clustering analyses based on hypervariable genetic markers (SNP's)</vt:lpstr>
      <vt:lpstr>Présentation PowerPoint</vt:lpstr>
      <vt:lpstr>Impact of agriculture and human urbanization on the genetic structure of the lions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Development of barcoding approaches </vt:lpstr>
      <vt:lpstr>Présentation PowerPoint</vt:lpstr>
      <vt:lpstr>Présentation PowerPoint</vt:lpstr>
      <vt:lpstr>Présentation PowerPoint</vt:lpstr>
      <vt:lpstr>Présentation PowerPoint</vt:lpstr>
      <vt:lpstr>Présentation PowerPoint</vt:lpstr>
      <vt:lpstr>Aknowledgements</vt:lpstr>
    </vt:vector>
  </TitlesOfParts>
  <Company>INRA</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Interest of genetic barcoding approaches for the study of biodiversity and epidemiology   Johan Michaux   Conservation Genetics Unit, Institute of Botany (Bat. 22), University of Liège Belgium CIRAD Animal et Gestion Intégrée des Risques (AGIRs), Campus de Baillarguet, F-34093 Montpellier Cedex 5, France. </dc:title>
  <dc:creator>Johan Michaux</dc:creator>
  <cp:lastModifiedBy>Utilisateur de Microsoft Office</cp:lastModifiedBy>
  <cp:revision>81</cp:revision>
  <dcterms:created xsi:type="dcterms:W3CDTF">2016-03-13T21:48:52Z</dcterms:created>
  <dcterms:modified xsi:type="dcterms:W3CDTF">2017-10-18T10:04:04Z</dcterms:modified>
</cp:coreProperties>
</file>