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360" r:id="rId3"/>
    <p:sldId id="361" r:id="rId4"/>
    <p:sldId id="362" r:id="rId5"/>
    <p:sldId id="363" r:id="rId6"/>
    <p:sldId id="364" r:id="rId7"/>
    <p:sldId id="391" r:id="rId8"/>
    <p:sldId id="368" r:id="rId9"/>
    <p:sldId id="365" r:id="rId10"/>
    <p:sldId id="392" r:id="rId11"/>
    <p:sldId id="389" r:id="rId12"/>
    <p:sldId id="403" r:id="rId13"/>
    <p:sldId id="411" r:id="rId14"/>
    <p:sldId id="408" r:id="rId15"/>
    <p:sldId id="409" r:id="rId16"/>
    <p:sldId id="393" r:id="rId17"/>
    <p:sldId id="366" r:id="rId18"/>
    <p:sldId id="367" r:id="rId19"/>
    <p:sldId id="412" r:id="rId20"/>
    <p:sldId id="404" r:id="rId21"/>
    <p:sldId id="414" r:id="rId22"/>
    <p:sldId id="390" r:id="rId23"/>
    <p:sldId id="418" r:id="rId24"/>
    <p:sldId id="369" r:id="rId25"/>
    <p:sldId id="370" r:id="rId26"/>
    <p:sldId id="406" r:id="rId27"/>
    <p:sldId id="407" r:id="rId28"/>
    <p:sldId id="424" r:id="rId29"/>
    <p:sldId id="425" r:id="rId30"/>
    <p:sldId id="394" r:id="rId31"/>
    <p:sldId id="375" r:id="rId32"/>
    <p:sldId id="376" r:id="rId33"/>
    <p:sldId id="377" r:id="rId34"/>
    <p:sldId id="378" r:id="rId35"/>
    <p:sldId id="379" r:id="rId36"/>
    <p:sldId id="400" r:id="rId37"/>
    <p:sldId id="381" r:id="rId38"/>
    <p:sldId id="382" r:id="rId39"/>
    <p:sldId id="383" r:id="rId40"/>
    <p:sldId id="384" r:id="rId41"/>
    <p:sldId id="385" r:id="rId42"/>
    <p:sldId id="387" r:id="rId43"/>
    <p:sldId id="388" r:id="rId44"/>
    <p:sldId id="279" r:id="rId45"/>
    <p:sldId id="347" r:id="rId46"/>
    <p:sldId id="435" r:id="rId47"/>
    <p:sldId id="436" r:id="rId48"/>
    <p:sldId id="437" r:id="rId49"/>
    <p:sldId id="438" r:id="rId50"/>
    <p:sldId id="439" r:id="rId51"/>
    <p:sldId id="440" r:id="rId5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09"/>
    <p:restoredTop sz="86418"/>
  </p:normalViewPr>
  <p:slideViewPr>
    <p:cSldViewPr snapToGrid="0" snapToObjects="1">
      <p:cViewPr varScale="1">
        <p:scale>
          <a:sx n="108" d="100"/>
          <a:sy n="108" d="100"/>
        </p:scale>
        <p:origin x="240" y="184"/>
      </p:cViewPr>
      <p:guideLst>
        <p:guide orient="horz" pos="2160"/>
        <p:guide pos="2880"/>
      </p:guideLst>
    </p:cSldViewPr>
  </p:slideViewPr>
  <p:outlineViewPr>
    <p:cViewPr>
      <p:scale>
        <a:sx n="35" d="100"/>
        <a:sy n="35" d="100"/>
      </p:scale>
      <p:origin x="0" y="-200"/>
    </p:cViewPr>
    <p:sldLst>
      <p:sld r:id="rId1" collapse="1"/>
    </p:sldLst>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8650B-E199-8B43-BED7-30EED50E3D8F}" type="datetimeFigureOut">
              <a:rPr lang="fr-FR" smtClean="0"/>
              <a:t>30/10/2018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6244C-7BDB-A64E-99DF-6FAEC248A1A3}" type="slidenum">
              <a:rPr lang="fr-FR" smtClean="0"/>
              <a:t>‹N°›</a:t>
            </a:fld>
            <a:endParaRPr lang="fr-FR"/>
          </a:p>
        </p:txBody>
      </p:sp>
    </p:spTree>
    <p:extLst>
      <p:ext uri="{BB962C8B-B14F-4D97-AF65-F5344CB8AC3E}">
        <p14:creationId xmlns:p14="http://schemas.microsoft.com/office/powerpoint/2010/main" val="79365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BE" altLang="fr-FR">
              <a:latin typeface="Times New Roman" charset="0"/>
              <a:ea typeface="ＭＳ Ｐゴシック" charset="-128"/>
            </a:endParaRPr>
          </a:p>
        </p:txBody>
      </p:sp>
      <p:sp>
        <p:nvSpPr>
          <p:cNvPr id="109572"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10913E3C-8FCC-F14B-8AC4-F7FA48B1B9DA}" type="slidenum">
              <a:rPr lang="fr-BE" altLang="fr-FR" sz="1200"/>
              <a:pPr/>
              <a:t>2</a:t>
            </a:fld>
            <a:endParaRPr lang="fr-BE" altLang="fr-FR" sz="1200"/>
          </a:p>
        </p:txBody>
      </p:sp>
    </p:spTree>
    <p:extLst>
      <p:ext uri="{BB962C8B-B14F-4D97-AF65-F5344CB8AC3E}">
        <p14:creationId xmlns:p14="http://schemas.microsoft.com/office/powerpoint/2010/main" val="628151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woodlouse</a:t>
            </a:r>
            <a:endParaRPr lang="fr-FR" dirty="0"/>
          </a:p>
        </p:txBody>
      </p:sp>
      <p:sp>
        <p:nvSpPr>
          <p:cNvPr id="4" name="Espace réservé du numéro de diapositive 3"/>
          <p:cNvSpPr>
            <a:spLocks noGrp="1"/>
          </p:cNvSpPr>
          <p:nvPr>
            <p:ph type="sldNum" sz="quarter" idx="5"/>
          </p:nvPr>
        </p:nvSpPr>
        <p:spPr/>
        <p:txBody>
          <a:bodyPr/>
          <a:lstStyle/>
          <a:p>
            <a:fld id="{6FA6244C-7BDB-A64E-99DF-6FAEC248A1A3}" type="slidenum">
              <a:rPr lang="fr-FR" smtClean="0"/>
              <a:t>27</a:t>
            </a:fld>
            <a:endParaRPr lang="fr-FR"/>
          </a:p>
        </p:txBody>
      </p:sp>
    </p:spTree>
    <p:extLst>
      <p:ext uri="{BB962C8B-B14F-4D97-AF65-F5344CB8AC3E}">
        <p14:creationId xmlns:p14="http://schemas.microsoft.com/office/powerpoint/2010/main" val="1703992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83801E33-17FE-5845-878F-F14F1715A38F}" type="slidenum">
              <a:rPr lang="fr-FR" altLang="fr-FR" sz="1200"/>
              <a:pPr/>
              <a:t>33</a:t>
            </a:fld>
            <a:endParaRPr lang="fr-FR" altLang="fr-FR" sz="1200"/>
          </a:p>
        </p:txBody>
      </p:sp>
      <p:sp>
        <p:nvSpPr>
          <p:cNvPr id="136195" name="Espace réservé de l'image des diapositives 1"/>
          <p:cNvSpPr>
            <a:spLocks noGrp="1" noRot="1" noChangeAspect="1" noTextEdit="1"/>
          </p:cNvSpPr>
          <p:nvPr>
            <p:ph type="sldImg"/>
          </p:nvPr>
        </p:nvSpPr>
        <p:spPr>
          <a:ln/>
        </p:spPr>
      </p:sp>
      <p:sp>
        <p:nvSpPr>
          <p:cNvPr id="136196"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dirty="0">
                <a:latin typeface="Times New Roman" charset="0"/>
                <a:ea typeface="ＭＳ Ｐゴシック" charset="-128"/>
              </a:rPr>
              <a:t>. </a:t>
            </a:r>
          </a:p>
        </p:txBody>
      </p:sp>
      <p:sp>
        <p:nvSpPr>
          <p:cNvPr id="136197"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fld id="{28B8F3B6-7DFA-544A-8284-E2240438EEF1}" type="slidenum">
              <a:rPr lang="en-US" altLang="fr-FR" sz="1200">
                <a:latin typeface="Calibri" charset="0"/>
              </a:rPr>
              <a:pPr algn="r"/>
              <a:t>33</a:t>
            </a:fld>
            <a:endParaRPr lang="en-US" altLang="fr-FR" sz="1200">
              <a:latin typeface="Calibri" charset="0"/>
            </a:endParaRPr>
          </a:p>
        </p:txBody>
      </p:sp>
    </p:spTree>
    <p:extLst>
      <p:ext uri="{BB962C8B-B14F-4D97-AF65-F5344CB8AC3E}">
        <p14:creationId xmlns:p14="http://schemas.microsoft.com/office/powerpoint/2010/main" val="293916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A6244C-7BDB-A64E-99DF-6FAEC248A1A3}" type="slidenum">
              <a:rPr lang="fr-FR" smtClean="0"/>
              <a:t>44</a:t>
            </a:fld>
            <a:endParaRPr lang="fr-FR"/>
          </a:p>
        </p:txBody>
      </p:sp>
    </p:spTree>
    <p:extLst>
      <p:ext uri="{BB962C8B-B14F-4D97-AF65-F5344CB8AC3E}">
        <p14:creationId xmlns:p14="http://schemas.microsoft.com/office/powerpoint/2010/main" val="102248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a:ln/>
        </p:spPr>
      </p:sp>
      <p:sp>
        <p:nvSpPr>
          <p:cNvPr id="111619"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BE" altLang="fr-FR">
              <a:latin typeface="Times New Roman" charset="0"/>
              <a:ea typeface="ＭＳ Ｐゴシック" charset="-128"/>
            </a:endParaRPr>
          </a:p>
        </p:txBody>
      </p:sp>
      <p:sp>
        <p:nvSpPr>
          <p:cNvPr id="111620"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BEA50201-ED21-974A-AD1C-D965AF28EC8A}" type="slidenum">
              <a:rPr lang="fr-BE" altLang="fr-FR" sz="1200"/>
              <a:pPr/>
              <a:t>3</a:t>
            </a:fld>
            <a:endParaRPr lang="fr-BE" altLang="fr-FR" sz="1200"/>
          </a:p>
        </p:txBody>
      </p:sp>
    </p:spTree>
    <p:extLst>
      <p:ext uri="{BB962C8B-B14F-4D97-AF65-F5344CB8AC3E}">
        <p14:creationId xmlns:p14="http://schemas.microsoft.com/office/powerpoint/2010/main" val="5086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a:ln/>
        </p:spPr>
      </p:sp>
      <p:sp>
        <p:nvSpPr>
          <p:cNvPr id="113667"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BE" altLang="fr-FR">
              <a:latin typeface="Times New Roman" charset="0"/>
              <a:ea typeface="ＭＳ Ｐゴシック" charset="-128"/>
            </a:endParaRPr>
          </a:p>
        </p:txBody>
      </p:sp>
      <p:sp>
        <p:nvSpPr>
          <p:cNvPr id="113668"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42B1E61D-F74B-E64A-8C60-2CBF4D57C7A1}" type="slidenum">
              <a:rPr lang="fr-BE" altLang="fr-FR" sz="1200"/>
              <a:pPr/>
              <a:t>4</a:t>
            </a:fld>
            <a:endParaRPr lang="fr-BE" altLang="fr-FR" sz="1200"/>
          </a:p>
        </p:txBody>
      </p:sp>
    </p:spTree>
    <p:extLst>
      <p:ext uri="{BB962C8B-B14F-4D97-AF65-F5344CB8AC3E}">
        <p14:creationId xmlns:p14="http://schemas.microsoft.com/office/powerpoint/2010/main" val="181529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a:ln/>
        </p:spPr>
      </p:sp>
      <p:sp>
        <p:nvSpPr>
          <p:cNvPr id="115715"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BE" altLang="fr-FR">
              <a:latin typeface="Times New Roman" charset="0"/>
              <a:ea typeface="ＭＳ Ｐゴシック" charset="-128"/>
            </a:endParaRPr>
          </a:p>
        </p:txBody>
      </p:sp>
      <p:sp>
        <p:nvSpPr>
          <p:cNvPr id="115716"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F55A8A49-E2F9-9340-9247-210FD45DF20C}" type="slidenum">
              <a:rPr lang="fr-BE" altLang="fr-FR" sz="1200"/>
              <a:pPr/>
              <a:t>5</a:t>
            </a:fld>
            <a:endParaRPr lang="fr-BE" altLang="fr-FR" sz="1200"/>
          </a:p>
        </p:txBody>
      </p:sp>
    </p:spTree>
    <p:extLst>
      <p:ext uri="{BB962C8B-B14F-4D97-AF65-F5344CB8AC3E}">
        <p14:creationId xmlns:p14="http://schemas.microsoft.com/office/powerpoint/2010/main" val="127466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a:ln/>
        </p:spPr>
      </p:sp>
      <p:sp>
        <p:nvSpPr>
          <p:cNvPr id="11776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BE" altLang="fr-FR">
              <a:latin typeface="Times New Roman" charset="0"/>
              <a:ea typeface="ＭＳ Ｐゴシック" charset="-128"/>
            </a:endParaRPr>
          </a:p>
        </p:txBody>
      </p:sp>
      <p:sp>
        <p:nvSpPr>
          <p:cNvPr id="117764"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5206123E-CA52-9645-A06C-1E20DF5656F0}" type="slidenum">
              <a:rPr lang="fr-BE" altLang="fr-FR" sz="1200"/>
              <a:pPr/>
              <a:t>6</a:t>
            </a:fld>
            <a:endParaRPr lang="fr-BE" altLang="fr-FR" sz="1200"/>
          </a:p>
        </p:txBody>
      </p:sp>
    </p:spTree>
    <p:extLst>
      <p:ext uri="{BB962C8B-B14F-4D97-AF65-F5344CB8AC3E}">
        <p14:creationId xmlns:p14="http://schemas.microsoft.com/office/powerpoint/2010/main" val="102491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a:ln/>
        </p:spPr>
      </p:sp>
      <p:sp>
        <p:nvSpPr>
          <p:cNvPr id="120835"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fr-BE" altLang="fr-FR">
              <a:latin typeface="Times New Roman" charset="0"/>
              <a:ea typeface="ＭＳ Ｐゴシック" charset="-128"/>
            </a:endParaRPr>
          </a:p>
        </p:txBody>
      </p:sp>
      <p:sp>
        <p:nvSpPr>
          <p:cNvPr id="120836"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A624DCFB-6141-BE40-ABE4-F0052E79F15F}" type="slidenum">
              <a:rPr lang="fr-FR" altLang="fr-FR" sz="1200">
                <a:latin typeface="Calibri" charset="0"/>
              </a:rPr>
              <a:pPr/>
              <a:t>17</a:t>
            </a:fld>
            <a:endParaRPr lang="fr-FR" altLang="fr-FR" sz="1200">
              <a:latin typeface="Calibri" charset="0"/>
            </a:endParaRPr>
          </a:p>
        </p:txBody>
      </p:sp>
    </p:spTree>
    <p:extLst>
      <p:ext uri="{BB962C8B-B14F-4D97-AF65-F5344CB8AC3E}">
        <p14:creationId xmlns:p14="http://schemas.microsoft.com/office/powerpoint/2010/main" val="174604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p:cNvSpPr>
            <a:spLocks noGrp="1" noRot="1" noChangeAspect="1" noTextEdit="1"/>
          </p:cNvSpPr>
          <p:nvPr>
            <p:ph type="sldImg"/>
          </p:nvPr>
        </p:nvSpPr>
        <p:spPr>
          <a:ln/>
        </p:spPr>
      </p:sp>
      <p:sp>
        <p:nvSpPr>
          <p:cNvPr id="122883"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fr-BE" altLang="fr-FR">
              <a:latin typeface="Times New Roman" charset="0"/>
              <a:ea typeface="ＭＳ Ｐゴシック" charset="-128"/>
            </a:endParaRPr>
          </a:p>
        </p:txBody>
      </p:sp>
      <p:sp>
        <p:nvSpPr>
          <p:cNvPr id="122884" name="Espace réservé du numéro de diapositiv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fld id="{F432CD9C-33E6-D344-818D-476402474D7E}" type="slidenum">
              <a:rPr lang="fr-FR" altLang="fr-FR" sz="1200">
                <a:solidFill>
                  <a:srgbClr val="000000"/>
                </a:solidFill>
                <a:latin typeface="Calibri" charset="0"/>
              </a:rPr>
              <a:pPr/>
              <a:t>18</a:t>
            </a:fld>
            <a:endParaRPr lang="fr-FR" altLang="fr-FR" sz="1200">
              <a:solidFill>
                <a:srgbClr val="000000"/>
              </a:solidFill>
              <a:latin typeface="Calibri" charset="0"/>
            </a:endParaRPr>
          </a:p>
        </p:txBody>
      </p:sp>
    </p:spTree>
    <p:extLst>
      <p:ext uri="{BB962C8B-B14F-4D97-AF65-F5344CB8AC3E}">
        <p14:creationId xmlns:p14="http://schemas.microsoft.com/office/powerpoint/2010/main" val="53499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23</a:t>
            </a:fld>
            <a:endParaRPr lang="fr-FR"/>
          </a:p>
        </p:txBody>
      </p:sp>
    </p:spTree>
    <p:extLst>
      <p:ext uri="{BB962C8B-B14F-4D97-AF65-F5344CB8AC3E}">
        <p14:creationId xmlns:p14="http://schemas.microsoft.com/office/powerpoint/2010/main" val="388947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24</a:t>
            </a:fld>
            <a:endParaRPr lang="fr-FR"/>
          </a:p>
        </p:txBody>
      </p:sp>
    </p:spTree>
    <p:extLst>
      <p:ext uri="{BB962C8B-B14F-4D97-AF65-F5344CB8AC3E}">
        <p14:creationId xmlns:p14="http://schemas.microsoft.com/office/powerpoint/2010/main" val="1574028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46538A9-AC02-2E40-B04C-6F1D886CBE5F}" type="datetimeFigureOut">
              <a:rPr lang="fr-FR" smtClean="0"/>
              <a:pPr/>
              <a:t>30/10/2018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538A9-AC02-2E40-B04C-6F1D886CBE5F}" type="datetimeFigureOut">
              <a:rPr lang="fr-FR" smtClean="0"/>
              <a:pPr/>
              <a:t>30/10/2018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F04E0-22B2-C740-BF8E-8A29C2323A6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420945" cy="893584"/>
          </a:xfrm>
          <a:prstGeom prst="rect">
            <a:avLst/>
          </a:prstGeom>
          <a:noFill/>
          <a:ln>
            <a:solidFill>
              <a:srgbClr val="000000"/>
            </a:solid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19399" y="1"/>
            <a:ext cx="1424601" cy="1040013"/>
          </a:xfrm>
          <a:prstGeom prst="rect">
            <a:avLst/>
          </a:prstGeom>
          <a:noFill/>
          <a:ln>
            <a:solidFill>
              <a:schemeClr val="tx1"/>
            </a:solid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7" name="Image 6" descr="Capture d’écran 2015-12-05 à 16.43.21.png"/>
          <p:cNvPicPr>
            <a:picLocks noChangeAspect="1"/>
          </p:cNvPicPr>
          <p:nvPr/>
        </p:nvPicPr>
        <p:blipFill>
          <a:blip r:embed="rId4"/>
          <a:stretch>
            <a:fillRect/>
          </a:stretch>
        </p:blipFill>
        <p:spPr>
          <a:xfrm>
            <a:off x="0" y="5608047"/>
            <a:ext cx="2248658" cy="1249953"/>
          </a:xfrm>
          <a:prstGeom prst="rect">
            <a:avLst/>
          </a:prstGeom>
        </p:spPr>
      </p:pic>
      <p:sp>
        <p:nvSpPr>
          <p:cNvPr id="11" name="Titre 1"/>
          <p:cNvSpPr>
            <a:spLocks noGrp="1"/>
          </p:cNvSpPr>
          <p:nvPr>
            <p:ph type="ctrTitle"/>
          </p:nvPr>
        </p:nvSpPr>
        <p:spPr>
          <a:xfrm>
            <a:off x="710472" y="1803485"/>
            <a:ext cx="7164918" cy="865242"/>
          </a:xfrm>
        </p:spPr>
        <p:txBody>
          <a:bodyPr>
            <a:normAutofit fontScale="90000"/>
          </a:bodyPr>
          <a:lstStyle/>
          <a:p>
            <a:br>
              <a:rPr lang="en-US" dirty="0"/>
            </a:br>
            <a:r>
              <a:rPr lang="en-GB" dirty="0"/>
              <a:t> The revolution of new genetic tools for the study of the ecology of rare or elusive species, using non-invasive approaches</a:t>
            </a:r>
            <a:r>
              <a:rPr lang="fr-FR" dirty="0"/>
              <a:t> </a:t>
            </a:r>
            <a:br>
              <a:rPr lang="en-US" dirty="0"/>
            </a:br>
            <a:endParaRPr lang="fr-FR" sz="2700" dirty="0"/>
          </a:p>
        </p:txBody>
      </p:sp>
      <p:sp>
        <p:nvSpPr>
          <p:cNvPr id="12" name="ZoneTexte 11"/>
          <p:cNvSpPr txBox="1"/>
          <p:nvPr/>
        </p:nvSpPr>
        <p:spPr>
          <a:xfrm>
            <a:off x="581540" y="3648500"/>
            <a:ext cx="8021362" cy="2062103"/>
          </a:xfrm>
          <a:prstGeom prst="rect">
            <a:avLst/>
          </a:prstGeom>
          <a:noFill/>
        </p:spPr>
        <p:txBody>
          <a:bodyPr wrap="none" rtlCol="0">
            <a:spAutoFit/>
          </a:bodyPr>
          <a:lstStyle/>
          <a:p>
            <a:pPr algn="ctr"/>
            <a:endParaRPr lang="en-GB" i="1" u="sng" dirty="0"/>
          </a:p>
          <a:p>
            <a:pPr algn="ctr"/>
            <a:r>
              <a:rPr lang="en-GB" sz="2800" i="1" dirty="0"/>
              <a:t>Johan </a:t>
            </a:r>
            <a:r>
              <a:rPr lang="en-GB" sz="2800" i="1" dirty="0" err="1"/>
              <a:t>Michaux</a:t>
            </a:r>
            <a:br>
              <a:rPr lang="en-GB" sz="2800" i="1" dirty="0"/>
            </a:br>
            <a:endParaRPr lang="en-GB" sz="2800" i="1" dirty="0"/>
          </a:p>
          <a:p>
            <a:pPr algn="ctr"/>
            <a:r>
              <a:rPr lang="en-GB" dirty="0"/>
              <a:t>Conservation Genetics Lab, Institute of Botany (Bat. 22), University of Liège Belgium</a:t>
            </a:r>
          </a:p>
          <a:p>
            <a:pPr algn="ctr"/>
            <a:r>
              <a:rPr lang="en-GB" i="1" u="sng" dirty="0" err="1"/>
              <a:t>www.gecolab.weebly.com</a:t>
            </a:r>
            <a:br>
              <a:rPr lang="en-GB" i="1" u="sng" dirty="0"/>
            </a:br>
            <a:endParaRPr lang="fr-FR" i="1" u="sng" dirty="0"/>
          </a:p>
        </p:txBody>
      </p:sp>
      <p:pic>
        <p:nvPicPr>
          <p:cNvPr id="3" name="Image 2">
            <a:extLst>
              <a:ext uri="{FF2B5EF4-FFF2-40B4-BE49-F238E27FC236}">
                <a16:creationId xmlns:a16="http://schemas.microsoft.com/office/drawing/2014/main" id="{11884F24-807D-7E47-A55D-B88DD0B6AF56}"/>
              </a:ext>
            </a:extLst>
          </p:cNvPr>
          <p:cNvPicPr>
            <a:picLocks noChangeAspect="1"/>
          </p:cNvPicPr>
          <p:nvPr/>
        </p:nvPicPr>
        <p:blipFill>
          <a:blip r:embed="rId5"/>
          <a:stretch>
            <a:fillRect/>
          </a:stretch>
        </p:blipFill>
        <p:spPr>
          <a:xfrm>
            <a:off x="7517081" y="5774892"/>
            <a:ext cx="1626919" cy="10831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3449" y="1781299"/>
            <a:ext cx="8229600" cy="3008158"/>
          </a:xfrm>
          <a:solidFill>
            <a:schemeClr val="bg1"/>
          </a:solidFill>
          <a:ln>
            <a:solidFill>
              <a:schemeClr val="tx1"/>
            </a:solidFill>
          </a:ln>
        </p:spPr>
        <p:txBody>
          <a:bodyPr>
            <a:normAutofit/>
          </a:bodyPr>
          <a:lstStyle/>
          <a:p>
            <a:r>
              <a:rPr lang="fr-FR" dirty="0" err="1"/>
              <a:t>Study</a:t>
            </a:r>
            <a:r>
              <a:rPr lang="fr-FR" dirty="0"/>
              <a:t> of the </a:t>
            </a:r>
            <a:r>
              <a:rPr lang="fr-FR" dirty="0" err="1"/>
              <a:t>genetic</a:t>
            </a:r>
            <a:r>
              <a:rPr lang="fr-FR" dirty="0"/>
              <a:t> structure of </a:t>
            </a:r>
            <a:r>
              <a:rPr lang="fr-FR" dirty="0" err="1"/>
              <a:t>threatened</a:t>
            </a:r>
            <a:r>
              <a:rPr lang="fr-FR" dirty="0"/>
              <a:t> and </a:t>
            </a:r>
            <a:r>
              <a:rPr lang="fr-FR" dirty="0" err="1"/>
              <a:t>elusive</a:t>
            </a:r>
            <a:r>
              <a:rPr lang="fr-FR" dirty="0"/>
              <a:t> </a:t>
            </a:r>
            <a:r>
              <a:rPr lang="fr-FR" dirty="0" err="1"/>
              <a:t>species</a:t>
            </a:r>
            <a:r>
              <a:rPr lang="fr-FR" dirty="0"/>
              <a:t> (</a:t>
            </a:r>
            <a:r>
              <a:rPr lang="fr-FR" dirty="0" err="1"/>
              <a:t>phylogeography</a:t>
            </a:r>
            <a:r>
              <a:rPr lang="fr-FR" dirty="0"/>
              <a:t>, population </a:t>
            </a:r>
            <a:r>
              <a:rPr lang="fr-FR" dirty="0" err="1"/>
              <a:t>genetics</a:t>
            </a:r>
            <a:r>
              <a:rPr lang="fr-FR" dirty="0"/>
              <a:t>)</a:t>
            </a:r>
          </a:p>
        </p:txBody>
      </p:sp>
    </p:spTree>
    <p:extLst>
      <p:ext uri="{BB962C8B-B14F-4D97-AF65-F5344CB8AC3E}">
        <p14:creationId xmlns:p14="http://schemas.microsoft.com/office/powerpoint/2010/main" val="70024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Microsatellite or </a:t>
            </a:r>
            <a:r>
              <a:rPr lang="fr-FR" dirty="0" err="1"/>
              <a:t>SNPs</a:t>
            </a:r>
            <a:r>
              <a:rPr lang="fr-FR" dirty="0"/>
              <a:t> </a:t>
            </a:r>
            <a:r>
              <a:rPr lang="fr-FR" dirty="0" err="1"/>
              <a:t>genotyping</a:t>
            </a:r>
            <a:endParaRPr lang="fr-FR" dirty="0"/>
          </a:p>
        </p:txBody>
      </p:sp>
      <p:pic>
        <p:nvPicPr>
          <p:cNvPr id="5" name="Espace réservé du contenu 4"/>
          <p:cNvPicPr>
            <a:picLocks noGrp="1" noChangeAspect="1"/>
          </p:cNvPicPr>
          <p:nvPr>
            <p:ph idx="1"/>
          </p:nvPr>
        </p:nvPicPr>
        <p:blipFill>
          <a:blip r:embed="rId2"/>
          <a:srcRect l="1210" r="1210"/>
          <a:stretch>
            <a:fillRect/>
          </a:stretch>
        </p:blipFill>
        <p:spPr>
          <a:xfrm>
            <a:off x="457200" y="3670300"/>
            <a:ext cx="3717896" cy="2044700"/>
          </a:xfrm>
        </p:spPr>
      </p:pic>
      <p:sp>
        <p:nvSpPr>
          <p:cNvPr id="4" name="Espace réservé du numéro de diapositive 3"/>
          <p:cNvSpPr>
            <a:spLocks noGrp="1"/>
          </p:cNvSpPr>
          <p:nvPr>
            <p:ph type="sldNum" sz="quarter" idx="12"/>
          </p:nvPr>
        </p:nvSpPr>
        <p:spPr/>
        <p:txBody>
          <a:bodyPr/>
          <a:lstStyle/>
          <a:p>
            <a:fld id="{71DF04E0-22B2-C740-BF8E-8A29C2323A68}" type="slidenum">
              <a:rPr lang="fr-FR" smtClean="0"/>
              <a:pPr/>
              <a:t>11</a:t>
            </a:fld>
            <a:endParaRPr lang="fr-FR"/>
          </a:p>
        </p:txBody>
      </p:sp>
      <p:pic>
        <p:nvPicPr>
          <p:cNvPr id="6" name="Image 5"/>
          <p:cNvPicPr>
            <a:picLocks noChangeAspect="1"/>
          </p:cNvPicPr>
          <p:nvPr/>
        </p:nvPicPr>
        <p:blipFill>
          <a:blip r:embed="rId3"/>
          <a:stretch>
            <a:fillRect/>
          </a:stretch>
        </p:blipFill>
        <p:spPr>
          <a:xfrm>
            <a:off x="4446693" y="2997200"/>
            <a:ext cx="4405207" cy="3213100"/>
          </a:xfrm>
          <a:prstGeom prst="rect">
            <a:avLst/>
          </a:prstGeom>
        </p:spPr>
      </p:pic>
      <p:sp>
        <p:nvSpPr>
          <p:cNvPr id="7" name="ZoneTexte 6"/>
          <p:cNvSpPr txBox="1"/>
          <p:nvPr/>
        </p:nvSpPr>
        <p:spPr>
          <a:xfrm>
            <a:off x="457200" y="1427540"/>
            <a:ext cx="6349214" cy="1569660"/>
          </a:xfrm>
          <a:prstGeom prst="rect">
            <a:avLst/>
          </a:prstGeom>
          <a:noFill/>
        </p:spPr>
        <p:txBody>
          <a:bodyPr wrap="none" rtlCol="0">
            <a:spAutoFit/>
          </a:bodyPr>
          <a:lstStyle/>
          <a:p>
            <a:r>
              <a:rPr lang="fr-FR" sz="2400" dirty="0"/>
              <a:t>Amplification of </a:t>
            </a:r>
            <a:r>
              <a:rPr lang="fr-FR" sz="2400" dirty="0" err="1"/>
              <a:t>highly</a:t>
            </a:r>
            <a:r>
              <a:rPr lang="fr-FR" sz="2400" dirty="0"/>
              <a:t> </a:t>
            </a:r>
            <a:r>
              <a:rPr lang="fr-FR" sz="2400" dirty="0" err="1"/>
              <a:t>polymorphic</a:t>
            </a:r>
            <a:r>
              <a:rPr lang="fr-FR" sz="2400" dirty="0"/>
              <a:t> short </a:t>
            </a:r>
            <a:r>
              <a:rPr lang="fr-FR" sz="2400" dirty="0" err="1"/>
              <a:t>regions</a:t>
            </a:r>
            <a:endParaRPr lang="fr-FR" sz="2400" dirty="0"/>
          </a:p>
          <a:p>
            <a:endParaRPr lang="fr-FR" sz="2400" dirty="0"/>
          </a:p>
          <a:p>
            <a:pPr marL="285750" indent="-285750">
              <a:buFont typeface="Symbol" charset="0"/>
              <a:buChar char=""/>
            </a:pPr>
            <a:r>
              <a:rPr lang="fr-FR" sz="2400" dirty="0"/>
              <a:t> </a:t>
            </a:r>
            <a:r>
              <a:rPr lang="fr-FR" sz="2400" dirty="0" err="1"/>
              <a:t>Differences</a:t>
            </a:r>
            <a:r>
              <a:rPr lang="fr-FR" sz="2400" dirty="0"/>
              <a:t> at the </a:t>
            </a:r>
            <a:r>
              <a:rPr lang="fr-FR" sz="2400" dirty="0" err="1"/>
              <a:t>individual</a:t>
            </a:r>
            <a:r>
              <a:rPr lang="fr-FR" sz="2400" dirty="0"/>
              <a:t> </a:t>
            </a:r>
            <a:r>
              <a:rPr lang="fr-FR" sz="2400" dirty="0" err="1"/>
              <a:t>level</a:t>
            </a:r>
            <a:endParaRPr lang="fr-FR" sz="2400" dirty="0"/>
          </a:p>
          <a:p>
            <a:pPr marL="285750" indent="-285750">
              <a:buFont typeface="Symbol" charset="0"/>
              <a:buChar char=""/>
            </a:pPr>
            <a:r>
              <a:rPr lang="fr-FR" sz="2400" dirty="0"/>
              <a:t> « </a:t>
            </a:r>
            <a:r>
              <a:rPr lang="fr-FR" sz="2400" dirty="0" err="1"/>
              <a:t>genetic</a:t>
            </a:r>
            <a:r>
              <a:rPr lang="fr-FR" sz="2400" dirty="0"/>
              <a:t> ID </a:t>
            </a:r>
            <a:r>
              <a:rPr lang="fr-FR" sz="2400" dirty="0" err="1"/>
              <a:t>card</a:t>
            </a:r>
            <a:r>
              <a:rPr lang="fr-FR" sz="2400" dirty="0"/>
              <a:t> »</a:t>
            </a:r>
          </a:p>
        </p:txBody>
      </p:sp>
      <p:sp>
        <p:nvSpPr>
          <p:cNvPr id="8" name="ZoneTexte 7"/>
          <p:cNvSpPr txBox="1"/>
          <p:nvPr/>
        </p:nvSpPr>
        <p:spPr>
          <a:xfrm>
            <a:off x="220300" y="6064934"/>
            <a:ext cx="4463294" cy="646331"/>
          </a:xfrm>
          <a:prstGeom prst="rect">
            <a:avLst/>
          </a:prstGeom>
          <a:noFill/>
        </p:spPr>
        <p:txBody>
          <a:bodyPr wrap="none" rtlCol="0">
            <a:spAutoFit/>
          </a:bodyPr>
          <a:lstStyle/>
          <a:p>
            <a:r>
              <a:rPr lang="fr-FR" dirty="0"/>
              <a:t>Can </a:t>
            </a:r>
            <a:r>
              <a:rPr lang="fr-FR" dirty="0" err="1"/>
              <a:t>work</a:t>
            </a:r>
            <a:r>
              <a:rPr lang="fr-FR" dirty="0"/>
              <a:t> </a:t>
            </a:r>
            <a:r>
              <a:rPr lang="fr-FR" dirty="0" err="1"/>
              <a:t>with</a:t>
            </a:r>
            <a:r>
              <a:rPr lang="fr-FR" dirty="0"/>
              <a:t> non invasive </a:t>
            </a:r>
            <a:r>
              <a:rPr lang="fr-FR" dirty="0" err="1"/>
              <a:t>samples</a:t>
            </a:r>
            <a:r>
              <a:rPr lang="fr-FR" dirty="0"/>
              <a:t>. </a:t>
            </a:r>
          </a:p>
          <a:p>
            <a:r>
              <a:rPr lang="fr-FR" dirty="0"/>
              <a:t>Important for </a:t>
            </a:r>
            <a:r>
              <a:rPr lang="fr-FR" dirty="0" err="1"/>
              <a:t>elusive</a:t>
            </a:r>
            <a:r>
              <a:rPr lang="fr-FR" dirty="0"/>
              <a:t> or </a:t>
            </a:r>
            <a:r>
              <a:rPr lang="fr-FR" dirty="0" err="1"/>
              <a:t>endangered</a:t>
            </a:r>
            <a:r>
              <a:rPr lang="fr-FR" dirty="0"/>
              <a:t> </a:t>
            </a:r>
            <a:r>
              <a:rPr lang="fr-FR" dirty="0" err="1"/>
              <a:t>species</a:t>
            </a:r>
            <a:r>
              <a:rPr lang="fr-FR" dirty="0"/>
              <a:t> !</a:t>
            </a:r>
          </a:p>
        </p:txBody>
      </p:sp>
    </p:spTree>
    <p:extLst>
      <p:ext uri="{BB962C8B-B14F-4D97-AF65-F5344CB8AC3E}">
        <p14:creationId xmlns:p14="http://schemas.microsoft.com/office/powerpoint/2010/main" val="136420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3618" y="98791"/>
            <a:ext cx="7356763" cy="1158220"/>
          </a:xfrm>
        </p:spPr>
        <p:txBody>
          <a:bodyPr>
            <a:normAutofit fontScale="90000"/>
          </a:bodyPr>
          <a:lstStyle/>
          <a:p>
            <a:r>
              <a:rPr lang="fr-FR" u="sng" dirty="0" err="1"/>
              <a:t>Genetic</a:t>
            </a:r>
            <a:r>
              <a:rPr lang="fr-FR" u="sng" dirty="0"/>
              <a:t> structure of the </a:t>
            </a:r>
            <a:r>
              <a:rPr lang="fr-FR" u="sng" dirty="0" err="1"/>
              <a:t>Pyrenean</a:t>
            </a:r>
            <a:r>
              <a:rPr lang="fr-FR" u="sng" dirty="0"/>
              <a:t> Desman</a:t>
            </a:r>
          </a:p>
        </p:txBody>
      </p:sp>
      <p:sp>
        <p:nvSpPr>
          <p:cNvPr id="3" name="Espace réservé du contenu 2"/>
          <p:cNvSpPr>
            <a:spLocks noGrp="1"/>
          </p:cNvSpPr>
          <p:nvPr>
            <p:ph idx="1"/>
          </p:nvPr>
        </p:nvSpPr>
        <p:spPr>
          <a:xfrm>
            <a:off x="124690" y="1552699"/>
            <a:ext cx="8229600" cy="4525963"/>
          </a:xfrm>
        </p:spPr>
        <p:txBody>
          <a:bodyPr>
            <a:normAutofit/>
          </a:bodyPr>
          <a:lstStyle/>
          <a:p>
            <a:r>
              <a:rPr lang="fr-FR" sz="2000" dirty="0"/>
              <a:t>355 </a:t>
            </a:r>
            <a:r>
              <a:rPr lang="fr-FR" sz="2000" dirty="0" err="1"/>
              <a:t>analysed</a:t>
            </a:r>
            <a:r>
              <a:rPr lang="fr-FR" sz="2000" dirty="0"/>
              <a:t> </a:t>
            </a:r>
            <a:r>
              <a:rPr lang="fr-FR" sz="2000" dirty="0" err="1"/>
              <a:t>faeces</a:t>
            </a:r>
            <a:r>
              <a:rPr lang="fr-FR" sz="2000" dirty="0"/>
              <a:t> (PID = 0,002). Evidence of  108 </a:t>
            </a:r>
            <a:r>
              <a:rPr lang="fr-FR" sz="2000" dirty="0" err="1"/>
              <a:t>individual</a:t>
            </a:r>
            <a:r>
              <a:rPr lang="fr-FR" sz="2000" dirty="0"/>
              <a:t>.</a:t>
            </a:r>
          </a:p>
          <a:p>
            <a:r>
              <a:rPr lang="fr-FR" sz="2000" dirty="0" err="1"/>
              <a:t>Discovery</a:t>
            </a:r>
            <a:r>
              <a:rPr lang="fr-FR" sz="2000" dirty="0"/>
              <a:t> of </a:t>
            </a:r>
            <a:r>
              <a:rPr lang="fr-FR" sz="2000" dirty="0" err="1"/>
              <a:t>three</a:t>
            </a:r>
            <a:r>
              <a:rPr lang="fr-FR" sz="2000" dirty="0"/>
              <a:t> main </a:t>
            </a:r>
            <a:r>
              <a:rPr lang="fr-FR" sz="2000" dirty="0" err="1"/>
              <a:t>genetic</a:t>
            </a:r>
            <a:r>
              <a:rPr lang="fr-FR" sz="2000" dirty="0"/>
              <a:t> populations : East, West and Centre</a:t>
            </a:r>
            <a:r>
              <a:rPr lang="fr-FR" sz="1600" dirty="0"/>
              <a:t>.</a:t>
            </a:r>
          </a:p>
          <a:p>
            <a:endParaRPr lang="fr-FR" sz="1600" dirty="0"/>
          </a:p>
        </p:txBody>
      </p:sp>
      <p:pic>
        <p:nvPicPr>
          <p:cNvPr id="5" name="Image 4"/>
          <p:cNvPicPr>
            <a:picLocks noChangeAspect="1"/>
          </p:cNvPicPr>
          <p:nvPr/>
        </p:nvPicPr>
        <p:blipFill>
          <a:blip r:embed="rId2"/>
          <a:stretch>
            <a:fillRect/>
          </a:stretch>
        </p:blipFill>
        <p:spPr>
          <a:xfrm>
            <a:off x="0" y="2649434"/>
            <a:ext cx="9144000" cy="4208566"/>
          </a:xfrm>
          <a:prstGeom prst="rect">
            <a:avLst/>
          </a:prstGeom>
        </p:spPr>
      </p:pic>
      <p:pic>
        <p:nvPicPr>
          <p:cNvPr id="6" name="Image 5"/>
          <p:cNvPicPr>
            <a:picLocks noChangeAspect="1"/>
          </p:cNvPicPr>
          <p:nvPr/>
        </p:nvPicPr>
        <p:blipFill>
          <a:blip r:embed="rId3"/>
          <a:stretch>
            <a:fillRect/>
          </a:stretch>
        </p:blipFill>
        <p:spPr>
          <a:xfrm>
            <a:off x="5783283" y="2649434"/>
            <a:ext cx="3265714" cy="1263963"/>
          </a:xfrm>
          <a:prstGeom prst="rect">
            <a:avLst/>
          </a:prstGeom>
        </p:spPr>
      </p:pic>
      <p:pic>
        <p:nvPicPr>
          <p:cNvPr id="7" name="Espace réservé du contenu 3" descr="galem21.jpg"/>
          <p:cNvPicPr>
            <a:picLocks noChangeAspect="1"/>
          </p:cNvPicPr>
          <p:nvPr/>
        </p:nvPicPr>
        <p:blipFill>
          <a:blip r:embed="rId4" cstate="print"/>
          <a:srcRect/>
          <a:stretch>
            <a:fillRect/>
          </a:stretch>
        </p:blipFill>
        <p:spPr>
          <a:xfrm>
            <a:off x="0" y="5792416"/>
            <a:ext cx="748145" cy="1065584"/>
          </a:xfrm>
          <a:prstGeom prst="rect">
            <a:avLst/>
          </a:prstGeom>
          <a:effectLst>
            <a:softEdge rad="112500"/>
          </a:effectLst>
        </p:spPr>
      </p:pic>
      <p:sp>
        <p:nvSpPr>
          <p:cNvPr id="8" name="ZoneTexte 7">
            <a:extLst>
              <a:ext uri="{FF2B5EF4-FFF2-40B4-BE49-F238E27FC236}">
                <a16:creationId xmlns:a16="http://schemas.microsoft.com/office/drawing/2014/main" id="{459EA426-A435-6B4C-8D0C-ED3C9F7233CD}"/>
              </a:ext>
            </a:extLst>
          </p:cNvPr>
          <p:cNvSpPr txBox="1"/>
          <p:nvPr/>
        </p:nvSpPr>
        <p:spPr>
          <a:xfrm>
            <a:off x="653143" y="6488668"/>
            <a:ext cx="3647473" cy="369332"/>
          </a:xfrm>
          <a:prstGeom prst="rect">
            <a:avLst/>
          </a:prstGeom>
          <a:noFill/>
        </p:spPr>
        <p:txBody>
          <a:bodyPr wrap="none" rtlCol="0">
            <a:spAutoFit/>
          </a:bodyPr>
          <a:lstStyle/>
          <a:p>
            <a:r>
              <a:rPr lang="fr-FR" dirty="0"/>
              <a:t>(Gillet </a:t>
            </a:r>
            <a:r>
              <a:rPr lang="fr-FR" i="1" dirty="0"/>
              <a:t>et al</a:t>
            </a:r>
            <a:r>
              <a:rPr lang="fr-FR" dirty="0"/>
              <a:t>. 2017, J. of </a:t>
            </a:r>
            <a:r>
              <a:rPr lang="fr-FR" dirty="0" err="1"/>
              <a:t>Mammalogy</a:t>
            </a:r>
            <a:r>
              <a:rPr lang="fr-FR" dirty="0"/>
              <a:t>))</a:t>
            </a:r>
          </a:p>
        </p:txBody>
      </p:sp>
    </p:spTree>
    <p:extLst>
      <p:ext uri="{BB962C8B-B14F-4D97-AF65-F5344CB8AC3E}">
        <p14:creationId xmlns:p14="http://schemas.microsoft.com/office/powerpoint/2010/main" val="1273171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63750" y="101600"/>
            <a:ext cx="6959600" cy="3203186"/>
          </a:xfrm>
          <a:prstGeom prst="rect">
            <a:avLst/>
          </a:prstGeom>
        </p:spPr>
      </p:pic>
      <p:pic>
        <p:nvPicPr>
          <p:cNvPr id="5" name="Espace réservé du contenu 3" descr="galem21.jpg"/>
          <p:cNvPicPr>
            <a:picLocks noChangeAspect="1"/>
          </p:cNvPicPr>
          <p:nvPr/>
        </p:nvPicPr>
        <p:blipFill>
          <a:blip r:embed="rId3" cstate="print"/>
          <a:srcRect/>
          <a:stretch>
            <a:fillRect/>
          </a:stretch>
        </p:blipFill>
        <p:spPr>
          <a:xfrm>
            <a:off x="0" y="0"/>
            <a:ext cx="1092200" cy="1555622"/>
          </a:xfrm>
          <a:prstGeom prst="rect">
            <a:avLst/>
          </a:prstGeom>
          <a:effectLst>
            <a:softEdge rad="112500"/>
          </a:effectLst>
        </p:spPr>
      </p:pic>
      <p:sp>
        <p:nvSpPr>
          <p:cNvPr id="6" name="Rectangle 5"/>
          <p:cNvSpPr/>
          <p:nvPr/>
        </p:nvSpPr>
        <p:spPr>
          <a:xfrm>
            <a:off x="0" y="3532379"/>
            <a:ext cx="8826500" cy="1354217"/>
          </a:xfrm>
          <a:prstGeom prst="rect">
            <a:avLst/>
          </a:prstGeom>
        </p:spPr>
        <p:txBody>
          <a:bodyPr wrap="square">
            <a:spAutoFit/>
          </a:bodyPr>
          <a:lstStyle/>
          <a:p>
            <a:r>
              <a:rPr lang="fr-FR" sz="2800" b="1" u="sng" dirty="0">
                <a:latin typeface="Calibri" charset="0"/>
              </a:rPr>
              <a:t>F-</a:t>
            </a:r>
            <a:r>
              <a:rPr lang="fr-FR" sz="2800" b="1" u="sng" dirty="0" err="1">
                <a:latin typeface="Calibri" charset="0"/>
              </a:rPr>
              <a:t>statistics</a:t>
            </a:r>
            <a:endParaRPr lang="fr-FR" sz="2800" b="1" u="sng" dirty="0">
              <a:latin typeface="Calibri" charset="0"/>
            </a:endParaRPr>
          </a:p>
          <a:p>
            <a:endParaRPr lang="fr-FR" dirty="0">
              <a:latin typeface="Calibri" charset="0"/>
            </a:endParaRPr>
          </a:p>
          <a:p>
            <a:r>
              <a:rPr lang="fr-FR" dirty="0">
                <a:latin typeface="Calibri" charset="0"/>
              </a:rPr>
              <a:t>- </a:t>
            </a:r>
            <a:r>
              <a:rPr lang="fr-FR" dirty="0" err="1">
                <a:latin typeface="Calibri" charset="0"/>
              </a:rPr>
              <a:t>Low</a:t>
            </a:r>
            <a:r>
              <a:rPr lang="fr-FR" dirty="0">
                <a:latin typeface="Calibri" charset="0"/>
              </a:rPr>
              <a:t> </a:t>
            </a:r>
            <a:r>
              <a:rPr lang="fr-FR" dirty="0" err="1">
                <a:latin typeface="Calibri" charset="0"/>
              </a:rPr>
              <a:t>gene</a:t>
            </a:r>
            <a:r>
              <a:rPr lang="fr-FR" dirty="0">
                <a:latin typeface="Calibri" charset="0"/>
              </a:rPr>
              <a:t> flow </a:t>
            </a:r>
            <a:r>
              <a:rPr lang="fr-FR" dirty="0" err="1">
                <a:latin typeface="Calibri" charset="0"/>
              </a:rPr>
              <a:t>among</a:t>
            </a:r>
            <a:r>
              <a:rPr lang="fr-FR" dirty="0">
                <a:latin typeface="Calibri" charset="0"/>
              </a:rPr>
              <a:t> populations (</a:t>
            </a:r>
            <a:r>
              <a:rPr lang="fr-FR" i="1" dirty="0">
                <a:latin typeface="Calibri" charset="0"/>
              </a:rPr>
              <a:t>FST: </a:t>
            </a:r>
            <a:r>
              <a:rPr lang="fr-FR" dirty="0">
                <a:latin typeface="Calibri" charset="0"/>
              </a:rPr>
              <a:t> 0,2 à 0,34).</a:t>
            </a:r>
          </a:p>
          <a:p>
            <a:r>
              <a:rPr lang="fr-FR" dirty="0">
                <a:latin typeface="Calibri" charset="0"/>
              </a:rPr>
              <a:t>- High values of the </a:t>
            </a:r>
            <a:r>
              <a:rPr lang="fr-FR" dirty="0" err="1">
                <a:latin typeface="Calibri" charset="0"/>
              </a:rPr>
              <a:t>Inbreeding</a:t>
            </a:r>
            <a:r>
              <a:rPr lang="fr-FR" dirty="0">
                <a:latin typeface="Calibri" charset="0"/>
              </a:rPr>
              <a:t> index (Fis) : High </a:t>
            </a:r>
            <a:r>
              <a:rPr lang="fr-FR" dirty="0" err="1">
                <a:latin typeface="Calibri" charset="0"/>
              </a:rPr>
              <a:t>risks</a:t>
            </a:r>
            <a:r>
              <a:rPr lang="fr-FR" dirty="0">
                <a:latin typeface="Calibri" charset="0"/>
              </a:rPr>
              <a:t> of </a:t>
            </a:r>
            <a:r>
              <a:rPr lang="fr-FR" dirty="0" err="1">
                <a:latin typeface="Calibri" charset="0"/>
              </a:rPr>
              <a:t>inbreeding</a:t>
            </a:r>
            <a:r>
              <a:rPr lang="fr-FR" dirty="0">
                <a:latin typeface="Calibri" charset="0"/>
              </a:rPr>
              <a:t> </a:t>
            </a:r>
            <a:r>
              <a:rPr lang="fr-FR" dirty="0" err="1">
                <a:latin typeface="Calibri" charset="0"/>
              </a:rPr>
              <a:t>depression</a:t>
            </a:r>
            <a:r>
              <a:rPr lang="fr-FR" dirty="0">
                <a:latin typeface="Calibri" charset="0"/>
              </a:rPr>
              <a:t>!</a:t>
            </a:r>
          </a:p>
        </p:txBody>
      </p:sp>
      <p:sp>
        <p:nvSpPr>
          <p:cNvPr id="7" name="Rectangle 6"/>
          <p:cNvSpPr/>
          <p:nvPr/>
        </p:nvSpPr>
        <p:spPr>
          <a:xfrm>
            <a:off x="0" y="5114189"/>
            <a:ext cx="8826500" cy="1508105"/>
          </a:xfrm>
          <a:prstGeom prst="rect">
            <a:avLst/>
          </a:prstGeom>
        </p:spPr>
        <p:txBody>
          <a:bodyPr wrap="square">
            <a:spAutoFit/>
          </a:bodyPr>
          <a:lstStyle/>
          <a:p>
            <a:r>
              <a:rPr lang="fr-FR" sz="2800" b="1" u="sng" dirty="0">
                <a:latin typeface="Calibri" charset="0"/>
              </a:rPr>
              <a:t>Management propositions</a:t>
            </a:r>
          </a:p>
          <a:p>
            <a:endParaRPr lang="fr-FR" sz="2800" b="1" u="sng" dirty="0">
              <a:latin typeface="Calibri" charset="0"/>
            </a:endParaRPr>
          </a:p>
          <a:p>
            <a:r>
              <a:rPr lang="fr-FR" dirty="0">
                <a:latin typeface="Calibri" charset="0"/>
              </a:rPr>
              <a:t>- </a:t>
            </a:r>
            <a:r>
              <a:rPr lang="fr-FR" dirty="0" err="1">
                <a:latin typeface="Calibri" charset="0"/>
              </a:rPr>
              <a:t>improve</a:t>
            </a:r>
            <a:r>
              <a:rPr lang="fr-FR" dirty="0">
                <a:latin typeface="Calibri" charset="0"/>
              </a:rPr>
              <a:t> </a:t>
            </a:r>
            <a:r>
              <a:rPr lang="fr-FR" dirty="0" err="1">
                <a:latin typeface="Calibri" charset="0"/>
              </a:rPr>
              <a:t>connectivity</a:t>
            </a:r>
            <a:r>
              <a:rPr lang="fr-FR" dirty="0">
                <a:latin typeface="Calibri" charset="0"/>
              </a:rPr>
              <a:t> </a:t>
            </a:r>
            <a:r>
              <a:rPr lang="fr-FR" dirty="0" err="1">
                <a:latin typeface="Calibri" charset="0"/>
              </a:rPr>
              <a:t>among</a:t>
            </a:r>
            <a:r>
              <a:rPr lang="fr-FR" dirty="0">
                <a:latin typeface="Calibri" charset="0"/>
              </a:rPr>
              <a:t> </a:t>
            </a:r>
            <a:r>
              <a:rPr lang="fr-FR" dirty="0" err="1">
                <a:latin typeface="Calibri" charset="0"/>
              </a:rPr>
              <a:t>watersheds</a:t>
            </a:r>
            <a:r>
              <a:rPr lang="fr-FR" dirty="0">
                <a:latin typeface="Calibri" charset="0"/>
              </a:rPr>
              <a:t>. Not </a:t>
            </a:r>
            <a:r>
              <a:rPr lang="fr-FR" dirty="0" err="1">
                <a:latin typeface="Calibri" charset="0"/>
              </a:rPr>
              <a:t>easy</a:t>
            </a:r>
            <a:r>
              <a:rPr lang="mr-IN" dirty="0">
                <a:latin typeface="Calibri" charset="0"/>
              </a:rPr>
              <a:t>…</a:t>
            </a:r>
            <a:r>
              <a:rPr lang="nl-BE" dirty="0">
                <a:latin typeface="Calibri" charset="0"/>
              </a:rPr>
              <a:t> many rivers are now not suitable for the Desman</a:t>
            </a:r>
            <a:r>
              <a:rPr lang="mr-IN" dirty="0">
                <a:latin typeface="Calibri" charset="0"/>
              </a:rPr>
              <a:t>…</a:t>
            </a:r>
            <a:endParaRPr lang="fr-FR" dirty="0">
              <a:latin typeface="Calibri" charset="0"/>
            </a:endParaRPr>
          </a:p>
        </p:txBody>
      </p:sp>
    </p:spTree>
    <p:extLst>
      <p:ext uri="{BB962C8B-B14F-4D97-AF65-F5344CB8AC3E}">
        <p14:creationId xmlns:p14="http://schemas.microsoft.com/office/powerpoint/2010/main" val="129437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2505"/>
            <a:ext cx="8229600" cy="1143000"/>
          </a:xfrm>
        </p:spPr>
        <p:txBody>
          <a:bodyPr/>
          <a:lstStyle/>
          <a:p>
            <a:r>
              <a:rPr lang="fr-FR" b="1" u="sng" dirty="0"/>
              <a:t>ABC analyses</a:t>
            </a:r>
          </a:p>
        </p:txBody>
      </p:sp>
      <p:pic>
        <p:nvPicPr>
          <p:cNvPr id="6" name="Espace réservé du contenu 5">
            <a:extLst>
              <a:ext uri="{FF2B5EF4-FFF2-40B4-BE49-F238E27FC236}">
                <a16:creationId xmlns:a16="http://schemas.microsoft.com/office/drawing/2014/main" id="{FF445C2C-A9FD-7C4A-9468-052CCF336851}"/>
              </a:ext>
            </a:extLst>
          </p:cNvPr>
          <p:cNvPicPr>
            <a:picLocks noGrp="1" noChangeAspect="1"/>
          </p:cNvPicPr>
          <p:nvPr>
            <p:ph idx="1"/>
          </p:nvPr>
        </p:nvPicPr>
        <p:blipFill>
          <a:blip r:embed="rId2"/>
          <a:stretch>
            <a:fillRect/>
          </a:stretch>
        </p:blipFill>
        <p:spPr>
          <a:xfrm>
            <a:off x="1713159" y="1255504"/>
            <a:ext cx="5613915" cy="5120703"/>
          </a:xfrm>
        </p:spPr>
      </p:pic>
      <p:sp>
        <p:nvSpPr>
          <p:cNvPr id="3" name="Ellipse 2">
            <a:extLst>
              <a:ext uri="{FF2B5EF4-FFF2-40B4-BE49-F238E27FC236}">
                <a16:creationId xmlns:a16="http://schemas.microsoft.com/office/drawing/2014/main" id="{19BE36F0-E3D5-E84A-B3DF-C513C81D52BD}"/>
              </a:ext>
            </a:extLst>
          </p:cNvPr>
          <p:cNvSpPr/>
          <p:nvPr/>
        </p:nvSpPr>
        <p:spPr>
          <a:xfrm>
            <a:off x="5403273" y="1543792"/>
            <a:ext cx="2921330" cy="125878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93E42F57-A6D4-F943-871B-C6FBFF0AAD83}"/>
              </a:ext>
            </a:extLst>
          </p:cNvPr>
          <p:cNvSpPr/>
          <p:nvPr/>
        </p:nvSpPr>
        <p:spPr>
          <a:xfrm>
            <a:off x="5403273" y="3090864"/>
            <a:ext cx="2921330" cy="125878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600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446" y="282215"/>
            <a:ext cx="4237302" cy="1143000"/>
          </a:xfrm>
          <a:solidFill>
            <a:schemeClr val="bg1"/>
          </a:solidFill>
          <a:ln>
            <a:solidFill>
              <a:schemeClr val="tx1"/>
            </a:solidFill>
          </a:ln>
        </p:spPr>
        <p:txBody>
          <a:bodyPr>
            <a:normAutofit fontScale="90000"/>
          </a:bodyPr>
          <a:lstStyle/>
          <a:p>
            <a:r>
              <a:rPr lang="fr-FR" dirty="0"/>
              <a:t>Causes of the fragmentation</a:t>
            </a:r>
          </a:p>
        </p:txBody>
      </p:sp>
      <p:grpSp>
        <p:nvGrpSpPr>
          <p:cNvPr id="10" name="Grouper 9"/>
          <p:cNvGrpSpPr/>
          <p:nvPr/>
        </p:nvGrpSpPr>
        <p:grpSpPr>
          <a:xfrm>
            <a:off x="263446" y="2698457"/>
            <a:ext cx="3492500" cy="3042434"/>
            <a:chOff x="263446" y="2698457"/>
            <a:chExt cx="3492500" cy="3042434"/>
          </a:xfrm>
        </p:grpSpPr>
        <p:pic>
          <p:nvPicPr>
            <p:cNvPr id="4" name="Image 3"/>
            <p:cNvPicPr>
              <a:picLocks noChangeAspect="1"/>
            </p:cNvPicPr>
            <p:nvPr/>
          </p:nvPicPr>
          <p:blipFill>
            <a:blip r:embed="rId2"/>
            <a:stretch>
              <a:fillRect/>
            </a:stretch>
          </p:blipFill>
          <p:spPr>
            <a:xfrm>
              <a:off x="263446" y="3162791"/>
              <a:ext cx="3492500" cy="2578100"/>
            </a:xfrm>
            <a:prstGeom prst="rect">
              <a:avLst/>
            </a:prstGeom>
          </p:spPr>
        </p:pic>
        <p:sp>
          <p:nvSpPr>
            <p:cNvPr id="7" name="ZoneTexte 6"/>
            <p:cNvSpPr txBox="1"/>
            <p:nvPr/>
          </p:nvSpPr>
          <p:spPr>
            <a:xfrm>
              <a:off x="263446" y="2698457"/>
              <a:ext cx="1377237" cy="369332"/>
            </a:xfrm>
            <a:prstGeom prst="rect">
              <a:avLst/>
            </a:prstGeom>
            <a:noFill/>
          </p:spPr>
          <p:txBody>
            <a:bodyPr wrap="none" rtlCol="0">
              <a:spAutoFit/>
            </a:bodyPr>
            <a:lstStyle/>
            <a:p>
              <a:r>
                <a:rPr lang="fr-FR" b="1" u="sng" dirty="0" err="1"/>
                <a:t>Little</a:t>
              </a:r>
              <a:r>
                <a:rPr lang="fr-FR" b="1" u="sng" dirty="0"/>
                <a:t> </a:t>
              </a:r>
              <a:r>
                <a:rPr lang="fr-FR" b="1" u="sng" dirty="0" err="1"/>
                <a:t>ice</a:t>
              </a:r>
              <a:r>
                <a:rPr lang="fr-FR" b="1" u="sng" dirty="0"/>
                <a:t> </a:t>
              </a:r>
              <a:r>
                <a:rPr lang="fr-FR" b="1" u="sng" dirty="0" err="1"/>
                <a:t>age</a:t>
              </a:r>
              <a:endParaRPr lang="fr-FR" b="1" u="sng" dirty="0"/>
            </a:p>
          </p:txBody>
        </p:sp>
      </p:grpSp>
      <p:grpSp>
        <p:nvGrpSpPr>
          <p:cNvPr id="11" name="Grouper 10"/>
          <p:cNvGrpSpPr/>
          <p:nvPr/>
        </p:nvGrpSpPr>
        <p:grpSpPr>
          <a:xfrm>
            <a:off x="5165976" y="558370"/>
            <a:ext cx="3808223" cy="6210730"/>
            <a:chOff x="5165976" y="558370"/>
            <a:chExt cx="3808223" cy="6210730"/>
          </a:xfrm>
        </p:grpSpPr>
        <p:pic>
          <p:nvPicPr>
            <p:cNvPr id="5" name="Image 4"/>
            <p:cNvPicPr>
              <a:picLocks noChangeAspect="1"/>
            </p:cNvPicPr>
            <p:nvPr/>
          </p:nvPicPr>
          <p:blipFill>
            <a:blip r:embed="rId3"/>
            <a:stretch>
              <a:fillRect/>
            </a:stretch>
          </p:blipFill>
          <p:spPr>
            <a:xfrm>
              <a:off x="5256251" y="1047638"/>
              <a:ext cx="3678482" cy="2694488"/>
            </a:xfrm>
            <a:prstGeom prst="rect">
              <a:avLst/>
            </a:prstGeom>
          </p:spPr>
        </p:pic>
        <p:pic>
          <p:nvPicPr>
            <p:cNvPr id="6" name="Image 5"/>
            <p:cNvPicPr>
              <a:picLocks noChangeAspect="1"/>
            </p:cNvPicPr>
            <p:nvPr/>
          </p:nvPicPr>
          <p:blipFill>
            <a:blip r:embed="rId4"/>
            <a:stretch>
              <a:fillRect/>
            </a:stretch>
          </p:blipFill>
          <p:spPr>
            <a:xfrm>
              <a:off x="5256251" y="3906982"/>
              <a:ext cx="3717948" cy="2862118"/>
            </a:xfrm>
            <a:prstGeom prst="rect">
              <a:avLst/>
            </a:prstGeom>
          </p:spPr>
        </p:pic>
        <p:sp>
          <p:nvSpPr>
            <p:cNvPr id="9" name="ZoneTexte 8"/>
            <p:cNvSpPr txBox="1"/>
            <p:nvPr/>
          </p:nvSpPr>
          <p:spPr>
            <a:xfrm>
              <a:off x="5165976" y="558370"/>
              <a:ext cx="3716530" cy="369332"/>
            </a:xfrm>
            <a:prstGeom prst="rect">
              <a:avLst/>
            </a:prstGeom>
            <a:noFill/>
          </p:spPr>
          <p:txBody>
            <a:bodyPr wrap="none" rtlCol="0">
              <a:spAutoFit/>
            </a:bodyPr>
            <a:lstStyle/>
            <a:p>
              <a:r>
                <a:rPr lang="fr-FR" b="1" u="sng" dirty="0" err="1"/>
                <a:t>Recent</a:t>
              </a:r>
              <a:r>
                <a:rPr lang="fr-FR" b="1" u="sng" dirty="0"/>
                <a:t> fragmentation of the habitats</a:t>
              </a:r>
            </a:p>
          </p:txBody>
        </p:sp>
      </p:grpSp>
      <p:sp>
        <p:nvSpPr>
          <p:cNvPr id="12" name="Ellipse 11"/>
          <p:cNvSpPr/>
          <p:nvPr/>
        </p:nvSpPr>
        <p:spPr>
          <a:xfrm>
            <a:off x="2663687" y="4094922"/>
            <a:ext cx="993913" cy="133846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263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8452" y="1828800"/>
            <a:ext cx="8229600" cy="2913929"/>
          </a:xfrm>
          <a:solidFill>
            <a:schemeClr val="bg1"/>
          </a:solidFill>
        </p:spPr>
        <p:txBody>
          <a:bodyPr>
            <a:normAutofit/>
          </a:bodyPr>
          <a:lstStyle/>
          <a:p>
            <a:r>
              <a:rPr lang="fr-FR" dirty="0" err="1"/>
              <a:t>Individual</a:t>
            </a:r>
            <a:r>
              <a:rPr lang="fr-FR" dirty="0"/>
              <a:t> identification, in </a:t>
            </a:r>
            <a:r>
              <a:rPr lang="fr-FR" dirty="0" err="1"/>
              <a:t>order</a:t>
            </a:r>
            <a:r>
              <a:rPr lang="fr-FR" dirty="0"/>
              <a:t> to </a:t>
            </a:r>
            <a:r>
              <a:rPr lang="fr-FR" dirty="0" err="1"/>
              <a:t>identify</a:t>
            </a:r>
            <a:r>
              <a:rPr lang="fr-FR" dirty="0"/>
              <a:t> the </a:t>
            </a:r>
            <a:r>
              <a:rPr lang="fr-FR" dirty="0" err="1"/>
              <a:t>mobility</a:t>
            </a:r>
            <a:r>
              <a:rPr lang="fr-FR" dirty="0"/>
              <a:t> of </a:t>
            </a:r>
            <a:r>
              <a:rPr lang="fr-FR" dirty="0" err="1"/>
              <a:t>animals</a:t>
            </a:r>
            <a:r>
              <a:rPr lang="fr-FR" dirty="0"/>
              <a:t> and the existence of </a:t>
            </a:r>
            <a:r>
              <a:rPr lang="fr-FR" dirty="0" err="1"/>
              <a:t>barriers</a:t>
            </a:r>
            <a:r>
              <a:rPr lang="fr-FR" dirty="0"/>
              <a:t> for </a:t>
            </a:r>
            <a:r>
              <a:rPr lang="fr-FR" dirty="0" err="1"/>
              <a:t>gene</a:t>
            </a:r>
            <a:r>
              <a:rPr lang="fr-FR" dirty="0"/>
              <a:t> flow</a:t>
            </a:r>
          </a:p>
        </p:txBody>
      </p:sp>
    </p:spTree>
    <p:extLst>
      <p:ext uri="{BB962C8B-B14F-4D97-AF65-F5344CB8AC3E}">
        <p14:creationId xmlns:p14="http://schemas.microsoft.com/office/powerpoint/2010/main" val="256839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ous-titre 2"/>
          <p:cNvSpPr txBox="1">
            <a:spLocks/>
          </p:cNvSpPr>
          <p:nvPr/>
        </p:nvSpPr>
        <p:spPr bwMode="auto">
          <a:xfrm>
            <a:off x="611188" y="1341438"/>
            <a:ext cx="6400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20000"/>
              </a:spcBef>
              <a:buFont typeface="Arial" charset="0"/>
              <a:buNone/>
            </a:pPr>
            <a:endParaRPr lang="fr-FR" altLang="fr-FR" sz="2000">
              <a:solidFill>
                <a:srgbClr val="000000"/>
              </a:solidFill>
              <a:latin typeface="Calibri" charset="0"/>
            </a:endParaRPr>
          </a:p>
        </p:txBody>
      </p:sp>
      <p:sp>
        <p:nvSpPr>
          <p:cNvPr id="119811" name="Titre 1"/>
          <p:cNvSpPr txBox="1">
            <a:spLocks/>
          </p:cNvSpPr>
          <p:nvPr/>
        </p:nvSpPr>
        <p:spPr bwMode="auto">
          <a:xfrm>
            <a:off x="355600" y="357188"/>
            <a:ext cx="74358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BE" altLang="fr-FR" b="1" u="sng" dirty="0" err="1">
                <a:solidFill>
                  <a:srgbClr val="000000"/>
                </a:solidFill>
                <a:latin typeface="Calibri" charset="0"/>
              </a:rPr>
              <a:t>Individual</a:t>
            </a:r>
            <a:r>
              <a:rPr lang="fr-BE" altLang="fr-FR" b="1" u="sng" dirty="0">
                <a:solidFill>
                  <a:srgbClr val="000000"/>
                </a:solidFill>
                <a:latin typeface="Calibri" charset="0"/>
              </a:rPr>
              <a:t> identification</a:t>
            </a:r>
          </a:p>
        </p:txBody>
      </p:sp>
      <p:sp>
        <p:nvSpPr>
          <p:cNvPr id="119812" name="Espace réservé du contenu 5"/>
          <p:cNvSpPr txBox="1">
            <a:spLocks/>
          </p:cNvSpPr>
          <p:nvPr/>
        </p:nvSpPr>
        <p:spPr bwMode="auto">
          <a:xfrm>
            <a:off x="827088" y="1125538"/>
            <a:ext cx="74676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20000"/>
              </a:spcBef>
              <a:buFont typeface="Arial" charset="0"/>
              <a:buChar char="•"/>
            </a:pPr>
            <a:r>
              <a:rPr lang="fr-BE" altLang="fr-FR" sz="2000" dirty="0">
                <a:solidFill>
                  <a:srgbClr val="000000"/>
                </a:solidFill>
                <a:latin typeface="Calibri" charset="0"/>
              </a:rPr>
              <a:t>  Part of the "Aude river" (+/- 3km)</a:t>
            </a:r>
          </a:p>
          <a:p>
            <a:pPr>
              <a:spcBef>
                <a:spcPct val="20000"/>
              </a:spcBef>
              <a:buFont typeface="Arial" charset="0"/>
              <a:buChar char="•"/>
            </a:pPr>
            <a:r>
              <a:rPr lang="fr-BE" altLang="fr-FR" sz="2000" dirty="0">
                <a:solidFill>
                  <a:srgbClr val="000000"/>
                </a:solidFill>
                <a:latin typeface="Calibri" charset="0"/>
              </a:rPr>
              <a:t>  Important modifications of the </a:t>
            </a:r>
            <a:r>
              <a:rPr lang="fr-BE" altLang="fr-FR" sz="2000" dirty="0" err="1">
                <a:solidFill>
                  <a:srgbClr val="000000"/>
                </a:solidFill>
                <a:latin typeface="Calibri" charset="0"/>
              </a:rPr>
              <a:t>stream</a:t>
            </a:r>
            <a:r>
              <a:rPr lang="fr-BE" altLang="fr-FR" sz="2000" dirty="0">
                <a:solidFill>
                  <a:srgbClr val="000000"/>
                </a:solidFill>
                <a:latin typeface="Calibri" charset="0"/>
              </a:rPr>
              <a:t> by </a:t>
            </a:r>
            <a:r>
              <a:rPr lang="fr-BE" altLang="fr-FR" sz="2000" dirty="0" err="1">
                <a:solidFill>
                  <a:srgbClr val="000000"/>
                </a:solidFill>
                <a:latin typeface="Calibri" charset="0"/>
              </a:rPr>
              <a:t>different</a:t>
            </a:r>
            <a:r>
              <a:rPr lang="fr-BE" altLang="fr-FR" sz="2000" dirty="0">
                <a:solidFill>
                  <a:srgbClr val="000000"/>
                </a:solidFill>
                <a:latin typeface="Calibri" charset="0"/>
              </a:rPr>
              <a:t> </a:t>
            </a:r>
            <a:r>
              <a:rPr lang="fr-BE" altLang="fr-FR" sz="2000" dirty="0" err="1">
                <a:solidFill>
                  <a:srgbClr val="000000"/>
                </a:solidFill>
                <a:latin typeface="Calibri" charset="0"/>
              </a:rPr>
              <a:t>dams</a:t>
            </a:r>
            <a:r>
              <a:rPr lang="fr-BE" altLang="fr-FR" sz="2000" dirty="0">
                <a:solidFill>
                  <a:srgbClr val="000000"/>
                </a:solidFill>
                <a:latin typeface="Calibri" charset="0"/>
              </a:rPr>
              <a:t> (hydro </a:t>
            </a:r>
            <a:r>
              <a:rPr lang="fr-BE" altLang="fr-FR" sz="2000" dirty="0" err="1">
                <a:solidFill>
                  <a:srgbClr val="000000"/>
                </a:solidFill>
                <a:latin typeface="Calibri" charset="0"/>
              </a:rPr>
              <a:t>electricity</a:t>
            </a:r>
            <a:r>
              <a:rPr lang="fr-BE" altLang="fr-FR" sz="2000" dirty="0">
                <a:solidFill>
                  <a:srgbClr val="000000"/>
                </a:solidFill>
                <a:latin typeface="Calibri" charset="0"/>
              </a:rPr>
              <a:t> </a:t>
            </a:r>
            <a:r>
              <a:rPr lang="fr-BE" altLang="fr-FR" sz="2000" dirty="0" err="1">
                <a:solidFill>
                  <a:srgbClr val="000000"/>
                </a:solidFill>
                <a:latin typeface="Calibri" charset="0"/>
              </a:rPr>
              <a:t>activities</a:t>
            </a:r>
            <a:r>
              <a:rPr lang="fr-BE" altLang="fr-FR" sz="2000" dirty="0">
                <a:solidFill>
                  <a:srgbClr val="000000"/>
                </a:solidFill>
                <a:latin typeface="Calibri" charset="0"/>
              </a:rPr>
              <a:t>)</a:t>
            </a:r>
          </a:p>
          <a:p>
            <a:pPr>
              <a:spcBef>
                <a:spcPct val="20000"/>
              </a:spcBef>
              <a:buFont typeface="Arial" charset="0"/>
              <a:buChar char="•"/>
            </a:pPr>
            <a:r>
              <a:rPr lang="fr-BE" altLang="fr-FR" sz="2000" dirty="0">
                <a:solidFill>
                  <a:srgbClr val="000000"/>
                </a:solidFill>
                <a:latin typeface="Calibri" charset="0"/>
              </a:rPr>
              <a:t>  Impact on Desman populations? </a:t>
            </a:r>
          </a:p>
          <a:p>
            <a:pPr>
              <a:spcBef>
                <a:spcPct val="20000"/>
              </a:spcBef>
              <a:buFont typeface="Arial" charset="0"/>
              <a:buNone/>
            </a:pPr>
            <a:r>
              <a:rPr lang="fr-BE" altLang="fr-FR" sz="2000" dirty="0">
                <a:solidFill>
                  <a:srgbClr val="000000"/>
                </a:solidFill>
                <a:latin typeface="Calibri" charset="0"/>
                <a:sym typeface="Wingdings" charset="2"/>
              </a:rPr>
              <a:t> </a:t>
            </a:r>
            <a:r>
              <a:rPr lang="fr-BE" altLang="fr-FR" sz="2000" u="sng" dirty="0" err="1">
                <a:solidFill>
                  <a:srgbClr val="000000"/>
                </a:solidFill>
                <a:latin typeface="Calibri" charset="0"/>
              </a:rPr>
              <a:t>Individual</a:t>
            </a:r>
            <a:r>
              <a:rPr lang="fr-BE" altLang="fr-FR" sz="2000" u="sng" dirty="0">
                <a:solidFill>
                  <a:srgbClr val="000000"/>
                </a:solidFill>
                <a:latin typeface="Calibri" charset="0"/>
              </a:rPr>
              <a:t> </a:t>
            </a:r>
            <a:r>
              <a:rPr lang="fr-BE" altLang="fr-FR" sz="2000" u="sng" dirty="0" err="1">
                <a:solidFill>
                  <a:srgbClr val="000000"/>
                </a:solidFill>
                <a:latin typeface="Calibri" charset="0"/>
              </a:rPr>
              <a:t>genotyping</a:t>
            </a:r>
            <a:r>
              <a:rPr lang="fr-BE" altLang="fr-FR" sz="2000" u="sng" dirty="0">
                <a:solidFill>
                  <a:srgbClr val="000000"/>
                </a:solidFill>
                <a:latin typeface="Calibri" charset="0"/>
              </a:rPr>
              <a:t> </a:t>
            </a:r>
            <a:r>
              <a:rPr lang="fr-BE" altLang="fr-FR" sz="2000" u="sng" dirty="0" err="1">
                <a:solidFill>
                  <a:srgbClr val="000000"/>
                </a:solidFill>
                <a:latin typeface="Calibri" charset="0"/>
              </a:rPr>
              <a:t>using</a:t>
            </a:r>
            <a:r>
              <a:rPr lang="fr-BE" altLang="fr-FR" sz="2000" u="sng" dirty="0">
                <a:solidFill>
                  <a:srgbClr val="000000"/>
                </a:solidFill>
                <a:latin typeface="Calibri" charset="0"/>
              </a:rPr>
              <a:t> </a:t>
            </a:r>
            <a:r>
              <a:rPr lang="fr-BE" altLang="fr-FR" sz="2000" u="sng" dirty="0" err="1">
                <a:solidFill>
                  <a:srgbClr val="000000"/>
                </a:solidFill>
                <a:latin typeface="Calibri" charset="0"/>
              </a:rPr>
              <a:t>faeces</a:t>
            </a:r>
            <a:endParaRPr lang="fr-BE" altLang="fr-FR" sz="2000" u="sng" dirty="0">
              <a:solidFill>
                <a:srgbClr val="000000"/>
              </a:solidFill>
              <a:latin typeface="Calibri" charset="0"/>
            </a:endParaRPr>
          </a:p>
        </p:txBody>
      </p:sp>
      <p:pic>
        <p:nvPicPr>
          <p:cNvPr id="119813" name="Image 7" descr="micros 1 et 2.jpg"/>
          <p:cNvPicPr>
            <a:picLocks noChangeAspect="1"/>
          </p:cNvPicPr>
          <p:nvPr/>
        </p:nvPicPr>
        <p:blipFill>
          <a:blip r:embed="rId3">
            <a:extLst>
              <a:ext uri="{28A0092B-C50C-407E-A947-70E740481C1C}">
                <a14:useLocalDpi xmlns:a14="http://schemas.microsoft.com/office/drawing/2010/main" val="0"/>
              </a:ext>
            </a:extLst>
          </a:blip>
          <a:srcRect l="10448" r="36308"/>
          <a:stretch>
            <a:fillRect/>
          </a:stretch>
        </p:blipFill>
        <p:spPr bwMode="auto">
          <a:xfrm>
            <a:off x="5435600" y="3141663"/>
            <a:ext cx="287972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Image 8" descr="fec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3522663"/>
            <a:ext cx="3494087" cy="2584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35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ous-titre 2"/>
          <p:cNvSpPr txBox="1">
            <a:spLocks/>
          </p:cNvSpPr>
          <p:nvPr/>
        </p:nvSpPr>
        <p:spPr bwMode="auto">
          <a:xfrm>
            <a:off x="611188" y="1341438"/>
            <a:ext cx="6400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20000"/>
              </a:spcBef>
              <a:buFont typeface="Arial" charset="0"/>
              <a:buNone/>
            </a:pPr>
            <a:endParaRPr lang="fr-FR" altLang="fr-FR" sz="2000">
              <a:solidFill>
                <a:srgbClr val="000000"/>
              </a:solidFill>
              <a:latin typeface="Calibri" charset="0"/>
            </a:endParaRPr>
          </a:p>
        </p:txBody>
      </p:sp>
      <p:sp>
        <p:nvSpPr>
          <p:cNvPr id="121859" name="Espace réservé du contenu 5"/>
          <p:cNvSpPr txBox="1">
            <a:spLocks/>
          </p:cNvSpPr>
          <p:nvPr/>
        </p:nvSpPr>
        <p:spPr bwMode="auto">
          <a:xfrm>
            <a:off x="900113" y="973138"/>
            <a:ext cx="74676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20000"/>
              </a:spcBef>
              <a:buFont typeface="Arial" charset="0"/>
              <a:buNone/>
            </a:pPr>
            <a:r>
              <a:rPr lang="fr-BE" altLang="fr-FR" sz="2000" dirty="0">
                <a:solidFill>
                  <a:srgbClr val="000000"/>
                </a:solidFill>
                <a:latin typeface="Calibri" charset="0"/>
                <a:sym typeface="Wingdings" charset="2"/>
              </a:rPr>
              <a:t> </a:t>
            </a:r>
            <a:r>
              <a:rPr lang="fr-BE" altLang="fr-FR" sz="2800" u="sng" dirty="0">
                <a:solidFill>
                  <a:srgbClr val="000000"/>
                </a:solidFill>
                <a:latin typeface="Calibri" charset="0"/>
                <a:sym typeface="Wingdings" charset="2"/>
              </a:rPr>
              <a:t>23 </a:t>
            </a:r>
            <a:r>
              <a:rPr lang="fr-BE" altLang="fr-FR" sz="2800" u="sng" dirty="0" err="1">
                <a:solidFill>
                  <a:srgbClr val="000000"/>
                </a:solidFill>
                <a:latin typeface="Calibri" charset="0"/>
                <a:sym typeface="Wingdings" charset="2"/>
              </a:rPr>
              <a:t>different</a:t>
            </a:r>
            <a:r>
              <a:rPr lang="fr-BE" altLang="fr-FR" sz="2800" u="sng" dirty="0">
                <a:solidFill>
                  <a:srgbClr val="000000"/>
                </a:solidFill>
                <a:latin typeface="Calibri" charset="0"/>
                <a:sym typeface="Wingdings" charset="2"/>
              </a:rPr>
              <a:t> </a:t>
            </a:r>
            <a:r>
              <a:rPr lang="fr-BE" altLang="fr-FR" sz="2800" u="sng" dirty="0" err="1">
                <a:solidFill>
                  <a:srgbClr val="000000"/>
                </a:solidFill>
                <a:latin typeface="Calibri" charset="0"/>
                <a:sym typeface="Wingdings" charset="2"/>
              </a:rPr>
              <a:t>individuals</a:t>
            </a:r>
            <a:r>
              <a:rPr lang="fr-BE" altLang="fr-FR" sz="2800" u="sng" dirty="0">
                <a:solidFill>
                  <a:srgbClr val="000000"/>
                </a:solidFill>
                <a:latin typeface="Calibri" charset="0"/>
                <a:sym typeface="Wingdings" charset="2"/>
              </a:rPr>
              <a:t> </a:t>
            </a:r>
            <a:r>
              <a:rPr lang="fr-BE" altLang="fr-FR" sz="2800" u="sng" dirty="0" err="1">
                <a:solidFill>
                  <a:srgbClr val="000000"/>
                </a:solidFill>
                <a:latin typeface="Calibri" charset="0"/>
                <a:sym typeface="Wingdings" charset="2"/>
              </a:rPr>
              <a:t>identified</a:t>
            </a:r>
            <a:r>
              <a:rPr lang="fr-BE" altLang="fr-FR" sz="2800" u="sng" dirty="0">
                <a:solidFill>
                  <a:srgbClr val="000000"/>
                </a:solidFill>
                <a:latin typeface="Calibri" charset="0"/>
                <a:sym typeface="Wingdings" charset="2"/>
              </a:rPr>
              <a:t> in the </a:t>
            </a:r>
            <a:r>
              <a:rPr lang="fr-BE" altLang="fr-FR" sz="2800" u="sng" dirty="0" err="1">
                <a:solidFill>
                  <a:srgbClr val="000000"/>
                </a:solidFill>
                <a:latin typeface="Calibri" charset="0"/>
                <a:sym typeface="Wingdings" charset="2"/>
              </a:rPr>
              <a:t>studied</a:t>
            </a:r>
            <a:r>
              <a:rPr lang="fr-BE" altLang="fr-FR" sz="2800" u="sng" dirty="0">
                <a:solidFill>
                  <a:srgbClr val="000000"/>
                </a:solidFill>
                <a:latin typeface="Calibri" charset="0"/>
                <a:sym typeface="Wingdings" charset="2"/>
              </a:rPr>
              <a:t> river portion.</a:t>
            </a:r>
          </a:p>
          <a:p>
            <a:pPr>
              <a:spcBef>
                <a:spcPct val="20000"/>
              </a:spcBef>
              <a:buFont typeface="Arial" charset="0"/>
              <a:buNone/>
            </a:pPr>
            <a:endParaRPr lang="fr-BE" altLang="fr-FR" sz="2000" dirty="0">
              <a:solidFill>
                <a:srgbClr val="000000"/>
              </a:solidFill>
              <a:latin typeface="Calibri" charset="0"/>
              <a:sym typeface="Wingdings" charset="2"/>
            </a:endParaRPr>
          </a:p>
        </p:txBody>
      </p:sp>
      <p:graphicFrame>
        <p:nvGraphicFramePr>
          <p:cNvPr id="15" name="Espace réservé du contenu 3"/>
          <p:cNvGraphicFramePr>
            <a:graphicFrameLocks noGrp="1"/>
          </p:cNvGraphicFramePr>
          <p:nvPr>
            <p:extLst>
              <p:ext uri="{D42A27DB-BD31-4B8C-83A1-F6EECF244321}">
                <p14:modId xmlns:p14="http://schemas.microsoft.com/office/powerpoint/2010/main" val="2007423985"/>
              </p:ext>
            </p:extLst>
          </p:nvPr>
        </p:nvGraphicFramePr>
        <p:xfrm>
          <a:off x="900113" y="2605088"/>
          <a:ext cx="6840537" cy="2524129"/>
        </p:xfrm>
        <a:graphic>
          <a:graphicData uri="http://schemas.openxmlformats.org/drawingml/2006/table">
            <a:tbl>
              <a:tblPr/>
              <a:tblGrid>
                <a:gridCol w="1163637">
                  <a:extLst>
                    <a:ext uri="{9D8B030D-6E8A-4147-A177-3AD203B41FA5}">
                      <a16:colId xmlns:a16="http://schemas.microsoft.com/office/drawing/2014/main" val="20000"/>
                    </a:ext>
                  </a:extLst>
                </a:gridCol>
                <a:gridCol w="946150">
                  <a:extLst>
                    <a:ext uri="{9D8B030D-6E8A-4147-A177-3AD203B41FA5}">
                      <a16:colId xmlns:a16="http://schemas.microsoft.com/office/drawing/2014/main" val="20001"/>
                    </a:ext>
                  </a:extLst>
                </a:gridCol>
                <a:gridCol w="873125">
                  <a:extLst>
                    <a:ext uri="{9D8B030D-6E8A-4147-A177-3AD203B41FA5}">
                      <a16:colId xmlns:a16="http://schemas.microsoft.com/office/drawing/2014/main" val="20002"/>
                    </a:ext>
                  </a:extLst>
                </a:gridCol>
                <a:gridCol w="874713">
                  <a:extLst>
                    <a:ext uri="{9D8B030D-6E8A-4147-A177-3AD203B41FA5}">
                      <a16:colId xmlns:a16="http://schemas.microsoft.com/office/drawing/2014/main" val="20003"/>
                    </a:ext>
                  </a:extLst>
                </a:gridCol>
                <a:gridCol w="944562">
                  <a:extLst>
                    <a:ext uri="{9D8B030D-6E8A-4147-A177-3AD203B41FA5}">
                      <a16:colId xmlns:a16="http://schemas.microsoft.com/office/drawing/2014/main" val="20004"/>
                    </a:ext>
                  </a:extLst>
                </a:gridCol>
                <a:gridCol w="954088">
                  <a:extLst>
                    <a:ext uri="{9D8B030D-6E8A-4147-A177-3AD203B41FA5}">
                      <a16:colId xmlns:a16="http://schemas.microsoft.com/office/drawing/2014/main" val="20005"/>
                    </a:ext>
                  </a:extLst>
                </a:gridCol>
                <a:gridCol w="1084262">
                  <a:extLst>
                    <a:ext uri="{9D8B030D-6E8A-4147-A177-3AD203B41FA5}">
                      <a16:colId xmlns:a16="http://schemas.microsoft.com/office/drawing/2014/main" val="20006"/>
                    </a:ext>
                  </a:extLst>
                </a:gridCol>
              </a:tblGrid>
              <a:tr h="452438">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fr-BE" altLang="fr-FR" sz="1400" b="0" i="0" u="none" strike="noStrike" cap="none" normalizeH="0" baseline="0" dirty="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GpyrGS 23</a:t>
                      </a:r>
                      <a:endParaRPr kumimoji="0" lang="fr-BE" altLang="fr-FR" sz="1400" b="1" i="0" u="none" strike="noStrike" cap="none" normalizeH="0" baseline="0">
                        <a:ln>
                          <a:noFill/>
                        </a:ln>
                        <a:solidFill>
                          <a:srgbClr val="FFFFFF"/>
                        </a:solidFill>
                        <a:effectLst/>
                        <a:latin typeface="Calibri" charset="0"/>
                        <a:ea typeface="ＭＳ Ｐゴシック" charset="-128"/>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GpyrGS 32</a:t>
                      </a:r>
                      <a:endParaRPr kumimoji="0" lang="fr-BE" altLang="fr-FR" sz="1400" b="1" i="0" u="none" strike="noStrike" cap="none" normalizeH="0" baseline="0">
                        <a:ln>
                          <a:noFill/>
                        </a:ln>
                        <a:solidFill>
                          <a:srgbClr val="FFFFFF"/>
                        </a:solidFill>
                        <a:effectLst/>
                        <a:latin typeface="Calibri" charset="0"/>
                        <a:ea typeface="ＭＳ Ｐゴシック" charset="-128"/>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GpyrGS 33</a:t>
                      </a:r>
                      <a:endParaRPr kumimoji="0" lang="fr-BE" altLang="fr-FR" sz="1400" b="1" i="0" u="none" strike="noStrike" cap="none" normalizeH="0" baseline="0">
                        <a:ln>
                          <a:noFill/>
                        </a:ln>
                        <a:solidFill>
                          <a:srgbClr val="FFFFFF"/>
                        </a:solidFill>
                        <a:effectLst/>
                        <a:latin typeface="Calibri" charset="0"/>
                        <a:ea typeface="ＭＳ Ｐゴシック" charset="-128"/>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GpyrGS 22</a:t>
                      </a:r>
                      <a:endParaRPr kumimoji="0" lang="fr-BE" altLang="fr-FR" sz="1400" b="1" i="0" u="none" strike="noStrike" cap="none" normalizeH="0" baseline="0">
                        <a:ln>
                          <a:noFill/>
                        </a:ln>
                        <a:solidFill>
                          <a:srgbClr val="FFFFFF"/>
                        </a:solidFill>
                        <a:effectLst/>
                        <a:latin typeface="Calibri" charset="0"/>
                        <a:ea typeface="ＭＳ Ｐゴシック" charset="-128"/>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GpyrGS 34</a:t>
                      </a:r>
                    </a:p>
                    <a:p>
                      <a:pPr marL="0" marR="0" lvl="0" indent="0" algn="ctr" defTabSz="914400" rtl="0" eaLnBrk="1" fontAlgn="b" latinLnBrk="0" hangingPunct="1">
                        <a:lnSpc>
                          <a:spcPct val="100000"/>
                        </a:lnSpc>
                        <a:spcBef>
                          <a:spcPct val="0"/>
                        </a:spcBef>
                        <a:spcAft>
                          <a:spcPct val="0"/>
                        </a:spcAft>
                        <a:buClrTx/>
                        <a:buSzTx/>
                        <a:buFontTx/>
                        <a:buNone/>
                        <a:tabLst/>
                      </a:pPr>
                      <a:endParaRPr kumimoji="0" lang="fr-BE" altLang="fr-FR" sz="1400" b="1" i="0" u="none" strike="noStrike" cap="none" normalizeH="0" baseline="0">
                        <a:ln>
                          <a:noFill/>
                        </a:ln>
                        <a:solidFill>
                          <a:srgbClr val="FFFFFF"/>
                        </a:solidFill>
                        <a:effectLst/>
                        <a:latin typeface="Calibri" charset="0"/>
                        <a:ea typeface="ＭＳ Ｐゴシック" charset="-128"/>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GpyrGS 20</a:t>
                      </a:r>
                    </a:p>
                    <a:p>
                      <a:pPr marL="0" marR="0" lvl="0" indent="0" algn="ctr" defTabSz="914400" rtl="0" eaLnBrk="1" fontAlgn="b" latinLnBrk="0" hangingPunct="1">
                        <a:lnSpc>
                          <a:spcPct val="100000"/>
                        </a:lnSpc>
                        <a:spcBef>
                          <a:spcPct val="0"/>
                        </a:spcBef>
                        <a:spcAft>
                          <a:spcPct val="0"/>
                        </a:spcAft>
                        <a:buClrTx/>
                        <a:buSzTx/>
                        <a:buFontTx/>
                        <a:buNone/>
                        <a:tabLst/>
                      </a:pPr>
                      <a:endParaRPr kumimoji="0" lang="fr-BE" altLang="fr-FR" sz="1400" b="1" i="0" u="none" strike="noStrike" cap="none" normalizeH="0" baseline="0">
                        <a:ln>
                          <a:noFill/>
                        </a:ln>
                        <a:solidFill>
                          <a:srgbClr val="FFFFFF"/>
                        </a:solidFill>
                        <a:effectLst/>
                        <a:latin typeface="Calibri" charset="0"/>
                        <a:ea typeface="ＭＳ Ｐゴシック" charset="-128"/>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3688">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 DE214a</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230-234</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212-216</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227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1"/>
                  </a:ext>
                </a:extLst>
              </a:tr>
              <a:tr h="293688">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 DE215a</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230-234</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216</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223-227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2"/>
                  </a:ext>
                </a:extLst>
              </a:tr>
              <a:tr h="293688">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 DE216a</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FF"/>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207-211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FF"/>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FF"/>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234</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FF"/>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216</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FF"/>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FF"/>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223-227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FF"/>
                    </a:solidFill>
                  </a:tcPr>
                </a:tc>
                <a:extLst>
                  <a:ext uri="{0D108BD9-81ED-4DB2-BD59-A6C34878D82A}">
                    <a16:rowId xmlns:a16="http://schemas.microsoft.com/office/drawing/2014/main" val="10003"/>
                  </a:ext>
                </a:extLst>
              </a:tr>
              <a:tr h="293688">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 DE217a</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234</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216</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223-227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r h="293688">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DE218a</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203-207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234</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216</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227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5"/>
                  </a:ext>
                </a:extLst>
              </a:tr>
              <a:tr h="293688">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DE219a</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230-234</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216-220</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227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16:rowId xmlns:a16="http://schemas.microsoft.com/office/drawing/2014/main" val="10006"/>
                  </a:ext>
                </a:extLst>
              </a:tr>
              <a:tr h="309563">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dirty="0">
                          <a:ln>
                            <a:noFill/>
                          </a:ln>
                          <a:solidFill>
                            <a:srgbClr val="FFFFFF"/>
                          </a:solidFill>
                          <a:effectLst/>
                          <a:latin typeface="Arial" charset="0"/>
                          <a:ea typeface="ＭＳ Ｐゴシック" charset="-128"/>
                        </a:rPr>
                        <a:t> DE437</a:t>
                      </a:r>
                      <a:endParaRPr kumimoji="0" lang="fr-BE" altLang="fr-FR" sz="1400" b="0" i="0" u="none" strike="noStrike" cap="none" normalizeH="0" baseline="0" dirty="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dirty="0">
                          <a:ln>
                            <a:noFill/>
                          </a:ln>
                          <a:solidFill>
                            <a:srgbClr val="FFFFFF"/>
                          </a:solidFill>
                          <a:effectLst/>
                          <a:latin typeface="Arial" charset="0"/>
                          <a:ea typeface="ＭＳ Ｐゴシック" charset="-128"/>
                        </a:rPr>
                        <a:t>207</a:t>
                      </a:r>
                      <a:endParaRPr kumimoji="0" lang="fr-BE" altLang="fr-FR" sz="1400" b="0" i="0" u="none" strike="noStrike" cap="none" normalizeH="0" baseline="0" dirty="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197</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234</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216</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a:ln>
                            <a:noFill/>
                          </a:ln>
                          <a:solidFill>
                            <a:srgbClr val="FFFFFF"/>
                          </a:solidFill>
                          <a:effectLst/>
                          <a:latin typeface="Arial" charset="0"/>
                          <a:ea typeface="ＭＳ Ｐゴシック" charset="-128"/>
                        </a:rPr>
                        <a:t>201</a:t>
                      </a:r>
                      <a:endParaRPr kumimoji="0" lang="fr-BE" altLang="fr-FR" sz="1400" b="0" i="0" u="none" strike="noStrike" cap="none" normalizeH="0" baseline="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charset="0"/>
                          <a:ea typeface="ＭＳ Ｐゴシック" charset="-128"/>
                        </a:defRPr>
                      </a:lvl1pPr>
                      <a:lvl2pPr marL="37931725" indent="-37474525">
                        <a:spcBef>
                          <a:spcPct val="20000"/>
                        </a:spcBef>
                        <a:defRPr sz="2400">
                          <a:solidFill>
                            <a:schemeClr val="tx1"/>
                          </a:solidFill>
                          <a:latin typeface="Times New Roman" charset="0"/>
                          <a:ea typeface="ＭＳ Ｐゴシック" charset="-128"/>
                        </a:defRPr>
                      </a:lvl2pPr>
                      <a:lvl3pPr>
                        <a:spcBef>
                          <a:spcPct val="20000"/>
                        </a:spcBef>
                        <a:defRPr sz="2000">
                          <a:solidFill>
                            <a:schemeClr val="tx1"/>
                          </a:solidFill>
                          <a:latin typeface="Times New Roman" charset="0"/>
                          <a:ea typeface="ＭＳ Ｐゴシック" charset="-128"/>
                        </a:defRPr>
                      </a:lvl3pPr>
                      <a:lvl4pPr>
                        <a:spcBef>
                          <a:spcPct val="20000"/>
                        </a:spcBef>
                        <a:defRPr>
                          <a:solidFill>
                            <a:schemeClr val="tx1"/>
                          </a:solidFill>
                          <a:latin typeface="Times New Roman" charset="0"/>
                          <a:ea typeface="ＭＳ Ｐゴシック" charset="-128"/>
                        </a:defRPr>
                      </a:lvl4pPr>
                      <a:lvl5pPr>
                        <a:spcBef>
                          <a:spcPct val="20000"/>
                        </a:spcBef>
                        <a:defRPr>
                          <a:solidFill>
                            <a:schemeClr val="tx1"/>
                          </a:solidFill>
                          <a:latin typeface="Times New Roman" charset="0"/>
                          <a:ea typeface="ＭＳ Ｐゴシック" charset="-128"/>
                        </a:defRPr>
                      </a:lvl5pPr>
                      <a:lvl6pPr marL="457200" eaLnBrk="0" fontAlgn="base" hangingPunct="0">
                        <a:spcBef>
                          <a:spcPct val="20000"/>
                        </a:spcBef>
                        <a:spcAft>
                          <a:spcPct val="0"/>
                        </a:spcAft>
                        <a:defRPr>
                          <a:solidFill>
                            <a:schemeClr val="tx1"/>
                          </a:solidFill>
                          <a:latin typeface="Times New Roman" charset="0"/>
                          <a:ea typeface="ＭＳ Ｐゴシック" charset="-128"/>
                        </a:defRPr>
                      </a:lvl6pPr>
                      <a:lvl7pPr marL="914400" eaLnBrk="0" fontAlgn="base" hangingPunct="0">
                        <a:spcBef>
                          <a:spcPct val="20000"/>
                        </a:spcBef>
                        <a:spcAft>
                          <a:spcPct val="0"/>
                        </a:spcAft>
                        <a:defRPr>
                          <a:solidFill>
                            <a:schemeClr val="tx1"/>
                          </a:solidFill>
                          <a:latin typeface="Times New Roman" charset="0"/>
                          <a:ea typeface="ＭＳ Ｐゴシック" charset="-128"/>
                        </a:defRPr>
                      </a:lvl7pPr>
                      <a:lvl8pPr marL="1371600" eaLnBrk="0" fontAlgn="base" hangingPunct="0">
                        <a:spcBef>
                          <a:spcPct val="20000"/>
                        </a:spcBef>
                        <a:spcAft>
                          <a:spcPct val="0"/>
                        </a:spcAft>
                        <a:defRPr>
                          <a:solidFill>
                            <a:schemeClr val="tx1"/>
                          </a:solidFill>
                          <a:latin typeface="Times New Roman" charset="0"/>
                          <a:ea typeface="ＭＳ Ｐゴシック" charset="-128"/>
                        </a:defRPr>
                      </a:lvl8pPr>
                      <a:lvl9pPr marL="1828800" eaLnBrk="0" fontAlgn="base" hangingPunct="0">
                        <a:spcBef>
                          <a:spcPct val="20000"/>
                        </a:spcBef>
                        <a:spcAft>
                          <a:spcPct val="0"/>
                        </a:spcAft>
                        <a:defRPr>
                          <a:solidFill>
                            <a:schemeClr val="tx1"/>
                          </a:solidFill>
                          <a:latin typeface="Times New Roman"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BE" altLang="fr-FR" sz="1400" b="0" i="0" u="none" strike="noStrike" cap="none" normalizeH="0" baseline="0" dirty="0">
                          <a:ln>
                            <a:noFill/>
                          </a:ln>
                          <a:solidFill>
                            <a:srgbClr val="FFFFFF"/>
                          </a:solidFill>
                          <a:effectLst/>
                          <a:latin typeface="Arial" charset="0"/>
                          <a:ea typeface="ＭＳ Ｐゴシック" charset="-128"/>
                        </a:rPr>
                        <a:t>223-227</a:t>
                      </a:r>
                      <a:endParaRPr kumimoji="0" lang="fr-BE" altLang="fr-FR" sz="1400" b="0" i="0" u="none" strike="noStrike" cap="none" normalizeH="0" baseline="0" dirty="0">
                        <a:ln>
                          <a:noFill/>
                        </a:ln>
                        <a:solidFill>
                          <a:srgbClr val="FFFFFF"/>
                        </a:solidFill>
                        <a:effectLst/>
                        <a:latin typeface="Calibri" charset="0"/>
                        <a:ea typeface="ＭＳ Ｐゴシック" charset="-128"/>
                      </a:endParaRP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CC"/>
                    </a:solidFill>
                  </a:tcPr>
                </a:tc>
                <a:extLst>
                  <a:ext uri="{0D108BD9-81ED-4DB2-BD59-A6C34878D82A}">
                    <a16:rowId xmlns:a16="http://schemas.microsoft.com/office/drawing/2014/main" val="10007"/>
                  </a:ext>
                </a:extLst>
              </a:tr>
            </a:tbl>
          </a:graphicData>
        </a:graphic>
      </p:graphicFrame>
      <p:sp>
        <p:nvSpPr>
          <p:cNvPr id="121934" name="Titre 1"/>
          <p:cNvSpPr txBox="1">
            <a:spLocks/>
          </p:cNvSpPr>
          <p:nvPr/>
        </p:nvSpPr>
        <p:spPr bwMode="auto">
          <a:xfrm>
            <a:off x="323850" y="357188"/>
            <a:ext cx="7467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BE" altLang="fr-FR" b="1" u="sng" dirty="0" err="1">
                <a:solidFill>
                  <a:srgbClr val="000000"/>
                </a:solidFill>
                <a:latin typeface="Calibri" charset="0"/>
              </a:rPr>
              <a:t>Individual</a:t>
            </a:r>
            <a:r>
              <a:rPr lang="fr-BE" altLang="fr-FR" b="1" u="sng" dirty="0">
                <a:solidFill>
                  <a:srgbClr val="000000"/>
                </a:solidFill>
                <a:latin typeface="Calibri" charset="0"/>
              </a:rPr>
              <a:t> identification</a:t>
            </a:r>
          </a:p>
        </p:txBody>
      </p:sp>
    </p:spTree>
    <p:extLst>
      <p:ext uri="{BB962C8B-B14F-4D97-AF65-F5344CB8AC3E}">
        <p14:creationId xmlns:p14="http://schemas.microsoft.com/office/powerpoint/2010/main" val="482985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9863" y="2104763"/>
            <a:ext cx="5623874" cy="4711700"/>
          </a:xfrm>
          <a:prstGeom prst="rect">
            <a:avLst/>
          </a:prstGeom>
        </p:spPr>
      </p:pic>
      <p:sp>
        <p:nvSpPr>
          <p:cNvPr id="5" name="Titre 1"/>
          <p:cNvSpPr>
            <a:spLocks noGrp="1"/>
          </p:cNvSpPr>
          <p:nvPr>
            <p:ph type="title"/>
          </p:nvPr>
        </p:nvSpPr>
        <p:spPr>
          <a:solidFill>
            <a:srgbClr val="FFFFFF"/>
          </a:solidFill>
          <a:ln>
            <a:solidFill>
              <a:schemeClr val="tx1"/>
            </a:solidFill>
          </a:ln>
        </p:spPr>
        <p:txBody>
          <a:bodyPr>
            <a:normAutofit/>
          </a:bodyPr>
          <a:lstStyle/>
          <a:p>
            <a:r>
              <a:rPr lang="fr-FR" sz="3200" dirty="0" err="1"/>
              <a:t>Study</a:t>
            </a:r>
            <a:r>
              <a:rPr lang="fr-FR" sz="3200" dirty="0"/>
              <a:t> of the impact of </a:t>
            </a:r>
            <a:r>
              <a:rPr lang="fr-FR" sz="3200" dirty="0" err="1"/>
              <a:t>human</a:t>
            </a:r>
            <a:r>
              <a:rPr lang="fr-FR" sz="3200" dirty="0"/>
              <a:t> </a:t>
            </a:r>
            <a:r>
              <a:rPr lang="fr-FR" sz="3200" dirty="0" err="1"/>
              <a:t>barriers</a:t>
            </a:r>
            <a:r>
              <a:rPr lang="fr-FR" sz="3200" dirty="0"/>
              <a:t> for the </a:t>
            </a:r>
            <a:r>
              <a:rPr lang="fr-FR" sz="3200" dirty="0" err="1"/>
              <a:t>mobility</a:t>
            </a:r>
            <a:r>
              <a:rPr lang="fr-FR" sz="3200" dirty="0"/>
              <a:t> of the </a:t>
            </a:r>
            <a:r>
              <a:rPr lang="fr-FR" sz="3200" dirty="0" err="1"/>
              <a:t>Pyrenean</a:t>
            </a:r>
            <a:r>
              <a:rPr lang="fr-FR" sz="3200" dirty="0"/>
              <a:t> desman</a:t>
            </a:r>
          </a:p>
        </p:txBody>
      </p:sp>
      <p:grpSp>
        <p:nvGrpSpPr>
          <p:cNvPr id="31" name="Grouper 30"/>
          <p:cNvGrpSpPr/>
          <p:nvPr/>
        </p:nvGrpSpPr>
        <p:grpSpPr>
          <a:xfrm>
            <a:off x="4044875" y="1495387"/>
            <a:ext cx="1252316" cy="1516754"/>
            <a:chOff x="4044875" y="1495387"/>
            <a:chExt cx="1252316" cy="1516754"/>
          </a:xfrm>
        </p:grpSpPr>
        <p:cxnSp>
          <p:nvCxnSpPr>
            <p:cNvPr id="8" name="Connecteur droit avec flèche 7"/>
            <p:cNvCxnSpPr/>
            <p:nvPr/>
          </p:nvCxnSpPr>
          <p:spPr>
            <a:xfrm>
              <a:off x="4044875" y="2312894"/>
              <a:ext cx="10758" cy="699247"/>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0" name="Image 19"/>
            <p:cNvPicPr>
              <a:picLocks noChangeAspect="1"/>
            </p:cNvPicPr>
            <p:nvPr/>
          </p:nvPicPr>
          <p:blipFill>
            <a:blip r:embed="rId3"/>
            <a:stretch>
              <a:fillRect/>
            </a:stretch>
          </p:blipFill>
          <p:spPr>
            <a:xfrm>
              <a:off x="4055633" y="1495387"/>
              <a:ext cx="1241558" cy="824528"/>
            </a:xfrm>
            <a:prstGeom prst="rect">
              <a:avLst/>
            </a:prstGeom>
          </p:spPr>
        </p:pic>
      </p:grpSp>
      <p:grpSp>
        <p:nvGrpSpPr>
          <p:cNvPr id="30" name="Grouper 29"/>
          <p:cNvGrpSpPr/>
          <p:nvPr/>
        </p:nvGrpSpPr>
        <p:grpSpPr>
          <a:xfrm>
            <a:off x="2316771" y="1567972"/>
            <a:ext cx="858528" cy="1479595"/>
            <a:chOff x="2316771" y="1532545"/>
            <a:chExt cx="858528" cy="1479595"/>
          </a:xfrm>
        </p:grpSpPr>
        <p:cxnSp>
          <p:nvCxnSpPr>
            <p:cNvPr id="9" name="Connecteur droit avec flèche 8"/>
            <p:cNvCxnSpPr/>
            <p:nvPr/>
          </p:nvCxnSpPr>
          <p:spPr>
            <a:xfrm>
              <a:off x="3164541" y="2312893"/>
              <a:ext cx="10758" cy="699247"/>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1" name="Image 20"/>
            <p:cNvPicPr>
              <a:picLocks noChangeAspect="1"/>
            </p:cNvPicPr>
            <p:nvPr/>
          </p:nvPicPr>
          <p:blipFill>
            <a:blip r:embed="rId4"/>
            <a:stretch>
              <a:fillRect/>
            </a:stretch>
          </p:blipFill>
          <p:spPr>
            <a:xfrm>
              <a:off x="2316771" y="1532545"/>
              <a:ext cx="740632" cy="988937"/>
            </a:xfrm>
            <a:prstGeom prst="rect">
              <a:avLst/>
            </a:prstGeom>
          </p:spPr>
        </p:pic>
      </p:grpSp>
      <p:grpSp>
        <p:nvGrpSpPr>
          <p:cNvPr id="29" name="Grouper 28"/>
          <p:cNvGrpSpPr/>
          <p:nvPr/>
        </p:nvGrpSpPr>
        <p:grpSpPr>
          <a:xfrm>
            <a:off x="163213" y="3253908"/>
            <a:ext cx="1057780" cy="1006120"/>
            <a:chOff x="163213" y="3253908"/>
            <a:chExt cx="1057780" cy="1006120"/>
          </a:xfrm>
        </p:grpSpPr>
        <p:cxnSp>
          <p:nvCxnSpPr>
            <p:cNvPr id="10" name="Connecteur droit avec flèche 9"/>
            <p:cNvCxnSpPr/>
            <p:nvPr/>
          </p:nvCxnSpPr>
          <p:spPr>
            <a:xfrm>
              <a:off x="247426" y="4120178"/>
              <a:ext cx="613186" cy="13985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2" name="Image 21"/>
            <p:cNvPicPr>
              <a:picLocks noChangeAspect="1"/>
            </p:cNvPicPr>
            <p:nvPr/>
          </p:nvPicPr>
          <p:blipFill>
            <a:blip r:embed="rId5"/>
            <a:stretch>
              <a:fillRect/>
            </a:stretch>
          </p:blipFill>
          <p:spPr>
            <a:xfrm>
              <a:off x="163213" y="3253908"/>
              <a:ext cx="1057780" cy="792330"/>
            </a:xfrm>
            <a:prstGeom prst="rect">
              <a:avLst/>
            </a:prstGeom>
          </p:spPr>
        </p:pic>
      </p:grpSp>
      <p:grpSp>
        <p:nvGrpSpPr>
          <p:cNvPr id="28" name="Grouper 27"/>
          <p:cNvGrpSpPr/>
          <p:nvPr/>
        </p:nvGrpSpPr>
        <p:grpSpPr>
          <a:xfrm>
            <a:off x="1280160" y="4046238"/>
            <a:ext cx="1884381" cy="1569253"/>
            <a:chOff x="1280160" y="4046238"/>
            <a:chExt cx="1884381" cy="1569253"/>
          </a:xfrm>
        </p:grpSpPr>
        <p:cxnSp>
          <p:nvCxnSpPr>
            <p:cNvPr id="14" name="Connecteur droit avec flèche 13"/>
            <p:cNvCxnSpPr/>
            <p:nvPr/>
          </p:nvCxnSpPr>
          <p:spPr>
            <a:xfrm flipV="1">
              <a:off x="1280160" y="5023821"/>
              <a:ext cx="419548" cy="59167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3" name="Image 22"/>
            <p:cNvPicPr>
              <a:picLocks noChangeAspect="1"/>
            </p:cNvPicPr>
            <p:nvPr/>
          </p:nvPicPr>
          <p:blipFill>
            <a:blip r:embed="rId6"/>
            <a:stretch>
              <a:fillRect/>
            </a:stretch>
          </p:blipFill>
          <p:spPr>
            <a:xfrm>
              <a:off x="1687232" y="4046238"/>
              <a:ext cx="1477309" cy="983998"/>
            </a:xfrm>
            <a:prstGeom prst="rect">
              <a:avLst/>
            </a:prstGeom>
          </p:spPr>
        </p:pic>
      </p:grpSp>
      <p:grpSp>
        <p:nvGrpSpPr>
          <p:cNvPr id="27" name="Grouper 26"/>
          <p:cNvGrpSpPr/>
          <p:nvPr/>
        </p:nvGrpSpPr>
        <p:grpSpPr>
          <a:xfrm>
            <a:off x="1807723" y="5087689"/>
            <a:ext cx="1569738" cy="938385"/>
            <a:chOff x="1807723" y="5087689"/>
            <a:chExt cx="1569738" cy="938385"/>
          </a:xfrm>
        </p:grpSpPr>
        <p:cxnSp>
          <p:nvCxnSpPr>
            <p:cNvPr id="17" name="Connecteur droit avec flèche 16"/>
            <p:cNvCxnSpPr/>
            <p:nvPr/>
          </p:nvCxnSpPr>
          <p:spPr>
            <a:xfrm flipV="1">
              <a:off x="1807723" y="5434404"/>
              <a:ext cx="419548" cy="59167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4" name="Image 23"/>
            <p:cNvPicPr>
              <a:picLocks noChangeAspect="1"/>
            </p:cNvPicPr>
            <p:nvPr/>
          </p:nvPicPr>
          <p:blipFill>
            <a:blip r:embed="rId7"/>
            <a:stretch>
              <a:fillRect/>
            </a:stretch>
          </p:blipFill>
          <p:spPr>
            <a:xfrm>
              <a:off x="2262548" y="5087689"/>
              <a:ext cx="1114913" cy="835660"/>
            </a:xfrm>
            <a:prstGeom prst="rect">
              <a:avLst/>
            </a:prstGeom>
          </p:spPr>
        </p:pic>
      </p:grpSp>
      <p:grpSp>
        <p:nvGrpSpPr>
          <p:cNvPr id="26" name="Grouper 25"/>
          <p:cNvGrpSpPr/>
          <p:nvPr/>
        </p:nvGrpSpPr>
        <p:grpSpPr>
          <a:xfrm>
            <a:off x="2637855" y="5954578"/>
            <a:ext cx="2119259" cy="830655"/>
            <a:chOff x="2637855" y="5954578"/>
            <a:chExt cx="2119259" cy="830655"/>
          </a:xfrm>
        </p:grpSpPr>
        <p:cxnSp>
          <p:nvCxnSpPr>
            <p:cNvPr id="18" name="Connecteur droit avec flèche 17"/>
            <p:cNvCxnSpPr/>
            <p:nvPr/>
          </p:nvCxnSpPr>
          <p:spPr>
            <a:xfrm flipV="1">
              <a:off x="2637855" y="5995593"/>
              <a:ext cx="419548" cy="59167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5" name="Image 24"/>
            <p:cNvPicPr>
              <a:picLocks noChangeAspect="1"/>
            </p:cNvPicPr>
            <p:nvPr/>
          </p:nvPicPr>
          <p:blipFill>
            <a:blip r:embed="rId8"/>
            <a:stretch>
              <a:fillRect/>
            </a:stretch>
          </p:blipFill>
          <p:spPr>
            <a:xfrm>
              <a:off x="3279856" y="5954578"/>
              <a:ext cx="1477258" cy="830655"/>
            </a:xfrm>
            <a:prstGeom prst="rect">
              <a:avLst/>
            </a:prstGeom>
          </p:spPr>
        </p:pic>
      </p:grpSp>
    </p:spTree>
    <p:extLst>
      <p:ext uri="{BB962C8B-B14F-4D97-AF65-F5344CB8AC3E}">
        <p14:creationId xmlns:p14="http://schemas.microsoft.com/office/powerpoint/2010/main" val="18631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66700" y="431800"/>
            <a:ext cx="8432800" cy="1106488"/>
          </a:xfrm>
          <a:prstGeom prst="rect">
            <a:avLst/>
          </a:prstGeom>
          <a:solidFill>
            <a:srgbClr val="1E1C11"/>
          </a:solidFill>
        </p:spPr>
        <p:txBody>
          <a:bodyPr anchor="ctr">
            <a:normAutofit/>
          </a:bodyPr>
          <a:lstStyle>
            <a:lvl1pPr defTabSz="457200">
              <a:defRPr sz="2400">
                <a:solidFill>
                  <a:schemeClr val="tx1"/>
                </a:solidFill>
                <a:latin typeface="Times New Roman" charset="0"/>
                <a:ea typeface="ＭＳ Ｐゴシック" charset="-128"/>
              </a:defRPr>
            </a:lvl1pPr>
            <a:lvl2pPr marL="37931725" indent="-37474525" defTabSz="457200">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fr-BE" altLang="fr-FR" sz="3200" dirty="0">
                <a:solidFill>
                  <a:srgbClr val="FF6600"/>
                </a:solidFill>
              </a:rPr>
              <a:t>The case of the </a:t>
            </a:r>
            <a:r>
              <a:rPr lang="fr-BE" altLang="fr-FR" sz="3200" dirty="0" err="1">
                <a:solidFill>
                  <a:srgbClr val="FF6600"/>
                </a:solidFill>
              </a:rPr>
              <a:t>Pyrenean</a:t>
            </a:r>
            <a:r>
              <a:rPr lang="fr-BE" altLang="fr-FR" sz="3200" dirty="0">
                <a:solidFill>
                  <a:srgbClr val="FF6600"/>
                </a:solidFill>
              </a:rPr>
              <a:t> Desman (</a:t>
            </a:r>
            <a:r>
              <a:rPr lang="fr-BE" altLang="fr-FR" sz="3200" i="1" dirty="0" err="1">
                <a:solidFill>
                  <a:srgbClr val="FF6600"/>
                </a:solidFill>
              </a:rPr>
              <a:t>Galemys</a:t>
            </a:r>
            <a:r>
              <a:rPr lang="fr-BE" altLang="fr-FR" sz="3200" i="1" dirty="0">
                <a:solidFill>
                  <a:srgbClr val="FF6600"/>
                </a:solidFill>
              </a:rPr>
              <a:t> </a:t>
            </a:r>
            <a:r>
              <a:rPr lang="fr-BE" altLang="fr-FR" sz="3200" i="1" dirty="0" err="1">
                <a:solidFill>
                  <a:srgbClr val="FF6600"/>
                </a:solidFill>
              </a:rPr>
              <a:t>pyrenaicus</a:t>
            </a:r>
            <a:r>
              <a:rPr lang="fr-BE" altLang="fr-FR" sz="3200" dirty="0">
                <a:solidFill>
                  <a:srgbClr val="FF6600"/>
                </a:solidFill>
              </a:rPr>
              <a:t>)</a:t>
            </a:r>
          </a:p>
        </p:txBody>
      </p:sp>
      <p:pic>
        <p:nvPicPr>
          <p:cNvPr id="6" name="Image 10" descr="galemys_pirenaicus.jpg"/>
          <p:cNvPicPr>
            <a:picLocks noChangeAspect="1"/>
          </p:cNvPicPr>
          <p:nvPr/>
        </p:nvPicPr>
        <p:blipFill>
          <a:blip r:embed="rId3" cstate="print"/>
          <a:srcRect/>
          <a:stretch>
            <a:fillRect/>
          </a:stretch>
        </p:blipFill>
        <p:spPr bwMode="auto">
          <a:xfrm>
            <a:off x="1911885" y="2130425"/>
            <a:ext cx="5403316" cy="3529013"/>
          </a:xfrm>
          <a:prstGeom prst="rect">
            <a:avLst/>
          </a:prstGeom>
          <a:ln>
            <a:solidFill>
              <a:srgbClr val="000000"/>
            </a:solidFill>
          </a:ln>
          <a:effectLst>
            <a:softEdge rad="112500"/>
          </a:effectLst>
        </p:spPr>
      </p:pic>
    </p:spTree>
    <p:extLst>
      <p:ext uri="{BB962C8B-B14F-4D97-AF65-F5344CB8AC3E}">
        <p14:creationId xmlns:p14="http://schemas.microsoft.com/office/powerpoint/2010/main" val="80922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8451" y="1600200"/>
            <a:ext cx="6186049" cy="5197202"/>
          </a:xfrm>
        </p:spPr>
      </p:pic>
      <p:grpSp>
        <p:nvGrpSpPr>
          <p:cNvPr id="8" name="Grouper 7"/>
          <p:cNvGrpSpPr/>
          <p:nvPr/>
        </p:nvGrpSpPr>
        <p:grpSpPr>
          <a:xfrm>
            <a:off x="6127675" y="1038187"/>
            <a:ext cx="1252316" cy="1516754"/>
            <a:chOff x="4044875" y="1495387"/>
            <a:chExt cx="1252316" cy="1516754"/>
          </a:xfrm>
        </p:grpSpPr>
        <p:cxnSp>
          <p:nvCxnSpPr>
            <p:cNvPr id="9" name="Connecteur droit avec flèche 8"/>
            <p:cNvCxnSpPr/>
            <p:nvPr/>
          </p:nvCxnSpPr>
          <p:spPr>
            <a:xfrm>
              <a:off x="4044875" y="2312894"/>
              <a:ext cx="10758" cy="699247"/>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 name="Image 9"/>
            <p:cNvPicPr>
              <a:picLocks noChangeAspect="1"/>
            </p:cNvPicPr>
            <p:nvPr/>
          </p:nvPicPr>
          <p:blipFill>
            <a:blip r:embed="rId3"/>
            <a:stretch>
              <a:fillRect/>
            </a:stretch>
          </p:blipFill>
          <p:spPr>
            <a:xfrm>
              <a:off x="4055633" y="1495387"/>
              <a:ext cx="1241558" cy="824528"/>
            </a:xfrm>
            <a:prstGeom prst="rect">
              <a:avLst/>
            </a:prstGeom>
          </p:spPr>
        </p:pic>
      </p:grpSp>
      <p:grpSp>
        <p:nvGrpSpPr>
          <p:cNvPr id="11" name="Grouper 10"/>
          <p:cNvGrpSpPr/>
          <p:nvPr/>
        </p:nvGrpSpPr>
        <p:grpSpPr>
          <a:xfrm>
            <a:off x="4399571" y="1110772"/>
            <a:ext cx="858528" cy="1479595"/>
            <a:chOff x="2316771" y="1532545"/>
            <a:chExt cx="858528" cy="1479595"/>
          </a:xfrm>
        </p:grpSpPr>
        <p:cxnSp>
          <p:nvCxnSpPr>
            <p:cNvPr id="12" name="Connecteur droit avec flèche 11"/>
            <p:cNvCxnSpPr/>
            <p:nvPr/>
          </p:nvCxnSpPr>
          <p:spPr>
            <a:xfrm>
              <a:off x="3164541" y="2312893"/>
              <a:ext cx="10758" cy="699247"/>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3" name="Image 12"/>
            <p:cNvPicPr>
              <a:picLocks noChangeAspect="1"/>
            </p:cNvPicPr>
            <p:nvPr/>
          </p:nvPicPr>
          <p:blipFill>
            <a:blip r:embed="rId4"/>
            <a:stretch>
              <a:fillRect/>
            </a:stretch>
          </p:blipFill>
          <p:spPr>
            <a:xfrm>
              <a:off x="2316771" y="1532545"/>
              <a:ext cx="740632" cy="988937"/>
            </a:xfrm>
            <a:prstGeom prst="rect">
              <a:avLst/>
            </a:prstGeom>
          </p:spPr>
        </p:pic>
      </p:grpSp>
      <p:sp>
        <p:nvSpPr>
          <p:cNvPr id="14" name="Titre 13"/>
          <p:cNvSpPr>
            <a:spLocks noGrp="1"/>
          </p:cNvSpPr>
          <p:nvPr>
            <p:ph type="title"/>
          </p:nvPr>
        </p:nvSpPr>
        <p:spPr>
          <a:xfrm>
            <a:off x="444500" y="-104813"/>
            <a:ext cx="8229600" cy="1143000"/>
          </a:xfrm>
        </p:spPr>
        <p:txBody>
          <a:bodyPr/>
          <a:lstStyle/>
          <a:p>
            <a:r>
              <a:rPr lang="fr-FR" b="1" u="sng" dirty="0" err="1"/>
              <a:t>Results</a:t>
            </a:r>
            <a:endParaRPr lang="fr-FR" b="1" u="sng" dirty="0"/>
          </a:p>
        </p:txBody>
      </p:sp>
      <p:sp>
        <p:nvSpPr>
          <p:cNvPr id="15" name="ZoneTexte 14"/>
          <p:cNvSpPr txBox="1"/>
          <p:nvPr/>
        </p:nvSpPr>
        <p:spPr>
          <a:xfrm>
            <a:off x="4769887" y="3320864"/>
            <a:ext cx="2239267" cy="369332"/>
          </a:xfrm>
          <a:prstGeom prst="rect">
            <a:avLst/>
          </a:prstGeom>
          <a:solidFill>
            <a:schemeClr val="bg1"/>
          </a:solidFill>
          <a:ln>
            <a:solidFill>
              <a:schemeClr val="tx1"/>
            </a:solidFill>
          </a:ln>
        </p:spPr>
        <p:txBody>
          <a:bodyPr wrap="none" rtlCol="0">
            <a:spAutoFit/>
          </a:bodyPr>
          <a:lstStyle/>
          <a:p>
            <a:r>
              <a:rPr lang="fr-FR" dirty="0"/>
              <a:t>4,8 KM in one </a:t>
            </a:r>
            <a:r>
              <a:rPr lang="fr-FR" dirty="0" err="1"/>
              <a:t>month</a:t>
            </a:r>
            <a:r>
              <a:rPr lang="fr-FR" dirty="0"/>
              <a:t>!</a:t>
            </a:r>
          </a:p>
        </p:txBody>
      </p:sp>
      <p:sp>
        <p:nvSpPr>
          <p:cNvPr id="16" name="ZoneTexte 15">
            <a:extLst>
              <a:ext uri="{FF2B5EF4-FFF2-40B4-BE49-F238E27FC236}">
                <a16:creationId xmlns:a16="http://schemas.microsoft.com/office/drawing/2014/main" id="{C4819A6F-EBAF-AE47-A587-16B3858E797D}"/>
              </a:ext>
            </a:extLst>
          </p:cNvPr>
          <p:cNvSpPr txBox="1"/>
          <p:nvPr/>
        </p:nvSpPr>
        <p:spPr>
          <a:xfrm>
            <a:off x="0" y="6211669"/>
            <a:ext cx="1903855" cy="646331"/>
          </a:xfrm>
          <a:prstGeom prst="rect">
            <a:avLst/>
          </a:prstGeom>
          <a:noFill/>
        </p:spPr>
        <p:txBody>
          <a:bodyPr wrap="none" rtlCol="0">
            <a:spAutoFit/>
          </a:bodyPr>
          <a:lstStyle/>
          <a:p>
            <a:r>
              <a:rPr lang="fr-FR" dirty="0"/>
              <a:t>(Gillet </a:t>
            </a:r>
            <a:r>
              <a:rPr lang="fr-FR" i="1" dirty="0"/>
              <a:t>et al</a:t>
            </a:r>
            <a:r>
              <a:rPr lang="fr-FR" dirty="0"/>
              <a:t>. 2016, </a:t>
            </a:r>
          </a:p>
          <a:p>
            <a:r>
              <a:rPr lang="fr-FR" dirty="0"/>
              <a:t>Bel. J. </a:t>
            </a:r>
            <a:r>
              <a:rPr lang="fr-FR" dirty="0" err="1"/>
              <a:t>Zoology</a:t>
            </a:r>
            <a:endParaRPr lang="fr-FR" dirty="0"/>
          </a:p>
        </p:txBody>
      </p:sp>
    </p:spTree>
    <p:extLst>
      <p:ext uri="{BB962C8B-B14F-4D97-AF65-F5344CB8AC3E}">
        <p14:creationId xmlns:p14="http://schemas.microsoft.com/office/powerpoint/2010/main" val="12987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9635"/>
            <a:ext cx="8229600" cy="1143000"/>
          </a:xfrm>
        </p:spPr>
        <p:txBody>
          <a:bodyPr/>
          <a:lstStyle/>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301" y="515558"/>
            <a:ext cx="6963398" cy="5789937"/>
          </a:xfrm>
        </p:spPr>
      </p:pic>
      <p:sp>
        <p:nvSpPr>
          <p:cNvPr id="7" name="ZoneTexte 6"/>
          <p:cNvSpPr txBox="1"/>
          <p:nvPr/>
        </p:nvSpPr>
        <p:spPr>
          <a:xfrm>
            <a:off x="3728487" y="2222561"/>
            <a:ext cx="1475084" cy="646331"/>
          </a:xfrm>
          <a:prstGeom prst="rect">
            <a:avLst/>
          </a:prstGeom>
          <a:solidFill>
            <a:srgbClr val="FFFFFF"/>
          </a:solidFill>
        </p:spPr>
        <p:txBody>
          <a:bodyPr wrap="none" rtlCol="0">
            <a:spAutoFit/>
          </a:bodyPr>
          <a:lstStyle/>
          <a:p>
            <a:r>
              <a:rPr lang="fr-FR" dirty="0"/>
              <a:t>16,82 km KM </a:t>
            </a:r>
          </a:p>
          <a:p>
            <a:r>
              <a:rPr lang="fr-FR" dirty="0"/>
              <a:t>in 10 </a:t>
            </a:r>
            <a:r>
              <a:rPr lang="fr-FR" dirty="0" err="1"/>
              <a:t>months</a:t>
            </a:r>
            <a:endParaRPr lang="fr-FR" dirty="0"/>
          </a:p>
        </p:txBody>
      </p:sp>
      <p:sp>
        <p:nvSpPr>
          <p:cNvPr id="8" name="ZoneTexte 7"/>
          <p:cNvSpPr txBox="1"/>
          <p:nvPr/>
        </p:nvSpPr>
        <p:spPr>
          <a:xfrm>
            <a:off x="5455687" y="2654361"/>
            <a:ext cx="1413720" cy="646331"/>
          </a:xfrm>
          <a:prstGeom prst="rect">
            <a:avLst/>
          </a:prstGeom>
          <a:solidFill>
            <a:srgbClr val="FFFFFF"/>
          </a:solidFill>
        </p:spPr>
        <p:txBody>
          <a:bodyPr wrap="none" rtlCol="0">
            <a:spAutoFit/>
          </a:bodyPr>
          <a:lstStyle/>
          <a:p>
            <a:r>
              <a:rPr lang="fr-FR" dirty="0"/>
              <a:t>17,8 km KM </a:t>
            </a:r>
          </a:p>
          <a:p>
            <a:r>
              <a:rPr lang="fr-FR" dirty="0"/>
              <a:t>in 12 </a:t>
            </a:r>
            <a:r>
              <a:rPr lang="fr-FR" dirty="0" err="1"/>
              <a:t>months</a:t>
            </a:r>
            <a:endParaRPr lang="fr-FR" dirty="0"/>
          </a:p>
        </p:txBody>
      </p:sp>
      <p:grpSp>
        <p:nvGrpSpPr>
          <p:cNvPr id="9" name="Grouper 8"/>
          <p:cNvGrpSpPr/>
          <p:nvPr/>
        </p:nvGrpSpPr>
        <p:grpSpPr>
          <a:xfrm>
            <a:off x="6491776" y="130823"/>
            <a:ext cx="1252316" cy="1516754"/>
            <a:chOff x="4044875" y="1495387"/>
            <a:chExt cx="1252316" cy="1516754"/>
          </a:xfrm>
        </p:grpSpPr>
        <p:cxnSp>
          <p:nvCxnSpPr>
            <p:cNvPr id="10" name="Connecteur droit avec flèche 9"/>
            <p:cNvCxnSpPr/>
            <p:nvPr/>
          </p:nvCxnSpPr>
          <p:spPr>
            <a:xfrm>
              <a:off x="4044875" y="2312894"/>
              <a:ext cx="10758" cy="699247"/>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Image 10"/>
            <p:cNvPicPr>
              <a:picLocks noChangeAspect="1"/>
            </p:cNvPicPr>
            <p:nvPr/>
          </p:nvPicPr>
          <p:blipFill>
            <a:blip r:embed="rId3"/>
            <a:stretch>
              <a:fillRect/>
            </a:stretch>
          </p:blipFill>
          <p:spPr>
            <a:xfrm>
              <a:off x="4055633" y="1495387"/>
              <a:ext cx="1241558" cy="824528"/>
            </a:xfrm>
            <a:prstGeom prst="rect">
              <a:avLst/>
            </a:prstGeom>
          </p:spPr>
        </p:pic>
      </p:grpSp>
      <p:grpSp>
        <p:nvGrpSpPr>
          <p:cNvPr id="12" name="Grouper 11"/>
          <p:cNvGrpSpPr/>
          <p:nvPr/>
        </p:nvGrpSpPr>
        <p:grpSpPr>
          <a:xfrm>
            <a:off x="4887434" y="11337"/>
            <a:ext cx="858528" cy="1479595"/>
            <a:chOff x="2316771" y="1532545"/>
            <a:chExt cx="858528" cy="1479595"/>
          </a:xfrm>
        </p:grpSpPr>
        <p:cxnSp>
          <p:nvCxnSpPr>
            <p:cNvPr id="13" name="Connecteur droit avec flèche 12"/>
            <p:cNvCxnSpPr/>
            <p:nvPr/>
          </p:nvCxnSpPr>
          <p:spPr>
            <a:xfrm>
              <a:off x="3164541" y="2312893"/>
              <a:ext cx="10758" cy="699247"/>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4" name="Image 13"/>
            <p:cNvPicPr>
              <a:picLocks noChangeAspect="1"/>
            </p:cNvPicPr>
            <p:nvPr/>
          </p:nvPicPr>
          <p:blipFill>
            <a:blip r:embed="rId4"/>
            <a:stretch>
              <a:fillRect/>
            </a:stretch>
          </p:blipFill>
          <p:spPr>
            <a:xfrm>
              <a:off x="2316771" y="1532545"/>
              <a:ext cx="740632" cy="988937"/>
            </a:xfrm>
            <a:prstGeom prst="rect">
              <a:avLst/>
            </a:prstGeom>
          </p:spPr>
        </p:pic>
      </p:grpSp>
      <p:grpSp>
        <p:nvGrpSpPr>
          <p:cNvPr id="15" name="Grouper 14"/>
          <p:cNvGrpSpPr/>
          <p:nvPr/>
        </p:nvGrpSpPr>
        <p:grpSpPr>
          <a:xfrm>
            <a:off x="1204768" y="1901201"/>
            <a:ext cx="1057780" cy="1006120"/>
            <a:chOff x="163213" y="3253908"/>
            <a:chExt cx="1057780" cy="1006120"/>
          </a:xfrm>
        </p:grpSpPr>
        <p:cxnSp>
          <p:nvCxnSpPr>
            <p:cNvPr id="16" name="Connecteur droit avec flèche 15"/>
            <p:cNvCxnSpPr/>
            <p:nvPr/>
          </p:nvCxnSpPr>
          <p:spPr>
            <a:xfrm>
              <a:off x="247426" y="4120178"/>
              <a:ext cx="613186" cy="13985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7" name="Image 16"/>
            <p:cNvPicPr>
              <a:picLocks noChangeAspect="1"/>
            </p:cNvPicPr>
            <p:nvPr/>
          </p:nvPicPr>
          <p:blipFill>
            <a:blip r:embed="rId5"/>
            <a:stretch>
              <a:fillRect/>
            </a:stretch>
          </p:blipFill>
          <p:spPr>
            <a:xfrm>
              <a:off x="163213" y="3253908"/>
              <a:ext cx="1057780" cy="792330"/>
            </a:xfrm>
            <a:prstGeom prst="rect">
              <a:avLst/>
            </a:prstGeom>
          </p:spPr>
        </p:pic>
      </p:grpSp>
      <p:grpSp>
        <p:nvGrpSpPr>
          <p:cNvPr id="18" name="Grouper 17"/>
          <p:cNvGrpSpPr/>
          <p:nvPr/>
        </p:nvGrpSpPr>
        <p:grpSpPr>
          <a:xfrm>
            <a:off x="1886977" y="2907321"/>
            <a:ext cx="1884381" cy="1569253"/>
            <a:chOff x="1280160" y="4046238"/>
            <a:chExt cx="1884381" cy="1569253"/>
          </a:xfrm>
        </p:grpSpPr>
        <p:cxnSp>
          <p:nvCxnSpPr>
            <p:cNvPr id="19" name="Connecteur droit avec flèche 18"/>
            <p:cNvCxnSpPr/>
            <p:nvPr/>
          </p:nvCxnSpPr>
          <p:spPr>
            <a:xfrm flipV="1">
              <a:off x="1280160" y="5023821"/>
              <a:ext cx="419548" cy="59167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0" name="Image 19"/>
            <p:cNvPicPr>
              <a:picLocks noChangeAspect="1"/>
            </p:cNvPicPr>
            <p:nvPr/>
          </p:nvPicPr>
          <p:blipFill>
            <a:blip r:embed="rId6"/>
            <a:stretch>
              <a:fillRect/>
            </a:stretch>
          </p:blipFill>
          <p:spPr>
            <a:xfrm>
              <a:off x="1687232" y="4046238"/>
              <a:ext cx="1477309" cy="983998"/>
            </a:xfrm>
            <a:prstGeom prst="rect">
              <a:avLst/>
            </a:prstGeom>
          </p:spPr>
        </p:pic>
      </p:grpSp>
      <p:grpSp>
        <p:nvGrpSpPr>
          <p:cNvPr id="21" name="Grouper 20"/>
          <p:cNvGrpSpPr/>
          <p:nvPr/>
        </p:nvGrpSpPr>
        <p:grpSpPr>
          <a:xfrm>
            <a:off x="3002262" y="4180739"/>
            <a:ext cx="1569738" cy="938385"/>
            <a:chOff x="1807723" y="5087689"/>
            <a:chExt cx="1569738" cy="938385"/>
          </a:xfrm>
        </p:grpSpPr>
        <p:cxnSp>
          <p:nvCxnSpPr>
            <p:cNvPr id="22" name="Connecteur droit avec flèche 21"/>
            <p:cNvCxnSpPr/>
            <p:nvPr/>
          </p:nvCxnSpPr>
          <p:spPr>
            <a:xfrm flipV="1">
              <a:off x="1807723" y="5434404"/>
              <a:ext cx="419548" cy="59167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3" name="Image 22"/>
            <p:cNvPicPr>
              <a:picLocks noChangeAspect="1"/>
            </p:cNvPicPr>
            <p:nvPr/>
          </p:nvPicPr>
          <p:blipFill>
            <a:blip r:embed="rId7"/>
            <a:stretch>
              <a:fillRect/>
            </a:stretch>
          </p:blipFill>
          <p:spPr>
            <a:xfrm>
              <a:off x="2262548" y="5087689"/>
              <a:ext cx="1114913" cy="835660"/>
            </a:xfrm>
            <a:prstGeom prst="rect">
              <a:avLst/>
            </a:prstGeom>
          </p:spPr>
        </p:pic>
      </p:grpSp>
      <p:grpSp>
        <p:nvGrpSpPr>
          <p:cNvPr id="24" name="Grouper 23"/>
          <p:cNvGrpSpPr/>
          <p:nvPr/>
        </p:nvGrpSpPr>
        <p:grpSpPr>
          <a:xfrm>
            <a:off x="4198120" y="5245619"/>
            <a:ext cx="2119259" cy="830655"/>
            <a:chOff x="2637855" y="5954578"/>
            <a:chExt cx="2119259" cy="830655"/>
          </a:xfrm>
        </p:grpSpPr>
        <p:cxnSp>
          <p:nvCxnSpPr>
            <p:cNvPr id="25" name="Connecteur droit avec flèche 24"/>
            <p:cNvCxnSpPr/>
            <p:nvPr/>
          </p:nvCxnSpPr>
          <p:spPr>
            <a:xfrm flipV="1">
              <a:off x="2637855" y="5995593"/>
              <a:ext cx="419548" cy="591670"/>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6" name="Image 25"/>
            <p:cNvPicPr>
              <a:picLocks noChangeAspect="1"/>
            </p:cNvPicPr>
            <p:nvPr/>
          </p:nvPicPr>
          <p:blipFill>
            <a:blip r:embed="rId8"/>
            <a:stretch>
              <a:fillRect/>
            </a:stretch>
          </p:blipFill>
          <p:spPr>
            <a:xfrm>
              <a:off x="3279856" y="5954578"/>
              <a:ext cx="1477258" cy="830655"/>
            </a:xfrm>
            <a:prstGeom prst="rect">
              <a:avLst/>
            </a:prstGeom>
          </p:spPr>
        </p:pic>
      </p:grpSp>
      <p:sp>
        <p:nvSpPr>
          <p:cNvPr id="27" name="ZoneTexte 26">
            <a:extLst>
              <a:ext uri="{FF2B5EF4-FFF2-40B4-BE49-F238E27FC236}">
                <a16:creationId xmlns:a16="http://schemas.microsoft.com/office/drawing/2014/main" id="{A1F0982F-0BA2-7A45-9E6A-252E688C10E5}"/>
              </a:ext>
            </a:extLst>
          </p:cNvPr>
          <p:cNvSpPr txBox="1"/>
          <p:nvPr/>
        </p:nvSpPr>
        <p:spPr>
          <a:xfrm>
            <a:off x="0" y="6271045"/>
            <a:ext cx="1903855" cy="646331"/>
          </a:xfrm>
          <a:prstGeom prst="rect">
            <a:avLst/>
          </a:prstGeom>
          <a:noFill/>
        </p:spPr>
        <p:txBody>
          <a:bodyPr wrap="none" rtlCol="0">
            <a:spAutoFit/>
          </a:bodyPr>
          <a:lstStyle/>
          <a:p>
            <a:r>
              <a:rPr lang="fr-FR" dirty="0"/>
              <a:t>(Gillet </a:t>
            </a:r>
            <a:r>
              <a:rPr lang="fr-FR" i="1" dirty="0"/>
              <a:t>et al</a:t>
            </a:r>
            <a:r>
              <a:rPr lang="fr-FR" dirty="0"/>
              <a:t>. 2016, </a:t>
            </a:r>
          </a:p>
          <a:p>
            <a:r>
              <a:rPr lang="fr-FR" dirty="0"/>
              <a:t>Bel. J. </a:t>
            </a:r>
            <a:r>
              <a:rPr lang="fr-FR" dirty="0" err="1"/>
              <a:t>Zoology</a:t>
            </a:r>
            <a:endParaRPr lang="fr-FR" dirty="0"/>
          </a:p>
        </p:txBody>
      </p:sp>
    </p:spTree>
    <p:extLst>
      <p:ext uri="{BB962C8B-B14F-4D97-AF65-F5344CB8AC3E}">
        <p14:creationId xmlns:p14="http://schemas.microsoft.com/office/powerpoint/2010/main" val="123820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1574" y="1830305"/>
            <a:ext cx="8229600" cy="2967326"/>
          </a:xfrm>
          <a:solidFill>
            <a:schemeClr val="bg1"/>
          </a:solidFill>
          <a:ln>
            <a:solidFill>
              <a:schemeClr val="tx1"/>
            </a:solidFill>
          </a:ln>
        </p:spPr>
        <p:txBody>
          <a:bodyPr>
            <a:normAutofit/>
          </a:bodyPr>
          <a:lstStyle/>
          <a:p>
            <a:r>
              <a:rPr lang="fr-FR" dirty="0"/>
              <a:t>The use of </a:t>
            </a:r>
            <a:r>
              <a:rPr lang="fr-FR" dirty="0" err="1"/>
              <a:t>genetics</a:t>
            </a:r>
            <a:r>
              <a:rPr lang="fr-FR" dirty="0"/>
              <a:t> to </a:t>
            </a:r>
            <a:r>
              <a:rPr lang="fr-FR" dirty="0" err="1"/>
              <a:t>study</a:t>
            </a:r>
            <a:r>
              <a:rPr lang="fr-FR" dirty="0"/>
              <a:t> the </a:t>
            </a:r>
            <a:r>
              <a:rPr lang="fr-FR" dirty="0" err="1"/>
              <a:t>diet</a:t>
            </a:r>
            <a:r>
              <a:rPr lang="fr-FR" dirty="0"/>
              <a:t> of </a:t>
            </a:r>
            <a:r>
              <a:rPr lang="fr-FR" dirty="0" err="1"/>
              <a:t>elusive</a:t>
            </a:r>
            <a:r>
              <a:rPr lang="fr-FR" dirty="0"/>
              <a:t> and rare </a:t>
            </a:r>
            <a:r>
              <a:rPr lang="fr-FR" dirty="0" err="1"/>
              <a:t>species</a:t>
            </a:r>
            <a:br>
              <a:rPr lang="fr-FR" dirty="0"/>
            </a:br>
            <a:r>
              <a:rPr lang="fr-FR" dirty="0"/>
              <a:t>(</a:t>
            </a:r>
            <a:r>
              <a:rPr lang="fr-FR" dirty="0" err="1"/>
              <a:t>using</a:t>
            </a:r>
            <a:r>
              <a:rPr lang="fr-FR" dirty="0"/>
              <a:t> </a:t>
            </a:r>
            <a:r>
              <a:rPr lang="fr-FR" dirty="0" err="1"/>
              <a:t>Next</a:t>
            </a:r>
            <a:r>
              <a:rPr lang="fr-FR" dirty="0"/>
              <a:t> </a:t>
            </a:r>
            <a:r>
              <a:rPr lang="fr-FR" dirty="0" err="1"/>
              <a:t>Generation</a:t>
            </a:r>
            <a:r>
              <a:rPr lang="fr-FR" dirty="0"/>
              <a:t> </a:t>
            </a:r>
            <a:r>
              <a:rPr lang="fr-FR" dirty="0" err="1"/>
              <a:t>Sequencing</a:t>
            </a:r>
            <a:r>
              <a:rPr lang="fr-FR" dirty="0"/>
              <a:t> </a:t>
            </a:r>
            <a:r>
              <a:rPr lang="fr-FR" dirty="0" err="1"/>
              <a:t>methods</a:t>
            </a:r>
            <a:r>
              <a:rPr lang="fr-FR" dirty="0"/>
              <a:t>)</a:t>
            </a:r>
          </a:p>
        </p:txBody>
      </p:sp>
    </p:spTree>
    <p:extLst>
      <p:ext uri="{BB962C8B-B14F-4D97-AF65-F5344CB8AC3E}">
        <p14:creationId xmlns:p14="http://schemas.microsoft.com/office/powerpoint/2010/main" val="160593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16878"/>
            <a:ext cx="9011920" cy="1143000"/>
          </a:xfrm>
        </p:spPr>
        <p:txBody>
          <a:bodyPr>
            <a:normAutofit fontScale="90000"/>
          </a:bodyPr>
          <a:lstStyle/>
          <a:p>
            <a:r>
              <a:rPr lang="fr-FR" sz="4889" b="1" u="sng" dirty="0" err="1"/>
              <a:t>Development</a:t>
            </a:r>
            <a:r>
              <a:rPr lang="fr-FR" sz="4889" b="1" u="sng" dirty="0"/>
              <a:t> of </a:t>
            </a:r>
            <a:r>
              <a:rPr lang="fr-FR" sz="4889" b="1" u="sng" dirty="0" err="1"/>
              <a:t>meta</a:t>
            </a:r>
            <a:r>
              <a:rPr lang="fr-FR" sz="4889" b="1" u="sng" dirty="0"/>
              <a:t> </a:t>
            </a:r>
            <a:r>
              <a:rPr lang="fr-FR" sz="4889" b="1" u="sng" dirty="0" err="1"/>
              <a:t>barcoding</a:t>
            </a:r>
            <a:r>
              <a:rPr lang="fr-FR" sz="4889" b="1" u="sng" dirty="0"/>
              <a:t> </a:t>
            </a:r>
            <a:r>
              <a:rPr lang="fr-FR" sz="4889" b="1" u="sng" dirty="0" err="1"/>
              <a:t>approaches</a:t>
            </a:r>
            <a:br>
              <a:rPr lang="fr-FR" b="1" u="sng" dirty="0"/>
            </a:br>
            <a:endParaRPr lang="fr-FR" b="1" u="sng" dirty="0"/>
          </a:p>
        </p:txBody>
      </p:sp>
      <p:sp>
        <p:nvSpPr>
          <p:cNvPr id="3" name="Espace réservé du contenu 2"/>
          <p:cNvSpPr>
            <a:spLocks noGrp="1"/>
          </p:cNvSpPr>
          <p:nvPr>
            <p:ph idx="1"/>
          </p:nvPr>
        </p:nvSpPr>
        <p:spPr/>
        <p:txBody>
          <a:bodyPr/>
          <a:lstStyle/>
          <a:p>
            <a:pPr>
              <a:buNone/>
            </a:pPr>
            <a:r>
              <a:rPr lang="en-GB" dirty="0"/>
              <a:t>This method identifies species using a very short genetic sequence from a standard part of the genome. </a:t>
            </a:r>
          </a:p>
          <a:p>
            <a:pPr>
              <a:buNone/>
            </a:pPr>
            <a:endParaRPr lang="en-GB" sz="1200" b="1" u="sng" dirty="0"/>
          </a:p>
          <a:p>
            <a:pPr>
              <a:buNone/>
            </a:pPr>
            <a:r>
              <a:rPr lang="en-GB" sz="2400" b="1" u="sng" dirty="0"/>
              <a:t>Most common markers </a:t>
            </a:r>
            <a:r>
              <a:rPr lang="en-GB" sz="2400" dirty="0"/>
              <a:t>: </a:t>
            </a:r>
          </a:p>
          <a:p>
            <a:pPr>
              <a:buNone/>
            </a:pPr>
            <a:r>
              <a:rPr lang="en-GB" sz="2400" dirty="0"/>
              <a:t>- Animals : small region of the mitochondrial cytochrome c oxidase 1 gene (“CO1”). </a:t>
            </a:r>
          </a:p>
          <a:p>
            <a:pPr>
              <a:buNone/>
            </a:pPr>
            <a:r>
              <a:rPr lang="en-GB" sz="2400" dirty="0"/>
              <a:t>- Plants : Fragment of the </a:t>
            </a:r>
            <a:r>
              <a:rPr lang="en-GB" sz="2400" dirty="0" err="1"/>
              <a:t>TrnL</a:t>
            </a:r>
            <a:r>
              <a:rPr lang="en-GB" sz="2400" dirty="0"/>
              <a:t> or ITS2 regions.</a:t>
            </a:r>
            <a:endParaRPr lang="fr-FR" sz="2400" dirty="0"/>
          </a:p>
        </p:txBody>
      </p:sp>
      <p:pic>
        <p:nvPicPr>
          <p:cNvPr id="4" name="Image 3" descr="Capture d’écran 2015-12-03 à 00.03.19.png"/>
          <p:cNvPicPr>
            <a:picLocks noChangeAspect="1"/>
          </p:cNvPicPr>
          <p:nvPr/>
        </p:nvPicPr>
        <p:blipFill>
          <a:blip r:embed="rId3"/>
          <a:stretch>
            <a:fillRect/>
          </a:stretch>
        </p:blipFill>
        <p:spPr>
          <a:xfrm>
            <a:off x="0" y="5409660"/>
            <a:ext cx="1881809" cy="1448340"/>
          </a:xfrm>
          <a:prstGeom prst="rect">
            <a:avLst/>
          </a:prstGeom>
          <a:ln>
            <a:solidFill>
              <a:schemeClr val="tx1"/>
            </a:solidFill>
          </a:ln>
        </p:spPr>
      </p:pic>
      <p:pic>
        <p:nvPicPr>
          <p:cNvPr id="5" name="Image 4" descr="Capture d’écran 2015-12-03 à 00.03.33.png"/>
          <p:cNvPicPr>
            <a:picLocks noChangeAspect="1"/>
          </p:cNvPicPr>
          <p:nvPr/>
        </p:nvPicPr>
        <p:blipFill>
          <a:blip r:embed="rId4"/>
          <a:stretch>
            <a:fillRect/>
          </a:stretch>
        </p:blipFill>
        <p:spPr>
          <a:xfrm>
            <a:off x="6039839" y="5557628"/>
            <a:ext cx="3104161" cy="1322143"/>
          </a:xfrm>
          <a:prstGeom prst="rect">
            <a:avLst/>
          </a:prstGeom>
          <a:ln>
            <a:solidFill>
              <a:srgbClr val="000000"/>
            </a:solidFill>
          </a:ln>
        </p:spPr>
      </p:pic>
      <p:pic>
        <p:nvPicPr>
          <p:cNvPr id="6" name="Image 5" descr="Capture d’écran 2015-12-05 à 16.40.00.png"/>
          <p:cNvPicPr>
            <a:picLocks noChangeAspect="1"/>
          </p:cNvPicPr>
          <p:nvPr/>
        </p:nvPicPr>
        <p:blipFill>
          <a:blip r:embed="rId5"/>
          <a:stretch>
            <a:fillRect/>
          </a:stretch>
        </p:blipFill>
        <p:spPr>
          <a:xfrm>
            <a:off x="2529013" y="5557628"/>
            <a:ext cx="2910897" cy="1137069"/>
          </a:xfrm>
          <a:prstGeom prst="rect">
            <a:avLst/>
          </a:prstGeom>
          <a:ln>
            <a:solidFill>
              <a:schemeClr val="tx1"/>
            </a:solidFill>
          </a:ln>
        </p:spPr>
      </p:pic>
    </p:spTree>
    <p:extLst>
      <p:ext uri="{BB962C8B-B14F-4D97-AF65-F5344CB8AC3E}">
        <p14:creationId xmlns:p14="http://schemas.microsoft.com/office/powerpoint/2010/main" val="9677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5783" y="2351869"/>
            <a:ext cx="7526178" cy="4428627"/>
          </a:xfrm>
        </p:spPr>
      </p:pic>
      <p:pic>
        <p:nvPicPr>
          <p:cNvPr id="2" name="Image 1"/>
          <p:cNvPicPr>
            <a:picLocks noChangeAspect="1"/>
          </p:cNvPicPr>
          <p:nvPr/>
        </p:nvPicPr>
        <p:blipFill>
          <a:blip r:embed="rId4"/>
          <a:stretch>
            <a:fillRect/>
          </a:stretch>
        </p:blipFill>
        <p:spPr>
          <a:xfrm>
            <a:off x="1038490" y="2069339"/>
            <a:ext cx="1033330" cy="691039"/>
          </a:xfrm>
          <a:prstGeom prst="rect">
            <a:avLst/>
          </a:prstGeom>
          <a:ln>
            <a:solidFill>
              <a:schemeClr val="tx1"/>
            </a:solidFill>
          </a:ln>
        </p:spPr>
      </p:pic>
      <p:pic>
        <p:nvPicPr>
          <p:cNvPr id="6" name="Image 5"/>
          <p:cNvPicPr>
            <a:picLocks noChangeAspect="1"/>
          </p:cNvPicPr>
          <p:nvPr/>
        </p:nvPicPr>
        <p:blipFill>
          <a:blip r:embed="rId5"/>
          <a:stretch>
            <a:fillRect/>
          </a:stretch>
        </p:blipFill>
        <p:spPr>
          <a:xfrm>
            <a:off x="3062994" y="3954753"/>
            <a:ext cx="1210554" cy="714486"/>
          </a:xfrm>
          <a:prstGeom prst="rect">
            <a:avLst/>
          </a:prstGeom>
          <a:ln>
            <a:solidFill>
              <a:schemeClr val="tx1"/>
            </a:solidFill>
          </a:ln>
        </p:spPr>
      </p:pic>
      <p:pic>
        <p:nvPicPr>
          <p:cNvPr id="3" name="Image 2"/>
          <p:cNvPicPr>
            <a:picLocks noChangeAspect="1"/>
          </p:cNvPicPr>
          <p:nvPr/>
        </p:nvPicPr>
        <p:blipFill>
          <a:blip r:embed="rId6"/>
          <a:stretch>
            <a:fillRect/>
          </a:stretch>
        </p:blipFill>
        <p:spPr>
          <a:xfrm>
            <a:off x="2071820" y="2743199"/>
            <a:ext cx="1270574" cy="622027"/>
          </a:xfrm>
          <a:prstGeom prst="rect">
            <a:avLst/>
          </a:prstGeom>
          <a:ln>
            <a:solidFill>
              <a:schemeClr val="tx1"/>
            </a:solidFill>
          </a:ln>
        </p:spPr>
      </p:pic>
      <p:sp>
        <p:nvSpPr>
          <p:cNvPr id="8" name="Rectangle 7"/>
          <p:cNvSpPr/>
          <p:nvPr/>
        </p:nvSpPr>
        <p:spPr>
          <a:xfrm>
            <a:off x="220661" y="215357"/>
            <a:ext cx="8308974" cy="1538883"/>
          </a:xfrm>
          <a:prstGeom prst="rect">
            <a:avLst/>
          </a:prstGeom>
          <a:solidFill>
            <a:srgbClr val="FFFFFF"/>
          </a:solidFill>
          <a:ln>
            <a:solidFill>
              <a:schemeClr val="tx1"/>
            </a:solidFill>
          </a:ln>
        </p:spPr>
        <p:txBody>
          <a:bodyPr wrap="square">
            <a:spAutoFit/>
          </a:bodyPr>
          <a:lstStyle/>
          <a:p>
            <a:pPr algn="ctr"/>
            <a:r>
              <a:rPr lang="fr-FR" sz="2800" b="1" u="sng" dirty="0" err="1">
                <a:latin typeface="Calibri" charset="0"/>
              </a:rPr>
              <a:t>Diet</a:t>
            </a:r>
            <a:r>
              <a:rPr lang="fr-FR" sz="2800" b="1" u="sng" dirty="0">
                <a:latin typeface="Calibri" charset="0"/>
              </a:rPr>
              <a:t> of </a:t>
            </a:r>
            <a:r>
              <a:rPr lang="fr-FR" sz="2800" b="1" i="1" u="sng" dirty="0" err="1">
                <a:latin typeface="Calibri" charset="0"/>
              </a:rPr>
              <a:t>Galemys</a:t>
            </a:r>
            <a:r>
              <a:rPr lang="fr-FR" sz="2800" b="1" i="1" u="sng" dirty="0">
                <a:latin typeface="Calibri" charset="0"/>
              </a:rPr>
              <a:t> </a:t>
            </a:r>
            <a:r>
              <a:rPr lang="fr-FR" sz="2800" b="1" i="1" u="sng" dirty="0" err="1">
                <a:latin typeface="Calibri" charset="0"/>
              </a:rPr>
              <a:t>pyrenaicus</a:t>
            </a:r>
            <a:endParaRPr lang="fr-FR" sz="2800" b="1" i="1" u="sng" dirty="0">
              <a:latin typeface="Calibri" charset="0"/>
            </a:endParaRPr>
          </a:p>
          <a:p>
            <a:pPr algn="ctr"/>
            <a:endParaRPr lang="fr-FR" sz="1200" b="1" i="1" u="sng" dirty="0">
              <a:latin typeface="Calibri" charset="0"/>
            </a:endParaRPr>
          </a:p>
          <a:p>
            <a:r>
              <a:rPr lang="fr-FR" dirty="0">
                <a:latin typeface="Calibri" charset="0"/>
              </a:rPr>
              <a:t>- Identification of 110 </a:t>
            </a:r>
            <a:r>
              <a:rPr lang="fr-FR" dirty="0" err="1">
                <a:latin typeface="Calibri" charset="0"/>
              </a:rPr>
              <a:t>genera</a:t>
            </a:r>
            <a:r>
              <a:rPr lang="fr-FR" dirty="0">
                <a:latin typeface="Calibri" charset="0"/>
              </a:rPr>
              <a:t> and 120 </a:t>
            </a:r>
            <a:r>
              <a:rPr lang="fr-FR" dirty="0" err="1">
                <a:latin typeface="Calibri" charset="0"/>
              </a:rPr>
              <a:t>prey</a:t>
            </a:r>
            <a:r>
              <a:rPr lang="fr-FR" dirty="0">
                <a:latin typeface="Calibri" charset="0"/>
              </a:rPr>
              <a:t> </a:t>
            </a:r>
            <a:r>
              <a:rPr lang="fr-FR" dirty="0" err="1">
                <a:latin typeface="Calibri" charset="0"/>
              </a:rPr>
              <a:t>species</a:t>
            </a:r>
            <a:r>
              <a:rPr lang="fr-FR" dirty="0">
                <a:latin typeface="Calibri" charset="0"/>
              </a:rPr>
              <a:t>;</a:t>
            </a:r>
          </a:p>
          <a:p>
            <a:r>
              <a:rPr lang="fr-FR" dirty="0">
                <a:latin typeface="Calibri" charset="0"/>
              </a:rPr>
              <a:t>- </a:t>
            </a:r>
            <a:r>
              <a:rPr lang="fr-FR" dirty="0" err="1">
                <a:latin typeface="Calibri" charset="0"/>
              </a:rPr>
              <a:t>Opportunistic</a:t>
            </a:r>
            <a:r>
              <a:rPr lang="fr-FR" dirty="0">
                <a:latin typeface="Calibri" charset="0"/>
              </a:rPr>
              <a:t> </a:t>
            </a:r>
            <a:r>
              <a:rPr lang="fr-FR" dirty="0" err="1">
                <a:latin typeface="Calibri" charset="0"/>
              </a:rPr>
              <a:t>diet</a:t>
            </a:r>
            <a:r>
              <a:rPr lang="fr-FR" dirty="0">
                <a:latin typeface="Calibri" charset="0"/>
              </a:rPr>
              <a:t>.</a:t>
            </a:r>
          </a:p>
          <a:p>
            <a:r>
              <a:rPr lang="fr-FR" dirty="0">
                <a:latin typeface="Calibri" charset="0"/>
              </a:rPr>
              <a:t>- </a:t>
            </a:r>
            <a:r>
              <a:rPr lang="fr-FR" dirty="0" err="1">
                <a:latin typeface="Calibri" charset="0"/>
              </a:rPr>
              <a:t>low</a:t>
            </a:r>
            <a:r>
              <a:rPr lang="fr-FR" dirty="0">
                <a:latin typeface="Calibri" charset="0"/>
              </a:rPr>
              <a:t> </a:t>
            </a:r>
            <a:r>
              <a:rPr lang="fr-FR" dirty="0" err="1">
                <a:latin typeface="Calibri" charset="0"/>
              </a:rPr>
              <a:t>amount</a:t>
            </a:r>
            <a:r>
              <a:rPr lang="fr-FR" dirty="0">
                <a:latin typeface="Calibri" charset="0"/>
              </a:rPr>
              <a:t> of Fish </a:t>
            </a:r>
            <a:r>
              <a:rPr lang="fr-FR" dirty="0" err="1">
                <a:latin typeface="Calibri" charset="0"/>
              </a:rPr>
              <a:t>preys</a:t>
            </a:r>
            <a:r>
              <a:rPr lang="fr-FR" dirty="0">
                <a:latin typeface="Calibri" charset="0"/>
              </a:rPr>
              <a:t> (0.5%).</a:t>
            </a:r>
          </a:p>
        </p:txBody>
      </p:sp>
    </p:spTree>
    <p:extLst>
      <p:ext uri="{BB962C8B-B14F-4D97-AF65-F5344CB8AC3E}">
        <p14:creationId xmlns:p14="http://schemas.microsoft.com/office/powerpoint/2010/main" val="11940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oneTexte 7"/>
          <p:cNvSpPr txBox="1">
            <a:spLocks noChangeArrowheads="1"/>
          </p:cNvSpPr>
          <p:nvPr/>
        </p:nvSpPr>
        <p:spPr bwMode="auto">
          <a:xfrm>
            <a:off x="468313" y="188913"/>
            <a:ext cx="5832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u="sng"/>
              <a:t>Ephemeropters</a:t>
            </a:r>
            <a:endParaRPr lang="fr-FR" altLang="fr-FR" u="sng" dirty="0"/>
          </a:p>
        </p:txBody>
      </p:sp>
      <p:pic>
        <p:nvPicPr>
          <p:cNvPr id="125955" name="Imag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512367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Imag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2991148"/>
            <a:ext cx="3851274" cy="204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5261" y="94456"/>
            <a:ext cx="20875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8085" y="3007155"/>
            <a:ext cx="12017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552B7D07-FCDD-9346-9557-B427CD27EDE4}"/>
              </a:ext>
            </a:extLst>
          </p:cNvPr>
          <p:cNvSpPr txBox="1"/>
          <p:nvPr/>
        </p:nvSpPr>
        <p:spPr>
          <a:xfrm>
            <a:off x="0" y="6488668"/>
            <a:ext cx="3450881" cy="369332"/>
          </a:xfrm>
          <a:prstGeom prst="rect">
            <a:avLst/>
          </a:prstGeom>
          <a:noFill/>
        </p:spPr>
        <p:txBody>
          <a:bodyPr wrap="none" rtlCol="0">
            <a:spAutoFit/>
          </a:bodyPr>
          <a:lstStyle/>
          <a:p>
            <a:r>
              <a:rPr lang="fr-FR" dirty="0"/>
              <a:t>(</a:t>
            </a:r>
            <a:r>
              <a:rPr lang="fr-FR" dirty="0" err="1"/>
              <a:t>Biffi</a:t>
            </a:r>
            <a:r>
              <a:rPr lang="fr-FR" dirty="0"/>
              <a:t> </a:t>
            </a:r>
            <a:r>
              <a:rPr lang="fr-FR" i="1" dirty="0"/>
              <a:t>et al</a:t>
            </a:r>
            <a:r>
              <a:rPr lang="fr-FR" dirty="0"/>
              <a:t>. 2017, J. of </a:t>
            </a:r>
            <a:r>
              <a:rPr lang="fr-FR" dirty="0" err="1"/>
              <a:t>Mammalogy</a:t>
            </a:r>
            <a:r>
              <a:rPr lang="fr-FR" dirty="0"/>
              <a:t>)</a:t>
            </a:r>
          </a:p>
        </p:txBody>
      </p:sp>
    </p:spTree>
    <p:extLst>
      <p:ext uri="{BB962C8B-B14F-4D97-AF65-F5344CB8AC3E}">
        <p14:creationId xmlns:p14="http://schemas.microsoft.com/office/powerpoint/2010/main" val="214704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50940"/>
            <a:ext cx="8229600" cy="2290432"/>
          </a:xfrm>
          <a:solidFill>
            <a:schemeClr val="bg1"/>
          </a:solidFill>
        </p:spPr>
        <p:txBody>
          <a:bodyPr>
            <a:normAutofit/>
          </a:bodyPr>
          <a:lstStyle/>
          <a:p>
            <a:r>
              <a:rPr lang="fr-FR" dirty="0" err="1"/>
              <a:t>Diet</a:t>
            </a:r>
            <a:r>
              <a:rPr lang="fr-FR" dirty="0"/>
              <a:t> </a:t>
            </a:r>
            <a:r>
              <a:rPr lang="fr-FR" dirty="0" err="1"/>
              <a:t>between</a:t>
            </a:r>
            <a:r>
              <a:rPr lang="fr-FR" dirty="0"/>
              <a:t> </a:t>
            </a:r>
            <a:r>
              <a:rPr lang="fr-FR" dirty="0" err="1"/>
              <a:t>two</a:t>
            </a:r>
            <a:r>
              <a:rPr lang="fr-FR" dirty="0"/>
              <a:t> semi </a:t>
            </a:r>
            <a:r>
              <a:rPr lang="fr-FR" dirty="0" err="1"/>
              <a:t>aquatic</a:t>
            </a:r>
            <a:r>
              <a:rPr lang="fr-FR" dirty="0"/>
              <a:t> </a:t>
            </a:r>
            <a:r>
              <a:rPr lang="fr-FR" dirty="0" err="1"/>
              <a:t>mammals</a:t>
            </a:r>
            <a:r>
              <a:rPr lang="fr-FR" dirty="0"/>
              <a:t> : </a:t>
            </a:r>
            <a:r>
              <a:rPr lang="fr-FR" i="1" dirty="0" err="1"/>
              <a:t>Galemys</a:t>
            </a:r>
            <a:r>
              <a:rPr lang="fr-FR" i="1" dirty="0"/>
              <a:t> </a:t>
            </a:r>
            <a:r>
              <a:rPr lang="fr-FR" i="1" dirty="0" err="1"/>
              <a:t>pyrenaicus</a:t>
            </a:r>
            <a:r>
              <a:rPr lang="fr-FR" i="1" dirty="0"/>
              <a:t> </a:t>
            </a:r>
            <a:r>
              <a:rPr lang="fr-FR" dirty="0"/>
              <a:t>and </a:t>
            </a:r>
            <a:r>
              <a:rPr lang="fr-FR" i="1" dirty="0" err="1"/>
              <a:t>Neomys</a:t>
            </a:r>
            <a:r>
              <a:rPr lang="fr-FR" i="1" dirty="0"/>
              <a:t> </a:t>
            </a:r>
            <a:r>
              <a:rPr lang="fr-FR" i="1" dirty="0" err="1"/>
              <a:t>fodiens</a:t>
            </a:r>
            <a:endParaRPr lang="fr-FR" i="1"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5760"/>
            <a:ext cx="2395354" cy="170748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595" y="4975760"/>
            <a:ext cx="2380573" cy="188224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172" y="261257"/>
            <a:ext cx="3126881" cy="172076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281" y="422399"/>
            <a:ext cx="2482611" cy="1398484"/>
          </a:xfrm>
          <a:prstGeom prst="rect">
            <a:avLst/>
          </a:prstGeom>
        </p:spPr>
      </p:pic>
    </p:spTree>
    <p:extLst>
      <p:ext uri="{BB962C8B-B14F-4D97-AF65-F5344CB8AC3E}">
        <p14:creationId xmlns:p14="http://schemas.microsoft.com/office/powerpoint/2010/main" val="1221167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4573" y="319852"/>
            <a:ext cx="8229600" cy="1143000"/>
          </a:xfrm>
        </p:spPr>
        <p:txBody>
          <a:bodyPr>
            <a:normAutofit fontScale="90000"/>
          </a:bodyPr>
          <a:lstStyle/>
          <a:p>
            <a:r>
              <a:rPr lang="fr-FR" b="1" u="sng" dirty="0"/>
              <a:t>Large </a:t>
            </a:r>
            <a:r>
              <a:rPr lang="fr-FR" b="1" u="sng" dirty="0" err="1"/>
              <a:t>diversity</a:t>
            </a:r>
            <a:r>
              <a:rPr lang="fr-FR" b="1" u="sng" dirty="0"/>
              <a:t> of </a:t>
            </a:r>
            <a:r>
              <a:rPr lang="fr-FR" b="1" u="sng" dirty="0" err="1"/>
              <a:t>prey</a:t>
            </a:r>
            <a:r>
              <a:rPr lang="fr-FR" b="1" u="sng" dirty="0"/>
              <a:t> </a:t>
            </a:r>
            <a:r>
              <a:rPr lang="fr-FR" b="1" u="sng" dirty="0" err="1"/>
              <a:t>species</a:t>
            </a:r>
            <a:r>
              <a:rPr lang="fr-FR" b="1" u="sng" dirty="0"/>
              <a:t> living in </a:t>
            </a:r>
            <a:r>
              <a:rPr lang="fr-FR" b="1" u="sng" dirty="0" err="1"/>
              <a:t>different</a:t>
            </a:r>
            <a:r>
              <a:rPr lang="fr-FR" b="1" u="sng" dirty="0"/>
              <a:t> habitats</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496" y="1621876"/>
            <a:ext cx="4317561" cy="5087095"/>
          </a:xfrm>
          <a:prstGeom prst="rect">
            <a:avLst/>
          </a:prstGeom>
        </p:spPr>
      </p:pic>
      <p:sp>
        <p:nvSpPr>
          <p:cNvPr id="15" name="Forme libre 14"/>
          <p:cNvSpPr/>
          <p:nvPr/>
        </p:nvSpPr>
        <p:spPr>
          <a:xfrm>
            <a:off x="4784035" y="2409418"/>
            <a:ext cx="1797967" cy="3289016"/>
          </a:xfrm>
          <a:custGeom>
            <a:avLst/>
            <a:gdLst>
              <a:gd name="connsiteX0" fmla="*/ 59377 w 1603169"/>
              <a:gd name="connsiteY0" fmla="*/ 641268 h 3253839"/>
              <a:gd name="connsiteX1" fmla="*/ 0 w 1603169"/>
              <a:gd name="connsiteY1" fmla="*/ 1805050 h 3253839"/>
              <a:gd name="connsiteX2" fmla="*/ 130629 w 1603169"/>
              <a:gd name="connsiteY2" fmla="*/ 2660073 h 3253839"/>
              <a:gd name="connsiteX3" fmla="*/ 391886 w 1603169"/>
              <a:gd name="connsiteY3" fmla="*/ 3253839 h 3253839"/>
              <a:gd name="connsiteX4" fmla="*/ 878774 w 1603169"/>
              <a:gd name="connsiteY4" fmla="*/ 3158837 h 3253839"/>
              <a:gd name="connsiteX5" fmla="*/ 1603169 w 1603169"/>
              <a:gd name="connsiteY5" fmla="*/ 2030681 h 3253839"/>
              <a:gd name="connsiteX6" fmla="*/ 1591294 w 1603169"/>
              <a:gd name="connsiteY6" fmla="*/ 0 h 3253839"/>
              <a:gd name="connsiteX7" fmla="*/ 0 w 1603169"/>
              <a:gd name="connsiteY7" fmla="*/ 11876 h 3253839"/>
              <a:gd name="connsiteX8" fmla="*/ 59377 w 1603169"/>
              <a:gd name="connsiteY8" fmla="*/ 641268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169" h="3253839">
                <a:moveTo>
                  <a:pt x="59377" y="641268"/>
                </a:moveTo>
                <a:lnTo>
                  <a:pt x="0" y="1805050"/>
                </a:lnTo>
                <a:lnTo>
                  <a:pt x="130629" y="2660073"/>
                </a:lnTo>
                <a:lnTo>
                  <a:pt x="391886" y="3253839"/>
                </a:lnTo>
                <a:lnTo>
                  <a:pt x="878774" y="3158837"/>
                </a:lnTo>
                <a:lnTo>
                  <a:pt x="1603169" y="2030681"/>
                </a:lnTo>
                <a:cubicBezTo>
                  <a:pt x="1599211" y="1353787"/>
                  <a:pt x="1595252" y="676894"/>
                  <a:pt x="1591294" y="0"/>
                </a:cubicBezTo>
                <a:lnTo>
                  <a:pt x="0" y="11876"/>
                </a:lnTo>
                <a:lnTo>
                  <a:pt x="59377" y="641268"/>
                </a:lnTo>
                <a:close/>
              </a:path>
            </a:pathLst>
          </a:cu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orme libre 13"/>
          <p:cNvSpPr/>
          <p:nvPr/>
        </p:nvSpPr>
        <p:spPr>
          <a:xfrm>
            <a:off x="2475497" y="3361286"/>
            <a:ext cx="3207522" cy="3225045"/>
          </a:xfrm>
          <a:custGeom>
            <a:avLst/>
            <a:gdLst>
              <a:gd name="connsiteX0" fmla="*/ 534389 w 3111335"/>
              <a:gd name="connsiteY0" fmla="*/ 178130 h 3087584"/>
              <a:gd name="connsiteX1" fmla="*/ 0 w 3111335"/>
              <a:gd name="connsiteY1" fmla="*/ 1104405 h 3087584"/>
              <a:gd name="connsiteX2" fmla="*/ 1686296 w 3111335"/>
              <a:gd name="connsiteY2" fmla="*/ 2256312 h 3087584"/>
              <a:gd name="connsiteX3" fmla="*/ 2683823 w 3111335"/>
              <a:gd name="connsiteY3" fmla="*/ 3087584 h 3087584"/>
              <a:gd name="connsiteX4" fmla="*/ 3111335 w 3111335"/>
              <a:gd name="connsiteY4" fmla="*/ 2446317 h 3087584"/>
              <a:gd name="connsiteX5" fmla="*/ 2565070 w 3111335"/>
              <a:gd name="connsiteY5" fmla="*/ 1650670 h 3087584"/>
              <a:gd name="connsiteX6" fmla="*/ 1151906 w 3111335"/>
              <a:gd name="connsiteY6" fmla="*/ 0 h 3087584"/>
              <a:gd name="connsiteX7" fmla="*/ 534389 w 3111335"/>
              <a:gd name="connsiteY7" fmla="*/ 178130 h 308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335" h="3087584">
                <a:moveTo>
                  <a:pt x="534389" y="178130"/>
                </a:moveTo>
                <a:lnTo>
                  <a:pt x="0" y="1104405"/>
                </a:lnTo>
                <a:lnTo>
                  <a:pt x="1686296" y="2256312"/>
                </a:lnTo>
                <a:lnTo>
                  <a:pt x="2683823" y="3087584"/>
                </a:lnTo>
                <a:lnTo>
                  <a:pt x="3111335" y="2446317"/>
                </a:lnTo>
                <a:lnTo>
                  <a:pt x="2565070" y="1650670"/>
                </a:lnTo>
                <a:lnTo>
                  <a:pt x="1151906" y="0"/>
                </a:lnTo>
                <a:lnTo>
                  <a:pt x="534389" y="178130"/>
                </a:lnTo>
                <a:close/>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734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4573" y="319852"/>
            <a:ext cx="8229600" cy="1143000"/>
          </a:xfrm>
        </p:spPr>
        <p:txBody>
          <a:bodyPr/>
          <a:lstStyle/>
          <a:p>
            <a:r>
              <a:rPr lang="fr-FR" b="1" u="sng" dirty="0"/>
              <a:t>Niche </a:t>
            </a:r>
            <a:r>
              <a:rPr lang="fr-FR" b="1" u="sng" dirty="0" err="1"/>
              <a:t>segregation</a:t>
            </a:r>
            <a:endParaRPr lang="fr-FR" b="1" u="sng"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07" y="1402754"/>
            <a:ext cx="8264569" cy="4891129"/>
          </a:xfr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32" y="3385630"/>
            <a:ext cx="768415" cy="46268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583" y="2498245"/>
            <a:ext cx="1021915" cy="60902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6173" y="2014641"/>
            <a:ext cx="1138424" cy="446009"/>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16" y="3787484"/>
            <a:ext cx="1021278" cy="600823"/>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219" y="3107265"/>
            <a:ext cx="1063885" cy="511815"/>
          </a:xfrm>
          <a:prstGeom prst="rect">
            <a:avLst/>
          </a:prstGeom>
        </p:spPr>
      </p:pic>
      <p:grpSp>
        <p:nvGrpSpPr>
          <p:cNvPr id="18" name="Grouper 17"/>
          <p:cNvGrpSpPr/>
          <p:nvPr/>
        </p:nvGrpSpPr>
        <p:grpSpPr>
          <a:xfrm>
            <a:off x="498764" y="2546830"/>
            <a:ext cx="6068292" cy="3236461"/>
            <a:chOff x="498764" y="2843705"/>
            <a:chExt cx="6068292" cy="3236461"/>
          </a:xfrm>
        </p:grpSpPr>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9373" y="2843705"/>
              <a:ext cx="1643002" cy="925522"/>
            </a:xfrm>
            <a:prstGeom prst="rect">
              <a:avLst/>
            </a:prstGeom>
            <a:ln>
              <a:solidFill>
                <a:srgbClr val="FF0000"/>
              </a:solidFill>
            </a:ln>
          </p:spPr>
        </p:pic>
        <p:sp>
          <p:nvSpPr>
            <p:cNvPr id="14" name="Forme libre 13"/>
            <p:cNvSpPr/>
            <p:nvPr/>
          </p:nvSpPr>
          <p:spPr>
            <a:xfrm>
              <a:off x="498764" y="2992582"/>
              <a:ext cx="3111335" cy="3087584"/>
            </a:xfrm>
            <a:custGeom>
              <a:avLst/>
              <a:gdLst>
                <a:gd name="connsiteX0" fmla="*/ 534389 w 3111335"/>
                <a:gd name="connsiteY0" fmla="*/ 178130 h 3087584"/>
                <a:gd name="connsiteX1" fmla="*/ 0 w 3111335"/>
                <a:gd name="connsiteY1" fmla="*/ 1104405 h 3087584"/>
                <a:gd name="connsiteX2" fmla="*/ 1686296 w 3111335"/>
                <a:gd name="connsiteY2" fmla="*/ 2256312 h 3087584"/>
                <a:gd name="connsiteX3" fmla="*/ 2683823 w 3111335"/>
                <a:gd name="connsiteY3" fmla="*/ 3087584 h 3087584"/>
                <a:gd name="connsiteX4" fmla="*/ 3111335 w 3111335"/>
                <a:gd name="connsiteY4" fmla="*/ 2446317 h 3087584"/>
                <a:gd name="connsiteX5" fmla="*/ 2565070 w 3111335"/>
                <a:gd name="connsiteY5" fmla="*/ 1650670 h 3087584"/>
                <a:gd name="connsiteX6" fmla="*/ 1151906 w 3111335"/>
                <a:gd name="connsiteY6" fmla="*/ 0 h 3087584"/>
                <a:gd name="connsiteX7" fmla="*/ 534389 w 3111335"/>
                <a:gd name="connsiteY7" fmla="*/ 178130 h 308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335" h="3087584">
                  <a:moveTo>
                    <a:pt x="534389" y="178130"/>
                  </a:moveTo>
                  <a:lnTo>
                    <a:pt x="0" y="1104405"/>
                  </a:lnTo>
                  <a:lnTo>
                    <a:pt x="1686296" y="2256312"/>
                  </a:lnTo>
                  <a:lnTo>
                    <a:pt x="2683823" y="3087584"/>
                  </a:lnTo>
                  <a:lnTo>
                    <a:pt x="3111335" y="2446317"/>
                  </a:lnTo>
                  <a:lnTo>
                    <a:pt x="2565070" y="1650670"/>
                  </a:lnTo>
                  <a:lnTo>
                    <a:pt x="1151906" y="0"/>
                  </a:lnTo>
                  <a:lnTo>
                    <a:pt x="534389" y="178130"/>
                  </a:lnTo>
                  <a:close/>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a:off x="5533902" y="3804852"/>
              <a:ext cx="1033154" cy="13134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9" name="Grouper 18"/>
          <p:cNvGrpSpPr/>
          <p:nvPr/>
        </p:nvGrpSpPr>
        <p:grpSpPr>
          <a:xfrm>
            <a:off x="2683823" y="1876309"/>
            <a:ext cx="6040350" cy="3253839"/>
            <a:chOff x="2683823" y="2173184"/>
            <a:chExt cx="6040350" cy="3253839"/>
          </a:xfrm>
        </p:grpSpPr>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7529" y="2840170"/>
              <a:ext cx="1346644" cy="959933"/>
            </a:xfrm>
            <a:prstGeom prst="rect">
              <a:avLst/>
            </a:prstGeom>
            <a:ln>
              <a:solidFill>
                <a:srgbClr val="00B050"/>
              </a:solidFill>
            </a:ln>
          </p:spPr>
        </p:pic>
        <p:sp>
          <p:nvSpPr>
            <p:cNvPr id="15" name="Forme libre 14"/>
            <p:cNvSpPr/>
            <p:nvPr/>
          </p:nvSpPr>
          <p:spPr>
            <a:xfrm>
              <a:off x="2683823" y="2173184"/>
              <a:ext cx="1603169" cy="3253839"/>
            </a:xfrm>
            <a:custGeom>
              <a:avLst/>
              <a:gdLst>
                <a:gd name="connsiteX0" fmla="*/ 59377 w 1603169"/>
                <a:gd name="connsiteY0" fmla="*/ 641268 h 3253839"/>
                <a:gd name="connsiteX1" fmla="*/ 0 w 1603169"/>
                <a:gd name="connsiteY1" fmla="*/ 1805050 h 3253839"/>
                <a:gd name="connsiteX2" fmla="*/ 130629 w 1603169"/>
                <a:gd name="connsiteY2" fmla="*/ 2660073 h 3253839"/>
                <a:gd name="connsiteX3" fmla="*/ 391886 w 1603169"/>
                <a:gd name="connsiteY3" fmla="*/ 3253839 h 3253839"/>
                <a:gd name="connsiteX4" fmla="*/ 878774 w 1603169"/>
                <a:gd name="connsiteY4" fmla="*/ 3158837 h 3253839"/>
                <a:gd name="connsiteX5" fmla="*/ 1603169 w 1603169"/>
                <a:gd name="connsiteY5" fmla="*/ 2030681 h 3253839"/>
                <a:gd name="connsiteX6" fmla="*/ 1591294 w 1603169"/>
                <a:gd name="connsiteY6" fmla="*/ 0 h 3253839"/>
                <a:gd name="connsiteX7" fmla="*/ 0 w 1603169"/>
                <a:gd name="connsiteY7" fmla="*/ 11876 h 3253839"/>
                <a:gd name="connsiteX8" fmla="*/ 59377 w 1603169"/>
                <a:gd name="connsiteY8" fmla="*/ 641268 h 32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169" h="3253839">
                  <a:moveTo>
                    <a:pt x="59377" y="641268"/>
                  </a:moveTo>
                  <a:lnTo>
                    <a:pt x="0" y="1805050"/>
                  </a:lnTo>
                  <a:lnTo>
                    <a:pt x="130629" y="2660073"/>
                  </a:lnTo>
                  <a:lnTo>
                    <a:pt x="391886" y="3253839"/>
                  </a:lnTo>
                  <a:lnTo>
                    <a:pt x="878774" y="3158837"/>
                  </a:lnTo>
                  <a:lnTo>
                    <a:pt x="1603169" y="2030681"/>
                  </a:lnTo>
                  <a:cubicBezTo>
                    <a:pt x="1599211" y="1353787"/>
                    <a:pt x="1595252" y="676894"/>
                    <a:pt x="1591294" y="0"/>
                  </a:cubicBezTo>
                  <a:lnTo>
                    <a:pt x="0" y="11876"/>
                  </a:lnTo>
                  <a:lnTo>
                    <a:pt x="59377" y="641268"/>
                  </a:lnTo>
                  <a:close/>
                </a:path>
              </a:pathLst>
            </a:cu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p:nvPr/>
          </p:nvSpPr>
          <p:spPr>
            <a:xfrm>
              <a:off x="6472051" y="3728063"/>
              <a:ext cx="1033154" cy="1313413"/>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0" name="ZoneTexte 19">
            <a:extLst>
              <a:ext uri="{FF2B5EF4-FFF2-40B4-BE49-F238E27FC236}">
                <a16:creationId xmlns:a16="http://schemas.microsoft.com/office/drawing/2014/main" id="{D7D71B7A-1B48-8241-9315-25E2BF7888A3}"/>
              </a:ext>
            </a:extLst>
          </p:cNvPr>
          <p:cNvSpPr txBox="1"/>
          <p:nvPr/>
        </p:nvSpPr>
        <p:spPr>
          <a:xfrm>
            <a:off x="0" y="6418023"/>
            <a:ext cx="3714222" cy="369332"/>
          </a:xfrm>
          <a:prstGeom prst="rect">
            <a:avLst/>
          </a:prstGeom>
          <a:noFill/>
        </p:spPr>
        <p:txBody>
          <a:bodyPr wrap="none" rtlCol="0">
            <a:spAutoFit/>
          </a:bodyPr>
          <a:lstStyle/>
          <a:p>
            <a:r>
              <a:rPr lang="fr-FR" dirty="0"/>
              <a:t>(</a:t>
            </a:r>
            <a:r>
              <a:rPr lang="fr-FR" dirty="0" err="1"/>
              <a:t>Biffi</a:t>
            </a:r>
            <a:r>
              <a:rPr lang="fr-FR" dirty="0"/>
              <a:t> </a:t>
            </a:r>
            <a:r>
              <a:rPr lang="fr-FR" i="1" dirty="0"/>
              <a:t>et al</a:t>
            </a:r>
            <a:r>
              <a:rPr lang="fr-FR" dirty="0"/>
              <a:t>. 2017, </a:t>
            </a:r>
            <a:r>
              <a:rPr lang="fr-FR" dirty="0" err="1"/>
              <a:t>Mammalian</a:t>
            </a:r>
            <a:r>
              <a:rPr lang="fr-FR" dirty="0"/>
              <a:t> </a:t>
            </a:r>
            <a:r>
              <a:rPr lang="fr-FR" dirty="0" err="1"/>
              <a:t>Biology</a:t>
            </a:r>
            <a:r>
              <a:rPr lang="fr-FR" dirty="0"/>
              <a:t>)</a:t>
            </a:r>
          </a:p>
        </p:txBody>
      </p:sp>
    </p:spTree>
    <p:extLst>
      <p:ext uri="{BB962C8B-B14F-4D97-AF65-F5344CB8AC3E}">
        <p14:creationId xmlns:p14="http://schemas.microsoft.com/office/powerpoint/2010/main" val="1234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lstStyle/>
          <a:p>
            <a:r>
              <a:rPr lang="fr-FR" b="1" u="sng" dirty="0"/>
              <a:t>Conclusions of the Desman </a:t>
            </a:r>
            <a:r>
              <a:rPr lang="fr-FR" b="1" u="sng" dirty="0" err="1"/>
              <a:t>study</a:t>
            </a:r>
            <a:endParaRPr lang="fr-FR" b="1" u="sng" dirty="0"/>
          </a:p>
        </p:txBody>
      </p:sp>
      <p:sp>
        <p:nvSpPr>
          <p:cNvPr id="3" name="Espace réservé du contenu 2"/>
          <p:cNvSpPr>
            <a:spLocks noGrp="1"/>
          </p:cNvSpPr>
          <p:nvPr>
            <p:ph idx="1"/>
          </p:nvPr>
        </p:nvSpPr>
        <p:spPr>
          <a:xfrm>
            <a:off x="457200" y="1689650"/>
            <a:ext cx="8229600" cy="5340626"/>
          </a:xfrm>
        </p:spPr>
        <p:txBody>
          <a:bodyPr>
            <a:normAutofit fontScale="70000" lnSpcReduction="20000"/>
          </a:bodyPr>
          <a:lstStyle/>
          <a:p>
            <a:r>
              <a:rPr lang="fr-FR" dirty="0" err="1"/>
              <a:t>Heterogeneous</a:t>
            </a:r>
            <a:r>
              <a:rPr lang="fr-FR" dirty="0"/>
              <a:t> distribution of the </a:t>
            </a:r>
            <a:r>
              <a:rPr lang="fr-FR" dirty="0" err="1"/>
              <a:t>species</a:t>
            </a:r>
            <a:r>
              <a:rPr lang="fr-FR" dirty="0"/>
              <a:t> </a:t>
            </a:r>
            <a:r>
              <a:rPr lang="fr-FR" dirty="0" err="1"/>
              <a:t>throughout</a:t>
            </a:r>
            <a:r>
              <a:rPr lang="fr-FR" dirty="0"/>
              <a:t> the French </a:t>
            </a:r>
            <a:r>
              <a:rPr lang="fr-FR" dirty="0" err="1"/>
              <a:t>Pyrenees</a:t>
            </a:r>
            <a:r>
              <a:rPr lang="fr-FR" dirty="0"/>
              <a:t>.</a:t>
            </a:r>
          </a:p>
          <a:p>
            <a:r>
              <a:rPr lang="fr-FR" dirty="0"/>
              <a:t>Distribution </a:t>
            </a:r>
            <a:r>
              <a:rPr lang="fr-FR" dirty="0" err="1"/>
              <a:t>probably</a:t>
            </a:r>
            <a:r>
              <a:rPr lang="fr-FR" dirty="0"/>
              <a:t> </a:t>
            </a:r>
            <a:r>
              <a:rPr lang="fr-FR" dirty="0" err="1"/>
              <a:t>linked</a:t>
            </a:r>
            <a:r>
              <a:rPr lang="fr-FR" dirty="0"/>
              <a:t> to the </a:t>
            </a:r>
            <a:r>
              <a:rPr lang="fr-FR" dirty="0" err="1"/>
              <a:t>ecological</a:t>
            </a:r>
            <a:r>
              <a:rPr lang="fr-FR" dirty="0"/>
              <a:t> </a:t>
            </a:r>
            <a:r>
              <a:rPr lang="fr-FR" dirty="0" err="1"/>
              <a:t>needs</a:t>
            </a:r>
            <a:r>
              <a:rPr lang="fr-FR" dirty="0"/>
              <a:t> of the </a:t>
            </a:r>
            <a:r>
              <a:rPr lang="fr-FR" dirty="0" err="1"/>
              <a:t>species</a:t>
            </a:r>
            <a:r>
              <a:rPr lang="fr-FR" dirty="0"/>
              <a:t> (</a:t>
            </a:r>
            <a:r>
              <a:rPr lang="fr-FR" dirty="0" err="1"/>
              <a:t>rivers</a:t>
            </a:r>
            <a:r>
              <a:rPr lang="fr-FR" dirty="0"/>
              <a:t> </a:t>
            </a:r>
            <a:r>
              <a:rPr lang="fr-FR" dirty="0" err="1"/>
              <a:t>with</a:t>
            </a:r>
            <a:r>
              <a:rPr lang="fr-FR" dirty="0"/>
              <a:t> high </a:t>
            </a:r>
            <a:r>
              <a:rPr lang="fr-FR" dirty="0" err="1"/>
              <a:t>streams</a:t>
            </a:r>
            <a:r>
              <a:rPr lang="fr-FR" dirty="0"/>
              <a:t> and not </a:t>
            </a:r>
            <a:r>
              <a:rPr lang="fr-FR" dirty="0" err="1"/>
              <a:t>polluted</a:t>
            </a:r>
            <a:r>
              <a:rPr lang="fr-FR" dirty="0"/>
              <a:t>);</a:t>
            </a:r>
          </a:p>
          <a:p>
            <a:r>
              <a:rPr lang="fr-FR" dirty="0" err="1"/>
              <a:t>Strong</a:t>
            </a:r>
            <a:r>
              <a:rPr lang="fr-FR" dirty="0"/>
              <a:t> </a:t>
            </a:r>
            <a:r>
              <a:rPr lang="fr-FR" dirty="0" err="1"/>
              <a:t>genetic</a:t>
            </a:r>
            <a:r>
              <a:rPr lang="fr-FR" dirty="0"/>
              <a:t> structure (3 </a:t>
            </a:r>
            <a:r>
              <a:rPr lang="fr-FR" dirty="0" err="1"/>
              <a:t>lineages</a:t>
            </a:r>
            <a:r>
              <a:rPr lang="fr-FR" dirty="0"/>
              <a:t>).</a:t>
            </a:r>
          </a:p>
          <a:p>
            <a:r>
              <a:rPr lang="fr-FR" dirty="0" err="1"/>
              <a:t>Weak</a:t>
            </a:r>
            <a:r>
              <a:rPr lang="fr-FR" dirty="0"/>
              <a:t> </a:t>
            </a:r>
            <a:r>
              <a:rPr lang="fr-FR" dirty="0" err="1"/>
              <a:t>gene</a:t>
            </a:r>
            <a:r>
              <a:rPr lang="fr-FR" dirty="0"/>
              <a:t> flow </a:t>
            </a:r>
            <a:r>
              <a:rPr lang="fr-FR" dirty="0" err="1"/>
              <a:t>among</a:t>
            </a:r>
            <a:r>
              <a:rPr lang="fr-FR" dirty="0"/>
              <a:t> </a:t>
            </a:r>
            <a:r>
              <a:rPr lang="fr-FR" dirty="0" err="1"/>
              <a:t>them</a:t>
            </a:r>
            <a:r>
              <a:rPr lang="fr-FR" dirty="0"/>
              <a:t> and high </a:t>
            </a:r>
            <a:r>
              <a:rPr lang="fr-FR" dirty="0" err="1"/>
              <a:t>inbreeding</a:t>
            </a:r>
            <a:r>
              <a:rPr lang="fr-FR" dirty="0"/>
              <a:t> </a:t>
            </a:r>
            <a:r>
              <a:rPr lang="fr-FR" dirty="0" err="1"/>
              <a:t>risks</a:t>
            </a:r>
            <a:r>
              <a:rPr lang="fr-FR" dirty="0"/>
              <a:t>.</a:t>
            </a:r>
          </a:p>
          <a:p>
            <a:r>
              <a:rPr lang="fr-FR" dirty="0"/>
              <a:t>Isolation </a:t>
            </a:r>
            <a:r>
              <a:rPr lang="fr-FR" dirty="0" err="1"/>
              <a:t>probably</a:t>
            </a:r>
            <a:r>
              <a:rPr lang="fr-FR" dirty="0"/>
              <a:t> </a:t>
            </a:r>
            <a:r>
              <a:rPr lang="fr-FR" dirty="0" err="1"/>
              <a:t>linked</a:t>
            </a:r>
            <a:r>
              <a:rPr lang="fr-FR" dirty="0"/>
              <a:t> to </a:t>
            </a:r>
            <a:r>
              <a:rPr lang="fr-FR" dirty="0" err="1"/>
              <a:t>past</a:t>
            </a:r>
            <a:r>
              <a:rPr lang="fr-FR" dirty="0"/>
              <a:t> </a:t>
            </a:r>
            <a:r>
              <a:rPr lang="fr-FR" dirty="0" err="1"/>
              <a:t>climate</a:t>
            </a:r>
            <a:r>
              <a:rPr lang="fr-FR" dirty="0"/>
              <a:t> changes and </a:t>
            </a:r>
            <a:r>
              <a:rPr lang="fr-FR" dirty="0" err="1"/>
              <a:t>recent</a:t>
            </a:r>
            <a:r>
              <a:rPr lang="fr-FR" dirty="0"/>
              <a:t> </a:t>
            </a:r>
            <a:r>
              <a:rPr lang="fr-FR" dirty="0" err="1"/>
              <a:t>human</a:t>
            </a:r>
            <a:r>
              <a:rPr lang="fr-FR" dirty="0"/>
              <a:t> </a:t>
            </a:r>
            <a:r>
              <a:rPr lang="fr-FR" dirty="0" err="1"/>
              <a:t>activities</a:t>
            </a:r>
            <a:r>
              <a:rPr lang="fr-FR" dirty="0"/>
              <a:t>.</a:t>
            </a:r>
          </a:p>
          <a:p>
            <a:r>
              <a:rPr lang="fr-FR" dirty="0"/>
              <a:t>High </a:t>
            </a:r>
            <a:r>
              <a:rPr lang="fr-FR" dirty="0" err="1"/>
              <a:t>mobility</a:t>
            </a:r>
            <a:r>
              <a:rPr lang="fr-FR" dirty="0"/>
              <a:t> </a:t>
            </a:r>
            <a:r>
              <a:rPr lang="fr-FR" dirty="0" err="1"/>
              <a:t>along</a:t>
            </a:r>
            <a:r>
              <a:rPr lang="fr-FR" dirty="0"/>
              <a:t> the river </a:t>
            </a:r>
            <a:r>
              <a:rPr lang="fr-FR" dirty="0" err="1"/>
              <a:t>where</a:t>
            </a:r>
            <a:r>
              <a:rPr lang="fr-FR" dirty="0"/>
              <a:t> </a:t>
            </a:r>
            <a:r>
              <a:rPr lang="fr-FR" dirty="0" err="1"/>
              <a:t>they</a:t>
            </a:r>
            <a:r>
              <a:rPr lang="fr-FR" dirty="0"/>
              <a:t> live. Can cross </a:t>
            </a:r>
            <a:r>
              <a:rPr lang="fr-FR" dirty="0" err="1"/>
              <a:t>barriers</a:t>
            </a:r>
            <a:r>
              <a:rPr lang="fr-FR" dirty="0"/>
              <a:t> (</a:t>
            </a:r>
            <a:r>
              <a:rPr lang="fr-FR" dirty="0" err="1"/>
              <a:t>dams</a:t>
            </a:r>
            <a:r>
              <a:rPr lang="fr-FR" dirty="0"/>
              <a:t>).</a:t>
            </a:r>
          </a:p>
          <a:p>
            <a:r>
              <a:rPr lang="fr-FR" dirty="0"/>
              <a:t>Is not in </a:t>
            </a:r>
            <a:r>
              <a:rPr lang="fr-FR" dirty="0" err="1"/>
              <a:t>competition</a:t>
            </a:r>
            <a:r>
              <a:rPr lang="fr-FR" dirty="0"/>
              <a:t> </a:t>
            </a:r>
            <a:r>
              <a:rPr lang="fr-FR" dirty="0" err="1"/>
              <a:t>with</a:t>
            </a:r>
            <a:r>
              <a:rPr lang="fr-FR" dirty="0"/>
              <a:t> </a:t>
            </a:r>
            <a:r>
              <a:rPr lang="fr-FR" dirty="0" err="1"/>
              <a:t>other</a:t>
            </a:r>
            <a:r>
              <a:rPr lang="fr-FR" dirty="0"/>
              <a:t> </a:t>
            </a:r>
            <a:r>
              <a:rPr lang="fr-FR" dirty="0" err="1"/>
              <a:t>aquatic</a:t>
            </a:r>
            <a:r>
              <a:rPr lang="fr-FR" dirty="0"/>
              <a:t> insectivore </a:t>
            </a:r>
            <a:r>
              <a:rPr lang="fr-FR" dirty="0" err="1"/>
              <a:t>species</a:t>
            </a:r>
            <a:r>
              <a:rPr lang="fr-FR" dirty="0"/>
              <a:t> (</a:t>
            </a:r>
            <a:r>
              <a:rPr lang="fr-FR" dirty="0" err="1"/>
              <a:t>Neomys</a:t>
            </a:r>
            <a:r>
              <a:rPr lang="fr-FR" dirty="0"/>
              <a:t>).</a:t>
            </a:r>
          </a:p>
          <a:p>
            <a:r>
              <a:rPr lang="fr-FR" dirty="0"/>
              <a:t>Management </a:t>
            </a:r>
            <a:r>
              <a:rPr lang="fr-FR" dirty="0" err="1"/>
              <a:t>measures</a:t>
            </a:r>
            <a:r>
              <a:rPr lang="fr-FR" dirty="0"/>
              <a:t> : </a:t>
            </a:r>
          </a:p>
          <a:p>
            <a:pPr lvl="1"/>
            <a:r>
              <a:rPr lang="fr-FR" dirty="0" err="1"/>
              <a:t>improve</a:t>
            </a:r>
            <a:r>
              <a:rPr lang="fr-FR" dirty="0"/>
              <a:t> </a:t>
            </a:r>
            <a:r>
              <a:rPr lang="fr-FR" dirty="0" err="1"/>
              <a:t>gene</a:t>
            </a:r>
            <a:r>
              <a:rPr lang="fr-FR" dirty="0"/>
              <a:t> flow </a:t>
            </a:r>
            <a:r>
              <a:rPr lang="fr-FR" dirty="0" err="1"/>
              <a:t>among</a:t>
            </a:r>
            <a:r>
              <a:rPr lang="fr-FR" dirty="0"/>
              <a:t> </a:t>
            </a:r>
            <a:r>
              <a:rPr lang="fr-FR" dirty="0" err="1"/>
              <a:t>different</a:t>
            </a:r>
            <a:r>
              <a:rPr lang="fr-FR" dirty="0"/>
              <a:t> </a:t>
            </a:r>
            <a:r>
              <a:rPr lang="fr-FR" dirty="0" err="1"/>
              <a:t>regions</a:t>
            </a:r>
            <a:r>
              <a:rPr lang="fr-FR" dirty="0"/>
              <a:t> (translocations?).</a:t>
            </a:r>
          </a:p>
          <a:p>
            <a:pPr lvl="1"/>
            <a:r>
              <a:rPr lang="fr-FR" dirty="0" err="1"/>
              <a:t>Improve</a:t>
            </a:r>
            <a:r>
              <a:rPr lang="fr-FR" dirty="0"/>
              <a:t> water </a:t>
            </a:r>
            <a:r>
              <a:rPr lang="fr-FR" dirty="0" err="1"/>
              <a:t>quality</a:t>
            </a:r>
            <a:r>
              <a:rPr lang="fr-FR" dirty="0"/>
              <a:t> </a:t>
            </a:r>
            <a:r>
              <a:rPr lang="fr-FR" dirty="0" err="1"/>
              <a:t>where</a:t>
            </a:r>
            <a:r>
              <a:rPr lang="fr-FR" dirty="0"/>
              <a:t> the </a:t>
            </a:r>
            <a:r>
              <a:rPr lang="fr-FR" dirty="0" err="1"/>
              <a:t>species</a:t>
            </a:r>
            <a:r>
              <a:rPr lang="fr-FR" dirty="0"/>
              <a:t> </a:t>
            </a:r>
            <a:r>
              <a:rPr lang="fr-FR" dirty="0" err="1"/>
              <a:t>is</a:t>
            </a:r>
            <a:r>
              <a:rPr lang="fr-FR" dirty="0"/>
              <a:t> </a:t>
            </a:r>
            <a:r>
              <a:rPr lang="fr-FR" dirty="0" err="1"/>
              <a:t>evidenced</a:t>
            </a:r>
            <a:r>
              <a:rPr lang="fr-FR" dirty="0"/>
              <a:t>.</a:t>
            </a:r>
          </a:p>
          <a:p>
            <a:pPr lvl="1"/>
            <a:r>
              <a:rPr lang="fr-FR" dirty="0" err="1"/>
              <a:t>Avoid</a:t>
            </a:r>
            <a:r>
              <a:rPr lang="fr-FR" dirty="0"/>
              <a:t> </a:t>
            </a:r>
            <a:r>
              <a:rPr lang="fr-FR" dirty="0" err="1"/>
              <a:t>human</a:t>
            </a:r>
            <a:r>
              <a:rPr lang="fr-FR" dirty="0"/>
              <a:t> </a:t>
            </a:r>
            <a:r>
              <a:rPr lang="fr-FR" dirty="0" err="1"/>
              <a:t>disturbances</a:t>
            </a:r>
            <a:r>
              <a:rPr lang="fr-FR" dirty="0"/>
              <a:t> in </a:t>
            </a:r>
            <a:r>
              <a:rPr lang="fr-FR" dirty="0" err="1"/>
              <a:t>these</a:t>
            </a:r>
            <a:r>
              <a:rPr lang="fr-FR" dirty="0"/>
              <a:t> </a:t>
            </a:r>
            <a:r>
              <a:rPr lang="fr-FR" dirty="0" err="1"/>
              <a:t>rivers</a:t>
            </a:r>
            <a:r>
              <a:rPr lang="fr-FR" dirty="0"/>
              <a:t> (</a:t>
            </a:r>
            <a:r>
              <a:rPr lang="fr-FR" dirty="0" err="1"/>
              <a:t>canonying</a:t>
            </a:r>
            <a:r>
              <a:rPr lang="fr-FR" dirty="0"/>
              <a:t>, </a:t>
            </a:r>
            <a:r>
              <a:rPr lang="fr-FR" dirty="0" err="1"/>
              <a:t>cattle</a:t>
            </a:r>
            <a:r>
              <a:rPr lang="fr-FR" dirty="0"/>
              <a:t>, </a:t>
            </a:r>
            <a:r>
              <a:rPr lang="fr-FR" dirty="0" err="1"/>
              <a:t>big</a:t>
            </a:r>
            <a:r>
              <a:rPr lang="fr-FR" dirty="0"/>
              <a:t> </a:t>
            </a:r>
            <a:r>
              <a:rPr lang="fr-FR" dirty="0" err="1"/>
              <a:t>dams</a:t>
            </a:r>
            <a:r>
              <a:rPr lang="fr-FR" dirty="0"/>
              <a:t>..)</a:t>
            </a:r>
          </a:p>
        </p:txBody>
      </p:sp>
      <p:sp>
        <p:nvSpPr>
          <p:cNvPr id="4" name="ZoneTexte 3"/>
          <p:cNvSpPr txBox="1"/>
          <p:nvPr/>
        </p:nvSpPr>
        <p:spPr>
          <a:xfrm>
            <a:off x="0" y="1011342"/>
            <a:ext cx="5793894" cy="523220"/>
          </a:xfrm>
          <a:prstGeom prst="rect">
            <a:avLst/>
          </a:prstGeom>
          <a:noFill/>
        </p:spPr>
        <p:txBody>
          <a:bodyPr wrap="none" rtlCol="0">
            <a:spAutoFit/>
          </a:bodyPr>
          <a:lstStyle/>
          <a:p>
            <a:r>
              <a:rPr lang="fr-FR" sz="2800" dirty="0"/>
              <a:t>The </a:t>
            </a:r>
            <a:r>
              <a:rPr lang="fr-FR" sz="2800" dirty="0" err="1"/>
              <a:t>genetic</a:t>
            </a:r>
            <a:r>
              <a:rPr lang="fr-FR" sz="2800" dirty="0"/>
              <a:t> </a:t>
            </a:r>
            <a:r>
              <a:rPr lang="fr-FR" sz="2800" dirty="0" err="1"/>
              <a:t>tools</a:t>
            </a:r>
            <a:r>
              <a:rPr lang="fr-FR" sz="2800" dirty="0"/>
              <a:t> </a:t>
            </a:r>
            <a:r>
              <a:rPr lang="fr-FR" sz="2800" dirty="0" err="1"/>
              <a:t>helped</a:t>
            </a:r>
            <a:r>
              <a:rPr lang="fr-FR" sz="2800" dirty="0"/>
              <a:t> to </a:t>
            </a:r>
            <a:r>
              <a:rPr lang="fr-FR" sz="2800" dirty="0" err="1"/>
              <a:t>evidence</a:t>
            </a:r>
            <a:r>
              <a:rPr lang="fr-FR" sz="2800" dirty="0"/>
              <a:t> : </a:t>
            </a:r>
          </a:p>
        </p:txBody>
      </p:sp>
    </p:spTree>
    <p:extLst>
      <p:ext uri="{BB962C8B-B14F-4D97-AF65-F5344CB8AC3E}">
        <p14:creationId xmlns:p14="http://schemas.microsoft.com/office/powerpoint/2010/main" val="131762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468313" y="260350"/>
            <a:ext cx="8229600" cy="1143000"/>
          </a:xfrm>
        </p:spPr>
        <p:txBody>
          <a:bodyPr>
            <a:normAutofit fontScale="90000"/>
          </a:bodyPr>
          <a:lstStyle/>
          <a:p>
            <a:pPr eaLnBrk="1" hangingPunct="1"/>
            <a:r>
              <a:rPr lang="fr-BE" altLang="fr-FR" u="sng" dirty="0">
                <a:solidFill>
                  <a:srgbClr val="FF0000"/>
                </a:solidFill>
                <a:ea typeface="ＭＳ Ｐゴシック" charset="-128"/>
              </a:rPr>
              <a:t>The </a:t>
            </a:r>
            <a:r>
              <a:rPr lang="fr-BE" altLang="fr-FR" u="sng" dirty="0" err="1">
                <a:solidFill>
                  <a:srgbClr val="FF0000"/>
                </a:solidFill>
                <a:ea typeface="ＭＳ Ｐゴシック" charset="-128"/>
              </a:rPr>
              <a:t>Pyrenean</a:t>
            </a:r>
            <a:r>
              <a:rPr lang="fr-BE" altLang="fr-FR" u="sng" dirty="0">
                <a:solidFill>
                  <a:srgbClr val="FF0000"/>
                </a:solidFill>
                <a:ea typeface="ＭＳ Ｐゴシック" charset="-128"/>
              </a:rPr>
              <a:t> Desman (</a:t>
            </a:r>
            <a:r>
              <a:rPr lang="fr-BE" altLang="fr-FR" i="1" u="sng" dirty="0" err="1">
                <a:solidFill>
                  <a:srgbClr val="FF0000"/>
                </a:solidFill>
                <a:ea typeface="ＭＳ Ｐゴシック" charset="-128"/>
              </a:rPr>
              <a:t>Galemys</a:t>
            </a:r>
            <a:r>
              <a:rPr lang="fr-BE" altLang="fr-FR" i="1" u="sng" dirty="0">
                <a:solidFill>
                  <a:srgbClr val="FF0000"/>
                </a:solidFill>
                <a:ea typeface="ＭＳ Ｐゴシック" charset="-128"/>
              </a:rPr>
              <a:t> </a:t>
            </a:r>
            <a:r>
              <a:rPr lang="fr-BE" altLang="fr-FR" i="1" u="sng" dirty="0" err="1">
                <a:solidFill>
                  <a:srgbClr val="FF0000"/>
                </a:solidFill>
                <a:ea typeface="ＭＳ Ｐゴシック" charset="-128"/>
              </a:rPr>
              <a:t>pyrenaicus</a:t>
            </a:r>
            <a:r>
              <a:rPr lang="fr-BE" altLang="fr-FR" u="sng" dirty="0">
                <a:solidFill>
                  <a:srgbClr val="FF0000"/>
                </a:solidFill>
                <a:ea typeface="ＭＳ Ｐゴシック" charset="-128"/>
              </a:rPr>
              <a:t>)</a:t>
            </a:r>
          </a:p>
        </p:txBody>
      </p:sp>
      <p:sp>
        <p:nvSpPr>
          <p:cNvPr id="22531" name="Espace réservé du contenu 6"/>
          <p:cNvSpPr>
            <a:spLocks noGrp="1"/>
          </p:cNvSpPr>
          <p:nvPr>
            <p:ph idx="1"/>
          </p:nvPr>
        </p:nvSpPr>
        <p:spPr>
          <a:xfrm>
            <a:off x="457200" y="1981200"/>
            <a:ext cx="7772400" cy="4648200"/>
          </a:xfrm>
        </p:spPr>
        <p:txBody>
          <a:bodyPr/>
          <a:lstStyle/>
          <a:p>
            <a:pPr eaLnBrk="1" hangingPunct="1">
              <a:lnSpc>
                <a:spcPct val="80000"/>
              </a:lnSpc>
              <a:buFontTx/>
              <a:buNone/>
            </a:pPr>
            <a:endParaRPr lang="fr-BE" altLang="fr-FR" sz="3000" dirty="0">
              <a:solidFill>
                <a:srgbClr val="000000"/>
              </a:solidFill>
              <a:ea typeface="ＭＳ Ｐゴシック" charset="-128"/>
            </a:endParaRPr>
          </a:p>
          <a:p>
            <a:pPr eaLnBrk="1" hangingPunct="1">
              <a:lnSpc>
                <a:spcPct val="80000"/>
              </a:lnSpc>
            </a:pPr>
            <a:r>
              <a:rPr lang="fr-BE" altLang="fr-FR" sz="3000" dirty="0">
                <a:solidFill>
                  <a:srgbClr val="000000"/>
                </a:solidFill>
                <a:ea typeface="ＭＳ Ｐゴシック" charset="-128"/>
              </a:rPr>
              <a:t>Semi </a:t>
            </a:r>
            <a:r>
              <a:rPr lang="fr-BE" altLang="fr-FR" sz="3000" dirty="0" err="1">
                <a:solidFill>
                  <a:srgbClr val="000000"/>
                </a:solidFill>
                <a:ea typeface="ＭＳ Ｐゴシック" charset="-128"/>
              </a:rPr>
              <a:t>aquatic</a:t>
            </a:r>
            <a:r>
              <a:rPr lang="fr-BE" altLang="fr-FR" sz="3000" dirty="0">
                <a:solidFill>
                  <a:srgbClr val="000000"/>
                </a:solidFill>
                <a:ea typeface="ＭＳ Ｐゴシック" charset="-128"/>
              </a:rPr>
              <a:t> </a:t>
            </a:r>
            <a:r>
              <a:rPr lang="fr-BE" altLang="fr-FR" sz="3000" dirty="0" err="1">
                <a:solidFill>
                  <a:srgbClr val="000000"/>
                </a:solidFill>
                <a:ea typeface="ＭＳ Ｐゴシック" charset="-128"/>
              </a:rPr>
              <a:t>species</a:t>
            </a:r>
            <a:endParaRPr lang="fr-BE" altLang="fr-FR" sz="3000" dirty="0">
              <a:solidFill>
                <a:srgbClr val="000000"/>
              </a:solidFill>
              <a:ea typeface="ＭＳ Ｐゴシック" charset="-128"/>
            </a:endParaRPr>
          </a:p>
          <a:p>
            <a:pPr eaLnBrk="1" hangingPunct="1">
              <a:lnSpc>
                <a:spcPct val="80000"/>
              </a:lnSpc>
              <a:buFontTx/>
              <a:buNone/>
            </a:pPr>
            <a:endParaRPr lang="fr-BE" altLang="fr-FR" sz="3000" dirty="0">
              <a:solidFill>
                <a:srgbClr val="000000"/>
              </a:solidFill>
              <a:ea typeface="ＭＳ Ｐゴシック" charset="-128"/>
            </a:endParaRPr>
          </a:p>
          <a:p>
            <a:pPr eaLnBrk="1" hangingPunct="1">
              <a:lnSpc>
                <a:spcPct val="80000"/>
              </a:lnSpc>
            </a:pPr>
            <a:r>
              <a:rPr lang="fr-BE" altLang="fr-FR" sz="3000" dirty="0" err="1">
                <a:solidFill>
                  <a:srgbClr val="000000"/>
                </a:solidFill>
                <a:ea typeface="ＭＳ Ｐゴシック" charset="-128"/>
              </a:rPr>
              <a:t>Very</a:t>
            </a:r>
            <a:r>
              <a:rPr lang="fr-BE" altLang="fr-FR" sz="3000" dirty="0">
                <a:solidFill>
                  <a:srgbClr val="000000"/>
                </a:solidFill>
                <a:ea typeface="ＭＳ Ｐゴシック" charset="-128"/>
              </a:rPr>
              <a:t> </a:t>
            </a:r>
            <a:r>
              <a:rPr lang="fr-BE" altLang="fr-FR" sz="3000" dirty="0" err="1">
                <a:solidFill>
                  <a:srgbClr val="000000"/>
                </a:solidFill>
                <a:ea typeface="ＭＳ Ｐゴシック" charset="-128"/>
              </a:rPr>
              <a:t>difficult</a:t>
            </a:r>
            <a:r>
              <a:rPr lang="fr-BE" altLang="fr-FR" sz="3000" dirty="0">
                <a:solidFill>
                  <a:srgbClr val="000000"/>
                </a:solidFill>
                <a:ea typeface="ＭＳ Ｐゴシック" charset="-128"/>
              </a:rPr>
              <a:t> to observe</a:t>
            </a:r>
          </a:p>
          <a:p>
            <a:pPr eaLnBrk="1" hangingPunct="1">
              <a:lnSpc>
                <a:spcPct val="80000"/>
              </a:lnSpc>
            </a:pPr>
            <a:endParaRPr lang="fr-BE" altLang="fr-FR" sz="3000" dirty="0">
              <a:solidFill>
                <a:srgbClr val="000000"/>
              </a:solidFill>
              <a:ea typeface="ＭＳ Ｐゴシック" charset="-128"/>
            </a:endParaRPr>
          </a:p>
          <a:p>
            <a:pPr eaLnBrk="1" hangingPunct="1">
              <a:lnSpc>
                <a:spcPct val="80000"/>
              </a:lnSpc>
            </a:pPr>
            <a:r>
              <a:rPr lang="fr-BE" altLang="fr-FR" sz="3000" dirty="0" err="1">
                <a:solidFill>
                  <a:srgbClr val="000000"/>
                </a:solidFill>
                <a:ea typeface="ＭＳ Ｐゴシック" charset="-128"/>
              </a:rPr>
              <a:t>Insectivorous</a:t>
            </a:r>
            <a:r>
              <a:rPr lang="fr-BE" altLang="fr-FR" sz="3000" dirty="0">
                <a:solidFill>
                  <a:srgbClr val="000000"/>
                </a:solidFill>
                <a:ea typeface="ＭＳ Ｐゴシック" charset="-128"/>
              </a:rPr>
              <a:t> </a:t>
            </a:r>
            <a:r>
              <a:rPr lang="fr-BE" altLang="fr-FR" sz="3000" dirty="0" err="1">
                <a:solidFill>
                  <a:srgbClr val="000000"/>
                </a:solidFill>
                <a:ea typeface="ＭＳ Ｐゴシック" charset="-128"/>
              </a:rPr>
              <a:t>diet</a:t>
            </a:r>
            <a:endParaRPr lang="fr-BE" altLang="fr-FR" sz="3000" dirty="0">
              <a:solidFill>
                <a:srgbClr val="000000"/>
              </a:solidFill>
              <a:ea typeface="ＭＳ Ｐゴシック" charset="-128"/>
            </a:endParaRPr>
          </a:p>
          <a:p>
            <a:pPr eaLnBrk="1" hangingPunct="1">
              <a:lnSpc>
                <a:spcPct val="80000"/>
              </a:lnSpc>
            </a:pPr>
            <a:endParaRPr lang="fr-BE" altLang="fr-FR" sz="3000" dirty="0">
              <a:solidFill>
                <a:srgbClr val="000000"/>
              </a:solidFill>
              <a:ea typeface="ＭＳ Ｐゴシック" charset="-128"/>
            </a:endParaRPr>
          </a:p>
          <a:p>
            <a:pPr eaLnBrk="1" hangingPunct="1">
              <a:lnSpc>
                <a:spcPct val="80000"/>
              </a:lnSpc>
            </a:pPr>
            <a:r>
              <a:rPr lang="fr-BE" altLang="fr-FR" sz="3000" dirty="0" err="1">
                <a:solidFill>
                  <a:srgbClr val="000000"/>
                </a:solidFill>
                <a:ea typeface="ＭＳ Ｐゴシック" charset="-128"/>
              </a:rPr>
              <a:t>Order</a:t>
            </a:r>
            <a:r>
              <a:rPr lang="fr-BE" altLang="fr-FR" sz="3000" dirty="0">
                <a:solidFill>
                  <a:srgbClr val="000000"/>
                </a:solidFill>
                <a:ea typeface="ＭＳ Ｐゴシック" charset="-128"/>
              </a:rPr>
              <a:t> : </a:t>
            </a:r>
            <a:r>
              <a:rPr lang="fr-BE" altLang="fr-FR" sz="3000" dirty="0" err="1">
                <a:solidFill>
                  <a:srgbClr val="000000"/>
                </a:solidFill>
                <a:ea typeface="ＭＳ Ｐゴシック" charset="-128"/>
              </a:rPr>
              <a:t>Eulipotyphles</a:t>
            </a:r>
            <a:endParaRPr lang="fr-BE" altLang="fr-FR" sz="3000" dirty="0">
              <a:solidFill>
                <a:srgbClr val="000000"/>
              </a:solidFill>
              <a:ea typeface="ＭＳ Ｐゴシック" charset="-128"/>
            </a:endParaRPr>
          </a:p>
          <a:p>
            <a:pPr eaLnBrk="1" hangingPunct="1">
              <a:lnSpc>
                <a:spcPct val="80000"/>
              </a:lnSpc>
            </a:pPr>
            <a:r>
              <a:rPr lang="fr-BE" altLang="fr-FR" sz="3000" dirty="0" err="1">
                <a:solidFill>
                  <a:srgbClr val="000000"/>
                </a:solidFill>
                <a:ea typeface="ＭＳ Ｐゴシック" charset="-128"/>
              </a:rPr>
              <a:t>Family</a:t>
            </a:r>
            <a:r>
              <a:rPr lang="fr-BE" altLang="fr-FR" sz="3000" dirty="0">
                <a:solidFill>
                  <a:srgbClr val="000000"/>
                </a:solidFill>
                <a:ea typeface="ＭＳ Ｐゴシック" charset="-128"/>
              </a:rPr>
              <a:t>  : </a:t>
            </a:r>
            <a:r>
              <a:rPr lang="fr-BE" altLang="fr-FR" sz="3000" dirty="0" err="1">
                <a:solidFill>
                  <a:srgbClr val="000000"/>
                </a:solidFill>
                <a:ea typeface="ＭＳ Ｐゴシック" charset="-128"/>
              </a:rPr>
              <a:t>Talpidae</a:t>
            </a:r>
            <a:endParaRPr lang="fr-BE" altLang="fr-FR" sz="3000" dirty="0">
              <a:solidFill>
                <a:srgbClr val="000000"/>
              </a:solidFill>
              <a:ea typeface="ＭＳ Ｐゴシック" charset="-128"/>
            </a:endParaRPr>
          </a:p>
          <a:p>
            <a:pPr eaLnBrk="1" hangingPunct="1">
              <a:lnSpc>
                <a:spcPct val="80000"/>
              </a:lnSpc>
            </a:pPr>
            <a:endParaRPr lang="fr-BE" altLang="fr-FR" sz="3000" dirty="0">
              <a:solidFill>
                <a:srgbClr val="000000"/>
              </a:solidFill>
              <a:ea typeface="ＭＳ Ｐゴシック" charset="-128"/>
            </a:endParaRPr>
          </a:p>
          <a:p>
            <a:pPr eaLnBrk="1" hangingPunct="1">
              <a:lnSpc>
                <a:spcPct val="80000"/>
              </a:lnSpc>
            </a:pPr>
            <a:endParaRPr lang="fr-BE" altLang="fr-FR" sz="3000" dirty="0">
              <a:solidFill>
                <a:srgbClr val="000000"/>
              </a:solidFill>
              <a:ea typeface="ＭＳ Ｐゴシック" charset="-128"/>
            </a:endParaRPr>
          </a:p>
        </p:txBody>
      </p:sp>
      <p:pic>
        <p:nvPicPr>
          <p:cNvPr id="9" name="Picture 3"/>
          <p:cNvPicPr>
            <a:picLocks noChangeAspect="1" noChangeArrowheads="1"/>
          </p:cNvPicPr>
          <p:nvPr/>
        </p:nvPicPr>
        <p:blipFill>
          <a:blip r:embed="rId3" cstate="print"/>
          <a:srcRect/>
          <a:stretch>
            <a:fillRect/>
          </a:stretch>
        </p:blipFill>
        <p:spPr bwMode="auto">
          <a:xfrm>
            <a:off x="4484297" y="1643050"/>
            <a:ext cx="4373983" cy="4522254"/>
          </a:xfrm>
          <a:prstGeom prst="rect">
            <a:avLst/>
          </a:prstGeom>
          <a:ln>
            <a:solidFill>
              <a:srgbClr val="000000"/>
            </a:solidFill>
          </a:ln>
          <a:effectLst>
            <a:softEdge rad="112500"/>
          </a:effectLst>
        </p:spPr>
      </p:pic>
    </p:spTree>
    <p:extLst>
      <p:ext uri="{BB962C8B-B14F-4D97-AF65-F5344CB8AC3E}">
        <p14:creationId xmlns:p14="http://schemas.microsoft.com/office/powerpoint/2010/main" val="306147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61578"/>
            <a:ext cx="8229600" cy="1143000"/>
          </a:xfrm>
          <a:solidFill>
            <a:schemeClr val="bg1"/>
          </a:solidFill>
          <a:ln>
            <a:solidFill>
              <a:schemeClr val="tx1"/>
            </a:solidFill>
          </a:ln>
        </p:spPr>
        <p:txBody>
          <a:bodyPr>
            <a:normAutofit/>
          </a:bodyPr>
          <a:lstStyle/>
          <a:p>
            <a:r>
              <a:rPr lang="fr-FR" dirty="0"/>
              <a:t>Identification of invasive </a:t>
            </a:r>
            <a:r>
              <a:rPr lang="fr-FR" dirty="0" err="1"/>
              <a:t>species</a:t>
            </a:r>
            <a:endParaRPr lang="fr-FR" dirty="0"/>
          </a:p>
        </p:txBody>
      </p:sp>
    </p:spTree>
    <p:extLst>
      <p:ext uri="{BB962C8B-B14F-4D97-AF65-F5344CB8AC3E}">
        <p14:creationId xmlns:p14="http://schemas.microsoft.com/office/powerpoint/2010/main" val="992261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re 1"/>
          <p:cNvSpPr>
            <a:spLocks noGrp="1"/>
          </p:cNvSpPr>
          <p:nvPr>
            <p:ph type="title"/>
          </p:nvPr>
        </p:nvSpPr>
        <p:spPr>
          <a:xfrm>
            <a:off x="457200" y="0"/>
            <a:ext cx="8229600" cy="2397125"/>
          </a:xfrm>
          <a:solidFill>
            <a:srgbClr val="1E1C11"/>
          </a:solidFill>
        </p:spPr>
        <p:txBody>
          <a:bodyPr>
            <a:normAutofit/>
          </a:bodyPr>
          <a:lstStyle/>
          <a:p>
            <a:r>
              <a:rPr lang="fr-FR" altLang="fr-FR" sz="4000" dirty="0" err="1">
                <a:solidFill>
                  <a:srgbClr val="FF6600"/>
                </a:solidFill>
                <a:ea typeface="ＭＳ Ｐゴシック" charset="-128"/>
              </a:rPr>
              <a:t>Study</a:t>
            </a:r>
            <a:r>
              <a:rPr lang="fr-FR" altLang="fr-FR" sz="4000" dirty="0">
                <a:solidFill>
                  <a:srgbClr val="FF6600"/>
                </a:solidFill>
                <a:ea typeface="ＭＳ Ｐゴシック" charset="-128"/>
              </a:rPr>
              <a:t> of the invasion of the Canadian </a:t>
            </a:r>
            <a:r>
              <a:rPr lang="fr-FR" altLang="fr-FR" sz="4000" dirty="0" err="1">
                <a:solidFill>
                  <a:srgbClr val="FF6600"/>
                </a:solidFill>
                <a:ea typeface="ＭＳ Ｐゴシック" charset="-128"/>
              </a:rPr>
              <a:t>beaver</a:t>
            </a:r>
            <a:r>
              <a:rPr lang="fr-FR" altLang="fr-FR" sz="4000" dirty="0">
                <a:solidFill>
                  <a:srgbClr val="FF6600"/>
                </a:solidFill>
                <a:ea typeface="ＭＳ Ｐゴシック" charset="-128"/>
              </a:rPr>
              <a:t> (</a:t>
            </a:r>
            <a:r>
              <a:rPr lang="fr-FR" altLang="fr-FR" sz="4000" i="1" dirty="0">
                <a:solidFill>
                  <a:srgbClr val="FF6600"/>
                </a:solidFill>
                <a:ea typeface="ＭＳ Ｐゴシック" charset="-128"/>
              </a:rPr>
              <a:t>Castor </a:t>
            </a:r>
            <a:r>
              <a:rPr lang="fr-FR" altLang="fr-FR" sz="4000" i="1" dirty="0" err="1">
                <a:solidFill>
                  <a:srgbClr val="FF6600"/>
                </a:solidFill>
                <a:ea typeface="ＭＳ Ｐゴシック" charset="-128"/>
              </a:rPr>
              <a:t>canadensis</a:t>
            </a:r>
            <a:r>
              <a:rPr lang="fr-FR" altLang="fr-FR" sz="4000" dirty="0">
                <a:solidFill>
                  <a:srgbClr val="FF6600"/>
                </a:solidFill>
                <a:ea typeface="ＭＳ Ｐゴシック" charset="-128"/>
              </a:rPr>
              <a:t>) in </a:t>
            </a:r>
            <a:r>
              <a:rPr lang="fr-FR" altLang="fr-FR" sz="4000" dirty="0" err="1">
                <a:solidFill>
                  <a:srgbClr val="FF6600"/>
                </a:solidFill>
                <a:ea typeface="ＭＳ Ｐゴシック" charset="-128"/>
              </a:rPr>
              <a:t>Belgium</a:t>
            </a:r>
            <a:r>
              <a:rPr lang="fr-FR" altLang="fr-FR" sz="4000" dirty="0">
                <a:solidFill>
                  <a:srgbClr val="FF6600"/>
                </a:solidFill>
                <a:ea typeface="ＭＳ Ｐゴシック" charset="-128"/>
              </a:rPr>
              <a:t>, Luxembourg and Western Germany</a:t>
            </a:r>
            <a:r>
              <a:rPr lang="fr-FR" altLang="fr-FR" dirty="0">
                <a:solidFill>
                  <a:srgbClr val="FF6600"/>
                </a:solidFill>
                <a:ea typeface="ＭＳ Ｐゴシック" charset="-128"/>
              </a:rPr>
              <a:t>.</a:t>
            </a:r>
          </a:p>
        </p:txBody>
      </p:sp>
      <p:pic>
        <p:nvPicPr>
          <p:cNvPr id="133123" name="Espace réservé du contenu 3" descr="castor-5.jpg"/>
          <p:cNvPicPr>
            <a:picLocks noGrp="1" noChangeAspect="1"/>
          </p:cNvPicPr>
          <p:nvPr>
            <p:ph idx="1"/>
          </p:nvPr>
        </p:nvPicPr>
        <p:blipFill>
          <a:blip r:embed="rId2">
            <a:extLst>
              <a:ext uri="{28A0092B-C50C-407E-A947-70E740481C1C}">
                <a14:useLocalDpi xmlns:a14="http://schemas.microsoft.com/office/drawing/2010/main" val="0"/>
              </a:ext>
            </a:extLst>
          </a:blip>
          <a:srcRect l="-41281" r="-41281"/>
          <a:stretch>
            <a:fillRect/>
          </a:stretch>
        </p:blipFill>
        <p:spPr>
          <a:xfrm>
            <a:off x="-1101725" y="2998788"/>
            <a:ext cx="6042025" cy="3322637"/>
          </a:xfrm>
        </p:spPr>
      </p:pic>
      <p:pic>
        <p:nvPicPr>
          <p:cNvPr id="133124" name="Image 4" descr="7_castor_W2E96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4340225"/>
            <a:ext cx="3248025" cy="2166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25" name="ZoneTexte 6"/>
          <p:cNvSpPr txBox="1">
            <a:spLocks noChangeArrowheads="1"/>
          </p:cNvSpPr>
          <p:nvPr/>
        </p:nvSpPr>
        <p:spPr bwMode="auto">
          <a:xfrm>
            <a:off x="163513" y="6321425"/>
            <a:ext cx="1922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i="1"/>
              <a:t>Castor canadensis</a:t>
            </a:r>
          </a:p>
        </p:txBody>
      </p:sp>
      <p:pic>
        <p:nvPicPr>
          <p:cNvPr id="133126" name="Image 7" descr="castor fib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2608263"/>
            <a:ext cx="29337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7" name="ZoneTexte 8"/>
          <p:cNvSpPr txBox="1">
            <a:spLocks noChangeArrowheads="1"/>
          </p:cNvSpPr>
          <p:nvPr/>
        </p:nvSpPr>
        <p:spPr bwMode="auto">
          <a:xfrm>
            <a:off x="5727700" y="6473825"/>
            <a:ext cx="132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i="1"/>
              <a:t>Castor fiber</a:t>
            </a:r>
          </a:p>
        </p:txBody>
      </p:sp>
      <p:sp>
        <p:nvSpPr>
          <p:cNvPr id="133128" name="ZoneTexte 9"/>
          <p:cNvSpPr txBox="1">
            <a:spLocks noChangeArrowheads="1"/>
          </p:cNvSpPr>
          <p:nvPr/>
        </p:nvSpPr>
        <p:spPr bwMode="auto">
          <a:xfrm>
            <a:off x="8496300" y="6310313"/>
            <a:ext cx="86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800" b="1" i="1">
                <a:solidFill>
                  <a:srgbClr val="FFFF00"/>
                </a:solidFill>
              </a:rPr>
              <a:t>J. Herr</a:t>
            </a:r>
          </a:p>
        </p:txBody>
      </p:sp>
    </p:spTree>
    <p:extLst>
      <p:ext uri="{BB962C8B-B14F-4D97-AF65-F5344CB8AC3E}">
        <p14:creationId xmlns:p14="http://schemas.microsoft.com/office/powerpoint/2010/main" val="2981746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2" descr="Buffer_Schoen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17550"/>
            <a:ext cx="7920037"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233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32385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solidFill>
                <a:srgbClr val="000000"/>
              </a:solidFill>
              <a:latin typeface="Calibri" charset="0"/>
              <a:ea typeface="ＭＳ Ｐゴシック" charset="-128"/>
              <a:cs typeface="ＭＳ Ｐゴシック" charset="-128"/>
            </a:endParaRPr>
          </a:p>
        </p:txBody>
      </p:sp>
      <p:sp>
        <p:nvSpPr>
          <p:cNvPr id="135171" name="Rectangle à coins arrondis 9"/>
          <p:cNvSpPr>
            <a:spLocks noChangeArrowheads="1"/>
          </p:cNvSpPr>
          <p:nvPr/>
        </p:nvSpPr>
        <p:spPr bwMode="auto">
          <a:xfrm>
            <a:off x="468313" y="620713"/>
            <a:ext cx="7643812" cy="141287"/>
          </a:xfrm>
          <a:prstGeom prst="roundRect">
            <a:avLst>
              <a:gd name="adj" fmla="val 16667"/>
            </a:avLst>
          </a:prstGeom>
          <a:solidFill>
            <a:srgbClr val="4A452A"/>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endParaRPr lang="fr-BE" altLang="fr-FR">
              <a:solidFill>
                <a:srgbClr val="000000"/>
              </a:solidFill>
              <a:latin typeface="Calibri" charset="0"/>
            </a:endParaRPr>
          </a:p>
        </p:txBody>
      </p:sp>
      <p:sp>
        <p:nvSpPr>
          <p:cNvPr id="135172" name="Text Box 4"/>
          <p:cNvSpPr txBox="1">
            <a:spLocks noChangeArrowheads="1"/>
          </p:cNvSpPr>
          <p:nvPr/>
        </p:nvSpPr>
        <p:spPr bwMode="auto">
          <a:xfrm>
            <a:off x="539750" y="188913"/>
            <a:ext cx="770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endParaRPr lang="fr-FR" altLang="fr-FR">
              <a:solidFill>
                <a:srgbClr val="000000"/>
              </a:solidFill>
            </a:endParaRPr>
          </a:p>
        </p:txBody>
      </p:sp>
      <p:sp>
        <p:nvSpPr>
          <p:cNvPr id="135173" name="Rectangle 5"/>
          <p:cNvSpPr>
            <a:spLocks noChangeArrowheads="1"/>
          </p:cNvSpPr>
          <p:nvPr/>
        </p:nvSpPr>
        <p:spPr bwMode="auto">
          <a:xfrm>
            <a:off x="0" y="0"/>
            <a:ext cx="323850" cy="3500438"/>
          </a:xfrm>
          <a:prstGeom prst="rect">
            <a:avLst/>
          </a:prstGeom>
          <a:solidFill>
            <a:srgbClr val="4A45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FR" altLang="fr-FR">
              <a:solidFill>
                <a:srgbClr val="000000"/>
              </a:solidFill>
            </a:endParaRPr>
          </a:p>
        </p:txBody>
      </p:sp>
      <p:sp>
        <p:nvSpPr>
          <p:cNvPr id="135174" name="Rectangle 6"/>
          <p:cNvSpPr>
            <a:spLocks noChangeArrowheads="1"/>
          </p:cNvSpPr>
          <p:nvPr/>
        </p:nvSpPr>
        <p:spPr bwMode="auto">
          <a:xfrm>
            <a:off x="0" y="3429000"/>
            <a:ext cx="323850" cy="3429000"/>
          </a:xfrm>
          <a:prstGeom prst="rect">
            <a:avLst/>
          </a:prstGeom>
          <a:solidFill>
            <a:srgbClr val="948A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FR" altLang="fr-FR">
              <a:solidFill>
                <a:srgbClr val="000000"/>
              </a:solidFill>
            </a:endParaRPr>
          </a:p>
        </p:txBody>
      </p:sp>
      <p:sp>
        <p:nvSpPr>
          <p:cNvPr id="135175" name="Text Box 7"/>
          <p:cNvSpPr txBox="1">
            <a:spLocks noChangeArrowheads="1"/>
          </p:cNvSpPr>
          <p:nvPr/>
        </p:nvSpPr>
        <p:spPr bwMode="auto">
          <a:xfrm>
            <a:off x="611188" y="188913"/>
            <a:ext cx="590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fr-FR" altLang="fr-FR" sz="2800" dirty="0" err="1">
                <a:solidFill>
                  <a:srgbClr val="000000"/>
                </a:solidFill>
              </a:rPr>
              <a:t>Hair</a:t>
            </a:r>
            <a:r>
              <a:rPr lang="fr-FR" altLang="fr-FR" sz="2800" dirty="0">
                <a:solidFill>
                  <a:srgbClr val="000000"/>
                </a:solidFill>
              </a:rPr>
              <a:t> </a:t>
            </a:r>
            <a:r>
              <a:rPr lang="fr-FR" altLang="fr-FR" sz="2800" dirty="0" err="1">
                <a:solidFill>
                  <a:srgbClr val="000000"/>
                </a:solidFill>
              </a:rPr>
              <a:t>traps</a:t>
            </a:r>
            <a:endParaRPr lang="fr-FR" altLang="fr-FR" dirty="0">
              <a:solidFill>
                <a:srgbClr val="000000"/>
              </a:solidFill>
            </a:endParaRPr>
          </a:p>
        </p:txBody>
      </p:sp>
      <p:pic>
        <p:nvPicPr>
          <p:cNvPr id="39945" name="Picture 9" descr="DSC00081"/>
          <p:cNvPicPr>
            <a:picLocks noChangeAspect="1" noChangeArrowheads="1"/>
          </p:cNvPicPr>
          <p:nvPr/>
        </p:nvPicPr>
        <p:blipFill>
          <a:blip r:embed="rId3"/>
          <a:srcRect/>
          <a:stretch>
            <a:fillRect/>
          </a:stretch>
        </p:blipFill>
        <p:spPr bwMode="auto">
          <a:xfrm>
            <a:off x="539750" y="981075"/>
            <a:ext cx="4279348" cy="3209925"/>
          </a:xfrm>
          <a:prstGeom prst="rect">
            <a:avLst/>
          </a:prstGeom>
          <a:ln>
            <a:noFill/>
          </a:ln>
          <a:effectLst>
            <a:softEdge rad="112500"/>
          </a:effectLst>
        </p:spPr>
      </p:pic>
      <p:pic>
        <p:nvPicPr>
          <p:cNvPr id="39946" name="Picture 10" descr="DSC00013"/>
          <p:cNvPicPr>
            <a:picLocks noChangeAspect="1" noChangeArrowheads="1"/>
          </p:cNvPicPr>
          <p:nvPr/>
        </p:nvPicPr>
        <p:blipFill>
          <a:blip r:embed="rId4"/>
          <a:srcRect/>
          <a:stretch>
            <a:fillRect/>
          </a:stretch>
        </p:blipFill>
        <p:spPr bwMode="auto">
          <a:xfrm>
            <a:off x="4698045" y="3505200"/>
            <a:ext cx="4230055" cy="3173413"/>
          </a:xfrm>
          <a:prstGeom prst="rect">
            <a:avLst/>
          </a:prstGeom>
          <a:ln>
            <a:noFill/>
          </a:ln>
          <a:effectLst>
            <a:softEdge rad="112500"/>
          </a:effectLst>
        </p:spPr>
      </p:pic>
      <p:cxnSp>
        <p:nvCxnSpPr>
          <p:cNvPr id="16" name="Connecteur droit avec flèche 15"/>
          <p:cNvCxnSpPr>
            <a:cxnSpLocks noChangeShapeType="1"/>
          </p:cNvCxnSpPr>
          <p:nvPr/>
        </p:nvCxnSpPr>
        <p:spPr bwMode="auto">
          <a:xfrm rot="5400000" flipH="1" flipV="1">
            <a:off x="4687888" y="4152900"/>
            <a:ext cx="1598612" cy="1588"/>
          </a:xfrm>
          <a:prstGeom prst="straightConnector1">
            <a:avLst/>
          </a:prstGeom>
          <a:noFill/>
          <a:ln w="34925">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5179" name="ZoneTexte 16"/>
          <p:cNvSpPr txBox="1">
            <a:spLocks noChangeArrowheads="1"/>
          </p:cNvSpPr>
          <p:nvPr/>
        </p:nvSpPr>
        <p:spPr bwMode="auto">
          <a:xfrm>
            <a:off x="4876800" y="28956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2000">
                <a:solidFill>
                  <a:srgbClr val="000000"/>
                </a:solidFill>
              </a:rPr>
              <a:t>Barbed wire</a:t>
            </a:r>
          </a:p>
        </p:txBody>
      </p:sp>
      <p:cxnSp>
        <p:nvCxnSpPr>
          <p:cNvPr id="22" name="Connecteur droit avec flèche 21"/>
          <p:cNvCxnSpPr>
            <a:cxnSpLocks noChangeShapeType="1"/>
          </p:cNvCxnSpPr>
          <p:nvPr/>
        </p:nvCxnSpPr>
        <p:spPr bwMode="auto">
          <a:xfrm rot="5400000" flipH="1" flipV="1">
            <a:off x="6858001" y="4114800"/>
            <a:ext cx="1524000" cy="3175"/>
          </a:xfrm>
          <a:prstGeom prst="straightConnector1">
            <a:avLst/>
          </a:prstGeom>
          <a:noFill/>
          <a:ln w="34925">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5181" name="ZoneTexte 22"/>
          <p:cNvSpPr txBox="1">
            <a:spLocks noChangeArrowheads="1"/>
          </p:cNvSpPr>
          <p:nvPr/>
        </p:nvSpPr>
        <p:spPr bwMode="auto">
          <a:xfrm>
            <a:off x="6705600" y="2906713"/>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2000">
                <a:solidFill>
                  <a:srgbClr val="000000"/>
                </a:solidFill>
              </a:rPr>
              <a:t>Beaver hairs</a:t>
            </a:r>
          </a:p>
        </p:txBody>
      </p:sp>
      <p:cxnSp>
        <p:nvCxnSpPr>
          <p:cNvPr id="32" name="Connecteur droit avec flèche 31"/>
          <p:cNvCxnSpPr>
            <a:cxnSpLocks noChangeShapeType="1"/>
          </p:cNvCxnSpPr>
          <p:nvPr/>
        </p:nvCxnSpPr>
        <p:spPr bwMode="auto">
          <a:xfrm rot="5400000">
            <a:off x="1042195" y="4215606"/>
            <a:ext cx="354012" cy="3175"/>
          </a:xfrm>
          <a:prstGeom prst="straightConnector1">
            <a:avLst/>
          </a:prstGeom>
          <a:noFill/>
          <a:ln w="34925">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5183" name="ZoneTexte 33"/>
          <p:cNvSpPr txBox="1">
            <a:spLocks noChangeArrowheads="1"/>
          </p:cNvSpPr>
          <p:nvPr/>
        </p:nvSpPr>
        <p:spPr bwMode="auto">
          <a:xfrm>
            <a:off x="827088" y="4327525"/>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2000">
                <a:solidFill>
                  <a:srgbClr val="000000"/>
                </a:solidFill>
              </a:rPr>
              <a:t>Bait</a:t>
            </a:r>
          </a:p>
        </p:txBody>
      </p:sp>
      <p:sp>
        <p:nvSpPr>
          <p:cNvPr id="135184" name="ZoneTexte 42"/>
          <p:cNvSpPr txBox="1">
            <a:spLocks noChangeArrowheads="1"/>
          </p:cNvSpPr>
          <p:nvPr/>
        </p:nvSpPr>
        <p:spPr bwMode="auto">
          <a:xfrm>
            <a:off x="1371600" y="3048000"/>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1400" b="1">
                <a:solidFill>
                  <a:srgbClr val="000000"/>
                </a:solidFill>
              </a:rPr>
              <a:t>25cm</a:t>
            </a:r>
          </a:p>
        </p:txBody>
      </p:sp>
      <p:cxnSp>
        <p:nvCxnSpPr>
          <p:cNvPr id="45" name="Connecteur droit avec flèche 44"/>
          <p:cNvCxnSpPr>
            <a:cxnSpLocks noChangeShapeType="1"/>
          </p:cNvCxnSpPr>
          <p:nvPr/>
        </p:nvCxnSpPr>
        <p:spPr bwMode="auto">
          <a:xfrm rot="5400000">
            <a:off x="1524001" y="3200400"/>
            <a:ext cx="1066800" cy="3175"/>
          </a:xfrm>
          <a:prstGeom prst="straightConnector1">
            <a:avLst/>
          </a:prstGeom>
          <a:noFill/>
          <a:ln w="31750">
            <a:solidFill>
              <a:srgbClr val="FF0000"/>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5186" name="ZoneTexte 18"/>
          <p:cNvSpPr txBox="1">
            <a:spLocks noChangeArrowheads="1"/>
          </p:cNvSpPr>
          <p:nvPr/>
        </p:nvSpPr>
        <p:spPr bwMode="auto">
          <a:xfrm>
            <a:off x="8064500" y="6432550"/>
            <a:ext cx="86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1000" b="1" i="1">
                <a:solidFill>
                  <a:srgbClr val="000000"/>
                </a:solidFill>
              </a:rPr>
              <a:t>M. Eugène</a:t>
            </a:r>
          </a:p>
        </p:txBody>
      </p:sp>
      <p:sp>
        <p:nvSpPr>
          <p:cNvPr id="135187" name="ZoneTexte 19"/>
          <p:cNvSpPr txBox="1">
            <a:spLocks noChangeArrowheads="1"/>
          </p:cNvSpPr>
          <p:nvPr/>
        </p:nvSpPr>
        <p:spPr bwMode="auto">
          <a:xfrm>
            <a:off x="3954463" y="3916363"/>
            <a:ext cx="8651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1000" b="1" i="1">
                <a:solidFill>
                  <a:srgbClr val="000000"/>
                </a:solidFill>
              </a:rPr>
              <a:t>M. Eugène</a:t>
            </a:r>
          </a:p>
        </p:txBody>
      </p:sp>
    </p:spTree>
    <p:extLst>
      <p:ext uri="{BB962C8B-B14F-4D97-AF65-F5344CB8AC3E}">
        <p14:creationId xmlns:p14="http://schemas.microsoft.com/office/powerpoint/2010/main" val="29997153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Image 1" descr="Résultats Grande Région_simplifi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482600"/>
            <a:ext cx="8547100" cy="603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p:cNvSpPr/>
          <p:nvPr/>
        </p:nvSpPr>
        <p:spPr>
          <a:xfrm>
            <a:off x="3419061" y="1921565"/>
            <a:ext cx="1987826" cy="176253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45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717" y="1510564"/>
            <a:ext cx="8543925" cy="4921250"/>
          </a:xfrm>
          <a:prstGeom prst="rect">
            <a:avLst/>
          </a:prstGeom>
          <a:noFill/>
          <a:ln>
            <a:noFill/>
          </a:ln>
          <a:extLst/>
        </p:spPr>
      </p:pic>
      <p:sp>
        <p:nvSpPr>
          <p:cNvPr id="4" name="ZoneTexte 3">
            <a:extLst>
              <a:ext uri="{FF2B5EF4-FFF2-40B4-BE49-F238E27FC236}">
                <a16:creationId xmlns:a16="http://schemas.microsoft.com/office/drawing/2014/main" id="{5CE9822E-ED83-FC4A-A9EE-BFD68BD4163D}"/>
              </a:ext>
            </a:extLst>
          </p:cNvPr>
          <p:cNvSpPr txBox="1"/>
          <p:nvPr/>
        </p:nvSpPr>
        <p:spPr>
          <a:xfrm>
            <a:off x="712519" y="2676778"/>
            <a:ext cx="1042786" cy="369332"/>
          </a:xfrm>
          <a:prstGeom prst="rect">
            <a:avLst/>
          </a:prstGeom>
          <a:noFill/>
        </p:spPr>
        <p:txBody>
          <a:bodyPr wrap="none" rtlCol="0">
            <a:spAutoFit/>
          </a:bodyPr>
          <a:lstStyle/>
          <a:p>
            <a:r>
              <a:rPr lang="fr-FR" dirty="0"/>
              <a:t>Germany</a:t>
            </a:r>
          </a:p>
        </p:txBody>
      </p:sp>
      <p:sp>
        <p:nvSpPr>
          <p:cNvPr id="6" name="ZoneTexte 5">
            <a:extLst>
              <a:ext uri="{FF2B5EF4-FFF2-40B4-BE49-F238E27FC236}">
                <a16:creationId xmlns:a16="http://schemas.microsoft.com/office/drawing/2014/main" id="{FC7CD71D-7706-574D-9789-E3667995BE2E}"/>
              </a:ext>
            </a:extLst>
          </p:cNvPr>
          <p:cNvSpPr txBox="1"/>
          <p:nvPr/>
        </p:nvSpPr>
        <p:spPr>
          <a:xfrm>
            <a:off x="2267735" y="2664903"/>
            <a:ext cx="1042786" cy="369332"/>
          </a:xfrm>
          <a:prstGeom prst="rect">
            <a:avLst/>
          </a:prstGeom>
          <a:noFill/>
        </p:spPr>
        <p:txBody>
          <a:bodyPr wrap="none" rtlCol="0">
            <a:spAutoFit/>
          </a:bodyPr>
          <a:lstStyle/>
          <a:p>
            <a:r>
              <a:rPr lang="fr-FR" dirty="0"/>
              <a:t>Germany</a:t>
            </a:r>
          </a:p>
        </p:txBody>
      </p:sp>
      <p:sp>
        <p:nvSpPr>
          <p:cNvPr id="7" name="ZoneTexte 6">
            <a:extLst>
              <a:ext uri="{FF2B5EF4-FFF2-40B4-BE49-F238E27FC236}">
                <a16:creationId xmlns:a16="http://schemas.microsoft.com/office/drawing/2014/main" id="{7ECF8233-7B24-EC46-B27E-532F50B6CA26}"/>
              </a:ext>
            </a:extLst>
          </p:cNvPr>
          <p:cNvSpPr txBox="1"/>
          <p:nvPr/>
        </p:nvSpPr>
        <p:spPr>
          <a:xfrm>
            <a:off x="4081286" y="2659563"/>
            <a:ext cx="1042786" cy="369332"/>
          </a:xfrm>
          <a:prstGeom prst="rect">
            <a:avLst/>
          </a:prstGeom>
          <a:noFill/>
        </p:spPr>
        <p:txBody>
          <a:bodyPr wrap="none" rtlCol="0">
            <a:spAutoFit/>
          </a:bodyPr>
          <a:lstStyle/>
          <a:p>
            <a:r>
              <a:rPr lang="fr-FR" dirty="0"/>
              <a:t>Germany</a:t>
            </a:r>
          </a:p>
        </p:txBody>
      </p:sp>
      <p:sp>
        <p:nvSpPr>
          <p:cNvPr id="8" name="ZoneTexte 7">
            <a:extLst>
              <a:ext uri="{FF2B5EF4-FFF2-40B4-BE49-F238E27FC236}">
                <a16:creationId xmlns:a16="http://schemas.microsoft.com/office/drawing/2014/main" id="{222EF0D7-A781-D146-9E5C-5250E1B51BD4}"/>
              </a:ext>
            </a:extLst>
          </p:cNvPr>
          <p:cNvSpPr txBox="1"/>
          <p:nvPr/>
        </p:nvSpPr>
        <p:spPr>
          <a:xfrm>
            <a:off x="5384484" y="2670923"/>
            <a:ext cx="1272400" cy="369332"/>
          </a:xfrm>
          <a:prstGeom prst="rect">
            <a:avLst/>
          </a:prstGeom>
          <a:noFill/>
        </p:spPr>
        <p:txBody>
          <a:bodyPr wrap="none" rtlCol="0">
            <a:spAutoFit/>
          </a:bodyPr>
          <a:lstStyle/>
          <a:p>
            <a:r>
              <a:rPr lang="fr-FR" dirty="0" err="1"/>
              <a:t>Switzerland</a:t>
            </a:r>
            <a:endParaRPr lang="fr-FR" dirty="0"/>
          </a:p>
        </p:txBody>
      </p:sp>
      <p:sp>
        <p:nvSpPr>
          <p:cNvPr id="9" name="ZoneTexte 8">
            <a:extLst>
              <a:ext uri="{FF2B5EF4-FFF2-40B4-BE49-F238E27FC236}">
                <a16:creationId xmlns:a16="http://schemas.microsoft.com/office/drawing/2014/main" id="{0615788F-538F-E846-B416-45BC2D2CF9EE}"/>
              </a:ext>
            </a:extLst>
          </p:cNvPr>
          <p:cNvSpPr txBox="1"/>
          <p:nvPr/>
        </p:nvSpPr>
        <p:spPr>
          <a:xfrm>
            <a:off x="6656884" y="2393924"/>
            <a:ext cx="1348831" cy="646331"/>
          </a:xfrm>
          <a:prstGeom prst="rect">
            <a:avLst/>
          </a:prstGeom>
          <a:noFill/>
        </p:spPr>
        <p:txBody>
          <a:bodyPr wrap="none" rtlCol="0">
            <a:spAutoFit/>
          </a:bodyPr>
          <a:lstStyle/>
          <a:p>
            <a:r>
              <a:rPr lang="fr-FR" dirty="0" err="1"/>
              <a:t>Belgium</a:t>
            </a:r>
            <a:r>
              <a:rPr lang="fr-FR" dirty="0"/>
              <a:t>-</a:t>
            </a:r>
          </a:p>
          <a:p>
            <a:r>
              <a:rPr lang="fr-FR" dirty="0"/>
              <a:t>Luxembourg</a:t>
            </a:r>
          </a:p>
        </p:txBody>
      </p:sp>
      <p:sp>
        <p:nvSpPr>
          <p:cNvPr id="5" name="Ellipse 4">
            <a:extLst>
              <a:ext uri="{FF2B5EF4-FFF2-40B4-BE49-F238E27FC236}">
                <a16:creationId xmlns:a16="http://schemas.microsoft.com/office/drawing/2014/main" id="{0AF54B2F-8576-D544-A003-F150AA8286E6}"/>
              </a:ext>
            </a:extLst>
          </p:cNvPr>
          <p:cNvSpPr/>
          <p:nvPr/>
        </p:nvSpPr>
        <p:spPr>
          <a:xfrm>
            <a:off x="6567055" y="1923809"/>
            <a:ext cx="1438660" cy="342009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4967CE7-38D8-6740-AAA1-2A6729CE0340}"/>
              </a:ext>
            </a:extLst>
          </p:cNvPr>
          <p:cNvSpPr txBox="1"/>
          <p:nvPr/>
        </p:nvSpPr>
        <p:spPr>
          <a:xfrm>
            <a:off x="318517" y="311685"/>
            <a:ext cx="7783606" cy="830997"/>
          </a:xfrm>
          <a:prstGeom prst="rect">
            <a:avLst/>
          </a:prstGeom>
          <a:noFill/>
        </p:spPr>
        <p:txBody>
          <a:bodyPr wrap="none" rtlCol="0">
            <a:spAutoFit/>
          </a:bodyPr>
          <a:lstStyle/>
          <a:p>
            <a:r>
              <a:rPr lang="fr-FR" sz="2400" b="1" dirty="0" err="1"/>
              <a:t>Discovery</a:t>
            </a:r>
            <a:r>
              <a:rPr lang="fr-FR" sz="2400" b="1" dirty="0"/>
              <a:t> of a mix of </a:t>
            </a:r>
            <a:r>
              <a:rPr lang="fr-FR" sz="2400" b="1" dirty="0" err="1"/>
              <a:t>different</a:t>
            </a:r>
            <a:r>
              <a:rPr lang="fr-FR" sz="2400" b="1" dirty="0"/>
              <a:t> </a:t>
            </a:r>
            <a:r>
              <a:rPr lang="fr-FR" sz="2400" b="1" dirty="0" err="1"/>
              <a:t>European</a:t>
            </a:r>
            <a:r>
              <a:rPr lang="fr-FR" sz="2400" b="1" dirty="0"/>
              <a:t> </a:t>
            </a:r>
            <a:r>
              <a:rPr lang="fr-FR" sz="2400" b="1" dirty="0" err="1"/>
              <a:t>beaver</a:t>
            </a:r>
            <a:r>
              <a:rPr lang="fr-FR" sz="2400" b="1" dirty="0"/>
              <a:t> </a:t>
            </a:r>
            <a:r>
              <a:rPr lang="fr-FR" sz="2400" b="1" dirty="0" err="1"/>
              <a:t>subspecies</a:t>
            </a:r>
            <a:r>
              <a:rPr lang="fr-FR" sz="2400" b="1" dirty="0"/>
              <a:t> </a:t>
            </a:r>
          </a:p>
          <a:p>
            <a:r>
              <a:rPr lang="fr-FR" sz="2400" b="1" dirty="0" err="1"/>
              <a:t>throughout</a:t>
            </a:r>
            <a:r>
              <a:rPr lang="fr-FR" sz="2400" b="1" dirty="0"/>
              <a:t> Western Europe!!</a:t>
            </a:r>
          </a:p>
        </p:txBody>
      </p:sp>
      <p:sp>
        <p:nvSpPr>
          <p:cNvPr id="12" name="ZoneTexte 11">
            <a:extLst>
              <a:ext uri="{FF2B5EF4-FFF2-40B4-BE49-F238E27FC236}">
                <a16:creationId xmlns:a16="http://schemas.microsoft.com/office/drawing/2014/main" id="{56379BA4-5338-B04C-A76E-74273F013CFF}"/>
              </a:ext>
            </a:extLst>
          </p:cNvPr>
          <p:cNvSpPr txBox="1"/>
          <p:nvPr/>
        </p:nvSpPr>
        <p:spPr>
          <a:xfrm>
            <a:off x="0" y="6488668"/>
            <a:ext cx="2909456" cy="369332"/>
          </a:xfrm>
          <a:prstGeom prst="rect">
            <a:avLst/>
          </a:prstGeom>
          <a:noFill/>
        </p:spPr>
        <p:txBody>
          <a:bodyPr wrap="square" rtlCol="0">
            <a:spAutoFit/>
          </a:bodyPr>
          <a:lstStyle/>
          <a:p>
            <a:r>
              <a:rPr lang="fr-FR" dirty="0"/>
              <a:t>(</a:t>
            </a:r>
            <a:r>
              <a:rPr lang="fr-FR" dirty="0" err="1"/>
              <a:t>Frosh</a:t>
            </a:r>
            <a:r>
              <a:rPr lang="fr-FR" dirty="0"/>
              <a:t> </a:t>
            </a:r>
            <a:r>
              <a:rPr lang="fr-FR" i="1" dirty="0"/>
              <a:t>et al</a:t>
            </a:r>
            <a:r>
              <a:rPr lang="fr-FR" dirty="0"/>
              <a:t>. 2015, </a:t>
            </a:r>
            <a:r>
              <a:rPr lang="fr-FR" dirty="0" err="1"/>
              <a:t>Plos</a:t>
            </a:r>
            <a:r>
              <a:rPr lang="fr-FR" dirty="0"/>
              <a:t> One</a:t>
            </a:r>
          </a:p>
        </p:txBody>
      </p:sp>
    </p:spTree>
    <p:extLst>
      <p:ext uri="{BB962C8B-B14F-4D97-AF65-F5344CB8AC3E}">
        <p14:creationId xmlns:p14="http://schemas.microsoft.com/office/powerpoint/2010/main" val="125894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0700" y="2865438"/>
            <a:ext cx="8229600" cy="1143000"/>
          </a:xfrm>
          <a:solidFill>
            <a:schemeClr val="bg1"/>
          </a:solidFill>
          <a:ln>
            <a:solidFill>
              <a:schemeClr val="tx1"/>
            </a:solidFill>
          </a:ln>
        </p:spPr>
        <p:txBody>
          <a:bodyPr>
            <a:normAutofit/>
          </a:bodyPr>
          <a:lstStyle/>
          <a:p>
            <a:r>
              <a:rPr lang="fr-FR" dirty="0" err="1"/>
              <a:t>Study</a:t>
            </a:r>
            <a:r>
              <a:rPr lang="fr-FR" dirty="0"/>
              <a:t> of </a:t>
            </a:r>
            <a:r>
              <a:rPr lang="fr-FR" dirty="0" err="1"/>
              <a:t>hybridization</a:t>
            </a:r>
            <a:r>
              <a:rPr lang="fr-FR" dirty="0"/>
              <a:t> </a:t>
            </a:r>
            <a:r>
              <a:rPr lang="fr-FR" dirty="0" err="1"/>
              <a:t>processes</a:t>
            </a:r>
            <a:endParaRPr lang="fr-FR" dirty="0"/>
          </a:p>
        </p:txBody>
      </p:sp>
    </p:spTree>
    <p:extLst>
      <p:ext uri="{BB962C8B-B14F-4D97-AF65-F5344CB8AC3E}">
        <p14:creationId xmlns:p14="http://schemas.microsoft.com/office/powerpoint/2010/main" val="1252268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0825" y="260350"/>
            <a:ext cx="8569325" cy="2232025"/>
          </a:xfrm>
          <a:prstGeom prst="rect">
            <a:avLst/>
          </a:prstGeom>
        </p:spPr>
        <p:txBody>
          <a:bodyPr lIns="0" tIns="0" rIns="0" bIns="0"/>
          <a:lstStyle/>
          <a:p>
            <a:pPr algn="ctr" eaLnBrk="1" fontAlgn="auto" hangingPunct="1">
              <a:lnSpc>
                <a:spcPct val="90000"/>
              </a:lnSpc>
              <a:spcBef>
                <a:spcPts val="0"/>
              </a:spcBef>
              <a:spcAft>
                <a:spcPts val="0"/>
              </a:spcAft>
              <a:defRPr/>
            </a:pPr>
            <a:r>
              <a:rPr lang="fr-FR" sz="3600" spc="-150" noProof="1">
                <a:ln w="3175">
                  <a:noFill/>
                </a:ln>
                <a:solidFill>
                  <a:srgbClr val="000000"/>
                </a:solidFill>
                <a:effectLst>
                  <a:outerShdw blurRad="50800" dist="38100" dir="2700000" algn="tl">
                    <a:prstClr val="black">
                      <a:alpha val="40000"/>
                    </a:prstClr>
                  </a:outerShdw>
                </a:effectLst>
                <a:latin typeface="+mj-lt"/>
                <a:ea typeface="+mn-ea"/>
                <a:cs typeface="Arial"/>
              </a:rPr>
              <a:t>Study of the hybridization process between the European wildcat (</a:t>
            </a:r>
            <a:r>
              <a:rPr lang="fr-FR" sz="3600" i="1" spc="-150" noProof="1">
                <a:ln w="3175">
                  <a:noFill/>
                </a:ln>
                <a:solidFill>
                  <a:srgbClr val="000000"/>
                </a:solidFill>
                <a:effectLst>
                  <a:outerShdw blurRad="50800" dist="38100" dir="2700000" algn="tl">
                    <a:prstClr val="black">
                      <a:alpha val="40000"/>
                    </a:prstClr>
                  </a:outerShdw>
                </a:effectLst>
                <a:latin typeface="+mj-lt"/>
                <a:ea typeface="+mn-ea"/>
                <a:cs typeface="Arial"/>
              </a:rPr>
              <a:t>Felis sylvestris sylvestris</a:t>
            </a:r>
            <a:r>
              <a:rPr lang="fr-FR" sz="3600" spc="-150" noProof="1">
                <a:ln w="3175">
                  <a:noFill/>
                </a:ln>
                <a:solidFill>
                  <a:srgbClr val="000000"/>
                </a:solidFill>
                <a:effectLst>
                  <a:outerShdw blurRad="50800" dist="38100" dir="2700000" algn="tl">
                    <a:prstClr val="black">
                      <a:alpha val="40000"/>
                    </a:prstClr>
                  </a:outerShdw>
                </a:effectLst>
                <a:latin typeface="+mj-lt"/>
                <a:ea typeface="+mn-ea"/>
                <a:cs typeface="Arial"/>
              </a:rPr>
              <a:t>) and the domestic cat (</a:t>
            </a:r>
            <a:r>
              <a:rPr lang="fr-FR" sz="3600" i="1" spc="-150" noProof="1">
                <a:ln w="3175">
                  <a:noFill/>
                </a:ln>
                <a:solidFill>
                  <a:srgbClr val="000000"/>
                </a:solidFill>
                <a:effectLst>
                  <a:outerShdw blurRad="50800" dist="38100" dir="2700000" algn="tl">
                    <a:prstClr val="black">
                      <a:alpha val="40000"/>
                    </a:prstClr>
                  </a:outerShdw>
                </a:effectLst>
                <a:latin typeface="+mj-lt"/>
                <a:ea typeface="+mn-ea"/>
                <a:cs typeface="Arial"/>
              </a:rPr>
              <a:t>Felis sylvestris catus</a:t>
            </a:r>
            <a:r>
              <a:rPr lang="fr-FR" sz="3600" spc="-150" noProof="1">
                <a:ln w="3175">
                  <a:noFill/>
                </a:ln>
                <a:solidFill>
                  <a:srgbClr val="000000"/>
                </a:solidFill>
                <a:effectLst>
                  <a:outerShdw blurRad="50800" dist="38100" dir="2700000" algn="tl">
                    <a:prstClr val="black">
                      <a:alpha val="40000"/>
                    </a:prstClr>
                  </a:outerShdw>
                </a:effectLst>
                <a:latin typeface="+mj-lt"/>
                <a:ea typeface="+mn-ea"/>
                <a:cs typeface="Arial"/>
              </a:rPr>
              <a:t>) In Luxembourg.</a:t>
            </a:r>
          </a:p>
        </p:txBody>
      </p:sp>
      <p:pic>
        <p:nvPicPr>
          <p:cNvPr id="4" name="Image 3" descr="E:\Migu\Ulg\2eme master\Mémoire\Photos\Chat sauvage.png"/>
          <p:cNvPicPr/>
          <p:nvPr/>
        </p:nvPicPr>
        <p:blipFill>
          <a:blip r:embed="rId2">
            <a:extLst/>
          </a:blip>
          <a:srcRect/>
          <a:stretch>
            <a:fillRect/>
          </a:stretch>
        </p:blipFill>
        <p:spPr bwMode="auto">
          <a:xfrm>
            <a:off x="3059832" y="2348880"/>
            <a:ext cx="2903220" cy="4181475"/>
          </a:xfrm>
          <a:prstGeom prst="rect">
            <a:avLst/>
          </a:prstGeom>
          <a:ln>
            <a:noFill/>
          </a:ln>
          <a:effectLst>
            <a:softEdge rad="112500"/>
          </a:effectLst>
        </p:spPr>
      </p:pic>
    </p:spTree>
    <p:extLst>
      <p:ext uri="{BB962C8B-B14F-4D97-AF65-F5344CB8AC3E}">
        <p14:creationId xmlns:p14="http://schemas.microsoft.com/office/powerpoint/2010/main" val="699029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066800"/>
            <a:ext cx="904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038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8" y="2547938"/>
            <a:ext cx="2468562" cy="3387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950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2613" y="842963"/>
            <a:ext cx="5691187" cy="2992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6538" y="3835400"/>
            <a:ext cx="3554412" cy="27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9509" name="ZoneTexte 4"/>
          <p:cNvSpPr txBox="1">
            <a:spLocks noChangeArrowheads="1"/>
          </p:cNvSpPr>
          <p:nvPr/>
        </p:nvSpPr>
        <p:spPr bwMode="auto">
          <a:xfrm>
            <a:off x="4046538" y="449263"/>
            <a:ext cx="3175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b="1" u="sng" dirty="0"/>
              <a:t>Microsatellite markers</a:t>
            </a:r>
          </a:p>
        </p:txBody>
      </p:sp>
      <p:pic>
        <p:nvPicPr>
          <p:cNvPr id="6" name="Picture 2" descr="C:\Users\Miguel\Desktop\Images présentation\519px-Felis_silvestris_silvestris.jpg"/>
          <p:cNvPicPr>
            <a:picLocks noChangeAspect="1" noChangeArrowheads="1"/>
          </p:cNvPicPr>
          <p:nvPr/>
        </p:nvPicPr>
        <p:blipFill>
          <a:blip r:embed="rId5">
            <a:extLst/>
          </a:blip>
          <a:srcRect/>
          <a:stretch>
            <a:fillRect/>
          </a:stretch>
        </p:blipFill>
        <p:spPr bwMode="auto">
          <a:xfrm>
            <a:off x="364067" y="0"/>
            <a:ext cx="1925796" cy="2225936"/>
          </a:xfrm>
          <a:prstGeom prst="rect">
            <a:avLst/>
          </a:prstGeom>
          <a:ln>
            <a:noFill/>
          </a:ln>
          <a:effectLst>
            <a:softEdge rad="112500"/>
          </a:effectLst>
          <a:extLst/>
        </p:spPr>
      </p:pic>
    </p:spTree>
    <p:extLst>
      <p:ext uri="{BB962C8B-B14F-4D97-AF65-F5344CB8AC3E}">
        <p14:creationId xmlns:p14="http://schemas.microsoft.com/office/powerpoint/2010/main" val="205051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Espace réservé du contenu 3" descr="8826.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4463" y="3644900"/>
            <a:ext cx="4572000" cy="3048000"/>
          </a:xfrm>
        </p:spPr>
      </p:pic>
      <p:pic>
        <p:nvPicPr>
          <p:cNvPr id="112643" name="Image 4" descr="S800069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31763"/>
            <a:ext cx="42243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ZoneTexte 5"/>
          <p:cNvSpPr txBox="1">
            <a:spLocks noChangeArrowheads="1"/>
          </p:cNvSpPr>
          <p:nvPr/>
        </p:nvSpPr>
        <p:spPr bwMode="auto">
          <a:xfrm>
            <a:off x="241988" y="1484313"/>
            <a:ext cx="3906932" cy="1200329"/>
          </a:xfrm>
          <a:prstGeom prst="rect">
            <a:avLst/>
          </a:prstGeom>
          <a:solidFill>
            <a:srgbClr val="1E1C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buFont typeface="Arial" charset="0"/>
              <a:buChar char="•"/>
            </a:pPr>
            <a:r>
              <a:rPr lang="fr-BE" altLang="fr-FR" dirty="0">
                <a:solidFill>
                  <a:schemeClr val="bg1"/>
                </a:solidFill>
                <a:latin typeface="Calibri" charset="0"/>
              </a:rPr>
              <a:t> Live in </a:t>
            </a:r>
            <a:r>
              <a:rPr lang="fr-BE" altLang="fr-FR" dirty="0" err="1">
                <a:solidFill>
                  <a:schemeClr val="bg1"/>
                </a:solidFill>
                <a:latin typeface="Calibri" charset="0"/>
              </a:rPr>
              <a:t>mountain</a:t>
            </a:r>
            <a:r>
              <a:rPr lang="fr-BE" altLang="fr-FR" dirty="0">
                <a:solidFill>
                  <a:schemeClr val="bg1"/>
                </a:solidFill>
                <a:latin typeface="Calibri" charset="0"/>
              </a:rPr>
              <a:t> </a:t>
            </a:r>
            <a:r>
              <a:rPr lang="fr-BE" altLang="fr-FR" dirty="0" err="1">
                <a:solidFill>
                  <a:schemeClr val="bg1"/>
                </a:solidFill>
                <a:latin typeface="Calibri" charset="0"/>
              </a:rPr>
              <a:t>rivers</a:t>
            </a:r>
            <a:endParaRPr lang="fr-BE" altLang="fr-FR" dirty="0">
              <a:solidFill>
                <a:schemeClr val="bg1"/>
              </a:solidFill>
              <a:latin typeface="Calibri" charset="0"/>
            </a:endParaRPr>
          </a:p>
          <a:p>
            <a:pPr>
              <a:buFont typeface="Arial" charset="0"/>
              <a:buChar char="•"/>
            </a:pPr>
            <a:r>
              <a:rPr lang="fr-BE" altLang="fr-FR" dirty="0">
                <a:solidFill>
                  <a:schemeClr val="bg1"/>
                </a:solidFill>
                <a:latin typeface="Calibri" charset="0"/>
              </a:rPr>
              <a:t> </a:t>
            </a:r>
            <a:r>
              <a:rPr lang="fr-BE" altLang="fr-FR" dirty="0" err="1">
                <a:solidFill>
                  <a:schemeClr val="bg1"/>
                </a:solidFill>
                <a:latin typeface="Calibri" charset="0"/>
              </a:rPr>
              <a:t>Endemic</a:t>
            </a:r>
            <a:r>
              <a:rPr lang="fr-BE" altLang="fr-FR" dirty="0">
                <a:solidFill>
                  <a:schemeClr val="bg1"/>
                </a:solidFill>
                <a:latin typeface="Calibri" charset="0"/>
              </a:rPr>
              <a:t> to the </a:t>
            </a:r>
            <a:r>
              <a:rPr lang="fr-BE" altLang="fr-FR" dirty="0" err="1">
                <a:solidFill>
                  <a:schemeClr val="bg1"/>
                </a:solidFill>
                <a:latin typeface="Calibri" charset="0"/>
              </a:rPr>
              <a:t>pyrenees</a:t>
            </a:r>
            <a:r>
              <a:rPr lang="fr-BE" altLang="fr-FR" dirty="0">
                <a:solidFill>
                  <a:schemeClr val="bg1"/>
                </a:solidFill>
                <a:latin typeface="Calibri" charset="0"/>
              </a:rPr>
              <a:t> and </a:t>
            </a:r>
            <a:r>
              <a:rPr lang="fr-BE" altLang="fr-FR" dirty="0" err="1">
                <a:solidFill>
                  <a:schemeClr val="bg1"/>
                </a:solidFill>
                <a:latin typeface="Calibri" charset="0"/>
              </a:rPr>
              <a:t>North</a:t>
            </a:r>
            <a:r>
              <a:rPr lang="fr-BE" altLang="fr-FR" dirty="0">
                <a:solidFill>
                  <a:schemeClr val="bg1"/>
                </a:solidFill>
                <a:latin typeface="Calibri" charset="0"/>
              </a:rPr>
              <a:t> Spain.</a:t>
            </a:r>
          </a:p>
        </p:txBody>
      </p:sp>
      <p:sp>
        <p:nvSpPr>
          <p:cNvPr id="8" name="Rectangle 7"/>
          <p:cNvSpPr/>
          <p:nvPr/>
        </p:nvSpPr>
        <p:spPr>
          <a:xfrm>
            <a:off x="107950" y="3644900"/>
            <a:ext cx="4608513" cy="30972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ZoneTexte 8"/>
          <p:cNvSpPr txBox="1">
            <a:spLocks noChangeArrowheads="1"/>
          </p:cNvSpPr>
          <p:nvPr/>
        </p:nvSpPr>
        <p:spPr bwMode="auto">
          <a:xfrm>
            <a:off x="5719763" y="3498879"/>
            <a:ext cx="3024188" cy="20621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fr-BE" altLang="fr-FR" sz="3200" dirty="0" err="1">
                <a:solidFill>
                  <a:srgbClr val="000000"/>
                </a:solidFill>
                <a:latin typeface="Calibri" charset="0"/>
              </a:rPr>
              <a:t>Its</a:t>
            </a:r>
            <a:r>
              <a:rPr lang="fr-BE" altLang="fr-FR" sz="3200" dirty="0">
                <a:solidFill>
                  <a:srgbClr val="000000"/>
                </a:solidFill>
                <a:latin typeface="Calibri" charset="0"/>
              </a:rPr>
              <a:t> exact distribution area </a:t>
            </a:r>
            <a:r>
              <a:rPr lang="fr-BE" altLang="fr-FR" sz="3200" dirty="0" err="1">
                <a:solidFill>
                  <a:srgbClr val="000000"/>
                </a:solidFill>
                <a:latin typeface="Calibri" charset="0"/>
              </a:rPr>
              <a:t>is</a:t>
            </a:r>
            <a:r>
              <a:rPr lang="fr-BE" altLang="fr-FR" sz="3200" dirty="0">
                <a:solidFill>
                  <a:srgbClr val="000000"/>
                </a:solidFill>
                <a:latin typeface="Calibri" charset="0"/>
              </a:rPr>
              <a:t> not </a:t>
            </a:r>
            <a:r>
              <a:rPr lang="fr-BE" altLang="fr-FR" sz="3200" dirty="0" err="1">
                <a:solidFill>
                  <a:srgbClr val="000000"/>
                </a:solidFill>
                <a:latin typeface="Calibri" charset="0"/>
              </a:rPr>
              <a:t>yet</a:t>
            </a:r>
            <a:r>
              <a:rPr lang="fr-BE" altLang="fr-FR" sz="3200" dirty="0">
                <a:solidFill>
                  <a:srgbClr val="000000"/>
                </a:solidFill>
                <a:latin typeface="Calibri" charset="0"/>
              </a:rPr>
              <a:t> </a:t>
            </a:r>
            <a:r>
              <a:rPr lang="fr-BE" altLang="fr-FR" sz="3200" dirty="0" err="1">
                <a:solidFill>
                  <a:srgbClr val="000000"/>
                </a:solidFill>
                <a:latin typeface="Calibri" charset="0"/>
              </a:rPr>
              <a:t>really</a:t>
            </a:r>
            <a:r>
              <a:rPr lang="fr-BE" altLang="fr-FR" sz="3200" dirty="0">
                <a:solidFill>
                  <a:srgbClr val="000000"/>
                </a:solidFill>
                <a:latin typeface="Calibri" charset="0"/>
              </a:rPr>
              <a:t> </a:t>
            </a:r>
            <a:r>
              <a:rPr lang="fr-BE" altLang="fr-FR" sz="3200" dirty="0" err="1">
                <a:solidFill>
                  <a:srgbClr val="000000"/>
                </a:solidFill>
                <a:latin typeface="Calibri" charset="0"/>
              </a:rPr>
              <a:t>known</a:t>
            </a:r>
            <a:r>
              <a:rPr lang="fr-BE" altLang="fr-FR" sz="3200" dirty="0">
                <a:solidFill>
                  <a:srgbClr val="000000"/>
                </a:solidFill>
                <a:latin typeface="Calibri" charset="0"/>
              </a:rPr>
              <a:t>!</a:t>
            </a:r>
          </a:p>
        </p:txBody>
      </p:sp>
      <p:sp>
        <p:nvSpPr>
          <p:cNvPr id="10" name="ZoneTexte 9"/>
          <p:cNvSpPr txBox="1"/>
          <p:nvPr/>
        </p:nvSpPr>
        <p:spPr>
          <a:xfrm>
            <a:off x="4643438" y="6581775"/>
            <a:ext cx="1006475" cy="276225"/>
          </a:xfrm>
          <a:prstGeom prst="rect">
            <a:avLst/>
          </a:prstGeom>
          <a:noFill/>
        </p:spPr>
        <p:txBody>
          <a:bodyPr wrap="none">
            <a:spAutoFit/>
          </a:bodyPr>
          <a:lstStyle/>
          <a:p>
            <a:pPr>
              <a:defRPr/>
            </a:pPr>
            <a:r>
              <a:rPr lang="fr-BE" sz="1200" dirty="0">
                <a:latin typeface="+mj-lt"/>
                <a:ea typeface="+mn-ea"/>
              </a:rPr>
              <a:t>Source: IUCN</a:t>
            </a:r>
          </a:p>
        </p:txBody>
      </p:sp>
    </p:spTree>
    <p:extLst>
      <p:ext uri="{BB962C8B-B14F-4D97-AF65-F5344CB8AC3E}">
        <p14:creationId xmlns:p14="http://schemas.microsoft.com/office/powerpoint/2010/main" val="269581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00100"/>
            <a:ext cx="8396288" cy="4262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0531" name="ZoneTexte 2"/>
          <p:cNvSpPr txBox="1">
            <a:spLocks noChangeArrowheads="1"/>
          </p:cNvSpPr>
          <p:nvPr/>
        </p:nvSpPr>
        <p:spPr bwMode="auto">
          <a:xfrm>
            <a:off x="304800" y="220663"/>
            <a:ext cx="7201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b="1" u="sng" dirty="0" err="1"/>
              <a:t>Results</a:t>
            </a:r>
            <a:r>
              <a:rPr lang="fr-FR" altLang="fr-FR" b="1" u="sng" dirty="0"/>
              <a:t> of the </a:t>
            </a:r>
            <a:r>
              <a:rPr lang="fr-FR" altLang="fr-FR" b="1" u="sng" dirty="0" err="1"/>
              <a:t>clustering</a:t>
            </a:r>
            <a:r>
              <a:rPr lang="fr-FR" altLang="fr-FR" b="1" u="sng" dirty="0"/>
              <a:t> analyses (structure software)</a:t>
            </a:r>
          </a:p>
        </p:txBody>
      </p:sp>
      <p:sp>
        <p:nvSpPr>
          <p:cNvPr id="2" name="ZoneTexte 1"/>
          <p:cNvSpPr txBox="1"/>
          <p:nvPr/>
        </p:nvSpPr>
        <p:spPr>
          <a:xfrm>
            <a:off x="304800" y="5512904"/>
            <a:ext cx="8350106" cy="461665"/>
          </a:xfrm>
          <a:prstGeom prst="rect">
            <a:avLst/>
          </a:prstGeom>
          <a:solidFill>
            <a:schemeClr val="bg1"/>
          </a:solidFill>
          <a:ln>
            <a:solidFill>
              <a:schemeClr val="tx1"/>
            </a:solidFill>
          </a:ln>
        </p:spPr>
        <p:txBody>
          <a:bodyPr wrap="none" rtlCol="0">
            <a:spAutoFit/>
          </a:bodyPr>
          <a:lstStyle/>
          <a:p>
            <a:r>
              <a:rPr lang="fr-FR" sz="2400" dirty="0"/>
              <a:t>Evidence of more </a:t>
            </a:r>
            <a:r>
              <a:rPr lang="fr-FR" sz="2400" dirty="0" err="1"/>
              <a:t>than</a:t>
            </a:r>
            <a:r>
              <a:rPr lang="fr-FR" sz="2400" dirty="0"/>
              <a:t> 20% of </a:t>
            </a:r>
            <a:r>
              <a:rPr lang="fr-FR" sz="2400" dirty="0" err="1"/>
              <a:t>hybrids</a:t>
            </a:r>
            <a:r>
              <a:rPr lang="fr-FR" sz="2400" dirty="0"/>
              <a:t> in the </a:t>
            </a:r>
            <a:r>
              <a:rPr lang="fr-FR" sz="2400" dirty="0" err="1"/>
              <a:t>studied</a:t>
            </a:r>
            <a:r>
              <a:rPr lang="fr-FR" sz="2400" dirty="0"/>
              <a:t> populations!</a:t>
            </a:r>
          </a:p>
        </p:txBody>
      </p:sp>
    </p:spTree>
    <p:extLst>
      <p:ext uri="{BB962C8B-B14F-4D97-AF65-F5344CB8AC3E}">
        <p14:creationId xmlns:p14="http://schemas.microsoft.com/office/powerpoint/2010/main" val="1725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bwMode="auto">
          <a:xfrm>
            <a:off x="19050" y="354013"/>
            <a:ext cx="9124950" cy="3820533"/>
          </a:xfrm>
          <a:prstGeom prst="rect">
            <a:avLst/>
          </a:prstGeom>
          <a:noFill/>
          <a:ln w="9525">
            <a:noFill/>
            <a:miter lim="800000"/>
            <a:headEnd/>
            <a:tailEnd/>
          </a:ln>
        </p:spPr>
        <p:txBody>
          <a:bodyPr lIns="0" tIns="0" rIns="0" bIns="0">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lnSpc>
                <a:spcPct val="80000"/>
              </a:lnSpc>
              <a:spcBef>
                <a:spcPts val="763"/>
              </a:spcBef>
              <a:buClr>
                <a:srgbClr val="FFFFFF"/>
              </a:buClr>
            </a:pPr>
            <a:r>
              <a:rPr lang="nl-BE" altLang="fr-FR" sz="2800" b="1" u="sng" noProof="1">
                <a:solidFill>
                  <a:srgbClr val="000000"/>
                </a:solidFill>
              </a:rPr>
              <a:t>Hybrid detection (using the NewHybrid software)</a:t>
            </a:r>
            <a:endParaRPr altLang="fr-FR" sz="2800" b="1" u="sng" noProof="1">
              <a:solidFill>
                <a:srgbClr val="000000"/>
              </a:solidFill>
            </a:endParaRPr>
          </a:p>
          <a:p>
            <a:pPr eaLnBrk="1" hangingPunct="1">
              <a:lnSpc>
                <a:spcPct val="80000"/>
              </a:lnSpc>
              <a:spcBef>
                <a:spcPts val="763"/>
              </a:spcBef>
              <a:buClr>
                <a:srgbClr val="FFFFFF"/>
              </a:buClr>
              <a:buFontTx/>
              <a:buBlip>
                <a:blip r:embed="rId2"/>
              </a:buBlip>
            </a:pPr>
            <a:endParaRPr altLang="fr-FR" sz="2800" noProof="1">
              <a:solidFill>
                <a:srgbClr val="000000"/>
              </a:solidFill>
            </a:endParaRPr>
          </a:p>
          <a:p>
            <a:pPr eaLnBrk="1" hangingPunct="1">
              <a:lnSpc>
                <a:spcPct val="80000"/>
              </a:lnSpc>
              <a:spcBef>
                <a:spcPts val="763"/>
              </a:spcBef>
              <a:buClr>
                <a:srgbClr val="FFFFFF"/>
              </a:buClr>
              <a:buFontTx/>
              <a:buBlip>
                <a:blip r:embed="rId2"/>
              </a:buBlip>
            </a:pPr>
            <a:r>
              <a:rPr lang="nl-BE" altLang="fr-FR" sz="2800" noProof="1">
                <a:solidFill>
                  <a:srgbClr val="000000"/>
                </a:solidFill>
              </a:rPr>
              <a:t>Allows the detection of hybrid </a:t>
            </a:r>
            <a:r>
              <a:rPr altLang="fr-FR" sz="2800" noProof="1">
                <a:solidFill>
                  <a:srgbClr val="000000"/>
                </a:solidFill>
              </a:rPr>
              <a:t>F1, F2, backcross I </a:t>
            </a:r>
            <a:r>
              <a:rPr lang="nl-BE" altLang="fr-FR" sz="2800" noProof="1">
                <a:solidFill>
                  <a:srgbClr val="000000"/>
                </a:solidFill>
              </a:rPr>
              <a:t>and </a:t>
            </a:r>
            <a:r>
              <a:rPr altLang="fr-FR" sz="2800" noProof="1">
                <a:solidFill>
                  <a:srgbClr val="000000"/>
                </a:solidFill>
              </a:rPr>
              <a:t>II </a:t>
            </a:r>
            <a:r>
              <a:rPr lang="nl-BE" altLang="fr-FR" sz="2800" noProof="1">
                <a:solidFill>
                  <a:srgbClr val="000000"/>
                </a:solidFill>
              </a:rPr>
              <a:t>per</a:t>
            </a:r>
            <a:r>
              <a:rPr altLang="fr-FR" sz="2800" noProof="1">
                <a:solidFill>
                  <a:srgbClr val="000000"/>
                </a:solidFill>
              </a:rPr>
              <a:t> population</a:t>
            </a:r>
            <a:endParaRPr lang="nl-BE" altLang="fr-FR" sz="2800" noProof="1">
              <a:solidFill>
                <a:srgbClr val="000000"/>
              </a:solidFill>
            </a:endParaRPr>
          </a:p>
          <a:p>
            <a:pPr eaLnBrk="1" hangingPunct="1">
              <a:lnSpc>
                <a:spcPct val="80000"/>
              </a:lnSpc>
              <a:spcBef>
                <a:spcPts val="763"/>
              </a:spcBef>
              <a:buClr>
                <a:srgbClr val="FFFFFF"/>
              </a:buClr>
              <a:buFontTx/>
              <a:buBlip>
                <a:blip r:embed="rId2"/>
              </a:buBlip>
            </a:pPr>
            <a:r>
              <a:rPr lang="nl-BE" altLang="fr-FR" sz="2800" noProof="1">
                <a:solidFill>
                  <a:srgbClr val="000000"/>
                </a:solidFill>
              </a:rPr>
              <a:t>Evidence of F1, backrosses and past hybridization processes.</a:t>
            </a:r>
            <a:endParaRPr altLang="fr-FR" sz="2800" noProof="1">
              <a:solidFill>
                <a:srgbClr val="000000"/>
              </a:solidFill>
            </a:endParaRPr>
          </a:p>
          <a:p>
            <a:pPr eaLnBrk="1" hangingPunct="1">
              <a:lnSpc>
                <a:spcPct val="80000"/>
              </a:lnSpc>
              <a:spcBef>
                <a:spcPts val="763"/>
              </a:spcBef>
              <a:buClr>
                <a:srgbClr val="FFFFFF"/>
              </a:buClr>
              <a:buFontTx/>
              <a:buBlip>
                <a:blip r:embed="rId2"/>
              </a:buBlip>
            </a:pPr>
            <a:endParaRPr altLang="fr-FR" sz="2800" noProof="1">
              <a:solidFill>
                <a:srgbClr val="000000"/>
              </a:solidFill>
            </a:endParaRPr>
          </a:p>
          <a:p>
            <a:pPr eaLnBrk="1" hangingPunct="1">
              <a:lnSpc>
                <a:spcPct val="80000"/>
              </a:lnSpc>
              <a:spcBef>
                <a:spcPts val="763"/>
              </a:spcBef>
              <a:buClr>
                <a:srgbClr val="FFFFFF"/>
              </a:buClr>
              <a:buFontTx/>
              <a:buBlip>
                <a:blip r:embed="rId2"/>
              </a:buBlip>
            </a:pPr>
            <a:endParaRPr altLang="fr-FR" sz="2800" noProof="1">
              <a:solidFill>
                <a:srgbClr val="000000"/>
              </a:solidFill>
            </a:endParaRPr>
          </a:p>
          <a:p>
            <a:pPr eaLnBrk="1" hangingPunct="1">
              <a:lnSpc>
                <a:spcPct val="80000"/>
              </a:lnSpc>
              <a:spcBef>
                <a:spcPts val="763"/>
              </a:spcBef>
              <a:buClr>
                <a:srgbClr val="FFFFFF"/>
              </a:buClr>
              <a:buFontTx/>
              <a:buBlip>
                <a:blip r:embed="rId2"/>
              </a:buBlip>
            </a:pPr>
            <a:endParaRPr altLang="fr-FR" sz="2800" noProof="1">
              <a:solidFill>
                <a:srgbClr val="000000"/>
              </a:solidFill>
            </a:endParaRPr>
          </a:p>
          <a:p>
            <a:pPr eaLnBrk="1" hangingPunct="1">
              <a:lnSpc>
                <a:spcPct val="80000"/>
              </a:lnSpc>
              <a:spcBef>
                <a:spcPts val="763"/>
              </a:spcBef>
              <a:buClr>
                <a:srgbClr val="FFFFFF"/>
              </a:buClr>
            </a:pPr>
            <a:r>
              <a:rPr altLang="fr-FR" sz="2800" noProof="1">
                <a:solidFill>
                  <a:srgbClr val="000000"/>
                </a:solidFill>
              </a:rPr>
              <a:t>         </a:t>
            </a:r>
          </a:p>
        </p:txBody>
      </p:sp>
      <p:pic>
        <p:nvPicPr>
          <p:cNvPr id="151555" name="Picture 1" descr="C:\Users\Miguel\Desktop\Images présentation\NewHybr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04" y="3182386"/>
            <a:ext cx="86074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bwMode="auto">
          <a:xfrm>
            <a:off x="19050" y="1341438"/>
            <a:ext cx="4697413" cy="2962862"/>
          </a:xfrm>
          <a:prstGeom prst="rect">
            <a:avLst/>
          </a:prstGeom>
          <a:noFill/>
          <a:ln w="9525">
            <a:noFill/>
            <a:miter lim="800000"/>
            <a:headEnd/>
            <a:tailEnd/>
          </a:ln>
        </p:spPr>
        <p:txBody>
          <a:bodyPr lIns="0" tIns="0" rIns="0" bIns="0">
            <a:spAutoFit/>
          </a:bodyPr>
          <a:lstStyle>
            <a:lvl1pPr marL="392113" indent="-392113">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lnSpc>
                <a:spcPct val="80000"/>
              </a:lnSpc>
              <a:spcBef>
                <a:spcPts val="763"/>
              </a:spcBef>
              <a:buClr>
                <a:srgbClr val="FFFFFF"/>
              </a:buClr>
              <a:buFontTx/>
              <a:buBlip>
                <a:blip r:embed="rId2"/>
              </a:buBlip>
            </a:pPr>
            <a:r>
              <a:rPr lang="nl-BE" altLang="fr-FR" sz="2800" noProof="1">
                <a:solidFill>
                  <a:srgbClr val="000000"/>
                </a:solidFill>
              </a:rPr>
              <a:t>Hybrids (in red), more frequent in the South of the country.</a:t>
            </a:r>
            <a:endParaRPr altLang="fr-FR" sz="2800" noProof="1">
              <a:solidFill>
                <a:srgbClr val="000000"/>
              </a:solidFill>
            </a:endParaRPr>
          </a:p>
          <a:p>
            <a:pPr eaLnBrk="1" hangingPunct="1">
              <a:lnSpc>
                <a:spcPct val="80000"/>
              </a:lnSpc>
              <a:spcBef>
                <a:spcPts val="763"/>
              </a:spcBef>
              <a:buClr>
                <a:srgbClr val="FFFFFF"/>
              </a:buClr>
              <a:buFontTx/>
              <a:buBlip>
                <a:blip r:embed="rId2"/>
              </a:buBlip>
            </a:pPr>
            <a:r>
              <a:rPr lang="nl-BE" altLang="fr-FR" sz="2800" noProof="1">
                <a:solidFill>
                  <a:srgbClr val="000000"/>
                </a:solidFill>
              </a:rPr>
              <a:t>These regions correspond to the most abundant human populations with a high level of forest fragmentation.</a:t>
            </a:r>
            <a:endParaRPr altLang="fr-FR" sz="2800" noProof="1">
              <a:solidFill>
                <a:srgbClr val="000000"/>
              </a:solidFill>
            </a:endParaRPr>
          </a:p>
          <a:p>
            <a:pPr eaLnBrk="1" hangingPunct="1">
              <a:lnSpc>
                <a:spcPct val="80000"/>
              </a:lnSpc>
              <a:spcBef>
                <a:spcPts val="763"/>
              </a:spcBef>
              <a:buClr>
                <a:srgbClr val="FFFFFF"/>
              </a:buClr>
            </a:pPr>
            <a:r>
              <a:rPr altLang="fr-FR" sz="2800" noProof="1">
                <a:solidFill>
                  <a:srgbClr val="000000"/>
                </a:solidFill>
              </a:rPr>
              <a:t>         </a:t>
            </a:r>
          </a:p>
        </p:txBody>
      </p:sp>
      <p:pic>
        <p:nvPicPr>
          <p:cNvPr id="3" name="Image 2" descr="C:\Users\Miguel\Desktop\Mémoire\Intro\Carte Luxembourg avec Hybrides + domestique.png"/>
          <p:cNvPicPr/>
          <p:nvPr/>
        </p:nvPicPr>
        <p:blipFill>
          <a:blip r:embed="rId3">
            <a:extLst/>
          </a:blip>
          <a:srcRect/>
          <a:stretch>
            <a:fillRect/>
          </a:stretch>
        </p:blipFill>
        <p:spPr bwMode="auto">
          <a:xfrm>
            <a:off x="4911801" y="859115"/>
            <a:ext cx="4211961" cy="5883105"/>
          </a:xfrm>
          <a:prstGeom prst="rect">
            <a:avLst/>
          </a:prstGeom>
          <a:ln>
            <a:noFill/>
          </a:ln>
          <a:effectLst>
            <a:softEdge rad="112500"/>
          </a:effectLst>
        </p:spPr>
      </p:pic>
      <p:sp>
        <p:nvSpPr>
          <p:cNvPr id="4" name="Ellipse 3"/>
          <p:cNvSpPr/>
          <p:nvPr/>
        </p:nvSpPr>
        <p:spPr>
          <a:xfrm>
            <a:off x="5552661" y="3445565"/>
            <a:ext cx="2173356" cy="234563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56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bwMode="auto">
          <a:xfrm>
            <a:off x="251520" y="492057"/>
            <a:ext cx="8791575" cy="1034129"/>
          </a:xfrm>
          <a:prstGeom prst="rect">
            <a:avLst/>
          </a:prstGeom>
          <a:noFill/>
          <a:ln w="9525">
            <a:noFill/>
            <a:miter lim="800000"/>
            <a:headEnd/>
            <a:tailEnd/>
          </a:ln>
        </p:spPr>
        <p:txBody>
          <a:bodyPr lIns="0" tIns="0" rIns="0" bIns="0">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lnSpc>
                <a:spcPct val="80000"/>
              </a:lnSpc>
              <a:spcBef>
                <a:spcPts val="763"/>
              </a:spcBef>
              <a:buClr>
                <a:srgbClr val="FFFFFF"/>
              </a:buClr>
            </a:pPr>
            <a:r>
              <a:rPr lang="nl-BE" altLang="fr-FR" sz="2800" noProof="1">
                <a:solidFill>
                  <a:srgbClr val="000000"/>
                </a:solidFill>
              </a:rPr>
              <a:t>These results suggest a strong link between the level of urbanization and the level of hybridization between the domestic and wild cats.</a:t>
            </a:r>
            <a:endParaRPr altLang="fr-FR" sz="2800" noProof="1">
              <a:solidFill>
                <a:srgbClr val="000000"/>
              </a:solidFill>
            </a:endParaRPr>
          </a:p>
        </p:txBody>
      </p:sp>
      <p:pic>
        <p:nvPicPr>
          <p:cNvPr id="3" name="Picture 2" descr="C:\Users\Miguel\Desktop\Images présentation\Zone 'humaine'.png"/>
          <p:cNvPicPr>
            <a:picLocks noChangeAspect="1" noChangeArrowheads="1"/>
          </p:cNvPicPr>
          <p:nvPr/>
        </p:nvPicPr>
        <p:blipFill>
          <a:blip r:embed="rId2">
            <a:extLst/>
          </a:blip>
          <a:srcRect/>
          <a:stretch>
            <a:fillRect/>
          </a:stretch>
        </p:blipFill>
        <p:spPr bwMode="auto">
          <a:xfrm>
            <a:off x="251520" y="1773671"/>
            <a:ext cx="4143244" cy="3240360"/>
          </a:xfrm>
          <a:prstGeom prst="rect">
            <a:avLst/>
          </a:prstGeom>
          <a:ln>
            <a:noFill/>
          </a:ln>
          <a:effectLst>
            <a:softEdge rad="112500"/>
          </a:effectLst>
          <a:extLst/>
        </p:spPr>
      </p:pic>
      <p:pic>
        <p:nvPicPr>
          <p:cNvPr id="4" name="Picture 3" descr="C:\Users\Miguel\Desktop\Images présentation\Zone boisée.png"/>
          <p:cNvPicPr>
            <a:picLocks noChangeAspect="1" noChangeArrowheads="1"/>
          </p:cNvPicPr>
          <p:nvPr/>
        </p:nvPicPr>
        <p:blipFill>
          <a:blip r:embed="rId3">
            <a:extLst/>
          </a:blip>
          <a:srcRect/>
          <a:stretch>
            <a:fillRect/>
          </a:stretch>
        </p:blipFill>
        <p:spPr bwMode="auto">
          <a:xfrm>
            <a:off x="4776251" y="1773671"/>
            <a:ext cx="4265447" cy="3240360"/>
          </a:xfrm>
          <a:prstGeom prst="rect">
            <a:avLst/>
          </a:prstGeom>
          <a:ln>
            <a:noFill/>
          </a:ln>
          <a:effectLst>
            <a:softEdge rad="112500"/>
          </a:effectLst>
          <a:extLst/>
        </p:spPr>
      </p:pic>
    </p:spTree>
    <p:extLst>
      <p:ext uri="{BB962C8B-B14F-4D97-AF65-F5344CB8AC3E}">
        <p14:creationId xmlns:p14="http://schemas.microsoft.com/office/powerpoint/2010/main" val="1170994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25425" y="0"/>
            <a:ext cx="8229600" cy="1143000"/>
          </a:xfrm>
        </p:spPr>
        <p:txBody>
          <a:bodyPr/>
          <a:lstStyle/>
          <a:p>
            <a:endParaRPr lang="fr-FR" dirty="0">
              <a:solidFill>
                <a:schemeClr val="bg1"/>
              </a:solidFill>
            </a:endParaRPr>
          </a:p>
        </p:txBody>
      </p:sp>
      <p:sp>
        <p:nvSpPr>
          <p:cNvPr id="3" name="Espace réservé du contenu 2"/>
          <p:cNvSpPr>
            <a:spLocks noGrp="1"/>
          </p:cNvSpPr>
          <p:nvPr>
            <p:ph idx="1"/>
          </p:nvPr>
        </p:nvSpPr>
        <p:spPr>
          <a:xfrm>
            <a:off x="339470" y="2090721"/>
            <a:ext cx="8229600" cy="4767279"/>
          </a:xfrm>
          <a:solidFill>
            <a:schemeClr val="bg1"/>
          </a:solidFill>
          <a:ln>
            <a:solidFill>
              <a:schemeClr val="tx1"/>
            </a:solidFill>
          </a:ln>
        </p:spPr>
        <p:txBody>
          <a:bodyPr>
            <a:noAutofit/>
          </a:bodyPr>
          <a:lstStyle/>
          <a:p>
            <a:r>
              <a:rPr lang="fr-FR" sz="2800" dirty="0"/>
              <a:t>Identification of the </a:t>
            </a:r>
            <a:r>
              <a:rPr lang="fr-FR" sz="2800" dirty="0" err="1"/>
              <a:t>presence</a:t>
            </a:r>
            <a:r>
              <a:rPr lang="fr-FR" sz="2800" dirty="0"/>
              <a:t> of a </a:t>
            </a:r>
            <a:r>
              <a:rPr lang="fr-FR" sz="2800" dirty="0" err="1"/>
              <a:t>threatened</a:t>
            </a:r>
            <a:r>
              <a:rPr lang="fr-FR" sz="2800" dirty="0"/>
              <a:t> </a:t>
            </a:r>
            <a:r>
              <a:rPr lang="fr-FR" sz="2800" dirty="0" err="1"/>
              <a:t>species</a:t>
            </a:r>
            <a:r>
              <a:rPr lang="fr-FR" sz="2800" dirty="0"/>
              <a:t>.</a:t>
            </a:r>
          </a:p>
          <a:p>
            <a:r>
              <a:rPr lang="fr-FR" sz="2800" dirty="0" err="1"/>
              <a:t>Study</a:t>
            </a:r>
            <a:r>
              <a:rPr lang="fr-FR" sz="2800" dirty="0"/>
              <a:t> the </a:t>
            </a:r>
            <a:r>
              <a:rPr lang="fr-FR" sz="2800" dirty="0" err="1"/>
              <a:t>biology</a:t>
            </a:r>
            <a:r>
              <a:rPr lang="fr-FR" sz="2800" dirty="0"/>
              <a:t> and the </a:t>
            </a:r>
            <a:r>
              <a:rPr lang="fr-FR" sz="2800" dirty="0" err="1"/>
              <a:t>genetic</a:t>
            </a:r>
            <a:r>
              <a:rPr lang="fr-FR" sz="2800" dirty="0"/>
              <a:t> </a:t>
            </a:r>
            <a:r>
              <a:rPr lang="fr-FR" sz="2800" dirty="0" err="1"/>
              <a:t>diversity</a:t>
            </a:r>
            <a:r>
              <a:rPr lang="fr-FR" sz="2800" dirty="0"/>
              <a:t> of </a:t>
            </a:r>
            <a:r>
              <a:rPr lang="fr-FR" sz="2800" dirty="0" err="1"/>
              <a:t>threatened</a:t>
            </a:r>
            <a:r>
              <a:rPr lang="fr-FR" sz="2800" dirty="0"/>
              <a:t> </a:t>
            </a:r>
            <a:r>
              <a:rPr lang="fr-FR" sz="2800" dirty="0" err="1"/>
              <a:t>species</a:t>
            </a:r>
            <a:r>
              <a:rPr lang="fr-FR" sz="2800" dirty="0"/>
              <a:t>.</a:t>
            </a:r>
          </a:p>
          <a:p>
            <a:r>
              <a:rPr lang="fr-FR" sz="2800" dirty="0" err="1"/>
              <a:t>Study</a:t>
            </a:r>
            <a:r>
              <a:rPr lang="fr-FR" sz="2800" dirty="0"/>
              <a:t> the impact of </a:t>
            </a:r>
            <a:r>
              <a:rPr lang="fr-FR" sz="2800" dirty="0" err="1"/>
              <a:t>human</a:t>
            </a:r>
            <a:r>
              <a:rPr lang="fr-FR" sz="2800" dirty="0"/>
              <a:t> infrastructures and habitat fragmentation on the long </a:t>
            </a:r>
            <a:r>
              <a:rPr lang="fr-FR" sz="2800" dirty="0" err="1"/>
              <a:t>term</a:t>
            </a:r>
            <a:r>
              <a:rPr lang="fr-FR" sz="2800" dirty="0"/>
              <a:t> </a:t>
            </a:r>
            <a:r>
              <a:rPr lang="fr-FR" sz="2800" dirty="0" err="1"/>
              <a:t>survival</a:t>
            </a:r>
            <a:r>
              <a:rPr lang="fr-FR" sz="2800" dirty="0"/>
              <a:t> of a </a:t>
            </a:r>
            <a:r>
              <a:rPr lang="fr-FR" sz="2800" dirty="0" err="1"/>
              <a:t>species</a:t>
            </a:r>
            <a:r>
              <a:rPr lang="fr-FR" sz="2800" dirty="0"/>
              <a:t>.</a:t>
            </a:r>
          </a:p>
          <a:p>
            <a:r>
              <a:rPr lang="fr-FR" sz="2800" dirty="0" err="1"/>
              <a:t>Study</a:t>
            </a:r>
            <a:r>
              <a:rPr lang="fr-FR" sz="2800" dirty="0"/>
              <a:t> </a:t>
            </a:r>
            <a:r>
              <a:rPr lang="fr-FR" sz="2800" dirty="0" err="1"/>
              <a:t>hybridization</a:t>
            </a:r>
            <a:r>
              <a:rPr lang="fr-FR" sz="2800" dirty="0"/>
              <a:t> </a:t>
            </a:r>
            <a:r>
              <a:rPr lang="fr-FR" sz="2800" dirty="0" err="1"/>
              <a:t>processes</a:t>
            </a:r>
            <a:r>
              <a:rPr lang="fr-FR" sz="2800" dirty="0"/>
              <a:t>;</a:t>
            </a:r>
          </a:p>
          <a:p>
            <a:r>
              <a:rPr lang="fr-FR" sz="2800" dirty="0" err="1"/>
              <a:t>Study</a:t>
            </a:r>
            <a:r>
              <a:rPr lang="fr-FR" sz="2800" dirty="0"/>
              <a:t> of colonisation </a:t>
            </a:r>
            <a:r>
              <a:rPr lang="fr-FR" sz="2800" dirty="0" err="1"/>
              <a:t>processes</a:t>
            </a:r>
            <a:r>
              <a:rPr lang="fr-FR" sz="2800" dirty="0"/>
              <a:t> of invasive </a:t>
            </a:r>
            <a:r>
              <a:rPr lang="fr-FR" sz="2800" dirty="0" err="1"/>
              <a:t>species</a:t>
            </a:r>
            <a:r>
              <a:rPr lang="fr-FR" sz="2800" dirty="0"/>
              <a:t>;</a:t>
            </a:r>
          </a:p>
          <a:p>
            <a:r>
              <a:rPr lang="fr-FR" sz="2800" dirty="0" err="1"/>
              <a:t>Study</a:t>
            </a:r>
            <a:r>
              <a:rPr lang="fr-FR" sz="2800" dirty="0"/>
              <a:t> the </a:t>
            </a:r>
            <a:r>
              <a:rPr lang="fr-FR" sz="2800" dirty="0" err="1"/>
              <a:t>diets</a:t>
            </a:r>
            <a:r>
              <a:rPr lang="fr-FR" sz="2800" dirty="0"/>
              <a:t> of </a:t>
            </a:r>
            <a:r>
              <a:rPr lang="fr-FR" sz="2800" dirty="0" err="1"/>
              <a:t>species</a:t>
            </a:r>
            <a:r>
              <a:rPr lang="fr-FR" sz="2800" dirty="0"/>
              <a:t>.</a:t>
            </a:r>
          </a:p>
        </p:txBody>
      </p:sp>
      <p:sp>
        <p:nvSpPr>
          <p:cNvPr id="5" name="ZoneTexte 4"/>
          <p:cNvSpPr txBox="1"/>
          <p:nvPr/>
        </p:nvSpPr>
        <p:spPr>
          <a:xfrm>
            <a:off x="339469" y="281225"/>
            <a:ext cx="8579243" cy="1723549"/>
          </a:xfrm>
          <a:prstGeom prst="rect">
            <a:avLst/>
          </a:prstGeom>
          <a:solidFill>
            <a:schemeClr val="bg1"/>
          </a:solidFill>
          <a:ln>
            <a:solidFill>
              <a:schemeClr val="tx1"/>
            </a:solidFill>
          </a:ln>
        </p:spPr>
        <p:txBody>
          <a:bodyPr wrap="square" rtlCol="0">
            <a:spAutoFit/>
          </a:bodyPr>
          <a:lstStyle/>
          <a:p>
            <a:pPr algn="ctr"/>
            <a:r>
              <a:rPr lang="fr-FR" sz="3200" b="1" u="sng" dirty="0"/>
              <a:t>Conclusion</a:t>
            </a:r>
          </a:p>
          <a:p>
            <a:r>
              <a:rPr lang="fr-FR" sz="2800" dirty="0" err="1"/>
              <a:t>Genetic</a:t>
            </a:r>
            <a:r>
              <a:rPr lang="fr-FR" sz="2800" dirty="0"/>
              <a:t> </a:t>
            </a:r>
            <a:r>
              <a:rPr lang="fr-FR" sz="2800" dirty="0" err="1"/>
              <a:t>tools</a:t>
            </a:r>
            <a:r>
              <a:rPr lang="fr-FR" sz="2800" dirty="0"/>
              <a:t> help to </a:t>
            </a:r>
            <a:r>
              <a:rPr lang="fr-FR" sz="2800" dirty="0" err="1"/>
              <a:t>answer</a:t>
            </a:r>
            <a:r>
              <a:rPr lang="fr-FR" sz="2800" dirty="0"/>
              <a:t> to </a:t>
            </a:r>
            <a:r>
              <a:rPr lang="fr-FR" sz="2800" dirty="0" err="1"/>
              <a:t>many</a:t>
            </a:r>
            <a:r>
              <a:rPr lang="fr-FR" sz="2800" dirty="0"/>
              <a:t> </a:t>
            </a:r>
            <a:r>
              <a:rPr lang="fr-FR" sz="2800" dirty="0" err="1"/>
              <a:t>different</a:t>
            </a:r>
            <a:r>
              <a:rPr lang="fr-FR" sz="2800" dirty="0"/>
              <a:t> questions in the </a:t>
            </a:r>
            <a:r>
              <a:rPr lang="fr-FR" sz="2800" dirty="0" err="1"/>
              <a:t>field</a:t>
            </a:r>
            <a:r>
              <a:rPr lang="fr-FR" sz="2800" dirty="0"/>
              <a:t> of conservation </a:t>
            </a:r>
            <a:r>
              <a:rPr lang="fr-FR" sz="2800" dirty="0" err="1"/>
              <a:t>biology</a:t>
            </a:r>
            <a:r>
              <a:rPr lang="fr-FR" dirty="0"/>
              <a:t>:</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re 1"/>
          <p:cNvSpPr>
            <a:spLocks noGrp="1"/>
          </p:cNvSpPr>
          <p:nvPr>
            <p:ph type="title"/>
          </p:nvPr>
        </p:nvSpPr>
        <p:spPr>
          <a:xfrm>
            <a:off x="179705" y="579108"/>
            <a:ext cx="8229600" cy="1143000"/>
          </a:xfrm>
        </p:spPr>
        <p:txBody>
          <a:bodyPr/>
          <a:lstStyle/>
          <a:p>
            <a:r>
              <a:rPr lang="fr-FR" dirty="0" err="1">
                <a:solidFill>
                  <a:schemeClr val="bg1"/>
                </a:solidFill>
              </a:rPr>
              <a:t>Aknowledgements</a:t>
            </a:r>
            <a:endParaRPr lang="fr-FR" dirty="0">
              <a:solidFill>
                <a:schemeClr val="bg1"/>
              </a:solidFill>
            </a:endParaRPr>
          </a:p>
        </p:txBody>
      </p:sp>
      <p:sp>
        <p:nvSpPr>
          <p:cNvPr id="4" name="Espace réservé du contenu 2"/>
          <p:cNvSpPr>
            <a:spLocks noGrp="1"/>
          </p:cNvSpPr>
          <p:nvPr>
            <p:ph idx="1"/>
          </p:nvPr>
        </p:nvSpPr>
        <p:spPr>
          <a:xfrm>
            <a:off x="179705" y="2182327"/>
            <a:ext cx="8229600" cy="4525963"/>
          </a:xfrm>
        </p:spPr>
        <p:txBody>
          <a:bodyPr>
            <a:normAutofit fontScale="85000" lnSpcReduction="10000"/>
          </a:bodyPr>
          <a:lstStyle/>
          <a:p>
            <a:endParaRPr lang="fr-FR" dirty="0">
              <a:solidFill>
                <a:srgbClr val="FFFFFF"/>
              </a:solidFill>
            </a:endParaRPr>
          </a:p>
          <a:p>
            <a:r>
              <a:rPr lang="fr-FR" dirty="0">
                <a:solidFill>
                  <a:srgbClr val="FFFFFF"/>
                </a:solidFill>
              </a:rPr>
              <a:t>All </a:t>
            </a:r>
            <a:r>
              <a:rPr lang="fr-FR" dirty="0" err="1">
                <a:solidFill>
                  <a:srgbClr val="FFFFFF"/>
                </a:solidFill>
              </a:rPr>
              <a:t>my</a:t>
            </a:r>
            <a:r>
              <a:rPr lang="fr-FR" dirty="0">
                <a:solidFill>
                  <a:srgbClr val="FFFFFF"/>
                </a:solidFill>
              </a:rPr>
              <a:t> </a:t>
            </a:r>
            <a:r>
              <a:rPr lang="fr-FR" dirty="0" err="1">
                <a:solidFill>
                  <a:srgbClr val="FFFFFF"/>
                </a:solidFill>
              </a:rPr>
              <a:t>collaborators</a:t>
            </a:r>
            <a:r>
              <a:rPr lang="fr-FR" dirty="0">
                <a:solidFill>
                  <a:srgbClr val="FFFFFF"/>
                </a:solidFill>
              </a:rPr>
              <a:t> </a:t>
            </a:r>
            <a:r>
              <a:rPr lang="fr-FR" dirty="0" err="1">
                <a:solidFill>
                  <a:srgbClr val="FFFFFF"/>
                </a:solidFill>
              </a:rPr>
              <a:t>working</a:t>
            </a:r>
            <a:r>
              <a:rPr lang="fr-FR" dirty="0">
                <a:solidFill>
                  <a:srgbClr val="FFFFFF"/>
                </a:solidFill>
              </a:rPr>
              <a:t> </a:t>
            </a:r>
            <a:r>
              <a:rPr lang="fr-FR" dirty="0" err="1">
                <a:solidFill>
                  <a:srgbClr val="FFFFFF"/>
                </a:solidFill>
              </a:rPr>
              <a:t>with</a:t>
            </a:r>
            <a:r>
              <a:rPr lang="fr-FR" dirty="0">
                <a:solidFill>
                  <a:srgbClr val="FFFFFF"/>
                </a:solidFill>
              </a:rPr>
              <a:t> me on </a:t>
            </a:r>
            <a:r>
              <a:rPr lang="fr-FR" dirty="0" err="1">
                <a:solidFill>
                  <a:srgbClr val="FFFFFF"/>
                </a:solidFill>
              </a:rPr>
              <a:t>threatened</a:t>
            </a:r>
            <a:r>
              <a:rPr lang="fr-FR" dirty="0">
                <a:solidFill>
                  <a:srgbClr val="FFFFFF"/>
                </a:solidFill>
              </a:rPr>
              <a:t> </a:t>
            </a:r>
            <a:r>
              <a:rPr lang="fr-FR" dirty="0" err="1">
                <a:solidFill>
                  <a:srgbClr val="FFFFFF"/>
                </a:solidFill>
              </a:rPr>
              <a:t>species</a:t>
            </a:r>
            <a:r>
              <a:rPr lang="fr-FR" dirty="0">
                <a:solidFill>
                  <a:srgbClr val="FFFFFF"/>
                </a:solidFill>
              </a:rPr>
              <a:t> (M. </a:t>
            </a:r>
            <a:r>
              <a:rPr lang="fr-FR" dirty="0" err="1">
                <a:solidFill>
                  <a:srgbClr val="FFFFFF"/>
                </a:solidFill>
              </a:rPr>
              <a:t>Nemoz</a:t>
            </a:r>
            <a:r>
              <a:rPr lang="fr-FR" dirty="0">
                <a:solidFill>
                  <a:srgbClr val="FFFFFF"/>
                </a:solidFill>
              </a:rPr>
              <a:t>, F. Blanc, P. Fournier, C. Fournier, D. Marc, P. de </a:t>
            </a:r>
            <a:r>
              <a:rPr lang="fr-FR" dirty="0" err="1">
                <a:solidFill>
                  <a:srgbClr val="FFFFFF"/>
                </a:solidFill>
              </a:rPr>
              <a:t>Groot</a:t>
            </a:r>
            <a:r>
              <a:rPr lang="fr-FR" dirty="0">
                <a:solidFill>
                  <a:srgbClr val="FFFFFF"/>
                </a:solidFill>
              </a:rPr>
              <a:t>, C. </a:t>
            </a:r>
            <a:r>
              <a:rPr lang="fr-FR" dirty="0" err="1">
                <a:solidFill>
                  <a:srgbClr val="FFFFFF"/>
                </a:solidFill>
              </a:rPr>
              <a:t>Essonn</a:t>
            </a:r>
            <a:r>
              <a:rPr lang="fr-FR" dirty="0">
                <a:solidFill>
                  <a:srgbClr val="FFFFFF"/>
                </a:solidFill>
              </a:rPr>
              <a:t>, L. </a:t>
            </a:r>
            <a:r>
              <a:rPr lang="fr-FR" dirty="0" err="1">
                <a:solidFill>
                  <a:srgbClr val="FFFFFF"/>
                </a:solidFill>
              </a:rPr>
              <a:t>Schley</a:t>
            </a:r>
            <a:r>
              <a:rPr lang="fr-FR" dirty="0">
                <a:solidFill>
                  <a:srgbClr val="FFFFFF"/>
                </a:solidFill>
              </a:rPr>
              <a:t>, J. Herr, X. </a:t>
            </a:r>
            <a:r>
              <a:rPr lang="fr-FR" dirty="0" err="1">
                <a:solidFill>
                  <a:srgbClr val="FFFFFF"/>
                </a:solidFill>
              </a:rPr>
              <a:t>Mestdagh</a:t>
            </a:r>
            <a:r>
              <a:rPr lang="fr-FR" dirty="0">
                <a:solidFill>
                  <a:srgbClr val="FFFFFF"/>
                </a:solidFill>
              </a:rPr>
              <a:t>, B. Manet, P. </a:t>
            </a:r>
            <a:r>
              <a:rPr lang="fr-FR" dirty="0" err="1">
                <a:solidFill>
                  <a:srgbClr val="FFFFFF"/>
                </a:solidFill>
              </a:rPr>
              <a:t>Helsen</a:t>
            </a:r>
            <a:r>
              <a:rPr lang="fr-FR" dirty="0">
                <a:solidFill>
                  <a:srgbClr val="FFFFFF"/>
                </a:solidFill>
              </a:rPr>
              <a:t>, M. </a:t>
            </a:r>
            <a:r>
              <a:rPr lang="fr-FR" dirty="0" err="1">
                <a:solidFill>
                  <a:srgbClr val="FFFFFF"/>
                </a:solidFill>
              </a:rPr>
              <a:t>Biffi</a:t>
            </a:r>
            <a:r>
              <a:rPr lang="fr-FR" dirty="0">
                <a:solidFill>
                  <a:srgbClr val="FFFFFF"/>
                </a:solidFill>
              </a:rPr>
              <a:t>, A. Charbonnel, C. </a:t>
            </a:r>
            <a:r>
              <a:rPr lang="fr-FR" dirty="0" err="1">
                <a:solidFill>
                  <a:srgbClr val="FFFFFF"/>
                </a:solidFill>
              </a:rPr>
              <a:t>Nowak</a:t>
            </a:r>
            <a:r>
              <a:rPr lang="fr-FR" dirty="0">
                <a:solidFill>
                  <a:srgbClr val="FFFFFF"/>
                </a:solidFill>
              </a:rPr>
              <a:t>,  C. </a:t>
            </a:r>
            <a:r>
              <a:rPr lang="fr-FR" dirty="0" err="1">
                <a:solidFill>
                  <a:srgbClr val="FFFFFF"/>
                </a:solidFill>
              </a:rPr>
              <a:t>Frosch</a:t>
            </a:r>
            <a:r>
              <a:rPr lang="mr-IN" dirty="0">
                <a:solidFill>
                  <a:srgbClr val="FFFFFF"/>
                </a:solidFill>
              </a:rPr>
              <a:t>…</a:t>
            </a:r>
            <a:r>
              <a:rPr lang="fr-FR" dirty="0">
                <a:solidFill>
                  <a:srgbClr val="FFFFFF"/>
                </a:solidFill>
              </a:rPr>
              <a:t> </a:t>
            </a:r>
            <a:r>
              <a:rPr lang="nl-BE" dirty="0">
                <a:solidFill>
                  <a:srgbClr val="FFFFFF"/>
                </a:solidFill>
              </a:rPr>
              <a:t>)</a:t>
            </a:r>
            <a:endParaRPr lang="fr-FR" dirty="0">
              <a:solidFill>
                <a:srgbClr val="FFFFFF"/>
              </a:solidFill>
            </a:endParaRPr>
          </a:p>
          <a:p>
            <a:r>
              <a:rPr lang="fr-FR" dirty="0" err="1">
                <a:solidFill>
                  <a:srgbClr val="FFFFFF"/>
                </a:solidFill>
              </a:rPr>
              <a:t>My</a:t>
            </a:r>
            <a:r>
              <a:rPr lang="fr-FR" dirty="0">
                <a:solidFill>
                  <a:srgbClr val="FFFFFF"/>
                </a:solidFill>
              </a:rPr>
              <a:t> </a:t>
            </a:r>
            <a:r>
              <a:rPr lang="fr-FR" dirty="0" err="1">
                <a:solidFill>
                  <a:srgbClr val="FFFFFF"/>
                </a:solidFill>
              </a:rPr>
              <a:t>Belgian</a:t>
            </a:r>
            <a:r>
              <a:rPr lang="fr-FR" dirty="0">
                <a:solidFill>
                  <a:srgbClr val="FFFFFF"/>
                </a:solidFill>
              </a:rPr>
              <a:t> team (F. Gillet, Adrien André, Sophie </a:t>
            </a:r>
            <a:r>
              <a:rPr lang="fr-FR" dirty="0" err="1">
                <a:solidFill>
                  <a:srgbClr val="FFFFFF"/>
                </a:solidFill>
              </a:rPr>
              <a:t>Vanoutryve</a:t>
            </a:r>
            <a:r>
              <a:rPr lang="fr-FR" dirty="0">
                <a:solidFill>
                  <a:srgbClr val="FFFFFF"/>
                </a:solidFill>
              </a:rPr>
              <a:t>, Lise Marie </a:t>
            </a:r>
            <a:r>
              <a:rPr lang="fr-FR" dirty="0" err="1">
                <a:solidFill>
                  <a:srgbClr val="FFFFFF"/>
                </a:solidFill>
              </a:rPr>
              <a:t>Pigneur</a:t>
            </a:r>
            <a:r>
              <a:rPr lang="fr-FR" dirty="0">
                <a:solidFill>
                  <a:srgbClr val="FFFFFF"/>
                </a:solidFill>
              </a:rPr>
              <a:t>, Nathalie </a:t>
            </a:r>
            <a:r>
              <a:rPr lang="fr-FR" dirty="0" err="1">
                <a:solidFill>
                  <a:srgbClr val="FFFFFF"/>
                </a:solidFill>
              </a:rPr>
              <a:t>Smitz</a:t>
            </a:r>
            <a:r>
              <a:rPr lang="fr-FR" dirty="0">
                <a:solidFill>
                  <a:srgbClr val="FFFFFF"/>
                </a:solidFill>
              </a:rPr>
              <a:t>, Marie </a:t>
            </a:r>
            <a:r>
              <a:rPr lang="fr-FR" dirty="0" err="1">
                <a:solidFill>
                  <a:srgbClr val="FFFFFF"/>
                </a:solidFill>
              </a:rPr>
              <a:t>Pagès</a:t>
            </a:r>
            <a:r>
              <a:rPr lang="fr-FR" dirty="0">
                <a:solidFill>
                  <a:srgbClr val="FFFFFF"/>
                </a:solidFill>
              </a:rPr>
              <a:t>, Alice </a:t>
            </a:r>
            <a:r>
              <a:rPr lang="fr-FR" dirty="0" err="1">
                <a:solidFill>
                  <a:srgbClr val="FFFFFF"/>
                </a:solidFill>
              </a:rPr>
              <a:t>Latinne</a:t>
            </a:r>
            <a:r>
              <a:rPr lang="fr-FR" dirty="0">
                <a:solidFill>
                  <a:srgbClr val="FFFFFF"/>
                </a:solidFill>
              </a:rPr>
              <a:t>..), </a:t>
            </a:r>
          </a:p>
          <a:p>
            <a:r>
              <a:rPr lang="fr-FR" dirty="0" err="1">
                <a:solidFill>
                  <a:srgbClr val="FFFFFF"/>
                </a:solidFill>
              </a:rPr>
              <a:t>University</a:t>
            </a:r>
            <a:r>
              <a:rPr lang="fr-FR" dirty="0">
                <a:solidFill>
                  <a:srgbClr val="FFFFFF"/>
                </a:solidFill>
              </a:rPr>
              <a:t> of Liège (</a:t>
            </a:r>
            <a:r>
              <a:rPr lang="fr-FR" dirty="0" err="1">
                <a:solidFill>
                  <a:srgbClr val="FFFFFF"/>
                </a:solidFill>
              </a:rPr>
              <a:t>Genomic</a:t>
            </a:r>
            <a:r>
              <a:rPr lang="fr-FR" dirty="0">
                <a:solidFill>
                  <a:srgbClr val="FFFFFF"/>
                </a:solidFill>
              </a:rPr>
              <a:t> </a:t>
            </a:r>
            <a:r>
              <a:rPr lang="fr-FR" dirty="0" err="1">
                <a:solidFill>
                  <a:srgbClr val="FFFFFF"/>
                </a:solidFill>
              </a:rPr>
              <a:t>platform</a:t>
            </a:r>
            <a:r>
              <a:rPr lang="fr-FR" dirty="0">
                <a:solidFill>
                  <a:srgbClr val="FFFFFF"/>
                </a:solidFill>
              </a:rPr>
              <a:t>);</a:t>
            </a:r>
          </a:p>
          <a:p>
            <a:r>
              <a:rPr lang="fr-FR" dirty="0" err="1">
                <a:solidFill>
                  <a:srgbClr val="FFFFFF"/>
                </a:solidFill>
              </a:rPr>
              <a:t>Belgian</a:t>
            </a:r>
            <a:r>
              <a:rPr lang="fr-FR" dirty="0">
                <a:solidFill>
                  <a:srgbClr val="FFFFFF"/>
                </a:solidFill>
              </a:rPr>
              <a:t> Funds for Scientific </a:t>
            </a:r>
            <a:r>
              <a:rPr lang="fr-FR" dirty="0" err="1">
                <a:solidFill>
                  <a:srgbClr val="FFFFFF"/>
                </a:solidFill>
              </a:rPr>
              <a:t>Research</a:t>
            </a:r>
            <a:r>
              <a:rPr lang="fr-FR" dirty="0">
                <a:solidFill>
                  <a:srgbClr val="FFFFFF"/>
                </a:solidFill>
              </a:rPr>
              <a:t>.</a:t>
            </a:r>
          </a:p>
        </p:txBody>
      </p:sp>
    </p:spTree>
    <p:extLst>
      <p:ext uri="{BB962C8B-B14F-4D97-AF65-F5344CB8AC3E}">
        <p14:creationId xmlns:p14="http://schemas.microsoft.com/office/powerpoint/2010/main" val="436648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800" y="1866900"/>
            <a:ext cx="8229600" cy="2916238"/>
          </a:xfrm>
          <a:solidFill>
            <a:schemeClr val="bg1"/>
          </a:solidFill>
          <a:ln>
            <a:solidFill>
              <a:schemeClr val="tx1"/>
            </a:solidFill>
          </a:ln>
        </p:spPr>
        <p:txBody>
          <a:bodyPr>
            <a:normAutofit/>
          </a:bodyPr>
          <a:lstStyle/>
          <a:p>
            <a:r>
              <a:rPr lang="fr-FR" dirty="0"/>
              <a:t>Impact of </a:t>
            </a:r>
            <a:r>
              <a:rPr lang="fr-FR" dirty="0" err="1"/>
              <a:t>Human</a:t>
            </a:r>
            <a:r>
              <a:rPr lang="fr-FR" dirty="0"/>
              <a:t> </a:t>
            </a:r>
            <a:r>
              <a:rPr lang="fr-FR" dirty="0" err="1"/>
              <a:t>activities</a:t>
            </a:r>
            <a:r>
              <a:rPr lang="fr-FR" dirty="0"/>
              <a:t> on the population structure of </a:t>
            </a:r>
            <a:r>
              <a:rPr lang="fr-FR" dirty="0" err="1"/>
              <a:t>threatened</a:t>
            </a:r>
            <a:r>
              <a:rPr lang="fr-FR" dirty="0"/>
              <a:t> </a:t>
            </a:r>
            <a:r>
              <a:rPr lang="fr-FR" dirty="0" err="1"/>
              <a:t>species</a:t>
            </a:r>
            <a:endParaRPr lang="fr-FR" dirty="0"/>
          </a:p>
        </p:txBody>
      </p:sp>
    </p:spTree>
    <p:extLst>
      <p:ext uri="{BB962C8B-B14F-4D97-AF65-F5344CB8AC3E}">
        <p14:creationId xmlns:p14="http://schemas.microsoft.com/office/powerpoint/2010/main" val="1998774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The case of the </a:t>
            </a:r>
            <a:r>
              <a:rPr lang="fr-FR" b="1" dirty="0" err="1"/>
              <a:t>African</a:t>
            </a:r>
            <a:r>
              <a:rPr lang="fr-FR" b="1" dirty="0"/>
              <a:t> lion in </a:t>
            </a:r>
            <a:r>
              <a:rPr lang="fr-FR" b="1" dirty="0" err="1"/>
              <a:t>Tanzania</a:t>
            </a:r>
            <a:endParaRPr lang="fr-FR" b="1" dirty="0"/>
          </a:p>
        </p:txBody>
      </p:sp>
      <p:sp>
        <p:nvSpPr>
          <p:cNvPr id="3" name="Espace réservé du contenu 2"/>
          <p:cNvSpPr>
            <a:spLocks noGrp="1"/>
          </p:cNvSpPr>
          <p:nvPr>
            <p:ph idx="1"/>
          </p:nvPr>
        </p:nvSpPr>
        <p:spPr/>
        <p:txBody>
          <a:bodyPr/>
          <a:lstStyle/>
          <a:p>
            <a:endParaRPr lang="fr-FR"/>
          </a:p>
        </p:txBody>
      </p:sp>
      <p:pic>
        <p:nvPicPr>
          <p:cNvPr id="4" name="Image 3" descr="Macintosh HD:Users:Olivia:Downloads:Cecil-withYoungsters.jpg"/>
          <p:cNvPicPr>
            <a:picLocks noChangeAspect="1"/>
          </p:cNvPicPr>
          <p:nvPr/>
        </p:nvPicPr>
        <p:blipFill rotWithShape="1">
          <a:blip r:embed="rId2">
            <a:extLst>
              <a:ext uri="{28A0092B-C50C-407E-A947-70E740481C1C}">
                <a14:useLocalDpi xmlns:a14="http://schemas.microsoft.com/office/drawing/2010/main" val="0"/>
              </a:ext>
            </a:extLst>
          </a:blip>
          <a:srcRect t="6971" b="1994"/>
          <a:stretch/>
        </p:blipFill>
        <p:spPr bwMode="auto">
          <a:xfrm>
            <a:off x="759050" y="1600200"/>
            <a:ext cx="7625899" cy="4616734"/>
          </a:xfrm>
          <a:prstGeom prst="rect">
            <a:avLst/>
          </a:prstGeom>
          <a:noFill/>
          <a:ln w="57150" cmpd="thinThick">
            <a:solidFill>
              <a:schemeClr val="bg1"/>
            </a:solidFill>
          </a:ln>
        </p:spPr>
      </p:pic>
    </p:spTree>
    <p:extLst>
      <p:ext uri="{BB962C8B-B14F-4D97-AF65-F5344CB8AC3E}">
        <p14:creationId xmlns:p14="http://schemas.microsoft.com/office/powerpoint/2010/main" val="177526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u="sng" dirty="0" err="1"/>
              <a:t>Reduction</a:t>
            </a:r>
            <a:r>
              <a:rPr lang="fr-FR" b="1" u="sng" dirty="0"/>
              <a:t> of </a:t>
            </a:r>
            <a:r>
              <a:rPr lang="fr-FR" b="1" u="sng" dirty="0" err="1"/>
              <a:t>its</a:t>
            </a:r>
            <a:r>
              <a:rPr lang="fr-FR" b="1" u="sng" dirty="0"/>
              <a:t> distribution </a:t>
            </a:r>
            <a:r>
              <a:rPr lang="fr-FR" b="1" u="sng" dirty="0" err="1"/>
              <a:t>throughout</a:t>
            </a:r>
            <a:r>
              <a:rPr lang="fr-FR" b="1" u="sng" dirty="0"/>
              <a:t> </a:t>
            </a:r>
            <a:r>
              <a:rPr lang="fr-FR" b="1" u="sng" dirty="0" err="1"/>
              <a:t>African</a:t>
            </a:r>
            <a:endParaRPr lang="fr-FR" b="1" u="sng" dirty="0"/>
          </a:p>
        </p:txBody>
      </p:sp>
      <p:pic>
        <p:nvPicPr>
          <p:cNvPr id="4" name="Image 3"/>
          <p:cNvPicPr/>
          <p:nvPr/>
        </p:nvPicPr>
        <p:blipFill rotWithShape="1">
          <a:blip r:embed="rId2">
            <a:extLst>
              <a:ext uri="{28A0092B-C50C-407E-A947-70E740481C1C}">
                <a14:useLocalDpi xmlns:a14="http://schemas.microsoft.com/office/drawing/2010/main" val="0"/>
              </a:ext>
            </a:extLst>
          </a:blip>
          <a:srcRect t="3174"/>
          <a:stretch/>
        </p:blipFill>
        <p:spPr bwMode="auto">
          <a:xfrm>
            <a:off x="897022" y="1719030"/>
            <a:ext cx="7789778" cy="5047530"/>
          </a:xfrm>
          <a:prstGeom prst="rect">
            <a:avLst/>
          </a:prstGeom>
          <a:ln>
            <a:solidFill>
              <a:schemeClr val="tx1"/>
            </a:solidFill>
          </a:ln>
          <a:extLst>
            <a:ext uri="{53640926-AAD7-44d8-BBD7-CCE9431645EC}">
              <a14:shadowObscured xmlns="" xmlns:a14="http://schemas.microsoft.com/office/drawing/2010/main"/>
            </a:ext>
          </a:extLst>
        </p:spPr>
      </p:pic>
      <p:sp>
        <p:nvSpPr>
          <p:cNvPr id="3" name="Ellipse 2"/>
          <p:cNvSpPr/>
          <p:nvPr/>
        </p:nvSpPr>
        <p:spPr>
          <a:xfrm>
            <a:off x="4526280" y="3874770"/>
            <a:ext cx="937260" cy="84582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26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err="1"/>
              <a:t>Clustering</a:t>
            </a:r>
            <a:r>
              <a:rPr lang="fr-FR" b="1" dirty="0"/>
              <a:t> analyses </a:t>
            </a:r>
            <a:r>
              <a:rPr lang="fr-FR" b="1" dirty="0" err="1"/>
              <a:t>based</a:t>
            </a:r>
            <a:r>
              <a:rPr lang="fr-FR" b="1" dirty="0"/>
              <a:t> on hypervariable </a:t>
            </a:r>
            <a:r>
              <a:rPr lang="fr-FR" b="1" dirty="0" err="1"/>
              <a:t>genetic</a:t>
            </a:r>
            <a:r>
              <a:rPr lang="fr-FR" b="1" dirty="0"/>
              <a:t> markers (</a:t>
            </a:r>
            <a:r>
              <a:rPr lang="fr-FR" b="1" dirty="0" err="1"/>
              <a:t>SNP's</a:t>
            </a:r>
            <a:r>
              <a:rPr lang="fr-FR" b="1" dirty="0"/>
              <a:t>)</a:t>
            </a:r>
          </a:p>
        </p:txBody>
      </p:sp>
      <p:pic>
        <p:nvPicPr>
          <p:cNvPr id="4" name="Image 3"/>
          <p:cNvPicPr/>
          <p:nvPr/>
        </p:nvPicPr>
        <p:blipFill rotWithShape="1">
          <a:blip r:embed="rId2">
            <a:extLst>
              <a:ext uri="{28A0092B-C50C-407E-A947-70E740481C1C}">
                <a14:useLocalDpi xmlns:a14="http://schemas.microsoft.com/office/drawing/2010/main" val="0"/>
              </a:ext>
            </a:extLst>
          </a:blip>
          <a:srcRect l="2308" t="3613" r="1426" b="3040"/>
          <a:stretch/>
        </p:blipFill>
        <p:spPr bwMode="auto">
          <a:xfrm>
            <a:off x="511677" y="2230181"/>
            <a:ext cx="8120646" cy="2829756"/>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46430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Espace réservé du contenu 3" descr="galem21.jpg"/>
          <p:cNvPicPr>
            <a:picLocks noGrp="1" noChangeAspect="1"/>
          </p:cNvPicPr>
          <p:nvPr>
            <p:ph idx="1"/>
          </p:nvPr>
        </p:nvPicPr>
        <p:blipFill>
          <a:blip r:embed="rId3" cstate="print"/>
          <a:srcRect/>
          <a:stretch>
            <a:fillRect/>
          </a:stretch>
        </p:blipFill>
        <p:spPr>
          <a:xfrm>
            <a:off x="603997" y="1082576"/>
            <a:ext cx="3488412" cy="4968551"/>
          </a:xfrm>
          <a:effectLst>
            <a:softEdge rad="112500"/>
          </a:effectLst>
        </p:spPr>
      </p:pic>
      <p:sp>
        <p:nvSpPr>
          <p:cNvPr id="114691" name="ZoneTexte 5"/>
          <p:cNvSpPr txBox="1">
            <a:spLocks noChangeArrowheads="1"/>
          </p:cNvSpPr>
          <p:nvPr/>
        </p:nvSpPr>
        <p:spPr bwMode="auto">
          <a:xfrm>
            <a:off x="4284663" y="1989138"/>
            <a:ext cx="4440237" cy="3539430"/>
          </a:xfrm>
          <a:prstGeom prst="rect">
            <a:avLst/>
          </a:prstGeom>
          <a:solidFill>
            <a:srgbClr val="1E1C1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BE" altLang="fr-FR" sz="2800" dirty="0">
                <a:solidFill>
                  <a:schemeClr val="bg1"/>
                </a:solidFill>
                <a:latin typeface="Calibri" charset="0"/>
              </a:rPr>
              <a:t>Conservation </a:t>
            </a:r>
            <a:r>
              <a:rPr lang="fr-BE" altLang="fr-FR" sz="2800" dirty="0" err="1">
                <a:solidFill>
                  <a:schemeClr val="bg1"/>
                </a:solidFill>
                <a:latin typeface="Calibri" charset="0"/>
              </a:rPr>
              <a:t>Status</a:t>
            </a:r>
            <a:r>
              <a:rPr lang="fr-BE" altLang="fr-FR" sz="2800" dirty="0">
                <a:solidFill>
                  <a:schemeClr val="bg1"/>
                </a:solidFill>
                <a:latin typeface="Calibri" charset="0"/>
              </a:rPr>
              <a:t>: « </a:t>
            </a:r>
            <a:r>
              <a:rPr lang="fr-BE" altLang="fr-FR" sz="2800" dirty="0" err="1">
                <a:solidFill>
                  <a:schemeClr val="bg1"/>
                </a:solidFill>
                <a:latin typeface="Calibri" charset="0"/>
              </a:rPr>
              <a:t>vulnerable</a:t>
            </a:r>
            <a:r>
              <a:rPr lang="fr-BE" altLang="fr-FR" sz="2800" dirty="0">
                <a:solidFill>
                  <a:schemeClr val="bg1"/>
                </a:solidFill>
                <a:latin typeface="Calibri" charset="0"/>
              </a:rPr>
              <a:t> » (IUCN)</a:t>
            </a:r>
          </a:p>
          <a:p>
            <a:endParaRPr lang="fr-BE" altLang="fr-FR" sz="2800" dirty="0">
              <a:solidFill>
                <a:schemeClr val="bg1"/>
              </a:solidFill>
              <a:latin typeface="Calibri" charset="0"/>
            </a:endParaRPr>
          </a:p>
          <a:p>
            <a:r>
              <a:rPr lang="fr-BE" altLang="fr-FR" sz="2800" dirty="0" err="1">
                <a:solidFill>
                  <a:schemeClr val="bg1"/>
                </a:solidFill>
                <a:latin typeface="Calibri" charset="0"/>
              </a:rPr>
              <a:t>Very</a:t>
            </a:r>
            <a:r>
              <a:rPr lang="fr-BE" altLang="fr-FR" sz="2800" dirty="0">
                <a:solidFill>
                  <a:schemeClr val="bg1"/>
                </a:solidFill>
                <a:latin typeface="Calibri" charset="0"/>
              </a:rPr>
              <a:t> </a:t>
            </a:r>
            <a:r>
              <a:rPr lang="fr-BE" altLang="fr-FR" sz="2800" dirty="0" err="1">
                <a:solidFill>
                  <a:schemeClr val="bg1"/>
                </a:solidFill>
                <a:latin typeface="Calibri" charset="0"/>
              </a:rPr>
              <a:t>weak</a:t>
            </a:r>
            <a:r>
              <a:rPr lang="fr-BE" altLang="fr-FR" sz="2800" dirty="0">
                <a:solidFill>
                  <a:schemeClr val="bg1"/>
                </a:solidFill>
                <a:latin typeface="Calibri" charset="0"/>
              </a:rPr>
              <a:t> information </a:t>
            </a:r>
            <a:r>
              <a:rPr lang="fr-BE" altLang="fr-FR" sz="2800" dirty="0" err="1">
                <a:solidFill>
                  <a:schemeClr val="bg1"/>
                </a:solidFill>
                <a:latin typeface="Calibri" charset="0"/>
              </a:rPr>
              <a:t>concerning</a:t>
            </a:r>
            <a:r>
              <a:rPr lang="fr-BE" altLang="fr-FR" sz="2800" dirty="0">
                <a:solidFill>
                  <a:schemeClr val="bg1"/>
                </a:solidFill>
                <a:latin typeface="Calibri" charset="0"/>
              </a:rPr>
              <a:t> </a:t>
            </a:r>
            <a:r>
              <a:rPr lang="fr-BE" altLang="fr-FR" sz="2800" dirty="0" err="1">
                <a:solidFill>
                  <a:schemeClr val="bg1"/>
                </a:solidFill>
                <a:latin typeface="Calibri" charset="0"/>
              </a:rPr>
              <a:t>its</a:t>
            </a:r>
            <a:r>
              <a:rPr lang="fr-BE" altLang="fr-FR" sz="2800" dirty="0">
                <a:solidFill>
                  <a:schemeClr val="bg1"/>
                </a:solidFill>
                <a:latin typeface="Calibri" charset="0"/>
              </a:rPr>
              <a:t> :</a:t>
            </a:r>
          </a:p>
          <a:p>
            <a:pPr>
              <a:buFontTx/>
              <a:buChar char="-"/>
            </a:pPr>
            <a:r>
              <a:rPr lang="fr-BE" altLang="fr-FR" sz="2800" dirty="0">
                <a:solidFill>
                  <a:schemeClr val="bg1"/>
                </a:solidFill>
                <a:latin typeface="Calibri" charset="0"/>
              </a:rPr>
              <a:t> Eco-</a:t>
            </a:r>
            <a:r>
              <a:rPr lang="fr-BE" altLang="fr-FR" sz="2800" dirty="0" err="1">
                <a:solidFill>
                  <a:schemeClr val="bg1"/>
                </a:solidFill>
                <a:latin typeface="Calibri" charset="0"/>
              </a:rPr>
              <a:t>ethology</a:t>
            </a:r>
            <a:r>
              <a:rPr lang="fr-BE" altLang="fr-FR" sz="2800" dirty="0">
                <a:solidFill>
                  <a:schemeClr val="bg1"/>
                </a:solidFill>
                <a:latin typeface="Calibri" charset="0"/>
              </a:rPr>
              <a:t>;</a:t>
            </a:r>
          </a:p>
          <a:p>
            <a:pPr>
              <a:buFontTx/>
              <a:buChar char="-"/>
            </a:pPr>
            <a:r>
              <a:rPr lang="fr-BE" altLang="fr-FR" sz="2800" dirty="0">
                <a:solidFill>
                  <a:schemeClr val="bg1"/>
                </a:solidFill>
                <a:latin typeface="Calibri" charset="0"/>
              </a:rPr>
              <a:t> </a:t>
            </a:r>
            <a:r>
              <a:rPr lang="fr-BE" altLang="fr-FR" sz="2800" dirty="0" err="1">
                <a:solidFill>
                  <a:schemeClr val="bg1"/>
                </a:solidFill>
                <a:latin typeface="Calibri" charset="0"/>
              </a:rPr>
              <a:t>genetic</a:t>
            </a:r>
            <a:r>
              <a:rPr lang="fr-BE" altLang="fr-FR" sz="2800" dirty="0">
                <a:solidFill>
                  <a:schemeClr val="bg1"/>
                </a:solidFill>
                <a:latin typeface="Calibri" charset="0"/>
              </a:rPr>
              <a:t> </a:t>
            </a:r>
            <a:r>
              <a:rPr lang="fr-BE" altLang="fr-FR" sz="2800" dirty="0" err="1">
                <a:solidFill>
                  <a:schemeClr val="bg1"/>
                </a:solidFill>
                <a:latin typeface="Calibri" charset="0"/>
              </a:rPr>
              <a:t>diversity</a:t>
            </a:r>
            <a:r>
              <a:rPr lang="fr-BE" altLang="fr-FR" sz="2800" dirty="0">
                <a:solidFill>
                  <a:schemeClr val="bg1"/>
                </a:solidFill>
                <a:latin typeface="Calibri" charset="0"/>
              </a:rPr>
              <a:t>;</a:t>
            </a:r>
          </a:p>
          <a:p>
            <a:pPr>
              <a:buFontTx/>
              <a:buChar char="-"/>
            </a:pPr>
            <a:r>
              <a:rPr lang="fr-BE" altLang="fr-FR" sz="2800" dirty="0">
                <a:solidFill>
                  <a:schemeClr val="bg1"/>
                </a:solidFill>
                <a:latin typeface="Calibri" charset="0"/>
              </a:rPr>
              <a:t> distribution area;</a:t>
            </a:r>
          </a:p>
        </p:txBody>
      </p:sp>
    </p:spTree>
    <p:extLst>
      <p:ext uri="{BB962C8B-B14F-4D97-AF65-F5344CB8AC3E}">
        <p14:creationId xmlns:p14="http://schemas.microsoft.com/office/powerpoint/2010/main" val="322958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cintosh HD:Users:Olivia:Desktop:Carte Clusters.png"/>
          <p:cNvPicPr/>
          <p:nvPr/>
        </p:nvPicPr>
        <p:blipFill rotWithShape="1">
          <a:blip r:embed="rId2">
            <a:extLst>
              <a:ext uri="{28A0092B-C50C-407E-A947-70E740481C1C}">
                <a14:useLocalDpi xmlns:a14="http://schemas.microsoft.com/office/drawing/2010/main" val="0"/>
              </a:ext>
            </a:extLst>
          </a:blip>
          <a:srcRect l="6889" t="1562" r="7112" b="3125"/>
          <a:stretch/>
        </p:blipFill>
        <p:spPr bwMode="auto">
          <a:xfrm>
            <a:off x="1402113" y="997809"/>
            <a:ext cx="6059166" cy="4775200"/>
          </a:xfrm>
          <a:prstGeom prst="rect">
            <a:avLst/>
          </a:prstGeom>
          <a:solidFill>
            <a:schemeClr val="tx1"/>
          </a:solidFill>
          <a:ln>
            <a:solidFill>
              <a:schemeClr val="tx1"/>
            </a:solidFill>
          </a:ln>
          <a:extLst>
            <a:ext uri="{53640926-AAD7-44d8-BBD7-CCE9431645EC}">
              <a14:shadowObscured xmlns="" xmlns:a14="http://schemas.microsoft.com/office/drawing/2010/main"/>
            </a:ext>
          </a:extLst>
        </p:spPr>
      </p:pic>
      <p:sp>
        <p:nvSpPr>
          <p:cNvPr id="5" name="Ellipse 4"/>
          <p:cNvSpPr/>
          <p:nvPr/>
        </p:nvSpPr>
        <p:spPr>
          <a:xfrm>
            <a:off x="2656704" y="2397211"/>
            <a:ext cx="2298356" cy="2001794"/>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4431696" y="997809"/>
            <a:ext cx="2298356" cy="2001794"/>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4875135" y="3580670"/>
            <a:ext cx="2298356" cy="2001794"/>
          </a:xfrm>
          <a:prstGeom prst="ellipse">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8745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736" y="693386"/>
            <a:ext cx="8229600" cy="1143000"/>
          </a:xfrm>
        </p:spPr>
        <p:txBody>
          <a:bodyPr>
            <a:normAutofit fontScale="90000"/>
          </a:bodyPr>
          <a:lstStyle/>
          <a:p>
            <a:r>
              <a:rPr lang="fr-FR" b="1" dirty="0"/>
              <a:t>Impact of agriculture and </a:t>
            </a:r>
            <a:r>
              <a:rPr lang="fr-FR" b="1" dirty="0" err="1"/>
              <a:t>human</a:t>
            </a:r>
            <a:r>
              <a:rPr lang="fr-FR" b="1" dirty="0"/>
              <a:t> </a:t>
            </a:r>
            <a:r>
              <a:rPr lang="fr-FR" b="1" dirty="0" err="1"/>
              <a:t>urbanization</a:t>
            </a:r>
            <a:r>
              <a:rPr lang="fr-FR" b="1" dirty="0"/>
              <a:t> on the </a:t>
            </a:r>
            <a:r>
              <a:rPr lang="fr-FR" b="1" dirty="0" err="1"/>
              <a:t>genetic</a:t>
            </a:r>
            <a:r>
              <a:rPr lang="fr-FR" b="1" dirty="0"/>
              <a:t> structure of the lions</a:t>
            </a:r>
          </a:p>
        </p:txBody>
      </p:sp>
      <p:pic>
        <p:nvPicPr>
          <p:cNvPr id="14" name="Image 13" descr="Capture d’écran 2016-08-16 à 19.20.55.png"/>
          <p:cNvPicPr>
            <a:picLocks noChangeAspect="1"/>
          </p:cNvPicPr>
          <p:nvPr/>
        </p:nvPicPr>
        <p:blipFill rotWithShape="1">
          <a:blip r:embed="rId2">
            <a:extLst>
              <a:ext uri="{28A0092B-C50C-407E-A947-70E740481C1C}">
                <a14:useLocalDpi xmlns:a14="http://schemas.microsoft.com/office/drawing/2010/main" val="0"/>
              </a:ext>
            </a:extLst>
          </a:blip>
          <a:srcRect l="11397" t="2963" r="7442" b="10976"/>
          <a:stretch/>
        </p:blipFill>
        <p:spPr>
          <a:xfrm>
            <a:off x="4717319" y="2680484"/>
            <a:ext cx="3400806" cy="3084879"/>
          </a:xfrm>
          <a:prstGeom prst="rect">
            <a:avLst/>
          </a:prstGeom>
          <a:ln>
            <a:solidFill>
              <a:schemeClr val="tx1"/>
            </a:solidFill>
          </a:ln>
        </p:spPr>
      </p:pic>
      <p:sp>
        <p:nvSpPr>
          <p:cNvPr id="15" name="Ellipse 14"/>
          <p:cNvSpPr/>
          <p:nvPr/>
        </p:nvSpPr>
        <p:spPr>
          <a:xfrm rot="19354898">
            <a:off x="6450824" y="4778574"/>
            <a:ext cx="1025999" cy="731890"/>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rot="2690130">
            <a:off x="6010872" y="3204568"/>
            <a:ext cx="1263943" cy="461743"/>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p:nvPr/>
        </p:nvSpPr>
        <p:spPr>
          <a:xfrm rot="1475629">
            <a:off x="5093779" y="3901114"/>
            <a:ext cx="1239841" cy="849004"/>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r 17"/>
          <p:cNvGrpSpPr/>
          <p:nvPr/>
        </p:nvGrpSpPr>
        <p:grpSpPr>
          <a:xfrm>
            <a:off x="7891969" y="3296700"/>
            <a:ext cx="1247218" cy="1704224"/>
            <a:chOff x="1018664" y="1153292"/>
            <a:chExt cx="1908964" cy="2608449"/>
          </a:xfrm>
        </p:grpSpPr>
        <p:grpSp>
          <p:nvGrpSpPr>
            <p:cNvPr id="19" name="Grouper 18"/>
            <p:cNvGrpSpPr/>
            <p:nvPr/>
          </p:nvGrpSpPr>
          <p:grpSpPr>
            <a:xfrm>
              <a:off x="1172506" y="1411627"/>
              <a:ext cx="1517607" cy="2350114"/>
              <a:chOff x="544357" y="1589136"/>
              <a:chExt cx="1517607" cy="2350114"/>
            </a:xfrm>
          </p:grpSpPr>
          <p:pic>
            <p:nvPicPr>
              <p:cNvPr id="21" name="Image 20" descr="Capture d’écran 2016-08-16 à 19.28.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57" y="1708185"/>
                <a:ext cx="192306" cy="2065744"/>
              </a:xfrm>
              <a:prstGeom prst="rect">
                <a:avLst/>
              </a:prstGeom>
            </p:spPr>
          </p:pic>
          <p:sp>
            <p:nvSpPr>
              <p:cNvPr id="22" name="ZoneTexte 21"/>
              <p:cNvSpPr txBox="1"/>
              <p:nvPr/>
            </p:nvSpPr>
            <p:spPr>
              <a:xfrm>
                <a:off x="745017" y="1589136"/>
                <a:ext cx="1316947" cy="2350114"/>
              </a:xfrm>
              <a:prstGeom prst="rect">
                <a:avLst/>
              </a:prstGeom>
              <a:noFill/>
            </p:spPr>
            <p:txBody>
              <a:bodyPr wrap="square" rtlCol="0">
                <a:spAutoFit/>
              </a:bodyPr>
              <a:lstStyle/>
              <a:p>
                <a:r>
                  <a:rPr lang="fr-FR" sz="900" dirty="0">
                    <a:latin typeface="Cambria"/>
                    <a:cs typeface="Cambria"/>
                  </a:rPr>
                  <a:t>&lt; 2</a:t>
                </a:r>
              </a:p>
              <a:p>
                <a:r>
                  <a:rPr lang="fr-FR" sz="900" dirty="0">
                    <a:latin typeface="Cambria"/>
                    <a:cs typeface="Cambria"/>
                  </a:rPr>
                  <a:t>03 – 10</a:t>
                </a:r>
              </a:p>
              <a:p>
                <a:r>
                  <a:rPr lang="fr-FR" sz="900" dirty="0">
                    <a:latin typeface="Cambria"/>
                    <a:cs typeface="Cambria"/>
                  </a:rPr>
                  <a:t>11 – 20</a:t>
                </a:r>
              </a:p>
              <a:p>
                <a:r>
                  <a:rPr lang="fr-FR" sz="900" dirty="0">
                    <a:latin typeface="Cambria"/>
                    <a:cs typeface="Cambria"/>
                  </a:rPr>
                  <a:t>21 – 50</a:t>
                </a:r>
              </a:p>
              <a:p>
                <a:r>
                  <a:rPr lang="fr-FR" sz="900" dirty="0">
                    <a:latin typeface="Cambria"/>
                    <a:cs typeface="Cambria"/>
                  </a:rPr>
                  <a:t>51 – 100</a:t>
                </a:r>
              </a:p>
              <a:p>
                <a:r>
                  <a:rPr lang="fr-FR" sz="900" dirty="0">
                    <a:latin typeface="Cambria"/>
                    <a:cs typeface="Cambria"/>
                  </a:rPr>
                  <a:t>101 – 200</a:t>
                </a:r>
              </a:p>
              <a:p>
                <a:r>
                  <a:rPr lang="fr-FR" sz="900" dirty="0">
                    <a:latin typeface="Cambria"/>
                    <a:cs typeface="Cambria"/>
                  </a:rPr>
                  <a:t>201 – 500</a:t>
                </a:r>
              </a:p>
              <a:p>
                <a:r>
                  <a:rPr lang="fr-FR" sz="900" dirty="0">
                    <a:latin typeface="Cambria"/>
                    <a:cs typeface="Cambria"/>
                  </a:rPr>
                  <a:t>501 – 1000</a:t>
                </a:r>
              </a:p>
              <a:p>
                <a:r>
                  <a:rPr lang="fr-FR" sz="900" dirty="0">
                    <a:latin typeface="Cambria"/>
                    <a:cs typeface="Cambria"/>
                  </a:rPr>
                  <a:t>&gt; 1000</a:t>
                </a:r>
              </a:p>
            </p:txBody>
          </p:sp>
        </p:grpSp>
        <p:sp>
          <p:nvSpPr>
            <p:cNvPr id="20" name="ZoneTexte 19"/>
            <p:cNvSpPr txBox="1"/>
            <p:nvPr/>
          </p:nvSpPr>
          <p:spPr>
            <a:xfrm>
              <a:off x="1018664" y="1153292"/>
              <a:ext cx="1908964" cy="405192"/>
            </a:xfrm>
            <a:prstGeom prst="rect">
              <a:avLst/>
            </a:prstGeom>
            <a:noFill/>
          </p:spPr>
          <p:txBody>
            <a:bodyPr wrap="square" rtlCol="0">
              <a:spAutoFit/>
            </a:bodyPr>
            <a:lstStyle/>
            <a:p>
              <a:r>
                <a:rPr lang="fr-FR" sz="900" b="1" dirty="0">
                  <a:latin typeface="Cambria"/>
                  <a:cs typeface="Cambria"/>
                </a:rPr>
                <a:t>Densités par km</a:t>
              </a:r>
              <a:r>
                <a:rPr lang="fr-FR" sz="900" b="1" baseline="30000" dirty="0">
                  <a:latin typeface="Cambria"/>
                  <a:cs typeface="Cambria"/>
                </a:rPr>
                <a:t>2</a:t>
              </a:r>
            </a:p>
          </p:txBody>
        </p:sp>
      </p:grpSp>
      <p:pic>
        <p:nvPicPr>
          <p:cNvPr id="7" name="Image 6" descr="Capture d’écran 2016-08-16 à 20.25.14.png"/>
          <p:cNvPicPr>
            <a:picLocks noChangeAspect="1"/>
          </p:cNvPicPr>
          <p:nvPr/>
        </p:nvPicPr>
        <p:blipFill rotWithShape="1">
          <a:blip r:embed="rId4">
            <a:extLst>
              <a:ext uri="{28A0092B-C50C-407E-A947-70E740481C1C}">
                <a14:useLocalDpi xmlns:a14="http://schemas.microsoft.com/office/drawing/2010/main" val="0"/>
              </a:ext>
            </a:extLst>
          </a:blip>
          <a:srcRect l="9015" r="3187"/>
          <a:stretch/>
        </p:blipFill>
        <p:spPr>
          <a:xfrm>
            <a:off x="288990" y="2680484"/>
            <a:ext cx="3288763" cy="3271931"/>
          </a:xfrm>
          <a:prstGeom prst="rect">
            <a:avLst/>
          </a:prstGeom>
          <a:ln>
            <a:solidFill>
              <a:schemeClr val="tx1"/>
            </a:solidFill>
          </a:ln>
        </p:spPr>
      </p:pic>
      <p:grpSp>
        <p:nvGrpSpPr>
          <p:cNvPr id="8" name="Grouper 7"/>
          <p:cNvGrpSpPr/>
          <p:nvPr/>
        </p:nvGrpSpPr>
        <p:grpSpPr>
          <a:xfrm>
            <a:off x="398612" y="5341793"/>
            <a:ext cx="1289257" cy="423570"/>
            <a:chOff x="1412311" y="3440950"/>
            <a:chExt cx="1124167" cy="369332"/>
          </a:xfrm>
        </p:grpSpPr>
        <p:sp>
          <p:nvSpPr>
            <p:cNvPr id="12" name="Ellipse 11"/>
            <p:cNvSpPr/>
            <p:nvPr/>
          </p:nvSpPr>
          <p:spPr>
            <a:xfrm>
              <a:off x="1412311" y="3530612"/>
              <a:ext cx="68277" cy="68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1480588" y="3440950"/>
              <a:ext cx="1055890" cy="369332"/>
            </a:xfrm>
            <a:prstGeom prst="rect">
              <a:avLst/>
            </a:prstGeom>
            <a:noFill/>
          </p:spPr>
          <p:txBody>
            <a:bodyPr wrap="square" rtlCol="0">
              <a:spAutoFit/>
            </a:bodyPr>
            <a:lstStyle/>
            <a:p>
              <a:r>
                <a:rPr lang="fr-FR" sz="900" dirty="0">
                  <a:latin typeface="Cambria"/>
                  <a:cs typeface="Cambria"/>
                </a:rPr>
                <a:t>≈ 500 hectares de    culture de maïs</a:t>
              </a:r>
            </a:p>
          </p:txBody>
        </p:sp>
      </p:grpSp>
      <p:sp>
        <p:nvSpPr>
          <p:cNvPr id="9" name="Ellipse 8"/>
          <p:cNvSpPr/>
          <p:nvPr/>
        </p:nvSpPr>
        <p:spPr>
          <a:xfrm rot="1475629">
            <a:off x="749739" y="4006548"/>
            <a:ext cx="1239841" cy="849004"/>
          </a:xfrm>
          <a:prstGeom prst="ellipse">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rot="2690130">
            <a:off x="1666832" y="3213621"/>
            <a:ext cx="1263943" cy="461743"/>
          </a:xfrm>
          <a:prstGeom prst="ellipse">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rot="19354898">
            <a:off x="2179826" y="4856931"/>
            <a:ext cx="1025998" cy="731890"/>
          </a:xfrm>
          <a:prstGeom prst="ellipse">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flipH="1">
            <a:off x="444330" y="6179419"/>
            <a:ext cx="2712755" cy="369332"/>
          </a:xfrm>
          <a:prstGeom prst="rect">
            <a:avLst/>
          </a:prstGeom>
          <a:noFill/>
        </p:spPr>
        <p:txBody>
          <a:bodyPr wrap="square" rtlCol="0">
            <a:spAutoFit/>
          </a:bodyPr>
          <a:lstStyle/>
          <a:p>
            <a:r>
              <a:rPr lang="fr-FR" b="1" dirty="0"/>
              <a:t>Distribution of corn </a:t>
            </a:r>
            <a:r>
              <a:rPr lang="fr-FR" b="1" dirty="0" err="1"/>
              <a:t>fields</a:t>
            </a:r>
            <a:endParaRPr lang="fr-FR" b="1" dirty="0"/>
          </a:p>
        </p:txBody>
      </p:sp>
      <p:sp>
        <p:nvSpPr>
          <p:cNvPr id="24" name="ZoneTexte 23"/>
          <p:cNvSpPr txBox="1"/>
          <p:nvPr/>
        </p:nvSpPr>
        <p:spPr>
          <a:xfrm flipH="1">
            <a:off x="4591288" y="6179419"/>
            <a:ext cx="3734564" cy="369332"/>
          </a:xfrm>
          <a:prstGeom prst="rect">
            <a:avLst/>
          </a:prstGeom>
          <a:noFill/>
        </p:spPr>
        <p:txBody>
          <a:bodyPr wrap="square" rtlCol="0">
            <a:spAutoFit/>
          </a:bodyPr>
          <a:lstStyle/>
          <a:p>
            <a:r>
              <a:rPr lang="fr-FR" b="1" dirty="0"/>
              <a:t>Distribution of </a:t>
            </a:r>
            <a:r>
              <a:rPr lang="fr-FR" b="1" dirty="0" err="1"/>
              <a:t>Human</a:t>
            </a:r>
            <a:r>
              <a:rPr lang="fr-FR" b="1" dirty="0"/>
              <a:t> </a:t>
            </a:r>
            <a:r>
              <a:rPr lang="fr-FR" b="1" dirty="0" err="1"/>
              <a:t>densities</a:t>
            </a:r>
            <a:endParaRPr lang="fr-FR" b="1" dirty="0"/>
          </a:p>
        </p:txBody>
      </p:sp>
    </p:spTree>
    <p:extLst>
      <p:ext uri="{BB962C8B-B14F-4D97-AF65-F5344CB8AC3E}">
        <p14:creationId xmlns:p14="http://schemas.microsoft.com/office/powerpoint/2010/main" val="37042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3124200" y="2514599"/>
            <a:ext cx="5715000" cy="1743501"/>
          </a:xfrm>
          <a:solidFill>
            <a:srgbClr val="1E1C11"/>
          </a:solidFill>
        </p:spPr>
        <p:txBody>
          <a:bodyPr>
            <a:noAutofit/>
          </a:bodyPr>
          <a:lstStyle/>
          <a:p>
            <a:pPr eaLnBrk="1" hangingPunct="1"/>
            <a:r>
              <a:rPr lang="fr-BE" altLang="fr-FR" sz="3200" b="1" dirty="0">
                <a:solidFill>
                  <a:srgbClr val="FFFFFF"/>
                </a:solidFill>
                <a:ea typeface="ＭＳ Ｐゴシック" charset="-128"/>
              </a:rPr>
              <a:t>Analyses </a:t>
            </a:r>
            <a:r>
              <a:rPr lang="fr-BE" altLang="fr-FR" sz="3200" b="1" dirty="0" err="1">
                <a:solidFill>
                  <a:srgbClr val="FFFFFF"/>
                </a:solidFill>
                <a:ea typeface="ＭＳ Ｐゴシック" charset="-128"/>
              </a:rPr>
              <a:t>mainly</a:t>
            </a:r>
            <a:r>
              <a:rPr lang="fr-BE" altLang="fr-FR" sz="3200" b="1" dirty="0">
                <a:solidFill>
                  <a:srgbClr val="FFFFFF"/>
                </a:solidFill>
                <a:ea typeface="ＭＳ Ｐゴシック" charset="-128"/>
              </a:rPr>
              <a:t> </a:t>
            </a:r>
            <a:r>
              <a:rPr lang="fr-BE" altLang="fr-FR" sz="3200" b="1" dirty="0" err="1">
                <a:solidFill>
                  <a:srgbClr val="FFFFFF"/>
                </a:solidFill>
                <a:ea typeface="ＭＳ Ｐゴシック" charset="-128"/>
              </a:rPr>
              <a:t>based</a:t>
            </a:r>
            <a:r>
              <a:rPr lang="fr-BE" altLang="fr-FR" sz="3200" b="1" dirty="0">
                <a:solidFill>
                  <a:srgbClr val="FFFFFF"/>
                </a:solidFill>
                <a:ea typeface="ＭＳ Ｐゴシック" charset="-128"/>
              </a:rPr>
              <a:t> on the analyses of </a:t>
            </a:r>
            <a:r>
              <a:rPr lang="fr-BE" altLang="fr-FR" sz="3200" b="1" dirty="0" err="1">
                <a:solidFill>
                  <a:srgbClr val="FFFFFF"/>
                </a:solidFill>
                <a:ea typeface="ＭＳ Ｐゴシック" charset="-128"/>
              </a:rPr>
              <a:t>faeces</a:t>
            </a:r>
            <a:r>
              <a:rPr lang="fr-BE" altLang="fr-FR" sz="3200" b="1" dirty="0">
                <a:solidFill>
                  <a:srgbClr val="FFFFFF"/>
                </a:solidFill>
                <a:ea typeface="ＭＳ Ｐゴシック" charset="-128"/>
              </a:rPr>
              <a:t> </a:t>
            </a:r>
            <a:r>
              <a:rPr lang="fr-BE" altLang="fr-FR" sz="3200" b="1" dirty="0" err="1">
                <a:solidFill>
                  <a:srgbClr val="FFFFFF"/>
                </a:solidFill>
                <a:ea typeface="ＭＳ Ｐゴシック" charset="-128"/>
              </a:rPr>
              <a:t>collected</a:t>
            </a:r>
            <a:r>
              <a:rPr lang="fr-BE" altLang="fr-FR" sz="3200" b="1" dirty="0">
                <a:solidFill>
                  <a:srgbClr val="FFFFFF"/>
                </a:solidFill>
                <a:ea typeface="ＭＳ Ｐゴシック" charset="-128"/>
              </a:rPr>
              <a:t> on the </a:t>
            </a:r>
            <a:r>
              <a:rPr lang="fr-BE" altLang="fr-FR" sz="3200" b="1" dirty="0" err="1">
                <a:solidFill>
                  <a:srgbClr val="FFFFFF"/>
                </a:solidFill>
                <a:ea typeface="ＭＳ Ｐゴシック" charset="-128"/>
              </a:rPr>
              <a:t>Pyrenean</a:t>
            </a:r>
            <a:r>
              <a:rPr lang="fr-BE" altLang="fr-FR" sz="3200" b="1" dirty="0">
                <a:solidFill>
                  <a:srgbClr val="FFFFFF"/>
                </a:solidFill>
                <a:ea typeface="ＭＳ Ｐゴシック" charset="-128"/>
              </a:rPr>
              <a:t> </a:t>
            </a:r>
            <a:r>
              <a:rPr lang="fr-BE" altLang="fr-FR" sz="3200" b="1" dirty="0" err="1">
                <a:solidFill>
                  <a:srgbClr val="FFFFFF"/>
                </a:solidFill>
                <a:ea typeface="ＭＳ Ｐゴシック" charset="-128"/>
              </a:rPr>
              <a:t>rivers</a:t>
            </a:r>
            <a:endParaRPr lang="fr-BE" altLang="fr-FR" sz="3200" b="1" dirty="0">
              <a:solidFill>
                <a:srgbClr val="FFFFFF"/>
              </a:solidFill>
              <a:ea typeface="ＭＳ Ｐゴシック" charset="-128"/>
            </a:endParaRPr>
          </a:p>
        </p:txBody>
      </p:sp>
      <p:sp>
        <p:nvSpPr>
          <p:cNvPr id="116739" name="ZoneTexte 10"/>
          <p:cNvSpPr txBox="1">
            <a:spLocks noChangeArrowheads="1"/>
          </p:cNvSpPr>
          <p:nvPr/>
        </p:nvSpPr>
        <p:spPr bwMode="auto">
          <a:xfrm>
            <a:off x="0" y="325417"/>
            <a:ext cx="8856663" cy="1077218"/>
          </a:xfrm>
          <a:prstGeom prst="rect">
            <a:avLst/>
          </a:prstGeom>
          <a:solidFill>
            <a:srgbClr val="1E1C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BE" altLang="fr-FR" sz="3200" dirty="0">
                <a:solidFill>
                  <a:srgbClr val="FFFFFF"/>
                </a:solidFill>
                <a:latin typeface="Calibri" charset="0"/>
              </a:rPr>
              <a:t>Question : how to </a:t>
            </a:r>
            <a:r>
              <a:rPr lang="fr-BE" altLang="fr-FR" sz="3200" dirty="0" err="1">
                <a:solidFill>
                  <a:srgbClr val="FFFFFF"/>
                </a:solidFill>
                <a:latin typeface="Calibri" charset="0"/>
              </a:rPr>
              <a:t>obtain</a:t>
            </a:r>
            <a:r>
              <a:rPr lang="fr-BE" altLang="fr-FR" sz="3200" dirty="0">
                <a:solidFill>
                  <a:srgbClr val="FFFFFF"/>
                </a:solidFill>
                <a:latin typeface="Calibri" charset="0"/>
              </a:rPr>
              <a:t> new data </a:t>
            </a:r>
            <a:r>
              <a:rPr lang="fr-BE" altLang="fr-FR" sz="3200" dirty="0" err="1">
                <a:solidFill>
                  <a:srgbClr val="FFFFFF"/>
                </a:solidFill>
                <a:latin typeface="Calibri" charset="0"/>
              </a:rPr>
              <a:t>from</a:t>
            </a:r>
            <a:r>
              <a:rPr lang="fr-BE" altLang="fr-FR" sz="3200" dirty="0">
                <a:solidFill>
                  <a:srgbClr val="FFFFFF"/>
                </a:solidFill>
                <a:latin typeface="Calibri" charset="0"/>
              </a:rPr>
              <a:t> </a:t>
            </a:r>
            <a:r>
              <a:rPr lang="fr-BE" altLang="fr-FR" sz="3200" dirty="0" err="1">
                <a:solidFill>
                  <a:srgbClr val="FFFFFF"/>
                </a:solidFill>
                <a:latin typeface="Calibri" charset="0"/>
              </a:rPr>
              <a:t>this</a:t>
            </a:r>
            <a:r>
              <a:rPr lang="fr-BE" altLang="fr-FR" sz="3200" dirty="0">
                <a:solidFill>
                  <a:srgbClr val="FFFFFF"/>
                </a:solidFill>
                <a:latin typeface="Calibri" charset="0"/>
              </a:rPr>
              <a:t> </a:t>
            </a:r>
            <a:r>
              <a:rPr lang="fr-BE" altLang="fr-FR" sz="3200" dirty="0" err="1">
                <a:solidFill>
                  <a:srgbClr val="FFFFFF"/>
                </a:solidFill>
                <a:latin typeface="Calibri" charset="0"/>
              </a:rPr>
              <a:t>elusive</a:t>
            </a:r>
            <a:r>
              <a:rPr lang="fr-BE" altLang="fr-FR" sz="3200" dirty="0">
                <a:solidFill>
                  <a:srgbClr val="FFFFFF"/>
                </a:solidFill>
                <a:latin typeface="Calibri" charset="0"/>
              </a:rPr>
              <a:t> </a:t>
            </a:r>
            <a:r>
              <a:rPr lang="fr-BE" altLang="fr-FR" sz="3200" dirty="0" err="1">
                <a:solidFill>
                  <a:srgbClr val="FFFFFF"/>
                </a:solidFill>
                <a:latin typeface="Calibri" charset="0"/>
              </a:rPr>
              <a:t>species</a:t>
            </a:r>
            <a:r>
              <a:rPr lang="fr-BE" altLang="fr-FR" sz="3200" dirty="0">
                <a:solidFill>
                  <a:srgbClr val="FFFFFF"/>
                </a:solidFill>
                <a:latin typeface="Calibri" charset="0"/>
              </a:rPr>
              <a:t>, </a:t>
            </a:r>
            <a:r>
              <a:rPr lang="fr-BE" altLang="fr-FR" sz="3200" dirty="0" err="1">
                <a:solidFill>
                  <a:srgbClr val="FFFFFF"/>
                </a:solidFill>
                <a:latin typeface="Calibri" charset="0"/>
              </a:rPr>
              <a:t>almost</a:t>
            </a:r>
            <a:r>
              <a:rPr lang="fr-BE" altLang="fr-FR" sz="3200" dirty="0">
                <a:solidFill>
                  <a:srgbClr val="FFFFFF"/>
                </a:solidFill>
                <a:latin typeface="Calibri" charset="0"/>
              </a:rPr>
              <a:t> impossible to observe in the </a:t>
            </a:r>
            <a:r>
              <a:rPr lang="fr-BE" altLang="fr-FR" sz="3200" dirty="0" err="1">
                <a:solidFill>
                  <a:srgbClr val="FFFFFF"/>
                </a:solidFill>
                <a:latin typeface="Calibri" charset="0"/>
              </a:rPr>
              <a:t>wild</a:t>
            </a:r>
            <a:r>
              <a:rPr lang="fr-BE" altLang="fr-FR" sz="3200" dirty="0">
                <a:solidFill>
                  <a:srgbClr val="FFFFFF"/>
                </a:solidFill>
                <a:latin typeface="Calibri" charset="0"/>
              </a:rPr>
              <a:t>?</a:t>
            </a:r>
          </a:p>
        </p:txBody>
      </p:sp>
      <p:grpSp>
        <p:nvGrpSpPr>
          <p:cNvPr id="2" name="Grouper 7"/>
          <p:cNvGrpSpPr>
            <a:grpSpLocks/>
          </p:cNvGrpSpPr>
          <p:nvPr/>
        </p:nvGrpSpPr>
        <p:grpSpPr bwMode="auto">
          <a:xfrm>
            <a:off x="195530" y="2514599"/>
            <a:ext cx="2817813" cy="2112963"/>
            <a:chOff x="228600" y="4089301"/>
            <a:chExt cx="2817812" cy="2113061"/>
          </a:xfrm>
        </p:grpSpPr>
        <p:pic>
          <p:nvPicPr>
            <p:cNvPr id="34824" name="Image 23" descr="S8000693.JPG"/>
            <p:cNvPicPr>
              <a:picLocks noChangeAspect="1"/>
            </p:cNvPicPr>
            <p:nvPr/>
          </p:nvPicPr>
          <p:blipFill>
            <a:blip r:embed="rId3"/>
            <a:srcRect/>
            <a:stretch>
              <a:fillRect/>
            </a:stretch>
          </p:blipFill>
          <p:spPr bwMode="auto">
            <a:xfrm>
              <a:off x="228600" y="4089301"/>
              <a:ext cx="2817812" cy="2113061"/>
            </a:xfrm>
            <a:prstGeom prst="rect">
              <a:avLst/>
            </a:prstGeom>
            <a:noFill/>
            <a:ln w="9525">
              <a:solidFill>
                <a:schemeClr val="bg2">
                  <a:lumMod val="10000"/>
                </a:schemeClr>
              </a:solidFill>
              <a:miter lim="800000"/>
              <a:headEnd/>
              <a:tailEnd/>
            </a:ln>
          </p:spPr>
        </p:pic>
        <p:sp>
          <p:nvSpPr>
            <p:cNvPr id="13" name="Ellipse 12"/>
            <p:cNvSpPr/>
            <p:nvPr/>
          </p:nvSpPr>
          <p:spPr>
            <a:xfrm>
              <a:off x="1114425" y="4317912"/>
              <a:ext cx="1441449" cy="1439930"/>
            </a:xfrm>
            <a:prstGeom prst="ellipse">
              <a:avLst/>
            </a:prstGeom>
            <a:no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Tree>
    <p:extLst>
      <p:ext uri="{BB962C8B-B14F-4D97-AF65-F5344CB8AC3E}">
        <p14:creationId xmlns:p14="http://schemas.microsoft.com/office/powerpoint/2010/main" val="76852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4077" y="1413164"/>
            <a:ext cx="8229600" cy="2593295"/>
          </a:xfrm>
          <a:solidFill>
            <a:schemeClr val="bg1"/>
          </a:solidFill>
          <a:ln>
            <a:solidFill>
              <a:schemeClr val="tx1"/>
            </a:solidFill>
          </a:ln>
        </p:spPr>
        <p:txBody>
          <a:bodyPr>
            <a:normAutofit/>
          </a:bodyPr>
          <a:lstStyle/>
          <a:p>
            <a:r>
              <a:rPr lang="fr-FR" dirty="0"/>
              <a:t>Identification of the </a:t>
            </a:r>
            <a:r>
              <a:rPr lang="fr-FR" dirty="0" err="1"/>
              <a:t>presence</a:t>
            </a:r>
            <a:r>
              <a:rPr lang="fr-FR" dirty="0"/>
              <a:t> of a </a:t>
            </a:r>
            <a:r>
              <a:rPr lang="fr-FR" dirty="0" err="1"/>
              <a:t>threatened</a:t>
            </a:r>
            <a:r>
              <a:rPr lang="fr-FR" dirty="0"/>
              <a:t> </a:t>
            </a:r>
            <a:r>
              <a:rPr lang="fr-FR" dirty="0" err="1"/>
              <a:t>species</a:t>
            </a:r>
            <a:endParaRPr lang="fr-FR" dirty="0"/>
          </a:p>
        </p:txBody>
      </p:sp>
    </p:spTree>
    <p:extLst>
      <p:ext uri="{BB962C8B-B14F-4D97-AF65-F5344CB8AC3E}">
        <p14:creationId xmlns:p14="http://schemas.microsoft.com/office/powerpoint/2010/main" val="66060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oneTexte 3"/>
          <p:cNvSpPr txBox="1">
            <a:spLocks noChangeArrowheads="1"/>
          </p:cNvSpPr>
          <p:nvPr/>
        </p:nvSpPr>
        <p:spPr bwMode="auto">
          <a:xfrm>
            <a:off x="533400" y="0"/>
            <a:ext cx="7848600" cy="1384300"/>
          </a:xfrm>
          <a:prstGeom prst="rect">
            <a:avLst/>
          </a:prstGeom>
          <a:solidFill>
            <a:srgbClr val="FFFFFF"/>
          </a:solidFill>
          <a:ln w="1270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2800"/>
              <a:t>Next generation sequencing methods based on the sequencing of a fragment of the cytochrome oxydase 1 (COI) gene</a:t>
            </a:r>
          </a:p>
        </p:txBody>
      </p:sp>
      <p:grpSp>
        <p:nvGrpSpPr>
          <p:cNvPr id="123907" name="Groupe 34"/>
          <p:cNvGrpSpPr>
            <a:grpSpLocks/>
          </p:cNvGrpSpPr>
          <p:nvPr/>
        </p:nvGrpSpPr>
        <p:grpSpPr bwMode="auto">
          <a:xfrm>
            <a:off x="155575" y="1574800"/>
            <a:ext cx="8807450" cy="2378443"/>
            <a:chOff x="154918" y="2170938"/>
            <a:chExt cx="8807736" cy="2377997"/>
          </a:xfrm>
        </p:grpSpPr>
        <p:pic>
          <p:nvPicPr>
            <p:cNvPr id="123917"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18" y="2770800"/>
              <a:ext cx="730208" cy="73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8"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7000" y="2885784"/>
              <a:ext cx="392832" cy="53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19" name="Groupe 9"/>
            <p:cNvGrpSpPr>
              <a:grpSpLocks/>
            </p:cNvGrpSpPr>
            <p:nvPr/>
          </p:nvGrpSpPr>
          <p:grpSpPr bwMode="auto">
            <a:xfrm>
              <a:off x="5594915" y="2635005"/>
              <a:ext cx="511392" cy="832285"/>
              <a:chOff x="4310168" y="954501"/>
              <a:chExt cx="511392" cy="832285"/>
            </a:xfrm>
          </p:grpSpPr>
          <p:pic>
            <p:nvPicPr>
              <p:cNvPr id="123928" name="Imag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168" y="954501"/>
                <a:ext cx="196416" cy="2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Imag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6760" y="1039028"/>
                <a:ext cx="196416" cy="2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Imag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4258" y="1221346"/>
                <a:ext cx="196416" cy="2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Imag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5144" y="1353927"/>
                <a:ext cx="196416" cy="2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2" name="Imag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3911" y="1521624"/>
                <a:ext cx="196416" cy="2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20" name="ZoneTexte 8"/>
            <p:cNvSpPr txBox="1">
              <a:spLocks noChangeArrowheads="1"/>
            </p:cNvSpPr>
            <p:nvPr/>
          </p:nvSpPr>
          <p:spPr bwMode="auto">
            <a:xfrm>
              <a:off x="690474" y="3782501"/>
              <a:ext cx="1872208" cy="33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1600" dirty="0"/>
                <a:t>DNA extraction</a:t>
              </a:r>
            </a:p>
          </p:txBody>
        </p:sp>
        <p:sp>
          <p:nvSpPr>
            <p:cNvPr id="123921" name="ZoneTexte 9"/>
            <p:cNvSpPr txBox="1">
              <a:spLocks noChangeArrowheads="1"/>
            </p:cNvSpPr>
            <p:nvPr/>
          </p:nvSpPr>
          <p:spPr bwMode="auto">
            <a:xfrm>
              <a:off x="3240347" y="3741798"/>
              <a:ext cx="288765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fr-FR" altLang="fr-FR" sz="1600" dirty="0"/>
                <a:t>Amplification of the CO1 </a:t>
              </a:r>
              <a:r>
                <a:rPr lang="fr-FR" altLang="fr-FR" sz="1600" dirty="0" err="1"/>
                <a:t>gene</a:t>
              </a:r>
              <a:r>
                <a:rPr lang="fr-FR" altLang="fr-FR" sz="1600" dirty="0"/>
                <a:t> </a:t>
              </a:r>
              <a:r>
                <a:rPr lang="fr-FR" altLang="fr-FR" sz="1600" dirty="0" err="1"/>
                <a:t>with</a:t>
              </a:r>
              <a:r>
                <a:rPr lang="fr-FR" altLang="fr-FR" sz="1600" dirty="0"/>
                <a:t> tags</a:t>
              </a:r>
            </a:p>
          </p:txBody>
        </p:sp>
        <p:sp>
          <p:nvSpPr>
            <p:cNvPr id="123922" name="ZoneTexte 10"/>
            <p:cNvSpPr txBox="1">
              <a:spLocks noChangeArrowheads="1"/>
            </p:cNvSpPr>
            <p:nvPr/>
          </p:nvSpPr>
          <p:spPr bwMode="auto">
            <a:xfrm>
              <a:off x="6805668" y="3718094"/>
              <a:ext cx="1443828" cy="8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fr-FR" altLang="fr-FR" sz="1600" dirty="0" err="1"/>
                <a:t>Next</a:t>
              </a:r>
              <a:r>
                <a:rPr lang="fr-FR" altLang="fr-FR" sz="1600" dirty="0"/>
                <a:t> </a:t>
              </a:r>
              <a:r>
                <a:rPr lang="fr-FR" altLang="fr-FR" sz="1600" dirty="0" err="1"/>
                <a:t>Generation</a:t>
              </a:r>
              <a:r>
                <a:rPr lang="fr-FR" altLang="fr-FR" sz="1600" dirty="0"/>
                <a:t> </a:t>
              </a:r>
              <a:r>
                <a:rPr lang="fr-FR" altLang="fr-FR" sz="1600" dirty="0" err="1"/>
                <a:t>Sequencing</a:t>
              </a:r>
              <a:endParaRPr lang="fr-FR" altLang="fr-FR" sz="1600" dirty="0"/>
            </a:p>
          </p:txBody>
        </p:sp>
        <p:pic>
          <p:nvPicPr>
            <p:cNvPr id="123923"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2392" y="2757964"/>
              <a:ext cx="1040262" cy="74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cteur droit avec flèche 12"/>
            <p:cNvCxnSpPr/>
            <p:nvPr/>
          </p:nvCxnSpPr>
          <p:spPr>
            <a:xfrm>
              <a:off x="1072523" y="3135957"/>
              <a:ext cx="1411334"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3925"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5364" y="2170938"/>
              <a:ext cx="95588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cteur droit avec flèche 14"/>
            <p:cNvCxnSpPr/>
            <p:nvPr/>
          </p:nvCxnSpPr>
          <p:spPr>
            <a:xfrm>
              <a:off x="3923765" y="3135957"/>
              <a:ext cx="1411334"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6409871" y="3135957"/>
              <a:ext cx="1411334"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23908" name="Groupe 41"/>
          <p:cNvGrpSpPr>
            <a:grpSpLocks/>
          </p:cNvGrpSpPr>
          <p:nvPr/>
        </p:nvGrpSpPr>
        <p:grpSpPr bwMode="auto">
          <a:xfrm>
            <a:off x="114300" y="4535488"/>
            <a:ext cx="8353767" cy="2322616"/>
            <a:chOff x="323528" y="2348880"/>
            <a:chExt cx="8352928" cy="2322944"/>
          </a:xfrm>
        </p:grpSpPr>
        <p:cxnSp>
          <p:nvCxnSpPr>
            <p:cNvPr id="24" name="Connecteur droit avec flèche 23"/>
            <p:cNvCxnSpPr/>
            <p:nvPr/>
          </p:nvCxnSpPr>
          <p:spPr>
            <a:xfrm>
              <a:off x="1836264" y="3141154"/>
              <a:ext cx="1223839"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3910" name="Imag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9038" y="2538511"/>
              <a:ext cx="947738"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onnecteur droit avec flèche 25"/>
            <p:cNvCxnSpPr/>
            <p:nvPr/>
          </p:nvCxnSpPr>
          <p:spPr>
            <a:xfrm flipV="1">
              <a:off x="4396644" y="2707706"/>
              <a:ext cx="1111138" cy="435036"/>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3912" name="ZoneTexte 26"/>
            <p:cNvSpPr txBox="1">
              <a:spLocks noChangeArrowheads="1"/>
            </p:cNvSpPr>
            <p:nvPr/>
          </p:nvSpPr>
          <p:spPr bwMode="auto">
            <a:xfrm>
              <a:off x="323528" y="3933056"/>
              <a:ext cx="3782254" cy="7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1400" dirty="0" err="1"/>
                <a:t>Comparison</a:t>
              </a:r>
              <a:r>
                <a:rPr lang="fr-FR" altLang="fr-FR" sz="1400" dirty="0"/>
                <a:t> of the </a:t>
              </a:r>
              <a:r>
                <a:rPr lang="fr-FR" altLang="fr-FR" sz="1400" dirty="0" err="1"/>
                <a:t>obtained</a:t>
              </a:r>
              <a:r>
                <a:rPr lang="fr-FR" altLang="fr-FR" sz="1400" dirty="0"/>
                <a:t> </a:t>
              </a:r>
              <a:r>
                <a:rPr lang="fr-FR" altLang="fr-FR" sz="1400" dirty="0" err="1"/>
                <a:t>sequences</a:t>
              </a:r>
              <a:r>
                <a:rPr lang="fr-FR" altLang="fr-FR" sz="1400" dirty="0"/>
                <a:t> </a:t>
              </a:r>
              <a:r>
                <a:rPr lang="fr-FR" altLang="fr-FR" sz="1400" dirty="0" err="1"/>
                <a:t>with</a:t>
              </a:r>
              <a:r>
                <a:rPr lang="fr-FR" altLang="fr-FR" sz="1400" dirty="0"/>
                <a:t> </a:t>
              </a:r>
              <a:r>
                <a:rPr lang="fr-FR" altLang="fr-FR" sz="1400" dirty="0" err="1"/>
                <a:t>those</a:t>
              </a:r>
              <a:r>
                <a:rPr lang="fr-FR" altLang="fr-FR" sz="1400" dirty="0"/>
                <a:t> </a:t>
              </a:r>
              <a:r>
                <a:rPr lang="fr-FR" altLang="fr-FR" sz="1400" dirty="0" err="1"/>
                <a:t>available</a:t>
              </a:r>
              <a:r>
                <a:rPr lang="fr-FR" altLang="fr-FR" sz="1400" dirty="0"/>
                <a:t> in public (BOLD, </a:t>
              </a:r>
              <a:r>
                <a:rPr lang="fr-FR" altLang="fr-FR" sz="1400" dirty="0" err="1"/>
                <a:t>Genbank</a:t>
              </a:r>
              <a:r>
                <a:rPr lang="fr-FR" altLang="fr-FR" sz="1400" dirty="0"/>
                <a:t>) or </a:t>
              </a:r>
              <a:r>
                <a:rPr lang="fr-FR" altLang="fr-FR" sz="1400" dirty="0" err="1"/>
                <a:t>private</a:t>
              </a:r>
              <a:r>
                <a:rPr lang="fr-FR" altLang="fr-FR" sz="1400" dirty="0"/>
                <a:t> </a:t>
              </a:r>
              <a:r>
                <a:rPr lang="fr-FR" altLang="fr-FR" sz="1400" dirty="0" err="1"/>
                <a:t>databases</a:t>
              </a:r>
              <a:endParaRPr lang="fr-FR" altLang="fr-FR" sz="1400" dirty="0"/>
            </a:p>
          </p:txBody>
        </p:sp>
        <p:pic>
          <p:nvPicPr>
            <p:cNvPr id="123913" name="Imag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0638" y="2707971"/>
              <a:ext cx="1161796" cy="7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Connecteur droit avec flèche 28"/>
            <p:cNvCxnSpPr/>
            <p:nvPr/>
          </p:nvCxnSpPr>
          <p:spPr>
            <a:xfrm>
              <a:off x="4396644" y="3142742"/>
              <a:ext cx="1111138" cy="430273"/>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3915" name="ZoneTexte 29"/>
            <p:cNvSpPr txBox="1">
              <a:spLocks noChangeArrowheads="1"/>
            </p:cNvSpPr>
            <p:nvPr/>
          </p:nvSpPr>
          <p:spPr bwMode="auto">
            <a:xfrm>
              <a:off x="5868144" y="2348880"/>
              <a:ext cx="2808312" cy="120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dirty="0"/>
                <a:t>Identification of the </a:t>
              </a:r>
              <a:r>
                <a:rPr lang="fr-FR" altLang="fr-FR" dirty="0" err="1"/>
                <a:t>species</a:t>
              </a:r>
              <a:r>
                <a:rPr lang="fr-FR" altLang="fr-FR" dirty="0"/>
                <a:t> </a:t>
              </a:r>
              <a:r>
                <a:rPr lang="fr-FR" altLang="fr-FR" dirty="0" err="1"/>
                <a:t>who</a:t>
              </a:r>
              <a:r>
                <a:rPr lang="fr-FR" altLang="fr-FR" dirty="0"/>
                <a:t> </a:t>
              </a:r>
              <a:r>
                <a:rPr lang="fr-FR" altLang="fr-FR" dirty="0" err="1"/>
                <a:t>did</a:t>
              </a:r>
              <a:r>
                <a:rPr lang="fr-FR" altLang="fr-FR" dirty="0"/>
                <a:t> the </a:t>
              </a:r>
              <a:r>
                <a:rPr lang="fr-FR" altLang="fr-FR" dirty="0" err="1"/>
                <a:t>faeces</a:t>
              </a:r>
              <a:r>
                <a:rPr lang="fr-FR" altLang="fr-FR" dirty="0"/>
                <a:t> </a:t>
              </a:r>
            </a:p>
          </p:txBody>
        </p:sp>
        <p:sp>
          <p:nvSpPr>
            <p:cNvPr id="123916" name="ZoneTexte 30"/>
            <p:cNvSpPr txBox="1">
              <a:spLocks noChangeArrowheads="1"/>
            </p:cNvSpPr>
            <p:nvPr/>
          </p:nvSpPr>
          <p:spPr bwMode="auto">
            <a:xfrm>
              <a:off x="5868144" y="3668433"/>
              <a:ext cx="2808312" cy="83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dirty="0"/>
                <a:t>Identification of the </a:t>
              </a:r>
              <a:r>
                <a:rPr lang="fr-FR" altLang="fr-FR" dirty="0" err="1"/>
                <a:t>diet</a:t>
              </a:r>
              <a:r>
                <a:rPr lang="fr-FR" altLang="fr-FR" dirty="0"/>
                <a:t> of </a:t>
              </a:r>
              <a:r>
                <a:rPr lang="fr-FR" altLang="fr-FR" dirty="0" err="1"/>
                <a:t>this</a:t>
              </a:r>
              <a:r>
                <a:rPr lang="fr-FR" altLang="fr-FR" dirty="0"/>
                <a:t> </a:t>
              </a:r>
              <a:r>
                <a:rPr lang="fr-FR" altLang="fr-FR" dirty="0" err="1"/>
                <a:t>species</a:t>
              </a:r>
              <a:endParaRPr lang="fr-FR" altLang="fr-FR" dirty="0"/>
            </a:p>
          </p:txBody>
        </p:sp>
      </p:grpSp>
    </p:spTree>
    <p:extLst>
      <p:ext uri="{BB962C8B-B14F-4D97-AF65-F5344CB8AC3E}">
        <p14:creationId xmlns:p14="http://schemas.microsoft.com/office/powerpoint/2010/main" val="1517377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1"/>
          <p:cNvSpPr>
            <a:spLocks noGrp="1"/>
          </p:cNvSpPr>
          <p:nvPr>
            <p:ph type="title"/>
          </p:nvPr>
        </p:nvSpPr>
        <p:spPr>
          <a:xfrm>
            <a:off x="107950" y="-171450"/>
            <a:ext cx="9036050" cy="1143000"/>
          </a:xfrm>
        </p:spPr>
        <p:txBody>
          <a:bodyPr/>
          <a:lstStyle/>
          <a:p>
            <a:pPr eaLnBrk="1" hangingPunct="1"/>
            <a:r>
              <a:rPr lang="fr-BE" altLang="fr-FR" sz="2400" b="1" u="sng" dirty="0" err="1">
                <a:solidFill>
                  <a:srgbClr val="000000"/>
                </a:solidFill>
                <a:latin typeface="Calibri" charset="0"/>
                <a:ea typeface="ＭＳ Ｐゴシック" charset="-128"/>
              </a:rPr>
              <a:t>Genetic</a:t>
            </a:r>
            <a:r>
              <a:rPr lang="fr-BE" altLang="fr-FR" sz="2400" b="1" u="sng" dirty="0">
                <a:solidFill>
                  <a:srgbClr val="000000"/>
                </a:solidFill>
                <a:latin typeface="Calibri" charset="0"/>
                <a:ea typeface="ＭＳ Ｐゴシック" charset="-128"/>
              </a:rPr>
              <a:t> validation of the Desman </a:t>
            </a:r>
            <a:r>
              <a:rPr lang="fr-BE" altLang="fr-FR" sz="2400" b="1" u="sng" dirty="0" err="1">
                <a:solidFill>
                  <a:srgbClr val="000000"/>
                </a:solidFill>
                <a:latin typeface="Calibri" charset="0"/>
                <a:ea typeface="ＭＳ Ｐゴシック" charset="-128"/>
              </a:rPr>
              <a:t>presence</a:t>
            </a:r>
            <a:r>
              <a:rPr lang="fr-BE" altLang="fr-FR" sz="2400" b="1" u="sng" dirty="0">
                <a:solidFill>
                  <a:srgbClr val="000000"/>
                </a:solidFill>
                <a:latin typeface="Calibri" charset="0"/>
                <a:ea typeface="ＭＳ Ｐゴシック" charset="-128"/>
              </a:rPr>
              <a:t> in the French </a:t>
            </a:r>
            <a:r>
              <a:rPr lang="fr-BE" altLang="fr-FR" sz="2400" b="1" u="sng" dirty="0" err="1">
                <a:solidFill>
                  <a:srgbClr val="000000"/>
                </a:solidFill>
                <a:latin typeface="Calibri" charset="0"/>
                <a:ea typeface="ＭＳ Ｐゴシック" charset="-128"/>
              </a:rPr>
              <a:t>Pyrenees</a:t>
            </a:r>
            <a:endParaRPr lang="fr-BE" altLang="fr-FR" sz="2400" b="1" u="sng" dirty="0">
              <a:solidFill>
                <a:srgbClr val="000000"/>
              </a:solidFill>
              <a:latin typeface="Calibri" charset="0"/>
              <a:ea typeface="ＭＳ Ｐゴシック" charset="-128"/>
            </a:endParaRPr>
          </a:p>
        </p:txBody>
      </p:sp>
      <p:sp>
        <p:nvSpPr>
          <p:cNvPr id="118787" name="Espace réservé du contenu 2"/>
          <p:cNvSpPr>
            <a:spLocks noGrp="1"/>
          </p:cNvSpPr>
          <p:nvPr>
            <p:ph idx="1"/>
          </p:nvPr>
        </p:nvSpPr>
        <p:spPr>
          <a:xfrm>
            <a:off x="468313" y="908050"/>
            <a:ext cx="8229600" cy="4525963"/>
          </a:xfrm>
        </p:spPr>
        <p:txBody>
          <a:bodyPr/>
          <a:lstStyle/>
          <a:p>
            <a:pPr eaLnBrk="1" hangingPunct="1"/>
            <a:r>
              <a:rPr lang="fr-BE" altLang="fr-FR" sz="2000" dirty="0">
                <a:solidFill>
                  <a:srgbClr val="000000"/>
                </a:solidFill>
                <a:ea typeface="ＭＳ Ｐゴシック" charset="-128"/>
              </a:rPr>
              <a:t>Amplification of a </a:t>
            </a:r>
            <a:r>
              <a:rPr lang="fr-BE" altLang="fr-FR" sz="2000" dirty="0" err="1">
                <a:solidFill>
                  <a:srgbClr val="000000"/>
                </a:solidFill>
                <a:ea typeface="ＭＳ Ｐゴシック" charset="-128"/>
              </a:rPr>
              <a:t>small</a:t>
            </a:r>
            <a:r>
              <a:rPr lang="fr-BE" altLang="fr-FR" sz="2000" dirty="0">
                <a:solidFill>
                  <a:srgbClr val="000000"/>
                </a:solidFill>
                <a:ea typeface="ＭＳ Ｐゴシック" charset="-128"/>
              </a:rPr>
              <a:t> fragment of a mitochondrial markers (COI)</a:t>
            </a:r>
          </a:p>
          <a:p>
            <a:pPr eaLnBrk="1" hangingPunct="1"/>
            <a:r>
              <a:rPr lang="fr-BE" altLang="fr-FR" sz="2000" dirty="0" err="1">
                <a:solidFill>
                  <a:srgbClr val="000000"/>
                </a:solidFill>
                <a:ea typeface="ＭＳ Ｐゴシック" charset="-128"/>
              </a:rPr>
              <a:t>Next</a:t>
            </a:r>
            <a:r>
              <a:rPr lang="fr-BE" altLang="fr-FR" sz="2000" dirty="0">
                <a:solidFill>
                  <a:srgbClr val="000000"/>
                </a:solidFill>
                <a:ea typeface="ＭＳ Ｐゴシック" charset="-128"/>
              </a:rPr>
              <a:t> </a:t>
            </a:r>
            <a:r>
              <a:rPr lang="fr-BE" altLang="fr-FR" sz="2000" dirty="0" err="1">
                <a:solidFill>
                  <a:srgbClr val="000000"/>
                </a:solidFill>
                <a:ea typeface="ＭＳ Ｐゴシック" charset="-128"/>
              </a:rPr>
              <a:t>Generation</a:t>
            </a:r>
            <a:r>
              <a:rPr lang="fr-BE" altLang="fr-FR" sz="2000" dirty="0">
                <a:solidFill>
                  <a:srgbClr val="000000"/>
                </a:solidFill>
                <a:ea typeface="ＭＳ Ｐゴシック" charset="-128"/>
              </a:rPr>
              <a:t> </a:t>
            </a:r>
            <a:r>
              <a:rPr lang="fr-BE" altLang="fr-FR" sz="2000" dirty="0" err="1">
                <a:solidFill>
                  <a:srgbClr val="000000"/>
                </a:solidFill>
                <a:ea typeface="ＭＳ Ｐゴシック" charset="-128"/>
              </a:rPr>
              <a:t>sequencing</a:t>
            </a:r>
            <a:r>
              <a:rPr lang="fr-BE" altLang="fr-FR" sz="2000" dirty="0">
                <a:solidFill>
                  <a:srgbClr val="000000"/>
                </a:solidFill>
                <a:ea typeface="ＭＳ Ｐゴシック" charset="-128"/>
              </a:rPr>
              <a:t> </a:t>
            </a:r>
            <a:r>
              <a:rPr lang="fr-BE" altLang="fr-FR" sz="2000" dirty="0" err="1">
                <a:solidFill>
                  <a:srgbClr val="000000"/>
                </a:solidFill>
                <a:ea typeface="ＭＳ Ｐゴシック" charset="-128"/>
              </a:rPr>
              <a:t>methods</a:t>
            </a:r>
            <a:endParaRPr lang="fr-BE" altLang="fr-FR" sz="2000" dirty="0">
              <a:solidFill>
                <a:srgbClr val="000000"/>
              </a:solidFill>
              <a:ea typeface="ＭＳ Ｐゴシック" charset="-128"/>
            </a:endParaRPr>
          </a:p>
        </p:txBody>
      </p:sp>
      <p:pic>
        <p:nvPicPr>
          <p:cNvPr id="6" name="Image 5"/>
          <p:cNvPicPr>
            <a:picLocks noChangeAspect="1"/>
          </p:cNvPicPr>
          <p:nvPr/>
        </p:nvPicPr>
        <p:blipFill>
          <a:blip r:embed="rId2"/>
          <a:stretch>
            <a:fillRect/>
          </a:stretch>
        </p:blipFill>
        <p:spPr>
          <a:xfrm>
            <a:off x="0" y="1977571"/>
            <a:ext cx="5343896" cy="2927229"/>
          </a:xfrm>
          <a:prstGeom prst="rect">
            <a:avLst/>
          </a:prstGeom>
          <a:ln>
            <a:solidFill>
              <a:schemeClr val="tx1"/>
            </a:solidFill>
          </a:ln>
        </p:spPr>
      </p:pic>
      <p:grpSp>
        <p:nvGrpSpPr>
          <p:cNvPr id="7" name="Grouper 6"/>
          <p:cNvGrpSpPr/>
          <p:nvPr/>
        </p:nvGrpSpPr>
        <p:grpSpPr>
          <a:xfrm>
            <a:off x="2363190" y="4228112"/>
            <a:ext cx="6780810" cy="2645371"/>
            <a:chOff x="2363190" y="4226916"/>
            <a:chExt cx="6780810" cy="2645371"/>
          </a:xfrm>
        </p:grpSpPr>
        <p:grpSp>
          <p:nvGrpSpPr>
            <p:cNvPr id="5" name="Grouper 4"/>
            <p:cNvGrpSpPr/>
            <p:nvPr/>
          </p:nvGrpSpPr>
          <p:grpSpPr>
            <a:xfrm>
              <a:off x="4692278" y="4226916"/>
              <a:ext cx="4451722" cy="2631084"/>
              <a:chOff x="4692278" y="4226916"/>
              <a:chExt cx="4451722" cy="2631084"/>
            </a:xfrm>
          </p:grpSpPr>
          <p:pic>
            <p:nvPicPr>
              <p:cNvPr id="3" name="Image 2"/>
              <p:cNvPicPr>
                <a:picLocks noChangeAspect="1"/>
              </p:cNvPicPr>
              <p:nvPr/>
            </p:nvPicPr>
            <p:blipFill>
              <a:blip r:embed="rId3"/>
              <a:stretch>
                <a:fillRect/>
              </a:stretch>
            </p:blipFill>
            <p:spPr>
              <a:xfrm>
                <a:off x="4692278" y="5186256"/>
                <a:ext cx="4451722" cy="1671744"/>
              </a:xfrm>
              <a:prstGeom prst="rect">
                <a:avLst/>
              </a:prstGeom>
              <a:ln>
                <a:solidFill>
                  <a:schemeClr val="tx1"/>
                </a:solidFill>
              </a:ln>
            </p:spPr>
          </p:pic>
          <p:sp>
            <p:nvSpPr>
              <p:cNvPr id="4" name="ZoneTexte 3"/>
              <p:cNvSpPr txBox="1"/>
              <p:nvPr/>
            </p:nvSpPr>
            <p:spPr>
              <a:xfrm>
                <a:off x="5812209" y="4226916"/>
                <a:ext cx="3315972" cy="923330"/>
              </a:xfrm>
              <a:prstGeom prst="rect">
                <a:avLst/>
              </a:prstGeom>
              <a:solidFill>
                <a:schemeClr val="bg1"/>
              </a:solidFill>
            </p:spPr>
            <p:txBody>
              <a:bodyPr wrap="none" rtlCol="0">
                <a:spAutoFit/>
              </a:bodyPr>
              <a:lstStyle/>
              <a:p>
                <a:r>
                  <a:rPr lang="fr-FR" dirty="0"/>
                  <a:t>Distribution of the desman </a:t>
                </a:r>
                <a:r>
                  <a:rPr lang="fr-FR" dirty="0" err="1"/>
                  <a:t>based</a:t>
                </a:r>
                <a:endParaRPr lang="fr-FR" dirty="0"/>
              </a:p>
              <a:p>
                <a:r>
                  <a:rPr lang="fr-FR" dirty="0"/>
                  <a:t>on </a:t>
                </a:r>
                <a:r>
                  <a:rPr lang="fr-FR" dirty="0" err="1"/>
                  <a:t>Species</a:t>
                </a:r>
                <a:r>
                  <a:rPr lang="fr-FR" dirty="0"/>
                  <a:t> distribution </a:t>
                </a:r>
                <a:r>
                  <a:rPr lang="fr-FR" dirty="0" err="1"/>
                  <a:t>modeling</a:t>
                </a:r>
                <a:endParaRPr lang="fr-FR" dirty="0"/>
              </a:p>
              <a:p>
                <a:r>
                  <a:rPr lang="fr-FR" dirty="0" err="1"/>
                  <a:t>Methods</a:t>
                </a:r>
                <a:r>
                  <a:rPr lang="fr-FR" dirty="0"/>
                  <a:t>.</a:t>
                </a:r>
              </a:p>
            </p:txBody>
          </p:sp>
        </p:grpSp>
        <p:sp>
          <p:nvSpPr>
            <p:cNvPr id="2" name="ZoneTexte 1"/>
            <p:cNvSpPr txBox="1"/>
            <p:nvPr/>
          </p:nvSpPr>
          <p:spPr>
            <a:xfrm>
              <a:off x="2363190" y="6225956"/>
              <a:ext cx="2499787" cy="646331"/>
            </a:xfrm>
            <a:prstGeom prst="rect">
              <a:avLst/>
            </a:prstGeom>
            <a:noFill/>
          </p:spPr>
          <p:txBody>
            <a:bodyPr wrap="none" rtlCol="0">
              <a:spAutoFit/>
            </a:bodyPr>
            <a:lstStyle/>
            <a:p>
              <a:r>
                <a:rPr lang="fr-FR" dirty="0"/>
                <a:t>(Charbonnel </a:t>
              </a:r>
              <a:r>
                <a:rPr lang="fr-FR" i="1" dirty="0"/>
                <a:t>et al</a:t>
              </a:r>
              <a:r>
                <a:rPr lang="fr-FR" dirty="0"/>
                <a:t>. 2015, </a:t>
              </a:r>
            </a:p>
            <a:p>
              <a:r>
                <a:rPr lang="fr-FR" dirty="0" err="1"/>
                <a:t>Biological</a:t>
              </a:r>
              <a:r>
                <a:rPr lang="fr-FR" dirty="0"/>
                <a:t> Conservation)</a:t>
              </a:r>
            </a:p>
          </p:txBody>
        </p:sp>
      </p:grpSp>
      <p:pic>
        <p:nvPicPr>
          <p:cNvPr id="9" name="Espace réservé du contenu 3" descr="galem21.jpg"/>
          <p:cNvPicPr>
            <a:picLocks noChangeAspect="1"/>
          </p:cNvPicPr>
          <p:nvPr/>
        </p:nvPicPr>
        <p:blipFill>
          <a:blip r:embed="rId4" cstate="print"/>
          <a:srcRect/>
          <a:stretch>
            <a:fillRect/>
          </a:stretch>
        </p:blipFill>
        <p:spPr>
          <a:xfrm>
            <a:off x="0" y="5629795"/>
            <a:ext cx="862321" cy="1228205"/>
          </a:xfrm>
          <a:prstGeom prst="rect">
            <a:avLst/>
          </a:prstGeom>
          <a:effectLst>
            <a:softEdge rad="112500"/>
          </a:effectLst>
        </p:spPr>
      </p:pic>
      <p:sp>
        <p:nvSpPr>
          <p:cNvPr id="8" name="Ellipse 7">
            <a:extLst>
              <a:ext uri="{FF2B5EF4-FFF2-40B4-BE49-F238E27FC236}">
                <a16:creationId xmlns:a16="http://schemas.microsoft.com/office/drawing/2014/main" id="{8A5DBD6E-B414-B44E-8D8C-13457589E34A}"/>
              </a:ext>
            </a:extLst>
          </p:cNvPr>
          <p:cNvSpPr/>
          <p:nvPr/>
        </p:nvSpPr>
        <p:spPr>
          <a:xfrm>
            <a:off x="2636323" y="3598223"/>
            <a:ext cx="2458192" cy="114003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D4BB0CE2-9188-4C40-8413-F088F07F18D9}"/>
              </a:ext>
            </a:extLst>
          </p:cNvPr>
          <p:cNvSpPr txBox="1"/>
          <p:nvPr/>
        </p:nvSpPr>
        <p:spPr>
          <a:xfrm>
            <a:off x="22226" y="4882603"/>
            <a:ext cx="3840282" cy="369332"/>
          </a:xfrm>
          <a:prstGeom prst="rect">
            <a:avLst/>
          </a:prstGeom>
          <a:noFill/>
        </p:spPr>
        <p:txBody>
          <a:bodyPr wrap="none" rtlCol="0">
            <a:spAutoFit/>
          </a:bodyPr>
          <a:lstStyle/>
          <a:p>
            <a:r>
              <a:rPr lang="fr-FR" dirty="0"/>
              <a:t>(Gillet </a:t>
            </a:r>
            <a:r>
              <a:rPr lang="fr-FR" i="1" dirty="0"/>
              <a:t>et al</a:t>
            </a:r>
            <a:r>
              <a:rPr lang="fr-FR" dirty="0"/>
              <a:t>. 2015, </a:t>
            </a:r>
            <a:r>
              <a:rPr lang="fr-FR" dirty="0" err="1"/>
              <a:t>Mammalian</a:t>
            </a:r>
            <a:r>
              <a:rPr lang="fr-FR" dirty="0"/>
              <a:t> </a:t>
            </a:r>
            <a:r>
              <a:rPr lang="fr-FR" dirty="0" err="1"/>
              <a:t>Biology</a:t>
            </a:r>
            <a:r>
              <a:rPr lang="fr-FR" dirty="0"/>
              <a:t>)</a:t>
            </a:r>
          </a:p>
        </p:txBody>
      </p:sp>
    </p:spTree>
    <p:extLst>
      <p:ext uri="{BB962C8B-B14F-4D97-AF65-F5344CB8AC3E}">
        <p14:creationId xmlns:p14="http://schemas.microsoft.com/office/powerpoint/2010/main" val="82284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14977</TotalTime>
  <Words>1364</Words>
  <Application>Microsoft Macintosh PowerPoint</Application>
  <PresentationFormat>Affichage à l'écran (4:3)</PresentationFormat>
  <Paragraphs>259</Paragraphs>
  <Slides>51</Slides>
  <Notes>12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51</vt:i4>
      </vt:variant>
    </vt:vector>
  </HeadingPairs>
  <TitlesOfParts>
    <vt:vector size="60" baseType="lpstr">
      <vt:lpstr>ＭＳ Ｐゴシック</vt:lpstr>
      <vt:lpstr>Arial</vt:lpstr>
      <vt:lpstr>Calibri</vt:lpstr>
      <vt:lpstr>Cambria</vt:lpstr>
      <vt:lpstr>Mangal</vt:lpstr>
      <vt:lpstr>Symbol</vt:lpstr>
      <vt:lpstr>Times New Roman</vt:lpstr>
      <vt:lpstr>Wingdings</vt:lpstr>
      <vt:lpstr>Thème Office</vt:lpstr>
      <vt:lpstr>  The revolution of new genetic tools for the study of the ecology of rare or elusive species, using non-invasive approaches  </vt:lpstr>
      <vt:lpstr>Présentation PowerPoint</vt:lpstr>
      <vt:lpstr>The Pyrenean Desman (Galemys pyrenaicus)</vt:lpstr>
      <vt:lpstr>Présentation PowerPoint</vt:lpstr>
      <vt:lpstr>Présentation PowerPoint</vt:lpstr>
      <vt:lpstr>Analyses mainly based on the analyses of faeces collected on the Pyrenean rivers</vt:lpstr>
      <vt:lpstr>Identification of the presence of a threatened species</vt:lpstr>
      <vt:lpstr>Présentation PowerPoint</vt:lpstr>
      <vt:lpstr>Genetic validation of the Desman presence in the French Pyrenees</vt:lpstr>
      <vt:lpstr>Study of the genetic structure of threatened and elusive species (phylogeography, population genetics)</vt:lpstr>
      <vt:lpstr>Microsatellite or SNPs genotyping</vt:lpstr>
      <vt:lpstr>Genetic structure of the Pyrenean Desman</vt:lpstr>
      <vt:lpstr>Présentation PowerPoint</vt:lpstr>
      <vt:lpstr>ABC analyses</vt:lpstr>
      <vt:lpstr>Causes of the fragmentation</vt:lpstr>
      <vt:lpstr>Individual identification, in order to identify the mobility of animals and the existence of barriers for gene flow</vt:lpstr>
      <vt:lpstr>Présentation PowerPoint</vt:lpstr>
      <vt:lpstr>Présentation PowerPoint</vt:lpstr>
      <vt:lpstr>Study of the impact of human barriers for the mobility of the Pyrenean desman</vt:lpstr>
      <vt:lpstr>Results</vt:lpstr>
      <vt:lpstr>Présentation PowerPoint</vt:lpstr>
      <vt:lpstr>The use of genetics to study the diet of elusive and rare species (using Next Generation Sequencing methods)</vt:lpstr>
      <vt:lpstr>Development of meta barcoding approaches </vt:lpstr>
      <vt:lpstr>Présentation PowerPoint</vt:lpstr>
      <vt:lpstr>Présentation PowerPoint</vt:lpstr>
      <vt:lpstr>Diet between two semi aquatic mammals : Galemys pyrenaicus and Neomys fodiens</vt:lpstr>
      <vt:lpstr>Large diversity of prey species living in different habitats</vt:lpstr>
      <vt:lpstr>Niche segregation</vt:lpstr>
      <vt:lpstr>Conclusions of the Desman study</vt:lpstr>
      <vt:lpstr>Identification of invasive species</vt:lpstr>
      <vt:lpstr>Study of the invasion of the Canadian beaver (Castor canadensis) in Belgium, Luxembourg and Western Germany.</vt:lpstr>
      <vt:lpstr>Présentation PowerPoint</vt:lpstr>
      <vt:lpstr>Présentation PowerPoint</vt:lpstr>
      <vt:lpstr>Présentation PowerPoint</vt:lpstr>
      <vt:lpstr>Présentation PowerPoint</vt:lpstr>
      <vt:lpstr>Study of hybridization processes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Aknowledgements</vt:lpstr>
      <vt:lpstr>Impact of Human activities on the population structure of threatened species</vt:lpstr>
      <vt:lpstr>The case of the African lion in Tanzania</vt:lpstr>
      <vt:lpstr>Reduction of its distribution throughout African</vt:lpstr>
      <vt:lpstr>Clustering analyses based on hypervariable genetic markers (SNP's)</vt:lpstr>
      <vt:lpstr>Présentation PowerPoint</vt:lpstr>
      <vt:lpstr>Impact of agriculture and human urbanization on the genetic structure of the lions</vt:lpstr>
    </vt:vector>
  </TitlesOfParts>
  <Company>INRA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 of genetic barcoding approaches for the study of biodiversity and epidemiology   Johan Michaux   Conservation Genetics Unit, Institute of Botany (Bat. 22), University of Liège Belgium CIRAD Animal et Gestion Intégrée des Risques (AGIRs), Campus de Baillarguet, F-34093 Montpellier Cedex 5, France. </dc:title>
  <dc:creator>Johan Michaux</dc:creator>
  <cp:lastModifiedBy>Utilisateur Microsoft Office</cp:lastModifiedBy>
  <cp:revision>210</cp:revision>
  <dcterms:created xsi:type="dcterms:W3CDTF">2016-03-13T21:48:52Z</dcterms:created>
  <dcterms:modified xsi:type="dcterms:W3CDTF">2018-10-31T15:43:16Z</dcterms:modified>
</cp:coreProperties>
</file>