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handoutMasterIdLst>
    <p:handoutMasterId r:id="rId4"/>
  </p:handoutMasterIdLst>
  <p:sldIdLst>
    <p:sldId id="266" r:id="rId2"/>
  </p:sldIdLst>
  <p:sldSz cx="27435175" cy="39619238"/>
  <p:notesSz cx="6797675" cy="9926638"/>
  <p:defaultTextStyle>
    <a:defPPr>
      <a:defRPr lang="en-US"/>
    </a:defPPr>
    <a:lvl1pPr marL="0" algn="l" defTabSz="3657509" rtl="0" eaLnBrk="1" latinLnBrk="0" hangingPunct="1">
      <a:defRPr sz="7200" kern="1200">
        <a:solidFill>
          <a:schemeClr val="tx1"/>
        </a:solidFill>
        <a:latin typeface="+mn-lt"/>
        <a:ea typeface="+mn-ea"/>
        <a:cs typeface="+mn-cs"/>
      </a:defRPr>
    </a:lvl1pPr>
    <a:lvl2pPr marL="1828754" algn="l" defTabSz="3657509" rtl="0" eaLnBrk="1" latinLnBrk="0" hangingPunct="1">
      <a:defRPr sz="7200" kern="1200">
        <a:solidFill>
          <a:schemeClr val="tx1"/>
        </a:solidFill>
        <a:latin typeface="+mn-lt"/>
        <a:ea typeface="+mn-ea"/>
        <a:cs typeface="+mn-cs"/>
      </a:defRPr>
    </a:lvl2pPr>
    <a:lvl3pPr marL="3657509" algn="l" defTabSz="3657509" rtl="0" eaLnBrk="1" latinLnBrk="0" hangingPunct="1">
      <a:defRPr sz="7200" kern="1200">
        <a:solidFill>
          <a:schemeClr val="tx1"/>
        </a:solidFill>
        <a:latin typeface="+mn-lt"/>
        <a:ea typeface="+mn-ea"/>
        <a:cs typeface="+mn-cs"/>
      </a:defRPr>
    </a:lvl3pPr>
    <a:lvl4pPr marL="5486263" algn="l" defTabSz="3657509" rtl="0" eaLnBrk="1" latinLnBrk="0" hangingPunct="1">
      <a:defRPr sz="7200" kern="1200">
        <a:solidFill>
          <a:schemeClr val="tx1"/>
        </a:solidFill>
        <a:latin typeface="+mn-lt"/>
        <a:ea typeface="+mn-ea"/>
        <a:cs typeface="+mn-cs"/>
      </a:defRPr>
    </a:lvl4pPr>
    <a:lvl5pPr marL="7315017" algn="l" defTabSz="3657509" rtl="0" eaLnBrk="1" latinLnBrk="0" hangingPunct="1">
      <a:defRPr sz="7200" kern="1200">
        <a:solidFill>
          <a:schemeClr val="tx1"/>
        </a:solidFill>
        <a:latin typeface="+mn-lt"/>
        <a:ea typeface="+mn-ea"/>
        <a:cs typeface="+mn-cs"/>
      </a:defRPr>
    </a:lvl5pPr>
    <a:lvl6pPr marL="9143771" algn="l" defTabSz="3657509" rtl="0" eaLnBrk="1" latinLnBrk="0" hangingPunct="1">
      <a:defRPr sz="7200" kern="1200">
        <a:solidFill>
          <a:schemeClr val="tx1"/>
        </a:solidFill>
        <a:latin typeface="+mn-lt"/>
        <a:ea typeface="+mn-ea"/>
        <a:cs typeface="+mn-cs"/>
      </a:defRPr>
    </a:lvl6pPr>
    <a:lvl7pPr marL="10972526" algn="l" defTabSz="3657509" rtl="0" eaLnBrk="1" latinLnBrk="0" hangingPunct="1">
      <a:defRPr sz="7200" kern="1200">
        <a:solidFill>
          <a:schemeClr val="tx1"/>
        </a:solidFill>
        <a:latin typeface="+mn-lt"/>
        <a:ea typeface="+mn-ea"/>
        <a:cs typeface="+mn-cs"/>
      </a:defRPr>
    </a:lvl7pPr>
    <a:lvl8pPr marL="12801280" algn="l" defTabSz="3657509" rtl="0" eaLnBrk="1" latinLnBrk="0" hangingPunct="1">
      <a:defRPr sz="7200" kern="1200">
        <a:solidFill>
          <a:schemeClr val="tx1"/>
        </a:solidFill>
        <a:latin typeface="+mn-lt"/>
        <a:ea typeface="+mn-ea"/>
        <a:cs typeface="+mn-cs"/>
      </a:defRPr>
    </a:lvl8pPr>
    <a:lvl9pPr marL="14630034" algn="l" defTabSz="3657509"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479">
          <p15:clr>
            <a:srgbClr val="A4A3A4"/>
          </p15:clr>
        </p15:guide>
        <p15:guide id="2" pos="8641">
          <p15:clr>
            <a:srgbClr val="A4A3A4"/>
          </p15:clr>
        </p15:guide>
      </p15:sldGuideLst>
    </p:ext>
    <p:ext uri="{2D200454-40CA-4A62-9FC3-DE9A4176ACB9}">
      <p15:notesGuideLst xmlns:p15="http://schemas.microsoft.com/office/powerpoint/2012/main" xmlns="">
        <p15:guide id="1" orient="horz" pos="3133" userDrawn="1">
          <p15:clr>
            <a:srgbClr val="A4A3A4"/>
          </p15:clr>
        </p15:guide>
        <p15:guide id="2" pos="2160" userDrawn="1">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9" autoAdjust="0"/>
    <p:restoredTop sz="94625" autoAdjust="0"/>
  </p:normalViewPr>
  <p:slideViewPr>
    <p:cSldViewPr>
      <p:cViewPr>
        <p:scale>
          <a:sx n="33" d="100"/>
          <a:sy n="33" d="100"/>
        </p:scale>
        <p:origin x="-2196" y="3600"/>
      </p:cViewPr>
      <p:guideLst>
        <p:guide orient="horz" pos="12479"/>
        <p:guide pos="8641"/>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3133"/>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29" tIns="45715" rIns="91429" bIns="45715" rtlCol="0"/>
          <a:lstStyle>
            <a:lvl1pPr algn="l">
              <a:defRPr sz="1200"/>
            </a:lvl1pPr>
          </a:lstStyle>
          <a:p>
            <a:endParaRPr lang="fr-BE"/>
          </a:p>
        </p:txBody>
      </p:sp>
      <p:sp>
        <p:nvSpPr>
          <p:cNvPr id="3" name="Espace réservé de la date 2"/>
          <p:cNvSpPr>
            <a:spLocks noGrp="1"/>
          </p:cNvSpPr>
          <p:nvPr>
            <p:ph type="dt" sz="quarter" idx="1"/>
          </p:nvPr>
        </p:nvSpPr>
        <p:spPr>
          <a:xfrm>
            <a:off x="3850444" y="1"/>
            <a:ext cx="2945659" cy="496332"/>
          </a:xfrm>
          <a:prstGeom prst="rect">
            <a:avLst/>
          </a:prstGeom>
        </p:spPr>
        <p:txBody>
          <a:bodyPr vert="horz" lIns="91429" tIns="45715" rIns="91429" bIns="45715" rtlCol="0"/>
          <a:lstStyle>
            <a:lvl1pPr algn="r">
              <a:defRPr sz="1200"/>
            </a:lvl1pPr>
          </a:lstStyle>
          <a:p>
            <a:fld id="{FCFEAE9C-1B9C-4F92-B13A-C1F5FC9C4741}" type="datetimeFigureOut">
              <a:rPr lang="fr-BE" smtClean="0"/>
              <a:t>14-06-17</a:t>
            </a:fld>
            <a:endParaRPr lang="fr-BE"/>
          </a:p>
        </p:txBody>
      </p:sp>
      <p:sp>
        <p:nvSpPr>
          <p:cNvPr id="4" name="Espace réservé du pied de page 3"/>
          <p:cNvSpPr>
            <a:spLocks noGrp="1"/>
          </p:cNvSpPr>
          <p:nvPr>
            <p:ph type="ftr" sz="quarter" idx="2"/>
          </p:nvPr>
        </p:nvSpPr>
        <p:spPr>
          <a:xfrm>
            <a:off x="0" y="9428584"/>
            <a:ext cx="2945659" cy="496332"/>
          </a:xfrm>
          <a:prstGeom prst="rect">
            <a:avLst/>
          </a:prstGeom>
        </p:spPr>
        <p:txBody>
          <a:bodyPr vert="horz" lIns="91429" tIns="45715" rIns="91429" bIns="45715"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1429" tIns="45715" rIns="91429" bIns="45715" rtlCol="0" anchor="b"/>
          <a:lstStyle>
            <a:lvl1pPr algn="r">
              <a:defRPr sz="1200"/>
            </a:lvl1pPr>
          </a:lstStyle>
          <a:p>
            <a:fld id="{894FDD8C-A022-46C9-BCDF-89E13A6E6BFE}" type="slidenum">
              <a:rPr lang="fr-BE" smtClean="0"/>
              <a:t>‹N°›</a:t>
            </a:fld>
            <a:endParaRPr lang="fr-BE"/>
          </a:p>
        </p:txBody>
      </p:sp>
    </p:spTree>
    <p:extLst>
      <p:ext uri="{BB962C8B-B14F-4D97-AF65-F5344CB8AC3E}">
        <p14:creationId xmlns:p14="http://schemas.microsoft.com/office/powerpoint/2010/main" val="3734471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50444" y="1"/>
            <a:ext cx="2945659" cy="496332"/>
          </a:xfrm>
          <a:prstGeom prst="rect">
            <a:avLst/>
          </a:prstGeom>
        </p:spPr>
        <p:txBody>
          <a:bodyPr vert="horz" lIns="91429" tIns="45715" rIns="91429" bIns="45715" rtlCol="0"/>
          <a:lstStyle>
            <a:lvl1pPr algn="r">
              <a:defRPr sz="1200"/>
            </a:lvl1pPr>
          </a:lstStyle>
          <a:p>
            <a:fld id="{012FAAC9-739A-41EA-B516-B21455ABA507}" type="datetimeFigureOut">
              <a:rPr lang="en-US" smtClean="0"/>
              <a:t>6/14/2017</a:t>
            </a:fld>
            <a:endParaRPr lang="en-US"/>
          </a:p>
        </p:txBody>
      </p:sp>
      <p:sp>
        <p:nvSpPr>
          <p:cNvPr id="4" name="Slide Image Placeholder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29" tIns="45715" rIns="91429" bIns="45715" rtlCol="0" anchor="b"/>
          <a:lstStyle>
            <a:lvl1pPr algn="r">
              <a:defRPr sz="1200"/>
            </a:lvl1pPr>
          </a:lstStyle>
          <a:p>
            <a:fld id="{6E78B09C-8A5C-4090-B61E-955335AF4718}" type="slidenum">
              <a:rPr lang="en-US" smtClean="0"/>
              <a:t>‹N°›</a:t>
            </a:fld>
            <a:endParaRPr lang="en-US"/>
          </a:p>
        </p:txBody>
      </p:sp>
    </p:spTree>
    <p:extLst>
      <p:ext uri="{BB962C8B-B14F-4D97-AF65-F5344CB8AC3E}">
        <p14:creationId xmlns:p14="http://schemas.microsoft.com/office/powerpoint/2010/main" val="2860121772"/>
      </p:ext>
    </p:extLst>
  </p:cSld>
  <p:clrMap bg1="lt1" tx1="dk1" bg2="lt2" tx2="dk2" accent1="accent1" accent2="accent2" accent3="accent3" accent4="accent4" accent5="accent5" accent6="accent6" hlink="hlink" folHlink="folHlink"/>
  <p:notesStyle>
    <a:lvl1pPr marL="0" algn="l" defTabSz="3657509" rtl="0" eaLnBrk="1" latinLnBrk="0" hangingPunct="1">
      <a:defRPr sz="4800" kern="1200">
        <a:solidFill>
          <a:schemeClr val="tx1"/>
        </a:solidFill>
        <a:latin typeface="+mn-lt"/>
        <a:ea typeface="+mn-ea"/>
        <a:cs typeface="+mn-cs"/>
      </a:defRPr>
    </a:lvl1pPr>
    <a:lvl2pPr marL="1828754" algn="l" defTabSz="3657509" rtl="0" eaLnBrk="1" latinLnBrk="0" hangingPunct="1">
      <a:defRPr sz="4800" kern="1200">
        <a:solidFill>
          <a:schemeClr val="tx1"/>
        </a:solidFill>
        <a:latin typeface="+mn-lt"/>
        <a:ea typeface="+mn-ea"/>
        <a:cs typeface="+mn-cs"/>
      </a:defRPr>
    </a:lvl2pPr>
    <a:lvl3pPr marL="3657509" algn="l" defTabSz="3657509" rtl="0" eaLnBrk="1" latinLnBrk="0" hangingPunct="1">
      <a:defRPr sz="4800" kern="1200">
        <a:solidFill>
          <a:schemeClr val="tx1"/>
        </a:solidFill>
        <a:latin typeface="+mn-lt"/>
        <a:ea typeface="+mn-ea"/>
        <a:cs typeface="+mn-cs"/>
      </a:defRPr>
    </a:lvl3pPr>
    <a:lvl4pPr marL="5486263" algn="l" defTabSz="3657509" rtl="0" eaLnBrk="1" latinLnBrk="0" hangingPunct="1">
      <a:defRPr sz="4800" kern="1200">
        <a:solidFill>
          <a:schemeClr val="tx1"/>
        </a:solidFill>
        <a:latin typeface="+mn-lt"/>
        <a:ea typeface="+mn-ea"/>
        <a:cs typeface="+mn-cs"/>
      </a:defRPr>
    </a:lvl4pPr>
    <a:lvl5pPr marL="7315017" algn="l" defTabSz="3657509" rtl="0" eaLnBrk="1" latinLnBrk="0" hangingPunct="1">
      <a:defRPr sz="4800" kern="1200">
        <a:solidFill>
          <a:schemeClr val="tx1"/>
        </a:solidFill>
        <a:latin typeface="+mn-lt"/>
        <a:ea typeface="+mn-ea"/>
        <a:cs typeface="+mn-cs"/>
      </a:defRPr>
    </a:lvl5pPr>
    <a:lvl6pPr marL="9143771" algn="l" defTabSz="3657509" rtl="0" eaLnBrk="1" latinLnBrk="0" hangingPunct="1">
      <a:defRPr sz="4800" kern="1200">
        <a:solidFill>
          <a:schemeClr val="tx1"/>
        </a:solidFill>
        <a:latin typeface="+mn-lt"/>
        <a:ea typeface="+mn-ea"/>
        <a:cs typeface="+mn-cs"/>
      </a:defRPr>
    </a:lvl6pPr>
    <a:lvl7pPr marL="10972526" algn="l" defTabSz="3657509" rtl="0" eaLnBrk="1" latinLnBrk="0" hangingPunct="1">
      <a:defRPr sz="4800" kern="1200">
        <a:solidFill>
          <a:schemeClr val="tx1"/>
        </a:solidFill>
        <a:latin typeface="+mn-lt"/>
        <a:ea typeface="+mn-ea"/>
        <a:cs typeface="+mn-cs"/>
      </a:defRPr>
    </a:lvl7pPr>
    <a:lvl8pPr marL="12801280" algn="l" defTabSz="3657509" rtl="0" eaLnBrk="1" latinLnBrk="0" hangingPunct="1">
      <a:defRPr sz="4800" kern="1200">
        <a:solidFill>
          <a:schemeClr val="tx1"/>
        </a:solidFill>
        <a:latin typeface="+mn-lt"/>
        <a:ea typeface="+mn-ea"/>
        <a:cs typeface="+mn-cs"/>
      </a:defRPr>
    </a:lvl8pPr>
    <a:lvl9pPr marL="14630034" algn="l" defTabSz="3657509"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 Page CIRM">
    <p:spTree>
      <p:nvGrpSpPr>
        <p:cNvPr id="1" name=""/>
        <p:cNvGrpSpPr/>
        <p:nvPr/>
      </p:nvGrpSpPr>
      <p:grpSpPr>
        <a:xfrm>
          <a:off x="0" y="0"/>
          <a:ext cx="0" cy="0"/>
          <a:chOff x="0" y="0"/>
          <a:chExt cx="0" cy="0"/>
        </a:xfrm>
      </p:grpSpPr>
      <p:sp>
        <p:nvSpPr>
          <p:cNvPr id="2" name="Title 1"/>
          <p:cNvSpPr>
            <a:spLocks noGrp="1"/>
          </p:cNvSpPr>
          <p:nvPr>
            <p:ph type="title"/>
          </p:nvPr>
        </p:nvSpPr>
        <p:spPr>
          <a:xfrm>
            <a:off x="1257746" y="4136277"/>
            <a:ext cx="24919684" cy="4153449"/>
          </a:xfrm>
        </p:spPr>
        <p:txBody>
          <a:bodyPr anchor="ctr"/>
          <a:lstStyle>
            <a:lvl1pPr algn="ctr">
              <a:defRPr>
                <a:effectLst/>
              </a:defRPr>
            </a:lvl1pPr>
            <a:extLst/>
          </a:lstStyle>
          <a:p>
            <a:r>
              <a:rPr kumimoji="0" lang="fr-FR" smtClean="0"/>
              <a:t>Modifiez le style du titre</a:t>
            </a:r>
            <a:endParaRPr kumimoji="0" lang="en-US" dirty="0"/>
          </a:p>
        </p:txBody>
      </p:sp>
      <p:pic>
        <p:nvPicPr>
          <p:cNvPr id="7" name="Picture 3" descr="C:\Users\Olivier\Documents\BLEROT_OLI_PRO\PROJETS\LTPB_template_PPT\CIRM-ACRONYM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445" y="32769501"/>
            <a:ext cx="3575902" cy="35750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970707" y="39361459"/>
            <a:ext cx="25925876" cy="26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e 7"/>
          <p:cNvGrpSpPr/>
          <p:nvPr userDrawn="1"/>
        </p:nvGrpSpPr>
        <p:grpSpPr>
          <a:xfrm>
            <a:off x="0" y="0"/>
            <a:ext cx="27432000" cy="3963600"/>
            <a:chOff x="0" y="0"/>
            <a:chExt cx="27432000" cy="3963600"/>
          </a:xfrm>
        </p:grpSpPr>
        <p:pic>
          <p:nvPicPr>
            <p:cNvPr id="15" name="Picture 3"/>
            <p:cNvPicPr preferRelativeResize="0">
              <a:picLocks noChangeArrowheads="1"/>
            </p:cNvPicPr>
            <p:nvPr userDrawn="1"/>
          </p:nvPicPr>
          <p:blipFill rotWithShape="1">
            <a:blip r:embed="rId3">
              <a:extLst>
                <a:ext uri="{28A0092B-C50C-407E-A947-70E740481C1C}">
                  <a14:useLocalDpi xmlns:a14="http://schemas.microsoft.com/office/drawing/2010/main" val="0"/>
                </a:ext>
              </a:extLst>
            </a:blip>
            <a:srcRect l="3111" r="12752"/>
            <a:stretch/>
          </p:blipFill>
          <p:spPr bwMode="auto">
            <a:xfrm>
              <a:off x="0" y="0"/>
              <a:ext cx="18006000" cy="39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a:spLocks noChangeAspect="1"/>
            </p:cNvSpPr>
            <p:nvPr userDrawn="1"/>
          </p:nvSpPr>
          <p:spPr>
            <a:xfrm>
              <a:off x="1548235" y="386947"/>
              <a:ext cx="6554315" cy="3076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Picture 3"/>
            <p:cNvPicPr preferRelativeResize="0">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845413" y="1680"/>
              <a:ext cx="3586587"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Imag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b="10697"/>
            <a:stretch/>
          </p:blipFill>
          <p:spPr>
            <a:xfrm>
              <a:off x="2045667" y="530963"/>
              <a:ext cx="5551240" cy="2792725"/>
            </a:xfrm>
            <a:prstGeom prst="rect">
              <a:avLst/>
            </a:prstGeom>
          </p:spPr>
        </p:pic>
        <p:pic>
          <p:nvPicPr>
            <p:cNvPr id="17" name="Imag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819960" y="425869"/>
              <a:ext cx="4229718" cy="3085834"/>
            </a:xfrm>
            <a:prstGeom prst="rect">
              <a:avLst/>
            </a:prstGeom>
          </p:spPr>
        </p:pic>
        <p:pic>
          <p:nvPicPr>
            <p:cNvPr id="19" name="Picture 8"/>
            <p:cNvPicPr preferRelativeResize="0">
              <a:picLocks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flipV="1">
              <a:off x="17992800" y="1680"/>
              <a:ext cx="5858844" cy="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8"/>
            <p:cNvPicPr preferRelativeResize="0">
              <a:picLocks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flipV="1">
              <a:off x="17992800" y="3938400"/>
              <a:ext cx="5858844" cy="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 Page">
    <p:spTree>
      <p:nvGrpSpPr>
        <p:cNvPr id="1" name=""/>
        <p:cNvGrpSpPr/>
        <p:nvPr/>
      </p:nvGrpSpPr>
      <p:grpSpPr>
        <a:xfrm>
          <a:off x="0" y="0"/>
          <a:ext cx="0" cy="0"/>
          <a:chOff x="0" y="0"/>
          <a:chExt cx="0" cy="0"/>
        </a:xfrm>
      </p:grpSpPr>
      <p:sp>
        <p:nvSpPr>
          <p:cNvPr id="35" name="Title 1"/>
          <p:cNvSpPr>
            <a:spLocks noGrp="1"/>
          </p:cNvSpPr>
          <p:nvPr>
            <p:ph type="title"/>
          </p:nvPr>
        </p:nvSpPr>
        <p:spPr>
          <a:xfrm>
            <a:off x="1257746" y="4136277"/>
            <a:ext cx="24919684" cy="4153449"/>
          </a:xfrm>
        </p:spPr>
        <p:txBody>
          <a:bodyPr anchor="ctr"/>
          <a:lstStyle>
            <a:lvl1pPr algn="ctr">
              <a:defRPr>
                <a:effectLst/>
              </a:defRPr>
            </a:lvl1pPr>
            <a:extLst/>
          </a:lstStyle>
          <a:p>
            <a:r>
              <a:rPr kumimoji="0" lang="fr-FR" smtClean="0"/>
              <a:t>Modifiez le style du titre</a:t>
            </a:r>
            <a:endParaRPr kumimoji="0" lang="en-US" dirty="0"/>
          </a:p>
        </p:txBody>
      </p:sp>
      <p:grpSp>
        <p:nvGrpSpPr>
          <p:cNvPr id="12" name="Groupe 11"/>
          <p:cNvGrpSpPr/>
          <p:nvPr userDrawn="1"/>
        </p:nvGrpSpPr>
        <p:grpSpPr>
          <a:xfrm>
            <a:off x="0" y="0"/>
            <a:ext cx="27432000" cy="3963600"/>
            <a:chOff x="0" y="0"/>
            <a:chExt cx="27432000" cy="3963600"/>
          </a:xfrm>
        </p:grpSpPr>
        <p:pic>
          <p:nvPicPr>
            <p:cNvPr id="13" name="Picture 3"/>
            <p:cNvPicPr preferRelativeResize="0">
              <a:picLocks noChangeArrowheads="1"/>
            </p:cNvPicPr>
            <p:nvPr userDrawn="1"/>
          </p:nvPicPr>
          <p:blipFill rotWithShape="1">
            <a:blip r:embed="rId2">
              <a:extLst>
                <a:ext uri="{28A0092B-C50C-407E-A947-70E740481C1C}">
                  <a14:useLocalDpi xmlns:a14="http://schemas.microsoft.com/office/drawing/2010/main" val="0"/>
                </a:ext>
              </a:extLst>
            </a:blip>
            <a:srcRect l="3111" r="12752"/>
            <a:stretch/>
          </p:blipFill>
          <p:spPr bwMode="auto">
            <a:xfrm>
              <a:off x="0" y="0"/>
              <a:ext cx="18006000" cy="39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a:spLocks noChangeAspect="1"/>
            </p:cNvSpPr>
            <p:nvPr userDrawn="1"/>
          </p:nvSpPr>
          <p:spPr>
            <a:xfrm>
              <a:off x="1548235" y="386947"/>
              <a:ext cx="6554315" cy="3076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5" name="Picture 3"/>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845413" y="1680"/>
              <a:ext cx="3586587"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10697"/>
            <a:stretch/>
          </p:blipFill>
          <p:spPr>
            <a:xfrm>
              <a:off x="2045667" y="530963"/>
              <a:ext cx="5551240" cy="2792725"/>
            </a:xfrm>
            <a:prstGeom prst="rect">
              <a:avLst/>
            </a:prstGeom>
          </p:spPr>
        </p:pic>
        <p:pic>
          <p:nvPicPr>
            <p:cNvPr id="17" name="Imag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19960" y="425869"/>
              <a:ext cx="4229718" cy="3085834"/>
            </a:xfrm>
            <a:prstGeom prst="rect">
              <a:avLst/>
            </a:prstGeom>
          </p:spPr>
        </p:pic>
        <p:pic>
          <p:nvPicPr>
            <p:cNvPr id="18" name="Picture 8"/>
            <p:cNvPicPr preferRelativeResize="0">
              <a:picLocks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flipV="1">
              <a:off x="17992800" y="1680"/>
              <a:ext cx="5858844" cy="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preferRelativeResize="0">
              <a:picLocks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flipV="1">
              <a:off x="17992800" y="3938400"/>
              <a:ext cx="5858844" cy="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970707" y="39361459"/>
            <a:ext cx="25925876" cy="26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43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8" name="Title Placeholder 4"/>
          <p:cNvSpPr>
            <a:spLocks noGrp="1"/>
          </p:cNvSpPr>
          <p:nvPr>
            <p:ph type="title"/>
          </p:nvPr>
        </p:nvSpPr>
        <p:spPr>
          <a:xfrm>
            <a:off x="7956281" y="182876"/>
            <a:ext cx="18539330" cy="3415729"/>
          </a:xfrm>
          <a:prstGeom prst="rect">
            <a:avLst/>
          </a:prstGeom>
          <a:effectLst/>
        </p:spPr>
        <p:txBody>
          <a:bodyPr anchor="ctr">
            <a:normAutofit/>
          </a:bodyPr>
          <a:lstStyle>
            <a:extLst/>
          </a:lstStyle>
          <a:p>
            <a:r>
              <a:rPr kumimoji="0" lang="fr-FR" smtClean="0"/>
              <a:t>Modifiez le style du titre</a:t>
            </a:r>
            <a:endParaRPr kumimoji="0" lang="en-US" dirty="0"/>
          </a:p>
        </p:txBody>
      </p:sp>
      <p:sp>
        <p:nvSpPr>
          <p:cNvPr id="9" name="Text Placeholder 8"/>
          <p:cNvSpPr>
            <a:spLocks noGrp="1"/>
          </p:cNvSpPr>
          <p:nvPr>
            <p:ph idx="1"/>
          </p:nvPr>
        </p:nvSpPr>
        <p:spPr>
          <a:xfrm>
            <a:off x="970696" y="5409750"/>
            <a:ext cx="25833470" cy="32831702"/>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 Chapt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extLst/>
          </a:lstStyle>
          <a:p>
            <a:r>
              <a:rPr kumimoji="0" lang="fr-FR" smtClean="0"/>
              <a:t>Modifiez le style du titre</a:t>
            </a:r>
            <a:endParaRPr kumimoji="0" lang="en-US" dirty="0"/>
          </a:p>
        </p:txBody>
      </p:sp>
      <p:sp>
        <p:nvSpPr>
          <p:cNvPr id="3" name="Content Placeholder 2"/>
          <p:cNvSpPr>
            <a:spLocks noGrp="1"/>
          </p:cNvSpPr>
          <p:nvPr>
            <p:ph idx="1"/>
          </p:nvPr>
        </p:nvSpPr>
        <p:spPr>
          <a:xfrm>
            <a:off x="970696" y="8577721"/>
            <a:ext cx="25833470" cy="26623760"/>
          </a:xfrm>
        </p:spPr>
        <p:txBody>
          <a:bodyPr/>
          <a:lstStyle>
            <a:lvl1pPr eaLnBrk="1" latinLnBrk="0" hangingPunct="1">
              <a:defRPr>
                <a:solidFill>
                  <a:schemeClr val="tx1"/>
                </a:solidFill>
              </a:defRPr>
            </a:lvl1pPr>
            <a:lvl2pPr marL="2560256" indent="-950952" eaLnBrk="1" latinLnBrk="0" hangingPunct="1">
              <a:buClr>
                <a:schemeClr val="tx1"/>
              </a:buClr>
              <a:buFont typeface="Wingdings" panose="05000000000000000000" pitchFamily="2" charset="2"/>
              <a:buChar char="§"/>
              <a:defRPr>
                <a:solidFill>
                  <a:schemeClr val="tx1"/>
                </a:solidFill>
              </a:defRPr>
            </a:lvl2pPr>
            <a:lvl3pPr eaLnBrk="1" latinLnBrk="0" hangingPunct="1">
              <a:defRPr>
                <a:solidFill>
                  <a:schemeClr val="tx1"/>
                </a:solidFill>
              </a:defRPr>
            </a:lvl3pPr>
            <a:lvl4pPr marL="4389010" indent="-694927" eaLnBrk="1" latinLnBrk="0" hangingPunct="1">
              <a:buClr>
                <a:schemeClr val="tx1"/>
              </a:buClr>
              <a:buSzPct val="100000"/>
              <a:buFont typeface="Wingdings" panose="05000000000000000000" pitchFamily="2" charset="2"/>
              <a:buChar char="§"/>
              <a:defRPr>
                <a:solidFill>
                  <a:schemeClr val="tx1"/>
                </a:solidFill>
              </a:defRPr>
            </a:lvl4pPr>
            <a:lvl5pPr marL="5193662" indent="-731502" eaLnBrk="1" latinLnBrk="0" hangingPunct="1">
              <a:buClr>
                <a:schemeClr val="tx1"/>
              </a:buClr>
              <a:buFont typeface="Wingdings" panose="05000000000000000000" pitchFamily="2" charset="2"/>
              <a:buChar char="§"/>
              <a:defRPr>
                <a:solidFill>
                  <a:schemeClr val="tx1"/>
                </a:solidFill>
              </a:defRPr>
            </a:lvl5pPr>
            <a:lvl6pPr marL="6034889" indent="-731502" eaLnBrk="1" latinLnBrk="0" hangingPunct="1">
              <a:buClr>
                <a:schemeClr val="tx1"/>
              </a:buClr>
              <a:buFont typeface="Wingdings" panose="05000000000000000000" pitchFamily="2" charset="2"/>
              <a:buChar char="§"/>
              <a:defRPr baseline="0">
                <a:solidFill>
                  <a:schemeClr val="tx1"/>
                </a:solidFill>
              </a:defRPr>
            </a:lvl6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dirty="0"/>
          </a:p>
        </p:txBody>
      </p:sp>
      <p:sp>
        <p:nvSpPr>
          <p:cNvPr id="27" name="Espace réservé du texte 26"/>
          <p:cNvSpPr>
            <a:spLocks noGrp="1"/>
          </p:cNvSpPr>
          <p:nvPr>
            <p:ph type="body" sz="quarter" idx="10" hasCustomPrompt="1"/>
          </p:nvPr>
        </p:nvSpPr>
        <p:spPr>
          <a:xfrm>
            <a:off x="642746" y="5697749"/>
            <a:ext cx="5081028" cy="1683794"/>
          </a:xfrm>
          <a:ln>
            <a:solidFill>
              <a:schemeClr val="accent2"/>
            </a:solidFill>
          </a:ln>
        </p:spPr>
        <p:style>
          <a:lnRef idx="2">
            <a:schemeClr val="accent2"/>
          </a:lnRef>
          <a:fillRef idx="1">
            <a:schemeClr val="lt1"/>
          </a:fillRef>
          <a:effectRef idx="0">
            <a:schemeClr val="accent2"/>
          </a:effectRef>
          <a:fontRef idx="none"/>
        </p:style>
        <p:txBody>
          <a:bodyPr>
            <a:noAutofit/>
          </a:bodyPr>
          <a:lstStyle>
            <a:lvl1pPr marL="329176" indent="0">
              <a:buSzPct val="250000"/>
              <a:buFontTx/>
              <a:buNone/>
              <a:defRPr sz="5600" baseline="0">
                <a:solidFill>
                  <a:schemeClr val="tx2"/>
                </a:solidFill>
              </a:defRPr>
            </a:lvl1pPr>
            <a:lvl2pPr>
              <a:defRPr sz="4800"/>
            </a:lvl2pPr>
            <a:lvl3pPr marL="2633406" indent="0">
              <a:buNone/>
              <a:defRPr sz="4800"/>
            </a:lvl3pPr>
            <a:lvl4pPr marL="3694084" indent="0">
              <a:buNone/>
              <a:defRPr sz="4800"/>
            </a:lvl4pPr>
            <a:lvl5pPr marL="4462160" indent="0">
              <a:buNone/>
              <a:defRPr sz="4800"/>
            </a:lvl5pPr>
          </a:lstStyle>
          <a:p>
            <a:pPr lvl="0"/>
            <a:r>
              <a:rPr lang="fr-FR" dirty="0" err="1" smtClean="0"/>
              <a:t>Chapter</a:t>
            </a:r>
            <a:r>
              <a:rPr lang="fr-FR" dirty="0" smtClean="0"/>
              <a:t> 1</a:t>
            </a:r>
          </a:p>
        </p:txBody>
      </p:sp>
      <p:sp>
        <p:nvSpPr>
          <p:cNvPr id="30" name="Espace réservé du texte 26"/>
          <p:cNvSpPr>
            <a:spLocks noGrp="1"/>
          </p:cNvSpPr>
          <p:nvPr>
            <p:ph type="body" sz="quarter" idx="11" hasCustomPrompt="1"/>
          </p:nvPr>
        </p:nvSpPr>
        <p:spPr>
          <a:xfrm>
            <a:off x="5939823" y="5697749"/>
            <a:ext cx="5081028" cy="1683794"/>
          </a:xfrm>
          <a:ln>
            <a:solidFill>
              <a:srgbClr val="92D050"/>
            </a:solidFill>
          </a:ln>
        </p:spPr>
        <p:style>
          <a:lnRef idx="2">
            <a:schemeClr val="accent2"/>
          </a:lnRef>
          <a:fillRef idx="1">
            <a:schemeClr val="lt1"/>
          </a:fillRef>
          <a:effectRef idx="0">
            <a:schemeClr val="accent2"/>
          </a:effectRef>
          <a:fontRef idx="none"/>
        </p:style>
        <p:txBody>
          <a:bodyPr>
            <a:noAutofit/>
          </a:bodyPr>
          <a:lstStyle>
            <a:lvl1pPr marL="329176" indent="0">
              <a:buSzPct val="250000"/>
              <a:buFontTx/>
              <a:buNone/>
              <a:defRPr sz="5600" baseline="0">
                <a:solidFill>
                  <a:schemeClr val="tx2"/>
                </a:solidFill>
              </a:defRPr>
            </a:lvl1pPr>
            <a:lvl2pPr>
              <a:defRPr sz="4800"/>
            </a:lvl2pPr>
            <a:lvl3pPr marL="2633406" indent="0">
              <a:buNone/>
              <a:defRPr sz="4800"/>
            </a:lvl3pPr>
            <a:lvl4pPr marL="3694084" indent="0">
              <a:buNone/>
              <a:defRPr sz="4800"/>
            </a:lvl4pPr>
            <a:lvl5pPr marL="4462160" indent="0">
              <a:buNone/>
              <a:defRPr sz="4800"/>
            </a:lvl5pPr>
          </a:lstStyle>
          <a:p>
            <a:pPr lvl="0"/>
            <a:r>
              <a:rPr lang="fr-FR" dirty="0" err="1" smtClean="0"/>
              <a:t>Chapter</a:t>
            </a:r>
            <a:r>
              <a:rPr lang="fr-FR" dirty="0" smtClean="0"/>
              <a:t> 2</a:t>
            </a:r>
          </a:p>
        </p:txBody>
      </p:sp>
      <p:sp>
        <p:nvSpPr>
          <p:cNvPr id="31" name="Espace réservé du texte 26"/>
          <p:cNvSpPr>
            <a:spLocks noGrp="1"/>
          </p:cNvSpPr>
          <p:nvPr>
            <p:ph type="body" sz="quarter" idx="12" hasCustomPrompt="1"/>
          </p:nvPr>
        </p:nvSpPr>
        <p:spPr>
          <a:xfrm>
            <a:off x="11229148" y="5697749"/>
            <a:ext cx="5081028" cy="1683794"/>
          </a:xfrm>
          <a:ln>
            <a:solidFill>
              <a:srgbClr val="92D050"/>
            </a:solidFill>
          </a:ln>
        </p:spPr>
        <p:style>
          <a:lnRef idx="2">
            <a:schemeClr val="accent2"/>
          </a:lnRef>
          <a:fillRef idx="1">
            <a:schemeClr val="lt1"/>
          </a:fillRef>
          <a:effectRef idx="0">
            <a:schemeClr val="accent2"/>
          </a:effectRef>
          <a:fontRef idx="none"/>
        </p:style>
        <p:txBody>
          <a:bodyPr>
            <a:noAutofit/>
          </a:bodyPr>
          <a:lstStyle>
            <a:lvl1pPr marL="329176" indent="0">
              <a:buSzPct val="250000"/>
              <a:buFontTx/>
              <a:buNone/>
              <a:defRPr sz="5600" baseline="0">
                <a:solidFill>
                  <a:schemeClr val="tx2"/>
                </a:solidFill>
              </a:defRPr>
            </a:lvl1pPr>
            <a:lvl2pPr>
              <a:defRPr sz="4800"/>
            </a:lvl2pPr>
            <a:lvl3pPr marL="2633406" indent="0">
              <a:buNone/>
              <a:defRPr sz="4800"/>
            </a:lvl3pPr>
            <a:lvl4pPr marL="3694084" indent="0">
              <a:buNone/>
              <a:defRPr sz="4800"/>
            </a:lvl4pPr>
            <a:lvl5pPr marL="4462160" indent="0">
              <a:buNone/>
              <a:defRPr sz="4800"/>
            </a:lvl5pPr>
          </a:lstStyle>
          <a:p>
            <a:pPr lvl="0"/>
            <a:r>
              <a:rPr lang="fr-FR" dirty="0" err="1" smtClean="0"/>
              <a:t>Chapter</a:t>
            </a:r>
            <a:r>
              <a:rPr lang="fr-FR" dirty="0" smtClean="0"/>
              <a:t> 3</a:t>
            </a:r>
          </a:p>
        </p:txBody>
      </p:sp>
      <p:sp>
        <p:nvSpPr>
          <p:cNvPr id="32" name="Espace réservé du texte 26"/>
          <p:cNvSpPr>
            <a:spLocks noGrp="1"/>
          </p:cNvSpPr>
          <p:nvPr>
            <p:ph type="body" sz="quarter" idx="13" hasCustomPrompt="1"/>
          </p:nvPr>
        </p:nvSpPr>
        <p:spPr>
          <a:xfrm>
            <a:off x="16526225" y="5697749"/>
            <a:ext cx="5081028" cy="1683794"/>
          </a:xfrm>
          <a:ln>
            <a:solidFill>
              <a:srgbClr val="92D050"/>
            </a:solidFill>
          </a:ln>
        </p:spPr>
        <p:style>
          <a:lnRef idx="2">
            <a:schemeClr val="accent2"/>
          </a:lnRef>
          <a:fillRef idx="1">
            <a:schemeClr val="lt1"/>
          </a:fillRef>
          <a:effectRef idx="0">
            <a:schemeClr val="accent2"/>
          </a:effectRef>
          <a:fontRef idx="none"/>
        </p:style>
        <p:txBody>
          <a:bodyPr>
            <a:noAutofit/>
          </a:bodyPr>
          <a:lstStyle>
            <a:lvl1pPr marL="329176" indent="0">
              <a:buSzPct val="250000"/>
              <a:buFontTx/>
              <a:buNone/>
              <a:defRPr sz="5600" baseline="0">
                <a:solidFill>
                  <a:schemeClr val="tx2"/>
                </a:solidFill>
              </a:defRPr>
            </a:lvl1pPr>
            <a:lvl2pPr>
              <a:defRPr sz="4800"/>
            </a:lvl2pPr>
            <a:lvl3pPr marL="2633406" indent="0">
              <a:buNone/>
              <a:defRPr sz="4800"/>
            </a:lvl3pPr>
            <a:lvl4pPr marL="3694084" indent="0">
              <a:buNone/>
              <a:defRPr sz="4800"/>
            </a:lvl4pPr>
            <a:lvl5pPr marL="4462160" indent="0">
              <a:buNone/>
              <a:defRPr sz="4800"/>
            </a:lvl5pPr>
          </a:lstStyle>
          <a:p>
            <a:pPr lvl="0"/>
            <a:r>
              <a:rPr lang="fr-FR" dirty="0" err="1" smtClean="0"/>
              <a:t>Chapter</a:t>
            </a:r>
            <a:r>
              <a:rPr lang="fr-FR" dirty="0" smtClean="0"/>
              <a:t> 4</a:t>
            </a:r>
          </a:p>
        </p:txBody>
      </p:sp>
      <p:sp>
        <p:nvSpPr>
          <p:cNvPr id="33" name="Espace réservé du texte 26"/>
          <p:cNvSpPr>
            <a:spLocks noGrp="1"/>
          </p:cNvSpPr>
          <p:nvPr>
            <p:ph type="body" sz="quarter" idx="14" hasCustomPrompt="1"/>
          </p:nvPr>
        </p:nvSpPr>
        <p:spPr>
          <a:xfrm>
            <a:off x="21815553" y="5697749"/>
            <a:ext cx="5081028" cy="1683794"/>
          </a:xfrm>
          <a:ln>
            <a:solidFill>
              <a:srgbClr val="92D050"/>
            </a:solidFill>
          </a:ln>
        </p:spPr>
        <p:style>
          <a:lnRef idx="2">
            <a:schemeClr val="accent2"/>
          </a:lnRef>
          <a:fillRef idx="1">
            <a:schemeClr val="lt1"/>
          </a:fillRef>
          <a:effectRef idx="0">
            <a:schemeClr val="accent2"/>
          </a:effectRef>
          <a:fontRef idx="none"/>
        </p:style>
        <p:txBody>
          <a:bodyPr>
            <a:noAutofit/>
          </a:bodyPr>
          <a:lstStyle>
            <a:lvl1pPr marL="329176" indent="0">
              <a:buSzPct val="250000"/>
              <a:buFontTx/>
              <a:buNone/>
              <a:defRPr sz="5600" baseline="0">
                <a:solidFill>
                  <a:schemeClr val="tx2"/>
                </a:solidFill>
              </a:defRPr>
            </a:lvl1pPr>
            <a:lvl2pPr>
              <a:defRPr sz="4800"/>
            </a:lvl2pPr>
            <a:lvl3pPr marL="2633406" indent="0">
              <a:buNone/>
              <a:defRPr sz="4800"/>
            </a:lvl3pPr>
            <a:lvl4pPr marL="3694084" indent="0">
              <a:buNone/>
              <a:defRPr sz="4800"/>
            </a:lvl4pPr>
            <a:lvl5pPr marL="4462160" indent="0">
              <a:buNone/>
              <a:defRPr sz="4800"/>
            </a:lvl5pPr>
          </a:lstStyle>
          <a:p>
            <a:pPr lvl="0"/>
            <a:r>
              <a:rPr lang="fr-FR" dirty="0" err="1" smtClean="0"/>
              <a:t>Chapter</a:t>
            </a:r>
            <a:r>
              <a:rPr lang="fr-FR" dirty="0" smtClean="0"/>
              <a:t> 5</a:t>
            </a:r>
          </a:p>
        </p:txBody>
      </p:sp>
      <p:sp>
        <p:nvSpPr>
          <p:cNvPr id="13" name="Date Placeholder 3"/>
          <p:cNvSpPr>
            <a:spLocks noGrp="1"/>
          </p:cNvSpPr>
          <p:nvPr>
            <p:ph type="dt" sz="half" idx="2"/>
          </p:nvPr>
        </p:nvSpPr>
        <p:spPr>
          <a:xfrm>
            <a:off x="970696" y="37047883"/>
            <a:ext cx="3673883" cy="1897564"/>
          </a:xfrm>
          <a:prstGeom prst="rect">
            <a:avLst/>
          </a:prstGeom>
        </p:spPr>
        <p:txBody>
          <a:bodyPr lIns="365751" tIns="182875" rIns="365751" bIns="182875"/>
          <a:lstStyle>
            <a:lvl1pPr>
              <a:defRPr sz="3600">
                <a:solidFill>
                  <a:schemeClr val="tx1"/>
                </a:solidFill>
              </a:defRPr>
            </a:lvl1pPr>
            <a:extLst/>
          </a:lstStyle>
          <a:p>
            <a:fld id="{B0CC85FE-5CB9-4D4C-83E1-C61082084F64}" type="datetime1">
              <a:rPr lang="en-US" smtClean="0"/>
              <a:pPr/>
              <a:t>6/14/2017</a:t>
            </a:fld>
            <a:endParaRPr lang="en-US" dirty="0"/>
          </a:p>
        </p:txBody>
      </p:sp>
      <p:sp>
        <p:nvSpPr>
          <p:cNvPr id="14" name="Footer Placeholder 4"/>
          <p:cNvSpPr>
            <a:spLocks noGrp="1"/>
          </p:cNvSpPr>
          <p:nvPr>
            <p:ph type="ftr" sz="quarter" idx="3"/>
          </p:nvPr>
        </p:nvSpPr>
        <p:spPr>
          <a:xfrm>
            <a:off x="4921605" y="37026102"/>
            <a:ext cx="19999514" cy="1897564"/>
          </a:xfrm>
          <a:prstGeom prst="rect">
            <a:avLst/>
          </a:prstGeom>
        </p:spPr>
        <p:txBody>
          <a:bodyPr lIns="365751" tIns="182875" rIns="365751" bIns="182875"/>
          <a:lstStyle>
            <a:lvl1pPr algn="ctr">
              <a:defRPr sz="3600">
                <a:solidFill>
                  <a:schemeClr val="tx1"/>
                </a:solidFill>
              </a:defRPr>
            </a:lvl1pPr>
            <a:extLst/>
          </a:lstStyle>
          <a:p>
            <a:r>
              <a:rPr lang="fr-BE" smtClean="0"/>
              <a:t>Title of the publication </a:t>
            </a:r>
            <a:endParaRPr lang="en-US" dirty="0"/>
          </a:p>
        </p:txBody>
      </p:sp>
      <p:sp>
        <p:nvSpPr>
          <p:cNvPr id="15" name="Slide Number Placeholder 5"/>
          <p:cNvSpPr>
            <a:spLocks noGrp="1"/>
          </p:cNvSpPr>
          <p:nvPr>
            <p:ph type="sldNum" sz="quarter" idx="4"/>
          </p:nvPr>
        </p:nvSpPr>
        <p:spPr>
          <a:xfrm>
            <a:off x="25094851" y="37026102"/>
            <a:ext cx="1801727" cy="1897564"/>
          </a:xfrm>
          <a:prstGeom prst="rect">
            <a:avLst/>
          </a:prstGeom>
        </p:spPr>
        <p:txBody>
          <a:bodyPr lIns="365751" tIns="182875" rIns="365751" bIns="182875"/>
          <a:lstStyle>
            <a:lvl1pPr algn="r">
              <a:defRPr sz="3600">
                <a:solidFill>
                  <a:schemeClr val="tx1"/>
                </a:solidFill>
              </a:defRPr>
            </a:lvl1pPr>
            <a:extLst/>
          </a:lstStyle>
          <a:p>
            <a:fld id="{B6F15528-21DE-4FAA-801E-634DDDAF4B2B}"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l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0549" y="6273744"/>
            <a:ext cx="13178989" cy="14143872"/>
          </a:xfrm>
        </p:spPr>
        <p:txBody>
          <a:bodyPr>
            <a:normAutofit/>
          </a:bodyPr>
          <a:lstStyle>
            <a:lvl1pPr eaLnBrk="1" latinLnBrk="0" hangingPunct="1">
              <a:defRPr sz="9600"/>
            </a:lvl1pPr>
            <a:lvl2pPr eaLnBrk="1" latinLnBrk="0" hangingPunct="1">
              <a:defRPr sz="8000"/>
            </a:lvl2pPr>
            <a:lvl3pPr marL="3547783" indent="-914377" eaLnBrk="1" latinLnBrk="0" hangingPunct="1">
              <a:buFont typeface="Wingdings" panose="05000000000000000000" pitchFamily="2" charset="2"/>
              <a:buChar char="§"/>
              <a:defRPr sz="7200"/>
            </a:lvl3pPr>
            <a:lvl4pPr eaLnBrk="1" latinLnBrk="0" hangingPunct="1">
              <a:defRPr sz="6400"/>
            </a:lvl4pPr>
            <a:lvl5pPr eaLnBrk="1" latinLnBrk="0" hangingPunct="1">
              <a:defRPr kumimoji="0" lang="en-US" sz="6400" kern="1200" dirty="0">
                <a:solidFill>
                  <a:schemeClr val="tx2"/>
                </a:solidFill>
                <a:latin typeface="+mn-lt"/>
                <a:ea typeface="+mn-ea"/>
                <a:cs typeface="+mn-cs"/>
              </a:defRPr>
            </a:lvl5pPr>
            <a:lvl6pPr marL="5303387" indent="0" eaLnBrk="1" latinLnBrk="0" hangingPunct="1">
              <a:buNone/>
              <a:defRPr/>
            </a:lvl6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lang="fr-FR" dirty="0" smtClean="0"/>
          </a:p>
        </p:txBody>
      </p:sp>
      <p:sp>
        <p:nvSpPr>
          <p:cNvPr id="11" name="Content Placeholder 2"/>
          <p:cNvSpPr>
            <a:spLocks noGrp="1"/>
          </p:cNvSpPr>
          <p:nvPr>
            <p:ph sz="half" idx="13"/>
          </p:nvPr>
        </p:nvSpPr>
        <p:spPr>
          <a:xfrm>
            <a:off x="13773510" y="6273744"/>
            <a:ext cx="13178989" cy="14143872"/>
          </a:xfrm>
        </p:spPr>
        <p:txBody>
          <a:bodyPr>
            <a:normAutofit/>
          </a:bodyPr>
          <a:lstStyle>
            <a:lvl1pPr eaLnBrk="1" latinLnBrk="0" hangingPunct="1">
              <a:defRPr sz="9600"/>
            </a:lvl1pPr>
            <a:lvl2pPr eaLnBrk="1" latinLnBrk="0" hangingPunct="1">
              <a:defRPr sz="8000"/>
            </a:lvl2pPr>
            <a:lvl3pPr marL="3547783" indent="-914377" eaLnBrk="1" latinLnBrk="0" hangingPunct="1">
              <a:buFont typeface="Wingdings" panose="05000000000000000000" pitchFamily="2" charset="2"/>
              <a:buChar char="§"/>
              <a:defRPr sz="7200"/>
            </a:lvl3pPr>
            <a:lvl4pPr eaLnBrk="1" latinLnBrk="0" hangingPunct="1">
              <a:defRPr sz="6400"/>
            </a:lvl4pPr>
            <a:lvl5pPr eaLnBrk="1" latinLnBrk="0" hangingPunct="1">
              <a:defRPr kumimoji="0" lang="en-US" sz="6400" kern="1200" dirty="0">
                <a:solidFill>
                  <a:schemeClr val="tx2"/>
                </a:solidFill>
                <a:latin typeface="+mn-lt"/>
                <a:ea typeface="+mn-ea"/>
                <a:cs typeface="+mn-cs"/>
              </a:defRPr>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lang="fr-FR" dirty="0" smtClean="0"/>
          </a:p>
        </p:txBody>
      </p:sp>
      <p:sp>
        <p:nvSpPr>
          <p:cNvPr id="12" name="Title 1"/>
          <p:cNvSpPr>
            <a:spLocks noGrp="1"/>
          </p:cNvSpPr>
          <p:nvPr>
            <p:ph type="title"/>
          </p:nvPr>
        </p:nvSpPr>
        <p:spPr>
          <a:xfrm>
            <a:off x="7956281" y="182874"/>
            <a:ext cx="19012312" cy="3498891"/>
          </a:xfrm>
        </p:spPr>
        <p:txBody>
          <a:bodyPr/>
          <a:lstStyle>
            <a:extLst/>
          </a:lstStyle>
          <a:p>
            <a:r>
              <a:rPr kumimoji="0" lang="fr-FR" smtClean="0"/>
              <a:t>Modifiez le style du titre</a:t>
            </a:r>
            <a:endParaRPr kumimoji="0" lang="en-US" dirty="0"/>
          </a:p>
        </p:txBody>
      </p:sp>
      <p:sp>
        <p:nvSpPr>
          <p:cNvPr id="8" name="Content Placeholder 2"/>
          <p:cNvSpPr>
            <a:spLocks noGrp="1"/>
          </p:cNvSpPr>
          <p:nvPr>
            <p:ph sz="half" idx="14"/>
          </p:nvPr>
        </p:nvSpPr>
        <p:spPr>
          <a:xfrm>
            <a:off x="466582" y="21249608"/>
            <a:ext cx="13242957" cy="14143872"/>
          </a:xfrm>
        </p:spPr>
        <p:txBody>
          <a:bodyPr>
            <a:normAutofit/>
          </a:bodyPr>
          <a:lstStyle>
            <a:lvl1pPr eaLnBrk="1" latinLnBrk="0" hangingPunct="1">
              <a:defRPr sz="9600"/>
            </a:lvl1pPr>
            <a:lvl2pPr eaLnBrk="1" latinLnBrk="0" hangingPunct="1">
              <a:defRPr sz="8000"/>
            </a:lvl2pPr>
            <a:lvl3pPr marL="3547783" indent="-914377" eaLnBrk="1" latinLnBrk="0" hangingPunct="1">
              <a:buFont typeface="Wingdings" panose="05000000000000000000" pitchFamily="2" charset="2"/>
              <a:buChar char="§"/>
              <a:defRPr sz="7200"/>
            </a:lvl3pPr>
            <a:lvl4pPr eaLnBrk="1" latinLnBrk="0" hangingPunct="1">
              <a:defRPr sz="6400"/>
            </a:lvl4pPr>
            <a:lvl5pPr eaLnBrk="1" latinLnBrk="0" hangingPunct="1">
              <a:defRPr kumimoji="0" lang="en-US" sz="6400" kern="1200" dirty="0">
                <a:solidFill>
                  <a:schemeClr val="tx2"/>
                </a:solidFill>
                <a:latin typeface="+mn-lt"/>
                <a:ea typeface="+mn-ea"/>
                <a:cs typeface="+mn-cs"/>
              </a:defRPr>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lang="fr-FR" dirty="0" smtClean="0"/>
          </a:p>
        </p:txBody>
      </p:sp>
      <p:sp>
        <p:nvSpPr>
          <p:cNvPr id="9" name="Content Placeholder 2"/>
          <p:cNvSpPr>
            <a:spLocks noGrp="1"/>
          </p:cNvSpPr>
          <p:nvPr>
            <p:ph sz="half" idx="15"/>
          </p:nvPr>
        </p:nvSpPr>
        <p:spPr>
          <a:xfrm>
            <a:off x="13219366" y="21249608"/>
            <a:ext cx="13242957" cy="14143872"/>
          </a:xfrm>
        </p:spPr>
        <p:txBody>
          <a:bodyPr>
            <a:normAutofit/>
          </a:bodyPr>
          <a:lstStyle>
            <a:lvl1pPr eaLnBrk="1" latinLnBrk="0" hangingPunct="1">
              <a:defRPr sz="9600"/>
            </a:lvl1pPr>
            <a:lvl2pPr eaLnBrk="1" latinLnBrk="0" hangingPunct="1">
              <a:defRPr sz="8000"/>
            </a:lvl2pPr>
            <a:lvl3pPr marL="3547783" indent="-914377" eaLnBrk="1" latinLnBrk="0" hangingPunct="1">
              <a:buFont typeface="Wingdings" panose="05000000000000000000" pitchFamily="2" charset="2"/>
              <a:buChar char="§"/>
              <a:defRPr sz="7200"/>
            </a:lvl3pPr>
            <a:lvl4pPr eaLnBrk="1" latinLnBrk="0" hangingPunct="1">
              <a:defRPr sz="6400"/>
            </a:lvl4pPr>
            <a:lvl5pPr eaLnBrk="1" latinLnBrk="0" hangingPunct="1">
              <a:defRPr kumimoji="0" lang="en-US" sz="6400" kern="1200" dirty="0">
                <a:solidFill>
                  <a:schemeClr val="tx2"/>
                </a:solidFill>
                <a:latin typeface="+mn-lt"/>
                <a:ea typeface="+mn-ea"/>
                <a:cs typeface="+mn-cs"/>
              </a:defRPr>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lang="fr-FR" dirty="0" smtClean="0"/>
          </a:p>
        </p:txBody>
      </p:sp>
      <p:sp>
        <p:nvSpPr>
          <p:cNvPr id="10" name="Date Placeholder 3"/>
          <p:cNvSpPr>
            <a:spLocks noGrp="1"/>
          </p:cNvSpPr>
          <p:nvPr>
            <p:ph type="dt" sz="half" idx="2"/>
          </p:nvPr>
        </p:nvSpPr>
        <p:spPr>
          <a:xfrm>
            <a:off x="970696" y="37047883"/>
            <a:ext cx="3673883" cy="1897564"/>
          </a:xfrm>
          <a:prstGeom prst="rect">
            <a:avLst/>
          </a:prstGeom>
        </p:spPr>
        <p:txBody>
          <a:bodyPr lIns="365751" tIns="182875" rIns="365751" bIns="182875"/>
          <a:lstStyle>
            <a:lvl1pPr>
              <a:defRPr sz="3600">
                <a:solidFill>
                  <a:schemeClr val="tx1"/>
                </a:solidFill>
              </a:defRPr>
            </a:lvl1pPr>
            <a:extLst/>
          </a:lstStyle>
          <a:p>
            <a:fld id="{B0CC85FE-5CB9-4D4C-83E1-C61082084F64}" type="datetime1">
              <a:rPr lang="en-US" smtClean="0"/>
              <a:pPr/>
              <a:t>6/14/2017</a:t>
            </a:fld>
            <a:endParaRPr lang="en-US" dirty="0"/>
          </a:p>
        </p:txBody>
      </p:sp>
      <p:sp>
        <p:nvSpPr>
          <p:cNvPr id="16" name="Footer Placeholder 4"/>
          <p:cNvSpPr>
            <a:spLocks noGrp="1"/>
          </p:cNvSpPr>
          <p:nvPr>
            <p:ph type="ftr" sz="quarter" idx="3"/>
          </p:nvPr>
        </p:nvSpPr>
        <p:spPr>
          <a:xfrm>
            <a:off x="4921605" y="37026102"/>
            <a:ext cx="19999514" cy="1897564"/>
          </a:xfrm>
          <a:prstGeom prst="rect">
            <a:avLst/>
          </a:prstGeom>
        </p:spPr>
        <p:txBody>
          <a:bodyPr lIns="365751" tIns="182875" rIns="365751" bIns="182875"/>
          <a:lstStyle>
            <a:lvl1pPr algn="ctr">
              <a:defRPr sz="3600">
                <a:solidFill>
                  <a:schemeClr val="tx1"/>
                </a:solidFill>
              </a:defRPr>
            </a:lvl1pPr>
            <a:extLst/>
          </a:lstStyle>
          <a:p>
            <a:r>
              <a:rPr lang="fr-BE" smtClean="0"/>
              <a:t>Title of the publication </a:t>
            </a:r>
            <a:endParaRPr lang="en-US" dirty="0"/>
          </a:p>
        </p:txBody>
      </p:sp>
      <p:sp>
        <p:nvSpPr>
          <p:cNvPr id="17" name="Slide Number Placeholder 5"/>
          <p:cNvSpPr>
            <a:spLocks noGrp="1"/>
          </p:cNvSpPr>
          <p:nvPr>
            <p:ph type="sldNum" sz="quarter" idx="4"/>
          </p:nvPr>
        </p:nvSpPr>
        <p:spPr>
          <a:xfrm>
            <a:off x="25094851" y="37026102"/>
            <a:ext cx="1801727" cy="1897564"/>
          </a:xfrm>
          <a:prstGeom prst="rect">
            <a:avLst/>
          </a:prstGeom>
        </p:spPr>
        <p:txBody>
          <a:bodyPr lIns="365751" tIns="182875" rIns="365751" bIns="182875"/>
          <a:lstStyle>
            <a:lvl1pPr algn="r">
              <a:defRPr sz="3600">
                <a:solidFill>
                  <a:schemeClr val="tx1"/>
                </a:solidFill>
              </a:defRPr>
            </a:lvl1pPr>
            <a:extLst/>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6456456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with bottom line">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970707" y="39361459"/>
            <a:ext cx="25925876" cy="26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681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519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CC85FE-5CB9-4D4C-83E1-C61082084F64}" type="datetime1">
              <a:rPr lang="en-US" smtClean="0"/>
              <a:pPr/>
              <a:t>6/14/2017</a:t>
            </a:fld>
            <a:endParaRPr lang="en-US" dirty="0"/>
          </a:p>
        </p:txBody>
      </p:sp>
      <p:sp>
        <p:nvSpPr>
          <p:cNvPr id="3" name="Espace réservé du pied de page 2"/>
          <p:cNvSpPr>
            <a:spLocks noGrp="1"/>
          </p:cNvSpPr>
          <p:nvPr>
            <p:ph type="ftr" sz="quarter" idx="11"/>
          </p:nvPr>
        </p:nvSpPr>
        <p:spPr/>
        <p:txBody>
          <a:bodyPr/>
          <a:lstStyle/>
          <a:p>
            <a:r>
              <a:rPr lang="fr-BE" smtClean="0"/>
              <a:t>Title of the publication </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6531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7956281" y="182876"/>
            <a:ext cx="18539330" cy="3415729"/>
          </a:xfrm>
          <a:prstGeom prst="rect">
            <a:avLst/>
          </a:prstGeom>
          <a:effectLst/>
        </p:spPr>
        <p:txBody>
          <a:bodyPr lIns="365751" tIns="182875" rIns="365751" bIns="182875" anchor="ctr">
            <a:normAutofit/>
          </a:bodyPr>
          <a:lstStyle>
            <a:extLst/>
          </a:lstStyle>
          <a:p>
            <a:r>
              <a:rPr kumimoji="0" lang="fr-FR" dirty="0" smtClean="0"/>
              <a:t>Modifiez le style du titre</a:t>
            </a:r>
            <a:endParaRPr kumimoji="0" lang="en-US" dirty="0"/>
          </a:p>
        </p:txBody>
      </p:sp>
      <p:sp>
        <p:nvSpPr>
          <p:cNvPr id="9" name="Text Placeholder 8"/>
          <p:cNvSpPr>
            <a:spLocks noGrp="1"/>
          </p:cNvSpPr>
          <p:nvPr>
            <p:ph type="body" idx="1"/>
          </p:nvPr>
        </p:nvSpPr>
        <p:spPr>
          <a:xfrm>
            <a:off x="970696" y="5409750"/>
            <a:ext cx="25833470" cy="30815720"/>
          </a:xfrm>
          <a:prstGeom prst="rect">
            <a:avLst/>
          </a:prstGeom>
        </p:spPr>
        <p:txBody>
          <a:bodyPr lIns="365751" tIns="182875" rIns="365751" bIns="182875">
            <a:normAutofit/>
          </a:bodyPr>
          <a:lstStyle>
            <a:extLst/>
          </a:lstStyle>
          <a:p>
            <a:pPr lvl="0" eaLnBrk="1" latinLnBrk="0" hangingPunct="1"/>
            <a:r>
              <a:rPr kumimoji="0" lang="fr-FR" dirty="0" smtClean="0"/>
              <a:t>Modifiez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p>
          <a:p>
            <a:pPr lvl="5" eaLnBrk="1" latinLnBrk="0" hangingPunct="1"/>
            <a:r>
              <a:rPr kumimoji="0" lang="fr-FR" dirty="0" smtClean="0"/>
              <a:t>Sixième Niveau</a:t>
            </a:r>
            <a:endParaRPr kumimoji="0" lang="en-US" dirty="0"/>
          </a:p>
        </p:txBody>
      </p:sp>
      <p:sp>
        <p:nvSpPr>
          <p:cNvPr id="8" name="Date Placeholder 3"/>
          <p:cNvSpPr>
            <a:spLocks noGrp="1"/>
          </p:cNvSpPr>
          <p:nvPr>
            <p:ph type="dt" sz="half" idx="2"/>
          </p:nvPr>
        </p:nvSpPr>
        <p:spPr>
          <a:xfrm>
            <a:off x="970696" y="37047883"/>
            <a:ext cx="3673883" cy="1897564"/>
          </a:xfrm>
          <a:prstGeom prst="rect">
            <a:avLst/>
          </a:prstGeom>
        </p:spPr>
        <p:txBody>
          <a:bodyPr lIns="365751" tIns="182875" rIns="365751" bIns="182875"/>
          <a:lstStyle>
            <a:lvl1pPr>
              <a:defRPr sz="3600">
                <a:solidFill>
                  <a:schemeClr val="tx1"/>
                </a:solidFill>
              </a:defRPr>
            </a:lvl1pPr>
            <a:extLst/>
          </a:lstStyle>
          <a:p>
            <a:fld id="{B0CC85FE-5CB9-4D4C-83E1-C61082084F64}" type="datetime1">
              <a:rPr lang="en-US" smtClean="0"/>
              <a:pPr/>
              <a:t>6/14/2017</a:t>
            </a:fld>
            <a:endParaRPr lang="en-US" dirty="0"/>
          </a:p>
        </p:txBody>
      </p:sp>
      <p:sp>
        <p:nvSpPr>
          <p:cNvPr id="11" name="Footer Placeholder 4"/>
          <p:cNvSpPr>
            <a:spLocks noGrp="1"/>
          </p:cNvSpPr>
          <p:nvPr>
            <p:ph type="ftr" sz="quarter" idx="3"/>
          </p:nvPr>
        </p:nvSpPr>
        <p:spPr>
          <a:xfrm>
            <a:off x="4921605" y="37026102"/>
            <a:ext cx="19999514" cy="1897564"/>
          </a:xfrm>
          <a:prstGeom prst="rect">
            <a:avLst/>
          </a:prstGeom>
        </p:spPr>
        <p:txBody>
          <a:bodyPr lIns="365751" tIns="182875" rIns="365751" bIns="182875"/>
          <a:lstStyle>
            <a:lvl1pPr algn="ctr">
              <a:defRPr sz="3600">
                <a:solidFill>
                  <a:schemeClr val="tx1"/>
                </a:solidFill>
              </a:defRPr>
            </a:lvl1pPr>
            <a:extLst/>
          </a:lstStyle>
          <a:p>
            <a:r>
              <a:rPr lang="fr-BE" smtClean="0"/>
              <a:t>Title of the publication </a:t>
            </a:r>
            <a:endParaRPr lang="en-US" dirty="0"/>
          </a:p>
        </p:txBody>
      </p:sp>
      <p:sp>
        <p:nvSpPr>
          <p:cNvPr id="12" name="Slide Number Placeholder 5"/>
          <p:cNvSpPr>
            <a:spLocks noGrp="1"/>
          </p:cNvSpPr>
          <p:nvPr>
            <p:ph type="sldNum" sz="quarter" idx="4"/>
          </p:nvPr>
        </p:nvSpPr>
        <p:spPr>
          <a:xfrm>
            <a:off x="25094851" y="37026102"/>
            <a:ext cx="1801727" cy="1897564"/>
          </a:xfrm>
          <a:prstGeom prst="rect">
            <a:avLst/>
          </a:prstGeom>
        </p:spPr>
        <p:txBody>
          <a:bodyPr lIns="365751" tIns="182875" rIns="365751" bIns="182875"/>
          <a:lstStyle>
            <a:lvl1pPr algn="r">
              <a:defRPr sz="3600">
                <a:solidFill>
                  <a:schemeClr val="tx1"/>
                </a:solidFill>
              </a:defRPr>
            </a:lvl1pPr>
            <a:extLst/>
          </a:lstStyle>
          <a:p>
            <a:fld id="{B6F15528-21DE-4FAA-801E-634DDDAF4B2B}" type="slidenum">
              <a:rPr lang="en-US" smtClean="0"/>
              <a:pPr/>
              <a:t>‹N°›</a:t>
            </a:fld>
            <a:endParaRPr lang="en-US" dirty="0"/>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60000"/>
            <a:ext cx="27469079" cy="60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970707" y="39361459"/>
            <a:ext cx="25925876" cy="26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0272" y="225799"/>
            <a:ext cx="7142483" cy="337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14" r:id="rId1"/>
    <p:sldLayoutId id="2147483743" r:id="rId2"/>
    <p:sldLayoutId id="2147483712" r:id="rId3"/>
    <p:sldLayoutId id="2147483710" r:id="rId4"/>
    <p:sldLayoutId id="2147483745" r:id="rId5"/>
    <p:sldLayoutId id="2147483741" r:id="rId6"/>
    <p:sldLayoutId id="2147483722" r:id="rId7"/>
    <p:sldLayoutId id="2147483746" r:id="rId8"/>
  </p:sldLayoutIdLst>
  <p:timing>
    <p:tnLst>
      <p:par>
        <p:cTn id="1" dur="indefinite" restart="never" nodeType="tmRoot"/>
      </p:par>
    </p:tnLst>
  </p:timing>
  <p:hf hdr="0"/>
  <p:txStyles>
    <p:titleStyle>
      <a:lvl1pPr algn="l" rtl="0" eaLnBrk="1" latinLnBrk="0" hangingPunct="1">
        <a:spcBef>
          <a:spcPct val="0"/>
        </a:spcBef>
        <a:buNone/>
        <a:defRPr kumimoji="0" sz="11200" kern="0" baseline="0">
          <a:solidFill>
            <a:schemeClr val="tx1"/>
          </a:solidFill>
          <a:effectLst/>
          <a:latin typeface="+mj-lt"/>
          <a:ea typeface="+mj-ea"/>
          <a:cs typeface="+mj-cs"/>
        </a:defRPr>
      </a:lvl1pPr>
      <a:extLst/>
    </p:titleStyle>
    <p:bodyStyle>
      <a:lvl1pPr marL="1463003" indent="-1133828" algn="l" rtl="0" eaLnBrk="1" latinLnBrk="0" hangingPunct="1">
        <a:lnSpc>
          <a:spcPct val="100000"/>
        </a:lnSpc>
        <a:spcBef>
          <a:spcPts val="2400"/>
        </a:spcBef>
        <a:buClr>
          <a:schemeClr val="tx2"/>
        </a:buClr>
        <a:buSzPct val="140000"/>
        <a:buFontTx/>
        <a:buBlip>
          <a:blip r:embed="rId12"/>
        </a:buBlip>
        <a:defRPr kumimoji="0" sz="11200" kern="1200">
          <a:solidFill>
            <a:schemeClr val="tx2"/>
          </a:solidFill>
          <a:latin typeface="+mn-lt"/>
          <a:ea typeface="+mn-ea"/>
          <a:cs typeface="+mn-cs"/>
        </a:defRPr>
      </a:lvl1pPr>
      <a:lvl2pPr marL="2560256" indent="-950952" algn="l" rtl="0" eaLnBrk="1" latinLnBrk="0" hangingPunct="1">
        <a:lnSpc>
          <a:spcPct val="100000"/>
        </a:lnSpc>
        <a:spcBef>
          <a:spcPts val="2200"/>
        </a:spcBef>
        <a:buClr>
          <a:schemeClr val="tx2"/>
        </a:buClr>
        <a:buFont typeface="Wingdings" panose="05000000000000000000" pitchFamily="2" charset="2"/>
        <a:buChar char="§"/>
        <a:defRPr kumimoji="0" sz="11200" kern="1200">
          <a:solidFill>
            <a:schemeClr val="tx2"/>
          </a:solidFill>
          <a:latin typeface="+mn-lt"/>
          <a:ea typeface="+mn-ea"/>
          <a:cs typeface="+mn-cs"/>
        </a:defRPr>
      </a:lvl2pPr>
      <a:lvl3pPr marL="3547783" indent="-914377" algn="l" rtl="0" eaLnBrk="1" latinLnBrk="0" hangingPunct="1">
        <a:lnSpc>
          <a:spcPct val="100000"/>
        </a:lnSpc>
        <a:spcBef>
          <a:spcPct val="20000"/>
        </a:spcBef>
        <a:buClr>
          <a:schemeClr val="tx2"/>
        </a:buClr>
        <a:buFontTx/>
        <a:buBlip>
          <a:blip r:embed="rId12"/>
        </a:buBlip>
        <a:defRPr kumimoji="0" sz="9600" kern="1200">
          <a:solidFill>
            <a:schemeClr val="tx2"/>
          </a:solidFill>
          <a:latin typeface="+mn-lt"/>
          <a:ea typeface="+mn-ea"/>
          <a:cs typeface="+mn-cs"/>
        </a:defRPr>
      </a:lvl3pPr>
      <a:lvl4pPr marL="4389010" indent="-694927" algn="l" rtl="0" eaLnBrk="1" latinLnBrk="0" hangingPunct="1">
        <a:lnSpc>
          <a:spcPct val="100000"/>
        </a:lnSpc>
        <a:spcBef>
          <a:spcPct val="20000"/>
        </a:spcBef>
        <a:buClr>
          <a:schemeClr val="tx2"/>
        </a:buClr>
        <a:buSzPct val="80000"/>
        <a:buFont typeface="Wingdings" panose="05000000000000000000" pitchFamily="2" charset="2"/>
        <a:buChar char="§"/>
        <a:defRPr kumimoji="0" sz="8000" kern="1200">
          <a:solidFill>
            <a:schemeClr val="tx2"/>
          </a:solidFill>
          <a:latin typeface="+mn-lt"/>
          <a:ea typeface="+mn-ea"/>
          <a:cs typeface="+mn-cs"/>
        </a:defRPr>
      </a:lvl4pPr>
      <a:lvl5pPr marL="5193662" indent="-731502" algn="l" rtl="0" eaLnBrk="1" latinLnBrk="0" hangingPunct="1">
        <a:lnSpc>
          <a:spcPct val="100000"/>
        </a:lnSpc>
        <a:spcBef>
          <a:spcPct val="20000"/>
        </a:spcBef>
        <a:buClr>
          <a:schemeClr val="tx2"/>
        </a:buClr>
        <a:buFont typeface="Wingdings" panose="05000000000000000000" pitchFamily="2" charset="2"/>
        <a:buChar char="§"/>
        <a:defRPr kumimoji="0" sz="7200" kern="1200">
          <a:solidFill>
            <a:schemeClr val="tx2"/>
          </a:solidFill>
          <a:latin typeface="+mn-lt"/>
          <a:ea typeface="+mn-ea"/>
          <a:cs typeface="+mn-cs"/>
        </a:defRPr>
      </a:lvl5pPr>
      <a:lvl6pPr marL="6034889" indent="-731502" algn="l" rtl="0" eaLnBrk="1" latinLnBrk="0" hangingPunct="1">
        <a:lnSpc>
          <a:spcPct val="100000"/>
        </a:lnSpc>
        <a:spcBef>
          <a:spcPct val="20000"/>
        </a:spcBef>
        <a:buClr>
          <a:schemeClr val="tx2"/>
        </a:buClr>
        <a:buFont typeface="Wingdings" panose="05000000000000000000" pitchFamily="2" charset="2"/>
        <a:buChar char="§"/>
        <a:defRPr kumimoji="0" sz="6400" kern="1200">
          <a:solidFill>
            <a:schemeClr val="tx2"/>
          </a:solidFill>
          <a:latin typeface="+mn-lt"/>
          <a:ea typeface="+mn-ea"/>
          <a:cs typeface="+mn-cs"/>
        </a:defRPr>
      </a:lvl6pPr>
      <a:lvl7pPr marL="6876116" indent="-731502" algn="l" rtl="0" eaLnBrk="1" latinLnBrk="0" hangingPunct="1">
        <a:lnSpc>
          <a:spcPct val="100000"/>
        </a:lnSpc>
        <a:spcBef>
          <a:spcPct val="20000"/>
        </a:spcBef>
        <a:buClr>
          <a:schemeClr val="accent6"/>
        </a:buClr>
        <a:buFont typeface="Wingdings 2"/>
        <a:buChar char=""/>
        <a:defRPr kumimoji="0" sz="8000" kern="1200">
          <a:solidFill>
            <a:schemeClr val="tx1"/>
          </a:solidFill>
          <a:latin typeface="+mn-lt"/>
          <a:ea typeface="+mn-ea"/>
          <a:cs typeface="+mn-cs"/>
        </a:defRPr>
      </a:lvl7pPr>
      <a:lvl8pPr marL="7680768" indent="-731502" algn="l" rtl="0" eaLnBrk="1" latinLnBrk="0" hangingPunct="1">
        <a:lnSpc>
          <a:spcPct val="100000"/>
        </a:lnSpc>
        <a:spcBef>
          <a:spcPct val="20000"/>
        </a:spcBef>
        <a:buClr>
          <a:schemeClr val="accent6"/>
        </a:buClr>
        <a:buFont typeface="Wingdings 2"/>
        <a:buChar char=""/>
        <a:defRPr kumimoji="0" sz="8000" kern="1200">
          <a:solidFill>
            <a:schemeClr val="tx1"/>
          </a:solidFill>
          <a:latin typeface="+mn-lt"/>
          <a:ea typeface="+mn-ea"/>
          <a:cs typeface="+mn-cs"/>
        </a:defRPr>
      </a:lvl8pPr>
      <a:lvl9pPr marL="8521995" indent="-731502" algn="l" rtl="0" eaLnBrk="1" latinLnBrk="0" hangingPunct="1">
        <a:lnSpc>
          <a:spcPct val="100000"/>
        </a:lnSpc>
        <a:spcBef>
          <a:spcPct val="20000"/>
        </a:spcBef>
        <a:buClr>
          <a:schemeClr val="accent6"/>
        </a:buClr>
        <a:buFont typeface="Wingdings 2"/>
        <a:buChar char=""/>
        <a:defRPr kumimoji="0" sz="8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828754" algn="l" rtl="0" eaLnBrk="1" latinLnBrk="0" hangingPunct="1">
        <a:defRPr kumimoji="0" kern="1200">
          <a:solidFill>
            <a:schemeClr val="tx1"/>
          </a:solidFill>
          <a:latin typeface="+mn-lt"/>
          <a:ea typeface="+mn-ea"/>
          <a:cs typeface="+mn-cs"/>
        </a:defRPr>
      </a:lvl2pPr>
      <a:lvl3pPr marL="3657509" algn="l" rtl="0" eaLnBrk="1" latinLnBrk="0" hangingPunct="1">
        <a:defRPr kumimoji="0" kern="1200">
          <a:solidFill>
            <a:schemeClr val="tx1"/>
          </a:solidFill>
          <a:latin typeface="+mn-lt"/>
          <a:ea typeface="+mn-ea"/>
          <a:cs typeface="+mn-cs"/>
        </a:defRPr>
      </a:lvl3pPr>
      <a:lvl4pPr marL="5486263" algn="l" rtl="0" eaLnBrk="1" latinLnBrk="0" hangingPunct="1">
        <a:defRPr kumimoji="0" kern="1200">
          <a:solidFill>
            <a:schemeClr val="tx1"/>
          </a:solidFill>
          <a:latin typeface="+mn-lt"/>
          <a:ea typeface="+mn-ea"/>
          <a:cs typeface="+mn-cs"/>
        </a:defRPr>
      </a:lvl4pPr>
      <a:lvl5pPr marL="7315017" algn="l" rtl="0" eaLnBrk="1" latinLnBrk="0" hangingPunct="1">
        <a:defRPr kumimoji="0" kern="1200">
          <a:solidFill>
            <a:schemeClr val="tx1"/>
          </a:solidFill>
          <a:latin typeface="+mn-lt"/>
          <a:ea typeface="+mn-ea"/>
          <a:cs typeface="+mn-cs"/>
        </a:defRPr>
      </a:lvl5pPr>
      <a:lvl6pPr marL="9143771" algn="l" rtl="0" eaLnBrk="1" latinLnBrk="0" hangingPunct="1">
        <a:defRPr kumimoji="0" kern="1200">
          <a:solidFill>
            <a:schemeClr val="tx1"/>
          </a:solidFill>
          <a:latin typeface="+mn-lt"/>
          <a:ea typeface="+mn-ea"/>
          <a:cs typeface="+mn-cs"/>
        </a:defRPr>
      </a:lvl6pPr>
      <a:lvl7pPr marL="10972526" algn="l" rtl="0" eaLnBrk="1" latinLnBrk="0" hangingPunct="1">
        <a:defRPr kumimoji="0" kern="1200">
          <a:solidFill>
            <a:schemeClr val="tx1"/>
          </a:solidFill>
          <a:latin typeface="+mn-lt"/>
          <a:ea typeface="+mn-ea"/>
          <a:cs typeface="+mn-cs"/>
        </a:defRPr>
      </a:lvl7pPr>
      <a:lvl8pPr marL="12801280" algn="l" rtl="0" eaLnBrk="1" latinLnBrk="0" hangingPunct="1">
        <a:defRPr kumimoji="0" kern="1200">
          <a:solidFill>
            <a:schemeClr val="tx1"/>
          </a:solidFill>
          <a:latin typeface="+mn-lt"/>
          <a:ea typeface="+mn-ea"/>
          <a:cs typeface="+mn-cs"/>
        </a:defRPr>
      </a:lvl8pPr>
      <a:lvl9pPr marL="14630034"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1.emf"/><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jpeg"/><Relationship Id="rId11" Type="http://schemas.openxmlformats.org/officeDocument/2006/relationships/image" Target="../media/image10.emf"/><Relationship Id="rId5" Type="http://schemas.openxmlformats.org/officeDocument/2006/relationships/image" Target="../media/image14.jpeg"/><Relationship Id="rId15" Type="http://schemas.openxmlformats.org/officeDocument/2006/relationships/image" Target="../media/image20.jpeg"/><Relationship Id="rId10" Type="http://schemas.openxmlformats.org/officeDocument/2006/relationships/oleObject" Target="../embeddings/oleObject1.bin"/><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 name="Groupe 46"/>
          <p:cNvGrpSpPr>
            <a:grpSpLocks noChangeAspect="1"/>
          </p:cNvGrpSpPr>
          <p:nvPr/>
        </p:nvGrpSpPr>
        <p:grpSpPr>
          <a:xfrm>
            <a:off x="20217317" y="20639772"/>
            <a:ext cx="4661510" cy="6298639"/>
            <a:chOff x="2887739" y="7236867"/>
            <a:chExt cx="10657184" cy="14400000"/>
          </a:xfrm>
        </p:grpSpPr>
        <p:pic>
          <p:nvPicPr>
            <p:cNvPr id="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739" y="7236867"/>
              <a:ext cx="6027906" cy="14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8923" y="8172971"/>
              <a:ext cx="4716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35941" y="655491"/>
            <a:ext cx="6316005" cy="3518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58365" y="655491"/>
            <a:ext cx="15718444" cy="3528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146398" y="967330"/>
            <a:ext cx="15142379" cy="1354217"/>
          </a:xfrm>
          <a:prstGeom prst="rect">
            <a:avLst/>
          </a:prstGeom>
        </p:spPr>
        <p:txBody>
          <a:bodyPr wrap="square">
            <a:spAutoFit/>
          </a:bodyPr>
          <a:lstStyle/>
          <a:p>
            <a:pPr algn="ctr"/>
            <a:r>
              <a:rPr lang="en-US" sz="4100" b="1" dirty="0">
                <a:solidFill>
                  <a:srgbClr val="014751"/>
                </a:solidFill>
                <a:latin typeface="Arial" panose="020B0604020202020204" pitchFamily="34" charset="0"/>
                <a:cs typeface="Arial" panose="020B0604020202020204" pitchFamily="34" charset="0"/>
              </a:rPr>
              <a:t>Interest of cyclodextrins in spray-dried microparticles formulation for sustained pulmonary delivery of budesonide</a:t>
            </a:r>
          </a:p>
        </p:txBody>
      </p:sp>
      <p:pic>
        <p:nvPicPr>
          <p:cNvPr id="11" name="Picture 90" descr="\\139.165.90.140\phagalcommun\LOGO LTPB 2013 anglais et Francais\Anglais\LPTB\LPTB+texte.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005" y="1347136"/>
            <a:ext cx="4104112" cy="2135466"/>
          </a:xfrm>
          <a:prstGeom prst="rect">
            <a:avLst/>
          </a:prstGeom>
          <a:solidFill>
            <a:schemeClr val="bg1"/>
          </a:solidFill>
          <a:ln>
            <a:noFill/>
          </a:ln>
          <a:extLst/>
        </p:spPr>
      </p:pic>
      <p:sp>
        <p:nvSpPr>
          <p:cNvPr id="12" name="Rectangle 12"/>
          <p:cNvSpPr>
            <a:spLocks noChangeArrowheads="1"/>
          </p:cNvSpPr>
          <p:nvPr/>
        </p:nvSpPr>
        <p:spPr bwMode="auto">
          <a:xfrm>
            <a:off x="5858365" y="2448028"/>
            <a:ext cx="15718444" cy="187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51" tIns="199325" rIns="398651" bIns="199325">
            <a:spAutoFit/>
          </a:bodyPr>
          <a:lstStyle>
            <a:lvl1pPr defTabSz="912813" eaLnBrk="0" hangingPunct="0">
              <a:spcBef>
                <a:spcPct val="20000"/>
              </a:spcBef>
              <a:buFont typeface="Arial" charset="0"/>
              <a:buChar char="•"/>
              <a:defRPr sz="14000">
                <a:solidFill>
                  <a:schemeClr val="tx1"/>
                </a:solidFill>
                <a:latin typeface="Calibri" pitchFamily="34" charset="0"/>
                <a:ea typeface="ＭＳ Ｐゴシック" pitchFamily="34" charset="-128"/>
              </a:defRPr>
            </a:lvl1pPr>
            <a:lvl2pPr marL="742950" indent="-285750" defTabSz="912813" eaLnBrk="0" hangingPunct="0">
              <a:spcBef>
                <a:spcPct val="20000"/>
              </a:spcBef>
              <a:buFont typeface="Arial" charset="0"/>
              <a:buChar char="–"/>
              <a:defRPr sz="12200">
                <a:solidFill>
                  <a:schemeClr val="tx1"/>
                </a:solidFill>
                <a:latin typeface="Calibri" pitchFamily="34" charset="0"/>
                <a:ea typeface="ＭＳ Ｐゴシック" pitchFamily="34" charset="-128"/>
              </a:defRPr>
            </a:lvl2pPr>
            <a:lvl3pPr marL="1143000" indent="-228600" defTabSz="912813" eaLnBrk="0" hangingPunct="0">
              <a:spcBef>
                <a:spcPct val="20000"/>
              </a:spcBef>
              <a:buFont typeface="Arial" charset="0"/>
              <a:buChar char="•"/>
              <a:defRPr sz="10500">
                <a:solidFill>
                  <a:schemeClr val="tx1"/>
                </a:solidFill>
                <a:latin typeface="Calibri" pitchFamily="34" charset="0"/>
                <a:ea typeface="ＭＳ Ｐゴシック" pitchFamily="34" charset="-128"/>
              </a:defRPr>
            </a:lvl3pPr>
            <a:lvl4pPr marL="1600200" indent="-228600" defTabSz="912813" eaLnBrk="0" hangingPunct="0">
              <a:spcBef>
                <a:spcPct val="20000"/>
              </a:spcBef>
              <a:buFont typeface="Arial" charset="0"/>
              <a:buChar char="–"/>
              <a:defRPr sz="8700">
                <a:solidFill>
                  <a:schemeClr val="tx1"/>
                </a:solidFill>
                <a:latin typeface="Calibri" pitchFamily="34" charset="0"/>
                <a:ea typeface="ＭＳ Ｐゴシック" pitchFamily="34" charset="-128"/>
              </a:defRPr>
            </a:lvl4pPr>
            <a:lvl5pPr marL="2057400" indent="-228600" defTabSz="912813" eaLnBrk="0" hangingPunct="0">
              <a:spcBef>
                <a:spcPct val="20000"/>
              </a:spcBef>
              <a:buFont typeface="Arial" charset="0"/>
              <a:buChar char="»"/>
              <a:defRPr sz="8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Font typeface="Arial" charset="0"/>
              <a:buChar char="»"/>
              <a:defRPr sz="8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Font typeface="Arial" charset="0"/>
              <a:buChar char="»"/>
              <a:defRPr sz="8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Font typeface="Arial" charset="0"/>
              <a:buChar char="»"/>
              <a:defRPr sz="8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Font typeface="Arial" charset="0"/>
              <a:buChar char="»"/>
              <a:defRPr sz="8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fr-FR" altLang="fr-FR" sz="2400" b="1" u="sng" dirty="0" smtClean="0">
                <a:solidFill>
                  <a:srgbClr val="204E5A"/>
                </a:solidFill>
                <a:latin typeface="Arial" panose="020B0604020202020204" pitchFamily="34" charset="0"/>
                <a:cs typeface="Arial" panose="020B0604020202020204" pitchFamily="34" charset="0"/>
              </a:rPr>
              <a:t>W. Bigazzi</a:t>
            </a:r>
            <a:r>
              <a:rPr lang="fr-FR" altLang="fr-FR" sz="2400" dirty="0">
                <a:solidFill>
                  <a:srgbClr val="204E5A"/>
                </a:solidFill>
                <a:latin typeface="Arial" panose="020B0604020202020204" pitchFamily="34" charset="0"/>
                <a:cs typeface="Arial" panose="020B0604020202020204" pitchFamily="34" charset="0"/>
              </a:rPr>
              <a:t>, G. </a:t>
            </a:r>
            <a:r>
              <a:rPr lang="fr-FR" altLang="fr-FR" sz="2400" dirty="0" smtClean="0">
                <a:solidFill>
                  <a:srgbClr val="204E5A"/>
                </a:solidFill>
                <a:latin typeface="Arial" panose="020B0604020202020204" pitchFamily="34" charset="0"/>
                <a:cs typeface="Arial" panose="020B0604020202020204" pitchFamily="34" charset="0"/>
              </a:rPr>
              <a:t>Dufour, F. </a:t>
            </a:r>
            <a:r>
              <a:rPr lang="fr-FR" altLang="fr-FR" sz="2400" dirty="0" err="1" smtClean="0">
                <a:solidFill>
                  <a:srgbClr val="204E5A"/>
                </a:solidFill>
                <a:latin typeface="Arial" panose="020B0604020202020204" pitchFamily="34" charset="0"/>
                <a:cs typeface="Arial" panose="020B0604020202020204" pitchFamily="34" charset="0"/>
              </a:rPr>
              <a:t>Boschini</a:t>
            </a:r>
            <a:r>
              <a:rPr lang="fr-FR" altLang="fr-FR" sz="2400" dirty="0" smtClean="0">
                <a:solidFill>
                  <a:srgbClr val="204E5A"/>
                </a:solidFill>
                <a:latin typeface="Arial" panose="020B0604020202020204" pitchFamily="34" charset="0"/>
                <a:cs typeface="Arial" panose="020B0604020202020204" pitchFamily="34" charset="0"/>
              </a:rPr>
              <a:t>, P. de Tullio, G. </a:t>
            </a:r>
            <a:r>
              <a:rPr lang="fr-FR" altLang="fr-FR" sz="2400" dirty="0" err="1" smtClean="0">
                <a:solidFill>
                  <a:srgbClr val="204E5A"/>
                </a:solidFill>
                <a:latin typeface="Arial" panose="020B0604020202020204" pitchFamily="34" charset="0"/>
                <a:cs typeface="Arial" panose="020B0604020202020204" pitchFamily="34" charset="0"/>
              </a:rPr>
              <a:t>Piel</a:t>
            </a:r>
            <a:r>
              <a:rPr lang="fr-FR" altLang="fr-FR" sz="2400" dirty="0" smtClean="0">
                <a:solidFill>
                  <a:srgbClr val="204E5A"/>
                </a:solidFill>
                <a:latin typeface="Arial" panose="020B0604020202020204" pitchFamily="34" charset="0"/>
                <a:cs typeface="Arial" panose="020B0604020202020204" pitchFamily="34" charset="0"/>
              </a:rPr>
              <a:t>, D. </a:t>
            </a:r>
            <a:r>
              <a:rPr lang="fr-FR" altLang="fr-FR" sz="2400" dirty="0" err="1" smtClean="0">
                <a:solidFill>
                  <a:srgbClr val="204E5A"/>
                </a:solidFill>
                <a:latin typeface="Arial" panose="020B0604020202020204" pitchFamily="34" charset="0"/>
                <a:cs typeface="Arial" panose="020B0604020202020204" pitchFamily="34" charset="0"/>
              </a:rPr>
              <a:t>Cataldo</a:t>
            </a:r>
            <a:r>
              <a:rPr lang="fr-FR" altLang="fr-FR" sz="2400" dirty="0" smtClean="0">
                <a:solidFill>
                  <a:srgbClr val="204E5A"/>
                </a:solidFill>
                <a:latin typeface="Arial" panose="020B0604020202020204" pitchFamily="34" charset="0"/>
                <a:cs typeface="Arial" panose="020B0604020202020204" pitchFamily="34" charset="0"/>
              </a:rPr>
              <a:t>, B</a:t>
            </a:r>
            <a:r>
              <a:rPr lang="fr-FR" altLang="fr-FR" sz="2400" dirty="0">
                <a:solidFill>
                  <a:srgbClr val="204E5A"/>
                </a:solidFill>
                <a:latin typeface="Arial" panose="020B0604020202020204" pitchFamily="34" charset="0"/>
                <a:cs typeface="Arial" panose="020B0604020202020204" pitchFamily="34" charset="0"/>
              </a:rPr>
              <a:t>. Evrard </a:t>
            </a:r>
          </a:p>
          <a:p>
            <a:pPr algn="ctr" eaLnBrk="1" hangingPunct="1">
              <a:spcBef>
                <a:spcPct val="0"/>
              </a:spcBef>
              <a:buFontTx/>
              <a:buNone/>
            </a:pPr>
            <a:endParaRPr lang="en-US" altLang="fr-FR" sz="2400" dirty="0" smtClean="0">
              <a:solidFill>
                <a:srgbClr val="204E5A"/>
              </a:solidFill>
              <a:latin typeface="Arial" panose="020B0604020202020204" pitchFamily="34" charset="0"/>
              <a:cs typeface="Arial" panose="020B0604020202020204" pitchFamily="34" charset="0"/>
            </a:endParaRPr>
          </a:p>
          <a:p>
            <a:pPr algn="ctr" eaLnBrk="1" hangingPunct="1">
              <a:spcBef>
                <a:spcPct val="0"/>
              </a:spcBef>
              <a:buFontTx/>
              <a:buNone/>
            </a:pPr>
            <a:r>
              <a:rPr lang="en-US" altLang="fr-FR" sz="2200" dirty="0" smtClean="0">
                <a:solidFill>
                  <a:srgbClr val="204E5A"/>
                </a:solidFill>
                <a:latin typeface="Arial" panose="020B0604020202020204" pitchFamily="34" charset="0"/>
                <a:cs typeface="Arial" panose="020B0604020202020204" pitchFamily="34" charset="0"/>
              </a:rPr>
              <a:t>Laboratory </a:t>
            </a:r>
            <a:r>
              <a:rPr lang="en-US" altLang="fr-FR" sz="2200" dirty="0">
                <a:solidFill>
                  <a:srgbClr val="204E5A"/>
                </a:solidFill>
                <a:latin typeface="Arial" panose="020B0604020202020204" pitchFamily="34" charset="0"/>
                <a:cs typeface="Arial" panose="020B0604020202020204" pitchFamily="34" charset="0"/>
              </a:rPr>
              <a:t>of Pharmaceutical Technology and </a:t>
            </a:r>
            <a:r>
              <a:rPr lang="en-US" altLang="fr-FR" sz="2200" dirty="0" err="1">
                <a:solidFill>
                  <a:srgbClr val="204E5A"/>
                </a:solidFill>
                <a:latin typeface="Arial" panose="020B0604020202020204" pitchFamily="34" charset="0"/>
                <a:cs typeface="Arial" panose="020B0604020202020204" pitchFamily="34" charset="0"/>
              </a:rPr>
              <a:t>Biopharmacy</a:t>
            </a:r>
            <a:r>
              <a:rPr lang="en-US" altLang="fr-FR" sz="2200" dirty="0">
                <a:solidFill>
                  <a:srgbClr val="204E5A"/>
                </a:solidFill>
                <a:latin typeface="Arial" panose="020B0604020202020204" pitchFamily="34" charset="0"/>
                <a:cs typeface="Arial" panose="020B0604020202020204" pitchFamily="34" charset="0"/>
              </a:rPr>
              <a:t> - CIRM, University of Liege, Liege, Belgium</a:t>
            </a:r>
          </a:p>
          <a:p>
            <a:pPr algn="ctr" eaLnBrk="1" hangingPunct="1">
              <a:spcBef>
                <a:spcPct val="0"/>
              </a:spcBef>
              <a:buFontTx/>
              <a:buNone/>
            </a:pPr>
            <a:r>
              <a:rPr lang="fi-FI" altLang="fr-FR" sz="2400" b="1" dirty="0" smtClean="0">
                <a:solidFill>
                  <a:srgbClr val="204E5A"/>
                </a:solidFill>
                <a:latin typeface="Arial" panose="020B0604020202020204" pitchFamily="34" charset="0"/>
                <a:cs typeface="Arial" panose="020B0604020202020204" pitchFamily="34" charset="0"/>
              </a:rPr>
              <a:t>E-mail</a:t>
            </a:r>
            <a:r>
              <a:rPr lang="fi-FI" altLang="fr-FR" sz="2400" dirty="0" smtClean="0">
                <a:solidFill>
                  <a:srgbClr val="204E5A"/>
                </a:solidFill>
                <a:latin typeface="Arial" panose="020B0604020202020204" pitchFamily="34" charset="0"/>
                <a:cs typeface="Arial" panose="020B0604020202020204" pitchFamily="34" charset="0"/>
              </a:rPr>
              <a:t> </a:t>
            </a:r>
            <a:r>
              <a:rPr lang="fi-FI" altLang="fr-FR" sz="2400" dirty="0">
                <a:solidFill>
                  <a:srgbClr val="204E5A"/>
                </a:solidFill>
                <a:latin typeface="Arial" panose="020B0604020202020204" pitchFamily="34" charset="0"/>
                <a:cs typeface="Arial" panose="020B0604020202020204" pitchFamily="34" charset="0"/>
              </a:rPr>
              <a:t>: </a:t>
            </a:r>
            <a:r>
              <a:rPr lang="fi-FI" altLang="fr-FR" sz="2400" dirty="0" smtClean="0">
                <a:solidFill>
                  <a:srgbClr val="004C36"/>
                </a:solidFill>
                <a:latin typeface="Arial" panose="020B0604020202020204" pitchFamily="34" charset="0"/>
                <a:cs typeface="Arial" panose="020B0604020202020204" pitchFamily="34" charset="0"/>
              </a:rPr>
              <a:t>wbigazzi@ulg.ac.be</a:t>
            </a:r>
          </a:p>
        </p:txBody>
      </p:sp>
      <p:pic>
        <p:nvPicPr>
          <p:cNvPr id="1026" name="Picture 2" descr="W:\Administratif\uliege-logo-couleurs-3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38090" y="1236913"/>
            <a:ext cx="5400977" cy="2620238"/>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13"/>
          <p:cNvSpPr txBox="1">
            <a:spLocks noChangeArrowheads="1"/>
          </p:cNvSpPr>
          <p:nvPr/>
        </p:nvSpPr>
        <p:spPr bwMode="auto">
          <a:xfrm>
            <a:off x="612131" y="5408019"/>
            <a:ext cx="20819221" cy="5262979"/>
          </a:xfrm>
          <a:prstGeom prst="rect">
            <a:avLst/>
          </a:prstGeom>
          <a:noFill/>
          <a:ln w="9525">
            <a:noFill/>
            <a:miter lim="800000"/>
            <a:headEnd/>
            <a:tailEnd/>
          </a:ln>
        </p:spPr>
        <p:txBody>
          <a:bodyPr wrap="square">
            <a:spAutoFit/>
          </a:bodyPr>
          <a:lstStyle/>
          <a:p>
            <a:pPr marL="180000" algn="just">
              <a:buClr>
                <a:schemeClr val="tx1"/>
              </a:buClr>
              <a:defRPr/>
            </a:pPr>
            <a:r>
              <a:rPr lang="en-US" sz="2800" dirty="0">
                <a:latin typeface="Century Gothic" panose="020B0502020202020204" pitchFamily="34" charset="0"/>
              </a:rPr>
              <a:t>Cyclodextrins are cyclic oligosaccharides able to form water soluble inclusion complexes with hydrophobic drugs thanks to  their cone-like structure comprising a hydrophobic cavity. Among them, 2-hydroxypropyl-β-cyclodextrin </a:t>
            </a:r>
            <a:r>
              <a:rPr lang="en-US" sz="2800" dirty="0" smtClean="0">
                <a:latin typeface="Century Gothic" panose="020B0502020202020204" pitchFamily="34" charset="0"/>
              </a:rPr>
              <a:t>(HPBCD) </a:t>
            </a:r>
            <a:r>
              <a:rPr lang="en-US" sz="2800" dirty="0">
                <a:latin typeface="Century Gothic" panose="020B0502020202020204" pitchFamily="34" charset="0"/>
              </a:rPr>
              <a:t>is widely used in pharmaceutical formulations to enhance water solubility, stability and bioavailability of hydrophobic </a:t>
            </a:r>
            <a:r>
              <a:rPr lang="en-US" sz="2800" dirty="0" smtClean="0">
                <a:latin typeface="Century Gothic" panose="020B0502020202020204" pitchFamily="34" charset="0"/>
              </a:rPr>
              <a:t>drugs (</a:t>
            </a:r>
            <a:r>
              <a:rPr lang="en-US" sz="2800" b="1" dirty="0" smtClean="0">
                <a:latin typeface="Century Gothic" panose="020B0502020202020204" pitchFamily="34" charset="0"/>
              </a:rPr>
              <a:t>figure 1</a:t>
            </a:r>
            <a:r>
              <a:rPr lang="en-US" sz="2800" dirty="0" smtClean="0">
                <a:latin typeface="Century Gothic" panose="020B0502020202020204" pitchFamily="34" charset="0"/>
              </a:rPr>
              <a:t>). Despite cyclodextrins are not yet  used in marketed formulation for inhalation, HPBCD has a very low toxicity profile after pulmonary administration and thus could be used as excipient </a:t>
            </a:r>
            <a:r>
              <a:rPr lang="en-US" sz="2800" dirty="0" smtClean="0">
                <a:latin typeface="Century Gothic" panose="020B0502020202020204" pitchFamily="34" charset="0"/>
              </a:rPr>
              <a:t>in </a:t>
            </a:r>
            <a:r>
              <a:rPr lang="en-US" sz="2800" dirty="0" smtClean="0">
                <a:latin typeface="Century Gothic" panose="020B0502020202020204" pitchFamily="34" charset="0"/>
              </a:rPr>
              <a:t>dry powder for inhalation. </a:t>
            </a:r>
            <a:r>
              <a:rPr lang="en-US" altLang="en-US" sz="2800" dirty="0" smtClean="0">
                <a:latin typeface="Century Gothic" panose="020B0502020202020204" pitchFamily="34" charset="0"/>
              </a:rPr>
              <a:t>However, an efficient lung delivery of powder requires that particles have a specific size range (1-5µm) </a:t>
            </a:r>
            <a:r>
              <a:rPr lang="en-US" altLang="en-US" sz="2800" dirty="0" smtClean="0">
                <a:latin typeface="Century Gothic" panose="020B0502020202020204" pitchFamily="34" charset="0"/>
              </a:rPr>
              <a:t>and adequate </a:t>
            </a:r>
            <a:r>
              <a:rPr lang="en-US" altLang="en-US" sz="2800" dirty="0" smtClean="0">
                <a:latin typeface="Century Gothic" panose="020B0502020202020204" pitchFamily="34" charset="0"/>
              </a:rPr>
              <a:t>shape. This could be achieve by manufacturing processes such as spray drying following optimization of the process critical parameters. Anti-inflammatory corticosteroids like budesonide are the first-line therapy agents in asthma. Nonetheless, they require frequent administration and are frequently associated with systemic side effects. Increasing the residence time of the corticosteroid into the lungs can contribute to solve these both issues. </a:t>
            </a:r>
            <a:r>
              <a:rPr lang="en-US" altLang="en-US" sz="2800" b="1" dirty="0" smtClean="0">
                <a:latin typeface="Century Gothic" panose="020B0502020202020204" pitchFamily="34" charset="0"/>
              </a:rPr>
              <a:t>The aim of this study is to develop a  new formulation containing budesonide with an improved respirable fraction and an increased lung residence time to allow a better anti-inflammatory management using HPBCD as unique excipient</a:t>
            </a:r>
            <a:r>
              <a:rPr lang="en-US" altLang="en-US" sz="2800" dirty="0" smtClean="0">
                <a:latin typeface="Century Gothic" panose="020B0502020202020204" pitchFamily="34" charset="0"/>
              </a:rPr>
              <a:t>.</a:t>
            </a:r>
            <a:endParaRPr lang="en-US" altLang="en-US" sz="2800" dirty="0">
              <a:latin typeface="Century Gothic" panose="020B0502020202020204" pitchFamily="34" charset="0"/>
            </a:endParaRPr>
          </a:p>
        </p:txBody>
      </p:sp>
      <p:sp>
        <p:nvSpPr>
          <p:cNvPr id="15" name="ZoneTexte 14"/>
          <p:cNvSpPr txBox="1"/>
          <p:nvPr/>
        </p:nvSpPr>
        <p:spPr>
          <a:xfrm>
            <a:off x="792611" y="4687939"/>
            <a:ext cx="4140000" cy="646331"/>
          </a:xfrm>
          <a:prstGeom prst="rect">
            <a:avLst/>
          </a:prstGeom>
          <a:noFill/>
          <a:ln w="76200">
            <a:noFill/>
          </a:ln>
        </p:spPr>
        <p:txBody>
          <a:bodyPr wrap="square" rtlCol="0">
            <a:spAutoFit/>
          </a:bodyPr>
          <a:lstStyle/>
          <a:p>
            <a:pPr algn="ctr"/>
            <a:r>
              <a:rPr lang="en-US" sz="3600" b="1" dirty="0" smtClean="0">
                <a:latin typeface="Arial" panose="020B0604020202020204" pitchFamily="34" charset="0"/>
                <a:cs typeface="Arial" panose="020B0604020202020204" pitchFamily="34" charset="0"/>
              </a:rPr>
              <a:t>INTRODUCTION</a:t>
            </a:r>
          </a:p>
        </p:txBody>
      </p:sp>
      <p:pic>
        <p:nvPicPr>
          <p:cNvPr id="40" name="Image 67" descr="C:\Users\Administrateur\Desktop\Thèse Gilles Dufour\Complexe budesonide-HPBCD\Papier\Controlled release\Figures publi\Figure4.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5742" y="24569623"/>
            <a:ext cx="6929557" cy="268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ZoneTexte 42"/>
          <p:cNvSpPr txBox="1"/>
          <p:nvPr/>
        </p:nvSpPr>
        <p:spPr>
          <a:xfrm>
            <a:off x="18326099" y="18741693"/>
            <a:ext cx="7778326" cy="707886"/>
          </a:xfrm>
          <a:prstGeom prst="rect">
            <a:avLst/>
          </a:prstGeom>
          <a:noFill/>
        </p:spPr>
        <p:txBody>
          <a:bodyPr wrap="square" rtlCol="0">
            <a:spAutoFit/>
          </a:bodyPr>
          <a:lstStyle/>
          <a:p>
            <a:pPr algn="just"/>
            <a:r>
              <a:rPr lang="en-US" sz="2000" b="1" dirty="0" smtClean="0">
                <a:latin typeface="Century Gothic" panose="020B0502020202020204" pitchFamily="34" charset="0"/>
              </a:rPr>
              <a:t>Figure 2.</a:t>
            </a:r>
            <a:r>
              <a:rPr lang="en-US" sz="2000" dirty="0" smtClean="0">
                <a:latin typeface="Century Gothic" panose="020B0502020202020204" pitchFamily="34" charset="0"/>
              </a:rPr>
              <a:t>  Responses versus critical parameters of the DoE. Optimal values are shown in red.</a:t>
            </a:r>
            <a:endParaRPr lang="en-US" sz="2000" dirty="0">
              <a:latin typeface="Century Gothic" panose="020B0502020202020204" pitchFamily="34" charset="0"/>
            </a:endParaRPr>
          </a:p>
        </p:txBody>
      </p:sp>
      <p:sp>
        <p:nvSpPr>
          <p:cNvPr id="46" name="Rectangle 6"/>
          <p:cNvSpPr>
            <a:spLocks noChangeArrowheads="1"/>
          </p:cNvSpPr>
          <p:nvPr/>
        </p:nvSpPr>
        <p:spPr bwMode="auto">
          <a:xfrm>
            <a:off x="1375721" y="12925631"/>
            <a:ext cx="15726242" cy="528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8113" tIns="59057" rIns="118113" bIns="59057">
            <a:spAutoFit/>
          </a:bodyPr>
          <a:lstStyle/>
          <a:p>
            <a:pPr algn="just"/>
            <a:r>
              <a:rPr lang="en-US" altLang="fr-FR" sz="2800" dirty="0" smtClean="0">
                <a:latin typeface="Century Gothic" panose="020B0502020202020204" pitchFamily="34" charset="0"/>
                <a:cs typeface="Arial" panose="020B0604020202020204" pitchFamily="34" charset="0"/>
              </a:rPr>
              <a:t>Budesonide/HPBCD</a:t>
            </a:r>
            <a:r>
              <a:rPr lang="en-US" sz="2800" dirty="0" smtClean="0">
                <a:latin typeface="Century Gothic" panose="020B0502020202020204" pitchFamily="34" charset="0"/>
              </a:rPr>
              <a:t> complex was spray dried on a Procept 4M8-Trix </a:t>
            </a:r>
            <a:r>
              <a:rPr lang="en-US" sz="2800" dirty="0" err="1" smtClean="0">
                <a:latin typeface="Century Gothic" panose="020B0502020202020204" pitchFamily="34" charset="0"/>
              </a:rPr>
              <a:t>Formatrix</a:t>
            </a:r>
            <a:r>
              <a:rPr lang="en-US" sz="2800" dirty="0" smtClean="0">
                <a:latin typeface="Century Gothic" panose="020B0502020202020204" pitchFamily="34" charset="0"/>
              </a:rPr>
              <a:t> spray dryer (Procept, </a:t>
            </a:r>
            <a:r>
              <a:rPr lang="en-US" sz="2800" dirty="0" err="1" smtClean="0">
                <a:latin typeface="Century Gothic" panose="020B0502020202020204" pitchFamily="34" charset="0"/>
              </a:rPr>
              <a:t>Zelzate</a:t>
            </a:r>
            <a:r>
              <a:rPr lang="en-US" sz="2800" dirty="0" smtClean="0">
                <a:latin typeface="Century Gothic" panose="020B0502020202020204" pitchFamily="34" charset="0"/>
              </a:rPr>
              <a:t>, Belgium) in aqueous solution following a central composite design of experiment (DoE). Optimization was conducted  in order to reach an appropriate size for inhalation (percentage of particles with a size comprised between 1 and 5µm) and an efficient production (production yield in g/min and recovery in %).</a:t>
            </a:r>
            <a:r>
              <a:rPr lang="en-US" sz="2800" dirty="0">
                <a:latin typeface="Century Gothic" panose="020B0502020202020204" pitchFamily="34" charset="0"/>
                <a:cs typeface="Arial" panose="020B0604020202020204" pitchFamily="34" charset="0"/>
              </a:rPr>
              <a:t> </a:t>
            </a:r>
            <a:r>
              <a:rPr lang="en-US" sz="2800" dirty="0" smtClean="0">
                <a:latin typeface="Century Gothic" panose="020B0502020202020204" pitchFamily="34" charset="0"/>
                <a:cs typeface="Arial" panose="020B0604020202020204" pitchFamily="34" charset="0"/>
              </a:rPr>
              <a:t>Four critical process parameters were selected for their high influence on the chosen responses : </a:t>
            </a:r>
          </a:p>
          <a:p>
            <a:pPr marL="457200" indent="-457200" algn="just">
              <a:buFont typeface="Arial" panose="020B0604020202020204" pitchFamily="34" charset="0"/>
              <a:buChar char="•"/>
            </a:pPr>
            <a:r>
              <a:rPr lang="en-US" sz="2800" dirty="0" smtClean="0">
                <a:latin typeface="Century Gothic" panose="020B0502020202020204" pitchFamily="34" charset="0"/>
                <a:cs typeface="Arial" panose="020B0604020202020204" pitchFamily="34" charset="0"/>
              </a:rPr>
              <a:t>Solution solid content (%)</a:t>
            </a:r>
          </a:p>
          <a:p>
            <a:pPr marL="457200" indent="-457200" algn="just">
              <a:buFont typeface="Arial" panose="020B0604020202020204" pitchFamily="34" charset="0"/>
              <a:buChar char="•"/>
            </a:pPr>
            <a:r>
              <a:rPr lang="en-US" sz="2800" dirty="0" smtClean="0">
                <a:latin typeface="Century Gothic" panose="020B0502020202020204" pitchFamily="34" charset="0"/>
                <a:cs typeface="Arial" panose="020B0604020202020204" pitchFamily="34" charset="0"/>
              </a:rPr>
              <a:t>Inlet temperature (°C)</a:t>
            </a:r>
          </a:p>
          <a:p>
            <a:pPr marL="457200" indent="-457200" algn="just">
              <a:buFont typeface="Arial" panose="020B0604020202020204" pitchFamily="34" charset="0"/>
              <a:buChar char="•"/>
            </a:pPr>
            <a:r>
              <a:rPr lang="en-US" sz="2800" dirty="0" smtClean="0">
                <a:latin typeface="Century Gothic" panose="020B0502020202020204" pitchFamily="34" charset="0"/>
                <a:cs typeface="Arial" panose="020B0604020202020204" pitchFamily="34" charset="0"/>
              </a:rPr>
              <a:t>Spray rate (g/min)</a:t>
            </a:r>
          </a:p>
          <a:p>
            <a:pPr marL="457200" indent="-457200" algn="just">
              <a:buFont typeface="Arial" panose="020B0604020202020204" pitchFamily="34" charset="0"/>
              <a:buChar char="•"/>
            </a:pPr>
            <a:r>
              <a:rPr lang="en-US" sz="2800" dirty="0" smtClean="0">
                <a:latin typeface="Century Gothic" panose="020B0502020202020204" pitchFamily="34" charset="0"/>
                <a:cs typeface="Arial" panose="020B0604020202020204" pitchFamily="34" charset="0"/>
              </a:rPr>
              <a:t>Nozzle air (l/min)</a:t>
            </a:r>
          </a:p>
          <a:p>
            <a:pPr algn="just"/>
            <a:r>
              <a:rPr lang="en-US" sz="2800" dirty="0" smtClean="0">
                <a:latin typeface="Century Gothic" panose="020B0502020202020204" pitchFamily="34" charset="0"/>
                <a:cs typeface="Arial" panose="020B0604020202020204" pitchFamily="34" charset="0"/>
              </a:rPr>
              <a:t>Other parameters were kept constant. Optimal parameters and responses are shown in red on </a:t>
            </a:r>
            <a:r>
              <a:rPr lang="en-US" sz="2800" b="1" dirty="0" smtClean="0">
                <a:latin typeface="Century Gothic" panose="020B0502020202020204" pitchFamily="34" charset="0"/>
                <a:cs typeface="Arial" panose="020B0604020202020204" pitchFamily="34" charset="0"/>
              </a:rPr>
              <a:t>figure 2</a:t>
            </a:r>
            <a:r>
              <a:rPr lang="en-US" sz="2800" dirty="0" smtClean="0">
                <a:latin typeface="Century Gothic" panose="020B0502020202020204" pitchFamily="34" charset="0"/>
                <a:cs typeface="Arial" panose="020B0604020202020204" pitchFamily="34" charset="0"/>
              </a:rPr>
              <a:t>. </a:t>
            </a:r>
            <a:endParaRPr lang="en-US" sz="2800" dirty="0" smtClean="0">
              <a:latin typeface="Century Gothic" panose="020B0502020202020204" pitchFamily="34" charset="0"/>
            </a:endParaRPr>
          </a:p>
        </p:txBody>
      </p:sp>
      <p:cxnSp>
        <p:nvCxnSpPr>
          <p:cNvPr id="6" name="Connecteur droit 5"/>
          <p:cNvCxnSpPr/>
          <p:nvPr/>
        </p:nvCxnSpPr>
        <p:spPr>
          <a:xfrm>
            <a:off x="757587" y="5336011"/>
            <a:ext cx="259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
          <p:cNvSpPr>
            <a:spLocks noChangeArrowheads="1"/>
          </p:cNvSpPr>
          <p:nvPr/>
        </p:nvSpPr>
        <p:spPr bwMode="auto">
          <a:xfrm>
            <a:off x="1254846" y="20867772"/>
            <a:ext cx="1246274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fr-FR" sz="2800" dirty="0" smtClean="0">
                <a:latin typeface="Century Gothic" panose="020B0502020202020204" pitchFamily="34" charset="0"/>
                <a:cs typeface="Arial" panose="020B0604020202020204" pitchFamily="34" charset="0"/>
              </a:rPr>
              <a:t>Scanning electron microscopy (SEM) images shows that spray-dried microparticles of </a:t>
            </a:r>
            <a:r>
              <a:rPr lang="en-US" sz="2800" dirty="0" smtClean="0">
                <a:latin typeface="Century Gothic" panose="020B0502020202020204" pitchFamily="34" charset="0"/>
              </a:rPr>
              <a:t>2-HP-β-CD</a:t>
            </a:r>
            <a:r>
              <a:rPr lang="en-US" altLang="fr-FR" sz="2800" dirty="0" smtClean="0">
                <a:latin typeface="Century Gothic" panose="020B0502020202020204" pitchFamily="34" charset="0"/>
                <a:cs typeface="Arial" panose="020B0604020202020204" pitchFamily="34" charset="0"/>
              </a:rPr>
              <a:t>  display a “deflated-ball” like shape associated with a low bulk density due to high </a:t>
            </a:r>
            <a:r>
              <a:rPr lang="en-US" altLang="fr-FR" sz="2800" dirty="0" err="1" smtClean="0">
                <a:latin typeface="Century Gothic" panose="020B0502020202020204" pitchFamily="34" charset="0"/>
                <a:cs typeface="Arial" panose="020B0604020202020204" pitchFamily="34" charset="0"/>
              </a:rPr>
              <a:t>Peclet</a:t>
            </a:r>
            <a:r>
              <a:rPr lang="en-US" altLang="fr-FR" sz="2800" dirty="0" smtClean="0">
                <a:latin typeface="Century Gothic" panose="020B0502020202020204" pitchFamily="34" charset="0"/>
                <a:cs typeface="Arial" panose="020B0604020202020204" pitchFamily="34" charset="0"/>
              </a:rPr>
              <a:t> number during drying (</a:t>
            </a:r>
            <a:r>
              <a:rPr lang="en-US" altLang="fr-FR" sz="2800" b="1" dirty="0" smtClean="0">
                <a:latin typeface="Century Gothic" panose="020B0502020202020204" pitchFamily="34" charset="0"/>
                <a:cs typeface="Arial" panose="020B0604020202020204" pitchFamily="34" charset="0"/>
              </a:rPr>
              <a:t>figure 3</a:t>
            </a:r>
            <a:r>
              <a:rPr lang="en-US" altLang="fr-FR" sz="2800" dirty="0" smtClean="0">
                <a:latin typeface="Century Gothic" panose="020B0502020202020204" pitchFamily="34" charset="0"/>
                <a:cs typeface="Arial" panose="020B0604020202020204" pitchFamily="34" charset="0"/>
              </a:rPr>
              <a:t>). Given that the proportion of budesonide is less than 1% w/w, the particle shape is mainly governed by HPBCD. This shape is of particular interest in the case of pulmonary administration since particles may have a reduced contact area between them, leading to improved aerodynamic properties.</a:t>
            </a:r>
          </a:p>
          <a:p>
            <a:pPr algn="just"/>
            <a:endParaRPr lang="en-US" altLang="fr-FR" sz="2800" b="1" dirty="0">
              <a:solidFill>
                <a:srgbClr val="204E5A"/>
              </a:solidFill>
              <a:latin typeface="Century Gothic" panose="020B0502020202020204" pitchFamily="34" charset="0"/>
              <a:cs typeface="Arial" panose="020B0604020202020204" pitchFamily="34" charset="0"/>
            </a:endParaRPr>
          </a:p>
        </p:txBody>
      </p:sp>
      <p:sp>
        <p:nvSpPr>
          <p:cNvPr id="29" name="Rectangle 2"/>
          <p:cNvSpPr>
            <a:spLocks noChangeArrowheads="1"/>
          </p:cNvSpPr>
          <p:nvPr/>
        </p:nvSpPr>
        <p:spPr bwMode="auto">
          <a:xfrm>
            <a:off x="14826078" y="20886826"/>
            <a:ext cx="4868173"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fr-FR" sz="2800" dirty="0" smtClean="0">
                <a:latin typeface="Century Gothic" panose="020B0502020202020204" pitchFamily="34" charset="0"/>
                <a:cs typeface="Arial" panose="020B0604020202020204" pitchFamily="34" charset="0"/>
              </a:rPr>
              <a:t>Using a Multi-Stage Liquid </a:t>
            </a:r>
            <a:r>
              <a:rPr lang="en-US" altLang="fr-FR" sz="2800" dirty="0" err="1" smtClean="0">
                <a:latin typeface="Century Gothic" panose="020B0502020202020204" pitchFamily="34" charset="0"/>
                <a:cs typeface="Arial" panose="020B0604020202020204" pitchFamily="34" charset="0"/>
              </a:rPr>
              <a:t>Impingner</a:t>
            </a:r>
            <a:r>
              <a:rPr lang="en-US" altLang="fr-FR" sz="2800" dirty="0" smtClean="0">
                <a:latin typeface="Century Gothic" panose="020B0502020202020204" pitchFamily="34" charset="0"/>
                <a:cs typeface="Arial" panose="020B0604020202020204" pitchFamily="34" charset="0"/>
              </a:rPr>
              <a:t> (MSLI) to mimic human respiratory tract </a:t>
            </a:r>
            <a:r>
              <a:rPr lang="en-US" altLang="fr-FR" sz="2800" dirty="0">
                <a:latin typeface="Century Gothic" panose="020B0502020202020204" pitchFamily="34" charset="0"/>
                <a:cs typeface="Arial" panose="020B0604020202020204" pitchFamily="34" charset="0"/>
              </a:rPr>
              <a:t>and </a:t>
            </a:r>
            <a:r>
              <a:rPr lang="en-US" altLang="fr-FR" sz="2800" dirty="0" err="1" smtClean="0">
                <a:latin typeface="Century Gothic" panose="020B0502020202020204" pitchFamily="34" charset="0"/>
                <a:cs typeface="Arial" panose="020B0604020202020204" pitchFamily="34" charset="0"/>
              </a:rPr>
              <a:t>Aerolizer</a:t>
            </a:r>
            <a:r>
              <a:rPr lang="en-US" altLang="fr-FR" sz="2800" baseline="30000" dirty="0" smtClean="0">
                <a:latin typeface="Century Gothic" panose="020B0502020202020204" pitchFamily="34" charset="0"/>
                <a:cs typeface="Arial" panose="020B0604020202020204" pitchFamily="34" charset="0"/>
              </a:rPr>
              <a:t>®</a:t>
            </a:r>
            <a:r>
              <a:rPr lang="en-US" altLang="fr-FR" sz="2800" dirty="0" smtClean="0">
                <a:latin typeface="Century Gothic" panose="020B0502020202020204" pitchFamily="34" charset="0"/>
                <a:cs typeface="Arial" panose="020B0604020202020204" pitchFamily="34" charset="0"/>
              </a:rPr>
              <a:t> single </a:t>
            </a:r>
            <a:r>
              <a:rPr lang="en-US" altLang="fr-FR" sz="2800" dirty="0">
                <a:latin typeface="Century Gothic" panose="020B0502020202020204" pitchFamily="34" charset="0"/>
                <a:cs typeface="Arial" panose="020B0604020202020204" pitchFamily="34" charset="0"/>
              </a:rPr>
              <a:t>dose inhaler </a:t>
            </a:r>
            <a:r>
              <a:rPr lang="en-US" altLang="fr-FR" sz="2800" dirty="0" smtClean="0">
                <a:latin typeface="Century Gothic" panose="020B0502020202020204" pitchFamily="34" charset="0"/>
                <a:cs typeface="Arial" panose="020B0604020202020204" pitchFamily="34" charset="0"/>
              </a:rPr>
              <a:t>device (</a:t>
            </a:r>
            <a:r>
              <a:rPr lang="en-US" altLang="fr-FR" sz="2800" b="1" dirty="0" smtClean="0">
                <a:latin typeface="Century Gothic" panose="020B0502020202020204" pitchFamily="34" charset="0"/>
                <a:cs typeface="Arial" panose="020B0604020202020204" pitchFamily="34" charset="0"/>
              </a:rPr>
              <a:t>figure 4</a:t>
            </a:r>
            <a:r>
              <a:rPr lang="en-US" altLang="fr-FR" sz="2800" dirty="0" smtClean="0">
                <a:latin typeface="Century Gothic" panose="020B0502020202020204" pitchFamily="34" charset="0"/>
                <a:cs typeface="Arial" panose="020B0604020202020204" pitchFamily="34" charset="0"/>
              </a:rPr>
              <a:t>), spray-died complex	 exhibits a higher	 budesonide deposition in lower stages, indicating a better pulmonary	 deposition (</a:t>
            </a:r>
            <a:r>
              <a:rPr lang="en-US" altLang="fr-FR" sz="2800" b="1" dirty="0" smtClean="0">
                <a:latin typeface="Century Gothic" panose="020B0502020202020204" pitchFamily="34" charset="0"/>
                <a:cs typeface="Arial" panose="020B0604020202020204" pitchFamily="34" charset="0"/>
              </a:rPr>
              <a:t>figure 5</a:t>
            </a:r>
            <a:r>
              <a:rPr lang="en-US" altLang="fr-FR" sz="2800" dirty="0" smtClean="0">
                <a:latin typeface="Century Gothic" panose="020B0502020202020204" pitchFamily="34" charset="0"/>
                <a:cs typeface="Arial" panose="020B0604020202020204" pitchFamily="34" charset="0"/>
              </a:rPr>
              <a:t>) and a higher fine particle fraction (FPF) in comparison with a commercial product	 (</a:t>
            </a:r>
            <a:r>
              <a:rPr lang="en-US" altLang="fr-FR" sz="2800" dirty="0" err="1" smtClean="0">
                <a:latin typeface="Century Gothic" panose="020B0502020202020204" pitchFamily="34" charset="0"/>
                <a:cs typeface="Arial" panose="020B0604020202020204" pitchFamily="34" charset="0"/>
              </a:rPr>
              <a:t>Mifllonide</a:t>
            </a:r>
            <a:r>
              <a:rPr lang="en-US" altLang="fr-FR" sz="2800" baseline="30000" dirty="0" smtClean="0">
                <a:latin typeface="Century Gothic" panose="020B0502020202020204" pitchFamily="34" charset="0"/>
                <a:cs typeface="Arial" panose="020B0604020202020204" pitchFamily="34" charset="0"/>
              </a:rPr>
              <a:t>®</a:t>
            </a:r>
            <a:r>
              <a:rPr lang="en-US" altLang="fr-FR" sz="2800" dirty="0" smtClean="0">
                <a:latin typeface="Century Gothic" panose="020B0502020202020204" pitchFamily="34" charset="0"/>
                <a:cs typeface="Arial" panose="020B0604020202020204" pitchFamily="34" charset="0"/>
              </a:rPr>
              <a:t>)  (</a:t>
            </a:r>
            <a:r>
              <a:rPr lang="en-US" altLang="fr-FR" sz="2800" b="1" dirty="0" smtClean="0">
                <a:latin typeface="Century Gothic" panose="020B0502020202020204" pitchFamily="34" charset="0"/>
                <a:cs typeface="Arial" panose="020B0604020202020204" pitchFamily="34" charset="0"/>
              </a:rPr>
              <a:t>table 1</a:t>
            </a:r>
            <a:r>
              <a:rPr lang="en-US" altLang="fr-FR" sz="2800" dirty="0" smtClean="0">
                <a:latin typeface="Century Gothic" panose="020B0502020202020204" pitchFamily="34" charset="0"/>
                <a:cs typeface="Arial" panose="020B0604020202020204" pitchFamily="34" charset="0"/>
              </a:rPr>
              <a:t>).</a:t>
            </a:r>
            <a:endParaRPr lang="en-US" altLang="fr-FR" sz="2800" b="1" dirty="0">
              <a:solidFill>
                <a:srgbClr val="204E5A"/>
              </a:solidFill>
              <a:latin typeface="Century Gothic" panose="020B0502020202020204" pitchFamily="34" charset="0"/>
              <a:cs typeface="Arial" panose="020B0604020202020204" pitchFamily="34" charset="0"/>
            </a:endParaRPr>
          </a:p>
        </p:txBody>
      </p:sp>
      <p:sp>
        <p:nvSpPr>
          <p:cNvPr id="31" name="Rectangle 2"/>
          <p:cNvSpPr>
            <a:spLocks noChangeArrowheads="1"/>
          </p:cNvSpPr>
          <p:nvPr/>
        </p:nvSpPr>
        <p:spPr bwMode="auto">
          <a:xfrm>
            <a:off x="1260203" y="29170659"/>
            <a:ext cx="518869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latin typeface="Century Gothic" panose="020B0502020202020204" pitchFamily="34" charset="0"/>
              </a:rPr>
              <a:t>HPBCD is able to significantly decrease budesonide permeability across a </a:t>
            </a:r>
            <a:r>
              <a:rPr lang="en-US" sz="2800" dirty="0">
                <a:latin typeface="Century Gothic" panose="020B0502020202020204" pitchFamily="34" charset="0"/>
              </a:rPr>
              <a:t>Calu-3 cell </a:t>
            </a:r>
            <a:r>
              <a:rPr lang="en-US" sz="2800" dirty="0" smtClean="0">
                <a:latin typeface="Century Gothic" panose="020B0502020202020204" pitchFamily="34" charset="0"/>
              </a:rPr>
              <a:t>layer, an in vitro model of bronchial human epithelium </a:t>
            </a:r>
            <a:r>
              <a:rPr lang="en-US" altLang="fr-FR" sz="2800" dirty="0" smtClean="0">
                <a:latin typeface="Century Gothic" panose="020B0502020202020204" pitchFamily="34" charset="0"/>
                <a:cs typeface="Arial" panose="020B0604020202020204" pitchFamily="34" charset="0"/>
              </a:rPr>
              <a:t>(</a:t>
            </a:r>
            <a:r>
              <a:rPr lang="en-US" altLang="fr-FR" sz="2800" b="1" dirty="0" smtClean="0">
                <a:latin typeface="Century Gothic" panose="020B0502020202020204" pitchFamily="34" charset="0"/>
                <a:cs typeface="Arial" panose="020B0604020202020204" pitchFamily="34" charset="0"/>
              </a:rPr>
              <a:t>figure 6</a:t>
            </a:r>
            <a:r>
              <a:rPr lang="en-US" altLang="fr-FR" sz="2800" dirty="0" smtClean="0">
                <a:latin typeface="Century Gothic" panose="020B0502020202020204" pitchFamily="34" charset="0"/>
                <a:cs typeface="Arial" panose="020B0604020202020204" pitchFamily="34" charset="0"/>
              </a:rPr>
              <a:t>), suggesting that </a:t>
            </a:r>
            <a:r>
              <a:rPr lang="en-US" sz="2800" dirty="0" smtClean="0">
                <a:latin typeface="Century Gothic" panose="020B0502020202020204" pitchFamily="34" charset="0"/>
              </a:rPr>
              <a:t>HPBCD acts as a sustained delivery system which can increase budesonide residence time into the lungs.</a:t>
            </a:r>
            <a:endParaRPr lang="en-US" altLang="fr-FR" sz="2800" dirty="0" smtClean="0">
              <a:latin typeface="Century Gothic" panose="020B0502020202020204" pitchFamily="34" charset="0"/>
              <a:cs typeface="Arial" panose="020B0604020202020204" pitchFamily="34" charset="0"/>
            </a:endParaRPr>
          </a:p>
          <a:p>
            <a:endParaRPr lang="en-US" altLang="fr-FR" sz="2800" b="1" dirty="0">
              <a:solidFill>
                <a:srgbClr val="204E5A"/>
              </a:solidFill>
              <a:latin typeface="Century Gothic" panose="020B0502020202020204" pitchFamily="34" charset="0"/>
              <a:cs typeface="Arial" panose="020B0604020202020204" pitchFamily="34" charset="0"/>
            </a:endParaRPr>
          </a:p>
        </p:txBody>
      </p:sp>
      <p:sp>
        <p:nvSpPr>
          <p:cNvPr id="8" name="Rectangle 7"/>
          <p:cNvSpPr/>
          <p:nvPr/>
        </p:nvSpPr>
        <p:spPr>
          <a:xfrm>
            <a:off x="734392" y="35363347"/>
            <a:ext cx="26246456" cy="1815882"/>
          </a:xfrm>
          <a:prstGeom prst="rect">
            <a:avLst/>
          </a:prstGeom>
        </p:spPr>
        <p:txBody>
          <a:bodyPr wrap="square">
            <a:spAutoFit/>
          </a:bodyPr>
          <a:lstStyle/>
          <a:p>
            <a:r>
              <a:rPr lang="en-US" sz="2800" dirty="0" smtClean="0">
                <a:latin typeface="Century Gothic" panose="020B0502020202020204" pitchFamily="34" charset="0"/>
              </a:rPr>
              <a:t>The double </a:t>
            </a:r>
            <a:r>
              <a:rPr lang="en-US" sz="2800" dirty="0">
                <a:latin typeface="Century Gothic" panose="020B0502020202020204" pitchFamily="34" charset="0"/>
              </a:rPr>
              <a:t>interest of using </a:t>
            </a:r>
            <a:r>
              <a:rPr lang="en-US" sz="2800" dirty="0" smtClean="0">
                <a:latin typeface="Century Gothic" panose="020B0502020202020204" pitchFamily="34" charset="0"/>
              </a:rPr>
              <a:t>cyclodextrins </a:t>
            </a:r>
            <a:r>
              <a:rPr lang="en-US" sz="2800" dirty="0">
                <a:latin typeface="Century Gothic" panose="020B0502020202020204" pitchFamily="34" charset="0"/>
              </a:rPr>
              <a:t>in powder for </a:t>
            </a:r>
            <a:r>
              <a:rPr lang="en-US" sz="2800" dirty="0" smtClean="0">
                <a:latin typeface="Century Gothic" panose="020B0502020202020204" pitchFamily="34" charset="0"/>
              </a:rPr>
              <a:t>inhalation has been demonstrated, </a:t>
            </a:r>
            <a:r>
              <a:rPr lang="en-US" sz="2800" dirty="0">
                <a:latin typeface="Century Gothic" panose="020B0502020202020204" pitchFamily="34" charset="0"/>
              </a:rPr>
              <a:t>both for its ability to increase lung deposition through better aerodynamic properties and for its ability to decrease the lung permeability of complexed API leading to a sustained </a:t>
            </a:r>
            <a:r>
              <a:rPr lang="en-US" sz="2800" dirty="0" smtClean="0">
                <a:latin typeface="Century Gothic" panose="020B0502020202020204" pitchFamily="34" charset="0"/>
              </a:rPr>
              <a:t>release effect. The strategy appears as promising for improving lung targeting while decreasing systemic side effects associated with high doses of corticosteroids and reducing the drug dosage regimen.</a:t>
            </a:r>
            <a:endParaRPr lang="en-US" sz="2800" dirty="0">
              <a:latin typeface="Century Gothic" panose="020B0502020202020204" pitchFamily="34" charset="0"/>
            </a:endParaRPr>
          </a:p>
        </p:txBody>
      </p:sp>
      <p:sp>
        <p:nvSpPr>
          <p:cNvPr id="50" name="Rectangle 49"/>
          <p:cNvSpPr/>
          <p:nvPr/>
        </p:nvSpPr>
        <p:spPr>
          <a:xfrm>
            <a:off x="13717587" y="37477060"/>
            <a:ext cx="13717588" cy="115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5941" y="37480395"/>
            <a:ext cx="13753528" cy="115200"/>
          </a:xfrm>
          <a:prstGeom prst="rect">
            <a:avLst/>
          </a:prstGeom>
          <a:solidFill>
            <a:srgbClr val="01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4392" y="37883627"/>
            <a:ext cx="15923868" cy="867930"/>
          </a:xfrm>
          <a:prstGeom prst="rect">
            <a:avLst/>
          </a:prstGeom>
        </p:spPr>
        <p:txBody>
          <a:bodyPr wrap="square">
            <a:spAutoFit/>
          </a:bodyPr>
          <a:lstStyle/>
          <a:p>
            <a:pPr>
              <a:lnSpc>
                <a:spcPct val="90000"/>
              </a:lnSpc>
              <a:defRPr/>
            </a:pPr>
            <a:r>
              <a:rPr lang="en-US" altLang="en-US" sz="2800" b="1" dirty="0" smtClean="0">
                <a:latin typeface="Century Gothic" panose="020B0502020202020204" pitchFamily="34" charset="0"/>
              </a:rPr>
              <a:t>ACKNOLEDGEMENTS :The </a:t>
            </a:r>
            <a:r>
              <a:rPr lang="en-US" altLang="en-US" sz="2800" b="1" dirty="0">
                <a:latin typeface="Century Gothic" panose="020B0502020202020204" pitchFamily="34" charset="0"/>
              </a:rPr>
              <a:t>authors acknowledge  the Walloon Region for financial support through the </a:t>
            </a:r>
            <a:r>
              <a:rPr lang="en-US" altLang="en-US" sz="2800" b="1" dirty="0" err="1">
                <a:latin typeface="Century Gothic" panose="020B0502020202020204" pitchFamily="34" charset="0"/>
              </a:rPr>
              <a:t>WBHealth</a:t>
            </a:r>
            <a:r>
              <a:rPr lang="en-US" altLang="en-US" sz="2800" b="1" dirty="0">
                <a:latin typeface="Century Gothic" panose="020B0502020202020204" pitchFamily="34" charset="0"/>
              </a:rPr>
              <a:t> project </a:t>
            </a:r>
            <a:r>
              <a:rPr lang="en-US" altLang="en-US" sz="2800" b="1" dirty="0" smtClean="0">
                <a:latin typeface="Century Gothic" panose="020B0502020202020204" pitchFamily="34" charset="0"/>
              </a:rPr>
              <a:t>AEROGAL 1318023</a:t>
            </a:r>
            <a:endParaRPr lang="en-GB" altLang="en-US" sz="2800" b="1" dirty="0">
              <a:latin typeface="Century Gothic" panose="020B0502020202020204" pitchFamily="34" charset="0"/>
              <a:cs typeface="Arial" charset="0"/>
            </a:endParaRPr>
          </a:p>
        </p:txBody>
      </p:sp>
      <p:pic>
        <p:nvPicPr>
          <p:cNvPr id="9" name="Picture 2" descr="Résultat de recherche d'images pour &quot;walloni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98507" y="37019531"/>
            <a:ext cx="1665265" cy="2298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irm-ulg.be/images/CIRM-ACRONYM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98576" y="37094789"/>
            <a:ext cx="2179743" cy="2179743"/>
          </a:xfrm>
          <a:prstGeom prst="rect">
            <a:avLst/>
          </a:prstGeom>
          <a:noFill/>
          <a:extLst>
            <a:ext uri="{909E8E84-426E-40DD-AFC4-6F175D3DCCD1}">
              <a14:hiddenFill xmlns:a14="http://schemas.microsoft.com/office/drawing/2010/main">
                <a:solidFill>
                  <a:srgbClr val="FFFFFF"/>
                </a:solidFill>
              </a14:hiddenFill>
            </a:ext>
          </a:extLst>
        </p:spPr>
      </p:pic>
      <p:sp>
        <p:nvSpPr>
          <p:cNvPr id="54" name="ZoneTexte 53"/>
          <p:cNvSpPr txBox="1"/>
          <p:nvPr/>
        </p:nvSpPr>
        <p:spPr>
          <a:xfrm>
            <a:off x="3348435" y="27402397"/>
            <a:ext cx="9361040" cy="400110"/>
          </a:xfrm>
          <a:prstGeom prst="rect">
            <a:avLst/>
          </a:prstGeom>
          <a:noFill/>
        </p:spPr>
        <p:txBody>
          <a:bodyPr wrap="square" rtlCol="0">
            <a:spAutoFit/>
          </a:bodyPr>
          <a:lstStyle/>
          <a:p>
            <a:pPr algn="just"/>
            <a:r>
              <a:rPr lang="en-US" sz="2000" b="1" dirty="0" smtClean="0">
                <a:latin typeface="Century Gothic" panose="020B0502020202020204" pitchFamily="34" charset="0"/>
              </a:rPr>
              <a:t>Figure 3.</a:t>
            </a:r>
            <a:r>
              <a:rPr lang="en-US" sz="2000" dirty="0" smtClean="0">
                <a:latin typeface="Century Gothic" panose="020B0502020202020204" pitchFamily="34" charset="0"/>
              </a:rPr>
              <a:t>  SEM pictures </a:t>
            </a:r>
            <a:r>
              <a:rPr lang="en-US" sz="2000" dirty="0">
                <a:latin typeface="Century Gothic" panose="020B0502020202020204" pitchFamily="34" charset="0"/>
              </a:rPr>
              <a:t>of </a:t>
            </a:r>
            <a:r>
              <a:rPr lang="en-US" sz="2000" dirty="0" smtClean="0">
                <a:latin typeface="Century Gothic" panose="020B0502020202020204" pitchFamily="34" charset="0"/>
              </a:rPr>
              <a:t>raw (left) and spray-dried (right) 2-HP-β-CD </a:t>
            </a:r>
            <a:endParaRPr lang="en-US" sz="2000" dirty="0">
              <a:latin typeface="Century Gothic" panose="020B0502020202020204" pitchFamily="34" charset="0"/>
            </a:endParaRPr>
          </a:p>
        </p:txBody>
      </p:sp>
      <p:sp>
        <p:nvSpPr>
          <p:cNvPr id="55" name="ZoneTexte 54"/>
          <p:cNvSpPr txBox="1"/>
          <p:nvPr/>
        </p:nvSpPr>
        <p:spPr>
          <a:xfrm>
            <a:off x="20342323" y="32050979"/>
            <a:ext cx="6207242" cy="1015663"/>
          </a:xfrm>
          <a:prstGeom prst="rect">
            <a:avLst/>
          </a:prstGeom>
          <a:noFill/>
        </p:spPr>
        <p:txBody>
          <a:bodyPr wrap="square" rtlCol="0">
            <a:spAutoFit/>
          </a:bodyPr>
          <a:lstStyle/>
          <a:p>
            <a:pPr algn="just"/>
            <a:r>
              <a:rPr lang="en-US" sz="2000" b="1" dirty="0" smtClean="0">
                <a:latin typeface="Century Gothic" panose="020B0502020202020204" pitchFamily="34" charset="0"/>
              </a:rPr>
              <a:t>Figure 5.</a:t>
            </a:r>
            <a:r>
              <a:rPr lang="en-US" sz="2000" dirty="0" smtClean="0">
                <a:latin typeface="Century Gothic" panose="020B0502020202020204" pitchFamily="34" charset="0"/>
              </a:rPr>
              <a:t>  Cumulative particle mass (%) versus the effective cut-off diameter (ECD) of each MSLI level (n=3)</a:t>
            </a:r>
            <a:endParaRPr lang="en-US" sz="2000" dirty="0">
              <a:latin typeface="Century Gothic" panose="020B0502020202020204" pitchFamily="34" charset="0"/>
            </a:endParaRPr>
          </a:p>
        </p:txBody>
      </p:sp>
      <p:sp>
        <p:nvSpPr>
          <p:cNvPr id="56" name="ZoneTexte 55"/>
          <p:cNvSpPr txBox="1"/>
          <p:nvPr/>
        </p:nvSpPr>
        <p:spPr>
          <a:xfrm>
            <a:off x="7290277" y="33112576"/>
            <a:ext cx="6040189" cy="1015663"/>
          </a:xfrm>
          <a:prstGeom prst="rect">
            <a:avLst/>
          </a:prstGeom>
          <a:noFill/>
        </p:spPr>
        <p:txBody>
          <a:bodyPr wrap="square" rtlCol="0">
            <a:spAutoFit/>
          </a:bodyPr>
          <a:lstStyle/>
          <a:p>
            <a:pPr algn="just"/>
            <a:r>
              <a:rPr lang="en-US" sz="2000" b="1" dirty="0" smtClean="0">
                <a:latin typeface="Century Gothic" panose="020B0502020202020204" pitchFamily="34" charset="0"/>
              </a:rPr>
              <a:t>Figure 6.</a:t>
            </a:r>
            <a:r>
              <a:rPr lang="en-US" sz="2000" dirty="0" smtClean="0">
                <a:latin typeface="Century Gothic" panose="020B0502020202020204" pitchFamily="34" charset="0"/>
              </a:rPr>
              <a:t>  Apical-to-basal permeability of budesonide alone or in complex </a:t>
            </a:r>
            <a:r>
              <a:rPr lang="en-US" sz="2000" dirty="0">
                <a:latin typeface="Century Gothic" panose="020B0502020202020204" pitchFamily="34" charset="0"/>
              </a:rPr>
              <a:t>with 2-HP-</a:t>
            </a:r>
            <a:r>
              <a:rPr lang="el-GR" sz="2000" dirty="0">
                <a:latin typeface="Century Gothic" panose="020B0502020202020204" pitchFamily="34" charset="0"/>
              </a:rPr>
              <a:t>β-</a:t>
            </a:r>
            <a:r>
              <a:rPr lang="en-US" sz="2000" dirty="0" smtClean="0">
                <a:latin typeface="Century Gothic" panose="020B0502020202020204" pitchFamily="34" charset="0"/>
              </a:rPr>
              <a:t>CD across a Calu-3 cell layer (n=3)</a:t>
            </a:r>
            <a:endParaRPr lang="en-US" sz="2000" dirty="0">
              <a:latin typeface="Century Gothic" panose="020B0502020202020204" pitchFamily="34" charset="0"/>
            </a:endParaRPr>
          </a:p>
        </p:txBody>
      </p:sp>
      <p:sp>
        <p:nvSpPr>
          <p:cNvPr id="58" name="ZoneTexte 57"/>
          <p:cNvSpPr txBox="1"/>
          <p:nvPr/>
        </p:nvSpPr>
        <p:spPr>
          <a:xfrm>
            <a:off x="791171" y="10898044"/>
            <a:ext cx="6439058" cy="646331"/>
          </a:xfrm>
          <a:prstGeom prst="rect">
            <a:avLst/>
          </a:prstGeom>
          <a:noFill/>
          <a:ln w="76200">
            <a:noFill/>
          </a:ln>
        </p:spPr>
        <p:txBody>
          <a:bodyPr wrap="square" rtlCol="0">
            <a:spAutoFit/>
          </a:bodyPr>
          <a:lstStyle/>
          <a:p>
            <a:pPr algn="ctr"/>
            <a:r>
              <a:rPr lang="en-US" sz="3600" b="1" dirty="0" smtClean="0">
                <a:latin typeface="Arial" panose="020B0604020202020204" pitchFamily="34" charset="0"/>
                <a:cs typeface="Arial" panose="020B0604020202020204" pitchFamily="34" charset="0"/>
              </a:rPr>
              <a:t>RESULTS AND DISCUSSION</a:t>
            </a:r>
          </a:p>
        </p:txBody>
      </p:sp>
      <p:cxnSp>
        <p:nvCxnSpPr>
          <p:cNvPr id="59" name="Connecteur droit 58"/>
          <p:cNvCxnSpPr/>
          <p:nvPr/>
        </p:nvCxnSpPr>
        <p:spPr>
          <a:xfrm>
            <a:off x="759027" y="11557349"/>
            <a:ext cx="259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993926" y="12046091"/>
            <a:ext cx="9720000" cy="553998"/>
          </a:xfrm>
          <a:prstGeom prst="rect">
            <a:avLst/>
          </a:prstGeom>
          <a:solidFill>
            <a:schemeClr val="accent2"/>
          </a:solidFill>
          <a:ln>
            <a:noFill/>
          </a:ln>
        </p:spPr>
        <p:txBody>
          <a:bodyPr wrap="square" rtlCol="0">
            <a:spAutoFit/>
          </a:bodyPr>
          <a:lstStyle/>
          <a:p>
            <a:r>
              <a:rPr lang="en-US" sz="3000" b="1" dirty="0" smtClean="0">
                <a:latin typeface="Century Gothic" panose="020B0502020202020204" pitchFamily="34" charset="0"/>
              </a:rPr>
              <a:t> 1. SPRAY DRYING</a:t>
            </a:r>
          </a:p>
        </p:txBody>
      </p:sp>
      <p:sp>
        <p:nvSpPr>
          <p:cNvPr id="61" name="Rectangle 60"/>
          <p:cNvSpPr/>
          <p:nvPr/>
        </p:nvSpPr>
        <p:spPr>
          <a:xfrm>
            <a:off x="972170" y="11823752"/>
            <a:ext cx="26008677" cy="77162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ZoneTexte 63"/>
          <p:cNvSpPr txBox="1"/>
          <p:nvPr/>
        </p:nvSpPr>
        <p:spPr>
          <a:xfrm>
            <a:off x="993925" y="20100762"/>
            <a:ext cx="9720000" cy="553998"/>
          </a:xfrm>
          <a:prstGeom prst="rect">
            <a:avLst/>
          </a:prstGeom>
          <a:solidFill>
            <a:schemeClr val="accent2"/>
          </a:solidFill>
          <a:ln>
            <a:noFill/>
          </a:ln>
        </p:spPr>
        <p:txBody>
          <a:bodyPr wrap="square" rtlCol="0">
            <a:spAutoFit/>
          </a:bodyPr>
          <a:lstStyle/>
          <a:p>
            <a:r>
              <a:rPr lang="en-US" sz="3000" b="1" dirty="0" smtClean="0">
                <a:latin typeface="Century Gothic" panose="020B0502020202020204" pitchFamily="34" charset="0"/>
              </a:rPr>
              <a:t> 2. PARTICLES MORPHOLOGY</a:t>
            </a:r>
            <a:endParaRPr lang="en-US" sz="3000" b="1" dirty="0">
              <a:latin typeface="Century Gothic" panose="020B0502020202020204" pitchFamily="34" charset="0"/>
            </a:endParaRPr>
          </a:p>
        </p:txBody>
      </p:sp>
      <p:sp>
        <p:nvSpPr>
          <p:cNvPr id="65" name="Rectangle 64"/>
          <p:cNvSpPr/>
          <p:nvPr/>
        </p:nvSpPr>
        <p:spPr>
          <a:xfrm>
            <a:off x="972171" y="19819805"/>
            <a:ext cx="12745416" cy="8054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14" name="Tableau 13"/>
          <p:cNvGraphicFramePr>
            <a:graphicFrameLocks noGrp="1"/>
          </p:cNvGraphicFramePr>
          <p:nvPr>
            <p:extLst>
              <p:ext uri="{D42A27DB-BD31-4B8C-83A1-F6EECF244321}">
                <p14:modId xmlns:p14="http://schemas.microsoft.com/office/powerpoint/2010/main" val="852923934"/>
              </p:ext>
            </p:extLst>
          </p:nvPr>
        </p:nvGraphicFramePr>
        <p:xfrm>
          <a:off x="20443976" y="28048746"/>
          <a:ext cx="5970506" cy="1325880"/>
        </p:xfrm>
        <a:graphic>
          <a:graphicData uri="http://schemas.openxmlformats.org/drawingml/2006/table">
            <a:tbl>
              <a:tblPr firstRow="1" bandRow="1">
                <a:tableStyleId>{5C22544A-7EE6-4342-B048-85BDC9FD1C3A}</a:tableStyleId>
              </a:tblPr>
              <a:tblGrid>
                <a:gridCol w="3538077"/>
                <a:gridCol w="2432429"/>
              </a:tblGrid>
              <a:tr h="370840">
                <a:tc>
                  <a:txBody>
                    <a:bodyPr/>
                    <a:lstStyle/>
                    <a:p>
                      <a:r>
                        <a:rPr lang="fr-BE" sz="2300" dirty="0" smtClean="0">
                          <a:latin typeface="Century Gothic" panose="020B0502020202020204" pitchFamily="34" charset="0"/>
                        </a:rPr>
                        <a:t>Formulation</a:t>
                      </a:r>
                      <a:endParaRPr lang="fr-BE" sz="2300" dirty="0">
                        <a:latin typeface="Century Gothic" panose="020B0502020202020204" pitchFamily="34" charset="0"/>
                      </a:endParaRPr>
                    </a:p>
                  </a:txBody>
                  <a:tcPr>
                    <a:lnB w="38100" cmpd="sng">
                      <a:noFill/>
                    </a:lnB>
                    <a:solidFill>
                      <a:schemeClr val="tx1"/>
                    </a:solidFill>
                  </a:tcPr>
                </a:tc>
                <a:tc>
                  <a:txBody>
                    <a:bodyPr/>
                    <a:lstStyle/>
                    <a:p>
                      <a:r>
                        <a:rPr lang="fr-BE" sz="2300" dirty="0" smtClean="0">
                          <a:latin typeface="Century Gothic" panose="020B0502020202020204" pitchFamily="34" charset="0"/>
                        </a:rPr>
                        <a:t>FPF (%)</a:t>
                      </a:r>
                      <a:endParaRPr lang="fr-BE" sz="2300" dirty="0">
                        <a:latin typeface="Century Gothic" panose="020B0502020202020204" pitchFamily="34" charset="0"/>
                      </a:endParaRPr>
                    </a:p>
                  </a:txBody>
                  <a:tcPr>
                    <a:lnB w="38100" cmpd="sng">
                      <a:noFill/>
                    </a:lnB>
                    <a:solidFill>
                      <a:schemeClr val="tx1"/>
                    </a:solidFill>
                  </a:tcPr>
                </a:tc>
              </a:tr>
              <a:tr h="370840">
                <a:tc>
                  <a:txBody>
                    <a:bodyPr/>
                    <a:lstStyle/>
                    <a:p>
                      <a:r>
                        <a:rPr lang="fr-BE" sz="2300" dirty="0" smtClean="0">
                          <a:latin typeface="Century Gothic" panose="020B0502020202020204" pitchFamily="34" charset="0"/>
                        </a:rPr>
                        <a:t>Spray-</a:t>
                      </a:r>
                      <a:r>
                        <a:rPr lang="fr-BE" sz="2300" dirty="0" err="1" smtClean="0">
                          <a:latin typeface="Century Gothic" panose="020B0502020202020204" pitchFamily="34" charset="0"/>
                        </a:rPr>
                        <a:t>dried</a:t>
                      </a:r>
                      <a:r>
                        <a:rPr lang="fr-BE" sz="2300" dirty="0" smtClean="0">
                          <a:latin typeface="Century Gothic" panose="020B0502020202020204" pitchFamily="34" charset="0"/>
                        </a:rPr>
                        <a:t> </a:t>
                      </a:r>
                      <a:r>
                        <a:rPr lang="fr-BE" sz="2300" dirty="0" err="1" smtClean="0">
                          <a:latin typeface="Century Gothic" panose="020B0502020202020204" pitchFamily="34" charset="0"/>
                        </a:rPr>
                        <a:t>complex</a:t>
                      </a:r>
                      <a:endParaRPr lang="fr-BE" sz="2300" dirty="0">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BE" sz="2300" baseline="0" dirty="0" smtClean="0">
                          <a:latin typeface="Century Gothic" panose="020B0502020202020204" pitchFamily="34" charset="0"/>
                        </a:rPr>
                        <a:t>44.05 (±1.65)</a:t>
                      </a:r>
                      <a:endParaRPr lang="fr-BE" sz="2300" dirty="0">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r>
                        <a:rPr lang="fr-BE" sz="2300" dirty="0" err="1" smtClean="0">
                          <a:latin typeface="Century Gothic" panose="020B0502020202020204" pitchFamily="34" charset="0"/>
                        </a:rPr>
                        <a:t>Miflonide</a:t>
                      </a:r>
                      <a:r>
                        <a:rPr lang="fr-BE" sz="2300" baseline="30000" dirty="0" smtClean="0">
                          <a:latin typeface="Century Gothic" panose="020B0502020202020204" pitchFamily="34" charset="0"/>
                        </a:rPr>
                        <a:t>®</a:t>
                      </a:r>
                      <a:endParaRPr lang="fr-BE" sz="2300" baseline="300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300" dirty="0" smtClean="0">
                          <a:latin typeface="Century Gothic" panose="020B0502020202020204" pitchFamily="34" charset="0"/>
                        </a:rPr>
                        <a:t>26.24</a:t>
                      </a:r>
                      <a:r>
                        <a:rPr lang="fr-BE" sz="2300" baseline="0" dirty="0" smtClean="0">
                          <a:latin typeface="Century Gothic" panose="020B0502020202020204" pitchFamily="34" charset="0"/>
                        </a:rPr>
                        <a:t> (±3.46)</a:t>
                      </a:r>
                      <a:endParaRPr lang="fr-BE" sz="2300" dirty="0" smtClean="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8" name="ZoneTexte 67"/>
          <p:cNvSpPr txBox="1"/>
          <p:nvPr/>
        </p:nvSpPr>
        <p:spPr>
          <a:xfrm>
            <a:off x="20491774" y="27355985"/>
            <a:ext cx="5764104" cy="707886"/>
          </a:xfrm>
          <a:prstGeom prst="rect">
            <a:avLst/>
          </a:prstGeom>
          <a:noFill/>
        </p:spPr>
        <p:txBody>
          <a:bodyPr wrap="square" rtlCol="0">
            <a:spAutoFit/>
          </a:bodyPr>
          <a:lstStyle/>
          <a:p>
            <a:pPr algn="just"/>
            <a:r>
              <a:rPr lang="en-US" sz="2000" b="1" dirty="0" smtClean="0">
                <a:latin typeface="Century Gothic" panose="020B0502020202020204" pitchFamily="34" charset="0"/>
              </a:rPr>
              <a:t>Table 1.</a:t>
            </a:r>
            <a:r>
              <a:rPr lang="en-US" sz="2000" dirty="0" smtClean="0">
                <a:latin typeface="Century Gothic" panose="020B0502020202020204" pitchFamily="34" charset="0"/>
              </a:rPr>
              <a:t>  Fine particle fraction of spray-dried complex versus </a:t>
            </a:r>
            <a:r>
              <a:rPr lang="en-US" sz="2000" dirty="0" err="1" smtClean="0">
                <a:latin typeface="Century Gothic" panose="020B0502020202020204" pitchFamily="34" charset="0"/>
              </a:rPr>
              <a:t>Miflonide</a:t>
            </a:r>
            <a:r>
              <a:rPr lang="en-US" sz="2000" baseline="30000" dirty="0" smtClean="0">
                <a:latin typeface="Century Gothic" panose="020B0502020202020204" pitchFamily="34" charset="0"/>
              </a:rPr>
              <a:t>®</a:t>
            </a:r>
            <a:endParaRPr lang="en-US" sz="2000" baseline="30000" dirty="0">
              <a:latin typeface="Century Gothic" panose="020B0502020202020204" pitchFamily="34" charset="0"/>
            </a:endParaRPr>
          </a:p>
        </p:txBody>
      </p:sp>
      <p:sp>
        <p:nvSpPr>
          <p:cNvPr id="69" name="ZoneTexte 68"/>
          <p:cNvSpPr txBox="1"/>
          <p:nvPr/>
        </p:nvSpPr>
        <p:spPr>
          <a:xfrm>
            <a:off x="1016724" y="28450579"/>
            <a:ext cx="9720000" cy="553998"/>
          </a:xfrm>
          <a:prstGeom prst="rect">
            <a:avLst/>
          </a:prstGeom>
          <a:solidFill>
            <a:schemeClr val="accent2"/>
          </a:solidFill>
          <a:ln>
            <a:noFill/>
          </a:ln>
        </p:spPr>
        <p:txBody>
          <a:bodyPr wrap="square" rtlCol="0">
            <a:spAutoFit/>
          </a:bodyPr>
          <a:lstStyle/>
          <a:p>
            <a:r>
              <a:rPr lang="en-US" sz="3000" b="1" dirty="0" smtClean="0">
                <a:latin typeface="Century Gothic" panose="020B0502020202020204" pitchFamily="34" charset="0"/>
              </a:rPr>
              <a:t> 4. IN VITRO PERMEABILITY STUDY</a:t>
            </a:r>
            <a:endParaRPr lang="en-US" sz="3000" b="1" dirty="0">
              <a:latin typeface="Century Gothic" panose="020B0502020202020204" pitchFamily="34" charset="0"/>
            </a:endParaRPr>
          </a:p>
        </p:txBody>
      </p:sp>
      <p:sp>
        <p:nvSpPr>
          <p:cNvPr id="70" name="Rectangle 69"/>
          <p:cNvSpPr/>
          <p:nvPr/>
        </p:nvSpPr>
        <p:spPr>
          <a:xfrm>
            <a:off x="994967" y="28018531"/>
            <a:ext cx="12722619" cy="6199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ZoneTexte 70"/>
          <p:cNvSpPr txBox="1"/>
          <p:nvPr/>
        </p:nvSpPr>
        <p:spPr>
          <a:xfrm>
            <a:off x="14650855" y="20100251"/>
            <a:ext cx="9720000" cy="553998"/>
          </a:xfrm>
          <a:prstGeom prst="rect">
            <a:avLst/>
          </a:prstGeom>
          <a:solidFill>
            <a:schemeClr val="accent2"/>
          </a:solidFill>
          <a:ln>
            <a:noFill/>
          </a:ln>
        </p:spPr>
        <p:txBody>
          <a:bodyPr wrap="square" rtlCol="0">
            <a:spAutoFit/>
          </a:bodyPr>
          <a:lstStyle/>
          <a:p>
            <a:r>
              <a:rPr lang="en-US" sz="3000" b="1" dirty="0" smtClean="0">
                <a:latin typeface="Century Gothic" panose="020B0502020202020204" pitchFamily="34" charset="0"/>
              </a:rPr>
              <a:t>3.  IN VITRO PULMONARY DEPOSITION</a:t>
            </a:r>
          </a:p>
        </p:txBody>
      </p:sp>
      <p:sp>
        <p:nvSpPr>
          <p:cNvPr id="72" name="Rectangle 71"/>
          <p:cNvSpPr/>
          <p:nvPr/>
        </p:nvSpPr>
        <p:spPr>
          <a:xfrm>
            <a:off x="14603377" y="19821645"/>
            <a:ext cx="12335124" cy="142010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5" name="ZoneTexte 74"/>
          <p:cNvSpPr txBox="1"/>
          <p:nvPr/>
        </p:nvSpPr>
        <p:spPr>
          <a:xfrm>
            <a:off x="791171" y="34571259"/>
            <a:ext cx="3421360" cy="648072"/>
          </a:xfrm>
          <a:prstGeom prst="rect">
            <a:avLst/>
          </a:prstGeom>
          <a:noFill/>
          <a:ln w="76200">
            <a:noFill/>
          </a:ln>
        </p:spPr>
        <p:txBody>
          <a:bodyPr wrap="square" rtlCol="0">
            <a:spAutoFit/>
          </a:bodyPr>
          <a:lstStyle/>
          <a:p>
            <a:pPr algn="ctr"/>
            <a:r>
              <a:rPr lang="en-US" sz="3600" b="1" dirty="0" smtClean="0">
                <a:latin typeface="Arial" panose="020B0604020202020204" pitchFamily="34" charset="0"/>
                <a:cs typeface="Arial" panose="020B0604020202020204" pitchFamily="34" charset="0"/>
              </a:rPr>
              <a:t>CONCLUSION</a:t>
            </a:r>
          </a:p>
        </p:txBody>
      </p:sp>
      <p:cxnSp>
        <p:nvCxnSpPr>
          <p:cNvPr id="76" name="Connecteur droit 75"/>
          <p:cNvCxnSpPr/>
          <p:nvPr/>
        </p:nvCxnSpPr>
        <p:spPr>
          <a:xfrm>
            <a:off x="759027" y="35219331"/>
            <a:ext cx="259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Objet 16"/>
          <p:cNvGraphicFramePr>
            <a:graphicFrameLocks noChangeAspect="1"/>
          </p:cNvGraphicFramePr>
          <p:nvPr>
            <p:extLst>
              <p:ext uri="{D42A27DB-BD31-4B8C-83A1-F6EECF244321}">
                <p14:modId xmlns:p14="http://schemas.microsoft.com/office/powerpoint/2010/main" val="1469818782"/>
              </p:ext>
            </p:extLst>
          </p:nvPr>
        </p:nvGraphicFramePr>
        <p:xfrm>
          <a:off x="14569646" y="29260497"/>
          <a:ext cx="7824461" cy="4636907"/>
        </p:xfrm>
        <a:graphic>
          <a:graphicData uri="http://schemas.openxmlformats.org/presentationml/2006/ole">
            <mc:AlternateContent xmlns:mc="http://schemas.openxmlformats.org/markup-compatibility/2006">
              <mc:Choice xmlns:v="urn:schemas-microsoft-com:vml" Requires="v">
                <p:oleObj spid="_x0000_s1108" name="Prism Project" r:id="rId10" imgW="4860000" imgH="2880000" progId="Prism5.Document">
                  <p:embed/>
                </p:oleObj>
              </mc:Choice>
              <mc:Fallback>
                <p:oleObj name="Prism Project" r:id="rId10" imgW="4860000" imgH="2880000" progId="Prism5.Document">
                  <p:embed/>
                  <p:pic>
                    <p:nvPicPr>
                      <p:cNvPr id="0" name="Obje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69646" y="29260497"/>
                        <a:ext cx="7824461" cy="4636907"/>
                      </a:xfrm>
                      <a:prstGeom prst="rect">
                        <a:avLst/>
                      </a:prstGeom>
                      <a:noFill/>
                      <a:ln>
                        <a:noFill/>
                      </a:ln>
                    </p:spPr>
                  </p:pic>
                </p:oleObj>
              </mc:Fallback>
            </mc:AlternateContent>
          </a:graphicData>
        </a:graphic>
      </p:graphicFrame>
      <p:graphicFrame>
        <p:nvGraphicFramePr>
          <p:cNvPr id="20" name="Objet 19"/>
          <p:cNvGraphicFramePr>
            <a:graphicFrameLocks noChangeAspect="1"/>
          </p:cNvGraphicFramePr>
          <p:nvPr>
            <p:extLst>
              <p:ext uri="{D42A27DB-BD31-4B8C-83A1-F6EECF244321}">
                <p14:modId xmlns:p14="http://schemas.microsoft.com/office/powerpoint/2010/main" val="2011775026"/>
              </p:ext>
            </p:extLst>
          </p:nvPr>
        </p:nvGraphicFramePr>
        <p:xfrm>
          <a:off x="7144496" y="29170659"/>
          <a:ext cx="6357067" cy="4004059"/>
        </p:xfrm>
        <a:graphic>
          <a:graphicData uri="http://schemas.openxmlformats.org/presentationml/2006/ole">
            <mc:AlternateContent xmlns:mc="http://schemas.openxmlformats.org/markup-compatibility/2006">
              <mc:Choice xmlns:v="urn:schemas-microsoft-com:vml" Requires="v">
                <p:oleObj spid="_x0000_s1109" name="Prism Project" r:id="rId12" imgW="4860000" imgH="3060000" progId="Prism5.Document">
                  <p:embed/>
                </p:oleObj>
              </mc:Choice>
              <mc:Fallback>
                <p:oleObj name="Prism Project" r:id="rId12" imgW="4860000" imgH="3060000" progId="Prism5.Document">
                  <p:embed/>
                  <p:pic>
                    <p:nvPicPr>
                      <p:cNvPr id="0" name="Obje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4496" y="29170659"/>
                        <a:ext cx="6357067" cy="4004059"/>
                      </a:xfrm>
                      <a:prstGeom prst="rect">
                        <a:avLst/>
                      </a:prstGeom>
                      <a:noFill/>
                      <a:ln>
                        <a:noFill/>
                      </a:ln>
                    </p:spPr>
                  </p:pic>
                </p:oleObj>
              </mc:Fallback>
            </mc:AlternateContent>
          </a:graphicData>
        </a:graphic>
      </p:graphicFrame>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753250" y="6016021"/>
            <a:ext cx="4836304" cy="292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ZoneTexte 62"/>
          <p:cNvSpPr txBox="1"/>
          <p:nvPr/>
        </p:nvSpPr>
        <p:spPr>
          <a:xfrm>
            <a:off x="21494451" y="9112365"/>
            <a:ext cx="6403877" cy="400110"/>
          </a:xfrm>
          <a:prstGeom prst="rect">
            <a:avLst/>
          </a:prstGeom>
          <a:noFill/>
        </p:spPr>
        <p:txBody>
          <a:bodyPr wrap="square" rtlCol="0">
            <a:spAutoFit/>
          </a:bodyPr>
          <a:lstStyle/>
          <a:p>
            <a:r>
              <a:rPr lang="en-US" sz="2000" b="1" dirty="0" smtClean="0">
                <a:latin typeface="Century Gothic" panose="020B0502020202020204" pitchFamily="34" charset="0"/>
              </a:rPr>
              <a:t>Figure 1.</a:t>
            </a:r>
            <a:r>
              <a:rPr lang="en-US" sz="2000" dirty="0" smtClean="0">
                <a:latin typeface="Century Gothic" panose="020B0502020202020204" pitchFamily="34" charset="0"/>
              </a:rPr>
              <a:t> </a:t>
            </a:r>
            <a:r>
              <a:rPr lang="fr-BE" sz="2000" dirty="0" smtClean="0">
                <a:latin typeface="Century Gothic" panose="020B0502020202020204" pitchFamily="34" charset="0"/>
              </a:rPr>
              <a:t>Chemical structure of </a:t>
            </a:r>
            <a:r>
              <a:rPr lang="en-US" sz="2000" dirty="0">
                <a:latin typeface="Century Gothic" panose="020B0502020202020204" pitchFamily="34" charset="0"/>
              </a:rPr>
              <a:t>2-HP-β-CD</a:t>
            </a:r>
            <a:r>
              <a:rPr lang="fr-BE" sz="2000" dirty="0" smtClean="0">
                <a:latin typeface="Century Gothic" panose="020B0502020202020204" pitchFamily="34" charset="0"/>
              </a:rPr>
              <a:t> </a:t>
            </a:r>
            <a:endParaRPr lang="en-US" sz="2000" dirty="0">
              <a:latin typeface="Century Gothic" panose="020B0502020202020204" pitchFamily="34" charset="0"/>
            </a:endParaRPr>
          </a:p>
        </p:txBody>
      </p:sp>
      <p:pic>
        <p:nvPicPr>
          <p:cNvPr id="62" name="Picture 2" descr="C:\Users\Administrateur.000\Desktop\Sauvegarde Gilles Dufour\Thèse Gilles Dufour\DPI\Procept test HPBCD-budesonide\DoE Gille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722914" y="12225199"/>
            <a:ext cx="7707790" cy="6371362"/>
          </a:xfrm>
          <a:prstGeom prst="rect">
            <a:avLst/>
          </a:prstGeom>
          <a:noFill/>
          <a:extLst>
            <a:ext uri="{909E8E84-426E-40DD-AFC4-6F175D3DCCD1}">
              <a14:hiddenFill xmlns:a14="http://schemas.microsoft.com/office/drawing/2010/main">
                <a:solidFill>
                  <a:srgbClr val="FFFFFF"/>
                </a:solidFill>
              </a14:hiddenFill>
            </a:ext>
          </a:extLst>
        </p:spPr>
      </p:pic>
      <p:sp>
        <p:nvSpPr>
          <p:cNvPr id="51" name="ZoneTexte 50"/>
          <p:cNvSpPr txBox="1"/>
          <p:nvPr/>
        </p:nvSpPr>
        <p:spPr>
          <a:xfrm>
            <a:off x="22466139" y="23304625"/>
            <a:ext cx="4284896" cy="1015663"/>
          </a:xfrm>
          <a:prstGeom prst="rect">
            <a:avLst/>
          </a:prstGeom>
          <a:noFill/>
        </p:spPr>
        <p:txBody>
          <a:bodyPr wrap="square" rtlCol="0">
            <a:spAutoFit/>
          </a:bodyPr>
          <a:lstStyle/>
          <a:p>
            <a:pPr algn="just"/>
            <a:r>
              <a:rPr lang="en-US" sz="2000" b="1" dirty="0" smtClean="0">
                <a:latin typeface="Century Gothic" panose="020B0502020202020204" pitchFamily="34" charset="0"/>
              </a:rPr>
              <a:t>Figure 4.</a:t>
            </a:r>
            <a:r>
              <a:rPr lang="en-US" sz="2000" dirty="0" smtClean="0">
                <a:latin typeface="Century Gothic" panose="020B0502020202020204" pitchFamily="34" charset="0"/>
              </a:rPr>
              <a:t>  MSLI with mouthpiece and </a:t>
            </a:r>
            <a:r>
              <a:rPr lang="en-US" sz="2000" dirty="0" err="1" smtClean="0">
                <a:latin typeface="Century Gothic" panose="020B0502020202020204" pitchFamily="34" charset="0"/>
              </a:rPr>
              <a:t>Aerolizer</a:t>
            </a:r>
            <a:r>
              <a:rPr lang="en-US" sz="2000" baseline="30000" dirty="0" smtClean="0">
                <a:latin typeface="Century Gothic" panose="020B0502020202020204" pitchFamily="34" charset="0"/>
              </a:rPr>
              <a:t>®</a:t>
            </a:r>
            <a:r>
              <a:rPr lang="en-US" sz="2000" dirty="0" smtClean="0">
                <a:latin typeface="Century Gothic" panose="020B0502020202020204" pitchFamily="34" charset="0"/>
              </a:rPr>
              <a:t> single dose dry powder inhaler</a:t>
            </a:r>
            <a:endParaRPr lang="en-US" sz="2000" dirty="0">
              <a:latin typeface="Century Gothic" panose="020B0502020202020204" pitchFamily="34" charset="0"/>
            </a:endParaRPr>
          </a:p>
        </p:txBody>
      </p:sp>
      <p:cxnSp>
        <p:nvCxnSpPr>
          <p:cNvPr id="57" name="Connecteur droit 56"/>
          <p:cNvCxnSpPr/>
          <p:nvPr/>
        </p:nvCxnSpPr>
        <p:spPr>
          <a:xfrm>
            <a:off x="1034189" y="19665603"/>
            <a:ext cx="25572830"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1186589" y="28018531"/>
            <a:ext cx="12600000"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14221643" y="20100251"/>
            <a:ext cx="72008" cy="14117363"/>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94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88913E-7 6.48148E-7 L -0.36781 6.48148E-7 " pathEditMode="relative" rAng="0" ptsTypes="AA">
                                      <p:cBhvr>
                                        <p:cTn id="8" dur="2000" fill="hold"/>
                                        <p:tgtEl>
                                          <p:spTgt spid="47"/>
                                        </p:tgtEl>
                                        <p:attrNameLst>
                                          <p:attrName>ppt_x</p:attrName>
                                          <p:attrName>ppt_y</p:attrName>
                                        </p:attrNameLst>
                                      </p:cBhvr>
                                      <p:rCtr x="-183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LTPB_v7_A0_Portrait">
  <a:themeElements>
    <a:clrScheme name="LTPB">
      <a:dk1>
        <a:srgbClr val="014751"/>
      </a:dk1>
      <a:lt1>
        <a:srgbClr val="FFFFFF"/>
      </a:lt1>
      <a:dk2>
        <a:srgbClr val="014751"/>
      </a:dk2>
      <a:lt2>
        <a:srgbClr val="F2F2F2"/>
      </a:lt2>
      <a:accent1>
        <a:srgbClr val="014751"/>
      </a:accent1>
      <a:accent2>
        <a:srgbClr val="A3D65D"/>
      </a:accent2>
      <a:accent3>
        <a:srgbClr val="BF5557"/>
      </a:accent3>
      <a:accent4>
        <a:srgbClr val="DEDEDE"/>
      </a:accent4>
      <a:accent5>
        <a:srgbClr val="E07102"/>
      </a:accent5>
      <a:accent6>
        <a:srgbClr val="339966"/>
      </a:accent6>
      <a:hlink>
        <a:srgbClr val="01454F"/>
      </a:hlink>
      <a:folHlink>
        <a:srgbClr val="06454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TemplateLTPB_v7_A0_Portrait</Template>
  <TotalTime>1523</TotalTime>
  <Words>795</Words>
  <Application>Microsoft Office PowerPoint</Application>
  <PresentationFormat>Personnalisé</PresentationFormat>
  <Paragraphs>37</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TemplateLTPB_v7_A0_Portrait</vt:lpstr>
      <vt:lpstr>Prism Project</vt:lpstr>
      <vt:lpstr>Présentation PowerPoint</vt:lpstr>
    </vt:vector>
  </TitlesOfParts>
  <Company>PRIMINFO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LTPB PowerPoint Template</dc:title>
  <dc:creator>William</dc:creator>
  <cp:lastModifiedBy>William</cp:lastModifiedBy>
  <cp:revision>100</cp:revision>
  <cp:lastPrinted>2017-06-12T11:27:13Z</cp:lastPrinted>
  <dcterms:created xsi:type="dcterms:W3CDTF">2017-06-09T11:18:49Z</dcterms:created>
  <dcterms:modified xsi:type="dcterms:W3CDTF">2017-06-14T11:40:46Z</dcterms:modified>
</cp:coreProperties>
</file>