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E97"/>
    <a:srgbClr val="FFFFFF"/>
    <a:srgbClr val="E8D09D"/>
    <a:srgbClr val="EBCE93"/>
    <a:srgbClr val="99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50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4392" y="192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433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4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80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091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78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2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10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87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070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14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58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1069B-4859-4E85-A9A5-C507EF2B966B}" type="datetimeFigureOut">
              <a:rPr lang="fr-BE" smtClean="0"/>
              <a:pPr/>
              <a:t>18/01/19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C260-5037-4803-907E-C7C60E421E2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26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08578" y="453293"/>
            <a:ext cx="27674408" cy="5449518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" contrast="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0331">
              <a:defRPr/>
            </a:pPr>
            <a:endParaRPr lang="fr-BE" sz="5200" b="1" dirty="0">
              <a:latin typeface="+mn-lt"/>
            </a:endParaRPr>
          </a:p>
          <a:p>
            <a:pPr defTabSz="3420331">
              <a:defRPr/>
            </a:pPr>
            <a:r>
              <a:rPr lang="en-US" sz="9600" dirty="0"/>
              <a:t>Study of the </a:t>
            </a:r>
            <a:r>
              <a:rPr lang="en-US" sz="9600" dirty="0" err="1"/>
              <a:t>microbiome</a:t>
            </a:r>
            <a:r>
              <a:rPr lang="en-US" sz="9600" dirty="0"/>
              <a:t> from the </a:t>
            </a:r>
            <a:r>
              <a:rPr lang="en-US" sz="9600" dirty="0" err="1"/>
              <a:t>lyme</a:t>
            </a:r>
            <a:r>
              <a:rPr lang="en-US" sz="9600" dirty="0"/>
              <a:t> disease principal reservoir in southern Quebec (</a:t>
            </a:r>
            <a:r>
              <a:rPr lang="en-US" sz="9600" i="1" dirty="0" err="1"/>
              <a:t>Peromyscus</a:t>
            </a:r>
            <a:r>
              <a:rPr lang="en-US" sz="9600" i="1" dirty="0"/>
              <a:t> </a:t>
            </a:r>
            <a:r>
              <a:rPr lang="en-US" sz="9600" i="1" dirty="0" err="1"/>
              <a:t>leucopus</a:t>
            </a:r>
            <a:r>
              <a:rPr lang="en-US" sz="9600" dirty="0"/>
              <a:t>)</a:t>
            </a:r>
          </a:p>
          <a:p>
            <a:pPr defTabSz="3420331">
              <a:defRPr/>
            </a:pPr>
            <a:r>
              <a:rPr lang="fr-BE" sz="6000" b="1" dirty="0"/>
              <a:t>A. André</a:t>
            </a:r>
            <a:r>
              <a:rPr lang="fr-BE" sz="6000" b="1" baseline="30000" dirty="0"/>
              <a:t>1,2</a:t>
            </a:r>
            <a:r>
              <a:rPr lang="fr-BE" sz="6000" b="1" dirty="0"/>
              <a:t> ; A. Mouton</a:t>
            </a:r>
            <a:r>
              <a:rPr lang="fr-BE" sz="6000" b="1" baseline="30000" dirty="0"/>
              <a:t>1 </a:t>
            </a:r>
            <a:r>
              <a:rPr lang="fr-BE" sz="6000" b="1" dirty="0"/>
              <a:t>; V. Millien</a:t>
            </a:r>
            <a:r>
              <a:rPr lang="fr-BE" sz="6000" b="1" baseline="30000" dirty="0"/>
              <a:t>2</a:t>
            </a:r>
            <a:r>
              <a:rPr lang="fr-BE" sz="6000" b="1" dirty="0"/>
              <a:t> ; J. Michaux</a:t>
            </a:r>
            <a:r>
              <a:rPr lang="fr-BE" sz="6000" b="1" baseline="30000" dirty="0"/>
              <a:t>1</a:t>
            </a:r>
            <a:br>
              <a:rPr lang="fr-BE" sz="6000" b="1" baseline="30000" dirty="0"/>
            </a:br>
            <a:endParaRPr lang="fr-BE" sz="6000" b="1" baseline="30000" dirty="0"/>
          </a:p>
          <a:p>
            <a:pPr defTabSz="3420331">
              <a:lnSpc>
                <a:spcPct val="120000"/>
              </a:lnSpc>
              <a:defRPr/>
            </a:pPr>
            <a:r>
              <a:rPr lang="fr-BE" sz="3900" b="1" dirty="0"/>
              <a:t>1: Université de Liège, institut botanique ;  Belgique</a:t>
            </a:r>
            <a:br>
              <a:rPr lang="fr-BE" sz="3900" b="1" dirty="0"/>
            </a:br>
            <a:r>
              <a:rPr lang="fr-BE" sz="3900" b="1" dirty="0"/>
              <a:t>2: Redpath Museum, McGill University;  Montréal ; Canada</a:t>
            </a:r>
          </a:p>
          <a:p>
            <a:pPr defTabSz="3420331">
              <a:defRPr/>
            </a:pPr>
            <a:endParaRPr lang="fr-BE" sz="2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1270090" y="6309649"/>
            <a:ext cx="11411899" cy="79159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4000" dirty="0"/>
              <a:t> </a:t>
            </a:r>
            <a:r>
              <a:rPr lang="fr-BE" sz="4000" dirty="0" err="1"/>
              <a:t>Peromyscus</a:t>
            </a:r>
            <a:r>
              <a:rPr lang="fr-BE" sz="4000" dirty="0"/>
              <a:t> </a:t>
            </a:r>
            <a:r>
              <a:rPr lang="fr-BE" sz="4000" dirty="0" err="1"/>
              <a:t>leucopus</a:t>
            </a:r>
            <a:r>
              <a:rPr lang="fr-BE" sz="4000" dirty="0"/>
              <a:t> </a:t>
            </a:r>
            <a:r>
              <a:rPr lang="fr-BE" sz="4000" dirty="0" err="1"/>
              <a:t>is</a:t>
            </a:r>
            <a:r>
              <a:rPr lang="fr-BE" sz="4000" dirty="0"/>
              <a:t> the principal </a:t>
            </a:r>
            <a:r>
              <a:rPr lang="fr-BE" sz="4000" dirty="0" err="1"/>
              <a:t>reservoir</a:t>
            </a:r>
            <a:r>
              <a:rPr lang="fr-BE" sz="4000" dirty="0"/>
              <a:t> for </a:t>
            </a:r>
            <a:r>
              <a:rPr lang="fr-BE" sz="4000" dirty="0" err="1"/>
              <a:t>Lyme</a:t>
            </a:r>
            <a:r>
              <a:rPr lang="fr-BE" sz="4000" dirty="0"/>
              <a:t> </a:t>
            </a:r>
            <a:r>
              <a:rPr lang="fr-BE" sz="4000" dirty="0" err="1"/>
              <a:t>disease</a:t>
            </a:r>
            <a:r>
              <a:rPr lang="fr-BE" sz="4000" dirty="0"/>
              <a:t> (</a:t>
            </a:r>
            <a:r>
              <a:rPr lang="fr-BE" sz="4000" dirty="0" err="1"/>
              <a:t>Borreliosis</a:t>
            </a:r>
            <a:r>
              <a:rPr lang="fr-BE" sz="4000" dirty="0"/>
              <a:t>) in </a:t>
            </a:r>
            <a:r>
              <a:rPr lang="fr-BE" sz="4000" dirty="0" err="1"/>
              <a:t>North</a:t>
            </a:r>
            <a:r>
              <a:rPr lang="fr-BE" sz="4000" dirty="0"/>
              <a:t> </a:t>
            </a:r>
            <a:r>
              <a:rPr lang="fr-BE" sz="4000" dirty="0" err="1"/>
              <a:t>America</a:t>
            </a:r>
            <a:r>
              <a:rPr lang="fr-BE" sz="4000" dirty="0"/>
              <a:t>.</a:t>
            </a:r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4000" dirty="0"/>
              <a:t> The </a:t>
            </a:r>
            <a:r>
              <a:rPr lang="fr-BE" sz="4000" dirty="0" err="1"/>
              <a:t>species</a:t>
            </a:r>
            <a:r>
              <a:rPr lang="fr-BE" sz="4000" dirty="0"/>
              <a:t> </a:t>
            </a:r>
            <a:r>
              <a:rPr lang="fr-BE" sz="4000" dirty="0" err="1"/>
              <a:t>is</a:t>
            </a:r>
            <a:r>
              <a:rPr lang="fr-BE" sz="4000" dirty="0"/>
              <a:t> </a:t>
            </a:r>
            <a:r>
              <a:rPr lang="fr-BE" sz="4000" dirty="0" err="1"/>
              <a:t>expanding</a:t>
            </a:r>
            <a:r>
              <a:rPr lang="fr-BE" sz="4000" dirty="0"/>
              <a:t> </a:t>
            </a:r>
            <a:r>
              <a:rPr lang="fr-BE" sz="4000" dirty="0" err="1"/>
              <a:t>its</a:t>
            </a:r>
            <a:r>
              <a:rPr lang="fr-BE" sz="4000" dirty="0"/>
              <a:t> </a:t>
            </a:r>
            <a:r>
              <a:rPr lang="fr-BE" sz="4000" dirty="0" err="1"/>
              <a:t>northern</a:t>
            </a:r>
            <a:r>
              <a:rPr lang="fr-BE" sz="4000" dirty="0"/>
              <a:t> range </a:t>
            </a:r>
            <a:r>
              <a:rPr lang="fr-BE" sz="4000" dirty="0" err="1"/>
              <a:t>toward</a:t>
            </a:r>
            <a:r>
              <a:rPr lang="fr-BE" sz="4000" dirty="0"/>
              <a:t> </a:t>
            </a:r>
            <a:r>
              <a:rPr lang="fr-BE" sz="4000" dirty="0" err="1"/>
              <a:t>southern</a:t>
            </a:r>
            <a:r>
              <a:rPr lang="fr-BE" sz="4000" dirty="0"/>
              <a:t> </a:t>
            </a:r>
            <a:r>
              <a:rPr lang="fr-BE" sz="4000" dirty="0" err="1"/>
              <a:t>Quebec</a:t>
            </a:r>
            <a:r>
              <a:rPr lang="fr-BE" sz="4000" dirty="0"/>
              <a:t> </a:t>
            </a:r>
            <a:r>
              <a:rPr lang="fr-BE" sz="4000" dirty="0" err="1"/>
              <a:t>causing</a:t>
            </a:r>
            <a:r>
              <a:rPr lang="fr-BE" sz="4000" dirty="0"/>
              <a:t> the </a:t>
            </a:r>
            <a:r>
              <a:rPr lang="fr-BE" sz="4000" dirty="0" err="1"/>
              <a:t>emergence</a:t>
            </a:r>
            <a:r>
              <a:rPr lang="fr-BE" sz="4000" dirty="0"/>
              <a:t> of the </a:t>
            </a:r>
            <a:r>
              <a:rPr lang="fr-BE" sz="4000" dirty="0" err="1"/>
              <a:t>illness</a:t>
            </a:r>
            <a:r>
              <a:rPr lang="fr-BE" sz="4000" dirty="0"/>
              <a:t> in the </a:t>
            </a:r>
            <a:r>
              <a:rPr lang="fr-BE" sz="4000" dirty="0" err="1"/>
              <a:t>region</a:t>
            </a:r>
            <a:r>
              <a:rPr lang="fr-BE" sz="4000" dirty="0"/>
              <a:t>.</a:t>
            </a:r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4000" dirty="0"/>
              <a:t>Monitoring </a:t>
            </a:r>
            <a:r>
              <a:rPr lang="fr-BE" sz="4000" dirty="0" err="1"/>
              <a:t>its</a:t>
            </a:r>
            <a:r>
              <a:rPr lang="fr-BE" sz="4000" dirty="0"/>
              <a:t> </a:t>
            </a:r>
            <a:r>
              <a:rPr lang="fr-BE" sz="4000" dirty="0" err="1"/>
              <a:t>health</a:t>
            </a:r>
            <a:r>
              <a:rPr lang="fr-BE" sz="4000" dirty="0"/>
              <a:t> has </a:t>
            </a:r>
            <a:r>
              <a:rPr lang="fr-BE" sz="4000" dirty="0" err="1"/>
              <a:t>become</a:t>
            </a:r>
            <a:r>
              <a:rPr lang="fr-BE" sz="4000" dirty="0"/>
              <a:t> a prime </a:t>
            </a:r>
            <a:r>
              <a:rPr lang="fr-BE" sz="4000" dirty="0" err="1"/>
              <a:t>necessity</a:t>
            </a:r>
            <a:r>
              <a:rPr lang="fr-BE" sz="4000" dirty="0"/>
              <a:t> in </a:t>
            </a:r>
            <a:r>
              <a:rPr lang="fr-BE" sz="4000" dirty="0" err="1"/>
              <a:t>order</a:t>
            </a:r>
            <a:r>
              <a:rPr lang="fr-BE" sz="4000" dirty="0"/>
              <a:t> to </a:t>
            </a:r>
            <a:r>
              <a:rPr lang="fr-BE" sz="4000" dirty="0" err="1"/>
              <a:t>determine</a:t>
            </a:r>
            <a:r>
              <a:rPr lang="fr-BE" sz="4000" dirty="0"/>
              <a:t> </a:t>
            </a:r>
            <a:r>
              <a:rPr lang="fr-BE" sz="4000" dirty="0" err="1"/>
              <a:t>its</a:t>
            </a:r>
            <a:r>
              <a:rPr lang="fr-BE" sz="4000" dirty="0"/>
              <a:t> </a:t>
            </a:r>
            <a:r>
              <a:rPr lang="fr-BE" sz="4000" dirty="0" err="1"/>
              <a:t>ability</a:t>
            </a:r>
            <a:r>
              <a:rPr lang="fr-BE" sz="4000" dirty="0"/>
              <a:t> to </a:t>
            </a:r>
            <a:r>
              <a:rPr lang="fr-BE" sz="4000" dirty="0" err="1"/>
              <a:t>colonize</a:t>
            </a:r>
            <a:r>
              <a:rPr lang="fr-BE" sz="4000" dirty="0"/>
              <a:t> new </a:t>
            </a:r>
            <a:r>
              <a:rPr lang="fr-BE" sz="4000" dirty="0" err="1"/>
              <a:t>territories</a:t>
            </a:r>
            <a:endParaRPr lang="fr-BE" sz="4000" dirty="0"/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4000" dirty="0"/>
              <a:t>Studying its microbiome in particular can help estimating the pathogen pressure acting on the different populations</a:t>
            </a:r>
            <a:r>
              <a:rPr lang="fr-BE" sz="4000" dirty="0">
                <a:solidFill>
                  <a:srgbClr val="FF0000"/>
                </a:solidFill>
              </a:rPr>
              <a:t>. </a:t>
            </a:r>
            <a:r>
              <a:rPr lang="fr-BE" sz="4000">
                <a:solidFill>
                  <a:srgbClr val="FF0000"/>
                </a:solidFill>
              </a:rPr>
              <a:t>Mettre des points ces plus joli</a:t>
            </a:r>
            <a:endParaRPr lang="fr-BE" sz="40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32558" y="15505027"/>
            <a:ext cx="11170562" cy="500665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defTabSz="3518055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4000" dirty="0"/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4000" dirty="0"/>
              <a:t> </a:t>
            </a:r>
            <a:r>
              <a:rPr lang="fr-BE" sz="4000" dirty="0" err="1"/>
              <a:t>Sampling</a:t>
            </a:r>
            <a:r>
              <a:rPr lang="fr-BE" sz="4000" dirty="0"/>
              <a:t>: 360 </a:t>
            </a:r>
            <a:r>
              <a:rPr lang="fr-BE" sz="4000" dirty="0" err="1"/>
              <a:t>mice</a:t>
            </a:r>
            <a:r>
              <a:rPr lang="fr-BE" sz="4000" dirty="0"/>
              <a:t> </a:t>
            </a:r>
            <a:r>
              <a:rPr lang="fr-BE" sz="4000" dirty="0" err="1"/>
              <a:t>were</a:t>
            </a:r>
            <a:r>
              <a:rPr lang="fr-BE" sz="4000" dirty="0"/>
              <a:t> </a:t>
            </a:r>
            <a:r>
              <a:rPr lang="fr-BE" sz="4000" dirty="0" err="1"/>
              <a:t>captured</a:t>
            </a:r>
            <a:r>
              <a:rPr lang="fr-BE" sz="4000" dirty="0"/>
              <a:t> in </a:t>
            </a:r>
            <a:r>
              <a:rPr lang="fr-BE" sz="4000" dirty="0" err="1"/>
              <a:t>southern</a:t>
            </a:r>
            <a:r>
              <a:rPr lang="fr-BE" sz="4000" dirty="0"/>
              <a:t> </a:t>
            </a:r>
            <a:r>
              <a:rPr lang="fr-BE" sz="4000" dirty="0" err="1"/>
              <a:t>Quebec</a:t>
            </a:r>
            <a:r>
              <a:rPr lang="fr-BE" sz="4000" dirty="0"/>
              <a:t> </a:t>
            </a:r>
            <a:r>
              <a:rPr lang="fr-BE" sz="4000" dirty="0" err="1"/>
              <a:t>between</a:t>
            </a:r>
            <a:r>
              <a:rPr lang="fr-BE" sz="4000" dirty="0"/>
              <a:t> </a:t>
            </a:r>
            <a:r>
              <a:rPr lang="fr-BE" sz="4000" dirty="0" err="1"/>
              <a:t>summers</a:t>
            </a:r>
            <a:r>
              <a:rPr lang="fr-BE" sz="4000" dirty="0"/>
              <a:t> 2011 and 2014.</a:t>
            </a:r>
            <a:endParaRPr lang="fr-BE" sz="4000" dirty="0">
              <a:solidFill>
                <a:prstClr val="black"/>
              </a:solidFill>
            </a:endParaRPr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sz="4000" dirty="0" err="1">
                <a:solidFill>
                  <a:prstClr val="black"/>
                </a:solidFill>
              </a:rPr>
              <a:t>Bacterial</a:t>
            </a:r>
            <a:r>
              <a:rPr lang="fr-BE" sz="4000" dirty="0">
                <a:solidFill>
                  <a:prstClr val="black"/>
                </a:solidFill>
              </a:rPr>
              <a:t> screening </a:t>
            </a:r>
            <a:r>
              <a:rPr lang="fr-BE" sz="4000" dirty="0" err="1">
                <a:solidFill>
                  <a:prstClr val="black"/>
                </a:solidFill>
              </a:rPr>
              <a:t>was</a:t>
            </a:r>
            <a:r>
              <a:rPr lang="fr-BE" sz="4000" dirty="0">
                <a:solidFill>
                  <a:prstClr val="black"/>
                </a:solidFill>
              </a:rPr>
              <a:t> </a:t>
            </a:r>
            <a:r>
              <a:rPr lang="fr-BE" sz="4000" dirty="0" err="1">
                <a:solidFill>
                  <a:prstClr val="black"/>
                </a:solidFill>
              </a:rPr>
              <a:t>performed</a:t>
            </a:r>
            <a:r>
              <a:rPr lang="fr-BE" sz="4000" dirty="0">
                <a:solidFill>
                  <a:prstClr val="black"/>
                </a:solidFill>
              </a:rPr>
              <a:t> by </a:t>
            </a:r>
            <a:r>
              <a:rPr lang="fr-BE" sz="4000" dirty="0" err="1">
                <a:solidFill>
                  <a:prstClr val="black"/>
                </a:solidFill>
              </a:rPr>
              <a:t>sequencing</a:t>
            </a:r>
            <a:r>
              <a:rPr lang="fr-BE" sz="4000" dirty="0">
                <a:solidFill>
                  <a:prstClr val="black"/>
                </a:solidFill>
              </a:rPr>
              <a:t> the V5-V6 </a:t>
            </a:r>
            <a:r>
              <a:rPr lang="fr-BE" sz="4000" dirty="0" err="1">
                <a:solidFill>
                  <a:prstClr val="black"/>
                </a:solidFill>
              </a:rPr>
              <a:t>regions</a:t>
            </a:r>
            <a:r>
              <a:rPr lang="fr-BE" sz="4000" dirty="0">
                <a:solidFill>
                  <a:prstClr val="black"/>
                </a:solidFill>
              </a:rPr>
              <a:t> </a:t>
            </a:r>
            <a:r>
              <a:rPr lang="fr-BE" sz="4000" dirty="0" err="1">
                <a:solidFill>
                  <a:prstClr val="black"/>
                </a:solidFill>
              </a:rPr>
              <a:t>from</a:t>
            </a:r>
            <a:r>
              <a:rPr lang="fr-BE" sz="4000" dirty="0">
                <a:solidFill>
                  <a:prstClr val="black"/>
                </a:solidFill>
              </a:rPr>
              <a:t> the </a:t>
            </a:r>
            <a:r>
              <a:rPr lang="fr-BE" sz="4000" dirty="0" err="1">
                <a:solidFill>
                  <a:prstClr val="black"/>
                </a:solidFill>
              </a:rPr>
              <a:t>bacterial</a:t>
            </a:r>
            <a:r>
              <a:rPr lang="fr-BE" sz="4000" dirty="0">
                <a:solidFill>
                  <a:prstClr val="black"/>
                </a:solidFill>
              </a:rPr>
              <a:t> 16S </a:t>
            </a:r>
            <a:r>
              <a:rPr lang="fr-BE" sz="4000" dirty="0" err="1">
                <a:solidFill>
                  <a:prstClr val="black"/>
                </a:solidFill>
              </a:rPr>
              <a:t>rRNA</a:t>
            </a:r>
            <a:r>
              <a:rPr lang="fr-BE" sz="4000" dirty="0">
                <a:solidFill>
                  <a:prstClr val="black"/>
                </a:solidFill>
              </a:rPr>
              <a:t> </a:t>
            </a:r>
            <a:r>
              <a:rPr lang="fr-BE" sz="4000" dirty="0" err="1">
                <a:solidFill>
                  <a:prstClr val="black"/>
                </a:solidFill>
              </a:rPr>
              <a:t>from</a:t>
            </a:r>
            <a:r>
              <a:rPr lang="fr-BE" sz="4000" dirty="0">
                <a:solidFill>
                  <a:prstClr val="black"/>
                </a:solidFill>
              </a:rPr>
              <a:t> mouse </a:t>
            </a:r>
            <a:r>
              <a:rPr lang="fr-BE" sz="4000" dirty="0" err="1">
                <a:solidFill>
                  <a:prstClr val="black"/>
                </a:solidFill>
              </a:rPr>
              <a:t>livers</a:t>
            </a:r>
            <a:r>
              <a:rPr lang="fr-BE" sz="4000" dirty="0">
                <a:solidFill>
                  <a:prstClr val="black"/>
                </a:solidFill>
              </a:rPr>
              <a:t>, </a:t>
            </a:r>
            <a:r>
              <a:rPr lang="fr-BE" sz="4000" dirty="0" err="1">
                <a:solidFill>
                  <a:prstClr val="black"/>
                </a:solidFill>
              </a:rPr>
              <a:t>lungs</a:t>
            </a:r>
            <a:r>
              <a:rPr lang="fr-BE" sz="4000" dirty="0">
                <a:solidFill>
                  <a:prstClr val="black"/>
                </a:solidFill>
              </a:rPr>
              <a:t> and spleens, </a:t>
            </a:r>
            <a:r>
              <a:rPr lang="fr-BE" sz="4000" dirty="0" err="1">
                <a:solidFill>
                  <a:prstClr val="black"/>
                </a:solidFill>
              </a:rPr>
              <a:t>using</a:t>
            </a:r>
            <a:r>
              <a:rPr lang="fr-BE" sz="4000" dirty="0">
                <a:solidFill>
                  <a:prstClr val="black"/>
                </a:solidFill>
              </a:rPr>
              <a:t> a </a:t>
            </a:r>
            <a:r>
              <a:rPr lang="fr-BE" sz="4000" dirty="0" err="1">
                <a:solidFill>
                  <a:prstClr val="black"/>
                </a:solidFill>
              </a:rPr>
              <a:t>Miseq</a:t>
            </a:r>
            <a:r>
              <a:rPr lang="fr-BE" sz="4000" dirty="0">
                <a:solidFill>
                  <a:prstClr val="black"/>
                </a:solidFill>
              </a:rPr>
              <a:t> </a:t>
            </a:r>
            <a:r>
              <a:rPr lang="fr-BE" sz="4000" dirty="0" err="1">
                <a:solidFill>
                  <a:prstClr val="black"/>
                </a:solidFill>
              </a:rPr>
              <a:t>sequencing</a:t>
            </a:r>
            <a:r>
              <a:rPr lang="fr-BE" sz="4000" dirty="0">
                <a:solidFill>
                  <a:prstClr val="black"/>
                </a:solidFill>
              </a:rPr>
              <a:t> system (Illumina).</a:t>
            </a:r>
          </a:p>
          <a:p>
            <a:pPr marL="180000" defTabSz="3518055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4000" dirty="0">
              <a:solidFill>
                <a:prstClr val="black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2959167" y="31170005"/>
            <a:ext cx="16102586" cy="68533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marL="751500" indent="-571500" defTabSz="3518055" fontAlgn="auto">
              <a:spcAft>
                <a:spcPts val="0"/>
              </a:spcAft>
              <a:buFontTx/>
              <a:buChar char="-"/>
              <a:defRPr/>
            </a:pPr>
            <a:r>
              <a:rPr lang="fr-BE" sz="4000" dirty="0">
                <a:solidFill>
                  <a:srgbClr val="FF0000"/>
                </a:solidFill>
              </a:rPr>
              <a:t> To Test </a:t>
            </a:r>
            <a:r>
              <a:rPr lang="fr-BE" sz="4000" dirty="0"/>
              <a:t>two opposed theories (central-marginal and enemy release hypothesis)  concerning the expansion of the species distribution range in southern Quebec.</a:t>
            </a:r>
          </a:p>
          <a:p>
            <a:pPr marL="180000" defTabSz="3518055" fontAlgn="auto">
              <a:spcAft>
                <a:spcPts val="0"/>
              </a:spcAft>
              <a:defRPr/>
            </a:pPr>
            <a:r>
              <a:rPr lang="fr-BE" sz="4000" dirty="0">
                <a:sym typeface="Wingdings" panose="05000000000000000000" pitchFamily="2" charset="2"/>
              </a:rPr>
              <a:t> </a:t>
            </a:r>
            <a:r>
              <a:rPr lang="fr-BE" sz="4000" dirty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fr-BE" sz="4000" dirty="0">
                <a:sym typeface="Wingdings" panose="05000000000000000000" pitchFamily="2" charset="2"/>
              </a:rPr>
              <a:t> </a:t>
            </a:r>
            <a:r>
              <a:rPr lang="fr-BE" sz="4000" dirty="0"/>
              <a:t>present data </a:t>
            </a:r>
            <a:r>
              <a:rPr lang="fr-BE" sz="4000" dirty="0">
                <a:solidFill>
                  <a:srgbClr val="FF0000"/>
                </a:solidFill>
              </a:rPr>
              <a:t>will be </a:t>
            </a:r>
            <a:r>
              <a:rPr lang="fr-BE" sz="4000" dirty="0"/>
              <a:t>associated with other investigated parameters such as:</a:t>
            </a:r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r>
              <a:rPr lang="fr-BE" sz="4000" dirty="0">
                <a:solidFill>
                  <a:prstClr val="black"/>
                </a:solidFill>
              </a:rPr>
              <a:t>The Genetic diversity related to the immune system </a:t>
            </a:r>
            <a:r>
              <a:rPr lang="fr-BE" sz="4000" dirty="0">
                <a:solidFill>
                  <a:srgbClr val="FF0000"/>
                </a:solidFill>
              </a:rPr>
              <a:t>(MHC genes)</a:t>
            </a:r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r>
              <a:rPr lang="fr-BE" sz="4000" dirty="0">
                <a:solidFill>
                  <a:prstClr val="black"/>
                </a:solidFill>
              </a:rPr>
              <a:t>Gastrointestinal helminth presence;</a:t>
            </a:r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r>
              <a:rPr lang="fr-BE" sz="4000" dirty="0">
                <a:solidFill>
                  <a:prstClr val="black"/>
                </a:solidFill>
              </a:rPr>
              <a:t>Long term stress level;</a:t>
            </a:r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r>
              <a:rPr lang="fr-BE" sz="4000" dirty="0">
                <a:solidFill>
                  <a:prstClr val="black"/>
                </a:solidFill>
              </a:rPr>
              <a:t>Body condition index;</a:t>
            </a:r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r>
              <a:rPr lang="fr-BE" sz="4000" dirty="0">
                <a:solidFill>
                  <a:prstClr val="black"/>
                </a:solidFill>
              </a:rPr>
              <a:t>Spleen and testis sizes; </a:t>
            </a:r>
            <a:endParaRPr lang="fr-BE" sz="4000" dirty="0"/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endParaRPr lang="fr-BE" sz="4000" dirty="0">
              <a:solidFill>
                <a:prstClr val="black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3056122" y="21293249"/>
            <a:ext cx="15926864" cy="506821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marL="661671" indent="-661671" defTabSz="351805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3600" dirty="0"/>
              <a:t>The microbiome of 213 mice have succefully been determined.</a:t>
            </a:r>
          </a:p>
          <a:p>
            <a:pPr marL="661671" indent="-661671" defTabSz="351805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3600" dirty="0">
                <a:solidFill>
                  <a:srgbClr val="FF0000"/>
                </a:solidFill>
              </a:rPr>
              <a:t>The</a:t>
            </a:r>
            <a:r>
              <a:rPr lang="fr-BE" sz="3600" dirty="0"/>
              <a:t> Liver screening could not confirm the presence of borrelia in the 6 mice known to be positive. However lung screening could detect the borrelia in 2 out of 3 infected mice, </a:t>
            </a:r>
            <a:r>
              <a:rPr lang="fr-BE" sz="3600" dirty="0">
                <a:solidFill>
                  <a:srgbClr val="FF0000"/>
                </a:solidFill>
              </a:rPr>
              <a:t>info bizarre ici : tu parles de 6 animaux infectés, puis tu dis que tu en as trouvé 2 sur les 3. où sont les 3 autres?</a:t>
            </a:r>
          </a:p>
          <a:p>
            <a:pPr marL="661671" indent="-661671" defTabSz="3518055">
              <a:buFont typeface="Arial" panose="020B0604020202020204" pitchFamily="34" charset="0"/>
              <a:buChar char="•"/>
              <a:defRPr/>
            </a:pPr>
            <a:r>
              <a:rPr lang="fr-BE" sz="3600" dirty="0" err="1"/>
              <a:t>Pathogen</a:t>
            </a:r>
            <a:r>
              <a:rPr lang="fr-BE" sz="3600" dirty="0"/>
              <a:t> </a:t>
            </a:r>
            <a:r>
              <a:rPr lang="fr-BE" sz="3600" dirty="0" err="1"/>
              <a:t>bacteria</a:t>
            </a:r>
            <a:r>
              <a:rPr lang="fr-BE" sz="3600" dirty="0"/>
              <a:t> </a:t>
            </a:r>
            <a:r>
              <a:rPr lang="fr-BE" sz="3600" dirty="0" err="1"/>
              <a:t>like</a:t>
            </a:r>
            <a:r>
              <a:rPr lang="fr-BE" sz="3600" dirty="0"/>
              <a:t> </a:t>
            </a:r>
            <a:r>
              <a:rPr lang="fr-BE" sz="3600" i="1" dirty="0" err="1"/>
              <a:t>Bartonella</a:t>
            </a:r>
            <a:r>
              <a:rPr lang="fr-BE" sz="3600" dirty="0"/>
              <a:t> or </a:t>
            </a:r>
            <a:r>
              <a:rPr lang="la-Latn" sz="3600" i="1" dirty="0"/>
              <a:t>Ehrlichia</a:t>
            </a:r>
            <a:r>
              <a:rPr lang="fr-FR" sz="3600" dirty="0"/>
              <a:t> have been </a:t>
            </a:r>
            <a:r>
              <a:rPr lang="fr-FR" sz="3600" dirty="0" err="1"/>
              <a:t>detected</a:t>
            </a:r>
            <a:r>
              <a:rPr lang="fr-FR" sz="3600" dirty="0"/>
              <a:t> in </a:t>
            </a:r>
            <a:r>
              <a:rPr lang="fr-FR" sz="3600" dirty="0" err="1"/>
              <a:t>several</a:t>
            </a:r>
            <a:r>
              <a:rPr lang="fr-FR" sz="3600" dirty="0"/>
              <a:t> </a:t>
            </a:r>
            <a:r>
              <a:rPr lang="fr-FR" sz="3600" dirty="0" err="1"/>
              <a:t>mice</a:t>
            </a:r>
            <a:endParaRPr lang="fr-FR" sz="3600" dirty="0"/>
          </a:p>
          <a:p>
            <a:pPr marL="661671" indent="-661671" defTabSz="3518055"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srgbClr val="FF0000"/>
                </a:solidFill>
              </a:rPr>
              <a:t>A tout hasard, si vraiment l’info est vrai, tu as aussi détecté la bactérie de la peste : Yersinia!!!! Et ça , ça vaut aussi son pesant d’or….</a:t>
            </a:r>
            <a:endParaRPr lang="fr-BE" sz="3600" dirty="0">
              <a:solidFill>
                <a:srgbClr val="FF0000"/>
              </a:solidFill>
            </a:endParaRPr>
          </a:p>
          <a:p>
            <a:pPr defTabSz="3518055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3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174688" y="38897639"/>
            <a:ext cx="28515287" cy="2852220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defTabSz="35180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BE" sz="8800" dirty="0" err="1"/>
              <a:t>Funding</a:t>
            </a:r>
            <a:r>
              <a:rPr lang="fr-BE" sz="8800" dirty="0"/>
              <a:t>:</a:t>
            </a:r>
            <a:endParaRPr lang="fr-BE" sz="2400" dirty="0"/>
          </a:p>
          <a:p>
            <a:pPr defTabSz="3518055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dirty="0"/>
          </a:p>
          <a:p>
            <a:pPr defTabSz="3518055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dirty="0"/>
          </a:p>
        </p:txBody>
      </p:sp>
      <p:pic>
        <p:nvPicPr>
          <p:cNvPr id="47" name="Picture 2" descr="C:\Users\alice\Documents\CONFERENCE\FRS-FNRS_Logos\FRS-FNRS_Logos\Logo PANTONE\FNRS 1 PA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90" y="39379138"/>
            <a:ext cx="2688038" cy="209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270089" y="6322026"/>
            <a:ext cx="11409330" cy="850900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74688" y="14665757"/>
            <a:ext cx="11170563" cy="839270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err="1">
                <a:solidFill>
                  <a:sysClr val="windowText" lastClr="000000"/>
                </a:solidFill>
              </a:rPr>
              <a:t>Material</a:t>
            </a:r>
            <a:r>
              <a:rPr lang="fr-BE" dirty="0">
                <a:solidFill>
                  <a:sysClr val="windowText" lastClr="000000"/>
                </a:solidFill>
              </a:rPr>
              <a:t> </a:t>
            </a:r>
            <a:r>
              <a:rPr lang="fr-BE" b="1" dirty="0">
                <a:solidFill>
                  <a:sysClr val="windowText" lastClr="000000"/>
                </a:solidFill>
              </a:rPr>
              <a:t>and </a:t>
            </a:r>
            <a:r>
              <a:rPr lang="fr-BE" b="1" dirty="0" err="1">
                <a:solidFill>
                  <a:sysClr val="windowText" lastClr="000000"/>
                </a:solidFill>
              </a:rPr>
              <a:t>methods</a:t>
            </a:r>
            <a:endParaRPr lang="fr-BE" b="1" dirty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058341" y="20218151"/>
            <a:ext cx="15876419" cy="1039812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err="1">
                <a:solidFill>
                  <a:sysClr val="windowText" lastClr="000000"/>
                </a:solidFill>
              </a:rPr>
              <a:t>Preliminary</a:t>
            </a:r>
            <a:r>
              <a:rPr lang="fr-BE" b="1" dirty="0">
                <a:solidFill>
                  <a:sysClr val="windowText" lastClr="000000"/>
                </a:solidFill>
              </a:rPr>
              <a:t> </a:t>
            </a:r>
            <a:r>
              <a:rPr lang="fr-BE" b="1" dirty="0" err="1">
                <a:solidFill>
                  <a:sysClr val="windowText" lastClr="000000"/>
                </a:solidFill>
              </a:rPr>
              <a:t>results</a:t>
            </a:r>
            <a:endParaRPr lang="fr-BE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81994" y="30388499"/>
            <a:ext cx="16054360" cy="933899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ysClr val="windowText" lastClr="000000"/>
                </a:solidFill>
              </a:rPr>
              <a:t>Perspectives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09951" y="6308498"/>
            <a:ext cx="15973036" cy="850900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>
                <a:solidFill>
                  <a:schemeClr val="tx1"/>
                </a:solidFill>
              </a:rPr>
              <a:t>Objectives</a:t>
            </a:r>
          </a:p>
        </p:txBody>
      </p:sp>
      <p:pic>
        <p:nvPicPr>
          <p:cNvPr id="1028" name="Picture 4" descr="http://www.jourdelaterre.org/wp-content/uploads/2012/03/logo_musee-Redpath-web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560" y="39464273"/>
            <a:ext cx="2016985" cy="18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9209" y="39310940"/>
            <a:ext cx="2600413" cy="21649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9" name="Picture 4" descr="http://www.iawa.org/sites/all/images/mcgill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03120" y="39939771"/>
            <a:ext cx="4565942" cy="11410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147" y="39658426"/>
            <a:ext cx="3773557" cy="15330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54" y="39573921"/>
            <a:ext cx="4590406" cy="1615143"/>
          </a:xfrm>
          <a:prstGeom prst="rect">
            <a:avLst/>
          </a:prstGeom>
        </p:spPr>
      </p:pic>
      <p:pic>
        <p:nvPicPr>
          <p:cNvPr id="56" name="Picture 3" descr="C:\Users\Adrien\Desktop\FRIA\présentation-ppt\photo-unif-michigan.jpg"/>
          <p:cNvPicPr>
            <a:picLocks noChangeAspect="1" noChangeArrowheads="1"/>
          </p:cNvPicPr>
          <p:nvPr/>
        </p:nvPicPr>
        <p:blipFill rotWithShape="1">
          <a:blip r:embed="rId12" cstate="print"/>
          <a:srcRect l="13481" t="9737" r="14972" b="-3081"/>
          <a:stretch/>
        </p:blipFill>
        <p:spPr bwMode="auto">
          <a:xfrm>
            <a:off x="23878020" y="9852326"/>
            <a:ext cx="5104966" cy="923305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ZoneTexte 39"/>
          <p:cNvSpPr txBox="1"/>
          <p:nvPr/>
        </p:nvSpPr>
        <p:spPr>
          <a:xfrm>
            <a:off x="13012521" y="7199286"/>
            <a:ext cx="15970465" cy="229822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defTabSz="3518055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dirty="0"/>
          </a:p>
          <a:p>
            <a:pPr marL="751500" indent="-571500" defTabSz="3518055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4000" dirty="0" err="1"/>
              <a:t>Detection</a:t>
            </a:r>
            <a:r>
              <a:rPr lang="fr-BE" sz="4000" dirty="0"/>
              <a:t> of </a:t>
            </a:r>
            <a:r>
              <a:rPr lang="fr-BE" sz="4000" dirty="0" err="1"/>
              <a:t>Borreliosis</a:t>
            </a:r>
            <a:r>
              <a:rPr lang="fr-BE" sz="4000" dirty="0"/>
              <a:t> and </a:t>
            </a:r>
            <a:r>
              <a:rPr lang="fr-BE" sz="4000" dirty="0" err="1"/>
              <a:t>other</a:t>
            </a:r>
            <a:r>
              <a:rPr lang="fr-BE" sz="4000" dirty="0"/>
              <a:t> infections in </a:t>
            </a:r>
            <a:r>
              <a:rPr lang="fr-BE" sz="4000" dirty="0" err="1"/>
              <a:t>mice</a:t>
            </a:r>
            <a:r>
              <a:rPr lang="fr-BE" sz="4000" dirty="0"/>
              <a:t> </a:t>
            </a:r>
            <a:r>
              <a:rPr lang="fr-BE" sz="4000" dirty="0" err="1"/>
              <a:t>using</a:t>
            </a:r>
            <a:r>
              <a:rPr lang="fr-BE" sz="4000" dirty="0"/>
              <a:t> NGS </a:t>
            </a:r>
            <a:r>
              <a:rPr lang="fr-BE" sz="4000" dirty="0" err="1"/>
              <a:t>methods</a:t>
            </a:r>
            <a:r>
              <a:rPr lang="fr-BE" sz="4000" dirty="0"/>
              <a:t>.</a:t>
            </a:r>
          </a:p>
          <a:p>
            <a:pPr marL="751500" indent="-571500" defTabSz="3518055">
              <a:buFont typeface="Arial" panose="020B0604020202020204" pitchFamily="34" charset="0"/>
              <a:buChar char="•"/>
              <a:defRPr/>
            </a:pPr>
            <a:r>
              <a:rPr lang="fr-BE" sz="4000" dirty="0" err="1"/>
              <a:t>Bring</a:t>
            </a:r>
            <a:r>
              <a:rPr lang="fr-BE" sz="4000" dirty="0"/>
              <a:t> out </a:t>
            </a:r>
            <a:r>
              <a:rPr lang="fr-BE" sz="4000" dirty="0" err="1"/>
              <a:t>any</a:t>
            </a:r>
            <a:r>
              <a:rPr lang="fr-BE" sz="4000" dirty="0"/>
              <a:t> </a:t>
            </a:r>
            <a:r>
              <a:rPr lang="fr-BE" sz="4000" dirty="0" err="1"/>
              <a:t>geographic</a:t>
            </a:r>
            <a:r>
              <a:rPr lang="fr-BE" sz="4000" dirty="0"/>
              <a:t> structure in the </a:t>
            </a:r>
            <a:r>
              <a:rPr lang="fr-BE" sz="4000" dirty="0" err="1"/>
              <a:t>pathogenic</a:t>
            </a:r>
            <a:r>
              <a:rPr lang="fr-BE" sz="4000" dirty="0"/>
              <a:t> </a:t>
            </a:r>
            <a:r>
              <a:rPr lang="fr-BE" sz="4000" dirty="0" err="1"/>
              <a:t>bacterial</a:t>
            </a:r>
            <a:r>
              <a:rPr lang="fr-BE" sz="4000" dirty="0"/>
              <a:t> </a:t>
            </a:r>
            <a:r>
              <a:rPr lang="fr-BE" sz="4000" dirty="0" err="1"/>
              <a:t>presence</a:t>
            </a:r>
            <a:endParaRPr lang="fr-BE" sz="4000" dirty="0"/>
          </a:p>
          <a:p>
            <a:pPr marL="751500" indent="-571500" defTabSz="3518055">
              <a:buFontTx/>
              <a:buChar char="-"/>
              <a:defRPr/>
            </a:pPr>
            <a:endParaRPr lang="fr-BE" sz="4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3"/>
          <a:srcRect l="11596" r="10317"/>
          <a:stretch/>
        </p:blipFill>
        <p:spPr>
          <a:xfrm>
            <a:off x="2337798" y="21685826"/>
            <a:ext cx="9273910" cy="71384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4"/>
          <a:srcRect l="13878" r="11254"/>
          <a:stretch/>
        </p:blipFill>
        <p:spPr>
          <a:xfrm>
            <a:off x="2337797" y="28843784"/>
            <a:ext cx="9304515" cy="74700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56122" y="9852327"/>
            <a:ext cx="10111027" cy="912076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337797" y="36313787"/>
            <a:ext cx="9273911" cy="1039812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dirty="0">
                <a:solidFill>
                  <a:sysClr val="windowText" lastClr="000000"/>
                </a:solidFill>
              </a:rPr>
              <a:t>Fig. 3a &amp; 3b : </a:t>
            </a:r>
            <a:r>
              <a:rPr lang="fr-BE" sz="3200" dirty="0" err="1">
                <a:solidFill>
                  <a:sysClr val="windowText" lastClr="000000"/>
                </a:solidFill>
              </a:rPr>
              <a:t>Example</a:t>
            </a:r>
            <a:r>
              <a:rPr lang="fr-BE" sz="3200" dirty="0">
                <a:solidFill>
                  <a:sysClr val="windowText" lastClr="000000"/>
                </a:solidFill>
              </a:rPr>
              <a:t> </a:t>
            </a:r>
            <a:r>
              <a:rPr lang="fr-BE" sz="3200" dirty="0" err="1">
                <a:solidFill>
                  <a:sysClr val="windowText" lastClr="000000"/>
                </a:solidFill>
              </a:rPr>
              <a:t>og</a:t>
            </a:r>
            <a:r>
              <a:rPr lang="fr-BE" sz="3200" dirty="0">
                <a:solidFill>
                  <a:sysClr val="windowText" lastClr="000000"/>
                </a:solidFill>
              </a:rPr>
              <a:t> the </a:t>
            </a:r>
            <a:r>
              <a:rPr lang="fr-BE" sz="3200" dirty="0" err="1">
                <a:solidFill>
                  <a:sysClr val="windowText" lastClr="000000"/>
                </a:solidFill>
              </a:rPr>
              <a:t>most</a:t>
            </a:r>
            <a:r>
              <a:rPr lang="fr-BE" sz="3200" dirty="0">
                <a:solidFill>
                  <a:sysClr val="windowText" lastClr="000000"/>
                </a:solidFill>
              </a:rPr>
              <a:t> </a:t>
            </a:r>
            <a:r>
              <a:rPr lang="fr-BE" sz="3200" dirty="0" err="1">
                <a:solidFill>
                  <a:sysClr val="windowText" lastClr="000000"/>
                </a:solidFill>
              </a:rPr>
              <a:t>represented</a:t>
            </a:r>
            <a:r>
              <a:rPr lang="fr-BE" sz="3200" dirty="0">
                <a:solidFill>
                  <a:sysClr val="windowText" lastClr="000000"/>
                </a:solidFill>
              </a:rPr>
              <a:t> </a:t>
            </a:r>
            <a:r>
              <a:rPr lang="fr-BE" sz="3200" dirty="0" err="1">
                <a:solidFill>
                  <a:sysClr val="windowText" lastClr="000000"/>
                </a:solidFill>
              </a:rPr>
              <a:t>bacterial</a:t>
            </a:r>
            <a:r>
              <a:rPr lang="fr-BE" sz="3200" dirty="0">
                <a:solidFill>
                  <a:sysClr val="windowText" lastClr="000000"/>
                </a:solidFill>
              </a:rPr>
              <a:t> </a:t>
            </a:r>
            <a:r>
              <a:rPr lang="fr-BE" sz="3200" dirty="0" err="1">
                <a:solidFill>
                  <a:sysClr val="windowText" lastClr="000000"/>
                </a:solidFill>
              </a:rPr>
              <a:t>genus</a:t>
            </a:r>
            <a:r>
              <a:rPr lang="fr-BE" sz="3200" dirty="0">
                <a:solidFill>
                  <a:sysClr val="windowText" lastClr="000000"/>
                </a:solidFill>
              </a:rPr>
              <a:t> for </a:t>
            </a:r>
            <a:r>
              <a:rPr lang="fr-BE" sz="3200" dirty="0" err="1">
                <a:solidFill>
                  <a:sysClr val="windowText" lastClr="000000"/>
                </a:solidFill>
              </a:rPr>
              <a:t>two</a:t>
            </a:r>
            <a:r>
              <a:rPr lang="fr-BE" sz="3200" dirty="0">
                <a:solidFill>
                  <a:sysClr val="windowText" lastClr="000000"/>
                </a:solidFill>
              </a:rPr>
              <a:t> </a:t>
            </a:r>
            <a:r>
              <a:rPr lang="fr-BE" sz="3200" dirty="0" err="1">
                <a:solidFill>
                  <a:sysClr val="windowText" lastClr="000000"/>
                </a:solidFill>
              </a:rPr>
              <a:t>samples</a:t>
            </a:r>
            <a:endParaRPr lang="fr-BE" sz="32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106567" y="18912617"/>
            <a:ext cx="10060582" cy="658280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dirty="0">
                <a:solidFill>
                  <a:sysClr val="windowText" lastClr="000000"/>
                </a:solidFill>
              </a:rPr>
              <a:t>Fig. 1 : </a:t>
            </a:r>
            <a:r>
              <a:rPr lang="fr-BE" sz="3200" dirty="0" err="1">
                <a:solidFill>
                  <a:sysClr val="windowText" lastClr="000000"/>
                </a:solidFill>
              </a:rPr>
              <a:t>Sampling</a:t>
            </a:r>
            <a:r>
              <a:rPr lang="fr-BE" sz="3200" dirty="0">
                <a:solidFill>
                  <a:sysClr val="windowText" lastClr="000000"/>
                </a:solidFill>
              </a:rPr>
              <a:t> site </a:t>
            </a:r>
            <a:r>
              <a:rPr lang="fr-BE" sz="3200" dirty="0" err="1">
                <a:solidFill>
                  <a:sysClr val="windowText" lastClr="000000"/>
                </a:solidFill>
              </a:rPr>
              <a:t>map</a:t>
            </a:r>
            <a:endParaRPr lang="fr-BE" sz="3200" dirty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878020" y="18777345"/>
            <a:ext cx="5104966" cy="1072410"/>
          </a:xfrm>
          <a:prstGeom prst="rect">
            <a:avLst/>
          </a:pr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180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dirty="0">
                <a:solidFill>
                  <a:sysClr val="windowText" lastClr="000000"/>
                </a:solidFill>
              </a:rPr>
              <a:t> Fig. 2 : </a:t>
            </a:r>
            <a:r>
              <a:rPr lang="fr-BE" sz="3200" i="1" dirty="0" err="1">
                <a:solidFill>
                  <a:sysClr val="windowText" lastClr="000000"/>
                </a:solidFill>
              </a:rPr>
              <a:t>Peromyscus</a:t>
            </a:r>
            <a:r>
              <a:rPr lang="fr-BE" sz="3200" i="1" dirty="0">
                <a:solidFill>
                  <a:sysClr val="windowText" lastClr="000000"/>
                </a:solidFill>
              </a:rPr>
              <a:t> </a:t>
            </a:r>
            <a:r>
              <a:rPr lang="fr-BE" sz="3200" i="1" dirty="0" err="1">
                <a:solidFill>
                  <a:sysClr val="windowText" lastClr="000000"/>
                </a:solidFill>
              </a:rPr>
              <a:t>leucopus</a:t>
            </a:r>
            <a:endParaRPr lang="fr-BE" sz="3200" i="1" dirty="0">
              <a:solidFill>
                <a:sysClr val="windowText" lastClr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3467149" y="27436349"/>
            <a:ext cx="16102586" cy="19288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1436" tIns="40718" rIns="81436" bIns="40718">
            <a:spAutoFit/>
          </a:bodyPr>
          <a:lstStyle/>
          <a:p>
            <a:pPr marL="751500" indent="-571500" defTabSz="3518055" fontAlgn="auto">
              <a:spcAft>
                <a:spcPts val="0"/>
              </a:spcAft>
              <a:buFontTx/>
              <a:buChar char="-"/>
              <a:defRPr/>
            </a:pPr>
            <a:r>
              <a:rPr lang="fr-BE" sz="4000" dirty="0">
                <a:solidFill>
                  <a:srgbClr val="FF0000"/>
                </a:solidFill>
              </a:rPr>
              <a:t>Il manque une petite discussion sur ces résultats ou bien écrire résults and discussion plus haut</a:t>
            </a:r>
            <a:endParaRPr lang="fr-BE" sz="4000" dirty="0"/>
          </a:p>
          <a:p>
            <a:pPr marL="2325365" lvl="1" indent="-571500" defTabSz="3518055">
              <a:buFont typeface="Wingdings" panose="05000000000000000000" pitchFamily="2" charset="2"/>
              <a:buChar char="§"/>
              <a:defRPr/>
            </a:pPr>
            <a:endParaRPr lang="fr-BE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9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8018</TotalTime>
  <Words>423</Words>
  <Application>Microsoft Macintosh PowerPoint</Application>
  <PresentationFormat>Personnalisé</PresentationFormat>
  <Paragraphs>36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Université de Liège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andre</dc:creator>
  <cp:lastModifiedBy>Microsoft Office User</cp:lastModifiedBy>
  <cp:revision>69</cp:revision>
  <dcterms:created xsi:type="dcterms:W3CDTF">2015-06-19T15:18:58Z</dcterms:created>
  <dcterms:modified xsi:type="dcterms:W3CDTF">2019-01-18T17:04:57Z</dcterms:modified>
</cp:coreProperties>
</file>