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0243463" cy="42484675"/>
  <p:notesSz cx="7315200" cy="123444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66"/>
    <a:srgbClr val="FFCC99"/>
    <a:srgbClr val="FFFF99"/>
    <a:srgbClr val="FFCC66"/>
    <a:srgbClr val="FF9966"/>
    <a:srgbClr val="FFFFCC"/>
    <a:srgbClr val="FFFFFF"/>
    <a:srgbClr val="CC66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588" autoAdjust="0"/>
    <p:restoredTop sz="98730" autoAdjust="0"/>
  </p:normalViewPr>
  <p:slideViewPr>
    <p:cSldViewPr>
      <p:cViewPr>
        <p:scale>
          <a:sx n="39" d="100"/>
          <a:sy n="39" d="100"/>
        </p:scale>
        <p:origin x="-318" y="-72"/>
      </p:cViewPr>
      <p:guideLst>
        <p:guide orient="horz" pos="13381"/>
        <p:guide pos="95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6012" y="-78"/>
      </p:cViewPr>
      <p:guideLst>
        <p:guide orient="horz" pos="3889"/>
        <p:guide pos="230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170138" cy="618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965" tIns="53982" rIns="107965" bIns="53982" numCol="1" anchor="t" anchorCtr="0" compatLnSpc="1">
            <a:prstTxWarp prst="textNoShape">
              <a:avLst/>
            </a:prstTxWarp>
          </a:bodyPr>
          <a:lstStyle>
            <a:lvl1pPr defTabSz="1078251"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063" y="1"/>
            <a:ext cx="3170138" cy="618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965" tIns="53982" rIns="107965" bIns="53982" numCol="1" anchor="t" anchorCtr="0" compatLnSpc="1">
            <a:prstTxWarp prst="textNoShape">
              <a:avLst/>
            </a:prstTxWarp>
          </a:bodyPr>
          <a:lstStyle>
            <a:lvl1pPr algn="r" defTabSz="1078251"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11725937"/>
            <a:ext cx="3170138" cy="618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965" tIns="53982" rIns="107965" bIns="53982" numCol="1" anchor="b" anchorCtr="0" compatLnSpc="1">
            <a:prstTxWarp prst="textNoShape">
              <a:avLst/>
            </a:prstTxWarp>
          </a:bodyPr>
          <a:lstStyle>
            <a:lvl1pPr defTabSz="1078251"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063" y="11725937"/>
            <a:ext cx="3170138" cy="618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965" tIns="53982" rIns="107965" bIns="53982" numCol="1" anchor="b" anchorCtr="0" compatLnSpc="1">
            <a:prstTxWarp prst="textNoShape">
              <a:avLst/>
            </a:prstTxWarp>
          </a:bodyPr>
          <a:lstStyle>
            <a:lvl1pPr algn="r" defTabSz="1078251">
              <a:defRPr sz="1400">
                <a:cs typeface="+mn-cs"/>
              </a:defRPr>
            </a:lvl1pPr>
          </a:lstStyle>
          <a:p>
            <a:pPr>
              <a:defRPr/>
            </a:pPr>
            <a:fld id="{8892D947-BACF-4283-AFC2-856117714B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588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170138" cy="618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965" tIns="53982" rIns="107965" bIns="53982" numCol="1" anchor="t" anchorCtr="0" compatLnSpc="1">
            <a:prstTxWarp prst="textNoShape">
              <a:avLst/>
            </a:prstTxWarp>
          </a:bodyPr>
          <a:lstStyle>
            <a:lvl1pPr defTabSz="1078251"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063" y="1"/>
            <a:ext cx="3170138" cy="618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965" tIns="53982" rIns="107965" bIns="53982" numCol="1" anchor="t" anchorCtr="0" compatLnSpc="1">
            <a:prstTxWarp prst="textNoShape">
              <a:avLst/>
            </a:prstTxWarp>
          </a:bodyPr>
          <a:lstStyle>
            <a:lvl1pPr algn="r" defTabSz="1078251"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12950" y="925513"/>
            <a:ext cx="3292475" cy="4629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562" y="5862969"/>
            <a:ext cx="5362081" cy="5554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965" tIns="53982" rIns="107965" bIns="539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11725937"/>
            <a:ext cx="3170138" cy="618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965" tIns="53982" rIns="107965" bIns="53982" numCol="1" anchor="b" anchorCtr="0" compatLnSpc="1">
            <a:prstTxWarp prst="textNoShape">
              <a:avLst/>
            </a:prstTxWarp>
          </a:bodyPr>
          <a:lstStyle>
            <a:lvl1pPr defTabSz="1078251">
              <a:defRPr sz="14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063" y="11725937"/>
            <a:ext cx="3170138" cy="618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965" tIns="53982" rIns="107965" bIns="53982" numCol="1" anchor="b" anchorCtr="0" compatLnSpc="1">
            <a:prstTxWarp prst="textNoShape">
              <a:avLst/>
            </a:prstTxWarp>
          </a:bodyPr>
          <a:lstStyle>
            <a:lvl1pPr algn="r" defTabSz="1078251">
              <a:defRPr sz="1400">
                <a:cs typeface="+mn-cs"/>
              </a:defRPr>
            </a:lvl1pPr>
          </a:lstStyle>
          <a:p>
            <a:pPr>
              <a:defRPr/>
            </a:pPr>
            <a:fld id="{1DE87BCA-3844-4621-A47A-43BF0DF712A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4874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EF20A-6C6F-40B8-8F4B-C9871D167585}" type="slidenum">
              <a:rPr lang="fr-FR" smtClean="0"/>
              <a:pPr>
                <a:defRPr/>
              </a:pPr>
              <a:t>1</a:t>
            </a:fld>
            <a:endParaRPr lang="fr-FR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68538" y="13198475"/>
            <a:ext cx="25706387" cy="91059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37075" y="24074438"/>
            <a:ext cx="21169313" cy="1085691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7B4E5-AA19-4676-98F1-DFE541CFA5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FCD5B-F589-40A2-8519-A8F9306207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548725" y="3776663"/>
            <a:ext cx="6424613" cy="33986787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270125" y="3776663"/>
            <a:ext cx="19126200" cy="3398678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F325E-1964-44B8-93A6-C3AEDAE760E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D45F2-C504-4E5D-979D-9EA25B21598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188" y="27300238"/>
            <a:ext cx="25706387" cy="8437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89188" y="18007013"/>
            <a:ext cx="25706387" cy="92932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EE2B5-A805-40C0-A2BD-D30CFF8BA4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270125" y="12274550"/>
            <a:ext cx="12774613" cy="25488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97138" y="12274550"/>
            <a:ext cx="12776200" cy="25488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02729-C651-43E0-A665-6860A894130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2888" y="1701800"/>
            <a:ext cx="27217687" cy="70802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2888" y="9509125"/>
            <a:ext cx="13361987" cy="39639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2888" y="13473113"/>
            <a:ext cx="13361987" cy="2447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63825" y="9509125"/>
            <a:ext cx="13366750" cy="39639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63825" y="13473113"/>
            <a:ext cx="13366750" cy="2447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72827-FA25-47CB-83E9-63BCABED50A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752FE-6E06-4BFA-AD68-4AE6E975EF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4CDD9-6219-4D76-8C3F-1FE6F8EB504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2888" y="1692275"/>
            <a:ext cx="9948862" cy="71977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23700" y="1692275"/>
            <a:ext cx="16906875" cy="362585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2888" y="8890000"/>
            <a:ext cx="9948862" cy="2906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512DD-5528-4AA7-AFCC-4BB25A778C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27725" y="29738638"/>
            <a:ext cx="18146713" cy="35115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27725" y="3795713"/>
            <a:ext cx="18146713" cy="2549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27725" y="33250188"/>
            <a:ext cx="18146713" cy="49863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BBA5F-B214-44FA-AA74-E31DB4CC24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70125" y="3776663"/>
            <a:ext cx="25703213" cy="708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9660" tIns="194829" rIns="389660" bIns="1948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25" y="12274550"/>
            <a:ext cx="25703213" cy="254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9660" tIns="194829" rIns="389660" bIns="1948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0125" y="38708013"/>
            <a:ext cx="6300788" cy="283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9660" tIns="194829" rIns="389660" bIns="194829" numCol="1" anchor="t" anchorCtr="0" compatLnSpc="1">
            <a:prstTxWarp prst="textNoShape">
              <a:avLst/>
            </a:prstTxWarp>
          </a:bodyPr>
          <a:lstStyle>
            <a:lvl1pPr>
              <a:defRPr sz="59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31450" y="38708013"/>
            <a:ext cx="9580563" cy="283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9660" tIns="194829" rIns="389660" bIns="194829" numCol="1" anchor="t" anchorCtr="0" compatLnSpc="1">
            <a:prstTxWarp prst="textNoShape">
              <a:avLst/>
            </a:prstTxWarp>
          </a:bodyPr>
          <a:lstStyle>
            <a:lvl1pPr algn="ctr">
              <a:defRPr sz="59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72550" y="38708013"/>
            <a:ext cx="6300788" cy="283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9660" tIns="194829" rIns="389660" bIns="194829" numCol="1" anchor="t" anchorCtr="0" compatLnSpc="1">
            <a:prstTxWarp prst="textNoShape">
              <a:avLst/>
            </a:prstTxWarp>
          </a:bodyPr>
          <a:lstStyle>
            <a:lvl1pPr algn="r">
              <a:defRPr sz="5900"/>
            </a:lvl1pPr>
          </a:lstStyle>
          <a:p>
            <a:pPr>
              <a:defRPr/>
            </a:pPr>
            <a:fld id="{2E3928D8-2CDF-471C-8743-B9B9AC9320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98900" rtl="0" eaLnBrk="0" fontAlgn="base" hangingPunct="0">
        <a:spcBef>
          <a:spcPct val="0"/>
        </a:spcBef>
        <a:spcAft>
          <a:spcPct val="0"/>
        </a:spcAft>
        <a:defRPr sz="18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898900" rtl="0" eaLnBrk="0" fontAlgn="base" hangingPunct="0">
        <a:spcBef>
          <a:spcPct val="0"/>
        </a:spcBef>
        <a:spcAft>
          <a:spcPct val="0"/>
        </a:spcAft>
        <a:defRPr sz="18700">
          <a:solidFill>
            <a:schemeClr val="tx2"/>
          </a:solidFill>
          <a:latin typeface="Times New Roman" pitchFamily="18" charset="0"/>
        </a:defRPr>
      </a:lvl2pPr>
      <a:lvl3pPr algn="ctr" defTabSz="3898900" rtl="0" eaLnBrk="0" fontAlgn="base" hangingPunct="0">
        <a:spcBef>
          <a:spcPct val="0"/>
        </a:spcBef>
        <a:spcAft>
          <a:spcPct val="0"/>
        </a:spcAft>
        <a:defRPr sz="18700">
          <a:solidFill>
            <a:schemeClr val="tx2"/>
          </a:solidFill>
          <a:latin typeface="Times New Roman" pitchFamily="18" charset="0"/>
        </a:defRPr>
      </a:lvl3pPr>
      <a:lvl4pPr algn="ctr" defTabSz="3898900" rtl="0" eaLnBrk="0" fontAlgn="base" hangingPunct="0">
        <a:spcBef>
          <a:spcPct val="0"/>
        </a:spcBef>
        <a:spcAft>
          <a:spcPct val="0"/>
        </a:spcAft>
        <a:defRPr sz="18700">
          <a:solidFill>
            <a:schemeClr val="tx2"/>
          </a:solidFill>
          <a:latin typeface="Times New Roman" pitchFamily="18" charset="0"/>
        </a:defRPr>
      </a:lvl4pPr>
      <a:lvl5pPr algn="ctr" defTabSz="3898900" rtl="0" eaLnBrk="0" fontAlgn="base" hangingPunct="0">
        <a:spcBef>
          <a:spcPct val="0"/>
        </a:spcBef>
        <a:spcAft>
          <a:spcPct val="0"/>
        </a:spcAft>
        <a:defRPr sz="18700">
          <a:solidFill>
            <a:schemeClr val="tx2"/>
          </a:solidFill>
          <a:latin typeface="Times New Roman" pitchFamily="18" charset="0"/>
        </a:defRPr>
      </a:lvl5pPr>
      <a:lvl6pPr marL="457200" algn="ctr" defTabSz="3898900" rtl="0" fontAlgn="base">
        <a:spcBef>
          <a:spcPct val="0"/>
        </a:spcBef>
        <a:spcAft>
          <a:spcPct val="0"/>
        </a:spcAft>
        <a:defRPr sz="18700">
          <a:solidFill>
            <a:schemeClr val="tx2"/>
          </a:solidFill>
          <a:latin typeface="Times New Roman" pitchFamily="18" charset="0"/>
        </a:defRPr>
      </a:lvl6pPr>
      <a:lvl7pPr marL="914400" algn="ctr" defTabSz="3898900" rtl="0" fontAlgn="base">
        <a:spcBef>
          <a:spcPct val="0"/>
        </a:spcBef>
        <a:spcAft>
          <a:spcPct val="0"/>
        </a:spcAft>
        <a:defRPr sz="18700">
          <a:solidFill>
            <a:schemeClr val="tx2"/>
          </a:solidFill>
          <a:latin typeface="Times New Roman" pitchFamily="18" charset="0"/>
        </a:defRPr>
      </a:lvl7pPr>
      <a:lvl8pPr marL="1371600" algn="ctr" defTabSz="3898900" rtl="0" fontAlgn="base">
        <a:spcBef>
          <a:spcPct val="0"/>
        </a:spcBef>
        <a:spcAft>
          <a:spcPct val="0"/>
        </a:spcAft>
        <a:defRPr sz="18700">
          <a:solidFill>
            <a:schemeClr val="tx2"/>
          </a:solidFill>
          <a:latin typeface="Times New Roman" pitchFamily="18" charset="0"/>
        </a:defRPr>
      </a:lvl8pPr>
      <a:lvl9pPr marL="1828800" algn="ctr" defTabSz="3898900" rtl="0" fontAlgn="base">
        <a:spcBef>
          <a:spcPct val="0"/>
        </a:spcBef>
        <a:spcAft>
          <a:spcPct val="0"/>
        </a:spcAft>
        <a:defRPr sz="18700">
          <a:solidFill>
            <a:schemeClr val="tx2"/>
          </a:solidFill>
          <a:latin typeface="Times New Roman" pitchFamily="18" charset="0"/>
        </a:defRPr>
      </a:lvl9pPr>
    </p:titleStyle>
    <p:bodyStyle>
      <a:lvl1pPr marL="1460500" indent="-1460500" algn="l" defTabSz="3898900" rtl="0" eaLnBrk="0" fontAlgn="base" hangingPunct="0">
        <a:spcBef>
          <a:spcPct val="20000"/>
        </a:spcBef>
        <a:spcAft>
          <a:spcPct val="0"/>
        </a:spcAft>
        <a:buChar char="•"/>
        <a:defRPr sz="13700">
          <a:solidFill>
            <a:schemeClr val="tx1"/>
          </a:solidFill>
          <a:latin typeface="+mn-lt"/>
          <a:ea typeface="+mn-ea"/>
          <a:cs typeface="+mn-cs"/>
        </a:defRPr>
      </a:lvl1pPr>
      <a:lvl2pPr marL="3167063" indent="-1222375" algn="l" defTabSz="3898900" rtl="0" eaLnBrk="0" fontAlgn="base" hangingPunct="0">
        <a:spcBef>
          <a:spcPct val="20000"/>
        </a:spcBef>
        <a:spcAft>
          <a:spcPct val="0"/>
        </a:spcAft>
        <a:buChar char="–"/>
        <a:defRPr sz="11800">
          <a:solidFill>
            <a:schemeClr val="tx1"/>
          </a:solidFill>
          <a:latin typeface="+mn-lt"/>
        </a:defRPr>
      </a:lvl2pPr>
      <a:lvl3pPr marL="4868863" indent="-969963" algn="l" defTabSz="3898900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</a:defRPr>
      </a:lvl3pPr>
      <a:lvl4pPr marL="6819900" indent="-974725" algn="l" defTabSz="3898900" rtl="0" eaLnBrk="0" fontAlgn="base" hangingPunct="0">
        <a:spcBef>
          <a:spcPct val="20000"/>
        </a:spcBef>
        <a:spcAft>
          <a:spcPct val="0"/>
        </a:spcAft>
        <a:buChar char="–"/>
        <a:defRPr sz="8700">
          <a:solidFill>
            <a:schemeClr val="tx1"/>
          </a:solidFill>
          <a:latin typeface="+mn-lt"/>
        </a:defRPr>
      </a:lvl4pPr>
      <a:lvl5pPr marL="8770938" indent="-976313" algn="l" defTabSz="3898900" rtl="0" eaLnBrk="0" fontAlgn="base" hangingPunct="0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5pPr>
      <a:lvl6pPr marL="9228138" indent="-976313" algn="l" defTabSz="3898900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6pPr>
      <a:lvl7pPr marL="9685338" indent="-976313" algn="l" defTabSz="3898900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7pPr>
      <a:lvl8pPr marL="10142538" indent="-976313" algn="l" defTabSz="3898900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8pPr>
      <a:lvl9pPr marL="10599738" indent="-976313" algn="l" defTabSz="3898900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2.docx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12" Type="http://schemas.openxmlformats.org/officeDocument/2006/relationships/image" Target="../media/image6.png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1.xml"/><Relationship Id="rId6" Type="http://schemas.openxmlformats.org/officeDocument/2006/relationships/package" Target="../embeddings/Microsoft_Word_Document1.docx"/><Relationship Id="rId11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image" Target="../media/image4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2.emf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 bwMode="auto">
          <a:xfrm>
            <a:off x="528050" y="35931969"/>
            <a:ext cx="5976664" cy="3228016"/>
          </a:xfrm>
          <a:prstGeom prst="roundRect">
            <a:avLst/>
          </a:prstGeom>
          <a:solidFill>
            <a:srgbClr val="0070C0"/>
          </a:solidFill>
          <a:ln w="76200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1071563" marR="0" indent="-93663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4000" dirty="0" smtClean="0"/>
              <a:t>	</a:t>
            </a:r>
            <a:r>
              <a:rPr lang="fr-BE" sz="4000" b="1" cap="sm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Arial" pitchFamily="34" charset="0"/>
              </a:rPr>
              <a:t>Discussion</a:t>
            </a:r>
          </a:p>
          <a:p>
            <a:pPr marL="0" marR="0" indent="0" algn="r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ectangle à coins arrondis 68"/>
          <p:cNvSpPr/>
          <p:nvPr/>
        </p:nvSpPr>
        <p:spPr bwMode="auto">
          <a:xfrm>
            <a:off x="435698" y="5417419"/>
            <a:ext cx="7453385" cy="5244936"/>
          </a:xfrm>
          <a:prstGeom prst="roundRect">
            <a:avLst/>
          </a:prstGeom>
          <a:solidFill>
            <a:srgbClr val="0070C0"/>
          </a:solidFill>
          <a:ln w="76200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1071563" marR="0" indent="-93663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fr-BE" sz="4000" b="1" cap="sm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Arial" pitchFamily="34" charset="0"/>
              </a:rPr>
              <a:t>Introduction and </a:t>
            </a:r>
            <a:r>
              <a:rPr lang="fr-BE" sz="4000" b="1" cap="small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Arial" pitchFamily="34" charset="0"/>
              </a:rPr>
              <a:t>aims</a:t>
            </a:r>
            <a:endParaRPr lang="fr-BE" sz="4000" b="1" cap="small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cs typeface="Arial" pitchFamily="34" charset="0"/>
            </a:endParaRPr>
          </a:p>
          <a:p>
            <a:pPr marL="0" marR="0" indent="0" algn="r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Rectangle à coins arrondis 67"/>
          <p:cNvSpPr/>
          <p:nvPr/>
        </p:nvSpPr>
        <p:spPr bwMode="auto">
          <a:xfrm>
            <a:off x="462963" y="10945193"/>
            <a:ext cx="7426119" cy="5590025"/>
          </a:xfrm>
          <a:prstGeom prst="roundRect">
            <a:avLst/>
          </a:prstGeom>
          <a:solidFill>
            <a:srgbClr val="0070C0"/>
          </a:solidFill>
          <a:ln w="76200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1071563" marR="0" indent="-93663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4000" dirty="0" smtClean="0"/>
              <a:t>	</a:t>
            </a:r>
            <a:r>
              <a:rPr lang="fr-BE" sz="4000" b="1" cap="sm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Arial" pitchFamily="34" charset="0"/>
              </a:rPr>
              <a:t>Study 1</a:t>
            </a:r>
          </a:p>
          <a:p>
            <a:pPr marL="0" marR="0" indent="0" algn="r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Ellipse 40"/>
          <p:cNvSpPr/>
          <p:nvPr/>
        </p:nvSpPr>
        <p:spPr bwMode="auto">
          <a:xfrm>
            <a:off x="4824587" y="819279"/>
            <a:ext cx="19766196" cy="5011094"/>
          </a:xfrm>
          <a:prstGeom prst="ellipse">
            <a:avLst/>
          </a:prstGeom>
          <a:solidFill>
            <a:schemeClr val="tx2">
              <a:lumMod val="50000"/>
              <a:lumOff val="50000"/>
            </a:schemeClr>
          </a:solidFill>
          <a:ln w="76200" cap="flat" cmpd="sng" algn="ctr">
            <a:solidFill>
              <a:srgbClr val="FFCC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56" name="Rectangle 50"/>
          <p:cNvSpPr>
            <a:spLocks noChangeArrowheads="1"/>
          </p:cNvSpPr>
          <p:nvPr/>
        </p:nvSpPr>
        <p:spPr bwMode="auto">
          <a:xfrm>
            <a:off x="12901613" y="19118263"/>
            <a:ext cx="30243462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2057" name="Rectangle 488"/>
          <p:cNvSpPr>
            <a:spLocks noChangeArrowheads="1"/>
          </p:cNvSpPr>
          <p:nvPr/>
        </p:nvSpPr>
        <p:spPr bwMode="auto">
          <a:xfrm>
            <a:off x="13104813" y="19083338"/>
            <a:ext cx="30243462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2058" name="Rectangle 490"/>
          <p:cNvSpPr>
            <a:spLocks noChangeArrowheads="1"/>
          </p:cNvSpPr>
          <p:nvPr/>
        </p:nvSpPr>
        <p:spPr bwMode="auto">
          <a:xfrm>
            <a:off x="13104813" y="19083338"/>
            <a:ext cx="30243462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40" name="ZoneTexte 39"/>
          <p:cNvSpPr txBox="1"/>
          <p:nvPr/>
        </p:nvSpPr>
        <p:spPr>
          <a:xfrm>
            <a:off x="6996505" y="3914928"/>
            <a:ext cx="1519373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cap="small" dirty="0" smtClean="0">
                <a:solidFill>
                  <a:schemeClr val="bg1"/>
                </a:solidFill>
                <a:latin typeface="Calibri" pitchFamily="34" charset="0"/>
              </a:rPr>
              <a:t>Olivier </a:t>
            </a:r>
            <a:r>
              <a:rPr lang="en-US" sz="4400" b="1" cap="small" dirty="0" err="1" smtClean="0">
                <a:solidFill>
                  <a:schemeClr val="bg1"/>
                </a:solidFill>
                <a:latin typeface="Calibri" pitchFamily="34" charset="0"/>
              </a:rPr>
              <a:t>Jeunehomme</a:t>
            </a:r>
            <a:r>
              <a:rPr lang="en-US" sz="4400" baseline="30000" dirty="0" err="1" smtClean="0">
                <a:solidFill>
                  <a:schemeClr val="bg1"/>
                </a:solidFill>
                <a:latin typeface="Calibri" pitchFamily="34" charset="0"/>
              </a:rPr>
              <a:t>a</a:t>
            </a:r>
            <a:r>
              <a:rPr lang="en-US" sz="4400" dirty="0" smtClean="0">
                <a:solidFill>
                  <a:schemeClr val="bg1"/>
                </a:solidFill>
                <a:latin typeface="Calibri" pitchFamily="34" charset="0"/>
              </a:rPr>
              <a:t> &amp; </a:t>
            </a:r>
            <a:r>
              <a:rPr lang="en-US" sz="4400" b="1" cap="small" dirty="0" smtClean="0">
                <a:solidFill>
                  <a:schemeClr val="bg1"/>
                </a:solidFill>
                <a:latin typeface="Calibri" pitchFamily="34" charset="0"/>
              </a:rPr>
              <a:t>Arnaud </a:t>
            </a:r>
            <a:r>
              <a:rPr lang="en-US" sz="4400" b="1" cap="small" dirty="0" err="1" smtClean="0">
                <a:solidFill>
                  <a:schemeClr val="bg1"/>
                </a:solidFill>
                <a:latin typeface="Calibri" pitchFamily="34" charset="0"/>
              </a:rPr>
              <a:t>D’Argembeau</a:t>
            </a:r>
            <a:r>
              <a:rPr lang="en-US" sz="4400" b="1" cap="small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4400" baseline="30000" dirty="0" smtClean="0">
                <a:solidFill>
                  <a:schemeClr val="bg1"/>
                </a:solidFill>
                <a:latin typeface="Calibri" pitchFamily="34" charset="0"/>
              </a:rPr>
              <a:t>a, b</a:t>
            </a:r>
          </a:p>
          <a:p>
            <a:pPr algn="ctr"/>
            <a:r>
              <a:rPr lang="en-US" sz="3600" baseline="30000" dirty="0" smtClean="0">
                <a:solidFill>
                  <a:schemeClr val="bg1"/>
                </a:solidFill>
                <a:latin typeface="Calibri" pitchFamily="34" charset="0"/>
              </a:rPr>
              <a:t>a</a:t>
            </a:r>
            <a:r>
              <a:rPr lang="en-US" sz="36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</a:rPr>
              <a:t>Department of Psychology – Cognition &amp; Behavior, University of </a:t>
            </a:r>
            <a:r>
              <a:rPr lang="en-US" sz="3200" dirty="0" err="1" smtClean="0">
                <a:solidFill>
                  <a:schemeClr val="bg1"/>
                </a:solidFill>
                <a:latin typeface="Calibri" pitchFamily="34" charset="0"/>
              </a:rPr>
              <a:t>Liège</a:t>
            </a: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</a:rPr>
              <a:t>, Belgium</a:t>
            </a:r>
          </a:p>
          <a:p>
            <a:pPr algn="ctr"/>
            <a:r>
              <a:rPr lang="en-US" sz="3200" baseline="30000" dirty="0" smtClean="0">
                <a:solidFill>
                  <a:schemeClr val="bg1"/>
                </a:solidFill>
                <a:latin typeface="Calibri" pitchFamily="34" charset="0"/>
              </a:rPr>
              <a:t>b</a:t>
            </a: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</a:rPr>
              <a:t> Fund for Scientific Research FNRS, Belgium</a:t>
            </a:r>
            <a:endParaRPr lang="en-US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824587" y="40540481"/>
            <a:ext cx="25418876" cy="194419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Cambria" pitchFamily="18" charset="0"/>
              </a:rPr>
              <a:t>	</a:t>
            </a:r>
            <a:r>
              <a:rPr lang="en-US" sz="20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000" u="sng" cap="small" dirty="0" smtClean="0">
                <a:solidFill>
                  <a:srgbClr val="002060"/>
                </a:solidFill>
                <a:latin typeface="Cambria" pitchFamily="18" charset="0"/>
              </a:rPr>
              <a:t>References:</a:t>
            </a:r>
            <a:endParaRPr lang="en-US" sz="2000" dirty="0" smtClean="0">
              <a:solidFill>
                <a:srgbClr val="002060"/>
              </a:solidFill>
              <a:latin typeface="Cambria" pitchFamily="18" charset="0"/>
            </a:endParaRPr>
          </a:p>
          <a:p>
            <a:pPr marL="457200" indent="-457200" defTabSz="698500">
              <a:buFont typeface="Arial" panose="020B0604020202020204" pitchFamily="34" charset="0"/>
              <a:buChar char="•"/>
            </a:pPr>
            <a:r>
              <a:rPr lang="en-US" sz="2000" cap="small" dirty="0">
                <a:solidFill>
                  <a:schemeClr val="bg1"/>
                </a:solidFill>
                <a:latin typeface="Cambria" pitchFamily="18" charset="0"/>
              </a:rPr>
              <a:t>Anderson, R. J., Dewhurst, S.A., &amp; Nash R.A. (2012). Shared Cognitive Processes Underlying Past and Future Thinking: The Impact of Imagery and Concurrent </a:t>
            </a:r>
            <a:r>
              <a:rPr lang="en-US" sz="2000" cap="small" dirty="0" smtClean="0">
                <a:solidFill>
                  <a:schemeClr val="bg1"/>
                </a:solidFill>
                <a:latin typeface="Cambria" pitchFamily="18" charset="0"/>
              </a:rPr>
              <a:t>Task Demands </a:t>
            </a:r>
            <a:r>
              <a:rPr lang="en-US" sz="2000" cap="small" dirty="0">
                <a:solidFill>
                  <a:schemeClr val="bg1"/>
                </a:solidFill>
                <a:latin typeface="Cambria" pitchFamily="18" charset="0"/>
              </a:rPr>
              <a:t>on Event Specificity. Journal of Experimental Psychology: Learning, Memory, and Cognition, 38(2), 356–365</a:t>
            </a:r>
            <a:r>
              <a:rPr lang="en-US" sz="2000" cap="small" dirty="0" smtClean="0">
                <a:solidFill>
                  <a:schemeClr val="bg1"/>
                </a:solidFill>
                <a:latin typeface="Cambria" pitchFamily="18" charset="0"/>
              </a:rPr>
              <a:t>.</a:t>
            </a:r>
            <a:endParaRPr lang="en-US" sz="2000" cap="small" dirty="0">
              <a:solidFill>
                <a:schemeClr val="bg1"/>
              </a:solidFill>
              <a:latin typeface="Cambria" pitchFamily="18" charset="0"/>
            </a:endParaRPr>
          </a:p>
          <a:p>
            <a:pPr marL="457200" indent="-457200" defTabSz="698500">
              <a:buFont typeface="Arial" panose="020B0604020202020204" pitchFamily="34" charset="0"/>
              <a:buChar char="•"/>
            </a:pPr>
            <a:r>
              <a:rPr lang="en-US" sz="2000" cap="small" dirty="0" err="1">
                <a:solidFill>
                  <a:schemeClr val="bg1"/>
                </a:solidFill>
                <a:latin typeface="Cambria" pitchFamily="18" charset="0"/>
              </a:rPr>
              <a:t>D’Argembeau</a:t>
            </a:r>
            <a:r>
              <a:rPr lang="en-US" sz="2000" cap="small" dirty="0">
                <a:solidFill>
                  <a:schemeClr val="bg1"/>
                </a:solidFill>
                <a:latin typeface="Cambria" pitchFamily="18" charset="0"/>
              </a:rPr>
              <a:t>, A.,&amp; </a:t>
            </a:r>
            <a:r>
              <a:rPr lang="en-US" sz="2000" cap="small" dirty="0" err="1">
                <a:solidFill>
                  <a:schemeClr val="bg1"/>
                </a:solidFill>
                <a:latin typeface="Cambria" pitchFamily="18" charset="0"/>
              </a:rPr>
              <a:t>Mathy</a:t>
            </a:r>
            <a:r>
              <a:rPr lang="en-US" sz="2000" cap="small" dirty="0">
                <a:solidFill>
                  <a:schemeClr val="bg1"/>
                </a:solidFill>
                <a:latin typeface="Cambria" pitchFamily="18" charset="0"/>
              </a:rPr>
              <a:t>, A. (2011). Tracking the construction of episodic future thoughts. Journal of Experimental Psychology: General, 140, 258-271</a:t>
            </a:r>
            <a:r>
              <a:rPr lang="en-US" sz="2000" cap="small" dirty="0" smtClean="0">
                <a:solidFill>
                  <a:schemeClr val="bg1"/>
                </a:solidFill>
                <a:latin typeface="Cambria" pitchFamily="18" charset="0"/>
              </a:rPr>
              <a:t>.</a:t>
            </a:r>
          </a:p>
          <a:p>
            <a:pPr marL="457200" indent="-457200" defTabSz="698500">
              <a:buFont typeface="Arial" panose="020B0604020202020204" pitchFamily="34" charset="0"/>
              <a:buChar char="•"/>
            </a:pPr>
            <a:r>
              <a:rPr lang="en-US" sz="2000" cap="small" dirty="0" smtClean="0">
                <a:solidFill>
                  <a:schemeClr val="bg1"/>
                </a:solidFill>
                <a:latin typeface="Cambria" pitchFamily="18" charset="0"/>
              </a:rPr>
              <a:t>Ingvar, D. H. (1985). "Memory of the future": An essay on the temporal organization of conscious awareness. Human Neurobiology, 4, 127-136.</a:t>
            </a:r>
          </a:p>
          <a:p>
            <a:pPr marL="457200" indent="-457200" algn="ctr" defTabSz="698500">
              <a:buFont typeface="Arial" panose="020B0604020202020204" pitchFamily="34" charset="0"/>
              <a:buChar char="•"/>
            </a:pPr>
            <a:endParaRPr lang="en-US" sz="2800" cap="small" dirty="0" smtClean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0" y="40540481"/>
            <a:ext cx="4824587" cy="1944193"/>
          </a:xfrm>
          <a:prstGeom prst="rect">
            <a:avLst/>
          </a:prstGeom>
          <a:solidFill>
            <a:srgbClr val="FF66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98500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Contact:</a:t>
            </a:r>
            <a:endParaRPr lang="en-US" dirty="0"/>
          </a:p>
          <a:p>
            <a:pPr defTabSz="698500"/>
            <a:endParaRPr lang="en-US" dirty="0" smtClean="0"/>
          </a:p>
          <a:p>
            <a:pPr algn="ctr" defTabSz="698500"/>
            <a:r>
              <a:rPr lang="en-US" sz="2400" dirty="0" err="1" smtClean="0">
                <a:solidFill>
                  <a:schemeClr val="bg1"/>
                </a:solidFill>
              </a:rPr>
              <a:t>O,Jeunehomme@ulg.ac,be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 bwMode="auto">
          <a:xfrm rot="5400000">
            <a:off x="12929291" y="-6089369"/>
            <a:ext cx="4258130" cy="2924531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0" y="23980"/>
            <a:ext cx="30243463" cy="3906723"/>
          </a:xfrm>
          <a:prstGeom prst="rect">
            <a:avLst/>
          </a:prstGeom>
          <a:solidFill>
            <a:schemeClr val="accent6">
              <a:lumMod val="5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900" b="0" i="0" u="none" strike="noStrike" cap="none" normalizeH="0" baseline="0" smtClean="0">
              <a:ln>
                <a:solidFill>
                  <a:srgbClr val="FF6600"/>
                </a:solidFill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3834477" y="1042226"/>
            <a:ext cx="217464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chemeClr val="bg1"/>
                </a:solidFill>
              </a:rPr>
              <a:t>Direct and Generative Construction of Future thoughts: </a:t>
            </a:r>
            <a:endParaRPr lang="fr-BE" sz="6600" b="1" dirty="0">
              <a:solidFill>
                <a:schemeClr val="bg1"/>
              </a:solidFill>
            </a:endParaRPr>
          </a:p>
          <a:p>
            <a:pPr algn="ctr"/>
            <a:r>
              <a:rPr lang="en-GB" sz="6600" dirty="0">
                <a:solidFill>
                  <a:schemeClr val="bg1"/>
                </a:solidFill>
              </a:rPr>
              <a:t>The Role of Event Characteristics and Executive Processes</a:t>
            </a:r>
            <a:endParaRPr lang="en-US" sz="6400" dirty="0">
              <a:ln w="19050">
                <a:noFill/>
              </a:ln>
              <a:solidFill>
                <a:schemeClr val="bg1"/>
              </a:solidFill>
              <a:latin typeface="Eras Medium ITC" pitchFamily="34" charset="0"/>
              <a:cs typeface="EucrosiaUPC" pitchFamily="18" charset="-34"/>
            </a:endParaRPr>
          </a:p>
        </p:txBody>
      </p:sp>
      <p:pic>
        <p:nvPicPr>
          <p:cNvPr id="70" name="Image 28" descr="logo_nb_texte_blason_cadre_300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010" y="701885"/>
            <a:ext cx="3457575" cy="251936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5" name="Rectangle à coins arrondis 64"/>
          <p:cNvSpPr/>
          <p:nvPr/>
        </p:nvSpPr>
        <p:spPr bwMode="auto">
          <a:xfrm>
            <a:off x="15273552" y="10967012"/>
            <a:ext cx="7488676" cy="5590025"/>
          </a:xfrm>
          <a:prstGeom prst="roundRect">
            <a:avLst/>
          </a:prstGeom>
          <a:solidFill>
            <a:srgbClr val="0070C0"/>
          </a:solidFill>
          <a:ln w="76200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1071563" marR="0" indent="-93663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4000" dirty="0" smtClean="0"/>
              <a:t>	</a:t>
            </a:r>
            <a:r>
              <a:rPr lang="fr-BE" sz="4000" b="1" cap="small" dirty="0" smtClean="0">
                <a:solidFill>
                  <a:schemeClr val="bg1"/>
                </a:solidFill>
                <a:latin typeface="Cambria" pitchFamily="18" charset="0"/>
                <a:cs typeface="Arial" pitchFamily="34" charset="0"/>
              </a:rPr>
              <a:t>Study 2</a:t>
            </a:r>
          </a:p>
          <a:p>
            <a:pPr marL="0" marR="0" indent="0" algn="r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ectangle à coins arrondis 62"/>
          <p:cNvSpPr/>
          <p:nvPr/>
        </p:nvSpPr>
        <p:spPr bwMode="auto">
          <a:xfrm>
            <a:off x="15262152" y="11936522"/>
            <a:ext cx="14421961" cy="23131351"/>
          </a:xfrm>
          <a:prstGeom prst="roundRect">
            <a:avLst>
              <a:gd name="adj" fmla="val 6597"/>
            </a:avLst>
          </a:prstGeom>
          <a:solidFill>
            <a:schemeClr val="accent6">
              <a:lumMod val="20000"/>
              <a:lumOff val="8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7" name="Rectangle à coins arrondis 66"/>
          <p:cNvSpPr/>
          <p:nvPr/>
        </p:nvSpPr>
        <p:spPr bwMode="auto">
          <a:xfrm>
            <a:off x="435699" y="11932244"/>
            <a:ext cx="14311778" cy="23495669"/>
          </a:xfrm>
          <a:prstGeom prst="roundRect">
            <a:avLst>
              <a:gd name="adj" fmla="val 12121"/>
            </a:avLst>
          </a:prstGeom>
          <a:solidFill>
            <a:schemeClr val="accent6">
              <a:lumMod val="20000"/>
              <a:lumOff val="8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21924" y="6692033"/>
            <a:ext cx="2858717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Recent research suggests that episodic future thoughts can be formed through the same dual mechanisms, direct and generative, as autobiographical memories (Anderson, Dewhurst, &amp; Nash, 2012; </a:t>
            </a:r>
            <a:r>
              <a:rPr lang="en-US" sz="2800" dirty="0" err="1"/>
              <a:t>D’Argembeau</a:t>
            </a:r>
            <a:r>
              <a:rPr lang="en-US" sz="2800" dirty="0"/>
              <a:t> &amp; </a:t>
            </a:r>
            <a:r>
              <a:rPr lang="en-US" sz="2800" dirty="0" err="1"/>
              <a:t>Mathy</a:t>
            </a:r>
            <a:r>
              <a:rPr lang="en-US" sz="2800" dirty="0"/>
              <a:t>, 2011). However, the prevalence and determinants of the direct production of future event representations remain largely unexplored. </a:t>
            </a:r>
            <a:endParaRPr lang="en-US" sz="2800" dirty="0" smtClean="0"/>
          </a:p>
          <a:p>
            <a:pPr algn="ctr"/>
            <a:endParaRPr lang="en-US" sz="28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Aims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/>
              <a:t>In two experiment, we </a:t>
            </a:r>
            <a:r>
              <a:rPr lang="en-US" sz="2800" dirty="0" smtClean="0"/>
              <a:t>address </a:t>
            </a:r>
            <a:r>
              <a:rPr lang="en-US" sz="2800" dirty="0"/>
              <a:t>this issue by collecting self-reports of production modes, event characteristics, response times (RTs), for the production of future events in the word cueing paradigm.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Study 1 </a:t>
            </a:r>
            <a:r>
              <a:rPr lang="en-US" sz="2800" dirty="0" smtClean="0"/>
              <a:t>compares </a:t>
            </a:r>
            <a:r>
              <a:rPr lang="en-US" sz="2800" dirty="0"/>
              <a:t>the occurrence </a:t>
            </a:r>
            <a:r>
              <a:rPr lang="en-US" sz="2800" dirty="0" smtClean="0"/>
              <a:t>and </a:t>
            </a:r>
            <a:r>
              <a:rPr lang="en-US" sz="2800" dirty="0"/>
              <a:t>reaction times of both direct and generative modes, explores the possible determinants of the direct </a:t>
            </a:r>
            <a:r>
              <a:rPr lang="en-US" sz="2800" dirty="0" smtClean="0"/>
              <a:t>mode, </a:t>
            </a:r>
            <a:r>
              <a:rPr lang="en-US" sz="2800" dirty="0"/>
              <a:t>and examines the role of recasting on the use of this mode of production</a:t>
            </a:r>
            <a:r>
              <a:rPr lang="en-US" sz="2800" dirty="0" smtClean="0"/>
              <a:t>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Study 2 </a:t>
            </a:r>
            <a:r>
              <a:rPr lang="en-US" sz="2800" dirty="0" smtClean="0"/>
              <a:t>seeks </a:t>
            </a:r>
            <a:r>
              <a:rPr lang="en-US" sz="2800" dirty="0"/>
              <a:t>to replicate the finding of Study 1 and </a:t>
            </a:r>
            <a:r>
              <a:rPr lang="en-US" sz="2800" dirty="0" smtClean="0"/>
              <a:t>assesses </a:t>
            </a:r>
            <a:r>
              <a:rPr lang="en-US" sz="2800" dirty="0"/>
              <a:t>the role of </a:t>
            </a:r>
            <a:r>
              <a:rPr lang="en-US" sz="2800" dirty="0" smtClean="0"/>
              <a:t>executive control (verbal fluency) </a:t>
            </a:r>
            <a:r>
              <a:rPr lang="en-US" sz="2800" dirty="0"/>
              <a:t>on both direct and generative modes.</a:t>
            </a:r>
            <a:endParaRPr lang="en-US" sz="2800" dirty="0" smtClean="0"/>
          </a:p>
        </p:txBody>
      </p:sp>
      <p:sp>
        <p:nvSpPr>
          <p:cNvPr id="32" name="Rectangle à coins arrondis 31"/>
          <p:cNvSpPr/>
          <p:nvPr/>
        </p:nvSpPr>
        <p:spPr bwMode="auto">
          <a:xfrm>
            <a:off x="435698" y="11932245"/>
            <a:ext cx="14311777" cy="2253309"/>
          </a:xfrm>
          <a:prstGeom prst="roundRect">
            <a:avLst>
              <a:gd name="adj" fmla="val 44377"/>
            </a:avLst>
          </a:prstGeom>
          <a:solidFill>
            <a:schemeClr val="accent6">
              <a:lumMod val="60000"/>
              <a:lumOff val="4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0" marR="0" indent="0" algn="r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 bwMode="auto">
          <a:xfrm>
            <a:off x="496776" y="12732152"/>
            <a:ext cx="14263754" cy="1453402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577434" y="12031410"/>
            <a:ext cx="6228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dirty="0" smtClean="0">
                <a:solidFill>
                  <a:schemeClr val="bg1"/>
                </a:solidFill>
              </a:rPr>
              <a:t>Participants</a:t>
            </a:r>
            <a:endParaRPr lang="fr-BE" sz="4000" dirty="0">
              <a:solidFill>
                <a:schemeClr val="bg1"/>
              </a:solidFill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586381" y="12854856"/>
            <a:ext cx="139523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 dirty="0" smtClean="0"/>
              <a:t>20 </a:t>
            </a:r>
            <a:r>
              <a:rPr lang="en-US" sz="2800" dirty="0" smtClean="0"/>
              <a:t>students </a:t>
            </a:r>
            <a:r>
              <a:rPr lang="en-US" sz="2800" dirty="0"/>
              <a:t>at the University of Liège </a:t>
            </a:r>
            <a:r>
              <a:rPr lang="en-US" sz="2800" dirty="0" smtClean="0"/>
              <a:t>(10 </a:t>
            </a:r>
            <a:r>
              <a:rPr lang="en-US" sz="2800" dirty="0"/>
              <a:t>females). </a:t>
            </a:r>
          </a:p>
          <a:p>
            <a:pPr algn="ctr"/>
            <a:r>
              <a:rPr lang="en-US" sz="2800" dirty="0" smtClean="0"/>
              <a:t>Mean </a:t>
            </a:r>
            <a:r>
              <a:rPr lang="en-US" sz="2800" dirty="0"/>
              <a:t>age = </a:t>
            </a:r>
            <a:r>
              <a:rPr lang="en-US" sz="2800" dirty="0" smtClean="0"/>
              <a:t>21 </a:t>
            </a:r>
            <a:r>
              <a:rPr lang="en-US" sz="2800" dirty="0"/>
              <a:t>years; SD = </a:t>
            </a:r>
            <a:r>
              <a:rPr lang="en-US" sz="2800" dirty="0" smtClean="0"/>
              <a:t>2.8</a:t>
            </a:r>
            <a:endParaRPr lang="fr-BE" sz="2800" dirty="0"/>
          </a:p>
        </p:txBody>
      </p:sp>
      <p:sp>
        <p:nvSpPr>
          <p:cNvPr id="42" name="Rectangle à coins arrondis 41"/>
          <p:cNvSpPr/>
          <p:nvPr/>
        </p:nvSpPr>
        <p:spPr bwMode="auto">
          <a:xfrm>
            <a:off x="462963" y="14401577"/>
            <a:ext cx="14274908" cy="4730813"/>
          </a:xfrm>
          <a:prstGeom prst="roundRect">
            <a:avLst>
              <a:gd name="adj" fmla="val 44377"/>
            </a:avLst>
          </a:prstGeom>
          <a:solidFill>
            <a:schemeClr val="accent6">
              <a:lumMod val="60000"/>
              <a:lumOff val="4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0" marR="0" indent="0" algn="r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à coins arrondis 37"/>
          <p:cNvSpPr/>
          <p:nvPr/>
        </p:nvSpPr>
        <p:spPr bwMode="auto">
          <a:xfrm>
            <a:off x="472569" y="15180366"/>
            <a:ext cx="14274907" cy="7862171"/>
          </a:xfrm>
          <a:prstGeom prst="roundRect">
            <a:avLst>
              <a:gd name="adj" fmla="val 27264"/>
            </a:avLst>
          </a:prstGeom>
          <a:solidFill>
            <a:schemeClr val="accent6">
              <a:lumMod val="20000"/>
              <a:lumOff val="8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4577433" y="14472479"/>
            <a:ext cx="6228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dirty="0" smtClean="0">
                <a:solidFill>
                  <a:schemeClr val="bg1"/>
                </a:solidFill>
              </a:rPr>
              <a:t>Method </a:t>
            </a:r>
            <a:endParaRPr lang="fr-BE" sz="4000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01613" y="15472752"/>
            <a:ext cx="1378035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The word cueing </a:t>
            </a:r>
            <a:r>
              <a:rPr lang="en-US" sz="3200" b="1" dirty="0" smtClean="0"/>
              <a:t>paradigm</a:t>
            </a:r>
          </a:p>
          <a:p>
            <a:pPr algn="ctr"/>
            <a:endParaRPr lang="en-US" sz="3200" b="1" dirty="0"/>
          </a:p>
          <a:p>
            <a:pPr algn="just"/>
            <a:r>
              <a:rPr lang="en-US" sz="2800" b="1" dirty="0" smtClean="0"/>
              <a:t>Step 1:</a:t>
            </a:r>
            <a:r>
              <a:rPr lang="en-US" sz="2800" dirty="0" smtClean="0"/>
              <a:t> </a:t>
            </a:r>
            <a:r>
              <a:rPr lang="en-US" sz="2800" dirty="0"/>
              <a:t>Participants </a:t>
            </a:r>
            <a:r>
              <a:rPr lang="en-US" sz="2800" dirty="0" smtClean="0"/>
              <a:t>imagine 15 specific </a:t>
            </a:r>
            <a:r>
              <a:rPr lang="en-US" sz="2800" dirty="0"/>
              <a:t>future events in response to cue </a:t>
            </a:r>
            <a:r>
              <a:rPr lang="en-US" sz="2800" dirty="0" smtClean="0"/>
              <a:t>words.</a:t>
            </a:r>
          </a:p>
          <a:p>
            <a:pPr algn="just"/>
            <a:r>
              <a:rPr lang="en-US" sz="2800" b="1" dirty="0" smtClean="0"/>
              <a:t>Step </a:t>
            </a:r>
            <a:r>
              <a:rPr lang="en-US" sz="2800" b="1" dirty="0"/>
              <a:t>2</a:t>
            </a:r>
            <a:r>
              <a:rPr lang="en-US" sz="2800" dirty="0"/>
              <a:t>: </a:t>
            </a:r>
            <a:r>
              <a:rPr lang="en-US" sz="2800" dirty="0" smtClean="0"/>
              <a:t>Judging </a:t>
            </a:r>
            <a:r>
              <a:rPr lang="en-US" sz="2800" dirty="0"/>
              <a:t>whether the events came to their </a:t>
            </a:r>
            <a:r>
              <a:rPr lang="en-US" sz="2800" dirty="0" smtClean="0"/>
              <a:t>mind directly or generatively.</a:t>
            </a:r>
            <a:endParaRPr lang="en-US" sz="2800" dirty="0"/>
          </a:p>
          <a:p>
            <a:pPr algn="just"/>
            <a:r>
              <a:rPr lang="en-US" sz="2800" b="1" dirty="0" smtClean="0"/>
              <a:t>Step3</a:t>
            </a:r>
            <a:r>
              <a:rPr lang="en-US" sz="2800" dirty="0"/>
              <a:t>: </a:t>
            </a:r>
            <a:r>
              <a:rPr lang="en-US" sz="2800" dirty="0" smtClean="0"/>
              <a:t>Evaluation of event characteristics as well as the recasting hypothesis (see below).</a:t>
            </a:r>
          </a:p>
        </p:txBody>
      </p:sp>
      <p:sp>
        <p:nvSpPr>
          <p:cNvPr id="10" name="Rectangle à coins arrondis 9"/>
          <p:cNvSpPr/>
          <p:nvPr/>
        </p:nvSpPr>
        <p:spPr bwMode="auto">
          <a:xfrm>
            <a:off x="472569" y="36777377"/>
            <a:ext cx="29208441" cy="3331056"/>
          </a:xfrm>
          <a:prstGeom prst="roundRect">
            <a:avLst>
              <a:gd name="adj" fmla="val 37775"/>
            </a:avLst>
          </a:prstGeom>
          <a:solidFill>
            <a:schemeClr val="accent6">
              <a:lumMod val="20000"/>
              <a:lumOff val="80000"/>
            </a:schemeClr>
          </a:solidFill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defTabSz="6985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graphicFrame>
        <p:nvGraphicFramePr>
          <p:cNvPr id="15" name="Obje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068684"/>
              </p:ext>
            </p:extLst>
          </p:nvPr>
        </p:nvGraphicFramePr>
        <p:xfrm>
          <a:off x="817563" y="18929350"/>
          <a:ext cx="6931025" cy="303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Document" r:id="rId6" imgW="3675189" imgH="1609372" progId="Word.Document.12">
                  <p:embed/>
                </p:oleObj>
              </mc:Choice>
              <mc:Fallback>
                <p:oleObj name="Document" r:id="rId6" imgW="3675189" imgH="160937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17563" y="18929350"/>
                        <a:ext cx="6931025" cy="303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971364"/>
              </p:ext>
            </p:extLst>
          </p:nvPr>
        </p:nvGraphicFramePr>
        <p:xfrm>
          <a:off x="7605221" y="18301335"/>
          <a:ext cx="6988154" cy="4362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name="Document" r:id="rId8" imgW="5945783" imgH="3271586" progId="Word.Document.12">
                  <p:embed/>
                </p:oleObj>
              </mc:Choice>
              <mc:Fallback>
                <p:oleObj name="Document" r:id="rId8" imgW="5945783" imgH="327158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05221" y="18301335"/>
                        <a:ext cx="6988154" cy="4362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à coins arrondis 43"/>
          <p:cNvSpPr/>
          <p:nvPr/>
        </p:nvSpPr>
        <p:spPr bwMode="auto">
          <a:xfrm>
            <a:off x="462963" y="23186553"/>
            <a:ext cx="14284515" cy="4541287"/>
          </a:xfrm>
          <a:prstGeom prst="roundRect">
            <a:avLst>
              <a:gd name="adj" fmla="val 44377"/>
            </a:avLst>
          </a:prstGeom>
          <a:solidFill>
            <a:schemeClr val="accent6">
              <a:lumMod val="60000"/>
              <a:lumOff val="4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0" marR="0" indent="0" algn="r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à coins arrondis 44"/>
          <p:cNvSpPr/>
          <p:nvPr/>
        </p:nvSpPr>
        <p:spPr bwMode="auto">
          <a:xfrm>
            <a:off x="462964" y="24047495"/>
            <a:ext cx="14274907" cy="11380418"/>
          </a:xfrm>
          <a:prstGeom prst="roundRect">
            <a:avLst>
              <a:gd name="adj" fmla="val 15436"/>
            </a:avLst>
          </a:prstGeom>
          <a:solidFill>
            <a:schemeClr val="accent6">
              <a:lumMod val="20000"/>
              <a:lumOff val="8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967" y="24334436"/>
            <a:ext cx="5802300" cy="60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550" y="24334436"/>
            <a:ext cx="6393009" cy="6014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2125279" y="30257915"/>
            <a:ext cx="61926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002060"/>
                </a:solidFill>
              </a:rPr>
              <a:t>The majority </a:t>
            </a:r>
            <a:r>
              <a:rPr lang="en-US" sz="2400" b="1" i="1" dirty="0">
                <a:solidFill>
                  <a:srgbClr val="002060"/>
                </a:solidFill>
              </a:rPr>
              <a:t>of future events </a:t>
            </a:r>
            <a:r>
              <a:rPr lang="en-US" sz="2400" b="1" i="1" dirty="0" smtClean="0">
                <a:solidFill>
                  <a:srgbClr val="002060"/>
                </a:solidFill>
              </a:rPr>
              <a:t>come directly </a:t>
            </a:r>
            <a:r>
              <a:rPr lang="en-US" sz="2400" b="1" i="1" dirty="0">
                <a:solidFill>
                  <a:srgbClr val="002060"/>
                </a:solidFill>
              </a:rPr>
              <a:t>to mind</a:t>
            </a:r>
            <a:endParaRPr lang="fr-BE" sz="2400" b="1" i="1" dirty="0">
              <a:solidFill>
                <a:srgbClr val="00206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9073059" y="30257915"/>
            <a:ext cx="52868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002060"/>
                </a:solidFill>
              </a:rPr>
              <a:t>RTs are significantly </a:t>
            </a:r>
            <a:r>
              <a:rPr lang="en-US" sz="2400" b="1" i="1" dirty="0">
                <a:solidFill>
                  <a:srgbClr val="002060"/>
                </a:solidFill>
              </a:rPr>
              <a:t>faster for direct </a:t>
            </a:r>
            <a:r>
              <a:rPr lang="en-US" sz="2400" b="1" i="1" dirty="0" smtClean="0">
                <a:solidFill>
                  <a:srgbClr val="002060"/>
                </a:solidFill>
              </a:rPr>
              <a:t>than generative responses</a:t>
            </a:r>
          </a:p>
          <a:p>
            <a:pPr algn="ctr"/>
            <a:endParaRPr lang="en-US" sz="24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fr-BE" sz="24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fr-BE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(19) = 8.19, </a:t>
            </a:r>
            <a:r>
              <a:rPr lang="fr-BE" sz="24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</a:t>
            </a:r>
            <a:r>
              <a:rPr lang="fr-B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 </a:t>
            </a:r>
            <a:r>
              <a:rPr lang="fr-BE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.001, </a:t>
            </a:r>
            <a:r>
              <a:rPr lang="fr-BE" sz="24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 </a:t>
            </a:r>
            <a:r>
              <a:rPr lang="fr-B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fr-BE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1.83</a:t>
            </a:r>
            <a:endParaRPr lang="fr-BE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4448200" y="23339609"/>
            <a:ext cx="6228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dirty="0" err="1" smtClean="0">
                <a:solidFill>
                  <a:schemeClr val="bg1"/>
                </a:solidFill>
              </a:rPr>
              <a:t>Results</a:t>
            </a:r>
            <a:r>
              <a:rPr lang="fr-BE" sz="4000" dirty="0" smtClean="0">
                <a:solidFill>
                  <a:schemeClr val="bg1"/>
                </a:solidFill>
              </a:rPr>
              <a:t> </a:t>
            </a:r>
            <a:endParaRPr lang="fr-BE" sz="4000" dirty="0">
              <a:solidFill>
                <a:schemeClr val="bg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65589" y="32297371"/>
            <a:ext cx="138133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Having previously thought about 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events predict 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use of 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direct 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 </a:t>
            </a:r>
            <a:endParaRPr lang="en-US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dirty="0" smtClean="0"/>
              <a:t> coefficient</a:t>
            </a:r>
            <a:r>
              <a:rPr lang="en-US" sz="2400" dirty="0"/>
              <a:t>= 1.34, </a:t>
            </a:r>
            <a:r>
              <a:rPr lang="en-US" sz="2400" i="1" dirty="0"/>
              <a:t>SE</a:t>
            </a:r>
            <a:r>
              <a:rPr lang="en-US" sz="2400" dirty="0"/>
              <a:t> =0.29, </a:t>
            </a:r>
            <a:r>
              <a:rPr lang="en-US" sz="2400" i="1" dirty="0"/>
              <a:t>Z</a:t>
            </a:r>
            <a:r>
              <a:rPr lang="en-US" sz="2400" dirty="0"/>
              <a:t> = 4.62, </a:t>
            </a:r>
            <a:r>
              <a:rPr lang="en-US" sz="2400" i="1" dirty="0" smtClean="0"/>
              <a:t>p</a:t>
            </a:r>
            <a:r>
              <a:rPr lang="en-US" sz="2400" dirty="0" smtClean="0"/>
              <a:t>&lt;.001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odds of direct 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responses 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increased with the frequency of previous thoughts about the 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events… </a:t>
            </a:r>
          </a:p>
          <a:p>
            <a:pPr algn="ctr"/>
            <a:r>
              <a:rPr lang="en-US" sz="2400" dirty="0" smtClean="0"/>
              <a:t>coefficient </a:t>
            </a:r>
            <a:r>
              <a:rPr lang="en-US" sz="2400" dirty="0"/>
              <a:t>= 0.41, </a:t>
            </a:r>
            <a:r>
              <a:rPr lang="en-US" sz="2400" i="1" dirty="0"/>
              <a:t>SE</a:t>
            </a:r>
            <a:r>
              <a:rPr lang="en-US" sz="2400" dirty="0"/>
              <a:t> = 0.15, </a:t>
            </a:r>
            <a:r>
              <a:rPr lang="en-US" sz="2400" i="1" dirty="0"/>
              <a:t>Z</a:t>
            </a:r>
            <a:r>
              <a:rPr lang="en-US" sz="2400" dirty="0"/>
              <a:t> =</a:t>
            </a:r>
            <a:r>
              <a:rPr lang="en-US" sz="2400" dirty="0" smtClean="0"/>
              <a:t>2.73,</a:t>
            </a:r>
            <a:r>
              <a:rPr lang="en-US" sz="2400" i="1" dirty="0" smtClean="0"/>
              <a:t> p </a:t>
            </a:r>
            <a:r>
              <a:rPr lang="en-US" sz="2400" dirty="0" smtClean="0"/>
              <a:t>= </a:t>
            </a:r>
            <a:r>
              <a:rPr lang="en-US" sz="2400" dirty="0"/>
              <a:t>.</a:t>
            </a:r>
            <a:r>
              <a:rPr lang="en-US" sz="2400" dirty="0" smtClean="0"/>
              <a:t>006</a:t>
            </a:r>
          </a:p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 …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the personal importance of the events </a:t>
            </a:r>
            <a:endParaRPr lang="en-US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dirty="0" smtClean="0"/>
              <a:t>coefficient </a:t>
            </a:r>
            <a:r>
              <a:rPr lang="en-US" sz="2400" dirty="0"/>
              <a:t>= 0.27, </a:t>
            </a:r>
            <a:r>
              <a:rPr lang="en-US" sz="2400" i="1" dirty="0"/>
              <a:t>SE</a:t>
            </a:r>
            <a:r>
              <a:rPr lang="en-US" sz="2400" dirty="0"/>
              <a:t> = 0.08, </a:t>
            </a:r>
            <a:r>
              <a:rPr lang="en-US" sz="2400" i="1" dirty="0"/>
              <a:t>Z</a:t>
            </a:r>
            <a:r>
              <a:rPr lang="en-US" sz="2400" dirty="0"/>
              <a:t> = 3.23, </a:t>
            </a:r>
            <a:r>
              <a:rPr lang="en-US" sz="2400" i="1" dirty="0"/>
              <a:t>p</a:t>
            </a:r>
            <a:r>
              <a:rPr lang="en-US" sz="2400" dirty="0"/>
              <a:t> = .</a:t>
            </a:r>
            <a:r>
              <a:rPr lang="en-US" sz="2400" dirty="0" smtClean="0"/>
              <a:t>001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No effect of recasting</a:t>
            </a:r>
            <a:endParaRPr lang="fr-BE" sz="2400" b="1" dirty="0">
              <a:solidFill>
                <a:srgbClr val="002060"/>
              </a:solidFill>
            </a:endParaRPr>
          </a:p>
        </p:txBody>
      </p:sp>
      <p:sp>
        <p:nvSpPr>
          <p:cNvPr id="51" name="Rectangle à coins arrondis 50"/>
          <p:cNvSpPr/>
          <p:nvPr/>
        </p:nvSpPr>
        <p:spPr bwMode="auto">
          <a:xfrm>
            <a:off x="15259050" y="11932244"/>
            <a:ext cx="14425063" cy="2253309"/>
          </a:xfrm>
          <a:prstGeom prst="roundRect">
            <a:avLst>
              <a:gd name="adj" fmla="val 44377"/>
            </a:avLst>
          </a:prstGeom>
          <a:solidFill>
            <a:schemeClr val="accent6">
              <a:lumMod val="60000"/>
              <a:lumOff val="4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0" marR="0" indent="0" algn="r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à coins arrondis 51"/>
          <p:cNvSpPr/>
          <p:nvPr/>
        </p:nvSpPr>
        <p:spPr bwMode="auto">
          <a:xfrm>
            <a:off x="15273552" y="12699457"/>
            <a:ext cx="14407458" cy="1518791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algn="ctr"/>
            <a:r>
              <a:rPr lang="fr-BE" sz="2800" dirty="0" smtClean="0">
                <a:solidFill>
                  <a:srgbClr val="000000"/>
                </a:solidFill>
              </a:rPr>
              <a:t>40 </a:t>
            </a:r>
            <a:r>
              <a:rPr lang="en-US" sz="2800" dirty="0">
                <a:solidFill>
                  <a:srgbClr val="000000"/>
                </a:solidFill>
              </a:rPr>
              <a:t>students at the University of Liège </a:t>
            </a:r>
            <a:r>
              <a:rPr lang="en-US" sz="2800" dirty="0" smtClean="0">
                <a:solidFill>
                  <a:srgbClr val="000000"/>
                </a:solidFill>
              </a:rPr>
              <a:t>(21 </a:t>
            </a:r>
            <a:r>
              <a:rPr lang="en-US" sz="2800" dirty="0">
                <a:solidFill>
                  <a:srgbClr val="000000"/>
                </a:solidFill>
              </a:rPr>
              <a:t>females). </a:t>
            </a:r>
          </a:p>
          <a:p>
            <a:pPr lvl="0" algn="ctr"/>
            <a:r>
              <a:rPr lang="en-US" sz="2800" dirty="0">
                <a:solidFill>
                  <a:srgbClr val="000000"/>
                </a:solidFill>
              </a:rPr>
              <a:t>Mean age = </a:t>
            </a:r>
            <a:r>
              <a:rPr lang="en-US" sz="2800" dirty="0" smtClean="0">
                <a:solidFill>
                  <a:srgbClr val="000000"/>
                </a:solidFill>
              </a:rPr>
              <a:t>23 </a:t>
            </a:r>
            <a:r>
              <a:rPr lang="en-US" sz="2800" dirty="0">
                <a:solidFill>
                  <a:srgbClr val="000000"/>
                </a:solidFill>
              </a:rPr>
              <a:t>years; SD = </a:t>
            </a:r>
            <a:r>
              <a:rPr lang="en-US" sz="2800" dirty="0" smtClean="0">
                <a:solidFill>
                  <a:srgbClr val="000000"/>
                </a:solidFill>
              </a:rPr>
              <a:t>3.3</a:t>
            </a:r>
            <a:endParaRPr lang="fr-BE" sz="2800" dirty="0">
              <a:solidFill>
                <a:srgbClr val="00000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9357222" y="11932245"/>
            <a:ext cx="6228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dirty="0" smtClean="0">
                <a:solidFill>
                  <a:schemeClr val="bg1"/>
                </a:solidFill>
              </a:rPr>
              <a:t>Participants</a:t>
            </a:r>
            <a:endParaRPr lang="fr-BE" sz="4000" dirty="0">
              <a:solidFill>
                <a:schemeClr val="bg1"/>
              </a:solidFill>
            </a:endParaRPr>
          </a:p>
        </p:txBody>
      </p:sp>
      <p:sp>
        <p:nvSpPr>
          <p:cNvPr id="54" name="Rectangle à coins arrondis 53"/>
          <p:cNvSpPr/>
          <p:nvPr/>
        </p:nvSpPr>
        <p:spPr bwMode="auto">
          <a:xfrm>
            <a:off x="15259050" y="14401576"/>
            <a:ext cx="14409615" cy="4537463"/>
          </a:xfrm>
          <a:prstGeom prst="roundRect">
            <a:avLst>
              <a:gd name="adj" fmla="val 44377"/>
            </a:avLst>
          </a:prstGeom>
          <a:solidFill>
            <a:schemeClr val="accent6">
              <a:lumMod val="60000"/>
              <a:lumOff val="4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0" marR="0" indent="0" algn="r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à coins arrondis 54"/>
          <p:cNvSpPr/>
          <p:nvPr/>
        </p:nvSpPr>
        <p:spPr bwMode="auto">
          <a:xfrm>
            <a:off x="15273552" y="15180366"/>
            <a:ext cx="14326807" cy="3758673"/>
          </a:xfrm>
          <a:prstGeom prst="roundRect">
            <a:avLst>
              <a:gd name="adj" fmla="val 47541"/>
            </a:avLst>
          </a:prstGeom>
          <a:solidFill>
            <a:schemeClr val="accent6">
              <a:lumMod val="20000"/>
              <a:lumOff val="8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19357222" y="14438384"/>
            <a:ext cx="6228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dirty="0" smtClean="0">
                <a:solidFill>
                  <a:schemeClr val="bg1"/>
                </a:solidFill>
              </a:rPr>
              <a:t>Method </a:t>
            </a:r>
            <a:endParaRPr lang="fr-BE" sz="40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708609" y="16457637"/>
            <a:ext cx="137194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dirty="0" smtClean="0">
                <a:solidFill>
                  <a:srgbClr val="000000"/>
                </a:solidFill>
              </a:rPr>
              <a:t>The </a:t>
            </a:r>
            <a:r>
              <a:rPr lang="en-US" sz="2800" dirty="0">
                <a:solidFill>
                  <a:srgbClr val="000000"/>
                </a:solidFill>
              </a:rPr>
              <a:t>task was identical as in Study 1, except that </a:t>
            </a:r>
            <a:r>
              <a:rPr lang="en-US" sz="2800" dirty="0" smtClean="0">
                <a:solidFill>
                  <a:srgbClr val="000000"/>
                </a:solidFill>
              </a:rPr>
              <a:t>the word cueing paradigm</a:t>
            </a:r>
          </a:p>
          <a:p>
            <a:pPr lvl="0" algn="ctr"/>
            <a:r>
              <a:rPr lang="en-US" sz="2800" dirty="0" smtClean="0">
                <a:solidFill>
                  <a:srgbClr val="000000"/>
                </a:solidFill>
              </a:rPr>
              <a:t>was followed by </a:t>
            </a:r>
            <a:r>
              <a:rPr lang="en-US" sz="2800" dirty="0">
                <a:solidFill>
                  <a:srgbClr val="000000"/>
                </a:solidFill>
              </a:rPr>
              <a:t>the completion </a:t>
            </a:r>
            <a:r>
              <a:rPr lang="en-US" sz="2800" dirty="0" smtClean="0">
                <a:solidFill>
                  <a:srgbClr val="000000"/>
                </a:solidFill>
              </a:rPr>
              <a:t>verbal fluency tasks (phonemic and semantic) assessing the controlled access to information in long-term memory.  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5259050" y="17019824"/>
            <a:ext cx="14701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</a:t>
            </a:r>
            <a:endParaRPr lang="en-US" sz="3200" dirty="0"/>
          </a:p>
        </p:txBody>
      </p:sp>
      <p:sp>
        <p:nvSpPr>
          <p:cNvPr id="61" name="Rectangle à coins arrondis 60"/>
          <p:cNvSpPr/>
          <p:nvPr/>
        </p:nvSpPr>
        <p:spPr bwMode="auto">
          <a:xfrm>
            <a:off x="15250711" y="19132390"/>
            <a:ext cx="14417954" cy="4218631"/>
          </a:xfrm>
          <a:prstGeom prst="roundRect">
            <a:avLst>
              <a:gd name="adj" fmla="val 44377"/>
            </a:avLst>
          </a:prstGeom>
          <a:solidFill>
            <a:schemeClr val="accent6">
              <a:lumMod val="60000"/>
              <a:lumOff val="4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0" marR="0" indent="0" algn="r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ectangle à coins arrondis 61"/>
          <p:cNvSpPr/>
          <p:nvPr/>
        </p:nvSpPr>
        <p:spPr bwMode="auto">
          <a:xfrm>
            <a:off x="15273552" y="20012869"/>
            <a:ext cx="14410561" cy="15415044"/>
          </a:xfrm>
          <a:prstGeom prst="roundRect">
            <a:avLst>
              <a:gd name="adj" fmla="val 8965"/>
            </a:avLst>
          </a:prstGeom>
          <a:solidFill>
            <a:schemeClr val="accent6">
              <a:lumMod val="20000"/>
              <a:lumOff val="80000"/>
            </a:schemeClr>
          </a:solidFill>
          <a:ln w="762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19266690" y="19231926"/>
            <a:ext cx="6228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dirty="0" err="1" smtClean="0">
                <a:solidFill>
                  <a:schemeClr val="bg1"/>
                </a:solidFill>
              </a:rPr>
              <a:t>Results</a:t>
            </a:r>
            <a:r>
              <a:rPr lang="fr-BE" sz="4000" dirty="0" smtClean="0">
                <a:solidFill>
                  <a:schemeClr val="bg1"/>
                </a:solidFill>
              </a:rPr>
              <a:t> </a:t>
            </a:r>
            <a:endParaRPr lang="fr-BE" sz="4000" dirty="0">
              <a:solidFill>
                <a:schemeClr val="bg1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4884" y="21241705"/>
            <a:ext cx="6746323" cy="6347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2964" y="21241705"/>
            <a:ext cx="6537958" cy="6357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6" name="Rectangle 65"/>
          <p:cNvSpPr/>
          <p:nvPr/>
        </p:nvSpPr>
        <p:spPr>
          <a:xfrm>
            <a:off x="16391817" y="27468580"/>
            <a:ext cx="61926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002060"/>
                </a:solidFill>
              </a:rPr>
              <a:t>The majority </a:t>
            </a:r>
            <a:r>
              <a:rPr lang="en-US" sz="2400" b="1" i="1" dirty="0">
                <a:solidFill>
                  <a:srgbClr val="002060"/>
                </a:solidFill>
              </a:rPr>
              <a:t>of future events </a:t>
            </a:r>
            <a:r>
              <a:rPr lang="en-US" sz="2400" b="1" i="1" dirty="0" smtClean="0">
                <a:solidFill>
                  <a:srgbClr val="002060"/>
                </a:solidFill>
              </a:rPr>
              <a:t>come directly </a:t>
            </a:r>
            <a:r>
              <a:rPr lang="en-US" sz="2400" b="1" i="1" dirty="0">
                <a:solidFill>
                  <a:srgbClr val="002060"/>
                </a:solidFill>
              </a:rPr>
              <a:t>to mind</a:t>
            </a:r>
            <a:endParaRPr lang="fr-BE" sz="2400" b="1" i="1" dirty="0">
              <a:solidFill>
                <a:srgbClr val="00206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3660451" y="27468580"/>
            <a:ext cx="52868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002060"/>
                </a:solidFill>
              </a:rPr>
              <a:t>RTs are significantly </a:t>
            </a:r>
            <a:r>
              <a:rPr lang="en-US" sz="2400" b="1" i="1" dirty="0">
                <a:solidFill>
                  <a:srgbClr val="002060"/>
                </a:solidFill>
              </a:rPr>
              <a:t>faster for direct </a:t>
            </a:r>
            <a:r>
              <a:rPr lang="en-US" sz="2400" b="1" i="1" dirty="0" smtClean="0">
                <a:solidFill>
                  <a:srgbClr val="002060"/>
                </a:solidFill>
              </a:rPr>
              <a:t>than generative responses</a:t>
            </a:r>
          </a:p>
          <a:p>
            <a:pPr algn="ctr"/>
            <a:endParaRPr lang="fr-BE" sz="2400" b="1" i="1" dirty="0" smtClean="0">
              <a:solidFill>
                <a:srgbClr val="002060"/>
              </a:solidFill>
            </a:endParaRPr>
          </a:p>
          <a:p>
            <a:pPr algn="ctr"/>
            <a:r>
              <a:rPr lang="fr-BE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fr-B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(36</a:t>
            </a:r>
            <a:r>
              <a:rPr lang="fr-B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= </a:t>
            </a:r>
            <a:r>
              <a:rPr lang="fr-B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-8.24</a:t>
            </a:r>
            <a:r>
              <a:rPr lang="fr-B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fr-BE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</a:t>
            </a:r>
            <a:r>
              <a:rPr lang="fr-B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&lt;.</a:t>
            </a:r>
            <a:r>
              <a:rPr lang="fr-B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001, </a:t>
            </a:r>
            <a:r>
              <a:rPr lang="fr-BE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 </a:t>
            </a:r>
            <a:r>
              <a:rPr lang="fr-B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fr-B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1.37</a:t>
            </a:r>
          </a:p>
          <a:p>
            <a:pPr algn="ctr"/>
            <a:endParaRPr lang="en-US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3475160" y="25457196"/>
            <a:ext cx="1471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b="1" dirty="0" smtClean="0"/>
              <a:t>63</a:t>
            </a:r>
            <a:endParaRPr lang="fr-BE" sz="2000" b="1" dirty="0"/>
          </a:p>
        </p:txBody>
      </p:sp>
      <p:sp>
        <p:nvSpPr>
          <p:cNvPr id="72" name="ZoneTexte 71"/>
          <p:cNvSpPr txBox="1"/>
          <p:nvPr/>
        </p:nvSpPr>
        <p:spPr>
          <a:xfrm>
            <a:off x="4680054" y="27720391"/>
            <a:ext cx="1867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b="1" dirty="0" smtClean="0"/>
              <a:t>27</a:t>
            </a:r>
            <a:endParaRPr lang="fr-BE" sz="2000" b="1" dirty="0"/>
          </a:p>
        </p:txBody>
      </p:sp>
      <p:sp>
        <p:nvSpPr>
          <p:cNvPr id="73" name="ZoneTexte 72"/>
          <p:cNvSpPr txBox="1"/>
          <p:nvPr/>
        </p:nvSpPr>
        <p:spPr>
          <a:xfrm>
            <a:off x="10185291" y="27909509"/>
            <a:ext cx="18107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b="1" dirty="0" smtClean="0"/>
              <a:t>4.9</a:t>
            </a:r>
            <a:endParaRPr lang="fr-BE" sz="2000" b="1" dirty="0"/>
          </a:p>
        </p:txBody>
      </p:sp>
      <p:sp>
        <p:nvSpPr>
          <p:cNvPr id="74" name="ZoneTexte 73"/>
          <p:cNvSpPr txBox="1"/>
          <p:nvPr/>
        </p:nvSpPr>
        <p:spPr>
          <a:xfrm>
            <a:off x="11444948" y="24644905"/>
            <a:ext cx="18107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b="1" dirty="0" smtClean="0"/>
              <a:t>17.3</a:t>
            </a:r>
            <a:endParaRPr lang="fr-BE" sz="2000" b="1" dirty="0"/>
          </a:p>
        </p:txBody>
      </p:sp>
      <p:sp>
        <p:nvSpPr>
          <p:cNvPr id="75" name="ZoneTexte 74"/>
          <p:cNvSpPr txBox="1"/>
          <p:nvPr/>
        </p:nvSpPr>
        <p:spPr>
          <a:xfrm>
            <a:off x="17830586" y="21728890"/>
            <a:ext cx="18107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b="1" dirty="0" smtClean="0"/>
              <a:t>72</a:t>
            </a:r>
            <a:endParaRPr lang="fr-BE" sz="2000" b="1" dirty="0"/>
          </a:p>
        </p:txBody>
      </p:sp>
      <p:sp>
        <p:nvSpPr>
          <p:cNvPr id="76" name="ZoneTexte 75"/>
          <p:cNvSpPr txBox="1"/>
          <p:nvPr/>
        </p:nvSpPr>
        <p:spPr>
          <a:xfrm>
            <a:off x="19019465" y="25418468"/>
            <a:ext cx="2448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b="1" dirty="0" smtClean="0"/>
              <a:t>28</a:t>
            </a:r>
            <a:endParaRPr lang="fr-BE" sz="2000" b="1" dirty="0"/>
          </a:p>
        </p:txBody>
      </p:sp>
      <p:sp>
        <p:nvSpPr>
          <p:cNvPr id="77" name="ZoneTexte 76"/>
          <p:cNvSpPr txBox="1"/>
          <p:nvPr/>
        </p:nvSpPr>
        <p:spPr>
          <a:xfrm>
            <a:off x="24955483" y="24827265"/>
            <a:ext cx="18107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b="1" dirty="0" smtClean="0"/>
              <a:t>4.8</a:t>
            </a:r>
            <a:endParaRPr lang="fr-BE" sz="2000" b="1" dirty="0"/>
          </a:p>
        </p:txBody>
      </p:sp>
      <p:sp>
        <p:nvSpPr>
          <p:cNvPr id="78" name="ZoneTexte 77"/>
          <p:cNvSpPr txBox="1"/>
          <p:nvPr/>
        </p:nvSpPr>
        <p:spPr>
          <a:xfrm>
            <a:off x="26166862" y="22323269"/>
            <a:ext cx="2232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b="1" dirty="0" smtClean="0"/>
              <a:t>14,4</a:t>
            </a:r>
            <a:endParaRPr lang="fr-BE" sz="20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16073230" y="29523827"/>
            <a:ext cx="131361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The prevalence and RTs of both direct and generative modes are comparable to Study 1 and </a:t>
            </a:r>
            <a:r>
              <a:rPr lang="en-US" sz="2800" dirty="0" smtClean="0"/>
              <a:t>our </a:t>
            </a:r>
            <a:r>
              <a:rPr lang="en-US" sz="2800" dirty="0"/>
              <a:t>results </a:t>
            </a:r>
            <a:r>
              <a:rPr lang="en-US" sz="2800" dirty="0" smtClean="0"/>
              <a:t>also replicate </a:t>
            </a:r>
            <a:r>
              <a:rPr lang="en-US" sz="2800" dirty="0"/>
              <a:t>the relation of having previously thought about the </a:t>
            </a:r>
            <a:r>
              <a:rPr lang="en-US" sz="2800" dirty="0" smtClean="0"/>
              <a:t>events</a:t>
            </a:r>
            <a:endParaRPr lang="en-US" sz="2800" dirty="0"/>
          </a:p>
          <a:p>
            <a:pPr algn="ctr"/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</a:t>
            </a:r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 0.01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2800" dirty="0"/>
              <a:t>, the frequency of these thoughts </a:t>
            </a:r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</a:t>
            </a:r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 0.01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2800" dirty="0" smtClean="0"/>
              <a:t>and </a:t>
            </a:r>
            <a:r>
              <a:rPr lang="en-US" sz="2800" dirty="0"/>
              <a:t>the personal </a:t>
            </a:r>
            <a:r>
              <a:rPr lang="en-US" sz="2800" dirty="0" smtClean="0"/>
              <a:t>importance of future events on </a:t>
            </a:r>
            <a:r>
              <a:rPr lang="en-US" sz="2800" dirty="0"/>
              <a:t>the </a:t>
            </a:r>
            <a:r>
              <a:rPr lang="en-US" sz="2800" dirty="0" smtClean="0"/>
              <a:t>use of the direct mode </a:t>
            </a:r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</a:t>
            </a:r>
            <a:r>
              <a:rPr lang="en-US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 0.01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2400" dirty="0" smtClean="0"/>
              <a:t>.</a:t>
            </a:r>
            <a:endParaRPr lang="fr-BE" sz="2400" dirty="0"/>
          </a:p>
        </p:txBody>
      </p:sp>
      <p:sp>
        <p:nvSpPr>
          <p:cNvPr id="29" name="ZoneTexte 28"/>
          <p:cNvSpPr txBox="1"/>
          <p:nvPr/>
        </p:nvSpPr>
        <p:spPr>
          <a:xfrm>
            <a:off x="15914914" y="32619601"/>
            <a:ext cx="130323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Correlation between generative mode RTs and semantic fluency</a:t>
            </a:r>
          </a:p>
          <a:p>
            <a:pPr algn="ctr"/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- 0.36, 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0.03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800" dirty="0"/>
          </a:p>
          <a:p>
            <a:pPr algn="ctr"/>
            <a:r>
              <a:rPr lang="en-US" sz="2800" dirty="0" smtClean="0"/>
              <a:t>Our results show that </a:t>
            </a:r>
            <a:r>
              <a:rPr lang="en-US" sz="2800" dirty="0"/>
              <a:t>the </a:t>
            </a:r>
            <a:r>
              <a:rPr lang="en-US" sz="2800" dirty="0" smtClean="0"/>
              <a:t>greater the </a:t>
            </a:r>
            <a:r>
              <a:rPr lang="en-US" sz="2800" dirty="0"/>
              <a:t>ability to access </a:t>
            </a:r>
            <a:r>
              <a:rPr lang="en-US" sz="2800" dirty="0" smtClean="0"/>
              <a:t>semantic </a:t>
            </a:r>
            <a:r>
              <a:rPr lang="en-US" sz="2800" dirty="0"/>
              <a:t>information in </a:t>
            </a:r>
            <a:r>
              <a:rPr lang="en-US" sz="2800" dirty="0" smtClean="0"/>
              <a:t>memory, </a:t>
            </a:r>
            <a:r>
              <a:rPr lang="en-US" sz="2800" dirty="0"/>
              <a:t>the </a:t>
            </a:r>
            <a:r>
              <a:rPr lang="en-US" sz="2800" dirty="0" smtClean="0"/>
              <a:t>faster a </a:t>
            </a:r>
            <a:r>
              <a:rPr lang="en-US" sz="2800" dirty="0"/>
              <a:t>future </a:t>
            </a:r>
            <a:r>
              <a:rPr lang="en-US" sz="2800" dirty="0" smtClean="0"/>
              <a:t>event is produced in the generative mode.</a:t>
            </a:r>
            <a:endParaRPr lang="fr-BE" sz="2800" dirty="0"/>
          </a:p>
        </p:txBody>
      </p:sp>
      <p:sp>
        <p:nvSpPr>
          <p:cNvPr id="30" name="ZoneTexte 29"/>
          <p:cNvSpPr txBox="1"/>
          <p:nvPr/>
        </p:nvSpPr>
        <p:spPr>
          <a:xfrm>
            <a:off x="765589" y="37288743"/>
            <a:ext cx="283078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Collectively, these findings provide novel evidence that </a:t>
            </a:r>
            <a:r>
              <a:rPr lang="en-US" sz="2800" b="1" dirty="0"/>
              <a:t>the direct production of episodic future thoughts is frequent</a:t>
            </a:r>
            <a:r>
              <a:rPr lang="en-US" sz="2800" dirty="0"/>
              <a:t> in the word cueing paradigm.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The fact that most future events that were directly produced had already been thought of on a previous occasion, and that the frequency of previous thoughts as well as the personal importance of the events predicted the occurrence of direct access, </a:t>
            </a:r>
            <a:r>
              <a:rPr lang="en-US" sz="2800" dirty="0" smtClean="0"/>
              <a:t>suggests </a:t>
            </a:r>
            <a:r>
              <a:rPr lang="en-US" sz="2800" dirty="0"/>
              <a:t>that the direct production of episodic future thoughts often involves the activation of personally significant </a:t>
            </a:r>
            <a:r>
              <a:rPr lang="en-US" sz="2800" b="1" dirty="0"/>
              <a:t>memories of the future </a:t>
            </a:r>
            <a:r>
              <a:rPr lang="en-US" sz="2800" dirty="0"/>
              <a:t>(Ingvar, 1985</a:t>
            </a:r>
            <a:r>
              <a:rPr lang="en-US" sz="2800" dirty="0" smtClean="0"/>
              <a:t>).</a:t>
            </a:r>
            <a:endParaRPr lang="en-US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The generative production of episodic future thoughts seem </a:t>
            </a:r>
            <a:r>
              <a:rPr lang="en-US" sz="2800" dirty="0" smtClean="0"/>
              <a:t>to </a:t>
            </a:r>
            <a:r>
              <a:rPr lang="en-US" sz="2800" b="1" dirty="0"/>
              <a:t>rely, at least in part, on the ability to access semantic information </a:t>
            </a:r>
            <a:r>
              <a:rPr lang="en-US" sz="2800" dirty="0"/>
              <a:t>in memory.</a:t>
            </a:r>
            <a:endParaRPr lang="en-US" sz="2800" dirty="0" smtClean="0"/>
          </a:p>
        </p:txBody>
      </p:sp>
      <p:cxnSp>
        <p:nvCxnSpPr>
          <p:cNvPr id="80" name="Connecteur droit 79"/>
          <p:cNvCxnSpPr/>
          <p:nvPr/>
        </p:nvCxnSpPr>
        <p:spPr bwMode="auto">
          <a:xfrm>
            <a:off x="10947171" y="24334436"/>
            <a:ext cx="140316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Connecteur droit 80"/>
          <p:cNvCxnSpPr>
            <a:stCxn id="74" idx="0"/>
          </p:cNvCxnSpPr>
          <p:nvPr/>
        </p:nvCxnSpPr>
        <p:spPr bwMode="auto">
          <a:xfrm flipH="1" flipV="1">
            <a:off x="12348016" y="24334436"/>
            <a:ext cx="2318" cy="310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Connecteur droit 81"/>
          <p:cNvCxnSpPr/>
          <p:nvPr/>
        </p:nvCxnSpPr>
        <p:spPr bwMode="auto">
          <a:xfrm flipV="1">
            <a:off x="10947171" y="24344032"/>
            <a:ext cx="6301" cy="4298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Connecteur droit 83"/>
          <p:cNvCxnSpPr/>
          <p:nvPr/>
        </p:nvCxnSpPr>
        <p:spPr bwMode="auto">
          <a:xfrm flipH="1" flipV="1">
            <a:off x="27220190" y="21277301"/>
            <a:ext cx="12412" cy="45532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Connecteur droit 84"/>
          <p:cNvCxnSpPr/>
          <p:nvPr/>
        </p:nvCxnSpPr>
        <p:spPr bwMode="auto">
          <a:xfrm flipV="1">
            <a:off x="25829439" y="21299014"/>
            <a:ext cx="6301" cy="4298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Connecteur droit 87"/>
          <p:cNvCxnSpPr/>
          <p:nvPr/>
        </p:nvCxnSpPr>
        <p:spPr bwMode="auto">
          <a:xfrm>
            <a:off x="25829439" y="21262291"/>
            <a:ext cx="140316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ZoneTexte 88"/>
          <p:cNvSpPr txBox="1"/>
          <p:nvPr/>
        </p:nvSpPr>
        <p:spPr>
          <a:xfrm>
            <a:off x="26226124" y="20932909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200" dirty="0" smtClean="0">
                <a:solidFill>
                  <a:srgbClr val="FF0000"/>
                </a:solidFill>
              </a:rPr>
              <a:t>*</a:t>
            </a:r>
            <a:endParaRPr lang="fr-BE" sz="3200" dirty="0">
              <a:solidFill>
                <a:srgbClr val="FF0000"/>
              </a:solidFill>
            </a:endParaRPr>
          </a:p>
        </p:txBody>
      </p:sp>
      <p:sp>
        <p:nvSpPr>
          <p:cNvPr id="91" name="ZoneTexte 90"/>
          <p:cNvSpPr txBox="1"/>
          <p:nvPr/>
        </p:nvSpPr>
        <p:spPr>
          <a:xfrm>
            <a:off x="11373606" y="23977640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200" dirty="0" smtClean="0">
                <a:solidFill>
                  <a:srgbClr val="FF0000"/>
                </a:solidFill>
              </a:rPr>
              <a:t>*</a:t>
            </a:r>
            <a:endParaRPr lang="fr-BE" sz="3200" dirty="0">
              <a:solidFill>
                <a:srgbClr val="FF0000"/>
              </a:solidFill>
            </a:endParaRPr>
          </a:p>
        </p:txBody>
      </p:sp>
      <p:pic>
        <p:nvPicPr>
          <p:cNvPr id="1108" name="Picture 8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0667" y="1227267"/>
            <a:ext cx="4307998" cy="1753576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4523054" y="40540480"/>
            <a:ext cx="314000" cy="1944193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985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900" b="0" i="0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">
      <a:dk1>
        <a:srgbClr val="000000"/>
      </a:dk1>
      <a:lt1>
        <a:srgbClr val="F2E7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7F1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985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985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èle par défaut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10625</TotalTime>
  <Words>731</Words>
  <Application>Microsoft Office PowerPoint</Application>
  <PresentationFormat>Personnalisé</PresentationFormat>
  <Paragraphs>77</Paragraphs>
  <Slides>1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Modèle par défaut</vt:lpstr>
      <vt:lpstr>Document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goksu</dc:creator>
  <cp:lastModifiedBy>Oli</cp:lastModifiedBy>
  <cp:revision>469</cp:revision>
  <cp:lastPrinted>2002-06-14T08:04:48Z</cp:lastPrinted>
  <dcterms:created xsi:type="dcterms:W3CDTF">2002-06-09T14:11:04Z</dcterms:created>
  <dcterms:modified xsi:type="dcterms:W3CDTF">2015-05-22T12:29:23Z</dcterms:modified>
</cp:coreProperties>
</file>