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62" r:id="rId3"/>
    <p:sldId id="266" r:id="rId4"/>
    <p:sldId id="267" r:id="rId5"/>
    <p:sldId id="269" r:id="rId6"/>
    <p:sldId id="270" r:id="rId7"/>
    <p:sldId id="271" r:id="rId8"/>
    <p:sldId id="274" r:id="rId9"/>
    <p:sldId id="272" r:id="rId10"/>
    <p:sldId id="276" r:id="rId11"/>
    <p:sldId id="273" r:id="rId12"/>
    <p:sldId id="27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A0B1"/>
    <a:srgbClr val="007D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73152" autoAdjust="0"/>
  </p:normalViewPr>
  <p:slideViewPr>
    <p:cSldViewPr snapToGrid="0">
      <p:cViewPr varScale="1">
        <p:scale>
          <a:sx n="64" d="100"/>
          <a:sy n="64" d="100"/>
        </p:scale>
        <p:origin x="1493"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A623D-672C-448C-9FC8-0D675B98C9FB}" type="datetimeFigureOut">
              <a:rPr lang="en-US" smtClean="0"/>
              <a:t>1/15/2019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2F0868-6D60-4467-9F66-E540DDE28225}" type="slidenum">
              <a:rPr lang="en-US" smtClean="0"/>
              <a:t>‹#›</a:t>
            </a:fld>
            <a:endParaRPr lang="en-US"/>
          </a:p>
        </p:txBody>
      </p:sp>
    </p:spTree>
    <p:extLst>
      <p:ext uri="{BB962C8B-B14F-4D97-AF65-F5344CB8AC3E}">
        <p14:creationId xmlns:p14="http://schemas.microsoft.com/office/powerpoint/2010/main" val="1999891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2F0868-6D60-4467-9F66-E540DDE28225}" type="slidenum">
              <a:rPr lang="en-US" smtClean="0"/>
              <a:t>2</a:t>
            </a:fld>
            <a:endParaRPr lang="en-US"/>
          </a:p>
        </p:txBody>
      </p:sp>
    </p:spTree>
    <p:extLst>
      <p:ext uri="{BB962C8B-B14F-4D97-AF65-F5344CB8AC3E}">
        <p14:creationId xmlns:p14="http://schemas.microsoft.com/office/powerpoint/2010/main" val="150015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2F0868-6D60-4467-9F66-E540DDE28225}" type="slidenum">
              <a:rPr lang="en-US" smtClean="0"/>
              <a:t>6</a:t>
            </a:fld>
            <a:endParaRPr lang="en-US"/>
          </a:p>
        </p:txBody>
      </p:sp>
    </p:spTree>
    <p:extLst>
      <p:ext uri="{BB962C8B-B14F-4D97-AF65-F5344CB8AC3E}">
        <p14:creationId xmlns:p14="http://schemas.microsoft.com/office/powerpoint/2010/main" val="3620774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Feedback on the experiment</a:t>
            </a:r>
            <a:r>
              <a:rPr lang="en-US" baseline="0" dirty="0" smtClean="0"/>
              <a:t> itself = part of the experiment / engagement. Gives us a sense of how stakeholders make sense of engagement, theorizing the reasons for the ways in which they have represented features on the map through drawing and </a:t>
            </a:r>
            <a:r>
              <a:rPr lang="en-US" b="1" baseline="0" dirty="0" smtClean="0"/>
              <a:t>TALKING.</a:t>
            </a:r>
            <a:endParaRPr lang="en-US" b="1" dirty="0"/>
          </a:p>
        </p:txBody>
      </p:sp>
      <p:sp>
        <p:nvSpPr>
          <p:cNvPr id="4" name="Slide Number Placeholder 3"/>
          <p:cNvSpPr>
            <a:spLocks noGrp="1"/>
          </p:cNvSpPr>
          <p:nvPr>
            <p:ph type="sldNum" sz="quarter" idx="10"/>
          </p:nvPr>
        </p:nvSpPr>
        <p:spPr/>
        <p:txBody>
          <a:bodyPr/>
          <a:lstStyle/>
          <a:p>
            <a:fld id="{C72F0868-6D60-4467-9F66-E540DDE28225}" type="slidenum">
              <a:rPr lang="en-US" smtClean="0"/>
              <a:t>9</a:t>
            </a:fld>
            <a:endParaRPr lang="en-US"/>
          </a:p>
        </p:txBody>
      </p:sp>
    </p:spTree>
    <p:extLst>
      <p:ext uri="{BB962C8B-B14F-4D97-AF65-F5344CB8AC3E}">
        <p14:creationId xmlns:p14="http://schemas.microsoft.com/office/powerpoint/2010/main" val="2104343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2F0868-6D60-4467-9F66-E540DDE28225}" type="slidenum">
              <a:rPr lang="en-US" smtClean="0"/>
              <a:t>11</a:t>
            </a:fld>
            <a:endParaRPr lang="en-US"/>
          </a:p>
        </p:txBody>
      </p:sp>
    </p:spTree>
    <p:extLst>
      <p:ext uri="{BB962C8B-B14F-4D97-AF65-F5344CB8AC3E}">
        <p14:creationId xmlns:p14="http://schemas.microsoft.com/office/powerpoint/2010/main" val="2596862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B8F63CA-F546-4D41-A91D-90CC196447F4}"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6C83-2043-482E-958D-06F8B731AFAC}" type="slidenum">
              <a:rPr lang="en-US" smtClean="0"/>
              <a:t>‹#›</a:t>
            </a:fld>
            <a:endParaRPr lang="en-US"/>
          </a:p>
        </p:txBody>
      </p:sp>
      <p:pic>
        <p:nvPicPr>
          <p:cNvPr id="7" name="Picture 6"/>
          <p:cNvPicPr>
            <a:picLocks noChangeAspect="1"/>
          </p:cNvPicPr>
          <p:nvPr userDrawn="1"/>
        </p:nvPicPr>
        <p:blipFill>
          <a:blip r:embed="rId2"/>
          <a:stretch>
            <a:fillRect/>
          </a:stretch>
        </p:blipFill>
        <p:spPr>
          <a:xfrm>
            <a:off x="8390318" y="363384"/>
            <a:ext cx="3267739" cy="664522"/>
          </a:xfrm>
          <a:prstGeom prst="rect">
            <a:avLst/>
          </a:prstGeom>
        </p:spPr>
      </p:pic>
    </p:spTree>
    <p:extLst>
      <p:ext uri="{BB962C8B-B14F-4D97-AF65-F5344CB8AC3E}">
        <p14:creationId xmlns:p14="http://schemas.microsoft.com/office/powerpoint/2010/main" val="4056597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B8F63CA-F546-4D41-A91D-90CC196447F4}"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6C83-2043-482E-958D-06F8B731AFAC}" type="slidenum">
              <a:rPr lang="en-US" smtClean="0"/>
              <a:t>‹#›</a:t>
            </a:fld>
            <a:endParaRPr lang="en-US"/>
          </a:p>
        </p:txBody>
      </p:sp>
    </p:spTree>
    <p:extLst>
      <p:ext uri="{BB962C8B-B14F-4D97-AF65-F5344CB8AC3E}">
        <p14:creationId xmlns:p14="http://schemas.microsoft.com/office/powerpoint/2010/main" val="3491541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B8F63CA-F546-4D41-A91D-90CC196447F4}"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6C83-2043-482E-958D-06F8B731AFAC}" type="slidenum">
              <a:rPr lang="en-US" smtClean="0"/>
              <a:t>‹#›</a:t>
            </a:fld>
            <a:endParaRPr lang="en-US"/>
          </a:p>
        </p:txBody>
      </p:sp>
    </p:spTree>
    <p:extLst>
      <p:ext uri="{BB962C8B-B14F-4D97-AF65-F5344CB8AC3E}">
        <p14:creationId xmlns:p14="http://schemas.microsoft.com/office/powerpoint/2010/main" val="18309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B8F63CA-F546-4D41-A91D-90CC196447F4}"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6C83-2043-482E-958D-06F8B731AFAC}" type="slidenum">
              <a:rPr lang="en-US" smtClean="0"/>
              <a:t>‹#›</a:t>
            </a:fld>
            <a:endParaRPr lang="en-US"/>
          </a:p>
        </p:txBody>
      </p:sp>
      <p:pic>
        <p:nvPicPr>
          <p:cNvPr id="7" name="Picture 6"/>
          <p:cNvPicPr>
            <a:picLocks noChangeAspect="1"/>
          </p:cNvPicPr>
          <p:nvPr userDrawn="1"/>
        </p:nvPicPr>
        <p:blipFill>
          <a:blip r:embed="rId2"/>
          <a:stretch>
            <a:fillRect/>
          </a:stretch>
        </p:blipFill>
        <p:spPr>
          <a:xfrm>
            <a:off x="8390318" y="363384"/>
            <a:ext cx="3267739" cy="664522"/>
          </a:xfrm>
          <a:prstGeom prst="rect">
            <a:avLst/>
          </a:prstGeom>
        </p:spPr>
      </p:pic>
    </p:spTree>
    <p:extLst>
      <p:ext uri="{BB962C8B-B14F-4D97-AF65-F5344CB8AC3E}">
        <p14:creationId xmlns:p14="http://schemas.microsoft.com/office/powerpoint/2010/main" val="2604416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B8F63CA-F546-4D41-A91D-90CC196447F4}" type="datetimeFigureOut">
              <a:rPr lang="en-US" smtClean="0"/>
              <a:t>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F6C83-2043-482E-958D-06F8B731AFAC}" type="slidenum">
              <a:rPr lang="en-US" smtClean="0"/>
              <a:t>‹#›</a:t>
            </a:fld>
            <a:endParaRPr lang="en-US"/>
          </a:p>
        </p:txBody>
      </p:sp>
    </p:spTree>
    <p:extLst>
      <p:ext uri="{BB962C8B-B14F-4D97-AF65-F5344CB8AC3E}">
        <p14:creationId xmlns:p14="http://schemas.microsoft.com/office/powerpoint/2010/main" val="1108704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8F63CA-F546-4D41-A91D-90CC196447F4}"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6C83-2043-482E-958D-06F8B731AFAC}" type="slidenum">
              <a:rPr lang="en-US" smtClean="0"/>
              <a:t>‹#›</a:t>
            </a:fld>
            <a:endParaRPr lang="en-US"/>
          </a:p>
        </p:txBody>
      </p:sp>
    </p:spTree>
    <p:extLst>
      <p:ext uri="{BB962C8B-B14F-4D97-AF65-F5344CB8AC3E}">
        <p14:creationId xmlns:p14="http://schemas.microsoft.com/office/powerpoint/2010/main" val="2596667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B8F63CA-F546-4D41-A91D-90CC196447F4}" type="datetimeFigureOut">
              <a:rPr lang="en-US" smtClean="0"/>
              <a:t>1/15/2019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8F6C83-2043-482E-958D-06F8B731AFAC}" type="slidenum">
              <a:rPr lang="en-US" smtClean="0"/>
              <a:t>‹#›</a:t>
            </a:fld>
            <a:endParaRPr lang="en-US"/>
          </a:p>
        </p:txBody>
      </p:sp>
    </p:spTree>
    <p:extLst>
      <p:ext uri="{BB962C8B-B14F-4D97-AF65-F5344CB8AC3E}">
        <p14:creationId xmlns:p14="http://schemas.microsoft.com/office/powerpoint/2010/main" val="1373478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B8F63CA-F546-4D41-A91D-90CC196447F4}" type="datetimeFigureOut">
              <a:rPr lang="en-US" smtClean="0"/>
              <a:t>1/15/2019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8F6C83-2043-482E-958D-06F8B731AFAC}" type="slidenum">
              <a:rPr lang="en-US" smtClean="0"/>
              <a:t>‹#›</a:t>
            </a:fld>
            <a:endParaRPr lang="en-US"/>
          </a:p>
        </p:txBody>
      </p:sp>
    </p:spTree>
    <p:extLst>
      <p:ext uri="{BB962C8B-B14F-4D97-AF65-F5344CB8AC3E}">
        <p14:creationId xmlns:p14="http://schemas.microsoft.com/office/powerpoint/2010/main" val="3201867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8F63CA-F546-4D41-A91D-90CC196447F4}" type="datetimeFigureOut">
              <a:rPr lang="en-US" smtClean="0"/>
              <a:t>1/15/2019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8F6C83-2043-482E-958D-06F8B731AFAC}" type="slidenum">
              <a:rPr lang="en-US" smtClean="0"/>
              <a:t>‹#›</a:t>
            </a:fld>
            <a:endParaRPr lang="en-US"/>
          </a:p>
        </p:txBody>
      </p:sp>
    </p:spTree>
    <p:extLst>
      <p:ext uri="{BB962C8B-B14F-4D97-AF65-F5344CB8AC3E}">
        <p14:creationId xmlns:p14="http://schemas.microsoft.com/office/powerpoint/2010/main" val="3527195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B8F63CA-F546-4D41-A91D-90CC196447F4}"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6C83-2043-482E-958D-06F8B731AFAC}" type="slidenum">
              <a:rPr lang="en-US" smtClean="0"/>
              <a:t>‹#›</a:t>
            </a:fld>
            <a:endParaRPr lang="en-US"/>
          </a:p>
        </p:txBody>
      </p:sp>
    </p:spTree>
    <p:extLst>
      <p:ext uri="{BB962C8B-B14F-4D97-AF65-F5344CB8AC3E}">
        <p14:creationId xmlns:p14="http://schemas.microsoft.com/office/powerpoint/2010/main" val="1935138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B8F63CA-F546-4D41-A91D-90CC196447F4}" type="datetimeFigureOut">
              <a:rPr lang="en-US" smtClean="0"/>
              <a:t>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8F6C83-2043-482E-958D-06F8B731AFAC}" type="slidenum">
              <a:rPr lang="en-US" smtClean="0"/>
              <a:t>‹#›</a:t>
            </a:fld>
            <a:endParaRPr lang="en-US"/>
          </a:p>
        </p:txBody>
      </p:sp>
    </p:spTree>
    <p:extLst>
      <p:ext uri="{BB962C8B-B14F-4D97-AF65-F5344CB8AC3E}">
        <p14:creationId xmlns:p14="http://schemas.microsoft.com/office/powerpoint/2010/main" val="2463566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8F63CA-F546-4D41-A91D-90CC196447F4}" type="datetimeFigureOut">
              <a:rPr lang="en-US" smtClean="0"/>
              <a:t>1/15/2019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8F6C83-2043-482E-958D-06F8B731AFAC}" type="slidenum">
              <a:rPr lang="en-US" smtClean="0"/>
              <a:t>‹#›</a:t>
            </a:fld>
            <a:endParaRPr lang="en-US"/>
          </a:p>
        </p:txBody>
      </p:sp>
    </p:spTree>
    <p:extLst>
      <p:ext uri="{BB962C8B-B14F-4D97-AF65-F5344CB8AC3E}">
        <p14:creationId xmlns:p14="http://schemas.microsoft.com/office/powerpoint/2010/main" val="18142192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e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solidFill>
                  <a:srgbClr val="007DC3"/>
                </a:solidFill>
              </a:rPr>
              <a:t>Imagining engagement: </a:t>
            </a:r>
            <a:br>
              <a:rPr lang="en-US" b="1" dirty="0" smtClean="0">
                <a:solidFill>
                  <a:srgbClr val="007DC3"/>
                </a:solidFill>
              </a:rPr>
            </a:br>
            <a:r>
              <a:rPr lang="en-US" b="1" dirty="0" smtClean="0">
                <a:solidFill>
                  <a:srgbClr val="007DC3"/>
                </a:solidFill>
              </a:rPr>
              <a:t>A hands-on experiment</a:t>
            </a:r>
            <a:endParaRPr lang="en-US" b="1" dirty="0">
              <a:solidFill>
                <a:srgbClr val="007DC3"/>
              </a:solidFill>
            </a:endParaRPr>
          </a:p>
        </p:txBody>
      </p:sp>
      <p:sp>
        <p:nvSpPr>
          <p:cNvPr id="3" name="Subtitle 2"/>
          <p:cNvSpPr>
            <a:spLocks noGrp="1"/>
          </p:cNvSpPr>
          <p:nvPr>
            <p:ph type="subTitle" idx="1"/>
          </p:nvPr>
        </p:nvSpPr>
        <p:spPr>
          <a:xfrm>
            <a:off x="1524000" y="3602038"/>
            <a:ext cx="9658350" cy="1655762"/>
          </a:xfrm>
        </p:spPr>
        <p:txBody>
          <a:bodyPr>
            <a:normAutofit fontScale="77500" lnSpcReduction="20000"/>
          </a:bodyPr>
          <a:lstStyle/>
          <a:p>
            <a:r>
              <a:rPr lang="en-US" dirty="0" smtClean="0"/>
              <a:t>Radiation Protection Week – </a:t>
            </a:r>
            <a:r>
              <a:rPr lang="en-US" dirty="0" err="1" smtClean="0"/>
              <a:t>Rovinj</a:t>
            </a:r>
            <a:endParaRPr lang="en-US" dirty="0" smtClean="0"/>
          </a:p>
          <a:p>
            <a:r>
              <a:rPr lang="en-US" dirty="0" smtClean="0"/>
              <a:t>1-5 October 2018</a:t>
            </a:r>
          </a:p>
          <a:p>
            <a:endParaRPr lang="en-US" dirty="0"/>
          </a:p>
          <a:p>
            <a:r>
              <a:rPr lang="en-US" dirty="0" smtClean="0"/>
              <a:t>Michiel </a:t>
            </a:r>
            <a:r>
              <a:rPr lang="en-US" dirty="0" smtClean="0"/>
              <a:t>Van Oudheusden, </a:t>
            </a:r>
            <a:r>
              <a:rPr lang="en-US" dirty="0" smtClean="0"/>
              <a:t>Bieke Abelshausen, Catrinel </a:t>
            </a:r>
            <a:r>
              <a:rPr lang="en-US" dirty="0" smtClean="0"/>
              <a:t>Turcanu (SCK•CEN)</a:t>
            </a:r>
            <a:endParaRPr lang="en-US" dirty="0"/>
          </a:p>
          <a:p>
            <a:r>
              <a:rPr lang="en-US" dirty="0" smtClean="0"/>
              <a:t>Christiane Pölzl-Viol (</a:t>
            </a:r>
            <a:r>
              <a:rPr lang="en-US" dirty="0" err="1" smtClean="0"/>
              <a:t>BfS</a:t>
            </a:r>
            <a:r>
              <a:rPr lang="en-US" dirty="0" smtClean="0"/>
              <a:t>)</a:t>
            </a:r>
          </a:p>
        </p:txBody>
      </p:sp>
      <p:pic>
        <p:nvPicPr>
          <p:cNvPr id="4" name="Picture 3"/>
          <p:cNvPicPr>
            <a:picLocks noChangeAspect="1"/>
          </p:cNvPicPr>
          <p:nvPr/>
        </p:nvPicPr>
        <p:blipFill>
          <a:blip r:embed="rId2">
            <a:lum bright="70000" contrast="-70000"/>
          </a:blip>
          <a:stretch>
            <a:fillRect/>
          </a:stretch>
        </p:blipFill>
        <p:spPr>
          <a:xfrm rot="1384358">
            <a:off x="309654" y="2421384"/>
            <a:ext cx="1985554" cy="1985554"/>
          </a:xfrm>
          <a:prstGeom prst="rect">
            <a:avLst/>
          </a:prstGeom>
        </p:spPr>
      </p:pic>
      <p:pic>
        <p:nvPicPr>
          <p:cNvPr id="5" name="Picture 4"/>
          <p:cNvPicPr>
            <a:picLocks noChangeAspect="1"/>
          </p:cNvPicPr>
          <p:nvPr/>
        </p:nvPicPr>
        <p:blipFill>
          <a:blip r:embed="rId3">
            <a:duotone>
              <a:schemeClr val="bg2">
                <a:shade val="45000"/>
                <a:satMod val="135000"/>
              </a:schemeClr>
              <a:prstClr val="white"/>
            </a:duotone>
          </a:blip>
          <a:stretch>
            <a:fillRect/>
          </a:stretch>
        </p:blipFill>
        <p:spPr>
          <a:xfrm rot="7310828">
            <a:off x="6157332" y="186736"/>
            <a:ext cx="1444877" cy="1450974"/>
          </a:xfrm>
          <a:prstGeom prst="rect">
            <a:avLst/>
          </a:prstGeom>
        </p:spPr>
      </p:pic>
      <p:pic>
        <p:nvPicPr>
          <p:cNvPr id="6" name="Picture 5"/>
          <p:cNvPicPr>
            <a:picLocks noChangeAspect="1"/>
          </p:cNvPicPr>
          <p:nvPr/>
        </p:nvPicPr>
        <p:blipFill>
          <a:blip r:embed="rId4"/>
          <a:stretch>
            <a:fillRect/>
          </a:stretch>
        </p:blipFill>
        <p:spPr>
          <a:xfrm>
            <a:off x="3722818" y="6002893"/>
            <a:ext cx="721352" cy="461665"/>
          </a:xfrm>
          <a:prstGeom prst="rect">
            <a:avLst/>
          </a:prstGeom>
        </p:spPr>
      </p:pic>
      <p:sp>
        <p:nvSpPr>
          <p:cNvPr id="7" name="Rectangle 6"/>
          <p:cNvSpPr/>
          <p:nvPr/>
        </p:nvSpPr>
        <p:spPr>
          <a:xfrm>
            <a:off x="4519126" y="6002893"/>
            <a:ext cx="4472474" cy="461665"/>
          </a:xfrm>
          <a:prstGeom prst="rect">
            <a:avLst/>
          </a:prstGeom>
        </p:spPr>
        <p:txBody>
          <a:bodyPr wrap="square">
            <a:spAutoFit/>
          </a:bodyPr>
          <a:lstStyle/>
          <a:p>
            <a:r>
              <a:rPr lang="en-US" sz="1200" dirty="0"/>
              <a:t>This project has received funding from the </a:t>
            </a:r>
            <a:r>
              <a:rPr lang="en-US" sz="1200" dirty="0" err="1"/>
              <a:t>Euratom</a:t>
            </a:r>
            <a:r>
              <a:rPr lang="en-US" sz="1200" dirty="0"/>
              <a:t> research and training </a:t>
            </a:r>
            <a:r>
              <a:rPr lang="en-US" sz="1200" dirty="0" err="1"/>
              <a:t>programme</a:t>
            </a:r>
            <a:r>
              <a:rPr lang="en-US" sz="1200" dirty="0"/>
              <a:t> 2014-2018 under grant </a:t>
            </a:r>
            <a:r>
              <a:rPr lang="en-US" sz="1100" dirty="0"/>
              <a:t>agreement</a:t>
            </a:r>
            <a:r>
              <a:rPr lang="en-US" sz="1200" dirty="0"/>
              <a:t> No 662287.</a:t>
            </a:r>
          </a:p>
        </p:txBody>
      </p:sp>
      <p:pic>
        <p:nvPicPr>
          <p:cNvPr id="8" name="Picture 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60870" y="5908543"/>
            <a:ext cx="876299" cy="608670"/>
          </a:xfrm>
          <a:prstGeom prst="rect">
            <a:avLst/>
          </a:prstGeom>
          <a:noFill/>
          <a:ln>
            <a:noFill/>
          </a:ln>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2125" y="5968873"/>
            <a:ext cx="1335737" cy="495684"/>
          </a:xfrm>
          <a:prstGeom prst="rect">
            <a:avLst/>
          </a:prstGeom>
        </p:spPr>
      </p:pic>
    </p:spTree>
    <p:extLst>
      <p:ext uri="{BB962C8B-B14F-4D97-AF65-F5344CB8AC3E}">
        <p14:creationId xmlns:p14="http://schemas.microsoft.com/office/powerpoint/2010/main" val="38675422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149389" cy="1325563"/>
          </a:xfrm>
        </p:spPr>
        <p:txBody>
          <a:bodyPr>
            <a:normAutofit/>
          </a:bodyPr>
          <a:lstStyle/>
          <a:p>
            <a:r>
              <a:rPr lang="en-US" sz="4000" b="1" dirty="0" smtClean="0"/>
              <a:t>From depiction to elaboration to </a:t>
            </a:r>
            <a:r>
              <a:rPr lang="en-US" sz="4000" b="1" dirty="0" err="1" smtClean="0"/>
              <a:t>theoritization</a:t>
            </a:r>
            <a:endParaRPr lang="en-US" sz="4000" b="1" dirty="0"/>
          </a:p>
        </p:txBody>
      </p:sp>
      <p:sp>
        <p:nvSpPr>
          <p:cNvPr id="3" name="Content Placeholder 2"/>
          <p:cNvSpPr>
            <a:spLocks noGrp="1"/>
          </p:cNvSpPr>
          <p:nvPr>
            <p:ph idx="1"/>
          </p:nvPr>
        </p:nvSpPr>
        <p:spPr/>
        <p:txBody>
          <a:bodyPr>
            <a:normAutofit/>
          </a:bodyPr>
          <a:lstStyle/>
          <a:p>
            <a:pPr marL="0" indent="0">
              <a:buNone/>
            </a:pPr>
            <a:r>
              <a:rPr lang="en-US" dirty="0"/>
              <a:t>This exercise is a first step towards gaining a better sense of the expectations, views, and experiences of the </a:t>
            </a:r>
            <a:r>
              <a:rPr lang="en-US" b="1" dirty="0"/>
              <a:t>radiation protection community – particularly RP researchers –</a:t>
            </a:r>
            <a:r>
              <a:rPr lang="en-US" dirty="0"/>
              <a:t> with respect to ‘engagement.’ </a:t>
            </a:r>
            <a:endParaRPr lang="en-US" dirty="0" smtClean="0"/>
          </a:p>
          <a:p>
            <a:pPr marL="0" indent="0">
              <a:buNone/>
            </a:pPr>
            <a:r>
              <a:rPr lang="en-US" dirty="0" smtClean="0"/>
              <a:t>Whereas </a:t>
            </a:r>
            <a:r>
              <a:rPr lang="en-US" dirty="0"/>
              <a:t>researchers are usually taken to be stakeholders (by default</a:t>
            </a:r>
            <a:r>
              <a:rPr lang="en-US" dirty="0" smtClean="0"/>
              <a:t>), their </a:t>
            </a:r>
            <a:r>
              <a:rPr lang="en-US" dirty="0"/>
              <a:t>attitudes and views towards engagement may or may not resonate with those of other stakeholders, and with what others expect from them; </a:t>
            </a:r>
            <a:r>
              <a:rPr lang="en-US" dirty="0" smtClean="0"/>
              <a:t>particularly </a:t>
            </a:r>
            <a:r>
              <a:rPr lang="en-US" dirty="0"/>
              <a:t>as the institutional context of engagement shifts from deficit (one-way communication) to dialogue (two-way or x-way engagement).</a:t>
            </a:r>
          </a:p>
          <a:p>
            <a:endParaRPr lang="en-US" dirty="0"/>
          </a:p>
        </p:txBody>
      </p:sp>
    </p:spTree>
    <p:extLst>
      <p:ext uri="{BB962C8B-B14F-4D97-AF65-F5344CB8AC3E}">
        <p14:creationId xmlns:p14="http://schemas.microsoft.com/office/powerpoint/2010/main" val="18249601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6482"/>
            <a:ext cx="10515600" cy="924206"/>
          </a:xfrm>
        </p:spPr>
        <p:txBody>
          <a:bodyPr>
            <a:normAutofit/>
          </a:bodyPr>
          <a:lstStyle/>
          <a:p>
            <a:r>
              <a:rPr lang="en-US" sz="3200" b="1" dirty="0"/>
              <a:t>This experiment suggests that among participants there is</a:t>
            </a:r>
            <a:r>
              <a:rPr lang="en-US" sz="3200" b="1" dirty="0" smtClean="0"/>
              <a:t>:</a:t>
            </a:r>
            <a:endParaRPr lang="en-US" sz="3200" b="1" dirty="0"/>
          </a:p>
        </p:txBody>
      </p:sp>
      <p:sp>
        <p:nvSpPr>
          <p:cNvPr id="3" name="Content Placeholder 2"/>
          <p:cNvSpPr>
            <a:spLocks noGrp="1"/>
          </p:cNvSpPr>
          <p:nvPr>
            <p:ph idx="1"/>
          </p:nvPr>
        </p:nvSpPr>
        <p:spPr/>
        <p:txBody>
          <a:bodyPr>
            <a:normAutofit fontScale="92500" lnSpcReduction="20000"/>
          </a:bodyPr>
          <a:lstStyle/>
          <a:p>
            <a:pPr lvl="0"/>
            <a:r>
              <a:rPr lang="en-US" dirty="0" smtClean="0"/>
              <a:t>a </a:t>
            </a:r>
            <a:r>
              <a:rPr lang="en-US" dirty="0"/>
              <a:t>shared </a:t>
            </a:r>
            <a:r>
              <a:rPr lang="en-US" dirty="0">
                <a:solidFill>
                  <a:srgbClr val="4AA0B1"/>
                </a:solidFill>
              </a:rPr>
              <a:t>recognition</a:t>
            </a:r>
            <a:r>
              <a:rPr lang="en-US" dirty="0"/>
              <a:t> of the importance of stakeholder engagement (in radiation protection)</a:t>
            </a:r>
          </a:p>
          <a:p>
            <a:pPr lvl="0"/>
            <a:r>
              <a:rPr lang="en-US" dirty="0"/>
              <a:t>a joint </a:t>
            </a:r>
            <a:r>
              <a:rPr lang="en-US" dirty="0">
                <a:solidFill>
                  <a:srgbClr val="4AA0B1"/>
                </a:solidFill>
              </a:rPr>
              <a:t>acknowledgment</a:t>
            </a:r>
            <a:r>
              <a:rPr lang="en-US" dirty="0"/>
              <a:t> that no stakeholder can be willfully excluded</a:t>
            </a:r>
          </a:p>
          <a:p>
            <a:pPr lvl="0"/>
            <a:r>
              <a:rPr lang="en-US" dirty="0"/>
              <a:t>a shared </a:t>
            </a:r>
            <a:r>
              <a:rPr lang="en-US" dirty="0">
                <a:solidFill>
                  <a:srgbClr val="4AA0B1"/>
                </a:solidFill>
              </a:rPr>
              <a:t>unease or uncertainty </a:t>
            </a:r>
            <a:r>
              <a:rPr lang="en-US" dirty="0"/>
              <a:t>about how to organize engagement</a:t>
            </a:r>
          </a:p>
          <a:p>
            <a:pPr lvl="1"/>
            <a:r>
              <a:rPr lang="en-US" dirty="0"/>
              <a:t>When to initiate it</a:t>
            </a:r>
          </a:p>
          <a:p>
            <a:pPr lvl="1"/>
            <a:r>
              <a:rPr lang="en-US" dirty="0"/>
              <a:t>Whom to involve at which stage</a:t>
            </a:r>
          </a:p>
          <a:p>
            <a:pPr lvl="1"/>
            <a:r>
              <a:rPr lang="en-US" dirty="0"/>
              <a:t>What to expect from it</a:t>
            </a:r>
          </a:p>
          <a:p>
            <a:pPr lvl="1"/>
            <a:r>
              <a:rPr lang="en-US" dirty="0"/>
              <a:t>…</a:t>
            </a:r>
          </a:p>
          <a:p>
            <a:r>
              <a:rPr lang="en-US" b="1" dirty="0"/>
              <a:t>w</a:t>
            </a:r>
            <a:r>
              <a:rPr lang="en-US" b="1" dirty="0" smtClean="0"/>
              <a:t>hich aligns with an institutional shift from deficit to dialogue.</a:t>
            </a:r>
          </a:p>
          <a:p>
            <a:pPr marL="0" indent="0">
              <a:buNone/>
            </a:pPr>
            <a:endParaRPr lang="en-US" dirty="0" smtClean="0"/>
          </a:p>
          <a:p>
            <a:r>
              <a:rPr lang="en-US" dirty="0" smtClean="0"/>
              <a:t>We </a:t>
            </a:r>
            <a:r>
              <a:rPr lang="en-US" dirty="0"/>
              <a:t>welcome your feedback on these propositions. </a:t>
            </a:r>
          </a:p>
          <a:p>
            <a:r>
              <a:rPr lang="en-US" b="1" dirty="0">
                <a:solidFill>
                  <a:srgbClr val="4AA0B1"/>
                </a:solidFill>
              </a:rPr>
              <a:t>Thanks to all for </a:t>
            </a:r>
            <a:r>
              <a:rPr lang="en-US" b="1" dirty="0" smtClean="0">
                <a:solidFill>
                  <a:srgbClr val="4AA0B1"/>
                </a:solidFill>
              </a:rPr>
              <a:t>participating!</a:t>
            </a:r>
            <a:endParaRPr lang="en-US" dirty="0"/>
          </a:p>
          <a:p>
            <a:endParaRPr lang="en-US" dirty="0"/>
          </a:p>
        </p:txBody>
      </p:sp>
    </p:spTree>
    <p:extLst>
      <p:ext uri="{BB962C8B-B14F-4D97-AF65-F5344CB8AC3E}">
        <p14:creationId xmlns:p14="http://schemas.microsoft.com/office/powerpoint/2010/main" val="19553490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19748" y="1299410"/>
            <a:ext cx="11527083" cy="5418974"/>
          </a:xfrm>
          <a:prstGeom prst="rect">
            <a:avLst/>
          </a:prstGeom>
        </p:spPr>
      </p:pic>
    </p:spTree>
    <p:extLst>
      <p:ext uri="{BB962C8B-B14F-4D97-AF65-F5344CB8AC3E}">
        <p14:creationId xmlns:p14="http://schemas.microsoft.com/office/powerpoint/2010/main" val="28960896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61037" y="1399592"/>
            <a:ext cx="9730048" cy="4218991"/>
          </a:xfrm>
          <a:prstGeom prst="rect">
            <a:avLst/>
          </a:prstGeom>
        </p:spPr>
      </p:pic>
      <p:sp>
        <p:nvSpPr>
          <p:cNvPr id="5" name="Cloud Callout 4"/>
          <p:cNvSpPr/>
          <p:nvPr/>
        </p:nvSpPr>
        <p:spPr>
          <a:xfrm flipH="1">
            <a:off x="699797" y="2799961"/>
            <a:ext cx="3349688" cy="1791477"/>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flipH="1">
            <a:off x="7988197" y="1811949"/>
            <a:ext cx="3466782" cy="2078916"/>
          </a:xfrm>
          <a:prstGeom prst="rect">
            <a:avLst/>
          </a:prstGeom>
        </p:spPr>
      </p:pic>
      <p:sp>
        <p:nvSpPr>
          <p:cNvPr id="8" name="TextBox 7"/>
          <p:cNvSpPr txBox="1"/>
          <p:nvPr/>
        </p:nvSpPr>
        <p:spPr>
          <a:xfrm>
            <a:off x="1712166" y="3425112"/>
            <a:ext cx="1670180" cy="38177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a:t>
            </a:r>
            <a:r>
              <a:rPr lang="en-US" dirty="0" smtClean="0">
                <a:latin typeface="Arial" panose="020B0604020202020204" pitchFamily="34" charset="0"/>
                <a:cs typeface="Arial" panose="020B0604020202020204" pitchFamily="34" charset="0"/>
              </a:rPr>
              <a:t>xperiences</a:t>
            </a:r>
            <a:endParaRPr lang="en-US" dirty="0">
              <a:latin typeface="Arial" panose="020B0604020202020204" pitchFamily="34" charset="0"/>
              <a:cs typeface="Arial" panose="020B0604020202020204" pitchFamily="34" charset="0"/>
            </a:endParaRPr>
          </a:p>
        </p:txBody>
      </p:sp>
      <p:sp>
        <p:nvSpPr>
          <p:cNvPr id="9" name="TextBox 8"/>
          <p:cNvSpPr txBox="1"/>
          <p:nvPr/>
        </p:nvSpPr>
        <p:spPr>
          <a:xfrm>
            <a:off x="8886498" y="2482075"/>
            <a:ext cx="1670179"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a:t>
            </a:r>
            <a:r>
              <a:rPr lang="en-US" dirty="0" smtClean="0">
                <a:latin typeface="Arial" panose="020B0604020202020204" pitchFamily="34" charset="0"/>
                <a:cs typeface="Arial" panose="020B0604020202020204" pitchFamily="34" charset="0"/>
              </a:rPr>
              <a:t>xpectations</a:t>
            </a:r>
            <a:endParaRPr lang="en-US" dirty="0">
              <a:latin typeface="Arial" panose="020B0604020202020204" pitchFamily="34" charset="0"/>
              <a:cs typeface="Arial" panose="020B0604020202020204" pitchFamily="34" charset="0"/>
            </a:endParaRPr>
          </a:p>
        </p:txBody>
      </p:sp>
      <p:sp>
        <p:nvSpPr>
          <p:cNvPr id="3" name="TextBox 2"/>
          <p:cNvSpPr txBox="1"/>
          <p:nvPr/>
        </p:nvSpPr>
        <p:spPr>
          <a:xfrm>
            <a:off x="1458401" y="978338"/>
            <a:ext cx="1663338" cy="461665"/>
          </a:xfrm>
          <a:prstGeom prst="rect">
            <a:avLst/>
          </a:prstGeom>
          <a:noFill/>
        </p:spPr>
        <p:txBody>
          <a:bodyPr wrap="square" rtlCol="0">
            <a:spAutoFit/>
          </a:bodyPr>
          <a:lstStyle/>
          <a:p>
            <a:r>
              <a:rPr lang="en-US" sz="2400" b="1" dirty="0" smtClean="0">
                <a:solidFill>
                  <a:srgbClr val="0070C0"/>
                </a:solidFill>
                <a:latin typeface="Calibri" panose="020F0502020204030204" pitchFamily="34" charset="0"/>
                <a:cs typeface="Calibri" panose="020F0502020204030204" pitchFamily="34" charset="0"/>
              </a:rPr>
              <a:t>Past</a:t>
            </a:r>
            <a:endParaRPr lang="en-US" sz="2400" b="1" dirty="0">
              <a:solidFill>
                <a:srgbClr val="0070C0"/>
              </a:solidFill>
              <a:latin typeface="Calibri" panose="020F0502020204030204" pitchFamily="34" charset="0"/>
              <a:cs typeface="Calibri" panose="020F0502020204030204" pitchFamily="34" charset="0"/>
            </a:endParaRPr>
          </a:p>
        </p:txBody>
      </p:sp>
      <p:sp>
        <p:nvSpPr>
          <p:cNvPr id="6" name="TextBox 5"/>
          <p:cNvSpPr txBox="1"/>
          <p:nvPr/>
        </p:nvSpPr>
        <p:spPr>
          <a:xfrm>
            <a:off x="5451565" y="957193"/>
            <a:ext cx="1282609" cy="461665"/>
          </a:xfrm>
          <a:prstGeom prst="rect">
            <a:avLst/>
          </a:prstGeom>
          <a:noFill/>
        </p:spPr>
        <p:txBody>
          <a:bodyPr wrap="square" rtlCol="0">
            <a:spAutoFit/>
          </a:bodyPr>
          <a:lstStyle/>
          <a:p>
            <a:r>
              <a:rPr lang="en-US" sz="2400" b="1" dirty="0" smtClean="0">
                <a:solidFill>
                  <a:srgbClr val="0070C0"/>
                </a:solidFill>
                <a:latin typeface="Calibri" panose="020F0502020204030204" pitchFamily="34" charset="0"/>
                <a:cs typeface="Calibri" panose="020F0502020204030204" pitchFamily="34" charset="0"/>
              </a:rPr>
              <a:t>Present</a:t>
            </a:r>
            <a:endParaRPr lang="en-US" sz="2400" b="1" dirty="0">
              <a:solidFill>
                <a:srgbClr val="0070C0"/>
              </a:solidFill>
              <a:latin typeface="Calibri" panose="020F0502020204030204" pitchFamily="34" charset="0"/>
              <a:cs typeface="Calibri" panose="020F0502020204030204" pitchFamily="34" charset="0"/>
            </a:endParaRPr>
          </a:p>
        </p:txBody>
      </p:sp>
      <p:sp>
        <p:nvSpPr>
          <p:cNvPr id="10" name="TextBox 9"/>
          <p:cNvSpPr txBox="1"/>
          <p:nvPr/>
        </p:nvSpPr>
        <p:spPr>
          <a:xfrm>
            <a:off x="9969249" y="959953"/>
            <a:ext cx="1219200" cy="461665"/>
          </a:xfrm>
          <a:prstGeom prst="rect">
            <a:avLst/>
          </a:prstGeom>
          <a:noFill/>
        </p:spPr>
        <p:txBody>
          <a:bodyPr wrap="square" rtlCol="0">
            <a:spAutoFit/>
          </a:bodyPr>
          <a:lstStyle/>
          <a:p>
            <a:r>
              <a:rPr lang="en-US" sz="2400" b="1" dirty="0" smtClean="0">
                <a:solidFill>
                  <a:srgbClr val="0070C0"/>
                </a:solidFill>
                <a:latin typeface="Calibri" panose="020F0502020204030204" pitchFamily="34" charset="0"/>
                <a:cs typeface="Calibri" panose="020F0502020204030204" pitchFamily="34" charset="0"/>
              </a:rPr>
              <a:t>Future</a:t>
            </a:r>
            <a:endParaRPr lang="en-US" sz="2400" b="1" dirty="0">
              <a:solidFill>
                <a:srgbClr val="0070C0"/>
              </a:solidFill>
              <a:latin typeface="Calibri" panose="020F0502020204030204" pitchFamily="34" charset="0"/>
              <a:cs typeface="Calibri" panose="020F0502020204030204" pitchFamily="34" charset="0"/>
            </a:endParaRPr>
          </a:p>
        </p:txBody>
      </p:sp>
      <p:sp>
        <p:nvSpPr>
          <p:cNvPr id="12" name="Rectangle 11"/>
          <p:cNvSpPr/>
          <p:nvPr/>
        </p:nvSpPr>
        <p:spPr>
          <a:xfrm>
            <a:off x="2723253" y="2814169"/>
            <a:ext cx="6795216" cy="923330"/>
          </a:xfrm>
          <a:prstGeom prst="rect">
            <a:avLst/>
          </a:prstGeom>
          <a:noFill/>
        </p:spPr>
        <p:txBody>
          <a:bodyPr wrap="square" lIns="91440" tIns="45720" rIns="91440" bIns="45720">
            <a:spAutoFit/>
          </a:bodyPr>
          <a:lstStyle/>
          <a:p>
            <a:pPr algn="ctr"/>
            <a:r>
              <a:rPr lang="en-US" sz="5400" b="0" cap="none" spc="0" dirty="0" smtClean="0">
                <a:ln w="0"/>
                <a:gradFill>
                  <a:gsLst>
                    <a:gs pos="21000">
                      <a:srgbClr val="53575C"/>
                    </a:gs>
                    <a:gs pos="88000">
                      <a:srgbClr val="C5C7CA"/>
                    </a:gs>
                  </a:gsLst>
                  <a:lin ang="5400000"/>
                </a:gradFill>
                <a:effectLst>
                  <a:innerShdw blurRad="63500" dist="50800" dir="13500000">
                    <a:prstClr val="black">
                      <a:alpha val="50000"/>
                    </a:prstClr>
                  </a:innerShdw>
                </a:effectLst>
              </a:rPr>
              <a:t>experiment</a:t>
            </a:r>
            <a:endParaRPr lang="en-US" sz="5400" b="0" cap="none" spc="0" dirty="0">
              <a:ln w="0"/>
              <a:gradFill>
                <a:gsLst>
                  <a:gs pos="21000">
                    <a:srgbClr val="53575C"/>
                  </a:gs>
                  <a:gs pos="88000">
                    <a:srgbClr val="C5C7CA"/>
                  </a:gs>
                </a:gsLst>
                <a:lin ang="5400000"/>
              </a:gradFill>
              <a:effectLst>
                <a:innerShdw blurRad="63500" dist="50800" dir="13500000">
                  <a:prstClr val="black">
                    <a:alpha val="50000"/>
                  </a:prstClr>
                </a:innerShdw>
              </a:effectLst>
            </a:endParaRPr>
          </a:p>
        </p:txBody>
      </p:sp>
      <p:pic>
        <p:nvPicPr>
          <p:cNvPr id="13" name="Picture 12"/>
          <p:cNvPicPr>
            <a:picLocks noChangeAspect="1"/>
          </p:cNvPicPr>
          <p:nvPr/>
        </p:nvPicPr>
        <p:blipFill>
          <a:blip r:embed="rId5"/>
          <a:stretch>
            <a:fillRect/>
          </a:stretch>
        </p:blipFill>
        <p:spPr>
          <a:xfrm>
            <a:off x="4545736" y="5950677"/>
            <a:ext cx="3895682" cy="493819"/>
          </a:xfrm>
          <a:prstGeom prst="rect">
            <a:avLst/>
          </a:prstGeom>
        </p:spPr>
      </p:pic>
      <p:pic>
        <p:nvPicPr>
          <p:cNvPr id="14" name="Picture 13"/>
          <p:cNvPicPr>
            <a:picLocks noChangeAspect="1"/>
          </p:cNvPicPr>
          <p:nvPr/>
        </p:nvPicPr>
        <p:blipFill>
          <a:blip r:embed="rId6"/>
          <a:stretch>
            <a:fillRect/>
          </a:stretch>
        </p:blipFill>
        <p:spPr>
          <a:xfrm>
            <a:off x="10358037" y="5852684"/>
            <a:ext cx="815187" cy="629758"/>
          </a:xfrm>
          <a:prstGeom prst="rect">
            <a:avLst/>
          </a:prstGeom>
        </p:spPr>
      </p:pic>
      <p:pic>
        <p:nvPicPr>
          <p:cNvPr id="15" name="Picture 14"/>
          <p:cNvPicPr>
            <a:picLocks noChangeAspect="1"/>
          </p:cNvPicPr>
          <p:nvPr/>
        </p:nvPicPr>
        <p:blipFill>
          <a:blip r:embed="rId7"/>
          <a:stretch>
            <a:fillRect/>
          </a:stretch>
        </p:blipFill>
        <p:spPr>
          <a:xfrm>
            <a:off x="9408384" y="5913056"/>
            <a:ext cx="742179" cy="580583"/>
          </a:xfrm>
          <a:prstGeom prst="rect">
            <a:avLst/>
          </a:prstGeom>
        </p:spPr>
      </p:pic>
      <p:sp>
        <p:nvSpPr>
          <p:cNvPr id="16" name="Oval Callout 15"/>
          <p:cNvSpPr/>
          <p:nvPr/>
        </p:nvSpPr>
        <p:spPr>
          <a:xfrm>
            <a:off x="8334495" y="5950677"/>
            <a:ext cx="859920" cy="542962"/>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rgbClr val="0070C0"/>
                </a:solidFill>
              </a:ln>
              <a:noFill/>
            </a:endParaRPr>
          </a:p>
        </p:txBody>
      </p:sp>
      <p:pic>
        <p:nvPicPr>
          <p:cNvPr id="17" name="Picture 16"/>
          <p:cNvPicPr>
            <a:picLocks noChangeAspect="1"/>
          </p:cNvPicPr>
          <p:nvPr/>
        </p:nvPicPr>
        <p:blipFill>
          <a:blip r:embed="rId8"/>
          <a:stretch>
            <a:fillRect/>
          </a:stretch>
        </p:blipFill>
        <p:spPr>
          <a:xfrm>
            <a:off x="1644550" y="5660872"/>
            <a:ext cx="943201" cy="943201"/>
          </a:xfrm>
          <a:prstGeom prst="rect">
            <a:avLst/>
          </a:prstGeom>
        </p:spPr>
      </p:pic>
    </p:spTree>
    <p:extLst>
      <p:ext uri="{BB962C8B-B14F-4D97-AF65-F5344CB8AC3E}">
        <p14:creationId xmlns:p14="http://schemas.microsoft.com/office/powerpoint/2010/main" val="250652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1000"/>
                                        <p:tgtEl>
                                          <p:spTgt spid="16"/>
                                        </p:tgtEl>
                                      </p:cBhvr>
                                    </p:animEffect>
                                    <p:anim calcmode="lin" valueType="num">
                                      <p:cBhvr>
                                        <p:cTn id="55" dur="1000" fill="hold"/>
                                        <p:tgtEl>
                                          <p:spTgt spid="16"/>
                                        </p:tgtEl>
                                        <p:attrNameLst>
                                          <p:attrName>ppt_x</p:attrName>
                                        </p:attrNameLst>
                                      </p:cBhvr>
                                      <p:tavLst>
                                        <p:tav tm="0">
                                          <p:val>
                                            <p:strVal val="#ppt_x"/>
                                          </p:val>
                                        </p:tav>
                                        <p:tav tm="100000">
                                          <p:val>
                                            <p:strVal val="#ppt_x"/>
                                          </p:val>
                                        </p:tav>
                                      </p:tavLst>
                                    </p:anim>
                                    <p:anim calcmode="lin" valueType="num">
                                      <p:cBhvr>
                                        <p:cTn id="5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P spid="3" grpId="0"/>
      <p:bldP spid="6" grpId="0"/>
      <p:bldP spid="10" grpId="0"/>
      <p:bldP spid="12" grpId="0"/>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c5d10f35-7ea1-4cf6-b078-af1c1c647c56@SCKC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283194" y="-81459"/>
            <a:ext cx="6087623" cy="6975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42192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5872506" y="1116105"/>
            <a:ext cx="6096000" cy="2816156"/>
          </a:xfrm>
          <a:prstGeom prst="rect">
            <a:avLst/>
          </a:prstGeom>
        </p:spPr>
        <p:txBody>
          <a:bodyPr>
            <a:spAutoFit/>
          </a:bodyPr>
          <a:lstStyle/>
          <a:p>
            <a:r>
              <a:rPr lang="en-US" sz="2000" dirty="0"/>
              <a:t>Most participants </a:t>
            </a:r>
            <a:r>
              <a:rPr lang="en-US" sz="2000" b="1" dirty="0"/>
              <a:t>start from experiences (left) and then move to expectations (right).</a:t>
            </a:r>
            <a:r>
              <a:rPr lang="en-US" sz="2000" dirty="0"/>
              <a:t> </a:t>
            </a:r>
            <a:endParaRPr lang="en-US" sz="2000" dirty="0" smtClean="0"/>
          </a:p>
          <a:p>
            <a:r>
              <a:rPr lang="en-US" sz="2000" dirty="0" smtClean="0"/>
              <a:t>Most </a:t>
            </a:r>
            <a:r>
              <a:rPr lang="en-US" sz="2000" dirty="0"/>
              <a:t>situate problems/issues on the left and seek to develop solutions to these problems on the right. For instance:</a:t>
            </a:r>
          </a:p>
          <a:p>
            <a:pPr lvl="1">
              <a:spcBef>
                <a:spcPts val="600"/>
              </a:spcBef>
            </a:pPr>
            <a:r>
              <a:rPr lang="en-US" i="1" dirty="0"/>
              <a:t>Risk assessment is changing (and needs to change): used to center on radiological risks; present move to “holistic” approaches that include more stakeholders, such as public authorities</a:t>
            </a:r>
            <a:r>
              <a:rPr lang="en-US" dirty="0"/>
              <a:t>.</a:t>
            </a:r>
          </a:p>
        </p:txBody>
      </p:sp>
      <p:pic>
        <p:nvPicPr>
          <p:cNvPr id="5" name="Picture 4"/>
          <p:cNvPicPr>
            <a:picLocks noChangeAspect="1"/>
          </p:cNvPicPr>
          <p:nvPr/>
        </p:nvPicPr>
        <p:blipFill>
          <a:blip r:embed="rId2"/>
          <a:stretch>
            <a:fillRect/>
          </a:stretch>
        </p:blipFill>
        <p:spPr>
          <a:xfrm>
            <a:off x="565828" y="1116105"/>
            <a:ext cx="5306678" cy="4418421"/>
          </a:xfrm>
          <a:prstGeom prst="rect">
            <a:avLst/>
          </a:prstGeom>
        </p:spPr>
      </p:pic>
      <p:sp>
        <p:nvSpPr>
          <p:cNvPr id="6" name="Oval 5"/>
          <p:cNvSpPr/>
          <p:nvPr/>
        </p:nvSpPr>
        <p:spPr>
          <a:xfrm>
            <a:off x="409074" y="4160861"/>
            <a:ext cx="2009273" cy="8202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019987" y="1027906"/>
            <a:ext cx="2009273" cy="8202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217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099" name="Picture 3" descr="c881f055-68b6-4336-9c82-2df4c68383f1@SCKC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1" y="365125"/>
            <a:ext cx="2590800" cy="3233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2e599bca-f765-43c8-8b6c-efc150bce954@SCKC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846353" y="2219325"/>
            <a:ext cx="3149599" cy="236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4b499ff4-d1ba-45df-b3e1-6863dde6d12f@SCKC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7575" y="3780212"/>
            <a:ext cx="3357032" cy="2517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585410" y="309723"/>
            <a:ext cx="4692315" cy="1077218"/>
          </a:xfrm>
          <a:prstGeom prst="rect">
            <a:avLst/>
          </a:prstGeom>
          <a:noFill/>
        </p:spPr>
        <p:txBody>
          <a:bodyPr wrap="square" rtlCol="0">
            <a:spAutoFit/>
          </a:bodyPr>
          <a:lstStyle/>
          <a:p>
            <a:r>
              <a:rPr lang="en-US" sz="3200" b="1" dirty="0" smtClean="0"/>
              <a:t>From direct participation to peripheral participation</a:t>
            </a:r>
            <a:endParaRPr lang="en-US" sz="3200" b="1" dirty="0"/>
          </a:p>
        </p:txBody>
      </p:sp>
    </p:spTree>
    <p:extLst>
      <p:ext uri="{BB962C8B-B14F-4D97-AF65-F5344CB8AC3E}">
        <p14:creationId xmlns:p14="http://schemas.microsoft.com/office/powerpoint/2010/main" val="28007767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From depiction to elaboration</a:t>
            </a:r>
            <a:endParaRPr lang="en-US" b="1" dirty="0"/>
          </a:p>
        </p:txBody>
      </p:sp>
      <p:sp>
        <p:nvSpPr>
          <p:cNvPr id="3" name="Content Placeholder 2"/>
          <p:cNvSpPr>
            <a:spLocks noGrp="1"/>
          </p:cNvSpPr>
          <p:nvPr>
            <p:ph idx="1"/>
          </p:nvPr>
        </p:nvSpPr>
        <p:spPr/>
        <p:txBody>
          <a:bodyPr/>
          <a:lstStyle/>
          <a:p>
            <a:r>
              <a:rPr lang="en-US" dirty="0"/>
              <a:t>As the tableau develops, more and more participants </a:t>
            </a:r>
            <a:r>
              <a:rPr lang="en-US" b="1" dirty="0"/>
              <a:t>respond</a:t>
            </a:r>
            <a:r>
              <a:rPr lang="en-US" dirty="0"/>
              <a:t> to statements/ideas that are already there. Consider the following example:</a:t>
            </a:r>
          </a:p>
          <a:p>
            <a:r>
              <a:rPr lang="en-US" dirty="0" err="1"/>
              <a:t>P1</a:t>
            </a:r>
            <a:r>
              <a:rPr lang="en-US" dirty="0"/>
              <a:t>: </a:t>
            </a:r>
            <a:r>
              <a:rPr lang="en-US" b="1" dirty="0"/>
              <a:t>Medicine:</a:t>
            </a:r>
            <a:r>
              <a:rPr lang="en-US" dirty="0"/>
              <a:t> shift from one-way (left) to two-way communication (right), from expert-centered to patient-centered communication. How? Have doctor and </a:t>
            </a:r>
            <a:r>
              <a:rPr lang="en-US" dirty="0" smtClean="0"/>
              <a:t>patient </a:t>
            </a:r>
            <a:r>
              <a:rPr lang="en-US" dirty="0"/>
              <a:t>“work together” to achieve this shift. </a:t>
            </a:r>
          </a:p>
          <a:p>
            <a:pPr lvl="1"/>
            <a:r>
              <a:rPr lang="en-US" dirty="0"/>
              <a:t>Response </a:t>
            </a:r>
            <a:r>
              <a:rPr lang="en-US" dirty="0" err="1"/>
              <a:t>P2</a:t>
            </a:r>
            <a:r>
              <a:rPr lang="en-US" dirty="0"/>
              <a:t>: “Patients are already engaged. They talk back.”</a:t>
            </a:r>
          </a:p>
          <a:p>
            <a:pPr lvl="1"/>
            <a:r>
              <a:rPr lang="en-US" dirty="0"/>
              <a:t>Response </a:t>
            </a:r>
            <a:r>
              <a:rPr lang="en-US" dirty="0" err="1"/>
              <a:t>P3</a:t>
            </a:r>
            <a:r>
              <a:rPr lang="en-US" dirty="0"/>
              <a:t>: ((That depends.)) “My mother was afraid to ask the doctor about my father’s cancer.”</a:t>
            </a:r>
          </a:p>
          <a:p>
            <a:endParaRPr lang="en-US" dirty="0"/>
          </a:p>
        </p:txBody>
      </p:sp>
    </p:spTree>
    <p:extLst>
      <p:ext uri="{BB962C8B-B14F-4D97-AF65-F5344CB8AC3E}">
        <p14:creationId xmlns:p14="http://schemas.microsoft.com/office/powerpoint/2010/main" val="19206338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From elaboration to </a:t>
            </a:r>
            <a:r>
              <a:rPr lang="en-US" sz="3200" b="1" dirty="0" err="1" smtClean="0"/>
              <a:t>theoritization</a:t>
            </a:r>
            <a:r>
              <a:rPr lang="en-US" sz="3200" b="1" dirty="0" smtClean="0"/>
              <a:t>:</a:t>
            </a:r>
            <a:br>
              <a:rPr lang="en-US" sz="3200" b="1" dirty="0" smtClean="0"/>
            </a:br>
            <a:r>
              <a:rPr lang="en-US" sz="3200" b="1" dirty="0" smtClean="0"/>
              <a:t>e.g. </a:t>
            </a:r>
            <a:r>
              <a:rPr lang="en-US" sz="3200" b="1" dirty="0"/>
              <a:t>r</a:t>
            </a:r>
            <a:r>
              <a:rPr lang="en-US" sz="3200" b="1" dirty="0" smtClean="0"/>
              <a:t>ecurring </a:t>
            </a:r>
            <a:r>
              <a:rPr lang="en-US" sz="3200" b="1" dirty="0"/>
              <a:t>repertoires</a:t>
            </a:r>
            <a:endParaRPr lang="en-US" sz="3200" dirty="0"/>
          </a:p>
        </p:txBody>
      </p:sp>
      <p:sp>
        <p:nvSpPr>
          <p:cNvPr id="3" name="Content Placeholder 2"/>
          <p:cNvSpPr>
            <a:spLocks noGrp="1"/>
          </p:cNvSpPr>
          <p:nvPr>
            <p:ph sz="half" idx="1"/>
          </p:nvPr>
        </p:nvSpPr>
        <p:spPr>
          <a:xfrm>
            <a:off x="838199" y="1825625"/>
            <a:ext cx="7066547" cy="4351338"/>
          </a:xfrm>
        </p:spPr>
        <p:txBody>
          <a:bodyPr>
            <a:normAutofit fontScale="77500" lnSpcReduction="20000"/>
          </a:bodyPr>
          <a:lstStyle/>
          <a:p>
            <a:r>
              <a:rPr lang="en-US" b="1" i="1" dirty="0" smtClean="0">
                <a:solidFill>
                  <a:srgbClr val="4AA0B1"/>
                </a:solidFill>
              </a:rPr>
              <a:t>1. public </a:t>
            </a:r>
            <a:r>
              <a:rPr lang="en-US" b="1" i="1" dirty="0">
                <a:solidFill>
                  <a:srgbClr val="4AA0B1"/>
                </a:solidFill>
              </a:rPr>
              <a:t>ignorance / knowledge </a:t>
            </a:r>
            <a:r>
              <a:rPr lang="en-US" b="1" i="1" dirty="0" smtClean="0">
                <a:solidFill>
                  <a:srgbClr val="4AA0B1"/>
                </a:solidFill>
              </a:rPr>
              <a:t>deficit</a:t>
            </a:r>
          </a:p>
          <a:p>
            <a:pPr marL="0" indent="0">
              <a:buNone/>
            </a:pPr>
            <a:r>
              <a:rPr lang="en-US" dirty="0" smtClean="0"/>
              <a:t>    “</a:t>
            </a:r>
            <a:r>
              <a:rPr lang="en-US" dirty="0"/>
              <a:t>Scientists should engage into explaining complex concepts to the public in a rigorous manner so that public organizations can take an informed decision.” </a:t>
            </a:r>
            <a:endParaRPr lang="en-US" dirty="0" smtClean="0"/>
          </a:p>
          <a:p>
            <a:endParaRPr lang="en-US" dirty="0"/>
          </a:p>
          <a:p>
            <a:r>
              <a:rPr lang="en-US" b="1" i="1" dirty="0" smtClean="0">
                <a:solidFill>
                  <a:srgbClr val="4AA0B1"/>
                </a:solidFill>
              </a:rPr>
              <a:t>2. two-way </a:t>
            </a:r>
            <a:r>
              <a:rPr lang="en-US" b="1" i="1" dirty="0">
                <a:solidFill>
                  <a:srgbClr val="4AA0B1"/>
                </a:solidFill>
              </a:rPr>
              <a:t>communication / lay expertise / experiential knowledge:</a:t>
            </a:r>
            <a:endParaRPr lang="en-US" b="1" dirty="0">
              <a:solidFill>
                <a:srgbClr val="4AA0B1"/>
              </a:solidFill>
            </a:endParaRPr>
          </a:p>
          <a:p>
            <a:pPr lvl="0"/>
            <a:r>
              <a:rPr lang="en-US" dirty="0" smtClean="0"/>
              <a:t>“</a:t>
            </a:r>
            <a:r>
              <a:rPr lang="en-US" dirty="0"/>
              <a:t>Need to open discussion outside the obvious stakeholder groups </a:t>
            </a:r>
            <a:r>
              <a:rPr lang="en-US" dirty="0">
                <a:sym typeface="Wingdings" panose="05000000000000000000" pitchFamily="2" charset="2"/>
              </a:rPr>
              <a:t></a:t>
            </a:r>
            <a:r>
              <a:rPr lang="en-US" dirty="0"/>
              <a:t> 2 way discussion to identify needs + future research priorities.” Also: “Need to expand group that is involved, beyond governments and regulators.”</a:t>
            </a:r>
          </a:p>
          <a:p>
            <a:pPr lvl="0"/>
            <a:r>
              <a:rPr lang="en-US" dirty="0"/>
              <a:t>“Indigenous community engagement + building relationships.” ((Indigenous communities have experiential knowledge and experiences which scientists lack.))</a:t>
            </a:r>
          </a:p>
          <a:p>
            <a:endParaRPr lang="en-US" dirty="0"/>
          </a:p>
        </p:txBody>
      </p:sp>
      <p:pic>
        <p:nvPicPr>
          <p:cNvPr id="4" name="Picture 3"/>
          <p:cNvPicPr>
            <a:picLocks noChangeAspect="1"/>
          </p:cNvPicPr>
          <p:nvPr/>
        </p:nvPicPr>
        <p:blipFill>
          <a:blip r:embed="rId2"/>
          <a:stretch>
            <a:fillRect/>
          </a:stretch>
        </p:blipFill>
        <p:spPr>
          <a:xfrm>
            <a:off x="8269705" y="0"/>
            <a:ext cx="3922295" cy="2441208"/>
          </a:xfrm>
          <a:prstGeom prst="rect">
            <a:avLst/>
          </a:prstGeom>
        </p:spPr>
      </p:pic>
      <p:pic>
        <p:nvPicPr>
          <p:cNvPr id="6" name="Picture 5"/>
          <p:cNvPicPr>
            <a:picLocks noChangeAspect="1"/>
          </p:cNvPicPr>
          <p:nvPr/>
        </p:nvPicPr>
        <p:blipFill>
          <a:blip r:embed="rId3"/>
          <a:stretch>
            <a:fillRect/>
          </a:stretch>
        </p:blipFill>
        <p:spPr>
          <a:xfrm>
            <a:off x="8269705" y="2441208"/>
            <a:ext cx="3922295" cy="2234614"/>
          </a:xfrm>
          <a:prstGeom prst="rect">
            <a:avLst/>
          </a:prstGeom>
        </p:spPr>
      </p:pic>
      <p:pic>
        <p:nvPicPr>
          <p:cNvPr id="7" name="Picture 6"/>
          <p:cNvPicPr>
            <a:picLocks noChangeAspect="1"/>
          </p:cNvPicPr>
          <p:nvPr/>
        </p:nvPicPr>
        <p:blipFill>
          <a:blip r:embed="rId4"/>
          <a:stretch>
            <a:fillRect/>
          </a:stretch>
        </p:blipFill>
        <p:spPr>
          <a:xfrm>
            <a:off x="8831181" y="4675822"/>
            <a:ext cx="2805988" cy="2201622"/>
          </a:xfrm>
          <a:prstGeom prst="rect">
            <a:avLst/>
          </a:prstGeom>
        </p:spPr>
      </p:pic>
    </p:spTree>
    <p:extLst>
      <p:ext uri="{BB962C8B-B14F-4D97-AF65-F5344CB8AC3E}">
        <p14:creationId xmlns:p14="http://schemas.microsoft.com/office/powerpoint/2010/main" val="345302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282" y="500062"/>
            <a:ext cx="7673789" cy="1325563"/>
          </a:xfrm>
        </p:spPr>
        <p:txBody>
          <a:bodyPr>
            <a:noAutofit/>
          </a:bodyPr>
          <a:lstStyle/>
          <a:p>
            <a:pPr marL="0" indent="0"/>
            <a:r>
              <a:rPr lang="en-US" sz="3200" b="1" dirty="0">
                <a:solidFill>
                  <a:srgbClr val="4AA0B1"/>
                </a:solidFill>
              </a:rPr>
              <a:t>Strong emphasis on teaching, educating, informing the public about science and technology.</a:t>
            </a:r>
            <a:br>
              <a:rPr lang="en-US" sz="3200" b="1" dirty="0">
                <a:solidFill>
                  <a:srgbClr val="4AA0B1"/>
                </a:solidFill>
              </a:rPr>
            </a:br>
            <a:endParaRPr lang="en-US" sz="3200" b="1" dirty="0">
              <a:solidFill>
                <a:srgbClr val="4AA0B1"/>
              </a:solidFill>
            </a:endParaRPr>
          </a:p>
        </p:txBody>
      </p:sp>
      <p:sp>
        <p:nvSpPr>
          <p:cNvPr id="3" name="Content Placeholder 2"/>
          <p:cNvSpPr>
            <a:spLocks noGrp="1"/>
          </p:cNvSpPr>
          <p:nvPr>
            <p:ph idx="1"/>
          </p:nvPr>
        </p:nvSpPr>
        <p:spPr/>
        <p:txBody>
          <a:bodyPr/>
          <a:lstStyle/>
          <a:p>
            <a:pPr marL="0" indent="0">
              <a:buNone/>
            </a:pPr>
            <a:r>
              <a:rPr lang="en-US" dirty="0">
                <a:sym typeface="Wingdings" panose="05000000000000000000" pitchFamily="2" charset="2"/>
              </a:rPr>
              <a:t></a:t>
            </a:r>
            <a:r>
              <a:rPr lang="en-US" dirty="0"/>
              <a:t> One participant (speaking from his experiences with </a:t>
            </a:r>
            <a:r>
              <a:rPr lang="en-US" dirty="0" err="1"/>
              <a:t>RWM</a:t>
            </a:r>
            <a:r>
              <a:rPr lang="en-US" dirty="0"/>
              <a:t> and NORM) argues that </a:t>
            </a:r>
            <a:r>
              <a:rPr lang="en-US" b="1" dirty="0"/>
              <a:t>“educating” </a:t>
            </a:r>
            <a:r>
              <a:rPr lang="en-US" dirty="0"/>
              <a:t>is not the appropriate word: “No one likes to hear this.” It’s better to inform all the stakeholders, involve them throughout the process, from the very start, and work with activists, such as NGOs. Publics tend to trust NGOs more than waste organizations, regulators, etc. This way, we make clear that we have nothing to hide.</a:t>
            </a:r>
          </a:p>
        </p:txBody>
      </p:sp>
    </p:spTree>
    <p:extLst>
      <p:ext uri="{BB962C8B-B14F-4D97-AF65-F5344CB8AC3E}">
        <p14:creationId xmlns:p14="http://schemas.microsoft.com/office/powerpoint/2010/main" val="38480362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Feedback on the experiment itself</a:t>
            </a:r>
            <a:endParaRPr lang="en-US" b="1" dirty="0"/>
          </a:p>
        </p:txBody>
      </p:sp>
      <p:sp>
        <p:nvSpPr>
          <p:cNvPr id="5" name="Text Placeholder 4"/>
          <p:cNvSpPr>
            <a:spLocks noGrp="1"/>
          </p:cNvSpPr>
          <p:nvPr>
            <p:ph type="body" idx="1"/>
          </p:nvPr>
        </p:nvSpPr>
        <p:spPr/>
        <p:txBody>
          <a:bodyPr/>
          <a:lstStyle/>
          <a:p>
            <a:r>
              <a:rPr lang="en-US" dirty="0"/>
              <a:t>Some very enthusiastic responses </a:t>
            </a:r>
            <a:r>
              <a:rPr lang="en-US" dirty="0" smtClean="0"/>
              <a:t> to this experiment:</a:t>
            </a:r>
            <a:endParaRPr lang="en-US" dirty="0"/>
          </a:p>
        </p:txBody>
      </p:sp>
      <p:sp>
        <p:nvSpPr>
          <p:cNvPr id="6" name="Content Placeholder 5"/>
          <p:cNvSpPr>
            <a:spLocks noGrp="1"/>
          </p:cNvSpPr>
          <p:nvPr>
            <p:ph sz="half" idx="2"/>
          </p:nvPr>
        </p:nvSpPr>
        <p:spPr>
          <a:xfrm>
            <a:off x="839788" y="3006725"/>
            <a:ext cx="5157787" cy="3182937"/>
          </a:xfrm>
        </p:spPr>
        <p:txBody>
          <a:bodyPr/>
          <a:lstStyle/>
          <a:p>
            <a:pPr lvl="0"/>
            <a:r>
              <a:rPr lang="en-US" sz="2400" dirty="0"/>
              <a:t>“I love your project.”</a:t>
            </a:r>
          </a:p>
          <a:p>
            <a:pPr lvl="0"/>
            <a:r>
              <a:rPr lang="en-US" sz="2400" dirty="0"/>
              <a:t>“Where can I find more information? How can I follow this up?”</a:t>
            </a:r>
          </a:p>
          <a:p>
            <a:pPr lvl="0"/>
            <a:r>
              <a:rPr lang="en-US" sz="2400" dirty="0"/>
              <a:t>“</a:t>
            </a:r>
            <a:r>
              <a:rPr lang="en-US" sz="2400" dirty="0" err="1"/>
              <a:t>C’est</a:t>
            </a:r>
            <a:r>
              <a:rPr lang="en-US" sz="2400" dirty="0"/>
              <a:t> </a:t>
            </a:r>
            <a:r>
              <a:rPr lang="en-US" sz="2400" dirty="0" err="1"/>
              <a:t>vraiment</a:t>
            </a:r>
            <a:r>
              <a:rPr lang="en-US" sz="2400" dirty="0"/>
              <a:t> </a:t>
            </a:r>
            <a:r>
              <a:rPr lang="en-US" sz="2400" dirty="0" err="1"/>
              <a:t>chouette</a:t>
            </a:r>
            <a:r>
              <a:rPr lang="en-US" sz="2400" dirty="0"/>
              <a:t>.”</a:t>
            </a:r>
          </a:p>
          <a:p>
            <a:endParaRPr lang="en-US" dirty="0"/>
          </a:p>
        </p:txBody>
      </p:sp>
      <p:sp>
        <p:nvSpPr>
          <p:cNvPr id="7" name="Text Placeholder 6"/>
          <p:cNvSpPr>
            <a:spLocks noGrp="1"/>
          </p:cNvSpPr>
          <p:nvPr>
            <p:ph type="body" sz="quarter" idx="3"/>
          </p:nvPr>
        </p:nvSpPr>
        <p:spPr/>
        <p:txBody>
          <a:bodyPr/>
          <a:lstStyle/>
          <a:p>
            <a:r>
              <a:rPr lang="en-US" dirty="0"/>
              <a:t>Some prefer not to participate in the experiment</a:t>
            </a:r>
            <a:r>
              <a:rPr lang="en-US" dirty="0" smtClean="0"/>
              <a:t>:</a:t>
            </a:r>
            <a:endParaRPr lang="en-US" dirty="0"/>
          </a:p>
        </p:txBody>
      </p:sp>
      <p:sp>
        <p:nvSpPr>
          <p:cNvPr id="8" name="Content Placeholder 7"/>
          <p:cNvSpPr>
            <a:spLocks noGrp="1"/>
          </p:cNvSpPr>
          <p:nvPr>
            <p:ph sz="quarter" idx="4"/>
          </p:nvPr>
        </p:nvSpPr>
        <p:spPr/>
        <p:txBody>
          <a:bodyPr/>
          <a:lstStyle/>
          <a:p>
            <a:pPr lvl="0"/>
            <a:endParaRPr lang="en-US" dirty="0" smtClean="0"/>
          </a:p>
          <a:p>
            <a:pPr lvl="0"/>
            <a:r>
              <a:rPr lang="en-US" sz="2400" dirty="0" smtClean="0"/>
              <a:t>“</a:t>
            </a:r>
            <a:r>
              <a:rPr lang="en-US" sz="2400" dirty="0"/>
              <a:t>I’m just a scientist. I don’t do stakeholder engagement.”</a:t>
            </a:r>
          </a:p>
          <a:p>
            <a:pPr lvl="0"/>
            <a:r>
              <a:rPr lang="en-US" sz="2400" dirty="0"/>
              <a:t>“I need to think about it.”</a:t>
            </a:r>
          </a:p>
          <a:p>
            <a:pPr lvl="0"/>
            <a:r>
              <a:rPr lang="en-US" sz="2400" dirty="0"/>
              <a:t>“I enjoy watching how the poster develops.”</a:t>
            </a:r>
          </a:p>
          <a:p>
            <a:endParaRPr lang="en-US" dirty="0"/>
          </a:p>
        </p:txBody>
      </p:sp>
      <p:sp>
        <p:nvSpPr>
          <p:cNvPr id="10" name="Rectangle 9"/>
          <p:cNvSpPr/>
          <p:nvPr/>
        </p:nvSpPr>
        <p:spPr>
          <a:xfrm>
            <a:off x="2215870" y="5374965"/>
            <a:ext cx="9976130" cy="1483035"/>
          </a:xfrm>
          <a:prstGeom prst="rect">
            <a:avLst/>
          </a:prstGeom>
        </p:spPr>
        <p:txBody>
          <a:bodyPr wrap="square">
            <a:spAutoFit/>
          </a:bodyPr>
          <a:lstStyle/>
          <a:p>
            <a:pPr>
              <a:lnSpc>
                <a:spcPct val="107000"/>
              </a:lnSpc>
              <a:spcAft>
                <a:spcPts val="800"/>
              </a:spcAft>
            </a:pPr>
            <a:r>
              <a:rPr lang="en-US" sz="2400" b="1" dirty="0" smtClean="0">
                <a:latin typeface="Calibri" panose="020F0502020204030204" pitchFamily="34" charset="0"/>
                <a:ea typeface="Calibri" panose="020F0502020204030204" pitchFamily="34" charset="0"/>
                <a:cs typeface="Times New Roman" panose="02020603050405020304" pitchFamily="18" charset="0"/>
              </a:rPr>
              <a:t>Also skepticism about </a:t>
            </a:r>
            <a:r>
              <a:rPr lang="en-US" sz="2400" b="1" dirty="0">
                <a:latin typeface="Calibri" panose="020F0502020204030204" pitchFamily="34" charset="0"/>
                <a:ea typeface="Calibri" panose="020F0502020204030204" pitchFamily="34" charset="0"/>
                <a:cs typeface="Times New Roman" panose="02020603050405020304" pitchFamily="18" charset="0"/>
              </a:rPr>
              <a:t>stakeholder </a:t>
            </a:r>
            <a:r>
              <a:rPr lang="en-US" sz="2400" b="1" dirty="0" smtClean="0">
                <a:latin typeface="Calibri" panose="020F0502020204030204" pitchFamily="34" charset="0"/>
                <a:ea typeface="Calibri" panose="020F0502020204030204" pitchFamily="34" charset="0"/>
                <a:cs typeface="Times New Roman" panose="02020603050405020304" pitchFamily="18" charset="0"/>
              </a:rPr>
              <a:t>engagement</a:t>
            </a:r>
          </a:p>
          <a:p>
            <a:pPr marL="342900" indent="-342900">
              <a:lnSpc>
                <a:spcPct val="107000"/>
              </a:lnSpc>
              <a:spcAft>
                <a:spcPts val="800"/>
              </a:spcAft>
              <a:buFont typeface="Arial" panose="020B0604020202020204" pitchFamily="34" charset="0"/>
              <a:buChar char="•"/>
            </a:pPr>
            <a:r>
              <a:rPr lang="en-US" sz="2400" dirty="0" smtClean="0">
                <a:latin typeface="Calibri" panose="020F0502020204030204" pitchFamily="34" charset="0"/>
                <a:ea typeface="Calibri" panose="020F0502020204030204" pitchFamily="34" charset="0"/>
                <a:cs typeface="Times New Roman" panose="02020603050405020304" pitchFamily="18" charset="0"/>
              </a:rPr>
              <a:t>“</a:t>
            </a:r>
            <a:r>
              <a:rPr lang="en-US" sz="2400" dirty="0" err="1">
                <a:latin typeface="Calibri" panose="020F0502020204030204" pitchFamily="34" charset="0"/>
                <a:ea typeface="Calibri" panose="020F0502020204030204" pitchFamily="34" charset="0"/>
                <a:cs typeface="Times New Roman" panose="02020603050405020304" pitchFamily="18" charset="0"/>
              </a:rPr>
              <a:t>bla</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latin typeface="Calibri" panose="020F0502020204030204" pitchFamily="34" charset="0"/>
                <a:ea typeface="Calibri" panose="020F0502020204030204" pitchFamily="34" charset="0"/>
                <a:cs typeface="Times New Roman" panose="02020603050405020304" pitchFamily="18" charset="0"/>
              </a:rPr>
              <a:t>bla</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smtClean="0">
                <a:latin typeface="Calibri" panose="020F0502020204030204" pitchFamily="34" charset="0"/>
                <a:ea typeface="Calibri" panose="020F0502020204030204" pitchFamily="34" charset="0"/>
                <a:cs typeface="Times New Roman" panose="02020603050405020304" pitchFamily="18" charset="0"/>
              </a:rPr>
              <a:t>“</a:t>
            </a:r>
            <a:r>
              <a:rPr lang="en-US" sz="2400" dirty="0">
                <a:latin typeface="Calibri" panose="020F0502020204030204" pitchFamily="34" charset="0"/>
                <a:ea typeface="Calibri" panose="020F0502020204030204" pitchFamily="34" charset="0"/>
                <a:cs typeface="Times New Roman" panose="02020603050405020304" pitchFamily="18" charset="0"/>
              </a:rPr>
              <a:t>More of the same</a:t>
            </a:r>
            <a:r>
              <a:rPr lang="en-US" sz="2400" dirty="0" smtClean="0">
                <a:latin typeface="Calibri" panose="020F0502020204030204" pitchFamily="34"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“Stakeholder engagement is just a buzz word. What’s the point?”</a:t>
            </a:r>
          </a:p>
        </p:txBody>
      </p:sp>
      <p:pic>
        <p:nvPicPr>
          <p:cNvPr id="2" name="Picture 1"/>
          <p:cNvPicPr>
            <a:picLocks noChangeAspect="1"/>
          </p:cNvPicPr>
          <p:nvPr/>
        </p:nvPicPr>
        <p:blipFill>
          <a:blip r:embed="rId3"/>
          <a:stretch>
            <a:fillRect/>
          </a:stretch>
        </p:blipFill>
        <p:spPr>
          <a:xfrm>
            <a:off x="8542421" y="4873315"/>
            <a:ext cx="2386013" cy="1446207"/>
          </a:xfrm>
          <a:prstGeom prst="rect">
            <a:avLst/>
          </a:prstGeom>
        </p:spPr>
      </p:pic>
      <p:pic>
        <p:nvPicPr>
          <p:cNvPr id="3" name="Picture 2"/>
          <p:cNvPicPr>
            <a:picLocks noChangeAspect="1"/>
          </p:cNvPicPr>
          <p:nvPr/>
        </p:nvPicPr>
        <p:blipFill>
          <a:blip r:embed="rId4"/>
          <a:stretch>
            <a:fillRect/>
          </a:stretch>
        </p:blipFill>
        <p:spPr>
          <a:xfrm>
            <a:off x="8763794" y="365125"/>
            <a:ext cx="2957879" cy="1165225"/>
          </a:xfrm>
          <a:prstGeom prst="rect">
            <a:avLst/>
          </a:prstGeom>
        </p:spPr>
      </p:pic>
    </p:spTree>
    <p:extLst>
      <p:ext uri="{BB962C8B-B14F-4D97-AF65-F5344CB8AC3E}">
        <p14:creationId xmlns:p14="http://schemas.microsoft.com/office/powerpoint/2010/main" val="20758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1244</TotalTime>
  <Words>774</Words>
  <Application>Microsoft Office PowerPoint</Application>
  <PresentationFormat>Widescreen</PresentationFormat>
  <Paragraphs>64</Paragraphs>
  <Slides>12</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Symbol</vt:lpstr>
      <vt:lpstr>Times New Roman</vt:lpstr>
      <vt:lpstr>Wingdings</vt:lpstr>
      <vt:lpstr>Office Theme</vt:lpstr>
      <vt:lpstr>Imagining engagement:  A hands-on experiment</vt:lpstr>
      <vt:lpstr>PowerPoint Presentation</vt:lpstr>
      <vt:lpstr>PowerPoint Presentation</vt:lpstr>
      <vt:lpstr>PowerPoint Presentation</vt:lpstr>
      <vt:lpstr>PowerPoint Presentation</vt:lpstr>
      <vt:lpstr>From depiction to elaboration</vt:lpstr>
      <vt:lpstr>From elaboration to theoritization: e.g. recurring repertoires</vt:lpstr>
      <vt:lpstr>Strong emphasis on teaching, educating, informing the public about science and technology. </vt:lpstr>
      <vt:lpstr>Feedback on the experiment itself</vt:lpstr>
      <vt:lpstr>From depiction to elaboration to theoritization</vt:lpstr>
      <vt:lpstr>This experiment suggests that among participants there is:</vt:lpstr>
      <vt:lpstr>PowerPoint Presentation</vt:lpstr>
    </vt:vector>
  </TitlesOfParts>
  <Company>SCK-CEN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Imagining engagement:  A hands-on experiment</dc:title>
  <dc:creator>Van Oudheusden Michiel</dc:creator>
  <cp:lastModifiedBy>Van Oudheusden Michiel</cp:lastModifiedBy>
  <cp:revision>96</cp:revision>
  <dcterms:created xsi:type="dcterms:W3CDTF">2018-09-28T12:46:11Z</dcterms:created>
  <dcterms:modified xsi:type="dcterms:W3CDTF">2019-01-15T13:17:21Z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exandriaPath">
    <vt:lpwstr/>
  </property>
</Properties>
</file>