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60" r:id="rId5"/>
    <p:sldId id="285" r:id="rId6"/>
    <p:sldId id="286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9" r:id="rId18"/>
    <p:sldId id="290" r:id="rId19"/>
    <p:sldId id="291" r:id="rId20"/>
    <p:sldId id="272" r:id="rId21"/>
    <p:sldId id="294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93" r:id="rId33"/>
    <p:sldId id="284" r:id="rId34"/>
    <p:sldId id="287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561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1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28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85800" indent="-342900">
              <a:spcBef>
                <a:spcPts val="3200"/>
              </a:spcBef>
              <a:buClrTx/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231900" indent="-342900">
              <a:spcBef>
                <a:spcPts val="3200"/>
              </a:spcBef>
              <a:buClrTx/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76400" indent="-342900">
              <a:spcBef>
                <a:spcPts val="3200"/>
              </a:spcBef>
              <a:buClrTx/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120900" indent="-342900">
              <a:spcBef>
                <a:spcPts val="3200"/>
              </a:spcBef>
              <a:buClrTx/>
              <a:buSzPct val="75000"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3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t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iral.ulg.ac.be" TargetMode="External"/><Relationship Id="rId2" Type="http://schemas.openxmlformats.org/officeDocument/2006/relationships/hyperlink" Target="mailto:hadrien.macq@uliege.be" TargetMode="Externa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Quels futurs la révolution numérique nous promet-elle ? Quels enjeux pour l’enseignement ?"/>
          <p:cNvSpPr txBox="1">
            <a:spLocks noGrp="1"/>
          </p:cNvSpPr>
          <p:nvPr>
            <p:ph type="title"/>
          </p:nvPr>
        </p:nvSpPr>
        <p:spPr>
          <a:xfrm>
            <a:off x="685824" y="-1412318"/>
            <a:ext cx="11633152" cy="3302001"/>
          </a:xfrm>
          <a:prstGeom prst="rect">
            <a:avLst/>
          </a:prstGeom>
        </p:spPr>
        <p:txBody>
          <a:bodyPr/>
          <a:lstStyle/>
          <a:p>
            <a:pPr defTabSz="385572">
              <a:defRPr sz="528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Quels</a:t>
            </a:r>
            <a:r>
              <a:rPr dirty="0"/>
              <a:t> </a:t>
            </a:r>
            <a:r>
              <a:rPr dirty="0" err="1"/>
              <a:t>futurs</a:t>
            </a:r>
            <a:r>
              <a:rPr dirty="0"/>
              <a:t> </a:t>
            </a:r>
            <a:r>
              <a:rPr lang="fr-BE" dirty="0">
                <a:solidFill>
                  <a:srgbClr val="1497FC"/>
                </a:solidFill>
              </a:rPr>
              <a:t>l’innovation technologique</a:t>
            </a:r>
            <a:r>
              <a:rPr dirty="0">
                <a:solidFill>
                  <a:srgbClr val="1497FC"/>
                </a:solidFill>
              </a:rPr>
              <a:t> </a:t>
            </a:r>
            <a:r>
              <a:rPr dirty="0"/>
              <a:t>nous </a:t>
            </a:r>
            <a:r>
              <a:rPr dirty="0" err="1"/>
              <a:t>promet-elle</a:t>
            </a:r>
            <a:r>
              <a:rPr dirty="0"/>
              <a:t> ? </a:t>
            </a:r>
          </a:p>
        </p:txBody>
      </p:sp>
      <p:sp>
        <p:nvSpPr>
          <p:cNvPr id="148" name="Pierre Delvenne et Hadrien Macq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241824"/>
            <a:ext cx="10464800" cy="1767434"/>
          </a:xfrm>
          <a:prstGeom prst="rect">
            <a:avLst/>
          </a:prstGeom>
        </p:spPr>
        <p:txBody>
          <a:bodyPr/>
          <a:lstStyle/>
          <a:p>
            <a:pPr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Hadrien Macq</a:t>
            </a:r>
          </a:p>
          <a:p>
            <a:pPr>
              <a:defRPr sz="2500">
                <a:solidFill>
                  <a:schemeClr val="accent1">
                    <a:lumOff val="13529"/>
                  </a:schemeClr>
                </a:solidFill>
              </a:defRPr>
            </a:pPr>
            <a:r>
              <a:rPr lang="fr-BE" dirty="0"/>
              <a:t>Doctorant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Science</a:t>
            </a:r>
            <a:r>
              <a:rPr lang="fr-BE" b="1" dirty="0"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dirty="0" err="1">
                <a:latin typeface="Helvetica"/>
                <a:ea typeface="Helvetica"/>
                <a:cs typeface="Helvetica"/>
                <a:sym typeface="Helvetica"/>
              </a:rPr>
              <a:t>Politique</a:t>
            </a:r>
            <a:r>
              <a:rPr lang="fr-BE" b="1" dirty="0">
                <a:latin typeface="Helvetica"/>
                <a:ea typeface="Helvetica"/>
                <a:cs typeface="Helvetica"/>
                <a:sym typeface="Helvetica"/>
              </a:rPr>
              <a:t>s et Sociales</a:t>
            </a:r>
            <a:endParaRPr dirty="0"/>
          </a:p>
        </p:txBody>
      </p:sp>
      <p:pic>
        <p:nvPicPr>
          <p:cNvPr id="149" name="Image 2.png" descr="Image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2328" y="8386725"/>
            <a:ext cx="1864945" cy="776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50" y="8424235"/>
            <a:ext cx="2469813" cy="701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152128"/>
            <a:ext cx="10058400" cy="56578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ux origines de la « révolution numérique »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Aux origines de la « révolution numérique »</a:t>
            </a:r>
          </a:p>
        </p:txBody>
      </p:sp>
      <p:sp>
        <p:nvSpPr>
          <p:cNvPr id="189" name="Un certain nombre de visions avant-gardistes sont articulées par des précurseurs…"/>
          <p:cNvSpPr txBox="1">
            <a:spLocks noGrp="1"/>
          </p:cNvSpPr>
          <p:nvPr>
            <p:ph type="body" sz="half" idx="1"/>
          </p:nvPr>
        </p:nvSpPr>
        <p:spPr>
          <a:xfrm>
            <a:off x="533400" y="2914650"/>
            <a:ext cx="5334000" cy="6286500"/>
          </a:xfrm>
          <a:prstGeom prst="rect">
            <a:avLst/>
          </a:prstGeom>
        </p:spPr>
        <p:txBody>
          <a:bodyPr/>
          <a:lstStyle/>
          <a:p>
            <a:pPr marL="312039" indent="-312039" algn="just" defTabSz="531622">
              <a:spcBef>
                <a:spcPts val="2900"/>
              </a:spcBef>
              <a:buSzPct val="75000"/>
              <a:defRPr sz="2548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Un certain nombre de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visions avant-gardistes</a:t>
            </a:r>
            <a:r>
              <a:t> sont articulées par des précurseurs</a:t>
            </a:r>
          </a:p>
          <a:p>
            <a:pPr marL="312039" indent="-312039" algn="just" defTabSz="531622">
              <a:spcBef>
                <a:spcPts val="2900"/>
              </a:spcBef>
              <a:defRPr sz="2548"/>
            </a:pPr>
            <a:r>
              <a:t>Mythe persistant de la </a:t>
            </a:r>
            <a:r>
              <a:rPr b="1"/>
              <a:t>Silicon Valley</a:t>
            </a:r>
          </a:p>
          <a:p>
            <a:pPr marL="312039" indent="-312039" algn="just" defTabSz="531622">
              <a:spcBef>
                <a:spcPts val="2900"/>
              </a:spcBef>
              <a:defRPr sz="2548"/>
            </a:pPr>
            <a:r>
              <a:t>La transition vers cet imaginaire est présentée comme </a:t>
            </a:r>
            <a:r>
              <a:rPr b="1"/>
              <a:t>inéluctable</a:t>
            </a:r>
          </a:p>
          <a:p>
            <a:pPr marL="312039" indent="-312039" algn="just" defTabSz="531622">
              <a:spcBef>
                <a:spcPts val="2900"/>
              </a:spcBef>
              <a:defRPr sz="2548"/>
            </a:pPr>
            <a:r>
              <a:t>Les </a:t>
            </a:r>
            <a:r>
              <a:rPr b="1"/>
              <a:t>opportunités</a:t>
            </a:r>
            <a:r>
              <a:t> dépassent largement les menaces</a:t>
            </a:r>
          </a:p>
          <a:p>
            <a:pPr marL="312039" indent="-312039" algn="just" defTabSz="531622">
              <a:spcBef>
                <a:spcPts val="2900"/>
              </a:spcBef>
              <a:defRPr sz="2548"/>
            </a:pPr>
            <a:r>
              <a:t>La </a:t>
            </a:r>
            <a:r>
              <a:rPr b="1"/>
              <a:t>compétition</a:t>
            </a:r>
            <a:r>
              <a:t> est la norme dans un contexte de rareté</a:t>
            </a:r>
          </a:p>
        </p:txBody>
      </p:sp>
      <p:pic>
        <p:nvPicPr>
          <p:cNvPr id="190" name="104343343-RTX2ZXKG.1910x1000.jpg" descr="104343343-RTX2ZXKG.1910x10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40123" y="3072644"/>
            <a:ext cx="6356779" cy="3328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visu_1463985185.jpg" descr="visu_146398518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3512" y="6489700"/>
            <a:ext cx="6350001" cy="3657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L’imaginaire wallon de redéploiement industriel"/>
          <p:cNvSpPr txBox="1">
            <a:spLocks noGrp="1"/>
          </p:cNvSpPr>
          <p:nvPr>
            <p:ph type="title"/>
          </p:nvPr>
        </p:nvSpPr>
        <p:spPr>
          <a:xfrm>
            <a:off x="952500" y="15240"/>
            <a:ext cx="11099800" cy="2159001"/>
          </a:xfrm>
          <a:prstGeom prst="rect">
            <a:avLst/>
          </a:prstGeom>
        </p:spPr>
        <p:txBody>
          <a:bodyPr/>
          <a:lstStyle>
            <a:lvl1pPr defTabSz="484886">
              <a:defRPr sz="664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L’imaginaire wallon de redéploiement industriel</a:t>
            </a:r>
          </a:p>
        </p:txBody>
      </p:sp>
      <p:pic>
        <p:nvPicPr>
          <p:cNvPr id="195" name="liege_fussell_st-georges-vieille-montagne.jpg" descr="liege_fussell_st-georges-vieille-montag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081" y="2356986"/>
            <a:ext cx="4903244" cy="32974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B9710552868Z.1_20161216155007_000+GIL86CDHV.4-0.jpg" descr="B9710552868Z.1_20161216155007_000+GIL86CDHV.4-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081" y="5837162"/>
            <a:ext cx="4903244" cy="2756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wallonie-numerique.png" descr="wallonie-numeriqu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29421" y="2220397"/>
            <a:ext cx="6945925" cy="531280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3. Ancrer la « révolution numérique » sur un territoire"/>
          <p:cNvSpPr txBox="1">
            <a:spLocks noGrp="1"/>
          </p:cNvSpPr>
          <p:nvPr>
            <p:ph type="ctr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defTabSz="502412">
              <a:defRPr sz="6880"/>
            </a:pPr>
            <a:r>
              <a:t>3.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Ancrer</a:t>
            </a:r>
            <a:r>
              <a:t> la « révolution numérique » sur un territoire</a:t>
            </a:r>
          </a:p>
        </p:txBody>
      </p:sp>
      <p:sp>
        <p:nvSpPr>
          <p:cNvPr id="2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rritoire numér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Territoire</a:t>
            </a:r>
            <a:r>
              <a:rPr lang="fr-BE" dirty="0"/>
              <a:t>s</a:t>
            </a:r>
            <a:r>
              <a:rPr dirty="0"/>
              <a:t> </a:t>
            </a:r>
            <a:r>
              <a:rPr dirty="0" err="1"/>
              <a:t>numérique</a:t>
            </a:r>
            <a:r>
              <a:rPr lang="fr-BE" dirty="0"/>
              <a:t>s</a:t>
            </a:r>
            <a:endParaRPr dirty="0"/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2863497"/>
            <a:ext cx="3911600" cy="255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0147" y="2946400"/>
            <a:ext cx="4138507" cy="238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36050" y="2851150"/>
            <a:ext cx="3492500" cy="2959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66900" y="6553200"/>
            <a:ext cx="9525000" cy="1727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Digital Wallonia. Digital Strategy for Wallonia.mp4" descr="Digital Wallonia. Digital Strategy for Wallonia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219200"/>
            <a:ext cx="13004801" cy="7315200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iscours sur les territoires numériq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Discours sur les territoires numériques</a:t>
            </a:r>
          </a:p>
        </p:txBody>
      </p:sp>
      <p:sp>
        <p:nvSpPr>
          <p:cNvPr id="214" name="Des territoires connectés, intelligents…"/>
          <p:cNvSpPr txBox="1">
            <a:spLocks noGrp="1"/>
          </p:cNvSpPr>
          <p:nvPr>
            <p:ph type="body" idx="1"/>
          </p:nvPr>
        </p:nvSpPr>
        <p:spPr>
          <a:xfrm>
            <a:off x="195993" y="2305918"/>
            <a:ext cx="12612814" cy="6868964"/>
          </a:xfrm>
          <a:prstGeom prst="rect">
            <a:avLst/>
          </a:prstGeom>
        </p:spPr>
        <p:txBody>
          <a:bodyPr/>
          <a:lstStyle/>
          <a:p>
            <a:pPr algn="just"/>
            <a:r>
              <a:rPr dirty="0"/>
              <a:t>Des </a:t>
            </a:r>
            <a:r>
              <a:rPr dirty="0" err="1"/>
              <a:t>territoires</a:t>
            </a:r>
            <a:r>
              <a:rPr dirty="0"/>
              <a:t> </a:t>
            </a:r>
            <a:r>
              <a:rPr b="1" dirty="0" err="1"/>
              <a:t>connectés</a:t>
            </a:r>
            <a:r>
              <a:rPr b="1" dirty="0"/>
              <a:t>, </a:t>
            </a:r>
            <a:r>
              <a:rPr b="1" dirty="0" err="1"/>
              <a:t>intelligents</a:t>
            </a:r>
            <a:endParaRPr b="1" dirty="0"/>
          </a:p>
          <a:p>
            <a:pPr algn="just"/>
            <a:r>
              <a:rPr lang="fr-BE" dirty="0"/>
              <a:t>Idée qu’il faut « </a:t>
            </a:r>
            <a:r>
              <a:rPr lang="fr-BE" b="1" dirty="0"/>
              <a:t>prendre le train en marche</a:t>
            </a:r>
            <a:r>
              <a:rPr lang="fr-BE" dirty="0"/>
              <a:t> » dans le monde globalisé de la </a:t>
            </a:r>
            <a:r>
              <a:rPr lang="fr-BE" b="1" dirty="0"/>
              <a:t>course au progrès</a:t>
            </a:r>
          </a:p>
          <a:p>
            <a:pPr algn="just"/>
            <a:r>
              <a:rPr dirty="0" err="1"/>
              <a:t>L’innovation</a:t>
            </a:r>
            <a:r>
              <a:rPr dirty="0"/>
              <a:t> </a:t>
            </a:r>
            <a:r>
              <a:rPr dirty="0" err="1"/>
              <a:t>numérique</a:t>
            </a:r>
            <a:r>
              <a:rPr dirty="0"/>
              <a:t> </a:t>
            </a:r>
            <a:r>
              <a:rPr dirty="0" err="1"/>
              <a:t>permet</a:t>
            </a:r>
            <a:r>
              <a:rPr dirty="0"/>
              <a:t> le </a:t>
            </a:r>
            <a:r>
              <a:rPr b="1" dirty="0" err="1"/>
              <a:t>redéploiement</a:t>
            </a:r>
            <a:r>
              <a:rPr b="1" dirty="0"/>
              <a:t> de </a:t>
            </a:r>
            <a:r>
              <a:rPr b="1" dirty="0" err="1"/>
              <a:t>l’économie</a:t>
            </a:r>
            <a:r>
              <a:rPr b="1" dirty="0"/>
              <a:t> </a:t>
            </a:r>
            <a:r>
              <a:rPr dirty="0"/>
              <a:t>et </a:t>
            </a:r>
            <a:r>
              <a:rPr dirty="0" err="1"/>
              <a:t>améliore</a:t>
            </a:r>
            <a:r>
              <a:rPr dirty="0"/>
              <a:t> les </a:t>
            </a:r>
            <a:r>
              <a:rPr dirty="0" err="1"/>
              <a:t>diverses</a:t>
            </a:r>
            <a:r>
              <a:rPr dirty="0"/>
              <a:t> dimensions du </a:t>
            </a:r>
            <a:r>
              <a:rPr dirty="0" err="1"/>
              <a:t>territoire</a:t>
            </a:r>
            <a:r>
              <a:rPr dirty="0"/>
              <a:t> (</a:t>
            </a:r>
            <a:r>
              <a:rPr dirty="0" err="1"/>
              <a:t>enseignement</a:t>
            </a:r>
            <a:r>
              <a:rPr dirty="0"/>
              <a:t>, services publics, </a:t>
            </a:r>
            <a:r>
              <a:rPr dirty="0" err="1"/>
              <a:t>bien-être</a:t>
            </a:r>
            <a:r>
              <a:rPr dirty="0"/>
              <a:t> des </a:t>
            </a:r>
            <a:r>
              <a:rPr dirty="0" err="1"/>
              <a:t>citoyens</a:t>
            </a:r>
            <a:r>
              <a:rPr dirty="0"/>
              <a:t>, etc.)</a:t>
            </a:r>
            <a:endParaRPr lang="fr-BE" dirty="0"/>
          </a:p>
          <a:p>
            <a:pPr algn="just"/>
            <a:r>
              <a:rPr lang="fr-BE" dirty="0"/>
              <a:t>Le </a:t>
            </a:r>
            <a:r>
              <a:rPr lang="fr-BE" b="1" dirty="0"/>
              <a:t>citoyen</a:t>
            </a:r>
            <a:r>
              <a:rPr lang="fr-BE" dirty="0"/>
              <a:t> doit être </a:t>
            </a:r>
            <a:r>
              <a:rPr lang="fr-BE" b="1" dirty="0"/>
              <a:t>acteur </a:t>
            </a:r>
            <a:r>
              <a:rPr lang="fr-BE" dirty="0"/>
              <a:t>de la « transition numérique »</a:t>
            </a:r>
            <a:endParaRPr dirty="0"/>
          </a:p>
        </p:txBody>
      </p:sp>
      <p:sp>
        <p:nvSpPr>
          <p:cNvPr id="21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4. Concevoir des individus numériques"/>
          <p:cNvSpPr txBox="1">
            <a:spLocks noGrp="1"/>
          </p:cNvSpPr>
          <p:nvPr>
            <p:ph type="ctr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rPr dirty="0"/>
              <a:t>4. </a:t>
            </a:r>
            <a:r>
              <a:rPr lang="fr-BE" b="1" dirty="0">
                <a:latin typeface="Helvetica Neue"/>
                <a:ea typeface="Helvetica Neue"/>
                <a:cs typeface="Helvetica Neue"/>
                <a:sym typeface="Helvetica Neue"/>
              </a:rPr>
              <a:t>L’emploi</a:t>
            </a:r>
            <a:r>
              <a:rPr lang="fr-BE" b="1" i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fr-BE" dirty="0">
                <a:latin typeface="Helvetica Neue"/>
                <a:ea typeface="Helvetica Neue"/>
                <a:cs typeface="Helvetica Neue"/>
                <a:sym typeface="Helvetica Neue"/>
              </a:rPr>
              <a:t>à l’ère du numérique</a:t>
            </a:r>
            <a:endParaRPr dirty="0"/>
          </a:p>
        </p:txBody>
      </p:sp>
      <p:sp>
        <p:nvSpPr>
          <p:cNvPr id="21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Emploi</a:t>
            </a:r>
            <a:r>
              <a:rPr lang="en-US" dirty="0"/>
              <a:t> (1)</a:t>
            </a:r>
          </a:p>
        </p:txBody>
      </p:sp>
      <p:pic>
        <p:nvPicPr>
          <p:cNvPr id="6" name="Publicité Randstad Robots Cuis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8636" y="2413000"/>
            <a:ext cx="7347527" cy="551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24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Emploi</a:t>
            </a:r>
            <a:r>
              <a:rPr lang="en-US" dirty="0"/>
              <a:t> (2)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2500" y="2923309"/>
            <a:ext cx="11099800" cy="6286500"/>
          </a:xfrm>
        </p:spPr>
        <p:txBody>
          <a:bodyPr/>
          <a:lstStyle/>
          <a:p>
            <a:r>
              <a:rPr lang="en-US" dirty="0" err="1"/>
              <a:t>Changement</a:t>
            </a:r>
            <a:r>
              <a:rPr lang="en-US" dirty="0"/>
              <a:t> </a:t>
            </a:r>
            <a:r>
              <a:rPr lang="en-US" b="1" dirty="0" err="1"/>
              <a:t>nécessaire</a:t>
            </a:r>
            <a:r>
              <a:rPr lang="en-US" dirty="0"/>
              <a:t> et </a:t>
            </a:r>
            <a:r>
              <a:rPr lang="en-US" b="1" dirty="0"/>
              <a:t>urgent</a:t>
            </a:r>
          </a:p>
          <a:p>
            <a:r>
              <a:rPr lang="en-US" dirty="0" err="1"/>
              <a:t>Anciens</a:t>
            </a:r>
            <a:r>
              <a:rPr lang="en-US" dirty="0"/>
              <a:t> (</a:t>
            </a:r>
            <a:r>
              <a:rPr lang="en-US" b="1" dirty="0" err="1"/>
              <a:t>mauvais</a:t>
            </a:r>
            <a:r>
              <a:rPr lang="en-US" dirty="0"/>
              <a:t>) et nouveaux (</a:t>
            </a:r>
            <a:r>
              <a:rPr lang="en-US" b="1" dirty="0" err="1"/>
              <a:t>bons</a:t>
            </a:r>
            <a:r>
              <a:rPr lang="en-US" dirty="0"/>
              <a:t>) </a:t>
            </a:r>
            <a:r>
              <a:rPr lang="en-US" b="1" dirty="0"/>
              <a:t>métiers</a:t>
            </a:r>
          </a:p>
          <a:p>
            <a:r>
              <a:rPr lang="en-US" b="1" dirty="0" err="1"/>
              <a:t>Idéalisation</a:t>
            </a:r>
            <a:r>
              <a:rPr lang="en-US" dirty="0"/>
              <a:t> de la </a:t>
            </a:r>
            <a:r>
              <a:rPr lang="en-US" dirty="0" err="1"/>
              <a:t>technologie</a:t>
            </a:r>
            <a:endParaRPr lang="en-US" dirty="0"/>
          </a:p>
          <a:p>
            <a:r>
              <a:rPr lang="fr-BE" dirty="0"/>
              <a:t>Impératif de « </a:t>
            </a:r>
            <a:r>
              <a:rPr lang="fr-BE" b="1" dirty="0"/>
              <a:t>continuer à aller de l’avant</a:t>
            </a:r>
            <a:r>
              <a:rPr lang="fr-BE" dirty="0"/>
              <a:t> »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5682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2500" y="-411018"/>
            <a:ext cx="11099800" cy="2159000"/>
          </a:xfrm>
        </p:spPr>
        <p:txBody>
          <a:bodyPr/>
          <a:lstStyle/>
          <a:p>
            <a:r>
              <a:rPr lang="en-US" dirty="0" err="1"/>
              <a:t>Emploi</a:t>
            </a:r>
            <a:r>
              <a:rPr lang="en-US" dirty="0"/>
              <a:t> (3)	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52500" y="1925782"/>
            <a:ext cx="11099800" cy="356061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Conditions </a:t>
            </a:r>
            <a:r>
              <a:rPr lang="en-US" b="1" dirty="0" err="1"/>
              <a:t>d’accès</a:t>
            </a:r>
            <a:r>
              <a:rPr lang="en-US" dirty="0"/>
              <a:t> à la </a:t>
            </a:r>
            <a:r>
              <a:rPr lang="fr-BE" dirty="0"/>
              <a:t>« transition numérique »</a:t>
            </a:r>
          </a:p>
          <a:p>
            <a:r>
              <a:rPr lang="fr-BE" b="1" dirty="0"/>
              <a:t>Création</a:t>
            </a:r>
            <a:r>
              <a:rPr lang="fr-BE" dirty="0"/>
              <a:t> vs. </a:t>
            </a:r>
            <a:r>
              <a:rPr lang="fr-BE" b="1" dirty="0"/>
              <a:t>Destruction</a:t>
            </a:r>
            <a:r>
              <a:rPr lang="fr-BE" dirty="0"/>
              <a:t> d’emplois</a:t>
            </a:r>
          </a:p>
          <a:p>
            <a:r>
              <a:rPr lang="fr-BE" b="1" dirty="0"/>
              <a:t>Précarisation</a:t>
            </a:r>
            <a:r>
              <a:rPr lang="fr-BE" dirty="0"/>
              <a:t> de l’emploi</a:t>
            </a:r>
          </a:p>
          <a:p>
            <a:r>
              <a:rPr lang="fr-BE" dirty="0"/>
              <a:t>(</a:t>
            </a:r>
            <a:r>
              <a:rPr lang="fr-BE" b="1" dirty="0"/>
              <a:t>Dés)illusion</a:t>
            </a:r>
            <a:endParaRPr lang="en-US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6245802"/>
            <a:ext cx="5829300" cy="29146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3" y="3844925"/>
            <a:ext cx="5848486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0896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</a:t>
            </a:r>
          </a:p>
        </p:txBody>
      </p:sp>
      <p:sp>
        <p:nvSpPr>
          <p:cNvPr id="155" name="1. (Dé)construire la « révolution numérique »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dirty="0"/>
              <a:t>1. </a:t>
            </a:r>
            <a:r>
              <a:rPr b="1" dirty="0"/>
              <a:t>(</a:t>
            </a:r>
            <a:r>
              <a:rPr b="1" dirty="0" err="1"/>
              <a:t>Dé</a:t>
            </a:r>
            <a:r>
              <a:rPr b="1" dirty="0"/>
              <a:t>)</a:t>
            </a:r>
            <a:r>
              <a:rPr b="1" dirty="0" err="1"/>
              <a:t>construire</a:t>
            </a:r>
            <a:r>
              <a:rPr dirty="0"/>
              <a:t> l</a:t>
            </a:r>
            <a:r>
              <a:rPr lang="fr-BE" dirty="0"/>
              <a:t>es discours sur l’innovation technologique: la « révolution numérique »</a:t>
            </a:r>
            <a:endParaRPr dirty="0"/>
          </a:p>
          <a:p>
            <a:pPr lvl="1"/>
            <a:r>
              <a:rPr dirty="0"/>
              <a:t>2. </a:t>
            </a:r>
            <a:r>
              <a:rPr b="1" dirty="0"/>
              <a:t>Imaginer</a:t>
            </a:r>
            <a:r>
              <a:rPr dirty="0"/>
              <a:t> la « </a:t>
            </a:r>
            <a:r>
              <a:rPr dirty="0" err="1"/>
              <a:t>révolution</a:t>
            </a:r>
            <a:r>
              <a:rPr dirty="0"/>
              <a:t> </a:t>
            </a:r>
            <a:r>
              <a:rPr dirty="0" err="1"/>
              <a:t>numérique</a:t>
            </a:r>
            <a:r>
              <a:rPr dirty="0"/>
              <a:t> »</a:t>
            </a:r>
          </a:p>
          <a:p>
            <a:pPr lvl="2"/>
            <a:r>
              <a:rPr dirty="0"/>
              <a:t>3. </a:t>
            </a:r>
            <a:r>
              <a:rPr b="1" dirty="0" err="1"/>
              <a:t>Ancrer</a:t>
            </a:r>
            <a:r>
              <a:rPr dirty="0"/>
              <a:t> la « </a:t>
            </a:r>
            <a:r>
              <a:rPr dirty="0" err="1"/>
              <a:t>révolution</a:t>
            </a:r>
            <a:r>
              <a:rPr dirty="0"/>
              <a:t> </a:t>
            </a:r>
            <a:r>
              <a:rPr dirty="0" err="1"/>
              <a:t>numérique</a:t>
            </a:r>
            <a:r>
              <a:rPr dirty="0"/>
              <a:t> » sur un </a:t>
            </a:r>
            <a:r>
              <a:rPr dirty="0" err="1"/>
              <a:t>territoire</a:t>
            </a:r>
            <a:endParaRPr dirty="0"/>
          </a:p>
          <a:p>
            <a:pPr lvl="3"/>
            <a:r>
              <a:rPr dirty="0"/>
              <a:t>4. </a:t>
            </a:r>
            <a:r>
              <a:rPr lang="fr-BE" b="1" dirty="0"/>
              <a:t>L’emploi</a:t>
            </a:r>
            <a:r>
              <a:rPr lang="fr-BE" dirty="0"/>
              <a:t> à l’ère du numérique</a:t>
            </a:r>
          </a:p>
          <a:p>
            <a:pPr lvl="4"/>
            <a:r>
              <a:rPr lang="fr-BE" dirty="0"/>
              <a:t>5. </a:t>
            </a:r>
            <a:r>
              <a:rPr lang="fr-BE" b="1" dirty="0"/>
              <a:t>L’enseignement</a:t>
            </a:r>
            <a:r>
              <a:rPr lang="fr-BE" dirty="0"/>
              <a:t> à l’ère du numérique</a:t>
            </a:r>
            <a:endParaRPr dirty="0"/>
          </a:p>
          <a:p>
            <a:pPr lvl="5"/>
            <a:r>
              <a:rPr lang="fr-BE" dirty="0"/>
              <a:t>6</a:t>
            </a:r>
            <a:r>
              <a:rPr dirty="0"/>
              <a:t>. </a:t>
            </a:r>
            <a:r>
              <a:rPr b="1" dirty="0"/>
              <a:t>(Re)</a:t>
            </a:r>
            <a:r>
              <a:rPr b="1" dirty="0" err="1"/>
              <a:t>construire</a:t>
            </a:r>
            <a:r>
              <a:rPr dirty="0"/>
              <a:t> un monde </a:t>
            </a:r>
            <a:r>
              <a:rPr dirty="0" err="1"/>
              <a:t>commun</a:t>
            </a:r>
            <a:r>
              <a:rPr dirty="0"/>
              <a:t> à </a:t>
            </a:r>
            <a:r>
              <a:rPr dirty="0" err="1"/>
              <a:t>l’ère</a:t>
            </a:r>
            <a:r>
              <a:rPr dirty="0"/>
              <a:t> </a:t>
            </a:r>
            <a:r>
              <a:rPr dirty="0" err="1"/>
              <a:t>numérique</a:t>
            </a:r>
            <a:endParaRPr dirty="0"/>
          </a:p>
        </p:txBody>
      </p:sp>
      <p:sp>
        <p:nvSpPr>
          <p:cNvPr id="15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Individus numériques"/>
          <p:cNvSpPr txBox="1">
            <a:spLocks noGrp="1"/>
          </p:cNvSpPr>
          <p:nvPr>
            <p:ph type="title"/>
          </p:nvPr>
        </p:nvSpPr>
        <p:spPr>
          <a:xfrm>
            <a:off x="949113" y="-116689"/>
            <a:ext cx="11099800" cy="2159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BE" dirty="0"/>
              <a:t>L’avènement des i</a:t>
            </a:r>
            <a:r>
              <a:rPr dirty="0" err="1"/>
              <a:t>ndividus</a:t>
            </a:r>
            <a:r>
              <a:rPr dirty="0"/>
              <a:t> </a:t>
            </a:r>
            <a:r>
              <a:rPr dirty="0" err="1"/>
              <a:t>numériques</a:t>
            </a:r>
            <a:endParaRPr dirty="0"/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0707" y="2412545"/>
            <a:ext cx="5568108" cy="7124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06107" y="2412545"/>
            <a:ext cx="5055416" cy="340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06107" y="6374008"/>
            <a:ext cx="4460493" cy="2922392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2500" y="3953164"/>
            <a:ext cx="11099800" cy="2159000"/>
          </a:xfrm>
        </p:spPr>
        <p:txBody>
          <a:bodyPr>
            <a:normAutofit fontScale="90000"/>
          </a:bodyPr>
          <a:lstStyle/>
          <a:p>
            <a:pPr lvl="4"/>
            <a:r>
              <a:rPr lang="fr-BE" b="1" dirty="0"/>
              <a:t>5. L’enseignement</a:t>
            </a:r>
            <a:r>
              <a:rPr lang="fr-BE" dirty="0"/>
              <a:t> à l’ère du numérique</a:t>
            </a:r>
          </a:p>
        </p:txBody>
      </p:sp>
    </p:spTree>
    <p:extLst>
      <p:ext uri="{BB962C8B-B14F-4D97-AF65-F5344CB8AC3E}">
        <p14:creationId xmlns:p14="http://schemas.microsoft.com/office/powerpoint/2010/main" val="35028547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Natifs et immigr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Natifs et immigrants</a:t>
            </a: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8085" y="3024369"/>
            <a:ext cx="10268630" cy="543206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« Le plus grand problème auquel l’éducation fait face aujourd’hui est que nos professeurs, des immigrants numériques, qui parlent un langage dépassé (celui de l’âge pré-numérique), ont du mal à enseigner à une population qui parle un langage totalement nouveau »…"/>
          <p:cNvSpPr txBox="1">
            <a:spLocks noGrp="1"/>
          </p:cNvSpPr>
          <p:nvPr>
            <p:ph type="body" idx="1"/>
          </p:nvPr>
        </p:nvSpPr>
        <p:spPr>
          <a:xfrm>
            <a:off x="243586" y="2300582"/>
            <a:ext cx="12517628" cy="6879636"/>
          </a:xfrm>
          <a:prstGeom prst="rect">
            <a:avLst/>
          </a:prstGeom>
        </p:spPr>
        <p:txBody>
          <a:bodyPr/>
          <a:lstStyle/>
          <a:p>
            <a:pPr marL="426719" indent="-426719" algn="just" defTabSz="560831">
              <a:spcBef>
                <a:spcPts val="4000"/>
              </a:spcBef>
              <a:defRPr sz="3072"/>
            </a:pPr>
            <a:r>
              <a:t>« Le plus grand problème auquel l’éducation fait face aujourd’hui est que nos professeurs, des immigrants numériques, qui parlent un </a:t>
            </a:r>
            <a:r>
              <a:rPr b="1"/>
              <a:t>langage dépassé</a:t>
            </a:r>
            <a:r>
              <a:t> (celui de l’âge pré-numérique), ont du mal à enseigner à une population qui parle un </a:t>
            </a:r>
            <a:r>
              <a:rPr b="1"/>
              <a:t>langage totalement nouveau</a:t>
            </a:r>
            <a:r>
              <a:t> »</a:t>
            </a:r>
          </a:p>
          <a:p>
            <a:pPr marL="426719" indent="-426719" algn="just" defTabSz="560831">
              <a:spcBef>
                <a:spcPts val="4000"/>
              </a:spcBef>
              <a:defRPr sz="3072"/>
            </a:pPr>
            <a:r>
              <a:t>« Alors qu’est-ce qu’il devrait se passer ? Est-ce que les </a:t>
            </a:r>
            <a:r>
              <a:rPr i="1"/>
              <a:t>digital natives</a:t>
            </a:r>
            <a:r>
              <a:t> doivent apprendre selon les </a:t>
            </a:r>
            <a:r>
              <a:rPr b="1"/>
              <a:t>vieilles méthodes</a:t>
            </a:r>
            <a:r>
              <a:t>, ou bien est-ce que les </a:t>
            </a:r>
            <a:r>
              <a:rPr i="1"/>
              <a:t>digital immigrants</a:t>
            </a:r>
            <a:r>
              <a:t> doivent apprendre les nouvelles ? (…) Les adultes intelligents acceptent qu’ils ne connaissent pas leur nouveau monde et tirent profit de leurs enfants pour </a:t>
            </a:r>
            <a:r>
              <a:rPr b="1"/>
              <a:t>apprendre et s’intégrer</a:t>
            </a:r>
            <a:r>
              <a:t>. Les ‘pas-si-intelligents’ (ou les ‘pas-si-flexibles’) passent la plupart de leur temps à se plaindre que les choses étaient mieux avant »</a:t>
            </a:r>
          </a:p>
        </p:txBody>
      </p:sp>
      <p:sp>
        <p:nvSpPr>
          <p:cNvPr id="231" name="Natifs et immigra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Natifs et immigrants</a:t>
            </a:r>
          </a:p>
        </p:txBody>
      </p:sp>
      <p:sp>
        <p:nvSpPr>
          <p:cNvPr id="23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Enseigner aux digital natives"/>
          <p:cNvSpPr txBox="1">
            <a:spLocks noGrp="1"/>
          </p:cNvSpPr>
          <p:nvPr>
            <p:ph type="title"/>
          </p:nvPr>
        </p:nvSpPr>
        <p:spPr>
          <a:xfrm>
            <a:off x="733942" y="254000"/>
            <a:ext cx="11536916" cy="2159000"/>
          </a:xfrm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Enseigner aux digital natives</a:t>
            </a:r>
          </a:p>
        </p:txBody>
      </p:sp>
      <p:pic>
        <p:nvPicPr>
          <p:cNvPr id="2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042" y="2934928"/>
            <a:ext cx="6275480" cy="2201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02" y="5857464"/>
            <a:ext cx="7046550" cy="931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27326" y="2946182"/>
            <a:ext cx="5575301" cy="259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24720" y="6070165"/>
            <a:ext cx="5209709" cy="1780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W-ecole-numérique-1.jpg" descr="DW-ecole-numérique-1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7485" y="7109721"/>
            <a:ext cx="6420594" cy="1817684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Les professeurs doivent apprendre à communiquer dans le langage et le style de leurs élèv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/>
            <a:r>
              <a:rPr dirty="0"/>
              <a:t>Les </a:t>
            </a:r>
            <a:r>
              <a:rPr dirty="0" err="1"/>
              <a:t>professeurs</a:t>
            </a:r>
            <a:r>
              <a:rPr dirty="0"/>
              <a:t> </a:t>
            </a:r>
            <a:r>
              <a:rPr dirty="0" err="1"/>
              <a:t>doivent</a:t>
            </a:r>
            <a:r>
              <a:rPr dirty="0"/>
              <a:t> </a:t>
            </a:r>
            <a:r>
              <a:rPr dirty="0" err="1"/>
              <a:t>apprendre</a:t>
            </a:r>
            <a:r>
              <a:rPr dirty="0"/>
              <a:t> à </a:t>
            </a:r>
            <a:r>
              <a:rPr dirty="0" err="1"/>
              <a:t>communiquer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 le </a:t>
            </a:r>
            <a:r>
              <a:rPr dirty="0" err="1"/>
              <a:t>langage</a:t>
            </a:r>
            <a:r>
              <a:rPr dirty="0"/>
              <a:t> et le style de </a:t>
            </a:r>
            <a:r>
              <a:rPr dirty="0" err="1"/>
              <a:t>leurs</a:t>
            </a:r>
            <a:r>
              <a:rPr dirty="0"/>
              <a:t> </a:t>
            </a:r>
            <a:r>
              <a:rPr dirty="0" err="1"/>
              <a:t>élèves</a:t>
            </a:r>
            <a:endParaRPr dirty="0"/>
          </a:p>
          <a:p>
            <a:pPr algn="just"/>
            <a:r>
              <a:rPr dirty="0" err="1"/>
              <a:t>Aller</a:t>
            </a:r>
            <a:r>
              <a:rPr dirty="0"/>
              <a:t> plus </a:t>
            </a:r>
            <a:r>
              <a:rPr dirty="0" err="1"/>
              <a:t>vite</a:t>
            </a:r>
            <a:r>
              <a:rPr dirty="0"/>
              <a:t>, adapter le </a:t>
            </a:r>
            <a:r>
              <a:rPr dirty="0" err="1"/>
              <a:t>contenu</a:t>
            </a:r>
            <a:r>
              <a:rPr dirty="0"/>
              <a:t> des </a:t>
            </a:r>
            <a:r>
              <a:rPr dirty="0" err="1"/>
              <a:t>cours</a:t>
            </a:r>
            <a:endParaRPr dirty="0"/>
          </a:p>
          <a:p>
            <a:r>
              <a:rPr dirty="0" err="1"/>
              <a:t>Changement</a:t>
            </a:r>
            <a:r>
              <a:rPr dirty="0"/>
              <a:t> </a:t>
            </a:r>
            <a:r>
              <a:rPr dirty="0" err="1"/>
              <a:t>tant</a:t>
            </a:r>
            <a:r>
              <a:rPr dirty="0"/>
              <a:t> au </a:t>
            </a:r>
            <a:r>
              <a:rPr dirty="0" err="1"/>
              <a:t>niveau</a:t>
            </a:r>
            <a:r>
              <a:rPr dirty="0"/>
              <a:t> des </a:t>
            </a:r>
            <a:r>
              <a:rPr b="1" dirty="0" err="1"/>
              <a:t>pratiques</a:t>
            </a:r>
            <a:r>
              <a:rPr dirty="0"/>
              <a:t> </a:t>
            </a:r>
            <a:r>
              <a:rPr lang="fr-BE" dirty="0"/>
              <a:t>d</a:t>
            </a:r>
            <a:r>
              <a:rPr b="1" dirty="0"/>
              <a:t>’</a:t>
            </a:r>
            <a:r>
              <a:rPr b="1" dirty="0" err="1"/>
              <a:t>enseignement</a:t>
            </a:r>
            <a:r>
              <a:rPr b="1" dirty="0"/>
              <a:t> </a:t>
            </a:r>
            <a:r>
              <a:rPr dirty="0"/>
              <a:t>que des </a:t>
            </a:r>
            <a:r>
              <a:rPr b="1" dirty="0" err="1"/>
              <a:t>finalités</a:t>
            </a:r>
            <a:r>
              <a:rPr dirty="0"/>
              <a:t> du </a:t>
            </a:r>
            <a:r>
              <a:rPr dirty="0" err="1"/>
              <a:t>système</a:t>
            </a:r>
            <a:r>
              <a:rPr dirty="0"/>
              <a:t> </a:t>
            </a:r>
            <a:r>
              <a:rPr dirty="0" err="1"/>
              <a:t>éducatif</a:t>
            </a:r>
            <a:endParaRPr dirty="0"/>
          </a:p>
        </p:txBody>
      </p:sp>
      <p:sp>
        <p:nvSpPr>
          <p:cNvPr id="243" name="Enseigner aux digital natives"/>
          <p:cNvSpPr txBox="1">
            <a:spLocks noGrp="1"/>
          </p:cNvSpPr>
          <p:nvPr>
            <p:ph type="title"/>
          </p:nvPr>
        </p:nvSpPr>
        <p:spPr>
          <a:xfrm>
            <a:off x="733942" y="254000"/>
            <a:ext cx="11536916" cy="2159000"/>
          </a:xfrm>
          <a:prstGeom prst="rect">
            <a:avLst/>
          </a:prstGeom>
        </p:spPr>
        <p:txBody>
          <a:bodyPr/>
          <a:lstStyle>
            <a:lvl1pPr defTabSz="496570">
              <a:defRPr sz="6800"/>
            </a:lvl1pPr>
          </a:lstStyle>
          <a:p>
            <a:r>
              <a:t>Enseigner aux digital natives</a:t>
            </a:r>
          </a:p>
        </p:txBody>
      </p:sp>
      <p:sp>
        <p:nvSpPr>
          <p:cNvPr id="24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1" build="p" bldLvl="5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Enjeux contemporains des pratiques d’enseignement"/>
          <p:cNvSpPr txBox="1">
            <a:spLocks noGrp="1"/>
          </p:cNvSpPr>
          <p:nvPr>
            <p:ph type="title"/>
          </p:nvPr>
        </p:nvSpPr>
        <p:spPr>
          <a:xfrm>
            <a:off x="952500" y="57983"/>
            <a:ext cx="11099800" cy="2159001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Enjeux contemporains des pratiques d’enseignement</a:t>
            </a:r>
          </a:p>
        </p:txBody>
      </p:sp>
      <p:sp>
        <p:nvSpPr>
          <p:cNvPr id="247" name="Dépendance aux technologies…"/>
          <p:cNvSpPr txBox="1">
            <a:spLocks noGrp="1"/>
          </p:cNvSpPr>
          <p:nvPr>
            <p:ph type="body" sz="half" idx="1"/>
          </p:nvPr>
        </p:nvSpPr>
        <p:spPr>
          <a:xfrm>
            <a:off x="336686" y="2597150"/>
            <a:ext cx="5590631" cy="6286500"/>
          </a:xfrm>
          <a:prstGeom prst="rect">
            <a:avLst/>
          </a:prstGeom>
        </p:spPr>
        <p:txBody>
          <a:bodyPr/>
          <a:lstStyle/>
          <a:p>
            <a:r>
              <a:rPr b="1" dirty="0" err="1"/>
              <a:t>Dépendance</a:t>
            </a:r>
            <a:r>
              <a:rPr dirty="0"/>
              <a:t> aux technologies</a:t>
            </a:r>
          </a:p>
          <a:p>
            <a:r>
              <a:rPr b="1" dirty="0" err="1"/>
              <a:t>Economie</a:t>
            </a:r>
            <a:r>
              <a:rPr b="1" dirty="0"/>
              <a:t> </a:t>
            </a:r>
            <a:r>
              <a:rPr b="1" dirty="0" err="1"/>
              <a:t>politique</a:t>
            </a:r>
            <a:r>
              <a:rPr dirty="0"/>
              <a:t> et impact sur le </a:t>
            </a:r>
            <a:r>
              <a:rPr b="1" dirty="0" err="1"/>
              <a:t>contenu</a:t>
            </a:r>
            <a:r>
              <a:rPr dirty="0"/>
              <a:t> des </a:t>
            </a:r>
            <a:r>
              <a:rPr dirty="0" err="1"/>
              <a:t>cours</a:t>
            </a:r>
            <a:endParaRPr dirty="0"/>
          </a:p>
          <a:p>
            <a:pPr>
              <a:defRPr b="1"/>
            </a:pPr>
            <a:r>
              <a:rPr dirty="0"/>
              <a:t>Santé </a:t>
            </a:r>
            <a:r>
              <a:rPr dirty="0" err="1"/>
              <a:t>publique</a:t>
            </a:r>
            <a:endParaRPr dirty="0"/>
          </a:p>
          <a:p>
            <a:r>
              <a:rPr dirty="0"/>
              <a:t>Lien « </a:t>
            </a:r>
            <a:r>
              <a:rPr b="1" dirty="0"/>
              <a:t>physique</a:t>
            </a:r>
            <a:r>
              <a:rPr dirty="0"/>
              <a:t> » à </a:t>
            </a:r>
            <a:r>
              <a:rPr dirty="0" err="1"/>
              <a:t>l’enseignant</a:t>
            </a:r>
            <a:endParaRPr dirty="0"/>
          </a:p>
          <a:p>
            <a:r>
              <a:rPr dirty="0"/>
              <a:t>Les technologies </a:t>
            </a:r>
            <a:r>
              <a:rPr dirty="0" err="1"/>
              <a:t>comme</a:t>
            </a:r>
            <a:r>
              <a:rPr dirty="0"/>
              <a:t> </a:t>
            </a:r>
            <a:r>
              <a:rPr b="1" dirty="0" err="1"/>
              <a:t>moyen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comme</a:t>
            </a:r>
            <a:r>
              <a:rPr dirty="0"/>
              <a:t> </a:t>
            </a:r>
            <a:r>
              <a:rPr b="1" dirty="0"/>
              <a:t>fin</a:t>
            </a:r>
            <a:r>
              <a:rPr lang="fr-BE" b="1" dirty="0"/>
              <a:t> </a:t>
            </a:r>
            <a:r>
              <a:rPr dirty="0"/>
              <a:t>? </a:t>
            </a:r>
          </a:p>
        </p:txBody>
      </p:sp>
      <p:pic>
        <p:nvPicPr>
          <p:cNvPr id="248" name="cellphone_party940.jpg" descr="cellphone_party9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6261" y="2378686"/>
            <a:ext cx="3577545" cy="2683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lal-robot-enseignement-ethique-classe.jpg" descr="lal-robot-enseignement-ethique-class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6261" y="7439960"/>
            <a:ext cx="2558256" cy="1918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10889" y="2389879"/>
            <a:ext cx="2895601" cy="212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66261" y="5223546"/>
            <a:ext cx="3416301" cy="189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10889" y="5350546"/>
            <a:ext cx="2895601" cy="163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63461" y="7493499"/>
            <a:ext cx="4165339" cy="1811614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Finalités du système éducatif à l’ère numériqu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Finalités du système éducatif à l’ère numérique</a:t>
            </a:r>
          </a:p>
        </p:txBody>
      </p:sp>
      <p:pic>
        <p:nvPicPr>
          <p:cNvPr id="257" name="#Wallcode 2017 _ atelier de robotique à l’Ecole Communale de Houyet.mp4" descr="#Wallcode 2017 _ atelier de robotique à l’Ecole Communale de Houyet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2445814"/>
            <a:ext cx="13004801" cy="73152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5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Les enfants sont heureux…"/>
          <p:cNvSpPr txBox="1">
            <a:spLocks noGrp="1"/>
          </p:cNvSpPr>
          <p:nvPr>
            <p:ph type="body" sz="half" idx="1"/>
          </p:nvPr>
        </p:nvSpPr>
        <p:spPr>
          <a:xfrm>
            <a:off x="632694" y="2497657"/>
            <a:ext cx="5418474" cy="6485486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just"/>
            <a:r>
              <a:rPr dirty="0"/>
              <a:t>Les </a:t>
            </a:r>
            <a:r>
              <a:rPr dirty="0" err="1"/>
              <a:t>enfants</a:t>
            </a:r>
            <a:r>
              <a:rPr dirty="0"/>
              <a:t> </a:t>
            </a:r>
            <a:r>
              <a:rPr dirty="0" err="1"/>
              <a:t>sont</a:t>
            </a:r>
            <a:r>
              <a:rPr dirty="0"/>
              <a:t> </a:t>
            </a:r>
            <a:r>
              <a:rPr dirty="0" err="1"/>
              <a:t>heureux</a:t>
            </a:r>
            <a:endParaRPr dirty="0"/>
          </a:p>
          <a:p>
            <a:pPr algn="just"/>
            <a:r>
              <a:rPr dirty="0" err="1"/>
              <a:t>Susciter</a:t>
            </a:r>
            <a:r>
              <a:rPr lang="fr-BE" dirty="0"/>
              <a:t> </a:t>
            </a:r>
            <a:r>
              <a:rPr dirty="0"/>
              <a:t>des vocations, insertion sur le </a:t>
            </a:r>
            <a:r>
              <a:rPr dirty="0" err="1"/>
              <a:t>marché</a:t>
            </a:r>
            <a:r>
              <a:rPr dirty="0"/>
              <a:t> de </a:t>
            </a:r>
            <a:r>
              <a:rPr dirty="0" err="1"/>
              <a:t>l’emploi</a:t>
            </a:r>
            <a:r>
              <a:rPr lang="fr-BE" dirty="0"/>
              <a:t> </a:t>
            </a:r>
            <a:r>
              <a:rPr lang="fr-BE" dirty="0">
                <a:sym typeface="Wingdings" panose="05000000000000000000" pitchFamily="2" charset="2"/>
              </a:rPr>
              <a:t> </a:t>
            </a:r>
            <a:r>
              <a:rPr lang="fr-BE" dirty="0"/>
              <a:t>L’enseignement doit permettre de former des citoyens « </a:t>
            </a:r>
            <a:r>
              <a:rPr lang="fr-BE" b="1" dirty="0"/>
              <a:t>acteurs de la transformation numérique </a:t>
            </a:r>
            <a:r>
              <a:rPr lang="fr-BE" dirty="0"/>
              <a:t>», qui possèdent une « </a:t>
            </a:r>
            <a:r>
              <a:rPr lang="fr-BE" b="1" dirty="0"/>
              <a:t>attitude entrepreneuriale</a:t>
            </a:r>
            <a:r>
              <a:rPr lang="fr-BE" dirty="0"/>
              <a:t> »</a:t>
            </a:r>
            <a:endParaRPr dirty="0"/>
          </a:p>
          <a:p>
            <a:pPr algn="just"/>
            <a:r>
              <a:rPr dirty="0" err="1"/>
              <a:t>Préparer</a:t>
            </a:r>
            <a:r>
              <a:rPr dirty="0"/>
              <a:t> les </a:t>
            </a:r>
            <a:r>
              <a:rPr dirty="0" err="1"/>
              <a:t>enfants</a:t>
            </a:r>
            <a:r>
              <a:rPr dirty="0"/>
              <a:t> à un monde que </a:t>
            </a:r>
            <a:r>
              <a:rPr dirty="0" err="1"/>
              <a:t>l’on</a:t>
            </a:r>
            <a:r>
              <a:rPr dirty="0"/>
              <a:t> </a:t>
            </a:r>
            <a:r>
              <a:rPr dirty="0" err="1"/>
              <a:t>fige</a:t>
            </a:r>
            <a:r>
              <a:rPr lang="fr-BE" dirty="0"/>
              <a:t> </a:t>
            </a:r>
            <a:r>
              <a:rPr dirty="0"/>
              <a:t>?</a:t>
            </a:r>
          </a:p>
          <a:p>
            <a:pPr algn="just"/>
            <a:r>
              <a:rPr dirty="0"/>
              <a:t>Obsolescence </a:t>
            </a:r>
            <a:r>
              <a:rPr dirty="0" err="1"/>
              <a:t>programmée</a:t>
            </a:r>
            <a:r>
              <a:rPr dirty="0"/>
              <a:t> des </a:t>
            </a:r>
            <a:r>
              <a:rPr dirty="0" err="1"/>
              <a:t>contenus</a:t>
            </a:r>
            <a:r>
              <a:rPr dirty="0"/>
              <a:t> et des modes </a:t>
            </a:r>
            <a:r>
              <a:rPr dirty="0" err="1"/>
              <a:t>d’apprentissage</a:t>
            </a:r>
            <a:r>
              <a:rPr lang="fr-BE" dirty="0"/>
              <a:t> </a:t>
            </a:r>
            <a:r>
              <a:rPr dirty="0"/>
              <a:t>?</a:t>
            </a:r>
          </a:p>
        </p:txBody>
      </p:sp>
      <p:sp>
        <p:nvSpPr>
          <p:cNvPr id="261" name="Former des citoyens au monde que la « révolution numérique » nous promet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44677">
              <a:defRPr sz="4719"/>
            </a:lvl1pPr>
          </a:lstStyle>
          <a:p>
            <a:r>
              <a:t>Former des citoyens au monde que la « révolution numérique » nous promet ?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7269" y="3502569"/>
            <a:ext cx="4023308" cy="3039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26678" y="2937968"/>
            <a:ext cx="2603501" cy="45974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1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Eduquer à une humanité numérique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r>
              <a:t>Eduquer à une humanité numérique ?</a:t>
            </a:r>
          </a:p>
        </p:txBody>
      </p:sp>
      <p:sp>
        <p:nvSpPr>
          <p:cNvPr id="267" name="Rendre les individus compétitifs / former un esprit critique qui s’étende aux enjeux numériques…"/>
          <p:cNvSpPr txBox="1">
            <a:spLocks noGrp="1"/>
          </p:cNvSpPr>
          <p:nvPr>
            <p:ph type="body" idx="1"/>
          </p:nvPr>
        </p:nvSpPr>
        <p:spPr>
          <a:xfrm>
            <a:off x="242248" y="2589743"/>
            <a:ext cx="12520304" cy="6301314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Rendre</a:t>
            </a:r>
            <a:r>
              <a:rPr dirty="0"/>
              <a:t> les </a:t>
            </a:r>
            <a:r>
              <a:rPr dirty="0" err="1"/>
              <a:t>individus</a:t>
            </a:r>
            <a:r>
              <a:rPr dirty="0"/>
              <a:t> </a:t>
            </a:r>
            <a:r>
              <a:rPr u="sng" dirty="0" err="1"/>
              <a:t>compétitifs</a:t>
            </a:r>
            <a:r>
              <a:rPr dirty="0"/>
              <a:t> / former un esprit </a:t>
            </a:r>
            <a:r>
              <a:rPr u="sng" dirty="0"/>
              <a:t>critique</a:t>
            </a:r>
            <a:r>
              <a:rPr dirty="0"/>
              <a:t> qui </a:t>
            </a:r>
            <a:r>
              <a:rPr dirty="0" err="1"/>
              <a:t>s’étend</a:t>
            </a:r>
            <a:r>
              <a:rPr lang="fr-BE" dirty="0"/>
              <a:t>r</a:t>
            </a:r>
            <a:r>
              <a:rPr dirty="0"/>
              <a:t>e aux </a:t>
            </a:r>
            <a:r>
              <a:rPr dirty="0" err="1"/>
              <a:t>enjeux</a:t>
            </a:r>
            <a:r>
              <a:rPr dirty="0"/>
              <a:t> </a:t>
            </a:r>
            <a:r>
              <a:rPr dirty="0" err="1"/>
              <a:t>numériques</a:t>
            </a:r>
            <a:endParaRPr dirty="0"/>
          </a:p>
          <a:p>
            <a:r>
              <a:rPr dirty="0"/>
              <a:t>Education </a:t>
            </a:r>
            <a:r>
              <a:rPr u="sng" dirty="0"/>
              <a:t>par</a:t>
            </a:r>
            <a:r>
              <a:rPr dirty="0"/>
              <a:t> les technologies / </a:t>
            </a:r>
            <a:r>
              <a:rPr dirty="0" err="1"/>
              <a:t>éducation</a:t>
            </a:r>
            <a:r>
              <a:rPr dirty="0"/>
              <a:t> </a:t>
            </a:r>
            <a:r>
              <a:rPr u="sng" dirty="0"/>
              <a:t>aux</a:t>
            </a:r>
            <a:r>
              <a:rPr dirty="0"/>
              <a:t> technologies</a:t>
            </a:r>
          </a:p>
          <a:p>
            <a:r>
              <a:rPr dirty="0"/>
              <a:t>Savoir-</a:t>
            </a:r>
            <a:r>
              <a:rPr u="sng" dirty="0"/>
              <a:t>faire</a:t>
            </a:r>
            <a:r>
              <a:rPr dirty="0"/>
              <a:t> / savoir-</a:t>
            </a:r>
            <a:r>
              <a:rPr u="sng" dirty="0" err="1"/>
              <a:t>penser</a:t>
            </a:r>
            <a:endParaRPr u="sng" dirty="0"/>
          </a:p>
        </p:txBody>
      </p:sp>
      <p:sp>
        <p:nvSpPr>
          <p:cNvPr id="2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1. (Dé)construire la « révolution numérique »"/>
          <p:cNvSpPr txBox="1">
            <a:spLocks noGrp="1"/>
          </p:cNvSpPr>
          <p:nvPr>
            <p:ph type="ctrTitle"/>
          </p:nvPr>
        </p:nvSpPr>
        <p:spPr>
          <a:xfrm>
            <a:off x="1266613" y="3433617"/>
            <a:ext cx="10464800" cy="3302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525779">
              <a:defRPr sz="7200"/>
            </a:pPr>
            <a:r>
              <a:rPr dirty="0"/>
              <a:t>1. 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b="1" dirty="0" err="1">
                <a:latin typeface="Helvetica Neue"/>
                <a:ea typeface="Helvetica Neue"/>
                <a:cs typeface="Helvetica Neue"/>
                <a:sym typeface="Helvetica Neue"/>
              </a:rPr>
              <a:t>Dé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r>
              <a:rPr b="1" dirty="0" err="1">
                <a:latin typeface="Helvetica Neue"/>
                <a:ea typeface="Helvetica Neue"/>
                <a:cs typeface="Helvetica Neue"/>
                <a:sym typeface="Helvetica Neue"/>
              </a:rPr>
              <a:t>construire</a:t>
            </a:r>
            <a:r>
              <a:rPr dirty="0"/>
              <a:t> l</a:t>
            </a:r>
            <a:r>
              <a:rPr lang="fr-BE" dirty="0"/>
              <a:t>es discours sur l’innovation technologique :</a:t>
            </a:r>
            <a:br>
              <a:rPr lang="fr-BE" dirty="0"/>
            </a:br>
            <a:br>
              <a:rPr lang="fr-BE" dirty="0"/>
            </a:br>
            <a:r>
              <a:rPr lang="fr-BE" dirty="0"/>
              <a:t>La « révolution numérique »</a:t>
            </a:r>
            <a:endParaRPr dirty="0"/>
          </a:p>
        </p:txBody>
      </p:sp>
      <p:sp>
        <p:nvSpPr>
          <p:cNvPr id="15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5. (Re)construire un monde éducatif commun à l’ère numérique"/>
          <p:cNvSpPr txBox="1">
            <a:spLocks noGrp="1"/>
          </p:cNvSpPr>
          <p:nvPr>
            <p:ph type="ctrTitle"/>
          </p:nvPr>
        </p:nvSpPr>
        <p:spPr>
          <a:xfrm>
            <a:off x="1425831" y="514324"/>
            <a:ext cx="10464801" cy="3302001"/>
          </a:xfrm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r>
              <a:rPr dirty="0"/>
              <a:t>5. (Re)</a:t>
            </a:r>
            <a:r>
              <a:rPr dirty="0" err="1"/>
              <a:t>construire</a:t>
            </a:r>
            <a:r>
              <a:rPr dirty="0"/>
              <a:t> un monde </a:t>
            </a:r>
            <a:r>
              <a:rPr dirty="0" err="1"/>
              <a:t>commun</a:t>
            </a:r>
            <a:r>
              <a:rPr dirty="0"/>
              <a:t> à </a:t>
            </a:r>
            <a:r>
              <a:rPr dirty="0" err="1"/>
              <a:t>l’ère</a:t>
            </a:r>
            <a:r>
              <a:rPr dirty="0"/>
              <a:t> </a:t>
            </a:r>
            <a:r>
              <a:rPr dirty="0" err="1"/>
              <a:t>numérique</a:t>
            </a:r>
            <a:endParaRPr dirty="0"/>
          </a:p>
        </p:txBody>
      </p:sp>
      <p:pic>
        <p:nvPicPr>
          <p:cNvPr id="271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1259" y="4038971"/>
            <a:ext cx="7653946" cy="5412463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onclusions (1)"/>
          <p:cNvSpPr txBox="1">
            <a:spLocks noGrp="1"/>
          </p:cNvSpPr>
          <p:nvPr>
            <p:ph type="title"/>
          </p:nvPr>
        </p:nvSpPr>
        <p:spPr>
          <a:xfrm>
            <a:off x="949113" y="-30001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dirty="0"/>
              <a:t>Conclusions (1)</a:t>
            </a:r>
          </a:p>
        </p:txBody>
      </p:sp>
      <p:sp>
        <p:nvSpPr>
          <p:cNvPr id="275" name="La révolution numérique épuise nos capacités collectives d’imagination…"/>
          <p:cNvSpPr txBox="1">
            <a:spLocks noGrp="1"/>
          </p:cNvSpPr>
          <p:nvPr>
            <p:ph type="body" idx="1"/>
          </p:nvPr>
        </p:nvSpPr>
        <p:spPr>
          <a:xfrm>
            <a:off x="712381" y="4634346"/>
            <a:ext cx="11336532" cy="118456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14095">
              <a:spcBef>
                <a:spcPts val="3600"/>
              </a:spcBef>
              <a:defRPr sz="2816"/>
            </a:pPr>
            <a:r>
              <a:rPr lang="fr-BE" dirty="0"/>
              <a:t>La « révolution numérique » repose sur un ensemble de promesses</a:t>
            </a:r>
          </a:p>
          <a:p>
            <a:pPr marL="0" indent="0" defTabSz="514095">
              <a:spcBef>
                <a:spcPts val="3600"/>
              </a:spcBef>
              <a:buNone/>
              <a:defRPr sz="2816"/>
            </a:pPr>
            <a:endParaRPr lang="fr-BE" dirty="0"/>
          </a:p>
          <a:p>
            <a:pPr marL="0" indent="0" algn="just" defTabSz="514095">
              <a:spcBef>
                <a:spcPts val="3600"/>
              </a:spcBef>
              <a:buNone/>
              <a:defRPr sz="2816"/>
            </a:pPr>
            <a:endParaRPr lang="fr-BE" dirty="0"/>
          </a:p>
          <a:p>
            <a:pPr marL="0" indent="0" algn="just" defTabSz="514095">
              <a:spcBef>
                <a:spcPts val="3600"/>
              </a:spcBef>
              <a:buNone/>
              <a:defRPr sz="2816"/>
            </a:pPr>
            <a:endParaRPr lang="fr-BE" dirty="0"/>
          </a:p>
          <a:p>
            <a:pPr algn="just" defTabSz="514095">
              <a:spcBef>
                <a:spcPts val="3600"/>
              </a:spcBef>
              <a:defRPr sz="2816"/>
            </a:pPr>
            <a:endParaRPr lang="fr-BE" dirty="0"/>
          </a:p>
          <a:p>
            <a:pPr algn="just" defTabSz="514095">
              <a:spcBef>
                <a:spcPts val="3600"/>
              </a:spcBef>
              <a:defRPr sz="2816"/>
            </a:pPr>
            <a:endParaRPr lang="fr-BE" dirty="0"/>
          </a:p>
          <a:p>
            <a:pPr algn="just" defTabSz="514095">
              <a:spcBef>
                <a:spcPts val="3600"/>
              </a:spcBef>
              <a:defRPr sz="2816"/>
            </a:pPr>
            <a:endParaRPr lang="fr-BE" dirty="0"/>
          </a:p>
        </p:txBody>
      </p:sp>
      <p:sp>
        <p:nvSpPr>
          <p:cNvPr id="2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52" y="3113808"/>
            <a:ext cx="4550064" cy="395065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76394" y="7373498"/>
            <a:ext cx="8645237" cy="18876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fr-BE" dirty="0"/>
              <a:t>« Enfin bon, moi, tout ce que je te dis, on verra bien dans vingt ans si ça se sera réalisé (rire) »</a:t>
            </a:r>
            <a:br>
              <a:rPr lang="fr-BE" dirty="0"/>
            </a:br>
            <a:endParaRPr lang="fr-BE" dirty="0"/>
          </a:p>
          <a:p>
            <a:r>
              <a:rPr lang="fr-BE" sz="2000" b="0" i="1" dirty="0"/>
              <a:t>Une personne se définissant comme évangéliste technologique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(2)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1173480" lvl="2" indent="-391159" algn="just" defTabSz="514095">
              <a:spcBef>
                <a:spcPts val="3600"/>
              </a:spcBef>
              <a:defRPr sz="2816"/>
            </a:pPr>
            <a:endParaRPr lang="fr-BE" dirty="0"/>
          </a:p>
          <a:p>
            <a:pPr marL="1173480" lvl="2" indent="-391159" algn="just" defTabSz="514095">
              <a:spcBef>
                <a:spcPts val="3600"/>
              </a:spcBef>
              <a:defRPr sz="2816"/>
            </a:pPr>
            <a:endParaRPr lang="fr-BE" dirty="0"/>
          </a:p>
          <a:p>
            <a:pPr marL="782321" lvl="2" indent="0" algn="ctr" defTabSz="514095">
              <a:spcBef>
                <a:spcPts val="3600"/>
              </a:spcBef>
              <a:buNone/>
              <a:defRPr sz="2816"/>
            </a:pPr>
            <a:r>
              <a:rPr lang="fr-BE" b="1" dirty="0"/>
              <a:t>Une approche constructiviste permet de sortir du déterminisme dans lequel certains acteurs veulent nous plonger</a:t>
            </a:r>
          </a:p>
          <a:p>
            <a:pPr marL="782321" lvl="2" indent="0" algn="ctr" defTabSz="514095">
              <a:spcBef>
                <a:spcPts val="3600"/>
              </a:spcBef>
              <a:buNone/>
              <a:defRPr sz="2816"/>
            </a:pPr>
            <a:r>
              <a:rPr lang="fr-BE" b="1" dirty="0"/>
              <a:t>Il ne s’agit pas d’être pour ou contre la technologie, mais de questionner son développement</a:t>
            </a:r>
          </a:p>
          <a:p>
            <a:pPr marL="782321" lvl="2" indent="0" algn="just" defTabSz="514095">
              <a:spcBef>
                <a:spcPts val="3600"/>
              </a:spcBef>
              <a:buNone/>
              <a:defRPr sz="2816"/>
            </a:pPr>
            <a:endParaRPr lang="fr-BE" b="1" dirty="0">
              <a:solidFill>
                <a:schemeClr val="accent1">
                  <a:lumOff val="13529"/>
                </a:schemeClr>
              </a:solidFill>
            </a:endParaRPr>
          </a:p>
          <a:p>
            <a:pPr marL="1173480" lvl="2" indent="-391159" algn="just" defTabSz="514095">
              <a:spcBef>
                <a:spcPts val="3600"/>
              </a:spcBef>
              <a:defRPr sz="2816"/>
            </a:pPr>
            <a:r>
              <a:rPr lang="fr-BE" b="1" dirty="0">
                <a:solidFill>
                  <a:schemeClr val="accent1">
                    <a:lumOff val="13529"/>
                  </a:schemeClr>
                </a:solidFill>
              </a:rPr>
              <a:t>Pas UN futur mais DES futurs</a:t>
            </a:r>
            <a:r>
              <a:rPr lang="fr-BE" dirty="0"/>
              <a:t>. </a:t>
            </a:r>
            <a:r>
              <a:rPr lang="fr-BE" b="1" dirty="0"/>
              <a:t>Nous avons besoin d’espaces imaginatifs qui rouvrent les futurs possibles.</a:t>
            </a:r>
          </a:p>
          <a:p>
            <a:pPr marL="1173480" lvl="2" indent="-391159" algn="just" defTabSz="514095">
              <a:spcBef>
                <a:spcPts val="3600"/>
              </a:spcBef>
              <a:defRPr sz="2816"/>
            </a:pPr>
            <a:r>
              <a:rPr lang="fr-BE" b="1" dirty="0">
                <a:solidFill>
                  <a:schemeClr val="accent1">
                    <a:lumOff val="13529"/>
                  </a:schemeClr>
                </a:solidFill>
              </a:rPr>
              <a:t>Le numérique n’est pas une FIN en soi, mais un MOYEN</a:t>
            </a:r>
            <a:r>
              <a:rPr lang="fr-BE" dirty="0"/>
              <a:t>. </a:t>
            </a:r>
            <a:r>
              <a:rPr lang="fr-BE" b="1" dirty="0"/>
              <a:t>Il est nécessaire d’étendre les questions de démocratie au numérique.</a:t>
            </a:r>
          </a:p>
          <a:p>
            <a:pPr marL="1173480" lvl="2" indent="-391159" algn="just" defTabSz="514095">
              <a:spcBef>
                <a:spcPts val="3600"/>
              </a:spcBef>
              <a:defRPr sz="2816"/>
            </a:pPr>
            <a:endParaRPr lang="fr-BE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09064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Merci pour votre attention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6570">
              <a:defRPr sz="6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Merci pour votre attention!</a:t>
            </a:r>
          </a:p>
        </p:txBody>
      </p:sp>
      <p:sp>
        <p:nvSpPr>
          <p:cNvPr id="283" name="Contact: pierre.delvenne@uliege.be, hadrien.macq@uliege.be…"/>
          <p:cNvSpPr txBox="1">
            <a:spLocks noGrp="1"/>
          </p:cNvSpPr>
          <p:nvPr>
            <p:ph type="body" idx="1"/>
          </p:nvPr>
        </p:nvSpPr>
        <p:spPr>
          <a:xfrm>
            <a:off x="2256234" y="1733550"/>
            <a:ext cx="8492332" cy="6286500"/>
          </a:xfrm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rgbClr val="1497FC"/>
                </a:solidFill>
              </a:rPr>
              <a:t>Contact</a:t>
            </a:r>
            <a:r>
              <a:rPr dirty="0"/>
              <a:t>: </a:t>
            </a:r>
            <a:r>
              <a:rPr u="sng" dirty="0">
                <a:hlinkClick r:id="rId2"/>
              </a:rPr>
              <a:t>hadrien.macq@uliege.be</a:t>
            </a:r>
            <a:r>
              <a:rPr dirty="0"/>
              <a:t> </a:t>
            </a:r>
          </a:p>
          <a:p>
            <a:r>
              <a:rPr u="sng" dirty="0">
                <a:hlinkClick r:id="rId3"/>
              </a:rPr>
              <a:t>www.spiral.ulg.ac.be</a:t>
            </a:r>
          </a:p>
        </p:txBody>
      </p:sp>
      <p:sp>
        <p:nvSpPr>
          <p:cNvPr id="28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Quels futurs la révolution numérique nous promet-elle ? Quels enjeux pour l’enseignement ?"/>
          <p:cNvSpPr txBox="1">
            <a:spLocks noGrp="1"/>
          </p:cNvSpPr>
          <p:nvPr>
            <p:ph type="title"/>
          </p:nvPr>
        </p:nvSpPr>
        <p:spPr>
          <a:xfrm>
            <a:off x="685824" y="-1412318"/>
            <a:ext cx="11633152" cy="3302001"/>
          </a:xfrm>
          <a:prstGeom prst="rect">
            <a:avLst/>
          </a:prstGeom>
        </p:spPr>
        <p:txBody>
          <a:bodyPr/>
          <a:lstStyle/>
          <a:p>
            <a:pPr defTabSz="385572">
              <a:defRPr sz="528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Quels</a:t>
            </a:r>
            <a:r>
              <a:rPr dirty="0"/>
              <a:t> </a:t>
            </a:r>
            <a:r>
              <a:rPr dirty="0" err="1"/>
              <a:t>futurs</a:t>
            </a:r>
            <a:r>
              <a:rPr dirty="0"/>
              <a:t> </a:t>
            </a:r>
            <a:r>
              <a:rPr lang="fr-BE" dirty="0">
                <a:solidFill>
                  <a:srgbClr val="1497FC"/>
                </a:solidFill>
              </a:rPr>
              <a:t>l’innovation technologique</a:t>
            </a:r>
            <a:r>
              <a:rPr dirty="0">
                <a:solidFill>
                  <a:srgbClr val="1497FC"/>
                </a:solidFill>
              </a:rPr>
              <a:t> </a:t>
            </a:r>
            <a:r>
              <a:rPr dirty="0"/>
              <a:t>nous </a:t>
            </a:r>
            <a:r>
              <a:rPr dirty="0" err="1"/>
              <a:t>promet-elle</a:t>
            </a:r>
            <a:r>
              <a:rPr dirty="0"/>
              <a:t> ? </a:t>
            </a:r>
          </a:p>
        </p:txBody>
      </p:sp>
      <p:sp>
        <p:nvSpPr>
          <p:cNvPr id="148" name="Pierre Delvenne et Hadrien Macq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241824"/>
            <a:ext cx="10464800" cy="1767434"/>
          </a:xfrm>
          <a:prstGeom prst="rect">
            <a:avLst/>
          </a:prstGeom>
        </p:spPr>
        <p:txBody>
          <a:bodyPr/>
          <a:lstStyle/>
          <a:p>
            <a:pPr>
              <a:defRPr sz="25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Hadrien Macq</a:t>
            </a:r>
          </a:p>
          <a:p>
            <a:pPr>
              <a:defRPr sz="2500">
                <a:solidFill>
                  <a:schemeClr val="accent1">
                    <a:lumOff val="13529"/>
                  </a:schemeClr>
                </a:solidFill>
              </a:defRPr>
            </a:pPr>
            <a:r>
              <a:rPr lang="fr-BE" dirty="0"/>
              <a:t>Doctorant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Science</a:t>
            </a:r>
            <a:r>
              <a:rPr lang="fr-BE" b="1" dirty="0">
                <a:latin typeface="Helvetica"/>
                <a:ea typeface="Helvetica"/>
                <a:cs typeface="Helvetica"/>
                <a:sym typeface="Helvetica"/>
              </a:rPr>
              <a:t>s</a:t>
            </a: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dirty="0" err="1">
                <a:latin typeface="Helvetica"/>
                <a:ea typeface="Helvetica"/>
                <a:cs typeface="Helvetica"/>
                <a:sym typeface="Helvetica"/>
              </a:rPr>
              <a:t>Politique</a:t>
            </a:r>
            <a:r>
              <a:rPr lang="fr-BE" b="1" dirty="0">
                <a:latin typeface="Helvetica"/>
                <a:ea typeface="Helvetica"/>
                <a:cs typeface="Helvetica"/>
                <a:sym typeface="Helvetica"/>
              </a:rPr>
              <a:t>s et Sociales</a:t>
            </a:r>
            <a:endParaRPr dirty="0"/>
          </a:p>
        </p:txBody>
      </p:sp>
      <p:pic>
        <p:nvPicPr>
          <p:cNvPr id="149" name="Image 2.png" descr="Image 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2328" y="8386725"/>
            <a:ext cx="1864945" cy="776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50" y="8424235"/>
            <a:ext cx="2469813" cy="701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2152128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0775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Une perspective constructiviste…"/>
          <p:cNvSpPr txBox="1">
            <a:spLocks noGrp="1"/>
          </p:cNvSpPr>
          <p:nvPr>
            <p:ph type="title"/>
          </p:nvPr>
        </p:nvSpPr>
        <p:spPr>
          <a:xfrm>
            <a:off x="327793" y="254000"/>
            <a:ext cx="12349213" cy="2159000"/>
          </a:xfrm>
          <a:prstGeom prst="rect">
            <a:avLst/>
          </a:prstGeom>
        </p:spPr>
        <p:txBody>
          <a:bodyPr/>
          <a:lstStyle/>
          <a:p>
            <a:pPr defTabSz="461518">
              <a:defRPr sz="63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 err="1"/>
              <a:t>Une</a:t>
            </a:r>
            <a:r>
              <a:rPr dirty="0"/>
              <a:t> perspective </a:t>
            </a:r>
            <a:r>
              <a:rPr dirty="0" err="1"/>
              <a:t>constructiviste</a:t>
            </a:r>
            <a:endParaRPr dirty="0"/>
          </a:p>
          <a:p>
            <a:pPr defTabSz="461518">
              <a:defRPr sz="632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de la </a:t>
            </a:r>
            <a:r>
              <a:rPr dirty="0" err="1"/>
              <a:t>technologie</a:t>
            </a:r>
            <a:endParaRPr dirty="0"/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4526" y="3390900"/>
            <a:ext cx="7468974" cy="4201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681" y="3390900"/>
            <a:ext cx="4000599" cy="420129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06581" y="41564"/>
            <a:ext cx="11699009" cy="2159000"/>
          </a:xfrm>
        </p:spPr>
        <p:txBody>
          <a:bodyPr>
            <a:normAutofit fontScale="90000"/>
          </a:bodyPr>
          <a:lstStyle/>
          <a:p>
            <a:r>
              <a:rPr lang="en-US" dirty="0"/>
              <a:t>Les  </a:t>
            </a:r>
            <a:r>
              <a:rPr lang="fr-BE" dirty="0"/>
              <a:t>« révolutions » technologiques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6005692"/>
            <a:ext cx="5083897" cy="300716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826198"/>
            <a:ext cx="4674755" cy="33661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61" y="2683200"/>
            <a:ext cx="78676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855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952499" y="420255"/>
            <a:ext cx="11099800" cy="2159000"/>
          </a:xfrm>
        </p:spPr>
        <p:txBody>
          <a:bodyPr>
            <a:normAutofit fontScale="90000"/>
          </a:bodyPr>
          <a:lstStyle/>
          <a:p>
            <a:r>
              <a:rPr lang="en-US" dirty="0"/>
              <a:t>La </a:t>
            </a:r>
            <a:r>
              <a:rPr lang="fr-BE" dirty="0"/>
              <a:t>« révolution numérique »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6" y="4539961"/>
            <a:ext cx="12334125" cy="21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361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évolution numérique, entre technologie et démocrati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Révolution numérique, entre 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technologie</a:t>
            </a:r>
            <a:r>
              <a:t> et </a:t>
            </a:r>
            <a:r>
              <a:rPr>
                <a:solidFill>
                  <a:schemeClr val="accent1">
                    <a:lumOff val="13529"/>
                  </a:schemeClr>
                </a:solidFill>
              </a:rPr>
              <a:t>démocratie</a:t>
            </a:r>
          </a:p>
        </p:txBody>
      </p:sp>
      <p:sp>
        <p:nvSpPr>
          <p:cNvPr id="171" name="Les développements liés au numérique sont inséparables de questions liées à leur mise en politiqu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algn="just"/>
            <a:r>
              <a:rPr dirty="0"/>
              <a:t>Les </a:t>
            </a:r>
            <a:r>
              <a:rPr dirty="0" err="1"/>
              <a:t>développements</a:t>
            </a:r>
            <a:r>
              <a:rPr dirty="0"/>
              <a:t> </a:t>
            </a:r>
            <a:r>
              <a:rPr dirty="0" err="1"/>
              <a:t>liés</a:t>
            </a:r>
            <a:r>
              <a:rPr dirty="0"/>
              <a:t> au </a:t>
            </a:r>
            <a:r>
              <a:rPr dirty="0" err="1"/>
              <a:t>numérique</a:t>
            </a:r>
            <a:r>
              <a:rPr dirty="0"/>
              <a:t> </a:t>
            </a:r>
            <a:r>
              <a:rPr dirty="0" err="1"/>
              <a:t>sont</a:t>
            </a:r>
            <a:r>
              <a:rPr dirty="0"/>
              <a:t> </a:t>
            </a:r>
            <a:r>
              <a:rPr dirty="0" err="1"/>
              <a:t>inséparables</a:t>
            </a:r>
            <a:r>
              <a:rPr dirty="0"/>
              <a:t> de questions </a:t>
            </a:r>
            <a:r>
              <a:rPr dirty="0" err="1"/>
              <a:t>liées</a:t>
            </a:r>
            <a:r>
              <a:rPr dirty="0"/>
              <a:t> à </a:t>
            </a:r>
            <a:r>
              <a:rPr dirty="0" err="1"/>
              <a:t>leur</a:t>
            </a:r>
            <a:r>
              <a:rPr dirty="0"/>
              <a:t> </a:t>
            </a:r>
            <a:r>
              <a:rPr dirty="0" err="1"/>
              <a:t>mise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politique</a:t>
            </a:r>
            <a:endParaRPr dirty="0"/>
          </a:p>
          <a:p>
            <a:pPr algn="just"/>
            <a:r>
              <a:rPr dirty="0"/>
              <a:t>La </a:t>
            </a:r>
            <a:r>
              <a:rPr lang="fr-BE" dirty="0"/>
              <a:t>« </a:t>
            </a:r>
            <a:r>
              <a:rPr dirty="0" err="1"/>
              <a:t>révolution</a:t>
            </a:r>
            <a:r>
              <a:rPr dirty="0"/>
              <a:t> </a:t>
            </a:r>
            <a:r>
              <a:rPr dirty="0" err="1"/>
              <a:t>numérique</a:t>
            </a:r>
            <a:r>
              <a:rPr lang="fr-BE" dirty="0"/>
              <a:t> »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au </a:t>
            </a:r>
            <a:r>
              <a:rPr dirty="0" err="1"/>
              <a:t>coeur</a:t>
            </a:r>
            <a:r>
              <a:rPr dirty="0"/>
              <a:t> </a:t>
            </a:r>
            <a:r>
              <a:rPr dirty="0" err="1"/>
              <a:t>d’une</a:t>
            </a:r>
            <a:r>
              <a:rPr dirty="0"/>
              <a:t> </a:t>
            </a:r>
            <a:r>
              <a:rPr dirty="0" err="1"/>
              <a:t>économie</a:t>
            </a:r>
            <a:r>
              <a:rPr dirty="0"/>
              <a:t> de la </a:t>
            </a:r>
            <a:r>
              <a:rPr dirty="0" err="1"/>
              <a:t>promesse</a:t>
            </a:r>
            <a:endParaRPr dirty="0"/>
          </a:p>
          <a:p>
            <a:pPr algn="just"/>
            <a:r>
              <a:rPr dirty="0"/>
              <a:t>Ce </a:t>
            </a:r>
            <a:r>
              <a:rPr dirty="0" err="1"/>
              <a:t>futur</a:t>
            </a:r>
            <a:r>
              <a:rPr dirty="0"/>
              <a:t> </a:t>
            </a:r>
            <a:r>
              <a:rPr dirty="0" err="1"/>
              <a:t>prometteur</a:t>
            </a:r>
            <a:r>
              <a:rPr dirty="0"/>
              <a:t> </a:t>
            </a:r>
            <a:r>
              <a:rPr dirty="0" err="1"/>
              <a:t>déplace</a:t>
            </a:r>
            <a:r>
              <a:rPr dirty="0"/>
              <a:t> sans le dire des </a:t>
            </a:r>
            <a:r>
              <a:rPr dirty="0" err="1"/>
              <a:t>enjeux</a:t>
            </a:r>
            <a:r>
              <a:rPr dirty="0"/>
              <a:t> </a:t>
            </a:r>
            <a:r>
              <a:rPr dirty="0" err="1"/>
              <a:t>fondamentaux</a:t>
            </a:r>
            <a:r>
              <a:rPr dirty="0"/>
              <a:t> </a:t>
            </a:r>
            <a:r>
              <a:rPr lang="fr-BE" dirty="0"/>
              <a:t>en matière (notamment) d’emploi et d’éducation</a:t>
            </a:r>
            <a:endParaRPr dirty="0"/>
          </a:p>
        </p:txBody>
      </p:sp>
      <p:sp>
        <p:nvSpPr>
          <p:cNvPr id="1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2. Imaginer la « révolution numérique »"/>
          <p:cNvSpPr txBox="1">
            <a:spLocks noGrp="1"/>
          </p:cNvSpPr>
          <p:nvPr>
            <p:ph type="ctrTitle"/>
          </p:nvPr>
        </p:nvSpPr>
        <p:spPr>
          <a:xfrm>
            <a:off x="1266613" y="2955636"/>
            <a:ext cx="10464800" cy="3302000"/>
          </a:xfrm>
          <a:prstGeom prst="rect">
            <a:avLst/>
          </a:prstGeom>
        </p:spPr>
        <p:txBody>
          <a:bodyPr/>
          <a:lstStyle/>
          <a:p>
            <a:pPr defTabSz="525779">
              <a:defRPr sz="7200"/>
            </a:pPr>
            <a:r>
              <a:rPr dirty="0"/>
              <a:t>2. </a:t>
            </a:r>
            <a:r>
              <a:rPr b="1" dirty="0">
                <a:latin typeface="Helvetica Neue"/>
                <a:ea typeface="Helvetica Neue"/>
                <a:cs typeface="Helvetica Neue"/>
                <a:sym typeface="Helvetica Neue"/>
              </a:rPr>
              <a:t>Imaginer</a:t>
            </a:r>
            <a:r>
              <a:rPr dirty="0"/>
              <a:t> la « </a:t>
            </a:r>
            <a:r>
              <a:rPr dirty="0" err="1"/>
              <a:t>révolution</a:t>
            </a:r>
            <a:r>
              <a:rPr dirty="0"/>
              <a:t> </a:t>
            </a:r>
            <a:r>
              <a:rPr dirty="0" err="1"/>
              <a:t>numérique</a:t>
            </a:r>
            <a:r>
              <a:rPr dirty="0"/>
              <a:t> »</a:t>
            </a:r>
          </a:p>
        </p:txBody>
      </p:sp>
      <p:sp>
        <p:nvSpPr>
          <p:cNvPr id="17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85373" y="9296400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Au coeur d’un nouvel imaginaire"/>
          <p:cNvSpPr txBox="1">
            <a:spLocks noGrp="1"/>
          </p:cNvSpPr>
          <p:nvPr>
            <p:ph type="title"/>
          </p:nvPr>
        </p:nvSpPr>
        <p:spPr>
          <a:xfrm>
            <a:off x="467394" y="63500"/>
            <a:ext cx="12070012" cy="2159000"/>
          </a:xfrm>
          <a:prstGeom prst="rect">
            <a:avLst/>
          </a:prstGeom>
        </p:spPr>
        <p:txBody>
          <a:bodyPr/>
          <a:lstStyle>
            <a:lvl1pPr defTabSz="490727">
              <a:defRPr sz="671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Au coeur d’un nouvel imaginaire</a:t>
            </a:r>
          </a:p>
        </p:txBody>
      </p:sp>
      <p:sp>
        <p:nvSpPr>
          <p:cNvPr id="178" name="Les imaginaires sont des ressources collectivement partagées…"/>
          <p:cNvSpPr txBox="1">
            <a:spLocks noGrp="1"/>
          </p:cNvSpPr>
          <p:nvPr>
            <p:ph type="body" sz="half" idx="1"/>
          </p:nvPr>
        </p:nvSpPr>
        <p:spPr>
          <a:xfrm>
            <a:off x="332233" y="2476500"/>
            <a:ext cx="6549134" cy="6286500"/>
          </a:xfrm>
          <a:prstGeom prst="rect">
            <a:avLst/>
          </a:prstGeom>
        </p:spPr>
        <p:txBody>
          <a:bodyPr/>
          <a:lstStyle/>
          <a:p>
            <a:pPr algn="just"/>
            <a:r>
              <a:t>Les imaginaires sont des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 ressources collectivement partagées</a:t>
            </a:r>
          </a:p>
          <a:p>
            <a:pPr algn="just"/>
            <a:r>
              <a:t>L’imaginaire déplace la question du fantasmé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vs</a:t>
            </a:r>
            <a:r>
              <a:t> le réel: il a de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puissants effets structurants</a:t>
            </a:r>
            <a:r>
              <a:t> sur les pratiques, relations, engagements…</a:t>
            </a:r>
          </a:p>
          <a:p>
            <a:pPr algn="just"/>
            <a:r>
              <a:t>Il vise l’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obsolescence</a:t>
            </a:r>
            <a:r>
              <a:t> d’imaginaires préexistants</a:t>
            </a:r>
          </a:p>
          <a:p>
            <a:pPr algn="just"/>
            <a:r>
              <a:t>Il est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sociotechnique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1049" y="2579864"/>
            <a:ext cx="4632539" cy="714833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75349" y="9258300"/>
            <a:ext cx="241402" cy="381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597</Words>
  <Application>Microsoft Office PowerPoint</Application>
  <PresentationFormat>Personnalisé</PresentationFormat>
  <Paragraphs>126</Paragraphs>
  <Slides>34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Helvetica</vt:lpstr>
      <vt:lpstr>Helvetica Light</vt:lpstr>
      <vt:lpstr>Helvetica Neue</vt:lpstr>
      <vt:lpstr>Helvetica Neue Light</vt:lpstr>
      <vt:lpstr>Helvetica Neue Medium</vt:lpstr>
      <vt:lpstr>Black</vt:lpstr>
      <vt:lpstr>Quels futurs l’innovation technologique nous promet-elle ? </vt:lpstr>
      <vt:lpstr>Plan</vt:lpstr>
      <vt:lpstr>1. (Dé)construire les discours sur l’innovation technologique :  La « révolution numérique »</vt:lpstr>
      <vt:lpstr>Une perspective constructiviste de la technologie</vt:lpstr>
      <vt:lpstr>Les  « révolutions » technologiques</vt:lpstr>
      <vt:lpstr>La « révolution numérique »</vt:lpstr>
      <vt:lpstr>Révolution numérique, entre technologie et démocratie</vt:lpstr>
      <vt:lpstr>2. Imaginer la « révolution numérique »</vt:lpstr>
      <vt:lpstr>Au coeur d’un nouvel imaginaire</vt:lpstr>
      <vt:lpstr>Aux origines de la « révolution numérique »</vt:lpstr>
      <vt:lpstr>L’imaginaire wallon de redéploiement industriel</vt:lpstr>
      <vt:lpstr>3. Ancrer la « révolution numérique » sur un territoire</vt:lpstr>
      <vt:lpstr>Territoires numériques</vt:lpstr>
      <vt:lpstr>Présentation PowerPoint</vt:lpstr>
      <vt:lpstr>Discours sur les territoires numériques</vt:lpstr>
      <vt:lpstr>4. L’emploi à l’ère du numérique</vt:lpstr>
      <vt:lpstr>Emploi (1)</vt:lpstr>
      <vt:lpstr>Emploi (2)</vt:lpstr>
      <vt:lpstr>Emploi (3) </vt:lpstr>
      <vt:lpstr>L’avènement des individus numériques</vt:lpstr>
      <vt:lpstr>5. L’enseignement à l’ère du numérique</vt:lpstr>
      <vt:lpstr>Natifs et immigrants</vt:lpstr>
      <vt:lpstr>Natifs et immigrants</vt:lpstr>
      <vt:lpstr>Enseigner aux digital natives</vt:lpstr>
      <vt:lpstr>Enseigner aux digital natives</vt:lpstr>
      <vt:lpstr>Enjeux contemporains des pratiques d’enseignement</vt:lpstr>
      <vt:lpstr>Finalités du système éducatif à l’ère numérique</vt:lpstr>
      <vt:lpstr>Former des citoyens au monde que la « révolution numérique » nous promet ?</vt:lpstr>
      <vt:lpstr>Eduquer à une humanité numérique ?</vt:lpstr>
      <vt:lpstr>5. (Re)construire un monde commun à l’ère numérique</vt:lpstr>
      <vt:lpstr>Conclusions (1)</vt:lpstr>
      <vt:lpstr>Conclusions (2)</vt:lpstr>
      <vt:lpstr>Merci pour votre attention!</vt:lpstr>
      <vt:lpstr>Quels futurs l’innovation technologique nous promet-elle 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Quels futurs l’innovation technologique nous promet-elle ?</dc:title>
  <dc:creator>Macq Hadrien</dc:creator>
  <cp:lastModifiedBy>Hadrien Macq</cp:lastModifiedBy>
  <cp:revision>14</cp:revision>
  <dcterms:modified xsi:type="dcterms:W3CDTF">2019-01-13T20:33:36Z</dcterms:modified>
</cp:coreProperties>
</file>