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6" r:id="rId2"/>
    <p:sldId id="258" r:id="rId3"/>
    <p:sldId id="259" r:id="rId4"/>
    <p:sldId id="278" r:id="rId5"/>
    <p:sldId id="279" r:id="rId6"/>
    <p:sldId id="281" r:id="rId7"/>
    <p:sldId id="284" r:id="rId8"/>
    <p:sldId id="283" r:id="rId9"/>
    <p:sldId id="285" r:id="rId10"/>
    <p:sldId id="286" r:id="rId11"/>
    <p:sldId id="287" r:id="rId12"/>
    <p:sldId id="289" r:id="rId13"/>
    <p:sldId id="282" r:id="rId14"/>
    <p:sldId id="280" r:id="rId15"/>
    <p:sldId id="290" r:id="rId16"/>
    <p:sldId id="292" r:id="rId17"/>
    <p:sldId id="294" r:id="rId18"/>
    <p:sldId id="295" r:id="rId19"/>
    <p:sldId id="296" r:id="rId20"/>
    <p:sldId id="297" r:id="rId21"/>
    <p:sldId id="300" r:id="rId22"/>
    <p:sldId id="332" r:id="rId23"/>
    <p:sldId id="333" r:id="rId24"/>
    <p:sldId id="353" r:id="rId25"/>
    <p:sldId id="354" r:id="rId26"/>
    <p:sldId id="355" r:id="rId27"/>
    <p:sldId id="385" r:id="rId28"/>
    <p:sldId id="327" r:id="rId29"/>
    <p:sldId id="330" r:id="rId30"/>
    <p:sldId id="328" r:id="rId31"/>
    <p:sldId id="331" r:id="rId32"/>
    <p:sldId id="364" r:id="rId33"/>
    <p:sldId id="329" r:id="rId34"/>
    <p:sldId id="303" r:id="rId35"/>
    <p:sldId id="386" r:id="rId36"/>
    <p:sldId id="304" r:id="rId37"/>
    <p:sldId id="335" r:id="rId38"/>
    <p:sldId id="336" r:id="rId39"/>
    <p:sldId id="310" r:id="rId40"/>
    <p:sldId id="312" r:id="rId41"/>
    <p:sldId id="305" r:id="rId42"/>
    <p:sldId id="306" r:id="rId43"/>
    <p:sldId id="307" r:id="rId44"/>
    <p:sldId id="308" r:id="rId45"/>
    <p:sldId id="309" r:id="rId46"/>
    <p:sldId id="376" r:id="rId47"/>
    <p:sldId id="316" r:id="rId48"/>
    <p:sldId id="360" r:id="rId49"/>
    <p:sldId id="318" r:id="rId50"/>
    <p:sldId id="362" r:id="rId51"/>
    <p:sldId id="363" r:id="rId52"/>
    <p:sldId id="365" r:id="rId53"/>
    <p:sldId id="367" r:id="rId54"/>
    <p:sldId id="368" r:id="rId55"/>
    <p:sldId id="369" r:id="rId56"/>
    <p:sldId id="382" r:id="rId57"/>
    <p:sldId id="381" r:id="rId58"/>
    <p:sldId id="383" r:id="rId59"/>
    <p:sldId id="384" r:id="rId60"/>
    <p:sldId id="370" r:id="rId61"/>
    <p:sldId id="319" r:id="rId62"/>
    <p:sldId id="322" r:id="rId63"/>
    <p:sldId id="323" r:id="rId64"/>
    <p:sldId id="324" r:id="rId65"/>
    <p:sldId id="325" r:id="rId66"/>
    <p:sldId id="326" r:id="rId67"/>
    <p:sldId id="260" r:id="rId68"/>
    <p:sldId id="266" r:id="rId69"/>
    <p:sldId id="268" r:id="rId70"/>
    <p:sldId id="267" r:id="rId71"/>
    <p:sldId id="269" r:id="rId72"/>
    <p:sldId id="288" r:id="rId73"/>
    <p:sldId id="270" r:id="rId74"/>
    <p:sldId id="271" r:id="rId75"/>
    <p:sldId id="272" r:id="rId76"/>
    <p:sldId id="273" r:id="rId77"/>
    <p:sldId id="274" r:id="rId78"/>
    <p:sldId id="275" r:id="rId79"/>
    <p:sldId id="276" r:id="rId80"/>
    <p:sldId id="342" r:id="rId81"/>
    <p:sldId id="350" r:id="rId82"/>
    <p:sldId id="351" r:id="rId83"/>
    <p:sldId id="352" r:id="rId84"/>
    <p:sldId id="361" r:id="rId85"/>
    <p:sldId id="341" r:id="rId86"/>
    <p:sldId id="374" r:id="rId87"/>
    <p:sldId id="375" r:id="rId88"/>
    <p:sldId id="357" r:id="rId89"/>
    <p:sldId id="343" r:id="rId90"/>
    <p:sldId id="344" r:id="rId91"/>
    <p:sldId id="345" r:id="rId92"/>
    <p:sldId id="346" r:id="rId93"/>
    <p:sldId id="262" r:id="rId94"/>
    <p:sldId id="347" r:id="rId95"/>
    <p:sldId id="263"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23" autoAdjust="0"/>
  </p:normalViewPr>
  <p:slideViewPr>
    <p:cSldViewPr snapToGrid="0" snapToObjects="1">
      <p:cViewPr varScale="1">
        <p:scale>
          <a:sx n="67" d="100"/>
          <a:sy n="67" d="100"/>
        </p:scale>
        <p:origin x="-84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FE9EBD-E41B-2C40-AD70-4B7BD4420230}" type="datetimeFigureOut">
              <a:rPr lang="en-US" smtClean="0"/>
              <a:t>04/08/16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30541F-DBF0-B647-B149-85C8EA432F92}" type="slidenum">
              <a:rPr lang="en-US" smtClean="0"/>
              <a:t>‹#›</a:t>
            </a:fld>
            <a:endParaRPr lang="en-US"/>
          </a:p>
        </p:txBody>
      </p:sp>
    </p:spTree>
    <p:extLst>
      <p:ext uri="{BB962C8B-B14F-4D97-AF65-F5344CB8AC3E}">
        <p14:creationId xmlns:p14="http://schemas.microsoft.com/office/powerpoint/2010/main" val="38699400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reference</a:t>
            </a:r>
            <a:r>
              <a:rPr lang="en-US" baseline="0" dirty="0" smtClean="0"/>
              <a:t> to 2014</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4</a:t>
            </a:fld>
            <a:endParaRPr lang="en-US"/>
          </a:p>
        </p:txBody>
      </p:sp>
    </p:spTree>
    <p:extLst>
      <p:ext uri="{BB962C8B-B14F-4D97-AF65-F5344CB8AC3E}">
        <p14:creationId xmlns:p14="http://schemas.microsoft.com/office/powerpoint/2010/main" val="202769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it’s clear</a:t>
            </a:r>
            <a:r>
              <a:rPr lang="en-US" baseline="0" dirty="0" smtClean="0"/>
              <a:t> that there are MANY undiscovered species in lichen)-forming fungi, because lichenologists have had a tendency to group together morphologically similar specimens, even from very different places, and of course a lot of these are indeed different species. And in lichens, unlike animals or even pollinated plants, there not such a need of morphological differences, plus what we see as humans is very limited. But at the same time it’s very tempting to use these very fancy modern methods, and then just split and describe every lineage split by the method. But maybe in a few years, new methods will arrive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49</a:t>
            </a:fld>
            <a:endParaRPr lang="en-US"/>
          </a:p>
        </p:txBody>
      </p:sp>
    </p:spTree>
    <p:extLst>
      <p:ext uri="{BB962C8B-B14F-4D97-AF65-F5344CB8AC3E}">
        <p14:creationId xmlns:p14="http://schemas.microsoft.com/office/powerpoint/2010/main" val="56071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it’s clear</a:t>
            </a:r>
            <a:r>
              <a:rPr lang="en-US" baseline="0" dirty="0" smtClean="0"/>
              <a:t> that there are MANY undiscovered species in lichen)-forming fungi, because lichenologists have had a tendency to group together morphologically similar specimens, even from very different places, and of course a lot of these are indeed different species. And in lichens, unlike animals or even pollinated plants, there not such a need of morphological differences, plus what we see as humans is very limited. But at the same time it’s very tempting to use these very fancy modern methods, and then just split and describe every lineage split by the method. But maybe in a few years, new methods will arrive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50</a:t>
            </a:fld>
            <a:endParaRPr lang="en-US"/>
          </a:p>
        </p:txBody>
      </p:sp>
    </p:spTree>
    <p:extLst>
      <p:ext uri="{BB962C8B-B14F-4D97-AF65-F5344CB8AC3E}">
        <p14:creationId xmlns:p14="http://schemas.microsoft.com/office/powerpoint/2010/main" val="56071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a:r>
            <a:r>
              <a:rPr lang="en-US" dirty="0" err="1" smtClean="0"/>
              <a:t>polydactylon</a:t>
            </a:r>
            <a:r>
              <a:rPr lang="en-US" dirty="0" smtClean="0"/>
              <a:t> figures</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56</a:t>
            </a:fld>
            <a:endParaRPr lang="en-US"/>
          </a:p>
        </p:txBody>
      </p:sp>
    </p:spTree>
    <p:extLst>
      <p:ext uri="{BB962C8B-B14F-4D97-AF65-F5344CB8AC3E}">
        <p14:creationId xmlns:p14="http://schemas.microsoft.com/office/powerpoint/2010/main" val="164869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canina</a:t>
            </a:r>
            <a:r>
              <a:rPr lang="en-US" dirty="0" smtClean="0"/>
              <a:t>, </a:t>
            </a:r>
            <a:r>
              <a:rPr lang="en-US" dirty="0" err="1" smtClean="0"/>
              <a:t>membranacea</a:t>
            </a:r>
            <a:r>
              <a:rPr lang="en-US" dirty="0" smtClean="0"/>
              <a:t>, </a:t>
            </a:r>
            <a:r>
              <a:rPr lang="en-US" dirty="0" err="1" smtClean="0"/>
              <a:t>rufescens</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5</a:t>
            </a:fld>
            <a:endParaRPr lang="en-US"/>
          </a:p>
        </p:txBody>
      </p:sp>
    </p:spTree>
    <p:extLst>
      <p:ext uri="{BB962C8B-B14F-4D97-AF65-F5344CB8AC3E}">
        <p14:creationId xmlns:p14="http://schemas.microsoft.com/office/powerpoint/2010/main" val="338726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to the upcoming paper</a:t>
            </a:r>
          </a:p>
          <a:p>
            <a:r>
              <a:rPr lang="en-US" dirty="0" smtClean="0"/>
              <a:t>4 min now</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19</a:t>
            </a:fld>
            <a:endParaRPr lang="en-US"/>
          </a:p>
        </p:txBody>
      </p:sp>
    </p:spTree>
    <p:extLst>
      <p:ext uri="{BB962C8B-B14F-4D97-AF65-F5344CB8AC3E}">
        <p14:creationId xmlns:p14="http://schemas.microsoft.com/office/powerpoint/2010/main" val="391045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n species and n </a:t>
            </a:r>
            <a:r>
              <a:rPr lang="en-US" dirty="0" err="1" smtClean="0"/>
              <a:t>phylogroups</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27</a:t>
            </a:fld>
            <a:endParaRPr lang="en-US"/>
          </a:p>
        </p:txBody>
      </p:sp>
    </p:spTree>
    <p:extLst>
      <p:ext uri="{BB962C8B-B14F-4D97-AF65-F5344CB8AC3E}">
        <p14:creationId xmlns:p14="http://schemas.microsoft.com/office/powerpoint/2010/main" val="4190817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species before too</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33</a:t>
            </a:fld>
            <a:endParaRPr lang="en-US"/>
          </a:p>
        </p:txBody>
      </p:sp>
    </p:spTree>
    <p:extLst>
      <p:ext uri="{BB962C8B-B14F-4D97-AF65-F5344CB8AC3E}">
        <p14:creationId xmlns:p14="http://schemas.microsoft.com/office/powerpoint/2010/main" val="229278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baseline="0" dirty="0" err="1" smtClean="0"/>
              <a:t>sorediate</a:t>
            </a:r>
            <a:r>
              <a:rPr lang="en-US" baseline="0" dirty="0" smtClean="0"/>
              <a:t> clades</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36</a:t>
            </a:fld>
            <a:endParaRPr lang="en-US"/>
          </a:p>
        </p:txBody>
      </p:sp>
    </p:spTree>
    <p:extLst>
      <p:ext uri="{BB962C8B-B14F-4D97-AF65-F5344CB8AC3E}">
        <p14:creationId xmlns:p14="http://schemas.microsoft.com/office/powerpoint/2010/main" val="263963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how to introduce Carlos</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45</a:t>
            </a:fld>
            <a:endParaRPr lang="en-US"/>
          </a:p>
        </p:txBody>
      </p:sp>
    </p:spTree>
    <p:extLst>
      <p:ext uri="{BB962C8B-B14F-4D97-AF65-F5344CB8AC3E}">
        <p14:creationId xmlns:p14="http://schemas.microsoft.com/office/powerpoint/2010/main" val="3390421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Carlos before</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46</a:t>
            </a:fld>
            <a:endParaRPr lang="en-US"/>
          </a:p>
        </p:txBody>
      </p:sp>
    </p:spTree>
    <p:extLst>
      <p:ext uri="{BB962C8B-B14F-4D97-AF65-F5344CB8AC3E}">
        <p14:creationId xmlns:p14="http://schemas.microsoft.com/office/powerpoint/2010/main" val="65354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 before</a:t>
            </a:r>
            <a:r>
              <a:rPr lang="en-US" baseline="0" dirty="0" smtClean="0"/>
              <a:t> this</a:t>
            </a:r>
            <a:endParaRPr lang="en-US" dirty="0"/>
          </a:p>
        </p:txBody>
      </p:sp>
      <p:sp>
        <p:nvSpPr>
          <p:cNvPr id="4" name="Slide Number Placeholder 3"/>
          <p:cNvSpPr>
            <a:spLocks noGrp="1"/>
          </p:cNvSpPr>
          <p:nvPr>
            <p:ph type="sldNum" sz="quarter" idx="10"/>
          </p:nvPr>
        </p:nvSpPr>
        <p:spPr/>
        <p:txBody>
          <a:bodyPr/>
          <a:lstStyle/>
          <a:p>
            <a:fld id="{E930541F-DBF0-B647-B149-85C8EA432F92}" type="slidenum">
              <a:rPr lang="en-US" smtClean="0"/>
              <a:t>47</a:t>
            </a:fld>
            <a:endParaRPr lang="en-US"/>
          </a:p>
        </p:txBody>
      </p:sp>
    </p:spTree>
    <p:extLst>
      <p:ext uri="{BB962C8B-B14F-4D97-AF65-F5344CB8AC3E}">
        <p14:creationId xmlns:p14="http://schemas.microsoft.com/office/powerpoint/2010/main" val="210050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Date Placeholder 3"/>
          <p:cNvSpPr>
            <a:spLocks noGrp="1"/>
          </p:cNvSpPr>
          <p:nvPr>
            <p:ph type="dt" sz="half" idx="10"/>
          </p:nvPr>
        </p:nvSpPr>
        <p:spPr/>
        <p:txBody>
          <a:bodyPr/>
          <a:lstStyle/>
          <a:p>
            <a:fld id="{A04B8E94-041C-E04F-8487-E705FAE62B13}" type="datetimeFigureOut">
              <a:rPr lang="en-US" smtClean="0"/>
              <a:t>04/08/16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15591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A04B8E94-041C-E04F-8487-E705FAE62B13}" type="datetimeFigureOut">
              <a:rPr lang="en-US" smtClean="0"/>
              <a:t>04/08/16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302093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A04B8E94-041C-E04F-8487-E705FAE62B13}" type="datetimeFigureOut">
              <a:rPr lang="en-US" smtClean="0"/>
              <a:t>04/08/16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71670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A04B8E94-041C-E04F-8487-E705FAE62B13}" type="datetimeFigureOut">
              <a:rPr lang="en-US" smtClean="0"/>
              <a:t>04/08/16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30553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A04B8E94-041C-E04F-8487-E705FAE62B13}" type="datetimeFigureOut">
              <a:rPr lang="en-US" smtClean="0"/>
              <a:t>04/08/16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315728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p:txBody>
          <a:bodyPr/>
          <a:lstStyle/>
          <a:p>
            <a:fld id="{A04B8E94-041C-E04F-8487-E705FAE62B13}" type="datetimeFigureOut">
              <a:rPr lang="en-US" smtClean="0"/>
              <a:t>04/08/16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9005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p:txBody>
          <a:bodyPr/>
          <a:lstStyle/>
          <a:p>
            <a:fld id="{A04B8E94-041C-E04F-8487-E705FAE62B13}" type="datetimeFigureOut">
              <a:rPr lang="en-US" smtClean="0"/>
              <a:t>04/08/16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97783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p:txBody>
          <a:bodyPr/>
          <a:lstStyle/>
          <a:p>
            <a:fld id="{A04B8E94-041C-E04F-8487-E705FAE62B13}" type="datetimeFigureOut">
              <a:rPr lang="en-US" smtClean="0"/>
              <a:t>04/08/16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3576947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8E94-041C-E04F-8487-E705FAE62B13}" type="datetimeFigureOut">
              <a:rPr lang="en-US" smtClean="0"/>
              <a:t>04/08/16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188890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A04B8E94-041C-E04F-8487-E705FAE62B13}" type="datetimeFigureOut">
              <a:rPr lang="en-US" smtClean="0"/>
              <a:t>04/08/16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362194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A04B8E94-041C-E04F-8487-E705FAE62B13}" type="datetimeFigureOut">
              <a:rPr lang="en-US" smtClean="0"/>
              <a:t>04/08/16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C47C86-A3F5-0549-9393-1F8D7EA21B43}" type="slidenum">
              <a:rPr lang="en-US" smtClean="0"/>
              <a:t>‹#›</a:t>
            </a:fld>
            <a:endParaRPr lang="en-US"/>
          </a:p>
        </p:txBody>
      </p:sp>
    </p:spTree>
    <p:extLst>
      <p:ext uri="{BB962C8B-B14F-4D97-AF65-F5344CB8AC3E}">
        <p14:creationId xmlns:p14="http://schemas.microsoft.com/office/powerpoint/2010/main" val="33176100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8E94-041C-E04F-8487-E705FAE62B13}" type="datetimeFigureOut">
              <a:rPr lang="en-US" smtClean="0"/>
              <a:t>04/08/16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C47C86-A3F5-0549-9393-1F8D7EA21B43}" type="slidenum">
              <a:rPr lang="en-US" smtClean="0"/>
              <a:t>‹#›</a:t>
            </a:fld>
            <a:endParaRPr lang="en-US"/>
          </a:p>
        </p:txBody>
      </p:sp>
    </p:spTree>
    <p:extLst>
      <p:ext uri="{BB962C8B-B14F-4D97-AF65-F5344CB8AC3E}">
        <p14:creationId xmlns:p14="http://schemas.microsoft.com/office/powerpoint/2010/main" val="4186736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15.pn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5.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5.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32.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6.jp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1.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48.tiff"/><Relationship Id="rId5"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19.JP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19.JP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19.JP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19.JP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1.emf"/><Relationship Id="rId5" Type="http://schemas.openxmlformats.org/officeDocument/2006/relationships/image" Target="../media/image20.png"/><Relationship Id="rId6" Type="http://schemas.openxmlformats.org/officeDocument/2006/relationships/image" Target="../media/image19.JPG"/><Relationship Id="rId7"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 Id="rId3" Type="http://schemas.openxmlformats.org/officeDocument/2006/relationships/image" Target="../media/image7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 Id="rId3" Type="http://schemas.openxmlformats.org/officeDocument/2006/relationships/image" Target="../media/image7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 Id="rId3"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19.JP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77.tif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9751" y="1047751"/>
            <a:ext cx="8080374" cy="2889250"/>
          </a:xfrm>
          <a:prstGeom prst="roundRect">
            <a:avLst/>
          </a:prstGeom>
          <a:gradFill>
            <a:gsLst>
              <a:gs pos="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2750" y="2273300"/>
            <a:ext cx="8382000" cy="1470025"/>
          </a:xfrm>
        </p:spPr>
        <p:txBody>
          <a:bodyPr>
            <a:noAutofit/>
          </a:bodyPr>
          <a:lstStyle/>
          <a:p>
            <a:r>
              <a:rPr lang="en-US" sz="3200" dirty="0"/>
              <a:t>The importance of </a:t>
            </a:r>
            <a:r>
              <a:rPr lang="en-US" sz="3200" dirty="0" err="1"/>
              <a:t>spatio</a:t>
            </a:r>
            <a:r>
              <a:rPr lang="en-US" sz="3200" dirty="0"/>
              <a:t>-temporal </a:t>
            </a:r>
            <a:r>
              <a:rPr lang="en-US" sz="3200" dirty="0" err="1"/>
              <a:t>photobiont</a:t>
            </a:r>
            <a:r>
              <a:rPr lang="en-US" sz="3200" dirty="0"/>
              <a:t> patterns of association for comprehensive phylogenetic revisions and </a:t>
            </a:r>
            <a:r>
              <a:rPr lang="en-US" sz="3200" dirty="0" err="1"/>
              <a:t>macroevolutionary</a:t>
            </a:r>
            <a:r>
              <a:rPr lang="en-US" sz="3200" dirty="0"/>
              <a:t> studies of lichens: </a:t>
            </a:r>
            <a:r>
              <a:rPr lang="en-US" sz="3200" dirty="0" smtClean="0"/>
              <a:t>a </a:t>
            </a:r>
            <a:r>
              <a:rPr lang="en-US" sz="3200" dirty="0"/>
              <a:t>worldwide case study of the genus </a:t>
            </a:r>
            <a:r>
              <a:rPr lang="en-US" sz="3200" i="1" dirty="0" err="1"/>
              <a:t>Peltigera</a:t>
            </a:r>
            <a:r>
              <a:rPr lang="en-US" sz="3200" i="1" dirty="0"/>
              <a:t>.</a:t>
            </a:r>
            <a:r>
              <a:rPr lang="en-US" sz="3200" dirty="0"/>
              <a:t/>
            </a:r>
            <a:br>
              <a:rPr lang="en-US" sz="3200" dirty="0"/>
            </a:br>
            <a:r>
              <a:rPr lang="en-US" sz="3200" i="1" dirty="0"/>
              <a:t> </a:t>
            </a:r>
            <a:r>
              <a:rPr lang="en-US" sz="3200" dirty="0"/>
              <a:t/>
            </a:r>
            <a:br>
              <a:rPr lang="en-US" sz="3200" dirty="0"/>
            </a:br>
            <a:endParaRPr lang="en-US" sz="3200" dirty="0"/>
          </a:p>
        </p:txBody>
      </p:sp>
      <p:sp>
        <p:nvSpPr>
          <p:cNvPr id="3" name="Subtitle 2"/>
          <p:cNvSpPr>
            <a:spLocks noGrp="1"/>
          </p:cNvSpPr>
          <p:nvPr>
            <p:ph type="subTitle" idx="1"/>
          </p:nvPr>
        </p:nvSpPr>
        <p:spPr>
          <a:xfrm>
            <a:off x="1371600" y="4267200"/>
            <a:ext cx="6400800" cy="1752600"/>
          </a:xfrm>
        </p:spPr>
        <p:txBody>
          <a:bodyPr>
            <a:noAutofit/>
          </a:bodyPr>
          <a:lstStyle/>
          <a:p>
            <a:r>
              <a:rPr lang="en-US" sz="2400" dirty="0" smtClean="0">
                <a:solidFill>
                  <a:srgbClr val="000000"/>
                </a:solidFill>
              </a:rPr>
              <a:t>N. </a:t>
            </a:r>
            <a:r>
              <a:rPr lang="en-US" sz="2400" dirty="0" smtClean="0">
                <a:solidFill>
                  <a:schemeClr val="tx1"/>
                </a:solidFill>
              </a:rPr>
              <a:t>Magain, F. </a:t>
            </a:r>
            <a:r>
              <a:rPr lang="en-US" sz="2400" dirty="0" err="1" smtClean="0">
                <a:solidFill>
                  <a:schemeClr val="tx1"/>
                </a:solidFill>
              </a:rPr>
              <a:t>Lutzoni</a:t>
            </a:r>
            <a:r>
              <a:rPr lang="en-US" sz="2400" dirty="0" smtClean="0">
                <a:solidFill>
                  <a:schemeClr val="tx1"/>
                </a:solidFill>
              </a:rPr>
              <a:t>, E. </a:t>
            </a:r>
            <a:r>
              <a:rPr lang="en-US" sz="2400" dirty="0" err="1" smtClean="0">
                <a:solidFill>
                  <a:schemeClr val="tx1"/>
                </a:solidFill>
              </a:rPr>
              <a:t>Sérusiaux</a:t>
            </a:r>
            <a:r>
              <a:rPr lang="en-US" sz="2400" dirty="0" smtClean="0">
                <a:solidFill>
                  <a:schemeClr val="tx1"/>
                </a:solidFill>
              </a:rPr>
              <a:t>, C. Truong, </a:t>
            </a:r>
          </a:p>
          <a:p>
            <a:r>
              <a:rPr lang="en-US" sz="2400" dirty="0" smtClean="0">
                <a:solidFill>
                  <a:schemeClr val="tx1"/>
                </a:solidFill>
              </a:rPr>
              <a:t>C. </a:t>
            </a:r>
            <a:r>
              <a:rPr lang="en-US" sz="2400" dirty="0" err="1" smtClean="0">
                <a:solidFill>
                  <a:schemeClr val="tx1"/>
                </a:solidFill>
              </a:rPr>
              <a:t>Pardo</a:t>
            </a:r>
            <a:r>
              <a:rPr lang="en-US" sz="2400" dirty="0" smtClean="0">
                <a:solidFill>
                  <a:schemeClr val="tx1"/>
                </a:solidFill>
              </a:rPr>
              <a:t>, D. </a:t>
            </a:r>
            <a:r>
              <a:rPr lang="en-US" sz="2400" dirty="0" err="1" smtClean="0">
                <a:solidFill>
                  <a:schemeClr val="tx1"/>
                </a:solidFill>
              </a:rPr>
              <a:t>Niu</a:t>
            </a:r>
            <a:r>
              <a:rPr lang="en-US" sz="2400" dirty="0" smtClean="0">
                <a:solidFill>
                  <a:schemeClr val="tx1"/>
                </a:solidFill>
              </a:rPr>
              <a:t>, T. </a:t>
            </a:r>
            <a:r>
              <a:rPr lang="en-US" sz="2400" dirty="0" err="1" smtClean="0">
                <a:solidFill>
                  <a:schemeClr val="tx1"/>
                </a:solidFill>
              </a:rPr>
              <a:t>Goward</a:t>
            </a:r>
            <a:r>
              <a:rPr lang="en-US" sz="2400" dirty="0" smtClean="0">
                <a:solidFill>
                  <a:schemeClr val="tx1"/>
                </a:solidFill>
              </a:rPr>
              <a:t>, M. </a:t>
            </a:r>
            <a:r>
              <a:rPr lang="en-US" sz="2400" dirty="0" err="1" smtClean="0">
                <a:solidFill>
                  <a:schemeClr val="tx1"/>
                </a:solidFill>
              </a:rPr>
              <a:t>Zhurbenko</a:t>
            </a:r>
            <a:r>
              <a:rPr lang="en-US" sz="2400" smtClean="0">
                <a:solidFill>
                  <a:schemeClr val="tx1"/>
                </a:solidFill>
              </a:rPr>
              <a:t>, </a:t>
            </a:r>
          </a:p>
          <a:p>
            <a:r>
              <a:rPr lang="en-US" sz="2400" smtClean="0">
                <a:solidFill>
                  <a:schemeClr val="tx1"/>
                </a:solidFill>
              </a:rPr>
              <a:t>B</a:t>
            </a:r>
            <a:r>
              <a:rPr lang="en-US" sz="2400" dirty="0" smtClean="0">
                <a:solidFill>
                  <a:schemeClr val="tx1"/>
                </a:solidFill>
              </a:rPr>
              <a:t>. </a:t>
            </a:r>
            <a:r>
              <a:rPr lang="en-US" sz="2400" dirty="0" err="1" smtClean="0">
                <a:solidFill>
                  <a:schemeClr val="tx1"/>
                </a:solidFill>
              </a:rPr>
              <a:t>Goffinet</a:t>
            </a:r>
            <a:r>
              <a:rPr lang="en-US" sz="2400" dirty="0" smtClean="0">
                <a:solidFill>
                  <a:schemeClr val="tx1"/>
                </a:solidFill>
              </a:rPr>
              <a:t>, O. </a:t>
            </a:r>
            <a:r>
              <a:rPr lang="en-US" sz="2400" dirty="0" err="1" smtClean="0">
                <a:solidFill>
                  <a:schemeClr val="tx1"/>
                </a:solidFill>
              </a:rPr>
              <a:t>Vitikainen</a:t>
            </a:r>
            <a:r>
              <a:rPr lang="en-US" sz="2400" dirty="0" smtClean="0">
                <a:solidFill>
                  <a:schemeClr val="tx1"/>
                </a:solidFill>
              </a:rPr>
              <a:t>, J. </a:t>
            </a:r>
            <a:r>
              <a:rPr lang="en-US" sz="2400" dirty="0" err="1" smtClean="0">
                <a:solidFill>
                  <a:schemeClr val="tx1"/>
                </a:solidFill>
              </a:rPr>
              <a:t>Miadlikowska</a:t>
            </a:r>
            <a:endParaRPr lang="en-US" sz="2400" dirty="0">
              <a:solidFill>
                <a:schemeClr val="tx1"/>
              </a:solidFill>
            </a:endParaRPr>
          </a:p>
        </p:txBody>
      </p:sp>
      <p:pic>
        <p:nvPicPr>
          <p:cNvPr id="5" name="Picture 4" descr="duke-biology-logo-139x1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 y="5700713"/>
            <a:ext cx="1019174" cy="1019174"/>
          </a:xfrm>
          <a:prstGeom prst="rect">
            <a:avLst/>
          </a:prstGeom>
        </p:spPr>
      </p:pic>
      <p:pic>
        <p:nvPicPr>
          <p:cNvPr id="6" name="Picture 5" descr="nsf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624" y="5624511"/>
            <a:ext cx="1158875" cy="1158875"/>
          </a:xfrm>
          <a:prstGeom prst="rect">
            <a:avLst/>
          </a:prstGeom>
        </p:spPr>
      </p:pic>
      <p:pic>
        <p:nvPicPr>
          <p:cNvPr id="7" name="Picture 6" descr="Duke_University_Logo.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225" y="5930582"/>
            <a:ext cx="1793875" cy="789305"/>
          </a:xfrm>
          <a:prstGeom prst="rect">
            <a:avLst/>
          </a:prstGeom>
        </p:spPr>
      </p:pic>
      <p:pic>
        <p:nvPicPr>
          <p:cNvPr id="8" name="Picture 7" descr="ial8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374" y="5756479"/>
            <a:ext cx="1222376" cy="885336"/>
          </a:xfrm>
          <a:prstGeom prst="rect">
            <a:avLst/>
          </a:prstGeom>
        </p:spPr>
      </p:pic>
      <p:sp>
        <p:nvSpPr>
          <p:cNvPr id="9" name="TextBox 8"/>
          <p:cNvSpPr txBox="1"/>
          <p:nvPr/>
        </p:nvSpPr>
        <p:spPr>
          <a:xfrm>
            <a:off x="3794125" y="5994082"/>
            <a:ext cx="2414443" cy="584776"/>
          </a:xfrm>
          <a:prstGeom prst="rect">
            <a:avLst/>
          </a:prstGeom>
          <a:noFill/>
        </p:spPr>
        <p:txBody>
          <a:bodyPr wrap="none" rtlCol="0">
            <a:spAutoFit/>
          </a:bodyPr>
          <a:lstStyle/>
          <a:p>
            <a:r>
              <a:rPr lang="en-US" sz="3200" dirty="0" smtClean="0"/>
              <a:t>Helsinki 2016</a:t>
            </a:r>
            <a:endParaRPr lang="en-US" sz="3200" dirty="0"/>
          </a:p>
        </p:txBody>
      </p:sp>
    </p:spTree>
    <p:extLst>
      <p:ext uri="{BB962C8B-B14F-4D97-AF65-F5344CB8AC3E}">
        <p14:creationId xmlns:p14="http://schemas.microsoft.com/office/powerpoint/2010/main" val="3441719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0"/>
            <a:ext cx="4692764"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556" y="550002"/>
            <a:ext cx="2261616" cy="1225296"/>
          </a:xfrm>
          <a:prstGeom prst="rect">
            <a:avLst/>
          </a:prstGeom>
        </p:spPr>
      </p:pic>
      <p:sp>
        <p:nvSpPr>
          <p:cNvPr id="4" name="TextBox 3"/>
          <p:cNvSpPr txBox="1"/>
          <p:nvPr/>
        </p:nvSpPr>
        <p:spPr>
          <a:xfrm>
            <a:off x="5373576" y="2120246"/>
            <a:ext cx="3147015" cy="1200329"/>
          </a:xfrm>
          <a:prstGeom prst="rect">
            <a:avLst/>
          </a:prstGeom>
          <a:noFill/>
        </p:spPr>
        <p:txBody>
          <a:bodyPr wrap="none" rtlCol="0">
            <a:spAutoFit/>
          </a:bodyPr>
          <a:lstStyle/>
          <a:p>
            <a:pPr marL="285750" indent="-285750">
              <a:buFontTx/>
              <a:buChar char="-"/>
            </a:pPr>
            <a:r>
              <a:rPr lang="en-US" dirty="0" smtClean="0"/>
              <a:t>5 species described</a:t>
            </a:r>
          </a:p>
          <a:p>
            <a:pPr marL="285750" indent="-285750">
              <a:buFontTx/>
              <a:buChar char="-"/>
            </a:pPr>
            <a:endParaRPr lang="en-US" dirty="0"/>
          </a:p>
          <a:p>
            <a:pPr marL="285750" indent="-285750">
              <a:buFontTx/>
              <a:buChar char="-"/>
            </a:pPr>
            <a:r>
              <a:rPr lang="en-US" dirty="0" smtClean="0"/>
              <a:t>Both bipartite and tripartite!</a:t>
            </a:r>
          </a:p>
          <a:p>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895" y="3074493"/>
            <a:ext cx="2669122" cy="177618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271" y="4871838"/>
            <a:ext cx="2668369" cy="2001842"/>
          </a:xfrm>
          <a:prstGeom prst="rect">
            <a:avLst/>
          </a:prstGeom>
        </p:spPr>
      </p:pic>
    </p:spTree>
    <p:extLst>
      <p:ext uri="{BB962C8B-B14F-4D97-AF65-F5344CB8AC3E}">
        <p14:creationId xmlns:p14="http://schemas.microsoft.com/office/powerpoint/2010/main" val="3462867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0"/>
            <a:ext cx="4692764"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556" y="550002"/>
            <a:ext cx="2261616" cy="1225296"/>
          </a:xfrm>
          <a:prstGeom prst="rect">
            <a:avLst/>
          </a:prstGeom>
        </p:spPr>
      </p:pic>
      <p:sp>
        <p:nvSpPr>
          <p:cNvPr id="4" name="TextBox 3"/>
          <p:cNvSpPr txBox="1"/>
          <p:nvPr/>
        </p:nvSpPr>
        <p:spPr>
          <a:xfrm>
            <a:off x="5373576" y="2120246"/>
            <a:ext cx="1300356" cy="1477328"/>
          </a:xfrm>
          <a:prstGeom prst="rect">
            <a:avLst/>
          </a:prstGeom>
          <a:noFill/>
        </p:spPr>
        <p:txBody>
          <a:bodyPr wrap="none" rtlCol="0">
            <a:spAutoFit/>
          </a:bodyPr>
          <a:lstStyle/>
          <a:p>
            <a:r>
              <a:rPr lang="en-US" dirty="0" smtClean="0"/>
              <a:t>- 3 species</a:t>
            </a:r>
            <a:endParaRPr lang="en-US" i="1" dirty="0" smtClean="0"/>
          </a:p>
          <a:p>
            <a:endParaRPr lang="en-US" dirty="0" smtClean="0"/>
          </a:p>
          <a:p>
            <a:pPr marL="285750" indent="-285750">
              <a:buFontTx/>
              <a:buChar char="-"/>
            </a:pPr>
            <a:r>
              <a:rPr lang="en-US" dirty="0" smtClean="0"/>
              <a:t>tripartite</a:t>
            </a:r>
          </a:p>
          <a:p>
            <a:pPr marL="285750" indent="-285750">
              <a:buFontTx/>
              <a:buChar char="-"/>
            </a:pPr>
            <a:endParaRPr lang="en-US" dirty="0" smtClean="0"/>
          </a:p>
          <a:p>
            <a:pPr marL="285750" indent="-285750">
              <a:buFontTx/>
              <a:buChar char="-"/>
            </a:pPr>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61779" y="3849687"/>
            <a:ext cx="3141860" cy="2090773"/>
          </a:xfrm>
          <a:prstGeom prst="rect">
            <a:avLst/>
          </a:prstGeom>
        </p:spPr>
      </p:pic>
    </p:spTree>
    <p:extLst>
      <p:ext uri="{BB962C8B-B14F-4D97-AF65-F5344CB8AC3E}">
        <p14:creationId xmlns:p14="http://schemas.microsoft.com/office/powerpoint/2010/main" val="12811471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0"/>
            <a:ext cx="4692764"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556" y="550002"/>
            <a:ext cx="2261616" cy="1225296"/>
          </a:xfrm>
          <a:prstGeom prst="rect">
            <a:avLst/>
          </a:prstGeom>
        </p:spPr>
      </p:pic>
      <p:sp>
        <p:nvSpPr>
          <p:cNvPr id="4" name="TextBox 3"/>
          <p:cNvSpPr txBox="1"/>
          <p:nvPr/>
        </p:nvSpPr>
        <p:spPr>
          <a:xfrm>
            <a:off x="5373576" y="2120246"/>
            <a:ext cx="2865187" cy="1200329"/>
          </a:xfrm>
          <a:prstGeom prst="rect">
            <a:avLst/>
          </a:prstGeom>
          <a:noFill/>
        </p:spPr>
        <p:txBody>
          <a:bodyPr wrap="none" rtlCol="0">
            <a:spAutoFit/>
          </a:bodyPr>
          <a:lstStyle/>
          <a:p>
            <a:r>
              <a:rPr lang="en-US" dirty="0" smtClean="0"/>
              <a:t>- 1 species: </a:t>
            </a:r>
            <a:r>
              <a:rPr lang="en-US" i="1" dirty="0" err="1" smtClean="0"/>
              <a:t>Peltigera</a:t>
            </a:r>
            <a:r>
              <a:rPr lang="en-US" i="1" dirty="0" smtClean="0"/>
              <a:t> </a:t>
            </a:r>
            <a:r>
              <a:rPr lang="en-US" i="1" dirty="0" err="1" smtClean="0"/>
              <a:t>venosa</a:t>
            </a:r>
            <a:endParaRPr lang="en-US" i="1" dirty="0" smtClean="0"/>
          </a:p>
          <a:p>
            <a:endParaRPr lang="en-US" dirty="0" smtClean="0"/>
          </a:p>
          <a:p>
            <a:pPr marL="285750" indent="-285750">
              <a:buFontTx/>
              <a:buChar char="-"/>
            </a:pPr>
            <a:r>
              <a:rPr lang="en-US" dirty="0" smtClean="0"/>
              <a:t>tripartite</a:t>
            </a:r>
          </a:p>
          <a:p>
            <a:pPr marL="285750" indent="-285750">
              <a:buFontTx/>
              <a:buChar char="-"/>
            </a:pPr>
            <a:endParaRPr lang="en-US" dirty="0" smtClean="0"/>
          </a:p>
        </p:txBody>
      </p:sp>
      <p:pic>
        <p:nvPicPr>
          <p:cNvPr id="3" name="Picture 2" descr="Peltigera_venosa-jason-20090508-9-5%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20181" y="3747498"/>
            <a:ext cx="3468406" cy="2310826"/>
          </a:xfrm>
          <a:prstGeom prst="rect">
            <a:avLst/>
          </a:prstGeom>
        </p:spPr>
      </p:pic>
      <p:sp>
        <p:nvSpPr>
          <p:cNvPr id="5" name="TextBox 4"/>
          <p:cNvSpPr txBox="1"/>
          <p:nvPr/>
        </p:nvSpPr>
        <p:spPr>
          <a:xfrm>
            <a:off x="7540958" y="3449580"/>
            <a:ext cx="1479892" cy="1200329"/>
          </a:xfrm>
          <a:prstGeom prst="rect">
            <a:avLst/>
          </a:prstGeom>
          <a:noFill/>
        </p:spPr>
        <p:txBody>
          <a:bodyPr wrap="none" rtlCol="0">
            <a:spAutoFit/>
          </a:bodyPr>
          <a:lstStyle/>
          <a:p>
            <a:r>
              <a:rPr lang="en-US" dirty="0" smtClean="0"/>
              <a:t>Picture:</a:t>
            </a:r>
          </a:p>
          <a:p>
            <a:r>
              <a:rPr lang="en-US" dirty="0" smtClean="0"/>
              <a:t>J. Hollinger,</a:t>
            </a:r>
          </a:p>
          <a:p>
            <a:r>
              <a:rPr lang="en-US" dirty="0" smtClean="0"/>
              <a:t>Ways of</a:t>
            </a:r>
          </a:p>
          <a:p>
            <a:r>
              <a:rPr lang="en-US" dirty="0" err="1" smtClean="0"/>
              <a:t>enlichenment</a:t>
            </a:r>
            <a:endParaRPr lang="en-US" dirty="0"/>
          </a:p>
        </p:txBody>
      </p:sp>
    </p:spTree>
    <p:extLst>
      <p:ext uri="{BB962C8B-B14F-4D97-AF65-F5344CB8AC3E}">
        <p14:creationId xmlns:p14="http://schemas.microsoft.com/office/powerpoint/2010/main" val="12992493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705596"/>
            <a:ext cx="3959143" cy="5785886"/>
          </a:xfrm>
          <a:prstGeom prst="rect">
            <a:avLst/>
          </a:prstGeom>
        </p:spPr>
      </p:pic>
      <p:cxnSp>
        <p:nvCxnSpPr>
          <p:cNvPr id="3" name="Straight Connector 2"/>
          <p:cNvCxnSpPr/>
          <p:nvPr/>
        </p:nvCxnSpPr>
        <p:spPr>
          <a:xfrm>
            <a:off x="4475772" y="705596"/>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54159" y="242185"/>
            <a:ext cx="835686" cy="1477328"/>
          </a:xfrm>
          <a:prstGeom prst="rect">
            <a:avLst/>
          </a:prstGeom>
          <a:noFill/>
        </p:spPr>
        <p:txBody>
          <a:bodyPr wrap="none" rtlCol="0">
            <a:spAutoFit/>
          </a:bodyPr>
          <a:lstStyle/>
          <a:p>
            <a:r>
              <a:rPr lang="en-US" dirty="0" smtClean="0"/>
              <a:t>No. sp.</a:t>
            </a:r>
          </a:p>
          <a:p>
            <a:endParaRPr lang="en-US" dirty="0"/>
          </a:p>
          <a:p>
            <a:endParaRPr lang="en-US" dirty="0"/>
          </a:p>
          <a:p>
            <a:endParaRPr lang="en-US" dirty="0" smtClean="0"/>
          </a:p>
          <a:p>
            <a:endParaRPr lang="en-US" dirty="0"/>
          </a:p>
        </p:txBody>
      </p:sp>
      <p:pic>
        <p:nvPicPr>
          <p:cNvPr id="5" name="Picture 4" descr="speciesbef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091" y="705596"/>
            <a:ext cx="819877" cy="5785886"/>
          </a:xfrm>
          <a:prstGeom prst="rect">
            <a:avLst/>
          </a:prstGeom>
        </p:spPr>
      </p:pic>
      <p:cxnSp>
        <p:nvCxnSpPr>
          <p:cNvPr id="6" name="Straight Connector 5"/>
          <p:cNvCxnSpPr/>
          <p:nvPr/>
        </p:nvCxnSpPr>
        <p:spPr>
          <a:xfrm>
            <a:off x="4475772" y="6491482"/>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750335" y="6488668"/>
            <a:ext cx="418654" cy="369332"/>
          </a:xfrm>
          <a:prstGeom prst="rect">
            <a:avLst/>
          </a:prstGeom>
          <a:noFill/>
        </p:spPr>
        <p:txBody>
          <a:bodyPr wrap="none" rtlCol="0">
            <a:spAutoFit/>
          </a:bodyPr>
          <a:lstStyle/>
          <a:p>
            <a:r>
              <a:rPr lang="en-US" dirty="0" smtClean="0"/>
              <a:t>73</a:t>
            </a:r>
            <a:endParaRPr lang="en-US" dirty="0"/>
          </a:p>
        </p:txBody>
      </p:sp>
    </p:spTree>
    <p:extLst>
      <p:ext uri="{BB962C8B-B14F-4D97-AF65-F5344CB8AC3E}">
        <p14:creationId xmlns:p14="http://schemas.microsoft.com/office/powerpoint/2010/main" val="29037088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rgbClr val="008000">
              <a:alpha val="55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Taxonomic revision of </a:t>
            </a:r>
            <a:r>
              <a:rPr lang="en-US" i="1" dirty="0" err="1" smtClean="0"/>
              <a:t>Peltigera</a:t>
            </a:r>
            <a:endParaRPr lang="en-US" i="1" dirty="0"/>
          </a:p>
        </p:txBody>
      </p:sp>
      <p:sp>
        <p:nvSpPr>
          <p:cNvPr id="3" name="Content Placeholder 2"/>
          <p:cNvSpPr>
            <a:spLocks noGrp="1"/>
          </p:cNvSpPr>
          <p:nvPr>
            <p:ph idx="1"/>
          </p:nvPr>
        </p:nvSpPr>
        <p:spPr/>
        <p:txBody>
          <a:bodyPr>
            <a:normAutofit/>
          </a:bodyPr>
          <a:lstStyle/>
          <a:p>
            <a:pPr>
              <a:buFontTx/>
              <a:buChar char="-"/>
            </a:pPr>
            <a:r>
              <a:rPr lang="en-US" dirty="0" smtClean="0"/>
              <a:t>Thousands </a:t>
            </a:r>
            <a:r>
              <a:rPr lang="en-US" dirty="0"/>
              <a:t>of specimens examined</a:t>
            </a:r>
          </a:p>
          <a:p>
            <a:pPr>
              <a:buFontTx/>
              <a:buChar char="-"/>
            </a:pPr>
            <a:r>
              <a:rPr lang="en-US" dirty="0" smtClean="0"/>
              <a:t> </a:t>
            </a:r>
            <a:r>
              <a:rPr lang="en-US" dirty="0"/>
              <a:t>ITS amplified for over 2000 specimens (~900 	unique haplotypes)</a:t>
            </a:r>
          </a:p>
          <a:p>
            <a:pPr>
              <a:buFontTx/>
              <a:buChar char="-"/>
            </a:pPr>
            <a:r>
              <a:rPr lang="en-US" dirty="0" smtClean="0"/>
              <a:t>Sequenced 8 loci of the </a:t>
            </a:r>
            <a:r>
              <a:rPr lang="en-US" dirty="0" err="1" smtClean="0"/>
              <a:t>mycobiont</a:t>
            </a:r>
            <a:endParaRPr lang="en-US" dirty="0" smtClean="0"/>
          </a:p>
          <a:p>
            <a:pPr marL="0" indent="0">
              <a:buNone/>
            </a:pPr>
            <a:r>
              <a:rPr lang="en-US" dirty="0" smtClean="0"/>
              <a:t>-   </a:t>
            </a:r>
            <a:r>
              <a:rPr lang="en-US" dirty="0" err="1" smtClean="0"/>
              <a:t>Multilocus</a:t>
            </a:r>
            <a:r>
              <a:rPr lang="en-US" dirty="0" smtClean="0"/>
              <a:t> data for ~ 500 specimens</a:t>
            </a:r>
            <a:endParaRPr lang="en-US" dirty="0" smtClean="0">
              <a:effectLst/>
            </a:endParaRPr>
          </a:p>
          <a:p>
            <a:pPr marL="0" indent="0">
              <a:buNone/>
            </a:pPr>
            <a:r>
              <a:rPr lang="en-US" dirty="0" smtClean="0">
                <a:effectLst/>
              </a:rPr>
              <a:t>(2 ribosomal: ITS and LSU, 3 protein-coding genes: RPB1, </a:t>
            </a:r>
            <a:r>
              <a:rPr lang="en-US" dirty="0" err="1" smtClean="0">
                <a:effectLst/>
              </a:rPr>
              <a:t>ß</a:t>
            </a:r>
            <a:r>
              <a:rPr lang="en-US" dirty="0" smtClean="0">
                <a:effectLst/>
              </a:rPr>
              <a:t>-tubulin, EFT2.1 (AFTOL2), 3 new markers: COR1b, COR3, COR16)</a:t>
            </a:r>
          </a:p>
        </p:txBody>
      </p:sp>
    </p:spTree>
    <p:extLst>
      <p:ext uri="{BB962C8B-B14F-4D97-AF65-F5344CB8AC3E}">
        <p14:creationId xmlns:p14="http://schemas.microsoft.com/office/powerpoint/2010/main" val="21332402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rgbClr val="008000">
              <a:alpha val="55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Taxonomic revision of </a:t>
            </a:r>
            <a:r>
              <a:rPr lang="en-US" i="1" dirty="0" err="1" smtClean="0"/>
              <a:t>Peltigera</a:t>
            </a:r>
            <a:endParaRPr lang="en-US" i="1" dirty="0"/>
          </a:p>
        </p:txBody>
      </p:sp>
      <p:sp>
        <p:nvSpPr>
          <p:cNvPr id="3" name="Content Placeholder 2"/>
          <p:cNvSpPr>
            <a:spLocks noGrp="1"/>
          </p:cNvSpPr>
          <p:nvPr>
            <p:ph idx="1"/>
          </p:nvPr>
        </p:nvSpPr>
        <p:spPr/>
        <p:txBody>
          <a:bodyPr>
            <a:normAutofit fontScale="92500" lnSpcReduction="10000"/>
          </a:bodyPr>
          <a:lstStyle/>
          <a:p>
            <a:pPr>
              <a:buFontTx/>
              <a:buChar char="-"/>
            </a:pPr>
            <a:r>
              <a:rPr lang="en-US" dirty="0" smtClean="0"/>
              <a:t>Sequenced 8 loci of the </a:t>
            </a:r>
            <a:r>
              <a:rPr lang="en-US" dirty="0" err="1" smtClean="0"/>
              <a:t>mycobiont</a:t>
            </a:r>
            <a:endParaRPr lang="en-US" dirty="0" smtClean="0"/>
          </a:p>
          <a:p>
            <a:pPr marL="0" indent="0">
              <a:buNone/>
            </a:pPr>
            <a:r>
              <a:rPr lang="en-US" dirty="0" smtClean="0">
                <a:effectLst/>
              </a:rPr>
              <a:t>(2 ribosomal: ITS and LSU, 3 protein-coding genes: RPB1, </a:t>
            </a:r>
            <a:r>
              <a:rPr lang="en-US" dirty="0" err="1" smtClean="0">
                <a:effectLst/>
              </a:rPr>
              <a:t>ß</a:t>
            </a:r>
            <a:r>
              <a:rPr lang="en-US" dirty="0" smtClean="0">
                <a:effectLst/>
              </a:rPr>
              <a:t>-tubulin, EFT2.1 (AFTOL2), 3 new markers: COR1b, COR3, COR16)</a:t>
            </a:r>
          </a:p>
          <a:p>
            <a:pPr marL="0" indent="0">
              <a:buNone/>
            </a:pPr>
            <a:endParaRPr lang="en-US" dirty="0"/>
          </a:p>
          <a:p>
            <a:pPr marL="0" indent="0">
              <a:buNone/>
            </a:pPr>
            <a:r>
              <a:rPr lang="en-US" dirty="0" smtClean="0">
                <a:effectLst/>
              </a:rPr>
              <a:t>POSTER: </a:t>
            </a:r>
            <a:r>
              <a:rPr lang="en-US" dirty="0"/>
              <a:t>Conserved genomic </a:t>
            </a:r>
            <a:r>
              <a:rPr lang="en-US" dirty="0" err="1"/>
              <a:t>collinearity</a:t>
            </a:r>
            <a:r>
              <a:rPr lang="en-US" dirty="0"/>
              <a:t> within and among </a:t>
            </a:r>
            <a:r>
              <a:rPr lang="en-US" dirty="0" err="1"/>
              <a:t>Pezizomycotina</a:t>
            </a:r>
            <a:r>
              <a:rPr lang="en-US" dirty="0"/>
              <a:t> classes to develop broadly applicable and fast evolving markers to resolve species complexes: a case study using the lichen-forming genus </a:t>
            </a:r>
            <a:r>
              <a:rPr lang="en-US" i="1" dirty="0" err="1"/>
              <a:t>Peltigera</a:t>
            </a:r>
            <a:r>
              <a:rPr lang="en-US" dirty="0"/>
              <a:t>.  </a:t>
            </a:r>
            <a:r>
              <a:rPr lang="en-US" dirty="0" smtClean="0"/>
              <a:t>(number 126, 2</a:t>
            </a:r>
            <a:r>
              <a:rPr lang="en-US" baseline="30000" dirty="0" smtClean="0"/>
              <a:t>nd</a:t>
            </a:r>
            <a:r>
              <a:rPr lang="en-US" dirty="0" smtClean="0"/>
              <a:t> floor)</a:t>
            </a:r>
            <a:endParaRPr lang="en-US" dirty="0"/>
          </a:p>
          <a:p>
            <a:pPr marL="0" indent="0">
              <a:buNone/>
            </a:pPr>
            <a:endParaRPr lang="en-US" dirty="0" smtClean="0">
              <a:effectLst/>
            </a:endParaRPr>
          </a:p>
        </p:txBody>
      </p:sp>
      <p:sp>
        <p:nvSpPr>
          <p:cNvPr id="6" name="Rounded Rectangle 5"/>
          <p:cNvSpPr/>
          <p:nvPr/>
        </p:nvSpPr>
        <p:spPr>
          <a:xfrm>
            <a:off x="313553" y="3904297"/>
            <a:ext cx="8373247" cy="2221866"/>
          </a:xfrm>
          <a:prstGeom prst="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3589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rgbClr val="008000">
              <a:alpha val="55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Taxonomic revision of </a:t>
            </a:r>
            <a:r>
              <a:rPr lang="en-US" i="1" dirty="0" err="1" smtClean="0"/>
              <a:t>Peltigera</a:t>
            </a:r>
            <a:endParaRPr lang="en-US" i="1" dirty="0"/>
          </a:p>
        </p:txBody>
      </p:sp>
      <p:sp>
        <p:nvSpPr>
          <p:cNvPr id="3" name="Content Placeholder 2"/>
          <p:cNvSpPr>
            <a:spLocks noGrp="1"/>
          </p:cNvSpPr>
          <p:nvPr>
            <p:ph idx="1"/>
          </p:nvPr>
        </p:nvSpPr>
        <p:spPr/>
        <p:txBody>
          <a:bodyPr>
            <a:normAutofit/>
          </a:bodyPr>
          <a:lstStyle/>
          <a:p>
            <a:pPr>
              <a:buFontTx/>
              <a:buChar char="-"/>
            </a:pPr>
            <a:r>
              <a:rPr lang="en-US" dirty="0" smtClean="0"/>
              <a:t>Sequenced 8 loci of the </a:t>
            </a:r>
            <a:r>
              <a:rPr lang="en-US" dirty="0" err="1" smtClean="0"/>
              <a:t>mycobiont</a:t>
            </a:r>
            <a:endParaRPr lang="en-US" dirty="0" smtClean="0"/>
          </a:p>
          <a:p>
            <a:pPr>
              <a:buFontTx/>
              <a:buChar char="-"/>
            </a:pPr>
            <a:r>
              <a:rPr lang="en-US" dirty="0" smtClean="0"/>
              <a:t>Reconstructed the phylogeny of the genus and </a:t>
            </a:r>
            <a:r>
              <a:rPr lang="en-US" dirty="0"/>
              <a:t>sections (</a:t>
            </a:r>
            <a:r>
              <a:rPr lang="en-US" dirty="0" err="1"/>
              <a:t>RaxML</a:t>
            </a:r>
            <a:r>
              <a:rPr lang="en-US" dirty="0"/>
              <a:t>, </a:t>
            </a:r>
            <a:r>
              <a:rPr lang="en-US" dirty="0" err="1"/>
              <a:t>MrBayes</a:t>
            </a:r>
            <a:r>
              <a:rPr lang="en-US" dirty="0"/>
              <a:t>, BEAST</a:t>
            </a:r>
            <a:r>
              <a:rPr lang="en-US" dirty="0" smtClean="0"/>
              <a:t>)</a:t>
            </a:r>
          </a:p>
          <a:p>
            <a:pPr>
              <a:buFontTx/>
              <a:buChar char="-"/>
            </a:pPr>
            <a:r>
              <a:rPr lang="en-US" dirty="0" smtClean="0"/>
              <a:t>Used species discovery (</a:t>
            </a:r>
            <a:r>
              <a:rPr lang="en-US" dirty="0" err="1" smtClean="0"/>
              <a:t>Structurama</a:t>
            </a:r>
            <a:r>
              <a:rPr lang="en-US" dirty="0" smtClean="0"/>
              <a:t>, </a:t>
            </a:r>
            <a:r>
              <a:rPr lang="en-US" dirty="0" err="1" smtClean="0"/>
              <a:t>bGMYC</a:t>
            </a:r>
            <a:r>
              <a:rPr lang="en-US" dirty="0" smtClean="0"/>
              <a:t>, </a:t>
            </a:r>
            <a:r>
              <a:rPr lang="en-US" dirty="0" err="1" smtClean="0"/>
              <a:t>bPTP</a:t>
            </a:r>
            <a:r>
              <a:rPr lang="en-US" dirty="0" smtClean="0"/>
              <a:t>) and species validation methods (</a:t>
            </a:r>
            <a:r>
              <a:rPr lang="en-US" dirty="0" err="1" smtClean="0"/>
              <a:t>spedeSTEM</a:t>
            </a:r>
            <a:r>
              <a:rPr lang="en-US" dirty="0" smtClean="0"/>
              <a:t>, </a:t>
            </a:r>
            <a:r>
              <a:rPr lang="en-US" dirty="0" err="1" smtClean="0"/>
              <a:t>bPP</a:t>
            </a:r>
            <a:r>
              <a:rPr lang="en-US" dirty="0" smtClean="0"/>
              <a:t>)</a:t>
            </a:r>
          </a:p>
        </p:txBody>
      </p:sp>
    </p:spTree>
    <p:extLst>
      <p:ext uri="{BB962C8B-B14F-4D97-AF65-F5344CB8AC3E}">
        <p14:creationId xmlns:p14="http://schemas.microsoft.com/office/powerpoint/2010/main" val="38283995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rgbClr val="008000">
              <a:alpha val="55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Taxonomic revision of </a:t>
            </a:r>
            <a:r>
              <a:rPr lang="en-US" i="1" dirty="0" err="1" smtClean="0"/>
              <a:t>Peltigera</a:t>
            </a:r>
            <a:endParaRPr lang="en-US" i="1" dirty="0"/>
          </a:p>
        </p:txBody>
      </p:sp>
      <p:sp>
        <p:nvSpPr>
          <p:cNvPr id="3" name="Content Placeholder 2"/>
          <p:cNvSpPr>
            <a:spLocks noGrp="1"/>
          </p:cNvSpPr>
          <p:nvPr>
            <p:ph idx="1"/>
          </p:nvPr>
        </p:nvSpPr>
        <p:spPr>
          <a:xfrm>
            <a:off x="457199" y="1600200"/>
            <a:ext cx="8479071" cy="4525963"/>
          </a:xfrm>
        </p:spPr>
        <p:txBody>
          <a:bodyPr>
            <a:normAutofit/>
          </a:bodyPr>
          <a:lstStyle/>
          <a:p>
            <a:pPr>
              <a:buFontTx/>
              <a:buChar char="-"/>
            </a:pPr>
            <a:r>
              <a:rPr lang="en-US" dirty="0" smtClean="0"/>
              <a:t>Sequenced 8 loci of the </a:t>
            </a:r>
            <a:r>
              <a:rPr lang="en-US" dirty="0" err="1" smtClean="0"/>
              <a:t>mycobiont</a:t>
            </a:r>
            <a:endParaRPr lang="en-US" dirty="0" smtClean="0"/>
          </a:p>
          <a:p>
            <a:pPr>
              <a:buFontTx/>
              <a:buChar char="-"/>
            </a:pPr>
            <a:r>
              <a:rPr lang="en-US" dirty="0" smtClean="0"/>
              <a:t>Reconstructed the phylogeny of the genus and sections</a:t>
            </a:r>
          </a:p>
          <a:p>
            <a:pPr>
              <a:buFontTx/>
              <a:buChar char="-"/>
            </a:pPr>
            <a:r>
              <a:rPr lang="en-US" dirty="0" smtClean="0"/>
              <a:t>Used species discovery and validation methods</a:t>
            </a:r>
          </a:p>
          <a:p>
            <a:pPr>
              <a:buFontTx/>
              <a:buChar char="-"/>
            </a:pPr>
            <a:r>
              <a:rPr lang="en-US" dirty="0" smtClean="0"/>
              <a:t>Look at morphology, geographical and </a:t>
            </a:r>
            <a:r>
              <a:rPr lang="en-US" dirty="0" err="1" smtClean="0"/>
              <a:t>photobiont</a:t>
            </a:r>
            <a:r>
              <a:rPr lang="en-US" dirty="0" smtClean="0"/>
              <a:t> data</a:t>
            </a:r>
          </a:p>
          <a:p>
            <a:pPr>
              <a:buFontTx/>
              <a:buChar char="-"/>
            </a:pPr>
            <a:r>
              <a:rPr lang="en-US" dirty="0" smtClean="0"/>
              <a:t>Propose a consensus on the species delimitations in the genus</a:t>
            </a:r>
          </a:p>
        </p:txBody>
      </p:sp>
    </p:spTree>
    <p:extLst>
      <p:ext uri="{BB962C8B-B14F-4D97-AF65-F5344CB8AC3E}">
        <p14:creationId xmlns:p14="http://schemas.microsoft.com/office/powerpoint/2010/main" val="17318327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rgbClr val="008000">
              <a:alpha val="55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Taxonomic revision of </a:t>
            </a:r>
            <a:r>
              <a:rPr lang="en-US" i="1" dirty="0" err="1" smtClean="0"/>
              <a:t>Peltigera</a:t>
            </a:r>
            <a:endParaRPr lang="en-US" i="1" dirty="0"/>
          </a:p>
        </p:txBody>
      </p:sp>
      <p:sp>
        <p:nvSpPr>
          <p:cNvPr id="3" name="Content Placeholder 2"/>
          <p:cNvSpPr>
            <a:spLocks noGrp="1"/>
          </p:cNvSpPr>
          <p:nvPr>
            <p:ph idx="1"/>
          </p:nvPr>
        </p:nvSpPr>
        <p:spPr>
          <a:xfrm>
            <a:off x="457199" y="1600200"/>
            <a:ext cx="8479071" cy="5257800"/>
          </a:xfrm>
        </p:spPr>
        <p:txBody>
          <a:bodyPr>
            <a:normAutofit/>
          </a:bodyPr>
          <a:lstStyle/>
          <a:p>
            <a:pPr>
              <a:buFontTx/>
              <a:buChar char="-"/>
            </a:pPr>
            <a:r>
              <a:rPr lang="en-US" dirty="0" smtClean="0"/>
              <a:t>Sequenced 8 loci of the </a:t>
            </a:r>
            <a:r>
              <a:rPr lang="en-US" dirty="0" err="1" smtClean="0"/>
              <a:t>mycobiont</a:t>
            </a:r>
            <a:endParaRPr lang="en-US" dirty="0" smtClean="0"/>
          </a:p>
          <a:p>
            <a:pPr>
              <a:buFontTx/>
              <a:buChar char="-"/>
            </a:pPr>
            <a:r>
              <a:rPr lang="en-US" dirty="0" smtClean="0"/>
              <a:t>Reconstructed the phylogeny of the genus and sections</a:t>
            </a:r>
          </a:p>
          <a:p>
            <a:pPr>
              <a:buFontTx/>
              <a:buChar char="-"/>
            </a:pPr>
            <a:r>
              <a:rPr lang="en-US" dirty="0" smtClean="0"/>
              <a:t>Used species discovery and validation methods</a:t>
            </a:r>
          </a:p>
          <a:p>
            <a:pPr>
              <a:buFontTx/>
              <a:buChar char="-"/>
            </a:pPr>
            <a:r>
              <a:rPr lang="en-US" dirty="0" smtClean="0"/>
              <a:t>Look at morphology, geographical and </a:t>
            </a:r>
            <a:r>
              <a:rPr lang="en-US" dirty="0" err="1" smtClean="0"/>
              <a:t>photobiont</a:t>
            </a:r>
            <a:r>
              <a:rPr lang="en-US" dirty="0" smtClean="0"/>
              <a:t> data</a:t>
            </a:r>
          </a:p>
          <a:p>
            <a:pPr>
              <a:buFontTx/>
              <a:buChar char="-"/>
            </a:pPr>
            <a:r>
              <a:rPr lang="en-US" dirty="0" smtClean="0"/>
              <a:t>Propose a consensus on the species delimitations in the genus</a:t>
            </a:r>
          </a:p>
          <a:p>
            <a:pPr>
              <a:buFontTx/>
              <a:buChar char="-"/>
            </a:pPr>
            <a:r>
              <a:rPr lang="en-US" dirty="0" smtClean="0">
                <a:solidFill>
                  <a:schemeClr val="bg1">
                    <a:lumMod val="75000"/>
                  </a:schemeClr>
                </a:solidFill>
              </a:rPr>
              <a:t>Describe the new species</a:t>
            </a:r>
          </a:p>
        </p:txBody>
      </p:sp>
    </p:spTree>
    <p:extLst>
      <p:ext uri="{BB962C8B-B14F-4D97-AF65-F5344CB8AC3E}">
        <p14:creationId xmlns:p14="http://schemas.microsoft.com/office/powerpoint/2010/main" val="28235385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1243729"/>
            <a:ext cx="8498668" cy="5614271"/>
          </a:xfrm>
          <a:prstGeom prst="rect">
            <a:avLst/>
          </a:prstGeom>
        </p:spPr>
      </p:pic>
      <p:pic>
        <p:nvPicPr>
          <p:cNvPr id="8" name="Picture 7" descr="sect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sp>
        <p:nvSpPr>
          <p:cNvPr id="2" name="TextBox 1"/>
          <p:cNvSpPr txBox="1"/>
          <p:nvPr/>
        </p:nvSpPr>
        <p:spPr>
          <a:xfrm>
            <a:off x="2696308" y="400539"/>
            <a:ext cx="4283344" cy="584776"/>
          </a:xfrm>
          <a:prstGeom prst="rect">
            <a:avLst/>
          </a:prstGeom>
          <a:noFill/>
        </p:spPr>
        <p:txBody>
          <a:bodyPr wrap="none" rtlCol="0">
            <a:spAutoFit/>
          </a:bodyPr>
          <a:lstStyle/>
          <a:p>
            <a:r>
              <a:rPr lang="en-US" sz="3200" dirty="0" smtClean="0"/>
              <a:t>Phylogeny of the section</a:t>
            </a:r>
            <a:endParaRPr lang="en-US" sz="3200" dirty="0"/>
          </a:p>
        </p:txBody>
      </p:sp>
    </p:spTree>
    <p:extLst>
      <p:ext uri="{BB962C8B-B14F-4D97-AF65-F5344CB8AC3E}">
        <p14:creationId xmlns:p14="http://schemas.microsoft.com/office/powerpoint/2010/main" val="3198318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gradFill>
            <a:gsLst>
              <a:gs pos="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The </a:t>
            </a:r>
            <a:r>
              <a:rPr lang="en-US" i="1" dirty="0" err="1" smtClean="0"/>
              <a:t>Peltigera</a:t>
            </a:r>
            <a:r>
              <a:rPr lang="en-US" dirty="0" smtClean="0"/>
              <a:t> project</a:t>
            </a:r>
            <a:endParaRPr lang="en-US" dirty="0"/>
          </a:p>
        </p:txBody>
      </p:sp>
      <p:sp>
        <p:nvSpPr>
          <p:cNvPr id="3" name="Content Placeholder 2"/>
          <p:cNvSpPr>
            <a:spLocks noGrp="1"/>
          </p:cNvSpPr>
          <p:nvPr>
            <p:ph idx="1"/>
          </p:nvPr>
        </p:nvSpPr>
        <p:spPr/>
        <p:txBody>
          <a:bodyPr>
            <a:normAutofit fontScale="92500"/>
          </a:bodyPr>
          <a:lstStyle/>
          <a:p>
            <a:pPr marL="514350" indent="-514350">
              <a:buAutoNum type="arabicPeriod"/>
            </a:pPr>
            <a:r>
              <a:rPr lang="en-US" dirty="0" smtClean="0">
                <a:effectLst/>
              </a:rPr>
              <a:t>Generate a world-wide global </a:t>
            </a:r>
            <a:r>
              <a:rPr lang="en-US" dirty="0" err="1" smtClean="0">
                <a:effectLst/>
              </a:rPr>
              <a:t>multilocus</a:t>
            </a:r>
            <a:r>
              <a:rPr lang="en-US" dirty="0" smtClean="0">
                <a:effectLst/>
              </a:rPr>
              <a:t> phylogeny for the genus </a:t>
            </a:r>
            <a:r>
              <a:rPr lang="en-US" i="1" dirty="0" err="1" smtClean="0">
                <a:effectLst/>
              </a:rPr>
              <a:t>Peltigera</a:t>
            </a:r>
            <a:r>
              <a:rPr lang="en-US" dirty="0" smtClean="0">
                <a:effectLst/>
              </a:rPr>
              <a:t>.</a:t>
            </a:r>
          </a:p>
          <a:p>
            <a:pPr marL="0" indent="0">
              <a:buNone/>
            </a:pPr>
            <a:endParaRPr lang="en-US" dirty="0" smtClean="0">
              <a:effectLst/>
            </a:endParaRPr>
          </a:p>
          <a:p>
            <a:pPr marL="0" indent="0">
              <a:buNone/>
            </a:pPr>
            <a:r>
              <a:rPr lang="en-US" dirty="0" smtClean="0">
                <a:effectLst/>
              </a:rPr>
              <a:t>2. Conduct detailed systematic revisionary studies on three species complexes of the genus </a:t>
            </a:r>
            <a:r>
              <a:rPr lang="en-US" i="1" dirty="0" err="1" smtClean="0">
                <a:effectLst/>
              </a:rPr>
              <a:t>Peltigera</a:t>
            </a:r>
            <a:r>
              <a:rPr lang="en-US" dirty="0" smtClean="0">
                <a:effectLst/>
              </a:rPr>
              <a:t>: </a:t>
            </a:r>
          </a:p>
          <a:p>
            <a:pPr lvl="1"/>
            <a:r>
              <a:rPr lang="en-US" dirty="0" smtClean="0">
                <a:effectLst/>
              </a:rPr>
              <a:t>The </a:t>
            </a:r>
            <a:r>
              <a:rPr lang="en-US" i="1" dirty="0" err="1" smtClean="0">
                <a:effectLst/>
              </a:rPr>
              <a:t>Peltigera</a:t>
            </a:r>
            <a:r>
              <a:rPr lang="en-US" i="1" dirty="0" smtClean="0">
                <a:effectLst/>
              </a:rPr>
              <a:t> </a:t>
            </a:r>
            <a:r>
              <a:rPr lang="en-US" i="1" dirty="0" err="1" smtClean="0">
                <a:effectLst/>
              </a:rPr>
              <a:t>aphthosa-leucophlebia</a:t>
            </a:r>
            <a:r>
              <a:rPr lang="en-US" dirty="0" smtClean="0">
                <a:effectLst/>
              </a:rPr>
              <a:t> (i.e., sections </a:t>
            </a:r>
            <a:r>
              <a:rPr lang="en-US" i="1" dirty="0" err="1" smtClean="0">
                <a:effectLst/>
              </a:rPr>
              <a:t>Chloropeltigera</a:t>
            </a:r>
            <a:r>
              <a:rPr lang="en-US" dirty="0" smtClean="0">
                <a:effectLst/>
              </a:rPr>
              <a:t> and </a:t>
            </a:r>
            <a:r>
              <a:rPr lang="en-US" i="1" dirty="0" err="1" smtClean="0">
                <a:effectLst/>
              </a:rPr>
              <a:t>Peltidea</a:t>
            </a:r>
            <a:r>
              <a:rPr lang="en-US" dirty="0" smtClean="0">
                <a:effectLst/>
              </a:rPr>
              <a:t>).</a:t>
            </a:r>
          </a:p>
          <a:p>
            <a:pPr lvl="1"/>
            <a:r>
              <a:rPr lang="en-US" dirty="0" smtClean="0">
                <a:effectLst/>
              </a:rPr>
              <a:t>The </a:t>
            </a:r>
            <a:r>
              <a:rPr lang="en-US" i="1" dirty="0" err="1" smtClean="0">
                <a:effectLst/>
              </a:rPr>
              <a:t>Peltigera</a:t>
            </a:r>
            <a:r>
              <a:rPr lang="en-US" i="1" dirty="0" smtClean="0">
                <a:effectLst/>
              </a:rPr>
              <a:t> </a:t>
            </a:r>
            <a:r>
              <a:rPr lang="en-US" i="1" dirty="0" err="1" smtClean="0">
                <a:effectLst/>
              </a:rPr>
              <a:t>canina</a:t>
            </a:r>
            <a:r>
              <a:rPr lang="en-US" dirty="0" smtClean="0">
                <a:effectLst/>
              </a:rPr>
              <a:t> (i.e., section </a:t>
            </a:r>
            <a:r>
              <a:rPr lang="en-US" i="1" dirty="0" err="1" smtClean="0">
                <a:effectLst/>
              </a:rPr>
              <a:t>Peltigera</a:t>
            </a:r>
            <a:r>
              <a:rPr lang="en-US" dirty="0" smtClean="0">
                <a:effectLst/>
              </a:rPr>
              <a:t>).</a:t>
            </a:r>
          </a:p>
          <a:p>
            <a:pPr lvl="1"/>
            <a:r>
              <a:rPr lang="en-US" dirty="0" smtClean="0">
                <a:effectLst/>
              </a:rPr>
              <a:t>The </a:t>
            </a:r>
            <a:r>
              <a:rPr lang="en-US" i="1" dirty="0" err="1" smtClean="0">
                <a:effectLst/>
              </a:rPr>
              <a:t>Peltigera</a:t>
            </a:r>
            <a:r>
              <a:rPr lang="en-US" i="1" dirty="0" smtClean="0">
                <a:effectLst/>
              </a:rPr>
              <a:t> </a:t>
            </a:r>
            <a:r>
              <a:rPr lang="en-US" i="1" dirty="0" err="1" smtClean="0">
                <a:effectLst/>
              </a:rPr>
              <a:t>neopolydactyla-dolichorhiza</a:t>
            </a:r>
            <a:r>
              <a:rPr lang="en-US" dirty="0" smtClean="0">
                <a:effectLst/>
              </a:rPr>
              <a:t> complexes.</a:t>
            </a:r>
            <a:endParaRPr lang="en-US" dirty="0">
              <a:effectLst/>
            </a:endParaRPr>
          </a:p>
        </p:txBody>
      </p:sp>
    </p:spTree>
    <p:extLst>
      <p:ext uri="{BB962C8B-B14F-4D97-AF65-F5344CB8AC3E}">
        <p14:creationId xmlns:p14="http://schemas.microsoft.com/office/powerpoint/2010/main" val="39230322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248" y="1193577"/>
            <a:ext cx="6244435" cy="5378060"/>
          </a:xfrm>
          <a:prstGeom prst="rect">
            <a:avLst/>
          </a:prstGeom>
        </p:spPr>
      </p:pic>
      <p:sp>
        <p:nvSpPr>
          <p:cNvPr id="5" name="Title 4"/>
          <p:cNvSpPr>
            <a:spLocks noGrp="1"/>
          </p:cNvSpPr>
          <p:nvPr>
            <p:ph type="title"/>
          </p:nvPr>
        </p:nvSpPr>
        <p:spPr>
          <a:xfrm>
            <a:off x="672123" y="179027"/>
            <a:ext cx="8229600" cy="1143000"/>
          </a:xfrm>
        </p:spPr>
        <p:txBody>
          <a:bodyPr>
            <a:normAutofit/>
          </a:bodyPr>
          <a:lstStyle/>
          <a:p>
            <a:r>
              <a:rPr lang="en-US" sz="4000" dirty="0" smtClean="0"/>
              <a:t>Species delimitation</a:t>
            </a:r>
            <a:endParaRPr lang="en-US" sz="4000" dirty="0"/>
          </a:p>
        </p:txBody>
      </p:sp>
      <p:pic>
        <p:nvPicPr>
          <p:cNvPr id="7" name="Picture 6" descr="sectpo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sp>
        <p:nvSpPr>
          <p:cNvPr id="2" name="Rectangle 1"/>
          <p:cNvSpPr/>
          <p:nvPr/>
        </p:nvSpPr>
        <p:spPr>
          <a:xfrm>
            <a:off x="5957514" y="1193577"/>
            <a:ext cx="1763169" cy="537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spTree>
    <p:extLst>
      <p:ext uri="{BB962C8B-B14F-4D97-AF65-F5344CB8AC3E}">
        <p14:creationId xmlns:p14="http://schemas.microsoft.com/office/powerpoint/2010/main" val="12605852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ctpo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pic>
        <p:nvPicPr>
          <p:cNvPr id="2" name="Picture 1" descr="dolispdelim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63" y="1381736"/>
            <a:ext cx="4464103" cy="5418796"/>
          </a:xfrm>
          <a:prstGeom prst="rect">
            <a:avLst/>
          </a:prstGeom>
        </p:spPr>
      </p:pic>
      <p:pic>
        <p:nvPicPr>
          <p:cNvPr id="4" name="Picture 3" descr="dolispdelim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851" y="1417638"/>
            <a:ext cx="4217654" cy="5440362"/>
          </a:xfrm>
          <a:prstGeom prst="rect">
            <a:avLst/>
          </a:prstGeom>
        </p:spPr>
      </p:pic>
      <p:sp>
        <p:nvSpPr>
          <p:cNvPr id="9" name="Rectangle 8"/>
          <p:cNvSpPr/>
          <p:nvPr/>
        </p:nvSpPr>
        <p:spPr>
          <a:xfrm>
            <a:off x="3182566" y="1381736"/>
            <a:ext cx="1763169" cy="5440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246925" y="1381737"/>
            <a:ext cx="1763169" cy="5456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4"/>
          <p:cNvSpPr>
            <a:spLocks noGrp="1"/>
          </p:cNvSpPr>
          <p:nvPr>
            <p:ph type="title"/>
          </p:nvPr>
        </p:nvSpPr>
        <p:spPr>
          <a:xfrm>
            <a:off x="672123" y="179027"/>
            <a:ext cx="8229600" cy="1143000"/>
          </a:xfrm>
        </p:spPr>
        <p:txBody>
          <a:bodyPr>
            <a:normAutofit/>
          </a:bodyPr>
          <a:lstStyle/>
          <a:p>
            <a:r>
              <a:rPr lang="en-US" sz="4000" dirty="0" smtClean="0"/>
              <a:t>Species delimitation</a:t>
            </a:r>
            <a:endParaRPr lang="en-US" sz="4000" dirty="0"/>
          </a:p>
        </p:txBody>
      </p:sp>
    </p:spTree>
    <p:extLst>
      <p:ext uri="{BB962C8B-B14F-4D97-AF65-F5344CB8AC3E}">
        <p14:creationId xmlns:p14="http://schemas.microsoft.com/office/powerpoint/2010/main" val="15719888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1893" y="206744"/>
            <a:ext cx="8229600" cy="1727563"/>
          </a:xfrm>
        </p:spPr>
        <p:txBody>
          <a:bodyPr>
            <a:normAutofit/>
          </a:bodyPr>
          <a:lstStyle/>
          <a:p>
            <a:r>
              <a:rPr lang="en-US" i="1" dirty="0" err="1" smtClean="0"/>
              <a:t>Nostoc</a:t>
            </a:r>
            <a:r>
              <a:rPr lang="en-US" dirty="0" smtClean="0"/>
              <a:t> phylogeny</a:t>
            </a:r>
            <a:br>
              <a:rPr lang="en-US" dirty="0" smtClean="0"/>
            </a:br>
            <a:r>
              <a:rPr lang="en-US" dirty="0" smtClean="0"/>
              <a:t>(</a:t>
            </a:r>
            <a:r>
              <a:rPr lang="en-US" dirty="0" err="1" smtClean="0"/>
              <a:t>rbcLX</a:t>
            </a:r>
            <a:r>
              <a:rPr lang="en-US" dirty="0" smtClean="0"/>
              <a:t>)</a:t>
            </a:r>
            <a:endParaRPr lang="en-US" dirty="0"/>
          </a:p>
        </p:txBody>
      </p:sp>
      <p:pic>
        <p:nvPicPr>
          <p:cNvPr id="7" name="Picture 6" descr="sectpo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pic>
        <p:nvPicPr>
          <p:cNvPr id="2" name="Picture 1" descr="Figure4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34308"/>
            <a:ext cx="3870251" cy="4923692"/>
          </a:xfrm>
          <a:prstGeom prst="rect">
            <a:avLst/>
          </a:prstGeom>
        </p:spPr>
      </p:pic>
      <p:pic>
        <p:nvPicPr>
          <p:cNvPr id="3" name="Picture 2" descr="Figure4b.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0250" y="1934308"/>
            <a:ext cx="3732028" cy="4747846"/>
          </a:xfrm>
          <a:prstGeom prst="rect">
            <a:avLst/>
          </a:prstGeom>
        </p:spPr>
      </p:pic>
      <p:sp>
        <p:nvSpPr>
          <p:cNvPr id="4" name="TextBox 3"/>
          <p:cNvSpPr txBox="1"/>
          <p:nvPr/>
        </p:nvSpPr>
        <p:spPr>
          <a:xfrm>
            <a:off x="7507727" y="3702539"/>
            <a:ext cx="1636273" cy="923330"/>
          </a:xfrm>
          <a:prstGeom prst="rect">
            <a:avLst/>
          </a:prstGeom>
          <a:noFill/>
        </p:spPr>
        <p:txBody>
          <a:bodyPr wrap="none" rtlCol="0">
            <a:spAutoFit/>
          </a:bodyPr>
          <a:lstStyle/>
          <a:p>
            <a:r>
              <a:rPr lang="en-US" dirty="0" smtClean="0"/>
              <a:t>25 </a:t>
            </a:r>
            <a:r>
              <a:rPr lang="en-US" dirty="0" err="1" smtClean="0"/>
              <a:t>phylogroups</a:t>
            </a:r>
            <a:endParaRPr lang="en-US" dirty="0" smtClean="0"/>
          </a:p>
          <a:p>
            <a:r>
              <a:rPr lang="en-US" dirty="0" smtClean="0"/>
              <a:t>(</a:t>
            </a:r>
            <a:r>
              <a:rPr lang="en-US" dirty="0" err="1" smtClean="0"/>
              <a:t>monophyly</a:t>
            </a:r>
            <a:r>
              <a:rPr lang="en-US" dirty="0" smtClean="0"/>
              <a:t> +</a:t>
            </a:r>
          </a:p>
          <a:p>
            <a:r>
              <a:rPr lang="en-US" dirty="0" smtClean="0"/>
              <a:t>support)</a:t>
            </a:r>
            <a:endParaRPr lang="en-US" dirty="0"/>
          </a:p>
        </p:txBody>
      </p:sp>
    </p:spTree>
    <p:extLst>
      <p:ext uri="{BB962C8B-B14F-4D97-AF65-F5344CB8AC3E}">
        <p14:creationId xmlns:p14="http://schemas.microsoft.com/office/powerpoint/2010/main" val="11889788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sp>
        <p:nvSpPr>
          <p:cNvPr id="2" name="Title 1"/>
          <p:cNvSpPr>
            <a:spLocks noGrp="1"/>
          </p:cNvSpPr>
          <p:nvPr>
            <p:ph type="title"/>
          </p:nvPr>
        </p:nvSpPr>
        <p:spPr/>
        <p:txBody>
          <a:bodyPr/>
          <a:lstStyle/>
          <a:p>
            <a:endParaRPr lang="en-US" dirty="0"/>
          </a:p>
        </p:txBody>
      </p:sp>
      <p:pic>
        <p:nvPicPr>
          <p:cNvPr id="3" name="Picture 2" descr="famous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757" y="0"/>
            <a:ext cx="5701103" cy="6858000"/>
          </a:xfrm>
          <a:prstGeom prst="rect">
            <a:avLst/>
          </a:prstGeom>
        </p:spPr>
      </p:pic>
      <p:pic>
        <p:nvPicPr>
          <p:cNvPr id="7" name="Picture 6" descr="sect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4517" y="769087"/>
            <a:ext cx="2261616" cy="1225296"/>
          </a:xfrm>
          <a:prstGeom prst="rect">
            <a:avLst/>
          </a:prstGeom>
        </p:spPr>
      </p:pic>
      <p:sp>
        <p:nvSpPr>
          <p:cNvPr id="4" name="TextBox 3"/>
          <p:cNvSpPr txBox="1"/>
          <p:nvPr/>
        </p:nvSpPr>
        <p:spPr>
          <a:xfrm>
            <a:off x="7365599" y="2512543"/>
            <a:ext cx="1778401" cy="2308324"/>
          </a:xfrm>
          <a:prstGeom prst="rect">
            <a:avLst/>
          </a:prstGeom>
          <a:noFill/>
        </p:spPr>
        <p:txBody>
          <a:bodyPr wrap="none" rtlCol="0">
            <a:spAutoFit/>
          </a:bodyPr>
          <a:lstStyle/>
          <a:p>
            <a:r>
              <a:rPr lang="en-US" dirty="0" smtClean="0"/>
              <a:t>Many specialists</a:t>
            </a:r>
          </a:p>
          <a:p>
            <a:endParaRPr lang="en-US" dirty="0"/>
          </a:p>
          <a:p>
            <a:r>
              <a:rPr lang="en-US" dirty="0" smtClean="0"/>
              <a:t>Some local</a:t>
            </a:r>
          </a:p>
          <a:p>
            <a:r>
              <a:rPr lang="en-US" dirty="0" smtClean="0"/>
              <a:t>specialists</a:t>
            </a:r>
          </a:p>
          <a:p>
            <a:endParaRPr lang="en-US" dirty="0"/>
          </a:p>
          <a:p>
            <a:r>
              <a:rPr lang="en-US" dirty="0" smtClean="0"/>
              <a:t>Some generalists</a:t>
            </a:r>
          </a:p>
          <a:p>
            <a:endParaRPr lang="en-US" dirty="0"/>
          </a:p>
          <a:p>
            <a:r>
              <a:rPr lang="en-US" dirty="0" smtClean="0"/>
              <a:t>Time pattern</a:t>
            </a:r>
            <a:endParaRPr lang="en-US" dirty="0"/>
          </a:p>
        </p:txBody>
      </p:sp>
    </p:spTree>
    <p:extLst>
      <p:ext uri="{BB962C8B-B14F-4D97-AF65-F5344CB8AC3E}">
        <p14:creationId xmlns:p14="http://schemas.microsoft.com/office/powerpoint/2010/main" val="37972225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sp>
        <p:nvSpPr>
          <p:cNvPr id="2" name="Title 1"/>
          <p:cNvSpPr>
            <a:spLocks noGrp="1"/>
          </p:cNvSpPr>
          <p:nvPr>
            <p:ph type="title"/>
          </p:nvPr>
        </p:nvSpPr>
        <p:spPr/>
        <p:txBody>
          <a:bodyPr/>
          <a:lstStyle/>
          <a:p>
            <a:endParaRPr lang="en-US" dirty="0"/>
          </a:p>
        </p:txBody>
      </p:sp>
      <p:pic>
        <p:nvPicPr>
          <p:cNvPr id="3" name="Picture 2" descr="famousfigure.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1698757" y="0"/>
            <a:ext cx="5701103" cy="6858000"/>
          </a:xfrm>
          <a:prstGeom prst="rect">
            <a:avLst/>
          </a:prstGeom>
        </p:spPr>
      </p:pic>
      <p:pic>
        <p:nvPicPr>
          <p:cNvPr id="7" name="Picture 6" descr="sect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4517" y="769087"/>
            <a:ext cx="2261616" cy="1225296"/>
          </a:xfrm>
          <a:prstGeom prst="rect">
            <a:avLst/>
          </a:prstGeom>
        </p:spPr>
      </p:pic>
      <p:pic>
        <p:nvPicPr>
          <p:cNvPr id="9" name="Picture 8" descr="speci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8940" y="1417638"/>
            <a:ext cx="6578827" cy="1595082"/>
          </a:xfrm>
          <a:prstGeom prst="rect">
            <a:avLst/>
          </a:prstGeom>
        </p:spPr>
      </p:pic>
      <p:pic>
        <p:nvPicPr>
          <p:cNvPr id="10" name="Picture 9" descr="speci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8939" y="4124889"/>
            <a:ext cx="6462873" cy="1812927"/>
          </a:xfrm>
          <a:prstGeom prst="rect">
            <a:avLst/>
          </a:prstGeom>
        </p:spPr>
      </p:pic>
    </p:spTree>
    <p:extLst>
      <p:ext uri="{BB962C8B-B14F-4D97-AF65-F5344CB8AC3E}">
        <p14:creationId xmlns:p14="http://schemas.microsoft.com/office/powerpoint/2010/main" val="4167890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sp>
        <p:nvSpPr>
          <p:cNvPr id="2" name="Title 1"/>
          <p:cNvSpPr>
            <a:spLocks noGrp="1"/>
          </p:cNvSpPr>
          <p:nvPr>
            <p:ph type="title"/>
          </p:nvPr>
        </p:nvSpPr>
        <p:spPr/>
        <p:txBody>
          <a:bodyPr/>
          <a:lstStyle/>
          <a:p>
            <a:endParaRPr lang="en-US" dirty="0"/>
          </a:p>
        </p:txBody>
      </p:sp>
      <p:pic>
        <p:nvPicPr>
          <p:cNvPr id="3" name="Picture 2" descr="famousfigure.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1698757" y="0"/>
            <a:ext cx="5701103" cy="6858000"/>
          </a:xfrm>
          <a:prstGeom prst="rect">
            <a:avLst/>
          </a:prstGeom>
        </p:spPr>
      </p:pic>
      <p:pic>
        <p:nvPicPr>
          <p:cNvPr id="7" name="Picture 6" descr="sect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4517" y="769087"/>
            <a:ext cx="2261616" cy="1225296"/>
          </a:xfrm>
          <a:prstGeom prst="rect">
            <a:avLst/>
          </a:prstGeom>
        </p:spPr>
      </p:pic>
      <p:pic>
        <p:nvPicPr>
          <p:cNvPr id="11" name="Picture 10" descr="general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8939" y="1033597"/>
            <a:ext cx="5843273" cy="3529787"/>
          </a:xfrm>
          <a:prstGeom prst="rect">
            <a:avLst/>
          </a:prstGeom>
        </p:spPr>
      </p:pic>
    </p:spTree>
    <p:extLst>
      <p:ext uri="{BB962C8B-B14F-4D97-AF65-F5344CB8AC3E}">
        <p14:creationId xmlns:p14="http://schemas.microsoft.com/office/powerpoint/2010/main" val="28430681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sp>
        <p:nvSpPr>
          <p:cNvPr id="2" name="Title 1"/>
          <p:cNvSpPr>
            <a:spLocks noGrp="1"/>
          </p:cNvSpPr>
          <p:nvPr>
            <p:ph type="title"/>
          </p:nvPr>
        </p:nvSpPr>
        <p:spPr/>
        <p:txBody>
          <a:bodyPr/>
          <a:lstStyle/>
          <a:p>
            <a:endParaRPr lang="en-US" dirty="0"/>
          </a:p>
        </p:txBody>
      </p:sp>
      <p:pic>
        <p:nvPicPr>
          <p:cNvPr id="3" name="Picture 2" descr="famousfigure.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1698757" y="0"/>
            <a:ext cx="5701103" cy="6858000"/>
          </a:xfrm>
          <a:prstGeom prst="rect">
            <a:avLst/>
          </a:prstGeom>
        </p:spPr>
      </p:pic>
      <p:pic>
        <p:nvPicPr>
          <p:cNvPr id="7" name="Picture 6" descr="sect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4517" y="769087"/>
            <a:ext cx="2261616" cy="1225296"/>
          </a:xfrm>
          <a:prstGeom prst="rect">
            <a:avLst/>
          </a:prstGeom>
        </p:spPr>
      </p:pic>
      <p:pic>
        <p:nvPicPr>
          <p:cNvPr id="9" name="Picture 8" descr="locspec.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8939" y="1983339"/>
            <a:ext cx="6320559" cy="2210839"/>
          </a:xfrm>
          <a:prstGeom prst="rect">
            <a:avLst/>
          </a:prstGeom>
        </p:spPr>
      </p:pic>
    </p:spTree>
    <p:extLst>
      <p:ext uri="{BB962C8B-B14F-4D97-AF65-F5344CB8AC3E}">
        <p14:creationId xmlns:p14="http://schemas.microsoft.com/office/powerpoint/2010/main" val="22549166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sp>
        <p:nvSpPr>
          <p:cNvPr id="2" name="Title 1"/>
          <p:cNvSpPr>
            <a:spLocks noGrp="1"/>
          </p:cNvSpPr>
          <p:nvPr>
            <p:ph type="title"/>
          </p:nvPr>
        </p:nvSpPr>
        <p:spPr/>
        <p:txBody>
          <a:bodyPr/>
          <a:lstStyle/>
          <a:p>
            <a:endParaRPr lang="en-US" dirty="0"/>
          </a:p>
        </p:txBody>
      </p:sp>
      <p:pic>
        <p:nvPicPr>
          <p:cNvPr id="3" name="Picture 2" descr="famousfigu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757" y="0"/>
            <a:ext cx="5701103" cy="6858000"/>
          </a:xfrm>
          <a:prstGeom prst="rect">
            <a:avLst/>
          </a:prstGeom>
        </p:spPr>
      </p:pic>
      <p:pic>
        <p:nvPicPr>
          <p:cNvPr id="7" name="Picture 6" descr="sectpo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24517" y="769087"/>
            <a:ext cx="2261616" cy="1225296"/>
          </a:xfrm>
          <a:prstGeom prst="rect">
            <a:avLst/>
          </a:prstGeom>
        </p:spPr>
      </p:pic>
      <p:sp>
        <p:nvSpPr>
          <p:cNvPr id="4" name="TextBox 3"/>
          <p:cNvSpPr txBox="1"/>
          <p:nvPr/>
        </p:nvSpPr>
        <p:spPr>
          <a:xfrm>
            <a:off x="7365599" y="2512543"/>
            <a:ext cx="1778401" cy="2308324"/>
          </a:xfrm>
          <a:prstGeom prst="rect">
            <a:avLst/>
          </a:prstGeom>
          <a:noFill/>
        </p:spPr>
        <p:txBody>
          <a:bodyPr wrap="none" rtlCol="0">
            <a:spAutoFit/>
          </a:bodyPr>
          <a:lstStyle/>
          <a:p>
            <a:r>
              <a:rPr lang="en-US" dirty="0" smtClean="0"/>
              <a:t>Many specialists</a:t>
            </a:r>
          </a:p>
          <a:p>
            <a:endParaRPr lang="en-US" dirty="0"/>
          </a:p>
          <a:p>
            <a:r>
              <a:rPr lang="en-US" dirty="0" smtClean="0"/>
              <a:t>Some local</a:t>
            </a:r>
          </a:p>
          <a:p>
            <a:r>
              <a:rPr lang="en-US" dirty="0" smtClean="0"/>
              <a:t>specialists</a:t>
            </a:r>
          </a:p>
          <a:p>
            <a:endParaRPr lang="en-US" dirty="0"/>
          </a:p>
          <a:p>
            <a:r>
              <a:rPr lang="en-US" dirty="0" smtClean="0"/>
              <a:t>Some generalists</a:t>
            </a:r>
          </a:p>
          <a:p>
            <a:endParaRPr lang="en-US" dirty="0"/>
          </a:p>
          <a:p>
            <a:r>
              <a:rPr lang="en-US" dirty="0" smtClean="0"/>
              <a:t>Time pattern</a:t>
            </a:r>
            <a:endParaRPr lang="en-US" dirty="0"/>
          </a:p>
        </p:txBody>
      </p:sp>
    </p:spTree>
    <p:extLst>
      <p:ext uri="{BB962C8B-B14F-4D97-AF65-F5344CB8AC3E}">
        <p14:creationId xmlns:p14="http://schemas.microsoft.com/office/powerpoint/2010/main" val="12006496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74638"/>
            <a:ext cx="8229600" cy="1143000"/>
          </a:xfrm>
        </p:spPr>
        <p:txBody>
          <a:bodyPr/>
          <a:lstStyle/>
          <a:p>
            <a:r>
              <a:rPr lang="en-US" dirty="0" smtClean="0"/>
              <a:t>Geographical data</a:t>
            </a:r>
            <a:endParaRPr lang="en-US" dirty="0"/>
          </a:p>
        </p:txBody>
      </p:sp>
      <p:pic>
        <p:nvPicPr>
          <p:cNvPr id="7" name="Picture 6" descr="sectpo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pic>
        <p:nvPicPr>
          <p:cNvPr id="2" name="Picture 1" descr="dolispdelim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63" y="1381736"/>
            <a:ext cx="4464103" cy="5418796"/>
          </a:xfrm>
          <a:prstGeom prst="rect">
            <a:avLst/>
          </a:prstGeom>
        </p:spPr>
      </p:pic>
      <p:pic>
        <p:nvPicPr>
          <p:cNvPr id="4" name="Picture 3" descr="dolispdelim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851" y="1417638"/>
            <a:ext cx="4217654" cy="5440362"/>
          </a:xfrm>
          <a:prstGeom prst="rect">
            <a:avLst/>
          </a:prstGeom>
        </p:spPr>
      </p:pic>
      <p:sp>
        <p:nvSpPr>
          <p:cNvPr id="9" name="Rectangle 8"/>
          <p:cNvSpPr/>
          <p:nvPr/>
        </p:nvSpPr>
        <p:spPr>
          <a:xfrm>
            <a:off x="3417732" y="1381736"/>
            <a:ext cx="1528003" cy="5440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466413" y="1381737"/>
            <a:ext cx="1543681" cy="5456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030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ctpo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pic>
        <p:nvPicPr>
          <p:cNvPr id="2" name="Picture 1" descr="dolispdelim1.png"/>
          <p:cNvPicPr>
            <a:picLocks noChangeAspect="1"/>
          </p:cNvPicPr>
          <p:nvPr/>
        </p:nvPicPr>
        <p:blipFill>
          <a:blip r:embed="rId4">
            <a:alphaModFix amt="38000"/>
            <a:extLst>
              <a:ext uri="{28A0092B-C50C-407E-A947-70E740481C1C}">
                <a14:useLocalDpi xmlns:a14="http://schemas.microsoft.com/office/drawing/2010/main" val="0"/>
              </a:ext>
            </a:extLst>
          </a:blip>
          <a:stretch>
            <a:fillRect/>
          </a:stretch>
        </p:blipFill>
        <p:spPr>
          <a:xfrm>
            <a:off x="192163" y="1381736"/>
            <a:ext cx="4464103" cy="5418796"/>
          </a:xfrm>
          <a:prstGeom prst="rect">
            <a:avLst/>
          </a:prstGeom>
        </p:spPr>
      </p:pic>
      <p:pic>
        <p:nvPicPr>
          <p:cNvPr id="4" name="Picture 3" descr="dolispdelim2.png"/>
          <p:cNvPicPr>
            <a:picLocks noChangeAspect="1"/>
          </p:cNvPicPr>
          <p:nvPr/>
        </p:nvPicPr>
        <p:blipFill>
          <a:blip r:embed="rId5">
            <a:alphaModFix amt="28000"/>
            <a:extLst>
              <a:ext uri="{28A0092B-C50C-407E-A947-70E740481C1C}">
                <a14:useLocalDpi xmlns:a14="http://schemas.microsoft.com/office/drawing/2010/main" val="0"/>
              </a:ext>
            </a:extLst>
          </a:blip>
          <a:stretch>
            <a:fillRect/>
          </a:stretch>
        </p:blipFill>
        <p:spPr>
          <a:xfrm>
            <a:off x="4289851" y="1417638"/>
            <a:ext cx="4217654" cy="5440362"/>
          </a:xfrm>
          <a:prstGeom prst="rect">
            <a:avLst/>
          </a:prstGeom>
        </p:spPr>
      </p:pic>
      <p:sp>
        <p:nvSpPr>
          <p:cNvPr id="9" name="Rectangle 8"/>
          <p:cNvSpPr/>
          <p:nvPr/>
        </p:nvSpPr>
        <p:spPr>
          <a:xfrm>
            <a:off x="3417732" y="1381736"/>
            <a:ext cx="1528003" cy="5440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466413" y="1381737"/>
            <a:ext cx="1543681" cy="5456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geogrhel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753" y="2159276"/>
            <a:ext cx="4572195" cy="2847155"/>
          </a:xfrm>
          <a:prstGeom prst="rect">
            <a:avLst/>
          </a:prstGeom>
        </p:spPr>
      </p:pic>
      <p:sp>
        <p:nvSpPr>
          <p:cNvPr id="12" name="Title 4"/>
          <p:cNvSpPr>
            <a:spLocks noGrp="1"/>
          </p:cNvSpPr>
          <p:nvPr>
            <p:ph type="title"/>
          </p:nvPr>
        </p:nvSpPr>
        <p:spPr>
          <a:xfrm>
            <a:off x="914400" y="274638"/>
            <a:ext cx="8229600" cy="1143000"/>
          </a:xfrm>
        </p:spPr>
        <p:txBody>
          <a:bodyPr/>
          <a:lstStyle/>
          <a:p>
            <a:r>
              <a:rPr lang="en-US" dirty="0" smtClean="0"/>
              <a:t>Geographical data</a:t>
            </a:r>
            <a:endParaRPr lang="en-US" dirty="0"/>
          </a:p>
        </p:txBody>
      </p:sp>
    </p:spTree>
    <p:extLst>
      <p:ext uri="{BB962C8B-B14F-4D97-AF65-F5344CB8AC3E}">
        <p14:creationId xmlns:p14="http://schemas.microsoft.com/office/powerpoint/2010/main" val="4379300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gradFill>
            <a:gsLst>
              <a:gs pos="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Outline of the talk</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effectLst/>
              </a:rPr>
              <a:t>A. Explore the sections of the genus</a:t>
            </a:r>
          </a:p>
          <a:p>
            <a:pPr marL="914400" lvl="1" indent="-514350">
              <a:buAutoNum type="arabicPeriod"/>
            </a:pPr>
            <a:r>
              <a:rPr lang="en-US" dirty="0" smtClean="0"/>
              <a:t>Species diversity</a:t>
            </a:r>
          </a:p>
          <a:p>
            <a:pPr marL="914400" lvl="1" indent="-514350">
              <a:buAutoNum type="arabicPeriod"/>
            </a:pPr>
            <a:r>
              <a:rPr lang="en-US" dirty="0" smtClean="0">
                <a:effectLst/>
              </a:rPr>
              <a:t>Biogeographic patterns</a:t>
            </a:r>
          </a:p>
          <a:p>
            <a:pPr marL="914400" lvl="1" indent="-514350">
              <a:buAutoNum type="arabicPeriod"/>
            </a:pPr>
            <a:r>
              <a:rPr lang="en-US" dirty="0" smtClean="0"/>
              <a:t>Specificity with symbiotic partners</a:t>
            </a:r>
            <a:endParaRPr lang="en-US" dirty="0" smtClean="0">
              <a:effectLst/>
            </a:endParaRPr>
          </a:p>
          <a:p>
            <a:pPr marL="0" indent="0">
              <a:buNone/>
            </a:pPr>
            <a:endParaRPr lang="en-US" dirty="0" smtClean="0">
              <a:effectLst/>
            </a:endParaRPr>
          </a:p>
          <a:p>
            <a:pPr marL="0" indent="0">
              <a:buNone/>
            </a:pPr>
            <a:r>
              <a:rPr lang="en-US" dirty="0" smtClean="0">
                <a:effectLst/>
              </a:rPr>
              <a:t>B. </a:t>
            </a:r>
            <a:r>
              <a:rPr lang="en-US" dirty="0" smtClean="0"/>
              <a:t>Phylogeny of the whole genus</a:t>
            </a:r>
          </a:p>
          <a:p>
            <a:pPr marL="0" indent="0">
              <a:buNone/>
            </a:pPr>
            <a:r>
              <a:rPr lang="en-US" dirty="0">
                <a:effectLst/>
              </a:rPr>
              <a:t>	</a:t>
            </a:r>
            <a:r>
              <a:rPr lang="en-US" dirty="0" smtClean="0">
                <a:effectLst/>
              </a:rPr>
              <a:t>1. </a:t>
            </a:r>
            <a:r>
              <a:rPr lang="en-US" dirty="0" smtClean="0"/>
              <a:t>Temporal context</a:t>
            </a:r>
          </a:p>
          <a:p>
            <a:pPr marL="0" indent="0">
              <a:buNone/>
            </a:pPr>
            <a:r>
              <a:rPr lang="en-US" dirty="0">
                <a:effectLst/>
              </a:rPr>
              <a:t>	</a:t>
            </a:r>
            <a:r>
              <a:rPr lang="en-US" dirty="0" smtClean="0">
                <a:effectLst/>
              </a:rPr>
              <a:t>2. Diversification</a:t>
            </a:r>
          </a:p>
          <a:p>
            <a:pPr marL="457200" lvl="1" indent="0">
              <a:buNone/>
            </a:pPr>
            <a:endParaRPr lang="en-US" dirty="0">
              <a:effectLst/>
            </a:endParaRPr>
          </a:p>
        </p:txBody>
      </p:sp>
    </p:spTree>
    <p:extLst>
      <p:ext uri="{BB962C8B-B14F-4D97-AF65-F5344CB8AC3E}">
        <p14:creationId xmlns:p14="http://schemas.microsoft.com/office/powerpoint/2010/main" val="10418562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Photobiont</a:t>
            </a:r>
            <a:r>
              <a:rPr lang="en-US" dirty="0" smtClean="0"/>
              <a:t> data</a:t>
            </a:r>
            <a:endParaRPr lang="en-US" dirty="0"/>
          </a:p>
        </p:txBody>
      </p:sp>
      <p:pic>
        <p:nvPicPr>
          <p:cNvPr id="7" name="Picture 6" descr="sectpo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pic>
        <p:nvPicPr>
          <p:cNvPr id="2" name="Picture 1" descr="dolispdelim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63" y="1381736"/>
            <a:ext cx="4464103" cy="5418796"/>
          </a:xfrm>
          <a:prstGeom prst="rect">
            <a:avLst/>
          </a:prstGeom>
        </p:spPr>
      </p:pic>
      <p:pic>
        <p:nvPicPr>
          <p:cNvPr id="4" name="Picture 3" descr="dolispdelim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851" y="1417638"/>
            <a:ext cx="4217654" cy="5440362"/>
          </a:xfrm>
          <a:prstGeom prst="rect">
            <a:avLst/>
          </a:prstGeom>
        </p:spPr>
      </p:pic>
      <p:sp>
        <p:nvSpPr>
          <p:cNvPr id="9" name="Rectangle 8"/>
          <p:cNvSpPr/>
          <p:nvPr/>
        </p:nvSpPr>
        <p:spPr>
          <a:xfrm>
            <a:off x="3605864" y="1381736"/>
            <a:ext cx="1339871" cy="5440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70223" y="1381737"/>
            <a:ext cx="1339871" cy="5456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89800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ctpo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pic>
        <p:nvPicPr>
          <p:cNvPr id="2" name="Picture 1" descr="dolispdelim1.png"/>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192163" y="1381736"/>
            <a:ext cx="4464103" cy="5418796"/>
          </a:xfrm>
          <a:prstGeom prst="rect">
            <a:avLst/>
          </a:prstGeom>
        </p:spPr>
      </p:pic>
      <p:pic>
        <p:nvPicPr>
          <p:cNvPr id="4" name="Picture 3" descr="dolispdelim2.png"/>
          <p:cNvPicPr>
            <a:picLocks noChangeAspect="1"/>
          </p:cNvPicPr>
          <p:nvPr/>
        </p:nvPicPr>
        <p:blipFill>
          <a:blip r:embed="rId5">
            <a:alphaModFix amt="22000"/>
            <a:extLst>
              <a:ext uri="{28A0092B-C50C-407E-A947-70E740481C1C}">
                <a14:useLocalDpi xmlns:a14="http://schemas.microsoft.com/office/drawing/2010/main" val="0"/>
              </a:ext>
            </a:extLst>
          </a:blip>
          <a:stretch>
            <a:fillRect/>
          </a:stretch>
        </p:blipFill>
        <p:spPr>
          <a:xfrm>
            <a:off x="4289851" y="1417638"/>
            <a:ext cx="4217654" cy="5440362"/>
          </a:xfrm>
          <a:prstGeom prst="rect">
            <a:avLst/>
          </a:prstGeom>
        </p:spPr>
      </p:pic>
      <p:sp>
        <p:nvSpPr>
          <p:cNvPr id="9" name="Rectangle 8"/>
          <p:cNvSpPr/>
          <p:nvPr/>
        </p:nvSpPr>
        <p:spPr>
          <a:xfrm>
            <a:off x="3605864" y="1381736"/>
            <a:ext cx="1339871" cy="5440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70223" y="1381737"/>
            <a:ext cx="1339871" cy="5456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nostochel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9748" y="2314386"/>
            <a:ext cx="4162703" cy="3607676"/>
          </a:xfrm>
          <a:prstGeom prst="rect">
            <a:avLst/>
          </a:prstGeom>
        </p:spPr>
      </p:pic>
      <p:sp>
        <p:nvSpPr>
          <p:cNvPr id="11" name="Title 4"/>
          <p:cNvSpPr>
            <a:spLocks noGrp="1"/>
          </p:cNvSpPr>
          <p:nvPr>
            <p:ph type="title"/>
          </p:nvPr>
        </p:nvSpPr>
        <p:spPr>
          <a:xfrm>
            <a:off x="457200" y="274638"/>
            <a:ext cx="8229600" cy="1143000"/>
          </a:xfrm>
        </p:spPr>
        <p:txBody>
          <a:bodyPr/>
          <a:lstStyle/>
          <a:p>
            <a:r>
              <a:rPr lang="en-US" dirty="0" err="1" smtClean="0"/>
              <a:t>Photobiont</a:t>
            </a:r>
            <a:r>
              <a:rPr lang="en-US" dirty="0" smtClean="0"/>
              <a:t> data</a:t>
            </a:r>
            <a:endParaRPr lang="en-US" dirty="0"/>
          </a:p>
        </p:txBody>
      </p:sp>
    </p:spTree>
    <p:extLst>
      <p:ext uri="{BB962C8B-B14F-4D97-AF65-F5344CB8AC3E}">
        <p14:creationId xmlns:p14="http://schemas.microsoft.com/office/powerpoint/2010/main" val="27861102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ome</a:t>
            </a:r>
            <a:r>
              <a:rPr lang="en-US" i="1" dirty="0" smtClean="0"/>
              <a:t> </a:t>
            </a:r>
            <a:r>
              <a:rPr lang="en-US" i="1" dirty="0" err="1" smtClean="0"/>
              <a:t>Nostoc</a:t>
            </a:r>
            <a:r>
              <a:rPr lang="en-US" dirty="0" smtClean="0"/>
              <a:t> have distinct colors</a:t>
            </a:r>
            <a:endParaRPr lang="en-US" dirty="0"/>
          </a:p>
        </p:txBody>
      </p:sp>
      <p:sp>
        <p:nvSpPr>
          <p:cNvPr id="3" name="Content Placeholder 2"/>
          <p:cNvSpPr>
            <a:spLocks noGrp="1"/>
          </p:cNvSpPr>
          <p:nvPr>
            <p:ph idx="1"/>
          </p:nvPr>
        </p:nvSpPr>
        <p:spPr/>
        <p:txBody>
          <a:bodyPr/>
          <a:lstStyle/>
          <a:p>
            <a:endParaRPr lang="en-US"/>
          </a:p>
        </p:txBody>
      </p:sp>
      <p:pic>
        <p:nvPicPr>
          <p:cNvPr id="4" name="Picture 3" descr="neogr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2420888"/>
            <a:ext cx="3289548" cy="3274928"/>
          </a:xfrm>
          <a:prstGeom prst="rect">
            <a:avLst/>
          </a:prstGeom>
        </p:spPr>
      </p:pic>
      <p:pic>
        <p:nvPicPr>
          <p:cNvPr id="5" name="Picture 4" descr="occidental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420888"/>
            <a:ext cx="3672408" cy="3174992"/>
          </a:xfrm>
          <a:prstGeom prst="rect">
            <a:avLst/>
          </a:prstGeom>
        </p:spPr>
      </p:pic>
      <p:sp>
        <p:nvSpPr>
          <p:cNvPr id="6" name="TextBox 5"/>
          <p:cNvSpPr txBox="1"/>
          <p:nvPr/>
        </p:nvSpPr>
        <p:spPr>
          <a:xfrm>
            <a:off x="755576" y="1844824"/>
            <a:ext cx="3286927" cy="523220"/>
          </a:xfrm>
          <a:prstGeom prst="rect">
            <a:avLst/>
          </a:prstGeom>
          <a:noFill/>
        </p:spPr>
        <p:txBody>
          <a:bodyPr wrap="none" rtlCol="0">
            <a:spAutoFit/>
          </a:bodyPr>
          <a:lstStyle/>
          <a:p>
            <a:r>
              <a:rPr lang="en-US" sz="2800" dirty="0" smtClean="0"/>
              <a:t>With </a:t>
            </a:r>
            <a:r>
              <a:rPr lang="en-US" sz="2800" dirty="0" err="1" smtClean="0"/>
              <a:t>phylogroup</a:t>
            </a:r>
            <a:r>
              <a:rPr lang="en-US" sz="2800" dirty="0" smtClean="0"/>
              <a:t> </a:t>
            </a:r>
            <a:r>
              <a:rPr lang="en-US" sz="2800" dirty="0" err="1" smtClean="0"/>
              <a:t>VIIa</a:t>
            </a:r>
            <a:endParaRPr lang="en-US" sz="2800" dirty="0"/>
          </a:p>
        </p:txBody>
      </p:sp>
      <p:sp>
        <p:nvSpPr>
          <p:cNvPr id="7" name="TextBox 6"/>
          <p:cNvSpPr txBox="1"/>
          <p:nvPr/>
        </p:nvSpPr>
        <p:spPr>
          <a:xfrm>
            <a:off x="5796136" y="1844824"/>
            <a:ext cx="2395445" cy="523220"/>
          </a:xfrm>
          <a:prstGeom prst="rect">
            <a:avLst/>
          </a:prstGeom>
          <a:noFill/>
        </p:spPr>
        <p:txBody>
          <a:bodyPr wrap="none" rtlCol="0">
            <a:spAutoFit/>
          </a:bodyPr>
          <a:lstStyle/>
          <a:p>
            <a:r>
              <a:rPr lang="en-US" sz="2800" dirty="0" smtClean="0"/>
              <a:t>Most </a:t>
            </a:r>
            <a:r>
              <a:rPr lang="en-US" sz="2800" i="1" dirty="0" err="1" smtClean="0"/>
              <a:t>Peltigera</a:t>
            </a:r>
            <a:endParaRPr lang="en-US" sz="2800" i="1" dirty="0"/>
          </a:p>
        </p:txBody>
      </p:sp>
    </p:spTree>
    <p:extLst>
      <p:ext uri="{BB962C8B-B14F-4D97-AF65-F5344CB8AC3E}">
        <p14:creationId xmlns:p14="http://schemas.microsoft.com/office/powerpoint/2010/main" val="21471670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6350" y="274638"/>
            <a:ext cx="8229600" cy="1143000"/>
          </a:xfrm>
        </p:spPr>
        <p:txBody>
          <a:bodyPr/>
          <a:lstStyle/>
          <a:p>
            <a:r>
              <a:rPr lang="en-US" dirty="0" smtClean="0"/>
              <a:t>Consensus on species</a:t>
            </a:r>
            <a:endParaRPr lang="en-US" dirty="0"/>
          </a:p>
        </p:txBody>
      </p:sp>
      <p:pic>
        <p:nvPicPr>
          <p:cNvPr id="7" name="Picture 6" descr="sectpo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860" y="163019"/>
            <a:ext cx="1625912" cy="1218717"/>
          </a:xfrm>
          <a:prstGeom prst="rect">
            <a:avLst/>
          </a:prstGeom>
        </p:spPr>
      </p:pic>
      <p:pic>
        <p:nvPicPr>
          <p:cNvPr id="2" name="Picture 1" descr="dolispdelim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163" y="1381736"/>
            <a:ext cx="4464103" cy="5418796"/>
          </a:xfrm>
          <a:prstGeom prst="rect">
            <a:avLst/>
          </a:prstGeom>
        </p:spPr>
      </p:pic>
      <p:pic>
        <p:nvPicPr>
          <p:cNvPr id="4" name="Picture 3" descr="dolispdelim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9851" y="1417638"/>
            <a:ext cx="4217654" cy="5440362"/>
          </a:xfrm>
          <a:prstGeom prst="rect">
            <a:avLst/>
          </a:prstGeom>
        </p:spPr>
      </p:pic>
      <p:sp>
        <p:nvSpPr>
          <p:cNvPr id="3" name="TextBox 2"/>
          <p:cNvSpPr txBox="1"/>
          <p:nvPr/>
        </p:nvSpPr>
        <p:spPr>
          <a:xfrm>
            <a:off x="4097890" y="5900885"/>
            <a:ext cx="1923799" cy="553998"/>
          </a:xfrm>
          <a:prstGeom prst="rect">
            <a:avLst/>
          </a:prstGeom>
          <a:noFill/>
        </p:spPr>
        <p:txBody>
          <a:bodyPr wrap="none" rtlCol="0">
            <a:spAutoFit/>
          </a:bodyPr>
          <a:lstStyle/>
          <a:p>
            <a:r>
              <a:rPr lang="en-US" sz="3000" dirty="0" smtClean="0"/>
              <a:t>50 species!</a:t>
            </a:r>
            <a:endParaRPr lang="en-US" sz="3000" dirty="0"/>
          </a:p>
        </p:txBody>
      </p:sp>
    </p:spTree>
    <p:extLst>
      <p:ext uri="{BB962C8B-B14F-4D97-AF65-F5344CB8AC3E}">
        <p14:creationId xmlns:p14="http://schemas.microsoft.com/office/powerpoint/2010/main" val="32139434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783" y="163019"/>
            <a:ext cx="1580065" cy="1218717"/>
          </a:xfrm>
          <a:prstGeom prst="rect">
            <a:avLst/>
          </a:prstGeom>
        </p:spPr>
      </p:pic>
      <p:sp>
        <p:nvSpPr>
          <p:cNvPr id="2" name="Title 1"/>
          <p:cNvSpPr>
            <a:spLocks noGrp="1"/>
          </p:cNvSpPr>
          <p:nvPr>
            <p:ph type="title"/>
          </p:nvPr>
        </p:nvSpPr>
        <p:spPr/>
        <p:txBody>
          <a:bodyPr/>
          <a:lstStyle/>
          <a:p>
            <a:r>
              <a:rPr lang="en-US" dirty="0" smtClean="0"/>
              <a:t>Phylogeny</a:t>
            </a:r>
            <a:endParaRPr lang="en-US" dirty="0"/>
          </a:p>
        </p:txBody>
      </p:sp>
      <p:sp>
        <p:nvSpPr>
          <p:cNvPr id="10" name="TextBox 9"/>
          <p:cNvSpPr txBox="1"/>
          <p:nvPr/>
        </p:nvSpPr>
        <p:spPr>
          <a:xfrm>
            <a:off x="79760" y="5934670"/>
            <a:ext cx="1610349" cy="923330"/>
          </a:xfrm>
          <a:prstGeom prst="rect">
            <a:avLst/>
          </a:prstGeom>
          <a:noFill/>
        </p:spPr>
        <p:txBody>
          <a:bodyPr wrap="none" rtlCol="0">
            <a:spAutoFit/>
          </a:bodyPr>
          <a:lstStyle/>
          <a:p>
            <a:r>
              <a:rPr lang="en-US" dirty="0" smtClean="0"/>
              <a:t>Camille Truong </a:t>
            </a:r>
          </a:p>
          <a:p>
            <a:r>
              <a:rPr lang="en-US" dirty="0" smtClean="0"/>
              <a:t>produced most </a:t>
            </a:r>
          </a:p>
          <a:p>
            <a:r>
              <a:rPr lang="en-US" dirty="0" smtClean="0"/>
              <a:t>of the data</a:t>
            </a:r>
            <a:endParaRPr lang="en-US" dirty="0"/>
          </a:p>
        </p:txBody>
      </p:sp>
      <p:pic>
        <p:nvPicPr>
          <p:cNvPr id="14" name="Picture 13" descr="Fig1canina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604" y="1659336"/>
            <a:ext cx="3346442" cy="4602825"/>
          </a:xfrm>
          <a:prstGeom prst="rect">
            <a:avLst/>
          </a:prstGeom>
        </p:spPr>
      </p:pic>
      <p:pic>
        <p:nvPicPr>
          <p:cNvPr id="15" name="Picture 14" descr="Fig1caninaB.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798" y="1460799"/>
            <a:ext cx="3508689" cy="4801364"/>
          </a:xfrm>
          <a:prstGeom prst="rect">
            <a:avLst/>
          </a:prstGeom>
        </p:spPr>
      </p:pic>
      <p:pic>
        <p:nvPicPr>
          <p:cNvPr id="16" name="Picture 15" descr="Fig1canina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18868"/>
            <a:ext cx="4513201" cy="3935573"/>
          </a:xfrm>
          <a:prstGeom prst="rect">
            <a:avLst/>
          </a:prstGeom>
        </p:spPr>
      </p:pic>
      <p:sp>
        <p:nvSpPr>
          <p:cNvPr id="3" name="TextBox 2"/>
          <p:cNvSpPr txBox="1"/>
          <p:nvPr/>
        </p:nvSpPr>
        <p:spPr>
          <a:xfrm>
            <a:off x="1973834" y="5968993"/>
            <a:ext cx="2260016" cy="646331"/>
          </a:xfrm>
          <a:prstGeom prst="rect">
            <a:avLst/>
          </a:prstGeom>
          <a:noFill/>
        </p:spPr>
        <p:txBody>
          <a:bodyPr wrap="none" rtlCol="0">
            <a:spAutoFit/>
          </a:bodyPr>
          <a:lstStyle/>
          <a:p>
            <a:r>
              <a:rPr lang="en-US" dirty="0" smtClean="0"/>
              <a:t>Potentially 80 species</a:t>
            </a:r>
          </a:p>
          <a:p>
            <a:r>
              <a:rPr lang="en-US" dirty="0" smtClean="0"/>
              <a:t>(30 species described)</a:t>
            </a:r>
            <a:endParaRPr lang="en-US" dirty="0"/>
          </a:p>
        </p:txBody>
      </p:sp>
    </p:spTree>
    <p:extLst>
      <p:ext uri="{BB962C8B-B14F-4D97-AF65-F5344CB8AC3E}">
        <p14:creationId xmlns:p14="http://schemas.microsoft.com/office/powerpoint/2010/main" val="4904326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783" y="163019"/>
            <a:ext cx="1580065" cy="1218717"/>
          </a:xfrm>
          <a:prstGeom prst="rect">
            <a:avLst/>
          </a:prstGeom>
        </p:spPr>
      </p:pic>
      <p:sp>
        <p:nvSpPr>
          <p:cNvPr id="2" name="Title 1"/>
          <p:cNvSpPr>
            <a:spLocks noGrp="1"/>
          </p:cNvSpPr>
          <p:nvPr>
            <p:ph type="title"/>
          </p:nvPr>
        </p:nvSpPr>
        <p:spPr/>
        <p:txBody>
          <a:bodyPr/>
          <a:lstStyle/>
          <a:p>
            <a:r>
              <a:rPr lang="en-US" dirty="0" smtClean="0"/>
              <a:t>Phylogeny</a:t>
            </a:r>
            <a:endParaRPr lang="en-US" dirty="0"/>
          </a:p>
        </p:txBody>
      </p:sp>
      <p:sp>
        <p:nvSpPr>
          <p:cNvPr id="10" name="TextBox 9"/>
          <p:cNvSpPr txBox="1"/>
          <p:nvPr/>
        </p:nvSpPr>
        <p:spPr>
          <a:xfrm>
            <a:off x="79760" y="5934670"/>
            <a:ext cx="1610349" cy="923330"/>
          </a:xfrm>
          <a:prstGeom prst="rect">
            <a:avLst/>
          </a:prstGeom>
          <a:noFill/>
        </p:spPr>
        <p:txBody>
          <a:bodyPr wrap="none" rtlCol="0">
            <a:spAutoFit/>
          </a:bodyPr>
          <a:lstStyle/>
          <a:p>
            <a:r>
              <a:rPr lang="en-US" dirty="0" smtClean="0"/>
              <a:t>Camille Truong </a:t>
            </a:r>
          </a:p>
          <a:p>
            <a:r>
              <a:rPr lang="en-US" dirty="0" smtClean="0"/>
              <a:t>produced most </a:t>
            </a:r>
          </a:p>
          <a:p>
            <a:r>
              <a:rPr lang="en-US" dirty="0" smtClean="0"/>
              <a:t>of the data</a:t>
            </a:r>
            <a:endParaRPr lang="en-US" dirty="0"/>
          </a:p>
        </p:txBody>
      </p:sp>
      <p:pic>
        <p:nvPicPr>
          <p:cNvPr id="14" name="Picture 13" descr="Fig1canina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604" y="1659336"/>
            <a:ext cx="3346442" cy="4602825"/>
          </a:xfrm>
          <a:prstGeom prst="rect">
            <a:avLst/>
          </a:prstGeom>
        </p:spPr>
      </p:pic>
      <p:pic>
        <p:nvPicPr>
          <p:cNvPr id="15" name="Picture 14" descr="Fig1caninaB.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798" y="1460799"/>
            <a:ext cx="3508689" cy="4801364"/>
          </a:xfrm>
          <a:prstGeom prst="rect">
            <a:avLst/>
          </a:prstGeom>
        </p:spPr>
      </p:pic>
      <p:pic>
        <p:nvPicPr>
          <p:cNvPr id="16" name="Picture 15" descr="Fig1canina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18868"/>
            <a:ext cx="4513201" cy="3935573"/>
          </a:xfrm>
          <a:prstGeom prst="rect">
            <a:avLst/>
          </a:prstGeom>
        </p:spPr>
      </p:pic>
      <p:sp>
        <p:nvSpPr>
          <p:cNvPr id="3" name="TextBox 2"/>
          <p:cNvSpPr txBox="1"/>
          <p:nvPr/>
        </p:nvSpPr>
        <p:spPr>
          <a:xfrm>
            <a:off x="1973834" y="5968993"/>
            <a:ext cx="2260016" cy="646331"/>
          </a:xfrm>
          <a:prstGeom prst="rect">
            <a:avLst/>
          </a:prstGeom>
          <a:noFill/>
        </p:spPr>
        <p:txBody>
          <a:bodyPr wrap="none" rtlCol="0">
            <a:spAutoFit/>
          </a:bodyPr>
          <a:lstStyle/>
          <a:p>
            <a:r>
              <a:rPr lang="en-US" dirty="0" smtClean="0"/>
              <a:t>Potentially 80 species</a:t>
            </a:r>
          </a:p>
          <a:p>
            <a:r>
              <a:rPr lang="en-US" dirty="0" smtClean="0"/>
              <a:t>(30 species described)</a:t>
            </a:r>
            <a:endParaRPr lang="en-US" dirty="0"/>
          </a:p>
        </p:txBody>
      </p:sp>
      <p:sp>
        <p:nvSpPr>
          <p:cNvPr id="11" name="TextBox 10"/>
          <p:cNvSpPr txBox="1"/>
          <p:nvPr/>
        </p:nvSpPr>
        <p:spPr>
          <a:xfrm>
            <a:off x="6173470" y="4505073"/>
            <a:ext cx="2498626" cy="2308324"/>
          </a:xfrm>
          <a:prstGeom prst="rect">
            <a:avLst/>
          </a:prstGeom>
          <a:solidFill>
            <a:schemeClr val="bg1"/>
          </a:solidFill>
        </p:spPr>
        <p:txBody>
          <a:bodyPr wrap="none" rtlCol="0">
            <a:spAutoFit/>
          </a:bodyPr>
          <a:lstStyle/>
          <a:p>
            <a:r>
              <a:rPr lang="en-US" dirty="0" smtClean="0"/>
              <a:t>In general,</a:t>
            </a:r>
          </a:p>
          <a:p>
            <a:endParaRPr lang="en-US" dirty="0"/>
          </a:p>
          <a:p>
            <a:r>
              <a:rPr lang="en-US" dirty="0" smtClean="0"/>
              <a:t>-less </a:t>
            </a:r>
            <a:r>
              <a:rPr lang="en-US" i="1" dirty="0" err="1" smtClean="0"/>
              <a:t>Nostoc</a:t>
            </a:r>
            <a:r>
              <a:rPr lang="en-US" dirty="0" smtClean="0"/>
              <a:t> specificity</a:t>
            </a:r>
          </a:p>
          <a:p>
            <a:r>
              <a:rPr lang="en-US" dirty="0" smtClean="0"/>
              <a:t>(most species are</a:t>
            </a:r>
          </a:p>
          <a:p>
            <a:r>
              <a:rPr lang="en-US" dirty="0" smtClean="0"/>
              <a:t>generalist)</a:t>
            </a:r>
          </a:p>
          <a:p>
            <a:endParaRPr lang="en-US" dirty="0"/>
          </a:p>
          <a:p>
            <a:r>
              <a:rPr lang="en-US" dirty="0" smtClean="0"/>
              <a:t>-less clear biogeographic</a:t>
            </a:r>
          </a:p>
          <a:p>
            <a:r>
              <a:rPr lang="en-US" dirty="0" smtClean="0"/>
              <a:t>patterns</a:t>
            </a:r>
            <a:endParaRPr lang="en-US" dirty="0"/>
          </a:p>
        </p:txBody>
      </p:sp>
    </p:spTree>
    <p:extLst>
      <p:ext uri="{BB962C8B-B14F-4D97-AF65-F5344CB8AC3E}">
        <p14:creationId xmlns:p14="http://schemas.microsoft.com/office/powerpoint/2010/main" val="91394671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2783" y="163019"/>
            <a:ext cx="1580065" cy="1218717"/>
          </a:xfrm>
          <a:prstGeom prst="rect">
            <a:avLst/>
          </a:prstGeom>
        </p:spPr>
      </p:pic>
      <p:pic>
        <p:nvPicPr>
          <p:cNvPr id="3" name="Picture 2" descr="example1cani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51" y="1417638"/>
            <a:ext cx="6132576" cy="5141976"/>
          </a:xfrm>
          <a:prstGeom prst="rect">
            <a:avLst/>
          </a:prstGeom>
        </p:spPr>
      </p:pic>
      <p:sp>
        <p:nvSpPr>
          <p:cNvPr id="4" name="Rectangle 3"/>
          <p:cNvSpPr/>
          <p:nvPr/>
        </p:nvSpPr>
        <p:spPr>
          <a:xfrm>
            <a:off x="6537590" y="1536631"/>
            <a:ext cx="501685" cy="50229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773248" y="2624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t>Sorediate</a:t>
            </a:r>
            <a:r>
              <a:rPr lang="en-US" dirty="0" smtClean="0"/>
              <a:t> species</a:t>
            </a:r>
            <a:endParaRPr lang="en-US" dirty="0"/>
          </a:p>
        </p:txBody>
      </p:sp>
    </p:spTree>
    <p:extLst>
      <p:ext uri="{BB962C8B-B14F-4D97-AF65-F5344CB8AC3E}">
        <p14:creationId xmlns:p14="http://schemas.microsoft.com/office/powerpoint/2010/main" val="37801340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783" y="163019"/>
            <a:ext cx="1580065" cy="1218717"/>
          </a:xfrm>
          <a:prstGeom prst="rect">
            <a:avLst/>
          </a:prstGeom>
        </p:spPr>
      </p:pic>
      <p:sp>
        <p:nvSpPr>
          <p:cNvPr id="4" name="Rectangle 3"/>
          <p:cNvSpPr/>
          <p:nvPr/>
        </p:nvSpPr>
        <p:spPr>
          <a:xfrm>
            <a:off x="6537590" y="1536631"/>
            <a:ext cx="501685" cy="50229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OI</a:t>
            </a:r>
            <a:endParaRPr lang="en-US" dirty="0"/>
          </a:p>
        </p:txBody>
      </p:sp>
      <p:pic>
        <p:nvPicPr>
          <p:cNvPr id="5" name="Picture 4" descr="exampledegeni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41" y="1536631"/>
            <a:ext cx="8156307" cy="5172977"/>
          </a:xfrm>
          <a:prstGeom prst="rect">
            <a:avLst/>
          </a:prstGeom>
        </p:spPr>
      </p:pic>
      <p:sp>
        <p:nvSpPr>
          <p:cNvPr id="10" name="Title 1"/>
          <p:cNvSpPr txBox="1">
            <a:spLocks/>
          </p:cNvSpPr>
          <p:nvPr/>
        </p:nvSpPr>
        <p:spPr>
          <a:xfrm>
            <a:off x="773248" y="2624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i="1" dirty="0" err="1" smtClean="0"/>
              <a:t>degenii</a:t>
            </a:r>
            <a:r>
              <a:rPr lang="en-US" dirty="0" smtClean="0"/>
              <a:t> group</a:t>
            </a:r>
            <a:endParaRPr lang="en-US" dirty="0"/>
          </a:p>
        </p:txBody>
      </p:sp>
    </p:spTree>
    <p:extLst>
      <p:ext uri="{BB962C8B-B14F-4D97-AF65-F5344CB8AC3E}">
        <p14:creationId xmlns:p14="http://schemas.microsoft.com/office/powerpoint/2010/main" val="39709487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783" y="163019"/>
            <a:ext cx="1580065" cy="1218717"/>
          </a:xfrm>
          <a:prstGeom prst="rect">
            <a:avLst/>
          </a:prstGeom>
        </p:spPr>
      </p:pic>
      <p:sp>
        <p:nvSpPr>
          <p:cNvPr id="2" name="Title 1"/>
          <p:cNvSpPr>
            <a:spLocks noGrp="1"/>
          </p:cNvSpPr>
          <p:nvPr>
            <p:ph type="title"/>
          </p:nvPr>
        </p:nvSpPr>
        <p:spPr>
          <a:xfrm>
            <a:off x="773248" y="262495"/>
            <a:ext cx="8229600" cy="1143000"/>
          </a:xfrm>
        </p:spPr>
        <p:txBody>
          <a:bodyPr/>
          <a:lstStyle/>
          <a:p>
            <a:r>
              <a:rPr lang="en-US" dirty="0" smtClean="0"/>
              <a:t>Species delimitation</a:t>
            </a:r>
            <a:endParaRPr lang="en-US" dirty="0"/>
          </a:p>
        </p:txBody>
      </p:sp>
      <p:sp>
        <p:nvSpPr>
          <p:cNvPr id="4" name="Rectangle 3"/>
          <p:cNvSpPr/>
          <p:nvPr/>
        </p:nvSpPr>
        <p:spPr>
          <a:xfrm>
            <a:off x="6537590" y="1536631"/>
            <a:ext cx="501685" cy="50229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OI</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41" y="2903287"/>
            <a:ext cx="8156307" cy="2027114"/>
          </a:xfrm>
          <a:prstGeom prst="rect">
            <a:avLst/>
          </a:prstGeom>
        </p:spPr>
      </p:pic>
      <p:sp>
        <p:nvSpPr>
          <p:cNvPr id="3" name="TextBox 2"/>
          <p:cNvSpPr txBox="1"/>
          <p:nvPr/>
        </p:nvSpPr>
        <p:spPr>
          <a:xfrm>
            <a:off x="504963" y="1740470"/>
            <a:ext cx="8267708" cy="4893647"/>
          </a:xfrm>
          <a:prstGeom prst="rect">
            <a:avLst/>
          </a:prstGeom>
          <a:noFill/>
        </p:spPr>
        <p:txBody>
          <a:bodyPr wrap="none" rtlCol="0">
            <a:spAutoFit/>
          </a:bodyPr>
          <a:lstStyle/>
          <a:p>
            <a:r>
              <a:rPr lang="en-US" sz="2400" dirty="0" smtClean="0"/>
              <a:t>Methods suggest </a:t>
            </a:r>
            <a:r>
              <a:rPr lang="en-US" sz="2400" dirty="0"/>
              <a:t>u</a:t>
            </a:r>
            <a:r>
              <a:rPr lang="en-US" sz="2400" dirty="0" smtClean="0"/>
              <a:t>p to 80 species in section </a:t>
            </a:r>
            <a:r>
              <a:rPr lang="en-US" sz="2400" i="1" dirty="0" err="1" smtClean="0"/>
              <a:t>Peltigera</a:t>
            </a:r>
            <a:r>
              <a:rPr lang="en-US" sz="2400" dirty="0" smtClean="0"/>
              <a:t> !!!</a:t>
            </a:r>
          </a:p>
          <a:p>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Many cases with no morphological, </a:t>
            </a:r>
            <a:r>
              <a:rPr lang="en-US" sz="2400" dirty="0" err="1" smtClean="0"/>
              <a:t>photobiont</a:t>
            </a:r>
            <a:r>
              <a:rPr lang="en-US" sz="2400" dirty="0" smtClean="0"/>
              <a:t> or biogeographic </a:t>
            </a:r>
          </a:p>
          <a:p>
            <a:r>
              <a:rPr lang="en-US" sz="2400" dirty="0" smtClean="0"/>
              <a:t>data to support the lineages delimited</a:t>
            </a:r>
            <a:endParaRPr lang="en-US" sz="2400" dirty="0"/>
          </a:p>
        </p:txBody>
      </p:sp>
    </p:spTree>
    <p:extLst>
      <p:ext uri="{BB962C8B-B14F-4D97-AF65-F5344CB8AC3E}">
        <p14:creationId xmlns:p14="http://schemas.microsoft.com/office/powerpoint/2010/main" val="286288977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945" y="163019"/>
            <a:ext cx="1427741" cy="1218717"/>
          </a:xfrm>
          <a:prstGeom prst="rect">
            <a:avLst/>
          </a:prstGeom>
        </p:spPr>
      </p:pic>
      <p:sp>
        <p:nvSpPr>
          <p:cNvPr id="10" name="TextBox 9"/>
          <p:cNvSpPr txBox="1"/>
          <p:nvPr/>
        </p:nvSpPr>
        <p:spPr>
          <a:xfrm>
            <a:off x="580074" y="1834549"/>
            <a:ext cx="1035973" cy="369332"/>
          </a:xfrm>
          <a:prstGeom prst="rect">
            <a:avLst/>
          </a:prstGeom>
          <a:noFill/>
        </p:spPr>
        <p:txBody>
          <a:bodyPr wrap="none" rtlCol="0">
            <a:spAutoFit/>
          </a:bodyPr>
          <a:lstStyle/>
          <a:p>
            <a:r>
              <a:rPr lang="en-US" dirty="0" smtClean="0"/>
              <a:t>3 species</a:t>
            </a:r>
            <a:endParaRPr lang="en-US" dirty="0"/>
          </a:p>
        </p:txBody>
      </p:sp>
      <p:pic>
        <p:nvPicPr>
          <p:cNvPr id="11" name="Picture 10" descr="nostochydro.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32" y="1572513"/>
            <a:ext cx="5565572" cy="5285487"/>
          </a:xfrm>
          <a:prstGeom prst="rect">
            <a:avLst/>
          </a:prstGeom>
        </p:spPr>
      </p:pic>
      <p:pic>
        <p:nvPicPr>
          <p:cNvPr id="12" name="Picture 11" descr="geoghydr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7913" y="3066886"/>
            <a:ext cx="5529895" cy="3791114"/>
          </a:xfrm>
          <a:prstGeom prst="rect">
            <a:avLst/>
          </a:prstGeom>
        </p:spPr>
      </p:pic>
      <p:sp>
        <p:nvSpPr>
          <p:cNvPr id="13" name="TextBox 12"/>
          <p:cNvSpPr txBox="1"/>
          <p:nvPr/>
        </p:nvSpPr>
        <p:spPr>
          <a:xfrm>
            <a:off x="5753704" y="1497226"/>
            <a:ext cx="3482287" cy="1508105"/>
          </a:xfrm>
          <a:prstGeom prst="rect">
            <a:avLst/>
          </a:prstGeom>
          <a:noFill/>
        </p:spPr>
        <p:txBody>
          <a:bodyPr wrap="none" rtlCol="0">
            <a:spAutoFit/>
          </a:bodyPr>
          <a:lstStyle/>
          <a:p>
            <a:r>
              <a:rPr lang="en-US" sz="2300" dirty="0" smtClean="0"/>
              <a:t>3 species</a:t>
            </a:r>
          </a:p>
          <a:p>
            <a:r>
              <a:rPr lang="en-US" sz="2300" dirty="0" smtClean="0"/>
              <a:t>Geographic pattern</a:t>
            </a:r>
          </a:p>
          <a:p>
            <a:r>
              <a:rPr lang="en-US" sz="2300" dirty="0" smtClean="0"/>
              <a:t>Very high </a:t>
            </a:r>
            <a:r>
              <a:rPr lang="en-US" sz="2300" i="1" dirty="0" err="1" smtClean="0"/>
              <a:t>Nostoc</a:t>
            </a:r>
            <a:r>
              <a:rPr lang="en-US" sz="2300" dirty="0" smtClean="0"/>
              <a:t> specificity</a:t>
            </a:r>
          </a:p>
          <a:p>
            <a:r>
              <a:rPr lang="en-US" sz="2300" dirty="0" smtClean="0"/>
              <a:t>(section + species)</a:t>
            </a:r>
            <a:endParaRPr lang="en-US" sz="2300" dirty="0"/>
          </a:p>
        </p:txBody>
      </p:sp>
      <p:sp>
        <p:nvSpPr>
          <p:cNvPr id="2" name="TextBox 1"/>
          <p:cNvSpPr txBox="1"/>
          <p:nvPr/>
        </p:nvSpPr>
        <p:spPr>
          <a:xfrm>
            <a:off x="2618154" y="156799"/>
            <a:ext cx="4537170" cy="1600438"/>
          </a:xfrm>
          <a:prstGeom prst="rect">
            <a:avLst/>
          </a:prstGeom>
          <a:noFill/>
        </p:spPr>
        <p:txBody>
          <a:bodyPr wrap="none" rtlCol="0">
            <a:spAutoFit/>
          </a:bodyPr>
          <a:lstStyle/>
          <a:p>
            <a:r>
              <a:rPr lang="en-US" sz="1600" dirty="0" err="1" smtClean="0"/>
              <a:t>Miadlikowska</a:t>
            </a:r>
            <a:r>
              <a:rPr lang="en-US" sz="1600" dirty="0" smtClean="0"/>
              <a:t> et al. (</a:t>
            </a:r>
            <a:r>
              <a:rPr lang="en-US" sz="1600" dirty="0"/>
              <a:t>2014). Phylogenetic placement</a:t>
            </a:r>
            <a:r>
              <a:rPr lang="en-US" sz="1600" dirty="0" smtClean="0"/>
              <a:t>,</a:t>
            </a:r>
          </a:p>
          <a:p>
            <a:r>
              <a:rPr lang="en-US" sz="1600" dirty="0" smtClean="0"/>
              <a:t> </a:t>
            </a:r>
            <a:r>
              <a:rPr lang="en-US" sz="1600" dirty="0"/>
              <a:t>species delimitation, and </a:t>
            </a:r>
            <a:r>
              <a:rPr lang="en-US" sz="1600" dirty="0" err="1"/>
              <a:t>cyanobiont</a:t>
            </a:r>
            <a:r>
              <a:rPr lang="en-US" sz="1600" dirty="0"/>
              <a:t> identity of </a:t>
            </a:r>
            <a:endParaRPr lang="en-US" sz="1600" dirty="0" smtClean="0"/>
          </a:p>
          <a:p>
            <a:r>
              <a:rPr lang="en-US" sz="1600" dirty="0" smtClean="0"/>
              <a:t>endangered </a:t>
            </a:r>
            <a:r>
              <a:rPr lang="en-US" sz="1600" dirty="0"/>
              <a:t>aquatic </a:t>
            </a:r>
            <a:r>
              <a:rPr lang="en-US" sz="1600" i="1" dirty="0" err="1"/>
              <a:t>Peltigera</a:t>
            </a:r>
            <a:r>
              <a:rPr lang="en-US" sz="1600" dirty="0"/>
              <a:t> species </a:t>
            </a:r>
            <a:endParaRPr lang="en-US" sz="1600" dirty="0" smtClean="0"/>
          </a:p>
          <a:p>
            <a:r>
              <a:rPr lang="en-US" sz="1600" dirty="0" smtClean="0"/>
              <a:t>(</a:t>
            </a:r>
            <a:r>
              <a:rPr lang="en-US" sz="1600" dirty="0"/>
              <a:t>lichen-forming Ascomycota, </a:t>
            </a:r>
            <a:r>
              <a:rPr lang="en-US" sz="1600" dirty="0" err="1"/>
              <a:t>Lecanoromycetes</a:t>
            </a:r>
            <a:r>
              <a:rPr lang="en-US" sz="1600" dirty="0"/>
              <a:t>). </a:t>
            </a:r>
            <a:endParaRPr lang="en-US" sz="1600" dirty="0" smtClean="0"/>
          </a:p>
          <a:p>
            <a:r>
              <a:rPr lang="en-US" sz="1600" i="1" dirty="0" smtClean="0"/>
              <a:t>American </a:t>
            </a:r>
            <a:r>
              <a:rPr lang="en-US" sz="1600" i="1" dirty="0"/>
              <a:t>J</a:t>
            </a:r>
            <a:r>
              <a:rPr lang="en-US" sz="1600" i="1" dirty="0" smtClean="0"/>
              <a:t>ournal </a:t>
            </a:r>
            <a:r>
              <a:rPr lang="en-US" sz="1600" i="1" dirty="0"/>
              <a:t>of </a:t>
            </a:r>
            <a:r>
              <a:rPr lang="en-US" sz="1600" i="1" dirty="0" smtClean="0"/>
              <a:t>Botany</a:t>
            </a:r>
            <a:r>
              <a:rPr lang="en-US" sz="1600" dirty="0"/>
              <a:t>, </a:t>
            </a:r>
            <a:r>
              <a:rPr lang="en-US" sz="1600" i="1" dirty="0"/>
              <a:t>101</a:t>
            </a:r>
            <a:r>
              <a:rPr lang="en-US" sz="1600" dirty="0"/>
              <a:t>(7), 1141-1156.</a:t>
            </a:r>
          </a:p>
          <a:p>
            <a:endParaRPr lang="en-US" dirty="0"/>
          </a:p>
        </p:txBody>
      </p:sp>
      <p:sp>
        <p:nvSpPr>
          <p:cNvPr id="3" name="Rounded Rectangle 2"/>
          <p:cNvSpPr/>
          <p:nvPr/>
        </p:nvSpPr>
        <p:spPr>
          <a:xfrm>
            <a:off x="2618154" y="156799"/>
            <a:ext cx="4537170" cy="1340427"/>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80074" y="2865902"/>
            <a:ext cx="890025" cy="369332"/>
          </a:xfrm>
          <a:prstGeom prst="rect">
            <a:avLst/>
          </a:prstGeom>
          <a:noFill/>
        </p:spPr>
        <p:txBody>
          <a:bodyPr wrap="none" rtlCol="0">
            <a:spAutoFit/>
          </a:bodyPr>
          <a:lstStyle/>
          <a:p>
            <a:r>
              <a:rPr lang="en-US" i="1" dirty="0" err="1" smtClean="0"/>
              <a:t>Nostoc</a:t>
            </a:r>
            <a:r>
              <a:rPr lang="en-US" i="1" dirty="0" smtClean="0"/>
              <a:t> </a:t>
            </a:r>
            <a:endParaRPr lang="en-US" i="1" dirty="0"/>
          </a:p>
        </p:txBody>
      </p:sp>
    </p:spTree>
    <p:extLst>
      <p:ext uri="{BB962C8B-B14F-4D97-AF65-F5344CB8AC3E}">
        <p14:creationId xmlns:p14="http://schemas.microsoft.com/office/powerpoint/2010/main" val="6573180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30" y="0"/>
            <a:ext cx="4692764" cy="6858000"/>
          </a:xfrm>
          <a:prstGeom prst="rect">
            <a:avLst/>
          </a:prstGeom>
        </p:spPr>
      </p:pic>
      <p:sp>
        <p:nvSpPr>
          <p:cNvPr id="10" name="TextBox 9"/>
          <p:cNvSpPr txBox="1"/>
          <p:nvPr/>
        </p:nvSpPr>
        <p:spPr>
          <a:xfrm>
            <a:off x="5209810" y="2802916"/>
            <a:ext cx="3934190" cy="830997"/>
          </a:xfrm>
          <a:prstGeom prst="rect">
            <a:avLst/>
          </a:prstGeom>
          <a:noFill/>
        </p:spPr>
        <p:txBody>
          <a:bodyPr wrap="none" rtlCol="0">
            <a:spAutoFit/>
          </a:bodyPr>
          <a:lstStyle/>
          <a:p>
            <a:pPr algn="ctr"/>
            <a:r>
              <a:rPr lang="en-US" sz="2400" dirty="0" err="1" smtClean="0"/>
              <a:t>Miadlikowska</a:t>
            </a:r>
            <a:r>
              <a:rPr lang="en-US" sz="2400" dirty="0" smtClean="0"/>
              <a:t> &amp; </a:t>
            </a:r>
            <a:r>
              <a:rPr lang="en-US" sz="2400" dirty="0" err="1" smtClean="0"/>
              <a:t>Lutzoni</a:t>
            </a:r>
            <a:r>
              <a:rPr lang="en-US" sz="2400" dirty="0" smtClean="0"/>
              <a:t> 2000:</a:t>
            </a:r>
          </a:p>
          <a:p>
            <a:pPr algn="ctr"/>
            <a:r>
              <a:rPr lang="en-US" sz="2400" dirty="0" smtClean="0"/>
              <a:t>8 sections</a:t>
            </a:r>
            <a:endParaRPr lang="en-US" sz="2400" dirty="0"/>
          </a:p>
        </p:txBody>
      </p:sp>
      <p:sp>
        <p:nvSpPr>
          <p:cNvPr id="2" name="Rounded Rectangle 1"/>
          <p:cNvSpPr/>
          <p:nvPr/>
        </p:nvSpPr>
        <p:spPr>
          <a:xfrm>
            <a:off x="5209810" y="2634225"/>
            <a:ext cx="3934190" cy="1191673"/>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63959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sp>
        <p:nvSpPr>
          <p:cNvPr id="2" name="Title 1"/>
          <p:cNvSpPr>
            <a:spLocks noGrp="1"/>
          </p:cNvSpPr>
          <p:nvPr>
            <p:ph type="title"/>
          </p:nvPr>
        </p:nvSpPr>
        <p:spPr/>
        <p:txBody>
          <a:bodyPr/>
          <a:lstStyle/>
          <a:p>
            <a:endParaRPr lang="en-US" dirty="0"/>
          </a:p>
        </p:txBody>
      </p:sp>
      <p:sp>
        <p:nvSpPr>
          <p:cNvPr id="10" name="TextBox 9"/>
          <p:cNvSpPr txBox="1"/>
          <p:nvPr/>
        </p:nvSpPr>
        <p:spPr>
          <a:xfrm>
            <a:off x="457200" y="1850229"/>
            <a:ext cx="8309561" cy="1477328"/>
          </a:xfrm>
          <a:prstGeom prst="rect">
            <a:avLst/>
          </a:prstGeom>
          <a:noFill/>
        </p:spPr>
        <p:txBody>
          <a:bodyPr wrap="none" rtlCol="0">
            <a:spAutoFit/>
          </a:bodyPr>
          <a:lstStyle/>
          <a:p>
            <a:r>
              <a:rPr lang="en-US" dirty="0" smtClean="0"/>
              <a:t>Talk by Carlos </a:t>
            </a:r>
            <a:r>
              <a:rPr lang="en-US" dirty="0" err="1" smtClean="0"/>
              <a:t>Pardo</a:t>
            </a:r>
            <a:r>
              <a:rPr lang="en-US" dirty="0" smtClean="0"/>
              <a:t>: “</a:t>
            </a:r>
            <a:r>
              <a:rPr lang="en-US" b="1" dirty="0" smtClean="0"/>
              <a:t>Disentangling </a:t>
            </a:r>
            <a:r>
              <a:rPr lang="en-US" b="1" dirty="0"/>
              <a:t>cryptic diversity and symbiotic patterns </a:t>
            </a:r>
            <a:r>
              <a:rPr lang="en-US" b="1" dirty="0" smtClean="0"/>
              <a:t>using </a:t>
            </a:r>
          </a:p>
          <a:p>
            <a:r>
              <a:rPr lang="en-US" b="1" dirty="0" err="1" smtClean="0"/>
              <a:t>multilocus</a:t>
            </a:r>
            <a:r>
              <a:rPr lang="en-US" b="1" dirty="0" smtClean="0"/>
              <a:t> </a:t>
            </a:r>
            <a:r>
              <a:rPr lang="en-US" b="1" dirty="0"/>
              <a:t>data within the tripartite </a:t>
            </a:r>
            <a:r>
              <a:rPr lang="en-US" b="1" dirty="0" err="1"/>
              <a:t>thalli</a:t>
            </a:r>
            <a:r>
              <a:rPr lang="en-US" b="1" dirty="0"/>
              <a:t> of the </a:t>
            </a:r>
            <a:r>
              <a:rPr lang="en-US" b="1" dirty="0" err="1"/>
              <a:t>cyanolichen</a:t>
            </a:r>
            <a:r>
              <a:rPr lang="en-US" b="1" dirty="0"/>
              <a:t> </a:t>
            </a:r>
            <a:r>
              <a:rPr lang="en-US" dirty="0"/>
              <a:t> </a:t>
            </a:r>
            <a:r>
              <a:rPr lang="en-US" b="1" dirty="0"/>
              <a:t>genus </a:t>
            </a:r>
            <a:r>
              <a:rPr lang="en-US" b="1" i="1" dirty="0" err="1"/>
              <a:t>Peltigera</a:t>
            </a:r>
            <a:r>
              <a:rPr lang="en-US" b="1" dirty="0"/>
              <a:t> </a:t>
            </a:r>
            <a:r>
              <a:rPr lang="en-US" b="1" dirty="0" smtClean="0"/>
              <a:t>section</a:t>
            </a:r>
          </a:p>
          <a:p>
            <a:r>
              <a:rPr lang="en-US" b="1" dirty="0" smtClean="0"/>
              <a:t> </a:t>
            </a:r>
            <a:r>
              <a:rPr lang="en-US" b="1" dirty="0" err="1"/>
              <a:t>Chloropeltigera</a:t>
            </a:r>
            <a:r>
              <a:rPr lang="en-US" b="1" dirty="0"/>
              <a:t> (</a:t>
            </a:r>
            <a:r>
              <a:rPr lang="en-US" b="1" dirty="0" err="1"/>
              <a:t>Peltigerales</a:t>
            </a:r>
            <a:r>
              <a:rPr lang="en-US" b="1" dirty="0"/>
              <a:t>, Ascomycota) and its photosynthetic partners</a:t>
            </a:r>
            <a:r>
              <a:rPr lang="en-US" b="1" dirty="0" smtClean="0"/>
              <a:t>.” </a:t>
            </a:r>
          </a:p>
          <a:p>
            <a:r>
              <a:rPr lang="en-US" dirty="0" smtClean="0"/>
              <a:t>(</a:t>
            </a:r>
            <a:r>
              <a:rPr lang="en-US" dirty="0" err="1" smtClean="0"/>
              <a:t>Peltigerales</a:t>
            </a:r>
            <a:r>
              <a:rPr lang="en-US" dirty="0" smtClean="0"/>
              <a:t> session)</a:t>
            </a:r>
            <a:endParaRPr lang="en-US" dirty="0"/>
          </a:p>
          <a:p>
            <a:endParaRPr lang="en-US" dirty="0"/>
          </a:p>
        </p:txBody>
      </p:sp>
      <p:pic>
        <p:nvPicPr>
          <p:cNvPr id="3" name="Picture 2" descr="IMG_18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724" y="3229613"/>
            <a:ext cx="4781689" cy="358626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2783" y="246645"/>
            <a:ext cx="1580065" cy="1051465"/>
          </a:xfrm>
          <a:prstGeom prst="rect">
            <a:avLst/>
          </a:prstGeom>
        </p:spPr>
      </p:pic>
      <p:sp>
        <p:nvSpPr>
          <p:cNvPr id="8" name="Rounded Rectangle 7"/>
          <p:cNvSpPr/>
          <p:nvPr/>
        </p:nvSpPr>
        <p:spPr>
          <a:xfrm>
            <a:off x="457199" y="1850229"/>
            <a:ext cx="8393723" cy="1305233"/>
          </a:xfrm>
          <a:prstGeom prst="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8132" y="3703876"/>
            <a:ext cx="2765663" cy="2031325"/>
          </a:xfrm>
          <a:prstGeom prst="rect">
            <a:avLst/>
          </a:prstGeom>
          <a:noFill/>
        </p:spPr>
        <p:txBody>
          <a:bodyPr wrap="none" rtlCol="0">
            <a:spAutoFit/>
          </a:bodyPr>
          <a:lstStyle/>
          <a:p>
            <a:r>
              <a:rPr lang="en-US" dirty="0" smtClean="0"/>
              <a:t>Very interesting,</a:t>
            </a:r>
          </a:p>
          <a:p>
            <a:r>
              <a:rPr lang="en-US" dirty="0" smtClean="0"/>
              <a:t>study of the three </a:t>
            </a:r>
          </a:p>
          <a:p>
            <a:r>
              <a:rPr lang="en-US" dirty="0" smtClean="0"/>
              <a:t>partners!</a:t>
            </a:r>
          </a:p>
          <a:p>
            <a:endParaRPr lang="en-US" dirty="0"/>
          </a:p>
          <a:p>
            <a:r>
              <a:rPr lang="en-US" dirty="0" smtClean="0"/>
              <a:t>7 species (3 described)</a:t>
            </a:r>
          </a:p>
          <a:p>
            <a:endParaRPr lang="en-US" dirty="0"/>
          </a:p>
          <a:p>
            <a:r>
              <a:rPr lang="en-US" dirty="0" smtClean="0"/>
              <a:t>Low specificity with </a:t>
            </a:r>
            <a:r>
              <a:rPr lang="en-US" i="1" dirty="0" err="1" smtClean="0"/>
              <a:t>Nostoc</a:t>
            </a:r>
            <a:endParaRPr lang="en-US" i="1" dirty="0"/>
          </a:p>
        </p:txBody>
      </p:sp>
    </p:spTree>
    <p:extLst>
      <p:ext uri="{BB962C8B-B14F-4D97-AF65-F5344CB8AC3E}">
        <p14:creationId xmlns:p14="http://schemas.microsoft.com/office/powerpoint/2010/main" val="3613236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sp>
        <p:nvSpPr>
          <p:cNvPr id="2" name="Title 1"/>
          <p:cNvSpPr>
            <a:spLocks noGrp="1"/>
          </p:cNvSpPr>
          <p:nvPr>
            <p:ph type="title"/>
          </p:nvPr>
        </p:nvSpPr>
        <p:spPr>
          <a:xfrm>
            <a:off x="820282" y="32696"/>
            <a:ext cx="8229600" cy="1143000"/>
          </a:xfrm>
        </p:spPr>
        <p:txBody>
          <a:bodyPr/>
          <a:lstStyle/>
          <a:p>
            <a:r>
              <a:rPr lang="en-US" dirty="0" smtClean="0"/>
              <a:t>Species delimitation</a:t>
            </a:r>
            <a:endParaRPr lang="en-US" dirty="0"/>
          </a:p>
        </p:txBody>
      </p:sp>
      <p:pic>
        <p:nvPicPr>
          <p:cNvPr id="3" name="Picture 2" descr="aph_92_clad_ver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748" y="580156"/>
            <a:ext cx="5117619" cy="662280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040" y="179853"/>
            <a:ext cx="1579618" cy="118504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817" y="1417676"/>
            <a:ext cx="1580065" cy="1051465"/>
          </a:xfrm>
          <a:prstGeom prst="rect">
            <a:avLst/>
          </a:prstGeom>
        </p:spPr>
      </p:pic>
    </p:spTree>
    <p:extLst>
      <p:ext uri="{BB962C8B-B14F-4D97-AF65-F5344CB8AC3E}">
        <p14:creationId xmlns:p14="http://schemas.microsoft.com/office/powerpoint/2010/main" val="9210016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3" name="Picture 2" descr="aph_92_clad_ver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748" y="580156"/>
            <a:ext cx="5117619" cy="6622801"/>
          </a:xfrm>
          <a:prstGeom prst="rect">
            <a:avLst/>
          </a:prstGeom>
        </p:spPr>
      </p:pic>
      <p:sp>
        <p:nvSpPr>
          <p:cNvPr id="4" name="TextBox 3"/>
          <p:cNvSpPr txBox="1"/>
          <p:nvPr/>
        </p:nvSpPr>
        <p:spPr>
          <a:xfrm>
            <a:off x="188132" y="2054068"/>
            <a:ext cx="2478438" cy="2031325"/>
          </a:xfrm>
          <a:prstGeom prst="rect">
            <a:avLst/>
          </a:prstGeom>
          <a:noFill/>
        </p:spPr>
        <p:txBody>
          <a:bodyPr wrap="none" rtlCol="0">
            <a:spAutoFit/>
          </a:bodyPr>
          <a:lstStyle/>
          <a:p>
            <a:r>
              <a:rPr lang="en-US" dirty="0" smtClean="0"/>
              <a:t>Methods suggest</a:t>
            </a:r>
          </a:p>
          <a:p>
            <a:r>
              <a:rPr lang="en-US" dirty="0" smtClean="0"/>
              <a:t>~13 species in the group</a:t>
            </a:r>
          </a:p>
          <a:p>
            <a:r>
              <a:rPr lang="en-US" dirty="0" smtClean="0"/>
              <a:t>(5 species described)</a:t>
            </a:r>
          </a:p>
          <a:p>
            <a:endParaRPr lang="en-US" dirty="0" smtClean="0"/>
          </a:p>
          <a:p>
            <a:r>
              <a:rPr lang="en-US" i="1" dirty="0" smtClean="0"/>
              <a:t>P. </a:t>
            </a:r>
            <a:r>
              <a:rPr lang="en-US" i="1" dirty="0" err="1" smtClean="0"/>
              <a:t>malacea</a:t>
            </a:r>
            <a:r>
              <a:rPr lang="en-US" i="1" dirty="0" smtClean="0"/>
              <a:t> </a:t>
            </a:r>
            <a:r>
              <a:rPr lang="en-US" dirty="0" smtClean="0"/>
              <a:t>and </a:t>
            </a:r>
          </a:p>
          <a:p>
            <a:r>
              <a:rPr lang="en-US" i="1" dirty="0" smtClean="0"/>
              <a:t>P. </a:t>
            </a:r>
            <a:r>
              <a:rPr lang="en-US" i="1" dirty="0" err="1" smtClean="0"/>
              <a:t>aphthosa</a:t>
            </a:r>
            <a:r>
              <a:rPr lang="en-US" i="1" dirty="0" smtClean="0"/>
              <a:t> </a:t>
            </a:r>
            <a:r>
              <a:rPr lang="en-US" dirty="0" smtClean="0"/>
              <a:t>split in </a:t>
            </a:r>
          </a:p>
          <a:p>
            <a:r>
              <a:rPr lang="en-US" dirty="0" smtClean="0"/>
              <a:t>several species</a:t>
            </a:r>
            <a:endParaRPr lang="en-US" dirty="0"/>
          </a:p>
        </p:txBody>
      </p:sp>
      <p:sp>
        <p:nvSpPr>
          <p:cNvPr id="8" name="Title 1"/>
          <p:cNvSpPr>
            <a:spLocks noGrp="1"/>
          </p:cNvSpPr>
          <p:nvPr>
            <p:ph type="title"/>
          </p:nvPr>
        </p:nvSpPr>
        <p:spPr>
          <a:xfrm>
            <a:off x="820282" y="32696"/>
            <a:ext cx="8229600" cy="1143000"/>
          </a:xfrm>
        </p:spPr>
        <p:txBody>
          <a:bodyPr/>
          <a:lstStyle/>
          <a:p>
            <a:r>
              <a:rPr lang="en-US" dirty="0" smtClean="0"/>
              <a:t>Species delimitation</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040" y="179853"/>
            <a:ext cx="1579618" cy="118504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817" y="1417676"/>
            <a:ext cx="1580065" cy="1051465"/>
          </a:xfrm>
          <a:prstGeom prst="rect">
            <a:avLst/>
          </a:prstGeom>
        </p:spPr>
      </p:pic>
    </p:spTree>
    <p:extLst>
      <p:ext uri="{BB962C8B-B14F-4D97-AF65-F5344CB8AC3E}">
        <p14:creationId xmlns:p14="http://schemas.microsoft.com/office/powerpoint/2010/main" val="5252120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sp>
        <p:nvSpPr>
          <p:cNvPr id="2" name="Title 1"/>
          <p:cNvSpPr>
            <a:spLocks noGrp="1"/>
          </p:cNvSpPr>
          <p:nvPr>
            <p:ph type="title"/>
          </p:nvPr>
        </p:nvSpPr>
        <p:spPr>
          <a:xfrm>
            <a:off x="457200" y="-145429"/>
            <a:ext cx="8229600" cy="1143000"/>
          </a:xfrm>
        </p:spPr>
        <p:txBody>
          <a:bodyPr>
            <a:normAutofit/>
          </a:bodyPr>
          <a:lstStyle/>
          <a:p>
            <a:r>
              <a:rPr lang="en-US" sz="3200" dirty="0" smtClean="0"/>
              <a:t>Species delimitation</a:t>
            </a:r>
            <a:endParaRPr lang="en-US" sz="3200" dirty="0"/>
          </a:p>
        </p:txBody>
      </p:sp>
      <p:pic>
        <p:nvPicPr>
          <p:cNvPr id="3" name="Picture 2" descr="aph_92_clad_ver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748" y="580156"/>
            <a:ext cx="5117619" cy="6622801"/>
          </a:xfrm>
          <a:prstGeom prst="rect">
            <a:avLst/>
          </a:prstGeom>
        </p:spPr>
      </p:pic>
      <p:sp>
        <p:nvSpPr>
          <p:cNvPr id="4" name="TextBox 3"/>
          <p:cNvSpPr txBox="1"/>
          <p:nvPr/>
        </p:nvSpPr>
        <p:spPr>
          <a:xfrm>
            <a:off x="188132" y="2054068"/>
            <a:ext cx="2947880" cy="4524316"/>
          </a:xfrm>
          <a:prstGeom prst="rect">
            <a:avLst/>
          </a:prstGeom>
          <a:noFill/>
        </p:spPr>
        <p:txBody>
          <a:bodyPr wrap="none" rtlCol="0">
            <a:spAutoFit/>
          </a:bodyPr>
          <a:lstStyle/>
          <a:p>
            <a:r>
              <a:rPr lang="en-US" dirty="0" smtClean="0"/>
              <a:t>Methods suggest</a:t>
            </a:r>
          </a:p>
          <a:p>
            <a:r>
              <a:rPr lang="en-US" dirty="0" smtClean="0"/>
              <a:t>~13 species in the group</a:t>
            </a:r>
          </a:p>
          <a:p>
            <a:endParaRPr lang="en-US" dirty="0" smtClean="0"/>
          </a:p>
          <a:p>
            <a:r>
              <a:rPr lang="en-US" i="1" dirty="0" smtClean="0"/>
              <a:t>P. </a:t>
            </a:r>
            <a:r>
              <a:rPr lang="en-US" i="1" dirty="0" err="1" smtClean="0"/>
              <a:t>malacea</a:t>
            </a:r>
            <a:r>
              <a:rPr lang="en-US" i="1" dirty="0" smtClean="0"/>
              <a:t> </a:t>
            </a:r>
            <a:r>
              <a:rPr lang="en-US" dirty="0" smtClean="0"/>
              <a:t>and </a:t>
            </a:r>
          </a:p>
          <a:p>
            <a:r>
              <a:rPr lang="en-US" i="1" dirty="0" smtClean="0"/>
              <a:t>P. </a:t>
            </a:r>
            <a:r>
              <a:rPr lang="en-US" i="1" dirty="0" err="1" smtClean="0"/>
              <a:t>aphthosa</a:t>
            </a:r>
            <a:r>
              <a:rPr lang="en-US" dirty="0" smtClean="0"/>
              <a:t> split in </a:t>
            </a:r>
          </a:p>
          <a:p>
            <a:r>
              <a:rPr lang="en-US" dirty="0" smtClean="0"/>
              <a:t>several species</a:t>
            </a:r>
          </a:p>
          <a:p>
            <a:endParaRPr lang="en-US" dirty="0"/>
          </a:p>
          <a:p>
            <a:endParaRPr lang="en-US" dirty="0" smtClean="0"/>
          </a:p>
          <a:p>
            <a:endParaRPr lang="en-US" dirty="0"/>
          </a:p>
          <a:p>
            <a:r>
              <a:rPr lang="en-US" dirty="0" smtClean="0"/>
              <a:t>But few morphological,</a:t>
            </a:r>
          </a:p>
          <a:p>
            <a:r>
              <a:rPr lang="en-US" dirty="0" smtClean="0"/>
              <a:t>geographical or</a:t>
            </a:r>
          </a:p>
          <a:p>
            <a:r>
              <a:rPr lang="en-US" dirty="0" err="1" smtClean="0"/>
              <a:t>photobiont</a:t>
            </a:r>
            <a:r>
              <a:rPr lang="en-US" dirty="0" smtClean="0"/>
              <a:t> data</a:t>
            </a:r>
          </a:p>
          <a:p>
            <a:r>
              <a:rPr lang="en-US" dirty="0" smtClean="0"/>
              <a:t>to support these splits!</a:t>
            </a:r>
          </a:p>
          <a:p>
            <a:endParaRPr lang="en-US" dirty="0"/>
          </a:p>
          <a:p>
            <a:r>
              <a:rPr lang="en-US" dirty="0" smtClean="0"/>
              <a:t>Several distinct </a:t>
            </a:r>
            <a:r>
              <a:rPr lang="en-US" dirty="0" err="1" smtClean="0"/>
              <a:t>chemotypes</a:t>
            </a:r>
            <a:endParaRPr lang="en-US" dirty="0" smtClean="0"/>
          </a:p>
          <a:p>
            <a:r>
              <a:rPr lang="en-US" dirty="0" smtClean="0"/>
              <a:t>but no match with phylogeny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040" y="179853"/>
            <a:ext cx="1579618" cy="118504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817" y="1417676"/>
            <a:ext cx="1580065" cy="1051465"/>
          </a:xfrm>
          <a:prstGeom prst="rect">
            <a:avLst/>
          </a:prstGeom>
        </p:spPr>
      </p:pic>
    </p:spTree>
    <p:extLst>
      <p:ext uri="{BB962C8B-B14F-4D97-AF65-F5344CB8AC3E}">
        <p14:creationId xmlns:p14="http://schemas.microsoft.com/office/powerpoint/2010/main" val="171849719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3" name="Picture 2" descr="aph_92_clad_ver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748" y="580156"/>
            <a:ext cx="5117619" cy="6622801"/>
          </a:xfrm>
          <a:prstGeom prst="rect">
            <a:avLst/>
          </a:prstGeom>
        </p:spPr>
      </p:pic>
      <p:sp>
        <p:nvSpPr>
          <p:cNvPr id="5" name="TextBox 4"/>
          <p:cNvSpPr txBox="1"/>
          <p:nvPr/>
        </p:nvSpPr>
        <p:spPr>
          <a:xfrm>
            <a:off x="188132" y="2085428"/>
            <a:ext cx="2536146" cy="1200329"/>
          </a:xfrm>
          <a:prstGeom prst="rect">
            <a:avLst/>
          </a:prstGeom>
          <a:noFill/>
        </p:spPr>
        <p:txBody>
          <a:bodyPr wrap="none" rtlCol="0">
            <a:spAutoFit/>
          </a:bodyPr>
          <a:lstStyle/>
          <a:p>
            <a:r>
              <a:rPr lang="en-US" dirty="0" smtClean="0"/>
              <a:t>Very high </a:t>
            </a:r>
          </a:p>
          <a:p>
            <a:r>
              <a:rPr lang="en-US" i="1" dirty="0" err="1" smtClean="0"/>
              <a:t>Nostoc</a:t>
            </a:r>
            <a:r>
              <a:rPr lang="en-US" dirty="0" smtClean="0"/>
              <a:t>  specificity in</a:t>
            </a:r>
          </a:p>
          <a:p>
            <a:r>
              <a:rPr lang="en-US" dirty="0" smtClean="0"/>
              <a:t>bipartite </a:t>
            </a:r>
            <a:r>
              <a:rPr lang="en-US" i="1" dirty="0" smtClean="0"/>
              <a:t>(P. </a:t>
            </a:r>
            <a:r>
              <a:rPr lang="en-US" i="1" dirty="0" err="1" smtClean="0"/>
              <a:t>malacea</a:t>
            </a:r>
            <a:r>
              <a:rPr lang="en-US" i="1" dirty="0" smtClean="0"/>
              <a:t> </a:t>
            </a:r>
            <a:r>
              <a:rPr lang="en-US" i="1" dirty="0" err="1" smtClean="0"/>
              <a:t>s.l</a:t>
            </a:r>
            <a:r>
              <a:rPr lang="en-US" i="1" dirty="0" smtClean="0"/>
              <a:t>.</a:t>
            </a:r>
            <a:r>
              <a:rPr lang="en-US" dirty="0" smtClean="0"/>
              <a:t>)</a:t>
            </a:r>
          </a:p>
          <a:p>
            <a:r>
              <a:rPr lang="en-US" dirty="0" smtClean="0"/>
              <a:t> lineages</a:t>
            </a:r>
            <a:endParaRPr lang="en-US" dirty="0"/>
          </a:p>
        </p:txBody>
      </p:sp>
      <p:sp>
        <p:nvSpPr>
          <p:cNvPr id="9" name="TextBox 8"/>
          <p:cNvSpPr txBox="1"/>
          <p:nvPr/>
        </p:nvSpPr>
        <p:spPr>
          <a:xfrm>
            <a:off x="188132" y="3402537"/>
            <a:ext cx="2312314" cy="923330"/>
          </a:xfrm>
          <a:prstGeom prst="rect">
            <a:avLst/>
          </a:prstGeom>
          <a:noFill/>
        </p:spPr>
        <p:txBody>
          <a:bodyPr wrap="none" rtlCol="0">
            <a:spAutoFit/>
          </a:bodyPr>
          <a:lstStyle/>
          <a:p>
            <a:r>
              <a:rPr lang="en-US" dirty="0" smtClean="0"/>
              <a:t>Lower specificity in </a:t>
            </a:r>
          </a:p>
          <a:p>
            <a:r>
              <a:rPr lang="en-US" dirty="0" smtClean="0"/>
              <a:t>tripartite (</a:t>
            </a:r>
            <a:r>
              <a:rPr lang="en-US" i="1" dirty="0" smtClean="0"/>
              <a:t>P. </a:t>
            </a:r>
            <a:r>
              <a:rPr lang="en-US" i="1" dirty="0" err="1" smtClean="0"/>
              <a:t>aphthosa</a:t>
            </a:r>
            <a:r>
              <a:rPr lang="en-US" dirty="0" smtClean="0"/>
              <a:t>,</a:t>
            </a:r>
          </a:p>
          <a:p>
            <a:r>
              <a:rPr lang="en-US" i="1" dirty="0" smtClean="0"/>
              <a:t>P. </a:t>
            </a:r>
            <a:r>
              <a:rPr lang="en-US" i="1" dirty="0" err="1" smtClean="0"/>
              <a:t>britannica</a:t>
            </a:r>
            <a:r>
              <a:rPr lang="en-US" i="1" dirty="0" smtClean="0"/>
              <a:t> </a:t>
            </a:r>
            <a:r>
              <a:rPr lang="en-US" dirty="0" smtClean="0"/>
              <a:t>lineages)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040" y="179853"/>
            <a:ext cx="1579618" cy="118504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817" y="1417676"/>
            <a:ext cx="1580065" cy="1051465"/>
          </a:xfrm>
          <a:prstGeom prst="rect">
            <a:avLst/>
          </a:prstGeom>
        </p:spPr>
      </p:pic>
      <p:sp>
        <p:nvSpPr>
          <p:cNvPr id="13" name="Title 1"/>
          <p:cNvSpPr>
            <a:spLocks noGrp="1"/>
          </p:cNvSpPr>
          <p:nvPr>
            <p:ph type="title"/>
          </p:nvPr>
        </p:nvSpPr>
        <p:spPr>
          <a:xfrm>
            <a:off x="457200" y="-145429"/>
            <a:ext cx="8229600" cy="1143000"/>
          </a:xfrm>
        </p:spPr>
        <p:txBody>
          <a:bodyPr>
            <a:normAutofit/>
          </a:bodyPr>
          <a:lstStyle/>
          <a:p>
            <a:r>
              <a:rPr lang="en-US" sz="3200" i="1" dirty="0" err="1" smtClean="0"/>
              <a:t>Nostoc</a:t>
            </a:r>
            <a:r>
              <a:rPr lang="en-US" sz="3200" dirty="0" smtClean="0"/>
              <a:t> specificity</a:t>
            </a:r>
            <a:endParaRPr lang="en-US" sz="3200" dirty="0"/>
          </a:p>
        </p:txBody>
      </p:sp>
    </p:spTree>
    <p:extLst>
      <p:ext uri="{BB962C8B-B14F-4D97-AF65-F5344CB8AC3E}">
        <p14:creationId xmlns:p14="http://schemas.microsoft.com/office/powerpoint/2010/main" val="18444304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156799"/>
            <a:ext cx="2261616" cy="1225296"/>
          </a:xfrm>
          <a:prstGeom prst="rect">
            <a:avLst/>
          </a:prstGeom>
        </p:spPr>
      </p:pic>
      <p:pic>
        <p:nvPicPr>
          <p:cNvPr id="3" name="Picture 2" descr="aph_92_clad_ver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748" y="580156"/>
            <a:ext cx="5117619" cy="6622801"/>
          </a:xfrm>
          <a:prstGeom prst="rect">
            <a:avLst/>
          </a:prstGeom>
        </p:spPr>
      </p:pic>
      <p:sp>
        <p:nvSpPr>
          <p:cNvPr id="6" name="TextBox 5"/>
          <p:cNvSpPr txBox="1"/>
          <p:nvPr/>
        </p:nvSpPr>
        <p:spPr>
          <a:xfrm>
            <a:off x="188132" y="3402537"/>
            <a:ext cx="2312314" cy="923330"/>
          </a:xfrm>
          <a:prstGeom prst="rect">
            <a:avLst/>
          </a:prstGeom>
          <a:noFill/>
        </p:spPr>
        <p:txBody>
          <a:bodyPr wrap="none" rtlCol="0">
            <a:spAutoFit/>
          </a:bodyPr>
          <a:lstStyle/>
          <a:p>
            <a:r>
              <a:rPr lang="en-US" dirty="0" smtClean="0"/>
              <a:t>Lower specificity in </a:t>
            </a:r>
          </a:p>
          <a:p>
            <a:r>
              <a:rPr lang="en-US" dirty="0" smtClean="0"/>
              <a:t>tripartite (</a:t>
            </a:r>
            <a:r>
              <a:rPr lang="en-US" i="1" dirty="0" smtClean="0"/>
              <a:t>P. </a:t>
            </a:r>
            <a:r>
              <a:rPr lang="en-US" i="1" dirty="0" err="1" smtClean="0"/>
              <a:t>aphthosa</a:t>
            </a:r>
            <a:r>
              <a:rPr lang="en-US" dirty="0" smtClean="0"/>
              <a:t>,</a:t>
            </a:r>
          </a:p>
          <a:p>
            <a:r>
              <a:rPr lang="en-US" i="1" dirty="0" smtClean="0"/>
              <a:t>P. </a:t>
            </a:r>
            <a:r>
              <a:rPr lang="en-US" i="1" dirty="0" err="1" smtClean="0"/>
              <a:t>britannica</a:t>
            </a:r>
            <a:r>
              <a:rPr lang="en-US" i="1" dirty="0" smtClean="0"/>
              <a:t> </a:t>
            </a:r>
            <a:r>
              <a:rPr lang="en-US" dirty="0" smtClean="0"/>
              <a:t>lineages)</a:t>
            </a:r>
            <a:endParaRPr lang="en-US" dirty="0"/>
          </a:p>
        </p:txBody>
      </p:sp>
      <p:pic>
        <p:nvPicPr>
          <p:cNvPr id="4" name="Picture 3" descr="sectchlor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624" y="4325867"/>
            <a:ext cx="2261616" cy="1225296"/>
          </a:xfrm>
          <a:prstGeom prst="rect">
            <a:avLst/>
          </a:prstGeom>
        </p:spPr>
      </p:pic>
      <p:sp>
        <p:nvSpPr>
          <p:cNvPr id="9" name="TextBox 8"/>
          <p:cNvSpPr txBox="1"/>
          <p:nvPr/>
        </p:nvSpPr>
        <p:spPr>
          <a:xfrm>
            <a:off x="188132" y="5770206"/>
            <a:ext cx="1688796" cy="646331"/>
          </a:xfrm>
          <a:prstGeom prst="rect">
            <a:avLst/>
          </a:prstGeom>
          <a:noFill/>
        </p:spPr>
        <p:txBody>
          <a:bodyPr wrap="none" rtlCol="0">
            <a:spAutoFit/>
          </a:bodyPr>
          <a:lstStyle/>
          <a:p>
            <a:r>
              <a:rPr lang="en-US" dirty="0" smtClean="0"/>
              <a:t>Low specificity </a:t>
            </a:r>
            <a:endParaRPr lang="en-US" dirty="0"/>
          </a:p>
          <a:p>
            <a:r>
              <a:rPr lang="en-US" dirty="0" smtClean="0"/>
              <a:t>(tripartite </a:t>
            </a:r>
            <a:r>
              <a:rPr lang="en-US" dirty="0" err="1" smtClean="0"/>
              <a:t>thalli</a:t>
            </a:r>
            <a:r>
              <a:rPr lang="en-US" dirty="0" smtClean="0"/>
              <a:t>)</a:t>
            </a:r>
            <a:endParaRPr lang="en-US"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0040" y="179853"/>
            <a:ext cx="1579618" cy="118504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9817" y="1417676"/>
            <a:ext cx="1580065" cy="1051465"/>
          </a:xfrm>
          <a:prstGeom prst="rect">
            <a:avLst/>
          </a:prstGeom>
        </p:spPr>
      </p:pic>
      <p:sp>
        <p:nvSpPr>
          <p:cNvPr id="12" name="Title 1"/>
          <p:cNvSpPr txBox="1">
            <a:spLocks/>
          </p:cNvSpPr>
          <p:nvPr/>
        </p:nvSpPr>
        <p:spPr>
          <a:xfrm>
            <a:off x="457200" y="-14542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i="1" smtClean="0"/>
              <a:t>Nostoc</a:t>
            </a:r>
            <a:r>
              <a:rPr lang="en-US" sz="3200" smtClean="0"/>
              <a:t> specificity</a:t>
            </a:r>
            <a:endParaRPr lang="en-US" sz="3200" dirty="0"/>
          </a:p>
        </p:txBody>
      </p:sp>
      <p:sp>
        <p:nvSpPr>
          <p:cNvPr id="13" name="TextBox 12"/>
          <p:cNvSpPr txBox="1"/>
          <p:nvPr/>
        </p:nvSpPr>
        <p:spPr>
          <a:xfrm>
            <a:off x="188132" y="2085428"/>
            <a:ext cx="2536146" cy="1200329"/>
          </a:xfrm>
          <a:prstGeom prst="rect">
            <a:avLst/>
          </a:prstGeom>
          <a:noFill/>
        </p:spPr>
        <p:txBody>
          <a:bodyPr wrap="none" rtlCol="0">
            <a:spAutoFit/>
          </a:bodyPr>
          <a:lstStyle/>
          <a:p>
            <a:r>
              <a:rPr lang="en-US" dirty="0" smtClean="0"/>
              <a:t>Very high </a:t>
            </a:r>
          </a:p>
          <a:p>
            <a:r>
              <a:rPr lang="en-US" i="1" dirty="0" err="1" smtClean="0"/>
              <a:t>Nostoc</a:t>
            </a:r>
            <a:r>
              <a:rPr lang="en-US" dirty="0" smtClean="0"/>
              <a:t>  specificity in</a:t>
            </a:r>
          </a:p>
          <a:p>
            <a:r>
              <a:rPr lang="en-US" dirty="0" smtClean="0"/>
              <a:t>bipartite </a:t>
            </a:r>
            <a:r>
              <a:rPr lang="en-US" i="1" dirty="0" smtClean="0"/>
              <a:t>(P. </a:t>
            </a:r>
            <a:r>
              <a:rPr lang="en-US" i="1" dirty="0" err="1" smtClean="0"/>
              <a:t>malacea</a:t>
            </a:r>
            <a:r>
              <a:rPr lang="en-US" i="1" dirty="0" smtClean="0"/>
              <a:t> </a:t>
            </a:r>
            <a:r>
              <a:rPr lang="en-US" i="1" dirty="0" err="1" smtClean="0"/>
              <a:t>s.l</a:t>
            </a:r>
            <a:r>
              <a:rPr lang="en-US" i="1" dirty="0" smtClean="0"/>
              <a:t>.</a:t>
            </a:r>
            <a:r>
              <a:rPr lang="en-US" dirty="0" smtClean="0"/>
              <a:t>)</a:t>
            </a:r>
          </a:p>
          <a:p>
            <a:r>
              <a:rPr lang="en-US" dirty="0" smtClean="0"/>
              <a:t> lineages</a:t>
            </a:r>
            <a:endParaRPr lang="en-US" dirty="0"/>
          </a:p>
        </p:txBody>
      </p:sp>
    </p:spTree>
    <p:extLst>
      <p:ext uri="{BB962C8B-B14F-4D97-AF65-F5344CB8AC3E}">
        <p14:creationId xmlns:p14="http://schemas.microsoft.com/office/powerpoint/2010/main" val="13574431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970" y="408527"/>
            <a:ext cx="8229600" cy="4525963"/>
          </a:xfrm>
        </p:spPr>
        <p:txBody>
          <a:bodyPr/>
          <a:lstStyle/>
          <a:p>
            <a:pPr marL="342900" lvl="1" indent="-342900">
              <a:buFont typeface="Arial"/>
              <a:buChar char="•"/>
            </a:pPr>
            <a:r>
              <a:rPr lang="en-US" i="1" dirty="0" err="1" smtClean="0"/>
              <a:t>Nostoc</a:t>
            </a:r>
            <a:r>
              <a:rPr lang="en-US" dirty="0" smtClean="0"/>
              <a:t> </a:t>
            </a:r>
            <a:r>
              <a:rPr lang="en-US" dirty="0"/>
              <a:t>in tripartite </a:t>
            </a:r>
            <a:r>
              <a:rPr lang="en-US" i="1" dirty="0" err="1"/>
              <a:t>Peltigera</a:t>
            </a:r>
            <a:r>
              <a:rPr lang="en-US" dirty="0"/>
              <a:t> (</a:t>
            </a:r>
            <a:r>
              <a:rPr lang="en-US" dirty="0" err="1"/>
              <a:t>cephalodia</a:t>
            </a:r>
            <a:r>
              <a:rPr lang="en-US" dirty="0" smtClean="0"/>
              <a:t>) : low </a:t>
            </a:r>
          </a:p>
          <a:p>
            <a:pPr marL="0" lvl="1" indent="0">
              <a:buNone/>
            </a:pPr>
            <a:r>
              <a:rPr lang="en-US" dirty="0" smtClean="0"/>
              <a:t>specificity</a:t>
            </a:r>
            <a:endParaRPr lang="en-US" dirty="0"/>
          </a:p>
          <a:p>
            <a:pPr lvl="1"/>
            <a:r>
              <a:rPr lang="en-US" dirty="0" smtClean="0"/>
              <a:t>Lower requirements on the identity of the </a:t>
            </a:r>
            <a:r>
              <a:rPr lang="en-US" i="1" dirty="0" err="1" smtClean="0"/>
              <a:t>Nostoc</a:t>
            </a:r>
            <a:r>
              <a:rPr lang="en-US" dirty="0" smtClean="0"/>
              <a:t> in </a:t>
            </a:r>
            <a:r>
              <a:rPr lang="en-US" dirty="0" err="1" smtClean="0"/>
              <a:t>cephalodia</a:t>
            </a:r>
            <a:r>
              <a:rPr lang="en-US" dirty="0" smtClean="0"/>
              <a:t> when </a:t>
            </a:r>
            <a:r>
              <a:rPr lang="en-US" i="1" dirty="0" err="1" smtClean="0"/>
              <a:t>Nostoc</a:t>
            </a:r>
            <a:r>
              <a:rPr lang="en-US" dirty="0" smtClean="0"/>
              <a:t> is not the primary </a:t>
            </a:r>
            <a:r>
              <a:rPr lang="en-US" dirty="0" err="1" smtClean="0"/>
              <a:t>photobiont</a:t>
            </a:r>
            <a:r>
              <a:rPr lang="en-US" dirty="0" smtClean="0"/>
              <a:t>?</a:t>
            </a:r>
            <a:endParaRPr lang="en-US" dirty="0"/>
          </a:p>
        </p:txBody>
      </p:sp>
      <p:pic>
        <p:nvPicPr>
          <p:cNvPr id="4" name="Picture 3" descr="Peltigera_aphthosa-Cephalo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647" y="3147278"/>
            <a:ext cx="4147336" cy="3110503"/>
          </a:xfrm>
          <a:prstGeom prst="rect">
            <a:avLst/>
          </a:prstGeom>
        </p:spPr>
      </p:pic>
      <p:pic>
        <p:nvPicPr>
          <p:cNvPr id="5" name="Picture 4" descr="aphthos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147278"/>
            <a:ext cx="4147337" cy="3110503"/>
          </a:xfrm>
          <a:prstGeom prst="rect">
            <a:avLst/>
          </a:prstGeom>
        </p:spPr>
      </p:pic>
      <p:sp>
        <p:nvSpPr>
          <p:cNvPr id="2" name="Rounded Rectangle 1"/>
          <p:cNvSpPr/>
          <p:nvPr/>
        </p:nvSpPr>
        <p:spPr>
          <a:xfrm>
            <a:off x="302971" y="408527"/>
            <a:ext cx="8229600" cy="2500816"/>
          </a:xfrm>
          <a:prstGeom prst="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436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30" y="705596"/>
            <a:ext cx="3959143" cy="5785886"/>
          </a:xfrm>
          <a:prstGeom prst="rect">
            <a:avLst/>
          </a:prstGeom>
        </p:spPr>
      </p:pic>
      <p:cxnSp>
        <p:nvCxnSpPr>
          <p:cNvPr id="3" name="Straight Connector 2"/>
          <p:cNvCxnSpPr/>
          <p:nvPr/>
        </p:nvCxnSpPr>
        <p:spPr>
          <a:xfrm>
            <a:off x="4475772" y="705596"/>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54159" y="242185"/>
            <a:ext cx="835686" cy="1477328"/>
          </a:xfrm>
          <a:prstGeom prst="rect">
            <a:avLst/>
          </a:prstGeom>
          <a:noFill/>
        </p:spPr>
        <p:txBody>
          <a:bodyPr wrap="none" rtlCol="0">
            <a:spAutoFit/>
          </a:bodyPr>
          <a:lstStyle/>
          <a:p>
            <a:r>
              <a:rPr lang="en-US" dirty="0" smtClean="0"/>
              <a:t>No. sp.</a:t>
            </a:r>
          </a:p>
          <a:p>
            <a:endParaRPr lang="en-US" dirty="0"/>
          </a:p>
          <a:p>
            <a:endParaRPr lang="en-US" dirty="0"/>
          </a:p>
          <a:p>
            <a:endParaRPr lang="en-US" dirty="0" smtClean="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091" y="705596"/>
            <a:ext cx="1059837" cy="5781892"/>
          </a:xfrm>
          <a:prstGeom prst="rect">
            <a:avLst/>
          </a:prstGeom>
        </p:spPr>
      </p:pic>
      <p:cxnSp>
        <p:nvCxnSpPr>
          <p:cNvPr id="6" name="Straight Connector 5"/>
          <p:cNvCxnSpPr/>
          <p:nvPr/>
        </p:nvCxnSpPr>
        <p:spPr>
          <a:xfrm>
            <a:off x="4475772" y="6491482"/>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530843" y="6488668"/>
            <a:ext cx="995735" cy="369332"/>
          </a:xfrm>
          <a:prstGeom prst="rect">
            <a:avLst/>
          </a:prstGeom>
          <a:noFill/>
        </p:spPr>
        <p:txBody>
          <a:bodyPr wrap="none" rtlCol="0">
            <a:spAutoFit/>
          </a:bodyPr>
          <a:lstStyle/>
          <a:p>
            <a:r>
              <a:rPr lang="en-US" dirty="0" smtClean="0"/>
              <a:t>73</a:t>
            </a:r>
            <a:r>
              <a:rPr lang="en-US" dirty="0" smtClean="0">
                <a:sym typeface="Wingdings"/>
              </a:rPr>
              <a:t>172</a:t>
            </a:r>
            <a:endParaRPr lang="en-US" dirty="0"/>
          </a:p>
        </p:txBody>
      </p:sp>
    </p:spTree>
    <p:extLst>
      <p:ext uri="{BB962C8B-B14F-4D97-AF65-F5344CB8AC3E}">
        <p14:creationId xmlns:p14="http://schemas.microsoft.com/office/powerpoint/2010/main" val="3175693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705596"/>
            <a:ext cx="3959143" cy="5785886"/>
          </a:xfrm>
          <a:prstGeom prst="rect">
            <a:avLst/>
          </a:prstGeom>
        </p:spPr>
      </p:pic>
      <p:cxnSp>
        <p:nvCxnSpPr>
          <p:cNvPr id="3" name="Straight Connector 2"/>
          <p:cNvCxnSpPr/>
          <p:nvPr/>
        </p:nvCxnSpPr>
        <p:spPr>
          <a:xfrm>
            <a:off x="4475772" y="705596"/>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54159" y="242185"/>
            <a:ext cx="835686" cy="1477328"/>
          </a:xfrm>
          <a:prstGeom prst="rect">
            <a:avLst/>
          </a:prstGeom>
          <a:noFill/>
        </p:spPr>
        <p:txBody>
          <a:bodyPr wrap="none" rtlCol="0">
            <a:spAutoFit/>
          </a:bodyPr>
          <a:lstStyle/>
          <a:p>
            <a:r>
              <a:rPr lang="en-US" dirty="0" smtClean="0"/>
              <a:t>No. sp.</a:t>
            </a:r>
          </a:p>
          <a:p>
            <a:endParaRPr lang="en-US" dirty="0"/>
          </a:p>
          <a:p>
            <a:endParaRPr lang="en-US" dirty="0"/>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091" y="705596"/>
            <a:ext cx="1059837" cy="5781892"/>
          </a:xfrm>
          <a:prstGeom prst="rect">
            <a:avLst/>
          </a:prstGeom>
        </p:spPr>
      </p:pic>
      <p:cxnSp>
        <p:nvCxnSpPr>
          <p:cNvPr id="6" name="Straight Connector 5"/>
          <p:cNvCxnSpPr/>
          <p:nvPr/>
        </p:nvCxnSpPr>
        <p:spPr>
          <a:xfrm>
            <a:off x="4475772" y="6491482"/>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530843" y="6488668"/>
            <a:ext cx="995735" cy="369332"/>
          </a:xfrm>
          <a:prstGeom prst="rect">
            <a:avLst/>
          </a:prstGeom>
          <a:noFill/>
        </p:spPr>
        <p:txBody>
          <a:bodyPr wrap="none" rtlCol="0">
            <a:spAutoFit/>
          </a:bodyPr>
          <a:lstStyle/>
          <a:p>
            <a:r>
              <a:rPr lang="en-US" dirty="0" smtClean="0"/>
              <a:t>73</a:t>
            </a:r>
            <a:r>
              <a:rPr lang="en-US" dirty="0" smtClean="0">
                <a:sym typeface="Wingdings"/>
              </a:rPr>
              <a:t>172</a:t>
            </a:r>
            <a:endParaRPr lang="en-US" dirty="0"/>
          </a:p>
        </p:txBody>
      </p:sp>
      <p:sp>
        <p:nvSpPr>
          <p:cNvPr id="7" name="TextBox 6"/>
          <p:cNvSpPr txBox="1"/>
          <p:nvPr/>
        </p:nvSpPr>
        <p:spPr>
          <a:xfrm>
            <a:off x="5788370" y="1358678"/>
            <a:ext cx="3046515" cy="2031325"/>
          </a:xfrm>
          <a:prstGeom prst="rect">
            <a:avLst/>
          </a:prstGeom>
          <a:noFill/>
        </p:spPr>
        <p:txBody>
          <a:bodyPr wrap="none" rtlCol="0">
            <a:spAutoFit/>
          </a:bodyPr>
          <a:lstStyle/>
          <a:p>
            <a:r>
              <a:rPr lang="en-US" dirty="0" smtClean="0"/>
              <a:t>Many new species from </a:t>
            </a:r>
          </a:p>
          <a:p>
            <a:r>
              <a:rPr lang="en-US" dirty="0" smtClean="0"/>
              <a:t>poorly sampled regions of the </a:t>
            </a:r>
          </a:p>
          <a:p>
            <a:r>
              <a:rPr lang="en-US" dirty="0" smtClean="0"/>
              <a:t>world</a:t>
            </a:r>
          </a:p>
          <a:p>
            <a:endParaRPr lang="en-US" dirty="0"/>
          </a:p>
          <a:p>
            <a:r>
              <a:rPr lang="en-US" dirty="0" smtClean="0"/>
              <a:t>But many “well-understood” </a:t>
            </a:r>
          </a:p>
          <a:p>
            <a:r>
              <a:rPr lang="en-US" dirty="0" smtClean="0"/>
              <a:t>species are also split in several</a:t>
            </a:r>
          </a:p>
          <a:p>
            <a:r>
              <a:rPr lang="en-US" dirty="0" smtClean="0"/>
              <a:t>lineages</a:t>
            </a:r>
            <a:endParaRPr lang="en-US" dirty="0"/>
          </a:p>
        </p:txBody>
      </p:sp>
    </p:spTree>
    <p:extLst>
      <p:ext uri="{BB962C8B-B14F-4D97-AF65-F5344CB8AC3E}">
        <p14:creationId xmlns:p14="http://schemas.microsoft.com/office/powerpoint/2010/main" val="218824981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06159" y="1801725"/>
            <a:ext cx="6127993"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692389"/>
            <a:ext cx="8229600" cy="1143000"/>
          </a:xfrm>
        </p:spPr>
        <p:txBody>
          <a:bodyPr/>
          <a:lstStyle/>
          <a:p>
            <a:r>
              <a:rPr lang="en-US" dirty="0" smtClean="0"/>
              <a:t>Do we trust our results?</a:t>
            </a:r>
            <a:endParaRPr lang="en-US" dirty="0"/>
          </a:p>
        </p:txBody>
      </p:sp>
    </p:spTree>
    <p:extLst>
      <p:ext uri="{BB962C8B-B14F-4D97-AF65-F5344CB8AC3E}">
        <p14:creationId xmlns:p14="http://schemas.microsoft.com/office/powerpoint/2010/main" val="38012626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30" y="0"/>
            <a:ext cx="4692764"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685" y="554671"/>
            <a:ext cx="2261616" cy="1225296"/>
          </a:xfrm>
          <a:prstGeom prst="rect">
            <a:avLst/>
          </a:prstGeom>
        </p:spPr>
      </p:pic>
      <p:pic>
        <p:nvPicPr>
          <p:cNvPr id="4" name="Picture 3" descr="caninacu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4276" y="2094307"/>
            <a:ext cx="1566817" cy="3596373"/>
          </a:xfrm>
          <a:prstGeom prst="rect">
            <a:avLst/>
          </a:prstGeom>
        </p:spPr>
      </p:pic>
      <p:sp>
        <p:nvSpPr>
          <p:cNvPr id="5" name="TextBox 4"/>
          <p:cNvSpPr txBox="1"/>
          <p:nvPr/>
        </p:nvSpPr>
        <p:spPr>
          <a:xfrm>
            <a:off x="6742408" y="2094307"/>
            <a:ext cx="2518638" cy="3139321"/>
          </a:xfrm>
          <a:prstGeom prst="rect">
            <a:avLst/>
          </a:prstGeom>
          <a:noFill/>
        </p:spPr>
        <p:txBody>
          <a:bodyPr wrap="none" rtlCol="0">
            <a:spAutoFit/>
          </a:bodyPr>
          <a:lstStyle/>
          <a:p>
            <a:r>
              <a:rPr lang="en-US" dirty="0" smtClean="0"/>
              <a:t>-  ~30 species described</a:t>
            </a:r>
          </a:p>
          <a:p>
            <a:endParaRPr lang="en-US" dirty="0" smtClean="0"/>
          </a:p>
          <a:p>
            <a:r>
              <a:rPr lang="en-US" dirty="0" smtClean="0"/>
              <a:t>-   bipartite with </a:t>
            </a:r>
            <a:r>
              <a:rPr lang="en-US" i="1" dirty="0" err="1" smtClean="0"/>
              <a:t>Nostoc</a:t>
            </a:r>
            <a:endParaRPr lang="en-US" i="1" dirty="0"/>
          </a:p>
          <a:p>
            <a:pPr marL="285750" indent="-285750">
              <a:buFontTx/>
              <a:buChar char="-"/>
            </a:pPr>
            <a:endParaRPr lang="en-US" dirty="0" smtClean="0"/>
          </a:p>
          <a:p>
            <a:pPr marL="285750" indent="-285750">
              <a:buFontTx/>
              <a:buChar char="-"/>
            </a:pPr>
            <a:r>
              <a:rPr lang="en-US" b="1" dirty="0" smtClean="0"/>
              <a:t>often </a:t>
            </a:r>
            <a:r>
              <a:rPr lang="en-US" b="1" dirty="0" err="1" smtClean="0"/>
              <a:t>tomentose</a:t>
            </a:r>
            <a:endParaRPr lang="en-US" b="1" dirty="0" smtClean="0"/>
          </a:p>
          <a:p>
            <a:pPr marL="285750" indent="-285750">
              <a:buFontTx/>
              <a:buChar char="-"/>
            </a:pPr>
            <a:endParaRPr lang="en-US" dirty="0"/>
          </a:p>
          <a:p>
            <a:pPr marL="285750" indent="-285750">
              <a:buFontTx/>
              <a:buChar char="-"/>
            </a:pPr>
            <a:r>
              <a:rPr lang="en-US" dirty="0" smtClean="0"/>
              <a:t>no TLC compounds</a:t>
            </a:r>
          </a:p>
          <a:p>
            <a:pPr marL="285750" indent="-285750">
              <a:buFontTx/>
              <a:buChar char="-"/>
            </a:pPr>
            <a:endParaRPr lang="en-US" dirty="0"/>
          </a:p>
          <a:p>
            <a:pPr marL="285750" indent="-285750">
              <a:buFontTx/>
              <a:buChar char="-"/>
            </a:pPr>
            <a:r>
              <a:rPr lang="en-US" dirty="0" err="1" smtClean="0"/>
              <a:t>sorediate</a:t>
            </a:r>
            <a:r>
              <a:rPr lang="en-US" dirty="0" smtClean="0"/>
              <a:t>/</a:t>
            </a:r>
            <a:r>
              <a:rPr lang="en-US" dirty="0" err="1" smtClean="0"/>
              <a:t>phyllidiate</a:t>
            </a:r>
            <a:r>
              <a:rPr lang="en-US" dirty="0" smtClean="0"/>
              <a:t>/</a:t>
            </a:r>
          </a:p>
          <a:p>
            <a:r>
              <a:rPr lang="en-US" dirty="0" smtClean="0"/>
              <a:t>     </a:t>
            </a:r>
            <a:r>
              <a:rPr lang="en-US" dirty="0" err="1" smtClean="0"/>
              <a:t>isidiate</a:t>
            </a:r>
            <a:r>
              <a:rPr lang="en-US" dirty="0"/>
              <a:t> </a:t>
            </a:r>
            <a:r>
              <a:rPr lang="en-US" dirty="0" smtClean="0"/>
              <a:t>frequent</a:t>
            </a:r>
            <a:endParaRPr lang="en-US" dirty="0"/>
          </a:p>
          <a:p>
            <a:pPr marL="285750" indent="-285750">
              <a:buFontTx/>
              <a:buChar char="-"/>
            </a:pPr>
            <a:endParaRPr lang="en-US" dirty="0"/>
          </a:p>
        </p:txBody>
      </p:sp>
    </p:spTree>
    <p:extLst>
      <p:ext uri="{BB962C8B-B14F-4D97-AF65-F5344CB8AC3E}">
        <p14:creationId xmlns:p14="http://schemas.microsoft.com/office/powerpoint/2010/main" val="9742637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06159" y="363248"/>
            <a:ext cx="6127993"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63248"/>
            <a:ext cx="8229600" cy="1143000"/>
          </a:xfrm>
        </p:spPr>
        <p:txBody>
          <a:bodyPr/>
          <a:lstStyle/>
          <a:p>
            <a:r>
              <a:rPr lang="en-US" dirty="0" smtClean="0"/>
              <a:t>Do we trust our results?</a:t>
            </a:r>
            <a:endParaRPr lang="en-US" dirty="0"/>
          </a:p>
        </p:txBody>
      </p:sp>
      <p:sp>
        <p:nvSpPr>
          <p:cNvPr id="3" name="TextBox 2"/>
          <p:cNvSpPr txBox="1"/>
          <p:nvPr/>
        </p:nvSpPr>
        <p:spPr>
          <a:xfrm>
            <a:off x="634949" y="2008479"/>
            <a:ext cx="7861119" cy="3785652"/>
          </a:xfrm>
          <a:prstGeom prst="rect">
            <a:avLst/>
          </a:prstGeom>
          <a:noFill/>
        </p:spPr>
        <p:txBody>
          <a:bodyPr wrap="square" rtlCol="0">
            <a:spAutoFit/>
          </a:bodyPr>
          <a:lstStyle/>
          <a:p>
            <a:pPr marL="285750" indent="-285750">
              <a:buFontTx/>
              <a:buChar char="-"/>
            </a:pPr>
            <a:r>
              <a:rPr lang="en-US" sz="2400" dirty="0" smtClean="0"/>
              <a:t>2-3 times more species than described</a:t>
            </a:r>
          </a:p>
          <a:p>
            <a:r>
              <a:rPr lang="en-US" sz="2400" dirty="0"/>
              <a:t> </a:t>
            </a:r>
            <a:r>
              <a:rPr lang="en-US" sz="2400" dirty="0" smtClean="0"/>
              <a:t>  (seems to be the case in many groups of lichens studied)</a:t>
            </a:r>
          </a:p>
          <a:p>
            <a:endParaRPr lang="en-US" sz="2400" dirty="0"/>
          </a:p>
          <a:p>
            <a:pPr marL="285750" indent="-285750">
              <a:buFontTx/>
              <a:buChar char="-"/>
            </a:pPr>
            <a:r>
              <a:rPr lang="en-US" sz="2400" dirty="0" smtClean="0"/>
              <a:t>in many cases, no morphological, geographical, chemical…</a:t>
            </a:r>
          </a:p>
          <a:p>
            <a:r>
              <a:rPr lang="en-US" sz="2400" dirty="0"/>
              <a:t> </a:t>
            </a:r>
            <a:r>
              <a:rPr lang="en-US" sz="2400" dirty="0" smtClean="0"/>
              <a:t>    characters to support lineages =&gt; difficult (impossible?) to  	identify species in the field</a:t>
            </a:r>
          </a:p>
          <a:p>
            <a:endParaRPr lang="en-US" sz="2400" dirty="0"/>
          </a:p>
          <a:p>
            <a:pPr marL="285750" indent="-285750">
              <a:buFontTx/>
              <a:buChar char="-"/>
            </a:pPr>
            <a:r>
              <a:rPr lang="en-US" sz="2400" dirty="0" smtClean="0"/>
              <a:t>species with high morphological plasticity (e.g., </a:t>
            </a:r>
            <a:r>
              <a:rPr lang="en-US" sz="2400" i="1" dirty="0" smtClean="0"/>
              <a:t>P. </a:t>
            </a:r>
            <a:r>
              <a:rPr lang="en-US" sz="2400" i="1" dirty="0" err="1" smtClean="0"/>
              <a:t>hymenina</a:t>
            </a:r>
            <a:r>
              <a:rPr lang="en-US" sz="2400" dirty="0" smtClean="0"/>
              <a:t>-</a:t>
            </a:r>
            <a:r>
              <a:rPr lang="en-US" sz="2400" i="1" dirty="0" smtClean="0"/>
              <a:t>P. </a:t>
            </a:r>
            <a:r>
              <a:rPr lang="en-US" sz="2400" i="1" dirty="0" err="1" smtClean="0"/>
              <a:t>dissecta</a:t>
            </a:r>
            <a:r>
              <a:rPr lang="en-US" sz="2400" dirty="0" smtClean="0"/>
              <a:t>) vs. morphologically similar distinct species (e.g.</a:t>
            </a:r>
            <a:r>
              <a:rPr lang="en-US" sz="2400" i="1" dirty="0" smtClean="0"/>
              <a:t>, P. </a:t>
            </a:r>
            <a:r>
              <a:rPr lang="en-US" sz="2400" i="1" dirty="0" err="1" smtClean="0"/>
              <a:t>pulverulenta</a:t>
            </a:r>
            <a:r>
              <a:rPr lang="en-US" sz="2400" i="1" dirty="0" smtClean="0"/>
              <a:t> </a:t>
            </a:r>
            <a:r>
              <a:rPr lang="en-US" sz="2400" dirty="0" smtClean="0"/>
              <a:t>1-4</a:t>
            </a:r>
            <a:r>
              <a:rPr lang="en-US" sz="2400" i="1" dirty="0" smtClean="0"/>
              <a:t>, P. </a:t>
            </a:r>
            <a:r>
              <a:rPr lang="en-US" sz="2400" i="1" dirty="0" err="1" smtClean="0"/>
              <a:t>scabrosa</a:t>
            </a:r>
            <a:r>
              <a:rPr lang="en-US" sz="2400" i="1" dirty="0" smtClean="0"/>
              <a:t> </a:t>
            </a:r>
            <a:r>
              <a:rPr lang="en-US" sz="2400" dirty="0" smtClean="0"/>
              <a:t>1-4)</a:t>
            </a:r>
          </a:p>
        </p:txBody>
      </p:sp>
    </p:spTree>
    <p:extLst>
      <p:ext uri="{BB962C8B-B14F-4D97-AF65-F5344CB8AC3E}">
        <p14:creationId xmlns:p14="http://schemas.microsoft.com/office/powerpoint/2010/main" val="17794665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i="1" dirty="0" smtClean="0"/>
              <a:t>P. </a:t>
            </a:r>
            <a:r>
              <a:rPr lang="en-US" i="1" dirty="0" err="1" smtClean="0"/>
              <a:t>neopolydactyla</a:t>
            </a:r>
            <a:endParaRPr lang="en-US" i="1" dirty="0"/>
          </a:p>
        </p:txBody>
      </p:sp>
      <p:sp>
        <p:nvSpPr>
          <p:cNvPr id="3" name="Content Placeholder 2"/>
          <p:cNvSpPr>
            <a:spLocks noGrp="1"/>
          </p:cNvSpPr>
          <p:nvPr>
            <p:ph idx="1"/>
          </p:nvPr>
        </p:nvSpPr>
        <p:spPr/>
        <p:txBody>
          <a:bodyPr/>
          <a:lstStyle/>
          <a:p>
            <a:endParaRPr lang="en-US"/>
          </a:p>
        </p:txBody>
      </p:sp>
      <p:pic>
        <p:nvPicPr>
          <p:cNvPr id="4" name="Picture 3" descr="Figure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1243729"/>
            <a:ext cx="8498668" cy="5614271"/>
          </a:xfrm>
          <a:prstGeom prst="rect">
            <a:avLst/>
          </a:prstGeom>
        </p:spPr>
      </p:pic>
      <p:sp>
        <p:nvSpPr>
          <p:cNvPr id="5" name="Rectangle 4"/>
          <p:cNvSpPr/>
          <p:nvPr/>
        </p:nvSpPr>
        <p:spPr>
          <a:xfrm>
            <a:off x="5389681" y="1243729"/>
            <a:ext cx="2421665" cy="912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389681" y="2503747"/>
            <a:ext cx="2810325" cy="912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493045" y="3307548"/>
            <a:ext cx="3061351" cy="1181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5013142" y="3721595"/>
            <a:ext cx="959806" cy="2067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7055622" y="6577403"/>
            <a:ext cx="959806" cy="2067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8618199" y="5841873"/>
            <a:ext cx="959806" cy="2067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a:off x="8618199" y="5557809"/>
            <a:ext cx="959806" cy="2067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5281027" y="4018446"/>
            <a:ext cx="959806" cy="2067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5013142" y="3312803"/>
            <a:ext cx="959806" cy="2067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9835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i="1" dirty="0" smtClean="0"/>
              <a:t>P. </a:t>
            </a:r>
            <a:r>
              <a:rPr lang="en-US" i="1" dirty="0" err="1" smtClean="0"/>
              <a:t>pulverulenta</a:t>
            </a:r>
            <a:endParaRPr lang="en-US" i="1" dirty="0"/>
          </a:p>
        </p:txBody>
      </p:sp>
      <p:sp>
        <p:nvSpPr>
          <p:cNvPr id="5" name="Rectangle 4"/>
          <p:cNvSpPr/>
          <p:nvPr/>
        </p:nvSpPr>
        <p:spPr>
          <a:xfrm>
            <a:off x="5389681" y="1243729"/>
            <a:ext cx="2421665" cy="912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389681" y="2503747"/>
            <a:ext cx="2810325" cy="912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493045" y="3307548"/>
            <a:ext cx="3061351" cy="1181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pulver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564368"/>
            <a:ext cx="8387519" cy="1336182"/>
          </a:xfrm>
          <a:prstGeom prst="rect">
            <a:avLst/>
          </a:prstGeom>
        </p:spPr>
      </p:pic>
    </p:spTree>
    <p:extLst>
      <p:ext uri="{BB962C8B-B14F-4D97-AF65-F5344CB8AC3E}">
        <p14:creationId xmlns:p14="http://schemas.microsoft.com/office/powerpoint/2010/main" val="91373128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06159" y="328926"/>
            <a:ext cx="6127993"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is a species?</a:t>
            </a:r>
            <a:endParaRPr lang="en-US" dirty="0"/>
          </a:p>
        </p:txBody>
      </p:sp>
      <p:sp>
        <p:nvSpPr>
          <p:cNvPr id="3" name="Content Placeholder 2"/>
          <p:cNvSpPr>
            <a:spLocks noGrp="1"/>
          </p:cNvSpPr>
          <p:nvPr>
            <p:ph idx="1"/>
          </p:nvPr>
        </p:nvSpPr>
        <p:spPr>
          <a:xfrm>
            <a:off x="457200" y="1600200"/>
            <a:ext cx="8229600" cy="4749403"/>
          </a:xfrm>
        </p:spPr>
        <p:txBody>
          <a:bodyPr/>
          <a:lstStyle/>
          <a:p>
            <a:r>
              <a:rPr lang="en-US" dirty="0" smtClean="0"/>
              <a:t>Every biologist has a different idea of what a species is and how they should be delimited</a:t>
            </a:r>
          </a:p>
          <a:p>
            <a:r>
              <a:rPr lang="en-US" dirty="0" smtClean="0"/>
              <a:t>Dozens of species concepts</a:t>
            </a:r>
          </a:p>
          <a:p>
            <a:r>
              <a:rPr lang="en-US" dirty="0" smtClean="0"/>
              <a:t>Dozens of species delimitation methods</a:t>
            </a:r>
          </a:p>
          <a:p>
            <a:pPr lvl="1"/>
            <a:r>
              <a:rPr lang="en-US" dirty="0" smtClean="0"/>
              <a:t>Every method relies on one species concept</a:t>
            </a:r>
          </a:p>
          <a:p>
            <a:pPr lvl="1"/>
            <a:r>
              <a:rPr lang="en-US" dirty="0" smtClean="0"/>
              <a:t>Every method tests species based on one single model, testing one criterion</a:t>
            </a:r>
          </a:p>
          <a:p>
            <a:pPr lvl="1"/>
            <a:r>
              <a:rPr lang="en-US" dirty="0" smtClean="0"/>
              <a:t>A model contains many simplifications</a:t>
            </a:r>
            <a:endParaRPr lang="en-US" dirty="0"/>
          </a:p>
        </p:txBody>
      </p:sp>
    </p:spTree>
    <p:extLst>
      <p:ext uri="{BB962C8B-B14F-4D97-AF65-F5344CB8AC3E}">
        <p14:creationId xmlns:p14="http://schemas.microsoft.com/office/powerpoint/2010/main" val="69825013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06159" y="363248"/>
            <a:ext cx="6127993"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Most methods assume that all species and speciation processes follow the same patterns</a:t>
            </a:r>
          </a:p>
          <a:p>
            <a:r>
              <a:rPr lang="en-US" dirty="0" smtClean="0"/>
              <a:t>Different patterns of species and speciation processes</a:t>
            </a:r>
          </a:p>
          <a:p>
            <a:endParaRPr lang="en-US" dirty="0" smtClean="0"/>
          </a:p>
          <a:p>
            <a:endParaRPr lang="en-US" dirty="0"/>
          </a:p>
          <a:p>
            <a:endParaRPr lang="en-US" dirty="0" smtClean="0"/>
          </a:p>
          <a:p>
            <a:r>
              <a:rPr lang="en-US" dirty="0" smtClean="0"/>
              <a:t>No reason to assume similar patterns in different groups (and even inside a group)</a:t>
            </a:r>
            <a:endParaRPr lang="en-US" dirty="0"/>
          </a:p>
        </p:txBody>
      </p:sp>
      <p:sp>
        <p:nvSpPr>
          <p:cNvPr id="4" name="Title 3"/>
          <p:cNvSpPr>
            <a:spLocks noGrp="1"/>
          </p:cNvSpPr>
          <p:nvPr>
            <p:ph type="title"/>
          </p:nvPr>
        </p:nvSpPr>
        <p:spPr/>
        <p:txBody>
          <a:bodyPr/>
          <a:lstStyle/>
          <a:p>
            <a:r>
              <a:rPr lang="en-US" dirty="0" smtClean="0"/>
              <a:t>What is a species?</a:t>
            </a:r>
            <a:endParaRPr lang="en-US" dirty="0"/>
          </a:p>
        </p:txBody>
      </p:sp>
      <p:pic>
        <p:nvPicPr>
          <p:cNvPr id="6" name="Picture 5" descr="GMY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186" y="3285425"/>
            <a:ext cx="3690211" cy="2309259"/>
          </a:xfrm>
          <a:prstGeom prst="rect">
            <a:avLst/>
          </a:prstGeom>
        </p:spPr>
      </p:pic>
    </p:spTree>
    <p:extLst>
      <p:ext uri="{BB962C8B-B14F-4D97-AF65-F5344CB8AC3E}">
        <p14:creationId xmlns:p14="http://schemas.microsoft.com/office/powerpoint/2010/main" val="26235425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35060" y="363248"/>
            <a:ext cx="7912499"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marL="0" indent="0" algn="ctr">
              <a:buNone/>
            </a:pPr>
            <a:r>
              <a:rPr lang="en-US" dirty="0" smtClean="0"/>
              <a:t>Sampling</a:t>
            </a:r>
          </a:p>
        </p:txBody>
      </p:sp>
      <p:sp>
        <p:nvSpPr>
          <p:cNvPr id="4" name="Title 3"/>
          <p:cNvSpPr>
            <a:spLocks noGrp="1"/>
          </p:cNvSpPr>
          <p:nvPr>
            <p:ph type="title"/>
          </p:nvPr>
        </p:nvSpPr>
        <p:spPr/>
        <p:txBody>
          <a:bodyPr/>
          <a:lstStyle/>
          <a:p>
            <a:r>
              <a:rPr lang="en-US" dirty="0" smtClean="0"/>
              <a:t>Possible problems with methods</a:t>
            </a:r>
            <a:endParaRPr lang="en-US" dirty="0"/>
          </a:p>
        </p:txBody>
      </p:sp>
      <p:pic>
        <p:nvPicPr>
          <p:cNvPr id="6" name="Picture 5" descr="sampling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51" y="2702801"/>
            <a:ext cx="2709672" cy="2694432"/>
          </a:xfrm>
          <a:prstGeom prst="rect">
            <a:avLst/>
          </a:prstGeom>
        </p:spPr>
      </p:pic>
      <p:pic>
        <p:nvPicPr>
          <p:cNvPr id="7" name="Picture 6" descr="sampling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328" y="2702801"/>
            <a:ext cx="3776472" cy="2660904"/>
          </a:xfrm>
          <a:prstGeom prst="rect">
            <a:avLst/>
          </a:prstGeom>
        </p:spPr>
      </p:pic>
    </p:spTree>
    <p:extLst>
      <p:ext uri="{BB962C8B-B14F-4D97-AF65-F5344CB8AC3E}">
        <p14:creationId xmlns:p14="http://schemas.microsoft.com/office/powerpoint/2010/main" val="31375047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35060" y="363248"/>
            <a:ext cx="7912499"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marL="0" indent="0" algn="ctr">
              <a:buNone/>
            </a:pPr>
            <a:r>
              <a:rPr lang="en-US" dirty="0" smtClean="0"/>
              <a:t>Sampling</a:t>
            </a:r>
          </a:p>
        </p:txBody>
      </p:sp>
      <p:sp>
        <p:nvSpPr>
          <p:cNvPr id="4" name="Title 3"/>
          <p:cNvSpPr>
            <a:spLocks noGrp="1"/>
          </p:cNvSpPr>
          <p:nvPr>
            <p:ph type="title"/>
          </p:nvPr>
        </p:nvSpPr>
        <p:spPr/>
        <p:txBody>
          <a:bodyPr/>
          <a:lstStyle/>
          <a:p>
            <a:r>
              <a:rPr lang="en-US" dirty="0" smtClean="0"/>
              <a:t>Possible problems with methods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67" y="2702801"/>
            <a:ext cx="2388738" cy="26944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328" y="2702801"/>
            <a:ext cx="3776472" cy="2660904"/>
          </a:xfrm>
          <a:prstGeom prst="rect">
            <a:avLst/>
          </a:prstGeom>
        </p:spPr>
      </p:pic>
    </p:spTree>
    <p:extLst>
      <p:ext uri="{BB962C8B-B14F-4D97-AF65-F5344CB8AC3E}">
        <p14:creationId xmlns:p14="http://schemas.microsoft.com/office/powerpoint/2010/main" val="223219462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35060" y="363248"/>
            <a:ext cx="7912499"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marL="0" indent="0" algn="ctr">
              <a:buNone/>
            </a:pPr>
            <a:r>
              <a:rPr lang="en-US" dirty="0" smtClean="0"/>
              <a:t>Variation of the loci</a:t>
            </a:r>
          </a:p>
        </p:txBody>
      </p:sp>
      <p:sp>
        <p:nvSpPr>
          <p:cNvPr id="4" name="Title 3"/>
          <p:cNvSpPr>
            <a:spLocks noGrp="1"/>
          </p:cNvSpPr>
          <p:nvPr>
            <p:ph type="title"/>
          </p:nvPr>
        </p:nvSpPr>
        <p:spPr/>
        <p:txBody>
          <a:bodyPr/>
          <a:lstStyle/>
          <a:p>
            <a:r>
              <a:rPr lang="en-US" dirty="0" smtClean="0"/>
              <a:t>Possible problems with methods</a:t>
            </a:r>
            <a:endParaRPr lang="en-US" dirty="0"/>
          </a:p>
        </p:txBody>
      </p:sp>
      <p:pic>
        <p:nvPicPr>
          <p:cNvPr id="2" name="Picture 1" descr="locu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84" y="2525287"/>
            <a:ext cx="2504893" cy="2079111"/>
          </a:xfrm>
          <a:prstGeom prst="rect">
            <a:avLst/>
          </a:prstGeom>
        </p:spPr>
      </p:pic>
      <p:pic>
        <p:nvPicPr>
          <p:cNvPr id="6" name="Picture 5" descr="locus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563" y="2490965"/>
            <a:ext cx="3035974" cy="2577429"/>
          </a:xfrm>
          <a:prstGeom prst="rect">
            <a:avLst/>
          </a:prstGeom>
        </p:spPr>
      </p:pic>
      <p:pic>
        <p:nvPicPr>
          <p:cNvPr id="7" name="Picture 6" descr="locus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252" y="2525287"/>
            <a:ext cx="2454694" cy="2577429"/>
          </a:xfrm>
          <a:prstGeom prst="rect">
            <a:avLst/>
          </a:prstGeom>
        </p:spPr>
      </p:pic>
      <p:sp>
        <p:nvSpPr>
          <p:cNvPr id="8" name="TextBox 7"/>
          <p:cNvSpPr txBox="1"/>
          <p:nvPr/>
        </p:nvSpPr>
        <p:spPr>
          <a:xfrm>
            <a:off x="4064000" y="5569857"/>
            <a:ext cx="1494031" cy="369332"/>
          </a:xfrm>
          <a:prstGeom prst="rect">
            <a:avLst/>
          </a:prstGeom>
          <a:noFill/>
        </p:spPr>
        <p:txBody>
          <a:bodyPr wrap="none" rtlCol="0">
            <a:spAutoFit/>
          </a:bodyPr>
          <a:lstStyle/>
          <a:p>
            <a:r>
              <a:rPr lang="en-US" dirty="0" smtClean="0"/>
              <a:t>High variation</a:t>
            </a:r>
            <a:endParaRPr lang="en-US" dirty="0"/>
          </a:p>
        </p:txBody>
      </p:sp>
      <p:sp>
        <p:nvSpPr>
          <p:cNvPr id="9" name="TextBox 8"/>
          <p:cNvSpPr txBox="1"/>
          <p:nvPr/>
        </p:nvSpPr>
        <p:spPr>
          <a:xfrm>
            <a:off x="6857659" y="5569857"/>
            <a:ext cx="1451088" cy="369332"/>
          </a:xfrm>
          <a:prstGeom prst="rect">
            <a:avLst/>
          </a:prstGeom>
          <a:noFill/>
        </p:spPr>
        <p:txBody>
          <a:bodyPr wrap="none" rtlCol="0">
            <a:spAutoFit/>
          </a:bodyPr>
          <a:lstStyle/>
          <a:p>
            <a:r>
              <a:rPr lang="en-US" dirty="0" smtClean="0"/>
              <a:t>Low variation</a:t>
            </a:r>
            <a:endParaRPr lang="en-US" dirty="0"/>
          </a:p>
        </p:txBody>
      </p:sp>
    </p:spTree>
    <p:extLst>
      <p:ext uri="{BB962C8B-B14F-4D97-AF65-F5344CB8AC3E}">
        <p14:creationId xmlns:p14="http://schemas.microsoft.com/office/powerpoint/2010/main" val="313358432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35060" y="363248"/>
            <a:ext cx="7912499"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marL="0" indent="0" algn="ctr">
              <a:buNone/>
            </a:pPr>
            <a:r>
              <a:rPr lang="en-US" dirty="0" smtClean="0"/>
              <a:t>Taxonomic scale</a:t>
            </a:r>
          </a:p>
        </p:txBody>
      </p:sp>
      <p:sp>
        <p:nvSpPr>
          <p:cNvPr id="4" name="Title 3"/>
          <p:cNvSpPr>
            <a:spLocks noGrp="1"/>
          </p:cNvSpPr>
          <p:nvPr>
            <p:ph type="title"/>
          </p:nvPr>
        </p:nvSpPr>
        <p:spPr/>
        <p:txBody>
          <a:bodyPr/>
          <a:lstStyle/>
          <a:p>
            <a:r>
              <a:rPr lang="en-US" dirty="0" smtClean="0"/>
              <a:t>Possible problems with methods</a:t>
            </a:r>
            <a:endParaRPr lang="en-US" dirty="0"/>
          </a:p>
        </p:txBody>
      </p:sp>
      <p:pic>
        <p:nvPicPr>
          <p:cNvPr id="8" name="Picture 7" descr="scal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7036" y="2472753"/>
            <a:ext cx="3315145" cy="1886164"/>
          </a:xfrm>
          <a:prstGeom prst="rect">
            <a:avLst/>
          </a:prstGeom>
        </p:spPr>
      </p:pic>
    </p:spTree>
    <p:extLst>
      <p:ext uri="{BB962C8B-B14F-4D97-AF65-F5344CB8AC3E}">
        <p14:creationId xmlns:p14="http://schemas.microsoft.com/office/powerpoint/2010/main" val="309019244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35060" y="363248"/>
            <a:ext cx="7912499"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marL="0" indent="0" algn="ctr">
              <a:buNone/>
            </a:pPr>
            <a:r>
              <a:rPr lang="en-US" dirty="0" smtClean="0"/>
              <a:t>Taxonomic scale</a:t>
            </a:r>
          </a:p>
        </p:txBody>
      </p:sp>
      <p:sp>
        <p:nvSpPr>
          <p:cNvPr id="4" name="Title 3"/>
          <p:cNvSpPr>
            <a:spLocks noGrp="1"/>
          </p:cNvSpPr>
          <p:nvPr>
            <p:ph type="title"/>
          </p:nvPr>
        </p:nvSpPr>
        <p:spPr/>
        <p:txBody>
          <a:bodyPr/>
          <a:lstStyle/>
          <a:p>
            <a:r>
              <a:rPr lang="en-US" dirty="0" smtClean="0"/>
              <a:t>Possible problems with methods</a:t>
            </a:r>
            <a:endParaRPr lang="en-US" dirty="0"/>
          </a:p>
        </p:txBody>
      </p:sp>
      <p:pic>
        <p:nvPicPr>
          <p:cNvPr id="2" name="Picture 1" descr="scal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866" y="2368230"/>
            <a:ext cx="4690699" cy="4170145"/>
          </a:xfrm>
          <a:prstGeom prst="rect">
            <a:avLst/>
          </a:prstGeom>
        </p:spPr>
      </p:pic>
    </p:spTree>
    <p:extLst>
      <p:ext uri="{BB962C8B-B14F-4D97-AF65-F5344CB8AC3E}">
        <p14:creationId xmlns:p14="http://schemas.microsoft.com/office/powerpoint/2010/main" val="29646333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0"/>
            <a:ext cx="4692764" cy="6858000"/>
          </a:xfrm>
          <a:prstGeom prst="rect">
            <a:avLst/>
          </a:prstGeom>
        </p:spPr>
      </p:pic>
      <p:pic>
        <p:nvPicPr>
          <p:cNvPr id="2" name="Picture 1" descr="secreti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556" y="550002"/>
            <a:ext cx="2261616" cy="1225296"/>
          </a:xfrm>
          <a:prstGeom prst="rect">
            <a:avLst/>
          </a:prstGeom>
        </p:spPr>
      </p:pic>
      <p:sp>
        <p:nvSpPr>
          <p:cNvPr id="3" name="TextBox 2"/>
          <p:cNvSpPr txBox="1"/>
          <p:nvPr/>
        </p:nvSpPr>
        <p:spPr>
          <a:xfrm>
            <a:off x="5373576" y="2120246"/>
            <a:ext cx="3241079" cy="1477328"/>
          </a:xfrm>
          <a:prstGeom prst="rect">
            <a:avLst/>
          </a:prstGeom>
          <a:noFill/>
        </p:spPr>
        <p:txBody>
          <a:bodyPr wrap="none" rtlCol="0">
            <a:spAutoFit/>
          </a:bodyPr>
          <a:lstStyle/>
          <a:p>
            <a:r>
              <a:rPr lang="en-US" dirty="0" smtClean="0"/>
              <a:t>- 1 species: </a:t>
            </a:r>
            <a:r>
              <a:rPr lang="en-US" i="1" dirty="0" err="1" smtClean="0"/>
              <a:t>Peltigera</a:t>
            </a:r>
            <a:r>
              <a:rPr lang="en-US" i="1" dirty="0" smtClean="0"/>
              <a:t> </a:t>
            </a:r>
            <a:r>
              <a:rPr lang="en-US" i="1" dirty="0" err="1" smtClean="0"/>
              <a:t>retifoveata</a:t>
            </a:r>
            <a:endParaRPr lang="en-US" i="1" dirty="0" smtClean="0"/>
          </a:p>
          <a:p>
            <a:endParaRPr lang="en-US" dirty="0" smtClean="0"/>
          </a:p>
          <a:p>
            <a:r>
              <a:rPr lang="en-US" dirty="0" smtClean="0"/>
              <a:t>- bipartite</a:t>
            </a:r>
          </a:p>
          <a:p>
            <a:endParaRPr lang="en-US" dirty="0" smtClean="0"/>
          </a:p>
          <a:p>
            <a:r>
              <a:rPr lang="en-US" dirty="0" smtClean="0"/>
              <a:t>- TLC compounds </a:t>
            </a:r>
            <a:endParaRPr lang="en-US" dirty="0"/>
          </a:p>
        </p:txBody>
      </p:sp>
      <p:pic>
        <p:nvPicPr>
          <p:cNvPr id="4" name="Picture 3" descr="800px-Peltigera_retifoveata_2_3_(40378489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71874" y="4356769"/>
            <a:ext cx="2709632" cy="1805292"/>
          </a:xfrm>
          <a:prstGeom prst="rect">
            <a:avLst/>
          </a:prstGeom>
        </p:spPr>
      </p:pic>
    </p:spTree>
    <p:extLst>
      <p:ext uri="{BB962C8B-B14F-4D97-AF65-F5344CB8AC3E}">
        <p14:creationId xmlns:p14="http://schemas.microsoft.com/office/powerpoint/2010/main" val="80190131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9331"/>
            <a:ext cx="8229600" cy="4616332"/>
          </a:xfrm>
        </p:spPr>
        <p:txBody>
          <a:bodyPr>
            <a:normAutofit/>
          </a:bodyPr>
          <a:lstStyle/>
          <a:p>
            <a:r>
              <a:rPr lang="en-US" sz="4000" dirty="0" smtClean="0"/>
              <a:t>Gene trees =/= species trees</a:t>
            </a:r>
          </a:p>
          <a:p>
            <a:r>
              <a:rPr lang="en-US" sz="4000" dirty="0" smtClean="0"/>
              <a:t>Errors in gene trees estimation, errors in estimation of the models/parameters</a:t>
            </a:r>
          </a:p>
          <a:p>
            <a:r>
              <a:rPr lang="en-US" sz="4000" dirty="0" smtClean="0"/>
              <a:t>Influence of the priors</a:t>
            </a:r>
          </a:p>
          <a:p>
            <a:r>
              <a:rPr lang="en-US" sz="4000" dirty="0" smtClean="0"/>
              <a:t>Some parameters to specify</a:t>
            </a:r>
            <a:endParaRPr lang="en-US" sz="4000" dirty="0"/>
          </a:p>
        </p:txBody>
      </p:sp>
      <p:sp>
        <p:nvSpPr>
          <p:cNvPr id="4" name="Title 3"/>
          <p:cNvSpPr>
            <a:spLocks noGrp="1"/>
          </p:cNvSpPr>
          <p:nvPr>
            <p:ph type="title"/>
          </p:nvPr>
        </p:nvSpPr>
        <p:spPr/>
        <p:txBody>
          <a:bodyPr/>
          <a:lstStyle/>
          <a:p>
            <a:endParaRPr lang="en-US" dirty="0"/>
          </a:p>
        </p:txBody>
      </p:sp>
      <p:sp>
        <p:nvSpPr>
          <p:cNvPr id="5" name="Rounded Rectangle 4"/>
          <p:cNvSpPr/>
          <p:nvPr/>
        </p:nvSpPr>
        <p:spPr>
          <a:xfrm>
            <a:off x="787460" y="515648"/>
            <a:ext cx="7912499" cy="1240532"/>
          </a:xfrm>
          <a:prstGeom prst="roundRect">
            <a:avLst/>
          </a:prstGeom>
          <a:solidFill>
            <a:schemeClr val="accent6">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3"/>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Additional problems</a:t>
            </a:r>
            <a:endParaRPr lang="en-US" dirty="0"/>
          </a:p>
        </p:txBody>
      </p:sp>
    </p:spTree>
    <p:extLst>
      <p:ext uri="{BB962C8B-B14F-4D97-AF65-F5344CB8AC3E}">
        <p14:creationId xmlns:p14="http://schemas.microsoft.com/office/powerpoint/2010/main" val="37088806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705596"/>
            <a:ext cx="3959143" cy="5785886"/>
          </a:xfrm>
          <a:prstGeom prst="rect">
            <a:avLst/>
          </a:prstGeom>
        </p:spPr>
      </p:pic>
      <p:cxnSp>
        <p:nvCxnSpPr>
          <p:cNvPr id="3" name="Straight Connector 2"/>
          <p:cNvCxnSpPr/>
          <p:nvPr/>
        </p:nvCxnSpPr>
        <p:spPr>
          <a:xfrm>
            <a:off x="4475772" y="705596"/>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54159" y="242185"/>
            <a:ext cx="835686" cy="1477328"/>
          </a:xfrm>
          <a:prstGeom prst="rect">
            <a:avLst/>
          </a:prstGeom>
          <a:noFill/>
        </p:spPr>
        <p:txBody>
          <a:bodyPr wrap="none" rtlCol="0">
            <a:spAutoFit/>
          </a:bodyPr>
          <a:lstStyle/>
          <a:p>
            <a:r>
              <a:rPr lang="en-US" dirty="0" smtClean="0"/>
              <a:t>No. sp.</a:t>
            </a:r>
          </a:p>
          <a:p>
            <a:endParaRPr lang="en-US" dirty="0"/>
          </a:p>
          <a:p>
            <a:endParaRPr lang="en-US" dirty="0"/>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010" y="705598"/>
            <a:ext cx="955862" cy="5781887"/>
          </a:xfrm>
          <a:prstGeom prst="rect">
            <a:avLst/>
          </a:prstGeom>
        </p:spPr>
      </p:pic>
      <p:cxnSp>
        <p:nvCxnSpPr>
          <p:cNvPr id="6" name="Straight Connector 5"/>
          <p:cNvCxnSpPr/>
          <p:nvPr/>
        </p:nvCxnSpPr>
        <p:spPr>
          <a:xfrm>
            <a:off x="4475772" y="6491482"/>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499487" y="6488668"/>
            <a:ext cx="957301" cy="369332"/>
          </a:xfrm>
          <a:prstGeom prst="rect">
            <a:avLst/>
          </a:prstGeom>
          <a:noFill/>
        </p:spPr>
        <p:txBody>
          <a:bodyPr wrap="none" rtlCol="0">
            <a:spAutoFit/>
          </a:bodyPr>
          <a:lstStyle/>
          <a:p>
            <a:r>
              <a:rPr lang="en-US" dirty="0" smtClean="0">
                <a:sym typeface="Wingdings"/>
              </a:rPr>
              <a:t>102-181</a:t>
            </a:r>
            <a:endParaRPr lang="en-US" dirty="0"/>
          </a:p>
        </p:txBody>
      </p:sp>
    </p:spTree>
    <p:extLst>
      <p:ext uri="{BB962C8B-B14F-4D97-AF65-F5344CB8AC3E}">
        <p14:creationId xmlns:p14="http://schemas.microsoft.com/office/powerpoint/2010/main" val="22150081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705596"/>
            <a:ext cx="3959143" cy="5785886"/>
          </a:xfrm>
          <a:prstGeom prst="rect">
            <a:avLst/>
          </a:prstGeom>
        </p:spPr>
      </p:pic>
      <p:cxnSp>
        <p:nvCxnSpPr>
          <p:cNvPr id="3" name="Straight Connector 2"/>
          <p:cNvCxnSpPr/>
          <p:nvPr/>
        </p:nvCxnSpPr>
        <p:spPr>
          <a:xfrm>
            <a:off x="4475772" y="705596"/>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54159" y="242185"/>
            <a:ext cx="835686" cy="1477328"/>
          </a:xfrm>
          <a:prstGeom prst="rect">
            <a:avLst/>
          </a:prstGeom>
          <a:noFill/>
        </p:spPr>
        <p:txBody>
          <a:bodyPr wrap="none" rtlCol="0">
            <a:spAutoFit/>
          </a:bodyPr>
          <a:lstStyle/>
          <a:p>
            <a:r>
              <a:rPr lang="en-US" dirty="0" smtClean="0"/>
              <a:t>No. sp.</a:t>
            </a:r>
          </a:p>
          <a:p>
            <a:endParaRPr lang="en-US" dirty="0"/>
          </a:p>
          <a:p>
            <a:endParaRPr lang="en-US" dirty="0"/>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010" y="705598"/>
            <a:ext cx="955862" cy="5781887"/>
          </a:xfrm>
          <a:prstGeom prst="rect">
            <a:avLst/>
          </a:prstGeom>
        </p:spPr>
      </p:pic>
      <p:cxnSp>
        <p:nvCxnSpPr>
          <p:cNvPr id="6" name="Straight Connector 5"/>
          <p:cNvCxnSpPr/>
          <p:nvPr/>
        </p:nvCxnSpPr>
        <p:spPr>
          <a:xfrm>
            <a:off x="4475772" y="6491482"/>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499487" y="6488668"/>
            <a:ext cx="957301" cy="369332"/>
          </a:xfrm>
          <a:prstGeom prst="rect">
            <a:avLst/>
          </a:prstGeom>
          <a:noFill/>
        </p:spPr>
        <p:txBody>
          <a:bodyPr wrap="none" rtlCol="0">
            <a:spAutoFit/>
          </a:bodyPr>
          <a:lstStyle/>
          <a:p>
            <a:r>
              <a:rPr lang="en-US" dirty="0" smtClean="0">
                <a:sym typeface="Wingdings"/>
              </a:rPr>
              <a:t>102-181</a:t>
            </a:r>
            <a:endParaRPr lang="en-US" dirty="0"/>
          </a:p>
        </p:txBody>
      </p:sp>
      <p:pic>
        <p:nvPicPr>
          <p:cNvPr id="7" name="Picture 6" descr="nostocdat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789" y="689918"/>
            <a:ext cx="704535" cy="5809156"/>
          </a:xfrm>
          <a:prstGeom prst="rect">
            <a:avLst/>
          </a:prstGeom>
        </p:spPr>
      </p:pic>
      <p:sp>
        <p:nvSpPr>
          <p:cNvPr id="19" name="TextBox 18"/>
          <p:cNvSpPr txBox="1"/>
          <p:nvPr/>
        </p:nvSpPr>
        <p:spPr>
          <a:xfrm rot="16200000">
            <a:off x="5389846" y="153876"/>
            <a:ext cx="810225" cy="338554"/>
          </a:xfrm>
          <a:prstGeom prst="rect">
            <a:avLst/>
          </a:prstGeom>
          <a:noFill/>
        </p:spPr>
        <p:txBody>
          <a:bodyPr wrap="none" rtlCol="0">
            <a:spAutoFit/>
          </a:bodyPr>
          <a:lstStyle/>
          <a:p>
            <a:r>
              <a:rPr lang="en-US" sz="1600" i="1" dirty="0" err="1" smtClean="0"/>
              <a:t>Nostoc</a:t>
            </a:r>
            <a:endParaRPr lang="en-US" sz="1600" i="1" dirty="0"/>
          </a:p>
        </p:txBody>
      </p:sp>
    </p:spTree>
    <p:extLst>
      <p:ext uri="{BB962C8B-B14F-4D97-AF65-F5344CB8AC3E}">
        <p14:creationId xmlns:p14="http://schemas.microsoft.com/office/powerpoint/2010/main" val="155896452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705596"/>
            <a:ext cx="3959143" cy="5785886"/>
          </a:xfrm>
          <a:prstGeom prst="rect">
            <a:avLst/>
          </a:prstGeom>
        </p:spPr>
      </p:pic>
      <p:cxnSp>
        <p:nvCxnSpPr>
          <p:cNvPr id="3" name="Straight Connector 2"/>
          <p:cNvCxnSpPr/>
          <p:nvPr/>
        </p:nvCxnSpPr>
        <p:spPr>
          <a:xfrm>
            <a:off x="4475772" y="705596"/>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54159" y="242185"/>
            <a:ext cx="835686" cy="1477328"/>
          </a:xfrm>
          <a:prstGeom prst="rect">
            <a:avLst/>
          </a:prstGeom>
          <a:noFill/>
        </p:spPr>
        <p:txBody>
          <a:bodyPr wrap="none" rtlCol="0">
            <a:spAutoFit/>
          </a:bodyPr>
          <a:lstStyle/>
          <a:p>
            <a:r>
              <a:rPr lang="en-US" dirty="0" smtClean="0"/>
              <a:t>No. sp.</a:t>
            </a:r>
          </a:p>
          <a:p>
            <a:endParaRPr lang="en-US" dirty="0"/>
          </a:p>
          <a:p>
            <a:endParaRPr lang="en-US" dirty="0"/>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010" y="705598"/>
            <a:ext cx="955862" cy="5781887"/>
          </a:xfrm>
          <a:prstGeom prst="rect">
            <a:avLst/>
          </a:prstGeom>
        </p:spPr>
      </p:pic>
      <p:cxnSp>
        <p:nvCxnSpPr>
          <p:cNvPr id="6" name="Straight Connector 5"/>
          <p:cNvCxnSpPr/>
          <p:nvPr/>
        </p:nvCxnSpPr>
        <p:spPr>
          <a:xfrm>
            <a:off x="4475772" y="6491482"/>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499487" y="6488668"/>
            <a:ext cx="957301" cy="369332"/>
          </a:xfrm>
          <a:prstGeom prst="rect">
            <a:avLst/>
          </a:prstGeom>
          <a:noFill/>
        </p:spPr>
        <p:txBody>
          <a:bodyPr wrap="none" rtlCol="0">
            <a:spAutoFit/>
          </a:bodyPr>
          <a:lstStyle/>
          <a:p>
            <a:r>
              <a:rPr lang="en-US" dirty="0" smtClean="0">
                <a:sym typeface="Wingdings"/>
              </a:rPr>
              <a:t>102-181</a:t>
            </a:r>
            <a:endParaRPr lang="en-US" dirty="0"/>
          </a:p>
        </p:txBody>
      </p:sp>
      <p:pic>
        <p:nvPicPr>
          <p:cNvPr id="7" name="Picture 6" descr="nostocdat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789" y="689918"/>
            <a:ext cx="704535" cy="5809156"/>
          </a:xfrm>
          <a:prstGeom prst="rect">
            <a:avLst/>
          </a:prstGeom>
        </p:spPr>
      </p:pic>
      <p:sp>
        <p:nvSpPr>
          <p:cNvPr id="9" name="TextBox 8"/>
          <p:cNvSpPr txBox="1"/>
          <p:nvPr/>
        </p:nvSpPr>
        <p:spPr>
          <a:xfrm rot="16200000">
            <a:off x="5389846" y="153876"/>
            <a:ext cx="810225" cy="338554"/>
          </a:xfrm>
          <a:prstGeom prst="rect">
            <a:avLst/>
          </a:prstGeom>
          <a:noFill/>
        </p:spPr>
        <p:txBody>
          <a:bodyPr wrap="none" rtlCol="0">
            <a:spAutoFit/>
          </a:bodyPr>
          <a:lstStyle/>
          <a:p>
            <a:r>
              <a:rPr lang="en-US" sz="1600" i="1" dirty="0" err="1" smtClean="0"/>
              <a:t>Nostoc</a:t>
            </a:r>
            <a:endParaRPr lang="en-US" sz="1600" i="1" dirty="0"/>
          </a:p>
        </p:txBody>
      </p:sp>
      <p:pic>
        <p:nvPicPr>
          <p:cNvPr id="10" name="Picture 9" descr="rbiogeoda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383" y="705599"/>
            <a:ext cx="694755" cy="5793476"/>
          </a:xfrm>
          <a:prstGeom prst="rect">
            <a:avLst/>
          </a:prstGeom>
        </p:spPr>
      </p:pic>
      <p:sp>
        <p:nvSpPr>
          <p:cNvPr id="11" name="TextBox 10"/>
          <p:cNvSpPr txBox="1"/>
          <p:nvPr/>
        </p:nvSpPr>
        <p:spPr>
          <a:xfrm rot="16200000">
            <a:off x="6086140" y="168205"/>
            <a:ext cx="750789" cy="369332"/>
          </a:xfrm>
          <a:prstGeom prst="rect">
            <a:avLst/>
          </a:prstGeom>
          <a:noFill/>
        </p:spPr>
        <p:txBody>
          <a:bodyPr wrap="none" rtlCol="0">
            <a:spAutoFit/>
          </a:bodyPr>
          <a:lstStyle/>
          <a:p>
            <a:r>
              <a:rPr lang="en-US" sz="1600" dirty="0" err="1" smtClean="0"/>
              <a:t>Geogr</a:t>
            </a:r>
            <a:r>
              <a:rPr lang="en-US" dirty="0" smtClean="0"/>
              <a:t>.</a:t>
            </a:r>
            <a:endParaRPr lang="en-US" dirty="0"/>
          </a:p>
        </p:txBody>
      </p:sp>
    </p:spTree>
    <p:extLst>
      <p:ext uri="{BB962C8B-B14F-4D97-AF65-F5344CB8AC3E}">
        <p14:creationId xmlns:p14="http://schemas.microsoft.com/office/powerpoint/2010/main" val="138939760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705596"/>
            <a:ext cx="3959143" cy="5785886"/>
          </a:xfrm>
          <a:prstGeom prst="rect">
            <a:avLst/>
          </a:prstGeom>
        </p:spPr>
      </p:pic>
      <p:cxnSp>
        <p:nvCxnSpPr>
          <p:cNvPr id="3" name="Straight Connector 2"/>
          <p:cNvCxnSpPr/>
          <p:nvPr/>
        </p:nvCxnSpPr>
        <p:spPr>
          <a:xfrm>
            <a:off x="4475772" y="705596"/>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54159" y="242185"/>
            <a:ext cx="835686" cy="1477328"/>
          </a:xfrm>
          <a:prstGeom prst="rect">
            <a:avLst/>
          </a:prstGeom>
          <a:noFill/>
        </p:spPr>
        <p:txBody>
          <a:bodyPr wrap="none" rtlCol="0">
            <a:spAutoFit/>
          </a:bodyPr>
          <a:lstStyle/>
          <a:p>
            <a:r>
              <a:rPr lang="en-US" dirty="0" smtClean="0"/>
              <a:t>No. sp.</a:t>
            </a:r>
          </a:p>
          <a:p>
            <a:endParaRPr lang="en-US" dirty="0"/>
          </a:p>
          <a:p>
            <a:endParaRPr lang="en-US" dirty="0"/>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010" y="705598"/>
            <a:ext cx="955862" cy="5781887"/>
          </a:xfrm>
          <a:prstGeom prst="rect">
            <a:avLst/>
          </a:prstGeom>
        </p:spPr>
      </p:pic>
      <p:cxnSp>
        <p:nvCxnSpPr>
          <p:cNvPr id="6" name="Straight Connector 5"/>
          <p:cNvCxnSpPr/>
          <p:nvPr/>
        </p:nvCxnSpPr>
        <p:spPr>
          <a:xfrm>
            <a:off x="4475772" y="6491482"/>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499487" y="6488668"/>
            <a:ext cx="957301" cy="369332"/>
          </a:xfrm>
          <a:prstGeom prst="rect">
            <a:avLst/>
          </a:prstGeom>
          <a:noFill/>
        </p:spPr>
        <p:txBody>
          <a:bodyPr wrap="none" rtlCol="0">
            <a:spAutoFit/>
          </a:bodyPr>
          <a:lstStyle/>
          <a:p>
            <a:r>
              <a:rPr lang="en-US" dirty="0" smtClean="0">
                <a:sym typeface="Wingdings"/>
              </a:rPr>
              <a:t>102-181</a:t>
            </a:r>
            <a:endParaRPr lang="en-US" dirty="0"/>
          </a:p>
        </p:txBody>
      </p:sp>
      <p:pic>
        <p:nvPicPr>
          <p:cNvPr id="7" name="Picture 6" descr="nostocdat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789" y="689918"/>
            <a:ext cx="704535" cy="5809156"/>
          </a:xfrm>
          <a:prstGeom prst="rect">
            <a:avLst/>
          </a:prstGeom>
        </p:spPr>
      </p:pic>
      <p:sp>
        <p:nvSpPr>
          <p:cNvPr id="9" name="TextBox 8"/>
          <p:cNvSpPr txBox="1"/>
          <p:nvPr/>
        </p:nvSpPr>
        <p:spPr>
          <a:xfrm rot="16200000">
            <a:off x="5389846" y="153876"/>
            <a:ext cx="810225" cy="338554"/>
          </a:xfrm>
          <a:prstGeom prst="rect">
            <a:avLst/>
          </a:prstGeom>
          <a:noFill/>
        </p:spPr>
        <p:txBody>
          <a:bodyPr wrap="none" rtlCol="0">
            <a:spAutoFit/>
          </a:bodyPr>
          <a:lstStyle/>
          <a:p>
            <a:r>
              <a:rPr lang="en-US" sz="1600" i="1" dirty="0" err="1" smtClean="0"/>
              <a:t>Nostoc</a:t>
            </a:r>
            <a:endParaRPr lang="en-US" sz="1600" i="1" dirty="0"/>
          </a:p>
        </p:txBody>
      </p:sp>
      <p:pic>
        <p:nvPicPr>
          <p:cNvPr id="10" name="Picture 9" descr="rbiogeoda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383" y="705599"/>
            <a:ext cx="694755" cy="5793476"/>
          </a:xfrm>
          <a:prstGeom prst="rect">
            <a:avLst/>
          </a:prstGeom>
        </p:spPr>
      </p:pic>
      <p:sp>
        <p:nvSpPr>
          <p:cNvPr id="11" name="TextBox 10"/>
          <p:cNvSpPr txBox="1"/>
          <p:nvPr/>
        </p:nvSpPr>
        <p:spPr>
          <a:xfrm rot="16200000">
            <a:off x="6086140" y="168205"/>
            <a:ext cx="750789" cy="369332"/>
          </a:xfrm>
          <a:prstGeom prst="rect">
            <a:avLst/>
          </a:prstGeom>
          <a:noFill/>
        </p:spPr>
        <p:txBody>
          <a:bodyPr wrap="none" rtlCol="0">
            <a:spAutoFit/>
          </a:bodyPr>
          <a:lstStyle/>
          <a:p>
            <a:r>
              <a:rPr lang="en-US" sz="1600" dirty="0" err="1" smtClean="0"/>
              <a:t>Geogr</a:t>
            </a:r>
            <a:r>
              <a:rPr lang="en-US" dirty="0" smtClean="0"/>
              <a:t>.</a:t>
            </a:r>
            <a:endParaRPr lang="en-US" dirty="0"/>
          </a:p>
        </p:txBody>
      </p:sp>
      <p:pic>
        <p:nvPicPr>
          <p:cNvPr id="12" name="Picture 11" descr="rmorpho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36" y="705599"/>
            <a:ext cx="658461" cy="5781885"/>
          </a:xfrm>
          <a:prstGeom prst="rect">
            <a:avLst/>
          </a:prstGeom>
        </p:spPr>
      </p:pic>
      <p:sp>
        <p:nvSpPr>
          <p:cNvPr id="16" name="TextBox 15"/>
          <p:cNvSpPr txBox="1"/>
          <p:nvPr/>
        </p:nvSpPr>
        <p:spPr>
          <a:xfrm rot="16200000">
            <a:off x="6708683" y="163494"/>
            <a:ext cx="915435" cy="338554"/>
          </a:xfrm>
          <a:prstGeom prst="rect">
            <a:avLst/>
          </a:prstGeom>
          <a:noFill/>
        </p:spPr>
        <p:txBody>
          <a:bodyPr wrap="none" rtlCol="0">
            <a:spAutoFit/>
          </a:bodyPr>
          <a:lstStyle/>
          <a:p>
            <a:r>
              <a:rPr lang="en-US" sz="1600" dirty="0" err="1" smtClean="0"/>
              <a:t>Morpho</a:t>
            </a:r>
            <a:r>
              <a:rPr lang="en-US" sz="1600" dirty="0" smtClean="0"/>
              <a:t>.</a:t>
            </a:r>
            <a:endParaRPr lang="en-US" sz="1600" dirty="0"/>
          </a:p>
        </p:txBody>
      </p:sp>
    </p:spTree>
    <p:extLst>
      <p:ext uri="{BB962C8B-B14F-4D97-AF65-F5344CB8AC3E}">
        <p14:creationId xmlns:p14="http://schemas.microsoft.com/office/powerpoint/2010/main" val="289860790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705596"/>
            <a:ext cx="3959143" cy="5785886"/>
          </a:xfrm>
          <a:prstGeom prst="rect">
            <a:avLst/>
          </a:prstGeom>
        </p:spPr>
      </p:pic>
      <p:cxnSp>
        <p:nvCxnSpPr>
          <p:cNvPr id="3" name="Straight Connector 2"/>
          <p:cNvCxnSpPr/>
          <p:nvPr/>
        </p:nvCxnSpPr>
        <p:spPr>
          <a:xfrm>
            <a:off x="4475772" y="705596"/>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54159" y="242185"/>
            <a:ext cx="835686" cy="1477328"/>
          </a:xfrm>
          <a:prstGeom prst="rect">
            <a:avLst/>
          </a:prstGeom>
          <a:noFill/>
        </p:spPr>
        <p:txBody>
          <a:bodyPr wrap="none" rtlCol="0">
            <a:spAutoFit/>
          </a:bodyPr>
          <a:lstStyle/>
          <a:p>
            <a:r>
              <a:rPr lang="en-US" dirty="0" smtClean="0"/>
              <a:t>No. sp.</a:t>
            </a:r>
          </a:p>
          <a:p>
            <a:endParaRPr lang="en-US" dirty="0"/>
          </a:p>
          <a:p>
            <a:endParaRPr lang="en-US" dirty="0"/>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010" y="705598"/>
            <a:ext cx="955862" cy="5781887"/>
          </a:xfrm>
          <a:prstGeom prst="rect">
            <a:avLst/>
          </a:prstGeom>
        </p:spPr>
      </p:pic>
      <p:cxnSp>
        <p:nvCxnSpPr>
          <p:cNvPr id="6" name="Straight Connector 5"/>
          <p:cNvCxnSpPr/>
          <p:nvPr/>
        </p:nvCxnSpPr>
        <p:spPr>
          <a:xfrm>
            <a:off x="4475772" y="6491482"/>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499487" y="6488668"/>
            <a:ext cx="957301" cy="369332"/>
          </a:xfrm>
          <a:prstGeom prst="rect">
            <a:avLst/>
          </a:prstGeom>
          <a:noFill/>
        </p:spPr>
        <p:txBody>
          <a:bodyPr wrap="none" rtlCol="0">
            <a:spAutoFit/>
          </a:bodyPr>
          <a:lstStyle/>
          <a:p>
            <a:r>
              <a:rPr lang="en-US" dirty="0" smtClean="0">
                <a:sym typeface="Wingdings"/>
              </a:rPr>
              <a:t>102-181</a:t>
            </a:r>
            <a:endParaRPr lang="en-US" dirty="0"/>
          </a:p>
        </p:txBody>
      </p:sp>
      <p:pic>
        <p:nvPicPr>
          <p:cNvPr id="7" name="Picture 6" descr="nostocdat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789" y="689918"/>
            <a:ext cx="704535" cy="5809156"/>
          </a:xfrm>
          <a:prstGeom prst="rect">
            <a:avLst/>
          </a:prstGeom>
        </p:spPr>
      </p:pic>
      <p:sp>
        <p:nvSpPr>
          <p:cNvPr id="9" name="TextBox 8"/>
          <p:cNvSpPr txBox="1"/>
          <p:nvPr/>
        </p:nvSpPr>
        <p:spPr>
          <a:xfrm rot="16200000">
            <a:off x="5389846" y="153876"/>
            <a:ext cx="810225" cy="338554"/>
          </a:xfrm>
          <a:prstGeom prst="rect">
            <a:avLst/>
          </a:prstGeom>
          <a:noFill/>
        </p:spPr>
        <p:txBody>
          <a:bodyPr wrap="none" rtlCol="0">
            <a:spAutoFit/>
          </a:bodyPr>
          <a:lstStyle/>
          <a:p>
            <a:r>
              <a:rPr lang="en-US" sz="1600" i="1" dirty="0" err="1" smtClean="0"/>
              <a:t>Nostoc</a:t>
            </a:r>
            <a:endParaRPr lang="en-US" sz="1600" i="1" dirty="0"/>
          </a:p>
        </p:txBody>
      </p:sp>
      <p:pic>
        <p:nvPicPr>
          <p:cNvPr id="10" name="Picture 9" descr="rbiogeoda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383" y="705599"/>
            <a:ext cx="694755" cy="5793476"/>
          </a:xfrm>
          <a:prstGeom prst="rect">
            <a:avLst/>
          </a:prstGeom>
        </p:spPr>
      </p:pic>
      <p:sp>
        <p:nvSpPr>
          <p:cNvPr id="11" name="TextBox 10"/>
          <p:cNvSpPr txBox="1"/>
          <p:nvPr/>
        </p:nvSpPr>
        <p:spPr>
          <a:xfrm rot="16200000">
            <a:off x="6086140" y="168205"/>
            <a:ext cx="750789" cy="369332"/>
          </a:xfrm>
          <a:prstGeom prst="rect">
            <a:avLst/>
          </a:prstGeom>
          <a:noFill/>
        </p:spPr>
        <p:txBody>
          <a:bodyPr wrap="none" rtlCol="0">
            <a:spAutoFit/>
          </a:bodyPr>
          <a:lstStyle/>
          <a:p>
            <a:r>
              <a:rPr lang="en-US" sz="1600" dirty="0" err="1" smtClean="0"/>
              <a:t>Geogr</a:t>
            </a:r>
            <a:r>
              <a:rPr lang="en-US" dirty="0" smtClean="0"/>
              <a:t>.</a:t>
            </a:r>
            <a:endParaRPr lang="en-US" dirty="0"/>
          </a:p>
        </p:txBody>
      </p:sp>
      <p:pic>
        <p:nvPicPr>
          <p:cNvPr id="12" name="Picture 11" descr="rmorpho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36" y="705599"/>
            <a:ext cx="658461" cy="5781885"/>
          </a:xfrm>
          <a:prstGeom prst="rect">
            <a:avLst/>
          </a:prstGeom>
        </p:spPr>
      </p:pic>
      <p:pic>
        <p:nvPicPr>
          <p:cNvPr id="14" name="Picture 13" descr="chemistrydata.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9595" y="705600"/>
            <a:ext cx="705495" cy="5781884"/>
          </a:xfrm>
          <a:prstGeom prst="rect">
            <a:avLst/>
          </a:prstGeom>
        </p:spPr>
      </p:pic>
      <p:sp>
        <p:nvSpPr>
          <p:cNvPr id="16" name="TextBox 15"/>
          <p:cNvSpPr txBox="1"/>
          <p:nvPr/>
        </p:nvSpPr>
        <p:spPr>
          <a:xfrm rot="16200000">
            <a:off x="6708683" y="163494"/>
            <a:ext cx="915435" cy="338554"/>
          </a:xfrm>
          <a:prstGeom prst="rect">
            <a:avLst/>
          </a:prstGeom>
          <a:noFill/>
        </p:spPr>
        <p:txBody>
          <a:bodyPr wrap="none" rtlCol="0">
            <a:spAutoFit/>
          </a:bodyPr>
          <a:lstStyle/>
          <a:p>
            <a:r>
              <a:rPr lang="en-US" sz="1600" dirty="0" err="1" smtClean="0"/>
              <a:t>Morpho</a:t>
            </a:r>
            <a:r>
              <a:rPr lang="en-US" sz="1600" dirty="0" smtClean="0"/>
              <a:t>.</a:t>
            </a:r>
            <a:endParaRPr lang="en-US" sz="1600" dirty="0"/>
          </a:p>
        </p:txBody>
      </p:sp>
      <p:sp>
        <p:nvSpPr>
          <p:cNvPr id="17" name="TextBox 16"/>
          <p:cNvSpPr txBox="1"/>
          <p:nvPr/>
        </p:nvSpPr>
        <p:spPr>
          <a:xfrm rot="16200000">
            <a:off x="7466111" y="201840"/>
            <a:ext cx="771465" cy="338554"/>
          </a:xfrm>
          <a:prstGeom prst="rect">
            <a:avLst/>
          </a:prstGeom>
          <a:noFill/>
        </p:spPr>
        <p:txBody>
          <a:bodyPr wrap="none" rtlCol="0">
            <a:spAutoFit/>
          </a:bodyPr>
          <a:lstStyle/>
          <a:p>
            <a:r>
              <a:rPr lang="en-US" sz="1600" dirty="0" smtClean="0"/>
              <a:t>Chem..</a:t>
            </a:r>
            <a:endParaRPr lang="en-US" sz="1600" dirty="0"/>
          </a:p>
        </p:txBody>
      </p:sp>
    </p:spTree>
    <p:extLst>
      <p:ext uri="{BB962C8B-B14F-4D97-AF65-F5344CB8AC3E}">
        <p14:creationId xmlns:p14="http://schemas.microsoft.com/office/powerpoint/2010/main" val="340499708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705596"/>
            <a:ext cx="3959143" cy="5785886"/>
          </a:xfrm>
          <a:prstGeom prst="rect">
            <a:avLst/>
          </a:prstGeom>
        </p:spPr>
      </p:pic>
      <p:cxnSp>
        <p:nvCxnSpPr>
          <p:cNvPr id="3" name="Straight Connector 2"/>
          <p:cNvCxnSpPr/>
          <p:nvPr/>
        </p:nvCxnSpPr>
        <p:spPr>
          <a:xfrm>
            <a:off x="4475772" y="705596"/>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54159" y="242185"/>
            <a:ext cx="835686" cy="1477328"/>
          </a:xfrm>
          <a:prstGeom prst="rect">
            <a:avLst/>
          </a:prstGeom>
          <a:noFill/>
        </p:spPr>
        <p:txBody>
          <a:bodyPr wrap="none" rtlCol="0">
            <a:spAutoFit/>
          </a:bodyPr>
          <a:lstStyle/>
          <a:p>
            <a:r>
              <a:rPr lang="en-US" dirty="0" smtClean="0"/>
              <a:t>No. sp.</a:t>
            </a:r>
          </a:p>
          <a:p>
            <a:endParaRPr lang="en-US" dirty="0"/>
          </a:p>
          <a:p>
            <a:endParaRPr lang="en-US" dirty="0"/>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010" y="705598"/>
            <a:ext cx="955862" cy="5781887"/>
          </a:xfrm>
          <a:prstGeom prst="rect">
            <a:avLst/>
          </a:prstGeom>
        </p:spPr>
      </p:pic>
      <p:cxnSp>
        <p:nvCxnSpPr>
          <p:cNvPr id="6" name="Straight Connector 5"/>
          <p:cNvCxnSpPr/>
          <p:nvPr/>
        </p:nvCxnSpPr>
        <p:spPr>
          <a:xfrm>
            <a:off x="4475772" y="6491482"/>
            <a:ext cx="466822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499487" y="6488668"/>
            <a:ext cx="957301" cy="369332"/>
          </a:xfrm>
          <a:prstGeom prst="rect">
            <a:avLst/>
          </a:prstGeom>
          <a:noFill/>
        </p:spPr>
        <p:txBody>
          <a:bodyPr wrap="none" rtlCol="0">
            <a:spAutoFit/>
          </a:bodyPr>
          <a:lstStyle/>
          <a:p>
            <a:r>
              <a:rPr lang="en-US" dirty="0" smtClean="0">
                <a:sym typeface="Wingdings"/>
              </a:rPr>
              <a:t>102-181</a:t>
            </a:r>
            <a:endParaRPr lang="en-US" dirty="0"/>
          </a:p>
        </p:txBody>
      </p:sp>
      <p:pic>
        <p:nvPicPr>
          <p:cNvPr id="7" name="Picture 6" descr="nostocdat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789" y="689918"/>
            <a:ext cx="704535" cy="5809156"/>
          </a:xfrm>
          <a:prstGeom prst="rect">
            <a:avLst/>
          </a:prstGeom>
        </p:spPr>
      </p:pic>
      <p:sp>
        <p:nvSpPr>
          <p:cNvPr id="9" name="TextBox 8"/>
          <p:cNvSpPr txBox="1"/>
          <p:nvPr/>
        </p:nvSpPr>
        <p:spPr>
          <a:xfrm rot="16200000">
            <a:off x="5389846" y="153876"/>
            <a:ext cx="810225" cy="338554"/>
          </a:xfrm>
          <a:prstGeom prst="rect">
            <a:avLst/>
          </a:prstGeom>
          <a:noFill/>
        </p:spPr>
        <p:txBody>
          <a:bodyPr wrap="none" rtlCol="0">
            <a:spAutoFit/>
          </a:bodyPr>
          <a:lstStyle/>
          <a:p>
            <a:r>
              <a:rPr lang="en-US" sz="1600" i="1" dirty="0" err="1" smtClean="0"/>
              <a:t>Nostoc</a:t>
            </a:r>
            <a:endParaRPr lang="en-US" sz="1600" i="1" dirty="0"/>
          </a:p>
        </p:txBody>
      </p:sp>
      <p:pic>
        <p:nvPicPr>
          <p:cNvPr id="10" name="Picture 9" descr="rbiogeoda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383" y="705599"/>
            <a:ext cx="694755" cy="5793476"/>
          </a:xfrm>
          <a:prstGeom prst="rect">
            <a:avLst/>
          </a:prstGeom>
        </p:spPr>
      </p:pic>
      <p:sp>
        <p:nvSpPr>
          <p:cNvPr id="11" name="TextBox 10"/>
          <p:cNvSpPr txBox="1"/>
          <p:nvPr/>
        </p:nvSpPr>
        <p:spPr>
          <a:xfrm rot="16200000">
            <a:off x="6086140" y="168205"/>
            <a:ext cx="750789" cy="369332"/>
          </a:xfrm>
          <a:prstGeom prst="rect">
            <a:avLst/>
          </a:prstGeom>
          <a:noFill/>
        </p:spPr>
        <p:txBody>
          <a:bodyPr wrap="none" rtlCol="0">
            <a:spAutoFit/>
          </a:bodyPr>
          <a:lstStyle/>
          <a:p>
            <a:r>
              <a:rPr lang="en-US" sz="1600" dirty="0" err="1" smtClean="0"/>
              <a:t>Geogr</a:t>
            </a:r>
            <a:r>
              <a:rPr lang="en-US" dirty="0" smtClean="0"/>
              <a:t>.</a:t>
            </a:r>
            <a:endParaRPr lang="en-US" dirty="0"/>
          </a:p>
        </p:txBody>
      </p:sp>
      <p:pic>
        <p:nvPicPr>
          <p:cNvPr id="12" name="Picture 11" descr="rmorphodat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36" y="705599"/>
            <a:ext cx="658461" cy="5781885"/>
          </a:xfrm>
          <a:prstGeom prst="rect">
            <a:avLst/>
          </a:prstGeom>
        </p:spPr>
      </p:pic>
      <p:pic>
        <p:nvPicPr>
          <p:cNvPr id="14" name="Picture 13" descr="chemistrydata.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9595" y="705600"/>
            <a:ext cx="705495" cy="5781884"/>
          </a:xfrm>
          <a:prstGeom prst="rect">
            <a:avLst/>
          </a:prstGeom>
        </p:spPr>
      </p:pic>
      <p:pic>
        <p:nvPicPr>
          <p:cNvPr id="15" name="Picture 14" descr="golddat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5090" y="705599"/>
            <a:ext cx="721181" cy="5793475"/>
          </a:xfrm>
          <a:prstGeom prst="rect">
            <a:avLst/>
          </a:prstGeom>
        </p:spPr>
      </p:pic>
      <p:sp>
        <p:nvSpPr>
          <p:cNvPr id="16" name="TextBox 15"/>
          <p:cNvSpPr txBox="1"/>
          <p:nvPr/>
        </p:nvSpPr>
        <p:spPr>
          <a:xfrm rot="16200000">
            <a:off x="6708683" y="163494"/>
            <a:ext cx="915435" cy="338554"/>
          </a:xfrm>
          <a:prstGeom prst="rect">
            <a:avLst/>
          </a:prstGeom>
          <a:noFill/>
        </p:spPr>
        <p:txBody>
          <a:bodyPr wrap="none" rtlCol="0">
            <a:spAutoFit/>
          </a:bodyPr>
          <a:lstStyle/>
          <a:p>
            <a:r>
              <a:rPr lang="en-US" sz="1600" dirty="0" err="1" smtClean="0"/>
              <a:t>Morpho</a:t>
            </a:r>
            <a:r>
              <a:rPr lang="en-US" sz="1600" dirty="0" smtClean="0"/>
              <a:t>.</a:t>
            </a:r>
            <a:endParaRPr lang="en-US" sz="1600" dirty="0"/>
          </a:p>
        </p:txBody>
      </p:sp>
      <p:sp>
        <p:nvSpPr>
          <p:cNvPr id="17" name="TextBox 16"/>
          <p:cNvSpPr txBox="1"/>
          <p:nvPr/>
        </p:nvSpPr>
        <p:spPr>
          <a:xfrm rot="16200000">
            <a:off x="7466111" y="201840"/>
            <a:ext cx="771465" cy="338554"/>
          </a:xfrm>
          <a:prstGeom prst="rect">
            <a:avLst/>
          </a:prstGeom>
          <a:noFill/>
        </p:spPr>
        <p:txBody>
          <a:bodyPr wrap="none" rtlCol="0">
            <a:spAutoFit/>
          </a:bodyPr>
          <a:lstStyle/>
          <a:p>
            <a:r>
              <a:rPr lang="en-US" sz="1600" dirty="0" smtClean="0"/>
              <a:t>Chem..</a:t>
            </a:r>
            <a:endParaRPr lang="en-US" sz="1600" dirty="0"/>
          </a:p>
        </p:txBody>
      </p:sp>
      <p:sp>
        <p:nvSpPr>
          <p:cNvPr id="18" name="TextBox 17"/>
          <p:cNvSpPr txBox="1"/>
          <p:nvPr/>
        </p:nvSpPr>
        <p:spPr>
          <a:xfrm>
            <a:off x="8215090" y="273545"/>
            <a:ext cx="505555"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296713938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err="1" smtClean="0"/>
              <a:t>Datation</a:t>
            </a:r>
            <a:r>
              <a:rPr lang="en-US" dirty="0" smtClean="0"/>
              <a:t> of the genus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effectLst/>
              </a:rPr>
              <a:t>Dataset from:</a:t>
            </a:r>
          </a:p>
          <a:p>
            <a:pPr marL="0" indent="0">
              <a:buNone/>
            </a:pPr>
            <a:endParaRPr lang="en-US" dirty="0"/>
          </a:p>
          <a:p>
            <a:pPr marL="0" indent="0">
              <a:buNone/>
            </a:pPr>
            <a:endParaRPr lang="en-US" dirty="0" smtClean="0">
              <a:effectLst/>
            </a:endParaRPr>
          </a:p>
          <a:p>
            <a:pPr marL="0" indent="0">
              <a:buNone/>
            </a:pPr>
            <a:endParaRPr lang="en-US" dirty="0" smtClean="0">
              <a:effectLst/>
            </a:endParaRPr>
          </a:p>
          <a:p>
            <a:pPr marL="0" indent="0">
              <a:buNone/>
            </a:pPr>
            <a:endParaRPr lang="en-US" dirty="0" smtClean="0">
              <a:effectLst/>
            </a:endParaRPr>
          </a:p>
          <a:p>
            <a:pPr marL="0" indent="0">
              <a:buNone/>
            </a:pPr>
            <a:r>
              <a:rPr lang="en-US" dirty="0" smtClean="0">
                <a:effectLst/>
              </a:rPr>
              <a:t>5 loci: </a:t>
            </a:r>
            <a:r>
              <a:rPr lang="en-US" dirty="0" err="1" smtClean="0">
                <a:effectLst/>
              </a:rPr>
              <a:t>nuSSU</a:t>
            </a:r>
            <a:r>
              <a:rPr lang="en-US" dirty="0" smtClean="0">
                <a:effectLst/>
              </a:rPr>
              <a:t>, </a:t>
            </a:r>
            <a:r>
              <a:rPr lang="en-US" dirty="0" err="1" smtClean="0">
                <a:effectLst/>
              </a:rPr>
              <a:t>nuLSU</a:t>
            </a:r>
            <a:r>
              <a:rPr lang="en-US" dirty="0" smtClean="0">
                <a:effectLst/>
              </a:rPr>
              <a:t>, EF1, RPB1, RPB2</a:t>
            </a:r>
            <a:endParaRPr lang="en-US" dirty="0" smtClean="0"/>
          </a:p>
          <a:p>
            <a:pPr marL="0" indent="0">
              <a:buNone/>
            </a:pPr>
            <a:r>
              <a:rPr lang="en-US" dirty="0">
                <a:effectLst/>
              </a:rPr>
              <a:t>	</a:t>
            </a:r>
          </a:p>
        </p:txBody>
      </p:sp>
      <p:pic>
        <p:nvPicPr>
          <p:cNvPr id="5" name="Picture 4" descr="pnases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51409"/>
            <a:ext cx="8285811" cy="2144778"/>
          </a:xfrm>
          <a:prstGeom prst="rect">
            <a:avLst/>
          </a:prstGeom>
        </p:spPr>
      </p:pic>
    </p:spTree>
    <p:extLst>
      <p:ext uri="{BB962C8B-B14F-4D97-AF65-F5344CB8AC3E}">
        <p14:creationId xmlns:p14="http://schemas.microsoft.com/office/powerpoint/2010/main" val="203716500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err="1" smtClean="0"/>
              <a:t>Datation</a:t>
            </a:r>
            <a:r>
              <a:rPr lang="en-US" dirty="0" smtClean="0"/>
              <a:t> of the genus</a:t>
            </a:r>
            <a:endParaRPr lang="en-US" dirty="0"/>
          </a:p>
        </p:txBody>
      </p:sp>
      <p:sp>
        <p:nvSpPr>
          <p:cNvPr id="3" name="Content Placeholder 2"/>
          <p:cNvSpPr>
            <a:spLocks noGrp="1"/>
          </p:cNvSpPr>
          <p:nvPr>
            <p:ph idx="1"/>
          </p:nvPr>
        </p:nvSpPr>
        <p:spPr>
          <a:xfrm>
            <a:off x="457200" y="1600200"/>
            <a:ext cx="8686800" cy="5006819"/>
          </a:xfrm>
        </p:spPr>
        <p:txBody>
          <a:bodyPr>
            <a:normAutofit/>
          </a:bodyPr>
          <a:lstStyle/>
          <a:p>
            <a:pPr marL="0" indent="0">
              <a:buNone/>
            </a:pPr>
            <a:r>
              <a:rPr lang="en-US" dirty="0" smtClean="0">
                <a:effectLst/>
              </a:rPr>
              <a:t>Dataset from:</a:t>
            </a:r>
          </a:p>
          <a:p>
            <a:pPr marL="0" indent="0">
              <a:buNone/>
            </a:pPr>
            <a:endParaRPr lang="en-US" dirty="0"/>
          </a:p>
          <a:p>
            <a:pPr marL="0" indent="0">
              <a:buNone/>
            </a:pPr>
            <a:endParaRPr lang="en-US" dirty="0" smtClean="0">
              <a:effectLst/>
            </a:endParaRPr>
          </a:p>
          <a:p>
            <a:pPr marL="0" indent="0">
              <a:buNone/>
            </a:pPr>
            <a:endParaRPr lang="en-US" dirty="0" smtClean="0">
              <a:effectLst/>
            </a:endParaRPr>
          </a:p>
          <a:p>
            <a:pPr marL="0" indent="0">
              <a:buNone/>
            </a:pPr>
            <a:endParaRPr lang="en-US" dirty="0" smtClean="0">
              <a:effectLst/>
            </a:endParaRPr>
          </a:p>
          <a:p>
            <a:pPr marL="0" indent="0">
              <a:buNone/>
            </a:pPr>
            <a:r>
              <a:rPr lang="en-US" dirty="0" smtClean="0">
                <a:effectLst/>
              </a:rPr>
              <a:t>5 loci: </a:t>
            </a:r>
            <a:r>
              <a:rPr lang="en-US" dirty="0" err="1" smtClean="0">
                <a:effectLst/>
              </a:rPr>
              <a:t>nuSSU</a:t>
            </a:r>
            <a:r>
              <a:rPr lang="en-US" dirty="0" smtClean="0">
                <a:effectLst/>
              </a:rPr>
              <a:t>, </a:t>
            </a:r>
            <a:r>
              <a:rPr lang="en-US" b="1" dirty="0" err="1" smtClean="0">
                <a:effectLst/>
              </a:rPr>
              <a:t>nuLSU</a:t>
            </a:r>
            <a:r>
              <a:rPr lang="en-US" dirty="0" smtClean="0">
                <a:effectLst/>
              </a:rPr>
              <a:t>, EF1, </a:t>
            </a:r>
            <a:r>
              <a:rPr lang="en-US" b="1" dirty="0" smtClean="0">
                <a:effectLst/>
              </a:rPr>
              <a:t>RPB1</a:t>
            </a:r>
            <a:r>
              <a:rPr lang="en-US" dirty="0" smtClean="0">
                <a:effectLst/>
              </a:rPr>
              <a:t>, </a:t>
            </a:r>
            <a:r>
              <a:rPr lang="en-US" b="1" dirty="0" smtClean="0">
                <a:effectLst/>
              </a:rPr>
              <a:t>RPB2</a:t>
            </a:r>
          </a:p>
          <a:p>
            <a:pPr marL="0" indent="0">
              <a:buNone/>
            </a:pPr>
            <a:r>
              <a:rPr lang="en-US" b="1" dirty="0" smtClean="0"/>
              <a:t>	</a:t>
            </a:r>
            <a:r>
              <a:rPr lang="en-US" dirty="0" smtClean="0"/>
              <a:t>added 6 </a:t>
            </a:r>
            <a:r>
              <a:rPr lang="en-US" i="1" dirty="0" err="1" smtClean="0"/>
              <a:t>Peltigera</a:t>
            </a:r>
            <a:r>
              <a:rPr lang="en-US" dirty="0" smtClean="0"/>
              <a:t> and 2 </a:t>
            </a:r>
            <a:r>
              <a:rPr lang="en-US" i="1" dirty="0" err="1" smtClean="0"/>
              <a:t>Solorina</a:t>
            </a:r>
            <a:r>
              <a:rPr lang="en-US" dirty="0" smtClean="0"/>
              <a:t> to the dataset</a:t>
            </a:r>
            <a:endParaRPr lang="en-US" b="1" dirty="0" smtClean="0"/>
          </a:p>
          <a:p>
            <a:pPr marL="0" indent="0">
              <a:buNone/>
            </a:pPr>
            <a:r>
              <a:rPr lang="en-US" dirty="0" smtClean="0">
                <a:effectLst/>
              </a:rPr>
              <a:t>BEAST analyses</a:t>
            </a:r>
            <a:endParaRPr lang="en-US" dirty="0">
              <a:effectLst/>
            </a:endParaRPr>
          </a:p>
        </p:txBody>
      </p:sp>
      <p:pic>
        <p:nvPicPr>
          <p:cNvPr id="5" name="Picture 4" descr="pnases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51409"/>
            <a:ext cx="8285811" cy="2144778"/>
          </a:xfrm>
          <a:prstGeom prst="rect">
            <a:avLst/>
          </a:prstGeom>
        </p:spPr>
      </p:pic>
    </p:spTree>
    <p:extLst>
      <p:ext uri="{BB962C8B-B14F-4D97-AF65-F5344CB8AC3E}">
        <p14:creationId xmlns:p14="http://schemas.microsoft.com/office/powerpoint/2010/main" val="122574903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Tree>
    <p:extLst>
      <p:ext uri="{BB962C8B-B14F-4D97-AF65-F5344CB8AC3E}">
        <p14:creationId xmlns:p14="http://schemas.microsoft.com/office/powerpoint/2010/main" val="16239620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0"/>
            <a:ext cx="4692764"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556" y="550002"/>
            <a:ext cx="2261616" cy="1225296"/>
          </a:xfrm>
          <a:prstGeom prst="rect">
            <a:avLst/>
          </a:prstGeom>
        </p:spPr>
      </p:pic>
      <p:sp>
        <p:nvSpPr>
          <p:cNvPr id="4" name="TextBox 3"/>
          <p:cNvSpPr txBox="1"/>
          <p:nvPr/>
        </p:nvSpPr>
        <p:spPr>
          <a:xfrm>
            <a:off x="5373576" y="2120246"/>
            <a:ext cx="3151336" cy="1477328"/>
          </a:xfrm>
          <a:prstGeom prst="rect">
            <a:avLst/>
          </a:prstGeom>
          <a:noFill/>
        </p:spPr>
        <p:txBody>
          <a:bodyPr wrap="none" rtlCol="0">
            <a:spAutoFit/>
          </a:bodyPr>
          <a:lstStyle/>
          <a:p>
            <a:r>
              <a:rPr lang="en-US" dirty="0" smtClean="0"/>
              <a:t>- ~10 species described</a:t>
            </a:r>
            <a:endParaRPr lang="en-US" i="1" dirty="0" smtClean="0"/>
          </a:p>
          <a:p>
            <a:endParaRPr lang="en-US" dirty="0" smtClean="0"/>
          </a:p>
          <a:p>
            <a:r>
              <a:rPr lang="en-US" dirty="0" smtClean="0"/>
              <a:t>- bipartite with </a:t>
            </a:r>
            <a:r>
              <a:rPr lang="en-US" i="1" dirty="0" err="1" smtClean="0"/>
              <a:t>Nostoc</a:t>
            </a:r>
            <a:endParaRPr lang="en-US" i="1" dirty="0" smtClean="0"/>
          </a:p>
          <a:p>
            <a:endParaRPr lang="en-US" dirty="0" smtClean="0"/>
          </a:p>
          <a:p>
            <a:r>
              <a:rPr lang="en-US" dirty="0" smtClean="0"/>
              <a:t>- can be </a:t>
            </a:r>
            <a:r>
              <a:rPr lang="en-US" dirty="0" err="1" smtClean="0"/>
              <a:t>sorediate</a:t>
            </a:r>
            <a:r>
              <a:rPr lang="en-US" dirty="0" smtClean="0"/>
              <a:t> or </a:t>
            </a:r>
            <a:r>
              <a:rPr lang="en-US" dirty="0" err="1" smtClean="0"/>
              <a:t>phyllidiate</a:t>
            </a:r>
            <a:r>
              <a:rPr lang="en-US" dirty="0" smtClean="0"/>
              <a:t> </a:t>
            </a:r>
            <a:endParaRPr lang="en-US" dirty="0"/>
          </a:p>
        </p:txBody>
      </p:sp>
      <p:pic>
        <p:nvPicPr>
          <p:cNvPr id="3" name="Picture 2" descr="elisabetha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043" y="3888844"/>
            <a:ext cx="3385077" cy="2538808"/>
          </a:xfrm>
          <a:prstGeom prst="rect">
            <a:avLst/>
          </a:prstGeom>
        </p:spPr>
      </p:pic>
    </p:spTree>
    <p:extLst>
      <p:ext uri="{BB962C8B-B14F-4D97-AF65-F5344CB8AC3E}">
        <p14:creationId xmlns:p14="http://schemas.microsoft.com/office/powerpoint/2010/main" val="319096568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34112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7152723" y="127909"/>
            <a:ext cx="1307286" cy="450983"/>
          </a:xfrm>
          <a:prstGeom prst="roundRect">
            <a:avLst/>
          </a:prstGeom>
          <a:solidFill>
            <a:schemeClr val="tx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485790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4" name="Rounded Rectangle 3"/>
          <p:cNvSpPr/>
          <p:nvPr/>
        </p:nvSpPr>
        <p:spPr>
          <a:xfrm>
            <a:off x="564396" y="1473911"/>
            <a:ext cx="3267316" cy="646331"/>
          </a:xfrm>
          <a:prstGeom prst="round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7152723" y="127909"/>
            <a:ext cx="1307286" cy="450983"/>
          </a:xfrm>
          <a:prstGeom prst="roundRect">
            <a:avLst/>
          </a:prstGeom>
          <a:solidFill>
            <a:schemeClr val="tx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64396" y="1473911"/>
            <a:ext cx="3267316" cy="646331"/>
          </a:xfrm>
          <a:prstGeom prst="rect">
            <a:avLst/>
          </a:prstGeom>
          <a:noFill/>
        </p:spPr>
        <p:txBody>
          <a:bodyPr wrap="none" rtlCol="0">
            <a:spAutoFit/>
          </a:bodyPr>
          <a:lstStyle/>
          <a:p>
            <a:r>
              <a:rPr lang="en-US" dirty="0" smtClean="0"/>
              <a:t>Dates similar to Gaya et al. 2014, </a:t>
            </a:r>
            <a:br>
              <a:rPr lang="en-US" dirty="0" smtClean="0"/>
            </a:br>
            <a:r>
              <a:rPr lang="en-US" dirty="0" err="1" smtClean="0"/>
              <a:t>Prieto</a:t>
            </a:r>
            <a:r>
              <a:rPr lang="en-US" dirty="0" smtClean="0"/>
              <a:t> &amp; </a:t>
            </a:r>
            <a:r>
              <a:rPr lang="en-US" dirty="0" err="1" smtClean="0"/>
              <a:t>Wedin</a:t>
            </a:r>
            <a:r>
              <a:rPr lang="en-US" dirty="0" smtClean="0"/>
              <a:t> 2013…</a:t>
            </a:r>
            <a:endParaRPr lang="en-US" dirty="0"/>
          </a:p>
        </p:txBody>
      </p:sp>
    </p:spTree>
    <p:extLst>
      <p:ext uri="{BB962C8B-B14F-4D97-AF65-F5344CB8AC3E}">
        <p14:creationId xmlns:p14="http://schemas.microsoft.com/office/powerpoint/2010/main" val="293361323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7152723" y="127909"/>
            <a:ext cx="1307286" cy="450983"/>
          </a:xfrm>
          <a:prstGeom prst="roundRect">
            <a:avLst/>
          </a:prstGeom>
          <a:solidFill>
            <a:schemeClr val="tx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3085608" y="2277690"/>
            <a:ext cx="1143984" cy="14484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298462" y="1950338"/>
            <a:ext cx="1323950" cy="369332"/>
          </a:xfrm>
          <a:prstGeom prst="rect">
            <a:avLst/>
          </a:prstGeom>
          <a:noFill/>
        </p:spPr>
        <p:txBody>
          <a:bodyPr wrap="none" rtlCol="0">
            <a:spAutoFit/>
          </a:bodyPr>
          <a:lstStyle/>
          <a:p>
            <a:r>
              <a:rPr lang="en-US" dirty="0" smtClean="0"/>
              <a:t>Ascomycota</a:t>
            </a:r>
            <a:endParaRPr lang="en-US" dirty="0"/>
          </a:p>
        </p:txBody>
      </p:sp>
      <p:cxnSp>
        <p:nvCxnSpPr>
          <p:cNvPr id="9" name="Straight Arrow Connector 8"/>
          <p:cNvCxnSpPr/>
          <p:nvPr/>
        </p:nvCxnSpPr>
        <p:spPr>
          <a:xfrm>
            <a:off x="2455892" y="3925605"/>
            <a:ext cx="2214501" cy="6927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58252" y="3610717"/>
            <a:ext cx="1556135" cy="369332"/>
          </a:xfrm>
          <a:prstGeom prst="rect">
            <a:avLst/>
          </a:prstGeom>
          <a:noFill/>
        </p:spPr>
        <p:txBody>
          <a:bodyPr wrap="none" rtlCol="0">
            <a:spAutoFit/>
          </a:bodyPr>
          <a:lstStyle/>
          <a:p>
            <a:r>
              <a:rPr lang="en-US" dirty="0" err="1" smtClean="0"/>
              <a:t>Basidiomycota</a:t>
            </a:r>
            <a:endParaRPr lang="en-US" dirty="0"/>
          </a:p>
        </p:txBody>
      </p:sp>
    </p:spTree>
    <p:extLst>
      <p:ext uri="{BB962C8B-B14F-4D97-AF65-F5344CB8AC3E}">
        <p14:creationId xmlns:p14="http://schemas.microsoft.com/office/powerpoint/2010/main" val="115183786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7152723" y="127909"/>
            <a:ext cx="1307286" cy="450983"/>
          </a:xfrm>
          <a:prstGeom prst="roundRect">
            <a:avLst/>
          </a:prstGeom>
          <a:solidFill>
            <a:schemeClr val="tx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3085608" y="2277690"/>
            <a:ext cx="1143984" cy="14484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298462" y="1950338"/>
            <a:ext cx="1323950" cy="369332"/>
          </a:xfrm>
          <a:prstGeom prst="rect">
            <a:avLst/>
          </a:prstGeom>
          <a:noFill/>
        </p:spPr>
        <p:txBody>
          <a:bodyPr wrap="none" rtlCol="0">
            <a:spAutoFit/>
          </a:bodyPr>
          <a:lstStyle/>
          <a:p>
            <a:r>
              <a:rPr lang="en-US" dirty="0" smtClean="0"/>
              <a:t>Ascomycota</a:t>
            </a:r>
            <a:endParaRPr lang="en-US" dirty="0"/>
          </a:p>
        </p:txBody>
      </p:sp>
      <p:cxnSp>
        <p:nvCxnSpPr>
          <p:cNvPr id="9" name="Straight Arrow Connector 8"/>
          <p:cNvCxnSpPr/>
          <p:nvPr/>
        </p:nvCxnSpPr>
        <p:spPr>
          <a:xfrm>
            <a:off x="2455892" y="3925605"/>
            <a:ext cx="2214501" cy="6927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58252" y="3610717"/>
            <a:ext cx="1556135" cy="369332"/>
          </a:xfrm>
          <a:prstGeom prst="rect">
            <a:avLst/>
          </a:prstGeom>
          <a:noFill/>
        </p:spPr>
        <p:txBody>
          <a:bodyPr wrap="none" rtlCol="0">
            <a:spAutoFit/>
          </a:bodyPr>
          <a:lstStyle/>
          <a:p>
            <a:r>
              <a:rPr lang="en-US" smtClean="0"/>
              <a:t>Basidiomycota</a:t>
            </a:r>
            <a:endParaRPr lang="en-US"/>
          </a:p>
        </p:txBody>
      </p:sp>
      <p:sp>
        <p:nvSpPr>
          <p:cNvPr id="3" name="TextBox 2"/>
          <p:cNvSpPr txBox="1"/>
          <p:nvPr/>
        </p:nvSpPr>
        <p:spPr>
          <a:xfrm>
            <a:off x="1385375" y="2833993"/>
            <a:ext cx="1930674" cy="369332"/>
          </a:xfrm>
          <a:prstGeom prst="rect">
            <a:avLst/>
          </a:prstGeom>
          <a:noFill/>
        </p:spPr>
        <p:txBody>
          <a:bodyPr wrap="none" rtlCol="0">
            <a:spAutoFit/>
          </a:bodyPr>
          <a:lstStyle/>
          <a:p>
            <a:r>
              <a:rPr lang="en-US" dirty="0" smtClean="0"/>
              <a:t>split: 450-600 </a:t>
            </a:r>
            <a:r>
              <a:rPr lang="en-US" dirty="0" err="1" smtClean="0"/>
              <a:t>Mya</a:t>
            </a:r>
            <a:endParaRPr lang="en-US" dirty="0"/>
          </a:p>
        </p:txBody>
      </p:sp>
    </p:spTree>
    <p:extLst>
      <p:ext uri="{BB962C8B-B14F-4D97-AF65-F5344CB8AC3E}">
        <p14:creationId xmlns:p14="http://schemas.microsoft.com/office/powerpoint/2010/main" val="271009946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7152723" y="127909"/>
            <a:ext cx="1307286" cy="450983"/>
          </a:xfrm>
          <a:prstGeom prst="roundRect">
            <a:avLst/>
          </a:prstGeom>
          <a:solidFill>
            <a:schemeClr val="tx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4387021" y="928104"/>
            <a:ext cx="1175470" cy="5308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033131" y="328578"/>
            <a:ext cx="1838965" cy="646331"/>
          </a:xfrm>
          <a:prstGeom prst="rect">
            <a:avLst/>
          </a:prstGeom>
          <a:noFill/>
        </p:spPr>
        <p:txBody>
          <a:bodyPr wrap="none" rtlCol="0">
            <a:spAutoFit/>
          </a:bodyPr>
          <a:lstStyle/>
          <a:p>
            <a:r>
              <a:rPr lang="en-US" dirty="0" err="1" smtClean="0"/>
              <a:t>Lecanoromycetes</a:t>
            </a:r>
            <a:endParaRPr lang="en-US" dirty="0" smtClean="0"/>
          </a:p>
          <a:p>
            <a:r>
              <a:rPr lang="en-US" dirty="0" smtClean="0"/>
              <a:t>250-350 </a:t>
            </a:r>
            <a:r>
              <a:rPr lang="en-US" dirty="0" err="1" smtClean="0"/>
              <a:t>Mya</a:t>
            </a:r>
            <a:endParaRPr lang="en-US" dirty="0"/>
          </a:p>
        </p:txBody>
      </p:sp>
    </p:spTree>
    <p:extLst>
      <p:ext uri="{BB962C8B-B14F-4D97-AF65-F5344CB8AC3E}">
        <p14:creationId xmlns:p14="http://schemas.microsoft.com/office/powerpoint/2010/main" val="324981611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7152723" y="127909"/>
            <a:ext cx="1307286" cy="450983"/>
          </a:xfrm>
          <a:prstGeom prst="roundRect">
            <a:avLst/>
          </a:prstGeom>
          <a:solidFill>
            <a:schemeClr val="tx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4455027" y="419851"/>
            <a:ext cx="2010057" cy="3883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033131" y="328578"/>
            <a:ext cx="1421896" cy="646331"/>
          </a:xfrm>
          <a:prstGeom prst="rect">
            <a:avLst/>
          </a:prstGeom>
          <a:noFill/>
        </p:spPr>
        <p:txBody>
          <a:bodyPr wrap="none" rtlCol="0">
            <a:spAutoFit/>
          </a:bodyPr>
          <a:lstStyle/>
          <a:p>
            <a:r>
              <a:rPr lang="en-US" dirty="0" err="1" smtClean="0"/>
              <a:t>Peltigerineae</a:t>
            </a:r>
            <a:endParaRPr lang="en-US" dirty="0" smtClean="0"/>
          </a:p>
          <a:p>
            <a:r>
              <a:rPr lang="en-US" dirty="0" smtClean="0"/>
              <a:t>120-160 </a:t>
            </a:r>
            <a:r>
              <a:rPr lang="en-US" dirty="0" err="1" smtClean="0"/>
              <a:t>Mya</a:t>
            </a:r>
            <a:endParaRPr lang="en-US" dirty="0"/>
          </a:p>
        </p:txBody>
      </p:sp>
    </p:spTree>
    <p:extLst>
      <p:ext uri="{BB962C8B-B14F-4D97-AF65-F5344CB8AC3E}">
        <p14:creationId xmlns:p14="http://schemas.microsoft.com/office/powerpoint/2010/main" val="317333380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7152723" y="127909"/>
            <a:ext cx="1307286" cy="450983"/>
          </a:xfrm>
          <a:prstGeom prst="roundRect">
            <a:avLst/>
          </a:prstGeom>
          <a:solidFill>
            <a:schemeClr val="tx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zoomPelt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47" y="694224"/>
            <a:ext cx="3983736" cy="1383792"/>
          </a:xfrm>
          <a:prstGeom prst="rect">
            <a:avLst/>
          </a:prstGeom>
        </p:spPr>
      </p:pic>
    </p:spTree>
    <p:extLst>
      <p:ext uri="{BB962C8B-B14F-4D97-AF65-F5344CB8AC3E}">
        <p14:creationId xmlns:p14="http://schemas.microsoft.com/office/powerpoint/2010/main" val="296719294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7152723" y="127909"/>
            <a:ext cx="1307286" cy="450983"/>
          </a:xfrm>
          <a:prstGeom prst="roundRect">
            <a:avLst/>
          </a:prstGeom>
          <a:solidFill>
            <a:schemeClr val="tx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zoomPelt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47" y="694224"/>
            <a:ext cx="3983736" cy="1383792"/>
          </a:xfrm>
          <a:prstGeom prst="rect">
            <a:avLst/>
          </a:prstGeom>
        </p:spPr>
      </p:pic>
      <p:cxnSp>
        <p:nvCxnSpPr>
          <p:cNvPr id="9" name="Straight Arrow Connector 8"/>
          <p:cNvCxnSpPr/>
          <p:nvPr/>
        </p:nvCxnSpPr>
        <p:spPr>
          <a:xfrm flipV="1">
            <a:off x="1427356" y="1644536"/>
            <a:ext cx="1007546" cy="10215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19811" y="2666052"/>
            <a:ext cx="2298563" cy="369332"/>
          </a:xfrm>
          <a:prstGeom prst="rect">
            <a:avLst/>
          </a:prstGeom>
          <a:noFill/>
        </p:spPr>
        <p:txBody>
          <a:bodyPr wrap="none" rtlCol="0">
            <a:spAutoFit/>
          </a:bodyPr>
          <a:lstStyle/>
          <a:p>
            <a:r>
              <a:rPr lang="en-US" dirty="0" smtClean="0"/>
              <a:t>95% interval: 6-14Mya</a:t>
            </a:r>
            <a:endParaRPr lang="en-US" dirty="0"/>
          </a:p>
        </p:txBody>
      </p:sp>
    </p:spTree>
    <p:extLst>
      <p:ext uri="{BB962C8B-B14F-4D97-AF65-F5344CB8AC3E}">
        <p14:creationId xmlns:p14="http://schemas.microsoft.com/office/powerpoint/2010/main" val="337719587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uscecil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909"/>
            <a:ext cx="9144000" cy="6730091"/>
          </a:xfrm>
          <a:prstGeom prst="rect">
            <a:avLst/>
          </a:prstGeom>
        </p:spPr>
      </p:pic>
      <p:sp>
        <p:nvSpPr>
          <p:cNvPr id="7" name="Rounded Rectangle 6"/>
          <p:cNvSpPr/>
          <p:nvPr/>
        </p:nvSpPr>
        <p:spPr>
          <a:xfrm>
            <a:off x="6056653" y="928104"/>
            <a:ext cx="2718982" cy="716432"/>
          </a:xfrm>
          <a:prstGeom prst="roundRect">
            <a:avLst/>
          </a:prstGeom>
          <a:solidFill>
            <a:schemeClr val="accent6">
              <a:lumMod val="75000"/>
              <a:alpha val="5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7152723" y="127909"/>
            <a:ext cx="1307286" cy="450983"/>
          </a:xfrm>
          <a:prstGeom prst="roundRect">
            <a:avLst/>
          </a:prstGeom>
          <a:solidFill>
            <a:schemeClr val="tx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zoomPelt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47" y="694224"/>
            <a:ext cx="3983736" cy="1383792"/>
          </a:xfrm>
          <a:prstGeom prst="rect">
            <a:avLst/>
          </a:prstGeom>
        </p:spPr>
      </p:pic>
      <p:cxnSp>
        <p:nvCxnSpPr>
          <p:cNvPr id="9" name="Straight Arrow Connector 8"/>
          <p:cNvCxnSpPr/>
          <p:nvPr/>
        </p:nvCxnSpPr>
        <p:spPr>
          <a:xfrm flipV="1">
            <a:off x="1427356" y="1644536"/>
            <a:ext cx="1007546" cy="10215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19811" y="2666052"/>
            <a:ext cx="2298563" cy="369332"/>
          </a:xfrm>
          <a:prstGeom prst="rect">
            <a:avLst/>
          </a:prstGeom>
          <a:noFill/>
        </p:spPr>
        <p:txBody>
          <a:bodyPr wrap="none" rtlCol="0">
            <a:spAutoFit/>
          </a:bodyPr>
          <a:lstStyle/>
          <a:p>
            <a:r>
              <a:rPr lang="en-US" dirty="0" smtClean="0"/>
              <a:t>95% interval: 6-14Mya</a:t>
            </a:r>
            <a:endParaRPr lang="en-US" dirty="0"/>
          </a:p>
        </p:txBody>
      </p:sp>
      <p:sp>
        <p:nvSpPr>
          <p:cNvPr id="5" name="TextBox 4"/>
          <p:cNvSpPr txBox="1"/>
          <p:nvPr/>
        </p:nvSpPr>
        <p:spPr>
          <a:xfrm>
            <a:off x="609840" y="3035384"/>
            <a:ext cx="1005316" cy="369332"/>
          </a:xfrm>
          <a:prstGeom prst="rect">
            <a:avLst/>
          </a:prstGeom>
          <a:noFill/>
        </p:spPr>
        <p:txBody>
          <a:bodyPr wrap="none" rtlCol="0">
            <a:spAutoFit/>
          </a:bodyPr>
          <a:lstStyle/>
          <a:p>
            <a:r>
              <a:rPr lang="en-US" dirty="0" smtClean="0"/>
              <a:t>Miocene</a:t>
            </a:r>
            <a:endParaRPr lang="en-US" dirty="0"/>
          </a:p>
        </p:txBody>
      </p:sp>
    </p:spTree>
    <p:extLst>
      <p:ext uri="{BB962C8B-B14F-4D97-AF65-F5344CB8AC3E}">
        <p14:creationId xmlns:p14="http://schemas.microsoft.com/office/powerpoint/2010/main" val="9978584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0"/>
            <a:ext cx="4692764"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556" y="550002"/>
            <a:ext cx="2261616" cy="1225296"/>
          </a:xfrm>
          <a:prstGeom prst="rect">
            <a:avLst/>
          </a:prstGeom>
        </p:spPr>
      </p:pic>
      <p:sp>
        <p:nvSpPr>
          <p:cNvPr id="4" name="TextBox 3"/>
          <p:cNvSpPr txBox="1"/>
          <p:nvPr/>
        </p:nvSpPr>
        <p:spPr>
          <a:xfrm>
            <a:off x="5373576" y="2120246"/>
            <a:ext cx="2328344" cy="2031325"/>
          </a:xfrm>
          <a:prstGeom prst="rect">
            <a:avLst/>
          </a:prstGeom>
          <a:noFill/>
        </p:spPr>
        <p:txBody>
          <a:bodyPr wrap="none" rtlCol="0">
            <a:spAutoFit/>
          </a:bodyPr>
          <a:lstStyle/>
          <a:p>
            <a:r>
              <a:rPr lang="en-US" dirty="0" smtClean="0"/>
              <a:t>- (2) 3 species</a:t>
            </a:r>
          </a:p>
          <a:p>
            <a:endParaRPr lang="en-US" dirty="0" smtClean="0"/>
          </a:p>
          <a:p>
            <a:r>
              <a:rPr lang="en-US" dirty="0" smtClean="0"/>
              <a:t>- bipartite with </a:t>
            </a:r>
            <a:r>
              <a:rPr lang="en-US" i="1" dirty="0" err="1" smtClean="0"/>
              <a:t>Nostoc</a:t>
            </a:r>
            <a:endParaRPr lang="en-US" i="1" dirty="0" smtClean="0"/>
          </a:p>
          <a:p>
            <a:endParaRPr lang="en-US" dirty="0" smtClean="0"/>
          </a:p>
          <a:p>
            <a:pPr marL="285750" indent="-285750">
              <a:buFontTx/>
              <a:buChar char="-"/>
            </a:pPr>
            <a:r>
              <a:rPr lang="en-US" b="1" dirty="0" smtClean="0"/>
              <a:t>aquatic species</a:t>
            </a:r>
          </a:p>
          <a:p>
            <a:pPr marL="285750" indent="-285750">
              <a:buFontTx/>
              <a:buChar char="-"/>
            </a:pPr>
            <a:endParaRPr lang="en-US" dirty="0"/>
          </a:p>
          <a:p>
            <a:pPr marL="285750" indent="-285750">
              <a:buFontTx/>
              <a:buChar char="-"/>
            </a:pPr>
            <a:r>
              <a:rPr lang="en-US" dirty="0" smtClean="0"/>
              <a:t>position unresolved</a:t>
            </a:r>
            <a:endParaRPr lang="en-US" dirty="0"/>
          </a:p>
        </p:txBody>
      </p:sp>
      <p:pic>
        <p:nvPicPr>
          <p:cNvPr id="5" name="Picture 4" descr="hydro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206245" y="4597474"/>
            <a:ext cx="1972392" cy="1683630"/>
          </a:xfrm>
          <a:prstGeom prst="rect">
            <a:avLst/>
          </a:prstGeom>
        </p:spPr>
      </p:pic>
      <p:pic>
        <p:nvPicPr>
          <p:cNvPr id="6" name="Picture 5" descr="hydro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5443" y="4453093"/>
            <a:ext cx="1997925" cy="1972392"/>
          </a:xfrm>
          <a:prstGeom prst="rect">
            <a:avLst/>
          </a:prstGeom>
        </p:spPr>
      </p:pic>
    </p:spTree>
    <p:extLst>
      <p:ext uri="{BB962C8B-B14F-4D97-AF65-F5344CB8AC3E}">
        <p14:creationId xmlns:p14="http://schemas.microsoft.com/office/powerpoint/2010/main" val="133051416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507" y="0"/>
            <a:ext cx="7604619" cy="6347942"/>
          </a:xfrm>
          <a:prstGeom prst="rect">
            <a:avLst/>
          </a:prstGeom>
        </p:spPr>
      </p:pic>
      <p:sp>
        <p:nvSpPr>
          <p:cNvPr id="2" name="TextBox 1"/>
          <p:cNvSpPr txBox="1"/>
          <p:nvPr/>
        </p:nvSpPr>
        <p:spPr>
          <a:xfrm>
            <a:off x="646545" y="354061"/>
            <a:ext cx="4018761" cy="2031325"/>
          </a:xfrm>
          <a:prstGeom prst="rect">
            <a:avLst/>
          </a:prstGeom>
          <a:solidFill>
            <a:schemeClr val="bg1"/>
          </a:solidFill>
        </p:spPr>
        <p:txBody>
          <a:bodyPr wrap="none" rtlCol="0">
            <a:spAutoFit/>
          </a:bodyPr>
          <a:lstStyle/>
          <a:p>
            <a:r>
              <a:rPr lang="en-US" dirty="0" smtClean="0"/>
              <a:t>10 loci:</a:t>
            </a:r>
          </a:p>
          <a:p>
            <a:r>
              <a:rPr lang="en-US" dirty="0" smtClean="0"/>
              <a:t>slow: </a:t>
            </a:r>
            <a:r>
              <a:rPr lang="en-US" dirty="0" err="1" smtClean="0"/>
              <a:t>nuLSU</a:t>
            </a:r>
            <a:r>
              <a:rPr lang="en-US" dirty="0" smtClean="0"/>
              <a:t>, </a:t>
            </a:r>
            <a:r>
              <a:rPr lang="en-US" dirty="0" err="1" smtClean="0"/>
              <a:t>mtSSU</a:t>
            </a:r>
            <a:r>
              <a:rPr lang="en-US" dirty="0" smtClean="0"/>
              <a:t>, </a:t>
            </a:r>
          </a:p>
          <a:p>
            <a:r>
              <a:rPr lang="en-US" dirty="0" smtClean="0"/>
              <a:t>intermediate: RPB1, RPB2,EFT2.1</a:t>
            </a:r>
          </a:p>
          <a:p>
            <a:r>
              <a:rPr lang="en-US" dirty="0" smtClean="0"/>
              <a:t>fast: ITS, </a:t>
            </a:r>
            <a:r>
              <a:rPr lang="en-US" dirty="0" err="1" smtClean="0"/>
              <a:t>ß</a:t>
            </a:r>
            <a:r>
              <a:rPr lang="en-US" dirty="0" smtClean="0"/>
              <a:t>-tubulin</a:t>
            </a:r>
            <a:r>
              <a:rPr lang="en-US" b="1" dirty="0" smtClean="0"/>
              <a:t>, </a:t>
            </a:r>
            <a:r>
              <a:rPr lang="en-US" dirty="0" smtClean="0"/>
              <a:t>COR1b, COR3, COR16</a:t>
            </a:r>
          </a:p>
          <a:p>
            <a:endParaRPr lang="en-US" dirty="0"/>
          </a:p>
          <a:p>
            <a:r>
              <a:rPr lang="en-US" dirty="0" smtClean="0"/>
              <a:t>BEAST analyses with priors from</a:t>
            </a:r>
          </a:p>
          <a:p>
            <a:r>
              <a:rPr lang="en-US" dirty="0" smtClean="0"/>
              <a:t>the previous analysis</a:t>
            </a:r>
            <a:endParaRPr lang="en-US" dirty="0"/>
          </a:p>
        </p:txBody>
      </p:sp>
    </p:spTree>
    <p:extLst>
      <p:ext uri="{BB962C8B-B14F-4D97-AF65-F5344CB8AC3E}">
        <p14:creationId xmlns:p14="http://schemas.microsoft.com/office/powerpoint/2010/main" val="251411757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507" y="0"/>
            <a:ext cx="7604619" cy="6347942"/>
          </a:xfrm>
          <a:prstGeom prst="rect">
            <a:avLst/>
          </a:prstGeom>
        </p:spPr>
      </p:pic>
      <p:sp>
        <p:nvSpPr>
          <p:cNvPr id="2" name="TextBox 1"/>
          <p:cNvSpPr txBox="1"/>
          <p:nvPr/>
        </p:nvSpPr>
        <p:spPr>
          <a:xfrm>
            <a:off x="646545" y="354061"/>
            <a:ext cx="4018761" cy="2031325"/>
          </a:xfrm>
          <a:prstGeom prst="rect">
            <a:avLst/>
          </a:prstGeom>
          <a:solidFill>
            <a:schemeClr val="bg1"/>
          </a:solidFill>
        </p:spPr>
        <p:txBody>
          <a:bodyPr wrap="none" rtlCol="0">
            <a:spAutoFit/>
          </a:bodyPr>
          <a:lstStyle/>
          <a:p>
            <a:r>
              <a:rPr lang="en-US" dirty="0" smtClean="0"/>
              <a:t>10 loci:</a:t>
            </a:r>
          </a:p>
          <a:p>
            <a:r>
              <a:rPr lang="en-US" dirty="0" smtClean="0"/>
              <a:t>slow: </a:t>
            </a:r>
            <a:r>
              <a:rPr lang="en-US" dirty="0" err="1" smtClean="0"/>
              <a:t>nuLSU</a:t>
            </a:r>
            <a:r>
              <a:rPr lang="en-US" dirty="0" smtClean="0"/>
              <a:t>, </a:t>
            </a:r>
            <a:r>
              <a:rPr lang="en-US" dirty="0" err="1" smtClean="0"/>
              <a:t>mtSSU</a:t>
            </a:r>
            <a:r>
              <a:rPr lang="en-US" dirty="0" smtClean="0"/>
              <a:t>, </a:t>
            </a:r>
          </a:p>
          <a:p>
            <a:r>
              <a:rPr lang="en-US" dirty="0" smtClean="0"/>
              <a:t>intermediate: RPB1, RPB2,EFT2.1</a:t>
            </a:r>
          </a:p>
          <a:p>
            <a:r>
              <a:rPr lang="en-US" dirty="0" smtClean="0"/>
              <a:t>fast: ITS, </a:t>
            </a:r>
            <a:r>
              <a:rPr lang="en-US" dirty="0" err="1" smtClean="0"/>
              <a:t>ß</a:t>
            </a:r>
            <a:r>
              <a:rPr lang="en-US" dirty="0" smtClean="0"/>
              <a:t>-tubulin</a:t>
            </a:r>
            <a:r>
              <a:rPr lang="en-US" b="1" dirty="0" smtClean="0"/>
              <a:t>, </a:t>
            </a:r>
            <a:r>
              <a:rPr lang="en-US" dirty="0" smtClean="0"/>
              <a:t>COR1b, COR3, COR16</a:t>
            </a:r>
          </a:p>
          <a:p>
            <a:endParaRPr lang="en-US" dirty="0"/>
          </a:p>
          <a:p>
            <a:r>
              <a:rPr lang="en-US" dirty="0" smtClean="0"/>
              <a:t>BEAST analyses with priors from</a:t>
            </a:r>
          </a:p>
          <a:p>
            <a:r>
              <a:rPr lang="en-US" dirty="0" smtClean="0"/>
              <a:t>the previous analysis</a:t>
            </a:r>
            <a:endParaRPr lang="en-US" dirty="0"/>
          </a:p>
        </p:txBody>
      </p:sp>
      <p:sp>
        <p:nvSpPr>
          <p:cNvPr id="3" name="Rectangle 2"/>
          <p:cNvSpPr/>
          <p:nvPr/>
        </p:nvSpPr>
        <p:spPr>
          <a:xfrm>
            <a:off x="3765394" y="2385386"/>
            <a:ext cx="354390" cy="3403763"/>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16714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507" y="0"/>
            <a:ext cx="7604619" cy="6347942"/>
          </a:xfrm>
          <a:prstGeom prst="rect">
            <a:avLst/>
          </a:prstGeom>
        </p:spPr>
      </p:pic>
      <p:sp>
        <p:nvSpPr>
          <p:cNvPr id="2" name="TextBox 1"/>
          <p:cNvSpPr txBox="1"/>
          <p:nvPr/>
        </p:nvSpPr>
        <p:spPr>
          <a:xfrm>
            <a:off x="646545" y="354061"/>
            <a:ext cx="4018761" cy="2031325"/>
          </a:xfrm>
          <a:prstGeom prst="rect">
            <a:avLst/>
          </a:prstGeom>
          <a:solidFill>
            <a:schemeClr val="bg1"/>
          </a:solidFill>
        </p:spPr>
        <p:txBody>
          <a:bodyPr wrap="none" rtlCol="0">
            <a:spAutoFit/>
          </a:bodyPr>
          <a:lstStyle/>
          <a:p>
            <a:r>
              <a:rPr lang="en-US" dirty="0" smtClean="0"/>
              <a:t>10 loci:</a:t>
            </a:r>
          </a:p>
          <a:p>
            <a:r>
              <a:rPr lang="en-US" dirty="0" smtClean="0"/>
              <a:t>slow: </a:t>
            </a:r>
            <a:r>
              <a:rPr lang="en-US" dirty="0" err="1" smtClean="0"/>
              <a:t>nuLSU</a:t>
            </a:r>
            <a:r>
              <a:rPr lang="en-US" dirty="0" smtClean="0"/>
              <a:t>, </a:t>
            </a:r>
            <a:r>
              <a:rPr lang="en-US" dirty="0" err="1" smtClean="0"/>
              <a:t>mtSSU</a:t>
            </a:r>
            <a:r>
              <a:rPr lang="en-US" dirty="0" smtClean="0"/>
              <a:t>, </a:t>
            </a:r>
          </a:p>
          <a:p>
            <a:r>
              <a:rPr lang="en-US" dirty="0" smtClean="0"/>
              <a:t>intermediate: RPB1, RPB2,EFT2.1</a:t>
            </a:r>
          </a:p>
          <a:p>
            <a:r>
              <a:rPr lang="en-US" dirty="0" smtClean="0"/>
              <a:t>fast: ITS, </a:t>
            </a:r>
            <a:r>
              <a:rPr lang="en-US" dirty="0" err="1" smtClean="0"/>
              <a:t>ß</a:t>
            </a:r>
            <a:r>
              <a:rPr lang="en-US" dirty="0" smtClean="0"/>
              <a:t>-tubulin</a:t>
            </a:r>
            <a:r>
              <a:rPr lang="en-US" b="1" dirty="0" smtClean="0"/>
              <a:t>, </a:t>
            </a:r>
            <a:r>
              <a:rPr lang="en-US" dirty="0" smtClean="0"/>
              <a:t>COR1b, COR3, COR16</a:t>
            </a:r>
          </a:p>
          <a:p>
            <a:endParaRPr lang="en-US" dirty="0"/>
          </a:p>
          <a:p>
            <a:r>
              <a:rPr lang="en-US" dirty="0" smtClean="0"/>
              <a:t>BEAST analyses with priors from</a:t>
            </a:r>
          </a:p>
          <a:p>
            <a:r>
              <a:rPr lang="en-US" dirty="0" smtClean="0"/>
              <a:t>the previous analysis</a:t>
            </a:r>
            <a:endParaRPr lang="en-US" dirty="0"/>
          </a:p>
        </p:txBody>
      </p:sp>
      <p:sp>
        <p:nvSpPr>
          <p:cNvPr id="3" name="Rectangle 2"/>
          <p:cNvSpPr/>
          <p:nvPr/>
        </p:nvSpPr>
        <p:spPr>
          <a:xfrm>
            <a:off x="4813797" y="2038018"/>
            <a:ext cx="708780" cy="3751132"/>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30514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507" y="0"/>
            <a:ext cx="7604619" cy="6347942"/>
          </a:xfrm>
          <a:prstGeom prst="rect">
            <a:avLst/>
          </a:prstGeom>
        </p:spPr>
      </p:pic>
      <p:sp>
        <p:nvSpPr>
          <p:cNvPr id="2" name="TextBox 1"/>
          <p:cNvSpPr txBox="1"/>
          <p:nvPr/>
        </p:nvSpPr>
        <p:spPr>
          <a:xfrm>
            <a:off x="646545" y="354061"/>
            <a:ext cx="4018761" cy="2031325"/>
          </a:xfrm>
          <a:prstGeom prst="rect">
            <a:avLst/>
          </a:prstGeom>
          <a:solidFill>
            <a:schemeClr val="bg1"/>
          </a:solidFill>
        </p:spPr>
        <p:txBody>
          <a:bodyPr wrap="none" rtlCol="0">
            <a:spAutoFit/>
          </a:bodyPr>
          <a:lstStyle/>
          <a:p>
            <a:r>
              <a:rPr lang="en-US" dirty="0" smtClean="0"/>
              <a:t>10 loci:</a:t>
            </a:r>
          </a:p>
          <a:p>
            <a:r>
              <a:rPr lang="en-US" dirty="0" smtClean="0"/>
              <a:t>slow: </a:t>
            </a:r>
            <a:r>
              <a:rPr lang="en-US" dirty="0" err="1" smtClean="0"/>
              <a:t>nuLSU</a:t>
            </a:r>
            <a:r>
              <a:rPr lang="en-US" dirty="0" smtClean="0"/>
              <a:t>, </a:t>
            </a:r>
            <a:r>
              <a:rPr lang="en-US" dirty="0" err="1" smtClean="0"/>
              <a:t>mtSSU</a:t>
            </a:r>
            <a:r>
              <a:rPr lang="en-US" dirty="0" smtClean="0"/>
              <a:t>, </a:t>
            </a:r>
          </a:p>
          <a:p>
            <a:r>
              <a:rPr lang="en-US" dirty="0" smtClean="0"/>
              <a:t>intermediate: RPB1, RPB2,EFT2.1</a:t>
            </a:r>
          </a:p>
          <a:p>
            <a:r>
              <a:rPr lang="en-US" dirty="0" smtClean="0"/>
              <a:t>fast: ITS, </a:t>
            </a:r>
            <a:r>
              <a:rPr lang="en-US" dirty="0" err="1" smtClean="0"/>
              <a:t>ß</a:t>
            </a:r>
            <a:r>
              <a:rPr lang="en-US" dirty="0" smtClean="0"/>
              <a:t>-tubulin</a:t>
            </a:r>
            <a:r>
              <a:rPr lang="en-US" b="1" dirty="0" smtClean="0"/>
              <a:t>, </a:t>
            </a:r>
            <a:r>
              <a:rPr lang="en-US" dirty="0" smtClean="0"/>
              <a:t>COR1b, COR3, COR16</a:t>
            </a:r>
          </a:p>
          <a:p>
            <a:endParaRPr lang="en-US" dirty="0"/>
          </a:p>
          <a:p>
            <a:r>
              <a:rPr lang="en-US" dirty="0" smtClean="0"/>
              <a:t>BEAST analyses with priors from</a:t>
            </a:r>
          </a:p>
          <a:p>
            <a:r>
              <a:rPr lang="en-US" dirty="0" smtClean="0"/>
              <a:t>the previous analysis</a:t>
            </a:r>
            <a:endParaRPr lang="en-US" dirty="0"/>
          </a:p>
        </p:txBody>
      </p:sp>
      <p:sp>
        <p:nvSpPr>
          <p:cNvPr id="3" name="Rectangle 2"/>
          <p:cNvSpPr/>
          <p:nvPr/>
        </p:nvSpPr>
        <p:spPr>
          <a:xfrm>
            <a:off x="6187059" y="177219"/>
            <a:ext cx="664480" cy="5611932"/>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69668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507" y="0"/>
            <a:ext cx="7604619" cy="6347942"/>
          </a:xfrm>
          <a:prstGeom prst="rect">
            <a:avLst/>
          </a:prstGeom>
        </p:spPr>
      </p:pic>
      <p:sp>
        <p:nvSpPr>
          <p:cNvPr id="2" name="TextBox 1"/>
          <p:cNvSpPr txBox="1"/>
          <p:nvPr/>
        </p:nvSpPr>
        <p:spPr>
          <a:xfrm>
            <a:off x="646545" y="354061"/>
            <a:ext cx="4018761" cy="2031325"/>
          </a:xfrm>
          <a:prstGeom prst="rect">
            <a:avLst/>
          </a:prstGeom>
          <a:solidFill>
            <a:schemeClr val="bg1"/>
          </a:solidFill>
        </p:spPr>
        <p:txBody>
          <a:bodyPr wrap="none" rtlCol="0">
            <a:spAutoFit/>
          </a:bodyPr>
          <a:lstStyle/>
          <a:p>
            <a:r>
              <a:rPr lang="en-US" dirty="0" smtClean="0"/>
              <a:t>10 loci:</a:t>
            </a:r>
          </a:p>
          <a:p>
            <a:r>
              <a:rPr lang="en-US" dirty="0" smtClean="0"/>
              <a:t>slow: </a:t>
            </a:r>
            <a:r>
              <a:rPr lang="en-US" dirty="0" err="1" smtClean="0"/>
              <a:t>nuLSU</a:t>
            </a:r>
            <a:r>
              <a:rPr lang="en-US" dirty="0" smtClean="0"/>
              <a:t>, </a:t>
            </a:r>
            <a:r>
              <a:rPr lang="en-US" dirty="0" err="1" smtClean="0"/>
              <a:t>mtSSU</a:t>
            </a:r>
            <a:r>
              <a:rPr lang="en-US" dirty="0" smtClean="0"/>
              <a:t>, </a:t>
            </a:r>
          </a:p>
          <a:p>
            <a:r>
              <a:rPr lang="en-US" dirty="0" smtClean="0"/>
              <a:t>intermediate: RPB1, RPB2,EFT2.1</a:t>
            </a:r>
          </a:p>
          <a:p>
            <a:r>
              <a:rPr lang="en-US" dirty="0" smtClean="0"/>
              <a:t>fast: ITS, </a:t>
            </a:r>
            <a:r>
              <a:rPr lang="en-US" dirty="0" err="1" smtClean="0"/>
              <a:t>ß</a:t>
            </a:r>
            <a:r>
              <a:rPr lang="en-US" dirty="0" smtClean="0"/>
              <a:t>-tubulin</a:t>
            </a:r>
            <a:r>
              <a:rPr lang="en-US" b="1" dirty="0" smtClean="0"/>
              <a:t>, </a:t>
            </a:r>
            <a:r>
              <a:rPr lang="en-US" dirty="0" smtClean="0"/>
              <a:t>COR1b, COR3, COR16</a:t>
            </a:r>
          </a:p>
          <a:p>
            <a:endParaRPr lang="en-US" dirty="0"/>
          </a:p>
          <a:p>
            <a:r>
              <a:rPr lang="en-US" dirty="0" smtClean="0"/>
              <a:t>BEAST analyses with priors from</a:t>
            </a:r>
          </a:p>
          <a:p>
            <a:r>
              <a:rPr lang="en-US" dirty="0" smtClean="0"/>
              <a:t>the previous analysis</a:t>
            </a:r>
            <a:endParaRPr lang="en-US" dirty="0"/>
          </a:p>
        </p:txBody>
      </p:sp>
      <p:sp>
        <p:nvSpPr>
          <p:cNvPr id="3" name="Rectangle 2"/>
          <p:cNvSpPr/>
          <p:nvPr/>
        </p:nvSpPr>
        <p:spPr>
          <a:xfrm>
            <a:off x="6497149" y="177219"/>
            <a:ext cx="354389" cy="5611932"/>
          </a:xfrm>
          <a:prstGeom prst="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82947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v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247" y="-14767"/>
            <a:ext cx="6071776" cy="6858000"/>
          </a:xfrm>
          <a:prstGeom prst="rect">
            <a:avLst/>
          </a:prstGeom>
        </p:spPr>
      </p:pic>
      <p:sp>
        <p:nvSpPr>
          <p:cNvPr id="6" name="TextBox 5"/>
          <p:cNvSpPr txBox="1"/>
          <p:nvPr/>
        </p:nvSpPr>
        <p:spPr>
          <a:xfrm>
            <a:off x="147662" y="188137"/>
            <a:ext cx="1624100" cy="923330"/>
          </a:xfrm>
          <a:prstGeom prst="rect">
            <a:avLst/>
          </a:prstGeom>
          <a:noFill/>
        </p:spPr>
        <p:txBody>
          <a:bodyPr wrap="none" rtlCol="0">
            <a:spAutoFit/>
          </a:bodyPr>
          <a:lstStyle/>
          <a:p>
            <a:r>
              <a:rPr lang="en-US" dirty="0" smtClean="0"/>
              <a:t>Diversification:</a:t>
            </a:r>
          </a:p>
          <a:p>
            <a:endParaRPr lang="en-US" dirty="0"/>
          </a:p>
          <a:p>
            <a:r>
              <a:rPr lang="en-US" dirty="0" smtClean="0"/>
              <a:t>BAMM analysis</a:t>
            </a:r>
            <a:endParaRPr lang="en-US" dirty="0"/>
          </a:p>
        </p:txBody>
      </p:sp>
    </p:spTree>
    <p:extLst>
      <p:ext uri="{BB962C8B-B14F-4D97-AF65-F5344CB8AC3E}">
        <p14:creationId xmlns:p14="http://schemas.microsoft.com/office/powerpoint/2010/main" val="413279059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v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247" y="-14767"/>
            <a:ext cx="6071776" cy="6858000"/>
          </a:xfrm>
          <a:prstGeom prst="rect">
            <a:avLst/>
          </a:prstGeom>
        </p:spPr>
      </p:pic>
      <p:sp>
        <p:nvSpPr>
          <p:cNvPr id="6" name="TextBox 5"/>
          <p:cNvSpPr txBox="1"/>
          <p:nvPr/>
        </p:nvSpPr>
        <p:spPr>
          <a:xfrm>
            <a:off x="147662" y="188137"/>
            <a:ext cx="1624100" cy="923330"/>
          </a:xfrm>
          <a:prstGeom prst="rect">
            <a:avLst/>
          </a:prstGeom>
          <a:noFill/>
        </p:spPr>
        <p:txBody>
          <a:bodyPr wrap="none" rtlCol="0">
            <a:spAutoFit/>
          </a:bodyPr>
          <a:lstStyle/>
          <a:p>
            <a:r>
              <a:rPr lang="en-US" dirty="0" smtClean="0"/>
              <a:t>Diversification:</a:t>
            </a:r>
          </a:p>
          <a:p>
            <a:endParaRPr lang="en-US" dirty="0"/>
          </a:p>
          <a:p>
            <a:r>
              <a:rPr lang="en-US" dirty="0" smtClean="0"/>
              <a:t>BAMM analysis</a:t>
            </a:r>
            <a:endParaRPr lang="en-US" dirty="0"/>
          </a:p>
        </p:txBody>
      </p:sp>
      <p:sp>
        <p:nvSpPr>
          <p:cNvPr id="2" name="TextBox 1"/>
          <p:cNvSpPr txBox="1"/>
          <p:nvPr/>
        </p:nvSpPr>
        <p:spPr>
          <a:xfrm>
            <a:off x="147662" y="2711452"/>
            <a:ext cx="2678062" cy="1477328"/>
          </a:xfrm>
          <a:prstGeom prst="rect">
            <a:avLst/>
          </a:prstGeom>
          <a:noFill/>
        </p:spPr>
        <p:txBody>
          <a:bodyPr wrap="none" rtlCol="0">
            <a:spAutoFit/>
          </a:bodyPr>
          <a:lstStyle/>
          <a:p>
            <a:r>
              <a:rPr lang="en-US" dirty="0" smtClean="0"/>
              <a:t>Diversification</a:t>
            </a:r>
          </a:p>
          <a:p>
            <a:r>
              <a:rPr lang="en-US" dirty="0" smtClean="0"/>
              <a:t>in the recent past</a:t>
            </a:r>
          </a:p>
          <a:p>
            <a:endParaRPr lang="en-US" dirty="0"/>
          </a:p>
          <a:p>
            <a:r>
              <a:rPr lang="en-US" dirty="0" smtClean="0"/>
              <a:t>Diversification higher in </a:t>
            </a:r>
          </a:p>
          <a:p>
            <a:r>
              <a:rPr lang="en-US" dirty="0" err="1" smtClean="0"/>
              <a:t>Polydactylon</a:t>
            </a:r>
            <a:r>
              <a:rPr lang="en-US" dirty="0" smtClean="0"/>
              <a:t> and </a:t>
            </a:r>
            <a:r>
              <a:rPr lang="en-US" dirty="0" err="1" smtClean="0"/>
              <a:t>Peltigera</a:t>
            </a:r>
            <a:endParaRPr lang="en-US" dirty="0"/>
          </a:p>
        </p:txBody>
      </p:sp>
    </p:spTree>
    <p:extLst>
      <p:ext uri="{BB962C8B-B14F-4D97-AF65-F5344CB8AC3E}">
        <p14:creationId xmlns:p14="http://schemas.microsoft.com/office/powerpoint/2010/main" val="88925044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v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247" y="-14767"/>
            <a:ext cx="6071776" cy="6858000"/>
          </a:xfrm>
          <a:prstGeom prst="rect">
            <a:avLst/>
          </a:prstGeom>
        </p:spPr>
      </p:pic>
      <p:sp>
        <p:nvSpPr>
          <p:cNvPr id="6" name="TextBox 5"/>
          <p:cNvSpPr txBox="1"/>
          <p:nvPr/>
        </p:nvSpPr>
        <p:spPr>
          <a:xfrm>
            <a:off x="147662" y="188137"/>
            <a:ext cx="1624100" cy="923330"/>
          </a:xfrm>
          <a:prstGeom prst="rect">
            <a:avLst/>
          </a:prstGeom>
          <a:noFill/>
        </p:spPr>
        <p:txBody>
          <a:bodyPr wrap="none" rtlCol="0">
            <a:spAutoFit/>
          </a:bodyPr>
          <a:lstStyle/>
          <a:p>
            <a:r>
              <a:rPr lang="en-US" dirty="0" smtClean="0"/>
              <a:t>Diversification:</a:t>
            </a:r>
          </a:p>
          <a:p>
            <a:endParaRPr lang="en-US" dirty="0"/>
          </a:p>
          <a:p>
            <a:r>
              <a:rPr lang="en-US" dirty="0" smtClean="0"/>
              <a:t>BAMM analysis</a:t>
            </a:r>
            <a:endParaRPr lang="en-US" dirty="0"/>
          </a:p>
        </p:txBody>
      </p:sp>
      <p:sp>
        <p:nvSpPr>
          <p:cNvPr id="2" name="TextBox 1"/>
          <p:cNvSpPr txBox="1"/>
          <p:nvPr/>
        </p:nvSpPr>
        <p:spPr>
          <a:xfrm>
            <a:off x="147662" y="2711452"/>
            <a:ext cx="2678062" cy="1477328"/>
          </a:xfrm>
          <a:prstGeom prst="rect">
            <a:avLst/>
          </a:prstGeom>
          <a:noFill/>
        </p:spPr>
        <p:txBody>
          <a:bodyPr wrap="none" rtlCol="0">
            <a:spAutoFit/>
          </a:bodyPr>
          <a:lstStyle/>
          <a:p>
            <a:r>
              <a:rPr lang="en-US" dirty="0" smtClean="0"/>
              <a:t>Diversification</a:t>
            </a:r>
          </a:p>
          <a:p>
            <a:r>
              <a:rPr lang="en-US" dirty="0" smtClean="0"/>
              <a:t>in the recent past</a:t>
            </a:r>
          </a:p>
          <a:p>
            <a:endParaRPr lang="en-US" dirty="0"/>
          </a:p>
          <a:p>
            <a:r>
              <a:rPr lang="en-US" dirty="0" smtClean="0"/>
              <a:t>Diversification higher in </a:t>
            </a:r>
          </a:p>
          <a:p>
            <a:r>
              <a:rPr lang="en-US" dirty="0" err="1" smtClean="0"/>
              <a:t>Polydactylon</a:t>
            </a:r>
            <a:r>
              <a:rPr lang="en-US" dirty="0" smtClean="0"/>
              <a:t> and </a:t>
            </a:r>
            <a:r>
              <a:rPr lang="en-US" dirty="0" err="1" smtClean="0"/>
              <a:t>Peltigera</a:t>
            </a:r>
            <a:endParaRPr lang="en-US" dirty="0"/>
          </a:p>
        </p:txBody>
      </p:sp>
      <p:sp>
        <p:nvSpPr>
          <p:cNvPr id="3" name="TextBox 2"/>
          <p:cNvSpPr txBox="1"/>
          <p:nvPr/>
        </p:nvSpPr>
        <p:spPr>
          <a:xfrm>
            <a:off x="147662" y="4942393"/>
            <a:ext cx="3744760" cy="646331"/>
          </a:xfrm>
          <a:prstGeom prst="rect">
            <a:avLst/>
          </a:prstGeom>
          <a:noFill/>
        </p:spPr>
        <p:txBody>
          <a:bodyPr wrap="none" rtlCol="0">
            <a:spAutoFit/>
          </a:bodyPr>
          <a:lstStyle/>
          <a:p>
            <a:r>
              <a:rPr lang="en-US" dirty="0" smtClean="0"/>
              <a:t>Link between diversification rates and </a:t>
            </a:r>
          </a:p>
          <a:p>
            <a:r>
              <a:rPr lang="en-US" dirty="0" smtClean="0"/>
              <a:t>specificity of the symbiosis?</a:t>
            </a:r>
            <a:endParaRPr lang="en-US" dirty="0"/>
          </a:p>
        </p:txBody>
      </p:sp>
    </p:spTree>
    <p:extLst>
      <p:ext uri="{BB962C8B-B14F-4D97-AF65-F5344CB8AC3E}">
        <p14:creationId xmlns:p14="http://schemas.microsoft.com/office/powerpoint/2010/main" val="125232352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Tripartite sections monophyletic!</a:t>
            </a:r>
            <a:endParaRPr lang="en-US" dirty="0"/>
          </a:p>
        </p:txBody>
      </p:sp>
      <p:sp>
        <p:nvSpPr>
          <p:cNvPr id="3" name="Content Placeholder 2"/>
          <p:cNvSpPr>
            <a:spLocks noGrp="1"/>
          </p:cNvSpPr>
          <p:nvPr>
            <p:ph idx="1"/>
          </p:nvPr>
        </p:nvSpPr>
        <p:spPr>
          <a:xfrm>
            <a:off x="457200" y="1600200"/>
            <a:ext cx="8229600" cy="5079441"/>
          </a:xfrm>
        </p:spPr>
        <p:txBody>
          <a:bodyPr>
            <a:normAutofit/>
          </a:bodyPr>
          <a:lstStyle/>
          <a:p>
            <a:r>
              <a:rPr lang="en-US" dirty="0" smtClean="0"/>
              <a:t>Single acquisition of the green alga!</a:t>
            </a:r>
          </a:p>
          <a:p>
            <a:endParaRPr lang="en-US" dirty="0"/>
          </a:p>
          <a:p>
            <a:endParaRPr lang="en-US" dirty="0" smtClean="0"/>
          </a:p>
          <a:p>
            <a:endParaRPr lang="en-US" dirty="0"/>
          </a:p>
          <a:p>
            <a:endParaRPr lang="en-US" dirty="0" smtClean="0"/>
          </a:p>
          <a:p>
            <a:endParaRPr lang="en-US" dirty="0" smtClean="0"/>
          </a:p>
          <a:p>
            <a:endParaRPr lang="en-US" dirty="0" smtClean="0"/>
          </a:p>
          <a:p>
            <a:r>
              <a:rPr lang="en-US" dirty="0" smtClean="0"/>
              <a:t>Single loss of the green alga!</a:t>
            </a:r>
            <a:endParaRPr lang="en-US" dirty="0"/>
          </a:p>
        </p:txBody>
      </p:sp>
      <p:pic>
        <p:nvPicPr>
          <p:cNvPr id="4" name="Picture 3" descr="greenmon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030" y="2672681"/>
            <a:ext cx="6746961" cy="2595768"/>
          </a:xfrm>
          <a:prstGeom prst="rect">
            <a:avLst/>
          </a:prstGeom>
        </p:spPr>
      </p:pic>
      <p:sp>
        <p:nvSpPr>
          <p:cNvPr id="5" name="Rectangle 4"/>
          <p:cNvSpPr/>
          <p:nvPr/>
        </p:nvSpPr>
        <p:spPr>
          <a:xfrm>
            <a:off x="987693" y="3559340"/>
            <a:ext cx="266520" cy="10976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107549" y="2367667"/>
            <a:ext cx="4148978" cy="45471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5258" y="3582005"/>
            <a:ext cx="1068434" cy="369332"/>
          </a:xfrm>
          <a:prstGeom prst="rect">
            <a:avLst/>
          </a:prstGeom>
          <a:noFill/>
        </p:spPr>
        <p:txBody>
          <a:bodyPr wrap="none" rtlCol="0">
            <a:spAutoFit/>
          </a:bodyPr>
          <a:lstStyle/>
          <a:p>
            <a:r>
              <a:rPr lang="en-US" dirty="0" err="1" smtClean="0"/>
              <a:t>pp</a:t>
            </a:r>
            <a:r>
              <a:rPr lang="en-US" dirty="0" smtClean="0"/>
              <a:t>=0.996</a:t>
            </a:r>
            <a:endParaRPr lang="en-US" dirty="0"/>
          </a:p>
        </p:txBody>
      </p:sp>
      <p:sp>
        <p:nvSpPr>
          <p:cNvPr id="8" name="Rectangle 7"/>
          <p:cNvSpPr/>
          <p:nvPr/>
        </p:nvSpPr>
        <p:spPr>
          <a:xfrm>
            <a:off x="4107549" y="5217011"/>
            <a:ext cx="4148978" cy="45471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957" y="2367705"/>
            <a:ext cx="1580065" cy="105146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786" y="4486681"/>
            <a:ext cx="1579618" cy="118504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3935" y="3425604"/>
            <a:ext cx="1580065" cy="1051465"/>
          </a:xfrm>
          <a:prstGeom prst="rect">
            <a:avLst/>
          </a:prstGeom>
        </p:spPr>
      </p:pic>
      <p:cxnSp>
        <p:nvCxnSpPr>
          <p:cNvPr id="13" name="Straight Arrow Connector 12"/>
          <p:cNvCxnSpPr/>
          <p:nvPr/>
        </p:nvCxnSpPr>
        <p:spPr>
          <a:xfrm>
            <a:off x="1064846" y="2149231"/>
            <a:ext cx="68846" cy="141010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973385" y="3669100"/>
            <a:ext cx="1240692" cy="2002629"/>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310626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Future directions: </a:t>
            </a:r>
            <a:r>
              <a:rPr lang="en-US" i="1" dirty="0" err="1" smtClean="0"/>
              <a:t>Nostoc</a:t>
            </a:r>
            <a:endParaRPr lang="en-US" i="1" dirty="0"/>
          </a:p>
        </p:txBody>
      </p:sp>
      <p:sp>
        <p:nvSpPr>
          <p:cNvPr id="3" name="Content Placeholder 2"/>
          <p:cNvSpPr>
            <a:spLocks noGrp="1"/>
          </p:cNvSpPr>
          <p:nvPr>
            <p:ph idx="1"/>
          </p:nvPr>
        </p:nvSpPr>
        <p:spPr/>
        <p:txBody>
          <a:bodyPr>
            <a:normAutofit/>
          </a:bodyPr>
          <a:lstStyle/>
          <a:p>
            <a:pPr marL="0" indent="0">
              <a:buNone/>
            </a:pPr>
            <a:endParaRPr lang="en-US" dirty="0" smtClean="0">
              <a:effectLst/>
            </a:endParaRPr>
          </a:p>
          <a:p>
            <a:pPr marL="0" indent="0">
              <a:buNone/>
            </a:pPr>
            <a:endParaRPr lang="en-US" dirty="0">
              <a:effectLst/>
            </a:endParaRPr>
          </a:p>
        </p:txBody>
      </p:sp>
      <p:sp>
        <p:nvSpPr>
          <p:cNvPr id="5" name="Rectangle 4"/>
          <p:cNvSpPr/>
          <p:nvPr/>
        </p:nvSpPr>
        <p:spPr>
          <a:xfrm>
            <a:off x="3829539" y="1778004"/>
            <a:ext cx="1064846" cy="91830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29539" y="3337169"/>
            <a:ext cx="1064846" cy="91830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829539" y="4925645"/>
            <a:ext cx="1064846" cy="91830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1744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0" y="0"/>
            <a:ext cx="4692764"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556" y="550002"/>
            <a:ext cx="2261616" cy="1225296"/>
          </a:xfrm>
          <a:prstGeom prst="rect">
            <a:avLst/>
          </a:prstGeom>
        </p:spPr>
      </p:pic>
      <p:sp>
        <p:nvSpPr>
          <p:cNvPr id="4" name="TextBox 3"/>
          <p:cNvSpPr txBox="1"/>
          <p:nvPr/>
        </p:nvSpPr>
        <p:spPr>
          <a:xfrm>
            <a:off x="5373576" y="2120246"/>
            <a:ext cx="3736920" cy="2585323"/>
          </a:xfrm>
          <a:prstGeom prst="rect">
            <a:avLst/>
          </a:prstGeom>
          <a:noFill/>
        </p:spPr>
        <p:txBody>
          <a:bodyPr wrap="none" rtlCol="0">
            <a:spAutoFit/>
          </a:bodyPr>
          <a:lstStyle/>
          <a:p>
            <a:r>
              <a:rPr lang="en-US" dirty="0" smtClean="0"/>
              <a:t>- ~15 species described</a:t>
            </a:r>
            <a:endParaRPr lang="en-US" i="1" dirty="0" smtClean="0"/>
          </a:p>
          <a:p>
            <a:endParaRPr lang="en-US" dirty="0" smtClean="0"/>
          </a:p>
          <a:p>
            <a:r>
              <a:rPr lang="en-US" dirty="0" smtClean="0"/>
              <a:t>- bipartite with </a:t>
            </a:r>
            <a:r>
              <a:rPr lang="en-US" i="1" dirty="0" err="1" smtClean="0"/>
              <a:t>Nostoc</a:t>
            </a:r>
            <a:endParaRPr lang="en-US" i="1" dirty="0" smtClean="0"/>
          </a:p>
          <a:p>
            <a:endParaRPr lang="en-US" dirty="0" smtClean="0"/>
          </a:p>
          <a:p>
            <a:pPr marL="285750" indent="-285750">
              <a:buFontTx/>
              <a:buChar char="-"/>
            </a:pPr>
            <a:r>
              <a:rPr lang="en-US" dirty="0" smtClean="0"/>
              <a:t>glabrous or </a:t>
            </a:r>
            <a:r>
              <a:rPr lang="en-US" dirty="0" err="1" smtClean="0"/>
              <a:t>scabrid</a:t>
            </a:r>
            <a:r>
              <a:rPr lang="en-US" dirty="0" smtClean="0"/>
              <a:t> (no tomentum)</a:t>
            </a:r>
          </a:p>
          <a:p>
            <a:pPr marL="285750" indent="-285750">
              <a:buFontTx/>
              <a:buChar char="-"/>
            </a:pPr>
            <a:endParaRPr lang="en-US" dirty="0"/>
          </a:p>
          <a:p>
            <a:pPr marL="285750" indent="-285750">
              <a:buFontTx/>
              <a:buChar char="-"/>
            </a:pPr>
            <a:r>
              <a:rPr lang="en-US" dirty="0" smtClean="0"/>
              <a:t>vegetative structure very rare</a:t>
            </a:r>
          </a:p>
          <a:p>
            <a:pPr marL="285750" indent="-285750">
              <a:buFontTx/>
              <a:buChar char="-"/>
            </a:pPr>
            <a:endParaRPr lang="en-US" dirty="0"/>
          </a:p>
          <a:p>
            <a:pPr marL="285750" indent="-285750">
              <a:buFontTx/>
              <a:buChar char="-"/>
            </a:pPr>
            <a:endParaRPr lang="en-US" dirty="0"/>
          </a:p>
        </p:txBody>
      </p:sp>
      <p:pic>
        <p:nvPicPr>
          <p:cNvPr id="3" name="Picture 2" descr="neopolydactyla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119" y="4343334"/>
            <a:ext cx="3060194" cy="2295146"/>
          </a:xfrm>
          <a:prstGeom prst="rect">
            <a:avLst/>
          </a:prstGeom>
        </p:spPr>
      </p:pic>
    </p:spTree>
    <p:extLst>
      <p:ext uri="{BB962C8B-B14F-4D97-AF65-F5344CB8AC3E}">
        <p14:creationId xmlns:p14="http://schemas.microsoft.com/office/powerpoint/2010/main" val="310444134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Future directions: </a:t>
            </a:r>
            <a:r>
              <a:rPr lang="en-US" i="1" dirty="0" err="1" smtClean="0"/>
              <a:t>Nostoc</a:t>
            </a:r>
            <a:endParaRPr lang="en-US" i="1" dirty="0"/>
          </a:p>
        </p:txBody>
      </p:sp>
      <p:sp>
        <p:nvSpPr>
          <p:cNvPr id="3" name="Content Placeholder 2"/>
          <p:cNvSpPr>
            <a:spLocks noGrp="1"/>
          </p:cNvSpPr>
          <p:nvPr>
            <p:ph idx="1"/>
          </p:nvPr>
        </p:nvSpPr>
        <p:spPr/>
        <p:txBody>
          <a:bodyPr>
            <a:normAutofit/>
          </a:bodyPr>
          <a:lstStyle/>
          <a:p>
            <a:pPr marL="0" indent="0">
              <a:buNone/>
            </a:pPr>
            <a:endParaRPr lang="en-US" dirty="0" smtClean="0">
              <a:effectLst/>
            </a:endParaRPr>
          </a:p>
          <a:p>
            <a:pPr marL="0" indent="0">
              <a:buNone/>
            </a:pPr>
            <a:endParaRPr lang="en-US" dirty="0">
              <a:effectLst/>
            </a:endParaRPr>
          </a:p>
        </p:txBody>
      </p:sp>
      <p:sp>
        <p:nvSpPr>
          <p:cNvPr id="5" name="Rectangle 4"/>
          <p:cNvSpPr/>
          <p:nvPr/>
        </p:nvSpPr>
        <p:spPr>
          <a:xfrm>
            <a:off x="830384" y="1778004"/>
            <a:ext cx="7219461" cy="9183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829539" y="3337169"/>
            <a:ext cx="1064846" cy="91830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829539" y="4925645"/>
            <a:ext cx="1064846" cy="91830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65382" y="1963615"/>
            <a:ext cx="5809403" cy="646331"/>
          </a:xfrm>
          <a:prstGeom prst="rect">
            <a:avLst/>
          </a:prstGeom>
          <a:noFill/>
        </p:spPr>
        <p:txBody>
          <a:bodyPr wrap="none" rtlCol="0">
            <a:spAutoFit/>
          </a:bodyPr>
          <a:lstStyle/>
          <a:p>
            <a:r>
              <a:rPr lang="en-US" dirty="0" smtClean="0"/>
              <a:t>Phylogeny of </a:t>
            </a:r>
            <a:r>
              <a:rPr lang="en-US" i="1" dirty="0" err="1" smtClean="0"/>
              <a:t>Nostoc</a:t>
            </a:r>
            <a:r>
              <a:rPr lang="en-US" dirty="0" smtClean="0"/>
              <a:t>: new markers, new methods to resolve</a:t>
            </a:r>
          </a:p>
          <a:p>
            <a:r>
              <a:rPr lang="en-US" dirty="0" smtClean="0"/>
              <a:t>its evolutionary history</a:t>
            </a:r>
            <a:endParaRPr lang="en-US" dirty="0"/>
          </a:p>
        </p:txBody>
      </p:sp>
    </p:spTree>
    <p:extLst>
      <p:ext uri="{BB962C8B-B14F-4D97-AF65-F5344CB8AC3E}">
        <p14:creationId xmlns:p14="http://schemas.microsoft.com/office/powerpoint/2010/main" val="423085191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Future directions: </a:t>
            </a:r>
            <a:r>
              <a:rPr lang="en-US" i="1" dirty="0" err="1" smtClean="0"/>
              <a:t>Nostoc</a:t>
            </a:r>
            <a:endParaRPr lang="en-US" i="1" dirty="0"/>
          </a:p>
        </p:txBody>
      </p:sp>
      <p:sp>
        <p:nvSpPr>
          <p:cNvPr id="3" name="Content Placeholder 2"/>
          <p:cNvSpPr>
            <a:spLocks noGrp="1"/>
          </p:cNvSpPr>
          <p:nvPr>
            <p:ph idx="1"/>
          </p:nvPr>
        </p:nvSpPr>
        <p:spPr/>
        <p:txBody>
          <a:bodyPr>
            <a:normAutofit/>
          </a:bodyPr>
          <a:lstStyle/>
          <a:p>
            <a:pPr marL="0" indent="0">
              <a:buNone/>
            </a:pPr>
            <a:endParaRPr lang="en-US" dirty="0" smtClean="0">
              <a:effectLst/>
            </a:endParaRPr>
          </a:p>
          <a:p>
            <a:pPr marL="0" indent="0">
              <a:buNone/>
            </a:pPr>
            <a:endParaRPr lang="en-US" dirty="0">
              <a:effectLst/>
            </a:endParaRPr>
          </a:p>
        </p:txBody>
      </p:sp>
      <p:sp>
        <p:nvSpPr>
          <p:cNvPr id="5" name="Rectangle 4"/>
          <p:cNvSpPr/>
          <p:nvPr/>
        </p:nvSpPr>
        <p:spPr>
          <a:xfrm>
            <a:off x="830384" y="1778004"/>
            <a:ext cx="7219461" cy="9183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829539" y="4925645"/>
            <a:ext cx="1064846" cy="91830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65382" y="1963615"/>
            <a:ext cx="5809403" cy="646331"/>
          </a:xfrm>
          <a:prstGeom prst="rect">
            <a:avLst/>
          </a:prstGeom>
          <a:noFill/>
        </p:spPr>
        <p:txBody>
          <a:bodyPr wrap="none" rtlCol="0">
            <a:spAutoFit/>
          </a:bodyPr>
          <a:lstStyle/>
          <a:p>
            <a:r>
              <a:rPr lang="en-US" dirty="0" smtClean="0"/>
              <a:t>Phylogeny of </a:t>
            </a:r>
            <a:r>
              <a:rPr lang="en-US" i="1" dirty="0" err="1" smtClean="0"/>
              <a:t>Nostoc</a:t>
            </a:r>
            <a:r>
              <a:rPr lang="en-US" dirty="0" smtClean="0"/>
              <a:t>: new markers, new methods to resolve</a:t>
            </a:r>
          </a:p>
          <a:p>
            <a:r>
              <a:rPr lang="en-US" dirty="0" smtClean="0"/>
              <a:t>its evolutionary history</a:t>
            </a:r>
            <a:endParaRPr lang="en-US" dirty="0"/>
          </a:p>
        </p:txBody>
      </p:sp>
      <p:sp>
        <p:nvSpPr>
          <p:cNvPr id="9" name="Rectangle 8"/>
          <p:cNvSpPr/>
          <p:nvPr/>
        </p:nvSpPr>
        <p:spPr>
          <a:xfrm>
            <a:off x="830384" y="3327404"/>
            <a:ext cx="7219461" cy="9183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643917" y="3444630"/>
            <a:ext cx="5630868" cy="646331"/>
          </a:xfrm>
          <a:prstGeom prst="rect">
            <a:avLst/>
          </a:prstGeom>
          <a:noFill/>
        </p:spPr>
        <p:txBody>
          <a:bodyPr wrap="none" rtlCol="0">
            <a:spAutoFit/>
          </a:bodyPr>
          <a:lstStyle/>
          <a:p>
            <a:r>
              <a:rPr lang="en-US" dirty="0" smtClean="0"/>
              <a:t>Are the </a:t>
            </a:r>
            <a:r>
              <a:rPr lang="en-US" dirty="0" err="1" smtClean="0"/>
              <a:t>lichenized</a:t>
            </a:r>
            <a:r>
              <a:rPr lang="en-US" dirty="0" smtClean="0"/>
              <a:t> </a:t>
            </a:r>
            <a:r>
              <a:rPr lang="en-US" i="1" dirty="0" err="1" smtClean="0"/>
              <a:t>Nostoc</a:t>
            </a:r>
            <a:r>
              <a:rPr lang="en-US" dirty="0" smtClean="0"/>
              <a:t> also free living? : environmental </a:t>
            </a:r>
          </a:p>
          <a:p>
            <a:r>
              <a:rPr lang="en-US" dirty="0" smtClean="0"/>
              <a:t>sampling at various scales</a:t>
            </a:r>
            <a:endParaRPr lang="en-US" dirty="0"/>
          </a:p>
        </p:txBody>
      </p:sp>
    </p:spTree>
    <p:extLst>
      <p:ext uri="{BB962C8B-B14F-4D97-AF65-F5344CB8AC3E}">
        <p14:creationId xmlns:p14="http://schemas.microsoft.com/office/powerpoint/2010/main" val="230665874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Future directions: </a:t>
            </a:r>
            <a:r>
              <a:rPr lang="en-US" i="1" dirty="0" err="1" smtClean="0"/>
              <a:t>Nostoc</a:t>
            </a:r>
            <a:endParaRPr lang="en-US" i="1" dirty="0"/>
          </a:p>
        </p:txBody>
      </p:sp>
      <p:sp>
        <p:nvSpPr>
          <p:cNvPr id="3" name="Content Placeholder 2"/>
          <p:cNvSpPr>
            <a:spLocks noGrp="1"/>
          </p:cNvSpPr>
          <p:nvPr>
            <p:ph idx="1"/>
          </p:nvPr>
        </p:nvSpPr>
        <p:spPr/>
        <p:txBody>
          <a:bodyPr>
            <a:normAutofit/>
          </a:bodyPr>
          <a:lstStyle/>
          <a:p>
            <a:pPr marL="0" indent="0">
              <a:buNone/>
            </a:pPr>
            <a:endParaRPr lang="en-US" dirty="0" smtClean="0">
              <a:effectLst/>
            </a:endParaRPr>
          </a:p>
          <a:p>
            <a:pPr marL="0" indent="0">
              <a:buNone/>
            </a:pPr>
            <a:endParaRPr lang="en-US" dirty="0">
              <a:effectLst/>
            </a:endParaRPr>
          </a:p>
        </p:txBody>
      </p:sp>
      <p:sp>
        <p:nvSpPr>
          <p:cNvPr id="5" name="Rectangle 4"/>
          <p:cNvSpPr/>
          <p:nvPr/>
        </p:nvSpPr>
        <p:spPr>
          <a:xfrm>
            <a:off x="830384" y="1778004"/>
            <a:ext cx="7219461" cy="9183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465382" y="1963615"/>
            <a:ext cx="5809403" cy="646331"/>
          </a:xfrm>
          <a:prstGeom prst="rect">
            <a:avLst/>
          </a:prstGeom>
          <a:noFill/>
        </p:spPr>
        <p:txBody>
          <a:bodyPr wrap="none" rtlCol="0">
            <a:spAutoFit/>
          </a:bodyPr>
          <a:lstStyle/>
          <a:p>
            <a:r>
              <a:rPr lang="en-US" dirty="0" smtClean="0"/>
              <a:t>Phylogeny of </a:t>
            </a:r>
            <a:r>
              <a:rPr lang="en-US" i="1" dirty="0" err="1" smtClean="0"/>
              <a:t>Nostoc</a:t>
            </a:r>
            <a:r>
              <a:rPr lang="en-US" dirty="0" smtClean="0"/>
              <a:t>: new markers, new methods to resolve</a:t>
            </a:r>
          </a:p>
          <a:p>
            <a:r>
              <a:rPr lang="en-US" dirty="0" smtClean="0"/>
              <a:t>its evolutionary history</a:t>
            </a:r>
            <a:endParaRPr lang="en-US" dirty="0"/>
          </a:p>
        </p:txBody>
      </p:sp>
      <p:sp>
        <p:nvSpPr>
          <p:cNvPr id="9" name="Rectangle 8"/>
          <p:cNvSpPr/>
          <p:nvPr/>
        </p:nvSpPr>
        <p:spPr>
          <a:xfrm>
            <a:off x="830384" y="3327404"/>
            <a:ext cx="7219461" cy="9183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643917" y="3444630"/>
            <a:ext cx="5630868" cy="646331"/>
          </a:xfrm>
          <a:prstGeom prst="rect">
            <a:avLst/>
          </a:prstGeom>
          <a:noFill/>
        </p:spPr>
        <p:txBody>
          <a:bodyPr wrap="none" rtlCol="0">
            <a:spAutoFit/>
          </a:bodyPr>
          <a:lstStyle/>
          <a:p>
            <a:r>
              <a:rPr lang="en-US" dirty="0" smtClean="0"/>
              <a:t>Are the </a:t>
            </a:r>
            <a:r>
              <a:rPr lang="en-US" dirty="0" err="1" smtClean="0"/>
              <a:t>lichenized</a:t>
            </a:r>
            <a:r>
              <a:rPr lang="en-US" dirty="0" smtClean="0"/>
              <a:t> </a:t>
            </a:r>
            <a:r>
              <a:rPr lang="en-US" i="1" dirty="0" err="1" smtClean="0"/>
              <a:t>Nostoc</a:t>
            </a:r>
            <a:r>
              <a:rPr lang="en-US" dirty="0" smtClean="0"/>
              <a:t> also free living? : environmental </a:t>
            </a:r>
          </a:p>
          <a:p>
            <a:r>
              <a:rPr lang="en-US" dirty="0" smtClean="0"/>
              <a:t>sampling at various scales</a:t>
            </a:r>
            <a:endParaRPr lang="en-US" dirty="0"/>
          </a:p>
        </p:txBody>
      </p:sp>
      <p:sp>
        <p:nvSpPr>
          <p:cNvPr id="11" name="Rectangle 10"/>
          <p:cNvSpPr/>
          <p:nvPr/>
        </p:nvSpPr>
        <p:spPr>
          <a:xfrm>
            <a:off x="830384" y="4867035"/>
            <a:ext cx="7219461" cy="9183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396997" y="4984261"/>
            <a:ext cx="6115075" cy="646331"/>
          </a:xfrm>
          <a:prstGeom prst="rect">
            <a:avLst/>
          </a:prstGeom>
          <a:noFill/>
        </p:spPr>
        <p:txBody>
          <a:bodyPr wrap="none" rtlCol="0">
            <a:spAutoFit/>
          </a:bodyPr>
          <a:lstStyle/>
          <a:p>
            <a:r>
              <a:rPr lang="en-US" dirty="0" smtClean="0"/>
              <a:t>How do </a:t>
            </a:r>
            <a:r>
              <a:rPr lang="en-US" i="1" dirty="0" err="1" smtClean="0"/>
              <a:t>Peltigera</a:t>
            </a:r>
            <a:r>
              <a:rPr lang="en-US" dirty="0" smtClean="0"/>
              <a:t> and </a:t>
            </a:r>
            <a:r>
              <a:rPr lang="en-US" i="1" dirty="0" err="1" smtClean="0"/>
              <a:t>Nostoc</a:t>
            </a:r>
            <a:r>
              <a:rPr lang="en-US" dirty="0" smtClean="0"/>
              <a:t> associate? Look at </a:t>
            </a:r>
            <a:r>
              <a:rPr lang="en-US" dirty="0" err="1" smtClean="0"/>
              <a:t>metagenomic</a:t>
            </a:r>
            <a:r>
              <a:rPr lang="en-US" dirty="0" smtClean="0"/>
              <a:t> </a:t>
            </a:r>
          </a:p>
          <a:p>
            <a:r>
              <a:rPr lang="en-US" dirty="0" smtClean="0"/>
              <a:t>data (genes involved, more on specificity), </a:t>
            </a:r>
            <a:r>
              <a:rPr lang="en-US" dirty="0" err="1" smtClean="0"/>
              <a:t>transcriptomic</a:t>
            </a:r>
            <a:r>
              <a:rPr lang="en-US" dirty="0" smtClean="0"/>
              <a:t>…</a:t>
            </a:r>
            <a:endParaRPr lang="en-US" dirty="0"/>
          </a:p>
        </p:txBody>
      </p:sp>
    </p:spTree>
    <p:extLst>
      <p:ext uri="{BB962C8B-B14F-4D97-AF65-F5344CB8AC3E}">
        <p14:creationId xmlns:p14="http://schemas.microsoft.com/office/powerpoint/2010/main" val="209531837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Future directions: </a:t>
            </a:r>
            <a:r>
              <a:rPr lang="en-US" i="1" dirty="0" err="1" smtClean="0"/>
              <a:t>Peltigera</a:t>
            </a:r>
            <a:endParaRPr lang="en-US" i="1" dirty="0"/>
          </a:p>
        </p:txBody>
      </p:sp>
      <p:sp>
        <p:nvSpPr>
          <p:cNvPr id="3" name="Content Placeholder 2"/>
          <p:cNvSpPr>
            <a:spLocks noGrp="1"/>
          </p:cNvSpPr>
          <p:nvPr>
            <p:ph idx="1"/>
          </p:nvPr>
        </p:nvSpPr>
        <p:spPr/>
        <p:txBody>
          <a:bodyPr>
            <a:normAutofit/>
          </a:bodyPr>
          <a:lstStyle/>
          <a:p>
            <a:pPr marL="0" indent="0">
              <a:buNone/>
            </a:pPr>
            <a:endParaRPr lang="en-US" dirty="0" smtClean="0">
              <a:effectLst/>
            </a:endParaRPr>
          </a:p>
          <a:p>
            <a:pPr marL="0" indent="0">
              <a:buNone/>
            </a:pPr>
            <a:endParaRPr lang="en-US" dirty="0">
              <a:effectLst/>
            </a:endParaRPr>
          </a:p>
        </p:txBody>
      </p:sp>
      <p:sp>
        <p:nvSpPr>
          <p:cNvPr id="5" name="TextBox 4"/>
          <p:cNvSpPr txBox="1"/>
          <p:nvPr/>
        </p:nvSpPr>
        <p:spPr>
          <a:xfrm>
            <a:off x="879231" y="1600200"/>
            <a:ext cx="7552297" cy="5016757"/>
          </a:xfrm>
          <a:prstGeom prst="rect">
            <a:avLst/>
          </a:prstGeom>
          <a:noFill/>
        </p:spPr>
        <p:txBody>
          <a:bodyPr wrap="square" rtlCol="0">
            <a:spAutoFit/>
          </a:bodyPr>
          <a:lstStyle/>
          <a:p>
            <a:r>
              <a:rPr lang="en-US" sz="3200" dirty="0" smtClean="0"/>
              <a:t>More sampling especially in poorly sampled zones </a:t>
            </a:r>
          </a:p>
          <a:p>
            <a:r>
              <a:rPr lang="en-US" sz="3200" dirty="0" smtClean="0"/>
              <a:t>(Asia, Indonesia, Philippines, Africa…)</a:t>
            </a:r>
          </a:p>
          <a:p>
            <a:endParaRPr lang="en-US" sz="3200" dirty="0"/>
          </a:p>
          <a:p>
            <a:r>
              <a:rPr lang="en-US" sz="3200" dirty="0" smtClean="0"/>
              <a:t>More markers (genomic data, </a:t>
            </a:r>
            <a:r>
              <a:rPr lang="en-US" sz="3200" dirty="0" err="1" smtClean="0"/>
              <a:t>cf</a:t>
            </a:r>
            <a:r>
              <a:rPr lang="en-US" sz="3200" dirty="0" smtClean="0"/>
              <a:t> new COR markers) to better understand the remaining questions</a:t>
            </a:r>
          </a:p>
          <a:p>
            <a:endParaRPr lang="en-US" sz="3200" dirty="0"/>
          </a:p>
          <a:p>
            <a:r>
              <a:rPr lang="en-US" sz="3200" dirty="0" smtClean="0"/>
              <a:t>Taxonomic work to describe the new species</a:t>
            </a:r>
            <a:endParaRPr lang="en-US" sz="3200" dirty="0"/>
          </a:p>
        </p:txBody>
      </p:sp>
    </p:spTree>
    <p:extLst>
      <p:ext uri="{BB962C8B-B14F-4D97-AF65-F5344CB8AC3E}">
        <p14:creationId xmlns:p14="http://schemas.microsoft.com/office/powerpoint/2010/main" val="19848159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Future directions: </a:t>
            </a:r>
            <a:r>
              <a:rPr lang="en-US" i="1" dirty="0" smtClean="0"/>
              <a:t>symbiosis</a:t>
            </a:r>
            <a:endParaRPr lang="en-US" i="1" dirty="0"/>
          </a:p>
        </p:txBody>
      </p:sp>
      <p:sp>
        <p:nvSpPr>
          <p:cNvPr id="3" name="Content Placeholder 2"/>
          <p:cNvSpPr>
            <a:spLocks noGrp="1"/>
          </p:cNvSpPr>
          <p:nvPr>
            <p:ph idx="1"/>
          </p:nvPr>
        </p:nvSpPr>
        <p:spPr/>
        <p:txBody>
          <a:bodyPr>
            <a:normAutofit/>
          </a:bodyPr>
          <a:lstStyle/>
          <a:p>
            <a:pPr marL="0" indent="0">
              <a:buNone/>
            </a:pPr>
            <a:endParaRPr lang="en-US" dirty="0" smtClean="0">
              <a:effectLst/>
            </a:endParaRPr>
          </a:p>
          <a:p>
            <a:pPr marL="0" indent="0">
              <a:buNone/>
            </a:pPr>
            <a:endParaRPr lang="en-US" dirty="0">
              <a:effectLst/>
            </a:endParaRPr>
          </a:p>
        </p:txBody>
      </p:sp>
      <p:sp>
        <p:nvSpPr>
          <p:cNvPr id="5" name="TextBox 4"/>
          <p:cNvSpPr txBox="1"/>
          <p:nvPr/>
        </p:nvSpPr>
        <p:spPr>
          <a:xfrm>
            <a:off x="879231" y="1953845"/>
            <a:ext cx="7434167" cy="4401205"/>
          </a:xfrm>
          <a:prstGeom prst="rect">
            <a:avLst/>
          </a:prstGeom>
          <a:noFill/>
        </p:spPr>
        <p:txBody>
          <a:bodyPr wrap="square" rtlCol="0">
            <a:spAutoFit/>
          </a:bodyPr>
          <a:lstStyle/>
          <a:p>
            <a:r>
              <a:rPr lang="en-US" sz="2800" dirty="0" smtClean="0"/>
              <a:t>Network analyses (cf. Pierre-Luc </a:t>
            </a:r>
            <a:r>
              <a:rPr lang="en-US" sz="2800" dirty="0" err="1" smtClean="0"/>
              <a:t>Chagnon’s</a:t>
            </a:r>
            <a:r>
              <a:rPr lang="en-US" sz="2800" dirty="0" smtClean="0"/>
              <a:t> talk) to better understand the symbiosis</a:t>
            </a:r>
          </a:p>
          <a:p>
            <a:endParaRPr lang="en-US" sz="2800" dirty="0"/>
          </a:p>
          <a:p>
            <a:r>
              <a:rPr lang="en-US" sz="2800" dirty="0" err="1" smtClean="0"/>
              <a:t>Metagenomic</a:t>
            </a:r>
            <a:r>
              <a:rPr lang="en-US" sz="2800" dirty="0" smtClean="0"/>
              <a:t>, </a:t>
            </a:r>
            <a:r>
              <a:rPr lang="en-US" sz="2800" dirty="0" err="1" smtClean="0"/>
              <a:t>metatranscriptomic</a:t>
            </a:r>
            <a:r>
              <a:rPr lang="en-US" sz="2800" dirty="0" smtClean="0"/>
              <a:t> data, identify genes involved in the symbiosis</a:t>
            </a:r>
          </a:p>
          <a:p>
            <a:endParaRPr lang="en-US" sz="2800" dirty="0"/>
          </a:p>
          <a:p>
            <a:r>
              <a:rPr lang="en-US" sz="2800" dirty="0" smtClean="0"/>
              <a:t>New phylogenetic methods to study the evolution of the symbiosis</a:t>
            </a:r>
          </a:p>
          <a:p>
            <a:endParaRPr lang="en-US" sz="2800" dirty="0" smtClean="0"/>
          </a:p>
          <a:p>
            <a:r>
              <a:rPr lang="en-US" sz="2800" dirty="0" smtClean="0"/>
              <a:t>Understanding the processes themselves</a:t>
            </a:r>
            <a:endParaRPr lang="en-US" sz="2800" dirty="0"/>
          </a:p>
        </p:txBody>
      </p:sp>
    </p:spTree>
    <p:extLst>
      <p:ext uri="{BB962C8B-B14F-4D97-AF65-F5344CB8AC3E}">
        <p14:creationId xmlns:p14="http://schemas.microsoft.com/office/powerpoint/2010/main" val="100439478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6426" y="350838"/>
            <a:ext cx="8080374" cy="1066800"/>
          </a:xfrm>
          <a:prstGeom prst="roundRect">
            <a:avLst/>
          </a:prstGeom>
          <a:solidFill>
            <a:schemeClr val="accent4">
              <a:lumMod val="60000"/>
              <a:lumOff val="4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p:spPr>
        <p:txBody>
          <a:bodyPr/>
          <a:lstStyle/>
          <a:p>
            <a:r>
              <a:rPr lang="en-US" dirty="0" smtClean="0"/>
              <a:t>Acknowledgments</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effectLst/>
            </a:endParaRPr>
          </a:p>
          <a:p>
            <a:pPr marL="0" indent="0">
              <a:buNone/>
            </a:pPr>
            <a:endParaRPr lang="en-US" dirty="0">
              <a:effectLst/>
            </a:endParaRPr>
          </a:p>
        </p:txBody>
      </p:sp>
      <p:sp>
        <p:nvSpPr>
          <p:cNvPr id="5" name="TextBox 4"/>
          <p:cNvSpPr txBox="1"/>
          <p:nvPr/>
        </p:nvSpPr>
        <p:spPr>
          <a:xfrm>
            <a:off x="606426" y="1600200"/>
            <a:ext cx="8411164" cy="4431982"/>
          </a:xfrm>
          <a:prstGeom prst="rect">
            <a:avLst/>
          </a:prstGeom>
          <a:noFill/>
        </p:spPr>
        <p:txBody>
          <a:bodyPr wrap="none" rtlCol="0">
            <a:spAutoFit/>
          </a:bodyPr>
          <a:lstStyle/>
          <a:p>
            <a:endParaRPr lang="en-US" sz="2200" dirty="0"/>
          </a:p>
          <a:p>
            <a:r>
              <a:rPr lang="en-US" sz="2200" dirty="0" smtClean="0"/>
              <a:t>-All collaborators and herbaria that sent us material, collaborators</a:t>
            </a:r>
          </a:p>
          <a:p>
            <a:r>
              <a:rPr lang="en-US" sz="2200" dirty="0" smtClean="0"/>
              <a:t> who helped us during field trips</a:t>
            </a:r>
          </a:p>
          <a:p>
            <a:endParaRPr lang="en-US" sz="2200" dirty="0"/>
          </a:p>
          <a:p>
            <a:r>
              <a:rPr lang="en-US" sz="2200" dirty="0" smtClean="0"/>
              <a:t>-Advisors: </a:t>
            </a:r>
            <a:r>
              <a:rPr lang="en-US" sz="2200" dirty="0" err="1" smtClean="0"/>
              <a:t>Emmanuël</a:t>
            </a:r>
            <a:r>
              <a:rPr lang="en-US" sz="2200" dirty="0" smtClean="0"/>
              <a:t> </a:t>
            </a:r>
            <a:r>
              <a:rPr lang="en-US" sz="2200" dirty="0" err="1" smtClean="0"/>
              <a:t>Sérusiaux</a:t>
            </a:r>
            <a:r>
              <a:rPr lang="en-US" sz="2200" dirty="0" smtClean="0"/>
              <a:t>, </a:t>
            </a:r>
            <a:r>
              <a:rPr lang="en-US" sz="2200" dirty="0" err="1" smtClean="0"/>
              <a:t>Jolanta</a:t>
            </a:r>
            <a:r>
              <a:rPr lang="en-US" sz="2200" dirty="0" smtClean="0"/>
              <a:t> </a:t>
            </a:r>
            <a:r>
              <a:rPr lang="en-US" sz="2200" dirty="0" err="1" smtClean="0"/>
              <a:t>Miadlikowska</a:t>
            </a:r>
            <a:r>
              <a:rPr lang="en-US" sz="2200" dirty="0" smtClean="0"/>
              <a:t>, François </a:t>
            </a:r>
            <a:r>
              <a:rPr lang="en-US" sz="2200" dirty="0" err="1" smtClean="0"/>
              <a:t>Lutzoni</a:t>
            </a:r>
            <a:r>
              <a:rPr lang="en-US" sz="2200" dirty="0" smtClean="0"/>
              <a:t>, </a:t>
            </a:r>
          </a:p>
          <a:p>
            <a:r>
              <a:rPr lang="en-US" sz="2200" dirty="0" smtClean="0"/>
              <a:t>Bernard </a:t>
            </a:r>
            <a:r>
              <a:rPr lang="en-US" sz="2200" dirty="0" err="1" smtClean="0"/>
              <a:t>Goffinet</a:t>
            </a:r>
            <a:endParaRPr lang="en-US" sz="2200" dirty="0" smtClean="0"/>
          </a:p>
          <a:p>
            <a:endParaRPr lang="en-US" sz="2200" dirty="0"/>
          </a:p>
          <a:p>
            <a:r>
              <a:rPr lang="en-US" sz="2200" dirty="0" smtClean="0"/>
              <a:t>-</a:t>
            </a:r>
            <a:r>
              <a:rPr lang="en-US" sz="2200" dirty="0" err="1" smtClean="0"/>
              <a:t>Orvo</a:t>
            </a:r>
            <a:r>
              <a:rPr lang="en-US" sz="2200" dirty="0" smtClean="0"/>
              <a:t> </a:t>
            </a:r>
            <a:r>
              <a:rPr lang="en-US" sz="2200" dirty="0" err="1" smtClean="0"/>
              <a:t>Vitikainen</a:t>
            </a:r>
            <a:r>
              <a:rPr lang="en-US" sz="2200" dirty="0" smtClean="0"/>
              <a:t>, Trevor </a:t>
            </a:r>
            <a:r>
              <a:rPr lang="en-US" sz="2200" dirty="0" err="1" smtClean="0"/>
              <a:t>Goward</a:t>
            </a:r>
            <a:r>
              <a:rPr lang="en-US" sz="2200" dirty="0" smtClean="0"/>
              <a:t>, Camille Truong</a:t>
            </a:r>
          </a:p>
          <a:p>
            <a:endParaRPr lang="en-US" sz="2200" dirty="0"/>
          </a:p>
          <a:p>
            <a:r>
              <a:rPr lang="en-US" sz="2200" dirty="0" smtClean="0"/>
              <a:t>-Students: Carlos </a:t>
            </a:r>
            <a:r>
              <a:rPr lang="en-US" sz="2200" dirty="0" err="1" smtClean="0"/>
              <a:t>Pardo</a:t>
            </a:r>
            <a:r>
              <a:rPr lang="en-US" sz="2200" dirty="0" smtClean="0"/>
              <a:t>, Jade Lu, Antoine Simon</a:t>
            </a:r>
          </a:p>
          <a:p>
            <a:endParaRPr lang="en-US" sz="2200" dirty="0"/>
          </a:p>
          <a:p>
            <a:r>
              <a:rPr lang="en-US" sz="2200" dirty="0" smtClean="0"/>
              <a:t>-You for listening!</a:t>
            </a:r>
          </a:p>
          <a:p>
            <a:endParaRPr lang="en-US" dirty="0"/>
          </a:p>
        </p:txBody>
      </p:sp>
      <p:pic>
        <p:nvPicPr>
          <p:cNvPr id="6" name="Picture 5" descr="nsf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10" y="5709860"/>
            <a:ext cx="1148140" cy="1148140"/>
          </a:xfrm>
          <a:prstGeom prst="rect">
            <a:avLst/>
          </a:prstGeom>
        </p:spPr>
      </p:pic>
      <p:pic>
        <p:nvPicPr>
          <p:cNvPr id="7" name="Picture 6" descr="Duke_University_Logo.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621" y="5871610"/>
            <a:ext cx="1731343" cy="761791"/>
          </a:xfrm>
          <a:prstGeom prst="rect">
            <a:avLst/>
          </a:prstGeom>
        </p:spPr>
      </p:pic>
      <p:pic>
        <p:nvPicPr>
          <p:cNvPr id="8" name="Picture 7" descr="universitedelie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617" y="5479016"/>
            <a:ext cx="1684670" cy="1378984"/>
          </a:xfrm>
          <a:prstGeom prst="rect">
            <a:avLst/>
          </a:prstGeom>
        </p:spPr>
      </p:pic>
    </p:spTree>
    <p:extLst>
      <p:ext uri="{BB962C8B-B14F-4D97-AF65-F5344CB8AC3E}">
        <p14:creationId xmlns:p14="http://schemas.microsoft.com/office/powerpoint/2010/main" val="7500828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3812</TotalTime>
  <Words>2158</Words>
  <Application>Microsoft Macintosh PowerPoint</Application>
  <PresentationFormat>On-screen Show (4:3)</PresentationFormat>
  <Paragraphs>502</Paragraphs>
  <Slides>95</Slides>
  <Notes>12</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The importance of spatio-temporal photobiont patterns of association for comprehensive phylogenetic revisions and macroevolutionary studies of lichens: a worldwide case study of the genus Peltigera.   </vt:lpstr>
      <vt:lpstr>The Peltigera project</vt:lpstr>
      <vt:lpstr>Outline of the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Taxonomic revision of Peltigera</vt:lpstr>
      <vt:lpstr>Taxonomic revision of Peltigera</vt:lpstr>
      <vt:lpstr>Taxonomic revision of Peltigera</vt:lpstr>
      <vt:lpstr>Taxonomic revision of Peltigera</vt:lpstr>
      <vt:lpstr>Taxonomic revision of Peltigera</vt:lpstr>
      <vt:lpstr>PowerPoint Presentation</vt:lpstr>
      <vt:lpstr>Species delimitation</vt:lpstr>
      <vt:lpstr>Species delimitation</vt:lpstr>
      <vt:lpstr>Nostoc phylogeny (rbcLX)</vt:lpstr>
      <vt:lpstr>PowerPoint Presentation</vt:lpstr>
      <vt:lpstr>PowerPoint Presentation</vt:lpstr>
      <vt:lpstr>PowerPoint Presentation</vt:lpstr>
      <vt:lpstr>PowerPoint Presentation</vt:lpstr>
      <vt:lpstr>PowerPoint Presentation</vt:lpstr>
      <vt:lpstr>Geographical data</vt:lpstr>
      <vt:lpstr>Geographical data</vt:lpstr>
      <vt:lpstr>Photobiont data</vt:lpstr>
      <vt:lpstr>Photobiont data</vt:lpstr>
      <vt:lpstr>Some Nostoc have distinct colors</vt:lpstr>
      <vt:lpstr>Consensus on species</vt:lpstr>
      <vt:lpstr>Phylogeny</vt:lpstr>
      <vt:lpstr>Phylogeny</vt:lpstr>
      <vt:lpstr>PowerPoint Presentation</vt:lpstr>
      <vt:lpstr>PowerPoint Presentation</vt:lpstr>
      <vt:lpstr>Species delimitation</vt:lpstr>
      <vt:lpstr>PowerPoint Presentation</vt:lpstr>
      <vt:lpstr>PowerPoint Presentation</vt:lpstr>
      <vt:lpstr>Species delimitation</vt:lpstr>
      <vt:lpstr>Species delimitation</vt:lpstr>
      <vt:lpstr>Species delimitation</vt:lpstr>
      <vt:lpstr>Nostoc specificity</vt:lpstr>
      <vt:lpstr>PowerPoint Presentation</vt:lpstr>
      <vt:lpstr>PowerPoint Presentation</vt:lpstr>
      <vt:lpstr>PowerPoint Presentation</vt:lpstr>
      <vt:lpstr>PowerPoint Presentation</vt:lpstr>
      <vt:lpstr>Do we trust our results?</vt:lpstr>
      <vt:lpstr>Do we trust our results?</vt:lpstr>
      <vt:lpstr>example: P. neopolydactyla</vt:lpstr>
      <vt:lpstr>example: P. pulverulenta</vt:lpstr>
      <vt:lpstr>What is a species?</vt:lpstr>
      <vt:lpstr>What is a species?</vt:lpstr>
      <vt:lpstr>Possible problems with methods</vt:lpstr>
      <vt:lpstr>Possible problems with methods</vt:lpstr>
      <vt:lpstr>Possible problems with methods</vt:lpstr>
      <vt:lpstr>Possible problems with methods</vt:lpstr>
      <vt:lpstr>Possible problems with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Datation of the genus</vt:lpstr>
      <vt:lpstr>Datation of the genus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Tripartite sections monophyletic!</vt:lpstr>
      <vt:lpstr>Future directions: Nostoc</vt:lpstr>
      <vt:lpstr>Future directions: Nostoc</vt:lpstr>
      <vt:lpstr>Future directions: Nostoc</vt:lpstr>
      <vt:lpstr>Future directions: Nostoc</vt:lpstr>
      <vt:lpstr>Future directions: Peltigera</vt:lpstr>
      <vt:lpstr>Future directions: symbiosis</vt:lpstr>
      <vt:lpstr>Acknowledgments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spatio-temporal photobiont patterns of association for comprehensive phylogenetic revisions and macroevolutionary studies of lichens: a worldwide case study of the genus Peltigera.   </dc:title>
  <dc:creator>Nicolas Magain</dc:creator>
  <cp:lastModifiedBy>Nicolas Magain</cp:lastModifiedBy>
  <cp:revision>229</cp:revision>
  <dcterms:created xsi:type="dcterms:W3CDTF">2016-07-29T15:36:11Z</dcterms:created>
  <dcterms:modified xsi:type="dcterms:W3CDTF">2016-08-04T11:56:38Z</dcterms:modified>
</cp:coreProperties>
</file>