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handoutMasterIdLst>
    <p:handoutMasterId r:id="rId140"/>
  </p:handoutMasterIdLst>
  <p:sldIdLst>
    <p:sldId id="271" r:id="rId2"/>
    <p:sldId id="352" r:id="rId3"/>
    <p:sldId id="462" r:id="rId4"/>
    <p:sldId id="461" r:id="rId5"/>
    <p:sldId id="463" r:id="rId6"/>
    <p:sldId id="808" r:id="rId7"/>
    <p:sldId id="464" r:id="rId8"/>
    <p:sldId id="466" r:id="rId9"/>
    <p:sldId id="468" r:id="rId10"/>
    <p:sldId id="265" r:id="rId11"/>
    <p:sldId id="799" r:id="rId12"/>
    <p:sldId id="297" r:id="rId13"/>
    <p:sldId id="421" r:id="rId14"/>
    <p:sldId id="422" r:id="rId15"/>
    <p:sldId id="420" r:id="rId16"/>
    <p:sldId id="423" r:id="rId17"/>
    <p:sldId id="424" r:id="rId18"/>
    <p:sldId id="406" r:id="rId19"/>
    <p:sldId id="480" r:id="rId20"/>
    <p:sldId id="427" r:id="rId21"/>
    <p:sldId id="428" r:id="rId22"/>
    <p:sldId id="426" r:id="rId23"/>
    <p:sldId id="429" r:id="rId24"/>
    <p:sldId id="430" r:id="rId25"/>
    <p:sldId id="431" r:id="rId26"/>
    <p:sldId id="433" r:id="rId27"/>
    <p:sldId id="434" r:id="rId28"/>
    <p:sldId id="432" r:id="rId29"/>
    <p:sldId id="435" r:id="rId30"/>
    <p:sldId id="436" r:id="rId31"/>
    <p:sldId id="440" r:id="rId32"/>
    <p:sldId id="438" r:id="rId33"/>
    <p:sldId id="459" r:id="rId34"/>
    <p:sldId id="437" r:id="rId35"/>
    <p:sldId id="442" r:id="rId36"/>
    <p:sldId id="371" r:id="rId37"/>
    <p:sldId id="443" r:id="rId38"/>
    <p:sldId id="444" r:id="rId39"/>
    <p:sldId id="445" r:id="rId40"/>
    <p:sldId id="446" r:id="rId41"/>
    <p:sldId id="447" r:id="rId42"/>
    <p:sldId id="449" r:id="rId43"/>
    <p:sldId id="800" r:id="rId44"/>
    <p:sldId id="470" r:id="rId45"/>
    <p:sldId id="471" r:id="rId46"/>
    <p:sldId id="472" r:id="rId47"/>
    <p:sldId id="473" r:id="rId48"/>
    <p:sldId id="693" r:id="rId49"/>
    <p:sldId id="692" r:id="rId50"/>
    <p:sldId id="697" r:id="rId51"/>
    <p:sldId id="694" r:id="rId52"/>
    <p:sldId id="695" r:id="rId53"/>
    <p:sldId id="696" r:id="rId54"/>
    <p:sldId id="474" r:id="rId55"/>
    <p:sldId id="475" r:id="rId56"/>
    <p:sldId id="476" r:id="rId57"/>
    <p:sldId id="477" r:id="rId58"/>
    <p:sldId id="691" r:id="rId59"/>
    <p:sldId id="771" r:id="rId60"/>
    <p:sldId id="478" r:id="rId61"/>
    <p:sldId id="801" r:id="rId62"/>
    <p:sldId id="482" r:id="rId63"/>
    <p:sldId id="483" r:id="rId64"/>
    <p:sldId id="698" r:id="rId65"/>
    <p:sldId id="679" r:id="rId66"/>
    <p:sldId id="673" r:id="rId67"/>
    <p:sldId id="484" r:id="rId68"/>
    <p:sldId id="485" r:id="rId69"/>
    <p:sldId id="486" r:id="rId70"/>
    <p:sldId id="611" r:id="rId71"/>
    <p:sldId id="612" r:id="rId72"/>
    <p:sldId id="487" r:id="rId73"/>
    <p:sldId id="705" r:id="rId74"/>
    <p:sldId id="706" r:id="rId75"/>
    <p:sldId id="707" r:id="rId76"/>
    <p:sldId id="488" r:id="rId77"/>
    <p:sldId id="489" r:id="rId78"/>
    <p:sldId id="491" r:id="rId79"/>
    <p:sldId id="516" r:id="rId80"/>
    <p:sldId id="492" r:id="rId81"/>
    <p:sldId id="518" r:id="rId82"/>
    <p:sldId id="699" r:id="rId83"/>
    <p:sldId id="537" r:id="rId84"/>
    <p:sldId id="536" r:id="rId85"/>
    <p:sldId id="700" r:id="rId86"/>
    <p:sldId id="809" r:id="rId87"/>
    <p:sldId id="802" r:id="rId88"/>
    <p:sldId id="750" r:id="rId89"/>
    <p:sldId id="720" r:id="rId90"/>
    <p:sldId id="751" r:id="rId91"/>
    <p:sldId id="722" r:id="rId92"/>
    <p:sldId id="723" r:id="rId93"/>
    <p:sldId id="819" r:id="rId94"/>
    <p:sldId id="820" r:id="rId95"/>
    <p:sldId id="821" r:id="rId96"/>
    <p:sldId id="822" r:id="rId97"/>
    <p:sldId id="716" r:id="rId98"/>
    <p:sldId id="756" r:id="rId99"/>
    <p:sldId id="757" r:id="rId100"/>
    <p:sldId id="823" r:id="rId101"/>
    <p:sldId id="758" r:id="rId102"/>
    <p:sldId id="803" r:id="rId103"/>
    <p:sldId id="526" r:id="rId104"/>
    <p:sldId id="667" r:id="rId105"/>
    <p:sldId id="760" r:id="rId106"/>
    <p:sldId id="766" r:id="rId107"/>
    <p:sldId id="768" r:id="rId108"/>
    <p:sldId id="767" r:id="rId109"/>
    <p:sldId id="761" r:id="rId110"/>
    <p:sldId id="769" r:id="rId111"/>
    <p:sldId id="770" r:id="rId112"/>
    <p:sldId id="525" r:id="rId113"/>
    <p:sldId id="681" r:id="rId114"/>
    <p:sldId id="810" r:id="rId115"/>
    <p:sldId id="804" r:id="rId116"/>
    <p:sldId id="796" r:id="rId117"/>
    <p:sldId id="792" r:id="rId118"/>
    <p:sldId id="794" r:id="rId119"/>
    <p:sldId id="793" r:id="rId120"/>
    <p:sldId id="797" r:id="rId121"/>
    <p:sldId id="772" r:id="rId122"/>
    <p:sldId id="572" r:id="rId123"/>
    <p:sldId id="812" r:id="rId124"/>
    <p:sldId id="805" r:id="rId125"/>
    <p:sldId id="775" r:id="rId126"/>
    <p:sldId id="798" r:id="rId127"/>
    <p:sldId id="780" r:id="rId128"/>
    <p:sldId id="776" r:id="rId129"/>
    <p:sldId id="678" r:id="rId130"/>
    <p:sldId id="785" r:id="rId131"/>
    <p:sldId id="778" r:id="rId132"/>
    <p:sldId id="348" r:id="rId133"/>
    <p:sldId id="506" r:id="rId134"/>
    <p:sldId id="813" r:id="rId135"/>
    <p:sldId id="806" r:id="rId136"/>
    <p:sldId id="815" r:id="rId137"/>
    <p:sldId id="814" r:id="rId13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BB6"/>
    <a:srgbClr val="F2F715"/>
    <a:srgbClr val="FF9933"/>
    <a:srgbClr val="F7014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83" autoAdjust="0"/>
  </p:normalViewPr>
  <p:slideViewPr>
    <p:cSldViewPr showGuides="1">
      <p:cViewPr varScale="1">
        <p:scale>
          <a:sx n="108" d="100"/>
          <a:sy n="108" d="100"/>
        </p:scale>
        <p:origin x="-11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3846"/>
    </p:cViewPr>
  </p:sorterViewPr>
  <p:notesViewPr>
    <p:cSldViewPr showGuides="1">
      <p:cViewPr varScale="1">
        <p:scale>
          <a:sx n="80" d="100"/>
          <a:sy n="80" d="100"/>
        </p:scale>
        <p:origin x="-3192" y="-9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91964" y="9672247"/>
            <a:ext cx="3085369" cy="562370"/>
          </a:xfrm>
          <a:prstGeom prst="rect">
            <a:avLst/>
          </a:prstGeom>
        </p:spPr>
        <p:txBody>
          <a:bodyPr vert="horz" lIns="95492" tIns="47746" rIns="95492" bIns="47746" rtlCol="0" anchor="ctr"/>
          <a:lstStyle>
            <a:lvl1pPr algn="r">
              <a:defRPr sz="1300"/>
            </a:lvl1pPr>
          </a:lstStyle>
          <a:p>
            <a:fld id="{FDFAA74F-C042-42F2-A7EC-0175FE17DBA9}" type="datetimeFigureOut">
              <a:rPr lang="de-AT" sz="900">
                <a:latin typeface="Arial" pitchFamily="34" charset="0"/>
                <a:cs typeface="Arial" pitchFamily="34" charset="0"/>
              </a:rPr>
              <a:pPr/>
              <a:t>29.04.2013</a:t>
            </a:fld>
            <a:r>
              <a:rPr lang="de-AT" sz="9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900" dirty="0" err="1">
                <a:latin typeface="Arial" pitchFamily="34" charset="0"/>
                <a:cs typeface="Arial" pitchFamily="34" charset="0"/>
              </a:rPr>
              <a:t>page</a:t>
            </a:r>
            <a:r>
              <a:rPr lang="de-AT" sz="900" dirty="0">
                <a:latin typeface="Arial" pitchFamily="34" charset="0"/>
                <a:cs typeface="Arial" pitchFamily="34" charset="0"/>
              </a:rPr>
              <a:t> </a:t>
            </a:r>
            <a:fld id="{1FA73E7C-74C7-49D2-AC8F-BA0EFEF4C500}" type="slidenum">
              <a:rPr lang="de-AT" sz="90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AT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2" tIns="47746" rIns="95492" bIns="47746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5492" tIns="47746" rIns="95492" bIns="47746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5492" tIns="47746" rIns="95492" bIns="47746" rtlCol="0" anchor="b"/>
          <a:lstStyle>
            <a:lvl1pPr algn="r">
              <a:defRPr sz="1300"/>
            </a:lvl1pPr>
          </a:lstStyle>
          <a:p>
            <a:fld id="{D49B07DC-51DB-48CA-8C3B-4C65AF43A490}" type="datetimeFigureOut">
              <a:rPr lang="de-AT" smtClean="0"/>
              <a:pPr/>
              <a:t>29.04.2013</a:t>
            </a:fld>
            <a:r>
              <a:rPr lang="de-AT" dirty="0" smtClean="0"/>
              <a:t>, Slide </a:t>
            </a:r>
            <a:fld id="{B9707E2F-D114-4349-8B6C-4C664715208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695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62631DE-F2E9-4806-9D09-588632FCFA39}" type="slidenum">
              <a:rPr lang="de-DE" sz="1300">
                <a:solidFill>
                  <a:srgbClr val="017AC8"/>
                </a:solidFill>
              </a:rPr>
              <a:pPr/>
              <a:t>3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804689" indent="-309495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237985" indent="-24759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733179" indent="-24759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228373" indent="-24759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723565" indent="-247597" defTabSz="4951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218759" indent="-247597" defTabSz="4951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713953" indent="-247597" defTabSz="4951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209147" indent="-247597" defTabSz="4951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FDED23D-27ED-4CA3-8229-3C16E0B4F459}" type="slidenum">
              <a:rPr lang="de-DE">
                <a:latin typeface="Calibri" pitchFamily="34" charset="0"/>
              </a:rPr>
              <a:pPr eaLnBrk="1" hangingPunct="1"/>
              <a:t>65</a:t>
            </a:fld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9922" indent="-296124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4497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8295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32094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6EAE9D-F197-439B-83ED-977CA3870277}" type="slidenum">
              <a:rPr lang="de-DE" sz="1100"/>
              <a:pPr/>
              <a:t>70</a:t>
            </a:fld>
            <a:endParaRPr lang="de-DE" sz="11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9922" indent="-296124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4497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8295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32094" indent="-236899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60D778-9774-4E0D-9FEE-B5618135669B}" type="slidenum">
              <a:rPr lang="de-DE" sz="1100"/>
              <a:pPr/>
              <a:t>71</a:t>
            </a:fld>
            <a:endParaRPr lang="de-DE" sz="11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084A5-8269-4F7B-B1B3-7449D71A65F1}" type="slidenum">
              <a:rPr lang="de-DE" sz="1300">
                <a:solidFill>
                  <a:srgbClr val="017AC8"/>
                </a:solidFill>
              </a:rPr>
              <a:pPr/>
              <a:t>72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538163"/>
            <a:ext cx="6837362" cy="5127625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4862514"/>
            <a:ext cx="5676900" cy="4605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755" tIns="46877" rIns="93755" bIns="46877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538163"/>
            <a:ext cx="6837362" cy="5127625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4862514"/>
            <a:ext cx="5676900" cy="4605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755" tIns="46877" rIns="93755" bIns="46877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538163"/>
            <a:ext cx="6837362" cy="5127625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4862514"/>
            <a:ext cx="5676900" cy="4605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755" tIns="46877" rIns="93755" bIns="46877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261D45B-984B-45B8-8970-FE301A45690C}" type="slidenum">
              <a:rPr lang="de-DE" sz="1100">
                <a:solidFill>
                  <a:srgbClr val="017AC8"/>
                </a:solidFill>
              </a:rPr>
              <a:pPr/>
              <a:t>83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A14D200-4CFA-4EED-8946-0D061F7BA754}" type="slidenum">
              <a:rPr lang="de-DE" sz="1100">
                <a:solidFill>
                  <a:srgbClr val="017AC8"/>
                </a:solidFill>
              </a:rPr>
              <a:pPr/>
              <a:t>84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9DE8A-9C9A-48FC-BCEA-33F90A73FE2D}" type="slidenum">
              <a:rPr lang="de-DE" sz="1300">
                <a:solidFill>
                  <a:srgbClr val="017AC8"/>
                </a:solidFill>
              </a:rPr>
              <a:pPr/>
              <a:t>88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300">
                <a:solidFill>
                  <a:srgbClr val="017AC8"/>
                </a:solidFill>
              </a:rPr>
              <a:pPr/>
              <a:t>6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pitchFamily="34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D6C327-1C11-4FA7-95B0-F7A88B3872F2}" type="slidenum">
              <a:rPr lang="de-DE" sz="1100">
                <a:solidFill>
                  <a:srgbClr val="017AC8"/>
                </a:solidFill>
              </a:rPr>
              <a:pPr/>
              <a:t>89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300">
                <a:solidFill>
                  <a:srgbClr val="017AC8"/>
                </a:solidFill>
              </a:rPr>
              <a:pPr/>
              <a:t>93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300">
                <a:solidFill>
                  <a:srgbClr val="017AC8"/>
                </a:solidFill>
              </a:rPr>
              <a:pPr/>
              <a:t>94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300">
                <a:solidFill>
                  <a:srgbClr val="017AC8"/>
                </a:solidFill>
              </a:rPr>
              <a:pPr/>
              <a:t>95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300">
                <a:solidFill>
                  <a:srgbClr val="017AC8"/>
                </a:solidFill>
              </a:rPr>
              <a:pPr/>
              <a:t>96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82" indent="-285724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895" indent="-228579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053" indent="-228579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12" indent="-228579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370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528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687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845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6D2EDC-5827-4F67-9F03-C642A328EB32}" type="slidenum">
              <a:rPr lang="de-DE" sz="1100">
                <a:solidFill>
                  <a:srgbClr val="017AC8"/>
                </a:solidFill>
              </a:rPr>
              <a:pPr/>
              <a:t>97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0925"/>
            <a:ext cx="520382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10421" y="4861888"/>
            <a:ext cx="5678458" cy="4605657"/>
          </a:xfrm>
          <a:prstGeom prst="rect">
            <a:avLst/>
          </a:prstGeom>
        </p:spPr>
        <p:txBody>
          <a:bodyPr lIns="93755" tIns="46877" rIns="93755" bIns="46877"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11A71E-3870-4232-88BB-0D988DC027F9}" type="slidenum">
              <a:rPr lang="de-DE" sz="1100">
                <a:solidFill>
                  <a:srgbClr val="017AC8"/>
                </a:solidFill>
              </a:rPr>
              <a:pPr/>
              <a:t>103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82" indent="-285724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895" indent="-228579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053" indent="-228579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12" indent="-228579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370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528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687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845" indent="-22857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54310E-C2B6-4F8F-B1B0-BD5509905FA2}" type="slidenum">
              <a:rPr lang="de-DE" sz="1100">
                <a:solidFill>
                  <a:srgbClr val="017AC8"/>
                </a:solidFill>
              </a:rPr>
              <a:pPr/>
              <a:t>104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0925"/>
            <a:ext cx="520382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4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9" tIns="47379" rIns="94759" bIns="47379"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10421" y="4861888"/>
            <a:ext cx="5678458" cy="4605657"/>
          </a:xfrm>
          <a:prstGeom prst="rect">
            <a:avLst/>
          </a:prstGeom>
        </p:spPr>
        <p:txBody>
          <a:bodyPr lIns="93755" tIns="46877" rIns="93755" bIns="46877"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10095" y="4861119"/>
            <a:ext cx="5679113" cy="460654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1213" y="538163"/>
            <a:ext cx="5476875" cy="4106862"/>
          </a:xfrm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5" y="4861442"/>
            <a:ext cx="5206153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11213" y="538163"/>
            <a:ext cx="5476875" cy="4106862"/>
          </a:xfrm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709930" y="4861442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Tx/>
              <a:buChar char="-"/>
            </a:pPr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11213" y="538163"/>
            <a:ext cx="5476875" cy="4106862"/>
          </a:xfrm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709930" y="4861442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7C1D43-4AD3-40A3-B94E-EBDEDBA6F6C1}" type="slidenum">
              <a:rPr lang="de-DE" sz="1300">
                <a:solidFill>
                  <a:srgbClr val="017AC8"/>
                </a:solidFill>
              </a:rPr>
              <a:pPr/>
              <a:t>127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5E1CDB9-2637-4A0B-85A8-64692F83E950}" type="slidenum">
              <a:rPr lang="de-DE" sz="1100">
                <a:solidFill>
                  <a:srgbClr val="017AC8"/>
                </a:solidFill>
              </a:rPr>
              <a:pPr/>
              <a:t>129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69922" indent="-296124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4497" indent="-236899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8295" indent="-236899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2094" indent="-236899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5893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79692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3491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27290" indent="-23689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09F1A32-FBFF-437D-A94F-83FD8E469519}" type="slidenum">
              <a:rPr lang="de-DE" sz="1100">
                <a:solidFill>
                  <a:srgbClr val="017AC8"/>
                </a:solidFill>
              </a:rPr>
              <a:pPr/>
              <a:t>131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3" y="4861156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AFF2A-60DB-47B5-932E-F37BEC53C785}" type="slidenum">
              <a:rPr lang="de-DE" sz="1300">
                <a:solidFill>
                  <a:srgbClr val="017AC8"/>
                </a:solidFill>
              </a:rPr>
              <a:pPr/>
              <a:t>48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AFF2A-60DB-47B5-932E-F37BEC53C785}" type="slidenum">
              <a:rPr lang="de-DE" sz="1300">
                <a:solidFill>
                  <a:srgbClr val="017AC8"/>
                </a:solidFill>
              </a:rPr>
              <a:pPr/>
              <a:t>51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AFF2A-60DB-47B5-932E-F37BEC53C785}" type="slidenum">
              <a:rPr lang="de-DE" sz="1300">
                <a:solidFill>
                  <a:srgbClr val="017AC8"/>
                </a:solidFill>
              </a:rPr>
              <a:pPr/>
              <a:t>52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AFF2A-60DB-47B5-932E-F37BEC53C785}" type="slidenum">
              <a:rPr lang="de-DE" sz="1300">
                <a:solidFill>
                  <a:srgbClr val="017AC8"/>
                </a:solidFill>
              </a:rPr>
              <a:pPr/>
              <a:t>53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4AD0B96-F6DA-4731-BD7A-1B4946DCAEEF}" type="slidenum">
              <a:rPr lang="de-DE" sz="1300">
                <a:solidFill>
                  <a:srgbClr val="017AC8"/>
                </a:solidFill>
              </a:rPr>
              <a:pPr/>
              <a:t>58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75866" indent="-29841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3640" indent="-238728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1096" indent="-238728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8552" indent="-238728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26008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103464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80921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58375" indent="-23872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9DE8A-9C9A-48FC-BCEA-33F90A73FE2D}" type="slidenum">
              <a:rPr lang="de-DE" sz="1300">
                <a:solidFill>
                  <a:srgbClr val="017AC8"/>
                </a:solidFill>
              </a:rPr>
              <a:pPr/>
              <a:t>62</a:t>
            </a:fld>
            <a:endParaRPr lang="de-DE" sz="1300">
              <a:solidFill>
                <a:srgbClr val="017AC8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342" y="4861158"/>
            <a:ext cx="5202616" cy="46058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87BB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5800" y="1628800"/>
            <a:ext cx="8172400" cy="187220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187BB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813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692183" y="523993"/>
            <a:ext cx="8451817" cy="67275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mit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196752"/>
            <a:ext cx="8018462" cy="5102027"/>
          </a:xfrm>
          <a:prstGeom prst="rect">
            <a:avLst/>
          </a:prstGeom>
        </p:spPr>
        <p:txBody>
          <a:bodyPr/>
          <a:lstStyle>
            <a:lvl1pPr marL="266700" indent="-266700"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750" indent="-273050"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714375" indent="-174625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Font typeface="Wingdings" pitchFamily="2" charset="2"/>
              <a:buNone/>
              <a:defRPr/>
            </a:lvl4pPr>
            <a:lvl5pPr marL="1828800" indent="0">
              <a:buFont typeface="Wingdings" pitchFamily="2" charset="2"/>
              <a:buNone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3756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692183" y="523993"/>
            <a:ext cx="8451817" cy="67275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mit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81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1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14"/>
          <p:cNvCxnSpPr/>
          <p:nvPr userDrawn="1"/>
        </p:nvCxnSpPr>
        <p:spPr bwMode="auto">
          <a:xfrm rot="10800000">
            <a:off x="782638" y="477838"/>
            <a:ext cx="8183562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 userDrawn="1"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0" y="6357938"/>
            <a:ext cx="507581" cy="508245"/>
          </a:xfrm>
          <a:prstGeom prst="rect">
            <a:avLst/>
          </a:prstGeom>
          <a:solidFill>
            <a:srgbClr val="187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itel 1"/>
          <p:cNvSpPr txBox="1">
            <a:spLocks/>
          </p:cNvSpPr>
          <p:nvPr userDrawn="1"/>
        </p:nvSpPr>
        <p:spPr bwMode="auto">
          <a:xfrm>
            <a:off x="682628" y="163513"/>
            <a:ext cx="7753350" cy="2492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de-AT" sz="1200" dirty="0" smtClean="0">
                <a:solidFill>
                  <a:srgbClr val="7F7F7F"/>
                </a:solidFill>
                <a:cs typeface="Arial" charset="0"/>
              </a:rPr>
              <a:t>Bilanzen als Wegweiser für eine nachhaltige Zukunft</a:t>
            </a:r>
            <a:endParaRPr lang="de-DE" sz="1200" dirty="0">
              <a:solidFill>
                <a:srgbClr val="7F7F7F"/>
              </a:solidFill>
              <a:cs typeface="Arial" charset="0"/>
            </a:endParaRPr>
          </a:p>
        </p:txBody>
      </p:sp>
      <p:pic>
        <p:nvPicPr>
          <p:cNvPr id="20" name="Picture 9" descr="Logo TU Graz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3" y="76200"/>
            <a:ext cx="841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-4169" y="6357939"/>
            <a:ext cx="50698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algn="ctr" eaLnBrk="1" hangingPunct="1"/>
            <a:fld id="{765E825D-2851-4525-AAD4-E33FE3EA6F4E}" type="slidenum">
              <a:rPr lang="de-DE" sz="1200" b="1">
                <a:solidFill>
                  <a:schemeClr val="bg1"/>
                </a:solidFill>
                <a:cs typeface="Arial" charset="0"/>
              </a:rPr>
              <a:pPr algn="ctr" eaLnBrk="1" hangingPunct="1"/>
              <a:t>‹Nr.›</a:t>
            </a:fld>
            <a:endParaRPr lang="de-DE" sz="1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1" name="Grafik 1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37" y="6349755"/>
            <a:ext cx="1796263" cy="50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4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tainicum.a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nzelmen.de/preise/" TargetMode="External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87.w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29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nzelmen.de/preise/" TargetMode="External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nzelmen.de/preise/" TargetMode="External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nzelmen.de/preise/" TargetMode="External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WMF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www.heinzelmen.de/preise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WMF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www.heinzelmen.de/preise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WMF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0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5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meteonorm.com/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ag-energiebilanzen.de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p.com/statisticalreview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aostat.fao.org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p.com/statisticalreview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aostat.fao.org/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Bilanzen als Wegweiser für eine nachhaltige Zukunft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 für Chemische Verfahrenstechnik </a:t>
            </a:r>
            <a:br>
              <a:rPr lang="de-AT" dirty="0" smtClean="0"/>
            </a:br>
            <a:r>
              <a:rPr lang="de-AT" dirty="0" smtClean="0"/>
              <a:t>und Umwelttechnik </a:t>
            </a:r>
            <a:br>
              <a:rPr lang="de-AT" dirty="0" smtClean="0"/>
            </a:br>
            <a:r>
              <a:rPr lang="de-AT" smtClean="0"/>
              <a:t>TU </a:t>
            </a:r>
            <a:r>
              <a:rPr lang="de-AT" smtClean="0"/>
              <a:t>Graz</a:t>
            </a:r>
            <a:br>
              <a:rPr lang="de-AT" smtClean="0"/>
            </a:br>
            <a:r>
              <a:rPr lang="de-AT" u="sng">
                <a:hlinkClick r:id="rId2"/>
              </a:rPr>
              <a:t>http://www.sustainicum.at/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1200" dirty="0"/>
              <a:t>Copyright: Creative-</a:t>
            </a:r>
            <a:r>
              <a:rPr lang="de-AT" sz="1200" dirty="0" err="1"/>
              <a:t>Commons</a:t>
            </a:r>
            <a:r>
              <a:rPr lang="de-AT" sz="1200" dirty="0"/>
              <a:t>-Lizenz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smtClean="0"/>
              <a:t>wo nicht bei anderen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2559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Ingenieur-Perspektive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smtClean="0"/>
              <a:t>quantitative Aussagen</a:t>
            </a:r>
          </a:p>
          <a:p>
            <a:r>
              <a:rPr lang="de-AT" sz="2800" dirty="0" smtClean="0"/>
              <a:t>vollständiges Bild</a:t>
            </a:r>
          </a:p>
          <a:p>
            <a:r>
              <a:rPr lang="de-AT" sz="2800" dirty="0"/>
              <a:t>b</a:t>
            </a:r>
            <a:r>
              <a:rPr lang="de-AT" sz="2800" dirty="0" smtClean="0"/>
              <a:t>elastbare Intuition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41613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3" y="523993"/>
            <a:ext cx="8776361" cy="672759"/>
          </a:xfrm>
        </p:spPr>
        <p:txBody>
          <a:bodyPr/>
          <a:lstStyle/>
          <a:p>
            <a:r>
              <a:rPr lang="de-DE" dirty="0" smtClean="0"/>
              <a:t>Rückzug: </a:t>
            </a:r>
            <a:r>
              <a:rPr lang="de-DE" dirty="0" err="1" smtClean="0"/>
              <a:t>Briksdal</a:t>
            </a:r>
            <a:r>
              <a:rPr lang="de-DE" dirty="0" smtClean="0"/>
              <a:t>-Gletscher, Norwegen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1796"/>
            <a:ext cx="9160348" cy="44014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83768" y="6075076"/>
            <a:ext cx="677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://commons.wikimedia.org/w/index.php?title=File:Briksdalsbreen_Norway_2003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_&amp;_2008.JPG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3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457368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und +2°C-Grenze kritisch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Global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Dimming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System wenig verstanden</a:t>
            </a:r>
          </a:p>
        </p:txBody>
      </p:sp>
    </p:spTree>
    <p:extLst>
      <p:ext uri="{BB962C8B-B14F-4D97-AF65-F5344CB8AC3E}">
        <p14:creationId xmlns:p14="http://schemas.microsoft.com/office/powerpoint/2010/main" val="28188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4.3 Landfläche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feld 6"/>
          <p:cNvSpPr txBox="1">
            <a:spLocks noChangeArrowheads="1"/>
          </p:cNvSpPr>
          <p:nvPr/>
        </p:nvSpPr>
        <p:spPr bwMode="auto">
          <a:xfrm>
            <a:off x="683568" y="5056431"/>
            <a:ext cx="2906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/>
              <a:t>Aachener Nachrichten 20.02.2009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Teller oder Tank?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5729" y="1674498"/>
            <a:ext cx="7126631" cy="2834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de-AT" sz="6600" dirty="0" smtClean="0">
                <a:latin typeface="Chanson Heavy SF" pitchFamily="34" charset="0"/>
              </a:rPr>
              <a:t>Misereor warnt</a:t>
            </a:r>
            <a:br>
              <a:rPr lang="de-AT" sz="6600" dirty="0" smtClean="0">
                <a:latin typeface="Chanson Heavy SF" pitchFamily="34" charset="0"/>
              </a:rPr>
            </a:br>
            <a:r>
              <a:rPr lang="de-AT" sz="6600" dirty="0" smtClean="0">
                <a:latin typeface="Chanson Heavy SF" pitchFamily="34" charset="0"/>
              </a:rPr>
              <a:t>vor Ausbau von</a:t>
            </a:r>
            <a:br>
              <a:rPr lang="de-AT" sz="6600" dirty="0" smtClean="0">
                <a:latin typeface="Chanson Heavy SF" pitchFamily="34" charset="0"/>
              </a:rPr>
            </a:br>
            <a:r>
              <a:rPr lang="de-AT" sz="6600" dirty="0" smtClean="0">
                <a:latin typeface="Chanson Heavy SF" pitchFamily="34" charset="0"/>
              </a:rPr>
              <a:t>Biosprit-Einsatz</a:t>
            </a:r>
            <a:endParaRPr lang="de-AT" sz="6600" dirty="0">
              <a:latin typeface="Chanson Heavy S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feld 6"/>
          <p:cNvSpPr txBox="1">
            <a:spLocks noChangeArrowheads="1"/>
          </p:cNvSpPr>
          <p:nvPr/>
        </p:nvSpPr>
        <p:spPr bwMode="auto">
          <a:xfrm>
            <a:off x="395536" y="2380704"/>
            <a:ext cx="85471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4000" b="1" dirty="0"/>
              <a:t>Droht eine ''globale Katastrophe''?</a:t>
            </a:r>
          </a:p>
          <a:p>
            <a:r>
              <a:rPr lang="de-DE" sz="3200" b="1" dirty="0"/>
              <a:t>Explodierende Preise für Lebensmittel, Hungersnöte, blutige Unruhen im Kampf um Nahrung sowie Wassermangel - dramatische Herausforderungen für Millionen Menschen. </a:t>
            </a:r>
          </a:p>
          <a:p>
            <a:endParaRPr lang="de-DE" dirty="0"/>
          </a:p>
          <a:p>
            <a:r>
              <a:rPr lang="de-DE" dirty="0"/>
              <a:t>02.06.2008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Teller oder Tank?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39229" y="1220559"/>
            <a:ext cx="5047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7200" dirty="0" smtClean="0">
                <a:latin typeface="Bodoni MT Condensed" pitchFamily="18" charset="0"/>
              </a:rPr>
              <a:t>DER TAGESSPIEGEL</a:t>
            </a:r>
            <a:endParaRPr lang="de-AT" sz="7200" dirty="0">
              <a:latin typeface="Bodoni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46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Ernährung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380832"/>
            <a:ext cx="7789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8475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pflanzlich:</a:t>
            </a:r>
          </a:p>
          <a:p>
            <a:pPr>
              <a:tabLst>
                <a:tab pos="48387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produziert	4670 kcal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/(Kopf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d)</a:t>
            </a:r>
          </a:p>
          <a:p>
            <a:pPr>
              <a:tabLst>
                <a:tab pos="48387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beim Verbraucher	2330 kcal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/(Kopf 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4838700" algn="r"/>
              </a:tabLst>
            </a:pPr>
            <a:endParaRPr lang="de-AT" sz="2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483870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tierisch:</a:t>
            </a:r>
          </a:p>
          <a:p>
            <a:pPr>
              <a:tabLst>
                <a:tab pos="48387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beim Verbraucher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501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kcal/(Kopf 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4838700" algn="r"/>
              </a:tabLst>
            </a:pP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483870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Landfläche:</a:t>
            </a:r>
          </a:p>
          <a:p>
            <a:pPr>
              <a:tabLst>
                <a:tab pos="4838700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Acker 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+ Anbau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2200 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/Kopf</a:t>
            </a:r>
          </a:p>
          <a:p>
            <a:pPr>
              <a:tabLst>
                <a:tab pos="4838700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Weide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4800 m</a:t>
            </a:r>
            <a:r>
              <a:rPr lang="de-AT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/Kopf</a:t>
            </a:r>
            <a:endParaRPr lang="de-AT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statisches Szenario pro Kopf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772816"/>
            <a:ext cx="8820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	2050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niedrig	mittel	hoch	realistisch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de-AT" sz="2000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de-AT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Landwirtschaft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7 000	6 050	5250	4 600	4 450</a:t>
            </a:r>
          </a:p>
          <a:p>
            <a:pPr>
              <a:tabLst>
                <a:tab pos="2870200" algn="r"/>
                <a:tab pos="4305300" algn="r"/>
                <a:tab pos="5740400" algn="r"/>
                <a:tab pos="7173913" algn="r"/>
                <a:tab pos="8609013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davon Acker 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2 200	1 900	1 650	1 450	1 400</a:t>
            </a:r>
          </a:p>
          <a:p>
            <a:pPr>
              <a:tabLst>
                <a:tab pos="2870200" algn="r"/>
                <a:tab pos="4305300" algn="r"/>
                <a:tab pos="5740400" algn="r"/>
                <a:tab pos="7173913" algn="r"/>
                <a:tab pos="8609013" algn="r"/>
              </a:tabLst>
            </a:pP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davon Weide	4 800	4 150	3 600	3 150	3 050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Wald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5 800	4 950	4 300	3 800	3 650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endParaRPr lang="de-AT" sz="20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	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kcal/d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kcal/d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Ernährung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	2 831	2 434	2 122	1 860	1 795</a:t>
            </a:r>
          </a:p>
        </p:txBody>
      </p:sp>
    </p:spTree>
    <p:extLst>
      <p:ext uri="{BB962C8B-B14F-4D97-AF65-F5344CB8AC3E}">
        <p14:creationId xmlns:p14="http://schemas.microsoft.com/office/powerpoint/2010/main" val="3722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9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der Landfläche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</p:spTree>
    <p:extLst>
      <p:ext uri="{BB962C8B-B14F-4D97-AF65-F5344CB8AC3E}">
        <p14:creationId xmlns:p14="http://schemas.microsoft.com/office/powerpoint/2010/main" val="30782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61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kalorischen Gesamternährung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</p:spTree>
    <p:extLst>
      <p:ext uri="{BB962C8B-B14F-4D97-AF65-F5344CB8AC3E}">
        <p14:creationId xmlns:p14="http://schemas.microsoft.com/office/powerpoint/2010/main" val="34219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72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Anteil tierischer Produkte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7527794" y="604701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</p:spTree>
    <p:extLst>
      <p:ext uri="{BB962C8B-B14F-4D97-AF65-F5344CB8AC3E}">
        <p14:creationId xmlns:p14="http://schemas.microsoft.com/office/powerpoint/2010/main" val="30428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91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der Ernährung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</p:spTree>
    <p:extLst>
      <p:ext uri="{BB962C8B-B14F-4D97-AF65-F5344CB8AC3E}">
        <p14:creationId xmlns:p14="http://schemas.microsoft.com/office/powerpoint/2010/main" val="2801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ökologisches Szenario pro Kopf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772816"/>
            <a:ext cx="8820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 Kopf</a:t>
            </a:r>
            <a:r>
              <a:rPr lang="de-AT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	2050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niedrig	mittel	hoch	</a:t>
            </a: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konst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Fert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de-AT" sz="2000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de-AT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Landwirtschaft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7 000	6 050	5 250	4 600	4450</a:t>
            </a:r>
          </a:p>
          <a:p>
            <a:pPr>
              <a:tabLst>
                <a:tab pos="2870200" algn="r"/>
                <a:tab pos="4305300" algn="r"/>
                <a:tab pos="5740400" algn="r"/>
                <a:tab pos="7173913" algn="r"/>
                <a:tab pos="8609013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davon Acker 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1 500	1 500	1 500	1 500	1 500</a:t>
            </a:r>
          </a:p>
          <a:p>
            <a:pPr>
              <a:tabLst>
                <a:tab pos="2870200" algn="r"/>
                <a:tab pos="4305300" algn="r"/>
                <a:tab pos="5740400" algn="r"/>
                <a:tab pos="7173913" algn="r"/>
                <a:tab pos="8609013" algn="r"/>
              </a:tabLst>
            </a:pP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für Bioenergie	4 550	3 800	3 100	3 150	2 950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Wald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5 800	4 950	4 300	3 800	3650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endParaRPr lang="de-AT" sz="20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de-AT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Bio-Energie 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 13 850	11 400	9 450	7 800	7 400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bei 2,5 kWh/(m</a:t>
            </a:r>
            <a:r>
              <a:rPr lang="de-AT" sz="2000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a)</a:t>
            </a:r>
            <a:endParaRPr lang="de-AT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Sonnennutzung in Deutschland</a:t>
            </a:r>
            <a:endParaRPr lang="de-AT" dirty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8975" y="1568450"/>
            <a:ext cx="8455025" cy="36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Sonneneinstrahlung	ca. 1000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endParaRPr lang="de-DE" dirty="0" smtClean="0">
              <a:latin typeface="Arial" charset="0"/>
              <a:cs typeface="Arial" charset="0"/>
            </a:endParaRP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Biodiesel	1,5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Biogas	2,5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err="1" smtClean="0">
                <a:latin typeface="Arial" charset="0"/>
                <a:cs typeface="Arial" charset="0"/>
              </a:rPr>
              <a:t>Biomass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to</a:t>
            </a:r>
            <a:r>
              <a:rPr lang="de-DE" dirty="0" smtClean="0">
                <a:latin typeface="Arial" charset="0"/>
                <a:cs typeface="Arial" charset="0"/>
              </a:rPr>
              <a:t> Liquid (</a:t>
            </a:r>
            <a:r>
              <a:rPr lang="de-DE" dirty="0" err="1" smtClean="0">
                <a:latin typeface="Arial" charset="0"/>
                <a:cs typeface="Arial" charset="0"/>
              </a:rPr>
              <a:t>BtL</a:t>
            </a:r>
            <a:r>
              <a:rPr lang="de-DE" dirty="0" smtClean="0">
                <a:latin typeface="Arial" charset="0"/>
                <a:cs typeface="Arial" charset="0"/>
              </a:rPr>
              <a:t>)	3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Photovoltaik heute	&gt;95 kWh/(m² a)</a:t>
            </a:r>
          </a:p>
          <a:p>
            <a:pPr>
              <a:tabLst>
                <a:tab pos="7888288" algn="r"/>
              </a:tabLst>
            </a:pPr>
            <a:endParaRPr lang="de-DE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452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 smtClean="0"/>
              <a:t>Potenzial für Bioenergie in 2050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774936" y="5817424"/>
            <a:ext cx="6555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Arial" pitchFamily="34" charset="0"/>
              </a:rPr>
              <a:t>mit freundlicher Genehmigung: </a:t>
            </a:r>
            <a:r>
              <a:rPr lang="de-AT" sz="1000" dirty="0" smtClean="0">
                <a:latin typeface="Arial" pitchFamily="34" charset="0"/>
              </a:rPr>
              <a:t>WBGU </a:t>
            </a:r>
            <a:r>
              <a:rPr lang="de-AT" sz="1000" dirty="0">
                <a:latin typeface="Arial" pitchFamily="34" charset="0"/>
              </a:rPr>
              <a:t>– Wissenschaftlicher Beirat Globale Umweltveränderungen (2009): </a:t>
            </a:r>
            <a:r>
              <a:rPr lang="de-AT" sz="1000" dirty="0" smtClean="0">
                <a:latin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</a:rPr>
            </a:br>
            <a:r>
              <a:rPr lang="de-AT" sz="1000" dirty="0" err="1" smtClean="0">
                <a:latin typeface="Arial" pitchFamily="34" charset="0"/>
              </a:rPr>
              <a:t>Factsheet</a:t>
            </a:r>
            <a:r>
              <a:rPr lang="de-AT" sz="1000" dirty="0" smtClean="0">
                <a:latin typeface="Arial" pitchFamily="34" charset="0"/>
              </a:rPr>
              <a:t> </a:t>
            </a:r>
            <a:r>
              <a:rPr lang="de-AT" sz="1000" dirty="0">
                <a:latin typeface="Arial" pitchFamily="34" charset="0"/>
              </a:rPr>
              <a:t>1/2009: Bioenergie. </a:t>
            </a:r>
            <a:r>
              <a:rPr lang="de-AT" sz="1000" dirty="0" smtClean="0">
                <a:latin typeface="Arial" pitchFamily="34" charset="0"/>
              </a:rPr>
              <a:t>Berlin: WBGU.</a:t>
            </a:r>
          </a:p>
          <a:p>
            <a:r>
              <a:rPr lang="de-DE" sz="1000" dirty="0" smtClean="0">
                <a:latin typeface="Arial" pitchFamily="34" charset="0"/>
              </a:rPr>
              <a:t>http</a:t>
            </a:r>
            <a:r>
              <a:rPr lang="de-DE" sz="1000" dirty="0">
                <a:latin typeface="Arial" pitchFamily="34" charset="0"/>
              </a:rPr>
              <a:t>://www.wbgu.de/fileadmin/templates/dateien/veroeffentlichungen/factsheets/fs2009-fs1/wbgu_factsheet_1.pdf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6" y="1124745"/>
            <a:ext cx="7253736" cy="408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12" y="5167835"/>
            <a:ext cx="3946206" cy="6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5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</a:t>
            </a:r>
            <a:r>
              <a:rPr lang="de-AT" dirty="0"/>
              <a:t>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626645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Ernährung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kein Zukunftsproblem, </a:t>
            </a:r>
            <a:br>
              <a:rPr lang="de-AT" sz="2400" dirty="0">
                <a:latin typeface="Arial" pitchFamily="34" charset="0"/>
                <a:cs typeface="Arial" pitchFamily="34" charset="0"/>
              </a:rPr>
            </a:br>
            <a:r>
              <a:rPr lang="de-AT" sz="2400" dirty="0">
                <a:latin typeface="Arial" pitchFamily="34" charset="0"/>
                <a:cs typeface="Arial" pitchFamily="34" charset="0"/>
              </a:rPr>
              <a:t>sondern heute ungleich verteilt und knapp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: Luxus vs.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Hunger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Bioenergie keine nennenswerte Option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Biomasse für stoffliche Nutzung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4.4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Nachhaltigkeit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700808"/>
            <a:ext cx="79223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Menschheit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hat die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Fähigkeit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Entwicklung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nachhaltig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gestalten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sicherzustellen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die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heutigen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Bedürfnisse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befriedigt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werden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ohne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zukünftige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Generationen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einzuschränken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ihre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eigenen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Bedürfnisse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befriedigen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Brundtland-Bericht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Unsere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gemeinsame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Zukunft,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1987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Prinzipielle Alternativen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18967" y="1074216"/>
            <a:ext cx="743376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Kernspaltung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Kernfusion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Fossil mit CCS: Carbon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Capture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and Sequestration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Wellen- und Gezeitenkraftwerke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Wasserkraft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Windkraft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Geothermie</a:t>
            </a:r>
          </a:p>
          <a:p>
            <a:pPr marL="261938" indent="-261938">
              <a:buFont typeface="Arial" pitchFamily="34" charset="0"/>
              <a:buChar char="•"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Biomasse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Solarthermie</a:t>
            </a:r>
            <a:endParaRPr lang="de-DE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Photovoltaik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...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Solarthermisches Kraftwerk </a:t>
            </a:r>
            <a:r>
              <a:rPr lang="de-DE" dirty="0" err="1" smtClean="0"/>
              <a:t>Andasol</a:t>
            </a:r>
            <a:r>
              <a:rPr lang="de-DE" dirty="0" smtClean="0"/>
              <a:t> 1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660480" y="6117852"/>
            <a:ext cx="3639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http://en.wikipedia.org/wiki/File:12-05-08_AS1.JPG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3" t="37289" r="19303" b="36002"/>
          <a:stretch/>
        </p:blipFill>
        <p:spPr>
          <a:xfrm>
            <a:off x="-1" y="1118350"/>
            <a:ext cx="9126521" cy="490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Kostenvergleich erneuerbarer Strom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581259" y="6039531"/>
            <a:ext cx="5562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Kost et al., 2012: Studie Stromgestehungskosten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Erneuerbare Energien, Version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 30. MAI 2012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3568" y="1354183"/>
            <a:ext cx="754950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269163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Stromgestehungskosten</a:t>
            </a: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Euro/kWh</a:t>
            </a: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PV-Kleinanlagen	0,14 - 0,16</a:t>
            </a: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PV-Freiflächenanlagen Deutschland	0,13 - 0,14</a:t>
            </a:r>
          </a:p>
          <a:p>
            <a:pPr>
              <a:tabLst>
                <a:tab pos="7269163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PV-Freiflächenanlagen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Spanien	0,10</a:t>
            </a: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Onshore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-Windkraft	0,06 - 0,08</a:t>
            </a: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Offshore-Windkraft	0,11 - 0,16</a:t>
            </a: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Solarthermie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Spanien	0,18 - 0,24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5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Lernkurven: Grundgleichung</a:t>
            </a:r>
          </a:p>
        </p:txBody>
      </p:sp>
      <p:sp>
        <p:nvSpPr>
          <p:cNvPr id="4107" name="Inhaltsplatzhalter 2"/>
          <p:cNvSpPr>
            <a:spLocks noGrp="1"/>
          </p:cNvSpPr>
          <p:nvPr>
            <p:ph idx="4294967295"/>
          </p:nvPr>
        </p:nvSpPr>
        <p:spPr>
          <a:xfrm>
            <a:off x="755576" y="1196752"/>
            <a:ext cx="8018462" cy="51022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Exponentieller Zusammenhang zwischen Kosten und kumuliertem Markt:</a:t>
            </a: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Preis zu einen Startzeitpunkt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kumulierter Markt zu diesem Startzeitpunkt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Preis zu einem späteren Zeitpunkt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kumulierter Markt zu diesem späteren Zeitpunkt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positiver Lernfaktor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13094"/>
              </p:ext>
            </p:extLst>
          </p:nvPr>
        </p:nvGraphicFramePr>
        <p:xfrm>
          <a:off x="1708150" y="1958975"/>
          <a:ext cx="3021013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0" name="Formel" r:id="rId4" imgW="1218960" imgH="533160" progId="Equation.3">
                  <p:embed/>
                </p:oleObj>
              </mc:Choice>
              <mc:Fallback>
                <p:oleObj name="Formel" r:id="rId4" imgW="1218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1958975"/>
                        <a:ext cx="3021013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317364"/>
              </p:ext>
            </p:extLst>
          </p:nvPr>
        </p:nvGraphicFramePr>
        <p:xfrm>
          <a:off x="822044" y="3321482"/>
          <a:ext cx="4667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1" name="Formel" r:id="rId6" imgW="203040" imgH="228600" progId="Equation.3">
                  <p:embed/>
                </p:oleObj>
              </mc:Choice>
              <mc:Fallback>
                <p:oleObj name="Formel" r:id="rId6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044" y="3321482"/>
                        <a:ext cx="4667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9859"/>
              </p:ext>
            </p:extLst>
          </p:nvPr>
        </p:nvGraphicFramePr>
        <p:xfrm>
          <a:off x="816468" y="5101776"/>
          <a:ext cx="4968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2" name="Formel" r:id="rId8" imgW="241200" imgH="164880" progId="Equation.3">
                  <p:embed/>
                </p:oleObj>
              </mc:Choice>
              <mc:Fallback>
                <p:oleObj name="Formel" r:id="rId8" imgW="241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468" y="5101776"/>
                        <a:ext cx="496888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827708"/>
              </p:ext>
            </p:extLst>
          </p:nvPr>
        </p:nvGraphicFramePr>
        <p:xfrm>
          <a:off x="827584" y="4221088"/>
          <a:ext cx="3492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3" name="Formel" r:id="rId10" imgW="152280" imgH="164880" progId="Equation.3">
                  <p:embed/>
                </p:oleObj>
              </mc:Choice>
              <mc:Fallback>
                <p:oleObj name="Formel" r:id="rId10" imgW="152280" imgH="1648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221088"/>
                        <a:ext cx="34925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603560"/>
              </p:ext>
            </p:extLst>
          </p:nvPr>
        </p:nvGraphicFramePr>
        <p:xfrm>
          <a:off x="802709" y="3752419"/>
          <a:ext cx="5524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4" name="Formel" r:id="rId12" imgW="241200" imgH="228600" progId="Equation.3">
                  <p:embed/>
                </p:oleObj>
              </mc:Choice>
              <mc:Fallback>
                <p:oleObj name="Formel" r:id="rId12" imgW="2412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09" y="3752419"/>
                        <a:ext cx="5524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472110"/>
              </p:ext>
            </p:extLst>
          </p:nvPr>
        </p:nvGraphicFramePr>
        <p:xfrm>
          <a:off x="802856" y="4652820"/>
          <a:ext cx="4079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85" name="Formel" r:id="rId14" imgW="177480" imgH="164880" progId="Equation.3">
                  <p:embed/>
                </p:oleObj>
              </mc:Choice>
              <mc:Fallback>
                <p:oleObj name="Formel" r:id="rId14" imgW="177480" imgH="1648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856" y="4652820"/>
                        <a:ext cx="4079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0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Lernkurve der Photovoltaik-Module</a:t>
            </a:r>
          </a:p>
        </p:txBody>
      </p:sp>
      <p:sp>
        <p:nvSpPr>
          <p:cNvPr id="5" name="Rechteck 4"/>
          <p:cNvSpPr/>
          <p:nvPr/>
        </p:nvSpPr>
        <p:spPr>
          <a:xfrm>
            <a:off x="279656" y="5937683"/>
            <a:ext cx="704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1200" dirty="0">
                <a:latin typeface="Arial" pitchFamily="34" charset="0"/>
                <a:cs typeface="Arial" pitchFamily="34" charset="0"/>
              </a:rPr>
              <a:t>mit freundlicher Genehmigung aus: Aktuelle Fakten zur Photovoltaik in Deutschland, Dr. Harry Wirth, 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de-AT" sz="1200" dirty="0" smtClean="0">
                <a:latin typeface="Arial" pitchFamily="34" charset="0"/>
                <a:cs typeface="Arial" pitchFamily="34" charset="0"/>
              </a:rPr>
              <a:t>Fraunhofer-Institut 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für Solare Energiesysteme ISE, 21.3.2013, www.pv-fakten.de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3878" b="697"/>
          <a:stretch/>
        </p:blipFill>
        <p:spPr bwMode="auto">
          <a:xfrm>
            <a:off x="323527" y="1340768"/>
            <a:ext cx="878017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93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94903"/>
            <a:ext cx="8142287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Zukünftige Entwicklung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-49080" y="6005376"/>
            <a:ext cx="6497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s. auch: Fayyaz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Frenzel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Köster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et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al.: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Wie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können wir zukünftig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ausreichend Energie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nachhaltig bereitstellen?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  <a:cs typeface="Arial" pitchFamily="34" charset="0"/>
              </a:rPr>
            </a:br>
            <a:r>
              <a:rPr lang="de-AT" sz="1000" dirty="0" smtClean="0">
                <a:latin typeface="Arial" pitchFamily="34" charset="0"/>
                <a:cs typeface="Arial" pitchFamily="34" charset="0"/>
              </a:rPr>
              <a:t>CLB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Chemie in Labor und Biotechnik, 60. Jahrgang, Heft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01-02/2009, S. 32-39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61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</a:t>
            </a:r>
            <a:r>
              <a:rPr lang="de-AT" dirty="0"/>
              <a:t>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691727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Solarenergie fördern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Break-Even bereits in wenigen Jahren möglich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Schicksal fossiler Energieträger dann ungewiss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99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4619"/>
            <a:ext cx="8266113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Fertilität und Bruttoinlandsprodukt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800056" y="6098855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http://data.un.org/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21326" y="155679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2011, 2012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25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5" y="724619"/>
            <a:ext cx="8266113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in China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800056" y="6098855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http://data.un.org/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683568" y="1229072"/>
            <a:ext cx="8534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dirty="0">
                <a:solidFill>
                  <a:srgbClr val="0000FF"/>
                </a:solidFill>
                <a:cs typeface="Arial" charset="0"/>
              </a:rPr>
              <a:t>Jared Diamond, 2005: </a:t>
            </a:r>
            <a:br>
              <a:rPr lang="en-GB" sz="2800" dirty="0">
                <a:solidFill>
                  <a:srgbClr val="0000FF"/>
                </a:solidFill>
                <a:cs typeface="Arial" charset="0"/>
              </a:rPr>
            </a:br>
            <a:r>
              <a:rPr lang="en-GB" sz="2800" dirty="0">
                <a:solidFill>
                  <a:srgbClr val="0000FF"/>
                </a:solidFill>
                <a:cs typeface="Arial" charset="0"/>
              </a:rPr>
              <a:t>Collapse: How Societies Choose to Fail or Survive</a:t>
            </a:r>
          </a:p>
          <a:p>
            <a:endParaRPr lang="de-DE" dirty="0">
              <a:solidFill>
                <a:srgbClr val="0000FF"/>
              </a:solidFill>
              <a:cs typeface="Arial" charset="0"/>
            </a:endParaRPr>
          </a:p>
          <a:p>
            <a:r>
              <a:rPr lang="de-DE" sz="2200" b="1" dirty="0">
                <a:solidFill>
                  <a:srgbClr val="0000FF"/>
                </a:solidFill>
                <a:cs typeface="Arial" charset="0"/>
              </a:rPr>
              <a:t>Fünf wesentliche Punkte:</a:t>
            </a: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>
                <a:cs typeface="Arial" charset="0"/>
              </a:rPr>
              <a:t>Umweltzerstörung</a:t>
            </a: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>
                <a:cs typeface="Arial" charset="0"/>
              </a:rPr>
              <a:t>Klimaänderung</a:t>
            </a: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>
                <a:cs typeface="Arial" charset="0"/>
              </a:rPr>
              <a:t>feindliche Nachbarn</a:t>
            </a: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>
                <a:cs typeface="Arial" charset="0"/>
              </a:rPr>
              <a:t>freundliche Handelspartner </a:t>
            </a:r>
            <a:r>
              <a:rPr lang="de-DE" sz="2200" dirty="0" smtClean="0">
                <a:cs typeface="Arial" charset="0"/>
              </a:rPr>
              <a:t>(Abhängigkeiten, komplexes </a:t>
            </a:r>
            <a:r>
              <a:rPr lang="de-DE" sz="2200" dirty="0">
                <a:cs typeface="Arial" charset="0"/>
              </a:rPr>
              <a:t>System)</a:t>
            </a: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>
                <a:cs typeface="Arial" charset="0"/>
              </a:rPr>
              <a:t>inadäquate gesellschaftliche Antwort auf Herausforderungen</a:t>
            </a:r>
          </a:p>
          <a:p>
            <a:endParaRPr lang="de-DE" sz="2200" dirty="0">
              <a:cs typeface="Arial" charset="0"/>
            </a:endParaRPr>
          </a:p>
          <a:p>
            <a:r>
              <a:rPr lang="de-DE" sz="2200" b="1" dirty="0">
                <a:solidFill>
                  <a:srgbClr val="0000FF"/>
                </a:solidFill>
                <a:cs typeface="Arial" charset="0"/>
              </a:rPr>
              <a:t>Lösung: </a:t>
            </a:r>
            <a:br>
              <a:rPr lang="de-DE" sz="2200" b="1" dirty="0">
                <a:solidFill>
                  <a:srgbClr val="0000FF"/>
                </a:solidFill>
                <a:cs typeface="Arial" charset="0"/>
              </a:rPr>
            </a:br>
            <a:r>
              <a:rPr lang="de-DE" sz="2200" dirty="0">
                <a:latin typeface="Symbol" pitchFamily="18" charset="2"/>
                <a:cs typeface="Arial" charset="0"/>
              </a:rPr>
              <a:t>·</a:t>
            </a:r>
            <a:r>
              <a:rPr lang="de-DE" sz="2200" dirty="0">
                <a:cs typeface="Arial" charset="0"/>
              </a:rPr>
              <a:t>	Couragierte vorausschauende Reaktion auf erkannte Probleme</a:t>
            </a:r>
            <a:br>
              <a:rPr lang="de-DE" sz="2200" dirty="0">
                <a:cs typeface="Arial" charset="0"/>
              </a:rPr>
            </a:br>
            <a:r>
              <a:rPr lang="de-DE" sz="2200" dirty="0">
                <a:latin typeface="Symbol" pitchFamily="18" charset="2"/>
                <a:cs typeface="Arial" charset="0"/>
              </a:rPr>
              <a:t>·</a:t>
            </a:r>
            <a:r>
              <a:rPr lang="de-DE" sz="2200" dirty="0">
                <a:cs typeface="Arial" charset="0"/>
              </a:rPr>
              <a:t>	auch schmerzliche Korrektur der Werte</a:t>
            </a:r>
            <a:endParaRPr lang="de-DE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Ursachen für den Untergang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91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Lebensweise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6368"/>
            <a:ext cx="4407318" cy="58052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41912" y="5685301"/>
            <a:ext cx="313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mit freundlicher Genehmigung: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PETA Deutschland e.V.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People for the Ethical Treatment of Animals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Grafik 3" descr="Karte Arbeite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4704"/>
            <a:ext cx="6552727" cy="461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Ernährung: www.in-form.de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55577" y="5829968"/>
            <a:ext cx="45993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mit freundlicher Genehmigung:</a:t>
            </a: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FORM - Deutschland Initiative für gesunde Ernährung und mehr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Bewegung</a:t>
            </a: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ehemaliges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Layout Dezember 2008 bis August 2012</a:t>
            </a:r>
          </a:p>
        </p:txBody>
      </p:sp>
    </p:spTree>
    <p:extLst>
      <p:ext uri="{BB962C8B-B14F-4D97-AF65-F5344CB8AC3E}">
        <p14:creationId xmlns:p14="http://schemas.microsoft.com/office/powerpoint/2010/main" val="8612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6"/>
            <a:ext cx="2662922" cy="20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Persönlicher Energieumsatz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037049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Weltmittel	pro Jahr	20 500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/>
              <a:t>	</a:t>
            </a:r>
            <a:r>
              <a:rPr lang="de-AT" sz="1900" dirty="0" smtClean="0"/>
              <a:t>pro Tag	56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Österreich	pro Jahr	44 000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/>
              <a:t>	</a:t>
            </a:r>
            <a:r>
              <a:rPr lang="de-AT" sz="1900" dirty="0" smtClean="0"/>
              <a:t>pro Tag	120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	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intensives Kochen	0,5 h	1,5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Wäschewaschen	A+++, 60°, voll	1,0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Kühlschrank	A++, 200 l, 24 h	0,5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Gefrierschrank	A++, 200 l, 24 h	0,75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heiße Kurzduschen	50 l, 35°C	1,5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heißes Baden	200 l, 35°C	6,0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60W-Glühlampe	4 h	0,24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	24 h	1,44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PKW 7 l / 100 km	40 km	25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Kurztrip Barcelona	2 450 km	700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Urlaub in New York	13 600 km	4 000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Heizöl	1000 l	10 700      kWh</a:t>
            </a:r>
            <a:br>
              <a:rPr lang="de-AT" sz="1900" dirty="0" smtClean="0"/>
            </a:br>
            <a:r>
              <a:rPr lang="de-AT" sz="1900" dirty="0" smtClean="0"/>
              <a:t>	1000 l/a	30      kWh	/d</a:t>
            </a:r>
            <a:endParaRPr lang="de-AT" sz="1900" dirty="0"/>
          </a:p>
        </p:txBody>
      </p:sp>
    </p:spTree>
    <p:extLst>
      <p:ext uri="{BB962C8B-B14F-4D97-AF65-F5344CB8AC3E}">
        <p14:creationId xmlns:p14="http://schemas.microsoft.com/office/powerpoint/2010/main" val="28122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83569" y="1196752"/>
            <a:ext cx="8460431" cy="49685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0988" indent="-280988"/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Hinterfragen </a:t>
            </a: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aller Paradigmen: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Pflanzliche Ernährung 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Recht auf wie viele Kinder?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Alternative zu Religion als Basis der Werte-Definition und einer Umwelt-Ethik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Belohnung von Leistung durch Umweltbelastung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Wie können wir alle Bedürfnisse befriedigen?</a:t>
            </a:r>
            <a:br>
              <a:rPr lang="de-AT" sz="2000" dirty="0">
                <a:latin typeface="Arial" pitchFamily="34" charset="0"/>
                <a:cs typeface="Arial" pitchFamily="34" charset="0"/>
              </a:rPr>
            </a:br>
            <a:r>
              <a:rPr lang="de-AT" sz="2000" dirty="0" smtClean="0">
                <a:latin typeface="Arial" pitchFamily="34" charset="0"/>
                <a:cs typeface="Arial" pitchFamily="34" charset="0"/>
              </a:rPr>
              <a:t>↔ 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Wie können wir Kreisläufe nachhaltig gestalten?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Welche Maßnahmen sind überhaupt sinnvoll?</a:t>
            </a:r>
          </a:p>
          <a:p>
            <a:pPr marL="280988" indent="-280988">
              <a:buFont typeface="Times" pitchFamily="-69" charset="0"/>
              <a:buNone/>
            </a:pPr>
            <a:endParaRPr lang="de-DE" sz="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Gerechtigkeit inter-national, inter-generationell, transitorisch: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Wie werden Lasten für Umweltschutz verteilt?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Wie werden Lasten für Entwicklung verteilt?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Wie erfolgt zukünftig Handel mit Nahrung und Energie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Wie werden Verstöße gegen Umweltabkommen geahndet?</a:t>
            </a:r>
          </a:p>
          <a:p>
            <a:pPr marL="280988" indent="-280988">
              <a:buFont typeface="Times" pitchFamily="-69" charset="0"/>
              <a:buNone/>
            </a:pPr>
            <a:endParaRPr lang="de-DE" sz="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Sofortiges nachdrückliches Handeln!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Fragen zu einer nachhaltigen Zukunft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64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 Menschenrechtserklärung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179512" y="1124743"/>
            <a:ext cx="903157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AT" sz="2400" b="1" dirty="0">
                <a:solidFill>
                  <a:srgbClr val="FF0000"/>
                </a:solidFill>
              </a:rPr>
              <a:t>Alle Menschen </a:t>
            </a:r>
            <a:r>
              <a:rPr lang="de-AT" sz="2400" dirty="0"/>
              <a:t>sind frei und gleich an Würde und Rechten geboren. </a:t>
            </a:r>
            <a:endParaRPr lang="de-AT" sz="2400" dirty="0" smtClean="0"/>
          </a:p>
          <a:p>
            <a:pPr>
              <a:spcAft>
                <a:spcPts val="1200"/>
              </a:spcAft>
            </a:pPr>
            <a:r>
              <a:rPr lang="de-AT" sz="2400" dirty="0" smtClean="0"/>
              <a:t>Jeder </a:t>
            </a:r>
            <a:r>
              <a:rPr lang="de-AT" sz="2400" dirty="0"/>
              <a:t>hat das Recht auf Gedanken-, Gewissens- und </a:t>
            </a:r>
            <a:r>
              <a:rPr lang="de-AT" sz="2400" b="1" dirty="0" smtClean="0">
                <a:solidFill>
                  <a:srgbClr val="FF0000"/>
                </a:solidFill>
              </a:rPr>
              <a:t>Religionsfreiheit</a:t>
            </a:r>
            <a:r>
              <a:rPr lang="de-AT" sz="24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de-AT" sz="2400" dirty="0"/>
              <a:t>Heiratsfähige Männer und Frauen haben </a:t>
            </a:r>
            <a:r>
              <a:rPr lang="de-AT" sz="2400" dirty="0" smtClean="0"/>
              <a:t>... </a:t>
            </a:r>
            <a:r>
              <a:rPr lang="de-AT" sz="2400" dirty="0"/>
              <a:t>das Recht,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zu </a:t>
            </a:r>
            <a:r>
              <a:rPr lang="de-AT" sz="2400" dirty="0"/>
              <a:t>heiraten und </a:t>
            </a:r>
            <a:r>
              <a:rPr lang="de-AT" sz="2400" b="1" dirty="0">
                <a:solidFill>
                  <a:srgbClr val="FF0000"/>
                </a:solidFill>
              </a:rPr>
              <a:t>eine Familie zu gründen</a:t>
            </a:r>
            <a:r>
              <a:rPr lang="de-AT" sz="2400" dirty="0"/>
              <a:t>. </a:t>
            </a:r>
            <a:endParaRPr lang="de-AT" sz="2400" dirty="0" smtClean="0"/>
          </a:p>
          <a:p>
            <a:pPr>
              <a:spcAft>
                <a:spcPts val="1200"/>
              </a:spcAft>
            </a:pPr>
            <a:r>
              <a:rPr lang="de-AT" sz="2400" dirty="0"/>
              <a:t>Jeder hat als Mitglied der Gesellschaft das Recht auf </a:t>
            </a:r>
            <a:r>
              <a:rPr lang="de-AT" sz="2400" b="1" dirty="0">
                <a:solidFill>
                  <a:srgbClr val="FF0000"/>
                </a:solidFill>
              </a:rPr>
              <a:t>soziale Sicherheit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und </a:t>
            </a:r>
            <a:r>
              <a:rPr lang="de-AT" sz="2400" dirty="0"/>
              <a:t>Anspruch darauf, </a:t>
            </a:r>
            <a:r>
              <a:rPr lang="de-AT" sz="2400" dirty="0" smtClean="0"/>
              <a:t>in </a:t>
            </a:r>
            <a:r>
              <a:rPr lang="de-AT" sz="2400" dirty="0"/>
              <a:t>den </a:t>
            </a:r>
            <a:r>
              <a:rPr lang="de-AT" sz="2400" dirty="0" smtClean="0"/>
              <a:t>Genuss der </a:t>
            </a:r>
            <a:r>
              <a:rPr lang="de-AT" sz="2400" dirty="0"/>
              <a:t>wirtschaftlichen, sozialen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und </a:t>
            </a:r>
            <a:r>
              <a:rPr lang="de-AT" sz="2400" dirty="0"/>
              <a:t>kulturellen Rechte zu gelangen, die für seine Würde und die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b="1" dirty="0" smtClean="0">
                <a:solidFill>
                  <a:srgbClr val="FF0000"/>
                </a:solidFill>
              </a:rPr>
              <a:t>freie Entwicklung </a:t>
            </a:r>
            <a:r>
              <a:rPr lang="de-AT" sz="2400" dirty="0"/>
              <a:t>seiner Persönlichkeit unentbehrlich sind</a:t>
            </a:r>
            <a:r>
              <a:rPr lang="de-AT" sz="24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de-AT" sz="2400" dirty="0"/>
              <a:t>Jeder hat das Recht auf einen </a:t>
            </a:r>
            <a:r>
              <a:rPr lang="de-AT" sz="2400" b="1" dirty="0">
                <a:solidFill>
                  <a:srgbClr val="FF0000"/>
                </a:solidFill>
              </a:rPr>
              <a:t>Lebensstandard</a:t>
            </a:r>
            <a:r>
              <a:rPr lang="de-AT" sz="2400" dirty="0"/>
              <a:t>, der seine und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seiner </a:t>
            </a:r>
            <a:r>
              <a:rPr lang="de-AT" sz="2400" dirty="0"/>
              <a:t>Familie Gesundheit und Wohl gewährleistet... einschließlich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b="1" dirty="0" smtClean="0">
                <a:solidFill>
                  <a:srgbClr val="FF0000"/>
                </a:solidFill>
              </a:rPr>
              <a:t>Nahrung</a:t>
            </a:r>
            <a:r>
              <a:rPr lang="de-AT" sz="2400" dirty="0"/>
              <a:t>, Kleidung, Wohnung, ärztliche </a:t>
            </a:r>
            <a:r>
              <a:rPr lang="de-AT" sz="2400" dirty="0" smtClean="0"/>
              <a:t>Versorgung...</a:t>
            </a:r>
          </a:p>
          <a:p>
            <a:pPr>
              <a:spcAft>
                <a:spcPts val="1200"/>
              </a:spcAft>
            </a:pPr>
            <a:r>
              <a:rPr lang="de-AT" sz="2400" dirty="0"/>
              <a:t>Jeder hat Anspruch auf eine </a:t>
            </a:r>
            <a:r>
              <a:rPr lang="de-AT" sz="2400" b="1" dirty="0">
                <a:solidFill>
                  <a:srgbClr val="FF0000"/>
                </a:solidFill>
              </a:rPr>
              <a:t>soziale und internationale </a:t>
            </a:r>
            <a:r>
              <a:rPr lang="de-AT" sz="2400" b="1" dirty="0" smtClean="0">
                <a:solidFill>
                  <a:srgbClr val="FF0000"/>
                </a:solidFill>
              </a:rPr>
              <a:t>Ordnung</a:t>
            </a:r>
            <a:r>
              <a:rPr lang="de-AT" sz="2400" dirty="0" smtClean="0"/>
              <a:t>...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4133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Menschenrechte</a:t>
            </a:r>
            <a:endParaRPr lang="de-AT" dirty="0"/>
          </a:p>
        </p:txBody>
      </p:sp>
      <p:sp>
        <p:nvSpPr>
          <p:cNvPr id="5" name="Rechteck 4" title="dada"/>
          <p:cNvSpPr/>
          <p:nvPr/>
        </p:nvSpPr>
        <p:spPr>
          <a:xfrm>
            <a:off x="2555776" y="5085184"/>
            <a:ext cx="4032448" cy="10801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latin typeface="Arial" pitchFamily="34" charset="0"/>
                <a:cs typeface="Arial" pitchFamily="34" charset="0"/>
              </a:rPr>
              <a:t>Religionsfreiheit</a:t>
            </a:r>
          </a:p>
        </p:txBody>
      </p:sp>
      <p:sp>
        <p:nvSpPr>
          <p:cNvPr id="6" name="Rechteck 5" title="dada"/>
          <p:cNvSpPr/>
          <p:nvPr/>
        </p:nvSpPr>
        <p:spPr>
          <a:xfrm>
            <a:off x="2555776" y="1484784"/>
            <a:ext cx="4032448" cy="10801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latin typeface="Arial" pitchFamily="34" charset="0"/>
                <a:cs typeface="Arial" pitchFamily="34" charset="0"/>
              </a:rPr>
              <a:t>Lebensstandard, Nahrung</a:t>
            </a:r>
          </a:p>
        </p:txBody>
      </p:sp>
      <p:sp>
        <p:nvSpPr>
          <p:cNvPr id="7" name="Rechteck 6" title="dada"/>
          <p:cNvSpPr/>
          <p:nvPr/>
        </p:nvSpPr>
        <p:spPr>
          <a:xfrm>
            <a:off x="4860032" y="3645024"/>
            <a:ext cx="4032448" cy="10801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latin typeface="Arial" pitchFamily="34" charset="0"/>
                <a:cs typeface="Arial" pitchFamily="34" charset="0"/>
              </a:rPr>
              <a:t>Familie gründen</a:t>
            </a:r>
          </a:p>
        </p:txBody>
      </p:sp>
      <p:sp>
        <p:nvSpPr>
          <p:cNvPr id="8" name="Rechteck 7" title="dada"/>
          <p:cNvSpPr/>
          <p:nvPr/>
        </p:nvSpPr>
        <p:spPr>
          <a:xfrm>
            <a:off x="323528" y="2888940"/>
            <a:ext cx="4032448" cy="10801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>
                <a:latin typeface="Arial" pitchFamily="34" charset="0"/>
                <a:cs typeface="Arial" pitchFamily="34" charset="0"/>
              </a:rPr>
              <a:t>freie Entfaltung</a:t>
            </a:r>
          </a:p>
        </p:txBody>
      </p:sp>
    </p:spTree>
    <p:extLst>
      <p:ext uri="{BB962C8B-B14F-4D97-AF65-F5344CB8AC3E}">
        <p14:creationId xmlns:p14="http://schemas.microsoft.com/office/powerpoint/2010/main" val="761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6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64219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Menschenrechte?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auch Gewohnheiten nachhaltig hinterfragen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keine Tabus..., eins-weiter-fragen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Sparen, wo es wirklich relevant ist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zentrales Problem: Zahl der Menschen!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Fazit</a:t>
            </a:r>
          </a:p>
        </p:txBody>
      </p:sp>
      <p:sp>
        <p:nvSpPr>
          <p:cNvPr id="38915" name="Textfeld 3"/>
          <p:cNvSpPr txBox="1">
            <a:spLocks noChangeArrowheads="1"/>
          </p:cNvSpPr>
          <p:nvPr/>
        </p:nvSpPr>
        <p:spPr bwMode="auto">
          <a:xfrm>
            <a:off x="764271" y="1040531"/>
            <a:ext cx="820021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buFont typeface="Arial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Fossile Energieträger: 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- verfügbar aber Preis wird deutlich weiter steigen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- CO</a:t>
            </a:r>
            <a:r>
              <a:rPr lang="de-DE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aus Verbrennung ist klimaschädlich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Zwei Herausforderung: 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Energie </a:t>
            </a:r>
            <a:r>
              <a:rPr lang="de-DE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Klima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Landfläche ist knappes Gut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Energiepflanzen nur zwischenzeitlich als Energieträger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Langfristig: </a:t>
            </a:r>
            <a:br>
              <a:rPr lang="de-DE" sz="2000" dirty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Photovoltaik und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Solarthermie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sind 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preiswert, sicher, nachhaltig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Nachhaltiger Energiemix: </a:t>
            </a:r>
            <a:br>
              <a:rPr lang="de-DE" sz="2000" dirty="0">
                <a:latin typeface="Arial" pitchFamily="34" charset="0"/>
                <a:cs typeface="Arial" pitchFamily="34" charset="0"/>
              </a:rPr>
            </a:br>
            <a:r>
              <a:rPr lang="de-DE" sz="2000" dirty="0">
                <a:latin typeface="Arial" pitchFamily="34" charset="0"/>
                <a:cs typeface="Arial" pitchFamily="34" charset="0"/>
              </a:rPr>
              <a:t>Solar, Wind, Wasser, Restbiomasse,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Geothermie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de-AT" sz="2000" dirty="0" err="1">
                <a:latin typeface="Arial" pitchFamily="34" charset="0"/>
                <a:cs typeface="Arial" pitchFamily="34" charset="0"/>
              </a:rPr>
              <a:t>gesamtheitliche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 Sichtweise anstreben, </a:t>
            </a:r>
            <a:br>
              <a:rPr lang="de-AT" sz="2000" dirty="0">
                <a:latin typeface="Arial" pitchFamily="34" charset="0"/>
                <a:cs typeface="Arial" pitchFamily="34" charset="0"/>
              </a:rPr>
            </a:br>
            <a:r>
              <a:rPr lang="de-AT" sz="2000" dirty="0">
                <a:latin typeface="Arial" pitchFamily="34" charset="0"/>
                <a:cs typeface="Arial" pitchFamily="34" charset="0"/>
              </a:rPr>
              <a:t>dabei helfen Bilanzen und Betrachtung der Kreisläufe</a:t>
            </a:r>
          </a:p>
          <a:p>
            <a:pPr marL="273050" indent="-273050">
              <a:buFont typeface="Arial" pitchFamily="34" charset="0"/>
              <a:buChar char="•"/>
              <a:tabLst>
                <a:tab pos="1701800" algn="l"/>
              </a:tabLst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Ernährung:	Wir leisten uns hier und heute, </a:t>
            </a:r>
            <a:br>
              <a:rPr lang="de-AT" sz="2000" dirty="0">
                <a:latin typeface="Arial" pitchFamily="34" charset="0"/>
                <a:cs typeface="Arial" pitchFamily="34" charset="0"/>
              </a:rPr>
            </a:br>
            <a:r>
              <a:rPr lang="de-AT" sz="2000" dirty="0">
                <a:latin typeface="Arial" pitchFamily="34" charset="0"/>
                <a:cs typeface="Arial" pitchFamily="34" charset="0"/>
              </a:rPr>
              <a:t>	andere für uns hungern zu lassen.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zentrales Problem: Zahl der Menschen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wesentlicher veränderbarer Faktor: Verhalten und Gewohnheiten jedes Einzelnen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269875" indent="-269875">
              <a:buFont typeface="Arial" charset="0"/>
              <a:buChar char="•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106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Bilanzen als Wegweiser für eine nachhaltige Zukunft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 für Chemische Verfahrenstechnik </a:t>
            </a:r>
            <a:br>
              <a:rPr lang="de-AT" dirty="0" smtClean="0"/>
            </a:br>
            <a:r>
              <a:rPr lang="de-AT" dirty="0" smtClean="0"/>
              <a:t>und Umwelttechnik 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sz="1200" dirty="0"/>
              <a:t>Copyright: Creative-</a:t>
            </a:r>
            <a:r>
              <a:rPr lang="de-AT" sz="1200" dirty="0" err="1"/>
              <a:t>Commons</a:t>
            </a:r>
            <a:r>
              <a:rPr lang="de-AT" sz="1200" dirty="0"/>
              <a:t>-Lizenz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smtClean="0"/>
              <a:t>wo nicht bei anderen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5882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6"/>
            <a:ext cx="2662922" cy="204098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4716016" y="4533880"/>
            <a:ext cx="339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Bilanzraum definieren</a:t>
            </a:r>
            <a:endParaRPr lang="de-AT" sz="2400" b="1" dirty="0">
              <a:solidFill>
                <a:srgbClr val="F7014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6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28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5" y="1971860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28800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2" y="2750853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87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6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28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5" y="1971860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28800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2" y="2750853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98" y="3567351"/>
            <a:ext cx="1851142" cy="185114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86" y="3663655"/>
            <a:ext cx="1677988" cy="167798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18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Bilanz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75520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latin typeface="Arial" pitchFamily="34" charset="0"/>
                <a:cs typeface="Arial" pitchFamily="34" charset="0"/>
              </a:rPr>
              <a:t>was sich zeitlich in einem Bilanzraum ändert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was hineingeht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hinausgeht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was entsteht</a:t>
            </a: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was verschwindet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smtClean="0">
                <a:latin typeface="Arial" pitchFamily="34" charset="0"/>
                <a:cs typeface="Arial" pitchFamily="34" charset="0"/>
              </a:rPr>
              <a:t>Quellen: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6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28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5" y="1971860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28800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2" y="2750853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98" y="3567351"/>
            <a:ext cx="1851142" cy="185114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86" y="3663655"/>
            <a:ext cx="1677988" cy="167798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53" y="5254613"/>
            <a:ext cx="1008111" cy="1063727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>
          <a:xfrm rot="19276721">
            <a:off x="4773091" y="5410677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Aufstellen und Lösen einer Bilanz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7" y="1484784"/>
            <a:ext cx="806489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definieren des Bilanzraumes, der von einer geschlossenen Grenze umgeben sein muss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quantifizieren aller über die Grenze des Bilanzraumes hinein- und hinausgehenden Ströme, dies können jeweils mehrere sein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quantifizieren, was im Inneren des Bilanzraumes verschwindet oder entsteht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lösen der Bilanz nach einer interessierenden Größe, d.h. eine der Größen ist i.d.R. nicht bekannt bzw. nicht quantifiziert.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Begriffsdefinitionen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smtClean="0">
                <a:solidFill>
                  <a:srgbClr val="0070C0"/>
                </a:solidFill>
              </a:rPr>
              <a:t>Reserven</a:t>
            </a:r>
            <a:r>
              <a:rPr lang="de-AT" dirty="0" smtClean="0"/>
              <a:t>: geologisch-technisch nachgewiesene </a:t>
            </a:r>
            <a:r>
              <a:rPr lang="de-AT" dirty="0"/>
              <a:t>Mengen von Erdöl, </a:t>
            </a:r>
            <a:r>
              <a:rPr lang="de-AT" dirty="0" smtClean="0"/>
              <a:t>Erdgas, </a:t>
            </a:r>
            <a:r>
              <a:rPr lang="de-AT" dirty="0"/>
              <a:t>Kohle, </a:t>
            </a:r>
            <a:r>
              <a:rPr lang="de-AT" dirty="0" smtClean="0"/>
              <a:t>etc., die mit der heute zur Verfügung </a:t>
            </a:r>
            <a:r>
              <a:rPr lang="de-AT" dirty="0"/>
              <a:t>stehenden </a:t>
            </a:r>
            <a:r>
              <a:rPr lang="de-AT" dirty="0" smtClean="0"/>
              <a:t>Technologie wirtschaftlich gewonnen werden können.</a:t>
            </a:r>
          </a:p>
          <a:p>
            <a:pPr marL="0" indent="0">
              <a:buNone/>
            </a:pPr>
            <a:endParaRPr lang="de-AT" sz="1000" dirty="0"/>
          </a:p>
          <a:p>
            <a:pPr marL="0" indent="0">
              <a:buNone/>
            </a:pPr>
            <a:r>
              <a:rPr lang="de-AT" dirty="0" smtClean="0">
                <a:solidFill>
                  <a:srgbClr val="0070C0"/>
                </a:solidFill>
              </a:rPr>
              <a:t>Ressourcen</a:t>
            </a:r>
            <a:r>
              <a:rPr lang="de-AT" dirty="0" smtClean="0"/>
              <a:t>: Mengen eines Rohstoffs, deren technische </a:t>
            </a:r>
            <a:r>
              <a:rPr lang="de-AT" dirty="0"/>
              <a:t>oder wirtschaftliche Gewinnung noch unsicher </a:t>
            </a:r>
            <a:r>
              <a:rPr lang="de-AT" dirty="0" smtClean="0"/>
              <a:t>sind, die </a:t>
            </a:r>
            <a:r>
              <a:rPr lang="de-AT" dirty="0"/>
              <a:t>aufgrund geologischer Indikatoren aber erwartet </a:t>
            </a:r>
            <a:r>
              <a:rPr lang="de-AT" dirty="0" smtClean="0"/>
              <a:t>werden können.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r>
              <a:rPr lang="de-AT" sz="1000" dirty="0" smtClean="0"/>
              <a:t>B. </a:t>
            </a:r>
            <a:r>
              <a:rPr lang="de-AT" sz="1000" dirty="0" err="1" smtClean="0"/>
              <a:t>Hillemeier</a:t>
            </a:r>
            <a:r>
              <a:rPr lang="de-AT" sz="1000" dirty="0" smtClean="0"/>
              <a:t> (Ed.) 2006: Die Zukunft der Energieversorgung in </a:t>
            </a:r>
            <a:r>
              <a:rPr lang="de-AT" sz="1000" dirty="0"/>
              <a:t>D</a:t>
            </a:r>
            <a:r>
              <a:rPr lang="de-AT" sz="1000" dirty="0" smtClean="0"/>
              <a:t>eutschland. </a:t>
            </a:r>
            <a:r>
              <a:rPr lang="de-AT" sz="1000" dirty="0" err="1" smtClean="0"/>
              <a:t>acatech</a:t>
            </a:r>
            <a:r>
              <a:rPr lang="de-AT" sz="1000" dirty="0" smtClean="0"/>
              <a:t> SYMPOSIUM, 21</a:t>
            </a:r>
            <a:r>
              <a:rPr lang="de-AT" sz="1000" dirty="0"/>
              <a:t>. NOVEMBER 2006</a:t>
            </a:r>
            <a:endParaRPr lang="de-AT" sz="1000" dirty="0" smtClean="0"/>
          </a:p>
          <a:p>
            <a:pPr marL="0" indent="0">
              <a:buNone/>
            </a:pP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12120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Sonne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Sonne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sp>
        <p:nvSpPr>
          <p:cNvPr id="5" name="Ellipse 4"/>
          <p:cNvSpPr/>
          <p:nvPr/>
        </p:nvSpPr>
        <p:spPr>
          <a:xfrm>
            <a:off x="720000" y="2160000"/>
            <a:ext cx="3600000" cy="3600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6"/>
          <p:cNvCxnSpPr>
            <a:stCxn id="5" idx="7"/>
            <a:endCxn id="8" idx="1"/>
          </p:cNvCxnSpPr>
          <p:nvPr/>
        </p:nvCxnSpPr>
        <p:spPr>
          <a:xfrm flipV="1">
            <a:off x="3792792" y="2044299"/>
            <a:ext cx="650039" cy="64290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442831" y="1628800"/>
            <a:ext cx="4498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Bilanzraum,</a:t>
            </a:r>
            <a:br>
              <a:rPr lang="de-AT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Radius </a:t>
            </a:r>
            <a:r>
              <a:rPr lang="de-AT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AT" sz="24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Sonne</a:t>
            </a:r>
            <a:r>
              <a:rPr lang="nn-NO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ca</a:t>
            </a:r>
            <a:r>
              <a:rPr lang="nn-NO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700 000 </a:t>
            </a: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nn-NO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Strahlungsleistung schwarzer Körper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856394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Stefan-Boltzmann-Gesetz für ideal strahlende Körper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Stefan-Boltzmann-Konstanten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Sonne: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Leistung,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strahlende Fläche,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absolute Temperatur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37663"/>
              </p:ext>
            </p:extLst>
          </p:nvPr>
        </p:nvGraphicFramePr>
        <p:xfrm>
          <a:off x="729505" y="1820863"/>
          <a:ext cx="7154863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4" name="Formel" r:id="rId3" imgW="3060360" imgH="393480" progId="Equation.3">
                  <p:embed/>
                </p:oleObj>
              </mc:Choice>
              <mc:Fallback>
                <p:oleObj name="Formel" r:id="rId3" imgW="3060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05" y="1820863"/>
                        <a:ext cx="7154863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394585"/>
              </p:ext>
            </p:extLst>
          </p:nvPr>
        </p:nvGraphicFramePr>
        <p:xfrm>
          <a:off x="683568" y="3284538"/>
          <a:ext cx="3355975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5" name="Formel" r:id="rId5" imgW="1434960" imgH="419040" progId="Equation.3">
                  <p:embed/>
                </p:oleObj>
              </mc:Choice>
              <mc:Fallback>
                <p:oleObj name="Formel" r:id="rId5" imgW="1434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284538"/>
                        <a:ext cx="3355975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700436"/>
              </p:ext>
            </p:extLst>
          </p:nvPr>
        </p:nvGraphicFramePr>
        <p:xfrm>
          <a:off x="755576" y="4916488"/>
          <a:ext cx="51641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6" name="Formel" r:id="rId7" imgW="2209680" imgH="253800" progId="Equation.3">
                  <p:embed/>
                </p:oleObj>
              </mc:Choice>
              <mc:Fallback>
                <p:oleObj name="Formel" r:id="rId7" imgW="2209680" imgH="25380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916488"/>
                        <a:ext cx="516413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807004"/>
              </p:ext>
            </p:extLst>
          </p:nvPr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7" name="Formel" r:id="rId9" imgW="75960" imgH="75960" progId="Equation.3">
                  <p:embed/>
                </p:oleObj>
              </mc:Choice>
              <mc:Fallback>
                <p:oleObj name="Formel" r:id="rId9" imgW="75960" imgH="7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85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Sonne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260104"/>
            <a:ext cx="1406083" cy="1399792"/>
          </a:xfrm>
          <a:prstGeom prst="rect">
            <a:avLst/>
          </a:prstGeom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8095339" y="2924944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Erde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4320000" y="3962560"/>
            <a:ext cx="2837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/>
              <a:t>Millionen km</a:t>
            </a:r>
          </a:p>
        </p:txBody>
      </p:sp>
      <p:cxnSp>
        <p:nvCxnSpPr>
          <p:cNvPr id="12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3" name="Textfeld 12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Sonne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sp>
        <p:nvSpPr>
          <p:cNvPr id="5" name="Ellipse 4"/>
          <p:cNvSpPr/>
          <p:nvPr/>
        </p:nvSpPr>
        <p:spPr>
          <a:xfrm>
            <a:off x="-2880000" y="-1440000"/>
            <a:ext cx="10800000" cy="10800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260104"/>
            <a:ext cx="1406083" cy="1399792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095339" y="2924944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Erde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4320000" y="3962560"/>
            <a:ext cx="2837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/>
              <a:t>Millionen km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4" name="Textfeld 13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 5"/>
          <p:cNvSpPr>
            <a:spLocks noChangeArrowheads="1"/>
          </p:cNvSpPr>
          <p:nvPr/>
        </p:nvSpPr>
        <p:spPr bwMode="auto">
          <a:xfrm rot="-5400000">
            <a:off x="7111963" y="3575420"/>
            <a:ext cx="1616075" cy="741362"/>
          </a:xfrm>
          <a:prstGeom prst="parallelogram">
            <a:avLst>
              <a:gd name="adj" fmla="val 50944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Sonne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sp>
        <p:nvSpPr>
          <p:cNvPr id="5" name="Ellipse 4"/>
          <p:cNvSpPr/>
          <p:nvPr/>
        </p:nvSpPr>
        <p:spPr>
          <a:xfrm>
            <a:off x="-2880000" y="-1440000"/>
            <a:ext cx="10800000" cy="10800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4320000" y="3962560"/>
            <a:ext cx="2837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/>
              <a:t>Millionen km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7" name="Textfeld 4"/>
          <p:cNvSpPr txBox="1">
            <a:spLocks noChangeArrowheads="1"/>
          </p:cNvSpPr>
          <p:nvPr/>
        </p:nvSpPr>
        <p:spPr bwMode="auto">
          <a:xfrm>
            <a:off x="8115377" y="2924944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1 m</a:t>
            </a:r>
            <a:r>
              <a:rPr lang="de-DE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de-DE" sz="24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Strahlungsleistung auf 1 m</a:t>
            </a:r>
            <a:r>
              <a:rPr lang="de-AT" baseline="30000" dirty="0" smtClean="0"/>
              <a:t>2</a:t>
            </a:r>
            <a:r>
              <a:rPr lang="de-AT" dirty="0" smtClean="0"/>
              <a:t> der Erde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595291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Sonne: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bestrahlte Fläche mit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= 150 Mio. km: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Leistung je Quadratmeter, Solarkonstante: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98937"/>
              </p:ext>
            </p:extLst>
          </p:nvPr>
        </p:nvGraphicFramePr>
        <p:xfrm>
          <a:off x="729134" y="3356992"/>
          <a:ext cx="189865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6" name="Formel" r:id="rId3" imgW="812520" imgH="393480" progId="Equation.3">
                  <p:embed/>
                </p:oleObj>
              </mc:Choice>
              <mc:Fallback>
                <p:oleObj name="Formel" r:id="rId3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34" y="3356992"/>
                        <a:ext cx="1898650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106977"/>
              </p:ext>
            </p:extLst>
          </p:nvPr>
        </p:nvGraphicFramePr>
        <p:xfrm>
          <a:off x="716218" y="1916832"/>
          <a:ext cx="270033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7" name="Formel" r:id="rId5" imgW="1155600" imgH="253800" progId="Equation.3">
                  <p:embed/>
                </p:oleObj>
              </mc:Choice>
              <mc:Fallback>
                <p:oleObj name="Formel" r:id="rId5" imgW="1155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18" y="1916832"/>
                        <a:ext cx="2700338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178414"/>
              </p:ext>
            </p:extLst>
          </p:nvPr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8" name="Formel" r:id="rId7" imgW="75960" imgH="75960" progId="Equation.3">
                  <p:embed/>
                </p:oleObj>
              </mc:Choice>
              <mc:Fallback>
                <p:oleObj name="Formel" r:id="rId7" imgW="75960" imgH="7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280620"/>
              </p:ext>
            </p:extLst>
          </p:nvPr>
        </p:nvGraphicFramePr>
        <p:xfrm>
          <a:off x="683568" y="4853424"/>
          <a:ext cx="21653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9" name="Formel" r:id="rId9" imgW="927000" imgH="419040" progId="Equation.3">
                  <p:embed/>
                </p:oleObj>
              </mc:Choice>
              <mc:Fallback>
                <p:oleObj name="Formel" r:id="rId9" imgW="927000" imgH="41904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853424"/>
                        <a:ext cx="216535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39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 5"/>
          <p:cNvSpPr>
            <a:spLocks noChangeArrowheads="1"/>
          </p:cNvSpPr>
          <p:nvPr/>
        </p:nvSpPr>
        <p:spPr bwMode="auto">
          <a:xfrm rot="-5400000">
            <a:off x="7111963" y="3575420"/>
            <a:ext cx="1616075" cy="741362"/>
          </a:xfrm>
          <a:prstGeom prst="parallelogram">
            <a:avLst>
              <a:gd name="adj" fmla="val 50944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Erde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7" name="Textfeld 4"/>
          <p:cNvSpPr txBox="1">
            <a:spLocks noChangeArrowheads="1"/>
          </p:cNvSpPr>
          <p:nvPr/>
        </p:nvSpPr>
        <p:spPr bwMode="auto">
          <a:xfrm>
            <a:off x="8115377" y="2924944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1 m</a:t>
            </a:r>
            <a:r>
              <a:rPr lang="de-DE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de-DE" sz="24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0"/>
          <p:cNvSpPr>
            <a:spLocks noChangeArrowheads="1"/>
          </p:cNvSpPr>
          <p:nvPr/>
        </p:nvSpPr>
        <p:spPr bwMode="auto">
          <a:xfrm>
            <a:off x="7280168" y="2924944"/>
            <a:ext cx="1277915" cy="2077948"/>
          </a:xfrm>
          <a:prstGeom prst="ellipse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Erde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4" name="Gerade Verbindung mit Pfeil 11"/>
          <p:cNvCxnSpPr>
            <a:cxnSpLocks noChangeShapeType="1"/>
            <a:endCxn id="12" idx="7"/>
          </p:cNvCxnSpPr>
          <p:nvPr/>
        </p:nvCxnSpPr>
        <p:spPr bwMode="auto">
          <a:xfrm flipV="1">
            <a:off x="7920000" y="3229252"/>
            <a:ext cx="450937" cy="7346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feld 15"/>
          <p:cNvSpPr txBox="1">
            <a:spLocks noChangeArrowheads="1"/>
          </p:cNvSpPr>
          <p:nvPr/>
        </p:nvSpPr>
        <p:spPr bwMode="auto">
          <a:xfrm>
            <a:off x="5690562" y="2564904"/>
            <a:ext cx="2121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i="1" dirty="0" err="1" smtClean="0"/>
              <a:t>R</a:t>
            </a:r>
            <a:r>
              <a:rPr lang="de-DE" sz="2400" b="1" baseline="-25000" dirty="0" err="1" smtClean="0"/>
              <a:t>Erde</a:t>
            </a:r>
            <a:r>
              <a:rPr lang="de-DE" sz="2400" b="1" dirty="0" smtClean="0"/>
              <a:t> = 6370 </a:t>
            </a:r>
            <a:r>
              <a:rPr lang="de-DE" sz="2400" b="1" dirty="0"/>
              <a:t>km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Strahlungsleistung auf der Erde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34018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Erde: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bestrahlte Fläche: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auf der gesamten Erde: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51863"/>
              </p:ext>
            </p:extLst>
          </p:nvPr>
        </p:nvGraphicFramePr>
        <p:xfrm>
          <a:off x="748928" y="3717032"/>
          <a:ext cx="317500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" name="Formel" r:id="rId3" imgW="1358640" imgH="279360" progId="Equation.3">
                  <p:embed/>
                </p:oleObj>
              </mc:Choice>
              <mc:Fallback>
                <p:oleObj name="Formel" r:id="rId3" imgW="13586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28" y="3717032"/>
                        <a:ext cx="317500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808744"/>
              </p:ext>
            </p:extLst>
          </p:nvPr>
        </p:nvGraphicFramePr>
        <p:xfrm>
          <a:off x="755576" y="5373216"/>
          <a:ext cx="33528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0" name="Formel" r:id="rId5" imgW="1434960" imgH="279360" progId="Equation.3">
                  <p:embed/>
                </p:oleObj>
              </mc:Choice>
              <mc:Fallback>
                <p:oleObj name="Formel" r:id="rId5" imgW="14349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373216"/>
                        <a:ext cx="33528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920837"/>
              </p:ext>
            </p:extLst>
          </p:nvPr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1" name="Formel" r:id="rId7" imgW="75960" imgH="75960" progId="Equation.3">
                  <p:embed/>
                </p:oleObj>
              </mc:Choice>
              <mc:Fallback>
                <p:oleObj name="Formel" r:id="rId7" imgW="75960" imgH="7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91980"/>
              </p:ext>
            </p:extLst>
          </p:nvPr>
        </p:nvGraphicFramePr>
        <p:xfrm>
          <a:off x="750466" y="1940932"/>
          <a:ext cx="21653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2" name="Formel" r:id="rId9" imgW="927000" imgH="419040" progId="Equation.3">
                  <p:embed/>
                </p:oleObj>
              </mc:Choice>
              <mc:Fallback>
                <p:oleObj name="Formel" r:id="rId9" imgW="927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66" y="1940932"/>
                        <a:ext cx="216535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0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Start: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20130" y="2345398"/>
            <a:ext cx="1137320" cy="389191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2095619" y="2345398"/>
            <a:ext cx="1137320" cy="389191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3358194" y="4941168"/>
            <a:ext cx="1137320" cy="129614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4621746" y="4936364"/>
            <a:ext cx="1137320" cy="1300948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5899849" y="4942558"/>
            <a:ext cx="1137320" cy="129475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7142026" y="2345398"/>
            <a:ext cx="1137320" cy="389191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358194" y="2852936"/>
            <a:ext cx="3678974" cy="1944216"/>
          </a:xfrm>
          <a:prstGeom prst="rect">
            <a:avLst/>
          </a:prstGeom>
          <a:solidFill>
            <a:srgbClr val="F2F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3358195" y="2345399"/>
            <a:ext cx="3678974" cy="65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17533" y="1052736"/>
            <a:ext cx="76867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latin typeface="Arial" pitchFamily="34" charset="0"/>
                <a:cs typeface="Arial" pitchFamily="34" charset="0"/>
              </a:rPr>
              <a:t>Aachener Nachrichten, Mittwoch, 6. September, 2006:</a:t>
            </a:r>
          </a:p>
          <a:p>
            <a:r>
              <a:rPr lang="de-AT" sz="2700" dirty="0" smtClean="0">
                <a:latin typeface="Arial" pitchFamily="34" charset="0"/>
                <a:cs typeface="Arial" pitchFamily="34" charset="0"/>
              </a:rPr>
              <a:t>Landwirt von heute ist der Ölscheich von morgen</a:t>
            </a:r>
          </a:p>
          <a:p>
            <a:r>
              <a:rPr lang="de-AT" sz="1650" dirty="0" smtClean="0">
                <a:latin typeface="Arial" pitchFamily="34" charset="0"/>
                <a:cs typeface="Arial" pitchFamily="34" charset="0"/>
              </a:rPr>
              <a:t>In Zukunft kommen Strom und Wärme vom Acker: Alles was Erdöl kann, </a:t>
            </a:r>
            <a:br>
              <a:rPr lang="de-AT" sz="1650" dirty="0" smtClean="0">
                <a:latin typeface="Arial" pitchFamily="34" charset="0"/>
                <a:cs typeface="Arial" pitchFamily="34" charset="0"/>
              </a:rPr>
            </a:br>
            <a:r>
              <a:rPr lang="de-AT" sz="1650" dirty="0" smtClean="0">
                <a:latin typeface="Arial" pitchFamily="34" charset="0"/>
                <a:cs typeface="Arial" pitchFamily="34" charset="0"/>
              </a:rPr>
              <a:t>können Pflanzenöle auch. Nur die Landwirtschaftspolitik muss noch umdenken.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0130" y="3284984"/>
            <a:ext cx="113732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Arial" pitchFamily="34" charset="0"/>
                <a:cs typeface="Arial" pitchFamily="34" charset="0"/>
              </a:rPr>
              <a:t>Serie: Raus aus dem 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Treibhaus</a:t>
            </a:r>
          </a:p>
          <a:p>
            <a:r>
              <a:rPr lang="de-AT" sz="1600" dirty="0" smtClean="0">
                <a:latin typeface="Arial" pitchFamily="34" charset="0"/>
                <a:cs typeface="Arial" pitchFamily="34" charset="0"/>
              </a:rPr>
              <a:t>von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r>
              <a:rPr lang="de-AT" sz="1600" dirty="0">
                <a:latin typeface="Arial" pitchFamily="34" charset="0"/>
                <a:cs typeface="Arial" pitchFamily="34" charset="0"/>
              </a:rPr>
              <a:t>Franz 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Alt</a:t>
            </a:r>
            <a:endParaRPr lang="de-AT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0"/>
          <p:cNvSpPr>
            <a:spLocks noChangeArrowheads="1"/>
          </p:cNvSpPr>
          <p:nvPr/>
        </p:nvSpPr>
        <p:spPr bwMode="auto">
          <a:xfrm>
            <a:off x="7280168" y="2924944"/>
            <a:ext cx="1277915" cy="2077948"/>
          </a:xfrm>
          <a:prstGeom prst="ellipse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Erde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4" name="Gerade Verbindung mit Pfeil 11"/>
          <p:cNvCxnSpPr>
            <a:cxnSpLocks noChangeShapeType="1"/>
            <a:endCxn id="12" idx="7"/>
          </p:cNvCxnSpPr>
          <p:nvPr/>
        </p:nvCxnSpPr>
        <p:spPr bwMode="auto">
          <a:xfrm flipV="1">
            <a:off x="7920000" y="3229252"/>
            <a:ext cx="450937" cy="734666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feld 15"/>
          <p:cNvSpPr txBox="1">
            <a:spLocks noChangeArrowheads="1"/>
          </p:cNvSpPr>
          <p:nvPr/>
        </p:nvSpPr>
        <p:spPr bwMode="auto">
          <a:xfrm>
            <a:off x="5690562" y="2564904"/>
            <a:ext cx="2121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i="1" dirty="0" err="1" smtClean="0"/>
              <a:t>R</a:t>
            </a:r>
            <a:r>
              <a:rPr lang="de-DE" sz="2400" b="1" baseline="-25000" dirty="0" err="1" smtClean="0"/>
              <a:t>Erde</a:t>
            </a:r>
            <a:r>
              <a:rPr lang="de-DE" sz="2400" b="1" dirty="0" smtClean="0"/>
              <a:t> = 6370 </a:t>
            </a:r>
            <a:r>
              <a:rPr lang="de-DE" sz="2400" b="1" dirty="0"/>
              <a:t>km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Erde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260104"/>
            <a:ext cx="1406083" cy="1399792"/>
          </a:xfrm>
          <a:prstGeom prst="rect">
            <a:avLst/>
          </a:prstGeom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8095339" y="2924944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Erde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3" name="Textfeld 12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Strahlungsleistung auf der Erde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46506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Erde: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Erdoberfläche: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gemittelt auf der gesamten Erde: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196385"/>
              </p:ext>
            </p:extLst>
          </p:nvPr>
        </p:nvGraphicFramePr>
        <p:xfrm>
          <a:off x="757758" y="3717032"/>
          <a:ext cx="28781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8" name="Formel" r:id="rId3" imgW="1231560" imgH="279360" progId="Equation.3">
                  <p:embed/>
                </p:oleObj>
              </mc:Choice>
              <mc:Fallback>
                <p:oleObj name="Formel" r:id="rId3" imgW="12315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758" y="3717032"/>
                        <a:ext cx="2878138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854650"/>
              </p:ext>
            </p:extLst>
          </p:nvPr>
        </p:nvGraphicFramePr>
        <p:xfrm>
          <a:off x="732661" y="2132856"/>
          <a:ext cx="33528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9" name="Formel" r:id="rId5" imgW="1434960" imgH="279360" progId="Equation.3">
                  <p:embed/>
                </p:oleObj>
              </mc:Choice>
              <mc:Fallback>
                <p:oleObj name="Formel" r:id="rId5" imgW="14349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61" y="2132856"/>
                        <a:ext cx="33528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247910"/>
              </p:ext>
            </p:extLst>
          </p:nvPr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0" name="Formel" r:id="rId7" imgW="75960" imgH="75960" progId="Equation.3">
                  <p:embed/>
                </p:oleObj>
              </mc:Choice>
              <mc:Fallback>
                <p:oleObj name="Formel" r:id="rId7" imgW="75960" imgH="7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576397"/>
              </p:ext>
            </p:extLst>
          </p:nvPr>
        </p:nvGraphicFramePr>
        <p:xfrm>
          <a:off x="683568" y="5170488"/>
          <a:ext cx="4597401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1" name="Formel" r:id="rId9" imgW="1968480" imgH="469800" progId="Equation.3">
                  <p:embed/>
                </p:oleObj>
              </mc:Choice>
              <mc:Fallback>
                <p:oleObj name="Formel" r:id="rId9" imgW="1968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170488"/>
                        <a:ext cx="4597401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5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Senkrechte Sonneneinstrahlung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5682776" y="6104329"/>
            <a:ext cx="5454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© METEOTEST; </a:t>
            </a:r>
            <a:r>
              <a:rPr lang="de-AT" sz="120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 on </a:t>
            </a:r>
            <a:r>
              <a:rPr lang="de-AT" sz="1200" dirty="0">
                <a:latin typeface="Arial" pitchFamily="34" charset="0"/>
                <a:cs typeface="Arial" pitchFamily="34" charset="0"/>
                <a:hlinkClick r:id="rId2"/>
              </a:rPr>
              <a:t>www.meteonorm.com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10148" r="7204" b="11015"/>
          <a:stretch/>
        </p:blipFill>
        <p:spPr>
          <a:xfrm>
            <a:off x="1" y="1124744"/>
            <a:ext cx="9144000" cy="380756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2636912"/>
            <a:ext cx="147565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26489" r="89846" b="11980"/>
          <a:stretch/>
        </p:blipFill>
        <p:spPr>
          <a:xfrm>
            <a:off x="28253" y="2636912"/>
            <a:ext cx="151941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Beispiel: Strahlungsbilanz der Erde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569865" y="2986920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Sonne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260104"/>
            <a:ext cx="1406083" cy="1399792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095339" y="2924944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Erde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5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1" name="Textfeld 10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Energie von der Sonne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4"/>
            <a:ext cx="6949260" cy="680846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2" y="2216853"/>
            <a:ext cx="2504311" cy="24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8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Energie von der Sonne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4"/>
            <a:ext cx="6949260" cy="680846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2" y="2216853"/>
            <a:ext cx="2504311" cy="2493106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5470201" y="2128410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707904" y="280764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Bilanzraum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68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Energie von der Sonne</a:t>
            </a:r>
          </a:p>
        </p:txBody>
      </p:sp>
      <p:cxnSp>
        <p:nvCxnSpPr>
          <p:cNvPr id="13323" name="Gerade Verbindung mit Pfeil 12"/>
          <p:cNvCxnSpPr>
            <a:cxnSpLocks noChangeShapeType="1"/>
          </p:cNvCxnSpPr>
          <p:nvPr/>
        </p:nvCxnSpPr>
        <p:spPr bwMode="auto">
          <a:xfrm>
            <a:off x="1286098" y="3475494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4"/>
            <a:ext cx="6949260" cy="6808465"/>
          </a:xfrm>
          <a:prstGeom prst="rect">
            <a:avLst/>
          </a:prstGeom>
        </p:spPr>
      </p:pic>
      <p:cxnSp>
        <p:nvCxnSpPr>
          <p:cNvPr id="23" name="Gerade Verbindung mit Pfeil 12"/>
          <p:cNvCxnSpPr>
            <a:cxnSpLocks noChangeShapeType="1"/>
          </p:cNvCxnSpPr>
          <p:nvPr/>
        </p:nvCxnSpPr>
        <p:spPr bwMode="auto">
          <a:xfrm rot="-600000">
            <a:off x="1222381" y="272866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4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6" name="Gerade Verbindung mit Pfeil 12"/>
          <p:cNvCxnSpPr>
            <a:cxnSpLocks noChangeShapeType="1"/>
          </p:cNvCxnSpPr>
          <p:nvPr/>
        </p:nvCxnSpPr>
        <p:spPr bwMode="auto">
          <a:xfrm rot="600000">
            <a:off x="1249302" y="4151074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2" y="2216853"/>
            <a:ext cx="2504311" cy="2493106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5" y="1807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38" y="155091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5" y="5113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38" y="53459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0" y="510373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0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87" y="180567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sp>
        <p:nvSpPr>
          <p:cNvPr id="40" name="Ellipse 39"/>
          <p:cNvSpPr/>
          <p:nvPr/>
        </p:nvSpPr>
        <p:spPr>
          <a:xfrm>
            <a:off x="5470201" y="2128410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707904" y="280764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Bilanzraum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2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12"/>
          <p:cNvCxnSpPr>
            <a:cxnSpLocks noChangeShapeType="1"/>
          </p:cNvCxnSpPr>
          <p:nvPr/>
        </p:nvCxnSpPr>
        <p:spPr bwMode="auto">
          <a:xfrm>
            <a:off x="1257752" y="4072096"/>
            <a:ext cx="3238056" cy="587408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4" name="Gerade Verbindung mit Pfeil 12"/>
          <p:cNvCxnSpPr>
            <a:cxnSpLocks noChangeShapeType="1"/>
          </p:cNvCxnSpPr>
          <p:nvPr/>
        </p:nvCxnSpPr>
        <p:spPr bwMode="auto">
          <a:xfrm>
            <a:off x="1287638" y="3475494"/>
            <a:ext cx="2844614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 flipV="1">
            <a:off x="1230831" y="2192286"/>
            <a:ext cx="3264977" cy="615361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Energie von der Sonne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4"/>
            <a:ext cx="6949260" cy="6808465"/>
          </a:xfrm>
          <a:prstGeom prst="rect">
            <a:avLst/>
          </a:prstGeom>
        </p:spPr>
      </p:pic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4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2" y="2216853"/>
            <a:ext cx="2504311" cy="2493106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5" y="1807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38" y="155091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5" y="5113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38" y="53459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0" y="510373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0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87" y="180567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sp>
        <p:nvSpPr>
          <p:cNvPr id="40" name="Ellipse 39"/>
          <p:cNvSpPr/>
          <p:nvPr/>
        </p:nvSpPr>
        <p:spPr>
          <a:xfrm>
            <a:off x="5470201" y="2128410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707904" y="280764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Bilanzraum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0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Strahlungsbilanz der Erde</a:t>
            </a:r>
            <a:endParaRPr lang="de-AT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759015"/>
              </p:ext>
            </p:extLst>
          </p:nvPr>
        </p:nvGraphicFramePr>
        <p:xfrm>
          <a:off x="712217" y="1465535"/>
          <a:ext cx="8396287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6" name="Formel" r:id="rId3" imgW="3593880" imgH="253800" progId="Equation.3">
                  <p:embed/>
                </p:oleObj>
              </mc:Choice>
              <mc:Fallback>
                <p:oleObj name="Formel" r:id="rId3" imgW="3593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217" y="1465535"/>
                        <a:ext cx="8396287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613593"/>
              </p:ext>
            </p:extLst>
          </p:nvPr>
        </p:nvGraphicFramePr>
        <p:xfrm>
          <a:off x="769938" y="2787650"/>
          <a:ext cx="62928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7" name="Formel" r:id="rId5" imgW="2692080" imgH="279360" progId="Equation.3">
                  <p:embed/>
                </p:oleObj>
              </mc:Choice>
              <mc:Fallback>
                <p:oleObj name="Formel" r:id="rId5" imgW="2692080" imgH="27936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2787650"/>
                        <a:ext cx="62928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364269"/>
              </p:ext>
            </p:extLst>
          </p:nvPr>
        </p:nvGraphicFramePr>
        <p:xfrm>
          <a:off x="778371" y="3783062"/>
          <a:ext cx="465772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8" name="Formel" r:id="rId7" imgW="1993680" imgH="279360" progId="Equation.3">
                  <p:embed/>
                </p:oleObj>
              </mc:Choice>
              <mc:Fallback>
                <p:oleObj name="Formel" r:id="rId7" imgW="1993680" imgH="27936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371" y="3783062"/>
                        <a:ext cx="465772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1115616" y="1412776"/>
            <a:ext cx="648072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439652" y="2204864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0, stationär</a:t>
            </a:r>
            <a:endParaRPr lang="de-A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724128" y="1412776"/>
            <a:ext cx="648072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7092280" y="1412776"/>
            <a:ext cx="68407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364088" y="2204862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vernachlässigbar</a:t>
            </a:r>
            <a:endParaRPr lang="de-A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641037"/>
              </p:ext>
            </p:extLst>
          </p:nvPr>
        </p:nvGraphicFramePr>
        <p:xfrm>
          <a:off x="818356" y="4868863"/>
          <a:ext cx="6057900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9" name="Formel" r:id="rId9" imgW="2590560" imgH="507960" progId="Equation.3">
                  <p:embed/>
                </p:oleObj>
              </mc:Choice>
              <mc:Fallback>
                <p:oleObj name="Formel" r:id="rId9" imgW="2590560" imgH="50796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" y="4868863"/>
                        <a:ext cx="6057900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0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80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49560"/>
            <a:ext cx="861853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des Rohölpreises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56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12"/>
          <p:cNvCxnSpPr>
            <a:cxnSpLocks noChangeShapeType="1"/>
          </p:cNvCxnSpPr>
          <p:nvPr/>
        </p:nvCxnSpPr>
        <p:spPr bwMode="auto">
          <a:xfrm>
            <a:off x="1257752" y="4072096"/>
            <a:ext cx="3238056" cy="587408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4" name="Gerade Verbindung mit Pfeil 12"/>
          <p:cNvCxnSpPr>
            <a:cxnSpLocks noChangeShapeType="1"/>
          </p:cNvCxnSpPr>
          <p:nvPr/>
        </p:nvCxnSpPr>
        <p:spPr bwMode="auto">
          <a:xfrm>
            <a:off x="1287638" y="3475494"/>
            <a:ext cx="2844614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 flipV="1">
            <a:off x="1230831" y="2192286"/>
            <a:ext cx="3264977" cy="615361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Energie von der Sonne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4"/>
            <a:ext cx="6949260" cy="6808465"/>
          </a:xfrm>
          <a:prstGeom prst="rect">
            <a:avLst/>
          </a:prstGeom>
        </p:spPr>
      </p:pic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4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0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5" y="5919663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2" y="2216853"/>
            <a:ext cx="2504311" cy="2493106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5" y="1807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38" y="155091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4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5" y="511346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38" y="534599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0" y="510373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0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87" y="1805678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49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5" y="1737466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0" name="Gerade Verbindung mit Pfeil 12"/>
          <p:cNvCxnSpPr>
            <a:cxnSpLocks noChangeShapeType="1"/>
          </p:cNvCxnSpPr>
          <p:nvPr/>
        </p:nvCxnSpPr>
        <p:spPr bwMode="auto">
          <a:xfrm flipH="1" flipV="1">
            <a:off x="3359979" y="3020674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1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5" y="4204684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sp>
        <p:nvSpPr>
          <p:cNvPr id="5" name="Textfeld 4"/>
          <p:cNvSpPr txBox="1"/>
          <p:nvPr/>
        </p:nvSpPr>
        <p:spPr>
          <a:xfrm>
            <a:off x="2901620" y="4725144"/>
            <a:ext cx="253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Reflexion an </a:t>
            </a:r>
          </a:p>
          <a:p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der Atmosphäre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470201" y="2128410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707904" y="280764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Bilanzraum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55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Strahlungsbilanz der Erde</a:t>
            </a:r>
            <a:endParaRPr lang="de-AT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835230"/>
              </p:ext>
            </p:extLst>
          </p:nvPr>
        </p:nvGraphicFramePr>
        <p:xfrm>
          <a:off x="755576" y="2852936"/>
          <a:ext cx="751205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37" name="Formel" r:id="rId3" imgW="3213000" imgH="507960" progId="Equation.3">
                  <p:embed/>
                </p:oleObj>
              </mc:Choice>
              <mc:Fallback>
                <p:oleObj name="Formel" r:id="rId3" imgW="3213000" imgH="50796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852936"/>
                        <a:ext cx="751205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683568" y="1340768"/>
            <a:ext cx="795429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Reflexionsgrad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>
                <a:latin typeface="Arial" pitchFamily="34" charset="0"/>
                <a:cs typeface="Arial" pitchFamily="34" charset="0"/>
              </a:rPr>
              <a:t>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emessen wird 288 K bzw. 15 °C aufgrund </a:t>
            </a:r>
            <a:br>
              <a:rPr lang="de-AT" sz="2400" dirty="0" smtClean="0">
                <a:latin typeface="Arial" pitchFamily="34" charset="0"/>
                <a:cs typeface="Arial" pitchFamily="34" charset="0"/>
              </a:rPr>
            </a:br>
            <a:r>
              <a:rPr lang="de-AT" sz="2400" dirty="0" smtClean="0">
                <a:latin typeface="Arial" pitchFamily="34" charset="0"/>
                <a:cs typeface="Arial" pitchFamily="34" charset="0"/>
              </a:rPr>
              <a:t>des natürlichen und des anthropogenen Treibhauseffekts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895277"/>
              </p:ext>
            </p:extLst>
          </p:nvPr>
        </p:nvGraphicFramePr>
        <p:xfrm>
          <a:off x="778991" y="2073726"/>
          <a:ext cx="112871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38" name="Formel" r:id="rId5" imgW="482400" imgH="203040" progId="Equation.3">
                  <p:embed/>
                </p:oleObj>
              </mc:Choice>
              <mc:Fallback>
                <p:oleObj name="Formel" r:id="rId5" imgW="482400" imgH="20304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91" y="2073726"/>
                        <a:ext cx="1128713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093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>
            <a:spLocks noChangeAspect="1"/>
          </p:cNvSpPr>
          <p:nvPr/>
        </p:nvSpPr>
        <p:spPr>
          <a:xfrm>
            <a:off x="-1620688" y="332656"/>
            <a:ext cx="2260778" cy="2260778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-8281618" y="1873211"/>
            <a:ext cx="25678469" cy="2567846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79000">
                <a:schemeClr val="tx2">
                  <a:lumMod val="60000"/>
                  <a:lumOff val="40000"/>
                </a:schemeClr>
              </a:gs>
              <a:gs pos="88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Effekt der Treibhausgase</a:t>
            </a:r>
          </a:p>
        </p:txBody>
      </p: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flipV="1">
            <a:off x="899592" y="1542189"/>
            <a:ext cx="2166792" cy="1597419"/>
          </a:xfrm>
          <a:prstGeom prst="straightConnector1">
            <a:avLst/>
          </a:prstGeom>
          <a:noFill/>
          <a:ln w="190500" algn="ctr">
            <a:solidFill>
              <a:srgbClr val="FF9933"/>
            </a:solidFill>
            <a:round/>
            <a:headEnd/>
            <a:tailEnd type="stealth" w="med" len="med"/>
          </a:ln>
        </p:spPr>
      </p:cxnSp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flipV="1">
            <a:off x="2699792" y="1395942"/>
            <a:ext cx="5688632" cy="4337314"/>
          </a:xfrm>
          <a:prstGeom prst="straightConnector1">
            <a:avLst/>
          </a:prstGeom>
          <a:noFill/>
          <a:ln w="381000" algn="ctr">
            <a:solidFill>
              <a:srgbClr val="C00000"/>
            </a:solidFill>
            <a:round/>
            <a:headEnd/>
            <a:tailEnd type="stealth" w="sm" len="sm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>
            <a:off x="5565038" y="3594330"/>
            <a:ext cx="1836206" cy="2386687"/>
          </a:xfrm>
          <a:prstGeom prst="straightConnector1">
            <a:avLst/>
          </a:prstGeom>
          <a:noFill/>
          <a:ln w="190500" algn="ctr">
            <a:solidFill>
              <a:srgbClr val="C00000"/>
            </a:solidFill>
            <a:round/>
            <a:headEnd/>
            <a:tailEnd type="stealth" w="med" len="med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>
            <a:off x="-490299" y="1463045"/>
            <a:ext cx="3190091" cy="4270211"/>
          </a:xfrm>
          <a:prstGeom prst="straightConnector1">
            <a:avLst/>
          </a:prstGeom>
          <a:noFill/>
          <a:ln w="381000" algn="ctr">
            <a:solidFill>
              <a:srgbClr val="FF9933"/>
            </a:solidFill>
            <a:round/>
            <a:headEnd/>
            <a:tailEnd type="stealth" w="sm" len="sm"/>
          </a:ln>
        </p:spPr>
      </p:cxnSp>
      <p:sp>
        <p:nvSpPr>
          <p:cNvPr id="6" name="Ellipse 5"/>
          <p:cNvSpPr>
            <a:spLocks noChangeAspect="1"/>
          </p:cNvSpPr>
          <p:nvPr/>
        </p:nvSpPr>
        <p:spPr>
          <a:xfrm>
            <a:off x="-4603295" y="5551534"/>
            <a:ext cx="18321822" cy="183218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Textfeld 61"/>
          <p:cNvSpPr txBox="1"/>
          <p:nvPr/>
        </p:nvSpPr>
        <p:spPr>
          <a:xfrm>
            <a:off x="3117644" y="1052736"/>
            <a:ext cx="253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Reflexion an </a:t>
            </a:r>
          </a:p>
          <a:p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der Atmosphäre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137541" y="4902259"/>
            <a:ext cx="1842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kurzwellige</a:t>
            </a:r>
            <a:b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Strahlung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164288" y="2564904"/>
            <a:ext cx="1840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langwellige</a:t>
            </a:r>
            <a:br>
              <a:rPr lang="de-A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Strahlung</a:t>
            </a:r>
            <a:endParaRPr lang="de-AT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2217873" y="3068960"/>
            <a:ext cx="233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Treibhausgase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3431885" y="5805264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Erdoberfläche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3579429" y="2060848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Atmosphäre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05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Energie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7"/>
            <a:ext cx="5983048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495675" algn="r"/>
                <a:tab pos="5741988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Reserven	Verbrauch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Gt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Gt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Erdöl	225	4,1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Erdgas	154	2,4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Kohle	860	7,7</a:t>
            </a:r>
          </a:p>
          <a:p>
            <a:pPr>
              <a:tabLst>
                <a:tab pos="3495675" algn="r"/>
                <a:tab pos="5741988" algn="r"/>
              </a:tabLst>
            </a:pPr>
            <a:endParaRPr lang="de-AT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34,0</a:t>
            </a:r>
            <a:endParaRPr lang="de-AT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Primärenergieträger		143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Elektrizität		22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670300" algn="r"/>
                <a:tab pos="6105525" algn="r"/>
              </a:tabLst>
            </a:pP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a	= Jahr</a:t>
            </a: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G	= 1 000 000 000</a:t>
            </a: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P	= 1 000 000 000 000 000</a:t>
            </a:r>
          </a:p>
        </p:txBody>
      </p:sp>
    </p:spTree>
    <p:extLst>
      <p:ext uri="{BB962C8B-B14F-4D97-AF65-F5344CB8AC3E}">
        <p14:creationId xmlns:p14="http://schemas.microsoft.com/office/powerpoint/2010/main" val="38339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Bevölkerung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7"/>
            <a:ext cx="84604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Bevölkerung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Mio.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Welt	6 970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Österreich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8,4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Deutschland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82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USA	313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EU-27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502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Russland	142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Amerika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943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Afrika	1 070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China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1 379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Indien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1 241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Energie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7"/>
            <a:ext cx="8379217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Reserven	Verbrauch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t/Kopf	kg/(Kopf a)	kg/(Kopf d)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Erdöl	32	582	1,6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Erdgas	22	342	0,9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Kohle	122	1 104	3,0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Summe	177	2 028	5,6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4 880	13,4</a:t>
            </a:r>
            <a:endParaRPr lang="de-AT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Primärenergie		20 480 kWh/(Kopf a)	56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kWh/(Kopf d)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Elektrizität		3 160 kWh/(Kopf a)	9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kWh/(Kopf d)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a	= Jahr</a:t>
            </a: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d	= Tag</a:t>
            </a:r>
          </a:p>
        </p:txBody>
      </p:sp>
    </p:spTree>
    <p:extLst>
      <p:ext uri="{BB962C8B-B14F-4D97-AF65-F5344CB8AC3E}">
        <p14:creationId xmlns:p14="http://schemas.microsoft.com/office/powerpoint/2010/main" val="20107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67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478110"/>
            <a:ext cx="8837613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Primärenergiekonsum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66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27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5818"/>
            <a:ext cx="9028113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Anteile am globalen Konsum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036081" y="6090592"/>
            <a:ext cx="4107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International Energy </a:t>
            </a:r>
            <a:r>
              <a:rPr lang="en-US" sz="1200" dirty="0" smtClean="0"/>
              <a:t>Agency, 2011 </a:t>
            </a:r>
            <a:r>
              <a:rPr lang="en-US" sz="1200" dirty="0"/>
              <a:t>Key World Energy </a:t>
            </a:r>
            <a:r>
              <a:rPr lang="en-US" sz="1200" dirty="0" smtClean="0"/>
              <a:t>Statistics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Energieflussbild</a:t>
            </a:r>
            <a:br>
              <a:rPr lang="de-AT" dirty="0" smtClean="0"/>
            </a:br>
            <a:r>
              <a:rPr lang="de-AT" dirty="0" smtClean="0"/>
              <a:t>Deutschland</a:t>
            </a:r>
            <a:br>
              <a:rPr lang="de-AT" dirty="0" smtClean="0"/>
            </a:br>
            <a:r>
              <a:rPr lang="de-AT" dirty="0" smtClean="0"/>
              <a:t>2011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5819445"/>
            <a:ext cx="34563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 smtClean="0">
                <a:latin typeface="Arial" pitchFamily="34" charset="0"/>
                <a:cs typeface="Arial" pitchFamily="34" charset="0"/>
              </a:rPr>
              <a:t>mit freundlicher Genehmigung:</a:t>
            </a:r>
          </a:p>
          <a:p>
            <a:r>
              <a:rPr lang="de-AT" sz="900" dirty="0" smtClean="0">
                <a:latin typeface="Arial" pitchFamily="34" charset="0"/>
                <a:cs typeface="Arial" pitchFamily="34" charset="0"/>
              </a:rPr>
              <a:t>Quelle: Arbeitsgemeinschaft </a:t>
            </a:r>
            <a:r>
              <a:rPr lang="de-AT" sz="900" dirty="0">
                <a:latin typeface="Arial" pitchFamily="34" charset="0"/>
                <a:cs typeface="Arial" pitchFamily="34" charset="0"/>
              </a:rPr>
              <a:t>Energiebilanzen (AGEB) 10/2012</a:t>
            </a:r>
            <a:endParaRPr lang="de-AT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900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de-AT" sz="900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de-AT" sz="900" dirty="0" smtClean="0">
                <a:latin typeface="Arial" pitchFamily="34" charset="0"/>
                <a:cs typeface="Arial" pitchFamily="34" charset="0"/>
                <a:hlinkClick r:id="rId2"/>
              </a:rPr>
              <a:t>www.ag-energiebilanzen.de</a:t>
            </a:r>
            <a:endParaRPr lang="de-AT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2061" r="4296" b="3154"/>
          <a:stretch/>
        </p:blipFill>
        <p:spPr bwMode="auto">
          <a:xfrm>
            <a:off x="3635896" y="509881"/>
            <a:ext cx="5341509" cy="58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5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03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1" y="664418"/>
            <a:ext cx="8704263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687" y="523993"/>
            <a:ext cx="8451817" cy="672759"/>
          </a:xfrm>
        </p:spPr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-Gehalt auf </a:t>
            </a:r>
            <a:r>
              <a:rPr lang="de-AT" dirty="0" err="1" smtClean="0"/>
              <a:t>Mauna</a:t>
            </a:r>
            <a:r>
              <a:rPr lang="de-AT" dirty="0" smtClean="0"/>
              <a:t> </a:t>
            </a:r>
            <a:r>
              <a:rPr lang="de-AT" dirty="0" err="1" smtClean="0"/>
              <a:t>Loa</a:t>
            </a:r>
            <a:r>
              <a:rPr lang="de-AT" dirty="0" smtClean="0"/>
              <a:t>, Hawaii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6152659" y="6115222"/>
            <a:ext cx="3079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http://www.esrl.noaa.gov/gmd/ccgg/trends/</a:t>
            </a:r>
          </a:p>
        </p:txBody>
      </p:sp>
    </p:spTree>
    <p:extLst>
      <p:ext uri="{BB962C8B-B14F-4D97-AF65-F5344CB8AC3E}">
        <p14:creationId xmlns:p14="http://schemas.microsoft.com/office/powerpoint/2010/main" val="27923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10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7" y="1116935"/>
            <a:ext cx="74564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Energieprofile für Österreich </a:t>
            </a:r>
            <a:r>
              <a:rPr lang="de-AT" dirty="0"/>
              <a:t>2009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955036" y="6132795"/>
            <a:ext cx="3182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Energie-</a:t>
            </a:r>
            <a:r>
              <a:rPr lang="de-AT" sz="1200" dirty="0" err="1"/>
              <a:t>Control</a:t>
            </a:r>
            <a:r>
              <a:rPr lang="de-AT" sz="1200" dirty="0"/>
              <a:t> </a:t>
            </a:r>
            <a:r>
              <a:rPr lang="de-AT" sz="1200" dirty="0" smtClean="0"/>
              <a:t>Austria, Statistikbroschüre 2011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4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6" y="625466"/>
            <a:ext cx="9028113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Endenergie in Österreich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955036" y="6090591"/>
            <a:ext cx="3182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Energie-</a:t>
            </a:r>
            <a:r>
              <a:rPr lang="de-AT" sz="1200" dirty="0" err="1"/>
              <a:t>Control</a:t>
            </a:r>
            <a:r>
              <a:rPr lang="de-AT" sz="1200" dirty="0"/>
              <a:t> </a:t>
            </a:r>
            <a:r>
              <a:rPr lang="de-AT" sz="1200" dirty="0" smtClean="0"/>
              <a:t>Austria, Statistikbroschüre 2011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6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3" y="553458"/>
            <a:ext cx="9028113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Endenergie in Österreich </a:t>
            </a:r>
            <a:r>
              <a:rPr lang="de-AT" dirty="0" err="1" smtClean="0"/>
              <a:t>sektoral</a:t>
            </a:r>
            <a:r>
              <a:rPr lang="de-AT" dirty="0" smtClean="0"/>
              <a:t>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955036" y="6090591"/>
            <a:ext cx="3182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Energie-</a:t>
            </a:r>
            <a:r>
              <a:rPr lang="de-AT" sz="1200" dirty="0" err="1"/>
              <a:t>Control</a:t>
            </a:r>
            <a:r>
              <a:rPr lang="de-AT" sz="1200" dirty="0"/>
              <a:t> </a:t>
            </a:r>
            <a:r>
              <a:rPr lang="de-AT" sz="1200" dirty="0" smtClean="0"/>
              <a:t>Austria, Statistikbroschüre 2011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9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6" y="551786"/>
            <a:ext cx="9028113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Nutzenergie in Österreich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955036" y="6090591"/>
            <a:ext cx="3182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Energie-</a:t>
            </a:r>
            <a:r>
              <a:rPr lang="de-AT" sz="1200" dirty="0" err="1"/>
              <a:t>Control</a:t>
            </a:r>
            <a:r>
              <a:rPr lang="de-AT" sz="1200" dirty="0"/>
              <a:t> </a:t>
            </a:r>
            <a:r>
              <a:rPr lang="de-AT" sz="1200" dirty="0" smtClean="0"/>
              <a:t>Austria, Statistikbroschüre 2011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1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1" y="756245"/>
            <a:ext cx="7923213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Landfläche pro Kopf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47088" y="6093296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</p:spTree>
    <p:extLst>
      <p:ext uri="{BB962C8B-B14F-4D97-AF65-F5344CB8AC3E}">
        <p14:creationId xmlns:p14="http://schemas.microsoft.com/office/powerpoint/2010/main" val="12819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Erdoberfläche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7"/>
            <a:ext cx="85689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916613" algn="r"/>
                <a:tab pos="7988300" algn="r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4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/Kopf</a:t>
            </a: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Meer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51 700</a:t>
            </a: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Landfläche insgesamt	18 600</a:t>
            </a: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landwirtschaftliche Nutzfläche	7 000</a:t>
            </a:r>
          </a:p>
          <a:p>
            <a:pPr>
              <a:tabLst>
                <a:tab pos="6723063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 davon Acker &amp; Dauerkulturen	2 200</a:t>
            </a:r>
          </a:p>
          <a:p>
            <a:pPr>
              <a:tabLst>
                <a:tab pos="67230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   davon Weide	4 800</a:t>
            </a: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Wald	5 800</a:t>
            </a:r>
          </a:p>
        </p:txBody>
      </p:sp>
    </p:spTree>
    <p:extLst>
      <p:ext uri="{BB962C8B-B14F-4D97-AF65-F5344CB8AC3E}">
        <p14:creationId xmlns:p14="http://schemas.microsoft.com/office/powerpoint/2010/main" val="35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Landwirtschaft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196752"/>
            <a:ext cx="85689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835650" algn="r"/>
              </a:tabLst>
            </a:pPr>
            <a:r>
              <a:rPr lang="de-AT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kg/(</a:t>
            </a:r>
            <a:r>
              <a:rPr lang="de-AT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Kopf d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de-AT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pflanzliche Nahrungsmittel	1,29</a:t>
            </a: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alkoholische Getränke	0,10</a:t>
            </a: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tierische Nahrungsmittel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0,45</a:t>
            </a: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Papier und Kartonagen	0,16</a:t>
            </a: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Holz und Holzprodukte	0,61</a:t>
            </a:r>
          </a:p>
          <a:p>
            <a:pPr>
              <a:tabLst>
                <a:tab pos="5835650" algn="r"/>
              </a:tabLst>
            </a:pP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Summe	2,61</a:t>
            </a:r>
          </a:p>
          <a:p>
            <a:pPr>
              <a:tabLst>
                <a:tab pos="5835650" algn="r"/>
              </a:tabLst>
            </a:pP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Ernährung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196752"/>
            <a:ext cx="85689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produziert:		beim Verbraucher: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kcal/(Kopf 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	kcal/(Kopf d)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Mais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1 166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pflanzliche Produkte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2 330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Reis	936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tierische Produkte	501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Weizen	743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Pflanzenöle	540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Summe	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2 831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Maniok	288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Zucker	252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Gerste	166</a:t>
            </a: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Sojabohnen	146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Kartoffeln	83</a:t>
            </a:r>
            <a:br>
              <a:rPr lang="de-AT" sz="2200" dirty="0" smtClean="0">
                <a:latin typeface="Arial" pitchFamily="34" charset="0"/>
                <a:cs typeface="Arial" pitchFamily="34" charset="0"/>
              </a:rPr>
            </a:br>
            <a:r>
              <a:rPr lang="de-AT" sz="2200" dirty="0" smtClean="0">
                <a:latin typeface="Arial" pitchFamily="34" charset="0"/>
                <a:cs typeface="Arial" pitchFamily="34" charset="0"/>
              </a:rPr>
              <a:t>Gemüse etc.	ca. 350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Summe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4 670</a:t>
            </a:r>
            <a:b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1814513" y="1194842"/>
            <a:ext cx="698817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dirty="0"/>
              <a:t>	</a:t>
            </a:r>
            <a:r>
              <a:rPr lang="de-DE" sz="2400" dirty="0">
                <a:solidFill>
                  <a:srgbClr val="0070C0"/>
                </a:solidFill>
              </a:rPr>
              <a:t>Energiedichte</a:t>
            </a:r>
          </a:p>
          <a:p>
            <a:r>
              <a:rPr lang="de-DE" sz="2400" dirty="0">
                <a:solidFill>
                  <a:srgbClr val="0070C0"/>
                </a:solidFill>
              </a:rPr>
              <a:t>	kcal/m</a:t>
            </a:r>
            <a:r>
              <a:rPr lang="de-DE" sz="2400" baseline="30000" dirty="0">
                <a:solidFill>
                  <a:srgbClr val="0070C0"/>
                </a:solidFill>
              </a:rPr>
              <a:t>2</a:t>
            </a:r>
            <a:endParaRPr lang="de-DE" sz="24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2400" dirty="0"/>
              <a:t>Tomaten	</a:t>
            </a:r>
            <a:r>
              <a:rPr lang="de-DE" sz="2400" dirty="0" smtClean="0"/>
              <a:t>3 050</a:t>
            </a:r>
            <a:endParaRPr lang="de-DE" sz="2400" dirty="0"/>
          </a:p>
          <a:p>
            <a:r>
              <a:rPr lang="de-DE" sz="2400" dirty="0"/>
              <a:t>Mais	</a:t>
            </a:r>
            <a:r>
              <a:rPr lang="de-DE" sz="2400" dirty="0" smtClean="0"/>
              <a:t>2 740</a:t>
            </a:r>
            <a:endParaRPr lang="de-DE" sz="2400" dirty="0"/>
          </a:p>
          <a:p>
            <a:r>
              <a:rPr lang="de-DE" sz="2400" dirty="0"/>
              <a:t>Kartoffel	</a:t>
            </a:r>
            <a:r>
              <a:rPr lang="de-DE" sz="2400" dirty="0" smtClean="0"/>
              <a:t>2 560</a:t>
            </a:r>
            <a:endParaRPr lang="de-DE" sz="2400" dirty="0"/>
          </a:p>
          <a:p>
            <a:r>
              <a:rPr lang="de-DE" sz="2400" dirty="0"/>
              <a:t>Weizen	</a:t>
            </a:r>
            <a:r>
              <a:rPr lang="de-DE" sz="2400" dirty="0" smtClean="0"/>
              <a:t>2 261</a:t>
            </a:r>
            <a:endParaRPr lang="de-DE" sz="2400" dirty="0"/>
          </a:p>
          <a:p>
            <a:r>
              <a:rPr lang="de-DE" sz="2400" dirty="0"/>
              <a:t>Möhren	</a:t>
            </a:r>
            <a:r>
              <a:rPr lang="de-DE" sz="2400" dirty="0" smtClean="0"/>
              <a:t>1 450</a:t>
            </a:r>
            <a:endParaRPr lang="de-DE" sz="2400" dirty="0"/>
          </a:p>
          <a:p>
            <a:r>
              <a:rPr lang="de-DE" sz="2400" dirty="0"/>
              <a:t>Äpfel	</a:t>
            </a:r>
            <a:r>
              <a:rPr lang="de-DE" sz="2400" dirty="0" smtClean="0"/>
              <a:t>1 430</a:t>
            </a:r>
            <a:endParaRPr lang="de-DE" sz="2400" dirty="0"/>
          </a:p>
          <a:p>
            <a:r>
              <a:rPr lang="de-DE" sz="2400" dirty="0"/>
              <a:t>Rot-/Weißkohl	990</a:t>
            </a:r>
          </a:p>
          <a:p>
            <a:r>
              <a:rPr lang="de-DE" sz="2400" dirty="0"/>
              <a:t>Blumenkohl &amp; Brokkoli	450</a:t>
            </a:r>
          </a:p>
          <a:p>
            <a:r>
              <a:rPr lang="de-DE" sz="2400" dirty="0"/>
              <a:t>Gurken	292</a:t>
            </a:r>
          </a:p>
          <a:p>
            <a:r>
              <a:rPr lang="de-DE" sz="2400" dirty="0"/>
              <a:t>Salat	230</a:t>
            </a:r>
          </a:p>
          <a:p>
            <a:r>
              <a:rPr lang="de-DE" sz="2400" dirty="0"/>
              <a:t>Spargel	50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Pflanzliche Nahrungsmittel in Deutschland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99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30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Verteilung der Ernährung nach Land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5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88024" y="148478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2009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8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4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Temperatur und CO</a:t>
            </a:r>
            <a:r>
              <a:rPr lang="de-AT" baseline="-25000" dirty="0" smtClean="0"/>
              <a:t>2</a:t>
            </a:r>
            <a:r>
              <a:rPr lang="de-AT" dirty="0" smtClean="0"/>
              <a:t> nach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4" y="5981218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freundlicher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Genehmigung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1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74991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quantitative Werte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Pro-Kopf-Werte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fossil = 2 * nachwachsend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tierisch-basierte Ernährung sehr ressourcenintensiv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Atmosphäre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hteck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1112401"/>
            <a:ext cx="4341092" cy="4558725"/>
          </a:xfrm>
          <a:prstGeom prst="rect">
            <a:avLst/>
          </a:prstGeom>
        </p:spPr>
      </p:pic>
      <p:sp>
        <p:nvSpPr>
          <p:cNvPr id="80901" name="Ellipse 13"/>
          <p:cNvSpPr>
            <a:spLocks noChangeAspect="1"/>
          </p:cNvSpPr>
          <p:nvPr/>
        </p:nvSpPr>
        <p:spPr bwMode="auto">
          <a:xfrm>
            <a:off x="2292350" y="1047750"/>
            <a:ext cx="4456113" cy="4675188"/>
          </a:xfrm>
          <a:prstGeom prst="ellipse">
            <a:avLst/>
          </a:prstGeom>
          <a:noFill/>
          <a:ln w="508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2" name="Rectangle 32"/>
          <p:cNvSpPr>
            <a:spLocks noChangeArrowheads="1"/>
          </p:cNvSpPr>
          <p:nvPr/>
        </p:nvSpPr>
        <p:spPr bwMode="auto">
          <a:xfrm>
            <a:off x="315913" y="-95250"/>
            <a:ext cx="838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de-DE" sz="3600" b="1">
                <a:solidFill>
                  <a:schemeClr val="bg1"/>
                </a:solidFill>
              </a:rPr>
              <a:t>Globale Bilanzen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903" name="Textfeld 15"/>
          <p:cNvSpPr txBox="1">
            <a:spLocks noChangeArrowheads="1"/>
          </p:cNvSpPr>
          <p:nvPr/>
        </p:nvSpPr>
        <p:spPr bwMode="auto">
          <a:xfrm>
            <a:off x="2830513" y="2564904"/>
            <a:ext cx="3284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Lithosphäre:</a:t>
            </a:r>
            <a:b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Fossile </a:t>
            </a:r>
            <a: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  <a:t/>
            </a:r>
            <a:b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  <a:t>Energieträger</a:t>
            </a:r>
          </a:p>
        </p:txBody>
      </p:sp>
      <p:sp>
        <p:nvSpPr>
          <p:cNvPr id="80905" name="Textfeld 18"/>
          <p:cNvSpPr txBox="1">
            <a:spLocks noChangeArrowheads="1"/>
          </p:cNvSpPr>
          <p:nvPr/>
        </p:nvSpPr>
        <p:spPr bwMode="auto">
          <a:xfrm>
            <a:off x="327025" y="1060450"/>
            <a:ext cx="3243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rgbClr val="00B0F0"/>
                </a:solidFill>
                <a:latin typeface="Arial Black" pitchFamily="34" charset="0"/>
              </a:rPr>
              <a:t>Atmosphäre</a:t>
            </a:r>
          </a:p>
        </p:txBody>
      </p:sp>
      <p:sp>
        <p:nvSpPr>
          <p:cNvPr id="80907" name="Textfeld 21"/>
          <p:cNvSpPr txBox="1">
            <a:spLocks noChangeArrowheads="1"/>
          </p:cNvSpPr>
          <p:nvPr/>
        </p:nvSpPr>
        <p:spPr bwMode="auto">
          <a:xfrm>
            <a:off x="395536" y="5867400"/>
            <a:ext cx="86958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rgbClr val="CC6600"/>
                </a:solidFill>
                <a:latin typeface="Arial Black" pitchFamily="34" charset="0"/>
              </a:rPr>
              <a:t>Änderung der </a:t>
            </a:r>
            <a:r>
              <a:rPr lang="de-DE" sz="3200" dirty="0" smtClean="0">
                <a:solidFill>
                  <a:srgbClr val="CC6600"/>
                </a:solidFill>
                <a:latin typeface="Arial Black" pitchFamily="34" charset="0"/>
              </a:rPr>
              <a:t>Reserve </a:t>
            </a:r>
            <a:r>
              <a:rPr lang="de-DE" sz="3200" dirty="0">
                <a:solidFill>
                  <a:schemeClr val="bg1"/>
                </a:solidFill>
                <a:latin typeface="Arial Black" pitchFamily="34" charset="0"/>
              </a:rPr>
              <a:t>=</a:t>
            </a:r>
            <a:r>
              <a:rPr lang="de-DE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>
                <a:latin typeface="Arial Black" pitchFamily="34" charset="0"/>
              </a:rPr>
              <a:t>--</a:t>
            </a:r>
            <a:r>
              <a:rPr lang="de-DE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>Förderung</a:t>
            </a:r>
          </a:p>
        </p:txBody>
      </p:sp>
      <p:cxnSp>
        <p:nvCxnSpPr>
          <p:cNvPr id="80908" name="Gerade Verbindung 23"/>
          <p:cNvCxnSpPr>
            <a:cxnSpLocks noChangeShapeType="1"/>
          </p:cNvCxnSpPr>
          <p:nvPr/>
        </p:nvCxnSpPr>
        <p:spPr bwMode="auto">
          <a:xfrm>
            <a:off x="5969000" y="6126163"/>
            <a:ext cx="296863" cy="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Ellipse 10"/>
          <p:cNvSpPr>
            <a:spLocks noChangeAspect="1"/>
          </p:cNvSpPr>
          <p:nvPr/>
        </p:nvSpPr>
        <p:spPr bwMode="auto">
          <a:xfrm>
            <a:off x="2610200" y="1368631"/>
            <a:ext cx="3842800" cy="4032568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0" name="Ellipse 10"/>
          <p:cNvSpPr>
            <a:spLocks noChangeAspect="1"/>
          </p:cNvSpPr>
          <p:nvPr/>
        </p:nvSpPr>
        <p:spPr bwMode="auto">
          <a:xfrm>
            <a:off x="2740025" y="1509713"/>
            <a:ext cx="3600450" cy="3778250"/>
          </a:xfrm>
          <a:prstGeom prst="ellipse">
            <a:avLst/>
          </a:prstGeom>
          <a:noFill/>
          <a:ln w="50800" algn="ctr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80904" name="Gerade Verbindung mit Pfeil 17"/>
          <p:cNvCxnSpPr>
            <a:cxnSpLocks noChangeShapeType="1"/>
          </p:cNvCxnSpPr>
          <p:nvPr/>
        </p:nvCxnSpPr>
        <p:spPr bwMode="auto">
          <a:xfrm flipV="1">
            <a:off x="5524500" y="2038102"/>
            <a:ext cx="693986" cy="533648"/>
          </a:xfrm>
          <a:prstGeom prst="straightConnector1">
            <a:avLst/>
          </a:prstGeom>
          <a:noFill/>
          <a:ln w="1016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6" name="Textfeld 20"/>
          <p:cNvSpPr txBox="1">
            <a:spLocks noChangeArrowheads="1"/>
          </p:cNvSpPr>
          <p:nvPr/>
        </p:nvSpPr>
        <p:spPr bwMode="auto">
          <a:xfrm>
            <a:off x="5796136" y="2495103"/>
            <a:ext cx="3163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smtClean="0">
                <a:solidFill>
                  <a:srgbClr val="FFC000"/>
                </a:solidFill>
                <a:latin typeface="Arial Black" pitchFamily="34" charset="0"/>
              </a:rPr>
              <a:t>Förderung,</a:t>
            </a: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de-DE" sz="320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>Verbrennung</a:t>
            </a: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6265863" y="469106"/>
            <a:ext cx="3243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smtClean="0">
                <a:solidFill>
                  <a:srgbClr val="00B050"/>
                </a:solidFill>
                <a:latin typeface="Arial Black" pitchFamily="34" charset="0"/>
              </a:rPr>
              <a:t>Biosphäre</a:t>
            </a:r>
            <a:endParaRPr lang="de-DE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5734138" y="980728"/>
            <a:ext cx="1038137" cy="814129"/>
          </a:xfrm>
          <a:prstGeom prst="straightConnector1">
            <a:avLst/>
          </a:prstGeom>
          <a:ln w="53975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-36512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the blue marble, www.visibleearth.nasa.gov</a:t>
            </a:r>
            <a:endParaRPr lang="de-AT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61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Statische </a:t>
            </a:r>
            <a:r>
              <a:rPr lang="de-AT" dirty="0"/>
              <a:t>R</a:t>
            </a:r>
            <a:r>
              <a:rPr lang="de-AT" dirty="0" smtClean="0"/>
              <a:t>eichweite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55576" y="1268760"/>
                <a:ext cx="7923964" cy="3815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Bilanz für einen fossilen Primärenergieträger pro Jahr:</a:t>
                </a:r>
              </a:p>
              <a:p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Änderung der Reserve = - Förderung, Verbrennung</a:t>
                </a:r>
              </a:p>
              <a:p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Annahme: konstante weitere Förderung</a:t>
                </a:r>
              </a:p>
              <a:p>
                <a:endParaRPr lang="de-AT" sz="24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Reserve – statische Reichweite × jährliche Änderung = 0</a:t>
                </a:r>
              </a:p>
              <a:p>
                <a:endParaRPr lang="de-AT" sz="2400" dirty="0"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AT" sz="2400">
                          <a:latin typeface="Arial" pitchFamily="34" charset="0"/>
                          <a:cs typeface="Arial" pitchFamily="34" charset="0"/>
                        </a:rPr>
                        <m:t>statische</m:t>
                      </m:r>
                      <m:r>
                        <m:rPr>
                          <m:nor/>
                        </m:rPr>
                        <a:rPr lang="de-AT" sz="2400">
                          <a:latin typeface="Arial" pitchFamily="34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AT" sz="2400">
                          <a:latin typeface="Arial" pitchFamily="34" charset="0"/>
                          <a:cs typeface="Arial" pitchFamily="34" charset="0"/>
                        </a:rPr>
                        <m:t>Reichweite</m:t>
                      </m:r>
                      <m:r>
                        <a:rPr lang="de-AT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AT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Reserve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ä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hrliche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ö</m:t>
                          </m:r>
                          <m:r>
                            <m:rPr>
                              <m:nor/>
                            </m:rPr>
                            <a:rPr lang="de-AT" sz="2400">
                              <a:latin typeface="Arial" pitchFamily="34" charset="0"/>
                              <a:cs typeface="Arial" pitchFamily="34" charset="0"/>
                            </a:rPr>
                            <m:t>rderung</m:t>
                          </m:r>
                        </m:den>
                      </m:f>
                    </m:oMath>
                  </m:oMathPara>
                </a14:m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268760"/>
                <a:ext cx="7923964" cy="3815981"/>
              </a:xfrm>
              <a:prstGeom prst="rect">
                <a:avLst/>
              </a:prstGeom>
              <a:blipFill rotWithShape="1">
                <a:blip r:embed="rId2"/>
                <a:stretch>
                  <a:fillRect l="-1231" t="-1118" r="-154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Statische Reichweite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755576" y="1988840"/>
            <a:ext cx="55446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24438" algn="r"/>
              </a:tabLst>
            </a:pPr>
            <a:r>
              <a:rPr lang="de-AT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statische </a:t>
            </a:r>
            <a:r>
              <a:rPr lang="de-AT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Reichweite</a:t>
            </a:r>
          </a:p>
          <a:p>
            <a:pPr>
              <a:tabLst>
                <a:tab pos="5024438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Erdöl	55 Jahre</a:t>
            </a:r>
          </a:p>
          <a:p>
            <a:pPr>
              <a:tabLst>
                <a:tab pos="5024438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Erdgas	65 Jahre</a:t>
            </a:r>
          </a:p>
          <a:p>
            <a:pPr>
              <a:tabLst>
                <a:tab pos="5024438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Kohle	112 Jahre</a:t>
            </a:r>
          </a:p>
        </p:txBody>
      </p:sp>
    </p:spTree>
    <p:extLst>
      <p:ext uri="{BB962C8B-B14F-4D97-AF65-F5344CB8AC3E}">
        <p14:creationId xmlns:p14="http://schemas.microsoft.com/office/powerpoint/2010/main" val="14293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02422" y="1124744"/>
            <a:ext cx="36202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Parameter-Unsicherheit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Modell-Unsicherheit</a:t>
            </a:r>
          </a:p>
          <a:p>
            <a:pPr marL="179388" indent="-179388">
              <a:buFont typeface="Arial" pitchFamily="34" charset="0"/>
              <a:buChar char="•"/>
            </a:pP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Unsicherheit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Unwissenheit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Risiko</a:t>
            </a:r>
          </a:p>
          <a:p>
            <a:pPr marL="179388" indent="-179388">
              <a:buFont typeface="Arial" pitchFamily="34" charset="0"/>
              <a:buChar char="•"/>
            </a:pP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Modellungenauigkeiten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34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9" descr="Dsc0611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8333"/>
          <a:stretch>
            <a:fillRect/>
          </a:stretch>
        </p:blipFill>
        <p:spPr bwMode="auto">
          <a:xfrm>
            <a:off x="6175375" y="989013"/>
            <a:ext cx="26241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Grafik 8" descr="Dsc0611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8636"/>
          <a:stretch>
            <a:fillRect/>
          </a:stretch>
        </p:blipFill>
        <p:spPr bwMode="auto">
          <a:xfrm>
            <a:off x="4287838" y="1889125"/>
            <a:ext cx="26209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Grafik 7" descr="Dsc0611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1711" r="9319"/>
          <a:stretch>
            <a:fillRect/>
          </a:stretch>
        </p:blipFill>
        <p:spPr bwMode="auto">
          <a:xfrm>
            <a:off x="2263775" y="2803525"/>
            <a:ext cx="26225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Grafik 6" descr="Dsc0610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35" r="9389"/>
          <a:stretch>
            <a:fillRect/>
          </a:stretch>
        </p:blipFill>
        <p:spPr bwMode="auto">
          <a:xfrm>
            <a:off x="300038" y="3702050"/>
            <a:ext cx="2628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feld 14"/>
          <p:cNvSpPr txBox="1">
            <a:spLocks noChangeArrowheads="1"/>
          </p:cNvSpPr>
          <p:nvPr/>
        </p:nvSpPr>
        <p:spPr bwMode="auto">
          <a:xfrm>
            <a:off x="8064500" y="3357563"/>
            <a:ext cx="87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2006</a:t>
            </a:r>
          </a:p>
        </p:txBody>
      </p:sp>
      <p:sp>
        <p:nvSpPr>
          <p:cNvPr id="90120" name="Textfeld 15"/>
          <p:cNvSpPr txBox="1">
            <a:spLocks noChangeArrowheads="1"/>
          </p:cNvSpPr>
          <p:nvPr/>
        </p:nvSpPr>
        <p:spPr bwMode="auto">
          <a:xfrm>
            <a:off x="6162675" y="4259263"/>
            <a:ext cx="87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1850</a:t>
            </a:r>
          </a:p>
        </p:txBody>
      </p:sp>
      <p:sp>
        <p:nvSpPr>
          <p:cNvPr id="90121" name="Textfeld 16"/>
          <p:cNvSpPr txBox="1">
            <a:spLocks noChangeArrowheads="1"/>
          </p:cNvSpPr>
          <p:nvPr/>
        </p:nvSpPr>
        <p:spPr bwMode="auto">
          <a:xfrm>
            <a:off x="4637088" y="5146675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0</a:t>
            </a:r>
          </a:p>
        </p:txBody>
      </p:sp>
      <p:sp>
        <p:nvSpPr>
          <p:cNvPr id="90122" name="Textfeld 17"/>
          <p:cNvSpPr txBox="1">
            <a:spLocks noChangeArrowheads="1"/>
          </p:cNvSpPr>
          <p:nvPr/>
        </p:nvSpPr>
        <p:spPr bwMode="auto">
          <a:xfrm>
            <a:off x="2900363" y="5764213"/>
            <a:ext cx="1230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-10 000</a:t>
            </a:r>
          </a:p>
        </p:txBody>
      </p:sp>
      <p:sp>
        <p:nvSpPr>
          <p:cNvPr id="90123" name="Textfeld 18"/>
          <p:cNvSpPr txBox="1">
            <a:spLocks noChangeArrowheads="1"/>
          </p:cNvSpPr>
          <p:nvPr/>
        </p:nvSpPr>
        <p:spPr bwMode="auto">
          <a:xfrm>
            <a:off x="6473637" y="5838265"/>
            <a:ext cx="2739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smtClean="0"/>
              <a:t>Fotos: A. Pfennig aus dem</a:t>
            </a:r>
          </a:p>
          <a:p>
            <a:r>
              <a:rPr lang="de-DE" sz="1400" dirty="0" err="1" smtClean="0"/>
              <a:t>Neanderthalmuseum</a:t>
            </a:r>
            <a:r>
              <a:rPr lang="de-DE" sz="1400" dirty="0"/>
              <a:t>, Mettmann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Bevölkerungsentwicklung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222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9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7" y="544052"/>
            <a:ext cx="8742363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Weltbevölkerung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1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12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59060"/>
            <a:ext cx="8885237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der Vorhersage für 2050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61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38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1" y="559643"/>
            <a:ext cx="8837613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der Vorhersage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34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3" y="523993"/>
            <a:ext cx="8776361" cy="672759"/>
          </a:xfrm>
        </p:spPr>
        <p:txBody>
          <a:bodyPr/>
          <a:lstStyle/>
          <a:p>
            <a:r>
              <a:rPr lang="de-DE" dirty="0" smtClean="0"/>
              <a:t>Rückzug: </a:t>
            </a:r>
            <a:r>
              <a:rPr lang="de-DE" dirty="0" err="1" smtClean="0"/>
              <a:t>Briksdal</a:t>
            </a:r>
            <a:r>
              <a:rPr lang="de-DE" dirty="0" smtClean="0"/>
              <a:t>-Gletscher, Norwegen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1796"/>
            <a:ext cx="9160348" cy="44014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83768" y="6075076"/>
            <a:ext cx="677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://commons.wikimedia.org/w/index.php?title=File:Briksdalsbreen_Norway_2003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_&amp;_2008.JPG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dirty="0" smtClean="0"/>
              <a:t>Basis der UN-Prognose</a:t>
            </a:r>
          </a:p>
        </p:txBody>
      </p:sp>
      <p:pic>
        <p:nvPicPr>
          <p:cNvPr id="124930" name="Picture 2" descr="http://upload.wikimedia.org/wikipedia/commons/e/e1/UNO-Bev%C3%B6lkerungswachstumsanalyse_und_-prognose_%281950%E2%80%932050%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5751398" cy="50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739325" y="6146832"/>
            <a:ext cx="6441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http://commons.wikimedia.org/</a:t>
            </a:r>
            <a:r>
              <a:rPr lang="de-AT" sz="1000" dirty="0" err="1">
                <a:latin typeface="Arial" pitchFamily="34" charset="0"/>
                <a:cs typeface="Arial" pitchFamily="34" charset="0"/>
              </a:rPr>
              <a:t>wiki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/</a:t>
            </a:r>
            <a:r>
              <a:rPr lang="de-AT" sz="1000" dirty="0" err="1">
                <a:latin typeface="Arial" pitchFamily="34" charset="0"/>
                <a:cs typeface="Arial" pitchFamily="34" charset="0"/>
              </a:rPr>
              <a:t>File:UNO-Bevölkerungswachstumsanalyse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 und -prognose (1950–2050).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dirty="0" smtClean="0"/>
              <a:t>Demografischer Übergang</a:t>
            </a:r>
          </a:p>
        </p:txBody>
      </p:sp>
      <p:pic>
        <p:nvPicPr>
          <p:cNvPr id="123908" name="Picture 4" descr="http://upload.wikimedia.org/wikipedia/commons/4/41/Demo_trans_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0" y="1139199"/>
            <a:ext cx="6220396" cy="49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580112" y="6146832"/>
            <a:ext cx="3555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http://commons.wikimedia.org/wiki/File:Demo_trans_de.png</a:t>
            </a:r>
          </a:p>
        </p:txBody>
      </p:sp>
    </p:spTree>
    <p:extLst>
      <p:ext uri="{BB962C8B-B14F-4D97-AF65-F5344CB8AC3E}">
        <p14:creationId xmlns:p14="http://schemas.microsoft.com/office/powerpoint/2010/main" val="37780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24" name="Picture 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0" y="1196752"/>
            <a:ext cx="79613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89025" y="5440363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/>
              <a:t>= 1%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428924"/>
              </p:ext>
            </p:extLst>
          </p:nvPr>
        </p:nvGraphicFramePr>
        <p:xfrm>
          <a:off x="467544" y="5440363"/>
          <a:ext cx="504057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7" name="CorelDRAW" r:id="rId5" imgW="411480" imgH="411480" progId="CorelDraw.Graphic.10">
                  <p:embed/>
                </p:oleObj>
              </mc:Choice>
              <mc:Fallback>
                <p:oleObj name="CorelDRAW" r:id="rId5" imgW="411480" imgH="41148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440363"/>
                        <a:ext cx="504057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Verteilung der Weltbevölkerung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21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46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720427"/>
            <a:ext cx="84089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62473" y="6114201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</p:spTree>
    <p:extLst>
      <p:ext uri="{BB962C8B-B14F-4D97-AF65-F5344CB8AC3E}">
        <p14:creationId xmlns:p14="http://schemas.microsoft.com/office/powerpoint/2010/main" val="11598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91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720427"/>
            <a:ext cx="84089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473" y="6114201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</p:spTree>
    <p:extLst>
      <p:ext uri="{BB962C8B-B14F-4D97-AF65-F5344CB8AC3E}">
        <p14:creationId xmlns:p14="http://schemas.microsoft.com/office/powerpoint/2010/main" val="25307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720427"/>
            <a:ext cx="84089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473" y="6114201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</p:spTree>
    <p:extLst>
      <p:ext uri="{BB962C8B-B14F-4D97-AF65-F5344CB8AC3E}">
        <p14:creationId xmlns:p14="http://schemas.microsoft.com/office/powerpoint/2010/main" val="25307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9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9" y="619844"/>
            <a:ext cx="842803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Verbrauch Primärenergieträger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978022" y="594928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3"/>
              </a:rPr>
              <a:t>http://</a:t>
            </a:r>
            <a:r>
              <a:rPr lang="en-US" sz="1000" u="sng" dirty="0" smtClean="0">
                <a:latin typeface="Arial" pitchFamily="34" charset="0"/>
                <a:cs typeface="Arial" pitchFamily="34" charset="0"/>
                <a:hlinkClick r:id="rId3"/>
              </a:rPr>
              <a:t>www.bp.com/statisticalreview</a:t>
            </a:r>
            <a:endParaRPr lang="en-US" sz="1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4"/>
              </a:rPr>
              <a:t>http://faostat.fao.org/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1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3" y="600794"/>
            <a:ext cx="84566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Verbrauch Primärenergieträger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6978022" y="594928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3"/>
              </a:rPr>
              <a:t>http://</a:t>
            </a:r>
            <a:r>
              <a:rPr lang="en-US" sz="1000" u="sng" dirty="0" smtClean="0">
                <a:latin typeface="Arial" pitchFamily="34" charset="0"/>
                <a:cs typeface="Arial" pitchFamily="34" charset="0"/>
                <a:hlinkClick r:id="rId3"/>
              </a:rPr>
              <a:t>www.bp.com/statisticalreview</a:t>
            </a:r>
            <a:endParaRPr lang="en-US" sz="1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4"/>
              </a:rPr>
              <a:t>http://faostat.fao.org/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58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502"/>
            <a:ext cx="8599487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Reserven fossiler Primärenergieträger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519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50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" y="558502"/>
            <a:ext cx="8599487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Reserven fossiler Primärenergieträger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52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3" y="523993"/>
            <a:ext cx="8272305" cy="672759"/>
          </a:xfrm>
        </p:spPr>
        <p:txBody>
          <a:bodyPr/>
          <a:lstStyle/>
          <a:p>
            <a:r>
              <a:rPr lang="de-DE" dirty="0" smtClean="0"/>
              <a:t>Lebensweise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6368"/>
            <a:ext cx="4407318" cy="58052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41912" y="5685301"/>
            <a:ext cx="313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mit freundlicher Genehmigung: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PETA Deutschland e.V.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People for the Ethical Treatment of Animals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3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4619"/>
            <a:ext cx="8304213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des Rohölpreises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70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00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4619"/>
            <a:ext cx="8304213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des Rohölpreises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28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Erdölfördermaximum, Peak </a:t>
            </a:r>
            <a:r>
              <a:rPr lang="de-AT" dirty="0" err="1" smtClean="0"/>
              <a:t>Oil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4313556" y="6121004"/>
            <a:ext cx="4878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upload.wikimedia.org/</a:t>
            </a:r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/de/5/58/Weltweite-Erdölproduktion-Grafik.png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5"/>
            <a:ext cx="8496944" cy="45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Erdölfördermaximum, Peak </a:t>
            </a:r>
            <a:r>
              <a:rPr lang="de-AT" dirty="0" err="1" smtClean="0"/>
              <a:t>Oil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8446"/>
            <a:ext cx="8297103" cy="477083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81128" y="6118570"/>
            <a:ext cx="4059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upload.wikimedia.org/</a:t>
            </a:r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/de/6/65/Weltölförderung.png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9552" y="5620598"/>
            <a:ext cx="684076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534988" algn="ctr"/>
                <a:tab pos="1238250" algn="ctr"/>
                <a:tab pos="1939925" algn="ctr"/>
                <a:tab pos="2641600" algn="ctr"/>
                <a:tab pos="3333750" algn="ctr"/>
                <a:tab pos="4037013" algn="ctr"/>
                <a:tab pos="4748213" algn="ctr"/>
                <a:tab pos="5440363" algn="ctr"/>
                <a:tab pos="6151563" algn="ctr"/>
              </a:tabLst>
            </a:pPr>
            <a:r>
              <a:rPr lang="de-AT" sz="1900" dirty="0" smtClean="0">
                <a:latin typeface="Arial" pitchFamily="34" charset="0"/>
                <a:cs typeface="Arial" pitchFamily="34" charset="0"/>
              </a:rPr>
              <a:t>	1920	1930	1940	1950	1960	1970	1980	1990	2000 </a:t>
            </a:r>
            <a:endParaRPr lang="de-AT" sz="1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757058" y="4728626"/>
            <a:ext cx="608820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b="1" dirty="0"/>
              <a:t>25.01.2006</a:t>
            </a:r>
            <a:br>
              <a:rPr lang="de-DE" sz="2800" b="1" dirty="0"/>
            </a:br>
            <a:r>
              <a:rPr lang="de-DE" sz="2800" b="1" dirty="0">
                <a:solidFill>
                  <a:srgbClr val="0070C0"/>
                </a:solidFill>
              </a:rPr>
              <a:t>Peak </a:t>
            </a:r>
            <a:r>
              <a:rPr lang="de-DE" sz="2800" b="1" dirty="0" err="1">
                <a:solidFill>
                  <a:srgbClr val="0070C0"/>
                </a:solidFill>
              </a:rPr>
              <a:t>Oil</a:t>
            </a:r>
            <a:r>
              <a:rPr lang="de-DE" sz="2800" b="1" dirty="0">
                <a:solidFill>
                  <a:srgbClr val="0070C0"/>
                </a:solidFill>
              </a:rPr>
              <a:t> - die Ölproduktion hat den </a:t>
            </a:r>
            <a:br>
              <a:rPr lang="de-DE" sz="2800" b="1" dirty="0">
                <a:solidFill>
                  <a:srgbClr val="0070C0"/>
                </a:solidFill>
              </a:rPr>
            </a:br>
            <a:r>
              <a:rPr lang="de-DE" sz="2800" b="1" dirty="0">
                <a:solidFill>
                  <a:srgbClr val="0070C0"/>
                </a:solidFill>
              </a:rPr>
              <a:t>Höhepunkt erreicht </a:t>
            </a:r>
          </a:p>
        </p:txBody>
      </p:sp>
      <p:pic>
        <p:nvPicPr>
          <p:cNvPr id="24579" name="Picture 4" descr="D:\2006\06 Ressourcenverschiebung Poster\pshb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6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 r="18285" b="58751"/>
          <a:stretch>
            <a:fillRect/>
          </a:stretch>
        </p:blipFill>
        <p:spPr bwMode="auto">
          <a:xfrm>
            <a:off x="736274" y="1467123"/>
            <a:ext cx="41608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34982" r="3520" b="45970"/>
          <a:stretch>
            <a:fillRect/>
          </a:stretch>
        </p:blipFill>
        <p:spPr bwMode="auto">
          <a:xfrm>
            <a:off x="728731" y="4002831"/>
            <a:ext cx="468153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58134" y="2132856"/>
            <a:ext cx="791832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b="1" dirty="0"/>
              <a:t>03.12.2005</a:t>
            </a:r>
            <a:r>
              <a:rPr lang="de-DE" sz="2800" b="1" dirty="0">
                <a:solidFill>
                  <a:srgbClr val="0000FF"/>
                </a:solidFill>
              </a:rPr>
              <a:t/>
            </a:r>
            <a:br>
              <a:rPr lang="de-DE" sz="2800" b="1" dirty="0">
                <a:solidFill>
                  <a:srgbClr val="0000FF"/>
                </a:solidFill>
              </a:rPr>
            </a:br>
            <a:r>
              <a:rPr lang="de-DE" sz="2800" b="1" dirty="0">
                <a:solidFill>
                  <a:srgbClr val="0070C0"/>
                </a:solidFill>
              </a:rPr>
              <a:t>Das Angebot wird sich dauerhaft verknappen  </a:t>
            </a:r>
            <a:br>
              <a:rPr lang="de-DE" sz="2800" b="1" dirty="0">
                <a:solidFill>
                  <a:srgbClr val="0070C0"/>
                </a:solidFill>
              </a:rPr>
            </a:br>
            <a:r>
              <a:rPr lang="de-DE" sz="2800" b="1" dirty="0">
                <a:solidFill>
                  <a:srgbClr val="0070C0"/>
                </a:solidFill>
              </a:rPr>
              <a:t>Der Öl-Fördergipfel ist überschritten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Erdölfördermaximum, Peak </a:t>
            </a:r>
            <a:r>
              <a:rPr lang="de-AT" dirty="0" err="1" smtClean="0"/>
              <a:t>Oil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95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29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3" y="687660"/>
            <a:ext cx="8532813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Entwicklung der statischen Reichweite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40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Fazit 2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56829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Menge Primärenergie unkritisch, aber: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Energiepreis!</a:t>
            </a:r>
          </a:p>
        </p:txBody>
      </p:sp>
    </p:spTree>
    <p:extLst>
      <p:ext uri="{BB962C8B-B14F-4D97-AF65-F5344CB8AC3E}">
        <p14:creationId xmlns:p14="http://schemas.microsoft.com/office/powerpoint/2010/main" val="730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Gliederung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Bilanzen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stehen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wir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Wohin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geht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Fossile 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Energieträger, Weltbevölkerung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und Lebensstandard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4.2 Atmosphäre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, Kohlenstoffdioxid und 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Klima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Landfläche</a:t>
            </a:r>
            <a:r>
              <a:rPr lang="de-A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Bioenergie und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Ernährung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Optionen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nachhaltiger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Energieversorgung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bedeutet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Fazit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hteck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1112401"/>
            <a:ext cx="4341092" cy="4558725"/>
          </a:xfrm>
          <a:prstGeom prst="rect">
            <a:avLst/>
          </a:prstGeom>
        </p:spPr>
      </p:pic>
      <p:sp>
        <p:nvSpPr>
          <p:cNvPr id="80901" name="Ellipse 13"/>
          <p:cNvSpPr>
            <a:spLocks noChangeAspect="1"/>
          </p:cNvSpPr>
          <p:nvPr/>
        </p:nvSpPr>
        <p:spPr bwMode="auto">
          <a:xfrm>
            <a:off x="2292350" y="1047750"/>
            <a:ext cx="4456113" cy="4675188"/>
          </a:xfrm>
          <a:prstGeom prst="ellipse">
            <a:avLst/>
          </a:prstGeom>
          <a:noFill/>
          <a:ln w="508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2" name="Rectangle 32"/>
          <p:cNvSpPr>
            <a:spLocks noChangeArrowheads="1"/>
          </p:cNvSpPr>
          <p:nvPr/>
        </p:nvSpPr>
        <p:spPr bwMode="auto">
          <a:xfrm>
            <a:off x="315913" y="-95250"/>
            <a:ext cx="838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de-DE" sz="3600" b="1">
                <a:solidFill>
                  <a:schemeClr val="bg1"/>
                </a:solidFill>
              </a:rPr>
              <a:t>Globale Bilanzen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903" name="Textfeld 15"/>
          <p:cNvSpPr txBox="1">
            <a:spLocks noChangeArrowheads="1"/>
          </p:cNvSpPr>
          <p:nvPr/>
        </p:nvSpPr>
        <p:spPr bwMode="auto">
          <a:xfrm>
            <a:off x="2830513" y="2564904"/>
            <a:ext cx="3284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Lithosphäre:</a:t>
            </a:r>
            <a:b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Fossile </a:t>
            </a:r>
            <a: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  <a:t/>
            </a:r>
            <a:b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>
                <a:solidFill>
                  <a:srgbClr val="CC6600"/>
                </a:solidFill>
                <a:latin typeface="Arial Black" pitchFamily="34" charset="0"/>
              </a:rPr>
              <a:t>Energieträger</a:t>
            </a:r>
          </a:p>
        </p:txBody>
      </p:sp>
      <p:sp>
        <p:nvSpPr>
          <p:cNvPr id="80905" name="Textfeld 18"/>
          <p:cNvSpPr txBox="1">
            <a:spLocks noChangeArrowheads="1"/>
          </p:cNvSpPr>
          <p:nvPr/>
        </p:nvSpPr>
        <p:spPr bwMode="auto">
          <a:xfrm>
            <a:off x="327025" y="1060450"/>
            <a:ext cx="3243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rgbClr val="00B0F0"/>
                </a:solidFill>
                <a:latin typeface="Arial Black" pitchFamily="34" charset="0"/>
              </a:rPr>
              <a:t>Atmosphäre</a:t>
            </a:r>
          </a:p>
        </p:txBody>
      </p:sp>
      <p:sp>
        <p:nvSpPr>
          <p:cNvPr id="14" name="Ellipse 10"/>
          <p:cNvSpPr>
            <a:spLocks noChangeAspect="1"/>
          </p:cNvSpPr>
          <p:nvPr/>
        </p:nvSpPr>
        <p:spPr bwMode="auto">
          <a:xfrm>
            <a:off x="2610200" y="1368631"/>
            <a:ext cx="3842800" cy="4032568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0" name="Ellipse 10"/>
          <p:cNvSpPr>
            <a:spLocks noChangeAspect="1"/>
          </p:cNvSpPr>
          <p:nvPr/>
        </p:nvSpPr>
        <p:spPr bwMode="auto">
          <a:xfrm>
            <a:off x="2740025" y="1509713"/>
            <a:ext cx="3600450" cy="3778250"/>
          </a:xfrm>
          <a:prstGeom prst="ellipse">
            <a:avLst/>
          </a:prstGeom>
          <a:noFill/>
          <a:ln w="50800" algn="ctr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80904" name="Gerade Verbindung mit Pfeil 17"/>
          <p:cNvCxnSpPr>
            <a:cxnSpLocks noChangeShapeType="1"/>
          </p:cNvCxnSpPr>
          <p:nvPr/>
        </p:nvCxnSpPr>
        <p:spPr bwMode="auto">
          <a:xfrm flipV="1">
            <a:off x="5524500" y="2038102"/>
            <a:ext cx="693986" cy="533648"/>
          </a:xfrm>
          <a:prstGeom prst="straightConnector1">
            <a:avLst/>
          </a:prstGeom>
          <a:noFill/>
          <a:ln w="1016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6" name="Textfeld 20"/>
          <p:cNvSpPr txBox="1">
            <a:spLocks noChangeArrowheads="1"/>
          </p:cNvSpPr>
          <p:nvPr/>
        </p:nvSpPr>
        <p:spPr bwMode="auto">
          <a:xfrm>
            <a:off x="5796136" y="2495103"/>
            <a:ext cx="3163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smtClean="0">
                <a:solidFill>
                  <a:srgbClr val="FFC000"/>
                </a:solidFill>
                <a:latin typeface="Arial Black" pitchFamily="34" charset="0"/>
              </a:rPr>
              <a:t>Förderung,</a:t>
            </a: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de-DE" sz="320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>Verbrennung</a:t>
            </a: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6265863" y="469106"/>
            <a:ext cx="3243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smtClean="0">
                <a:solidFill>
                  <a:srgbClr val="00B050"/>
                </a:solidFill>
                <a:latin typeface="Arial Black" pitchFamily="34" charset="0"/>
              </a:rPr>
              <a:t>Biosphäre</a:t>
            </a:r>
            <a:endParaRPr lang="de-DE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5734138" y="980728"/>
            <a:ext cx="1038137" cy="814129"/>
          </a:xfrm>
          <a:prstGeom prst="straightConnector1">
            <a:avLst/>
          </a:prstGeom>
          <a:ln w="53975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1"/>
          <p:cNvSpPr txBox="1">
            <a:spLocks noChangeArrowheads="1"/>
          </p:cNvSpPr>
          <p:nvPr/>
        </p:nvSpPr>
        <p:spPr bwMode="auto">
          <a:xfrm>
            <a:off x="179512" y="5867400"/>
            <a:ext cx="9005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>
                <a:solidFill>
                  <a:srgbClr val="00B0F0"/>
                </a:solidFill>
                <a:latin typeface="Arial Black" pitchFamily="34" charset="0"/>
              </a:rPr>
              <a:t>Änderung </a:t>
            </a:r>
            <a:r>
              <a:rPr lang="de-DE" sz="3200" dirty="0" smtClean="0">
                <a:solidFill>
                  <a:srgbClr val="00B0F0"/>
                </a:solidFill>
                <a:latin typeface="Arial Black" pitchFamily="34" charset="0"/>
              </a:rPr>
              <a:t>Atmosphäre </a:t>
            </a:r>
            <a:r>
              <a:rPr lang="de-DE" sz="3200" dirty="0" smtClean="0">
                <a:solidFill>
                  <a:schemeClr val="bg1"/>
                </a:solidFill>
                <a:latin typeface="Arial Black" pitchFamily="34" charset="0"/>
              </a:rPr>
              <a:t>=</a:t>
            </a:r>
            <a:r>
              <a:rPr lang="de-DE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b="1" dirty="0" smtClean="0">
                <a:solidFill>
                  <a:srgbClr val="FFC000"/>
                </a:solidFill>
                <a:latin typeface="Symbol" pitchFamily="18" charset="2"/>
              </a:rPr>
              <a:t>a</a:t>
            </a:r>
            <a:r>
              <a:rPr lang="de-DE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 smtClean="0">
                <a:solidFill>
                  <a:srgbClr val="FFC000"/>
                </a:solidFill>
                <a:latin typeface="Arial Black" pitchFamily="34" charset="0"/>
              </a:rPr>
              <a:t>Verbrennung</a:t>
            </a:r>
            <a:endParaRPr lang="de-DE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-36512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the blue marble, www.visibleearth.nasa.gov</a:t>
            </a:r>
            <a:endParaRPr lang="de-AT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52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Anteil am CO</a:t>
            </a:r>
            <a:r>
              <a:rPr lang="de-AT" baseline="-25000" dirty="0" smtClean="0"/>
              <a:t>2</a:t>
            </a:r>
            <a:r>
              <a:rPr lang="de-AT" dirty="0" smtClean="0"/>
              <a:t>-Ausstoß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3779912" y="6116934"/>
            <a:ext cx="5825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nach: Stern-Report: 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://www.hm-treasury.gov.uk/d/Executive_Summary.pdf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8" y="1124744"/>
            <a:ext cx="6883768" cy="49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Historische Einordnung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300400"/>
            <a:ext cx="8371587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1798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T. R. Malthus, An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Essay on the Principle of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Population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1931	H.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Hotelling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economics of exhaustible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resource</a:t>
            </a:r>
          </a:p>
          <a:p>
            <a:pPr>
              <a:spcAft>
                <a:spcPts val="600"/>
              </a:spcAft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1952	W. S. Paley, Resources for freedom; a report to the president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1961	J. W. Forrester,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Industrial dynamics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1963	H. Barnett, C. Morse, Scarcity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Growth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1972	D. L. Meadows, Club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Rome,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Limits to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Growth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1973	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J. W.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Forrester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World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Dynamics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1980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Barney,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Global 2000 Report to the President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1987	G. H.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Brundtland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, Our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Common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Future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1989	D.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Dörner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Logik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des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Mißlingens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1993	D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Meadows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Beyond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the Limits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2004	D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Meadows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Limits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to Growth: The 30-Year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Update</a:t>
            </a: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Kohlenstoffkreislauf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4475258" y="6102183"/>
            <a:ext cx="4708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http://commons.wikimedia.org/wiki/File:Carbon_cycle-cute_diagram-german.png</a:t>
            </a:r>
          </a:p>
        </p:txBody>
      </p:sp>
      <p:pic>
        <p:nvPicPr>
          <p:cNvPr id="138246" name="Picture 6" descr="http://upload.wikimedia.org/wikipedia/commons/thumb/3/33/Carbon_cycle-cute_diagram-german.png/1280px-Carbon_cycle-cute_diagram-ger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052736"/>
            <a:ext cx="6860783" cy="52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3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" y="659085"/>
            <a:ext cx="8589963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-Gehalt auf </a:t>
            </a:r>
            <a:r>
              <a:rPr lang="de-AT" dirty="0" err="1" smtClean="0"/>
              <a:t>Mauna</a:t>
            </a:r>
            <a:r>
              <a:rPr lang="de-AT" dirty="0" smtClean="0"/>
              <a:t> </a:t>
            </a:r>
            <a:r>
              <a:rPr lang="de-AT" dirty="0" err="1" smtClean="0"/>
              <a:t>Loa</a:t>
            </a:r>
            <a:r>
              <a:rPr lang="de-AT" dirty="0" smtClean="0"/>
              <a:t>, Hawaii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91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6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7" y="649560"/>
            <a:ext cx="861853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-Gehalt der Atmosphäre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24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8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4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Temperatur und CO</a:t>
            </a:r>
            <a:r>
              <a:rPr lang="de-AT" baseline="-25000" dirty="0" smtClean="0"/>
              <a:t>2</a:t>
            </a:r>
            <a:r>
              <a:rPr lang="de-AT" dirty="0" smtClean="0"/>
              <a:t> nach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4" y="5981218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freundlicher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Genehmigung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8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4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Temperatur und CO</a:t>
            </a:r>
            <a:r>
              <a:rPr lang="de-AT" baseline="-25000" dirty="0" smtClean="0"/>
              <a:t>2</a:t>
            </a:r>
            <a:r>
              <a:rPr lang="de-AT" dirty="0" smtClean="0"/>
              <a:t> nach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4" y="5981218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freundlicher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Genehmigung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533416" y="4443408"/>
            <a:ext cx="22092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chemeClr val="accent3">
                    <a:lumMod val="75000"/>
                  </a:schemeClr>
                </a:solidFill>
              </a:rPr>
              <a:t>heutiges Niveau</a:t>
            </a: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4"/>
            <a:ext cx="0" cy="3258222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917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8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4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Temperatur und CO</a:t>
            </a:r>
            <a:r>
              <a:rPr lang="de-AT" baseline="-25000" dirty="0" smtClean="0"/>
              <a:t>2</a:t>
            </a:r>
            <a:r>
              <a:rPr lang="de-AT" dirty="0" smtClean="0"/>
              <a:t> nach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4" y="5981218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freundlicher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Genehmigung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flipV="1">
            <a:off x="2539739" y="1835754"/>
            <a:ext cx="0" cy="324943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1115616" y="4452200"/>
            <a:ext cx="756084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6238753" y="4092016"/>
            <a:ext cx="24705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rgbClr val="FF0000"/>
                </a:solidFill>
              </a:rPr>
              <a:t>+2°C-Gesellschaft</a:t>
            </a: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533416" y="4443408"/>
            <a:ext cx="22092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chemeClr val="accent3">
                    <a:lumMod val="75000"/>
                  </a:schemeClr>
                </a:solidFill>
              </a:rPr>
              <a:t>heutiges Niveau</a:t>
            </a: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4"/>
            <a:ext cx="0" cy="3258222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917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8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4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Temperatur und CO</a:t>
            </a:r>
            <a:r>
              <a:rPr lang="de-AT" baseline="-25000" dirty="0" smtClean="0"/>
              <a:t>2</a:t>
            </a:r>
            <a:r>
              <a:rPr lang="de-AT" dirty="0" smtClean="0"/>
              <a:t> nach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4" y="5981218"/>
            <a:ext cx="765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freundlicher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dirty="0" err="1" smtClean="0">
                <a:latin typeface="Arial" pitchFamily="34" charset="0"/>
                <a:cs typeface="Arial" pitchFamily="34" charset="0"/>
              </a:rPr>
              <a:t>Genehmigung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flipV="1">
            <a:off x="2539739" y="1835754"/>
            <a:ext cx="0" cy="324943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1115616" y="4452200"/>
            <a:ext cx="756084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6238753" y="4092016"/>
            <a:ext cx="24705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rgbClr val="FF0000"/>
                </a:solidFill>
              </a:rPr>
              <a:t>+2°C-Gesellschaft</a:t>
            </a: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533416" y="4443408"/>
            <a:ext cx="22092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chemeClr val="accent3">
                    <a:lumMod val="75000"/>
                  </a:schemeClr>
                </a:solidFill>
              </a:rPr>
              <a:t>heutiges Niveau</a:t>
            </a: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4"/>
            <a:ext cx="0" cy="3258222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 Verbindung 6"/>
          <p:cNvCxnSpPr>
            <a:cxnSpLocks noChangeShapeType="1"/>
          </p:cNvCxnSpPr>
          <p:nvPr/>
        </p:nvCxnSpPr>
        <p:spPr bwMode="auto">
          <a:xfrm flipV="1">
            <a:off x="3723154" y="1835754"/>
            <a:ext cx="0" cy="324943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erade Verbindung 7"/>
          <p:cNvCxnSpPr>
            <a:cxnSpLocks noChangeShapeType="1"/>
          </p:cNvCxnSpPr>
          <p:nvPr/>
        </p:nvCxnSpPr>
        <p:spPr bwMode="auto">
          <a:xfrm flipV="1">
            <a:off x="1115616" y="4134628"/>
            <a:ext cx="7560840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3679194" y="2080104"/>
            <a:ext cx="21467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 smtClean="0">
                <a:solidFill>
                  <a:srgbClr val="FFC000"/>
                </a:solidFill>
              </a:rPr>
              <a:t>Projektion 2050</a:t>
            </a:r>
            <a:endParaRPr lang="de-DE" sz="2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3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" y="648419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Daten aus Eisbohrkernen</a:t>
            </a:r>
            <a:endParaRPr lang="de-AT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1647687" y="1863876"/>
            <a:ext cx="6881951" cy="2654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648209" y="3018096"/>
            <a:ext cx="6881429" cy="1811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648457" y="5202713"/>
            <a:ext cx="6881181" cy="7462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1646516" y="4352699"/>
            <a:ext cx="6883122" cy="0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8100392" y="1863876"/>
            <a:ext cx="0" cy="1154220"/>
          </a:xfrm>
          <a:prstGeom prst="straightConnector1">
            <a:avLst/>
          </a:prstGeom>
          <a:ln w="3175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8100392" y="4352699"/>
            <a:ext cx="0" cy="853745"/>
          </a:xfrm>
          <a:prstGeom prst="straightConnector1">
            <a:avLst/>
          </a:prstGeom>
          <a:ln w="31750">
            <a:solidFill>
              <a:srgbClr val="C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1255364"/>
            <a:ext cx="23839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200" baseline="-25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= 70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ppmv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48264" y="3921812"/>
            <a:ext cx="135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de-AT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 = 7°C</a:t>
            </a:r>
            <a:endParaRPr lang="de-AT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249636" y="6006999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://doi.pangaea.de/10.1594/PANGAEA.55501</a:t>
            </a:r>
            <a:endParaRPr lang="de-AT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://doi.pangaea.de/10.1594/PANGAEA.683655 </a:t>
            </a:r>
          </a:p>
        </p:txBody>
      </p:sp>
    </p:spTree>
    <p:extLst>
      <p:ext uri="{BB962C8B-B14F-4D97-AF65-F5344CB8AC3E}">
        <p14:creationId xmlns:p14="http://schemas.microsoft.com/office/powerpoint/2010/main" val="1890806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9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Einflussfaktoren auf die Temperatur?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23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23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Abschwächung der Sonneneinstrahlung</a:t>
            </a:r>
            <a:endParaRPr lang="de-AT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4097748" y="1398708"/>
            <a:ext cx="0" cy="4176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1835696" y="2927336"/>
            <a:ext cx="56886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067944" y="4509120"/>
            <a:ext cx="2707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geschätzte heutige </a:t>
            </a:r>
            <a:b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Abschwächung durch </a:t>
            </a:r>
          </a:p>
          <a:p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Luftverschmutzung</a:t>
            </a:r>
            <a:endParaRPr lang="de-AT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E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</Words>
  <Application>Microsoft Office PowerPoint</Application>
  <PresentationFormat>Bildschirmpräsentation (4:3)</PresentationFormat>
  <Paragraphs>819</Paragraphs>
  <Slides>137</Slides>
  <Notes>36</Notes>
  <HiddenSlides>3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137</vt:i4>
      </vt:variant>
    </vt:vector>
  </HeadingPairs>
  <TitlesOfParts>
    <vt:vector size="140" baseType="lpstr">
      <vt:lpstr>CEET</vt:lpstr>
      <vt:lpstr>Formel</vt:lpstr>
      <vt:lpstr>CorelDRAW</vt:lpstr>
      <vt:lpstr>Bilanzen als Wegweiser für eine nachhaltige Zukunft</vt:lpstr>
      <vt:lpstr>Gliederung</vt:lpstr>
      <vt:lpstr>Mein Start:</vt:lpstr>
      <vt:lpstr>Entwicklung des Rohölpreises</vt:lpstr>
      <vt:lpstr>CO2-Gehalt auf Mauna Loa, Hawaii</vt:lpstr>
      <vt:lpstr>Temperatur und CO2 nach IPCC</vt:lpstr>
      <vt:lpstr>Rückzug: Briksdal-Gletscher, Norwegen</vt:lpstr>
      <vt:lpstr>Lebensweise</vt:lpstr>
      <vt:lpstr>Historische Einordnung</vt:lpstr>
      <vt:lpstr>Ingenieur-Perspektive</vt:lpstr>
      <vt:lpstr>Gliederung</vt:lpstr>
      <vt:lpstr>Bilanz</vt:lpstr>
      <vt:lpstr>Bilanz</vt:lpstr>
      <vt:lpstr>Bilanz</vt:lpstr>
      <vt:lpstr>Bilanz</vt:lpstr>
      <vt:lpstr>Bilanz</vt:lpstr>
      <vt:lpstr>Bilanz</vt:lpstr>
      <vt:lpstr>Aufstellen und Lösen einer Bilanz</vt:lpstr>
      <vt:lpstr>Begriffsdefinitionen</vt:lpstr>
      <vt:lpstr>Beispiel: Strahlungsbilanz der Sonne</vt:lpstr>
      <vt:lpstr>Beispiel: Strahlungsbilanz der Sonne</vt:lpstr>
      <vt:lpstr>Strahlungsleistung schwarzer Körper</vt:lpstr>
      <vt:lpstr>Beispiel: Strahlungsbilanz der Sonne</vt:lpstr>
      <vt:lpstr>Beispiel: Strahlungsbilanz der Sonne</vt:lpstr>
      <vt:lpstr>Beispiel: Strahlungsbilanz der Sonne</vt:lpstr>
      <vt:lpstr>Strahlungsleistung auf 1 m2 der Erde</vt:lpstr>
      <vt:lpstr>Beispiel: Strahlungsbilanz der Erde</vt:lpstr>
      <vt:lpstr>Beispiel: Strahlungsbilanz der Erde</vt:lpstr>
      <vt:lpstr>Strahlungsleistung auf der Erde</vt:lpstr>
      <vt:lpstr>Beispiel: Strahlungsbilanz der Erde</vt:lpstr>
      <vt:lpstr>Beispiel: Strahlungsbilanz der Erde</vt:lpstr>
      <vt:lpstr>Strahlungsleistung auf der Erde</vt:lpstr>
      <vt:lpstr>Senkrechte Sonneneinstrahlung</vt:lpstr>
      <vt:lpstr>Beispiel: Strahlungsbilanz der Erde</vt:lpstr>
      <vt:lpstr>Energie von der Sonne</vt:lpstr>
      <vt:lpstr>Energie von der Sonne</vt:lpstr>
      <vt:lpstr>Energie von der Sonne</vt:lpstr>
      <vt:lpstr>Energie von der Sonne</vt:lpstr>
      <vt:lpstr>Strahlungsbilanz der Erde</vt:lpstr>
      <vt:lpstr>Energie von der Sonne</vt:lpstr>
      <vt:lpstr>Strahlungsbilanz der Erde</vt:lpstr>
      <vt:lpstr>Effekt der Treibhausgase</vt:lpstr>
      <vt:lpstr>Gliederung</vt:lpstr>
      <vt:lpstr>Energie</vt:lpstr>
      <vt:lpstr>Bevölkerung</vt:lpstr>
      <vt:lpstr>Energie</vt:lpstr>
      <vt:lpstr>Primärenergiekonsum</vt:lpstr>
      <vt:lpstr>Anteile am globalen Konsum 2009</vt:lpstr>
      <vt:lpstr>Energieflussbild Deutschland 2011</vt:lpstr>
      <vt:lpstr>Energieprofile für Österreich 2009</vt:lpstr>
      <vt:lpstr>Endenergie in Österreich 2009</vt:lpstr>
      <vt:lpstr>Endenergie in Österreich sektoral 2009</vt:lpstr>
      <vt:lpstr>Nutzenergie in Österreich 2009</vt:lpstr>
      <vt:lpstr>Landfläche pro Kopf</vt:lpstr>
      <vt:lpstr>Erdoberfläche</vt:lpstr>
      <vt:lpstr>Landwirtschaft</vt:lpstr>
      <vt:lpstr>Ernährung</vt:lpstr>
      <vt:lpstr>Pflanzliche Nahrungsmittel in Deutschland</vt:lpstr>
      <vt:lpstr>Verteilung der Ernährung nach Land</vt:lpstr>
      <vt:lpstr>Fazit 1</vt:lpstr>
      <vt:lpstr>Gliederung</vt:lpstr>
      <vt:lpstr>PowerPoint-Präsentation</vt:lpstr>
      <vt:lpstr>Statische Reichweite</vt:lpstr>
      <vt:lpstr>Statische Reichweite</vt:lpstr>
      <vt:lpstr>Modellungenauigkeiten</vt:lpstr>
      <vt:lpstr>Bevölkerungsentwicklung</vt:lpstr>
      <vt:lpstr>Weltbevölkerung</vt:lpstr>
      <vt:lpstr>Entwicklung der Vorhersage für 2050</vt:lpstr>
      <vt:lpstr>Entwicklung der Vorhersage</vt:lpstr>
      <vt:lpstr>Basis der UN-Prognose</vt:lpstr>
      <vt:lpstr>Demografischer Übergang</vt:lpstr>
      <vt:lpstr>Verteilung der Weltbevölkerung</vt:lpstr>
      <vt:lpstr>Human Development Index</vt:lpstr>
      <vt:lpstr>Human Development Index</vt:lpstr>
      <vt:lpstr>Human Development Index</vt:lpstr>
      <vt:lpstr>Verbrauch Primärenergieträger</vt:lpstr>
      <vt:lpstr>Verbrauch Primärenergieträger</vt:lpstr>
      <vt:lpstr>Reserven fossiler Primärenergieträger</vt:lpstr>
      <vt:lpstr>Reserven fossiler Primärenergieträger</vt:lpstr>
      <vt:lpstr>Entwicklung des Rohölpreises</vt:lpstr>
      <vt:lpstr>Entwicklung des Rohölpreises</vt:lpstr>
      <vt:lpstr>Erdölfördermaximum, Peak Oil</vt:lpstr>
      <vt:lpstr>Erdölfördermaximum, Peak Oil</vt:lpstr>
      <vt:lpstr>Erdölfördermaximum, Peak Oil</vt:lpstr>
      <vt:lpstr>Entwicklung der statischen Reichweite</vt:lpstr>
      <vt:lpstr>Fazit 2</vt:lpstr>
      <vt:lpstr>Gliederung</vt:lpstr>
      <vt:lpstr>PowerPoint-Präsentation</vt:lpstr>
      <vt:lpstr>Anteil am CO2-Ausstoß</vt:lpstr>
      <vt:lpstr>Kohlenstoffkreislauf</vt:lpstr>
      <vt:lpstr>CO2-Gehalt auf Mauna Loa, Hawaii</vt:lpstr>
      <vt:lpstr>CO2-Gehalt der Atmosphäre</vt:lpstr>
      <vt:lpstr>Temperatur und CO2 nach IPCC</vt:lpstr>
      <vt:lpstr>Temperatur und CO2 nach IPCC</vt:lpstr>
      <vt:lpstr>Temperatur und CO2 nach IPCC</vt:lpstr>
      <vt:lpstr>Temperatur und CO2 nach IPCC</vt:lpstr>
      <vt:lpstr>Daten aus Eisbohrkernen</vt:lpstr>
      <vt:lpstr>Einflussfaktoren auf die Temperatur?</vt:lpstr>
      <vt:lpstr>Abschwächung der Sonneneinstrahlung</vt:lpstr>
      <vt:lpstr>Rückzug: Briksdal-Gletscher, Norwegen</vt:lpstr>
      <vt:lpstr>Fazit 3</vt:lpstr>
      <vt:lpstr>Gliederung</vt:lpstr>
      <vt:lpstr>Teller oder Tank?</vt:lpstr>
      <vt:lpstr>Teller oder Tank?</vt:lpstr>
      <vt:lpstr>Ernährung</vt:lpstr>
      <vt:lpstr>statisches Szenario pro Kopf</vt:lpstr>
      <vt:lpstr>Entwicklung der Landfläche</vt:lpstr>
      <vt:lpstr>kalorischen Gesamternährung</vt:lpstr>
      <vt:lpstr>Anteil tierischer Produkte</vt:lpstr>
      <vt:lpstr>Entwicklung der Ernährung</vt:lpstr>
      <vt:lpstr>ökologisches Szenario pro Kopf</vt:lpstr>
      <vt:lpstr>Sonnennutzung in Deutschland</vt:lpstr>
      <vt:lpstr>Potenzial für Bioenergie in 2050</vt:lpstr>
      <vt:lpstr>Fazit 4</vt:lpstr>
      <vt:lpstr>Gliederung</vt:lpstr>
      <vt:lpstr>Nachhaltigkeit</vt:lpstr>
      <vt:lpstr>Prinzipielle Alternativen</vt:lpstr>
      <vt:lpstr>Solarthermisches Kraftwerk Andasol 1</vt:lpstr>
      <vt:lpstr>Kostenvergleich erneuerbarer Strom</vt:lpstr>
      <vt:lpstr>Lernkurven: Grundgleichung</vt:lpstr>
      <vt:lpstr>Lernkurve der Photovoltaik-Module</vt:lpstr>
      <vt:lpstr>Zukünftige Entwicklung</vt:lpstr>
      <vt:lpstr>Fazit 5</vt:lpstr>
      <vt:lpstr>Gliederung</vt:lpstr>
      <vt:lpstr>Fertilität und Bruttoinlandsprodukt</vt:lpstr>
      <vt:lpstr>Entwicklung in China</vt:lpstr>
      <vt:lpstr>Ursachen für den Untergang</vt:lpstr>
      <vt:lpstr>Lebensweise</vt:lpstr>
      <vt:lpstr>Ernährung: www.in-form.de</vt:lpstr>
      <vt:lpstr>Persönlicher Energieumsatz</vt:lpstr>
      <vt:lpstr>Fragen zu einer nachhaltigen Zukunft</vt:lpstr>
      <vt:lpstr>UN Menschenrechtserklärung</vt:lpstr>
      <vt:lpstr>Menschenrechte</vt:lpstr>
      <vt:lpstr>Fazit 6</vt:lpstr>
      <vt:lpstr>Gliederung</vt:lpstr>
      <vt:lpstr>Fazit</vt:lpstr>
      <vt:lpstr>Bilanzen als Wegweiser für eine nachhaltige Zukunft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Pfennig</dc:creator>
  <cp:lastModifiedBy>Pfennig</cp:lastModifiedBy>
  <cp:revision>366</cp:revision>
  <cp:lastPrinted>2013-04-04T06:51:13Z</cp:lastPrinted>
  <dcterms:created xsi:type="dcterms:W3CDTF">2012-07-19T09:48:25Z</dcterms:created>
  <dcterms:modified xsi:type="dcterms:W3CDTF">2013-04-29T15:30:04Z</dcterms:modified>
</cp:coreProperties>
</file>