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1"/>
  </p:notesMasterIdLst>
  <p:handoutMasterIdLst>
    <p:handoutMasterId r:id="rId162"/>
  </p:handoutMasterIdLst>
  <p:sldIdLst>
    <p:sldId id="271" r:id="rId2"/>
    <p:sldId id="352" r:id="rId3"/>
    <p:sldId id="462" r:id="rId4"/>
    <p:sldId id="855" r:id="rId5"/>
    <p:sldId id="463" r:id="rId6"/>
    <p:sldId id="808" r:id="rId7"/>
    <p:sldId id="464" r:id="rId8"/>
    <p:sldId id="466" r:id="rId9"/>
    <p:sldId id="468" r:id="rId10"/>
    <p:sldId id="265" r:id="rId11"/>
    <p:sldId id="863" r:id="rId12"/>
    <p:sldId id="864" r:id="rId13"/>
    <p:sldId id="865" r:id="rId14"/>
    <p:sldId id="297" r:id="rId15"/>
    <p:sldId id="421" r:id="rId16"/>
    <p:sldId id="422" r:id="rId17"/>
    <p:sldId id="420" r:id="rId18"/>
    <p:sldId id="423" r:id="rId19"/>
    <p:sldId id="424" r:id="rId20"/>
    <p:sldId id="406" r:id="rId21"/>
    <p:sldId id="846" r:id="rId22"/>
    <p:sldId id="427" r:id="rId23"/>
    <p:sldId id="428" r:id="rId24"/>
    <p:sldId id="426" r:id="rId25"/>
    <p:sldId id="429" r:id="rId26"/>
    <p:sldId id="430" r:id="rId27"/>
    <p:sldId id="903" r:id="rId28"/>
    <p:sldId id="431" r:id="rId29"/>
    <p:sldId id="433" r:id="rId30"/>
    <p:sldId id="434" r:id="rId31"/>
    <p:sldId id="432" r:id="rId32"/>
    <p:sldId id="435" r:id="rId33"/>
    <p:sldId id="436" r:id="rId34"/>
    <p:sldId id="440" r:id="rId35"/>
    <p:sldId id="438" r:id="rId36"/>
    <p:sldId id="459" r:id="rId37"/>
    <p:sldId id="437" r:id="rId38"/>
    <p:sldId id="442" r:id="rId39"/>
    <p:sldId id="371" r:id="rId40"/>
    <p:sldId id="443" r:id="rId41"/>
    <p:sldId id="444" r:id="rId42"/>
    <p:sldId id="445" r:id="rId43"/>
    <p:sldId id="446" r:id="rId44"/>
    <p:sldId id="447" r:id="rId45"/>
    <p:sldId id="449" r:id="rId46"/>
    <p:sldId id="847" r:id="rId47"/>
    <p:sldId id="866" r:id="rId48"/>
    <p:sldId id="867" r:id="rId49"/>
    <p:sldId id="873" r:id="rId50"/>
    <p:sldId id="824" r:id="rId51"/>
    <p:sldId id="470" r:id="rId52"/>
    <p:sldId id="471" r:id="rId53"/>
    <p:sldId id="472" r:id="rId54"/>
    <p:sldId id="473" r:id="rId55"/>
    <p:sldId id="693" r:id="rId56"/>
    <p:sldId id="692" r:id="rId57"/>
    <p:sldId id="697" r:id="rId58"/>
    <p:sldId id="474" r:id="rId59"/>
    <p:sldId id="475" r:id="rId60"/>
    <p:sldId id="849" r:id="rId61"/>
    <p:sldId id="850" r:id="rId62"/>
    <p:sldId id="691" r:id="rId63"/>
    <p:sldId id="894" r:id="rId64"/>
    <p:sldId id="851" r:id="rId65"/>
    <p:sldId id="771" r:id="rId66"/>
    <p:sldId id="478" r:id="rId67"/>
    <p:sldId id="874" r:id="rId68"/>
    <p:sldId id="868" r:id="rId69"/>
    <p:sldId id="875" r:id="rId70"/>
    <p:sldId id="482" r:id="rId71"/>
    <p:sldId id="483" r:id="rId72"/>
    <p:sldId id="698" r:id="rId73"/>
    <p:sldId id="679" r:id="rId74"/>
    <p:sldId id="673" r:id="rId75"/>
    <p:sldId id="854" r:id="rId76"/>
    <p:sldId id="852" r:id="rId77"/>
    <p:sldId id="853" r:id="rId78"/>
    <p:sldId id="859" r:id="rId79"/>
    <p:sldId id="611" r:id="rId80"/>
    <p:sldId id="612" r:id="rId81"/>
    <p:sldId id="487" r:id="rId82"/>
    <p:sldId id="895" r:id="rId83"/>
    <p:sldId id="896" r:id="rId84"/>
    <p:sldId id="897" r:id="rId85"/>
    <p:sldId id="489" r:id="rId86"/>
    <p:sldId id="898" r:id="rId87"/>
    <p:sldId id="491" r:id="rId88"/>
    <p:sldId id="516" r:id="rId89"/>
    <p:sldId id="856" r:id="rId90"/>
    <p:sldId id="858" r:id="rId91"/>
    <p:sldId id="699" r:id="rId92"/>
    <p:sldId id="537" r:id="rId93"/>
    <p:sldId id="901" r:id="rId94"/>
    <p:sldId id="536" r:id="rId95"/>
    <p:sldId id="860" r:id="rId96"/>
    <p:sldId id="900" r:id="rId97"/>
    <p:sldId id="809" r:id="rId98"/>
    <p:sldId id="876" r:id="rId99"/>
    <p:sldId id="869" r:id="rId100"/>
    <p:sldId id="877" r:id="rId101"/>
    <p:sldId id="883" r:id="rId102"/>
    <p:sldId id="720" r:id="rId103"/>
    <p:sldId id="751" r:id="rId104"/>
    <p:sldId id="884" r:id="rId105"/>
    <p:sldId id="723" r:id="rId106"/>
    <p:sldId id="909" r:id="rId107"/>
    <p:sldId id="885" r:id="rId108"/>
    <p:sldId id="886" r:id="rId109"/>
    <p:sldId id="887" r:id="rId110"/>
    <p:sldId id="822" r:id="rId111"/>
    <p:sldId id="908" r:id="rId112"/>
    <p:sldId id="716" r:id="rId113"/>
    <p:sldId id="910" r:id="rId114"/>
    <p:sldId id="757" r:id="rId115"/>
    <p:sldId id="756" r:id="rId116"/>
    <p:sldId id="904" r:id="rId117"/>
    <p:sldId id="758" r:id="rId118"/>
    <p:sldId id="878" r:id="rId119"/>
    <p:sldId id="870" r:id="rId120"/>
    <p:sldId id="879" r:id="rId121"/>
    <p:sldId id="526" r:id="rId122"/>
    <p:sldId id="667" r:id="rId123"/>
    <p:sldId id="893" r:id="rId124"/>
    <p:sldId id="766" r:id="rId125"/>
    <p:sldId id="768" r:id="rId126"/>
    <p:sldId id="767" r:id="rId127"/>
    <p:sldId id="905" r:id="rId128"/>
    <p:sldId id="761" r:id="rId129"/>
    <p:sldId id="769" r:id="rId130"/>
    <p:sldId id="770" r:id="rId131"/>
    <p:sldId id="525" r:id="rId132"/>
    <p:sldId id="681" r:id="rId133"/>
    <p:sldId id="810" r:id="rId134"/>
    <p:sldId id="891" r:id="rId135"/>
    <p:sldId id="796" r:id="rId136"/>
    <p:sldId id="792" r:id="rId137"/>
    <p:sldId id="794" r:id="rId138"/>
    <p:sldId id="793" r:id="rId139"/>
    <p:sldId id="797" r:id="rId140"/>
    <p:sldId id="772" r:id="rId141"/>
    <p:sldId id="572" r:id="rId142"/>
    <p:sldId id="812" r:id="rId143"/>
    <p:sldId id="880" r:id="rId144"/>
    <p:sldId id="871" r:id="rId145"/>
    <p:sldId id="881" r:id="rId146"/>
    <p:sldId id="775" r:id="rId147"/>
    <p:sldId id="798" r:id="rId148"/>
    <p:sldId id="780" r:id="rId149"/>
    <p:sldId id="899" r:id="rId150"/>
    <p:sldId id="678" r:id="rId151"/>
    <p:sldId id="785" r:id="rId152"/>
    <p:sldId id="778" r:id="rId153"/>
    <p:sldId id="348" r:id="rId154"/>
    <p:sldId id="506" r:id="rId155"/>
    <p:sldId id="813" r:id="rId156"/>
    <p:sldId id="888" r:id="rId157"/>
    <p:sldId id="815" r:id="rId158"/>
    <p:sldId id="892" r:id="rId159"/>
    <p:sldId id="872" r:id="rId160"/>
  </p:sldIdLst>
  <p:sldSz cx="9144000" cy="6858000" type="screen4x3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187BB6"/>
    <a:srgbClr val="F2F715"/>
    <a:srgbClr val="F7014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83" autoAdjust="0"/>
  </p:normalViewPr>
  <p:slideViewPr>
    <p:cSldViewPr showGuides="1">
      <p:cViewPr varScale="1">
        <p:scale>
          <a:sx n="71" d="100"/>
          <a:sy n="71" d="100"/>
        </p:scale>
        <p:origin x="-1380" y="-96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28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3048"/>
    </p:cViewPr>
  </p:sorterViewPr>
  <p:notesViewPr>
    <p:cSldViewPr showGuides="1">
      <p:cViewPr varScale="1">
        <p:scale>
          <a:sx n="80" d="100"/>
          <a:sy n="80" d="100"/>
        </p:scale>
        <p:origin x="-3192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50055" y="9381195"/>
            <a:ext cx="2898398" cy="545447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/>
            </a:lvl1pPr>
          </a:lstStyle>
          <a:p>
            <a:fld id="{FDFAA74F-C042-42F2-A7EC-0175FE17DBA9}" type="datetimeFigureOut">
              <a:rPr lang="de-AT" sz="900">
                <a:latin typeface="Arial" pitchFamily="34" charset="0"/>
                <a:cs typeface="Arial" pitchFamily="34" charset="0"/>
              </a:rPr>
              <a:pPr/>
              <a:t>11.12.2014</a:t>
            </a:fld>
            <a:r>
              <a:rPr lang="de-AT" sz="9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900" dirty="0" err="1">
                <a:latin typeface="Arial" pitchFamily="34" charset="0"/>
                <a:cs typeface="Arial" pitchFamily="34" charset="0"/>
              </a:rPr>
              <a:t>page</a:t>
            </a:r>
            <a:r>
              <a:rPr lang="de-AT" sz="900" dirty="0">
                <a:latin typeface="Arial" pitchFamily="34" charset="0"/>
                <a:cs typeface="Arial" pitchFamily="34" charset="0"/>
              </a:rPr>
              <a:t> </a:t>
            </a:r>
            <a:fld id="{1FA73E7C-74C7-49D2-AC8F-BA0EFEF4C500}" type="slidenum">
              <a:rPr lang="de-AT" sz="900"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AT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4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D49B07DC-51DB-48CA-8C3B-4C65AF43A490}" type="datetimeFigureOut">
              <a:rPr lang="de-AT" smtClean="0"/>
              <a:pPr/>
              <a:t>11.12.2014</a:t>
            </a:fld>
            <a:r>
              <a:rPr lang="de-AT" dirty="0" smtClean="0"/>
              <a:t>, Slide </a:t>
            </a:r>
            <a:fld id="{B9707E2F-D114-4349-8B6C-4C664715208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1695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62631DE-F2E9-4806-9D09-588632FCFA39}" type="slidenum">
              <a:rPr lang="de-DE" sz="1200">
                <a:solidFill>
                  <a:srgbClr val="017AC8"/>
                </a:solidFill>
              </a:rPr>
              <a:pPr/>
              <a:t>3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1084A5-8269-4F7B-B1B3-7449D71A65F1}" type="slidenum">
              <a:rPr lang="de-DE" sz="1200">
                <a:solidFill>
                  <a:srgbClr val="017AC8"/>
                </a:solidFill>
              </a:rPr>
              <a:pPr/>
              <a:t>81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3" y="4714879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50" y="522288"/>
            <a:ext cx="6632575" cy="4973637"/>
          </a:xfrm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8102" y="4716194"/>
            <a:ext cx="5332884" cy="4466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61" tIns="44880" rIns="89761" bIns="44880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50" y="522288"/>
            <a:ext cx="6632575" cy="4973637"/>
          </a:xfrm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8102" y="4716194"/>
            <a:ext cx="5332884" cy="4466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61" tIns="44880" rIns="89761" bIns="44880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50" y="522288"/>
            <a:ext cx="6632575" cy="4973637"/>
          </a:xfrm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8102" y="4716194"/>
            <a:ext cx="5332884" cy="44667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61" tIns="44880" rIns="89761" bIns="44880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7123" indent="-283509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34037" indent="-226807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87652" indent="-226807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41267" indent="-226807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261D45B-984B-45B8-8970-FE301A45690C}" type="slidenum">
              <a:rPr lang="de-DE" sz="1100">
                <a:solidFill>
                  <a:srgbClr val="017AC8"/>
                </a:solidFill>
              </a:rPr>
              <a:pPr/>
              <a:t>92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4" y="4714877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7123" indent="-283509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34037" indent="-226807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87652" indent="-226807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41267" indent="-226807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A14D200-4CFA-4EED-8946-0D061F7BA754}" type="slidenum">
              <a:rPr lang="de-DE" sz="1100">
                <a:solidFill>
                  <a:srgbClr val="017AC8"/>
                </a:solidFill>
              </a:rPr>
              <a:pPr/>
              <a:t>94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4" y="4714877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19DE8A-9C9A-48FC-BCEA-33F90A73FE2D}" type="slidenum">
              <a:rPr lang="de-DE" sz="1200">
                <a:solidFill>
                  <a:srgbClr val="017AC8"/>
                </a:solidFill>
              </a:rPr>
              <a:pPr/>
              <a:t>101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110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3" y="4714879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37123" indent="-283509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34037" indent="-226807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587652" indent="-226807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41267" indent="-226807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3D6C327-1C11-4FA7-95B0-F7A88B3872F2}" type="slidenum">
              <a:rPr lang="de-DE" sz="1100">
                <a:solidFill>
                  <a:srgbClr val="017AC8"/>
                </a:solidFill>
              </a:rPr>
              <a:pPr/>
              <a:t>102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200">
                <a:solidFill>
                  <a:srgbClr val="017AC8"/>
                </a:solidFill>
              </a:rPr>
              <a:pPr/>
              <a:t>107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200">
                <a:solidFill>
                  <a:srgbClr val="017AC8"/>
                </a:solidFill>
              </a:rPr>
              <a:pPr/>
              <a:t>108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200">
                <a:solidFill>
                  <a:srgbClr val="017AC8"/>
                </a:solidFill>
              </a:rPr>
              <a:pPr/>
              <a:t>6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200">
                <a:solidFill>
                  <a:srgbClr val="017AC8"/>
                </a:solidFill>
              </a:rPr>
              <a:pPr/>
              <a:t>109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200">
                <a:solidFill>
                  <a:srgbClr val="017AC8"/>
                </a:solidFill>
              </a:rPr>
              <a:pPr/>
              <a:t>110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67370" y="4715587"/>
            <a:ext cx="5334348" cy="4467066"/>
          </a:xfrm>
          <a:prstGeom prst="rect">
            <a:avLst/>
          </a:prstGeom>
        </p:spPr>
        <p:txBody>
          <a:bodyPr lIns="89761" tIns="44880" rIns="89761" bIns="44880"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11235" indent="-273552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94208" indent="-218842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31891" indent="-218842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69575" indent="-218842">
              <a:defRPr sz="1900">
                <a:solidFill>
                  <a:schemeClr val="tx1"/>
                </a:solidFill>
                <a:latin typeface="Arial" charset="0"/>
              </a:defRPr>
            </a:lvl5pPr>
            <a:lvl6pPr marL="2407258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44941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282625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720308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56D2EDC-5827-4F67-9F03-C642A328EB32}" type="slidenum">
              <a:rPr lang="de-DE" sz="1100">
                <a:solidFill>
                  <a:srgbClr val="017AC8"/>
                </a:solidFill>
              </a:rPr>
              <a:pPr/>
              <a:t>112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307" y="4714653"/>
            <a:ext cx="4888477" cy="44667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F3115FD-6D9E-4CF3-9BCF-02FC9D505C91}" type="slidenum">
              <a:rPr lang="de-DE" sz="1200">
                <a:solidFill>
                  <a:srgbClr val="017AC8"/>
                </a:solidFill>
              </a:rPr>
              <a:pPr/>
              <a:t>113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37123" indent="-283509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34037" indent="-226807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87652" indent="-226807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41267" indent="-226807">
              <a:defRPr sz="2000">
                <a:solidFill>
                  <a:schemeClr val="tx1"/>
                </a:solidFill>
                <a:latin typeface="Arial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11A71E-3870-4232-88BB-0D988DC027F9}" type="slidenum">
              <a:rPr lang="de-DE" sz="1100">
                <a:solidFill>
                  <a:srgbClr val="017AC8"/>
                </a:solidFill>
              </a:rPr>
              <a:pPr/>
              <a:t>121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4" y="4714877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Arial" charset="0"/>
              </a:defRPr>
            </a:lvl1pPr>
            <a:lvl2pPr marL="711235" indent="-273552">
              <a:defRPr sz="1900">
                <a:solidFill>
                  <a:schemeClr val="tx1"/>
                </a:solidFill>
                <a:latin typeface="Arial" charset="0"/>
              </a:defRPr>
            </a:lvl2pPr>
            <a:lvl3pPr marL="1094208" indent="-218842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31891" indent="-218842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69575" indent="-218842">
              <a:defRPr sz="1900">
                <a:solidFill>
                  <a:schemeClr val="tx1"/>
                </a:solidFill>
                <a:latin typeface="Arial" charset="0"/>
              </a:defRPr>
            </a:lvl5pPr>
            <a:lvl6pPr marL="2407258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44941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282625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720308" indent="-21884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54310E-C2B6-4F8F-B1B0-BD5509905FA2}" type="slidenum">
              <a:rPr lang="de-DE" sz="1100">
                <a:solidFill>
                  <a:srgbClr val="017AC8"/>
                </a:solidFill>
              </a:rPr>
              <a:pPr/>
              <a:t>122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307" y="4714653"/>
            <a:ext cx="4888477" cy="44667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612" y="4714653"/>
            <a:ext cx="5335867" cy="44667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22" tIns="45361" rIns="90722" bIns="45361"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67064" y="4714841"/>
            <a:ext cx="5334963" cy="446793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9450" y="522288"/>
            <a:ext cx="5310188" cy="3983037"/>
          </a:xfrm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214" y="4715154"/>
            <a:ext cx="4890664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67370" y="4715587"/>
            <a:ext cx="5334348" cy="4467066"/>
          </a:xfrm>
          <a:prstGeom prst="rect">
            <a:avLst/>
          </a:prstGeom>
        </p:spPr>
        <p:txBody>
          <a:bodyPr lIns="89761" tIns="44880" rIns="89761" bIns="44880"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9450" y="522288"/>
            <a:ext cx="5310188" cy="3983037"/>
          </a:xfrm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66909" y="4715154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Tx/>
              <a:buChar char="-"/>
            </a:pPr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9450" y="522288"/>
            <a:ext cx="5310188" cy="3983037"/>
          </a:xfrm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666909" y="4715154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7C1D43-4AD3-40A3-B94E-EBDEDBA6F6C1}" type="slidenum">
              <a:rPr lang="de-DE" sz="1200">
                <a:solidFill>
                  <a:srgbClr val="017AC8"/>
                </a:solidFill>
              </a:rPr>
              <a:pPr/>
              <a:t>148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3" y="4714879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37123" indent="-283509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34037" indent="-226807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87652" indent="-226807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41267" indent="-226807">
              <a:defRPr sz="2000">
                <a:solidFill>
                  <a:schemeClr val="tx1"/>
                </a:solidFill>
                <a:latin typeface="Arial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5E1CDB9-2637-4A0B-85A8-64692F83E950}" type="slidenum">
              <a:rPr lang="de-DE" sz="1100">
                <a:solidFill>
                  <a:srgbClr val="017AC8"/>
                </a:solidFill>
              </a:rPr>
              <a:pPr/>
              <a:t>150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37123" indent="-283509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34037" indent="-226807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87652" indent="-226807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41267" indent="-226807">
              <a:defRPr sz="2000">
                <a:solidFill>
                  <a:schemeClr val="tx1"/>
                </a:solidFill>
                <a:latin typeface="Arial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09F1A32-FBFF-437D-A94F-83FD8E469519}" type="slidenum">
              <a:rPr lang="de-DE" sz="1100">
                <a:solidFill>
                  <a:srgbClr val="017AC8"/>
                </a:solidFill>
              </a:rPr>
              <a:pPr/>
              <a:t>152</a:t>
            </a:fld>
            <a:endParaRPr lang="de-DE" sz="1100">
              <a:solidFill>
                <a:srgbClr val="017AC8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4" y="4714877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E4AFF2A-60DB-47B5-932E-F37BEC53C785}" type="slidenum">
              <a:rPr lang="de-DE" sz="1200">
                <a:solidFill>
                  <a:srgbClr val="017AC8"/>
                </a:solidFill>
              </a:rPr>
              <a:pPr/>
              <a:t>55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3" y="4714879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4AD0B96-F6DA-4731-BD7A-1B4946DCAEEF}" type="slidenum">
              <a:rPr lang="de-DE" sz="1200">
                <a:solidFill>
                  <a:srgbClr val="017AC8"/>
                </a:solidFill>
              </a:rPr>
              <a:pPr/>
              <a:t>62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3" y="4714879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814" indent="-285698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2791" indent="-228558">
              <a:defRPr sz="2000">
                <a:solidFill>
                  <a:schemeClr val="tx1"/>
                </a:solidFill>
                <a:latin typeface="Arial" charset="0"/>
              </a:defRPr>
            </a:lvl3pPr>
            <a:lvl4pPr marL="1599907" indent="-228558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024" indent="-22855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140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256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8374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5488" indent="-22855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19DE8A-9C9A-48FC-BCEA-33F90A73FE2D}" type="slidenum">
              <a:rPr lang="de-DE" sz="1200">
                <a:solidFill>
                  <a:srgbClr val="017AC8"/>
                </a:solidFill>
              </a:rPr>
              <a:pPr/>
              <a:t>70</a:t>
            </a:fld>
            <a:endParaRPr lang="de-DE" sz="1200">
              <a:solidFill>
                <a:srgbClr val="017AC8"/>
              </a:solidFill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110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3" y="4714879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2488" y="744538"/>
            <a:ext cx="4964112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70409" indent="-29631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85247" indent="-237049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59346" indent="-237049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33444" indent="-237049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607541" indent="-237049" defTabSz="474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81640" indent="-237049" defTabSz="474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55739" indent="-237049" defTabSz="474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29837" indent="-237049" defTabSz="4740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CFDED23D-27ED-4CA3-8229-3C16E0B4F459}" type="slidenum">
              <a:rPr lang="de-DE">
                <a:latin typeface="Calibri" pitchFamily="34" charset="0"/>
              </a:rPr>
              <a:pPr eaLnBrk="1" hangingPunct="1"/>
              <a:t>73</a:t>
            </a:fld>
            <a:endParaRPr lang="de-D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123" indent="-283509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037" indent="-22680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7652" indent="-22680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267" indent="-22680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6EAE9D-F197-439B-83ED-977CA3870277}" type="slidenum">
              <a:rPr lang="de-DE" sz="1100"/>
              <a:pPr/>
              <a:t>79</a:t>
            </a:fld>
            <a:endParaRPr lang="de-DE" sz="11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4" y="4714877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7123" indent="-283509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4037" indent="-22680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7652" indent="-22680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1267" indent="-22680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4882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8497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2112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5727" indent="-2268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60D778-9774-4E0D-9FEE-B5618135669B}" type="slidenum">
              <a:rPr lang="de-DE" sz="1100"/>
              <a:pPr/>
              <a:t>80</a:t>
            </a:fld>
            <a:endParaRPr lang="de-DE" sz="11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2525" cy="372268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874" y="4714877"/>
            <a:ext cx="488734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87BB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85800" y="1628800"/>
            <a:ext cx="8172400" cy="187220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187BB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4813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692187" y="523995"/>
            <a:ext cx="8451817" cy="67275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mit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196753"/>
            <a:ext cx="8018462" cy="5102027"/>
          </a:xfrm>
          <a:prstGeom prst="rect">
            <a:avLst/>
          </a:prstGeom>
        </p:spPr>
        <p:txBody>
          <a:bodyPr/>
          <a:lstStyle>
            <a:lvl1pPr marL="266700" indent="-266700"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39750" indent="-273050"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714375" indent="-174625"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Font typeface="Wingdings" pitchFamily="2" charset="2"/>
              <a:buNone/>
              <a:defRPr/>
            </a:lvl4pPr>
            <a:lvl5pPr marL="1828800" indent="0">
              <a:buFont typeface="Wingdings" pitchFamily="2" charset="2"/>
              <a:buNone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3756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692187" y="523995"/>
            <a:ext cx="8451817" cy="67275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mit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081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1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14"/>
          <p:cNvCxnSpPr/>
          <p:nvPr userDrawn="1"/>
        </p:nvCxnSpPr>
        <p:spPr bwMode="auto">
          <a:xfrm rot="10800000">
            <a:off x="782638" y="477838"/>
            <a:ext cx="8183562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 userDrawn="1"/>
        </p:nvSpPr>
        <p:spPr>
          <a:xfrm>
            <a:off x="0" y="6357939"/>
            <a:ext cx="9144000" cy="5000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4" y="6357940"/>
            <a:ext cx="507581" cy="508245"/>
          </a:xfrm>
          <a:prstGeom prst="rect">
            <a:avLst/>
          </a:prstGeom>
          <a:solidFill>
            <a:srgbClr val="187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Titel 1"/>
          <p:cNvSpPr txBox="1">
            <a:spLocks/>
          </p:cNvSpPr>
          <p:nvPr userDrawn="1"/>
        </p:nvSpPr>
        <p:spPr bwMode="auto">
          <a:xfrm>
            <a:off x="682628" y="163515"/>
            <a:ext cx="7753350" cy="2492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7F7F7F"/>
                </a:solidFill>
                <a:cs typeface="Arial" charset="0"/>
              </a:rPr>
              <a:t>Balances as guides towards a sustainable future</a:t>
            </a:r>
            <a:endParaRPr lang="de-DE" sz="1200" dirty="0">
              <a:solidFill>
                <a:srgbClr val="7F7F7F"/>
              </a:solidFill>
              <a:cs typeface="Arial" charset="0"/>
            </a:endParaRPr>
          </a:p>
        </p:txBody>
      </p:sp>
      <p:pic>
        <p:nvPicPr>
          <p:cNvPr id="20" name="Picture 9" descr="Logo TU Graz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7" y="76202"/>
            <a:ext cx="841375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-4169" y="6357941"/>
            <a:ext cx="506987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algn="ctr" eaLnBrk="1" hangingPunct="1"/>
            <a:fld id="{765E825D-2851-4525-AAD4-E33FE3EA6F4E}" type="slidenum">
              <a:rPr lang="de-DE" sz="1200" b="1">
                <a:solidFill>
                  <a:schemeClr val="bg1"/>
                </a:solidFill>
                <a:cs typeface="Arial" charset="0"/>
              </a:rPr>
              <a:pPr algn="ctr" eaLnBrk="1" hangingPunct="1"/>
              <a:t>‹Nr.›</a:t>
            </a:fld>
            <a:endParaRPr lang="de-DE" sz="1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1" name="Grafik 1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2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41" y="6349756"/>
            <a:ext cx="1796263" cy="50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14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61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e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87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86.wmf"/><Relationship Id="rId5" Type="http://schemas.openxmlformats.org/officeDocument/2006/relationships/image" Target="../media/image83.wmf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nzelmen.de/preise/" TargetMode="External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heinzelmen.de/preise/" TargetMode="External"/><Relationship Id="rId4" Type="http://schemas.openxmlformats.org/officeDocument/2006/relationships/hyperlink" Target="http://www.microsoft.com/" TargetMode="Externa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heinzelmen.de/preise/" TargetMode="External"/><Relationship Id="rId4" Type="http://schemas.openxmlformats.org/officeDocument/2006/relationships/hyperlink" Target="http://www.microsoft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heinzelmen.de/preise/" TargetMode="External"/><Relationship Id="rId5" Type="http://schemas.openxmlformats.org/officeDocument/2006/relationships/hyperlink" Target="http://www.microsoft.com/" TargetMode="External"/><Relationship Id="rId4" Type="http://schemas.openxmlformats.org/officeDocument/2006/relationships/image" Target="../media/image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inzelmen.de/preise/" TargetMode="External"/><Relationship Id="rId3" Type="http://schemas.microsoft.com/office/2007/relationships/hdphoto" Target="../media/hdphoto2.wdp"/><Relationship Id="rId7" Type="http://schemas.openxmlformats.org/officeDocument/2006/relationships/hyperlink" Target="http://www.microsoft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://www.heinzelmen.de/preise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www.microsof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WMF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1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meteonorm.com/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1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faostat.fao.org/" TargetMode="External"/><Relationship Id="rId2" Type="http://schemas.openxmlformats.org/officeDocument/2006/relationships/hyperlink" Target="http://www.bp.com/statisticalreview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faostat.fao.org/" TargetMode="External"/><Relationship Id="rId2" Type="http://schemas.openxmlformats.org/officeDocument/2006/relationships/hyperlink" Target="http://www.bp.com/statisticalreview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Creative-</a:t>
            </a:r>
            <a:r>
              <a:rPr lang="de-AT" sz="1200" dirty="0" err="1"/>
              <a:t>Commons</a:t>
            </a:r>
            <a:r>
              <a:rPr lang="de-AT" sz="1200" dirty="0"/>
              <a:t>-</a:t>
            </a:r>
            <a:r>
              <a:rPr lang="de-AT" sz="1200" dirty="0" err="1"/>
              <a:t>Licence</a:t>
            </a:r>
            <a:r>
              <a:rPr lang="de-AT" sz="1200" dirty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2559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engineering</a:t>
            </a:r>
            <a:r>
              <a:rPr lang="de-AT" dirty="0" smtClean="0"/>
              <a:t> </a:t>
            </a:r>
            <a:r>
              <a:rPr lang="de-AT" dirty="0" err="1" smtClean="0"/>
              <a:t>perspective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quantitative statements</a:t>
            </a:r>
          </a:p>
          <a:p>
            <a:r>
              <a:rPr lang="en-US" sz="2800" dirty="0" smtClean="0"/>
              <a:t>complete picture</a:t>
            </a:r>
          </a:p>
          <a:p>
            <a:r>
              <a:rPr lang="en-US" sz="2800" dirty="0" smtClean="0"/>
              <a:t>reliable intuition</a:t>
            </a:r>
          </a:p>
          <a:p>
            <a:pPr marL="0" indent="0">
              <a:buNone/>
            </a:pPr>
            <a:r>
              <a:rPr lang="en-US" sz="2800" dirty="0" smtClean="0"/>
              <a:t>here also:</a:t>
            </a:r>
          </a:p>
          <a:p>
            <a:r>
              <a:rPr lang="en-US" sz="2800" dirty="0" smtClean="0"/>
              <a:t>freely available information</a:t>
            </a:r>
          </a:p>
        </p:txBody>
      </p:sp>
    </p:spTree>
    <p:extLst>
      <p:ext uri="{BB962C8B-B14F-4D97-AF65-F5344CB8AC3E}">
        <p14:creationId xmlns:p14="http://schemas.microsoft.com/office/powerpoint/2010/main" val="41613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hteck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1112403"/>
            <a:ext cx="4341092" cy="4558725"/>
          </a:xfrm>
          <a:prstGeom prst="rect">
            <a:avLst/>
          </a:prstGeom>
        </p:spPr>
      </p:pic>
      <p:sp>
        <p:nvSpPr>
          <p:cNvPr id="80901" name="Ellipse 13"/>
          <p:cNvSpPr>
            <a:spLocks noChangeAspect="1"/>
          </p:cNvSpPr>
          <p:nvPr/>
        </p:nvSpPr>
        <p:spPr bwMode="auto">
          <a:xfrm>
            <a:off x="2292354" y="1047751"/>
            <a:ext cx="4456113" cy="4675188"/>
          </a:xfrm>
          <a:prstGeom prst="ellipse">
            <a:avLst/>
          </a:prstGeom>
          <a:noFill/>
          <a:ln w="508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2" name="Rectangle 32"/>
          <p:cNvSpPr>
            <a:spLocks noChangeArrowheads="1"/>
          </p:cNvSpPr>
          <p:nvPr/>
        </p:nvSpPr>
        <p:spPr bwMode="auto">
          <a:xfrm>
            <a:off x="315913" y="-95251"/>
            <a:ext cx="83820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global </a:t>
            </a:r>
            <a:r>
              <a:rPr lang="de-DE" sz="3600" b="1" dirty="0" err="1" smtClean="0">
                <a:solidFill>
                  <a:schemeClr val="bg1"/>
                </a:solidFill>
              </a:rPr>
              <a:t>balances</a:t>
            </a:r>
            <a:endParaRPr lang="en-GB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903" name="Textfeld 15"/>
          <p:cNvSpPr txBox="1">
            <a:spLocks noChangeArrowheads="1"/>
          </p:cNvSpPr>
          <p:nvPr/>
        </p:nvSpPr>
        <p:spPr bwMode="auto">
          <a:xfrm>
            <a:off x="2830517" y="2564904"/>
            <a:ext cx="30674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b="1" dirty="0" err="1" smtClean="0">
                <a:solidFill>
                  <a:srgbClr val="CC6600"/>
                </a:solidFill>
                <a:latin typeface="Arial Black" pitchFamily="34" charset="0"/>
              </a:rPr>
              <a:t>lithosphere</a:t>
            </a:r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:</a:t>
            </a:r>
            <a:b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</a:br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fossil </a:t>
            </a:r>
            <a:r>
              <a:rPr lang="de-DE" sz="3200" b="1" dirty="0" err="1" smtClean="0">
                <a:solidFill>
                  <a:srgbClr val="CC6600"/>
                </a:solidFill>
                <a:latin typeface="Arial Black" pitchFamily="34" charset="0"/>
              </a:rPr>
              <a:t>energy</a:t>
            </a:r>
            <a:endParaRPr lang="de-DE" sz="3200" b="1" dirty="0" smtClean="0">
              <a:solidFill>
                <a:srgbClr val="CC6600"/>
              </a:solidFill>
              <a:latin typeface="Arial Black" pitchFamily="34" charset="0"/>
            </a:endParaRPr>
          </a:p>
          <a:p>
            <a:r>
              <a:rPr lang="de-DE" sz="3200" b="1" dirty="0" err="1" smtClean="0">
                <a:solidFill>
                  <a:srgbClr val="CC6600"/>
                </a:solidFill>
                <a:latin typeface="Arial Black" pitchFamily="34" charset="0"/>
              </a:rPr>
              <a:t>carriers</a:t>
            </a:r>
            <a:endParaRPr lang="de-DE" sz="3200" b="1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80905" name="Textfeld 18"/>
          <p:cNvSpPr txBox="1">
            <a:spLocks noChangeArrowheads="1"/>
          </p:cNvSpPr>
          <p:nvPr/>
        </p:nvSpPr>
        <p:spPr bwMode="auto">
          <a:xfrm>
            <a:off x="327029" y="1060453"/>
            <a:ext cx="3243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00B0F0"/>
                </a:solidFill>
                <a:latin typeface="Arial Black" pitchFamily="34" charset="0"/>
              </a:rPr>
              <a:t>atmosphere</a:t>
            </a:r>
            <a:endParaRPr lang="de-DE" sz="32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80907" name="Textfeld 21"/>
          <p:cNvSpPr txBox="1">
            <a:spLocks noChangeArrowheads="1"/>
          </p:cNvSpPr>
          <p:nvPr/>
        </p:nvSpPr>
        <p:spPr bwMode="auto">
          <a:xfrm>
            <a:off x="395536" y="5867403"/>
            <a:ext cx="7824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00B0F0"/>
                </a:solidFill>
                <a:latin typeface="Arial Black" pitchFamily="34" charset="0"/>
              </a:rPr>
              <a:t>change</a:t>
            </a:r>
            <a:r>
              <a:rPr lang="de-DE" sz="3200" dirty="0" smtClean="0">
                <a:solidFill>
                  <a:srgbClr val="00B0F0"/>
                </a:solidFill>
                <a:latin typeface="Arial Black" pitchFamily="34" charset="0"/>
              </a:rPr>
              <a:t> in </a:t>
            </a:r>
            <a:r>
              <a:rPr lang="de-DE" sz="3200" dirty="0" err="1" smtClean="0">
                <a:solidFill>
                  <a:srgbClr val="00B0F0"/>
                </a:solidFill>
                <a:latin typeface="Arial Black" pitchFamily="34" charset="0"/>
              </a:rPr>
              <a:t>atmosphere</a:t>
            </a:r>
            <a:r>
              <a:rPr lang="de-DE" sz="3200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latin typeface="Arial Black" pitchFamily="34" charset="0"/>
              </a:rPr>
              <a:t>=</a:t>
            </a:r>
            <a:r>
              <a:rPr lang="de-DE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b="1" dirty="0" smtClean="0">
                <a:solidFill>
                  <a:srgbClr val="FFC000"/>
                </a:solidFill>
                <a:latin typeface="Symbol" pitchFamily="18" charset="2"/>
              </a:rPr>
              <a:t>a</a:t>
            </a:r>
            <a:r>
              <a:rPr lang="de-DE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dirty="0" err="1" smtClean="0">
                <a:solidFill>
                  <a:srgbClr val="FFC000"/>
                </a:solidFill>
                <a:latin typeface="Arial Black" pitchFamily="34" charset="0"/>
              </a:rPr>
              <a:t>burning</a:t>
            </a:r>
            <a:endParaRPr lang="de-DE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4" name="Ellipse 10"/>
          <p:cNvSpPr>
            <a:spLocks noChangeAspect="1"/>
          </p:cNvSpPr>
          <p:nvPr/>
        </p:nvSpPr>
        <p:spPr bwMode="auto">
          <a:xfrm>
            <a:off x="2610200" y="1368631"/>
            <a:ext cx="3842800" cy="4032568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0" name="Ellipse 10"/>
          <p:cNvSpPr>
            <a:spLocks noChangeAspect="1"/>
          </p:cNvSpPr>
          <p:nvPr/>
        </p:nvSpPr>
        <p:spPr bwMode="auto">
          <a:xfrm>
            <a:off x="2740025" y="1509713"/>
            <a:ext cx="3600450" cy="3778251"/>
          </a:xfrm>
          <a:prstGeom prst="ellipse">
            <a:avLst/>
          </a:prstGeom>
          <a:noFill/>
          <a:ln w="50800" algn="ctr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80904" name="Gerade Verbindung mit Pfeil 17"/>
          <p:cNvCxnSpPr>
            <a:cxnSpLocks noChangeShapeType="1"/>
          </p:cNvCxnSpPr>
          <p:nvPr/>
        </p:nvCxnSpPr>
        <p:spPr bwMode="auto">
          <a:xfrm flipV="1">
            <a:off x="5524500" y="2038103"/>
            <a:ext cx="693986" cy="533648"/>
          </a:xfrm>
          <a:prstGeom prst="straightConnector1">
            <a:avLst/>
          </a:prstGeom>
          <a:noFill/>
          <a:ln w="1016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6" name="Textfeld 20"/>
          <p:cNvSpPr txBox="1">
            <a:spLocks noChangeArrowheads="1"/>
          </p:cNvSpPr>
          <p:nvPr/>
        </p:nvSpPr>
        <p:spPr bwMode="auto">
          <a:xfrm>
            <a:off x="6637754" y="1556792"/>
            <a:ext cx="18946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FFC000"/>
                </a:solidFill>
                <a:latin typeface="Arial Black" pitchFamily="34" charset="0"/>
              </a:rPr>
              <a:t>mining</a:t>
            </a:r>
            <a:r>
              <a:rPr lang="de-DE" sz="3200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  <a:r>
              <a:rPr lang="de-DE" sz="3200" dirty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de-DE" sz="3200" dirty="0">
                <a:solidFill>
                  <a:srgbClr val="FFC000"/>
                </a:solidFill>
                <a:latin typeface="Arial Black" pitchFamily="34" charset="0"/>
              </a:rPr>
            </a:br>
            <a:r>
              <a:rPr lang="de-DE" sz="3200" dirty="0" err="1" smtClean="0">
                <a:solidFill>
                  <a:srgbClr val="FFC000"/>
                </a:solidFill>
                <a:latin typeface="Arial Black" pitchFamily="34" charset="0"/>
              </a:rPr>
              <a:t>burning</a:t>
            </a:r>
            <a:endParaRPr lang="de-DE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6265867" y="469109"/>
            <a:ext cx="3243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00B050"/>
                </a:solidFill>
                <a:latin typeface="Arial Black" pitchFamily="34" charset="0"/>
              </a:rPr>
              <a:t>biosphere</a:t>
            </a:r>
            <a:endParaRPr lang="de-DE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5734142" y="980730"/>
            <a:ext cx="1038137" cy="814129"/>
          </a:xfrm>
          <a:prstGeom prst="straightConnector1">
            <a:avLst/>
          </a:prstGeom>
          <a:ln w="53975">
            <a:solidFill>
              <a:srgbClr val="00B05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-36512" y="66391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the blue marble, www.visibleearth.nasa.gov</a:t>
            </a:r>
            <a:endParaRPr lang="de-AT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040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contribution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CO</a:t>
            </a:r>
            <a:r>
              <a:rPr lang="de-AT" baseline="-25000" dirty="0" smtClean="0"/>
              <a:t>2</a:t>
            </a:r>
            <a:r>
              <a:rPr lang="de-AT" dirty="0"/>
              <a:t> </a:t>
            </a:r>
            <a:r>
              <a:rPr lang="de-AT" dirty="0" err="1" smtClean="0"/>
              <a:t>emissions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3779912" y="6116937"/>
            <a:ext cx="5825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after: Stern-Report: http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://www.hm-treasury.gov.uk/d/Executive_Summary.pdf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8" y="1124746"/>
            <a:ext cx="6883768" cy="49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carbon</a:t>
            </a:r>
            <a:r>
              <a:rPr lang="de-AT" dirty="0" smtClean="0"/>
              <a:t> </a:t>
            </a:r>
            <a:r>
              <a:rPr lang="de-AT" dirty="0" err="1" smtClean="0"/>
              <a:t>cycle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007082" y="1070320"/>
            <a:ext cx="22044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U.S. Department of Energy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000" dirty="0" smtClean="0"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latin typeface="Arial" pitchFamily="34" charset="0"/>
                <a:cs typeface="Arial" pitchFamily="34" charset="0"/>
              </a:rPr>
              <a:t>Genomic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Science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program, </a:t>
            </a:r>
            <a:br>
              <a:rPr lang="en-US" sz="1000" dirty="0" smtClean="0">
                <a:latin typeface="Arial" pitchFamily="34" charset="0"/>
                <a:cs typeface="Arial" pitchFamily="34" charset="0"/>
              </a:rPr>
            </a:br>
            <a:r>
              <a:rPr lang="en-US" sz="10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genomicscience.energy.gov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2" y="1070320"/>
            <a:ext cx="6239220" cy="526014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455996" y="3645024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de-A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0.44</a:t>
            </a: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691" y="523995"/>
            <a:ext cx="8451817" cy="672759"/>
          </a:xfrm>
        </p:spPr>
        <p:txBody>
          <a:bodyPr/>
          <a:lstStyle/>
          <a:p>
            <a:r>
              <a:rPr lang="de-AT" dirty="0" smtClean="0"/>
              <a:t>CO</a:t>
            </a:r>
            <a:r>
              <a:rPr lang="de-AT" baseline="-25000" dirty="0" smtClean="0"/>
              <a:t>2</a:t>
            </a:r>
            <a:r>
              <a:rPr lang="de-AT" dirty="0" smtClean="0"/>
              <a:t> </a:t>
            </a:r>
            <a:r>
              <a:rPr lang="de-AT" dirty="0" err="1" smtClean="0"/>
              <a:t>content</a:t>
            </a:r>
            <a:r>
              <a:rPr lang="de-AT" dirty="0" smtClean="0"/>
              <a:t> at </a:t>
            </a:r>
            <a:r>
              <a:rPr lang="de-AT" dirty="0" err="1" smtClean="0"/>
              <a:t>Mauna</a:t>
            </a:r>
            <a:r>
              <a:rPr lang="de-AT" dirty="0" smtClean="0"/>
              <a:t> </a:t>
            </a:r>
            <a:r>
              <a:rPr lang="de-AT" dirty="0" err="1" smtClean="0"/>
              <a:t>Loa</a:t>
            </a:r>
            <a:r>
              <a:rPr lang="de-AT" dirty="0" smtClean="0"/>
              <a:t>, Hawaii</a:t>
            </a:r>
            <a:endParaRPr lang="de-AT" dirty="0"/>
          </a:p>
        </p:txBody>
      </p:sp>
      <p:pic>
        <p:nvPicPr>
          <p:cNvPr id="176179" name="Picture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8693"/>
            <a:ext cx="8818563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5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CO</a:t>
            </a:r>
            <a:r>
              <a:rPr lang="de-AT" baseline="-25000" dirty="0" smtClean="0"/>
              <a:t>2</a:t>
            </a:r>
            <a:r>
              <a:rPr lang="de-AT" dirty="0" smtClean="0"/>
              <a:t> </a:t>
            </a:r>
            <a:r>
              <a:rPr lang="de-AT" dirty="0" err="1" smtClean="0"/>
              <a:t>content</a:t>
            </a:r>
            <a:r>
              <a:rPr lang="de-AT" dirty="0" smtClean="0"/>
              <a:t> of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atmosphere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516216" y="155679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</a:t>
            </a:r>
            <a:r>
              <a:rPr lang="de-AT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ppmv</a:t>
            </a:r>
            <a:endParaRPr lang="de-AT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345" name="Picture 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3860"/>
            <a:ext cx="844708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9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release</a:t>
            </a:r>
            <a:r>
              <a:rPr lang="de-AT" dirty="0" smtClean="0"/>
              <a:t> and </a:t>
            </a:r>
            <a:r>
              <a:rPr lang="de-AT" dirty="0" err="1" smtClean="0"/>
              <a:t>accumulated</a:t>
            </a:r>
            <a:r>
              <a:rPr lang="de-AT" dirty="0" smtClean="0"/>
              <a:t> </a:t>
            </a:r>
            <a:r>
              <a:rPr lang="de-AT" dirty="0" err="1" smtClean="0"/>
              <a:t>release</a:t>
            </a:r>
            <a:endParaRPr lang="de-AT" dirty="0"/>
          </a:p>
        </p:txBody>
      </p:sp>
      <p:pic>
        <p:nvPicPr>
          <p:cNvPr id="18945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67469"/>
            <a:ext cx="8361363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2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9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7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temperature</a:t>
            </a:r>
            <a:r>
              <a:rPr lang="de-AT" dirty="0"/>
              <a:t> and CO</a:t>
            </a:r>
            <a:r>
              <a:rPr lang="de-AT" baseline="-25000" dirty="0"/>
              <a:t>2</a:t>
            </a:r>
            <a:r>
              <a:rPr lang="de-AT" dirty="0"/>
              <a:t> </a:t>
            </a:r>
            <a:r>
              <a:rPr lang="de-AT" dirty="0" err="1"/>
              <a:t>according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IPCC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7588" y="5981217"/>
            <a:ext cx="714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 pitchFamily="34" charset="0"/>
                <a:cs typeface="Arial" pitchFamily="34" charset="0"/>
              </a:rPr>
              <a:t>with kind permission: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9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7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temperature</a:t>
            </a:r>
            <a:r>
              <a:rPr lang="de-AT" dirty="0"/>
              <a:t> and CO</a:t>
            </a:r>
            <a:r>
              <a:rPr lang="de-AT" baseline="-25000" dirty="0"/>
              <a:t>2</a:t>
            </a:r>
            <a:r>
              <a:rPr lang="de-AT" dirty="0"/>
              <a:t> </a:t>
            </a:r>
            <a:r>
              <a:rPr lang="de-AT" dirty="0" err="1"/>
              <a:t>according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IPCC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7588" y="5981217"/>
            <a:ext cx="714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 pitchFamily="34" charset="0"/>
                <a:cs typeface="Arial" pitchFamily="34" charset="0"/>
              </a:rPr>
              <a:t>with kind permission: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8"/>
          <p:cNvCxnSpPr>
            <a:cxnSpLocks noChangeShapeType="1"/>
          </p:cNvCxnSpPr>
          <p:nvPr/>
        </p:nvCxnSpPr>
        <p:spPr bwMode="auto">
          <a:xfrm>
            <a:off x="1115616" y="4863157"/>
            <a:ext cx="7560840" cy="0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906813" y="4443411"/>
            <a:ext cx="17379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 err="1" smtClean="0">
                <a:solidFill>
                  <a:schemeClr val="accent3">
                    <a:lumMod val="75000"/>
                  </a:schemeClr>
                </a:solidFill>
              </a:rPr>
              <a:t>today‘s</a:t>
            </a:r>
            <a:r>
              <a:rPr lang="de-DE" sz="2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3">
                    <a:lumMod val="75000"/>
                  </a:schemeClr>
                </a:solidFill>
              </a:rPr>
              <a:t>level</a:t>
            </a:r>
            <a:endParaRPr lang="de-DE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2" name="Gerade Verbindung 8"/>
          <p:cNvCxnSpPr>
            <a:cxnSpLocks noChangeShapeType="1"/>
          </p:cNvCxnSpPr>
          <p:nvPr/>
        </p:nvCxnSpPr>
        <p:spPr bwMode="auto">
          <a:xfrm flipV="1">
            <a:off x="2110753" y="1835755"/>
            <a:ext cx="0" cy="3258223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457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9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7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temperature</a:t>
            </a:r>
            <a:r>
              <a:rPr lang="de-AT" dirty="0"/>
              <a:t> and CO</a:t>
            </a:r>
            <a:r>
              <a:rPr lang="de-AT" baseline="-25000" dirty="0"/>
              <a:t>2</a:t>
            </a:r>
            <a:r>
              <a:rPr lang="de-AT" dirty="0"/>
              <a:t> </a:t>
            </a:r>
            <a:r>
              <a:rPr lang="de-AT" dirty="0" err="1"/>
              <a:t>according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IPCC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7588" y="5981217"/>
            <a:ext cx="714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 pitchFamily="34" charset="0"/>
                <a:cs typeface="Arial" pitchFamily="34" charset="0"/>
              </a:rPr>
              <a:t>with kind permission: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 flipV="1">
            <a:off x="2539739" y="1835755"/>
            <a:ext cx="0" cy="3249431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>
            <a:off x="1115616" y="4452200"/>
            <a:ext cx="756084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6808764" y="4072302"/>
            <a:ext cx="17956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>
                <a:solidFill>
                  <a:srgbClr val="FF0000"/>
                </a:solidFill>
              </a:rPr>
              <a:t>+</a:t>
            </a:r>
            <a:r>
              <a:rPr lang="de-DE" sz="2200" dirty="0" smtClean="0">
                <a:solidFill>
                  <a:srgbClr val="FF0000"/>
                </a:solidFill>
              </a:rPr>
              <a:t>2°C-society</a:t>
            </a:r>
            <a:endParaRPr lang="de-DE" sz="2200" dirty="0">
              <a:solidFill>
                <a:srgbClr val="FF0000"/>
              </a:solidFill>
            </a:endParaRPr>
          </a:p>
        </p:txBody>
      </p:sp>
      <p:cxnSp>
        <p:nvCxnSpPr>
          <p:cNvPr id="10" name="Gerade Verbindung 8"/>
          <p:cNvCxnSpPr>
            <a:cxnSpLocks noChangeShapeType="1"/>
          </p:cNvCxnSpPr>
          <p:nvPr/>
        </p:nvCxnSpPr>
        <p:spPr bwMode="auto">
          <a:xfrm>
            <a:off x="1115616" y="4863157"/>
            <a:ext cx="7560840" cy="0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906813" y="4443411"/>
            <a:ext cx="17379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 err="1" smtClean="0">
                <a:solidFill>
                  <a:schemeClr val="accent3">
                    <a:lumMod val="75000"/>
                  </a:schemeClr>
                </a:solidFill>
              </a:rPr>
              <a:t>today‘s</a:t>
            </a:r>
            <a:r>
              <a:rPr lang="de-DE" sz="2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3">
                    <a:lumMod val="75000"/>
                  </a:schemeClr>
                </a:solidFill>
              </a:rPr>
              <a:t>level</a:t>
            </a:r>
            <a:endParaRPr lang="de-DE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2" name="Gerade Verbindung 8"/>
          <p:cNvCxnSpPr>
            <a:cxnSpLocks noChangeShapeType="1"/>
          </p:cNvCxnSpPr>
          <p:nvPr/>
        </p:nvCxnSpPr>
        <p:spPr bwMode="auto">
          <a:xfrm flipV="1">
            <a:off x="2110753" y="1835755"/>
            <a:ext cx="0" cy="3258223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457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9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7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temperature</a:t>
            </a:r>
            <a:r>
              <a:rPr lang="de-AT" dirty="0"/>
              <a:t> and CO</a:t>
            </a:r>
            <a:r>
              <a:rPr lang="de-AT" baseline="-25000" dirty="0"/>
              <a:t>2</a:t>
            </a:r>
            <a:r>
              <a:rPr lang="de-AT" dirty="0"/>
              <a:t> </a:t>
            </a:r>
            <a:r>
              <a:rPr lang="de-AT" dirty="0" err="1"/>
              <a:t>according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IPCC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7588" y="5981217"/>
            <a:ext cx="714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 pitchFamily="34" charset="0"/>
                <a:cs typeface="Arial" pitchFamily="34" charset="0"/>
              </a:rPr>
              <a:t>with kind permission: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 flipV="1">
            <a:off x="2539739" y="1835755"/>
            <a:ext cx="0" cy="3249431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>
            <a:off x="1115616" y="4452200"/>
            <a:ext cx="756084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6808764" y="4072302"/>
            <a:ext cx="17956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>
                <a:solidFill>
                  <a:srgbClr val="FF0000"/>
                </a:solidFill>
              </a:rPr>
              <a:t>+</a:t>
            </a:r>
            <a:r>
              <a:rPr lang="de-DE" sz="2200" dirty="0" smtClean="0">
                <a:solidFill>
                  <a:srgbClr val="FF0000"/>
                </a:solidFill>
              </a:rPr>
              <a:t>2°C-society</a:t>
            </a:r>
            <a:endParaRPr lang="de-DE" sz="2200" dirty="0">
              <a:solidFill>
                <a:srgbClr val="FF0000"/>
              </a:solidFill>
            </a:endParaRPr>
          </a:p>
        </p:txBody>
      </p:sp>
      <p:cxnSp>
        <p:nvCxnSpPr>
          <p:cNvPr id="10" name="Gerade Verbindung 8"/>
          <p:cNvCxnSpPr>
            <a:cxnSpLocks noChangeShapeType="1"/>
          </p:cNvCxnSpPr>
          <p:nvPr/>
        </p:nvCxnSpPr>
        <p:spPr bwMode="auto">
          <a:xfrm>
            <a:off x="1115616" y="4863157"/>
            <a:ext cx="7560840" cy="0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906813" y="4443411"/>
            <a:ext cx="17379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 err="1" smtClean="0">
                <a:solidFill>
                  <a:schemeClr val="accent3">
                    <a:lumMod val="75000"/>
                  </a:schemeClr>
                </a:solidFill>
              </a:rPr>
              <a:t>today‘s</a:t>
            </a:r>
            <a:r>
              <a:rPr lang="de-DE" sz="2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2200" dirty="0" err="1" smtClean="0">
                <a:solidFill>
                  <a:schemeClr val="accent3">
                    <a:lumMod val="75000"/>
                  </a:schemeClr>
                </a:solidFill>
              </a:rPr>
              <a:t>level</a:t>
            </a:r>
            <a:endParaRPr lang="de-DE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2" name="Gerade Verbindung 8"/>
          <p:cNvCxnSpPr>
            <a:cxnSpLocks noChangeShapeType="1"/>
          </p:cNvCxnSpPr>
          <p:nvPr/>
        </p:nvCxnSpPr>
        <p:spPr bwMode="auto">
          <a:xfrm flipV="1">
            <a:off x="2110753" y="1835755"/>
            <a:ext cx="0" cy="3258223"/>
          </a:xfrm>
          <a:prstGeom prst="line">
            <a:avLst/>
          </a:prstGeom>
          <a:noFill/>
          <a:ln w="38100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Gerade Verbindung 6"/>
          <p:cNvCxnSpPr>
            <a:cxnSpLocks noChangeShapeType="1"/>
          </p:cNvCxnSpPr>
          <p:nvPr/>
        </p:nvCxnSpPr>
        <p:spPr bwMode="auto">
          <a:xfrm flipV="1">
            <a:off x="3723154" y="1835755"/>
            <a:ext cx="0" cy="3249431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erade Verbindung 7"/>
          <p:cNvCxnSpPr>
            <a:cxnSpLocks noChangeShapeType="1"/>
          </p:cNvCxnSpPr>
          <p:nvPr/>
        </p:nvCxnSpPr>
        <p:spPr bwMode="auto">
          <a:xfrm flipV="1">
            <a:off x="1115616" y="4134628"/>
            <a:ext cx="7560840" cy="0"/>
          </a:xfrm>
          <a:prstGeom prst="lin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3679197" y="2080107"/>
            <a:ext cx="21162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200" dirty="0" err="1" smtClean="0">
                <a:solidFill>
                  <a:srgbClr val="FFC000"/>
                </a:solidFill>
              </a:rPr>
              <a:t>projection</a:t>
            </a:r>
            <a:r>
              <a:rPr lang="de-DE" sz="2200" dirty="0" smtClean="0">
                <a:solidFill>
                  <a:srgbClr val="FFC000"/>
                </a:solidFill>
              </a:rPr>
              <a:t> 2050</a:t>
            </a:r>
            <a:endParaRPr lang="de-DE" sz="2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87" y="523995"/>
            <a:ext cx="8776361" cy="672759"/>
          </a:xfrm>
        </p:spPr>
        <p:txBody>
          <a:bodyPr/>
          <a:lstStyle/>
          <a:p>
            <a:r>
              <a:rPr lang="de-DE" dirty="0" err="1" smtClean="0"/>
              <a:t>retreat</a:t>
            </a:r>
            <a:r>
              <a:rPr lang="de-DE" dirty="0"/>
              <a:t>: </a:t>
            </a:r>
            <a:r>
              <a:rPr lang="de-DE" dirty="0" err="1"/>
              <a:t>Briksdal</a:t>
            </a:r>
            <a:r>
              <a:rPr lang="de-DE" dirty="0"/>
              <a:t> glacier, </a:t>
            </a:r>
            <a:r>
              <a:rPr lang="de-DE" dirty="0" err="1"/>
              <a:t>Norway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31798"/>
            <a:ext cx="9160348" cy="44014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83772" y="6075079"/>
            <a:ext cx="6777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://commons.wikimedia.org/w/index.php?title=File:Briksdalsbreen_Norway_2003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_&amp;_2008.JPG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data</a:t>
            </a:r>
            <a:r>
              <a:rPr lang="de-AT" dirty="0" smtClean="0"/>
              <a:t>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r>
              <a:rPr lang="de-AT" dirty="0" err="1" smtClean="0"/>
              <a:t>ice</a:t>
            </a:r>
            <a:r>
              <a:rPr lang="de-AT" dirty="0" smtClean="0"/>
              <a:t> </a:t>
            </a:r>
            <a:r>
              <a:rPr lang="de-AT" dirty="0" err="1" smtClean="0"/>
              <a:t>cores</a:t>
            </a:r>
            <a:endParaRPr lang="de-AT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1647691" y="1863878"/>
            <a:ext cx="6881951" cy="2655"/>
          </a:xfrm>
          <a:prstGeom prst="line">
            <a:avLst/>
          </a:prstGeom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1648213" y="3018097"/>
            <a:ext cx="6881429" cy="1811"/>
          </a:xfrm>
          <a:prstGeom prst="line">
            <a:avLst/>
          </a:prstGeom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648461" y="5202715"/>
            <a:ext cx="6881181" cy="7463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1646516" y="4352699"/>
            <a:ext cx="6883122" cy="0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8100392" y="1863878"/>
            <a:ext cx="0" cy="1154220"/>
          </a:xfrm>
          <a:prstGeom prst="straightConnector1">
            <a:avLst/>
          </a:prstGeom>
          <a:ln w="3175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8100392" y="4352702"/>
            <a:ext cx="0" cy="853745"/>
          </a:xfrm>
          <a:prstGeom prst="straightConnector1">
            <a:avLst/>
          </a:prstGeom>
          <a:ln w="31750">
            <a:solidFill>
              <a:srgbClr val="C0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1255367"/>
            <a:ext cx="2307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AT" sz="2200" baseline="-25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= 70 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ppmv</a:t>
            </a: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948267" y="3921814"/>
            <a:ext cx="1336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de-AT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 = 7°C</a:t>
            </a:r>
            <a:endParaRPr lang="de-AT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249640" y="6006999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://doi.pangaea.de/10.1594/PANGAEA.55501</a:t>
            </a:r>
            <a:endParaRPr lang="de-AT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://doi.pangaea.de/10.1594/PANGAEA.683655 </a:t>
            </a:r>
          </a:p>
        </p:txBody>
      </p:sp>
      <p:pic>
        <p:nvPicPr>
          <p:cNvPr id="140413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" y="648419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806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9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7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temperature</a:t>
            </a:r>
            <a:r>
              <a:rPr lang="de-AT" dirty="0"/>
              <a:t> and CO</a:t>
            </a:r>
            <a:r>
              <a:rPr lang="de-AT" baseline="-25000" dirty="0"/>
              <a:t>2</a:t>
            </a:r>
            <a:r>
              <a:rPr lang="de-AT" dirty="0"/>
              <a:t> </a:t>
            </a:r>
            <a:r>
              <a:rPr lang="de-AT" dirty="0" err="1"/>
              <a:t>according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IPCC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27588" y="5981217"/>
            <a:ext cx="714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 pitchFamily="34" charset="0"/>
                <a:cs typeface="Arial" pitchFamily="34" charset="0"/>
              </a:rPr>
              <a:t>with kind permission: Based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on Climate Change 2007: Mitigation of Climate Change.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Working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Group III Contribution to the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Assessment Report of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Intergovernmental Panel on Climate Change,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Figure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Gerade Verbindung 7"/>
          <p:cNvCxnSpPr/>
          <p:nvPr/>
        </p:nvCxnSpPr>
        <p:spPr>
          <a:xfrm flipV="1">
            <a:off x="1124408" y="1828800"/>
            <a:ext cx="1029707" cy="3129953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076567" y="1983326"/>
            <a:ext cx="2063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1°C = 10 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ppmv</a:t>
            </a: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reduced</a:t>
            </a:r>
            <a:r>
              <a:rPr lang="de-AT" dirty="0" smtClean="0"/>
              <a:t> solar </a:t>
            </a:r>
            <a:r>
              <a:rPr lang="de-AT" dirty="0" err="1" smtClean="0"/>
              <a:t>radiation</a:t>
            </a:r>
            <a:r>
              <a:rPr lang="de-AT" dirty="0" smtClean="0"/>
              <a:t>: global </a:t>
            </a:r>
            <a:r>
              <a:rPr lang="de-AT" dirty="0" err="1" smtClean="0"/>
              <a:t>dimming</a:t>
            </a:r>
            <a:endParaRPr lang="de-AT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4097748" y="1398708"/>
            <a:ext cx="0" cy="41764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1835696" y="2927336"/>
            <a:ext cx="56886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067947" y="4809346"/>
            <a:ext cx="2977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estimated</a:t>
            </a:r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reduction</a:t>
            </a:r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due </a:t>
            </a:r>
            <a:r>
              <a:rPr lang="de-A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air</a:t>
            </a:r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pollution</a:t>
            </a:r>
            <a:r>
              <a:rPr lang="de-A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today</a:t>
            </a:r>
            <a:endParaRPr lang="de-AT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8602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9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2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influence</a:t>
            </a:r>
            <a:r>
              <a:rPr lang="de-AT" dirty="0" smtClean="0"/>
              <a:t> on </a:t>
            </a:r>
            <a:r>
              <a:rPr lang="de-AT" dirty="0" err="1" smtClean="0"/>
              <a:t>temperature</a:t>
            </a:r>
            <a:r>
              <a:rPr lang="de-AT" dirty="0" smtClean="0"/>
              <a:t>?</a:t>
            </a:r>
            <a:endParaRPr lang="de-AT" dirty="0"/>
          </a:p>
        </p:txBody>
      </p:sp>
      <p:pic>
        <p:nvPicPr>
          <p:cNvPr id="147576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3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influence</a:t>
            </a:r>
            <a:r>
              <a:rPr lang="de-AT" dirty="0" smtClean="0"/>
              <a:t> on </a:t>
            </a:r>
            <a:r>
              <a:rPr lang="de-AT" dirty="0" err="1" smtClean="0"/>
              <a:t>temperature</a:t>
            </a:r>
            <a:r>
              <a:rPr lang="de-AT" dirty="0" smtClean="0"/>
              <a:t>?</a:t>
            </a:r>
            <a:endParaRPr lang="de-AT" dirty="0"/>
          </a:p>
        </p:txBody>
      </p:sp>
      <p:pic>
        <p:nvPicPr>
          <p:cNvPr id="184343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5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summing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3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72" y="1412778"/>
            <a:ext cx="533992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de-AT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and +2°C-limit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critical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global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dimming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system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little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understood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ignorance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88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</a:t>
            </a:r>
            <a:r>
              <a:rPr lang="de-AT" sz="1200" dirty="0" smtClean="0"/>
              <a:t>Creative-</a:t>
            </a:r>
            <a:r>
              <a:rPr lang="de-AT" sz="1200" dirty="0" err="1" smtClean="0"/>
              <a:t>Commons</a:t>
            </a:r>
            <a:r>
              <a:rPr lang="de-AT" sz="1200" dirty="0" smtClean="0"/>
              <a:t>-</a:t>
            </a:r>
            <a:r>
              <a:rPr lang="de-AT" sz="1200" dirty="0" err="1" smtClean="0"/>
              <a:t>Licence</a:t>
            </a:r>
            <a:r>
              <a:rPr lang="de-AT" sz="1200" dirty="0" smtClean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6453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Creative-</a:t>
            </a:r>
            <a:r>
              <a:rPr lang="de-AT" sz="1200" dirty="0" err="1"/>
              <a:t>Commons</a:t>
            </a:r>
            <a:r>
              <a:rPr lang="de-AT" sz="1200" dirty="0"/>
              <a:t>-</a:t>
            </a:r>
            <a:r>
              <a:rPr lang="de-AT" sz="1200" dirty="0" err="1"/>
              <a:t>Licence</a:t>
            </a:r>
            <a:r>
              <a:rPr lang="de-AT" sz="1200" dirty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38138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feld 6"/>
          <p:cNvSpPr txBox="1">
            <a:spLocks noChangeArrowheads="1"/>
          </p:cNvSpPr>
          <p:nvPr/>
        </p:nvSpPr>
        <p:spPr bwMode="auto">
          <a:xfrm>
            <a:off x="683568" y="5056432"/>
            <a:ext cx="2906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/>
              <a:t>Aachener Nachrichten 20.02.2009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food</a:t>
            </a:r>
            <a:r>
              <a:rPr lang="de-AT" dirty="0" smtClean="0"/>
              <a:t> vs. </a:t>
            </a:r>
            <a:r>
              <a:rPr lang="de-AT" dirty="0" err="1" smtClean="0"/>
              <a:t>fuel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93113" y="1674497"/>
            <a:ext cx="7923964" cy="2834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de-AT" sz="6600" dirty="0" smtClean="0">
                <a:latin typeface="Chanson Heavy SF" pitchFamily="34" charset="0"/>
              </a:rPr>
              <a:t>Misereor </a:t>
            </a:r>
            <a:r>
              <a:rPr lang="de-AT" sz="6600" dirty="0" err="1" smtClean="0">
                <a:latin typeface="Chanson Heavy SF" pitchFamily="34" charset="0"/>
              </a:rPr>
              <a:t>warns</a:t>
            </a:r>
            <a:r>
              <a:rPr lang="de-AT" sz="6600" dirty="0" smtClean="0">
                <a:latin typeface="Chanson Heavy SF" pitchFamily="34" charset="0"/>
              </a:rPr>
              <a:t/>
            </a:r>
            <a:br>
              <a:rPr lang="de-AT" sz="6600" dirty="0" smtClean="0">
                <a:latin typeface="Chanson Heavy SF" pitchFamily="34" charset="0"/>
              </a:rPr>
            </a:br>
            <a:r>
              <a:rPr lang="de-AT" sz="6600" dirty="0" err="1" smtClean="0">
                <a:latin typeface="Chanson Heavy SF" pitchFamily="34" charset="0"/>
              </a:rPr>
              <a:t>against</a:t>
            </a:r>
            <a:r>
              <a:rPr lang="de-AT" sz="6600" dirty="0" smtClean="0">
                <a:latin typeface="Chanson Heavy SF" pitchFamily="34" charset="0"/>
              </a:rPr>
              <a:t> </a:t>
            </a:r>
            <a:r>
              <a:rPr lang="de-AT" sz="6600" dirty="0" err="1" smtClean="0">
                <a:latin typeface="Chanson Heavy SF" pitchFamily="34" charset="0"/>
              </a:rPr>
              <a:t>extended</a:t>
            </a:r>
            <a:r>
              <a:rPr lang="de-AT" sz="6600" dirty="0" smtClean="0">
                <a:latin typeface="Chanson Heavy SF" pitchFamily="34" charset="0"/>
              </a:rPr>
              <a:t/>
            </a:r>
            <a:br>
              <a:rPr lang="de-AT" sz="6600" dirty="0" smtClean="0">
                <a:latin typeface="Chanson Heavy SF" pitchFamily="34" charset="0"/>
              </a:rPr>
            </a:br>
            <a:r>
              <a:rPr lang="de-AT" sz="6600" dirty="0" err="1" smtClean="0">
                <a:latin typeface="Chanson Heavy SF" pitchFamily="34" charset="0"/>
              </a:rPr>
              <a:t>use</a:t>
            </a:r>
            <a:r>
              <a:rPr lang="de-AT" sz="6600" dirty="0" smtClean="0">
                <a:latin typeface="Chanson Heavy SF" pitchFamily="34" charset="0"/>
              </a:rPr>
              <a:t> of </a:t>
            </a:r>
            <a:r>
              <a:rPr lang="de-AT" sz="6600" dirty="0" err="1" smtClean="0">
                <a:latin typeface="Chanson Heavy SF" pitchFamily="34" charset="0"/>
              </a:rPr>
              <a:t>biofuel</a:t>
            </a:r>
            <a:endParaRPr lang="de-AT" sz="6600" dirty="0">
              <a:latin typeface="Chanson Heavy S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feld 6"/>
          <p:cNvSpPr txBox="1">
            <a:spLocks noChangeArrowheads="1"/>
          </p:cNvSpPr>
          <p:nvPr/>
        </p:nvSpPr>
        <p:spPr bwMode="auto">
          <a:xfrm>
            <a:off x="395536" y="2380704"/>
            <a:ext cx="85471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/>
              <a:t>Threat of a ''global </a:t>
            </a:r>
            <a:r>
              <a:rPr lang="en-US" sz="4000" b="1" dirty="0" err="1" smtClean="0"/>
              <a:t>desaster</a:t>
            </a:r>
            <a:r>
              <a:rPr lang="en-US" sz="4000" b="1" dirty="0" smtClean="0"/>
              <a:t>''?</a:t>
            </a:r>
          </a:p>
          <a:p>
            <a:r>
              <a:rPr lang="en-US" sz="3200" b="1" dirty="0"/>
              <a:t>E</a:t>
            </a:r>
            <a:r>
              <a:rPr lang="en-US" sz="3200" b="1" dirty="0" smtClean="0"/>
              <a:t>xploding prices for food, starvation, bloody riots about food as well as water shortage – dramatic challenges for millions of people. </a:t>
            </a:r>
          </a:p>
          <a:p>
            <a:endParaRPr lang="de-DE" dirty="0"/>
          </a:p>
          <a:p>
            <a:r>
              <a:rPr lang="de-DE" dirty="0"/>
              <a:t>02.06.2008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food</a:t>
            </a:r>
            <a:r>
              <a:rPr lang="de-AT" dirty="0" smtClean="0"/>
              <a:t> vs. </a:t>
            </a:r>
            <a:r>
              <a:rPr lang="de-AT" dirty="0" err="1" smtClean="0"/>
              <a:t>fuel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439233" y="1220562"/>
            <a:ext cx="5047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7200" dirty="0" smtClean="0">
                <a:latin typeface="Bodoni MT Condensed" pitchFamily="18" charset="0"/>
              </a:rPr>
              <a:t>DER TAGESSPIEGEL</a:t>
            </a:r>
            <a:endParaRPr lang="de-AT" sz="7200" dirty="0">
              <a:latin typeface="Bodoni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46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nutrition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380832"/>
            <a:ext cx="7789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78450" algn="r"/>
              </a:tabLst>
            </a:pP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plant-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produced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4257 kcal/(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consumer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2330 kcal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/(</a:t>
            </a:r>
            <a:r>
              <a:rPr lang="de-AT" sz="2200" dirty="0" err="1"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tabLst>
                <a:tab pos="5741988" algn="r"/>
                <a:tab pos="5916613" algn="l"/>
              </a:tabLst>
            </a:pPr>
            <a:endParaRPr lang="de-AT" sz="2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animal-based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consumer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501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 kcal/(</a:t>
            </a:r>
            <a:r>
              <a:rPr lang="de-AT" sz="2200" dirty="0" err="1"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>
                <a:latin typeface="Arial" pitchFamily="34" charset="0"/>
                <a:cs typeface="Arial" pitchFamily="34" charset="0"/>
              </a:rPr>
              <a:t>day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)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arable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&amp; permanent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crops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2200 m</a:t>
            </a:r>
            <a:r>
              <a:rPr lang="de-AT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capita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pastures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meadows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4800 m</a:t>
            </a:r>
            <a:r>
              <a:rPr lang="de-AT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capita</a:t>
            </a:r>
            <a:endParaRPr lang="de-AT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“static” scenario per capita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1772819"/>
            <a:ext cx="88204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2011	2050</a:t>
            </a:r>
          </a:p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medium	high</a:t>
            </a:r>
          </a:p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agriculture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7 000	6 050	5250	4 600</a:t>
            </a: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arable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2 200	1 900	1 650	1 450</a:t>
            </a: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</a:tabLst>
            </a:pP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of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pasture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	4 800	4 150	3 600	3 150</a:t>
            </a:r>
          </a:p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forest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5 800	4 950	4 300	3 800</a:t>
            </a:r>
          </a:p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endParaRPr lang="de-AT" sz="20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	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kcal/d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kcal/d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kcal/d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kcal/d</a:t>
            </a:r>
          </a:p>
          <a:p>
            <a:pPr>
              <a:tabLst>
                <a:tab pos="2867025" algn="r"/>
                <a:tab pos="4308475" algn="r"/>
                <a:tab pos="5741988" algn="r"/>
                <a:tab pos="7173913" algn="r"/>
                <a:tab pos="8258175" algn="r"/>
              </a:tabLst>
            </a:pP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nutrition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	2 831	2 434	2 122	1 860</a:t>
            </a:r>
          </a:p>
        </p:txBody>
      </p:sp>
    </p:spTree>
    <p:extLst>
      <p:ext uri="{BB962C8B-B14F-4D97-AF65-F5344CB8AC3E}">
        <p14:creationId xmlns:p14="http://schemas.microsoft.com/office/powerpoint/2010/main" val="3722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agricultural</a:t>
            </a:r>
            <a:r>
              <a:rPr lang="de-AT" dirty="0" smtClean="0"/>
              <a:t> </a:t>
            </a:r>
            <a:r>
              <a:rPr lang="de-AT" dirty="0" err="1" smtClean="0"/>
              <a:t>land</a:t>
            </a:r>
            <a:r>
              <a:rPr lang="de-AT" dirty="0" smtClean="0"/>
              <a:t> </a:t>
            </a:r>
            <a:r>
              <a:rPr lang="de-AT" dirty="0" err="1" smtClean="0"/>
              <a:t>area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27794" y="6047018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  <p:pic>
        <p:nvPicPr>
          <p:cNvPr id="153720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8419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2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end-kcal per </a:t>
            </a:r>
            <a:r>
              <a:rPr lang="de-AT" dirty="0" err="1" smtClean="0"/>
              <a:t>agricultural</a:t>
            </a:r>
            <a:r>
              <a:rPr lang="de-AT" dirty="0" smtClean="0"/>
              <a:t> </a:t>
            </a:r>
            <a:r>
              <a:rPr lang="de-AT" dirty="0" err="1" smtClean="0"/>
              <a:t>land</a:t>
            </a:r>
            <a:r>
              <a:rPr lang="de-AT" dirty="0" smtClean="0"/>
              <a:t> </a:t>
            </a:r>
            <a:r>
              <a:rPr lang="de-AT" dirty="0" err="1" smtClean="0"/>
              <a:t>area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27794" y="6047018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  <p:pic>
        <p:nvPicPr>
          <p:cNvPr id="152698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9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primary</a:t>
            </a:r>
            <a:r>
              <a:rPr lang="de-AT" dirty="0" smtClean="0"/>
              <a:t> </a:t>
            </a:r>
            <a:r>
              <a:rPr lang="de-AT" dirty="0" err="1" smtClean="0"/>
              <a:t>crops</a:t>
            </a:r>
            <a:r>
              <a:rPr lang="de-AT" dirty="0" smtClean="0"/>
              <a:t> </a:t>
            </a:r>
            <a:r>
              <a:rPr lang="de-AT" dirty="0" err="1" smtClean="0"/>
              <a:t>productivity</a:t>
            </a:r>
            <a:endParaRPr lang="de-AT" dirty="0"/>
          </a:p>
        </p:txBody>
      </p:sp>
      <p:pic>
        <p:nvPicPr>
          <p:cNvPr id="18536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7" y="667469"/>
            <a:ext cx="8361363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contribution</a:t>
            </a:r>
            <a:r>
              <a:rPr lang="de-AT" dirty="0" smtClean="0"/>
              <a:t> of </a:t>
            </a:r>
            <a:r>
              <a:rPr lang="de-AT" dirty="0" err="1" smtClean="0"/>
              <a:t>animal-based</a:t>
            </a:r>
            <a:r>
              <a:rPr lang="de-AT" dirty="0" smtClean="0"/>
              <a:t> </a:t>
            </a:r>
            <a:r>
              <a:rPr lang="de-AT" dirty="0" err="1" smtClean="0"/>
              <a:t>food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7527794" y="6047018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  <p:pic>
        <p:nvPicPr>
          <p:cNvPr id="150652" name="Picture 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7" y="739477"/>
            <a:ext cx="8361363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8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of </a:t>
            </a:r>
            <a:r>
              <a:rPr lang="de-AT" dirty="0" err="1" smtClean="0"/>
              <a:t>nutrition</a:t>
            </a:r>
            <a:endParaRPr lang="de-AT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5580112" y="1340768"/>
            <a:ext cx="0" cy="4248472"/>
          </a:xfrm>
          <a:prstGeom prst="line">
            <a:avLst/>
          </a:prstGeom>
          <a:ln w="1905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 rot="16200000">
            <a:off x="4974336" y="2194506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de-AT" sz="2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5771" name="Picture 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3" y="720427"/>
            <a:ext cx="83804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ecological</a:t>
            </a:r>
            <a:r>
              <a:rPr lang="de-AT" dirty="0" smtClean="0"/>
              <a:t> </a:t>
            </a:r>
            <a:r>
              <a:rPr lang="de-AT" dirty="0" err="1" smtClean="0"/>
              <a:t>scenario</a:t>
            </a:r>
            <a:r>
              <a:rPr lang="de-AT" dirty="0" smtClean="0"/>
              <a:t> per </a:t>
            </a:r>
            <a:r>
              <a:rPr lang="de-AT" dirty="0" err="1" smtClean="0"/>
              <a:t>capita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1772818"/>
            <a:ext cx="8820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227388" algn="r"/>
                <a:tab pos="4659313" algn="r"/>
                <a:tab pos="6102350" algn="r"/>
                <a:tab pos="7534275" algn="r"/>
                <a:tab pos="8258175" algn="r"/>
              </a:tabLst>
            </a:pPr>
            <a:r>
              <a:rPr lang="de-AT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de-AT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r>
              <a:rPr lang="de-AT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2011	2050</a:t>
            </a: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medium	high	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0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de-AT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  <a:tab pos="8258175" algn="r"/>
              </a:tabLst>
            </a:pP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agriculture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7 000	6 050	5 250	4 600</a:t>
            </a:r>
          </a:p>
          <a:p>
            <a:pPr>
              <a:tabLst>
                <a:tab pos="3587750" algn="r"/>
                <a:tab pos="5019675" algn="r"/>
                <a:tab pos="6462713" algn="r"/>
                <a:tab pos="7896225" algn="r"/>
              </a:tabLst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arable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1 500	1 500	1 500	1 500</a:t>
            </a:r>
          </a:p>
          <a:p>
            <a:pPr>
              <a:tabLst>
                <a:tab pos="3587750" algn="r"/>
                <a:tab pos="5019675" algn="r"/>
                <a:tab pos="6462713" algn="r"/>
                <a:tab pos="7896225" algn="r"/>
              </a:tabLst>
            </a:pP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bioenergy</a:t>
            </a:r>
            <a:r>
              <a:rPr lang="de-AT" sz="2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4 550	3 800	3 100	3 150</a:t>
            </a: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  <a:tab pos="8258175" algn="r"/>
              </a:tabLst>
            </a:pP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forst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5 800	4 950	4 300	3 800</a:t>
            </a: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  <a:tab pos="8258175" algn="r"/>
              </a:tabLst>
            </a:pPr>
            <a:endParaRPr lang="de-AT" sz="20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  <a:tab pos="8258175" algn="r"/>
              </a:tabLst>
            </a:pPr>
            <a:r>
              <a:rPr lang="de-AT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kWh/a </a:t>
            </a:r>
          </a:p>
          <a:p>
            <a:pPr>
              <a:tabLst>
                <a:tab pos="3227388" algn="r"/>
                <a:tab pos="4659313" algn="r"/>
                <a:tab pos="6102350" algn="r"/>
                <a:tab pos="7534275" algn="r"/>
                <a:tab pos="8258175" algn="r"/>
              </a:tabLst>
            </a:pPr>
            <a:r>
              <a:rPr lang="de-AT" sz="2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bioenery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	 13 850	11 400	9 450	7 800</a:t>
            </a:r>
          </a:p>
          <a:p>
            <a:pPr>
              <a:tabLst>
                <a:tab pos="2517775" algn="r"/>
                <a:tab pos="3952875" algn="r"/>
                <a:tab pos="5387975" algn="r"/>
                <a:tab pos="6823075" algn="r"/>
                <a:tab pos="8258175" algn="r"/>
              </a:tabLst>
            </a:pP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at 2.5 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kWh/(m</a:t>
            </a:r>
            <a:r>
              <a:rPr lang="de-AT" sz="2000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a)</a:t>
            </a:r>
            <a:endParaRPr lang="de-AT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solar </a:t>
            </a:r>
            <a:r>
              <a:rPr lang="de-AT" dirty="0" err="1" smtClean="0"/>
              <a:t>energy</a:t>
            </a:r>
            <a:r>
              <a:rPr lang="de-AT" dirty="0" smtClean="0"/>
              <a:t> in Germany</a:t>
            </a:r>
            <a:endParaRPr lang="de-AT" dirty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8979" y="1568451"/>
            <a:ext cx="8455025" cy="36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  <a:tabLst>
                <a:tab pos="7888288" algn="r"/>
              </a:tabLst>
            </a:pPr>
            <a:r>
              <a:rPr lang="de-DE" dirty="0" smtClean="0">
                <a:latin typeface="Arial" charset="0"/>
                <a:cs typeface="Arial" charset="0"/>
              </a:rPr>
              <a:t>solar </a:t>
            </a:r>
            <a:r>
              <a:rPr lang="de-DE" dirty="0" err="1" smtClean="0">
                <a:latin typeface="Arial" charset="0"/>
                <a:cs typeface="Arial" charset="0"/>
              </a:rPr>
              <a:t>radiation</a:t>
            </a:r>
            <a:r>
              <a:rPr lang="de-DE" dirty="0" smtClean="0">
                <a:latin typeface="Arial" charset="0"/>
                <a:cs typeface="Arial" charset="0"/>
              </a:rPr>
              <a:t>	ca. 1000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endParaRPr lang="de-DE" dirty="0" smtClean="0">
              <a:latin typeface="Arial" charset="0"/>
              <a:cs typeface="Arial" charset="0"/>
            </a:endParaRP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err="1" smtClean="0">
                <a:latin typeface="Arial" charset="0"/>
                <a:cs typeface="Arial" charset="0"/>
              </a:rPr>
              <a:t>biodiesel</a:t>
            </a:r>
            <a:r>
              <a:rPr lang="de-DE" dirty="0" smtClean="0">
                <a:latin typeface="Arial" charset="0"/>
                <a:cs typeface="Arial" charset="0"/>
              </a:rPr>
              <a:t>	1.5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err="1" smtClean="0">
                <a:latin typeface="Arial" charset="0"/>
                <a:cs typeface="Arial" charset="0"/>
              </a:rPr>
              <a:t>biogas</a:t>
            </a:r>
            <a:r>
              <a:rPr lang="de-DE" dirty="0" smtClean="0">
                <a:latin typeface="Arial" charset="0"/>
                <a:cs typeface="Arial" charset="0"/>
              </a:rPr>
              <a:t>	2.5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err="1" smtClean="0">
                <a:latin typeface="Arial" charset="0"/>
                <a:cs typeface="Arial" charset="0"/>
              </a:rPr>
              <a:t>biomass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to</a:t>
            </a:r>
            <a:r>
              <a:rPr lang="de-DE" dirty="0" smtClean="0">
                <a:latin typeface="Arial" charset="0"/>
                <a:cs typeface="Arial" charset="0"/>
              </a:rPr>
              <a:t> liquid (</a:t>
            </a:r>
            <a:r>
              <a:rPr lang="de-DE" dirty="0" err="1" smtClean="0">
                <a:latin typeface="Arial" charset="0"/>
                <a:cs typeface="Arial" charset="0"/>
              </a:rPr>
              <a:t>BtL</a:t>
            </a:r>
            <a:r>
              <a:rPr lang="de-DE" dirty="0" smtClean="0">
                <a:latin typeface="Arial" charset="0"/>
                <a:cs typeface="Arial" charset="0"/>
              </a:rPr>
              <a:t>)	3 kWh/(m² a)</a:t>
            </a:r>
          </a:p>
          <a:p>
            <a:pPr>
              <a:buFontTx/>
              <a:buNone/>
              <a:tabLst>
                <a:tab pos="7888288" algn="r"/>
              </a:tabLst>
            </a:pPr>
            <a:r>
              <a:rPr lang="de-DE" dirty="0" err="1" smtClean="0">
                <a:latin typeface="Arial" charset="0"/>
                <a:cs typeface="Arial" charset="0"/>
              </a:rPr>
              <a:t>photovoltaic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today</a:t>
            </a:r>
            <a:r>
              <a:rPr lang="de-DE" dirty="0" smtClean="0">
                <a:latin typeface="Arial" charset="0"/>
                <a:cs typeface="Arial" charset="0"/>
              </a:rPr>
              <a:t>	&gt;95 kWh/(m² a)</a:t>
            </a:r>
          </a:p>
          <a:p>
            <a:pPr>
              <a:tabLst>
                <a:tab pos="7888288" algn="r"/>
              </a:tabLst>
            </a:pPr>
            <a:endParaRPr lang="de-DE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  <a:tabLst>
                <a:tab pos="7888288" algn="r"/>
              </a:tabLst>
            </a:pPr>
            <a:r>
              <a:rPr lang="de-DE" dirty="0" smtClean="0">
                <a:latin typeface="Arial" charset="0"/>
                <a:cs typeface="Arial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452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dirty="0" smtClean="0"/>
              <a:t>potential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bioenergy</a:t>
            </a:r>
            <a:r>
              <a:rPr lang="de-DE" dirty="0" smtClean="0"/>
              <a:t> in 2050</a:t>
            </a:r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774936" y="5817424"/>
            <a:ext cx="6555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 dirty="0" err="1" smtClean="0">
                <a:latin typeface="Arial" pitchFamily="34" charset="0"/>
              </a:rPr>
              <a:t>with</a:t>
            </a:r>
            <a:r>
              <a:rPr lang="de-DE" sz="1000" dirty="0" smtClean="0">
                <a:latin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</a:rPr>
              <a:t>kind</a:t>
            </a:r>
            <a:r>
              <a:rPr lang="de-DE" sz="1000" dirty="0" smtClean="0">
                <a:latin typeface="Arial" pitchFamily="34" charset="0"/>
              </a:rPr>
              <a:t> </a:t>
            </a:r>
            <a:r>
              <a:rPr lang="de-DE" sz="1000" dirty="0" err="1" smtClean="0">
                <a:latin typeface="Arial" pitchFamily="34" charset="0"/>
              </a:rPr>
              <a:t>permission</a:t>
            </a:r>
            <a:r>
              <a:rPr lang="de-DE" sz="1000" dirty="0" smtClean="0">
                <a:latin typeface="Arial" pitchFamily="34" charset="0"/>
              </a:rPr>
              <a:t>: </a:t>
            </a:r>
            <a:r>
              <a:rPr lang="de-AT" sz="1000" dirty="0" smtClean="0">
                <a:latin typeface="Arial" pitchFamily="34" charset="0"/>
              </a:rPr>
              <a:t>WBGU </a:t>
            </a:r>
            <a:r>
              <a:rPr lang="de-AT" sz="1000" dirty="0">
                <a:latin typeface="Arial" pitchFamily="34" charset="0"/>
              </a:rPr>
              <a:t>– Wissenschaftlicher Beirat Globale Umweltveränderungen (2009): </a:t>
            </a:r>
            <a:r>
              <a:rPr lang="de-AT" sz="1000" dirty="0" smtClean="0">
                <a:latin typeface="Arial" pitchFamily="34" charset="0"/>
              </a:rPr>
              <a:t/>
            </a:r>
            <a:br>
              <a:rPr lang="de-AT" sz="1000" dirty="0" smtClean="0">
                <a:latin typeface="Arial" pitchFamily="34" charset="0"/>
              </a:rPr>
            </a:br>
            <a:r>
              <a:rPr lang="de-AT" sz="1000" dirty="0" err="1" smtClean="0">
                <a:latin typeface="Arial" pitchFamily="34" charset="0"/>
              </a:rPr>
              <a:t>Factsheet</a:t>
            </a:r>
            <a:r>
              <a:rPr lang="de-AT" sz="1000" dirty="0" smtClean="0">
                <a:latin typeface="Arial" pitchFamily="34" charset="0"/>
              </a:rPr>
              <a:t> </a:t>
            </a:r>
            <a:r>
              <a:rPr lang="de-AT" sz="1000" dirty="0">
                <a:latin typeface="Arial" pitchFamily="34" charset="0"/>
              </a:rPr>
              <a:t>1/2009: Bioenergie. </a:t>
            </a:r>
            <a:r>
              <a:rPr lang="de-AT" sz="1000" dirty="0" smtClean="0">
                <a:latin typeface="Arial" pitchFamily="34" charset="0"/>
              </a:rPr>
              <a:t>Berlin: WBGU.</a:t>
            </a:r>
          </a:p>
          <a:p>
            <a:r>
              <a:rPr lang="de-DE" sz="1000" dirty="0" smtClean="0">
                <a:latin typeface="Arial" pitchFamily="34" charset="0"/>
              </a:rPr>
              <a:t>http</a:t>
            </a:r>
            <a:r>
              <a:rPr lang="de-DE" sz="1000" dirty="0">
                <a:latin typeface="Arial" pitchFamily="34" charset="0"/>
              </a:rPr>
              <a:t>://www.wbgu.de/fileadmin/templates/dateien/veroeffentlichungen/factsheets/fs2009-fs1/wbgu_factsheet_1.pdf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6" y="1124745"/>
            <a:ext cx="7253736" cy="408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12" y="4869160"/>
            <a:ext cx="3946206" cy="6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2000" y="5517232"/>
            <a:ext cx="315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 smtClean="0"/>
              <a:t>bioenergy</a:t>
            </a:r>
            <a:r>
              <a:rPr lang="de-AT" dirty="0" smtClean="0"/>
              <a:t> potential in GJ/(ha a)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675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summing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</a:t>
            </a:r>
            <a:r>
              <a:rPr lang="de-AT" dirty="0"/>
              <a:t>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83569" y="1412778"/>
            <a:ext cx="67281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nutrition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not a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problem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future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de-AT" sz="2400" dirty="0" smtClean="0">
                <a:latin typeface="Arial" pitchFamily="34" charset="0"/>
                <a:cs typeface="Arial" pitchFamily="34" charset="0"/>
              </a:rPr>
            </a:b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already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today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unevenly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distributed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scarce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problem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de-AT" sz="2400" dirty="0" err="1">
                <a:latin typeface="Arial" pitchFamily="34" charset="0"/>
                <a:cs typeface="Arial" pitchFamily="34" charset="0"/>
              </a:rPr>
              <a:t>sumptuous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>
                <a:latin typeface="Arial" pitchFamily="34" charset="0"/>
                <a:cs typeface="Arial" pitchFamily="34" charset="0"/>
              </a:rPr>
              <a:t>living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 vs.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hunger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bioenergie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appreciable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option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but: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biomass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biobased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materials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</a:t>
            </a:r>
            <a:r>
              <a:rPr lang="de-AT" dirty="0" err="1" smtClean="0"/>
              <a:t>ustainability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71" y="1700808"/>
            <a:ext cx="82141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Humanity has the ability to make development sustainable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ensure that it meets the needs of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present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without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compromising the ability of future generations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meet their own needs.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Brundtland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report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Our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Common Future,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1987</a:t>
            </a:r>
          </a:p>
          <a:p>
            <a:r>
              <a:rPr lang="nn-NO" sz="2400" dirty="0">
                <a:latin typeface="Arial" pitchFamily="34" charset="0"/>
                <a:cs typeface="Arial" pitchFamily="34" charset="0"/>
              </a:rPr>
              <a:t>Gro Harlem </a:t>
            </a:r>
            <a:r>
              <a:rPr lang="nn-NO" sz="2400" dirty="0" smtClean="0">
                <a:latin typeface="Arial" pitchFamily="34" charset="0"/>
                <a:cs typeface="Arial" pitchFamily="34" charset="0"/>
              </a:rPr>
              <a:t>Brundtland, Oslo</a:t>
            </a:r>
            <a:r>
              <a:rPr lang="nn-NO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nn-NO" sz="2400" dirty="0" smtClean="0">
                <a:latin typeface="Arial" pitchFamily="34" charset="0"/>
                <a:cs typeface="Arial" pitchFamily="34" charset="0"/>
              </a:rPr>
              <a:t>Norway, March 20, 1987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possible</a:t>
            </a:r>
            <a:r>
              <a:rPr lang="de-DE" dirty="0" smtClean="0"/>
              <a:t> alternatives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18967" y="1074216"/>
            <a:ext cx="746903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nuclear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fission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nuclear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fusion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fossil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CCS: Carbon Capture and Sequestration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wave</a:t>
            </a: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de-DE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tidal</a:t>
            </a: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powerplant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hydropower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wind </a:t>
            </a:r>
            <a:r>
              <a:rPr lang="de-DE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de-DE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geothermal </a:t>
            </a:r>
            <a:r>
              <a:rPr lang="de-DE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de-DE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biomass</a:t>
            </a:r>
            <a:endParaRPr lang="de-DE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solar thermal power</a:t>
            </a: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photovoltaics</a:t>
            </a:r>
            <a:endParaRPr lang="de-DE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l">
              <a:buFont typeface="Arial" pitchFamily="34" charset="0"/>
              <a:buChar char="•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...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solarthermal powerplant </a:t>
            </a:r>
            <a:r>
              <a:rPr lang="de-DE" dirty="0" err="1" smtClean="0"/>
              <a:t>Andasol</a:t>
            </a:r>
            <a:r>
              <a:rPr lang="de-DE" dirty="0" smtClean="0"/>
              <a:t> 1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660480" y="6117855"/>
            <a:ext cx="3639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http://en.wikipedia.org/wiki/File:12-05-08_AS1.JPG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3" t="37289" r="19303" b="36002"/>
          <a:stretch/>
        </p:blipFill>
        <p:spPr>
          <a:xfrm>
            <a:off x="-1" y="1118353"/>
            <a:ext cx="9126521" cy="490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renewable</a:t>
            </a:r>
            <a:r>
              <a:rPr lang="de-DE" dirty="0" smtClean="0"/>
              <a:t> </a:t>
            </a:r>
            <a:r>
              <a:rPr lang="de-DE" dirty="0" err="1" smtClean="0"/>
              <a:t>electricity</a:t>
            </a:r>
            <a:endParaRPr 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3581263" y="6039534"/>
            <a:ext cx="5562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Kost et al., 2012: Studie Stromgestehungskosten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Erneuerbare Energien, Version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 30. MAI 2012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3571" y="1354183"/>
            <a:ext cx="752513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7269163" algn="r"/>
              </a:tabLst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production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cost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electricity</a:t>
            </a:r>
            <a:endParaRPr lang="de-AT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7269163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Euro/kWh</a:t>
            </a:r>
          </a:p>
          <a:p>
            <a:pPr>
              <a:tabLst>
                <a:tab pos="7269163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photovoltaics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small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devices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0.14 - 0.16</a:t>
            </a: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7269163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photovoltaics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open </a:t>
            </a:r>
            <a:r>
              <a:rPr lang="de-AT" sz="2400" dirty="0" err="1">
                <a:latin typeface="Arial" pitchFamily="34" charset="0"/>
                <a:cs typeface="Arial" pitchFamily="34" charset="0"/>
              </a:rPr>
              <a:t>field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Germany	0.13 - 0.14</a:t>
            </a:r>
          </a:p>
          <a:p>
            <a:pPr>
              <a:tabLst>
                <a:tab pos="7269163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photovoltaics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open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field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Spain	0.10</a:t>
            </a:r>
          </a:p>
          <a:p>
            <a:pPr>
              <a:tabLst>
                <a:tab pos="7269163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onshore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wind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0.06 - 0.08</a:t>
            </a:r>
          </a:p>
          <a:p>
            <a:pPr>
              <a:tabLst>
                <a:tab pos="7269163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offshore wind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0.11 - 0.16</a:t>
            </a:r>
          </a:p>
          <a:p>
            <a:pPr>
              <a:tabLst>
                <a:tab pos="7269163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solarthermal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Spain	0.18 - 0.24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curve</a:t>
            </a:r>
            <a:r>
              <a:rPr lang="de-DE" dirty="0" smtClean="0"/>
              <a:t>: </a:t>
            </a:r>
            <a:r>
              <a:rPr lang="de-DE" dirty="0" err="1" smtClean="0"/>
              <a:t>basic</a:t>
            </a:r>
            <a:r>
              <a:rPr lang="de-DE" dirty="0" smtClean="0"/>
              <a:t> </a:t>
            </a:r>
            <a:r>
              <a:rPr lang="de-DE" dirty="0" err="1" smtClean="0"/>
              <a:t>equation</a:t>
            </a:r>
            <a:endParaRPr lang="de-DE" dirty="0" smtClean="0"/>
          </a:p>
        </p:txBody>
      </p:sp>
      <p:sp>
        <p:nvSpPr>
          <p:cNvPr id="4107" name="Inhaltsplatzhalter 2"/>
          <p:cNvSpPr>
            <a:spLocks noGrp="1"/>
          </p:cNvSpPr>
          <p:nvPr>
            <p:ph idx="4294967295"/>
          </p:nvPr>
        </p:nvSpPr>
        <p:spPr>
          <a:xfrm>
            <a:off x="755576" y="1196754"/>
            <a:ext cx="8018462" cy="51022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exponential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relation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cost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cumulated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market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price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at a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start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time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cumulated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market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at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start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time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price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at a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later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time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cumulated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market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at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later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time</a:t>
            </a:r>
          </a:p>
          <a:p>
            <a:pPr marL="0" indent="0">
              <a:buNone/>
              <a:tabLst>
                <a:tab pos="720725" algn="l"/>
              </a:tabLst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	positive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learning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factor</a:t>
            </a:r>
            <a:endParaRPr lang="de-DE" sz="24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986922"/>
              </p:ext>
            </p:extLst>
          </p:nvPr>
        </p:nvGraphicFramePr>
        <p:xfrm>
          <a:off x="1547664" y="2108200"/>
          <a:ext cx="3021013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60" name="Formel" r:id="rId4" imgW="1218960" imgH="533160" progId="Equation.3">
                  <p:embed/>
                </p:oleObj>
              </mc:Choice>
              <mc:Fallback>
                <p:oleObj name="Formel" r:id="rId4" imgW="12189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2108200"/>
                        <a:ext cx="3021013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071582"/>
              </p:ext>
            </p:extLst>
          </p:nvPr>
        </p:nvGraphicFramePr>
        <p:xfrm>
          <a:off x="774915" y="3848881"/>
          <a:ext cx="4667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61" name="Formel" r:id="rId6" imgW="203040" imgH="228600" progId="Equation.3">
                  <p:embed/>
                </p:oleObj>
              </mc:Choice>
              <mc:Fallback>
                <p:oleObj name="Formel" r:id="rId6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915" y="3848881"/>
                        <a:ext cx="4667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870578"/>
              </p:ext>
            </p:extLst>
          </p:nvPr>
        </p:nvGraphicFramePr>
        <p:xfrm>
          <a:off x="769335" y="5629175"/>
          <a:ext cx="4968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62" name="Formel" r:id="rId8" imgW="241200" imgH="164880" progId="Equation.3">
                  <p:embed/>
                </p:oleObj>
              </mc:Choice>
              <mc:Fallback>
                <p:oleObj name="Formel" r:id="rId8" imgW="2412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335" y="5629175"/>
                        <a:ext cx="496888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188567"/>
              </p:ext>
            </p:extLst>
          </p:nvPr>
        </p:nvGraphicFramePr>
        <p:xfrm>
          <a:off x="780451" y="4748487"/>
          <a:ext cx="3492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63" name="Formel" r:id="rId10" imgW="152280" imgH="164880" progId="Equation.3">
                  <p:embed/>
                </p:oleObj>
              </mc:Choice>
              <mc:Fallback>
                <p:oleObj name="Formel" r:id="rId10" imgW="152280" imgH="1648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451" y="4748487"/>
                        <a:ext cx="34925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988401"/>
              </p:ext>
            </p:extLst>
          </p:nvPr>
        </p:nvGraphicFramePr>
        <p:xfrm>
          <a:off x="755576" y="4279818"/>
          <a:ext cx="5524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64" name="Formel" r:id="rId12" imgW="241200" imgH="228600" progId="Equation.3">
                  <p:embed/>
                </p:oleObj>
              </mc:Choice>
              <mc:Fallback>
                <p:oleObj name="Formel" r:id="rId12" imgW="2412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279818"/>
                        <a:ext cx="5524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572754"/>
              </p:ext>
            </p:extLst>
          </p:nvPr>
        </p:nvGraphicFramePr>
        <p:xfrm>
          <a:off x="755724" y="5180217"/>
          <a:ext cx="4079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465" name="Formel" r:id="rId14" imgW="177480" imgH="164880" progId="Equation.3">
                  <p:embed/>
                </p:oleObj>
              </mc:Choice>
              <mc:Fallback>
                <p:oleObj name="Formel" r:id="rId14" imgW="177480" imgH="16488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724" y="5180217"/>
                        <a:ext cx="40798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0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balance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186874"/>
            <a:ext cx="5936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change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inside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entering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leaving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produced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disappears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496" y="584765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35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curve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photovoltaic</a:t>
            </a:r>
            <a:r>
              <a:rPr lang="de-DE" dirty="0" smtClean="0"/>
              <a:t> </a:t>
            </a:r>
            <a:r>
              <a:rPr lang="de-DE" dirty="0" err="1" smtClean="0"/>
              <a:t>modules</a:t>
            </a:r>
            <a:endParaRPr lang="de-DE" dirty="0" smtClean="0"/>
          </a:p>
        </p:txBody>
      </p:sp>
      <p:sp>
        <p:nvSpPr>
          <p:cNvPr id="5" name="Rechteck 4"/>
          <p:cNvSpPr/>
          <p:nvPr/>
        </p:nvSpPr>
        <p:spPr>
          <a:xfrm>
            <a:off x="279657" y="5937686"/>
            <a:ext cx="7456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1200" dirty="0">
                <a:latin typeface="Arial" pitchFamily="34" charset="0"/>
                <a:cs typeface="Arial" pitchFamily="34" charset="0"/>
              </a:rPr>
              <a:t>after:  </a:t>
            </a:r>
            <a:r>
              <a:rPr lang="de-AT" sz="1200" dirty="0" err="1">
                <a:latin typeface="Arial" pitchFamily="34" charset="0"/>
                <a:cs typeface="Arial" pitchFamily="34" charset="0"/>
              </a:rPr>
              <a:t>Photovoltaics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Report, Fraunhofer ISE, </a:t>
            </a: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version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of November 7, 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2013</a:t>
            </a:r>
            <a:br>
              <a:rPr lang="de-AT" sz="1200" dirty="0" smtClean="0">
                <a:latin typeface="Arial" pitchFamily="34" charset="0"/>
                <a:cs typeface="Arial" pitchFamily="34" charset="0"/>
              </a:rPr>
            </a:br>
            <a:r>
              <a:rPr lang="de-AT" sz="12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://www.ise.fraunhofer.de/de/downloads/pdf-files/aktuelles/photovoltaics-report-in-englischer-sprache.pdf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55976" y="1412776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de-A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de-A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de-A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A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de-A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</a:t>
            </a:r>
            <a:r>
              <a:rPr lang="de-A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A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r>
              <a:rPr lang="de-A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</a:t>
            </a:r>
            <a:endParaRPr lang="de-AT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638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5" y="746720"/>
            <a:ext cx="792321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8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-49080" y="6005376"/>
            <a:ext cx="6497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s. auch: Fayyaz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Frenzel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Köster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et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al.: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Wie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können wir zukünftig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ausreichend Energie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nachhaltig bereitstellen?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000" dirty="0" smtClean="0">
                <a:latin typeface="Arial" pitchFamily="34" charset="0"/>
                <a:cs typeface="Arial" pitchFamily="34" charset="0"/>
              </a:rPr>
            </a:br>
            <a:r>
              <a:rPr lang="de-AT" sz="1000" dirty="0" smtClean="0">
                <a:latin typeface="Arial" pitchFamily="34" charset="0"/>
                <a:cs typeface="Arial" pitchFamily="34" charset="0"/>
              </a:rPr>
              <a:t>CLB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Chemie in Labor und Biotechnik, 60. Jahrgang, Heft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01-02/2009, S. 32-39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472" name="Picture 1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5" y="523453"/>
            <a:ext cx="8389937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561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summing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</a:t>
            </a:r>
            <a:r>
              <a:rPr lang="de-AT" dirty="0"/>
              <a:t>5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83568" y="1412776"/>
            <a:ext cx="68788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promote/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support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solar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energy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break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even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few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years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fate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fossil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carriers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remains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open</a:t>
            </a:r>
          </a:p>
        </p:txBody>
      </p:sp>
    </p:spTree>
    <p:extLst>
      <p:ext uri="{BB962C8B-B14F-4D97-AF65-F5344CB8AC3E}">
        <p14:creationId xmlns:p14="http://schemas.microsoft.com/office/powerpoint/2010/main" val="32063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Creative-</a:t>
            </a:r>
            <a:r>
              <a:rPr lang="de-AT" sz="1200" dirty="0" err="1"/>
              <a:t>Commons</a:t>
            </a:r>
            <a:r>
              <a:rPr lang="de-AT" sz="1200" dirty="0"/>
              <a:t>-</a:t>
            </a:r>
            <a:r>
              <a:rPr lang="de-AT" sz="1200" dirty="0" err="1"/>
              <a:t>Licence</a:t>
            </a:r>
            <a:r>
              <a:rPr lang="de-AT" sz="1200" dirty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6453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fertility</a:t>
            </a:r>
            <a:r>
              <a:rPr lang="de-AT" dirty="0" smtClean="0"/>
              <a:t> and </a:t>
            </a:r>
            <a:r>
              <a:rPr lang="de-AT" dirty="0" err="1" smtClean="0"/>
              <a:t>gross</a:t>
            </a:r>
            <a:r>
              <a:rPr lang="de-AT" dirty="0" smtClean="0"/>
              <a:t> </a:t>
            </a:r>
            <a:r>
              <a:rPr lang="de-AT" dirty="0" err="1" smtClean="0"/>
              <a:t>domestic</a:t>
            </a:r>
            <a:r>
              <a:rPr lang="de-AT" dirty="0" smtClean="0"/>
              <a:t> </a:t>
            </a:r>
            <a:r>
              <a:rPr lang="de-AT" dirty="0" err="1" smtClean="0"/>
              <a:t>product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800056" y="6098858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http://data.un.org/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47408" y="148478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2011, 2012</a:t>
            </a:r>
            <a:endParaRPr lang="de-AT" dirty="0"/>
          </a:p>
        </p:txBody>
      </p:sp>
      <p:pic>
        <p:nvPicPr>
          <p:cNvPr id="160877" name="Picture 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5" y="611460"/>
            <a:ext cx="8628063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5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in China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800056" y="6098858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http://data.un.org/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42" name="Picture 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4619"/>
            <a:ext cx="8266113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6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683568" y="1229072"/>
            <a:ext cx="85344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800" dirty="0">
                <a:solidFill>
                  <a:srgbClr val="0000FF"/>
                </a:solidFill>
                <a:cs typeface="Arial" charset="0"/>
              </a:rPr>
              <a:t>Jared Diamond, 2005: </a:t>
            </a:r>
            <a:br>
              <a:rPr lang="en-GB" sz="2800" dirty="0">
                <a:solidFill>
                  <a:srgbClr val="0000FF"/>
                </a:solidFill>
                <a:cs typeface="Arial" charset="0"/>
              </a:rPr>
            </a:br>
            <a:r>
              <a:rPr lang="en-GB" sz="2800" dirty="0">
                <a:solidFill>
                  <a:srgbClr val="0000FF"/>
                </a:solidFill>
                <a:cs typeface="Arial" charset="0"/>
              </a:rPr>
              <a:t>Collapse: How Societies Choose to Fail or Survive</a:t>
            </a:r>
          </a:p>
          <a:p>
            <a:endParaRPr lang="de-DE" dirty="0">
              <a:solidFill>
                <a:srgbClr val="0000FF"/>
              </a:solidFill>
              <a:cs typeface="Arial" charset="0"/>
            </a:endParaRPr>
          </a:p>
          <a:p>
            <a:r>
              <a:rPr lang="de-DE" sz="2200" b="1" dirty="0" err="1" smtClean="0">
                <a:solidFill>
                  <a:srgbClr val="0000FF"/>
                </a:solidFill>
                <a:cs typeface="Arial" charset="0"/>
              </a:rPr>
              <a:t>five</a:t>
            </a:r>
            <a:r>
              <a:rPr lang="de-DE" sz="2200" b="1" dirty="0" smtClean="0">
                <a:solidFill>
                  <a:srgbClr val="0000FF"/>
                </a:solidFill>
                <a:cs typeface="Arial" charset="0"/>
              </a:rPr>
              <a:t> essential </a:t>
            </a:r>
            <a:r>
              <a:rPr lang="de-DE" sz="2200" b="1" dirty="0" err="1" smtClean="0">
                <a:solidFill>
                  <a:srgbClr val="0000FF"/>
                </a:solidFill>
                <a:cs typeface="Arial" charset="0"/>
              </a:rPr>
              <a:t>points</a:t>
            </a:r>
            <a:r>
              <a:rPr lang="de-DE" sz="2200" b="1" dirty="0" smtClean="0">
                <a:solidFill>
                  <a:srgbClr val="0000FF"/>
                </a:solidFill>
                <a:cs typeface="Arial" charset="0"/>
              </a:rPr>
              <a:t>:</a:t>
            </a:r>
            <a:endParaRPr lang="de-DE" sz="2200" b="1" dirty="0">
              <a:solidFill>
                <a:srgbClr val="0000FF"/>
              </a:solidFill>
              <a:cs typeface="Arial" charset="0"/>
            </a:endParaRP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 smtClean="0">
                <a:cs typeface="Arial" charset="0"/>
              </a:rPr>
              <a:t>environmental </a:t>
            </a:r>
            <a:r>
              <a:rPr lang="de-DE" sz="2200" dirty="0" err="1" smtClean="0">
                <a:cs typeface="Arial" charset="0"/>
              </a:rPr>
              <a:t>destruction</a:t>
            </a:r>
            <a:endParaRPr lang="de-DE" sz="2200" dirty="0">
              <a:cs typeface="Arial" charset="0"/>
            </a:endParaRP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 err="1" smtClean="0">
                <a:cs typeface="Arial" charset="0"/>
              </a:rPr>
              <a:t>climate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change</a:t>
            </a:r>
            <a:endParaRPr lang="de-DE" sz="2200" dirty="0">
              <a:cs typeface="Arial" charset="0"/>
            </a:endParaRP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 err="1" smtClean="0">
                <a:cs typeface="Arial" charset="0"/>
              </a:rPr>
              <a:t>hostile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neighbours</a:t>
            </a:r>
            <a:endParaRPr lang="de-DE" sz="2200" dirty="0">
              <a:cs typeface="Arial" charset="0"/>
            </a:endParaRP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 err="1" smtClean="0">
                <a:cs typeface="Arial" charset="0"/>
              </a:rPr>
              <a:t>friendly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trading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partners</a:t>
            </a:r>
            <a:r>
              <a:rPr lang="de-DE" sz="2200" dirty="0" smtClean="0">
                <a:cs typeface="Arial" charset="0"/>
              </a:rPr>
              <a:t> (</a:t>
            </a:r>
            <a:r>
              <a:rPr lang="de-DE" sz="2200" dirty="0" err="1" smtClean="0">
                <a:cs typeface="Arial" charset="0"/>
              </a:rPr>
              <a:t>dependencies</a:t>
            </a:r>
            <a:r>
              <a:rPr lang="de-DE" sz="2200" dirty="0" smtClean="0">
                <a:cs typeface="Arial" charset="0"/>
              </a:rPr>
              <a:t>, </a:t>
            </a:r>
            <a:r>
              <a:rPr lang="de-DE" sz="2200" dirty="0" err="1" smtClean="0">
                <a:cs typeface="Arial" charset="0"/>
              </a:rPr>
              <a:t>complex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system</a:t>
            </a:r>
            <a:r>
              <a:rPr lang="de-DE" sz="2200" dirty="0" smtClean="0">
                <a:cs typeface="Arial" charset="0"/>
              </a:rPr>
              <a:t>)</a:t>
            </a:r>
            <a:endParaRPr lang="de-DE" sz="2200" dirty="0">
              <a:cs typeface="Arial" charset="0"/>
            </a:endParaRPr>
          </a:p>
          <a:p>
            <a:r>
              <a:rPr lang="de-DE" sz="2200" dirty="0">
                <a:latin typeface="Symbol" pitchFamily="18" charset="2"/>
                <a:cs typeface="Arial" charset="0"/>
              </a:rPr>
              <a:t>·	</a:t>
            </a:r>
            <a:r>
              <a:rPr lang="de-DE" sz="2200" dirty="0" err="1" smtClean="0">
                <a:cs typeface="Arial" charset="0"/>
              </a:rPr>
              <a:t>inadequate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societal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answer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to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challenges</a:t>
            </a:r>
            <a:endParaRPr lang="de-DE" sz="2200" dirty="0">
              <a:cs typeface="Arial" charset="0"/>
            </a:endParaRPr>
          </a:p>
          <a:p>
            <a:endParaRPr lang="de-DE" sz="2200" dirty="0">
              <a:cs typeface="Arial" charset="0"/>
            </a:endParaRPr>
          </a:p>
          <a:p>
            <a:r>
              <a:rPr lang="de-DE" sz="2200" b="1" dirty="0" err="1" smtClean="0">
                <a:solidFill>
                  <a:srgbClr val="0000FF"/>
                </a:solidFill>
                <a:cs typeface="Arial" charset="0"/>
              </a:rPr>
              <a:t>solution</a:t>
            </a:r>
            <a:r>
              <a:rPr lang="de-DE" sz="2200" b="1" dirty="0" smtClean="0">
                <a:solidFill>
                  <a:srgbClr val="0000FF"/>
                </a:solidFill>
                <a:cs typeface="Arial" charset="0"/>
              </a:rPr>
              <a:t>: </a:t>
            </a:r>
            <a:r>
              <a:rPr lang="de-DE" sz="2200" b="1" dirty="0">
                <a:solidFill>
                  <a:srgbClr val="0000FF"/>
                </a:solidFill>
                <a:cs typeface="Arial" charset="0"/>
              </a:rPr>
              <a:t/>
            </a:r>
            <a:br>
              <a:rPr lang="de-DE" sz="2200" b="1" dirty="0">
                <a:solidFill>
                  <a:srgbClr val="0000FF"/>
                </a:solidFill>
                <a:cs typeface="Arial" charset="0"/>
              </a:rPr>
            </a:br>
            <a:r>
              <a:rPr lang="de-DE" sz="2200" dirty="0">
                <a:latin typeface="Symbol" pitchFamily="18" charset="2"/>
                <a:cs typeface="Arial" charset="0"/>
              </a:rPr>
              <a:t>·</a:t>
            </a:r>
            <a:r>
              <a:rPr lang="de-DE" sz="2200" dirty="0">
                <a:cs typeface="Arial" charset="0"/>
              </a:rPr>
              <a:t>	</a:t>
            </a:r>
            <a:r>
              <a:rPr lang="de-DE" sz="2200" dirty="0" err="1" smtClean="0">
                <a:cs typeface="Arial" charset="0"/>
              </a:rPr>
              <a:t>couragius</a:t>
            </a:r>
            <a:r>
              <a:rPr lang="de-DE" sz="2200" dirty="0" smtClean="0">
                <a:cs typeface="Arial" charset="0"/>
              </a:rPr>
              <a:t> and </a:t>
            </a:r>
            <a:r>
              <a:rPr lang="de-DE" sz="2200" dirty="0" err="1" smtClean="0">
                <a:cs typeface="Arial" charset="0"/>
              </a:rPr>
              <a:t>looking-ahead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reaction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to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problems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realized</a:t>
            </a:r>
            <a:r>
              <a:rPr lang="de-DE" sz="2200" dirty="0">
                <a:cs typeface="Arial" charset="0"/>
              </a:rPr>
              <a:t/>
            </a:r>
            <a:br>
              <a:rPr lang="de-DE" sz="2200" dirty="0">
                <a:cs typeface="Arial" charset="0"/>
              </a:rPr>
            </a:br>
            <a:r>
              <a:rPr lang="de-DE" sz="2200" dirty="0">
                <a:latin typeface="Symbol" pitchFamily="18" charset="2"/>
                <a:cs typeface="Arial" charset="0"/>
              </a:rPr>
              <a:t>·</a:t>
            </a:r>
            <a:r>
              <a:rPr lang="de-DE" sz="2200" dirty="0">
                <a:cs typeface="Arial" charset="0"/>
              </a:rPr>
              <a:t>	</a:t>
            </a:r>
            <a:r>
              <a:rPr lang="de-DE" sz="2200" dirty="0" smtClean="0">
                <a:cs typeface="Arial" charset="0"/>
              </a:rPr>
              <a:t>also </a:t>
            </a:r>
            <a:r>
              <a:rPr lang="de-DE" sz="2200" dirty="0" err="1" smtClean="0">
                <a:cs typeface="Arial" charset="0"/>
              </a:rPr>
              <a:t>painful</a:t>
            </a:r>
            <a:r>
              <a:rPr lang="de-DE" sz="2200" dirty="0" smtClean="0">
                <a:cs typeface="Arial" charset="0"/>
              </a:rPr>
              <a:t> </a:t>
            </a:r>
            <a:r>
              <a:rPr lang="de-DE" sz="2200" dirty="0" err="1" smtClean="0">
                <a:cs typeface="Arial" charset="0"/>
              </a:rPr>
              <a:t>correction</a:t>
            </a:r>
            <a:r>
              <a:rPr lang="de-DE" sz="2200" dirty="0" smtClean="0">
                <a:cs typeface="Arial" charset="0"/>
              </a:rPr>
              <a:t> of </a:t>
            </a:r>
            <a:r>
              <a:rPr lang="de-DE" sz="2200" dirty="0" err="1" smtClean="0">
                <a:cs typeface="Arial" charset="0"/>
              </a:rPr>
              <a:t>values</a:t>
            </a:r>
            <a:endParaRPr lang="de-DE" sz="2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reasons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decline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91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87" y="523995"/>
            <a:ext cx="8272305" cy="672759"/>
          </a:xfrm>
        </p:spPr>
        <p:txBody>
          <a:bodyPr/>
          <a:lstStyle/>
          <a:p>
            <a:r>
              <a:rPr lang="de-DE" dirty="0" err="1" smtClean="0"/>
              <a:t>living</a:t>
            </a:r>
            <a:r>
              <a:rPr lang="de-DE" dirty="0" smtClean="0"/>
              <a:t> style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441912" y="5685303"/>
            <a:ext cx="313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kind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permission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PETA Deutschland e.V.</a:t>
            </a:r>
            <a:br>
              <a:rPr lang="de-AT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People for the Ethical Treatment of Animals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39" y="548683"/>
            <a:ext cx="4389692" cy="57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2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balance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8"/>
            <a:ext cx="2662922" cy="204098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3568" y="1186874"/>
            <a:ext cx="5936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change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inside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entering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leaving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produced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disappears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5496" y="584765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4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5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Grafik 3" descr="Karte Arbeite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675449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nutrition</a:t>
            </a:r>
            <a:r>
              <a:rPr lang="de-AT" dirty="0" smtClean="0"/>
              <a:t>: www.in-form.de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444212" y="4365104"/>
            <a:ext cx="27943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kind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permission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FORM - Deutschland Initiative für gesunde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000" dirty="0" smtClean="0">
                <a:latin typeface="Arial" pitchFamily="34" charset="0"/>
                <a:cs typeface="Arial" pitchFamily="34" charset="0"/>
              </a:rPr>
            </a:br>
            <a:r>
              <a:rPr lang="de-AT" sz="1000" dirty="0" smtClean="0">
                <a:latin typeface="Arial" pitchFamily="34" charset="0"/>
                <a:cs typeface="Arial" pitchFamily="34" charset="0"/>
              </a:rPr>
              <a:t>Ernährung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und mehr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Bewegung</a:t>
            </a:r>
          </a:p>
          <a:p>
            <a:r>
              <a:rPr lang="de-AT" sz="1000" dirty="0" smtClean="0">
                <a:latin typeface="Arial" pitchFamily="34" charset="0"/>
                <a:cs typeface="Arial" pitchFamily="34" charset="0"/>
              </a:rPr>
              <a:t>ehemaliges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Layout 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000" dirty="0" smtClean="0">
                <a:latin typeface="Arial" pitchFamily="34" charset="0"/>
                <a:cs typeface="Arial" pitchFamily="34" charset="0"/>
              </a:rPr>
            </a:br>
            <a:r>
              <a:rPr lang="de-AT" sz="1000" dirty="0" smtClean="0">
                <a:latin typeface="Arial" pitchFamily="34" charset="0"/>
                <a:cs typeface="Arial" pitchFamily="34" charset="0"/>
              </a:rPr>
              <a:t>Dezember 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2008 bis August 2012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220076" y="1052738"/>
            <a:ext cx="3777353" cy="2246769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colleagues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told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de-A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I just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but</a:t>
            </a:r>
            <a:r>
              <a:rPr lang="de-A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AT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A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veggie</a:t>
            </a:r>
            <a:r>
              <a:rPr lang="de-A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thought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thats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crazy,</a:t>
            </a:r>
            <a:r>
              <a:rPr lang="de-A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A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de-A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delicious</a:t>
            </a:r>
            <a:endParaRPr lang="de-A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personal </a:t>
            </a:r>
            <a:r>
              <a:rPr lang="de-AT" dirty="0" err="1" smtClean="0"/>
              <a:t>energy</a:t>
            </a:r>
            <a:r>
              <a:rPr lang="de-AT" dirty="0" smtClean="0"/>
              <a:t> </a:t>
            </a:r>
            <a:r>
              <a:rPr lang="de-AT" dirty="0" err="1" smtClean="0"/>
              <a:t>consumption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037049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world</a:t>
            </a:r>
            <a:r>
              <a:rPr lang="de-AT" sz="1900" dirty="0" smtClean="0"/>
              <a:t> </a:t>
            </a:r>
            <a:r>
              <a:rPr lang="de-AT" sz="1900" dirty="0" err="1" smtClean="0"/>
              <a:t>average</a:t>
            </a:r>
            <a:r>
              <a:rPr lang="de-AT" sz="1900" dirty="0" smtClean="0"/>
              <a:t>	per </a:t>
            </a:r>
            <a:r>
              <a:rPr lang="de-AT" sz="1900" dirty="0" err="1" smtClean="0"/>
              <a:t>year</a:t>
            </a:r>
            <a:r>
              <a:rPr lang="de-AT" sz="1900" dirty="0" smtClean="0"/>
              <a:t>	20 500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/>
              <a:t>	</a:t>
            </a:r>
            <a:r>
              <a:rPr lang="de-AT" sz="1900" dirty="0" smtClean="0"/>
              <a:t>per </a:t>
            </a:r>
            <a:r>
              <a:rPr lang="de-AT" sz="1900" dirty="0" err="1" smtClean="0"/>
              <a:t>day</a:t>
            </a:r>
            <a:r>
              <a:rPr lang="de-AT" sz="1900" dirty="0" smtClean="0"/>
              <a:t>	56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Austria	per </a:t>
            </a:r>
            <a:r>
              <a:rPr lang="de-AT" sz="1900" dirty="0" err="1" smtClean="0"/>
              <a:t>year</a:t>
            </a:r>
            <a:r>
              <a:rPr lang="de-AT" sz="1900" dirty="0" smtClean="0"/>
              <a:t>	44 000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/>
              <a:t>	</a:t>
            </a:r>
            <a:r>
              <a:rPr lang="de-AT" sz="1900" dirty="0" smtClean="0"/>
              <a:t>per </a:t>
            </a:r>
            <a:r>
              <a:rPr lang="de-AT" sz="1900" dirty="0" err="1" smtClean="0"/>
              <a:t>day</a:t>
            </a:r>
            <a:r>
              <a:rPr lang="de-AT" sz="1900" dirty="0" smtClean="0"/>
              <a:t>	120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	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intensive </a:t>
            </a:r>
            <a:r>
              <a:rPr lang="de-AT" sz="1900" dirty="0" err="1" smtClean="0"/>
              <a:t>cooking</a:t>
            </a:r>
            <a:r>
              <a:rPr lang="de-AT" sz="1900" dirty="0" smtClean="0"/>
              <a:t>	0.5 h	1.5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laundry</a:t>
            </a:r>
            <a:r>
              <a:rPr lang="de-AT" sz="1900" dirty="0" smtClean="0"/>
              <a:t> 	A+++, 60°, </a:t>
            </a:r>
            <a:r>
              <a:rPr lang="de-AT" sz="1900" dirty="0" err="1" smtClean="0"/>
              <a:t>full</a:t>
            </a:r>
            <a:r>
              <a:rPr lang="de-AT" sz="1900" dirty="0" smtClean="0"/>
              <a:t>	1.0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refrigerator</a:t>
            </a:r>
            <a:r>
              <a:rPr lang="de-AT" sz="1900" dirty="0" smtClean="0"/>
              <a:t>	A++, 200 l, 24 h	0.5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freezer</a:t>
            </a:r>
            <a:r>
              <a:rPr lang="de-AT" sz="1900" dirty="0" smtClean="0"/>
              <a:t>	A++, 200 l, 24 h	0.75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short</a:t>
            </a:r>
            <a:r>
              <a:rPr lang="de-AT" sz="1900" dirty="0" smtClean="0"/>
              <a:t> </a:t>
            </a:r>
            <a:r>
              <a:rPr lang="de-AT" sz="1900" dirty="0" err="1" smtClean="0"/>
              <a:t>hot</a:t>
            </a:r>
            <a:r>
              <a:rPr lang="de-AT" sz="1900" dirty="0" smtClean="0"/>
              <a:t> </a:t>
            </a:r>
            <a:r>
              <a:rPr lang="de-AT" sz="1900" dirty="0" err="1" smtClean="0"/>
              <a:t>shower</a:t>
            </a:r>
            <a:r>
              <a:rPr lang="de-AT" sz="1900" dirty="0" smtClean="0"/>
              <a:t>	50 l, 35°C	1.5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hot</a:t>
            </a:r>
            <a:r>
              <a:rPr lang="de-AT" sz="1900" dirty="0" smtClean="0"/>
              <a:t> </a:t>
            </a:r>
            <a:r>
              <a:rPr lang="de-AT" sz="1900" dirty="0" err="1" smtClean="0"/>
              <a:t>bath</a:t>
            </a:r>
            <a:r>
              <a:rPr lang="de-AT" sz="1900" dirty="0" smtClean="0"/>
              <a:t>	200 l, 35°C	6.0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60W light </a:t>
            </a:r>
            <a:r>
              <a:rPr lang="de-AT" sz="1900" dirty="0" err="1" smtClean="0"/>
              <a:t>bulb</a:t>
            </a:r>
            <a:r>
              <a:rPr lang="de-AT" sz="1900" dirty="0" smtClean="0"/>
              <a:t>	4 h	0.24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smtClean="0"/>
              <a:t>	24 h	1.44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car</a:t>
            </a:r>
            <a:r>
              <a:rPr lang="de-AT" sz="1900" dirty="0" smtClean="0"/>
              <a:t> 7 l / 100 km	40 km	25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short</a:t>
            </a:r>
            <a:r>
              <a:rPr lang="de-AT" sz="1900" dirty="0" smtClean="0"/>
              <a:t> </a:t>
            </a:r>
            <a:r>
              <a:rPr lang="de-AT" sz="1900" dirty="0" err="1" smtClean="0"/>
              <a:t>trip</a:t>
            </a:r>
            <a:r>
              <a:rPr lang="de-AT" sz="1900" dirty="0" smtClean="0"/>
              <a:t> </a:t>
            </a:r>
            <a:r>
              <a:rPr lang="de-AT" sz="1900" dirty="0" err="1" smtClean="0"/>
              <a:t>to</a:t>
            </a:r>
            <a:r>
              <a:rPr lang="de-AT" sz="1900" dirty="0" smtClean="0"/>
              <a:t> Barcelona	2 450 km	700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vacation</a:t>
            </a:r>
            <a:r>
              <a:rPr lang="de-AT" sz="1900" dirty="0" smtClean="0"/>
              <a:t> in New York	13 600 km	4 000      kWh</a:t>
            </a:r>
          </a:p>
          <a:p>
            <a:pPr>
              <a:tabLst>
                <a:tab pos="4308475" algn="r"/>
                <a:tab pos="6365875" algn="r"/>
              </a:tabLst>
            </a:pPr>
            <a:r>
              <a:rPr lang="de-AT" sz="1900" dirty="0" err="1" smtClean="0"/>
              <a:t>fuel</a:t>
            </a:r>
            <a:r>
              <a:rPr lang="de-AT" sz="1900" dirty="0" smtClean="0"/>
              <a:t> </a:t>
            </a:r>
            <a:r>
              <a:rPr lang="de-AT" sz="1900" dirty="0" err="1" smtClean="0"/>
              <a:t>oil</a:t>
            </a:r>
            <a:r>
              <a:rPr lang="de-AT" sz="1900" dirty="0" smtClean="0"/>
              <a:t>	1000 l	10 700      kWh</a:t>
            </a:r>
            <a:br>
              <a:rPr lang="de-AT" sz="1900" dirty="0" smtClean="0"/>
            </a:br>
            <a:r>
              <a:rPr lang="de-AT" sz="1900" dirty="0" smtClean="0"/>
              <a:t>	1000 l/a	30      kWh	/</a:t>
            </a:r>
            <a:r>
              <a:rPr lang="de-AT" sz="1900" dirty="0" err="1" smtClean="0"/>
              <a:t>day</a:t>
            </a:r>
            <a:endParaRPr lang="de-AT" sz="1900" dirty="0"/>
          </a:p>
        </p:txBody>
      </p:sp>
    </p:spTree>
    <p:extLst>
      <p:ext uri="{BB962C8B-B14F-4D97-AF65-F5344CB8AC3E}">
        <p14:creationId xmlns:p14="http://schemas.microsoft.com/office/powerpoint/2010/main" val="28122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83573" y="1196752"/>
            <a:ext cx="8460431" cy="49685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0988" indent="-280988"/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questioning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all </a:t>
            </a: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paradigms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  <a:endParaRPr lang="de-DE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plant-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nutrition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right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many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children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alternative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religion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defining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environmental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values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ethics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socially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accepted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reward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achievements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environmentally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friendly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fulfill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all human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needs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?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/>
            </a:r>
            <a:br>
              <a:rPr lang="de-AT" sz="2000" dirty="0">
                <a:latin typeface="Arial" pitchFamily="34" charset="0"/>
                <a:cs typeface="Arial" pitchFamily="34" charset="0"/>
              </a:rPr>
            </a:br>
            <a:r>
              <a:rPr lang="de-AT" sz="2000" dirty="0" smtClean="0">
                <a:latin typeface="Arial" pitchFamily="34" charset="0"/>
                <a:cs typeface="Arial" pitchFamily="34" charset="0"/>
              </a:rPr>
              <a:t>↔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close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recycle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loops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which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measures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really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make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sense?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None/>
            </a:pPr>
            <a:endParaRPr lang="de-DE" sz="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None/>
            </a:pP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justice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nations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generations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and  </a:t>
            </a: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across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transition</a:t>
            </a:r>
            <a:endParaRPr lang="de-DE" sz="20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burdens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saving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environment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distributed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burdens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distributed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will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trading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food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organized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future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280988" indent="-280988">
              <a:buFont typeface="Times" pitchFamily="-69" charset="0"/>
              <a:buChar char="•"/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how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violations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against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environmental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rigths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penalized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?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None/>
            </a:pPr>
            <a:endParaRPr lang="de-DE" sz="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280988" indent="-280988">
              <a:buFont typeface="Times" pitchFamily="-69" charset="0"/>
              <a:buNone/>
            </a:pP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quick and strong </a:t>
            </a:r>
            <a:r>
              <a:rPr lang="de-DE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actions</a:t>
            </a:r>
            <a:r>
              <a:rPr lang="de-DE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!</a:t>
            </a:r>
            <a:endParaRPr lang="de-DE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questions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664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UN </a:t>
            </a:r>
            <a:r>
              <a:rPr lang="de-AT" dirty="0" err="1" smtClean="0"/>
              <a:t>declaration</a:t>
            </a:r>
            <a:r>
              <a:rPr lang="de-AT" dirty="0" smtClean="0"/>
              <a:t> of human </a:t>
            </a:r>
            <a:r>
              <a:rPr lang="de-AT" dirty="0" err="1" smtClean="0"/>
              <a:t>rights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179512" y="1124746"/>
            <a:ext cx="902426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</a:rPr>
              <a:t>All human beings </a:t>
            </a:r>
            <a:r>
              <a:rPr lang="en-US" sz="2400" dirty="0"/>
              <a:t>are born free and equal in dignity and rights</a:t>
            </a:r>
            <a:r>
              <a:rPr lang="en-US" sz="2400" dirty="0" smtClean="0"/>
              <a:t>.</a:t>
            </a:r>
            <a:r>
              <a:rPr lang="de-AT" sz="2400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Everyone has the right to freedom of thought, conscience and </a:t>
            </a:r>
            <a:r>
              <a:rPr lang="en-US" sz="2400" b="1" dirty="0" smtClean="0">
                <a:solidFill>
                  <a:srgbClr val="FF0000"/>
                </a:solidFill>
              </a:rPr>
              <a:t>religion</a:t>
            </a:r>
            <a:r>
              <a:rPr lang="de-AT" sz="24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Men and women of full </a:t>
            </a:r>
            <a:r>
              <a:rPr lang="en-US" sz="2400" dirty="0" smtClean="0"/>
              <a:t>age ... have </a:t>
            </a:r>
            <a:r>
              <a:rPr lang="en-US" sz="2400" dirty="0"/>
              <a:t>the right to marry and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to found </a:t>
            </a:r>
            <a:r>
              <a:rPr lang="en-US" sz="2400" b="1" dirty="0">
                <a:solidFill>
                  <a:srgbClr val="FF0000"/>
                </a:solidFill>
              </a:rPr>
              <a:t>a family</a:t>
            </a:r>
            <a:r>
              <a:rPr lang="en-US" sz="2400" dirty="0" smtClean="0"/>
              <a:t>.</a:t>
            </a:r>
            <a:endParaRPr lang="de-AT" sz="2400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Everyone ... has </a:t>
            </a:r>
            <a:r>
              <a:rPr lang="en-US" sz="2400" dirty="0"/>
              <a:t>the right to </a:t>
            </a:r>
            <a:r>
              <a:rPr lang="en-US" sz="2400" b="1" dirty="0">
                <a:solidFill>
                  <a:srgbClr val="FF0000"/>
                </a:solidFill>
              </a:rPr>
              <a:t>social security </a:t>
            </a:r>
            <a:r>
              <a:rPr lang="en-US" sz="2400" dirty="0"/>
              <a:t>and </a:t>
            </a:r>
            <a:r>
              <a:rPr lang="en-US" sz="2400" dirty="0" smtClean="0"/>
              <a:t>is </a:t>
            </a:r>
            <a:r>
              <a:rPr lang="en-US" sz="2400" dirty="0"/>
              <a:t>entitled to </a:t>
            </a:r>
            <a:r>
              <a:rPr lang="en-US" sz="2400" dirty="0" smtClean="0"/>
              <a:t>realization</a:t>
            </a:r>
            <a:br>
              <a:rPr lang="en-US" sz="2400" dirty="0" smtClean="0"/>
            </a:br>
            <a:r>
              <a:rPr lang="en-US" sz="2400" dirty="0" smtClean="0"/>
              <a:t>... of </a:t>
            </a:r>
            <a:r>
              <a:rPr lang="en-US" sz="2400" dirty="0"/>
              <a:t>the economic, social and cultural rights indispensable for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his </a:t>
            </a:r>
            <a:r>
              <a:rPr lang="en-US" sz="2400" dirty="0"/>
              <a:t>dignity and the </a:t>
            </a:r>
            <a:r>
              <a:rPr lang="en-US" sz="2400" b="1" dirty="0">
                <a:solidFill>
                  <a:srgbClr val="FF0000"/>
                </a:solidFill>
              </a:rPr>
              <a:t>free development </a:t>
            </a:r>
            <a:r>
              <a:rPr lang="en-US" sz="2400" dirty="0"/>
              <a:t>of his personality</a:t>
            </a:r>
            <a:r>
              <a:rPr lang="de-AT" sz="24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Everyone has the right to a </a:t>
            </a:r>
            <a:r>
              <a:rPr lang="en-US" sz="2400" b="1" dirty="0">
                <a:solidFill>
                  <a:srgbClr val="FF0000"/>
                </a:solidFill>
              </a:rPr>
              <a:t>standard of living </a:t>
            </a:r>
            <a:r>
              <a:rPr lang="en-US" sz="2400" dirty="0"/>
              <a:t>adequate for the health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and </a:t>
            </a:r>
            <a:r>
              <a:rPr lang="en-US" sz="2400" dirty="0"/>
              <a:t>well-being of himself and of his family, including </a:t>
            </a:r>
            <a:r>
              <a:rPr lang="en-US" sz="2400" b="1" dirty="0">
                <a:solidFill>
                  <a:srgbClr val="FF0000"/>
                </a:solidFill>
              </a:rPr>
              <a:t>food</a:t>
            </a:r>
            <a:r>
              <a:rPr lang="en-US" sz="2400" dirty="0"/>
              <a:t>, clothing,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housing </a:t>
            </a:r>
            <a:r>
              <a:rPr lang="en-US" sz="2400" dirty="0"/>
              <a:t>and medical care and necessary social </a:t>
            </a:r>
            <a:r>
              <a:rPr lang="en-US" sz="2400" dirty="0" smtClean="0"/>
              <a:t>services...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Everyone is entitled to a </a:t>
            </a:r>
            <a:r>
              <a:rPr lang="en-US" sz="2400" b="1" dirty="0">
                <a:solidFill>
                  <a:srgbClr val="FF0000"/>
                </a:solidFill>
              </a:rPr>
              <a:t>social and international order </a:t>
            </a:r>
            <a:r>
              <a:rPr lang="en-US" sz="2400" dirty="0" smtClean="0"/>
              <a:t>...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4133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human </a:t>
            </a:r>
            <a:r>
              <a:rPr lang="de-AT" dirty="0" err="1" smtClean="0"/>
              <a:t>rights</a:t>
            </a:r>
            <a:endParaRPr lang="de-AT" dirty="0"/>
          </a:p>
        </p:txBody>
      </p:sp>
      <p:sp>
        <p:nvSpPr>
          <p:cNvPr id="5" name="Rechteck 4" title="dada"/>
          <p:cNvSpPr/>
          <p:nvPr/>
        </p:nvSpPr>
        <p:spPr>
          <a:xfrm>
            <a:off x="2555776" y="5157192"/>
            <a:ext cx="403244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freedom</a:t>
            </a:r>
            <a:r>
              <a:rPr lang="de-AT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religion</a:t>
            </a:r>
            <a:endParaRPr lang="de-AT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 title="dada"/>
          <p:cNvSpPr/>
          <p:nvPr/>
        </p:nvSpPr>
        <p:spPr>
          <a:xfrm>
            <a:off x="2555776" y="1340768"/>
            <a:ext cx="403244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living</a:t>
            </a:r>
            <a:r>
              <a:rPr lang="de-AT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food</a:t>
            </a:r>
            <a:endParaRPr lang="de-AT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 title="dada"/>
          <p:cNvSpPr/>
          <p:nvPr/>
        </p:nvSpPr>
        <p:spPr>
          <a:xfrm>
            <a:off x="5436096" y="3217985"/>
            <a:ext cx="403244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founding</a:t>
            </a:r>
            <a:r>
              <a:rPr lang="de-AT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family</a:t>
            </a:r>
            <a:endParaRPr lang="de-AT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 title="dada"/>
          <p:cNvSpPr/>
          <p:nvPr/>
        </p:nvSpPr>
        <p:spPr>
          <a:xfrm>
            <a:off x="-396552" y="3212976"/>
            <a:ext cx="403244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free</a:t>
            </a:r>
            <a:r>
              <a:rPr lang="de-AT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personal </a:t>
            </a:r>
            <a:br>
              <a:rPr lang="de-AT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de-AT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development</a:t>
            </a:r>
            <a:endParaRPr lang="de-AT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1979712" y="2142539"/>
            <a:ext cx="1440160" cy="1296144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5724128" y="4077072"/>
            <a:ext cx="1440160" cy="1296144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 flipV="1">
            <a:off x="1979712" y="4085311"/>
            <a:ext cx="1440160" cy="1296144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3081095" y="3758045"/>
            <a:ext cx="2931069" cy="0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4553457" y="2132856"/>
            <a:ext cx="1" cy="3312368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5724128" y="2132856"/>
            <a:ext cx="1440160" cy="1296144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summing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6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412778"/>
            <a:ext cx="6899646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human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rights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seriously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question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old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habits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taboo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...,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ask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one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step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further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saving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where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really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relevant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most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urgent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problem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people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2400" dirty="0" smtClean="0">
                <a:latin typeface="Arial" pitchFamily="34" charset="0"/>
                <a:cs typeface="Arial" pitchFamily="34" charset="0"/>
              </a:rPr>
            </a:b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second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urgent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problem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development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people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summary</a:t>
            </a:r>
            <a:endParaRPr lang="de-DE" dirty="0" smtClean="0"/>
          </a:p>
        </p:txBody>
      </p:sp>
      <p:sp>
        <p:nvSpPr>
          <p:cNvPr id="38915" name="Textfeld 3"/>
          <p:cNvSpPr txBox="1">
            <a:spLocks noChangeArrowheads="1"/>
          </p:cNvSpPr>
          <p:nvPr/>
        </p:nvSpPr>
        <p:spPr bwMode="auto">
          <a:xfrm>
            <a:off x="251524" y="1040534"/>
            <a:ext cx="921702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fossil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resources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: </a:t>
            </a:r>
            <a:br>
              <a:rPr lang="de-DE" sz="20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available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but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price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will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further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0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- CO</a:t>
            </a:r>
            <a:r>
              <a:rPr lang="de-DE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combustion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detrimental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climate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simultaneous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challenges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climate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central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problem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people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!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de-AT" sz="2000" dirty="0" smtClean="0">
                <a:latin typeface="Arial" pitchFamily="34" charset="0"/>
                <a:cs typeface="Arial" pitchFamily="34" charset="0"/>
              </a:rPr>
              <a:t>expensive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faster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growth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scarce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at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most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partial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solution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long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term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photovoltaics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&amp; solar thermal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cheap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safe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sustainable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sustainable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mix: 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olar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wind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hydro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rest-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biomass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, geothermal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seek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holistic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view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balances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may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help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end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well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regarding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complete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recycles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pitchFamily="34" charset="0"/>
              <a:buChar char="•"/>
              <a:tabLst>
                <a:tab pos="1704975" algn="l"/>
              </a:tabLst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nutrition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today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accept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others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hungry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pitchFamily="34" charset="0"/>
              <a:buChar char="•"/>
              <a:tabLst>
                <a:tab pos="1704975" algn="l"/>
              </a:tabLst>
            </a:pP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main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variable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factors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those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under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direct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control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</a:b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	                                    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behaviour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and 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habits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de-AT" sz="20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0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us</a:t>
            </a:r>
            <a:endParaRPr lang="de-AT" sz="2000" b="1" dirty="0" smtClean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  <a:p>
            <a:pPr marL="174625" indent="-174625">
              <a:buFont typeface="Arial" charset="0"/>
              <a:buChar char="•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106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</a:t>
            </a:r>
            <a:r>
              <a:rPr lang="de-AT" sz="1200" dirty="0" smtClean="0"/>
              <a:t>Creative-</a:t>
            </a:r>
            <a:r>
              <a:rPr lang="de-AT" sz="1200" dirty="0" err="1" smtClean="0"/>
              <a:t>Commons</a:t>
            </a:r>
            <a:r>
              <a:rPr lang="de-AT" sz="1200" dirty="0" smtClean="0"/>
              <a:t>-</a:t>
            </a:r>
            <a:r>
              <a:rPr lang="de-AT" sz="1200" dirty="0" err="1" smtClean="0"/>
              <a:t>Licence</a:t>
            </a:r>
            <a:r>
              <a:rPr lang="de-AT" sz="1200" dirty="0" smtClean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6453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balance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8"/>
            <a:ext cx="2662922" cy="204098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4644008" y="4437114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F70146"/>
                </a:solidFill>
                <a:latin typeface="Arial" pitchFamily="34" charset="0"/>
                <a:cs typeface="Arial" pitchFamily="34" charset="0"/>
              </a:rPr>
              <a:t>define</a:t>
            </a:r>
            <a:r>
              <a:rPr lang="de-AT" sz="2400" b="1" dirty="0" smtClean="0">
                <a:solidFill>
                  <a:srgbClr val="F701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F70146"/>
                </a:solidFill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b="1" dirty="0" smtClean="0">
                <a:solidFill>
                  <a:srgbClr val="F701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F70146"/>
                </a:solidFill>
                <a:latin typeface="Arial" pitchFamily="34" charset="0"/>
                <a:cs typeface="Arial" pitchFamily="34" charset="0"/>
              </a:rPr>
              <a:t>volume</a:t>
            </a:r>
            <a:endParaRPr lang="de-AT" sz="2400" b="1" dirty="0">
              <a:solidFill>
                <a:srgbClr val="F7014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1186874"/>
            <a:ext cx="5936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change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inside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entering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leaving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produced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disappears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496" y="584765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4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5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balance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8"/>
            <a:ext cx="2662922" cy="2040985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3361972">
            <a:off x="5023730" y="2811298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9" y="1971863"/>
            <a:ext cx="1008111" cy="10637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5" y="1628803"/>
            <a:ext cx="1008111" cy="106372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19276721">
            <a:off x="7203526" y="2750853"/>
            <a:ext cx="790499" cy="40321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/>
          <p:cNvSpPr txBox="1"/>
          <p:nvPr/>
        </p:nvSpPr>
        <p:spPr>
          <a:xfrm>
            <a:off x="683568" y="1186874"/>
            <a:ext cx="5936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change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inside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entering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leaving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produced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disappears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5496" y="584765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5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6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balance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8"/>
            <a:ext cx="2662922" cy="2040985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3361972">
            <a:off x="5023730" y="2811298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9" y="1971863"/>
            <a:ext cx="1008111" cy="10637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5" y="1628803"/>
            <a:ext cx="1008111" cy="106372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19276721">
            <a:off x="7203526" y="2750853"/>
            <a:ext cx="790499" cy="40321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98" y="3567353"/>
            <a:ext cx="1851142" cy="185114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86" y="3663655"/>
            <a:ext cx="1677988" cy="167798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/>
          <p:cNvSpPr txBox="1"/>
          <p:nvPr/>
        </p:nvSpPr>
        <p:spPr>
          <a:xfrm>
            <a:off x="683568" y="1186874"/>
            <a:ext cx="5936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change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inside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entering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leaving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produced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disappears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5496" y="584765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7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8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8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balance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186874"/>
            <a:ext cx="59362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change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inside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entering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leaving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+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produced</a:t>
            </a: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endParaRPr lang="de-AT" sz="28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38163" algn="l"/>
                <a:tab pos="901700" algn="l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-	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disappears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84765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2"/>
              </a:rPr>
              <a:t>www.microsoft.com</a:t>
            </a:r>
            <a:endParaRPr lang="de-A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800" dirty="0" smtClean="0">
                <a:latin typeface="Arial" pitchFamily="34" charset="0"/>
                <a:cs typeface="Arial" pitchFamily="34" charset="0"/>
                <a:hlinkClick r:id="rId3"/>
              </a:rPr>
              <a:t>www.heinzelmen.de/preise/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1"/>
          <a:stretch/>
        </p:blipFill>
        <p:spPr>
          <a:xfrm flipH="1">
            <a:off x="5168341" y="2492898"/>
            <a:ext cx="2662922" cy="2040985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3361972">
            <a:off x="5023730" y="2811298"/>
            <a:ext cx="790499" cy="40321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9" y="1971863"/>
            <a:ext cx="1008111" cy="10637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5" y="1628803"/>
            <a:ext cx="1008111" cy="1063727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19276721">
            <a:off x="7203526" y="2750853"/>
            <a:ext cx="790499" cy="40321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98" y="3567353"/>
            <a:ext cx="1851142" cy="185114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86" y="3663655"/>
            <a:ext cx="1677988" cy="167798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580377" y="2420888"/>
            <a:ext cx="3600000" cy="3600000"/>
          </a:xfrm>
          <a:prstGeom prst="ellipse">
            <a:avLst/>
          </a:prstGeom>
          <a:noFill/>
          <a:ln w="38100">
            <a:solidFill>
              <a:srgbClr val="F7014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57" y="5254615"/>
            <a:ext cx="1008111" cy="1063727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>
          <a:xfrm rot="19276721">
            <a:off x="4773095" y="5410677"/>
            <a:ext cx="790499" cy="40321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8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setting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and </a:t>
            </a:r>
            <a:r>
              <a:rPr lang="de-AT" dirty="0" err="1" smtClean="0"/>
              <a:t>solving</a:t>
            </a:r>
            <a:r>
              <a:rPr lang="de-AT" dirty="0" smtClean="0"/>
              <a:t> a </a:t>
            </a:r>
            <a:r>
              <a:rPr lang="de-AT" dirty="0" err="1" smtClean="0"/>
              <a:t>balance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7" y="1484784"/>
            <a:ext cx="80648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define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completely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enclosed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boundary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quantify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entering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leaving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across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boundary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each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more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than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one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contribution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quantify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what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produced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disappears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inside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volume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quantify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change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within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volume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solve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variable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interest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de-AT" sz="2400" dirty="0" smtClean="0">
                <a:latin typeface="Arial" pitchFamily="34" charset="0"/>
                <a:cs typeface="Arial" pitchFamily="34" charset="0"/>
              </a:rPr>
            </a:br>
            <a:r>
              <a:rPr lang="de-AT" sz="2400" dirty="0" smtClean="0">
                <a:latin typeface="Arial" pitchFamily="34" charset="0"/>
                <a:cs typeface="Arial" pitchFamily="34" charset="0"/>
              </a:rPr>
              <a:t>i.e.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one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variable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usually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unknown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 Verbindung mit Pfeil 12"/>
          <p:cNvCxnSpPr>
            <a:cxnSpLocks noChangeShapeType="1"/>
          </p:cNvCxnSpPr>
          <p:nvPr/>
        </p:nvCxnSpPr>
        <p:spPr bwMode="auto">
          <a:xfrm>
            <a:off x="1257752" y="4072096"/>
            <a:ext cx="3238056" cy="587408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4" name="Gerade Verbindung mit Pfeil 12"/>
          <p:cNvCxnSpPr>
            <a:cxnSpLocks noChangeShapeType="1"/>
          </p:cNvCxnSpPr>
          <p:nvPr/>
        </p:nvCxnSpPr>
        <p:spPr bwMode="auto">
          <a:xfrm>
            <a:off x="1287638" y="3475495"/>
            <a:ext cx="2844614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5" name="Gerade Verbindung mit Pfeil 12"/>
          <p:cNvCxnSpPr>
            <a:cxnSpLocks noChangeShapeType="1"/>
          </p:cNvCxnSpPr>
          <p:nvPr/>
        </p:nvCxnSpPr>
        <p:spPr bwMode="auto">
          <a:xfrm flipV="1">
            <a:off x="1230835" y="2192289"/>
            <a:ext cx="3264977" cy="615361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 solar </a:t>
            </a:r>
            <a:r>
              <a:rPr lang="de-DE" dirty="0" err="1" smtClean="0"/>
              <a:t>radiation</a:t>
            </a:r>
            <a:r>
              <a:rPr lang="de-DE" dirty="0" smtClean="0"/>
              <a:t> on </a:t>
            </a:r>
            <a:r>
              <a:rPr lang="de-DE" dirty="0" err="1" smtClean="0"/>
              <a:t>earth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7"/>
            <a:ext cx="6949260" cy="6808465"/>
          </a:xfrm>
          <a:prstGeom prst="rect">
            <a:avLst/>
          </a:prstGeom>
        </p:spPr>
      </p:pic>
      <p:cxnSp>
        <p:nvCxnSpPr>
          <p:cNvPr id="24" name="Gerade Verbindung mit Pfeil 12"/>
          <p:cNvCxnSpPr>
            <a:cxnSpLocks noChangeShapeType="1"/>
          </p:cNvCxnSpPr>
          <p:nvPr/>
        </p:nvCxnSpPr>
        <p:spPr bwMode="auto">
          <a:xfrm rot="1800000">
            <a:off x="768001" y="54924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5" name="Gerade Verbindung mit Pfeil 12"/>
          <p:cNvCxnSpPr>
            <a:cxnSpLocks noChangeShapeType="1"/>
          </p:cNvCxnSpPr>
          <p:nvPr/>
        </p:nvCxnSpPr>
        <p:spPr bwMode="auto">
          <a:xfrm rot="1200000">
            <a:off x="1081993" y="4844555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39" name="Gerade Verbindung mit Pfeil 12"/>
          <p:cNvCxnSpPr>
            <a:cxnSpLocks noChangeShapeType="1"/>
          </p:cNvCxnSpPr>
          <p:nvPr/>
        </p:nvCxnSpPr>
        <p:spPr bwMode="auto">
          <a:xfrm rot="2400000">
            <a:off x="365769" y="60931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1" name="Gerade Verbindung mit Pfeil 12"/>
          <p:cNvCxnSpPr>
            <a:cxnSpLocks noChangeShapeType="1"/>
          </p:cNvCxnSpPr>
          <p:nvPr/>
        </p:nvCxnSpPr>
        <p:spPr bwMode="auto">
          <a:xfrm rot="-1200000">
            <a:off x="1023473" y="2005732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rot="-1800000">
            <a:off x="721592" y="135157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30" name="Textfeld 29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6" y="2216853"/>
            <a:ext cx="2504311" cy="2493107"/>
          </a:xfrm>
          <a:prstGeom prst="rect">
            <a:avLst/>
          </a:prstGeom>
        </p:spPr>
      </p:pic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rot="10800000">
            <a:off x="4453498" y="3461967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 rot="12600000">
            <a:off x="4677015" y="2506255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8" name="Gerade Verbindung mit Pfeil 12"/>
          <p:cNvCxnSpPr>
            <a:cxnSpLocks noChangeShapeType="1"/>
          </p:cNvCxnSpPr>
          <p:nvPr/>
        </p:nvCxnSpPr>
        <p:spPr bwMode="auto">
          <a:xfrm rot="14400000">
            <a:off x="5383398" y="1807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9" name="Gerade Verbindung mit Pfeil 12"/>
          <p:cNvCxnSpPr>
            <a:cxnSpLocks noChangeShapeType="1"/>
          </p:cNvCxnSpPr>
          <p:nvPr/>
        </p:nvCxnSpPr>
        <p:spPr bwMode="auto">
          <a:xfrm rot="16200000">
            <a:off x="6330440" y="1550913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1" name="Gerade Verbindung mit Pfeil 12"/>
          <p:cNvCxnSpPr>
            <a:cxnSpLocks noChangeShapeType="1"/>
          </p:cNvCxnSpPr>
          <p:nvPr/>
        </p:nvCxnSpPr>
        <p:spPr bwMode="auto">
          <a:xfrm>
            <a:off x="8222156" y="344449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2" name="Gerade Verbindung mit Pfeil 12"/>
          <p:cNvCxnSpPr>
            <a:cxnSpLocks noChangeShapeType="1"/>
          </p:cNvCxnSpPr>
          <p:nvPr/>
        </p:nvCxnSpPr>
        <p:spPr bwMode="auto">
          <a:xfrm rot="1800000">
            <a:off x="7986150" y="443209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3" name="Gerade Verbindung mit Pfeil 12"/>
          <p:cNvCxnSpPr>
            <a:cxnSpLocks noChangeShapeType="1"/>
          </p:cNvCxnSpPr>
          <p:nvPr/>
        </p:nvCxnSpPr>
        <p:spPr bwMode="auto">
          <a:xfrm rot="3600000">
            <a:off x="7271128" y="5113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4" name="Gerade Verbindung mit Pfeil 12"/>
          <p:cNvCxnSpPr>
            <a:cxnSpLocks noChangeShapeType="1"/>
          </p:cNvCxnSpPr>
          <p:nvPr/>
        </p:nvCxnSpPr>
        <p:spPr bwMode="auto">
          <a:xfrm rot="5400000">
            <a:off x="6330440" y="534599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5" name="Gerade Verbindung mit Pfeil 12"/>
          <p:cNvCxnSpPr>
            <a:cxnSpLocks noChangeShapeType="1"/>
          </p:cNvCxnSpPr>
          <p:nvPr/>
        </p:nvCxnSpPr>
        <p:spPr bwMode="auto">
          <a:xfrm rot="9000000">
            <a:off x="4692512" y="440795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6" name="Gerade Verbindung mit Pfeil 12"/>
          <p:cNvCxnSpPr>
            <a:cxnSpLocks noChangeShapeType="1"/>
          </p:cNvCxnSpPr>
          <p:nvPr/>
        </p:nvCxnSpPr>
        <p:spPr bwMode="auto">
          <a:xfrm rot="7200000">
            <a:off x="5376533" y="5103735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7" name="Gerade Verbindung mit Pfeil 12"/>
          <p:cNvCxnSpPr>
            <a:cxnSpLocks noChangeShapeType="1"/>
          </p:cNvCxnSpPr>
          <p:nvPr/>
        </p:nvCxnSpPr>
        <p:spPr bwMode="auto">
          <a:xfrm rot="19800000">
            <a:off x="7962783" y="2514351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8" name="Gerade Verbindung mit Pfeil 12"/>
          <p:cNvCxnSpPr>
            <a:cxnSpLocks noChangeShapeType="1"/>
          </p:cNvCxnSpPr>
          <p:nvPr/>
        </p:nvCxnSpPr>
        <p:spPr bwMode="auto">
          <a:xfrm rot="18000000">
            <a:off x="7280190" y="180567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49" name="Gerade Verbindung mit Pfeil 12"/>
          <p:cNvCxnSpPr>
            <a:cxnSpLocks noChangeShapeType="1"/>
          </p:cNvCxnSpPr>
          <p:nvPr/>
        </p:nvCxnSpPr>
        <p:spPr bwMode="auto">
          <a:xfrm flipH="1" flipV="1">
            <a:off x="3681229" y="1737466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cxnSp>
        <p:nvCxnSpPr>
          <p:cNvPr id="50" name="Gerade Verbindung mit Pfeil 12"/>
          <p:cNvCxnSpPr>
            <a:cxnSpLocks noChangeShapeType="1"/>
          </p:cNvCxnSpPr>
          <p:nvPr/>
        </p:nvCxnSpPr>
        <p:spPr bwMode="auto">
          <a:xfrm flipH="1" flipV="1">
            <a:off x="3359983" y="3020675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cxnSp>
        <p:nvCxnSpPr>
          <p:cNvPr id="51" name="Gerade Verbindung mit Pfeil 12"/>
          <p:cNvCxnSpPr>
            <a:cxnSpLocks noChangeShapeType="1"/>
          </p:cNvCxnSpPr>
          <p:nvPr/>
        </p:nvCxnSpPr>
        <p:spPr bwMode="auto">
          <a:xfrm flipH="1" flipV="1">
            <a:off x="3681229" y="4204686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1341157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6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20000" y="2160000"/>
            <a:ext cx="3600000" cy="36000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 Verbindung 6"/>
          <p:cNvCxnSpPr>
            <a:stCxn id="5" idx="7"/>
            <a:endCxn id="8" idx="1"/>
          </p:cNvCxnSpPr>
          <p:nvPr/>
        </p:nvCxnSpPr>
        <p:spPr>
          <a:xfrm flipV="1">
            <a:off x="3792792" y="2044301"/>
            <a:ext cx="650043" cy="64290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442835" y="1628802"/>
            <a:ext cx="4116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volume</a:t>
            </a:r>
            <a:r>
              <a:rPr lang="de-AT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de-AT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nn-NO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nn-NO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adius </a:t>
            </a:r>
            <a:r>
              <a:rPr lang="de-AT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de-AT" sz="2400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sun</a:t>
            </a:r>
            <a:r>
              <a:rPr lang="nn-NO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ca</a:t>
            </a:r>
            <a:r>
              <a:rPr lang="nn-NO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700 000 </a:t>
            </a:r>
            <a:r>
              <a:rPr lang="nn-NO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nn-NO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30999" y="3082344"/>
            <a:ext cx="36250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63538" algn="l"/>
                <a:tab pos="71278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change inside the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balance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volume =</a:t>
            </a:r>
          </a:p>
          <a:p>
            <a:pPr>
              <a:tabLst>
                <a:tab pos="363538" algn="l"/>
                <a:tab pos="71278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+	what is entering</a:t>
            </a:r>
          </a:p>
          <a:p>
            <a:pPr>
              <a:tabLst>
                <a:tab pos="363538" algn="l"/>
                <a:tab pos="71278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-	what is leaving</a:t>
            </a:r>
          </a:p>
          <a:p>
            <a:pPr>
              <a:tabLst>
                <a:tab pos="363538" algn="l"/>
                <a:tab pos="71278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+	what is produced</a:t>
            </a:r>
          </a:p>
          <a:p>
            <a:pPr>
              <a:tabLst>
                <a:tab pos="363538" algn="l"/>
                <a:tab pos="712788" algn="l"/>
              </a:tabLst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	-	what disappears</a:t>
            </a:r>
          </a:p>
        </p:txBody>
      </p:sp>
    </p:spTree>
    <p:extLst>
      <p:ext uri="{BB962C8B-B14F-4D97-AF65-F5344CB8AC3E}">
        <p14:creationId xmlns:p14="http://schemas.microsoft.com/office/powerpoint/2010/main" val="201197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what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leaving</a:t>
            </a:r>
            <a:r>
              <a:rPr lang="de-AT" dirty="0" smtClean="0"/>
              <a:t>: </a:t>
            </a:r>
            <a:r>
              <a:rPr lang="de-AT" dirty="0" err="1" smtClean="0"/>
              <a:t>black</a:t>
            </a:r>
            <a:r>
              <a:rPr lang="de-AT" dirty="0" smtClean="0"/>
              <a:t>-body </a:t>
            </a:r>
            <a:r>
              <a:rPr lang="de-AT" dirty="0" err="1" smtClean="0"/>
              <a:t>radiation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395537" y="1340770"/>
            <a:ext cx="887678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Stefan-Boltzmann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law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ideally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radiating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body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Stefan-Boltzmann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constant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– power, </a:t>
            </a:r>
            <a:r>
              <a:rPr lang="de-AT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rading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surface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4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– absolute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temperature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871427"/>
              </p:ext>
            </p:extLst>
          </p:nvPr>
        </p:nvGraphicFramePr>
        <p:xfrm>
          <a:off x="437105" y="1820864"/>
          <a:ext cx="6975475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5" name="Formel" r:id="rId3" imgW="2984400" imgH="393480" progId="Equation.3">
                  <p:embed/>
                </p:oleObj>
              </mc:Choice>
              <mc:Fallback>
                <p:oleObj name="Formel" r:id="rId3" imgW="2984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05" y="1820864"/>
                        <a:ext cx="6975475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509882"/>
              </p:ext>
            </p:extLst>
          </p:nvPr>
        </p:nvGraphicFramePr>
        <p:xfrm>
          <a:off x="409575" y="3284538"/>
          <a:ext cx="3386138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6" name="Formel" r:id="rId5" imgW="1447560" imgH="419040" progId="Equation.3">
                  <p:embed/>
                </p:oleObj>
              </mc:Choice>
              <mc:Fallback>
                <p:oleObj name="Formel" r:id="rId5" imgW="14475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3284538"/>
                        <a:ext cx="3386138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285122"/>
              </p:ext>
            </p:extLst>
          </p:nvPr>
        </p:nvGraphicFramePr>
        <p:xfrm>
          <a:off x="365125" y="4887913"/>
          <a:ext cx="569753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7" name="Formel" r:id="rId7" imgW="2438280" imgH="279360" progId="Equation.3">
                  <p:embed/>
                </p:oleObj>
              </mc:Choice>
              <mc:Fallback>
                <p:oleObj name="Formel" r:id="rId7" imgW="2438280" imgH="279360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4887913"/>
                        <a:ext cx="5697538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85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 smtClean="0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00" y="3260104"/>
            <a:ext cx="1406083" cy="1399792"/>
          </a:xfrm>
          <a:prstGeom prst="rect">
            <a:avLst/>
          </a:prstGeom>
        </p:spPr>
      </p:pic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8060880" y="2924946"/>
            <a:ext cx="938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earth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4489922" y="3962562"/>
            <a:ext cx="24976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ca. 150 </a:t>
            </a:r>
            <a:r>
              <a:rPr lang="de-DE" sz="2400" b="1" dirty="0" err="1" smtClean="0"/>
              <a:t>million</a:t>
            </a:r>
            <a:r>
              <a:rPr lang="de-DE" sz="2400" b="1" dirty="0" smtClean="0"/>
              <a:t> </a:t>
            </a:r>
            <a:r>
              <a:rPr lang="de-DE" sz="2400" b="1" dirty="0"/>
              <a:t>km</a:t>
            </a:r>
          </a:p>
        </p:txBody>
      </p:sp>
      <p:cxnSp>
        <p:nvCxnSpPr>
          <p:cNvPr id="12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3" name="Textfeld 12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7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-2880000" y="-1440000"/>
            <a:ext cx="10800000" cy="1080000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00" y="3260104"/>
            <a:ext cx="1406083" cy="1399792"/>
          </a:xfrm>
          <a:prstGeom prst="rect">
            <a:avLst/>
          </a:prstGeom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8060880" y="2924946"/>
            <a:ext cx="938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earth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4489922" y="3962562"/>
            <a:ext cx="24976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ca. 150 </a:t>
            </a:r>
            <a:r>
              <a:rPr lang="de-DE" sz="2400" b="1" dirty="0" err="1" smtClean="0"/>
              <a:t>million</a:t>
            </a:r>
            <a:r>
              <a:rPr lang="de-DE" sz="2400" b="1" dirty="0" smtClean="0"/>
              <a:t> </a:t>
            </a:r>
            <a:r>
              <a:rPr lang="de-DE" sz="2400" b="1" dirty="0"/>
              <a:t>km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4" name="Textfeld 13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719995" y="2159995"/>
            <a:ext cx="3600000" cy="3600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-2880000" y="-1440000"/>
            <a:ext cx="10800000" cy="1080000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00" y="3260104"/>
            <a:ext cx="1406083" cy="1399792"/>
          </a:xfrm>
          <a:prstGeom prst="rect">
            <a:avLst/>
          </a:prstGeom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8060880" y="2924946"/>
            <a:ext cx="938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earth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4489922" y="3962562"/>
            <a:ext cx="24976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ca. 150 </a:t>
            </a:r>
            <a:r>
              <a:rPr lang="de-DE" sz="2400" b="1" dirty="0" err="1" smtClean="0"/>
              <a:t>million</a:t>
            </a:r>
            <a:r>
              <a:rPr lang="de-DE" sz="2400" b="1" dirty="0" smtClean="0"/>
              <a:t> </a:t>
            </a:r>
            <a:r>
              <a:rPr lang="de-DE" sz="2400" b="1" dirty="0"/>
              <a:t>km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4" name="Textfeld 13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719995" y="2159995"/>
            <a:ext cx="3600000" cy="3600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70C0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364989"/>
              </p:ext>
            </p:extLst>
          </p:nvPr>
        </p:nvGraphicFramePr>
        <p:xfrm>
          <a:off x="738657" y="1214970"/>
          <a:ext cx="6551141" cy="435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54" name="Formel" r:id="rId5" imgW="3835080" imgH="253800" progId="Equation.3">
                  <p:embed/>
                </p:oleObj>
              </mc:Choice>
              <mc:Fallback>
                <p:oleObj name="Formel" r:id="rId5" imgW="3835080" imgH="2538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57" y="1214970"/>
                        <a:ext cx="6551141" cy="435272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000"/>
                        </a:srgb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111768"/>
              </p:ext>
            </p:extLst>
          </p:nvPr>
        </p:nvGraphicFramePr>
        <p:xfrm>
          <a:off x="737070" y="1647594"/>
          <a:ext cx="6551141" cy="435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55" name="Formel" r:id="rId7" imgW="3835080" imgH="253800" progId="Equation.3">
                  <p:embed/>
                </p:oleObj>
              </mc:Choice>
              <mc:Fallback>
                <p:oleObj name="Formel" r:id="rId7" imgW="3835080" imgH="2538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070" y="1647594"/>
                        <a:ext cx="6551141" cy="435272"/>
                      </a:xfrm>
                      <a:prstGeom prst="rect">
                        <a:avLst/>
                      </a:prstGeom>
                      <a:solidFill>
                        <a:srgbClr val="0070C0">
                          <a:alpha val="50000"/>
                        </a:srgb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175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 5"/>
          <p:cNvSpPr>
            <a:spLocks noChangeArrowheads="1"/>
          </p:cNvSpPr>
          <p:nvPr/>
        </p:nvSpPr>
        <p:spPr bwMode="auto">
          <a:xfrm rot="-5400000">
            <a:off x="7111965" y="3575420"/>
            <a:ext cx="1616075" cy="741362"/>
          </a:xfrm>
          <a:prstGeom prst="parallelogram">
            <a:avLst>
              <a:gd name="adj" fmla="val 50944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-2880000" y="-1440000"/>
            <a:ext cx="10800000" cy="1080000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9"/>
          <p:cNvSpPr txBox="1">
            <a:spLocks noChangeArrowheads="1"/>
          </p:cNvSpPr>
          <p:nvPr/>
        </p:nvSpPr>
        <p:spPr bwMode="auto">
          <a:xfrm>
            <a:off x="4489922" y="3962562"/>
            <a:ext cx="24976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ca. 150 </a:t>
            </a:r>
            <a:r>
              <a:rPr lang="de-DE" sz="2400" b="1" dirty="0" err="1" smtClean="0"/>
              <a:t>million</a:t>
            </a:r>
            <a:r>
              <a:rPr lang="de-DE" sz="2400" b="1" dirty="0" smtClean="0"/>
              <a:t> </a:t>
            </a:r>
            <a:r>
              <a:rPr lang="de-DE" sz="2400" b="1" dirty="0"/>
              <a:t>km</a:t>
            </a: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7" name="Textfeld 4"/>
          <p:cNvSpPr txBox="1">
            <a:spLocks noChangeArrowheads="1"/>
          </p:cNvSpPr>
          <p:nvPr/>
        </p:nvSpPr>
        <p:spPr bwMode="auto">
          <a:xfrm>
            <a:off x="8115381" y="2924946"/>
            <a:ext cx="829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1 m</a:t>
            </a:r>
            <a:r>
              <a:rPr lang="de-DE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de-DE" sz="2400" b="1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19995" y="2159995"/>
            <a:ext cx="3600000" cy="3600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radiation</a:t>
            </a:r>
            <a:r>
              <a:rPr lang="de-AT" dirty="0" smtClean="0"/>
              <a:t> on 1 m</a:t>
            </a:r>
            <a:r>
              <a:rPr lang="de-AT" baseline="30000" dirty="0" smtClean="0"/>
              <a:t>2</a:t>
            </a:r>
            <a:r>
              <a:rPr lang="de-AT" dirty="0" smtClean="0"/>
              <a:t> of </a:t>
            </a:r>
            <a:r>
              <a:rPr lang="de-AT" dirty="0" err="1" smtClean="0"/>
              <a:t>earth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72" y="1340768"/>
            <a:ext cx="741581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receiving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radiation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at </a:t>
            </a:r>
            <a:r>
              <a:rPr lang="de-AT" sz="24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= 150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million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km: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power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radiation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per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square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meter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= solar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constant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498937"/>
              </p:ext>
            </p:extLst>
          </p:nvPr>
        </p:nvGraphicFramePr>
        <p:xfrm>
          <a:off x="729134" y="3356993"/>
          <a:ext cx="1898650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91" name="Formel" r:id="rId3" imgW="812520" imgH="393480" progId="Equation.3">
                  <p:embed/>
                </p:oleObj>
              </mc:Choice>
              <mc:Fallback>
                <p:oleObj name="Formel" r:id="rId3" imgW="812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134" y="3356993"/>
                        <a:ext cx="1898650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709904"/>
              </p:ext>
            </p:extLst>
          </p:nvPr>
        </p:nvGraphicFramePr>
        <p:xfrm>
          <a:off x="671513" y="1930400"/>
          <a:ext cx="27892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92" name="Formel" r:id="rId5" imgW="1193760" imgH="241200" progId="Equation.3">
                  <p:embed/>
                </p:oleObj>
              </mc:Choice>
              <mc:Fallback>
                <p:oleObj name="Formel" r:id="rId5" imgW="1193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930400"/>
                        <a:ext cx="2789237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280620"/>
              </p:ext>
            </p:extLst>
          </p:nvPr>
        </p:nvGraphicFramePr>
        <p:xfrm>
          <a:off x="683568" y="4853427"/>
          <a:ext cx="21653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93" name="Formel" r:id="rId7" imgW="927000" imgH="419040" progId="Equation.3">
                  <p:embed/>
                </p:oleObj>
              </mc:Choice>
              <mc:Fallback>
                <p:oleObj name="Formel" r:id="rId7" imgW="927000" imgH="41904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853427"/>
                        <a:ext cx="216535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39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My</a:t>
            </a:r>
            <a:r>
              <a:rPr lang="de-DE" dirty="0" smtClean="0"/>
              <a:t> personal </a:t>
            </a:r>
            <a:r>
              <a:rPr lang="de-DE" dirty="0" err="1" smtClean="0"/>
              <a:t>start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820130" y="2345397"/>
            <a:ext cx="1137320" cy="3891915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2095619" y="2345397"/>
            <a:ext cx="1137320" cy="3891915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3358194" y="4941168"/>
            <a:ext cx="1137320" cy="129614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/>
          <p:cNvSpPr/>
          <p:nvPr/>
        </p:nvSpPr>
        <p:spPr>
          <a:xfrm>
            <a:off x="4621746" y="4936366"/>
            <a:ext cx="1137320" cy="1300948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/>
          <p:cNvSpPr/>
          <p:nvPr/>
        </p:nvSpPr>
        <p:spPr>
          <a:xfrm>
            <a:off x="5899849" y="4942557"/>
            <a:ext cx="1137320" cy="1294755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7142026" y="2345397"/>
            <a:ext cx="1137320" cy="3891915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358194" y="2852936"/>
            <a:ext cx="3678974" cy="1944216"/>
          </a:xfrm>
          <a:prstGeom prst="rect">
            <a:avLst/>
          </a:prstGeom>
          <a:solidFill>
            <a:srgbClr val="F2F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3358195" y="2345400"/>
            <a:ext cx="3678974" cy="6515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717536" y="1052736"/>
            <a:ext cx="763818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>
                <a:latin typeface="Arial" pitchFamily="34" charset="0"/>
                <a:cs typeface="Arial" pitchFamily="34" charset="0"/>
              </a:rPr>
              <a:t>Aachener Nachrichten, Mittwoch, 6. September, 2006:</a:t>
            </a:r>
          </a:p>
          <a:p>
            <a:r>
              <a:rPr lang="de-AT" sz="2700" dirty="0" smtClean="0">
                <a:latin typeface="Arial" pitchFamily="34" charset="0"/>
                <a:cs typeface="Arial" pitchFamily="34" charset="0"/>
              </a:rPr>
              <a:t>Farmer of Today will </a:t>
            </a:r>
            <a:r>
              <a:rPr lang="de-AT" sz="27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AT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700" dirty="0" err="1" smtClean="0">
                <a:latin typeface="Arial" pitchFamily="34" charset="0"/>
                <a:cs typeface="Arial" pitchFamily="34" charset="0"/>
              </a:rPr>
              <a:t>Oil</a:t>
            </a:r>
            <a:r>
              <a:rPr lang="de-AT" sz="2700" dirty="0" smtClean="0">
                <a:latin typeface="Arial" pitchFamily="34" charset="0"/>
                <a:cs typeface="Arial" pitchFamily="34" charset="0"/>
              </a:rPr>
              <a:t> Sheikh of Tomorrow</a:t>
            </a:r>
          </a:p>
          <a:p>
            <a:r>
              <a:rPr lang="de-AT" sz="165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future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electricity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heat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produced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farmland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. All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produced</a:t>
            </a:r>
            <a:endParaRPr lang="de-AT" sz="165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crude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oil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plants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supply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well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Only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politics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has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50" dirty="0" err="1" smtClean="0">
                <a:latin typeface="Arial" pitchFamily="34" charset="0"/>
                <a:cs typeface="Arial" pitchFamily="34" charset="0"/>
              </a:rPr>
              <a:t>rethink</a:t>
            </a:r>
            <a:r>
              <a:rPr lang="de-AT" sz="165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20133" y="3284988"/>
            <a:ext cx="113732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000" rIns="18000" rtlCol="0">
            <a:spAutoFit/>
          </a:bodyPr>
          <a:lstStyle/>
          <a:p>
            <a:r>
              <a:rPr lang="de-AT" sz="16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de-AT" sz="1600" dirty="0" err="1" smtClean="0">
                <a:latin typeface="Arial" pitchFamily="34" charset="0"/>
                <a:cs typeface="Arial" pitchFamily="34" charset="0"/>
              </a:rPr>
              <a:t>eries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AT" sz="1600" dirty="0" err="1" smtClean="0">
                <a:latin typeface="Arial" pitchFamily="34" charset="0"/>
                <a:cs typeface="Arial" pitchFamily="34" charset="0"/>
              </a:rPr>
              <a:t>leaving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600" dirty="0" err="1" smtClean="0">
                <a:latin typeface="Arial" pitchFamily="34" charset="0"/>
                <a:cs typeface="Arial" pitchFamily="34" charset="0"/>
              </a:rPr>
              <a:t>greenhouse</a:t>
            </a:r>
            <a:endParaRPr lang="de-AT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600" dirty="0" err="1" smtClean="0">
                <a:latin typeface="Arial" pitchFamily="34" charset="0"/>
                <a:cs typeface="Arial" pitchFamily="34" charset="0"/>
              </a:rPr>
              <a:t>by</a:t>
            </a:r>
            <a:endParaRPr lang="de-AT" sz="1600" dirty="0">
              <a:latin typeface="Arial" pitchFamily="34" charset="0"/>
              <a:cs typeface="Arial" pitchFamily="34" charset="0"/>
            </a:endParaRPr>
          </a:p>
          <a:p>
            <a:r>
              <a:rPr lang="de-AT" sz="1600" dirty="0">
                <a:latin typeface="Arial" pitchFamily="34" charset="0"/>
                <a:cs typeface="Arial" pitchFamily="34" charset="0"/>
              </a:rPr>
              <a:t>Franz 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Alt</a:t>
            </a:r>
            <a:endParaRPr lang="de-AT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 5"/>
          <p:cNvSpPr>
            <a:spLocks noChangeArrowheads="1"/>
          </p:cNvSpPr>
          <p:nvPr/>
        </p:nvSpPr>
        <p:spPr bwMode="auto">
          <a:xfrm rot="-5400000">
            <a:off x="7111965" y="3575420"/>
            <a:ext cx="1616075" cy="741362"/>
          </a:xfrm>
          <a:prstGeom prst="parallelogram">
            <a:avLst>
              <a:gd name="adj" fmla="val 50944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7" name="Textfeld 4"/>
          <p:cNvSpPr txBox="1">
            <a:spLocks noChangeArrowheads="1"/>
          </p:cNvSpPr>
          <p:nvPr/>
        </p:nvSpPr>
        <p:spPr bwMode="auto">
          <a:xfrm>
            <a:off x="8115381" y="2924946"/>
            <a:ext cx="829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1 m</a:t>
            </a:r>
            <a:r>
              <a:rPr lang="de-DE" sz="2400" b="1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de-DE" sz="2400" b="1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0"/>
          <p:cNvSpPr>
            <a:spLocks noChangeArrowheads="1"/>
          </p:cNvSpPr>
          <p:nvPr/>
        </p:nvSpPr>
        <p:spPr bwMode="auto">
          <a:xfrm>
            <a:off x="7280172" y="2924946"/>
            <a:ext cx="1277915" cy="2077948"/>
          </a:xfrm>
          <a:prstGeom prst="ellipse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cxnSp>
        <p:nvCxnSpPr>
          <p:cNvPr id="14" name="Gerade Verbindung mit Pfeil 11"/>
          <p:cNvCxnSpPr>
            <a:cxnSpLocks noChangeShapeType="1"/>
            <a:endCxn id="12" idx="7"/>
          </p:cNvCxnSpPr>
          <p:nvPr/>
        </p:nvCxnSpPr>
        <p:spPr bwMode="auto">
          <a:xfrm flipV="1">
            <a:off x="7920004" y="3229253"/>
            <a:ext cx="450937" cy="734667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15" name="Textfeld 15"/>
          <p:cNvSpPr txBox="1">
            <a:spLocks noChangeArrowheads="1"/>
          </p:cNvSpPr>
          <p:nvPr/>
        </p:nvSpPr>
        <p:spPr bwMode="auto">
          <a:xfrm>
            <a:off x="5653248" y="2564906"/>
            <a:ext cx="2196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i="1" dirty="0" err="1" smtClean="0"/>
              <a:t>R</a:t>
            </a:r>
            <a:r>
              <a:rPr lang="de-DE" sz="2400" b="1" baseline="-25000" dirty="0" err="1" smtClean="0"/>
              <a:t>earth</a:t>
            </a:r>
            <a:r>
              <a:rPr lang="de-DE" sz="2400" b="1" dirty="0" smtClean="0"/>
              <a:t> = 6370 </a:t>
            </a:r>
            <a:r>
              <a:rPr lang="de-DE" sz="2400" b="1" dirty="0"/>
              <a:t>km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8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power of </a:t>
            </a:r>
            <a:r>
              <a:rPr lang="de-AT" dirty="0" err="1" smtClean="0"/>
              <a:t>radiation</a:t>
            </a:r>
            <a:r>
              <a:rPr lang="de-AT" dirty="0" smtClean="0"/>
              <a:t> on </a:t>
            </a:r>
            <a:r>
              <a:rPr lang="de-AT" dirty="0" err="1" smtClean="0"/>
              <a:t>entire</a:t>
            </a:r>
            <a:r>
              <a:rPr lang="de-AT" dirty="0" smtClean="0"/>
              <a:t> </a:t>
            </a:r>
            <a:r>
              <a:rPr lang="de-AT" dirty="0" err="1" smtClean="0"/>
              <a:t>earth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340768"/>
            <a:ext cx="34740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earth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receiving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radiation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entire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earth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156677"/>
              </p:ext>
            </p:extLst>
          </p:nvPr>
        </p:nvGraphicFramePr>
        <p:xfrm>
          <a:off x="748928" y="3717034"/>
          <a:ext cx="31750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8" name="Formel" r:id="rId3" imgW="1358640" imgH="279360" progId="Equation.3">
                  <p:embed/>
                </p:oleObj>
              </mc:Choice>
              <mc:Fallback>
                <p:oleObj name="Formel" r:id="rId3" imgW="13586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28" y="3717034"/>
                        <a:ext cx="3175000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604929"/>
              </p:ext>
            </p:extLst>
          </p:nvPr>
        </p:nvGraphicFramePr>
        <p:xfrm>
          <a:off x="711200" y="5373689"/>
          <a:ext cx="3441700" cy="65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9" name="Formel" r:id="rId5" imgW="1473120" imgH="279360" progId="Equation.3">
                  <p:embed/>
                </p:oleObj>
              </mc:Choice>
              <mc:Fallback>
                <p:oleObj name="Formel" r:id="rId5" imgW="14731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5373689"/>
                        <a:ext cx="3441700" cy="654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691980"/>
              </p:ext>
            </p:extLst>
          </p:nvPr>
        </p:nvGraphicFramePr>
        <p:xfrm>
          <a:off x="750466" y="1940935"/>
          <a:ext cx="21653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20" name="Formel" r:id="rId7" imgW="927000" imgH="419040" progId="Equation.3">
                  <p:embed/>
                </p:oleObj>
              </mc:Choice>
              <mc:Fallback>
                <p:oleObj name="Formel" r:id="rId7" imgW="927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466" y="1940935"/>
                        <a:ext cx="216535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0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0"/>
          <p:cNvSpPr>
            <a:spLocks noChangeArrowheads="1"/>
          </p:cNvSpPr>
          <p:nvPr/>
        </p:nvSpPr>
        <p:spPr bwMode="auto">
          <a:xfrm>
            <a:off x="7280172" y="2924946"/>
            <a:ext cx="1277915" cy="2077948"/>
          </a:xfrm>
          <a:prstGeom prst="ellipse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cxnSp>
        <p:nvCxnSpPr>
          <p:cNvPr id="14" name="Gerade Verbindung mit Pfeil 11"/>
          <p:cNvCxnSpPr>
            <a:cxnSpLocks noChangeShapeType="1"/>
            <a:endCxn id="12" idx="7"/>
          </p:cNvCxnSpPr>
          <p:nvPr/>
        </p:nvCxnSpPr>
        <p:spPr bwMode="auto">
          <a:xfrm flipV="1">
            <a:off x="7920004" y="3229253"/>
            <a:ext cx="450937" cy="734667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stealth" w="lg" len="lg"/>
          </a:ln>
        </p:spPr>
      </p:cxnSp>
      <p:sp>
        <p:nvSpPr>
          <p:cNvPr id="15" name="Textfeld 15"/>
          <p:cNvSpPr txBox="1">
            <a:spLocks noChangeArrowheads="1"/>
          </p:cNvSpPr>
          <p:nvPr/>
        </p:nvSpPr>
        <p:spPr bwMode="auto">
          <a:xfrm>
            <a:off x="5653248" y="2564906"/>
            <a:ext cx="2196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i="1" dirty="0" err="1" smtClean="0"/>
              <a:t>R</a:t>
            </a:r>
            <a:r>
              <a:rPr lang="de-DE" sz="2400" b="1" baseline="-25000" dirty="0" err="1" smtClean="0"/>
              <a:t>earth</a:t>
            </a:r>
            <a:r>
              <a:rPr lang="de-DE" sz="2400" b="1" dirty="0" smtClean="0"/>
              <a:t> = 6370 </a:t>
            </a:r>
            <a:r>
              <a:rPr lang="de-DE" sz="2400" b="1" dirty="0"/>
              <a:t>km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00" y="3260104"/>
            <a:ext cx="1406083" cy="1399792"/>
          </a:xfrm>
          <a:prstGeom prst="rect">
            <a:avLst/>
          </a:prstGeom>
        </p:spPr>
      </p:pic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8060880" y="2924946"/>
            <a:ext cx="938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earth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3" name="Textfeld 12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power of </a:t>
            </a:r>
            <a:r>
              <a:rPr lang="de-AT" dirty="0" err="1" smtClean="0"/>
              <a:t>radiation</a:t>
            </a:r>
            <a:r>
              <a:rPr lang="de-AT" dirty="0" smtClean="0"/>
              <a:t> on </a:t>
            </a:r>
            <a:r>
              <a:rPr lang="de-AT" dirty="0" err="1" smtClean="0"/>
              <a:t>earth</a:t>
            </a:r>
            <a:endParaRPr lang="de-AT" dirty="0"/>
          </a:p>
        </p:txBody>
      </p:sp>
      <p:sp>
        <p:nvSpPr>
          <p:cNvPr id="6" name="Textfeld 5"/>
          <p:cNvSpPr txBox="1"/>
          <p:nvPr/>
        </p:nvSpPr>
        <p:spPr>
          <a:xfrm>
            <a:off x="683568" y="1340768"/>
            <a:ext cx="345479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earth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surface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earth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average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entire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earth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352578"/>
              </p:ext>
            </p:extLst>
          </p:nvPr>
        </p:nvGraphicFramePr>
        <p:xfrm>
          <a:off x="698504" y="3716339"/>
          <a:ext cx="2995613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29" name="Formel" r:id="rId3" imgW="1282680" imgH="279360" progId="Equation.3">
                  <p:embed/>
                </p:oleObj>
              </mc:Choice>
              <mc:Fallback>
                <p:oleObj name="Formel" r:id="rId3" imgW="12826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4" y="3716339"/>
                        <a:ext cx="2995613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722314"/>
              </p:ext>
            </p:extLst>
          </p:nvPr>
        </p:nvGraphicFramePr>
        <p:xfrm>
          <a:off x="688975" y="2133600"/>
          <a:ext cx="3441700" cy="65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30" name="Formel" r:id="rId5" imgW="1473120" imgH="279360" progId="Equation.3">
                  <p:embed/>
                </p:oleObj>
              </mc:Choice>
              <mc:Fallback>
                <p:oleObj name="Formel" r:id="rId5" imgW="14731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2133600"/>
                        <a:ext cx="3441700" cy="654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93563"/>
              </p:ext>
            </p:extLst>
          </p:nvPr>
        </p:nvGraphicFramePr>
        <p:xfrm>
          <a:off x="655642" y="5170490"/>
          <a:ext cx="4656137" cy="1098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31" name="Formel" r:id="rId7" imgW="1993680" imgH="469800" progId="Equation.3">
                  <p:embed/>
                </p:oleObj>
              </mc:Choice>
              <mc:Fallback>
                <p:oleObj name="Formel" r:id="rId7" imgW="1993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42" y="5170490"/>
                        <a:ext cx="4656137" cy="1098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5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vertical</a:t>
            </a:r>
            <a:r>
              <a:rPr lang="de-AT" dirty="0" smtClean="0"/>
              <a:t> solar power</a:t>
            </a: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5682776" y="6104331"/>
            <a:ext cx="5454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© METEOTEST; </a:t>
            </a:r>
            <a:r>
              <a:rPr lang="de-AT" sz="1200" dirty="0" err="1">
                <a:latin typeface="Arial" pitchFamily="34" charset="0"/>
                <a:cs typeface="Arial" pitchFamily="34" charset="0"/>
              </a:rPr>
              <a:t>based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 on </a:t>
            </a:r>
            <a:r>
              <a:rPr lang="de-AT" sz="1200" dirty="0">
                <a:latin typeface="Arial" pitchFamily="34" charset="0"/>
                <a:cs typeface="Arial" pitchFamily="34" charset="0"/>
                <a:hlinkClick r:id="rId2"/>
              </a:rPr>
              <a:t>www.meteonorm.com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10148" r="7204" b="11015"/>
          <a:stretch/>
        </p:blipFill>
        <p:spPr>
          <a:xfrm>
            <a:off x="1" y="1124746"/>
            <a:ext cx="9144000" cy="380756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2636912"/>
            <a:ext cx="1475656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t="26489" r="89846" b="11980"/>
          <a:stretch/>
        </p:blipFill>
        <p:spPr>
          <a:xfrm>
            <a:off x="28257" y="2636912"/>
            <a:ext cx="151941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solar </a:t>
            </a:r>
            <a:r>
              <a:rPr lang="de-DE" dirty="0" err="1"/>
              <a:t>radiation</a:t>
            </a:r>
            <a:r>
              <a:rPr lang="de-DE" dirty="0"/>
              <a:t> on </a:t>
            </a:r>
            <a:r>
              <a:rPr lang="de-DE" dirty="0" err="1"/>
              <a:t>earth</a:t>
            </a:r>
            <a:endParaRPr lang="de-AT" dirty="0"/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160000"/>
            <a:ext cx="3600000" cy="3600000"/>
          </a:xfrm>
          <a:prstGeom prst="rect">
            <a:avLst/>
          </a:prstGeom>
        </p:spPr>
      </p:pic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2766195" y="2986922"/>
            <a:ext cx="7312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sun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00" y="3260104"/>
            <a:ext cx="1406083" cy="1399792"/>
          </a:xfrm>
          <a:prstGeom prst="rect">
            <a:avLst/>
          </a:prstGeom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8060880" y="2924946"/>
            <a:ext cx="938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earth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Gerade Verbindung mit Pfeil 8"/>
          <p:cNvCxnSpPr>
            <a:cxnSpLocks noChangeShapeType="1"/>
          </p:cNvCxnSpPr>
          <p:nvPr/>
        </p:nvCxnSpPr>
        <p:spPr bwMode="auto">
          <a:xfrm>
            <a:off x="2569869" y="3960000"/>
            <a:ext cx="5350135" cy="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sp>
        <p:nvSpPr>
          <p:cNvPr id="11" name="Textfeld 10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sun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7"/>
            <a:ext cx="6949260" cy="6808465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6" y="2216853"/>
            <a:ext cx="2504311" cy="24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48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sun</a:t>
            </a:r>
            <a:endParaRPr lang="de-DE" dirty="0" smtClean="0"/>
          </a:p>
        </p:txBody>
      </p:sp>
      <p:sp>
        <p:nvSpPr>
          <p:cNvPr id="30" name="Textfeld 29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6" y="2216853"/>
            <a:ext cx="2504311" cy="2493107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5470201" y="2128411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Textfeld 42"/>
          <p:cNvSpPr txBox="1"/>
          <p:nvPr/>
        </p:nvSpPr>
        <p:spPr>
          <a:xfrm>
            <a:off x="3059832" y="280765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volume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7"/>
            <a:ext cx="6949260" cy="68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68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of </a:t>
            </a:r>
            <a:r>
              <a:rPr lang="de-AT" dirty="0" err="1" smtClean="0"/>
              <a:t>crude-oil</a:t>
            </a:r>
            <a:r>
              <a:rPr lang="de-AT" dirty="0" smtClean="0"/>
              <a:t> </a:t>
            </a:r>
            <a:r>
              <a:rPr lang="de-AT" dirty="0" err="1" smtClean="0"/>
              <a:t>price</a:t>
            </a:r>
            <a:endParaRPr lang="de-AT" dirty="0"/>
          </a:p>
        </p:txBody>
      </p:sp>
      <p:pic>
        <p:nvPicPr>
          <p:cNvPr id="164934" name="Picture 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40035"/>
            <a:ext cx="8628063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19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sun</a:t>
            </a:r>
            <a:endParaRPr lang="de-DE" dirty="0" smtClean="0"/>
          </a:p>
        </p:txBody>
      </p:sp>
      <p:cxnSp>
        <p:nvCxnSpPr>
          <p:cNvPr id="13323" name="Gerade Verbindung mit Pfeil 12"/>
          <p:cNvCxnSpPr>
            <a:cxnSpLocks noChangeShapeType="1"/>
          </p:cNvCxnSpPr>
          <p:nvPr/>
        </p:nvCxnSpPr>
        <p:spPr bwMode="auto">
          <a:xfrm>
            <a:off x="1286098" y="3475495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7"/>
            <a:ext cx="6949260" cy="6808465"/>
          </a:xfrm>
          <a:prstGeom prst="rect">
            <a:avLst/>
          </a:prstGeom>
        </p:spPr>
      </p:pic>
      <p:cxnSp>
        <p:nvCxnSpPr>
          <p:cNvPr id="23" name="Gerade Verbindung mit Pfeil 12"/>
          <p:cNvCxnSpPr>
            <a:cxnSpLocks noChangeShapeType="1"/>
          </p:cNvCxnSpPr>
          <p:nvPr/>
        </p:nvCxnSpPr>
        <p:spPr bwMode="auto">
          <a:xfrm rot="-600000">
            <a:off x="1222381" y="272866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4" name="Gerade Verbindung mit Pfeil 12"/>
          <p:cNvCxnSpPr>
            <a:cxnSpLocks noChangeShapeType="1"/>
          </p:cNvCxnSpPr>
          <p:nvPr/>
        </p:nvCxnSpPr>
        <p:spPr bwMode="auto">
          <a:xfrm rot="1800000">
            <a:off x="768001" y="54924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5" name="Gerade Verbindung mit Pfeil 12"/>
          <p:cNvCxnSpPr>
            <a:cxnSpLocks noChangeShapeType="1"/>
          </p:cNvCxnSpPr>
          <p:nvPr/>
        </p:nvCxnSpPr>
        <p:spPr bwMode="auto">
          <a:xfrm rot="1200000">
            <a:off x="1081993" y="4844555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6" name="Gerade Verbindung mit Pfeil 12"/>
          <p:cNvCxnSpPr>
            <a:cxnSpLocks noChangeShapeType="1"/>
          </p:cNvCxnSpPr>
          <p:nvPr/>
        </p:nvCxnSpPr>
        <p:spPr bwMode="auto">
          <a:xfrm rot="600000">
            <a:off x="1249302" y="4151075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39" name="Gerade Verbindung mit Pfeil 12"/>
          <p:cNvCxnSpPr>
            <a:cxnSpLocks noChangeShapeType="1"/>
          </p:cNvCxnSpPr>
          <p:nvPr/>
        </p:nvCxnSpPr>
        <p:spPr bwMode="auto">
          <a:xfrm rot="2400000">
            <a:off x="365769" y="60931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1" name="Gerade Verbindung mit Pfeil 12"/>
          <p:cNvCxnSpPr>
            <a:cxnSpLocks noChangeShapeType="1"/>
          </p:cNvCxnSpPr>
          <p:nvPr/>
        </p:nvCxnSpPr>
        <p:spPr bwMode="auto">
          <a:xfrm rot="-1200000">
            <a:off x="1023473" y="2005732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rot="-1800000">
            <a:off x="721592" y="135157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30" name="Textfeld 29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6" y="2216853"/>
            <a:ext cx="2504311" cy="2493107"/>
          </a:xfrm>
          <a:prstGeom prst="rect">
            <a:avLst/>
          </a:prstGeom>
        </p:spPr>
      </p:pic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rot="10800000">
            <a:off x="4453498" y="3461967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 rot="12600000">
            <a:off x="4677015" y="2506255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8" name="Gerade Verbindung mit Pfeil 12"/>
          <p:cNvCxnSpPr>
            <a:cxnSpLocks noChangeShapeType="1"/>
          </p:cNvCxnSpPr>
          <p:nvPr/>
        </p:nvCxnSpPr>
        <p:spPr bwMode="auto">
          <a:xfrm rot="14400000">
            <a:off x="5383398" y="1807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9" name="Gerade Verbindung mit Pfeil 12"/>
          <p:cNvCxnSpPr>
            <a:cxnSpLocks noChangeShapeType="1"/>
          </p:cNvCxnSpPr>
          <p:nvPr/>
        </p:nvCxnSpPr>
        <p:spPr bwMode="auto">
          <a:xfrm rot="16200000">
            <a:off x="6330440" y="1550913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1" name="Gerade Verbindung mit Pfeil 12"/>
          <p:cNvCxnSpPr>
            <a:cxnSpLocks noChangeShapeType="1"/>
          </p:cNvCxnSpPr>
          <p:nvPr/>
        </p:nvCxnSpPr>
        <p:spPr bwMode="auto">
          <a:xfrm>
            <a:off x="8222156" y="344449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2" name="Gerade Verbindung mit Pfeil 12"/>
          <p:cNvCxnSpPr>
            <a:cxnSpLocks noChangeShapeType="1"/>
          </p:cNvCxnSpPr>
          <p:nvPr/>
        </p:nvCxnSpPr>
        <p:spPr bwMode="auto">
          <a:xfrm rot="1800000">
            <a:off x="7986150" y="443209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3" name="Gerade Verbindung mit Pfeil 12"/>
          <p:cNvCxnSpPr>
            <a:cxnSpLocks noChangeShapeType="1"/>
          </p:cNvCxnSpPr>
          <p:nvPr/>
        </p:nvCxnSpPr>
        <p:spPr bwMode="auto">
          <a:xfrm rot="3600000">
            <a:off x="7271128" y="5113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4" name="Gerade Verbindung mit Pfeil 12"/>
          <p:cNvCxnSpPr>
            <a:cxnSpLocks noChangeShapeType="1"/>
          </p:cNvCxnSpPr>
          <p:nvPr/>
        </p:nvCxnSpPr>
        <p:spPr bwMode="auto">
          <a:xfrm rot="5400000">
            <a:off x="6330440" y="534599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5" name="Gerade Verbindung mit Pfeil 12"/>
          <p:cNvCxnSpPr>
            <a:cxnSpLocks noChangeShapeType="1"/>
          </p:cNvCxnSpPr>
          <p:nvPr/>
        </p:nvCxnSpPr>
        <p:spPr bwMode="auto">
          <a:xfrm rot="9000000">
            <a:off x="4692512" y="440795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6" name="Gerade Verbindung mit Pfeil 12"/>
          <p:cNvCxnSpPr>
            <a:cxnSpLocks noChangeShapeType="1"/>
          </p:cNvCxnSpPr>
          <p:nvPr/>
        </p:nvCxnSpPr>
        <p:spPr bwMode="auto">
          <a:xfrm rot="7200000">
            <a:off x="5376533" y="5103735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7" name="Gerade Verbindung mit Pfeil 12"/>
          <p:cNvCxnSpPr>
            <a:cxnSpLocks noChangeShapeType="1"/>
          </p:cNvCxnSpPr>
          <p:nvPr/>
        </p:nvCxnSpPr>
        <p:spPr bwMode="auto">
          <a:xfrm rot="19800000">
            <a:off x="7962783" y="2514351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8" name="Gerade Verbindung mit Pfeil 12"/>
          <p:cNvCxnSpPr>
            <a:cxnSpLocks noChangeShapeType="1"/>
          </p:cNvCxnSpPr>
          <p:nvPr/>
        </p:nvCxnSpPr>
        <p:spPr bwMode="auto">
          <a:xfrm rot="18000000">
            <a:off x="7280190" y="180567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sp>
        <p:nvSpPr>
          <p:cNvPr id="40" name="Ellipse 39"/>
          <p:cNvSpPr/>
          <p:nvPr/>
        </p:nvSpPr>
        <p:spPr>
          <a:xfrm>
            <a:off x="5470201" y="2128411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4" name="Textfeld 43"/>
          <p:cNvSpPr txBox="1"/>
          <p:nvPr/>
        </p:nvSpPr>
        <p:spPr>
          <a:xfrm>
            <a:off x="3059832" y="280765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volume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2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 Verbindung mit Pfeil 12"/>
          <p:cNvCxnSpPr>
            <a:cxnSpLocks noChangeShapeType="1"/>
          </p:cNvCxnSpPr>
          <p:nvPr/>
        </p:nvCxnSpPr>
        <p:spPr bwMode="auto">
          <a:xfrm>
            <a:off x="1257752" y="4072096"/>
            <a:ext cx="3238056" cy="587408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4" name="Gerade Verbindung mit Pfeil 12"/>
          <p:cNvCxnSpPr>
            <a:cxnSpLocks noChangeShapeType="1"/>
          </p:cNvCxnSpPr>
          <p:nvPr/>
        </p:nvCxnSpPr>
        <p:spPr bwMode="auto">
          <a:xfrm>
            <a:off x="1287638" y="3475495"/>
            <a:ext cx="2844614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5" name="Gerade Verbindung mit Pfeil 12"/>
          <p:cNvCxnSpPr>
            <a:cxnSpLocks noChangeShapeType="1"/>
          </p:cNvCxnSpPr>
          <p:nvPr/>
        </p:nvCxnSpPr>
        <p:spPr bwMode="auto">
          <a:xfrm flipV="1">
            <a:off x="1230835" y="2192289"/>
            <a:ext cx="3264977" cy="615361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sun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7"/>
            <a:ext cx="6949260" cy="6808465"/>
          </a:xfrm>
          <a:prstGeom prst="rect">
            <a:avLst/>
          </a:prstGeom>
        </p:spPr>
      </p:pic>
      <p:cxnSp>
        <p:nvCxnSpPr>
          <p:cNvPr id="24" name="Gerade Verbindung mit Pfeil 12"/>
          <p:cNvCxnSpPr>
            <a:cxnSpLocks noChangeShapeType="1"/>
          </p:cNvCxnSpPr>
          <p:nvPr/>
        </p:nvCxnSpPr>
        <p:spPr bwMode="auto">
          <a:xfrm rot="1800000">
            <a:off x="768001" y="54924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5" name="Gerade Verbindung mit Pfeil 12"/>
          <p:cNvCxnSpPr>
            <a:cxnSpLocks noChangeShapeType="1"/>
          </p:cNvCxnSpPr>
          <p:nvPr/>
        </p:nvCxnSpPr>
        <p:spPr bwMode="auto">
          <a:xfrm rot="1200000">
            <a:off x="1081993" y="4844555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39" name="Gerade Verbindung mit Pfeil 12"/>
          <p:cNvCxnSpPr>
            <a:cxnSpLocks noChangeShapeType="1"/>
          </p:cNvCxnSpPr>
          <p:nvPr/>
        </p:nvCxnSpPr>
        <p:spPr bwMode="auto">
          <a:xfrm rot="2400000">
            <a:off x="365769" y="60931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1" name="Gerade Verbindung mit Pfeil 12"/>
          <p:cNvCxnSpPr>
            <a:cxnSpLocks noChangeShapeType="1"/>
          </p:cNvCxnSpPr>
          <p:nvPr/>
        </p:nvCxnSpPr>
        <p:spPr bwMode="auto">
          <a:xfrm rot="-1200000">
            <a:off x="1023473" y="2005732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rot="-1800000">
            <a:off x="721592" y="135157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30" name="Textfeld 29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6" y="2216853"/>
            <a:ext cx="2504311" cy="2493107"/>
          </a:xfrm>
          <a:prstGeom prst="rect">
            <a:avLst/>
          </a:prstGeom>
        </p:spPr>
      </p:pic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rot="10800000">
            <a:off x="4453498" y="3461967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 rot="12600000">
            <a:off x="4677015" y="2506255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8" name="Gerade Verbindung mit Pfeil 12"/>
          <p:cNvCxnSpPr>
            <a:cxnSpLocks noChangeShapeType="1"/>
          </p:cNvCxnSpPr>
          <p:nvPr/>
        </p:nvCxnSpPr>
        <p:spPr bwMode="auto">
          <a:xfrm rot="14400000">
            <a:off x="5383398" y="1807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9" name="Gerade Verbindung mit Pfeil 12"/>
          <p:cNvCxnSpPr>
            <a:cxnSpLocks noChangeShapeType="1"/>
          </p:cNvCxnSpPr>
          <p:nvPr/>
        </p:nvCxnSpPr>
        <p:spPr bwMode="auto">
          <a:xfrm rot="16200000">
            <a:off x="6330440" y="1550913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1" name="Gerade Verbindung mit Pfeil 12"/>
          <p:cNvCxnSpPr>
            <a:cxnSpLocks noChangeShapeType="1"/>
          </p:cNvCxnSpPr>
          <p:nvPr/>
        </p:nvCxnSpPr>
        <p:spPr bwMode="auto">
          <a:xfrm>
            <a:off x="8222156" y="344449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2" name="Gerade Verbindung mit Pfeil 12"/>
          <p:cNvCxnSpPr>
            <a:cxnSpLocks noChangeShapeType="1"/>
          </p:cNvCxnSpPr>
          <p:nvPr/>
        </p:nvCxnSpPr>
        <p:spPr bwMode="auto">
          <a:xfrm rot="1800000">
            <a:off x="7986150" y="443209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3" name="Gerade Verbindung mit Pfeil 12"/>
          <p:cNvCxnSpPr>
            <a:cxnSpLocks noChangeShapeType="1"/>
          </p:cNvCxnSpPr>
          <p:nvPr/>
        </p:nvCxnSpPr>
        <p:spPr bwMode="auto">
          <a:xfrm rot="3600000">
            <a:off x="7271128" y="5113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4" name="Gerade Verbindung mit Pfeil 12"/>
          <p:cNvCxnSpPr>
            <a:cxnSpLocks noChangeShapeType="1"/>
          </p:cNvCxnSpPr>
          <p:nvPr/>
        </p:nvCxnSpPr>
        <p:spPr bwMode="auto">
          <a:xfrm rot="5400000">
            <a:off x="6330440" y="534599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5" name="Gerade Verbindung mit Pfeil 12"/>
          <p:cNvCxnSpPr>
            <a:cxnSpLocks noChangeShapeType="1"/>
          </p:cNvCxnSpPr>
          <p:nvPr/>
        </p:nvCxnSpPr>
        <p:spPr bwMode="auto">
          <a:xfrm rot="9000000">
            <a:off x="4692512" y="440795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6" name="Gerade Verbindung mit Pfeil 12"/>
          <p:cNvCxnSpPr>
            <a:cxnSpLocks noChangeShapeType="1"/>
          </p:cNvCxnSpPr>
          <p:nvPr/>
        </p:nvCxnSpPr>
        <p:spPr bwMode="auto">
          <a:xfrm rot="7200000">
            <a:off x="5376533" y="5103735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7" name="Gerade Verbindung mit Pfeil 12"/>
          <p:cNvCxnSpPr>
            <a:cxnSpLocks noChangeShapeType="1"/>
          </p:cNvCxnSpPr>
          <p:nvPr/>
        </p:nvCxnSpPr>
        <p:spPr bwMode="auto">
          <a:xfrm rot="19800000">
            <a:off x="7962783" y="2514351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8" name="Gerade Verbindung mit Pfeil 12"/>
          <p:cNvCxnSpPr>
            <a:cxnSpLocks noChangeShapeType="1"/>
          </p:cNvCxnSpPr>
          <p:nvPr/>
        </p:nvCxnSpPr>
        <p:spPr bwMode="auto">
          <a:xfrm rot="18000000">
            <a:off x="7280190" y="180567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sp>
        <p:nvSpPr>
          <p:cNvPr id="40" name="Ellipse 39"/>
          <p:cNvSpPr/>
          <p:nvPr/>
        </p:nvSpPr>
        <p:spPr>
          <a:xfrm>
            <a:off x="5470201" y="2128411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Textfeld 46"/>
          <p:cNvSpPr txBox="1"/>
          <p:nvPr/>
        </p:nvSpPr>
        <p:spPr>
          <a:xfrm>
            <a:off x="3059832" y="280765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volume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08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radiation</a:t>
            </a:r>
            <a:r>
              <a:rPr lang="de-AT" dirty="0" smtClean="0"/>
              <a:t> </a:t>
            </a:r>
            <a:r>
              <a:rPr lang="de-AT" dirty="0" err="1" smtClean="0"/>
              <a:t>balance</a:t>
            </a:r>
            <a:r>
              <a:rPr lang="de-AT" dirty="0" smtClean="0"/>
              <a:t> on </a:t>
            </a:r>
            <a:r>
              <a:rPr lang="de-AT" dirty="0" err="1" smtClean="0"/>
              <a:t>earth</a:t>
            </a:r>
            <a:endParaRPr lang="de-AT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314701"/>
              </p:ext>
            </p:extLst>
          </p:nvPr>
        </p:nvGraphicFramePr>
        <p:xfrm>
          <a:off x="165100" y="1412878"/>
          <a:ext cx="895985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50" name="Formel" r:id="rId3" imgW="3835080" imgH="253800" progId="Equation.3">
                  <p:embed/>
                </p:oleObj>
              </mc:Choice>
              <mc:Fallback>
                <p:oleObj name="Formel" r:id="rId3" imgW="3835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412878"/>
                        <a:ext cx="8959850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271312"/>
              </p:ext>
            </p:extLst>
          </p:nvPr>
        </p:nvGraphicFramePr>
        <p:xfrm>
          <a:off x="761206" y="2787652"/>
          <a:ext cx="61150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51" name="Formel" r:id="rId5" imgW="2616120" imgH="279360" progId="Equation.3">
                  <p:embed/>
                </p:oleObj>
              </mc:Choice>
              <mc:Fallback>
                <p:oleObj name="Formel" r:id="rId5" imgW="2616120" imgH="27936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206" y="2787652"/>
                        <a:ext cx="61150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123725"/>
              </p:ext>
            </p:extLst>
          </p:nvPr>
        </p:nvGraphicFramePr>
        <p:xfrm>
          <a:off x="755576" y="3783013"/>
          <a:ext cx="4360862" cy="65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52" name="Formel" r:id="rId7" imgW="1866600" imgH="279360" progId="Equation.3">
                  <p:embed/>
                </p:oleObj>
              </mc:Choice>
              <mc:Fallback>
                <p:oleObj name="Formel" r:id="rId7" imgW="1866600" imgH="279360" progId="Equation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783013"/>
                        <a:ext cx="4360862" cy="654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Gerade Verbindung mit Pfeil 10"/>
          <p:cNvCxnSpPr/>
          <p:nvPr/>
        </p:nvCxnSpPr>
        <p:spPr>
          <a:xfrm>
            <a:off x="1115616" y="1412776"/>
            <a:ext cx="648072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439652" y="2204866"/>
            <a:ext cx="2571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0, </a:t>
            </a:r>
            <a:r>
              <a:rPr lang="de-AT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steady</a:t>
            </a:r>
            <a:r>
              <a:rPr lang="de-A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state</a:t>
            </a:r>
            <a:endParaRPr lang="de-A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6192180" y="1412776"/>
            <a:ext cx="648072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7848364" y="1412776"/>
            <a:ext cx="684076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554653" y="2204866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negligible</a:t>
            </a:r>
            <a:endParaRPr lang="de-AT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535381"/>
              </p:ext>
            </p:extLst>
          </p:nvPr>
        </p:nvGraphicFramePr>
        <p:xfrm>
          <a:off x="758828" y="4868865"/>
          <a:ext cx="6176963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53" name="Formel" r:id="rId9" imgW="2641320" imgH="507960" progId="Equation.3">
                  <p:embed/>
                </p:oleObj>
              </mc:Choice>
              <mc:Fallback>
                <p:oleObj name="Formel" r:id="rId9" imgW="2641320" imgH="50796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8" y="4868865"/>
                        <a:ext cx="6176963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0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 Verbindung mit Pfeil 12"/>
          <p:cNvCxnSpPr>
            <a:cxnSpLocks noChangeShapeType="1"/>
          </p:cNvCxnSpPr>
          <p:nvPr/>
        </p:nvCxnSpPr>
        <p:spPr bwMode="auto">
          <a:xfrm>
            <a:off x="1257752" y="4072096"/>
            <a:ext cx="3238056" cy="587408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4" name="Gerade Verbindung mit Pfeil 12"/>
          <p:cNvCxnSpPr>
            <a:cxnSpLocks noChangeShapeType="1"/>
          </p:cNvCxnSpPr>
          <p:nvPr/>
        </p:nvCxnSpPr>
        <p:spPr bwMode="auto">
          <a:xfrm>
            <a:off x="1287638" y="3475495"/>
            <a:ext cx="2844614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5" name="Gerade Verbindung mit Pfeil 12"/>
          <p:cNvCxnSpPr>
            <a:cxnSpLocks noChangeShapeType="1"/>
          </p:cNvCxnSpPr>
          <p:nvPr/>
        </p:nvCxnSpPr>
        <p:spPr bwMode="auto">
          <a:xfrm flipV="1">
            <a:off x="1230835" y="2192289"/>
            <a:ext cx="3264977" cy="615361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sun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767" y="59177"/>
            <a:ext cx="6949260" cy="6808465"/>
          </a:xfrm>
          <a:prstGeom prst="rect">
            <a:avLst/>
          </a:prstGeom>
        </p:spPr>
      </p:pic>
      <p:cxnSp>
        <p:nvCxnSpPr>
          <p:cNvPr id="24" name="Gerade Verbindung mit Pfeil 12"/>
          <p:cNvCxnSpPr>
            <a:cxnSpLocks noChangeShapeType="1"/>
          </p:cNvCxnSpPr>
          <p:nvPr/>
        </p:nvCxnSpPr>
        <p:spPr bwMode="auto">
          <a:xfrm rot="1800000">
            <a:off x="768001" y="54924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25" name="Gerade Verbindung mit Pfeil 12"/>
          <p:cNvCxnSpPr>
            <a:cxnSpLocks noChangeShapeType="1"/>
          </p:cNvCxnSpPr>
          <p:nvPr/>
        </p:nvCxnSpPr>
        <p:spPr bwMode="auto">
          <a:xfrm rot="1200000">
            <a:off x="1081993" y="4844555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39" name="Gerade Verbindung mit Pfeil 12"/>
          <p:cNvCxnSpPr>
            <a:cxnSpLocks noChangeShapeType="1"/>
          </p:cNvCxnSpPr>
          <p:nvPr/>
        </p:nvCxnSpPr>
        <p:spPr bwMode="auto">
          <a:xfrm rot="2400000">
            <a:off x="365769" y="6093171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1" name="Gerade Verbindung mit Pfeil 12"/>
          <p:cNvCxnSpPr>
            <a:cxnSpLocks noChangeShapeType="1"/>
          </p:cNvCxnSpPr>
          <p:nvPr/>
        </p:nvCxnSpPr>
        <p:spPr bwMode="auto">
          <a:xfrm rot="-1200000">
            <a:off x="1023473" y="2005732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rot="-1800000">
            <a:off x="721592" y="1351579"/>
            <a:ext cx="909638" cy="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round/>
            <a:headEnd/>
            <a:tailEnd type="stealth" w="lg" len="lg"/>
          </a:ln>
        </p:spPr>
      </p:cxnSp>
      <p:sp>
        <p:nvSpPr>
          <p:cNvPr id="30" name="Textfeld 29"/>
          <p:cNvSpPr txBox="1"/>
          <p:nvPr/>
        </p:nvSpPr>
        <p:spPr>
          <a:xfrm>
            <a:off x="6014519" y="5919666"/>
            <a:ext cx="3021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hotographs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latin typeface="Arial" pitchFamily="34" charset="0"/>
                <a:cs typeface="Arial" pitchFamily="34" charset="0"/>
              </a:rPr>
            </a:br>
            <a:r>
              <a:rPr lang="de-AT" sz="800" dirty="0" err="1" smtClean="0">
                <a:latin typeface="Arial" pitchFamily="34" charset="0"/>
                <a:cs typeface="Arial" pitchFamily="34" charset="0"/>
              </a:rPr>
              <a:t>sun</a:t>
            </a:r>
            <a:r>
              <a:rPr lang="de-AT" sz="800" dirty="0" smtClean="0">
                <a:latin typeface="Arial" pitchFamily="34" charset="0"/>
                <a:cs typeface="Arial" pitchFamily="34" charset="0"/>
              </a:rPr>
              <a:t>: NASA,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eries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images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from SOHO -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GPN-2002-000120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earth: the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blue marble, www.visibleearth.nasa.gov</a:t>
            </a:r>
            <a:endParaRPr lang="de-AT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6" y="2216853"/>
            <a:ext cx="2504311" cy="2493107"/>
          </a:xfrm>
          <a:prstGeom prst="rect">
            <a:avLst/>
          </a:prstGeom>
        </p:spPr>
      </p:pic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rot="10800000">
            <a:off x="4453498" y="3461967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 rot="12600000">
            <a:off x="4677015" y="2506255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8" name="Gerade Verbindung mit Pfeil 12"/>
          <p:cNvCxnSpPr>
            <a:cxnSpLocks noChangeShapeType="1"/>
          </p:cNvCxnSpPr>
          <p:nvPr/>
        </p:nvCxnSpPr>
        <p:spPr bwMode="auto">
          <a:xfrm rot="14400000">
            <a:off x="5383398" y="1807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29" name="Gerade Verbindung mit Pfeil 12"/>
          <p:cNvCxnSpPr>
            <a:cxnSpLocks noChangeShapeType="1"/>
          </p:cNvCxnSpPr>
          <p:nvPr/>
        </p:nvCxnSpPr>
        <p:spPr bwMode="auto">
          <a:xfrm rot="16200000">
            <a:off x="6330440" y="1550913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1" name="Gerade Verbindung mit Pfeil 12"/>
          <p:cNvCxnSpPr>
            <a:cxnSpLocks noChangeShapeType="1"/>
          </p:cNvCxnSpPr>
          <p:nvPr/>
        </p:nvCxnSpPr>
        <p:spPr bwMode="auto">
          <a:xfrm>
            <a:off x="8222156" y="3444499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2" name="Gerade Verbindung mit Pfeil 12"/>
          <p:cNvCxnSpPr>
            <a:cxnSpLocks noChangeShapeType="1"/>
          </p:cNvCxnSpPr>
          <p:nvPr/>
        </p:nvCxnSpPr>
        <p:spPr bwMode="auto">
          <a:xfrm rot="1800000">
            <a:off x="7986150" y="443209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3" name="Gerade Verbindung mit Pfeil 12"/>
          <p:cNvCxnSpPr>
            <a:cxnSpLocks noChangeShapeType="1"/>
          </p:cNvCxnSpPr>
          <p:nvPr/>
        </p:nvCxnSpPr>
        <p:spPr bwMode="auto">
          <a:xfrm rot="3600000">
            <a:off x="7271128" y="511346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4" name="Gerade Verbindung mit Pfeil 12"/>
          <p:cNvCxnSpPr>
            <a:cxnSpLocks noChangeShapeType="1"/>
          </p:cNvCxnSpPr>
          <p:nvPr/>
        </p:nvCxnSpPr>
        <p:spPr bwMode="auto">
          <a:xfrm rot="5400000">
            <a:off x="6330440" y="534599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5" name="Gerade Verbindung mit Pfeil 12"/>
          <p:cNvCxnSpPr>
            <a:cxnSpLocks noChangeShapeType="1"/>
          </p:cNvCxnSpPr>
          <p:nvPr/>
        </p:nvCxnSpPr>
        <p:spPr bwMode="auto">
          <a:xfrm rot="9000000">
            <a:off x="4692512" y="4407953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6" name="Gerade Verbindung mit Pfeil 12"/>
          <p:cNvCxnSpPr>
            <a:cxnSpLocks noChangeShapeType="1"/>
          </p:cNvCxnSpPr>
          <p:nvPr/>
        </p:nvCxnSpPr>
        <p:spPr bwMode="auto">
          <a:xfrm rot="7200000">
            <a:off x="5376533" y="5103735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7" name="Gerade Verbindung mit Pfeil 12"/>
          <p:cNvCxnSpPr>
            <a:cxnSpLocks noChangeShapeType="1"/>
          </p:cNvCxnSpPr>
          <p:nvPr/>
        </p:nvCxnSpPr>
        <p:spPr bwMode="auto">
          <a:xfrm rot="19800000">
            <a:off x="7962783" y="2514351"/>
            <a:ext cx="909638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38" name="Gerade Verbindung mit Pfeil 12"/>
          <p:cNvCxnSpPr>
            <a:cxnSpLocks noChangeShapeType="1"/>
          </p:cNvCxnSpPr>
          <p:nvPr/>
        </p:nvCxnSpPr>
        <p:spPr bwMode="auto">
          <a:xfrm rot="18000000">
            <a:off x="7280190" y="1805679"/>
            <a:ext cx="909639" cy="0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stealth" w="lg" len="lg"/>
          </a:ln>
        </p:spPr>
      </p:cxnSp>
      <p:cxnSp>
        <p:nvCxnSpPr>
          <p:cNvPr id="49" name="Gerade Verbindung mit Pfeil 12"/>
          <p:cNvCxnSpPr>
            <a:cxnSpLocks noChangeShapeType="1"/>
          </p:cNvCxnSpPr>
          <p:nvPr/>
        </p:nvCxnSpPr>
        <p:spPr bwMode="auto">
          <a:xfrm flipH="1" flipV="1">
            <a:off x="3681229" y="1737466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cxnSp>
        <p:nvCxnSpPr>
          <p:cNvPr id="50" name="Gerade Verbindung mit Pfeil 12"/>
          <p:cNvCxnSpPr>
            <a:cxnSpLocks noChangeShapeType="1"/>
          </p:cNvCxnSpPr>
          <p:nvPr/>
        </p:nvCxnSpPr>
        <p:spPr bwMode="auto">
          <a:xfrm flipH="1" flipV="1">
            <a:off x="3359983" y="3020675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cxnSp>
        <p:nvCxnSpPr>
          <p:cNvPr id="51" name="Gerade Verbindung mit Pfeil 12"/>
          <p:cNvCxnSpPr>
            <a:cxnSpLocks noChangeShapeType="1"/>
          </p:cNvCxnSpPr>
          <p:nvPr/>
        </p:nvCxnSpPr>
        <p:spPr bwMode="auto">
          <a:xfrm flipH="1" flipV="1">
            <a:off x="3681229" y="4204686"/>
            <a:ext cx="772273" cy="454820"/>
          </a:xfrm>
          <a:prstGeom prst="straightConnector1">
            <a:avLst/>
          </a:prstGeom>
          <a:noFill/>
          <a:ln w="76200" algn="ctr">
            <a:solidFill>
              <a:srgbClr val="FF9933"/>
            </a:solidFill>
            <a:prstDash val="sysDot"/>
            <a:round/>
            <a:headEnd/>
            <a:tailEnd type="stealth" w="lg" len="lg"/>
          </a:ln>
        </p:spPr>
      </p:cxnSp>
      <p:sp>
        <p:nvSpPr>
          <p:cNvPr id="5" name="Textfeld 4"/>
          <p:cNvSpPr txBox="1"/>
          <p:nvPr/>
        </p:nvSpPr>
        <p:spPr>
          <a:xfrm>
            <a:off x="2901620" y="4725146"/>
            <a:ext cx="2475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reflection</a:t>
            </a:r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</a:br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atmosphere</a:t>
            </a:r>
            <a:endParaRPr lang="de-AT" sz="2400" b="1" dirty="0">
              <a:solidFill>
                <a:srgbClr val="FF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470201" y="2128411"/>
            <a:ext cx="2664000" cy="2664000"/>
          </a:xfrm>
          <a:prstGeom prst="ellipse">
            <a:avLst/>
          </a:prstGeom>
          <a:noFill/>
          <a:ln w="38100">
            <a:solidFill>
              <a:srgbClr val="187B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Textfeld 46"/>
          <p:cNvSpPr txBox="1"/>
          <p:nvPr/>
        </p:nvSpPr>
        <p:spPr>
          <a:xfrm>
            <a:off x="3059832" y="2807650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balance</a:t>
            </a:r>
            <a:r>
              <a:rPr lang="de-AT" sz="2400" b="1" dirty="0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187BB6"/>
                </a:solidFill>
                <a:latin typeface="Arial" pitchFamily="34" charset="0"/>
                <a:cs typeface="Arial" pitchFamily="34" charset="0"/>
              </a:rPr>
              <a:t>volume</a:t>
            </a:r>
            <a:endParaRPr lang="de-AT" sz="2400" b="1" dirty="0">
              <a:solidFill>
                <a:srgbClr val="187BB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55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683572" y="1340768"/>
            <a:ext cx="723146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degree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reflection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endParaRPr lang="de-AT" sz="2400" dirty="0">
              <a:latin typeface="Arial" pitchFamily="34" charset="0"/>
              <a:cs typeface="Arial" pitchFamily="34" charset="0"/>
            </a:endParaRPr>
          </a:p>
          <a:p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measured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: 288 K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+15 °C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because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natural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and </a:t>
            </a:r>
          </a:p>
          <a:p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anthropogenic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greenhaouse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effect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radiation</a:t>
            </a:r>
            <a:r>
              <a:rPr lang="de-AT" dirty="0"/>
              <a:t> </a:t>
            </a:r>
            <a:r>
              <a:rPr lang="de-AT" dirty="0" err="1"/>
              <a:t>balance</a:t>
            </a:r>
            <a:r>
              <a:rPr lang="de-AT" dirty="0"/>
              <a:t> on </a:t>
            </a:r>
            <a:r>
              <a:rPr lang="de-AT" dirty="0" err="1" smtClean="0"/>
              <a:t>earth</a:t>
            </a:r>
            <a:endParaRPr lang="de-AT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59937"/>
              </p:ext>
            </p:extLst>
          </p:nvPr>
        </p:nvGraphicFramePr>
        <p:xfrm>
          <a:off x="754463" y="2852740"/>
          <a:ext cx="72739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3" name="Formel" r:id="rId3" imgW="3111480" imgH="507960" progId="Equation.3">
                  <p:embed/>
                </p:oleObj>
              </mc:Choice>
              <mc:Fallback>
                <p:oleObj name="Formel" r:id="rId3" imgW="3111480" imgH="507960" progId="Equation.3">
                  <p:embed/>
                  <p:pic>
                    <p:nvPicPr>
                      <p:cNvPr id="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463" y="2852740"/>
                        <a:ext cx="727392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057619"/>
              </p:ext>
            </p:extLst>
          </p:nvPr>
        </p:nvGraphicFramePr>
        <p:xfrm>
          <a:off x="750888" y="2073277"/>
          <a:ext cx="11874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4" name="Formel" r:id="rId5" imgW="507960" imgH="203040" progId="Equation.3">
                  <p:embed/>
                </p:oleObj>
              </mc:Choice>
              <mc:Fallback>
                <p:oleObj name="Formel" r:id="rId5" imgW="507960" imgH="20304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2073277"/>
                        <a:ext cx="118745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093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>
            <a:spLocks noChangeAspect="1"/>
          </p:cNvSpPr>
          <p:nvPr/>
        </p:nvSpPr>
        <p:spPr>
          <a:xfrm>
            <a:off x="-1620688" y="332657"/>
            <a:ext cx="2260778" cy="2260779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-8281618" y="1873212"/>
            <a:ext cx="25678469" cy="25678469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79000">
                <a:schemeClr val="tx2">
                  <a:lumMod val="60000"/>
                  <a:lumOff val="40000"/>
                </a:schemeClr>
              </a:gs>
              <a:gs pos="88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effect</a:t>
            </a:r>
            <a:r>
              <a:rPr lang="de-DE" dirty="0" smtClean="0"/>
              <a:t> of </a:t>
            </a:r>
            <a:r>
              <a:rPr lang="de-DE" dirty="0" err="1" smtClean="0"/>
              <a:t>greenhouse</a:t>
            </a:r>
            <a:r>
              <a:rPr lang="de-DE" dirty="0" smtClean="0"/>
              <a:t> </a:t>
            </a:r>
            <a:r>
              <a:rPr lang="de-DE" dirty="0" err="1" smtClean="0"/>
              <a:t>gases</a:t>
            </a:r>
            <a:endParaRPr lang="de-DE" dirty="0" smtClean="0"/>
          </a:p>
        </p:txBody>
      </p:sp>
      <p:cxnSp>
        <p:nvCxnSpPr>
          <p:cNvPr id="42" name="Gerade Verbindung mit Pfeil 12"/>
          <p:cNvCxnSpPr>
            <a:cxnSpLocks noChangeShapeType="1"/>
          </p:cNvCxnSpPr>
          <p:nvPr/>
        </p:nvCxnSpPr>
        <p:spPr bwMode="auto">
          <a:xfrm flipV="1">
            <a:off x="899592" y="1542189"/>
            <a:ext cx="2166792" cy="1597419"/>
          </a:xfrm>
          <a:prstGeom prst="straightConnector1">
            <a:avLst/>
          </a:prstGeom>
          <a:noFill/>
          <a:ln w="190500" algn="ctr">
            <a:solidFill>
              <a:srgbClr val="FF9933"/>
            </a:solidFill>
            <a:round/>
            <a:headEnd/>
            <a:tailEnd type="stealth" w="med" len="med"/>
          </a:ln>
        </p:spPr>
      </p:cxnSp>
      <p:cxnSp>
        <p:nvCxnSpPr>
          <p:cNvPr id="22" name="Gerade Verbindung mit Pfeil 12"/>
          <p:cNvCxnSpPr>
            <a:cxnSpLocks noChangeShapeType="1"/>
          </p:cNvCxnSpPr>
          <p:nvPr/>
        </p:nvCxnSpPr>
        <p:spPr bwMode="auto">
          <a:xfrm flipV="1">
            <a:off x="2699792" y="1395941"/>
            <a:ext cx="5688632" cy="4337315"/>
          </a:xfrm>
          <a:prstGeom prst="straightConnector1">
            <a:avLst/>
          </a:prstGeom>
          <a:noFill/>
          <a:ln w="381000" algn="ctr">
            <a:solidFill>
              <a:srgbClr val="C00000"/>
            </a:solidFill>
            <a:round/>
            <a:headEnd/>
            <a:tailEnd type="stealth" w="sm" len="sm"/>
          </a:ln>
        </p:spPr>
      </p:cxnSp>
      <p:cxnSp>
        <p:nvCxnSpPr>
          <p:cNvPr id="27" name="Gerade Verbindung mit Pfeil 12"/>
          <p:cNvCxnSpPr>
            <a:cxnSpLocks noChangeShapeType="1"/>
          </p:cNvCxnSpPr>
          <p:nvPr/>
        </p:nvCxnSpPr>
        <p:spPr bwMode="auto">
          <a:xfrm>
            <a:off x="5565038" y="3594333"/>
            <a:ext cx="1836206" cy="2386687"/>
          </a:xfrm>
          <a:prstGeom prst="straightConnector1">
            <a:avLst/>
          </a:prstGeom>
          <a:noFill/>
          <a:ln w="190500" algn="ctr">
            <a:solidFill>
              <a:srgbClr val="C00000"/>
            </a:solidFill>
            <a:round/>
            <a:headEnd/>
            <a:tailEnd type="stealth" w="med" len="med"/>
          </a:ln>
        </p:spPr>
      </p:cxnSp>
      <p:cxnSp>
        <p:nvCxnSpPr>
          <p:cNvPr id="45" name="Gerade Verbindung mit Pfeil 12"/>
          <p:cNvCxnSpPr>
            <a:cxnSpLocks noChangeShapeType="1"/>
          </p:cNvCxnSpPr>
          <p:nvPr/>
        </p:nvCxnSpPr>
        <p:spPr bwMode="auto">
          <a:xfrm>
            <a:off x="-490299" y="1463045"/>
            <a:ext cx="3190091" cy="4270211"/>
          </a:xfrm>
          <a:prstGeom prst="straightConnector1">
            <a:avLst/>
          </a:prstGeom>
          <a:noFill/>
          <a:ln w="381000" algn="ctr">
            <a:solidFill>
              <a:srgbClr val="FF9933"/>
            </a:solidFill>
            <a:round/>
            <a:headEnd/>
            <a:tailEnd type="stealth" w="sm" len="sm"/>
          </a:ln>
        </p:spPr>
      </p:cxnSp>
      <p:sp>
        <p:nvSpPr>
          <p:cNvPr id="6" name="Ellipse 5"/>
          <p:cNvSpPr>
            <a:spLocks noChangeAspect="1"/>
          </p:cNvSpPr>
          <p:nvPr/>
        </p:nvSpPr>
        <p:spPr>
          <a:xfrm>
            <a:off x="-4603295" y="5551535"/>
            <a:ext cx="18321822" cy="18321823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2" name="Textfeld 61"/>
          <p:cNvSpPr txBox="1"/>
          <p:nvPr/>
        </p:nvSpPr>
        <p:spPr>
          <a:xfrm>
            <a:off x="3117644" y="1052738"/>
            <a:ext cx="247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reflection</a:t>
            </a:r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at</a:t>
            </a:r>
            <a:b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</a:br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atmosphere</a:t>
            </a:r>
            <a:endParaRPr lang="de-AT" sz="2400" b="1" dirty="0">
              <a:solidFill>
                <a:srgbClr val="FF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137545" y="4902262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shortwave</a:t>
            </a:r>
            <a: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AT" sz="2400" b="1" dirty="0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</a:br>
            <a:r>
              <a:rPr lang="de-AT" sz="2400" b="1" dirty="0" err="1" smtClean="0">
                <a:solidFill>
                  <a:srgbClr val="FF9933"/>
                </a:solidFill>
                <a:latin typeface="Arial" pitchFamily="34" charset="0"/>
                <a:cs typeface="Arial" pitchFamily="34" charset="0"/>
              </a:rPr>
              <a:t>radiation</a:t>
            </a:r>
            <a:endParaRPr lang="de-AT" sz="2400" b="1" dirty="0">
              <a:solidFill>
                <a:srgbClr val="FF99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164288" y="2564906"/>
            <a:ext cx="1585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longwave</a:t>
            </a:r>
            <a:r>
              <a:rPr lang="de-A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A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de-AT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radiation</a:t>
            </a:r>
            <a:endParaRPr lang="de-AT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2217877" y="3068962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greenhouse</a:t>
            </a:r>
            <a:r>
              <a:rPr lang="de-AT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gases</a:t>
            </a:r>
            <a:endParaRPr lang="de-AT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3431889" y="5805266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de-AT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surface</a:t>
            </a:r>
            <a:endParaRPr lang="de-AT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3579433" y="206085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atmosphere</a:t>
            </a:r>
            <a:endParaRPr lang="de-AT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05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result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480138"/>
            <a:ext cx="84594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temperature of earth results from energy balance</a:t>
            </a:r>
          </a:p>
          <a:p>
            <a:pPr>
              <a:spcAft>
                <a:spcPts val="600"/>
              </a:spcAft>
            </a:pP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balances are exact and fundamentally valid</a:t>
            </a:r>
          </a:p>
          <a:p>
            <a:pPr>
              <a:spcAft>
                <a:spcPts val="600"/>
              </a:spcAft>
            </a:pP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all influences need to be considered</a:t>
            </a:r>
          </a:p>
        </p:txBody>
      </p:sp>
    </p:spTree>
    <p:extLst>
      <p:ext uri="{BB962C8B-B14F-4D97-AF65-F5344CB8AC3E}">
        <p14:creationId xmlns:p14="http://schemas.microsoft.com/office/powerpoint/2010/main" val="41033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Creative-</a:t>
            </a:r>
            <a:r>
              <a:rPr lang="de-AT" sz="1200" dirty="0" err="1"/>
              <a:t>Commons</a:t>
            </a:r>
            <a:r>
              <a:rPr lang="de-AT" sz="1200" dirty="0"/>
              <a:t>-</a:t>
            </a:r>
            <a:r>
              <a:rPr lang="de-AT" sz="1200" dirty="0" err="1"/>
              <a:t>Licence</a:t>
            </a:r>
            <a:r>
              <a:rPr lang="de-AT" sz="1200" dirty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6453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691" y="523995"/>
            <a:ext cx="8451817" cy="672759"/>
          </a:xfrm>
        </p:spPr>
        <p:txBody>
          <a:bodyPr/>
          <a:lstStyle/>
          <a:p>
            <a:r>
              <a:rPr lang="de-AT" dirty="0" smtClean="0"/>
              <a:t>CO</a:t>
            </a:r>
            <a:r>
              <a:rPr lang="de-AT" baseline="-25000" dirty="0" smtClean="0"/>
              <a:t>2</a:t>
            </a:r>
            <a:r>
              <a:rPr lang="de-AT" dirty="0" smtClean="0"/>
              <a:t> </a:t>
            </a:r>
            <a:r>
              <a:rPr lang="de-AT" dirty="0" err="1" smtClean="0"/>
              <a:t>content</a:t>
            </a:r>
            <a:r>
              <a:rPr lang="de-AT" dirty="0" smtClean="0"/>
              <a:t> at </a:t>
            </a:r>
            <a:r>
              <a:rPr lang="de-AT" dirty="0" err="1" smtClean="0"/>
              <a:t>Mauna</a:t>
            </a:r>
            <a:r>
              <a:rPr lang="de-AT" dirty="0" smtClean="0"/>
              <a:t> </a:t>
            </a:r>
            <a:r>
              <a:rPr lang="de-AT" dirty="0" err="1" smtClean="0"/>
              <a:t>Loa</a:t>
            </a:r>
            <a:r>
              <a:rPr lang="de-AT" dirty="0" smtClean="0"/>
              <a:t>, Hawaii</a:t>
            </a:r>
            <a:endParaRPr lang="de-AT" dirty="0"/>
          </a:p>
        </p:txBody>
      </p:sp>
      <p:pic>
        <p:nvPicPr>
          <p:cNvPr id="69784" name="Picture 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" y="506685"/>
            <a:ext cx="8818563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3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definitions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 err="1" smtClean="0">
                <a:solidFill>
                  <a:srgbClr val="0070C0"/>
                </a:solidFill>
              </a:rPr>
              <a:t>reserves</a:t>
            </a:r>
            <a:r>
              <a:rPr lang="de-AT" dirty="0" smtClean="0"/>
              <a:t>: </a:t>
            </a:r>
            <a:r>
              <a:rPr lang="de-AT" dirty="0" err="1" smtClean="0"/>
              <a:t>geologically</a:t>
            </a:r>
            <a:r>
              <a:rPr lang="de-AT" dirty="0" smtClean="0"/>
              <a:t> and </a:t>
            </a:r>
            <a:r>
              <a:rPr lang="de-AT" dirty="0" err="1" smtClean="0"/>
              <a:t>technically</a:t>
            </a:r>
            <a:r>
              <a:rPr lang="de-AT" dirty="0" smtClean="0"/>
              <a:t> </a:t>
            </a:r>
            <a:r>
              <a:rPr lang="de-AT" dirty="0" err="1" smtClean="0"/>
              <a:t>proven</a:t>
            </a:r>
            <a:r>
              <a:rPr lang="de-AT" dirty="0" smtClean="0"/>
              <a:t> </a:t>
            </a:r>
            <a:r>
              <a:rPr lang="de-AT" dirty="0" err="1" smtClean="0"/>
              <a:t>amounts</a:t>
            </a:r>
            <a:r>
              <a:rPr lang="de-AT" dirty="0" smtClean="0"/>
              <a:t> of </a:t>
            </a:r>
            <a:r>
              <a:rPr lang="de-AT" dirty="0" err="1" smtClean="0"/>
              <a:t>crude</a:t>
            </a:r>
            <a:r>
              <a:rPr lang="de-AT" dirty="0" smtClean="0"/>
              <a:t> </a:t>
            </a:r>
            <a:r>
              <a:rPr lang="de-AT" dirty="0" err="1" smtClean="0"/>
              <a:t>oil</a:t>
            </a:r>
            <a:r>
              <a:rPr lang="de-AT" dirty="0" smtClean="0"/>
              <a:t>, </a:t>
            </a:r>
            <a:r>
              <a:rPr lang="de-AT" dirty="0" err="1" smtClean="0"/>
              <a:t>coal</a:t>
            </a:r>
            <a:r>
              <a:rPr lang="de-AT" dirty="0" smtClean="0"/>
              <a:t>, </a:t>
            </a:r>
            <a:r>
              <a:rPr lang="de-AT" dirty="0" err="1" smtClean="0"/>
              <a:t>natural</a:t>
            </a:r>
            <a:r>
              <a:rPr lang="de-AT" dirty="0" smtClean="0"/>
              <a:t> gas, etc., </a:t>
            </a:r>
            <a:r>
              <a:rPr lang="de-AT" dirty="0" err="1" smtClean="0"/>
              <a:t>which</a:t>
            </a:r>
            <a:r>
              <a:rPr lang="de-AT" dirty="0" smtClean="0"/>
              <a:t> </a:t>
            </a:r>
            <a:r>
              <a:rPr lang="de-AT" dirty="0" err="1" smtClean="0"/>
              <a:t>can</a:t>
            </a:r>
            <a:r>
              <a:rPr lang="de-AT" dirty="0" smtClean="0"/>
              <a:t> </a:t>
            </a:r>
            <a:r>
              <a:rPr lang="de-AT" dirty="0" err="1" smtClean="0"/>
              <a:t>be</a:t>
            </a:r>
            <a:r>
              <a:rPr lang="de-AT" dirty="0" smtClean="0"/>
              <a:t> </a:t>
            </a:r>
            <a:r>
              <a:rPr lang="de-AT" dirty="0" err="1" smtClean="0"/>
              <a:t>extracted</a:t>
            </a:r>
            <a:r>
              <a:rPr lang="de-AT" dirty="0" smtClean="0"/>
              <a:t> </a:t>
            </a:r>
            <a:r>
              <a:rPr lang="de-AT" dirty="0" err="1" smtClean="0"/>
              <a:t>economically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technologies</a:t>
            </a:r>
            <a:r>
              <a:rPr lang="de-AT" dirty="0" smtClean="0"/>
              <a:t> </a:t>
            </a:r>
            <a:r>
              <a:rPr lang="de-AT" dirty="0" err="1" smtClean="0"/>
              <a:t>available</a:t>
            </a:r>
            <a:r>
              <a:rPr lang="de-AT" dirty="0" smtClean="0"/>
              <a:t> </a:t>
            </a:r>
            <a:r>
              <a:rPr lang="de-AT" dirty="0" err="1" smtClean="0"/>
              <a:t>today</a:t>
            </a:r>
            <a:endParaRPr lang="de-AT" dirty="0" smtClean="0"/>
          </a:p>
          <a:p>
            <a:pPr marL="0" indent="0">
              <a:buNone/>
            </a:pPr>
            <a:endParaRPr lang="de-AT" sz="1000" dirty="0"/>
          </a:p>
          <a:p>
            <a:pPr marL="0" indent="0">
              <a:buNone/>
            </a:pPr>
            <a:r>
              <a:rPr lang="de-AT" dirty="0" err="1" smtClean="0">
                <a:solidFill>
                  <a:srgbClr val="0070C0"/>
                </a:solidFill>
              </a:rPr>
              <a:t>resources</a:t>
            </a:r>
            <a:r>
              <a:rPr lang="de-AT" dirty="0" smtClean="0"/>
              <a:t>: </a:t>
            </a:r>
            <a:r>
              <a:rPr lang="de-AT" dirty="0" err="1" smtClean="0"/>
              <a:t>amount</a:t>
            </a:r>
            <a:r>
              <a:rPr lang="de-AT" dirty="0" smtClean="0"/>
              <a:t> of a </a:t>
            </a:r>
            <a:r>
              <a:rPr lang="de-AT" dirty="0" err="1" smtClean="0"/>
              <a:t>raw</a:t>
            </a:r>
            <a:r>
              <a:rPr lang="de-AT" dirty="0" smtClean="0"/>
              <a:t> material,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technical</a:t>
            </a:r>
            <a:r>
              <a:rPr lang="de-AT" dirty="0" smtClean="0"/>
              <a:t> and </a:t>
            </a:r>
            <a:r>
              <a:rPr lang="de-AT" dirty="0" err="1" smtClean="0"/>
              <a:t>economical</a:t>
            </a:r>
            <a:r>
              <a:rPr lang="de-AT" dirty="0" smtClean="0"/>
              <a:t> </a:t>
            </a:r>
            <a:r>
              <a:rPr lang="de-AT" dirty="0" err="1" smtClean="0"/>
              <a:t>extraction</a:t>
            </a:r>
            <a:r>
              <a:rPr lang="de-AT" dirty="0" smtClean="0"/>
              <a:t> of </a:t>
            </a:r>
            <a:r>
              <a:rPr lang="de-AT" dirty="0" err="1" smtClean="0"/>
              <a:t>which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still </a:t>
            </a:r>
            <a:r>
              <a:rPr lang="de-AT" dirty="0" err="1" smtClean="0"/>
              <a:t>uncertain</a:t>
            </a:r>
            <a:r>
              <a:rPr lang="de-AT" dirty="0" smtClean="0"/>
              <a:t>, </a:t>
            </a:r>
            <a:r>
              <a:rPr lang="de-AT" dirty="0" err="1" smtClean="0"/>
              <a:t>which</a:t>
            </a:r>
            <a:r>
              <a:rPr lang="de-AT" dirty="0" smtClean="0"/>
              <a:t> </a:t>
            </a:r>
            <a:r>
              <a:rPr lang="de-AT" dirty="0" err="1" smtClean="0"/>
              <a:t>can</a:t>
            </a:r>
            <a:r>
              <a:rPr lang="de-AT" dirty="0" smtClean="0"/>
              <a:t> </a:t>
            </a:r>
            <a:r>
              <a:rPr lang="de-AT" dirty="0" err="1" smtClean="0"/>
              <a:t>nevertheless</a:t>
            </a:r>
            <a:r>
              <a:rPr lang="de-AT" dirty="0" smtClean="0"/>
              <a:t> </a:t>
            </a:r>
            <a:r>
              <a:rPr lang="de-AT" dirty="0" err="1" smtClean="0"/>
              <a:t>be</a:t>
            </a:r>
            <a:r>
              <a:rPr lang="de-AT" dirty="0" smtClean="0"/>
              <a:t> </a:t>
            </a:r>
            <a:r>
              <a:rPr lang="de-AT" dirty="0" err="1" smtClean="0"/>
              <a:t>expected</a:t>
            </a:r>
            <a:r>
              <a:rPr lang="de-AT" dirty="0" smtClean="0"/>
              <a:t> </a:t>
            </a:r>
            <a:r>
              <a:rPr lang="de-AT" dirty="0" err="1" smtClean="0"/>
              <a:t>based</a:t>
            </a:r>
            <a:r>
              <a:rPr lang="de-AT" dirty="0" smtClean="0"/>
              <a:t> on </a:t>
            </a:r>
            <a:r>
              <a:rPr lang="de-AT" dirty="0" err="1" smtClean="0"/>
              <a:t>geological</a:t>
            </a:r>
            <a:r>
              <a:rPr lang="de-AT" dirty="0" smtClean="0"/>
              <a:t> </a:t>
            </a:r>
            <a:r>
              <a:rPr lang="de-AT" dirty="0" err="1" smtClean="0"/>
              <a:t>indicators</a:t>
            </a:r>
            <a:r>
              <a:rPr lang="de-AT" dirty="0" smtClean="0"/>
              <a:t>.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 smtClean="0"/>
          </a:p>
          <a:p>
            <a:pPr marL="0" indent="0">
              <a:buNone/>
            </a:pPr>
            <a:endParaRPr lang="de-AT" dirty="0" smtClean="0"/>
          </a:p>
          <a:p>
            <a:pPr marL="0" indent="0">
              <a:buNone/>
            </a:pPr>
            <a:endParaRPr lang="de-AT" dirty="0" smtClean="0"/>
          </a:p>
          <a:p>
            <a:pPr marL="0" indent="0">
              <a:buNone/>
            </a:pPr>
            <a:r>
              <a:rPr lang="de-AT" sz="1000" dirty="0" smtClean="0"/>
              <a:t>B. </a:t>
            </a:r>
            <a:r>
              <a:rPr lang="de-AT" sz="1000" dirty="0" err="1" smtClean="0"/>
              <a:t>Hillemeier</a:t>
            </a:r>
            <a:r>
              <a:rPr lang="de-AT" sz="1000" dirty="0" smtClean="0"/>
              <a:t> (Ed.) 2006: Die Zukunft der Energieversorgung in </a:t>
            </a:r>
            <a:r>
              <a:rPr lang="de-AT" sz="1000" dirty="0"/>
              <a:t>D</a:t>
            </a:r>
            <a:r>
              <a:rPr lang="de-AT" sz="1000" dirty="0" smtClean="0"/>
              <a:t>eutschland. </a:t>
            </a:r>
            <a:r>
              <a:rPr lang="de-AT" sz="1000" dirty="0" err="1" smtClean="0"/>
              <a:t>acatech</a:t>
            </a:r>
            <a:r>
              <a:rPr lang="de-AT" sz="1000" dirty="0" smtClean="0"/>
              <a:t> SYMPOSIUM, 21</a:t>
            </a:r>
            <a:r>
              <a:rPr lang="de-AT" sz="1000" dirty="0"/>
              <a:t>. NOVEMBER 2006</a:t>
            </a:r>
            <a:endParaRPr lang="de-AT" sz="1000" dirty="0" smtClean="0"/>
          </a:p>
          <a:p>
            <a:pPr marL="0" indent="0">
              <a:buNone/>
            </a:pP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39152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energy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202159"/>
            <a:ext cx="5983048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495675" algn="r"/>
                <a:tab pos="5741988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reserves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consumption</a:t>
            </a:r>
            <a:endParaRPr lang="de-AT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Gt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Gt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/a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crude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oil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225	4.1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natural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gas	154	2.4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coal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860	7.7</a:t>
            </a:r>
          </a:p>
          <a:p>
            <a:pPr>
              <a:tabLst>
                <a:tab pos="3495675" algn="r"/>
                <a:tab pos="5741988" algn="r"/>
              </a:tabLst>
            </a:pPr>
            <a:endParaRPr lang="de-AT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AT" sz="24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34.0</a:t>
            </a:r>
            <a:endParaRPr lang="de-AT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primary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carriers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	143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PWh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/a</a:t>
            </a:r>
          </a:p>
          <a:p>
            <a:pPr>
              <a:tabLst>
                <a:tab pos="3495675" algn="r"/>
                <a:tab pos="5741988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electricity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	22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PWh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/a</a:t>
            </a:r>
          </a:p>
          <a:p>
            <a:pPr>
              <a:tabLst>
                <a:tab pos="3670300" algn="r"/>
                <a:tab pos="6105525" algn="r"/>
              </a:tabLst>
            </a:pPr>
            <a:endParaRPr lang="de-AT" sz="28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a	= </a:t>
            </a:r>
            <a:r>
              <a:rPr lang="de-AT" dirty="0" err="1" smtClean="0">
                <a:latin typeface="Arial" pitchFamily="34" charset="0"/>
                <a:cs typeface="Arial" pitchFamily="34" charset="0"/>
              </a:rPr>
              <a:t>year</a:t>
            </a:r>
            <a:endParaRPr lang="de-AT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G	= 1 000 000 000</a:t>
            </a: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P	= 1 000 000 000 000 000</a:t>
            </a:r>
          </a:p>
        </p:txBody>
      </p:sp>
    </p:spTree>
    <p:extLst>
      <p:ext uri="{BB962C8B-B14F-4D97-AF65-F5344CB8AC3E}">
        <p14:creationId xmlns:p14="http://schemas.microsoft.com/office/powerpoint/2010/main" val="383390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population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202159"/>
            <a:ext cx="84604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million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world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6 970	</a:t>
            </a:r>
          </a:p>
          <a:p>
            <a:pPr>
              <a:tabLst>
                <a:tab pos="3590925" algn="ct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Austria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8.4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G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ermany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82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USA	313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EU-27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502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Russia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142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America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943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Africa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1 070	</a:t>
            </a: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China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1 379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590925" algn="r"/>
                <a:tab pos="5916613" algn="r"/>
                <a:tab pos="78930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India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1 241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6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energy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72" y="1202157"/>
            <a:ext cx="8250977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reserves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consumption</a:t>
            </a:r>
            <a:endParaRPr lang="de-AT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t/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kg/(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a)	kg/(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d)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crude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oil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32	582	1.6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natural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gas	22	342	0.9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coal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122	1 104	3.0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177	2 028	5.6</a:t>
            </a: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endParaRPr lang="de-AT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782888" algn="r"/>
                <a:tab pos="5284788" algn="r"/>
                <a:tab pos="7988300" algn="r"/>
              </a:tabLst>
            </a:pP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AT" sz="24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4 880	13.4</a:t>
            </a:r>
            <a:endParaRPr lang="de-AT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420938" algn="r"/>
                <a:tab pos="5284788" algn="r"/>
                <a:tab pos="7988300" algn="r"/>
              </a:tabLst>
            </a:pP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284788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primary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20 480 kWh/(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a)	56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kWh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/(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d)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284788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electricity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3 160 kWh/(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a)	9 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kWh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/(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)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420938" algn="r"/>
                <a:tab pos="5284788" algn="r"/>
                <a:tab pos="7988300" algn="r"/>
              </a:tabLst>
            </a:pPr>
            <a:endParaRPr lang="de-AT" sz="28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a	= </a:t>
            </a:r>
            <a:r>
              <a:rPr lang="de-AT" dirty="0" err="1" smtClean="0">
                <a:latin typeface="Arial" pitchFamily="34" charset="0"/>
                <a:cs typeface="Arial" pitchFamily="34" charset="0"/>
              </a:rPr>
              <a:t>year</a:t>
            </a:r>
            <a:endParaRPr lang="de-AT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68288" algn="l"/>
              </a:tabLst>
            </a:pPr>
            <a:r>
              <a:rPr lang="de-AT" dirty="0" smtClean="0">
                <a:latin typeface="Arial" pitchFamily="34" charset="0"/>
                <a:cs typeface="Arial" pitchFamily="34" charset="0"/>
              </a:rPr>
              <a:t>d	= </a:t>
            </a:r>
            <a:r>
              <a:rPr lang="de-AT" dirty="0" err="1" smtClean="0">
                <a:latin typeface="Arial" pitchFamily="34" charset="0"/>
                <a:cs typeface="Arial" pitchFamily="34" charset="0"/>
              </a:rPr>
              <a:t>day</a:t>
            </a:r>
            <a:endParaRPr lang="de-AT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prinmary-energy</a:t>
            </a:r>
            <a:r>
              <a:rPr lang="de-AT" dirty="0" smtClean="0"/>
              <a:t> </a:t>
            </a:r>
            <a:r>
              <a:rPr lang="de-AT" dirty="0" err="1" smtClean="0"/>
              <a:t>consumption</a:t>
            </a:r>
            <a:endParaRPr lang="de-AT" dirty="0"/>
          </a:p>
        </p:txBody>
      </p:sp>
      <p:pic>
        <p:nvPicPr>
          <p:cNvPr id="72847" name="Picture 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9844"/>
            <a:ext cx="8418513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6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distribution</a:t>
            </a:r>
            <a:r>
              <a:rPr lang="de-AT" dirty="0" smtClean="0"/>
              <a:t> of global </a:t>
            </a:r>
            <a:r>
              <a:rPr lang="de-AT" dirty="0" err="1" smtClean="0"/>
              <a:t>consumption</a:t>
            </a:r>
            <a:r>
              <a:rPr lang="de-AT" dirty="0" smtClean="0"/>
              <a:t> 2009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036085" y="6090595"/>
            <a:ext cx="4034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International Energy </a:t>
            </a:r>
            <a:r>
              <a:rPr lang="en-US" sz="1200" dirty="0" smtClean="0"/>
              <a:t>Agency, 2011 </a:t>
            </a:r>
            <a:r>
              <a:rPr lang="en-US" sz="1200" dirty="0"/>
              <a:t>Key World Energy </a:t>
            </a:r>
            <a:r>
              <a:rPr lang="en-US" sz="1200" dirty="0" smtClean="0"/>
              <a:t>Statistics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908" name="Picture 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84026"/>
            <a:ext cx="8923337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9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US </a:t>
            </a:r>
            <a:r>
              <a:rPr lang="de-AT" dirty="0" err="1" smtClean="0"/>
              <a:t>energy</a:t>
            </a:r>
            <a:r>
              <a:rPr lang="de-AT" dirty="0" smtClean="0"/>
              <a:t> </a:t>
            </a:r>
            <a:r>
              <a:rPr lang="de-AT" dirty="0" err="1" smtClean="0"/>
              <a:t>flow</a:t>
            </a:r>
            <a:r>
              <a:rPr lang="de-AT" dirty="0" smtClean="0"/>
              <a:t> </a:t>
            </a:r>
            <a:r>
              <a:rPr lang="de-AT" dirty="0" err="1" smtClean="0"/>
              <a:t>chart</a:t>
            </a:r>
            <a:r>
              <a:rPr lang="de-AT" dirty="0" smtClean="0"/>
              <a:t> 2011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53244" y="6111681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 http://commons.wikimedia.org/wiki/File:LLNLUSEnergy2011.png</a:t>
            </a:r>
            <a:endParaRPr lang="de-AT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6" y="910392"/>
            <a:ext cx="8100391" cy="540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energy</a:t>
            </a:r>
            <a:r>
              <a:rPr lang="de-AT" dirty="0" smtClean="0"/>
              <a:t> </a:t>
            </a:r>
            <a:r>
              <a:rPr lang="de-AT" dirty="0" err="1" smtClean="0"/>
              <a:t>profiles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Austria 2009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5955040" y="6132798"/>
            <a:ext cx="3182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Energie-</a:t>
            </a:r>
            <a:r>
              <a:rPr lang="de-AT" sz="1200" dirty="0" err="1"/>
              <a:t>Control</a:t>
            </a:r>
            <a:r>
              <a:rPr lang="de-AT" sz="1200" dirty="0"/>
              <a:t> </a:t>
            </a:r>
            <a:r>
              <a:rPr lang="de-AT" sz="1200" dirty="0" smtClean="0"/>
              <a:t>Austria, Statistikbroschüre 2011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990" name="Picture 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1" y="1052736"/>
            <a:ext cx="7580313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7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land</a:t>
            </a:r>
            <a:r>
              <a:rPr lang="de-AT" dirty="0" smtClean="0"/>
              <a:t> </a:t>
            </a:r>
            <a:r>
              <a:rPr lang="de-AT" dirty="0" err="1" smtClean="0"/>
              <a:t>area</a:t>
            </a:r>
            <a:r>
              <a:rPr lang="de-AT" dirty="0" smtClean="0"/>
              <a:t> per </a:t>
            </a:r>
            <a:r>
              <a:rPr lang="de-AT" dirty="0" err="1" smtClean="0"/>
              <a:t>capita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47088" y="6093299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  <p:pic>
        <p:nvPicPr>
          <p:cNvPr id="71820" name="Picture 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9" y="506685"/>
            <a:ext cx="8789987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9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earth</a:t>
            </a:r>
            <a:r>
              <a:rPr lang="de-AT" dirty="0" smtClean="0"/>
              <a:t> </a:t>
            </a:r>
            <a:r>
              <a:rPr lang="de-AT" dirty="0" err="1" smtClean="0"/>
              <a:t>surface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202160"/>
            <a:ext cx="85689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916613" algn="r"/>
                <a:tab pos="7988300" algn="r"/>
              </a:tabLst>
            </a:pPr>
            <a:r>
              <a:rPr lang="de-AT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AT" sz="24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endParaRPr lang="de-AT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sea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51 700</a:t>
            </a: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total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18 600</a:t>
            </a: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agricultural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7 000</a:t>
            </a:r>
          </a:p>
          <a:p>
            <a:pPr>
              <a:tabLst>
                <a:tab pos="6723063" algn="r"/>
              </a:tabLst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arable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&amp; permanent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crops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2 200</a:t>
            </a:r>
          </a:p>
          <a:p>
            <a:pPr>
              <a:tabLst>
                <a:tab pos="6723063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pastures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&amp; permanent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meadows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4 800</a:t>
            </a:r>
          </a:p>
          <a:p>
            <a:pPr>
              <a:tabLst>
                <a:tab pos="5916613" algn="r"/>
                <a:tab pos="798830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forests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5 800</a:t>
            </a:r>
          </a:p>
        </p:txBody>
      </p:sp>
    </p:spTree>
    <p:extLst>
      <p:ext uri="{BB962C8B-B14F-4D97-AF65-F5344CB8AC3E}">
        <p14:creationId xmlns:p14="http://schemas.microsoft.com/office/powerpoint/2010/main" val="3511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ipcc.ch/graphics/ar4-wg3/jpg/sp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9959"/>
            <a:ext cx="8064896" cy="4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130742" y="1844827"/>
            <a:ext cx="3545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http://www.ipcc.ch/graphics/ar4-wg3/jpg/spm8.jpg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temperature</a:t>
            </a:r>
            <a:r>
              <a:rPr lang="de-AT" dirty="0" smtClean="0"/>
              <a:t> and CO</a:t>
            </a:r>
            <a:r>
              <a:rPr lang="de-AT" baseline="-25000" dirty="0" smtClean="0"/>
              <a:t>2</a:t>
            </a:r>
            <a:r>
              <a:rPr lang="de-AT" dirty="0" smtClean="0"/>
              <a:t> </a:t>
            </a:r>
            <a:r>
              <a:rPr lang="de-AT" dirty="0" err="1" smtClean="0"/>
              <a:t>according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IPCC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827587" y="5981217"/>
            <a:ext cx="7148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Arial" pitchFamily="34" charset="0"/>
                <a:cs typeface="Arial" pitchFamily="34" charset="0"/>
              </a:rPr>
              <a:t>with 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kind </a:t>
            </a:r>
            <a:r>
              <a:rPr lang="en-GB" sz="1000" dirty="0" smtClean="0">
                <a:latin typeface="Arial" pitchFamily="34" charset="0"/>
                <a:cs typeface="Arial" pitchFamily="34" charset="0"/>
              </a:rPr>
              <a:t>permission: Based on Climate Change 2007: Mitigation of Climate Change. Working Group III Contribution to the </a:t>
            </a:r>
            <a:br>
              <a:rPr lang="en-GB" sz="1000" dirty="0" smtClean="0">
                <a:latin typeface="Arial" pitchFamily="34" charset="0"/>
                <a:cs typeface="Arial" pitchFamily="34" charset="0"/>
              </a:rPr>
            </a:br>
            <a:r>
              <a:rPr lang="en-GB" sz="1000" dirty="0" smtClean="0">
                <a:latin typeface="Arial" pitchFamily="34" charset="0"/>
                <a:cs typeface="Arial" pitchFamily="34" charset="0"/>
              </a:rPr>
              <a:t>Fourth Assessment Report of the Intergovernmental Panel on Climate Change, Figure SPM.8. Cambridge University Press.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3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agriculture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196752"/>
            <a:ext cx="85689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835650" algn="r"/>
              </a:tabLst>
            </a:pPr>
            <a:r>
              <a:rPr lang="de-AT" sz="26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kg/(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de-AT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5835650" algn="r"/>
              </a:tabLst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plant-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food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2.26</a:t>
            </a:r>
          </a:p>
          <a:p>
            <a:pPr>
              <a:tabLst>
                <a:tab pos="58356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animal-based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food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0.52</a:t>
            </a:r>
          </a:p>
          <a:p>
            <a:pPr>
              <a:tabLst>
                <a:tab pos="58356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other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utilization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plants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0.14</a:t>
            </a:r>
          </a:p>
          <a:p>
            <a:pPr>
              <a:tabLst>
                <a:tab pos="58356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paper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cardboard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0.16</a:t>
            </a:r>
          </a:p>
          <a:p>
            <a:pPr>
              <a:tabLst>
                <a:tab pos="5835650" algn="r"/>
              </a:tabLst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wood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wood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products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	0.61</a:t>
            </a:r>
          </a:p>
          <a:p>
            <a:pPr>
              <a:tabLst>
                <a:tab pos="5835650" algn="r"/>
              </a:tabLst>
            </a:pP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835650" algn="r"/>
              </a:tabLst>
            </a:pPr>
            <a:r>
              <a:rPr lang="de-AT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</a:t>
            </a:r>
            <a:r>
              <a:rPr lang="de-AT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3.55</a:t>
            </a:r>
          </a:p>
          <a:p>
            <a:pPr>
              <a:tabLst>
                <a:tab pos="5835650" algn="r"/>
              </a:tabLst>
            </a:pP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nutrition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1196752"/>
            <a:ext cx="8568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produced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		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supplied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consumer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kcal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/(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d) 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kcal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/(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d)</a:t>
            </a: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corn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1 018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plant-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products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2 330</a:t>
            </a: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wheat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792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animal-based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products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501</a:t>
            </a: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rice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691</a:t>
            </a: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soy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beans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308	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2 831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859213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sugar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cane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192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barley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153</a:t>
            </a: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rape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103</a:t>
            </a: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potatoes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92</a:t>
            </a:r>
            <a:br>
              <a:rPr lang="de-AT" sz="2200" dirty="0">
                <a:latin typeface="Arial" pitchFamily="34" charset="0"/>
                <a:cs typeface="Arial" pitchFamily="34" charset="0"/>
              </a:rPr>
            </a:b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cassava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84</a:t>
            </a: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vegetables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etc.	824</a:t>
            </a: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2863850" algn="r"/>
                <a:tab pos="3670300" algn="l"/>
                <a:tab pos="7988300" algn="r"/>
              </a:tabLst>
            </a:pP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sum</a:t>
            </a:r>
            <a:r>
              <a:rPr lang="de-AT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4 257</a:t>
            </a:r>
            <a:endParaRPr lang="de-AT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/>
          <p:cNvSpPr txBox="1">
            <a:spLocks noChangeArrowheads="1"/>
          </p:cNvSpPr>
          <p:nvPr/>
        </p:nvSpPr>
        <p:spPr bwMode="auto">
          <a:xfrm>
            <a:off x="1814517" y="1194845"/>
            <a:ext cx="6988175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r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dirty="0"/>
              <a:t>	</a:t>
            </a:r>
            <a:r>
              <a:rPr lang="de-DE" sz="2400" dirty="0" err="1" smtClean="0">
                <a:solidFill>
                  <a:srgbClr val="0070C0"/>
                </a:solidFill>
              </a:rPr>
              <a:t>energy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density</a:t>
            </a:r>
            <a:endParaRPr lang="de-DE" sz="2400" dirty="0">
              <a:solidFill>
                <a:srgbClr val="0070C0"/>
              </a:solidFill>
            </a:endParaRPr>
          </a:p>
          <a:p>
            <a:r>
              <a:rPr lang="de-DE" sz="2400" dirty="0">
                <a:solidFill>
                  <a:srgbClr val="0070C0"/>
                </a:solidFill>
              </a:rPr>
              <a:t>	kcal</a:t>
            </a:r>
            <a:r>
              <a:rPr lang="de-DE" sz="2400" dirty="0" smtClean="0">
                <a:solidFill>
                  <a:srgbClr val="0070C0"/>
                </a:solidFill>
              </a:rPr>
              <a:t>/(m</a:t>
            </a:r>
            <a:r>
              <a:rPr lang="de-DE" sz="2400" baseline="30000" dirty="0" smtClean="0">
                <a:solidFill>
                  <a:srgbClr val="0070C0"/>
                </a:solidFill>
              </a:rPr>
              <a:t>2</a:t>
            </a:r>
            <a:r>
              <a:rPr lang="de-DE" sz="2400" dirty="0" smtClean="0">
                <a:solidFill>
                  <a:srgbClr val="0070C0"/>
                </a:solidFill>
              </a:rPr>
              <a:t> a)</a:t>
            </a:r>
            <a:endParaRPr lang="de-DE" sz="24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 smtClean="0"/>
              <a:t>tomatoes	3 050</a:t>
            </a:r>
          </a:p>
          <a:p>
            <a:r>
              <a:rPr lang="en-US" sz="2400" dirty="0" smtClean="0"/>
              <a:t>corn	2 740</a:t>
            </a:r>
          </a:p>
          <a:p>
            <a:r>
              <a:rPr lang="en-US" sz="2400" dirty="0" smtClean="0"/>
              <a:t>potatoes	2 560</a:t>
            </a:r>
          </a:p>
          <a:p>
            <a:r>
              <a:rPr lang="en-US" sz="2400" dirty="0" smtClean="0"/>
              <a:t>wheat	2 261</a:t>
            </a:r>
          </a:p>
          <a:p>
            <a:r>
              <a:rPr lang="en-US" sz="2400" dirty="0" smtClean="0"/>
              <a:t>carrots	1 450</a:t>
            </a:r>
          </a:p>
          <a:p>
            <a:r>
              <a:rPr lang="en-US" sz="2400" dirty="0" smtClean="0"/>
              <a:t>apples	1 430</a:t>
            </a:r>
          </a:p>
          <a:p>
            <a:r>
              <a:rPr lang="en-US" sz="2400" dirty="0" smtClean="0"/>
              <a:t>cabbage	990</a:t>
            </a:r>
          </a:p>
          <a:p>
            <a:r>
              <a:rPr lang="en-US" sz="2400" dirty="0" smtClean="0"/>
              <a:t>cauliflower &amp; broccoli	450</a:t>
            </a:r>
          </a:p>
          <a:p>
            <a:r>
              <a:rPr lang="en-US" sz="2400" dirty="0" smtClean="0"/>
              <a:t>cucumber	292</a:t>
            </a:r>
          </a:p>
          <a:p>
            <a:r>
              <a:rPr lang="en-US" sz="2400" dirty="0" smtClean="0"/>
              <a:t>salad	230</a:t>
            </a:r>
          </a:p>
          <a:p>
            <a:r>
              <a:rPr lang="en-US" sz="2400" dirty="0" smtClean="0"/>
              <a:t>asparagus</a:t>
            </a:r>
            <a:r>
              <a:rPr lang="de-DE" sz="2400" dirty="0"/>
              <a:t>	50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plant-</a:t>
            </a:r>
            <a:r>
              <a:rPr lang="de-AT" dirty="0" err="1" smtClean="0"/>
              <a:t>based</a:t>
            </a:r>
            <a:r>
              <a:rPr lang="de-AT" dirty="0" smtClean="0"/>
              <a:t> </a:t>
            </a:r>
            <a:r>
              <a:rPr lang="de-AT" dirty="0" err="1" smtClean="0"/>
              <a:t>food</a:t>
            </a:r>
            <a:r>
              <a:rPr lang="de-AT" dirty="0" smtClean="0"/>
              <a:t> in Germany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999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nutrition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380832"/>
            <a:ext cx="7789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78450" algn="r"/>
              </a:tabLst>
            </a:pP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plant-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produced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4257 kcal/(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consumer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	2330 kcal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/(</a:t>
            </a:r>
            <a:r>
              <a:rPr lang="de-AT" sz="2200" dirty="0" err="1"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day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tabLst>
                <a:tab pos="5741988" algn="r"/>
                <a:tab pos="5916613" algn="l"/>
              </a:tabLst>
            </a:pPr>
            <a:endParaRPr lang="de-AT" sz="2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animal-based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at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consumer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501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 kcal/(</a:t>
            </a:r>
            <a:r>
              <a:rPr lang="de-AT" sz="2200" dirty="0" err="1">
                <a:latin typeface="Arial" pitchFamily="34" charset="0"/>
                <a:cs typeface="Arial" pitchFamily="34" charset="0"/>
              </a:rPr>
              <a:t>capita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>
                <a:latin typeface="Arial" pitchFamily="34" charset="0"/>
                <a:cs typeface="Arial" pitchFamily="34" charset="0"/>
              </a:rPr>
              <a:t>day</a:t>
            </a:r>
            <a:r>
              <a:rPr lang="de-AT" sz="2200" dirty="0">
                <a:latin typeface="Arial" pitchFamily="34" charset="0"/>
                <a:cs typeface="Arial" pitchFamily="34" charset="0"/>
              </a:rPr>
              <a:t>)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endParaRPr lang="de-AT" sz="22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arable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land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&amp; permanent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crops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2200 m</a:t>
            </a:r>
            <a:r>
              <a:rPr lang="de-AT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capita</a:t>
            </a:r>
            <a:endParaRPr lang="de-AT" sz="20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741988" algn="r"/>
                <a:tab pos="5916613" algn="l"/>
              </a:tabLst>
            </a:pP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pastures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 &amp; permanent 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meadows</a:t>
            </a:r>
            <a:r>
              <a:rPr lang="de-AT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4800 m</a:t>
            </a:r>
            <a:r>
              <a:rPr lang="de-AT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AT" sz="20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AT" sz="2000" dirty="0" err="1" smtClean="0">
                <a:latin typeface="Arial" pitchFamily="34" charset="0"/>
                <a:cs typeface="Arial" pitchFamily="34" charset="0"/>
              </a:rPr>
              <a:t>capita</a:t>
            </a:r>
            <a:endParaRPr lang="de-AT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land-area </a:t>
            </a:r>
            <a:r>
              <a:rPr lang="de-AT" dirty="0" err="1" smtClean="0"/>
              <a:t>utilization</a:t>
            </a:r>
            <a:endParaRPr lang="de-AT" dirty="0"/>
          </a:p>
        </p:txBody>
      </p:sp>
      <p:pic>
        <p:nvPicPr>
          <p:cNvPr id="165957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9" y="1127720"/>
            <a:ext cx="739933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3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distribution</a:t>
            </a:r>
            <a:r>
              <a:rPr lang="de-AT" dirty="0" smtClean="0"/>
              <a:t> of </a:t>
            </a:r>
            <a:r>
              <a:rPr lang="de-AT" dirty="0" err="1" smtClean="0"/>
              <a:t>nutrition</a:t>
            </a:r>
            <a:r>
              <a:rPr lang="de-AT" dirty="0" smtClean="0"/>
              <a:t> </a:t>
            </a:r>
            <a:r>
              <a:rPr lang="de-AT" dirty="0" err="1" smtClean="0"/>
              <a:t>by</a:t>
            </a:r>
            <a:r>
              <a:rPr lang="de-AT" dirty="0" smtClean="0"/>
              <a:t> </a:t>
            </a:r>
            <a:r>
              <a:rPr lang="de-AT" dirty="0" err="1" smtClean="0"/>
              <a:t>country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527794" y="6047018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Arial" pitchFamily="34" charset="0"/>
                <a:cs typeface="Arial" pitchFamily="34" charset="0"/>
              </a:rPr>
              <a:t>http://faostat.fao.org/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716020" y="167119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latin typeface="Arial" pitchFamily="34" charset="0"/>
                <a:cs typeface="Arial" pitchFamily="34" charset="0"/>
              </a:rPr>
              <a:t>2009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810" name="Picture 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3" y="796627"/>
            <a:ext cx="8275637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4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summing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1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72" y="1412778"/>
            <a:ext cx="76498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quantitative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values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per-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capita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values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smtClean="0">
                <a:latin typeface="Arial" pitchFamily="34" charset="0"/>
                <a:cs typeface="Arial" pitchFamily="34" charset="0"/>
              </a:rPr>
              <a:t>fossil = 1.5 *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renewables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animal-based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food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very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excessive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use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resources</a:t>
            </a: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Creative-</a:t>
            </a:r>
            <a:r>
              <a:rPr lang="de-AT" sz="1200" dirty="0" err="1"/>
              <a:t>Commons</a:t>
            </a:r>
            <a:r>
              <a:rPr lang="de-AT" sz="1200" dirty="0"/>
              <a:t>-</a:t>
            </a:r>
            <a:r>
              <a:rPr lang="de-AT" sz="1200" dirty="0" err="1"/>
              <a:t>Licence</a:t>
            </a:r>
            <a:r>
              <a:rPr lang="de-AT" sz="1200" dirty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6453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4.1 fossil energy carriers, world population, standard of living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4.2 atmosphere, carbon dioxide, climate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land area, bio-energy, nutrition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87" y="523995"/>
            <a:ext cx="8776361" cy="672759"/>
          </a:xfrm>
        </p:spPr>
        <p:txBody>
          <a:bodyPr/>
          <a:lstStyle/>
          <a:p>
            <a:r>
              <a:rPr lang="de-DE" dirty="0" err="1" smtClean="0"/>
              <a:t>retreat</a:t>
            </a:r>
            <a:r>
              <a:rPr lang="de-DE" dirty="0" smtClean="0"/>
              <a:t>: </a:t>
            </a:r>
            <a:r>
              <a:rPr lang="de-DE" dirty="0" err="1" smtClean="0"/>
              <a:t>Briksdal</a:t>
            </a:r>
            <a:r>
              <a:rPr lang="de-DE" dirty="0" smtClean="0"/>
              <a:t> glacier, </a:t>
            </a:r>
            <a:r>
              <a:rPr lang="de-DE" dirty="0" err="1" smtClean="0"/>
              <a:t>Norway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31798"/>
            <a:ext cx="9160348" cy="44014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83772" y="6075079"/>
            <a:ext cx="6777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de-AT" sz="1200" dirty="0">
                <a:latin typeface="Arial" pitchFamily="34" charset="0"/>
                <a:cs typeface="Arial" pitchFamily="34" charset="0"/>
              </a:rPr>
              <a:t>://commons.wikimedia.org/w/index.php?title=File:Briksdalsbreen_Norway_2003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_&amp;_2008.JPG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hteck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1112403"/>
            <a:ext cx="4341092" cy="4558725"/>
          </a:xfrm>
          <a:prstGeom prst="rect">
            <a:avLst/>
          </a:prstGeom>
        </p:spPr>
      </p:pic>
      <p:sp>
        <p:nvSpPr>
          <p:cNvPr id="80901" name="Ellipse 13"/>
          <p:cNvSpPr>
            <a:spLocks noChangeAspect="1"/>
          </p:cNvSpPr>
          <p:nvPr/>
        </p:nvSpPr>
        <p:spPr bwMode="auto">
          <a:xfrm>
            <a:off x="2292354" y="1047751"/>
            <a:ext cx="4456113" cy="4675188"/>
          </a:xfrm>
          <a:prstGeom prst="ellipse">
            <a:avLst/>
          </a:prstGeom>
          <a:noFill/>
          <a:ln w="508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2" name="Rectangle 32"/>
          <p:cNvSpPr>
            <a:spLocks noChangeArrowheads="1"/>
          </p:cNvSpPr>
          <p:nvPr/>
        </p:nvSpPr>
        <p:spPr bwMode="auto">
          <a:xfrm>
            <a:off x="315913" y="-95251"/>
            <a:ext cx="83820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global </a:t>
            </a:r>
            <a:r>
              <a:rPr lang="de-DE" sz="3600" b="1" dirty="0" err="1" smtClean="0">
                <a:solidFill>
                  <a:schemeClr val="bg1"/>
                </a:solidFill>
              </a:rPr>
              <a:t>balances</a:t>
            </a:r>
            <a:endParaRPr lang="en-GB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903" name="Textfeld 15"/>
          <p:cNvSpPr txBox="1">
            <a:spLocks noChangeArrowheads="1"/>
          </p:cNvSpPr>
          <p:nvPr/>
        </p:nvSpPr>
        <p:spPr bwMode="auto">
          <a:xfrm>
            <a:off x="2830517" y="2564904"/>
            <a:ext cx="30674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b="1" dirty="0" err="1" smtClean="0">
                <a:solidFill>
                  <a:srgbClr val="CC6600"/>
                </a:solidFill>
                <a:latin typeface="Arial Black" pitchFamily="34" charset="0"/>
              </a:rPr>
              <a:t>lithosphere</a:t>
            </a:r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:</a:t>
            </a:r>
            <a:b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</a:br>
            <a:r>
              <a:rPr lang="de-DE" sz="3200" b="1" dirty="0" smtClean="0">
                <a:solidFill>
                  <a:srgbClr val="CC6600"/>
                </a:solidFill>
                <a:latin typeface="Arial Black" pitchFamily="34" charset="0"/>
              </a:rPr>
              <a:t>fossil </a:t>
            </a:r>
            <a:r>
              <a:rPr lang="de-DE" sz="3200" b="1" dirty="0" err="1" smtClean="0">
                <a:solidFill>
                  <a:srgbClr val="CC6600"/>
                </a:solidFill>
                <a:latin typeface="Arial Black" pitchFamily="34" charset="0"/>
              </a:rPr>
              <a:t>energy</a:t>
            </a:r>
            <a:endParaRPr lang="de-DE" sz="3200" b="1" dirty="0" smtClean="0">
              <a:solidFill>
                <a:srgbClr val="CC6600"/>
              </a:solidFill>
              <a:latin typeface="Arial Black" pitchFamily="34" charset="0"/>
            </a:endParaRPr>
          </a:p>
          <a:p>
            <a:r>
              <a:rPr lang="de-DE" sz="3200" b="1" dirty="0" err="1" smtClean="0">
                <a:solidFill>
                  <a:srgbClr val="CC6600"/>
                </a:solidFill>
                <a:latin typeface="Arial Black" pitchFamily="34" charset="0"/>
              </a:rPr>
              <a:t>carriers</a:t>
            </a:r>
            <a:endParaRPr lang="de-DE" sz="3200" b="1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80905" name="Textfeld 18"/>
          <p:cNvSpPr txBox="1">
            <a:spLocks noChangeArrowheads="1"/>
          </p:cNvSpPr>
          <p:nvPr/>
        </p:nvSpPr>
        <p:spPr bwMode="auto">
          <a:xfrm>
            <a:off x="327029" y="1060453"/>
            <a:ext cx="3243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00B0F0"/>
                </a:solidFill>
                <a:latin typeface="Arial Black" pitchFamily="34" charset="0"/>
              </a:rPr>
              <a:t>atmosphere</a:t>
            </a:r>
            <a:endParaRPr lang="de-DE" sz="32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80907" name="Textfeld 21"/>
          <p:cNvSpPr txBox="1">
            <a:spLocks noChangeArrowheads="1"/>
          </p:cNvSpPr>
          <p:nvPr/>
        </p:nvSpPr>
        <p:spPr bwMode="auto">
          <a:xfrm>
            <a:off x="395536" y="5867403"/>
            <a:ext cx="66704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CC6600"/>
                </a:solidFill>
                <a:latin typeface="Arial Black" pitchFamily="34" charset="0"/>
              </a:rPr>
              <a:t>change</a:t>
            </a:r>
            <a:r>
              <a:rPr lang="de-DE" sz="3200" dirty="0" smtClean="0">
                <a:solidFill>
                  <a:srgbClr val="CC6600"/>
                </a:solidFill>
                <a:latin typeface="Arial Black" pitchFamily="34" charset="0"/>
              </a:rPr>
              <a:t> in </a:t>
            </a:r>
            <a:r>
              <a:rPr lang="de-DE" sz="3200" dirty="0" err="1" smtClean="0">
                <a:solidFill>
                  <a:srgbClr val="CC6600"/>
                </a:solidFill>
                <a:latin typeface="Arial Black" pitchFamily="34" charset="0"/>
              </a:rPr>
              <a:t>reserve</a:t>
            </a:r>
            <a:r>
              <a:rPr lang="de-DE" sz="3200" dirty="0" smtClean="0">
                <a:solidFill>
                  <a:srgbClr val="CC6600"/>
                </a:solidFill>
                <a:latin typeface="Arial Black" pitchFamily="34" charset="0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latin typeface="Arial Black" pitchFamily="34" charset="0"/>
              </a:rPr>
              <a:t>=</a:t>
            </a:r>
            <a:r>
              <a:rPr lang="de-DE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dirty="0">
                <a:latin typeface="Arial Black" pitchFamily="34" charset="0"/>
              </a:rPr>
              <a:t>--</a:t>
            </a:r>
            <a:r>
              <a:rPr lang="de-DE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de-DE" sz="3200" dirty="0" err="1" smtClean="0">
                <a:solidFill>
                  <a:srgbClr val="FFC000"/>
                </a:solidFill>
                <a:latin typeface="Arial Black" pitchFamily="34" charset="0"/>
              </a:rPr>
              <a:t>mining</a:t>
            </a:r>
            <a:endParaRPr lang="de-DE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80908" name="Gerade Verbindung 23"/>
          <p:cNvCxnSpPr>
            <a:cxnSpLocks noChangeShapeType="1"/>
          </p:cNvCxnSpPr>
          <p:nvPr/>
        </p:nvCxnSpPr>
        <p:spPr bwMode="auto">
          <a:xfrm>
            <a:off x="5076060" y="6179951"/>
            <a:ext cx="296863" cy="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Ellipse 10"/>
          <p:cNvSpPr>
            <a:spLocks noChangeAspect="1"/>
          </p:cNvSpPr>
          <p:nvPr/>
        </p:nvSpPr>
        <p:spPr bwMode="auto">
          <a:xfrm>
            <a:off x="2610200" y="1368631"/>
            <a:ext cx="3842800" cy="4032568"/>
          </a:xfrm>
          <a:prstGeom prst="ellipse">
            <a:avLst/>
          </a:prstGeom>
          <a:noFill/>
          <a:ln w="508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0900" name="Ellipse 10"/>
          <p:cNvSpPr>
            <a:spLocks noChangeAspect="1"/>
          </p:cNvSpPr>
          <p:nvPr/>
        </p:nvSpPr>
        <p:spPr bwMode="auto">
          <a:xfrm>
            <a:off x="2740025" y="1509713"/>
            <a:ext cx="3600450" cy="3778251"/>
          </a:xfrm>
          <a:prstGeom prst="ellipse">
            <a:avLst/>
          </a:prstGeom>
          <a:noFill/>
          <a:ln w="50800" algn="ctr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80904" name="Gerade Verbindung mit Pfeil 17"/>
          <p:cNvCxnSpPr>
            <a:cxnSpLocks noChangeShapeType="1"/>
          </p:cNvCxnSpPr>
          <p:nvPr/>
        </p:nvCxnSpPr>
        <p:spPr bwMode="auto">
          <a:xfrm flipV="1">
            <a:off x="5524500" y="2038103"/>
            <a:ext cx="693986" cy="533648"/>
          </a:xfrm>
          <a:prstGeom prst="straightConnector1">
            <a:avLst/>
          </a:prstGeom>
          <a:noFill/>
          <a:ln w="1016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6" name="Textfeld 20"/>
          <p:cNvSpPr txBox="1">
            <a:spLocks noChangeArrowheads="1"/>
          </p:cNvSpPr>
          <p:nvPr/>
        </p:nvSpPr>
        <p:spPr bwMode="auto">
          <a:xfrm>
            <a:off x="6637754" y="1556792"/>
            <a:ext cx="18946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FFC000"/>
                </a:solidFill>
                <a:latin typeface="Arial Black" pitchFamily="34" charset="0"/>
              </a:rPr>
              <a:t>mining</a:t>
            </a:r>
            <a:r>
              <a:rPr lang="de-DE" sz="3200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  <a:r>
              <a:rPr lang="de-DE" sz="3200" dirty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de-DE" sz="3200" dirty="0">
                <a:solidFill>
                  <a:srgbClr val="FFC000"/>
                </a:solidFill>
                <a:latin typeface="Arial Black" pitchFamily="34" charset="0"/>
              </a:rPr>
            </a:br>
            <a:r>
              <a:rPr lang="de-DE" sz="3200" dirty="0" err="1" smtClean="0">
                <a:solidFill>
                  <a:srgbClr val="FFC000"/>
                </a:solidFill>
                <a:latin typeface="Arial Black" pitchFamily="34" charset="0"/>
              </a:rPr>
              <a:t>burning</a:t>
            </a:r>
            <a:endParaRPr lang="de-DE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5" name="Textfeld 18"/>
          <p:cNvSpPr txBox="1">
            <a:spLocks noChangeArrowheads="1"/>
          </p:cNvSpPr>
          <p:nvPr/>
        </p:nvSpPr>
        <p:spPr bwMode="auto">
          <a:xfrm>
            <a:off x="6265867" y="469109"/>
            <a:ext cx="3243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200" dirty="0" err="1" smtClean="0">
                <a:solidFill>
                  <a:srgbClr val="00B050"/>
                </a:solidFill>
                <a:latin typeface="Arial Black" pitchFamily="34" charset="0"/>
              </a:rPr>
              <a:t>biosphere</a:t>
            </a:r>
            <a:endParaRPr lang="de-DE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5734142" y="980730"/>
            <a:ext cx="1038137" cy="814129"/>
          </a:xfrm>
          <a:prstGeom prst="straightConnector1">
            <a:avLst/>
          </a:prstGeom>
          <a:ln w="53975">
            <a:solidFill>
              <a:srgbClr val="00B05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-36512" y="66391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</a:t>
            </a:r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the blue marble, www.visibleearth.nasa.gov</a:t>
            </a:r>
            <a:endParaRPr lang="de-AT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61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static</a:t>
            </a:r>
            <a:r>
              <a:rPr lang="de-AT" dirty="0" smtClean="0"/>
              <a:t> </a:t>
            </a:r>
            <a:r>
              <a:rPr lang="de-AT" dirty="0" err="1" smtClean="0"/>
              <a:t>reach</a:t>
            </a:r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55579" y="1268760"/>
                <a:ext cx="7151317" cy="3758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balance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a fossil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primary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energy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carrier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per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year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endParaRPr lang="de-AT" sz="24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change</a:t>
                </a:r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 of </a:t>
                </a:r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reserves</a:t>
                </a:r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 = - </a:t>
                </a:r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mining</a:t>
                </a:r>
                <a:endParaRPr lang="de-AT" sz="24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de-AT" sz="2400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assumption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constant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future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AT" sz="2400" dirty="0" err="1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mining</a:t>
                </a:r>
                <a:r>
                  <a:rPr lang="de-AT" sz="24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rate</a:t>
                </a:r>
              </a:p>
              <a:p>
                <a:endParaRPr lang="de-AT" sz="2400" dirty="0">
                  <a:latin typeface="Arial" pitchFamily="34" charset="0"/>
                  <a:cs typeface="Arial" pitchFamily="34" charset="0"/>
                </a:endParaRPr>
              </a:p>
              <a:p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reserves</a:t>
                </a:r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 – </a:t>
                </a:r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static</a:t>
                </a:r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reach</a:t>
                </a:r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 × </a:t>
                </a:r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annual</a:t>
                </a:r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AT" sz="2400" dirty="0" err="1" smtClean="0">
                    <a:latin typeface="Arial" pitchFamily="34" charset="0"/>
                    <a:cs typeface="Arial" pitchFamily="34" charset="0"/>
                  </a:rPr>
                  <a:t>mining</a:t>
                </a:r>
                <a:r>
                  <a:rPr lang="de-AT" sz="2400" dirty="0" smtClean="0">
                    <a:latin typeface="Arial" pitchFamily="34" charset="0"/>
                    <a:cs typeface="Arial" pitchFamily="34" charset="0"/>
                  </a:rPr>
                  <a:t> = 0</a:t>
                </a:r>
              </a:p>
              <a:p>
                <a:endParaRPr lang="de-AT" sz="2400" dirty="0"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e-AT" sz="2400" b="0" i="0" smtClean="0">
                          <a:latin typeface="Arial" pitchFamily="34" charset="0"/>
                          <a:cs typeface="Arial" pitchFamily="34" charset="0"/>
                        </a:rPr>
                        <m:t>static</m:t>
                      </m:r>
                      <m:r>
                        <m:rPr>
                          <m:nor/>
                        </m:rPr>
                        <a:rPr lang="de-AT" sz="2400" b="0" i="0" smtClean="0">
                          <a:latin typeface="Arial" pitchFamily="34" charset="0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AT" sz="2400" b="0" i="0" smtClean="0">
                          <a:latin typeface="Arial" pitchFamily="34" charset="0"/>
                          <a:cs typeface="Arial" pitchFamily="34" charset="0"/>
                        </a:rPr>
                        <m:t>reach</m:t>
                      </m:r>
                      <m:r>
                        <a:rPr lang="de-AT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AT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AT" sz="2400" b="0" i="0" smtClean="0">
                              <a:latin typeface="Arial" pitchFamily="34" charset="0"/>
                              <a:cs typeface="Arial" pitchFamily="34" charset="0"/>
                            </a:rPr>
                            <m:t>reserves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AT" sz="2400" b="0" i="0" smtClean="0">
                              <a:latin typeface="Arial" pitchFamily="34" charset="0"/>
                              <a:cs typeface="Arial" pitchFamily="34" charset="0"/>
                            </a:rPr>
                            <m:t>annual</m:t>
                          </m:r>
                          <m:r>
                            <m:rPr>
                              <m:nor/>
                            </m:rPr>
                            <a:rPr lang="de-AT" sz="2400" b="0" i="0" smtClean="0">
                              <a:latin typeface="Arial" pitchFamily="34" charset="0"/>
                              <a:cs typeface="Arial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AT" sz="2400" b="0" i="0" smtClean="0">
                              <a:latin typeface="Arial" pitchFamily="34" charset="0"/>
                              <a:cs typeface="Arial" pitchFamily="34" charset="0"/>
                            </a:rPr>
                            <m:t>mining</m:t>
                          </m:r>
                        </m:den>
                      </m:f>
                    </m:oMath>
                  </m:oMathPara>
                </a14:m>
                <a:endParaRPr lang="de-AT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268760"/>
                <a:ext cx="7204216" cy="3815981"/>
              </a:xfrm>
              <a:prstGeom prst="rect">
                <a:avLst/>
              </a:prstGeom>
              <a:blipFill rotWithShape="1">
                <a:blip r:embed="rId2"/>
                <a:stretch>
                  <a:fillRect l="-1354" t="-1118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8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static</a:t>
            </a:r>
            <a:r>
              <a:rPr lang="de-AT" dirty="0" smtClean="0"/>
              <a:t> </a:t>
            </a:r>
            <a:r>
              <a:rPr lang="de-AT" dirty="0" err="1" smtClean="0"/>
              <a:t>reach</a:t>
            </a:r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755576" y="1988840"/>
            <a:ext cx="55446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24438" algn="r"/>
              </a:tabLst>
            </a:pPr>
            <a:r>
              <a:rPr lang="de-AT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AT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static</a:t>
            </a:r>
            <a:r>
              <a:rPr lang="de-AT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reach</a:t>
            </a:r>
            <a:endParaRPr lang="de-AT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5024438" algn="r"/>
              </a:tabLst>
            </a:pP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crude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oil</a:t>
            </a:r>
            <a:r>
              <a:rPr lang="de-AT" sz="2800" dirty="0">
                <a:latin typeface="Arial" pitchFamily="34" charset="0"/>
                <a:cs typeface="Arial" pitchFamily="34" charset="0"/>
              </a:rPr>
              <a:t>	55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years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024438" algn="r"/>
              </a:tabLst>
            </a:pP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natural</a:t>
            </a:r>
            <a:r>
              <a:rPr lang="de-AT" sz="2800" dirty="0" smtClean="0">
                <a:latin typeface="Arial" pitchFamily="34" charset="0"/>
                <a:cs typeface="Arial" pitchFamily="34" charset="0"/>
              </a:rPr>
              <a:t> gas</a:t>
            </a:r>
            <a:r>
              <a:rPr lang="de-AT" sz="2800" dirty="0">
                <a:latin typeface="Arial" pitchFamily="34" charset="0"/>
                <a:cs typeface="Arial" pitchFamily="34" charset="0"/>
              </a:rPr>
              <a:t>	65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years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5024438" algn="r"/>
              </a:tabLst>
            </a:pP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coal</a:t>
            </a:r>
            <a:r>
              <a:rPr lang="de-AT" sz="2800" dirty="0">
                <a:latin typeface="Arial" pitchFamily="34" charset="0"/>
                <a:cs typeface="Arial" pitchFamily="34" charset="0"/>
              </a:rPr>
              <a:t>	112 </a:t>
            </a:r>
            <a:r>
              <a:rPr lang="de-AT" sz="2800" dirty="0" err="1" smtClean="0">
                <a:latin typeface="Arial" pitchFamily="34" charset="0"/>
                <a:cs typeface="Arial" pitchFamily="34" charset="0"/>
              </a:rPr>
              <a:t>years</a:t>
            </a:r>
            <a:endParaRPr lang="de-AT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702426" y="1124744"/>
            <a:ext cx="36025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parameter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uncertainties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model</a:t>
            </a:r>
            <a:r>
              <a:rPr lang="de-A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uncertainties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uncertainty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ignorance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de-AT" sz="2400" dirty="0" err="1" smtClean="0">
                <a:latin typeface="Arial" pitchFamily="34" charset="0"/>
                <a:cs typeface="Arial" pitchFamily="34" charset="0"/>
              </a:rPr>
              <a:t>risk</a:t>
            </a:r>
            <a:endParaRPr lang="de-AT" sz="2400" dirty="0" smtClean="0">
              <a:latin typeface="Arial" pitchFamily="34" charset="0"/>
              <a:cs typeface="Arial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endParaRPr lang="de-A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model</a:t>
            </a:r>
            <a:r>
              <a:rPr lang="de-AT" dirty="0" smtClean="0"/>
              <a:t> </a:t>
            </a:r>
            <a:r>
              <a:rPr lang="de-AT" dirty="0" err="1" smtClean="0"/>
              <a:t>inaccuracies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34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Grafik 9" descr="Dsc0611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8333"/>
          <a:stretch>
            <a:fillRect/>
          </a:stretch>
        </p:blipFill>
        <p:spPr bwMode="auto">
          <a:xfrm>
            <a:off x="6175375" y="989016"/>
            <a:ext cx="26241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Grafik 8" descr="Dsc06113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r="8636"/>
          <a:stretch>
            <a:fillRect/>
          </a:stretch>
        </p:blipFill>
        <p:spPr bwMode="auto">
          <a:xfrm>
            <a:off x="4287838" y="1889128"/>
            <a:ext cx="26209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Grafik 7" descr="Dsc0611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1711" r="9319"/>
          <a:stretch>
            <a:fillRect/>
          </a:stretch>
        </p:blipFill>
        <p:spPr bwMode="auto">
          <a:xfrm>
            <a:off x="2263775" y="2803527"/>
            <a:ext cx="26225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Grafik 6" descr="Dsc06109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135" r="9389"/>
          <a:stretch>
            <a:fillRect/>
          </a:stretch>
        </p:blipFill>
        <p:spPr bwMode="auto">
          <a:xfrm>
            <a:off x="300038" y="3702051"/>
            <a:ext cx="2628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Textfeld 14"/>
          <p:cNvSpPr txBox="1">
            <a:spLocks noChangeArrowheads="1"/>
          </p:cNvSpPr>
          <p:nvPr/>
        </p:nvSpPr>
        <p:spPr bwMode="auto">
          <a:xfrm>
            <a:off x="8064503" y="3357565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2006</a:t>
            </a:r>
          </a:p>
        </p:txBody>
      </p:sp>
      <p:sp>
        <p:nvSpPr>
          <p:cNvPr id="90120" name="Textfeld 15"/>
          <p:cNvSpPr txBox="1">
            <a:spLocks noChangeArrowheads="1"/>
          </p:cNvSpPr>
          <p:nvPr/>
        </p:nvSpPr>
        <p:spPr bwMode="auto">
          <a:xfrm>
            <a:off x="6162678" y="4259265"/>
            <a:ext cx="870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1850</a:t>
            </a:r>
          </a:p>
        </p:txBody>
      </p:sp>
      <p:sp>
        <p:nvSpPr>
          <p:cNvPr id="90121" name="Textfeld 16"/>
          <p:cNvSpPr txBox="1">
            <a:spLocks noChangeArrowheads="1"/>
          </p:cNvSpPr>
          <p:nvPr/>
        </p:nvSpPr>
        <p:spPr bwMode="auto">
          <a:xfrm>
            <a:off x="4637088" y="514667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0</a:t>
            </a:r>
          </a:p>
        </p:txBody>
      </p:sp>
      <p:sp>
        <p:nvSpPr>
          <p:cNvPr id="90122" name="Textfeld 17"/>
          <p:cNvSpPr txBox="1">
            <a:spLocks noChangeArrowheads="1"/>
          </p:cNvSpPr>
          <p:nvPr/>
        </p:nvSpPr>
        <p:spPr bwMode="auto">
          <a:xfrm>
            <a:off x="2900363" y="5764216"/>
            <a:ext cx="1229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400" b="1"/>
              <a:t>-10 000</a:t>
            </a:r>
          </a:p>
        </p:txBody>
      </p:sp>
      <p:sp>
        <p:nvSpPr>
          <p:cNvPr id="90123" name="Textfeld 18"/>
          <p:cNvSpPr txBox="1">
            <a:spLocks noChangeArrowheads="1"/>
          </p:cNvSpPr>
          <p:nvPr/>
        </p:nvSpPr>
        <p:spPr bwMode="auto">
          <a:xfrm>
            <a:off x="6390966" y="5838265"/>
            <a:ext cx="27895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400" dirty="0" smtClean="0"/>
              <a:t>photos: A. Pfennig </a:t>
            </a:r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endParaRPr lang="de-DE" sz="1400" dirty="0" smtClean="0"/>
          </a:p>
          <a:p>
            <a:r>
              <a:rPr lang="de-DE" sz="1400" dirty="0" err="1" smtClean="0"/>
              <a:t>Neanderthal</a:t>
            </a:r>
            <a:r>
              <a:rPr lang="de-DE" sz="1400" dirty="0" smtClean="0"/>
              <a:t> Museum</a:t>
            </a:r>
            <a:r>
              <a:rPr lang="de-DE" sz="1400" dirty="0"/>
              <a:t>, Mettmann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of </a:t>
            </a:r>
            <a:r>
              <a:rPr lang="de-AT" dirty="0" err="1" smtClean="0"/>
              <a:t>world</a:t>
            </a:r>
            <a:r>
              <a:rPr lang="de-AT" dirty="0" smtClean="0"/>
              <a:t> </a:t>
            </a:r>
            <a:r>
              <a:rPr lang="de-AT" dirty="0" err="1" smtClean="0"/>
              <a:t>population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222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world</a:t>
            </a:r>
            <a:r>
              <a:rPr lang="de-AT" dirty="0" smtClean="0"/>
              <a:t> </a:t>
            </a:r>
            <a:r>
              <a:rPr lang="de-AT" dirty="0" err="1" smtClean="0"/>
              <a:t>population</a:t>
            </a:r>
            <a:endParaRPr lang="de-AT" dirty="0"/>
          </a:p>
        </p:txBody>
      </p:sp>
      <p:pic>
        <p:nvPicPr>
          <p:cNvPr id="166982" name="Picture 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93" y="644227"/>
            <a:ext cx="8485187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1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of </a:t>
            </a:r>
            <a:r>
              <a:rPr lang="de-AT" dirty="0" err="1" smtClean="0"/>
              <a:t>prediction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2050</a:t>
            </a:r>
            <a:endParaRPr lang="de-AT" dirty="0"/>
          </a:p>
        </p:txBody>
      </p:sp>
      <p:pic>
        <p:nvPicPr>
          <p:cNvPr id="168005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3752"/>
            <a:ext cx="849471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0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development</a:t>
            </a:r>
            <a:r>
              <a:rPr lang="de-AT" dirty="0"/>
              <a:t> of </a:t>
            </a:r>
            <a:r>
              <a:rPr lang="de-AT" dirty="0" err="1"/>
              <a:t>prediction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2050</a:t>
            </a:r>
          </a:p>
        </p:txBody>
      </p:sp>
      <p:pic>
        <p:nvPicPr>
          <p:cNvPr id="169029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4702"/>
            <a:ext cx="8532813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7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world</a:t>
            </a:r>
            <a:r>
              <a:rPr lang="de-AT" dirty="0" smtClean="0"/>
              <a:t> </a:t>
            </a:r>
            <a:r>
              <a:rPr lang="de-AT" dirty="0" err="1" smtClean="0"/>
              <a:t>population</a:t>
            </a:r>
            <a:r>
              <a:rPr lang="de-AT" dirty="0" smtClean="0"/>
              <a:t> </a:t>
            </a:r>
            <a:r>
              <a:rPr lang="de-AT" dirty="0" err="1" smtClean="0"/>
              <a:t>prospect</a:t>
            </a:r>
            <a:endParaRPr lang="de-AT" dirty="0"/>
          </a:p>
        </p:txBody>
      </p:sp>
      <p:pic>
        <p:nvPicPr>
          <p:cNvPr id="173123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0118"/>
            <a:ext cx="8837613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dirty="0" smtClean="0"/>
              <a:t>Basis der UN-Prognose</a:t>
            </a:r>
          </a:p>
        </p:txBody>
      </p:sp>
      <p:pic>
        <p:nvPicPr>
          <p:cNvPr id="124930" name="Picture 2" descr="http://upload.wikimedia.org/wikipedia/commons/e/e1/UNO-Bev%C3%B6lkerungswachstumsanalyse_und_-prognose_%281950%E2%80%932050%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5751398" cy="509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739329" y="6146834"/>
            <a:ext cx="6441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http://commons.wikimedia.org/</a:t>
            </a:r>
            <a:r>
              <a:rPr lang="de-AT" sz="1000" dirty="0" err="1">
                <a:latin typeface="Arial" pitchFamily="34" charset="0"/>
                <a:cs typeface="Arial" pitchFamily="34" charset="0"/>
              </a:rPr>
              <a:t>wiki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/</a:t>
            </a:r>
            <a:r>
              <a:rPr lang="de-AT" sz="1000" dirty="0" err="1">
                <a:latin typeface="Arial" pitchFamily="34" charset="0"/>
                <a:cs typeface="Arial" pitchFamily="34" charset="0"/>
              </a:rPr>
              <a:t>File:UNO-Bevölkerungswachstumsanalyse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 und -prognose (1950–2050).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png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87" y="523995"/>
            <a:ext cx="8272305" cy="672759"/>
          </a:xfrm>
        </p:spPr>
        <p:txBody>
          <a:bodyPr/>
          <a:lstStyle/>
          <a:p>
            <a:r>
              <a:rPr lang="de-DE" dirty="0" err="1" smtClean="0"/>
              <a:t>living</a:t>
            </a:r>
            <a:r>
              <a:rPr lang="de-DE" dirty="0" smtClean="0"/>
              <a:t> style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441912" y="5685303"/>
            <a:ext cx="313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kind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permission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PETA Deutschland e.V.</a:t>
            </a:r>
            <a:br>
              <a:rPr lang="de-AT" sz="1200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latin typeface="Arial" pitchFamily="34" charset="0"/>
                <a:cs typeface="Arial" pitchFamily="34" charset="0"/>
              </a:rPr>
              <a:t>People for the Ethical Treatment of Animals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39" y="548683"/>
            <a:ext cx="4389692" cy="57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0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dirty="0" err="1" smtClean="0"/>
              <a:t>demographic</a:t>
            </a:r>
            <a:r>
              <a:rPr lang="de-DE" dirty="0" smtClean="0"/>
              <a:t> </a:t>
            </a:r>
            <a:r>
              <a:rPr lang="de-DE" dirty="0" err="1" smtClean="0"/>
              <a:t>transition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6139297" y="6146834"/>
            <a:ext cx="3041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: http</a:t>
            </a:r>
            <a:r>
              <a:rPr lang="de-AT" sz="1000" dirty="0">
                <a:latin typeface="Arial" pitchFamily="34" charset="0"/>
                <a:cs typeface="Arial" pitchFamily="34" charset="0"/>
              </a:rPr>
              <a:t>://en.wikipedia.org/wiki/File:Stage5.svg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0" y="1196755"/>
            <a:ext cx="5969807" cy="50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distribution</a:t>
            </a:r>
            <a:r>
              <a:rPr lang="de-AT" dirty="0" smtClean="0"/>
              <a:t> of </a:t>
            </a:r>
            <a:r>
              <a:rPr lang="de-AT" dirty="0" err="1" smtClean="0"/>
              <a:t>world</a:t>
            </a:r>
            <a:r>
              <a:rPr lang="de-AT" dirty="0" smtClean="0"/>
              <a:t> </a:t>
            </a:r>
            <a:r>
              <a:rPr lang="de-AT" dirty="0" err="1" smtClean="0"/>
              <a:t>population</a:t>
            </a:r>
            <a:endParaRPr lang="de-AT" dirty="0"/>
          </a:p>
        </p:txBody>
      </p:sp>
      <p:pic>
        <p:nvPicPr>
          <p:cNvPr id="77002" name="Picture 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2385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003" name="Picture 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01" y="1412776"/>
            <a:ext cx="785425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475659" y="5636098"/>
            <a:ext cx="886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 dirty="0"/>
              <a:t>= 1%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78282" y="3912682"/>
            <a:ext cx="982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 dirty="0" err="1" smtClean="0"/>
              <a:t>Africa</a:t>
            </a:r>
            <a:endParaRPr lang="de-DE" sz="30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148068" y="5671974"/>
            <a:ext cx="8319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 dirty="0" err="1" smtClean="0"/>
              <a:t>India</a:t>
            </a:r>
            <a:endParaRPr lang="de-DE" sz="3000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732244" y="1340770"/>
            <a:ext cx="10018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 dirty="0" smtClean="0"/>
              <a:t>China</a:t>
            </a:r>
            <a:endParaRPr lang="de-DE" sz="30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59832" y="1268762"/>
            <a:ext cx="1237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 dirty="0" smtClean="0"/>
              <a:t>Europe</a:t>
            </a:r>
            <a:endParaRPr lang="de-DE" sz="300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80456" y="2564906"/>
            <a:ext cx="1409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 dirty="0" err="1" smtClean="0"/>
              <a:t>America</a:t>
            </a:r>
            <a:endParaRPr lang="de-DE" sz="3000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956355" y="4837496"/>
            <a:ext cx="746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3000" dirty="0" err="1" smtClean="0"/>
              <a:t>Asia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15921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7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Human Development Index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477" y="6114203"/>
            <a:ext cx="2858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http://hdr.undp.org/en/reports/global/hdr2007-8/</a:t>
            </a:r>
          </a:p>
        </p:txBody>
      </p:sp>
      <p:pic>
        <p:nvPicPr>
          <p:cNvPr id="177198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73360"/>
            <a:ext cx="873283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1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7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Human Development Index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477" y="6114203"/>
            <a:ext cx="2858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http://hdr.undp.org/en/reports/global/hdr2007-8/</a:t>
            </a:r>
          </a:p>
        </p:txBody>
      </p:sp>
      <p:pic>
        <p:nvPicPr>
          <p:cNvPr id="178222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73360"/>
            <a:ext cx="873283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1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7" name="Ti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mtClean="0"/>
              <a:t>Human Development Index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62477" y="6114203"/>
            <a:ext cx="2858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http://hdr.undp.org/en/reports/global/hdr2007-8/</a:t>
            </a:r>
          </a:p>
        </p:txBody>
      </p:sp>
      <p:pic>
        <p:nvPicPr>
          <p:cNvPr id="17924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73360"/>
            <a:ext cx="873283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1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consumption</a:t>
            </a:r>
            <a:r>
              <a:rPr lang="de-AT" dirty="0" smtClean="0"/>
              <a:t> </a:t>
            </a:r>
            <a:r>
              <a:rPr lang="de-AT" dirty="0" err="1" smtClean="0"/>
              <a:t>primary</a:t>
            </a:r>
            <a:r>
              <a:rPr lang="de-AT" dirty="0" smtClean="0"/>
              <a:t> </a:t>
            </a:r>
            <a:r>
              <a:rPr lang="de-AT" dirty="0" err="1" smtClean="0"/>
              <a:t>energy</a:t>
            </a:r>
            <a:r>
              <a:rPr lang="de-AT" dirty="0" smtClean="0"/>
              <a:t> </a:t>
            </a:r>
            <a:r>
              <a:rPr lang="de-AT" dirty="0" err="1" smtClean="0"/>
              <a:t>carriers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6978022" y="5949280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2"/>
              </a:rPr>
              <a:t>http://</a:t>
            </a:r>
            <a:r>
              <a:rPr lang="en-US" sz="1000" u="sng" dirty="0" smtClean="0">
                <a:latin typeface="Arial" pitchFamily="34" charset="0"/>
                <a:cs typeface="Arial" pitchFamily="34" charset="0"/>
                <a:hlinkClick r:id="rId2"/>
              </a:rPr>
              <a:t>www.bp.com/statisticalreview</a:t>
            </a:r>
            <a:endParaRPr lang="en-US" sz="10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3"/>
              </a:rPr>
              <a:t>http://faostat.fao.org/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8994" name="Picture 1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7" y="582885"/>
            <a:ext cx="8685213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4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consumption</a:t>
            </a:r>
            <a:r>
              <a:rPr lang="de-AT" dirty="0" smtClean="0"/>
              <a:t> </a:t>
            </a:r>
            <a:r>
              <a:rPr lang="de-AT" dirty="0" err="1" smtClean="0"/>
              <a:t>primary</a:t>
            </a:r>
            <a:r>
              <a:rPr lang="de-AT" dirty="0" smtClean="0"/>
              <a:t> </a:t>
            </a:r>
            <a:r>
              <a:rPr lang="de-AT" dirty="0" err="1" smtClean="0"/>
              <a:t>energy</a:t>
            </a:r>
            <a:r>
              <a:rPr lang="de-AT" dirty="0" smtClean="0"/>
              <a:t> </a:t>
            </a:r>
            <a:r>
              <a:rPr lang="de-AT" dirty="0" err="1" smtClean="0"/>
              <a:t>carriers</a:t>
            </a:r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6978022" y="5949280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2"/>
              </a:rPr>
              <a:t>http://</a:t>
            </a:r>
            <a:r>
              <a:rPr lang="en-US" sz="1000" u="sng" dirty="0" smtClean="0">
                <a:latin typeface="Arial" pitchFamily="34" charset="0"/>
                <a:cs typeface="Arial" pitchFamily="34" charset="0"/>
                <a:hlinkClick r:id="rId2"/>
              </a:rPr>
              <a:t>www.bp.com/statisticalreview</a:t>
            </a:r>
            <a:endParaRPr lang="en-US" sz="1000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000" u="sng" dirty="0">
                <a:latin typeface="Arial" pitchFamily="34" charset="0"/>
                <a:cs typeface="Arial" pitchFamily="34" charset="0"/>
                <a:hlinkClick r:id="rId3"/>
              </a:rPr>
              <a:t>http://faostat.fao.org/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0269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3" y="615652"/>
            <a:ext cx="8532813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2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reserves of fossil primary-energy carriers</a:t>
            </a:r>
            <a:endParaRPr lang="en-US" dirty="0"/>
          </a:p>
        </p:txBody>
      </p:sp>
      <p:pic>
        <p:nvPicPr>
          <p:cNvPr id="81036" name="Picture 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54310"/>
            <a:ext cx="8713787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9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reserves of fossil primary-energy carriers</a:t>
            </a:r>
            <a:endParaRPr lang="de-AT" dirty="0"/>
          </a:p>
        </p:txBody>
      </p:sp>
      <p:pic>
        <p:nvPicPr>
          <p:cNvPr id="89228" name="Picture 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1" y="573360"/>
            <a:ext cx="867568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2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of </a:t>
            </a:r>
            <a:r>
              <a:rPr lang="de-AT" dirty="0" err="1" smtClean="0"/>
              <a:t>crude-oil</a:t>
            </a:r>
            <a:r>
              <a:rPr lang="de-AT" dirty="0" smtClean="0"/>
              <a:t> </a:t>
            </a:r>
            <a:r>
              <a:rPr lang="de-AT" dirty="0" err="1" smtClean="0"/>
              <a:t>price</a:t>
            </a:r>
            <a:endParaRPr lang="de-AT" dirty="0"/>
          </a:p>
        </p:txBody>
      </p:sp>
      <p:pic>
        <p:nvPicPr>
          <p:cNvPr id="170052" name="Picture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620985"/>
            <a:ext cx="8656637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19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historical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3572" y="1300403"/>
            <a:ext cx="8371587" cy="4816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1798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T. R. Malthus, An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Essay on the Principle of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Population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1931	H. </a:t>
            </a:r>
            <a:r>
              <a:rPr lang="en-US" sz="2100" dirty="0" err="1" smtClean="0">
                <a:latin typeface="Arial" pitchFamily="34" charset="0"/>
                <a:cs typeface="Arial" pitchFamily="34" charset="0"/>
              </a:rPr>
              <a:t>Hotelling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, The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economics of exhaustible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resource</a:t>
            </a:r>
          </a:p>
          <a:p>
            <a:pPr>
              <a:spcAft>
                <a:spcPts val="600"/>
              </a:spcAft>
            </a:pPr>
            <a:r>
              <a:rPr lang="en-US" sz="2100" dirty="0">
                <a:latin typeface="Arial" pitchFamily="34" charset="0"/>
                <a:cs typeface="Arial" pitchFamily="34" charset="0"/>
              </a:rPr>
              <a:t>1952	W. S. Paley, Resources for freedom; a report to the president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1961	J. W. Forrester,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Industrial dynamics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1963	H. Barnett, C. Morse, Scarcity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Growth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1972	D. L. Meadows, Club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Rome, The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Limits to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Growth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1973	J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. W.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Forrester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World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Dynamics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1980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G.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O.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Barney, The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Global 2000 Report to the President</a:t>
            </a:r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1987	G. H. </a:t>
            </a:r>
            <a:r>
              <a:rPr lang="en-US" sz="2100" dirty="0" err="1" smtClean="0">
                <a:latin typeface="Arial" pitchFamily="34" charset="0"/>
                <a:cs typeface="Arial" pitchFamily="34" charset="0"/>
              </a:rPr>
              <a:t>Brundtland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, Our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Common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Future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1989	D. </a:t>
            </a:r>
            <a:r>
              <a:rPr lang="en-US" sz="2100" dirty="0" err="1" smtClean="0">
                <a:latin typeface="Arial" pitchFamily="34" charset="0"/>
                <a:cs typeface="Arial" pitchFamily="34" charset="0"/>
              </a:rPr>
              <a:t>Dörner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Die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Logik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des </a:t>
            </a:r>
            <a:r>
              <a:rPr lang="en-US" sz="2100" dirty="0" err="1">
                <a:latin typeface="Arial" pitchFamily="34" charset="0"/>
                <a:cs typeface="Arial" pitchFamily="34" charset="0"/>
              </a:rPr>
              <a:t>Mißlingens</a:t>
            </a:r>
            <a:endParaRPr lang="en-US" sz="21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1993	D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. L.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Meadows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Beyond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the Limits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2004	D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. L.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Meadows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Limits 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to Growth: The 30-Year 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Update</a:t>
            </a:r>
            <a:endParaRPr lang="en-US" sz="2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of </a:t>
            </a:r>
            <a:r>
              <a:rPr lang="de-AT" dirty="0" err="1" smtClean="0"/>
              <a:t>crude-oil</a:t>
            </a:r>
            <a:r>
              <a:rPr lang="de-AT" dirty="0" smtClean="0"/>
              <a:t> </a:t>
            </a:r>
            <a:r>
              <a:rPr lang="de-AT" dirty="0" err="1" smtClean="0"/>
              <a:t>price</a:t>
            </a:r>
            <a:endParaRPr lang="de-AT" dirty="0"/>
          </a:p>
        </p:txBody>
      </p:sp>
      <p:pic>
        <p:nvPicPr>
          <p:cNvPr id="172100" name="Picture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30510"/>
            <a:ext cx="8637587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0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Erdölfördermaximum, Peak </a:t>
            </a:r>
            <a:r>
              <a:rPr lang="de-AT" dirty="0" err="1" smtClean="0"/>
              <a:t>Oil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4313560" y="6121006"/>
            <a:ext cx="4878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upload.wikimedia.org/</a:t>
            </a:r>
            <a:r>
              <a:rPr lang="de-AT" sz="1000" dirty="0" err="1" smtClean="0">
                <a:latin typeface="Arial" pitchFamily="34" charset="0"/>
                <a:cs typeface="Arial" pitchFamily="34" charset="0"/>
              </a:rPr>
              <a:t>wikipedia</a:t>
            </a:r>
            <a:r>
              <a:rPr lang="de-AT" sz="1000" dirty="0" smtClean="0">
                <a:latin typeface="Arial" pitchFamily="34" charset="0"/>
                <a:cs typeface="Arial" pitchFamily="34" charset="0"/>
              </a:rPr>
              <a:t>/de/5/58/Weltweite-Erdölproduktion-Grafik.png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8"/>
            <a:ext cx="8496944" cy="45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maximum</a:t>
            </a:r>
            <a:r>
              <a:rPr lang="de-AT" dirty="0" smtClean="0"/>
              <a:t> </a:t>
            </a:r>
            <a:r>
              <a:rPr lang="de-AT" dirty="0" err="1" smtClean="0"/>
              <a:t>crude-oil</a:t>
            </a:r>
            <a:r>
              <a:rPr lang="de-AT" dirty="0" smtClean="0"/>
              <a:t> </a:t>
            </a:r>
            <a:r>
              <a:rPr lang="de-AT" dirty="0" err="1" smtClean="0"/>
              <a:t>production</a:t>
            </a:r>
            <a:r>
              <a:rPr lang="de-AT" dirty="0" smtClean="0"/>
              <a:t>, </a:t>
            </a:r>
            <a:r>
              <a:rPr lang="de-AT" dirty="0" err="1" smtClean="0"/>
              <a:t>peak</a:t>
            </a:r>
            <a:r>
              <a:rPr lang="de-AT" dirty="0" smtClean="0"/>
              <a:t> </a:t>
            </a:r>
            <a:r>
              <a:rPr lang="de-AT" dirty="0" err="1" smtClean="0"/>
              <a:t>oil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5812282" y="6118573"/>
            <a:ext cx="3368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>
                <a:latin typeface="Arial" pitchFamily="34" charset="0"/>
                <a:cs typeface="Arial" pitchFamily="34" charset="0"/>
              </a:rPr>
              <a:t>http://en.wikipedia.org/wiki/File:Hubbert_world_2004.svg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42031"/>
            <a:ext cx="7686296" cy="532276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1600" y="5229202"/>
            <a:ext cx="684076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534988" algn="ctr"/>
                <a:tab pos="1238250" algn="ctr"/>
                <a:tab pos="1939925" algn="ctr"/>
                <a:tab pos="2641600" algn="ctr"/>
                <a:tab pos="3333750" algn="ctr"/>
                <a:tab pos="4037013" algn="ctr"/>
                <a:tab pos="4748213" algn="ctr"/>
                <a:tab pos="5440363" algn="ctr"/>
                <a:tab pos="6151563" algn="ctr"/>
              </a:tabLst>
            </a:pPr>
            <a:r>
              <a:rPr lang="de-AT" sz="1900" dirty="0" smtClean="0">
                <a:latin typeface="Arial" pitchFamily="34" charset="0"/>
                <a:cs typeface="Arial" pitchFamily="34" charset="0"/>
              </a:rPr>
              <a:t>	1900	       1920	        1940	        1960	        1980	        2000 </a:t>
            </a:r>
            <a:endParaRPr lang="de-AT" sz="1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2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prediction</a:t>
            </a:r>
            <a:r>
              <a:rPr lang="de-AT" dirty="0" smtClean="0"/>
              <a:t> of </a:t>
            </a:r>
            <a:r>
              <a:rPr lang="de-AT" dirty="0" err="1" smtClean="0"/>
              <a:t>crude-oil</a:t>
            </a:r>
            <a:r>
              <a:rPr lang="de-AT" dirty="0" smtClean="0"/>
              <a:t> </a:t>
            </a:r>
            <a:r>
              <a:rPr lang="de-AT" dirty="0" err="1" smtClean="0"/>
              <a:t>production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4139952" y="6121006"/>
            <a:ext cx="5088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Made by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Khebab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of The Oil Drum, http://en.wikipedia.org/wiki/File:PU200611_Fig1.png</a:t>
            </a:r>
            <a:endParaRPr lang="de-AT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25607"/>
            <a:ext cx="6840760" cy="52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757062" y="4728626"/>
            <a:ext cx="688970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800" b="1" dirty="0"/>
              <a:t>25.01.2006</a:t>
            </a:r>
            <a:br>
              <a:rPr lang="de-DE" sz="2800" b="1" dirty="0"/>
            </a:br>
            <a:r>
              <a:rPr lang="de-DE" sz="2800" b="1" dirty="0">
                <a:solidFill>
                  <a:srgbClr val="0070C0"/>
                </a:solidFill>
              </a:rPr>
              <a:t>Peak </a:t>
            </a:r>
            <a:r>
              <a:rPr lang="de-DE" sz="2800" b="1" dirty="0" err="1">
                <a:solidFill>
                  <a:srgbClr val="0070C0"/>
                </a:solidFill>
              </a:rPr>
              <a:t>Oil</a:t>
            </a:r>
            <a:r>
              <a:rPr lang="de-DE" sz="2800" b="1" dirty="0">
                <a:solidFill>
                  <a:srgbClr val="0070C0"/>
                </a:solidFill>
              </a:rPr>
              <a:t> </a:t>
            </a:r>
            <a:r>
              <a:rPr lang="de-DE" sz="2800" b="1" dirty="0" smtClean="0">
                <a:solidFill>
                  <a:srgbClr val="0070C0"/>
                </a:solidFill>
              </a:rPr>
              <a:t>– </a:t>
            </a:r>
            <a:br>
              <a:rPr lang="de-DE" sz="2800" b="1" dirty="0" smtClean="0">
                <a:solidFill>
                  <a:srgbClr val="0070C0"/>
                </a:solidFill>
              </a:rPr>
            </a:br>
            <a:r>
              <a:rPr lang="de-DE" sz="2800" b="1" dirty="0" err="1" smtClean="0">
                <a:solidFill>
                  <a:srgbClr val="0070C0"/>
                </a:solidFill>
              </a:rPr>
              <a:t>oil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production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has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reached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its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maximum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758135" y="2132856"/>
            <a:ext cx="702596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800" b="1" dirty="0"/>
              <a:t>03.12.2005</a:t>
            </a:r>
            <a:r>
              <a:rPr lang="de-DE" sz="2800" b="1" dirty="0">
                <a:solidFill>
                  <a:srgbClr val="0000FF"/>
                </a:solidFill>
              </a:rPr>
              <a:t/>
            </a:r>
            <a:br>
              <a:rPr lang="de-DE" sz="2800" b="1" dirty="0">
                <a:solidFill>
                  <a:srgbClr val="0000FF"/>
                </a:solidFill>
              </a:rPr>
            </a:br>
            <a:r>
              <a:rPr lang="de-DE" sz="2800" b="1" dirty="0" smtClean="0">
                <a:solidFill>
                  <a:srgbClr val="0070C0"/>
                </a:solidFill>
              </a:rPr>
              <a:t>The </a:t>
            </a:r>
            <a:r>
              <a:rPr lang="de-DE" sz="2800" b="1" dirty="0" err="1" smtClean="0">
                <a:solidFill>
                  <a:srgbClr val="0070C0"/>
                </a:solidFill>
              </a:rPr>
              <a:t>supply</a:t>
            </a:r>
            <a:r>
              <a:rPr lang="de-DE" sz="2800" b="1" dirty="0" smtClean="0">
                <a:solidFill>
                  <a:srgbClr val="0070C0"/>
                </a:solidFill>
              </a:rPr>
              <a:t> will </a:t>
            </a:r>
            <a:r>
              <a:rPr lang="de-DE" sz="2800" b="1" dirty="0" err="1" smtClean="0">
                <a:solidFill>
                  <a:srgbClr val="0070C0"/>
                </a:solidFill>
              </a:rPr>
              <a:t>be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scarcer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from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now</a:t>
            </a:r>
            <a:r>
              <a:rPr lang="de-DE" sz="2800" b="1" dirty="0" smtClean="0">
                <a:solidFill>
                  <a:srgbClr val="0070C0"/>
                </a:solidFill>
              </a:rPr>
              <a:t> on.  </a:t>
            </a:r>
            <a:r>
              <a:rPr lang="de-DE" sz="2800" b="1" dirty="0">
                <a:solidFill>
                  <a:srgbClr val="0070C0"/>
                </a:solidFill>
              </a:rPr>
              <a:t/>
            </a:r>
            <a:br>
              <a:rPr lang="de-DE" sz="2800" b="1" dirty="0">
                <a:solidFill>
                  <a:srgbClr val="0070C0"/>
                </a:solidFill>
              </a:rPr>
            </a:br>
            <a:r>
              <a:rPr lang="de-DE" sz="2800" b="1" dirty="0" smtClean="0">
                <a:solidFill>
                  <a:srgbClr val="0070C0"/>
                </a:solidFill>
              </a:rPr>
              <a:t>Peak </a:t>
            </a:r>
            <a:r>
              <a:rPr lang="de-DE" sz="2800" b="1" dirty="0" err="1" smtClean="0">
                <a:solidFill>
                  <a:srgbClr val="0070C0"/>
                </a:solidFill>
              </a:rPr>
              <a:t>Oil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has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been</a:t>
            </a:r>
            <a:r>
              <a:rPr lang="de-DE" sz="2800" b="1" dirty="0" smtClean="0">
                <a:solidFill>
                  <a:srgbClr val="0070C0"/>
                </a:solidFill>
              </a:rPr>
              <a:t> </a:t>
            </a:r>
            <a:r>
              <a:rPr lang="de-DE" sz="2800" b="1" dirty="0" err="1" smtClean="0">
                <a:solidFill>
                  <a:srgbClr val="0070C0"/>
                </a:solidFill>
              </a:rPr>
              <a:t>passed</a:t>
            </a:r>
            <a:r>
              <a:rPr lang="de-DE" sz="2800" b="1" dirty="0" smtClean="0">
                <a:solidFill>
                  <a:srgbClr val="0070C0"/>
                </a:solidFill>
              </a:rPr>
              <a:t>. 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maximum</a:t>
            </a:r>
            <a:r>
              <a:rPr lang="de-AT" dirty="0" smtClean="0"/>
              <a:t> of </a:t>
            </a:r>
            <a:r>
              <a:rPr lang="de-AT" dirty="0" err="1" smtClean="0"/>
              <a:t>oil</a:t>
            </a:r>
            <a:r>
              <a:rPr lang="de-AT" dirty="0" smtClean="0"/>
              <a:t> </a:t>
            </a:r>
            <a:r>
              <a:rPr lang="de-AT" dirty="0" err="1" smtClean="0"/>
              <a:t>mining</a:t>
            </a:r>
            <a:r>
              <a:rPr lang="de-AT" dirty="0" smtClean="0"/>
              <a:t>, Peak </a:t>
            </a:r>
            <a:r>
              <a:rPr lang="de-AT" dirty="0" err="1" smtClean="0"/>
              <a:t>Oil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57192" y="1266660"/>
            <a:ext cx="4416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Handelsblatt</a:t>
            </a:r>
            <a:endParaRPr lang="de-AT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56388" y="3923817"/>
            <a:ext cx="5307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5400" b="1" spc="-200" dirty="0" smtClean="0">
                <a:latin typeface="Leipzig Fraktur" pitchFamily="2" charset="0"/>
              </a:rPr>
              <a:t>Frankfurter Allgemeine</a:t>
            </a:r>
            <a:endParaRPr lang="de-AT" sz="5400" b="1" spc="-200" dirty="0">
              <a:latin typeface="Leipzig Fraktu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development</a:t>
            </a:r>
            <a:r>
              <a:rPr lang="de-AT" dirty="0" smtClean="0"/>
              <a:t> of </a:t>
            </a:r>
            <a:r>
              <a:rPr lang="de-AT" dirty="0" err="1" smtClean="0"/>
              <a:t>static</a:t>
            </a:r>
            <a:r>
              <a:rPr lang="de-AT" dirty="0" smtClean="0"/>
              <a:t> </a:t>
            </a:r>
            <a:r>
              <a:rPr lang="de-AT" dirty="0" err="1" smtClean="0"/>
              <a:t>reach</a:t>
            </a:r>
            <a:r>
              <a:rPr lang="de-AT" dirty="0" smtClean="0"/>
              <a:t> of </a:t>
            </a:r>
            <a:r>
              <a:rPr lang="de-AT" dirty="0" err="1" smtClean="0"/>
              <a:t>crude</a:t>
            </a:r>
            <a:r>
              <a:rPr lang="de-AT" dirty="0" smtClean="0"/>
              <a:t> </a:t>
            </a:r>
            <a:r>
              <a:rPr lang="de-AT" dirty="0" err="1" smtClean="0"/>
              <a:t>oil</a:t>
            </a:r>
            <a:endParaRPr lang="de-AT" dirty="0"/>
          </a:p>
        </p:txBody>
      </p:sp>
      <p:pic>
        <p:nvPicPr>
          <p:cNvPr id="174147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3" y="691852"/>
            <a:ext cx="842803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05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fertility</a:t>
            </a:r>
            <a:r>
              <a:rPr lang="de-AT" dirty="0" smtClean="0"/>
              <a:t> and </a:t>
            </a:r>
            <a:r>
              <a:rPr lang="de-AT" dirty="0" err="1" smtClean="0"/>
              <a:t>gross</a:t>
            </a:r>
            <a:r>
              <a:rPr lang="de-AT" dirty="0" smtClean="0"/>
              <a:t> </a:t>
            </a:r>
            <a:r>
              <a:rPr lang="de-AT" dirty="0" err="1" smtClean="0"/>
              <a:t>domestic</a:t>
            </a:r>
            <a:r>
              <a:rPr lang="de-AT" dirty="0" smtClean="0"/>
              <a:t> </a:t>
            </a:r>
            <a:r>
              <a:rPr lang="de-AT" dirty="0" err="1" smtClean="0"/>
              <a:t>product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7800056" y="6098858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http://data.un.org/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47408" y="1484784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2011, 2012</a:t>
            </a:r>
            <a:endParaRPr lang="de-AT" dirty="0"/>
          </a:p>
        </p:txBody>
      </p:sp>
      <p:pic>
        <p:nvPicPr>
          <p:cNvPr id="181283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5" y="611460"/>
            <a:ext cx="8628063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5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summing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2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412778"/>
            <a:ext cx="667362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amount of primary energy carriers isn‘t critical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but: energy price!</a:t>
            </a:r>
          </a:p>
          <a:p>
            <a:pPr marL="273050" indent="-2730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developing countries will face difficulties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- and that is a global problem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agenda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684584" y="1163935"/>
            <a:ext cx="845941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 motivation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 balances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 where are we today?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4 where do we go?</a:t>
            </a: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4.1 fossil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carriers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world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population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standard</a:t>
            </a:r>
            <a:r>
              <a:rPr lang="de-AT" sz="22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de-AT" sz="2200" dirty="0" err="1" smtClean="0">
                <a:latin typeface="Arial" pitchFamily="34" charset="0"/>
                <a:cs typeface="Arial" pitchFamily="34" charset="0"/>
              </a:rPr>
              <a:t>living</a:t>
            </a:r>
            <a:endParaRPr lang="de-AT" sz="2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4.2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atmosphere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carbon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dioxide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climate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4.3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land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bio-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de-AT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endParaRPr lang="de-AT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  4.4 options for sustainable energy supply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 what does this mean for us?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 conclusions</a:t>
            </a:r>
            <a:endParaRPr lang="de-AT" sz="2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800" y="1268760"/>
            <a:ext cx="8172400" cy="1872208"/>
          </a:xfrm>
        </p:spPr>
        <p:txBody>
          <a:bodyPr/>
          <a:lstStyle/>
          <a:p>
            <a:r>
              <a:rPr lang="de-AT" dirty="0" err="1" smtClean="0"/>
              <a:t>Balances</a:t>
            </a:r>
            <a:r>
              <a:rPr lang="de-AT" dirty="0" smtClean="0"/>
              <a:t> </a:t>
            </a:r>
            <a:r>
              <a:rPr lang="de-AT" dirty="0" err="1" smtClean="0"/>
              <a:t>as</a:t>
            </a:r>
            <a:r>
              <a:rPr lang="de-AT" dirty="0" smtClean="0"/>
              <a:t> </a:t>
            </a:r>
            <a:r>
              <a:rPr lang="de-AT" dirty="0" err="1" smtClean="0"/>
              <a:t>guides</a:t>
            </a:r>
            <a:r>
              <a:rPr lang="de-AT" dirty="0" smtClean="0"/>
              <a:t> </a:t>
            </a:r>
            <a:r>
              <a:rPr lang="de-AT" dirty="0" err="1" smtClean="0"/>
              <a:t>towards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a </a:t>
            </a:r>
            <a:r>
              <a:rPr lang="de-AT" dirty="0" err="1" smtClean="0"/>
              <a:t>sustainable</a:t>
            </a:r>
            <a:r>
              <a:rPr lang="de-AT" dirty="0" smtClean="0"/>
              <a:t> </a:t>
            </a:r>
            <a:r>
              <a:rPr lang="de-AT" dirty="0" err="1" smtClean="0"/>
              <a:t>future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3024336"/>
          </a:xfrm>
        </p:spPr>
        <p:txBody>
          <a:bodyPr/>
          <a:lstStyle/>
          <a:p>
            <a:r>
              <a:rPr lang="de-AT" dirty="0" smtClean="0"/>
              <a:t>Andreas Pfennig</a:t>
            </a:r>
            <a:br>
              <a:rPr lang="de-AT" dirty="0" smtClean="0"/>
            </a:br>
            <a:r>
              <a:rPr lang="de-AT" dirty="0" smtClean="0"/>
              <a:t>Institute of Chemical Engineering and Environmental Technology</a:t>
            </a:r>
            <a:br>
              <a:rPr lang="de-AT" dirty="0" smtClean="0"/>
            </a:br>
            <a:r>
              <a:rPr lang="de-AT" dirty="0" smtClean="0"/>
              <a:t>TU Graz</a:t>
            </a:r>
            <a:br>
              <a:rPr lang="de-AT" dirty="0" smtClean="0"/>
            </a:br>
            <a:r>
              <a:rPr lang="de-AT" dirty="0"/>
              <a:t>http://www.sustainicum.at</a:t>
            </a:r>
            <a:r>
              <a:rPr lang="de-AT" dirty="0" smtClean="0"/>
              <a:t>/</a:t>
            </a:r>
            <a:br>
              <a:rPr lang="de-AT" dirty="0" smtClean="0"/>
            </a:br>
            <a:r>
              <a:rPr lang="de-AT" dirty="0" smtClean="0"/>
              <a:t>http://www.vision3000.eu</a:t>
            </a:r>
            <a:br>
              <a:rPr lang="de-AT" dirty="0" smtClean="0"/>
            </a:br>
            <a:r>
              <a:rPr lang="de-AT" dirty="0" smtClean="0"/>
              <a:t>http://ceet.tugraz.at </a:t>
            </a:r>
          </a:p>
          <a:p>
            <a:r>
              <a:rPr lang="de-AT" sz="1200" dirty="0" smtClean="0"/>
              <a:t>Copyright</a:t>
            </a:r>
            <a:r>
              <a:rPr lang="de-AT" sz="1200" dirty="0"/>
              <a:t>: Creative-</a:t>
            </a:r>
            <a:r>
              <a:rPr lang="de-AT" sz="1200" dirty="0" err="1"/>
              <a:t>Commons</a:t>
            </a:r>
            <a:r>
              <a:rPr lang="de-AT" sz="1200" dirty="0"/>
              <a:t>-</a:t>
            </a:r>
            <a:r>
              <a:rPr lang="de-AT" sz="1200" dirty="0" err="1"/>
              <a:t>Licence</a:t>
            </a:r>
            <a:r>
              <a:rPr lang="de-AT" sz="1200" dirty="0"/>
              <a:t> </a:t>
            </a:r>
            <a:r>
              <a:rPr lang="de-AT" sz="1200" dirty="0" err="1"/>
              <a:t>by-nc-sa</a:t>
            </a:r>
            <a:r>
              <a:rPr lang="de-AT" sz="1200" dirty="0"/>
              <a:t>, </a:t>
            </a:r>
            <a:r>
              <a:rPr lang="de-AT" sz="1200" dirty="0" err="1" smtClean="0"/>
              <a:t>where</a:t>
            </a:r>
            <a:r>
              <a:rPr lang="de-AT" sz="1200" dirty="0" smtClean="0"/>
              <a:t> not </a:t>
            </a:r>
            <a:r>
              <a:rPr lang="de-AT" sz="1200" dirty="0" err="1" smtClean="0"/>
              <a:t>with</a:t>
            </a:r>
            <a:r>
              <a:rPr lang="de-AT" sz="1200" dirty="0" smtClean="0"/>
              <a:t> </a:t>
            </a:r>
            <a:r>
              <a:rPr lang="de-AT" sz="1200" dirty="0" err="1" smtClean="0"/>
              <a:t>others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6453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E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2914</Words>
  <Application>Microsoft Office PowerPoint</Application>
  <PresentationFormat>Bildschirmpräsentation (4:3)</PresentationFormat>
  <Paragraphs>965</Paragraphs>
  <Slides>159</Slides>
  <Notes>34</Notes>
  <HiddenSlides>2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159</vt:i4>
      </vt:variant>
    </vt:vector>
  </HeadingPairs>
  <TitlesOfParts>
    <vt:vector size="161" baseType="lpstr">
      <vt:lpstr>CEET</vt:lpstr>
      <vt:lpstr>Formel</vt:lpstr>
      <vt:lpstr>Balances as guides towards  a sustainable future</vt:lpstr>
      <vt:lpstr>agenda</vt:lpstr>
      <vt:lpstr>My personal start:</vt:lpstr>
      <vt:lpstr>development of crude-oil price</vt:lpstr>
      <vt:lpstr>CO2 content at Mauna Loa, Hawaii</vt:lpstr>
      <vt:lpstr>temperature and CO2 according to IPCC</vt:lpstr>
      <vt:lpstr>retreat: Briksdal glacier, Norway</vt:lpstr>
      <vt:lpstr>living style</vt:lpstr>
      <vt:lpstr>historical</vt:lpstr>
      <vt:lpstr>engineering perspective</vt:lpstr>
      <vt:lpstr>agenda</vt:lpstr>
      <vt:lpstr>Balances as guides towards  a sustainable future</vt:lpstr>
      <vt:lpstr>agenda</vt:lpstr>
      <vt:lpstr>balance</vt:lpstr>
      <vt:lpstr>balance</vt:lpstr>
      <vt:lpstr>balance</vt:lpstr>
      <vt:lpstr>balance</vt:lpstr>
      <vt:lpstr>balance</vt:lpstr>
      <vt:lpstr>balance</vt:lpstr>
      <vt:lpstr>setting up and solving a balance</vt:lpstr>
      <vt:lpstr>example: solar radiation on earth</vt:lpstr>
      <vt:lpstr>example: solar radiation on earth</vt:lpstr>
      <vt:lpstr>example: solar radiation on earth</vt:lpstr>
      <vt:lpstr>what is leaving: black-body radiation</vt:lpstr>
      <vt:lpstr>example: solar radiation on earth</vt:lpstr>
      <vt:lpstr>example: solar radiation on earth</vt:lpstr>
      <vt:lpstr>example: solar radiation on earth</vt:lpstr>
      <vt:lpstr>example: solar radiation on earth</vt:lpstr>
      <vt:lpstr>radiation on 1 m2 of earth</vt:lpstr>
      <vt:lpstr>example: solar radiation on earth</vt:lpstr>
      <vt:lpstr>example: solar radiation on earth</vt:lpstr>
      <vt:lpstr>power of radiation on entire earth</vt:lpstr>
      <vt:lpstr>example: solar radiation on earth</vt:lpstr>
      <vt:lpstr>example: solar radiation on earth</vt:lpstr>
      <vt:lpstr>power of radiation on earth</vt:lpstr>
      <vt:lpstr>vertical solar power</vt:lpstr>
      <vt:lpstr>example: solar radiation on earth</vt:lpstr>
      <vt:lpstr>energy from the sun</vt:lpstr>
      <vt:lpstr>energy from the sun</vt:lpstr>
      <vt:lpstr>energy from the sun</vt:lpstr>
      <vt:lpstr>energy from the sun</vt:lpstr>
      <vt:lpstr>radiation balance on earth</vt:lpstr>
      <vt:lpstr>energy from the sun</vt:lpstr>
      <vt:lpstr>radiation balance on earth</vt:lpstr>
      <vt:lpstr>effect of greenhouse gases</vt:lpstr>
      <vt:lpstr>result</vt:lpstr>
      <vt:lpstr>agenda</vt:lpstr>
      <vt:lpstr>Balances as guides towards  a sustainable future</vt:lpstr>
      <vt:lpstr>agenda</vt:lpstr>
      <vt:lpstr>definitions</vt:lpstr>
      <vt:lpstr>energy</vt:lpstr>
      <vt:lpstr>population</vt:lpstr>
      <vt:lpstr>energy</vt:lpstr>
      <vt:lpstr>prinmary-energy consumption</vt:lpstr>
      <vt:lpstr>distribution of global consumption 2009</vt:lpstr>
      <vt:lpstr>US energy flow chart 2011</vt:lpstr>
      <vt:lpstr>energy profiles for Austria 2009</vt:lpstr>
      <vt:lpstr>land area per capita</vt:lpstr>
      <vt:lpstr>earth surface</vt:lpstr>
      <vt:lpstr>agriculture</vt:lpstr>
      <vt:lpstr>nutrition</vt:lpstr>
      <vt:lpstr>plant-based food in Germany</vt:lpstr>
      <vt:lpstr>nutrition</vt:lpstr>
      <vt:lpstr>land-area utilization</vt:lpstr>
      <vt:lpstr>distribution of nutrition by country</vt:lpstr>
      <vt:lpstr>summing up 1</vt:lpstr>
      <vt:lpstr>agenda</vt:lpstr>
      <vt:lpstr>Balances as guides towards  a sustainable future</vt:lpstr>
      <vt:lpstr>agenda</vt:lpstr>
      <vt:lpstr>PowerPoint-Präsentation</vt:lpstr>
      <vt:lpstr>static reach</vt:lpstr>
      <vt:lpstr>static reach</vt:lpstr>
      <vt:lpstr>model inaccuracies</vt:lpstr>
      <vt:lpstr>development of world population</vt:lpstr>
      <vt:lpstr>world population</vt:lpstr>
      <vt:lpstr>development of prediction for 2050</vt:lpstr>
      <vt:lpstr>development of prediction for 2050</vt:lpstr>
      <vt:lpstr>world population prospect</vt:lpstr>
      <vt:lpstr>Basis der UN-Prognose</vt:lpstr>
      <vt:lpstr>demographic transition model</vt:lpstr>
      <vt:lpstr>distribution of world population</vt:lpstr>
      <vt:lpstr>Human Development Index</vt:lpstr>
      <vt:lpstr>Human Development Index</vt:lpstr>
      <vt:lpstr>Human Development Index</vt:lpstr>
      <vt:lpstr>consumption primary energy carriers</vt:lpstr>
      <vt:lpstr>consumption primary energy carriers</vt:lpstr>
      <vt:lpstr>reserves of fossil primary-energy carriers</vt:lpstr>
      <vt:lpstr>reserves of fossil primary-energy carriers</vt:lpstr>
      <vt:lpstr>development of crude-oil price</vt:lpstr>
      <vt:lpstr>development of crude-oil price</vt:lpstr>
      <vt:lpstr>Erdölfördermaximum, Peak Oil</vt:lpstr>
      <vt:lpstr>maximum crude-oil production, peak oil</vt:lpstr>
      <vt:lpstr>prediction of crude-oil production</vt:lpstr>
      <vt:lpstr>maximum of oil mining, Peak Oil</vt:lpstr>
      <vt:lpstr>development of static reach of crude oil</vt:lpstr>
      <vt:lpstr>fertility and gross domestic product</vt:lpstr>
      <vt:lpstr>summing up 2</vt:lpstr>
      <vt:lpstr>agenda</vt:lpstr>
      <vt:lpstr>Balances as guides towards  a sustainable future</vt:lpstr>
      <vt:lpstr>agenda</vt:lpstr>
      <vt:lpstr>PowerPoint-Präsentation</vt:lpstr>
      <vt:lpstr>contribution to CO2 emissions</vt:lpstr>
      <vt:lpstr>carbon cycle</vt:lpstr>
      <vt:lpstr>CO2 content at Mauna Loa, Hawaii</vt:lpstr>
      <vt:lpstr>CO2 content of the atmosphere</vt:lpstr>
      <vt:lpstr>release and accumulated release</vt:lpstr>
      <vt:lpstr>temperature and CO2 according to IPCC</vt:lpstr>
      <vt:lpstr>temperature and CO2 according to IPCC</vt:lpstr>
      <vt:lpstr>temperature and CO2 according to IPCC</vt:lpstr>
      <vt:lpstr>temperature and CO2 according to IPCC</vt:lpstr>
      <vt:lpstr>retreat: Briksdal glacier, Norway</vt:lpstr>
      <vt:lpstr>data from ice cores</vt:lpstr>
      <vt:lpstr>temperature and CO2 according to IPCC</vt:lpstr>
      <vt:lpstr>reduced solar radiation: global dimming</vt:lpstr>
      <vt:lpstr>influence on temperature?</vt:lpstr>
      <vt:lpstr>influence on temperature?</vt:lpstr>
      <vt:lpstr>summing up 3</vt:lpstr>
      <vt:lpstr>agenda</vt:lpstr>
      <vt:lpstr>Balances as guides towards  a sustainable future</vt:lpstr>
      <vt:lpstr>agenda</vt:lpstr>
      <vt:lpstr>food vs. fuel</vt:lpstr>
      <vt:lpstr>food vs. fuel</vt:lpstr>
      <vt:lpstr>nutrition</vt:lpstr>
      <vt:lpstr>“static” scenario per capita</vt:lpstr>
      <vt:lpstr>agricultural land area</vt:lpstr>
      <vt:lpstr>end-kcal per agricultural land area</vt:lpstr>
      <vt:lpstr>primary crops productivity</vt:lpstr>
      <vt:lpstr>contribution of animal-based food</vt:lpstr>
      <vt:lpstr>development of nutrition</vt:lpstr>
      <vt:lpstr>ecological scenario per capita</vt:lpstr>
      <vt:lpstr>solar energy in Germany</vt:lpstr>
      <vt:lpstr>potential for bioenergy in 2050</vt:lpstr>
      <vt:lpstr>summing up 4</vt:lpstr>
      <vt:lpstr>agenda</vt:lpstr>
      <vt:lpstr>sustainability</vt:lpstr>
      <vt:lpstr>possible alternatives</vt:lpstr>
      <vt:lpstr>solarthermal powerplant Andasol 1</vt:lpstr>
      <vt:lpstr>cost comparison for renewable electricity</vt:lpstr>
      <vt:lpstr>learning curve: basic equation</vt:lpstr>
      <vt:lpstr>learning curve for photovoltaic modules</vt:lpstr>
      <vt:lpstr>future development</vt:lpstr>
      <vt:lpstr>summing up 5</vt:lpstr>
      <vt:lpstr>agenda</vt:lpstr>
      <vt:lpstr>Balances as guides towards  a sustainable future</vt:lpstr>
      <vt:lpstr>agenda</vt:lpstr>
      <vt:lpstr>fertility and gross domestic product</vt:lpstr>
      <vt:lpstr>development in China</vt:lpstr>
      <vt:lpstr>reasons for the decline</vt:lpstr>
      <vt:lpstr>living style</vt:lpstr>
      <vt:lpstr>nutrition: www.in-form.de</vt:lpstr>
      <vt:lpstr>personal energy consumption</vt:lpstr>
      <vt:lpstr>questions for a sustainable future</vt:lpstr>
      <vt:lpstr>UN declaration of human rights</vt:lpstr>
      <vt:lpstr>human rights</vt:lpstr>
      <vt:lpstr>summing up 6</vt:lpstr>
      <vt:lpstr>agenda</vt:lpstr>
      <vt:lpstr>summary</vt:lpstr>
      <vt:lpstr>agenda</vt:lpstr>
      <vt:lpstr>Balances as guides towards  a sustainable future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Pfennig</dc:creator>
  <cp:lastModifiedBy>Pfennig</cp:lastModifiedBy>
  <cp:revision>482</cp:revision>
  <cp:lastPrinted>2014-04-17T09:47:17Z</cp:lastPrinted>
  <dcterms:created xsi:type="dcterms:W3CDTF">2012-07-19T09:48:25Z</dcterms:created>
  <dcterms:modified xsi:type="dcterms:W3CDTF">2014-12-11T20:25:20Z</dcterms:modified>
</cp:coreProperties>
</file>