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7" r:id="rId3"/>
    <p:sldId id="273" r:id="rId4"/>
    <p:sldId id="280" r:id="rId5"/>
    <p:sldId id="278" r:id="rId6"/>
    <p:sldId id="279" r:id="rId7"/>
    <p:sldId id="269" r:id="rId8"/>
    <p:sldId id="281" r:id="rId9"/>
    <p:sldId id="282" r:id="rId10"/>
    <p:sldId id="283" r:id="rId11"/>
    <p:sldId id="270" r:id="rId12"/>
    <p:sldId id="284" r:id="rId13"/>
    <p:sldId id="285" r:id="rId14"/>
    <p:sldId id="286" r:id="rId15"/>
    <p:sldId id="287" r:id="rId16"/>
    <p:sldId id="275" r:id="rId17"/>
    <p:sldId id="258" r:id="rId18"/>
    <p:sldId id="260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4" r:id="rId27"/>
    <p:sldId id="296" r:id="rId28"/>
    <p:sldId id="263" r:id="rId29"/>
    <p:sldId id="261" r:id="rId30"/>
    <p:sldId id="262" r:id="rId31"/>
    <p:sldId id="265" r:id="rId32"/>
    <p:sldId id="26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s économiques" id="{00C985C4-0202-4823-AC28-FF50C0C6D2E3}">
          <p14:sldIdLst>
            <p14:sldId id="268"/>
            <p14:sldId id="277"/>
            <p14:sldId id="273"/>
            <p14:sldId id="280"/>
            <p14:sldId id="278"/>
            <p14:sldId id="279"/>
            <p14:sldId id="269"/>
            <p14:sldId id="281"/>
            <p14:sldId id="282"/>
            <p14:sldId id="283"/>
            <p14:sldId id="270"/>
            <p14:sldId id="284"/>
            <p14:sldId id="285"/>
            <p14:sldId id="286"/>
            <p14:sldId id="287"/>
            <p14:sldId id="275"/>
          </p14:sldIdLst>
        </p14:section>
        <p14:section name="Transmédia" id="{1EBD6F9E-0F90-4C13-9259-F9DD63CC6CBE}">
          <p14:sldIdLst>
            <p14:sldId id="258"/>
            <p14:sldId id="260"/>
            <p14:sldId id="288"/>
            <p14:sldId id="289"/>
            <p14:sldId id="290"/>
            <p14:sldId id="291"/>
            <p14:sldId id="292"/>
            <p14:sldId id="293"/>
            <p14:sldId id="295"/>
            <p14:sldId id="294"/>
            <p14:sldId id="296"/>
            <p14:sldId id="263"/>
            <p14:sldId id="261"/>
            <p14:sldId id="262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22" autoAdjust="0"/>
  </p:normalViewPr>
  <p:slideViewPr>
    <p:cSldViewPr>
      <p:cViewPr varScale="1">
        <p:scale>
          <a:sx n="65" d="100"/>
          <a:sy n="65" d="100"/>
        </p:scale>
        <p:origin x="43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59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8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022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23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180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01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075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77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17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030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008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CBED-BE53-4E1E-9271-B31DD0D554A8}" type="datetimeFigureOut">
              <a:rPr lang="fr-BE" smtClean="0"/>
              <a:t>07-12-18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9DA9-BA86-4B23-8071-70AD1FDC6A8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9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transmedia-storytelli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JCqv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vpow.com/2012/01/13/the-obscene-profits-of-commercial-scholarly-publishe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Modèles économiques du numérique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 smtClean="0"/>
              <a:t>Deux grands modèles</a:t>
            </a:r>
          </a:p>
          <a:p>
            <a:endParaRPr lang="fr-BE" dirty="0"/>
          </a:p>
          <a:p>
            <a:pPr marL="0" indent="0" algn="ctr">
              <a:buNone/>
            </a:pPr>
            <a:r>
              <a:rPr lang="fr-BE" dirty="0" smtClean="0"/>
              <a:t>Vente à l’unité              vs.                 abonnement</a:t>
            </a:r>
          </a:p>
          <a:p>
            <a:endParaRPr lang="fr-BE" dirty="0"/>
          </a:p>
        </p:txBody>
      </p:sp>
      <p:pic>
        <p:nvPicPr>
          <p:cNvPr id="3076" name="Picture 4" descr="RÃ©sultats de recherche d'images pour Â«Â tas de livre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90" y="3414209"/>
            <a:ext cx="32403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ctures.abebooks.com/isbn/9780141986005-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4209"/>
            <a:ext cx="2224706" cy="31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Éco-systèmes</a:t>
            </a:r>
            <a:r>
              <a:rPr lang="fr-BE" dirty="0" smtClean="0"/>
              <a:t> fermés</a:t>
            </a:r>
            <a:endParaRPr lang="fr-BE" dirty="0"/>
          </a:p>
        </p:txBody>
      </p:sp>
      <p:pic>
        <p:nvPicPr>
          <p:cNvPr id="1026" name="Picture 2" descr="RÃ©sultats de recherche d'images pour Â«Â amazon kindle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76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s de recherche d'images pour Â«Â amazon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04" y="1232417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apple books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04" y="1340768"/>
            <a:ext cx="2409425" cy="27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s de recherche d'images pour Â«Â apple ibooksÂ Â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02" y="2797850"/>
            <a:ext cx="1318102" cy="14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s de recherche d'images pour Â«Â appleÂ Â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40" y="1912066"/>
            <a:ext cx="928464" cy="9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229200"/>
            <a:ext cx="3667125" cy="1466850"/>
          </a:xfrm>
          <a:prstGeom prst="rect">
            <a:avLst/>
          </a:prstGeom>
        </p:spPr>
      </p:pic>
      <p:pic>
        <p:nvPicPr>
          <p:cNvPr id="1036" name="Picture 12" descr="RÃ©sultats de recherche d'images pour Â«Â google booksÂ Â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0154"/>
            <a:ext cx="42862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Bande dessinée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Terre d’expérimentation mais problème du modèle économique, comme pour la littérature jeunesse</a:t>
            </a:r>
          </a:p>
          <a:p>
            <a:endParaRPr lang="fr-BE" dirty="0"/>
          </a:p>
          <a:p>
            <a:r>
              <a:rPr lang="fr-BE" dirty="0" smtClean="0"/>
              <a:t>Rétro-numérisation importante</a:t>
            </a:r>
          </a:p>
          <a:p>
            <a:r>
              <a:rPr lang="fr-BE" dirty="0" smtClean="0"/>
              <a:t>Homothétique mais adapté</a:t>
            </a:r>
          </a:p>
          <a:p>
            <a:endParaRPr lang="fr-BE" dirty="0"/>
          </a:p>
          <a:p>
            <a:r>
              <a:rPr lang="fr-BE" dirty="0" smtClean="0"/>
              <a:t>Vente à l’unité et à l’abonnement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60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Izneo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38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Comixology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4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Accès à la culture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Évolution du modèle d’accès aux œuvres</a:t>
            </a:r>
          </a:p>
          <a:p>
            <a:endParaRPr lang="fr-BE" dirty="0"/>
          </a:p>
          <a:p>
            <a:r>
              <a:rPr lang="fr-BE" dirty="0" smtClean="0"/>
              <a:t>Abonnement + systèmes fermés = culture comme service</a:t>
            </a:r>
          </a:p>
          <a:p>
            <a:endParaRPr lang="fr-BE" dirty="0"/>
          </a:p>
          <a:p>
            <a:r>
              <a:rPr lang="fr-BE" dirty="0" smtClean="0"/>
              <a:t>Vers la fin de l’achat d’œuvres à l’unité ?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32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Culture as service ?</a:t>
            </a:r>
            <a:endParaRPr lang="fr-BE" dirty="0"/>
          </a:p>
        </p:txBody>
      </p:sp>
      <p:pic>
        <p:nvPicPr>
          <p:cNvPr id="4" name="Picture 2" descr="RÃ©sultats de recherche d'images pour Â«Â dvd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7" y="2924944"/>
            <a:ext cx="3048273" cy="19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27665" y="3068960"/>
            <a:ext cx="126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dirty="0" smtClean="0">
                <a:sym typeface="Wingdings" panose="05000000000000000000" pitchFamily="2" charset="2"/>
              </a:rPr>
              <a:t></a:t>
            </a:r>
            <a:endParaRPr lang="fr-BE" sz="7200" dirty="0"/>
          </a:p>
        </p:txBody>
      </p:sp>
      <p:pic>
        <p:nvPicPr>
          <p:cNvPr id="6" name="Picture 4" descr="RÃ©sultats de recherche d'images pour Â«Â netflix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07" y="2877198"/>
            <a:ext cx="1833130" cy="18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31139" y="2887853"/>
            <a:ext cx="813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600" dirty="0" smtClean="0">
                <a:sym typeface="Wingdings" panose="05000000000000000000" pitchFamily="2" charset="2"/>
              </a:rPr>
              <a:t>?</a:t>
            </a:r>
            <a:endParaRPr lang="fr-BE" sz="9600" dirty="0"/>
          </a:p>
        </p:txBody>
      </p:sp>
    </p:spTree>
    <p:extLst>
      <p:ext uri="{BB962C8B-B14F-4D97-AF65-F5344CB8AC3E}">
        <p14:creationId xmlns:p14="http://schemas.microsoft.com/office/powerpoint/2010/main" val="27284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livre audio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Du CD au MP3</a:t>
            </a:r>
          </a:p>
          <a:p>
            <a:endParaRPr lang="fr-BE" dirty="0"/>
          </a:p>
          <a:p>
            <a:r>
              <a:rPr lang="fr-BE" dirty="0" smtClean="0"/>
              <a:t>Modèle économique qui lorgne du côté du service</a:t>
            </a:r>
          </a:p>
          <a:p>
            <a:pPr lvl="1"/>
            <a:r>
              <a:rPr lang="fr-BE" dirty="0" smtClean="0"/>
              <a:t>Audible, abonnement mensuel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340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</a:t>
            </a:r>
            <a:r>
              <a:rPr lang="fr-BE" dirty="0" err="1" smtClean="0"/>
              <a:t>transmédia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</a:t>
            </a:r>
            <a:r>
              <a:rPr lang="fr-BE" dirty="0" smtClean="0"/>
              <a:t>tilisation </a:t>
            </a:r>
            <a:r>
              <a:rPr lang="fr-BE" dirty="0"/>
              <a:t>combinée de plusieurs médias pour développer des univers </a:t>
            </a:r>
            <a:r>
              <a:rPr lang="fr-BE" dirty="0" smtClean="0"/>
              <a:t>narratifs, chaque </a:t>
            </a:r>
            <a:r>
              <a:rPr lang="fr-BE" dirty="0"/>
              <a:t>média employé développant un contenu </a:t>
            </a:r>
            <a:r>
              <a:rPr lang="fr-BE" dirty="0" smtClean="0"/>
              <a:t>différent</a:t>
            </a:r>
            <a:endParaRPr lang="fr-BE" dirty="0"/>
          </a:p>
        </p:txBody>
      </p:sp>
      <p:pic>
        <p:nvPicPr>
          <p:cNvPr id="1026" name="Picture 2" descr="RÃ©sultat de recherche d'images pour &quot;transmedi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29980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 smtClean="0"/>
              <a:t>Crédits photo : </a:t>
            </a:r>
            <a:r>
              <a:rPr lang="en-US" sz="600" dirty="0"/>
              <a:t>Transmedia Storytelling: Narrative worlds, emerging technologies, and global </a:t>
            </a:r>
            <a:r>
              <a:rPr lang="en-US" sz="600" dirty="0" smtClean="0"/>
              <a:t>audiences</a:t>
            </a:r>
            <a:r>
              <a:rPr lang="fr-BE" sz="600" dirty="0" smtClean="0"/>
              <a:t>, Coursera, UNSW, </a:t>
            </a:r>
            <a:r>
              <a:rPr lang="fr-BE" sz="600" dirty="0" smtClean="0">
                <a:hlinkClick r:id="rId3"/>
              </a:rPr>
              <a:t>https://www.coursera.org/learn/transmedia-storytelling</a:t>
            </a:r>
            <a:r>
              <a:rPr lang="fr-BE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971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s de recherche d'images pour Â«Â harry potterÂ Â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9600" cy="28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 départ</a:t>
            </a:r>
            <a:endParaRPr lang="fr-BE" dirty="0"/>
          </a:p>
        </p:txBody>
      </p:sp>
      <p:pic>
        <p:nvPicPr>
          <p:cNvPr id="1028" name="Picture 4" descr="RÃ©sultats de recherche d'images pour Â«Â harry potter and the prisoner of azkabanÂ Â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Distribution des modèles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En fonction des genres, différentes </a:t>
            </a:r>
            <a:r>
              <a:rPr lang="fr-BE" dirty="0" smtClean="0"/>
              <a:t>stratégies</a:t>
            </a:r>
          </a:p>
          <a:p>
            <a:pPr lvl="1"/>
            <a:r>
              <a:rPr lang="fr-BE" dirty="0" smtClean="0"/>
              <a:t>Littérature </a:t>
            </a:r>
            <a:r>
              <a:rPr lang="fr-BE" dirty="0"/>
              <a:t>scientifique</a:t>
            </a:r>
          </a:p>
          <a:p>
            <a:pPr lvl="1"/>
            <a:r>
              <a:rPr lang="fr-BE" dirty="0"/>
              <a:t>Roman</a:t>
            </a:r>
          </a:p>
          <a:p>
            <a:pPr lvl="1"/>
            <a:r>
              <a:rPr lang="fr-BE" dirty="0"/>
              <a:t>Bande </a:t>
            </a:r>
            <a:r>
              <a:rPr lang="fr-BE" dirty="0" smtClean="0"/>
              <a:t>dessinée</a:t>
            </a:r>
          </a:p>
          <a:p>
            <a:pPr lvl="1"/>
            <a:r>
              <a:rPr lang="fr-BE" dirty="0" smtClean="0"/>
              <a:t>Livres jeunesse</a:t>
            </a:r>
          </a:p>
          <a:p>
            <a:pPr lvl="1"/>
            <a:r>
              <a:rPr lang="fr-BE" dirty="0" smtClean="0"/>
              <a:t>Livres de voyage</a:t>
            </a:r>
          </a:p>
          <a:p>
            <a:pPr lvl="1"/>
            <a:r>
              <a:rPr lang="fr-BE" dirty="0" smtClean="0"/>
              <a:t>Beaux livres</a:t>
            </a:r>
          </a:p>
          <a:p>
            <a:pPr lvl="1"/>
            <a:r>
              <a:rPr lang="fr-BE" dirty="0" smtClean="0"/>
              <a:t>Etc.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77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Série</a:t>
            </a:r>
            <a:endParaRPr lang="fr-BE" dirty="0"/>
          </a:p>
        </p:txBody>
      </p:sp>
      <p:pic>
        <p:nvPicPr>
          <p:cNvPr id="8" name="Picture 4" descr="Original U.S. Scholastic Edition by Mary GrandPrÃ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91036"/>
            <a:ext cx="914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72000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Pour voir </a:t>
            </a:r>
            <a:r>
              <a:rPr lang="fr-BE" dirty="0"/>
              <a:t>d’autres couvertures : </a:t>
            </a:r>
            <a:r>
              <a:rPr lang="fr-BE" dirty="0">
                <a:hlinkClick r:id="rId3"/>
              </a:rPr>
              <a:t>https://</a:t>
            </a:r>
            <a:r>
              <a:rPr lang="fr-BE" dirty="0" smtClean="0">
                <a:hlinkClick r:id="rId3"/>
              </a:rPr>
              <a:t>imgur.com/gallery/JCqvc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90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Logique d’adaptation</a:t>
            </a:r>
            <a:endParaRPr lang="fr-BE" dirty="0"/>
          </a:p>
        </p:txBody>
      </p:sp>
      <p:pic>
        <p:nvPicPr>
          <p:cNvPr id="7170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Produits dérivés</a:t>
            </a:r>
            <a:endParaRPr lang="fr-BE" dirty="0"/>
          </a:p>
        </p:txBody>
      </p:sp>
      <p:pic>
        <p:nvPicPr>
          <p:cNvPr id="9218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5207"/>
            <a:ext cx="8229600" cy="41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Apports narratifs multimédia</a:t>
            </a:r>
            <a:endParaRPr lang="fr-BE" dirty="0"/>
          </a:p>
        </p:txBody>
      </p:sp>
      <p:pic>
        <p:nvPicPr>
          <p:cNvPr id="10242" name="Picture 2" descr="Image associÃ©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6538"/>
            <a:ext cx="3607174" cy="54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Apports narratifs </a:t>
            </a:r>
            <a:r>
              <a:rPr lang="fr-BE" dirty="0" err="1" smtClean="0"/>
              <a:t>multimedia</a:t>
            </a:r>
            <a:endParaRPr lang="fr-BE" dirty="0"/>
          </a:p>
        </p:txBody>
      </p:sp>
      <p:pic>
        <p:nvPicPr>
          <p:cNvPr id="11266" name="Picture 2" descr="RÃ©sultats de recherche d'images pour Â«Â broadway harry potterÂ Â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5" y="1600200"/>
            <a:ext cx="80406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Développement de l’univers fictionnel</a:t>
            </a:r>
            <a:endParaRPr lang="fr-BE" dirty="0"/>
          </a:p>
        </p:txBody>
      </p:sp>
      <p:pic>
        <p:nvPicPr>
          <p:cNvPr id="12290" name="Picture 2" descr="RÃ©sultats de recherche d'images pour Â«Â parc d'attraction harry potterÂ Â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9" y="1600200"/>
            <a:ext cx="70611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Hub de l’univers fictionnel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32" y="1628800"/>
            <a:ext cx="8746974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fr-BE" sz="4000" dirty="0"/>
              <a:t>Élaboration progressive d’un univers </a:t>
            </a:r>
            <a:r>
              <a:rPr lang="fr-BE" sz="4000" dirty="0" smtClean="0"/>
              <a:t>fictionnel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800" dirty="0" smtClean="0"/>
              <a:t>cohérent et </a:t>
            </a:r>
            <a:r>
              <a:rPr lang="fr-BE" sz="4800" dirty="0" err="1" smtClean="0"/>
              <a:t>transmédiatique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7505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Tension fondatrice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Cohérence narrative </a:t>
            </a:r>
            <a:r>
              <a:rPr lang="fr-BE" i="1" dirty="0" smtClean="0"/>
              <a:t>vs.</a:t>
            </a:r>
            <a:r>
              <a:rPr lang="fr-BE" dirty="0" smtClean="0"/>
              <a:t> appropriation des fans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411760" y="17728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Tout univers fictionnel à succès est traversé par une tension fondatrice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87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Cohérence narrative</a:t>
            </a:r>
            <a:endParaRPr lang="fr-BE" dirty="0"/>
          </a:p>
        </p:txBody>
      </p:sp>
      <p:pic>
        <p:nvPicPr>
          <p:cNvPr id="13314" name="Picture 2" descr="RÃ©sultats de recherche d'images pour Â«Â leland cheeÂ Â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10519"/>
            <a:ext cx="6000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03648" y="6296606"/>
            <a:ext cx="667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Leland</a:t>
            </a:r>
            <a:r>
              <a:rPr lang="fr-BE" dirty="0" smtClean="0"/>
              <a:t> </a:t>
            </a:r>
            <a:r>
              <a:rPr lang="fr-BE" dirty="0" err="1" smtClean="0"/>
              <a:t>Chee</a:t>
            </a:r>
            <a:r>
              <a:rPr lang="fr-BE" dirty="0" smtClean="0"/>
              <a:t>, responsable de la cohérence narrative dans </a:t>
            </a:r>
            <a:r>
              <a:rPr lang="fr-BE" i="1" dirty="0" smtClean="0"/>
              <a:t>Star </a:t>
            </a:r>
            <a:r>
              <a:rPr lang="fr-BE" i="1" dirty="0" err="1" smtClean="0"/>
              <a:t>Wars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36316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Littérature scientifique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Basculement </a:t>
            </a:r>
            <a:r>
              <a:rPr lang="fr-BE" dirty="0"/>
              <a:t>vers le numérique très tôt</a:t>
            </a:r>
          </a:p>
          <a:p>
            <a:pPr lvl="1"/>
            <a:r>
              <a:rPr lang="fr-BE" dirty="0"/>
              <a:t>Bases de données d’articles</a:t>
            </a:r>
          </a:p>
          <a:p>
            <a:pPr lvl="1"/>
            <a:r>
              <a:rPr lang="fr-BE" dirty="0"/>
              <a:t>Services supplémentaires</a:t>
            </a:r>
          </a:p>
          <a:p>
            <a:endParaRPr lang="fr-BE" dirty="0" smtClean="0"/>
          </a:p>
          <a:p>
            <a:r>
              <a:rPr lang="fr-BE" dirty="0" smtClean="0"/>
              <a:t>Domaine </a:t>
            </a:r>
            <a:r>
              <a:rPr lang="fr-BE" dirty="0"/>
              <a:t>très </a:t>
            </a:r>
            <a:r>
              <a:rPr lang="fr-BE" dirty="0" smtClean="0"/>
              <a:t>rentable : </a:t>
            </a:r>
          </a:p>
          <a:p>
            <a:pPr marL="0" indent="0">
              <a:buNone/>
            </a:pPr>
            <a:r>
              <a:rPr lang="en-US" sz="2000" dirty="0" smtClean="0"/>
              <a:t>profits </a:t>
            </a:r>
            <a:r>
              <a:rPr lang="en-US" sz="2000" dirty="0"/>
              <a:t>as a percentage of revenue for commercial STM publishers in 2010 or early 2011</a:t>
            </a:r>
            <a:endParaRPr lang="fr-BE" sz="2000" dirty="0" smtClean="0"/>
          </a:p>
          <a:p>
            <a:pPr marL="1085850" lvl="2">
              <a:buFont typeface="Arial"/>
              <a:buChar char="•"/>
            </a:pPr>
            <a:r>
              <a:rPr lang="fr-FR" sz="1600" dirty="0" smtClean="0"/>
              <a:t>Springer </a:t>
            </a:r>
            <a:r>
              <a:rPr lang="fr-FR" sz="1600" dirty="0"/>
              <a:t>Science: 33.9% </a:t>
            </a:r>
          </a:p>
          <a:p>
            <a:pPr marL="1085850" lvl="2">
              <a:buFont typeface="Arial"/>
              <a:buChar char="•"/>
            </a:pPr>
            <a:r>
              <a:rPr lang="fr-FR" sz="1600" dirty="0"/>
              <a:t>John </a:t>
            </a:r>
            <a:r>
              <a:rPr lang="fr-FR" sz="1600" dirty="0" err="1"/>
              <a:t>Wiley</a:t>
            </a:r>
            <a:r>
              <a:rPr lang="fr-FR" sz="1600" dirty="0"/>
              <a:t> &amp; Sons: 42%</a:t>
            </a:r>
            <a:endParaRPr lang="fr-BE" sz="1600" dirty="0"/>
          </a:p>
          <a:p>
            <a:endParaRPr lang="fr-BE" dirty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9474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268160"/>
            <a:ext cx="8928992" cy="51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Fanfictions</a:t>
            </a:r>
            <a:r>
              <a:rPr lang="fr-BE" dirty="0" smtClean="0"/>
              <a:t>, </a:t>
            </a:r>
            <a:r>
              <a:rPr lang="fr-BE" dirty="0" err="1" smtClean="0"/>
              <a:t>machinima</a:t>
            </a:r>
            <a:r>
              <a:rPr lang="fr-BE" dirty="0" smtClean="0"/>
              <a:t>, etc.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38698"/>
            <a:ext cx="8899240" cy="51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Équilibre à trouver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Droit d’auteur</a:t>
            </a:r>
          </a:p>
          <a:p>
            <a:r>
              <a:rPr lang="fr-BE" dirty="0" smtClean="0"/>
              <a:t>Liberté créative</a:t>
            </a:r>
          </a:p>
          <a:p>
            <a:r>
              <a:rPr lang="fr-BE" dirty="0" smtClean="0"/>
              <a:t>Attente des fans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À qui appartiennent les mythes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54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Ex. : </a:t>
            </a:r>
            <a:r>
              <a:rPr lang="fr-BE" dirty="0" err="1"/>
              <a:t>Elsevier’s</a:t>
            </a:r>
            <a:r>
              <a:rPr lang="fr-BE" dirty="0"/>
              <a:t> </a:t>
            </a:r>
            <a:r>
              <a:rPr lang="fr-BE" dirty="0" err="1"/>
              <a:t>annual</a:t>
            </a:r>
            <a:r>
              <a:rPr lang="fr-BE" dirty="0"/>
              <a:t> </a:t>
            </a:r>
            <a:r>
              <a:rPr lang="fr-BE" dirty="0" smtClean="0"/>
              <a:t>reports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BE" sz="2000" dirty="0" smtClean="0"/>
              <a:t>2002</a:t>
            </a:r>
            <a:r>
              <a:rPr lang="fr-BE" sz="2000" dirty="0"/>
              <a:t>: £429m profit on £1295m revenue – 33.18%</a:t>
            </a:r>
          </a:p>
          <a:p>
            <a:pPr marL="457200" lvl="1" indent="0" algn="ctr">
              <a:buNone/>
            </a:pPr>
            <a:r>
              <a:rPr lang="fr-BE" sz="2000" dirty="0"/>
              <a:t>2003: £467m profit on £1381m revenue – 33.82%</a:t>
            </a:r>
          </a:p>
          <a:p>
            <a:pPr marL="457200" lvl="1" indent="0" algn="ctr">
              <a:buNone/>
            </a:pPr>
            <a:r>
              <a:rPr lang="fr-BE" sz="2000" dirty="0"/>
              <a:t>2004: £460m profit on £1363m revenue – 33.75%</a:t>
            </a:r>
          </a:p>
          <a:p>
            <a:pPr marL="457200" lvl="1" indent="0" algn="ctr">
              <a:buNone/>
            </a:pPr>
            <a:r>
              <a:rPr lang="fr-BE" sz="2000" dirty="0"/>
              <a:t>2005: £449m profit on £1436m revenue – 31.25%</a:t>
            </a:r>
          </a:p>
          <a:p>
            <a:pPr marL="457200" lvl="1" indent="0" algn="ctr">
              <a:buNone/>
            </a:pPr>
            <a:r>
              <a:rPr lang="fr-BE" sz="2000" dirty="0"/>
              <a:t>2006: £465m profit on £1521m revenue – 30.57%</a:t>
            </a:r>
          </a:p>
          <a:p>
            <a:pPr marL="457200" lvl="1" indent="0" algn="ctr">
              <a:buNone/>
            </a:pPr>
            <a:r>
              <a:rPr lang="fr-BE" sz="2000" dirty="0"/>
              <a:t>2007: £477m profit on £1507m revenue – 31.65%</a:t>
            </a:r>
          </a:p>
          <a:p>
            <a:pPr marL="457200" lvl="1" indent="0" algn="ctr">
              <a:buNone/>
            </a:pPr>
            <a:r>
              <a:rPr lang="fr-BE" sz="2000" dirty="0"/>
              <a:t>2008: £568m profit on £1700m revenue – 33.41%</a:t>
            </a:r>
          </a:p>
          <a:p>
            <a:pPr marL="457200" lvl="1" indent="0" algn="ctr">
              <a:buNone/>
            </a:pPr>
            <a:r>
              <a:rPr lang="fr-BE" sz="2000" dirty="0"/>
              <a:t>2009: £693m profit on £1985m revenue – 34.91%</a:t>
            </a:r>
          </a:p>
          <a:p>
            <a:pPr marL="457200" lvl="1" indent="0" algn="ctr">
              <a:buNone/>
            </a:pPr>
            <a:r>
              <a:rPr lang="fr-BE" sz="2000" dirty="0"/>
              <a:t>2010: £724m profit on £2026m revenue – 35.74%</a:t>
            </a:r>
          </a:p>
          <a:p>
            <a:pPr marL="457200" lvl="1" indent="0" algn="ctr">
              <a:buNone/>
            </a:pPr>
            <a:r>
              <a:rPr lang="fr-BE" sz="2000" dirty="0"/>
              <a:t>2012: £</a:t>
            </a:r>
            <a:r>
              <a:rPr lang="fr-BE" sz="2000" dirty="0" smtClean="0"/>
              <a:t>768m profit on</a:t>
            </a:r>
            <a:r>
              <a:rPr lang="fr-BE" sz="2000" dirty="0"/>
              <a:t> £</a:t>
            </a:r>
            <a:r>
              <a:rPr lang="fr-BE" sz="2000" dirty="0" smtClean="0"/>
              <a:t>2058m </a:t>
            </a:r>
            <a:r>
              <a:rPr lang="fr-BE" sz="2000" dirty="0"/>
              <a:t>revenue – 37.3%</a:t>
            </a:r>
          </a:p>
          <a:p>
            <a:pPr marL="0" indent="0" algn="r">
              <a:buNone/>
            </a:pPr>
            <a:endParaRPr lang="fr-BE" sz="1700" dirty="0" smtClean="0"/>
          </a:p>
          <a:p>
            <a:pPr marL="0" indent="0" algn="r">
              <a:buNone/>
            </a:pPr>
            <a:r>
              <a:rPr lang="fr-BE" sz="1400" dirty="0" smtClean="0"/>
              <a:t>Source </a:t>
            </a:r>
            <a:r>
              <a:rPr lang="fr-BE" sz="1400" dirty="0"/>
              <a:t>: </a:t>
            </a:r>
            <a:r>
              <a:rPr lang="fr-BE" sz="1400" dirty="0">
                <a:hlinkClick r:id="rId2"/>
              </a:rPr>
              <a:t>http://svpow.com/2012/01/13/the-obscene-profits-of-commercial-scholarly-publishers</a:t>
            </a:r>
            <a:r>
              <a:rPr lang="fr-BE" sz="1400" dirty="0" smtClean="0">
                <a:hlinkClick r:id="rId2"/>
              </a:rPr>
              <a:t>/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844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Elsevier’s</a:t>
            </a:r>
            <a:r>
              <a:rPr lang="fr-BE" dirty="0"/>
              <a:t> </a:t>
            </a:r>
            <a:r>
              <a:rPr lang="fr-BE" dirty="0" err="1"/>
              <a:t>annual</a:t>
            </a:r>
            <a:r>
              <a:rPr lang="fr-BE" dirty="0"/>
              <a:t> </a:t>
            </a:r>
            <a:r>
              <a:rPr lang="fr-BE" dirty="0" smtClean="0"/>
              <a:t>report 2017</a:t>
            </a:r>
            <a:endParaRPr lang="fr-BE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4115"/>
            <a:ext cx="7488832" cy="55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Modèle économique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Abonnement par des institutions + marginalement, achat à l’unité</a:t>
            </a:r>
          </a:p>
          <a:p>
            <a:endParaRPr lang="fr-BE" dirty="0"/>
          </a:p>
          <a:p>
            <a:r>
              <a:rPr lang="fr-BE" dirty="0" smtClean="0"/>
              <a:t>Problématique de l’accès ouvert (open </a:t>
            </a:r>
            <a:r>
              <a:rPr lang="fr-BE" dirty="0" err="1" smtClean="0"/>
              <a:t>access</a:t>
            </a:r>
            <a:r>
              <a:rPr lang="fr-BE" dirty="0" smtClean="0"/>
              <a:t>) et de la science ouverte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55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Roman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 francophonie : succès commercial mitigé</a:t>
            </a:r>
          </a:p>
          <a:p>
            <a:endParaRPr lang="fr-BE" dirty="0" smtClean="0"/>
          </a:p>
          <a:p>
            <a:r>
              <a:rPr lang="fr-BE" dirty="0" smtClean="0"/>
              <a:t>Vente principalement à l’unité : format PDF ou </a:t>
            </a:r>
            <a:r>
              <a:rPr lang="fr-BE" dirty="0" err="1" smtClean="0"/>
              <a:t>ePub</a:t>
            </a:r>
            <a:endParaRPr lang="fr-BE" dirty="0"/>
          </a:p>
          <a:p>
            <a:endParaRPr lang="fr-BE" dirty="0" smtClean="0"/>
          </a:p>
          <a:p>
            <a:r>
              <a:rPr lang="fr-BE" dirty="0" smtClean="0"/>
              <a:t>Genres rentables : littératures populaires</a:t>
            </a:r>
          </a:p>
          <a:p>
            <a:pPr marL="457200" lvl="1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 </a:t>
            </a:r>
            <a:r>
              <a:rPr lang="fr-BE" dirty="0" smtClean="0"/>
              <a:t>SF, fantasy, roman d’amour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2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Éditeurs actifs en numérique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Bragelonne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5" y="2708920"/>
            <a:ext cx="8705229" cy="3175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2411760" y="4581128"/>
            <a:ext cx="1296144" cy="15450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26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Éditeurs actifs en numérique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Harlequin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534953" cy="40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</TotalTime>
  <Words>473</Words>
  <Application>Microsoft Office PowerPoint</Application>
  <PresentationFormat>Affichage à l'écran (4:3)</PresentationFormat>
  <Paragraphs>106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Thème Office</vt:lpstr>
      <vt:lpstr>Modèles économiques du numérique</vt:lpstr>
      <vt:lpstr>Distribution des modèles</vt:lpstr>
      <vt:lpstr>Littérature scientifique</vt:lpstr>
      <vt:lpstr>Ex. : Elsevier’s annual reports</vt:lpstr>
      <vt:lpstr>Elsevier’s annual report 2017</vt:lpstr>
      <vt:lpstr>Modèle économique</vt:lpstr>
      <vt:lpstr>Roman</vt:lpstr>
      <vt:lpstr>Éditeurs actifs en numérique</vt:lpstr>
      <vt:lpstr>Éditeurs actifs en numérique</vt:lpstr>
      <vt:lpstr>Éco-systèmes fermés</vt:lpstr>
      <vt:lpstr>Bande dessinée</vt:lpstr>
      <vt:lpstr>Izneo</vt:lpstr>
      <vt:lpstr>Comixology</vt:lpstr>
      <vt:lpstr>Accès à la culture</vt:lpstr>
      <vt:lpstr>Culture as service ?</vt:lpstr>
      <vt:lpstr>Le livre audio</vt:lpstr>
      <vt:lpstr>Le transmédia</vt:lpstr>
      <vt:lpstr>Présentation PowerPoint</vt:lpstr>
      <vt:lpstr>Au départ</vt:lpstr>
      <vt:lpstr>Série</vt:lpstr>
      <vt:lpstr>Logique d’adaptation</vt:lpstr>
      <vt:lpstr>Produits dérivés</vt:lpstr>
      <vt:lpstr>Apports narratifs multimédia</vt:lpstr>
      <vt:lpstr>Apports narratifs multimedia</vt:lpstr>
      <vt:lpstr>Développement de l’univers fictionnel</vt:lpstr>
      <vt:lpstr>Hub de l’univers fictionnel</vt:lpstr>
      <vt:lpstr>Élaboration progressive d’un univers fictionnel</vt:lpstr>
      <vt:lpstr>Tension fondatrice</vt:lpstr>
      <vt:lpstr>Cohérence narrative</vt:lpstr>
      <vt:lpstr>Appropriation</vt:lpstr>
      <vt:lpstr>Fanfictions, machinima, etc.</vt:lpstr>
      <vt:lpstr>Équilibre à trouver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lecture, oui but why ?</dc:title>
  <dc:creator>BO.Dozo</dc:creator>
  <cp:lastModifiedBy>Björn-Olav Dozo</cp:lastModifiedBy>
  <cp:revision>27</cp:revision>
  <dcterms:created xsi:type="dcterms:W3CDTF">2018-12-01T19:59:13Z</dcterms:created>
  <dcterms:modified xsi:type="dcterms:W3CDTF">2018-12-08T00:15:08Z</dcterms:modified>
</cp:coreProperties>
</file>