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8800425" cy="35999738"/>
  <p:notesSz cx="6858000" cy="9144000"/>
  <p:defaultTextStyle>
    <a:defPPr>
      <a:defRPr lang="en-US"/>
    </a:defPPr>
    <a:lvl1pPr marL="0" algn="l" defTabSz="3110332" rtl="0" eaLnBrk="1" latinLnBrk="0" hangingPunct="1">
      <a:defRPr sz="6123" kern="1200">
        <a:solidFill>
          <a:schemeClr val="tx1"/>
        </a:solidFill>
        <a:latin typeface="+mn-lt"/>
        <a:ea typeface="+mn-ea"/>
        <a:cs typeface="+mn-cs"/>
      </a:defRPr>
    </a:lvl1pPr>
    <a:lvl2pPr marL="1555166" algn="l" defTabSz="3110332" rtl="0" eaLnBrk="1" latinLnBrk="0" hangingPunct="1">
      <a:defRPr sz="6123" kern="1200">
        <a:solidFill>
          <a:schemeClr val="tx1"/>
        </a:solidFill>
        <a:latin typeface="+mn-lt"/>
        <a:ea typeface="+mn-ea"/>
        <a:cs typeface="+mn-cs"/>
      </a:defRPr>
    </a:lvl2pPr>
    <a:lvl3pPr marL="3110332" algn="l" defTabSz="3110332" rtl="0" eaLnBrk="1" latinLnBrk="0" hangingPunct="1">
      <a:defRPr sz="6123" kern="1200">
        <a:solidFill>
          <a:schemeClr val="tx1"/>
        </a:solidFill>
        <a:latin typeface="+mn-lt"/>
        <a:ea typeface="+mn-ea"/>
        <a:cs typeface="+mn-cs"/>
      </a:defRPr>
    </a:lvl3pPr>
    <a:lvl4pPr marL="4665497" algn="l" defTabSz="3110332" rtl="0" eaLnBrk="1" latinLnBrk="0" hangingPunct="1">
      <a:defRPr sz="6123" kern="1200">
        <a:solidFill>
          <a:schemeClr val="tx1"/>
        </a:solidFill>
        <a:latin typeface="+mn-lt"/>
        <a:ea typeface="+mn-ea"/>
        <a:cs typeface="+mn-cs"/>
      </a:defRPr>
    </a:lvl4pPr>
    <a:lvl5pPr marL="6220663" algn="l" defTabSz="3110332" rtl="0" eaLnBrk="1" latinLnBrk="0" hangingPunct="1">
      <a:defRPr sz="6123" kern="1200">
        <a:solidFill>
          <a:schemeClr val="tx1"/>
        </a:solidFill>
        <a:latin typeface="+mn-lt"/>
        <a:ea typeface="+mn-ea"/>
        <a:cs typeface="+mn-cs"/>
      </a:defRPr>
    </a:lvl5pPr>
    <a:lvl6pPr marL="7775829" algn="l" defTabSz="3110332" rtl="0" eaLnBrk="1" latinLnBrk="0" hangingPunct="1">
      <a:defRPr sz="6123" kern="1200">
        <a:solidFill>
          <a:schemeClr val="tx1"/>
        </a:solidFill>
        <a:latin typeface="+mn-lt"/>
        <a:ea typeface="+mn-ea"/>
        <a:cs typeface="+mn-cs"/>
      </a:defRPr>
    </a:lvl6pPr>
    <a:lvl7pPr marL="9330995" algn="l" defTabSz="3110332" rtl="0" eaLnBrk="1" latinLnBrk="0" hangingPunct="1">
      <a:defRPr sz="6123" kern="1200">
        <a:solidFill>
          <a:schemeClr val="tx1"/>
        </a:solidFill>
        <a:latin typeface="+mn-lt"/>
        <a:ea typeface="+mn-ea"/>
        <a:cs typeface="+mn-cs"/>
      </a:defRPr>
    </a:lvl7pPr>
    <a:lvl8pPr marL="10886161" algn="l" defTabSz="3110332" rtl="0" eaLnBrk="1" latinLnBrk="0" hangingPunct="1">
      <a:defRPr sz="6123" kern="1200">
        <a:solidFill>
          <a:schemeClr val="tx1"/>
        </a:solidFill>
        <a:latin typeface="+mn-lt"/>
        <a:ea typeface="+mn-ea"/>
        <a:cs typeface="+mn-cs"/>
      </a:defRPr>
    </a:lvl8pPr>
    <a:lvl9pPr marL="12441326" algn="l" defTabSz="3110332" rtl="0" eaLnBrk="1" latinLnBrk="0" hangingPunct="1">
      <a:defRPr sz="6123"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B21"/>
    <a:srgbClr val="5BC4BE"/>
    <a:srgbClr val="0053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538"/>
    <p:restoredTop sz="94818"/>
  </p:normalViewPr>
  <p:slideViewPr>
    <p:cSldViewPr snapToGrid="0" snapToObjects="1">
      <p:cViewPr varScale="1">
        <p:scale>
          <a:sx n="21" d="100"/>
          <a:sy n="21" d="100"/>
        </p:scale>
        <p:origin x="-3132" y="-162"/>
      </p:cViewPr>
      <p:guideLst>
        <p:guide orient="horz" pos="11338"/>
        <p:guide pos="907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5891626"/>
            <a:ext cx="24480361" cy="12533242"/>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18908198"/>
            <a:ext cx="21600319" cy="869160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40521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413976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916653"/>
            <a:ext cx="6210092"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1916653"/>
            <a:ext cx="18270270" cy="305081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37194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401802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8974945"/>
            <a:ext cx="24840367" cy="14974888"/>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24091502"/>
            <a:ext cx="24840367" cy="7874940"/>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75672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9583264"/>
            <a:ext cx="12240181" cy="22841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9583264"/>
            <a:ext cx="12240181" cy="22841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292012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916661"/>
            <a:ext cx="24840367"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8824938"/>
            <a:ext cx="12183928"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Edit Master text styles</a:t>
            </a:r>
          </a:p>
        </p:txBody>
      </p:sp>
      <p:sp>
        <p:nvSpPr>
          <p:cNvPr id="4" name="Content Placeholder 3"/>
          <p:cNvSpPr>
            <a:spLocks noGrp="1"/>
          </p:cNvSpPr>
          <p:nvPr>
            <p:ph sz="half" idx="2"/>
          </p:nvPr>
        </p:nvSpPr>
        <p:spPr>
          <a:xfrm>
            <a:off x="1983784" y="13149904"/>
            <a:ext cx="12183928" cy="19341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8824938"/>
            <a:ext cx="12243932"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Edit Master text styles</a:t>
            </a:r>
          </a:p>
        </p:txBody>
      </p:sp>
      <p:sp>
        <p:nvSpPr>
          <p:cNvPr id="6" name="Content Placeholder 5"/>
          <p:cNvSpPr>
            <a:spLocks noGrp="1"/>
          </p:cNvSpPr>
          <p:nvPr>
            <p:ph sz="quarter" idx="4"/>
          </p:nvPr>
        </p:nvSpPr>
        <p:spPr>
          <a:xfrm>
            <a:off x="14580217" y="13149904"/>
            <a:ext cx="12243932" cy="19341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312809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251506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72256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5183304"/>
            <a:ext cx="14580215" cy="25583147"/>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35284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5183304"/>
            <a:ext cx="14580215" cy="25583147"/>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C27CEEBB-9DBA-2C49-95FB-A5F568ECD013}" type="datetimeFigureOut">
              <a:rPr lang="en-US" smtClean="0"/>
              <a:pPr/>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107709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916661"/>
            <a:ext cx="24840367"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029" y="9583264"/>
            <a:ext cx="24840367" cy="228415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029" y="33366432"/>
            <a:ext cx="6480096" cy="1916653"/>
          </a:xfrm>
          <a:prstGeom prst="rect">
            <a:avLst/>
          </a:prstGeom>
        </p:spPr>
        <p:txBody>
          <a:bodyPr vert="horz" lIns="91440" tIns="45720" rIns="91440" bIns="45720" rtlCol="0" anchor="ctr"/>
          <a:lstStyle>
            <a:lvl1pPr algn="l">
              <a:defRPr sz="3780">
                <a:solidFill>
                  <a:schemeClr val="tx1">
                    <a:tint val="75000"/>
                  </a:schemeClr>
                </a:solidFill>
              </a:defRPr>
            </a:lvl1pPr>
          </a:lstStyle>
          <a:p>
            <a:fld id="{C27CEEBB-9DBA-2C49-95FB-A5F568ECD013}" type="datetimeFigureOut">
              <a:rPr lang="en-US" smtClean="0"/>
              <a:pPr/>
              <a:t>11/12/2018</a:t>
            </a:fld>
            <a:endParaRPr lang="en-US"/>
          </a:p>
        </p:txBody>
      </p:sp>
      <p:sp>
        <p:nvSpPr>
          <p:cNvPr id="5" name="Footer Placeholder 4"/>
          <p:cNvSpPr>
            <a:spLocks noGrp="1"/>
          </p:cNvSpPr>
          <p:nvPr>
            <p:ph type="ftr" sz="quarter" idx="3"/>
          </p:nvPr>
        </p:nvSpPr>
        <p:spPr>
          <a:xfrm>
            <a:off x="9540141" y="33366432"/>
            <a:ext cx="9720143" cy="191665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0300" y="33366432"/>
            <a:ext cx="6480096" cy="1916653"/>
          </a:xfrm>
          <a:prstGeom prst="rect">
            <a:avLst/>
          </a:prstGeom>
        </p:spPr>
        <p:txBody>
          <a:bodyPr vert="horz" lIns="91440" tIns="45720" rIns="91440" bIns="45720" rtlCol="0" anchor="ctr"/>
          <a:lstStyle>
            <a:lvl1pPr algn="r">
              <a:defRPr sz="3780">
                <a:solidFill>
                  <a:schemeClr val="tx1">
                    <a:tint val="75000"/>
                  </a:schemeClr>
                </a:solidFill>
              </a:defRPr>
            </a:lvl1pPr>
          </a:lstStyle>
          <a:p>
            <a:fld id="{B1BCE2C6-3DFF-0247-8CC5-BC681CC654AF}" type="slidenum">
              <a:rPr lang="en-US" smtClean="0"/>
              <a:pPr/>
              <a:t>‹N°›</a:t>
            </a:fld>
            <a:endParaRPr lang="en-US"/>
          </a:p>
        </p:txBody>
      </p:sp>
    </p:spTree>
    <p:extLst>
      <p:ext uri="{BB962C8B-B14F-4D97-AF65-F5344CB8AC3E}">
        <p14:creationId xmlns:p14="http://schemas.microsoft.com/office/powerpoint/2010/main" xmlns="" val="3440234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mailto:V.Castiglione@doct.uliege.b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44">
            <a:extLst>
              <a:ext uri="{FF2B5EF4-FFF2-40B4-BE49-F238E27FC236}">
                <a16:creationId xmlns="" xmlns:a16="http://schemas.microsoft.com/office/drawing/2014/main" id="{7A3E756B-1560-1F4E-A93A-CF9FEE394FFA}"/>
              </a:ext>
            </a:extLst>
          </p:cNvPr>
          <p:cNvSpPr/>
          <p:nvPr/>
        </p:nvSpPr>
        <p:spPr>
          <a:xfrm flipV="1">
            <a:off x="736211" y="34095934"/>
            <a:ext cx="27381588" cy="1903804"/>
          </a:xfrm>
          <a:prstGeom prst="roundRect">
            <a:avLst>
              <a:gd name="adj" fmla="val 7304"/>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9" name="Rounded Rectangle 44">
            <a:extLst>
              <a:ext uri="{FF2B5EF4-FFF2-40B4-BE49-F238E27FC236}">
                <a16:creationId xmlns="" xmlns:a16="http://schemas.microsoft.com/office/drawing/2014/main" id="{7A3E756B-1560-1F4E-A93A-CF9FEE394FFA}"/>
              </a:ext>
            </a:extLst>
          </p:cNvPr>
          <p:cNvSpPr/>
          <p:nvPr/>
        </p:nvSpPr>
        <p:spPr>
          <a:xfrm>
            <a:off x="918304" y="20415571"/>
            <a:ext cx="12849462" cy="11394133"/>
          </a:xfrm>
          <a:prstGeom prst="roundRect">
            <a:avLst>
              <a:gd name="adj" fmla="val 5130"/>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67" dirty="0"/>
          </a:p>
        </p:txBody>
      </p:sp>
      <p:sp>
        <p:nvSpPr>
          <p:cNvPr id="51" name="Rounded Rectangle 44">
            <a:extLst>
              <a:ext uri="{FF2B5EF4-FFF2-40B4-BE49-F238E27FC236}">
                <a16:creationId xmlns="" xmlns:a16="http://schemas.microsoft.com/office/drawing/2014/main" id="{7A3E756B-1560-1F4E-A93A-CF9FEE394FFA}"/>
              </a:ext>
            </a:extLst>
          </p:cNvPr>
          <p:cNvSpPr/>
          <p:nvPr/>
        </p:nvSpPr>
        <p:spPr>
          <a:xfrm>
            <a:off x="14710741" y="20415572"/>
            <a:ext cx="13401674" cy="11394134"/>
          </a:xfrm>
          <a:prstGeom prst="roundRect">
            <a:avLst>
              <a:gd name="adj" fmla="val 5268"/>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67" dirty="0"/>
          </a:p>
        </p:txBody>
      </p:sp>
      <p:sp>
        <p:nvSpPr>
          <p:cNvPr id="46" name="Rounded Rectangle 44">
            <a:extLst>
              <a:ext uri="{FF2B5EF4-FFF2-40B4-BE49-F238E27FC236}">
                <a16:creationId xmlns="" xmlns:a16="http://schemas.microsoft.com/office/drawing/2014/main" id="{7A3E756B-1560-1F4E-A93A-CF9FEE394FFA}"/>
              </a:ext>
            </a:extLst>
          </p:cNvPr>
          <p:cNvSpPr/>
          <p:nvPr/>
        </p:nvSpPr>
        <p:spPr>
          <a:xfrm>
            <a:off x="9008131" y="11342548"/>
            <a:ext cx="19104283" cy="7657520"/>
          </a:xfrm>
          <a:prstGeom prst="roundRect">
            <a:avLst>
              <a:gd name="adj" fmla="val 6811"/>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67" dirty="0"/>
          </a:p>
        </p:txBody>
      </p:sp>
      <p:sp>
        <p:nvSpPr>
          <p:cNvPr id="41" name="Rounded Rectangle 5">
            <a:extLst>
              <a:ext uri="{FF2B5EF4-FFF2-40B4-BE49-F238E27FC236}">
                <a16:creationId xmlns="" xmlns:a16="http://schemas.microsoft.com/office/drawing/2014/main" id="{59F94E5F-41F5-E246-8A3E-AC827B5311B5}"/>
              </a:ext>
            </a:extLst>
          </p:cNvPr>
          <p:cNvSpPr/>
          <p:nvPr/>
        </p:nvSpPr>
        <p:spPr>
          <a:xfrm>
            <a:off x="833072" y="4444701"/>
            <a:ext cx="26770937" cy="1254282"/>
          </a:xfrm>
          <a:prstGeom prst="round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67"/>
          </a:p>
        </p:txBody>
      </p:sp>
      <p:sp>
        <p:nvSpPr>
          <p:cNvPr id="38" name="Rectangle 37">
            <a:extLst>
              <a:ext uri="{FF2B5EF4-FFF2-40B4-BE49-F238E27FC236}">
                <a16:creationId xmlns="" xmlns:a16="http://schemas.microsoft.com/office/drawing/2014/main" id="{B771166A-68B3-0C40-80A0-05FFD3DB33FC}"/>
              </a:ext>
            </a:extLst>
          </p:cNvPr>
          <p:cNvSpPr/>
          <p:nvPr/>
        </p:nvSpPr>
        <p:spPr>
          <a:xfrm>
            <a:off x="1" y="1"/>
            <a:ext cx="28800424" cy="4355026"/>
          </a:xfrm>
          <a:prstGeom prst="rect">
            <a:avLst/>
          </a:prstGeom>
          <a:solidFill>
            <a:srgbClr val="D4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67" dirty="0"/>
          </a:p>
        </p:txBody>
      </p:sp>
      <p:sp>
        <p:nvSpPr>
          <p:cNvPr id="53" name="Rounded Rectangle 23">
            <a:extLst>
              <a:ext uri="{FF2B5EF4-FFF2-40B4-BE49-F238E27FC236}">
                <a16:creationId xmlns:a16="http://schemas.microsoft.com/office/drawing/2014/main" xmlns="" id="{BE3FE66B-3FE0-DD4B-9427-930E5D07C324}"/>
              </a:ext>
            </a:extLst>
          </p:cNvPr>
          <p:cNvSpPr/>
          <p:nvPr/>
        </p:nvSpPr>
        <p:spPr>
          <a:xfrm>
            <a:off x="9468818" y="10634662"/>
            <a:ext cx="18074202" cy="8805598"/>
          </a:xfrm>
          <a:prstGeom prst="roundRect">
            <a:avLst>
              <a:gd name="adj" fmla="val 5485"/>
            </a:avLst>
          </a:prstGeom>
          <a:solidFill>
            <a:schemeClr val="bg1"/>
          </a:solidFill>
          <a:ln>
            <a:solidFill>
              <a:srgbClr val="5BC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12FA3425-2E16-E04B-832D-AB57AAD77641}"/>
              </a:ext>
            </a:extLst>
          </p:cNvPr>
          <p:cNvSpPr txBox="1"/>
          <p:nvPr/>
        </p:nvSpPr>
        <p:spPr>
          <a:xfrm>
            <a:off x="0" y="3154697"/>
            <a:ext cx="28800425" cy="923330"/>
          </a:xfrm>
          <a:prstGeom prst="rect">
            <a:avLst/>
          </a:prstGeom>
          <a:noFill/>
        </p:spPr>
        <p:txBody>
          <a:bodyPr wrap="square" rtlCol="0">
            <a:spAutoFit/>
          </a:bodyPr>
          <a:lstStyle/>
          <a:p>
            <a:pPr algn="ctr"/>
            <a:r>
              <a:rPr lang="en-US" sz="5400" b="1" dirty="0" smtClean="0">
                <a:solidFill>
                  <a:srgbClr val="005393"/>
                </a:solidFill>
              </a:rPr>
              <a:t>Raman chemical imaging in kidney stone analysis</a:t>
            </a:r>
          </a:p>
        </p:txBody>
      </p:sp>
      <p:sp>
        <p:nvSpPr>
          <p:cNvPr id="8" name="TextBox 7">
            <a:extLst>
              <a:ext uri="{FF2B5EF4-FFF2-40B4-BE49-F238E27FC236}">
                <a16:creationId xmlns:a16="http://schemas.microsoft.com/office/drawing/2014/main" xmlns="" id="{8D03DD2D-82B5-2B40-AB85-1E02F05B2B54}"/>
              </a:ext>
            </a:extLst>
          </p:cNvPr>
          <p:cNvSpPr txBox="1"/>
          <p:nvPr/>
        </p:nvSpPr>
        <p:spPr>
          <a:xfrm>
            <a:off x="1831621" y="4444701"/>
            <a:ext cx="25140321" cy="646331"/>
          </a:xfrm>
          <a:prstGeom prst="rect">
            <a:avLst/>
          </a:prstGeom>
          <a:noFill/>
        </p:spPr>
        <p:txBody>
          <a:bodyPr wrap="square" rtlCol="0">
            <a:spAutoFit/>
          </a:bodyPr>
          <a:lstStyle/>
          <a:p>
            <a:pPr algn="ctr"/>
            <a:r>
              <a:rPr lang="it-IT" sz="3600" dirty="0" smtClean="0">
                <a:solidFill>
                  <a:srgbClr val="F26B21"/>
                </a:solidFill>
              </a:rPr>
              <a:t>Vincent Castiglione</a:t>
            </a:r>
            <a:r>
              <a:rPr lang="en-US" sz="3600" baseline="30000" dirty="0" smtClean="0">
                <a:solidFill>
                  <a:srgbClr val="F26B21"/>
                </a:solidFill>
              </a:rPr>
              <a:t>1</a:t>
            </a:r>
            <a:r>
              <a:rPr lang="it-IT" sz="3600" dirty="0" smtClean="0">
                <a:solidFill>
                  <a:srgbClr val="F26B21"/>
                </a:solidFill>
              </a:rPr>
              <a:t>, Pierre-Yves Sacré², Etienne Cavalier</a:t>
            </a:r>
            <a:r>
              <a:rPr lang="en-US" sz="3600" baseline="30000" dirty="0" smtClean="0">
                <a:solidFill>
                  <a:srgbClr val="F26B21"/>
                </a:solidFill>
              </a:rPr>
              <a:t>1</a:t>
            </a:r>
            <a:r>
              <a:rPr lang="it-IT" sz="3600" dirty="0" smtClean="0">
                <a:solidFill>
                  <a:srgbClr val="F26B21"/>
                </a:solidFill>
              </a:rPr>
              <a:t>, Philippe Hubert², Romy Gadisseur</a:t>
            </a:r>
            <a:r>
              <a:rPr lang="en-US" sz="3600" baseline="30000" dirty="0" smtClean="0">
                <a:solidFill>
                  <a:srgbClr val="F26B21"/>
                </a:solidFill>
              </a:rPr>
              <a:t>1</a:t>
            </a:r>
            <a:r>
              <a:rPr lang="it-IT" sz="3600" dirty="0" smtClean="0">
                <a:solidFill>
                  <a:srgbClr val="F26B21"/>
                </a:solidFill>
              </a:rPr>
              <a:t>, Eric Ziemons² </a:t>
            </a:r>
          </a:p>
        </p:txBody>
      </p:sp>
      <p:pic>
        <p:nvPicPr>
          <p:cNvPr id="9" name="Picture 8">
            <a:extLst>
              <a:ext uri="{FF2B5EF4-FFF2-40B4-BE49-F238E27FC236}">
                <a16:creationId xmlns:a16="http://schemas.microsoft.com/office/drawing/2014/main" xmlns="" id="{C2F7802D-9917-354C-B67C-5C6AD1D6FE8B}"/>
              </a:ext>
            </a:extLst>
          </p:cNvPr>
          <p:cNvPicPr>
            <a:picLocks noChangeAspect="1"/>
          </p:cNvPicPr>
          <p:nvPr/>
        </p:nvPicPr>
        <p:blipFill>
          <a:blip r:embed="rId2"/>
          <a:stretch>
            <a:fillRect/>
          </a:stretch>
        </p:blipFill>
        <p:spPr>
          <a:xfrm>
            <a:off x="5585495" y="269492"/>
            <a:ext cx="4109821" cy="2351805"/>
          </a:xfrm>
          <a:prstGeom prst="rect">
            <a:avLst/>
          </a:prstGeom>
        </p:spPr>
      </p:pic>
      <p:pic>
        <p:nvPicPr>
          <p:cNvPr id="11" name="Picture 10">
            <a:extLst>
              <a:ext uri="{FF2B5EF4-FFF2-40B4-BE49-F238E27FC236}">
                <a16:creationId xmlns:a16="http://schemas.microsoft.com/office/drawing/2014/main" xmlns="" id="{5B661ADF-7634-E245-A7DC-0397BB01BB96}"/>
              </a:ext>
            </a:extLst>
          </p:cNvPr>
          <p:cNvPicPr>
            <a:picLocks noChangeAspect="1"/>
          </p:cNvPicPr>
          <p:nvPr/>
        </p:nvPicPr>
        <p:blipFill>
          <a:blip r:embed="rId3"/>
          <a:stretch>
            <a:fillRect/>
          </a:stretch>
        </p:blipFill>
        <p:spPr>
          <a:xfrm>
            <a:off x="12768152" y="38081"/>
            <a:ext cx="3116616" cy="3116616"/>
          </a:xfrm>
          <a:prstGeom prst="rect">
            <a:avLst/>
          </a:prstGeom>
        </p:spPr>
      </p:pic>
      <p:pic>
        <p:nvPicPr>
          <p:cNvPr id="13" name="Picture 12">
            <a:extLst>
              <a:ext uri="{FF2B5EF4-FFF2-40B4-BE49-F238E27FC236}">
                <a16:creationId xmlns:a16="http://schemas.microsoft.com/office/drawing/2014/main" xmlns="" id="{95EE253E-7C77-F44B-916A-B234C576FAAC}"/>
              </a:ext>
            </a:extLst>
          </p:cNvPr>
          <p:cNvPicPr>
            <a:picLocks noChangeAspect="1"/>
          </p:cNvPicPr>
          <p:nvPr/>
        </p:nvPicPr>
        <p:blipFill>
          <a:blip r:embed="rId4"/>
          <a:stretch>
            <a:fillRect/>
          </a:stretch>
        </p:blipFill>
        <p:spPr>
          <a:xfrm>
            <a:off x="19019382" y="436798"/>
            <a:ext cx="3812043" cy="2184499"/>
          </a:xfrm>
          <a:prstGeom prst="rect">
            <a:avLst/>
          </a:prstGeom>
        </p:spPr>
      </p:pic>
      <p:sp>
        <p:nvSpPr>
          <p:cNvPr id="14" name="TextBox 13">
            <a:extLst>
              <a:ext uri="{FF2B5EF4-FFF2-40B4-BE49-F238E27FC236}">
                <a16:creationId xmlns:a16="http://schemas.microsoft.com/office/drawing/2014/main" xmlns="" id="{0618494B-C711-4541-9A9E-74E159748248}"/>
              </a:ext>
            </a:extLst>
          </p:cNvPr>
          <p:cNvSpPr txBox="1"/>
          <p:nvPr/>
        </p:nvSpPr>
        <p:spPr>
          <a:xfrm>
            <a:off x="1524950" y="5899038"/>
            <a:ext cx="9640466" cy="584775"/>
          </a:xfrm>
          <a:prstGeom prst="rect">
            <a:avLst/>
          </a:prstGeom>
          <a:noFill/>
        </p:spPr>
        <p:txBody>
          <a:bodyPr wrap="square" rtlCol="0">
            <a:spAutoFit/>
          </a:bodyPr>
          <a:lstStyle/>
          <a:p>
            <a:r>
              <a:rPr lang="en-US" sz="3200" b="1" dirty="0">
                <a:solidFill>
                  <a:srgbClr val="005393"/>
                </a:solidFill>
              </a:rPr>
              <a:t>Introduction</a:t>
            </a:r>
            <a:r>
              <a:rPr lang="en-US" sz="3200" b="1" dirty="0" smtClean="0">
                <a:solidFill>
                  <a:srgbClr val="005393"/>
                </a:solidFill>
              </a:rPr>
              <a:t>:</a:t>
            </a:r>
            <a:endParaRPr lang="en-US" sz="3200" b="1" dirty="0">
              <a:solidFill>
                <a:srgbClr val="005393"/>
              </a:solidFill>
            </a:endParaRPr>
          </a:p>
        </p:txBody>
      </p:sp>
      <p:sp>
        <p:nvSpPr>
          <p:cNvPr id="15" name="TextBox 14">
            <a:extLst>
              <a:ext uri="{FF2B5EF4-FFF2-40B4-BE49-F238E27FC236}">
                <a16:creationId xmlns:a16="http://schemas.microsoft.com/office/drawing/2014/main" xmlns="" id="{AB350CC2-C198-1543-A959-18B80A75E40D}"/>
              </a:ext>
            </a:extLst>
          </p:cNvPr>
          <p:cNvSpPr txBox="1"/>
          <p:nvPr/>
        </p:nvSpPr>
        <p:spPr>
          <a:xfrm>
            <a:off x="1831621" y="5091032"/>
            <a:ext cx="25140321" cy="748923"/>
          </a:xfrm>
          <a:prstGeom prst="rect">
            <a:avLst/>
          </a:prstGeom>
          <a:noFill/>
        </p:spPr>
        <p:txBody>
          <a:bodyPr wrap="square" rtlCol="0">
            <a:spAutoFit/>
          </a:bodyPr>
          <a:lstStyle/>
          <a:p>
            <a:pPr algn="ctr"/>
            <a:r>
              <a:rPr lang="en-US" sz="3200" baseline="30000" dirty="0" smtClean="0"/>
              <a:t>1 Department of Clinical Chemistry, CHU of Liège, University of Liège, Belgium</a:t>
            </a:r>
          </a:p>
          <a:p>
            <a:pPr algn="ctr"/>
            <a:r>
              <a:rPr lang="en-US" sz="3200" baseline="30000" dirty="0" smtClean="0"/>
              <a:t>² University of Liege (</a:t>
            </a:r>
            <a:r>
              <a:rPr lang="en-US" sz="3200" baseline="30000" dirty="0" err="1" smtClean="0"/>
              <a:t>ULiege</a:t>
            </a:r>
            <a:r>
              <a:rPr lang="en-US" sz="3200" baseline="30000" dirty="0" smtClean="0"/>
              <a:t>), CIRM, </a:t>
            </a:r>
            <a:r>
              <a:rPr lang="en-US" sz="3200" baseline="30000" dirty="0" err="1" smtClean="0"/>
              <a:t>VibraSante</a:t>
            </a:r>
            <a:r>
              <a:rPr lang="en-US" sz="3200" baseline="30000" dirty="0" smtClean="0"/>
              <a:t> Hub, Laboratory of Pharmaceutical Analytical Chemistry, University of Liège, Belgium.</a:t>
            </a:r>
          </a:p>
        </p:txBody>
      </p:sp>
      <p:sp>
        <p:nvSpPr>
          <p:cNvPr id="16" name="TextBox 15">
            <a:extLst>
              <a:ext uri="{FF2B5EF4-FFF2-40B4-BE49-F238E27FC236}">
                <a16:creationId xmlns:a16="http://schemas.microsoft.com/office/drawing/2014/main" xmlns="" id="{2AB44595-25D1-644E-B852-C5761D45B3E9}"/>
              </a:ext>
            </a:extLst>
          </p:cNvPr>
          <p:cNvSpPr txBox="1"/>
          <p:nvPr/>
        </p:nvSpPr>
        <p:spPr>
          <a:xfrm>
            <a:off x="833074" y="6541234"/>
            <a:ext cx="7653702" cy="1631216"/>
          </a:xfrm>
          <a:prstGeom prst="rect">
            <a:avLst/>
          </a:prstGeom>
          <a:noFill/>
        </p:spPr>
        <p:txBody>
          <a:bodyPr wrap="square" rtlCol="0">
            <a:spAutoFit/>
          </a:bodyPr>
          <a:lstStyle/>
          <a:p>
            <a:pPr algn="just"/>
            <a:r>
              <a:rPr lang="en-US" sz="2000" dirty="0" smtClean="0"/>
              <a:t>The kidney stone’s structure might provide clinical information in addition to the sole stone composition. The Raman chemical imaging is a method providing two-dimension maps of the constituents’ distribution in samples. We aimed at determining the use of Raman chemical imaging in urinary stone analysis.</a:t>
            </a:r>
          </a:p>
        </p:txBody>
      </p:sp>
      <p:sp>
        <p:nvSpPr>
          <p:cNvPr id="17" name="TextBox 16">
            <a:extLst>
              <a:ext uri="{FF2B5EF4-FFF2-40B4-BE49-F238E27FC236}">
                <a16:creationId xmlns:a16="http://schemas.microsoft.com/office/drawing/2014/main" xmlns="" id="{4AAF8DAD-BDDB-1B42-9588-855C1081D8F6}"/>
              </a:ext>
            </a:extLst>
          </p:cNvPr>
          <p:cNvSpPr txBox="1"/>
          <p:nvPr/>
        </p:nvSpPr>
        <p:spPr>
          <a:xfrm>
            <a:off x="9787406" y="5944821"/>
            <a:ext cx="8999889" cy="596413"/>
          </a:xfrm>
          <a:prstGeom prst="rect">
            <a:avLst/>
          </a:prstGeom>
          <a:noFill/>
        </p:spPr>
        <p:txBody>
          <a:bodyPr wrap="square" rtlCol="0">
            <a:spAutoFit/>
          </a:bodyPr>
          <a:lstStyle/>
          <a:p>
            <a:r>
              <a:rPr lang="en-US" sz="3200" b="1" dirty="0">
                <a:solidFill>
                  <a:srgbClr val="005393"/>
                </a:solidFill>
              </a:rPr>
              <a:t>Material and Methods</a:t>
            </a:r>
            <a:r>
              <a:rPr lang="en-US" sz="3200" b="1" dirty="0" smtClean="0">
                <a:solidFill>
                  <a:srgbClr val="005393"/>
                </a:solidFill>
              </a:rPr>
              <a:t>:</a:t>
            </a:r>
            <a:endParaRPr lang="en-US" sz="3200" b="1" dirty="0">
              <a:solidFill>
                <a:srgbClr val="005393"/>
              </a:solidFill>
            </a:endParaRPr>
          </a:p>
        </p:txBody>
      </p:sp>
      <p:sp>
        <p:nvSpPr>
          <p:cNvPr id="18" name="TextBox 17">
            <a:extLst>
              <a:ext uri="{FF2B5EF4-FFF2-40B4-BE49-F238E27FC236}">
                <a16:creationId xmlns:a16="http://schemas.microsoft.com/office/drawing/2014/main" xmlns="" id="{A260AEDE-313D-544E-B2AE-536B0521B070}"/>
              </a:ext>
            </a:extLst>
          </p:cNvPr>
          <p:cNvSpPr txBox="1"/>
          <p:nvPr/>
        </p:nvSpPr>
        <p:spPr>
          <a:xfrm>
            <a:off x="9008131" y="6541234"/>
            <a:ext cx="18650510" cy="4093428"/>
          </a:xfrm>
          <a:prstGeom prst="rect">
            <a:avLst/>
          </a:prstGeom>
          <a:noFill/>
        </p:spPr>
        <p:txBody>
          <a:bodyPr wrap="square" rtlCol="0">
            <a:spAutoFit/>
          </a:bodyPr>
          <a:lstStyle/>
          <a:p>
            <a:pPr algn="just"/>
            <a:r>
              <a:rPr lang="en-US" sz="2000" dirty="0" smtClean="0"/>
              <a:t>Fourteen calculi were analyzed by Raman chemical imaging and by Fourier Transform infrared as gold-standard method. They were selected according to their heterogeneous composition and morphology.</a:t>
            </a:r>
          </a:p>
          <a:p>
            <a:pPr algn="just"/>
            <a:r>
              <a:rPr lang="en-US" sz="2000" b="1" dirty="0" smtClean="0"/>
              <a:t>Fourier Transform infrared (FTIR): </a:t>
            </a:r>
            <a:r>
              <a:rPr lang="en-US" sz="2000" dirty="0" smtClean="0"/>
              <a:t>Calculi were first examined with a microscope (magnification 64x) for structure description. Stones were sliced in two equal parts in order to observe their section and nucleus. One half of the stone was analyzed by FTIR while the other part was studied by RCI. Selected fragments were ground in an agate mortar to realize pellets for the FTIR analysis. Potassium bromide was added. The final powder was homogenized and then passed into a press to make 3mm diameter pellets. Spectra were recorded between 4000 and 400 cm</a:t>
            </a:r>
            <a:r>
              <a:rPr lang="en-US" sz="2000" baseline="30000" dirty="0" smtClean="0"/>
              <a:t>-1</a:t>
            </a:r>
            <a:r>
              <a:rPr lang="en-US" sz="2000" dirty="0" smtClean="0"/>
              <a:t> (resolution 2cm</a:t>
            </a:r>
            <a:r>
              <a:rPr lang="en-US" sz="2000" baseline="30000" dirty="0" smtClean="0"/>
              <a:t>-1</a:t>
            </a:r>
            <a:r>
              <a:rPr lang="en-US" sz="2000" dirty="0" smtClean="0"/>
              <a:t>) for 120 scans with Alpha FT-IR spectrophotometer (</a:t>
            </a:r>
            <a:r>
              <a:rPr lang="en-US" sz="2000" dirty="0" err="1" smtClean="0"/>
              <a:t>Bruker</a:t>
            </a:r>
            <a:r>
              <a:rPr lang="en-US" sz="2000" dirty="0" smtClean="0"/>
              <a:t>, Germany), and compared to the OPUS reference library, version 6.5 (</a:t>
            </a:r>
            <a:r>
              <a:rPr lang="en-US" sz="2000" dirty="0" err="1" smtClean="0"/>
              <a:t>Bruker</a:t>
            </a:r>
            <a:r>
              <a:rPr lang="en-US" sz="2000" dirty="0" smtClean="0"/>
              <a:t> Optics Inc). Semi-quantitative results were recorded in percentage.</a:t>
            </a:r>
            <a:endParaRPr lang="fr-BE" sz="2000" dirty="0" smtClean="0"/>
          </a:p>
          <a:p>
            <a:pPr algn="just"/>
            <a:r>
              <a:rPr lang="en-US" sz="2000" b="1" dirty="0" smtClean="0"/>
              <a:t>Raman Chemical Imaging (RCI): </a:t>
            </a:r>
            <a:r>
              <a:rPr lang="en-US" sz="2000" dirty="0" smtClean="0"/>
              <a:t>Confocal Raman experiments were performed with a </a:t>
            </a:r>
            <a:r>
              <a:rPr lang="en-US" sz="2000" dirty="0" err="1" smtClean="0"/>
              <a:t>Labram</a:t>
            </a:r>
            <a:r>
              <a:rPr lang="en-US" sz="2000" dirty="0" smtClean="0"/>
              <a:t> HR Evolution (Horiba scientific, France) equipped with a two-dimensional EMCCD detector (1600 × 200 pixels’ sensor) (</a:t>
            </a:r>
            <a:r>
              <a:rPr lang="en-US" sz="2000" dirty="0" err="1" smtClean="0"/>
              <a:t>Andor</a:t>
            </a:r>
            <a:r>
              <a:rPr lang="en-US" sz="2000" dirty="0" smtClean="0"/>
              <a:t> Technology Ltd.), a </a:t>
            </a:r>
            <a:r>
              <a:rPr lang="en-US" sz="2000" dirty="0" err="1" smtClean="0"/>
              <a:t>Leica</a:t>
            </a:r>
            <a:r>
              <a:rPr lang="en-US" sz="2000" dirty="0" smtClean="0"/>
              <a:t> 50x LWD </a:t>
            </a:r>
            <a:r>
              <a:rPr lang="en-US" sz="2000" dirty="0" err="1" smtClean="0"/>
              <a:t>Fluotar</a:t>
            </a:r>
            <a:r>
              <a:rPr lang="en-US" sz="2000" dirty="0" smtClean="0"/>
              <a:t> (NA: 0.55) objective and a 785 nm laser (XTRA II, </a:t>
            </a:r>
            <a:r>
              <a:rPr lang="en-US" sz="2000" dirty="0" err="1" smtClean="0"/>
              <a:t>Toptica</a:t>
            </a:r>
            <a:r>
              <a:rPr lang="en-US" sz="2000" dirty="0" smtClean="0"/>
              <a:t> Photonics AG, Germany). The spectra were collected with the </a:t>
            </a:r>
            <a:r>
              <a:rPr lang="en-US" sz="2000" dirty="0" err="1" smtClean="0"/>
              <a:t>LabSpec</a:t>
            </a:r>
            <a:r>
              <a:rPr lang="en-US" sz="2000" dirty="0" smtClean="0"/>
              <a:t> 6 (Horiba Scientific) software.  First, the stones were sliced and milled before RCI analysis, in order to obtain a smooth surface. The spectra were acquired over the spectral range of 464-1853 cm</a:t>
            </a:r>
            <a:r>
              <a:rPr lang="en-US" sz="2000" baseline="30000" dirty="0" smtClean="0"/>
              <a:t>-1</a:t>
            </a:r>
            <a:r>
              <a:rPr lang="en-US" sz="2000" dirty="0" smtClean="0"/>
              <a:t> with a 300 </a:t>
            </a:r>
            <a:r>
              <a:rPr lang="en-US" sz="2000" dirty="0" err="1" smtClean="0"/>
              <a:t>gr</a:t>
            </a:r>
            <a:r>
              <a:rPr lang="en-US" sz="2000" dirty="0" smtClean="0"/>
              <a:t>/mm grating. The laser power was reduced to 35mW at sample to preserve sample from burning. Seven accumulations of 2 seconds and a confocal hole set at 200µm were used. A step size of 5 to 50µm was used according to samples.</a:t>
            </a:r>
            <a:endParaRPr lang="fr-BE" sz="2000" dirty="0" smtClean="0"/>
          </a:p>
          <a:p>
            <a:r>
              <a:rPr lang="en-US" sz="2000" dirty="0" smtClean="0"/>
              <a:t>Pure spectra of the general map were resolved using MCR-ALS [1].</a:t>
            </a:r>
          </a:p>
        </p:txBody>
      </p:sp>
      <p:sp>
        <p:nvSpPr>
          <p:cNvPr id="20" name="TextBox 19">
            <a:extLst>
              <a:ext uri="{FF2B5EF4-FFF2-40B4-BE49-F238E27FC236}">
                <a16:creationId xmlns:a16="http://schemas.microsoft.com/office/drawing/2014/main" xmlns="" id="{14516876-E432-E64D-A3D6-9D6254ADDE77}"/>
              </a:ext>
            </a:extLst>
          </p:cNvPr>
          <p:cNvSpPr txBox="1"/>
          <p:nvPr/>
        </p:nvSpPr>
        <p:spPr>
          <a:xfrm>
            <a:off x="833072" y="11219437"/>
            <a:ext cx="7617718" cy="5016758"/>
          </a:xfrm>
          <a:prstGeom prst="rect">
            <a:avLst/>
          </a:prstGeom>
          <a:noFill/>
        </p:spPr>
        <p:txBody>
          <a:bodyPr wrap="square" rtlCol="0">
            <a:spAutoFit/>
          </a:bodyPr>
          <a:lstStyle/>
          <a:p>
            <a:pPr algn="just"/>
            <a:r>
              <a:rPr lang="en-US" sz="2000" dirty="0" smtClean="0"/>
              <a:t>Raman chemical imaging succeeded in identifying almost all the chemical components of each sample, including monohydrate and dihydrate calcium oxalate, anhydrous and dihydrate uric acid, apatite, struvite, brushite, and rare chemicals like whitlockite, ammonium urate and drugs (Table 1). However, proteins couldn’t be detected because of the huge autofluorescence background and the small concentration of these poor Raman scatterers. Carbapatite and calcium oxalate were correctly detected even when they represented less than 5% of the whole stones. </a:t>
            </a:r>
          </a:p>
          <a:p>
            <a:pPr algn="just"/>
            <a:r>
              <a:rPr lang="en-US" sz="2000" dirty="0" smtClean="0"/>
              <a:t>Moreover, Raman chemical imaging provided the distribution of components within the stones: nuclei were accurately identified, as well as thin layers of other components. Conversion of dihydrate to monohydrate calcium oxalate was </a:t>
            </a:r>
            <a:r>
              <a:rPr lang="en-US" sz="2000" dirty="0" smtClean="0"/>
              <a:t>observed </a:t>
            </a:r>
            <a:r>
              <a:rPr lang="en-US" sz="2000" dirty="0" smtClean="0"/>
              <a:t>in the centre of one sample (fig 1). The calcium oxalate monohydrate had different Raman spectra according to its localization, providing information about it’s organization (fig 2).</a:t>
            </a:r>
          </a:p>
        </p:txBody>
      </p:sp>
      <p:sp>
        <p:nvSpPr>
          <p:cNvPr id="24" name="Rounded Rectangle 23">
            <a:extLst>
              <a:ext uri="{FF2B5EF4-FFF2-40B4-BE49-F238E27FC236}">
                <a16:creationId xmlns:a16="http://schemas.microsoft.com/office/drawing/2014/main" xmlns="" id="{BE3FE66B-3FE0-DD4B-9427-930E5D07C324}"/>
              </a:ext>
            </a:extLst>
          </p:cNvPr>
          <p:cNvSpPr/>
          <p:nvPr/>
        </p:nvSpPr>
        <p:spPr>
          <a:xfrm>
            <a:off x="1476859" y="19830797"/>
            <a:ext cx="11835332" cy="12567248"/>
          </a:xfrm>
          <a:prstGeom prst="roundRect">
            <a:avLst>
              <a:gd name="adj" fmla="val 6336"/>
            </a:avLst>
          </a:prstGeom>
          <a:solidFill>
            <a:schemeClr val="bg1"/>
          </a:solidFill>
          <a:ln>
            <a:solidFill>
              <a:srgbClr val="5BC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xmlns="" id="{6D82D750-45AF-6D4C-A799-057D0A6DA1D9}"/>
              </a:ext>
            </a:extLst>
          </p:cNvPr>
          <p:cNvSpPr txBox="1"/>
          <p:nvPr/>
        </p:nvSpPr>
        <p:spPr>
          <a:xfrm>
            <a:off x="1600381" y="32508289"/>
            <a:ext cx="3524069" cy="584775"/>
          </a:xfrm>
          <a:prstGeom prst="rect">
            <a:avLst/>
          </a:prstGeom>
          <a:noFill/>
        </p:spPr>
        <p:txBody>
          <a:bodyPr wrap="square" rtlCol="0">
            <a:spAutoFit/>
          </a:bodyPr>
          <a:lstStyle/>
          <a:p>
            <a:r>
              <a:rPr lang="en-US" sz="3200" b="1" dirty="0">
                <a:solidFill>
                  <a:srgbClr val="F26B21"/>
                </a:solidFill>
              </a:rPr>
              <a:t>Conclusions</a:t>
            </a:r>
            <a:r>
              <a:rPr lang="en-US" sz="3200" b="1" dirty="0" smtClean="0">
                <a:solidFill>
                  <a:srgbClr val="F26B21"/>
                </a:solidFill>
              </a:rPr>
              <a:t>:</a:t>
            </a:r>
            <a:endParaRPr lang="en-US" sz="3200" b="1" dirty="0">
              <a:solidFill>
                <a:srgbClr val="F26B21"/>
              </a:solidFill>
            </a:endParaRPr>
          </a:p>
        </p:txBody>
      </p:sp>
      <p:sp>
        <p:nvSpPr>
          <p:cNvPr id="27" name="TextBox 26">
            <a:extLst>
              <a:ext uri="{FF2B5EF4-FFF2-40B4-BE49-F238E27FC236}">
                <a16:creationId xmlns:a16="http://schemas.microsoft.com/office/drawing/2014/main" xmlns="" id="{D7B34C58-5805-D949-BCAD-CC5BD0E949A5}"/>
              </a:ext>
            </a:extLst>
          </p:cNvPr>
          <p:cNvSpPr txBox="1"/>
          <p:nvPr/>
        </p:nvSpPr>
        <p:spPr>
          <a:xfrm>
            <a:off x="877349" y="33080270"/>
            <a:ext cx="27248742" cy="1015663"/>
          </a:xfrm>
          <a:prstGeom prst="rect">
            <a:avLst/>
          </a:prstGeom>
          <a:noFill/>
        </p:spPr>
        <p:txBody>
          <a:bodyPr wrap="square" rtlCol="0">
            <a:spAutoFit/>
          </a:bodyPr>
          <a:lstStyle/>
          <a:p>
            <a:pPr algn="just"/>
            <a:r>
              <a:rPr lang="en-US" sz="2000" dirty="0" smtClean="0">
                <a:solidFill>
                  <a:srgbClr val="F26B21"/>
                </a:solidFill>
              </a:rPr>
              <a:t>Raman chemical imaging showed a good accuracy in comparison with infrared spectroscopy in identifying components of kidney stones. This analysis was also useful in determining the organization of components within stones, which help locating constituents in low quantity, such as nuclei. Therefore, RCI can provide tumor tissue mapping that is useful for the management of cancers.  RCI has even been used during brain surgery to differentiate tumor-infiltrated tissues from non-infiltrated tissues [2]. However, this analysis is time-consuming, an is more suitable for research studies rather than routine analysis.</a:t>
            </a:r>
          </a:p>
        </p:txBody>
      </p:sp>
      <p:sp>
        <p:nvSpPr>
          <p:cNvPr id="30" name="TextBox 29">
            <a:extLst>
              <a:ext uri="{FF2B5EF4-FFF2-40B4-BE49-F238E27FC236}">
                <a16:creationId xmlns:a16="http://schemas.microsoft.com/office/drawing/2014/main" xmlns="" id="{E8E8D7E3-3CA0-AE4D-9382-BBD8C9C2AF00}"/>
              </a:ext>
            </a:extLst>
          </p:cNvPr>
          <p:cNvSpPr txBox="1"/>
          <p:nvPr/>
        </p:nvSpPr>
        <p:spPr>
          <a:xfrm>
            <a:off x="1476859" y="10634662"/>
            <a:ext cx="5671342" cy="584775"/>
          </a:xfrm>
          <a:prstGeom prst="rect">
            <a:avLst/>
          </a:prstGeom>
          <a:noFill/>
        </p:spPr>
        <p:txBody>
          <a:bodyPr wrap="square" rtlCol="0">
            <a:spAutoFit/>
          </a:bodyPr>
          <a:lstStyle/>
          <a:p>
            <a:r>
              <a:rPr lang="en-US" sz="3200" b="1" dirty="0">
                <a:solidFill>
                  <a:srgbClr val="005393"/>
                </a:solidFill>
              </a:rPr>
              <a:t>Results</a:t>
            </a:r>
            <a:r>
              <a:rPr lang="en-US" sz="3200" b="1" dirty="0" smtClean="0">
                <a:solidFill>
                  <a:srgbClr val="005393"/>
                </a:solidFill>
              </a:rPr>
              <a:t>:</a:t>
            </a:r>
            <a:endParaRPr lang="en-US" sz="3200" b="1" dirty="0">
              <a:solidFill>
                <a:srgbClr val="005393"/>
              </a:solidFill>
            </a:endParaRPr>
          </a:p>
        </p:txBody>
      </p:sp>
      <p:pic>
        <p:nvPicPr>
          <p:cNvPr id="33" name="Picture 32">
            <a:extLst>
              <a:ext uri="{FF2B5EF4-FFF2-40B4-BE49-F238E27FC236}">
                <a16:creationId xmlns:a16="http://schemas.microsoft.com/office/drawing/2014/main" xmlns="" id="{944FBA60-96EB-AC4F-8FE2-DA7BA06D3626}"/>
              </a:ext>
            </a:extLst>
          </p:cNvPr>
          <p:cNvPicPr>
            <a:picLocks noChangeAspect="1"/>
          </p:cNvPicPr>
          <p:nvPr/>
        </p:nvPicPr>
        <p:blipFill>
          <a:blip r:embed="rId5"/>
          <a:stretch>
            <a:fillRect/>
          </a:stretch>
        </p:blipFill>
        <p:spPr>
          <a:xfrm>
            <a:off x="923688" y="5899038"/>
            <a:ext cx="607506" cy="573364"/>
          </a:xfrm>
          <a:prstGeom prst="rect">
            <a:avLst/>
          </a:prstGeom>
        </p:spPr>
      </p:pic>
      <p:pic>
        <p:nvPicPr>
          <p:cNvPr id="34" name="Picture 33">
            <a:extLst>
              <a:ext uri="{FF2B5EF4-FFF2-40B4-BE49-F238E27FC236}">
                <a16:creationId xmlns:a16="http://schemas.microsoft.com/office/drawing/2014/main" xmlns="" id="{862142A0-AE3F-CA4A-AC84-AE440BC8002E}"/>
              </a:ext>
            </a:extLst>
          </p:cNvPr>
          <p:cNvPicPr>
            <a:picLocks noChangeAspect="1"/>
          </p:cNvPicPr>
          <p:nvPr/>
        </p:nvPicPr>
        <p:blipFill>
          <a:blip r:embed="rId5"/>
          <a:stretch>
            <a:fillRect/>
          </a:stretch>
        </p:blipFill>
        <p:spPr>
          <a:xfrm>
            <a:off x="8953500" y="5944820"/>
            <a:ext cx="601262" cy="584775"/>
          </a:xfrm>
          <a:prstGeom prst="rect">
            <a:avLst/>
          </a:prstGeom>
        </p:spPr>
      </p:pic>
      <p:pic>
        <p:nvPicPr>
          <p:cNvPr id="35" name="Picture 34">
            <a:extLst>
              <a:ext uri="{FF2B5EF4-FFF2-40B4-BE49-F238E27FC236}">
                <a16:creationId xmlns:a16="http://schemas.microsoft.com/office/drawing/2014/main" xmlns="" id="{A9B135DE-35D4-7847-A7D9-856838D703EE}"/>
              </a:ext>
            </a:extLst>
          </p:cNvPr>
          <p:cNvPicPr>
            <a:picLocks noChangeAspect="1"/>
          </p:cNvPicPr>
          <p:nvPr/>
        </p:nvPicPr>
        <p:blipFill>
          <a:blip r:embed="rId5"/>
          <a:stretch>
            <a:fillRect/>
          </a:stretch>
        </p:blipFill>
        <p:spPr>
          <a:xfrm>
            <a:off x="844996" y="10646073"/>
            <a:ext cx="601262" cy="573364"/>
          </a:xfrm>
          <a:prstGeom prst="rect">
            <a:avLst/>
          </a:prstGeom>
        </p:spPr>
      </p:pic>
      <p:pic>
        <p:nvPicPr>
          <p:cNvPr id="37" name="Picture 36">
            <a:extLst>
              <a:ext uri="{FF2B5EF4-FFF2-40B4-BE49-F238E27FC236}">
                <a16:creationId xmlns:a16="http://schemas.microsoft.com/office/drawing/2014/main" xmlns="" id="{DB080490-1665-744D-AAB2-8E4ED64B87BD}"/>
              </a:ext>
            </a:extLst>
          </p:cNvPr>
          <p:cNvPicPr>
            <a:picLocks noChangeAspect="1"/>
          </p:cNvPicPr>
          <p:nvPr/>
        </p:nvPicPr>
        <p:blipFill>
          <a:blip r:embed="rId6"/>
          <a:stretch>
            <a:fillRect/>
          </a:stretch>
        </p:blipFill>
        <p:spPr>
          <a:xfrm>
            <a:off x="918304" y="32503727"/>
            <a:ext cx="621458" cy="589337"/>
          </a:xfrm>
          <a:prstGeom prst="rect">
            <a:avLst/>
          </a:prstGeom>
        </p:spPr>
      </p:pic>
      <p:sp>
        <p:nvSpPr>
          <p:cNvPr id="32" name="ZoneTexte 31"/>
          <p:cNvSpPr txBox="1"/>
          <p:nvPr/>
        </p:nvSpPr>
        <p:spPr>
          <a:xfrm>
            <a:off x="21267305" y="4995842"/>
            <a:ext cx="6336704" cy="584775"/>
          </a:xfrm>
          <a:prstGeom prst="rect">
            <a:avLst/>
          </a:prstGeom>
          <a:noFill/>
        </p:spPr>
        <p:txBody>
          <a:bodyPr wrap="square" rtlCol="0">
            <a:spAutoFit/>
          </a:bodyPr>
          <a:lstStyle/>
          <a:p>
            <a:pPr algn="r"/>
            <a:r>
              <a:rPr lang="fr-BE" sz="3200" u="sng" dirty="0" smtClean="0">
                <a:hlinkClick r:id="rId7"/>
              </a:rPr>
              <a:t>V.Castiglione@doct.uliege.be</a:t>
            </a:r>
            <a:r>
              <a:rPr lang="fr-BE" sz="3200" dirty="0" smtClean="0"/>
              <a:t> </a:t>
            </a:r>
            <a:endParaRPr lang="fr-BE" sz="3200" dirty="0"/>
          </a:p>
        </p:txBody>
      </p:sp>
      <p:sp>
        <p:nvSpPr>
          <p:cNvPr id="40" name="TextBox 29">
            <a:extLst>
              <a:ext uri="{FF2B5EF4-FFF2-40B4-BE49-F238E27FC236}">
                <a16:creationId xmlns:a16="http://schemas.microsoft.com/office/drawing/2014/main" xmlns="" id="{E8E8D7E3-3CA0-AE4D-9382-BBD8C9C2AF00}"/>
              </a:ext>
            </a:extLst>
          </p:cNvPr>
          <p:cNvSpPr txBox="1"/>
          <p:nvPr/>
        </p:nvSpPr>
        <p:spPr>
          <a:xfrm>
            <a:off x="1594137" y="20052625"/>
            <a:ext cx="11717194" cy="584775"/>
          </a:xfrm>
          <a:prstGeom prst="rect">
            <a:avLst/>
          </a:prstGeom>
          <a:noFill/>
        </p:spPr>
        <p:txBody>
          <a:bodyPr wrap="square" rtlCol="0">
            <a:spAutoFit/>
          </a:bodyPr>
          <a:lstStyle/>
          <a:p>
            <a:pPr algn="ctr"/>
            <a:r>
              <a:rPr lang="en-US" sz="3200" b="1" dirty="0" smtClean="0">
                <a:solidFill>
                  <a:srgbClr val="005393"/>
                </a:solidFill>
              </a:rPr>
              <a:t>Fig 1: Raman mapping of sample 3</a:t>
            </a:r>
          </a:p>
        </p:txBody>
      </p:sp>
      <p:sp>
        <p:nvSpPr>
          <p:cNvPr id="42" name="TextBox 15">
            <a:extLst>
              <a:ext uri="{FF2B5EF4-FFF2-40B4-BE49-F238E27FC236}">
                <a16:creationId xmlns:a16="http://schemas.microsoft.com/office/drawing/2014/main" xmlns="" id="{2AB44595-25D1-644E-B852-C5761D45B3E9}"/>
              </a:ext>
            </a:extLst>
          </p:cNvPr>
          <p:cNvSpPr txBox="1"/>
          <p:nvPr/>
        </p:nvSpPr>
        <p:spPr>
          <a:xfrm>
            <a:off x="1524950" y="31074606"/>
            <a:ext cx="11786381" cy="1323439"/>
          </a:xfrm>
          <a:prstGeom prst="rect">
            <a:avLst/>
          </a:prstGeom>
          <a:noFill/>
        </p:spPr>
        <p:txBody>
          <a:bodyPr wrap="square" rtlCol="0">
            <a:spAutoFit/>
          </a:bodyPr>
          <a:lstStyle/>
          <a:p>
            <a:pPr algn="ctr"/>
            <a:r>
              <a:rPr lang="en-US" sz="2000" dirty="0" smtClean="0"/>
              <a:t>Raman mapping of the calcium oxalate dihydrate (A), calcium oxalate monohydrate (B) and apatite core (C) and their correspondent Raman spectra. Step size: 50 </a:t>
            </a:r>
            <a:r>
              <a:rPr lang="en-US" sz="2000" dirty="0" err="1" smtClean="0"/>
              <a:t>μm</a:t>
            </a:r>
            <a:r>
              <a:rPr lang="en-US" sz="2000" dirty="0" smtClean="0"/>
              <a:t>. The yellow to dark blue scale represents the high density of a component or its absence. The peripheral spikes of the stones are mainly made of calcium oxalate dihydrate, while its center has turned into calcium oxalate monohydrate.</a:t>
            </a:r>
          </a:p>
        </p:txBody>
      </p:sp>
      <p:sp>
        <p:nvSpPr>
          <p:cNvPr id="44" name="TextBox 29">
            <a:extLst>
              <a:ext uri="{FF2B5EF4-FFF2-40B4-BE49-F238E27FC236}">
                <a16:creationId xmlns:a16="http://schemas.microsoft.com/office/drawing/2014/main" xmlns="" id="{E8E8D7E3-3CA0-AE4D-9382-BBD8C9C2AF00}"/>
              </a:ext>
            </a:extLst>
          </p:cNvPr>
          <p:cNvSpPr txBox="1"/>
          <p:nvPr/>
        </p:nvSpPr>
        <p:spPr>
          <a:xfrm>
            <a:off x="9468818" y="10696215"/>
            <a:ext cx="18074202" cy="584775"/>
          </a:xfrm>
          <a:prstGeom prst="rect">
            <a:avLst/>
          </a:prstGeom>
          <a:noFill/>
        </p:spPr>
        <p:txBody>
          <a:bodyPr wrap="square" rtlCol="0">
            <a:spAutoFit/>
          </a:bodyPr>
          <a:lstStyle/>
          <a:p>
            <a:pPr algn="ctr"/>
            <a:r>
              <a:rPr lang="en-US" sz="3200" b="1" dirty="0" smtClean="0">
                <a:solidFill>
                  <a:srgbClr val="005393"/>
                </a:solidFill>
              </a:rPr>
              <a:t>Table 1 : Stone composition according to Fourier transform infrared and Raman chemical imaging</a:t>
            </a:r>
          </a:p>
        </p:txBody>
      </p:sp>
      <p:sp>
        <p:nvSpPr>
          <p:cNvPr id="47" name="Rounded Rectangle 23">
            <a:extLst>
              <a:ext uri="{FF2B5EF4-FFF2-40B4-BE49-F238E27FC236}">
                <a16:creationId xmlns:a16="http://schemas.microsoft.com/office/drawing/2014/main" xmlns="" id="{BE3FE66B-3FE0-DD4B-9427-930E5D07C324}"/>
              </a:ext>
            </a:extLst>
          </p:cNvPr>
          <p:cNvSpPr/>
          <p:nvPr/>
        </p:nvSpPr>
        <p:spPr>
          <a:xfrm>
            <a:off x="15225091" y="19830797"/>
            <a:ext cx="12373533" cy="12677492"/>
          </a:xfrm>
          <a:prstGeom prst="roundRect">
            <a:avLst>
              <a:gd name="adj" fmla="val 5437"/>
            </a:avLst>
          </a:prstGeom>
          <a:solidFill>
            <a:schemeClr val="bg1"/>
          </a:solidFill>
          <a:ln>
            <a:solidFill>
              <a:srgbClr val="5BC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29">
            <a:extLst>
              <a:ext uri="{FF2B5EF4-FFF2-40B4-BE49-F238E27FC236}">
                <a16:creationId xmlns:a16="http://schemas.microsoft.com/office/drawing/2014/main" xmlns="" id="{E8E8D7E3-3CA0-AE4D-9382-BBD8C9C2AF00}"/>
              </a:ext>
            </a:extLst>
          </p:cNvPr>
          <p:cNvSpPr txBox="1"/>
          <p:nvPr/>
        </p:nvSpPr>
        <p:spPr>
          <a:xfrm>
            <a:off x="15848816" y="19830797"/>
            <a:ext cx="11117742" cy="584775"/>
          </a:xfrm>
          <a:prstGeom prst="rect">
            <a:avLst/>
          </a:prstGeom>
          <a:noFill/>
        </p:spPr>
        <p:txBody>
          <a:bodyPr wrap="square" rtlCol="0">
            <a:spAutoFit/>
          </a:bodyPr>
          <a:lstStyle/>
          <a:p>
            <a:pPr algn="ctr"/>
            <a:r>
              <a:rPr lang="en-US" sz="3200" b="1" dirty="0" smtClean="0">
                <a:solidFill>
                  <a:srgbClr val="005393"/>
                </a:solidFill>
              </a:rPr>
              <a:t>Fig 2: Raman mapping of sample 12</a:t>
            </a:r>
          </a:p>
        </p:txBody>
      </p:sp>
      <p:sp>
        <p:nvSpPr>
          <p:cNvPr id="50" name="TextBox 15">
            <a:extLst>
              <a:ext uri="{FF2B5EF4-FFF2-40B4-BE49-F238E27FC236}">
                <a16:creationId xmlns:a16="http://schemas.microsoft.com/office/drawing/2014/main" xmlns="" id="{2AB44595-25D1-644E-B852-C5761D45B3E9}"/>
              </a:ext>
            </a:extLst>
          </p:cNvPr>
          <p:cNvSpPr txBox="1"/>
          <p:nvPr/>
        </p:nvSpPr>
        <p:spPr>
          <a:xfrm>
            <a:off x="15279724" y="31120773"/>
            <a:ext cx="12373533" cy="1323439"/>
          </a:xfrm>
          <a:prstGeom prst="rect">
            <a:avLst/>
          </a:prstGeom>
          <a:noFill/>
        </p:spPr>
        <p:txBody>
          <a:bodyPr wrap="square" rtlCol="0">
            <a:spAutoFit/>
          </a:bodyPr>
          <a:lstStyle/>
          <a:p>
            <a:pPr algn="ctr"/>
            <a:r>
              <a:rPr lang="en-US" sz="2000" dirty="0" smtClean="0"/>
              <a:t>Raman mapping of calcium oxalate monohydrate with main absorption peak at 1487 (A) or at 1462 (B) and N-Acetyl-Sulfamethoxazole external deposit (C) and their correspondent Raman spectra. Step size: 5µm. The yellow to dark blue scale represents the high density of a component or its absence. The difference in main absorption peak of calcium oxalate monohydrate reveals a radial structure of the stone.</a:t>
            </a:r>
          </a:p>
        </p:txBody>
      </p:sp>
      <p:graphicFrame>
        <p:nvGraphicFramePr>
          <p:cNvPr id="39" name="Tableau 38"/>
          <p:cNvGraphicFramePr>
            <a:graphicFrameLocks noGrp="1"/>
          </p:cNvGraphicFramePr>
          <p:nvPr/>
        </p:nvGraphicFramePr>
        <p:xfrm>
          <a:off x="9468817" y="11342547"/>
          <a:ext cx="18074203" cy="7657520"/>
        </p:xfrm>
        <a:graphic>
          <a:graphicData uri="http://schemas.openxmlformats.org/drawingml/2006/table">
            <a:tbl>
              <a:tblPr/>
              <a:tblGrid>
                <a:gridCol w="1015803"/>
                <a:gridCol w="4169301"/>
                <a:gridCol w="3473965"/>
                <a:gridCol w="1015803"/>
                <a:gridCol w="4621968"/>
                <a:gridCol w="3777363"/>
              </a:tblGrid>
              <a:tr h="388785">
                <a:tc>
                  <a:txBody>
                    <a:bodyPr/>
                    <a:lstStyle/>
                    <a:p>
                      <a:pPr algn="ctr">
                        <a:lnSpc>
                          <a:spcPct val="100000"/>
                        </a:lnSpc>
                        <a:spcAft>
                          <a:spcPts val="0"/>
                        </a:spcAft>
                      </a:pPr>
                      <a:r>
                        <a:rPr lang="en-US" sz="2000" b="1" dirty="0">
                          <a:latin typeface="+mn-lt"/>
                          <a:ea typeface="Calibri"/>
                          <a:cs typeface="Arial"/>
                        </a:rPr>
                        <a:t>Sample </a:t>
                      </a:r>
                      <a:endParaRPr lang="fr-BE" sz="2000" b="1"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1" dirty="0">
                          <a:latin typeface="+mn-lt"/>
                          <a:ea typeface="Calibri"/>
                          <a:cs typeface="Arial"/>
                        </a:rPr>
                        <a:t>Fourier transform </a:t>
                      </a:r>
                      <a:r>
                        <a:rPr lang="en-US" sz="2000" b="1" dirty="0" smtClean="0">
                          <a:latin typeface="+mn-lt"/>
                          <a:ea typeface="Calibri"/>
                          <a:cs typeface="Arial"/>
                        </a:rPr>
                        <a:t>infrared</a:t>
                      </a:r>
                      <a:endParaRPr lang="fr-BE" sz="2000" b="1"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1" dirty="0">
                          <a:latin typeface="+mn-lt"/>
                          <a:ea typeface="Calibri"/>
                          <a:cs typeface="Arial"/>
                        </a:rPr>
                        <a:t>Raman chemical imaging</a:t>
                      </a:r>
                      <a:endParaRPr lang="fr-BE" sz="2000" b="1"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000" b="1" dirty="0">
                          <a:latin typeface="+mn-lt"/>
                          <a:ea typeface="Calibri"/>
                          <a:cs typeface="Arial"/>
                        </a:rPr>
                        <a:t>Sample </a:t>
                      </a:r>
                      <a:endParaRPr lang="fr-BE" sz="2000" b="1"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1" dirty="0">
                          <a:latin typeface="+mn-lt"/>
                          <a:ea typeface="Calibri"/>
                          <a:cs typeface="Arial"/>
                        </a:rPr>
                        <a:t>Fourier transform infrared</a:t>
                      </a:r>
                      <a:endParaRPr lang="fr-BE" sz="2000" b="1"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1" dirty="0">
                          <a:latin typeface="+mn-lt"/>
                          <a:ea typeface="Calibri"/>
                          <a:cs typeface="Arial"/>
                        </a:rPr>
                        <a:t>Raman chemical imaging</a:t>
                      </a:r>
                      <a:endParaRPr lang="fr-BE" sz="2000" b="1"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747171">
                <a:tc>
                  <a:txBody>
                    <a:bodyPr/>
                    <a:lstStyle/>
                    <a:p>
                      <a:pPr algn="ctr">
                        <a:lnSpc>
                          <a:spcPct val="100000"/>
                        </a:lnSpc>
                        <a:spcAft>
                          <a:spcPts val="0"/>
                        </a:spcAft>
                      </a:pPr>
                      <a:r>
                        <a:rPr lang="en-US" sz="2000" b="0" dirty="0">
                          <a:latin typeface="+mn-lt"/>
                          <a:ea typeface="Calibri"/>
                          <a:cs typeface="Arial"/>
                        </a:rPr>
                        <a:t>1</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Calcium oxalate monohydrate</a:t>
                      </a:r>
                      <a:r>
                        <a:rPr lang="en-US" sz="2000" b="0" dirty="0">
                          <a:solidFill>
                            <a:srgbClr val="000000"/>
                          </a:solidFill>
                          <a:latin typeface="+mn-lt"/>
                          <a:ea typeface="Calibri"/>
                          <a:cs typeface="Arial"/>
                        </a:rPr>
                        <a:t> (100%)</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Calcium oxalate monohydrate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000" b="0" dirty="0">
                          <a:latin typeface="+mn-lt"/>
                          <a:ea typeface="Calibri"/>
                          <a:cs typeface="Arial"/>
                        </a:rPr>
                        <a:t>8</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Brushite</a:t>
                      </a:r>
                      <a:r>
                        <a:rPr lang="en-US" sz="2000" b="0" dirty="0">
                          <a:solidFill>
                            <a:srgbClr val="000000"/>
                          </a:solidFill>
                          <a:latin typeface="+mn-lt"/>
                          <a:ea typeface="Calibri"/>
                          <a:cs typeface="Arial"/>
                        </a:rPr>
                        <a:t> (90%)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dihydrate</a:t>
                      </a:r>
                      <a:r>
                        <a:rPr lang="en-US" sz="2000" b="0" dirty="0">
                          <a:solidFill>
                            <a:srgbClr val="000000"/>
                          </a:solidFill>
                          <a:latin typeface="+mn-lt"/>
                          <a:ea typeface="Calibri"/>
                          <a:cs typeface="Arial"/>
                        </a:rPr>
                        <a:t> (10%)</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Brushite </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dihydrate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494407">
                <a:tc>
                  <a:txBody>
                    <a:bodyPr/>
                    <a:lstStyle/>
                    <a:p>
                      <a:pPr algn="ctr">
                        <a:lnSpc>
                          <a:spcPct val="100000"/>
                        </a:lnSpc>
                        <a:spcAft>
                          <a:spcPts val="0"/>
                        </a:spcAft>
                      </a:pPr>
                      <a:r>
                        <a:rPr lang="en-US" sz="2000" b="0" dirty="0">
                          <a:latin typeface="+mn-lt"/>
                          <a:ea typeface="Calibri"/>
                          <a:cs typeface="Arial"/>
                        </a:rPr>
                        <a:t>2</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Calcium oxalate monohydrate</a:t>
                      </a:r>
                      <a:r>
                        <a:rPr lang="en-US" sz="2000" b="0" dirty="0">
                          <a:solidFill>
                            <a:srgbClr val="000000"/>
                          </a:solidFill>
                          <a:latin typeface="+mn-lt"/>
                          <a:ea typeface="Calibri"/>
                          <a:cs typeface="Arial"/>
                        </a:rPr>
                        <a:t> (60%)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Ammonium urate</a:t>
                      </a:r>
                      <a:r>
                        <a:rPr lang="en-US" sz="2000" b="0" dirty="0">
                          <a:solidFill>
                            <a:srgbClr val="000000"/>
                          </a:solidFill>
                          <a:latin typeface="+mn-lt"/>
                          <a:ea typeface="Calibri"/>
                          <a:cs typeface="Arial"/>
                        </a:rPr>
                        <a:t> (30%)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Proteins</a:t>
                      </a:r>
                      <a:r>
                        <a:rPr lang="en-US" sz="2000" b="0" dirty="0">
                          <a:solidFill>
                            <a:srgbClr val="000000"/>
                          </a:solidFill>
                          <a:latin typeface="+mn-lt"/>
                          <a:ea typeface="Calibri"/>
                          <a:cs typeface="Arial"/>
                        </a:rPr>
                        <a:t> (10%)</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Calcium oxalate monohydrate </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Ammonium urate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000" b="0" dirty="0">
                          <a:latin typeface="+mn-lt"/>
                          <a:ea typeface="Calibri"/>
                          <a:cs typeface="Arial"/>
                        </a:rPr>
                        <a:t>9</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Brushite</a:t>
                      </a:r>
                      <a:r>
                        <a:rPr lang="en-US" sz="2000" b="0" dirty="0">
                          <a:solidFill>
                            <a:srgbClr val="000000"/>
                          </a:solidFill>
                          <a:latin typeface="+mn-lt"/>
                          <a:ea typeface="Calibri"/>
                          <a:cs typeface="Arial"/>
                        </a:rPr>
                        <a:t> (25%)</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Whitlockite</a:t>
                      </a:r>
                      <a:r>
                        <a:rPr lang="en-US" sz="2000" b="0" dirty="0">
                          <a:solidFill>
                            <a:srgbClr val="000000"/>
                          </a:solidFill>
                          <a:latin typeface="+mn-lt"/>
                          <a:ea typeface="Calibri"/>
                          <a:cs typeface="Arial"/>
                        </a:rPr>
                        <a:t> (25%)</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Apatite</a:t>
                      </a:r>
                      <a:r>
                        <a:rPr lang="en-US" sz="2000" b="0" dirty="0">
                          <a:solidFill>
                            <a:srgbClr val="000000"/>
                          </a:solidFill>
                          <a:latin typeface="+mn-lt"/>
                          <a:ea typeface="Calibri"/>
                          <a:cs typeface="Arial"/>
                        </a:rPr>
                        <a:t> (25%) </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Proteins</a:t>
                      </a:r>
                      <a:r>
                        <a:rPr lang="en-US" sz="2000" b="0" dirty="0">
                          <a:solidFill>
                            <a:srgbClr val="000000"/>
                          </a:solidFill>
                          <a:latin typeface="+mn-lt"/>
                          <a:ea typeface="Calibri"/>
                          <a:cs typeface="Arial"/>
                        </a:rPr>
                        <a:t> (20%)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dihydrate</a:t>
                      </a:r>
                      <a:r>
                        <a:rPr lang="en-US" sz="2000" b="0" dirty="0">
                          <a:solidFill>
                            <a:srgbClr val="000000"/>
                          </a:solidFill>
                          <a:latin typeface="+mn-lt"/>
                          <a:ea typeface="Calibri"/>
                          <a:cs typeface="Arial"/>
                        </a:rPr>
                        <a:t> (5%)</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Brushite </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Whitlockite </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Apatite</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dihydrate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831852">
                <a:tc>
                  <a:txBody>
                    <a:bodyPr/>
                    <a:lstStyle/>
                    <a:p>
                      <a:pPr algn="ctr">
                        <a:lnSpc>
                          <a:spcPct val="100000"/>
                        </a:lnSpc>
                        <a:spcAft>
                          <a:spcPts val="0"/>
                        </a:spcAft>
                      </a:pPr>
                      <a:r>
                        <a:rPr lang="en-US" sz="2000" b="0" dirty="0">
                          <a:latin typeface="+mn-lt"/>
                          <a:ea typeface="Calibri"/>
                          <a:cs typeface="Arial"/>
                        </a:rPr>
                        <a:t>3</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Calcium oxalate dihydrate</a:t>
                      </a:r>
                      <a:r>
                        <a:rPr lang="en-US" sz="2000" b="0" dirty="0">
                          <a:solidFill>
                            <a:srgbClr val="000000"/>
                          </a:solidFill>
                          <a:latin typeface="+mn-lt"/>
                          <a:ea typeface="Calibri"/>
                          <a:cs typeface="Arial"/>
                        </a:rPr>
                        <a:t> (80%)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monohydrate</a:t>
                      </a:r>
                      <a:r>
                        <a:rPr lang="en-US" sz="2000" b="0" dirty="0">
                          <a:solidFill>
                            <a:srgbClr val="000000"/>
                          </a:solidFill>
                          <a:latin typeface="+mn-lt"/>
                          <a:ea typeface="Calibri"/>
                          <a:cs typeface="Arial"/>
                        </a:rPr>
                        <a:t> (15%)</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Apatite</a:t>
                      </a:r>
                      <a:r>
                        <a:rPr lang="en-US" sz="2000" b="0" dirty="0">
                          <a:solidFill>
                            <a:srgbClr val="000000"/>
                          </a:solidFill>
                          <a:latin typeface="+mn-lt"/>
                          <a:ea typeface="Calibri"/>
                          <a:cs typeface="Arial"/>
                        </a:rPr>
                        <a:t> (5%)</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Calcium oxalate dihydrate</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monohydrate</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Apatite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000" b="0" dirty="0">
                          <a:latin typeface="+mn-lt"/>
                          <a:ea typeface="Calibri"/>
                          <a:cs typeface="Arial"/>
                        </a:rPr>
                        <a:t>10</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Apatite</a:t>
                      </a:r>
                      <a:r>
                        <a:rPr lang="en-US" sz="2000" b="0" dirty="0">
                          <a:solidFill>
                            <a:srgbClr val="000000"/>
                          </a:solidFill>
                          <a:latin typeface="+mn-lt"/>
                          <a:ea typeface="Calibri"/>
                          <a:cs typeface="Arial"/>
                        </a:rPr>
                        <a:t> (40%)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Struvite</a:t>
                      </a:r>
                      <a:r>
                        <a:rPr lang="en-US" sz="2000" b="0" dirty="0">
                          <a:solidFill>
                            <a:srgbClr val="000000"/>
                          </a:solidFill>
                          <a:latin typeface="+mn-lt"/>
                          <a:ea typeface="Calibri"/>
                          <a:cs typeface="Arial"/>
                        </a:rPr>
                        <a:t> (35%)</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Ammonium urate</a:t>
                      </a:r>
                      <a:r>
                        <a:rPr lang="en-US" sz="2000" b="0" dirty="0">
                          <a:solidFill>
                            <a:srgbClr val="000000"/>
                          </a:solidFill>
                          <a:latin typeface="+mn-lt"/>
                          <a:ea typeface="Calibri"/>
                          <a:cs typeface="Arial"/>
                        </a:rPr>
                        <a:t> (20%)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monohydrate</a:t>
                      </a:r>
                      <a:r>
                        <a:rPr lang="en-US" sz="2000" b="0" dirty="0">
                          <a:solidFill>
                            <a:srgbClr val="000000"/>
                          </a:solidFill>
                          <a:latin typeface="+mn-lt"/>
                          <a:ea typeface="Calibri"/>
                          <a:cs typeface="Arial"/>
                        </a:rPr>
                        <a:t> (5%)</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Apatite</a:t>
                      </a:r>
                      <a:r>
                        <a:rPr lang="en-US" sz="2000" b="0" dirty="0">
                          <a:solidFill>
                            <a:srgbClr val="000000"/>
                          </a:solidFill>
                          <a:latin typeface="+mn-lt"/>
                          <a:ea typeface="Calibri"/>
                          <a:cs typeface="Arial"/>
                        </a:rPr>
                        <a:t> </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Struvite</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Ammonium urate </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monohydrate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565837">
                <a:tc>
                  <a:txBody>
                    <a:bodyPr/>
                    <a:lstStyle/>
                    <a:p>
                      <a:pPr algn="ctr">
                        <a:lnSpc>
                          <a:spcPct val="100000"/>
                        </a:lnSpc>
                        <a:spcAft>
                          <a:spcPts val="0"/>
                        </a:spcAft>
                      </a:pPr>
                      <a:r>
                        <a:rPr lang="en-US" sz="2000" b="0" dirty="0">
                          <a:latin typeface="+mn-lt"/>
                          <a:ea typeface="Calibri"/>
                          <a:cs typeface="Arial"/>
                        </a:rPr>
                        <a:t>4</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Anhydrous uric acid</a:t>
                      </a:r>
                      <a:r>
                        <a:rPr lang="en-US" sz="2000" b="0" dirty="0">
                          <a:solidFill>
                            <a:srgbClr val="000000"/>
                          </a:solidFill>
                          <a:latin typeface="+mn-lt"/>
                          <a:ea typeface="Calibri"/>
                          <a:cs typeface="Arial"/>
                        </a:rPr>
                        <a:t> (100%)</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Anhydrous uric acid</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000" b="0" dirty="0">
                          <a:latin typeface="+mn-lt"/>
                          <a:ea typeface="Calibri"/>
                          <a:cs typeface="Arial"/>
                        </a:rPr>
                        <a:t>11</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Apatite</a:t>
                      </a:r>
                      <a:r>
                        <a:rPr lang="en-US" sz="2000" b="0" dirty="0">
                          <a:solidFill>
                            <a:srgbClr val="000000"/>
                          </a:solidFill>
                          <a:latin typeface="+mn-lt"/>
                          <a:ea typeface="Calibri"/>
                          <a:cs typeface="Arial"/>
                        </a:rPr>
                        <a:t> (30%)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dihydrate</a:t>
                      </a:r>
                      <a:r>
                        <a:rPr lang="en-US" sz="2000" b="0" dirty="0">
                          <a:solidFill>
                            <a:srgbClr val="000000"/>
                          </a:solidFill>
                          <a:latin typeface="+mn-lt"/>
                          <a:ea typeface="Calibri"/>
                          <a:cs typeface="Arial"/>
                        </a:rPr>
                        <a:t> (20%)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monohydrate</a:t>
                      </a:r>
                      <a:r>
                        <a:rPr lang="en-US" sz="2000" b="0" dirty="0">
                          <a:solidFill>
                            <a:srgbClr val="000000"/>
                          </a:solidFill>
                          <a:latin typeface="+mn-lt"/>
                          <a:ea typeface="Calibri"/>
                          <a:cs typeface="Arial"/>
                        </a:rPr>
                        <a:t> (20%)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Proteins</a:t>
                      </a:r>
                      <a:r>
                        <a:rPr lang="en-US" sz="2000" b="0" dirty="0">
                          <a:solidFill>
                            <a:srgbClr val="000000"/>
                          </a:solidFill>
                          <a:latin typeface="+mn-lt"/>
                          <a:ea typeface="Calibri"/>
                          <a:cs typeface="Arial"/>
                        </a:rPr>
                        <a:t> (15%)</a:t>
                      </a:r>
                      <a:endParaRPr lang="fr-BE" sz="2000" b="0" dirty="0">
                        <a:latin typeface="+mn-lt"/>
                        <a:ea typeface="Calibri"/>
                        <a:cs typeface="Times New Roman"/>
                      </a:endParaRPr>
                    </a:p>
                    <a:p>
                      <a:pPr>
                        <a:lnSpc>
                          <a:spcPct val="100000"/>
                        </a:lnSpc>
                        <a:spcAft>
                          <a:spcPts val="0"/>
                        </a:spcAft>
                      </a:pPr>
                      <a:r>
                        <a:rPr lang="en-US" sz="2000" b="0" dirty="0">
                          <a:solidFill>
                            <a:srgbClr val="000000"/>
                          </a:solidFill>
                          <a:latin typeface="+mn-lt"/>
                          <a:ea typeface="Calibri"/>
                          <a:cs typeface="Arial"/>
                        </a:rPr>
                        <a:t>Glycosaminoglycans (15%)</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Apatite </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dihydrate </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monohydrate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747171">
                <a:tc>
                  <a:txBody>
                    <a:bodyPr/>
                    <a:lstStyle/>
                    <a:p>
                      <a:pPr algn="ctr">
                        <a:lnSpc>
                          <a:spcPct val="100000"/>
                        </a:lnSpc>
                        <a:spcAft>
                          <a:spcPts val="0"/>
                        </a:spcAft>
                      </a:pPr>
                      <a:r>
                        <a:rPr lang="en-US" sz="2000" b="0" dirty="0">
                          <a:latin typeface="+mn-lt"/>
                          <a:ea typeface="Calibri"/>
                          <a:cs typeface="Arial"/>
                        </a:rPr>
                        <a:t>5</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Uric acid dihydrate</a:t>
                      </a:r>
                      <a:r>
                        <a:rPr lang="en-US" sz="2000" b="0" dirty="0">
                          <a:solidFill>
                            <a:srgbClr val="000000"/>
                          </a:solidFill>
                          <a:latin typeface="+mn-lt"/>
                          <a:ea typeface="Calibri"/>
                          <a:cs typeface="Arial"/>
                        </a:rPr>
                        <a:t> (90%)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Anhydrous uric acid</a:t>
                      </a:r>
                      <a:r>
                        <a:rPr lang="en-US" sz="2000" b="0" dirty="0">
                          <a:solidFill>
                            <a:srgbClr val="000000"/>
                          </a:solidFill>
                          <a:latin typeface="+mn-lt"/>
                          <a:ea typeface="Calibri"/>
                          <a:cs typeface="Arial"/>
                        </a:rPr>
                        <a:t> (10%)</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Uric acid dihydrate </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Anhydrous uric acid</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000" b="0" dirty="0">
                          <a:latin typeface="+mn-lt"/>
                          <a:ea typeface="Calibri"/>
                          <a:cs typeface="Arial"/>
                        </a:rPr>
                        <a:t>12</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Calcium oxalate monohydrate (80%)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Times New Roman"/>
                        </a:rPr>
                        <a:t>N-Acetyl-Sulfamethoxazole (20%)</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Calcium oxalate monohydrate </a:t>
                      </a:r>
                      <a:br>
                        <a:rPr lang="en-US" sz="2000" b="0" dirty="0">
                          <a:latin typeface="+mn-lt"/>
                          <a:ea typeface="Calibri"/>
                          <a:cs typeface="Arial"/>
                        </a:rPr>
                      </a:br>
                      <a:r>
                        <a:rPr lang="en-US" sz="2000" b="0" dirty="0">
                          <a:latin typeface="+mn-lt"/>
                          <a:ea typeface="Calibri"/>
                          <a:cs typeface="Arial"/>
                        </a:rPr>
                        <a:t>N-Acetyl-Sulfamethoxazole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616275">
                <a:tc>
                  <a:txBody>
                    <a:bodyPr/>
                    <a:lstStyle/>
                    <a:p>
                      <a:pPr algn="ctr">
                        <a:lnSpc>
                          <a:spcPct val="100000"/>
                        </a:lnSpc>
                        <a:spcAft>
                          <a:spcPts val="0"/>
                        </a:spcAft>
                      </a:pPr>
                      <a:r>
                        <a:rPr lang="en-US" sz="2000" b="0" dirty="0">
                          <a:latin typeface="+mn-lt"/>
                          <a:ea typeface="Calibri"/>
                          <a:cs typeface="Arial"/>
                        </a:rPr>
                        <a:t>6</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Apatite</a:t>
                      </a:r>
                      <a:r>
                        <a:rPr lang="en-US" sz="2000" b="0" dirty="0">
                          <a:solidFill>
                            <a:srgbClr val="000000"/>
                          </a:solidFill>
                          <a:latin typeface="+mn-lt"/>
                          <a:ea typeface="Calibri"/>
                          <a:cs typeface="Arial"/>
                        </a:rPr>
                        <a:t> (80%)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monohydrate</a:t>
                      </a:r>
                      <a:r>
                        <a:rPr lang="en-US" sz="2000" b="0" dirty="0">
                          <a:solidFill>
                            <a:srgbClr val="000000"/>
                          </a:solidFill>
                          <a:latin typeface="+mn-lt"/>
                          <a:ea typeface="Calibri"/>
                          <a:cs typeface="Arial"/>
                        </a:rPr>
                        <a:t> (20%)</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Apatite</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Calcium oxalate monohydrate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000" b="0" dirty="0">
                          <a:latin typeface="+mn-lt"/>
                          <a:ea typeface="Calibri"/>
                          <a:cs typeface="Arial"/>
                        </a:rPr>
                        <a:t>13</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Calcium oxalate monohydrate (100%)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Times New Roman"/>
                        </a:rPr>
                        <a:t>Triamterene and metabolites (traces)</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Times New Roman"/>
                        </a:rPr>
                        <a:t>Calcium oxalate monohydrate</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Times New Roman"/>
                        </a:rPr>
                        <a:t>Apatite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747171">
                <a:tc>
                  <a:txBody>
                    <a:bodyPr/>
                    <a:lstStyle/>
                    <a:p>
                      <a:pPr algn="ctr">
                        <a:lnSpc>
                          <a:spcPct val="100000"/>
                        </a:lnSpc>
                        <a:spcAft>
                          <a:spcPts val="0"/>
                        </a:spcAft>
                      </a:pPr>
                      <a:r>
                        <a:rPr lang="en-US" sz="2000" b="0" dirty="0">
                          <a:latin typeface="+mn-lt"/>
                          <a:ea typeface="Calibri"/>
                          <a:cs typeface="Arial"/>
                        </a:rPr>
                        <a:t>7</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Struvite</a:t>
                      </a:r>
                      <a:r>
                        <a:rPr lang="en-US" sz="2000" b="0" dirty="0">
                          <a:solidFill>
                            <a:srgbClr val="000000"/>
                          </a:solidFill>
                          <a:latin typeface="+mn-lt"/>
                          <a:ea typeface="Calibri"/>
                          <a:cs typeface="Arial"/>
                        </a:rPr>
                        <a:t> (95%)</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Arial"/>
                        </a:rPr>
                        <a:t>Proteins</a:t>
                      </a:r>
                      <a:r>
                        <a:rPr lang="en-US" sz="2000" b="0" dirty="0">
                          <a:solidFill>
                            <a:srgbClr val="000000"/>
                          </a:solidFill>
                          <a:latin typeface="+mn-lt"/>
                          <a:ea typeface="Calibri"/>
                          <a:cs typeface="Arial"/>
                        </a:rPr>
                        <a:t> (5%)</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Struvite</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en-US" sz="2000" b="0" dirty="0">
                          <a:latin typeface="+mn-lt"/>
                          <a:ea typeface="Calibri"/>
                          <a:cs typeface="Times New Roman"/>
                        </a:rPr>
                        <a:t>14</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Arial"/>
                        </a:rPr>
                        <a:t>Calcium oxalate monohydrate (70%)</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Times New Roman"/>
                        </a:rPr>
                        <a:t>Atazanavir (30%).</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2000" b="0" dirty="0">
                          <a:latin typeface="+mn-lt"/>
                          <a:ea typeface="Calibri"/>
                          <a:cs typeface="Times New Roman"/>
                        </a:rPr>
                        <a:t>Calcium oxalate monohydrate</a:t>
                      </a:r>
                      <a:endParaRPr lang="fr-BE" sz="2000" b="0" dirty="0">
                        <a:latin typeface="+mn-lt"/>
                        <a:ea typeface="Calibri"/>
                        <a:cs typeface="Times New Roman"/>
                      </a:endParaRPr>
                    </a:p>
                    <a:p>
                      <a:pPr>
                        <a:lnSpc>
                          <a:spcPct val="100000"/>
                        </a:lnSpc>
                        <a:spcAft>
                          <a:spcPts val="0"/>
                        </a:spcAft>
                      </a:pPr>
                      <a:r>
                        <a:rPr lang="en-US" sz="2000" b="0" dirty="0">
                          <a:latin typeface="+mn-lt"/>
                          <a:ea typeface="Calibri"/>
                          <a:cs typeface="Times New Roman"/>
                        </a:rPr>
                        <a:t>Atazanavir</a:t>
                      </a:r>
                      <a:endParaRPr lang="fr-BE" sz="2000" b="0" dirty="0">
                        <a:latin typeface="+mn-lt"/>
                        <a:ea typeface="Calibri"/>
                        <a:cs typeface="Times New Roman"/>
                      </a:endParaRPr>
                    </a:p>
                  </a:txBody>
                  <a:tcPr marL="53975" marR="53975" marT="3619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3" name="Picture 2"/>
          <p:cNvPicPr>
            <a:picLocks noChangeAspect="1" noChangeArrowheads="1"/>
          </p:cNvPicPr>
          <p:nvPr/>
        </p:nvPicPr>
        <p:blipFill>
          <a:blip r:embed="rId8" cstate="print"/>
          <a:srcRect l="1597" t="1917" r="5378" b="2988"/>
          <a:stretch>
            <a:fillRect/>
          </a:stretch>
        </p:blipFill>
        <p:spPr bwMode="auto">
          <a:xfrm>
            <a:off x="2248373" y="20637400"/>
            <a:ext cx="10724602" cy="10483373"/>
          </a:xfrm>
          <a:prstGeom prst="rect">
            <a:avLst/>
          </a:prstGeom>
          <a:noFill/>
          <a:ln w="9525">
            <a:noFill/>
            <a:miter lim="800000"/>
            <a:headEnd/>
            <a:tailEnd/>
          </a:ln>
        </p:spPr>
      </p:pic>
      <p:pic>
        <p:nvPicPr>
          <p:cNvPr id="45" name="Picture 1"/>
          <p:cNvPicPr>
            <a:picLocks noChangeAspect="1" noChangeArrowheads="1"/>
          </p:cNvPicPr>
          <p:nvPr/>
        </p:nvPicPr>
        <p:blipFill>
          <a:blip r:embed="rId9" cstate="print"/>
          <a:srcRect l="1474" t="3595" r="1214" b="1057"/>
          <a:stretch>
            <a:fillRect/>
          </a:stretch>
        </p:blipFill>
        <p:spPr bwMode="auto">
          <a:xfrm>
            <a:off x="15980731" y="20345013"/>
            <a:ext cx="10562379" cy="10775760"/>
          </a:xfrm>
          <a:prstGeom prst="rect">
            <a:avLst/>
          </a:prstGeom>
          <a:noFill/>
          <a:ln w="9525">
            <a:noFill/>
            <a:miter lim="800000"/>
            <a:headEnd/>
            <a:tailEnd/>
          </a:ln>
        </p:spPr>
      </p:pic>
      <p:sp>
        <p:nvSpPr>
          <p:cNvPr id="56" name="TextBox 19">
            <a:extLst>
              <a:ext uri="{FF2B5EF4-FFF2-40B4-BE49-F238E27FC236}">
                <a16:creationId xmlns:a16="http://schemas.microsoft.com/office/drawing/2014/main" xmlns="" id="{14516876-E432-E64D-A3D6-9D6254ADDE77}"/>
              </a:ext>
            </a:extLst>
          </p:cNvPr>
          <p:cNvSpPr txBox="1"/>
          <p:nvPr/>
        </p:nvSpPr>
        <p:spPr>
          <a:xfrm>
            <a:off x="4110525" y="34157489"/>
            <a:ext cx="22239900" cy="400110"/>
          </a:xfrm>
          <a:prstGeom prst="rect">
            <a:avLst/>
          </a:prstGeom>
          <a:noFill/>
        </p:spPr>
        <p:txBody>
          <a:bodyPr wrap="square" rtlCol="0">
            <a:spAutoFit/>
          </a:bodyPr>
          <a:lstStyle/>
          <a:p>
            <a:pPr algn="just"/>
            <a:r>
              <a:rPr lang="en-US" sz="2000" dirty="0" smtClean="0"/>
              <a:t>The authors wish to thank HORIBA FRANCE SAS (</a:t>
            </a:r>
            <a:r>
              <a:rPr lang="en-US" sz="2000" dirty="0" err="1" smtClean="0"/>
              <a:t>Palaiseau</a:t>
            </a:r>
            <a:r>
              <a:rPr lang="en-US" sz="2000" dirty="0" smtClean="0"/>
              <a:t>, France) for kindly providing the </a:t>
            </a:r>
            <a:r>
              <a:rPr lang="en-US" sz="2000" dirty="0" err="1" smtClean="0"/>
              <a:t>EasyNav</a:t>
            </a:r>
            <a:r>
              <a:rPr lang="en-US" sz="2000" dirty="0" smtClean="0"/>
              <a:t> package that was used for the topological analyses.</a:t>
            </a:r>
            <a:endParaRPr lang="en-US" sz="2000" dirty="0"/>
          </a:p>
        </p:txBody>
      </p:sp>
      <p:sp>
        <p:nvSpPr>
          <p:cNvPr id="57" name="TextBox 53">
            <a:extLst>
              <a:ext uri="{FF2B5EF4-FFF2-40B4-BE49-F238E27FC236}">
                <a16:creationId xmlns:a16="http://schemas.microsoft.com/office/drawing/2014/main" xmlns="" id="{478FEB85-DB9F-BC46-909B-652A0F0841E2}"/>
              </a:ext>
            </a:extLst>
          </p:cNvPr>
          <p:cNvSpPr txBox="1"/>
          <p:nvPr/>
        </p:nvSpPr>
        <p:spPr>
          <a:xfrm>
            <a:off x="1506219" y="34095933"/>
            <a:ext cx="2604306" cy="400110"/>
          </a:xfrm>
          <a:prstGeom prst="rect">
            <a:avLst/>
          </a:prstGeom>
          <a:noFill/>
        </p:spPr>
        <p:txBody>
          <a:bodyPr wrap="square" rtlCol="0">
            <a:spAutoFit/>
          </a:bodyPr>
          <a:lstStyle/>
          <a:p>
            <a:r>
              <a:rPr lang="en-US" sz="2000" b="1" dirty="0">
                <a:solidFill>
                  <a:srgbClr val="005393"/>
                </a:solidFill>
              </a:rPr>
              <a:t>Acknowledgments:</a:t>
            </a:r>
          </a:p>
        </p:txBody>
      </p:sp>
      <p:pic>
        <p:nvPicPr>
          <p:cNvPr id="58" name="Picture 54">
            <a:extLst>
              <a:ext uri="{FF2B5EF4-FFF2-40B4-BE49-F238E27FC236}">
                <a16:creationId xmlns:a16="http://schemas.microsoft.com/office/drawing/2014/main" xmlns="" id="{3C8209E8-AB08-494F-BC5E-5E8BAD01E42E}"/>
              </a:ext>
            </a:extLst>
          </p:cNvPr>
          <p:cNvPicPr>
            <a:picLocks noChangeAspect="1"/>
          </p:cNvPicPr>
          <p:nvPr/>
        </p:nvPicPr>
        <p:blipFill>
          <a:blip r:embed="rId5"/>
          <a:stretch>
            <a:fillRect/>
          </a:stretch>
        </p:blipFill>
        <p:spPr>
          <a:xfrm>
            <a:off x="1080153" y="34218529"/>
            <a:ext cx="343699" cy="345745"/>
          </a:xfrm>
          <a:prstGeom prst="rect">
            <a:avLst/>
          </a:prstGeom>
        </p:spPr>
      </p:pic>
      <p:sp>
        <p:nvSpPr>
          <p:cNvPr id="59" name="TextBox 55">
            <a:extLst>
              <a:ext uri="{FF2B5EF4-FFF2-40B4-BE49-F238E27FC236}">
                <a16:creationId xmlns:a16="http://schemas.microsoft.com/office/drawing/2014/main" xmlns="" id="{CAC7A99F-6924-9545-8440-98869038BC61}"/>
              </a:ext>
            </a:extLst>
          </p:cNvPr>
          <p:cNvSpPr txBox="1"/>
          <p:nvPr/>
        </p:nvSpPr>
        <p:spPr>
          <a:xfrm>
            <a:off x="1014303" y="35151388"/>
            <a:ext cx="26597999" cy="707886"/>
          </a:xfrm>
          <a:prstGeom prst="rect">
            <a:avLst/>
          </a:prstGeom>
          <a:noFill/>
        </p:spPr>
        <p:txBody>
          <a:bodyPr wrap="square" rtlCol="0">
            <a:spAutoFit/>
          </a:bodyPr>
          <a:lstStyle/>
          <a:p>
            <a:pPr algn="just"/>
            <a:r>
              <a:rPr lang="en-US" sz="2000" dirty="0"/>
              <a:t>[1] </a:t>
            </a:r>
            <a:r>
              <a:rPr lang="fr-BE" sz="2000" dirty="0" err="1" smtClean="0"/>
              <a:t>Felten</a:t>
            </a:r>
            <a:r>
              <a:rPr lang="fr-BE" sz="2000" dirty="0" smtClean="0"/>
              <a:t> J, Hall H, </a:t>
            </a:r>
            <a:r>
              <a:rPr lang="fr-BE" sz="2000" dirty="0" err="1" smtClean="0"/>
              <a:t>Jaumot</a:t>
            </a:r>
            <a:r>
              <a:rPr lang="fr-BE" sz="2000" dirty="0" smtClean="0"/>
              <a:t> J, Tauler R, de Juan A, </a:t>
            </a:r>
            <a:r>
              <a:rPr lang="fr-BE" sz="2000" dirty="0" err="1" smtClean="0"/>
              <a:t>Gorzsás</a:t>
            </a:r>
            <a:r>
              <a:rPr lang="fr-BE" sz="2000" dirty="0" smtClean="0"/>
              <a:t> A. Vibrational </a:t>
            </a:r>
            <a:r>
              <a:rPr lang="fr-BE" sz="2000" dirty="0" err="1" smtClean="0"/>
              <a:t>spectroscopic</a:t>
            </a:r>
            <a:r>
              <a:rPr lang="fr-BE" sz="2000" dirty="0" smtClean="0"/>
              <a:t> image </a:t>
            </a:r>
            <a:r>
              <a:rPr lang="fr-BE" sz="2000" dirty="0" err="1" smtClean="0"/>
              <a:t>analysis</a:t>
            </a:r>
            <a:r>
              <a:rPr lang="fr-BE" sz="2000" dirty="0" smtClean="0"/>
              <a:t> of </a:t>
            </a:r>
            <a:r>
              <a:rPr lang="fr-BE" sz="2000" dirty="0" err="1" smtClean="0"/>
              <a:t>biological</a:t>
            </a:r>
            <a:r>
              <a:rPr lang="fr-BE" sz="2000" dirty="0" smtClean="0"/>
              <a:t> </a:t>
            </a:r>
            <a:r>
              <a:rPr lang="fr-BE" sz="2000" dirty="0" err="1" smtClean="0"/>
              <a:t>material</a:t>
            </a:r>
            <a:r>
              <a:rPr lang="fr-BE" sz="2000" dirty="0" smtClean="0"/>
              <a:t> </a:t>
            </a:r>
            <a:r>
              <a:rPr lang="fr-BE" sz="2000" dirty="0" err="1" smtClean="0"/>
              <a:t>using</a:t>
            </a:r>
            <a:r>
              <a:rPr lang="fr-BE" sz="2000" dirty="0" smtClean="0"/>
              <a:t> </a:t>
            </a:r>
            <a:r>
              <a:rPr lang="fr-BE" sz="2000" dirty="0" err="1" smtClean="0"/>
              <a:t>multivariate</a:t>
            </a:r>
            <a:r>
              <a:rPr lang="fr-BE" sz="2000" dirty="0" smtClean="0"/>
              <a:t> </a:t>
            </a:r>
            <a:r>
              <a:rPr lang="fr-BE" sz="2000" dirty="0" err="1" smtClean="0"/>
              <a:t>curve</a:t>
            </a:r>
            <a:r>
              <a:rPr lang="fr-BE" sz="2000" dirty="0" smtClean="0"/>
              <a:t> </a:t>
            </a:r>
            <a:r>
              <a:rPr lang="fr-BE" sz="2000" dirty="0" err="1" smtClean="0"/>
              <a:t>resolution</a:t>
            </a:r>
            <a:r>
              <a:rPr lang="fr-BE" sz="2000" dirty="0" smtClean="0"/>
              <a:t>–</a:t>
            </a:r>
            <a:r>
              <a:rPr lang="fr-BE" sz="2000" dirty="0" err="1" smtClean="0"/>
              <a:t>alternating</a:t>
            </a:r>
            <a:r>
              <a:rPr lang="fr-BE" sz="2000" dirty="0" smtClean="0"/>
              <a:t> least squares (MCR-ALS). Nat </a:t>
            </a:r>
            <a:r>
              <a:rPr lang="fr-BE" sz="2000" dirty="0" err="1" smtClean="0"/>
              <a:t>Protoc</a:t>
            </a:r>
            <a:r>
              <a:rPr lang="fr-BE" sz="2000" dirty="0" smtClean="0"/>
              <a:t>. Nature </a:t>
            </a:r>
            <a:r>
              <a:rPr lang="fr-BE" sz="2000" dirty="0" err="1" smtClean="0"/>
              <a:t>Research</a:t>
            </a:r>
            <a:r>
              <a:rPr lang="fr-BE" sz="2000" dirty="0" smtClean="0"/>
              <a:t>; 2015;10: 217–240.</a:t>
            </a:r>
            <a:endParaRPr lang="en-US" sz="2000" dirty="0"/>
          </a:p>
          <a:p>
            <a:pPr algn="just"/>
            <a:r>
              <a:rPr lang="en-US" sz="2000" dirty="0"/>
              <a:t>[2</a:t>
            </a:r>
            <a:r>
              <a:rPr lang="en-US" sz="2000" dirty="0" smtClean="0"/>
              <a:t>] </a:t>
            </a:r>
            <a:r>
              <a:rPr lang="fr-BE" sz="2000" dirty="0" err="1" smtClean="0"/>
              <a:t>Hollon</a:t>
            </a:r>
            <a:r>
              <a:rPr lang="fr-BE" sz="2000" dirty="0" smtClean="0"/>
              <a:t> T, Lewis S, </a:t>
            </a:r>
            <a:r>
              <a:rPr lang="fr-BE" sz="2000" dirty="0" err="1" smtClean="0"/>
              <a:t>Freudiger</a:t>
            </a:r>
            <a:r>
              <a:rPr lang="fr-BE" sz="2000" dirty="0" smtClean="0"/>
              <a:t> CW, </a:t>
            </a:r>
            <a:r>
              <a:rPr lang="fr-BE" sz="2000" dirty="0" err="1" smtClean="0"/>
              <a:t>Sunney</a:t>
            </a:r>
            <a:r>
              <a:rPr lang="fr-BE" sz="2000" dirty="0" smtClean="0"/>
              <a:t> </a:t>
            </a:r>
            <a:r>
              <a:rPr lang="fr-BE" sz="2000" dirty="0" err="1" smtClean="0"/>
              <a:t>Xie</a:t>
            </a:r>
            <a:r>
              <a:rPr lang="fr-BE" sz="2000" dirty="0" smtClean="0"/>
              <a:t> X, </a:t>
            </a:r>
            <a:r>
              <a:rPr lang="fr-BE" sz="2000" dirty="0" err="1" smtClean="0"/>
              <a:t>Orringer</a:t>
            </a:r>
            <a:r>
              <a:rPr lang="fr-BE" sz="2000" dirty="0" smtClean="0"/>
              <a:t> DA. </a:t>
            </a:r>
            <a:r>
              <a:rPr lang="fr-BE" sz="2000" dirty="0" err="1" smtClean="0"/>
              <a:t>Improving</a:t>
            </a:r>
            <a:r>
              <a:rPr lang="fr-BE" sz="2000" dirty="0" smtClean="0"/>
              <a:t> the </a:t>
            </a:r>
            <a:r>
              <a:rPr lang="fr-BE" sz="2000" dirty="0" err="1" smtClean="0"/>
              <a:t>accuracy</a:t>
            </a:r>
            <a:r>
              <a:rPr lang="fr-BE" sz="2000" dirty="0" smtClean="0"/>
              <a:t> of </a:t>
            </a:r>
            <a:r>
              <a:rPr lang="fr-BE" sz="2000" dirty="0" err="1" smtClean="0"/>
              <a:t>brain</a:t>
            </a:r>
            <a:r>
              <a:rPr lang="fr-BE" sz="2000" dirty="0" smtClean="0"/>
              <a:t> </a:t>
            </a:r>
            <a:r>
              <a:rPr lang="fr-BE" sz="2000" dirty="0" err="1" smtClean="0"/>
              <a:t>tumor</a:t>
            </a:r>
            <a:r>
              <a:rPr lang="fr-BE" sz="2000" dirty="0" smtClean="0"/>
              <a:t> </a:t>
            </a:r>
            <a:r>
              <a:rPr lang="fr-BE" sz="2000" dirty="0" err="1" smtClean="0"/>
              <a:t>surgery</a:t>
            </a:r>
            <a:r>
              <a:rPr lang="fr-BE" sz="2000" dirty="0" smtClean="0"/>
              <a:t> via Raman-</a:t>
            </a:r>
            <a:r>
              <a:rPr lang="fr-BE" sz="2000" dirty="0" err="1" smtClean="0"/>
              <a:t>based</a:t>
            </a:r>
            <a:r>
              <a:rPr lang="fr-BE" sz="2000" dirty="0" smtClean="0"/>
              <a:t> </a:t>
            </a:r>
            <a:r>
              <a:rPr lang="fr-BE" sz="2000" dirty="0" err="1" smtClean="0"/>
              <a:t>technology</a:t>
            </a:r>
            <a:r>
              <a:rPr lang="fr-BE" sz="2000" dirty="0" smtClean="0"/>
              <a:t>. </a:t>
            </a:r>
            <a:r>
              <a:rPr lang="fr-BE" sz="2000" dirty="0" err="1" smtClean="0"/>
              <a:t>Neurosurg</a:t>
            </a:r>
            <a:r>
              <a:rPr lang="fr-BE" sz="2000" dirty="0" smtClean="0"/>
              <a:t> Focus. 2016;40: E9.</a:t>
            </a:r>
          </a:p>
        </p:txBody>
      </p:sp>
      <p:sp>
        <p:nvSpPr>
          <p:cNvPr id="60" name="TextBox 56">
            <a:extLst>
              <a:ext uri="{FF2B5EF4-FFF2-40B4-BE49-F238E27FC236}">
                <a16:creationId xmlns:a16="http://schemas.microsoft.com/office/drawing/2014/main" xmlns="" id="{DB8ED6B2-1059-2246-B997-C23A5020704E}"/>
              </a:ext>
            </a:extLst>
          </p:cNvPr>
          <p:cNvSpPr txBox="1"/>
          <p:nvPr/>
        </p:nvSpPr>
        <p:spPr>
          <a:xfrm>
            <a:off x="1531194" y="34683047"/>
            <a:ext cx="2113281" cy="400110"/>
          </a:xfrm>
          <a:prstGeom prst="rect">
            <a:avLst/>
          </a:prstGeom>
          <a:noFill/>
        </p:spPr>
        <p:txBody>
          <a:bodyPr wrap="square" rtlCol="0">
            <a:spAutoFit/>
          </a:bodyPr>
          <a:lstStyle/>
          <a:p>
            <a:r>
              <a:rPr lang="en-US" sz="2000" b="1" dirty="0">
                <a:solidFill>
                  <a:srgbClr val="005393"/>
                </a:solidFill>
              </a:rPr>
              <a:t>References:</a:t>
            </a:r>
          </a:p>
        </p:txBody>
      </p:sp>
      <p:pic>
        <p:nvPicPr>
          <p:cNvPr id="61" name="Picture 57">
            <a:extLst>
              <a:ext uri="{FF2B5EF4-FFF2-40B4-BE49-F238E27FC236}">
                <a16:creationId xmlns:a16="http://schemas.microsoft.com/office/drawing/2014/main" xmlns="" id="{56AD9B5C-0556-0948-B2CA-E11FD711A6A9}"/>
              </a:ext>
            </a:extLst>
          </p:cNvPr>
          <p:cNvPicPr>
            <a:picLocks noChangeAspect="1"/>
          </p:cNvPicPr>
          <p:nvPr/>
        </p:nvPicPr>
        <p:blipFill>
          <a:blip r:embed="rId5"/>
          <a:stretch>
            <a:fillRect/>
          </a:stretch>
        </p:blipFill>
        <p:spPr>
          <a:xfrm>
            <a:off x="1105129" y="34805643"/>
            <a:ext cx="343699" cy="345745"/>
          </a:xfrm>
          <a:prstGeom prst="rect">
            <a:avLst/>
          </a:prstGeom>
        </p:spPr>
      </p:pic>
    </p:spTree>
    <p:extLst>
      <p:ext uri="{BB962C8B-B14F-4D97-AF65-F5344CB8AC3E}">
        <p14:creationId xmlns:p14="http://schemas.microsoft.com/office/powerpoint/2010/main" xmlns="" val="4774426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TotalTime>
  <Words>1292</Words>
  <Application>Microsoft Office PowerPoint</Application>
  <PresentationFormat>Personnalisé</PresentationFormat>
  <Paragraphs>113</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Office Theme</vt:lpstr>
      <vt:lpstr>Diapositive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 Kumen</dc:creator>
  <cp:lastModifiedBy>s090871</cp:lastModifiedBy>
  <cp:revision>37</cp:revision>
  <cp:lastPrinted>2018-11-07T15:53:04Z</cp:lastPrinted>
  <dcterms:created xsi:type="dcterms:W3CDTF">2018-11-07T14:53:17Z</dcterms:created>
  <dcterms:modified xsi:type="dcterms:W3CDTF">2018-11-12T08:37:57Z</dcterms:modified>
</cp:coreProperties>
</file>