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notesMasterIdLst>
    <p:notesMasterId r:id="rId81"/>
  </p:notesMasterIdLst>
  <p:sldIdLst>
    <p:sldId id="256" r:id="rId2"/>
    <p:sldId id="257" r:id="rId3"/>
    <p:sldId id="292" r:id="rId4"/>
    <p:sldId id="337" r:id="rId5"/>
    <p:sldId id="295" r:id="rId6"/>
    <p:sldId id="336" r:id="rId7"/>
    <p:sldId id="288" r:id="rId8"/>
    <p:sldId id="296" r:id="rId9"/>
    <p:sldId id="297" r:id="rId10"/>
    <p:sldId id="298" r:id="rId11"/>
    <p:sldId id="299" r:id="rId12"/>
    <p:sldId id="300" r:id="rId13"/>
    <p:sldId id="324" r:id="rId14"/>
    <p:sldId id="258" r:id="rId15"/>
    <p:sldId id="261" r:id="rId16"/>
    <p:sldId id="264" r:id="rId17"/>
    <p:sldId id="329" r:id="rId18"/>
    <p:sldId id="266" r:id="rId19"/>
    <p:sldId id="335" r:id="rId20"/>
    <p:sldId id="268" r:id="rId21"/>
    <p:sldId id="269" r:id="rId22"/>
    <p:sldId id="270" r:id="rId23"/>
    <p:sldId id="271" r:id="rId24"/>
    <p:sldId id="272" r:id="rId25"/>
    <p:sldId id="273" r:id="rId26"/>
    <p:sldId id="277" r:id="rId27"/>
    <p:sldId id="274" r:id="rId28"/>
    <p:sldId id="275" r:id="rId29"/>
    <p:sldId id="276" r:id="rId30"/>
    <p:sldId id="278" r:id="rId31"/>
    <p:sldId id="279" r:id="rId32"/>
    <p:sldId id="280" r:id="rId33"/>
    <p:sldId id="281" r:id="rId34"/>
    <p:sldId id="286" r:id="rId35"/>
    <p:sldId id="282" r:id="rId36"/>
    <p:sldId id="283" r:id="rId37"/>
    <p:sldId id="284" r:id="rId38"/>
    <p:sldId id="327" r:id="rId39"/>
    <p:sldId id="326" r:id="rId40"/>
    <p:sldId id="325" r:id="rId41"/>
    <p:sldId id="287" r:id="rId42"/>
    <p:sldId id="303" r:id="rId43"/>
    <p:sldId id="306" r:id="rId44"/>
    <p:sldId id="304" r:id="rId45"/>
    <p:sldId id="321" r:id="rId46"/>
    <p:sldId id="305" r:id="rId47"/>
    <p:sldId id="289" r:id="rId48"/>
    <p:sldId id="290" r:id="rId49"/>
    <p:sldId id="307" r:id="rId50"/>
    <p:sldId id="291" r:id="rId51"/>
    <p:sldId id="308" r:id="rId52"/>
    <p:sldId id="309" r:id="rId53"/>
    <p:sldId id="310" r:id="rId54"/>
    <p:sldId id="311" r:id="rId55"/>
    <p:sldId id="312" r:id="rId56"/>
    <p:sldId id="316" r:id="rId57"/>
    <p:sldId id="313" r:id="rId58"/>
    <p:sldId id="317" r:id="rId59"/>
    <p:sldId id="315" r:id="rId60"/>
    <p:sldId id="320" r:id="rId61"/>
    <p:sldId id="328" r:id="rId62"/>
    <p:sldId id="323" r:id="rId63"/>
    <p:sldId id="376" r:id="rId64"/>
    <p:sldId id="379" r:id="rId65"/>
    <p:sldId id="380" r:id="rId66"/>
    <p:sldId id="381" r:id="rId67"/>
    <p:sldId id="302" r:id="rId68"/>
    <p:sldId id="382" r:id="rId69"/>
    <p:sldId id="285" r:id="rId70"/>
    <p:sldId id="372" r:id="rId71"/>
    <p:sldId id="375" r:id="rId72"/>
    <p:sldId id="377" r:id="rId73"/>
    <p:sldId id="330" r:id="rId74"/>
    <p:sldId id="331" r:id="rId75"/>
    <p:sldId id="339" r:id="rId76"/>
    <p:sldId id="338" r:id="rId77"/>
    <p:sldId id="334" r:id="rId78"/>
    <p:sldId id="378" r:id="rId79"/>
    <p:sldId id="332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40B"/>
    <a:srgbClr val="002214"/>
    <a:srgbClr val="004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270" y="96"/>
      </p:cViewPr>
      <p:guideLst>
        <p:guide orient="horz" pos="204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3ABF7-6C1E-43F8-9A42-7B767A1F420F}" type="datetimeFigureOut">
              <a:rPr lang="fr-BE" smtClean="0"/>
              <a:t>26-11-18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A8341-6FDD-4EA7-94DF-7CF29DD826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6779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3296B-5DA9-440D-9DD3-C00B5B37FB27}" type="slidenum">
              <a:rPr lang="en-GB" smtClean="0"/>
              <a:pPr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80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3296B-5DA9-440D-9DD3-C00B5B37FB27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982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3296B-5DA9-440D-9DD3-C00B5B37FB27}" type="slidenum">
              <a:rPr lang="en-GB" smtClean="0"/>
              <a:pPr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637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3296B-5DA9-440D-9DD3-C00B5B37FB27}" type="slidenum">
              <a:rPr lang="en-GB" smtClean="0"/>
              <a:pPr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87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2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62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17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596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869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094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251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160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1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715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60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91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123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94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84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69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70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5E34B-F84C-4064-8ACD-65ADC317464F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359DC-5FFE-4BB6-9CAD-E9B965A13B2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1097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13" Type="http://schemas.openxmlformats.org/officeDocument/2006/relationships/image" Target="../media/image89.jpg"/><Relationship Id="rId18" Type="http://schemas.openxmlformats.org/officeDocument/2006/relationships/image" Target="../media/image94.jpg"/><Relationship Id="rId3" Type="http://schemas.openxmlformats.org/officeDocument/2006/relationships/image" Target="../media/image79.jpg"/><Relationship Id="rId21" Type="http://schemas.openxmlformats.org/officeDocument/2006/relationships/image" Target="../media/image97.jpg"/><Relationship Id="rId7" Type="http://schemas.openxmlformats.org/officeDocument/2006/relationships/image" Target="../media/image83.png"/><Relationship Id="rId12" Type="http://schemas.openxmlformats.org/officeDocument/2006/relationships/image" Target="../media/image88.jpg"/><Relationship Id="rId17" Type="http://schemas.openxmlformats.org/officeDocument/2006/relationships/image" Target="../media/image93.jpg"/><Relationship Id="rId2" Type="http://schemas.openxmlformats.org/officeDocument/2006/relationships/image" Target="../media/image78.jpg"/><Relationship Id="rId16" Type="http://schemas.openxmlformats.org/officeDocument/2006/relationships/image" Target="../media/image92.jpg"/><Relationship Id="rId20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11" Type="http://schemas.openxmlformats.org/officeDocument/2006/relationships/image" Target="../media/image87.jpg"/><Relationship Id="rId5" Type="http://schemas.openxmlformats.org/officeDocument/2006/relationships/image" Target="../media/image81.png"/><Relationship Id="rId15" Type="http://schemas.openxmlformats.org/officeDocument/2006/relationships/image" Target="../media/image91.jpg"/><Relationship Id="rId23" Type="http://schemas.openxmlformats.org/officeDocument/2006/relationships/image" Target="../media/image99.jp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jpg"/><Relationship Id="rId9" Type="http://schemas.openxmlformats.org/officeDocument/2006/relationships/image" Target="../media/image85.JPG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utura-sciences.com/sciences/definitions/physique-spin-3503/" TargetMode="External"/><Relationship Id="rId3" Type="http://schemas.openxmlformats.org/officeDocument/2006/relationships/hyperlink" Target="https://www.futura-sciences.com/sciences/definitions/chimie-molecule-783/" TargetMode="External"/><Relationship Id="rId7" Type="http://schemas.openxmlformats.org/officeDocument/2006/relationships/hyperlink" Target="https://www.futura-sciences.com/sciences/definitions/physique-champ-magnetique-3878/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utura-sciences.com/sante/definitions/medecine-absorption-2910/" TargetMode="External"/><Relationship Id="rId5" Type="http://schemas.openxmlformats.org/officeDocument/2006/relationships/hyperlink" Target="https://www.futura-sciences.com/sciences/definitions/physique-resonance-4079/" TargetMode="External"/><Relationship Id="rId4" Type="http://schemas.openxmlformats.org/officeDocument/2006/relationships/hyperlink" Target="https://www.futura-sciences.com/sciences/definitions/chimie-atome-1990/" TargetMode="External"/><Relationship Id="rId9" Type="http://schemas.openxmlformats.org/officeDocument/2006/relationships/hyperlink" Target="https://www.futura-sciences.com/sciences/definitions/energie-energie-15884/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4749E1D-95E3-4C0C-8D10-5D23701DCEB9}"/>
              </a:ext>
            </a:extLst>
          </p:cNvPr>
          <p:cNvSpPr txBox="1"/>
          <p:nvPr/>
        </p:nvSpPr>
        <p:spPr>
          <a:xfrm>
            <a:off x="0" y="1866956"/>
            <a:ext cx="12192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11200" algn="l"/>
              </a:tabLst>
            </a:pPr>
            <a:r>
              <a:rPr lang="fr-BE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Etude de protéines du divisome chez </a:t>
            </a:r>
            <a:r>
              <a:rPr lang="fr-BE" sz="3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E. coli </a:t>
            </a:r>
            <a:r>
              <a:rPr lang="fr-BE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:</a:t>
            </a:r>
          </a:p>
          <a:p>
            <a:pPr algn="ctr">
              <a:tabLst>
                <a:tab pos="711200" algn="l"/>
              </a:tabLst>
            </a:pPr>
            <a:r>
              <a:rPr lang="fr-BE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caractérisation du sous-complexe FtsW-PBP3-PBP1b </a:t>
            </a:r>
          </a:p>
          <a:p>
            <a:pPr algn="ctr">
              <a:tabLst>
                <a:tab pos="711200" algn="l"/>
              </a:tabLst>
            </a:pPr>
            <a:r>
              <a:rPr lang="fr-BE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et </a:t>
            </a:r>
          </a:p>
          <a:p>
            <a:pPr algn="ctr">
              <a:tabLst>
                <a:tab pos="711200" algn="l"/>
              </a:tabLst>
            </a:pPr>
            <a:r>
              <a:rPr lang="fr-BE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du domaine AMIN de l'amidase AmiC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228FA0-7F7F-42C3-BCFE-C758DAFC7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867" y="219836"/>
            <a:ext cx="2517866" cy="128027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73F9550A-C055-480A-8CA9-2DD595E3C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5126" cy="1658333"/>
          </a:xfrm>
          <a:prstGeom prst="rect">
            <a:avLst/>
          </a:prstGeom>
          <a:solidFill>
            <a:srgbClr val="323E4F">
              <a:alpha val="49019"/>
            </a:srgbClr>
          </a:solidFill>
          <a:ln>
            <a:noFill/>
          </a:ln>
          <a:effectLst>
            <a:outerShdw blurRad="50800" dist="50800" dir="5400000" algn="ctr" rotWithShape="0">
              <a:schemeClr val="accent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82ADB36-2F85-4B7A-9F5D-02FEB910E04F}"/>
              </a:ext>
            </a:extLst>
          </p:cNvPr>
          <p:cNvSpPr txBox="1"/>
          <p:nvPr/>
        </p:nvSpPr>
        <p:spPr>
          <a:xfrm>
            <a:off x="2171113" y="4150265"/>
            <a:ext cx="784977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61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Défense de thèse</a:t>
            </a:r>
            <a:r>
              <a:rPr lang="fr-BE" altLang="fr-FR" sz="16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fr-FR" altLang="fr-FR" sz="160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présentée par </a:t>
            </a:r>
            <a:endParaRPr lang="fr-BE" altLang="fr-FR" sz="16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 defTabSz="7361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Sophie LECLERCQ</a:t>
            </a:r>
          </a:p>
          <a:p>
            <a:pPr algn="ctr" defTabSz="736183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 defTabSz="736183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/>
            <a:r>
              <a:rPr lang="en-GB" sz="14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6D175E-9146-4DBD-A955-B3F8BDD53FE7}"/>
              </a:ext>
            </a:extLst>
          </p:cNvPr>
          <p:cNvSpPr txBox="1"/>
          <p:nvPr/>
        </p:nvSpPr>
        <p:spPr>
          <a:xfrm>
            <a:off x="2532185" y="5861080"/>
            <a:ext cx="7488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61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Pour l’obtention du grade de </a:t>
            </a:r>
            <a:endParaRPr lang="fr-BE" altLang="fr-FR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 defTabSz="7361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DOCTEUR EN SCIENCES DE L’UNIVERSITÉ DE LIEGE</a:t>
            </a:r>
          </a:p>
          <a:p>
            <a:pPr algn="ctr" defTabSz="7361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Année académique 2018-2019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43870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GB" dirty="0"/>
              <a:t>Introduction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Synthèse du peptidoglycane septal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EB6F9038-65B3-4580-9772-7D30D44871D2}"/>
              </a:ext>
            </a:extLst>
          </p:cNvPr>
          <p:cNvSpPr txBox="1">
            <a:spLocks/>
          </p:cNvSpPr>
          <p:nvPr/>
        </p:nvSpPr>
        <p:spPr>
          <a:xfrm>
            <a:off x="6742729" y="1464190"/>
            <a:ext cx="288077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100000"/>
              <a:buFont typeface="Wingdings" panose="05000000000000000000" pitchFamily="2" charset="2"/>
              <a:buChar char=""/>
            </a:pPr>
            <a:r>
              <a:rPr lang="fr-BE" sz="2200" b="1" dirty="0">
                <a:effectLst/>
              </a:rPr>
              <a:t> PBP1b</a:t>
            </a:r>
          </a:p>
        </p:txBody>
      </p:sp>
      <p:pic>
        <p:nvPicPr>
          <p:cNvPr id="13" name="Image 1" descr="voie de synth pg">
            <a:extLst>
              <a:ext uri="{FF2B5EF4-FFF2-40B4-BE49-F238E27FC236}">
                <a16:creationId xmlns:a16="http://schemas.microsoft.com/office/drawing/2014/main" id="{317D529E-8038-460E-9241-EAD47787A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30000" contrast="54000"/>
          </a:blip>
          <a:srcRect r="-1869" b="16994"/>
          <a:stretch>
            <a:fillRect/>
          </a:stretch>
        </p:blipFill>
        <p:spPr bwMode="auto">
          <a:xfrm>
            <a:off x="165424" y="2011680"/>
            <a:ext cx="6319674" cy="43068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4" name="Picture 2" descr="PBP1b">
            <a:extLst>
              <a:ext uri="{FF2B5EF4-FFF2-40B4-BE49-F238E27FC236}">
                <a16:creationId xmlns:a16="http://schemas.microsoft.com/office/drawing/2014/main" id="{BD83574D-04C1-4AEF-BE60-A4929B31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729" y="2011680"/>
            <a:ext cx="2551093" cy="473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lèche vers le bas 10">
            <a:extLst>
              <a:ext uri="{FF2B5EF4-FFF2-40B4-BE49-F238E27FC236}">
                <a16:creationId xmlns:a16="http://schemas.microsoft.com/office/drawing/2014/main" id="{EFEEDAAF-4A6D-40B0-AC51-9EB7C19D2810}"/>
              </a:ext>
            </a:extLst>
          </p:cNvPr>
          <p:cNvSpPr/>
          <p:nvPr/>
        </p:nvSpPr>
        <p:spPr>
          <a:xfrm rot="18773564">
            <a:off x="2030049" y="1527490"/>
            <a:ext cx="442287" cy="1215834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lèche vers le bas 11">
            <a:extLst>
              <a:ext uri="{FF2B5EF4-FFF2-40B4-BE49-F238E27FC236}">
                <a16:creationId xmlns:a16="http://schemas.microsoft.com/office/drawing/2014/main" id="{F7C0515C-4288-4790-9F37-D9996C7BCD52}"/>
              </a:ext>
            </a:extLst>
          </p:cNvPr>
          <p:cNvSpPr/>
          <p:nvPr/>
        </p:nvSpPr>
        <p:spPr>
          <a:xfrm rot="2622176">
            <a:off x="4519791" y="2701107"/>
            <a:ext cx="589562" cy="912113"/>
          </a:xfrm>
          <a:prstGeom prst="downArrow">
            <a:avLst/>
          </a:prstGeom>
          <a:solidFill>
            <a:srgbClr val="FFC000">
              <a:alpha val="9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lèche vers le bas 15">
            <a:extLst>
              <a:ext uri="{FF2B5EF4-FFF2-40B4-BE49-F238E27FC236}">
                <a16:creationId xmlns:a16="http://schemas.microsoft.com/office/drawing/2014/main" id="{F9C771C9-558D-4106-A575-ACE5D37666E3}"/>
              </a:ext>
            </a:extLst>
          </p:cNvPr>
          <p:cNvSpPr/>
          <p:nvPr/>
        </p:nvSpPr>
        <p:spPr>
          <a:xfrm rot="18773564">
            <a:off x="6909968" y="1617036"/>
            <a:ext cx="442287" cy="1215834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lèche vers le bas 12">
            <a:extLst>
              <a:ext uri="{FF2B5EF4-FFF2-40B4-BE49-F238E27FC236}">
                <a16:creationId xmlns:a16="http://schemas.microsoft.com/office/drawing/2014/main" id="{41EF72BC-7864-4C63-B893-8365C3A0A1E0}"/>
              </a:ext>
            </a:extLst>
          </p:cNvPr>
          <p:cNvSpPr/>
          <p:nvPr/>
        </p:nvSpPr>
        <p:spPr>
          <a:xfrm rot="3955112">
            <a:off x="9566432" y="4145171"/>
            <a:ext cx="442287" cy="1215834"/>
          </a:xfrm>
          <a:prstGeom prst="downArrow">
            <a:avLst/>
          </a:prstGeom>
          <a:solidFill>
            <a:srgbClr val="FFC000">
              <a:alpha val="9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CDC16ED7-3846-4EED-AFA6-087C11D95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3822" y="2280096"/>
            <a:ext cx="432732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94 </a:t>
            </a:r>
            <a:r>
              <a:rPr lang="en-US" altLang="ko-KR" sz="2000" dirty="0" err="1"/>
              <a:t>kDa</a:t>
            </a:r>
            <a:endParaRPr lang="en-US" altLang="ko-KR" sz="2000" dirty="0"/>
          </a:p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 err="1"/>
              <a:t>PBPa</a:t>
            </a:r>
            <a:endParaRPr lang="fr-FR" altLang="ko-KR" sz="2000" dirty="0"/>
          </a:p>
          <a:p>
            <a:pPr marL="342900" indent="-342900">
              <a:spcBef>
                <a:spcPct val="50000"/>
              </a:spcBef>
              <a:buClr>
                <a:schemeClr val="accent3"/>
              </a:buClr>
              <a:buFontTx/>
              <a:buChar char="§"/>
            </a:pPr>
            <a:endParaRPr lang="en-US" altLang="ko-KR" sz="2000" dirty="0"/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B71CCF65-10BF-412B-9DB8-C36E47235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3119" y="3573825"/>
            <a:ext cx="432732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Transpeptidase</a:t>
            </a:r>
            <a:endParaRPr lang="fr-FR" altLang="ko-KR" sz="2000" dirty="0"/>
          </a:p>
          <a:p>
            <a:pPr marL="342900" indent="-342900">
              <a:spcBef>
                <a:spcPct val="50000"/>
              </a:spcBef>
              <a:buClr>
                <a:schemeClr val="accent3"/>
              </a:buClr>
              <a:buFontTx/>
              <a:buChar char="§"/>
            </a:pPr>
            <a:endParaRPr lang="en-US" altLang="ko-KR" sz="2000" dirty="0"/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AC5CD134-35A1-4BE4-8CB5-643397BBE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3119" y="3163441"/>
            <a:ext cx="432732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3"/>
              </a:buClr>
              <a:buFontTx/>
              <a:buChar char="§"/>
            </a:pPr>
            <a:r>
              <a:rPr lang="en-US" altLang="ko-KR" sz="2000" dirty="0" err="1"/>
              <a:t>Glycosylstransférase</a:t>
            </a:r>
            <a:endParaRPr lang="fr-FR" altLang="ko-KR" sz="2000" dirty="0"/>
          </a:p>
          <a:p>
            <a:pPr marL="342900" indent="-342900">
              <a:spcBef>
                <a:spcPct val="50000"/>
              </a:spcBef>
              <a:buClr>
                <a:schemeClr val="accent3"/>
              </a:buClr>
              <a:buFontTx/>
              <a:buChar char="§"/>
            </a:pP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230973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6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  <p:bldP spid="30" grpId="0" animBg="1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GB" dirty="0"/>
              <a:t>Introduction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Synthèse du peptidoglycane septal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38F64766-8112-4DE7-B537-9F03CA75D324}"/>
              </a:ext>
            </a:extLst>
          </p:cNvPr>
          <p:cNvSpPr txBox="1">
            <a:spLocks/>
          </p:cNvSpPr>
          <p:nvPr/>
        </p:nvSpPr>
        <p:spPr>
          <a:xfrm>
            <a:off x="7053061" y="1438432"/>
            <a:ext cx="288077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100000"/>
              <a:buFont typeface="Wingdings" panose="05000000000000000000" pitchFamily="2" charset="2"/>
              <a:buChar char=""/>
            </a:pPr>
            <a:r>
              <a:rPr lang="fr-BE" sz="2200" b="1" dirty="0">
                <a:effectLst/>
              </a:rPr>
              <a:t> PBP3</a:t>
            </a:r>
          </a:p>
        </p:txBody>
      </p:sp>
      <p:pic>
        <p:nvPicPr>
          <p:cNvPr id="5" name="Image 1" descr="voie de synth pg">
            <a:extLst>
              <a:ext uri="{FF2B5EF4-FFF2-40B4-BE49-F238E27FC236}">
                <a16:creationId xmlns:a16="http://schemas.microsoft.com/office/drawing/2014/main" id="{5B393687-1F44-4161-AEE8-4CA7F1183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30000" contrast="54000"/>
          </a:blip>
          <a:srcRect r="-1869" b="16994"/>
          <a:stretch>
            <a:fillRect/>
          </a:stretch>
        </p:blipFill>
        <p:spPr bwMode="auto">
          <a:xfrm>
            <a:off x="143301" y="2014497"/>
            <a:ext cx="6319674" cy="43497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4" descr="PBP3">
            <a:extLst>
              <a:ext uri="{FF2B5EF4-FFF2-40B4-BE49-F238E27FC236}">
                <a16:creationId xmlns:a16="http://schemas.microsoft.com/office/drawing/2014/main" id="{CA6C013E-BA35-4CDB-AAD3-B9AB76D1F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7999" y="2014496"/>
            <a:ext cx="2876979" cy="466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lèche vers le bas 10">
            <a:extLst>
              <a:ext uri="{FF2B5EF4-FFF2-40B4-BE49-F238E27FC236}">
                <a16:creationId xmlns:a16="http://schemas.microsoft.com/office/drawing/2014/main" id="{F35FD057-9BDC-438F-B664-E8AE0870CC09}"/>
              </a:ext>
            </a:extLst>
          </p:cNvPr>
          <p:cNvSpPr/>
          <p:nvPr/>
        </p:nvSpPr>
        <p:spPr>
          <a:xfrm rot="18842624">
            <a:off x="2024872" y="1535185"/>
            <a:ext cx="442287" cy="1215834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lèche vers le bas 11">
            <a:extLst>
              <a:ext uri="{FF2B5EF4-FFF2-40B4-BE49-F238E27FC236}">
                <a16:creationId xmlns:a16="http://schemas.microsoft.com/office/drawing/2014/main" id="{4BBCD87F-329D-4870-8D8E-534C84505611}"/>
              </a:ext>
            </a:extLst>
          </p:cNvPr>
          <p:cNvSpPr/>
          <p:nvPr/>
        </p:nvSpPr>
        <p:spPr>
          <a:xfrm rot="18842624">
            <a:off x="6883743" y="1683141"/>
            <a:ext cx="442287" cy="1215834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1C1BDEF2-359E-4BD6-938F-A50EAD939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3435" y="2126603"/>
            <a:ext cx="4327321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63 </a:t>
            </a:r>
            <a:r>
              <a:rPr lang="en-US" altLang="ko-KR" sz="2000" dirty="0" err="1"/>
              <a:t>kDa</a:t>
            </a:r>
            <a:endParaRPr lang="en-US" altLang="ko-KR" sz="2000" dirty="0"/>
          </a:p>
          <a:p>
            <a:pPr marL="342900" indent="-342900">
              <a:spcBef>
                <a:spcPts val="6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Divisome </a:t>
            </a:r>
          </a:p>
          <a:p>
            <a:pPr>
              <a:spcBef>
                <a:spcPts val="600"/>
              </a:spcBef>
              <a:buClr>
                <a:schemeClr val="accent5"/>
              </a:buClr>
            </a:pPr>
            <a:r>
              <a:rPr lang="en-US" altLang="ko-KR" sz="2000" dirty="0"/>
              <a:t> </a:t>
            </a:r>
            <a:r>
              <a:rPr lang="en-US" altLang="ko-KR" sz="2000" dirty="0" err="1"/>
              <a:t>spécifique</a:t>
            </a:r>
            <a:endParaRPr lang="en-US" altLang="ko-KR" sz="2000" dirty="0"/>
          </a:p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 err="1"/>
              <a:t>PBPb</a:t>
            </a:r>
            <a:endParaRPr lang="fr-FR" altLang="ko-KR" sz="2000" dirty="0"/>
          </a:p>
          <a:p>
            <a:pPr marL="342900" indent="-342900">
              <a:spcBef>
                <a:spcPct val="50000"/>
              </a:spcBef>
              <a:buClr>
                <a:schemeClr val="accent3"/>
              </a:buClr>
              <a:buFontTx/>
              <a:buChar char="§"/>
            </a:pPr>
            <a:endParaRPr lang="en-US" altLang="ko-KR" sz="2000" dirty="0"/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94C0C189-B07C-4E23-83DC-D97B7447D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3435" y="3750004"/>
            <a:ext cx="432732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Transpeptidase</a:t>
            </a:r>
          </a:p>
          <a:p>
            <a:pPr marL="342900" indent="-342900">
              <a:spcBef>
                <a:spcPts val="6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Non-penicillin </a:t>
            </a:r>
          </a:p>
          <a:p>
            <a:pPr>
              <a:spcBef>
                <a:spcPts val="600"/>
              </a:spcBef>
              <a:buClr>
                <a:schemeClr val="accent5"/>
              </a:buClr>
            </a:pPr>
            <a:r>
              <a:rPr lang="en-US" altLang="ko-KR" sz="2000" dirty="0"/>
              <a:t>  binding domain</a:t>
            </a:r>
          </a:p>
        </p:txBody>
      </p:sp>
    </p:spTree>
    <p:extLst>
      <p:ext uri="{BB962C8B-B14F-4D97-AF65-F5344CB8AC3E}">
        <p14:creationId xmlns:p14="http://schemas.microsoft.com/office/powerpoint/2010/main" val="270125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GB" dirty="0"/>
              <a:t>Introduction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Synthèse du peptidoglycane septal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0587A49F-939F-4A6C-B664-E1D98E0E77EC}"/>
              </a:ext>
            </a:extLst>
          </p:cNvPr>
          <p:cNvSpPr txBox="1">
            <a:spLocks/>
          </p:cNvSpPr>
          <p:nvPr/>
        </p:nvSpPr>
        <p:spPr>
          <a:xfrm>
            <a:off x="5336275" y="1743340"/>
            <a:ext cx="288077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100000"/>
              <a:buFont typeface="Wingdings" panose="05000000000000000000" pitchFamily="2" charset="2"/>
              <a:buChar char=""/>
            </a:pPr>
            <a:r>
              <a:rPr lang="fr-BE" sz="2200" b="1" dirty="0">
                <a:effectLst/>
              </a:rPr>
              <a:t> FtsN</a:t>
            </a:r>
          </a:p>
        </p:txBody>
      </p:sp>
      <p:pic>
        <p:nvPicPr>
          <p:cNvPr id="9" name="Picture 2" descr="FtsN">
            <a:extLst>
              <a:ext uri="{FF2B5EF4-FFF2-40B4-BE49-F238E27FC236}">
                <a16:creationId xmlns:a16="http://schemas.microsoft.com/office/drawing/2014/main" id="{3968E0E7-9057-46C6-9117-D6C60FF3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1591" y="2298647"/>
            <a:ext cx="1800274" cy="448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C100B1DA-8B17-4650-88DD-0D7A9004D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129" y="2291316"/>
            <a:ext cx="4327321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36 </a:t>
            </a:r>
            <a:r>
              <a:rPr lang="en-US" altLang="ko-KR" sz="2000" dirty="0" err="1"/>
              <a:t>kDa</a:t>
            </a:r>
            <a:endParaRPr lang="en-US" altLang="ko-KR" sz="2000" dirty="0"/>
          </a:p>
          <a:p>
            <a:pPr marL="342900" indent="-342900">
              <a:spcBef>
                <a:spcPts val="6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Divisome </a:t>
            </a:r>
            <a:r>
              <a:rPr lang="en-US" altLang="ko-KR" sz="2000" dirty="0" err="1"/>
              <a:t>spécifique</a:t>
            </a:r>
            <a:endParaRPr lang="en-US" altLang="ko-KR" sz="2000" dirty="0"/>
          </a:p>
          <a:p>
            <a:pPr marL="342900" indent="-342900">
              <a:spcBef>
                <a:spcPts val="6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Domaine SPOR</a:t>
            </a:r>
          </a:p>
          <a:p>
            <a:pPr>
              <a:spcBef>
                <a:spcPts val="600"/>
              </a:spcBef>
              <a:buClr>
                <a:schemeClr val="accent5"/>
              </a:buClr>
            </a:pPr>
            <a:endParaRPr lang="en-US" altLang="ko-KR" sz="2000" dirty="0"/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E3CB8754-8F1F-4989-98FA-8F5FC122B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129" y="3562422"/>
            <a:ext cx="39598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Active la </a:t>
            </a:r>
            <a:r>
              <a:rPr lang="en-US" altLang="ko-KR" sz="2000" dirty="0" err="1"/>
              <a:t>synthèse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septale</a:t>
            </a:r>
            <a:endParaRPr lang="en-US" altLang="ko-K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571C0B-D274-4C46-AAD3-3FCF814C6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92" y="3429000"/>
            <a:ext cx="4070616" cy="14251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4807FA-F9A5-45F7-9659-AE953C417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8" t="34220" r="60770" b="59231"/>
          <a:stretch/>
        </p:blipFill>
        <p:spPr>
          <a:xfrm>
            <a:off x="9050019" y="4695029"/>
            <a:ext cx="2504724" cy="1952659"/>
          </a:xfrm>
          <a:prstGeom prst="rect">
            <a:avLst/>
          </a:prstGeom>
        </p:spPr>
      </p:pic>
      <p:sp>
        <p:nvSpPr>
          <p:cNvPr id="13" name="Flèche vers le bas 10">
            <a:extLst>
              <a:ext uri="{FF2B5EF4-FFF2-40B4-BE49-F238E27FC236}">
                <a16:creationId xmlns:a16="http://schemas.microsoft.com/office/drawing/2014/main" id="{462E1EAA-E658-4722-BF9C-93F2E68E6FA6}"/>
              </a:ext>
            </a:extLst>
          </p:cNvPr>
          <p:cNvSpPr/>
          <p:nvPr/>
        </p:nvSpPr>
        <p:spPr>
          <a:xfrm rot="18842624">
            <a:off x="1979153" y="2486466"/>
            <a:ext cx="442287" cy="1215834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lèche vers le bas 10">
            <a:extLst>
              <a:ext uri="{FF2B5EF4-FFF2-40B4-BE49-F238E27FC236}">
                <a16:creationId xmlns:a16="http://schemas.microsoft.com/office/drawing/2014/main" id="{A84B6D44-263E-4B81-A9E6-2F6587FCCC10}"/>
              </a:ext>
            </a:extLst>
          </p:cNvPr>
          <p:cNvSpPr/>
          <p:nvPr/>
        </p:nvSpPr>
        <p:spPr>
          <a:xfrm rot="18842624">
            <a:off x="9849090" y="4395013"/>
            <a:ext cx="442287" cy="1215834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86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GB" dirty="0"/>
              <a:t>Introduction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Synthèse du peptidoglycane septal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60904F36-E456-407A-A27F-A6257D3A415E}"/>
              </a:ext>
            </a:extLst>
          </p:cNvPr>
          <p:cNvSpPr txBox="1">
            <a:spLocks/>
          </p:cNvSpPr>
          <p:nvPr/>
        </p:nvSpPr>
        <p:spPr>
          <a:xfrm>
            <a:off x="7227469" y="3148945"/>
            <a:ext cx="2015699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08126" lvl="1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FtsN</a:t>
            </a:r>
            <a:endParaRPr kumimoji="0" lang="fr-FR" sz="3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716E277C-8E1C-4377-8988-B7EA2113CDD5}"/>
              </a:ext>
            </a:extLst>
          </p:cNvPr>
          <p:cNvSpPr txBox="1">
            <a:spLocks/>
          </p:cNvSpPr>
          <p:nvPr/>
        </p:nvSpPr>
        <p:spPr>
          <a:xfrm>
            <a:off x="4164252" y="3159853"/>
            <a:ext cx="2285421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08126" lvl="1" indent="-514350" algn="ctr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fr-FR" sz="3000" dirty="0"/>
              <a:t>PBP3</a:t>
            </a:r>
            <a:endParaRPr kumimoji="0" lang="fr-FR" sz="3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A35789A-0536-4A8E-9925-B20DEDD2EA40}"/>
              </a:ext>
            </a:extLst>
          </p:cNvPr>
          <p:cNvSpPr txBox="1">
            <a:spLocks/>
          </p:cNvSpPr>
          <p:nvPr/>
        </p:nvSpPr>
        <p:spPr>
          <a:xfrm>
            <a:off x="4324625" y="5286449"/>
            <a:ext cx="2495627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08126" lvl="1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fr-FR" sz="3000" dirty="0"/>
              <a:t>PBP1b</a:t>
            </a:r>
            <a:endParaRPr kumimoji="0" lang="fr-FR" sz="3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DAB7B32-19D5-4445-B4DA-33CD566897DC}"/>
              </a:ext>
            </a:extLst>
          </p:cNvPr>
          <p:cNvSpPr txBox="1"/>
          <p:nvPr/>
        </p:nvSpPr>
        <p:spPr>
          <a:xfrm>
            <a:off x="3037658" y="5807606"/>
            <a:ext cx="4761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accent6"/>
                </a:solidFill>
              </a:rPr>
              <a:t>Synthèse</a:t>
            </a:r>
          </a:p>
        </p:txBody>
      </p:sp>
      <p:sp>
        <p:nvSpPr>
          <p:cNvPr id="29" name="Parenthèse fermante 28">
            <a:extLst>
              <a:ext uri="{FF2B5EF4-FFF2-40B4-BE49-F238E27FC236}">
                <a16:creationId xmlns:a16="http://schemas.microsoft.com/office/drawing/2014/main" id="{EE7AFCD6-307F-4AC5-9E74-D6AC28914C18}"/>
              </a:ext>
            </a:extLst>
          </p:cNvPr>
          <p:cNvSpPr/>
          <p:nvPr/>
        </p:nvSpPr>
        <p:spPr>
          <a:xfrm rot="16200000">
            <a:off x="4754875" y="-527332"/>
            <a:ext cx="1148977" cy="6094455"/>
          </a:xfrm>
          <a:prstGeom prst="rightBracket">
            <a:avLst>
              <a:gd name="adj" fmla="val 0"/>
            </a:avLst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16385B6-0CFD-45D6-9A05-3E7509995618}"/>
              </a:ext>
            </a:extLst>
          </p:cNvPr>
          <p:cNvCxnSpPr/>
          <p:nvPr/>
        </p:nvCxnSpPr>
        <p:spPr>
          <a:xfrm>
            <a:off x="3277141" y="3451186"/>
            <a:ext cx="1047484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141BCDE-81FB-401D-8DEC-218FBD3647D4}"/>
              </a:ext>
            </a:extLst>
          </p:cNvPr>
          <p:cNvCxnSpPr/>
          <p:nvPr/>
        </p:nvCxnSpPr>
        <p:spPr>
          <a:xfrm rot="5400000">
            <a:off x="5142979" y="4510035"/>
            <a:ext cx="7858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D7A1753-80FD-4A4E-AB24-01F3213CD781}"/>
              </a:ext>
            </a:extLst>
          </p:cNvPr>
          <p:cNvCxnSpPr/>
          <p:nvPr/>
        </p:nvCxnSpPr>
        <p:spPr>
          <a:xfrm>
            <a:off x="6401936" y="3455658"/>
            <a:ext cx="1047484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ECCF7AF6-DD1C-43BA-8D35-53E5FEC1340B}"/>
              </a:ext>
            </a:extLst>
          </p:cNvPr>
          <p:cNvCxnSpPr>
            <a:cxnSpLocks/>
          </p:cNvCxnSpPr>
          <p:nvPr/>
        </p:nvCxnSpPr>
        <p:spPr>
          <a:xfrm flipV="1">
            <a:off x="6586193" y="3898633"/>
            <a:ext cx="1579206" cy="1565367"/>
          </a:xfrm>
          <a:prstGeom prst="line">
            <a:avLst/>
          </a:prstGeom>
          <a:ln w="889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0D72492F-CF17-4881-997F-9BA555722B73}"/>
              </a:ext>
            </a:extLst>
          </p:cNvPr>
          <p:cNvCxnSpPr/>
          <p:nvPr/>
        </p:nvCxnSpPr>
        <p:spPr>
          <a:xfrm rot="16200000" flipH="1">
            <a:off x="2905097" y="3791125"/>
            <a:ext cx="1357322" cy="1809291"/>
          </a:xfrm>
          <a:prstGeom prst="line">
            <a:avLst/>
          </a:prstGeom>
          <a:ln w="889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lus 41">
            <a:extLst>
              <a:ext uri="{FF2B5EF4-FFF2-40B4-BE49-F238E27FC236}">
                <a16:creationId xmlns:a16="http://schemas.microsoft.com/office/drawing/2014/main" id="{FE5B70FC-7EA7-43E2-8B55-678933597CEF}"/>
              </a:ext>
            </a:extLst>
          </p:cNvPr>
          <p:cNvSpPr/>
          <p:nvPr/>
        </p:nvSpPr>
        <p:spPr>
          <a:xfrm>
            <a:off x="7211356" y="5819631"/>
            <a:ext cx="476129" cy="342910"/>
          </a:xfrm>
          <a:prstGeom prst="mathPlus">
            <a:avLst>
              <a:gd name="adj1" fmla="val 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Flèche courbée vers la gauche 43">
            <a:extLst>
              <a:ext uri="{FF2B5EF4-FFF2-40B4-BE49-F238E27FC236}">
                <a16:creationId xmlns:a16="http://schemas.microsoft.com/office/drawing/2014/main" id="{1CA49608-DCE4-4498-AD48-057BEA6CB672}"/>
              </a:ext>
            </a:extLst>
          </p:cNvPr>
          <p:cNvSpPr/>
          <p:nvPr/>
        </p:nvSpPr>
        <p:spPr>
          <a:xfrm rot="2172298">
            <a:off x="7721551" y="3705112"/>
            <a:ext cx="1615943" cy="2659791"/>
          </a:xfrm>
          <a:prstGeom prst="curvedLeftArrow">
            <a:avLst>
              <a:gd name="adj1" fmla="val 16891"/>
              <a:gd name="adj2" fmla="val 60286"/>
              <a:gd name="adj3" fmla="val 2162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44" name="Espace réservé du contenu 2">
            <a:extLst>
              <a:ext uri="{FF2B5EF4-FFF2-40B4-BE49-F238E27FC236}">
                <a16:creationId xmlns:a16="http://schemas.microsoft.com/office/drawing/2014/main" id="{2AA264EE-B6FD-47F1-A0A6-395A105203F0}"/>
              </a:ext>
            </a:extLst>
          </p:cNvPr>
          <p:cNvSpPr txBox="1">
            <a:spLocks/>
          </p:cNvSpPr>
          <p:nvPr/>
        </p:nvSpPr>
        <p:spPr>
          <a:xfrm>
            <a:off x="1155541" y="3159853"/>
            <a:ext cx="2303656" cy="9361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08126" lvl="1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FtsW</a:t>
            </a:r>
            <a:endParaRPr kumimoji="0" lang="fr-FR" sz="3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329636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8" grpId="0"/>
      <p:bldP spid="29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3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Objectifs</a:t>
            </a:r>
            <a:endParaRPr lang="en-GB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14FB3862-7E4C-4C8E-A503-DEE2C81D6441}"/>
              </a:ext>
            </a:extLst>
          </p:cNvPr>
          <p:cNvSpPr txBox="1">
            <a:spLocks/>
          </p:cNvSpPr>
          <p:nvPr/>
        </p:nvSpPr>
        <p:spPr>
          <a:xfrm>
            <a:off x="-95269" y="2428868"/>
            <a:ext cx="12287269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75488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Wingdings" panose="05000000000000000000" pitchFamily="2" charset="2"/>
              <a:buChar char=""/>
              <a:tabLst/>
              <a:defRPr/>
            </a:pPr>
            <a:r>
              <a:rPr kumimoji="0" lang="fr-BE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Comprendre</a:t>
            </a:r>
            <a:r>
              <a:rPr kumimoji="0" lang="fr-BE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l’effet des interactions protéine-protéine sur l’activité et la régulation de la synthèse du peptidoglycane</a:t>
            </a:r>
            <a:endParaRPr kumimoji="0" lang="fr-BE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èche droite 20">
            <a:extLst>
              <a:ext uri="{FF2B5EF4-FFF2-40B4-BE49-F238E27FC236}">
                <a16:creationId xmlns:a16="http://schemas.microsoft.com/office/drawing/2014/main" id="{6267AEF6-89F7-442A-AB5E-3BD48ACA3940}"/>
              </a:ext>
            </a:extLst>
          </p:cNvPr>
          <p:cNvSpPr/>
          <p:nvPr/>
        </p:nvSpPr>
        <p:spPr>
          <a:xfrm>
            <a:off x="4380347" y="3571876"/>
            <a:ext cx="7332391" cy="3286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þ"/>
            </a:pPr>
            <a:r>
              <a:rPr lang="fr-BE" sz="2000" dirty="0"/>
              <a:t> Purification de complexes formés par FtsW, 	</a:t>
            </a:r>
          </a:p>
          <a:p>
            <a:pPr>
              <a:buClr>
                <a:schemeClr val="tx2"/>
              </a:buClr>
            </a:pPr>
            <a:r>
              <a:rPr lang="fr-BE" sz="2000" dirty="0"/>
              <a:t>     PBP1b, PBP3 et </a:t>
            </a:r>
            <a:r>
              <a:rPr lang="fr-BE" sz="2000" dirty="0" err="1"/>
              <a:t>FtsN</a:t>
            </a:r>
            <a:r>
              <a:rPr lang="fr-BE" sz="2000" dirty="0"/>
              <a:t>.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þ"/>
            </a:pPr>
            <a:r>
              <a:rPr lang="fr-BE" sz="2000" dirty="0"/>
              <a:t> Tester l’activité de synthèse en présence de </a:t>
            </a:r>
          </a:p>
          <a:p>
            <a:pPr>
              <a:buClr>
                <a:schemeClr val="tx2"/>
              </a:buClr>
            </a:pPr>
            <a:r>
              <a:rPr lang="fr-BE" sz="2000" dirty="0"/>
              <a:t>    ces complexes et de chacune des protéines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þ"/>
            </a:pPr>
            <a:r>
              <a:rPr lang="fr-BE" sz="2000" dirty="0"/>
              <a:t> Etudier l’interaction entre le Lipide II et FtsW</a:t>
            </a: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0C74C1D1-BBCC-479E-9E57-FE9CC5557188}"/>
              </a:ext>
            </a:extLst>
          </p:cNvPr>
          <p:cNvSpPr txBox="1">
            <a:spLocks/>
          </p:cNvSpPr>
          <p:nvPr/>
        </p:nvSpPr>
        <p:spPr>
          <a:xfrm>
            <a:off x="-98276" y="1052736"/>
            <a:ext cx="12664997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75488" indent="-457200">
              <a:spcBef>
                <a:spcPct val="2000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"/>
              <a:defRPr/>
            </a:pPr>
            <a:r>
              <a:rPr lang="fr-BE" sz="2800" dirty="0"/>
              <a:t> Isoler des complexes formés par FtsW, PBP3, PBP1b et FtsN</a:t>
            </a:r>
          </a:p>
        </p:txBody>
      </p:sp>
    </p:spTree>
    <p:extLst>
      <p:ext uri="{BB962C8B-B14F-4D97-AF65-F5344CB8AC3E}">
        <p14:creationId xmlns:p14="http://schemas.microsoft.com/office/powerpoint/2010/main" val="278304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98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98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98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8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98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98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98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8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Expression et purification des complexes </a:t>
            </a:r>
            <a:r>
              <a:rPr lang="fr-BE" sz="2800" u="sng" dirty="0"/>
              <a:t>: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Stratégie </a:t>
            </a:r>
          </a:p>
        </p:txBody>
      </p:sp>
      <p:pic>
        <p:nvPicPr>
          <p:cNvPr id="5" name="Picture 4" descr="pETDuet-1">
            <a:extLst>
              <a:ext uri="{FF2B5EF4-FFF2-40B4-BE49-F238E27FC236}">
                <a16:creationId xmlns:a16="http://schemas.microsoft.com/office/drawing/2014/main" id="{2300838C-46FA-4C6E-BD3C-F15316C2F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792308" y="4333930"/>
            <a:ext cx="3137096" cy="2431693"/>
          </a:xfrm>
          <a:prstGeom prst="rect">
            <a:avLst/>
          </a:prstGeom>
          <a:solidFill>
            <a:schemeClr val="tx1"/>
          </a:solidFill>
          <a:ln/>
        </p:spPr>
      </p:pic>
      <p:pic>
        <p:nvPicPr>
          <p:cNvPr id="6" name="Picture 6" descr="pACYCDuet-1">
            <a:extLst>
              <a:ext uri="{FF2B5EF4-FFF2-40B4-BE49-F238E27FC236}">
                <a16:creationId xmlns:a16="http://schemas.microsoft.com/office/drawing/2014/main" id="{3897A2EC-3225-4788-A9B8-F5BB7812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766546" y="1771179"/>
            <a:ext cx="3137095" cy="2456557"/>
          </a:xfrm>
          <a:prstGeom prst="rect">
            <a:avLst/>
          </a:prstGeom>
          <a:solidFill>
            <a:schemeClr val="tx1"/>
          </a:solidFill>
          <a:ln/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1B23B353-ADD9-4A9F-9CC4-44C15AF94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250" y="2746125"/>
            <a:ext cx="4327321" cy="401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Co-expression de deux gènes d’intérêts</a:t>
            </a:r>
          </a:p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Deux sites de clonage multiple (MCS)</a:t>
            </a:r>
          </a:p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 T7 promoteur/lac operateur</a:t>
            </a:r>
          </a:p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 Gène </a:t>
            </a:r>
            <a:r>
              <a:rPr lang="fr-FR" altLang="ko-KR" sz="2000" i="1" dirty="0" err="1">
                <a:latin typeface="바탕" pitchFamily="18" charset="-127"/>
                <a:ea typeface="바탕" pitchFamily="18" charset="-127"/>
              </a:rPr>
              <a:t>lacI</a:t>
            </a:r>
            <a:endParaRPr lang="fr-FR" altLang="ko-KR" sz="2000" dirty="0"/>
          </a:p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 </a:t>
            </a:r>
            <a:r>
              <a:rPr lang="fr-FR" altLang="ko-KR" sz="2000" dirty="0" err="1"/>
              <a:t>His-tag</a:t>
            </a:r>
            <a:r>
              <a:rPr lang="fr-FR" altLang="ko-KR" sz="2000" dirty="0"/>
              <a:t> et S tag</a:t>
            </a:r>
          </a:p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3"/>
              </a:buClr>
              <a:buFontTx/>
              <a:buChar char="§"/>
            </a:pPr>
            <a:endParaRPr lang="en-US" altLang="ko-KR" sz="20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864CF01-0E18-4331-8E32-70BAC1737C5C}"/>
              </a:ext>
            </a:extLst>
          </p:cNvPr>
          <p:cNvSpPr txBox="1">
            <a:spLocks/>
          </p:cNvSpPr>
          <p:nvPr/>
        </p:nvSpPr>
        <p:spPr>
          <a:xfrm>
            <a:off x="1677877" y="1782468"/>
            <a:ext cx="25843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Vecteurs Duet</a:t>
            </a:r>
            <a:endParaRPr lang="en-US" sz="2200" b="1" dirty="0"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Expression et purification des complexes : </a:t>
            </a:r>
            <a:r>
              <a:rPr lang="fr-BE" sz="2800" u="sng" dirty="0"/>
              <a:t>S</a:t>
            </a:r>
            <a:r>
              <a:rPr kumimoji="0" lang="fr-BE" sz="2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tratégie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E06ED547-0F8B-47D7-86D9-E261505FED18}"/>
              </a:ext>
            </a:extLst>
          </p:cNvPr>
          <p:cNvGrpSpPr/>
          <p:nvPr/>
        </p:nvGrpSpPr>
        <p:grpSpPr>
          <a:xfrm>
            <a:off x="5763951" y="3102897"/>
            <a:ext cx="439570" cy="3012049"/>
            <a:chOff x="417330" y="2577792"/>
            <a:chExt cx="439570" cy="30120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ABE34E8-34D1-4A80-9F13-277D39FE5F1F}"/>
                </a:ext>
              </a:extLst>
            </p:cNvPr>
            <p:cNvSpPr/>
            <p:nvPr/>
          </p:nvSpPr>
          <p:spPr>
            <a:xfrm>
              <a:off x="417330" y="2577792"/>
              <a:ext cx="269993" cy="301204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orme en L 4">
              <a:extLst>
                <a:ext uri="{FF2B5EF4-FFF2-40B4-BE49-F238E27FC236}">
                  <a16:creationId xmlns:a16="http://schemas.microsoft.com/office/drawing/2014/main" id="{2674022B-B770-4006-A41B-1AB4BB8D7983}"/>
                </a:ext>
              </a:extLst>
            </p:cNvPr>
            <p:cNvSpPr/>
            <p:nvPr/>
          </p:nvSpPr>
          <p:spPr>
            <a:xfrm rot="2290080">
              <a:off x="670835" y="2993998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8" name="Forme en L 27">
              <a:extLst>
                <a:ext uri="{FF2B5EF4-FFF2-40B4-BE49-F238E27FC236}">
                  <a16:creationId xmlns:a16="http://schemas.microsoft.com/office/drawing/2014/main" id="{C81255D0-AE5A-4CB6-A998-F1B7CD06CE54}"/>
                </a:ext>
              </a:extLst>
            </p:cNvPr>
            <p:cNvSpPr/>
            <p:nvPr/>
          </p:nvSpPr>
          <p:spPr>
            <a:xfrm rot="2290080">
              <a:off x="670835" y="3324753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9" name="Forme en L 28">
              <a:extLst>
                <a:ext uri="{FF2B5EF4-FFF2-40B4-BE49-F238E27FC236}">
                  <a16:creationId xmlns:a16="http://schemas.microsoft.com/office/drawing/2014/main" id="{339DFBC8-036F-46B7-A090-F54710206D8C}"/>
                </a:ext>
              </a:extLst>
            </p:cNvPr>
            <p:cNvSpPr/>
            <p:nvPr/>
          </p:nvSpPr>
          <p:spPr>
            <a:xfrm rot="2290080">
              <a:off x="670835" y="3655508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Forme en L 29">
              <a:extLst>
                <a:ext uri="{FF2B5EF4-FFF2-40B4-BE49-F238E27FC236}">
                  <a16:creationId xmlns:a16="http://schemas.microsoft.com/office/drawing/2014/main" id="{CCE1F0A2-9C93-4D4E-B203-5C00C45A5ECE}"/>
                </a:ext>
              </a:extLst>
            </p:cNvPr>
            <p:cNvSpPr/>
            <p:nvPr/>
          </p:nvSpPr>
          <p:spPr>
            <a:xfrm rot="2290080">
              <a:off x="670835" y="3986263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2" name="Forme en L 41">
              <a:extLst>
                <a:ext uri="{FF2B5EF4-FFF2-40B4-BE49-F238E27FC236}">
                  <a16:creationId xmlns:a16="http://schemas.microsoft.com/office/drawing/2014/main" id="{99EE38BB-4101-4E59-821B-B1522E4809DF}"/>
                </a:ext>
              </a:extLst>
            </p:cNvPr>
            <p:cNvSpPr/>
            <p:nvPr/>
          </p:nvSpPr>
          <p:spPr>
            <a:xfrm rot="2290080">
              <a:off x="670835" y="4317018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3" name="Forme en L 42">
              <a:extLst>
                <a:ext uri="{FF2B5EF4-FFF2-40B4-BE49-F238E27FC236}">
                  <a16:creationId xmlns:a16="http://schemas.microsoft.com/office/drawing/2014/main" id="{F4064484-D1FF-417D-8F0E-C6CF51BA3A8D}"/>
                </a:ext>
              </a:extLst>
            </p:cNvPr>
            <p:cNvSpPr/>
            <p:nvPr/>
          </p:nvSpPr>
          <p:spPr>
            <a:xfrm rot="2290080">
              <a:off x="670835" y="4647773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4" name="Forme en L 43">
              <a:extLst>
                <a:ext uri="{FF2B5EF4-FFF2-40B4-BE49-F238E27FC236}">
                  <a16:creationId xmlns:a16="http://schemas.microsoft.com/office/drawing/2014/main" id="{2A2A1CE5-39D2-4CB6-BBC0-8FBD74316E3F}"/>
                </a:ext>
              </a:extLst>
            </p:cNvPr>
            <p:cNvSpPr/>
            <p:nvPr/>
          </p:nvSpPr>
          <p:spPr>
            <a:xfrm rot="2290080">
              <a:off x="670835" y="2663243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5" name="Forme en L 44">
              <a:extLst>
                <a:ext uri="{FF2B5EF4-FFF2-40B4-BE49-F238E27FC236}">
                  <a16:creationId xmlns:a16="http://schemas.microsoft.com/office/drawing/2014/main" id="{07813EAB-F27A-4E01-9D97-1FE02C9CF175}"/>
                </a:ext>
              </a:extLst>
            </p:cNvPr>
            <p:cNvSpPr/>
            <p:nvPr/>
          </p:nvSpPr>
          <p:spPr>
            <a:xfrm rot="2290080">
              <a:off x="670835" y="5309283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6" name="Forme en L 45">
              <a:extLst>
                <a:ext uri="{FF2B5EF4-FFF2-40B4-BE49-F238E27FC236}">
                  <a16:creationId xmlns:a16="http://schemas.microsoft.com/office/drawing/2014/main" id="{70D3F378-4A9A-422B-8BC8-3A94BFD93D75}"/>
                </a:ext>
              </a:extLst>
            </p:cNvPr>
            <p:cNvSpPr/>
            <p:nvPr/>
          </p:nvSpPr>
          <p:spPr>
            <a:xfrm rot="2290080">
              <a:off x="670835" y="4978528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F1850B8-74F7-411B-AFB4-64F267B83161}"/>
              </a:ext>
            </a:extLst>
          </p:cNvPr>
          <p:cNvGrpSpPr/>
          <p:nvPr/>
        </p:nvGrpSpPr>
        <p:grpSpPr>
          <a:xfrm>
            <a:off x="4595600" y="2329694"/>
            <a:ext cx="611646" cy="1456565"/>
            <a:chOff x="3837432" y="2759977"/>
            <a:chExt cx="576072" cy="1456565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60D1A22C-06D1-433B-9817-577E9D8F021E}"/>
                </a:ext>
              </a:extLst>
            </p:cNvPr>
            <p:cNvSpPr/>
            <p:nvPr/>
          </p:nvSpPr>
          <p:spPr>
            <a:xfrm>
              <a:off x="3941064" y="2759977"/>
              <a:ext cx="338328" cy="14565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29F11F1C-3A05-458D-B95E-6FD54BDF0D01}"/>
                </a:ext>
              </a:extLst>
            </p:cNvPr>
            <p:cNvSpPr txBox="1"/>
            <p:nvPr/>
          </p:nvSpPr>
          <p:spPr>
            <a:xfrm>
              <a:off x="3837432" y="3301297"/>
              <a:ext cx="576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/>
                <a:t>B</a:t>
              </a:r>
            </a:p>
          </p:txBody>
        </p:sp>
      </p:grpSp>
      <p:sp>
        <p:nvSpPr>
          <p:cNvPr id="12" name="Ellipse 11">
            <a:extLst>
              <a:ext uri="{FF2B5EF4-FFF2-40B4-BE49-F238E27FC236}">
                <a16:creationId xmlns:a16="http://schemas.microsoft.com/office/drawing/2014/main" id="{CC9B27E2-DC1D-4568-A478-CA47F4AD0975}"/>
              </a:ext>
            </a:extLst>
          </p:cNvPr>
          <p:cNvSpPr/>
          <p:nvPr/>
        </p:nvSpPr>
        <p:spPr>
          <a:xfrm>
            <a:off x="4292936" y="3026430"/>
            <a:ext cx="576072" cy="66751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03B08F85-3840-4F80-BA60-58DA1509C10E}"/>
              </a:ext>
            </a:extLst>
          </p:cNvPr>
          <p:cNvGrpSpPr/>
          <p:nvPr/>
        </p:nvGrpSpPr>
        <p:grpSpPr>
          <a:xfrm>
            <a:off x="3327266" y="2771911"/>
            <a:ext cx="1386178" cy="404662"/>
            <a:chOff x="1655200" y="2758927"/>
            <a:chExt cx="1386178" cy="404662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DB923A78-4AF0-48E9-BAFD-A44FF0CE6995}"/>
                </a:ext>
              </a:extLst>
            </p:cNvPr>
            <p:cNvGrpSpPr/>
            <p:nvPr/>
          </p:nvGrpSpPr>
          <p:grpSpPr>
            <a:xfrm>
              <a:off x="1959765" y="2758927"/>
              <a:ext cx="1081613" cy="404662"/>
              <a:chOff x="2082211" y="2808304"/>
              <a:chExt cx="456345" cy="1215056"/>
            </a:xfrm>
          </p:grpSpPr>
          <p:sp>
            <p:nvSpPr>
              <p:cNvPr id="19" name="Organigramme : Connecteur 18">
                <a:extLst>
                  <a:ext uri="{FF2B5EF4-FFF2-40B4-BE49-F238E27FC236}">
                    <a16:creationId xmlns:a16="http://schemas.microsoft.com/office/drawing/2014/main" id="{08BB351A-9852-4C49-B279-A4EE657EF975}"/>
                  </a:ext>
                </a:extLst>
              </p:cNvPr>
              <p:cNvSpPr/>
              <p:nvPr/>
            </p:nvSpPr>
            <p:spPr>
              <a:xfrm>
                <a:off x="2082211" y="2808304"/>
                <a:ext cx="456345" cy="1215056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243321B-0533-46B7-964E-C6C6381A52BB}"/>
                  </a:ext>
                </a:extLst>
              </p:cNvPr>
              <p:cNvSpPr txBox="1"/>
              <p:nvPr/>
            </p:nvSpPr>
            <p:spPr>
              <a:xfrm>
                <a:off x="2222939" y="2839958"/>
                <a:ext cx="136309" cy="1108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/>
                  <a:t>A</a:t>
                </a:r>
              </a:p>
            </p:txBody>
          </p: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31C80C1D-6199-4939-9278-2531D0FB4BC1}"/>
                </a:ext>
              </a:extLst>
            </p:cNvPr>
            <p:cNvGrpSpPr/>
            <p:nvPr/>
          </p:nvGrpSpPr>
          <p:grpSpPr>
            <a:xfrm>
              <a:off x="1655200" y="2827331"/>
              <a:ext cx="305550" cy="223032"/>
              <a:chOff x="782859" y="2640354"/>
              <a:chExt cx="305550" cy="223032"/>
            </a:xfrm>
          </p:grpSpPr>
          <p:sp>
            <p:nvSpPr>
              <p:cNvPr id="54" name="Triangle isocèle 53">
                <a:extLst>
                  <a:ext uri="{FF2B5EF4-FFF2-40B4-BE49-F238E27FC236}">
                    <a16:creationId xmlns:a16="http://schemas.microsoft.com/office/drawing/2014/main" id="{80E422D4-5E90-48FF-BC8F-986E1A495CA9}"/>
                  </a:ext>
                </a:extLst>
              </p:cNvPr>
              <p:cNvSpPr/>
              <p:nvPr/>
            </p:nvSpPr>
            <p:spPr>
              <a:xfrm rot="15811723">
                <a:off x="723518" y="2699695"/>
                <a:ext cx="223032" cy="104349"/>
              </a:xfrm>
              <a:prstGeom prst="triangle">
                <a:avLst>
                  <a:gd name="adj" fmla="val 495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5" name="Forme libre : forme 54">
                <a:extLst>
                  <a:ext uri="{FF2B5EF4-FFF2-40B4-BE49-F238E27FC236}">
                    <a16:creationId xmlns:a16="http://schemas.microsoft.com/office/drawing/2014/main" id="{1EEC7B55-1B8C-4212-A6AB-5EFD15037A16}"/>
                  </a:ext>
                </a:extLst>
              </p:cNvPr>
              <p:cNvSpPr/>
              <p:nvPr/>
            </p:nvSpPr>
            <p:spPr>
              <a:xfrm>
                <a:off x="887104" y="2698845"/>
                <a:ext cx="201305" cy="75436"/>
              </a:xfrm>
              <a:custGeom>
                <a:avLst/>
                <a:gdLst>
                  <a:gd name="connsiteX0" fmla="*/ 0 w 201305"/>
                  <a:gd name="connsiteY0" fmla="*/ 47767 h 75436"/>
                  <a:gd name="connsiteX1" fmla="*/ 30708 w 201305"/>
                  <a:gd name="connsiteY1" fmla="*/ 44355 h 75436"/>
                  <a:gd name="connsiteX2" fmla="*/ 44356 w 201305"/>
                  <a:gd name="connsiteY2" fmla="*/ 40943 h 75436"/>
                  <a:gd name="connsiteX3" fmla="*/ 51180 w 201305"/>
                  <a:gd name="connsiteY3" fmla="*/ 20471 h 75436"/>
                  <a:gd name="connsiteX4" fmla="*/ 54592 w 201305"/>
                  <a:gd name="connsiteY4" fmla="*/ 3412 h 75436"/>
                  <a:gd name="connsiteX5" fmla="*/ 68239 w 201305"/>
                  <a:gd name="connsiteY5" fmla="*/ 0 h 75436"/>
                  <a:gd name="connsiteX6" fmla="*/ 119418 w 201305"/>
                  <a:gd name="connsiteY6" fmla="*/ 3412 h 75436"/>
                  <a:gd name="connsiteX7" fmla="*/ 129654 w 201305"/>
                  <a:gd name="connsiteY7" fmla="*/ 17059 h 75436"/>
                  <a:gd name="connsiteX8" fmla="*/ 143302 w 201305"/>
                  <a:gd name="connsiteY8" fmla="*/ 40943 h 75436"/>
                  <a:gd name="connsiteX9" fmla="*/ 153538 w 201305"/>
                  <a:gd name="connsiteY9" fmla="*/ 54591 h 75436"/>
                  <a:gd name="connsiteX10" fmla="*/ 163774 w 201305"/>
                  <a:gd name="connsiteY10" fmla="*/ 75062 h 75436"/>
                  <a:gd name="connsiteX11" fmla="*/ 184245 w 201305"/>
                  <a:gd name="connsiteY11" fmla="*/ 71651 h 75436"/>
                  <a:gd name="connsiteX12" fmla="*/ 201305 w 201305"/>
                  <a:gd name="connsiteY12" fmla="*/ 71651 h 75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305" h="75436">
                    <a:moveTo>
                      <a:pt x="0" y="47767"/>
                    </a:moveTo>
                    <a:cubicBezTo>
                      <a:pt x="10236" y="46630"/>
                      <a:pt x="20529" y="45921"/>
                      <a:pt x="30708" y="44355"/>
                    </a:cubicBezTo>
                    <a:cubicBezTo>
                      <a:pt x="35343" y="43642"/>
                      <a:pt x="41304" y="44503"/>
                      <a:pt x="44356" y="40943"/>
                    </a:cubicBezTo>
                    <a:cubicBezTo>
                      <a:pt x="49037" y="35482"/>
                      <a:pt x="49769" y="27524"/>
                      <a:pt x="51180" y="20471"/>
                    </a:cubicBezTo>
                    <a:cubicBezTo>
                      <a:pt x="52317" y="14785"/>
                      <a:pt x="50880" y="7867"/>
                      <a:pt x="54592" y="3412"/>
                    </a:cubicBezTo>
                    <a:cubicBezTo>
                      <a:pt x="57594" y="-190"/>
                      <a:pt x="63690" y="1137"/>
                      <a:pt x="68239" y="0"/>
                    </a:cubicBezTo>
                    <a:cubicBezTo>
                      <a:pt x="85299" y="1137"/>
                      <a:pt x="102944" y="-1164"/>
                      <a:pt x="119418" y="3412"/>
                    </a:cubicBezTo>
                    <a:cubicBezTo>
                      <a:pt x="124897" y="4934"/>
                      <a:pt x="126349" y="12432"/>
                      <a:pt x="129654" y="17059"/>
                    </a:cubicBezTo>
                    <a:cubicBezTo>
                      <a:pt x="148432" y="43347"/>
                      <a:pt x="123317" y="8967"/>
                      <a:pt x="143302" y="40943"/>
                    </a:cubicBezTo>
                    <a:cubicBezTo>
                      <a:pt x="146316" y="45765"/>
                      <a:pt x="150126" y="50042"/>
                      <a:pt x="153538" y="54591"/>
                    </a:cubicBezTo>
                    <a:cubicBezTo>
                      <a:pt x="154731" y="58170"/>
                      <a:pt x="158963" y="73859"/>
                      <a:pt x="163774" y="75062"/>
                    </a:cubicBezTo>
                    <a:cubicBezTo>
                      <a:pt x="170485" y="76740"/>
                      <a:pt x="177356" y="72277"/>
                      <a:pt x="184245" y="71651"/>
                    </a:cubicBezTo>
                    <a:cubicBezTo>
                      <a:pt x="189908" y="71136"/>
                      <a:pt x="195618" y="71651"/>
                      <a:pt x="201305" y="71651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sp>
        <p:nvSpPr>
          <p:cNvPr id="60" name="Flèche : en arc 59">
            <a:extLst>
              <a:ext uri="{FF2B5EF4-FFF2-40B4-BE49-F238E27FC236}">
                <a16:creationId xmlns:a16="http://schemas.microsoft.com/office/drawing/2014/main" id="{B2C1B160-AEAC-4036-AB95-DB4F451C66C9}"/>
              </a:ext>
            </a:extLst>
          </p:cNvPr>
          <p:cNvSpPr/>
          <p:nvPr/>
        </p:nvSpPr>
        <p:spPr>
          <a:xfrm>
            <a:off x="5060887" y="2601263"/>
            <a:ext cx="1828305" cy="1638750"/>
          </a:xfrm>
          <a:prstGeom prst="circularArrow">
            <a:avLst>
              <a:gd name="adj1" fmla="val 5830"/>
              <a:gd name="adj2" fmla="val 1016979"/>
              <a:gd name="adj3" fmla="val 20559844"/>
              <a:gd name="adj4" fmla="val 13450975"/>
              <a:gd name="adj5" fmla="val 1507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F0AC712-F5FF-4D55-9A7B-3B4FDD8C4E4A}"/>
              </a:ext>
            </a:extLst>
          </p:cNvPr>
          <p:cNvGrpSpPr/>
          <p:nvPr/>
        </p:nvGrpSpPr>
        <p:grpSpPr>
          <a:xfrm>
            <a:off x="249407" y="2611313"/>
            <a:ext cx="1878551" cy="915321"/>
            <a:chOff x="5914951" y="2283051"/>
            <a:chExt cx="2478379" cy="1215151"/>
          </a:xfrm>
        </p:grpSpPr>
        <p:sp>
          <p:nvSpPr>
            <p:cNvPr id="15" name="Organigramme : Terminateur 14">
              <a:extLst>
                <a:ext uri="{FF2B5EF4-FFF2-40B4-BE49-F238E27FC236}">
                  <a16:creationId xmlns:a16="http://schemas.microsoft.com/office/drawing/2014/main" id="{D72A6BE7-4E65-420B-A5EE-EF8C4861ACC1}"/>
                </a:ext>
              </a:extLst>
            </p:cNvPr>
            <p:cNvSpPr/>
            <p:nvPr/>
          </p:nvSpPr>
          <p:spPr>
            <a:xfrm>
              <a:off x="5914951" y="2283051"/>
              <a:ext cx="2478379" cy="1215151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1FFE03B7-9BA9-47AD-8436-25BE02CE3A11}"/>
                </a:ext>
              </a:extLst>
            </p:cNvPr>
            <p:cNvGrpSpPr/>
            <p:nvPr/>
          </p:nvGrpSpPr>
          <p:grpSpPr>
            <a:xfrm>
              <a:off x="6571326" y="2449551"/>
              <a:ext cx="864999" cy="882142"/>
              <a:chOff x="2033951" y="5278731"/>
              <a:chExt cx="1050832" cy="995460"/>
            </a:xfrm>
          </p:grpSpPr>
          <p:sp>
            <p:nvSpPr>
              <p:cNvPr id="9" name="Cercle : creux 8">
                <a:extLst>
                  <a:ext uri="{FF2B5EF4-FFF2-40B4-BE49-F238E27FC236}">
                    <a16:creationId xmlns:a16="http://schemas.microsoft.com/office/drawing/2014/main" id="{6A4A52B1-D98B-46A5-8309-4C46B4EAE212}"/>
                  </a:ext>
                </a:extLst>
              </p:cNvPr>
              <p:cNvSpPr/>
              <p:nvPr/>
            </p:nvSpPr>
            <p:spPr>
              <a:xfrm>
                <a:off x="2047399" y="5278731"/>
                <a:ext cx="1000978" cy="995460"/>
              </a:xfrm>
              <a:prstGeom prst="donut">
                <a:avLst>
                  <a:gd name="adj" fmla="val 512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Arc plein 12">
                <a:extLst>
                  <a:ext uri="{FF2B5EF4-FFF2-40B4-BE49-F238E27FC236}">
                    <a16:creationId xmlns:a16="http://schemas.microsoft.com/office/drawing/2014/main" id="{6D74AA2A-FAE8-4468-A219-E143D2F05985}"/>
                  </a:ext>
                </a:extLst>
              </p:cNvPr>
              <p:cNvSpPr/>
              <p:nvPr/>
            </p:nvSpPr>
            <p:spPr>
              <a:xfrm rot="16969282">
                <a:off x="1907970" y="5503461"/>
                <a:ext cx="656624" cy="404662"/>
              </a:xfrm>
              <a:prstGeom prst="blockArc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Arc plein 35">
                <a:extLst>
                  <a:ext uri="{FF2B5EF4-FFF2-40B4-BE49-F238E27FC236}">
                    <a16:creationId xmlns:a16="http://schemas.microsoft.com/office/drawing/2014/main" id="{FA293A18-C703-4C41-B530-8068B31936E3}"/>
                  </a:ext>
                </a:extLst>
              </p:cNvPr>
              <p:cNvSpPr/>
              <p:nvPr/>
            </p:nvSpPr>
            <p:spPr>
              <a:xfrm rot="5925616">
                <a:off x="2554140" y="5628233"/>
                <a:ext cx="656624" cy="404662"/>
              </a:xfrm>
              <a:prstGeom prst="blockArc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7" name="Parallélogramme 16">
            <a:extLst>
              <a:ext uri="{FF2B5EF4-FFF2-40B4-BE49-F238E27FC236}">
                <a16:creationId xmlns:a16="http://schemas.microsoft.com/office/drawing/2014/main" id="{FCF0E9FD-5D7B-4A7F-95E7-D71A411FC004}"/>
              </a:ext>
            </a:extLst>
          </p:cNvPr>
          <p:cNvSpPr/>
          <p:nvPr/>
        </p:nvSpPr>
        <p:spPr>
          <a:xfrm>
            <a:off x="3934980" y="3096997"/>
            <a:ext cx="362061" cy="597844"/>
          </a:xfrm>
          <a:prstGeom prst="parallelogram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arme 17">
            <a:extLst>
              <a:ext uri="{FF2B5EF4-FFF2-40B4-BE49-F238E27FC236}">
                <a16:creationId xmlns:a16="http://schemas.microsoft.com/office/drawing/2014/main" id="{DDDD561E-37DF-4892-9B9E-AF4832022858}"/>
              </a:ext>
            </a:extLst>
          </p:cNvPr>
          <p:cNvSpPr/>
          <p:nvPr/>
        </p:nvSpPr>
        <p:spPr>
          <a:xfrm>
            <a:off x="4144446" y="3301151"/>
            <a:ext cx="600384" cy="671999"/>
          </a:xfrm>
          <a:prstGeom prst="teardrop">
            <a:avLst>
              <a:gd name="adj" fmla="val 49232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9EA08D6E-50FD-4962-B1E7-C27BCE985F2A}"/>
              </a:ext>
            </a:extLst>
          </p:cNvPr>
          <p:cNvSpPr/>
          <p:nvPr/>
        </p:nvSpPr>
        <p:spPr>
          <a:xfrm>
            <a:off x="2402840" y="2929132"/>
            <a:ext cx="463186" cy="24170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F9F1C9A8-2A55-4BE2-8017-120F65E4D589}"/>
              </a:ext>
            </a:extLst>
          </p:cNvPr>
          <p:cNvSpPr txBox="1">
            <a:spLocks/>
          </p:cNvSpPr>
          <p:nvPr/>
        </p:nvSpPr>
        <p:spPr>
          <a:xfrm>
            <a:off x="1689166" y="1807330"/>
            <a:ext cx="265686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Co-purification</a:t>
            </a:r>
            <a:endParaRPr lang="en-US" sz="2200" b="1" dirty="0">
              <a:effectLst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13E96B6-DBC6-412E-A794-F67552C75DAB}"/>
              </a:ext>
            </a:extLst>
          </p:cNvPr>
          <p:cNvGrpSpPr/>
          <p:nvPr/>
        </p:nvGrpSpPr>
        <p:grpSpPr>
          <a:xfrm>
            <a:off x="6127187" y="4419126"/>
            <a:ext cx="1386178" cy="404662"/>
            <a:chOff x="1655200" y="2758927"/>
            <a:chExt cx="1386178" cy="404662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43E15C4C-4712-41C1-92F2-92CC22B676AC}"/>
                </a:ext>
              </a:extLst>
            </p:cNvPr>
            <p:cNvGrpSpPr/>
            <p:nvPr/>
          </p:nvGrpSpPr>
          <p:grpSpPr>
            <a:xfrm>
              <a:off x="1959765" y="2758927"/>
              <a:ext cx="1081613" cy="404662"/>
              <a:chOff x="2082211" y="2808304"/>
              <a:chExt cx="456345" cy="1215056"/>
            </a:xfrm>
          </p:grpSpPr>
          <p:sp>
            <p:nvSpPr>
              <p:cNvPr id="68" name="Organigramme : Connecteur 67">
                <a:extLst>
                  <a:ext uri="{FF2B5EF4-FFF2-40B4-BE49-F238E27FC236}">
                    <a16:creationId xmlns:a16="http://schemas.microsoft.com/office/drawing/2014/main" id="{17E43F66-63AB-432F-9F18-3900B282A317}"/>
                  </a:ext>
                </a:extLst>
              </p:cNvPr>
              <p:cNvSpPr/>
              <p:nvPr/>
            </p:nvSpPr>
            <p:spPr>
              <a:xfrm>
                <a:off x="2082211" y="2808304"/>
                <a:ext cx="456345" cy="1215056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AD88F722-266B-40D1-934F-56CCFDD0973A}"/>
                  </a:ext>
                </a:extLst>
              </p:cNvPr>
              <p:cNvSpPr txBox="1"/>
              <p:nvPr/>
            </p:nvSpPr>
            <p:spPr>
              <a:xfrm>
                <a:off x="2222939" y="2839958"/>
                <a:ext cx="136309" cy="1108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/>
                  <a:t>A</a:t>
                </a:r>
              </a:p>
            </p:txBody>
          </p:sp>
        </p:grp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A99D9076-88D5-4C31-B5E8-69DAB7F5891B}"/>
                </a:ext>
              </a:extLst>
            </p:cNvPr>
            <p:cNvGrpSpPr/>
            <p:nvPr/>
          </p:nvGrpSpPr>
          <p:grpSpPr>
            <a:xfrm>
              <a:off x="1655200" y="2827331"/>
              <a:ext cx="305550" cy="223032"/>
              <a:chOff x="782859" y="2640354"/>
              <a:chExt cx="305550" cy="223032"/>
            </a:xfrm>
          </p:grpSpPr>
          <p:sp>
            <p:nvSpPr>
              <p:cNvPr id="66" name="Triangle isocèle 65">
                <a:extLst>
                  <a:ext uri="{FF2B5EF4-FFF2-40B4-BE49-F238E27FC236}">
                    <a16:creationId xmlns:a16="http://schemas.microsoft.com/office/drawing/2014/main" id="{3267BAEA-BC62-413F-9BFB-A1718CE72C2B}"/>
                  </a:ext>
                </a:extLst>
              </p:cNvPr>
              <p:cNvSpPr/>
              <p:nvPr/>
            </p:nvSpPr>
            <p:spPr>
              <a:xfrm rot="15811723">
                <a:off x="723518" y="2699695"/>
                <a:ext cx="223032" cy="104349"/>
              </a:xfrm>
              <a:prstGeom prst="triangle">
                <a:avLst>
                  <a:gd name="adj" fmla="val 495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7" name="Forme libre : forme 66">
                <a:extLst>
                  <a:ext uri="{FF2B5EF4-FFF2-40B4-BE49-F238E27FC236}">
                    <a16:creationId xmlns:a16="http://schemas.microsoft.com/office/drawing/2014/main" id="{EF64F635-7A5A-4B5B-987D-4C1CDDE4BFD7}"/>
                  </a:ext>
                </a:extLst>
              </p:cNvPr>
              <p:cNvSpPr/>
              <p:nvPr/>
            </p:nvSpPr>
            <p:spPr>
              <a:xfrm>
                <a:off x="887104" y="2698845"/>
                <a:ext cx="201305" cy="75436"/>
              </a:xfrm>
              <a:custGeom>
                <a:avLst/>
                <a:gdLst>
                  <a:gd name="connsiteX0" fmla="*/ 0 w 201305"/>
                  <a:gd name="connsiteY0" fmla="*/ 47767 h 75436"/>
                  <a:gd name="connsiteX1" fmla="*/ 30708 w 201305"/>
                  <a:gd name="connsiteY1" fmla="*/ 44355 h 75436"/>
                  <a:gd name="connsiteX2" fmla="*/ 44356 w 201305"/>
                  <a:gd name="connsiteY2" fmla="*/ 40943 h 75436"/>
                  <a:gd name="connsiteX3" fmla="*/ 51180 w 201305"/>
                  <a:gd name="connsiteY3" fmla="*/ 20471 h 75436"/>
                  <a:gd name="connsiteX4" fmla="*/ 54592 w 201305"/>
                  <a:gd name="connsiteY4" fmla="*/ 3412 h 75436"/>
                  <a:gd name="connsiteX5" fmla="*/ 68239 w 201305"/>
                  <a:gd name="connsiteY5" fmla="*/ 0 h 75436"/>
                  <a:gd name="connsiteX6" fmla="*/ 119418 w 201305"/>
                  <a:gd name="connsiteY6" fmla="*/ 3412 h 75436"/>
                  <a:gd name="connsiteX7" fmla="*/ 129654 w 201305"/>
                  <a:gd name="connsiteY7" fmla="*/ 17059 h 75436"/>
                  <a:gd name="connsiteX8" fmla="*/ 143302 w 201305"/>
                  <a:gd name="connsiteY8" fmla="*/ 40943 h 75436"/>
                  <a:gd name="connsiteX9" fmla="*/ 153538 w 201305"/>
                  <a:gd name="connsiteY9" fmla="*/ 54591 h 75436"/>
                  <a:gd name="connsiteX10" fmla="*/ 163774 w 201305"/>
                  <a:gd name="connsiteY10" fmla="*/ 75062 h 75436"/>
                  <a:gd name="connsiteX11" fmla="*/ 184245 w 201305"/>
                  <a:gd name="connsiteY11" fmla="*/ 71651 h 75436"/>
                  <a:gd name="connsiteX12" fmla="*/ 201305 w 201305"/>
                  <a:gd name="connsiteY12" fmla="*/ 71651 h 75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305" h="75436">
                    <a:moveTo>
                      <a:pt x="0" y="47767"/>
                    </a:moveTo>
                    <a:cubicBezTo>
                      <a:pt x="10236" y="46630"/>
                      <a:pt x="20529" y="45921"/>
                      <a:pt x="30708" y="44355"/>
                    </a:cubicBezTo>
                    <a:cubicBezTo>
                      <a:pt x="35343" y="43642"/>
                      <a:pt x="41304" y="44503"/>
                      <a:pt x="44356" y="40943"/>
                    </a:cubicBezTo>
                    <a:cubicBezTo>
                      <a:pt x="49037" y="35482"/>
                      <a:pt x="49769" y="27524"/>
                      <a:pt x="51180" y="20471"/>
                    </a:cubicBezTo>
                    <a:cubicBezTo>
                      <a:pt x="52317" y="14785"/>
                      <a:pt x="50880" y="7867"/>
                      <a:pt x="54592" y="3412"/>
                    </a:cubicBezTo>
                    <a:cubicBezTo>
                      <a:pt x="57594" y="-190"/>
                      <a:pt x="63690" y="1137"/>
                      <a:pt x="68239" y="0"/>
                    </a:cubicBezTo>
                    <a:cubicBezTo>
                      <a:pt x="85299" y="1137"/>
                      <a:pt x="102944" y="-1164"/>
                      <a:pt x="119418" y="3412"/>
                    </a:cubicBezTo>
                    <a:cubicBezTo>
                      <a:pt x="124897" y="4934"/>
                      <a:pt x="126349" y="12432"/>
                      <a:pt x="129654" y="17059"/>
                    </a:cubicBezTo>
                    <a:cubicBezTo>
                      <a:pt x="148432" y="43347"/>
                      <a:pt x="123317" y="8967"/>
                      <a:pt x="143302" y="40943"/>
                    </a:cubicBezTo>
                    <a:cubicBezTo>
                      <a:pt x="146316" y="45765"/>
                      <a:pt x="150126" y="50042"/>
                      <a:pt x="153538" y="54591"/>
                    </a:cubicBezTo>
                    <a:cubicBezTo>
                      <a:pt x="154731" y="58170"/>
                      <a:pt x="158963" y="73859"/>
                      <a:pt x="163774" y="75062"/>
                    </a:cubicBezTo>
                    <a:cubicBezTo>
                      <a:pt x="170485" y="76740"/>
                      <a:pt x="177356" y="72277"/>
                      <a:pt x="184245" y="71651"/>
                    </a:cubicBezTo>
                    <a:cubicBezTo>
                      <a:pt x="189908" y="71136"/>
                      <a:pt x="195618" y="71651"/>
                      <a:pt x="201305" y="71651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5D438E9-3EA0-405D-93E1-4037EE5007C5}"/>
              </a:ext>
            </a:extLst>
          </p:cNvPr>
          <p:cNvGrpSpPr/>
          <p:nvPr/>
        </p:nvGrpSpPr>
        <p:grpSpPr>
          <a:xfrm>
            <a:off x="7400617" y="3908165"/>
            <a:ext cx="611646" cy="1456565"/>
            <a:chOff x="3837432" y="2759977"/>
            <a:chExt cx="576072" cy="1456565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3DCFD1A5-CEE7-4ACA-8ACA-30B7B46F75F7}"/>
                </a:ext>
              </a:extLst>
            </p:cNvPr>
            <p:cNvSpPr/>
            <p:nvPr/>
          </p:nvSpPr>
          <p:spPr>
            <a:xfrm>
              <a:off x="3941064" y="2759977"/>
              <a:ext cx="338328" cy="14565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00B52FEE-8711-4A27-A0E0-930A1E5CAA2B}"/>
                </a:ext>
              </a:extLst>
            </p:cNvPr>
            <p:cNvSpPr txBox="1"/>
            <p:nvPr/>
          </p:nvSpPr>
          <p:spPr>
            <a:xfrm>
              <a:off x="3837432" y="3301297"/>
              <a:ext cx="576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/>
                <a:t>B</a:t>
              </a:r>
            </a:p>
          </p:txBody>
        </p:sp>
      </p:grpSp>
      <p:sp>
        <p:nvSpPr>
          <p:cNvPr id="80" name="Triangle isocèle 79">
            <a:extLst>
              <a:ext uri="{FF2B5EF4-FFF2-40B4-BE49-F238E27FC236}">
                <a16:creationId xmlns:a16="http://schemas.microsoft.com/office/drawing/2014/main" id="{24C3227C-001A-443D-B5B8-02C3F6B43F06}"/>
              </a:ext>
            </a:extLst>
          </p:cNvPr>
          <p:cNvSpPr/>
          <p:nvPr/>
        </p:nvSpPr>
        <p:spPr>
          <a:xfrm rot="14701358">
            <a:off x="7224993" y="5808175"/>
            <a:ext cx="338328" cy="14187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1" name="Larme 80">
            <a:extLst>
              <a:ext uri="{FF2B5EF4-FFF2-40B4-BE49-F238E27FC236}">
                <a16:creationId xmlns:a16="http://schemas.microsoft.com/office/drawing/2014/main" id="{F2E51546-99AE-42DB-98D7-2BD253216A15}"/>
              </a:ext>
            </a:extLst>
          </p:cNvPr>
          <p:cNvSpPr/>
          <p:nvPr/>
        </p:nvSpPr>
        <p:spPr>
          <a:xfrm>
            <a:off x="6333259" y="6181552"/>
            <a:ext cx="600384" cy="671999"/>
          </a:xfrm>
          <a:prstGeom prst="teardrop">
            <a:avLst>
              <a:gd name="adj" fmla="val 49232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Parallélogramme 81">
            <a:extLst>
              <a:ext uri="{FF2B5EF4-FFF2-40B4-BE49-F238E27FC236}">
                <a16:creationId xmlns:a16="http://schemas.microsoft.com/office/drawing/2014/main" id="{96E4FC40-23B5-43B2-82BF-2ACFBCBC19FF}"/>
              </a:ext>
            </a:extLst>
          </p:cNvPr>
          <p:cNvSpPr/>
          <p:nvPr/>
        </p:nvSpPr>
        <p:spPr>
          <a:xfrm>
            <a:off x="6886482" y="6064665"/>
            <a:ext cx="362061" cy="597844"/>
          </a:xfrm>
          <a:prstGeom prst="parallelogram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FB3030E3-0B0F-4603-BDAA-92AAF24B599C}"/>
              </a:ext>
            </a:extLst>
          </p:cNvPr>
          <p:cNvSpPr/>
          <p:nvPr/>
        </p:nvSpPr>
        <p:spPr>
          <a:xfrm>
            <a:off x="7603579" y="6121358"/>
            <a:ext cx="576072" cy="66751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2E36BF2-8408-428B-BBBD-7F3F260CF446}"/>
              </a:ext>
            </a:extLst>
          </p:cNvPr>
          <p:cNvGrpSpPr/>
          <p:nvPr/>
        </p:nvGrpSpPr>
        <p:grpSpPr>
          <a:xfrm>
            <a:off x="8948767" y="2645931"/>
            <a:ext cx="3115166" cy="3041812"/>
            <a:chOff x="8023381" y="3011288"/>
            <a:chExt cx="2515331" cy="2507829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D0634593-51A9-4C95-9545-FBEF415A3D2C}"/>
                </a:ext>
              </a:extLst>
            </p:cNvPr>
            <p:cNvGrpSpPr/>
            <p:nvPr/>
          </p:nvGrpSpPr>
          <p:grpSpPr>
            <a:xfrm>
              <a:off x="8023381" y="3011288"/>
              <a:ext cx="2515331" cy="2507829"/>
              <a:chOff x="8023381" y="3011288"/>
              <a:chExt cx="2515331" cy="2507829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E239349-A1DB-4D57-9FB9-27E991A4672A}"/>
                  </a:ext>
                </a:extLst>
              </p:cNvPr>
              <p:cNvSpPr/>
              <p:nvPr/>
            </p:nvSpPr>
            <p:spPr>
              <a:xfrm>
                <a:off x="8023381" y="3011288"/>
                <a:ext cx="2515331" cy="25078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A3505083-8D1F-4413-9E8D-4F081A8BDB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232" y="3507648"/>
                <a:ext cx="3240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>
                <a:extLst>
                  <a:ext uri="{FF2B5EF4-FFF2-40B4-BE49-F238E27FC236}">
                    <a16:creationId xmlns:a16="http://schemas.microsoft.com/office/drawing/2014/main" id="{9D100BF7-AEBA-47E1-AD93-4846924D67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232" y="3848639"/>
                <a:ext cx="3240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>
                <a:extLst>
                  <a:ext uri="{FF2B5EF4-FFF2-40B4-BE49-F238E27FC236}">
                    <a16:creationId xmlns:a16="http://schemas.microsoft.com/office/drawing/2014/main" id="{E8E9FDF1-68DB-48C7-BE9E-C05311F219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232" y="4189630"/>
                <a:ext cx="3240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>
                <a:extLst>
                  <a:ext uri="{FF2B5EF4-FFF2-40B4-BE49-F238E27FC236}">
                    <a16:creationId xmlns:a16="http://schemas.microsoft.com/office/drawing/2014/main" id="{B86C4277-E2DD-403D-B2DF-B44FA3E01C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232" y="4530621"/>
                <a:ext cx="3240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C801A05E-1779-4D31-9793-2820912FFA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232" y="4871612"/>
                <a:ext cx="3240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6AD08330-B696-4B19-A7B5-97DDB52993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232" y="5212602"/>
                <a:ext cx="3240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02" name="TextBox 54">
              <a:extLst>
                <a:ext uri="{FF2B5EF4-FFF2-40B4-BE49-F238E27FC236}">
                  <a16:creationId xmlns:a16="http://schemas.microsoft.com/office/drawing/2014/main" id="{AE38832B-030C-4389-86A9-AC1AD938257E}"/>
                </a:ext>
              </a:extLst>
            </p:cNvPr>
            <p:cNvSpPr txBox="1"/>
            <p:nvPr/>
          </p:nvSpPr>
          <p:spPr>
            <a:xfrm>
              <a:off x="8138951" y="3113081"/>
              <a:ext cx="4154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</a:rPr>
                <a:t>MW</a:t>
              </a:r>
              <a:endParaRPr lang="en-US" sz="1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74385EA-5491-42EF-8667-D65D8CCB7F80}"/>
              </a:ext>
            </a:extLst>
          </p:cNvPr>
          <p:cNvGrpSpPr/>
          <p:nvPr/>
        </p:nvGrpSpPr>
        <p:grpSpPr>
          <a:xfrm>
            <a:off x="10340494" y="2719521"/>
            <a:ext cx="1596448" cy="1529227"/>
            <a:chOff x="9176389" y="2958895"/>
            <a:chExt cx="1322614" cy="1319026"/>
          </a:xfrm>
        </p:grpSpPr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CF6F2877-FEE6-4CCA-87D8-BD99C58D0DA5}"/>
                </a:ext>
              </a:extLst>
            </p:cNvPr>
            <p:cNvCxnSpPr>
              <a:cxnSpLocks/>
            </p:cNvCxnSpPr>
            <p:nvPr/>
          </p:nvCxnSpPr>
          <p:spPr>
            <a:xfrm>
              <a:off x="9235813" y="3683899"/>
              <a:ext cx="324000" cy="0"/>
            </a:xfrm>
            <a:prstGeom prst="line">
              <a:avLst/>
            </a:prstGeom>
            <a:ln w="53975">
              <a:solidFill>
                <a:schemeClr val="accent4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0B2F30E5-B722-4480-A295-0471B42BE1C5}"/>
                </a:ext>
              </a:extLst>
            </p:cNvPr>
            <p:cNvCxnSpPr>
              <a:cxnSpLocks/>
            </p:cNvCxnSpPr>
            <p:nvPr/>
          </p:nvCxnSpPr>
          <p:spPr>
            <a:xfrm>
              <a:off x="9665207" y="3683899"/>
              <a:ext cx="324000" cy="0"/>
            </a:xfrm>
            <a:prstGeom prst="line">
              <a:avLst/>
            </a:prstGeom>
            <a:ln w="53975">
              <a:solidFill>
                <a:schemeClr val="accent4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2BEE03EA-9C3D-4DB2-BEC9-9F9A6EFA81EF}"/>
                </a:ext>
              </a:extLst>
            </p:cNvPr>
            <p:cNvCxnSpPr>
              <a:cxnSpLocks/>
            </p:cNvCxnSpPr>
            <p:nvPr/>
          </p:nvCxnSpPr>
          <p:spPr>
            <a:xfrm>
              <a:off x="10094603" y="3683899"/>
              <a:ext cx="324000" cy="0"/>
            </a:xfrm>
            <a:prstGeom prst="line">
              <a:avLst/>
            </a:prstGeom>
            <a:ln w="53975">
              <a:solidFill>
                <a:schemeClr val="accent4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9FE3C30D-3517-4A41-A505-5C18390D4377}"/>
                </a:ext>
              </a:extLst>
            </p:cNvPr>
            <p:cNvCxnSpPr>
              <a:cxnSpLocks/>
            </p:cNvCxnSpPr>
            <p:nvPr/>
          </p:nvCxnSpPr>
          <p:spPr>
            <a:xfrm>
              <a:off x="9235813" y="4277921"/>
              <a:ext cx="324000" cy="0"/>
            </a:xfrm>
            <a:prstGeom prst="line">
              <a:avLst/>
            </a:prstGeom>
            <a:ln w="53975">
              <a:solidFill>
                <a:schemeClr val="accent3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E479577F-7AFB-487E-B487-B646FD75215A}"/>
                </a:ext>
              </a:extLst>
            </p:cNvPr>
            <p:cNvCxnSpPr>
              <a:cxnSpLocks/>
            </p:cNvCxnSpPr>
            <p:nvPr/>
          </p:nvCxnSpPr>
          <p:spPr>
            <a:xfrm>
              <a:off x="9665207" y="4277921"/>
              <a:ext cx="324000" cy="0"/>
            </a:xfrm>
            <a:prstGeom prst="line">
              <a:avLst/>
            </a:prstGeom>
            <a:ln w="53975">
              <a:solidFill>
                <a:schemeClr val="accent3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FF556561-3D35-4B50-AF3D-D6433B1CFAE4}"/>
                </a:ext>
              </a:extLst>
            </p:cNvPr>
            <p:cNvCxnSpPr>
              <a:cxnSpLocks/>
            </p:cNvCxnSpPr>
            <p:nvPr/>
          </p:nvCxnSpPr>
          <p:spPr>
            <a:xfrm>
              <a:off x="10094603" y="4277921"/>
              <a:ext cx="324000" cy="0"/>
            </a:xfrm>
            <a:prstGeom prst="line">
              <a:avLst/>
            </a:prstGeom>
            <a:ln w="53975">
              <a:solidFill>
                <a:schemeClr val="accent3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9" name="Straight Connector 53">
              <a:extLst>
                <a:ext uri="{FF2B5EF4-FFF2-40B4-BE49-F238E27FC236}">
                  <a16:creationId xmlns:a16="http://schemas.microsoft.com/office/drawing/2014/main" id="{CC19E760-E23B-4B31-9A24-364E1FDE0D48}"/>
                </a:ext>
              </a:extLst>
            </p:cNvPr>
            <p:cNvCxnSpPr>
              <a:cxnSpLocks/>
            </p:cNvCxnSpPr>
            <p:nvPr/>
          </p:nvCxnSpPr>
          <p:spPr>
            <a:xfrm>
              <a:off x="9176389" y="3250638"/>
              <a:ext cx="132261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54">
              <a:extLst>
                <a:ext uri="{FF2B5EF4-FFF2-40B4-BE49-F238E27FC236}">
                  <a16:creationId xmlns:a16="http://schemas.microsoft.com/office/drawing/2014/main" id="{D9EE86CE-21B2-4D0D-8F4A-F4FAD4100C76}"/>
                </a:ext>
              </a:extLst>
            </p:cNvPr>
            <p:cNvSpPr txBox="1"/>
            <p:nvPr/>
          </p:nvSpPr>
          <p:spPr>
            <a:xfrm>
              <a:off x="9464036" y="2958895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Elution</a:t>
              </a:r>
              <a:endParaRPr lang="en-US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AEEB01B-630B-4C22-90EB-24959788B9E7}"/>
              </a:ext>
            </a:extLst>
          </p:cNvPr>
          <p:cNvGrpSpPr/>
          <p:nvPr/>
        </p:nvGrpSpPr>
        <p:grpSpPr>
          <a:xfrm>
            <a:off x="9688883" y="2746072"/>
            <a:ext cx="487980" cy="2452814"/>
            <a:chOff x="8636547" y="2981796"/>
            <a:chExt cx="404278" cy="2115660"/>
          </a:xfrm>
        </p:grpSpPr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55B27F8C-4628-4BCE-8E50-B5FB9BB25949}"/>
                </a:ext>
              </a:extLst>
            </p:cNvPr>
            <p:cNvCxnSpPr>
              <a:cxnSpLocks/>
            </p:cNvCxnSpPr>
            <p:nvPr/>
          </p:nvCxnSpPr>
          <p:spPr>
            <a:xfrm>
              <a:off x="8647545" y="4499833"/>
              <a:ext cx="324000" cy="0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B164CC27-F770-4306-9FE7-43F37A198DD4}"/>
                </a:ext>
              </a:extLst>
            </p:cNvPr>
            <p:cNvCxnSpPr>
              <a:cxnSpLocks/>
            </p:cNvCxnSpPr>
            <p:nvPr/>
          </p:nvCxnSpPr>
          <p:spPr>
            <a:xfrm>
              <a:off x="8647545" y="4096908"/>
              <a:ext cx="324000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74C935F4-A8CA-4ACC-92BE-05BC2FB5179C}"/>
                </a:ext>
              </a:extLst>
            </p:cNvPr>
            <p:cNvCxnSpPr>
              <a:cxnSpLocks/>
            </p:cNvCxnSpPr>
            <p:nvPr/>
          </p:nvCxnSpPr>
          <p:spPr>
            <a:xfrm>
              <a:off x="8647545" y="4721688"/>
              <a:ext cx="324000" cy="0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8A8D0136-88DC-4383-86A7-33CB03B8B3F2}"/>
                </a:ext>
              </a:extLst>
            </p:cNvPr>
            <p:cNvCxnSpPr>
              <a:cxnSpLocks/>
            </p:cNvCxnSpPr>
            <p:nvPr/>
          </p:nvCxnSpPr>
          <p:spPr>
            <a:xfrm>
              <a:off x="8647545" y="5097456"/>
              <a:ext cx="324000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1" name="TextBox 54">
              <a:extLst>
                <a:ext uri="{FF2B5EF4-FFF2-40B4-BE49-F238E27FC236}">
                  <a16:creationId xmlns:a16="http://schemas.microsoft.com/office/drawing/2014/main" id="{C651DCDE-FF56-4DB0-9963-DFA3C30A75B1}"/>
                </a:ext>
              </a:extLst>
            </p:cNvPr>
            <p:cNvSpPr txBox="1"/>
            <p:nvPr/>
          </p:nvSpPr>
          <p:spPr>
            <a:xfrm>
              <a:off x="8636547" y="2981796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NF</a:t>
              </a:r>
              <a:endParaRPr lang="en-US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85CC80B9-DE7A-4E03-9F99-0A6AD0AC02DB}"/>
              </a:ext>
            </a:extLst>
          </p:cNvPr>
          <p:cNvSpPr txBox="1"/>
          <p:nvPr/>
        </p:nvSpPr>
        <p:spPr>
          <a:xfrm>
            <a:off x="218402" y="5517855"/>
            <a:ext cx="323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/>
              <a:t>1. </a:t>
            </a:r>
            <a:r>
              <a:rPr lang="fr-BE" sz="2400" b="1">
                <a:solidFill>
                  <a:schemeClr val="accent4"/>
                </a:solidFill>
              </a:rPr>
              <a:t>A</a:t>
            </a:r>
            <a:r>
              <a:rPr lang="fr-BE" sz="2400" b="1"/>
              <a:t> interagit avec </a:t>
            </a:r>
            <a:r>
              <a:rPr lang="fr-BE" sz="2400" b="1">
                <a:solidFill>
                  <a:schemeClr val="accent3"/>
                </a:solidFill>
              </a:rPr>
              <a:t>B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7F6165A-7BC5-4F6E-B482-08D20229AE67}"/>
              </a:ext>
            </a:extLst>
          </p:cNvPr>
          <p:cNvSpPr txBox="1"/>
          <p:nvPr/>
        </p:nvSpPr>
        <p:spPr>
          <a:xfrm>
            <a:off x="377190" y="3563828"/>
            <a:ext cx="2005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Co-expression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4BD29AEC-0E2D-46F4-B656-A0F3D1F05F36}"/>
              </a:ext>
            </a:extLst>
          </p:cNvPr>
          <p:cNvSpPr txBox="1"/>
          <p:nvPr/>
        </p:nvSpPr>
        <p:spPr>
          <a:xfrm>
            <a:off x="2932756" y="4028756"/>
            <a:ext cx="2621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Solution </a:t>
            </a:r>
            <a:r>
              <a:rPr lang="en-GB" sz="1600" dirty="0" err="1"/>
              <a:t>protéique</a:t>
            </a:r>
            <a:r>
              <a:rPr lang="en-GB" sz="1600" dirty="0"/>
              <a:t> après </a:t>
            </a:r>
            <a:r>
              <a:rPr lang="en-GB" sz="1600" dirty="0" err="1"/>
              <a:t>extaction</a:t>
            </a:r>
            <a:endParaRPr lang="en-GB" sz="1600" dirty="0"/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A1165EDC-8FF7-43A5-8E82-C003D25C8418}"/>
              </a:ext>
            </a:extLst>
          </p:cNvPr>
          <p:cNvSpPr txBox="1"/>
          <p:nvPr/>
        </p:nvSpPr>
        <p:spPr>
          <a:xfrm>
            <a:off x="8948767" y="5778282"/>
            <a:ext cx="3115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Analyse SDS-PAGE</a:t>
            </a:r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B4AA1AB4-21C0-40FF-BF61-D2FA9A3F30F6}"/>
              </a:ext>
            </a:extLst>
          </p:cNvPr>
          <p:cNvSpPr/>
          <p:nvPr/>
        </p:nvSpPr>
        <p:spPr>
          <a:xfrm rot="10800000">
            <a:off x="4311985" y="2539433"/>
            <a:ext cx="338328" cy="14187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046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06 -0.32662 L -0.19206 -0.32639 C -0.18985 -0.32963 -0.18764 -0.33264 -0.18542 -0.33565 C -0.18295 -0.33865 -0.18021 -0.34143 -0.17774 -0.34467 C -0.1767 -0.34606 -0.17566 -0.34768 -0.17448 -0.34907 C -0.15873 -0.36643 -0.16967 -0.35393 -0.15925 -0.36412 C -0.15782 -0.36551 -0.15652 -0.36759 -0.15508 -0.36852 C -0.15092 -0.37153 -0.14649 -0.37315 -0.14245 -0.37615 C -0.13803 -0.37916 -0.13724 -0.38009 -0.1323 -0.38194 C -0.1293 -0.38333 -0.12435 -0.38403 -0.12136 -0.38495 C -0.12019 -0.38541 -0.11915 -0.38611 -0.11797 -0.38657 C -0.11602 -0.38727 -0.11407 -0.3875 -0.11211 -0.38796 C -0.10652 -0.38796 -0.07356 -0.38981 -0.0573 -0.38495 C -0.05417 -0.38403 -0.05417 -0.38356 -0.05143 -0.38194 C -0.04402 -0.37824 -0.05157 -0.38264 -0.04557 -0.37916 C -0.03632 -0.36805 -0.05052 -0.38426 -0.03958 -0.37453 C -0.03893 -0.37384 -0.03854 -0.37245 -0.0379 -0.37153 C -0.03632 -0.36944 -0.03437 -0.36805 -0.03295 -0.36551 L -0.02695 -0.35509 C -0.02343 -0.34213 -0.02747 -0.35463 -0.02278 -0.34606 C -0.02174 -0.34444 -0.02122 -0.3419 -0.02018 -0.34004 C -0.01562 -0.33055 -0.01993 -0.34004 -0.01523 -0.33264 C -0.01342 -0.32986 -0.01185 -0.32662 -0.01015 -0.32361 L -0.00755 -0.31921 C -0.00703 -0.31713 -0.00664 -0.31504 -0.00585 -0.31319 C -0.00078 -0.29977 -0.00039 -0.30301 0.00248 -0.29074 C 0.01237 -0.24815 0.00456 -0.28148 0.00925 -0.25625 C 0.00977 -0.2537 0.01042 -0.25139 0.01094 -0.24884 C 0.01185 -0.24398 0.01368 -0.23403 0.01433 -0.22916 C 0.01472 -0.22639 0.01485 -0.22338 0.01511 -0.22037 C 0.01537 -0.21782 0.01576 -0.21528 0.01602 -0.21273 C 0.01628 -0.20972 0.01641 -0.20671 0.0168 -0.2037 C 0.01732 -0.20069 0.0181 -0.19791 0.01849 -0.1949 C 0.01915 -0.18981 0.01954 -0.18472 0.02019 -0.17986 C 0.02214 -0.16389 0.02136 -0.17083 0.02279 -0.15879 C 0.0224 -0.14537 0.02253 -0.13194 0.02188 -0.11852 C 0.02136 -0.1074 0.02045 -0.10949 0.01941 -0.10185 C 0.01902 -0.09953 0.01889 -0.09699 0.01849 -0.09444 C 0.01823 -0.09236 0.01797 -0.09051 0.01771 -0.08842 C 0.01693 -0.0831 0.0168 -0.08032 0.01602 -0.075 C 0.0155 -0.07199 0.01485 -0.06898 0.01433 -0.06597 L 0.01264 -0.05694 C 0.01237 -0.05555 0.01224 -0.05393 0.01172 -0.05254 C 0.0112 -0.05092 0.01055 -0.04977 0.01003 -0.04815 C 0.00964 -0.04653 0.00964 -0.0449 0.00925 -0.04352 C 0.00873 -0.04143 0.00808 -0.03958 0.00756 -0.0375 C 0.00717 -0.03611 0.00717 -0.03449 0.00678 -0.0331 C 0.00626 -0.03194 0.0056 -0.03102 0.00508 -0.03009 C 0.00313 -0.01967 0.00456 -0.02338 0.0017 -0.01805 C -0.00039 -0.0074 0.00209 -0.02083 5E-6 -0.00764 C -0.00026 -0.00602 -0.00091 -0.00301 -0.00091 -0.00278 L 5E-6 -2.59259E-6 " pathEditMode="relative" rAng="0" ptsTypes="AAA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1324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11 -0.24815 L -0.26211 -0.24792 C -0.25963 -0.24954 -0.25703 -0.25093 -0.25456 -0.25255 C -0.247 -0.25764 -0.25573 -0.25394 -0.247 -0.25695 C -0.23607 -0.26528 -0.24531 -0.25903 -0.23776 -0.26297 C -0.23607 -0.26389 -0.23268 -0.26598 -0.23268 -0.26574 C -0.22734 -0.27223 -0.23307 -0.26621 -0.22344 -0.27199 C -0.21471 -0.27709 -0.22213 -0.27338 -0.2125 -0.27662 C -0.21133 -0.27686 -0.21029 -0.27778 -0.20911 -0.27801 C -0.2069 -0.27871 -0.20456 -0.27894 -0.20234 -0.27963 C -0.20091 -0.27987 -0.19961 -0.28079 -0.19818 -0.28102 C -0.19479 -0.28172 -0.1914 -0.28195 -0.18802 -0.28241 C -0.17487 -0.28195 -0.16159 -0.28241 -0.14844 -0.28102 C -0.14661 -0.28079 -0.14336 -0.27801 -0.14336 -0.27778 C -0.1401 -0.27223 -0.14349 -0.27732 -0.13919 -0.27362 C -0.13763 -0.27223 -0.13633 -0.27061 -0.13489 -0.26899 C -0.13437 -0.2676 -0.13398 -0.26574 -0.1332 -0.26459 C -0.13242 -0.26297 -0.12825 -0.25903 -0.12734 -0.25857 C -0.11953 -0.2551 -0.11575 -0.25579 -0.10794 -0.25417 C -0.10404 -0.25324 -0.10013 -0.25209 -0.09609 -0.25116 C -0.09414 -0.25047 -0.09219 -0.25047 -0.09023 -0.24954 C -0.08255 -0.24607 -0.09206 -0.25047 -0.08177 -0.24514 C -0.08073 -0.24445 -0.07956 -0.24422 -0.07851 -0.24352 C -0.07708 -0.24283 -0.07565 -0.24144 -0.07422 -0.24051 C -0.07318 -0.23982 -0.072 -0.23959 -0.07083 -0.23912 C -0.06914 -0.2382 -0.06745 -0.23727 -0.06575 -0.23612 C -0.05898 -0.23172 -0.06419 -0.23473 -0.0582 -0.2301 C -0.05521 -0.22778 -0.0543 -0.22732 -0.05143 -0.2257 C -0.04987 -0.22362 -0.04792 -0.22223 -0.04648 -0.21968 C -0.04583 -0.21852 -0.04531 -0.2176 -0.04479 -0.21667 C -0.03802 -0.20718 -0.04713 -0.22176 -0.0388 -0.20903 C -0.03489 -0.20301 -0.03815 -0.20579 -0.03385 -0.20324 C -0.02656 -0.19028 -0.03828 -0.21042 -0.02956 -0.19862 C -0.02799 -0.19653 -0.02682 -0.19375 -0.02539 -0.19121 L -0.02279 -0.18658 C -0.02226 -0.18565 -0.02187 -0.18449 -0.02109 -0.18357 L -0.01862 -0.18056 C -0.01836 -0.17917 -0.01823 -0.17755 -0.01784 -0.17616 C -0.01732 -0.175 -0.0164 -0.17454 -0.01614 -0.17315 C -0.01536 -0.17037 -0.01536 -0.1669 -0.01445 -0.16412 C -0.00963 -0.15139 -0.01536 -0.1676 -0.01185 -0.1551 C -0.01146 -0.15348 -0.01081 -0.15232 -0.01015 -0.1507 C -0.00963 -0.14769 -0.00885 -0.14491 -0.00846 -0.14167 C -0.0082 -0.13912 -0.00807 -0.13658 -0.00768 -0.13426 C -0.00716 -0.13125 -0.00625 -0.12824 -0.00599 -0.12524 C -0.00573 -0.12223 -0.0056 -0.11922 -0.00508 -0.11621 C -0.00469 -0.1132 -0.00377 -0.11042 -0.00351 -0.10718 C -0.00221 -0.09676 -0.00312 -0.10209 -0.00091 -0.09074 L -0.00013 -0.08635 L 0.00078 -0.08172 C 0.00104 -0.06829 0.00117 -0.05487 0.00156 -0.04144 C 0.00169 -0.03774 0.00235 -0.03449 0.00248 -0.03079 C 0.00261 -0.01945 0.00248 -0.00787 0.00248 0.0037 L 0.00156 0.0037 " pathEditMode="relative" rAng="0" ptsTypes="A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1088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49 -0.47014 C -0.24636 -0.4743 -0.24727 -0.50926 -0.24336 -0.52291 C -0.24258 -0.52592 -0.24167 -0.52916 -0.24024 -0.53125 C -0.23724 -0.53634 -0.23021 -0.54282 -0.22631 -0.54791 C -0.22422 -0.55069 -0.22227 -0.55439 -0.22006 -0.55625 C -0.2181 -0.5581 -0.21576 -0.5581 -0.21381 -0.55902 C -0.21211 -0.55995 -0.21055 -0.56064 -0.20912 -0.5618 C -0.20743 -0.56342 -0.20612 -0.5662 -0.20443 -0.56736 C -0.20118 -0.5699 -0.19115 -0.57222 -0.18881 -0.57291 C -0.18659 -0.57384 -0.18464 -0.575 -0.18256 -0.57569 C -0.17943 -0.57685 -0.17631 -0.57754 -0.17318 -0.57847 C -0.16016 -0.57754 -0.14701 -0.57824 -0.13412 -0.57569 C -0.12969 -0.575 -0.12852 -0.56643 -0.12631 -0.5618 C -0.12383 -0.55694 -0.12071 -0.55324 -0.11849 -0.54791 C -0.10808 -0.52476 -0.11159 -0.52824 -0.10443 -0.50902 C -0.10105 -0.50023 -0.09935 -0.49838 -0.09662 -0.48958 C -0.09545 -0.48611 -0.0948 -0.48194 -0.09349 -0.47847 C -0.09219 -0.47546 -0.09011 -0.47338 -0.08881 -0.47014 C -0.0875 -0.46759 -0.08672 -0.46458 -0.08568 -0.4618 C -0.08516 -0.45625 -0.08503 -0.45069 -0.08412 -0.44514 C -0.08334 -0.4412 -0.08164 -0.43819 -0.08099 -0.43402 C -0.07175 -0.37708 -0.08269 -0.42801 -0.07474 -0.39236 C -0.07383 -0.37546 -0.0737 -0.35902 -0.07162 -0.34236 C -0.07123 -0.33958 -0.07058 -0.3368 -0.07006 -0.33402 C -0.06954 -0.32476 -0.06954 -0.31551 -0.06849 -0.30625 C -0.06784 -0.30139 -0.06628 -0.29722 -0.06537 -0.29236 C -0.06472 -0.28981 -0.06433 -0.2868 -0.06381 -0.28402 C -0.06355 -0.28125 -0.06172 -0.25578 -0.06068 -0.25069 C -0.06003 -0.24768 -0.05847 -0.24537 -0.05756 -0.24236 C -0.05638 -0.23889 -0.05521 -0.23518 -0.05443 -0.23125 C -0.05 -0.21088 -0.05599 -0.2287 -0.04974 -0.2118 C -0.04493 -0.17014 -0.05105 -0.22222 -0.04662 -0.1868 C -0.04597 -0.1824 -0.04558 -0.17754 -0.04506 -0.17291 C -0.04401 -0.16551 -0.04271 -0.15833 -0.04193 -0.15069 C -0.04024 -0.13611 -0.03907 -0.12037 -0.03568 -0.10625 C -0.0349 -0.10324 -0.03386 -0.10046 -0.03256 -0.09791 C -0.03112 -0.0956 -0.02943 -0.09421 -0.02787 -0.09236 C -0.02735 -0.08958 -0.0267 -0.08703 -0.02631 -0.08402 C -0.02513 -0.07685 -0.02553 -0.06828 -0.02318 -0.0618 C -0.02214 -0.05902 -0.02084 -0.05671 -0.02006 -0.05347 C -0.01706 -0.04166 -0.01719 -0.03703 -0.01537 -0.02569 C -0.01485 -0.02291 -0.0142 -0.02037 -0.01381 -0.01736 C -0.01316 -0.01389 -0.01276 -0.00995 -0.01224 -0.00625 C -0.01029 0.00533 -0.01068 -0.00208 -0.01068 0.00764 " pathEditMode="relative" rAng="0" ptsTypes="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4" y="1847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04 -0.52662 C -0.17396 -0.53657 -0.17344 -0.5412 -0.16979 -0.54884 C -0.1668 -0.55555 -0.15977 -0.56597 -0.15573 -0.56829 C -0.15417 -0.56921 -0.1526 -0.56991 -0.15104 -0.57106 C -0.13893 -0.58194 -0.15352 -0.57245 -0.14167 -0.5794 C -0.12396 -0.57847 -0.10625 -0.57847 -0.08854 -0.57662 C -0.08698 -0.57662 -0.08542 -0.57523 -0.08385 -0.57384 C -0.08229 -0.57245 -0.08073 -0.57014 -0.07917 -0.56829 C -0.07812 -0.56551 -0.07734 -0.56273 -0.07604 -0.55995 C -0.07474 -0.55694 -0.07266 -0.55486 -0.07135 -0.55162 C -0.07005 -0.54838 -0.06927 -0.54444 -0.06823 -0.54051 C -0.06615 -0.53148 -0.0651 -0.52106 -0.06198 -0.51273 C -0.05312 -0.48889 -0.0638 -0.51921 -0.05729 -0.49606 C -0.05651 -0.49329 -0.05521 -0.49074 -0.05417 -0.48773 C -0.05065 -0.47662 -0.04896 -0.46713 -0.04635 -0.4544 C -0.04583 -0.45185 -0.04531 -0.44907 -0.04479 -0.44606 C -0.04427 -0.44259 -0.04375 -0.43889 -0.04323 -0.43495 C -0.04271 -0.43032 -0.04245 -0.42569 -0.04167 -0.42106 C -0.04089 -0.41551 -0.03945 -0.41018 -0.03854 -0.4044 C -0.03802 -0.40069 -0.03763 -0.39699 -0.03698 -0.39329 C -0.03659 -0.39051 -0.03594 -0.38796 -0.03542 -0.38495 C -0.03437 -0.37685 -0.03346 -0.36829 -0.03229 -0.35995 C -0.03138 -0.35254 -0.02917 -0.33773 -0.02917 -0.3375 C -0.02865 -0.32292 -0.02799 -0.3081 -0.0276 -0.29329 C -0.02695 -0.25717 -0.02708 -0.22106 -0.02604 -0.18495 C -0.02604 -0.18125 -0.02513 -0.17754 -0.02448 -0.17384 C -0.01836 -0.13704 -0.02461 -0.17407 -0.01823 -0.14606 C -0.01393 -0.12639 -0.01641 -0.13472 -0.01354 -0.11829 C -0.01263 -0.11273 -0.01146 -0.10717 -0.01042 -0.10162 C -0.0099 -0.09884 -0.00937 -0.09606 -0.00885 -0.09329 C -0.00781 -0.08588 -0.00768 -0.07801 -0.00573 -0.07106 C -0.00469 -0.06736 -0.00352 -0.06389 -0.0026 -0.05995 C -0.00143 -0.05463 -0.00052 -0.04884 0.00052 -0.04329 L 0.00365 -0.02662 L 0.00833 -0.00162 C 0.00885 0.00116 0.0099 0.00972 0.0099 0.00671 L 0.0099 -0.00717 " pathEditMode="relative" rAng="0" ptsTypes="AAAAAAAAAAAAAAAAAAAAAAAAAAAAAAAAAAAAA"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2405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84 -0.36852 C -0.16641 -0.40116 -0.1668 -0.4 -0.16484 -0.44398 C -0.16471 -0.44907 -0.16354 -0.4537 -0.16289 -0.45856 C -0.15977 -0.48102 -0.1638 -0.45301 -0.16081 -0.47106 C -0.16042 -0.47361 -0.16029 -0.47592 -0.1599 -0.47824 C -0.15924 -0.48079 -0.15846 -0.4831 -0.15781 -0.48565 C -0.15703 -0.48842 -0.15664 -0.49167 -0.15573 -0.49444 C -0.15521 -0.49653 -0.1543 -0.49792 -0.15378 -0.5 C -0.15286 -0.50347 -0.1526 -0.50741 -0.15169 -0.51088 C -0.15117 -0.51273 -0.15026 -0.51435 -0.14974 -0.5162 C -0.14922 -0.51782 -0.14922 -0.51991 -0.1487 -0.52153 C -0.14792 -0.52361 -0.14648 -0.525 -0.1457 -0.52708 C -0.14479 -0.52917 -0.14453 -0.53217 -0.14362 -0.53426 C -0.13216 -0.55903 -0.14062 -0.53958 -0.13346 -0.55046 C -0.13203 -0.55254 -0.13086 -0.55532 -0.12943 -0.55764 C -0.12852 -0.55903 -0.12734 -0.55995 -0.12643 -0.56111 C -0.125 -0.56296 -0.12357 -0.56458 -0.1224 -0.56667 C -0.12122 -0.56829 -0.12018 -0.57014 -0.11927 -0.57199 C -0.11849 -0.57361 -0.11823 -0.57616 -0.11732 -0.57754 C -0.11641 -0.5787 -0.11523 -0.5787 -0.11419 -0.57917 C -0.1099 -0.58426 -0.10846 -0.5868 -0.10404 -0.59004 C -0.10312 -0.59074 -0.10208 -0.59143 -0.10104 -0.5919 C -0.09831 -0.59305 -0.09297 -0.59537 -0.09297 -0.59514 C -0.09154 -0.59537 -0.07435 -0.59629 -0.06758 -0.5919 C -0.06615 -0.59097 -0.06484 -0.58935 -0.06354 -0.58819 C -0.05534 -0.57384 -0.0595 -0.57824 -0.05234 -0.57199 C -0.04557 -0.55579 -0.05299 -0.57176 -0.04635 -0.56111 C -0.03594 -0.54467 -0.04414 -0.55509 -0.03724 -0.54676 C -0.02721 -0.52315 -0.03997 -0.55185 -0.03112 -0.53611 C -0.03021 -0.53449 -0.03008 -0.53194 -0.02904 -0.53055 C -0.02695 -0.52754 -0.02435 -0.52569 -0.022 -0.52338 C -0.01341 -0.50301 -0.02383 -0.5287 -0.01693 -0.50903 C -0.01081 -0.49167 -0.01693 -0.51504 -0.0099 -0.48727 C -0.00768 -0.47893 -0.00612 -0.47037 -0.00378 -0.46204 C -0.00273 -0.45856 -0.00143 -0.45509 -0.00078 -0.45139 C 0.0099 -0.39745 -0.00169 -0.44676 0.00638 -0.41342 C 0.00677 -0.40926 0.00677 -0.40486 0.00742 -0.40092 C 0.00807 -0.39653 0.00964 -0.39259 0.01042 -0.38819 C 0.01133 -0.38356 0.01185 -0.3787 0.0125 -0.37384 C 0.01315 -0.36852 0.01393 -0.36296 0.01445 -0.35764 C 0.01497 -0.35231 0.01484 -0.34676 0.0155 -0.34143 C 0.01615 -0.33634 0.01758 -0.33171 0.01849 -0.32708 C 0.01888 -0.32153 0.01927 -0.3162 0.01953 -0.31065 C 0.02005 -0.3 0.01992 -0.28912 0.02057 -0.27824 C 0.02083 -0.27338 0.02266 -0.26389 0.02266 -0.26366 C 0.02227 -0.26088 0.0224 -0.25764 0.02162 -0.25486 C 0.02096 -0.25254 0.0194 -0.25139 0.01849 -0.24954 C 0.01771 -0.24792 0.01719 -0.24583 0.01654 -0.24398 C 0.01615 -0.24236 0.01589 -0.24051 0.0155 -0.23866 C 0.01484 -0.23611 0.01393 -0.23403 0.01341 -0.23148 C 0.01289 -0.22847 0.01289 -0.22546 0.0125 -0.22245 C 0.01159 -0.21574 0.01159 -0.21597 0.01042 -0.20995 C 0.01016 -0.20555 0.00977 -0.20139 0.00938 -0.19722 C 0.00912 -0.19421 0.00859 -0.1912 0.00846 -0.18819 C 0.00794 -0.18171 0.00781 -0.175 0.00742 -0.16829 C 0.00716 -0.16528 0.00664 -0.1625 0.00638 -0.15949 C 0.00599 -0.15347 0.0056 -0.14745 0.00534 -0.14143 C 0.00404 -0.11065 0.00469 -0.11597 0.00339 -0.08379 C 0.00313 -0.07708 0.00273 -0.07037 0.00234 -0.06389 C 0.00208 -0.05903 0.00156 -0.05417 0.0013 -0.04954 C 0.00091 -0.04398 0.00078 -0.03866 0.00026 -0.03333 C 0.00013 -0.03148 -0.00039 -0.02963 -0.00078 -0.02778 C -0.00104 -0.02546 -0.0013 -0.02292 -0.00169 -0.0206 C -0.00234 -0.0169 -0.00312 -0.01342 -0.00378 -0.00972 C -0.00404 -0.0081 -0.00482 -0.00625 -0.00482 -0.0044 L -0.00482 -0.00069 " pathEditMode="relative" rAng="0" ptsTypes="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703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1 -0.44514 C -0.24453 -0.44746 -0.24297 -0.45023 -0.24115 -0.45232 C -0.24024 -0.45324 -0.23906 -0.45324 -0.23802 -0.45417 C -0.23633 -0.45579 -0.23464 -0.45764 -0.23295 -0.45949 C -0.22591 -0.46783 -0.23177 -0.46343 -0.22188 -0.47222 C -0.21953 -0.47408 -0.21706 -0.47547 -0.21472 -0.47755 C -0.21328 -0.47894 -0.21211 -0.48148 -0.21068 -0.48287 C -0.20547 -0.48843 -0.20547 -0.48797 -0.20052 -0.49005 C -0.19948 -0.49144 -0.19857 -0.49283 -0.19753 -0.49375 C -0.19427 -0.49653 -0.18568 -0.50139 -0.18334 -0.50278 L -0.18021 -0.50463 C -0.1793 -0.50509 -0.17826 -0.50602 -0.17722 -0.50648 C -0.17591 -0.50695 -0.17448 -0.50741 -0.17318 -0.5081 C -0.17214 -0.5088 -0.17123 -0.50949 -0.17018 -0.50996 C -0.16875 -0.51065 -0.16745 -0.51111 -0.16602 -0.51181 C -0.16511 -0.51227 -0.16406 -0.5132 -0.16302 -0.51366 C -0.16042 -0.51482 -0.15768 -0.51597 -0.15495 -0.51713 C -0.15352 -0.51783 -0.15222 -0.51829 -0.15091 -0.51898 C -0.14792 -0.5206 -0.14701 -0.52153 -0.14375 -0.52269 C -0.1418 -0.52338 -0.13972 -0.52361 -0.13776 -0.52431 C -0.13633 -0.52477 -0.13503 -0.5257 -0.1336 -0.52616 C -0.12643 -0.52871 -0.12591 -0.52801 -0.11745 -0.52986 C -0.11511 -0.53033 -0.11263 -0.53102 -0.11029 -0.53148 C -0.10287 -0.53102 -0.09545 -0.53125 -0.08802 -0.52986 C -0.08659 -0.5294 -0.08542 -0.52709 -0.08399 -0.52616 C -0.08203 -0.52477 -0.07982 -0.52431 -0.07787 -0.52269 C -0.06563 -0.51181 -0.08086 -0.52547 -0.07084 -0.51528 C -0.06823 -0.51273 -0.06589 -0.51158 -0.06367 -0.5081 C -0.06159 -0.50486 -0.05964 -0.50093 -0.05768 -0.49746 C -0.05664 -0.4956 -0.05534 -0.49398 -0.05456 -0.4919 L -0.05052 -0.48125 C -0.04792 -0.47408 -0.04883 -0.47778 -0.04753 -0.47037 C -0.04714 -0.44861 -0.04688 -0.42709 -0.04649 -0.40556 C -0.04623 -0.39584 -0.04584 -0.38634 -0.04545 -0.37662 C -0.04453 -0.35324 -0.04466 -0.35718 -0.04349 -0.33704 C -0.0431 -0.28472 -0.04336 -0.23241 -0.04245 -0.18033 C -0.04232 -0.17593 -0.04089 -0.17199 -0.04037 -0.16759 C -0.03998 -0.16412 -0.03972 -0.16042 -0.03933 -0.15695 C -0.03906 -0.15394 -0.03867 -0.15093 -0.03841 -0.14792 C -0.03737 -0.1382 -0.03763 -0.1382 -0.03633 -0.12986 C -0.03607 -0.12801 -0.03568 -0.12616 -0.03529 -0.12431 C -0.03477 -0.12199 -0.03399 -0.11968 -0.03334 -0.11713 C -0.03295 -0.11412 -0.03268 -0.11111 -0.03229 -0.1081 C -0.03177 -0.10463 -0.03099 -0.10093 -0.03021 -0.09746 L -0.02826 -0.08658 C -0.02787 -0.08472 -0.02748 -0.0831 -0.02722 -0.08125 C -0.02643 -0.07547 -0.0263 -0.07384 -0.02513 -0.06852 C -0.02461 -0.06551 -0.0237 -0.06273 -0.02318 -0.05949 C -0.02214 -0.05394 -0.02227 -0.04884 -0.0211 -0.04329 C -0.02058 -0.04074 -0.01966 -0.03866 -0.01914 -0.03611 C -0.01836 -0.03264 -0.01771 -0.02894 -0.01706 -0.02523 L -0.01511 -0.01459 C -0.01472 -0.01273 -0.01459 -0.01065 -0.01406 -0.00903 C -0.00899 0.0044 -0.0155 -0.01227 -0.00899 0.00162 C -0.00326 0.01389 -0.00912 0.00324 -0.00586 0.00879 " pathEditMode="relative" rAng="0" ptsTypes="AAAAAAAAAAAAAAAAAAAAAAAAAAAAAAAAAAAAAAAAAAAAAAAAAAAAAAA">
                                      <p:cBhvr>
                                        <p:cTn id="7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5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0" grpId="0" animBg="1"/>
      <p:bldP spid="17" grpId="0" animBg="1"/>
      <p:bldP spid="18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31" grpId="0"/>
      <p:bldP spid="113" grpId="0"/>
      <p:bldP spid="114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Expression et purification des complexes : </a:t>
            </a:r>
            <a:r>
              <a:rPr lang="fr-BE" sz="2800" u="sng" dirty="0"/>
              <a:t>S</a:t>
            </a:r>
            <a:r>
              <a:rPr kumimoji="0" lang="fr-BE" sz="2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tratégie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E06ED547-0F8B-47D7-86D9-E261505FED18}"/>
              </a:ext>
            </a:extLst>
          </p:cNvPr>
          <p:cNvGrpSpPr/>
          <p:nvPr/>
        </p:nvGrpSpPr>
        <p:grpSpPr>
          <a:xfrm>
            <a:off x="5763951" y="3102897"/>
            <a:ext cx="439570" cy="3012049"/>
            <a:chOff x="417330" y="2577792"/>
            <a:chExt cx="439570" cy="30120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ABE34E8-34D1-4A80-9F13-277D39FE5F1F}"/>
                </a:ext>
              </a:extLst>
            </p:cNvPr>
            <p:cNvSpPr/>
            <p:nvPr/>
          </p:nvSpPr>
          <p:spPr>
            <a:xfrm>
              <a:off x="417330" y="2577792"/>
              <a:ext cx="269993" cy="301204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orme en L 4">
              <a:extLst>
                <a:ext uri="{FF2B5EF4-FFF2-40B4-BE49-F238E27FC236}">
                  <a16:creationId xmlns:a16="http://schemas.microsoft.com/office/drawing/2014/main" id="{2674022B-B770-4006-A41B-1AB4BB8D7983}"/>
                </a:ext>
              </a:extLst>
            </p:cNvPr>
            <p:cNvSpPr/>
            <p:nvPr/>
          </p:nvSpPr>
          <p:spPr>
            <a:xfrm rot="2290080">
              <a:off x="670835" y="2993998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8" name="Forme en L 27">
              <a:extLst>
                <a:ext uri="{FF2B5EF4-FFF2-40B4-BE49-F238E27FC236}">
                  <a16:creationId xmlns:a16="http://schemas.microsoft.com/office/drawing/2014/main" id="{C81255D0-AE5A-4CB6-A998-F1B7CD06CE54}"/>
                </a:ext>
              </a:extLst>
            </p:cNvPr>
            <p:cNvSpPr/>
            <p:nvPr/>
          </p:nvSpPr>
          <p:spPr>
            <a:xfrm rot="2290080">
              <a:off x="670835" y="3324753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9" name="Forme en L 28">
              <a:extLst>
                <a:ext uri="{FF2B5EF4-FFF2-40B4-BE49-F238E27FC236}">
                  <a16:creationId xmlns:a16="http://schemas.microsoft.com/office/drawing/2014/main" id="{339DFBC8-036F-46B7-A090-F54710206D8C}"/>
                </a:ext>
              </a:extLst>
            </p:cNvPr>
            <p:cNvSpPr/>
            <p:nvPr/>
          </p:nvSpPr>
          <p:spPr>
            <a:xfrm rot="2290080">
              <a:off x="670835" y="3655508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Forme en L 29">
              <a:extLst>
                <a:ext uri="{FF2B5EF4-FFF2-40B4-BE49-F238E27FC236}">
                  <a16:creationId xmlns:a16="http://schemas.microsoft.com/office/drawing/2014/main" id="{CCE1F0A2-9C93-4D4E-B203-5C00C45A5ECE}"/>
                </a:ext>
              </a:extLst>
            </p:cNvPr>
            <p:cNvSpPr/>
            <p:nvPr/>
          </p:nvSpPr>
          <p:spPr>
            <a:xfrm rot="2290080">
              <a:off x="670835" y="3986263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2" name="Forme en L 41">
              <a:extLst>
                <a:ext uri="{FF2B5EF4-FFF2-40B4-BE49-F238E27FC236}">
                  <a16:creationId xmlns:a16="http://schemas.microsoft.com/office/drawing/2014/main" id="{99EE38BB-4101-4E59-821B-B1522E4809DF}"/>
                </a:ext>
              </a:extLst>
            </p:cNvPr>
            <p:cNvSpPr/>
            <p:nvPr/>
          </p:nvSpPr>
          <p:spPr>
            <a:xfrm rot="2290080">
              <a:off x="670835" y="4317018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3" name="Forme en L 42">
              <a:extLst>
                <a:ext uri="{FF2B5EF4-FFF2-40B4-BE49-F238E27FC236}">
                  <a16:creationId xmlns:a16="http://schemas.microsoft.com/office/drawing/2014/main" id="{F4064484-D1FF-417D-8F0E-C6CF51BA3A8D}"/>
                </a:ext>
              </a:extLst>
            </p:cNvPr>
            <p:cNvSpPr/>
            <p:nvPr/>
          </p:nvSpPr>
          <p:spPr>
            <a:xfrm rot="2290080">
              <a:off x="670835" y="4647773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4" name="Forme en L 43">
              <a:extLst>
                <a:ext uri="{FF2B5EF4-FFF2-40B4-BE49-F238E27FC236}">
                  <a16:creationId xmlns:a16="http://schemas.microsoft.com/office/drawing/2014/main" id="{2A2A1CE5-39D2-4CB6-BBC0-8FBD74316E3F}"/>
                </a:ext>
              </a:extLst>
            </p:cNvPr>
            <p:cNvSpPr/>
            <p:nvPr/>
          </p:nvSpPr>
          <p:spPr>
            <a:xfrm rot="2290080">
              <a:off x="670835" y="2663243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5" name="Forme en L 44">
              <a:extLst>
                <a:ext uri="{FF2B5EF4-FFF2-40B4-BE49-F238E27FC236}">
                  <a16:creationId xmlns:a16="http://schemas.microsoft.com/office/drawing/2014/main" id="{07813EAB-F27A-4E01-9D97-1FE02C9CF175}"/>
                </a:ext>
              </a:extLst>
            </p:cNvPr>
            <p:cNvSpPr/>
            <p:nvPr/>
          </p:nvSpPr>
          <p:spPr>
            <a:xfrm rot="2290080">
              <a:off x="670835" y="5309283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6" name="Forme en L 45">
              <a:extLst>
                <a:ext uri="{FF2B5EF4-FFF2-40B4-BE49-F238E27FC236}">
                  <a16:creationId xmlns:a16="http://schemas.microsoft.com/office/drawing/2014/main" id="{70D3F378-4A9A-422B-8BC8-3A94BFD93D75}"/>
                </a:ext>
              </a:extLst>
            </p:cNvPr>
            <p:cNvSpPr/>
            <p:nvPr/>
          </p:nvSpPr>
          <p:spPr>
            <a:xfrm rot="2290080">
              <a:off x="670835" y="4978528"/>
              <a:ext cx="186065" cy="193469"/>
            </a:xfrm>
            <a:prstGeom prst="corne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F1850B8-74F7-411B-AFB4-64F267B83161}"/>
              </a:ext>
            </a:extLst>
          </p:cNvPr>
          <p:cNvGrpSpPr/>
          <p:nvPr/>
        </p:nvGrpSpPr>
        <p:grpSpPr>
          <a:xfrm>
            <a:off x="3831901" y="2834278"/>
            <a:ext cx="611646" cy="1456565"/>
            <a:chOff x="3837432" y="2759977"/>
            <a:chExt cx="576072" cy="1456565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60D1A22C-06D1-433B-9817-577E9D8F021E}"/>
                </a:ext>
              </a:extLst>
            </p:cNvPr>
            <p:cNvSpPr/>
            <p:nvPr/>
          </p:nvSpPr>
          <p:spPr>
            <a:xfrm>
              <a:off x="3941064" y="2759977"/>
              <a:ext cx="338328" cy="14565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29F11F1C-3A05-458D-B95E-6FD54BDF0D01}"/>
                </a:ext>
              </a:extLst>
            </p:cNvPr>
            <p:cNvSpPr txBox="1"/>
            <p:nvPr/>
          </p:nvSpPr>
          <p:spPr>
            <a:xfrm>
              <a:off x="3837432" y="3301297"/>
              <a:ext cx="576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/>
                <a:t>B</a:t>
              </a:r>
            </a:p>
          </p:txBody>
        </p:sp>
      </p:grp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B4AA1AB4-21C0-40FF-BF61-D2FA9A3F30F6}"/>
              </a:ext>
            </a:extLst>
          </p:cNvPr>
          <p:cNvSpPr/>
          <p:nvPr/>
        </p:nvSpPr>
        <p:spPr>
          <a:xfrm rot="10800000">
            <a:off x="4782876" y="2418771"/>
            <a:ext cx="338328" cy="14187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C9B27E2-DC1D-4568-A478-CA47F4AD0975}"/>
              </a:ext>
            </a:extLst>
          </p:cNvPr>
          <p:cNvSpPr/>
          <p:nvPr/>
        </p:nvSpPr>
        <p:spPr>
          <a:xfrm>
            <a:off x="4209601" y="2751115"/>
            <a:ext cx="576072" cy="66751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03B08F85-3840-4F80-BA60-58DA1509C10E}"/>
              </a:ext>
            </a:extLst>
          </p:cNvPr>
          <p:cNvGrpSpPr/>
          <p:nvPr/>
        </p:nvGrpSpPr>
        <p:grpSpPr>
          <a:xfrm>
            <a:off x="3327266" y="2546827"/>
            <a:ext cx="1386178" cy="404662"/>
            <a:chOff x="1655200" y="2758927"/>
            <a:chExt cx="1386178" cy="404662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DB923A78-4AF0-48E9-BAFD-A44FF0CE6995}"/>
                </a:ext>
              </a:extLst>
            </p:cNvPr>
            <p:cNvGrpSpPr/>
            <p:nvPr/>
          </p:nvGrpSpPr>
          <p:grpSpPr>
            <a:xfrm>
              <a:off x="1959765" y="2758927"/>
              <a:ext cx="1081613" cy="404662"/>
              <a:chOff x="2082211" y="2808304"/>
              <a:chExt cx="456345" cy="1215056"/>
            </a:xfrm>
          </p:grpSpPr>
          <p:sp>
            <p:nvSpPr>
              <p:cNvPr id="19" name="Organigramme : Connecteur 18">
                <a:extLst>
                  <a:ext uri="{FF2B5EF4-FFF2-40B4-BE49-F238E27FC236}">
                    <a16:creationId xmlns:a16="http://schemas.microsoft.com/office/drawing/2014/main" id="{08BB351A-9852-4C49-B279-A4EE657EF975}"/>
                  </a:ext>
                </a:extLst>
              </p:cNvPr>
              <p:cNvSpPr/>
              <p:nvPr/>
            </p:nvSpPr>
            <p:spPr>
              <a:xfrm>
                <a:off x="2082211" y="2808304"/>
                <a:ext cx="456345" cy="1215056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243321B-0533-46B7-964E-C6C6381A52BB}"/>
                  </a:ext>
                </a:extLst>
              </p:cNvPr>
              <p:cNvSpPr txBox="1"/>
              <p:nvPr/>
            </p:nvSpPr>
            <p:spPr>
              <a:xfrm>
                <a:off x="2222939" y="2839958"/>
                <a:ext cx="136309" cy="1108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/>
                  <a:t>A</a:t>
                </a:r>
              </a:p>
            </p:txBody>
          </p: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31C80C1D-6199-4939-9278-2531D0FB4BC1}"/>
                </a:ext>
              </a:extLst>
            </p:cNvPr>
            <p:cNvGrpSpPr/>
            <p:nvPr/>
          </p:nvGrpSpPr>
          <p:grpSpPr>
            <a:xfrm>
              <a:off x="1655200" y="2827331"/>
              <a:ext cx="305550" cy="223032"/>
              <a:chOff x="782859" y="2640354"/>
              <a:chExt cx="305550" cy="223032"/>
            </a:xfrm>
          </p:grpSpPr>
          <p:sp>
            <p:nvSpPr>
              <p:cNvPr id="54" name="Triangle isocèle 53">
                <a:extLst>
                  <a:ext uri="{FF2B5EF4-FFF2-40B4-BE49-F238E27FC236}">
                    <a16:creationId xmlns:a16="http://schemas.microsoft.com/office/drawing/2014/main" id="{80E422D4-5E90-48FF-BC8F-986E1A495CA9}"/>
                  </a:ext>
                </a:extLst>
              </p:cNvPr>
              <p:cNvSpPr/>
              <p:nvPr/>
            </p:nvSpPr>
            <p:spPr>
              <a:xfrm rot="15811723">
                <a:off x="723518" y="2699695"/>
                <a:ext cx="223032" cy="104349"/>
              </a:xfrm>
              <a:prstGeom prst="triangle">
                <a:avLst>
                  <a:gd name="adj" fmla="val 495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5" name="Forme libre : forme 54">
                <a:extLst>
                  <a:ext uri="{FF2B5EF4-FFF2-40B4-BE49-F238E27FC236}">
                    <a16:creationId xmlns:a16="http://schemas.microsoft.com/office/drawing/2014/main" id="{1EEC7B55-1B8C-4212-A6AB-5EFD15037A16}"/>
                  </a:ext>
                </a:extLst>
              </p:cNvPr>
              <p:cNvSpPr/>
              <p:nvPr/>
            </p:nvSpPr>
            <p:spPr>
              <a:xfrm>
                <a:off x="887104" y="2698845"/>
                <a:ext cx="201305" cy="75436"/>
              </a:xfrm>
              <a:custGeom>
                <a:avLst/>
                <a:gdLst>
                  <a:gd name="connsiteX0" fmla="*/ 0 w 201305"/>
                  <a:gd name="connsiteY0" fmla="*/ 47767 h 75436"/>
                  <a:gd name="connsiteX1" fmla="*/ 30708 w 201305"/>
                  <a:gd name="connsiteY1" fmla="*/ 44355 h 75436"/>
                  <a:gd name="connsiteX2" fmla="*/ 44356 w 201305"/>
                  <a:gd name="connsiteY2" fmla="*/ 40943 h 75436"/>
                  <a:gd name="connsiteX3" fmla="*/ 51180 w 201305"/>
                  <a:gd name="connsiteY3" fmla="*/ 20471 h 75436"/>
                  <a:gd name="connsiteX4" fmla="*/ 54592 w 201305"/>
                  <a:gd name="connsiteY4" fmla="*/ 3412 h 75436"/>
                  <a:gd name="connsiteX5" fmla="*/ 68239 w 201305"/>
                  <a:gd name="connsiteY5" fmla="*/ 0 h 75436"/>
                  <a:gd name="connsiteX6" fmla="*/ 119418 w 201305"/>
                  <a:gd name="connsiteY6" fmla="*/ 3412 h 75436"/>
                  <a:gd name="connsiteX7" fmla="*/ 129654 w 201305"/>
                  <a:gd name="connsiteY7" fmla="*/ 17059 h 75436"/>
                  <a:gd name="connsiteX8" fmla="*/ 143302 w 201305"/>
                  <a:gd name="connsiteY8" fmla="*/ 40943 h 75436"/>
                  <a:gd name="connsiteX9" fmla="*/ 153538 w 201305"/>
                  <a:gd name="connsiteY9" fmla="*/ 54591 h 75436"/>
                  <a:gd name="connsiteX10" fmla="*/ 163774 w 201305"/>
                  <a:gd name="connsiteY10" fmla="*/ 75062 h 75436"/>
                  <a:gd name="connsiteX11" fmla="*/ 184245 w 201305"/>
                  <a:gd name="connsiteY11" fmla="*/ 71651 h 75436"/>
                  <a:gd name="connsiteX12" fmla="*/ 201305 w 201305"/>
                  <a:gd name="connsiteY12" fmla="*/ 71651 h 75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305" h="75436">
                    <a:moveTo>
                      <a:pt x="0" y="47767"/>
                    </a:moveTo>
                    <a:cubicBezTo>
                      <a:pt x="10236" y="46630"/>
                      <a:pt x="20529" y="45921"/>
                      <a:pt x="30708" y="44355"/>
                    </a:cubicBezTo>
                    <a:cubicBezTo>
                      <a:pt x="35343" y="43642"/>
                      <a:pt x="41304" y="44503"/>
                      <a:pt x="44356" y="40943"/>
                    </a:cubicBezTo>
                    <a:cubicBezTo>
                      <a:pt x="49037" y="35482"/>
                      <a:pt x="49769" y="27524"/>
                      <a:pt x="51180" y="20471"/>
                    </a:cubicBezTo>
                    <a:cubicBezTo>
                      <a:pt x="52317" y="14785"/>
                      <a:pt x="50880" y="7867"/>
                      <a:pt x="54592" y="3412"/>
                    </a:cubicBezTo>
                    <a:cubicBezTo>
                      <a:pt x="57594" y="-190"/>
                      <a:pt x="63690" y="1137"/>
                      <a:pt x="68239" y="0"/>
                    </a:cubicBezTo>
                    <a:cubicBezTo>
                      <a:pt x="85299" y="1137"/>
                      <a:pt x="102944" y="-1164"/>
                      <a:pt x="119418" y="3412"/>
                    </a:cubicBezTo>
                    <a:cubicBezTo>
                      <a:pt x="124897" y="4934"/>
                      <a:pt x="126349" y="12432"/>
                      <a:pt x="129654" y="17059"/>
                    </a:cubicBezTo>
                    <a:cubicBezTo>
                      <a:pt x="148432" y="43347"/>
                      <a:pt x="123317" y="8967"/>
                      <a:pt x="143302" y="40943"/>
                    </a:cubicBezTo>
                    <a:cubicBezTo>
                      <a:pt x="146316" y="45765"/>
                      <a:pt x="150126" y="50042"/>
                      <a:pt x="153538" y="54591"/>
                    </a:cubicBezTo>
                    <a:cubicBezTo>
                      <a:pt x="154731" y="58170"/>
                      <a:pt x="158963" y="73859"/>
                      <a:pt x="163774" y="75062"/>
                    </a:cubicBezTo>
                    <a:cubicBezTo>
                      <a:pt x="170485" y="76740"/>
                      <a:pt x="177356" y="72277"/>
                      <a:pt x="184245" y="71651"/>
                    </a:cubicBezTo>
                    <a:cubicBezTo>
                      <a:pt x="189908" y="71136"/>
                      <a:pt x="195618" y="71651"/>
                      <a:pt x="201305" y="71651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sp>
        <p:nvSpPr>
          <p:cNvPr id="60" name="Flèche : en arc 59">
            <a:extLst>
              <a:ext uri="{FF2B5EF4-FFF2-40B4-BE49-F238E27FC236}">
                <a16:creationId xmlns:a16="http://schemas.microsoft.com/office/drawing/2014/main" id="{B2C1B160-AEAC-4036-AB95-DB4F451C66C9}"/>
              </a:ext>
            </a:extLst>
          </p:cNvPr>
          <p:cNvSpPr/>
          <p:nvPr/>
        </p:nvSpPr>
        <p:spPr>
          <a:xfrm>
            <a:off x="5060887" y="2601263"/>
            <a:ext cx="1828305" cy="1638750"/>
          </a:xfrm>
          <a:prstGeom prst="circularArrow">
            <a:avLst>
              <a:gd name="adj1" fmla="val 5830"/>
              <a:gd name="adj2" fmla="val 1016979"/>
              <a:gd name="adj3" fmla="val 20559844"/>
              <a:gd name="adj4" fmla="val 13450975"/>
              <a:gd name="adj5" fmla="val 1507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F0AC712-F5FF-4D55-9A7B-3B4FDD8C4E4A}"/>
              </a:ext>
            </a:extLst>
          </p:cNvPr>
          <p:cNvGrpSpPr/>
          <p:nvPr/>
        </p:nvGrpSpPr>
        <p:grpSpPr>
          <a:xfrm>
            <a:off x="249407" y="2611313"/>
            <a:ext cx="1878551" cy="915321"/>
            <a:chOff x="5914951" y="2283051"/>
            <a:chExt cx="2478379" cy="1215151"/>
          </a:xfrm>
        </p:grpSpPr>
        <p:sp>
          <p:nvSpPr>
            <p:cNvPr id="15" name="Organigramme : Terminateur 14">
              <a:extLst>
                <a:ext uri="{FF2B5EF4-FFF2-40B4-BE49-F238E27FC236}">
                  <a16:creationId xmlns:a16="http://schemas.microsoft.com/office/drawing/2014/main" id="{D72A6BE7-4E65-420B-A5EE-EF8C4861ACC1}"/>
                </a:ext>
              </a:extLst>
            </p:cNvPr>
            <p:cNvSpPr/>
            <p:nvPr/>
          </p:nvSpPr>
          <p:spPr>
            <a:xfrm>
              <a:off x="5914951" y="2283051"/>
              <a:ext cx="2478379" cy="1215151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1FFE03B7-9BA9-47AD-8436-25BE02CE3A11}"/>
                </a:ext>
              </a:extLst>
            </p:cNvPr>
            <p:cNvGrpSpPr/>
            <p:nvPr/>
          </p:nvGrpSpPr>
          <p:grpSpPr>
            <a:xfrm>
              <a:off x="6571326" y="2449551"/>
              <a:ext cx="864999" cy="882142"/>
              <a:chOff x="2033951" y="5278731"/>
              <a:chExt cx="1050832" cy="995460"/>
            </a:xfrm>
          </p:grpSpPr>
          <p:sp>
            <p:nvSpPr>
              <p:cNvPr id="9" name="Cercle : creux 8">
                <a:extLst>
                  <a:ext uri="{FF2B5EF4-FFF2-40B4-BE49-F238E27FC236}">
                    <a16:creationId xmlns:a16="http://schemas.microsoft.com/office/drawing/2014/main" id="{6A4A52B1-D98B-46A5-8309-4C46B4EAE212}"/>
                  </a:ext>
                </a:extLst>
              </p:cNvPr>
              <p:cNvSpPr/>
              <p:nvPr/>
            </p:nvSpPr>
            <p:spPr>
              <a:xfrm>
                <a:off x="2047399" y="5278731"/>
                <a:ext cx="1000978" cy="995460"/>
              </a:xfrm>
              <a:prstGeom prst="donut">
                <a:avLst>
                  <a:gd name="adj" fmla="val 512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Arc plein 12">
                <a:extLst>
                  <a:ext uri="{FF2B5EF4-FFF2-40B4-BE49-F238E27FC236}">
                    <a16:creationId xmlns:a16="http://schemas.microsoft.com/office/drawing/2014/main" id="{6D74AA2A-FAE8-4468-A219-E143D2F05985}"/>
                  </a:ext>
                </a:extLst>
              </p:cNvPr>
              <p:cNvSpPr/>
              <p:nvPr/>
            </p:nvSpPr>
            <p:spPr>
              <a:xfrm rot="16969282">
                <a:off x="1907970" y="5503461"/>
                <a:ext cx="656624" cy="404662"/>
              </a:xfrm>
              <a:prstGeom prst="blockArc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Arc plein 35">
                <a:extLst>
                  <a:ext uri="{FF2B5EF4-FFF2-40B4-BE49-F238E27FC236}">
                    <a16:creationId xmlns:a16="http://schemas.microsoft.com/office/drawing/2014/main" id="{FA293A18-C703-4C41-B530-8068B31936E3}"/>
                  </a:ext>
                </a:extLst>
              </p:cNvPr>
              <p:cNvSpPr/>
              <p:nvPr/>
            </p:nvSpPr>
            <p:spPr>
              <a:xfrm rot="5925616">
                <a:off x="2554140" y="5628233"/>
                <a:ext cx="656624" cy="404662"/>
              </a:xfrm>
              <a:prstGeom prst="blockArc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7" name="Parallélogramme 16">
            <a:extLst>
              <a:ext uri="{FF2B5EF4-FFF2-40B4-BE49-F238E27FC236}">
                <a16:creationId xmlns:a16="http://schemas.microsoft.com/office/drawing/2014/main" id="{FCF0E9FD-5D7B-4A7F-95E7-D71A411FC004}"/>
              </a:ext>
            </a:extLst>
          </p:cNvPr>
          <p:cNvSpPr/>
          <p:nvPr/>
        </p:nvSpPr>
        <p:spPr>
          <a:xfrm>
            <a:off x="3492109" y="3006903"/>
            <a:ext cx="362061" cy="597844"/>
          </a:xfrm>
          <a:prstGeom prst="parallelogram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arme 17">
            <a:extLst>
              <a:ext uri="{FF2B5EF4-FFF2-40B4-BE49-F238E27FC236}">
                <a16:creationId xmlns:a16="http://schemas.microsoft.com/office/drawing/2014/main" id="{DDDD561E-37DF-4892-9B9E-AF4832022858}"/>
              </a:ext>
            </a:extLst>
          </p:cNvPr>
          <p:cNvSpPr/>
          <p:nvPr/>
        </p:nvSpPr>
        <p:spPr>
          <a:xfrm>
            <a:off x="3803381" y="3670549"/>
            <a:ext cx="600384" cy="671999"/>
          </a:xfrm>
          <a:prstGeom prst="teardrop">
            <a:avLst>
              <a:gd name="adj" fmla="val 49232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9EA08D6E-50FD-4962-B1E7-C27BCE985F2A}"/>
              </a:ext>
            </a:extLst>
          </p:cNvPr>
          <p:cNvSpPr/>
          <p:nvPr/>
        </p:nvSpPr>
        <p:spPr>
          <a:xfrm>
            <a:off x="2402840" y="2929132"/>
            <a:ext cx="463186" cy="24170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F9F1C9A8-2A55-4BE2-8017-120F65E4D589}"/>
              </a:ext>
            </a:extLst>
          </p:cNvPr>
          <p:cNvSpPr txBox="1">
            <a:spLocks/>
          </p:cNvSpPr>
          <p:nvPr/>
        </p:nvSpPr>
        <p:spPr>
          <a:xfrm>
            <a:off x="1686455" y="1809549"/>
            <a:ext cx="265686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Co-purification</a:t>
            </a:r>
            <a:endParaRPr lang="en-US" sz="2200" b="1" dirty="0">
              <a:effectLst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13E96B6-DBC6-412E-A794-F67552C75DAB}"/>
              </a:ext>
            </a:extLst>
          </p:cNvPr>
          <p:cNvGrpSpPr/>
          <p:nvPr/>
        </p:nvGrpSpPr>
        <p:grpSpPr>
          <a:xfrm>
            <a:off x="6127187" y="4419126"/>
            <a:ext cx="1386178" cy="404662"/>
            <a:chOff x="1655200" y="2758927"/>
            <a:chExt cx="1386178" cy="404662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43E15C4C-4712-41C1-92F2-92CC22B676AC}"/>
                </a:ext>
              </a:extLst>
            </p:cNvPr>
            <p:cNvGrpSpPr/>
            <p:nvPr/>
          </p:nvGrpSpPr>
          <p:grpSpPr>
            <a:xfrm>
              <a:off x="1959765" y="2758927"/>
              <a:ext cx="1081613" cy="404662"/>
              <a:chOff x="2082211" y="2808304"/>
              <a:chExt cx="456345" cy="1215056"/>
            </a:xfrm>
          </p:grpSpPr>
          <p:sp>
            <p:nvSpPr>
              <p:cNvPr id="68" name="Organigramme : Connecteur 67">
                <a:extLst>
                  <a:ext uri="{FF2B5EF4-FFF2-40B4-BE49-F238E27FC236}">
                    <a16:creationId xmlns:a16="http://schemas.microsoft.com/office/drawing/2014/main" id="{17E43F66-63AB-432F-9F18-3900B282A317}"/>
                  </a:ext>
                </a:extLst>
              </p:cNvPr>
              <p:cNvSpPr/>
              <p:nvPr/>
            </p:nvSpPr>
            <p:spPr>
              <a:xfrm>
                <a:off x="2082211" y="2808304"/>
                <a:ext cx="456345" cy="1215056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AD88F722-266B-40D1-934F-56CCFDD0973A}"/>
                  </a:ext>
                </a:extLst>
              </p:cNvPr>
              <p:cNvSpPr txBox="1"/>
              <p:nvPr/>
            </p:nvSpPr>
            <p:spPr>
              <a:xfrm>
                <a:off x="2222939" y="2839958"/>
                <a:ext cx="136309" cy="1108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/>
                  <a:t>A</a:t>
                </a:r>
              </a:p>
            </p:txBody>
          </p:sp>
        </p:grp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A99D9076-88D5-4C31-B5E8-69DAB7F5891B}"/>
                </a:ext>
              </a:extLst>
            </p:cNvPr>
            <p:cNvGrpSpPr/>
            <p:nvPr/>
          </p:nvGrpSpPr>
          <p:grpSpPr>
            <a:xfrm>
              <a:off x="1655200" y="2827331"/>
              <a:ext cx="305550" cy="223032"/>
              <a:chOff x="782859" y="2640354"/>
              <a:chExt cx="305550" cy="223032"/>
            </a:xfrm>
          </p:grpSpPr>
          <p:sp>
            <p:nvSpPr>
              <p:cNvPr id="66" name="Triangle isocèle 65">
                <a:extLst>
                  <a:ext uri="{FF2B5EF4-FFF2-40B4-BE49-F238E27FC236}">
                    <a16:creationId xmlns:a16="http://schemas.microsoft.com/office/drawing/2014/main" id="{3267BAEA-BC62-413F-9BFB-A1718CE72C2B}"/>
                  </a:ext>
                </a:extLst>
              </p:cNvPr>
              <p:cNvSpPr/>
              <p:nvPr/>
            </p:nvSpPr>
            <p:spPr>
              <a:xfrm rot="15811723">
                <a:off x="723518" y="2699695"/>
                <a:ext cx="223032" cy="104349"/>
              </a:xfrm>
              <a:prstGeom prst="triangle">
                <a:avLst>
                  <a:gd name="adj" fmla="val 495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7" name="Forme libre : forme 66">
                <a:extLst>
                  <a:ext uri="{FF2B5EF4-FFF2-40B4-BE49-F238E27FC236}">
                    <a16:creationId xmlns:a16="http://schemas.microsoft.com/office/drawing/2014/main" id="{EF64F635-7A5A-4B5B-987D-4C1CDDE4BFD7}"/>
                  </a:ext>
                </a:extLst>
              </p:cNvPr>
              <p:cNvSpPr/>
              <p:nvPr/>
            </p:nvSpPr>
            <p:spPr>
              <a:xfrm>
                <a:off x="887104" y="2698845"/>
                <a:ext cx="201305" cy="75436"/>
              </a:xfrm>
              <a:custGeom>
                <a:avLst/>
                <a:gdLst>
                  <a:gd name="connsiteX0" fmla="*/ 0 w 201305"/>
                  <a:gd name="connsiteY0" fmla="*/ 47767 h 75436"/>
                  <a:gd name="connsiteX1" fmla="*/ 30708 w 201305"/>
                  <a:gd name="connsiteY1" fmla="*/ 44355 h 75436"/>
                  <a:gd name="connsiteX2" fmla="*/ 44356 w 201305"/>
                  <a:gd name="connsiteY2" fmla="*/ 40943 h 75436"/>
                  <a:gd name="connsiteX3" fmla="*/ 51180 w 201305"/>
                  <a:gd name="connsiteY3" fmla="*/ 20471 h 75436"/>
                  <a:gd name="connsiteX4" fmla="*/ 54592 w 201305"/>
                  <a:gd name="connsiteY4" fmla="*/ 3412 h 75436"/>
                  <a:gd name="connsiteX5" fmla="*/ 68239 w 201305"/>
                  <a:gd name="connsiteY5" fmla="*/ 0 h 75436"/>
                  <a:gd name="connsiteX6" fmla="*/ 119418 w 201305"/>
                  <a:gd name="connsiteY6" fmla="*/ 3412 h 75436"/>
                  <a:gd name="connsiteX7" fmla="*/ 129654 w 201305"/>
                  <a:gd name="connsiteY7" fmla="*/ 17059 h 75436"/>
                  <a:gd name="connsiteX8" fmla="*/ 143302 w 201305"/>
                  <a:gd name="connsiteY8" fmla="*/ 40943 h 75436"/>
                  <a:gd name="connsiteX9" fmla="*/ 153538 w 201305"/>
                  <a:gd name="connsiteY9" fmla="*/ 54591 h 75436"/>
                  <a:gd name="connsiteX10" fmla="*/ 163774 w 201305"/>
                  <a:gd name="connsiteY10" fmla="*/ 75062 h 75436"/>
                  <a:gd name="connsiteX11" fmla="*/ 184245 w 201305"/>
                  <a:gd name="connsiteY11" fmla="*/ 71651 h 75436"/>
                  <a:gd name="connsiteX12" fmla="*/ 201305 w 201305"/>
                  <a:gd name="connsiteY12" fmla="*/ 71651 h 75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305" h="75436">
                    <a:moveTo>
                      <a:pt x="0" y="47767"/>
                    </a:moveTo>
                    <a:cubicBezTo>
                      <a:pt x="10236" y="46630"/>
                      <a:pt x="20529" y="45921"/>
                      <a:pt x="30708" y="44355"/>
                    </a:cubicBezTo>
                    <a:cubicBezTo>
                      <a:pt x="35343" y="43642"/>
                      <a:pt x="41304" y="44503"/>
                      <a:pt x="44356" y="40943"/>
                    </a:cubicBezTo>
                    <a:cubicBezTo>
                      <a:pt x="49037" y="35482"/>
                      <a:pt x="49769" y="27524"/>
                      <a:pt x="51180" y="20471"/>
                    </a:cubicBezTo>
                    <a:cubicBezTo>
                      <a:pt x="52317" y="14785"/>
                      <a:pt x="50880" y="7867"/>
                      <a:pt x="54592" y="3412"/>
                    </a:cubicBezTo>
                    <a:cubicBezTo>
                      <a:pt x="57594" y="-190"/>
                      <a:pt x="63690" y="1137"/>
                      <a:pt x="68239" y="0"/>
                    </a:cubicBezTo>
                    <a:cubicBezTo>
                      <a:pt x="85299" y="1137"/>
                      <a:pt x="102944" y="-1164"/>
                      <a:pt x="119418" y="3412"/>
                    </a:cubicBezTo>
                    <a:cubicBezTo>
                      <a:pt x="124897" y="4934"/>
                      <a:pt x="126349" y="12432"/>
                      <a:pt x="129654" y="17059"/>
                    </a:cubicBezTo>
                    <a:cubicBezTo>
                      <a:pt x="148432" y="43347"/>
                      <a:pt x="123317" y="8967"/>
                      <a:pt x="143302" y="40943"/>
                    </a:cubicBezTo>
                    <a:cubicBezTo>
                      <a:pt x="146316" y="45765"/>
                      <a:pt x="150126" y="50042"/>
                      <a:pt x="153538" y="54591"/>
                    </a:cubicBezTo>
                    <a:cubicBezTo>
                      <a:pt x="154731" y="58170"/>
                      <a:pt x="158963" y="73859"/>
                      <a:pt x="163774" y="75062"/>
                    </a:cubicBezTo>
                    <a:cubicBezTo>
                      <a:pt x="170485" y="76740"/>
                      <a:pt x="177356" y="72277"/>
                      <a:pt x="184245" y="71651"/>
                    </a:cubicBezTo>
                    <a:cubicBezTo>
                      <a:pt x="189908" y="71136"/>
                      <a:pt x="195618" y="71651"/>
                      <a:pt x="201305" y="71651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5D438E9-3EA0-405D-93E1-4037EE5007C5}"/>
              </a:ext>
            </a:extLst>
          </p:cNvPr>
          <p:cNvGrpSpPr/>
          <p:nvPr/>
        </p:nvGrpSpPr>
        <p:grpSpPr>
          <a:xfrm>
            <a:off x="7400617" y="3908165"/>
            <a:ext cx="611646" cy="1456565"/>
            <a:chOff x="3837432" y="2759977"/>
            <a:chExt cx="576072" cy="1456565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3DCFD1A5-CEE7-4ACA-8ACA-30B7B46F75F7}"/>
                </a:ext>
              </a:extLst>
            </p:cNvPr>
            <p:cNvSpPr/>
            <p:nvPr/>
          </p:nvSpPr>
          <p:spPr>
            <a:xfrm>
              <a:off x="3941064" y="2759977"/>
              <a:ext cx="338328" cy="14565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00B52FEE-8711-4A27-A0E0-930A1E5CAA2B}"/>
                </a:ext>
              </a:extLst>
            </p:cNvPr>
            <p:cNvSpPr txBox="1"/>
            <p:nvPr/>
          </p:nvSpPr>
          <p:spPr>
            <a:xfrm>
              <a:off x="3837432" y="3301297"/>
              <a:ext cx="576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/>
                <a:t>B</a:t>
              </a:r>
            </a:p>
          </p:txBody>
        </p:sp>
      </p:grpSp>
      <p:sp>
        <p:nvSpPr>
          <p:cNvPr id="80" name="Triangle isocèle 79">
            <a:extLst>
              <a:ext uri="{FF2B5EF4-FFF2-40B4-BE49-F238E27FC236}">
                <a16:creationId xmlns:a16="http://schemas.microsoft.com/office/drawing/2014/main" id="{24C3227C-001A-443D-B5B8-02C3F6B43F06}"/>
              </a:ext>
            </a:extLst>
          </p:cNvPr>
          <p:cNvSpPr/>
          <p:nvPr/>
        </p:nvSpPr>
        <p:spPr>
          <a:xfrm rot="14701358">
            <a:off x="7224993" y="5808175"/>
            <a:ext cx="338328" cy="14187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1" name="Larme 80">
            <a:extLst>
              <a:ext uri="{FF2B5EF4-FFF2-40B4-BE49-F238E27FC236}">
                <a16:creationId xmlns:a16="http://schemas.microsoft.com/office/drawing/2014/main" id="{F2E51546-99AE-42DB-98D7-2BD253216A15}"/>
              </a:ext>
            </a:extLst>
          </p:cNvPr>
          <p:cNvSpPr/>
          <p:nvPr/>
        </p:nvSpPr>
        <p:spPr>
          <a:xfrm>
            <a:off x="6333259" y="6181552"/>
            <a:ext cx="600384" cy="671999"/>
          </a:xfrm>
          <a:prstGeom prst="teardrop">
            <a:avLst>
              <a:gd name="adj" fmla="val 49232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Parallélogramme 81">
            <a:extLst>
              <a:ext uri="{FF2B5EF4-FFF2-40B4-BE49-F238E27FC236}">
                <a16:creationId xmlns:a16="http://schemas.microsoft.com/office/drawing/2014/main" id="{96E4FC40-23B5-43B2-82BF-2ACFBCBC19FF}"/>
              </a:ext>
            </a:extLst>
          </p:cNvPr>
          <p:cNvSpPr/>
          <p:nvPr/>
        </p:nvSpPr>
        <p:spPr>
          <a:xfrm>
            <a:off x="6886482" y="6064665"/>
            <a:ext cx="362061" cy="597844"/>
          </a:xfrm>
          <a:prstGeom prst="parallelogram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FB3030E3-0B0F-4603-BDAA-92AAF24B599C}"/>
              </a:ext>
            </a:extLst>
          </p:cNvPr>
          <p:cNvSpPr/>
          <p:nvPr/>
        </p:nvSpPr>
        <p:spPr>
          <a:xfrm>
            <a:off x="7603579" y="6121358"/>
            <a:ext cx="576072" cy="66751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5CC80B9-DE7A-4E03-9F99-0A6AD0AC02DB}"/>
              </a:ext>
            </a:extLst>
          </p:cNvPr>
          <p:cNvSpPr txBox="1"/>
          <p:nvPr/>
        </p:nvSpPr>
        <p:spPr>
          <a:xfrm>
            <a:off x="136548" y="5483870"/>
            <a:ext cx="4164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/>
              <a:t>2. </a:t>
            </a:r>
            <a:r>
              <a:rPr lang="fr-BE" sz="2400" b="1" dirty="0">
                <a:solidFill>
                  <a:schemeClr val="accent4"/>
                </a:solidFill>
              </a:rPr>
              <a:t>A</a:t>
            </a:r>
            <a:r>
              <a:rPr lang="fr-BE" sz="2400" b="1" dirty="0"/>
              <a:t> n’interagit pas avec </a:t>
            </a:r>
            <a:r>
              <a:rPr lang="fr-BE" sz="2400" b="1" dirty="0">
                <a:solidFill>
                  <a:schemeClr val="accent3"/>
                </a:solidFill>
              </a:rPr>
              <a:t>B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7F6165A-7BC5-4F6E-B482-08D20229AE67}"/>
              </a:ext>
            </a:extLst>
          </p:cNvPr>
          <p:cNvSpPr txBox="1"/>
          <p:nvPr/>
        </p:nvSpPr>
        <p:spPr>
          <a:xfrm>
            <a:off x="474787" y="3659159"/>
            <a:ext cx="2005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Co-expression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4BD29AEC-0E2D-46F4-B656-A0F3D1F05F36}"/>
              </a:ext>
            </a:extLst>
          </p:cNvPr>
          <p:cNvSpPr txBox="1"/>
          <p:nvPr/>
        </p:nvSpPr>
        <p:spPr>
          <a:xfrm>
            <a:off x="2866025" y="4300818"/>
            <a:ext cx="277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Solution </a:t>
            </a:r>
            <a:r>
              <a:rPr lang="en-GB" sz="1600" dirty="0" err="1"/>
              <a:t>protéique</a:t>
            </a:r>
            <a:r>
              <a:rPr lang="en-GB" sz="1600" dirty="0"/>
              <a:t> après </a:t>
            </a:r>
            <a:r>
              <a:rPr lang="en-GB" sz="1600" dirty="0" err="1"/>
              <a:t>extaction</a:t>
            </a:r>
            <a:endParaRPr lang="en-GB" sz="1600" dirty="0"/>
          </a:p>
        </p:txBody>
      </p: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8CFB02C2-7BA6-4DBD-BAC1-90B93E942443}"/>
              </a:ext>
            </a:extLst>
          </p:cNvPr>
          <p:cNvGrpSpPr/>
          <p:nvPr/>
        </p:nvGrpSpPr>
        <p:grpSpPr>
          <a:xfrm>
            <a:off x="8948767" y="2645931"/>
            <a:ext cx="3115166" cy="3041812"/>
            <a:chOff x="8023381" y="3011288"/>
            <a:chExt cx="2515331" cy="2507829"/>
          </a:xfrm>
        </p:grpSpPr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0FE1E636-860B-4DE4-9F91-325460C2C4F9}"/>
                </a:ext>
              </a:extLst>
            </p:cNvPr>
            <p:cNvGrpSpPr/>
            <p:nvPr/>
          </p:nvGrpSpPr>
          <p:grpSpPr>
            <a:xfrm>
              <a:off x="8023381" y="3011288"/>
              <a:ext cx="2515331" cy="2507829"/>
              <a:chOff x="8023381" y="3011288"/>
              <a:chExt cx="2515331" cy="2507829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6542872-BA63-4B76-BA47-736C20D53169}"/>
                  </a:ext>
                </a:extLst>
              </p:cNvPr>
              <p:cNvSpPr/>
              <p:nvPr/>
            </p:nvSpPr>
            <p:spPr>
              <a:xfrm>
                <a:off x="8023381" y="3011288"/>
                <a:ext cx="2515331" cy="25078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105" name="Connecteur droit 104">
                <a:extLst>
                  <a:ext uri="{FF2B5EF4-FFF2-40B4-BE49-F238E27FC236}">
                    <a16:creationId xmlns:a16="http://schemas.microsoft.com/office/drawing/2014/main" id="{C5D3A9DB-5955-4FE3-A280-22397889CD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232" y="3507648"/>
                <a:ext cx="3240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E2E54AFA-C527-4318-9E51-4AABCC8D3B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232" y="3848639"/>
                <a:ext cx="3240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95710010-7F18-4D6A-84B2-A4E1F593DE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232" y="4189630"/>
                <a:ext cx="3240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>
                <a:extLst>
                  <a:ext uri="{FF2B5EF4-FFF2-40B4-BE49-F238E27FC236}">
                    <a16:creationId xmlns:a16="http://schemas.microsoft.com/office/drawing/2014/main" id="{FB8DD0E4-86F0-4626-B84A-95F9DA160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232" y="4530621"/>
                <a:ext cx="3240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>
                <a:extLst>
                  <a:ext uri="{FF2B5EF4-FFF2-40B4-BE49-F238E27FC236}">
                    <a16:creationId xmlns:a16="http://schemas.microsoft.com/office/drawing/2014/main" id="{F3BC2E08-14F4-42D4-8495-22E0C042DB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232" y="4871612"/>
                <a:ext cx="3240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>
                <a:extLst>
                  <a:ext uri="{FF2B5EF4-FFF2-40B4-BE49-F238E27FC236}">
                    <a16:creationId xmlns:a16="http://schemas.microsoft.com/office/drawing/2014/main" id="{219C9EA0-6663-4A19-A052-F370D3738C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232" y="5212602"/>
                <a:ext cx="3240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54">
              <a:extLst>
                <a:ext uri="{FF2B5EF4-FFF2-40B4-BE49-F238E27FC236}">
                  <a16:creationId xmlns:a16="http://schemas.microsoft.com/office/drawing/2014/main" id="{8623D617-F0ED-4A9E-9C13-22ECDD031D61}"/>
                </a:ext>
              </a:extLst>
            </p:cNvPr>
            <p:cNvSpPr txBox="1"/>
            <p:nvPr/>
          </p:nvSpPr>
          <p:spPr>
            <a:xfrm>
              <a:off x="8138951" y="3113081"/>
              <a:ext cx="4154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</a:rPr>
                <a:t>MW</a:t>
              </a:r>
              <a:endParaRPr lang="en-US" sz="1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85DDDB4D-A48A-4304-B0CC-EEF4355833B6}"/>
              </a:ext>
            </a:extLst>
          </p:cNvPr>
          <p:cNvGrpSpPr/>
          <p:nvPr/>
        </p:nvGrpSpPr>
        <p:grpSpPr>
          <a:xfrm>
            <a:off x="10340494" y="2719520"/>
            <a:ext cx="1596448" cy="840541"/>
            <a:chOff x="9176389" y="2958895"/>
            <a:chExt cx="1322614" cy="725004"/>
          </a:xfrm>
        </p:grpSpPr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B037EACD-9453-4C31-908F-20EE50C55B63}"/>
                </a:ext>
              </a:extLst>
            </p:cNvPr>
            <p:cNvCxnSpPr>
              <a:cxnSpLocks/>
            </p:cNvCxnSpPr>
            <p:nvPr/>
          </p:nvCxnSpPr>
          <p:spPr>
            <a:xfrm>
              <a:off x="9235813" y="3683899"/>
              <a:ext cx="324000" cy="0"/>
            </a:xfrm>
            <a:prstGeom prst="line">
              <a:avLst/>
            </a:prstGeom>
            <a:ln w="53975">
              <a:solidFill>
                <a:schemeClr val="accent4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82D48F10-231C-4928-93EC-438A96FAD581}"/>
                </a:ext>
              </a:extLst>
            </p:cNvPr>
            <p:cNvCxnSpPr>
              <a:cxnSpLocks/>
            </p:cNvCxnSpPr>
            <p:nvPr/>
          </p:nvCxnSpPr>
          <p:spPr>
            <a:xfrm>
              <a:off x="9665207" y="3683899"/>
              <a:ext cx="324000" cy="0"/>
            </a:xfrm>
            <a:prstGeom prst="line">
              <a:avLst/>
            </a:prstGeom>
            <a:ln w="53975">
              <a:solidFill>
                <a:schemeClr val="accent4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31BD7BF2-2CED-4095-905E-3CE64B94F2D8}"/>
                </a:ext>
              </a:extLst>
            </p:cNvPr>
            <p:cNvCxnSpPr>
              <a:cxnSpLocks/>
            </p:cNvCxnSpPr>
            <p:nvPr/>
          </p:nvCxnSpPr>
          <p:spPr>
            <a:xfrm>
              <a:off x="10094603" y="3683899"/>
              <a:ext cx="324000" cy="0"/>
            </a:xfrm>
            <a:prstGeom prst="line">
              <a:avLst/>
            </a:prstGeom>
            <a:ln w="53975">
              <a:solidFill>
                <a:schemeClr val="accent4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0" name="Straight Connector 53">
              <a:extLst>
                <a:ext uri="{FF2B5EF4-FFF2-40B4-BE49-F238E27FC236}">
                  <a16:creationId xmlns:a16="http://schemas.microsoft.com/office/drawing/2014/main" id="{6BDB5C7F-D646-47E6-B20F-1B6C95642842}"/>
                </a:ext>
              </a:extLst>
            </p:cNvPr>
            <p:cNvCxnSpPr>
              <a:cxnSpLocks/>
            </p:cNvCxnSpPr>
            <p:nvPr/>
          </p:nvCxnSpPr>
          <p:spPr>
            <a:xfrm>
              <a:off x="9176389" y="3250638"/>
              <a:ext cx="132261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54">
              <a:extLst>
                <a:ext uri="{FF2B5EF4-FFF2-40B4-BE49-F238E27FC236}">
                  <a16:creationId xmlns:a16="http://schemas.microsoft.com/office/drawing/2014/main" id="{43B53FA7-F67D-48E1-B314-67625F174F02}"/>
                </a:ext>
              </a:extLst>
            </p:cNvPr>
            <p:cNvSpPr txBox="1"/>
            <p:nvPr/>
          </p:nvSpPr>
          <p:spPr>
            <a:xfrm>
              <a:off x="9464036" y="2958895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Elution</a:t>
              </a:r>
              <a:endParaRPr lang="en-US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637DFD41-8FB0-4ED9-9641-40E5FD4D4AFD}"/>
              </a:ext>
            </a:extLst>
          </p:cNvPr>
          <p:cNvGrpSpPr/>
          <p:nvPr/>
        </p:nvGrpSpPr>
        <p:grpSpPr>
          <a:xfrm>
            <a:off x="9688883" y="2746072"/>
            <a:ext cx="487980" cy="2452814"/>
            <a:chOff x="8636547" y="2981796"/>
            <a:chExt cx="404278" cy="2115660"/>
          </a:xfrm>
        </p:grpSpPr>
        <p:cxnSp>
          <p:nvCxnSpPr>
            <p:cNvPr id="123" name="Connecteur droit 122">
              <a:extLst>
                <a:ext uri="{FF2B5EF4-FFF2-40B4-BE49-F238E27FC236}">
                  <a16:creationId xmlns:a16="http://schemas.microsoft.com/office/drawing/2014/main" id="{4FAFDAAC-E21A-4E92-9F3B-95560F125252}"/>
                </a:ext>
              </a:extLst>
            </p:cNvPr>
            <p:cNvCxnSpPr>
              <a:cxnSpLocks/>
            </p:cNvCxnSpPr>
            <p:nvPr/>
          </p:nvCxnSpPr>
          <p:spPr>
            <a:xfrm>
              <a:off x="8647545" y="4499833"/>
              <a:ext cx="324000" cy="0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B15F45B7-ABBD-4C71-8001-4DE5C5C776FB}"/>
                </a:ext>
              </a:extLst>
            </p:cNvPr>
            <p:cNvCxnSpPr>
              <a:cxnSpLocks/>
            </p:cNvCxnSpPr>
            <p:nvPr/>
          </p:nvCxnSpPr>
          <p:spPr>
            <a:xfrm>
              <a:off x="8647545" y="4096908"/>
              <a:ext cx="324000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30D75F0D-C38F-4ED5-AB5B-D9D9534AD45D}"/>
                </a:ext>
              </a:extLst>
            </p:cNvPr>
            <p:cNvCxnSpPr>
              <a:cxnSpLocks/>
            </p:cNvCxnSpPr>
            <p:nvPr/>
          </p:nvCxnSpPr>
          <p:spPr>
            <a:xfrm>
              <a:off x="8647545" y="4721688"/>
              <a:ext cx="324000" cy="0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D64A8E7F-9492-451B-BD20-291F4429B55D}"/>
                </a:ext>
              </a:extLst>
            </p:cNvPr>
            <p:cNvCxnSpPr>
              <a:cxnSpLocks/>
            </p:cNvCxnSpPr>
            <p:nvPr/>
          </p:nvCxnSpPr>
          <p:spPr>
            <a:xfrm>
              <a:off x="8647545" y="5097456"/>
              <a:ext cx="324000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27" name="TextBox 54">
              <a:extLst>
                <a:ext uri="{FF2B5EF4-FFF2-40B4-BE49-F238E27FC236}">
                  <a16:creationId xmlns:a16="http://schemas.microsoft.com/office/drawing/2014/main" id="{149DE651-377E-4CC2-8E91-0C514079F143}"/>
                </a:ext>
              </a:extLst>
            </p:cNvPr>
            <p:cNvSpPr txBox="1"/>
            <p:nvPr/>
          </p:nvSpPr>
          <p:spPr>
            <a:xfrm>
              <a:off x="8636547" y="2981796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NF</a:t>
              </a:r>
              <a:endParaRPr lang="en-US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128" name="ZoneTexte 127">
            <a:extLst>
              <a:ext uri="{FF2B5EF4-FFF2-40B4-BE49-F238E27FC236}">
                <a16:creationId xmlns:a16="http://schemas.microsoft.com/office/drawing/2014/main" id="{F9BDA560-7561-4282-8138-3E8BD918AF26}"/>
              </a:ext>
            </a:extLst>
          </p:cNvPr>
          <p:cNvSpPr txBox="1"/>
          <p:nvPr/>
        </p:nvSpPr>
        <p:spPr>
          <a:xfrm>
            <a:off x="8948767" y="5778282"/>
            <a:ext cx="3115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Analyse SDS-PAGE</a:t>
            </a:r>
          </a:p>
        </p:txBody>
      </p: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6BFEF0D3-0883-48FC-B185-15E055129F5B}"/>
              </a:ext>
            </a:extLst>
          </p:cNvPr>
          <p:cNvCxnSpPr>
            <a:cxnSpLocks/>
          </p:cNvCxnSpPr>
          <p:nvPr/>
        </p:nvCxnSpPr>
        <p:spPr>
          <a:xfrm>
            <a:off x="9702158" y="4240013"/>
            <a:ext cx="391081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94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06 -0.32662 L -0.19206 -0.32639 C -0.18985 -0.32963 -0.18764 -0.33264 -0.18542 -0.33565 C -0.18295 -0.33865 -0.18021 -0.34143 -0.17774 -0.34467 C -0.1767 -0.34606 -0.17566 -0.34768 -0.17448 -0.34907 C -0.15873 -0.36643 -0.16967 -0.35393 -0.15925 -0.36412 C -0.15782 -0.36551 -0.15652 -0.36759 -0.15508 -0.36852 C -0.15092 -0.37153 -0.14649 -0.37315 -0.14245 -0.37615 C -0.13803 -0.37916 -0.13724 -0.38009 -0.1323 -0.38194 C -0.1293 -0.38333 -0.12435 -0.38403 -0.12136 -0.38495 C -0.12019 -0.38541 -0.11915 -0.38611 -0.11797 -0.38657 C -0.11602 -0.38727 -0.11407 -0.3875 -0.11211 -0.38796 C -0.10652 -0.38796 -0.07356 -0.38981 -0.0573 -0.38495 C -0.05417 -0.38403 -0.05417 -0.38356 -0.05143 -0.38194 C -0.04402 -0.37824 -0.05157 -0.38264 -0.04557 -0.37916 C -0.03632 -0.36805 -0.05052 -0.38426 -0.03958 -0.37453 C -0.03893 -0.37384 -0.03854 -0.37245 -0.0379 -0.37153 C -0.03632 -0.36944 -0.03437 -0.36805 -0.03295 -0.36551 L -0.02695 -0.35509 C -0.02343 -0.34213 -0.02747 -0.35463 -0.02278 -0.34606 C -0.02174 -0.34444 -0.02122 -0.3419 -0.02018 -0.34004 C -0.01562 -0.33055 -0.01993 -0.34004 -0.01523 -0.33264 C -0.01342 -0.32986 -0.01185 -0.32662 -0.01015 -0.32361 L -0.00755 -0.31921 C -0.00703 -0.31713 -0.00664 -0.31504 -0.00585 -0.31319 C -0.00078 -0.29977 -0.00039 -0.30301 0.00248 -0.29074 C 0.01237 -0.24815 0.00456 -0.28148 0.00925 -0.25625 C 0.00977 -0.2537 0.01042 -0.25139 0.01094 -0.24884 C 0.01185 -0.24398 0.01368 -0.23403 0.01433 -0.22916 C 0.01472 -0.22639 0.01485 -0.22338 0.01511 -0.22037 C 0.01537 -0.21782 0.01576 -0.21528 0.01602 -0.21273 C 0.01628 -0.20972 0.01641 -0.20671 0.0168 -0.2037 C 0.01732 -0.20069 0.0181 -0.19791 0.01849 -0.1949 C 0.01915 -0.18981 0.01954 -0.18472 0.02019 -0.17986 C 0.02214 -0.16389 0.02136 -0.17083 0.02279 -0.15879 C 0.0224 -0.14537 0.02253 -0.13194 0.02188 -0.11852 C 0.02136 -0.1074 0.02045 -0.10949 0.01941 -0.10185 C 0.01902 -0.09953 0.01889 -0.09699 0.01849 -0.09444 C 0.01823 -0.09236 0.01797 -0.09051 0.01771 -0.08842 C 0.01693 -0.0831 0.0168 -0.08032 0.01602 -0.075 C 0.0155 -0.07199 0.01485 -0.06898 0.01433 -0.06597 L 0.01264 -0.05694 C 0.01237 -0.05555 0.01224 -0.05393 0.01172 -0.05254 C 0.0112 -0.05092 0.01055 -0.04977 0.01003 -0.04815 C 0.00964 -0.04653 0.00964 -0.0449 0.00925 -0.04352 C 0.00873 -0.04143 0.00808 -0.03958 0.00756 -0.0375 C 0.00717 -0.03611 0.00717 -0.03449 0.00678 -0.0331 C 0.00626 -0.03194 0.0056 -0.03102 0.00508 -0.03009 C 0.00313 -0.01967 0.00456 -0.02338 0.0017 -0.01805 C -0.00039 -0.0074 0.00209 -0.02083 5E-6 -0.00764 C -0.00026 -0.00602 -0.00091 -0.00301 -0.00091 -0.00278 L 5E-6 -2.59259E-6 " pathEditMode="relative" rAng="0" ptsTypes="AAA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1324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11 -0.22269 L -0.26211 -0.22246 C -0.26029 -0.22524 -0.25833 -0.22755 -0.25651 -0.23033 C -0.25091 -0.23936 -0.25742 -0.23287 -0.25091 -0.2382 C -0.24271 -0.25255 -0.24961 -0.24167 -0.24401 -0.24862 C -0.24271 -0.25024 -0.2401 -0.25394 -0.2401 -0.25348 C -0.2362 -0.26482 -0.24049 -0.25417 -0.2332 -0.26436 C -0.22669 -0.27315 -0.23229 -0.26667 -0.225 -0.27246 C -0.22422 -0.27292 -0.22344 -0.27454 -0.22252 -0.27477 C -0.22083 -0.27616 -0.21914 -0.27639 -0.21745 -0.27778 C -0.2164 -0.27801 -0.21536 -0.27963 -0.21432 -0.2801 C -0.21185 -0.28125 -0.20924 -0.28172 -0.20677 -0.28241 C -0.19687 -0.28172 -0.18698 -0.28241 -0.17708 -0.2801 C -0.17578 -0.27963 -0.17331 -0.27477 -0.17331 -0.27454 C -0.17083 -0.26482 -0.17344 -0.27362 -0.17018 -0.26713 C -0.16901 -0.26482 -0.16797 -0.26204 -0.16693 -0.25903 C -0.16654 -0.25672 -0.16627 -0.25348 -0.16562 -0.25139 C -0.1651 -0.24862 -0.16198 -0.24167 -0.16133 -0.24098 C -0.15547 -0.23496 -0.1526 -0.23612 -0.14674 -0.23334 C -0.14388 -0.23172 -0.14088 -0.22963 -0.13789 -0.22801 C -0.13646 -0.22686 -0.13502 -0.22686 -0.13346 -0.22524 C -0.12773 -0.21922 -0.13489 -0.22686 -0.12721 -0.2176 C -0.12643 -0.21621 -0.12552 -0.21598 -0.12474 -0.21459 C -0.1237 -0.21343 -0.12265 -0.21112 -0.12148 -0.20949 C -0.1207 -0.20834 -0.11992 -0.20787 -0.11901 -0.20695 C -0.11771 -0.20533 -0.1164 -0.20371 -0.11523 -0.20186 C -0.11015 -0.19399 -0.11406 -0.19931 -0.1095 -0.19121 C -0.10729 -0.18727 -0.10664 -0.18635 -0.10443 -0.18357 C -0.10325 -0.17987 -0.10182 -0.17755 -0.10078 -0.17315 C -0.10026 -0.17107 -0.09987 -0.16945 -0.09948 -0.16783 C -0.0944 -0.15139 -0.1013 -0.17662 -0.09505 -0.15463 C -0.09206 -0.14399 -0.09453 -0.14885 -0.09127 -0.14445 C -0.08581 -0.12176 -0.09466 -0.15695 -0.08815 -0.13635 C -0.08698 -0.13264 -0.08607 -0.12778 -0.08502 -0.12338 L -0.08307 -0.11528 C -0.08268 -0.11366 -0.08229 -0.11181 -0.08177 -0.11019 L -0.07995 -0.10487 C -0.07969 -0.10255 -0.07969 -0.09954 -0.0793 -0.09723 C -0.0789 -0.09514 -0.07825 -0.09445 -0.07812 -0.0919 C -0.07747 -0.08704 -0.07747 -0.08102 -0.07682 -0.07616 C -0.07318 -0.05394 -0.07747 -0.08218 -0.07487 -0.06042 C -0.07461 -0.05764 -0.07409 -0.05556 -0.07357 -0.05278 C -0.07318 -0.04746 -0.07265 -0.0426 -0.07226 -0.03704 C -0.07213 -0.03264 -0.072 -0.02824 -0.07174 -0.02408 C -0.07135 -0.01875 -0.0707 -0.01366 -0.07044 -0.00834 C -0.07031 -0.00301 -0.07018 0.00208 -0.06979 0.0074 C -0.06953 0.01273 -0.06875 0.01759 -0.06862 0.02314 C -0.06758 0.0412 -0.06836 0.03194 -0.06667 0.05185 L -0.06601 0.05949 L -0.06536 0.06759 C -0.06523 0.09097 -0.0651 0.11435 -0.06484 0.13773 C -0.06471 0.14421 -0.06419 0.15 -0.06406 0.15648 C -0.06406 0.17615 -0.06406 0.19629 -0.06406 0.21666 L -0.06484 0.21666 " pathEditMode="relative" rAng="0" ptsTypes="A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1898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49 -0.47014 C -0.24636 -0.4743 -0.24727 -0.50926 -0.24336 -0.52291 C -0.24258 -0.52592 -0.24167 -0.52916 -0.24024 -0.53125 C -0.23724 -0.53634 -0.23021 -0.54282 -0.22631 -0.54791 C -0.22422 -0.55069 -0.22227 -0.55439 -0.22006 -0.55625 C -0.2181 -0.5581 -0.21576 -0.5581 -0.21381 -0.55902 C -0.21211 -0.55995 -0.21055 -0.56064 -0.20912 -0.5618 C -0.20743 -0.56342 -0.20612 -0.5662 -0.20443 -0.56736 C -0.20118 -0.5699 -0.19115 -0.57222 -0.18881 -0.57291 C -0.18659 -0.57384 -0.18464 -0.575 -0.18256 -0.57569 C -0.17943 -0.57685 -0.17631 -0.57754 -0.17318 -0.57847 C -0.16016 -0.57754 -0.14701 -0.57824 -0.13412 -0.57569 C -0.12969 -0.575 -0.12852 -0.56643 -0.12631 -0.5618 C -0.12383 -0.55694 -0.12071 -0.55324 -0.11849 -0.54791 C -0.10808 -0.52476 -0.11159 -0.52824 -0.10443 -0.50902 C -0.10105 -0.50023 -0.09935 -0.49838 -0.09662 -0.48958 C -0.09545 -0.48611 -0.0948 -0.48194 -0.09349 -0.47847 C -0.09219 -0.47546 -0.09011 -0.47338 -0.08881 -0.47014 C -0.0875 -0.46759 -0.08672 -0.46458 -0.08568 -0.4618 C -0.08516 -0.45625 -0.08503 -0.45069 -0.08412 -0.44514 C -0.08334 -0.4412 -0.08164 -0.43819 -0.08099 -0.43402 C -0.07175 -0.37708 -0.08269 -0.42801 -0.07474 -0.39236 C -0.07383 -0.37546 -0.0737 -0.35902 -0.07162 -0.34236 C -0.07123 -0.33958 -0.07058 -0.3368 -0.07006 -0.33402 C -0.06954 -0.32476 -0.06954 -0.31551 -0.06849 -0.30625 C -0.06784 -0.30139 -0.06628 -0.29722 -0.06537 -0.29236 C -0.06472 -0.28981 -0.06433 -0.2868 -0.06381 -0.28402 C -0.06355 -0.28125 -0.06172 -0.25578 -0.06068 -0.25069 C -0.06003 -0.24768 -0.05847 -0.24537 -0.05756 -0.24236 C -0.05638 -0.23889 -0.05521 -0.23518 -0.05443 -0.23125 C -0.05 -0.21088 -0.05599 -0.2287 -0.04974 -0.2118 C -0.04493 -0.17014 -0.05105 -0.22222 -0.04662 -0.1868 C -0.04597 -0.1824 -0.04558 -0.17754 -0.04506 -0.17291 C -0.04401 -0.16551 -0.04271 -0.15833 -0.04193 -0.15069 C -0.04024 -0.13611 -0.03907 -0.12037 -0.03568 -0.10625 C -0.0349 -0.10324 -0.03386 -0.10046 -0.03256 -0.09791 C -0.03112 -0.0956 -0.02943 -0.09421 -0.02787 -0.09236 C -0.02735 -0.08958 -0.0267 -0.08703 -0.02631 -0.08402 C -0.02513 -0.07685 -0.02553 -0.06828 -0.02318 -0.0618 C -0.02214 -0.05902 -0.02084 -0.05671 -0.02006 -0.05347 C -0.01706 -0.04166 -0.01719 -0.03703 -0.01537 -0.02569 C -0.01485 -0.02291 -0.0142 -0.02037 -0.01381 -0.01736 C -0.01316 -0.01389 -0.01276 -0.00995 -0.01224 -0.00625 C -0.01029 0.00533 -0.01068 -0.00208 -0.01068 0.00764 " pathEditMode="relative" rAng="0" ptsTypes="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4" y="1847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04 -0.52662 C -0.17396 -0.53657 -0.17344 -0.5412 -0.16979 -0.54884 C -0.1668 -0.55555 -0.15977 -0.56597 -0.15573 -0.56829 C -0.15417 -0.56921 -0.1526 -0.56991 -0.15104 -0.57106 C -0.13893 -0.58194 -0.15352 -0.57245 -0.14167 -0.5794 C -0.12396 -0.57847 -0.10625 -0.57847 -0.08854 -0.57662 C -0.08698 -0.57662 -0.08542 -0.57523 -0.08385 -0.57384 C -0.08229 -0.57245 -0.08073 -0.57014 -0.07917 -0.56829 C -0.07812 -0.56551 -0.07734 -0.56273 -0.07604 -0.55995 C -0.07474 -0.55694 -0.07266 -0.55486 -0.07135 -0.55162 C -0.07005 -0.54838 -0.06927 -0.54444 -0.06823 -0.54051 C -0.06615 -0.53148 -0.0651 -0.52106 -0.06198 -0.51273 C -0.05312 -0.48889 -0.0638 -0.51921 -0.05729 -0.49606 C -0.05651 -0.49329 -0.05521 -0.49074 -0.05417 -0.48773 C -0.05065 -0.47662 -0.04896 -0.46713 -0.04635 -0.4544 C -0.04583 -0.45185 -0.04531 -0.44907 -0.04479 -0.44606 C -0.04427 -0.44259 -0.04375 -0.43889 -0.04323 -0.43495 C -0.04271 -0.43032 -0.04245 -0.42569 -0.04167 -0.42106 C -0.04089 -0.41551 -0.03945 -0.41018 -0.03854 -0.4044 C -0.03802 -0.40069 -0.03763 -0.39699 -0.03698 -0.39329 C -0.03659 -0.39051 -0.03594 -0.38796 -0.03542 -0.38495 C -0.03437 -0.37685 -0.03346 -0.36829 -0.03229 -0.35995 C -0.03138 -0.35254 -0.02917 -0.33773 -0.02917 -0.3375 C -0.02865 -0.32292 -0.02799 -0.3081 -0.0276 -0.29329 C -0.02695 -0.25717 -0.02708 -0.22106 -0.02604 -0.18495 C -0.02604 -0.18125 -0.02513 -0.17754 -0.02448 -0.17384 C -0.01836 -0.13704 -0.02461 -0.17407 -0.01823 -0.14606 C -0.01393 -0.12639 -0.01641 -0.13472 -0.01354 -0.11829 C -0.01263 -0.11273 -0.01146 -0.10717 -0.01042 -0.10162 C -0.0099 -0.09884 -0.00937 -0.09606 -0.00885 -0.09329 C -0.00781 -0.08588 -0.00768 -0.07801 -0.00573 -0.07106 C -0.00469 -0.06736 -0.00352 -0.06389 -0.0026 -0.05995 C -0.00143 -0.05463 -0.00052 -0.04884 0.00052 -0.04329 L 0.00365 -0.02662 L 0.00833 -0.00162 C 0.00885 0.00116 0.0099 0.00972 0.0099 0.00671 L 0.0099 -0.00717 " pathEditMode="relative" rAng="0" ptsTypes="AAAAAAAAAAAAAAAAAAAAAAAAAAAAAAAAAAAAA"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2405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84 -0.36852 C -0.16641 -0.40116 -0.1668 -0.4 -0.16484 -0.44398 C -0.16471 -0.44907 -0.16354 -0.4537 -0.16289 -0.45856 C -0.15977 -0.48102 -0.1638 -0.45301 -0.16081 -0.47106 C -0.16042 -0.47361 -0.16029 -0.47592 -0.1599 -0.47824 C -0.15924 -0.48079 -0.15846 -0.4831 -0.15781 -0.48565 C -0.15703 -0.48842 -0.15664 -0.49167 -0.15573 -0.49444 C -0.15521 -0.49653 -0.1543 -0.49792 -0.15378 -0.5 C -0.15286 -0.50347 -0.1526 -0.50741 -0.15169 -0.51088 C -0.15117 -0.51273 -0.15026 -0.51435 -0.14974 -0.5162 C -0.14922 -0.51782 -0.14922 -0.51991 -0.1487 -0.52153 C -0.14792 -0.52361 -0.14648 -0.525 -0.1457 -0.52708 C -0.14479 -0.52917 -0.14453 -0.53217 -0.14362 -0.53426 C -0.13216 -0.55903 -0.14062 -0.53958 -0.13346 -0.55046 C -0.13203 -0.55254 -0.13086 -0.55532 -0.12943 -0.55764 C -0.12852 -0.55903 -0.12734 -0.55995 -0.12643 -0.56111 C -0.125 -0.56296 -0.12357 -0.56458 -0.1224 -0.56667 C -0.12122 -0.56829 -0.12018 -0.57014 -0.11927 -0.57199 C -0.11849 -0.57361 -0.11823 -0.57616 -0.11732 -0.57754 C -0.11641 -0.5787 -0.11523 -0.5787 -0.11419 -0.57917 C -0.1099 -0.58426 -0.10846 -0.5868 -0.10404 -0.59004 C -0.10312 -0.59074 -0.10208 -0.59143 -0.10104 -0.5919 C -0.09831 -0.59305 -0.09297 -0.59537 -0.09297 -0.59514 C -0.09154 -0.59537 -0.07435 -0.59629 -0.06758 -0.5919 C -0.06615 -0.59097 -0.06484 -0.58935 -0.06354 -0.58819 C -0.05534 -0.57384 -0.0595 -0.57824 -0.05234 -0.57199 C -0.04557 -0.55579 -0.05299 -0.57176 -0.04635 -0.56111 C -0.03594 -0.54467 -0.04414 -0.55509 -0.03724 -0.54676 C -0.02721 -0.52315 -0.03997 -0.55185 -0.03112 -0.53611 C -0.03021 -0.53449 -0.03008 -0.53194 -0.02904 -0.53055 C -0.02695 -0.52754 -0.02435 -0.52569 -0.022 -0.52338 C -0.01341 -0.50301 -0.02383 -0.5287 -0.01693 -0.50903 C -0.01081 -0.49167 -0.01693 -0.51504 -0.0099 -0.48727 C -0.00768 -0.47893 -0.00612 -0.47037 -0.00378 -0.46204 C -0.00273 -0.45856 -0.00143 -0.45509 -0.00078 -0.45139 C 0.0099 -0.39745 -0.00169 -0.44676 0.00638 -0.41342 C 0.00677 -0.40926 0.00677 -0.40486 0.00742 -0.40092 C 0.00807 -0.39653 0.00964 -0.39259 0.01042 -0.38819 C 0.01133 -0.38356 0.01185 -0.3787 0.0125 -0.37384 C 0.01315 -0.36852 0.01393 -0.36296 0.01445 -0.35764 C 0.01497 -0.35231 0.01484 -0.34676 0.0155 -0.34143 C 0.01615 -0.33634 0.01758 -0.33171 0.01849 -0.32708 C 0.01888 -0.32153 0.01927 -0.3162 0.01953 -0.31065 C 0.02005 -0.3 0.01992 -0.28912 0.02057 -0.27824 C 0.02083 -0.27338 0.02266 -0.26389 0.02266 -0.26366 C 0.02227 -0.26088 0.0224 -0.25764 0.02162 -0.25486 C 0.02096 -0.25254 0.0194 -0.25139 0.01849 -0.24954 C 0.01771 -0.24792 0.01719 -0.24583 0.01654 -0.24398 C 0.01615 -0.24236 0.01589 -0.24051 0.0155 -0.23866 C 0.01484 -0.23611 0.01393 -0.23403 0.01341 -0.23148 C 0.01289 -0.22847 0.01289 -0.22546 0.0125 -0.22245 C 0.01159 -0.21574 0.01159 -0.21597 0.01042 -0.20995 C 0.01016 -0.20555 0.00977 -0.20139 0.00938 -0.19722 C 0.00912 -0.19421 0.00859 -0.1912 0.00846 -0.18819 C 0.00794 -0.18171 0.00781 -0.175 0.00742 -0.16829 C 0.00716 -0.16528 0.00664 -0.1625 0.00638 -0.15949 C 0.00599 -0.15347 0.0056 -0.14745 0.00534 -0.14143 C 0.00404 -0.11065 0.00469 -0.11597 0.00339 -0.08379 C 0.00313 -0.07708 0.00273 -0.07037 0.00234 -0.06389 C 0.00208 -0.05903 0.00156 -0.05417 0.0013 -0.04954 C 0.00091 -0.04398 0.00078 -0.03866 0.00026 -0.03333 C 0.00013 -0.03148 -0.00039 -0.02963 -0.00078 -0.02778 C -0.00104 -0.02546 -0.0013 -0.02292 -0.00169 -0.0206 C -0.00234 -0.0169 -0.00312 -0.01342 -0.00378 -0.00972 C -0.00404 -0.0081 -0.00482 -0.00625 -0.00482 -0.0044 L -0.00482 -0.00069 " pathEditMode="relative" rAng="0" ptsTypes="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703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1 -0.44514 C -0.24453 -0.44746 -0.24297 -0.45023 -0.24115 -0.45232 C -0.24024 -0.45324 -0.23906 -0.45324 -0.23802 -0.45417 C -0.23633 -0.45579 -0.23464 -0.45764 -0.23295 -0.45949 C -0.22591 -0.46783 -0.23177 -0.46343 -0.22188 -0.47222 C -0.21953 -0.47408 -0.21706 -0.47547 -0.21472 -0.47755 C -0.21328 -0.47894 -0.21211 -0.48148 -0.21068 -0.48287 C -0.20547 -0.48843 -0.20547 -0.48797 -0.20052 -0.49005 C -0.19948 -0.49144 -0.19857 -0.49283 -0.19753 -0.49375 C -0.19427 -0.49653 -0.18568 -0.50139 -0.18334 -0.50278 L -0.18021 -0.50463 C -0.1793 -0.50509 -0.17826 -0.50602 -0.17722 -0.50648 C -0.17591 -0.50695 -0.17448 -0.50741 -0.17318 -0.5081 C -0.17214 -0.5088 -0.17123 -0.50949 -0.17018 -0.50996 C -0.16875 -0.51065 -0.16745 -0.51111 -0.16602 -0.51181 C -0.16511 -0.51227 -0.16406 -0.5132 -0.16302 -0.51366 C -0.16042 -0.51482 -0.15768 -0.51597 -0.15495 -0.51713 C -0.15352 -0.51783 -0.15222 -0.51829 -0.15091 -0.51898 C -0.14792 -0.5206 -0.14701 -0.52153 -0.14375 -0.52269 C -0.1418 -0.52338 -0.13972 -0.52361 -0.13776 -0.52431 C -0.13633 -0.52477 -0.13503 -0.5257 -0.1336 -0.52616 C -0.12643 -0.52871 -0.12591 -0.52801 -0.11745 -0.52986 C -0.11511 -0.53033 -0.11263 -0.53102 -0.11029 -0.53148 C -0.10287 -0.53102 -0.09545 -0.53125 -0.08802 -0.52986 C -0.08659 -0.5294 -0.08542 -0.52709 -0.08399 -0.52616 C -0.08203 -0.52477 -0.07982 -0.52431 -0.07787 -0.52269 C -0.06563 -0.51181 -0.08086 -0.52547 -0.07084 -0.51528 C -0.06823 -0.51273 -0.06589 -0.51158 -0.06367 -0.5081 C -0.06159 -0.50486 -0.05964 -0.50093 -0.05768 -0.49746 C -0.05664 -0.4956 -0.05534 -0.49398 -0.05456 -0.4919 L -0.05052 -0.48125 C -0.04792 -0.47408 -0.04883 -0.47778 -0.04753 -0.47037 C -0.04714 -0.44861 -0.04688 -0.42709 -0.04649 -0.40556 C -0.04623 -0.39584 -0.04584 -0.38634 -0.04545 -0.37662 C -0.04453 -0.35324 -0.04466 -0.35718 -0.04349 -0.33704 C -0.0431 -0.28472 -0.04336 -0.23241 -0.04245 -0.18033 C -0.04232 -0.17593 -0.04089 -0.17199 -0.04037 -0.16759 C -0.03998 -0.16412 -0.03972 -0.16042 -0.03933 -0.15695 C -0.03906 -0.15394 -0.03867 -0.15093 -0.03841 -0.14792 C -0.03737 -0.1382 -0.03763 -0.1382 -0.03633 -0.12986 C -0.03607 -0.12801 -0.03568 -0.12616 -0.03529 -0.12431 C -0.03477 -0.12199 -0.03399 -0.11968 -0.03334 -0.11713 C -0.03295 -0.11412 -0.03268 -0.11111 -0.03229 -0.1081 C -0.03177 -0.10463 -0.03099 -0.10093 -0.03021 -0.09746 L -0.02826 -0.08658 C -0.02787 -0.08472 -0.02748 -0.0831 -0.02722 -0.08125 C -0.02643 -0.07547 -0.0263 -0.07384 -0.02513 -0.06852 C -0.02461 -0.06551 -0.0237 -0.06273 -0.02318 -0.05949 C -0.02214 -0.05394 -0.02227 -0.04884 -0.0211 -0.04329 C -0.02058 -0.04074 -0.01966 -0.03866 -0.01914 -0.03611 C -0.01836 -0.03264 -0.01771 -0.02894 -0.01706 -0.02523 L -0.01511 -0.01459 C -0.01472 -0.01273 -0.01459 -0.01065 -0.01406 -0.00903 C -0.00899 0.0044 -0.0155 -0.01227 -0.00899 0.00162 C -0.00326 0.01389 -0.00912 0.00324 -0.00586 0.00879 " pathEditMode="relative" rAng="0" ptsTypes="AAAAAAAAAAAAAAAAAAAAAAAAAAAAAAAAAAAAAAAAAAAAAAAAAAAAAAA">
                                      <p:cBhvr>
                                        <p:cTn id="7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5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0" grpId="0" animBg="1"/>
      <p:bldP spid="17" grpId="0" animBg="1"/>
      <p:bldP spid="18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31" grpId="0"/>
      <p:bldP spid="113" grpId="0"/>
      <p:bldP spid="1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Expression et purification des complexes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32364D7E-D84A-4559-B9D9-AACB5C6BFCAA}"/>
              </a:ext>
            </a:extLst>
          </p:cNvPr>
          <p:cNvSpPr txBox="1">
            <a:spLocks/>
          </p:cNvSpPr>
          <p:nvPr/>
        </p:nvSpPr>
        <p:spPr>
          <a:xfrm>
            <a:off x="1655299" y="1744876"/>
            <a:ext cx="231716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HisFtsW-PBP3</a:t>
            </a:r>
            <a:endParaRPr lang="en-US" sz="2200" b="1" dirty="0">
              <a:effectLst/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89A2DFD5-FEEF-445D-BEB9-8301605E31CA}"/>
              </a:ext>
            </a:extLst>
          </p:cNvPr>
          <p:cNvCxnSpPr/>
          <p:nvPr/>
        </p:nvCxnSpPr>
        <p:spPr>
          <a:xfrm>
            <a:off x="5137397" y="3026672"/>
            <a:ext cx="152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D02F732-6AFC-4C21-8723-6F623494A024}"/>
              </a:ext>
            </a:extLst>
          </p:cNvPr>
          <p:cNvCxnSpPr/>
          <p:nvPr/>
        </p:nvCxnSpPr>
        <p:spPr>
          <a:xfrm>
            <a:off x="5137397" y="3736509"/>
            <a:ext cx="152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9CFE4F33-3D8E-4DB9-850C-B0C7BF2157A7}"/>
              </a:ext>
            </a:extLst>
          </p:cNvPr>
          <p:cNvCxnSpPr/>
          <p:nvPr/>
        </p:nvCxnSpPr>
        <p:spPr>
          <a:xfrm>
            <a:off x="4984997" y="5304651"/>
            <a:ext cx="152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3B3C99B-E685-4C15-B8C2-65953642AFA2}"/>
              </a:ext>
            </a:extLst>
          </p:cNvPr>
          <p:cNvCxnSpPr/>
          <p:nvPr/>
        </p:nvCxnSpPr>
        <p:spPr>
          <a:xfrm>
            <a:off x="4984997" y="5910215"/>
            <a:ext cx="152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9" name="Picture 2">
            <a:extLst>
              <a:ext uri="{FF2B5EF4-FFF2-40B4-BE49-F238E27FC236}">
                <a16:creationId xmlns:a16="http://schemas.microsoft.com/office/drawing/2014/main" id="{659E8424-FD88-44B5-BA3D-F4816148B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6"/>
          <a:stretch/>
        </p:blipFill>
        <p:spPr bwMode="auto">
          <a:xfrm>
            <a:off x="1323101" y="4721839"/>
            <a:ext cx="2811076" cy="189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Espace réservé du contenu 2">
            <a:extLst>
              <a:ext uri="{FF2B5EF4-FFF2-40B4-BE49-F238E27FC236}">
                <a16:creationId xmlns:a16="http://schemas.microsoft.com/office/drawing/2014/main" id="{8B778994-5E48-4DCF-A93A-5D3487097003}"/>
              </a:ext>
            </a:extLst>
          </p:cNvPr>
          <p:cNvSpPr txBox="1">
            <a:spLocks/>
          </p:cNvSpPr>
          <p:nvPr/>
        </p:nvSpPr>
        <p:spPr>
          <a:xfrm>
            <a:off x="7351990" y="1744876"/>
            <a:ext cx="231716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HisPBP3-FtsW</a:t>
            </a:r>
            <a:endParaRPr lang="en-US" sz="2200" b="1" dirty="0">
              <a:effectLst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213285F-8708-4412-BD3B-C8BE5CFD533F}"/>
              </a:ext>
            </a:extLst>
          </p:cNvPr>
          <p:cNvGrpSpPr/>
          <p:nvPr/>
        </p:nvGrpSpPr>
        <p:grpSpPr>
          <a:xfrm>
            <a:off x="675779" y="2261017"/>
            <a:ext cx="4309218" cy="2515855"/>
            <a:chOff x="675779" y="2261017"/>
            <a:chExt cx="4309218" cy="2515855"/>
          </a:xfrm>
        </p:grpSpPr>
        <p:sp>
          <p:nvSpPr>
            <p:cNvPr id="100" name="TextBox 105">
              <a:extLst>
                <a:ext uri="{FF2B5EF4-FFF2-40B4-BE49-F238E27FC236}">
                  <a16:creationId xmlns:a16="http://schemas.microsoft.com/office/drawing/2014/main" id="{AF3358F8-612A-4CE4-AE52-7A8635D4A8D5}"/>
                </a:ext>
              </a:extLst>
            </p:cNvPr>
            <p:cNvSpPr txBox="1"/>
            <p:nvPr/>
          </p:nvSpPr>
          <p:spPr>
            <a:xfrm>
              <a:off x="2173038" y="4453707"/>
              <a:ext cx="122180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 err="1">
                  <a:latin typeface="+mj-lt"/>
                  <a:cs typeface="Arial" panose="020B0604020202020204" pitchFamily="34" charset="0"/>
                </a:rPr>
                <a:t>Coomassie</a:t>
              </a:r>
              <a:endParaRPr lang="en-US" sz="1500" dirty="0">
                <a:latin typeface="+mj-lt"/>
                <a:cs typeface="Arial" panose="020B0604020202020204" pitchFamily="34" charset="0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D05BACDD-DEAE-4557-B761-C4E0D3F596BC}"/>
                </a:ext>
              </a:extLst>
            </p:cNvPr>
            <p:cNvGrpSpPr/>
            <p:nvPr/>
          </p:nvGrpSpPr>
          <p:grpSpPr>
            <a:xfrm>
              <a:off x="675779" y="2261017"/>
              <a:ext cx="4309218" cy="2334782"/>
              <a:chOff x="675779" y="2261017"/>
              <a:chExt cx="4309218" cy="2334782"/>
            </a:xfrm>
          </p:grpSpPr>
          <p:pic>
            <p:nvPicPr>
              <p:cNvPr id="80" name="Picture 3">
                <a:extLst>
                  <a:ext uri="{FF2B5EF4-FFF2-40B4-BE49-F238E27FC236}">
                    <a16:creationId xmlns:a16="http://schemas.microsoft.com/office/drawing/2014/main" id="{AD8246DA-96A3-4241-B029-50C69CFE28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80"/>
              <a:stretch/>
            </p:blipFill>
            <p:spPr bwMode="auto">
              <a:xfrm>
                <a:off x="1323101" y="2390044"/>
                <a:ext cx="2811076" cy="21315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1" name="TextBox 4">
                <a:extLst>
                  <a:ext uri="{FF2B5EF4-FFF2-40B4-BE49-F238E27FC236}">
                    <a16:creationId xmlns:a16="http://schemas.microsoft.com/office/drawing/2014/main" id="{78274310-55DF-44F7-9702-8EE358782BBD}"/>
                  </a:ext>
                </a:extLst>
              </p:cNvPr>
              <p:cNvSpPr txBox="1"/>
              <p:nvPr/>
            </p:nvSpPr>
            <p:spPr>
              <a:xfrm>
                <a:off x="748438" y="2487577"/>
                <a:ext cx="5964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b="1" dirty="0">
                    <a:latin typeface="+mj-lt"/>
                  </a:rPr>
                  <a:t>116 </a:t>
                </a:r>
              </a:p>
            </p:txBody>
          </p:sp>
          <p:sp>
            <p:nvSpPr>
              <p:cNvPr id="82" name="TextBox 16">
                <a:extLst>
                  <a:ext uri="{FF2B5EF4-FFF2-40B4-BE49-F238E27FC236}">
                    <a16:creationId xmlns:a16="http://schemas.microsoft.com/office/drawing/2014/main" id="{FB4A7706-7E55-4A9F-9703-4BE89E1D896E}"/>
                  </a:ext>
                </a:extLst>
              </p:cNvPr>
              <p:cNvSpPr txBox="1"/>
              <p:nvPr/>
            </p:nvSpPr>
            <p:spPr>
              <a:xfrm>
                <a:off x="738784" y="2929278"/>
                <a:ext cx="6061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b="1" dirty="0">
                    <a:latin typeface="+mj-lt"/>
                  </a:rPr>
                  <a:t>66,2 </a:t>
                </a:r>
              </a:p>
            </p:txBody>
          </p:sp>
          <p:sp>
            <p:nvSpPr>
              <p:cNvPr id="83" name="TextBox 19">
                <a:extLst>
                  <a:ext uri="{FF2B5EF4-FFF2-40B4-BE49-F238E27FC236}">
                    <a16:creationId xmlns:a16="http://schemas.microsoft.com/office/drawing/2014/main" id="{CDBC40BD-C5AF-4B36-B0AA-1BBCB7D5C8C0}"/>
                  </a:ext>
                </a:extLst>
              </p:cNvPr>
              <p:cNvSpPr txBox="1"/>
              <p:nvPr/>
            </p:nvSpPr>
            <p:spPr>
              <a:xfrm>
                <a:off x="675779" y="3433135"/>
                <a:ext cx="6691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b="1" dirty="0">
                    <a:latin typeface="+mj-lt"/>
                  </a:rPr>
                  <a:t>45 </a:t>
                </a:r>
              </a:p>
            </p:txBody>
          </p:sp>
          <p:sp>
            <p:nvSpPr>
              <p:cNvPr id="84" name="TextBox 20">
                <a:extLst>
                  <a:ext uri="{FF2B5EF4-FFF2-40B4-BE49-F238E27FC236}">
                    <a16:creationId xmlns:a16="http://schemas.microsoft.com/office/drawing/2014/main" id="{7DA0B309-F3AA-4886-AF22-EA037AA1595C}"/>
                  </a:ext>
                </a:extLst>
              </p:cNvPr>
              <p:cNvSpPr txBox="1"/>
              <p:nvPr/>
            </p:nvSpPr>
            <p:spPr>
              <a:xfrm>
                <a:off x="711441" y="3845884"/>
                <a:ext cx="633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b="1" dirty="0">
                    <a:latin typeface="+mj-lt"/>
                  </a:rPr>
                  <a:t>35 </a:t>
                </a:r>
              </a:p>
            </p:txBody>
          </p:sp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2FA87A7B-D45F-4468-A518-19B28115354D}"/>
                  </a:ext>
                </a:extLst>
              </p:cNvPr>
              <p:cNvSpPr txBox="1"/>
              <p:nvPr/>
            </p:nvSpPr>
            <p:spPr>
              <a:xfrm>
                <a:off x="4126481" y="2956965"/>
                <a:ext cx="6480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b="1" dirty="0">
                    <a:latin typeface="+mj-lt"/>
                  </a:rPr>
                  <a:t>PBP3</a:t>
                </a:r>
              </a:p>
            </p:txBody>
          </p:sp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8BCDD370-39D7-4FDA-8FFC-AC73156AAD58}"/>
                  </a:ext>
                </a:extLst>
              </p:cNvPr>
              <p:cNvSpPr txBox="1"/>
              <p:nvPr/>
            </p:nvSpPr>
            <p:spPr>
              <a:xfrm>
                <a:off x="4126481" y="3749246"/>
                <a:ext cx="8585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b="1" dirty="0" err="1">
                    <a:latin typeface="+mj-lt"/>
                  </a:rPr>
                  <a:t>FtsW</a:t>
                </a:r>
                <a:endParaRPr lang="fr-BE" sz="1600" b="1" dirty="0">
                  <a:latin typeface="+mj-lt"/>
                </a:endParaRPr>
              </a:p>
            </p:txBody>
          </p:sp>
          <p:sp>
            <p:nvSpPr>
              <p:cNvPr id="87" name="ZoneTexte 18">
                <a:extLst>
                  <a:ext uri="{FF2B5EF4-FFF2-40B4-BE49-F238E27FC236}">
                    <a16:creationId xmlns:a16="http://schemas.microsoft.com/office/drawing/2014/main" id="{97CFC4AA-D300-41EF-96E7-F4DBA1899B85}"/>
                  </a:ext>
                </a:extLst>
              </p:cNvPr>
              <p:cNvSpPr txBox="1"/>
              <p:nvPr/>
            </p:nvSpPr>
            <p:spPr>
              <a:xfrm>
                <a:off x="4126480" y="4257245"/>
                <a:ext cx="85763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b="1" dirty="0" err="1">
                    <a:latin typeface="+mj-lt"/>
                  </a:rPr>
                  <a:t>FtsW</a:t>
                </a:r>
                <a:r>
                  <a:rPr lang="fr-BE" sz="1600" b="1" dirty="0">
                    <a:latin typeface="+mj-lt"/>
                  </a:rPr>
                  <a:t>*</a:t>
                </a:r>
              </a:p>
            </p:txBody>
          </p:sp>
          <p:sp>
            <p:nvSpPr>
              <p:cNvPr id="98" name="TextBox 4">
                <a:extLst>
                  <a:ext uri="{FF2B5EF4-FFF2-40B4-BE49-F238E27FC236}">
                    <a16:creationId xmlns:a16="http://schemas.microsoft.com/office/drawing/2014/main" id="{0AD1B654-2242-4AAC-B014-32632C7FB3F4}"/>
                  </a:ext>
                </a:extLst>
              </p:cNvPr>
              <p:cNvSpPr txBox="1"/>
              <p:nvPr/>
            </p:nvSpPr>
            <p:spPr>
              <a:xfrm>
                <a:off x="777102" y="2261017"/>
                <a:ext cx="5964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b="1" dirty="0">
                    <a:latin typeface="+mj-lt"/>
                  </a:rPr>
                  <a:t>kDa</a:t>
                </a:r>
              </a:p>
            </p:txBody>
          </p:sp>
          <p:cxnSp>
            <p:nvCxnSpPr>
              <p:cNvPr id="101" name="Straight Connector 53">
                <a:extLst>
                  <a:ext uri="{FF2B5EF4-FFF2-40B4-BE49-F238E27FC236}">
                    <a16:creationId xmlns:a16="http://schemas.microsoft.com/office/drawing/2014/main" id="{04FCB771-9817-4869-9481-63EA3B919A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9854" y="2624880"/>
                <a:ext cx="1322614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54">
                <a:extLst>
                  <a:ext uri="{FF2B5EF4-FFF2-40B4-BE49-F238E27FC236}">
                    <a16:creationId xmlns:a16="http://schemas.microsoft.com/office/drawing/2014/main" id="{ABDCBA27-E96F-470E-A4D0-847B9C973B81}"/>
                  </a:ext>
                </a:extLst>
              </p:cNvPr>
              <p:cNvSpPr txBox="1"/>
              <p:nvPr/>
            </p:nvSpPr>
            <p:spPr>
              <a:xfrm>
                <a:off x="2920263" y="2318948"/>
                <a:ext cx="7473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Elution</a:t>
                </a:r>
                <a:endParaRPr lang="en-US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55">
                <a:extLst>
                  <a:ext uri="{FF2B5EF4-FFF2-40B4-BE49-F238E27FC236}">
                    <a16:creationId xmlns:a16="http://schemas.microsoft.com/office/drawing/2014/main" id="{5CF323A8-8358-48E7-90B1-F83DDBC83B1D}"/>
                  </a:ext>
                </a:extLst>
              </p:cNvPr>
              <p:cNvSpPr txBox="1"/>
              <p:nvPr/>
            </p:nvSpPr>
            <p:spPr>
              <a:xfrm>
                <a:off x="1627489" y="2310347"/>
                <a:ext cx="10102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1400" b="1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Contrôles</a:t>
                </a:r>
              </a:p>
            </p:txBody>
          </p:sp>
          <p:cxnSp>
            <p:nvCxnSpPr>
              <p:cNvPr id="104" name="Straight Connector 56">
                <a:extLst>
                  <a:ext uri="{FF2B5EF4-FFF2-40B4-BE49-F238E27FC236}">
                    <a16:creationId xmlns:a16="http://schemas.microsoft.com/office/drawing/2014/main" id="{F0E06629-F014-4925-BC8F-295CAA1D17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98636" y="2621554"/>
                <a:ext cx="867918" cy="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7" name="TextBox 34">
            <a:extLst>
              <a:ext uri="{FF2B5EF4-FFF2-40B4-BE49-F238E27FC236}">
                <a16:creationId xmlns:a16="http://schemas.microsoft.com/office/drawing/2014/main" id="{05624473-CBEE-401B-AED1-6BF949E0AD30}"/>
              </a:ext>
            </a:extLst>
          </p:cNvPr>
          <p:cNvSpPr txBox="1"/>
          <p:nvPr/>
        </p:nvSpPr>
        <p:spPr>
          <a:xfrm>
            <a:off x="2115313" y="6553391"/>
            <a:ext cx="14350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+mj-lt"/>
                <a:cs typeface="Arial" panose="020B0604020202020204" pitchFamily="34" charset="0"/>
              </a:rPr>
              <a:t>Fluorescence</a:t>
            </a:r>
            <a:endParaRPr lang="en-US" sz="15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A929F0F-CBBD-471A-9AC3-8025B5D848A6}"/>
              </a:ext>
            </a:extLst>
          </p:cNvPr>
          <p:cNvGrpSpPr/>
          <p:nvPr/>
        </p:nvGrpSpPr>
        <p:grpSpPr>
          <a:xfrm>
            <a:off x="7257938" y="2338963"/>
            <a:ext cx="3624118" cy="2466045"/>
            <a:chOff x="7257938" y="2338963"/>
            <a:chExt cx="3624118" cy="2466045"/>
          </a:xfrm>
        </p:grpSpPr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7D651A07-E012-478B-9DCB-1A9296DB6C16}"/>
                </a:ext>
              </a:extLst>
            </p:cNvPr>
            <p:cNvCxnSpPr/>
            <p:nvPr/>
          </p:nvCxnSpPr>
          <p:spPr>
            <a:xfrm>
              <a:off x="8775703" y="3134948"/>
              <a:ext cx="152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9" name="Picture 3">
              <a:extLst>
                <a:ext uri="{FF2B5EF4-FFF2-40B4-BE49-F238E27FC236}">
                  <a16:creationId xmlns:a16="http://schemas.microsoft.com/office/drawing/2014/main" id="{D23F2F95-E25B-4501-894E-AEB658EBA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57938" y="2390367"/>
              <a:ext cx="2873814" cy="2131199"/>
            </a:xfrm>
            <a:prstGeom prst="rect">
              <a:avLst/>
            </a:prstGeom>
          </p:spPr>
        </p:pic>
        <p:cxnSp>
          <p:nvCxnSpPr>
            <p:cNvPr id="120" name="Straight Connector 53">
              <a:extLst>
                <a:ext uri="{FF2B5EF4-FFF2-40B4-BE49-F238E27FC236}">
                  <a16:creationId xmlns:a16="http://schemas.microsoft.com/office/drawing/2014/main" id="{3A153E3C-614C-4609-9645-1213B2AC28F3}"/>
                </a:ext>
              </a:extLst>
            </p:cNvPr>
            <p:cNvCxnSpPr>
              <a:cxnSpLocks/>
            </p:cNvCxnSpPr>
            <p:nvPr/>
          </p:nvCxnSpPr>
          <p:spPr>
            <a:xfrm>
              <a:off x="8510574" y="2645613"/>
              <a:ext cx="13921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54">
              <a:extLst>
                <a:ext uri="{FF2B5EF4-FFF2-40B4-BE49-F238E27FC236}">
                  <a16:creationId xmlns:a16="http://schemas.microsoft.com/office/drawing/2014/main" id="{99225A60-767A-4F07-953C-75E769D518A3}"/>
                </a:ext>
              </a:extLst>
            </p:cNvPr>
            <p:cNvSpPr txBox="1"/>
            <p:nvPr/>
          </p:nvSpPr>
          <p:spPr>
            <a:xfrm>
              <a:off x="8798156" y="2347564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Elution</a:t>
              </a:r>
              <a:endParaRPr lang="en-US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22" name="TextBox 55">
              <a:extLst>
                <a:ext uri="{FF2B5EF4-FFF2-40B4-BE49-F238E27FC236}">
                  <a16:creationId xmlns:a16="http://schemas.microsoft.com/office/drawing/2014/main" id="{6F7C8B3D-4D84-4A40-AD34-17DFDD35950D}"/>
                </a:ext>
              </a:extLst>
            </p:cNvPr>
            <p:cNvSpPr txBox="1"/>
            <p:nvPr/>
          </p:nvSpPr>
          <p:spPr>
            <a:xfrm>
              <a:off x="7461840" y="2338963"/>
              <a:ext cx="1010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Contrôles</a:t>
              </a:r>
            </a:p>
          </p:txBody>
        </p:sp>
        <p:cxnSp>
          <p:nvCxnSpPr>
            <p:cNvPr id="123" name="Straight Connector 56">
              <a:extLst>
                <a:ext uri="{FF2B5EF4-FFF2-40B4-BE49-F238E27FC236}">
                  <a16:creationId xmlns:a16="http://schemas.microsoft.com/office/drawing/2014/main" id="{B0F637EA-D63A-4351-A4E2-23AF9FC748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6529" y="2648709"/>
              <a:ext cx="780905" cy="146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F4284C3A-D1A8-4CA2-84B7-6E3E7472CEBC}"/>
                </a:ext>
              </a:extLst>
            </p:cNvPr>
            <p:cNvSpPr txBox="1"/>
            <p:nvPr/>
          </p:nvSpPr>
          <p:spPr>
            <a:xfrm>
              <a:off x="10148516" y="3053275"/>
              <a:ext cx="648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b="1" dirty="0">
                  <a:latin typeface="+mj-lt"/>
                </a:rPr>
                <a:t>PBP3</a:t>
              </a:r>
            </a:p>
          </p:txBody>
        </p:sp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E163FA30-B8D3-4502-B8C1-EA1CE64C8A77}"/>
                </a:ext>
              </a:extLst>
            </p:cNvPr>
            <p:cNvSpPr txBox="1"/>
            <p:nvPr/>
          </p:nvSpPr>
          <p:spPr>
            <a:xfrm>
              <a:off x="10131751" y="3692882"/>
              <a:ext cx="7371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b="1" dirty="0" err="1">
                  <a:latin typeface="+mj-lt"/>
                </a:rPr>
                <a:t>FtsW</a:t>
              </a:r>
              <a:endParaRPr lang="fr-BE" sz="1600" b="1" dirty="0">
                <a:latin typeface="+mj-lt"/>
              </a:endParaRPr>
            </a:p>
          </p:txBody>
        </p:sp>
        <p:sp>
          <p:nvSpPr>
            <p:cNvPr id="126" name="ZoneTexte 18">
              <a:extLst>
                <a:ext uri="{FF2B5EF4-FFF2-40B4-BE49-F238E27FC236}">
                  <a16:creationId xmlns:a16="http://schemas.microsoft.com/office/drawing/2014/main" id="{0C3C5DE2-1ADD-41EC-A1DD-A6EF89E6A03C}"/>
                </a:ext>
              </a:extLst>
            </p:cNvPr>
            <p:cNvSpPr txBox="1"/>
            <p:nvPr/>
          </p:nvSpPr>
          <p:spPr>
            <a:xfrm>
              <a:off x="10144910" y="4131968"/>
              <a:ext cx="7371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b="1" dirty="0" err="1">
                  <a:latin typeface="+mj-lt"/>
                </a:rPr>
                <a:t>FtsW</a:t>
              </a:r>
              <a:r>
                <a:rPr lang="fr-BE" sz="1600" b="1" dirty="0">
                  <a:latin typeface="+mj-lt"/>
                </a:rPr>
                <a:t>*</a:t>
              </a:r>
            </a:p>
          </p:txBody>
        </p:sp>
        <p:sp>
          <p:nvSpPr>
            <p:cNvPr id="128" name="TextBox 105">
              <a:extLst>
                <a:ext uri="{FF2B5EF4-FFF2-40B4-BE49-F238E27FC236}">
                  <a16:creationId xmlns:a16="http://schemas.microsoft.com/office/drawing/2014/main" id="{E116B4D7-6495-4247-B8C3-5234924FBFD2}"/>
                </a:ext>
              </a:extLst>
            </p:cNvPr>
            <p:cNvSpPr txBox="1"/>
            <p:nvPr/>
          </p:nvSpPr>
          <p:spPr>
            <a:xfrm>
              <a:off x="8235330" y="4481843"/>
              <a:ext cx="122180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 err="1">
                  <a:latin typeface="+mj-lt"/>
                  <a:cs typeface="Arial" panose="020B0604020202020204" pitchFamily="34" charset="0"/>
                </a:rPr>
                <a:t>Coomassie</a:t>
              </a:r>
              <a:endParaRPr lang="en-US" sz="15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F27CEEE-5AC4-401B-A593-BCDB487F75F3}"/>
              </a:ext>
            </a:extLst>
          </p:cNvPr>
          <p:cNvGrpSpPr/>
          <p:nvPr/>
        </p:nvGrpSpPr>
        <p:grpSpPr>
          <a:xfrm>
            <a:off x="6585188" y="2364586"/>
            <a:ext cx="697812" cy="2071267"/>
            <a:chOff x="6585188" y="2364586"/>
            <a:chExt cx="697812" cy="2071267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E80AEE0-4CC6-4DD2-B83A-4FB53C100D88}"/>
                </a:ext>
              </a:extLst>
            </p:cNvPr>
            <p:cNvGrpSpPr/>
            <p:nvPr/>
          </p:nvGrpSpPr>
          <p:grpSpPr>
            <a:xfrm>
              <a:off x="6585188" y="2364586"/>
              <a:ext cx="697812" cy="1693050"/>
              <a:chOff x="6076289" y="2516589"/>
              <a:chExt cx="697812" cy="1693050"/>
            </a:xfrm>
          </p:grpSpPr>
          <p:sp>
            <p:nvSpPr>
              <p:cNvPr id="52" name="TextBox 4">
                <a:extLst>
                  <a:ext uri="{FF2B5EF4-FFF2-40B4-BE49-F238E27FC236}">
                    <a16:creationId xmlns:a16="http://schemas.microsoft.com/office/drawing/2014/main" id="{C4B212FE-0B69-4C24-A6A2-E6A8B3138090}"/>
                  </a:ext>
                </a:extLst>
              </p:cNvPr>
              <p:cNvSpPr txBox="1"/>
              <p:nvPr/>
            </p:nvSpPr>
            <p:spPr>
              <a:xfrm>
                <a:off x="6148948" y="2743149"/>
                <a:ext cx="5964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b="1" dirty="0">
                    <a:latin typeface="+mj-lt"/>
                  </a:rPr>
                  <a:t>116 </a:t>
                </a:r>
              </a:p>
            </p:txBody>
          </p:sp>
          <p:sp>
            <p:nvSpPr>
              <p:cNvPr id="53" name="TextBox 16">
                <a:extLst>
                  <a:ext uri="{FF2B5EF4-FFF2-40B4-BE49-F238E27FC236}">
                    <a16:creationId xmlns:a16="http://schemas.microsoft.com/office/drawing/2014/main" id="{3D93807F-8513-4665-818E-30B19A628891}"/>
                  </a:ext>
                </a:extLst>
              </p:cNvPr>
              <p:cNvSpPr txBox="1"/>
              <p:nvPr/>
            </p:nvSpPr>
            <p:spPr>
              <a:xfrm>
                <a:off x="6139294" y="3184850"/>
                <a:ext cx="6061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b="1" dirty="0">
                    <a:latin typeface="+mj-lt"/>
                  </a:rPr>
                  <a:t>66,2 </a:t>
                </a:r>
              </a:p>
            </p:txBody>
          </p:sp>
          <p:sp>
            <p:nvSpPr>
              <p:cNvPr id="54" name="TextBox 19">
                <a:extLst>
                  <a:ext uri="{FF2B5EF4-FFF2-40B4-BE49-F238E27FC236}">
                    <a16:creationId xmlns:a16="http://schemas.microsoft.com/office/drawing/2014/main" id="{2E3F0081-587E-4C25-A349-53CD9693372A}"/>
                  </a:ext>
                </a:extLst>
              </p:cNvPr>
              <p:cNvSpPr txBox="1"/>
              <p:nvPr/>
            </p:nvSpPr>
            <p:spPr>
              <a:xfrm>
                <a:off x="6076289" y="3604299"/>
                <a:ext cx="6691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b="1" dirty="0">
                    <a:latin typeface="+mj-lt"/>
                  </a:rPr>
                  <a:t>45 </a:t>
                </a:r>
              </a:p>
            </p:txBody>
          </p:sp>
          <p:sp>
            <p:nvSpPr>
              <p:cNvPr id="55" name="TextBox 20">
                <a:extLst>
                  <a:ext uri="{FF2B5EF4-FFF2-40B4-BE49-F238E27FC236}">
                    <a16:creationId xmlns:a16="http://schemas.microsoft.com/office/drawing/2014/main" id="{67B88156-4A08-4ADA-BDD8-388DB1A0CE2B}"/>
                  </a:ext>
                </a:extLst>
              </p:cNvPr>
              <p:cNvSpPr txBox="1"/>
              <p:nvPr/>
            </p:nvSpPr>
            <p:spPr>
              <a:xfrm>
                <a:off x="6111951" y="3932640"/>
                <a:ext cx="6334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b="1" dirty="0">
                    <a:latin typeface="+mj-lt"/>
                  </a:rPr>
                  <a:t>35 </a:t>
                </a:r>
              </a:p>
            </p:txBody>
          </p:sp>
          <p:sp>
            <p:nvSpPr>
              <p:cNvPr id="56" name="TextBox 4">
                <a:extLst>
                  <a:ext uri="{FF2B5EF4-FFF2-40B4-BE49-F238E27FC236}">
                    <a16:creationId xmlns:a16="http://schemas.microsoft.com/office/drawing/2014/main" id="{1E24C9EC-C76D-4CEC-9D4D-E8522CAB0676}"/>
                  </a:ext>
                </a:extLst>
              </p:cNvPr>
              <p:cNvSpPr txBox="1"/>
              <p:nvPr/>
            </p:nvSpPr>
            <p:spPr>
              <a:xfrm>
                <a:off x="6177612" y="2516589"/>
                <a:ext cx="5964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b="1" dirty="0">
                    <a:latin typeface="+mj-lt"/>
                  </a:rPr>
                  <a:t>kDa</a:t>
                </a:r>
              </a:p>
            </p:txBody>
          </p:sp>
        </p:grp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BF7232F7-3D29-42E0-98CC-FA878CCF5A46}"/>
                </a:ext>
              </a:extLst>
            </p:cNvPr>
            <p:cNvSpPr txBox="1"/>
            <p:nvPr/>
          </p:nvSpPr>
          <p:spPr>
            <a:xfrm>
              <a:off x="6617873" y="4158854"/>
              <a:ext cx="633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b="1" dirty="0">
                  <a:latin typeface="+mj-lt"/>
                </a:rPr>
                <a:t>25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158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Expression et purification des complexes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32364D7E-D84A-4559-B9D9-AACB5C6BFCAA}"/>
              </a:ext>
            </a:extLst>
          </p:cNvPr>
          <p:cNvSpPr txBox="1">
            <a:spLocks/>
          </p:cNvSpPr>
          <p:nvPr/>
        </p:nvSpPr>
        <p:spPr>
          <a:xfrm>
            <a:off x="1541352" y="1806006"/>
            <a:ext cx="273391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HisFtsW-PBP1b</a:t>
            </a:r>
            <a:endParaRPr lang="en-US" sz="2200" b="1" dirty="0">
              <a:effectLst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F731921-6E21-4C41-B359-26EE5084C4AA}"/>
              </a:ext>
            </a:extLst>
          </p:cNvPr>
          <p:cNvGrpSpPr/>
          <p:nvPr/>
        </p:nvGrpSpPr>
        <p:grpSpPr>
          <a:xfrm>
            <a:off x="121128" y="2566510"/>
            <a:ext cx="5768150" cy="3109277"/>
            <a:chOff x="316819" y="2731112"/>
            <a:chExt cx="4393963" cy="2296131"/>
          </a:xfrm>
        </p:grpSpPr>
        <p:pic>
          <p:nvPicPr>
            <p:cNvPr id="47" name="Picture 75">
              <a:extLst>
                <a:ext uri="{FF2B5EF4-FFF2-40B4-BE49-F238E27FC236}">
                  <a16:creationId xmlns:a16="http://schemas.microsoft.com/office/drawing/2014/main" id="{12896A52-FC18-48EB-BF23-DC93D19BCE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" r="50274"/>
            <a:stretch/>
          </p:blipFill>
          <p:spPr bwMode="auto">
            <a:xfrm flipH="1">
              <a:off x="948083" y="2778689"/>
              <a:ext cx="3369834" cy="1930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4A3C6736-FFE9-44AB-A69A-FA00B965BA83}"/>
                </a:ext>
              </a:extLst>
            </p:cNvPr>
            <p:cNvSpPr txBox="1"/>
            <p:nvPr/>
          </p:nvSpPr>
          <p:spPr>
            <a:xfrm>
              <a:off x="4000328" y="3005249"/>
              <a:ext cx="596066" cy="204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b="1" dirty="0">
                  <a:latin typeface="+mj-lt"/>
                </a:rPr>
                <a:t>116 </a:t>
              </a:r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4F291D18-E28C-4B3D-8B82-0C109B44F640}"/>
                </a:ext>
              </a:extLst>
            </p:cNvPr>
            <p:cNvSpPr txBox="1"/>
            <p:nvPr/>
          </p:nvSpPr>
          <p:spPr>
            <a:xfrm>
              <a:off x="4000328" y="3446950"/>
              <a:ext cx="633036" cy="204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b="1" dirty="0">
                  <a:latin typeface="+mj-lt"/>
                </a:rPr>
                <a:t>66,2 </a:t>
              </a:r>
            </a:p>
          </p:txBody>
        </p:sp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28F42B23-D8BA-441A-8C52-703BE49D7AED}"/>
                </a:ext>
              </a:extLst>
            </p:cNvPr>
            <p:cNvSpPr txBox="1"/>
            <p:nvPr/>
          </p:nvSpPr>
          <p:spPr>
            <a:xfrm>
              <a:off x="3909999" y="3802009"/>
              <a:ext cx="633035" cy="204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b="1" dirty="0">
                  <a:latin typeface="+mj-lt"/>
                </a:rPr>
                <a:t>45 </a:t>
              </a:r>
            </a:p>
          </p:txBody>
        </p:sp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9C38E4AC-92BF-4B71-9DD8-7FAFABF3E0A8}"/>
                </a:ext>
              </a:extLst>
            </p:cNvPr>
            <p:cNvSpPr txBox="1"/>
            <p:nvPr/>
          </p:nvSpPr>
          <p:spPr>
            <a:xfrm>
              <a:off x="3935494" y="4203517"/>
              <a:ext cx="596065" cy="204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b="1" dirty="0">
                  <a:latin typeface="+mj-lt"/>
                </a:rPr>
                <a:t>35 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61CBF62-D2A6-44BC-B4E9-219AF1C61421}"/>
                </a:ext>
              </a:extLst>
            </p:cNvPr>
            <p:cNvSpPr txBox="1"/>
            <p:nvPr/>
          </p:nvSpPr>
          <p:spPr>
            <a:xfrm>
              <a:off x="316819" y="3050661"/>
              <a:ext cx="723703" cy="250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b="1" dirty="0">
                  <a:latin typeface="+mj-lt"/>
                </a:rPr>
                <a:t>PBP1b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CF2184C-5885-4DB8-8622-0C082ACD7007}"/>
                </a:ext>
              </a:extLst>
            </p:cNvPr>
            <p:cNvSpPr txBox="1"/>
            <p:nvPr/>
          </p:nvSpPr>
          <p:spPr>
            <a:xfrm>
              <a:off x="372000" y="4055781"/>
              <a:ext cx="605864" cy="250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b="1" dirty="0" err="1">
                  <a:latin typeface="+mj-lt"/>
                </a:rPr>
                <a:t>FtsW</a:t>
              </a:r>
              <a:endParaRPr lang="fr-BE" sz="1600" b="1" dirty="0">
                <a:latin typeface="+mj-lt"/>
              </a:endParaRPr>
            </a:p>
          </p:txBody>
        </p:sp>
        <p:sp>
          <p:nvSpPr>
            <p:cNvPr id="13" name="ZoneTexte 18">
              <a:extLst>
                <a:ext uri="{FF2B5EF4-FFF2-40B4-BE49-F238E27FC236}">
                  <a16:creationId xmlns:a16="http://schemas.microsoft.com/office/drawing/2014/main" id="{5ACDBC59-F7D5-48F2-84AE-2D1E2CA5C27E}"/>
                </a:ext>
              </a:extLst>
            </p:cNvPr>
            <p:cNvSpPr txBox="1"/>
            <p:nvPr/>
          </p:nvSpPr>
          <p:spPr>
            <a:xfrm>
              <a:off x="372000" y="4394843"/>
              <a:ext cx="648072" cy="250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b="1" dirty="0" err="1">
                  <a:latin typeface="+mj-lt"/>
                </a:rPr>
                <a:t>FtsW</a:t>
              </a:r>
              <a:r>
                <a:rPr lang="fr-BE" sz="1600" b="1" dirty="0">
                  <a:latin typeface="+mj-lt"/>
                </a:rPr>
                <a:t>*</a:t>
              </a:r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EFDF28A9-EC37-49DA-91F1-D6AA30D73C85}"/>
                </a:ext>
              </a:extLst>
            </p:cNvPr>
            <p:cNvSpPr txBox="1"/>
            <p:nvPr/>
          </p:nvSpPr>
          <p:spPr>
            <a:xfrm>
              <a:off x="4114293" y="2731112"/>
              <a:ext cx="596489" cy="22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b="1" dirty="0">
                  <a:latin typeface="+mj-lt"/>
                </a:rPr>
                <a:t>kDa</a:t>
              </a:r>
            </a:p>
          </p:txBody>
        </p:sp>
        <p:sp>
          <p:nvSpPr>
            <p:cNvPr id="25" name="TextBox 54">
              <a:extLst>
                <a:ext uri="{FF2B5EF4-FFF2-40B4-BE49-F238E27FC236}">
                  <a16:creationId xmlns:a16="http://schemas.microsoft.com/office/drawing/2014/main" id="{83CD2F58-BF17-4F56-8B19-3C25028C81D5}"/>
                </a:ext>
              </a:extLst>
            </p:cNvPr>
            <p:cNvSpPr txBox="1"/>
            <p:nvPr/>
          </p:nvSpPr>
          <p:spPr>
            <a:xfrm>
              <a:off x="1953545" y="2765357"/>
              <a:ext cx="632779" cy="250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Elution</a:t>
              </a:r>
              <a:endParaRPr lang="en-US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6" name="TextBox 55">
              <a:extLst>
                <a:ext uri="{FF2B5EF4-FFF2-40B4-BE49-F238E27FC236}">
                  <a16:creationId xmlns:a16="http://schemas.microsoft.com/office/drawing/2014/main" id="{E193F491-403F-4286-81CD-E539870DE484}"/>
                </a:ext>
              </a:extLst>
            </p:cNvPr>
            <p:cNvSpPr txBox="1"/>
            <p:nvPr/>
          </p:nvSpPr>
          <p:spPr>
            <a:xfrm>
              <a:off x="3590718" y="2768854"/>
              <a:ext cx="262782" cy="250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</a:t>
              </a:r>
            </a:p>
          </p:txBody>
        </p:sp>
        <p:cxnSp>
          <p:nvCxnSpPr>
            <p:cNvPr id="27" name="Straight Connector 56">
              <a:extLst>
                <a:ext uri="{FF2B5EF4-FFF2-40B4-BE49-F238E27FC236}">
                  <a16:creationId xmlns:a16="http://schemas.microsoft.com/office/drawing/2014/main" id="{59BEE7A0-D94B-4F55-A8F0-5156B797C5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2766" y="3029410"/>
              <a:ext cx="309131" cy="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9AC7B8D4-20A2-4217-88B7-91B5A96ABA32}"/>
                </a:ext>
              </a:extLst>
            </p:cNvPr>
            <p:cNvCxnSpPr>
              <a:cxnSpLocks/>
            </p:cNvCxnSpPr>
            <p:nvPr/>
          </p:nvCxnSpPr>
          <p:spPr>
            <a:xfrm>
              <a:off x="1382228" y="3029411"/>
              <a:ext cx="1787166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05">
              <a:extLst>
                <a:ext uri="{FF2B5EF4-FFF2-40B4-BE49-F238E27FC236}">
                  <a16:creationId xmlns:a16="http://schemas.microsoft.com/office/drawing/2014/main" id="{14FFE3ED-B4C2-442A-82BF-D6BE493821F5}"/>
                </a:ext>
              </a:extLst>
            </p:cNvPr>
            <p:cNvSpPr txBox="1"/>
            <p:nvPr/>
          </p:nvSpPr>
          <p:spPr>
            <a:xfrm>
              <a:off x="2175134" y="4704078"/>
              <a:ext cx="122180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 err="1">
                  <a:latin typeface="+mj-lt"/>
                  <a:cs typeface="Arial" panose="020B0604020202020204" pitchFamily="34" charset="0"/>
                </a:rPr>
                <a:t>Coomassie</a:t>
              </a:r>
              <a:endParaRPr lang="en-US" sz="15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EED0F731-3CBE-4B94-B9C9-53EBB8A3F577}"/>
              </a:ext>
            </a:extLst>
          </p:cNvPr>
          <p:cNvGrpSpPr/>
          <p:nvPr/>
        </p:nvGrpSpPr>
        <p:grpSpPr>
          <a:xfrm>
            <a:off x="6344501" y="2630936"/>
            <a:ext cx="5384046" cy="3030586"/>
            <a:chOff x="5980878" y="2778689"/>
            <a:chExt cx="4069399" cy="2169375"/>
          </a:xfrm>
        </p:grpSpPr>
        <p:pic>
          <p:nvPicPr>
            <p:cNvPr id="41" name="Picture 75">
              <a:extLst>
                <a:ext uri="{FF2B5EF4-FFF2-40B4-BE49-F238E27FC236}">
                  <a16:creationId xmlns:a16="http://schemas.microsoft.com/office/drawing/2014/main" id="{1AD4B847-61BE-4833-A53B-84027B68BB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66" b="2020"/>
            <a:stretch/>
          </p:blipFill>
          <p:spPr bwMode="auto">
            <a:xfrm flipH="1">
              <a:off x="5980878" y="2788050"/>
              <a:ext cx="3377173" cy="193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C019CCF-6AB9-4DF7-B40E-39CD3DDC8BDB}"/>
                </a:ext>
              </a:extLst>
            </p:cNvPr>
            <p:cNvSpPr txBox="1"/>
            <p:nvPr/>
          </p:nvSpPr>
          <p:spPr>
            <a:xfrm>
              <a:off x="9326574" y="3112958"/>
              <a:ext cx="723703" cy="242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b="1" dirty="0">
                  <a:latin typeface="+mj-lt"/>
                </a:rPr>
                <a:t>PBP1b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D6A7E2D-BC35-4717-B818-F508D1ED2633}"/>
                </a:ext>
              </a:extLst>
            </p:cNvPr>
            <p:cNvSpPr txBox="1"/>
            <p:nvPr/>
          </p:nvSpPr>
          <p:spPr>
            <a:xfrm>
              <a:off x="9321860" y="3406035"/>
              <a:ext cx="723703" cy="242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b="1" dirty="0">
                  <a:latin typeface="+mj-lt"/>
                </a:rPr>
                <a:t>PBP3</a:t>
              </a:r>
            </a:p>
          </p:txBody>
        </p:sp>
        <p:sp>
          <p:nvSpPr>
            <p:cNvPr id="18" name="TextBox 54">
              <a:extLst>
                <a:ext uri="{FF2B5EF4-FFF2-40B4-BE49-F238E27FC236}">
                  <a16:creationId xmlns:a16="http://schemas.microsoft.com/office/drawing/2014/main" id="{084A702E-E41B-45C7-A80E-D23331ADD093}"/>
                </a:ext>
              </a:extLst>
            </p:cNvPr>
            <p:cNvSpPr txBox="1"/>
            <p:nvPr/>
          </p:nvSpPr>
          <p:spPr>
            <a:xfrm>
              <a:off x="6895784" y="2778689"/>
              <a:ext cx="627847" cy="242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Elution</a:t>
              </a:r>
              <a:endParaRPr lang="en-US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9" name="TextBox 55">
              <a:extLst>
                <a:ext uri="{FF2B5EF4-FFF2-40B4-BE49-F238E27FC236}">
                  <a16:creationId xmlns:a16="http://schemas.microsoft.com/office/drawing/2014/main" id="{3A93BC7A-68C6-4F70-93A8-D7F10F704581}"/>
                </a:ext>
              </a:extLst>
            </p:cNvPr>
            <p:cNvSpPr txBox="1"/>
            <p:nvPr/>
          </p:nvSpPr>
          <p:spPr>
            <a:xfrm>
              <a:off x="8629340" y="2778689"/>
              <a:ext cx="260734" cy="242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</a:t>
              </a:r>
            </a:p>
          </p:txBody>
        </p:sp>
        <p:cxnSp>
          <p:nvCxnSpPr>
            <p:cNvPr id="20" name="Straight Connector 56">
              <a:extLst>
                <a:ext uri="{FF2B5EF4-FFF2-40B4-BE49-F238E27FC236}">
                  <a16:creationId xmlns:a16="http://schemas.microsoft.com/office/drawing/2014/main" id="{FBBD9A7D-F4B9-4AB3-89FA-0C5A5CF85B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5373" y="3050661"/>
              <a:ext cx="309131" cy="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2971AC4F-A7B3-4273-9597-F99B1F59ADBD}"/>
                </a:ext>
              </a:extLst>
            </p:cNvPr>
            <p:cNvCxnSpPr>
              <a:cxnSpLocks/>
            </p:cNvCxnSpPr>
            <p:nvPr/>
          </p:nvCxnSpPr>
          <p:spPr>
            <a:xfrm>
              <a:off x="6403020" y="3050661"/>
              <a:ext cx="1787166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4">
              <a:extLst>
                <a:ext uri="{FF2B5EF4-FFF2-40B4-BE49-F238E27FC236}">
                  <a16:creationId xmlns:a16="http://schemas.microsoft.com/office/drawing/2014/main" id="{1DF961E8-BD96-451D-8306-D9C1AD69883C}"/>
                </a:ext>
              </a:extLst>
            </p:cNvPr>
            <p:cNvSpPr txBox="1"/>
            <p:nvPr/>
          </p:nvSpPr>
          <p:spPr>
            <a:xfrm>
              <a:off x="7089112" y="4693884"/>
              <a:ext cx="1196133" cy="254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+mj-lt"/>
                  <a:cs typeface="Arial" panose="020B0604020202020204" pitchFamily="34" charset="0"/>
                </a:rPr>
                <a:t>Fluorescence</a:t>
              </a:r>
              <a:endParaRPr lang="en-US" sz="1500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45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chemeClr val="bg1"/>
            </a:gs>
            <a:gs pos="0">
              <a:schemeClr val="bg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4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Généralités</a:t>
            </a:r>
            <a:endParaRPr lang="en-GB" dirty="0"/>
          </a:p>
        </p:txBody>
      </p:sp>
      <p:pic>
        <p:nvPicPr>
          <p:cNvPr id="7" name="Picture 21">
            <a:extLst>
              <a:ext uri="{FF2B5EF4-FFF2-40B4-BE49-F238E27FC236}">
                <a16:creationId xmlns:a16="http://schemas.microsoft.com/office/drawing/2014/main" id="{F2FE7EA4-60BB-4859-9D90-B6AE352D2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758" y="4286792"/>
            <a:ext cx="3387635" cy="1807257"/>
          </a:xfrm>
          <a:prstGeom prst="rect">
            <a:avLst/>
          </a:prstGeom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97273F87-5C0B-4E95-A3C5-84B69CEA28A8}"/>
              </a:ext>
            </a:extLst>
          </p:cNvPr>
          <p:cNvSpPr txBox="1"/>
          <p:nvPr/>
        </p:nvSpPr>
        <p:spPr>
          <a:xfrm>
            <a:off x="9722721" y="6147712"/>
            <a:ext cx="9492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(</a:t>
            </a:r>
            <a:r>
              <a:rPr lang="en-US" sz="900" dirty="0" err="1"/>
              <a:t>Holtlje</a:t>
            </a:r>
            <a:r>
              <a:rPr lang="en-US" sz="900" dirty="0"/>
              <a:t>, 1998)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1B5B063-661C-4661-BC4F-BE9C4A848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192" y="2304148"/>
            <a:ext cx="8018230" cy="378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102C3ED-F8D4-4D8E-AED9-1212BFC84333}"/>
              </a:ext>
            </a:extLst>
          </p:cNvPr>
          <p:cNvSpPr txBox="1"/>
          <p:nvPr/>
        </p:nvSpPr>
        <p:spPr>
          <a:xfrm>
            <a:off x="1088418" y="6118539"/>
            <a:ext cx="56368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/>
              <a:t>(Vollmer </a:t>
            </a:r>
            <a:r>
              <a:rPr lang="fr-FR" sz="900" i="1" dirty="0"/>
              <a:t>et al</a:t>
            </a:r>
            <a:r>
              <a:rPr lang="fr-FR" sz="900" dirty="0"/>
              <a:t>., 2008)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65C4BF5E-1055-4641-A7FD-85DC0719CE3B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Le peptidoglycane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0E79330-86CD-4182-B859-91F2C45954C8}"/>
              </a:ext>
            </a:extLst>
          </p:cNvPr>
          <p:cNvGrpSpPr/>
          <p:nvPr/>
        </p:nvGrpSpPr>
        <p:grpSpPr>
          <a:xfrm>
            <a:off x="8410698" y="1206861"/>
            <a:ext cx="3133553" cy="2233817"/>
            <a:chOff x="8410698" y="1084761"/>
            <a:chExt cx="3133553" cy="223381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157CA73-C47D-43F2-94B4-D721FBAE2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0698" y="1084761"/>
              <a:ext cx="3133553" cy="197573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76777E-6BA6-4DBB-A430-FE01B6C82A59}"/>
                </a:ext>
              </a:extLst>
            </p:cNvPr>
            <p:cNvSpPr/>
            <p:nvPr/>
          </p:nvSpPr>
          <p:spPr>
            <a:xfrm>
              <a:off x="9315273" y="3087746"/>
              <a:ext cx="132440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BE" sz="900" dirty="0"/>
                <a:t>(Vollmer </a:t>
              </a:r>
              <a:r>
                <a:rPr lang="fr-BE" sz="900" i="1" dirty="0"/>
                <a:t>et al</a:t>
              </a:r>
              <a:r>
                <a:rPr lang="fr-BE" sz="900" dirty="0"/>
                <a:t>., 2008)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151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Expression et purification des complexes  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32364D7E-D84A-4559-B9D9-AACB5C6BFCAA}"/>
              </a:ext>
            </a:extLst>
          </p:cNvPr>
          <p:cNvSpPr txBox="1">
            <a:spLocks/>
          </p:cNvSpPr>
          <p:nvPr/>
        </p:nvSpPr>
        <p:spPr>
          <a:xfrm>
            <a:off x="1420243" y="1807593"/>
            <a:ext cx="3748037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HisPBP3-FtsW-PBP1b</a:t>
            </a:r>
            <a:endParaRPr lang="en-US" sz="2200" b="1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FC7EAB91-1D11-4830-9C5F-878E3E990282}"/>
              </a:ext>
            </a:extLst>
          </p:cNvPr>
          <p:cNvSpPr txBox="1"/>
          <p:nvPr/>
        </p:nvSpPr>
        <p:spPr>
          <a:xfrm>
            <a:off x="11459105" y="4117318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PBP3</a:t>
            </a:r>
            <a:endParaRPr lang="en-US" sz="1600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2487B1BD-0AD1-4704-9654-2EC3B9414D25}"/>
              </a:ext>
            </a:extLst>
          </p:cNvPr>
          <p:cNvSpPr txBox="1"/>
          <p:nvPr/>
        </p:nvSpPr>
        <p:spPr>
          <a:xfrm>
            <a:off x="11398191" y="3647556"/>
            <a:ext cx="785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PBP1b</a:t>
            </a:r>
            <a:endParaRPr lang="en-US" sz="1600" b="1" dirty="0"/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A6581D7E-5786-43FA-8979-DA3CABC81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" r="297" b="2127"/>
          <a:stretch/>
        </p:blipFill>
        <p:spPr bwMode="auto">
          <a:xfrm>
            <a:off x="6277913" y="2895357"/>
            <a:ext cx="5155102" cy="241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7533662-DA65-4D2B-AE16-E88F2F3F7FC7}"/>
              </a:ext>
            </a:extLst>
          </p:cNvPr>
          <p:cNvSpPr txBox="1"/>
          <p:nvPr/>
        </p:nvSpPr>
        <p:spPr>
          <a:xfrm>
            <a:off x="8166033" y="5358647"/>
            <a:ext cx="14350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+mj-lt"/>
                <a:cs typeface="Arial" panose="020B0604020202020204" pitchFamily="34" charset="0"/>
              </a:rPr>
              <a:t>Fluorescence</a:t>
            </a:r>
            <a:endParaRPr lang="en-US" sz="15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838A514-FCD9-4C41-BFDE-CAC6D88BE08C}"/>
              </a:ext>
            </a:extLst>
          </p:cNvPr>
          <p:cNvSpPr txBox="1"/>
          <p:nvPr/>
        </p:nvSpPr>
        <p:spPr>
          <a:xfrm>
            <a:off x="5429181" y="4064869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PBP3</a:t>
            </a:r>
            <a:endParaRPr lang="en-US" sz="1600" b="1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6B4CBBC-4F60-4F1D-A7A6-B069B07F659A}"/>
              </a:ext>
            </a:extLst>
          </p:cNvPr>
          <p:cNvSpPr txBox="1"/>
          <p:nvPr/>
        </p:nvSpPr>
        <p:spPr>
          <a:xfrm>
            <a:off x="5418073" y="4943805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/>
              <a:t>FtsW</a:t>
            </a:r>
            <a:endParaRPr lang="en-US" sz="1600" b="1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A0709C75-CC56-4446-AE3F-FB310B30E241}"/>
              </a:ext>
            </a:extLst>
          </p:cNvPr>
          <p:cNvSpPr txBox="1"/>
          <p:nvPr/>
        </p:nvSpPr>
        <p:spPr>
          <a:xfrm>
            <a:off x="5418073" y="3654310"/>
            <a:ext cx="785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PBP1b</a:t>
            </a:r>
            <a:endParaRPr lang="en-US" sz="1600" b="1" dirty="0"/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AF05FCAD-7E19-45DC-92D1-BFD387447C05}"/>
              </a:ext>
            </a:extLst>
          </p:cNvPr>
          <p:cNvSpPr txBox="1"/>
          <p:nvPr/>
        </p:nvSpPr>
        <p:spPr>
          <a:xfrm>
            <a:off x="-3453" y="3490690"/>
            <a:ext cx="59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200" b="1" dirty="0">
                <a:latin typeface="+mj-lt"/>
              </a:rPr>
              <a:t>116 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B0325F9E-4DEB-436F-9879-F02402651543}"/>
              </a:ext>
            </a:extLst>
          </p:cNvPr>
          <p:cNvSpPr txBox="1"/>
          <p:nvPr/>
        </p:nvSpPr>
        <p:spPr>
          <a:xfrm>
            <a:off x="-13107" y="4076467"/>
            <a:ext cx="60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200" b="1" dirty="0">
                <a:latin typeface="+mj-lt"/>
              </a:rPr>
              <a:t>66,2 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A929DF71-BC31-4BA1-B6D5-F0610E8D6C97}"/>
              </a:ext>
            </a:extLst>
          </p:cNvPr>
          <p:cNvSpPr txBox="1"/>
          <p:nvPr/>
        </p:nvSpPr>
        <p:spPr>
          <a:xfrm>
            <a:off x="-76112" y="4597181"/>
            <a:ext cx="669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200" b="1" dirty="0">
                <a:latin typeface="+mj-lt"/>
              </a:rPr>
              <a:t>45 </a:t>
            </a: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C9A28C8D-F06F-4804-8BEC-C0D6E7158506}"/>
              </a:ext>
            </a:extLst>
          </p:cNvPr>
          <p:cNvSpPr txBox="1"/>
          <p:nvPr/>
        </p:nvSpPr>
        <p:spPr>
          <a:xfrm>
            <a:off x="-40450" y="4975002"/>
            <a:ext cx="633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200" b="1" dirty="0">
                <a:latin typeface="+mj-lt"/>
              </a:rPr>
              <a:t>35 </a:t>
            </a: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54434093-B19D-4012-9EBB-BA89C69C15CF}"/>
              </a:ext>
            </a:extLst>
          </p:cNvPr>
          <p:cNvSpPr txBox="1"/>
          <p:nvPr/>
        </p:nvSpPr>
        <p:spPr>
          <a:xfrm>
            <a:off x="25211" y="2980465"/>
            <a:ext cx="59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200" b="1" dirty="0">
                <a:latin typeface="+mj-lt"/>
              </a:rPr>
              <a:t>kDa</a:t>
            </a:r>
          </a:p>
        </p:txBody>
      </p:sp>
      <p:sp>
        <p:nvSpPr>
          <p:cNvPr id="34" name="TextBox 105">
            <a:extLst>
              <a:ext uri="{FF2B5EF4-FFF2-40B4-BE49-F238E27FC236}">
                <a16:creationId xmlns:a16="http://schemas.microsoft.com/office/drawing/2014/main" id="{60047E8D-E585-4288-A8F0-8C1F73916E15}"/>
              </a:ext>
            </a:extLst>
          </p:cNvPr>
          <p:cNvSpPr txBox="1"/>
          <p:nvPr/>
        </p:nvSpPr>
        <p:spPr>
          <a:xfrm>
            <a:off x="2421739" y="5359920"/>
            <a:ext cx="12218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>
                <a:latin typeface="+mj-lt"/>
                <a:cs typeface="Arial" panose="020B0604020202020204" pitchFamily="34" charset="0"/>
              </a:rPr>
              <a:t>Coomassie</a:t>
            </a:r>
            <a:endParaRPr lang="en-US" sz="15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037E660-41CC-49C5-877A-944EACE79104}"/>
              </a:ext>
            </a:extLst>
          </p:cNvPr>
          <p:cNvGrpSpPr/>
          <p:nvPr/>
        </p:nvGrpSpPr>
        <p:grpSpPr>
          <a:xfrm>
            <a:off x="550676" y="2881988"/>
            <a:ext cx="4912209" cy="2435961"/>
            <a:chOff x="777354" y="2757213"/>
            <a:chExt cx="4532202" cy="2111284"/>
          </a:xfrm>
        </p:grpSpPr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A28EFAF0-F9CC-40F9-A98C-928350E3C4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984"/>
            <a:stretch/>
          </p:blipFill>
          <p:spPr bwMode="auto">
            <a:xfrm>
              <a:off x="777354" y="2757213"/>
              <a:ext cx="4532202" cy="2111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54">
              <a:extLst>
                <a:ext uri="{FF2B5EF4-FFF2-40B4-BE49-F238E27FC236}">
                  <a16:creationId xmlns:a16="http://schemas.microsoft.com/office/drawing/2014/main" id="{171B6175-922A-4D3C-897C-9403ADA061CD}"/>
                </a:ext>
              </a:extLst>
            </p:cNvPr>
            <p:cNvSpPr txBox="1"/>
            <p:nvPr/>
          </p:nvSpPr>
          <p:spPr>
            <a:xfrm>
              <a:off x="3308697" y="2809628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Elution</a:t>
              </a:r>
              <a:endParaRPr lang="en-US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7" name="TextBox 55">
              <a:extLst>
                <a:ext uri="{FF2B5EF4-FFF2-40B4-BE49-F238E27FC236}">
                  <a16:creationId xmlns:a16="http://schemas.microsoft.com/office/drawing/2014/main" id="{0A38BE77-C271-47DF-A09B-236A295455EF}"/>
                </a:ext>
              </a:extLst>
            </p:cNvPr>
            <p:cNvSpPr txBox="1"/>
            <p:nvPr/>
          </p:nvSpPr>
          <p:spPr>
            <a:xfrm>
              <a:off x="1282570" y="2809628"/>
              <a:ext cx="10118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Contrôles</a:t>
              </a:r>
            </a:p>
          </p:txBody>
        </p:sp>
        <p:cxnSp>
          <p:nvCxnSpPr>
            <p:cNvPr id="38" name="Straight Connector 56">
              <a:extLst>
                <a:ext uri="{FF2B5EF4-FFF2-40B4-BE49-F238E27FC236}">
                  <a16:creationId xmlns:a16="http://schemas.microsoft.com/office/drawing/2014/main" id="{C153E1A5-F896-4385-88AC-8B80741B274B}"/>
                </a:ext>
              </a:extLst>
            </p:cNvPr>
            <p:cNvCxnSpPr>
              <a:cxnSpLocks/>
            </p:cNvCxnSpPr>
            <p:nvPr/>
          </p:nvCxnSpPr>
          <p:spPr>
            <a:xfrm>
              <a:off x="1327877" y="3073682"/>
              <a:ext cx="892427" cy="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20F8156C-BF74-4752-845F-F4602692E7C4}"/>
                </a:ext>
              </a:extLst>
            </p:cNvPr>
            <p:cNvCxnSpPr>
              <a:cxnSpLocks/>
            </p:cNvCxnSpPr>
            <p:nvPr/>
          </p:nvCxnSpPr>
          <p:spPr>
            <a:xfrm>
              <a:off x="2737380" y="3073682"/>
              <a:ext cx="1787166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54">
            <a:extLst>
              <a:ext uri="{FF2B5EF4-FFF2-40B4-BE49-F238E27FC236}">
                <a16:creationId xmlns:a16="http://schemas.microsoft.com/office/drawing/2014/main" id="{2B88B5EC-F49F-4461-AB6C-1FB559BAD808}"/>
              </a:ext>
            </a:extLst>
          </p:cNvPr>
          <p:cNvSpPr txBox="1"/>
          <p:nvPr/>
        </p:nvSpPr>
        <p:spPr>
          <a:xfrm>
            <a:off x="8984038" y="2959697"/>
            <a:ext cx="809980" cy="355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Elution</a:t>
            </a:r>
            <a:endParaRPr lang="en-US" sz="1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5" name="TextBox 55">
            <a:extLst>
              <a:ext uri="{FF2B5EF4-FFF2-40B4-BE49-F238E27FC236}">
                <a16:creationId xmlns:a16="http://schemas.microsoft.com/office/drawing/2014/main" id="{B16D2B3C-1F14-42D8-9C8C-84F9F3E1FF0F}"/>
              </a:ext>
            </a:extLst>
          </p:cNvPr>
          <p:cNvSpPr txBox="1"/>
          <p:nvPr/>
        </p:nvSpPr>
        <p:spPr>
          <a:xfrm>
            <a:off x="6759892" y="2959697"/>
            <a:ext cx="1096652" cy="355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Contrôles</a:t>
            </a:r>
          </a:p>
        </p:txBody>
      </p:sp>
      <p:cxnSp>
        <p:nvCxnSpPr>
          <p:cNvPr id="46" name="Straight Connector 56">
            <a:extLst>
              <a:ext uri="{FF2B5EF4-FFF2-40B4-BE49-F238E27FC236}">
                <a16:creationId xmlns:a16="http://schemas.microsoft.com/office/drawing/2014/main" id="{C86D9D84-334B-436A-989D-D4117ACF4615}"/>
              </a:ext>
            </a:extLst>
          </p:cNvPr>
          <p:cNvCxnSpPr>
            <a:cxnSpLocks/>
          </p:cNvCxnSpPr>
          <p:nvPr/>
        </p:nvCxnSpPr>
        <p:spPr>
          <a:xfrm>
            <a:off x="6808998" y="3264358"/>
            <a:ext cx="967253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370EF4E-4DFF-4BF4-9CB3-EFD6DDB88044}"/>
              </a:ext>
            </a:extLst>
          </p:cNvPr>
          <p:cNvCxnSpPr>
            <a:cxnSpLocks/>
          </p:cNvCxnSpPr>
          <p:nvPr/>
        </p:nvCxnSpPr>
        <p:spPr>
          <a:xfrm>
            <a:off x="8421090" y="3264358"/>
            <a:ext cx="1937013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06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5" grpId="0"/>
      <p:bldP spid="8" grpId="0"/>
      <p:bldP spid="9" grpId="0"/>
      <p:bldP spid="10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Expression et purification des complexes 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15E6AB0-6684-4A90-831E-99D8988BC59A}"/>
              </a:ext>
            </a:extLst>
          </p:cNvPr>
          <p:cNvSpPr txBox="1">
            <a:spLocks/>
          </p:cNvSpPr>
          <p:nvPr/>
        </p:nvSpPr>
        <p:spPr>
          <a:xfrm>
            <a:off x="1567420" y="2022520"/>
            <a:ext cx="9750467" cy="575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fr-BE" sz="2200" b="1" dirty="0">
                <a:effectLst/>
              </a:rPr>
              <a:t>Importance de la boucle 7/8 de FtsW dans le complexe FtsW-PBP3</a:t>
            </a:r>
          </a:p>
          <a:p>
            <a:pPr algn="ctr">
              <a:buClr>
                <a:schemeClr val="accent6"/>
              </a:buClr>
              <a:buSzPct val="100000"/>
            </a:pPr>
            <a:endParaRPr lang="en-US" sz="2200" b="1" dirty="0">
              <a:effectLst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0EEEFF2B-A045-4884-99E2-18FFEB9292A5}"/>
              </a:ext>
            </a:extLst>
          </p:cNvPr>
          <p:cNvGrpSpPr/>
          <p:nvPr/>
        </p:nvGrpSpPr>
        <p:grpSpPr>
          <a:xfrm>
            <a:off x="2465144" y="3094384"/>
            <a:ext cx="7261712" cy="2932319"/>
            <a:chOff x="474672" y="534674"/>
            <a:chExt cx="6174062" cy="2630588"/>
          </a:xfrm>
          <a:noFill/>
        </p:grpSpPr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34DFB456-AAEF-4880-94C0-165DA46B4A97}"/>
                </a:ext>
              </a:extLst>
            </p:cNvPr>
            <p:cNvGrpSpPr/>
            <p:nvPr/>
          </p:nvGrpSpPr>
          <p:grpSpPr>
            <a:xfrm>
              <a:off x="1823626" y="534674"/>
              <a:ext cx="4825108" cy="2630588"/>
              <a:chOff x="1823626" y="534674"/>
              <a:chExt cx="4825108" cy="2630588"/>
            </a:xfrm>
            <a:grpFill/>
          </p:grpSpPr>
          <p:pic>
            <p:nvPicPr>
              <p:cNvPr id="74" name="Image 73">
                <a:extLst>
                  <a:ext uri="{FF2B5EF4-FFF2-40B4-BE49-F238E27FC236}">
                    <a16:creationId xmlns:a16="http://schemas.microsoft.com/office/drawing/2014/main" id="{A22D150A-97F0-473B-9883-1DC260AE5559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377"/>
              <a:stretch/>
            </p:blipFill>
            <p:spPr bwMode="auto">
              <a:xfrm>
                <a:off x="1823626" y="534674"/>
                <a:ext cx="3697160" cy="2630588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75" name="Rectangle : coins arrondis 74">
                <a:extLst>
                  <a:ext uri="{FF2B5EF4-FFF2-40B4-BE49-F238E27FC236}">
                    <a16:creationId xmlns:a16="http://schemas.microsoft.com/office/drawing/2014/main" id="{2282CB38-94E8-446C-BE11-084E442EC00A}"/>
                  </a:ext>
                </a:extLst>
              </p:cNvPr>
              <p:cNvSpPr/>
              <p:nvPr/>
            </p:nvSpPr>
            <p:spPr>
              <a:xfrm>
                <a:off x="5561602" y="1132171"/>
                <a:ext cx="1087132" cy="2033091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6E39DE71-E993-4E05-AA93-1C2FDAA2CDFC}"/>
                </a:ext>
              </a:extLst>
            </p:cNvPr>
            <p:cNvSpPr txBox="1"/>
            <p:nvPr/>
          </p:nvSpPr>
          <p:spPr>
            <a:xfrm>
              <a:off x="474672" y="1362099"/>
              <a:ext cx="1215483" cy="331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Périplasme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9697631B-2B83-47D5-BFB2-764713BAAD9D}"/>
                </a:ext>
              </a:extLst>
            </p:cNvPr>
            <p:cNvSpPr txBox="1"/>
            <p:nvPr/>
          </p:nvSpPr>
          <p:spPr>
            <a:xfrm>
              <a:off x="474672" y="2434125"/>
              <a:ext cx="1282390" cy="331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Cytoplasme</a:t>
              </a:r>
            </a:p>
          </p:txBody>
        </p:sp>
      </p:grp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05D86C6E-C7E3-447E-BBA7-B91BFF699210}"/>
              </a:ext>
            </a:extLst>
          </p:cNvPr>
          <p:cNvCxnSpPr>
            <a:cxnSpLocks/>
          </p:cNvCxnSpPr>
          <p:nvPr/>
        </p:nvCxnSpPr>
        <p:spPr>
          <a:xfrm flipH="1" flipV="1">
            <a:off x="7126350" y="2847854"/>
            <a:ext cx="424266" cy="1278593"/>
          </a:xfrm>
          <a:prstGeom prst="straightConnector1">
            <a:avLst/>
          </a:prstGeom>
          <a:noFill/>
          <a:ln w="28575" cap="flat" cmpd="sng" algn="ctr">
            <a:solidFill>
              <a:srgbClr val="9BBB59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54C56941-D578-4660-B8F7-05B7B9D414DF}"/>
              </a:ext>
            </a:extLst>
          </p:cNvPr>
          <p:cNvCxnSpPr>
            <a:cxnSpLocks/>
          </p:cNvCxnSpPr>
          <p:nvPr/>
        </p:nvCxnSpPr>
        <p:spPr>
          <a:xfrm flipV="1">
            <a:off x="7725063" y="2973127"/>
            <a:ext cx="480799" cy="1138936"/>
          </a:xfrm>
          <a:prstGeom prst="straightConnector1">
            <a:avLst/>
          </a:prstGeom>
          <a:noFill/>
          <a:ln w="28575" cap="flat" cmpd="sng" algn="ctr">
            <a:solidFill>
              <a:srgbClr val="9BBB59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8F78713F-DF89-4D05-8872-3C6F7619EA4C}"/>
              </a:ext>
            </a:extLst>
          </p:cNvPr>
          <p:cNvSpPr txBox="1"/>
          <p:nvPr/>
        </p:nvSpPr>
        <p:spPr>
          <a:xfrm>
            <a:off x="6586177" y="2490592"/>
            <a:ext cx="102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</a:rPr>
              <a:t>PBP3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D5F70BEA-5479-4F11-B401-7502A3F824E7}"/>
              </a:ext>
            </a:extLst>
          </p:cNvPr>
          <p:cNvSpPr txBox="1"/>
          <p:nvPr/>
        </p:nvSpPr>
        <p:spPr>
          <a:xfrm>
            <a:off x="7965462" y="2499182"/>
            <a:ext cx="102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</a:rPr>
              <a:t>PBP1b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D29C6B6D-30CE-480F-8A82-6E4575BEF961}"/>
              </a:ext>
            </a:extLst>
          </p:cNvPr>
          <p:cNvCxnSpPr>
            <a:cxnSpLocks/>
          </p:cNvCxnSpPr>
          <p:nvPr/>
        </p:nvCxnSpPr>
        <p:spPr>
          <a:xfrm>
            <a:off x="6022674" y="3353404"/>
            <a:ext cx="607742" cy="390414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8" name="ZoneTexte 77">
            <a:extLst>
              <a:ext uri="{FF2B5EF4-FFF2-40B4-BE49-F238E27FC236}">
                <a16:creationId xmlns:a16="http://schemas.microsoft.com/office/drawing/2014/main" id="{CD9E7C41-C7FB-4331-871A-151D6C7D0E28}"/>
              </a:ext>
            </a:extLst>
          </p:cNvPr>
          <p:cNvSpPr txBox="1"/>
          <p:nvPr/>
        </p:nvSpPr>
        <p:spPr>
          <a:xfrm>
            <a:off x="5725736" y="3043417"/>
            <a:ext cx="55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chemeClr val="accent5"/>
                </a:solidFill>
              </a:rPr>
              <a:t>?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2888133-FA41-4F06-B5F2-6609C3241AE1}"/>
              </a:ext>
            </a:extLst>
          </p:cNvPr>
          <p:cNvSpPr txBox="1"/>
          <p:nvPr/>
        </p:nvSpPr>
        <p:spPr>
          <a:xfrm>
            <a:off x="4812906" y="6105858"/>
            <a:ext cx="3101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/>
              <a:t>(Lara  and Ayala, 2002; Pastoret </a:t>
            </a:r>
            <a:r>
              <a:rPr lang="fr-BE" sz="900" i="1" dirty="0"/>
              <a:t>et al</a:t>
            </a:r>
            <a:r>
              <a:rPr lang="fr-BE" sz="900" dirty="0"/>
              <a:t>., 2004)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45264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7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0B0B8929-6D45-4A42-9217-937C5CB064B7}"/>
              </a:ext>
            </a:extLst>
          </p:cNvPr>
          <p:cNvGrpSpPr/>
          <p:nvPr/>
        </p:nvGrpSpPr>
        <p:grpSpPr>
          <a:xfrm>
            <a:off x="2484217" y="3814735"/>
            <a:ext cx="7116030" cy="2251547"/>
            <a:chOff x="508125" y="1132171"/>
            <a:chExt cx="6140609" cy="2033091"/>
          </a:xfrm>
          <a:noFill/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7893739-37C4-4147-ADB6-98DE98EBD937}"/>
                </a:ext>
              </a:extLst>
            </p:cNvPr>
            <p:cNvSpPr/>
            <p:nvPr/>
          </p:nvSpPr>
          <p:spPr>
            <a:xfrm>
              <a:off x="5561602" y="1132171"/>
              <a:ext cx="1087132" cy="2033091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724C3C6-E013-4365-A347-91DDDAADBCE0}"/>
                </a:ext>
              </a:extLst>
            </p:cNvPr>
            <p:cNvSpPr txBox="1"/>
            <p:nvPr/>
          </p:nvSpPr>
          <p:spPr>
            <a:xfrm>
              <a:off x="541579" y="1231253"/>
              <a:ext cx="1215483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Périplasme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97601F5-7D22-433A-8B1D-54FC7CCA5018}"/>
                </a:ext>
              </a:extLst>
            </p:cNvPr>
            <p:cNvSpPr txBox="1"/>
            <p:nvPr/>
          </p:nvSpPr>
          <p:spPr>
            <a:xfrm>
              <a:off x="508125" y="2360909"/>
              <a:ext cx="1282390" cy="3334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Cytoplasme 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52B9414E-66A6-42D8-9B04-AE8315B69547}"/>
              </a:ext>
            </a:extLst>
          </p:cNvPr>
          <p:cNvSpPr txBox="1"/>
          <p:nvPr/>
        </p:nvSpPr>
        <p:spPr>
          <a:xfrm>
            <a:off x="5531455" y="6182137"/>
            <a:ext cx="26369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/>
              <a:t>(Lara  and Ayala, 2002)</a:t>
            </a:r>
            <a:endParaRPr lang="en-GB" sz="9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Expression et purification des complexes 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15E6AB0-6684-4A90-831E-99D8988BC59A}"/>
              </a:ext>
            </a:extLst>
          </p:cNvPr>
          <p:cNvSpPr txBox="1">
            <a:spLocks/>
          </p:cNvSpPr>
          <p:nvPr/>
        </p:nvSpPr>
        <p:spPr>
          <a:xfrm>
            <a:off x="1494715" y="2034453"/>
            <a:ext cx="9909783" cy="575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fr-BE" sz="2200" b="1" dirty="0">
                <a:effectLst/>
              </a:rPr>
              <a:t>Importance de la boucle 7/8 de FtsW dans le complexe FtsW-PBP3</a:t>
            </a:r>
          </a:p>
          <a:p>
            <a:pPr algn="ctr">
              <a:buClr>
                <a:schemeClr val="accent6"/>
              </a:buClr>
              <a:buSzPct val="100000"/>
            </a:pPr>
            <a:endParaRPr lang="en-US" sz="2200" b="1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FB0C2E5-E54A-4870-9E4B-B880A461B406}"/>
              </a:ext>
            </a:extLst>
          </p:cNvPr>
          <p:cNvSpPr txBox="1"/>
          <p:nvPr/>
        </p:nvSpPr>
        <p:spPr>
          <a:xfrm>
            <a:off x="1289460" y="2533428"/>
            <a:ext cx="8931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/>
              <a:t>Insertion d’un épitope HA (</a:t>
            </a:r>
            <a:r>
              <a:rPr lang="fr-FR" sz="2000" b="1" dirty="0">
                <a:solidFill>
                  <a:schemeClr val="accent5"/>
                </a:solidFill>
              </a:rPr>
              <a:t>YPYDVPDYA</a:t>
            </a:r>
            <a:r>
              <a:rPr lang="fr-FR" sz="2000" dirty="0"/>
              <a:t>) </a:t>
            </a:r>
            <a:r>
              <a:rPr lang="fr-BE" sz="2000" dirty="0"/>
              <a:t>entre les résidus E293 et A294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1C16AC1-39CE-4CC7-B109-6F5F0EA457A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77"/>
          <a:stretch/>
        </p:blipFill>
        <p:spPr bwMode="auto">
          <a:xfrm>
            <a:off x="4049782" y="3121954"/>
            <a:ext cx="4348468" cy="29323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D29C6B6D-30CE-480F-8A82-6E4575BEF961}"/>
              </a:ext>
            </a:extLst>
          </p:cNvPr>
          <p:cNvCxnSpPr>
            <a:cxnSpLocks/>
          </p:cNvCxnSpPr>
          <p:nvPr/>
        </p:nvCxnSpPr>
        <p:spPr>
          <a:xfrm>
            <a:off x="5824728" y="2933538"/>
            <a:ext cx="860595" cy="52500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494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Expression et purification des complexes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15E6AB0-6684-4A90-831E-99D8988BC59A}"/>
              </a:ext>
            </a:extLst>
          </p:cNvPr>
          <p:cNvSpPr txBox="1">
            <a:spLocks/>
          </p:cNvSpPr>
          <p:nvPr/>
        </p:nvSpPr>
        <p:spPr>
          <a:xfrm>
            <a:off x="1664696" y="2026110"/>
            <a:ext cx="9546646" cy="575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fr-BE" sz="2200" b="1" dirty="0">
                <a:effectLst/>
              </a:rPr>
              <a:t>Importance de la boucle 7/8 de FtsW dans le complexe FtsW-PBP3</a:t>
            </a:r>
          </a:p>
          <a:p>
            <a:pPr algn="ctr">
              <a:buClr>
                <a:schemeClr val="accent6"/>
              </a:buClr>
              <a:buSzPct val="100000"/>
            </a:pPr>
            <a:endParaRPr lang="en-US" sz="2200" b="1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414FC8A1-1E8C-45D3-AC67-3E7ED8D11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396" y="2416186"/>
            <a:ext cx="4327321" cy="44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 </a:t>
            </a:r>
            <a:r>
              <a:rPr lang="fr-FR" altLang="ko-KR" sz="2000" dirty="0"/>
              <a:t>HisPBP3-FtsW</a:t>
            </a:r>
            <a:r>
              <a:rPr lang="fr-FR" altLang="ko-KR" sz="2000" baseline="-25000" dirty="0"/>
              <a:t>HA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44E20CD-D2D0-4592-AC8D-EFE2AC980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29" r="53104" b="11683"/>
          <a:stretch/>
        </p:blipFill>
        <p:spPr>
          <a:xfrm>
            <a:off x="9963754" y="3263764"/>
            <a:ext cx="551690" cy="243639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2BE1157-EBBA-4DE1-9023-EF6457FAE06B}"/>
              </a:ext>
            </a:extLst>
          </p:cNvPr>
          <p:cNvSpPr txBox="1"/>
          <p:nvPr/>
        </p:nvSpPr>
        <p:spPr>
          <a:xfrm>
            <a:off x="9187510" y="4219579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latin typeface="+mj-lt"/>
              </a:rPr>
              <a:t>PBP3</a:t>
            </a:r>
          </a:p>
        </p:txBody>
      </p:sp>
      <p:sp>
        <p:nvSpPr>
          <p:cNvPr id="24" name="ZoneTexte 18">
            <a:extLst>
              <a:ext uri="{FF2B5EF4-FFF2-40B4-BE49-F238E27FC236}">
                <a16:creationId xmlns:a16="http://schemas.microsoft.com/office/drawing/2014/main" id="{32573B19-9835-48CA-B278-5103E0997D61}"/>
              </a:ext>
            </a:extLst>
          </p:cNvPr>
          <p:cNvSpPr txBox="1"/>
          <p:nvPr/>
        </p:nvSpPr>
        <p:spPr>
          <a:xfrm>
            <a:off x="9160665" y="4921652"/>
            <a:ext cx="1076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latin typeface="+mj-lt"/>
              </a:rPr>
              <a:t>FtsW</a:t>
            </a:r>
            <a:r>
              <a:rPr lang="fr-BE" sz="1600" b="1" baseline="-25000" dirty="0">
                <a:latin typeface="+mj-lt"/>
              </a:rPr>
              <a:t>HA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FD8132E-EBC7-42A2-80FE-EB188F24DA3E}"/>
              </a:ext>
            </a:extLst>
          </p:cNvPr>
          <p:cNvGrpSpPr/>
          <p:nvPr/>
        </p:nvGrpSpPr>
        <p:grpSpPr>
          <a:xfrm>
            <a:off x="1026650" y="3249613"/>
            <a:ext cx="8146825" cy="2896013"/>
            <a:chOff x="1373897" y="3290461"/>
            <a:chExt cx="7586744" cy="2471028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86FB157-02F6-4594-8E79-81F93F9C3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18" r="4691" b="7518"/>
            <a:stretch/>
          </p:blipFill>
          <p:spPr>
            <a:xfrm>
              <a:off x="2002793" y="3290461"/>
              <a:ext cx="6957848" cy="2088738"/>
            </a:xfrm>
            <a:prstGeom prst="rect">
              <a:avLst/>
            </a:prstGeom>
          </p:spPr>
        </p:pic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339C2378-9119-48BF-8D9F-B15C4900DADD}"/>
                </a:ext>
              </a:extLst>
            </p:cNvPr>
            <p:cNvSpPr txBox="1"/>
            <p:nvPr/>
          </p:nvSpPr>
          <p:spPr>
            <a:xfrm>
              <a:off x="1411605" y="3746304"/>
              <a:ext cx="5964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b="1" dirty="0">
                  <a:latin typeface="+mj-lt"/>
                </a:rPr>
                <a:t>116 </a:t>
              </a: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1CCCB2E0-C239-4439-949E-283C8F6D2FE6}"/>
                </a:ext>
              </a:extLst>
            </p:cNvPr>
            <p:cNvSpPr txBox="1"/>
            <p:nvPr/>
          </p:nvSpPr>
          <p:spPr>
            <a:xfrm>
              <a:off x="1411605" y="4188005"/>
              <a:ext cx="6061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b="1" dirty="0">
                  <a:latin typeface="+mj-lt"/>
                </a:rPr>
                <a:t>66,2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8190FC-13F9-4072-87C6-5B6A2E89C961}"/>
                </a:ext>
              </a:extLst>
            </p:cNvPr>
            <p:cNvSpPr txBox="1"/>
            <p:nvPr/>
          </p:nvSpPr>
          <p:spPr>
            <a:xfrm>
              <a:off x="1373897" y="4539799"/>
              <a:ext cx="669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b="1" dirty="0">
                  <a:latin typeface="+mj-lt"/>
                </a:rPr>
                <a:t>45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EA3693-57A7-407E-A716-12ADE29748AF}"/>
                </a:ext>
              </a:extLst>
            </p:cNvPr>
            <p:cNvSpPr txBox="1"/>
            <p:nvPr/>
          </p:nvSpPr>
          <p:spPr>
            <a:xfrm>
              <a:off x="1411605" y="4774613"/>
              <a:ext cx="633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b="1" dirty="0">
                  <a:latin typeface="+mj-lt"/>
                </a:rPr>
                <a:t>35 </a:t>
              </a:r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B508D813-08A8-4E67-A17D-A31942D86C7B}"/>
                </a:ext>
              </a:extLst>
            </p:cNvPr>
            <p:cNvSpPr txBox="1"/>
            <p:nvPr/>
          </p:nvSpPr>
          <p:spPr>
            <a:xfrm>
              <a:off x="1411605" y="3519744"/>
              <a:ext cx="5964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b="1" dirty="0">
                  <a:latin typeface="+mj-lt"/>
                </a:rPr>
                <a:t>kDa</a:t>
              </a:r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5439D440-DC80-42DD-8BB2-5DA10E89656C}"/>
                </a:ext>
              </a:extLst>
            </p:cNvPr>
            <p:cNvSpPr txBox="1"/>
            <p:nvPr/>
          </p:nvSpPr>
          <p:spPr>
            <a:xfrm>
              <a:off x="1411605" y="5035066"/>
              <a:ext cx="633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b="1" dirty="0">
                  <a:latin typeface="+mj-lt"/>
                </a:rPr>
                <a:t>25 </a:t>
              </a:r>
            </a:p>
          </p:txBody>
        </p:sp>
        <p:sp>
          <p:nvSpPr>
            <p:cNvPr id="27" name="TextBox 105">
              <a:extLst>
                <a:ext uri="{FF2B5EF4-FFF2-40B4-BE49-F238E27FC236}">
                  <a16:creationId xmlns:a16="http://schemas.microsoft.com/office/drawing/2014/main" id="{2013AD9A-AAAD-4375-968D-04CC0F427B3F}"/>
                </a:ext>
              </a:extLst>
            </p:cNvPr>
            <p:cNvSpPr txBox="1"/>
            <p:nvPr/>
          </p:nvSpPr>
          <p:spPr>
            <a:xfrm>
              <a:off x="3107411" y="5438324"/>
              <a:ext cx="122180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 err="1">
                  <a:latin typeface="+mj-lt"/>
                  <a:cs typeface="Arial" panose="020B0604020202020204" pitchFamily="34" charset="0"/>
                </a:rPr>
                <a:t>Coomassie</a:t>
              </a:r>
              <a:endParaRPr lang="en-US" sz="15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8" name="TextBox 34">
              <a:extLst>
                <a:ext uri="{FF2B5EF4-FFF2-40B4-BE49-F238E27FC236}">
                  <a16:creationId xmlns:a16="http://schemas.microsoft.com/office/drawing/2014/main" id="{C9E3BA17-4071-479E-A6F2-5AF73A4DD677}"/>
                </a:ext>
              </a:extLst>
            </p:cNvPr>
            <p:cNvSpPr txBox="1"/>
            <p:nvPr/>
          </p:nvSpPr>
          <p:spPr>
            <a:xfrm>
              <a:off x="6621610" y="5438324"/>
              <a:ext cx="143500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+mj-lt"/>
                  <a:cs typeface="Arial" panose="020B0604020202020204" pitchFamily="34" charset="0"/>
                </a:rPr>
                <a:t>Fluorescence</a:t>
              </a:r>
              <a:endParaRPr lang="en-US" sz="15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9" name="TextBox 54">
              <a:extLst>
                <a:ext uri="{FF2B5EF4-FFF2-40B4-BE49-F238E27FC236}">
                  <a16:creationId xmlns:a16="http://schemas.microsoft.com/office/drawing/2014/main" id="{0C6190A1-A542-4E87-B6A1-DA0CD48AE3DA}"/>
                </a:ext>
              </a:extLst>
            </p:cNvPr>
            <p:cNvSpPr txBox="1"/>
            <p:nvPr/>
          </p:nvSpPr>
          <p:spPr>
            <a:xfrm>
              <a:off x="3400024" y="3313069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Elution</a:t>
              </a:r>
              <a:endParaRPr lang="en-US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9E96D3F9-2847-46B5-8F28-7CE3846BBFDF}"/>
                </a:ext>
              </a:extLst>
            </p:cNvPr>
            <p:cNvCxnSpPr>
              <a:cxnSpLocks/>
            </p:cNvCxnSpPr>
            <p:nvPr/>
          </p:nvCxnSpPr>
          <p:spPr>
            <a:xfrm>
              <a:off x="2828707" y="3577123"/>
              <a:ext cx="1787166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54">
              <a:extLst>
                <a:ext uri="{FF2B5EF4-FFF2-40B4-BE49-F238E27FC236}">
                  <a16:creationId xmlns:a16="http://schemas.microsoft.com/office/drawing/2014/main" id="{440DB9BC-D516-4E70-B832-6B2DAB8F3491}"/>
                </a:ext>
              </a:extLst>
            </p:cNvPr>
            <p:cNvSpPr txBox="1"/>
            <p:nvPr/>
          </p:nvSpPr>
          <p:spPr>
            <a:xfrm>
              <a:off x="6985914" y="3300337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Elution</a:t>
              </a:r>
              <a:endParaRPr lang="en-US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91FDDA95-A325-4B20-9C66-0B7665844E1D}"/>
                </a:ext>
              </a:extLst>
            </p:cNvPr>
            <p:cNvCxnSpPr>
              <a:cxnSpLocks/>
            </p:cNvCxnSpPr>
            <p:nvPr/>
          </p:nvCxnSpPr>
          <p:spPr>
            <a:xfrm>
              <a:off x="6414597" y="3564391"/>
              <a:ext cx="1787166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8C880961-2868-4D5E-B583-E2EF32E7CD59}"/>
              </a:ext>
            </a:extLst>
          </p:cNvPr>
          <p:cNvSpPr txBox="1"/>
          <p:nvPr/>
        </p:nvSpPr>
        <p:spPr>
          <a:xfrm>
            <a:off x="9981886" y="5795088"/>
            <a:ext cx="7126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dirty="0"/>
              <a:t></a:t>
            </a:r>
            <a:r>
              <a:rPr lang="fr-BE" sz="1500" dirty="0"/>
              <a:t>-HA</a:t>
            </a:r>
          </a:p>
        </p:txBody>
      </p:sp>
    </p:spTree>
    <p:extLst>
      <p:ext uri="{BB962C8B-B14F-4D97-AF65-F5344CB8AC3E}">
        <p14:creationId xmlns:p14="http://schemas.microsoft.com/office/powerpoint/2010/main" val="7086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Expression et purification des complexes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15E6AB0-6684-4A90-831E-99D8988BC59A}"/>
              </a:ext>
            </a:extLst>
          </p:cNvPr>
          <p:cNvSpPr txBox="1">
            <a:spLocks/>
          </p:cNvSpPr>
          <p:nvPr/>
        </p:nvSpPr>
        <p:spPr>
          <a:xfrm>
            <a:off x="1607742" y="2034047"/>
            <a:ext cx="9668736" cy="575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fr-BE" sz="2200" b="1" dirty="0">
                <a:effectLst/>
              </a:rPr>
              <a:t>Importance de la boucle 7/8 de FtsW dans le complexe FtsW-PBP3</a:t>
            </a:r>
          </a:p>
          <a:p>
            <a:pPr algn="ctr">
              <a:buClr>
                <a:schemeClr val="accent6"/>
              </a:buClr>
              <a:buSzPct val="100000"/>
            </a:pPr>
            <a:endParaRPr lang="en-US" sz="2200" b="1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414FC8A1-1E8C-45D3-AC67-3E7ED8D11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396" y="2416186"/>
            <a:ext cx="4327321" cy="44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 </a:t>
            </a:r>
            <a:r>
              <a:rPr lang="fr-FR" altLang="ko-KR" sz="2000" dirty="0"/>
              <a:t>HisFtsW</a:t>
            </a:r>
            <a:r>
              <a:rPr lang="fr-FR" altLang="ko-KR" sz="2000" baseline="-25000" dirty="0"/>
              <a:t>HA</a:t>
            </a:r>
            <a:r>
              <a:rPr lang="fr-FR" altLang="ko-KR" sz="2000" dirty="0"/>
              <a:t>-PBP1b</a:t>
            </a:r>
            <a:endParaRPr lang="fr-FR" altLang="ko-KR" sz="2000" baseline="-250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818C1AE-C896-456F-86CB-69156E18E5BE}"/>
              </a:ext>
            </a:extLst>
          </p:cNvPr>
          <p:cNvGrpSpPr/>
          <p:nvPr/>
        </p:nvGrpSpPr>
        <p:grpSpPr>
          <a:xfrm>
            <a:off x="6508084" y="3195145"/>
            <a:ext cx="5135780" cy="2913187"/>
            <a:chOff x="5959539" y="3195145"/>
            <a:chExt cx="4013926" cy="2335796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2BE1157-EBBA-4DE1-9023-EF6457FAE06B}"/>
                </a:ext>
              </a:extLst>
            </p:cNvPr>
            <p:cNvSpPr txBox="1"/>
            <p:nvPr/>
          </p:nvSpPr>
          <p:spPr>
            <a:xfrm>
              <a:off x="9228029" y="3686161"/>
              <a:ext cx="745436" cy="27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b="1" dirty="0">
                  <a:latin typeface="+mj-lt"/>
                </a:rPr>
                <a:t>PBP1b</a:t>
              </a:r>
            </a:p>
          </p:txBody>
        </p:sp>
        <p:sp>
          <p:nvSpPr>
            <p:cNvPr id="28" name="TextBox 34">
              <a:extLst>
                <a:ext uri="{FF2B5EF4-FFF2-40B4-BE49-F238E27FC236}">
                  <a16:creationId xmlns:a16="http://schemas.microsoft.com/office/drawing/2014/main" id="{C9E3BA17-4071-479E-A6F2-5AF73A4DD677}"/>
                </a:ext>
              </a:extLst>
            </p:cNvPr>
            <p:cNvSpPr txBox="1"/>
            <p:nvPr/>
          </p:nvSpPr>
          <p:spPr>
            <a:xfrm>
              <a:off x="7051786" y="5271827"/>
              <a:ext cx="1121547" cy="259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>
                  <a:latin typeface="+mj-lt"/>
                  <a:cs typeface="Arial" panose="020B0604020202020204" pitchFamily="34" charset="0"/>
                </a:rPr>
                <a:t>Fluorescence</a:t>
              </a:r>
              <a:endParaRPr lang="en-US" sz="1500" dirty="0"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BC02293F-F99C-41A4-877B-DF6D386D8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539" y="3197771"/>
              <a:ext cx="3268490" cy="2093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ZoneTexte 18">
              <a:extLst>
                <a:ext uri="{FF2B5EF4-FFF2-40B4-BE49-F238E27FC236}">
                  <a16:creationId xmlns:a16="http://schemas.microsoft.com/office/drawing/2014/main" id="{83C293D2-F7C4-434A-8A13-BCCC7BEB919E}"/>
                </a:ext>
              </a:extLst>
            </p:cNvPr>
            <p:cNvSpPr txBox="1"/>
            <p:nvPr/>
          </p:nvSpPr>
          <p:spPr>
            <a:xfrm>
              <a:off x="9228029" y="3941659"/>
              <a:ext cx="745436" cy="27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BE" sz="1600" b="1" kern="1200" dirty="0">
                  <a:effectLst/>
                  <a:latin typeface="Calibri" panose="020F0502020204030204" pitchFamily="34" charset="0"/>
                </a:rPr>
                <a:t>PBP3</a:t>
              </a:r>
              <a:endParaRPr lang="fr-BE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4" name="TextBox 54">
              <a:extLst>
                <a:ext uri="{FF2B5EF4-FFF2-40B4-BE49-F238E27FC236}">
                  <a16:creationId xmlns:a16="http://schemas.microsoft.com/office/drawing/2014/main" id="{8449554E-B2D1-475F-9718-E7465CF6646A}"/>
                </a:ext>
              </a:extLst>
            </p:cNvPr>
            <p:cNvSpPr txBox="1"/>
            <p:nvPr/>
          </p:nvSpPr>
          <p:spPr>
            <a:xfrm>
              <a:off x="7033428" y="3195145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Elution</a:t>
              </a:r>
              <a:endParaRPr lang="en-US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56E2AE35-4E5C-42A2-B996-07DF32794924}"/>
                </a:ext>
              </a:extLst>
            </p:cNvPr>
            <p:cNvCxnSpPr>
              <a:cxnSpLocks/>
            </p:cNvCxnSpPr>
            <p:nvPr/>
          </p:nvCxnSpPr>
          <p:spPr>
            <a:xfrm>
              <a:off x="6462111" y="3459199"/>
              <a:ext cx="1787166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01092C35-904C-4B28-BC4D-AFA41BA79103}"/>
              </a:ext>
            </a:extLst>
          </p:cNvPr>
          <p:cNvGrpSpPr/>
          <p:nvPr/>
        </p:nvGrpSpPr>
        <p:grpSpPr>
          <a:xfrm>
            <a:off x="502919" y="3176855"/>
            <a:ext cx="4759699" cy="2991244"/>
            <a:chOff x="2301299" y="3197769"/>
            <a:chExt cx="3719996" cy="2398383"/>
          </a:xfrm>
        </p:grpSpPr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99B0370C-6AB2-4CF9-8317-84BF2D5141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9" t="11944"/>
            <a:stretch/>
          </p:blipFill>
          <p:spPr bwMode="auto">
            <a:xfrm>
              <a:off x="3023175" y="3218625"/>
              <a:ext cx="2998120" cy="2093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ZoneTexte 18">
              <a:extLst>
                <a:ext uri="{FF2B5EF4-FFF2-40B4-BE49-F238E27FC236}">
                  <a16:creationId xmlns:a16="http://schemas.microsoft.com/office/drawing/2014/main" id="{32573B19-9835-48CA-B278-5103E0997D61}"/>
                </a:ext>
              </a:extLst>
            </p:cNvPr>
            <p:cNvSpPr txBox="1"/>
            <p:nvPr/>
          </p:nvSpPr>
          <p:spPr>
            <a:xfrm>
              <a:off x="2301299" y="4860337"/>
              <a:ext cx="10769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b="1" dirty="0">
                  <a:latin typeface="+mj-lt"/>
                </a:rPr>
                <a:t>FtsW</a:t>
              </a:r>
              <a:r>
                <a:rPr lang="fr-BE" sz="1600" b="1" baseline="-25000" dirty="0">
                  <a:latin typeface="+mj-lt"/>
                </a:rPr>
                <a:t>HA</a:t>
              </a:r>
              <a:r>
                <a:rPr lang="fr-BE" sz="1600" b="1" dirty="0">
                  <a:latin typeface="+mj-lt"/>
                </a:rPr>
                <a:t>*</a:t>
              </a:r>
              <a:endParaRPr lang="fr-BE" sz="1600" b="1" baseline="-25000" dirty="0">
                <a:latin typeface="+mj-lt"/>
              </a:endParaRPr>
            </a:p>
          </p:txBody>
        </p:sp>
        <p:sp>
          <p:nvSpPr>
            <p:cNvPr id="27" name="TextBox 105">
              <a:extLst>
                <a:ext uri="{FF2B5EF4-FFF2-40B4-BE49-F238E27FC236}">
                  <a16:creationId xmlns:a16="http://schemas.microsoft.com/office/drawing/2014/main" id="{2013AD9A-AAAD-4375-968D-04CC0F427B3F}"/>
                </a:ext>
              </a:extLst>
            </p:cNvPr>
            <p:cNvSpPr txBox="1"/>
            <p:nvPr/>
          </p:nvSpPr>
          <p:spPr>
            <a:xfrm>
              <a:off x="3862888" y="5308685"/>
              <a:ext cx="997571" cy="287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 err="1">
                  <a:latin typeface="+mj-lt"/>
                  <a:cs typeface="Arial" panose="020B0604020202020204" pitchFamily="34" charset="0"/>
                </a:rPr>
                <a:t>Coomassie</a:t>
              </a:r>
              <a:endParaRPr lang="en-US" sz="15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A2BE81CF-7A05-4B77-93F5-C64BAB53918F}"/>
                </a:ext>
              </a:extLst>
            </p:cNvPr>
            <p:cNvSpPr txBox="1"/>
            <p:nvPr/>
          </p:nvSpPr>
          <p:spPr>
            <a:xfrm>
              <a:off x="5017335" y="3382224"/>
              <a:ext cx="623950" cy="222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0"/>
                </a:spcAft>
              </a:pPr>
              <a:r>
                <a:rPr lang="fr-BE" sz="1200" b="1" kern="1200" dirty="0">
                  <a:solidFill>
                    <a:schemeClr val="bg1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116 </a:t>
              </a:r>
              <a:endParaRPr lang="fr-BE" sz="1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A3409BC4-4BD5-4FA7-A6F3-374346A7272E}"/>
                </a:ext>
              </a:extLst>
            </p:cNvPr>
            <p:cNvSpPr txBox="1"/>
            <p:nvPr/>
          </p:nvSpPr>
          <p:spPr>
            <a:xfrm>
              <a:off x="5007237" y="3734294"/>
              <a:ext cx="634048" cy="222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0"/>
                </a:spcAft>
              </a:pPr>
              <a:r>
                <a:rPr lang="fr-BE" sz="1200" b="1" kern="1200" dirty="0">
                  <a:solidFill>
                    <a:schemeClr val="bg1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66,2</a:t>
              </a:r>
              <a:endParaRPr lang="fr-BE" sz="1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0B68672F-2751-4AE0-969E-60D83A2AB4A1}"/>
                </a:ext>
              </a:extLst>
            </p:cNvPr>
            <p:cNvSpPr txBox="1"/>
            <p:nvPr/>
          </p:nvSpPr>
          <p:spPr>
            <a:xfrm>
              <a:off x="4941332" y="4150306"/>
              <a:ext cx="699955" cy="222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0"/>
                </a:spcAft>
              </a:pPr>
              <a:r>
                <a:rPr lang="fr-BE" sz="1200" b="1" kern="1200" dirty="0">
                  <a:solidFill>
                    <a:schemeClr val="bg1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45 </a:t>
              </a:r>
              <a:endParaRPr lang="fr-BE" sz="1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FF3D68B0-10A1-414A-B1D0-113C49892D1E}"/>
                </a:ext>
              </a:extLst>
            </p:cNvPr>
            <p:cNvSpPr txBox="1"/>
            <p:nvPr/>
          </p:nvSpPr>
          <p:spPr>
            <a:xfrm>
              <a:off x="5000131" y="4505817"/>
              <a:ext cx="662649" cy="222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0"/>
                </a:spcAft>
              </a:pPr>
              <a:r>
                <a:rPr lang="fr-BE" sz="1200" b="1" kern="1200" dirty="0">
                  <a:solidFill>
                    <a:schemeClr val="bg1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35 </a:t>
              </a:r>
              <a:endParaRPr lang="fr-BE" sz="1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34" name="TextBox 13">
              <a:extLst>
                <a:ext uri="{FF2B5EF4-FFF2-40B4-BE49-F238E27FC236}">
                  <a16:creationId xmlns:a16="http://schemas.microsoft.com/office/drawing/2014/main" id="{93621CFF-CA7C-4BE1-A329-010FA93EE3CC}"/>
                </a:ext>
              </a:extLst>
            </p:cNvPr>
            <p:cNvSpPr txBox="1"/>
            <p:nvPr/>
          </p:nvSpPr>
          <p:spPr>
            <a:xfrm>
              <a:off x="5010879" y="4935107"/>
              <a:ext cx="662649" cy="222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0"/>
                </a:spcAft>
              </a:pPr>
              <a:r>
                <a:rPr lang="fr-BE" sz="1200" b="1" kern="1200" dirty="0">
                  <a:solidFill>
                    <a:schemeClr val="bg1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25 </a:t>
              </a:r>
              <a:endParaRPr lang="fr-BE" sz="1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8186A6CA-AA96-44B7-BB35-8CDCC52FF5E1}"/>
                </a:ext>
              </a:extLst>
            </p:cNvPr>
            <p:cNvSpPr txBox="1"/>
            <p:nvPr/>
          </p:nvSpPr>
          <p:spPr>
            <a:xfrm>
              <a:off x="5251157" y="3197769"/>
              <a:ext cx="479670" cy="222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b="1" dirty="0">
                  <a:solidFill>
                    <a:schemeClr val="bg1"/>
                  </a:solidFill>
                </a:rPr>
                <a:t>kDa</a:t>
              </a:r>
            </a:p>
          </p:txBody>
        </p:sp>
        <p:sp>
          <p:nvSpPr>
            <p:cNvPr id="36" name="ZoneTexte 18">
              <a:extLst>
                <a:ext uri="{FF2B5EF4-FFF2-40B4-BE49-F238E27FC236}">
                  <a16:creationId xmlns:a16="http://schemas.microsoft.com/office/drawing/2014/main" id="{572821C5-3902-4B6B-BCC4-FED553CAE9C3}"/>
                </a:ext>
              </a:extLst>
            </p:cNvPr>
            <p:cNvSpPr txBox="1"/>
            <p:nvPr/>
          </p:nvSpPr>
          <p:spPr>
            <a:xfrm>
              <a:off x="2356007" y="4387348"/>
              <a:ext cx="74543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BE" sz="1600" b="1" kern="1200" dirty="0">
                  <a:effectLst/>
                  <a:latin typeface="Calibri" panose="020F0502020204030204" pitchFamily="34" charset="0"/>
                  <a:ea typeface="+mn-ea"/>
                  <a:cs typeface="+mn-cs"/>
                </a:rPr>
                <a:t>FtsW</a:t>
              </a:r>
              <a:r>
                <a:rPr lang="fr-BE" sz="1600" b="1" kern="1200" baseline="-25000" dirty="0">
                  <a:effectLst/>
                  <a:latin typeface="Calibri" panose="020F0502020204030204" pitchFamily="34" charset="0"/>
                </a:rPr>
                <a:t>HA</a:t>
              </a:r>
              <a:endParaRPr lang="fr-BE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7" name="ZoneTexte 18">
              <a:extLst>
                <a:ext uri="{FF2B5EF4-FFF2-40B4-BE49-F238E27FC236}">
                  <a16:creationId xmlns:a16="http://schemas.microsoft.com/office/drawing/2014/main" id="{462240AC-C097-45CC-B10B-450966D07087}"/>
                </a:ext>
              </a:extLst>
            </p:cNvPr>
            <p:cNvSpPr txBox="1"/>
            <p:nvPr/>
          </p:nvSpPr>
          <p:spPr>
            <a:xfrm>
              <a:off x="2410527" y="3670370"/>
              <a:ext cx="74543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BE" sz="1600" b="1" kern="1200" dirty="0">
                  <a:effectLst/>
                  <a:latin typeface="Calibri" panose="020F0502020204030204" pitchFamily="34" charset="0"/>
                </a:rPr>
                <a:t>PBP1b</a:t>
              </a:r>
              <a:endParaRPr lang="fr-BE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2" name="TextBox 54">
              <a:extLst>
                <a:ext uri="{FF2B5EF4-FFF2-40B4-BE49-F238E27FC236}">
                  <a16:creationId xmlns:a16="http://schemas.microsoft.com/office/drawing/2014/main" id="{4A76A2BB-BE8B-4832-85DB-CB02E614FBBB}"/>
                </a:ext>
              </a:extLst>
            </p:cNvPr>
            <p:cNvSpPr txBox="1"/>
            <p:nvPr/>
          </p:nvSpPr>
          <p:spPr>
            <a:xfrm>
              <a:off x="3906972" y="3208803"/>
              <a:ext cx="74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Elution</a:t>
              </a:r>
              <a:endParaRPr lang="en-US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15129F16-E5AD-4B2A-A4E4-5F9FA1E938B3}"/>
                </a:ext>
              </a:extLst>
            </p:cNvPr>
            <p:cNvCxnSpPr>
              <a:cxnSpLocks/>
            </p:cNvCxnSpPr>
            <p:nvPr/>
          </p:nvCxnSpPr>
          <p:spPr>
            <a:xfrm>
              <a:off x="3335655" y="3472857"/>
              <a:ext cx="1787166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55">
            <a:extLst>
              <a:ext uri="{FF2B5EF4-FFF2-40B4-BE49-F238E27FC236}">
                <a16:creationId xmlns:a16="http://schemas.microsoft.com/office/drawing/2014/main" id="{4B45B083-7D53-4A9C-8A49-DC6F317F4073}"/>
              </a:ext>
            </a:extLst>
          </p:cNvPr>
          <p:cNvSpPr txBox="1"/>
          <p:nvPr/>
        </p:nvSpPr>
        <p:spPr>
          <a:xfrm>
            <a:off x="10159174" y="3155573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8" name="Straight Connector 56">
            <a:extLst>
              <a:ext uri="{FF2B5EF4-FFF2-40B4-BE49-F238E27FC236}">
                <a16:creationId xmlns:a16="http://schemas.microsoft.com/office/drawing/2014/main" id="{8260A75C-BC44-45BB-8E5E-604472B7EB08}"/>
              </a:ext>
            </a:extLst>
          </p:cNvPr>
          <p:cNvCxnSpPr>
            <a:cxnSpLocks/>
          </p:cNvCxnSpPr>
          <p:nvPr/>
        </p:nvCxnSpPr>
        <p:spPr>
          <a:xfrm flipV="1">
            <a:off x="10114233" y="3535514"/>
            <a:ext cx="408998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55">
            <a:extLst>
              <a:ext uri="{FF2B5EF4-FFF2-40B4-BE49-F238E27FC236}">
                <a16:creationId xmlns:a16="http://schemas.microsoft.com/office/drawing/2014/main" id="{5D493FF1-DDCF-46AC-A807-D62ED3E0B231}"/>
              </a:ext>
            </a:extLst>
          </p:cNvPr>
          <p:cNvSpPr txBox="1"/>
          <p:nvPr/>
        </p:nvSpPr>
        <p:spPr>
          <a:xfrm>
            <a:off x="4789480" y="3150947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47" name="Straight Connector 56">
            <a:extLst>
              <a:ext uri="{FF2B5EF4-FFF2-40B4-BE49-F238E27FC236}">
                <a16:creationId xmlns:a16="http://schemas.microsoft.com/office/drawing/2014/main" id="{2CD68A74-6CE9-458E-8797-4DC5022CC06E}"/>
              </a:ext>
            </a:extLst>
          </p:cNvPr>
          <p:cNvCxnSpPr>
            <a:cxnSpLocks/>
          </p:cNvCxnSpPr>
          <p:nvPr/>
        </p:nvCxnSpPr>
        <p:spPr>
          <a:xfrm flipV="1">
            <a:off x="4744539" y="3530888"/>
            <a:ext cx="408998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18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lang="fr-BE" sz="2800" u="sng" dirty="0"/>
              <a:t>Activité et régulation de la synthèse : Principe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87C70A4-71F7-47B5-BE84-970CD421A0E0}"/>
              </a:ext>
            </a:extLst>
          </p:cNvPr>
          <p:cNvGrpSpPr/>
          <p:nvPr/>
        </p:nvGrpSpPr>
        <p:grpSpPr>
          <a:xfrm>
            <a:off x="661186" y="2309622"/>
            <a:ext cx="10869627" cy="3392519"/>
            <a:chOff x="661186" y="2309622"/>
            <a:chExt cx="10869627" cy="3392519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5B30AA74-A853-4CB3-B815-9B40B1E6EE9E}"/>
                </a:ext>
              </a:extLst>
            </p:cNvPr>
            <p:cNvGrpSpPr/>
            <p:nvPr/>
          </p:nvGrpSpPr>
          <p:grpSpPr>
            <a:xfrm>
              <a:off x="661186" y="2309622"/>
              <a:ext cx="10869627" cy="3155022"/>
              <a:chOff x="544608" y="2638806"/>
              <a:chExt cx="10869627" cy="3155022"/>
            </a:xfrm>
          </p:grpSpPr>
          <p:grpSp>
            <p:nvGrpSpPr>
              <p:cNvPr id="70" name="Groupe 69">
                <a:extLst>
                  <a:ext uri="{FF2B5EF4-FFF2-40B4-BE49-F238E27FC236}">
                    <a16:creationId xmlns:a16="http://schemas.microsoft.com/office/drawing/2014/main" id="{FE9B39D5-D7BD-4B29-9FC3-A0C6B1D6E638}"/>
                  </a:ext>
                </a:extLst>
              </p:cNvPr>
              <p:cNvGrpSpPr/>
              <p:nvPr/>
            </p:nvGrpSpPr>
            <p:grpSpPr>
              <a:xfrm>
                <a:off x="544608" y="2638806"/>
                <a:ext cx="10869627" cy="3155022"/>
                <a:chOff x="548347" y="873918"/>
                <a:chExt cx="11095306" cy="3347562"/>
              </a:xfrm>
            </p:grpSpPr>
            <p:pic>
              <p:nvPicPr>
                <p:cNvPr id="71" name="Image 70">
                  <a:extLst>
                    <a:ext uri="{FF2B5EF4-FFF2-40B4-BE49-F238E27FC236}">
                      <a16:creationId xmlns:a16="http://schemas.microsoft.com/office/drawing/2014/main" id="{5C002F0A-76A4-4863-AD87-2C5411F42B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13179"/>
                <a:stretch/>
              </p:blipFill>
              <p:spPr>
                <a:xfrm>
                  <a:off x="548347" y="873918"/>
                  <a:ext cx="11095306" cy="3347562"/>
                </a:xfrm>
                <a:prstGeom prst="rect">
                  <a:avLst/>
                </a:prstGeom>
              </p:spPr>
            </p:pic>
            <p:sp>
              <p:nvSpPr>
                <p:cNvPr id="72" name="ZoneTexte 71">
                  <a:extLst>
                    <a:ext uri="{FF2B5EF4-FFF2-40B4-BE49-F238E27FC236}">
                      <a16:creationId xmlns:a16="http://schemas.microsoft.com/office/drawing/2014/main" id="{F7826D4C-D031-452F-BE02-2884DF2D53D9}"/>
                    </a:ext>
                  </a:extLst>
                </p:cNvPr>
                <p:cNvSpPr txBox="1"/>
                <p:nvPr/>
              </p:nvSpPr>
              <p:spPr>
                <a:xfrm>
                  <a:off x="3870960" y="3634143"/>
                  <a:ext cx="3307080" cy="457183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2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Faible</a:t>
                  </a:r>
                  <a:r>
                    <a:rPr kumimoji="0" lang="en-GB" sz="2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 fluorescence</a:t>
                  </a:r>
                </a:p>
              </p:txBody>
            </p:sp>
            <p:sp>
              <p:nvSpPr>
                <p:cNvPr id="73" name="ZoneTexte 72">
                  <a:extLst>
                    <a:ext uri="{FF2B5EF4-FFF2-40B4-BE49-F238E27FC236}">
                      <a16:creationId xmlns:a16="http://schemas.microsoft.com/office/drawing/2014/main" id="{A0E307F6-64BB-4774-93EE-2EAB97A470E0}"/>
                    </a:ext>
                  </a:extLst>
                </p:cNvPr>
                <p:cNvSpPr txBox="1"/>
                <p:nvPr/>
              </p:nvSpPr>
              <p:spPr>
                <a:xfrm>
                  <a:off x="558955" y="3634143"/>
                  <a:ext cx="3307080" cy="457183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Forte fluorescence</a:t>
                  </a:r>
                </a:p>
              </p:txBody>
            </p:sp>
            <p:sp>
              <p:nvSpPr>
                <p:cNvPr id="74" name="ZoneTexte 73">
                  <a:extLst>
                    <a:ext uri="{FF2B5EF4-FFF2-40B4-BE49-F238E27FC236}">
                      <a16:creationId xmlns:a16="http://schemas.microsoft.com/office/drawing/2014/main" id="{D834799B-0853-4E50-ABE4-9CC56A510C30}"/>
                    </a:ext>
                  </a:extLst>
                </p:cNvPr>
                <p:cNvSpPr txBox="1"/>
                <p:nvPr/>
              </p:nvSpPr>
              <p:spPr>
                <a:xfrm>
                  <a:off x="4191000" y="2902654"/>
                  <a:ext cx="2453640" cy="424527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muropeptide</a:t>
                  </a:r>
                </a:p>
              </p:txBody>
            </p:sp>
            <p:sp>
              <p:nvSpPr>
                <p:cNvPr id="75" name="ZoneTexte 74">
                  <a:extLst>
                    <a:ext uri="{FF2B5EF4-FFF2-40B4-BE49-F238E27FC236}">
                      <a16:creationId xmlns:a16="http://schemas.microsoft.com/office/drawing/2014/main" id="{8790D4C4-6B25-46DF-A173-95ADB6B40CE5}"/>
                    </a:ext>
                  </a:extLst>
                </p:cNvPr>
                <p:cNvSpPr txBox="1"/>
                <p:nvPr/>
              </p:nvSpPr>
              <p:spPr>
                <a:xfrm>
                  <a:off x="548873" y="2765494"/>
                  <a:ext cx="1516380" cy="751086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dansyle</a:t>
                  </a:r>
                  <a:r>
                    <a:rPr kumimoji="0" lang="en-GB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-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lipide</a:t>
                  </a:r>
                  <a:r>
                    <a:rPr kumimoji="0" lang="en-GB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 II</a:t>
                  </a:r>
                </a:p>
              </p:txBody>
            </p:sp>
            <p:sp>
              <p:nvSpPr>
                <p:cNvPr id="76" name="ZoneTexte 75">
                  <a:extLst>
                    <a:ext uri="{FF2B5EF4-FFF2-40B4-BE49-F238E27FC236}">
                      <a16:creationId xmlns:a16="http://schemas.microsoft.com/office/drawing/2014/main" id="{3D81E2B7-025B-4086-8A3E-CF4184C75AE3}"/>
                    </a:ext>
                  </a:extLst>
                </p:cNvPr>
                <p:cNvSpPr txBox="1"/>
                <p:nvPr/>
              </p:nvSpPr>
              <p:spPr>
                <a:xfrm>
                  <a:off x="7269480" y="873918"/>
                  <a:ext cx="2453640" cy="492443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77" name="ZoneTexte 76">
                  <a:extLst>
                    <a:ext uri="{FF2B5EF4-FFF2-40B4-BE49-F238E27FC236}">
                      <a16:creationId xmlns:a16="http://schemas.microsoft.com/office/drawing/2014/main" id="{37E7E18F-F135-4D9A-B008-6CE15F21BE33}"/>
                    </a:ext>
                  </a:extLst>
                </p:cNvPr>
                <p:cNvSpPr txBox="1"/>
                <p:nvPr/>
              </p:nvSpPr>
              <p:spPr>
                <a:xfrm>
                  <a:off x="4228504" y="2967731"/>
                  <a:ext cx="2453640" cy="424527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muropeptide</a:t>
                  </a:r>
                </a:p>
              </p:txBody>
            </p:sp>
            <p:sp>
              <p:nvSpPr>
                <p:cNvPr id="78" name="ZoneTexte 77">
                  <a:extLst>
                    <a:ext uri="{FF2B5EF4-FFF2-40B4-BE49-F238E27FC236}">
                      <a16:creationId xmlns:a16="http://schemas.microsoft.com/office/drawing/2014/main" id="{CA4C80D2-E123-4F3C-8DEE-C22A8322902B}"/>
                    </a:ext>
                  </a:extLst>
                </p:cNvPr>
                <p:cNvSpPr txBox="1"/>
                <p:nvPr/>
              </p:nvSpPr>
              <p:spPr>
                <a:xfrm>
                  <a:off x="7940040" y="3729036"/>
                  <a:ext cx="1783080" cy="492443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Temps </a:t>
                  </a:r>
                </a:p>
              </p:txBody>
            </p:sp>
            <p:sp>
              <p:nvSpPr>
                <p:cNvPr id="79" name="ZoneTexte 78">
                  <a:extLst>
                    <a:ext uri="{FF2B5EF4-FFF2-40B4-BE49-F238E27FC236}">
                      <a16:creationId xmlns:a16="http://schemas.microsoft.com/office/drawing/2014/main" id="{AFC7351C-3F44-4C49-80A5-945BDB7C51CC}"/>
                    </a:ext>
                  </a:extLst>
                </p:cNvPr>
                <p:cNvSpPr txBox="1"/>
                <p:nvPr/>
              </p:nvSpPr>
              <p:spPr>
                <a:xfrm>
                  <a:off x="9470870" y="2765494"/>
                  <a:ext cx="2164079" cy="457183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PBP1b</a:t>
                  </a:r>
                </a:p>
              </p:txBody>
            </p:sp>
            <p:sp>
              <p:nvSpPr>
                <p:cNvPr id="80" name="ZoneTexte 79">
                  <a:extLst>
                    <a:ext uri="{FF2B5EF4-FFF2-40B4-BE49-F238E27FC236}">
                      <a16:creationId xmlns:a16="http://schemas.microsoft.com/office/drawing/2014/main" id="{01508A88-9FE1-462B-ABBF-E3E75A550CD8}"/>
                    </a:ext>
                  </a:extLst>
                </p:cNvPr>
                <p:cNvSpPr txBox="1"/>
                <p:nvPr/>
              </p:nvSpPr>
              <p:spPr>
                <a:xfrm>
                  <a:off x="9435891" y="1467036"/>
                  <a:ext cx="2164080" cy="457183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Lipide</a:t>
                  </a:r>
                  <a:r>
                    <a:rPr kumimoji="0" lang="en-GB" sz="2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 II</a:t>
                  </a:r>
                </a:p>
              </p:txBody>
            </p:sp>
            <p:sp>
              <p:nvSpPr>
                <p:cNvPr id="81" name="ZoneTexte 80">
                  <a:extLst>
                    <a:ext uri="{FF2B5EF4-FFF2-40B4-BE49-F238E27FC236}">
                      <a16:creationId xmlns:a16="http://schemas.microsoft.com/office/drawing/2014/main" id="{C732B008-7B7C-433D-90D1-3490D4A927B2}"/>
                    </a:ext>
                  </a:extLst>
                </p:cNvPr>
                <p:cNvSpPr txBox="1"/>
                <p:nvPr/>
              </p:nvSpPr>
              <p:spPr>
                <a:xfrm>
                  <a:off x="3722332" y="2004115"/>
                  <a:ext cx="1367554" cy="375543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7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Muramidase</a:t>
                  </a:r>
                  <a:r>
                    <a:rPr kumimoji="0" lang="en-GB" sz="1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 </a:t>
                  </a:r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65BDD15-D83A-465E-886E-16C215B7436F}"/>
                  </a:ext>
                </a:extLst>
              </p:cNvPr>
              <p:cNvSpPr/>
              <p:nvPr/>
            </p:nvSpPr>
            <p:spPr>
              <a:xfrm>
                <a:off x="9208585" y="3602934"/>
                <a:ext cx="2120061" cy="27803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F9D0928-802F-4F70-B9C1-36B9FC0BDE8A}"/>
                  </a:ext>
                </a:extLst>
              </p:cNvPr>
              <p:cNvSpPr/>
              <p:nvPr/>
            </p:nvSpPr>
            <p:spPr>
              <a:xfrm>
                <a:off x="2888941" y="3741951"/>
                <a:ext cx="830457" cy="7319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F26DCFD-7BC0-404C-8E04-21F49811D415}"/>
                  </a:ext>
                </a:extLst>
              </p:cNvPr>
              <p:cNvSpPr txBox="1"/>
              <p:nvPr/>
            </p:nvSpPr>
            <p:spPr>
              <a:xfrm>
                <a:off x="2910338" y="3902193"/>
                <a:ext cx="787662" cy="43088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100" b="1" dirty="0">
                    <a:solidFill>
                      <a:schemeClr val="bg1"/>
                    </a:solidFill>
                  </a:rPr>
                  <a:t>Chaines </a:t>
                </a:r>
              </a:p>
              <a:p>
                <a:pPr algn="ctr"/>
                <a:r>
                  <a:rPr lang="fr-BE" sz="1100" b="1" dirty="0">
                    <a:solidFill>
                      <a:schemeClr val="bg1"/>
                    </a:solidFill>
                  </a:rPr>
                  <a:t>PG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0C66363-677F-47CB-80E0-2CEDFAF6B2FF}"/>
                </a:ext>
              </a:extLst>
            </p:cNvPr>
            <p:cNvSpPr txBox="1"/>
            <p:nvPr/>
          </p:nvSpPr>
          <p:spPr>
            <a:xfrm>
              <a:off x="5244818" y="5471309"/>
              <a:ext cx="17023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00" dirty="0"/>
                <a:t>(Egan and Vollmer, 2006)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531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lang="fr-BE" sz="2800" u="sng" dirty="0"/>
              <a:t>Activité et régulation de la synthèse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15E6AB0-6684-4A90-831E-99D8988BC59A}"/>
              </a:ext>
            </a:extLst>
          </p:cNvPr>
          <p:cNvSpPr txBox="1">
            <a:spLocks/>
          </p:cNvSpPr>
          <p:nvPr/>
        </p:nvSpPr>
        <p:spPr>
          <a:xfrm>
            <a:off x="997723" y="2038636"/>
            <a:ext cx="7165427" cy="575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fr-BE" sz="2200" b="1" dirty="0">
                <a:effectLst/>
              </a:rPr>
              <a:t>Activité de PBP1b en présence de FtsW</a:t>
            </a:r>
          </a:p>
          <a:p>
            <a:pPr algn="ctr">
              <a:buClr>
                <a:schemeClr val="accent6"/>
              </a:buClr>
              <a:buSzPct val="100000"/>
            </a:pPr>
            <a:endParaRPr lang="en-US" sz="2200" b="1" dirty="0">
              <a:effectLst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BFC71E-84CD-4DB6-992C-6FDBBD3F4C3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 r="50273"/>
          <a:stretch/>
        </p:blipFill>
        <p:spPr bwMode="auto">
          <a:xfrm>
            <a:off x="4179804" y="2566510"/>
            <a:ext cx="3832393" cy="4049687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6BC9D1-76B3-445A-AFA3-750553AE6E20}"/>
              </a:ext>
            </a:extLst>
          </p:cNvPr>
          <p:cNvSpPr/>
          <p:nvPr/>
        </p:nvSpPr>
        <p:spPr>
          <a:xfrm>
            <a:off x="4317476" y="2606533"/>
            <a:ext cx="480767" cy="2347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8499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lang="fr-BE" sz="2800" u="sng" dirty="0"/>
              <a:t>Activité et régulation de la synthèse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15E6AB0-6684-4A90-831E-99D8988BC59A}"/>
              </a:ext>
            </a:extLst>
          </p:cNvPr>
          <p:cNvSpPr txBox="1">
            <a:spLocks/>
          </p:cNvSpPr>
          <p:nvPr/>
        </p:nvSpPr>
        <p:spPr>
          <a:xfrm>
            <a:off x="865226" y="2049213"/>
            <a:ext cx="9649130" cy="575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fr-BE" sz="2200" b="1" dirty="0">
                <a:effectLst/>
              </a:rPr>
              <a:t>Activité de PBP1b en présence du complexe FtsW-PBP3</a:t>
            </a:r>
          </a:p>
          <a:p>
            <a:pPr algn="ctr">
              <a:buClr>
                <a:schemeClr val="accent6"/>
              </a:buClr>
              <a:buSzPct val="100000"/>
            </a:pPr>
            <a:endParaRPr lang="en-US" sz="2200" b="1" dirty="0">
              <a:effectLst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A831982-387F-465E-8A40-D586C38E2CAE}"/>
              </a:ext>
            </a:extLst>
          </p:cNvPr>
          <p:cNvGrpSpPr/>
          <p:nvPr/>
        </p:nvGrpSpPr>
        <p:grpSpPr>
          <a:xfrm>
            <a:off x="4075522" y="2521671"/>
            <a:ext cx="4040957" cy="4107473"/>
            <a:chOff x="3921548" y="2472436"/>
            <a:chExt cx="4040957" cy="410747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548407F-A4EF-452A-85B6-3B6774A2C0AE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0" t="1971" b="1"/>
            <a:stretch/>
          </p:blipFill>
          <p:spPr bwMode="auto">
            <a:xfrm>
              <a:off x="3921548" y="2472436"/>
              <a:ext cx="4040957" cy="4107473"/>
            </a:xfrm>
            <a:prstGeom prst="rect">
              <a:avLst/>
            </a:prstGeom>
            <a:noFill/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6D5FD35-2C9E-4489-81DB-02A36772EDC7}"/>
                </a:ext>
              </a:extLst>
            </p:cNvPr>
            <p:cNvSpPr/>
            <p:nvPr/>
          </p:nvSpPr>
          <p:spPr>
            <a:xfrm>
              <a:off x="4128940" y="2491290"/>
              <a:ext cx="245097" cy="23572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983433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lang="fr-BE" sz="2800" u="sng" dirty="0"/>
              <a:t>Activité et régulation de la synthèse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15E6AB0-6684-4A90-831E-99D8988BC59A}"/>
              </a:ext>
            </a:extLst>
          </p:cNvPr>
          <p:cNvSpPr txBox="1">
            <a:spLocks/>
          </p:cNvSpPr>
          <p:nvPr/>
        </p:nvSpPr>
        <p:spPr>
          <a:xfrm>
            <a:off x="1423854" y="2049925"/>
            <a:ext cx="6385035" cy="575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fr-BE" sz="2200" b="1" dirty="0">
                <a:effectLst/>
              </a:rPr>
              <a:t>Activité de PBP1b en présence de LpoB</a:t>
            </a:r>
          </a:p>
          <a:p>
            <a:pPr algn="ctr">
              <a:buClr>
                <a:schemeClr val="accent6"/>
              </a:buClr>
              <a:buSzPct val="100000"/>
            </a:pPr>
            <a:endParaRPr lang="en-US" sz="2200" b="1" dirty="0">
              <a:effectLst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8D21B4-B9CE-40F5-9680-E3F72D5A5F5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5" r="34553"/>
          <a:stretch/>
        </p:blipFill>
        <p:spPr>
          <a:xfrm>
            <a:off x="3951111" y="2566510"/>
            <a:ext cx="3964483" cy="40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84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lang="fr-BE" sz="2800" u="sng" dirty="0"/>
              <a:t>Activité et régulation de la synthèse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15E6AB0-6684-4A90-831E-99D8988BC59A}"/>
              </a:ext>
            </a:extLst>
          </p:cNvPr>
          <p:cNvSpPr txBox="1">
            <a:spLocks/>
          </p:cNvSpPr>
          <p:nvPr/>
        </p:nvSpPr>
        <p:spPr>
          <a:xfrm>
            <a:off x="1415587" y="1845029"/>
            <a:ext cx="6385035" cy="575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fr-BE" sz="2200" b="1" dirty="0">
                <a:effectLst/>
              </a:rPr>
              <a:t>Activité de PBP1b en présence de MurJ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731898-CAC0-4E54-ADAF-E557D2E9FEE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022" y="2483556"/>
            <a:ext cx="3702756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34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chemeClr val="bg1"/>
            </a:gs>
            <a:gs pos="0">
              <a:schemeClr val="bg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4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Généralités</a:t>
            </a:r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3D4E413-C945-4193-A9B1-90B20294C6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685" y="1919996"/>
            <a:ext cx="3683729" cy="1293028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9DB6704-0B1D-42F3-BDE0-4A0A8321586D}"/>
              </a:ext>
            </a:extLst>
          </p:cNvPr>
          <p:cNvGrpSpPr/>
          <p:nvPr/>
        </p:nvGrpSpPr>
        <p:grpSpPr>
          <a:xfrm>
            <a:off x="4304714" y="2391508"/>
            <a:ext cx="3137095" cy="3193010"/>
            <a:chOff x="4684868" y="1882732"/>
            <a:chExt cx="2423324" cy="25176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97269E-807C-4715-8E1F-8A8596E0B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868" y="1882732"/>
              <a:ext cx="2423324" cy="2276681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1979A591-E158-45D8-AFCF-04BE0E8A2025}"/>
                </a:ext>
              </a:extLst>
            </p:cNvPr>
            <p:cNvSpPr txBox="1"/>
            <p:nvPr/>
          </p:nvSpPr>
          <p:spPr>
            <a:xfrm>
              <a:off x="4684868" y="4169517"/>
              <a:ext cx="24094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(</a:t>
              </a:r>
              <a:r>
                <a:rPr lang="en-US" sz="900" dirty="0" err="1"/>
                <a:t>Cabeen</a:t>
              </a:r>
              <a:r>
                <a:rPr lang="en-US" sz="900" dirty="0"/>
                <a:t> &amp; Jacobs-Wagner, 2007)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8D950BA-221F-47A2-B5EF-5F596DF190AB}"/>
              </a:ext>
            </a:extLst>
          </p:cNvPr>
          <p:cNvGrpSpPr/>
          <p:nvPr/>
        </p:nvGrpSpPr>
        <p:grpSpPr>
          <a:xfrm>
            <a:off x="725588" y="4169517"/>
            <a:ext cx="3022250" cy="2276680"/>
            <a:chOff x="1753376" y="4159413"/>
            <a:chExt cx="2464628" cy="173135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098C769-F783-4657-8C22-5D50D9EC2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01" t="44565" b="7003"/>
            <a:stretch/>
          </p:blipFill>
          <p:spPr>
            <a:xfrm>
              <a:off x="1808604" y="4159413"/>
              <a:ext cx="2409400" cy="173135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565D467-E1A5-44E4-BCAA-DA9942BF6D35}"/>
                </a:ext>
              </a:extLst>
            </p:cNvPr>
            <p:cNvSpPr/>
            <p:nvPr/>
          </p:nvSpPr>
          <p:spPr>
            <a:xfrm>
              <a:off x="1808604" y="4475020"/>
              <a:ext cx="103350" cy="13258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F0E52F6-A254-49F7-ACA3-D60A449A4654}"/>
                </a:ext>
              </a:extLst>
            </p:cNvPr>
            <p:cNvSpPr txBox="1"/>
            <p:nvPr/>
          </p:nvSpPr>
          <p:spPr>
            <a:xfrm>
              <a:off x="1753376" y="4541312"/>
              <a:ext cx="31715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700" b="1" dirty="0">
                  <a:solidFill>
                    <a:schemeClr val="bg1"/>
                  </a:solidFill>
                </a:rPr>
                <a:t>PG</a:t>
              </a:r>
            </a:p>
          </p:txBody>
        </p:sp>
      </p:grp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Le peptidoglycane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A5CC3CA6-1AD6-44B7-8DCC-FC52AF888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52" y="1999619"/>
            <a:ext cx="3327922" cy="1631919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EB85A180-32BE-4F0A-BE71-B8F99DAF05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18" y="4324013"/>
            <a:ext cx="3430796" cy="1830283"/>
          </a:xfrm>
          <a:prstGeom prst="rect">
            <a:avLst/>
          </a:prstGeom>
        </p:spPr>
      </p:pic>
      <p:sp>
        <p:nvSpPr>
          <p:cNvPr id="29" name="TextBox 22">
            <a:extLst>
              <a:ext uri="{FF2B5EF4-FFF2-40B4-BE49-F238E27FC236}">
                <a16:creationId xmlns:a16="http://schemas.microsoft.com/office/drawing/2014/main" id="{E00DB7BB-EFDD-424B-AD51-C4AF13FA2968}"/>
              </a:ext>
            </a:extLst>
          </p:cNvPr>
          <p:cNvSpPr txBox="1"/>
          <p:nvPr/>
        </p:nvSpPr>
        <p:spPr>
          <a:xfrm>
            <a:off x="9492395" y="6215365"/>
            <a:ext cx="9492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(</a:t>
            </a:r>
            <a:r>
              <a:rPr lang="en-US" sz="900" dirty="0" err="1"/>
              <a:t>Holtlje</a:t>
            </a:r>
            <a:r>
              <a:rPr lang="en-US" sz="900" dirty="0"/>
              <a:t>, 1998)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EAA2AE-5428-45CA-B7EC-FC4FFEBA4C59}"/>
              </a:ext>
            </a:extLst>
          </p:cNvPr>
          <p:cNvSpPr/>
          <p:nvPr/>
        </p:nvSpPr>
        <p:spPr>
          <a:xfrm>
            <a:off x="1114501" y="6446197"/>
            <a:ext cx="23968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Swammerdam Institute for Life Sciences</a:t>
            </a:r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299411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lang="fr-BE" sz="2800" u="sng" dirty="0"/>
              <a:t>Activité et régulation de la synthèse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15E6AB0-6684-4A90-831E-99D8988BC59A}"/>
              </a:ext>
            </a:extLst>
          </p:cNvPr>
          <p:cNvSpPr txBox="1">
            <a:spLocks/>
          </p:cNvSpPr>
          <p:nvPr/>
        </p:nvSpPr>
        <p:spPr>
          <a:xfrm>
            <a:off x="1352276" y="2016815"/>
            <a:ext cx="10896169" cy="575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fr-BE" sz="2200" b="1" dirty="0">
                <a:effectLst/>
              </a:rPr>
              <a:t>Activité de PBP1b ou PBP1b/LpoB en présence de FtsW ou du complexe FtsW-PBP3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C5501F4-836D-4164-971D-4F3620E0F1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40" y="2832344"/>
            <a:ext cx="3330593" cy="390712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501954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lang="fr-BE" sz="2800" u="sng" dirty="0"/>
              <a:t>Activité et régulation de la synthèse </a:t>
            </a:r>
            <a:r>
              <a:rPr kumimoji="0" lang="fr-BE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15E6AB0-6684-4A90-831E-99D8988BC59A}"/>
              </a:ext>
            </a:extLst>
          </p:cNvPr>
          <p:cNvSpPr txBox="1">
            <a:spLocks/>
          </p:cNvSpPr>
          <p:nvPr/>
        </p:nvSpPr>
        <p:spPr>
          <a:xfrm>
            <a:off x="1554598" y="1853680"/>
            <a:ext cx="10434201" cy="575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fr-BE" sz="2200" b="1" dirty="0">
                <a:effectLst/>
              </a:rPr>
              <a:t>Effet de FtsW, du PBP3 et du complexe FtsW-FtsW sur l’activité du PBP1b</a:t>
            </a:r>
            <a:r>
              <a:rPr lang="fr-BE" sz="2200" b="1" baseline="30000" dirty="0">
                <a:effectLst/>
              </a:rPr>
              <a:t>*</a:t>
            </a:r>
            <a:endParaRPr lang="fr-BE" sz="2200" b="1" dirty="0">
              <a:effectLst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A9C5EE2-2424-482E-BCF4-4A76CF2E28AB}"/>
              </a:ext>
            </a:extLst>
          </p:cNvPr>
          <p:cNvCxnSpPr>
            <a:cxnSpLocks/>
          </p:cNvCxnSpPr>
          <p:nvPr/>
        </p:nvCxnSpPr>
        <p:spPr>
          <a:xfrm>
            <a:off x="5915428" y="5309565"/>
            <a:ext cx="294730" cy="0"/>
          </a:xfrm>
          <a:prstGeom prst="straightConnector1">
            <a:avLst/>
          </a:prstGeom>
          <a:ln w="9525">
            <a:headEnd w="sm" len="med"/>
            <a:tailEnd type="triangle" w="sm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F3AEA6D-EBFD-42E5-8D88-B958ACB1D410}"/>
              </a:ext>
            </a:extLst>
          </p:cNvPr>
          <p:cNvCxnSpPr>
            <a:cxnSpLocks/>
          </p:cNvCxnSpPr>
          <p:nvPr/>
        </p:nvCxnSpPr>
        <p:spPr>
          <a:xfrm flipH="1">
            <a:off x="5441404" y="5109112"/>
            <a:ext cx="294730" cy="0"/>
          </a:xfrm>
          <a:prstGeom prst="straightConnector1">
            <a:avLst/>
          </a:prstGeom>
          <a:ln w="9525">
            <a:headEnd w="sm" len="med"/>
            <a:tailEnd type="triangle" w="sm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C6E379E2-5C1B-48A5-8BC3-3B0F64230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521" b="1068"/>
          <a:stretch/>
        </p:blipFill>
        <p:spPr>
          <a:xfrm>
            <a:off x="7379292" y="3053950"/>
            <a:ext cx="1014093" cy="3691790"/>
          </a:xfrm>
          <a:prstGeom prst="rect">
            <a:avLst/>
          </a:prstGeom>
        </p:spPr>
      </p:pic>
      <p:sp>
        <p:nvSpPr>
          <p:cNvPr id="27" name="ZoneTexte 72">
            <a:extLst>
              <a:ext uri="{FF2B5EF4-FFF2-40B4-BE49-F238E27FC236}">
                <a16:creationId xmlns:a16="http://schemas.microsoft.com/office/drawing/2014/main" id="{31DAE217-EC65-480B-81B9-85706AC63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632" y="2775263"/>
            <a:ext cx="14121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dirty="0">
                <a:latin typeface="+mn-lt"/>
                <a:cs typeface="Arial" panose="020B0604020202020204" pitchFamily="34" charset="0"/>
              </a:rPr>
              <a:t>       W3      W     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7B334AB-CA23-4DCB-AB0E-31EB4D66E29E}"/>
              </a:ext>
            </a:extLst>
          </p:cNvPr>
          <p:cNvSpPr txBox="1"/>
          <p:nvPr/>
        </p:nvSpPr>
        <p:spPr>
          <a:xfrm>
            <a:off x="5168351" y="3485535"/>
            <a:ext cx="13804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Chaines </a:t>
            </a:r>
          </a:p>
          <a:p>
            <a:r>
              <a:rPr lang="fr-BE" sz="1400" dirty="0"/>
              <a:t>de </a:t>
            </a:r>
          </a:p>
          <a:p>
            <a:r>
              <a:rPr lang="fr-BE" sz="1400" dirty="0"/>
              <a:t>glycane</a:t>
            </a:r>
          </a:p>
        </p:txBody>
      </p:sp>
      <p:sp>
        <p:nvSpPr>
          <p:cNvPr id="15" name="TextBox 44">
            <a:extLst>
              <a:ext uri="{FF2B5EF4-FFF2-40B4-BE49-F238E27FC236}">
                <a16:creationId xmlns:a16="http://schemas.microsoft.com/office/drawing/2014/main" id="{8D6587BD-5882-4A5E-A2C5-82619BA19A63}"/>
              </a:ext>
            </a:extLst>
          </p:cNvPr>
          <p:cNvSpPr txBox="1"/>
          <p:nvPr/>
        </p:nvSpPr>
        <p:spPr>
          <a:xfrm rot="16200000">
            <a:off x="690693" y="4765236"/>
            <a:ext cx="212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Direction de migration</a:t>
            </a:r>
            <a:endParaRPr lang="en-US" sz="1400" dirty="0">
              <a:cs typeface="Arial" panose="020B0604020202020204" pitchFamily="34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C498C3A-8E8C-426A-BD34-4AABC84EB65F}"/>
              </a:ext>
            </a:extLst>
          </p:cNvPr>
          <p:cNvGrpSpPr/>
          <p:nvPr/>
        </p:nvGrpSpPr>
        <p:grpSpPr>
          <a:xfrm>
            <a:off x="1910075" y="2371422"/>
            <a:ext cx="3294088" cy="4374318"/>
            <a:chOff x="646566" y="2411856"/>
            <a:chExt cx="3294088" cy="4374318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0A2A2638-5B36-496A-A602-ACC6272440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3" t="20071" r="9023" b="5753"/>
            <a:stretch/>
          </p:blipFill>
          <p:spPr bwMode="auto">
            <a:xfrm>
              <a:off x="825071" y="3094384"/>
              <a:ext cx="2901267" cy="3691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Arrow Connector 42">
              <a:extLst>
                <a:ext uri="{FF2B5EF4-FFF2-40B4-BE49-F238E27FC236}">
                  <a16:creationId xmlns:a16="http://schemas.microsoft.com/office/drawing/2014/main" id="{5B831568-3552-4E63-8BC5-3B5DFF06E2FF}"/>
                </a:ext>
              </a:extLst>
            </p:cNvPr>
            <p:cNvCxnSpPr/>
            <p:nvPr/>
          </p:nvCxnSpPr>
          <p:spPr>
            <a:xfrm>
              <a:off x="646566" y="3480203"/>
              <a:ext cx="0" cy="271687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72">
              <a:extLst>
                <a:ext uri="{FF2B5EF4-FFF2-40B4-BE49-F238E27FC236}">
                  <a16:creationId xmlns:a16="http://schemas.microsoft.com/office/drawing/2014/main" id="{63C3D5C8-B3CB-4B8F-A6FB-883CB5459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934" y="2786844"/>
              <a:ext cx="32157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400" dirty="0">
                  <a:latin typeface="+mn-lt"/>
                  <a:cs typeface="Arial" panose="020B0604020202020204" pitchFamily="34" charset="0"/>
                </a:rPr>
                <a:t>     LII        1b    1b*    3    W     W3</a:t>
              </a:r>
            </a:p>
          </p:txBody>
        </p:sp>
        <p:sp>
          <p:nvSpPr>
            <p:cNvPr id="22" name="ZoneTexte 72">
              <a:extLst>
                <a:ext uri="{FF2B5EF4-FFF2-40B4-BE49-F238E27FC236}">
                  <a16:creationId xmlns:a16="http://schemas.microsoft.com/office/drawing/2014/main" id="{1583ABCD-140E-4552-9429-BC88CDB9C8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8833" y="2411856"/>
              <a:ext cx="10318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400" dirty="0">
                  <a:latin typeface="+mn-lt"/>
                  <a:cs typeface="Arial" panose="020B0604020202020204" pitchFamily="34" charset="0"/>
                </a:rPr>
                <a:t>1b*</a:t>
              </a:r>
            </a:p>
          </p:txBody>
        </p:sp>
        <p:cxnSp>
          <p:nvCxnSpPr>
            <p:cNvPr id="23" name="Straight Connector 9">
              <a:extLst>
                <a:ext uri="{FF2B5EF4-FFF2-40B4-BE49-F238E27FC236}">
                  <a16:creationId xmlns:a16="http://schemas.microsoft.com/office/drawing/2014/main" id="{3CDC74FE-B412-4B88-BF4B-92D913D9E26A}"/>
                </a:ext>
              </a:extLst>
            </p:cNvPr>
            <p:cNvCxnSpPr>
              <a:cxnSpLocks/>
            </p:cNvCxnSpPr>
            <p:nvPr/>
          </p:nvCxnSpPr>
          <p:spPr>
            <a:xfrm>
              <a:off x="2529406" y="2719633"/>
              <a:ext cx="995432" cy="423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ZoneTexte 72">
            <a:extLst>
              <a:ext uri="{FF2B5EF4-FFF2-40B4-BE49-F238E27FC236}">
                <a16:creationId xmlns:a16="http://schemas.microsoft.com/office/drawing/2014/main" id="{E1F551E4-3B37-48C3-8ABB-122F73145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119" y="4836164"/>
            <a:ext cx="8515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Lipide 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retenu</a:t>
            </a:r>
          </a:p>
        </p:txBody>
      </p:sp>
      <p:sp>
        <p:nvSpPr>
          <p:cNvPr id="18" name="Right Bracket 5">
            <a:extLst>
              <a:ext uri="{FF2B5EF4-FFF2-40B4-BE49-F238E27FC236}">
                <a16:creationId xmlns:a16="http://schemas.microsoft.com/office/drawing/2014/main" id="{957DAE3D-8791-490D-AEE3-FD3A218CBAAE}"/>
              </a:ext>
            </a:extLst>
          </p:cNvPr>
          <p:cNvSpPr/>
          <p:nvPr/>
        </p:nvSpPr>
        <p:spPr>
          <a:xfrm>
            <a:off x="5043337" y="3239597"/>
            <a:ext cx="107336" cy="1605360"/>
          </a:xfrm>
          <a:prstGeom prst="rightBracket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72">
            <a:extLst>
              <a:ext uri="{FF2B5EF4-FFF2-40B4-BE49-F238E27FC236}">
                <a16:creationId xmlns:a16="http://schemas.microsoft.com/office/drawing/2014/main" id="{64DE5FFE-A6DC-439C-A559-4B35A6415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847" y="5971349"/>
            <a:ext cx="830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dirty="0" err="1">
                <a:latin typeface="+mn-lt"/>
                <a:cs typeface="Arial" panose="020B0604020202020204" pitchFamily="34" charset="0"/>
              </a:rPr>
              <a:t>Lipide</a:t>
            </a:r>
            <a:r>
              <a:rPr lang="en-US" altLang="fr-FR" sz="1400" dirty="0">
                <a:latin typeface="+mn-lt"/>
                <a:cs typeface="Arial" panose="020B0604020202020204" pitchFamily="34" charset="0"/>
              </a:rPr>
              <a:t> II</a:t>
            </a:r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3FC58D92-522C-472D-9428-242BD11A0389}"/>
              </a:ext>
            </a:extLst>
          </p:cNvPr>
          <p:cNvSpPr/>
          <p:nvPr/>
        </p:nvSpPr>
        <p:spPr>
          <a:xfrm flipH="1">
            <a:off x="5062631" y="5008216"/>
            <a:ext cx="206846" cy="145416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ZoneTexte 72">
            <a:extLst>
              <a:ext uri="{FF2B5EF4-FFF2-40B4-BE49-F238E27FC236}">
                <a16:creationId xmlns:a16="http://schemas.microsoft.com/office/drawing/2014/main" id="{94648272-A5ED-450B-9A73-D904D35AD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91" y="5971348"/>
            <a:ext cx="830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dirty="0" err="1">
                <a:latin typeface="+mn-lt"/>
                <a:cs typeface="Arial" panose="020B0604020202020204" pitchFamily="34" charset="0"/>
              </a:rPr>
              <a:t>Lipide</a:t>
            </a:r>
            <a:r>
              <a:rPr lang="en-US" altLang="fr-FR" sz="1400" dirty="0">
                <a:latin typeface="+mn-lt"/>
                <a:cs typeface="Arial" panose="020B0604020202020204" pitchFamily="34" charset="0"/>
              </a:rPr>
              <a:t> II</a:t>
            </a:r>
          </a:p>
        </p:txBody>
      </p:sp>
      <p:sp>
        <p:nvSpPr>
          <p:cNvPr id="39" name="ZoneTexte 72">
            <a:extLst>
              <a:ext uri="{FF2B5EF4-FFF2-40B4-BE49-F238E27FC236}">
                <a16:creationId xmlns:a16="http://schemas.microsoft.com/office/drawing/2014/main" id="{F23BF202-3491-4A97-83D8-770D39AC4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4250" y="5135412"/>
            <a:ext cx="8515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Lipide 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retenu</a:t>
            </a:r>
          </a:p>
        </p:txBody>
      </p:sp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7652B927-A532-49B2-B23A-C950EA5584F6}"/>
              </a:ext>
            </a:extLst>
          </p:cNvPr>
          <p:cNvSpPr/>
          <p:nvPr/>
        </p:nvSpPr>
        <p:spPr>
          <a:xfrm flipH="1">
            <a:off x="8500762" y="5307464"/>
            <a:ext cx="206846" cy="145416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71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15" grpId="0"/>
      <p:bldP spid="9" grpId="0"/>
      <p:bldP spid="18" grpId="0" animBg="1"/>
      <p:bldP spid="19" grpId="0"/>
      <p:bldP spid="34" grpId="0" animBg="1"/>
      <p:bldP spid="38" grpId="0"/>
      <p:bldP spid="39" grpId="0"/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lang="fr-BE" sz="2800" u="sng" dirty="0"/>
              <a:t>Interaction entre FtsW et le lipide II 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15E6AB0-6684-4A90-831E-99D8988BC59A}"/>
              </a:ext>
            </a:extLst>
          </p:cNvPr>
          <p:cNvSpPr txBox="1">
            <a:spLocks/>
          </p:cNvSpPr>
          <p:nvPr/>
        </p:nvSpPr>
        <p:spPr>
          <a:xfrm>
            <a:off x="1825537" y="1843548"/>
            <a:ext cx="10296123" cy="575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fr-BE" sz="2200" b="1" dirty="0">
                <a:effectLst/>
              </a:rPr>
              <a:t>Effet de FtsW, du PBP3et du complexe FtsW-FtsW sur l’activité du PBP1b</a:t>
            </a:r>
            <a:r>
              <a:rPr lang="fr-BE" sz="2200" b="1" baseline="30000" dirty="0">
                <a:effectLst/>
              </a:rPr>
              <a:t>*</a:t>
            </a:r>
            <a:endParaRPr lang="fr-BE" sz="2200" b="1" dirty="0">
              <a:effectLst/>
            </a:endParaRPr>
          </a:p>
        </p:txBody>
      </p:sp>
      <p:grpSp>
        <p:nvGrpSpPr>
          <p:cNvPr id="66" name="Groupe 5">
            <a:extLst>
              <a:ext uri="{FF2B5EF4-FFF2-40B4-BE49-F238E27FC236}">
                <a16:creationId xmlns:a16="http://schemas.microsoft.com/office/drawing/2014/main" id="{EFCF92B0-C6C0-41EF-AAB5-DED66CA2356A}"/>
              </a:ext>
            </a:extLst>
          </p:cNvPr>
          <p:cNvGrpSpPr/>
          <p:nvPr/>
        </p:nvGrpSpPr>
        <p:grpSpPr>
          <a:xfrm>
            <a:off x="1796078" y="3094384"/>
            <a:ext cx="2498276" cy="3539936"/>
            <a:chOff x="1310247" y="2284372"/>
            <a:chExt cx="1759214" cy="2642577"/>
          </a:xfrm>
        </p:grpSpPr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CBBA8659-314E-4943-99E4-3B1BD1A13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247" y="2655872"/>
              <a:ext cx="1664132" cy="2271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106C6383-FBB4-428A-8EA3-62550A891D5C}"/>
                </a:ext>
              </a:extLst>
            </p:cNvPr>
            <p:cNvSpPr txBox="1"/>
            <p:nvPr/>
          </p:nvSpPr>
          <p:spPr>
            <a:xfrm>
              <a:off x="1359572" y="2284372"/>
              <a:ext cx="321251" cy="229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cs typeface="Arial" panose="020B0604020202020204" pitchFamily="34" charset="0"/>
                </a:rPr>
                <a:t>LII</a:t>
              </a:r>
              <a:endParaRPr lang="en-GB" sz="1400" dirty="0">
                <a:cs typeface="Arial" panose="020B0604020202020204" pitchFamily="34" charset="0"/>
              </a:endParaRP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1F5F8EE2-A152-4680-A5CB-A181DA160B8E}"/>
                </a:ext>
              </a:extLst>
            </p:cNvPr>
            <p:cNvSpPr txBox="1"/>
            <p:nvPr/>
          </p:nvSpPr>
          <p:spPr>
            <a:xfrm>
              <a:off x="2205977" y="2285869"/>
              <a:ext cx="420331" cy="229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cs typeface="Arial" panose="020B0604020202020204" pitchFamily="34" charset="0"/>
                </a:rPr>
                <a:t>LII</a:t>
              </a:r>
              <a:endParaRPr lang="en-GB" sz="1400" dirty="0">
                <a:cs typeface="Arial" panose="020B0604020202020204" pitchFamily="34" charset="0"/>
              </a:endParaRP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7EBEC5C2-82B6-47CB-ABA1-4754A755E0C1}"/>
                </a:ext>
              </a:extLst>
            </p:cNvPr>
            <p:cNvSpPr txBox="1"/>
            <p:nvPr/>
          </p:nvSpPr>
          <p:spPr>
            <a:xfrm>
              <a:off x="1709963" y="2287524"/>
              <a:ext cx="598578" cy="39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cs typeface="Arial" panose="020B0604020202020204" pitchFamily="34" charset="0"/>
                </a:rPr>
                <a:t>LII/ </a:t>
              </a:r>
              <a:r>
                <a:rPr lang="fr-BE" sz="1400" dirty="0" err="1">
                  <a:cs typeface="Arial" panose="020B0604020202020204" pitchFamily="34" charset="0"/>
                </a:rPr>
                <a:t>FtsW</a:t>
              </a:r>
              <a:endParaRPr lang="en-GB" sz="1400" dirty="0">
                <a:cs typeface="Arial" panose="020B0604020202020204" pitchFamily="34" charset="0"/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C59B6854-E6D3-4B15-81EF-95F06A60A154}"/>
                </a:ext>
              </a:extLst>
            </p:cNvPr>
            <p:cNvSpPr txBox="1"/>
            <p:nvPr/>
          </p:nvSpPr>
          <p:spPr>
            <a:xfrm>
              <a:off x="2495966" y="2287975"/>
              <a:ext cx="573495" cy="39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cs typeface="Arial" panose="020B0604020202020204" pitchFamily="34" charset="0"/>
                </a:rPr>
                <a:t>LII/ </a:t>
              </a:r>
              <a:r>
                <a:rPr lang="fr-BE" sz="1400" dirty="0" err="1">
                  <a:cs typeface="Arial" panose="020B0604020202020204" pitchFamily="34" charset="0"/>
                </a:rPr>
                <a:t>FtsW</a:t>
              </a:r>
              <a:endParaRPr lang="en-GB" sz="1400" dirty="0">
                <a:cs typeface="Arial" panose="020B0604020202020204" pitchFamily="34" charset="0"/>
              </a:endParaRPr>
            </a:p>
          </p:txBody>
        </p:sp>
      </p:grpSp>
      <p:sp>
        <p:nvSpPr>
          <p:cNvPr id="67" name="ZoneTexte 72">
            <a:extLst>
              <a:ext uri="{FF2B5EF4-FFF2-40B4-BE49-F238E27FC236}">
                <a16:creationId xmlns:a16="http://schemas.microsoft.com/office/drawing/2014/main" id="{FE5DDAAD-6121-4AED-8C88-ED004B52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739" y="6350005"/>
            <a:ext cx="851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1400" dirty="0" err="1">
                <a:latin typeface="+mn-lt"/>
                <a:cs typeface="Arial" panose="020B0604020202020204" pitchFamily="34" charset="0"/>
              </a:rPr>
              <a:t>Lipide</a:t>
            </a:r>
            <a:r>
              <a:rPr lang="en-US" altLang="fr-FR" sz="1400" dirty="0">
                <a:latin typeface="+mn-lt"/>
                <a:cs typeface="Arial" panose="020B0604020202020204" pitchFamily="34" charset="0"/>
              </a:rPr>
              <a:t> II</a:t>
            </a:r>
          </a:p>
        </p:txBody>
      </p:sp>
      <p:sp>
        <p:nvSpPr>
          <p:cNvPr id="69" name="ZoneTexte 72">
            <a:extLst>
              <a:ext uri="{FF2B5EF4-FFF2-40B4-BE49-F238E27FC236}">
                <a16:creationId xmlns:a16="http://schemas.microsoft.com/office/drawing/2014/main" id="{0F65675A-5C5C-49BC-B569-C5878F81DD0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32239" y="5042702"/>
            <a:ext cx="8823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1400" dirty="0" err="1">
                <a:latin typeface="+mn-lt"/>
                <a:cs typeface="Arial" panose="020B0604020202020204" pitchFamily="34" charset="0"/>
              </a:rPr>
              <a:t>FtsW</a:t>
            </a:r>
            <a:endParaRPr lang="en-US" altLang="fr-FR" sz="140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1B4FC81-1199-4779-8ED9-5765D1F2E7A5}"/>
              </a:ext>
            </a:extLst>
          </p:cNvPr>
          <p:cNvCxnSpPr>
            <a:cxnSpLocks/>
          </p:cNvCxnSpPr>
          <p:nvPr/>
        </p:nvCxnSpPr>
        <p:spPr>
          <a:xfrm rot="180000" flipV="1">
            <a:off x="1391864" y="5200102"/>
            <a:ext cx="396000" cy="250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52">
            <a:extLst>
              <a:ext uri="{FF2B5EF4-FFF2-40B4-BE49-F238E27FC236}">
                <a16:creationId xmlns:a16="http://schemas.microsoft.com/office/drawing/2014/main" id="{D4E492C7-9969-4E71-B087-5F3FBFD058D2}"/>
              </a:ext>
            </a:extLst>
          </p:cNvPr>
          <p:cNvSpPr txBox="1"/>
          <p:nvPr/>
        </p:nvSpPr>
        <p:spPr>
          <a:xfrm>
            <a:off x="1880300" y="6572679"/>
            <a:ext cx="10807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err="1">
                <a:cs typeface="Arial" panose="020B0604020202020204" pitchFamily="34" charset="0"/>
              </a:rPr>
              <a:t>Coomassie</a:t>
            </a:r>
            <a:endParaRPr lang="en-US" sz="1300" dirty="0">
              <a:cs typeface="Arial" panose="020B0604020202020204" pitchFamily="34" charset="0"/>
            </a:endParaRPr>
          </a:p>
        </p:txBody>
      </p:sp>
      <p:sp>
        <p:nvSpPr>
          <p:cNvPr id="47" name="TextBox 53">
            <a:extLst>
              <a:ext uri="{FF2B5EF4-FFF2-40B4-BE49-F238E27FC236}">
                <a16:creationId xmlns:a16="http://schemas.microsoft.com/office/drawing/2014/main" id="{AB8B4451-FECB-4200-84DF-484904E53D72}"/>
              </a:ext>
            </a:extLst>
          </p:cNvPr>
          <p:cNvSpPr txBox="1"/>
          <p:nvPr/>
        </p:nvSpPr>
        <p:spPr>
          <a:xfrm>
            <a:off x="2984754" y="6582721"/>
            <a:ext cx="12650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>
                <a:cs typeface="Arial" panose="020B0604020202020204" pitchFamily="34" charset="0"/>
              </a:rPr>
              <a:t>Fluorescence</a:t>
            </a:r>
            <a:endParaRPr lang="en-US" sz="1300" dirty="0">
              <a:cs typeface="Arial" panose="020B0604020202020204" pitchFamily="34" charset="0"/>
            </a:endParaRP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D3B1E6A5-E5F6-4132-A521-73ADB3486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34" y="2482906"/>
            <a:ext cx="2499988" cy="44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« Semi-natives »</a:t>
            </a:r>
            <a:endParaRPr lang="fr-FR" altLang="ko-KR" sz="2000" baseline="-25000" dirty="0"/>
          </a:p>
        </p:txBody>
      </p:sp>
      <p:sp>
        <p:nvSpPr>
          <p:cNvPr id="54" name="ZoneTexte 20">
            <a:extLst>
              <a:ext uri="{FF2B5EF4-FFF2-40B4-BE49-F238E27FC236}">
                <a16:creationId xmlns:a16="http://schemas.microsoft.com/office/drawing/2014/main" id="{7873B838-B4BB-4928-A5E7-50B048AC4462}"/>
              </a:ext>
            </a:extLst>
          </p:cNvPr>
          <p:cNvSpPr txBox="1"/>
          <p:nvPr/>
        </p:nvSpPr>
        <p:spPr>
          <a:xfrm>
            <a:off x="7706141" y="3167390"/>
            <a:ext cx="65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cs typeface="Arial" panose="020B0604020202020204" pitchFamily="34" charset="0"/>
              </a:rPr>
              <a:t>LII/ W-3</a:t>
            </a:r>
          </a:p>
        </p:txBody>
      </p:sp>
      <p:sp>
        <p:nvSpPr>
          <p:cNvPr id="62" name="ZoneTexte 20">
            <a:extLst>
              <a:ext uri="{FF2B5EF4-FFF2-40B4-BE49-F238E27FC236}">
                <a16:creationId xmlns:a16="http://schemas.microsoft.com/office/drawing/2014/main" id="{EA65A0AB-E3C1-4716-9964-AF76DC5BCE4B}"/>
              </a:ext>
            </a:extLst>
          </p:cNvPr>
          <p:cNvSpPr txBox="1"/>
          <p:nvPr/>
        </p:nvSpPr>
        <p:spPr>
          <a:xfrm>
            <a:off x="9544649" y="3192684"/>
            <a:ext cx="644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cs typeface="Arial" panose="020B0604020202020204" pitchFamily="34" charset="0"/>
              </a:rPr>
              <a:t>LII/ W-3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970D54F-51F7-471B-B356-029C32DD347F}"/>
              </a:ext>
            </a:extLst>
          </p:cNvPr>
          <p:cNvGrpSpPr/>
          <p:nvPr/>
        </p:nvGrpSpPr>
        <p:grpSpPr>
          <a:xfrm>
            <a:off x="6480798" y="2486722"/>
            <a:ext cx="4364993" cy="4393380"/>
            <a:chOff x="5298750" y="2481729"/>
            <a:chExt cx="4364993" cy="4393380"/>
          </a:xfrm>
        </p:grpSpPr>
        <p:pic>
          <p:nvPicPr>
            <p:cNvPr id="51" name="Picture 42">
              <a:extLst>
                <a:ext uri="{FF2B5EF4-FFF2-40B4-BE49-F238E27FC236}">
                  <a16:creationId xmlns:a16="http://schemas.microsoft.com/office/drawing/2014/main" id="{D0F9B831-48FE-4CFC-8685-9AC1597A9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-405" r="2783" b="38930"/>
            <a:stretch/>
          </p:blipFill>
          <p:spPr>
            <a:xfrm>
              <a:off x="5298750" y="3701036"/>
              <a:ext cx="1745708" cy="2917727"/>
            </a:xfrm>
            <a:prstGeom prst="rect">
              <a:avLst/>
            </a:prstGeom>
          </p:spPr>
        </p:pic>
        <p:sp>
          <p:nvSpPr>
            <p:cNvPr id="76" name="Text Box 4">
              <a:extLst>
                <a:ext uri="{FF2B5EF4-FFF2-40B4-BE49-F238E27FC236}">
                  <a16:creationId xmlns:a16="http://schemas.microsoft.com/office/drawing/2014/main" id="{B52FDBF8-52FB-42A1-A4C2-EBB5B258E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2967" y="2481729"/>
              <a:ext cx="1588622" cy="449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30000"/>
                </a:lnSpc>
                <a:spcBef>
                  <a:spcPct val="50000"/>
                </a:spcBef>
                <a:buClr>
                  <a:schemeClr val="accent5"/>
                </a:buClr>
                <a:buFontTx/>
                <a:buChar char="§"/>
              </a:pPr>
              <a:r>
                <a:rPr lang="fr-FR" altLang="ko-KR" sz="2000" dirty="0"/>
                <a:t>Natives </a:t>
              </a:r>
              <a:endParaRPr lang="fr-FR" altLang="ko-KR" sz="2000" baseline="-25000" dirty="0"/>
            </a:p>
          </p:txBody>
        </p:sp>
        <p:sp>
          <p:nvSpPr>
            <p:cNvPr id="55" name="ZoneTexte 72">
              <a:extLst>
                <a:ext uri="{FF2B5EF4-FFF2-40B4-BE49-F238E27FC236}">
                  <a16:creationId xmlns:a16="http://schemas.microsoft.com/office/drawing/2014/main" id="{9B99780B-F1BE-4D50-879E-A61F53BEE3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3067" y="6042227"/>
              <a:ext cx="830676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400" dirty="0" err="1">
                  <a:latin typeface="+mn-lt"/>
                  <a:cs typeface="Arial" panose="020B0604020202020204" pitchFamily="34" charset="0"/>
                </a:rPr>
                <a:t>Lipide</a:t>
              </a:r>
              <a:r>
                <a:rPr lang="en-US" altLang="fr-FR" sz="1400" dirty="0">
                  <a:latin typeface="+mn-lt"/>
                  <a:cs typeface="Arial" panose="020B0604020202020204" pitchFamily="34" charset="0"/>
                </a:rPr>
                <a:t> II</a:t>
              </a:r>
            </a:p>
          </p:txBody>
        </p:sp>
        <p:sp>
          <p:nvSpPr>
            <p:cNvPr id="57" name="TextBox 52">
              <a:extLst>
                <a:ext uri="{FF2B5EF4-FFF2-40B4-BE49-F238E27FC236}">
                  <a16:creationId xmlns:a16="http://schemas.microsoft.com/office/drawing/2014/main" id="{CE39F36C-0179-493E-81B0-3FB8DC73BE26}"/>
                </a:ext>
              </a:extLst>
            </p:cNvPr>
            <p:cNvSpPr txBox="1"/>
            <p:nvPr/>
          </p:nvSpPr>
          <p:spPr>
            <a:xfrm>
              <a:off x="5552352" y="6572677"/>
              <a:ext cx="1080745" cy="292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dirty="0" err="1">
                  <a:cs typeface="Arial" panose="020B0604020202020204" pitchFamily="34" charset="0"/>
                </a:rPr>
                <a:t>Coomassie</a:t>
              </a:r>
              <a:endParaRPr lang="en-US" sz="1300" dirty="0">
                <a:cs typeface="Arial" panose="020B0604020202020204" pitchFamily="34" charset="0"/>
              </a:endParaRPr>
            </a:p>
          </p:txBody>
        </p:sp>
        <p:sp>
          <p:nvSpPr>
            <p:cNvPr id="58" name="TextBox 53">
              <a:extLst>
                <a:ext uri="{FF2B5EF4-FFF2-40B4-BE49-F238E27FC236}">
                  <a16:creationId xmlns:a16="http://schemas.microsoft.com/office/drawing/2014/main" id="{0F09672F-3F89-423E-BC15-6735BF646DA4}"/>
                </a:ext>
              </a:extLst>
            </p:cNvPr>
            <p:cNvSpPr txBox="1"/>
            <p:nvPr/>
          </p:nvSpPr>
          <p:spPr>
            <a:xfrm>
              <a:off x="7317144" y="6582720"/>
              <a:ext cx="1265089" cy="292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dirty="0">
                  <a:cs typeface="Arial" panose="020B0604020202020204" pitchFamily="34" charset="0"/>
                </a:rPr>
                <a:t>Fluorescence</a:t>
              </a:r>
              <a:endParaRPr lang="en-US" sz="1300" dirty="0">
                <a:cs typeface="Arial" panose="020B0604020202020204" pitchFamily="34" charset="0"/>
              </a:endParaRPr>
            </a:p>
          </p:txBody>
        </p:sp>
        <p:sp>
          <p:nvSpPr>
            <p:cNvPr id="59" name="ZoneTexte 17">
              <a:extLst>
                <a:ext uri="{FF2B5EF4-FFF2-40B4-BE49-F238E27FC236}">
                  <a16:creationId xmlns:a16="http://schemas.microsoft.com/office/drawing/2014/main" id="{B2600571-F888-4052-A6CE-CA832E1F847F}"/>
                </a:ext>
              </a:extLst>
            </p:cNvPr>
            <p:cNvSpPr txBox="1"/>
            <p:nvPr/>
          </p:nvSpPr>
          <p:spPr>
            <a:xfrm>
              <a:off x="5693737" y="3174048"/>
              <a:ext cx="814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cs typeface="Arial" panose="020B0604020202020204" pitchFamily="34" charset="0"/>
                </a:rPr>
                <a:t>LII/</a:t>
              </a:r>
            </a:p>
            <a:p>
              <a:r>
                <a:rPr lang="fr-BE" sz="1400" dirty="0" err="1">
                  <a:cs typeface="Arial" panose="020B0604020202020204" pitchFamily="34" charset="0"/>
                </a:rPr>
                <a:t>MurJ</a:t>
              </a:r>
              <a:endParaRPr lang="fr-BE" sz="1400" dirty="0">
                <a:cs typeface="Arial" panose="020B0604020202020204" pitchFamily="34" charset="0"/>
              </a:endParaRPr>
            </a:p>
          </p:txBody>
        </p:sp>
        <p:sp>
          <p:nvSpPr>
            <p:cNvPr id="60" name="ZoneTexte 18">
              <a:extLst>
                <a:ext uri="{FF2B5EF4-FFF2-40B4-BE49-F238E27FC236}">
                  <a16:creationId xmlns:a16="http://schemas.microsoft.com/office/drawing/2014/main" id="{9ED50423-1553-49DE-B8F9-03817E4E336B}"/>
                </a:ext>
              </a:extLst>
            </p:cNvPr>
            <p:cNvSpPr txBox="1"/>
            <p:nvPr/>
          </p:nvSpPr>
          <p:spPr>
            <a:xfrm>
              <a:off x="6144534" y="3187691"/>
              <a:ext cx="94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cs typeface="Arial" panose="020B0604020202020204" pitchFamily="34" charset="0"/>
                </a:rPr>
                <a:t>LII/</a:t>
              </a:r>
            </a:p>
            <a:p>
              <a:r>
                <a:rPr lang="fr-BE" sz="1400" dirty="0">
                  <a:cs typeface="Arial" panose="020B0604020202020204" pitchFamily="34" charset="0"/>
                </a:rPr>
                <a:t>FtsW</a:t>
              </a:r>
            </a:p>
          </p:txBody>
        </p:sp>
        <p:sp>
          <p:nvSpPr>
            <p:cNvPr id="61" name="ZoneTexte 19">
              <a:extLst>
                <a:ext uri="{FF2B5EF4-FFF2-40B4-BE49-F238E27FC236}">
                  <a16:creationId xmlns:a16="http://schemas.microsoft.com/office/drawing/2014/main" id="{25D539DA-EF08-48F5-AD9C-0DDC9D45BA7B}"/>
                </a:ext>
              </a:extLst>
            </p:cNvPr>
            <p:cNvSpPr txBox="1"/>
            <p:nvPr/>
          </p:nvSpPr>
          <p:spPr>
            <a:xfrm>
              <a:off x="5350535" y="3177201"/>
              <a:ext cx="700640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cs typeface="Arial" panose="020B0604020202020204" pitchFamily="34" charset="0"/>
                </a:rPr>
                <a:t>LII</a:t>
              </a:r>
            </a:p>
          </p:txBody>
        </p:sp>
        <p:sp>
          <p:nvSpPr>
            <p:cNvPr id="63" name="ZoneTexte 17">
              <a:extLst>
                <a:ext uri="{FF2B5EF4-FFF2-40B4-BE49-F238E27FC236}">
                  <a16:creationId xmlns:a16="http://schemas.microsoft.com/office/drawing/2014/main" id="{860E5B8D-E5B1-4DF0-8A52-2D5EFA213237}"/>
                </a:ext>
              </a:extLst>
            </p:cNvPr>
            <p:cNvSpPr txBox="1"/>
            <p:nvPr/>
          </p:nvSpPr>
          <p:spPr>
            <a:xfrm>
              <a:off x="7443830" y="3164933"/>
              <a:ext cx="814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cs typeface="Arial" panose="020B0604020202020204" pitchFamily="34" charset="0"/>
                </a:rPr>
                <a:t>LII/</a:t>
              </a:r>
            </a:p>
            <a:p>
              <a:r>
                <a:rPr lang="fr-BE" sz="1400" dirty="0" err="1">
                  <a:cs typeface="Arial" panose="020B0604020202020204" pitchFamily="34" charset="0"/>
                </a:rPr>
                <a:t>MurJ</a:t>
              </a:r>
              <a:endParaRPr lang="fr-BE" sz="1400" dirty="0">
                <a:cs typeface="Arial" panose="020B0604020202020204" pitchFamily="34" charset="0"/>
              </a:endParaRPr>
            </a:p>
          </p:txBody>
        </p:sp>
        <p:sp>
          <p:nvSpPr>
            <p:cNvPr id="64" name="ZoneTexte 18">
              <a:extLst>
                <a:ext uri="{FF2B5EF4-FFF2-40B4-BE49-F238E27FC236}">
                  <a16:creationId xmlns:a16="http://schemas.microsoft.com/office/drawing/2014/main" id="{D15E1279-7A69-487C-B00A-359A822FD9B9}"/>
                </a:ext>
              </a:extLst>
            </p:cNvPr>
            <p:cNvSpPr txBox="1"/>
            <p:nvPr/>
          </p:nvSpPr>
          <p:spPr>
            <a:xfrm>
              <a:off x="7935617" y="3174048"/>
              <a:ext cx="94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cs typeface="Arial" panose="020B0604020202020204" pitchFamily="34" charset="0"/>
                </a:rPr>
                <a:t>LII/</a:t>
              </a:r>
            </a:p>
            <a:p>
              <a:r>
                <a:rPr lang="fr-BE" sz="1400" dirty="0">
                  <a:cs typeface="Arial" panose="020B0604020202020204" pitchFamily="34" charset="0"/>
                </a:rPr>
                <a:t>FtsW</a:t>
              </a:r>
            </a:p>
          </p:txBody>
        </p:sp>
        <p:sp>
          <p:nvSpPr>
            <p:cNvPr id="65" name="ZoneTexte 19">
              <a:extLst>
                <a:ext uri="{FF2B5EF4-FFF2-40B4-BE49-F238E27FC236}">
                  <a16:creationId xmlns:a16="http://schemas.microsoft.com/office/drawing/2014/main" id="{45390DEB-84A4-43CF-AEAD-9575185C3458}"/>
                </a:ext>
              </a:extLst>
            </p:cNvPr>
            <p:cNvSpPr txBox="1"/>
            <p:nvPr/>
          </p:nvSpPr>
          <p:spPr>
            <a:xfrm>
              <a:off x="7099605" y="3174048"/>
              <a:ext cx="700640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cs typeface="Arial" panose="020B0604020202020204" pitchFamily="34" charset="0"/>
                </a:rPr>
                <a:t>LII</a:t>
              </a:r>
            </a:p>
          </p:txBody>
        </p:sp>
        <p:pic>
          <p:nvPicPr>
            <p:cNvPr id="50" name="Picture 41">
              <a:extLst>
                <a:ext uri="{FF2B5EF4-FFF2-40B4-BE49-F238E27FC236}">
                  <a16:creationId xmlns:a16="http://schemas.microsoft.com/office/drawing/2014/main" id="{28A5A4FC-22DE-446C-B27E-BAC58530D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668" t="60493" r="13068" b="8639"/>
            <a:stretch/>
          </p:blipFill>
          <p:spPr>
            <a:xfrm>
              <a:off x="7116661" y="3711736"/>
              <a:ext cx="1716404" cy="2922588"/>
            </a:xfrm>
            <a:prstGeom prst="rect">
              <a:avLst/>
            </a:prstGeom>
          </p:spPr>
        </p:pic>
      </p:grpSp>
      <p:sp>
        <p:nvSpPr>
          <p:cNvPr id="77" name="ZoneTexte 72">
            <a:extLst>
              <a:ext uri="{FF2B5EF4-FFF2-40B4-BE49-F238E27FC236}">
                <a16:creationId xmlns:a16="http://schemas.microsoft.com/office/drawing/2014/main" id="{B234B72A-76AE-44A6-A9EC-1CB56B586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0315" y="4362346"/>
            <a:ext cx="8515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Lipide 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retenu</a:t>
            </a:r>
          </a:p>
        </p:txBody>
      </p:sp>
      <p:sp>
        <p:nvSpPr>
          <p:cNvPr id="78" name="Flèche : droite 77">
            <a:extLst>
              <a:ext uri="{FF2B5EF4-FFF2-40B4-BE49-F238E27FC236}">
                <a16:creationId xmlns:a16="http://schemas.microsoft.com/office/drawing/2014/main" id="{67E176CA-AC90-49D4-8A66-94AA3C070E00}"/>
              </a:ext>
            </a:extLst>
          </p:cNvPr>
          <p:cNvSpPr/>
          <p:nvPr/>
        </p:nvSpPr>
        <p:spPr>
          <a:xfrm flipH="1">
            <a:off x="10038998" y="4484738"/>
            <a:ext cx="206846" cy="145416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9" name="ZoneTexte 72">
            <a:extLst>
              <a:ext uri="{FF2B5EF4-FFF2-40B4-BE49-F238E27FC236}">
                <a16:creationId xmlns:a16="http://schemas.microsoft.com/office/drawing/2014/main" id="{0CF8EEDE-25AF-487E-86A4-25488B76E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640" y="5185697"/>
            <a:ext cx="8515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Lipide 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retenu</a:t>
            </a:r>
          </a:p>
        </p:txBody>
      </p:sp>
      <p:sp>
        <p:nvSpPr>
          <p:cNvPr id="80" name="Flèche : droite 79">
            <a:extLst>
              <a:ext uri="{FF2B5EF4-FFF2-40B4-BE49-F238E27FC236}">
                <a16:creationId xmlns:a16="http://schemas.microsoft.com/office/drawing/2014/main" id="{D6CD3264-D3D8-4B18-A7D1-5D71469E0F81}"/>
              </a:ext>
            </a:extLst>
          </p:cNvPr>
          <p:cNvSpPr/>
          <p:nvPr/>
        </p:nvSpPr>
        <p:spPr>
          <a:xfrm flipH="1">
            <a:off x="4186152" y="5357749"/>
            <a:ext cx="206846" cy="145416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6954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9" grpId="0"/>
      <p:bldP spid="46" grpId="0"/>
      <p:bldP spid="47" grpId="0"/>
      <p:bldP spid="75" grpId="0"/>
      <p:bldP spid="54" grpId="0"/>
      <p:bldP spid="62" grpId="0"/>
      <p:bldP spid="77" grpId="0"/>
      <p:bldP spid="78" grpId="0" animBg="1"/>
      <p:bldP spid="79" grpId="0"/>
      <p:bldP spid="8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lang="fr-BE" sz="2800" u="sng" dirty="0"/>
              <a:t>Interaction entre FtsW et le lipide II 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15E6AB0-6684-4A90-831E-99D8988BC59A}"/>
              </a:ext>
            </a:extLst>
          </p:cNvPr>
          <p:cNvSpPr txBox="1">
            <a:spLocks/>
          </p:cNvSpPr>
          <p:nvPr/>
        </p:nvSpPr>
        <p:spPr>
          <a:xfrm>
            <a:off x="1471466" y="1844444"/>
            <a:ext cx="10980181" cy="575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fr-BE" sz="2200" b="1" dirty="0">
                <a:effectLst/>
              </a:rPr>
              <a:t>Effet de la surexpression de FtsW et du complexe FtsW-PBP3 sur les cellules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37AD226B-5D84-44B6-BA44-436D32F31A2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16" y="3094384"/>
            <a:ext cx="4680568" cy="297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67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lang="fr-BE" sz="2800" u="sng" dirty="0"/>
              <a:t>Activité glycosyltransférase des protéines SEDS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2AFAA5E-B715-41CB-93D2-7301E6FF876B}"/>
              </a:ext>
            </a:extLst>
          </p:cNvPr>
          <p:cNvSpPr txBox="1">
            <a:spLocks/>
          </p:cNvSpPr>
          <p:nvPr/>
        </p:nvSpPr>
        <p:spPr>
          <a:xfrm>
            <a:off x="482093" y="1448004"/>
            <a:ext cx="7098076" cy="139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Activité glycosyltransférase des protéines SEDS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3BF282-053E-42D3-ACB1-FD74A61DE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010" y="2026311"/>
            <a:ext cx="4174622" cy="462674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22085E96-C803-4251-9583-7AEE6CB1B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31" r="2429"/>
          <a:stretch/>
        </p:blipFill>
        <p:spPr>
          <a:xfrm>
            <a:off x="847690" y="2697424"/>
            <a:ext cx="3044652" cy="386519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E5F7A1-1174-4918-98E5-92D015BB9A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521" b="1068"/>
          <a:stretch/>
        </p:blipFill>
        <p:spPr>
          <a:xfrm>
            <a:off x="4631279" y="2870833"/>
            <a:ext cx="1014093" cy="3691790"/>
          </a:xfrm>
          <a:prstGeom prst="rect">
            <a:avLst/>
          </a:prstGeom>
        </p:spPr>
      </p:pic>
      <p:sp>
        <p:nvSpPr>
          <p:cNvPr id="8" name="ZoneTexte 72">
            <a:extLst>
              <a:ext uri="{FF2B5EF4-FFF2-40B4-BE49-F238E27FC236}">
                <a16:creationId xmlns:a16="http://schemas.microsoft.com/office/drawing/2014/main" id="{C1C9F0E7-2F99-46DA-AD73-BC7610F78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619" y="2592146"/>
            <a:ext cx="14121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dirty="0">
                <a:latin typeface="+mn-lt"/>
                <a:cs typeface="Arial" panose="020B0604020202020204" pitchFamily="34" charset="0"/>
              </a:rPr>
              <a:t>       W3      W      </a:t>
            </a:r>
          </a:p>
        </p:txBody>
      </p:sp>
      <p:sp>
        <p:nvSpPr>
          <p:cNvPr id="10" name="ZoneTexte 72">
            <a:extLst>
              <a:ext uri="{FF2B5EF4-FFF2-40B4-BE49-F238E27FC236}">
                <a16:creationId xmlns:a16="http://schemas.microsoft.com/office/drawing/2014/main" id="{2E78BAB5-68B1-4BF3-BCCF-E64F11976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778" y="5788231"/>
            <a:ext cx="830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dirty="0" err="1">
                <a:latin typeface="+mn-lt"/>
                <a:cs typeface="Arial" panose="020B0604020202020204" pitchFamily="34" charset="0"/>
              </a:rPr>
              <a:t>Lipide</a:t>
            </a:r>
            <a:r>
              <a:rPr lang="en-US" altLang="fr-FR" sz="1400" dirty="0">
                <a:latin typeface="+mn-lt"/>
                <a:cs typeface="Arial" panose="020B0604020202020204" pitchFamily="34" charset="0"/>
              </a:rPr>
              <a:t> II</a:t>
            </a:r>
          </a:p>
        </p:txBody>
      </p:sp>
      <p:sp>
        <p:nvSpPr>
          <p:cNvPr id="11" name="ZoneTexte 72">
            <a:extLst>
              <a:ext uri="{FF2B5EF4-FFF2-40B4-BE49-F238E27FC236}">
                <a16:creationId xmlns:a16="http://schemas.microsoft.com/office/drawing/2014/main" id="{AE5C5FF6-0EF7-41AD-BBA0-926A8EE43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6237" y="4952295"/>
            <a:ext cx="8515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Lipide 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retenu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93634902-9831-4F79-A06E-C55DBE2CDA19}"/>
              </a:ext>
            </a:extLst>
          </p:cNvPr>
          <p:cNvSpPr/>
          <p:nvPr/>
        </p:nvSpPr>
        <p:spPr>
          <a:xfrm flipH="1">
            <a:off x="5766932" y="5068489"/>
            <a:ext cx="206846" cy="145416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72">
            <a:extLst>
              <a:ext uri="{FF2B5EF4-FFF2-40B4-BE49-F238E27FC236}">
                <a16:creationId xmlns:a16="http://schemas.microsoft.com/office/drawing/2014/main" id="{BD664F43-0B86-41D0-BED7-706F2F58A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3" y="3498211"/>
            <a:ext cx="830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dirty="0" err="1">
                <a:latin typeface="+mn-lt"/>
                <a:cs typeface="Arial" panose="020B0604020202020204" pitchFamily="34" charset="0"/>
              </a:rPr>
              <a:t>Lipide</a:t>
            </a:r>
            <a:r>
              <a:rPr lang="en-US" altLang="fr-FR" sz="1400" dirty="0">
                <a:latin typeface="+mn-lt"/>
                <a:cs typeface="Arial" panose="020B0604020202020204" pitchFamily="34" charset="0"/>
              </a:rPr>
              <a:t> II</a:t>
            </a:r>
          </a:p>
        </p:txBody>
      </p:sp>
      <p:sp>
        <p:nvSpPr>
          <p:cNvPr id="15" name="ZoneTexte 72">
            <a:extLst>
              <a:ext uri="{FF2B5EF4-FFF2-40B4-BE49-F238E27FC236}">
                <a16:creationId xmlns:a16="http://schemas.microsoft.com/office/drawing/2014/main" id="{BF477859-4BEF-4E52-B248-6C23F9008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23" y="5870292"/>
            <a:ext cx="4475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dirty="0">
                <a:latin typeface="+mn-lt"/>
                <a:cs typeface="Arial" panose="020B0604020202020204" pitchFamily="34" charset="0"/>
              </a:rPr>
              <a:t>PG</a:t>
            </a:r>
          </a:p>
        </p:txBody>
      </p:sp>
      <p:sp>
        <p:nvSpPr>
          <p:cNvPr id="16" name="ZoneTexte 72">
            <a:extLst>
              <a:ext uri="{FF2B5EF4-FFF2-40B4-BE49-F238E27FC236}">
                <a16:creationId xmlns:a16="http://schemas.microsoft.com/office/drawing/2014/main" id="{3E55AD06-6510-426A-B6A3-C86BB0910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2253" y="2970337"/>
            <a:ext cx="4475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dirty="0">
                <a:latin typeface="+mn-lt"/>
                <a:cs typeface="Arial" panose="020B0604020202020204" pitchFamily="34" charset="0"/>
              </a:rPr>
              <a:t>PG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D287E7A7-7362-4E71-9979-85764033D0C9}"/>
              </a:ext>
            </a:extLst>
          </p:cNvPr>
          <p:cNvSpPr txBox="1">
            <a:spLocks/>
          </p:cNvSpPr>
          <p:nvPr/>
        </p:nvSpPr>
        <p:spPr>
          <a:xfrm>
            <a:off x="3581400" y="28644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/>
              <a:t>Résultats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18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en-GB" dirty="0"/>
              <a:t>Conclusions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3DDF69F1-358F-4F00-AD40-AEDE05BBF3E2}"/>
              </a:ext>
            </a:extLst>
          </p:cNvPr>
          <p:cNvSpPr txBox="1">
            <a:spLocks/>
          </p:cNvSpPr>
          <p:nvPr/>
        </p:nvSpPr>
        <p:spPr>
          <a:xfrm>
            <a:off x="-119618" y="1137447"/>
            <a:ext cx="12311618" cy="47581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5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"/>
            </a:pPr>
            <a:r>
              <a:rPr lang="fr-BE" sz="2800" dirty="0">
                <a:effectLst/>
              </a:rPr>
              <a:t> Interaction directe entre FtsW et PBP1b</a:t>
            </a:r>
          </a:p>
          <a:p>
            <a:pPr lvl="1" algn="just">
              <a:lnSpc>
                <a:spcPct val="15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"/>
            </a:pPr>
            <a:r>
              <a:rPr lang="fr-BE" sz="2800" dirty="0">
                <a:effectLst/>
              </a:rPr>
              <a:t> FtsW, PBP3 et PBP1b forment un complexe ternaire</a:t>
            </a:r>
          </a:p>
          <a:p>
            <a:pPr lvl="1" algn="just">
              <a:lnSpc>
                <a:spcPct val="15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"/>
            </a:pPr>
            <a:r>
              <a:rPr lang="fr-BE" sz="2800" dirty="0">
                <a:effectLst/>
              </a:rPr>
              <a:t> Mise en évidence de l’importance de la boucle 7/8 dans l’interaction entre PBP3- FtsW</a:t>
            </a:r>
          </a:p>
          <a:p>
            <a:pPr lvl="1" algn="just">
              <a:lnSpc>
                <a:spcPct val="15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"/>
            </a:pPr>
            <a:r>
              <a:rPr lang="fr-BE" sz="2800" dirty="0">
                <a:effectLst/>
              </a:rPr>
              <a:t> Inhibition de la synthèse du peptidoglycane par interaction de FtsW avec le lipide II (MurJ sans effet sur le lipide II)</a:t>
            </a:r>
          </a:p>
          <a:p>
            <a:pPr lvl="1" algn="just">
              <a:lnSpc>
                <a:spcPct val="15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"/>
            </a:pPr>
            <a:r>
              <a:rPr lang="fr-BE" sz="2800" dirty="0">
                <a:effectLst/>
              </a:rPr>
              <a:t> Modulation de l’interaction FtsW-lipide II par PBP3</a:t>
            </a:r>
          </a:p>
        </p:txBody>
      </p:sp>
    </p:spTree>
    <p:extLst>
      <p:ext uri="{BB962C8B-B14F-4D97-AF65-F5344CB8AC3E}">
        <p14:creationId xmlns:p14="http://schemas.microsoft.com/office/powerpoint/2010/main" val="1312400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en-GB" dirty="0"/>
              <a:t>Conclusions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735DBD-0E87-4872-9FD9-AA8FC7DD792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11" y="3781778"/>
            <a:ext cx="6321778" cy="304757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4FCAF31-C253-4C17-BE1D-A0EC1EB8CEE7}"/>
              </a:ext>
            </a:extLst>
          </p:cNvPr>
          <p:cNvSpPr txBox="1"/>
          <p:nvPr/>
        </p:nvSpPr>
        <p:spPr>
          <a:xfrm>
            <a:off x="762075" y="1321672"/>
            <a:ext cx="11215560" cy="2246769"/>
          </a:xfrm>
          <a:prstGeom prst="rect">
            <a:avLst/>
          </a:prstGeom>
          <a:noFill/>
          <a:ln w="2222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BE" sz="2000" dirty="0"/>
              <a:t>FtsW interagit avec le lipide II. La libération du lipide II est alors facilitée par l’interaction entre PBP3 et FtsW.  </a:t>
            </a:r>
          </a:p>
          <a:p>
            <a:pPr algn="just"/>
            <a:r>
              <a:rPr lang="fr-BE" sz="2000" dirty="0"/>
              <a:t>La grande boucle entre les TM 7 et 8 jouerait un rôle régulateur par un mécanisme d’ouverture/fermeture. </a:t>
            </a:r>
          </a:p>
          <a:p>
            <a:pPr algn="just"/>
            <a:r>
              <a:rPr lang="fr-BE" sz="2000" dirty="0"/>
              <a:t>Comme PBP3 interagit avec cette boucle, cette interaction pourrait induire un changement de conformation de la boucle entre les TM 7/8. </a:t>
            </a:r>
          </a:p>
          <a:p>
            <a:pPr algn="just"/>
            <a:r>
              <a:rPr lang="fr-BE" sz="2000" dirty="0"/>
              <a:t>Ce changement permettrait la libération du lipide II et/ou sa polymérisation.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5BB9C654-1D6D-43B1-B519-A3EA026EF3AC}"/>
              </a:ext>
            </a:extLst>
          </p:cNvPr>
          <p:cNvSpPr txBox="1">
            <a:spLocks/>
          </p:cNvSpPr>
          <p:nvPr/>
        </p:nvSpPr>
        <p:spPr>
          <a:xfrm>
            <a:off x="9032849" y="3583590"/>
            <a:ext cx="288077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75000"/>
            </a:pPr>
            <a:r>
              <a:rPr lang="fr-BE" sz="2000" dirty="0">
                <a:effectLst/>
              </a:rPr>
              <a:t>ArnT, AglB et PglB</a:t>
            </a:r>
          </a:p>
        </p:txBody>
      </p:sp>
    </p:spTree>
    <p:extLst>
      <p:ext uri="{BB962C8B-B14F-4D97-AF65-F5344CB8AC3E}">
        <p14:creationId xmlns:p14="http://schemas.microsoft.com/office/powerpoint/2010/main" val="1115398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en-GB" dirty="0"/>
              <a:t>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lang="fr-BE" sz="2800" u="sng" dirty="0"/>
              <a:t>Un nouveau modèle de synthèse du peptidoglycane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632283-B743-49D1-9FC9-400C9C036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5" y="2394821"/>
            <a:ext cx="4555934" cy="4066049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294917B-DC35-49D0-B636-41C6DDE82674}"/>
              </a:ext>
            </a:extLst>
          </p:cNvPr>
          <p:cNvSpPr txBox="1">
            <a:spLocks/>
          </p:cNvSpPr>
          <p:nvPr/>
        </p:nvSpPr>
        <p:spPr>
          <a:xfrm>
            <a:off x="4675049" y="1931815"/>
            <a:ext cx="6879100" cy="1439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Activité glycosyltransférase des protéines SEDS</a:t>
            </a:r>
          </a:p>
          <a:p>
            <a:pPr marL="18288" indent="0">
              <a:buClr>
                <a:schemeClr val="accent6"/>
              </a:buClr>
              <a:buSzPct val="100000"/>
              <a:buNone/>
            </a:pPr>
            <a:endParaRPr lang="fr-BE" sz="2000" b="1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6794BC4-AB66-4113-84F8-72C2132A2FB4}"/>
              </a:ext>
            </a:extLst>
          </p:cNvPr>
          <p:cNvSpPr txBox="1">
            <a:spLocks/>
          </p:cNvSpPr>
          <p:nvPr/>
        </p:nvSpPr>
        <p:spPr>
          <a:xfrm>
            <a:off x="4684193" y="3453298"/>
            <a:ext cx="3193364" cy="665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Clr>
                <a:schemeClr val="accent6"/>
              </a:buClr>
              <a:buSzPct val="100000"/>
              <a:buNone/>
            </a:pPr>
            <a:endParaRPr lang="fr-BE" sz="2000" b="1" dirty="0">
              <a:effectLst/>
              <a:latin typeface="+mj-lt"/>
              <a:cs typeface="Arial" panose="020B0604020202020204" pitchFamily="34" charset="0"/>
            </a:endParaRPr>
          </a:p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MurJ flippase unique</a:t>
            </a:r>
            <a:endParaRPr lang="fr-BE" sz="2000" b="1" dirty="0">
              <a:effectLst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934C03D-6FCA-42C6-9F6B-8CF42DBF5F49}"/>
              </a:ext>
            </a:extLst>
          </p:cNvPr>
          <p:cNvSpPr txBox="1">
            <a:spLocks/>
          </p:cNvSpPr>
          <p:nvPr/>
        </p:nvSpPr>
        <p:spPr>
          <a:xfrm>
            <a:off x="4684193" y="2783045"/>
            <a:ext cx="7086349" cy="51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Clr>
                <a:schemeClr val="accent6"/>
              </a:buClr>
              <a:buSzPct val="100000"/>
              <a:buNone/>
            </a:pPr>
            <a:endParaRPr lang="fr-BE" sz="2000" b="1" dirty="0">
              <a:effectLst/>
              <a:latin typeface="+mj-lt"/>
              <a:cs typeface="Arial" panose="020B0604020202020204" pitchFamily="34" charset="0"/>
            </a:endParaRPr>
          </a:p>
          <a:p>
            <a:pPr marL="18288" indent="0">
              <a:buClr>
                <a:schemeClr val="accent6"/>
              </a:buClr>
              <a:buSzPct val="100000"/>
              <a:buNone/>
            </a:pPr>
            <a:endParaRPr lang="fr-BE" sz="2000" b="1" dirty="0">
              <a:effectLst/>
              <a:latin typeface="+mj-lt"/>
              <a:cs typeface="Arial" panose="020B0604020202020204" pitchFamily="34" charset="0"/>
            </a:endParaRPr>
          </a:p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Indépendance des PBPs de classe A</a:t>
            </a:r>
          </a:p>
          <a:p>
            <a:pPr marL="18288" indent="0">
              <a:buClr>
                <a:schemeClr val="accent6"/>
              </a:buClr>
              <a:buSzPct val="100000"/>
              <a:buNone/>
            </a:pPr>
            <a:endParaRPr lang="fr-BE" sz="2000" b="1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C922C7C5-7814-4907-AEF4-4DF89768722A}"/>
              </a:ext>
            </a:extLst>
          </p:cNvPr>
          <p:cNvSpPr txBox="1"/>
          <p:nvPr/>
        </p:nvSpPr>
        <p:spPr>
          <a:xfrm>
            <a:off x="119115" y="6460870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/>
              <a:t>Cho </a:t>
            </a:r>
            <a:r>
              <a:rPr lang="fr-BE" sz="900" i="1" dirty="0"/>
              <a:t>et al</a:t>
            </a:r>
            <a:r>
              <a:rPr lang="fr-BE" sz="900" dirty="0"/>
              <a:t>., 2016</a:t>
            </a:r>
          </a:p>
        </p:txBody>
      </p:sp>
    </p:spTree>
    <p:extLst>
      <p:ext uri="{BB962C8B-B14F-4D97-AF65-F5344CB8AC3E}">
        <p14:creationId xmlns:p14="http://schemas.microsoft.com/office/powerpoint/2010/main" val="2890498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en-GB" dirty="0"/>
              <a:t>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lang="fr-BE" sz="2800" u="sng" dirty="0"/>
              <a:t>Un nouveau modèle de synthèse du peptidoglycane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294917B-DC35-49D0-B636-41C6DDE82674}"/>
              </a:ext>
            </a:extLst>
          </p:cNvPr>
          <p:cNvSpPr txBox="1">
            <a:spLocks/>
          </p:cNvSpPr>
          <p:nvPr/>
        </p:nvSpPr>
        <p:spPr>
          <a:xfrm>
            <a:off x="4665905" y="1931815"/>
            <a:ext cx="6879100" cy="1439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Activité glycosyltransférase des protéines SEDS</a:t>
            </a:r>
          </a:p>
          <a:p>
            <a:pPr marL="18288" indent="0">
              <a:buClr>
                <a:schemeClr val="accent6"/>
              </a:buClr>
              <a:buSzPct val="100000"/>
              <a:buNone/>
            </a:pPr>
            <a:endParaRPr lang="fr-BE" sz="2000" b="1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13F1883-E90E-4D3C-B471-965B3793C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6936" y="2908022"/>
            <a:ext cx="3662172" cy="258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Pas d’activité </a:t>
            </a:r>
            <a:r>
              <a:rPr lang="fr-FR" altLang="ko-KR" sz="2000" dirty="0" err="1"/>
              <a:t>GTpase</a:t>
            </a:r>
            <a:r>
              <a:rPr lang="fr-FR" altLang="ko-KR" sz="2000" dirty="0"/>
              <a:t> observée pour </a:t>
            </a:r>
            <a:r>
              <a:rPr lang="fr-FR" altLang="ko-KR" sz="2000" dirty="0" err="1"/>
              <a:t>FtsWEc</a:t>
            </a:r>
            <a:r>
              <a:rPr lang="fr-FR" altLang="ko-KR" sz="2000" dirty="0"/>
              <a:t>, FtsWKp et FtsWSe</a:t>
            </a:r>
          </a:p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Pas d’activité observée pour FtsW-PBP3</a:t>
            </a:r>
          </a:p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endParaRPr lang="fr-FR" altLang="ko-KR" sz="2000" baseline="-25000" dirty="0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600833E9-0EC4-46F1-B8EF-DB66DEFFB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353" y="2941604"/>
            <a:ext cx="395436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3"/>
              </a:buClr>
              <a:buFontTx/>
              <a:buChar char="§"/>
            </a:pPr>
            <a:r>
              <a:rPr lang="en-US" altLang="ko-KR" sz="2000" dirty="0" err="1"/>
              <a:t>Activité</a:t>
            </a:r>
            <a:r>
              <a:rPr lang="en-US" altLang="ko-KR" sz="2000" dirty="0"/>
              <a:t> </a:t>
            </a:r>
            <a:r>
              <a:rPr lang="en-US" altLang="ko-KR" sz="2000" dirty="0" err="1"/>
              <a:t>GTpase</a:t>
            </a:r>
            <a:r>
              <a:rPr lang="en-US" altLang="ko-KR" sz="2000" dirty="0"/>
              <a:t> pour </a:t>
            </a:r>
            <a:r>
              <a:rPr lang="en-US" altLang="ko-KR" sz="2000" dirty="0" err="1"/>
              <a:t>RodABs</a:t>
            </a:r>
            <a:endParaRPr lang="en-US" altLang="ko-KR" sz="2000" dirty="0"/>
          </a:p>
          <a:p>
            <a:pPr marL="342900" indent="-342900">
              <a:spcBef>
                <a:spcPct val="50000"/>
              </a:spcBef>
              <a:buClr>
                <a:schemeClr val="accent3"/>
              </a:buClr>
              <a:buFontTx/>
              <a:buChar char="§"/>
            </a:pPr>
            <a:r>
              <a:rPr lang="en-US" altLang="ko-KR" sz="2000" dirty="0" err="1"/>
              <a:t>Activité</a:t>
            </a:r>
            <a:r>
              <a:rPr lang="en-US" altLang="ko-KR" sz="2000" dirty="0"/>
              <a:t> </a:t>
            </a:r>
            <a:r>
              <a:rPr lang="en-US" altLang="ko-KR" sz="2000" dirty="0" err="1"/>
              <a:t>GTpase</a:t>
            </a:r>
            <a:r>
              <a:rPr lang="en-US" altLang="ko-KR" sz="2000" dirty="0"/>
              <a:t>  pour </a:t>
            </a:r>
            <a:r>
              <a:rPr lang="en-US" altLang="ko-KR" sz="2000" dirty="0" err="1"/>
              <a:t>RodAEc</a:t>
            </a:r>
            <a:r>
              <a:rPr lang="en-US" altLang="ko-KR" sz="2000" dirty="0"/>
              <a:t> et </a:t>
            </a:r>
            <a:r>
              <a:rPr lang="en-US" altLang="ko-KR" sz="2000" dirty="0" err="1"/>
              <a:t>FtsWSt</a:t>
            </a:r>
            <a:r>
              <a:rPr lang="en-US" altLang="ko-KR" sz="2000" dirty="0"/>
              <a:t>, </a:t>
            </a:r>
            <a:r>
              <a:rPr lang="en-US" altLang="ko-KR" sz="2000" dirty="0" err="1"/>
              <a:t>FtsWSa</a:t>
            </a:r>
            <a:r>
              <a:rPr lang="en-US" altLang="ko-KR" sz="2000" dirty="0"/>
              <a:t>, </a:t>
            </a:r>
            <a:r>
              <a:rPr lang="en-US" altLang="ko-KR" sz="2000" dirty="0" err="1"/>
              <a:t>FtsWPa</a:t>
            </a:r>
            <a:r>
              <a:rPr lang="en-US" altLang="ko-KR" sz="2000" dirty="0"/>
              <a:t> </a:t>
            </a:r>
            <a:r>
              <a:rPr lang="en-US" altLang="ko-KR" sz="2000" dirty="0" err="1"/>
              <a:t>en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présence</a:t>
            </a:r>
            <a:r>
              <a:rPr lang="en-US" altLang="ko-KR" sz="2000" dirty="0"/>
              <a:t> de </a:t>
            </a:r>
            <a:r>
              <a:rPr lang="en-US" altLang="ko-KR" sz="2000" dirty="0" err="1"/>
              <a:t>leurs</a:t>
            </a:r>
            <a:r>
              <a:rPr lang="en-US" altLang="ko-KR" sz="2000" dirty="0"/>
              <a:t> </a:t>
            </a:r>
            <a:r>
              <a:rPr lang="en-US" altLang="ko-KR" sz="2000" dirty="0" err="1"/>
              <a:t>PBPb</a:t>
            </a:r>
            <a:r>
              <a:rPr lang="en-US" altLang="ko-KR" sz="2000" dirty="0"/>
              <a:t> </a:t>
            </a:r>
            <a:r>
              <a:rPr lang="en-US" altLang="ko-KR" sz="2000" dirty="0" err="1"/>
              <a:t>partenaires</a:t>
            </a:r>
            <a:endParaRPr lang="en-US" altLang="ko-KR" sz="2000" dirty="0"/>
          </a:p>
          <a:p>
            <a:pPr marL="342900" indent="-342900">
              <a:spcBef>
                <a:spcPct val="50000"/>
              </a:spcBef>
              <a:buClr>
                <a:schemeClr val="accent3"/>
              </a:buClr>
              <a:buFontTx/>
              <a:buChar char="§"/>
            </a:pPr>
            <a:r>
              <a:rPr lang="en-US" altLang="ko-KR" sz="2000" dirty="0"/>
              <a:t>Pas </a:t>
            </a:r>
            <a:r>
              <a:rPr lang="en-US" altLang="ko-KR" sz="2000" dirty="0" err="1"/>
              <a:t>d’activité</a:t>
            </a:r>
            <a:r>
              <a:rPr lang="en-US" altLang="ko-KR" sz="2000" dirty="0"/>
              <a:t>  </a:t>
            </a:r>
            <a:r>
              <a:rPr lang="en-US" altLang="ko-KR" sz="2000" dirty="0" err="1"/>
              <a:t>GTpase</a:t>
            </a:r>
            <a:r>
              <a:rPr lang="en-US" altLang="ko-KR" sz="2000" dirty="0"/>
              <a:t> pour </a:t>
            </a:r>
            <a:r>
              <a:rPr lang="en-US" altLang="ko-KR" sz="2000" dirty="0" err="1"/>
              <a:t>RodATt</a:t>
            </a:r>
            <a:endParaRPr lang="fr-FR" altLang="ko-KR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EF1E84-B75B-40A5-9014-D17DD2AE0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5" y="2394821"/>
            <a:ext cx="4555934" cy="4066049"/>
          </a:xfrm>
          <a:prstGeom prst="rect">
            <a:avLst/>
          </a:prstGeom>
        </p:spPr>
      </p:pic>
      <p:sp>
        <p:nvSpPr>
          <p:cNvPr id="11" name="TextBox 17">
            <a:extLst>
              <a:ext uri="{FF2B5EF4-FFF2-40B4-BE49-F238E27FC236}">
                <a16:creationId xmlns:a16="http://schemas.microsoft.com/office/drawing/2014/main" id="{1B67E0A8-6198-4CC9-8D68-A14EB33EDCC9}"/>
              </a:ext>
            </a:extLst>
          </p:cNvPr>
          <p:cNvSpPr txBox="1"/>
          <p:nvPr/>
        </p:nvSpPr>
        <p:spPr>
          <a:xfrm>
            <a:off x="119115" y="6491229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/>
              <a:t>Cho </a:t>
            </a:r>
            <a:r>
              <a:rPr lang="fr-BE" sz="900" i="1" dirty="0"/>
              <a:t>et al</a:t>
            </a:r>
            <a:r>
              <a:rPr lang="fr-BE" sz="900" dirty="0"/>
              <a:t>., 2016</a:t>
            </a:r>
          </a:p>
        </p:txBody>
      </p:sp>
    </p:spTree>
    <p:extLst>
      <p:ext uri="{BB962C8B-B14F-4D97-AF65-F5344CB8AC3E}">
        <p14:creationId xmlns:p14="http://schemas.microsoft.com/office/powerpoint/2010/main" val="142603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en-GB" dirty="0"/>
              <a:t>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</a:t>
            </a:r>
            <a:r>
              <a:rPr lang="fr-BE" sz="2800" u="sng" dirty="0"/>
              <a:t>Un nouveau modèle de synthèse du peptidoglycane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2AFAA5E-B715-41CB-93D2-7301E6FF876B}"/>
              </a:ext>
            </a:extLst>
          </p:cNvPr>
          <p:cNvSpPr txBox="1">
            <a:spLocks/>
          </p:cNvSpPr>
          <p:nvPr/>
        </p:nvSpPr>
        <p:spPr>
          <a:xfrm>
            <a:off x="4660101" y="4368390"/>
            <a:ext cx="3193364" cy="665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Clr>
                <a:schemeClr val="accent6"/>
              </a:buClr>
              <a:buSzPct val="100000"/>
              <a:buNone/>
            </a:pPr>
            <a:endParaRPr lang="fr-BE" sz="2000" b="1" dirty="0">
              <a:effectLst/>
              <a:latin typeface="+mj-lt"/>
              <a:cs typeface="Arial" panose="020B0604020202020204" pitchFamily="34" charset="0"/>
            </a:endParaRPr>
          </a:p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MurJ flippase unique</a:t>
            </a:r>
            <a:endParaRPr lang="fr-BE" sz="2000" b="1" dirty="0">
              <a:effectLst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87297E1B-5F0F-4C56-BC4C-ADE901F2F57F}"/>
              </a:ext>
            </a:extLst>
          </p:cNvPr>
          <p:cNvSpPr txBox="1">
            <a:spLocks/>
          </p:cNvSpPr>
          <p:nvPr/>
        </p:nvSpPr>
        <p:spPr>
          <a:xfrm>
            <a:off x="4660101" y="2838084"/>
            <a:ext cx="7086349" cy="51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Clr>
                <a:schemeClr val="accent6"/>
              </a:buClr>
              <a:buSzPct val="100000"/>
              <a:buNone/>
            </a:pPr>
            <a:endParaRPr lang="fr-BE" sz="2000" b="1" dirty="0">
              <a:effectLst/>
              <a:latin typeface="+mj-lt"/>
              <a:cs typeface="Arial" panose="020B0604020202020204" pitchFamily="34" charset="0"/>
            </a:endParaRPr>
          </a:p>
          <a:p>
            <a:pPr marL="18288" indent="0">
              <a:buClr>
                <a:schemeClr val="accent6"/>
              </a:buClr>
              <a:buSzPct val="100000"/>
              <a:buNone/>
            </a:pPr>
            <a:endParaRPr lang="fr-BE" sz="2000" b="1" dirty="0">
              <a:effectLst/>
              <a:latin typeface="+mj-lt"/>
              <a:cs typeface="Arial" panose="020B0604020202020204" pitchFamily="34" charset="0"/>
            </a:endParaRPr>
          </a:p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Indépendance des PBPs de classe A</a:t>
            </a:r>
          </a:p>
          <a:p>
            <a:pPr marL="18288" indent="0">
              <a:buClr>
                <a:schemeClr val="accent6"/>
              </a:buClr>
              <a:buSzPct val="100000"/>
              <a:buNone/>
            </a:pPr>
            <a:endParaRPr lang="fr-BE" sz="2000" b="1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3C784A-7E0E-4E03-AAAB-2C3C7256A99D}"/>
              </a:ext>
            </a:extLst>
          </p:cNvPr>
          <p:cNvSpPr txBox="1">
            <a:spLocks/>
          </p:cNvSpPr>
          <p:nvPr/>
        </p:nvSpPr>
        <p:spPr>
          <a:xfrm>
            <a:off x="4660101" y="2155746"/>
            <a:ext cx="6879100" cy="1439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Activité glycosyltransférase des protéines SEDS</a:t>
            </a:r>
          </a:p>
          <a:p>
            <a:pPr marL="18288" indent="0">
              <a:buClr>
                <a:schemeClr val="accent6"/>
              </a:buClr>
              <a:buSzPct val="100000"/>
              <a:buNone/>
            </a:pPr>
            <a:endParaRPr lang="fr-BE" sz="2000" b="1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CD5C107D-7D9E-4334-AFDD-82DEF661D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3475" y="3559252"/>
            <a:ext cx="4338880" cy="10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Complexe ternaire </a:t>
            </a:r>
          </a:p>
          <a:p>
            <a:pPr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</a:pPr>
            <a:r>
              <a:rPr lang="fr-FR" altLang="ko-KR" sz="2000" dirty="0"/>
              <a:t>      FtsW-PBP3-PBP1b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054725C7-4283-4638-AC1F-DB7C61FB3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300" y="3594960"/>
            <a:ext cx="348062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3"/>
              </a:buClr>
              <a:buFontTx/>
              <a:buChar char="§"/>
            </a:pPr>
            <a:r>
              <a:rPr lang="en-US" altLang="ko-KR" sz="2000" dirty="0" err="1"/>
              <a:t>Localisation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indépendante</a:t>
            </a:r>
            <a:r>
              <a:rPr lang="en-US" altLang="ko-KR" sz="2000" dirty="0"/>
              <a:t> des </a:t>
            </a:r>
            <a:r>
              <a:rPr lang="en-US" altLang="ko-KR" sz="2000" dirty="0" err="1"/>
              <a:t>PBPa</a:t>
            </a:r>
            <a:endParaRPr lang="en-US" altLang="ko-KR" sz="2000" dirty="0"/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EACF8027-626A-4BB4-9FB9-903A65D20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063" y="5165084"/>
            <a:ext cx="34806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3"/>
              </a:buClr>
              <a:buFontTx/>
              <a:buChar char="§"/>
            </a:pPr>
            <a:r>
              <a:rPr lang="en-US" altLang="ko-KR" sz="2000" dirty="0"/>
              <a:t>Interaction avec le </a:t>
            </a:r>
            <a:r>
              <a:rPr lang="en-US" altLang="ko-KR" sz="2000" dirty="0" err="1"/>
              <a:t>lipide</a:t>
            </a:r>
            <a:r>
              <a:rPr lang="en-US" altLang="ko-KR" sz="2000" dirty="0"/>
              <a:t> II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93EA0B3E-37B8-412A-8B65-F8CC547E0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3475" y="5165084"/>
            <a:ext cx="4338880" cy="8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Pas d’interaction avec le lipide II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05AA1F9-667C-47C3-85C2-6349FC8A3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5" y="2394821"/>
            <a:ext cx="4555934" cy="4066049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5E26E4A1-8B74-4A86-8D85-C622610A0312}"/>
              </a:ext>
            </a:extLst>
          </p:cNvPr>
          <p:cNvSpPr txBox="1"/>
          <p:nvPr/>
        </p:nvSpPr>
        <p:spPr>
          <a:xfrm>
            <a:off x="92826" y="6469113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/>
              <a:t>Cho </a:t>
            </a:r>
            <a:r>
              <a:rPr lang="fr-BE" sz="900" i="1" dirty="0"/>
              <a:t>et al</a:t>
            </a:r>
            <a:r>
              <a:rPr lang="fr-BE" sz="900" dirty="0"/>
              <a:t>., 2016</a:t>
            </a:r>
          </a:p>
        </p:txBody>
      </p:sp>
    </p:spTree>
    <p:extLst>
      <p:ext uri="{BB962C8B-B14F-4D97-AF65-F5344CB8AC3E}">
        <p14:creationId xmlns:p14="http://schemas.microsoft.com/office/powerpoint/2010/main" val="81830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4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Généralités</a:t>
            </a:r>
            <a:endParaRPr lang="en-GB" dirty="0"/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Le divisome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" name="Image 31" descr="Divisome_04.png">
            <a:extLst>
              <a:ext uri="{FF2B5EF4-FFF2-40B4-BE49-F238E27FC236}">
                <a16:creationId xmlns:a16="http://schemas.microsoft.com/office/drawing/2014/main" id="{2CBBF6D3-7671-40FE-A2E4-6EF3DA2B0E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54" y="1771257"/>
            <a:ext cx="5222884" cy="462866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1A268A4-99C5-4150-8EF0-81A32795E252}"/>
              </a:ext>
            </a:extLst>
          </p:cNvPr>
          <p:cNvSpPr/>
          <p:nvPr/>
        </p:nvSpPr>
        <p:spPr>
          <a:xfrm>
            <a:off x="9481625" y="3524503"/>
            <a:ext cx="2380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400" dirty="0"/>
              <a:t>Formation et stabilisation de l’anneau contractile</a:t>
            </a:r>
            <a:endParaRPr lang="en-US" sz="1400" dirty="0"/>
          </a:p>
        </p:txBody>
      </p:sp>
      <p:pic>
        <p:nvPicPr>
          <p:cNvPr id="34" name="Picture 9">
            <a:extLst>
              <a:ext uri="{FF2B5EF4-FFF2-40B4-BE49-F238E27FC236}">
                <a16:creationId xmlns:a16="http://schemas.microsoft.com/office/drawing/2014/main" id="{59A6E5DC-363E-489E-8E1D-2BE10DAE0C1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5744" y="4305761"/>
            <a:ext cx="1989937" cy="77678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54B0989-8215-4DC8-BD9A-9D0265967B3B}"/>
              </a:ext>
            </a:extLst>
          </p:cNvPr>
          <p:cNvSpPr/>
          <p:nvPr/>
        </p:nvSpPr>
        <p:spPr>
          <a:xfrm>
            <a:off x="9380750" y="3451822"/>
            <a:ext cx="2605243" cy="1966436"/>
          </a:xfrm>
          <a:prstGeom prst="rect">
            <a:avLst/>
          </a:prstGeom>
          <a:noFill/>
          <a:ln w="38100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C7E1211-21E7-4EC2-ADA4-DA7108A138A6}"/>
              </a:ext>
            </a:extLst>
          </p:cNvPr>
          <p:cNvSpPr/>
          <p:nvPr/>
        </p:nvSpPr>
        <p:spPr>
          <a:xfrm>
            <a:off x="5289451" y="5489429"/>
            <a:ext cx="1749251" cy="95918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40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  <p:bldP spid="3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5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GB" dirty="0"/>
              <a:t>Perspectives</a:t>
            </a: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AC6DD7B6-7036-48C4-8E8D-4319EE19CAF4}"/>
              </a:ext>
            </a:extLst>
          </p:cNvPr>
          <p:cNvSpPr txBox="1">
            <a:spLocks/>
          </p:cNvSpPr>
          <p:nvPr/>
        </p:nvSpPr>
        <p:spPr>
          <a:xfrm>
            <a:off x="-119618" y="1969477"/>
            <a:ext cx="12311618" cy="3926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r>
              <a:rPr lang="fr-BE" sz="2800" dirty="0">
                <a:effectLst/>
              </a:rPr>
              <a:t> Elargir à d’autres protéines du divisome </a:t>
            </a:r>
          </a:p>
          <a:p>
            <a:pPr lvl="1"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r>
              <a:rPr lang="fr-BE" sz="2800" dirty="0">
                <a:effectLst/>
              </a:rPr>
              <a:t> Comment FtsW et PBP3 interagissent-ils ensemble? </a:t>
            </a:r>
          </a:p>
          <a:p>
            <a:pPr marL="384048" lvl="1" indent="0"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SzPct val="100000"/>
              <a:buNone/>
            </a:pPr>
            <a:r>
              <a:rPr lang="fr-BE" sz="2800" dirty="0">
                <a:effectLst/>
              </a:rPr>
              <a:t>Mutation dans le « non-</a:t>
            </a:r>
            <a:r>
              <a:rPr lang="fr-BE" sz="2800" dirty="0" err="1">
                <a:effectLst/>
              </a:rPr>
              <a:t>penicillin</a:t>
            </a:r>
            <a:r>
              <a:rPr lang="fr-BE" sz="2800" dirty="0">
                <a:effectLst/>
              </a:rPr>
              <a:t> binding </a:t>
            </a:r>
            <a:r>
              <a:rPr lang="fr-BE" sz="2800" dirty="0" err="1">
                <a:effectLst/>
              </a:rPr>
              <a:t>domain</a:t>
            </a:r>
            <a:r>
              <a:rPr lang="fr-BE" sz="2800" dirty="0">
                <a:effectLst/>
              </a:rPr>
              <a:t> » de PBP3</a:t>
            </a:r>
          </a:p>
          <a:p>
            <a:pPr lvl="1"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r>
              <a:rPr lang="fr-BE" sz="2800" dirty="0">
                <a:effectLst/>
              </a:rPr>
              <a:t> Tester les </a:t>
            </a:r>
            <a:r>
              <a:rPr lang="fr-BE" sz="2800" dirty="0" err="1">
                <a:effectLst/>
              </a:rPr>
              <a:t>FtsWs</a:t>
            </a:r>
            <a:r>
              <a:rPr lang="fr-BE" sz="2800" dirty="0">
                <a:effectLst/>
              </a:rPr>
              <a:t> d’autres bactéries avec leurs </a:t>
            </a:r>
            <a:r>
              <a:rPr lang="fr-BE" sz="2800" dirty="0" err="1">
                <a:effectLst/>
              </a:rPr>
              <a:t>PBPb</a:t>
            </a:r>
            <a:endParaRPr lang="fr-BE" sz="2800" dirty="0">
              <a:effectLst/>
            </a:endParaRPr>
          </a:p>
          <a:p>
            <a:pPr lvl="1" algn="just">
              <a:lnSpc>
                <a:spcPct val="150000"/>
              </a:lnSpc>
              <a:buClr>
                <a:schemeClr val="accent3"/>
              </a:buClr>
              <a:buSzPct val="75000"/>
            </a:pPr>
            <a:endParaRPr lang="fr-BE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6951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6F8287E5-9C1F-43A5-9AA0-01409EC3408A}"/>
              </a:ext>
            </a:extLst>
          </p:cNvPr>
          <p:cNvSpPr txBox="1">
            <a:spLocks/>
          </p:cNvSpPr>
          <p:nvPr/>
        </p:nvSpPr>
        <p:spPr>
          <a:xfrm>
            <a:off x="621804" y="2151501"/>
            <a:ext cx="9505056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4800" dirty="0"/>
              <a:t>Hydrolyse du peptidoglycane septal</a:t>
            </a:r>
          </a:p>
        </p:txBody>
      </p:sp>
    </p:spTree>
    <p:extLst>
      <p:ext uri="{BB962C8B-B14F-4D97-AF65-F5344CB8AC3E}">
        <p14:creationId xmlns:p14="http://schemas.microsoft.com/office/powerpoint/2010/main" val="1295963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GB" dirty="0"/>
              <a:t>Introduction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Hydrolyse du peptidoglycane septal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" name="Image 23" descr="Divisome_04.png">
            <a:extLst>
              <a:ext uri="{FF2B5EF4-FFF2-40B4-BE49-F238E27FC236}">
                <a16:creationId xmlns:a16="http://schemas.microsoft.com/office/drawing/2014/main" id="{63BFC421-1F30-4AEE-8634-2D517CECAF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2383" y="2125221"/>
            <a:ext cx="5043844" cy="407031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5" name="Forme libre 28">
            <a:extLst>
              <a:ext uri="{FF2B5EF4-FFF2-40B4-BE49-F238E27FC236}">
                <a16:creationId xmlns:a16="http://schemas.microsoft.com/office/drawing/2014/main" id="{5238B2B5-ECB1-4E5B-90BA-0FC2CF68C442}"/>
              </a:ext>
            </a:extLst>
          </p:cNvPr>
          <p:cNvSpPr/>
          <p:nvPr/>
        </p:nvSpPr>
        <p:spPr>
          <a:xfrm>
            <a:off x="3941317" y="3159174"/>
            <a:ext cx="2252128" cy="1897723"/>
          </a:xfrm>
          <a:custGeom>
            <a:avLst/>
            <a:gdLst>
              <a:gd name="connsiteX0" fmla="*/ 894588 w 2084832"/>
              <a:gd name="connsiteY0" fmla="*/ 1895856 h 2028444"/>
              <a:gd name="connsiteX1" fmla="*/ 126492 w 2084832"/>
              <a:gd name="connsiteY1" fmla="*/ 1054608 h 2028444"/>
              <a:gd name="connsiteX2" fmla="*/ 1653540 w 2084832"/>
              <a:gd name="connsiteY2" fmla="*/ 30480 h 2028444"/>
              <a:gd name="connsiteX3" fmla="*/ 2046732 w 2084832"/>
              <a:gd name="connsiteY3" fmla="*/ 871728 h 2028444"/>
              <a:gd name="connsiteX4" fmla="*/ 1882140 w 2084832"/>
              <a:gd name="connsiteY4" fmla="*/ 1228344 h 2028444"/>
              <a:gd name="connsiteX5" fmla="*/ 1232916 w 2084832"/>
              <a:gd name="connsiteY5" fmla="*/ 1018032 h 2028444"/>
              <a:gd name="connsiteX6" fmla="*/ 1104900 w 2084832"/>
              <a:gd name="connsiteY6" fmla="*/ 1840992 h 2028444"/>
              <a:gd name="connsiteX7" fmla="*/ 839724 w 2084832"/>
              <a:gd name="connsiteY7" fmla="*/ 1886712 h 2028444"/>
              <a:gd name="connsiteX8" fmla="*/ 839724 w 2084832"/>
              <a:gd name="connsiteY8" fmla="*/ 1868424 h 2028444"/>
              <a:gd name="connsiteX9" fmla="*/ 839724 w 2084832"/>
              <a:gd name="connsiteY9" fmla="*/ 1850136 h 2028444"/>
              <a:gd name="connsiteX10" fmla="*/ 894588 w 2084832"/>
              <a:gd name="connsiteY10" fmla="*/ 1895856 h 202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4832" h="2028444">
                <a:moveTo>
                  <a:pt x="894588" y="1895856"/>
                </a:moveTo>
                <a:cubicBezTo>
                  <a:pt x="775716" y="1763268"/>
                  <a:pt x="0" y="1365504"/>
                  <a:pt x="126492" y="1054608"/>
                </a:cubicBezTo>
                <a:cubicBezTo>
                  <a:pt x="252984" y="743712"/>
                  <a:pt x="1333500" y="60960"/>
                  <a:pt x="1653540" y="30480"/>
                </a:cubicBezTo>
                <a:cubicBezTo>
                  <a:pt x="1973580" y="0"/>
                  <a:pt x="2008632" y="672084"/>
                  <a:pt x="2046732" y="871728"/>
                </a:cubicBezTo>
                <a:cubicBezTo>
                  <a:pt x="2084832" y="1071372"/>
                  <a:pt x="2017776" y="1203960"/>
                  <a:pt x="1882140" y="1228344"/>
                </a:cubicBezTo>
                <a:cubicBezTo>
                  <a:pt x="1746504" y="1252728"/>
                  <a:pt x="1362456" y="915924"/>
                  <a:pt x="1232916" y="1018032"/>
                </a:cubicBezTo>
                <a:cubicBezTo>
                  <a:pt x="1103376" y="1120140"/>
                  <a:pt x="1170432" y="1696212"/>
                  <a:pt x="1104900" y="1840992"/>
                </a:cubicBezTo>
                <a:cubicBezTo>
                  <a:pt x="1039368" y="1985772"/>
                  <a:pt x="883920" y="1882140"/>
                  <a:pt x="839724" y="1886712"/>
                </a:cubicBezTo>
                <a:cubicBezTo>
                  <a:pt x="795528" y="1891284"/>
                  <a:pt x="839724" y="1868424"/>
                  <a:pt x="839724" y="1868424"/>
                </a:cubicBezTo>
                <a:cubicBezTo>
                  <a:pt x="839724" y="1862328"/>
                  <a:pt x="838200" y="1847088"/>
                  <a:pt x="839724" y="1850136"/>
                </a:cubicBezTo>
                <a:cubicBezTo>
                  <a:pt x="841248" y="1853184"/>
                  <a:pt x="1013460" y="2028444"/>
                  <a:pt x="894588" y="1895856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lèche droite 5">
            <a:extLst>
              <a:ext uri="{FF2B5EF4-FFF2-40B4-BE49-F238E27FC236}">
                <a16:creationId xmlns:a16="http://schemas.microsoft.com/office/drawing/2014/main" id="{FD34C1C8-FFA0-43DD-9013-859B6BAD5804}"/>
              </a:ext>
            </a:extLst>
          </p:cNvPr>
          <p:cNvSpPr/>
          <p:nvPr/>
        </p:nvSpPr>
        <p:spPr>
          <a:xfrm rot="1334314">
            <a:off x="5838699" y="4292813"/>
            <a:ext cx="3334098" cy="28412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lèche droite 15">
            <a:extLst>
              <a:ext uri="{FF2B5EF4-FFF2-40B4-BE49-F238E27FC236}">
                <a16:creationId xmlns:a16="http://schemas.microsoft.com/office/drawing/2014/main" id="{CE8BFD4F-3944-49D7-A432-B29A150F3DF4}"/>
              </a:ext>
            </a:extLst>
          </p:cNvPr>
          <p:cNvSpPr/>
          <p:nvPr/>
        </p:nvSpPr>
        <p:spPr>
          <a:xfrm rot="9270289">
            <a:off x="2297680" y="4648353"/>
            <a:ext cx="3373098" cy="299038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DD9C69DD-F8D8-4080-AA57-7D34DEBC3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662" y="4767815"/>
            <a:ext cx="1916267" cy="182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Espace réservé du contenu 1">
            <a:extLst>
              <a:ext uri="{FF2B5EF4-FFF2-40B4-BE49-F238E27FC236}">
                <a16:creationId xmlns:a16="http://schemas.microsoft.com/office/drawing/2014/main" id="{238444AF-F471-4A91-9C18-3747DB3E4B7C}"/>
              </a:ext>
            </a:extLst>
          </p:cNvPr>
          <p:cNvSpPr txBox="1">
            <a:spLocks/>
          </p:cNvSpPr>
          <p:nvPr/>
        </p:nvSpPr>
        <p:spPr>
          <a:xfrm>
            <a:off x="9190727" y="4953589"/>
            <a:ext cx="288077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</a:rPr>
              <a:t> NlpD</a:t>
            </a:r>
          </a:p>
        </p:txBody>
      </p:sp>
      <p:sp>
        <p:nvSpPr>
          <p:cNvPr id="36" name="Espace réservé du contenu 1">
            <a:extLst>
              <a:ext uri="{FF2B5EF4-FFF2-40B4-BE49-F238E27FC236}">
                <a16:creationId xmlns:a16="http://schemas.microsoft.com/office/drawing/2014/main" id="{257ADE9F-4544-42BE-93A4-2943AE07BA7F}"/>
              </a:ext>
            </a:extLst>
          </p:cNvPr>
          <p:cNvSpPr txBox="1">
            <a:spLocks/>
          </p:cNvSpPr>
          <p:nvPr/>
        </p:nvSpPr>
        <p:spPr>
          <a:xfrm>
            <a:off x="621956" y="4208520"/>
            <a:ext cx="286582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</a:rPr>
              <a:t> AmiC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9E5F37B2-7508-4A76-B2A4-3FAFFDA7F780}"/>
              </a:ext>
            </a:extLst>
          </p:cNvPr>
          <p:cNvGrpSpPr/>
          <p:nvPr/>
        </p:nvGrpSpPr>
        <p:grpSpPr>
          <a:xfrm>
            <a:off x="8036594" y="5953721"/>
            <a:ext cx="4475616" cy="642942"/>
            <a:chOff x="1331640" y="3068960"/>
            <a:chExt cx="3456384" cy="50405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85D4E82-B0E9-408D-B9A0-98DD16EE7DEE}"/>
                </a:ext>
              </a:extLst>
            </p:cNvPr>
            <p:cNvSpPr/>
            <p:nvPr/>
          </p:nvSpPr>
          <p:spPr>
            <a:xfrm>
              <a:off x="1331640" y="328498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/>
                <a:t>SP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AF0B352-E86B-4A8E-94E7-06C91060BC1A}"/>
                </a:ext>
              </a:extLst>
            </p:cNvPr>
            <p:cNvSpPr/>
            <p:nvPr/>
          </p:nvSpPr>
          <p:spPr>
            <a:xfrm>
              <a:off x="2123728" y="3284984"/>
              <a:ext cx="504056" cy="2880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 err="1"/>
                <a:t>LysM</a:t>
              </a:r>
              <a:endParaRPr lang="fr-FR" sz="100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ACE0124-34B9-4552-8321-BBD1A761C11A}"/>
                </a:ext>
              </a:extLst>
            </p:cNvPr>
            <p:cNvSpPr/>
            <p:nvPr/>
          </p:nvSpPr>
          <p:spPr>
            <a:xfrm>
              <a:off x="3419872" y="3284984"/>
              <a:ext cx="1008112" cy="2880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 err="1"/>
                <a:t>LytM</a:t>
              </a:r>
              <a:endParaRPr lang="fr-FR" sz="1000" dirty="0"/>
            </a:p>
          </p:txBody>
        </p: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D7D71492-3156-4C50-8F12-AE60C960F019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>
              <a:off x="1691680" y="3429000"/>
              <a:ext cx="432048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BA1C6E73-5236-467A-A57B-0A618D8BE705}"/>
                </a:ext>
              </a:extLst>
            </p:cNvPr>
            <p:cNvCxnSpPr>
              <a:endCxn id="40" idx="1"/>
            </p:cNvCxnSpPr>
            <p:nvPr/>
          </p:nvCxnSpPr>
          <p:spPr>
            <a:xfrm>
              <a:off x="2627784" y="3429000"/>
              <a:ext cx="792088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E946919E-33E7-415C-AD98-EDDCA9088CD4}"/>
                </a:ext>
              </a:extLst>
            </p:cNvPr>
            <p:cNvSpPr txBox="1"/>
            <p:nvPr/>
          </p:nvSpPr>
          <p:spPr>
            <a:xfrm>
              <a:off x="4283968" y="3068960"/>
              <a:ext cx="504056" cy="193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372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535CD51-35E5-4579-80F1-4C5B4E43978D}"/>
                </a:ext>
              </a:extLst>
            </p:cNvPr>
            <p:cNvSpPr txBox="1"/>
            <p:nvPr/>
          </p:nvSpPr>
          <p:spPr>
            <a:xfrm>
              <a:off x="2411760" y="3068960"/>
              <a:ext cx="504056" cy="193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166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1E91F246-757E-48A5-9CCE-C432FA3D65C9}"/>
                </a:ext>
              </a:extLst>
            </p:cNvPr>
            <p:cNvSpPr txBox="1"/>
            <p:nvPr/>
          </p:nvSpPr>
          <p:spPr>
            <a:xfrm>
              <a:off x="3203848" y="3068960"/>
              <a:ext cx="504056" cy="193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277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32BE7ADD-C6E3-4630-B7D5-8A2D5599E2A9}"/>
                </a:ext>
              </a:extLst>
            </p:cNvPr>
            <p:cNvSpPr txBox="1"/>
            <p:nvPr/>
          </p:nvSpPr>
          <p:spPr>
            <a:xfrm>
              <a:off x="1547664" y="3068960"/>
              <a:ext cx="360040" cy="193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27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AD23F62A-6AAA-4287-B9EF-2388246F56CB}"/>
                </a:ext>
              </a:extLst>
            </p:cNvPr>
            <p:cNvSpPr txBox="1"/>
            <p:nvPr/>
          </p:nvSpPr>
          <p:spPr>
            <a:xfrm>
              <a:off x="1907704" y="3068960"/>
              <a:ext cx="504056" cy="193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123</a:t>
              </a:r>
            </a:p>
          </p:txBody>
        </p:sp>
      </p:grpSp>
      <p:grpSp>
        <p:nvGrpSpPr>
          <p:cNvPr id="65" name="Groupe 6">
            <a:extLst>
              <a:ext uri="{FF2B5EF4-FFF2-40B4-BE49-F238E27FC236}">
                <a16:creationId xmlns:a16="http://schemas.microsoft.com/office/drawing/2014/main" id="{EBE775D1-C878-4C6A-9A28-CC649B4A1B53}"/>
              </a:ext>
            </a:extLst>
          </p:cNvPr>
          <p:cNvGrpSpPr>
            <a:grpSpLocks/>
          </p:cNvGrpSpPr>
          <p:nvPr/>
        </p:nvGrpSpPr>
        <p:grpSpPr bwMode="auto">
          <a:xfrm>
            <a:off x="8502804" y="1954141"/>
            <a:ext cx="3895376" cy="2142544"/>
            <a:chOff x="3491880" y="3284984"/>
            <a:chExt cx="5800746" cy="2942160"/>
          </a:xfrm>
        </p:grpSpPr>
        <p:sp>
          <p:nvSpPr>
            <p:cNvPr id="70" name="ZoneTexte 7">
              <a:extLst>
                <a:ext uri="{FF2B5EF4-FFF2-40B4-BE49-F238E27FC236}">
                  <a16:creationId xmlns:a16="http://schemas.microsoft.com/office/drawing/2014/main" id="{FAB2B482-B092-48B2-AA5E-382DE2AA4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9991" y="3284984"/>
              <a:ext cx="2601889" cy="277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fr-FR" altLang="fr-FR" sz="1200" dirty="0"/>
                <a:t>Glc</a:t>
              </a:r>
              <a:r>
                <a:rPr lang="fr-FR" altLang="fr-FR" sz="1200" i="1" dirty="0"/>
                <a:t>N</a:t>
              </a:r>
              <a:r>
                <a:rPr lang="fr-FR" altLang="fr-FR" sz="1200" dirty="0"/>
                <a:t>Ac-Mur</a:t>
              </a:r>
              <a:r>
                <a:rPr lang="fr-FR" altLang="fr-FR" sz="1200" i="1" dirty="0"/>
                <a:t>N</a:t>
              </a:r>
              <a:r>
                <a:rPr lang="fr-FR" altLang="fr-FR" sz="1200" dirty="0"/>
                <a:t>Ac</a:t>
              </a:r>
            </a:p>
          </p:txBody>
        </p:sp>
        <p:sp>
          <p:nvSpPr>
            <p:cNvPr id="71" name="ZoneTexte 8">
              <a:extLst>
                <a:ext uri="{FF2B5EF4-FFF2-40B4-BE49-F238E27FC236}">
                  <a16:creationId xmlns:a16="http://schemas.microsoft.com/office/drawing/2014/main" id="{FBAABDC3-4A69-4C44-A895-FD35B7856B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2120" y="4149080"/>
              <a:ext cx="3024336" cy="277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fr-FR" altLang="fr-FR" sz="1200" dirty="0"/>
                <a:t>L-Ala-D-Glu-A</a:t>
              </a:r>
              <a:r>
                <a:rPr lang="fr-FR" altLang="fr-FR" sz="1200" baseline="-25000" dirty="0"/>
                <a:t>2</a:t>
              </a:r>
              <a:r>
                <a:rPr lang="fr-FR" altLang="fr-FR" sz="1200" dirty="0"/>
                <a:t>pm-D-Ala</a:t>
              </a:r>
            </a:p>
          </p:txBody>
        </p:sp>
        <p:sp>
          <p:nvSpPr>
            <p:cNvPr id="72" name="ZoneTexte 9">
              <a:extLst>
                <a:ext uri="{FF2B5EF4-FFF2-40B4-BE49-F238E27FC236}">
                  <a16:creationId xmlns:a16="http://schemas.microsoft.com/office/drawing/2014/main" id="{1EDBD237-C411-4073-AFFD-A6BB6465C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2040" y="5013176"/>
              <a:ext cx="3024336" cy="277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fr-FR" altLang="fr-FR" sz="1200" dirty="0"/>
                <a:t>L-Ala-D-Glu-A</a:t>
              </a:r>
              <a:r>
                <a:rPr lang="fr-FR" altLang="fr-FR" sz="1200" baseline="-25000" dirty="0"/>
                <a:t>2</a:t>
              </a:r>
              <a:r>
                <a:rPr lang="fr-FR" altLang="fr-FR" sz="1200" dirty="0"/>
                <a:t>pm-D-Ala</a:t>
              </a:r>
            </a:p>
          </p:txBody>
        </p:sp>
        <p:sp>
          <p:nvSpPr>
            <p:cNvPr id="73" name="ZoneTexte 10">
              <a:extLst>
                <a:ext uri="{FF2B5EF4-FFF2-40B4-BE49-F238E27FC236}">
                  <a16:creationId xmlns:a16="http://schemas.microsoft.com/office/drawing/2014/main" id="{92DD3847-2B55-4C6E-AF2F-1988F1BC8A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7904" y="5949280"/>
              <a:ext cx="2592288" cy="277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fr-FR" altLang="fr-FR" sz="1200" dirty="0"/>
                <a:t>Glc</a:t>
              </a:r>
              <a:r>
                <a:rPr lang="fr-FR" altLang="fr-FR" sz="1200" i="1" dirty="0"/>
                <a:t>N</a:t>
              </a:r>
              <a:r>
                <a:rPr lang="fr-FR" altLang="fr-FR" sz="1200" dirty="0"/>
                <a:t>Ac-Mur</a:t>
              </a:r>
              <a:r>
                <a:rPr lang="fr-FR" altLang="fr-FR" sz="1200" i="1" dirty="0"/>
                <a:t>N</a:t>
              </a:r>
              <a:r>
                <a:rPr lang="fr-FR" altLang="fr-FR" sz="1200" dirty="0"/>
                <a:t>Ac</a:t>
              </a:r>
            </a:p>
          </p:txBody>
        </p: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B809355D-7066-42AF-90D5-BB65E0DDE416}"/>
                </a:ext>
              </a:extLst>
            </p:cNvPr>
            <p:cNvCxnSpPr/>
            <p:nvPr/>
          </p:nvCxnSpPr>
          <p:spPr>
            <a:xfrm>
              <a:off x="6084200" y="3624627"/>
              <a:ext cx="0" cy="5764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F86084FE-8B65-46F2-991F-8A0B47997EA2}"/>
                </a:ext>
              </a:extLst>
            </p:cNvPr>
            <p:cNvCxnSpPr/>
            <p:nvPr/>
          </p:nvCxnSpPr>
          <p:spPr>
            <a:xfrm>
              <a:off x="7452110" y="4509582"/>
              <a:ext cx="0" cy="5748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64DBA8A9-0EC3-4075-9475-58D531C2018A}"/>
                </a:ext>
              </a:extLst>
            </p:cNvPr>
            <p:cNvCxnSpPr/>
            <p:nvPr/>
          </p:nvCxnSpPr>
          <p:spPr>
            <a:xfrm>
              <a:off x="5291842" y="5372693"/>
              <a:ext cx="0" cy="5764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54F4CE88-31A3-414B-895B-30BC6DBFEF3B}"/>
                </a:ext>
              </a:extLst>
            </p:cNvPr>
            <p:cNvCxnSpPr/>
            <p:nvPr/>
          </p:nvCxnSpPr>
          <p:spPr>
            <a:xfrm flipH="1">
              <a:off x="6477448" y="3501558"/>
              <a:ext cx="286995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0046C29B-80DD-403E-A008-2FC536CB3BBA}"/>
                </a:ext>
              </a:extLst>
            </p:cNvPr>
            <p:cNvCxnSpPr/>
            <p:nvPr/>
          </p:nvCxnSpPr>
          <p:spPr>
            <a:xfrm flipH="1">
              <a:off x="3491880" y="6165736"/>
              <a:ext cx="288556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6391E1A5-51C6-4CF8-91E1-F1A0FA73DBC6}"/>
                </a:ext>
              </a:extLst>
            </p:cNvPr>
            <p:cNvCxnSpPr/>
            <p:nvPr/>
          </p:nvCxnSpPr>
          <p:spPr>
            <a:xfrm flipH="1">
              <a:off x="5652147" y="6165736"/>
              <a:ext cx="288555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E2E3BF89-9FAB-480F-8D1A-342CBC6A3256}"/>
                </a:ext>
              </a:extLst>
            </p:cNvPr>
            <p:cNvCxnSpPr/>
            <p:nvPr/>
          </p:nvCxnSpPr>
          <p:spPr>
            <a:xfrm flipH="1">
              <a:off x="4284238" y="3501558"/>
              <a:ext cx="286996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ZoneTexte 18">
              <a:extLst>
                <a:ext uri="{FF2B5EF4-FFF2-40B4-BE49-F238E27FC236}">
                  <a16:creationId xmlns:a16="http://schemas.microsoft.com/office/drawing/2014/main" id="{DF009385-536D-4835-ADC9-C50600992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0338" y="3284984"/>
              <a:ext cx="2592288" cy="277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fr-FR" altLang="fr-FR" sz="1200" dirty="0"/>
                <a:t>Glc</a:t>
              </a:r>
              <a:r>
                <a:rPr lang="fr-FR" altLang="fr-FR" sz="1200" i="1" dirty="0"/>
                <a:t>N</a:t>
              </a:r>
              <a:r>
                <a:rPr lang="fr-FR" altLang="fr-FR" sz="1200" dirty="0"/>
                <a:t>Ac-Mur</a:t>
              </a:r>
              <a:r>
                <a:rPr lang="fr-FR" altLang="fr-FR" sz="1200" i="1" dirty="0"/>
                <a:t>N</a:t>
              </a:r>
              <a:r>
                <a:rPr lang="fr-FR" altLang="fr-FR" sz="1200" dirty="0"/>
                <a:t>Ac</a:t>
              </a:r>
            </a:p>
          </p:txBody>
        </p:sp>
        <p:sp>
          <p:nvSpPr>
            <p:cNvPr id="82" name="ZoneTexte 19">
              <a:extLst>
                <a:ext uri="{FF2B5EF4-FFF2-40B4-BE49-F238E27FC236}">
                  <a16:creationId xmlns:a16="http://schemas.microsoft.com/office/drawing/2014/main" id="{521BCB68-B5F5-4CB5-A375-21AC7C632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8144" y="5949280"/>
              <a:ext cx="2592288" cy="277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fr-FR" altLang="fr-FR" sz="1200" dirty="0"/>
                <a:t>GlcNAc-Mur</a:t>
              </a:r>
              <a:r>
                <a:rPr lang="fr-FR" altLang="fr-FR" sz="1200" i="1" dirty="0"/>
                <a:t>N</a:t>
              </a:r>
              <a:r>
                <a:rPr lang="fr-FR" altLang="fr-FR" sz="1200" dirty="0"/>
                <a:t>Ac</a:t>
              </a:r>
            </a:p>
          </p:txBody>
        </p: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3DC63FEA-D761-45EF-AF4A-7E671BF2BED8}"/>
                </a:ext>
              </a:extLst>
            </p:cNvPr>
            <p:cNvCxnSpPr/>
            <p:nvPr/>
          </p:nvCxnSpPr>
          <p:spPr>
            <a:xfrm flipH="1">
              <a:off x="8626733" y="3501558"/>
              <a:ext cx="286995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CF828E34-73D7-4D17-9091-B59BF2EEBACF}"/>
                </a:ext>
              </a:extLst>
            </p:cNvPr>
            <p:cNvCxnSpPr/>
            <p:nvPr/>
          </p:nvCxnSpPr>
          <p:spPr>
            <a:xfrm flipH="1">
              <a:off x="7812414" y="6165736"/>
              <a:ext cx="288556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Flèche droite 22">
            <a:extLst>
              <a:ext uri="{FF2B5EF4-FFF2-40B4-BE49-F238E27FC236}">
                <a16:creationId xmlns:a16="http://schemas.microsoft.com/office/drawing/2014/main" id="{A31DC0A1-8013-4217-982C-C43B3E4AED92}"/>
              </a:ext>
            </a:extLst>
          </p:cNvPr>
          <p:cNvSpPr/>
          <p:nvPr/>
        </p:nvSpPr>
        <p:spPr>
          <a:xfrm>
            <a:off x="9833034" y="2322913"/>
            <a:ext cx="284900" cy="157714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5B08AE84-7EA5-4229-A83F-D537CB26FBF3}"/>
              </a:ext>
            </a:extLst>
          </p:cNvPr>
          <p:cNvSpPr txBox="1"/>
          <p:nvPr/>
        </p:nvSpPr>
        <p:spPr>
          <a:xfrm>
            <a:off x="8859835" y="2269569"/>
            <a:ext cx="973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chemeClr val="accent5"/>
                </a:solidFill>
                <a:latin typeface="+mn-lt"/>
              </a:rPr>
              <a:t>Amidases</a:t>
            </a:r>
          </a:p>
        </p:txBody>
      </p:sp>
      <p:sp>
        <p:nvSpPr>
          <p:cNvPr id="68" name="Flèche droite 24">
            <a:extLst>
              <a:ext uri="{FF2B5EF4-FFF2-40B4-BE49-F238E27FC236}">
                <a16:creationId xmlns:a16="http://schemas.microsoft.com/office/drawing/2014/main" id="{35CEE826-F7B5-481E-8585-D347FDE55927}"/>
              </a:ext>
            </a:extLst>
          </p:cNvPr>
          <p:cNvSpPr/>
          <p:nvPr/>
        </p:nvSpPr>
        <p:spPr>
          <a:xfrm flipH="1">
            <a:off x="9880169" y="3636808"/>
            <a:ext cx="285947" cy="158874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170E55E0-12FB-4531-891D-918AB3931BAB}"/>
              </a:ext>
            </a:extLst>
          </p:cNvPr>
          <p:cNvSpPr txBox="1"/>
          <p:nvPr/>
        </p:nvSpPr>
        <p:spPr>
          <a:xfrm>
            <a:off x="10260383" y="3584624"/>
            <a:ext cx="9820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chemeClr val="accent5"/>
                </a:solidFill>
                <a:latin typeface="+mn-lt"/>
              </a:rPr>
              <a:t>Amidases</a:t>
            </a:r>
          </a:p>
        </p:txBody>
      </p:sp>
      <p:pic>
        <p:nvPicPr>
          <p:cNvPr id="85" name="Picture 11">
            <a:extLst>
              <a:ext uri="{FF2B5EF4-FFF2-40B4-BE49-F238E27FC236}">
                <a16:creationId xmlns:a16="http://schemas.microsoft.com/office/drawing/2014/main" id="{916413CE-1D43-4C3E-B725-749E3B4BEE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938" y="2014953"/>
            <a:ext cx="1737982" cy="1400040"/>
          </a:xfrm>
          <a:prstGeom prst="rect">
            <a:avLst/>
          </a:prstGeom>
        </p:spPr>
      </p:pic>
      <p:pic>
        <p:nvPicPr>
          <p:cNvPr id="86" name="Picture 12">
            <a:extLst>
              <a:ext uri="{FF2B5EF4-FFF2-40B4-BE49-F238E27FC236}">
                <a16:creationId xmlns:a16="http://schemas.microsoft.com/office/drawing/2014/main" id="{925B30A2-DD01-479B-BD95-31D1CC3575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37" y="2046153"/>
            <a:ext cx="273940" cy="29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3" grpId="0" animBg="1"/>
      <p:bldP spid="35" grpId="0"/>
      <p:bldP spid="36" grpId="0"/>
      <p:bldP spid="66" grpId="0" animBg="1"/>
      <p:bldP spid="67" grpId="0"/>
      <p:bldP spid="68" grpId="0" animBg="1"/>
      <p:bldP spid="6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GB" dirty="0"/>
              <a:t>Introduction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Hydrolyse du peptidoglycane septal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60904F36-E456-407A-A27F-A6257D3A415E}"/>
              </a:ext>
            </a:extLst>
          </p:cNvPr>
          <p:cNvSpPr txBox="1">
            <a:spLocks/>
          </p:cNvSpPr>
          <p:nvPr/>
        </p:nvSpPr>
        <p:spPr>
          <a:xfrm>
            <a:off x="5790748" y="3149867"/>
            <a:ext cx="2015699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08126" lvl="1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FtsN</a:t>
            </a:r>
            <a:endParaRPr kumimoji="0" lang="fr-FR" sz="3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716E277C-8E1C-4377-8988-B7EA2113CDD5}"/>
              </a:ext>
            </a:extLst>
          </p:cNvPr>
          <p:cNvSpPr txBox="1">
            <a:spLocks/>
          </p:cNvSpPr>
          <p:nvPr/>
        </p:nvSpPr>
        <p:spPr>
          <a:xfrm>
            <a:off x="2743520" y="3149867"/>
            <a:ext cx="2285421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08126" lvl="1" indent="-514350" algn="ctr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fr-FR" sz="3000" dirty="0"/>
              <a:t>PBP3</a:t>
            </a:r>
            <a:endParaRPr kumimoji="0" lang="fr-FR" sz="3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A35789A-0536-4A8E-9925-B20DEDD2EA40}"/>
              </a:ext>
            </a:extLst>
          </p:cNvPr>
          <p:cNvSpPr txBox="1">
            <a:spLocks/>
          </p:cNvSpPr>
          <p:nvPr/>
        </p:nvSpPr>
        <p:spPr>
          <a:xfrm>
            <a:off x="2960645" y="5276463"/>
            <a:ext cx="2495627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08126" lvl="1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fr-FR" sz="3000" dirty="0"/>
              <a:t>PBP1b</a:t>
            </a:r>
            <a:endParaRPr kumimoji="0" lang="fr-FR" sz="3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7B97889E-3F0C-40F8-8779-1D281425EF40}"/>
              </a:ext>
            </a:extLst>
          </p:cNvPr>
          <p:cNvSpPr txBox="1">
            <a:spLocks/>
          </p:cNvSpPr>
          <p:nvPr/>
        </p:nvSpPr>
        <p:spPr>
          <a:xfrm>
            <a:off x="8742749" y="3935685"/>
            <a:ext cx="2380647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08126" lvl="1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fr-FR" sz="3000" dirty="0" err="1"/>
              <a:t>AmiC</a:t>
            </a:r>
            <a:endParaRPr kumimoji="0" lang="fr-FR" sz="3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C3467EC5-35D4-4BBF-AB6D-BCE4C5A1AD1F}"/>
              </a:ext>
            </a:extLst>
          </p:cNvPr>
          <p:cNvSpPr txBox="1">
            <a:spLocks/>
          </p:cNvSpPr>
          <p:nvPr/>
        </p:nvSpPr>
        <p:spPr>
          <a:xfrm>
            <a:off x="8742749" y="2435487"/>
            <a:ext cx="2287852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08126" lvl="1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fr-FR" sz="3000" noProof="0" dirty="0" err="1"/>
              <a:t>NlpD</a:t>
            </a:r>
            <a:endParaRPr kumimoji="0" lang="fr-FR" sz="3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DAB7B32-19D5-4445-B4DA-33CD566897DC}"/>
              </a:ext>
            </a:extLst>
          </p:cNvPr>
          <p:cNvSpPr txBox="1"/>
          <p:nvPr/>
        </p:nvSpPr>
        <p:spPr>
          <a:xfrm>
            <a:off x="1673678" y="5797620"/>
            <a:ext cx="4761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accent6"/>
                </a:solidFill>
              </a:rPr>
              <a:t>Synthèse</a:t>
            </a:r>
          </a:p>
        </p:txBody>
      </p:sp>
      <p:sp>
        <p:nvSpPr>
          <p:cNvPr id="29" name="Parenthèse fermante 28">
            <a:extLst>
              <a:ext uri="{FF2B5EF4-FFF2-40B4-BE49-F238E27FC236}">
                <a16:creationId xmlns:a16="http://schemas.microsoft.com/office/drawing/2014/main" id="{EE7AFCD6-307F-4AC5-9E74-D6AC28914C18}"/>
              </a:ext>
            </a:extLst>
          </p:cNvPr>
          <p:cNvSpPr/>
          <p:nvPr/>
        </p:nvSpPr>
        <p:spPr>
          <a:xfrm rot="16200000">
            <a:off x="3692647" y="-537318"/>
            <a:ext cx="1148977" cy="6094455"/>
          </a:xfrm>
          <a:prstGeom prst="rightBracket">
            <a:avLst>
              <a:gd name="adj" fmla="val 0"/>
            </a:avLst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16385B6-0CFD-45D6-9A05-3E7509995618}"/>
              </a:ext>
            </a:extLst>
          </p:cNvPr>
          <p:cNvCxnSpPr/>
          <p:nvPr/>
        </p:nvCxnSpPr>
        <p:spPr>
          <a:xfrm>
            <a:off x="2172165" y="3507057"/>
            <a:ext cx="1047484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141BCDE-81FB-401D-8DEC-218FBD3647D4}"/>
              </a:ext>
            </a:extLst>
          </p:cNvPr>
          <p:cNvCxnSpPr/>
          <p:nvPr/>
        </p:nvCxnSpPr>
        <p:spPr>
          <a:xfrm rot="5400000">
            <a:off x="3778999" y="4500049"/>
            <a:ext cx="7858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D7A1753-80FD-4A4E-AB24-01F3213CD781}"/>
              </a:ext>
            </a:extLst>
          </p:cNvPr>
          <p:cNvCxnSpPr/>
          <p:nvPr/>
        </p:nvCxnSpPr>
        <p:spPr>
          <a:xfrm>
            <a:off x="5219393" y="3435619"/>
            <a:ext cx="1047484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A55D2BD9-1024-4EC3-80F4-BD046D6766AE}"/>
              </a:ext>
            </a:extLst>
          </p:cNvPr>
          <p:cNvCxnSpPr/>
          <p:nvPr/>
        </p:nvCxnSpPr>
        <p:spPr>
          <a:xfrm flipV="1">
            <a:off x="7885716" y="3006991"/>
            <a:ext cx="952259" cy="285752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24C107D-D7D2-4725-9F79-DD0862A2EEDC}"/>
              </a:ext>
            </a:extLst>
          </p:cNvPr>
          <p:cNvCxnSpPr/>
          <p:nvPr/>
        </p:nvCxnSpPr>
        <p:spPr>
          <a:xfrm flipH="1" flipV="1">
            <a:off x="7885716" y="3721371"/>
            <a:ext cx="952259" cy="285752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èche courbée vers la gauche 35">
            <a:extLst>
              <a:ext uri="{FF2B5EF4-FFF2-40B4-BE49-F238E27FC236}">
                <a16:creationId xmlns:a16="http://schemas.microsoft.com/office/drawing/2014/main" id="{DE8F5A89-9384-4E90-8300-D292D101A578}"/>
              </a:ext>
            </a:extLst>
          </p:cNvPr>
          <p:cNvSpPr/>
          <p:nvPr/>
        </p:nvSpPr>
        <p:spPr>
          <a:xfrm>
            <a:off x="10853060" y="2648377"/>
            <a:ext cx="767885" cy="1683353"/>
          </a:xfrm>
          <a:prstGeom prst="curved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7" name="Plus 36">
            <a:extLst>
              <a:ext uri="{FF2B5EF4-FFF2-40B4-BE49-F238E27FC236}">
                <a16:creationId xmlns:a16="http://schemas.microsoft.com/office/drawing/2014/main" id="{2CBF606D-5C86-4CA9-80D8-E342DBE3DE0E}"/>
              </a:ext>
            </a:extLst>
          </p:cNvPr>
          <p:cNvSpPr/>
          <p:nvPr/>
        </p:nvSpPr>
        <p:spPr>
          <a:xfrm>
            <a:off x="11123396" y="4328594"/>
            <a:ext cx="476129" cy="342910"/>
          </a:xfrm>
          <a:prstGeom prst="mathPlus">
            <a:avLst>
              <a:gd name="adj1" fmla="val 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ECCF7AF6-DD1C-43BA-8D35-53E5FEC1340B}"/>
              </a:ext>
            </a:extLst>
          </p:cNvPr>
          <p:cNvCxnSpPr>
            <a:endCxn id="20" idx="2"/>
          </p:cNvCxnSpPr>
          <p:nvPr/>
        </p:nvCxnSpPr>
        <p:spPr>
          <a:xfrm rot="5400000" flipH="1" flipV="1">
            <a:off x="5226312" y="3935036"/>
            <a:ext cx="1565366" cy="1579205"/>
          </a:xfrm>
          <a:prstGeom prst="line">
            <a:avLst/>
          </a:prstGeom>
          <a:ln w="889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AA5BD72A-81CC-43FC-99C4-37936B53FE30}"/>
              </a:ext>
            </a:extLst>
          </p:cNvPr>
          <p:cNvCxnSpPr/>
          <p:nvPr/>
        </p:nvCxnSpPr>
        <p:spPr>
          <a:xfrm rot="5400000">
            <a:off x="9683002" y="3542776"/>
            <a:ext cx="7858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0D72492F-CF17-4881-997F-9BA555722B73}"/>
              </a:ext>
            </a:extLst>
          </p:cNvPr>
          <p:cNvCxnSpPr/>
          <p:nvPr/>
        </p:nvCxnSpPr>
        <p:spPr>
          <a:xfrm rot="16200000" flipH="1">
            <a:off x="1541117" y="3781139"/>
            <a:ext cx="1357322" cy="1809291"/>
          </a:xfrm>
          <a:prstGeom prst="line">
            <a:avLst/>
          </a:prstGeom>
          <a:ln w="889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397FE0DF-19A9-43F3-92FF-C8DCB8F19E0F}"/>
              </a:ext>
            </a:extLst>
          </p:cNvPr>
          <p:cNvSpPr txBox="1"/>
          <p:nvPr/>
        </p:nvSpPr>
        <p:spPr>
          <a:xfrm>
            <a:off x="7141897" y="5716248"/>
            <a:ext cx="4761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accent6"/>
                </a:solidFill>
              </a:rPr>
              <a:t>Séparation</a:t>
            </a:r>
          </a:p>
        </p:txBody>
      </p:sp>
      <p:sp>
        <p:nvSpPr>
          <p:cNvPr id="42" name="Plus 41">
            <a:extLst>
              <a:ext uri="{FF2B5EF4-FFF2-40B4-BE49-F238E27FC236}">
                <a16:creationId xmlns:a16="http://schemas.microsoft.com/office/drawing/2014/main" id="{FE5B70FC-7EA7-43E2-8B55-678933597CEF}"/>
              </a:ext>
            </a:extLst>
          </p:cNvPr>
          <p:cNvSpPr/>
          <p:nvPr/>
        </p:nvSpPr>
        <p:spPr>
          <a:xfrm>
            <a:off x="5847376" y="5809645"/>
            <a:ext cx="476129" cy="342910"/>
          </a:xfrm>
          <a:prstGeom prst="mathPlus">
            <a:avLst>
              <a:gd name="adj1" fmla="val 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Flèche courbée vers la gauche 43">
            <a:extLst>
              <a:ext uri="{FF2B5EF4-FFF2-40B4-BE49-F238E27FC236}">
                <a16:creationId xmlns:a16="http://schemas.microsoft.com/office/drawing/2014/main" id="{1CA49608-DCE4-4498-AD48-057BEA6CB672}"/>
              </a:ext>
            </a:extLst>
          </p:cNvPr>
          <p:cNvSpPr/>
          <p:nvPr/>
        </p:nvSpPr>
        <p:spPr>
          <a:xfrm rot="2172298">
            <a:off x="6357571" y="3695126"/>
            <a:ext cx="1615943" cy="2659791"/>
          </a:xfrm>
          <a:prstGeom prst="curvedLeftArrow">
            <a:avLst>
              <a:gd name="adj1" fmla="val 16891"/>
              <a:gd name="adj2" fmla="val 60286"/>
              <a:gd name="adj3" fmla="val 2162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44" name="Espace réservé du contenu 2">
            <a:extLst>
              <a:ext uri="{FF2B5EF4-FFF2-40B4-BE49-F238E27FC236}">
                <a16:creationId xmlns:a16="http://schemas.microsoft.com/office/drawing/2014/main" id="{2AA264EE-B6FD-47F1-A0A6-395A105203F0}"/>
              </a:ext>
            </a:extLst>
          </p:cNvPr>
          <p:cNvSpPr txBox="1">
            <a:spLocks/>
          </p:cNvSpPr>
          <p:nvPr/>
        </p:nvSpPr>
        <p:spPr>
          <a:xfrm>
            <a:off x="-208439" y="3213895"/>
            <a:ext cx="2303656" cy="9361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08126" lvl="1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FtsW</a:t>
            </a:r>
            <a:endParaRPr kumimoji="0" lang="fr-FR" sz="3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419842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5" grpId="0" animBg="1"/>
      <p:bldP spid="37" grpId="0" animBg="1"/>
      <p:bldP spid="4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GB" dirty="0"/>
              <a:t>Introduction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Hydrolyse du peptidoglycane septal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2A609222-24FA-453C-AA33-7718A84873E9}"/>
              </a:ext>
            </a:extLst>
          </p:cNvPr>
          <p:cNvGrpSpPr/>
          <p:nvPr/>
        </p:nvGrpSpPr>
        <p:grpSpPr>
          <a:xfrm>
            <a:off x="6686822" y="4294721"/>
            <a:ext cx="5425839" cy="2365087"/>
            <a:chOff x="1285875" y="2071687"/>
            <a:chExt cx="5903913" cy="2994558"/>
          </a:xfrm>
        </p:grpSpPr>
        <p:grpSp>
          <p:nvGrpSpPr>
            <p:cNvPr id="80" name="Groupe 6">
              <a:extLst>
                <a:ext uri="{FF2B5EF4-FFF2-40B4-BE49-F238E27FC236}">
                  <a16:creationId xmlns:a16="http://schemas.microsoft.com/office/drawing/2014/main" id="{F20CE55C-F8B9-4B6C-8202-CA9166DE68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5875" y="2071687"/>
              <a:ext cx="5903913" cy="2994558"/>
              <a:chOff x="3491880" y="3284984"/>
              <a:chExt cx="5800746" cy="3003907"/>
            </a:xfrm>
          </p:grpSpPr>
          <p:sp>
            <p:nvSpPr>
              <p:cNvPr id="87" name="ZoneTexte 7">
                <a:extLst>
                  <a:ext uri="{FF2B5EF4-FFF2-40B4-BE49-F238E27FC236}">
                    <a16:creationId xmlns:a16="http://schemas.microsoft.com/office/drawing/2014/main" id="{5729209C-0F8D-4C0E-9D32-BA3D7C2654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99991" y="3284984"/>
                <a:ext cx="2601889" cy="339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r>
                  <a:rPr lang="fr-FR" altLang="fr-FR" sz="1600"/>
                  <a:t>Glc</a:t>
                </a:r>
                <a:r>
                  <a:rPr lang="fr-FR" altLang="fr-FR" sz="1600" i="1"/>
                  <a:t>N</a:t>
                </a:r>
                <a:r>
                  <a:rPr lang="fr-FR" altLang="fr-FR" sz="1600"/>
                  <a:t>Ac-Mur</a:t>
                </a:r>
                <a:r>
                  <a:rPr lang="fr-FR" altLang="fr-FR" sz="1600" i="1"/>
                  <a:t>N</a:t>
                </a:r>
                <a:r>
                  <a:rPr lang="fr-FR" altLang="fr-FR" sz="1600"/>
                  <a:t>Ac</a:t>
                </a:r>
              </a:p>
            </p:txBody>
          </p:sp>
          <p:sp>
            <p:nvSpPr>
              <p:cNvPr id="88" name="ZoneTexte 8">
                <a:extLst>
                  <a:ext uri="{FF2B5EF4-FFF2-40B4-BE49-F238E27FC236}">
                    <a16:creationId xmlns:a16="http://schemas.microsoft.com/office/drawing/2014/main" id="{76A7F8C9-D087-4C8C-AC9E-886D14F69D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52120" y="4149080"/>
                <a:ext cx="3024336" cy="339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r>
                  <a:rPr lang="fr-FR" altLang="fr-FR" sz="1600" dirty="0"/>
                  <a:t>L-Ala-D-Glu-A</a:t>
                </a:r>
                <a:r>
                  <a:rPr lang="fr-FR" altLang="fr-FR" sz="1600" baseline="-25000" dirty="0"/>
                  <a:t>2</a:t>
                </a:r>
                <a:r>
                  <a:rPr lang="fr-FR" altLang="fr-FR" sz="1600" dirty="0"/>
                  <a:t>pm-D-Ala</a:t>
                </a:r>
              </a:p>
            </p:txBody>
          </p:sp>
          <p:sp>
            <p:nvSpPr>
              <p:cNvPr id="89" name="ZoneTexte 9">
                <a:extLst>
                  <a:ext uri="{FF2B5EF4-FFF2-40B4-BE49-F238E27FC236}">
                    <a16:creationId xmlns:a16="http://schemas.microsoft.com/office/drawing/2014/main" id="{320CA827-BFAE-4DE5-B7F6-3F61060B7D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32040" y="5013176"/>
                <a:ext cx="3024336" cy="339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r>
                  <a:rPr lang="fr-FR" altLang="fr-FR" sz="1600" dirty="0"/>
                  <a:t>L-Ala-D-Glu-A</a:t>
                </a:r>
                <a:r>
                  <a:rPr lang="fr-FR" altLang="fr-FR" sz="1600" baseline="-25000" dirty="0"/>
                  <a:t>2</a:t>
                </a:r>
                <a:r>
                  <a:rPr lang="fr-FR" altLang="fr-FR" sz="1600" dirty="0"/>
                  <a:t>pm-D-Ala</a:t>
                </a:r>
              </a:p>
            </p:txBody>
          </p:sp>
          <p:sp>
            <p:nvSpPr>
              <p:cNvPr id="90" name="ZoneTexte 10">
                <a:extLst>
                  <a:ext uri="{FF2B5EF4-FFF2-40B4-BE49-F238E27FC236}">
                    <a16:creationId xmlns:a16="http://schemas.microsoft.com/office/drawing/2014/main" id="{C0516D90-F251-49F3-8DBA-94E20390AF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07904" y="5949280"/>
                <a:ext cx="2592288" cy="339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r>
                  <a:rPr lang="fr-FR" altLang="fr-FR" sz="1600"/>
                  <a:t>Glc</a:t>
                </a:r>
                <a:r>
                  <a:rPr lang="fr-FR" altLang="fr-FR" sz="1600" i="1"/>
                  <a:t>N</a:t>
                </a:r>
                <a:r>
                  <a:rPr lang="fr-FR" altLang="fr-FR" sz="1600"/>
                  <a:t>Ac-Mur</a:t>
                </a:r>
                <a:r>
                  <a:rPr lang="fr-FR" altLang="fr-FR" sz="1600" i="1"/>
                  <a:t>N</a:t>
                </a:r>
                <a:r>
                  <a:rPr lang="fr-FR" altLang="fr-FR" sz="1600"/>
                  <a:t>Ac</a:t>
                </a:r>
              </a:p>
            </p:txBody>
          </p:sp>
          <p:cxnSp>
            <p:nvCxnSpPr>
              <p:cNvPr id="91" name="Connecteur droit 90">
                <a:extLst>
                  <a:ext uri="{FF2B5EF4-FFF2-40B4-BE49-F238E27FC236}">
                    <a16:creationId xmlns:a16="http://schemas.microsoft.com/office/drawing/2014/main" id="{52801764-679D-4BFC-820C-6C788BF84247}"/>
                  </a:ext>
                </a:extLst>
              </p:cNvPr>
              <p:cNvCxnSpPr/>
              <p:nvPr/>
            </p:nvCxnSpPr>
            <p:spPr>
              <a:xfrm>
                <a:off x="6084200" y="3644879"/>
                <a:ext cx="0" cy="57646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>
                <a:extLst>
                  <a:ext uri="{FF2B5EF4-FFF2-40B4-BE49-F238E27FC236}">
                    <a16:creationId xmlns:a16="http://schemas.microsoft.com/office/drawing/2014/main" id="{AC311997-EA1A-4297-A156-AA4CA6830550}"/>
                  </a:ext>
                </a:extLst>
              </p:cNvPr>
              <p:cNvCxnSpPr/>
              <p:nvPr/>
            </p:nvCxnSpPr>
            <p:spPr>
              <a:xfrm>
                <a:off x="7452110" y="4509582"/>
                <a:ext cx="0" cy="57487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>
                <a:extLst>
                  <a:ext uri="{FF2B5EF4-FFF2-40B4-BE49-F238E27FC236}">
                    <a16:creationId xmlns:a16="http://schemas.microsoft.com/office/drawing/2014/main" id="{5C320CD7-1201-4DF2-A1D9-903E340CE4E9}"/>
                  </a:ext>
                </a:extLst>
              </p:cNvPr>
              <p:cNvCxnSpPr/>
              <p:nvPr/>
            </p:nvCxnSpPr>
            <p:spPr>
              <a:xfrm>
                <a:off x="5291842" y="5372693"/>
                <a:ext cx="0" cy="57646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9D5573C4-25EF-4A6E-B91A-0E2115D33CE5}"/>
                  </a:ext>
                </a:extLst>
              </p:cNvPr>
              <p:cNvCxnSpPr/>
              <p:nvPr/>
            </p:nvCxnSpPr>
            <p:spPr>
              <a:xfrm flipH="1">
                <a:off x="6444505" y="3501558"/>
                <a:ext cx="286996" cy="0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4A13E00C-8F53-4DE0-85A1-55C9623A6618}"/>
                  </a:ext>
                </a:extLst>
              </p:cNvPr>
              <p:cNvCxnSpPr/>
              <p:nvPr/>
            </p:nvCxnSpPr>
            <p:spPr>
              <a:xfrm flipH="1">
                <a:off x="3491880" y="6165736"/>
                <a:ext cx="288556" cy="0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>
                <a:extLst>
                  <a:ext uri="{FF2B5EF4-FFF2-40B4-BE49-F238E27FC236}">
                    <a16:creationId xmlns:a16="http://schemas.microsoft.com/office/drawing/2014/main" id="{52BF2EDF-81AA-4EED-8DF5-B5BF5A770E3F}"/>
                  </a:ext>
                </a:extLst>
              </p:cNvPr>
              <p:cNvCxnSpPr/>
              <p:nvPr/>
            </p:nvCxnSpPr>
            <p:spPr>
              <a:xfrm flipH="1">
                <a:off x="5652147" y="6165736"/>
                <a:ext cx="288555" cy="0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DD6F11D3-4478-44DD-B3D1-B5D9DF1279D8}"/>
                  </a:ext>
                </a:extLst>
              </p:cNvPr>
              <p:cNvCxnSpPr/>
              <p:nvPr/>
            </p:nvCxnSpPr>
            <p:spPr>
              <a:xfrm flipH="1">
                <a:off x="4284238" y="3501558"/>
                <a:ext cx="286996" cy="0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ZoneTexte 18">
                <a:extLst>
                  <a:ext uri="{FF2B5EF4-FFF2-40B4-BE49-F238E27FC236}">
                    <a16:creationId xmlns:a16="http://schemas.microsoft.com/office/drawing/2014/main" id="{6F1F14AC-1ABE-446B-BCFE-46651F2425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00338" y="3284984"/>
                <a:ext cx="2592288" cy="339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r>
                  <a:rPr lang="fr-FR" altLang="fr-FR" sz="1600" dirty="0"/>
                  <a:t>Glc</a:t>
                </a:r>
                <a:r>
                  <a:rPr lang="fr-FR" altLang="fr-FR" sz="1600" i="1" dirty="0"/>
                  <a:t>N</a:t>
                </a:r>
                <a:r>
                  <a:rPr lang="fr-FR" altLang="fr-FR" sz="1600" dirty="0"/>
                  <a:t>Ac-Mur</a:t>
                </a:r>
                <a:r>
                  <a:rPr lang="fr-FR" altLang="fr-FR" sz="1600" i="1" dirty="0"/>
                  <a:t>N</a:t>
                </a:r>
                <a:r>
                  <a:rPr lang="fr-FR" altLang="fr-FR" sz="1600" dirty="0"/>
                  <a:t>Ac</a:t>
                </a:r>
              </a:p>
            </p:txBody>
          </p:sp>
          <p:sp>
            <p:nvSpPr>
              <p:cNvPr id="99" name="ZoneTexte 19">
                <a:extLst>
                  <a:ext uri="{FF2B5EF4-FFF2-40B4-BE49-F238E27FC236}">
                    <a16:creationId xmlns:a16="http://schemas.microsoft.com/office/drawing/2014/main" id="{AB4A08E2-847E-483E-B21F-C15720BC69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68144" y="5949280"/>
                <a:ext cx="2592288" cy="339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r>
                  <a:rPr lang="fr-FR" altLang="fr-FR" sz="1600"/>
                  <a:t>GlcNAc-Mur</a:t>
                </a:r>
                <a:r>
                  <a:rPr lang="fr-FR" altLang="fr-FR" sz="1600" i="1"/>
                  <a:t>N</a:t>
                </a:r>
                <a:r>
                  <a:rPr lang="fr-FR" altLang="fr-FR" sz="1600"/>
                  <a:t>Ac</a:t>
                </a:r>
              </a:p>
            </p:txBody>
          </p:sp>
          <p:cxnSp>
            <p:nvCxnSpPr>
              <p:cNvPr id="100" name="Connecteur droit 99">
                <a:extLst>
                  <a:ext uri="{FF2B5EF4-FFF2-40B4-BE49-F238E27FC236}">
                    <a16:creationId xmlns:a16="http://schemas.microsoft.com/office/drawing/2014/main" id="{87673E71-6F29-47F0-8CCE-D7F22151558D}"/>
                  </a:ext>
                </a:extLst>
              </p:cNvPr>
              <p:cNvCxnSpPr/>
              <p:nvPr/>
            </p:nvCxnSpPr>
            <p:spPr>
              <a:xfrm flipH="1">
                <a:off x="8604772" y="3501558"/>
                <a:ext cx="286996" cy="0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4FDB2AD8-114E-457A-8E87-9C3A540E59F5}"/>
                  </a:ext>
                </a:extLst>
              </p:cNvPr>
              <p:cNvCxnSpPr/>
              <p:nvPr/>
            </p:nvCxnSpPr>
            <p:spPr>
              <a:xfrm flipH="1">
                <a:off x="7812414" y="6165736"/>
                <a:ext cx="288556" cy="0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Flèche droite 22">
              <a:extLst>
                <a:ext uri="{FF2B5EF4-FFF2-40B4-BE49-F238E27FC236}">
                  <a16:creationId xmlns:a16="http://schemas.microsoft.com/office/drawing/2014/main" id="{2F62604A-03D5-484E-8D0D-69AD7383C857}"/>
                </a:ext>
              </a:extLst>
            </p:cNvPr>
            <p:cNvSpPr/>
            <p:nvPr/>
          </p:nvSpPr>
          <p:spPr>
            <a:xfrm>
              <a:off x="3302000" y="2576513"/>
              <a:ext cx="431800" cy="215900"/>
            </a:xfrm>
            <a:prstGeom prst="rightArrow">
              <a:avLst/>
            </a:prstGeom>
            <a:solidFill>
              <a:schemeClr val="accent5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/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BBDE2CE8-5F24-4C93-BA40-FFF3EEED075D}"/>
                </a:ext>
              </a:extLst>
            </p:cNvPr>
            <p:cNvSpPr txBox="1"/>
            <p:nvPr/>
          </p:nvSpPr>
          <p:spPr>
            <a:xfrm>
              <a:off x="2438400" y="2503488"/>
              <a:ext cx="863600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err="1">
                  <a:solidFill>
                    <a:schemeClr val="accent5"/>
                  </a:solidFill>
                  <a:latin typeface="+mn-lt"/>
                </a:rPr>
                <a:t>AmiC</a:t>
              </a:r>
              <a:endParaRPr lang="fr-FR" sz="1600" dirty="0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83" name="Flèche droite 24">
              <a:extLst>
                <a:ext uri="{FF2B5EF4-FFF2-40B4-BE49-F238E27FC236}">
                  <a16:creationId xmlns:a16="http://schemas.microsoft.com/office/drawing/2014/main" id="{CC071391-C2D5-4290-A3C7-D7C216631240}"/>
                </a:ext>
              </a:extLst>
            </p:cNvPr>
            <p:cNvSpPr/>
            <p:nvPr/>
          </p:nvSpPr>
          <p:spPr>
            <a:xfrm flipH="1">
              <a:off x="3373438" y="4375150"/>
              <a:ext cx="433387" cy="217488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/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8D6A35EE-C193-43FC-A331-EA19ADBEB1A0}"/>
                </a:ext>
              </a:extLst>
            </p:cNvPr>
            <p:cNvSpPr txBox="1"/>
            <p:nvPr/>
          </p:nvSpPr>
          <p:spPr>
            <a:xfrm>
              <a:off x="3949700" y="4303713"/>
              <a:ext cx="865188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err="1">
                  <a:solidFill>
                    <a:schemeClr val="accent5"/>
                  </a:solidFill>
                  <a:latin typeface="+mn-lt"/>
                </a:rPr>
                <a:t>AmiC</a:t>
              </a:r>
              <a:endParaRPr lang="fr-FR" sz="1600" dirty="0">
                <a:solidFill>
                  <a:schemeClr val="accent5"/>
                </a:solidFill>
                <a:latin typeface="+mn-lt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C748394-CCE3-47CC-8715-DE8B4620B6EC}"/>
              </a:ext>
            </a:extLst>
          </p:cNvPr>
          <p:cNvGrpSpPr/>
          <p:nvPr/>
        </p:nvGrpSpPr>
        <p:grpSpPr>
          <a:xfrm>
            <a:off x="79339" y="2491996"/>
            <a:ext cx="4001794" cy="4167812"/>
            <a:chOff x="79339" y="2666018"/>
            <a:chExt cx="4001794" cy="3993789"/>
          </a:xfrm>
        </p:grpSpPr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E8396315-29FB-4804-9012-DB6C2E2C6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339" y="2666018"/>
              <a:ext cx="4001794" cy="3628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7468E5A1-9193-4969-8C6D-FBF50436EEAB}"/>
                </a:ext>
              </a:extLst>
            </p:cNvPr>
            <p:cNvSpPr txBox="1"/>
            <p:nvPr/>
          </p:nvSpPr>
          <p:spPr>
            <a:xfrm>
              <a:off x="1085773" y="6413586"/>
              <a:ext cx="249562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(M. </a:t>
              </a:r>
              <a:r>
                <a:rPr lang="fr-FR" sz="1000" dirty="0" err="1"/>
                <a:t>Rocaboy</a:t>
              </a:r>
              <a:r>
                <a:rPr lang="fr-FR" sz="1000" dirty="0"/>
                <a:t> </a:t>
              </a:r>
              <a:r>
                <a:rPr lang="fr-FR" sz="1000" i="1" dirty="0"/>
                <a:t>et al</a:t>
              </a:r>
              <a:r>
                <a:rPr lang="fr-FR" sz="1000" dirty="0"/>
                <a:t>., 2013)</a:t>
              </a: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5BE0A515-F726-48DF-93ED-97006B858387}"/>
                </a:ext>
              </a:extLst>
            </p:cNvPr>
            <p:cNvSpPr/>
            <p:nvPr/>
          </p:nvSpPr>
          <p:spPr>
            <a:xfrm>
              <a:off x="170822" y="2666018"/>
              <a:ext cx="401935" cy="27806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31" name="Text Box 4">
            <a:extLst>
              <a:ext uri="{FF2B5EF4-FFF2-40B4-BE49-F238E27FC236}">
                <a16:creationId xmlns:a16="http://schemas.microsoft.com/office/drawing/2014/main" id="{8C750AD9-EE72-4AA0-BA55-A301828E4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150" y="2373896"/>
            <a:ext cx="507563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45 kDa</a:t>
            </a:r>
          </a:p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N-acétylmuramyl-L-alanine amidase</a:t>
            </a: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EBFC92AD-F800-42C0-99CE-160BC2C80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365" y="3298161"/>
            <a:ext cx="507563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Domaine AMIN (Localisation)</a:t>
            </a:r>
          </a:p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Domaine catalytique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FD73246E-B775-4916-AAAD-EDB3B9572659}"/>
              </a:ext>
            </a:extLst>
          </p:cNvPr>
          <p:cNvSpPr txBox="1">
            <a:spLocks/>
          </p:cNvSpPr>
          <p:nvPr/>
        </p:nvSpPr>
        <p:spPr>
          <a:xfrm>
            <a:off x="2403738" y="1630984"/>
            <a:ext cx="1457793" cy="9328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AmiC</a:t>
            </a:r>
          </a:p>
        </p:txBody>
      </p:sp>
    </p:spTree>
    <p:extLst>
      <p:ext uri="{BB962C8B-B14F-4D97-AF65-F5344CB8AC3E}">
        <p14:creationId xmlns:p14="http://schemas.microsoft.com/office/powerpoint/2010/main" val="53589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GB" dirty="0"/>
              <a:t>Introduction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Hydrolyse du peptidoglycane septal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71A8B5E0-FB18-4562-AFC1-7BE744AC6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9646" y="2702273"/>
            <a:ext cx="4588018" cy="293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D4196CE-A140-4660-98EE-A6991FA28AED}"/>
              </a:ext>
            </a:extLst>
          </p:cNvPr>
          <p:cNvSpPr txBox="1"/>
          <p:nvPr/>
        </p:nvSpPr>
        <p:spPr>
          <a:xfrm>
            <a:off x="6669085" y="5740658"/>
            <a:ext cx="42741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/>
              <a:t>( Rocaboy </a:t>
            </a:r>
            <a:r>
              <a:rPr lang="fr-FR" sz="900" i="1" dirty="0"/>
              <a:t>et al</a:t>
            </a:r>
            <a:r>
              <a:rPr lang="fr-FR" sz="900" dirty="0"/>
              <a:t>., 2013)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11E4EEE-C0FF-4F2C-B716-3043D802E67F}"/>
              </a:ext>
            </a:extLst>
          </p:cNvPr>
          <p:cNvSpPr txBox="1">
            <a:spLocks/>
          </p:cNvSpPr>
          <p:nvPr/>
        </p:nvSpPr>
        <p:spPr>
          <a:xfrm>
            <a:off x="2383641" y="1632037"/>
            <a:ext cx="4941607" cy="9328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Le domaine AMIN d’AmiC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15181B7-0FAB-4539-8FB6-472BCEB5BEBC}"/>
              </a:ext>
            </a:extLst>
          </p:cNvPr>
          <p:cNvGrpSpPr/>
          <p:nvPr/>
        </p:nvGrpSpPr>
        <p:grpSpPr>
          <a:xfrm>
            <a:off x="79339" y="2491996"/>
            <a:ext cx="4001794" cy="4157083"/>
            <a:chOff x="79339" y="2666018"/>
            <a:chExt cx="4001794" cy="3983508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30C6169-5980-421E-9FB5-F34FE7B22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39" y="2666018"/>
              <a:ext cx="4001794" cy="3628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CCDB511-0C14-467A-8DE5-BF3994AC1D27}"/>
                </a:ext>
              </a:extLst>
            </p:cNvPr>
            <p:cNvSpPr txBox="1"/>
            <p:nvPr/>
          </p:nvSpPr>
          <p:spPr>
            <a:xfrm>
              <a:off x="1085773" y="6413586"/>
              <a:ext cx="2495627" cy="235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(Rocaboy </a:t>
              </a:r>
              <a:r>
                <a:rPr lang="fr-FR" sz="1000" i="1" dirty="0"/>
                <a:t>et al</a:t>
              </a:r>
              <a:r>
                <a:rPr lang="fr-FR" sz="1000" dirty="0"/>
                <a:t>., 2013)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699CE6A8-2E0F-475E-B9B3-17C811389201}"/>
                </a:ext>
              </a:extLst>
            </p:cNvPr>
            <p:cNvSpPr/>
            <p:nvPr/>
          </p:nvSpPr>
          <p:spPr>
            <a:xfrm>
              <a:off x="170822" y="2666018"/>
              <a:ext cx="401935" cy="27806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16157325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GB" dirty="0"/>
              <a:t>Introduction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Hydrolyse du peptidoglycane septal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736A132-1CF9-4253-96AC-02D7F00AA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75837">
            <a:off x="7565648" y="3040656"/>
            <a:ext cx="3871362" cy="339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2103846-2C76-4AA5-85DA-E24790EE1C62}"/>
              </a:ext>
            </a:extLst>
          </p:cNvPr>
          <p:cNvGrpSpPr/>
          <p:nvPr/>
        </p:nvGrpSpPr>
        <p:grpSpPr>
          <a:xfrm>
            <a:off x="581366" y="3412637"/>
            <a:ext cx="4607312" cy="504056"/>
            <a:chOff x="1331640" y="3068960"/>
            <a:chExt cx="3456384" cy="50405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C389F2-BA3A-4A97-B236-F156657E9477}"/>
                </a:ext>
              </a:extLst>
            </p:cNvPr>
            <p:cNvSpPr/>
            <p:nvPr/>
          </p:nvSpPr>
          <p:spPr>
            <a:xfrm>
              <a:off x="1331640" y="328498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/>
                <a:t>SP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528187-7D80-4164-A258-C7E9C6E79879}"/>
                </a:ext>
              </a:extLst>
            </p:cNvPr>
            <p:cNvSpPr/>
            <p:nvPr/>
          </p:nvSpPr>
          <p:spPr>
            <a:xfrm>
              <a:off x="2123728" y="3284984"/>
              <a:ext cx="504056" cy="2880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 err="1"/>
                <a:t>LysM</a:t>
              </a:r>
              <a:endParaRPr lang="fr-FR" sz="10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9BFC594-A785-412B-8BD7-45245DE5C039}"/>
                </a:ext>
              </a:extLst>
            </p:cNvPr>
            <p:cNvSpPr/>
            <p:nvPr/>
          </p:nvSpPr>
          <p:spPr>
            <a:xfrm>
              <a:off x="3419872" y="3284984"/>
              <a:ext cx="1008112" cy="2880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 err="1"/>
                <a:t>LytM</a:t>
              </a:r>
              <a:endParaRPr lang="fr-FR" sz="1000" dirty="0"/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905A7784-8CBA-40FD-BF93-0E20CC6A302F}"/>
                </a:ext>
              </a:extLst>
            </p:cNvPr>
            <p:cNvCxnSpPr>
              <a:stCxn id="8" idx="3"/>
              <a:endCxn id="9" idx="1"/>
            </p:cNvCxnSpPr>
            <p:nvPr/>
          </p:nvCxnSpPr>
          <p:spPr>
            <a:xfrm>
              <a:off x="1691680" y="3429000"/>
              <a:ext cx="4320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78FB07B-CE20-4677-9918-A4DF1DE9B408}"/>
                </a:ext>
              </a:extLst>
            </p:cNvPr>
            <p:cNvCxnSpPr>
              <a:endCxn id="10" idx="1"/>
            </p:cNvCxnSpPr>
            <p:nvPr/>
          </p:nvCxnSpPr>
          <p:spPr>
            <a:xfrm>
              <a:off x="2627784" y="3429000"/>
              <a:ext cx="7920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65E96D8-8845-46A9-A95F-8823CC4A5BF2}"/>
                </a:ext>
              </a:extLst>
            </p:cNvPr>
            <p:cNvSpPr txBox="1"/>
            <p:nvPr/>
          </p:nvSpPr>
          <p:spPr>
            <a:xfrm>
              <a:off x="4283968" y="3068960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372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020C956-ECF1-40F5-BFF0-495288F81BCE}"/>
                </a:ext>
              </a:extLst>
            </p:cNvPr>
            <p:cNvSpPr txBox="1"/>
            <p:nvPr/>
          </p:nvSpPr>
          <p:spPr>
            <a:xfrm>
              <a:off x="2411760" y="3068960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166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0A642EC-E7E7-4008-8640-29EE266C6430}"/>
                </a:ext>
              </a:extLst>
            </p:cNvPr>
            <p:cNvSpPr txBox="1"/>
            <p:nvPr/>
          </p:nvSpPr>
          <p:spPr>
            <a:xfrm>
              <a:off x="3203848" y="3068960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277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945D15A-6EDA-4788-B1A9-84B4ACD0B1AA}"/>
                </a:ext>
              </a:extLst>
            </p:cNvPr>
            <p:cNvSpPr txBox="1"/>
            <p:nvPr/>
          </p:nvSpPr>
          <p:spPr>
            <a:xfrm>
              <a:off x="1547664" y="3068960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27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3A94D07-2974-4DEA-A653-5A2AE5637F13}"/>
                </a:ext>
              </a:extLst>
            </p:cNvPr>
            <p:cNvSpPr txBox="1"/>
            <p:nvPr/>
          </p:nvSpPr>
          <p:spPr>
            <a:xfrm>
              <a:off x="1907704" y="3068960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123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7684FD03-1711-4916-B7B0-C23E3148FF82}"/>
              </a:ext>
            </a:extLst>
          </p:cNvPr>
          <p:cNvSpPr txBox="1"/>
          <p:nvPr/>
        </p:nvSpPr>
        <p:spPr>
          <a:xfrm>
            <a:off x="937471" y="4568947"/>
            <a:ext cx="4703298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Corbel" panose="020B0503020204020204" pitchFamily="34" charset="0"/>
              <a:buChar char="◊"/>
            </a:pPr>
            <a:r>
              <a:rPr lang="fr-FR" dirty="0"/>
              <a:t> 40 </a:t>
            </a:r>
            <a:r>
              <a:rPr lang="fr-FR" dirty="0" err="1"/>
              <a:t>kDa</a:t>
            </a:r>
            <a:endParaRPr lang="fr-FR" dirty="0"/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Corbel" panose="020B0503020204020204" pitchFamily="34" charset="0"/>
              <a:buChar char="◊"/>
            </a:pPr>
            <a:r>
              <a:rPr lang="fr-FR" dirty="0"/>
              <a:t> Domaine  </a:t>
            </a:r>
            <a:r>
              <a:rPr lang="fr-FR" dirty="0" err="1"/>
              <a:t>LytM</a:t>
            </a:r>
            <a:endParaRPr lang="fr-FR" dirty="0"/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Corbel" panose="020B0503020204020204" pitchFamily="34" charset="0"/>
              <a:buChar char="◊"/>
            </a:pPr>
            <a:r>
              <a:rPr lang="fr-FR" dirty="0"/>
              <a:t> Domaine </a:t>
            </a:r>
            <a:r>
              <a:rPr lang="fr-FR" dirty="0" err="1"/>
              <a:t>LysM</a:t>
            </a:r>
            <a:r>
              <a:rPr lang="fr-FR" dirty="0"/>
              <a:t> (liaison au PG)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70AE1F8D-B032-4EB1-B216-28A56E9C5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460" y="2340542"/>
            <a:ext cx="4327321" cy="44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 </a:t>
            </a:r>
            <a:r>
              <a:rPr lang="fr-FR" altLang="ko-KR" sz="2000" dirty="0"/>
              <a:t>NlpD</a:t>
            </a:r>
            <a:endParaRPr lang="fr-FR" altLang="ko-KR" sz="2000" baseline="-25000" dirty="0"/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AAEC3C94-054D-40A5-AE4D-CDC320591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4679" y="2341865"/>
            <a:ext cx="4327321" cy="44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 </a:t>
            </a:r>
            <a:r>
              <a:rPr lang="fr-FR" altLang="ko-KR" sz="2000" dirty="0"/>
              <a:t>AmiC</a:t>
            </a:r>
            <a:endParaRPr lang="fr-FR" altLang="ko-KR" sz="2000" baseline="-25000" dirty="0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3365CCB1-4169-4179-97BD-0283F750DDCD}"/>
              </a:ext>
            </a:extLst>
          </p:cNvPr>
          <p:cNvSpPr txBox="1">
            <a:spLocks/>
          </p:cNvSpPr>
          <p:nvPr/>
        </p:nvSpPr>
        <p:spPr>
          <a:xfrm>
            <a:off x="2403113" y="1640987"/>
            <a:ext cx="4600587" cy="9328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Régulation d’AmiC par NlpD</a:t>
            </a:r>
          </a:p>
        </p:txBody>
      </p: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71670E18-9FE0-46E0-A8FA-E97608605D4E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708749" y="3772677"/>
            <a:ext cx="3668897" cy="1009051"/>
          </a:xfrm>
          <a:prstGeom prst="bentConnector3">
            <a:avLst>
              <a:gd name="adj1" fmla="val 50000"/>
            </a:avLst>
          </a:prstGeom>
          <a:ln w="825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18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3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Objectifs</a:t>
            </a:r>
            <a:endParaRPr lang="en-GB" dirty="0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DE030289-77C6-4712-AD52-3064E21AD862}"/>
              </a:ext>
            </a:extLst>
          </p:cNvPr>
          <p:cNvSpPr txBox="1">
            <a:spLocks/>
          </p:cNvSpPr>
          <p:nvPr/>
        </p:nvSpPr>
        <p:spPr>
          <a:xfrm>
            <a:off x="117747" y="3601140"/>
            <a:ext cx="12664997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75488" lvl="0" indent="-457200">
              <a:spcBef>
                <a:spcPct val="2000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¥"/>
              <a:defRPr/>
            </a:pPr>
            <a:r>
              <a:rPr lang="fr-FR" sz="2800" dirty="0"/>
              <a:t> Etude de la régulation de l’amidase AmiC par le domaine LytM de NlpD</a:t>
            </a:r>
            <a:endParaRPr kumimoji="0" lang="fr-BE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èche droite 20">
            <a:extLst>
              <a:ext uri="{FF2B5EF4-FFF2-40B4-BE49-F238E27FC236}">
                <a16:creationId xmlns:a16="http://schemas.microsoft.com/office/drawing/2014/main" id="{AD384136-C047-4CE1-9BAB-48BDE4544FCF}"/>
              </a:ext>
            </a:extLst>
          </p:cNvPr>
          <p:cNvSpPr/>
          <p:nvPr/>
        </p:nvSpPr>
        <p:spPr>
          <a:xfrm>
            <a:off x="3090509" y="1903557"/>
            <a:ext cx="7041043" cy="2176273"/>
          </a:xfrm>
          <a:prstGeom prst="rightArrow">
            <a:avLst>
              <a:gd name="adj1" fmla="val 6176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endParaRPr lang="fr-BE" sz="1600" dirty="0"/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"/>
            </a:pPr>
            <a:r>
              <a:rPr lang="fr-FR" sz="1600" dirty="0"/>
              <a:t>Etude d’interaction par RMN entre le domaine  AMIN </a:t>
            </a:r>
          </a:p>
          <a:p>
            <a:pPr>
              <a:buClr>
                <a:schemeClr val="tx2"/>
              </a:buClr>
            </a:pPr>
            <a:r>
              <a:rPr lang="fr-FR" sz="1600" dirty="0"/>
              <a:t>     et le PG</a:t>
            </a:r>
            <a:endParaRPr lang="fr-BE" sz="1600" dirty="0"/>
          </a:p>
          <a:p>
            <a:pPr marL="285750" lvl="1" indent="-285750">
              <a:buClr>
                <a:schemeClr val="tx2"/>
              </a:buClr>
              <a:buFont typeface="Wingdings" panose="05000000000000000000" pitchFamily="2" charset="2"/>
              <a:buChar char=""/>
            </a:pPr>
            <a:r>
              <a:rPr lang="fr-FR" sz="1600" dirty="0"/>
              <a:t>Mutagenèse dirigée des résidus du domaine AMIN potentiellement impliqués dans la liaison au PG et caractérisation des mutants</a:t>
            </a:r>
          </a:p>
          <a:p>
            <a:pPr>
              <a:buClr>
                <a:schemeClr val="tx2"/>
              </a:buClr>
            </a:pPr>
            <a:endParaRPr lang="fr-BE" sz="1600" dirty="0"/>
          </a:p>
        </p:txBody>
      </p:sp>
      <p:sp>
        <p:nvSpPr>
          <p:cNvPr id="10" name="Flèche droite 5">
            <a:extLst>
              <a:ext uri="{FF2B5EF4-FFF2-40B4-BE49-F238E27FC236}">
                <a16:creationId xmlns:a16="http://schemas.microsoft.com/office/drawing/2014/main" id="{145277B2-4172-4D30-9EEB-183BD686A7BF}"/>
              </a:ext>
            </a:extLst>
          </p:cNvPr>
          <p:cNvSpPr/>
          <p:nvPr/>
        </p:nvSpPr>
        <p:spPr>
          <a:xfrm>
            <a:off x="3127085" y="4617601"/>
            <a:ext cx="7029013" cy="2196285"/>
          </a:xfrm>
          <a:prstGeom prst="rightArrow">
            <a:avLst>
              <a:gd name="adj1" fmla="val 5999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>
              <a:buClr>
                <a:schemeClr val="tx2"/>
              </a:buClr>
            </a:pPr>
            <a:endParaRPr lang="fr-BE" sz="1600" dirty="0"/>
          </a:p>
          <a:p>
            <a:pPr marL="285750" lvl="2" indent="-285750">
              <a:buClr>
                <a:schemeClr val="tx2"/>
              </a:buClr>
              <a:buFont typeface="Wingdings" panose="05000000000000000000" pitchFamily="2" charset="2"/>
              <a:buChar char="þ"/>
            </a:pPr>
            <a:r>
              <a:rPr lang="fr-FR" sz="1600" dirty="0"/>
              <a:t> Détermination des structures par cristallographie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endParaRPr lang="fr-BE" sz="1600" dirty="0"/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114F73EC-873C-4842-97A9-AEBFFB003F54}"/>
              </a:ext>
            </a:extLst>
          </p:cNvPr>
          <p:cNvSpPr txBox="1">
            <a:spLocks/>
          </p:cNvSpPr>
          <p:nvPr/>
        </p:nvSpPr>
        <p:spPr>
          <a:xfrm>
            <a:off x="117746" y="1129676"/>
            <a:ext cx="12664997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75488" indent="-457200">
              <a:spcBef>
                <a:spcPct val="2000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"/>
              <a:defRPr/>
            </a:pPr>
            <a:r>
              <a:rPr lang="fr-FR" sz="2800" dirty="0"/>
              <a:t> Etude de la localisation de l’amidase AmiC au site de division via </a:t>
            </a:r>
          </a:p>
          <a:p>
            <a:pPr marL="18288">
              <a:spcBef>
                <a:spcPct val="20000"/>
              </a:spcBef>
              <a:buClr>
                <a:schemeClr val="accent6"/>
              </a:buClr>
              <a:buSzPct val="75000"/>
              <a:defRPr/>
            </a:pPr>
            <a:r>
              <a:rPr lang="fr-FR" sz="2800" dirty="0"/>
              <a:t>    son domaine AMIN</a:t>
            </a:r>
            <a:endParaRPr lang="fr-BE" sz="2900" dirty="0"/>
          </a:p>
          <a:p>
            <a:pPr marL="18288">
              <a:spcBef>
                <a:spcPct val="20000"/>
              </a:spcBef>
              <a:buClr>
                <a:schemeClr val="accent6"/>
              </a:buClr>
              <a:buSzPct val="75000"/>
              <a:defRPr/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178045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u="sng" dirty="0"/>
              <a:t> Etude du domaine AMIN par RMN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7222D792-8EC7-4305-B142-6331EB8F067B}"/>
              </a:ext>
            </a:extLst>
          </p:cNvPr>
          <p:cNvCxnSpPr>
            <a:cxnSpLocks/>
          </p:cNvCxnSpPr>
          <p:nvPr/>
        </p:nvCxnSpPr>
        <p:spPr>
          <a:xfrm flipH="1">
            <a:off x="6281108" y="4235120"/>
            <a:ext cx="1630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29424B44-C59E-4F16-A11F-BBC6E993A791}"/>
              </a:ext>
            </a:extLst>
          </p:cNvPr>
          <p:cNvCxnSpPr>
            <a:cxnSpLocks/>
          </p:cNvCxnSpPr>
          <p:nvPr/>
        </p:nvCxnSpPr>
        <p:spPr>
          <a:xfrm flipH="1">
            <a:off x="6281108" y="3196708"/>
            <a:ext cx="1630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Espace réservé du contenu 2">
            <a:extLst>
              <a:ext uri="{FF2B5EF4-FFF2-40B4-BE49-F238E27FC236}">
                <a16:creationId xmlns:a16="http://schemas.microsoft.com/office/drawing/2014/main" id="{8F8117C2-F87D-4156-8AD4-2A9B5A50980F}"/>
              </a:ext>
            </a:extLst>
          </p:cNvPr>
          <p:cNvSpPr txBox="1">
            <a:spLocks/>
          </p:cNvSpPr>
          <p:nvPr/>
        </p:nvSpPr>
        <p:spPr>
          <a:xfrm>
            <a:off x="2404847" y="1441202"/>
            <a:ext cx="6552705" cy="1351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  <a:latin typeface="+mj-lt"/>
                <a:cs typeface="Arial" panose="020B0604020202020204" pitchFamily="34" charset="0"/>
              </a:rPr>
              <a:t> Purification du domaine AMIN marqué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31B27B2-8311-485F-BB04-8AAE9B6CF95E}"/>
              </a:ext>
            </a:extLst>
          </p:cNvPr>
          <p:cNvGrpSpPr/>
          <p:nvPr/>
        </p:nvGrpSpPr>
        <p:grpSpPr>
          <a:xfrm>
            <a:off x="919286" y="4480187"/>
            <a:ext cx="7733175" cy="2279262"/>
            <a:chOff x="919286" y="4480187"/>
            <a:chExt cx="7733175" cy="2279262"/>
          </a:xfrm>
        </p:grpSpPr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717FFB22-AF87-4CFC-9400-E5171C2FB111}"/>
                </a:ext>
              </a:extLst>
            </p:cNvPr>
            <p:cNvGrpSpPr/>
            <p:nvPr/>
          </p:nvGrpSpPr>
          <p:grpSpPr>
            <a:xfrm>
              <a:off x="919286" y="4480187"/>
              <a:ext cx="7377965" cy="1838433"/>
              <a:chOff x="992609" y="4831673"/>
              <a:chExt cx="7377965" cy="1838433"/>
            </a:xfrm>
          </p:grpSpPr>
          <p:pic>
            <p:nvPicPr>
              <p:cNvPr id="58" name="Image 57">
                <a:extLst>
                  <a:ext uri="{FF2B5EF4-FFF2-40B4-BE49-F238E27FC236}">
                    <a16:creationId xmlns:a16="http://schemas.microsoft.com/office/drawing/2014/main" id="{74BD0D8F-782F-4EF9-9B39-5F4D975C1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61616" y="4857162"/>
                <a:ext cx="5825670" cy="1758431"/>
              </a:xfrm>
              <a:prstGeom prst="rect">
                <a:avLst/>
              </a:prstGeom>
            </p:spPr>
          </p:pic>
          <p:sp>
            <p:nvSpPr>
              <p:cNvPr id="12" name="TextBox 85">
                <a:extLst>
                  <a:ext uri="{FF2B5EF4-FFF2-40B4-BE49-F238E27FC236}">
                    <a16:creationId xmlns:a16="http://schemas.microsoft.com/office/drawing/2014/main" id="{F0A8BBFA-0814-4F7E-AA37-0D01DF68F790}"/>
                  </a:ext>
                </a:extLst>
              </p:cNvPr>
              <p:cNvSpPr txBox="1"/>
              <p:nvPr/>
            </p:nvSpPr>
            <p:spPr>
              <a:xfrm>
                <a:off x="992609" y="4831673"/>
                <a:ext cx="5693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GB" sz="1200" b="1" dirty="0" err="1">
                    <a:latin typeface="+mj-lt"/>
                    <a:cs typeface="Arial" panose="020B0604020202020204" pitchFamily="34" charset="0"/>
                  </a:rPr>
                  <a:t>kDa</a:t>
                </a:r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 </a:t>
                </a:r>
                <a:endParaRPr lang="en-US" sz="1200" b="1" dirty="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1" name="ZoneTexte 18">
                <a:extLst>
                  <a:ext uri="{FF2B5EF4-FFF2-40B4-BE49-F238E27FC236}">
                    <a16:creationId xmlns:a16="http://schemas.microsoft.com/office/drawing/2014/main" id="{D82096B5-095B-4833-BB19-E2768DC8A334}"/>
                  </a:ext>
                </a:extLst>
              </p:cNvPr>
              <p:cNvSpPr txBox="1"/>
              <p:nvPr/>
            </p:nvSpPr>
            <p:spPr>
              <a:xfrm>
                <a:off x="7240233" y="6173153"/>
                <a:ext cx="11241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BE" sz="1400" b="1" kern="1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AMIN (</a:t>
                </a:r>
                <a:r>
                  <a:rPr lang="fr-BE" sz="1400" b="1" kern="1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His</a:t>
                </a:r>
                <a:r>
                  <a:rPr lang="fr-BE" sz="1400" b="1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fr-BE" sz="1400" b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  <p:sp>
            <p:nvSpPr>
              <p:cNvPr id="52" name="ZoneTexte 18">
                <a:extLst>
                  <a:ext uri="{FF2B5EF4-FFF2-40B4-BE49-F238E27FC236}">
                    <a16:creationId xmlns:a16="http://schemas.microsoft.com/office/drawing/2014/main" id="{E415EF5E-01DD-4CA7-B803-966A6D8B2A69}"/>
                  </a:ext>
                </a:extLst>
              </p:cNvPr>
              <p:cNvSpPr txBox="1"/>
              <p:nvPr/>
            </p:nvSpPr>
            <p:spPr>
              <a:xfrm>
                <a:off x="7246417" y="6362329"/>
                <a:ext cx="11241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BE" sz="1400" b="1" kern="1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AMIN </a:t>
                </a:r>
                <a:endParaRPr lang="fr-BE" sz="1400" b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  <p:sp>
            <p:nvSpPr>
              <p:cNvPr id="53" name="ZoneTexte 18">
                <a:extLst>
                  <a:ext uri="{FF2B5EF4-FFF2-40B4-BE49-F238E27FC236}">
                    <a16:creationId xmlns:a16="http://schemas.microsoft.com/office/drawing/2014/main" id="{387E2E5F-54B8-40E8-8E78-4C1F793107AC}"/>
                  </a:ext>
                </a:extLst>
              </p:cNvPr>
              <p:cNvSpPr txBox="1"/>
              <p:nvPr/>
            </p:nvSpPr>
            <p:spPr>
              <a:xfrm>
                <a:off x="7240233" y="5614102"/>
                <a:ext cx="6366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BE" sz="1400" b="1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TEV</a:t>
                </a:r>
                <a:endParaRPr lang="fr-BE" sz="1400" b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  <p:sp>
            <p:nvSpPr>
              <p:cNvPr id="55" name="ZoneTexte 18">
                <a:extLst>
                  <a:ext uri="{FF2B5EF4-FFF2-40B4-BE49-F238E27FC236}">
                    <a16:creationId xmlns:a16="http://schemas.microsoft.com/office/drawing/2014/main" id="{EAC44508-A1B7-4AAB-9391-0163E964B079}"/>
                  </a:ext>
                </a:extLst>
              </p:cNvPr>
              <p:cNvSpPr txBox="1"/>
              <p:nvPr/>
            </p:nvSpPr>
            <p:spPr>
              <a:xfrm>
                <a:off x="7219617" y="5770890"/>
                <a:ext cx="7724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BE" sz="1400" b="1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AnhC</a:t>
                </a:r>
                <a:endParaRPr lang="fr-BE" sz="1400" b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  <p:sp>
            <p:nvSpPr>
              <p:cNvPr id="63" name="TextBox 81">
                <a:extLst>
                  <a:ext uri="{FF2B5EF4-FFF2-40B4-BE49-F238E27FC236}">
                    <a16:creationId xmlns:a16="http://schemas.microsoft.com/office/drawing/2014/main" id="{3BFD6C1D-B450-4A3A-8234-3EA593AE9EF5}"/>
                  </a:ext>
                </a:extLst>
              </p:cNvPr>
              <p:cNvSpPr txBox="1"/>
              <p:nvPr/>
            </p:nvSpPr>
            <p:spPr>
              <a:xfrm>
                <a:off x="1112590" y="5393861"/>
                <a:ext cx="3577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35</a:t>
                </a:r>
                <a:endParaRPr lang="en-US" sz="1200" b="1" dirty="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82">
                <a:extLst>
                  <a:ext uri="{FF2B5EF4-FFF2-40B4-BE49-F238E27FC236}">
                    <a16:creationId xmlns:a16="http://schemas.microsoft.com/office/drawing/2014/main" id="{7700FD62-3DCF-478C-91B9-6D4D2C57D787}"/>
                  </a:ext>
                </a:extLst>
              </p:cNvPr>
              <p:cNvSpPr txBox="1"/>
              <p:nvPr/>
            </p:nvSpPr>
            <p:spPr>
              <a:xfrm>
                <a:off x="1112382" y="5702643"/>
                <a:ext cx="4444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25</a:t>
                </a:r>
                <a:endParaRPr lang="en-US" sz="1200" b="1" dirty="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84">
                <a:extLst>
                  <a:ext uri="{FF2B5EF4-FFF2-40B4-BE49-F238E27FC236}">
                    <a16:creationId xmlns:a16="http://schemas.microsoft.com/office/drawing/2014/main" id="{B785FF4F-D7A4-4308-B72D-D07B4EECD09E}"/>
                  </a:ext>
                </a:extLst>
              </p:cNvPr>
              <p:cNvSpPr txBox="1"/>
              <p:nvPr/>
            </p:nvSpPr>
            <p:spPr>
              <a:xfrm>
                <a:off x="1072432" y="6130329"/>
                <a:ext cx="4876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18,4</a:t>
                </a:r>
                <a:endParaRPr lang="en-US" sz="1200" b="1" dirty="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85">
                <a:extLst>
                  <a:ext uri="{FF2B5EF4-FFF2-40B4-BE49-F238E27FC236}">
                    <a16:creationId xmlns:a16="http://schemas.microsoft.com/office/drawing/2014/main" id="{0A8E25C8-62ED-4E13-A0B1-DB33FC47E849}"/>
                  </a:ext>
                </a:extLst>
              </p:cNvPr>
              <p:cNvSpPr txBox="1"/>
              <p:nvPr/>
            </p:nvSpPr>
            <p:spPr>
              <a:xfrm>
                <a:off x="1087760" y="6345809"/>
                <a:ext cx="4876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14,4</a:t>
                </a:r>
                <a:endParaRPr lang="en-US" sz="1200" b="1" dirty="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81">
                <a:extLst>
                  <a:ext uri="{FF2B5EF4-FFF2-40B4-BE49-F238E27FC236}">
                    <a16:creationId xmlns:a16="http://schemas.microsoft.com/office/drawing/2014/main" id="{01092C96-0169-4732-8A4A-439A368E49C3}"/>
                  </a:ext>
                </a:extLst>
              </p:cNvPr>
              <p:cNvSpPr txBox="1"/>
              <p:nvPr/>
            </p:nvSpPr>
            <p:spPr>
              <a:xfrm>
                <a:off x="1096150" y="5174851"/>
                <a:ext cx="3577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45</a:t>
                </a:r>
                <a:endParaRPr lang="en-US" sz="1200" b="1" dirty="0">
                  <a:latin typeface="+mj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4EBC1645-1187-4F31-BB11-1A7B7D9E94D3}"/>
                </a:ext>
              </a:extLst>
            </p:cNvPr>
            <p:cNvGrpSpPr/>
            <p:nvPr/>
          </p:nvGrpSpPr>
          <p:grpSpPr>
            <a:xfrm>
              <a:off x="1562182" y="6268681"/>
              <a:ext cx="7090279" cy="490768"/>
              <a:chOff x="1562182" y="6268681"/>
              <a:chExt cx="7090279" cy="490768"/>
            </a:xfrm>
          </p:grpSpPr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631C8515-43F4-4A41-8333-DFE59265E95F}"/>
                  </a:ext>
                </a:extLst>
              </p:cNvPr>
              <p:cNvSpPr txBox="1"/>
              <p:nvPr/>
            </p:nvSpPr>
            <p:spPr>
              <a:xfrm>
                <a:off x="1562182" y="6420895"/>
                <a:ext cx="70902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>
                    <a:latin typeface="+mj-lt"/>
                  </a:rPr>
                  <a:t> Dpt                      NF                        10 mM     300mM            </a:t>
                </a:r>
              </a:p>
            </p:txBody>
          </p:sp>
          <p:sp>
            <p:nvSpPr>
              <p:cNvPr id="70" name="Accolade ouvrante 69">
                <a:extLst>
                  <a:ext uri="{FF2B5EF4-FFF2-40B4-BE49-F238E27FC236}">
                    <a16:creationId xmlns:a16="http://schemas.microsoft.com/office/drawing/2014/main" id="{0AE7149F-EFB7-4D9C-9E65-03F0AD20949F}"/>
                  </a:ext>
                </a:extLst>
              </p:cNvPr>
              <p:cNvSpPr/>
              <p:nvPr/>
            </p:nvSpPr>
            <p:spPr>
              <a:xfrm rot="16200000">
                <a:off x="3293648" y="5294376"/>
                <a:ext cx="190947" cy="2139558"/>
              </a:xfrm>
              <a:prstGeom prst="leftBrac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>
                  <a:latin typeface="+mj-lt"/>
                </a:endParaRPr>
              </a:p>
            </p:txBody>
          </p:sp>
          <p:sp>
            <p:nvSpPr>
              <p:cNvPr id="71" name="Accolade ouvrante 70">
                <a:extLst>
                  <a:ext uri="{FF2B5EF4-FFF2-40B4-BE49-F238E27FC236}">
                    <a16:creationId xmlns:a16="http://schemas.microsoft.com/office/drawing/2014/main" id="{783BBC64-A328-486F-8562-B8DB7095A0FA}"/>
                  </a:ext>
                </a:extLst>
              </p:cNvPr>
              <p:cNvSpPr/>
              <p:nvPr/>
            </p:nvSpPr>
            <p:spPr>
              <a:xfrm rot="16200000">
                <a:off x="5976186" y="6063715"/>
                <a:ext cx="165112" cy="607742"/>
              </a:xfrm>
              <a:prstGeom prst="leftBrac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>
                  <a:latin typeface="+mj-lt"/>
                </a:endParaRPr>
              </a:p>
            </p:txBody>
          </p:sp>
          <p:sp>
            <p:nvSpPr>
              <p:cNvPr id="72" name="Accolade ouvrante 71">
                <a:extLst>
                  <a:ext uri="{FF2B5EF4-FFF2-40B4-BE49-F238E27FC236}">
                    <a16:creationId xmlns:a16="http://schemas.microsoft.com/office/drawing/2014/main" id="{ED13112D-176E-4827-B02A-E5854E9E4EFB}"/>
                  </a:ext>
                </a:extLst>
              </p:cNvPr>
              <p:cNvSpPr/>
              <p:nvPr/>
            </p:nvSpPr>
            <p:spPr>
              <a:xfrm rot="16200000">
                <a:off x="5155118" y="5907237"/>
                <a:ext cx="158248" cy="913835"/>
              </a:xfrm>
              <a:prstGeom prst="leftBrac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>
                  <a:latin typeface="+mj-lt"/>
                </a:endParaRPr>
              </a:p>
            </p:txBody>
          </p:sp>
        </p:grpSp>
      </p:grpSp>
      <p:sp>
        <p:nvSpPr>
          <p:cNvPr id="73" name="Accolade ouvrante 72">
            <a:extLst>
              <a:ext uri="{FF2B5EF4-FFF2-40B4-BE49-F238E27FC236}">
                <a16:creationId xmlns:a16="http://schemas.microsoft.com/office/drawing/2014/main" id="{FED4EC6A-5C24-48C1-BC0E-59F9764ACB42}"/>
              </a:ext>
            </a:extLst>
          </p:cNvPr>
          <p:cNvSpPr/>
          <p:nvPr/>
        </p:nvSpPr>
        <p:spPr>
          <a:xfrm rot="5400000" flipV="1">
            <a:off x="2673405" y="2238448"/>
            <a:ext cx="232939" cy="1746206"/>
          </a:xfrm>
          <a:prstGeom prst="leftBrac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4" name="Accolade ouvrante 73">
            <a:extLst>
              <a:ext uri="{FF2B5EF4-FFF2-40B4-BE49-F238E27FC236}">
                <a16:creationId xmlns:a16="http://schemas.microsoft.com/office/drawing/2014/main" id="{578C8866-2F73-42FC-8730-323FCEF07D63}"/>
              </a:ext>
            </a:extLst>
          </p:cNvPr>
          <p:cNvSpPr/>
          <p:nvPr/>
        </p:nvSpPr>
        <p:spPr>
          <a:xfrm rot="5400000" flipV="1">
            <a:off x="4060799" y="2712005"/>
            <a:ext cx="222248" cy="809781"/>
          </a:xfrm>
          <a:prstGeom prst="leftBrac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22DB402-9DAF-4475-A61F-FFCD7D11F3D5}"/>
              </a:ext>
            </a:extLst>
          </p:cNvPr>
          <p:cNvGrpSpPr/>
          <p:nvPr/>
        </p:nvGrpSpPr>
        <p:grpSpPr>
          <a:xfrm>
            <a:off x="8149391" y="2453444"/>
            <a:ext cx="3588858" cy="2959268"/>
            <a:chOff x="8195369" y="2762989"/>
            <a:chExt cx="3588858" cy="2959268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FE63A6A5-E7AF-4F00-8653-28269583F31A}"/>
                </a:ext>
              </a:extLst>
            </p:cNvPr>
            <p:cNvGrpSpPr/>
            <p:nvPr/>
          </p:nvGrpSpPr>
          <p:grpSpPr>
            <a:xfrm>
              <a:off x="8195369" y="2762989"/>
              <a:ext cx="3203664" cy="2843165"/>
              <a:chOff x="6772039" y="542767"/>
              <a:chExt cx="2995133" cy="2720224"/>
            </a:xfrm>
          </p:grpSpPr>
          <p:sp>
            <p:nvSpPr>
              <p:cNvPr id="15" name="ZoneTexte 18">
                <a:extLst>
                  <a:ext uri="{FF2B5EF4-FFF2-40B4-BE49-F238E27FC236}">
                    <a16:creationId xmlns:a16="http://schemas.microsoft.com/office/drawing/2014/main" id="{7F19BEA4-12A8-402D-BAE0-E9B5A74388D8}"/>
                  </a:ext>
                </a:extLst>
              </p:cNvPr>
              <p:cNvSpPr txBox="1"/>
              <p:nvPr/>
            </p:nvSpPr>
            <p:spPr>
              <a:xfrm>
                <a:off x="9171968" y="2703502"/>
                <a:ext cx="595204" cy="559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BE" sz="16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AMIN</a:t>
                </a:r>
                <a:endParaRPr lang="fr-BE" sz="1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A53119F8-7C2A-4667-BACE-B488117C5A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01537" y="2853056"/>
                <a:ext cx="1524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81699F9E-C043-451C-8DC5-55C959C72982}"/>
                  </a:ext>
                </a:extLst>
              </p:cNvPr>
              <p:cNvGrpSpPr/>
              <p:nvPr/>
            </p:nvGrpSpPr>
            <p:grpSpPr>
              <a:xfrm>
                <a:off x="7242363" y="760995"/>
                <a:ext cx="1818834" cy="2263883"/>
                <a:chOff x="2448658" y="2001349"/>
                <a:chExt cx="2875085" cy="3834326"/>
              </a:xfrm>
            </p:grpSpPr>
            <p:pic>
              <p:nvPicPr>
                <p:cNvPr id="25" name="Image 24">
                  <a:extLst>
                    <a:ext uri="{FF2B5EF4-FFF2-40B4-BE49-F238E27FC236}">
                      <a16:creationId xmlns:a16="http://schemas.microsoft.com/office/drawing/2014/main" id="{4A83956F-5BAE-406D-8303-8C727ECE86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76468" b="2529"/>
                <a:stretch/>
              </p:blipFill>
              <p:spPr>
                <a:xfrm>
                  <a:off x="2448658" y="2001349"/>
                  <a:ext cx="833803" cy="3834326"/>
                </a:xfrm>
                <a:prstGeom prst="rect">
                  <a:avLst/>
                </a:prstGeom>
              </p:spPr>
            </p:pic>
            <p:pic>
              <p:nvPicPr>
                <p:cNvPr id="26" name="Image 25">
                  <a:extLst>
                    <a:ext uri="{FF2B5EF4-FFF2-40B4-BE49-F238E27FC236}">
                      <a16:creationId xmlns:a16="http://schemas.microsoft.com/office/drawing/2014/main" id="{677CD6BF-C4C9-4641-A11D-3D65FB8C3E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6030" b="2529"/>
                <a:stretch/>
              </p:blipFill>
              <p:spPr>
                <a:xfrm>
                  <a:off x="3411416" y="2001349"/>
                  <a:ext cx="1912327" cy="3834326"/>
                </a:xfrm>
                <a:prstGeom prst="rect">
                  <a:avLst/>
                </a:prstGeom>
              </p:spPr>
            </p:pic>
          </p:grpSp>
          <p:sp>
            <p:nvSpPr>
              <p:cNvPr id="18" name="TextBox 81">
                <a:extLst>
                  <a:ext uri="{FF2B5EF4-FFF2-40B4-BE49-F238E27FC236}">
                    <a16:creationId xmlns:a16="http://schemas.microsoft.com/office/drawing/2014/main" id="{BE69CDCE-E8CD-4826-9CA0-8EA1E1DD1E32}"/>
                  </a:ext>
                </a:extLst>
              </p:cNvPr>
              <p:cNvSpPr txBox="1"/>
              <p:nvPr/>
            </p:nvSpPr>
            <p:spPr>
              <a:xfrm>
                <a:off x="6923904" y="1427122"/>
                <a:ext cx="334501" cy="265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35</a:t>
                </a:r>
                <a:endParaRPr lang="en-US" sz="1200" b="1" dirty="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82">
                <a:extLst>
                  <a:ext uri="{FF2B5EF4-FFF2-40B4-BE49-F238E27FC236}">
                    <a16:creationId xmlns:a16="http://schemas.microsoft.com/office/drawing/2014/main" id="{30B09B29-C74A-472E-A670-B251DF45DC03}"/>
                  </a:ext>
                </a:extLst>
              </p:cNvPr>
              <p:cNvSpPr txBox="1"/>
              <p:nvPr/>
            </p:nvSpPr>
            <p:spPr>
              <a:xfrm>
                <a:off x="6913087" y="1830575"/>
                <a:ext cx="415546" cy="265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25</a:t>
                </a:r>
                <a:endParaRPr lang="en-US" sz="1200" b="1" dirty="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84">
                <a:extLst>
                  <a:ext uri="{FF2B5EF4-FFF2-40B4-BE49-F238E27FC236}">
                    <a16:creationId xmlns:a16="http://schemas.microsoft.com/office/drawing/2014/main" id="{EB4F7B6A-144B-4D9A-9F8F-719CE0F26FAE}"/>
                  </a:ext>
                </a:extLst>
              </p:cNvPr>
              <p:cNvSpPr txBox="1"/>
              <p:nvPr/>
            </p:nvSpPr>
            <p:spPr>
              <a:xfrm>
                <a:off x="6814152" y="2314911"/>
                <a:ext cx="455893" cy="265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18,4</a:t>
                </a:r>
                <a:endParaRPr lang="en-US" sz="1200" b="1" dirty="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85">
                <a:extLst>
                  <a:ext uri="{FF2B5EF4-FFF2-40B4-BE49-F238E27FC236}">
                    <a16:creationId xmlns:a16="http://schemas.microsoft.com/office/drawing/2014/main" id="{A02224AE-FE7D-4321-87AB-5EC09F06759A}"/>
                  </a:ext>
                </a:extLst>
              </p:cNvPr>
              <p:cNvSpPr txBox="1"/>
              <p:nvPr/>
            </p:nvSpPr>
            <p:spPr>
              <a:xfrm>
                <a:off x="6814152" y="2686229"/>
                <a:ext cx="455893" cy="265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14,4</a:t>
                </a:r>
                <a:endParaRPr lang="en-US" sz="1200" b="1" dirty="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81">
                <a:extLst>
                  <a:ext uri="{FF2B5EF4-FFF2-40B4-BE49-F238E27FC236}">
                    <a16:creationId xmlns:a16="http://schemas.microsoft.com/office/drawing/2014/main" id="{BB3CEA0C-2017-44A7-9122-1D452036F1F0}"/>
                  </a:ext>
                </a:extLst>
              </p:cNvPr>
              <p:cNvSpPr txBox="1"/>
              <p:nvPr/>
            </p:nvSpPr>
            <p:spPr>
              <a:xfrm>
                <a:off x="6923904" y="1097927"/>
                <a:ext cx="334501" cy="265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45</a:t>
                </a:r>
                <a:endParaRPr lang="en-US" sz="1200" b="1" dirty="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85">
                <a:extLst>
                  <a:ext uri="{FF2B5EF4-FFF2-40B4-BE49-F238E27FC236}">
                    <a16:creationId xmlns:a16="http://schemas.microsoft.com/office/drawing/2014/main" id="{56EB6427-F2E5-49EC-94B0-278B3551CC6E}"/>
                  </a:ext>
                </a:extLst>
              </p:cNvPr>
              <p:cNvSpPr txBox="1"/>
              <p:nvPr/>
            </p:nvSpPr>
            <p:spPr>
              <a:xfrm>
                <a:off x="6772039" y="542767"/>
                <a:ext cx="532325" cy="265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GB" sz="1200" b="1" dirty="0" err="1">
                    <a:latin typeface="+mj-lt"/>
                    <a:cs typeface="Arial" panose="020B0604020202020204" pitchFamily="34" charset="0"/>
                  </a:rPr>
                  <a:t>kDa</a:t>
                </a:r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 </a:t>
                </a:r>
                <a:endParaRPr lang="en-US" sz="1200" b="1" dirty="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80">
                <a:extLst>
                  <a:ext uri="{FF2B5EF4-FFF2-40B4-BE49-F238E27FC236}">
                    <a16:creationId xmlns:a16="http://schemas.microsoft.com/office/drawing/2014/main" id="{D07C5237-01D9-41B0-9BB2-8CB88A443E52}"/>
                  </a:ext>
                </a:extLst>
              </p:cNvPr>
              <p:cNvSpPr txBox="1"/>
              <p:nvPr/>
            </p:nvSpPr>
            <p:spPr>
              <a:xfrm>
                <a:off x="6823242" y="767502"/>
                <a:ext cx="455893" cy="265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+mj-lt"/>
                    <a:cs typeface="Arial" panose="020B0604020202020204" pitchFamily="34" charset="0"/>
                  </a:rPr>
                  <a:t>66,2</a:t>
                </a:r>
              </a:p>
            </p:txBody>
          </p:sp>
        </p:grpSp>
        <p:sp>
          <p:nvSpPr>
            <p:cNvPr id="48" name="ZoneTexte 18">
              <a:extLst>
                <a:ext uri="{FF2B5EF4-FFF2-40B4-BE49-F238E27FC236}">
                  <a16:creationId xmlns:a16="http://schemas.microsoft.com/office/drawing/2014/main" id="{8D50285C-A1EE-426B-9B2A-ED4DDF5F1BDA}"/>
                </a:ext>
              </a:extLst>
            </p:cNvPr>
            <p:cNvSpPr txBox="1"/>
            <p:nvPr/>
          </p:nvSpPr>
          <p:spPr>
            <a:xfrm>
              <a:off x="10660070" y="5047802"/>
              <a:ext cx="11241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BE" sz="1600" b="1" kern="12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AMIN </a:t>
              </a:r>
              <a:endParaRPr lang="fr-BE" sz="1600" dirty="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F94E1D17-23E7-43EC-992D-F2BE166E61F5}"/>
                </a:ext>
              </a:extLst>
            </p:cNvPr>
            <p:cNvSpPr txBox="1"/>
            <p:nvPr/>
          </p:nvSpPr>
          <p:spPr>
            <a:xfrm>
              <a:off x="9349903" y="5383703"/>
              <a:ext cx="12940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/>
                <a:t>NC	        C            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DC34F8E-619F-4710-A579-A2839150C30C}"/>
              </a:ext>
            </a:extLst>
          </p:cNvPr>
          <p:cNvGrpSpPr/>
          <p:nvPr/>
        </p:nvGrpSpPr>
        <p:grpSpPr>
          <a:xfrm>
            <a:off x="942347" y="2397891"/>
            <a:ext cx="5308691" cy="2106698"/>
            <a:chOff x="951491" y="2397891"/>
            <a:chExt cx="5308691" cy="2106698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2117AAC-B24E-4EC4-BE87-4722457AF3E5}"/>
                </a:ext>
              </a:extLst>
            </p:cNvPr>
            <p:cNvGrpSpPr/>
            <p:nvPr/>
          </p:nvGrpSpPr>
          <p:grpSpPr>
            <a:xfrm>
              <a:off x="951491" y="2397891"/>
              <a:ext cx="5308691" cy="2106698"/>
              <a:chOff x="951491" y="2397891"/>
              <a:chExt cx="5308691" cy="2106698"/>
            </a:xfrm>
          </p:grpSpPr>
          <p:sp>
            <p:nvSpPr>
              <p:cNvPr id="44" name="ZoneTexte 18">
                <a:extLst>
                  <a:ext uri="{FF2B5EF4-FFF2-40B4-BE49-F238E27FC236}">
                    <a16:creationId xmlns:a16="http://schemas.microsoft.com/office/drawing/2014/main" id="{57C46C3D-4607-4B77-BAC7-363B65BE05B6}"/>
                  </a:ext>
                </a:extLst>
              </p:cNvPr>
              <p:cNvSpPr txBox="1"/>
              <p:nvPr/>
            </p:nvSpPr>
            <p:spPr>
              <a:xfrm>
                <a:off x="4580878" y="3430240"/>
                <a:ext cx="909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BE" sz="1600" b="1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AnhC</a:t>
                </a:r>
                <a:endParaRPr lang="fr-BE" sz="16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  <p:sp>
            <p:nvSpPr>
              <p:cNvPr id="50" name="ZoneTexte 18">
                <a:extLst>
                  <a:ext uri="{FF2B5EF4-FFF2-40B4-BE49-F238E27FC236}">
                    <a16:creationId xmlns:a16="http://schemas.microsoft.com/office/drawing/2014/main" id="{0703AB48-BADC-47AA-AA5B-EBA437684C46}"/>
                  </a:ext>
                </a:extLst>
              </p:cNvPr>
              <p:cNvSpPr txBox="1"/>
              <p:nvPr/>
            </p:nvSpPr>
            <p:spPr>
              <a:xfrm>
                <a:off x="4551243" y="4166035"/>
                <a:ext cx="17089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BE" sz="1600" b="1" kern="1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AMIN (</a:t>
                </a:r>
                <a:r>
                  <a:rPr lang="fr-BE" sz="1600" b="1" kern="12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His</a:t>
                </a:r>
                <a:r>
                  <a:rPr lang="fr-BE" sz="1600" b="1" kern="12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fr-BE" sz="16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65368E15-360E-431D-ADEF-2B589B46C759}"/>
                  </a:ext>
                </a:extLst>
              </p:cNvPr>
              <p:cNvGrpSpPr/>
              <p:nvPr/>
            </p:nvGrpSpPr>
            <p:grpSpPr>
              <a:xfrm>
                <a:off x="951491" y="2397891"/>
                <a:ext cx="3886697" cy="2091505"/>
                <a:chOff x="951491" y="2397891"/>
                <a:chExt cx="3886697" cy="2091505"/>
              </a:xfrm>
            </p:grpSpPr>
            <p:pic>
              <p:nvPicPr>
                <p:cNvPr id="60" name="Image 59">
                  <a:extLst>
                    <a:ext uri="{FF2B5EF4-FFF2-40B4-BE49-F238E27FC236}">
                      <a16:creationId xmlns:a16="http://schemas.microsoft.com/office/drawing/2014/main" id="{9BDD535D-4732-41A0-8153-618C728F7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85133" y="2695284"/>
                  <a:ext cx="3228256" cy="1758263"/>
                </a:xfrm>
                <a:prstGeom prst="rect">
                  <a:avLst/>
                </a:prstGeom>
              </p:spPr>
            </p:pic>
            <p:sp>
              <p:nvSpPr>
                <p:cNvPr id="35" name="TextBox 81">
                  <a:extLst>
                    <a:ext uri="{FF2B5EF4-FFF2-40B4-BE49-F238E27FC236}">
                      <a16:creationId xmlns:a16="http://schemas.microsoft.com/office/drawing/2014/main" id="{C1467C18-C920-4032-BDD0-7BD8C2D362DE}"/>
                    </a:ext>
                  </a:extLst>
                </p:cNvPr>
                <p:cNvSpPr txBox="1"/>
                <p:nvPr/>
              </p:nvSpPr>
              <p:spPr>
                <a:xfrm>
                  <a:off x="1054965" y="2981799"/>
                  <a:ext cx="35779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1" dirty="0">
                      <a:latin typeface="+mj-lt"/>
                      <a:cs typeface="Arial" panose="020B0604020202020204" pitchFamily="34" charset="0"/>
                    </a:rPr>
                    <a:t>35</a:t>
                  </a:r>
                  <a:endParaRPr lang="en-US" sz="1200" b="1" dirty="0"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TextBox 82">
                  <a:extLst>
                    <a:ext uri="{FF2B5EF4-FFF2-40B4-BE49-F238E27FC236}">
                      <a16:creationId xmlns:a16="http://schemas.microsoft.com/office/drawing/2014/main" id="{715FA54B-6BB7-4942-AD51-58B290DEF5AB}"/>
                    </a:ext>
                  </a:extLst>
                </p:cNvPr>
                <p:cNvSpPr txBox="1"/>
                <p:nvPr/>
              </p:nvSpPr>
              <p:spPr>
                <a:xfrm>
                  <a:off x="1075635" y="3348738"/>
                  <a:ext cx="44447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latin typeface="+mj-lt"/>
                      <a:cs typeface="Arial" panose="020B0604020202020204" pitchFamily="34" charset="0"/>
                    </a:rPr>
                    <a:t>25</a:t>
                  </a:r>
                  <a:endParaRPr lang="en-US" sz="1200" b="1" dirty="0"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Box 84">
                  <a:extLst>
                    <a:ext uri="{FF2B5EF4-FFF2-40B4-BE49-F238E27FC236}">
                      <a16:creationId xmlns:a16="http://schemas.microsoft.com/office/drawing/2014/main" id="{A0D1E176-2633-40BC-8879-B0DFD49D8301}"/>
                    </a:ext>
                  </a:extLst>
                </p:cNvPr>
                <p:cNvSpPr txBox="1"/>
                <p:nvPr/>
              </p:nvSpPr>
              <p:spPr>
                <a:xfrm>
                  <a:off x="1005436" y="3864148"/>
                  <a:ext cx="48763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1" dirty="0">
                      <a:latin typeface="+mj-lt"/>
                      <a:cs typeface="Arial" panose="020B0604020202020204" pitchFamily="34" charset="0"/>
                    </a:rPr>
                    <a:t>18,4</a:t>
                  </a:r>
                  <a:endParaRPr lang="en-US" sz="1200" b="1" dirty="0"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TextBox 85">
                  <a:extLst>
                    <a:ext uri="{FF2B5EF4-FFF2-40B4-BE49-F238E27FC236}">
                      <a16:creationId xmlns:a16="http://schemas.microsoft.com/office/drawing/2014/main" id="{6CC8F6E1-A3BD-4650-BC62-466AFE24A064}"/>
                    </a:ext>
                  </a:extLst>
                </p:cNvPr>
                <p:cNvSpPr txBox="1"/>
                <p:nvPr/>
              </p:nvSpPr>
              <p:spPr>
                <a:xfrm>
                  <a:off x="1006546" y="4212397"/>
                  <a:ext cx="48763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1" dirty="0">
                      <a:latin typeface="+mj-lt"/>
                      <a:cs typeface="Arial" panose="020B0604020202020204" pitchFamily="34" charset="0"/>
                    </a:rPr>
                    <a:t>14,4</a:t>
                  </a:r>
                  <a:endParaRPr lang="en-US" sz="1200" b="1" dirty="0"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TextBox 81">
                  <a:extLst>
                    <a:ext uri="{FF2B5EF4-FFF2-40B4-BE49-F238E27FC236}">
                      <a16:creationId xmlns:a16="http://schemas.microsoft.com/office/drawing/2014/main" id="{AA5D517C-41EA-47CC-B668-DB583E9E16F9}"/>
                    </a:ext>
                  </a:extLst>
                </p:cNvPr>
                <p:cNvSpPr txBox="1"/>
                <p:nvPr/>
              </p:nvSpPr>
              <p:spPr>
                <a:xfrm>
                  <a:off x="1044829" y="2689845"/>
                  <a:ext cx="35779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1" dirty="0">
                      <a:latin typeface="+mj-lt"/>
                      <a:cs typeface="Arial" panose="020B0604020202020204" pitchFamily="34" charset="0"/>
                    </a:rPr>
                    <a:t>45</a:t>
                  </a:r>
                  <a:endParaRPr lang="en-US" sz="1200" b="1" dirty="0"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TextBox 85">
                  <a:extLst>
                    <a:ext uri="{FF2B5EF4-FFF2-40B4-BE49-F238E27FC236}">
                      <a16:creationId xmlns:a16="http://schemas.microsoft.com/office/drawing/2014/main" id="{F2E99EA6-866F-4229-B2FA-DE985D0B0E95}"/>
                    </a:ext>
                  </a:extLst>
                </p:cNvPr>
                <p:cNvSpPr txBox="1"/>
                <p:nvPr/>
              </p:nvSpPr>
              <p:spPr>
                <a:xfrm>
                  <a:off x="951491" y="2397891"/>
                  <a:ext cx="56938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1" dirty="0">
                      <a:latin typeface="+mj-lt"/>
                      <a:cs typeface="Arial" panose="020B0604020202020204" pitchFamily="34" charset="0"/>
                    </a:rPr>
                    <a:t> </a:t>
                  </a:r>
                  <a:r>
                    <a:rPr lang="en-GB" sz="1200" b="1" dirty="0" err="1">
                      <a:latin typeface="+mj-lt"/>
                      <a:cs typeface="Arial" panose="020B0604020202020204" pitchFamily="34" charset="0"/>
                    </a:rPr>
                    <a:t>kDa</a:t>
                  </a:r>
                  <a:r>
                    <a:rPr lang="en-GB" sz="1200" b="1" dirty="0">
                      <a:latin typeface="+mj-lt"/>
                      <a:cs typeface="Arial" panose="020B0604020202020204" pitchFamily="34" charset="0"/>
                    </a:rPr>
                    <a:t> </a:t>
                  </a:r>
                  <a:endParaRPr lang="en-US" sz="1200" b="1" dirty="0"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ZoneTexte 74">
                  <a:extLst>
                    <a:ext uri="{FF2B5EF4-FFF2-40B4-BE49-F238E27FC236}">
                      <a16:creationId xmlns:a16="http://schemas.microsoft.com/office/drawing/2014/main" id="{5621DC1A-90EB-447A-851A-3F1712D38E8A}"/>
                    </a:ext>
                  </a:extLst>
                </p:cNvPr>
                <p:cNvSpPr txBox="1"/>
                <p:nvPr/>
              </p:nvSpPr>
              <p:spPr>
                <a:xfrm>
                  <a:off x="2436425" y="2763564"/>
                  <a:ext cx="240176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BE" sz="1200" b="1" dirty="0">
                      <a:solidFill>
                        <a:schemeClr val="bg1"/>
                      </a:solidFill>
                      <a:latin typeface="+mj-lt"/>
                    </a:rPr>
                    <a:t>        250 mM          500 mM            </a:t>
                  </a:r>
                </a:p>
              </p:txBody>
            </p:sp>
          </p:grpSp>
        </p:grp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E5847BC5-FAF3-4E21-8CE6-D8A38CDD8791}"/>
                </a:ext>
              </a:extLst>
            </p:cNvPr>
            <p:cNvCxnSpPr/>
            <p:nvPr/>
          </p:nvCxnSpPr>
          <p:spPr>
            <a:xfrm>
              <a:off x="2404847" y="2995081"/>
              <a:ext cx="1258131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EEA8A135-900C-457D-B784-71DA144B1209}"/>
                </a:ext>
              </a:extLst>
            </p:cNvPr>
            <p:cNvCxnSpPr>
              <a:cxnSpLocks/>
            </p:cNvCxnSpPr>
            <p:nvPr/>
          </p:nvCxnSpPr>
          <p:spPr>
            <a:xfrm>
              <a:off x="3785320" y="2996627"/>
              <a:ext cx="64315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743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u="sng" dirty="0"/>
              <a:t> Etude du domaine AMIN par RMN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996778B-DB9E-4BE5-8B09-74EF926EF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35" y="2486124"/>
            <a:ext cx="4641238" cy="426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0E293DE-C7EE-4E43-9BF1-AB352C4DE96D}"/>
              </a:ext>
            </a:extLst>
          </p:cNvPr>
          <p:cNvSpPr txBox="1">
            <a:spLocks/>
          </p:cNvSpPr>
          <p:nvPr/>
        </p:nvSpPr>
        <p:spPr>
          <a:xfrm>
            <a:off x="2404847" y="1441201"/>
            <a:ext cx="6552705" cy="139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Attribution des résonances du domaine AMIN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25C25E5-854B-4F53-9D60-93E956885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10" y="3089201"/>
            <a:ext cx="6552705" cy="10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Domaine structuré</a:t>
            </a:r>
            <a:endParaRPr lang="fr-FR" altLang="ko-KR" sz="2000" baseline="-25000" dirty="0"/>
          </a:p>
          <a:p>
            <a:pPr marL="342900" indent="-342900">
              <a:lnSpc>
                <a:spcPct val="130000"/>
              </a:lnSpc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Attribution des résonances du domaine AMIN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37338E-27D8-4253-A218-9C7307CD9FF1}"/>
              </a:ext>
            </a:extLst>
          </p:cNvPr>
          <p:cNvSpPr txBox="1"/>
          <p:nvPr/>
        </p:nvSpPr>
        <p:spPr>
          <a:xfrm>
            <a:off x="5755497" y="4076857"/>
            <a:ext cx="5791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</a:pPr>
            <a:endParaRPr lang="fr-BE" sz="2000" dirty="0"/>
          </a:p>
          <a:p>
            <a:pPr marL="800100" lvl="1" indent="-342900">
              <a:buClr>
                <a:schemeClr val="accent2"/>
              </a:buClr>
              <a:buFont typeface="Corbel" panose="020B0503020204020204" pitchFamily="34" charset="0"/>
              <a:buChar char="◊"/>
            </a:pPr>
            <a:r>
              <a:rPr lang="fr-BE" sz="2000" dirty="0"/>
              <a:t>  94, 73 % pour la chaine principale</a:t>
            </a:r>
          </a:p>
          <a:p>
            <a:pPr lvl="1">
              <a:buClr>
                <a:schemeClr val="accent3"/>
              </a:buClr>
              <a:buFont typeface="Arial" pitchFamily="34" charset="0"/>
              <a:buChar char="•"/>
            </a:pPr>
            <a:endParaRPr lang="fr-BE" sz="2000" dirty="0"/>
          </a:p>
          <a:p>
            <a:pPr marL="800100" lvl="1" indent="-342900">
              <a:buClr>
                <a:schemeClr val="accent2"/>
              </a:buClr>
              <a:buFont typeface="Corbel" panose="020B0503020204020204" pitchFamily="34" charset="0"/>
              <a:buChar char="◊"/>
            </a:pPr>
            <a:r>
              <a:rPr lang="fr-BE" sz="2000" dirty="0"/>
              <a:t> 24,5 % pour les chaines latérales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6564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4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Généralités</a:t>
            </a:r>
            <a:endParaRPr lang="en-GB" dirty="0"/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Le divisome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" name="Image 31" descr="Divisome_04.png">
            <a:extLst>
              <a:ext uri="{FF2B5EF4-FFF2-40B4-BE49-F238E27FC236}">
                <a16:creationId xmlns:a16="http://schemas.microsoft.com/office/drawing/2014/main" id="{2CBBF6D3-7671-40FE-A2E4-6EF3DA2B0E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2705245"/>
            <a:ext cx="4548611" cy="403110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FC7E1211-21E7-4EC2-ADA4-DA7108A138A6}"/>
              </a:ext>
            </a:extLst>
          </p:cNvPr>
          <p:cNvSpPr/>
          <p:nvPr/>
        </p:nvSpPr>
        <p:spPr>
          <a:xfrm>
            <a:off x="4755446" y="5908473"/>
            <a:ext cx="1591056" cy="83535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8D6023C-5FFA-4606-BE37-9E54A1F3720A}"/>
              </a:ext>
            </a:extLst>
          </p:cNvPr>
          <p:cNvCxnSpPr>
            <a:cxnSpLocks/>
          </p:cNvCxnSpPr>
          <p:nvPr/>
        </p:nvCxnSpPr>
        <p:spPr>
          <a:xfrm flipV="1">
            <a:off x="6707681" y="1840192"/>
            <a:ext cx="301792" cy="2564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1FE4B13-FFF9-4A1B-B366-57A5B33E8214}"/>
              </a:ext>
            </a:extLst>
          </p:cNvPr>
          <p:cNvCxnSpPr>
            <a:cxnSpLocks/>
          </p:cNvCxnSpPr>
          <p:nvPr/>
        </p:nvCxnSpPr>
        <p:spPr>
          <a:xfrm>
            <a:off x="6823854" y="2405948"/>
            <a:ext cx="301792" cy="1678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DE987652-BD7D-4BD8-8E80-08F7CCE3748F}"/>
              </a:ext>
            </a:extLst>
          </p:cNvPr>
          <p:cNvSpPr txBox="1"/>
          <p:nvPr/>
        </p:nvSpPr>
        <p:spPr>
          <a:xfrm>
            <a:off x="7089870" y="1663222"/>
            <a:ext cx="906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PBP1b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0C1DDAA-1CEF-4159-AFD0-3C3244C5B6E5}"/>
              </a:ext>
            </a:extLst>
          </p:cNvPr>
          <p:cNvSpPr txBox="1"/>
          <p:nvPr/>
        </p:nvSpPr>
        <p:spPr>
          <a:xfrm>
            <a:off x="7089870" y="2364708"/>
            <a:ext cx="906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PBP3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7871236-C94C-4D63-AD51-631EA6772D35}"/>
              </a:ext>
            </a:extLst>
          </p:cNvPr>
          <p:cNvCxnSpPr>
            <a:cxnSpLocks/>
          </p:cNvCxnSpPr>
          <p:nvPr/>
        </p:nvCxnSpPr>
        <p:spPr>
          <a:xfrm>
            <a:off x="7889930" y="1913110"/>
            <a:ext cx="301792" cy="1832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E191F74-C458-48C0-B7C1-256CCE8FE5A4}"/>
              </a:ext>
            </a:extLst>
          </p:cNvPr>
          <p:cNvCxnSpPr>
            <a:cxnSpLocks/>
          </p:cNvCxnSpPr>
          <p:nvPr/>
        </p:nvCxnSpPr>
        <p:spPr>
          <a:xfrm flipV="1">
            <a:off x="7776205" y="2377661"/>
            <a:ext cx="425110" cy="1659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7A6F942-2ED3-4845-A11E-EACF428EADC6}"/>
              </a:ext>
            </a:extLst>
          </p:cNvPr>
          <p:cNvCxnSpPr>
            <a:cxnSpLocks/>
          </p:cNvCxnSpPr>
          <p:nvPr/>
        </p:nvCxnSpPr>
        <p:spPr>
          <a:xfrm flipV="1">
            <a:off x="8548806" y="1832499"/>
            <a:ext cx="301792" cy="2718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56588973-FE55-4EA9-9321-632B74B188E0}"/>
              </a:ext>
            </a:extLst>
          </p:cNvPr>
          <p:cNvSpPr txBox="1"/>
          <p:nvPr/>
        </p:nvSpPr>
        <p:spPr>
          <a:xfrm>
            <a:off x="8765626" y="1619117"/>
            <a:ext cx="906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NlpD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EC76BE5-CE7A-4C1B-9AA0-71259FE310B1}"/>
              </a:ext>
            </a:extLst>
          </p:cNvPr>
          <p:cNvCxnSpPr/>
          <p:nvPr/>
        </p:nvCxnSpPr>
        <p:spPr>
          <a:xfrm>
            <a:off x="9076267" y="1957671"/>
            <a:ext cx="0" cy="16254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43E0194F-77C3-4511-9640-2CD71B47DB54}"/>
              </a:ext>
            </a:extLst>
          </p:cNvPr>
          <p:cNvGrpSpPr/>
          <p:nvPr/>
        </p:nvGrpSpPr>
        <p:grpSpPr>
          <a:xfrm>
            <a:off x="3058304" y="1616248"/>
            <a:ext cx="6458866" cy="452341"/>
            <a:chOff x="3543731" y="1616248"/>
            <a:chExt cx="6458866" cy="452341"/>
          </a:xfrm>
        </p:grpSpPr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F0A75090-3BA0-4660-A30D-43C136FF4AA1}"/>
                </a:ext>
              </a:extLst>
            </p:cNvPr>
            <p:cNvCxnSpPr>
              <a:cxnSpLocks/>
            </p:cNvCxnSpPr>
            <p:nvPr/>
          </p:nvCxnSpPr>
          <p:spPr>
            <a:xfrm>
              <a:off x="8850597" y="1616248"/>
              <a:ext cx="1152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7016B0D7-C606-4AB4-9B6D-272E448FA36F}"/>
                </a:ext>
              </a:extLst>
            </p:cNvPr>
            <p:cNvGrpSpPr/>
            <p:nvPr/>
          </p:nvGrpSpPr>
          <p:grpSpPr>
            <a:xfrm>
              <a:off x="3543731" y="1616248"/>
              <a:ext cx="5551956" cy="452341"/>
              <a:chOff x="4120444" y="1671166"/>
              <a:chExt cx="5551956" cy="452341"/>
            </a:xfrm>
          </p:grpSpPr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E66FE9A6-586D-48B2-BD3F-47BF5A47F0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0444" y="1671166"/>
                <a:ext cx="0" cy="452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C1ACB468-A155-4707-BE6B-B1517A9BD6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0444" y="1671166"/>
                <a:ext cx="555195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5CFF2745-BE5C-4AE4-A063-0E8D513009A2}"/>
              </a:ext>
            </a:extLst>
          </p:cNvPr>
          <p:cNvSpPr txBox="1"/>
          <p:nvPr/>
        </p:nvSpPr>
        <p:spPr>
          <a:xfrm>
            <a:off x="9436406" y="1462359"/>
            <a:ext cx="906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EnvC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8F8C4068-51FB-4277-A06A-D075709DF18C}"/>
              </a:ext>
            </a:extLst>
          </p:cNvPr>
          <p:cNvCxnSpPr>
            <a:cxnSpLocks/>
          </p:cNvCxnSpPr>
          <p:nvPr/>
        </p:nvCxnSpPr>
        <p:spPr>
          <a:xfrm>
            <a:off x="9722498" y="1825054"/>
            <a:ext cx="0" cy="27126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9C488ECC-02D5-496A-8330-A9F8141DCE21}"/>
              </a:ext>
            </a:extLst>
          </p:cNvPr>
          <p:cNvSpPr/>
          <p:nvPr/>
        </p:nvSpPr>
        <p:spPr>
          <a:xfrm>
            <a:off x="8712265" y="4145383"/>
            <a:ext cx="2380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400" dirty="0"/>
              <a:t>Formation et stabilisation de l’anneau contractile</a:t>
            </a:r>
            <a:endParaRPr lang="en-US" sz="1400" dirty="0"/>
          </a:p>
        </p:txBody>
      </p:sp>
      <p:pic>
        <p:nvPicPr>
          <p:cNvPr id="63" name="Picture 9">
            <a:extLst>
              <a:ext uri="{FF2B5EF4-FFF2-40B4-BE49-F238E27FC236}">
                <a16:creationId xmlns:a16="http://schemas.microsoft.com/office/drawing/2014/main" id="{9B3C30C7-4590-4329-B2E4-15388EEEF6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384" y="4926641"/>
            <a:ext cx="1989937" cy="77678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61702A37-A237-469C-A111-66929A31413F}"/>
              </a:ext>
            </a:extLst>
          </p:cNvPr>
          <p:cNvSpPr/>
          <p:nvPr/>
        </p:nvSpPr>
        <p:spPr>
          <a:xfrm>
            <a:off x="8611390" y="4072702"/>
            <a:ext cx="2605243" cy="1966436"/>
          </a:xfrm>
          <a:prstGeom prst="rect">
            <a:avLst/>
          </a:prstGeom>
          <a:noFill/>
          <a:ln w="38100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FF149E48-4BA3-4B0F-8961-762CA36582AE}"/>
              </a:ext>
            </a:extLst>
          </p:cNvPr>
          <p:cNvSpPr txBox="1"/>
          <p:nvPr/>
        </p:nvSpPr>
        <p:spPr>
          <a:xfrm>
            <a:off x="804008" y="2067394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cs typeface="Arial" panose="020B0604020202020204" pitchFamily="34" charset="0"/>
              </a:rPr>
              <a:t>FtsZ</a:t>
            </a:r>
            <a:r>
              <a:rPr lang="fr-BE" dirty="0">
                <a:cs typeface="Arial" panose="020B0604020202020204" pitchFamily="34" charset="0"/>
                <a:sym typeface="Wingdings" pitchFamily="2" charset="2"/>
              </a:rPr>
              <a:t></a:t>
            </a:r>
            <a:endParaRPr lang="fr-BE" dirty="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1068A781-AECB-4E83-B143-2F2B52432071}"/>
              </a:ext>
            </a:extLst>
          </p:cNvPr>
          <p:cNvSpPr txBox="1"/>
          <p:nvPr/>
        </p:nvSpPr>
        <p:spPr>
          <a:xfrm>
            <a:off x="1440166" y="2067394"/>
            <a:ext cx="150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cs typeface="Arial" panose="020B0604020202020204" pitchFamily="34" charset="0"/>
                <a:sym typeface="Wingdings" pitchFamily="2" charset="2"/>
              </a:rPr>
              <a:t>ZipA/FtsA</a:t>
            </a:r>
            <a:endParaRPr lang="fr-BE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554C77E4-09BF-4E36-81CB-9CFEF063D4BE}"/>
              </a:ext>
            </a:extLst>
          </p:cNvPr>
          <p:cNvSpPr txBox="1"/>
          <p:nvPr/>
        </p:nvSpPr>
        <p:spPr>
          <a:xfrm>
            <a:off x="2732381" y="2067394"/>
            <a:ext cx="150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cs typeface="Arial" panose="020B0604020202020204" pitchFamily="34" charset="0"/>
                <a:sym typeface="Wingdings" pitchFamily="2" charset="2"/>
              </a:rPr>
              <a:t>FtsEX </a:t>
            </a:r>
            <a:endParaRPr lang="fr-BE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8FA76DD1-EC41-4A40-B3C6-E068EE949A48}"/>
              </a:ext>
            </a:extLst>
          </p:cNvPr>
          <p:cNvSpPr txBox="1"/>
          <p:nvPr/>
        </p:nvSpPr>
        <p:spPr>
          <a:xfrm>
            <a:off x="3613085" y="2067394"/>
            <a:ext cx="101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cs typeface="Arial" panose="020B0604020202020204" pitchFamily="34" charset="0"/>
                <a:sym typeface="Wingdings" pitchFamily="2" charset="2"/>
              </a:rPr>
              <a:t>FtsK</a:t>
            </a:r>
            <a:endParaRPr lang="fr-BE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E13EF930-CBF8-41C1-A46F-DA4A2EF94DDB}"/>
              </a:ext>
            </a:extLst>
          </p:cNvPr>
          <p:cNvSpPr txBox="1"/>
          <p:nvPr/>
        </p:nvSpPr>
        <p:spPr>
          <a:xfrm>
            <a:off x="4260996" y="2067394"/>
            <a:ext cx="123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cs typeface="Arial" panose="020B0604020202020204" pitchFamily="34" charset="0"/>
                <a:sym typeface="Wingdings" pitchFamily="2" charset="2"/>
              </a:rPr>
              <a:t>FtsQ </a:t>
            </a:r>
            <a:endParaRPr lang="fr-BE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4F027880-FC3D-4E0F-9730-6D10ED40135B}"/>
              </a:ext>
            </a:extLst>
          </p:cNvPr>
          <p:cNvSpPr txBox="1"/>
          <p:nvPr/>
        </p:nvSpPr>
        <p:spPr>
          <a:xfrm>
            <a:off x="5051437" y="2067394"/>
            <a:ext cx="150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cs typeface="Arial" panose="020B0604020202020204" pitchFamily="34" charset="0"/>
                <a:sym typeface="Wingdings" pitchFamily="2" charset="2"/>
              </a:rPr>
              <a:t>FtsB/FtsL </a:t>
            </a:r>
            <a:endParaRPr lang="fr-BE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BBC2E3A6-B009-445B-AF91-E39F25165D49}"/>
              </a:ext>
            </a:extLst>
          </p:cNvPr>
          <p:cNvSpPr txBox="1"/>
          <p:nvPr/>
        </p:nvSpPr>
        <p:spPr>
          <a:xfrm>
            <a:off x="6312092" y="2067394"/>
            <a:ext cx="96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cs typeface="Arial" panose="020B0604020202020204" pitchFamily="34" charset="0"/>
                <a:sym typeface="Wingdings" pitchFamily="2" charset="2"/>
              </a:rPr>
              <a:t>FtsW</a:t>
            </a:r>
            <a:endParaRPr lang="fr-BE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AC30CEFA-2B7B-448F-9A97-EFE241B0E037}"/>
              </a:ext>
            </a:extLst>
          </p:cNvPr>
          <p:cNvSpPr txBox="1"/>
          <p:nvPr/>
        </p:nvSpPr>
        <p:spPr>
          <a:xfrm>
            <a:off x="8033410" y="2067394"/>
            <a:ext cx="838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>
                <a:cs typeface="Arial" panose="020B0604020202020204" pitchFamily="34" charset="0"/>
                <a:sym typeface="Wingdings" pitchFamily="2" charset="2"/>
              </a:rPr>
              <a:t>FtsN </a:t>
            </a:r>
            <a:endParaRPr lang="fr-BE" sz="1600" dirty="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9595F9DE-64D4-4CA5-8DE0-A9E4EADCB53F}"/>
              </a:ext>
            </a:extLst>
          </p:cNvPr>
          <p:cNvSpPr txBox="1"/>
          <p:nvPr/>
        </p:nvSpPr>
        <p:spPr>
          <a:xfrm>
            <a:off x="8722999" y="2067394"/>
            <a:ext cx="969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>
                <a:cs typeface="Arial" panose="020B0604020202020204" pitchFamily="34" charset="0"/>
                <a:sym typeface="Wingdings" pitchFamily="2" charset="2"/>
              </a:rPr>
              <a:t>AmiC</a:t>
            </a:r>
            <a:endParaRPr lang="fr-BE" sz="1600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5B6CB1BD-173B-4BA9-8476-CA3B8C5211DE}"/>
              </a:ext>
            </a:extLst>
          </p:cNvPr>
          <p:cNvSpPr txBox="1"/>
          <p:nvPr/>
        </p:nvSpPr>
        <p:spPr>
          <a:xfrm>
            <a:off x="9426262" y="2067394"/>
            <a:ext cx="1501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>
                <a:cs typeface="Arial" panose="020B0604020202020204" pitchFamily="34" charset="0"/>
                <a:sym typeface="Wingdings" pitchFamily="2" charset="2"/>
              </a:rPr>
              <a:t>AmiB/(AmiA)</a:t>
            </a:r>
            <a:endParaRPr lang="fr-BE" sz="1600" dirty="0"/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428C168B-6FD8-489B-AE8F-CA486BE2781C}"/>
              </a:ext>
            </a:extLst>
          </p:cNvPr>
          <p:cNvCxnSpPr>
            <a:cxnSpLocks/>
          </p:cNvCxnSpPr>
          <p:nvPr/>
        </p:nvCxnSpPr>
        <p:spPr>
          <a:xfrm flipV="1">
            <a:off x="7436498" y="2038943"/>
            <a:ext cx="0" cy="27126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98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29" grpId="0"/>
      <p:bldP spid="60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u="sng" dirty="0"/>
              <a:t> Etude du domaine AMIN par RMN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Groupe 6">
            <a:extLst>
              <a:ext uri="{FF2B5EF4-FFF2-40B4-BE49-F238E27FC236}">
                <a16:creationId xmlns:a16="http://schemas.microsoft.com/office/drawing/2014/main" id="{3C8E9257-992D-40A2-93CC-B0A21E4929E2}"/>
              </a:ext>
            </a:extLst>
          </p:cNvPr>
          <p:cNvGrpSpPr>
            <a:grpSpLocks/>
          </p:cNvGrpSpPr>
          <p:nvPr/>
        </p:nvGrpSpPr>
        <p:grpSpPr bwMode="auto">
          <a:xfrm>
            <a:off x="2761266" y="3094384"/>
            <a:ext cx="6386165" cy="3332485"/>
            <a:chOff x="3491880" y="3284984"/>
            <a:chExt cx="5800746" cy="3033628"/>
          </a:xfrm>
        </p:grpSpPr>
        <p:sp>
          <p:nvSpPr>
            <p:cNvPr id="15" name="ZoneTexte 7">
              <a:extLst>
                <a:ext uri="{FF2B5EF4-FFF2-40B4-BE49-F238E27FC236}">
                  <a16:creationId xmlns:a16="http://schemas.microsoft.com/office/drawing/2014/main" id="{183E93F2-7314-45F1-870E-C3FA8C609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9991" y="3284984"/>
              <a:ext cx="2601889" cy="397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fr-FR" altLang="fr-FR"/>
                <a:t>Glc</a:t>
              </a:r>
              <a:r>
                <a:rPr lang="fr-FR" altLang="fr-FR" i="1"/>
                <a:t>N</a:t>
              </a:r>
              <a:r>
                <a:rPr lang="fr-FR" altLang="fr-FR"/>
                <a:t>Ac-Mur</a:t>
              </a:r>
              <a:r>
                <a:rPr lang="fr-FR" altLang="fr-FR" i="1"/>
                <a:t>N</a:t>
              </a:r>
              <a:r>
                <a:rPr lang="fr-FR" altLang="fr-FR"/>
                <a:t>Ac</a:t>
              </a:r>
            </a:p>
          </p:txBody>
        </p:sp>
        <p:sp>
          <p:nvSpPr>
            <p:cNvPr id="16" name="ZoneTexte 8">
              <a:extLst>
                <a:ext uri="{FF2B5EF4-FFF2-40B4-BE49-F238E27FC236}">
                  <a16:creationId xmlns:a16="http://schemas.microsoft.com/office/drawing/2014/main" id="{F63E2B93-9A3B-4352-AA25-F70BF8A7D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2120" y="4149080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fr-FR" altLang="fr-FR"/>
                <a:t>L-Ala-D-Glu-A</a:t>
              </a:r>
              <a:r>
                <a:rPr lang="fr-FR" altLang="fr-FR" baseline="-25000"/>
                <a:t>2</a:t>
              </a:r>
              <a:r>
                <a:rPr lang="fr-FR" altLang="fr-FR"/>
                <a:t>pm-D-Ala</a:t>
              </a:r>
            </a:p>
          </p:txBody>
        </p:sp>
        <p:sp>
          <p:nvSpPr>
            <p:cNvPr id="17" name="ZoneTexte 9">
              <a:extLst>
                <a:ext uri="{FF2B5EF4-FFF2-40B4-BE49-F238E27FC236}">
                  <a16:creationId xmlns:a16="http://schemas.microsoft.com/office/drawing/2014/main" id="{2706873F-9514-4789-B98E-A85669A16E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2040" y="5013176"/>
              <a:ext cx="30243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fr-FR" altLang="fr-FR" dirty="0"/>
                <a:t>L-Ala-D-Glu-A</a:t>
              </a:r>
              <a:r>
                <a:rPr lang="fr-FR" altLang="fr-FR" baseline="-25000" dirty="0"/>
                <a:t>2</a:t>
              </a:r>
              <a:r>
                <a:rPr lang="fr-FR" altLang="fr-FR" dirty="0"/>
                <a:t>pm-D-Ala</a:t>
              </a:r>
            </a:p>
          </p:txBody>
        </p:sp>
        <p:sp>
          <p:nvSpPr>
            <p:cNvPr id="18" name="ZoneTexte 10">
              <a:extLst>
                <a:ext uri="{FF2B5EF4-FFF2-40B4-BE49-F238E27FC236}">
                  <a16:creationId xmlns:a16="http://schemas.microsoft.com/office/drawing/2014/main" id="{49E9B8CE-3B27-45A0-861D-D7E2061BB2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7904" y="5949280"/>
              <a:ext cx="25922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fr-FR" altLang="fr-FR"/>
                <a:t>Glc</a:t>
              </a:r>
              <a:r>
                <a:rPr lang="fr-FR" altLang="fr-FR" i="1"/>
                <a:t>N</a:t>
              </a:r>
              <a:r>
                <a:rPr lang="fr-FR" altLang="fr-FR"/>
                <a:t>Ac-Mur</a:t>
              </a:r>
              <a:r>
                <a:rPr lang="fr-FR" altLang="fr-FR" i="1"/>
                <a:t>N</a:t>
              </a:r>
              <a:r>
                <a:rPr lang="fr-FR" altLang="fr-FR"/>
                <a:t>Ac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136F69D6-61AB-45CA-90F1-04FDA1B19D32}"/>
                </a:ext>
              </a:extLst>
            </p:cNvPr>
            <p:cNvCxnSpPr/>
            <p:nvPr/>
          </p:nvCxnSpPr>
          <p:spPr>
            <a:xfrm>
              <a:off x="6084200" y="3644879"/>
              <a:ext cx="0" cy="5764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907F4020-682F-4E72-A88E-159678198008}"/>
                </a:ext>
              </a:extLst>
            </p:cNvPr>
            <p:cNvCxnSpPr/>
            <p:nvPr/>
          </p:nvCxnSpPr>
          <p:spPr>
            <a:xfrm>
              <a:off x="7452110" y="4509582"/>
              <a:ext cx="0" cy="5748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6A274E2E-FAD2-4657-8DB3-1EA72CCE820B}"/>
                </a:ext>
              </a:extLst>
            </p:cNvPr>
            <p:cNvCxnSpPr/>
            <p:nvPr/>
          </p:nvCxnSpPr>
          <p:spPr>
            <a:xfrm>
              <a:off x="5291842" y="5372693"/>
              <a:ext cx="0" cy="5764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DBFAF59D-F319-4623-935F-56951DCDEACD}"/>
                </a:ext>
              </a:extLst>
            </p:cNvPr>
            <p:cNvCxnSpPr/>
            <p:nvPr/>
          </p:nvCxnSpPr>
          <p:spPr>
            <a:xfrm flipH="1">
              <a:off x="6444505" y="3501558"/>
              <a:ext cx="286996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4690CAB6-DF54-484E-9846-58B7BE1DB8C1}"/>
                </a:ext>
              </a:extLst>
            </p:cNvPr>
            <p:cNvCxnSpPr/>
            <p:nvPr/>
          </p:nvCxnSpPr>
          <p:spPr>
            <a:xfrm flipH="1">
              <a:off x="3491880" y="6165736"/>
              <a:ext cx="288556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E29196D0-3B23-44FE-B7B1-2E9AFBD36034}"/>
                </a:ext>
              </a:extLst>
            </p:cNvPr>
            <p:cNvCxnSpPr/>
            <p:nvPr/>
          </p:nvCxnSpPr>
          <p:spPr>
            <a:xfrm flipH="1">
              <a:off x="5652147" y="6165736"/>
              <a:ext cx="288555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5293CBB-E338-45C1-A382-2D68AE443683}"/>
                </a:ext>
              </a:extLst>
            </p:cNvPr>
            <p:cNvCxnSpPr/>
            <p:nvPr/>
          </p:nvCxnSpPr>
          <p:spPr>
            <a:xfrm flipH="1">
              <a:off x="4284238" y="3501558"/>
              <a:ext cx="286996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18">
              <a:extLst>
                <a:ext uri="{FF2B5EF4-FFF2-40B4-BE49-F238E27FC236}">
                  <a16:creationId xmlns:a16="http://schemas.microsoft.com/office/drawing/2014/main" id="{6568C39C-D1B3-4C95-BA86-5D2334A365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0338" y="3284984"/>
              <a:ext cx="25922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fr-FR" altLang="fr-FR"/>
                <a:t>Glc</a:t>
              </a:r>
              <a:r>
                <a:rPr lang="fr-FR" altLang="fr-FR" i="1"/>
                <a:t>N</a:t>
              </a:r>
              <a:r>
                <a:rPr lang="fr-FR" altLang="fr-FR"/>
                <a:t>Ac-Mur</a:t>
              </a:r>
              <a:r>
                <a:rPr lang="fr-FR" altLang="fr-FR" i="1"/>
                <a:t>N</a:t>
              </a:r>
              <a:r>
                <a:rPr lang="fr-FR" altLang="fr-FR"/>
                <a:t>Ac</a:t>
              </a:r>
            </a:p>
          </p:txBody>
        </p:sp>
        <p:sp>
          <p:nvSpPr>
            <p:cNvPr id="27" name="ZoneTexte 19">
              <a:extLst>
                <a:ext uri="{FF2B5EF4-FFF2-40B4-BE49-F238E27FC236}">
                  <a16:creationId xmlns:a16="http://schemas.microsoft.com/office/drawing/2014/main" id="{5A4CB5B7-55DE-4AD9-A0EB-EB0503EE7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8144" y="5949280"/>
              <a:ext cx="25922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r>
                <a:rPr lang="fr-FR" altLang="fr-FR"/>
                <a:t>GlcNAc-Mur</a:t>
              </a:r>
              <a:r>
                <a:rPr lang="fr-FR" altLang="fr-FR" i="1"/>
                <a:t>N</a:t>
              </a:r>
              <a:r>
                <a:rPr lang="fr-FR" altLang="fr-FR"/>
                <a:t>Ac</a:t>
              </a: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3E7C1A9F-4835-4792-B1A7-94F284506EF7}"/>
                </a:ext>
              </a:extLst>
            </p:cNvPr>
            <p:cNvCxnSpPr/>
            <p:nvPr/>
          </p:nvCxnSpPr>
          <p:spPr>
            <a:xfrm flipH="1">
              <a:off x="8604772" y="3501558"/>
              <a:ext cx="286996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5230147B-D53F-428D-AEB4-496F747BE717}"/>
                </a:ext>
              </a:extLst>
            </p:cNvPr>
            <p:cNvCxnSpPr/>
            <p:nvPr/>
          </p:nvCxnSpPr>
          <p:spPr>
            <a:xfrm flipH="1">
              <a:off x="7812414" y="6165736"/>
              <a:ext cx="288556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lèche droite 22">
            <a:extLst>
              <a:ext uri="{FF2B5EF4-FFF2-40B4-BE49-F238E27FC236}">
                <a16:creationId xmlns:a16="http://schemas.microsoft.com/office/drawing/2014/main" id="{74D1BFA2-073A-4F97-862C-1F1C3A5ED30F}"/>
              </a:ext>
            </a:extLst>
          </p:cNvPr>
          <p:cNvSpPr/>
          <p:nvPr/>
        </p:nvSpPr>
        <p:spPr>
          <a:xfrm>
            <a:off x="4942075" y="3650673"/>
            <a:ext cx="467071" cy="23791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3E6F1AE-9B02-4FD6-8800-D2A7BA587A32}"/>
              </a:ext>
            </a:extLst>
          </p:cNvPr>
          <p:cNvSpPr txBox="1"/>
          <p:nvPr/>
        </p:nvSpPr>
        <p:spPr>
          <a:xfrm>
            <a:off x="4007933" y="3570203"/>
            <a:ext cx="934142" cy="4075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err="1">
                <a:solidFill>
                  <a:schemeClr val="accent5"/>
                </a:solidFill>
                <a:latin typeface="+mn-lt"/>
              </a:rPr>
              <a:t>AmiC</a:t>
            </a:r>
            <a:endParaRPr lang="fr-FR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1" name="Flèche droite 24">
            <a:extLst>
              <a:ext uri="{FF2B5EF4-FFF2-40B4-BE49-F238E27FC236}">
                <a16:creationId xmlns:a16="http://schemas.microsoft.com/office/drawing/2014/main" id="{C794594B-D36E-4B27-85C4-EC2C1225624B}"/>
              </a:ext>
            </a:extLst>
          </p:cNvPr>
          <p:cNvSpPr/>
          <p:nvPr/>
        </p:nvSpPr>
        <p:spPr>
          <a:xfrm flipH="1">
            <a:off x="5019348" y="5632670"/>
            <a:ext cx="468788" cy="23966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48AF822-6A10-4621-A189-C790CC9A8B42}"/>
              </a:ext>
            </a:extLst>
          </p:cNvPr>
          <p:cNvSpPr txBox="1"/>
          <p:nvPr/>
        </p:nvSpPr>
        <p:spPr>
          <a:xfrm>
            <a:off x="5642681" y="5553951"/>
            <a:ext cx="935860" cy="4075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err="1">
                <a:solidFill>
                  <a:schemeClr val="accent5"/>
                </a:solidFill>
                <a:latin typeface="+mn-lt"/>
              </a:rPr>
              <a:t>AmiC</a:t>
            </a:r>
            <a:endParaRPr lang="fr-FR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3" name="Flèche droite 26">
            <a:extLst>
              <a:ext uri="{FF2B5EF4-FFF2-40B4-BE49-F238E27FC236}">
                <a16:creationId xmlns:a16="http://schemas.microsoft.com/office/drawing/2014/main" id="{93608D77-42F4-4F94-9F27-79CEDA7A4381}"/>
              </a:ext>
            </a:extLst>
          </p:cNvPr>
          <p:cNvSpPr/>
          <p:nvPr/>
        </p:nvSpPr>
        <p:spPr>
          <a:xfrm flipH="1">
            <a:off x="7279147" y="4681031"/>
            <a:ext cx="467071" cy="23791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accent6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B2AA036-D6F8-4E99-B6B2-8628B4BA2B87}"/>
              </a:ext>
            </a:extLst>
          </p:cNvPr>
          <p:cNvSpPr txBox="1"/>
          <p:nvPr/>
        </p:nvSpPr>
        <p:spPr>
          <a:xfrm>
            <a:off x="7823490" y="4602312"/>
            <a:ext cx="935860" cy="4058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accent6"/>
                </a:solidFill>
                <a:latin typeface="+mn-lt"/>
              </a:rPr>
              <a:t>PBP4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5EB7816A-C728-4F21-BA7E-1D5068F13951}"/>
              </a:ext>
            </a:extLst>
          </p:cNvPr>
          <p:cNvSpPr txBox="1">
            <a:spLocks/>
          </p:cNvSpPr>
          <p:nvPr/>
        </p:nvSpPr>
        <p:spPr>
          <a:xfrm>
            <a:off x="2404847" y="1441201"/>
            <a:ext cx="6552705" cy="139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Digestion du peptidoglycane</a:t>
            </a:r>
          </a:p>
        </p:txBody>
      </p:sp>
    </p:spTree>
    <p:extLst>
      <p:ext uri="{BB962C8B-B14F-4D97-AF65-F5344CB8AC3E}">
        <p14:creationId xmlns:p14="http://schemas.microsoft.com/office/powerpoint/2010/main" val="95330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u="sng" dirty="0"/>
              <a:t> Etude du domaine AMIN par RMN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76DA78F-7986-4C0A-A040-97E305126CB7}"/>
              </a:ext>
            </a:extLst>
          </p:cNvPr>
          <p:cNvGrpSpPr/>
          <p:nvPr/>
        </p:nvGrpSpPr>
        <p:grpSpPr>
          <a:xfrm>
            <a:off x="2230748" y="2029521"/>
            <a:ext cx="6902100" cy="4527395"/>
            <a:chOff x="1940817" y="0"/>
            <a:chExt cx="8310366" cy="685800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808BF089-7AB6-4141-A714-85881EA2D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0817" y="0"/>
              <a:ext cx="8310366" cy="6858000"/>
            </a:xfrm>
            <a:prstGeom prst="rect">
              <a:avLst/>
            </a:prstGeom>
          </p:spPr>
        </p:pic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8BDBB04A-A3F9-4763-A1E4-C439BFDCEA44}"/>
                </a:ext>
              </a:extLst>
            </p:cNvPr>
            <p:cNvGrpSpPr/>
            <p:nvPr/>
          </p:nvGrpSpPr>
          <p:grpSpPr>
            <a:xfrm>
              <a:off x="1959454" y="265043"/>
              <a:ext cx="8136946" cy="5230261"/>
              <a:chOff x="1959454" y="265043"/>
              <a:chExt cx="8136946" cy="5230261"/>
            </a:xfrm>
          </p:grpSpPr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4866B8B-DA7D-4D67-8D36-54DF5E29C8A9}"/>
                  </a:ext>
                </a:extLst>
              </p:cNvPr>
              <p:cNvSpPr txBox="1"/>
              <p:nvPr/>
            </p:nvSpPr>
            <p:spPr>
              <a:xfrm>
                <a:off x="7474225" y="3723861"/>
                <a:ext cx="9276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b="1" dirty="0"/>
                  <a:t>PBP4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EE86F09-7F33-4C39-BDF5-C186BBF4A46F}"/>
                  </a:ext>
                </a:extLst>
              </p:cNvPr>
              <p:cNvSpPr txBox="1"/>
              <p:nvPr/>
            </p:nvSpPr>
            <p:spPr>
              <a:xfrm>
                <a:off x="7474225" y="265043"/>
                <a:ext cx="9276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b="1" dirty="0"/>
                  <a:t>AmiC</a:t>
                </a:r>
              </a:p>
            </p:txBody>
          </p:sp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77E7D136-9F59-4EB9-9BEC-A06B4D0F41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82193" y="4571999"/>
                <a:ext cx="214207" cy="923305"/>
              </a:xfrm>
              <a:prstGeom prst="rect">
                <a:avLst/>
              </a:prstGeom>
            </p:spPr>
          </p:pic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078D9328-C66F-4878-B5AA-1EDBE8A43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59454" y="4571999"/>
                <a:ext cx="272291" cy="816872"/>
              </a:xfrm>
              <a:prstGeom prst="rect">
                <a:avLst/>
              </a:prstGeom>
            </p:spPr>
          </p:pic>
        </p:grpSp>
      </p:grp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38A41350-BA8F-4631-9BE2-D3991EA2F02F}"/>
              </a:ext>
            </a:extLst>
          </p:cNvPr>
          <p:cNvSpPr txBox="1">
            <a:spLocks/>
          </p:cNvSpPr>
          <p:nvPr/>
        </p:nvSpPr>
        <p:spPr>
          <a:xfrm>
            <a:off x="455892" y="2204492"/>
            <a:ext cx="2298964" cy="139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AmiC</a:t>
            </a:r>
          </a:p>
        </p:txBody>
      </p: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D0189FFC-CF37-4B4E-8A91-BF2CCB7A37FF}"/>
              </a:ext>
            </a:extLst>
          </p:cNvPr>
          <p:cNvSpPr txBox="1">
            <a:spLocks/>
          </p:cNvSpPr>
          <p:nvPr/>
        </p:nvSpPr>
        <p:spPr>
          <a:xfrm>
            <a:off x="455892" y="4183718"/>
            <a:ext cx="2298964" cy="139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PBP4</a:t>
            </a:r>
          </a:p>
        </p:txBody>
      </p:sp>
    </p:spTree>
    <p:extLst>
      <p:ext uri="{BB962C8B-B14F-4D97-AF65-F5344CB8AC3E}">
        <p14:creationId xmlns:p14="http://schemas.microsoft.com/office/powerpoint/2010/main" val="9374283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u="sng" dirty="0"/>
              <a:t> Etude du domaine AMIN par RMN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0FBA343-40F5-4DC1-B93A-8108A8A8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631" y="1969476"/>
            <a:ext cx="10511107" cy="308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6BCE790-B78B-46B8-B72D-3A21DDC7329B}"/>
              </a:ext>
            </a:extLst>
          </p:cNvPr>
          <p:cNvSpPr txBox="1"/>
          <p:nvPr/>
        </p:nvSpPr>
        <p:spPr>
          <a:xfrm>
            <a:off x="706631" y="5224478"/>
            <a:ext cx="998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I75, A88 et R102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640542-DECD-4CA8-8AE6-19501BAEC64F}"/>
              </a:ext>
            </a:extLst>
          </p:cNvPr>
          <p:cNvSpPr txBox="1"/>
          <p:nvPr/>
        </p:nvSpPr>
        <p:spPr>
          <a:xfrm>
            <a:off x="706631" y="5584518"/>
            <a:ext cx="998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I75, R102, V103, G104,  F106,  V111,  M113,  F115,  E116 et L117</a:t>
            </a:r>
          </a:p>
        </p:txBody>
      </p:sp>
    </p:spTree>
    <p:extLst>
      <p:ext uri="{BB962C8B-B14F-4D97-AF65-F5344CB8AC3E}">
        <p14:creationId xmlns:p14="http://schemas.microsoft.com/office/powerpoint/2010/main" val="21344993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u="sng" dirty="0"/>
              <a:t> Etude du domaine AMIN par RMN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FC2E078-BFBF-41A3-B916-0A6CDB607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804" y="2404872"/>
            <a:ext cx="5759140" cy="302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53DFB42-08D1-4D18-9436-1EF449D87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902" y="2404872"/>
            <a:ext cx="5310810" cy="304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47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21918489-20B8-47B6-9829-2DA71D93732E}"/>
              </a:ext>
            </a:extLst>
          </p:cNvPr>
          <p:cNvGrpSpPr/>
          <p:nvPr/>
        </p:nvGrpSpPr>
        <p:grpSpPr>
          <a:xfrm>
            <a:off x="698366" y="2008265"/>
            <a:ext cx="11816758" cy="4432727"/>
            <a:chOff x="1035316" y="1961000"/>
            <a:chExt cx="11816758" cy="443272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99993D2-CF8D-4E45-9572-B24AC08E1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5" t="3881" r="8885"/>
            <a:stretch/>
          </p:blipFill>
          <p:spPr>
            <a:xfrm>
              <a:off x="1035316" y="1961001"/>
              <a:ext cx="3712685" cy="3778571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FF323CA-F90D-48A0-B08C-5B2C75A92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72" r="6419"/>
            <a:stretch/>
          </p:blipFill>
          <p:spPr>
            <a:xfrm>
              <a:off x="7321374" y="1961000"/>
              <a:ext cx="5530700" cy="4432727"/>
            </a:xfrm>
            <a:prstGeom prst="rect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u="sng" dirty="0"/>
              <a:t> Etude du domaine AMIN par bio-informatique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D23D8F-2C22-4AAE-89F2-76AA18082574}"/>
              </a:ext>
            </a:extLst>
          </p:cNvPr>
          <p:cNvSpPr/>
          <p:nvPr/>
        </p:nvSpPr>
        <p:spPr>
          <a:xfrm>
            <a:off x="5543989" y="5325172"/>
            <a:ext cx="26672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R102-E116</a:t>
            </a:r>
            <a:br>
              <a:rPr lang="en-GB" dirty="0"/>
            </a:br>
            <a:r>
              <a:rPr lang="en-GB" dirty="0">
                <a:solidFill>
                  <a:srgbClr val="FFC000"/>
                </a:solidFill>
              </a:rPr>
              <a:t>R70-R112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58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2260216" cy="10682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indent="-292100" defTabSz="914400">
              <a:buClr>
                <a:schemeClr val="accent5"/>
              </a:buClr>
              <a:buSzPct val="100000"/>
              <a:buFont typeface="Wingdings 2"/>
              <a:buChar char=""/>
              <a:defRPr/>
            </a:pPr>
            <a:r>
              <a:rPr lang="fr-BE" sz="2800" u="sng" dirty="0"/>
              <a:t> </a:t>
            </a:r>
            <a:r>
              <a:rPr lang="fr-FR" sz="2800" u="sng" dirty="0"/>
              <a:t>Mutagénèse dirigée du domaine AMIN et caractérisation des mutants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6885682-F6D0-44EC-8DBB-A4D855015FB3}"/>
              </a:ext>
            </a:extLst>
          </p:cNvPr>
          <p:cNvSpPr txBox="1">
            <a:spLocks/>
          </p:cNvSpPr>
          <p:nvPr/>
        </p:nvSpPr>
        <p:spPr>
          <a:xfrm>
            <a:off x="2412690" y="1427579"/>
            <a:ext cx="6552705" cy="139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Choix des mutations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E55EC4F-B558-4477-A6DE-50E176063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562" y="3397696"/>
            <a:ext cx="4274133" cy="27354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1">
            <a:extLst>
              <a:ext uri="{FF2B5EF4-FFF2-40B4-BE49-F238E27FC236}">
                <a16:creationId xmlns:a16="http://schemas.microsoft.com/office/drawing/2014/main" id="{D4496819-71E9-4C54-9B70-D2ABB1EBC95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697" y="3415803"/>
            <a:ext cx="3714765" cy="2735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21CFAA8C-5F1F-4261-BDC8-B14E47569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154" y="2392661"/>
            <a:ext cx="50756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Caractéristiques structurelles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9698467-7FB4-42A8-85B0-7C77397194AA}"/>
              </a:ext>
            </a:extLst>
          </p:cNvPr>
          <p:cNvSpPr txBox="1"/>
          <p:nvPr/>
        </p:nvSpPr>
        <p:spPr>
          <a:xfrm>
            <a:off x="557135" y="2838736"/>
            <a:ext cx="5618038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Corbel" panose="020B0503020204020204" pitchFamily="34" charset="0"/>
              <a:buChar char="◊"/>
            </a:pPr>
            <a:r>
              <a:rPr lang="fr-FR" dirty="0"/>
              <a:t> Résidus conservés sur les deux feuillets </a:t>
            </a:r>
            <a:r>
              <a:rPr lang="el-GR" dirty="0"/>
              <a:t>β</a:t>
            </a:r>
            <a:endParaRPr lang="fr-BE" dirty="0"/>
          </a:p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fr-BE" dirty="0"/>
              <a:t> 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Corbel" panose="020B0503020204020204" pitchFamily="34" charset="0"/>
              <a:buChar char="◊"/>
            </a:pP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E1B89A-60F4-4A71-8204-64FADFA23CAE}"/>
              </a:ext>
            </a:extLst>
          </p:cNvPr>
          <p:cNvSpPr/>
          <p:nvPr/>
        </p:nvSpPr>
        <p:spPr>
          <a:xfrm>
            <a:off x="502330" y="6154346"/>
            <a:ext cx="5205134" cy="703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en-GB" sz="1400" dirty="0"/>
              <a:t>R40-R102, R49-R112, E53-E116, K122-K59, F126-F63, L128-L65, R137-R70 et D141-D74</a:t>
            </a:r>
            <a:endParaRPr lang="fr-BE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93E6FC-D483-4E6D-9C30-441A3AB20570}"/>
              </a:ext>
            </a:extLst>
          </p:cNvPr>
          <p:cNvSpPr txBox="1"/>
          <p:nvPr/>
        </p:nvSpPr>
        <p:spPr>
          <a:xfrm>
            <a:off x="7469050" y="2838736"/>
            <a:ext cx="3601208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Corbel" panose="020B0503020204020204" pitchFamily="34" charset="0"/>
              <a:buChar char="◊"/>
            </a:pPr>
            <a:r>
              <a:rPr lang="fr-FR" dirty="0"/>
              <a:t> Motifs RXXXD/E</a:t>
            </a:r>
            <a:endParaRPr lang="fr-BE" dirty="0"/>
          </a:p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fr-BE" dirty="0"/>
              <a:t> 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Corbel" panose="020B0503020204020204" pitchFamily="34" charset="0"/>
              <a:buChar char="◊"/>
            </a:pP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919C82-D8EA-448D-BB71-1B0D553B8CA9}"/>
              </a:ext>
            </a:extLst>
          </p:cNvPr>
          <p:cNvSpPr/>
          <p:nvPr/>
        </p:nvSpPr>
        <p:spPr>
          <a:xfrm>
            <a:off x="8557050" y="6124098"/>
            <a:ext cx="3357936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en-GB" sz="1400" dirty="0">
                <a:latin typeface="+mj-lt"/>
              </a:rPr>
              <a:t>R70-D74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en-GB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R112-E116</a:t>
            </a:r>
            <a:endParaRPr lang="fr-BE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6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" grpId="0"/>
      <p:bldP spid="12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2260216" cy="10682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indent="-292100" defTabSz="914400">
              <a:buClr>
                <a:schemeClr val="accent5"/>
              </a:buClr>
              <a:buSzPct val="100000"/>
              <a:buFont typeface="Wingdings 2"/>
              <a:buChar char=""/>
              <a:defRPr/>
            </a:pPr>
            <a:r>
              <a:rPr lang="fr-BE" sz="2800" u="sng" dirty="0"/>
              <a:t> </a:t>
            </a:r>
            <a:r>
              <a:rPr lang="fr-FR" sz="2800" u="sng" dirty="0"/>
              <a:t>Mutagénèse dirigée du domaine AMIN et caractérisation des mutants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6885682-F6D0-44EC-8DBB-A4D855015FB3}"/>
              </a:ext>
            </a:extLst>
          </p:cNvPr>
          <p:cNvSpPr txBox="1">
            <a:spLocks/>
          </p:cNvSpPr>
          <p:nvPr/>
        </p:nvSpPr>
        <p:spPr>
          <a:xfrm>
            <a:off x="2402642" y="1404253"/>
            <a:ext cx="6552705" cy="139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Choix des mutations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0128AE5-BCF2-4F02-9637-ABE3C3D4F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341" y="3486769"/>
            <a:ext cx="4657494" cy="24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5E38BA-6BFA-488B-9555-58C754B8F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5" t="3881" r="8885"/>
          <a:stretch/>
        </p:blipFill>
        <p:spPr>
          <a:xfrm>
            <a:off x="7559707" y="3486769"/>
            <a:ext cx="2599608" cy="2645741"/>
          </a:xfrm>
          <a:prstGeom prst="rect">
            <a:avLst/>
          </a:prstGeom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84A77E04-8E39-400E-849F-4CFFE2A05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154" y="2392661"/>
            <a:ext cx="50756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Caractéristiques expérimentales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A361A8F-5371-42DA-96B1-F64998B62818}"/>
              </a:ext>
            </a:extLst>
          </p:cNvPr>
          <p:cNvSpPr txBox="1"/>
          <p:nvPr/>
        </p:nvSpPr>
        <p:spPr>
          <a:xfrm>
            <a:off x="7266665" y="2880361"/>
            <a:ext cx="5618038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Corbel" panose="020B0503020204020204" pitchFamily="34" charset="0"/>
              <a:buChar char="◊"/>
            </a:pPr>
            <a:r>
              <a:rPr lang="fr-FR" dirty="0"/>
              <a:t> </a:t>
            </a:r>
            <a:r>
              <a:rPr lang="fr-BE" dirty="0"/>
              <a:t>Modèle bio-informatique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fr-BE" dirty="0"/>
              <a:t> 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Corbel" panose="020B0503020204020204" pitchFamily="34" charset="0"/>
              <a:buChar char="◊"/>
            </a:pP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4D6A6A-33E6-4629-909D-DCFAEA376CAB}"/>
              </a:ext>
            </a:extLst>
          </p:cNvPr>
          <p:cNvSpPr txBox="1"/>
          <p:nvPr/>
        </p:nvSpPr>
        <p:spPr>
          <a:xfrm>
            <a:off x="1756413" y="2843676"/>
            <a:ext cx="5618038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Corbel" panose="020B0503020204020204" pitchFamily="34" charset="0"/>
              <a:buChar char="◊"/>
            </a:pPr>
            <a:r>
              <a:rPr lang="fr-FR" dirty="0"/>
              <a:t> </a:t>
            </a:r>
            <a:r>
              <a:rPr lang="fr-BE" dirty="0"/>
              <a:t>Résidus RMN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fr-BE" dirty="0"/>
              <a:t> 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Corbel" panose="020B0503020204020204" pitchFamily="34" charset="0"/>
              <a:buChar char="◊"/>
            </a:pP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4B2C10-055F-430B-B990-11A85DB7E8CE}"/>
              </a:ext>
            </a:extLst>
          </p:cNvPr>
          <p:cNvSpPr/>
          <p:nvPr/>
        </p:nvSpPr>
        <p:spPr>
          <a:xfrm>
            <a:off x="7211860" y="6103949"/>
            <a:ext cx="2947455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accent2"/>
              </a:buClr>
            </a:pPr>
            <a:r>
              <a:rPr lang="en-GB" sz="1400" dirty="0">
                <a:solidFill>
                  <a:schemeClr val="accent1"/>
                </a:solidFill>
              </a:rPr>
              <a:t>R102-E116</a:t>
            </a:r>
          </a:p>
          <a:p>
            <a:pPr algn="ctr">
              <a:lnSpc>
                <a:spcPct val="150000"/>
              </a:lnSpc>
              <a:buClr>
                <a:schemeClr val="accent2"/>
              </a:buClr>
            </a:pPr>
            <a:r>
              <a:rPr lang="en-GB" sz="1400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R70-R112</a:t>
            </a:r>
            <a:endParaRPr lang="fr-BE" sz="1400" dirty="0">
              <a:solidFill>
                <a:schemeClr val="accent2">
                  <a:lumMod val="60000"/>
                  <a:lumOff val="4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4A3A5C3-867E-4040-B493-34425D3161B3}"/>
              </a:ext>
            </a:extLst>
          </p:cNvPr>
          <p:cNvSpPr txBox="1"/>
          <p:nvPr/>
        </p:nvSpPr>
        <p:spPr>
          <a:xfrm>
            <a:off x="226722" y="6226148"/>
            <a:ext cx="642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I75, R102, V103, G104,  F106,  V111, R112,  M113,  F115,  E116 et L117</a:t>
            </a:r>
          </a:p>
        </p:txBody>
      </p:sp>
    </p:spTree>
    <p:extLst>
      <p:ext uri="{BB962C8B-B14F-4D97-AF65-F5344CB8AC3E}">
        <p14:creationId xmlns:p14="http://schemas.microsoft.com/office/powerpoint/2010/main" val="291391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2260216" cy="10682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indent="-292100" defTabSz="914400">
              <a:buClr>
                <a:schemeClr val="accent5"/>
              </a:buClr>
              <a:buSzPct val="100000"/>
              <a:buFont typeface="Wingdings 2"/>
              <a:buChar char=""/>
              <a:defRPr/>
            </a:pPr>
            <a:r>
              <a:rPr lang="fr-BE" sz="2800" u="sng" dirty="0"/>
              <a:t> </a:t>
            </a:r>
            <a:r>
              <a:rPr lang="fr-FR" sz="2800" u="sng" dirty="0"/>
              <a:t>Mutagénèse dirigée du domaine AMIN et caractérisation des mutants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674E3B4-0973-45CC-B0F9-7A20B4DE8B36}"/>
              </a:ext>
            </a:extLst>
          </p:cNvPr>
          <p:cNvSpPr txBox="1">
            <a:spLocks/>
          </p:cNvSpPr>
          <p:nvPr/>
        </p:nvSpPr>
        <p:spPr>
          <a:xfrm>
            <a:off x="2401556" y="1673900"/>
            <a:ext cx="6533694" cy="8466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Caractérisation</a:t>
            </a:r>
          </a:p>
        </p:txBody>
      </p:sp>
      <p:pic>
        <p:nvPicPr>
          <p:cNvPr id="6" name="Picture 33" descr="C:\Users\Mathieu\Documents\Labo\Divisome\AmiC\Activité &amp; Interaction\PG-binding_AMIN_110613_5.jpg">
            <a:extLst>
              <a:ext uri="{FF2B5EF4-FFF2-40B4-BE49-F238E27FC236}">
                <a16:creationId xmlns:a16="http://schemas.microsoft.com/office/drawing/2014/main" id="{B4F85948-18FE-40D4-A033-F2DD7BEC03D9}"/>
              </a:ext>
            </a:extLst>
          </p:cNvPr>
          <p:cNvPicPr/>
          <p:nvPr/>
        </p:nvPicPr>
        <p:blipFill>
          <a:blip r:embed="rId2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89" y="4207733"/>
            <a:ext cx="6887740" cy="16561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55DA543-72AC-4443-9111-132D2CA2B238}"/>
              </a:ext>
            </a:extLst>
          </p:cNvPr>
          <p:cNvSpPr txBox="1"/>
          <p:nvPr/>
        </p:nvSpPr>
        <p:spPr>
          <a:xfrm>
            <a:off x="3390657" y="2566510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  <a:buFontTx/>
              <a:buChar char="§"/>
            </a:pPr>
            <a:r>
              <a:rPr lang="fr-BE" sz="2000" dirty="0"/>
              <a:t>  Résidus identifiés sont mutés en alanine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D961B7B-E12A-4F1C-9B50-13183D98E783}"/>
              </a:ext>
            </a:extLst>
          </p:cNvPr>
          <p:cNvSpPr txBox="1"/>
          <p:nvPr/>
        </p:nvSpPr>
        <p:spPr>
          <a:xfrm>
            <a:off x="3390656" y="3502228"/>
            <a:ext cx="666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  <a:buFontTx/>
              <a:buChar char="§"/>
            </a:pPr>
            <a:r>
              <a:rPr lang="fr-BE" sz="2000" dirty="0"/>
              <a:t>  Test de co-précipitation avec le peptidoglycane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851ECAB-55A7-4D84-91ED-82DABC58DB2F}"/>
              </a:ext>
            </a:extLst>
          </p:cNvPr>
          <p:cNvSpPr txBox="1"/>
          <p:nvPr/>
        </p:nvSpPr>
        <p:spPr>
          <a:xfrm>
            <a:off x="3390657" y="3034982"/>
            <a:ext cx="6660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  <a:buFontTx/>
              <a:buChar char="§"/>
            </a:pPr>
            <a:r>
              <a:rPr lang="fr-BE" sz="2000" dirty="0"/>
              <a:t>  Les mutants obtenus sont purifiés par IMAC</a:t>
            </a:r>
          </a:p>
        </p:txBody>
      </p:sp>
    </p:spTree>
    <p:extLst>
      <p:ext uri="{BB962C8B-B14F-4D97-AF65-F5344CB8AC3E}">
        <p14:creationId xmlns:p14="http://schemas.microsoft.com/office/powerpoint/2010/main" val="295656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2260216" cy="10682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indent="-292100" defTabSz="914400">
              <a:buClr>
                <a:schemeClr val="accent5"/>
              </a:buClr>
              <a:buSzPct val="100000"/>
              <a:buFont typeface="Wingdings 2"/>
              <a:buChar char=""/>
              <a:defRPr/>
            </a:pPr>
            <a:r>
              <a:rPr lang="fr-BE" sz="2800" u="sng" dirty="0"/>
              <a:t> </a:t>
            </a:r>
            <a:r>
              <a:rPr lang="fr-FR" sz="2800" u="sng" dirty="0"/>
              <a:t>Mutagénèse dirigée du domaine AMIN et caractérisation des mutants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674E3B4-0973-45CC-B0F9-7A20B4DE8B36}"/>
              </a:ext>
            </a:extLst>
          </p:cNvPr>
          <p:cNvSpPr txBox="1">
            <a:spLocks/>
          </p:cNvSpPr>
          <p:nvPr/>
        </p:nvSpPr>
        <p:spPr>
          <a:xfrm>
            <a:off x="2411121" y="1741212"/>
            <a:ext cx="5456530" cy="781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SzPct val="100000"/>
            </a:pPr>
            <a:r>
              <a:rPr lang="fr-BE" sz="2000" b="1" dirty="0">
                <a:effectLst/>
                <a:latin typeface="+mj-lt"/>
                <a:cs typeface="Arial" panose="020B0604020202020204" pitchFamily="34" charset="0"/>
              </a:rPr>
              <a:t> Caractérisation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5DA543-72AC-4443-9111-132D2CA2B238}"/>
              </a:ext>
            </a:extLst>
          </p:cNvPr>
          <p:cNvSpPr txBox="1"/>
          <p:nvPr/>
        </p:nvSpPr>
        <p:spPr>
          <a:xfrm>
            <a:off x="3146842" y="2469970"/>
            <a:ext cx="769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  <a:buFontTx/>
              <a:buChar char="§"/>
            </a:pPr>
            <a:r>
              <a:rPr lang="fr-BE" sz="2000" dirty="0"/>
              <a:t>  Localisation </a:t>
            </a:r>
            <a:r>
              <a:rPr lang="fr-BE" sz="2000" i="1" dirty="0"/>
              <a:t>in vivo, </a:t>
            </a:r>
            <a:r>
              <a:rPr lang="fr-BE" sz="2000" dirty="0"/>
              <a:t>domaine AMIN fusionné à la sfGFP</a:t>
            </a:r>
            <a:endParaRPr lang="fr-BE" sz="2000" i="1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2A27A8E-4BB9-405B-BB8F-3922E802D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57"/>
          <a:stretch/>
        </p:blipFill>
        <p:spPr>
          <a:xfrm>
            <a:off x="4416592" y="4239669"/>
            <a:ext cx="3358816" cy="2389754"/>
          </a:xfrm>
          <a:prstGeom prst="rect">
            <a:avLst/>
          </a:prstGeom>
        </p:spPr>
      </p:pic>
      <p:pic>
        <p:nvPicPr>
          <p:cNvPr id="8" name="Image 67">
            <a:extLst>
              <a:ext uri="{FF2B5EF4-FFF2-40B4-BE49-F238E27FC236}">
                <a16:creationId xmlns:a16="http://schemas.microsoft.com/office/drawing/2014/main" id="{E3FBEB81-D88A-4FE4-8745-F422858DE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r="38983" b="63917"/>
          <a:stretch/>
        </p:blipFill>
        <p:spPr bwMode="auto">
          <a:xfrm>
            <a:off x="112147" y="3483558"/>
            <a:ext cx="2009775" cy="151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82">
            <a:extLst>
              <a:ext uri="{FF2B5EF4-FFF2-40B4-BE49-F238E27FC236}">
                <a16:creationId xmlns:a16="http://schemas.microsoft.com/office/drawing/2014/main" id="{2EA19A2B-566E-49F7-8226-164BC5E3E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r="15441"/>
          <a:stretch/>
        </p:blipFill>
        <p:spPr bwMode="auto">
          <a:xfrm>
            <a:off x="112147" y="5157506"/>
            <a:ext cx="405676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9">
            <a:extLst>
              <a:ext uri="{FF2B5EF4-FFF2-40B4-BE49-F238E27FC236}">
                <a16:creationId xmlns:a16="http://schemas.microsoft.com/office/drawing/2014/main" id="{A43EB68D-E11B-4F4E-8589-1958D9DE803D}"/>
              </a:ext>
            </a:extLst>
          </p:cNvPr>
          <p:cNvSpPr txBox="1"/>
          <p:nvPr/>
        </p:nvSpPr>
        <p:spPr>
          <a:xfrm>
            <a:off x="2238021" y="455265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AMIN-</a:t>
            </a:r>
            <a:r>
              <a:rPr lang="en-US" b="1" dirty="0" err="1">
                <a:solidFill>
                  <a:schemeClr val="accent5"/>
                </a:solidFill>
              </a:rPr>
              <a:t>sfGFP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87FB93D4-CC50-42F0-AC60-A00D75E488E5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407" y="4077863"/>
            <a:ext cx="275640" cy="95699"/>
          </a:xfrm>
          <a:prstGeom prst="straightConnector1">
            <a:avLst/>
          </a:prstGeom>
          <a:noFill/>
          <a:ln w="3175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Image 79">
            <a:extLst>
              <a:ext uri="{FF2B5EF4-FFF2-40B4-BE49-F238E27FC236}">
                <a16:creationId xmlns:a16="http://schemas.microsoft.com/office/drawing/2014/main" id="{E5E32D3F-FA77-4700-AD55-49D7EFED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57" y="3532334"/>
            <a:ext cx="1162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3">
            <a:extLst>
              <a:ext uri="{FF2B5EF4-FFF2-40B4-BE49-F238E27FC236}">
                <a16:creationId xmlns:a16="http://schemas.microsoft.com/office/drawing/2014/main" id="{576C580C-8C02-4D12-B40B-FE074CED1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6967" y="3972638"/>
            <a:ext cx="275640" cy="95699"/>
          </a:xfrm>
          <a:prstGeom prst="straightConnector1">
            <a:avLst/>
          </a:prstGeom>
          <a:noFill/>
          <a:ln w="3175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67644867-4746-480B-841A-1B536C4E15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4230" y="5336963"/>
            <a:ext cx="165702" cy="150821"/>
          </a:xfrm>
          <a:prstGeom prst="straightConnector1">
            <a:avLst/>
          </a:prstGeom>
          <a:noFill/>
          <a:ln w="3175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3D5CD7E8-77E2-4AB4-85A0-BD177E6E66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189" y="5487784"/>
            <a:ext cx="165702" cy="231789"/>
          </a:xfrm>
          <a:prstGeom prst="straightConnector1">
            <a:avLst/>
          </a:prstGeom>
          <a:noFill/>
          <a:ln w="3175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1" name="Image 34">
            <a:extLst>
              <a:ext uri="{FF2B5EF4-FFF2-40B4-BE49-F238E27FC236}">
                <a16:creationId xmlns:a16="http://schemas.microsoft.com/office/drawing/2014/main" id="{76A8A400-9841-4D30-950E-AD11ADE0D701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9774" y="4173562"/>
            <a:ext cx="176434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1">
            <a:extLst>
              <a:ext uri="{FF2B5EF4-FFF2-40B4-BE49-F238E27FC236}">
                <a16:creationId xmlns:a16="http://schemas.microsoft.com/office/drawing/2014/main" id="{9A5FDE26-5100-441C-AE68-BD955A9275BC}"/>
              </a:ext>
            </a:extLst>
          </p:cNvPr>
          <p:cNvSpPr txBox="1"/>
          <p:nvPr/>
        </p:nvSpPr>
        <p:spPr>
          <a:xfrm>
            <a:off x="9280169" y="5166629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GFP-PBP3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324F569-85F5-4101-AE1D-C63DE75A570B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08" b="74507"/>
          <a:stretch/>
        </p:blipFill>
        <p:spPr bwMode="auto">
          <a:xfrm>
            <a:off x="4352267" y="3069376"/>
            <a:ext cx="3487466" cy="75565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5495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 animBg="1"/>
      <p:bldP spid="17" grpId="0" animBg="1"/>
      <p:bldP spid="18" grpId="0" animBg="1"/>
      <p:bldP spid="20" grpId="0" animBg="1"/>
      <p:bldP spid="2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Résultats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2260216" cy="10682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indent="-292100" defTabSz="914400">
              <a:buClr>
                <a:schemeClr val="accent5"/>
              </a:buClr>
              <a:buSzPct val="100000"/>
              <a:buFont typeface="Wingdings 2"/>
              <a:buChar char=""/>
              <a:defRPr/>
            </a:pPr>
            <a:r>
              <a:rPr lang="fr-BE" sz="2800" u="sng" dirty="0"/>
              <a:t> </a:t>
            </a:r>
            <a:r>
              <a:rPr lang="fr-FR" sz="2800" u="sng" dirty="0"/>
              <a:t>Mutagénèse dirigée du domaine AMIN et caractérisation des mutants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8C41930-0B78-4B01-9754-8BCFC2700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" t="-1946" r="-334" b="59281"/>
          <a:stretch/>
        </p:blipFill>
        <p:spPr>
          <a:xfrm>
            <a:off x="287027" y="1885071"/>
            <a:ext cx="3372153" cy="494428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537372D-63EC-407D-9C21-610B34A87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534" b="19494"/>
          <a:stretch/>
        </p:blipFill>
        <p:spPr>
          <a:xfrm>
            <a:off x="3700755" y="2124223"/>
            <a:ext cx="3425647" cy="470564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F71BD3B-6AAA-471C-AC01-8BF7A2063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606"/>
          <a:stretch/>
        </p:blipFill>
        <p:spPr>
          <a:xfrm>
            <a:off x="7182674" y="2124223"/>
            <a:ext cx="3552638" cy="2352821"/>
          </a:xfrm>
          <a:prstGeom prst="rect">
            <a:avLst/>
          </a:prstGeom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2DB0FEF-C192-4D71-9B47-8C4892E0D464}"/>
              </a:ext>
            </a:extLst>
          </p:cNvPr>
          <p:cNvSpPr txBox="1">
            <a:spLocks/>
          </p:cNvSpPr>
          <p:nvPr/>
        </p:nvSpPr>
        <p:spPr>
          <a:xfrm>
            <a:off x="7109343" y="4852286"/>
            <a:ext cx="5239114" cy="2376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accent6"/>
              </a:buClr>
              <a:buSzPct val="100000"/>
            </a:pPr>
            <a:r>
              <a:rPr lang="fr-BE" sz="1800" b="1" dirty="0">
                <a:effectLst/>
                <a:latin typeface="+mj-lt"/>
                <a:cs typeface="Arial" panose="020B0604020202020204" pitchFamily="34" charset="0"/>
              </a:rPr>
              <a:t> 41 mutants (simple, double ou triple)</a:t>
            </a:r>
          </a:p>
          <a:p>
            <a:pPr>
              <a:lnSpc>
                <a:spcPct val="150000"/>
              </a:lnSpc>
              <a:buClr>
                <a:schemeClr val="accent6"/>
              </a:buClr>
              <a:buSzPct val="100000"/>
            </a:pPr>
            <a:r>
              <a:rPr lang="fr-BE" sz="1800" b="1" dirty="0">
                <a:effectLst/>
                <a:latin typeface="+mj-lt"/>
                <a:cs typeface="Arial" panose="020B0604020202020204" pitchFamily="34" charset="0"/>
              </a:rPr>
              <a:t> Insolubilité systématique des protéines mutantes du modèle bio-informatique</a:t>
            </a:r>
          </a:p>
          <a:p>
            <a:pPr marL="384048" lvl="1" indent="0">
              <a:lnSpc>
                <a:spcPct val="150000"/>
              </a:lnSpc>
              <a:buClr>
                <a:schemeClr val="accent6"/>
              </a:buClr>
              <a:buSzPct val="100000"/>
              <a:buNone/>
            </a:pPr>
            <a:endParaRPr lang="fr-BE" sz="1800" b="1" dirty="0">
              <a:effectLst/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chemeClr val="accent6"/>
              </a:buClr>
              <a:buSzPct val="100000"/>
            </a:pPr>
            <a:endParaRPr lang="fr-BE" sz="1800" b="1" dirty="0"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143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11">
            <a:extLst>
              <a:ext uri="{FF2B5EF4-FFF2-40B4-BE49-F238E27FC236}">
                <a16:creationId xmlns:a16="http://schemas.microsoft.com/office/drawing/2014/main" id="{5269D8BC-00F6-492E-8C11-9350E6AC3F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4229" y="3778601"/>
            <a:ext cx="1726706" cy="139095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4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Généralités</a:t>
            </a:r>
            <a:endParaRPr lang="en-GB" dirty="0"/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Le divisome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" name="Image 31" descr="Divisome_04.png">
            <a:extLst>
              <a:ext uri="{FF2B5EF4-FFF2-40B4-BE49-F238E27FC236}">
                <a16:creationId xmlns:a16="http://schemas.microsoft.com/office/drawing/2014/main" id="{2CBBF6D3-7671-40FE-A2E4-6EF3DA2B0E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54" y="1771257"/>
            <a:ext cx="5222884" cy="462866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DBE9DF6-EF51-4BA6-98ED-EAD98301818D}"/>
              </a:ext>
            </a:extLst>
          </p:cNvPr>
          <p:cNvSpPr/>
          <p:nvPr/>
        </p:nvSpPr>
        <p:spPr>
          <a:xfrm>
            <a:off x="9656570" y="3118606"/>
            <a:ext cx="2181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400" noProof="1"/>
              <a:t>Synthèse du </a:t>
            </a:r>
            <a:r>
              <a:rPr lang="fr-BE" sz="1400" dirty="0"/>
              <a:t>peptidoglycane septal</a:t>
            </a:r>
          </a:p>
        </p:txBody>
      </p:sp>
      <p:pic>
        <p:nvPicPr>
          <p:cNvPr id="38" name="Picture 10">
            <a:extLst>
              <a:ext uri="{FF2B5EF4-FFF2-40B4-BE49-F238E27FC236}">
                <a16:creationId xmlns:a16="http://schemas.microsoft.com/office/drawing/2014/main" id="{2AFAD8E2-692B-48BE-93FC-012426AF92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75786" y="3754289"/>
            <a:ext cx="2044360" cy="79803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EBB269E1-7B21-49EF-A549-2B6A1DDE295D}"/>
              </a:ext>
            </a:extLst>
          </p:cNvPr>
          <p:cNvSpPr/>
          <p:nvPr/>
        </p:nvSpPr>
        <p:spPr>
          <a:xfrm>
            <a:off x="9486273" y="2907304"/>
            <a:ext cx="2438094" cy="1847807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2D0025-50F3-4750-B413-0AEE01097F5E}"/>
              </a:ext>
            </a:extLst>
          </p:cNvPr>
          <p:cNvSpPr/>
          <p:nvPr/>
        </p:nvSpPr>
        <p:spPr>
          <a:xfrm>
            <a:off x="719664" y="2995194"/>
            <a:ext cx="26077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400" dirty="0"/>
              <a:t>Hydrolyse du peptidoglycane septal et séparation des cellules filles </a:t>
            </a:r>
            <a:endParaRPr lang="en-US" sz="1400" dirty="0"/>
          </a:p>
        </p:txBody>
      </p:sp>
      <p:pic>
        <p:nvPicPr>
          <p:cNvPr id="41" name="Picture 12">
            <a:extLst>
              <a:ext uri="{FF2B5EF4-FFF2-40B4-BE49-F238E27FC236}">
                <a16:creationId xmlns:a16="http://schemas.microsoft.com/office/drawing/2014/main" id="{87F256EE-F36D-450D-97DE-1F053D09EC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24" y="3808013"/>
            <a:ext cx="359613" cy="39317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6905283-81C5-4A04-A6E4-F86558D4E46D}"/>
              </a:ext>
            </a:extLst>
          </p:cNvPr>
          <p:cNvSpPr/>
          <p:nvPr/>
        </p:nvSpPr>
        <p:spPr>
          <a:xfrm>
            <a:off x="686598" y="2907304"/>
            <a:ext cx="2713423" cy="2415898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0DB23E2C-CC20-459B-A875-3F225FF55489}"/>
              </a:ext>
            </a:extLst>
          </p:cNvPr>
          <p:cNvSpPr/>
          <p:nvPr/>
        </p:nvSpPr>
        <p:spPr>
          <a:xfrm>
            <a:off x="5955617" y="3093193"/>
            <a:ext cx="1565537" cy="2403920"/>
          </a:xfrm>
          <a:custGeom>
            <a:avLst/>
            <a:gdLst>
              <a:gd name="connsiteX0" fmla="*/ 1153464 w 1565537"/>
              <a:gd name="connsiteY0" fmla="*/ 1880102 h 2403920"/>
              <a:gd name="connsiteX1" fmla="*/ 1392523 w 1565537"/>
              <a:gd name="connsiteY1" fmla="*/ 1611161 h 2403920"/>
              <a:gd name="connsiteX2" fmla="*/ 1559864 w 1565537"/>
              <a:gd name="connsiteY2" fmla="*/ 846173 h 2403920"/>
              <a:gd name="connsiteX3" fmla="*/ 1183346 w 1565537"/>
              <a:gd name="connsiteY3" fmla="*/ 69231 h 2403920"/>
              <a:gd name="connsiteX4" fmla="*/ 914405 w 1565537"/>
              <a:gd name="connsiteY4" fmla="*/ 117043 h 2403920"/>
              <a:gd name="connsiteX5" fmla="*/ 1033935 w 1565537"/>
              <a:gd name="connsiteY5" fmla="*/ 768479 h 2403920"/>
              <a:gd name="connsiteX6" fmla="*/ 1165417 w 1565537"/>
              <a:gd name="connsiteY6" fmla="*/ 1073279 h 2403920"/>
              <a:gd name="connsiteX7" fmla="*/ 944288 w 1565537"/>
              <a:gd name="connsiteY7" fmla="*/ 1210737 h 2403920"/>
              <a:gd name="connsiteX8" fmla="*/ 741088 w 1565537"/>
              <a:gd name="connsiteY8" fmla="*/ 1186831 h 2403920"/>
              <a:gd name="connsiteX9" fmla="*/ 573746 w 1565537"/>
              <a:gd name="connsiteY9" fmla="*/ 1234643 h 2403920"/>
              <a:gd name="connsiteX10" fmla="*/ 221135 w 1565537"/>
              <a:gd name="connsiteY10" fmla="*/ 977655 h 2403920"/>
              <a:gd name="connsiteX11" fmla="*/ 5 w 1565537"/>
              <a:gd name="connsiteY11" fmla="*/ 1103161 h 2403920"/>
              <a:gd name="connsiteX12" fmla="*/ 215158 w 1565537"/>
              <a:gd name="connsiteY12" fmla="*/ 1754596 h 2403920"/>
              <a:gd name="connsiteX13" fmla="*/ 466170 w 1565537"/>
              <a:gd name="connsiteY13" fmla="*/ 1939867 h 2403920"/>
              <a:gd name="connsiteX14" fmla="*/ 442264 w 1565537"/>
              <a:gd name="connsiteY14" fmla="*/ 2364196 h 2403920"/>
              <a:gd name="connsiteX15" fmla="*/ 1308852 w 1565537"/>
              <a:gd name="connsiteY15" fmla="*/ 2334314 h 2403920"/>
              <a:gd name="connsiteX16" fmla="*/ 1153464 w 1565537"/>
              <a:gd name="connsiteY16" fmla="*/ 1880102 h 240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65537" h="2403920">
                <a:moveTo>
                  <a:pt x="1153464" y="1880102"/>
                </a:moveTo>
                <a:cubicBezTo>
                  <a:pt x="1167409" y="1759576"/>
                  <a:pt x="1324790" y="1783482"/>
                  <a:pt x="1392523" y="1611161"/>
                </a:cubicBezTo>
                <a:cubicBezTo>
                  <a:pt x="1460256" y="1438840"/>
                  <a:pt x="1594727" y="1103161"/>
                  <a:pt x="1559864" y="846173"/>
                </a:cubicBezTo>
                <a:cubicBezTo>
                  <a:pt x="1525001" y="589185"/>
                  <a:pt x="1290922" y="190753"/>
                  <a:pt x="1183346" y="69231"/>
                </a:cubicBezTo>
                <a:cubicBezTo>
                  <a:pt x="1075770" y="-52291"/>
                  <a:pt x="939307" y="502"/>
                  <a:pt x="914405" y="117043"/>
                </a:cubicBezTo>
                <a:cubicBezTo>
                  <a:pt x="889503" y="233584"/>
                  <a:pt x="992100" y="609106"/>
                  <a:pt x="1033935" y="768479"/>
                </a:cubicBezTo>
                <a:cubicBezTo>
                  <a:pt x="1075770" y="927852"/>
                  <a:pt x="1180358" y="999569"/>
                  <a:pt x="1165417" y="1073279"/>
                </a:cubicBezTo>
                <a:cubicBezTo>
                  <a:pt x="1150476" y="1146989"/>
                  <a:pt x="1015009" y="1191812"/>
                  <a:pt x="944288" y="1210737"/>
                </a:cubicBezTo>
                <a:cubicBezTo>
                  <a:pt x="873566" y="1229662"/>
                  <a:pt x="802845" y="1182847"/>
                  <a:pt x="741088" y="1186831"/>
                </a:cubicBezTo>
                <a:cubicBezTo>
                  <a:pt x="679331" y="1190815"/>
                  <a:pt x="660405" y="1269506"/>
                  <a:pt x="573746" y="1234643"/>
                </a:cubicBezTo>
                <a:cubicBezTo>
                  <a:pt x="487087" y="1199780"/>
                  <a:pt x="316758" y="999569"/>
                  <a:pt x="221135" y="977655"/>
                </a:cubicBezTo>
                <a:cubicBezTo>
                  <a:pt x="125512" y="955741"/>
                  <a:pt x="1001" y="973671"/>
                  <a:pt x="5" y="1103161"/>
                </a:cubicBezTo>
                <a:cubicBezTo>
                  <a:pt x="-991" y="1232651"/>
                  <a:pt x="137464" y="1615145"/>
                  <a:pt x="215158" y="1754596"/>
                </a:cubicBezTo>
                <a:cubicBezTo>
                  <a:pt x="292852" y="1894047"/>
                  <a:pt x="428319" y="1838267"/>
                  <a:pt x="466170" y="1939867"/>
                </a:cubicBezTo>
                <a:cubicBezTo>
                  <a:pt x="504021" y="2041467"/>
                  <a:pt x="301817" y="2298455"/>
                  <a:pt x="442264" y="2364196"/>
                </a:cubicBezTo>
                <a:cubicBezTo>
                  <a:pt x="582711" y="2429937"/>
                  <a:pt x="1194303" y="2410016"/>
                  <a:pt x="1308852" y="2334314"/>
                </a:cubicBezTo>
                <a:cubicBezTo>
                  <a:pt x="1423401" y="2258612"/>
                  <a:pt x="1139519" y="2000628"/>
                  <a:pt x="1153464" y="1880102"/>
                </a:cubicBezTo>
                <a:close/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91D1681E-6B5A-4EBE-AC8C-A20C0784B956}"/>
              </a:ext>
            </a:extLst>
          </p:cNvPr>
          <p:cNvSpPr/>
          <p:nvPr/>
        </p:nvSpPr>
        <p:spPr>
          <a:xfrm>
            <a:off x="5054864" y="3196536"/>
            <a:ext cx="1923796" cy="1806208"/>
          </a:xfrm>
          <a:custGeom>
            <a:avLst/>
            <a:gdLst>
              <a:gd name="connsiteX0" fmla="*/ 446904 w 1923796"/>
              <a:gd name="connsiteY0" fmla="*/ 1675141 h 1806208"/>
              <a:gd name="connsiteX1" fmla="*/ 1230 w 1923796"/>
              <a:gd name="connsiteY1" fmla="*/ 899054 h 1806208"/>
              <a:gd name="connsiteX2" fmla="*/ 592901 w 1923796"/>
              <a:gd name="connsiteY2" fmla="*/ 368856 h 1806208"/>
              <a:gd name="connsiteX3" fmla="*/ 1368988 w 1923796"/>
              <a:gd name="connsiteY3" fmla="*/ 22 h 1806208"/>
              <a:gd name="connsiteX4" fmla="*/ 1707086 w 1923796"/>
              <a:gd name="connsiteY4" fmla="*/ 353488 h 1806208"/>
              <a:gd name="connsiteX5" fmla="*/ 1922239 w 1923796"/>
              <a:gd name="connsiteY5" fmla="*/ 822214 h 1806208"/>
              <a:gd name="connsiteX6" fmla="*/ 1599509 w 1923796"/>
              <a:gd name="connsiteY6" fmla="*/ 1029682 h 1806208"/>
              <a:gd name="connsiteX7" fmla="*/ 1053943 w 1923796"/>
              <a:gd name="connsiteY7" fmla="*/ 814530 h 1806208"/>
              <a:gd name="connsiteX8" fmla="*/ 761949 w 1923796"/>
              <a:gd name="connsiteY8" fmla="*/ 1052735 h 1806208"/>
              <a:gd name="connsiteX9" fmla="*/ 900262 w 1923796"/>
              <a:gd name="connsiteY9" fmla="*/ 1383148 h 1806208"/>
              <a:gd name="connsiteX10" fmla="*/ 761949 w 1923796"/>
              <a:gd name="connsiteY10" fmla="*/ 1775034 h 1806208"/>
              <a:gd name="connsiteX11" fmla="*/ 446904 w 1923796"/>
              <a:gd name="connsiteY11" fmla="*/ 1675141 h 180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23796" h="1806208">
                <a:moveTo>
                  <a:pt x="446904" y="1675141"/>
                </a:moveTo>
                <a:cubicBezTo>
                  <a:pt x="320118" y="1529144"/>
                  <a:pt x="-23103" y="1116768"/>
                  <a:pt x="1230" y="899054"/>
                </a:cubicBezTo>
                <a:cubicBezTo>
                  <a:pt x="25563" y="681340"/>
                  <a:pt x="364941" y="518695"/>
                  <a:pt x="592901" y="368856"/>
                </a:cubicBezTo>
                <a:cubicBezTo>
                  <a:pt x="820861" y="219017"/>
                  <a:pt x="1183291" y="2583"/>
                  <a:pt x="1368988" y="22"/>
                </a:cubicBezTo>
                <a:cubicBezTo>
                  <a:pt x="1554685" y="-2539"/>
                  <a:pt x="1614878" y="216456"/>
                  <a:pt x="1707086" y="353488"/>
                </a:cubicBezTo>
                <a:cubicBezTo>
                  <a:pt x="1799295" y="490520"/>
                  <a:pt x="1940168" y="709515"/>
                  <a:pt x="1922239" y="822214"/>
                </a:cubicBezTo>
                <a:cubicBezTo>
                  <a:pt x="1904310" y="934913"/>
                  <a:pt x="1744225" y="1030963"/>
                  <a:pt x="1599509" y="1029682"/>
                </a:cubicBezTo>
                <a:cubicBezTo>
                  <a:pt x="1454793" y="1028401"/>
                  <a:pt x="1193536" y="810688"/>
                  <a:pt x="1053943" y="814530"/>
                </a:cubicBezTo>
                <a:cubicBezTo>
                  <a:pt x="914350" y="818372"/>
                  <a:pt x="787563" y="957965"/>
                  <a:pt x="761949" y="1052735"/>
                </a:cubicBezTo>
                <a:cubicBezTo>
                  <a:pt x="736335" y="1147505"/>
                  <a:pt x="900262" y="1262765"/>
                  <a:pt x="900262" y="1383148"/>
                </a:cubicBezTo>
                <a:cubicBezTo>
                  <a:pt x="900262" y="1503531"/>
                  <a:pt x="838789" y="1719965"/>
                  <a:pt x="761949" y="1775034"/>
                </a:cubicBezTo>
                <a:cubicBezTo>
                  <a:pt x="685109" y="1830103"/>
                  <a:pt x="573690" y="1821138"/>
                  <a:pt x="446904" y="1675141"/>
                </a:cubicBezTo>
                <a:close/>
              </a:path>
            </a:pathLst>
          </a:cu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78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40" grpId="0"/>
      <p:bldP spid="42" grpId="0" animBg="1"/>
      <p:bldP spid="19" grpId="0" animBg="1"/>
      <p:bldP spid="2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en-GB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7BD9E-DB24-4785-8250-3A394F2D17C6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2260216" cy="10682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indent="-292100" defTabSz="914400">
              <a:buClr>
                <a:schemeClr val="accent5"/>
              </a:buClr>
              <a:buSzPct val="100000"/>
              <a:buFont typeface="Wingdings 2"/>
              <a:buChar char=""/>
              <a:defRPr/>
            </a:pPr>
            <a:r>
              <a:rPr lang="fr-BE" sz="2800" u="sng" dirty="0"/>
              <a:t> </a:t>
            </a:r>
            <a:r>
              <a:rPr lang="fr-FR" sz="2800" u="sng" dirty="0"/>
              <a:t>Etude du domaine AMIN par RMN</a:t>
            </a:r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2C260C2E-30A1-4951-982C-B6FE84870DB6}"/>
              </a:ext>
            </a:extLst>
          </p:cNvPr>
          <p:cNvSpPr txBox="1">
            <a:spLocks/>
          </p:cNvSpPr>
          <p:nvPr/>
        </p:nvSpPr>
        <p:spPr>
          <a:xfrm>
            <a:off x="-337168" y="1357941"/>
            <a:ext cx="11927061" cy="2404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5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"/>
            </a:pPr>
            <a:r>
              <a:rPr lang="fr-BE" sz="2000" dirty="0">
                <a:effectLst/>
              </a:rPr>
              <a:t> Interaction entre le domaine AMIN et le PG permettant de mettre en évidence 10  résidus impliqués dans cette interaction.</a:t>
            </a:r>
          </a:p>
          <a:p>
            <a:pPr lvl="1" algn="just">
              <a:lnSpc>
                <a:spcPct val="150000"/>
              </a:lnSpc>
              <a:buClr>
                <a:schemeClr val="accent6"/>
              </a:buClr>
              <a:buSzPct val="100000"/>
              <a:buFont typeface="Wingdings" panose="05000000000000000000" pitchFamily="2" charset="2"/>
              <a:buChar char=""/>
            </a:pPr>
            <a:r>
              <a:rPr lang="fr-BE" sz="2000" dirty="0">
                <a:effectLst/>
              </a:rPr>
              <a:t> Importance de la partie peptidique du PG pour l’interaction.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1194ECB2-C061-4086-9C7D-06F6202A8839}"/>
              </a:ext>
            </a:extLst>
          </p:cNvPr>
          <p:cNvSpPr txBox="1">
            <a:spLocks/>
          </p:cNvSpPr>
          <p:nvPr/>
        </p:nvSpPr>
        <p:spPr>
          <a:xfrm>
            <a:off x="0" y="3438314"/>
            <a:ext cx="12260216" cy="10682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indent="-292100" defTabSz="914400">
              <a:buClr>
                <a:schemeClr val="accent5"/>
              </a:buClr>
              <a:buSzPct val="100000"/>
              <a:buFont typeface="Wingdings 2"/>
              <a:buChar char=""/>
              <a:defRPr/>
            </a:pPr>
            <a:r>
              <a:rPr lang="fr-BE" sz="2800" u="sng" dirty="0"/>
              <a:t> </a:t>
            </a:r>
            <a:r>
              <a:rPr lang="fr-FR" sz="2800" u="sng" dirty="0"/>
              <a:t>Etude du domaine AMIN par mutagénèse dirigée</a:t>
            </a:r>
          </a:p>
        </p:txBody>
      </p:sp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662250A2-AF6A-4240-834D-75F727832AC7}"/>
              </a:ext>
            </a:extLst>
          </p:cNvPr>
          <p:cNvSpPr txBox="1">
            <a:spLocks/>
          </p:cNvSpPr>
          <p:nvPr/>
        </p:nvSpPr>
        <p:spPr>
          <a:xfrm>
            <a:off x="-337168" y="4612801"/>
            <a:ext cx="11927061" cy="2532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50000"/>
              </a:lnSpc>
              <a:buClr>
                <a:schemeClr val="accent6"/>
              </a:buClr>
              <a:buSzPct val="75000"/>
            </a:pPr>
            <a:r>
              <a:rPr lang="fr-BE" sz="2000" dirty="0">
                <a:effectLst/>
              </a:rPr>
              <a:t>41 mutants disponibles</a:t>
            </a:r>
          </a:p>
          <a:p>
            <a:pPr lvl="1" algn="just">
              <a:lnSpc>
                <a:spcPct val="150000"/>
              </a:lnSpc>
              <a:buClr>
                <a:schemeClr val="accent6"/>
              </a:buClr>
              <a:buSzPct val="75000"/>
            </a:pPr>
            <a:r>
              <a:rPr lang="fr-BE" sz="2000" dirty="0">
                <a:effectLst/>
              </a:rPr>
              <a:t>27 protéines mutantes purifiées dont 12 insolubles</a:t>
            </a:r>
          </a:p>
          <a:p>
            <a:pPr lvl="1" algn="just">
              <a:lnSpc>
                <a:spcPct val="150000"/>
              </a:lnSpc>
              <a:buClr>
                <a:schemeClr val="accent6"/>
              </a:buClr>
              <a:buSzPct val="75000"/>
            </a:pPr>
            <a:r>
              <a:rPr lang="fr-BE" sz="2000" dirty="0">
                <a:effectLst/>
                <a:cs typeface="Arial" panose="020B0604020202020204" pitchFamily="34" charset="0"/>
              </a:rPr>
              <a:t>11 testées en co-précipitation et toutes positives</a:t>
            </a:r>
            <a:endParaRPr lang="fr-BE" sz="2000" dirty="0">
              <a:effectLst/>
            </a:endParaRPr>
          </a:p>
          <a:p>
            <a:pPr lvl="1" algn="just">
              <a:lnSpc>
                <a:spcPct val="150000"/>
              </a:lnSpc>
              <a:buClr>
                <a:schemeClr val="accent6"/>
              </a:buClr>
              <a:buSzPct val="75000"/>
            </a:pPr>
            <a:r>
              <a:rPr lang="fr-BE" sz="2000" dirty="0">
                <a:effectLst/>
              </a:rPr>
              <a:t>14 mutants disponibles en fusion avec la sfGFP</a:t>
            </a:r>
          </a:p>
          <a:p>
            <a:pPr lvl="1" algn="just">
              <a:lnSpc>
                <a:spcPct val="150000"/>
              </a:lnSpc>
              <a:buClr>
                <a:schemeClr val="accent6"/>
              </a:buClr>
              <a:buSzPct val="75000"/>
            </a:pPr>
            <a:r>
              <a:rPr lang="fr-BE" sz="2000" dirty="0">
                <a:effectLst/>
              </a:rPr>
              <a:t>Redondance des résidus R70, D74, R102, R112 et E116. Mais insolubles ou difficiles à produire</a:t>
            </a:r>
          </a:p>
          <a:p>
            <a:pPr marL="384048" lvl="1" indent="0" algn="just">
              <a:lnSpc>
                <a:spcPct val="150000"/>
              </a:lnSpc>
              <a:buClr>
                <a:schemeClr val="accent6"/>
              </a:buClr>
              <a:buSzPct val="75000"/>
              <a:buNone/>
            </a:pPr>
            <a:r>
              <a:rPr lang="fr-BE" sz="2000" dirty="0">
                <a:effectLst/>
              </a:rPr>
              <a:t> </a:t>
            </a:r>
          </a:p>
          <a:p>
            <a:pPr lvl="1" algn="just">
              <a:lnSpc>
                <a:spcPct val="150000"/>
              </a:lnSpc>
              <a:buClr>
                <a:schemeClr val="accent6"/>
              </a:buClr>
              <a:buSzPct val="75000"/>
            </a:pPr>
            <a:endParaRPr lang="fr-BE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808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5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GB" dirty="0"/>
              <a:t>Perspectives</a:t>
            </a: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AC6DD7B6-7036-48C4-8E8D-4319EE19CAF4}"/>
              </a:ext>
            </a:extLst>
          </p:cNvPr>
          <p:cNvSpPr txBox="1">
            <a:spLocks/>
          </p:cNvSpPr>
          <p:nvPr/>
        </p:nvSpPr>
        <p:spPr>
          <a:xfrm>
            <a:off x="-130493" y="1538178"/>
            <a:ext cx="12384770" cy="2356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r>
              <a:rPr lang="fr-BE" sz="2200" dirty="0">
                <a:effectLst/>
              </a:rPr>
              <a:t> Etude d’ AmiC marqué </a:t>
            </a:r>
          </a:p>
          <a:p>
            <a:pPr lvl="1"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r>
              <a:rPr lang="fr-BE" sz="2200" dirty="0">
                <a:effectLst/>
              </a:rPr>
              <a:t> Interaction avec le peptidoglycane marqué</a:t>
            </a:r>
          </a:p>
          <a:p>
            <a:pPr lvl="1"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r>
              <a:rPr lang="fr-BE" sz="2200" dirty="0">
                <a:effectLst/>
              </a:rPr>
              <a:t> Etude de l’interaction entre les protéines mutantes du domaine AMIN et le PG</a:t>
            </a:r>
          </a:p>
          <a:p>
            <a:pPr marL="384048" lvl="1" indent="0" algn="just">
              <a:lnSpc>
                <a:spcPct val="150000"/>
              </a:lnSpc>
              <a:buClr>
                <a:schemeClr val="accent3"/>
              </a:buClr>
              <a:buSzPct val="75000"/>
              <a:buNone/>
            </a:pPr>
            <a:r>
              <a:rPr lang="fr-BE" sz="2200" dirty="0">
                <a:effectLst/>
              </a:rPr>
              <a:t>	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27A2075-DF0E-415B-866C-3DB3D867883C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2260216" cy="10682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indent="-292100" defTabSz="914400">
              <a:buClr>
                <a:schemeClr val="accent5"/>
              </a:buClr>
              <a:buSzPct val="100000"/>
              <a:buFont typeface="Wingdings 2"/>
              <a:buChar char=""/>
              <a:defRPr/>
            </a:pPr>
            <a:r>
              <a:rPr lang="fr-BE" sz="2800" u="sng" dirty="0"/>
              <a:t> </a:t>
            </a:r>
            <a:r>
              <a:rPr lang="fr-FR" sz="2800" u="sng" dirty="0"/>
              <a:t>Etude du domaine AMIN par RMN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4E84AA9C-F563-46FD-9E18-FD1AD727C48F}"/>
              </a:ext>
            </a:extLst>
          </p:cNvPr>
          <p:cNvSpPr txBox="1">
            <a:spLocks/>
          </p:cNvSpPr>
          <p:nvPr/>
        </p:nvSpPr>
        <p:spPr>
          <a:xfrm>
            <a:off x="-139636" y="4991006"/>
            <a:ext cx="12384769" cy="2356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r>
              <a:rPr lang="fr-BE" sz="2200" dirty="0">
                <a:effectLst/>
              </a:rPr>
              <a:t> Mise au point de la localisation du domaine AMIN et de ses mutants fusionné à la  sfGFP</a:t>
            </a:r>
          </a:p>
          <a:p>
            <a:pPr lvl="1"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r>
              <a:rPr lang="fr-BE" sz="2200" dirty="0">
                <a:effectLst/>
              </a:rPr>
              <a:t> Remplacer les mutations alanine des résidus R70, D74, R102, R112 et E116. </a:t>
            </a:r>
          </a:p>
          <a:p>
            <a:pPr lvl="1"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r>
              <a:rPr lang="fr-BE" sz="2200" dirty="0">
                <a:effectLst/>
              </a:rPr>
              <a:t> Inversion des mutations des résidus impliqué dans les ponts salin (R49/D141 et R112/D74)</a:t>
            </a:r>
          </a:p>
          <a:p>
            <a:pPr lvl="1" algn="just">
              <a:lnSpc>
                <a:spcPct val="150000"/>
              </a:lnSpc>
              <a:buClr>
                <a:schemeClr val="accent3"/>
              </a:buClr>
              <a:buSzPct val="75000"/>
            </a:pPr>
            <a:endParaRPr lang="fr-BE" sz="2200" dirty="0">
              <a:effectLst/>
            </a:endParaRPr>
          </a:p>
          <a:p>
            <a:pPr lvl="1" algn="just">
              <a:lnSpc>
                <a:spcPct val="150000"/>
              </a:lnSpc>
              <a:buClr>
                <a:schemeClr val="accent3"/>
              </a:buClr>
              <a:buSzPct val="75000"/>
            </a:pPr>
            <a:endParaRPr lang="fr-BE" sz="2200" dirty="0">
              <a:effectLst/>
            </a:endParaRPr>
          </a:p>
          <a:p>
            <a:pPr marL="384048" lvl="1" indent="0" algn="just">
              <a:lnSpc>
                <a:spcPct val="150000"/>
              </a:lnSpc>
              <a:buClr>
                <a:schemeClr val="accent3"/>
              </a:buClr>
              <a:buSzPct val="75000"/>
              <a:buNone/>
            </a:pPr>
            <a:r>
              <a:rPr lang="fr-BE" sz="2200" dirty="0">
                <a:effectLst/>
              </a:rPr>
              <a:t>	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F27A157-4082-45F8-9DB7-95BECD3EDEA8}"/>
              </a:ext>
            </a:extLst>
          </p:cNvPr>
          <p:cNvSpPr txBox="1">
            <a:spLocks/>
          </p:cNvSpPr>
          <p:nvPr/>
        </p:nvSpPr>
        <p:spPr>
          <a:xfrm>
            <a:off x="0" y="3438314"/>
            <a:ext cx="12260216" cy="10682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indent="-292100" defTabSz="914400">
              <a:buClr>
                <a:schemeClr val="accent5"/>
              </a:buClr>
              <a:buSzPct val="100000"/>
              <a:buFont typeface="Wingdings 2"/>
              <a:buChar char=""/>
              <a:defRPr/>
            </a:pPr>
            <a:r>
              <a:rPr lang="fr-BE" sz="2800" u="sng" dirty="0"/>
              <a:t> </a:t>
            </a:r>
            <a:r>
              <a:rPr lang="fr-FR" sz="2800" u="sng" dirty="0"/>
              <a:t>Etude du domaine AMIN par mutagénèse dirigée</a:t>
            </a:r>
          </a:p>
        </p:txBody>
      </p:sp>
    </p:spTree>
    <p:extLst>
      <p:ext uri="{BB962C8B-B14F-4D97-AF65-F5344CB8AC3E}">
        <p14:creationId xmlns:p14="http://schemas.microsoft.com/office/powerpoint/2010/main" val="10468812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Divisome_04.png">
            <a:extLst>
              <a:ext uri="{FF2B5EF4-FFF2-40B4-BE49-F238E27FC236}">
                <a16:creationId xmlns:a16="http://schemas.microsoft.com/office/drawing/2014/main" id="{D0766213-8DB1-4230-83B9-51E5A3D0F9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9526" y="1403751"/>
            <a:ext cx="5043844" cy="474898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9B74ABCC-AE6E-4365-AEC2-9B51E9A1C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en-GB" dirty="0"/>
              <a:t>Conclusion Générale</a:t>
            </a:r>
          </a:p>
        </p:txBody>
      </p:sp>
    </p:spTree>
    <p:extLst>
      <p:ext uri="{BB962C8B-B14F-4D97-AF65-F5344CB8AC3E}">
        <p14:creationId xmlns:p14="http://schemas.microsoft.com/office/powerpoint/2010/main" val="29197460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9B74ABCC-AE6E-4365-AEC2-9B51E9A1C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GB" dirty="0" err="1"/>
              <a:t>Remerciements</a:t>
            </a:r>
            <a:endParaRPr lang="en-GB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47657F9-4D4B-4150-876D-2D632A5CB11A}"/>
              </a:ext>
            </a:extLst>
          </p:cNvPr>
          <p:cNvSpPr txBox="1"/>
          <p:nvPr/>
        </p:nvSpPr>
        <p:spPr>
          <a:xfrm>
            <a:off x="302281" y="1797764"/>
            <a:ext cx="350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/>
              <a:t>Université de Newcastle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82DFFE-6D17-4916-81B2-18E4286B5986}"/>
              </a:ext>
            </a:extLst>
          </p:cNvPr>
          <p:cNvSpPr txBox="1"/>
          <p:nvPr/>
        </p:nvSpPr>
        <p:spPr>
          <a:xfrm>
            <a:off x="4142510" y="1797763"/>
            <a:ext cx="3506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/>
              <a:t>Institut de biologie structurale de Grenoble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22968B-334A-415D-B1FC-4FFA983C748E}"/>
              </a:ext>
            </a:extLst>
          </p:cNvPr>
          <p:cNvSpPr txBox="1"/>
          <p:nvPr/>
        </p:nvSpPr>
        <p:spPr>
          <a:xfrm>
            <a:off x="8566832" y="1797763"/>
            <a:ext cx="350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/>
              <a:t>Université d’Utrecht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1E9E45-D0DB-4E5E-A8F0-A186C3AB200A}"/>
              </a:ext>
            </a:extLst>
          </p:cNvPr>
          <p:cNvSpPr txBox="1"/>
          <p:nvPr/>
        </p:nvSpPr>
        <p:spPr>
          <a:xfrm>
            <a:off x="60455" y="2505670"/>
            <a:ext cx="2546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Waldemar Vollmer</a:t>
            </a:r>
          </a:p>
          <a:p>
            <a:endParaRPr lang="fr-BE" dirty="0"/>
          </a:p>
          <a:p>
            <a:r>
              <a:rPr lang="fr-BE" dirty="0"/>
              <a:t>Alexander Egan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F7B820-CC34-4BF5-804E-1DB103EE1FF3}"/>
              </a:ext>
            </a:extLst>
          </p:cNvPr>
          <p:cNvSpPr txBox="1"/>
          <p:nvPr/>
        </p:nvSpPr>
        <p:spPr>
          <a:xfrm>
            <a:off x="4021596" y="2505670"/>
            <a:ext cx="2546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Jean-Pierre Simorre</a:t>
            </a:r>
          </a:p>
          <a:p>
            <a:endParaRPr lang="fr-BE" dirty="0"/>
          </a:p>
          <a:p>
            <a:r>
              <a:rPr lang="fr-BE" dirty="0"/>
              <a:t>Catherine Bougault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F57D4D-154E-4CE6-A9B1-461BC4BB16A4}"/>
              </a:ext>
            </a:extLst>
          </p:cNvPr>
          <p:cNvSpPr txBox="1"/>
          <p:nvPr/>
        </p:nvSpPr>
        <p:spPr>
          <a:xfrm>
            <a:off x="8489057" y="2505670"/>
            <a:ext cx="254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Eefjan Breukink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C9C1AF5-82BD-4354-A44B-578138E87FF4}"/>
              </a:ext>
            </a:extLst>
          </p:cNvPr>
          <p:cNvSpPr txBox="1"/>
          <p:nvPr/>
        </p:nvSpPr>
        <p:spPr>
          <a:xfrm>
            <a:off x="302280" y="4111473"/>
            <a:ext cx="350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/>
              <a:t>Le 1.28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4105BC-A6FE-4FF6-834E-DCEB85AD5ED5}"/>
              </a:ext>
            </a:extLst>
          </p:cNvPr>
          <p:cNvSpPr txBox="1"/>
          <p:nvPr/>
        </p:nvSpPr>
        <p:spPr>
          <a:xfrm>
            <a:off x="302280" y="4574008"/>
            <a:ext cx="25467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Nicolas</a:t>
            </a:r>
          </a:p>
          <a:p>
            <a:r>
              <a:rPr lang="fr-BE" dirty="0"/>
              <a:t>Mathieu </a:t>
            </a:r>
          </a:p>
          <a:p>
            <a:r>
              <a:rPr lang="fr-BE" dirty="0" err="1"/>
              <a:t>Badrish</a:t>
            </a:r>
            <a:endParaRPr lang="fr-BE" dirty="0"/>
          </a:p>
          <a:p>
            <a:r>
              <a:rPr lang="fr-BE" dirty="0"/>
              <a:t>Adeline</a:t>
            </a:r>
          </a:p>
          <a:p>
            <a:r>
              <a:rPr lang="fr-BE" dirty="0"/>
              <a:t>Samir</a:t>
            </a:r>
          </a:p>
          <a:p>
            <a:r>
              <a:rPr lang="fr-BE" dirty="0"/>
              <a:t>Isma</a:t>
            </a:r>
          </a:p>
          <a:p>
            <a:r>
              <a:rPr lang="fr-BE" dirty="0"/>
              <a:t>Adrien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3BB1B0B-9F68-44B0-8E02-C519B2415AA0}"/>
              </a:ext>
            </a:extLst>
          </p:cNvPr>
          <p:cNvSpPr txBox="1"/>
          <p:nvPr/>
        </p:nvSpPr>
        <p:spPr>
          <a:xfrm>
            <a:off x="2389280" y="4114985"/>
            <a:ext cx="350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/>
              <a:t>Les étudiants du 1.28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4B03E6F-240D-4EDF-9B0A-D54F72049269}"/>
              </a:ext>
            </a:extLst>
          </p:cNvPr>
          <p:cNvSpPr txBox="1"/>
          <p:nvPr/>
        </p:nvSpPr>
        <p:spPr>
          <a:xfrm>
            <a:off x="2389280" y="4577520"/>
            <a:ext cx="25467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Tom</a:t>
            </a:r>
          </a:p>
          <a:p>
            <a:r>
              <a:rPr lang="fr-BE" dirty="0"/>
              <a:t>Alexis </a:t>
            </a:r>
          </a:p>
          <a:p>
            <a:r>
              <a:rPr lang="fr-BE" dirty="0"/>
              <a:t>Alisson</a:t>
            </a:r>
          </a:p>
          <a:p>
            <a:r>
              <a:rPr lang="fr-BE" dirty="0"/>
              <a:t>Manon</a:t>
            </a:r>
          </a:p>
          <a:p>
            <a:r>
              <a:rPr lang="fr-BE" dirty="0"/>
              <a:t>Audrey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29669A5-0511-4D3E-AC90-1AAC5777B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4826001"/>
            <a:ext cx="8782050" cy="187642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16C4462-8329-4D3F-B45B-0471537B2987}"/>
              </a:ext>
            </a:extLst>
          </p:cNvPr>
          <p:cNvSpPr txBox="1"/>
          <p:nvPr/>
        </p:nvSpPr>
        <p:spPr>
          <a:xfrm>
            <a:off x="6947426" y="4111473"/>
            <a:ext cx="350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/>
              <a:t>Les membres du CIP</a:t>
            </a:r>
          </a:p>
        </p:txBody>
      </p:sp>
    </p:spTree>
    <p:extLst>
      <p:ext uri="{BB962C8B-B14F-4D97-AF65-F5344CB8AC3E}">
        <p14:creationId xmlns:p14="http://schemas.microsoft.com/office/powerpoint/2010/main" val="6538773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>
            <a:extLst>
              <a:ext uri="{FF2B5EF4-FFF2-40B4-BE49-F238E27FC236}">
                <a16:creationId xmlns:a16="http://schemas.microsoft.com/office/drawing/2014/main" id="{D087C1FA-30B9-45D9-AFD1-ADE98007A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t="5960" r="25813"/>
          <a:stretch/>
        </p:blipFill>
        <p:spPr>
          <a:xfrm>
            <a:off x="2097782" y="294007"/>
            <a:ext cx="1524573" cy="1355092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D5F4C7ED-6FFA-4DE7-ABC9-E6DD3A54D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53" y="5911457"/>
            <a:ext cx="1284261" cy="722397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26CE021-E757-4596-A918-C44A5F3A0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4" r="10468"/>
          <a:stretch/>
        </p:blipFill>
        <p:spPr>
          <a:xfrm>
            <a:off x="244238" y="4766260"/>
            <a:ext cx="2082233" cy="175843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800F7D1-E970-47C7-8459-4043770F1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988" y="1904128"/>
            <a:ext cx="3191583" cy="239368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1EF3D00-5733-4B28-B8EE-4D5F66FAF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42" y="4171493"/>
            <a:ext cx="3221812" cy="181226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2D6ED50-388B-4C6E-9BFA-54EDD4F19F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884" t="12788" r="884" b="45660"/>
          <a:stretch/>
        </p:blipFill>
        <p:spPr>
          <a:xfrm>
            <a:off x="10196945" y="2593084"/>
            <a:ext cx="1995055" cy="14847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D2974BC-495F-40E6-B6EA-0FE4E22E6B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391" y="2222318"/>
            <a:ext cx="2323226" cy="23232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C41F28-6DC0-48AB-9102-10DD51DCB5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6475" y="1319002"/>
            <a:ext cx="1334955" cy="10012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4B68A91-2E99-49CF-A185-D906EE27E4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67" y="280792"/>
            <a:ext cx="2762109" cy="207158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361866B-CFE8-43BE-9A1B-EFDDA7EC90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7"/>
          <a:stretch/>
        </p:blipFill>
        <p:spPr>
          <a:xfrm>
            <a:off x="3537458" y="4970593"/>
            <a:ext cx="1461956" cy="149418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25664DC-9172-4A31-85C7-D317F4B0883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 t="12155" r="3939"/>
          <a:stretch/>
        </p:blipFill>
        <p:spPr>
          <a:xfrm>
            <a:off x="3537458" y="28644"/>
            <a:ext cx="3232126" cy="192862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806292E-E6FC-4EA2-90B8-8EFCE4A404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154" y="1038402"/>
            <a:ext cx="1870005" cy="249333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7F92286-3E8F-46FF-A2E4-8A12CF58AA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30833" y="1537392"/>
            <a:ext cx="1624920" cy="216656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64C85C5-CCBF-4022-8D51-848D0D9B7E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713" y="-19151"/>
            <a:ext cx="1621936" cy="288169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C958208-AF48-467A-B3C0-C30BB0CC3AB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5" b="28138"/>
          <a:stretch/>
        </p:blipFill>
        <p:spPr>
          <a:xfrm>
            <a:off x="2910933" y="3434893"/>
            <a:ext cx="1971606" cy="1832612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DE98BD1D-32AE-4442-AE84-DA18F6A214F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5" t="8976" r="28967"/>
          <a:stretch/>
        </p:blipFill>
        <p:spPr>
          <a:xfrm>
            <a:off x="10920662" y="1509551"/>
            <a:ext cx="1271338" cy="124975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6E9FF4F5-848E-476B-A058-79643C46B1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53" y="89712"/>
            <a:ext cx="2406144" cy="1353455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4CF9870-BBCD-499F-8118-514CB976F8E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9872" r="28967"/>
          <a:stretch/>
        </p:blipFill>
        <p:spPr>
          <a:xfrm>
            <a:off x="10883410" y="73568"/>
            <a:ext cx="1197788" cy="1636904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AC6EDC0A-588A-4AF4-B4F3-98E80585DDC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6" b="19441"/>
          <a:stretch/>
        </p:blipFill>
        <p:spPr>
          <a:xfrm>
            <a:off x="8225829" y="2563064"/>
            <a:ext cx="1395556" cy="1353455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86DA0882-2469-441F-B8E1-69288B1E5CC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9" r="2370"/>
          <a:stretch/>
        </p:blipFill>
        <p:spPr>
          <a:xfrm>
            <a:off x="6420353" y="4937567"/>
            <a:ext cx="2026804" cy="179169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4AA8E3E-B16A-4775-B827-D09F23C3972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6200000">
            <a:off x="8926529" y="3007358"/>
            <a:ext cx="2428459" cy="432527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0F34FF7B-91AD-4B10-96DA-9739E3BBC88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8" t="30865" r="12793" b="17977"/>
          <a:stretch/>
        </p:blipFill>
        <p:spPr>
          <a:xfrm>
            <a:off x="1568435" y="4272623"/>
            <a:ext cx="1554065" cy="23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228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Divisome_04.png">
            <a:extLst>
              <a:ext uri="{FF2B5EF4-FFF2-40B4-BE49-F238E27FC236}">
                <a16:creationId xmlns:a16="http://schemas.microsoft.com/office/drawing/2014/main" id="{D0766213-8DB1-4230-83B9-51E5A3D0F9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9526" y="1403751"/>
            <a:ext cx="5043844" cy="474898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9B74ABCC-AE6E-4365-AEC2-9B51E9A1C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en-GB" dirty="0"/>
              <a:t>Conclusion Générale</a:t>
            </a:r>
          </a:p>
        </p:txBody>
      </p:sp>
    </p:spTree>
    <p:extLst>
      <p:ext uri="{BB962C8B-B14F-4D97-AF65-F5344CB8AC3E}">
        <p14:creationId xmlns:p14="http://schemas.microsoft.com/office/powerpoint/2010/main" val="26795903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495600" y="692696"/>
            <a:ext cx="7776864" cy="720080"/>
          </a:xfrm>
        </p:spPr>
        <p:txBody>
          <a:bodyPr>
            <a:normAutofit/>
          </a:bodyPr>
          <a:lstStyle/>
          <a:p>
            <a:r>
              <a:rPr lang="fr-BE" sz="2800" u="sng" dirty="0"/>
              <a:t>Interactions entre </a:t>
            </a:r>
            <a:r>
              <a:rPr lang="fr-BE" sz="2800" u="sng" dirty="0" err="1"/>
              <a:t>FtsW</a:t>
            </a:r>
            <a:r>
              <a:rPr lang="fr-BE" sz="2800" u="sng" dirty="0"/>
              <a:t>, PBP1b et PBP3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524001" y="4764211"/>
            <a:ext cx="3233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Palatino Linotype" panose="02040502050505030304" pitchFamily="18" charset="0"/>
              <a:buChar char="§"/>
            </a:pPr>
            <a:r>
              <a:rPr lang="fr-BE" dirty="0"/>
              <a:t>Surface </a:t>
            </a:r>
            <a:r>
              <a:rPr lang="en-US" dirty="0" err="1"/>
              <a:t>plasmon</a:t>
            </a:r>
            <a:r>
              <a:rPr lang="fr-BE" dirty="0" err="1"/>
              <a:t>ique</a:t>
            </a:r>
            <a:r>
              <a:rPr lang="fr-BE" dirty="0"/>
              <a:t> de </a:t>
            </a:r>
            <a:r>
              <a:rPr lang="en-US" dirty="0"/>
              <a:t>resonance</a:t>
            </a:r>
          </a:p>
          <a:p>
            <a:pPr marL="285750" indent="-285750">
              <a:buClr>
                <a:schemeClr val="accent3"/>
              </a:buClr>
              <a:buFont typeface="Palatino Linotype" panose="02040502050505030304" pitchFamily="18" charset="0"/>
              <a:buChar char="§"/>
            </a:pPr>
            <a:r>
              <a:rPr lang="en-US" dirty="0"/>
              <a:t>Co-</a:t>
            </a:r>
            <a:r>
              <a:rPr lang="en-US" dirty="0" err="1"/>
              <a:t>immunoprcipitation</a:t>
            </a:r>
            <a:endParaRPr lang="en-US" dirty="0"/>
          </a:p>
          <a:p>
            <a:pPr marL="285750" indent="-285750">
              <a:buClr>
                <a:schemeClr val="accent3"/>
              </a:buClr>
              <a:buFont typeface="Palatino Linotype" panose="02040502050505030304" pitchFamily="18" charset="0"/>
              <a:buChar char="§"/>
            </a:pPr>
            <a:r>
              <a:rPr lang="fr-BE" dirty="0"/>
              <a:t>Chromatographie</a:t>
            </a:r>
            <a:r>
              <a:rPr lang="en-US" dirty="0"/>
              <a:t> </a:t>
            </a:r>
            <a:r>
              <a:rPr lang="fr-BE" dirty="0"/>
              <a:t>d’affinité</a:t>
            </a:r>
          </a:p>
          <a:p>
            <a:pPr>
              <a:buClr>
                <a:schemeClr val="accent3"/>
              </a:buClr>
              <a:buFont typeface="Arial" pitchFamily="34" charset="0"/>
              <a:buChar char="•"/>
            </a:pPr>
            <a:r>
              <a:rPr lang="en-US" dirty="0"/>
              <a:t>	</a:t>
            </a:r>
            <a:r>
              <a:rPr lang="en-US" sz="900" dirty="0"/>
              <a:t>(</a:t>
            </a:r>
            <a:r>
              <a:rPr lang="en-US" sz="900" dirty="0" err="1"/>
              <a:t>Bertesche</a:t>
            </a:r>
            <a:r>
              <a:rPr lang="en-US" sz="900" dirty="0"/>
              <a:t> et al. 2006)</a:t>
            </a:r>
            <a:endParaRPr lang="en-US" dirty="0"/>
          </a:p>
          <a:p>
            <a:pPr marL="285750" indent="-285750">
              <a:buClr>
                <a:schemeClr val="accent3"/>
              </a:buClr>
              <a:buFont typeface="Palatino Linotype" panose="02040502050505030304" pitchFamily="18" charset="0"/>
              <a:buChar char="§"/>
            </a:pPr>
            <a:endParaRPr lang="en-US" dirty="0"/>
          </a:p>
        </p:txBody>
      </p:sp>
      <p:sp>
        <p:nvSpPr>
          <p:cNvPr id="34" name="ZoneTexte 33"/>
          <p:cNvSpPr txBox="1"/>
          <p:nvPr/>
        </p:nvSpPr>
        <p:spPr>
          <a:xfrm>
            <a:off x="1532092" y="2074932"/>
            <a:ext cx="222378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Palatino Linotype" panose="02040502050505030304" pitchFamily="18" charset="0"/>
              <a:buChar char="§"/>
            </a:pPr>
            <a:r>
              <a:rPr lang="fr-BE" dirty="0"/>
              <a:t>FRET</a:t>
            </a:r>
          </a:p>
          <a:p>
            <a:pPr marL="285750" indent="-285750">
              <a:buClr>
                <a:schemeClr val="accent3"/>
              </a:buClr>
              <a:buFont typeface="Palatino Linotype" panose="02040502050505030304" pitchFamily="18" charset="0"/>
              <a:buChar char="§"/>
            </a:pPr>
            <a:r>
              <a:rPr lang="fr-BE" dirty="0"/>
              <a:t>Co –</a:t>
            </a:r>
            <a:r>
              <a:rPr lang="fr-BE" dirty="0" err="1"/>
              <a:t>immuno</a:t>
            </a:r>
            <a:endParaRPr lang="fr-BE" dirty="0"/>
          </a:p>
          <a:p>
            <a:pPr>
              <a:buClr>
                <a:schemeClr val="accent3"/>
              </a:buClr>
            </a:pPr>
            <a:r>
              <a:rPr lang="fr-BE" dirty="0" err="1"/>
              <a:t>Precipitation</a:t>
            </a:r>
            <a:endParaRPr lang="fr-BE" dirty="0"/>
          </a:p>
          <a:p>
            <a:pPr>
              <a:buClr>
                <a:schemeClr val="accent3"/>
              </a:buClr>
            </a:pPr>
            <a:r>
              <a:rPr lang="fr-BE" sz="900" dirty="0"/>
              <a:t>            (</a:t>
            </a:r>
            <a:r>
              <a:rPr lang="fr-BE" sz="900" dirty="0" err="1"/>
              <a:t>Fraipont</a:t>
            </a:r>
            <a:r>
              <a:rPr lang="fr-BE" sz="900" dirty="0"/>
              <a:t> et al, 2011)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4660500" y="1765834"/>
            <a:ext cx="3639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/>
              <a:t>Système double hybride</a:t>
            </a:r>
            <a:endParaRPr lang="en-GB" sz="2000" b="1" dirty="0"/>
          </a:p>
        </p:txBody>
      </p:sp>
      <p:sp>
        <p:nvSpPr>
          <p:cNvPr id="37" name="Espace réservé du contenu 2"/>
          <p:cNvSpPr txBox="1">
            <a:spLocks/>
          </p:cNvSpPr>
          <p:nvPr/>
        </p:nvSpPr>
        <p:spPr>
          <a:xfrm>
            <a:off x="7417603" y="2605846"/>
            <a:ext cx="1512168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08126" lvl="1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fr-FR" sz="3000" dirty="0" err="1"/>
              <a:t>FtsN</a:t>
            </a: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</p:txBody>
      </p:sp>
      <p:sp>
        <p:nvSpPr>
          <p:cNvPr id="39" name="Espace réservé du contenu 2"/>
          <p:cNvSpPr txBox="1">
            <a:spLocks/>
          </p:cNvSpPr>
          <p:nvPr/>
        </p:nvSpPr>
        <p:spPr>
          <a:xfrm>
            <a:off x="5131587" y="2605846"/>
            <a:ext cx="1714512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08126" lvl="1" indent="-514350" algn="ctr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fr-FR" sz="3000" dirty="0"/>
              <a:t>PBP3</a:t>
            </a:r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</p:txBody>
      </p:sp>
      <p:sp>
        <p:nvSpPr>
          <p:cNvPr id="40" name="Espace réservé du contenu 2"/>
          <p:cNvSpPr txBox="1">
            <a:spLocks/>
          </p:cNvSpPr>
          <p:nvPr/>
        </p:nvSpPr>
        <p:spPr>
          <a:xfrm>
            <a:off x="5060149" y="4748986"/>
            <a:ext cx="1872208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08126" lvl="1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fr-FR" sz="3000" dirty="0"/>
              <a:t>PBP1b</a:t>
            </a:r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</p:txBody>
      </p:sp>
      <p:sp>
        <p:nvSpPr>
          <p:cNvPr id="41" name="ZoneTexte 40"/>
          <p:cNvSpPr txBox="1"/>
          <p:nvPr/>
        </p:nvSpPr>
        <p:spPr>
          <a:xfrm>
            <a:off x="4245375" y="5912135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rgbClr val="92D050"/>
                </a:solidFill>
              </a:rPr>
              <a:t>Synthèse</a:t>
            </a:r>
          </a:p>
        </p:txBody>
      </p:sp>
      <p:sp>
        <p:nvSpPr>
          <p:cNvPr id="42" name="Parenthèse fermante 41"/>
          <p:cNvSpPr/>
          <p:nvPr/>
        </p:nvSpPr>
        <p:spPr>
          <a:xfrm rot="16200000">
            <a:off x="5700108" y="-320127"/>
            <a:ext cx="1148977" cy="4572032"/>
          </a:xfrm>
          <a:prstGeom prst="rightBracket">
            <a:avLst>
              <a:gd name="adj" fmla="val 0"/>
            </a:avLst>
          </a:prstGeom>
          <a:noFill/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43" name="Connecteur droit 42"/>
          <p:cNvCxnSpPr/>
          <p:nvPr/>
        </p:nvCxnSpPr>
        <p:spPr>
          <a:xfrm>
            <a:off x="4702959" y="2963036"/>
            <a:ext cx="78581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rot="5400000">
            <a:off x="5810248" y="3956028"/>
            <a:ext cx="78581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6988975" y="2891598"/>
            <a:ext cx="78581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>
            <a:endCxn id="37" idx="2"/>
          </p:cNvCxnSpPr>
          <p:nvPr/>
        </p:nvCxnSpPr>
        <p:spPr>
          <a:xfrm rot="5400000" flipH="1" flipV="1">
            <a:off x="6798648" y="3588261"/>
            <a:ext cx="1565366" cy="1184712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rot="16200000" flipH="1">
            <a:off x="4060017" y="3463102"/>
            <a:ext cx="1357322" cy="1357322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space réservé du contenu 2"/>
          <p:cNvSpPr txBox="1">
            <a:spLocks/>
          </p:cNvSpPr>
          <p:nvPr/>
        </p:nvSpPr>
        <p:spPr>
          <a:xfrm>
            <a:off x="2888085" y="2623516"/>
            <a:ext cx="1728192" cy="9361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08126" lvl="1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fr-FR" sz="3000" dirty="0" err="1"/>
              <a:t>FtsW</a:t>
            </a: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  <a:p>
            <a:pPr marL="1465326" lvl="2" indent="-51435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fr-FR" sz="3000" dirty="0"/>
          </a:p>
        </p:txBody>
      </p:sp>
      <p:sp>
        <p:nvSpPr>
          <p:cNvPr id="49" name="Plus 48"/>
          <p:cNvSpPr/>
          <p:nvPr/>
        </p:nvSpPr>
        <p:spPr>
          <a:xfrm>
            <a:off x="7460085" y="5265624"/>
            <a:ext cx="357190" cy="342910"/>
          </a:xfrm>
          <a:prstGeom prst="mathPlus">
            <a:avLst>
              <a:gd name="adj1" fmla="val 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Flèche courbée vers la gauche 49"/>
          <p:cNvSpPr/>
          <p:nvPr/>
        </p:nvSpPr>
        <p:spPr>
          <a:xfrm rot="2172298">
            <a:off x="7842832" y="3151105"/>
            <a:ext cx="1212273" cy="2659791"/>
          </a:xfrm>
          <a:prstGeom prst="curvedLeftArrow">
            <a:avLst>
              <a:gd name="adj1" fmla="val 16891"/>
              <a:gd name="adj2" fmla="val 60286"/>
              <a:gd name="adj3" fmla="val 2162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7584788" y="5588074"/>
            <a:ext cx="32339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Palatino Linotype" panose="02040502050505030304" pitchFamily="18" charset="0"/>
              <a:buChar char="§"/>
            </a:pPr>
            <a:r>
              <a:rPr lang="fr-BE" dirty="0"/>
              <a:t>Surface </a:t>
            </a:r>
            <a:r>
              <a:rPr lang="en-US" dirty="0"/>
              <a:t>plasmon</a:t>
            </a:r>
            <a:r>
              <a:rPr lang="fr-BE" dirty="0" err="1"/>
              <a:t>ique</a:t>
            </a:r>
            <a:r>
              <a:rPr lang="fr-BE" dirty="0"/>
              <a:t> de </a:t>
            </a:r>
            <a:r>
              <a:rPr lang="en-US" dirty="0"/>
              <a:t>resonance</a:t>
            </a:r>
          </a:p>
          <a:p>
            <a:pPr marL="285750" indent="-285750">
              <a:buClr>
                <a:schemeClr val="accent3"/>
              </a:buClr>
              <a:buFont typeface="Palatino Linotype" panose="02040502050505030304" pitchFamily="18" charset="0"/>
              <a:buChar char="§"/>
            </a:pPr>
            <a:r>
              <a:rPr lang="en-US" dirty="0"/>
              <a:t>Co-</a:t>
            </a:r>
            <a:r>
              <a:rPr lang="en-US" dirty="0" err="1"/>
              <a:t>immunoprcipitation</a:t>
            </a:r>
            <a:endParaRPr lang="en-US" dirty="0"/>
          </a:p>
          <a:p>
            <a:pPr>
              <a:buClr>
                <a:schemeClr val="accent3"/>
              </a:buClr>
            </a:pPr>
            <a:r>
              <a:rPr lang="en-US" dirty="0"/>
              <a:t>	</a:t>
            </a:r>
            <a:r>
              <a:rPr lang="en-US" sz="900" dirty="0"/>
              <a:t>(Müller et al.,2007)</a:t>
            </a:r>
            <a:endParaRPr lang="en-US" dirty="0"/>
          </a:p>
          <a:p>
            <a:pPr marL="285750" indent="-285750">
              <a:buClr>
                <a:schemeClr val="accent3"/>
              </a:buClr>
              <a:buFont typeface="Palatino Linotype" panose="02040502050505030304" pitchFamily="18" charset="0"/>
              <a:buChar char="§"/>
            </a:pPr>
            <a:endParaRPr lang="en-US" dirty="0"/>
          </a:p>
        </p:txBody>
      </p:sp>
      <p:sp>
        <p:nvSpPr>
          <p:cNvPr id="52" name="Espace réservé du contenu 1"/>
          <p:cNvSpPr txBox="1">
            <a:spLocks/>
          </p:cNvSpPr>
          <p:nvPr/>
        </p:nvSpPr>
        <p:spPr>
          <a:xfrm>
            <a:off x="1524000" y="1504421"/>
            <a:ext cx="216114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sz="2000" b="1" dirty="0"/>
              <a:t>FtsW-PBP3</a:t>
            </a:r>
          </a:p>
        </p:txBody>
      </p:sp>
      <p:sp>
        <p:nvSpPr>
          <p:cNvPr id="53" name="Espace réservé du contenu 1"/>
          <p:cNvSpPr txBox="1">
            <a:spLocks/>
          </p:cNvSpPr>
          <p:nvPr/>
        </p:nvSpPr>
        <p:spPr>
          <a:xfrm>
            <a:off x="1617058" y="4141763"/>
            <a:ext cx="244295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sz="2000" b="1" dirty="0"/>
              <a:t>PBP3-PBP1b</a:t>
            </a:r>
          </a:p>
        </p:txBody>
      </p:sp>
      <p:sp>
        <p:nvSpPr>
          <p:cNvPr id="54" name="Espace réservé du contenu 1"/>
          <p:cNvSpPr txBox="1">
            <a:spLocks/>
          </p:cNvSpPr>
          <p:nvPr/>
        </p:nvSpPr>
        <p:spPr>
          <a:xfrm>
            <a:off x="7980260" y="5012010"/>
            <a:ext cx="244295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sz="2000" b="1" dirty="0"/>
              <a:t>FtsN-PBP1b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46AC196-E70B-4ABE-8B7D-45EB68F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CE7FE230-5284-463A-9B86-B723FB0D3C0C}"/>
              </a:ext>
            </a:extLst>
          </p:cNvPr>
          <p:cNvSpPr txBox="1">
            <a:spLocks/>
          </p:cNvSpPr>
          <p:nvPr/>
        </p:nvSpPr>
        <p:spPr>
          <a:xfrm>
            <a:off x="3581400" y="-152642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GB" dirty="0" err="1"/>
              <a:t>supplément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868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4" grpId="0"/>
      <p:bldP spid="38" grpId="0"/>
      <p:bldP spid="49" grpId="0" animBg="1"/>
      <p:bldP spid="50" grpId="0" animBg="1"/>
      <p:bldP spid="51" grpId="0"/>
      <p:bldP spid="52" grpId="0"/>
      <p:bldP spid="53" grpId="0"/>
      <p:bldP spid="5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Synthèse du peptidoglycane septal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E0B9A71D-7DB0-4E8B-8F72-DF1B7E0E876D}"/>
              </a:ext>
            </a:extLst>
          </p:cNvPr>
          <p:cNvSpPr txBox="1">
            <a:spLocks/>
          </p:cNvSpPr>
          <p:nvPr/>
        </p:nvSpPr>
        <p:spPr>
          <a:xfrm>
            <a:off x="3581400" y="28644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GB"/>
              <a:t>supplément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30C7BE0-5998-4309-ACD0-55F9D41C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08" y="1700610"/>
            <a:ext cx="7754784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391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Synthèse du peptidoglycane septal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40EA01D0-B775-4CB6-B75C-43C4D566B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510" y="2590134"/>
            <a:ext cx="4879840" cy="183371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B1B959D1-1ABD-4C45-A439-6C67F95C51D4}"/>
              </a:ext>
            </a:extLst>
          </p:cNvPr>
          <p:cNvSpPr txBox="1">
            <a:spLocks/>
          </p:cNvSpPr>
          <p:nvPr/>
        </p:nvSpPr>
        <p:spPr>
          <a:xfrm>
            <a:off x="8207421" y="1958655"/>
            <a:ext cx="2636277" cy="48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</a:rPr>
              <a:t> FtsW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39192AF-9ADA-4139-9136-B8A34E721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85" y="2590134"/>
            <a:ext cx="4664972" cy="183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A0E8A8F6-649C-4B46-82C6-5526CAF2E640}"/>
              </a:ext>
            </a:extLst>
          </p:cNvPr>
          <p:cNvSpPr txBox="1">
            <a:spLocks/>
          </p:cNvSpPr>
          <p:nvPr/>
        </p:nvSpPr>
        <p:spPr>
          <a:xfrm>
            <a:off x="1407612" y="1975092"/>
            <a:ext cx="2636277" cy="48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100000"/>
            </a:pPr>
            <a:r>
              <a:rPr lang="fr-BE" sz="2200" b="1" dirty="0">
                <a:effectLst/>
              </a:rPr>
              <a:t> MurJ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E46A2242-9133-4160-963D-9D540CE4777C}"/>
              </a:ext>
            </a:extLst>
          </p:cNvPr>
          <p:cNvSpPr txBox="1"/>
          <p:nvPr/>
        </p:nvSpPr>
        <p:spPr>
          <a:xfrm>
            <a:off x="255484" y="4500736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/>
              <a:t>Avin</a:t>
            </a:r>
            <a:r>
              <a:rPr lang="fr-BE" sz="900" dirty="0"/>
              <a:t> CY et</a:t>
            </a:r>
            <a:r>
              <a:rPr lang="fr-BE" sz="900" i="1" dirty="0"/>
              <a:t> al</a:t>
            </a:r>
            <a:r>
              <a:rPr lang="fr-BE" sz="900" dirty="0"/>
              <a:t>., 2017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8A693E9-71BC-474D-95F1-AB3ECAB5BB85}"/>
              </a:ext>
            </a:extLst>
          </p:cNvPr>
          <p:cNvSpPr txBox="1"/>
          <p:nvPr/>
        </p:nvSpPr>
        <p:spPr>
          <a:xfrm>
            <a:off x="446022" y="4914061"/>
            <a:ext cx="424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SzPct val="100000"/>
              <a:buFont typeface="Corbel" panose="020B0503020204020204" pitchFamily="34" charset="0"/>
              <a:buChar char="§"/>
            </a:pPr>
            <a:r>
              <a:rPr lang="fr-FR" dirty="0"/>
              <a:t>Requis pour la biosynthèse du PG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ACFC0E4-1C4A-4209-A112-4E178C1114E2}"/>
              </a:ext>
            </a:extLst>
          </p:cNvPr>
          <p:cNvSpPr txBox="1"/>
          <p:nvPr/>
        </p:nvSpPr>
        <p:spPr>
          <a:xfrm>
            <a:off x="446022" y="5283393"/>
            <a:ext cx="646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SzPct val="100000"/>
              <a:buFont typeface="Corbel" panose="020B0503020204020204" pitchFamily="34" charset="0"/>
              <a:buChar char="§"/>
            </a:pPr>
            <a:r>
              <a:rPr lang="fr-FR" dirty="0"/>
              <a:t>Appartient à la famille des MOP exportateurs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B2F8787-F46A-42EC-AC87-CF54480ADDD7}"/>
              </a:ext>
            </a:extLst>
          </p:cNvPr>
          <p:cNvSpPr txBox="1"/>
          <p:nvPr/>
        </p:nvSpPr>
        <p:spPr>
          <a:xfrm>
            <a:off x="446022" y="6013971"/>
            <a:ext cx="639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SzPct val="100000"/>
              <a:buFont typeface="Corbel" panose="020B0503020204020204" pitchFamily="34" charset="0"/>
              <a:buChar char="§"/>
            </a:pPr>
            <a:r>
              <a:rPr lang="fr-FR" dirty="0"/>
              <a:t>Délétion de MurJ entraine l’accumulation du lipide II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8A39B75-5403-4C55-9C26-B5CB7EDCBBA0}"/>
              </a:ext>
            </a:extLst>
          </p:cNvPr>
          <p:cNvSpPr txBox="1"/>
          <p:nvPr/>
        </p:nvSpPr>
        <p:spPr>
          <a:xfrm>
            <a:off x="446022" y="5632252"/>
            <a:ext cx="646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SzPct val="100000"/>
              <a:buFont typeface="Corbel" panose="020B0503020204020204" pitchFamily="34" charset="0"/>
              <a:buChar char="§"/>
            </a:pPr>
            <a:r>
              <a:rPr lang="fr-FR" dirty="0"/>
              <a:t>Structure cristallographique et modèle de Flip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5F5A79B-DC1D-482D-8650-BEBF9EE1CA69}"/>
              </a:ext>
            </a:extLst>
          </p:cNvPr>
          <p:cNvSpPr txBox="1"/>
          <p:nvPr/>
        </p:nvSpPr>
        <p:spPr>
          <a:xfrm>
            <a:off x="6684912" y="4645258"/>
            <a:ext cx="5507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SzPct val="100000"/>
              <a:buFont typeface="Corbel" panose="020B0503020204020204" pitchFamily="34" charset="0"/>
              <a:buChar char="§"/>
            </a:pPr>
            <a:r>
              <a:rPr lang="fr-FR" dirty="0"/>
              <a:t> FtsW et RodA sont requis pour la synthèse du PG au septum et le long de la bactérie.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EC6A513-1B8B-4ACE-80CA-E18EEB7339B5}"/>
              </a:ext>
            </a:extLst>
          </p:cNvPr>
          <p:cNvSpPr txBox="1"/>
          <p:nvPr/>
        </p:nvSpPr>
        <p:spPr>
          <a:xfrm>
            <a:off x="6684912" y="5512998"/>
            <a:ext cx="5507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SzPct val="100000"/>
              <a:buFont typeface="Corbel" panose="020B0503020204020204" pitchFamily="34" charset="0"/>
              <a:buChar char="§"/>
            </a:pPr>
            <a:r>
              <a:rPr lang="fr-FR" dirty="0"/>
              <a:t>Reconstitution dans des liposomes de l’activité flippase pour FtsW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5D4239E-2D19-44C1-8C49-92F1E849D145}"/>
              </a:ext>
            </a:extLst>
          </p:cNvPr>
          <p:cNvSpPr txBox="1"/>
          <p:nvPr/>
        </p:nvSpPr>
        <p:spPr>
          <a:xfrm>
            <a:off x="6684912" y="6284422"/>
            <a:ext cx="552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SzPct val="100000"/>
              <a:buFont typeface="Corbel" panose="020B0503020204020204" pitchFamily="34" charset="0"/>
              <a:buChar char="§"/>
            </a:pPr>
            <a:r>
              <a:rPr lang="fr-FR" dirty="0"/>
              <a:t> Expérience de FRET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7AACA9D-908C-44FC-90FB-A93412FD6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E0B9A71D-7DB0-4E8B-8F72-DF1B7E0E876D}"/>
              </a:ext>
            </a:extLst>
          </p:cNvPr>
          <p:cNvSpPr txBox="1">
            <a:spLocks/>
          </p:cNvSpPr>
          <p:nvPr/>
        </p:nvSpPr>
        <p:spPr>
          <a:xfrm>
            <a:off x="3581400" y="28644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GB"/>
              <a:t>supplément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11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  <p:bldP spid="15" grpId="0"/>
      <p:bldP spid="16" grpId="0"/>
      <p:bldP spid="17" grpId="0"/>
      <p:bldP spid="27" grpId="0"/>
      <p:bldP spid="28" grpId="0"/>
      <p:bldP spid="29" grpId="0"/>
      <p:bldP spid="30" grpId="0"/>
      <p:bldP spid="3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GB" dirty="0" err="1"/>
              <a:t>supplément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5306C0-7904-45EC-8A08-7617E6E23C90}"/>
              </a:ext>
            </a:extLst>
          </p:cNvPr>
          <p:cNvSpPr/>
          <p:nvPr/>
        </p:nvSpPr>
        <p:spPr>
          <a:xfrm>
            <a:off x="6072757" y="4866224"/>
            <a:ext cx="44809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Matsumoto S, et al. (2013) Crystal structures of an archaeal </a:t>
            </a:r>
            <a:r>
              <a:rPr lang="en-US" sz="900" dirty="0" err="1"/>
              <a:t>oligosaccharyltransferase</a:t>
            </a:r>
            <a:r>
              <a:rPr lang="en-US" sz="900" dirty="0"/>
              <a:t> provide insights into the catalytic cycle of N-linked protein glycosylation. </a:t>
            </a:r>
            <a:r>
              <a:rPr lang="en-US" sz="900" i="1" dirty="0"/>
              <a:t>Proc Natl </a:t>
            </a:r>
            <a:r>
              <a:rPr lang="en-US" sz="900" i="1" dirty="0" err="1"/>
              <a:t>Acad</a:t>
            </a:r>
            <a:r>
              <a:rPr lang="en-US" sz="900" i="1" dirty="0"/>
              <a:t> </a:t>
            </a:r>
            <a:r>
              <a:rPr lang="en-US" sz="900" i="1" dirty="0" err="1"/>
              <a:t>Sci</a:t>
            </a:r>
            <a:r>
              <a:rPr lang="en-US" sz="900" i="1" dirty="0"/>
              <a:t> U S A</a:t>
            </a:r>
            <a:r>
              <a:rPr lang="en-US" sz="900" dirty="0"/>
              <a:t> 110(44):17868–73.</a:t>
            </a:r>
            <a:endParaRPr lang="en-GB" sz="9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8B7E8F9-54F3-4356-941B-50F6E285B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23567" r="17084" b="46615"/>
          <a:stretch/>
        </p:blipFill>
        <p:spPr bwMode="auto">
          <a:xfrm>
            <a:off x="368226" y="1991775"/>
            <a:ext cx="4380711" cy="287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C9462A-B2C8-4CE4-8DDF-4D6C6029CF39}"/>
              </a:ext>
            </a:extLst>
          </p:cNvPr>
          <p:cNvSpPr/>
          <p:nvPr/>
        </p:nvSpPr>
        <p:spPr>
          <a:xfrm>
            <a:off x="368226" y="4866224"/>
            <a:ext cx="438071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Petrou</a:t>
            </a:r>
            <a:r>
              <a:rPr lang="en-US" sz="900" dirty="0"/>
              <a:t> VI, et al. (2016) Structures of </a:t>
            </a:r>
            <a:r>
              <a:rPr lang="en-US" sz="900" dirty="0" err="1"/>
              <a:t>aminoarabinose</a:t>
            </a:r>
            <a:r>
              <a:rPr lang="en-US" sz="900" dirty="0"/>
              <a:t> transferase </a:t>
            </a:r>
            <a:r>
              <a:rPr lang="en-US" sz="900" dirty="0" err="1"/>
              <a:t>ArnT</a:t>
            </a:r>
            <a:r>
              <a:rPr lang="en-US" sz="900" dirty="0"/>
              <a:t> suggest a molecular basis for lipid A glycosylation. </a:t>
            </a:r>
            <a:r>
              <a:rPr lang="en-US" sz="900" i="1" dirty="0"/>
              <a:t>Science (80- )</a:t>
            </a:r>
            <a:r>
              <a:rPr lang="en-US" sz="900" dirty="0"/>
              <a:t> 351(6273):608–612</a:t>
            </a:r>
            <a:endParaRPr lang="fr-BE" sz="900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8C64F700-0BAF-4D04-B361-2FA1223CB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536" r="18021" b="57552"/>
          <a:stretch/>
        </p:blipFill>
        <p:spPr bwMode="auto">
          <a:xfrm>
            <a:off x="6119244" y="1991775"/>
            <a:ext cx="4434453" cy="287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8BFCC0B0-D1C5-4143-8D8A-2BD05F0D2AF0}"/>
              </a:ext>
            </a:extLst>
          </p:cNvPr>
          <p:cNvSpPr txBox="1">
            <a:spLocks/>
          </p:cNvSpPr>
          <p:nvPr/>
        </p:nvSpPr>
        <p:spPr>
          <a:xfrm>
            <a:off x="798978" y="1225932"/>
            <a:ext cx="288077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75000"/>
            </a:pPr>
            <a:r>
              <a:rPr lang="fr-BE" sz="2000" dirty="0" err="1">
                <a:effectLst/>
              </a:rPr>
              <a:t>ArnT</a:t>
            </a:r>
            <a:endParaRPr lang="fr-BE" sz="2000" dirty="0">
              <a:effectLst/>
            </a:endParaRPr>
          </a:p>
        </p:txBody>
      </p:sp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id="{8E2571B1-F18A-404F-9C44-8A2A0D363381}"/>
              </a:ext>
            </a:extLst>
          </p:cNvPr>
          <p:cNvSpPr txBox="1">
            <a:spLocks/>
          </p:cNvSpPr>
          <p:nvPr/>
        </p:nvSpPr>
        <p:spPr>
          <a:xfrm>
            <a:off x="6217844" y="1225932"/>
            <a:ext cx="288077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75000"/>
            </a:pPr>
            <a:r>
              <a:rPr lang="fr-BE" sz="2000" dirty="0" err="1">
                <a:effectLst/>
              </a:rPr>
              <a:t>AglB</a:t>
            </a:r>
            <a:r>
              <a:rPr lang="fr-BE" sz="2000" dirty="0">
                <a:effectLst/>
              </a:rPr>
              <a:t> et </a:t>
            </a:r>
            <a:r>
              <a:rPr lang="fr-BE" sz="2000" dirty="0" err="1">
                <a:effectLst/>
              </a:rPr>
              <a:t>PglB</a:t>
            </a:r>
            <a:endParaRPr lang="fr-BE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248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6F8287E5-9C1F-43A5-9AA0-01409EC3408A}"/>
              </a:ext>
            </a:extLst>
          </p:cNvPr>
          <p:cNvSpPr txBox="1">
            <a:spLocks/>
          </p:cNvSpPr>
          <p:nvPr/>
        </p:nvSpPr>
        <p:spPr>
          <a:xfrm>
            <a:off x="621804" y="2151501"/>
            <a:ext cx="9505056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4800" dirty="0"/>
              <a:t>Synthèse du peptidoglycane septal</a:t>
            </a:r>
          </a:p>
        </p:txBody>
      </p:sp>
    </p:spTree>
    <p:extLst>
      <p:ext uri="{BB962C8B-B14F-4D97-AF65-F5344CB8AC3E}">
        <p14:creationId xmlns:p14="http://schemas.microsoft.com/office/powerpoint/2010/main" val="37693483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contenu 2"/>
          <p:cNvSpPr txBox="1">
            <a:spLocks/>
          </p:cNvSpPr>
          <p:nvPr/>
        </p:nvSpPr>
        <p:spPr>
          <a:xfrm>
            <a:off x="135784" y="1131004"/>
            <a:ext cx="7772400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indent="-292100">
              <a:buClr>
                <a:schemeClr val="accent1"/>
              </a:buClr>
              <a:buSzPct val="70000"/>
              <a:buFont typeface="Wingdings 2"/>
              <a:buChar char=""/>
              <a:defRPr/>
            </a:pPr>
            <a:r>
              <a:rPr lang="fr-BE" sz="2800" u="sng" dirty="0" err="1"/>
              <a:t>FtsW</a:t>
            </a:r>
            <a:r>
              <a:rPr lang="fr-BE" sz="2800" u="sng" dirty="0"/>
              <a:t> nouvelle </a:t>
            </a:r>
            <a:r>
              <a:rPr lang="fr-BE" sz="2800" u="sng" dirty="0" err="1"/>
              <a:t>glycosyltransférase</a:t>
            </a:r>
            <a:r>
              <a:rPr lang="fr-BE" sz="2800" u="sng" dirty="0"/>
              <a:t>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2708921"/>
            <a:ext cx="3600400" cy="3725299"/>
          </a:xfrm>
          <a:prstGeom prst="rect">
            <a:avLst/>
          </a:prstGeom>
        </p:spPr>
      </p:pic>
      <p:sp>
        <p:nvSpPr>
          <p:cNvPr id="8" name="Espace réservé du contenu 1"/>
          <p:cNvSpPr txBox="1">
            <a:spLocks/>
          </p:cNvSpPr>
          <p:nvPr/>
        </p:nvSpPr>
        <p:spPr>
          <a:xfrm>
            <a:off x="-372736" y="1995100"/>
            <a:ext cx="8856984" cy="489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75000"/>
            </a:pPr>
            <a:r>
              <a:rPr lang="fr-BE" sz="2000" dirty="0">
                <a:effectLst/>
              </a:rPr>
              <a:t>Certaine bactéries avec PG n’ont pas de </a:t>
            </a:r>
            <a:r>
              <a:rPr lang="fr-BE" sz="2000" dirty="0" err="1">
                <a:effectLst/>
              </a:rPr>
              <a:t>PBPs</a:t>
            </a:r>
            <a:r>
              <a:rPr lang="fr-BE" sz="2000" dirty="0">
                <a:effectLst/>
              </a:rPr>
              <a:t> de classe A ni d’autre enzyme avec un domaine GT51 </a:t>
            </a:r>
          </a:p>
        </p:txBody>
      </p:sp>
      <p:sp>
        <p:nvSpPr>
          <p:cNvPr id="9" name="Espace réservé du contenu 1"/>
          <p:cNvSpPr txBox="1">
            <a:spLocks/>
          </p:cNvSpPr>
          <p:nvPr/>
        </p:nvSpPr>
        <p:spPr>
          <a:xfrm>
            <a:off x="-406508" y="3075220"/>
            <a:ext cx="8856984" cy="489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75000"/>
            </a:pPr>
            <a:r>
              <a:rPr lang="fr-BE" sz="2000" dirty="0">
                <a:effectLst/>
              </a:rPr>
              <a:t>Chez </a:t>
            </a:r>
            <a:r>
              <a:rPr lang="fr-BE" sz="2000" i="1" dirty="0">
                <a:effectLst/>
              </a:rPr>
              <a:t>Bacillus subtilis </a:t>
            </a:r>
            <a:r>
              <a:rPr lang="fr-BE" sz="2000" dirty="0">
                <a:effectLst/>
              </a:rPr>
              <a:t>, il y a 4 PBP de classe A, cependant une quadruple délétion n’empêche pas la synthèse du PG. (2 autres espèce d’</a:t>
            </a:r>
            <a:r>
              <a:rPr lang="fr-BE" sz="2000" i="1" dirty="0" err="1">
                <a:effectLst/>
              </a:rPr>
              <a:t>enterococcus</a:t>
            </a:r>
            <a:r>
              <a:rPr lang="fr-BE" sz="2000" i="1" dirty="0">
                <a:effectLst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84232" y="6525344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/>
              <a:t>Meeske</a:t>
            </a:r>
            <a:r>
              <a:rPr lang="fr-BE" sz="900" dirty="0"/>
              <a:t> et</a:t>
            </a:r>
            <a:r>
              <a:rPr lang="fr-BE" sz="900" i="1" dirty="0"/>
              <a:t> al</a:t>
            </a:r>
            <a:r>
              <a:rPr lang="fr-BE" sz="900" dirty="0"/>
              <a:t>.,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7424" y="4895456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200" b="1" dirty="0">
                <a:solidFill>
                  <a:schemeClr val="accent1"/>
                </a:solidFill>
              </a:rPr>
              <a:t>Il doit exister une autre enzyme indispensable ou capable de compenser l’absence ou la perte des </a:t>
            </a:r>
            <a:r>
              <a:rPr lang="fr-BE" sz="2200" b="1" dirty="0" err="1">
                <a:solidFill>
                  <a:schemeClr val="accent1"/>
                </a:solidFill>
              </a:rPr>
              <a:t>PBPs</a:t>
            </a:r>
            <a:r>
              <a:rPr lang="fr-BE" sz="2200" b="1" dirty="0">
                <a:solidFill>
                  <a:schemeClr val="accent1"/>
                </a:solidFill>
              </a:rPr>
              <a:t> de classe A</a:t>
            </a:r>
          </a:p>
        </p:txBody>
      </p:sp>
      <p:sp>
        <p:nvSpPr>
          <p:cNvPr id="10" name="Arrow: Right 9"/>
          <p:cNvSpPr/>
          <p:nvPr/>
        </p:nvSpPr>
        <p:spPr>
          <a:xfrm>
            <a:off x="469572" y="5213917"/>
            <a:ext cx="49959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7A90600-B17F-4512-9790-072AFB9B2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36702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fr-BE" dirty="0"/>
              <a:t>Supplément</a:t>
            </a:r>
          </a:p>
        </p:txBody>
      </p:sp>
    </p:spTree>
    <p:extLst>
      <p:ext uri="{BB962C8B-B14F-4D97-AF65-F5344CB8AC3E}">
        <p14:creationId xmlns:p14="http://schemas.microsoft.com/office/powerpoint/2010/main" val="6182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9" grpId="0"/>
      <p:bldP spid="5" grpId="0"/>
      <p:bldP spid="6" grpId="0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contenu 2"/>
          <p:cNvSpPr txBox="1">
            <a:spLocks/>
          </p:cNvSpPr>
          <p:nvPr/>
        </p:nvSpPr>
        <p:spPr>
          <a:xfrm>
            <a:off x="339824" y="692696"/>
            <a:ext cx="7772400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indent="-292100">
              <a:buClr>
                <a:schemeClr val="accent1"/>
              </a:buClr>
              <a:buSzPct val="70000"/>
              <a:buFont typeface="Wingdings 2"/>
              <a:buChar char=""/>
              <a:defRPr/>
            </a:pPr>
            <a:r>
              <a:rPr lang="fr-BE" sz="2800" u="sng" dirty="0" err="1"/>
              <a:t>FtsW</a:t>
            </a:r>
            <a:r>
              <a:rPr lang="fr-BE" sz="2800" u="sng" dirty="0"/>
              <a:t> nouvelle </a:t>
            </a:r>
            <a:r>
              <a:rPr lang="fr-BE" sz="2800" u="sng" dirty="0" err="1"/>
              <a:t>glycosyltransférase</a:t>
            </a:r>
            <a:r>
              <a:rPr lang="fr-BE" sz="2800" u="sng" dirty="0"/>
              <a:t> ?</a:t>
            </a:r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191345" y="1338316"/>
            <a:ext cx="8591517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75000"/>
            </a:pPr>
            <a:r>
              <a:rPr lang="fr-BE" sz="2000" dirty="0">
                <a:effectLst/>
              </a:rPr>
              <a:t>Chez </a:t>
            </a:r>
            <a:r>
              <a:rPr lang="fr-BE" sz="2000" i="1" dirty="0" err="1">
                <a:effectLst/>
              </a:rPr>
              <a:t>E.coli</a:t>
            </a:r>
            <a:r>
              <a:rPr lang="fr-BE" sz="2000" i="1" dirty="0">
                <a:effectLst/>
              </a:rPr>
              <a:t> 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9" y="1989519"/>
            <a:ext cx="3452893" cy="3525972"/>
          </a:xfrm>
          <a:prstGeom prst="rect">
            <a:avLst/>
          </a:prstGeom>
        </p:spPr>
      </p:pic>
      <p:sp>
        <p:nvSpPr>
          <p:cNvPr id="12" name="ZoneTexte 8"/>
          <p:cNvSpPr txBox="1"/>
          <p:nvPr/>
        </p:nvSpPr>
        <p:spPr>
          <a:xfrm>
            <a:off x="4583832" y="4740691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SzPct val="100000"/>
              <a:buFont typeface="Corbel" panose="020B0503020204020204" pitchFamily="34" charset="0"/>
              <a:buChar char="§"/>
            </a:pPr>
            <a:r>
              <a:rPr lang="fr-FR" dirty="0"/>
              <a:t> La polymérisation du PG par le complexe Rod n’a pas besoin de PBP de classe 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66054"/>
            <a:ext cx="4615386" cy="1929788"/>
          </a:xfrm>
          <a:prstGeom prst="rect">
            <a:avLst/>
          </a:prstGeom>
        </p:spPr>
      </p:pic>
      <p:sp>
        <p:nvSpPr>
          <p:cNvPr id="15" name="ZoneTexte 8"/>
          <p:cNvSpPr txBox="1"/>
          <p:nvPr/>
        </p:nvSpPr>
        <p:spPr>
          <a:xfrm>
            <a:off x="4583832" y="551320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SzPct val="100000"/>
              <a:buFont typeface="Corbel" panose="020B0503020204020204" pitchFamily="34" charset="0"/>
              <a:buChar char="§"/>
            </a:pPr>
            <a:r>
              <a:rPr lang="fr-FR" dirty="0"/>
              <a:t>Le complexe Rod est dépendent de </a:t>
            </a:r>
            <a:r>
              <a:rPr lang="fr-FR" dirty="0" err="1"/>
              <a:t>MreB</a:t>
            </a:r>
            <a:endParaRPr lang="fr-FR" dirty="0"/>
          </a:p>
        </p:txBody>
      </p:sp>
      <p:sp>
        <p:nvSpPr>
          <p:cNvPr id="16" name="ZoneTexte 8"/>
          <p:cNvSpPr txBox="1"/>
          <p:nvPr/>
        </p:nvSpPr>
        <p:spPr>
          <a:xfrm>
            <a:off x="4583832" y="6021289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SzPct val="100000"/>
              <a:buFont typeface="Corbel" panose="020B0503020204020204" pitchFamily="34" charset="0"/>
              <a:buChar char="§"/>
            </a:pPr>
            <a:r>
              <a:rPr lang="fr-FR" dirty="0"/>
              <a:t>Les PBP de classe A ne dépendent pas du cytosquelette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24192" y="3856164"/>
            <a:ext cx="23569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/>
              <a:t>Cho </a:t>
            </a:r>
            <a:r>
              <a:rPr lang="fr-BE" sz="900" i="1" dirty="0"/>
              <a:t>et al</a:t>
            </a:r>
            <a:r>
              <a:rPr lang="fr-BE" sz="900" dirty="0"/>
              <a:t>., 2016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7408" y="5528967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/>
              <a:t>Cho </a:t>
            </a:r>
            <a:r>
              <a:rPr lang="fr-BE" sz="900" i="1" dirty="0"/>
              <a:t>et al</a:t>
            </a:r>
            <a:r>
              <a:rPr lang="fr-BE" sz="900" dirty="0"/>
              <a:t>., 2016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46DB833-6E88-4AEE-AB8F-172E7634C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36702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fr-BE" dirty="0"/>
              <a:t>Supplément</a:t>
            </a:r>
          </a:p>
        </p:txBody>
      </p:sp>
    </p:spTree>
    <p:extLst>
      <p:ext uri="{BB962C8B-B14F-4D97-AF65-F5344CB8AC3E}">
        <p14:creationId xmlns:p14="http://schemas.microsoft.com/office/powerpoint/2010/main" val="416845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  <p:bldP spid="16" grpId="0"/>
      <p:bldP spid="17" grpId="0"/>
      <p:bldP spid="1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contenu 2"/>
          <p:cNvSpPr txBox="1">
            <a:spLocks/>
          </p:cNvSpPr>
          <p:nvPr/>
        </p:nvSpPr>
        <p:spPr>
          <a:xfrm>
            <a:off x="339824" y="692696"/>
            <a:ext cx="7772400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indent="-292100">
              <a:buClr>
                <a:schemeClr val="accent1"/>
              </a:buClr>
              <a:buSzPct val="70000"/>
              <a:buFont typeface="Wingdings 2"/>
              <a:buChar char=""/>
              <a:defRPr/>
            </a:pPr>
            <a:r>
              <a:rPr lang="fr-BE" sz="2800" u="sng" dirty="0" err="1"/>
              <a:t>FtsW</a:t>
            </a:r>
            <a:r>
              <a:rPr lang="fr-BE" sz="2800" u="sng" dirty="0"/>
              <a:t> nouvelle </a:t>
            </a:r>
            <a:r>
              <a:rPr lang="fr-BE" sz="2800" u="sng" dirty="0" err="1"/>
              <a:t>glycosyltransférase</a:t>
            </a:r>
            <a:r>
              <a:rPr lang="fr-BE" sz="2800" u="sng" dirty="0"/>
              <a:t> ?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46DB833-6E88-4AEE-AB8F-172E7634C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36702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fr-BE" dirty="0"/>
              <a:t>Supplément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19AD82-AF7F-4871-ACE9-D7606FCCF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045" y="1210160"/>
            <a:ext cx="6432495" cy="538875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E58F799-4672-4B95-A9DB-4B0F1A418C8B}"/>
              </a:ext>
            </a:extLst>
          </p:cNvPr>
          <p:cNvSpPr txBox="1"/>
          <p:nvPr/>
        </p:nvSpPr>
        <p:spPr>
          <a:xfrm>
            <a:off x="7677150" y="6590466"/>
            <a:ext cx="15506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/>
              <a:t>Rohs</a:t>
            </a:r>
            <a:r>
              <a:rPr lang="fr-BE" sz="900" dirty="0"/>
              <a:t> </a:t>
            </a:r>
            <a:r>
              <a:rPr lang="fr-BE" sz="900" i="1" dirty="0"/>
              <a:t>et al., </a:t>
            </a:r>
            <a:r>
              <a:rPr lang="fr-BE" sz="900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1838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fr-BE" dirty="0"/>
              <a:t>Supplément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A4FA450-D5A2-4EEA-AA14-D7E30F23987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Expériences HPLC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363871-1FC2-4E69-AB67-D691DDF73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4" t="12436" r="27831" b="18569"/>
          <a:stretch/>
        </p:blipFill>
        <p:spPr>
          <a:xfrm>
            <a:off x="287104" y="1849546"/>
            <a:ext cx="4947138" cy="47316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F48146C-2134-43BA-AF99-C7DB4D7AA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01" t="12948" r="31677" b="4036"/>
          <a:stretch/>
        </p:blipFill>
        <p:spPr>
          <a:xfrm>
            <a:off x="6298808" y="977348"/>
            <a:ext cx="4237893" cy="56931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8EE9F78-2D68-44EA-8073-A5D27A77BF8C}"/>
              </a:ext>
            </a:extLst>
          </p:cNvPr>
          <p:cNvSpPr txBox="1"/>
          <p:nvPr/>
        </p:nvSpPr>
        <p:spPr>
          <a:xfrm>
            <a:off x="10536701" y="6554816"/>
            <a:ext cx="2769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/>
              <a:t>Biboy </a:t>
            </a:r>
            <a:r>
              <a:rPr lang="fr-BE" sz="1000" i="1" dirty="0"/>
              <a:t>et al., </a:t>
            </a:r>
            <a:r>
              <a:rPr lang="fr-BE" sz="1000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245668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fr-BE" dirty="0"/>
              <a:t>Supplément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A4FA450-D5A2-4EEA-AA14-D7E30F23987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Expériences RMN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22795D-EA2C-4F6A-A676-14E587881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3" y="1940094"/>
            <a:ext cx="4645555" cy="42614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C364B7C-F76B-4D5C-AED7-559D9F53169F}"/>
              </a:ext>
            </a:extLst>
          </p:cNvPr>
          <p:cNvSpPr txBox="1"/>
          <p:nvPr/>
        </p:nvSpPr>
        <p:spPr>
          <a:xfrm>
            <a:off x="4818548" y="1940094"/>
            <a:ext cx="1624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HSQC</a:t>
            </a:r>
          </a:p>
          <a:p>
            <a:r>
              <a:rPr lang="fr-BE" dirty="0"/>
              <a:t>HNCACB</a:t>
            </a:r>
          </a:p>
          <a:p>
            <a:r>
              <a:rPr lang="fr-BE" dirty="0"/>
              <a:t>HNCO</a:t>
            </a:r>
          </a:p>
          <a:p>
            <a:endParaRPr lang="fr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E7C674-0B03-4ACE-AAFB-8B1D0966320C}"/>
              </a:ext>
            </a:extLst>
          </p:cNvPr>
          <p:cNvSpPr/>
          <p:nvPr/>
        </p:nvSpPr>
        <p:spPr>
          <a:xfrm>
            <a:off x="5023156" y="4472868"/>
            <a:ext cx="7345176" cy="1719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fr-BE" sz="1200" dirty="0"/>
          </a:p>
          <a:p>
            <a:pPr>
              <a:lnSpc>
                <a:spcPct val="150000"/>
              </a:lnSpc>
            </a:pPr>
            <a:r>
              <a:rPr lang="fr-BE" sz="1200" dirty="0"/>
              <a:t>L'environnement local autour d'un noyau donné dans une </a:t>
            </a:r>
            <a:r>
              <a:rPr lang="fr-B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molécule</a:t>
            </a:r>
            <a:r>
              <a:rPr lang="fr-BE" sz="1200" dirty="0"/>
              <a:t> a tendance à légèrement perturber le champ magnétique local exercé sur ce noyau et à affecter son énergie de transition exacte. Cette dépendance de l'énergie de transition vis-à-vis de la position d'un </a:t>
            </a:r>
            <a:r>
              <a:rPr lang="fr-BE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atome</a:t>
            </a:r>
            <a:r>
              <a:rPr lang="fr-BE" sz="1200" dirty="0"/>
              <a:t> particulier dans une molécule rend la RMN permet la détermination de la structure des molécules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1AD83B-8C5E-40DC-885E-F56E7BCFE920}"/>
              </a:ext>
            </a:extLst>
          </p:cNvPr>
          <p:cNvSpPr/>
          <p:nvPr/>
        </p:nvSpPr>
        <p:spPr>
          <a:xfrm>
            <a:off x="5025674" y="2893413"/>
            <a:ext cx="7166326" cy="1442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200" dirty="0"/>
              <a:t>La </a:t>
            </a:r>
            <a:r>
              <a:rPr lang="fr-BE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résonance</a:t>
            </a:r>
            <a:r>
              <a:rPr lang="fr-BE" sz="1200" dirty="0"/>
              <a:t> magnétique nucléaire (RMN) est fondée sur la mesure de l'</a:t>
            </a:r>
            <a:r>
              <a:rPr lang="fr-BE" sz="1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absorption</a:t>
            </a:r>
            <a:r>
              <a:rPr lang="fr-BE" sz="1200" dirty="0"/>
              <a:t> de la radiation de radiofréquence (RF) par un noyau atomique dans un </a:t>
            </a:r>
            <a:r>
              <a:rPr lang="fr-BE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champ magnétique</a:t>
            </a:r>
            <a:r>
              <a:rPr lang="fr-BE" sz="1200" dirty="0"/>
              <a:t> fort. </a:t>
            </a:r>
          </a:p>
          <a:p>
            <a:pPr>
              <a:lnSpc>
                <a:spcPct val="150000"/>
              </a:lnSpc>
            </a:pPr>
            <a:r>
              <a:rPr lang="fr-BE" sz="1200" dirty="0"/>
              <a:t>L'absorption de la radiation pousse le </a:t>
            </a:r>
            <a:r>
              <a:rPr lang="fr-BE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spin</a:t>
            </a:r>
            <a:r>
              <a:rPr lang="fr-BE" sz="1200" dirty="0"/>
              <a:t> nucléaire à se réaligner ou à retourner dans la direction de la plus haute </a:t>
            </a:r>
            <a:r>
              <a:rPr lang="fr-BE" sz="12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énergie</a:t>
            </a:r>
            <a:r>
              <a:rPr lang="fr-BE" sz="1200" dirty="0"/>
              <a:t>. Après avoir absorbé l'énergie, les noyaux atomiques réémettront une radiation RF et retourneront à leur état initial de moindre niveau d'énergie. </a:t>
            </a:r>
          </a:p>
        </p:txBody>
      </p:sp>
    </p:spTree>
    <p:extLst>
      <p:ext uri="{BB962C8B-B14F-4D97-AF65-F5344CB8AC3E}">
        <p14:creationId xmlns:p14="http://schemas.microsoft.com/office/powerpoint/2010/main" val="9841524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fr-BE" dirty="0"/>
              <a:t>Supplément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A4FA450-D5A2-4EEA-AA14-D7E30F23987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Expériences RMN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D7BCCB-775D-4DCF-BF1D-0ED2C7DBD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926" y="1576720"/>
            <a:ext cx="3812147" cy="499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453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fr-BE" dirty="0"/>
              <a:t>Supplément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A4FA450-D5A2-4EEA-AA14-D7E30F23987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Thermophorèse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4E27FB7-6C48-44BE-A425-0F348302B427}"/>
              </a:ext>
            </a:extLst>
          </p:cNvPr>
          <p:cNvGrpSpPr/>
          <p:nvPr/>
        </p:nvGrpSpPr>
        <p:grpSpPr>
          <a:xfrm>
            <a:off x="2183980" y="1927042"/>
            <a:ext cx="6771093" cy="4534215"/>
            <a:chOff x="2871057" y="2470327"/>
            <a:chExt cx="5543044" cy="362523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A0C91B3-8727-4FEC-A733-D19F03F5C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057" y="2470327"/>
              <a:ext cx="5543044" cy="362523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1F3D24-0CF8-44D2-8116-8DCBA4D55C6B}"/>
                </a:ext>
              </a:extLst>
            </p:cNvPr>
            <p:cNvSpPr/>
            <p:nvPr/>
          </p:nvSpPr>
          <p:spPr>
            <a:xfrm>
              <a:off x="2878614" y="2477884"/>
              <a:ext cx="1474232" cy="18522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71773D-F759-42E5-96CA-A23722C02AEA}"/>
                </a:ext>
              </a:extLst>
            </p:cNvPr>
            <p:cNvSpPr/>
            <p:nvPr/>
          </p:nvSpPr>
          <p:spPr>
            <a:xfrm>
              <a:off x="4299947" y="2477884"/>
              <a:ext cx="400522" cy="2749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9A2884-73CF-42A5-B8E8-2849109D5BAA}"/>
                </a:ext>
              </a:extLst>
            </p:cNvPr>
            <p:cNvSpPr/>
            <p:nvPr/>
          </p:nvSpPr>
          <p:spPr>
            <a:xfrm>
              <a:off x="3215208" y="4579997"/>
              <a:ext cx="400522" cy="2749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8865CD-7E20-4E66-9220-AE9BF8BC07C2}"/>
                </a:ext>
              </a:extLst>
            </p:cNvPr>
            <p:cNvSpPr/>
            <p:nvPr/>
          </p:nvSpPr>
          <p:spPr>
            <a:xfrm>
              <a:off x="6064189" y="2477884"/>
              <a:ext cx="400522" cy="1599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13333937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90930-E688-4191-B5B0-717E7934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fr-BE" dirty="0"/>
              <a:t>Supplément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CD9C03-A1BF-4972-B5E1-79787761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898" y="1224239"/>
            <a:ext cx="7277595" cy="545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950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220980" y="883094"/>
            <a:ext cx="4249630" cy="1293028"/>
          </a:xfrm>
        </p:spPr>
        <p:txBody>
          <a:bodyPr/>
          <a:lstStyle/>
          <a:p>
            <a:r>
              <a:rPr lang="fr-FR" dirty="0"/>
              <a:t>Système </a:t>
            </a:r>
            <a:r>
              <a:rPr lang="fr-FR" dirty="0" err="1"/>
              <a:t>pET</a:t>
            </a:r>
            <a:endParaRPr lang="fr-F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0479" y="682825"/>
            <a:ext cx="273526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3540345"/>
            <a:ext cx="8786842" cy="278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1601A36-9EB2-4AD9-BFC7-8A96FED72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68" y="1716786"/>
            <a:ext cx="6038088" cy="4528566"/>
          </a:xfrm>
          <a:prstGeom prst="rect">
            <a:avLst/>
          </a:prstGeom>
        </p:spPr>
      </p:pic>
      <p:sp>
        <p:nvSpPr>
          <p:cNvPr id="6" name="Titre 16">
            <a:extLst>
              <a:ext uri="{FF2B5EF4-FFF2-40B4-BE49-F238E27FC236}">
                <a16:creationId xmlns:a16="http://schemas.microsoft.com/office/drawing/2014/main" id="{7065471D-A443-412B-B471-B37A499F7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916" y="700214"/>
            <a:ext cx="4249630" cy="1293028"/>
          </a:xfrm>
        </p:spPr>
        <p:txBody>
          <a:bodyPr/>
          <a:lstStyle/>
          <a:p>
            <a:r>
              <a:rPr lang="fr-FR" dirty="0"/>
              <a:t>Système pBAD</a:t>
            </a:r>
          </a:p>
        </p:txBody>
      </p:sp>
    </p:spTree>
    <p:extLst>
      <p:ext uri="{BB962C8B-B14F-4D97-AF65-F5344CB8AC3E}">
        <p14:creationId xmlns:p14="http://schemas.microsoft.com/office/powerpoint/2010/main" val="1559656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GB" dirty="0"/>
              <a:t>Introduction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Synthèse du peptidoglycane septal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" name="Image 26" descr="Divisome_04.png">
            <a:extLst>
              <a:ext uri="{FF2B5EF4-FFF2-40B4-BE49-F238E27FC236}">
                <a16:creationId xmlns:a16="http://schemas.microsoft.com/office/drawing/2014/main" id="{740D918C-33BC-44A2-BB01-F3848A985E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3850" y="2007429"/>
            <a:ext cx="5203535" cy="442471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9" name="Flèche droite 5">
            <a:extLst>
              <a:ext uri="{FF2B5EF4-FFF2-40B4-BE49-F238E27FC236}">
                <a16:creationId xmlns:a16="http://schemas.microsoft.com/office/drawing/2014/main" id="{63BD6CB0-DD81-4278-921C-706F20EB956B}"/>
              </a:ext>
            </a:extLst>
          </p:cNvPr>
          <p:cNvSpPr/>
          <p:nvPr/>
        </p:nvSpPr>
        <p:spPr>
          <a:xfrm rot="20585286">
            <a:off x="7081724" y="4014036"/>
            <a:ext cx="2521356" cy="251166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lèche droite 15">
            <a:extLst>
              <a:ext uri="{FF2B5EF4-FFF2-40B4-BE49-F238E27FC236}">
                <a16:creationId xmlns:a16="http://schemas.microsoft.com/office/drawing/2014/main" id="{CE80E7F9-0B18-4D66-9CB4-6E5A778DFEBF}"/>
              </a:ext>
            </a:extLst>
          </p:cNvPr>
          <p:cNvSpPr/>
          <p:nvPr/>
        </p:nvSpPr>
        <p:spPr>
          <a:xfrm rot="10139716">
            <a:off x="3412262" y="4467467"/>
            <a:ext cx="2124257" cy="299038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lèche droite 17">
            <a:extLst>
              <a:ext uri="{FF2B5EF4-FFF2-40B4-BE49-F238E27FC236}">
                <a16:creationId xmlns:a16="http://schemas.microsoft.com/office/drawing/2014/main" id="{FCBF53CD-7E09-4441-A59E-410A9A8E8BBE}"/>
              </a:ext>
            </a:extLst>
          </p:cNvPr>
          <p:cNvSpPr/>
          <p:nvPr/>
        </p:nvSpPr>
        <p:spPr>
          <a:xfrm rot="1144775">
            <a:off x="6590179" y="5508377"/>
            <a:ext cx="2254986" cy="251166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Espace réservé du contenu 1">
            <a:extLst>
              <a:ext uri="{FF2B5EF4-FFF2-40B4-BE49-F238E27FC236}">
                <a16:creationId xmlns:a16="http://schemas.microsoft.com/office/drawing/2014/main" id="{D637D82D-C42C-4F67-B411-1929CC5D741A}"/>
              </a:ext>
            </a:extLst>
          </p:cNvPr>
          <p:cNvSpPr txBox="1">
            <a:spLocks/>
          </p:cNvSpPr>
          <p:nvPr/>
        </p:nvSpPr>
        <p:spPr>
          <a:xfrm>
            <a:off x="1603392" y="3317246"/>
            <a:ext cx="17904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100000"/>
              <a:buFont typeface="Wingdings" panose="05000000000000000000" pitchFamily="2" charset="2"/>
              <a:buChar char=""/>
            </a:pPr>
            <a:r>
              <a:rPr lang="fr-BE" sz="2200" b="1" dirty="0">
                <a:effectLst/>
              </a:rPr>
              <a:t> PBP3</a:t>
            </a:r>
          </a:p>
        </p:txBody>
      </p:sp>
      <p:sp>
        <p:nvSpPr>
          <p:cNvPr id="47" name="Espace réservé du contenu 1">
            <a:extLst>
              <a:ext uri="{FF2B5EF4-FFF2-40B4-BE49-F238E27FC236}">
                <a16:creationId xmlns:a16="http://schemas.microsoft.com/office/drawing/2014/main" id="{7771714B-2F01-4AEF-9923-C8D049718ED9}"/>
              </a:ext>
            </a:extLst>
          </p:cNvPr>
          <p:cNvSpPr txBox="1">
            <a:spLocks/>
          </p:cNvSpPr>
          <p:nvPr/>
        </p:nvSpPr>
        <p:spPr>
          <a:xfrm>
            <a:off x="9664313" y="986848"/>
            <a:ext cx="1983333" cy="590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100000"/>
              <a:buFont typeface="Wingdings" panose="05000000000000000000" pitchFamily="2" charset="2"/>
              <a:buChar char=""/>
            </a:pPr>
            <a:r>
              <a:rPr lang="fr-BE" sz="2200" b="1" dirty="0">
                <a:effectLst/>
              </a:rPr>
              <a:t> PBP1b</a:t>
            </a:r>
          </a:p>
        </p:txBody>
      </p:sp>
      <p:grpSp>
        <p:nvGrpSpPr>
          <p:cNvPr id="48" name="Groupe 10">
            <a:extLst>
              <a:ext uri="{FF2B5EF4-FFF2-40B4-BE49-F238E27FC236}">
                <a16:creationId xmlns:a16="http://schemas.microsoft.com/office/drawing/2014/main" id="{3C30B104-B145-4491-8511-20C149D016D3}"/>
              </a:ext>
            </a:extLst>
          </p:cNvPr>
          <p:cNvGrpSpPr/>
          <p:nvPr/>
        </p:nvGrpSpPr>
        <p:grpSpPr>
          <a:xfrm>
            <a:off x="1641272" y="3833293"/>
            <a:ext cx="2059590" cy="2996063"/>
            <a:chOff x="179512" y="2852936"/>
            <a:chExt cx="1958708" cy="3813321"/>
          </a:xfrm>
        </p:grpSpPr>
        <p:pic>
          <p:nvPicPr>
            <p:cNvPr id="49" name="Picture 4" descr="PBP3">
              <a:extLst>
                <a:ext uri="{FF2B5EF4-FFF2-40B4-BE49-F238E27FC236}">
                  <a16:creationId xmlns:a16="http://schemas.microsoft.com/office/drawing/2014/main" id="{5C12D56F-7A8A-4CE1-AF99-69B00445B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2852936"/>
              <a:ext cx="1674186" cy="345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CB811E17-8945-45C5-AED6-EED0BE61A143}"/>
                </a:ext>
              </a:extLst>
            </p:cNvPr>
            <p:cNvSpPr txBox="1"/>
            <p:nvPr/>
          </p:nvSpPr>
          <p:spPr>
            <a:xfrm>
              <a:off x="425448" y="6335307"/>
              <a:ext cx="1712772" cy="33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00" dirty="0"/>
                <a:t>(</a:t>
              </a:r>
              <a:r>
                <a:rPr lang="fr-BE" sz="900" dirty="0" err="1"/>
                <a:t>Derouaux</a:t>
              </a:r>
              <a:r>
                <a:rPr lang="fr-BE" sz="900" dirty="0"/>
                <a:t> </a:t>
              </a:r>
              <a:r>
                <a:rPr lang="fr-BE" sz="900" i="1" dirty="0"/>
                <a:t>et al</a:t>
              </a:r>
              <a:r>
                <a:rPr lang="fr-BE" sz="900" dirty="0"/>
                <a:t>. 2013)</a:t>
              </a:r>
              <a:endParaRPr lang="en-GB" sz="900" dirty="0"/>
            </a:p>
          </p:txBody>
        </p:sp>
      </p:grpSp>
      <p:grpSp>
        <p:nvGrpSpPr>
          <p:cNvPr id="51" name="Groupe 3">
            <a:extLst>
              <a:ext uri="{FF2B5EF4-FFF2-40B4-BE49-F238E27FC236}">
                <a16:creationId xmlns:a16="http://schemas.microsoft.com/office/drawing/2014/main" id="{957E6178-C2B3-40B4-916A-B33F8135A23B}"/>
              </a:ext>
            </a:extLst>
          </p:cNvPr>
          <p:cNvGrpSpPr/>
          <p:nvPr/>
        </p:nvGrpSpPr>
        <p:grpSpPr>
          <a:xfrm>
            <a:off x="10027443" y="1571613"/>
            <a:ext cx="1938276" cy="2879156"/>
            <a:chOff x="6948264" y="823260"/>
            <a:chExt cx="2135263" cy="3804796"/>
          </a:xfrm>
        </p:grpSpPr>
        <p:pic>
          <p:nvPicPr>
            <p:cNvPr id="52" name="Picture 2" descr="PBP1b">
              <a:extLst>
                <a:ext uri="{FF2B5EF4-FFF2-40B4-BE49-F238E27FC236}">
                  <a16:creationId xmlns:a16="http://schemas.microsoft.com/office/drawing/2014/main" id="{E0E69AE6-C1AA-4F2D-A1D6-FF5337A5E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48264" y="823260"/>
              <a:ext cx="1656184" cy="3477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9E642ECF-8461-448A-A2E8-6CBA5C50707A}"/>
                </a:ext>
              </a:extLst>
            </p:cNvPr>
            <p:cNvSpPr txBox="1"/>
            <p:nvPr/>
          </p:nvSpPr>
          <p:spPr>
            <a:xfrm>
              <a:off x="7172982" y="4322811"/>
              <a:ext cx="1910545" cy="305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800" dirty="0"/>
                <a:t>(</a:t>
              </a:r>
              <a:r>
                <a:rPr lang="fr-BE" sz="800" dirty="0" err="1"/>
                <a:t>Derouaux</a:t>
              </a:r>
              <a:r>
                <a:rPr lang="fr-BE" sz="800" dirty="0"/>
                <a:t> </a:t>
              </a:r>
              <a:r>
                <a:rPr lang="fr-BE" sz="800" i="1" dirty="0"/>
                <a:t>et al</a:t>
              </a:r>
              <a:r>
                <a:rPr lang="fr-BE" sz="800" dirty="0"/>
                <a:t>. 2013)</a:t>
              </a:r>
              <a:endParaRPr lang="en-GB" sz="800" dirty="0"/>
            </a:p>
          </p:txBody>
        </p:sp>
      </p:grpSp>
      <p:sp>
        <p:nvSpPr>
          <p:cNvPr id="54" name="Espace réservé du contenu 1">
            <a:extLst>
              <a:ext uri="{FF2B5EF4-FFF2-40B4-BE49-F238E27FC236}">
                <a16:creationId xmlns:a16="http://schemas.microsoft.com/office/drawing/2014/main" id="{C10FEB75-C7F0-4B06-8EFD-153B0314B2B8}"/>
              </a:ext>
            </a:extLst>
          </p:cNvPr>
          <p:cNvSpPr txBox="1">
            <a:spLocks/>
          </p:cNvSpPr>
          <p:nvPr/>
        </p:nvSpPr>
        <p:spPr>
          <a:xfrm>
            <a:off x="9471104" y="4657223"/>
            <a:ext cx="2636277" cy="48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100000"/>
              <a:buFont typeface="Wingdings" panose="05000000000000000000" pitchFamily="2" charset="2"/>
              <a:buChar char=""/>
            </a:pPr>
            <a:r>
              <a:rPr lang="fr-BE" sz="2200" b="1" dirty="0">
                <a:effectLst/>
              </a:rPr>
              <a:t> FtsW</a:t>
            </a:r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5CC1926A-BBC4-4663-B912-EBD22F2E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253" y="5167872"/>
            <a:ext cx="3915715" cy="1366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43D450E5-8631-4CA1-B25C-937497C82780}"/>
              </a:ext>
            </a:extLst>
          </p:cNvPr>
          <p:cNvSpPr txBox="1"/>
          <p:nvPr/>
        </p:nvSpPr>
        <p:spPr>
          <a:xfrm>
            <a:off x="9664313" y="6599124"/>
            <a:ext cx="1906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/>
              <a:t>(Lara  and </a:t>
            </a:r>
            <a:r>
              <a:rPr lang="fr-BE" sz="900" dirty="0" err="1"/>
              <a:t>Ayala</a:t>
            </a:r>
            <a:r>
              <a:rPr lang="fr-BE" sz="900" dirty="0"/>
              <a:t>, 2002)</a:t>
            </a:r>
            <a:endParaRPr lang="en-GB" sz="900" dirty="0"/>
          </a:p>
        </p:txBody>
      </p:sp>
      <p:pic>
        <p:nvPicPr>
          <p:cNvPr id="58" name="Picture 2" descr="FtsN">
            <a:extLst>
              <a:ext uri="{FF2B5EF4-FFF2-40B4-BE49-F238E27FC236}">
                <a16:creationId xmlns:a16="http://schemas.microsoft.com/office/drawing/2014/main" id="{10DB6F3B-7E80-4E6F-B4D6-84EFF5C4D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90901" y="2305373"/>
            <a:ext cx="1004064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Espace réservé du contenu 1">
            <a:extLst>
              <a:ext uri="{FF2B5EF4-FFF2-40B4-BE49-F238E27FC236}">
                <a16:creationId xmlns:a16="http://schemas.microsoft.com/office/drawing/2014/main" id="{519B0BBB-E5B4-44D2-9701-F978A3B76BDA}"/>
              </a:ext>
            </a:extLst>
          </p:cNvPr>
          <p:cNvSpPr txBox="1">
            <a:spLocks/>
          </p:cNvSpPr>
          <p:nvPr/>
        </p:nvSpPr>
        <p:spPr>
          <a:xfrm>
            <a:off x="-172074" y="1718831"/>
            <a:ext cx="235357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100000"/>
              <a:buFont typeface="Wingdings" panose="05000000000000000000" pitchFamily="2" charset="2"/>
              <a:buChar char=""/>
            </a:pPr>
            <a:r>
              <a:rPr lang="fr-BE" sz="2200" b="1" dirty="0">
                <a:effectLst/>
              </a:rPr>
              <a:t> FtsN</a:t>
            </a:r>
          </a:p>
        </p:txBody>
      </p:sp>
      <p:sp>
        <p:nvSpPr>
          <p:cNvPr id="60" name="Flèche droite 26">
            <a:extLst>
              <a:ext uri="{FF2B5EF4-FFF2-40B4-BE49-F238E27FC236}">
                <a16:creationId xmlns:a16="http://schemas.microsoft.com/office/drawing/2014/main" id="{D1A78F91-2097-4FE6-BCEF-1B16251A4B51}"/>
              </a:ext>
            </a:extLst>
          </p:cNvPr>
          <p:cNvSpPr/>
          <p:nvPr/>
        </p:nvSpPr>
        <p:spPr>
          <a:xfrm rot="1307017" flipH="1">
            <a:off x="1550549" y="3579030"/>
            <a:ext cx="4873355" cy="251166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D41518A-8679-4311-BF1E-3321AFFCD77B}"/>
              </a:ext>
            </a:extLst>
          </p:cNvPr>
          <p:cNvSpPr txBox="1"/>
          <p:nvPr/>
        </p:nvSpPr>
        <p:spPr>
          <a:xfrm>
            <a:off x="84619" y="4845442"/>
            <a:ext cx="18009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/>
              <a:t>(</a:t>
            </a:r>
            <a:r>
              <a:rPr lang="fr-BE" sz="900" dirty="0" err="1"/>
              <a:t>Derouaux</a:t>
            </a:r>
            <a:r>
              <a:rPr lang="fr-BE" sz="900" dirty="0"/>
              <a:t> </a:t>
            </a:r>
            <a:r>
              <a:rPr lang="fr-BE" sz="900" i="1" dirty="0"/>
              <a:t>et al</a:t>
            </a:r>
            <a:r>
              <a:rPr lang="fr-BE" sz="900" dirty="0"/>
              <a:t>. 2013)</a:t>
            </a:r>
            <a:endParaRPr lang="en-GB" sz="900" dirty="0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5AFD9483-27C7-4DEA-BD23-24C50CF309C3}"/>
              </a:ext>
            </a:extLst>
          </p:cNvPr>
          <p:cNvSpPr/>
          <p:nvPr/>
        </p:nvSpPr>
        <p:spPr>
          <a:xfrm>
            <a:off x="5667036" y="3230562"/>
            <a:ext cx="1565537" cy="2338715"/>
          </a:xfrm>
          <a:custGeom>
            <a:avLst/>
            <a:gdLst>
              <a:gd name="connsiteX0" fmla="*/ 1153464 w 1565537"/>
              <a:gd name="connsiteY0" fmla="*/ 1880102 h 2403920"/>
              <a:gd name="connsiteX1" fmla="*/ 1392523 w 1565537"/>
              <a:gd name="connsiteY1" fmla="*/ 1611161 h 2403920"/>
              <a:gd name="connsiteX2" fmla="*/ 1559864 w 1565537"/>
              <a:gd name="connsiteY2" fmla="*/ 846173 h 2403920"/>
              <a:gd name="connsiteX3" fmla="*/ 1183346 w 1565537"/>
              <a:gd name="connsiteY3" fmla="*/ 69231 h 2403920"/>
              <a:gd name="connsiteX4" fmla="*/ 914405 w 1565537"/>
              <a:gd name="connsiteY4" fmla="*/ 117043 h 2403920"/>
              <a:gd name="connsiteX5" fmla="*/ 1033935 w 1565537"/>
              <a:gd name="connsiteY5" fmla="*/ 768479 h 2403920"/>
              <a:gd name="connsiteX6" fmla="*/ 1165417 w 1565537"/>
              <a:gd name="connsiteY6" fmla="*/ 1073279 h 2403920"/>
              <a:gd name="connsiteX7" fmla="*/ 944288 w 1565537"/>
              <a:gd name="connsiteY7" fmla="*/ 1210737 h 2403920"/>
              <a:gd name="connsiteX8" fmla="*/ 741088 w 1565537"/>
              <a:gd name="connsiteY8" fmla="*/ 1186831 h 2403920"/>
              <a:gd name="connsiteX9" fmla="*/ 573746 w 1565537"/>
              <a:gd name="connsiteY9" fmla="*/ 1234643 h 2403920"/>
              <a:gd name="connsiteX10" fmla="*/ 221135 w 1565537"/>
              <a:gd name="connsiteY10" fmla="*/ 977655 h 2403920"/>
              <a:gd name="connsiteX11" fmla="*/ 5 w 1565537"/>
              <a:gd name="connsiteY11" fmla="*/ 1103161 h 2403920"/>
              <a:gd name="connsiteX12" fmla="*/ 215158 w 1565537"/>
              <a:gd name="connsiteY12" fmla="*/ 1754596 h 2403920"/>
              <a:gd name="connsiteX13" fmla="*/ 466170 w 1565537"/>
              <a:gd name="connsiteY13" fmla="*/ 1939867 h 2403920"/>
              <a:gd name="connsiteX14" fmla="*/ 442264 w 1565537"/>
              <a:gd name="connsiteY14" fmla="*/ 2364196 h 2403920"/>
              <a:gd name="connsiteX15" fmla="*/ 1308852 w 1565537"/>
              <a:gd name="connsiteY15" fmla="*/ 2334314 h 2403920"/>
              <a:gd name="connsiteX16" fmla="*/ 1153464 w 1565537"/>
              <a:gd name="connsiteY16" fmla="*/ 1880102 h 240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65537" h="2403920">
                <a:moveTo>
                  <a:pt x="1153464" y="1880102"/>
                </a:moveTo>
                <a:cubicBezTo>
                  <a:pt x="1167409" y="1759576"/>
                  <a:pt x="1324790" y="1783482"/>
                  <a:pt x="1392523" y="1611161"/>
                </a:cubicBezTo>
                <a:cubicBezTo>
                  <a:pt x="1460256" y="1438840"/>
                  <a:pt x="1594727" y="1103161"/>
                  <a:pt x="1559864" y="846173"/>
                </a:cubicBezTo>
                <a:cubicBezTo>
                  <a:pt x="1525001" y="589185"/>
                  <a:pt x="1290922" y="190753"/>
                  <a:pt x="1183346" y="69231"/>
                </a:cubicBezTo>
                <a:cubicBezTo>
                  <a:pt x="1075770" y="-52291"/>
                  <a:pt x="939307" y="502"/>
                  <a:pt x="914405" y="117043"/>
                </a:cubicBezTo>
                <a:cubicBezTo>
                  <a:pt x="889503" y="233584"/>
                  <a:pt x="992100" y="609106"/>
                  <a:pt x="1033935" y="768479"/>
                </a:cubicBezTo>
                <a:cubicBezTo>
                  <a:pt x="1075770" y="927852"/>
                  <a:pt x="1180358" y="999569"/>
                  <a:pt x="1165417" y="1073279"/>
                </a:cubicBezTo>
                <a:cubicBezTo>
                  <a:pt x="1150476" y="1146989"/>
                  <a:pt x="1015009" y="1191812"/>
                  <a:pt x="944288" y="1210737"/>
                </a:cubicBezTo>
                <a:cubicBezTo>
                  <a:pt x="873566" y="1229662"/>
                  <a:pt x="802845" y="1182847"/>
                  <a:pt x="741088" y="1186831"/>
                </a:cubicBezTo>
                <a:cubicBezTo>
                  <a:pt x="679331" y="1190815"/>
                  <a:pt x="660405" y="1269506"/>
                  <a:pt x="573746" y="1234643"/>
                </a:cubicBezTo>
                <a:cubicBezTo>
                  <a:pt x="487087" y="1199780"/>
                  <a:pt x="316758" y="999569"/>
                  <a:pt x="221135" y="977655"/>
                </a:cubicBezTo>
                <a:cubicBezTo>
                  <a:pt x="125512" y="955741"/>
                  <a:pt x="1001" y="973671"/>
                  <a:pt x="5" y="1103161"/>
                </a:cubicBezTo>
                <a:cubicBezTo>
                  <a:pt x="-991" y="1232651"/>
                  <a:pt x="137464" y="1615145"/>
                  <a:pt x="215158" y="1754596"/>
                </a:cubicBezTo>
                <a:cubicBezTo>
                  <a:pt x="292852" y="1894047"/>
                  <a:pt x="428319" y="1838267"/>
                  <a:pt x="466170" y="1939867"/>
                </a:cubicBezTo>
                <a:cubicBezTo>
                  <a:pt x="504021" y="2041467"/>
                  <a:pt x="301817" y="2298455"/>
                  <a:pt x="442264" y="2364196"/>
                </a:cubicBezTo>
                <a:cubicBezTo>
                  <a:pt x="582711" y="2429937"/>
                  <a:pt x="1194303" y="2410016"/>
                  <a:pt x="1308852" y="2334314"/>
                </a:cubicBezTo>
                <a:cubicBezTo>
                  <a:pt x="1423401" y="2258612"/>
                  <a:pt x="1139519" y="2000628"/>
                  <a:pt x="1153464" y="1880102"/>
                </a:cubicBezTo>
                <a:close/>
              </a:path>
            </a:pathLst>
          </a:custGeom>
          <a:noFill/>
          <a:ln w="317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9417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46" grpId="0"/>
      <p:bldP spid="47" grpId="0"/>
      <p:bldP spid="54" grpId="0"/>
      <p:bldP spid="57" grpId="0"/>
      <p:bldP spid="59" grpId="0"/>
      <p:bldP spid="60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575A4-C898-4533-B9A7-A916743D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8644"/>
            <a:ext cx="8610600" cy="1293028"/>
          </a:xfrm>
        </p:spPr>
        <p:txBody>
          <a:bodyPr/>
          <a:lstStyle/>
          <a:p>
            <a:pPr marL="571500" indent="-571500"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GB" dirty="0"/>
              <a:t>Introduction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FB2226E-3579-4D6F-A97E-CC6BC64EE087}"/>
              </a:ext>
            </a:extLst>
          </p:cNvPr>
          <p:cNvSpPr txBox="1">
            <a:spLocks/>
          </p:cNvSpPr>
          <p:nvPr/>
        </p:nvSpPr>
        <p:spPr>
          <a:xfrm>
            <a:off x="-68216" y="1273482"/>
            <a:ext cx="10604917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 2"/>
              <a:buChar char=""/>
              <a:tabLst/>
              <a:defRPr/>
            </a:pPr>
            <a:r>
              <a:rPr lang="fr-BE" sz="2800" dirty="0"/>
              <a:t> Synthèse du peptidoglycane septal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Image 1" descr="voie de synth pg">
            <a:extLst>
              <a:ext uri="{FF2B5EF4-FFF2-40B4-BE49-F238E27FC236}">
                <a16:creationId xmlns:a16="http://schemas.microsoft.com/office/drawing/2014/main" id="{976B2273-D656-41CB-B1B3-0573903F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30000" contrast="54000"/>
          </a:blip>
          <a:srcRect r="-1869" b="16994"/>
          <a:stretch>
            <a:fillRect/>
          </a:stretch>
        </p:blipFill>
        <p:spPr bwMode="auto">
          <a:xfrm>
            <a:off x="143302" y="2001254"/>
            <a:ext cx="6319675" cy="43446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9" name="Flèche vers le bas 14">
            <a:extLst>
              <a:ext uri="{FF2B5EF4-FFF2-40B4-BE49-F238E27FC236}">
                <a16:creationId xmlns:a16="http://schemas.microsoft.com/office/drawing/2014/main" id="{B65ED5B9-38BE-4AB9-869F-E898C261FBD3}"/>
              </a:ext>
            </a:extLst>
          </p:cNvPr>
          <p:cNvSpPr/>
          <p:nvPr/>
        </p:nvSpPr>
        <p:spPr>
          <a:xfrm rot="2622176">
            <a:off x="6494000" y="3153684"/>
            <a:ext cx="589562" cy="1042123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40EA01D0-B775-4CB6-B75C-43C4D566B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74" y="1677432"/>
            <a:ext cx="4661232" cy="17515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B1B959D1-1ABD-4C45-A439-6C67F95C51D4}"/>
              </a:ext>
            </a:extLst>
          </p:cNvPr>
          <p:cNvSpPr txBox="1">
            <a:spLocks/>
          </p:cNvSpPr>
          <p:nvPr/>
        </p:nvSpPr>
        <p:spPr>
          <a:xfrm>
            <a:off x="8207419" y="1149558"/>
            <a:ext cx="2636277" cy="48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/>
              </a:buClr>
              <a:buSzPct val="100000"/>
              <a:buFont typeface="Wingdings" panose="05000000000000000000" pitchFamily="2" charset="2"/>
              <a:buChar char=""/>
            </a:pPr>
            <a:r>
              <a:rPr lang="fr-BE" sz="2200" b="1" dirty="0">
                <a:effectLst/>
              </a:rPr>
              <a:t> FtsW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C25B870A-EC30-4E75-9AF0-E8BDE4424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7153" y="3467378"/>
            <a:ext cx="4830101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 </a:t>
            </a:r>
            <a:r>
              <a:rPr lang="fr-FR" altLang="ko-KR" sz="2000" dirty="0"/>
              <a:t>45 kDa</a:t>
            </a:r>
          </a:p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SEDS (</a:t>
            </a:r>
            <a:r>
              <a:rPr lang="fr-FR" altLang="ko-KR" sz="2000" dirty="0" err="1"/>
              <a:t>shape</a:t>
            </a:r>
            <a:r>
              <a:rPr lang="fr-FR" altLang="ko-KR" sz="2000" dirty="0"/>
              <a:t>, </a:t>
            </a:r>
            <a:r>
              <a:rPr lang="fr-FR" altLang="ko-KR" sz="2000" dirty="0" err="1"/>
              <a:t>elongation</a:t>
            </a:r>
            <a:r>
              <a:rPr lang="fr-FR" altLang="ko-KR" sz="2000" dirty="0"/>
              <a:t>, division and sporulation)</a:t>
            </a:r>
          </a:p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10 segments transmembranaires</a:t>
            </a:r>
          </a:p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Une large boucle en 7/8</a:t>
            </a:r>
          </a:p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Essentielle et caractéristique du divisome</a:t>
            </a:r>
          </a:p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fr-FR" altLang="ko-KR" sz="2000" dirty="0"/>
              <a:t>Flippase ? / glycosyltransférase ?</a:t>
            </a:r>
          </a:p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endParaRPr lang="fr-FR" altLang="ko-KR" sz="2000" dirty="0"/>
          </a:p>
          <a:p>
            <a:pPr marL="342900" indent="-342900">
              <a:spcBef>
                <a:spcPct val="50000"/>
              </a:spcBef>
              <a:buClr>
                <a:schemeClr val="accent3"/>
              </a:buClr>
              <a:buFontTx/>
              <a:buChar char="§"/>
            </a:pPr>
            <a:endParaRPr lang="en-US" altLang="ko-KR" sz="2000" dirty="0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B21EE3F-AF87-49D0-8952-E7CC3D69C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46" y="6356396"/>
            <a:ext cx="432732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5"/>
              </a:buClr>
              <a:buFontTx/>
              <a:buChar char="§"/>
            </a:pPr>
            <a:r>
              <a:rPr lang="en-US" altLang="ko-KR" sz="2000" dirty="0"/>
              <a:t> </a:t>
            </a:r>
            <a:r>
              <a:rPr lang="fr-FR" altLang="ko-KR" sz="2000" dirty="0"/>
              <a:t>MurJ / FtsW</a:t>
            </a:r>
          </a:p>
          <a:p>
            <a:pPr marL="342900" indent="-342900">
              <a:spcBef>
                <a:spcPct val="50000"/>
              </a:spcBef>
              <a:buClr>
                <a:schemeClr val="accent3"/>
              </a:buClr>
              <a:buFontTx/>
              <a:buChar char="§"/>
            </a:pP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34585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raînée de condensation">
  <a:themeElements>
    <a:clrScheme name="Traînée de condensatio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Traînée de condensatio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înée de condensatio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Traînée de condensation</Template>
  <TotalTime>3074</TotalTime>
  <Words>2620</Words>
  <Application>Microsoft Office PowerPoint</Application>
  <PresentationFormat>Grand écran</PresentationFormat>
  <Paragraphs>721</Paragraphs>
  <Slides>79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79</vt:i4>
      </vt:variant>
    </vt:vector>
  </HeadingPairs>
  <TitlesOfParts>
    <vt:vector size="91" baseType="lpstr">
      <vt:lpstr>바탕</vt:lpstr>
      <vt:lpstr>맑은 고딕</vt:lpstr>
      <vt:lpstr>Microsoft JhengHei UI</vt:lpstr>
      <vt:lpstr>Arial</vt:lpstr>
      <vt:lpstr>Calibri</vt:lpstr>
      <vt:lpstr>Century Gothic</vt:lpstr>
      <vt:lpstr>Corbel</vt:lpstr>
      <vt:lpstr>Palatino Linotype</vt:lpstr>
      <vt:lpstr>Times New Roman</vt:lpstr>
      <vt:lpstr>Wingdings</vt:lpstr>
      <vt:lpstr>Wingdings 2</vt:lpstr>
      <vt:lpstr>Traînée de condensation</vt:lpstr>
      <vt:lpstr>Présentation PowerPoint</vt:lpstr>
      <vt:lpstr>Généralités</vt:lpstr>
      <vt:lpstr>Généralités</vt:lpstr>
      <vt:lpstr>Généralités</vt:lpstr>
      <vt:lpstr>Généralités</vt:lpstr>
      <vt:lpstr>Généralités</vt:lpstr>
      <vt:lpstr>Présentation PowerPoint</vt:lpstr>
      <vt:lpstr>Introduction</vt:lpstr>
      <vt:lpstr>Introduction</vt:lpstr>
      <vt:lpstr>Introduction</vt:lpstr>
      <vt:lpstr>Introduction</vt:lpstr>
      <vt:lpstr>Introduction</vt:lpstr>
      <vt:lpstr>Introduction</vt:lpstr>
      <vt:lpstr>Objectifs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Présentation PowerPoint</vt:lpstr>
      <vt:lpstr>Conclusions</vt:lpstr>
      <vt:lpstr>Conclusions</vt:lpstr>
      <vt:lpstr>Discussion</vt:lpstr>
      <vt:lpstr>Discussion</vt:lpstr>
      <vt:lpstr>Discussion</vt:lpstr>
      <vt:lpstr>Perspectives</vt:lpstr>
      <vt:lpstr>Présentation PowerPoint</vt:lpstr>
      <vt:lpstr>Introduction</vt:lpstr>
      <vt:lpstr>Introduction</vt:lpstr>
      <vt:lpstr>Introduction</vt:lpstr>
      <vt:lpstr>Introduction</vt:lpstr>
      <vt:lpstr>Introduction</vt:lpstr>
      <vt:lpstr>Objectifs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Résultats</vt:lpstr>
      <vt:lpstr>conclusions</vt:lpstr>
      <vt:lpstr>Perspectives</vt:lpstr>
      <vt:lpstr>Conclusion Générale</vt:lpstr>
      <vt:lpstr>Remerciements</vt:lpstr>
      <vt:lpstr>Présentation PowerPoint</vt:lpstr>
      <vt:lpstr>Conclusion Générale</vt:lpstr>
      <vt:lpstr>Présentation PowerPoint</vt:lpstr>
      <vt:lpstr>Présentation PowerPoint</vt:lpstr>
      <vt:lpstr>Présentation PowerPoint</vt:lpstr>
      <vt:lpstr>supplément</vt:lpstr>
      <vt:lpstr>Supplément</vt:lpstr>
      <vt:lpstr>Supplément</vt:lpstr>
      <vt:lpstr>Supplément</vt:lpstr>
      <vt:lpstr>Supplément</vt:lpstr>
      <vt:lpstr>Supplément</vt:lpstr>
      <vt:lpstr>Supplément</vt:lpstr>
      <vt:lpstr>Supplément</vt:lpstr>
      <vt:lpstr>Supplément</vt:lpstr>
      <vt:lpstr>Système pET</vt:lpstr>
      <vt:lpstr>Système pBAD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leclercq</dc:creator>
  <cp:lastModifiedBy>Mok</cp:lastModifiedBy>
  <cp:revision>274</cp:revision>
  <dcterms:created xsi:type="dcterms:W3CDTF">2018-11-10T15:42:24Z</dcterms:created>
  <dcterms:modified xsi:type="dcterms:W3CDTF">2018-11-26T10:09:28Z</dcterms:modified>
</cp:coreProperties>
</file>