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97" r:id="rId4"/>
    <p:sldId id="303" r:id="rId5"/>
    <p:sldId id="291" r:id="rId6"/>
    <p:sldId id="293" r:id="rId7"/>
    <p:sldId id="280" r:id="rId8"/>
    <p:sldId id="258" r:id="rId9"/>
    <p:sldId id="304" r:id="rId10"/>
    <p:sldId id="317" r:id="rId11"/>
    <p:sldId id="318" r:id="rId12"/>
    <p:sldId id="300" r:id="rId13"/>
    <p:sldId id="301" r:id="rId14"/>
    <p:sldId id="302" r:id="rId15"/>
    <p:sldId id="261" r:id="rId16"/>
    <p:sldId id="262" r:id="rId17"/>
    <p:sldId id="263" r:id="rId18"/>
    <p:sldId id="312" r:id="rId19"/>
    <p:sldId id="313" r:id="rId20"/>
    <p:sldId id="314" r:id="rId21"/>
    <p:sldId id="315" r:id="rId22"/>
    <p:sldId id="264" r:id="rId23"/>
    <p:sldId id="316" r:id="rId24"/>
    <p:sldId id="266" r:id="rId25"/>
    <p:sldId id="267" r:id="rId26"/>
    <p:sldId id="268" r:id="rId27"/>
    <p:sldId id="269" r:id="rId28"/>
    <p:sldId id="270" r:id="rId29"/>
    <p:sldId id="311" r:id="rId30"/>
    <p:sldId id="309" r:id="rId31"/>
    <p:sldId id="310" r:id="rId32"/>
    <p:sldId id="305" r:id="rId33"/>
    <p:sldId id="259" r:id="rId34"/>
    <p:sldId id="294" r:id="rId35"/>
    <p:sldId id="298" r:id="rId36"/>
    <p:sldId id="26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81"/>
  </p:normalViewPr>
  <p:slideViewPr>
    <p:cSldViewPr snapToGrid="0" snapToObjects="1">
      <p:cViewPr varScale="1">
        <p:scale>
          <a:sx n="75" d="100"/>
          <a:sy n="75" d="100"/>
        </p:scale>
        <p:origin x="160" y="1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ysClr val="windowText" lastClr="000000"/>
              </a:solidFill>
            </a:ln>
          </c:spPr>
          <c:dPt>
            <c:idx val="0"/>
            <c:bubble3D val="0"/>
            <c:spPr>
              <a:solidFill>
                <a:srgbClr val="002060"/>
              </a:solidFill>
              <a:ln>
                <a:noFill/>
              </a:ln>
            </c:spPr>
          </c:dPt>
          <c:dPt>
            <c:idx val="1"/>
            <c:bubble3D val="0"/>
            <c:spPr>
              <a:solidFill>
                <a:srgbClr val="00B050"/>
              </a:solidFill>
              <a:ln>
                <a:noFill/>
              </a:ln>
            </c:spPr>
          </c:dPt>
          <c:dPt>
            <c:idx val="2"/>
            <c:bubble3D val="0"/>
            <c:spPr>
              <a:solidFill>
                <a:srgbClr val="FFC000"/>
              </a:solidFill>
              <a:ln>
                <a:noFill/>
              </a:ln>
            </c:spPr>
          </c:dPt>
          <c:dPt>
            <c:idx val="3"/>
            <c:bubble3D val="0"/>
            <c:spPr>
              <a:solidFill>
                <a:schemeClr val="accent6">
                  <a:lumMod val="75000"/>
                </a:schemeClr>
              </a:solidFill>
              <a:ln>
                <a:noFill/>
              </a:ln>
            </c:spPr>
          </c:dPt>
          <c:dPt>
            <c:idx val="4"/>
            <c:bubble3D val="0"/>
            <c:spPr>
              <a:solidFill>
                <a:srgbClr val="C00000"/>
              </a:solidFill>
              <a:ln>
                <a:noFill/>
              </a:ln>
            </c:spPr>
          </c:dPt>
          <c:cat>
            <c:strRef>
              <c:f>Sheet1!$D$1:$D$5</c:f>
              <c:strCache>
                <c:ptCount val="5"/>
                <c:pt idx="0">
                  <c:v>1 phylotpe</c:v>
                </c:pt>
                <c:pt idx="1">
                  <c:v>2 phylotypes</c:v>
                </c:pt>
                <c:pt idx="2">
                  <c:v>3 phylotypes</c:v>
                </c:pt>
                <c:pt idx="3">
                  <c:v>4 phylotypes</c:v>
                </c:pt>
                <c:pt idx="4">
                  <c:v>more</c:v>
                </c:pt>
              </c:strCache>
            </c:strRef>
          </c:cat>
          <c:val>
            <c:numRef>
              <c:f>Sheet1!$C$1:$C$5</c:f>
              <c:numCache>
                <c:formatCode>General</c:formatCode>
                <c:ptCount val="5"/>
                <c:pt idx="0">
                  <c:v>0.37</c:v>
                </c:pt>
                <c:pt idx="1">
                  <c:v>0.37</c:v>
                </c:pt>
                <c:pt idx="2">
                  <c:v>0.13</c:v>
                </c:pt>
                <c:pt idx="3">
                  <c:v>0.09</c:v>
                </c:pt>
                <c:pt idx="4">
                  <c:v>0.04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7272357723577"/>
          <c:y val="0.0331910866910867"/>
          <c:w val="0.386914634146341"/>
          <c:h val="0.966808913308913"/>
        </c:manualLayout>
      </c:layout>
      <c:overlay val="0"/>
      <c:txPr>
        <a:bodyPr/>
        <a:lstStyle/>
        <a:p>
          <a:pPr rtl="0">
            <a:defRPr/>
          </a:pPr>
          <a:endParaRPr lang="en-US"/>
        </a:p>
      </c:txPr>
    </c:legend>
    <c:plotVisOnly val="1"/>
    <c:dispBlanksAs val="gap"/>
    <c:showDLblsOverMax val="0"/>
  </c:chart>
  <c:txPr>
    <a:bodyPr/>
    <a:lstStyle/>
    <a:p>
      <a:pPr>
        <a:defRPr sz="14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2060"/>
              </a:solidFill>
            </c:spPr>
          </c:dPt>
          <c:dPt>
            <c:idx val="1"/>
            <c:bubble3D val="0"/>
            <c:spPr>
              <a:solidFill>
                <a:srgbClr val="00B050"/>
              </a:solidFill>
            </c:spPr>
          </c:dPt>
          <c:dPt>
            <c:idx val="2"/>
            <c:bubble3D val="0"/>
            <c:spPr>
              <a:solidFill>
                <a:srgbClr val="FFC000"/>
              </a:solidFill>
            </c:spPr>
          </c:dPt>
          <c:dPt>
            <c:idx val="3"/>
            <c:bubble3D val="0"/>
            <c:spPr>
              <a:solidFill>
                <a:schemeClr val="accent6">
                  <a:lumMod val="75000"/>
                </a:schemeClr>
              </a:solidFill>
            </c:spPr>
          </c:dPt>
          <c:dPt>
            <c:idx val="4"/>
            <c:bubble3D val="0"/>
            <c:spPr>
              <a:solidFill>
                <a:srgbClr val="C00000"/>
              </a:solidFill>
            </c:spPr>
          </c:dPt>
          <c:cat>
            <c:strRef>
              <c:f>Sheet1!$B$1:$B$5</c:f>
              <c:strCache>
                <c:ptCount val="5"/>
                <c:pt idx="0">
                  <c:v>1 species</c:v>
                </c:pt>
                <c:pt idx="1">
                  <c:v>2 species</c:v>
                </c:pt>
                <c:pt idx="2">
                  <c:v>3 species</c:v>
                </c:pt>
                <c:pt idx="3">
                  <c:v>4 species</c:v>
                </c:pt>
                <c:pt idx="4">
                  <c:v>more</c:v>
                </c:pt>
              </c:strCache>
            </c:strRef>
          </c:cat>
          <c:val>
            <c:numRef>
              <c:f>Sheet1!$A$1:$A$5</c:f>
              <c:numCache>
                <c:formatCode>General</c:formatCode>
                <c:ptCount val="5"/>
                <c:pt idx="0">
                  <c:v>0.24</c:v>
                </c:pt>
                <c:pt idx="1">
                  <c:v>0.12</c:v>
                </c:pt>
                <c:pt idx="2">
                  <c:v>0.2</c:v>
                </c:pt>
                <c:pt idx="3">
                  <c:v>0.2</c:v>
                </c:pt>
                <c:pt idx="4">
                  <c:v>0.24</c:v>
                </c:pt>
              </c:numCache>
            </c:numRef>
          </c:val>
        </c:ser>
        <c:ser>
          <c:idx val="1"/>
          <c:order val="1"/>
          <c:cat>
            <c:strRef>
              <c:f>Sheet1!$B$1:$B$5</c:f>
              <c:strCache>
                <c:ptCount val="5"/>
                <c:pt idx="0">
                  <c:v>1 species</c:v>
                </c:pt>
                <c:pt idx="1">
                  <c:v>2 species</c:v>
                </c:pt>
                <c:pt idx="2">
                  <c:v>3 species</c:v>
                </c:pt>
                <c:pt idx="3">
                  <c:v>4 species</c:v>
                </c:pt>
                <c:pt idx="4">
                  <c:v>more</c:v>
                </c:pt>
              </c:strCache>
            </c:strRef>
          </c:cat>
          <c:val>
            <c:numRef>
              <c:f>Sheet1!$A$2</c:f>
              <c:numCache>
                <c:formatCode>General</c:formatCode>
                <c:ptCount val="1"/>
                <c:pt idx="0">
                  <c:v>0.12</c:v>
                </c:pt>
              </c:numCache>
            </c:numRef>
          </c:val>
        </c:ser>
        <c:ser>
          <c:idx val="2"/>
          <c:order val="2"/>
          <c:cat>
            <c:strRef>
              <c:f>Sheet1!$B$1:$B$5</c:f>
              <c:strCache>
                <c:ptCount val="5"/>
                <c:pt idx="0">
                  <c:v>1 species</c:v>
                </c:pt>
                <c:pt idx="1">
                  <c:v>2 species</c:v>
                </c:pt>
                <c:pt idx="2">
                  <c:v>3 species</c:v>
                </c:pt>
                <c:pt idx="3">
                  <c:v>4 species</c:v>
                </c:pt>
                <c:pt idx="4">
                  <c:v>more</c:v>
                </c:pt>
              </c:strCache>
            </c:strRef>
          </c:cat>
          <c:val>
            <c:numRef>
              <c:f>Sheet1!$A$3</c:f>
              <c:numCache>
                <c:formatCode>General</c:formatCode>
                <c:ptCount val="1"/>
                <c:pt idx="0">
                  <c:v>0.2</c:v>
                </c:pt>
              </c:numCache>
            </c:numRef>
          </c:val>
        </c:ser>
        <c:ser>
          <c:idx val="3"/>
          <c:order val="3"/>
          <c:cat>
            <c:strRef>
              <c:f>Sheet1!$B$1:$B$5</c:f>
              <c:strCache>
                <c:ptCount val="5"/>
                <c:pt idx="0">
                  <c:v>1 species</c:v>
                </c:pt>
                <c:pt idx="1">
                  <c:v>2 species</c:v>
                </c:pt>
                <c:pt idx="2">
                  <c:v>3 species</c:v>
                </c:pt>
                <c:pt idx="3">
                  <c:v>4 species</c:v>
                </c:pt>
                <c:pt idx="4">
                  <c:v>more</c:v>
                </c:pt>
              </c:strCache>
            </c:strRef>
          </c:cat>
          <c:val>
            <c:numRef>
              <c:f>Sheet1!$A$4</c:f>
              <c:numCache>
                <c:formatCode>General</c:formatCode>
                <c:ptCount val="1"/>
                <c:pt idx="0">
                  <c:v>0.2</c:v>
                </c:pt>
              </c:numCache>
            </c:numRef>
          </c:val>
        </c:ser>
        <c:ser>
          <c:idx val="4"/>
          <c:order val="4"/>
          <c:cat>
            <c:strRef>
              <c:f>Sheet1!$B$1:$B$5</c:f>
              <c:strCache>
                <c:ptCount val="5"/>
                <c:pt idx="0">
                  <c:v>1 species</c:v>
                </c:pt>
                <c:pt idx="1">
                  <c:v>2 species</c:v>
                </c:pt>
                <c:pt idx="2">
                  <c:v>3 species</c:v>
                </c:pt>
                <c:pt idx="3">
                  <c:v>4 species</c:v>
                </c:pt>
                <c:pt idx="4">
                  <c:v>more</c:v>
                </c:pt>
              </c:strCache>
            </c:strRef>
          </c:cat>
          <c:val>
            <c:numRef>
              <c:f>Sheet1!$A$5</c:f>
              <c:numCache>
                <c:formatCode>General</c:formatCode>
                <c:ptCount val="1"/>
                <c:pt idx="0">
                  <c:v>0.24</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ysClr val="windowText" lastClr="000000"/>
              </a:solidFill>
            </a:ln>
          </c:spPr>
          <c:dPt>
            <c:idx val="0"/>
            <c:bubble3D val="0"/>
            <c:spPr>
              <a:solidFill>
                <a:srgbClr val="002060"/>
              </a:solidFill>
              <a:ln>
                <a:noFill/>
              </a:ln>
            </c:spPr>
          </c:dPt>
          <c:dPt>
            <c:idx val="1"/>
            <c:bubble3D val="0"/>
            <c:spPr>
              <a:solidFill>
                <a:srgbClr val="00B050"/>
              </a:solidFill>
              <a:ln>
                <a:noFill/>
              </a:ln>
            </c:spPr>
          </c:dPt>
          <c:dPt>
            <c:idx val="2"/>
            <c:bubble3D val="0"/>
            <c:spPr>
              <a:solidFill>
                <a:srgbClr val="FFC000"/>
              </a:solidFill>
              <a:ln>
                <a:noFill/>
              </a:ln>
            </c:spPr>
          </c:dPt>
          <c:dPt>
            <c:idx val="3"/>
            <c:bubble3D val="0"/>
            <c:spPr>
              <a:solidFill>
                <a:schemeClr val="accent6">
                  <a:lumMod val="75000"/>
                </a:schemeClr>
              </a:solidFill>
              <a:ln>
                <a:noFill/>
              </a:ln>
            </c:spPr>
          </c:dPt>
          <c:dPt>
            <c:idx val="4"/>
            <c:bubble3D val="0"/>
            <c:spPr>
              <a:solidFill>
                <a:srgbClr val="C00000"/>
              </a:solidFill>
              <a:ln>
                <a:noFill/>
              </a:ln>
            </c:spPr>
          </c:dPt>
          <c:cat>
            <c:strRef>
              <c:f>Sheet1!$D$1:$D$5</c:f>
              <c:strCache>
                <c:ptCount val="5"/>
                <c:pt idx="0">
                  <c:v>1 phylotpe</c:v>
                </c:pt>
                <c:pt idx="1">
                  <c:v>2 phylotypes</c:v>
                </c:pt>
                <c:pt idx="2">
                  <c:v>3 phylotypes</c:v>
                </c:pt>
                <c:pt idx="3">
                  <c:v>4 phylotypes</c:v>
                </c:pt>
                <c:pt idx="4">
                  <c:v>more</c:v>
                </c:pt>
              </c:strCache>
            </c:strRef>
          </c:cat>
          <c:val>
            <c:numRef>
              <c:f>Sheet1!$C$1:$C$5</c:f>
              <c:numCache>
                <c:formatCode>General</c:formatCode>
                <c:ptCount val="5"/>
                <c:pt idx="0">
                  <c:v>0.37</c:v>
                </c:pt>
                <c:pt idx="1">
                  <c:v>0.37</c:v>
                </c:pt>
                <c:pt idx="2">
                  <c:v>0.13</c:v>
                </c:pt>
                <c:pt idx="3">
                  <c:v>0.09</c:v>
                </c:pt>
                <c:pt idx="4">
                  <c:v>0.04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7272357723577"/>
          <c:y val="0.0331910866910867"/>
          <c:w val="0.386914634146341"/>
          <c:h val="0.966808913308913"/>
        </c:manualLayout>
      </c:layout>
      <c:overlay val="0"/>
      <c:txPr>
        <a:bodyPr/>
        <a:lstStyle/>
        <a:p>
          <a:pPr rtl="0">
            <a:defRPr/>
          </a:pPr>
          <a:endParaRPr lang="en-US"/>
        </a:p>
      </c:txPr>
    </c:legend>
    <c:plotVisOnly val="1"/>
    <c:dispBlanksAs val="gap"/>
    <c:showDLblsOverMax val="0"/>
  </c:chart>
  <c:txPr>
    <a:bodyPr/>
    <a:lstStyle/>
    <a:p>
      <a:pPr>
        <a:defRPr sz="14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2060"/>
              </a:solidFill>
            </c:spPr>
          </c:dPt>
          <c:dPt>
            <c:idx val="1"/>
            <c:bubble3D val="0"/>
            <c:spPr>
              <a:solidFill>
                <a:srgbClr val="00B050"/>
              </a:solidFill>
            </c:spPr>
          </c:dPt>
          <c:dPt>
            <c:idx val="2"/>
            <c:bubble3D val="0"/>
            <c:spPr>
              <a:solidFill>
                <a:srgbClr val="FFC000"/>
              </a:solidFill>
            </c:spPr>
          </c:dPt>
          <c:dPt>
            <c:idx val="3"/>
            <c:bubble3D val="0"/>
            <c:spPr>
              <a:solidFill>
                <a:schemeClr val="accent6">
                  <a:lumMod val="75000"/>
                </a:schemeClr>
              </a:solidFill>
            </c:spPr>
          </c:dPt>
          <c:dPt>
            <c:idx val="4"/>
            <c:bubble3D val="0"/>
            <c:spPr>
              <a:solidFill>
                <a:srgbClr val="C00000"/>
              </a:solidFill>
            </c:spPr>
          </c:dPt>
          <c:cat>
            <c:strRef>
              <c:f>Sheet1!$B$1:$B$5</c:f>
              <c:strCache>
                <c:ptCount val="5"/>
                <c:pt idx="0">
                  <c:v>1 species</c:v>
                </c:pt>
                <c:pt idx="1">
                  <c:v>2 species</c:v>
                </c:pt>
                <c:pt idx="2">
                  <c:v>3 species</c:v>
                </c:pt>
                <c:pt idx="3">
                  <c:v>4 species</c:v>
                </c:pt>
                <c:pt idx="4">
                  <c:v>more</c:v>
                </c:pt>
              </c:strCache>
            </c:strRef>
          </c:cat>
          <c:val>
            <c:numRef>
              <c:f>Sheet1!$A$1:$A$5</c:f>
              <c:numCache>
                <c:formatCode>General</c:formatCode>
                <c:ptCount val="5"/>
                <c:pt idx="0">
                  <c:v>0.24</c:v>
                </c:pt>
                <c:pt idx="1">
                  <c:v>0.12</c:v>
                </c:pt>
                <c:pt idx="2">
                  <c:v>0.2</c:v>
                </c:pt>
                <c:pt idx="3">
                  <c:v>0.2</c:v>
                </c:pt>
                <c:pt idx="4">
                  <c:v>0.24</c:v>
                </c:pt>
              </c:numCache>
            </c:numRef>
          </c:val>
        </c:ser>
        <c:ser>
          <c:idx val="1"/>
          <c:order val="1"/>
          <c:cat>
            <c:strRef>
              <c:f>Sheet1!$B$1:$B$5</c:f>
              <c:strCache>
                <c:ptCount val="5"/>
                <c:pt idx="0">
                  <c:v>1 species</c:v>
                </c:pt>
                <c:pt idx="1">
                  <c:v>2 species</c:v>
                </c:pt>
                <c:pt idx="2">
                  <c:v>3 species</c:v>
                </c:pt>
                <c:pt idx="3">
                  <c:v>4 species</c:v>
                </c:pt>
                <c:pt idx="4">
                  <c:v>more</c:v>
                </c:pt>
              </c:strCache>
            </c:strRef>
          </c:cat>
          <c:val>
            <c:numRef>
              <c:f>Sheet1!$A$2</c:f>
              <c:numCache>
                <c:formatCode>General</c:formatCode>
                <c:ptCount val="1"/>
                <c:pt idx="0">
                  <c:v>0.12</c:v>
                </c:pt>
              </c:numCache>
            </c:numRef>
          </c:val>
        </c:ser>
        <c:ser>
          <c:idx val="2"/>
          <c:order val="2"/>
          <c:cat>
            <c:strRef>
              <c:f>Sheet1!$B$1:$B$5</c:f>
              <c:strCache>
                <c:ptCount val="5"/>
                <c:pt idx="0">
                  <c:v>1 species</c:v>
                </c:pt>
                <c:pt idx="1">
                  <c:v>2 species</c:v>
                </c:pt>
                <c:pt idx="2">
                  <c:v>3 species</c:v>
                </c:pt>
                <c:pt idx="3">
                  <c:v>4 species</c:v>
                </c:pt>
                <c:pt idx="4">
                  <c:v>more</c:v>
                </c:pt>
              </c:strCache>
            </c:strRef>
          </c:cat>
          <c:val>
            <c:numRef>
              <c:f>Sheet1!$A$3</c:f>
              <c:numCache>
                <c:formatCode>General</c:formatCode>
                <c:ptCount val="1"/>
                <c:pt idx="0">
                  <c:v>0.2</c:v>
                </c:pt>
              </c:numCache>
            </c:numRef>
          </c:val>
        </c:ser>
        <c:ser>
          <c:idx val="3"/>
          <c:order val="3"/>
          <c:cat>
            <c:strRef>
              <c:f>Sheet1!$B$1:$B$5</c:f>
              <c:strCache>
                <c:ptCount val="5"/>
                <c:pt idx="0">
                  <c:v>1 species</c:v>
                </c:pt>
                <c:pt idx="1">
                  <c:v>2 species</c:v>
                </c:pt>
                <c:pt idx="2">
                  <c:v>3 species</c:v>
                </c:pt>
                <c:pt idx="3">
                  <c:v>4 species</c:v>
                </c:pt>
                <c:pt idx="4">
                  <c:v>more</c:v>
                </c:pt>
              </c:strCache>
            </c:strRef>
          </c:cat>
          <c:val>
            <c:numRef>
              <c:f>Sheet1!$A$4</c:f>
              <c:numCache>
                <c:formatCode>General</c:formatCode>
                <c:ptCount val="1"/>
                <c:pt idx="0">
                  <c:v>0.2</c:v>
                </c:pt>
              </c:numCache>
            </c:numRef>
          </c:val>
        </c:ser>
        <c:ser>
          <c:idx val="4"/>
          <c:order val="4"/>
          <c:cat>
            <c:strRef>
              <c:f>Sheet1!$B$1:$B$5</c:f>
              <c:strCache>
                <c:ptCount val="5"/>
                <c:pt idx="0">
                  <c:v>1 species</c:v>
                </c:pt>
                <c:pt idx="1">
                  <c:v>2 species</c:v>
                </c:pt>
                <c:pt idx="2">
                  <c:v>3 species</c:v>
                </c:pt>
                <c:pt idx="3">
                  <c:v>4 species</c:v>
                </c:pt>
                <c:pt idx="4">
                  <c:v>more</c:v>
                </c:pt>
              </c:strCache>
            </c:strRef>
          </c:cat>
          <c:val>
            <c:numRef>
              <c:f>Sheet1!$A$5</c:f>
              <c:numCache>
                <c:formatCode>General</c:formatCode>
                <c:ptCount val="1"/>
                <c:pt idx="0">
                  <c:v>0.24</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ysClr val="windowText" lastClr="000000"/>
              </a:solidFill>
            </a:ln>
          </c:spPr>
          <c:dPt>
            <c:idx val="0"/>
            <c:bubble3D val="0"/>
            <c:spPr>
              <a:solidFill>
                <a:srgbClr val="002060"/>
              </a:solidFill>
              <a:ln>
                <a:noFill/>
              </a:ln>
            </c:spPr>
          </c:dPt>
          <c:dPt>
            <c:idx val="1"/>
            <c:bubble3D val="0"/>
            <c:spPr>
              <a:solidFill>
                <a:srgbClr val="00B050"/>
              </a:solidFill>
              <a:ln>
                <a:noFill/>
              </a:ln>
            </c:spPr>
          </c:dPt>
          <c:dPt>
            <c:idx val="2"/>
            <c:bubble3D val="0"/>
            <c:spPr>
              <a:solidFill>
                <a:srgbClr val="FFC000"/>
              </a:solidFill>
              <a:ln>
                <a:noFill/>
              </a:ln>
            </c:spPr>
          </c:dPt>
          <c:dPt>
            <c:idx val="3"/>
            <c:bubble3D val="0"/>
            <c:spPr>
              <a:solidFill>
                <a:schemeClr val="accent6">
                  <a:lumMod val="75000"/>
                </a:schemeClr>
              </a:solidFill>
              <a:ln>
                <a:noFill/>
              </a:ln>
            </c:spPr>
          </c:dPt>
          <c:dPt>
            <c:idx val="4"/>
            <c:bubble3D val="0"/>
            <c:spPr>
              <a:solidFill>
                <a:srgbClr val="C00000"/>
              </a:solidFill>
              <a:ln>
                <a:noFill/>
              </a:ln>
            </c:spPr>
          </c:dPt>
          <c:cat>
            <c:strRef>
              <c:f>Sheet1!$D$1:$D$5</c:f>
              <c:strCache>
                <c:ptCount val="5"/>
                <c:pt idx="0">
                  <c:v>1 phylotpe</c:v>
                </c:pt>
                <c:pt idx="1">
                  <c:v>2 phylotypes</c:v>
                </c:pt>
                <c:pt idx="2">
                  <c:v>3 phylotypes</c:v>
                </c:pt>
                <c:pt idx="3">
                  <c:v>4 phylotypes</c:v>
                </c:pt>
                <c:pt idx="4">
                  <c:v>more</c:v>
                </c:pt>
              </c:strCache>
            </c:strRef>
          </c:cat>
          <c:val>
            <c:numRef>
              <c:f>Sheet1!$C$1:$C$5</c:f>
              <c:numCache>
                <c:formatCode>General</c:formatCode>
                <c:ptCount val="5"/>
                <c:pt idx="0">
                  <c:v>0.37</c:v>
                </c:pt>
                <c:pt idx="1">
                  <c:v>0.37</c:v>
                </c:pt>
                <c:pt idx="2">
                  <c:v>0.13</c:v>
                </c:pt>
                <c:pt idx="3">
                  <c:v>0.09</c:v>
                </c:pt>
                <c:pt idx="4">
                  <c:v>0.04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7272357723577"/>
          <c:y val="0.0331910866910867"/>
          <c:w val="0.386914634146341"/>
          <c:h val="0.966808913308913"/>
        </c:manualLayout>
      </c:layout>
      <c:overlay val="0"/>
      <c:txPr>
        <a:bodyPr/>
        <a:lstStyle/>
        <a:p>
          <a:pPr rtl="0">
            <a:defRPr/>
          </a:pPr>
          <a:endParaRPr lang="en-US"/>
        </a:p>
      </c:txPr>
    </c:legend>
    <c:plotVisOnly val="1"/>
    <c:dispBlanksAs val="gap"/>
    <c:showDLblsOverMax val="0"/>
  </c:chart>
  <c:txPr>
    <a:bodyPr/>
    <a:lstStyle/>
    <a:p>
      <a:pPr>
        <a:defRPr sz="1400" baseline="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2060"/>
              </a:solidFill>
            </c:spPr>
          </c:dPt>
          <c:dPt>
            <c:idx val="1"/>
            <c:bubble3D val="0"/>
            <c:spPr>
              <a:solidFill>
                <a:srgbClr val="00B050"/>
              </a:solidFill>
            </c:spPr>
          </c:dPt>
          <c:dPt>
            <c:idx val="2"/>
            <c:bubble3D val="0"/>
            <c:spPr>
              <a:solidFill>
                <a:srgbClr val="FFC000"/>
              </a:solidFill>
            </c:spPr>
          </c:dPt>
          <c:dPt>
            <c:idx val="3"/>
            <c:bubble3D val="0"/>
            <c:spPr>
              <a:solidFill>
                <a:schemeClr val="accent6">
                  <a:lumMod val="75000"/>
                </a:schemeClr>
              </a:solidFill>
            </c:spPr>
          </c:dPt>
          <c:dPt>
            <c:idx val="4"/>
            <c:bubble3D val="0"/>
            <c:spPr>
              <a:solidFill>
                <a:srgbClr val="C00000"/>
              </a:solidFill>
            </c:spPr>
          </c:dPt>
          <c:cat>
            <c:strRef>
              <c:f>Sheet1!$B$1:$B$5</c:f>
              <c:strCache>
                <c:ptCount val="5"/>
                <c:pt idx="0">
                  <c:v>1 species</c:v>
                </c:pt>
                <c:pt idx="1">
                  <c:v>2 species</c:v>
                </c:pt>
                <c:pt idx="2">
                  <c:v>3 species</c:v>
                </c:pt>
                <c:pt idx="3">
                  <c:v>4 species</c:v>
                </c:pt>
                <c:pt idx="4">
                  <c:v>more</c:v>
                </c:pt>
              </c:strCache>
            </c:strRef>
          </c:cat>
          <c:val>
            <c:numRef>
              <c:f>Sheet1!$A$1:$A$5</c:f>
              <c:numCache>
                <c:formatCode>General</c:formatCode>
                <c:ptCount val="5"/>
                <c:pt idx="0">
                  <c:v>0.24</c:v>
                </c:pt>
                <c:pt idx="1">
                  <c:v>0.12</c:v>
                </c:pt>
                <c:pt idx="2">
                  <c:v>0.2</c:v>
                </c:pt>
                <c:pt idx="3">
                  <c:v>0.2</c:v>
                </c:pt>
                <c:pt idx="4">
                  <c:v>0.24</c:v>
                </c:pt>
              </c:numCache>
            </c:numRef>
          </c:val>
        </c:ser>
        <c:ser>
          <c:idx val="1"/>
          <c:order val="1"/>
          <c:cat>
            <c:strRef>
              <c:f>Sheet1!$B$1:$B$5</c:f>
              <c:strCache>
                <c:ptCount val="5"/>
                <c:pt idx="0">
                  <c:v>1 species</c:v>
                </c:pt>
                <c:pt idx="1">
                  <c:v>2 species</c:v>
                </c:pt>
                <c:pt idx="2">
                  <c:v>3 species</c:v>
                </c:pt>
                <c:pt idx="3">
                  <c:v>4 species</c:v>
                </c:pt>
                <c:pt idx="4">
                  <c:v>more</c:v>
                </c:pt>
              </c:strCache>
            </c:strRef>
          </c:cat>
          <c:val>
            <c:numRef>
              <c:f>Sheet1!$A$2</c:f>
              <c:numCache>
                <c:formatCode>General</c:formatCode>
                <c:ptCount val="1"/>
                <c:pt idx="0">
                  <c:v>0.12</c:v>
                </c:pt>
              </c:numCache>
            </c:numRef>
          </c:val>
        </c:ser>
        <c:ser>
          <c:idx val="2"/>
          <c:order val="2"/>
          <c:cat>
            <c:strRef>
              <c:f>Sheet1!$B$1:$B$5</c:f>
              <c:strCache>
                <c:ptCount val="5"/>
                <c:pt idx="0">
                  <c:v>1 species</c:v>
                </c:pt>
                <c:pt idx="1">
                  <c:v>2 species</c:v>
                </c:pt>
                <c:pt idx="2">
                  <c:v>3 species</c:v>
                </c:pt>
                <c:pt idx="3">
                  <c:v>4 species</c:v>
                </c:pt>
                <c:pt idx="4">
                  <c:v>more</c:v>
                </c:pt>
              </c:strCache>
            </c:strRef>
          </c:cat>
          <c:val>
            <c:numRef>
              <c:f>Sheet1!$A$3</c:f>
              <c:numCache>
                <c:formatCode>General</c:formatCode>
                <c:ptCount val="1"/>
                <c:pt idx="0">
                  <c:v>0.2</c:v>
                </c:pt>
              </c:numCache>
            </c:numRef>
          </c:val>
        </c:ser>
        <c:ser>
          <c:idx val="3"/>
          <c:order val="3"/>
          <c:cat>
            <c:strRef>
              <c:f>Sheet1!$B$1:$B$5</c:f>
              <c:strCache>
                <c:ptCount val="5"/>
                <c:pt idx="0">
                  <c:v>1 species</c:v>
                </c:pt>
                <c:pt idx="1">
                  <c:v>2 species</c:v>
                </c:pt>
                <c:pt idx="2">
                  <c:v>3 species</c:v>
                </c:pt>
                <c:pt idx="3">
                  <c:v>4 species</c:v>
                </c:pt>
                <c:pt idx="4">
                  <c:v>more</c:v>
                </c:pt>
              </c:strCache>
            </c:strRef>
          </c:cat>
          <c:val>
            <c:numRef>
              <c:f>Sheet1!$A$4</c:f>
              <c:numCache>
                <c:formatCode>General</c:formatCode>
                <c:ptCount val="1"/>
                <c:pt idx="0">
                  <c:v>0.2</c:v>
                </c:pt>
              </c:numCache>
            </c:numRef>
          </c:val>
        </c:ser>
        <c:ser>
          <c:idx val="4"/>
          <c:order val="4"/>
          <c:cat>
            <c:strRef>
              <c:f>Sheet1!$B$1:$B$5</c:f>
              <c:strCache>
                <c:ptCount val="5"/>
                <c:pt idx="0">
                  <c:v>1 species</c:v>
                </c:pt>
                <c:pt idx="1">
                  <c:v>2 species</c:v>
                </c:pt>
                <c:pt idx="2">
                  <c:v>3 species</c:v>
                </c:pt>
                <c:pt idx="3">
                  <c:v>4 species</c:v>
                </c:pt>
                <c:pt idx="4">
                  <c:v>more</c:v>
                </c:pt>
              </c:strCache>
            </c:strRef>
          </c:cat>
          <c:val>
            <c:numRef>
              <c:f>Sheet1!$A$5</c:f>
              <c:numCache>
                <c:formatCode>General</c:formatCode>
                <c:ptCount val="1"/>
                <c:pt idx="0">
                  <c:v>0.24</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ysClr val="windowText" lastClr="000000"/>
              </a:solidFill>
            </a:ln>
          </c:spPr>
          <c:dPt>
            <c:idx val="0"/>
            <c:bubble3D val="0"/>
            <c:spPr>
              <a:solidFill>
                <a:srgbClr val="002060"/>
              </a:solidFill>
              <a:ln>
                <a:noFill/>
              </a:ln>
            </c:spPr>
          </c:dPt>
          <c:dPt>
            <c:idx val="1"/>
            <c:bubble3D val="0"/>
            <c:spPr>
              <a:solidFill>
                <a:srgbClr val="00B050"/>
              </a:solidFill>
              <a:ln>
                <a:noFill/>
              </a:ln>
            </c:spPr>
          </c:dPt>
          <c:dPt>
            <c:idx val="2"/>
            <c:bubble3D val="0"/>
            <c:spPr>
              <a:solidFill>
                <a:srgbClr val="FFC000"/>
              </a:solidFill>
              <a:ln>
                <a:noFill/>
              </a:ln>
            </c:spPr>
          </c:dPt>
          <c:dPt>
            <c:idx val="3"/>
            <c:bubble3D val="0"/>
            <c:spPr>
              <a:solidFill>
                <a:schemeClr val="accent6">
                  <a:lumMod val="75000"/>
                </a:schemeClr>
              </a:solidFill>
              <a:ln>
                <a:noFill/>
              </a:ln>
            </c:spPr>
          </c:dPt>
          <c:dPt>
            <c:idx val="4"/>
            <c:bubble3D val="0"/>
            <c:spPr>
              <a:solidFill>
                <a:srgbClr val="C00000"/>
              </a:solidFill>
              <a:ln>
                <a:noFill/>
              </a:ln>
            </c:spPr>
          </c:dPt>
          <c:cat>
            <c:strRef>
              <c:f>Sheet1!$D$1:$D$5</c:f>
              <c:strCache>
                <c:ptCount val="5"/>
                <c:pt idx="0">
                  <c:v>1 phylotpe</c:v>
                </c:pt>
                <c:pt idx="1">
                  <c:v>2 phylotypes</c:v>
                </c:pt>
                <c:pt idx="2">
                  <c:v>3 phylotypes</c:v>
                </c:pt>
                <c:pt idx="3">
                  <c:v>4 phylotypes</c:v>
                </c:pt>
                <c:pt idx="4">
                  <c:v>more</c:v>
                </c:pt>
              </c:strCache>
            </c:strRef>
          </c:cat>
          <c:val>
            <c:numRef>
              <c:f>Sheet1!$C$1:$C$5</c:f>
              <c:numCache>
                <c:formatCode>General</c:formatCode>
                <c:ptCount val="5"/>
                <c:pt idx="0">
                  <c:v>0.37</c:v>
                </c:pt>
                <c:pt idx="1">
                  <c:v>0.37</c:v>
                </c:pt>
                <c:pt idx="2">
                  <c:v>0.13</c:v>
                </c:pt>
                <c:pt idx="3">
                  <c:v>0.09</c:v>
                </c:pt>
                <c:pt idx="4">
                  <c:v>0.04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7272357723577"/>
          <c:y val="0.0331910866910867"/>
          <c:w val="0.386914634146341"/>
          <c:h val="0.966808913308913"/>
        </c:manualLayout>
      </c:layout>
      <c:overlay val="0"/>
      <c:txPr>
        <a:bodyPr/>
        <a:lstStyle/>
        <a:p>
          <a:pPr rtl="0">
            <a:defRPr/>
          </a:pPr>
          <a:endParaRPr lang="en-US"/>
        </a:p>
      </c:txPr>
    </c:legend>
    <c:plotVisOnly val="1"/>
    <c:dispBlanksAs val="gap"/>
    <c:showDLblsOverMax val="0"/>
  </c:chart>
  <c:txPr>
    <a:bodyPr/>
    <a:lstStyle/>
    <a:p>
      <a:pPr>
        <a:defRPr sz="1400" baseline="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2060"/>
              </a:solidFill>
            </c:spPr>
          </c:dPt>
          <c:dPt>
            <c:idx val="1"/>
            <c:bubble3D val="0"/>
            <c:spPr>
              <a:solidFill>
                <a:srgbClr val="00B050"/>
              </a:solidFill>
            </c:spPr>
          </c:dPt>
          <c:dPt>
            <c:idx val="2"/>
            <c:bubble3D val="0"/>
            <c:spPr>
              <a:solidFill>
                <a:srgbClr val="FFC000"/>
              </a:solidFill>
            </c:spPr>
          </c:dPt>
          <c:dPt>
            <c:idx val="3"/>
            <c:bubble3D val="0"/>
            <c:spPr>
              <a:solidFill>
                <a:schemeClr val="accent6">
                  <a:lumMod val="75000"/>
                </a:schemeClr>
              </a:solidFill>
            </c:spPr>
          </c:dPt>
          <c:dPt>
            <c:idx val="4"/>
            <c:bubble3D val="0"/>
            <c:spPr>
              <a:solidFill>
                <a:srgbClr val="C00000"/>
              </a:solidFill>
            </c:spPr>
          </c:dPt>
          <c:cat>
            <c:strRef>
              <c:f>Sheet1!$B$1:$B$5</c:f>
              <c:strCache>
                <c:ptCount val="5"/>
                <c:pt idx="0">
                  <c:v>1 species</c:v>
                </c:pt>
                <c:pt idx="1">
                  <c:v>2 species</c:v>
                </c:pt>
                <c:pt idx="2">
                  <c:v>3 species</c:v>
                </c:pt>
                <c:pt idx="3">
                  <c:v>4 species</c:v>
                </c:pt>
                <c:pt idx="4">
                  <c:v>more</c:v>
                </c:pt>
              </c:strCache>
            </c:strRef>
          </c:cat>
          <c:val>
            <c:numRef>
              <c:f>Sheet1!$A$1:$A$5</c:f>
              <c:numCache>
                <c:formatCode>General</c:formatCode>
                <c:ptCount val="5"/>
                <c:pt idx="0">
                  <c:v>0.24</c:v>
                </c:pt>
                <c:pt idx="1">
                  <c:v>0.12</c:v>
                </c:pt>
                <c:pt idx="2">
                  <c:v>0.2</c:v>
                </c:pt>
                <c:pt idx="3">
                  <c:v>0.2</c:v>
                </c:pt>
                <c:pt idx="4">
                  <c:v>0.24</c:v>
                </c:pt>
              </c:numCache>
            </c:numRef>
          </c:val>
        </c:ser>
        <c:ser>
          <c:idx val="1"/>
          <c:order val="1"/>
          <c:cat>
            <c:strRef>
              <c:f>Sheet1!$B$1:$B$5</c:f>
              <c:strCache>
                <c:ptCount val="5"/>
                <c:pt idx="0">
                  <c:v>1 species</c:v>
                </c:pt>
                <c:pt idx="1">
                  <c:v>2 species</c:v>
                </c:pt>
                <c:pt idx="2">
                  <c:v>3 species</c:v>
                </c:pt>
                <c:pt idx="3">
                  <c:v>4 species</c:v>
                </c:pt>
                <c:pt idx="4">
                  <c:v>more</c:v>
                </c:pt>
              </c:strCache>
            </c:strRef>
          </c:cat>
          <c:val>
            <c:numRef>
              <c:f>Sheet1!$A$2</c:f>
              <c:numCache>
                <c:formatCode>General</c:formatCode>
                <c:ptCount val="1"/>
                <c:pt idx="0">
                  <c:v>0.12</c:v>
                </c:pt>
              </c:numCache>
            </c:numRef>
          </c:val>
        </c:ser>
        <c:ser>
          <c:idx val="2"/>
          <c:order val="2"/>
          <c:cat>
            <c:strRef>
              <c:f>Sheet1!$B$1:$B$5</c:f>
              <c:strCache>
                <c:ptCount val="5"/>
                <c:pt idx="0">
                  <c:v>1 species</c:v>
                </c:pt>
                <c:pt idx="1">
                  <c:v>2 species</c:v>
                </c:pt>
                <c:pt idx="2">
                  <c:v>3 species</c:v>
                </c:pt>
                <c:pt idx="3">
                  <c:v>4 species</c:v>
                </c:pt>
                <c:pt idx="4">
                  <c:v>more</c:v>
                </c:pt>
              </c:strCache>
            </c:strRef>
          </c:cat>
          <c:val>
            <c:numRef>
              <c:f>Sheet1!$A$3</c:f>
              <c:numCache>
                <c:formatCode>General</c:formatCode>
                <c:ptCount val="1"/>
                <c:pt idx="0">
                  <c:v>0.2</c:v>
                </c:pt>
              </c:numCache>
            </c:numRef>
          </c:val>
        </c:ser>
        <c:ser>
          <c:idx val="3"/>
          <c:order val="3"/>
          <c:cat>
            <c:strRef>
              <c:f>Sheet1!$B$1:$B$5</c:f>
              <c:strCache>
                <c:ptCount val="5"/>
                <c:pt idx="0">
                  <c:v>1 species</c:v>
                </c:pt>
                <c:pt idx="1">
                  <c:v>2 species</c:v>
                </c:pt>
                <c:pt idx="2">
                  <c:v>3 species</c:v>
                </c:pt>
                <c:pt idx="3">
                  <c:v>4 species</c:v>
                </c:pt>
                <c:pt idx="4">
                  <c:v>more</c:v>
                </c:pt>
              </c:strCache>
            </c:strRef>
          </c:cat>
          <c:val>
            <c:numRef>
              <c:f>Sheet1!$A$4</c:f>
              <c:numCache>
                <c:formatCode>General</c:formatCode>
                <c:ptCount val="1"/>
                <c:pt idx="0">
                  <c:v>0.2</c:v>
                </c:pt>
              </c:numCache>
            </c:numRef>
          </c:val>
        </c:ser>
        <c:ser>
          <c:idx val="4"/>
          <c:order val="4"/>
          <c:cat>
            <c:strRef>
              <c:f>Sheet1!$B$1:$B$5</c:f>
              <c:strCache>
                <c:ptCount val="5"/>
                <c:pt idx="0">
                  <c:v>1 species</c:v>
                </c:pt>
                <c:pt idx="1">
                  <c:v>2 species</c:v>
                </c:pt>
                <c:pt idx="2">
                  <c:v>3 species</c:v>
                </c:pt>
                <c:pt idx="3">
                  <c:v>4 species</c:v>
                </c:pt>
                <c:pt idx="4">
                  <c:v>more</c:v>
                </c:pt>
              </c:strCache>
            </c:strRef>
          </c:cat>
          <c:val>
            <c:numRef>
              <c:f>Sheet1!$A$5</c:f>
              <c:numCache>
                <c:formatCode>General</c:formatCode>
                <c:ptCount val="1"/>
                <c:pt idx="0">
                  <c:v>0.24</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aseline="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8181E-6279-1745-9F92-A81942556F96}" type="datetimeFigureOut">
              <a:rPr lang="en-US" smtClean="0"/>
              <a:t>5/22/17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0A68F-E0E3-4B47-871A-7B0E662F60FC}" type="slidenum">
              <a:rPr lang="en-US" smtClean="0"/>
              <a:t>‹#›</a:t>
            </a:fld>
            <a:endParaRPr lang="en-US"/>
          </a:p>
        </p:txBody>
      </p:sp>
    </p:spTree>
    <p:extLst>
      <p:ext uri="{BB962C8B-B14F-4D97-AF65-F5344CB8AC3E}">
        <p14:creationId xmlns:p14="http://schemas.microsoft.com/office/powerpoint/2010/main" val="70034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So first here</a:t>
            </a:r>
            <a:r>
              <a:rPr lang="fr-BE" baseline="0" dirty="0" smtClean="0"/>
              <a:t> is the phylogeny of the mycobiont, so the fungus, it is based on 5 loci, 3 protein coding genes and 2 ribosomal loci.(((( We’ve inferred the phylogeny using RaxML for ML inferences, MrBayes for bayesian inferences, and also PICS-ORD to recode ambiguously aligned regions.)))) You can see that the group is composed of many species and that there are a lot of biogeographic patterns in the group. The colors of the bars correspond to the geographic origin of the specimens according to the map on the top left. The section is divided in three main clades, called the dolichorhizoid, polydactyloid and scabrosoid clades (after doli, poly and scabrosa). we can see that some species are restricted to some biogeographic regions, like these ones to asia, these ones to australasia, this one to south america while others have a panboreal distribution, present in all boreal zones, like this this and this, we can also see that this clade of species is mainly present in south america. There are also a few species endemics to pacific northwest like this one, this one and this one because the conditions there are very good. We can also see that while species are well defined in these parts of the tree, with long branches separating them, this part of the tree is composed of many short branches, consisting of a worldwide radiation of this group and the species delimitation is especially tricky in this group. Finally, if some described morphological species seem to represent good phylogenetic species, composed of a well-supported monophyletic group, such as P. hymenina, P. occidentalis, P. scabrosella, P. chilensis … Some others are para or polyphyletic like P. neopolydactyla, composed of at least 6 different lineages in different clades, or scabrosa, 4 lineages, Pulverulenta.  Which means that the grou pcontains many new species.</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9</a:t>
            </a:fld>
            <a:endParaRPr lang="fr-BE"/>
          </a:p>
        </p:txBody>
      </p:sp>
    </p:spTree>
    <p:extLst>
      <p:ext uri="{BB962C8B-B14F-4D97-AF65-F5344CB8AC3E}">
        <p14:creationId xmlns:p14="http://schemas.microsoft.com/office/powerpoint/2010/main" val="46068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Another</a:t>
            </a:r>
            <a:r>
              <a:rPr lang="fr-BE" dirty="0" smtClean="0"/>
              <a:t> question </a:t>
            </a:r>
            <a:r>
              <a:rPr lang="fr-BE" dirty="0" err="1" smtClean="0"/>
              <a:t>was</a:t>
            </a:r>
            <a:r>
              <a:rPr lang="fr-BE" dirty="0" smtClean="0"/>
              <a:t> </a:t>
            </a:r>
            <a:r>
              <a:rPr lang="fr-BE" dirty="0" err="1" smtClean="0"/>
              <a:t>is</a:t>
            </a:r>
            <a:r>
              <a:rPr lang="fr-BE" dirty="0" smtClean="0"/>
              <a:t> the nostoc or the </a:t>
            </a:r>
            <a:r>
              <a:rPr lang="fr-BE" dirty="0" err="1" smtClean="0"/>
              <a:t>peltigera</a:t>
            </a:r>
            <a:r>
              <a:rPr lang="fr-BE" dirty="0" smtClean="0"/>
              <a:t> more </a:t>
            </a:r>
            <a:r>
              <a:rPr lang="fr-BE" dirty="0" err="1" smtClean="0"/>
              <a:t>specialized</a:t>
            </a:r>
            <a:r>
              <a:rPr lang="fr-BE" dirty="0" smtClean="0"/>
              <a:t>.</a:t>
            </a:r>
            <a:r>
              <a:rPr lang="fr-BE" baseline="0" dirty="0" smtClean="0"/>
              <a:t> </a:t>
            </a:r>
            <a:r>
              <a:rPr lang="fr-BE" baseline="0" dirty="0" err="1" smtClean="0"/>
              <a:t>Here</a:t>
            </a:r>
            <a:r>
              <a:rPr lang="fr-BE" baseline="0" dirty="0" smtClean="0"/>
              <a:t>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almost</a:t>
            </a:r>
            <a:r>
              <a:rPr lang="fr-BE" baseline="0" dirty="0" smtClean="0"/>
              <a:t> 75% of </a:t>
            </a:r>
            <a:r>
              <a:rPr lang="fr-BE" baseline="0" dirty="0" err="1" smtClean="0"/>
              <a:t>peltigera</a:t>
            </a:r>
            <a:r>
              <a:rPr lang="fr-BE" baseline="0" dirty="0" smtClean="0"/>
              <a:t> </a:t>
            </a:r>
            <a:r>
              <a:rPr lang="fr-BE" baseline="0" dirty="0" err="1" smtClean="0"/>
              <a:t>species</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one or 2 </a:t>
            </a:r>
            <a:r>
              <a:rPr lang="fr-BE" baseline="0" dirty="0" err="1" smtClean="0"/>
              <a:t>phylotypes</a:t>
            </a:r>
            <a:r>
              <a:rPr lang="fr-BE" baseline="0" dirty="0" smtClean="0"/>
              <a:t> </a:t>
            </a:r>
            <a:r>
              <a:rPr lang="fr-BE" baseline="0" dirty="0" err="1" smtClean="0"/>
              <a:t>while</a:t>
            </a:r>
            <a:r>
              <a:rPr lang="fr-BE" baseline="0" dirty="0" smtClean="0"/>
              <a:t> </a:t>
            </a:r>
            <a:r>
              <a:rPr lang="fr-BE" baseline="0" dirty="0" err="1" smtClean="0"/>
              <a:t>almost</a:t>
            </a:r>
            <a:r>
              <a:rPr lang="fr-BE" baseline="0" dirty="0" smtClean="0"/>
              <a:t> </a:t>
            </a:r>
            <a:r>
              <a:rPr lang="fr-BE" baseline="0" dirty="0" err="1" smtClean="0"/>
              <a:t>half</a:t>
            </a:r>
            <a:r>
              <a:rPr lang="fr-BE" baseline="0" dirty="0" smtClean="0"/>
              <a:t> of the nostoc </a:t>
            </a:r>
            <a:r>
              <a:rPr lang="fr-BE" baseline="0" dirty="0" err="1" smtClean="0"/>
              <a:t>phylotypes</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t>
            </a:r>
            <a:r>
              <a:rPr lang="fr-BE" baseline="0" dirty="0" err="1" smtClean="0"/>
              <a:t>at</a:t>
            </a:r>
            <a:r>
              <a:rPr lang="fr-BE" baseline="0" dirty="0" smtClean="0"/>
              <a:t> least 4 </a:t>
            </a:r>
            <a:r>
              <a:rPr lang="fr-BE" baseline="0" dirty="0" err="1" smtClean="0"/>
              <a:t>species</a:t>
            </a:r>
            <a:r>
              <a:rPr lang="fr-BE" baseline="0" dirty="0" smtClean="0"/>
              <a:t> of </a:t>
            </a:r>
            <a:r>
              <a:rPr lang="fr-BE" baseline="0" dirty="0" err="1" smtClean="0"/>
              <a:t>peltigera</a:t>
            </a:r>
            <a:r>
              <a:rPr lang="fr-BE" baseline="0" dirty="0" smtClean="0"/>
              <a:t> and </a:t>
            </a:r>
            <a:r>
              <a:rPr lang="fr-BE" baseline="0" dirty="0" err="1" smtClean="0"/>
              <a:t>it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more if </a:t>
            </a:r>
            <a:r>
              <a:rPr lang="fr-BE" baseline="0" dirty="0" err="1" smtClean="0"/>
              <a:t>we</a:t>
            </a:r>
            <a:r>
              <a:rPr lang="fr-BE" baseline="0" dirty="0" smtClean="0"/>
              <a:t> </a:t>
            </a:r>
            <a:r>
              <a:rPr lang="fr-BE" baseline="0" dirty="0" err="1" smtClean="0"/>
              <a:t>considered</a:t>
            </a:r>
            <a:r>
              <a:rPr lang="fr-BE" baseline="0" dirty="0" smtClean="0"/>
              <a:t> </a:t>
            </a:r>
            <a:r>
              <a:rPr lang="fr-BE" baseline="0" dirty="0" err="1" smtClean="0"/>
              <a:t>species</a:t>
            </a:r>
            <a:r>
              <a:rPr lang="fr-BE" baseline="0" dirty="0" smtClean="0"/>
              <a:t> </a:t>
            </a:r>
            <a:r>
              <a:rPr lang="fr-BE" baseline="0" dirty="0" err="1" smtClean="0"/>
              <a:t>from</a:t>
            </a:r>
            <a:r>
              <a:rPr lang="fr-BE" baseline="0" dirty="0" smtClean="0"/>
              <a:t> </a:t>
            </a:r>
            <a:r>
              <a:rPr lang="fr-BE" baseline="0" dirty="0" err="1" smtClean="0"/>
              <a:t>other</a:t>
            </a:r>
            <a:r>
              <a:rPr lang="fr-BE" baseline="0" dirty="0" smtClean="0"/>
              <a:t> </a:t>
            </a:r>
            <a:r>
              <a:rPr lang="fr-BE" baseline="0" dirty="0" err="1" smtClean="0"/>
              <a:t>genera</a:t>
            </a:r>
            <a:r>
              <a:rPr lang="fr-BE" baseline="0" dirty="0" smtClean="0"/>
              <a:t> </a:t>
            </a:r>
            <a:r>
              <a:rPr lang="fr-BE" baseline="0" dirty="0" err="1" smtClean="0"/>
              <a:t>so</a:t>
            </a:r>
            <a:r>
              <a:rPr lang="fr-BE" baseline="0" dirty="0" smtClean="0"/>
              <a:t> </a:t>
            </a:r>
            <a:r>
              <a:rPr lang="fr-BE" baseline="0" dirty="0" err="1" smtClean="0"/>
              <a:t>it</a:t>
            </a:r>
            <a:r>
              <a:rPr lang="fr-BE" baseline="0" dirty="0" smtClean="0"/>
              <a:t> </a:t>
            </a:r>
            <a:r>
              <a:rPr lang="fr-BE" baseline="0" dirty="0" err="1" smtClean="0"/>
              <a:t>seems</a:t>
            </a:r>
            <a:r>
              <a:rPr lang="fr-BE" baseline="0" dirty="0" smtClean="0"/>
              <a:t> </a:t>
            </a:r>
            <a:r>
              <a:rPr lang="fr-BE" baseline="0" dirty="0" err="1" smtClean="0"/>
              <a:t>that</a:t>
            </a:r>
            <a:r>
              <a:rPr lang="fr-BE" baseline="0" dirty="0" smtClean="0"/>
              <a:t> the </a:t>
            </a:r>
            <a:r>
              <a:rPr lang="fr-BE" baseline="0" dirty="0" err="1" smtClean="0"/>
              <a:t>Peltigera</a:t>
            </a:r>
            <a:r>
              <a:rPr lang="fr-BE" baseline="0" dirty="0" smtClean="0"/>
              <a:t>, the </a:t>
            </a:r>
            <a:r>
              <a:rPr lang="fr-BE" baseline="0" dirty="0" err="1" smtClean="0"/>
              <a:t>fungus</a:t>
            </a:r>
            <a:r>
              <a:rPr lang="fr-BE" baseline="0" dirty="0" smtClean="0"/>
              <a:t>, </a:t>
            </a:r>
            <a:r>
              <a:rPr lang="fr-BE" baseline="0" dirty="0" err="1" smtClean="0"/>
              <a:t>is</a:t>
            </a:r>
            <a:r>
              <a:rPr lang="fr-BE" baseline="0" dirty="0" smtClean="0"/>
              <a:t> </a:t>
            </a:r>
            <a:r>
              <a:rPr lang="fr-BE" baseline="0" dirty="0" err="1" smtClean="0"/>
              <a:t>definitely</a:t>
            </a:r>
            <a:r>
              <a:rPr lang="fr-BE" baseline="0" dirty="0" smtClean="0"/>
              <a:t> more </a:t>
            </a:r>
            <a:r>
              <a:rPr lang="fr-BE" baseline="0" dirty="0" err="1" smtClean="0"/>
              <a:t>specialized</a:t>
            </a:r>
            <a:r>
              <a:rPr lang="fr-BE" baseline="0" dirty="0" smtClean="0"/>
              <a:t> </a:t>
            </a:r>
            <a:r>
              <a:rPr lang="fr-BE" baseline="0" dirty="0" err="1" smtClean="0"/>
              <a:t>than</a:t>
            </a:r>
            <a:r>
              <a:rPr lang="fr-BE" baseline="0" dirty="0" smtClean="0"/>
              <a:t> the Nostoc, </a:t>
            </a:r>
            <a:r>
              <a:rPr lang="fr-BE" baseline="0" dirty="0" err="1" smtClean="0"/>
              <a:t>which</a:t>
            </a:r>
            <a:r>
              <a:rPr lang="fr-BE" baseline="0" dirty="0" smtClean="0"/>
              <a:t> </a:t>
            </a:r>
            <a:r>
              <a:rPr lang="fr-BE" baseline="0" dirty="0" err="1" smtClean="0"/>
              <a:t>is</a:t>
            </a:r>
            <a:r>
              <a:rPr lang="fr-BE" baseline="0" dirty="0" smtClean="0"/>
              <a:t> more </a:t>
            </a:r>
            <a:r>
              <a:rPr lang="fr-BE" baseline="0" dirty="0" err="1" smtClean="0"/>
              <a:t>generalist</a:t>
            </a:r>
            <a:r>
              <a:rPr lang="fr-BE" baseline="0" dirty="0" smtClean="0"/>
              <a:t>.</a:t>
            </a:r>
            <a:endParaRPr lang="fr-BE" dirty="0" smtClean="0"/>
          </a:p>
          <a:p>
            <a:r>
              <a:rPr lang="fr-BE" baseline="0" dirty="0" smtClean="0"/>
              <a:t> </a:t>
            </a:r>
            <a:r>
              <a:rPr lang="fr-BE" baseline="0" dirty="0" err="1" smtClean="0"/>
              <a:t>Then</a:t>
            </a:r>
            <a:r>
              <a:rPr lang="fr-BE" baseline="0" dirty="0" smtClean="0"/>
              <a:t> </a:t>
            </a:r>
            <a:r>
              <a:rPr lang="fr-BE" baseline="0" dirty="0" err="1" smtClean="0"/>
              <a:t>here</a:t>
            </a:r>
            <a:r>
              <a:rPr lang="fr-BE" baseline="0" dirty="0" smtClean="0"/>
              <a:t> </a:t>
            </a:r>
            <a:r>
              <a:rPr lang="fr-BE" baseline="0" dirty="0" err="1" smtClean="0"/>
              <a:t>I’ve</a:t>
            </a:r>
            <a:r>
              <a:rPr lang="fr-BE" baseline="0" dirty="0" smtClean="0"/>
              <a:t> </a:t>
            </a:r>
            <a:r>
              <a:rPr lang="fr-BE" baseline="0" dirty="0" err="1" smtClean="0"/>
              <a:t>plotted</a:t>
            </a:r>
            <a:r>
              <a:rPr lang="fr-BE" baseline="0" dirty="0" smtClean="0"/>
              <a:t> </a:t>
            </a:r>
            <a:r>
              <a:rPr lang="fr-BE" baseline="0" dirty="0" err="1" smtClean="0"/>
              <a:t>above</a:t>
            </a:r>
            <a:r>
              <a:rPr lang="fr-BE" baseline="0" dirty="0" smtClean="0"/>
              <a:t> the line the </a:t>
            </a:r>
            <a:r>
              <a:rPr lang="fr-BE" baseline="0" dirty="0" err="1" smtClean="0"/>
              <a:t>number</a:t>
            </a:r>
            <a:r>
              <a:rPr lang="fr-BE" baseline="0" dirty="0" smtClean="0"/>
              <a:t> of </a:t>
            </a:r>
            <a:r>
              <a:rPr lang="fr-BE" baseline="0" dirty="0" err="1" smtClean="0"/>
              <a:t>phylotypes</a:t>
            </a:r>
            <a:r>
              <a:rPr lang="fr-BE" baseline="0" dirty="0" smtClean="0"/>
              <a:t> of nostoc </a:t>
            </a:r>
            <a:r>
              <a:rPr lang="fr-BE" baseline="0" dirty="0" err="1" smtClean="0"/>
              <a:t>used</a:t>
            </a:r>
            <a:r>
              <a:rPr lang="fr-BE" baseline="0" dirty="0" smtClean="0"/>
              <a:t> by </a:t>
            </a:r>
            <a:r>
              <a:rPr lang="fr-BE" baseline="0" dirty="0" err="1" smtClean="0"/>
              <a:t>each</a:t>
            </a:r>
            <a:r>
              <a:rPr lang="fr-BE" baseline="0" dirty="0" smtClean="0"/>
              <a:t> </a:t>
            </a:r>
            <a:r>
              <a:rPr lang="fr-BE" baseline="0" dirty="0" err="1" smtClean="0"/>
              <a:t>peltigera</a:t>
            </a:r>
            <a:r>
              <a:rPr lang="fr-BE" baseline="0" dirty="0" smtClean="0"/>
              <a:t> </a:t>
            </a:r>
            <a:r>
              <a:rPr lang="fr-BE" baseline="0" dirty="0" err="1" smtClean="0"/>
              <a:t>species</a:t>
            </a:r>
            <a:r>
              <a:rPr lang="fr-BE" baseline="0" dirty="0" smtClean="0"/>
              <a:t>, and </a:t>
            </a:r>
            <a:r>
              <a:rPr lang="fr-BE" baseline="0" dirty="0" err="1" smtClean="0"/>
              <a:t>below</a:t>
            </a:r>
            <a:r>
              <a:rPr lang="fr-BE" baseline="0" dirty="0" smtClean="0"/>
              <a:t> the line, the </a:t>
            </a:r>
            <a:r>
              <a:rPr lang="fr-BE" baseline="0" dirty="0" err="1" smtClean="0"/>
              <a:t>number</a:t>
            </a:r>
            <a:r>
              <a:rPr lang="fr-BE" baseline="0" dirty="0" smtClean="0"/>
              <a:t> of </a:t>
            </a:r>
            <a:r>
              <a:rPr lang="fr-BE" baseline="0" dirty="0" err="1" smtClean="0"/>
              <a:t>species</a:t>
            </a:r>
            <a:r>
              <a:rPr lang="fr-BE" baseline="0" dirty="0" smtClean="0"/>
              <a:t> </a:t>
            </a:r>
            <a:r>
              <a:rPr lang="fr-BE" baseline="0" dirty="0" err="1" smtClean="0"/>
              <a:t>these</a:t>
            </a:r>
            <a:r>
              <a:rPr lang="fr-BE" baseline="0" dirty="0" smtClean="0"/>
              <a:t> Nostoc </a:t>
            </a:r>
            <a:r>
              <a:rPr lang="fr-BE" baseline="0" dirty="0" err="1" smtClean="0"/>
              <a:t>associate</a:t>
            </a:r>
            <a:r>
              <a:rPr lang="fr-BE" baseline="0" dirty="0" smtClean="0"/>
              <a:t> </a:t>
            </a:r>
            <a:r>
              <a:rPr lang="fr-BE" baseline="0" dirty="0" err="1" smtClean="0"/>
              <a:t>with</a:t>
            </a:r>
            <a:r>
              <a:rPr lang="fr-BE" baseline="0" dirty="0" smtClean="0"/>
              <a:t>.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Nostoc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more </a:t>
            </a:r>
            <a:r>
              <a:rPr lang="fr-BE" baseline="0" dirty="0" err="1" smtClean="0"/>
              <a:t>species</a:t>
            </a:r>
            <a:r>
              <a:rPr lang="fr-BE" baseline="0" dirty="0" smtClean="0"/>
              <a:t> </a:t>
            </a:r>
            <a:r>
              <a:rPr lang="fr-BE" baseline="0" dirty="0" err="1" smtClean="0"/>
              <a:t>than</a:t>
            </a:r>
            <a:r>
              <a:rPr lang="fr-BE" baseline="0" dirty="0" smtClean="0"/>
              <a:t> </a:t>
            </a:r>
            <a:r>
              <a:rPr lang="fr-BE" baseline="0" dirty="0" err="1" smtClean="0"/>
              <a:t>peltigera</a:t>
            </a:r>
            <a:r>
              <a:rPr lang="fr-BE" baseline="0" dirty="0" smtClean="0"/>
              <a:t>, </a:t>
            </a:r>
            <a:r>
              <a:rPr lang="fr-BE" baseline="0" dirty="0" err="1" smtClean="0"/>
              <a:t>peltigera</a:t>
            </a:r>
            <a:r>
              <a:rPr lang="fr-BE" baseline="0" dirty="0" smtClean="0"/>
              <a:t>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one or </a:t>
            </a:r>
            <a:r>
              <a:rPr lang="fr-BE" baseline="0" dirty="0" err="1" smtClean="0"/>
              <a:t>two</a:t>
            </a:r>
            <a:r>
              <a:rPr lang="fr-BE" baseline="0" dirty="0" smtClean="0"/>
              <a:t> </a:t>
            </a:r>
            <a:r>
              <a:rPr lang="fr-BE" baseline="0" dirty="0" err="1" smtClean="0"/>
              <a:t>while</a:t>
            </a:r>
            <a:r>
              <a:rPr lang="fr-BE" baseline="0" dirty="0" smtClean="0"/>
              <a:t> nostoc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5 and up to 10 or </a:t>
            </a:r>
            <a:r>
              <a:rPr lang="fr-BE" baseline="0" dirty="0" err="1" smtClean="0"/>
              <a:t>so</a:t>
            </a:r>
            <a:r>
              <a:rPr lang="fr-BE" baseline="0" dirty="0" smtClean="0"/>
              <a:t>. It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rarely</a:t>
            </a:r>
            <a:r>
              <a:rPr lang="fr-BE" baseline="0" dirty="0" smtClean="0"/>
              <a:t> a case of </a:t>
            </a:r>
            <a:r>
              <a:rPr lang="fr-BE" baseline="0" dirty="0" err="1" smtClean="0"/>
              <a:t>specialist</a:t>
            </a:r>
            <a:r>
              <a:rPr lang="fr-BE" baseline="0" dirty="0" smtClean="0"/>
              <a:t> </a:t>
            </a:r>
            <a:r>
              <a:rPr lang="fr-BE" baseline="0" dirty="0" err="1" smtClean="0"/>
              <a:t>with</a:t>
            </a:r>
            <a:r>
              <a:rPr lang="fr-BE" baseline="0" dirty="0" smtClean="0"/>
              <a:t> </a:t>
            </a:r>
            <a:r>
              <a:rPr lang="fr-BE" baseline="0" dirty="0" err="1" smtClean="0"/>
              <a:t>specialist</a:t>
            </a:r>
            <a:r>
              <a:rPr lang="fr-BE" baseline="0" dirty="0" smtClean="0"/>
              <a:t>, </a:t>
            </a:r>
            <a:r>
              <a:rPr lang="fr-BE" baseline="0" dirty="0" err="1" smtClean="0"/>
              <a:t>we</a:t>
            </a:r>
            <a:r>
              <a:rPr lang="fr-BE" baseline="0" dirty="0" smtClean="0"/>
              <a:t> </a:t>
            </a:r>
            <a:r>
              <a:rPr lang="fr-BE" baseline="0" dirty="0" err="1" smtClean="0"/>
              <a:t>only</a:t>
            </a:r>
            <a:r>
              <a:rPr lang="fr-BE" baseline="0" dirty="0" smtClean="0"/>
              <a:t> have </a:t>
            </a:r>
            <a:r>
              <a:rPr lang="fr-BE" baseline="0" dirty="0" err="1" smtClean="0"/>
              <a:t>two</a:t>
            </a:r>
            <a:r>
              <a:rPr lang="fr-BE" baseline="0" dirty="0" smtClean="0"/>
              <a:t> cases  </a:t>
            </a:r>
            <a:r>
              <a:rPr lang="fr-BE" baseline="0" dirty="0" err="1" smtClean="0"/>
              <a:t>here</a:t>
            </a:r>
            <a:r>
              <a:rPr lang="fr-BE" baseline="0" dirty="0" smtClean="0"/>
              <a:t>, or </a:t>
            </a:r>
            <a:r>
              <a:rPr lang="fr-BE" baseline="0" dirty="0" err="1" smtClean="0"/>
              <a:t>generalist</a:t>
            </a:r>
            <a:r>
              <a:rPr lang="fr-BE" baseline="0" dirty="0" smtClean="0"/>
              <a:t> </a:t>
            </a:r>
            <a:r>
              <a:rPr lang="fr-BE" baseline="0" dirty="0" err="1" smtClean="0"/>
              <a:t>with</a:t>
            </a:r>
            <a:r>
              <a:rPr lang="fr-BE" baseline="0" dirty="0" smtClean="0"/>
              <a:t> </a:t>
            </a:r>
            <a:r>
              <a:rPr lang="fr-BE" baseline="0" dirty="0" err="1" smtClean="0"/>
              <a:t>generalist</a:t>
            </a:r>
            <a:r>
              <a:rPr lang="fr-BE" baseline="0" dirty="0" smtClean="0"/>
              <a:t>, but </a:t>
            </a:r>
            <a:r>
              <a:rPr lang="fr-BE" baseline="0" dirty="0" err="1" smtClean="0"/>
              <a:t>we</a:t>
            </a:r>
            <a:r>
              <a:rPr lang="fr-BE" baseline="0" dirty="0" smtClean="0"/>
              <a:t> </a:t>
            </a:r>
            <a:r>
              <a:rPr lang="fr-BE" baseline="0" dirty="0" err="1" smtClean="0"/>
              <a:t>can</a:t>
            </a:r>
            <a:r>
              <a:rPr lang="fr-BE" baseline="0" dirty="0" smtClean="0"/>
              <a:t> have a </a:t>
            </a:r>
            <a:r>
              <a:rPr lang="fr-BE" baseline="0" dirty="0" err="1" smtClean="0"/>
              <a:t>specialist</a:t>
            </a:r>
            <a:r>
              <a:rPr lang="fr-BE" baseline="0" dirty="0" smtClean="0"/>
              <a:t> </a:t>
            </a:r>
            <a:r>
              <a:rPr lang="fr-BE" baseline="0" dirty="0" err="1" smtClean="0"/>
              <a:t>with</a:t>
            </a:r>
            <a:r>
              <a:rPr lang="fr-BE" baseline="0" dirty="0" smtClean="0"/>
              <a:t> a </a:t>
            </a:r>
            <a:r>
              <a:rPr lang="fr-BE" baseline="0" dirty="0" err="1" smtClean="0"/>
              <a:t>generalist</a:t>
            </a:r>
            <a:r>
              <a:rPr lang="fr-BE" baseline="0" dirty="0" smtClean="0"/>
              <a:t> for instance. </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18</a:t>
            </a:fld>
            <a:endParaRPr lang="fr-BE"/>
          </a:p>
        </p:txBody>
      </p:sp>
    </p:spTree>
    <p:extLst>
      <p:ext uri="{BB962C8B-B14F-4D97-AF65-F5344CB8AC3E}">
        <p14:creationId xmlns:p14="http://schemas.microsoft.com/office/powerpoint/2010/main" val="51066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Another</a:t>
            </a:r>
            <a:r>
              <a:rPr lang="fr-BE" dirty="0" smtClean="0"/>
              <a:t> question </a:t>
            </a:r>
            <a:r>
              <a:rPr lang="fr-BE" dirty="0" err="1" smtClean="0"/>
              <a:t>was</a:t>
            </a:r>
            <a:r>
              <a:rPr lang="fr-BE" dirty="0" smtClean="0"/>
              <a:t> </a:t>
            </a:r>
            <a:r>
              <a:rPr lang="fr-BE" dirty="0" err="1" smtClean="0"/>
              <a:t>is</a:t>
            </a:r>
            <a:r>
              <a:rPr lang="fr-BE" dirty="0" smtClean="0"/>
              <a:t> the nostoc or the </a:t>
            </a:r>
            <a:r>
              <a:rPr lang="fr-BE" dirty="0" err="1" smtClean="0"/>
              <a:t>peltigera</a:t>
            </a:r>
            <a:r>
              <a:rPr lang="fr-BE" dirty="0" smtClean="0"/>
              <a:t> more </a:t>
            </a:r>
            <a:r>
              <a:rPr lang="fr-BE" dirty="0" err="1" smtClean="0"/>
              <a:t>specialized</a:t>
            </a:r>
            <a:r>
              <a:rPr lang="fr-BE" dirty="0" smtClean="0"/>
              <a:t>.</a:t>
            </a:r>
            <a:r>
              <a:rPr lang="fr-BE" baseline="0" dirty="0" smtClean="0"/>
              <a:t> </a:t>
            </a:r>
            <a:r>
              <a:rPr lang="fr-BE" baseline="0" dirty="0" err="1" smtClean="0"/>
              <a:t>Here</a:t>
            </a:r>
            <a:r>
              <a:rPr lang="fr-BE" baseline="0" dirty="0" smtClean="0"/>
              <a:t>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almost</a:t>
            </a:r>
            <a:r>
              <a:rPr lang="fr-BE" baseline="0" dirty="0" smtClean="0"/>
              <a:t> 75% of </a:t>
            </a:r>
            <a:r>
              <a:rPr lang="fr-BE" baseline="0" dirty="0" err="1" smtClean="0"/>
              <a:t>peltigera</a:t>
            </a:r>
            <a:r>
              <a:rPr lang="fr-BE" baseline="0" dirty="0" smtClean="0"/>
              <a:t> </a:t>
            </a:r>
            <a:r>
              <a:rPr lang="fr-BE" baseline="0" dirty="0" err="1" smtClean="0"/>
              <a:t>species</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one or 2 </a:t>
            </a:r>
            <a:r>
              <a:rPr lang="fr-BE" baseline="0" dirty="0" err="1" smtClean="0"/>
              <a:t>phylotypes</a:t>
            </a:r>
            <a:r>
              <a:rPr lang="fr-BE" baseline="0" dirty="0" smtClean="0"/>
              <a:t> </a:t>
            </a:r>
            <a:r>
              <a:rPr lang="fr-BE" baseline="0" dirty="0" err="1" smtClean="0"/>
              <a:t>while</a:t>
            </a:r>
            <a:r>
              <a:rPr lang="fr-BE" baseline="0" dirty="0" smtClean="0"/>
              <a:t> </a:t>
            </a:r>
            <a:r>
              <a:rPr lang="fr-BE" baseline="0" dirty="0" err="1" smtClean="0"/>
              <a:t>almost</a:t>
            </a:r>
            <a:r>
              <a:rPr lang="fr-BE" baseline="0" dirty="0" smtClean="0"/>
              <a:t> </a:t>
            </a:r>
            <a:r>
              <a:rPr lang="fr-BE" baseline="0" dirty="0" err="1" smtClean="0"/>
              <a:t>half</a:t>
            </a:r>
            <a:r>
              <a:rPr lang="fr-BE" baseline="0" dirty="0" smtClean="0"/>
              <a:t> of the nostoc </a:t>
            </a:r>
            <a:r>
              <a:rPr lang="fr-BE" baseline="0" dirty="0" err="1" smtClean="0"/>
              <a:t>phylotypes</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t>
            </a:r>
            <a:r>
              <a:rPr lang="fr-BE" baseline="0" dirty="0" err="1" smtClean="0"/>
              <a:t>at</a:t>
            </a:r>
            <a:r>
              <a:rPr lang="fr-BE" baseline="0" dirty="0" smtClean="0"/>
              <a:t> least 4 </a:t>
            </a:r>
            <a:r>
              <a:rPr lang="fr-BE" baseline="0" dirty="0" err="1" smtClean="0"/>
              <a:t>species</a:t>
            </a:r>
            <a:r>
              <a:rPr lang="fr-BE" baseline="0" dirty="0" smtClean="0"/>
              <a:t> of </a:t>
            </a:r>
            <a:r>
              <a:rPr lang="fr-BE" baseline="0" dirty="0" err="1" smtClean="0"/>
              <a:t>peltigera</a:t>
            </a:r>
            <a:r>
              <a:rPr lang="fr-BE" baseline="0" dirty="0" smtClean="0"/>
              <a:t> and </a:t>
            </a:r>
            <a:r>
              <a:rPr lang="fr-BE" baseline="0" dirty="0" err="1" smtClean="0"/>
              <a:t>it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more if </a:t>
            </a:r>
            <a:r>
              <a:rPr lang="fr-BE" baseline="0" dirty="0" err="1" smtClean="0"/>
              <a:t>we</a:t>
            </a:r>
            <a:r>
              <a:rPr lang="fr-BE" baseline="0" dirty="0" smtClean="0"/>
              <a:t> </a:t>
            </a:r>
            <a:r>
              <a:rPr lang="fr-BE" baseline="0" dirty="0" err="1" smtClean="0"/>
              <a:t>considered</a:t>
            </a:r>
            <a:r>
              <a:rPr lang="fr-BE" baseline="0" dirty="0" smtClean="0"/>
              <a:t> </a:t>
            </a:r>
            <a:r>
              <a:rPr lang="fr-BE" baseline="0" dirty="0" err="1" smtClean="0"/>
              <a:t>species</a:t>
            </a:r>
            <a:r>
              <a:rPr lang="fr-BE" baseline="0" dirty="0" smtClean="0"/>
              <a:t> </a:t>
            </a:r>
            <a:r>
              <a:rPr lang="fr-BE" baseline="0" dirty="0" err="1" smtClean="0"/>
              <a:t>from</a:t>
            </a:r>
            <a:r>
              <a:rPr lang="fr-BE" baseline="0" dirty="0" smtClean="0"/>
              <a:t> </a:t>
            </a:r>
            <a:r>
              <a:rPr lang="fr-BE" baseline="0" dirty="0" err="1" smtClean="0"/>
              <a:t>other</a:t>
            </a:r>
            <a:r>
              <a:rPr lang="fr-BE" baseline="0" dirty="0" smtClean="0"/>
              <a:t> </a:t>
            </a:r>
            <a:r>
              <a:rPr lang="fr-BE" baseline="0" dirty="0" err="1" smtClean="0"/>
              <a:t>genera</a:t>
            </a:r>
            <a:r>
              <a:rPr lang="fr-BE" baseline="0" dirty="0" smtClean="0"/>
              <a:t> </a:t>
            </a:r>
            <a:r>
              <a:rPr lang="fr-BE" baseline="0" dirty="0" err="1" smtClean="0"/>
              <a:t>so</a:t>
            </a:r>
            <a:r>
              <a:rPr lang="fr-BE" baseline="0" dirty="0" smtClean="0"/>
              <a:t> </a:t>
            </a:r>
            <a:r>
              <a:rPr lang="fr-BE" baseline="0" dirty="0" err="1" smtClean="0"/>
              <a:t>it</a:t>
            </a:r>
            <a:r>
              <a:rPr lang="fr-BE" baseline="0" dirty="0" smtClean="0"/>
              <a:t> </a:t>
            </a:r>
            <a:r>
              <a:rPr lang="fr-BE" baseline="0" dirty="0" err="1" smtClean="0"/>
              <a:t>seems</a:t>
            </a:r>
            <a:r>
              <a:rPr lang="fr-BE" baseline="0" dirty="0" smtClean="0"/>
              <a:t> </a:t>
            </a:r>
            <a:r>
              <a:rPr lang="fr-BE" baseline="0" dirty="0" err="1" smtClean="0"/>
              <a:t>that</a:t>
            </a:r>
            <a:r>
              <a:rPr lang="fr-BE" baseline="0" dirty="0" smtClean="0"/>
              <a:t> the </a:t>
            </a:r>
            <a:r>
              <a:rPr lang="fr-BE" baseline="0" dirty="0" err="1" smtClean="0"/>
              <a:t>Peltigera</a:t>
            </a:r>
            <a:r>
              <a:rPr lang="fr-BE" baseline="0" dirty="0" smtClean="0"/>
              <a:t>, the </a:t>
            </a:r>
            <a:r>
              <a:rPr lang="fr-BE" baseline="0" dirty="0" err="1" smtClean="0"/>
              <a:t>fungus</a:t>
            </a:r>
            <a:r>
              <a:rPr lang="fr-BE" baseline="0" dirty="0" smtClean="0"/>
              <a:t>, </a:t>
            </a:r>
            <a:r>
              <a:rPr lang="fr-BE" baseline="0" dirty="0" err="1" smtClean="0"/>
              <a:t>is</a:t>
            </a:r>
            <a:r>
              <a:rPr lang="fr-BE" baseline="0" dirty="0" smtClean="0"/>
              <a:t> </a:t>
            </a:r>
            <a:r>
              <a:rPr lang="fr-BE" baseline="0" dirty="0" err="1" smtClean="0"/>
              <a:t>definitely</a:t>
            </a:r>
            <a:r>
              <a:rPr lang="fr-BE" baseline="0" dirty="0" smtClean="0"/>
              <a:t> more </a:t>
            </a:r>
            <a:r>
              <a:rPr lang="fr-BE" baseline="0" dirty="0" err="1" smtClean="0"/>
              <a:t>specialized</a:t>
            </a:r>
            <a:r>
              <a:rPr lang="fr-BE" baseline="0" dirty="0" smtClean="0"/>
              <a:t> </a:t>
            </a:r>
            <a:r>
              <a:rPr lang="fr-BE" baseline="0" dirty="0" err="1" smtClean="0"/>
              <a:t>than</a:t>
            </a:r>
            <a:r>
              <a:rPr lang="fr-BE" baseline="0" dirty="0" smtClean="0"/>
              <a:t> the Nostoc, </a:t>
            </a:r>
            <a:r>
              <a:rPr lang="fr-BE" baseline="0" dirty="0" err="1" smtClean="0"/>
              <a:t>which</a:t>
            </a:r>
            <a:r>
              <a:rPr lang="fr-BE" baseline="0" dirty="0" smtClean="0"/>
              <a:t> </a:t>
            </a:r>
            <a:r>
              <a:rPr lang="fr-BE" baseline="0" dirty="0" err="1" smtClean="0"/>
              <a:t>is</a:t>
            </a:r>
            <a:r>
              <a:rPr lang="fr-BE" baseline="0" dirty="0" smtClean="0"/>
              <a:t> more </a:t>
            </a:r>
            <a:r>
              <a:rPr lang="fr-BE" baseline="0" dirty="0" err="1" smtClean="0"/>
              <a:t>generalist</a:t>
            </a:r>
            <a:r>
              <a:rPr lang="fr-BE" baseline="0" dirty="0" smtClean="0"/>
              <a:t>.</a:t>
            </a:r>
            <a:endParaRPr lang="fr-BE" dirty="0" smtClean="0"/>
          </a:p>
          <a:p>
            <a:r>
              <a:rPr lang="fr-BE" baseline="0" dirty="0" smtClean="0"/>
              <a:t> </a:t>
            </a:r>
            <a:r>
              <a:rPr lang="fr-BE" baseline="0" dirty="0" err="1" smtClean="0"/>
              <a:t>Then</a:t>
            </a:r>
            <a:r>
              <a:rPr lang="fr-BE" baseline="0" dirty="0" smtClean="0"/>
              <a:t> </a:t>
            </a:r>
            <a:r>
              <a:rPr lang="fr-BE" baseline="0" dirty="0" err="1" smtClean="0"/>
              <a:t>here</a:t>
            </a:r>
            <a:r>
              <a:rPr lang="fr-BE" baseline="0" dirty="0" smtClean="0"/>
              <a:t> </a:t>
            </a:r>
            <a:r>
              <a:rPr lang="fr-BE" baseline="0" dirty="0" err="1" smtClean="0"/>
              <a:t>I’ve</a:t>
            </a:r>
            <a:r>
              <a:rPr lang="fr-BE" baseline="0" dirty="0" smtClean="0"/>
              <a:t> </a:t>
            </a:r>
            <a:r>
              <a:rPr lang="fr-BE" baseline="0" dirty="0" err="1" smtClean="0"/>
              <a:t>plotted</a:t>
            </a:r>
            <a:r>
              <a:rPr lang="fr-BE" baseline="0" dirty="0" smtClean="0"/>
              <a:t> </a:t>
            </a:r>
            <a:r>
              <a:rPr lang="fr-BE" baseline="0" dirty="0" err="1" smtClean="0"/>
              <a:t>above</a:t>
            </a:r>
            <a:r>
              <a:rPr lang="fr-BE" baseline="0" dirty="0" smtClean="0"/>
              <a:t> the line the </a:t>
            </a:r>
            <a:r>
              <a:rPr lang="fr-BE" baseline="0" dirty="0" err="1" smtClean="0"/>
              <a:t>number</a:t>
            </a:r>
            <a:r>
              <a:rPr lang="fr-BE" baseline="0" dirty="0" smtClean="0"/>
              <a:t> of </a:t>
            </a:r>
            <a:r>
              <a:rPr lang="fr-BE" baseline="0" dirty="0" err="1" smtClean="0"/>
              <a:t>phylotypes</a:t>
            </a:r>
            <a:r>
              <a:rPr lang="fr-BE" baseline="0" dirty="0" smtClean="0"/>
              <a:t> of nostoc </a:t>
            </a:r>
            <a:r>
              <a:rPr lang="fr-BE" baseline="0" dirty="0" err="1" smtClean="0"/>
              <a:t>used</a:t>
            </a:r>
            <a:r>
              <a:rPr lang="fr-BE" baseline="0" dirty="0" smtClean="0"/>
              <a:t> by </a:t>
            </a:r>
            <a:r>
              <a:rPr lang="fr-BE" baseline="0" dirty="0" err="1" smtClean="0"/>
              <a:t>each</a:t>
            </a:r>
            <a:r>
              <a:rPr lang="fr-BE" baseline="0" dirty="0" smtClean="0"/>
              <a:t> </a:t>
            </a:r>
            <a:r>
              <a:rPr lang="fr-BE" baseline="0" dirty="0" err="1" smtClean="0"/>
              <a:t>peltigera</a:t>
            </a:r>
            <a:r>
              <a:rPr lang="fr-BE" baseline="0" dirty="0" smtClean="0"/>
              <a:t> </a:t>
            </a:r>
            <a:r>
              <a:rPr lang="fr-BE" baseline="0" dirty="0" err="1" smtClean="0"/>
              <a:t>species</a:t>
            </a:r>
            <a:r>
              <a:rPr lang="fr-BE" baseline="0" dirty="0" smtClean="0"/>
              <a:t>, and </a:t>
            </a:r>
            <a:r>
              <a:rPr lang="fr-BE" baseline="0" dirty="0" err="1" smtClean="0"/>
              <a:t>below</a:t>
            </a:r>
            <a:r>
              <a:rPr lang="fr-BE" baseline="0" dirty="0" smtClean="0"/>
              <a:t> the line, the </a:t>
            </a:r>
            <a:r>
              <a:rPr lang="fr-BE" baseline="0" dirty="0" err="1" smtClean="0"/>
              <a:t>number</a:t>
            </a:r>
            <a:r>
              <a:rPr lang="fr-BE" baseline="0" dirty="0" smtClean="0"/>
              <a:t> of </a:t>
            </a:r>
            <a:r>
              <a:rPr lang="fr-BE" baseline="0" dirty="0" err="1" smtClean="0"/>
              <a:t>species</a:t>
            </a:r>
            <a:r>
              <a:rPr lang="fr-BE" baseline="0" dirty="0" smtClean="0"/>
              <a:t> </a:t>
            </a:r>
            <a:r>
              <a:rPr lang="fr-BE" baseline="0" dirty="0" err="1" smtClean="0"/>
              <a:t>these</a:t>
            </a:r>
            <a:r>
              <a:rPr lang="fr-BE" baseline="0" dirty="0" smtClean="0"/>
              <a:t> Nostoc </a:t>
            </a:r>
            <a:r>
              <a:rPr lang="fr-BE" baseline="0" dirty="0" err="1" smtClean="0"/>
              <a:t>associate</a:t>
            </a:r>
            <a:r>
              <a:rPr lang="fr-BE" baseline="0" dirty="0" smtClean="0"/>
              <a:t> </a:t>
            </a:r>
            <a:r>
              <a:rPr lang="fr-BE" baseline="0" dirty="0" err="1" smtClean="0"/>
              <a:t>with</a:t>
            </a:r>
            <a:r>
              <a:rPr lang="fr-BE" baseline="0" dirty="0" smtClean="0"/>
              <a:t>.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Nostoc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more </a:t>
            </a:r>
            <a:r>
              <a:rPr lang="fr-BE" baseline="0" dirty="0" err="1" smtClean="0"/>
              <a:t>species</a:t>
            </a:r>
            <a:r>
              <a:rPr lang="fr-BE" baseline="0" dirty="0" smtClean="0"/>
              <a:t> </a:t>
            </a:r>
            <a:r>
              <a:rPr lang="fr-BE" baseline="0" dirty="0" err="1" smtClean="0"/>
              <a:t>than</a:t>
            </a:r>
            <a:r>
              <a:rPr lang="fr-BE" baseline="0" dirty="0" smtClean="0"/>
              <a:t> </a:t>
            </a:r>
            <a:r>
              <a:rPr lang="fr-BE" baseline="0" dirty="0" err="1" smtClean="0"/>
              <a:t>peltigera</a:t>
            </a:r>
            <a:r>
              <a:rPr lang="fr-BE" baseline="0" dirty="0" smtClean="0"/>
              <a:t>, </a:t>
            </a:r>
            <a:r>
              <a:rPr lang="fr-BE" baseline="0" dirty="0" err="1" smtClean="0"/>
              <a:t>peltigera</a:t>
            </a:r>
            <a:r>
              <a:rPr lang="fr-BE" baseline="0" dirty="0" smtClean="0"/>
              <a:t>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one or </a:t>
            </a:r>
            <a:r>
              <a:rPr lang="fr-BE" baseline="0" dirty="0" err="1" smtClean="0"/>
              <a:t>two</a:t>
            </a:r>
            <a:r>
              <a:rPr lang="fr-BE" baseline="0" dirty="0" smtClean="0"/>
              <a:t> </a:t>
            </a:r>
            <a:r>
              <a:rPr lang="fr-BE" baseline="0" dirty="0" err="1" smtClean="0"/>
              <a:t>while</a:t>
            </a:r>
            <a:r>
              <a:rPr lang="fr-BE" baseline="0" dirty="0" smtClean="0"/>
              <a:t> nostoc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5 and up to 10 or </a:t>
            </a:r>
            <a:r>
              <a:rPr lang="fr-BE" baseline="0" dirty="0" err="1" smtClean="0"/>
              <a:t>so</a:t>
            </a:r>
            <a:r>
              <a:rPr lang="fr-BE" baseline="0" dirty="0" smtClean="0"/>
              <a:t>. It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rarely</a:t>
            </a:r>
            <a:r>
              <a:rPr lang="fr-BE" baseline="0" dirty="0" smtClean="0"/>
              <a:t> a case of </a:t>
            </a:r>
            <a:r>
              <a:rPr lang="fr-BE" baseline="0" dirty="0" err="1" smtClean="0"/>
              <a:t>specialist</a:t>
            </a:r>
            <a:r>
              <a:rPr lang="fr-BE" baseline="0" dirty="0" smtClean="0"/>
              <a:t> </a:t>
            </a:r>
            <a:r>
              <a:rPr lang="fr-BE" baseline="0" dirty="0" err="1" smtClean="0"/>
              <a:t>with</a:t>
            </a:r>
            <a:r>
              <a:rPr lang="fr-BE" baseline="0" dirty="0" smtClean="0"/>
              <a:t> </a:t>
            </a:r>
            <a:r>
              <a:rPr lang="fr-BE" baseline="0" dirty="0" err="1" smtClean="0"/>
              <a:t>specialist</a:t>
            </a:r>
            <a:r>
              <a:rPr lang="fr-BE" baseline="0" dirty="0" smtClean="0"/>
              <a:t>, </a:t>
            </a:r>
            <a:r>
              <a:rPr lang="fr-BE" baseline="0" dirty="0" err="1" smtClean="0"/>
              <a:t>we</a:t>
            </a:r>
            <a:r>
              <a:rPr lang="fr-BE" baseline="0" dirty="0" smtClean="0"/>
              <a:t> </a:t>
            </a:r>
            <a:r>
              <a:rPr lang="fr-BE" baseline="0" dirty="0" err="1" smtClean="0"/>
              <a:t>only</a:t>
            </a:r>
            <a:r>
              <a:rPr lang="fr-BE" baseline="0" dirty="0" smtClean="0"/>
              <a:t> have </a:t>
            </a:r>
            <a:r>
              <a:rPr lang="fr-BE" baseline="0" dirty="0" err="1" smtClean="0"/>
              <a:t>two</a:t>
            </a:r>
            <a:r>
              <a:rPr lang="fr-BE" baseline="0" dirty="0" smtClean="0"/>
              <a:t> cases  </a:t>
            </a:r>
            <a:r>
              <a:rPr lang="fr-BE" baseline="0" dirty="0" err="1" smtClean="0"/>
              <a:t>here</a:t>
            </a:r>
            <a:r>
              <a:rPr lang="fr-BE" baseline="0" dirty="0" smtClean="0"/>
              <a:t>, or </a:t>
            </a:r>
            <a:r>
              <a:rPr lang="fr-BE" baseline="0" dirty="0" err="1" smtClean="0"/>
              <a:t>generalist</a:t>
            </a:r>
            <a:r>
              <a:rPr lang="fr-BE" baseline="0" dirty="0" smtClean="0"/>
              <a:t> </a:t>
            </a:r>
            <a:r>
              <a:rPr lang="fr-BE" baseline="0" dirty="0" err="1" smtClean="0"/>
              <a:t>with</a:t>
            </a:r>
            <a:r>
              <a:rPr lang="fr-BE" baseline="0" dirty="0" smtClean="0"/>
              <a:t> </a:t>
            </a:r>
            <a:r>
              <a:rPr lang="fr-BE" baseline="0" dirty="0" err="1" smtClean="0"/>
              <a:t>generalist</a:t>
            </a:r>
            <a:r>
              <a:rPr lang="fr-BE" baseline="0" dirty="0" smtClean="0"/>
              <a:t>, but </a:t>
            </a:r>
            <a:r>
              <a:rPr lang="fr-BE" baseline="0" dirty="0" err="1" smtClean="0"/>
              <a:t>we</a:t>
            </a:r>
            <a:r>
              <a:rPr lang="fr-BE" baseline="0" dirty="0" smtClean="0"/>
              <a:t> </a:t>
            </a:r>
            <a:r>
              <a:rPr lang="fr-BE" baseline="0" dirty="0" err="1" smtClean="0"/>
              <a:t>can</a:t>
            </a:r>
            <a:r>
              <a:rPr lang="fr-BE" baseline="0" dirty="0" smtClean="0"/>
              <a:t> have a </a:t>
            </a:r>
            <a:r>
              <a:rPr lang="fr-BE" baseline="0" dirty="0" err="1" smtClean="0"/>
              <a:t>specialist</a:t>
            </a:r>
            <a:r>
              <a:rPr lang="fr-BE" baseline="0" dirty="0" smtClean="0"/>
              <a:t> </a:t>
            </a:r>
            <a:r>
              <a:rPr lang="fr-BE" baseline="0" dirty="0" err="1" smtClean="0"/>
              <a:t>with</a:t>
            </a:r>
            <a:r>
              <a:rPr lang="fr-BE" baseline="0" dirty="0" smtClean="0"/>
              <a:t> a </a:t>
            </a:r>
            <a:r>
              <a:rPr lang="fr-BE" baseline="0" dirty="0" err="1" smtClean="0"/>
              <a:t>generalist</a:t>
            </a:r>
            <a:r>
              <a:rPr lang="fr-BE" baseline="0" dirty="0" smtClean="0"/>
              <a:t> for instance. </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19</a:t>
            </a:fld>
            <a:endParaRPr lang="fr-BE"/>
          </a:p>
        </p:txBody>
      </p:sp>
    </p:spTree>
    <p:extLst>
      <p:ext uri="{BB962C8B-B14F-4D97-AF65-F5344CB8AC3E}">
        <p14:creationId xmlns:p14="http://schemas.microsoft.com/office/powerpoint/2010/main" val="4974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Another</a:t>
            </a:r>
            <a:r>
              <a:rPr lang="fr-BE" dirty="0" smtClean="0"/>
              <a:t> question </a:t>
            </a:r>
            <a:r>
              <a:rPr lang="fr-BE" dirty="0" err="1" smtClean="0"/>
              <a:t>was</a:t>
            </a:r>
            <a:r>
              <a:rPr lang="fr-BE" dirty="0" smtClean="0"/>
              <a:t> </a:t>
            </a:r>
            <a:r>
              <a:rPr lang="fr-BE" dirty="0" err="1" smtClean="0"/>
              <a:t>is</a:t>
            </a:r>
            <a:r>
              <a:rPr lang="fr-BE" dirty="0" smtClean="0"/>
              <a:t> the nostoc or the </a:t>
            </a:r>
            <a:r>
              <a:rPr lang="fr-BE" dirty="0" err="1" smtClean="0"/>
              <a:t>peltigera</a:t>
            </a:r>
            <a:r>
              <a:rPr lang="fr-BE" dirty="0" smtClean="0"/>
              <a:t> more </a:t>
            </a:r>
            <a:r>
              <a:rPr lang="fr-BE" dirty="0" err="1" smtClean="0"/>
              <a:t>specialized</a:t>
            </a:r>
            <a:r>
              <a:rPr lang="fr-BE" dirty="0" smtClean="0"/>
              <a:t>.</a:t>
            </a:r>
            <a:r>
              <a:rPr lang="fr-BE" baseline="0" dirty="0" smtClean="0"/>
              <a:t> </a:t>
            </a:r>
            <a:r>
              <a:rPr lang="fr-BE" baseline="0" dirty="0" err="1" smtClean="0"/>
              <a:t>Here</a:t>
            </a:r>
            <a:r>
              <a:rPr lang="fr-BE" baseline="0" dirty="0" smtClean="0"/>
              <a:t>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almost</a:t>
            </a:r>
            <a:r>
              <a:rPr lang="fr-BE" baseline="0" dirty="0" smtClean="0"/>
              <a:t> 75% of </a:t>
            </a:r>
            <a:r>
              <a:rPr lang="fr-BE" baseline="0" dirty="0" err="1" smtClean="0"/>
              <a:t>peltigera</a:t>
            </a:r>
            <a:r>
              <a:rPr lang="fr-BE" baseline="0" dirty="0" smtClean="0"/>
              <a:t> </a:t>
            </a:r>
            <a:r>
              <a:rPr lang="fr-BE" baseline="0" dirty="0" err="1" smtClean="0"/>
              <a:t>species</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one or 2 </a:t>
            </a:r>
            <a:r>
              <a:rPr lang="fr-BE" baseline="0" dirty="0" err="1" smtClean="0"/>
              <a:t>phylotypes</a:t>
            </a:r>
            <a:r>
              <a:rPr lang="fr-BE" baseline="0" dirty="0" smtClean="0"/>
              <a:t> </a:t>
            </a:r>
            <a:r>
              <a:rPr lang="fr-BE" baseline="0" dirty="0" err="1" smtClean="0"/>
              <a:t>while</a:t>
            </a:r>
            <a:r>
              <a:rPr lang="fr-BE" baseline="0" dirty="0" smtClean="0"/>
              <a:t> </a:t>
            </a:r>
            <a:r>
              <a:rPr lang="fr-BE" baseline="0" dirty="0" err="1" smtClean="0"/>
              <a:t>almost</a:t>
            </a:r>
            <a:r>
              <a:rPr lang="fr-BE" baseline="0" dirty="0" smtClean="0"/>
              <a:t> </a:t>
            </a:r>
            <a:r>
              <a:rPr lang="fr-BE" baseline="0" dirty="0" err="1" smtClean="0"/>
              <a:t>half</a:t>
            </a:r>
            <a:r>
              <a:rPr lang="fr-BE" baseline="0" dirty="0" smtClean="0"/>
              <a:t> of the nostoc </a:t>
            </a:r>
            <a:r>
              <a:rPr lang="fr-BE" baseline="0" dirty="0" err="1" smtClean="0"/>
              <a:t>phylotypes</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t>
            </a:r>
            <a:r>
              <a:rPr lang="fr-BE" baseline="0" dirty="0" err="1" smtClean="0"/>
              <a:t>at</a:t>
            </a:r>
            <a:r>
              <a:rPr lang="fr-BE" baseline="0" dirty="0" smtClean="0"/>
              <a:t> least 4 </a:t>
            </a:r>
            <a:r>
              <a:rPr lang="fr-BE" baseline="0" dirty="0" err="1" smtClean="0"/>
              <a:t>species</a:t>
            </a:r>
            <a:r>
              <a:rPr lang="fr-BE" baseline="0" dirty="0" smtClean="0"/>
              <a:t> of </a:t>
            </a:r>
            <a:r>
              <a:rPr lang="fr-BE" baseline="0" dirty="0" err="1" smtClean="0"/>
              <a:t>peltigera</a:t>
            </a:r>
            <a:r>
              <a:rPr lang="fr-BE" baseline="0" dirty="0" smtClean="0"/>
              <a:t> and </a:t>
            </a:r>
            <a:r>
              <a:rPr lang="fr-BE" baseline="0" dirty="0" err="1" smtClean="0"/>
              <a:t>it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more if </a:t>
            </a:r>
            <a:r>
              <a:rPr lang="fr-BE" baseline="0" dirty="0" err="1" smtClean="0"/>
              <a:t>we</a:t>
            </a:r>
            <a:r>
              <a:rPr lang="fr-BE" baseline="0" dirty="0" smtClean="0"/>
              <a:t> </a:t>
            </a:r>
            <a:r>
              <a:rPr lang="fr-BE" baseline="0" dirty="0" err="1" smtClean="0"/>
              <a:t>considered</a:t>
            </a:r>
            <a:r>
              <a:rPr lang="fr-BE" baseline="0" dirty="0" smtClean="0"/>
              <a:t> </a:t>
            </a:r>
            <a:r>
              <a:rPr lang="fr-BE" baseline="0" dirty="0" err="1" smtClean="0"/>
              <a:t>species</a:t>
            </a:r>
            <a:r>
              <a:rPr lang="fr-BE" baseline="0" dirty="0" smtClean="0"/>
              <a:t> </a:t>
            </a:r>
            <a:r>
              <a:rPr lang="fr-BE" baseline="0" dirty="0" err="1" smtClean="0"/>
              <a:t>from</a:t>
            </a:r>
            <a:r>
              <a:rPr lang="fr-BE" baseline="0" dirty="0" smtClean="0"/>
              <a:t> </a:t>
            </a:r>
            <a:r>
              <a:rPr lang="fr-BE" baseline="0" dirty="0" err="1" smtClean="0"/>
              <a:t>other</a:t>
            </a:r>
            <a:r>
              <a:rPr lang="fr-BE" baseline="0" dirty="0" smtClean="0"/>
              <a:t> </a:t>
            </a:r>
            <a:r>
              <a:rPr lang="fr-BE" baseline="0" dirty="0" err="1" smtClean="0"/>
              <a:t>genera</a:t>
            </a:r>
            <a:r>
              <a:rPr lang="fr-BE" baseline="0" dirty="0" smtClean="0"/>
              <a:t> </a:t>
            </a:r>
            <a:r>
              <a:rPr lang="fr-BE" baseline="0" dirty="0" err="1" smtClean="0"/>
              <a:t>so</a:t>
            </a:r>
            <a:r>
              <a:rPr lang="fr-BE" baseline="0" dirty="0" smtClean="0"/>
              <a:t> </a:t>
            </a:r>
            <a:r>
              <a:rPr lang="fr-BE" baseline="0" dirty="0" err="1" smtClean="0"/>
              <a:t>it</a:t>
            </a:r>
            <a:r>
              <a:rPr lang="fr-BE" baseline="0" dirty="0" smtClean="0"/>
              <a:t> </a:t>
            </a:r>
            <a:r>
              <a:rPr lang="fr-BE" baseline="0" dirty="0" err="1" smtClean="0"/>
              <a:t>seems</a:t>
            </a:r>
            <a:r>
              <a:rPr lang="fr-BE" baseline="0" dirty="0" smtClean="0"/>
              <a:t> </a:t>
            </a:r>
            <a:r>
              <a:rPr lang="fr-BE" baseline="0" dirty="0" err="1" smtClean="0"/>
              <a:t>that</a:t>
            </a:r>
            <a:r>
              <a:rPr lang="fr-BE" baseline="0" dirty="0" smtClean="0"/>
              <a:t> the </a:t>
            </a:r>
            <a:r>
              <a:rPr lang="fr-BE" baseline="0" dirty="0" err="1" smtClean="0"/>
              <a:t>Peltigera</a:t>
            </a:r>
            <a:r>
              <a:rPr lang="fr-BE" baseline="0" dirty="0" smtClean="0"/>
              <a:t>, the </a:t>
            </a:r>
            <a:r>
              <a:rPr lang="fr-BE" baseline="0" dirty="0" err="1" smtClean="0"/>
              <a:t>fungus</a:t>
            </a:r>
            <a:r>
              <a:rPr lang="fr-BE" baseline="0" dirty="0" smtClean="0"/>
              <a:t>, </a:t>
            </a:r>
            <a:r>
              <a:rPr lang="fr-BE" baseline="0" dirty="0" err="1" smtClean="0"/>
              <a:t>is</a:t>
            </a:r>
            <a:r>
              <a:rPr lang="fr-BE" baseline="0" dirty="0" smtClean="0"/>
              <a:t> </a:t>
            </a:r>
            <a:r>
              <a:rPr lang="fr-BE" baseline="0" dirty="0" err="1" smtClean="0"/>
              <a:t>definitely</a:t>
            </a:r>
            <a:r>
              <a:rPr lang="fr-BE" baseline="0" dirty="0" smtClean="0"/>
              <a:t> more </a:t>
            </a:r>
            <a:r>
              <a:rPr lang="fr-BE" baseline="0" dirty="0" err="1" smtClean="0"/>
              <a:t>specialized</a:t>
            </a:r>
            <a:r>
              <a:rPr lang="fr-BE" baseline="0" dirty="0" smtClean="0"/>
              <a:t> </a:t>
            </a:r>
            <a:r>
              <a:rPr lang="fr-BE" baseline="0" dirty="0" err="1" smtClean="0"/>
              <a:t>than</a:t>
            </a:r>
            <a:r>
              <a:rPr lang="fr-BE" baseline="0" dirty="0" smtClean="0"/>
              <a:t> the Nostoc, </a:t>
            </a:r>
            <a:r>
              <a:rPr lang="fr-BE" baseline="0" dirty="0" err="1" smtClean="0"/>
              <a:t>which</a:t>
            </a:r>
            <a:r>
              <a:rPr lang="fr-BE" baseline="0" dirty="0" smtClean="0"/>
              <a:t> </a:t>
            </a:r>
            <a:r>
              <a:rPr lang="fr-BE" baseline="0" dirty="0" err="1" smtClean="0"/>
              <a:t>is</a:t>
            </a:r>
            <a:r>
              <a:rPr lang="fr-BE" baseline="0" dirty="0" smtClean="0"/>
              <a:t> more </a:t>
            </a:r>
            <a:r>
              <a:rPr lang="fr-BE" baseline="0" dirty="0" err="1" smtClean="0"/>
              <a:t>generalist</a:t>
            </a:r>
            <a:r>
              <a:rPr lang="fr-BE" baseline="0" dirty="0" smtClean="0"/>
              <a:t>.</a:t>
            </a:r>
            <a:endParaRPr lang="fr-BE" dirty="0" smtClean="0"/>
          </a:p>
          <a:p>
            <a:r>
              <a:rPr lang="fr-BE" baseline="0" dirty="0" smtClean="0"/>
              <a:t> </a:t>
            </a:r>
            <a:r>
              <a:rPr lang="fr-BE" baseline="0" dirty="0" err="1" smtClean="0"/>
              <a:t>Then</a:t>
            </a:r>
            <a:r>
              <a:rPr lang="fr-BE" baseline="0" dirty="0" smtClean="0"/>
              <a:t> </a:t>
            </a:r>
            <a:r>
              <a:rPr lang="fr-BE" baseline="0" dirty="0" err="1" smtClean="0"/>
              <a:t>here</a:t>
            </a:r>
            <a:r>
              <a:rPr lang="fr-BE" baseline="0" dirty="0" smtClean="0"/>
              <a:t> </a:t>
            </a:r>
            <a:r>
              <a:rPr lang="fr-BE" baseline="0" dirty="0" err="1" smtClean="0"/>
              <a:t>I’ve</a:t>
            </a:r>
            <a:r>
              <a:rPr lang="fr-BE" baseline="0" dirty="0" smtClean="0"/>
              <a:t> </a:t>
            </a:r>
            <a:r>
              <a:rPr lang="fr-BE" baseline="0" dirty="0" err="1" smtClean="0"/>
              <a:t>plotted</a:t>
            </a:r>
            <a:r>
              <a:rPr lang="fr-BE" baseline="0" dirty="0" smtClean="0"/>
              <a:t> </a:t>
            </a:r>
            <a:r>
              <a:rPr lang="fr-BE" baseline="0" dirty="0" err="1" smtClean="0"/>
              <a:t>above</a:t>
            </a:r>
            <a:r>
              <a:rPr lang="fr-BE" baseline="0" dirty="0" smtClean="0"/>
              <a:t> the line the </a:t>
            </a:r>
            <a:r>
              <a:rPr lang="fr-BE" baseline="0" dirty="0" err="1" smtClean="0"/>
              <a:t>number</a:t>
            </a:r>
            <a:r>
              <a:rPr lang="fr-BE" baseline="0" dirty="0" smtClean="0"/>
              <a:t> of </a:t>
            </a:r>
            <a:r>
              <a:rPr lang="fr-BE" baseline="0" dirty="0" err="1" smtClean="0"/>
              <a:t>phylotypes</a:t>
            </a:r>
            <a:r>
              <a:rPr lang="fr-BE" baseline="0" dirty="0" smtClean="0"/>
              <a:t> of nostoc </a:t>
            </a:r>
            <a:r>
              <a:rPr lang="fr-BE" baseline="0" dirty="0" err="1" smtClean="0"/>
              <a:t>used</a:t>
            </a:r>
            <a:r>
              <a:rPr lang="fr-BE" baseline="0" dirty="0" smtClean="0"/>
              <a:t> by </a:t>
            </a:r>
            <a:r>
              <a:rPr lang="fr-BE" baseline="0" dirty="0" err="1" smtClean="0"/>
              <a:t>each</a:t>
            </a:r>
            <a:r>
              <a:rPr lang="fr-BE" baseline="0" dirty="0" smtClean="0"/>
              <a:t> </a:t>
            </a:r>
            <a:r>
              <a:rPr lang="fr-BE" baseline="0" dirty="0" err="1" smtClean="0"/>
              <a:t>peltigera</a:t>
            </a:r>
            <a:r>
              <a:rPr lang="fr-BE" baseline="0" dirty="0" smtClean="0"/>
              <a:t> </a:t>
            </a:r>
            <a:r>
              <a:rPr lang="fr-BE" baseline="0" dirty="0" err="1" smtClean="0"/>
              <a:t>species</a:t>
            </a:r>
            <a:r>
              <a:rPr lang="fr-BE" baseline="0" dirty="0" smtClean="0"/>
              <a:t>, and </a:t>
            </a:r>
            <a:r>
              <a:rPr lang="fr-BE" baseline="0" dirty="0" err="1" smtClean="0"/>
              <a:t>below</a:t>
            </a:r>
            <a:r>
              <a:rPr lang="fr-BE" baseline="0" dirty="0" smtClean="0"/>
              <a:t> the line, the </a:t>
            </a:r>
            <a:r>
              <a:rPr lang="fr-BE" baseline="0" dirty="0" err="1" smtClean="0"/>
              <a:t>number</a:t>
            </a:r>
            <a:r>
              <a:rPr lang="fr-BE" baseline="0" dirty="0" smtClean="0"/>
              <a:t> of </a:t>
            </a:r>
            <a:r>
              <a:rPr lang="fr-BE" baseline="0" dirty="0" err="1" smtClean="0"/>
              <a:t>species</a:t>
            </a:r>
            <a:r>
              <a:rPr lang="fr-BE" baseline="0" dirty="0" smtClean="0"/>
              <a:t> </a:t>
            </a:r>
            <a:r>
              <a:rPr lang="fr-BE" baseline="0" dirty="0" err="1" smtClean="0"/>
              <a:t>these</a:t>
            </a:r>
            <a:r>
              <a:rPr lang="fr-BE" baseline="0" dirty="0" smtClean="0"/>
              <a:t> Nostoc </a:t>
            </a:r>
            <a:r>
              <a:rPr lang="fr-BE" baseline="0" dirty="0" err="1" smtClean="0"/>
              <a:t>associate</a:t>
            </a:r>
            <a:r>
              <a:rPr lang="fr-BE" baseline="0" dirty="0" smtClean="0"/>
              <a:t> </a:t>
            </a:r>
            <a:r>
              <a:rPr lang="fr-BE" baseline="0" dirty="0" err="1" smtClean="0"/>
              <a:t>with</a:t>
            </a:r>
            <a:r>
              <a:rPr lang="fr-BE" baseline="0" dirty="0" smtClean="0"/>
              <a:t>.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Nostoc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more </a:t>
            </a:r>
            <a:r>
              <a:rPr lang="fr-BE" baseline="0" dirty="0" err="1" smtClean="0"/>
              <a:t>species</a:t>
            </a:r>
            <a:r>
              <a:rPr lang="fr-BE" baseline="0" dirty="0" smtClean="0"/>
              <a:t> </a:t>
            </a:r>
            <a:r>
              <a:rPr lang="fr-BE" baseline="0" dirty="0" err="1" smtClean="0"/>
              <a:t>than</a:t>
            </a:r>
            <a:r>
              <a:rPr lang="fr-BE" baseline="0" dirty="0" smtClean="0"/>
              <a:t> </a:t>
            </a:r>
            <a:r>
              <a:rPr lang="fr-BE" baseline="0" dirty="0" err="1" smtClean="0"/>
              <a:t>peltigera</a:t>
            </a:r>
            <a:r>
              <a:rPr lang="fr-BE" baseline="0" dirty="0" smtClean="0"/>
              <a:t>, </a:t>
            </a:r>
            <a:r>
              <a:rPr lang="fr-BE" baseline="0" dirty="0" err="1" smtClean="0"/>
              <a:t>peltigera</a:t>
            </a:r>
            <a:r>
              <a:rPr lang="fr-BE" baseline="0" dirty="0" smtClean="0"/>
              <a:t>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one or </a:t>
            </a:r>
            <a:r>
              <a:rPr lang="fr-BE" baseline="0" dirty="0" err="1" smtClean="0"/>
              <a:t>two</a:t>
            </a:r>
            <a:r>
              <a:rPr lang="fr-BE" baseline="0" dirty="0" smtClean="0"/>
              <a:t> </a:t>
            </a:r>
            <a:r>
              <a:rPr lang="fr-BE" baseline="0" dirty="0" err="1" smtClean="0"/>
              <a:t>while</a:t>
            </a:r>
            <a:r>
              <a:rPr lang="fr-BE" baseline="0" dirty="0" smtClean="0"/>
              <a:t> nostoc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5 and up to 10 or </a:t>
            </a:r>
            <a:r>
              <a:rPr lang="fr-BE" baseline="0" dirty="0" err="1" smtClean="0"/>
              <a:t>so</a:t>
            </a:r>
            <a:r>
              <a:rPr lang="fr-BE" baseline="0" dirty="0" smtClean="0"/>
              <a:t>. It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rarely</a:t>
            </a:r>
            <a:r>
              <a:rPr lang="fr-BE" baseline="0" dirty="0" smtClean="0"/>
              <a:t> a case of </a:t>
            </a:r>
            <a:r>
              <a:rPr lang="fr-BE" baseline="0" dirty="0" err="1" smtClean="0"/>
              <a:t>specialist</a:t>
            </a:r>
            <a:r>
              <a:rPr lang="fr-BE" baseline="0" dirty="0" smtClean="0"/>
              <a:t> </a:t>
            </a:r>
            <a:r>
              <a:rPr lang="fr-BE" baseline="0" dirty="0" err="1" smtClean="0"/>
              <a:t>with</a:t>
            </a:r>
            <a:r>
              <a:rPr lang="fr-BE" baseline="0" dirty="0" smtClean="0"/>
              <a:t> </a:t>
            </a:r>
            <a:r>
              <a:rPr lang="fr-BE" baseline="0" dirty="0" err="1" smtClean="0"/>
              <a:t>specialist</a:t>
            </a:r>
            <a:r>
              <a:rPr lang="fr-BE" baseline="0" dirty="0" smtClean="0"/>
              <a:t>, </a:t>
            </a:r>
            <a:r>
              <a:rPr lang="fr-BE" baseline="0" dirty="0" err="1" smtClean="0"/>
              <a:t>we</a:t>
            </a:r>
            <a:r>
              <a:rPr lang="fr-BE" baseline="0" dirty="0" smtClean="0"/>
              <a:t> </a:t>
            </a:r>
            <a:r>
              <a:rPr lang="fr-BE" baseline="0" dirty="0" err="1" smtClean="0"/>
              <a:t>only</a:t>
            </a:r>
            <a:r>
              <a:rPr lang="fr-BE" baseline="0" dirty="0" smtClean="0"/>
              <a:t> have </a:t>
            </a:r>
            <a:r>
              <a:rPr lang="fr-BE" baseline="0" dirty="0" err="1" smtClean="0"/>
              <a:t>two</a:t>
            </a:r>
            <a:r>
              <a:rPr lang="fr-BE" baseline="0" dirty="0" smtClean="0"/>
              <a:t> cases  </a:t>
            </a:r>
            <a:r>
              <a:rPr lang="fr-BE" baseline="0" dirty="0" err="1" smtClean="0"/>
              <a:t>here</a:t>
            </a:r>
            <a:r>
              <a:rPr lang="fr-BE" baseline="0" dirty="0" smtClean="0"/>
              <a:t>, or </a:t>
            </a:r>
            <a:r>
              <a:rPr lang="fr-BE" baseline="0" dirty="0" err="1" smtClean="0"/>
              <a:t>generalist</a:t>
            </a:r>
            <a:r>
              <a:rPr lang="fr-BE" baseline="0" dirty="0" smtClean="0"/>
              <a:t> </a:t>
            </a:r>
            <a:r>
              <a:rPr lang="fr-BE" baseline="0" dirty="0" err="1" smtClean="0"/>
              <a:t>with</a:t>
            </a:r>
            <a:r>
              <a:rPr lang="fr-BE" baseline="0" dirty="0" smtClean="0"/>
              <a:t> </a:t>
            </a:r>
            <a:r>
              <a:rPr lang="fr-BE" baseline="0" dirty="0" err="1" smtClean="0"/>
              <a:t>generalist</a:t>
            </a:r>
            <a:r>
              <a:rPr lang="fr-BE" baseline="0" dirty="0" smtClean="0"/>
              <a:t>, but </a:t>
            </a:r>
            <a:r>
              <a:rPr lang="fr-BE" baseline="0" dirty="0" err="1" smtClean="0"/>
              <a:t>we</a:t>
            </a:r>
            <a:r>
              <a:rPr lang="fr-BE" baseline="0" dirty="0" smtClean="0"/>
              <a:t> </a:t>
            </a:r>
            <a:r>
              <a:rPr lang="fr-BE" baseline="0" dirty="0" err="1" smtClean="0"/>
              <a:t>can</a:t>
            </a:r>
            <a:r>
              <a:rPr lang="fr-BE" baseline="0" dirty="0" smtClean="0"/>
              <a:t> have a </a:t>
            </a:r>
            <a:r>
              <a:rPr lang="fr-BE" baseline="0" dirty="0" err="1" smtClean="0"/>
              <a:t>specialist</a:t>
            </a:r>
            <a:r>
              <a:rPr lang="fr-BE" baseline="0" dirty="0" smtClean="0"/>
              <a:t> </a:t>
            </a:r>
            <a:r>
              <a:rPr lang="fr-BE" baseline="0" dirty="0" err="1" smtClean="0"/>
              <a:t>with</a:t>
            </a:r>
            <a:r>
              <a:rPr lang="fr-BE" baseline="0" dirty="0" smtClean="0"/>
              <a:t> a </a:t>
            </a:r>
            <a:r>
              <a:rPr lang="fr-BE" baseline="0" dirty="0" err="1" smtClean="0"/>
              <a:t>generalist</a:t>
            </a:r>
            <a:r>
              <a:rPr lang="fr-BE" baseline="0" dirty="0" smtClean="0"/>
              <a:t> for instance. </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20</a:t>
            </a:fld>
            <a:endParaRPr lang="fr-BE"/>
          </a:p>
        </p:txBody>
      </p:sp>
    </p:spTree>
    <p:extLst>
      <p:ext uri="{BB962C8B-B14F-4D97-AF65-F5344CB8AC3E}">
        <p14:creationId xmlns:p14="http://schemas.microsoft.com/office/powerpoint/2010/main" val="54843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Another</a:t>
            </a:r>
            <a:r>
              <a:rPr lang="fr-BE" dirty="0" smtClean="0"/>
              <a:t> question </a:t>
            </a:r>
            <a:r>
              <a:rPr lang="fr-BE" dirty="0" err="1" smtClean="0"/>
              <a:t>was</a:t>
            </a:r>
            <a:r>
              <a:rPr lang="fr-BE" dirty="0" smtClean="0"/>
              <a:t> </a:t>
            </a:r>
            <a:r>
              <a:rPr lang="fr-BE" dirty="0" err="1" smtClean="0"/>
              <a:t>is</a:t>
            </a:r>
            <a:r>
              <a:rPr lang="fr-BE" dirty="0" smtClean="0"/>
              <a:t> the nostoc or the </a:t>
            </a:r>
            <a:r>
              <a:rPr lang="fr-BE" dirty="0" err="1" smtClean="0"/>
              <a:t>peltigera</a:t>
            </a:r>
            <a:r>
              <a:rPr lang="fr-BE" dirty="0" smtClean="0"/>
              <a:t> more </a:t>
            </a:r>
            <a:r>
              <a:rPr lang="fr-BE" dirty="0" err="1" smtClean="0"/>
              <a:t>specialized</a:t>
            </a:r>
            <a:r>
              <a:rPr lang="fr-BE" dirty="0" smtClean="0"/>
              <a:t>.</a:t>
            </a:r>
            <a:r>
              <a:rPr lang="fr-BE" baseline="0" dirty="0" smtClean="0"/>
              <a:t> </a:t>
            </a:r>
            <a:r>
              <a:rPr lang="fr-BE" baseline="0" dirty="0" err="1" smtClean="0"/>
              <a:t>Here</a:t>
            </a:r>
            <a:r>
              <a:rPr lang="fr-BE" baseline="0" dirty="0" smtClean="0"/>
              <a:t>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almost</a:t>
            </a:r>
            <a:r>
              <a:rPr lang="fr-BE" baseline="0" dirty="0" smtClean="0"/>
              <a:t> 75% of </a:t>
            </a:r>
            <a:r>
              <a:rPr lang="fr-BE" baseline="0" dirty="0" err="1" smtClean="0"/>
              <a:t>peltigera</a:t>
            </a:r>
            <a:r>
              <a:rPr lang="fr-BE" baseline="0" dirty="0" smtClean="0"/>
              <a:t> </a:t>
            </a:r>
            <a:r>
              <a:rPr lang="fr-BE" baseline="0" dirty="0" err="1" smtClean="0"/>
              <a:t>species</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one or 2 </a:t>
            </a:r>
            <a:r>
              <a:rPr lang="fr-BE" baseline="0" dirty="0" err="1" smtClean="0"/>
              <a:t>phylotypes</a:t>
            </a:r>
            <a:r>
              <a:rPr lang="fr-BE" baseline="0" dirty="0" smtClean="0"/>
              <a:t> </a:t>
            </a:r>
            <a:r>
              <a:rPr lang="fr-BE" baseline="0" dirty="0" err="1" smtClean="0"/>
              <a:t>while</a:t>
            </a:r>
            <a:r>
              <a:rPr lang="fr-BE" baseline="0" dirty="0" smtClean="0"/>
              <a:t> </a:t>
            </a:r>
            <a:r>
              <a:rPr lang="fr-BE" baseline="0" dirty="0" err="1" smtClean="0"/>
              <a:t>almost</a:t>
            </a:r>
            <a:r>
              <a:rPr lang="fr-BE" baseline="0" dirty="0" smtClean="0"/>
              <a:t> </a:t>
            </a:r>
            <a:r>
              <a:rPr lang="fr-BE" baseline="0" dirty="0" err="1" smtClean="0"/>
              <a:t>half</a:t>
            </a:r>
            <a:r>
              <a:rPr lang="fr-BE" baseline="0" dirty="0" smtClean="0"/>
              <a:t> of the nostoc </a:t>
            </a:r>
            <a:r>
              <a:rPr lang="fr-BE" baseline="0" dirty="0" err="1" smtClean="0"/>
              <a:t>phylotypes</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t>
            </a:r>
            <a:r>
              <a:rPr lang="fr-BE" baseline="0" dirty="0" err="1" smtClean="0"/>
              <a:t>at</a:t>
            </a:r>
            <a:r>
              <a:rPr lang="fr-BE" baseline="0" dirty="0" smtClean="0"/>
              <a:t> least 4 </a:t>
            </a:r>
            <a:r>
              <a:rPr lang="fr-BE" baseline="0" dirty="0" err="1" smtClean="0"/>
              <a:t>species</a:t>
            </a:r>
            <a:r>
              <a:rPr lang="fr-BE" baseline="0" dirty="0" smtClean="0"/>
              <a:t> of </a:t>
            </a:r>
            <a:r>
              <a:rPr lang="fr-BE" baseline="0" dirty="0" err="1" smtClean="0"/>
              <a:t>peltigera</a:t>
            </a:r>
            <a:r>
              <a:rPr lang="fr-BE" baseline="0" dirty="0" smtClean="0"/>
              <a:t> and </a:t>
            </a:r>
            <a:r>
              <a:rPr lang="fr-BE" baseline="0" dirty="0" err="1" smtClean="0"/>
              <a:t>it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more if </a:t>
            </a:r>
            <a:r>
              <a:rPr lang="fr-BE" baseline="0" dirty="0" err="1" smtClean="0"/>
              <a:t>we</a:t>
            </a:r>
            <a:r>
              <a:rPr lang="fr-BE" baseline="0" dirty="0" smtClean="0"/>
              <a:t> </a:t>
            </a:r>
            <a:r>
              <a:rPr lang="fr-BE" baseline="0" dirty="0" err="1" smtClean="0"/>
              <a:t>considered</a:t>
            </a:r>
            <a:r>
              <a:rPr lang="fr-BE" baseline="0" dirty="0" smtClean="0"/>
              <a:t> </a:t>
            </a:r>
            <a:r>
              <a:rPr lang="fr-BE" baseline="0" dirty="0" err="1" smtClean="0"/>
              <a:t>species</a:t>
            </a:r>
            <a:r>
              <a:rPr lang="fr-BE" baseline="0" dirty="0" smtClean="0"/>
              <a:t> </a:t>
            </a:r>
            <a:r>
              <a:rPr lang="fr-BE" baseline="0" dirty="0" err="1" smtClean="0"/>
              <a:t>from</a:t>
            </a:r>
            <a:r>
              <a:rPr lang="fr-BE" baseline="0" dirty="0" smtClean="0"/>
              <a:t> </a:t>
            </a:r>
            <a:r>
              <a:rPr lang="fr-BE" baseline="0" dirty="0" err="1" smtClean="0"/>
              <a:t>other</a:t>
            </a:r>
            <a:r>
              <a:rPr lang="fr-BE" baseline="0" dirty="0" smtClean="0"/>
              <a:t> </a:t>
            </a:r>
            <a:r>
              <a:rPr lang="fr-BE" baseline="0" dirty="0" err="1" smtClean="0"/>
              <a:t>genera</a:t>
            </a:r>
            <a:r>
              <a:rPr lang="fr-BE" baseline="0" dirty="0" smtClean="0"/>
              <a:t> </a:t>
            </a:r>
            <a:r>
              <a:rPr lang="fr-BE" baseline="0" dirty="0" err="1" smtClean="0"/>
              <a:t>so</a:t>
            </a:r>
            <a:r>
              <a:rPr lang="fr-BE" baseline="0" dirty="0" smtClean="0"/>
              <a:t> </a:t>
            </a:r>
            <a:r>
              <a:rPr lang="fr-BE" baseline="0" dirty="0" err="1" smtClean="0"/>
              <a:t>it</a:t>
            </a:r>
            <a:r>
              <a:rPr lang="fr-BE" baseline="0" dirty="0" smtClean="0"/>
              <a:t> </a:t>
            </a:r>
            <a:r>
              <a:rPr lang="fr-BE" baseline="0" dirty="0" err="1" smtClean="0"/>
              <a:t>seems</a:t>
            </a:r>
            <a:r>
              <a:rPr lang="fr-BE" baseline="0" dirty="0" smtClean="0"/>
              <a:t> </a:t>
            </a:r>
            <a:r>
              <a:rPr lang="fr-BE" baseline="0" dirty="0" err="1" smtClean="0"/>
              <a:t>that</a:t>
            </a:r>
            <a:r>
              <a:rPr lang="fr-BE" baseline="0" dirty="0" smtClean="0"/>
              <a:t> the </a:t>
            </a:r>
            <a:r>
              <a:rPr lang="fr-BE" baseline="0" dirty="0" err="1" smtClean="0"/>
              <a:t>Peltigera</a:t>
            </a:r>
            <a:r>
              <a:rPr lang="fr-BE" baseline="0" dirty="0" smtClean="0"/>
              <a:t>, the </a:t>
            </a:r>
            <a:r>
              <a:rPr lang="fr-BE" baseline="0" dirty="0" err="1" smtClean="0"/>
              <a:t>fungus</a:t>
            </a:r>
            <a:r>
              <a:rPr lang="fr-BE" baseline="0" dirty="0" smtClean="0"/>
              <a:t>, </a:t>
            </a:r>
            <a:r>
              <a:rPr lang="fr-BE" baseline="0" dirty="0" err="1" smtClean="0"/>
              <a:t>is</a:t>
            </a:r>
            <a:r>
              <a:rPr lang="fr-BE" baseline="0" dirty="0" smtClean="0"/>
              <a:t> </a:t>
            </a:r>
            <a:r>
              <a:rPr lang="fr-BE" baseline="0" dirty="0" err="1" smtClean="0"/>
              <a:t>definitely</a:t>
            </a:r>
            <a:r>
              <a:rPr lang="fr-BE" baseline="0" dirty="0" smtClean="0"/>
              <a:t> more </a:t>
            </a:r>
            <a:r>
              <a:rPr lang="fr-BE" baseline="0" dirty="0" err="1" smtClean="0"/>
              <a:t>specialized</a:t>
            </a:r>
            <a:r>
              <a:rPr lang="fr-BE" baseline="0" dirty="0" smtClean="0"/>
              <a:t> </a:t>
            </a:r>
            <a:r>
              <a:rPr lang="fr-BE" baseline="0" dirty="0" err="1" smtClean="0"/>
              <a:t>than</a:t>
            </a:r>
            <a:r>
              <a:rPr lang="fr-BE" baseline="0" dirty="0" smtClean="0"/>
              <a:t> the Nostoc, </a:t>
            </a:r>
            <a:r>
              <a:rPr lang="fr-BE" baseline="0" dirty="0" err="1" smtClean="0"/>
              <a:t>which</a:t>
            </a:r>
            <a:r>
              <a:rPr lang="fr-BE" baseline="0" dirty="0" smtClean="0"/>
              <a:t> </a:t>
            </a:r>
            <a:r>
              <a:rPr lang="fr-BE" baseline="0" dirty="0" err="1" smtClean="0"/>
              <a:t>is</a:t>
            </a:r>
            <a:r>
              <a:rPr lang="fr-BE" baseline="0" dirty="0" smtClean="0"/>
              <a:t> more </a:t>
            </a:r>
            <a:r>
              <a:rPr lang="fr-BE" baseline="0" dirty="0" err="1" smtClean="0"/>
              <a:t>generalist</a:t>
            </a:r>
            <a:r>
              <a:rPr lang="fr-BE" baseline="0" dirty="0" smtClean="0"/>
              <a:t>.</a:t>
            </a:r>
            <a:endParaRPr lang="fr-BE" dirty="0" smtClean="0"/>
          </a:p>
          <a:p>
            <a:r>
              <a:rPr lang="fr-BE" baseline="0" dirty="0" smtClean="0"/>
              <a:t> </a:t>
            </a:r>
            <a:r>
              <a:rPr lang="fr-BE" baseline="0" dirty="0" err="1" smtClean="0"/>
              <a:t>Then</a:t>
            </a:r>
            <a:r>
              <a:rPr lang="fr-BE" baseline="0" dirty="0" smtClean="0"/>
              <a:t> </a:t>
            </a:r>
            <a:r>
              <a:rPr lang="fr-BE" baseline="0" dirty="0" err="1" smtClean="0"/>
              <a:t>here</a:t>
            </a:r>
            <a:r>
              <a:rPr lang="fr-BE" baseline="0" dirty="0" smtClean="0"/>
              <a:t> </a:t>
            </a:r>
            <a:r>
              <a:rPr lang="fr-BE" baseline="0" dirty="0" err="1" smtClean="0"/>
              <a:t>I’ve</a:t>
            </a:r>
            <a:r>
              <a:rPr lang="fr-BE" baseline="0" dirty="0" smtClean="0"/>
              <a:t> </a:t>
            </a:r>
            <a:r>
              <a:rPr lang="fr-BE" baseline="0" dirty="0" err="1" smtClean="0"/>
              <a:t>plotted</a:t>
            </a:r>
            <a:r>
              <a:rPr lang="fr-BE" baseline="0" dirty="0" smtClean="0"/>
              <a:t> </a:t>
            </a:r>
            <a:r>
              <a:rPr lang="fr-BE" baseline="0" dirty="0" err="1" smtClean="0"/>
              <a:t>above</a:t>
            </a:r>
            <a:r>
              <a:rPr lang="fr-BE" baseline="0" dirty="0" smtClean="0"/>
              <a:t> the line the </a:t>
            </a:r>
            <a:r>
              <a:rPr lang="fr-BE" baseline="0" dirty="0" err="1" smtClean="0"/>
              <a:t>number</a:t>
            </a:r>
            <a:r>
              <a:rPr lang="fr-BE" baseline="0" dirty="0" smtClean="0"/>
              <a:t> of </a:t>
            </a:r>
            <a:r>
              <a:rPr lang="fr-BE" baseline="0" dirty="0" err="1" smtClean="0"/>
              <a:t>phylotypes</a:t>
            </a:r>
            <a:r>
              <a:rPr lang="fr-BE" baseline="0" dirty="0" smtClean="0"/>
              <a:t> of nostoc </a:t>
            </a:r>
            <a:r>
              <a:rPr lang="fr-BE" baseline="0" dirty="0" err="1" smtClean="0"/>
              <a:t>used</a:t>
            </a:r>
            <a:r>
              <a:rPr lang="fr-BE" baseline="0" dirty="0" smtClean="0"/>
              <a:t> by </a:t>
            </a:r>
            <a:r>
              <a:rPr lang="fr-BE" baseline="0" dirty="0" err="1" smtClean="0"/>
              <a:t>each</a:t>
            </a:r>
            <a:r>
              <a:rPr lang="fr-BE" baseline="0" dirty="0" smtClean="0"/>
              <a:t> </a:t>
            </a:r>
            <a:r>
              <a:rPr lang="fr-BE" baseline="0" dirty="0" err="1" smtClean="0"/>
              <a:t>peltigera</a:t>
            </a:r>
            <a:r>
              <a:rPr lang="fr-BE" baseline="0" dirty="0" smtClean="0"/>
              <a:t> </a:t>
            </a:r>
            <a:r>
              <a:rPr lang="fr-BE" baseline="0" dirty="0" err="1" smtClean="0"/>
              <a:t>species</a:t>
            </a:r>
            <a:r>
              <a:rPr lang="fr-BE" baseline="0" dirty="0" smtClean="0"/>
              <a:t>, and </a:t>
            </a:r>
            <a:r>
              <a:rPr lang="fr-BE" baseline="0" dirty="0" err="1" smtClean="0"/>
              <a:t>below</a:t>
            </a:r>
            <a:r>
              <a:rPr lang="fr-BE" baseline="0" dirty="0" smtClean="0"/>
              <a:t> the line, the </a:t>
            </a:r>
            <a:r>
              <a:rPr lang="fr-BE" baseline="0" dirty="0" err="1" smtClean="0"/>
              <a:t>number</a:t>
            </a:r>
            <a:r>
              <a:rPr lang="fr-BE" baseline="0" dirty="0" smtClean="0"/>
              <a:t> of </a:t>
            </a:r>
            <a:r>
              <a:rPr lang="fr-BE" baseline="0" dirty="0" err="1" smtClean="0"/>
              <a:t>species</a:t>
            </a:r>
            <a:r>
              <a:rPr lang="fr-BE" baseline="0" dirty="0" smtClean="0"/>
              <a:t> </a:t>
            </a:r>
            <a:r>
              <a:rPr lang="fr-BE" baseline="0" dirty="0" err="1" smtClean="0"/>
              <a:t>these</a:t>
            </a:r>
            <a:r>
              <a:rPr lang="fr-BE" baseline="0" dirty="0" smtClean="0"/>
              <a:t> Nostoc </a:t>
            </a:r>
            <a:r>
              <a:rPr lang="fr-BE" baseline="0" dirty="0" err="1" smtClean="0"/>
              <a:t>associate</a:t>
            </a:r>
            <a:r>
              <a:rPr lang="fr-BE" baseline="0" dirty="0" smtClean="0"/>
              <a:t> </a:t>
            </a:r>
            <a:r>
              <a:rPr lang="fr-BE" baseline="0" dirty="0" err="1" smtClean="0"/>
              <a:t>with</a:t>
            </a:r>
            <a:r>
              <a:rPr lang="fr-BE" baseline="0" dirty="0" smtClean="0"/>
              <a:t>.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Nostoc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more </a:t>
            </a:r>
            <a:r>
              <a:rPr lang="fr-BE" baseline="0" dirty="0" err="1" smtClean="0"/>
              <a:t>species</a:t>
            </a:r>
            <a:r>
              <a:rPr lang="fr-BE" baseline="0" dirty="0" smtClean="0"/>
              <a:t> </a:t>
            </a:r>
            <a:r>
              <a:rPr lang="fr-BE" baseline="0" dirty="0" err="1" smtClean="0"/>
              <a:t>than</a:t>
            </a:r>
            <a:r>
              <a:rPr lang="fr-BE" baseline="0" dirty="0" smtClean="0"/>
              <a:t> </a:t>
            </a:r>
            <a:r>
              <a:rPr lang="fr-BE" baseline="0" dirty="0" err="1" smtClean="0"/>
              <a:t>peltigera</a:t>
            </a:r>
            <a:r>
              <a:rPr lang="fr-BE" baseline="0" dirty="0" smtClean="0"/>
              <a:t>, </a:t>
            </a:r>
            <a:r>
              <a:rPr lang="fr-BE" baseline="0" dirty="0" err="1" smtClean="0"/>
              <a:t>peltigera</a:t>
            </a:r>
            <a:r>
              <a:rPr lang="fr-BE" baseline="0" dirty="0" smtClean="0"/>
              <a:t>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one or </a:t>
            </a:r>
            <a:r>
              <a:rPr lang="fr-BE" baseline="0" dirty="0" err="1" smtClean="0"/>
              <a:t>two</a:t>
            </a:r>
            <a:r>
              <a:rPr lang="fr-BE" baseline="0" dirty="0" smtClean="0"/>
              <a:t> </a:t>
            </a:r>
            <a:r>
              <a:rPr lang="fr-BE" baseline="0" dirty="0" err="1" smtClean="0"/>
              <a:t>while</a:t>
            </a:r>
            <a:r>
              <a:rPr lang="fr-BE" baseline="0" dirty="0" smtClean="0"/>
              <a:t> nostoc </a:t>
            </a:r>
            <a:r>
              <a:rPr lang="fr-BE" baseline="0" dirty="0" err="1" smtClean="0"/>
              <a:t>usually</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5 and up to 10 or </a:t>
            </a:r>
            <a:r>
              <a:rPr lang="fr-BE" baseline="0" dirty="0" err="1" smtClean="0"/>
              <a:t>so</a:t>
            </a:r>
            <a:r>
              <a:rPr lang="fr-BE" baseline="0" dirty="0" smtClean="0"/>
              <a:t>. It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rarely</a:t>
            </a:r>
            <a:r>
              <a:rPr lang="fr-BE" baseline="0" dirty="0" smtClean="0"/>
              <a:t> a case of </a:t>
            </a:r>
            <a:r>
              <a:rPr lang="fr-BE" baseline="0" dirty="0" err="1" smtClean="0"/>
              <a:t>specialist</a:t>
            </a:r>
            <a:r>
              <a:rPr lang="fr-BE" baseline="0" dirty="0" smtClean="0"/>
              <a:t> </a:t>
            </a:r>
            <a:r>
              <a:rPr lang="fr-BE" baseline="0" dirty="0" err="1" smtClean="0"/>
              <a:t>with</a:t>
            </a:r>
            <a:r>
              <a:rPr lang="fr-BE" baseline="0" dirty="0" smtClean="0"/>
              <a:t> </a:t>
            </a:r>
            <a:r>
              <a:rPr lang="fr-BE" baseline="0" dirty="0" err="1" smtClean="0"/>
              <a:t>specialist</a:t>
            </a:r>
            <a:r>
              <a:rPr lang="fr-BE" baseline="0" dirty="0" smtClean="0"/>
              <a:t>, </a:t>
            </a:r>
            <a:r>
              <a:rPr lang="fr-BE" baseline="0" dirty="0" err="1" smtClean="0"/>
              <a:t>we</a:t>
            </a:r>
            <a:r>
              <a:rPr lang="fr-BE" baseline="0" dirty="0" smtClean="0"/>
              <a:t> </a:t>
            </a:r>
            <a:r>
              <a:rPr lang="fr-BE" baseline="0" dirty="0" err="1" smtClean="0"/>
              <a:t>only</a:t>
            </a:r>
            <a:r>
              <a:rPr lang="fr-BE" baseline="0" dirty="0" smtClean="0"/>
              <a:t> have </a:t>
            </a:r>
            <a:r>
              <a:rPr lang="fr-BE" baseline="0" dirty="0" err="1" smtClean="0"/>
              <a:t>two</a:t>
            </a:r>
            <a:r>
              <a:rPr lang="fr-BE" baseline="0" dirty="0" smtClean="0"/>
              <a:t> cases  </a:t>
            </a:r>
            <a:r>
              <a:rPr lang="fr-BE" baseline="0" dirty="0" err="1" smtClean="0"/>
              <a:t>here</a:t>
            </a:r>
            <a:r>
              <a:rPr lang="fr-BE" baseline="0" dirty="0" smtClean="0"/>
              <a:t>, or </a:t>
            </a:r>
            <a:r>
              <a:rPr lang="fr-BE" baseline="0" dirty="0" err="1" smtClean="0"/>
              <a:t>generalist</a:t>
            </a:r>
            <a:r>
              <a:rPr lang="fr-BE" baseline="0" dirty="0" smtClean="0"/>
              <a:t> </a:t>
            </a:r>
            <a:r>
              <a:rPr lang="fr-BE" baseline="0" dirty="0" err="1" smtClean="0"/>
              <a:t>with</a:t>
            </a:r>
            <a:r>
              <a:rPr lang="fr-BE" baseline="0" dirty="0" smtClean="0"/>
              <a:t> </a:t>
            </a:r>
            <a:r>
              <a:rPr lang="fr-BE" baseline="0" dirty="0" err="1" smtClean="0"/>
              <a:t>generalist</a:t>
            </a:r>
            <a:r>
              <a:rPr lang="fr-BE" baseline="0" dirty="0" smtClean="0"/>
              <a:t>, but </a:t>
            </a:r>
            <a:r>
              <a:rPr lang="fr-BE" baseline="0" dirty="0" err="1" smtClean="0"/>
              <a:t>we</a:t>
            </a:r>
            <a:r>
              <a:rPr lang="fr-BE" baseline="0" dirty="0" smtClean="0"/>
              <a:t> </a:t>
            </a:r>
            <a:r>
              <a:rPr lang="fr-BE" baseline="0" dirty="0" err="1" smtClean="0"/>
              <a:t>can</a:t>
            </a:r>
            <a:r>
              <a:rPr lang="fr-BE" baseline="0" dirty="0" smtClean="0"/>
              <a:t> have a </a:t>
            </a:r>
            <a:r>
              <a:rPr lang="fr-BE" baseline="0" dirty="0" err="1" smtClean="0"/>
              <a:t>specialist</a:t>
            </a:r>
            <a:r>
              <a:rPr lang="fr-BE" baseline="0" dirty="0" smtClean="0"/>
              <a:t> </a:t>
            </a:r>
            <a:r>
              <a:rPr lang="fr-BE" baseline="0" dirty="0" err="1" smtClean="0"/>
              <a:t>with</a:t>
            </a:r>
            <a:r>
              <a:rPr lang="fr-BE" baseline="0" dirty="0" smtClean="0"/>
              <a:t> a </a:t>
            </a:r>
            <a:r>
              <a:rPr lang="fr-BE" baseline="0" dirty="0" err="1" smtClean="0"/>
              <a:t>generalist</a:t>
            </a:r>
            <a:r>
              <a:rPr lang="fr-BE" baseline="0" dirty="0" smtClean="0"/>
              <a:t> for instance. </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21</a:t>
            </a:fld>
            <a:endParaRPr lang="fr-BE"/>
          </a:p>
        </p:txBody>
      </p:sp>
    </p:spTree>
    <p:extLst>
      <p:ext uri="{BB962C8B-B14F-4D97-AF65-F5344CB8AC3E}">
        <p14:creationId xmlns:p14="http://schemas.microsoft.com/office/powerpoint/2010/main" val="1352293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Then</a:t>
            </a:r>
            <a:r>
              <a:rPr lang="fr-BE" dirty="0" smtClean="0"/>
              <a:t> to compare the </a:t>
            </a:r>
            <a:r>
              <a:rPr lang="fr-BE" dirty="0" err="1" smtClean="0"/>
              <a:t>two</a:t>
            </a:r>
            <a:r>
              <a:rPr lang="fr-BE" dirty="0" smtClean="0"/>
              <a:t> </a:t>
            </a:r>
            <a:r>
              <a:rPr lang="fr-BE" dirty="0" err="1" smtClean="0"/>
              <a:t>symbionts</a:t>
            </a:r>
            <a:r>
              <a:rPr lang="fr-BE" baseline="0" dirty="0" smtClean="0"/>
              <a:t> </a:t>
            </a:r>
            <a:r>
              <a:rPr lang="fr-BE" dirty="0" err="1" smtClean="0"/>
              <a:t>this</a:t>
            </a:r>
            <a:r>
              <a:rPr lang="fr-BE" dirty="0" smtClean="0"/>
              <a:t> </a:t>
            </a:r>
            <a:r>
              <a:rPr lang="fr-BE" dirty="0" err="1" smtClean="0"/>
              <a:t>is</a:t>
            </a:r>
            <a:r>
              <a:rPr lang="fr-BE" dirty="0" smtClean="0"/>
              <a:t> a figure</a:t>
            </a:r>
            <a:r>
              <a:rPr lang="fr-BE" baseline="0" dirty="0" smtClean="0"/>
              <a:t> </a:t>
            </a:r>
            <a:r>
              <a:rPr lang="fr-BE" baseline="0" dirty="0" err="1" smtClean="0"/>
              <a:t>with</a:t>
            </a:r>
            <a:r>
              <a:rPr lang="fr-BE" baseline="0" dirty="0" smtClean="0"/>
              <a:t> on the </a:t>
            </a:r>
            <a:r>
              <a:rPr lang="fr-BE" baseline="0" dirty="0" err="1" smtClean="0"/>
              <a:t>left</a:t>
            </a:r>
            <a:r>
              <a:rPr lang="fr-BE" baseline="0" dirty="0" smtClean="0"/>
              <a:t> a </a:t>
            </a:r>
            <a:r>
              <a:rPr lang="fr-BE" baseline="0" dirty="0" err="1" smtClean="0"/>
              <a:t>chronogram</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BEAST and on the right an </a:t>
            </a:r>
            <a:r>
              <a:rPr lang="fr-BE" baseline="0" dirty="0" err="1" smtClean="0"/>
              <a:t>haplotype</a:t>
            </a:r>
            <a:r>
              <a:rPr lang="fr-BE" baseline="0" dirty="0" smtClean="0"/>
              <a:t> network </a:t>
            </a:r>
            <a:r>
              <a:rPr lang="fr-BE" baseline="0" dirty="0" err="1" smtClean="0"/>
              <a:t>also</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TCS.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fungal</a:t>
            </a:r>
            <a:r>
              <a:rPr lang="fr-BE" baseline="0" dirty="0" smtClean="0"/>
              <a:t> </a:t>
            </a:r>
            <a:r>
              <a:rPr lang="fr-BE" baseline="0" dirty="0" err="1" smtClean="0"/>
              <a:t>haplotypes</a:t>
            </a:r>
            <a:r>
              <a:rPr lang="fr-BE" baseline="0" dirty="0" smtClean="0"/>
              <a:t>, and the </a:t>
            </a:r>
            <a:r>
              <a:rPr lang="fr-BE" baseline="0" dirty="0" err="1" smtClean="0"/>
              <a:t>little</a:t>
            </a:r>
            <a:r>
              <a:rPr lang="fr-BE" baseline="0" dirty="0" smtClean="0"/>
              <a:t> dots the </a:t>
            </a:r>
            <a:r>
              <a:rPr lang="fr-BE" baseline="0" dirty="0" err="1" smtClean="0"/>
              <a:t>numbers</a:t>
            </a:r>
            <a:r>
              <a:rPr lang="fr-BE" baseline="0" dirty="0" smtClean="0"/>
              <a:t> of </a:t>
            </a:r>
            <a:r>
              <a:rPr lang="fr-BE" baseline="0" dirty="0" err="1" smtClean="0"/>
              <a:t>steps</a:t>
            </a:r>
            <a:r>
              <a:rPr lang="fr-BE" baseline="0" dirty="0" smtClean="0"/>
              <a:t> (mutations or </a:t>
            </a:r>
            <a:r>
              <a:rPr lang="fr-BE" baseline="0" dirty="0" err="1" smtClean="0"/>
              <a:t>indels</a:t>
            </a:r>
            <a:r>
              <a:rPr lang="fr-BE" baseline="0" dirty="0" smtClean="0"/>
              <a:t>) </a:t>
            </a:r>
            <a:r>
              <a:rPr lang="fr-BE" baseline="0" dirty="0" err="1" smtClean="0"/>
              <a:t>between</a:t>
            </a:r>
            <a:r>
              <a:rPr lang="fr-BE" baseline="0" dirty="0" smtClean="0"/>
              <a:t> </a:t>
            </a:r>
            <a:r>
              <a:rPr lang="fr-BE" baseline="0" dirty="0" err="1" smtClean="0"/>
              <a:t>each</a:t>
            </a:r>
            <a:r>
              <a:rPr lang="fr-BE" baseline="0" dirty="0" smtClean="0"/>
              <a:t> </a:t>
            </a:r>
            <a:r>
              <a:rPr lang="fr-BE" baseline="0" dirty="0" err="1" smtClean="0"/>
              <a:t>haplotype</a:t>
            </a:r>
            <a:r>
              <a:rPr lang="fr-BE" baseline="0" dirty="0" smtClean="0"/>
              <a:t>. The size of the </a:t>
            </a:r>
            <a:r>
              <a:rPr lang="fr-BE" baseline="0" dirty="0" err="1" smtClean="0"/>
              <a:t>circle</a:t>
            </a:r>
            <a:r>
              <a:rPr lang="fr-BE" baseline="0" dirty="0" smtClean="0"/>
              <a:t> </a:t>
            </a:r>
            <a:r>
              <a:rPr lang="fr-BE" baseline="0" dirty="0" err="1" smtClean="0"/>
              <a:t>is</a:t>
            </a:r>
            <a:r>
              <a:rPr lang="fr-BE" baseline="0" dirty="0" smtClean="0"/>
              <a:t> </a:t>
            </a:r>
            <a:r>
              <a:rPr lang="fr-BE" baseline="0" dirty="0" err="1" smtClean="0"/>
              <a:t>proportional</a:t>
            </a:r>
            <a:r>
              <a:rPr lang="fr-BE" baseline="0" dirty="0" smtClean="0"/>
              <a:t> to the </a:t>
            </a:r>
            <a:r>
              <a:rPr lang="fr-BE" baseline="0" dirty="0" err="1" smtClean="0"/>
              <a:t>number</a:t>
            </a:r>
            <a:r>
              <a:rPr lang="fr-BE" baseline="0" dirty="0" smtClean="0"/>
              <a:t> of </a:t>
            </a:r>
            <a:r>
              <a:rPr lang="fr-BE" baseline="0" dirty="0" err="1" smtClean="0"/>
              <a:t>specimens</a:t>
            </a:r>
            <a:r>
              <a:rPr lang="fr-BE" baseline="0" dirty="0" smtClean="0"/>
              <a:t>, and the </a:t>
            </a:r>
            <a:r>
              <a:rPr lang="fr-BE" baseline="0" dirty="0" err="1" smtClean="0"/>
              <a:t>color</a:t>
            </a:r>
            <a:r>
              <a:rPr lang="fr-BE" baseline="0" dirty="0" smtClean="0"/>
              <a:t> in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identity</a:t>
            </a:r>
            <a:r>
              <a:rPr lang="fr-BE" baseline="0" dirty="0" smtClean="0"/>
              <a:t> of the Nostoc </a:t>
            </a:r>
            <a:r>
              <a:rPr lang="fr-BE" baseline="0" dirty="0" err="1" smtClean="0"/>
              <a:t>involved</a:t>
            </a:r>
            <a:r>
              <a:rPr lang="fr-BE" baseline="0" dirty="0" smtClean="0"/>
              <a:t> in the association. </a:t>
            </a:r>
            <a:r>
              <a:rPr lang="fr-BE" baseline="0" dirty="0" err="1" smtClean="0"/>
              <a:t>Then</a:t>
            </a:r>
            <a:r>
              <a:rPr lang="fr-BE" baseline="0" dirty="0" smtClean="0"/>
              <a:t> the background </a:t>
            </a:r>
            <a:r>
              <a:rPr lang="fr-BE" baseline="0" dirty="0" err="1" smtClean="0"/>
              <a:t>color</a:t>
            </a:r>
            <a:r>
              <a:rPr lang="fr-BE" baseline="0" dirty="0" smtClean="0"/>
              <a:t> corresponds to the </a:t>
            </a:r>
            <a:r>
              <a:rPr lang="fr-BE" baseline="0" dirty="0" err="1" smtClean="0"/>
              <a:t>geographic</a:t>
            </a:r>
            <a:r>
              <a:rPr lang="fr-BE" baseline="0" dirty="0" smtClean="0"/>
              <a:t> </a:t>
            </a:r>
            <a:r>
              <a:rPr lang="fr-BE" baseline="0" dirty="0" err="1" smtClean="0"/>
              <a:t>origins</a:t>
            </a:r>
            <a:r>
              <a:rPr lang="fr-BE" baseline="0" dirty="0" smtClean="0"/>
              <a:t> of </a:t>
            </a:r>
            <a:r>
              <a:rPr lang="fr-BE" baseline="0" dirty="0" err="1" smtClean="0"/>
              <a:t>specimens</a:t>
            </a:r>
            <a:r>
              <a:rPr lang="fr-BE" baseline="0" dirty="0" smtClean="0"/>
              <a:t>. So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there</a:t>
            </a:r>
            <a:r>
              <a:rPr lang="fr-BE" baseline="0" dirty="0" smtClean="0"/>
              <a:t> are </a:t>
            </a:r>
            <a:r>
              <a:rPr lang="fr-BE" baseline="0" dirty="0" err="1" smtClean="0"/>
              <a:t>several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are strict </a:t>
            </a:r>
            <a:r>
              <a:rPr lang="fr-BE" baseline="0" dirty="0" err="1" smtClean="0"/>
              <a:t>specialist</a:t>
            </a:r>
            <a:r>
              <a:rPr lang="fr-BE" baseline="0" dirty="0" smtClean="0"/>
              <a:t>, </a:t>
            </a:r>
            <a:r>
              <a:rPr lang="fr-BE" baseline="0" dirty="0" err="1" smtClean="0"/>
              <a:t>associating</a:t>
            </a:r>
            <a:r>
              <a:rPr lang="fr-BE" baseline="0" dirty="0" smtClean="0"/>
              <a:t> </a:t>
            </a:r>
            <a:r>
              <a:rPr lang="fr-BE" baseline="0" dirty="0" err="1" smtClean="0"/>
              <a:t>with</a:t>
            </a:r>
            <a:r>
              <a:rPr lang="fr-BE" baseline="0" dirty="0" smtClean="0"/>
              <a:t> </a:t>
            </a:r>
            <a:r>
              <a:rPr lang="fr-BE" baseline="0" dirty="0" err="1" smtClean="0"/>
              <a:t>only</a:t>
            </a:r>
            <a:r>
              <a:rPr lang="fr-BE" baseline="0" dirty="0" smtClean="0"/>
              <a:t> one </a:t>
            </a:r>
            <a:r>
              <a:rPr lang="fr-BE" baseline="0" dirty="0" err="1" smtClean="0"/>
              <a:t>photobiont</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and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mainly</a:t>
            </a:r>
            <a:r>
              <a:rPr lang="fr-BE" baseline="0" dirty="0" smtClean="0"/>
              <a:t> in </a:t>
            </a:r>
            <a:r>
              <a:rPr lang="fr-BE" baseline="0" dirty="0" err="1" smtClean="0"/>
              <a:t>those</a:t>
            </a:r>
            <a:r>
              <a:rPr lang="fr-BE" baseline="0" dirty="0" smtClean="0"/>
              <a:t> </a:t>
            </a:r>
            <a:r>
              <a:rPr lang="fr-BE" baseline="0" dirty="0" err="1" smtClean="0"/>
              <a:t>two</a:t>
            </a:r>
            <a:r>
              <a:rPr lang="fr-BE" baseline="0" dirty="0" smtClean="0"/>
              <a:t> clades, and </a:t>
            </a:r>
            <a:r>
              <a:rPr lang="fr-BE" baseline="0" dirty="0" err="1" smtClean="0"/>
              <a:t>these</a:t>
            </a:r>
            <a:r>
              <a:rPr lang="fr-BE" baseline="0" dirty="0" smtClean="0"/>
              <a:t> </a:t>
            </a:r>
            <a:r>
              <a:rPr lang="fr-BE" baseline="0" dirty="0" err="1" smtClean="0"/>
              <a:t>specialist</a:t>
            </a:r>
            <a:r>
              <a:rPr lang="fr-BE" baseline="0" dirty="0" smtClean="0"/>
              <a:t> </a:t>
            </a:r>
            <a:r>
              <a:rPr lang="fr-BE" baseline="0" dirty="0" err="1" smtClean="0"/>
              <a:t>species</a:t>
            </a:r>
            <a:r>
              <a:rPr lang="fr-BE" baseline="0" dirty="0" smtClean="0"/>
              <a:t> are </a:t>
            </a:r>
            <a:r>
              <a:rPr lang="fr-BE" baseline="0" dirty="0" err="1" smtClean="0"/>
              <a:t>often</a:t>
            </a:r>
            <a:r>
              <a:rPr lang="fr-BE" baseline="0" dirty="0" smtClean="0"/>
              <a:t> </a:t>
            </a:r>
            <a:r>
              <a:rPr lang="fr-BE" baseline="0" dirty="0" err="1" smtClean="0"/>
              <a:t>restricted</a:t>
            </a:r>
            <a:r>
              <a:rPr lang="fr-BE" baseline="0" dirty="0" smtClean="0"/>
              <a:t> to a single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pacific</a:t>
            </a:r>
            <a:r>
              <a:rPr lang="fr-BE" baseline="0" dirty="0" smtClean="0"/>
              <a:t> </a:t>
            </a:r>
            <a:r>
              <a:rPr lang="fr-BE" baseline="0" dirty="0" err="1" smtClean="0"/>
              <a:t>northwest</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boreal</a:t>
            </a:r>
            <a:r>
              <a:rPr lang="fr-BE" baseline="0" dirty="0" smtClean="0"/>
              <a:t> </a:t>
            </a:r>
            <a:r>
              <a:rPr lang="fr-BE" baseline="0" dirty="0" err="1" smtClean="0"/>
              <a:t>regions</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asia</a:t>
            </a:r>
            <a:r>
              <a:rPr lang="fr-BE" baseline="0" dirty="0" smtClean="0"/>
              <a:t> or </a:t>
            </a:r>
            <a:r>
              <a:rPr lang="fr-BE" baseline="0" dirty="0" err="1" smtClean="0"/>
              <a:t>australasia</a:t>
            </a:r>
            <a:r>
              <a:rPr lang="fr-BE" baseline="0" dirty="0" smtClean="0"/>
              <a:t>. On the </a:t>
            </a:r>
            <a:r>
              <a:rPr lang="fr-BE" baseline="0" dirty="0" err="1" smtClean="0"/>
              <a:t>other</a:t>
            </a:r>
            <a:r>
              <a:rPr lang="fr-BE" baseline="0" dirty="0" smtClean="0"/>
              <a:t> hand </a:t>
            </a:r>
            <a:r>
              <a:rPr lang="fr-BE" baseline="0" dirty="0" err="1" smtClean="0"/>
              <a:t>this</a:t>
            </a:r>
            <a:r>
              <a:rPr lang="fr-BE" baseline="0" dirty="0" smtClean="0"/>
              <a:t> clade </a:t>
            </a:r>
            <a:r>
              <a:rPr lang="fr-BE" baseline="0" dirty="0" err="1" smtClean="0"/>
              <a:t>here</a:t>
            </a:r>
            <a:r>
              <a:rPr lang="fr-BE" baseline="0" dirty="0" smtClean="0"/>
              <a:t> for instance </a:t>
            </a:r>
            <a:r>
              <a:rPr lang="fr-BE" baseline="0" dirty="0" err="1" smtClean="0"/>
              <a:t>that</a:t>
            </a:r>
            <a:r>
              <a:rPr lang="fr-BE" baseline="0" dirty="0" smtClean="0"/>
              <a:t> has a </a:t>
            </a:r>
            <a:r>
              <a:rPr lang="fr-BE" baseline="0" dirty="0" err="1" smtClean="0"/>
              <a:t>cosmopolitan</a:t>
            </a:r>
            <a:r>
              <a:rPr lang="fr-BE" baseline="0" dirty="0" smtClean="0"/>
              <a:t> distribution </a:t>
            </a:r>
            <a:r>
              <a:rPr lang="fr-BE" baseline="0" dirty="0" err="1" smtClean="0"/>
              <a:t>taken</a:t>
            </a:r>
            <a:r>
              <a:rPr lang="fr-BE" baseline="0" dirty="0" smtClean="0"/>
              <a:t> as a </a:t>
            </a:r>
            <a:r>
              <a:rPr lang="fr-BE" baseline="0" dirty="0" err="1" smtClean="0"/>
              <a:t>whole</a:t>
            </a:r>
            <a:r>
              <a:rPr lang="fr-BE" baseline="0" dirty="0" smtClean="0"/>
              <a:t> have </a:t>
            </a:r>
            <a:r>
              <a:rPr lang="fr-BE" baseline="0" dirty="0" err="1" smtClean="0"/>
              <a:t>some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 lot of </a:t>
            </a:r>
            <a:r>
              <a:rPr lang="fr-BE" baseline="0" dirty="0" err="1" smtClean="0"/>
              <a:t>different</a:t>
            </a:r>
            <a:r>
              <a:rPr lang="fr-BE" baseline="0" dirty="0" smtClean="0"/>
              <a:t> </a:t>
            </a:r>
            <a:r>
              <a:rPr lang="fr-BE" baseline="0" dirty="0" err="1" smtClean="0"/>
              <a:t>phylotypes</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 few </a:t>
            </a:r>
            <a:r>
              <a:rPr lang="fr-BE" baseline="0" dirty="0" err="1" smtClean="0"/>
              <a:t>interesting</a:t>
            </a:r>
            <a:r>
              <a:rPr lang="fr-BE" baseline="0" dirty="0" smtClean="0"/>
              <a:t> cases </a:t>
            </a:r>
            <a:r>
              <a:rPr lang="fr-BE" baseline="0" dirty="0" err="1" smtClean="0"/>
              <a:t>where</a:t>
            </a:r>
            <a:r>
              <a:rPr lang="fr-BE" baseline="0" dirty="0" smtClean="0"/>
              <a:t> </a:t>
            </a:r>
            <a:r>
              <a:rPr lang="fr-BE" baseline="0" dirty="0" err="1" smtClean="0"/>
              <a:t>species</a:t>
            </a:r>
            <a:r>
              <a:rPr lang="fr-BE" baseline="0" dirty="0" smtClean="0"/>
              <a:t> show </a:t>
            </a:r>
            <a:r>
              <a:rPr lang="fr-BE" baseline="0" dirty="0" err="1" smtClean="0"/>
              <a:t>strong</a:t>
            </a:r>
            <a:r>
              <a:rPr lang="fr-BE" baseline="0" dirty="0" smtClean="0"/>
              <a:t> </a:t>
            </a:r>
            <a:r>
              <a:rPr lang="fr-BE" baseline="0" dirty="0" err="1" smtClean="0"/>
              <a:t>specificity</a:t>
            </a:r>
            <a:r>
              <a:rPr lang="fr-BE" baseline="0" dirty="0" smtClean="0"/>
              <a:t> in a </a:t>
            </a:r>
            <a:r>
              <a:rPr lang="fr-BE" baseline="0" dirty="0" err="1" smtClean="0"/>
              <a:t>region</a:t>
            </a:r>
            <a:r>
              <a:rPr lang="fr-BE" baseline="0" dirty="0" smtClean="0"/>
              <a:t>, but </a:t>
            </a:r>
            <a:r>
              <a:rPr lang="fr-BE" baseline="0" dirty="0" err="1" smtClean="0"/>
              <a:t>then</a:t>
            </a:r>
            <a:r>
              <a:rPr lang="fr-BE" baseline="0" dirty="0" smtClean="0"/>
              <a:t> switch to </a:t>
            </a:r>
            <a:r>
              <a:rPr lang="fr-BE" baseline="0" dirty="0" err="1" smtClean="0"/>
              <a:t>another</a:t>
            </a:r>
            <a:r>
              <a:rPr lang="fr-BE" baseline="0" dirty="0" smtClean="0"/>
              <a:t> nostoc in a </a:t>
            </a:r>
            <a:r>
              <a:rPr lang="fr-BE" baseline="0" dirty="0" err="1" smtClean="0"/>
              <a:t>different</a:t>
            </a:r>
            <a:r>
              <a:rPr lang="fr-BE" baseline="0" dirty="0" smtClean="0"/>
              <a:t>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this</a:t>
            </a:r>
            <a:r>
              <a:rPr lang="fr-BE" baseline="0" dirty="0" smtClean="0"/>
              <a:t> one </a:t>
            </a:r>
            <a:r>
              <a:rPr lang="fr-BE" baseline="0" dirty="0" err="1" smtClean="0"/>
              <a:t>which</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green nostoc in </a:t>
            </a:r>
            <a:r>
              <a:rPr lang="fr-BE" baseline="0" dirty="0" err="1" smtClean="0"/>
              <a:t>boreal</a:t>
            </a:r>
            <a:r>
              <a:rPr lang="fr-BE" baseline="0" dirty="0" smtClean="0"/>
              <a:t> zones and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brownish</a:t>
            </a:r>
            <a:r>
              <a:rPr lang="fr-BE" baseline="0" dirty="0" smtClean="0"/>
              <a:t> one in </a:t>
            </a:r>
            <a:r>
              <a:rPr lang="fr-BE" baseline="0" dirty="0" err="1" smtClean="0"/>
              <a:t>south</a:t>
            </a:r>
            <a:r>
              <a:rPr lang="fr-BE" baseline="0" dirty="0" smtClean="0"/>
              <a:t> of the usa, or </a:t>
            </a:r>
            <a:r>
              <a:rPr lang="fr-BE" baseline="0" dirty="0" err="1" smtClean="0"/>
              <a:t>this</a:t>
            </a:r>
            <a:r>
              <a:rPr lang="fr-BE" baseline="0" dirty="0" smtClean="0"/>
              <a:t> one </a:t>
            </a:r>
            <a:r>
              <a:rPr lang="fr-BE" baseline="0" dirty="0" err="1" smtClean="0"/>
              <a:t>that</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a:t>
            </a:r>
            <a:r>
              <a:rPr lang="fr-BE" baseline="0" dirty="0" err="1" smtClean="0"/>
              <a:t>red</a:t>
            </a:r>
            <a:r>
              <a:rPr lang="fr-BE" baseline="0" dirty="0" smtClean="0"/>
              <a:t> one in </a:t>
            </a:r>
            <a:r>
              <a:rPr lang="fr-BE" baseline="0" dirty="0" err="1" smtClean="0"/>
              <a:t>boreal</a:t>
            </a:r>
            <a:r>
              <a:rPr lang="fr-BE" baseline="0" dirty="0" smtClean="0"/>
              <a:t> </a:t>
            </a:r>
            <a:r>
              <a:rPr lang="fr-BE" baseline="0" dirty="0" err="1" smtClean="0"/>
              <a:t>regions</a:t>
            </a:r>
            <a:r>
              <a:rPr lang="fr-BE" baseline="0" dirty="0" smtClean="0"/>
              <a:t>, but </a:t>
            </a:r>
            <a:r>
              <a:rPr lang="fr-BE" baseline="0" dirty="0" err="1" smtClean="0"/>
              <a:t>with</a:t>
            </a:r>
            <a:r>
              <a:rPr lang="fr-BE" baseline="0" dirty="0" smtClean="0"/>
              <a:t> </a:t>
            </a:r>
            <a:r>
              <a:rPr lang="fr-BE" baseline="0" dirty="0" err="1" smtClean="0"/>
              <a:t>this</a:t>
            </a:r>
            <a:r>
              <a:rPr lang="fr-BE" baseline="0" dirty="0" smtClean="0"/>
              <a:t> green one in </a:t>
            </a:r>
            <a:r>
              <a:rPr lang="fr-BE" baseline="0" dirty="0" err="1" smtClean="0"/>
              <a:t>temperate</a:t>
            </a:r>
            <a:r>
              <a:rPr lang="fr-BE" baseline="0" dirty="0" smtClean="0"/>
              <a:t> </a:t>
            </a:r>
            <a:r>
              <a:rPr lang="fr-BE" baseline="0" dirty="0" err="1" smtClean="0"/>
              <a:t>Asia</a:t>
            </a:r>
            <a:r>
              <a:rPr lang="fr-BE" baseline="0" dirty="0" smtClean="0"/>
              <a:t>. This </a:t>
            </a:r>
            <a:r>
              <a:rPr lang="fr-BE" baseline="0" dirty="0" err="1" smtClean="0"/>
              <a:t>fits</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with</a:t>
            </a:r>
            <a:r>
              <a:rPr lang="fr-BE" baseline="0" dirty="0" smtClean="0"/>
              <a:t> the </a:t>
            </a:r>
            <a:r>
              <a:rPr lang="fr-BE" baseline="0" dirty="0" err="1" smtClean="0"/>
              <a:t>geographic</a:t>
            </a:r>
            <a:r>
              <a:rPr lang="fr-BE" baseline="0" dirty="0" smtClean="0"/>
              <a:t> </a:t>
            </a:r>
            <a:r>
              <a:rPr lang="fr-BE" baseline="0" dirty="0" err="1" smtClean="0"/>
              <a:t>mosaic</a:t>
            </a:r>
            <a:r>
              <a:rPr lang="fr-BE" baseline="0" dirty="0" smtClean="0"/>
              <a:t> of </a:t>
            </a:r>
            <a:r>
              <a:rPr lang="fr-BE" baseline="0" dirty="0" err="1" smtClean="0"/>
              <a:t>coevolution</a:t>
            </a:r>
            <a:r>
              <a:rPr lang="fr-BE" baseline="0" dirty="0" smtClean="0"/>
              <a:t> </a:t>
            </a:r>
            <a:r>
              <a:rPr lang="fr-BE" baseline="0" dirty="0" err="1" smtClean="0"/>
              <a:t>theory</a:t>
            </a:r>
            <a:r>
              <a:rPr lang="fr-BE" baseline="0" dirty="0" smtClean="0"/>
              <a:t> </a:t>
            </a:r>
            <a:r>
              <a:rPr lang="fr-BE" baseline="0" dirty="0" err="1" smtClean="0"/>
              <a:t>stating</a:t>
            </a:r>
            <a:r>
              <a:rPr lang="fr-BE" baseline="0" dirty="0" smtClean="0"/>
              <a:t> </a:t>
            </a:r>
            <a:r>
              <a:rPr lang="en-US" sz="1200" dirty="0" smtClean="0"/>
              <a:t>that long-term dynamics of coevolution may occur over large geographic ranges rather than within local populations and based on the observation that a species may adapt and become specialized to another species differently in separate regions.</a:t>
            </a:r>
            <a:endParaRPr lang="fr-BE" sz="1200" dirty="0" smtClean="0"/>
          </a:p>
          <a:p>
            <a:r>
              <a:rPr lang="fr-BE" baseline="0" dirty="0" smtClean="0"/>
              <a:t>There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selectivity</a:t>
            </a:r>
            <a:r>
              <a:rPr lang="fr-BE" baseline="0" dirty="0" smtClean="0"/>
              <a:t>, </a:t>
            </a:r>
            <a:r>
              <a:rPr lang="fr-BE" baseline="0" dirty="0" err="1" smtClean="0"/>
              <a:t>meaning</a:t>
            </a:r>
            <a:r>
              <a:rPr lang="fr-BE" baseline="0" dirty="0" smtClean="0"/>
              <a:t> </a:t>
            </a:r>
            <a:r>
              <a:rPr lang="fr-BE" baseline="0" dirty="0" err="1" smtClean="0"/>
              <a:t>that</a:t>
            </a:r>
            <a:r>
              <a:rPr lang="fr-BE" baseline="0" dirty="0" smtClean="0"/>
              <a:t> for instance all </a:t>
            </a:r>
            <a:r>
              <a:rPr lang="fr-BE" baseline="0" dirty="0" err="1" smtClean="0"/>
              <a:t>these</a:t>
            </a:r>
            <a:r>
              <a:rPr lang="fr-BE" baseline="0" dirty="0" smtClean="0"/>
              <a: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found</a:t>
            </a:r>
            <a:r>
              <a:rPr lang="fr-BE" baseline="0" dirty="0" smtClean="0"/>
              <a:t> in the </a:t>
            </a:r>
            <a:r>
              <a:rPr lang="fr-BE" baseline="0" dirty="0" err="1" smtClean="0"/>
              <a:t>same</a:t>
            </a:r>
            <a:r>
              <a:rPr lang="fr-BE" baseline="0" dirty="0" smtClean="0"/>
              <a:t> </a:t>
            </a:r>
            <a:r>
              <a:rPr lang="fr-BE" baseline="0" dirty="0" err="1" smtClean="0"/>
              <a:t>localities</a:t>
            </a:r>
            <a:r>
              <a:rPr lang="fr-BE" baseline="0" dirty="0" smtClean="0"/>
              <a:t> of </a:t>
            </a:r>
            <a:r>
              <a:rPr lang="fr-BE" baseline="0" dirty="0" err="1" smtClean="0"/>
              <a:t>Norway</a:t>
            </a:r>
            <a:r>
              <a:rPr lang="fr-BE" baseline="0" dirty="0" smtClean="0"/>
              <a:t>, </a:t>
            </a:r>
            <a:r>
              <a:rPr lang="fr-BE" baseline="0" dirty="0" err="1" smtClean="0"/>
              <a:t>Russia</a:t>
            </a:r>
            <a:r>
              <a:rPr lang="fr-BE" baseline="0" dirty="0" smtClean="0"/>
              <a:t> and Canada, but in all 3 continents </a:t>
            </a:r>
            <a:r>
              <a:rPr lang="fr-BE" baseline="0" dirty="0" err="1" smtClean="0"/>
              <a:t>this</a:t>
            </a:r>
            <a:r>
              <a:rPr lang="fr-BE" baseline="0" dirty="0" smtClean="0"/>
              <a:t> one </a:t>
            </a:r>
            <a:r>
              <a:rPr lang="fr-BE" baseline="0" dirty="0" err="1" smtClean="0"/>
              <a:t>was</a:t>
            </a:r>
            <a:r>
              <a:rPr lang="fr-BE" baseline="0" dirty="0" smtClean="0"/>
              <a:t> </a:t>
            </a:r>
            <a:r>
              <a:rPr lang="fr-BE" baseline="0" dirty="0" err="1" smtClean="0"/>
              <a:t>always</a:t>
            </a:r>
            <a:r>
              <a:rPr lang="fr-BE" baseline="0" dirty="0" smtClean="0"/>
              <a:t> </a:t>
            </a:r>
            <a:r>
              <a:rPr lang="fr-BE" baseline="0" dirty="0" err="1" smtClean="0"/>
              <a:t>with</a:t>
            </a:r>
            <a:r>
              <a:rPr lang="fr-BE" baseline="0" dirty="0" smtClean="0"/>
              <a:t> the </a:t>
            </a:r>
            <a:r>
              <a:rPr lang="fr-BE" baseline="0" dirty="0" err="1" smtClean="0"/>
              <a:t>grey</a:t>
            </a:r>
            <a:r>
              <a:rPr lang="fr-BE" baseline="0" dirty="0" smtClean="0"/>
              <a:t> one,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with</a:t>
            </a:r>
            <a:r>
              <a:rPr lang="fr-BE" baseline="0" dirty="0" smtClean="0"/>
              <a:t> the green one and </a:t>
            </a:r>
            <a:r>
              <a:rPr lang="fr-BE" baseline="0" dirty="0" err="1" smtClean="0"/>
              <a:t>this</a:t>
            </a:r>
            <a:r>
              <a:rPr lang="fr-BE" baseline="0" dirty="0" smtClean="0"/>
              <a:t> one </a:t>
            </a:r>
            <a:r>
              <a:rPr lang="fr-BE" baseline="0" dirty="0" err="1" smtClean="0"/>
              <a:t>with</a:t>
            </a:r>
            <a:r>
              <a:rPr lang="fr-BE" baseline="0" dirty="0" smtClean="0"/>
              <a:t> the </a:t>
            </a:r>
            <a:r>
              <a:rPr lang="fr-BE" baseline="0" dirty="0" err="1" smtClean="0"/>
              <a:t>red</a:t>
            </a:r>
            <a:r>
              <a:rPr lang="fr-BE" baseline="0" dirty="0" smtClean="0"/>
              <a:t> one, </a:t>
            </a:r>
            <a:r>
              <a:rPr lang="fr-BE" baseline="0" dirty="0" err="1" smtClean="0"/>
              <a:t>even</a:t>
            </a:r>
            <a:r>
              <a:rPr lang="fr-BE" baseline="0" dirty="0" smtClean="0"/>
              <a:t> </a:t>
            </a:r>
            <a:r>
              <a:rPr lang="fr-BE" baseline="0" dirty="0" err="1" smtClean="0"/>
              <a:t>though</a:t>
            </a:r>
            <a:r>
              <a:rPr lang="fr-BE" baseline="0" dirty="0" smtClean="0"/>
              <a:t> the </a:t>
            </a:r>
            <a:r>
              <a:rPr lang="fr-BE" baseline="0" dirty="0" err="1" smtClean="0"/>
              <a:t>other</a:t>
            </a:r>
            <a:r>
              <a:rPr lang="fr-BE" baseline="0" dirty="0" smtClean="0"/>
              <a:t> nostoc </a:t>
            </a:r>
            <a:r>
              <a:rPr lang="fr-BE" baseline="0" dirty="0" err="1" smtClean="0"/>
              <a:t>were</a:t>
            </a:r>
            <a:r>
              <a:rPr lang="fr-BE" baseline="0" dirty="0" smtClean="0"/>
              <a:t> </a:t>
            </a:r>
            <a:r>
              <a:rPr lang="fr-BE" baseline="0" dirty="0" err="1" smtClean="0"/>
              <a:t>present</a:t>
            </a:r>
            <a:r>
              <a:rPr lang="fr-BE" baseline="0" dirty="0" smtClean="0"/>
              <a:t> </a:t>
            </a:r>
            <a:r>
              <a:rPr lang="fr-BE" baseline="0" dirty="0" err="1" smtClean="0"/>
              <a:t>so</a:t>
            </a:r>
            <a:r>
              <a:rPr lang="fr-BE" baseline="0" dirty="0" smtClean="0"/>
              <a:t> </a:t>
            </a:r>
            <a:r>
              <a:rPr lang="fr-BE" baseline="0" dirty="0" err="1" smtClean="0"/>
              <a:t>it’s</a:t>
            </a:r>
            <a:r>
              <a:rPr lang="fr-BE" baseline="0" dirty="0" smtClean="0"/>
              <a:t> not </a:t>
            </a:r>
            <a:r>
              <a:rPr lang="fr-BE" baseline="0" dirty="0" err="1" smtClean="0"/>
              <a:t>just</a:t>
            </a:r>
            <a:r>
              <a:rPr lang="fr-BE" baseline="0" dirty="0" smtClean="0"/>
              <a:t> association </a:t>
            </a:r>
            <a:r>
              <a:rPr lang="fr-BE" baseline="0" dirty="0" err="1" smtClean="0"/>
              <a:t>with</a:t>
            </a:r>
            <a:r>
              <a:rPr lang="fr-BE" baseline="0" dirty="0" smtClean="0"/>
              <a:t> </a:t>
            </a:r>
            <a:r>
              <a:rPr lang="fr-BE" baseline="0" dirty="0" err="1" smtClean="0"/>
              <a:t>any</a:t>
            </a:r>
            <a:r>
              <a:rPr lang="fr-BE" baseline="0" dirty="0" smtClean="0"/>
              <a:t> Nostoc </a:t>
            </a:r>
            <a:r>
              <a:rPr lang="fr-BE" baseline="0" dirty="0" err="1" smtClean="0"/>
              <a:t>present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specialists</a:t>
            </a:r>
            <a:r>
              <a:rPr lang="fr-BE" baseline="0" dirty="0" smtClean="0"/>
              <a:t> </a:t>
            </a:r>
            <a:r>
              <a:rPr lang="fr-BE" baseline="0" dirty="0" err="1" smtClean="0"/>
              <a:t>species</a:t>
            </a:r>
            <a:r>
              <a:rPr lang="fr-BE" baseline="0" dirty="0" smtClean="0"/>
              <a:t> are </a:t>
            </a:r>
            <a:r>
              <a:rPr lang="fr-BE" baseline="0" dirty="0" err="1" smtClean="0"/>
              <a:t>always</a:t>
            </a:r>
            <a:r>
              <a:rPr lang="fr-BE" baseline="0" dirty="0" smtClean="0"/>
              <a:t> on a long </a:t>
            </a:r>
            <a:r>
              <a:rPr lang="fr-BE" baseline="0" dirty="0" err="1" smtClean="0"/>
              <a:t>branch</a:t>
            </a:r>
            <a:r>
              <a:rPr lang="fr-BE" baseline="0" dirty="0" smtClean="0"/>
              <a:t>, </a:t>
            </a:r>
            <a:r>
              <a:rPr lang="fr-BE" baseline="0" dirty="0" err="1" smtClean="0"/>
              <a:t>meaning</a:t>
            </a:r>
            <a:r>
              <a:rPr lang="fr-BE" baseline="0" dirty="0" smtClean="0"/>
              <a:t> </a:t>
            </a:r>
            <a:r>
              <a:rPr lang="fr-BE" baseline="0" dirty="0" err="1" smtClean="0"/>
              <a:t>they</a:t>
            </a:r>
            <a:r>
              <a:rPr lang="fr-BE" baseline="0" dirty="0" smtClean="0"/>
              <a:t> </a:t>
            </a:r>
            <a:r>
              <a:rPr lang="fr-BE" baseline="0" dirty="0" err="1" smtClean="0"/>
              <a:t>most</a:t>
            </a:r>
            <a:r>
              <a:rPr lang="fr-BE" baseline="0" dirty="0" smtClean="0"/>
              <a:t> </a:t>
            </a:r>
            <a:r>
              <a:rPr lang="fr-BE" baseline="0" dirty="0" err="1" smtClean="0"/>
              <a:t>probably</a:t>
            </a:r>
            <a:r>
              <a:rPr lang="fr-BE" baseline="0" dirty="0" smtClean="0"/>
              <a:t> </a:t>
            </a:r>
            <a:r>
              <a:rPr lang="fr-BE" baseline="0" dirty="0" err="1" smtClean="0"/>
              <a:t>represent</a:t>
            </a:r>
            <a:r>
              <a:rPr lang="fr-BE" baseline="0" dirty="0" smtClean="0"/>
              <a:t> </a:t>
            </a:r>
            <a:r>
              <a:rPr lang="fr-BE" baseline="0" dirty="0" err="1" smtClean="0"/>
              <a:t>species</a:t>
            </a:r>
            <a:r>
              <a:rPr lang="fr-BE" baseline="0" dirty="0" smtClean="0"/>
              <a:t> </a:t>
            </a:r>
            <a:r>
              <a:rPr lang="fr-BE" baseline="0" dirty="0" err="1" smtClean="0"/>
              <a:t>existing</a:t>
            </a:r>
            <a:r>
              <a:rPr lang="fr-BE" baseline="0" dirty="0" smtClean="0"/>
              <a:t> for a long time </a:t>
            </a:r>
            <a:r>
              <a:rPr lang="fr-BE" baseline="0" dirty="0" err="1" smtClean="0"/>
              <a:t>while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are on </a:t>
            </a:r>
            <a:r>
              <a:rPr lang="fr-BE" baseline="0" dirty="0" err="1" smtClean="0"/>
              <a:t>very</a:t>
            </a:r>
            <a:r>
              <a:rPr lang="fr-BE" baseline="0" dirty="0" smtClean="0"/>
              <a:t> short branches, </a:t>
            </a:r>
            <a:r>
              <a:rPr lang="fr-BE" baseline="0" dirty="0" err="1" smtClean="0"/>
              <a:t>suggesting</a:t>
            </a:r>
            <a:r>
              <a:rPr lang="fr-BE" baseline="0" dirty="0" smtClean="0"/>
              <a:t> </a:t>
            </a:r>
            <a:r>
              <a:rPr lang="fr-BE" baseline="0" dirty="0" err="1" smtClean="0"/>
              <a:t>recent</a:t>
            </a:r>
            <a:r>
              <a:rPr lang="fr-BE" baseline="0" dirty="0" smtClean="0"/>
              <a:t> </a:t>
            </a:r>
            <a:r>
              <a:rPr lang="fr-BE" baseline="0" dirty="0" err="1" smtClean="0"/>
              <a:t>species</a:t>
            </a:r>
            <a:r>
              <a:rPr lang="fr-BE" baseline="0" dirty="0" smtClean="0"/>
              <a:t>. That </a:t>
            </a:r>
            <a:r>
              <a:rPr lang="fr-BE" baseline="0" dirty="0" err="1" smtClean="0"/>
              <a:t>would</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baseline="0" dirty="0" err="1" smtClean="0"/>
              <a:t>species</a:t>
            </a:r>
            <a:r>
              <a:rPr lang="fr-BE" baseline="0" dirty="0" smtClean="0"/>
              <a:t> have a trend to </a:t>
            </a:r>
            <a:r>
              <a:rPr lang="fr-BE" baseline="0" dirty="0" err="1" smtClean="0"/>
              <a:t>acquire</a:t>
            </a:r>
            <a:r>
              <a:rPr lang="fr-BE" baseline="0" dirty="0" smtClean="0"/>
              <a:t> </a:t>
            </a:r>
            <a:r>
              <a:rPr lang="fr-BE" baseline="0" dirty="0" err="1" smtClean="0"/>
              <a:t>specialisation</a:t>
            </a:r>
            <a:r>
              <a:rPr lang="fr-BE" baseline="0" dirty="0" smtClean="0"/>
              <a:t> </a:t>
            </a:r>
            <a:r>
              <a:rPr lang="fr-BE" baseline="0" dirty="0" err="1" smtClean="0"/>
              <a:t>through</a:t>
            </a:r>
            <a:r>
              <a:rPr lang="fr-BE" baseline="0" dirty="0" smtClean="0"/>
              <a:t> time. </a:t>
            </a:r>
            <a:r>
              <a:rPr lang="fr-BE" baseline="0" dirty="0" err="1" smtClean="0"/>
              <a:t>We</a:t>
            </a:r>
            <a:r>
              <a:rPr lang="fr-BE" baseline="0" dirty="0" smtClean="0"/>
              <a:t> </a:t>
            </a:r>
            <a:r>
              <a:rPr lang="fr-BE" baseline="0" dirty="0" err="1" smtClean="0"/>
              <a:t>might</a:t>
            </a:r>
            <a:r>
              <a:rPr lang="fr-BE" baseline="0" dirty="0" smtClean="0"/>
              <a:t> </a:t>
            </a:r>
            <a:r>
              <a:rPr lang="fr-BE" baseline="0" dirty="0" err="1" smtClean="0"/>
              <a:t>also</a:t>
            </a:r>
            <a:r>
              <a:rPr lang="fr-BE" baseline="0" dirty="0" smtClean="0"/>
              <a:t> </a:t>
            </a:r>
            <a:r>
              <a:rPr lang="fr-BE" baseline="0" dirty="0" err="1" smtClean="0"/>
              <a:t>correlate</a:t>
            </a:r>
            <a:r>
              <a:rPr lang="fr-BE" baseline="0" dirty="0" smtClean="0"/>
              <a:t> </a:t>
            </a:r>
            <a:r>
              <a:rPr lang="fr-BE" baseline="0" dirty="0" err="1" smtClean="0"/>
              <a:t>this</a:t>
            </a:r>
            <a:r>
              <a:rPr lang="fr-BE" baseline="0" dirty="0" smtClean="0"/>
              <a:t> radiation </a:t>
            </a:r>
            <a:r>
              <a:rPr lang="fr-BE" baseline="0" dirty="0" err="1" smtClean="0"/>
              <a:t>here</a:t>
            </a:r>
            <a:r>
              <a:rPr lang="fr-BE" baseline="0" dirty="0" smtClean="0"/>
              <a:t> </a:t>
            </a:r>
            <a:r>
              <a:rPr lang="fr-BE" baseline="0" dirty="0" err="1" smtClean="0"/>
              <a:t>with</a:t>
            </a:r>
            <a:r>
              <a:rPr lang="fr-BE" baseline="0" dirty="0" smtClean="0"/>
              <a:t> </a:t>
            </a:r>
            <a:r>
              <a:rPr lang="fr-BE" baseline="0" dirty="0" err="1" smtClean="0"/>
              <a:t>generalism</a:t>
            </a:r>
            <a:r>
              <a:rPr lang="fr-BE" baseline="0" dirty="0" smtClean="0"/>
              <a:t>. </a:t>
            </a:r>
            <a:r>
              <a:rPr lang="fr-BE" baseline="0" dirty="0" err="1" smtClean="0"/>
              <a:t>Then</a:t>
            </a:r>
            <a:r>
              <a:rPr lang="fr-BE" baseline="0" dirty="0" smtClean="0"/>
              <a:t> </a:t>
            </a:r>
            <a:r>
              <a:rPr lang="fr-BE" baseline="0" dirty="0" err="1" smtClean="0"/>
              <a:t>finally</a:t>
            </a:r>
            <a:r>
              <a:rPr lang="fr-BE" baseline="0" dirty="0" smtClean="0"/>
              <a:t> </a:t>
            </a:r>
            <a:r>
              <a:rPr lang="fr-BE" baseline="0" dirty="0" err="1" smtClean="0"/>
              <a:t>let’s</a:t>
            </a:r>
            <a:r>
              <a:rPr lang="fr-BE" baseline="0" dirty="0" smtClean="0"/>
              <a:t> </a:t>
            </a:r>
            <a:r>
              <a:rPr lang="fr-BE" baseline="0" dirty="0" err="1" smtClean="0"/>
              <a:t>also</a:t>
            </a:r>
            <a:r>
              <a:rPr lang="fr-BE" baseline="0" dirty="0" smtClean="0"/>
              <a:t> note </a:t>
            </a:r>
            <a:r>
              <a:rPr lang="fr-BE" baseline="0" dirty="0" err="1" smtClean="0"/>
              <a:t>that</a:t>
            </a:r>
            <a:r>
              <a:rPr lang="fr-BE" baseline="0" dirty="0" smtClean="0"/>
              <a:t> </a:t>
            </a:r>
            <a:r>
              <a:rPr lang="fr-BE" baseline="0" dirty="0" err="1" smtClean="0"/>
              <a:t>species</a:t>
            </a:r>
            <a:r>
              <a:rPr lang="fr-BE" baseline="0" dirty="0" smtClean="0"/>
              <a:t> </a:t>
            </a:r>
            <a:r>
              <a:rPr lang="fr-BE" baseline="0" dirty="0" err="1" smtClean="0"/>
              <a:t>using</a:t>
            </a:r>
            <a:r>
              <a:rPr lang="fr-BE" baseline="0" dirty="0" smtClean="0"/>
              <a:t> </a:t>
            </a:r>
            <a:r>
              <a:rPr lang="fr-BE" baseline="0" dirty="0" err="1" smtClean="0"/>
              <a:t>different</a:t>
            </a:r>
            <a:r>
              <a:rPr lang="fr-BE" baseline="0" dirty="0" smtClean="0"/>
              <a:t> </a:t>
            </a:r>
            <a:r>
              <a:rPr lang="fr-BE" baseline="0" dirty="0" err="1" smtClean="0"/>
              <a:t>phylotypes</a:t>
            </a:r>
            <a:r>
              <a:rPr lang="fr-BE" baseline="0" dirty="0" smtClean="0"/>
              <a:t> have </a:t>
            </a:r>
            <a:r>
              <a:rPr lang="fr-BE" baseline="0" dirty="0" err="1" smtClean="0"/>
              <a:t>many</a:t>
            </a:r>
            <a:r>
              <a:rPr lang="fr-BE" baseline="0" dirty="0" smtClean="0"/>
              <a:t> </a:t>
            </a:r>
            <a:r>
              <a:rPr lang="fr-BE" baseline="0" dirty="0" err="1" smtClean="0"/>
              <a:t>haplotypes</a:t>
            </a:r>
            <a:r>
              <a:rPr lang="fr-BE" baseline="0" dirty="0" smtClean="0"/>
              <a:t> </a:t>
            </a:r>
            <a:r>
              <a:rPr lang="fr-BE" baseline="0" dirty="0" err="1" smtClean="0"/>
              <a:t>while</a:t>
            </a:r>
            <a:r>
              <a:rPr lang="fr-BE" baseline="0" dirty="0" smtClean="0"/>
              <a:t> </a:t>
            </a:r>
            <a:r>
              <a:rPr lang="fr-BE" baseline="0" dirty="0" err="1" smtClean="0"/>
              <a:t>specialist</a:t>
            </a:r>
            <a:r>
              <a:rPr lang="fr-BE" baseline="0" dirty="0" smtClean="0"/>
              <a:t> one have </a:t>
            </a:r>
            <a:r>
              <a:rPr lang="fr-BE" baseline="0" dirty="0" err="1" smtClean="0"/>
              <a:t>only</a:t>
            </a:r>
            <a:r>
              <a:rPr lang="fr-BE" baseline="0" dirty="0" smtClean="0"/>
              <a:t> a few, </a:t>
            </a:r>
            <a:r>
              <a:rPr lang="fr-BE" baseline="0" dirty="0" err="1" smtClean="0"/>
              <a:t>suggesting</a:t>
            </a:r>
            <a:r>
              <a:rPr lang="fr-BE" baseline="0" dirty="0" smtClean="0"/>
              <a:t> more </a:t>
            </a:r>
            <a:r>
              <a:rPr lang="fr-BE" baseline="0" dirty="0" err="1" smtClean="0"/>
              <a:t>genetic</a:t>
            </a:r>
            <a:r>
              <a:rPr lang="fr-BE" baseline="0" dirty="0" smtClean="0"/>
              <a:t> </a:t>
            </a:r>
            <a:r>
              <a:rPr lang="fr-BE" baseline="0" dirty="0" err="1" smtClean="0"/>
              <a:t>stability</a:t>
            </a:r>
            <a:r>
              <a:rPr lang="fr-BE" baseline="0" dirty="0" smtClean="0"/>
              <a:t> in the </a:t>
            </a:r>
            <a:r>
              <a:rPr lang="fr-BE" baseline="0" dirty="0" err="1" smtClean="0"/>
              <a:t>specialiszed</a:t>
            </a:r>
            <a:r>
              <a:rPr lang="fr-BE" baseline="0" dirty="0" smtClean="0"/>
              <a:t> one.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22</a:t>
            </a:fld>
            <a:endParaRPr lang="fr-BE"/>
          </a:p>
        </p:txBody>
      </p:sp>
    </p:spTree>
    <p:extLst>
      <p:ext uri="{BB962C8B-B14F-4D97-AF65-F5344CB8AC3E}">
        <p14:creationId xmlns:p14="http://schemas.microsoft.com/office/powerpoint/2010/main" val="685903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Another</a:t>
            </a:r>
            <a:r>
              <a:rPr lang="fr-BE" baseline="0" dirty="0" smtClean="0"/>
              <a:t> question is: is a generalist more widespread than a specialist, does using several phylotypes allow you to have a wider range, which would make sense if we think that using diffenrent Nostoc which have different distrubtions would allow to develop in more regions; so i’ve compared the non-specialist (in red) and the specialist (in blue) peltigera species using their kilometric range, which is the maximum distance in km between two thalli of the same species, to account for their ability to colonize a wide range, and their latitudinal range to account for their ability to grow under different climates And indeed it seems that assicoting with more nostoc phylotypes can give you a wider range both in terms of km and latitude. </a:t>
            </a:r>
            <a:r>
              <a:rPr lang="fr-BE" baseline="0" dirty="0" err="1" smtClean="0"/>
              <a:t>Especially</a:t>
            </a:r>
            <a:r>
              <a:rPr lang="fr-BE" baseline="0" dirty="0" smtClean="0"/>
              <a:t> if </a:t>
            </a:r>
            <a:r>
              <a:rPr lang="fr-BE" baseline="0" dirty="0" err="1" smtClean="0"/>
              <a:t>you</a:t>
            </a:r>
            <a:r>
              <a:rPr lang="fr-BE" baseline="0" dirty="0" smtClean="0"/>
              <a:t> compare the </a:t>
            </a:r>
            <a:r>
              <a:rPr lang="fr-BE" baseline="0" dirty="0" err="1" smtClean="0"/>
              <a:t>average</a:t>
            </a:r>
            <a:r>
              <a:rPr lang="fr-BE" baseline="0" dirty="0" smtClean="0"/>
              <a:t> range of a </a:t>
            </a:r>
            <a:r>
              <a:rPr lang="fr-BE" baseline="0" dirty="0" err="1" smtClean="0"/>
              <a:t>specialist</a:t>
            </a:r>
            <a:r>
              <a:rPr lang="fr-BE" baseline="0" dirty="0" smtClean="0"/>
              <a:t> </a:t>
            </a:r>
            <a:r>
              <a:rPr lang="fr-BE" baseline="0" dirty="0" err="1" smtClean="0"/>
              <a:t>with</a:t>
            </a:r>
            <a:r>
              <a:rPr lang="fr-BE" baseline="0" dirty="0" smtClean="0"/>
              <a:t> a </a:t>
            </a:r>
            <a:r>
              <a:rPr lang="fr-BE" baseline="0" dirty="0" err="1" smtClean="0"/>
              <a:t>non-specialist</a:t>
            </a:r>
            <a:r>
              <a:rPr lang="fr-BE" baseline="0" dirty="0" smtClean="0"/>
              <a:t>, </a:t>
            </a:r>
            <a:r>
              <a:rPr lang="fr-BE" baseline="0" dirty="0" err="1" smtClean="0"/>
              <a:t>it</a:t>
            </a:r>
            <a:r>
              <a:rPr lang="fr-BE" baseline="0" dirty="0" smtClean="0"/>
              <a:t> </a:t>
            </a:r>
            <a:r>
              <a:rPr lang="fr-BE" baseline="0" dirty="0" err="1" smtClean="0"/>
              <a:t>is</a:t>
            </a:r>
            <a:r>
              <a:rPr lang="fr-BE" baseline="0" dirty="0" smtClean="0"/>
              <a:t> about </a:t>
            </a:r>
            <a:r>
              <a:rPr lang="fr-BE" baseline="0" dirty="0" err="1" smtClean="0"/>
              <a:t>twice</a:t>
            </a:r>
            <a:r>
              <a:rPr lang="fr-BE" baseline="0" dirty="0" smtClean="0"/>
              <a:t> more in </a:t>
            </a:r>
            <a:r>
              <a:rPr lang="fr-BE" baseline="0" dirty="0" err="1" smtClean="0"/>
              <a:t>terms</a:t>
            </a:r>
            <a:r>
              <a:rPr lang="fr-BE" baseline="0" dirty="0" smtClean="0"/>
              <a:t> of km and 3 times more in </a:t>
            </a:r>
            <a:r>
              <a:rPr lang="fr-BE" baseline="0" dirty="0" err="1" smtClean="0"/>
              <a:t>terms</a:t>
            </a:r>
            <a:r>
              <a:rPr lang="fr-BE" baseline="0" dirty="0" smtClean="0"/>
              <a:t> of latitude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23</a:t>
            </a:fld>
            <a:endParaRPr lang="fr-BE"/>
          </a:p>
        </p:txBody>
      </p:sp>
    </p:spTree>
    <p:extLst>
      <p:ext uri="{BB962C8B-B14F-4D97-AF65-F5344CB8AC3E}">
        <p14:creationId xmlns:p14="http://schemas.microsoft.com/office/powerpoint/2010/main" val="149071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Then</a:t>
            </a:r>
            <a:r>
              <a:rPr lang="fr-BE" dirty="0" smtClean="0"/>
              <a:t> to compare the </a:t>
            </a:r>
            <a:r>
              <a:rPr lang="fr-BE" dirty="0" err="1" smtClean="0"/>
              <a:t>two</a:t>
            </a:r>
            <a:r>
              <a:rPr lang="fr-BE" dirty="0" smtClean="0"/>
              <a:t> </a:t>
            </a:r>
            <a:r>
              <a:rPr lang="fr-BE" dirty="0" err="1" smtClean="0"/>
              <a:t>symbionts</a:t>
            </a:r>
            <a:r>
              <a:rPr lang="fr-BE" baseline="0" dirty="0" smtClean="0"/>
              <a:t> </a:t>
            </a:r>
            <a:r>
              <a:rPr lang="fr-BE" dirty="0" err="1" smtClean="0"/>
              <a:t>this</a:t>
            </a:r>
            <a:r>
              <a:rPr lang="fr-BE" dirty="0" smtClean="0"/>
              <a:t> </a:t>
            </a:r>
            <a:r>
              <a:rPr lang="fr-BE" dirty="0" err="1" smtClean="0"/>
              <a:t>is</a:t>
            </a:r>
            <a:r>
              <a:rPr lang="fr-BE" dirty="0" smtClean="0"/>
              <a:t> a figure</a:t>
            </a:r>
            <a:r>
              <a:rPr lang="fr-BE" baseline="0" dirty="0" smtClean="0"/>
              <a:t> </a:t>
            </a:r>
            <a:r>
              <a:rPr lang="fr-BE" baseline="0" dirty="0" err="1" smtClean="0"/>
              <a:t>with</a:t>
            </a:r>
            <a:r>
              <a:rPr lang="fr-BE" baseline="0" dirty="0" smtClean="0"/>
              <a:t> on the </a:t>
            </a:r>
            <a:r>
              <a:rPr lang="fr-BE" baseline="0" dirty="0" err="1" smtClean="0"/>
              <a:t>left</a:t>
            </a:r>
            <a:r>
              <a:rPr lang="fr-BE" baseline="0" dirty="0" smtClean="0"/>
              <a:t> a </a:t>
            </a:r>
            <a:r>
              <a:rPr lang="fr-BE" baseline="0" dirty="0" err="1" smtClean="0"/>
              <a:t>chronogram</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BEAST and on the right an </a:t>
            </a:r>
            <a:r>
              <a:rPr lang="fr-BE" baseline="0" dirty="0" err="1" smtClean="0"/>
              <a:t>haplotype</a:t>
            </a:r>
            <a:r>
              <a:rPr lang="fr-BE" baseline="0" dirty="0" smtClean="0"/>
              <a:t> network </a:t>
            </a:r>
            <a:r>
              <a:rPr lang="fr-BE" baseline="0" dirty="0" err="1" smtClean="0"/>
              <a:t>also</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TCS.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fungal</a:t>
            </a:r>
            <a:r>
              <a:rPr lang="fr-BE" baseline="0" dirty="0" smtClean="0"/>
              <a:t> </a:t>
            </a:r>
            <a:r>
              <a:rPr lang="fr-BE" baseline="0" dirty="0" err="1" smtClean="0"/>
              <a:t>haplotypes</a:t>
            </a:r>
            <a:r>
              <a:rPr lang="fr-BE" baseline="0" dirty="0" smtClean="0"/>
              <a:t>, and the </a:t>
            </a:r>
            <a:r>
              <a:rPr lang="fr-BE" baseline="0" dirty="0" err="1" smtClean="0"/>
              <a:t>little</a:t>
            </a:r>
            <a:r>
              <a:rPr lang="fr-BE" baseline="0" dirty="0" smtClean="0"/>
              <a:t> dots the </a:t>
            </a:r>
            <a:r>
              <a:rPr lang="fr-BE" baseline="0" dirty="0" err="1" smtClean="0"/>
              <a:t>numbers</a:t>
            </a:r>
            <a:r>
              <a:rPr lang="fr-BE" baseline="0" dirty="0" smtClean="0"/>
              <a:t> of </a:t>
            </a:r>
            <a:r>
              <a:rPr lang="fr-BE" baseline="0" dirty="0" err="1" smtClean="0"/>
              <a:t>steps</a:t>
            </a:r>
            <a:r>
              <a:rPr lang="fr-BE" baseline="0" dirty="0" smtClean="0"/>
              <a:t> (mutations or </a:t>
            </a:r>
            <a:r>
              <a:rPr lang="fr-BE" baseline="0" dirty="0" err="1" smtClean="0"/>
              <a:t>indels</a:t>
            </a:r>
            <a:r>
              <a:rPr lang="fr-BE" baseline="0" dirty="0" smtClean="0"/>
              <a:t>) </a:t>
            </a:r>
            <a:r>
              <a:rPr lang="fr-BE" baseline="0" dirty="0" err="1" smtClean="0"/>
              <a:t>between</a:t>
            </a:r>
            <a:r>
              <a:rPr lang="fr-BE" baseline="0" dirty="0" smtClean="0"/>
              <a:t> </a:t>
            </a:r>
            <a:r>
              <a:rPr lang="fr-BE" baseline="0" dirty="0" err="1" smtClean="0"/>
              <a:t>each</a:t>
            </a:r>
            <a:r>
              <a:rPr lang="fr-BE" baseline="0" dirty="0" smtClean="0"/>
              <a:t> </a:t>
            </a:r>
            <a:r>
              <a:rPr lang="fr-BE" baseline="0" dirty="0" err="1" smtClean="0"/>
              <a:t>haplotype</a:t>
            </a:r>
            <a:r>
              <a:rPr lang="fr-BE" baseline="0" dirty="0" smtClean="0"/>
              <a:t>. The size of the </a:t>
            </a:r>
            <a:r>
              <a:rPr lang="fr-BE" baseline="0" dirty="0" err="1" smtClean="0"/>
              <a:t>circle</a:t>
            </a:r>
            <a:r>
              <a:rPr lang="fr-BE" baseline="0" dirty="0" smtClean="0"/>
              <a:t> </a:t>
            </a:r>
            <a:r>
              <a:rPr lang="fr-BE" baseline="0" dirty="0" err="1" smtClean="0"/>
              <a:t>is</a:t>
            </a:r>
            <a:r>
              <a:rPr lang="fr-BE" baseline="0" dirty="0" smtClean="0"/>
              <a:t> </a:t>
            </a:r>
            <a:r>
              <a:rPr lang="fr-BE" baseline="0" dirty="0" err="1" smtClean="0"/>
              <a:t>proportional</a:t>
            </a:r>
            <a:r>
              <a:rPr lang="fr-BE" baseline="0" dirty="0" smtClean="0"/>
              <a:t> to the </a:t>
            </a:r>
            <a:r>
              <a:rPr lang="fr-BE" baseline="0" dirty="0" err="1" smtClean="0"/>
              <a:t>number</a:t>
            </a:r>
            <a:r>
              <a:rPr lang="fr-BE" baseline="0" dirty="0" smtClean="0"/>
              <a:t> of </a:t>
            </a:r>
            <a:r>
              <a:rPr lang="fr-BE" baseline="0" dirty="0" err="1" smtClean="0"/>
              <a:t>specimens</a:t>
            </a:r>
            <a:r>
              <a:rPr lang="fr-BE" baseline="0" dirty="0" smtClean="0"/>
              <a:t>, and the </a:t>
            </a:r>
            <a:r>
              <a:rPr lang="fr-BE" baseline="0" dirty="0" err="1" smtClean="0"/>
              <a:t>color</a:t>
            </a:r>
            <a:r>
              <a:rPr lang="fr-BE" baseline="0" dirty="0" smtClean="0"/>
              <a:t> in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identity</a:t>
            </a:r>
            <a:r>
              <a:rPr lang="fr-BE" baseline="0" dirty="0" smtClean="0"/>
              <a:t> of the Nostoc </a:t>
            </a:r>
            <a:r>
              <a:rPr lang="fr-BE" baseline="0" dirty="0" err="1" smtClean="0"/>
              <a:t>involved</a:t>
            </a:r>
            <a:r>
              <a:rPr lang="fr-BE" baseline="0" dirty="0" smtClean="0"/>
              <a:t> in the association. </a:t>
            </a:r>
            <a:r>
              <a:rPr lang="fr-BE" baseline="0" dirty="0" err="1" smtClean="0"/>
              <a:t>Then</a:t>
            </a:r>
            <a:r>
              <a:rPr lang="fr-BE" baseline="0" dirty="0" smtClean="0"/>
              <a:t> the background </a:t>
            </a:r>
            <a:r>
              <a:rPr lang="fr-BE" baseline="0" dirty="0" err="1" smtClean="0"/>
              <a:t>color</a:t>
            </a:r>
            <a:r>
              <a:rPr lang="fr-BE" baseline="0" dirty="0" smtClean="0"/>
              <a:t> corresponds to the </a:t>
            </a:r>
            <a:r>
              <a:rPr lang="fr-BE" baseline="0" dirty="0" err="1" smtClean="0"/>
              <a:t>geographic</a:t>
            </a:r>
            <a:r>
              <a:rPr lang="fr-BE" baseline="0" dirty="0" smtClean="0"/>
              <a:t> </a:t>
            </a:r>
            <a:r>
              <a:rPr lang="fr-BE" baseline="0" dirty="0" err="1" smtClean="0"/>
              <a:t>origins</a:t>
            </a:r>
            <a:r>
              <a:rPr lang="fr-BE" baseline="0" dirty="0" smtClean="0"/>
              <a:t> of </a:t>
            </a:r>
            <a:r>
              <a:rPr lang="fr-BE" baseline="0" dirty="0" err="1" smtClean="0"/>
              <a:t>specimens</a:t>
            </a:r>
            <a:r>
              <a:rPr lang="fr-BE" baseline="0" dirty="0" smtClean="0"/>
              <a:t>. So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there</a:t>
            </a:r>
            <a:r>
              <a:rPr lang="fr-BE" baseline="0" dirty="0" smtClean="0"/>
              <a:t> are </a:t>
            </a:r>
            <a:r>
              <a:rPr lang="fr-BE" baseline="0" dirty="0" err="1" smtClean="0"/>
              <a:t>several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are strict </a:t>
            </a:r>
            <a:r>
              <a:rPr lang="fr-BE" baseline="0" dirty="0" err="1" smtClean="0"/>
              <a:t>specialist</a:t>
            </a:r>
            <a:r>
              <a:rPr lang="fr-BE" baseline="0" dirty="0" smtClean="0"/>
              <a:t>, </a:t>
            </a:r>
            <a:r>
              <a:rPr lang="fr-BE" baseline="0" dirty="0" err="1" smtClean="0"/>
              <a:t>associating</a:t>
            </a:r>
            <a:r>
              <a:rPr lang="fr-BE" baseline="0" dirty="0" smtClean="0"/>
              <a:t> </a:t>
            </a:r>
            <a:r>
              <a:rPr lang="fr-BE" baseline="0" dirty="0" err="1" smtClean="0"/>
              <a:t>with</a:t>
            </a:r>
            <a:r>
              <a:rPr lang="fr-BE" baseline="0" dirty="0" smtClean="0"/>
              <a:t> </a:t>
            </a:r>
            <a:r>
              <a:rPr lang="fr-BE" baseline="0" dirty="0" err="1" smtClean="0"/>
              <a:t>only</a:t>
            </a:r>
            <a:r>
              <a:rPr lang="fr-BE" baseline="0" dirty="0" smtClean="0"/>
              <a:t> one </a:t>
            </a:r>
            <a:r>
              <a:rPr lang="fr-BE" baseline="0" dirty="0" err="1" smtClean="0"/>
              <a:t>photobiont</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and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mainly</a:t>
            </a:r>
            <a:r>
              <a:rPr lang="fr-BE" baseline="0" dirty="0" smtClean="0"/>
              <a:t> in </a:t>
            </a:r>
            <a:r>
              <a:rPr lang="fr-BE" baseline="0" dirty="0" err="1" smtClean="0"/>
              <a:t>those</a:t>
            </a:r>
            <a:r>
              <a:rPr lang="fr-BE" baseline="0" dirty="0" smtClean="0"/>
              <a:t> </a:t>
            </a:r>
            <a:r>
              <a:rPr lang="fr-BE" baseline="0" dirty="0" err="1" smtClean="0"/>
              <a:t>two</a:t>
            </a:r>
            <a:r>
              <a:rPr lang="fr-BE" baseline="0" dirty="0" smtClean="0"/>
              <a:t> clades, and </a:t>
            </a:r>
            <a:r>
              <a:rPr lang="fr-BE" baseline="0" dirty="0" err="1" smtClean="0"/>
              <a:t>these</a:t>
            </a:r>
            <a:r>
              <a:rPr lang="fr-BE" baseline="0" dirty="0" smtClean="0"/>
              <a:t> </a:t>
            </a:r>
            <a:r>
              <a:rPr lang="fr-BE" baseline="0" dirty="0" err="1" smtClean="0"/>
              <a:t>specialist</a:t>
            </a:r>
            <a:r>
              <a:rPr lang="fr-BE" baseline="0" dirty="0" smtClean="0"/>
              <a:t> </a:t>
            </a:r>
            <a:r>
              <a:rPr lang="fr-BE" baseline="0" dirty="0" err="1" smtClean="0"/>
              <a:t>species</a:t>
            </a:r>
            <a:r>
              <a:rPr lang="fr-BE" baseline="0" dirty="0" smtClean="0"/>
              <a:t> are </a:t>
            </a:r>
            <a:r>
              <a:rPr lang="fr-BE" baseline="0" dirty="0" err="1" smtClean="0"/>
              <a:t>often</a:t>
            </a:r>
            <a:r>
              <a:rPr lang="fr-BE" baseline="0" dirty="0" smtClean="0"/>
              <a:t> </a:t>
            </a:r>
            <a:r>
              <a:rPr lang="fr-BE" baseline="0" dirty="0" err="1" smtClean="0"/>
              <a:t>restricted</a:t>
            </a:r>
            <a:r>
              <a:rPr lang="fr-BE" baseline="0" dirty="0" smtClean="0"/>
              <a:t> to a single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pacific</a:t>
            </a:r>
            <a:r>
              <a:rPr lang="fr-BE" baseline="0" dirty="0" smtClean="0"/>
              <a:t> </a:t>
            </a:r>
            <a:r>
              <a:rPr lang="fr-BE" baseline="0" dirty="0" err="1" smtClean="0"/>
              <a:t>northwest</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boreal</a:t>
            </a:r>
            <a:r>
              <a:rPr lang="fr-BE" baseline="0" dirty="0" smtClean="0"/>
              <a:t> </a:t>
            </a:r>
            <a:r>
              <a:rPr lang="fr-BE" baseline="0" dirty="0" err="1" smtClean="0"/>
              <a:t>regions</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asia</a:t>
            </a:r>
            <a:r>
              <a:rPr lang="fr-BE" baseline="0" dirty="0" smtClean="0"/>
              <a:t> or </a:t>
            </a:r>
            <a:r>
              <a:rPr lang="fr-BE" baseline="0" dirty="0" err="1" smtClean="0"/>
              <a:t>australasia</a:t>
            </a:r>
            <a:r>
              <a:rPr lang="fr-BE" baseline="0" dirty="0" smtClean="0"/>
              <a:t>. On the </a:t>
            </a:r>
            <a:r>
              <a:rPr lang="fr-BE" baseline="0" dirty="0" err="1" smtClean="0"/>
              <a:t>other</a:t>
            </a:r>
            <a:r>
              <a:rPr lang="fr-BE" baseline="0" dirty="0" smtClean="0"/>
              <a:t> hand </a:t>
            </a:r>
            <a:r>
              <a:rPr lang="fr-BE" baseline="0" dirty="0" err="1" smtClean="0"/>
              <a:t>this</a:t>
            </a:r>
            <a:r>
              <a:rPr lang="fr-BE" baseline="0" dirty="0" smtClean="0"/>
              <a:t> clade </a:t>
            </a:r>
            <a:r>
              <a:rPr lang="fr-BE" baseline="0" dirty="0" err="1" smtClean="0"/>
              <a:t>here</a:t>
            </a:r>
            <a:r>
              <a:rPr lang="fr-BE" baseline="0" dirty="0" smtClean="0"/>
              <a:t> for instance </a:t>
            </a:r>
            <a:r>
              <a:rPr lang="fr-BE" baseline="0" dirty="0" err="1" smtClean="0"/>
              <a:t>that</a:t>
            </a:r>
            <a:r>
              <a:rPr lang="fr-BE" baseline="0" dirty="0" smtClean="0"/>
              <a:t> has a </a:t>
            </a:r>
            <a:r>
              <a:rPr lang="fr-BE" baseline="0" dirty="0" err="1" smtClean="0"/>
              <a:t>cosmopolitan</a:t>
            </a:r>
            <a:r>
              <a:rPr lang="fr-BE" baseline="0" dirty="0" smtClean="0"/>
              <a:t> distribution </a:t>
            </a:r>
            <a:r>
              <a:rPr lang="fr-BE" baseline="0" dirty="0" err="1" smtClean="0"/>
              <a:t>taken</a:t>
            </a:r>
            <a:r>
              <a:rPr lang="fr-BE" baseline="0" dirty="0" smtClean="0"/>
              <a:t> as a </a:t>
            </a:r>
            <a:r>
              <a:rPr lang="fr-BE" baseline="0" dirty="0" err="1" smtClean="0"/>
              <a:t>whole</a:t>
            </a:r>
            <a:r>
              <a:rPr lang="fr-BE" baseline="0" dirty="0" smtClean="0"/>
              <a:t> have </a:t>
            </a:r>
            <a:r>
              <a:rPr lang="fr-BE" baseline="0" dirty="0" err="1" smtClean="0"/>
              <a:t>some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 lot of </a:t>
            </a:r>
            <a:r>
              <a:rPr lang="fr-BE" baseline="0" dirty="0" err="1" smtClean="0"/>
              <a:t>different</a:t>
            </a:r>
            <a:r>
              <a:rPr lang="fr-BE" baseline="0" dirty="0" smtClean="0"/>
              <a:t> </a:t>
            </a:r>
            <a:r>
              <a:rPr lang="fr-BE" baseline="0" dirty="0" err="1" smtClean="0"/>
              <a:t>phylotypes</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 few </a:t>
            </a:r>
            <a:r>
              <a:rPr lang="fr-BE" baseline="0" dirty="0" err="1" smtClean="0"/>
              <a:t>interesting</a:t>
            </a:r>
            <a:r>
              <a:rPr lang="fr-BE" baseline="0" dirty="0" smtClean="0"/>
              <a:t> cases </a:t>
            </a:r>
            <a:r>
              <a:rPr lang="fr-BE" baseline="0" dirty="0" err="1" smtClean="0"/>
              <a:t>where</a:t>
            </a:r>
            <a:r>
              <a:rPr lang="fr-BE" baseline="0" dirty="0" smtClean="0"/>
              <a:t> </a:t>
            </a:r>
            <a:r>
              <a:rPr lang="fr-BE" baseline="0" dirty="0" err="1" smtClean="0"/>
              <a:t>species</a:t>
            </a:r>
            <a:r>
              <a:rPr lang="fr-BE" baseline="0" dirty="0" smtClean="0"/>
              <a:t> show </a:t>
            </a:r>
            <a:r>
              <a:rPr lang="fr-BE" baseline="0" dirty="0" err="1" smtClean="0"/>
              <a:t>strong</a:t>
            </a:r>
            <a:r>
              <a:rPr lang="fr-BE" baseline="0" dirty="0" smtClean="0"/>
              <a:t> </a:t>
            </a:r>
            <a:r>
              <a:rPr lang="fr-BE" baseline="0" dirty="0" err="1" smtClean="0"/>
              <a:t>specificity</a:t>
            </a:r>
            <a:r>
              <a:rPr lang="fr-BE" baseline="0" dirty="0" smtClean="0"/>
              <a:t> in a </a:t>
            </a:r>
            <a:r>
              <a:rPr lang="fr-BE" baseline="0" dirty="0" err="1" smtClean="0"/>
              <a:t>region</a:t>
            </a:r>
            <a:r>
              <a:rPr lang="fr-BE" baseline="0" dirty="0" smtClean="0"/>
              <a:t>, but </a:t>
            </a:r>
            <a:r>
              <a:rPr lang="fr-BE" baseline="0" dirty="0" err="1" smtClean="0"/>
              <a:t>then</a:t>
            </a:r>
            <a:r>
              <a:rPr lang="fr-BE" baseline="0" dirty="0" smtClean="0"/>
              <a:t> switch to </a:t>
            </a:r>
            <a:r>
              <a:rPr lang="fr-BE" baseline="0" dirty="0" err="1" smtClean="0"/>
              <a:t>another</a:t>
            </a:r>
            <a:r>
              <a:rPr lang="fr-BE" baseline="0" dirty="0" smtClean="0"/>
              <a:t> nostoc in a </a:t>
            </a:r>
            <a:r>
              <a:rPr lang="fr-BE" baseline="0" dirty="0" err="1" smtClean="0"/>
              <a:t>different</a:t>
            </a:r>
            <a:r>
              <a:rPr lang="fr-BE" baseline="0" dirty="0" smtClean="0"/>
              <a:t>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this</a:t>
            </a:r>
            <a:r>
              <a:rPr lang="fr-BE" baseline="0" dirty="0" smtClean="0"/>
              <a:t> one </a:t>
            </a:r>
            <a:r>
              <a:rPr lang="fr-BE" baseline="0" dirty="0" err="1" smtClean="0"/>
              <a:t>which</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green nostoc in </a:t>
            </a:r>
            <a:r>
              <a:rPr lang="fr-BE" baseline="0" dirty="0" err="1" smtClean="0"/>
              <a:t>boreal</a:t>
            </a:r>
            <a:r>
              <a:rPr lang="fr-BE" baseline="0" dirty="0" smtClean="0"/>
              <a:t> zones and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brownish</a:t>
            </a:r>
            <a:r>
              <a:rPr lang="fr-BE" baseline="0" dirty="0" smtClean="0"/>
              <a:t> one in </a:t>
            </a:r>
            <a:r>
              <a:rPr lang="fr-BE" baseline="0" dirty="0" err="1" smtClean="0"/>
              <a:t>south</a:t>
            </a:r>
            <a:r>
              <a:rPr lang="fr-BE" baseline="0" dirty="0" smtClean="0"/>
              <a:t> of the usa, or </a:t>
            </a:r>
            <a:r>
              <a:rPr lang="fr-BE" baseline="0" dirty="0" err="1" smtClean="0"/>
              <a:t>this</a:t>
            </a:r>
            <a:r>
              <a:rPr lang="fr-BE" baseline="0" dirty="0" smtClean="0"/>
              <a:t> one </a:t>
            </a:r>
            <a:r>
              <a:rPr lang="fr-BE" baseline="0" dirty="0" err="1" smtClean="0"/>
              <a:t>that</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a:t>
            </a:r>
            <a:r>
              <a:rPr lang="fr-BE" baseline="0" dirty="0" err="1" smtClean="0"/>
              <a:t>red</a:t>
            </a:r>
            <a:r>
              <a:rPr lang="fr-BE" baseline="0" dirty="0" smtClean="0"/>
              <a:t> one in </a:t>
            </a:r>
            <a:r>
              <a:rPr lang="fr-BE" baseline="0" dirty="0" err="1" smtClean="0"/>
              <a:t>boreal</a:t>
            </a:r>
            <a:r>
              <a:rPr lang="fr-BE" baseline="0" dirty="0" smtClean="0"/>
              <a:t> </a:t>
            </a:r>
            <a:r>
              <a:rPr lang="fr-BE" baseline="0" dirty="0" err="1" smtClean="0"/>
              <a:t>regions</a:t>
            </a:r>
            <a:r>
              <a:rPr lang="fr-BE" baseline="0" dirty="0" smtClean="0"/>
              <a:t>, but </a:t>
            </a:r>
            <a:r>
              <a:rPr lang="fr-BE" baseline="0" dirty="0" err="1" smtClean="0"/>
              <a:t>with</a:t>
            </a:r>
            <a:r>
              <a:rPr lang="fr-BE" baseline="0" dirty="0" smtClean="0"/>
              <a:t> </a:t>
            </a:r>
            <a:r>
              <a:rPr lang="fr-BE" baseline="0" dirty="0" err="1" smtClean="0"/>
              <a:t>this</a:t>
            </a:r>
            <a:r>
              <a:rPr lang="fr-BE" baseline="0" dirty="0" smtClean="0"/>
              <a:t> green one in </a:t>
            </a:r>
            <a:r>
              <a:rPr lang="fr-BE" baseline="0" dirty="0" err="1" smtClean="0"/>
              <a:t>temperate</a:t>
            </a:r>
            <a:r>
              <a:rPr lang="fr-BE" baseline="0" dirty="0" smtClean="0"/>
              <a:t> </a:t>
            </a:r>
            <a:r>
              <a:rPr lang="fr-BE" baseline="0" dirty="0" err="1" smtClean="0"/>
              <a:t>Asia</a:t>
            </a:r>
            <a:r>
              <a:rPr lang="fr-BE" baseline="0" dirty="0" smtClean="0"/>
              <a:t>. This </a:t>
            </a:r>
            <a:r>
              <a:rPr lang="fr-BE" baseline="0" dirty="0" err="1" smtClean="0"/>
              <a:t>fits</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with</a:t>
            </a:r>
            <a:r>
              <a:rPr lang="fr-BE" baseline="0" dirty="0" smtClean="0"/>
              <a:t> the </a:t>
            </a:r>
            <a:r>
              <a:rPr lang="fr-BE" baseline="0" dirty="0" err="1" smtClean="0"/>
              <a:t>geographic</a:t>
            </a:r>
            <a:r>
              <a:rPr lang="fr-BE" baseline="0" dirty="0" smtClean="0"/>
              <a:t> </a:t>
            </a:r>
            <a:r>
              <a:rPr lang="fr-BE" baseline="0" dirty="0" err="1" smtClean="0"/>
              <a:t>mosaic</a:t>
            </a:r>
            <a:r>
              <a:rPr lang="fr-BE" baseline="0" dirty="0" smtClean="0"/>
              <a:t> of </a:t>
            </a:r>
            <a:r>
              <a:rPr lang="fr-BE" baseline="0" dirty="0" err="1" smtClean="0"/>
              <a:t>coevolution</a:t>
            </a:r>
            <a:r>
              <a:rPr lang="fr-BE" baseline="0" dirty="0" smtClean="0"/>
              <a:t> </a:t>
            </a:r>
            <a:r>
              <a:rPr lang="fr-BE" baseline="0" dirty="0" err="1" smtClean="0"/>
              <a:t>theory</a:t>
            </a:r>
            <a:r>
              <a:rPr lang="fr-BE" baseline="0" dirty="0" smtClean="0"/>
              <a:t> </a:t>
            </a:r>
            <a:r>
              <a:rPr lang="fr-BE" baseline="0" dirty="0" err="1" smtClean="0"/>
              <a:t>stating</a:t>
            </a:r>
            <a:r>
              <a:rPr lang="fr-BE" baseline="0" dirty="0" smtClean="0"/>
              <a:t> </a:t>
            </a:r>
            <a:r>
              <a:rPr lang="en-US" sz="1200" dirty="0" smtClean="0"/>
              <a:t>that long-term dynamics of coevolution may occur over large geographic ranges rather than within local populations and based on the observation that a species may adapt and become specialized to another species differently in separate regions.</a:t>
            </a:r>
            <a:endParaRPr lang="fr-BE" sz="1200" dirty="0" smtClean="0"/>
          </a:p>
          <a:p>
            <a:r>
              <a:rPr lang="fr-BE" baseline="0" dirty="0" smtClean="0"/>
              <a:t>There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selectivity</a:t>
            </a:r>
            <a:r>
              <a:rPr lang="fr-BE" baseline="0" dirty="0" smtClean="0"/>
              <a:t>, </a:t>
            </a:r>
            <a:r>
              <a:rPr lang="fr-BE" baseline="0" dirty="0" err="1" smtClean="0"/>
              <a:t>meaning</a:t>
            </a:r>
            <a:r>
              <a:rPr lang="fr-BE" baseline="0" dirty="0" smtClean="0"/>
              <a:t> </a:t>
            </a:r>
            <a:r>
              <a:rPr lang="fr-BE" baseline="0" dirty="0" err="1" smtClean="0"/>
              <a:t>that</a:t>
            </a:r>
            <a:r>
              <a:rPr lang="fr-BE" baseline="0" dirty="0" smtClean="0"/>
              <a:t> for instance all </a:t>
            </a:r>
            <a:r>
              <a:rPr lang="fr-BE" baseline="0" dirty="0" err="1" smtClean="0"/>
              <a:t>these</a:t>
            </a:r>
            <a:r>
              <a:rPr lang="fr-BE" baseline="0" dirty="0" smtClean="0"/>
              <a: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found</a:t>
            </a:r>
            <a:r>
              <a:rPr lang="fr-BE" baseline="0" dirty="0" smtClean="0"/>
              <a:t> in the </a:t>
            </a:r>
            <a:r>
              <a:rPr lang="fr-BE" baseline="0" dirty="0" err="1" smtClean="0"/>
              <a:t>same</a:t>
            </a:r>
            <a:r>
              <a:rPr lang="fr-BE" baseline="0" dirty="0" smtClean="0"/>
              <a:t> </a:t>
            </a:r>
            <a:r>
              <a:rPr lang="fr-BE" baseline="0" dirty="0" err="1" smtClean="0"/>
              <a:t>localities</a:t>
            </a:r>
            <a:r>
              <a:rPr lang="fr-BE" baseline="0" dirty="0" smtClean="0"/>
              <a:t> of </a:t>
            </a:r>
            <a:r>
              <a:rPr lang="fr-BE" baseline="0" dirty="0" err="1" smtClean="0"/>
              <a:t>Norway</a:t>
            </a:r>
            <a:r>
              <a:rPr lang="fr-BE" baseline="0" dirty="0" smtClean="0"/>
              <a:t>, </a:t>
            </a:r>
            <a:r>
              <a:rPr lang="fr-BE" baseline="0" dirty="0" err="1" smtClean="0"/>
              <a:t>Russia</a:t>
            </a:r>
            <a:r>
              <a:rPr lang="fr-BE" baseline="0" dirty="0" smtClean="0"/>
              <a:t> and Canada, but in all 3 continents </a:t>
            </a:r>
            <a:r>
              <a:rPr lang="fr-BE" baseline="0" dirty="0" err="1" smtClean="0"/>
              <a:t>this</a:t>
            </a:r>
            <a:r>
              <a:rPr lang="fr-BE" baseline="0" dirty="0" smtClean="0"/>
              <a:t> one </a:t>
            </a:r>
            <a:r>
              <a:rPr lang="fr-BE" baseline="0" dirty="0" err="1" smtClean="0"/>
              <a:t>was</a:t>
            </a:r>
            <a:r>
              <a:rPr lang="fr-BE" baseline="0" dirty="0" smtClean="0"/>
              <a:t> </a:t>
            </a:r>
            <a:r>
              <a:rPr lang="fr-BE" baseline="0" dirty="0" err="1" smtClean="0"/>
              <a:t>always</a:t>
            </a:r>
            <a:r>
              <a:rPr lang="fr-BE" baseline="0" dirty="0" smtClean="0"/>
              <a:t> </a:t>
            </a:r>
            <a:r>
              <a:rPr lang="fr-BE" baseline="0" dirty="0" err="1" smtClean="0"/>
              <a:t>with</a:t>
            </a:r>
            <a:r>
              <a:rPr lang="fr-BE" baseline="0" dirty="0" smtClean="0"/>
              <a:t> the </a:t>
            </a:r>
            <a:r>
              <a:rPr lang="fr-BE" baseline="0" dirty="0" err="1" smtClean="0"/>
              <a:t>grey</a:t>
            </a:r>
            <a:r>
              <a:rPr lang="fr-BE" baseline="0" dirty="0" smtClean="0"/>
              <a:t> one,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with</a:t>
            </a:r>
            <a:r>
              <a:rPr lang="fr-BE" baseline="0" dirty="0" smtClean="0"/>
              <a:t> the green one and </a:t>
            </a:r>
            <a:r>
              <a:rPr lang="fr-BE" baseline="0" dirty="0" err="1" smtClean="0"/>
              <a:t>this</a:t>
            </a:r>
            <a:r>
              <a:rPr lang="fr-BE" baseline="0" dirty="0" smtClean="0"/>
              <a:t> one </a:t>
            </a:r>
            <a:r>
              <a:rPr lang="fr-BE" baseline="0" dirty="0" err="1" smtClean="0"/>
              <a:t>with</a:t>
            </a:r>
            <a:r>
              <a:rPr lang="fr-BE" baseline="0" dirty="0" smtClean="0"/>
              <a:t> the </a:t>
            </a:r>
            <a:r>
              <a:rPr lang="fr-BE" baseline="0" dirty="0" err="1" smtClean="0"/>
              <a:t>red</a:t>
            </a:r>
            <a:r>
              <a:rPr lang="fr-BE" baseline="0" dirty="0" smtClean="0"/>
              <a:t> one, </a:t>
            </a:r>
            <a:r>
              <a:rPr lang="fr-BE" baseline="0" dirty="0" err="1" smtClean="0"/>
              <a:t>even</a:t>
            </a:r>
            <a:r>
              <a:rPr lang="fr-BE" baseline="0" dirty="0" smtClean="0"/>
              <a:t> </a:t>
            </a:r>
            <a:r>
              <a:rPr lang="fr-BE" baseline="0" dirty="0" err="1" smtClean="0"/>
              <a:t>though</a:t>
            </a:r>
            <a:r>
              <a:rPr lang="fr-BE" baseline="0" dirty="0" smtClean="0"/>
              <a:t> the </a:t>
            </a:r>
            <a:r>
              <a:rPr lang="fr-BE" baseline="0" dirty="0" err="1" smtClean="0"/>
              <a:t>other</a:t>
            </a:r>
            <a:r>
              <a:rPr lang="fr-BE" baseline="0" dirty="0" smtClean="0"/>
              <a:t> nostoc </a:t>
            </a:r>
            <a:r>
              <a:rPr lang="fr-BE" baseline="0" dirty="0" err="1" smtClean="0"/>
              <a:t>were</a:t>
            </a:r>
            <a:r>
              <a:rPr lang="fr-BE" baseline="0" dirty="0" smtClean="0"/>
              <a:t> </a:t>
            </a:r>
            <a:r>
              <a:rPr lang="fr-BE" baseline="0" dirty="0" err="1" smtClean="0"/>
              <a:t>present</a:t>
            </a:r>
            <a:r>
              <a:rPr lang="fr-BE" baseline="0" dirty="0" smtClean="0"/>
              <a:t> </a:t>
            </a:r>
            <a:r>
              <a:rPr lang="fr-BE" baseline="0" dirty="0" err="1" smtClean="0"/>
              <a:t>so</a:t>
            </a:r>
            <a:r>
              <a:rPr lang="fr-BE" baseline="0" dirty="0" smtClean="0"/>
              <a:t> </a:t>
            </a:r>
            <a:r>
              <a:rPr lang="fr-BE" baseline="0" dirty="0" err="1" smtClean="0"/>
              <a:t>it’s</a:t>
            </a:r>
            <a:r>
              <a:rPr lang="fr-BE" baseline="0" dirty="0" smtClean="0"/>
              <a:t> not </a:t>
            </a:r>
            <a:r>
              <a:rPr lang="fr-BE" baseline="0" dirty="0" err="1" smtClean="0"/>
              <a:t>just</a:t>
            </a:r>
            <a:r>
              <a:rPr lang="fr-BE" baseline="0" dirty="0" smtClean="0"/>
              <a:t> association </a:t>
            </a:r>
            <a:r>
              <a:rPr lang="fr-BE" baseline="0" dirty="0" err="1" smtClean="0"/>
              <a:t>with</a:t>
            </a:r>
            <a:r>
              <a:rPr lang="fr-BE" baseline="0" dirty="0" smtClean="0"/>
              <a:t> </a:t>
            </a:r>
            <a:r>
              <a:rPr lang="fr-BE" baseline="0" dirty="0" err="1" smtClean="0"/>
              <a:t>any</a:t>
            </a:r>
            <a:r>
              <a:rPr lang="fr-BE" baseline="0" dirty="0" smtClean="0"/>
              <a:t> Nostoc </a:t>
            </a:r>
            <a:r>
              <a:rPr lang="fr-BE" baseline="0" dirty="0" err="1" smtClean="0"/>
              <a:t>present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specialists</a:t>
            </a:r>
            <a:r>
              <a:rPr lang="fr-BE" baseline="0" dirty="0" smtClean="0"/>
              <a:t> </a:t>
            </a:r>
            <a:r>
              <a:rPr lang="fr-BE" baseline="0" dirty="0" err="1" smtClean="0"/>
              <a:t>species</a:t>
            </a:r>
            <a:r>
              <a:rPr lang="fr-BE" baseline="0" dirty="0" smtClean="0"/>
              <a:t> are </a:t>
            </a:r>
            <a:r>
              <a:rPr lang="fr-BE" baseline="0" dirty="0" err="1" smtClean="0"/>
              <a:t>always</a:t>
            </a:r>
            <a:r>
              <a:rPr lang="fr-BE" baseline="0" dirty="0" smtClean="0"/>
              <a:t> on a long </a:t>
            </a:r>
            <a:r>
              <a:rPr lang="fr-BE" baseline="0" dirty="0" err="1" smtClean="0"/>
              <a:t>branch</a:t>
            </a:r>
            <a:r>
              <a:rPr lang="fr-BE" baseline="0" dirty="0" smtClean="0"/>
              <a:t>, </a:t>
            </a:r>
            <a:r>
              <a:rPr lang="fr-BE" baseline="0" dirty="0" err="1" smtClean="0"/>
              <a:t>meaning</a:t>
            </a:r>
            <a:r>
              <a:rPr lang="fr-BE" baseline="0" dirty="0" smtClean="0"/>
              <a:t> </a:t>
            </a:r>
            <a:r>
              <a:rPr lang="fr-BE" baseline="0" dirty="0" err="1" smtClean="0"/>
              <a:t>they</a:t>
            </a:r>
            <a:r>
              <a:rPr lang="fr-BE" baseline="0" dirty="0" smtClean="0"/>
              <a:t> </a:t>
            </a:r>
            <a:r>
              <a:rPr lang="fr-BE" baseline="0" dirty="0" err="1" smtClean="0"/>
              <a:t>most</a:t>
            </a:r>
            <a:r>
              <a:rPr lang="fr-BE" baseline="0" dirty="0" smtClean="0"/>
              <a:t> </a:t>
            </a:r>
            <a:r>
              <a:rPr lang="fr-BE" baseline="0" dirty="0" err="1" smtClean="0"/>
              <a:t>probably</a:t>
            </a:r>
            <a:r>
              <a:rPr lang="fr-BE" baseline="0" dirty="0" smtClean="0"/>
              <a:t> </a:t>
            </a:r>
            <a:r>
              <a:rPr lang="fr-BE" baseline="0" dirty="0" err="1" smtClean="0"/>
              <a:t>represent</a:t>
            </a:r>
            <a:r>
              <a:rPr lang="fr-BE" baseline="0" dirty="0" smtClean="0"/>
              <a:t> </a:t>
            </a:r>
            <a:r>
              <a:rPr lang="fr-BE" baseline="0" dirty="0" err="1" smtClean="0"/>
              <a:t>species</a:t>
            </a:r>
            <a:r>
              <a:rPr lang="fr-BE" baseline="0" dirty="0" smtClean="0"/>
              <a:t> </a:t>
            </a:r>
            <a:r>
              <a:rPr lang="fr-BE" baseline="0" dirty="0" err="1" smtClean="0"/>
              <a:t>existing</a:t>
            </a:r>
            <a:r>
              <a:rPr lang="fr-BE" baseline="0" dirty="0" smtClean="0"/>
              <a:t> for a long time </a:t>
            </a:r>
            <a:r>
              <a:rPr lang="fr-BE" baseline="0" dirty="0" err="1" smtClean="0"/>
              <a:t>while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are on </a:t>
            </a:r>
            <a:r>
              <a:rPr lang="fr-BE" baseline="0" dirty="0" err="1" smtClean="0"/>
              <a:t>very</a:t>
            </a:r>
            <a:r>
              <a:rPr lang="fr-BE" baseline="0" dirty="0" smtClean="0"/>
              <a:t> short branches, </a:t>
            </a:r>
            <a:r>
              <a:rPr lang="fr-BE" baseline="0" dirty="0" err="1" smtClean="0"/>
              <a:t>suggesting</a:t>
            </a:r>
            <a:r>
              <a:rPr lang="fr-BE" baseline="0" dirty="0" smtClean="0"/>
              <a:t> </a:t>
            </a:r>
            <a:r>
              <a:rPr lang="fr-BE" baseline="0" dirty="0" err="1" smtClean="0"/>
              <a:t>recent</a:t>
            </a:r>
            <a:r>
              <a:rPr lang="fr-BE" baseline="0" dirty="0" smtClean="0"/>
              <a:t> </a:t>
            </a:r>
            <a:r>
              <a:rPr lang="fr-BE" baseline="0" dirty="0" err="1" smtClean="0"/>
              <a:t>species</a:t>
            </a:r>
            <a:r>
              <a:rPr lang="fr-BE" baseline="0" dirty="0" smtClean="0"/>
              <a:t>. That </a:t>
            </a:r>
            <a:r>
              <a:rPr lang="fr-BE" baseline="0" dirty="0" err="1" smtClean="0"/>
              <a:t>would</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baseline="0" dirty="0" err="1" smtClean="0"/>
              <a:t>species</a:t>
            </a:r>
            <a:r>
              <a:rPr lang="fr-BE" baseline="0" dirty="0" smtClean="0"/>
              <a:t> have a trend to </a:t>
            </a:r>
            <a:r>
              <a:rPr lang="fr-BE" baseline="0" dirty="0" err="1" smtClean="0"/>
              <a:t>acquire</a:t>
            </a:r>
            <a:r>
              <a:rPr lang="fr-BE" baseline="0" dirty="0" smtClean="0"/>
              <a:t> </a:t>
            </a:r>
            <a:r>
              <a:rPr lang="fr-BE" baseline="0" dirty="0" err="1" smtClean="0"/>
              <a:t>specialisation</a:t>
            </a:r>
            <a:r>
              <a:rPr lang="fr-BE" baseline="0" dirty="0" smtClean="0"/>
              <a:t> </a:t>
            </a:r>
            <a:r>
              <a:rPr lang="fr-BE" baseline="0" dirty="0" err="1" smtClean="0"/>
              <a:t>through</a:t>
            </a:r>
            <a:r>
              <a:rPr lang="fr-BE" baseline="0" dirty="0" smtClean="0"/>
              <a:t> time. </a:t>
            </a:r>
            <a:r>
              <a:rPr lang="fr-BE" baseline="0" dirty="0" err="1" smtClean="0"/>
              <a:t>We</a:t>
            </a:r>
            <a:r>
              <a:rPr lang="fr-BE" baseline="0" dirty="0" smtClean="0"/>
              <a:t> </a:t>
            </a:r>
            <a:r>
              <a:rPr lang="fr-BE" baseline="0" dirty="0" err="1" smtClean="0"/>
              <a:t>might</a:t>
            </a:r>
            <a:r>
              <a:rPr lang="fr-BE" baseline="0" dirty="0" smtClean="0"/>
              <a:t> </a:t>
            </a:r>
            <a:r>
              <a:rPr lang="fr-BE" baseline="0" dirty="0" err="1" smtClean="0"/>
              <a:t>also</a:t>
            </a:r>
            <a:r>
              <a:rPr lang="fr-BE" baseline="0" dirty="0" smtClean="0"/>
              <a:t> </a:t>
            </a:r>
            <a:r>
              <a:rPr lang="fr-BE" baseline="0" dirty="0" err="1" smtClean="0"/>
              <a:t>correlate</a:t>
            </a:r>
            <a:r>
              <a:rPr lang="fr-BE" baseline="0" dirty="0" smtClean="0"/>
              <a:t> </a:t>
            </a:r>
            <a:r>
              <a:rPr lang="fr-BE" baseline="0" dirty="0" err="1" smtClean="0"/>
              <a:t>this</a:t>
            </a:r>
            <a:r>
              <a:rPr lang="fr-BE" baseline="0" dirty="0" smtClean="0"/>
              <a:t> radiation </a:t>
            </a:r>
            <a:r>
              <a:rPr lang="fr-BE" baseline="0" dirty="0" err="1" smtClean="0"/>
              <a:t>here</a:t>
            </a:r>
            <a:r>
              <a:rPr lang="fr-BE" baseline="0" dirty="0" smtClean="0"/>
              <a:t> </a:t>
            </a:r>
            <a:r>
              <a:rPr lang="fr-BE" baseline="0" dirty="0" err="1" smtClean="0"/>
              <a:t>with</a:t>
            </a:r>
            <a:r>
              <a:rPr lang="fr-BE" baseline="0" dirty="0" smtClean="0"/>
              <a:t> </a:t>
            </a:r>
            <a:r>
              <a:rPr lang="fr-BE" baseline="0" dirty="0" err="1" smtClean="0"/>
              <a:t>generalism</a:t>
            </a:r>
            <a:r>
              <a:rPr lang="fr-BE" baseline="0" dirty="0" smtClean="0"/>
              <a:t>. </a:t>
            </a:r>
            <a:r>
              <a:rPr lang="fr-BE" baseline="0" dirty="0" err="1" smtClean="0"/>
              <a:t>Then</a:t>
            </a:r>
            <a:r>
              <a:rPr lang="fr-BE" baseline="0" dirty="0" smtClean="0"/>
              <a:t> </a:t>
            </a:r>
            <a:r>
              <a:rPr lang="fr-BE" baseline="0" dirty="0" err="1" smtClean="0"/>
              <a:t>finally</a:t>
            </a:r>
            <a:r>
              <a:rPr lang="fr-BE" baseline="0" dirty="0" smtClean="0"/>
              <a:t> </a:t>
            </a:r>
            <a:r>
              <a:rPr lang="fr-BE" baseline="0" dirty="0" err="1" smtClean="0"/>
              <a:t>let’s</a:t>
            </a:r>
            <a:r>
              <a:rPr lang="fr-BE" baseline="0" dirty="0" smtClean="0"/>
              <a:t> </a:t>
            </a:r>
            <a:r>
              <a:rPr lang="fr-BE" baseline="0" dirty="0" err="1" smtClean="0"/>
              <a:t>also</a:t>
            </a:r>
            <a:r>
              <a:rPr lang="fr-BE" baseline="0" dirty="0" smtClean="0"/>
              <a:t> note </a:t>
            </a:r>
            <a:r>
              <a:rPr lang="fr-BE" baseline="0" dirty="0" err="1" smtClean="0"/>
              <a:t>that</a:t>
            </a:r>
            <a:r>
              <a:rPr lang="fr-BE" baseline="0" dirty="0" smtClean="0"/>
              <a:t> </a:t>
            </a:r>
            <a:r>
              <a:rPr lang="fr-BE" baseline="0" dirty="0" err="1" smtClean="0"/>
              <a:t>species</a:t>
            </a:r>
            <a:r>
              <a:rPr lang="fr-BE" baseline="0" dirty="0" smtClean="0"/>
              <a:t> </a:t>
            </a:r>
            <a:r>
              <a:rPr lang="fr-BE" baseline="0" dirty="0" err="1" smtClean="0"/>
              <a:t>using</a:t>
            </a:r>
            <a:r>
              <a:rPr lang="fr-BE" baseline="0" dirty="0" smtClean="0"/>
              <a:t> </a:t>
            </a:r>
            <a:r>
              <a:rPr lang="fr-BE" baseline="0" dirty="0" err="1" smtClean="0"/>
              <a:t>different</a:t>
            </a:r>
            <a:r>
              <a:rPr lang="fr-BE" baseline="0" dirty="0" smtClean="0"/>
              <a:t> </a:t>
            </a:r>
            <a:r>
              <a:rPr lang="fr-BE" baseline="0" dirty="0" err="1" smtClean="0"/>
              <a:t>phylotypes</a:t>
            </a:r>
            <a:r>
              <a:rPr lang="fr-BE" baseline="0" dirty="0" smtClean="0"/>
              <a:t> have </a:t>
            </a:r>
            <a:r>
              <a:rPr lang="fr-BE" baseline="0" dirty="0" err="1" smtClean="0"/>
              <a:t>many</a:t>
            </a:r>
            <a:r>
              <a:rPr lang="fr-BE" baseline="0" dirty="0" smtClean="0"/>
              <a:t> </a:t>
            </a:r>
            <a:r>
              <a:rPr lang="fr-BE" baseline="0" dirty="0" err="1" smtClean="0"/>
              <a:t>haplotypes</a:t>
            </a:r>
            <a:r>
              <a:rPr lang="fr-BE" baseline="0" dirty="0" smtClean="0"/>
              <a:t> </a:t>
            </a:r>
            <a:r>
              <a:rPr lang="fr-BE" baseline="0" dirty="0" err="1" smtClean="0"/>
              <a:t>while</a:t>
            </a:r>
            <a:r>
              <a:rPr lang="fr-BE" baseline="0" dirty="0" smtClean="0"/>
              <a:t> </a:t>
            </a:r>
            <a:r>
              <a:rPr lang="fr-BE" baseline="0" dirty="0" err="1" smtClean="0"/>
              <a:t>specialist</a:t>
            </a:r>
            <a:r>
              <a:rPr lang="fr-BE" baseline="0" dirty="0" smtClean="0"/>
              <a:t> one have </a:t>
            </a:r>
            <a:r>
              <a:rPr lang="fr-BE" baseline="0" dirty="0" err="1" smtClean="0"/>
              <a:t>only</a:t>
            </a:r>
            <a:r>
              <a:rPr lang="fr-BE" baseline="0" dirty="0" smtClean="0"/>
              <a:t> a few, </a:t>
            </a:r>
            <a:r>
              <a:rPr lang="fr-BE" baseline="0" dirty="0" err="1" smtClean="0"/>
              <a:t>suggesting</a:t>
            </a:r>
            <a:r>
              <a:rPr lang="fr-BE" baseline="0" dirty="0" smtClean="0"/>
              <a:t> more </a:t>
            </a:r>
            <a:r>
              <a:rPr lang="fr-BE" baseline="0" dirty="0" err="1" smtClean="0"/>
              <a:t>genetic</a:t>
            </a:r>
            <a:r>
              <a:rPr lang="fr-BE" baseline="0" dirty="0" smtClean="0"/>
              <a:t> </a:t>
            </a:r>
            <a:r>
              <a:rPr lang="fr-BE" baseline="0" dirty="0" err="1" smtClean="0"/>
              <a:t>stability</a:t>
            </a:r>
            <a:r>
              <a:rPr lang="fr-BE" baseline="0" dirty="0" smtClean="0"/>
              <a:t> in the </a:t>
            </a:r>
            <a:r>
              <a:rPr lang="fr-BE" baseline="0" dirty="0" err="1" smtClean="0"/>
              <a:t>specialiszed</a:t>
            </a:r>
            <a:r>
              <a:rPr lang="fr-BE" baseline="0" dirty="0" smtClean="0"/>
              <a:t> one.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24</a:t>
            </a:fld>
            <a:endParaRPr lang="fr-BE"/>
          </a:p>
        </p:txBody>
      </p:sp>
    </p:spTree>
    <p:extLst>
      <p:ext uri="{BB962C8B-B14F-4D97-AF65-F5344CB8AC3E}">
        <p14:creationId xmlns:p14="http://schemas.microsoft.com/office/powerpoint/2010/main" val="841825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Then</a:t>
            </a:r>
            <a:r>
              <a:rPr lang="fr-BE" dirty="0" smtClean="0"/>
              <a:t> to compare the </a:t>
            </a:r>
            <a:r>
              <a:rPr lang="fr-BE" dirty="0" err="1" smtClean="0"/>
              <a:t>two</a:t>
            </a:r>
            <a:r>
              <a:rPr lang="fr-BE" dirty="0" smtClean="0"/>
              <a:t> </a:t>
            </a:r>
            <a:r>
              <a:rPr lang="fr-BE" dirty="0" err="1" smtClean="0"/>
              <a:t>symbionts</a:t>
            </a:r>
            <a:r>
              <a:rPr lang="fr-BE" baseline="0" dirty="0" smtClean="0"/>
              <a:t> </a:t>
            </a:r>
            <a:r>
              <a:rPr lang="fr-BE" dirty="0" err="1" smtClean="0"/>
              <a:t>this</a:t>
            </a:r>
            <a:r>
              <a:rPr lang="fr-BE" dirty="0" smtClean="0"/>
              <a:t> </a:t>
            </a:r>
            <a:r>
              <a:rPr lang="fr-BE" dirty="0" err="1" smtClean="0"/>
              <a:t>is</a:t>
            </a:r>
            <a:r>
              <a:rPr lang="fr-BE" dirty="0" smtClean="0"/>
              <a:t> a figure</a:t>
            </a:r>
            <a:r>
              <a:rPr lang="fr-BE" baseline="0" dirty="0" smtClean="0"/>
              <a:t> </a:t>
            </a:r>
            <a:r>
              <a:rPr lang="fr-BE" baseline="0" dirty="0" err="1" smtClean="0"/>
              <a:t>with</a:t>
            </a:r>
            <a:r>
              <a:rPr lang="fr-BE" baseline="0" dirty="0" smtClean="0"/>
              <a:t> on the </a:t>
            </a:r>
            <a:r>
              <a:rPr lang="fr-BE" baseline="0" dirty="0" err="1" smtClean="0"/>
              <a:t>left</a:t>
            </a:r>
            <a:r>
              <a:rPr lang="fr-BE" baseline="0" dirty="0" smtClean="0"/>
              <a:t> a </a:t>
            </a:r>
            <a:r>
              <a:rPr lang="fr-BE" baseline="0" dirty="0" err="1" smtClean="0"/>
              <a:t>chronogram</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BEAST and on the right an </a:t>
            </a:r>
            <a:r>
              <a:rPr lang="fr-BE" baseline="0" dirty="0" err="1" smtClean="0"/>
              <a:t>haplotype</a:t>
            </a:r>
            <a:r>
              <a:rPr lang="fr-BE" baseline="0" dirty="0" smtClean="0"/>
              <a:t> network </a:t>
            </a:r>
            <a:r>
              <a:rPr lang="fr-BE" baseline="0" dirty="0" err="1" smtClean="0"/>
              <a:t>also</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TCS.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fungal</a:t>
            </a:r>
            <a:r>
              <a:rPr lang="fr-BE" baseline="0" dirty="0" smtClean="0"/>
              <a:t> </a:t>
            </a:r>
            <a:r>
              <a:rPr lang="fr-BE" baseline="0" dirty="0" err="1" smtClean="0"/>
              <a:t>haplotypes</a:t>
            </a:r>
            <a:r>
              <a:rPr lang="fr-BE" baseline="0" dirty="0" smtClean="0"/>
              <a:t>, and the </a:t>
            </a:r>
            <a:r>
              <a:rPr lang="fr-BE" baseline="0" dirty="0" err="1" smtClean="0"/>
              <a:t>little</a:t>
            </a:r>
            <a:r>
              <a:rPr lang="fr-BE" baseline="0" dirty="0" smtClean="0"/>
              <a:t> dots the </a:t>
            </a:r>
            <a:r>
              <a:rPr lang="fr-BE" baseline="0" dirty="0" err="1" smtClean="0"/>
              <a:t>numbers</a:t>
            </a:r>
            <a:r>
              <a:rPr lang="fr-BE" baseline="0" dirty="0" smtClean="0"/>
              <a:t> of </a:t>
            </a:r>
            <a:r>
              <a:rPr lang="fr-BE" baseline="0" dirty="0" err="1" smtClean="0"/>
              <a:t>steps</a:t>
            </a:r>
            <a:r>
              <a:rPr lang="fr-BE" baseline="0" dirty="0" smtClean="0"/>
              <a:t> (mutations or </a:t>
            </a:r>
            <a:r>
              <a:rPr lang="fr-BE" baseline="0" dirty="0" err="1" smtClean="0"/>
              <a:t>indels</a:t>
            </a:r>
            <a:r>
              <a:rPr lang="fr-BE" baseline="0" dirty="0" smtClean="0"/>
              <a:t>) </a:t>
            </a:r>
            <a:r>
              <a:rPr lang="fr-BE" baseline="0" dirty="0" err="1" smtClean="0"/>
              <a:t>between</a:t>
            </a:r>
            <a:r>
              <a:rPr lang="fr-BE" baseline="0" dirty="0" smtClean="0"/>
              <a:t> </a:t>
            </a:r>
            <a:r>
              <a:rPr lang="fr-BE" baseline="0" dirty="0" err="1" smtClean="0"/>
              <a:t>each</a:t>
            </a:r>
            <a:r>
              <a:rPr lang="fr-BE" baseline="0" dirty="0" smtClean="0"/>
              <a:t> </a:t>
            </a:r>
            <a:r>
              <a:rPr lang="fr-BE" baseline="0" dirty="0" err="1" smtClean="0"/>
              <a:t>haplotype</a:t>
            </a:r>
            <a:r>
              <a:rPr lang="fr-BE" baseline="0" dirty="0" smtClean="0"/>
              <a:t>. The size of the </a:t>
            </a:r>
            <a:r>
              <a:rPr lang="fr-BE" baseline="0" dirty="0" err="1" smtClean="0"/>
              <a:t>circle</a:t>
            </a:r>
            <a:r>
              <a:rPr lang="fr-BE" baseline="0" dirty="0" smtClean="0"/>
              <a:t> </a:t>
            </a:r>
            <a:r>
              <a:rPr lang="fr-BE" baseline="0" dirty="0" err="1" smtClean="0"/>
              <a:t>is</a:t>
            </a:r>
            <a:r>
              <a:rPr lang="fr-BE" baseline="0" dirty="0" smtClean="0"/>
              <a:t> </a:t>
            </a:r>
            <a:r>
              <a:rPr lang="fr-BE" baseline="0" dirty="0" err="1" smtClean="0"/>
              <a:t>proportional</a:t>
            </a:r>
            <a:r>
              <a:rPr lang="fr-BE" baseline="0" dirty="0" smtClean="0"/>
              <a:t> to the </a:t>
            </a:r>
            <a:r>
              <a:rPr lang="fr-BE" baseline="0" dirty="0" err="1" smtClean="0"/>
              <a:t>number</a:t>
            </a:r>
            <a:r>
              <a:rPr lang="fr-BE" baseline="0" dirty="0" smtClean="0"/>
              <a:t> of </a:t>
            </a:r>
            <a:r>
              <a:rPr lang="fr-BE" baseline="0" dirty="0" err="1" smtClean="0"/>
              <a:t>specimens</a:t>
            </a:r>
            <a:r>
              <a:rPr lang="fr-BE" baseline="0" dirty="0" smtClean="0"/>
              <a:t>, and the </a:t>
            </a:r>
            <a:r>
              <a:rPr lang="fr-BE" baseline="0" dirty="0" err="1" smtClean="0"/>
              <a:t>color</a:t>
            </a:r>
            <a:r>
              <a:rPr lang="fr-BE" baseline="0" dirty="0" smtClean="0"/>
              <a:t> in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identity</a:t>
            </a:r>
            <a:r>
              <a:rPr lang="fr-BE" baseline="0" dirty="0" smtClean="0"/>
              <a:t> of the Nostoc </a:t>
            </a:r>
            <a:r>
              <a:rPr lang="fr-BE" baseline="0" dirty="0" err="1" smtClean="0"/>
              <a:t>involved</a:t>
            </a:r>
            <a:r>
              <a:rPr lang="fr-BE" baseline="0" dirty="0" smtClean="0"/>
              <a:t> in the association. </a:t>
            </a:r>
            <a:r>
              <a:rPr lang="fr-BE" baseline="0" dirty="0" err="1" smtClean="0"/>
              <a:t>Then</a:t>
            </a:r>
            <a:r>
              <a:rPr lang="fr-BE" baseline="0" dirty="0" smtClean="0"/>
              <a:t> the background </a:t>
            </a:r>
            <a:r>
              <a:rPr lang="fr-BE" baseline="0" dirty="0" err="1" smtClean="0"/>
              <a:t>color</a:t>
            </a:r>
            <a:r>
              <a:rPr lang="fr-BE" baseline="0" dirty="0" smtClean="0"/>
              <a:t> corresponds to the </a:t>
            </a:r>
            <a:r>
              <a:rPr lang="fr-BE" baseline="0" dirty="0" err="1" smtClean="0"/>
              <a:t>geographic</a:t>
            </a:r>
            <a:r>
              <a:rPr lang="fr-BE" baseline="0" dirty="0" smtClean="0"/>
              <a:t> </a:t>
            </a:r>
            <a:r>
              <a:rPr lang="fr-BE" baseline="0" dirty="0" err="1" smtClean="0"/>
              <a:t>origins</a:t>
            </a:r>
            <a:r>
              <a:rPr lang="fr-BE" baseline="0" dirty="0" smtClean="0"/>
              <a:t> of </a:t>
            </a:r>
            <a:r>
              <a:rPr lang="fr-BE" baseline="0" dirty="0" err="1" smtClean="0"/>
              <a:t>specimens</a:t>
            </a:r>
            <a:r>
              <a:rPr lang="fr-BE" baseline="0" dirty="0" smtClean="0"/>
              <a:t>. So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there</a:t>
            </a:r>
            <a:r>
              <a:rPr lang="fr-BE" baseline="0" dirty="0" smtClean="0"/>
              <a:t> are </a:t>
            </a:r>
            <a:r>
              <a:rPr lang="fr-BE" baseline="0" dirty="0" err="1" smtClean="0"/>
              <a:t>several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are strict </a:t>
            </a:r>
            <a:r>
              <a:rPr lang="fr-BE" baseline="0" dirty="0" err="1" smtClean="0"/>
              <a:t>specialist</a:t>
            </a:r>
            <a:r>
              <a:rPr lang="fr-BE" baseline="0" dirty="0" smtClean="0"/>
              <a:t>, </a:t>
            </a:r>
            <a:r>
              <a:rPr lang="fr-BE" baseline="0" dirty="0" err="1" smtClean="0"/>
              <a:t>associating</a:t>
            </a:r>
            <a:r>
              <a:rPr lang="fr-BE" baseline="0" dirty="0" smtClean="0"/>
              <a:t> </a:t>
            </a:r>
            <a:r>
              <a:rPr lang="fr-BE" baseline="0" dirty="0" err="1" smtClean="0"/>
              <a:t>with</a:t>
            </a:r>
            <a:r>
              <a:rPr lang="fr-BE" baseline="0" dirty="0" smtClean="0"/>
              <a:t> </a:t>
            </a:r>
            <a:r>
              <a:rPr lang="fr-BE" baseline="0" dirty="0" err="1" smtClean="0"/>
              <a:t>only</a:t>
            </a:r>
            <a:r>
              <a:rPr lang="fr-BE" baseline="0" dirty="0" smtClean="0"/>
              <a:t> one </a:t>
            </a:r>
            <a:r>
              <a:rPr lang="fr-BE" baseline="0" dirty="0" err="1" smtClean="0"/>
              <a:t>photobiont</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and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mainly</a:t>
            </a:r>
            <a:r>
              <a:rPr lang="fr-BE" baseline="0" dirty="0" smtClean="0"/>
              <a:t> in </a:t>
            </a:r>
            <a:r>
              <a:rPr lang="fr-BE" baseline="0" dirty="0" err="1" smtClean="0"/>
              <a:t>those</a:t>
            </a:r>
            <a:r>
              <a:rPr lang="fr-BE" baseline="0" dirty="0" smtClean="0"/>
              <a:t> </a:t>
            </a:r>
            <a:r>
              <a:rPr lang="fr-BE" baseline="0" dirty="0" err="1" smtClean="0"/>
              <a:t>two</a:t>
            </a:r>
            <a:r>
              <a:rPr lang="fr-BE" baseline="0" dirty="0" smtClean="0"/>
              <a:t> clades, and </a:t>
            </a:r>
            <a:r>
              <a:rPr lang="fr-BE" baseline="0" dirty="0" err="1" smtClean="0"/>
              <a:t>these</a:t>
            </a:r>
            <a:r>
              <a:rPr lang="fr-BE" baseline="0" dirty="0" smtClean="0"/>
              <a:t> </a:t>
            </a:r>
            <a:r>
              <a:rPr lang="fr-BE" baseline="0" dirty="0" err="1" smtClean="0"/>
              <a:t>specialist</a:t>
            </a:r>
            <a:r>
              <a:rPr lang="fr-BE" baseline="0" dirty="0" smtClean="0"/>
              <a:t> </a:t>
            </a:r>
            <a:r>
              <a:rPr lang="fr-BE" baseline="0" dirty="0" err="1" smtClean="0"/>
              <a:t>species</a:t>
            </a:r>
            <a:r>
              <a:rPr lang="fr-BE" baseline="0" dirty="0" smtClean="0"/>
              <a:t> are </a:t>
            </a:r>
            <a:r>
              <a:rPr lang="fr-BE" baseline="0" dirty="0" err="1" smtClean="0"/>
              <a:t>often</a:t>
            </a:r>
            <a:r>
              <a:rPr lang="fr-BE" baseline="0" dirty="0" smtClean="0"/>
              <a:t> </a:t>
            </a:r>
            <a:r>
              <a:rPr lang="fr-BE" baseline="0" dirty="0" err="1" smtClean="0"/>
              <a:t>restricted</a:t>
            </a:r>
            <a:r>
              <a:rPr lang="fr-BE" baseline="0" dirty="0" smtClean="0"/>
              <a:t> to a single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pacific</a:t>
            </a:r>
            <a:r>
              <a:rPr lang="fr-BE" baseline="0" dirty="0" smtClean="0"/>
              <a:t> </a:t>
            </a:r>
            <a:r>
              <a:rPr lang="fr-BE" baseline="0" dirty="0" err="1" smtClean="0"/>
              <a:t>northwest</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boreal</a:t>
            </a:r>
            <a:r>
              <a:rPr lang="fr-BE" baseline="0" dirty="0" smtClean="0"/>
              <a:t> </a:t>
            </a:r>
            <a:r>
              <a:rPr lang="fr-BE" baseline="0" dirty="0" err="1" smtClean="0"/>
              <a:t>regions</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asia</a:t>
            </a:r>
            <a:r>
              <a:rPr lang="fr-BE" baseline="0" dirty="0" smtClean="0"/>
              <a:t> or </a:t>
            </a:r>
            <a:r>
              <a:rPr lang="fr-BE" baseline="0" dirty="0" err="1" smtClean="0"/>
              <a:t>australasia</a:t>
            </a:r>
            <a:r>
              <a:rPr lang="fr-BE" baseline="0" dirty="0" smtClean="0"/>
              <a:t>. On the </a:t>
            </a:r>
            <a:r>
              <a:rPr lang="fr-BE" baseline="0" dirty="0" err="1" smtClean="0"/>
              <a:t>other</a:t>
            </a:r>
            <a:r>
              <a:rPr lang="fr-BE" baseline="0" dirty="0" smtClean="0"/>
              <a:t> hand </a:t>
            </a:r>
            <a:r>
              <a:rPr lang="fr-BE" baseline="0" dirty="0" err="1" smtClean="0"/>
              <a:t>this</a:t>
            </a:r>
            <a:r>
              <a:rPr lang="fr-BE" baseline="0" dirty="0" smtClean="0"/>
              <a:t> clade </a:t>
            </a:r>
            <a:r>
              <a:rPr lang="fr-BE" baseline="0" dirty="0" err="1" smtClean="0"/>
              <a:t>here</a:t>
            </a:r>
            <a:r>
              <a:rPr lang="fr-BE" baseline="0" dirty="0" smtClean="0"/>
              <a:t> for instance </a:t>
            </a:r>
            <a:r>
              <a:rPr lang="fr-BE" baseline="0" dirty="0" err="1" smtClean="0"/>
              <a:t>that</a:t>
            </a:r>
            <a:r>
              <a:rPr lang="fr-BE" baseline="0" dirty="0" smtClean="0"/>
              <a:t> has a </a:t>
            </a:r>
            <a:r>
              <a:rPr lang="fr-BE" baseline="0" dirty="0" err="1" smtClean="0"/>
              <a:t>cosmopolitan</a:t>
            </a:r>
            <a:r>
              <a:rPr lang="fr-BE" baseline="0" dirty="0" smtClean="0"/>
              <a:t> distribution </a:t>
            </a:r>
            <a:r>
              <a:rPr lang="fr-BE" baseline="0" dirty="0" err="1" smtClean="0"/>
              <a:t>taken</a:t>
            </a:r>
            <a:r>
              <a:rPr lang="fr-BE" baseline="0" dirty="0" smtClean="0"/>
              <a:t> as a </a:t>
            </a:r>
            <a:r>
              <a:rPr lang="fr-BE" baseline="0" dirty="0" err="1" smtClean="0"/>
              <a:t>whole</a:t>
            </a:r>
            <a:r>
              <a:rPr lang="fr-BE" baseline="0" dirty="0" smtClean="0"/>
              <a:t> have </a:t>
            </a:r>
            <a:r>
              <a:rPr lang="fr-BE" baseline="0" dirty="0" err="1" smtClean="0"/>
              <a:t>some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 lot of </a:t>
            </a:r>
            <a:r>
              <a:rPr lang="fr-BE" baseline="0" dirty="0" err="1" smtClean="0"/>
              <a:t>different</a:t>
            </a:r>
            <a:r>
              <a:rPr lang="fr-BE" baseline="0" dirty="0" smtClean="0"/>
              <a:t> </a:t>
            </a:r>
            <a:r>
              <a:rPr lang="fr-BE" baseline="0" dirty="0" err="1" smtClean="0"/>
              <a:t>phylotypes</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 few </a:t>
            </a:r>
            <a:r>
              <a:rPr lang="fr-BE" baseline="0" dirty="0" err="1" smtClean="0"/>
              <a:t>interesting</a:t>
            </a:r>
            <a:r>
              <a:rPr lang="fr-BE" baseline="0" dirty="0" smtClean="0"/>
              <a:t> cases </a:t>
            </a:r>
            <a:r>
              <a:rPr lang="fr-BE" baseline="0" dirty="0" err="1" smtClean="0"/>
              <a:t>where</a:t>
            </a:r>
            <a:r>
              <a:rPr lang="fr-BE" baseline="0" dirty="0" smtClean="0"/>
              <a:t> </a:t>
            </a:r>
            <a:r>
              <a:rPr lang="fr-BE" baseline="0" dirty="0" err="1" smtClean="0"/>
              <a:t>species</a:t>
            </a:r>
            <a:r>
              <a:rPr lang="fr-BE" baseline="0" dirty="0" smtClean="0"/>
              <a:t> show </a:t>
            </a:r>
            <a:r>
              <a:rPr lang="fr-BE" baseline="0" dirty="0" err="1" smtClean="0"/>
              <a:t>strong</a:t>
            </a:r>
            <a:r>
              <a:rPr lang="fr-BE" baseline="0" dirty="0" smtClean="0"/>
              <a:t> </a:t>
            </a:r>
            <a:r>
              <a:rPr lang="fr-BE" baseline="0" dirty="0" err="1" smtClean="0"/>
              <a:t>specificity</a:t>
            </a:r>
            <a:r>
              <a:rPr lang="fr-BE" baseline="0" dirty="0" smtClean="0"/>
              <a:t> in a </a:t>
            </a:r>
            <a:r>
              <a:rPr lang="fr-BE" baseline="0" dirty="0" err="1" smtClean="0"/>
              <a:t>region</a:t>
            </a:r>
            <a:r>
              <a:rPr lang="fr-BE" baseline="0" dirty="0" smtClean="0"/>
              <a:t>, but </a:t>
            </a:r>
            <a:r>
              <a:rPr lang="fr-BE" baseline="0" dirty="0" err="1" smtClean="0"/>
              <a:t>then</a:t>
            </a:r>
            <a:r>
              <a:rPr lang="fr-BE" baseline="0" dirty="0" smtClean="0"/>
              <a:t> switch to </a:t>
            </a:r>
            <a:r>
              <a:rPr lang="fr-BE" baseline="0" dirty="0" err="1" smtClean="0"/>
              <a:t>another</a:t>
            </a:r>
            <a:r>
              <a:rPr lang="fr-BE" baseline="0" dirty="0" smtClean="0"/>
              <a:t> nostoc in a </a:t>
            </a:r>
            <a:r>
              <a:rPr lang="fr-BE" baseline="0" dirty="0" err="1" smtClean="0"/>
              <a:t>different</a:t>
            </a:r>
            <a:r>
              <a:rPr lang="fr-BE" baseline="0" dirty="0" smtClean="0"/>
              <a:t>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this</a:t>
            </a:r>
            <a:r>
              <a:rPr lang="fr-BE" baseline="0" dirty="0" smtClean="0"/>
              <a:t> one </a:t>
            </a:r>
            <a:r>
              <a:rPr lang="fr-BE" baseline="0" dirty="0" err="1" smtClean="0"/>
              <a:t>which</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green nostoc in </a:t>
            </a:r>
            <a:r>
              <a:rPr lang="fr-BE" baseline="0" dirty="0" err="1" smtClean="0"/>
              <a:t>boreal</a:t>
            </a:r>
            <a:r>
              <a:rPr lang="fr-BE" baseline="0" dirty="0" smtClean="0"/>
              <a:t> zones and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brownish</a:t>
            </a:r>
            <a:r>
              <a:rPr lang="fr-BE" baseline="0" dirty="0" smtClean="0"/>
              <a:t> one in </a:t>
            </a:r>
            <a:r>
              <a:rPr lang="fr-BE" baseline="0" dirty="0" err="1" smtClean="0"/>
              <a:t>south</a:t>
            </a:r>
            <a:r>
              <a:rPr lang="fr-BE" baseline="0" dirty="0" smtClean="0"/>
              <a:t> of the usa, or </a:t>
            </a:r>
            <a:r>
              <a:rPr lang="fr-BE" baseline="0" dirty="0" err="1" smtClean="0"/>
              <a:t>this</a:t>
            </a:r>
            <a:r>
              <a:rPr lang="fr-BE" baseline="0" dirty="0" smtClean="0"/>
              <a:t> one </a:t>
            </a:r>
            <a:r>
              <a:rPr lang="fr-BE" baseline="0" dirty="0" err="1" smtClean="0"/>
              <a:t>that</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a:t>
            </a:r>
            <a:r>
              <a:rPr lang="fr-BE" baseline="0" dirty="0" err="1" smtClean="0"/>
              <a:t>red</a:t>
            </a:r>
            <a:r>
              <a:rPr lang="fr-BE" baseline="0" dirty="0" smtClean="0"/>
              <a:t> one in </a:t>
            </a:r>
            <a:r>
              <a:rPr lang="fr-BE" baseline="0" dirty="0" err="1" smtClean="0"/>
              <a:t>boreal</a:t>
            </a:r>
            <a:r>
              <a:rPr lang="fr-BE" baseline="0" dirty="0" smtClean="0"/>
              <a:t> </a:t>
            </a:r>
            <a:r>
              <a:rPr lang="fr-BE" baseline="0" dirty="0" err="1" smtClean="0"/>
              <a:t>regions</a:t>
            </a:r>
            <a:r>
              <a:rPr lang="fr-BE" baseline="0" dirty="0" smtClean="0"/>
              <a:t>, but </a:t>
            </a:r>
            <a:r>
              <a:rPr lang="fr-BE" baseline="0" dirty="0" err="1" smtClean="0"/>
              <a:t>with</a:t>
            </a:r>
            <a:r>
              <a:rPr lang="fr-BE" baseline="0" dirty="0" smtClean="0"/>
              <a:t> </a:t>
            </a:r>
            <a:r>
              <a:rPr lang="fr-BE" baseline="0" dirty="0" err="1" smtClean="0"/>
              <a:t>this</a:t>
            </a:r>
            <a:r>
              <a:rPr lang="fr-BE" baseline="0" dirty="0" smtClean="0"/>
              <a:t> green one in </a:t>
            </a:r>
            <a:r>
              <a:rPr lang="fr-BE" baseline="0" dirty="0" err="1" smtClean="0"/>
              <a:t>temperate</a:t>
            </a:r>
            <a:r>
              <a:rPr lang="fr-BE" baseline="0" dirty="0" smtClean="0"/>
              <a:t> </a:t>
            </a:r>
            <a:r>
              <a:rPr lang="fr-BE" baseline="0" dirty="0" err="1" smtClean="0"/>
              <a:t>Asia</a:t>
            </a:r>
            <a:r>
              <a:rPr lang="fr-BE" baseline="0" dirty="0" smtClean="0"/>
              <a:t>. This </a:t>
            </a:r>
            <a:r>
              <a:rPr lang="fr-BE" baseline="0" dirty="0" err="1" smtClean="0"/>
              <a:t>fits</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with</a:t>
            </a:r>
            <a:r>
              <a:rPr lang="fr-BE" baseline="0" dirty="0" smtClean="0"/>
              <a:t> the </a:t>
            </a:r>
            <a:r>
              <a:rPr lang="fr-BE" baseline="0" dirty="0" err="1" smtClean="0"/>
              <a:t>geographic</a:t>
            </a:r>
            <a:r>
              <a:rPr lang="fr-BE" baseline="0" dirty="0" smtClean="0"/>
              <a:t> </a:t>
            </a:r>
            <a:r>
              <a:rPr lang="fr-BE" baseline="0" dirty="0" err="1" smtClean="0"/>
              <a:t>mosaic</a:t>
            </a:r>
            <a:r>
              <a:rPr lang="fr-BE" baseline="0" dirty="0" smtClean="0"/>
              <a:t> of </a:t>
            </a:r>
            <a:r>
              <a:rPr lang="fr-BE" baseline="0" dirty="0" err="1" smtClean="0"/>
              <a:t>coevolution</a:t>
            </a:r>
            <a:r>
              <a:rPr lang="fr-BE" baseline="0" dirty="0" smtClean="0"/>
              <a:t> </a:t>
            </a:r>
            <a:r>
              <a:rPr lang="fr-BE" baseline="0" dirty="0" err="1" smtClean="0"/>
              <a:t>theory</a:t>
            </a:r>
            <a:r>
              <a:rPr lang="fr-BE" baseline="0" dirty="0" smtClean="0"/>
              <a:t> </a:t>
            </a:r>
            <a:r>
              <a:rPr lang="fr-BE" baseline="0" dirty="0" err="1" smtClean="0"/>
              <a:t>stating</a:t>
            </a:r>
            <a:r>
              <a:rPr lang="fr-BE" baseline="0" dirty="0" smtClean="0"/>
              <a:t> </a:t>
            </a:r>
            <a:r>
              <a:rPr lang="en-US" sz="1200" dirty="0" smtClean="0"/>
              <a:t>that long-term dynamics of coevolution may occur over large geographic ranges rather than within local populations and based on the observation that a species may adapt and become specialized to another species differently in separate regions.</a:t>
            </a:r>
            <a:endParaRPr lang="fr-BE" sz="1200" dirty="0" smtClean="0"/>
          </a:p>
          <a:p>
            <a:r>
              <a:rPr lang="fr-BE" baseline="0" dirty="0" smtClean="0"/>
              <a:t>There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selectivity</a:t>
            </a:r>
            <a:r>
              <a:rPr lang="fr-BE" baseline="0" dirty="0" smtClean="0"/>
              <a:t>, </a:t>
            </a:r>
            <a:r>
              <a:rPr lang="fr-BE" baseline="0" dirty="0" err="1" smtClean="0"/>
              <a:t>meaning</a:t>
            </a:r>
            <a:r>
              <a:rPr lang="fr-BE" baseline="0" dirty="0" smtClean="0"/>
              <a:t> </a:t>
            </a:r>
            <a:r>
              <a:rPr lang="fr-BE" baseline="0" dirty="0" err="1" smtClean="0"/>
              <a:t>that</a:t>
            </a:r>
            <a:r>
              <a:rPr lang="fr-BE" baseline="0" dirty="0" smtClean="0"/>
              <a:t> for instance all </a:t>
            </a:r>
            <a:r>
              <a:rPr lang="fr-BE" baseline="0" dirty="0" err="1" smtClean="0"/>
              <a:t>these</a:t>
            </a:r>
            <a:r>
              <a:rPr lang="fr-BE" baseline="0" dirty="0" smtClean="0"/>
              <a: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found</a:t>
            </a:r>
            <a:r>
              <a:rPr lang="fr-BE" baseline="0" dirty="0" smtClean="0"/>
              <a:t> in the </a:t>
            </a:r>
            <a:r>
              <a:rPr lang="fr-BE" baseline="0" dirty="0" err="1" smtClean="0"/>
              <a:t>same</a:t>
            </a:r>
            <a:r>
              <a:rPr lang="fr-BE" baseline="0" dirty="0" smtClean="0"/>
              <a:t> </a:t>
            </a:r>
            <a:r>
              <a:rPr lang="fr-BE" baseline="0" dirty="0" err="1" smtClean="0"/>
              <a:t>localities</a:t>
            </a:r>
            <a:r>
              <a:rPr lang="fr-BE" baseline="0" dirty="0" smtClean="0"/>
              <a:t> of </a:t>
            </a:r>
            <a:r>
              <a:rPr lang="fr-BE" baseline="0" dirty="0" err="1" smtClean="0"/>
              <a:t>Norway</a:t>
            </a:r>
            <a:r>
              <a:rPr lang="fr-BE" baseline="0" dirty="0" smtClean="0"/>
              <a:t>, </a:t>
            </a:r>
            <a:r>
              <a:rPr lang="fr-BE" baseline="0" dirty="0" err="1" smtClean="0"/>
              <a:t>Russia</a:t>
            </a:r>
            <a:r>
              <a:rPr lang="fr-BE" baseline="0" dirty="0" smtClean="0"/>
              <a:t> and Canada, but in all 3 continents </a:t>
            </a:r>
            <a:r>
              <a:rPr lang="fr-BE" baseline="0" dirty="0" err="1" smtClean="0"/>
              <a:t>this</a:t>
            </a:r>
            <a:r>
              <a:rPr lang="fr-BE" baseline="0" dirty="0" smtClean="0"/>
              <a:t> one </a:t>
            </a:r>
            <a:r>
              <a:rPr lang="fr-BE" baseline="0" dirty="0" err="1" smtClean="0"/>
              <a:t>was</a:t>
            </a:r>
            <a:r>
              <a:rPr lang="fr-BE" baseline="0" dirty="0" smtClean="0"/>
              <a:t> </a:t>
            </a:r>
            <a:r>
              <a:rPr lang="fr-BE" baseline="0" dirty="0" err="1" smtClean="0"/>
              <a:t>always</a:t>
            </a:r>
            <a:r>
              <a:rPr lang="fr-BE" baseline="0" dirty="0" smtClean="0"/>
              <a:t> </a:t>
            </a:r>
            <a:r>
              <a:rPr lang="fr-BE" baseline="0" dirty="0" err="1" smtClean="0"/>
              <a:t>with</a:t>
            </a:r>
            <a:r>
              <a:rPr lang="fr-BE" baseline="0" dirty="0" smtClean="0"/>
              <a:t> the </a:t>
            </a:r>
            <a:r>
              <a:rPr lang="fr-BE" baseline="0" dirty="0" err="1" smtClean="0"/>
              <a:t>grey</a:t>
            </a:r>
            <a:r>
              <a:rPr lang="fr-BE" baseline="0" dirty="0" smtClean="0"/>
              <a:t> one,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with</a:t>
            </a:r>
            <a:r>
              <a:rPr lang="fr-BE" baseline="0" dirty="0" smtClean="0"/>
              <a:t> the green one and </a:t>
            </a:r>
            <a:r>
              <a:rPr lang="fr-BE" baseline="0" dirty="0" err="1" smtClean="0"/>
              <a:t>this</a:t>
            </a:r>
            <a:r>
              <a:rPr lang="fr-BE" baseline="0" dirty="0" smtClean="0"/>
              <a:t> one </a:t>
            </a:r>
            <a:r>
              <a:rPr lang="fr-BE" baseline="0" dirty="0" err="1" smtClean="0"/>
              <a:t>with</a:t>
            </a:r>
            <a:r>
              <a:rPr lang="fr-BE" baseline="0" dirty="0" smtClean="0"/>
              <a:t> the </a:t>
            </a:r>
            <a:r>
              <a:rPr lang="fr-BE" baseline="0" dirty="0" err="1" smtClean="0"/>
              <a:t>red</a:t>
            </a:r>
            <a:r>
              <a:rPr lang="fr-BE" baseline="0" dirty="0" smtClean="0"/>
              <a:t> one, </a:t>
            </a:r>
            <a:r>
              <a:rPr lang="fr-BE" baseline="0" dirty="0" err="1" smtClean="0"/>
              <a:t>even</a:t>
            </a:r>
            <a:r>
              <a:rPr lang="fr-BE" baseline="0" dirty="0" smtClean="0"/>
              <a:t> </a:t>
            </a:r>
            <a:r>
              <a:rPr lang="fr-BE" baseline="0" dirty="0" err="1" smtClean="0"/>
              <a:t>though</a:t>
            </a:r>
            <a:r>
              <a:rPr lang="fr-BE" baseline="0" dirty="0" smtClean="0"/>
              <a:t> the </a:t>
            </a:r>
            <a:r>
              <a:rPr lang="fr-BE" baseline="0" dirty="0" err="1" smtClean="0"/>
              <a:t>other</a:t>
            </a:r>
            <a:r>
              <a:rPr lang="fr-BE" baseline="0" dirty="0" smtClean="0"/>
              <a:t> nostoc </a:t>
            </a:r>
            <a:r>
              <a:rPr lang="fr-BE" baseline="0" dirty="0" err="1" smtClean="0"/>
              <a:t>were</a:t>
            </a:r>
            <a:r>
              <a:rPr lang="fr-BE" baseline="0" dirty="0" smtClean="0"/>
              <a:t> </a:t>
            </a:r>
            <a:r>
              <a:rPr lang="fr-BE" baseline="0" dirty="0" err="1" smtClean="0"/>
              <a:t>present</a:t>
            </a:r>
            <a:r>
              <a:rPr lang="fr-BE" baseline="0" dirty="0" smtClean="0"/>
              <a:t> </a:t>
            </a:r>
            <a:r>
              <a:rPr lang="fr-BE" baseline="0" dirty="0" err="1" smtClean="0"/>
              <a:t>so</a:t>
            </a:r>
            <a:r>
              <a:rPr lang="fr-BE" baseline="0" dirty="0" smtClean="0"/>
              <a:t> </a:t>
            </a:r>
            <a:r>
              <a:rPr lang="fr-BE" baseline="0" dirty="0" err="1" smtClean="0"/>
              <a:t>it’s</a:t>
            </a:r>
            <a:r>
              <a:rPr lang="fr-BE" baseline="0" dirty="0" smtClean="0"/>
              <a:t> not </a:t>
            </a:r>
            <a:r>
              <a:rPr lang="fr-BE" baseline="0" dirty="0" err="1" smtClean="0"/>
              <a:t>just</a:t>
            </a:r>
            <a:r>
              <a:rPr lang="fr-BE" baseline="0" dirty="0" smtClean="0"/>
              <a:t> association </a:t>
            </a:r>
            <a:r>
              <a:rPr lang="fr-BE" baseline="0" dirty="0" err="1" smtClean="0"/>
              <a:t>with</a:t>
            </a:r>
            <a:r>
              <a:rPr lang="fr-BE" baseline="0" dirty="0" smtClean="0"/>
              <a:t> </a:t>
            </a:r>
            <a:r>
              <a:rPr lang="fr-BE" baseline="0" dirty="0" err="1" smtClean="0"/>
              <a:t>any</a:t>
            </a:r>
            <a:r>
              <a:rPr lang="fr-BE" baseline="0" dirty="0" smtClean="0"/>
              <a:t> Nostoc </a:t>
            </a:r>
            <a:r>
              <a:rPr lang="fr-BE" baseline="0" dirty="0" err="1" smtClean="0"/>
              <a:t>present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specialists</a:t>
            </a:r>
            <a:r>
              <a:rPr lang="fr-BE" baseline="0" dirty="0" smtClean="0"/>
              <a:t> </a:t>
            </a:r>
            <a:r>
              <a:rPr lang="fr-BE" baseline="0" dirty="0" err="1" smtClean="0"/>
              <a:t>species</a:t>
            </a:r>
            <a:r>
              <a:rPr lang="fr-BE" baseline="0" dirty="0" smtClean="0"/>
              <a:t> are </a:t>
            </a:r>
            <a:r>
              <a:rPr lang="fr-BE" baseline="0" dirty="0" err="1" smtClean="0"/>
              <a:t>always</a:t>
            </a:r>
            <a:r>
              <a:rPr lang="fr-BE" baseline="0" dirty="0" smtClean="0"/>
              <a:t> on a long </a:t>
            </a:r>
            <a:r>
              <a:rPr lang="fr-BE" baseline="0" dirty="0" err="1" smtClean="0"/>
              <a:t>branch</a:t>
            </a:r>
            <a:r>
              <a:rPr lang="fr-BE" baseline="0" dirty="0" smtClean="0"/>
              <a:t>, </a:t>
            </a:r>
            <a:r>
              <a:rPr lang="fr-BE" baseline="0" dirty="0" err="1" smtClean="0"/>
              <a:t>meaning</a:t>
            </a:r>
            <a:r>
              <a:rPr lang="fr-BE" baseline="0" dirty="0" smtClean="0"/>
              <a:t> </a:t>
            </a:r>
            <a:r>
              <a:rPr lang="fr-BE" baseline="0" dirty="0" err="1" smtClean="0"/>
              <a:t>they</a:t>
            </a:r>
            <a:r>
              <a:rPr lang="fr-BE" baseline="0" dirty="0" smtClean="0"/>
              <a:t> </a:t>
            </a:r>
            <a:r>
              <a:rPr lang="fr-BE" baseline="0" dirty="0" err="1" smtClean="0"/>
              <a:t>most</a:t>
            </a:r>
            <a:r>
              <a:rPr lang="fr-BE" baseline="0" dirty="0" smtClean="0"/>
              <a:t> </a:t>
            </a:r>
            <a:r>
              <a:rPr lang="fr-BE" baseline="0" dirty="0" err="1" smtClean="0"/>
              <a:t>probably</a:t>
            </a:r>
            <a:r>
              <a:rPr lang="fr-BE" baseline="0" dirty="0" smtClean="0"/>
              <a:t> </a:t>
            </a:r>
            <a:r>
              <a:rPr lang="fr-BE" baseline="0" dirty="0" err="1" smtClean="0"/>
              <a:t>represent</a:t>
            </a:r>
            <a:r>
              <a:rPr lang="fr-BE" baseline="0" dirty="0" smtClean="0"/>
              <a:t> </a:t>
            </a:r>
            <a:r>
              <a:rPr lang="fr-BE" baseline="0" dirty="0" err="1" smtClean="0"/>
              <a:t>species</a:t>
            </a:r>
            <a:r>
              <a:rPr lang="fr-BE" baseline="0" dirty="0" smtClean="0"/>
              <a:t> </a:t>
            </a:r>
            <a:r>
              <a:rPr lang="fr-BE" baseline="0" dirty="0" err="1" smtClean="0"/>
              <a:t>existing</a:t>
            </a:r>
            <a:r>
              <a:rPr lang="fr-BE" baseline="0" dirty="0" smtClean="0"/>
              <a:t> for a long time </a:t>
            </a:r>
            <a:r>
              <a:rPr lang="fr-BE" baseline="0" dirty="0" err="1" smtClean="0"/>
              <a:t>while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are on </a:t>
            </a:r>
            <a:r>
              <a:rPr lang="fr-BE" baseline="0" dirty="0" err="1" smtClean="0"/>
              <a:t>very</a:t>
            </a:r>
            <a:r>
              <a:rPr lang="fr-BE" baseline="0" dirty="0" smtClean="0"/>
              <a:t> short branches, </a:t>
            </a:r>
            <a:r>
              <a:rPr lang="fr-BE" baseline="0" dirty="0" err="1" smtClean="0"/>
              <a:t>suggesting</a:t>
            </a:r>
            <a:r>
              <a:rPr lang="fr-BE" baseline="0" dirty="0" smtClean="0"/>
              <a:t> </a:t>
            </a:r>
            <a:r>
              <a:rPr lang="fr-BE" baseline="0" dirty="0" err="1" smtClean="0"/>
              <a:t>recent</a:t>
            </a:r>
            <a:r>
              <a:rPr lang="fr-BE" baseline="0" dirty="0" smtClean="0"/>
              <a:t> </a:t>
            </a:r>
            <a:r>
              <a:rPr lang="fr-BE" baseline="0" dirty="0" err="1" smtClean="0"/>
              <a:t>species</a:t>
            </a:r>
            <a:r>
              <a:rPr lang="fr-BE" baseline="0" dirty="0" smtClean="0"/>
              <a:t>. That </a:t>
            </a:r>
            <a:r>
              <a:rPr lang="fr-BE" baseline="0" dirty="0" err="1" smtClean="0"/>
              <a:t>would</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baseline="0" dirty="0" err="1" smtClean="0"/>
              <a:t>species</a:t>
            </a:r>
            <a:r>
              <a:rPr lang="fr-BE" baseline="0" dirty="0" smtClean="0"/>
              <a:t> have a trend to </a:t>
            </a:r>
            <a:r>
              <a:rPr lang="fr-BE" baseline="0" dirty="0" err="1" smtClean="0"/>
              <a:t>acquire</a:t>
            </a:r>
            <a:r>
              <a:rPr lang="fr-BE" baseline="0" dirty="0" smtClean="0"/>
              <a:t> </a:t>
            </a:r>
            <a:r>
              <a:rPr lang="fr-BE" baseline="0" dirty="0" err="1" smtClean="0"/>
              <a:t>specialisation</a:t>
            </a:r>
            <a:r>
              <a:rPr lang="fr-BE" baseline="0" dirty="0" smtClean="0"/>
              <a:t> </a:t>
            </a:r>
            <a:r>
              <a:rPr lang="fr-BE" baseline="0" dirty="0" err="1" smtClean="0"/>
              <a:t>through</a:t>
            </a:r>
            <a:r>
              <a:rPr lang="fr-BE" baseline="0" dirty="0" smtClean="0"/>
              <a:t> time. </a:t>
            </a:r>
            <a:r>
              <a:rPr lang="fr-BE" baseline="0" dirty="0" err="1" smtClean="0"/>
              <a:t>We</a:t>
            </a:r>
            <a:r>
              <a:rPr lang="fr-BE" baseline="0" dirty="0" smtClean="0"/>
              <a:t> </a:t>
            </a:r>
            <a:r>
              <a:rPr lang="fr-BE" baseline="0" dirty="0" err="1" smtClean="0"/>
              <a:t>might</a:t>
            </a:r>
            <a:r>
              <a:rPr lang="fr-BE" baseline="0" dirty="0" smtClean="0"/>
              <a:t> </a:t>
            </a:r>
            <a:r>
              <a:rPr lang="fr-BE" baseline="0" dirty="0" err="1" smtClean="0"/>
              <a:t>also</a:t>
            </a:r>
            <a:r>
              <a:rPr lang="fr-BE" baseline="0" dirty="0" smtClean="0"/>
              <a:t> </a:t>
            </a:r>
            <a:r>
              <a:rPr lang="fr-BE" baseline="0" dirty="0" err="1" smtClean="0"/>
              <a:t>correlate</a:t>
            </a:r>
            <a:r>
              <a:rPr lang="fr-BE" baseline="0" dirty="0" smtClean="0"/>
              <a:t> </a:t>
            </a:r>
            <a:r>
              <a:rPr lang="fr-BE" baseline="0" dirty="0" err="1" smtClean="0"/>
              <a:t>this</a:t>
            </a:r>
            <a:r>
              <a:rPr lang="fr-BE" baseline="0" dirty="0" smtClean="0"/>
              <a:t> radiation </a:t>
            </a:r>
            <a:r>
              <a:rPr lang="fr-BE" baseline="0" dirty="0" err="1" smtClean="0"/>
              <a:t>here</a:t>
            </a:r>
            <a:r>
              <a:rPr lang="fr-BE" baseline="0" dirty="0" smtClean="0"/>
              <a:t> </a:t>
            </a:r>
            <a:r>
              <a:rPr lang="fr-BE" baseline="0" dirty="0" err="1" smtClean="0"/>
              <a:t>with</a:t>
            </a:r>
            <a:r>
              <a:rPr lang="fr-BE" baseline="0" dirty="0" smtClean="0"/>
              <a:t> </a:t>
            </a:r>
            <a:r>
              <a:rPr lang="fr-BE" baseline="0" dirty="0" err="1" smtClean="0"/>
              <a:t>generalism</a:t>
            </a:r>
            <a:r>
              <a:rPr lang="fr-BE" baseline="0" dirty="0" smtClean="0"/>
              <a:t>. </a:t>
            </a:r>
            <a:r>
              <a:rPr lang="fr-BE" baseline="0" dirty="0" err="1" smtClean="0"/>
              <a:t>Then</a:t>
            </a:r>
            <a:r>
              <a:rPr lang="fr-BE" baseline="0" dirty="0" smtClean="0"/>
              <a:t> </a:t>
            </a:r>
            <a:r>
              <a:rPr lang="fr-BE" baseline="0" dirty="0" err="1" smtClean="0"/>
              <a:t>finally</a:t>
            </a:r>
            <a:r>
              <a:rPr lang="fr-BE" baseline="0" dirty="0" smtClean="0"/>
              <a:t> </a:t>
            </a:r>
            <a:r>
              <a:rPr lang="fr-BE" baseline="0" dirty="0" err="1" smtClean="0"/>
              <a:t>let’s</a:t>
            </a:r>
            <a:r>
              <a:rPr lang="fr-BE" baseline="0" dirty="0" smtClean="0"/>
              <a:t> </a:t>
            </a:r>
            <a:r>
              <a:rPr lang="fr-BE" baseline="0" dirty="0" err="1" smtClean="0"/>
              <a:t>also</a:t>
            </a:r>
            <a:r>
              <a:rPr lang="fr-BE" baseline="0" dirty="0" smtClean="0"/>
              <a:t> note </a:t>
            </a:r>
            <a:r>
              <a:rPr lang="fr-BE" baseline="0" dirty="0" err="1" smtClean="0"/>
              <a:t>that</a:t>
            </a:r>
            <a:r>
              <a:rPr lang="fr-BE" baseline="0" dirty="0" smtClean="0"/>
              <a:t> </a:t>
            </a:r>
            <a:r>
              <a:rPr lang="fr-BE" baseline="0" dirty="0" err="1" smtClean="0"/>
              <a:t>species</a:t>
            </a:r>
            <a:r>
              <a:rPr lang="fr-BE" baseline="0" dirty="0" smtClean="0"/>
              <a:t> </a:t>
            </a:r>
            <a:r>
              <a:rPr lang="fr-BE" baseline="0" dirty="0" err="1" smtClean="0"/>
              <a:t>using</a:t>
            </a:r>
            <a:r>
              <a:rPr lang="fr-BE" baseline="0" dirty="0" smtClean="0"/>
              <a:t> </a:t>
            </a:r>
            <a:r>
              <a:rPr lang="fr-BE" baseline="0" dirty="0" err="1" smtClean="0"/>
              <a:t>different</a:t>
            </a:r>
            <a:r>
              <a:rPr lang="fr-BE" baseline="0" dirty="0" smtClean="0"/>
              <a:t> </a:t>
            </a:r>
            <a:r>
              <a:rPr lang="fr-BE" baseline="0" dirty="0" err="1" smtClean="0"/>
              <a:t>phylotypes</a:t>
            </a:r>
            <a:r>
              <a:rPr lang="fr-BE" baseline="0" dirty="0" smtClean="0"/>
              <a:t> have </a:t>
            </a:r>
            <a:r>
              <a:rPr lang="fr-BE" baseline="0" dirty="0" err="1" smtClean="0"/>
              <a:t>many</a:t>
            </a:r>
            <a:r>
              <a:rPr lang="fr-BE" baseline="0" dirty="0" smtClean="0"/>
              <a:t> </a:t>
            </a:r>
            <a:r>
              <a:rPr lang="fr-BE" baseline="0" dirty="0" err="1" smtClean="0"/>
              <a:t>haplotypes</a:t>
            </a:r>
            <a:r>
              <a:rPr lang="fr-BE" baseline="0" dirty="0" smtClean="0"/>
              <a:t> </a:t>
            </a:r>
            <a:r>
              <a:rPr lang="fr-BE" baseline="0" dirty="0" err="1" smtClean="0"/>
              <a:t>while</a:t>
            </a:r>
            <a:r>
              <a:rPr lang="fr-BE" baseline="0" dirty="0" smtClean="0"/>
              <a:t> </a:t>
            </a:r>
            <a:r>
              <a:rPr lang="fr-BE" baseline="0" dirty="0" err="1" smtClean="0"/>
              <a:t>specialist</a:t>
            </a:r>
            <a:r>
              <a:rPr lang="fr-BE" baseline="0" dirty="0" smtClean="0"/>
              <a:t> one have </a:t>
            </a:r>
            <a:r>
              <a:rPr lang="fr-BE" baseline="0" dirty="0" err="1" smtClean="0"/>
              <a:t>only</a:t>
            </a:r>
            <a:r>
              <a:rPr lang="fr-BE" baseline="0" dirty="0" smtClean="0"/>
              <a:t> a few, </a:t>
            </a:r>
            <a:r>
              <a:rPr lang="fr-BE" baseline="0" dirty="0" err="1" smtClean="0"/>
              <a:t>suggesting</a:t>
            </a:r>
            <a:r>
              <a:rPr lang="fr-BE" baseline="0" dirty="0" smtClean="0"/>
              <a:t> more </a:t>
            </a:r>
            <a:r>
              <a:rPr lang="fr-BE" baseline="0" dirty="0" err="1" smtClean="0"/>
              <a:t>genetic</a:t>
            </a:r>
            <a:r>
              <a:rPr lang="fr-BE" baseline="0" dirty="0" smtClean="0"/>
              <a:t> </a:t>
            </a:r>
            <a:r>
              <a:rPr lang="fr-BE" baseline="0" dirty="0" err="1" smtClean="0"/>
              <a:t>stability</a:t>
            </a:r>
            <a:r>
              <a:rPr lang="fr-BE" baseline="0" dirty="0" smtClean="0"/>
              <a:t> in the </a:t>
            </a:r>
            <a:r>
              <a:rPr lang="fr-BE" baseline="0" dirty="0" err="1" smtClean="0"/>
              <a:t>specialiszed</a:t>
            </a:r>
            <a:r>
              <a:rPr lang="fr-BE" baseline="0" dirty="0" smtClean="0"/>
              <a:t> one.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25</a:t>
            </a:fld>
            <a:endParaRPr lang="fr-BE"/>
          </a:p>
        </p:txBody>
      </p:sp>
    </p:spTree>
    <p:extLst>
      <p:ext uri="{BB962C8B-B14F-4D97-AF65-F5344CB8AC3E}">
        <p14:creationId xmlns:p14="http://schemas.microsoft.com/office/powerpoint/2010/main" val="105874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Then</a:t>
            </a:r>
            <a:r>
              <a:rPr lang="fr-BE" dirty="0" smtClean="0"/>
              <a:t> to compare the </a:t>
            </a:r>
            <a:r>
              <a:rPr lang="fr-BE" dirty="0" err="1" smtClean="0"/>
              <a:t>two</a:t>
            </a:r>
            <a:r>
              <a:rPr lang="fr-BE" dirty="0" smtClean="0"/>
              <a:t> </a:t>
            </a:r>
            <a:r>
              <a:rPr lang="fr-BE" dirty="0" err="1" smtClean="0"/>
              <a:t>symbionts</a:t>
            </a:r>
            <a:r>
              <a:rPr lang="fr-BE" baseline="0" dirty="0" smtClean="0"/>
              <a:t> </a:t>
            </a:r>
            <a:r>
              <a:rPr lang="fr-BE" dirty="0" err="1" smtClean="0"/>
              <a:t>this</a:t>
            </a:r>
            <a:r>
              <a:rPr lang="fr-BE" dirty="0" smtClean="0"/>
              <a:t> </a:t>
            </a:r>
            <a:r>
              <a:rPr lang="fr-BE" dirty="0" err="1" smtClean="0"/>
              <a:t>is</a:t>
            </a:r>
            <a:r>
              <a:rPr lang="fr-BE" dirty="0" smtClean="0"/>
              <a:t> a figure</a:t>
            </a:r>
            <a:r>
              <a:rPr lang="fr-BE" baseline="0" dirty="0" smtClean="0"/>
              <a:t> </a:t>
            </a:r>
            <a:r>
              <a:rPr lang="fr-BE" baseline="0" dirty="0" err="1" smtClean="0"/>
              <a:t>with</a:t>
            </a:r>
            <a:r>
              <a:rPr lang="fr-BE" baseline="0" dirty="0" smtClean="0"/>
              <a:t> on the </a:t>
            </a:r>
            <a:r>
              <a:rPr lang="fr-BE" baseline="0" dirty="0" err="1" smtClean="0"/>
              <a:t>left</a:t>
            </a:r>
            <a:r>
              <a:rPr lang="fr-BE" baseline="0" dirty="0" smtClean="0"/>
              <a:t> a </a:t>
            </a:r>
            <a:r>
              <a:rPr lang="fr-BE" baseline="0" dirty="0" err="1" smtClean="0"/>
              <a:t>chronogram</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BEAST and on the right an </a:t>
            </a:r>
            <a:r>
              <a:rPr lang="fr-BE" baseline="0" dirty="0" err="1" smtClean="0"/>
              <a:t>haplotype</a:t>
            </a:r>
            <a:r>
              <a:rPr lang="fr-BE" baseline="0" dirty="0" smtClean="0"/>
              <a:t> network </a:t>
            </a:r>
            <a:r>
              <a:rPr lang="fr-BE" baseline="0" dirty="0" err="1" smtClean="0"/>
              <a:t>also</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TCS.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fungal</a:t>
            </a:r>
            <a:r>
              <a:rPr lang="fr-BE" baseline="0" dirty="0" smtClean="0"/>
              <a:t> </a:t>
            </a:r>
            <a:r>
              <a:rPr lang="fr-BE" baseline="0" dirty="0" err="1" smtClean="0"/>
              <a:t>haplotypes</a:t>
            </a:r>
            <a:r>
              <a:rPr lang="fr-BE" baseline="0" dirty="0" smtClean="0"/>
              <a:t>, and the </a:t>
            </a:r>
            <a:r>
              <a:rPr lang="fr-BE" baseline="0" dirty="0" err="1" smtClean="0"/>
              <a:t>little</a:t>
            </a:r>
            <a:r>
              <a:rPr lang="fr-BE" baseline="0" dirty="0" smtClean="0"/>
              <a:t> dots the </a:t>
            </a:r>
            <a:r>
              <a:rPr lang="fr-BE" baseline="0" dirty="0" err="1" smtClean="0"/>
              <a:t>numbers</a:t>
            </a:r>
            <a:r>
              <a:rPr lang="fr-BE" baseline="0" dirty="0" smtClean="0"/>
              <a:t> of </a:t>
            </a:r>
            <a:r>
              <a:rPr lang="fr-BE" baseline="0" dirty="0" err="1" smtClean="0"/>
              <a:t>steps</a:t>
            </a:r>
            <a:r>
              <a:rPr lang="fr-BE" baseline="0" dirty="0" smtClean="0"/>
              <a:t> (mutations or </a:t>
            </a:r>
            <a:r>
              <a:rPr lang="fr-BE" baseline="0" dirty="0" err="1" smtClean="0"/>
              <a:t>indels</a:t>
            </a:r>
            <a:r>
              <a:rPr lang="fr-BE" baseline="0" dirty="0" smtClean="0"/>
              <a:t>) </a:t>
            </a:r>
            <a:r>
              <a:rPr lang="fr-BE" baseline="0" dirty="0" err="1" smtClean="0"/>
              <a:t>between</a:t>
            </a:r>
            <a:r>
              <a:rPr lang="fr-BE" baseline="0" dirty="0" smtClean="0"/>
              <a:t> </a:t>
            </a:r>
            <a:r>
              <a:rPr lang="fr-BE" baseline="0" dirty="0" err="1" smtClean="0"/>
              <a:t>each</a:t>
            </a:r>
            <a:r>
              <a:rPr lang="fr-BE" baseline="0" dirty="0" smtClean="0"/>
              <a:t> </a:t>
            </a:r>
            <a:r>
              <a:rPr lang="fr-BE" baseline="0" dirty="0" err="1" smtClean="0"/>
              <a:t>haplotype</a:t>
            </a:r>
            <a:r>
              <a:rPr lang="fr-BE" baseline="0" dirty="0" smtClean="0"/>
              <a:t>. The size of the </a:t>
            </a:r>
            <a:r>
              <a:rPr lang="fr-BE" baseline="0" dirty="0" err="1" smtClean="0"/>
              <a:t>circle</a:t>
            </a:r>
            <a:r>
              <a:rPr lang="fr-BE" baseline="0" dirty="0" smtClean="0"/>
              <a:t> </a:t>
            </a:r>
            <a:r>
              <a:rPr lang="fr-BE" baseline="0" dirty="0" err="1" smtClean="0"/>
              <a:t>is</a:t>
            </a:r>
            <a:r>
              <a:rPr lang="fr-BE" baseline="0" dirty="0" smtClean="0"/>
              <a:t> </a:t>
            </a:r>
            <a:r>
              <a:rPr lang="fr-BE" baseline="0" dirty="0" err="1" smtClean="0"/>
              <a:t>proportional</a:t>
            </a:r>
            <a:r>
              <a:rPr lang="fr-BE" baseline="0" dirty="0" smtClean="0"/>
              <a:t> to the </a:t>
            </a:r>
            <a:r>
              <a:rPr lang="fr-BE" baseline="0" dirty="0" err="1" smtClean="0"/>
              <a:t>number</a:t>
            </a:r>
            <a:r>
              <a:rPr lang="fr-BE" baseline="0" dirty="0" smtClean="0"/>
              <a:t> of </a:t>
            </a:r>
            <a:r>
              <a:rPr lang="fr-BE" baseline="0" dirty="0" err="1" smtClean="0"/>
              <a:t>specimens</a:t>
            </a:r>
            <a:r>
              <a:rPr lang="fr-BE" baseline="0" dirty="0" smtClean="0"/>
              <a:t>, and the </a:t>
            </a:r>
            <a:r>
              <a:rPr lang="fr-BE" baseline="0" dirty="0" err="1" smtClean="0"/>
              <a:t>color</a:t>
            </a:r>
            <a:r>
              <a:rPr lang="fr-BE" baseline="0" dirty="0" smtClean="0"/>
              <a:t> in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identity</a:t>
            </a:r>
            <a:r>
              <a:rPr lang="fr-BE" baseline="0" dirty="0" smtClean="0"/>
              <a:t> of the Nostoc </a:t>
            </a:r>
            <a:r>
              <a:rPr lang="fr-BE" baseline="0" dirty="0" err="1" smtClean="0"/>
              <a:t>involved</a:t>
            </a:r>
            <a:r>
              <a:rPr lang="fr-BE" baseline="0" dirty="0" smtClean="0"/>
              <a:t> in the association. </a:t>
            </a:r>
            <a:r>
              <a:rPr lang="fr-BE" baseline="0" dirty="0" err="1" smtClean="0"/>
              <a:t>Then</a:t>
            </a:r>
            <a:r>
              <a:rPr lang="fr-BE" baseline="0" dirty="0" smtClean="0"/>
              <a:t> the background </a:t>
            </a:r>
            <a:r>
              <a:rPr lang="fr-BE" baseline="0" dirty="0" err="1" smtClean="0"/>
              <a:t>color</a:t>
            </a:r>
            <a:r>
              <a:rPr lang="fr-BE" baseline="0" dirty="0" smtClean="0"/>
              <a:t> corresponds to the </a:t>
            </a:r>
            <a:r>
              <a:rPr lang="fr-BE" baseline="0" dirty="0" err="1" smtClean="0"/>
              <a:t>geographic</a:t>
            </a:r>
            <a:r>
              <a:rPr lang="fr-BE" baseline="0" dirty="0" smtClean="0"/>
              <a:t> </a:t>
            </a:r>
            <a:r>
              <a:rPr lang="fr-BE" baseline="0" dirty="0" err="1" smtClean="0"/>
              <a:t>origins</a:t>
            </a:r>
            <a:r>
              <a:rPr lang="fr-BE" baseline="0" dirty="0" smtClean="0"/>
              <a:t> of </a:t>
            </a:r>
            <a:r>
              <a:rPr lang="fr-BE" baseline="0" dirty="0" err="1" smtClean="0"/>
              <a:t>specimens</a:t>
            </a:r>
            <a:r>
              <a:rPr lang="fr-BE" baseline="0" dirty="0" smtClean="0"/>
              <a:t>. So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there</a:t>
            </a:r>
            <a:r>
              <a:rPr lang="fr-BE" baseline="0" dirty="0" smtClean="0"/>
              <a:t> are </a:t>
            </a:r>
            <a:r>
              <a:rPr lang="fr-BE" baseline="0" dirty="0" err="1" smtClean="0"/>
              <a:t>several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are strict </a:t>
            </a:r>
            <a:r>
              <a:rPr lang="fr-BE" baseline="0" dirty="0" err="1" smtClean="0"/>
              <a:t>specialist</a:t>
            </a:r>
            <a:r>
              <a:rPr lang="fr-BE" baseline="0" dirty="0" smtClean="0"/>
              <a:t>, </a:t>
            </a:r>
            <a:r>
              <a:rPr lang="fr-BE" baseline="0" dirty="0" err="1" smtClean="0"/>
              <a:t>associating</a:t>
            </a:r>
            <a:r>
              <a:rPr lang="fr-BE" baseline="0" dirty="0" smtClean="0"/>
              <a:t> </a:t>
            </a:r>
            <a:r>
              <a:rPr lang="fr-BE" baseline="0" dirty="0" err="1" smtClean="0"/>
              <a:t>with</a:t>
            </a:r>
            <a:r>
              <a:rPr lang="fr-BE" baseline="0" dirty="0" smtClean="0"/>
              <a:t> </a:t>
            </a:r>
            <a:r>
              <a:rPr lang="fr-BE" baseline="0" dirty="0" err="1" smtClean="0"/>
              <a:t>only</a:t>
            </a:r>
            <a:r>
              <a:rPr lang="fr-BE" baseline="0" dirty="0" smtClean="0"/>
              <a:t> one </a:t>
            </a:r>
            <a:r>
              <a:rPr lang="fr-BE" baseline="0" dirty="0" err="1" smtClean="0"/>
              <a:t>photobiont</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and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mainly</a:t>
            </a:r>
            <a:r>
              <a:rPr lang="fr-BE" baseline="0" dirty="0" smtClean="0"/>
              <a:t> in </a:t>
            </a:r>
            <a:r>
              <a:rPr lang="fr-BE" baseline="0" dirty="0" err="1" smtClean="0"/>
              <a:t>those</a:t>
            </a:r>
            <a:r>
              <a:rPr lang="fr-BE" baseline="0" dirty="0" smtClean="0"/>
              <a:t> </a:t>
            </a:r>
            <a:r>
              <a:rPr lang="fr-BE" baseline="0" dirty="0" err="1" smtClean="0"/>
              <a:t>two</a:t>
            </a:r>
            <a:r>
              <a:rPr lang="fr-BE" baseline="0" dirty="0" smtClean="0"/>
              <a:t> clades, and </a:t>
            </a:r>
            <a:r>
              <a:rPr lang="fr-BE" baseline="0" dirty="0" err="1" smtClean="0"/>
              <a:t>these</a:t>
            </a:r>
            <a:r>
              <a:rPr lang="fr-BE" baseline="0" dirty="0" smtClean="0"/>
              <a:t> </a:t>
            </a:r>
            <a:r>
              <a:rPr lang="fr-BE" baseline="0" dirty="0" err="1" smtClean="0"/>
              <a:t>specialist</a:t>
            </a:r>
            <a:r>
              <a:rPr lang="fr-BE" baseline="0" dirty="0" smtClean="0"/>
              <a:t> </a:t>
            </a:r>
            <a:r>
              <a:rPr lang="fr-BE" baseline="0" dirty="0" err="1" smtClean="0"/>
              <a:t>species</a:t>
            </a:r>
            <a:r>
              <a:rPr lang="fr-BE" baseline="0" dirty="0" smtClean="0"/>
              <a:t> are </a:t>
            </a:r>
            <a:r>
              <a:rPr lang="fr-BE" baseline="0" dirty="0" err="1" smtClean="0"/>
              <a:t>often</a:t>
            </a:r>
            <a:r>
              <a:rPr lang="fr-BE" baseline="0" dirty="0" smtClean="0"/>
              <a:t> </a:t>
            </a:r>
            <a:r>
              <a:rPr lang="fr-BE" baseline="0" dirty="0" err="1" smtClean="0"/>
              <a:t>restricted</a:t>
            </a:r>
            <a:r>
              <a:rPr lang="fr-BE" baseline="0" dirty="0" smtClean="0"/>
              <a:t> to a single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pacific</a:t>
            </a:r>
            <a:r>
              <a:rPr lang="fr-BE" baseline="0" dirty="0" smtClean="0"/>
              <a:t> </a:t>
            </a:r>
            <a:r>
              <a:rPr lang="fr-BE" baseline="0" dirty="0" err="1" smtClean="0"/>
              <a:t>northwest</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boreal</a:t>
            </a:r>
            <a:r>
              <a:rPr lang="fr-BE" baseline="0" dirty="0" smtClean="0"/>
              <a:t> </a:t>
            </a:r>
            <a:r>
              <a:rPr lang="fr-BE" baseline="0" dirty="0" err="1" smtClean="0"/>
              <a:t>regions</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asia</a:t>
            </a:r>
            <a:r>
              <a:rPr lang="fr-BE" baseline="0" dirty="0" smtClean="0"/>
              <a:t> or </a:t>
            </a:r>
            <a:r>
              <a:rPr lang="fr-BE" baseline="0" dirty="0" err="1" smtClean="0"/>
              <a:t>australasia</a:t>
            </a:r>
            <a:r>
              <a:rPr lang="fr-BE" baseline="0" dirty="0" smtClean="0"/>
              <a:t>. On the </a:t>
            </a:r>
            <a:r>
              <a:rPr lang="fr-BE" baseline="0" dirty="0" err="1" smtClean="0"/>
              <a:t>other</a:t>
            </a:r>
            <a:r>
              <a:rPr lang="fr-BE" baseline="0" dirty="0" smtClean="0"/>
              <a:t> hand </a:t>
            </a:r>
            <a:r>
              <a:rPr lang="fr-BE" baseline="0" dirty="0" err="1" smtClean="0"/>
              <a:t>this</a:t>
            </a:r>
            <a:r>
              <a:rPr lang="fr-BE" baseline="0" dirty="0" smtClean="0"/>
              <a:t> clade </a:t>
            </a:r>
            <a:r>
              <a:rPr lang="fr-BE" baseline="0" dirty="0" err="1" smtClean="0"/>
              <a:t>here</a:t>
            </a:r>
            <a:r>
              <a:rPr lang="fr-BE" baseline="0" dirty="0" smtClean="0"/>
              <a:t> for instance </a:t>
            </a:r>
            <a:r>
              <a:rPr lang="fr-BE" baseline="0" dirty="0" err="1" smtClean="0"/>
              <a:t>that</a:t>
            </a:r>
            <a:r>
              <a:rPr lang="fr-BE" baseline="0" dirty="0" smtClean="0"/>
              <a:t> has a </a:t>
            </a:r>
            <a:r>
              <a:rPr lang="fr-BE" baseline="0" dirty="0" err="1" smtClean="0"/>
              <a:t>cosmopolitan</a:t>
            </a:r>
            <a:r>
              <a:rPr lang="fr-BE" baseline="0" dirty="0" smtClean="0"/>
              <a:t> distribution </a:t>
            </a:r>
            <a:r>
              <a:rPr lang="fr-BE" baseline="0" dirty="0" err="1" smtClean="0"/>
              <a:t>taken</a:t>
            </a:r>
            <a:r>
              <a:rPr lang="fr-BE" baseline="0" dirty="0" smtClean="0"/>
              <a:t> as a </a:t>
            </a:r>
            <a:r>
              <a:rPr lang="fr-BE" baseline="0" dirty="0" err="1" smtClean="0"/>
              <a:t>whole</a:t>
            </a:r>
            <a:r>
              <a:rPr lang="fr-BE" baseline="0" dirty="0" smtClean="0"/>
              <a:t> have </a:t>
            </a:r>
            <a:r>
              <a:rPr lang="fr-BE" baseline="0" dirty="0" err="1" smtClean="0"/>
              <a:t>some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 lot of </a:t>
            </a:r>
            <a:r>
              <a:rPr lang="fr-BE" baseline="0" dirty="0" err="1" smtClean="0"/>
              <a:t>different</a:t>
            </a:r>
            <a:r>
              <a:rPr lang="fr-BE" baseline="0" dirty="0" smtClean="0"/>
              <a:t> </a:t>
            </a:r>
            <a:r>
              <a:rPr lang="fr-BE" baseline="0" dirty="0" err="1" smtClean="0"/>
              <a:t>phylotypes</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 few </a:t>
            </a:r>
            <a:r>
              <a:rPr lang="fr-BE" baseline="0" dirty="0" err="1" smtClean="0"/>
              <a:t>interesting</a:t>
            </a:r>
            <a:r>
              <a:rPr lang="fr-BE" baseline="0" dirty="0" smtClean="0"/>
              <a:t> cases </a:t>
            </a:r>
            <a:r>
              <a:rPr lang="fr-BE" baseline="0" dirty="0" err="1" smtClean="0"/>
              <a:t>where</a:t>
            </a:r>
            <a:r>
              <a:rPr lang="fr-BE" baseline="0" dirty="0" smtClean="0"/>
              <a:t> </a:t>
            </a:r>
            <a:r>
              <a:rPr lang="fr-BE" baseline="0" dirty="0" err="1" smtClean="0"/>
              <a:t>species</a:t>
            </a:r>
            <a:r>
              <a:rPr lang="fr-BE" baseline="0" dirty="0" smtClean="0"/>
              <a:t> show </a:t>
            </a:r>
            <a:r>
              <a:rPr lang="fr-BE" baseline="0" dirty="0" err="1" smtClean="0"/>
              <a:t>strong</a:t>
            </a:r>
            <a:r>
              <a:rPr lang="fr-BE" baseline="0" dirty="0" smtClean="0"/>
              <a:t> </a:t>
            </a:r>
            <a:r>
              <a:rPr lang="fr-BE" baseline="0" dirty="0" err="1" smtClean="0"/>
              <a:t>specificity</a:t>
            </a:r>
            <a:r>
              <a:rPr lang="fr-BE" baseline="0" dirty="0" smtClean="0"/>
              <a:t> in a </a:t>
            </a:r>
            <a:r>
              <a:rPr lang="fr-BE" baseline="0" dirty="0" err="1" smtClean="0"/>
              <a:t>region</a:t>
            </a:r>
            <a:r>
              <a:rPr lang="fr-BE" baseline="0" dirty="0" smtClean="0"/>
              <a:t>, but </a:t>
            </a:r>
            <a:r>
              <a:rPr lang="fr-BE" baseline="0" dirty="0" err="1" smtClean="0"/>
              <a:t>then</a:t>
            </a:r>
            <a:r>
              <a:rPr lang="fr-BE" baseline="0" dirty="0" smtClean="0"/>
              <a:t> switch to </a:t>
            </a:r>
            <a:r>
              <a:rPr lang="fr-BE" baseline="0" dirty="0" err="1" smtClean="0"/>
              <a:t>another</a:t>
            </a:r>
            <a:r>
              <a:rPr lang="fr-BE" baseline="0" dirty="0" smtClean="0"/>
              <a:t> nostoc in a </a:t>
            </a:r>
            <a:r>
              <a:rPr lang="fr-BE" baseline="0" dirty="0" err="1" smtClean="0"/>
              <a:t>different</a:t>
            </a:r>
            <a:r>
              <a:rPr lang="fr-BE" baseline="0" dirty="0" smtClean="0"/>
              <a:t>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this</a:t>
            </a:r>
            <a:r>
              <a:rPr lang="fr-BE" baseline="0" dirty="0" smtClean="0"/>
              <a:t> one </a:t>
            </a:r>
            <a:r>
              <a:rPr lang="fr-BE" baseline="0" dirty="0" err="1" smtClean="0"/>
              <a:t>which</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green nostoc in </a:t>
            </a:r>
            <a:r>
              <a:rPr lang="fr-BE" baseline="0" dirty="0" err="1" smtClean="0"/>
              <a:t>boreal</a:t>
            </a:r>
            <a:r>
              <a:rPr lang="fr-BE" baseline="0" dirty="0" smtClean="0"/>
              <a:t> zones and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brownish</a:t>
            </a:r>
            <a:r>
              <a:rPr lang="fr-BE" baseline="0" dirty="0" smtClean="0"/>
              <a:t> one in </a:t>
            </a:r>
            <a:r>
              <a:rPr lang="fr-BE" baseline="0" dirty="0" err="1" smtClean="0"/>
              <a:t>south</a:t>
            </a:r>
            <a:r>
              <a:rPr lang="fr-BE" baseline="0" dirty="0" smtClean="0"/>
              <a:t> of the usa, or </a:t>
            </a:r>
            <a:r>
              <a:rPr lang="fr-BE" baseline="0" dirty="0" err="1" smtClean="0"/>
              <a:t>this</a:t>
            </a:r>
            <a:r>
              <a:rPr lang="fr-BE" baseline="0" dirty="0" smtClean="0"/>
              <a:t> one </a:t>
            </a:r>
            <a:r>
              <a:rPr lang="fr-BE" baseline="0" dirty="0" err="1" smtClean="0"/>
              <a:t>that</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a:t>
            </a:r>
            <a:r>
              <a:rPr lang="fr-BE" baseline="0" dirty="0" err="1" smtClean="0"/>
              <a:t>red</a:t>
            </a:r>
            <a:r>
              <a:rPr lang="fr-BE" baseline="0" dirty="0" smtClean="0"/>
              <a:t> one in </a:t>
            </a:r>
            <a:r>
              <a:rPr lang="fr-BE" baseline="0" dirty="0" err="1" smtClean="0"/>
              <a:t>boreal</a:t>
            </a:r>
            <a:r>
              <a:rPr lang="fr-BE" baseline="0" dirty="0" smtClean="0"/>
              <a:t> </a:t>
            </a:r>
            <a:r>
              <a:rPr lang="fr-BE" baseline="0" dirty="0" err="1" smtClean="0"/>
              <a:t>regions</a:t>
            </a:r>
            <a:r>
              <a:rPr lang="fr-BE" baseline="0" dirty="0" smtClean="0"/>
              <a:t>, but </a:t>
            </a:r>
            <a:r>
              <a:rPr lang="fr-BE" baseline="0" dirty="0" err="1" smtClean="0"/>
              <a:t>with</a:t>
            </a:r>
            <a:r>
              <a:rPr lang="fr-BE" baseline="0" dirty="0" smtClean="0"/>
              <a:t> </a:t>
            </a:r>
            <a:r>
              <a:rPr lang="fr-BE" baseline="0" dirty="0" err="1" smtClean="0"/>
              <a:t>this</a:t>
            </a:r>
            <a:r>
              <a:rPr lang="fr-BE" baseline="0" dirty="0" smtClean="0"/>
              <a:t> green one in </a:t>
            </a:r>
            <a:r>
              <a:rPr lang="fr-BE" baseline="0" dirty="0" err="1" smtClean="0"/>
              <a:t>temperate</a:t>
            </a:r>
            <a:r>
              <a:rPr lang="fr-BE" baseline="0" dirty="0" smtClean="0"/>
              <a:t> </a:t>
            </a:r>
            <a:r>
              <a:rPr lang="fr-BE" baseline="0" dirty="0" err="1" smtClean="0"/>
              <a:t>Asia</a:t>
            </a:r>
            <a:r>
              <a:rPr lang="fr-BE" baseline="0" dirty="0" smtClean="0"/>
              <a:t>. This </a:t>
            </a:r>
            <a:r>
              <a:rPr lang="fr-BE" baseline="0" dirty="0" err="1" smtClean="0"/>
              <a:t>fits</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with</a:t>
            </a:r>
            <a:r>
              <a:rPr lang="fr-BE" baseline="0" dirty="0" smtClean="0"/>
              <a:t> the </a:t>
            </a:r>
            <a:r>
              <a:rPr lang="fr-BE" baseline="0" dirty="0" err="1" smtClean="0"/>
              <a:t>geographic</a:t>
            </a:r>
            <a:r>
              <a:rPr lang="fr-BE" baseline="0" dirty="0" smtClean="0"/>
              <a:t> </a:t>
            </a:r>
            <a:r>
              <a:rPr lang="fr-BE" baseline="0" dirty="0" err="1" smtClean="0"/>
              <a:t>mosaic</a:t>
            </a:r>
            <a:r>
              <a:rPr lang="fr-BE" baseline="0" dirty="0" smtClean="0"/>
              <a:t> of </a:t>
            </a:r>
            <a:r>
              <a:rPr lang="fr-BE" baseline="0" dirty="0" err="1" smtClean="0"/>
              <a:t>coevolution</a:t>
            </a:r>
            <a:r>
              <a:rPr lang="fr-BE" baseline="0" dirty="0" smtClean="0"/>
              <a:t> </a:t>
            </a:r>
            <a:r>
              <a:rPr lang="fr-BE" baseline="0" dirty="0" err="1" smtClean="0"/>
              <a:t>theory</a:t>
            </a:r>
            <a:r>
              <a:rPr lang="fr-BE" baseline="0" dirty="0" smtClean="0"/>
              <a:t> </a:t>
            </a:r>
            <a:r>
              <a:rPr lang="fr-BE" baseline="0" dirty="0" err="1" smtClean="0"/>
              <a:t>stating</a:t>
            </a:r>
            <a:r>
              <a:rPr lang="fr-BE" baseline="0" dirty="0" smtClean="0"/>
              <a:t> </a:t>
            </a:r>
            <a:r>
              <a:rPr lang="en-US" sz="1200" dirty="0" smtClean="0"/>
              <a:t>that long-term dynamics of coevolution may occur over large geographic ranges rather than within local populations and based on the observation that a species may adapt and become specialized to another species differently in separate regions.</a:t>
            </a:r>
            <a:endParaRPr lang="fr-BE" sz="1200" dirty="0" smtClean="0"/>
          </a:p>
          <a:p>
            <a:r>
              <a:rPr lang="fr-BE" baseline="0" dirty="0" smtClean="0"/>
              <a:t>There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selectivity</a:t>
            </a:r>
            <a:r>
              <a:rPr lang="fr-BE" baseline="0" dirty="0" smtClean="0"/>
              <a:t>, </a:t>
            </a:r>
            <a:r>
              <a:rPr lang="fr-BE" baseline="0" dirty="0" err="1" smtClean="0"/>
              <a:t>meaning</a:t>
            </a:r>
            <a:r>
              <a:rPr lang="fr-BE" baseline="0" dirty="0" smtClean="0"/>
              <a:t> </a:t>
            </a:r>
            <a:r>
              <a:rPr lang="fr-BE" baseline="0" dirty="0" err="1" smtClean="0"/>
              <a:t>that</a:t>
            </a:r>
            <a:r>
              <a:rPr lang="fr-BE" baseline="0" dirty="0" smtClean="0"/>
              <a:t> for instance all </a:t>
            </a:r>
            <a:r>
              <a:rPr lang="fr-BE" baseline="0" dirty="0" err="1" smtClean="0"/>
              <a:t>these</a:t>
            </a:r>
            <a:r>
              <a:rPr lang="fr-BE" baseline="0" dirty="0" smtClean="0"/>
              <a: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found</a:t>
            </a:r>
            <a:r>
              <a:rPr lang="fr-BE" baseline="0" dirty="0" smtClean="0"/>
              <a:t> in the </a:t>
            </a:r>
            <a:r>
              <a:rPr lang="fr-BE" baseline="0" dirty="0" err="1" smtClean="0"/>
              <a:t>same</a:t>
            </a:r>
            <a:r>
              <a:rPr lang="fr-BE" baseline="0" dirty="0" smtClean="0"/>
              <a:t> </a:t>
            </a:r>
            <a:r>
              <a:rPr lang="fr-BE" baseline="0" dirty="0" err="1" smtClean="0"/>
              <a:t>localities</a:t>
            </a:r>
            <a:r>
              <a:rPr lang="fr-BE" baseline="0" dirty="0" smtClean="0"/>
              <a:t> of </a:t>
            </a:r>
            <a:r>
              <a:rPr lang="fr-BE" baseline="0" dirty="0" err="1" smtClean="0"/>
              <a:t>Norway</a:t>
            </a:r>
            <a:r>
              <a:rPr lang="fr-BE" baseline="0" dirty="0" smtClean="0"/>
              <a:t>, </a:t>
            </a:r>
            <a:r>
              <a:rPr lang="fr-BE" baseline="0" dirty="0" err="1" smtClean="0"/>
              <a:t>Russia</a:t>
            </a:r>
            <a:r>
              <a:rPr lang="fr-BE" baseline="0" dirty="0" smtClean="0"/>
              <a:t> and Canada, but in all 3 continents </a:t>
            </a:r>
            <a:r>
              <a:rPr lang="fr-BE" baseline="0" dirty="0" err="1" smtClean="0"/>
              <a:t>this</a:t>
            </a:r>
            <a:r>
              <a:rPr lang="fr-BE" baseline="0" dirty="0" smtClean="0"/>
              <a:t> one </a:t>
            </a:r>
            <a:r>
              <a:rPr lang="fr-BE" baseline="0" dirty="0" err="1" smtClean="0"/>
              <a:t>was</a:t>
            </a:r>
            <a:r>
              <a:rPr lang="fr-BE" baseline="0" dirty="0" smtClean="0"/>
              <a:t> </a:t>
            </a:r>
            <a:r>
              <a:rPr lang="fr-BE" baseline="0" dirty="0" err="1" smtClean="0"/>
              <a:t>always</a:t>
            </a:r>
            <a:r>
              <a:rPr lang="fr-BE" baseline="0" dirty="0" smtClean="0"/>
              <a:t> </a:t>
            </a:r>
            <a:r>
              <a:rPr lang="fr-BE" baseline="0" dirty="0" err="1" smtClean="0"/>
              <a:t>with</a:t>
            </a:r>
            <a:r>
              <a:rPr lang="fr-BE" baseline="0" dirty="0" smtClean="0"/>
              <a:t> the </a:t>
            </a:r>
            <a:r>
              <a:rPr lang="fr-BE" baseline="0" dirty="0" err="1" smtClean="0"/>
              <a:t>grey</a:t>
            </a:r>
            <a:r>
              <a:rPr lang="fr-BE" baseline="0" dirty="0" smtClean="0"/>
              <a:t> one,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with</a:t>
            </a:r>
            <a:r>
              <a:rPr lang="fr-BE" baseline="0" dirty="0" smtClean="0"/>
              <a:t> the green one and </a:t>
            </a:r>
            <a:r>
              <a:rPr lang="fr-BE" baseline="0" dirty="0" err="1" smtClean="0"/>
              <a:t>this</a:t>
            </a:r>
            <a:r>
              <a:rPr lang="fr-BE" baseline="0" dirty="0" smtClean="0"/>
              <a:t> one </a:t>
            </a:r>
            <a:r>
              <a:rPr lang="fr-BE" baseline="0" dirty="0" err="1" smtClean="0"/>
              <a:t>with</a:t>
            </a:r>
            <a:r>
              <a:rPr lang="fr-BE" baseline="0" dirty="0" smtClean="0"/>
              <a:t> the </a:t>
            </a:r>
            <a:r>
              <a:rPr lang="fr-BE" baseline="0" dirty="0" err="1" smtClean="0"/>
              <a:t>red</a:t>
            </a:r>
            <a:r>
              <a:rPr lang="fr-BE" baseline="0" dirty="0" smtClean="0"/>
              <a:t> one, </a:t>
            </a:r>
            <a:r>
              <a:rPr lang="fr-BE" baseline="0" dirty="0" err="1" smtClean="0"/>
              <a:t>even</a:t>
            </a:r>
            <a:r>
              <a:rPr lang="fr-BE" baseline="0" dirty="0" smtClean="0"/>
              <a:t> </a:t>
            </a:r>
            <a:r>
              <a:rPr lang="fr-BE" baseline="0" dirty="0" err="1" smtClean="0"/>
              <a:t>though</a:t>
            </a:r>
            <a:r>
              <a:rPr lang="fr-BE" baseline="0" dirty="0" smtClean="0"/>
              <a:t> the </a:t>
            </a:r>
            <a:r>
              <a:rPr lang="fr-BE" baseline="0" dirty="0" err="1" smtClean="0"/>
              <a:t>other</a:t>
            </a:r>
            <a:r>
              <a:rPr lang="fr-BE" baseline="0" dirty="0" smtClean="0"/>
              <a:t> nostoc </a:t>
            </a:r>
            <a:r>
              <a:rPr lang="fr-BE" baseline="0" dirty="0" err="1" smtClean="0"/>
              <a:t>were</a:t>
            </a:r>
            <a:r>
              <a:rPr lang="fr-BE" baseline="0" dirty="0" smtClean="0"/>
              <a:t> </a:t>
            </a:r>
            <a:r>
              <a:rPr lang="fr-BE" baseline="0" dirty="0" err="1" smtClean="0"/>
              <a:t>present</a:t>
            </a:r>
            <a:r>
              <a:rPr lang="fr-BE" baseline="0" dirty="0" smtClean="0"/>
              <a:t> </a:t>
            </a:r>
            <a:r>
              <a:rPr lang="fr-BE" baseline="0" dirty="0" err="1" smtClean="0"/>
              <a:t>so</a:t>
            </a:r>
            <a:r>
              <a:rPr lang="fr-BE" baseline="0" dirty="0" smtClean="0"/>
              <a:t> </a:t>
            </a:r>
            <a:r>
              <a:rPr lang="fr-BE" baseline="0" dirty="0" err="1" smtClean="0"/>
              <a:t>it’s</a:t>
            </a:r>
            <a:r>
              <a:rPr lang="fr-BE" baseline="0" dirty="0" smtClean="0"/>
              <a:t> not </a:t>
            </a:r>
            <a:r>
              <a:rPr lang="fr-BE" baseline="0" dirty="0" err="1" smtClean="0"/>
              <a:t>just</a:t>
            </a:r>
            <a:r>
              <a:rPr lang="fr-BE" baseline="0" dirty="0" smtClean="0"/>
              <a:t> association </a:t>
            </a:r>
            <a:r>
              <a:rPr lang="fr-BE" baseline="0" dirty="0" err="1" smtClean="0"/>
              <a:t>with</a:t>
            </a:r>
            <a:r>
              <a:rPr lang="fr-BE" baseline="0" dirty="0" smtClean="0"/>
              <a:t> </a:t>
            </a:r>
            <a:r>
              <a:rPr lang="fr-BE" baseline="0" dirty="0" err="1" smtClean="0"/>
              <a:t>any</a:t>
            </a:r>
            <a:r>
              <a:rPr lang="fr-BE" baseline="0" dirty="0" smtClean="0"/>
              <a:t> Nostoc </a:t>
            </a:r>
            <a:r>
              <a:rPr lang="fr-BE" baseline="0" dirty="0" err="1" smtClean="0"/>
              <a:t>present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specialists</a:t>
            </a:r>
            <a:r>
              <a:rPr lang="fr-BE" baseline="0" dirty="0" smtClean="0"/>
              <a:t> </a:t>
            </a:r>
            <a:r>
              <a:rPr lang="fr-BE" baseline="0" dirty="0" err="1" smtClean="0"/>
              <a:t>species</a:t>
            </a:r>
            <a:r>
              <a:rPr lang="fr-BE" baseline="0" dirty="0" smtClean="0"/>
              <a:t> are </a:t>
            </a:r>
            <a:r>
              <a:rPr lang="fr-BE" baseline="0" dirty="0" err="1" smtClean="0"/>
              <a:t>always</a:t>
            </a:r>
            <a:r>
              <a:rPr lang="fr-BE" baseline="0" dirty="0" smtClean="0"/>
              <a:t> on a long </a:t>
            </a:r>
            <a:r>
              <a:rPr lang="fr-BE" baseline="0" dirty="0" err="1" smtClean="0"/>
              <a:t>branch</a:t>
            </a:r>
            <a:r>
              <a:rPr lang="fr-BE" baseline="0" dirty="0" smtClean="0"/>
              <a:t>, </a:t>
            </a:r>
            <a:r>
              <a:rPr lang="fr-BE" baseline="0" dirty="0" err="1" smtClean="0"/>
              <a:t>meaning</a:t>
            </a:r>
            <a:r>
              <a:rPr lang="fr-BE" baseline="0" dirty="0" smtClean="0"/>
              <a:t> </a:t>
            </a:r>
            <a:r>
              <a:rPr lang="fr-BE" baseline="0" dirty="0" err="1" smtClean="0"/>
              <a:t>they</a:t>
            </a:r>
            <a:r>
              <a:rPr lang="fr-BE" baseline="0" dirty="0" smtClean="0"/>
              <a:t> </a:t>
            </a:r>
            <a:r>
              <a:rPr lang="fr-BE" baseline="0" dirty="0" err="1" smtClean="0"/>
              <a:t>most</a:t>
            </a:r>
            <a:r>
              <a:rPr lang="fr-BE" baseline="0" dirty="0" smtClean="0"/>
              <a:t> </a:t>
            </a:r>
            <a:r>
              <a:rPr lang="fr-BE" baseline="0" dirty="0" err="1" smtClean="0"/>
              <a:t>probably</a:t>
            </a:r>
            <a:r>
              <a:rPr lang="fr-BE" baseline="0" dirty="0" smtClean="0"/>
              <a:t> </a:t>
            </a:r>
            <a:r>
              <a:rPr lang="fr-BE" baseline="0" dirty="0" err="1" smtClean="0"/>
              <a:t>represent</a:t>
            </a:r>
            <a:r>
              <a:rPr lang="fr-BE" baseline="0" dirty="0" smtClean="0"/>
              <a:t> </a:t>
            </a:r>
            <a:r>
              <a:rPr lang="fr-BE" baseline="0" dirty="0" err="1" smtClean="0"/>
              <a:t>species</a:t>
            </a:r>
            <a:r>
              <a:rPr lang="fr-BE" baseline="0" dirty="0" smtClean="0"/>
              <a:t> </a:t>
            </a:r>
            <a:r>
              <a:rPr lang="fr-BE" baseline="0" dirty="0" err="1" smtClean="0"/>
              <a:t>existing</a:t>
            </a:r>
            <a:r>
              <a:rPr lang="fr-BE" baseline="0" dirty="0" smtClean="0"/>
              <a:t> for a long time </a:t>
            </a:r>
            <a:r>
              <a:rPr lang="fr-BE" baseline="0" dirty="0" err="1" smtClean="0"/>
              <a:t>while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are on </a:t>
            </a:r>
            <a:r>
              <a:rPr lang="fr-BE" baseline="0" dirty="0" err="1" smtClean="0"/>
              <a:t>very</a:t>
            </a:r>
            <a:r>
              <a:rPr lang="fr-BE" baseline="0" dirty="0" smtClean="0"/>
              <a:t> short branches, </a:t>
            </a:r>
            <a:r>
              <a:rPr lang="fr-BE" baseline="0" dirty="0" err="1" smtClean="0"/>
              <a:t>suggesting</a:t>
            </a:r>
            <a:r>
              <a:rPr lang="fr-BE" baseline="0" dirty="0" smtClean="0"/>
              <a:t> </a:t>
            </a:r>
            <a:r>
              <a:rPr lang="fr-BE" baseline="0" dirty="0" err="1" smtClean="0"/>
              <a:t>recent</a:t>
            </a:r>
            <a:r>
              <a:rPr lang="fr-BE" baseline="0" dirty="0" smtClean="0"/>
              <a:t> </a:t>
            </a:r>
            <a:r>
              <a:rPr lang="fr-BE" baseline="0" dirty="0" err="1" smtClean="0"/>
              <a:t>species</a:t>
            </a:r>
            <a:r>
              <a:rPr lang="fr-BE" baseline="0" dirty="0" smtClean="0"/>
              <a:t>. That </a:t>
            </a:r>
            <a:r>
              <a:rPr lang="fr-BE" baseline="0" dirty="0" err="1" smtClean="0"/>
              <a:t>would</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baseline="0" dirty="0" err="1" smtClean="0"/>
              <a:t>species</a:t>
            </a:r>
            <a:r>
              <a:rPr lang="fr-BE" baseline="0" dirty="0" smtClean="0"/>
              <a:t> have a trend to </a:t>
            </a:r>
            <a:r>
              <a:rPr lang="fr-BE" baseline="0" dirty="0" err="1" smtClean="0"/>
              <a:t>acquire</a:t>
            </a:r>
            <a:r>
              <a:rPr lang="fr-BE" baseline="0" dirty="0" smtClean="0"/>
              <a:t> </a:t>
            </a:r>
            <a:r>
              <a:rPr lang="fr-BE" baseline="0" dirty="0" err="1" smtClean="0"/>
              <a:t>specialisation</a:t>
            </a:r>
            <a:r>
              <a:rPr lang="fr-BE" baseline="0" dirty="0" smtClean="0"/>
              <a:t> </a:t>
            </a:r>
            <a:r>
              <a:rPr lang="fr-BE" baseline="0" dirty="0" err="1" smtClean="0"/>
              <a:t>through</a:t>
            </a:r>
            <a:r>
              <a:rPr lang="fr-BE" baseline="0" dirty="0" smtClean="0"/>
              <a:t> time. </a:t>
            </a:r>
            <a:r>
              <a:rPr lang="fr-BE" baseline="0" dirty="0" err="1" smtClean="0"/>
              <a:t>We</a:t>
            </a:r>
            <a:r>
              <a:rPr lang="fr-BE" baseline="0" dirty="0" smtClean="0"/>
              <a:t> </a:t>
            </a:r>
            <a:r>
              <a:rPr lang="fr-BE" baseline="0" dirty="0" err="1" smtClean="0"/>
              <a:t>might</a:t>
            </a:r>
            <a:r>
              <a:rPr lang="fr-BE" baseline="0" dirty="0" smtClean="0"/>
              <a:t> </a:t>
            </a:r>
            <a:r>
              <a:rPr lang="fr-BE" baseline="0" dirty="0" err="1" smtClean="0"/>
              <a:t>also</a:t>
            </a:r>
            <a:r>
              <a:rPr lang="fr-BE" baseline="0" dirty="0" smtClean="0"/>
              <a:t> </a:t>
            </a:r>
            <a:r>
              <a:rPr lang="fr-BE" baseline="0" dirty="0" err="1" smtClean="0"/>
              <a:t>correlate</a:t>
            </a:r>
            <a:r>
              <a:rPr lang="fr-BE" baseline="0" dirty="0" smtClean="0"/>
              <a:t> </a:t>
            </a:r>
            <a:r>
              <a:rPr lang="fr-BE" baseline="0" dirty="0" err="1" smtClean="0"/>
              <a:t>this</a:t>
            </a:r>
            <a:r>
              <a:rPr lang="fr-BE" baseline="0" dirty="0" smtClean="0"/>
              <a:t> radiation </a:t>
            </a:r>
            <a:r>
              <a:rPr lang="fr-BE" baseline="0" dirty="0" err="1" smtClean="0"/>
              <a:t>here</a:t>
            </a:r>
            <a:r>
              <a:rPr lang="fr-BE" baseline="0" dirty="0" smtClean="0"/>
              <a:t> </a:t>
            </a:r>
            <a:r>
              <a:rPr lang="fr-BE" baseline="0" dirty="0" err="1" smtClean="0"/>
              <a:t>with</a:t>
            </a:r>
            <a:r>
              <a:rPr lang="fr-BE" baseline="0" dirty="0" smtClean="0"/>
              <a:t> </a:t>
            </a:r>
            <a:r>
              <a:rPr lang="fr-BE" baseline="0" dirty="0" err="1" smtClean="0"/>
              <a:t>generalism</a:t>
            </a:r>
            <a:r>
              <a:rPr lang="fr-BE" baseline="0" dirty="0" smtClean="0"/>
              <a:t>. </a:t>
            </a:r>
            <a:r>
              <a:rPr lang="fr-BE" baseline="0" dirty="0" err="1" smtClean="0"/>
              <a:t>Then</a:t>
            </a:r>
            <a:r>
              <a:rPr lang="fr-BE" baseline="0" dirty="0" smtClean="0"/>
              <a:t> </a:t>
            </a:r>
            <a:r>
              <a:rPr lang="fr-BE" baseline="0" dirty="0" err="1" smtClean="0"/>
              <a:t>finally</a:t>
            </a:r>
            <a:r>
              <a:rPr lang="fr-BE" baseline="0" dirty="0" smtClean="0"/>
              <a:t> </a:t>
            </a:r>
            <a:r>
              <a:rPr lang="fr-BE" baseline="0" dirty="0" err="1" smtClean="0"/>
              <a:t>let’s</a:t>
            </a:r>
            <a:r>
              <a:rPr lang="fr-BE" baseline="0" dirty="0" smtClean="0"/>
              <a:t> </a:t>
            </a:r>
            <a:r>
              <a:rPr lang="fr-BE" baseline="0" dirty="0" err="1" smtClean="0"/>
              <a:t>also</a:t>
            </a:r>
            <a:r>
              <a:rPr lang="fr-BE" baseline="0" dirty="0" smtClean="0"/>
              <a:t> note </a:t>
            </a:r>
            <a:r>
              <a:rPr lang="fr-BE" baseline="0" dirty="0" err="1" smtClean="0"/>
              <a:t>that</a:t>
            </a:r>
            <a:r>
              <a:rPr lang="fr-BE" baseline="0" dirty="0" smtClean="0"/>
              <a:t> </a:t>
            </a:r>
            <a:r>
              <a:rPr lang="fr-BE" baseline="0" dirty="0" err="1" smtClean="0"/>
              <a:t>species</a:t>
            </a:r>
            <a:r>
              <a:rPr lang="fr-BE" baseline="0" dirty="0" smtClean="0"/>
              <a:t> </a:t>
            </a:r>
            <a:r>
              <a:rPr lang="fr-BE" baseline="0" dirty="0" err="1" smtClean="0"/>
              <a:t>using</a:t>
            </a:r>
            <a:r>
              <a:rPr lang="fr-BE" baseline="0" dirty="0" smtClean="0"/>
              <a:t> </a:t>
            </a:r>
            <a:r>
              <a:rPr lang="fr-BE" baseline="0" dirty="0" err="1" smtClean="0"/>
              <a:t>different</a:t>
            </a:r>
            <a:r>
              <a:rPr lang="fr-BE" baseline="0" dirty="0" smtClean="0"/>
              <a:t> </a:t>
            </a:r>
            <a:r>
              <a:rPr lang="fr-BE" baseline="0" dirty="0" err="1" smtClean="0"/>
              <a:t>phylotypes</a:t>
            </a:r>
            <a:r>
              <a:rPr lang="fr-BE" baseline="0" dirty="0" smtClean="0"/>
              <a:t> have </a:t>
            </a:r>
            <a:r>
              <a:rPr lang="fr-BE" baseline="0" dirty="0" err="1" smtClean="0"/>
              <a:t>many</a:t>
            </a:r>
            <a:r>
              <a:rPr lang="fr-BE" baseline="0" dirty="0" smtClean="0"/>
              <a:t> </a:t>
            </a:r>
            <a:r>
              <a:rPr lang="fr-BE" baseline="0" dirty="0" err="1" smtClean="0"/>
              <a:t>haplotypes</a:t>
            </a:r>
            <a:r>
              <a:rPr lang="fr-BE" baseline="0" dirty="0" smtClean="0"/>
              <a:t> </a:t>
            </a:r>
            <a:r>
              <a:rPr lang="fr-BE" baseline="0" dirty="0" err="1" smtClean="0"/>
              <a:t>while</a:t>
            </a:r>
            <a:r>
              <a:rPr lang="fr-BE" baseline="0" dirty="0" smtClean="0"/>
              <a:t> </a:t>
            </a:r>
            <a:r>
              <a:rPr lang="fr-BE" baseline="0" dirty="0" err="1" smtClean="0"/>
              <a:t>specialist</a:t>
            </a:r>
            <a:r>
              <a:rPr lang="fr-BE" baseline="0" dirty="0" smtClean="0"/>
              <a:t> one have </a:t>
            </a:r>
            <a:r>
              <a:rPr lang="fr-BE" baseline="0" dirty="0" err="1" smtClean="0"/>
              <a:t>only</a:t>
            </a:r>
            <a:r>
              <a:rPr lang="fr-BE" baseline="0" dirty="0" smtClean="0"/>
              <a:t> a few, </a:t>
            </a:r>
            <a:r>
              <a:rPr lang="fr-BE" baseline="0" dirty="0" err="1" smtClean="0"/>
              <a:t>suggesting</a:t>
            </a:r>
            <a:r>
              <a:rPr lang="fr-BE" baseline="0" dirty="0" smtClean="0"/>
              <a:t> more </a:t>
            </a:r>
            <a:r>
              <a:rPr lang="fr-BE" baseline="0" dirty="0" err="1" smtClean="0"/>
              <a:t>genetic</a:t>
            </a:r>
            <a:r>
              <a:rPr lang="fr-BE" baseline="0" dirty="0" smtClean="0"/>
              <a:t> </a:t>
            </a:r>
            <a:r>
              <a:rPr lang="fr-BE" baseline="0" dirty="0" err="1" smtClean="0"/>
              <a:t>stability</a:t>
            </a:r>
            <a:r>
              <a:rPr lang="fr-BE" baseline="0" dirty="0" smtClean="0"/>
              <a:t> in the </a:t>
            </a:r>
            <a:r>
              <a:rPr lang="fr-BE" baseline="0" dirty="0" err="1" smtClean="0"/>
              <a:t>specialiszed</a:t>
            </a:r>
            <a:r>
              <a:rPr lang="fr-BE" baseline="0" dirty="0" smtClean="0"/>
              <a:t> one.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26</a:t>
            </a:fld>
            <a:endParaRPr lang="fr-BE"/>
          </a:p>
        </p:txBody>
      </p:sp>
    </p:spTree>
    <p:extLst>
      <p:ext uri="{BB962C8B-B14F-4D97-AF65-F5344CB8AC3E}">
        <p14:creationId xmlns:p14="http://schemas.microsoft.com/office/powerpoint/2010/main" val="153679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Then</a:t>
            </a:r>
            <a:r>
              <a:rPr lang="fr-BE" dirty="0" smtClean="0"/>
              <a:t> to compare the </a:t>
            </a:r>
            <a:r>
              <a:rPr lang="fr-BE" dirty="0" err="1" smtClean="0"/>
              <a:t>two</a:t>
            </a:r>
            <a:r>
              <a:rPr lang="fr-BE" dirty="0" smtClean="0"/>
              <a:t> </a:t>
            </a:r>
            <a:r>
              <a:rPr lang="fr-BE" dirty="0" err="1" smtClean="0"/>
              <a:t>symbionts</a:t>
            </a:r>
            <a:r>
              <a:rPr lang="fr-BE" baseline="0" dirty="0" smtClean="0"/>
              <a:t> </a:t>
            </a:r>
            <a:r>
              <a:rPr lang="fr-BE" dirty="0" err="1" smtClean="0"/>
              <a:t>this</a:t>
            </a:r>
            <a:r>
              <a:rPr lang="fr-BE" dirty="0" smtClean="0"/>
              <a:t> </a:t>
            </a:r>
            <a:r>
              <a:rPr lang="fr-BE" dirty="0" err="1" smtClean="0"/>
              <a:t>is</a:t>
            </a:r>
            <a:r>
              <a:rPr lang="fr-BE" dirty="0" smtClean="0"/>
              <a:t> a figure</a:t>
            </a:r>
            <a:r>
              <a:rPr lang="fr-BE" baseline="0" dirty="0" smtClean="0"/>
              <a:t> </a:t>
            </a:r>
            <a:r>
              <a:rPr lang="fr-BE" baseline="0" dirty="0" err="1" smtClean="0"/>
              <a:t>with</a:t>
            </a:r>
            <a:r>
              <a:rPr lang="fr-BE" baseline="0" dirty="0" smtClean="0"/>
              <a:t> on the </a:t>
            </a:r>
            <a:r>
              <a:rPr lang="fr-BE" baseline="0" dirty="0" err="1" smtClean="0"/>
              <a:t>left</a:t>
            </a:r>
            <a:r>
              <a:rPr lang="fr-BE" baseline="0" dirty="0" smtClean="0"/>
              <a:t> a </a:t>
            </a:r>
            <a:r>
              <a:rPr lang="fr-BE" baseline="0" dirty="0" err="1" smtClean="0"/>
              <a:t>chronogram</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BEAST and on the right an </a:t>
            </a:r>
            <a:r>
              <a:rPr lang="fr-BE" baseline="0" dirty="0" err="1" smtClean="0"/>
              <a:t>haplotype</a:t>
            </a:r>
            <a:r>
              <a:rPr lang="fr-BE" baseline="0" dirty="0" smtClean="0"/>
              <a:t> network </a:t>
            </a:r>
            <a:r>
              <a:rPr lang="fr-BE" baseline="0" dirty="0" err="1" smtClean="0"/>
              <a:t>also</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TCS.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fungal</a:t>
            </a:r>
            <a:r>
              <a:rPr lang="fr-BE" baseline="0" dirty="0" smtClean="0"/>
              <a:t> </a:t>
            </a:r>
            <a:r>
              <a:rPr lang="fr-BE" baseline="0" dirty="0" err="1" smtClean="0"/>
              <a:t>haplotypes</a:t>
            </a:r>
            <a:r>
              <a:rPr lang="fr-BE" baseline="0" dirty="0" smtClean="0"/>
              <a:t>, and the </a:t>
            </a:r>
            <a:r>
              <a:rPr lang="fr-BE" baseline="0" dirty="0" err="1" smtClean="0"/>
              <a:t>little</a:t>
            </a:r>
            <a:r>
              <a:rPr lang="fr-BE" baseline="0" dirty="0" smtClean="0"/>
              <a:t> dots the </a:t>
            </a:r>
            <a:r>
              <a:rPr lang="fr-BE" baseline="0" dirty="0" err="1" smtClean="0"/>
              <a:t>numbers</a:t>
            </a:r>
            <a:r>
              <a:rPr lang="fr-BE" baseline="0" dirty="0" smtClean="0"/>
              <a:t> of </a:t>
            </a:r>
            <a:r>
              <a:rPr lang="fr-BE" baseline="0" dirty="0" err="1" smtClean="0"/>
              <a:t>steps</a:t>
            </a:r>
            <a:r>
              <a:rPr lang="fr-BE" baseline="0" dirty="0" smtClean="0"/>
              <a:t> (mutations or </a:t>
            </a:r>
            <a:r>
              <a:rPr lang="fr-BE" baseline="0" dirty="0" err="1" smtClean="0"/>
              <a:t>indels</a:t>
            </a:r>
            <a:r>
              <a:rPr lang="fr-BE" baseline="0" dirty="0" smtClean="0"/>
              <a:t>) </a:t>
            </a:r>
            <a:r>
              <a:rPr lang="fr-BE" baseline="0" dirty="0" err="1" smtClean="0"/>
              <a:t>between</a:t>
            </a:r>
            <a:r>
              <a:rPr lang="fr-BE" baseline="0" dirty="0" smtClean="0"/>
              <a:t> </a:t>
            </a:r>
            <a:r>
              <a:rPr lang="fr-BE" baseline="0" dirty="0" err="1" smtClean="0"/>
              <a:t>each</a:t>
            </a:r>
            <a:r>
              <a:rPr lang="fr-BE" baseline="0" dirty="0" smtClean="0"/>
              <a:t> </a:t>
            </a:r>
            <a:r>
              <a:rPr lang="fr-BE" baseline="0" dirty="0" err="1" smtClean="0"/>
              <a:t>haplotype</a:t>
            </a:r>
            <a:r>
              <a:rPr lang="fr-BE" baseline="0" dirty="0" smtClean="0"/>
              <a:t>. The size of the </a:t>
            </a:r>
            <a:r>
              <a:rPr lang="fr-BE" baseline="0" dirty="0" err="1" smtClean="0"/>
              <a:t>circle</a:t>
            </a:r>
            <a:r>
              <a:rPr lang="fr-BE" baseline="0" dirty="0" smtClean="0"/>
              <a:t> </a:t>
            </a:r>
            <a:r>
              <a:rPr lang="fr-BE" baseline="0" dirty="0" err="1" smtClean="0"/>
              <a:t>is</a:t>
            </a:r>
            <a:r>
              <a:rPr lang="fr-BE" baseline="0" dirty="0" smtClean="0"/>
              <a:t> </a:t>
            </a:r>
            <a:r>
              <a:rPr lang="fr-BE" baseline="0" dirty="0" err="1" smtClean="0"/>
              <a:t>proportional</a:t>
            </a:r>
            <a:r>
              <a:rPr lang="fr-BE" baseline="0" dirty="0" smtClean="0"/>
              <a:t> to the </a:t>
            </a:r>
            <a:r>
              <a:rPr lang="fr-BE" baseline="0" dirty="0" err="1" smtClean="0"/>
              <a:t>number</a:t>
            </a:r>
            <a:r>
              <a:rPr lang="fr-BE" baseline="0" dirty="0" smtClean="0"/>
              <a:t> of </a:t>
            </a:r>
            <a:r>
              <a:rPr lang="fr-BE" baseline="0" dirty="0" err="1" smtClean="0"/>
              <a:t>specimens</a:t>
            </a:r>
            <a:r>
              <a:rPr lang="fr-BE" baseline="0" dirty="0" smtClean="0"/>
              <a:t>, and the </a:t>
            </a:r>
            <a:r>
              <a:rPr lang="fr-BE" baseline="0" dirty="0" err="1" smtClean="0"/>
              <a:t>color</a:t>
            </a:r>
            <a:r>
              <a:rPr lang="fr-BE" baseline="0" dirty="0" smtClean="0"/>
              <a:t> in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identity</a:t>
            </a:r>
            <a:r>
              <a:rPr lang="fr-BE" baseline="0" dirty="0" smtClean="0"/>
              <a:t> of the Nostoc </a:t>
            </a:r>
            <a:r>
              <a:rPr lang="fr-BE" baseline="0" dirty="0" err="1" smtClean="0"/>
              <a:t>involved</a:t>
            </a:r>
            <a:r>
              <a:rPr lang="fr-BE" baseline="0" dirty="0" smtClean="0"/>
              <a:t> in the association. </a:t>
            </a:r>
            <a:r>
              <a:rPr lang="fr-BE" baseline="0" dirty="0" err="1" smtClean="0"/>
              <a:t>Then</a:t>
            </a:r>
            <a:r>
              <a:rPr lang="fr-BE" baseline="0" dirty="0" smtClean="0"/>
              <a:t> the background </a:t>
            </a:r>
            <a:r>
              <a:rPr lang="fr-BE" baseline="0" dirty="0" err="1" smtClean="0"/>
              <a:t>color</a:t>
            </a:r>
            <a:r>
              <a:rPr lang="fr-BE" baseline="0" dirty="0" smtClean="0"/>
              <a:t> corresponds to the </a:t>
            </a:r>
            <a:r>
              <a:rPr lang="fr-BE" baseline="0" dirty="0" err="1" smtClean="0"/>
              <a:t>geographic</a:t>
            </a:r>
            <a:r>
              <a:rPr lang="fr-BE" baseline="0" dirty="0" smtClean="0"/>
              <a:t> </a:t>
            </a:r>
            <a:r>
              <a:rPr lang="fr-BE" baseline="0" dirty="0" err="1" smtClean="0"/>
              <a:t>origins</a:t>
            </a:r>
            <a:r>
              <a:rPr lang="fr-BE" baseline="0" dirty="0" smtClean="0"/>
              <a:t> of </a:t>
            </a:r>
            <a:r>
              <a:rPr lang="fr-BE" baseline="0" dirty="0" err="1" smtClean="0"/>
              <a:t>specimens</a:t>
            </a:r>
            <a:r>
              <a:rPr lang="fr-BE" baseline="0" dirty="0" smtClean="0"/>
              <a:t>. So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there</a:t>
            </a:r>
            <a:r>
              <a:rPr lang="fr-BE" baseline="0" dirty="0" smtClean="0"/>
              <a:t> are </a:t>
            </a:r>
            <a:r>
              <a:rPr lang="fr-BE" baseline="0" dirty="0" err="1" smtClean="0"/>
              <a:t>several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are strict </a:t>
            </a:r>
            <a:r>
              <a:rPr lang="fr-BE" baseline="0" dirty="0" err="1" smtClean="0"/>
              <a:t>specialist</a:t>
            </a:r>
            <a:r>
              <a:rPr lang="fr-BE" baseline="0" dirty="0" smtClean="0"/>
              <a:t>, </a:t>
            </a:r>
            <a:r>
              <a:rPr lang="fr-BE" baseline="0" dirty="0" err="1" smtClean="0"/>
              <a:t>associating</a:t>
            </a:r>
            <a:r>
              <a:rPr lang="fr-BE" baseline="0" dirty="0" smtClean="0"/>
              <a:t> </a:t>
            </a:r>
            <a:r>
              <a:rPr lang="fr-BE" baseline="0" dirty="0" err="1" smtClean="0"/>
              <a:t>with</a:t>
            </a:r>
            <a:r>
              <a:rPr lang="fr-BE" baseline="0" dirty="0" smtClean="0"/>
              <a:t> </a:t>
            </a:r>
            <a:r>
              <a:rPr lang="fr-BE" baseline="0" dirty="0" err="1" smtClean="0"/>
              <a:t>only</a:t>
            </a:r>
            <a:r>
              <a:rPr lang="fr-BE" baseline="0" dirty="0" smtClean="0"/>
              <a:t> one </a:t>
            </a:r>
            <a:r>
              <a:rPr lang="fr-BE" baseline="0" dirty="0" err="1" smtClean="0"/>
              <a:t>photobiont</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and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mainly</a:t>
            </a:r>
            <a:r>
              <a:rPr lang="fr-BE" baseline="0" dirty="0" smtClean="0"/>
              <a:t> in </a:t>
            </a:r>
            <a:r>
              <a:rPr lang="fr-BE" baseline="0" dirty="0" err="1" smtClean="0"/>
              <a:t>those</a:t>
            </a:r>
            <a:r>
              <a:rPr lang="fr-BE" baseline="0" dirty="0" smtClean="0"/>
              <a:t> </a:t>
            </a:r>
            <a:r>
              <a:rPr lang="fr-BE" baseline="0" dirty="0" err="1" smtClean="0"/>
              <a:t>two</a:t>
            </a:r>
            <a:r>
              <a:rPr lang="fr-BE" baseline="0" dirty="0" smtClean="0"/>
              <a:t> clades, and </a:t>
            </a:r>
            <a:r>
              <a:rPr lang="fr-BE" baseline="0" dirty="0" err="1" smtClean="0"/>
              <a:t>these</a:t>
            </a:r>
            <a:r>
              <a:rPr lang="fr-BE" baseline="0" dirty="0" smtClean="0"/>
              <a:t> </a:t>
            </a:r>
            <a:r>
              <a:rPr lang="fr-BE" baseline="0" dirty="0" err="1" smtClean="0"/>
              <a:t>specialist</a:t>
            </a:r>
            <a:r>
              <a:rPr lang="fr-BE" baseline="0" dirty="0" smtClean="0"/>
              <a:t> </a:t>
            </a:r>
            <a:r>
              <a:rPr lang="fr-BE" baseline="0" dirty="0" err="1" smtClean="0"/>
              <a:t>species</a:t>
            </a:r>
            <a:r>
              <a:rPr lang="fr-BE" baseline="0" dirty="0" smtClean="0"/>
              <a:t> are </a:t>
            </a:r>
            <a:r>
              <a:rPr lang="fr-BE" baseline="0" dirty="0" err="1" smtClean="0"/>
              <a:t>often</a:t>
            </a:r>
            <a:r>
              <a:rPr lang="fr-BE" baseline="0" dirty="0" smtClean="0"/>
              <a:t> </a:t>
            </a:r>
            <a:r>
              <a:rPr lang="fr-BE" baseline="0" dirty="0" err="1" smtClean="0"/>
              <a:t>restricted</a:t>
            </a:r>
            <a:r>
              <a:rPr lang="fr-BE" baseline="0" dirty="0" smtClean="0"/>
              <a:t> to a single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pacific</a:t>
            </a:r>
            <a:r>
              <a:rPr lang="fr-BE" baseline="0" dirty="0" smtClean="0"/>
              <a:t> </a:t>
            </a:r>
            <a:r>
              <a:rPr lang="fr-BE" baseline="0" dirty="0" err="1" smtClean="0"/>
              <a:t>northwest</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boreal</a:t>
            </a:r>
            <a:r>
              <a:rPr lang="fr-BE" baseline="0" dirty="0" smtClean="0"/>
              <a:t> </a:t>
            </a:r>
            <a:r>
              <a:rPr lang="fr-BE" baseline="0" dirty="0" err="1" smtClean="0"/>
              <a:t>regions</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asia</a:t>
            </a:r>
            <a:r>
              <a:rPr lang="fr-BE" baseline="0" dirty="0" smtClean="0"/>
              <a:t> or </a:t>
            </a:r>
            <a:r>
              <a:rPr lang="fr-BE" baseline="0" dirty="0" err="1" smtClean="0"/>
              <a:t>australasia</a:t>
            </a:r>
            <a:r>
              <a:rPr lang="fr-BE" baseline="0" dirty="0" smtClean="0"/>
              <a:t>. On the </a:t>
            </a:r>
            <a:r>
              <a:rPr lang="fr-BE" baseline="0" dirty="0" err="1" smtClean="0"/>
              <a:t>other</a:t>
            </a:r>
            <a:r>
              <a:rPr lang="fr-BE" baseline="0" dirty="0" smtClean="0"/>
              <a:t> hand </a:t>
            </a:r>
            <a:r>
              <a:rPr lang="fr-BE" baseline="0" dirty="0" err="1" smtClean="0"/>
              <a:t>this</a:t>
            </a:r>
            <a:r>
              <a:rPr lang="fr-BE" baseline="0" dirty="0" smtClean="0"/>
              <a:t> clade </a:t>
            </a:r>
            <a:r>
              <a:rPr lang="fr-BE" baseline="0" dirty="0" err="1" smtClean="0"/>
              <a:t>here</a:t>
            </a:r>
            <a:r>
              <a:rPr lang="fr-BE" baseline="0" dirty="0" smtClean="0"/>
              <a:t> for instance </a:t>
            </a:r>
            <a:r>
              <a:rPr lang="fr-BE" baseline="0" dirty="0" err="1" smtClean="0"/>
              <a:t>that</a:t>
            </a:r>
            <a:r>
              <a:rPr lang="fr-BE" baseline="0" dirty="0" smtClean="0"/>
              <a:t> has a </a:t>
            </a:r>
            <a:r>
              <a:rPr lang="fr-BE" baseline="0" dirty="0" err="1" smtClean="0"/>
              <a:t>cosmopolitan</a:t>
            </a:r>
            <a:r>
              <a:rPr lang="fr-BE" baseline="0" dirty="0" smtClean="0"/>
              <a:t> distribution </a:t>
            </a:r>
            <a:r>
              <a:rPr lang="fr-BE" baseline="0" dirty="0" err="1" smtClean="0"/>
              <a:t>taken</a:t>
            </a:r>
            <a:r>
              <a:rPr lang="fr-BE" baseline="0" dirty="0" smtClean="0"/>
              <a:t> as a </a:t>
            </a:r>
            <a:r>
              <a:rPr lang="fr-BE" baseline="0" dirty="0" err="1" smtClean="0"/>
              <a:t>whole</a:t>
            </a:r>
            <a:r>
              <a:rPr lang="fr-BE" baseline="0" dirty="0" smtClean="0"/>
              <a:t> have </a:t>
            </a:r>
            <a:r>
              <a:rPr lang="fr-BE" baseline="0" dirty="0" err="1" smtClean="0"/>
              <a:t>some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 lot of </a:t>
            </a:r>
            <a:r>
              <a:rPr lang="fr-BE" baseline="0" dirty="0" err="1" smtClean="0"/>
              <a:t>different</a:t>
            </a:r>
            <a:r>
              <a:rPr lang="fr-BE" baseline="0" dirty="0" smtClean="0"/>
              <a:t> </a:t>
            </a:r>
            <a:r>
              <a:rPr lang="fr-BE" baseline="0" dirty="0" err="1" smtClean="0"/>
              <a:t>phylotypes</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 few </a:t>
            </a:r>
            <a:r>
              <a:rPr lang="fr-BE" baseline="0" dirty="0" err="1" smtClean="0"/>
              <a:t>interesting</a:t>
            </a:r>
            <a:r>
              <a:rPr lang="fr-BE" baseline="0" dirty="0" smtClean="0"/>
              <a:t> cases </a:t>
            </a:r>
            <a:r>
              <a:rPr lang="fr-BE" baseline="0" dirty="0" err="1" smtClean="0"/>
              <a:t>where</a:t>
            </a:r>
            <a:r>
              <a:rPr lang="fr-BE" baseline="0" dirty="0" smtClean="0"/>
              <a:t> </a:t>
            </a:r>
            <a:r>
              <a:rPr lang="fr-BE" baseline="0" dirty="0" err="1" smtClean="0"/>
              <a:t>species</a:t>
            </a:r>
            <a:r>
              <a:rPr lang="fr-BE" baseline="0" dirty="0" smtClean="0"/>
              <a:t> show </a:t>
            </a:r>
            <a:r>
              <a:rPr lang="fr-BE" baseline="0" dirty="0" err="1" smtClean="0"/>
              <a:t>strong</a:t>
            </a:r>
            <a:r>
              <a:rPr lang="fr-BE" baseline="0" dirty="0" smtClean="0"/>
              <a:t> </a:t>
            </a:r>
            <a:r>
              <a:rPr lang="fr-BE" baseline="0" dirty="0" err="1" smtClean="0"/>
              <a:t>specificity</a:t>
            </a:r>
            <a:r>
              <a:rPr lang="fr-BE" baseline="0" dirty="0" smtClean="0"/>
              <a:t> in a </a:t>
            </a:r>
            <a:r>
              <a:rPr lang="fr-BE" baseline="0" dirty="0" err="1" smtClean="0"/>
              <a:t>region</a:t>
            </a:r>
            <a:r>
              <a:rPr lang="fr-BE" baseline="0" dirty="0" smtClean="0"/>
              <a:t>, but </a:t>
            </a:r>
            <a:r>
              <a:rPr lang="fr-BE" baseline="0" dirty="0" err="1" smtClean="0"/>
              <a:t>then</a:t>
            </a:r>
            <a:r>
              <a:rPr lang="fr-BE" baseline="0" dirty="0" smtClean="0"/>
              <a:t> switch to </a:t>
            </a:r>
            <a:r>
              <a:rPr lang="fr-BE" baseline="0" dirty="0" err="1" smtClean="0"/>
              <a:t>another</a:t>
            </a:r>
            <a:r>
              <a:rPr lang="fr-BE" baseline="0" dirty="0" smtClean="0"/>
              <a:t> nostoc in a </a:t>
            </a:r>
            <a:r>
              <a:rPr lang="fr-BE" baseline="0" dirty="0" err="1" smtClean="0"/>
              <a:t>different</a:t>
            </a:r>
            <a:r>
              <a:rPr lang="fr-BE" baseline="0" dirty="0" smtClean="0"/>
              <a:t>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this</a:t>
            </a:r>
            <a:r>
              <a:rPr lang="fr-BE" baseline="0" dirty="0" smtClean="0"/>
              <a:t> one </a:t>
            </a:r>
            <a:r>
              <a:rPr lang="fr-BE" baseline="0" dirty="0" err="1" smtClean="0"/>
              <a:t>which</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green nostoc in </a:t>
            </a:r>
            <a:r>
              <a:rPr lang="fr-BE" baseline="0" dirty="0" err="1" smtClean="0"/>
              <a:t>boreal</a:t>
            </a:r>
            <a:r>
              <a:rPr lang="fr-BE" baseline="0" dirty="0" smtClean="0"/>
              <a:t> zones and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brownish</a:t>
            </a:r>
            <a:r>
              <a:rPr lang="fr-BE" baseline="0" dirty="0" smtClean="0"/>
              <a:t> one in </a:t>
            </a:r>
            <a:r>
              <a:rPr lang="fr-BE" baseline="0" dirty="0" err="1" smtClean="0"/>
              <a:t>south</a:t>
            </a:r>
            <a:r>
              <a:rPr lang="fr-BE" baseline="0" dirty="0" smtClean="0"/>
              <a:t> of the usa, or </a:t>
            </a:r>
            <a:r>
              <a:rPr lang="fr-BE" baseline="0" dirty="0" err="1" smtClean="0"/>
              <a:t>this</a:t>
            </a:r>
            <a:r>
              <a:rPr lang="fr-BE" baseline="0" dirty="0" smtClean="0"/>
              <a:t> one </a:t>
            </a:r>
            <a:r>
              <a:rPr lang="fr-BE" baseline="0" dirty="0" err="1" smtClean="0"/>
              <a:t>that</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a:t>
            </a:r>
            <a:r>
              <a:rPr lang="fr-BE" baseline="0" dirty="0" err="1" smtClean="0"/>
              <a:t>red</a:t>
            </a:r>
            <a:r>
              <a:rPr lang="fr-BE" baseline="0" dirty="0" smtClean="0"/>
              <a:t> one in </a:t>
            </a:r>
            <a:r>
              <a:rPr lang="fr-BE" baseline="0" dirty="0" err="1" smtClean="0"/>
              <a:t>boreal</a:t>
            </a:r>
            <a:r>
              <a:rPr lang="fr-BE" baseline="0" dirty="0" smtClean="0"/>
              <a:t> </a:t>
            </a:r>
            <a:r>
              <a:rPr lang="fr-BE" baseline="0" dirty="0" err="1" smtClean="0"/>
              <a:t>regions</a:t>
            </a:r>
            <a:r>
              <a:rPr lang="fr-BE" baseline="0" dirty="0" smtClean="0"/>
              <a:t>, but </a:t>
            </a:r>
            <a:r>
              <a:rPr lang="fr-BE" baseline="0" dirty="0" err="1" smtClean="0"/>
              <a:t>with</a:t>
            </a:r>
            <a:r>
              <a:rPr lang="fr-BE" baseline="0" dirty="0" smtClean="0"/>
              <a:t> </a:t>
            </a:r>
            <a:r>
              <a:rPr lang="fr-BE" baseline="0" dirty="0" err="1" smtClean="0"/>
              <a:t>this</a:t>
            </a:r>
            <a:r>
              <a:rPr lang="fr-BE" baseline="0" dirty="0" smtClean="0"/>
              <a:t> green one in </a:t>
            </a:r>
            <a:r>
              <a:rPr lang="fr-BE" baseline="0" dirty="0" err="1" smtClean="0"/>
              <a:t>temperate</a:t>
            </a:r>
            <a:r>
              <a:rPr lang="fr-BE" baseline="0" dirty="0" smtClean="0"/>
              <a:t> </a:t>
            </a:r>
            <a:r>
              <a:rPr lang="fr-BE" baseline="0" dirty="0" err="1" smtClean="0"/>
              <a:t>Asia</a:t>
            </a:r>
            <a:r>
              <a:rPr lang="fr-BE" baseline="0" dirty="0" smtClean="0"/>
              <a:t>. This </a:t>
            </a:r>
            <a:r>
              <a:rPr lang="fr-BE" baseline="0" dirty="0" err="1" smtClean="0"/>
              <a:t>fits</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with</a:t>
            </a:r>
            <a:r>
              <a:rPr lang="fr-BE" baseline="0" dirty="0" smtClean="0"/>
              <a:t> the </a:t>
            </a:r>
            <a:r>
              <a:rPr lang="fr-BE" baseline="0" dirty="0" err="1" smtClean="0"/>
              <a:t>geographic</a:t>
            </a:r>
            <a:r>
              <a:rPr lang="fr-BE" baseline="0" dirty="0" smtClean="0"/>
              <a:t> </a:t>
            </a:r>
            <a:r>
              <a:rPr lang="fr-BE" baseline="0" dirty="0" err="1" smtClean="0"/>
              <a:t>mosaic</a:t>
            </a:r>
            <a:r>
              <a:rPr lang="fr-BE" baseline="0" dirty="0" smtClean="0"/>
              <a:t> of </a:t>
            </a:r>
            <a:r>
              <a:rPr lang="fr-BE" baseline="0" dirty="0" err="1" smtClean="0"/>
              <a:t>coevolution</a:t>
            </a:r>
            <a:r>
              <a:rPr lang="fr-BE" baseline="0" dirty="0" smtClean="0"/>
              <a:t> </a:t>
            </a:r>
            <a:r>
              <a:rPr lang="fr-BE" baseline="0" dirty="0" err="1" smtClean="0"/>
              <a:t>theory</a:t>
            </a:r>
            <a:r>
              <a:rPr lang="fr-BE" baseline="0" dirty="0" smtClean="0"/>
              <a:t> </a:t>
            </a:r>
            <a:r>
              <a:rPr lang="fr-BE" baseline="0" dirty="0" err="1" smtClean="0"/>
              <a:t>stating</a:t>
            </a:r>
            <a:r>
              <a:rPr lang="fr-BE" baseline="0" dirty="0" smtClean="0"/>
              <a:t> </a:t>
            </a:r>
            <a:r>
              <a:rPr lang="en-US" sz="1200" dirty="0" smtClean="0"/>
              <a:t>that long-term dynamics of coevolution may occur over large geographic ranges rather than within local populations and based on the observation that a species may adapt and become specialized to another species differently in separate regions.</a:t>
            </a:r>
            <a:endParaRPr lang="fr-BE" sz="1200" dirty="0" smtClean="0"/>
          </a:p>
          <a:p>
            <a:r>
              <a:rPr lang="fr-BE" baseline="0" dirty="0" smtClean="0"/>
              <a:t>There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selectivity</a:t>
            </a:r>
            <a:r>
              <a:rPr lang="fr-BE" baseline="0" dirty="0" smtClean="0"/>
              <a:t>, </a:t>
            </a:r>
            <a:r>
              <a:rPr lang="fr-BE" baseline="0" dirty="0" err="1" smtClean="0"/>
              <a:t>meaning</a:t>
            </a:r>
            <a:r>
              <a:rPr lang="fr-BE" baseline="0" dirty="0" smtClean="0"/>
              <a:t> </a:t>
            </a:r>
            <a:r>
              <a:rPr lang="fr-BE" baseline="0" dirty="0" err="1" smtClean="0"/>
              <a:t>that</a:t>
            </a:r>
            <a:r>
              <a:rPr lang="fr-BE" baseline="0" dirty="0" smtClean="0"/>
              <a:t> for instance all </a:t>
            </a:r>
            <a:r>
              <a:rPr lang="fr-BE" baseline="0" dirty="0" err="1" smtClean="0"/>
              <a:t>these</a:t>
            </a:r>
            <a:r>
              <a:rPr lang="fr-BE" baseline="0" dirty="0" smtClean="0"/>
              <a: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found</a:t>
            </a:r>
            <a:r>
              <a:rPr lang="fr-BE" baseline="0" dirty="0" smtClean="0"/>
              <a:t> in the </a:t>
            </a:r>
            <a:r>
              <a:rPr lang="fr-BE" baseline="0" dirty="0" err="1" smtClean="0"/>
              <a:t>same</a:t>
            </a:r>
            <a:r>
              <a:rPr lang="fr-BE" baseline="0" dirty="0" smtClean="0"/>
              <a:t> </a:t>
            </a:r>
            <a:r>
              <a:rPr lang="fr-BE" baseline="0" dirty="0" err="1" smtClean="0"/>
              <a:t>localities</a:t>
            </a:r>
            <a:r>
              <a:rPr lang="fr-BE" baseline="0" dirty="0" smtClean="0"/>
              <a:t> of </a:t>
            </a:r>
            <a:r>
              <a:rPr lang="fr-BE" baseline="0" dirty="0" err="1" smtClean="0"/>
              <a:t>Norway</a:t>
            </a:r>
            <a:r>
              <a:rPr lang="fr-BE" baseline="0" dirty="0" smtClean="0"/>
              <a:t>, </a:t>
            </a:r>
            <a:r>
              <a:rPr lang="fr-BE" baseline="0" dirty="0" err="1" smtClean="0"/>
              <a:t>Russia</a:t>
            </a:r>
            <a:r>
              <a:rPr lang="fr-BE" baseline="0" dirty="0" smtClean="0"/>
              <a:t> and Canada, but in all 3 continents </a:t>
            </a:r>
            <a:r>
              <a:rPr lang="fr-BE" baseline="0" dirty="0" err="1" smtClean="0"/>
              <a:t>this</a:t>
            </a:r>
            <a:r>
              <a:rPr lang="fr-BE" baseline="0" dirty="0" smtClean="0"/>
              <a:t> one </a:t>
            </a:r>
            <a:r>
              <a:rPr lang="fr-BE" baseline="0" dirty="0" err="1" smtClean="0"/>
              <a:t>was</a:t>
            </a:r>
            <a:r>
              <a:rPr lang="fr-BE" baseline="0" dirty="0" smtClean="0"/>
              <a:t> </a:t>
            </a:r>
            <a:r>
              <a:rPr lang="fr-BE" baseline="0" dirty="0" err="1" smtClean="0"/>
              <a:t>always</a:t>
            </a:r>
            <a:r>
              <a:rPr lang="fr-BE" baseline="0" dirty="0" smtClean="0"/>
              <a:t> </a:t>
            </a:r>
            <a:r>
              <a:rPr lang="fr-BE" baseline="0" dirty="0" err="1" smtClean="0"/>
              <a:t>with</a:t>
            </a:r>
            <a:r>
              <a:rPr lang="fr-BE" baseline="0" dirty="0" smtClean="0"/>
              <a:t> the </a:t>
            </a:r>
            <a:r>
              <a:rPr lang="fr-BE" baseline="0" dirty="0" err="1" smtClean="0"/>
              <a:t>grey</a:t>
            </a:r>
            <a:r>
              <a:rPr lang="fr-BE" baseline="0" dirty="0" smtClean="0"/>
              <a:t> one,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with</a:t>
            </a:r>
            <a:r>
              <a:rPr lang="fr-BE" baseline="0" dirty="0" smtClean="0"/>
              <a:t> the green one and </a:t>
            </a:r>
            <a:r>
              <a:rPr lang="fr-BE" baseline="0" dirty="0" err="1" smtClean="0"/>
              <a:t>this</a:t>
            </a:r>
            <a:r>
              <a:rPr lang="fr-BE" baseline="0" dirty="0" smtClean="0"/>
              <a:t> one </a:t>
            </a:r>
            <a:r>
              <a:rPr lang="fr-BE" baseline="0" dirty="0" err="1" smtClean="0"/>
              <a:t>with</a:t>
            </a:r>
            <a:r>
              <a:rPr lang="fr-BE" baseline="0" dirty="0" smtClean="0"/>
              <a:t> the </a:t>
            </a:r>
            <a:r>
              <a:rPr lang="fr-BE" baseline="0" dirty="0" err="1" smtClean="0"/>
              <a:t>red</a:t>
            </a:r>
            <a:r>
              <a:rPr lang="fr-BE" baseline="0" dirty="0" smtClean="0"/>
              <a:t> one, </a:t>
            </a:r>
            <a:r>
              <a:rPr lang="fr-BE" baseline="0" dirty="0" err="1" smtClean="0"/>
              <a:t>even</a:t>
            </a:r>
            <a:r>
              <a:rPr lang="fr-BE" baseline="0" dirty="0" smtClean="0"/>
              <a:t> </a:t>
            </a:r>
            <a:r>
              <a:rPr lang="fr-BE" baseline="0" dirty="0" err="1" smtClean="0"/>
              <a:t>though</a:t>
            </a:r>
            <a:r>
              <a:rPr lang="fr-BE" baseline="0" dirty="0" smtClean="0"/>
              <a:t> the </a:t>
            </a:r>
            <a:r>
              <a:rPr lang="fr-BE" baseline="0" dirty="0" err="1" smtClean="0"/>
              <a:t>other</a:t>
            </a:r>
            <a:r>
              <a:rPr lang="fr-BE" baseline="0" dirty="0" smtClean="0"/>
              <a:t> nostoc </a:t>
            </a:r>
            <a:r>
              <a:rPr lang="fr-BE" baseline="0" dirty="0" err="1" smtClean="0"/>
              <a:t>were</a:t>
            </a:r>
            <a:r>
              <a:rPr lang="fr-BE" baseline="0" dirty="0" smtClean="0"/>
              <a:t> </a:t>
            </a:r>
            <a:r>
              <a:rPr lang="fr-BE" baseline="0" dirty="0" err="1" smtClean="0"/>
              <a:t>present</a:t>
            </a:r>
            <a:r>
              <a:rPr lang="fr-BE" baseline="0" dirty="0" smtClean="0"/>
              <a:t> </a:t>
            </a:r>
            <a:r>
              <a:rPr lang="fr-BE" baseline="0" dirty="0" err="1" smtClean="0"/>
              <a:t>so</a:t>
            </a:r>
            <a:r>
              <a:rPr lang="fr-BE" baseline="0" dirty="0" smtClean="0"/>
              <a:t> </a:t>
            </a:r>
            <a:r>
              <a:rPr lang="fr-BE" baseline="0" dirty="0" err="1" smtClean="0"/>
              <a:t>it’s</a:t>
            </a:r>
            <a:r>
              <a:rPr lang="fr-BE" baseline="0" dirty="0" smtClean="0"/>
              <a:t> not </a:t>
            </a:r>
            <a:r>
              <a:rPr lang="fr-BE" baseline="0" dirty="0" err="1" smtClean="0"/>
              <a:t>just</a:t>
            </a:r>
            <a:r>
              <a:rPr lang="fr-BE" baseline="0" dirty="0" smtClean="0"/>
              <a:t> association </a:t>
            </a:r>
            <a:r>
              <a:rPr lang="fr-BE" baseline="0" dirty="0" err="1" smtClean="0"/>
              <a:t>with</a:t>
            </a:r>
            <a:r>
              <a:rPr lang="fr-BE" baseline="0" dirty="0" smtClean="0"/>
              <a:t> </a:t>
            </a:r>
            <a:r>
              <a:rPr lang="fr-BE" baseline="0" dirty="0" err="1" smtClean="0"/>
              <a:t>any</a:t>
            </a:r>
            <a:r>
              <a:rPr lang="fr-BE" baseline="0" dirty="0" smtClean="0"/>
              <a:t> Nostoc </a:t>
            </a:r>
            <a:r>
              <a:rPr lang="fr-BE" baseline="0" dirty="0" err="1" smtClean="0"/>
              <a:t>present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specialists</a:t>
            </a:r>
            <a:r>
              <a:rPr lang="fr-BE" baseline="0" dirty="0" smtClean="0"/>
              <a:t> </a:t>
            </a:r>
            <a:r>
              <a:rPr lang="fr-BE" baseline="0" dirty="0" err="1" smtClean="0"/>
              <a:t>species</a:t>
            </a:r>
            <a:r>
              <a:rPr lang="fr-BE" baseline="0" dirty="0" smtClean="0"/>
              <a:t> are </a:t>
            </a:r>
            <a:r>
              <a:rPr lang="fr-BE" baseline="0" dirty="0" err="1" smtClean="0"/>
              <a:t>always</a:t>
            </a:r>
            <a:r>
              <a:rPr lang="fr-BE" baseline="0" dirty="0" smtClean="0"/>
              <a:t> on a long </a:t>
            </a:r>
            <a:r>
              <a:rPr lang="fr-BE" baseline="0" dirty="0" err="1" smtClean="0"/>
              <a:t>branch</a:t>
            </a:r>
            <a:r>
              <a:rPr lang="fr-BE" baseline="0" dirty="0" smtClean="0"/>
              <a:t>, </a:t>
            </a:r>
            <a:r>
              <a:rPr lang="fr-BE" baseline="0" dirty="0" err="1" smtClean="0"/>
              <a:t>meaning</a:t>
            </a:r>
            <a:r>
              <a:rPr lang="fr-BE" baseline="0" dirty="0" smtClean="0"/>
              <a:t> </a:t>
            </a:r>
            <a:r>
              <a:rPr lang="fr-BE" baseline="0" dirty="0" err="1" smtClean="0"/>
              <a:t>they</a:t>
            </a:r>
            <a:r>
              <a:rPr lang="fr-BE" baseline="0" dirty="0" smtClean="0"/>
              <a:t> </a:t>
            </a:r>
            <a:r>
              <a:rPr lang="fr-BE" baseline="0" dirty="0" err="1" smtClean="0"/>
              <a:t>most</a:t>
            </a:r>
            <a:r>
              <a:rPr lang="fr-BE" baseline="0" dirty="0" smtClean="0"/>
              <a:t> </a:t>
            </a:r>
            <a:r>
              <a:rPr lang="fr-BE" baseline="0" dirty="0" err="1" smtClean="0"/>
              <a:t>probably</a:t>
            </a:r>
            <a:r>
              <a:rPr lang="fr-BE" baseline="0" dirty="0" smtClean="0"/>
              <a:t> </a:t>
            </a:r>
            <a:r>
              <a:rPr lang="fr-BE" baseline="0" dirty="0" err="1" smtClean="0"/>
              <a:t>represent</a:t>
            </a:r>
            <a:r>
              <a:rPr lang="fr-BE" baseline="0" dirty="0" smtClean="0"/>
              <a:t> </a:t>
            </a:r>
            <a:r>
              <a:rPr lang="fr-BE" baseline="0" dirty="0" err="1" smtClean="0"/>
              <a:t>species</a:t>
            </a:r>
            <a:r>
              <a:rPr lang="fr-BE" baseline="0" dirty="0" smtClean="0"/>
              <a:t> </a:t>
            </a:r>
            <a:r>
              <a:rPr lang="fr-BE" baseline="0" dirty="0" err="1" smtClean="0"/>
              <a:t>existing</a:t>
            </a:r>
            <a:r>
              <a:rPr lang="fr-BE" baseline="0" dirty="0" smtClean="0"/>
              <a:t> for a long time </a:t>
            </a:r>
            <a:r>
              <a:rPr lang="fr-BE" baseline="0" dirty="0" err="1" smtClean="0"/>
              <a:t>while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are on </a:t>
            </a:r>
            <a:r>
              <a:rPr lang="fr-BE" baseline="0" dirty="0" err="1" smtClean="0"/>
              <a:t>very</a:t>
            </a:r>
            <a:r>
              <a:rPr lang="fr-BE" baseline="0" dirty="0" smtClean="0"/>
              <a:t> short branches, </a:t>
            </a:r>
            <a:r>
              <a:rPr lang="fr-BE" baseline="0" dirty="0" err="1" smtClean="0"/>
              <a:t>suggesting</a:t>
            </a:r>
            <a:r>
              <a:rPr lang="fr-BE" baseline="0" dirty="0" smtClean="0"/>
              <a:t> </a:t>
            </a:r>
            <a:r>
              <a:rPr lang="fr-BE" baseline="0" dirty="0" err="1" smtClean="0"/>
              <a:t>recent</a:t>
            </a:r>
            <a:r>
              <a:rPr lang="fr-BE" baseline="0" dirty="0" smtClean="0"/>
              <a:t> </a:t>
            </a:r>
            <a:r>
              <a:rPr lang="fr-BE" baseline="0" dirty="0" err="1" smtClean="0"/>
              <a:t>species</a:t>
            </a:r>
            <a:r>
              <a:rPr lang="fr-BE" baseline="0" dirty="0" smtClean="0"/>
              <a:t>. That </a:t>
            </a:r>
            <a:r>
              <a:rPr lang="fr-BE" baseline="0" dirty="0" err="1" smtClean="0"/>
              <a:t>would</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baseline="0" dirty="0" err="1" smtClean="0"/>
              <a:t>species</a:t>
            </a:r>
            <a:r>
              <a:rPr lang="fr-BE" baseline="0" dirty="0" smtClean="0"/>
              <a:t> have a trend to </a:t>
            </a:r>
            <a:r>
              <a:rPr lang="fr-BE" baseline="0" dirty="0" err="1" smtClean="0"/>
              <a:t>acquire</a:t>
            </a:r>
            <a:r>
              <a:rPr lang="fr-BE" baseline="0" dirty="0" smtClean="0"/>
              <a:t> </a:t>
            </a:r>
            <a:r>
              <a:rPr lang="fr-BE" baseline="0" dirty="0" err="1" smtClean="0"/>
              <a:t>specialisation</a:t>
            </a:r>
            <a:r>
              <a:rPr lang="fr-BE" baseline="0" dirty="0" smtClean="0"/>
              <a:t> </a:t>
            </a:r>
            <a:r>
              <a:rPr lang="fr-BE" baseline="0" dirty="0" err="1" smtClean="0"/>
              <a:t>through</a:t>
            </a:r>
            <a:r>
              <a:rPr lang="fr-BE" baseline="0" dirty="0" smtClean="0"/>
              <a:t> time. </a:t>
            </a:r>
            <a:r>
              <a:rPr lang="fr-BE" baseline="0" dirty="0" err="1" smtClean="0"/>
              <a:t>We</a:t>
            </a:r>
            <a:r>
              <a:rPr lang="fr-BE" baseline="0" dirty="0" smtClean="0"/>
              <a:t> </a:t>
            </a:r>
            <a:r>
              <a:rPr lang="fr-BE" baseline="0" dirty="0" err="1" smtClean="0"/>
              <a:t>might</a:t>
            </a:r>
            <a:r>
              <a:rPr lang="fr-BE" baseline="0" dirty="0" smtClean="0"/>
              <a:t> </a:t>
            </a:r>
            <a:r>
              <a:rPr lang="fr-BE" baseline="0" dirty="0" err="1" smtClean="0"/>
              <a:t>also</a:t>
            </a:r>
            <a:r>
              <a:rPr lang="fr-BE" baseline="0" dirty="0" smtClean="0"/>
              <a:t> </a:t>
            </a:r>
            <a:r>
              <a:rPr lang="fr-BE" baseline="0" dirty="0" err="1" smtClean="0"/>
              <a:t>correlate</a:t>
            </a:r>
            <a:r>
              <a:rPr lang="fr-BE" baseline="0" dirty="0" smtClean="0"/>
              <a:t> </a:t>
            </a:r>
            <a:r>
              <a:rPr lang="fr-BE" baseline="0" dirty="0" err="1" smtClean="0"/>
              <a:t>this</a:t>
            </a:r>
            <a:r>
              <a:rPr lang="fr-BE" baseline="0" dirty="0" smtClean="0"/>
              <a:t> radiation </a:t>
            </a:r>
            <a:r>
              <a:rPr lang="fr-BE" baseline="0" dirty="0" err="1" smtClean="0"/>
              <a:t>here</a:t>
            </a:r>
            <a:r>
              <a:rPr lang="fr-BE" baseline="0" dirty="0" smtClean="0"/>
              <a:t> </a:t>
            </a:r>
            <a:r>
              <a:rPr lang="fr-BE" baseline="0" dirty="0" err="1" smtClean="0"/>
              <a:t>with</a:t>
            </a:r>
            <a:r>
              <a:rPr lang="fr-BE" baseline="0" dirty="0" smtClean="0"/>
              <a:t> </a:t>
            </a:r>
            <a:r>
              <a:rPr lang="fr-BE" baseline="0" dirty="0" err="1" smtClean="0"/>
              <a:t>generalism</a:t>
            </a:r>
            <a:r>
              <a:rPr lang="fr-BE" baseline="0" dirty="0" smtClean="0"/>
              <a:t>. </a:t>
            </a:r>
            <a:r>
              <a:rPr lang="fr-BE" baseline="0" dirty="0" err="1" smtClean="0"/>
              <a:t>Then</a:t>
            </a:r>
            <a:r>
              <a:rPr lang="fr-BE" baseline="0" dirty="0" smtClean="0"/>
              <a:t> </a:t>
            </a:r>
            <a:r>
              <a:rPr lang="fr-BE" baseline="0" dirty="0" err="1" smtClean="0"/>
              <a:t>finally</a:t>
            </a:r>
            <a:r>
              <a:rPr lang="fr-BE" baseline="0" dirty="0" smtClean="0"/>
              <a:t> </a:t>
            </a:r>
            <a:r>
              <a:rPr lang="fr-BE" baseline="0" dirty="0" err="1" smtClean="0"/>
              <a:t>let’s</a:t>
            </a:r>
            <a:r>
              <a:rPr lang="fr-BE" baseline="0" dirty="0" smtClean="0"/>
              <a:t> </a:t>
            </a:r>
            <a:r>
              <a:rPr lang="fr-BE" baseline="0" dirty="0" err="1" smtClean="0"/>
              <a:t>also</a:t>
            </a:r>
            <a:r>
              <a:rPr lang="fr-BE" baseline="0" dirty="0" smtClean="0"/>
              <a:t> note </a:t>
            </a:r>
            <a:r>
              <a:rPr lang="fr-BE" baseline="0" dirty="0" err="1" smtClean="0"/>
              <a:t>that</a:t>
            </a:r>
            <a:r>
              <a:rPr lang="fr-BE" baseline="0" dirty="0" smtClean="0"/>
              <a:t> </a:t>
            </a:r>
            <a:r>
              <a:rPr lang="fr-BE" baseline="0" dirty="0" err="1" smtClean="0"/>
              <a:t>species</a:t>
            </a:r>
            <a:r>
              <a:rPr lang="fr-BE" baseline="0" dirty="0" smtClean="0"/>
              <a:t> </a:t>
            </a:r>
            <a:r>
              <a:rPr lang="fr-BE" baseline="0" dirty="0" err="1" smtClean="0"/>
              <a:t>using</a:t>
            </a:r>
            <a:r>
              <a:rPr lang="fr-BE" baseline="0" dirty="0" smtClean="0"/>
              <a:t> </a:t>
            </a:r>
            <a:r>
              <a:rPr lang="fr-BE" baseline="0" dirty="0" err="1" smtClean="0"/>
              <a:t>different</a:t>
            </a:r>
            <a:r>
              <a:rPr lang="fr-BE" baseline="0" dirty="0" smtClean="0"/>
              <a:t> </a:t>
            </a:r>
            <a:r>
              <a:rPr lang="fr-BE" baseline="0" dirty="0" err="1" smtClean="0"/>
              <a:t>phylotypes</a:t>
            </a:r>
            <a:r>
              <a:rPr lang="fr-BE" baseline="0" dirty="0" smtClean="0"/>
              <a:t> have </a:t>
            </a:r>
            <a:r>
              <a:rPr lang="fr-BE" baseline="0" dirty="0" err="1" smtClean="0"/>
              <a:t>many</a:t>
            </a:r>
            <a:r>
              <a:rPr lang="fr-BE" baseline="0" dirty="0" smtClean="0"/>
              <a:t> </a:t>
            </a:r>
            <a:r>
              <a:rPr lang="fr-BE" baseline="0" dirty="0" err="1" smtClean="0"/>
              <a:t>haplotypes</a:t>
            </a:r>
            <a:r>
              <a:rPr lang="fr-BE" baseline="0" dirty="0" smtClean="0"/>
              <a:t> </a:t>
            </a:r>
            <a:r>
              <a:rPr lang="fr-BE" baseline="0" dirty="0" err="1" smtClean="0"/>
              <a:t>while</a:t>
            </a:r>
            <a:r>
              <a:rPr lang="fr-BE" baseline="0" dirty="0" smtClean="0"/>
              <a:t> </a:t>
            </a:r>
            <a:r>
              <a:rPr lang="fr-BE" baseline="0" dirty="0" err="1" smtClean="0"/>
              <a:t>specialist</a:t>
            </a:r>
            <a:r>
              <a:rPr lang="fr-BE" baseline="0" dirty="0" smtClean="0"/>
              <a:t> one have </a:t>
            </a:r>
            <a:r>
              <a:rPr lang="fr-BE" baseline="0" dirty="0" err="1" smtClean="0"/>
              <a:t>only</a:t>
            </a:r>
            <a:r>
              <a:rPr lang="fr-BE" baseline="0" dirty="0" smtClean="0"/>
              <a:t> a few, </a:t>
            </a:r>
            <a:r>
              <a:rPr lang="fr-BE" baseline="0" dirty="0" err="1" smtClean="0"/>
              <a:t>suggesting</a:t>
            </a:r>
            <a:r>
              <a:rPr lang="fr-BE" baseline="0" dirty="0" smtClean="0"/>
              <a:t> more </a:t>
            </a:r>
            <a:r>
              <a:rPr lang="fr-BE" baseline="0" dirty="0" err="1" smtClean="0"/>
              <a:t>genetic</a:t>
            </a:r>
            <a:r>
              <a:rPr lang="fr-BE" baseline="0" dirty="0" smtClean="0"/>
              <a:t> </a:t>
            </a:r>
            <a:r>
              <a:rPr lang="fr-BE" baseline="0" dirty="0" err="1" smtClean="0"/>
              <a:t>stability</a:t>
            </a:r>
            <a:r>
              <a:rPr lang="fr-BE" baseline="0" dirty="0" smtClean="0"/>
              <a:t> in the </a:t>
            </a:r>
            <a:r>
              <a:rPr lang="fr-BE" baseline="0" dirty="0" err="1" smtClean="0"/>
              <a:t>specialiszed</a:t>
            </a:r>
            <a:r>
              <a:rPr lang="fr-BE" baseline="0" dirty="0" smtClean="0"/>
              <a:t> one.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27</a:t>
            </a:fld>
            <a:endParaRPr lang="fr-BE"/>
          </a:p>
        </p:txBody>
      </p:sp>
    </p:spTree>
    <p:extLst>
      <p:ext uri="{BB962C8B-B14F-4D97-AF65-F5344CB8AC3E}">
        <p14:creationId xmlns:p14="http://schemas.microsoft.com/office/powerpoint/2010/main" val="93852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So first here</a:t>
            </a:r>
            <a:r>
              <a:rPr lang="fr-BE" baseline="0" dirty="0" smtClean="0"/>
              <a:t> is the phylogeny of the mycobiont, so the fungus, it is based on 5 loci, 3 protein coding genes and 2 ribosomal loci.(((( We’ve inferred the phylogeny using RaxML for ML inferences, MrBayes for bayesian inferences, and also PICS-ORD to recode ambiguously aligned regions.)))) You can see that the group is composed of many species and that there are a lot of biogeographic patterns in the group. The colors of the bars correspond to the geographic origin of the specimens according to the map on the top left. The section is divided in three main clades, called the dolichorhizoid, polydactyloid and scabrosoid clades (after doli, poly and scabrosa). we can see that some species are restricted to some biogeographic regions, like these ones to asia, these ones to australasia, this one to south america while others have a panboreal distribution, present in all boreal zones, like this this and this, we can also see that this clade of species is mainly present in south america. There are also a few species endemics to pacific northwest like this one, this one and this one because the conditions there are very good. We can also see that while species are well defined in these parts of the tree, with long branches separating them, this part of the tree is composed of many short branches, consisting of a worldwide radiation of this group and the species delimitation is especially tricky in this group. Finally, if some described morphological species seem to represent good phylogenetic species, composed of a well-supported monophyletic group, such as P. hymenina, P. occidentalis, P. scabrosella, P. chilensis … Some others are para or polyphyletic like P. neopolydactyla, composed of at least 6 different lineages in different clades, or scabrosa, 4 lineages, Pulverulenta.  Which means that the grou pcontains many new species.</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10</a:t>
            </a:fld>
            <a:endParaRPr lang="fr-BE"/>
          </a:p>
        </p:txBody>
      </p:sp>
    </p:spTree>
    <p:extLst>
      <p:ext uri="{BB962C8B-B14F-4D97-AF65-F5344CB8AC3E}">
        <p14:creationId xmlns:p14="http://schemas.microsoft.com/office/powerpoint/2010/main" val="124266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Then</a:t>
            </a:r>
            <a:r>
              <a:rPr lang="fr-BE" dirty="0" smtClean="0"/>
              <a:t> to compare the </a:t>
            </a:r>
            <a:r>
              <a:rPr lang="fr-BE" dirty="0" err="1" smtClean="0"/>
              <a:t>two</a:t>
            </a:r>
            <a:r>
              <a:rPr lang="fr-BE" dirty="0" smtClean="0"/>
              <a:t> </a:t>
            </a:r>
            <a:r>
              <a:rPr lang="fr-BE" dirty="0" err="1" smtClean="0"/>
              <a:t>symbionts</a:t>
            </a:r>
            <a:r>
              <a:rPr lang="fr-BE" baseline="0" dirty="0" smtClean="0"/>
              <a:t> </a:t>
            </a:r>
            <a:r>
              <a:rPr lang="fr-BE" dirty="0" err="1" smtClean="0"/>
              <a:t>this</a:t>
            </a:r>
            <a:r>
              <a:rPr lang="fr-BE" dirty="0" smtClean="0"/>
              <a:t> </a:t>
            </a:r>
            <a:r>
              <a:rPr lang="fr-BE" dirty="0" err="1" smtClean="0"/>
              <a:t>is</a:t>
            </a:r>
            <a:r>
              <a:rPr lang="fr-BE" dirty="0" smtClean="0"/>
              <a:t> a figure</a:t>
            </a:r>
            <a:r>
              <a:rPr lang="fr-BE" baseline="0" dirty="0" smtClean="0"/>
              <a:t> </a:t>
            </a:r>
            <a:r>
              <a:rPr lang="fr-BE" baseline="0" dirty="0" err="1" smtClean="0"/>
              <a:t>with</a:t>
            </a:r>
            <a:r>
              <a:rPr lang="fr-BE" baseline="0" dirty="0" smtClean="0"/>
              <a:t> on the </a:t>
            </a:r>
            <a:r>
              <a:rPr lang="fr-BE" baseline="0" dirty="0" err="1" smtClean="0"/>
              <a:t>left</a:t>
            </a:r>
            <a:r>
              <a:rPr lang="fr-BE" baseline="0" dirty="0" smtClean="0"/>
              <a:t> a </a:t>
            </a:r>
            <a:r>
              <a:rPr lang="fr-BE" baseline="0" dirty="0" err="1" smtClean="0"/>
              <a:t>chronogram</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BEAST and on the right an </a:t>
            </a:r>
            <a:r>
              <a:rPr lang="fr-BE" baseline="0" dirty="0" err="1" smtClean="0"/>
              <a:t>haplotype</a:t>
            </a:r>
            <a:r>
              <a:rPr lang="fr-BE" baseline="0" dirty="0" smtClean="0"/>
              <a:t> network </a:t>
            </a:r>
            <a:r>
              <a:rPr lang="fr-BE" baseline="0" dirty="0" err="1" smtClean="0"/>
              <a:t>also</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TCS.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fungal</a:t>
            </a:r>
            <a:r>
              <a:rPr lang="fr-BE" baseline="0" dirty="0" smtClean="0"/>
              <a:t> </a:t>
            </a:r>
            <a:r>
              <a:rPr lang="fr-BE" baseline="0" dirty="0" err="1" smtClean="0"/>
              <a:t>haplotypes</a:t>
            </a:r>
            <a:r>
              <a:rPr lang="fr-BE" baseline="0" dirty="0" smtClean="0"/>
              <a:t>, and the </a:t>
            </a:r>
            <a:r>
              <a:rPr lang="fr-BE" baseline="0" dirty="0" err="1" smtClean="0"/>
              <a:t>little</a:t>
            </a:r>
            <a:r>
              <a:rPr lang="fr-BE" baseline="0" dirty="0" smtClean="0"/>
              <a:t> dots the </a:t>
            </a:r>
            <a:r>
              <a:rPr lang="fr-BE" baseline="0" dirty="0" err="1" smtClean="0"/>
              <a:t>numbers</a:t>
            </a:r>
            <a:r>
              <a:rPr lang="fr-BE" baseline="0" dirty="0" smtClean="0"/>
              <a:t> of </a:t>
            </a:r>
            <a:r>
              <a:rPr lang="fr-BE" baseline="0" dirty="0" err="1" smtClean="0"/>
              <a:t>steps</a:t>
            </a:r>
            <a:r>
              <a:rPr lang="fr-BE" baseline="0" dirty="0" smtClean="0"/>
              <a:t> (mutations or </a:t>
            </a:r>
            <a:r>
              <a:rPr lang="fr-BE" baseline="0" dirty="0" err="1" smtClean="0"/>
              <a:t>indels</a:t>
            </a:r>
            <a:r>
              <a:rPr lang="fr-BE" baseline="0" dirty="0" smtClean="0"/>
              <a:t>) </a:t>
            </a:r>
            <a:r>
              <a:rPr lang="fr-BE" baseline="0" dirty="0" err="1" smtClean="0"/>
              <a:t>between</a:t>
            </a:r>
            <a:r>
              <a:rPr lang="fr-BE" baseline="0" dirty="0" smtClean="0"/>
              <a:t> </a:t>
            </a:r>
            <a:r>
              <a:rPr lang="fr-BE" baseline="0" dirty="0" err="1" smtClean="0"/>
              <a:t>each</a:t>
            </a:r>
            <a:r>
              <a:rPr lang="fr-BE" baseline="0" dirty="0" smtClean="0"/>
              <a:t> </a:t>
            </a:r>
            <a:r>
              <a:rPr lang="fr-BE" baseline="0" dirty="0" err="1" smtClean="0"/>
              <a:t>haplotype</a:t>
            </a:r>
            <a:r>
              <a:rPr lang="fr-BE" baseline="0" dirty="0" smtClean="0"/>
              <a:t>. The size of the </a:t>
            </a:r>
            <a:r>
              <a:rPr lang="fr-BE" baseline="0" dirty="0" err="1" smtClean="0"/>
              <a:t>circle</a:t>
            </a:r>
            <a:r>
              <a:rPr lang="fr-BE" baseline="0" dirty="0" smtClean="0"/>
              <a:t> </a:t>
            </a:r>
            <a:r>
              <a:rPr lang="fr-BE" baseline="0" dirty="0" err="1" smtClean="0"/>
              <a:t>is</a:t>
            </a:r>
            <a:r>
              <a:rPr lang="fr-BE" baseline="0" dirty="0" smtClean="0"/>
              <a:t> </a:t>
            </a:r>
            <a:r>
              <a:rPr lang="fr-BE" baseline="0" dirty="0" err="1" smtClean="0"/>
              <a:t>proportional</a:t>
            </a:r>
            <a:r>
              <a:rPr lang="fr-BE" baseline="0" dirty="0" smtClean="0"/>
              <a:t> to the </a:t>
            </a:r>
            <a:r>
              <a:rPr lang="fr-BE" baseline="0" dirty="0" err="1" smtClean="0"/>
              <a:t>number</a:t>
            </a:r>
            <a:r>
              <a:rPr lang="fr-BE" baseline="0" dirty="0" smtClean="0"/>
              <a:t> of </a:t>
            </a:r>
            <a:r>
              <a:rPr lang="fr-BE" baseline="0" dirty="0" err="1" smtClean="0"/>
              <a:t>specimens</a:t>
            </a:r>
            <a:r>
              <a:rPr lang="fr-BE" baseline="0" dirty="0" smtClean="0"/>
              <a:t>, and the </a:t>
            </a:r>
            <a:r>
              <a:rPr lang="fr-BE" baseline="0" dirty="0" err="1" smtClean="0"/>
              <a:t>color</a:t>
            </a:r>
            <a:r>
              <a:rPr lang="fr-BE" baseline="0" dirty="0" smtClean="0"/>
              <a:t> in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identity</a:t>
            </a:r>
            <a:r>
              <a:rPr lang="fr-BE" baseline="0" dirty="0" smtClean="0"/>
              <a:t> of the Nostoc </a:t>
            </a:r>
            <a:r>
              <a:rPr lang="fr-BE" baseline="0" dirty="0" err="1" smtClean="0"/>
              <a:t>involved</a:t>
            </a:r>
            <a:r>
              <a:rPr lang="fr-BE" baseline="0" dirty="0" smtClean="0"/>
              <a:t> in the association. </a:t>
            </a:r>
            <a:r>
              <a:rPr lang="fr-BE" baseline="0" dirty="0" err="1" smtClean="0"/>
              <a:t>Then</a:t>
            </a:r>
            <a:r>
              <a:rPr lang="fr-BE" baseline="0" dirty="0" smtClean="0"/>
              <a:t> the background </a:t>
            </a:r>
            <a:r>
              <a:rPr lang="fr-BE" baseline="0" dirty="0" err="1" smtClean="0"/>
              <a:t>color</a:t>
            </a:r>
            <a:r>
              <a:rPr lang="fr-BE" baseline="0" dirty="0" smtClean="0"/>
              <a:t> corresponds to the </a:t>
            </a:r>
            <a:r>
              <a:rPr lang="fr-BE" baseline="0" dirty="0" err="1" smtClean="0"/>
              <a:t>geographic</a:t>
            </a:r>
            <a:r>
              <a:rPr lang="fr-BE" baseline="0" dirty="0" smtClean="0"/>
              <a:t> </a:t>
            </a:r>
            <a:r>
              <a:rPr lang="fr-BE" baseline="0" dirty="0" err="1" smtClean="0"/>
              <a:t>origins</a:t>
            </a:r>
            <a:r>
              <a:rPr lang="fr-BE" baseline="0" dirty="0" smtClean="0"/>
              <a:t> of </a:t>
            </a:r>
            <a:r>
              <a:rPr lang="fr-BE" baseline="0" dirty="0" err="1" smtClean="0"/>
              <a:t>specimens</a:t>
            </a:r>
            <a:r>
              <a:rPr lang="fr-BE" baseline="0" dirty="0" smtClean="0"/>
              <a:t>. So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there</a:t>
            </a:r>
            <a:r>
              <a:rPr lang="fr-BE" baseline="0" dirty="0" smtClean="0"/>
              <a:t> are </a:t>
            </a:r>
            <a:r>
              <a:rPr lang="fr-BE" baseline="0" dirty="0" err="1" smtClean="0"/>
              <a:t>several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are strict </a:t>
            </a:r>
            <a:r>
              <a:rPr lang="fr-BE" baseline="0" dirty="0" err="1" smtClean="0"/>
              <a:t>specialist</a:t>
            </a:r>
            <a:r>
              <a:rPr lang="fr-BE" baseline="0" dirty="0" smtClean="0"/>
              <a:t>, </a:t>
            </a:r>
            <a:r>
              <a:rPr lang="fr-BE" baseline="0" dirty="0" err="1" smtClean="0"/>
              <a:t>associating</a:t>
            </a:r>
            <a:r>
              <a:rPr lang="fr-BE" baseline="0" dirty="0" smtClean="0"/>
              <a:t> </a:t>
            </a:r>
            <a:r>
              <a:rPr lang="fr-BE" baseline="0" dirty="0" err="1" smtClean="0"/>
              <a:t>with</a:t>
            </a:r>
            <a:r>
              <a:rPr lang="fr-BE" baseline="0" dirty="0" smtClean="0"/>
              <a:t> </a:t>
            </a:r>
            <a:r>
              <a:rPr lang="fr-BE" baseline="0" dirty="0" err="1" smtClean="0"/>
              <a:t>only</a:t>
            </a:r>
            <a:r>
              <a:rPr lang="fr-BE" baseline="0" dirty="0" smtClean="0"/>
              <a:t> one </a:t>
            </a:r>
            <a:r>
              <a:rPr lang="fr-BE" baseline="0" dirty="0" err="1" smtClean="0"/>
              <a:t>photobiont</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and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mainly</a:t>
            </a:r>
            <a:r>
              <a:rPr lang="fr-BE" baseline="0" dirty="0" smtClean="0"/>
              <a:t> in </a:t>
            </a:r>
            <a:r>
              <a:rPr lang="fr-BE" baseline="0" dirty="0" err="1" smtClean="0"/>
              <a:t>those</a:t>
            </a:r>
            <a:r>
              <a:rPr lang="fr-BE" baseline="0" dirty="0" smtClean="0"/>
              <a:t> </a:t>
            </a:r>
            <a:r>
              <a:rPr lang="fr-BE" baseline="0" dirty="0" err="1" smtClean="0"/>
              <a:t>two</a:t>
            </a:r>
            <a:r>
              <a:rPr lang="fr-BE" baseline="0" dirty="0" smtClean="0"/>
              <a:t> clades, and </a:t>
            </a:r>
            <a:r>
              <a:rPr lang="fr-BE" baseline="0" dirty="0" err="1" smtClean="0"/>
              <a:t>these</a:t>
            </a:r>
            <a:r>
              <a:rPr lang="fr-BE" baseline="0" dirty="0" smtClean="0"/>
              <a:t> </a:t>
            </a:r>
            <a:r>
              <a:rPr lang="fr-BE" baseline="0" dirty="0" err="1" smtClean="0"/>
              <a:t>specialist</a:t>
            </a:r>
            <a:r>
              <a:rPr lang="fr-BE" baseline="0" dirty="0" smtClean="0"/>
              <a:t> </a:t>
            </a:r>
            <a:r>
              <a:rPr lang="fr-BE" baseline="0" dirty="0" err="1" smtClean="0"/>
              <a:t>species</a:t>
            </a:r>
            <a:r>
              <a:rPr lang="fr-BE" baseline="0" dirty="0" smtClean="0"/>
              <a:t> are </a:t>
            </a:r>
            <a:r>
              <a:rPr lang="fr-BE" baseline="0" dirty="0" err="1" smtClean="0"/>
              <a:t>often</a:t>
            </a:r>
            <a:r>
              <a:rPr lang="fr-BE" baseline="0" dirty="0" smtClean="0"/>
              <a:t> </a:t>
            </a:r>
            <a:r>
              <a:rPr lang="fr-BE" baseline="0" dirty="0" err="1" smtClean="0"/>
              <a:t>restricted</a:t>
            </a:r>
            <a:r>
              <a:rPr lang="fr-BE" baseline="0" dirty="0" smtClean="0"/>
              <a:t> to a single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pacific</a:t>
            </a:r>
            <a:r>
              <a:rPr lang="fr-BE" baseline="0" dirty="0" smtClean="0"/>
              <a:t> </a:t>
            </a:r>
            <a:r>
              <a:rPr lang="fr-BE" baseline="0" dirty="0" err="1" smtClean="0"/>
              <a:t>northwest</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boreal</a:t>
            </a:r>
            <a:r>
              <a:rPr lang="fr-BE" baseline="0" dirty="0" smtClean="0"/>
              <a:t> </a:t>
            </a:r>
            <a:r>
              <a:rPr lang="fr-BE" baseline="0" dirty="0" err="1" smtClean="0"/>
              <a:t>regions</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asia</a:t>
            </a:r>
            <a:r>
              <a:rPr lang="fr-BE" baseline="0" dirty="0" smtClean="0"/>
              <a:t> or </a:t>
            </a:r>
            <a:r>
              <a:rPr lang="fr-BE" baseline="0" dirty="0" err="1" smtClean="0"/>
              <a:t>australasia</a:t>
            </a:r>
            <a:r>
              <a:rPr lang="fr-BE" baseline="0" dirty="0" smtClean="0"/>
              <a:t>. On the </a:t>
            </a:r>
            <a:r>
              <a:rPr lang="fr-BE" baseline="0" dirty="0" err="1" smtClean="0"/>
              <a:t>other</a:t>
            </a:r>
            <a:r>
              <a:rPr lang="fr-BE" baseline="0" dirty="0" smtClean="0"/>
              <a:t> hand </a:t>
            </a:r>
            <a:r>
              <a:rPr lang="fr-BE" baseline="0" dirty="0" err="1" smtClean="0"/>
              <a:t>this</a:t>
            </a:r>
            <a:r>
              <a:rPr lang="fr-BE" baseline="0" dirty="0" smtClean="0"/>
              <a:t> clade </a:t>
            </a:r>
            <a:r>
              <a:rPr lang="fr-BE" baseline="0" dirty="0" err="1" smtClean="0"/>
              <a:t>here</a:t>
            </a:r>
            <a:r>
              <a:rPr lang="fr-BE" baseline="0" dirty="0" smtClean="0"/>
              <a:t> for instance </a:t>
            </a:r>
            <a:r>
              <a:rPr lang="fr-BE" baseline="0" dirty="0" err="1" smtClean="0"/>
              <a:t>that</a:t>
            </a:r>
            <a:r>
              <a:rPr lang="fr-BE" baseline="0" dirty="0" smtClean="0"/>
              <a:t> has a </a:t>
            </a:r>
            <a:r>
              <a:rPr lang="fr-BE" baseline="0" dirty="0" err="1" smtClean="0"/>
              <a:t>cosmopolitan</a:t>
            </a:r>
            <a:r>
              <a:rPr lang="fr-BE" baseline="0" dirty="0" smtClean="0"/>
              <a:t> distribution </a:t>
            </a:r>
            <a:r>
              <a:rPr lang="fr-BE" baseline="0" dirty="0" err="1" smtClean="0"/>
              <a:t>taken</a:t>
            </a:r>
            <a:r>
              <a:rPr lang="fr-BE" baseline="0" dirty="0" smtClean="0"/>
              <a:t> as a </a:t>
            </a:r>
            <a:r>
              <a:rPr lang="fr-BE" baseline="0" dirty="0" err="1" smtClean="0"/>
              <a:t>whole</a:t>
            </a:r>
            <a:r>
              <a:rPr lang="fr-BE" baseline="0" dirty="0" smtClean="0"/>
              <a:t> have </a:t>
            </a:r>
            <a:r>
              <a:rPr lang="fr-BE" baseline="0" dirty="0" err="1" smtClean="0"/>
              <a:t>some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 lot of </a:t>
            </a:r>
            <a:r>
              <a:rPr lang="fr-BE" baseline="0" dirty="0" err="1" smtClean="0"/>
              <a:t>different</a:t>
            </a:r>
            <a:r>
              <a:rPr lang="fr-BE" baseline="0" dirty="0" smtClean="0"/>
              <a:t> </a:t>
            </a:r>
            <a:r>
              <a:rPr lang="fr-BE" baseline="0" dirty="0" err="1" smtClean="0"/>
              <a:t>phylotypes</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 few </a:t>
            </a:r>
            <a:r>
              <a:rPr lang="fr-BE" baseline="0" dirty="0" err="1" smtClean="0"/>
              <a:t>interesting</a:t>
            </a:r>
            <a:r>
              <a:rPr lang="fr-BE" baseline="0" dirty="0" smtClean="0"/>
              <a:t> cases </a:t>
            </a:r>
            <a:r>
              <a:rPr lang="fr-BE" baseline="0" dirty="0" err="1" smtClean="0"/>
              <a:t>where</a:t>
            </a:r>
            <a:r>
              <a:rPr lang="fr-BE" baseline="0" dirty="0" smtClean="0"/>
              <a:t> </a:t>
            </a:r>
            <a:r>
              <a:rPr lang="fr-BE" baseline="0" dirty="0" err="1" smtClean="0"/>
              <a:t>species</a:t>
            </a:r>
            <a:r>
              <a:rPr lang="fr-BE" baseline="0" dirty="0" smtClean="0"/>
              <a:t> show </a:t>
            </a:r>
            <a:r>
              <a:rPr lang="fr-BE" baseline="0" dirty="0" err="1" smtClean="0"/>
              <a:t>strong</a:t>
            </a:r>
            <a:r>
              <a:rPr lang="fr-BE" baseline="0" dirty="0" smtClean="0"/>
              <a:t> </a:t>
            </a:r>
            <a:r>
              <a:rPr lang="fr-BE" baseline="0" dirty="0" err="1" smtClean="0"/>
              <a:t>specificity</a:t>
            </a:r>
            <a:r>
              <a:rPr lang="fr-BE" baseline="0" dirty="0" smtClean="0"/>
              <a:t> in a </a:t>
            </a:r>
            <a:r>
              <a:rPr lang="fr-BE" baseline="0" dirty="0" err="1" smtClean="0"/>
              <a:t>region</a:t>
            </a:r>
            <a:r>
              <a:rPr lang="fr-BE" baseline="0" dirty="0" smtClean="0"/>
              <a:t>, but </a:t>
            </a:r>
            <a:r>
              <a:rPr lang="fr-BE" baseline="0" dirty="0" err="1" smtClean="0"/>
              <a:t>then</a:t>
            </a:r>
            <a:r>
              <a:rPr lang="fr-BE" baseline="0" dirty="0" smtClean="0"/>
              <a:t> switch to </a:t>
            </a:r>
            <a:r>
              <a:rPr lang="fr-BE" baseline="0" dirty="0" err="1" smtClean="0"/>
              <a:t>another</a:t>
            </a:r>
            <a:r>
              <a:rPr lang="fr-BE" baseline="0" dirty="0" smtClean="0"/>
              <a:t> nostoc in a </a:t>
            </a:r>
            <a:r>
              <a:rPr lang="fr-BE" baseline="0" dirty="0" err="1" smtClean="0"/>
              <a:t>different</a:t>
            </a:r>
            <a:r>
              <a:rPr lang="fr-BE" baseline="0" dirty="0" smtClean="0"/>
              <a:t>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this</a:t>
            </a:r>
            <a:r>
              <a:rPr lang="fr-BE" baseline="0" dirty="0" smtClean="0"/>
              <a:t> one </a:t>
            </a:r>
            <a:r>
              <a:rPr lang="fr-BE" baseline="0" dirty="0" err="1" smtClean="0"/>
              <a:t>which</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green nostoc in </a:t>
            </a:r>
            <a:r>
              <a:rPr lang="fr-BE" baseline="0" dirty="0" err="1" smtClean="0"/>
              <a:t>boreal</a:t>
            </a:r>
            <a:r>
              <a:rPr lang="fr-BE" baseline="0" dirty="0" smtClean="0"/>
              <a:t> zones and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brownish</a:t>
            </a:r>
            <a:r>
              <a:rPr lang="fr-BE" baseline="0" dirty="0" smtClean="0"/>
              <a:t> one in </a:t>
            </a:r>
            <a:r>
              <a:rPr lang="fr-BE" baseline="0" dirty="0" err="1" smtClean="0"/>
              <a:t>south</a:t>
            </a:r>
            <a:r>
              <a:rPr lang="fr-BE" baseline="0" dirty="0" smtClean="0"/>
              <a:t> of the usa, or </a:t>
            </a:r>
            <a:r>
              <a:rPr lang="fr-BE" baseline="0" dirty="0" err="1" smtClean="0"/>
              <a:t>this</a:t>
            </a:r>
            <a:r>
              <a:rPr lang="fr-BE" baseline="0" dirty="0" smtClean="0"/>
              <a:t> one </a:t>
            </a:r>
            <a:r>
              <a:rPr lang="fr-BE" baseline="0" dirty="0" err="1" smtClean="0"/>
              <a:t>that</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a:t>
            </a:r>
            <a:r>
              <a:rPr lang="fr-BE" baseline="0" dirty="0" err="1" smtClean="0"/>
              <a:t>red</a:t>
            </a:r>
            <a:r>
              <a:rPr lang="fr-BE" baseline="0" dirty="0" smtClean="0"/>
              <a:t> one in </a:t>
            </a:r>
            <a:r>
              <a:rPr lang="fr-BE" baseline="0" dirty="0" err="1" smtClean="0"/>
              <a:t>boreal</a:t>
            </a:r>
            <a:r>
              <a:rPr lang="fr-BE" baseline="0" dirty="0" smtClean="0"/>
              <a:t> </a:t>
            </a:r>
            <a:r>
              <a:rPr lang="fr-BE" baseline="0" dirty="0" err="1" smtClean="0"/>
              <a:t>regions</a:t>
            </a:r>
            <a:r>
              <a:rPr lang="fr-BE" baseline="0" dirty="0" smtClean="0"/>
              <a:t>, but </a:t>
            </a:r>
            <a:r>
              <a:rPr lang="fr-BE" baseline="0" dirty="0" err="1" smtClean="0"/>
              <a:t>with</a:t>
            </a:r>
            <a:r>
              <a:rPr lang="fr-BE" baseline="0" dirty="0" smtClean="0"/>
              <a:t> </a:t>
            </a:r>
            <a:r>
              <a:rPr lang="fr-BE" baseline="0" dirty="0" err="1" smtClean="0"/>
              <a:t>this</a:t>
            </a:r>
            <a:r>
              <a:rPr lang="fr-BE" baseline="0" dirty="0" smtClean="0"/>
              <a:t> green one in </a:t>
            </a:r>
            <a:r>
              <a:rPr lang="fr-BE" baseline="0" dirty="0" err="1" smtClean="0"/>
              <a:t>temperate</a:t>
            </a:r>
            <a:r>
              <a:rPr lang="fr-BE" baseline="0" dirty="0" smtClean="0"/>
              <a:t> </a:t>
            </a:r>
            <a:r>
              <a:rPr lang="fr-BE" baseline="0" dirty="0" err="1" smtClean="0"/>
              <a:t>Asia</a:t>
            </a:r>
            <a:r>
              <a:rPr lang="fr-BE" baseline="0" dirty="0" smtClean="0"/>
              <a:t>. This </a:t>
            </a:r>
            <a:r>
              <a:rPr lang="fr-BE" baseline="0" dirty="0" err="1" smtClean="0"/>
              <a:t>fits</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with</a:t>
            </a:r>
            <a:r>
              <a:rPr lang="fr-BE" baseline="0" dirty="0" smtClean="0"/>
              <a:t> the </a:t>
            </a:r>
            <a:r>
              <a:rPr lang="fr-BE" baseline="0" dirty="0" err="1" smtClean="0"/>
              <a:t>geographic</a:t>
            </a:r>
            <a:r>
              <a:rPr lang="fr-BE" baseline="0" dirty="0" smtClean="0"/>
              <a:t> </a:t>
            </a:r>
            <a:r>
              <a:rPr lang="fr-BE" baseline="0" dirty="0" err="1" smtClean="0"/>
              <a:t>mosaic</a:t>
            </a:r>
            <a:r>
              <a:rPr lang="fr-BE" baseline="0" dirty="0" smtClean="0"/>
              <a:t> of </a:t>
            </a:r>
            <a:r>
              <a:rPr lang="fr-BE" baseline="0" dirty="0" err="1" smtClean="0"/>
              <a:t>coevolution</a:t>
            </a:r>
            <a:r>
              <a:rPr lang="fr-BE" baseline="0" dirty="0" smtClean="0"/>
              <a:t> </a:t>
            </a:r>
            <a:r>
              <a:rPr lang="fr-BE" baseline="0" dirty="0" err="1" smtClean="0"/>
              <a:t>theory</a:t>
            </a:r>
            <a:r>
              <a:rPr lang="fr-BE" baseline="0" dirty="0" smtClean="0"/>
              <a:t> </a:t>
            </a:r>
            <a:r>
              <a:rPr lang="fr-BE" baseline="0" dirty="0" err="1" smtClean="0"/>
              <a:t>stating</a:t>
            </a:r>
            <a:r>
              <a:rPr lang="fr-BE" baseline="0" dirty="0" smtClean="0"/>
              <a:t> </a:t>
            </a:r>
            <a:r>
              <a:rPr lang="en-US" sz="1200" dirty="0" smtClean="0"/>
              <a:t>that long-term dynamics of coevolution may occur over large geographic ranges rather than within local populations and based on the observation that a species may adapt and become specialized to another species differently in separate regions.</a:t>
            </a:r>
            <a:endParaRPr lang="fr-BE" sz="1200" dirty="0" smtClean="0"/>
          </a:p>
          <a:p>
            <a:r>
              <a:rPr lang="fr-BE" baseline="0" dirty="0" smtClean="0"/>
              <a:t>There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selectivity</a:t>
            </a:r>
            <a:r>
              <a:rPr lang="fr-BE" baseline="0" dirty="0" smtClean="0"/>
              <a:t>, </a:t>
            </a:r>
            <a:r>
              <a:rPr lang="fr-BE" baseline="0" dirty="0" err="1" smtClean="0"/>
              <a:t>meaning</a:t>
            </a:r>
            <a:r>
              <a:rPr lang="fr-BE" baseline="0" dirty="0" smtClean="0"/>
              <a:t> </a:t>
            </a:r>
            <a:r>
              <a:rPr lang="fr-BE" baseline="0" dirty="0" err="1" smtClean="0"/>
              <a:t>that</a:t>
            </a:r>
            <a:r>
              <a:rPr lang="fr-BE" baseline="0" dirty="0" smtClean="0"/>
              <a:t> for instance all </a:t>
            </a:r>
            <a:r>
              <a:rPr lang="fr-BE" baseline="0" dirty="0" err="1" smtClean="0"/>
              <a:t>these</a:t>
            </a:r>
            <a:r>
              <a:rPr lang="fr-BE" baseline="0" dirty="0" smtClean="0"/>
              <a: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found</a:t>
            </a:r>
            <a:r>
              <a:rPr lang="fr-BE" baseline="0" dirty="0" smtClean="0"/>
              <a:t> in the </a:t>
            </a:r>
            <a:r>
              <a:rPr lang="fr-BE" baseline="0" dirty="0" err="1" smtClean="0"/>
              <a:t>same</a:t>
            </a:r>
            <a:r>
              <a:rPr lang="fr-BE" baseline="0" dirty="0" smtClean="0"/>
              <a:t> </a:t>
            </a:r>
            <a:r>
              <a:rPr lang="fr-BE" baseline="0" dirty="0" err="1" smtClean="0"/>
              <a:t>localities</a:t>
            </a:r>
            <a:r>
              <a:rPr lang="fr-BE" baseline="0" dirty="0" smtClean="0"/>
              <a:t> of </a:t>
            </a:r>
            <a:r>
              <a:rPr lang="fr-BE" baseline="0" dirty="0" err="1" smtClean="0"/>
              <a:t>Norway</a:t>
            </a:r>
            <a:r>
              <a:rPr lang="fr-BE" baseline="0" dirty="0" smtClean="0"/>
              <a:t>, </a:t>
            </a:r>
            <a:r>
              <a:rPr lang="fr-BE" baseline="0" dirty="0" err="1" smtClean="0"/>
              <a:t>Russia</a:t>
            </a:r>
            <a:r>
              <a:rPr lang="fr-BE" baseline="0" dirty="0" smtClean="0"/>
              <a:t> and Canada, but in all 3 continents </a:t>
            </a:r>
            <a:r>
              <a:rPr lang="fr-BE" baseline="0" dirty="0" err="1" smtClean="0"/>
              <a:t>this</a:t>
            </a:r>
            <a:r>
              <a:rPr lang="fr-BE" baseline="0" dirty="0" smtClean="0"/>
              <a:t> one </a:t>
            </a:r>
            <a:r>
              <a:rPr lang="fr-BE" baseline="0" dirty="0" err="1" smtClean="0"/>
              <a:t>was</a:t>
            </a:r>
            <a:r>
              <a:rPr lang="fr-BE" baseline="0" dirty="0" smtClean="0"/>
              <a:t> </a:t>
            </a:r>
            <a:r>
              <a:rPr lang="fr-BE" baseline="0" dirty="0" err="1" smtClean="0"/>
              <a:t>always</a:t>
            </a:r>
            <a:r>
              <a:rPr lang="fr-BE" baseline="0" dirty="0" smtClean="0"/>
              <a:t> </a:t>
            </a:r>
            <a:r>
              <a:rPr lang="fr-BE" baseline="0" dirty="0" err="1" smtClean="0"/>
              <a:t>with</a:t>
            </a:r>
            <a:r>
              <a:rPr lang="fr-BE" baseline="0" dirty="0" smtClean="0"/>
              <a:t> the </a:t>
            </a:r>
            <a:r>
              <a:rPr lang="fr-BE" baseline="0" dirty="0" err="1" smtClean="0"/>
              <a:t>grey</a:t>
            </a:r>
            <a:r>
              <a:rPr lang="fr-BE" baseline="0" dirty="0" smtClean="0"/>
              <a:t> one,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with</a:t>
            </a:r>
            <a:r>
              <a:rPr lang="fr-BE" baseline="0" dirty="0" smtClean="0"/>
              <a:t> the green one and </a:t>
            </a:r>
            <a:r>
              <a:rPr lang="fr-BE" baseline="0" dirty="0" err="1" smtClean="0"/>
              <a:t>this</a:t>
            </a:r>
            <a:r>
              <a:rPr lang="fr-BE" baseline="0" dirty="0" smtClean="0"/>
              <a:t> one </a:t>
            </a:r>
            <a:r>
              <a:rPr lang="fr-BE" baseline="0" dirty="0" err="1" smtClean="0"/>
              <a:t>with</a:t>
            </a:r>
            <a:r>
              <a:rPr lang="fr-BE" baseline="0" dirty="0" smtClean="0"/>
              <a:t> the </a:t>
            </a:r>
            <a:r>
              <a:rPr lang="fr-BE" baseline="0" dirty="0" err="1" smtClean="0"/>
              <a:t>red</a:t>
            </a:r>
            <a:r>
              <a:rPr lang="fr-BE" baseline="0" dirty="0" smtClean="0"/>
              <a:t> one, </a:t>
            </a:r>
            <a:r>
              <a:rPr lang="fr-BE" baseline="0" dirty="0" err="1" smtClean="0"/>
              <a:t>even</a:t>
            </a:r>
            <a:r>
              <a:rPr lang="fr-BE" baseline="0" dirty="0" smtClean="0"/>
              <a:t> </a:t>
            </a:r>
            <a:r>
              <a:rPr lang="fr-BE" baseline="0" dirty="0" err="1" smtClean="0"/>
              <a:t>though</a:t>
            </a:r>
            <a:r>
              <a:rPr lang="fr-BE" baseline="0" dirty="0" smtClean="0"/>
              <a:t> the </a:t>
            </a:r>
            <a:r>
              <a:rPr lang="fr-BE" baseline="0" dirty="0" err="1" smtClean="0"/>
              <a:t>other</a:t>
            </a:r>
            <a:r>
              <a:rPr lang="fr-BE" baseline="0" dirty="0" smtClean="0"/>
              <a:t> nostoc </a:t>
            </a:r>
            <a:r>
              <a:rPr lang="fr-BE" baseline="0" dirty="0" err="1" smtClean="0"/>
              <a:t>were</a:t>
            </a:r>
            <a:r>
              <a:rPr lang="fr-BE" baseline="0" dirty="0" smtClean="0"/>
              <a:t> </a:t>
            </a:r>
            <a:r>
              <a:rPr lang="fr-BE" baseline="0" dirty="0" err="1" smtClean="0"/>
              <a:t>present</a:t>
            </a:r>
            <a:r>
              <a:rPr lang="fr-BE" baseline="0" dirty="0" smtClean="0"/>
              <a:t> </a:t>
            </a:r>
            <a:r>
              <a:rPr lang="fr-BE" baseline="0" dirty="0" err="1" smtClean="0"/>
              <a:t>so</a:t>
            </a:r>
            <a:r>
              <a:rPr lang="fr-BE" baseline="0" dirty="0" smtClean="0"/>
              <a:t> </a:t>
            </a:r>
            <a:r>
              <a:rPr lang="fr-BE" baseline="0" dirty="0" err="1" smtClean="0"/>
              <a:t>it’s</a:t>
            </a:r>
            <a:r>
              <a:rPr lang="fr-BE" baseline="0" dirty="0" smtClean="0"/>
              <a:t> not </a:t>
            </a:r>
            <a:r>
              <a:rPr lang="fr-BE" baseline="0" dirty="0" err="1" smtClean="0"/>
              <a:t>just</a:t>
            </a:r>
            <a:r>
              <a:rPr lang="fr-BE" baseline="0" dirty="0" smtClean="0"/>
              <a:t> association </a:t>
            </a:r>
            <a:r>
              <a:rPr lang="fr-BE" baseline="0" dirty="0" err="1" smtClean="0"/>
              <a:t>with</a:t>
            </a:r>
            <a:r>
              <a:rPr lang="fr-BE" baseline="0" dirty="0" smtClean="0"/>
              <a:t> </a:t>
            </a:r>
            <a:r>
              <a:rPr lang="fr-BE" baseline="0" dirty="0" err="1" smtClean="0"/>
              <a:t>any</a:t>
            </a:r>
            <a:r>
              <a:rPr lang="fr-BE" baseline="0" dirty="0" smtClean="0"/>
              <a:t> Nostoc </a:t>
            </a:r>
            <a:r>
              <a:rPr lang="fr-BE" baseline="0" dirty="0" err="1" smtClean="0"/>
              <a:t>present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specialists</a:t>
            </a:r>
            <a:r>
              <a:rPr lang="fr-BE" baseline="0" dirty="0" smtClean="0"/>
              <a:t> </a:t>
            </a:r>
            <a:r>
              <a:rPr lang="fr-BE" baseline="0" dirty="0" err="1" smtClean="0"/>
              <a:t>species</a:t>
            </a:r>
            <a:r>
              <a:rPr lang="fr-BE" baseline="0" dirty="0" smtClean="0"/>
              <a:t> are </a:t>
            </a:r>
            <a:r>
              <a:rPr lang="fr-BE" baseline="0" dirty="0" err="1" smtClean="0"/>
              <a:t>always</a:t>
            </a:r>
            <a:r>
              <a:rPr lang="fr-BE" baseline="0" dirty="0" smtClean="0"/>
              <a:t> on a long </a:t>
            </a:r>
            <a:r>
              <a:rPr lang="fr-BE" baseline="0" dirty="0" err="1" smtClean="0"/>
              <a:t>branch</a:t>
            </a:r>
            <a:r>
              <a:rPr lang="fr-BE" baseline="0" dirty="0" smtClean="0"/>
              <a:t>, </a:t>
            </a:r>
            <a:r>
              <a:rPr lang="fr-BE" baseline="0" dirty="0" err="1" smtClean="0"/>
              <a:t>meaning</a:t>
            </a:r>
            <a:r>
              <a:rPr lang="fr-BE" baseline="0" dirty="0" smtClean="0"/>
              <a:t> </a:t>
            </a:r>
            <a:r>
              <a:rPr lang="fr-BE" baseline="0" dirty="0" err="1" smtClean="0"/>
              <a:t>they</a:t>
            </a:r>
            <a:r>
              <a:rPr lang="fr-BE" baseline="0" dirty="0" smtClean="0"/>
              <a:t> </a:t>
            </a:r>
            <a:r>
              <a:rPr lang="fr-BE" baseline="0" dirty="0" err="1" smtClean="0"/>
              <a:t>most</a:t>
            </a:r>
            <a:r>
              <a:rPr lang="fr-BE" baseline="0" dirty="0" smtClean="0"/>
              <a:t> </a:t>
            </a:r>
            <a:r>
              <a:rPr lang="fr-BE" baseline="0" dirty="0" err="1" smtClean="0"/>
              <a:t>probably</a:t>
            </a:r>
            <a:r>
              <a:rPr lang="fr-BE" baseline="0" dirty="0" smtClean="0"/>
              <a:t> </a:t>
            </a:r>
            <a:r>
              <a:rPr lang="fr-BE" baseline="0" dirty="0" err="1" smtClean="0"/>
              <a:t>represent</a:t>
            </a:r>
            <a:r>
              <a:rPr lang="fr-BE" baseline="0" dirty="0" smtClean="0"/>
              <a:t> </a:t>
            </a:r>
            <a:r>
              <a:rPr lang="fr-BE" baseline="0" dirty="0" err="1" smtClean="0"/>
              <a:t>species</a:t>
            </a:r>
            <a:r>
              <a:rPr lang="fr-BE" baseline="0" dirty="0" smtClean="0"/>
              <a:t> </a:t>
            </a:r>
            <a:r>
              <a:rPr lang="fr-BE" baseline="0" dirty="0" err="1" smtClean="0"/>
              <a:t>existing</a:t>
            </a:r>
            <a:r>
              <a:rPr lang="fr-BE" baseline="0" dirty="0" smtClean="0"/>
              <a:t> for a long time </a:t>
            </a:r>
            <a:r>
              <a:rPr lang="fr-BE" baseline="0" dirty="0" err="1" smtClean="0"/>
              <a:t>while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are on </a:t>
            </a:r>
            <a:r>
              <a:rPr lang="fr-BE" baseline="0" dirty="0" err="1" smtClean="0"/>
              <a:t>very</a:t>
            </a:r>
            <a:r>
              <a:rPr lang="fr-BE" baseline="0" dirty="0" smtClean="0"/>
              <a:t> short branches, </a:t>
            </a:r>
            <a:r>
              <a:rPr lang="fr-BE" baseline="0" dirty="0" err="1" smtClean="0"/>
              <a:t>suggesting</a:t>
            </a:r>
            <a:r>
              <a:rPr lang="fr-BE" baseline="0" dirty="0" smtClean="0"/>
              <a:t> </a:t>
            </a:r>
            <a:r>
              <a:rPr lang="fr-BE" baseline="0" dirty="0" err="1" smtClean="0"/>
              <a:t>recent</a:t>
            </a:r>
            <a:r>
              <a:rPr lang="fr-BE" baseline="0" dirty="0" smtClean="0"/>
              <a:t> </a:t>
            </a:r>
            <a:r>
              <a:rPr lang="fr-BE" baseline="0" dirty="0" err="1" smtClean="0"/>
              <a:t>species</a:t>
            </a:r>
            <a:r>
              <a:rPr lang="fr-BE" baseline="0" dirty="0" smtClean="0"/>
              <a:t>. That </a:t>
            </a:r>
            <a:r>
              <a:rPr lang="fr-BE" baseline="0" dirty="0" err="1" smtClean="0"/>
              <a:t>would</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baseline="0" dirty="0" err="1" smtClean="0"/>
              <a:t>species</a:t>
            </a:r>
            <a:r>
              <a:rPr lang="fr-BE" baseline="0" dirty="0" smtClean="0"/>
              <a:t> have a trend to </a:t>
            </a:r>
            <a:r>
              <a:rPr lang="fr-BE" baseline="0" dirty="0" err="1" smtClean="0"/>
              <a:t>acquire</a:t>
            </a:r>
            <a:r>
              <a:rPr lang="fr-BE" baseline="0" dirty="0" smtClean="0"/>
              <a:t> </a:t>
            </a:r>
            <a:r>
              <a:rPr lang="fr-BE" baseline="0" dirty="0" err="1" smtClean="0"/>
              <a:t>specialisation</a:t>
            </a:r>
            <a:r>
              <a:rPr lang="fr-BE" baseline="0" dirty="0" smtClean="0"/>
              <a:t> </a:t>
            </a:r>
            <a:r>
              <a:rPr lang="fr-BE" baseline="0" dirty="0" err="1" smtClean="0"/>
              <a:t>through</a:t>
            </a:r>
            <a:r>
              <a:rPr lang="fr-BE" baseline="0" dirty="0" smtClean="0"/>
              <a:t> time. </a:t>
            </a:r>
            <a:r>
              <a:rPr lang="fr-BE" baseline="0" dirty="0" err="1" smtClean="0"/>
              <a:t>We</a:t>
            </a:r>
            <a:r>
              <a:rPr lang="fr-BE" baseline="0" dirty="0" smtClean="0"/>
              <a:t> </a:t>
            </a:r>
            <a:r>
              <a:rPr lang="fr-BE" baseline="0" dirty="0" err="1" smtClean="0"/>
              <a:t>might</a:t>
            </a:r>
            <a:r>
              <a:rPr lang="fr-BE" baseline="0" dirty="0" smtClean="0"/>
              <a:t> </a:t>
            </a:r>
            <a:r>
              <a:rPr lang="fr-BE" baseline="0" dirty="0" err="1" smtClean="0"/>
              <a:t>also</a:t>
            </a:r>
            <a:r>
              <a:rPr lang="fr-BE" baseline="0" dirty="0" smtClean="0"/>
              <a:t> </a:t>
            </a:r>
            <a:r>
              <a:rPr lang="fr-BE" baseline="0" dirty="0" err="1" smtClean="0"/>
              <a:t>correlate</a:t>
            </a:r>
            <a:r>
              <a:rPr lang="fr-BE" baseline="0" dirty="0" smtClean="0"/>
              <a:t> </a:t>
            </a:r>
            <a:r>
              <a:rPr lang="fr-BE" baseline="0" dirty="0" err="1" smtClean="0"/>
              <a:t>this</a:t>
            </a:r>
            <a:r>
              <a:rPr lang="fr-BE" baseline="0" dirty="0" smtClean="0"/>
              <a:t> radiation </a:t>
            </a:r>
            <a:r>
              <a:rPr lang="fr-BE" baseline="0" dirty="0" err="1" smtClean="0"/>
              <a:t>here</a:t>
            </a:r>
            <a:r>
              <a:rPr lang="fr-BE" baseline="0" dirty="0" smtClean="0"/>
              <a:t> </a:t>
            </a:r>
            <a:r>
              <a:rPr lang="fr-BE" baseline="0" dirty="0" err="1" smtClean="0"/>
              <a:t>with</a:t>
            </a:r>
            <a:r>
              <a:rPr lang="fr-BE" baseline="0" dirty="0" smtClean="0"/>
              <a:t> </a:t>
            </a:r>
            <a:r>
              <a:rPr lang="fr-BE" baseline="0" dirty="0" err="1" smtClean="0"/>
              <a:t>generalism</a:t>
            </a:r>
            <a:r>
              <a:rPr lang="fr-BE" baseline="0" dirty="0" smtClean="0"/>
              <a:t>. </a:t>
            </a:r>
            <a:r>
              <a:rPr lang="fr-BE" baseline="0" dirty="0" err="1" smtClean="0"/>
              <a:t>Then</a:t>
            </a:r>
            <a:r>
              <a:rPr lang="fr-BE" baseline="0" dirty="0" smtClean="0"/>
              <a:t> </a:t>
            </a:r>
            <a:r>
              <a:rPr lang="fr-BE" baseline="0" dirty="0" err="1" smtClean="0"/>
              <a:t>finally</a:t>
            </a:r>
            <a:r>
              <a:rPr lang="fr-BE" baseline="0" dirty="0" smtClean="0"/>
              <a:t> </a:t>
            </a:r>
            <a:r>
              <a:rPr lang="fr-BE" baseline="0" dirty="0" err="1" smtClean="0"/>
              <a:t>let’s</a:t>
            </a:r>
            <a:r>
              <a:rPr lang="fr-BE" baseline="0" dirty="0" smtClean="0"/>
              <a:t> </a:t>
            </a:r>
            <a:r>
              <a:rPr lang="fr-BE" baseline="0" dirty="0" err="1" smtClean="0"/>
              <a:t>also</a:t>
            </a:r>
            <a:r>
              <a:rPr lang="fr-BE" baseline="0" dirty="0" smtClean="0"/>
              <a:t> note </a:t>
            </a:r>
            <a:r>
              <a:rPr lang="fr-BE" baseline="0" dirty="0" err="1" smtClean="0"/>
              <a:t>that</a:t>
            </a:r>
            <a:r>
              <a:rPr lang="fr-BE" baseline="0" dirty="0" smtClean="0"/>
              <a:t> </a:t>
            </a:r>
            <a:r>
              <a:rPr lang="fr-BE" baseline="0" dirty="0" err="1" smtClean="0"/>
              <a:t>species</a:t>
            </a:r>
            <a:r>
              <a:rPr lang="fr-BE" baseline="0" dirty="0" smtClean="0"/>
              <a:t> </a:t>
            </a:r>
            <a:r>
              <a:rPr lang="fr-BE" baseline="0" dirty="0" err="1" smtClean="0"/>
              <a:t>using</a:t>
            </a:r>
            <a:r>
              <a:rPr lang="fr-BE" baseline="0" dirty="0" smtClean="0"/>
              <a:t> </a:t>
            </a:r>
            <a:r>
              <a:rPr lang="fr-BE" baseline="0" dirty="0" err="1" smtClean="0"/>
              <a:t>different</a:t>
            </a:r>
            <a:r>
              <a:rPr lang="fr-BE" baseline="0" dirty="0" smtClean="0"/>
              <a:t> </a:t>
            </a:r>
            <a:r>
              <a:rPr lang="fr-BE" baseline="0" dirty="0" err="1" smtClean="0"/>
              <a:t>phylotypes</a:t>
            </a:r>
            <a:r>
              <a:rPr lang="fr-BE" baseline="0" dirty="0" smtClean="0"/>
              <a:t> have </a:t>
            </a:r>
            <a:r>
              <a:rPr lang="fr-BE" baseline="0" dirty="0" err="1" smtClean="0"/>
              <a:t>many</a:t>
            </a:r>
            <a:r>
              <a:rPr lang="fr-BE" baseline="0" dirty="0" smtClean="0"/>
              <a:t> </a:t>
            </a:r>
            <a:r>
              <a:rPr lang="fr-BE" baseline="0" dirty="0" err="1" smtClean="0"/>
              <a:t>haplotypes</a:t>
            </a:r>
            <a:r>
              <a:rPr lang="fr-BE" baseline="0" dirty="0" smtClean="0"/>
              <a:t> </a:t>
            </a:r>
            <a:r>
              <a:rPr lang="fr-BE" baseline="0" dirty="0" err="1" smtClean="0"/>
              <a:t>while</a:t>
            </a:r>
            <a:r>
              <a:rPr lang="fr-BE" baseline="0" dirty="0" smtClean="0"/>
              <a:t> </a:t>
            </a:r>
            <a:r>
              <a:rPr lang="fr-BE" baseline="0" dirty="0" err="1" smtClean="0"/>
              <a:t>specialist</a:t>
            </a:r>
            <a:r>
              <a:rPr lang="fr-BE" baseline="0" dirty="0" smtClean="0"/>
              <a:t> one have </a:t>
            </a:r>
            <a:r>
              <a:rPr lang="fr-BE" baseline="0" dirty="0" err="1" smtClean="0"/>
              <a:t>only</a:t>
            </a:r>
            <a:r>
              <a:rPr lang="fr-BE" baseline="0" dirty="0" smtClean="0"/>
              <a:t> a few, </a:t>
            </a:r>
            <a:r>
              <a:rPr lang="fr-BE" baseline="0" dirty="0" err="1" smtClean="0"/>
              <a:t>suggesting</a:t>
            </a:r>
            <a:r>
              <a:rPr lang="fr-BE" baseline="0" dirty="0" smtClean="0"/>
              <a:t> more </a:t>
            </a:r>
            <a:r>
              <a:rPr lang="fr-BE" baseline="0" dirty="0" err="1" smtClean="0"/>
              <a:t>genetic</a:t>
            </a:r>
            <a:r>
              <a:rPr lang="fr-BE" baseline="0" dirty="0" smtClean="0"/>
              <a:t> </a:t>
            </a:r>
            <a:r>
              <a:rPr lang="fr-BE" baseline="0" dirty="0" err="1" smtClean="0"/>
              <a:t>stability</a:t>
            </a:r>
            <a:r>
              <a:rPr lang="fr-BE" baseline="0" dirty="0" smtClean="0"/>
              <a:t> in the </a:t>
            </a:r>
            <a:r>
              <a:rPr lang="fr-BE" baseline="0" dirty="0" err="1" smtClean="0"/>
              <a:t>specialiszed</a:t>
            </a:r>
            <a:r>
              <a:rPr lang="fr-BE" baseline="0" dirty="0" smtClean="0"/>
              <a:t> one.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28</a:t>
            </a:fld>
            <a:endParaRPr lang="fr-BE"/>
          </a:p>
        </p:txBody>
      </p:sp>
    </p:spTree>
    <p:extLst>
      <p:ext uri="{BB962C8B-B14F-4D97-AF65-F5344CB8AC3E}">
        <p14:creationId xmlns:p14="http://schemas.microsoft.com/office/powerpoint/2010/main" val="470993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I’ve</a:t>
            </a:r>
            <a:r>
              <a:rPr lang="fr-BE" baseline="0" dirty="0" smtClean="0"/>
              <a:t> </a:t>
            </a:r>
            <a:r>
              <a:rPr lang="fr-BE" baseline="0" dirty="0" err="1" smtClean="0"/>
              <a:t>also</a:t>
            </a:r>
            <a:r>
              <a:rPr lang="fr-BE" baseline="0" dirty="0" smtClean="0"/>
              <a:t> </a:t>
            </a:r>
            <a:r>
              <a:rPr lang="fr-BE" baseline="0" dirty="0" err="1" smtClean="0"/>
              <a:t>tested</a:t>
            </a:r>
            <a:r>
              <a:rPr lang="fr-BE" baseline="0" dirty="0" smtClean="0"/>
              <a:t> </a:t>
            </a:r>
            <a:r>
              <a:rPr lang="fr-BE" baseline="0" dirty="0" err="1" smtClean="0"/>
              <a:t>factors</a:t>
            </a:r>
            <a:r>
              <a:rPr lang="fr-BE" baseline="0" dirty="0" smtClean="0"/>
              <a:t> </a:t>
            </a:r>
            <a:r>
              <a:rPr lang="fr-BE" baseline="0" dirty="0" err="1" smtClean="0"/>
              <a:t>such</a:t>
            </a:r>
            <a:r>
              <a:rPr lang="fr-BE" baseline="0" dirty="0" smtClean="0"/>
              <a:t> as time and </a:t>
            </a:r>
            <a:r>
              <a:rPr lang="fr-BE" baseline="0" dirty="0" err="1" smtClean="0"/>
              <a:t>genetic</a:t>
            </a:r>
            <a:r>
              <a:rPr lang="fr-BE" baseline="0" dirty="0" smtClean="0"/>
              <a:t> </a:t>
            </a:r>
            <a:r>
              <a:rPr lang="fr-BE" baseline="0" dirty="0" err="1" smtClean="0"/>
              <a:t>diversity</a:t>
            </a:r>
            <a:r>
              <a:rPr lang="fr-BE" baseline="0" dirty="0" smtClean="0"/>
              <a:t> </a:t>
            </a:r>
            <a:r>
              <a:rPr lang="fr-BE" baseline="0" dirty="0" err="1" smtClean="0"/>
              <a:t>because</a:t>
            </a:r>
            <a:r>
              <a:rPr lang="fr-BE" baseline="0" dirty="0" smtClean="0"/>
              <a:t> </a:t>
            </a:r>
            <a:r>
              <a:rPr lang="fr-BE" baseline="0" dirty="0" err="1" smtClean="0"/>
              <a:t>I’ve</a:t>
            </a:r>
            <a:r>
              <a:rPr lang="fr-BE" baseline="0" dirty="0" smtClean="0"/>
              <a:t> </a:t>
            </a:r>
            <a:r>
              <a:rPr lang="fr-BE" baseline="0" dirty="0" err="1" smtClean="0"/>
              <a:t>noticed</a:t>
            </a:r>
            <a:r>
              <a:rPr lang="fr-BE" baseline="0" dirty="0" smtClean="0"/>
              <a:t> </a:t>
            </a:r>
            <a:r>
              <a:rPr lang="fr-BE" baseline="0" dirty="0" err="1" smtClean="0"/>
              <a:t>that</a:t>
            </a:r>
            <a:r>
              <a:rPr lang="fr-BE" baseline="0" dirty="0" smtClean="0"/>
              <a:t> </a:t>
            </a:r>
            <a:r>
              <a:rPr lang="fr-BE" baseline="0" dirty="0" err="1" smtClean="0"/>
              <a:t>specialists</a:t>
            </a:r>
            <a:r>
              <a:rPr lang="fr-BE" baseline="0" dirty="0" smtClean="0"/>
              <a:t> </a:t>
            </a:r>
            <a:r>
              <a:rPr lang="fr-BE" baseline="0" dirty="0" err="1" smtClean="0"/>
              <a:t>species</a:t>
            </a:r>
            <a:r>
              <a:rPr lang="fr-BE" baseline="0" dirty="0" smtClean="0"/>
              <a:t> </a:t>
            </a:r>
            <a:r>
              <a:rPr lang="fr-BE" baseline="0" dirty="0" err="1" smtClean="0"/>
              <a:t>had</a:t>
            </a:r>
            <a:r>
              <a:rPr lang="fr-BE" baseline="0" dirty="0" smtClean="0"/>
              <a:t> a </a:t>
            </a:r>
            <a:r>
              <a:rPr lang="fr-BE" baseline="0" dirty="0" err="1" smtClean="0"/>
              <a:t>tendancy</a:t>
            </a:r>
            <a:r>
              <a:rPr lang="fr-BE" baseline="0" dirty="0" smtClean="0"/>
              <a:t> to have </a:t>
            </a:r>
            <a:r>
              <a:rPr lang="fr-BE" baseline="0" dirty="0" err="1" smtClean="0"/>
              <a:t>less</a:t>
            </a:r>
            <a:r>
              <a:rPr lang="fr-BE" baseline="0" dirty="0" smtClean="0"/>
              <a:t> </a:t>
            </a:r>
            <a:r>
              <a:rPr lang="fr-BE" baseline="0" dirty="0" err="1" smtClean="0"/>
              <a:t>haplotypes</a:t>
            </a:r>
            <a:r>
              <a:rPr lang="fr-BE" baseline="0" dirty="0" smtClean="0"/>
              <a:t> </a:t>
            </a:r>
            <a:r>
              <a:rPr lang="fr-BE" baseline="0" dirty="0" err="1" smtClean="0"/>
              <a:t>than</a:t>
            </a:r>
            <a:r>
              <a:rPr lang="fr-BE" baseline="0" dirty="0" smtClean="0"/>
              <a:t> </a:t>
            </a:r>
            <a:r>
              <a:rPr lang="fr-BE" baseline="0" dirty="0" err="1" smtClean="0"/>
              <a:t>generalist</a:t>
            </a:r>
            <a:r>
              <a:rPr lang="fr-BE" baseline="0" dirty="0" smtClean="0"/>
              <a:t> </a:t>
            </a:r>
            <a:r>
              <a:rPr lang="fr-BE" baseline="0" dirty="0" err="1" smtClean="0"/>
              <a:t>ones</a:t>
            </a:r>
            <a:r>
              <a:rPr lang="fr-BE" baseline="0" dirty="0" smtClean="0"/>
              <a:t>, and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it</a:t>
            </a:r>
            <a:r>
              <a:rPr lang="fr-BE" baseline="0" dirty="0" smtClean="0"/>
              <a:t> </a:t>
            </a:r>
            <a:r>
              <a:rPr lang="fr-BE" baseline="0" dirty="0" err="1" smtClean="0"/>
              <a:t>seems</a:t>
            </a:r>
            <a:r>
              <a:rPr lang="fr-BE" baseline="0" dirty="0" smtClean="0"/>
              <a:t> </a:t>
            </a:r>
            <a:r>
              <a:rPr lang="fr-BE" baseline="0" dirty="0" err="1" smtClean="0"/>
              <a:t>that</a:t>
            </a:r>
            <a:r>
              <a:rPr lang="fr-BE" baseline="0" dirty="0" smtClean="0"/>
              <a:t> </a:t>
            </a:r>
            <a:r>
              <a:rPr lang="fr-BE" baseline="0" dirty="0" err="1" smtClean="0"/>
              <a:t>fungal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use </a:t>
            </a:r>
            <a:r>
              <a:rPr lang="fr-BE" baseline="0" dirty="0" err="1" smtClean="0"/>
              <a:t>several</a:t>
            </a:r>
            <a:r>
              <a:rPr lang="fr-BE" baseline="0" dirty="0" smtClean="0"/>
              <a:t> Nostoc </a:t>
            </a:r>
            <a:r>
              <a:rPr lang="fr-BE" baseline="0" dirty="0" err="1" smtClean="0"/>
              <a:t>phylotypes</a:t>
            </a:r>
            <a:r>
              <a:rPr lang="fr-BE" baseline="0" dirty="0" smtClean="0"/>
              <a:t> have </a:t>
            </a:r>
            <a:r>
              <a:rPr lang="fr-BE" baseline="0" dirty="0" err="1" smtClean="0"/>
              <a:t>usually</a:t>
            </a:r>
            <a:r>
              <a:rPr lang="fr-BE" baseline="0" dirty="0" smtClean="0"/>
              <a:t> more ITS </a:t>
            </a:r>
            <a:r>
              <a:rPr lang="fr-BE" baseline="0" dirty="0" err="1" smtClean="0"/>
              <a:t>fungal</a:t>
            </a:r>
            <a:r>
              <a:rPr lang="fr-BE" baseline="0" dirty="0" smtClean="0"/>
              <a:t>  </a:t>
            </a:r>
            <a:r>
              <a:rPr lang="fr-BE" baseline="0" dirty="0" err="1" smtClean="0"/>
              <a:t>haplotypes</a:t>
            </a:r>
            <a:r>
              <a:rPr lang="fr-BE" baseline="0" dirty="0" smtClean="0"/>
              <a:t>. I’ve also compared the average pairwise genetic distance inside species of peltigera and nostoc involved in these species, to eliminate the subjective definition of phylotypes, and we can see the same trend. Then I compared this with the time since those species are thought to have diverged based on the chronogram, to confirm this trend that species seems to be more generalist when they are recent and more specialized with time and indeed it seems that there is a tendancy, there is also a tendancy to have less its haplotypes through time, suggesting that specialization favor the presence of less haplotypes, probably because only the one that are best adapted to their partner and therefore optimize the symbiosis are positively selected. </a:t>
            </a:r>
            <a:r>
              <a:rPr lang="fr-BE" baseline="0" dirty="0" err="1" smtClean="0"/>
              <a:t>Indeed</a:t>
            </a:r>
            <a:r>
              <a:rPr lang="fr-BE" baseline="0" dirty="0" smtClean="0"/>
              <a:t> </a:t>
            </a:r>
            <a:r>
              <a:rPr lang="fr-BE" baseline="0" dirty="0" err="1" smtClean="0"/>
              <a:t>it</a:t>
            </a:r>
            <a:r>
              <a:rPr lang="fr-BE" baseline="0" dirty="0" smtClean="0"/>
              <a:t> </a:t>
            </a:r>
            <a:r>
              <a:rPr lang="fr-BE" baseline="0" dirty="0" err="1" smtClean="0"/>
              <a:t>is</a:t>
            </a:r>
            <a:r>
              <a:rPr lang="fr-BE" baseline="0" dirty="0" smtClean="0"/>
              <a:t> </a:t>
            </a:r>
            <a:r>
              <a:rPr lang="fr-BE" baseline="0" dirty="0" err="1" smtClean="0"/>
              <a:t>probably</a:t>
            </a:r>
            <a:r>
              <a:rPr lang="fr-BE" baseline="0" dirty="0" smtClean="0"/>
              <a:t> </a:t>
            </a:r>
            <a:r>
              <a:rPr lang="fr-BE" baseline="0" dirty="0" err="1" smtClean="0"/>
              <a:t>better</a:t>
            </a:r>
            <a:r>
              <a:rPr lang="fr-BE" baseline="0" dirty="0" smtClean="0"/>
              <a:t> for </a:t>
            </a:r>
            <a:r>
              <a:rPr lang="fr-BE" baseline="0" dirty="0" err="1" smtClean="0"/>
              <a:t>fungal</a:t>
            </a:r>
            <a:r>
              <a:rPr lang="fr-BE" baseline="0" dirty="0" smtClean="0"/>
              <a:t> </a:t>
            </a:r>
            <a:r>
              <a:rPr lang="fr-BE" baseline="0" dirty="0" err="1" smtClean="0"/>
              <a:t>species</a:t>
            </a:r>
            <a:r>
              <a:rPr lang="fr-BE" baseline="0" dirty="0" smtClean="0"/>
              <a:t> to </a:t>
            </a:r>
            <a:r>
              <a:rPr lang="fr-BE" baseline="0" dirty="0" err="1" smtClean="0"/>
              <a:t>specialize</a:t>
            </a:r>
            <a:r>
              <a:rPr lang="fr-BE" baseline="0" dirty="0" smtClean="0"/>
              <a:t> </a:t>
            </a:r>
            <a:r>
              <a:rPr lang="fr-BE" baseline="0" dirty="0" err="1" smtClean="0"/>
              <a:t>only</a:t>
            </a:r>
            <a:r>
              <a:rPr lang="fr-BE" baseline="0" dirty="0" smtClean="0"/>
              <a:t> on one </a:t>
            </a:r>
            <a:r>
              <a:rPr lang="fr-BE" baseline="0" dirty="0" err="1" smtClean="0"/>
              <a:t>phylotype</a:t>
            </a:r>
            <a:r>
              <a:rPr lang="fr-BE" baseline="0" dirty="0" smtClean="0"/>
              <a:t> of Nostoc to </a:t>
            </a:r>
            <a:r>
              <a:rPr lang="fr-BE" baseline="0" dirty="0" err="1" smtClean="0"/>
              <a:t>better</a:t>
            </a:r>
            <a:r>
              <a:rPr lang="fr-BE" baseline="0" dirty="0" smtClean="0"/>
              <a:t> </a:t>
            </a:r>
            <a:r>
              <a:rPr lang="fr-BE" baseline="0" dirty="0" err="1" smtClean="0"/>
              <a:t>adapt</a:t>
            </a:r>
            <a:r>
              <a:rPr lang="fr-BE" baseline="0" dirty="0" smtClean="0"/>
              <a:t> to </a:t>
            </a:r>
            <a:r>
              <a:rPr lang="fr-BE" baseline="0" dirty="0" err="1" smtClean="0"/>
              <a:t>it</a:t>
            </a:r>
            <a:r>
              <a:rPr lang="fr-BE" baseline="0" dirty="0" smtClean="0"/>
              <a:t>, and </a:t>
            </a:r>
            <a:r>
              <a:rPr lang="fr-BE" baseline="0" dirty="0" err="1" smtClean="0"/>
              <a:t>then</a:t>
            </a:r>
            <a:r>
              <a:rPr lang="fr-BE" baseline="0" dirty="0" smtClean="0"/>
              <a:t> </a:t>
            </a:r>
            <a:r>
              <a:rPr lang="fr-BE" baseline="0" dirty="0" err="1" smtClean="0"/>
              <a:t>only</a:t>
            </a:r>
            <a:r>
              <a:rPr lang="fr-BE" baseline="0" dirty="0" smtClean="0"/>
              <a:t> the </a:t>
            </a:r>
            <a:r>
              <a:rPr lang="fr-BE" baseline="0" dirty="0" err="1" smtClean="0"/>
              <a:t>haplotypes</a:t>
            </a:r>
            <a:r>
              <a:rPr lang="fr-BE" baseline="0" dirty="0" smtClean="0"/>
              <a:t> </a:t>
            </a:r>
            <a:r>
              <a:rPr lang="fr-BE" baseline="0" dirty="0" err="1" smtClean="0"/>
              <a:t>that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optimal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selected</a:t>
            </a:r>
            <a:r>
              <a:rPr lang="fr-BE" baseline="0" dirty="0" smtClean="0"/>
              <a:t>. </a:t>
            </a:r>
            <a:r>
              <a:rPr lang="fr-BE" baseline="0" dirty="0" err="1" smtClean="0"/>
              <a:t>These</a:t>
            </a:r>
            <a:r>
              <a:rPr lang="fr-BE" baseline="0" dirty="0" smtClean="0"/>
              <a:t> </a:t>
            </a:r>
            <a:r>
              <a:rPr lang="fr-BE" baseline="0" dirty="0" err="1" smtClean="0"/>
              <a:t>results</a:t>
            </a:r>
            <a:r>
              <a:rPr lang="fr-BE" baseline="0" dirty="0" smtClean="0"/>
              <a:t> fit </a:t>
            </a:r>
            <a:r>
              <a:rPr lang="fr-BE" baseline="0" dirty="0" err="1" smtClean="0"/>
              <a:t>well</a:t>
            </a:r>
            <a:r>
              <a:rPr lang="fr-BE" baseline="0" dirty="0" smtClean="0"/>
              <a:t> </a:t>
            </a:r>
            <a:r>
              <a:rPr lang="fr-BE" baseline="0" dirty="0" err="1" smtClean="0"/>
              <a:t>with</a:t>
            </a:r>
            <a:r>
              <a:rPr lang="fr-BE" baseline="0" dirty="0" smtClean="0"/>
              <a:t> the Law &amp; Lewis </a:t>
            </a:r>
            <a:r>
              <a:rPr lang="fr-BE" baseline="0" dirty="0" err="1" smtClean="0"/>
              <a:t>Paradigm</a:t>
            </a:r>
            <a:r>
              <a:rPr lang="fr-BE" baseline="0" dirty="0" smtClean="0"/>
              <a:t>, </a:t>
            </a:r>
            <a:r>
              <a:rPr lang="fr-BE" baseline="0" dirty="0" err="1" smtClean="0"/>
              <a:t>that</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sz="1200" dirty="0" smtClean="0"/>
              <a:t> </a:t>
            </a:r>
            <a:r>
              <a:rPr lang="fr-BE" sz="1200" dirty="0" err="1" smtClean="0"/>
              <a:t>there</a:t>
            </a:r>
            <a:r>
              <a:rPr lang="fr-BE" sz="1200" dirty="0" smtClean="0"/>
              <a:t> </a:t>
            </a:r>
            <a:r>
              <a:rPr lang="fr-BE" sz="1200" dirty="0" err="1" smtClean="0"/>
              <a:t>should</a:t>
            </a:r>
            <a:r>
              <a:rPr lang="fr-BE" sz="1200" dirty="0" smtClean="0"/>
              <a:t> </a:t>
            </a:r>
            <a:r>
              <a:rPr lang="fr-BE" sz="1200" dirty="0" err="1" smtClean="0"/>
              <a:t>be</a:t>
            </a:r>
            <a:r>
              <a:rPr lang="fr-BE" sz="1200" dirty="0" smtClean="0"/>
              <a:t> positive </a:t>
            </a:r>
            <a:r>
              <a:rPr lang="fr-BE" sz="1200" dirty="0" err="1" smtClean="0"/>
              <a:t>selection</a:t>
            </a:r>
            <a:r>
              <a:rPr lang="fr-BE" sz="1200" dirty="0" smtClean="0"/>
              <a:t> on the </a:t>
            </a:r>
            <a:r>
              <a:rPr lang="fr-BE" sz="1200" dirty="0" err="1" smtClean="0"/>
              <a:t>most</a:t>
            </a:r>
            <a:r>
              <a:rPr lang="fr-BE" sz="1200" dirty="0" smtClean="0"/>
              <a:t> </a:t>
            </a:r>
            <a:r>
              <a:rPr lang="fr-BE" sz="1200" dirty="0" err="1" smtClean="0"/>
              <a:t>widespread</a:t>
            </a:r>
            <a:r>
              <a:rPr lang="fr-BE" sz="1200" dirty="0" smtClean="0"/>
              <a:t>/best </a:t>
            </a:r>
            <a:r>
              <a:rPr lang="fr-BE" sz="1200" dirty="0" err="1" smtClean="0"/>
              <a:t>adapted</a:t>
            </a:r>
            <a:r>
              <a:rPr lang="fr-BE" sz="1200" dirty="0" smtClean="0"/>
              <a:t> </a:t>
            </a:r>
            <a:r>
              <a:rPr lang="fr-BE" sz="1200" dirty="0" err="1" smtClean="0"/>
              <a:t>symbiont</a:t>
            </a:r>
            <a:r>
              <a:rPr lang="fr-BE" sz="1200" dirty="0" smtClean="0"/>
              <a:t> and </a:t>
            </a:r>
            <a:r>
              <a:rPr lang="fr-BE" sz="1200" dirty="0" err="1" smtClean="0"/>
              <a:t>therefore</a:t>
            </a:r>
            <a:r>
              <a:rPr lang="fr-BE" sz="1200" dirty="0" smtClean="0"/>
              <a:t> </a:t>
            </a:r>
            <a:r>
              <a:rPr lang="fr-BE" sz="1200" dirty="0" err="1" smtClean="0"/>
              <a:t>reduced</a:t>
            </a:r>
            <a:r>
              <a:rPr lang="fr-BE" sz="1200" dirty="0" smtClean="0"/>
              <a:t> </a:t>
            </a:r>
            <a:r>
              <a:rPr lang="fr-BE" sz="1200" dirty="0" err="1" smtClean="0"/>
              <a:t>diversity</a:t>
            </a:r>
            <a:r>
              <a:rPr lang="fr-BE" sz="1200" dirty="0" smtClean="0"/>
              <a:t> </a:t>
            </a:r>
            <a:r>
              <a:rPr lang="fr-BE" sz="1200" dirty="0" err="1" smtClean="0"/>
              <a:t>so</a:t>
            </a:r>
            <a:r>
              <a:rPr lang="fr-BE" sz="1200" dirty="0" smtClean="0"/>
              <a:t> </a:t>
            </a:r>
            <a:r>
              <a:rPr lang="fr-BE" sz="1200" dirty="0" err="1" smtClean="0"/>
              <a:t>that</a:t>
            </a:r>
            <a:r>
              <a:rPr lang="fr-BE" sz="1200" dirty="0" smtClean="0"/>
              <a:t> one </a:t>
            </a:r>
            <a:r>
              <a:rPr lang="fr-BE" sz="1200" dirty="0" err="1" smtClean="0"/>
              <a:t>partner</a:t>
            </a:r>
            <a:r>
              <a:rPr lang="fr-BE" sz="1200" dirty="0" smtClean="0"/>
              <a:t> </a:t>
            </a:r>
            <a:r>
              <a:rPr lang="fr-BE" sz="1200" dirty="0" err="1" smtClean="0"/>
              <a:t>only</a:t>
            </a:r>
            <a:r>
              <a:rPr lang="fr-BE" sz="1200" dirty="0" smtClean="0"/>
              <a:t> have to deal </a:t>
            </a:r>
            <a:r>
              <a:rPr lang="fr-BE" sz="1200" dirty="0" err="1" smtClean="0"/>
              <a:t>with</a:t>
            </a:r>
            <a:r>
              <a:rPr lang="fr-BE" sz="1200" dirty="0" smtClean="0"/>
              <a:t> one </a:t>
            </a:r>
            <a:r>
              <a:rPr lang="fr-BE" sz="1200" dirty="0" err="1" smtClean="0"/>
              <a:t>partner</a:t>
            </a:r>
            <a:r>
              <a:rPr lang="fr-BE" sz="1200" dirty="0" smtClean="0"/>
              <a:t> an </a:t>
            </a:r>
            <a:r>
              <a:rPr lang="fr-BE" sz="1200" dirty="0" err="1" smtClean="0"/>
              <a:t>can</a:t>
            </a:r>
            <a:r>
              <a:rPr lang="fr-BE" sz="1200" dirty="0" smtClean="0"/>
              <a:t> </a:t>
            </a:r>
            <a:r>
              <a:rPr lang="fr-BE" sz="1200" dirty="0" err="1" smtClean="0"/>
              <a:t>better</a:t>
            </a:r>
            <a:r>
              <a:rPr lang="fr-BE" sz="1200" dirty="0" smtClean="0"/>
              <a:t> </a:t>
            </a:r>
            <a:r>
              <a:rPr lang="fr-BE" sz="1200" dirty="0" err="1" smtClean="0"/>
              <a:t>adapt</a:t>
            </a:r>
            <a:r>
              <a:rPr lang="fr-BE" sz="1200" dirty="0" smtClean="0"/>
              <a:t> to </a:t>
            </a:r>
            <a:r>
              <a:rPr lang="fr-BE" sz="1200" dirty="0" err="1" smtClean="0"/>
              <a:t>it</a:t>
            </a:r>
            <a:r>
              <a:rPr lang="fr-BE" sz="1200" dirty="0" smtClean="0"/>
              <a:t>. This </a:t>
            </a:r>
            <a:r>
              <a:rPr lang="fr-BE" sz="1200" dirty="0" err="1" smtClean="0"/>
              <a:t>reduced</a:t>
            </a:r>
            <a:r>
              <a:rPr lang="fr-BE" sz="1200" dirty="0" smtClean="0"/>
              <a:t> </a:t>
            </a:r>
            <a:r>
              <a:rPr lang="fr-BE" sz="1200" dirty="0" err="1" smtClean="0"/>
              <a:t>genetic</a:t>
            </a:r>
            <a:r>
              <a:rPr lang="fr-BE" sz="1200" dirty="0" smtClean="0"/>
              <a:t> </a:t>
            </a:r>
            <a:r>
              <a:rPr lang="fr-BE" sz="1200" dirty="0" err="1" smtClean="0"/>
              <a:t>diversity</a:t>
            </a:r>
            <a:r>
              <a:rPr lang="fr-BE" sz="1200" baseline="0" dirty="0" smtClean="0"/>
              <a:t> and </a:t>
            </a:r>
            <a:r>
              <a:rPr lang="fr-BE" sz="1200" baseline="0" dirty="0" err="1" smtClean="0"/>
              <a:t>this</a:t>
            </a:r>
            <a:r>
              <a:rPr lang="fr-BE" sz="1200" baseline="0" dirty="0" smtClean="0"/>
              <a:t> apparent </a:t>
            </a:r>
            <a:r>
              <a:rPr lang="fr-BE" sz="1200" baseline="0" dirty="0" err="1" smtClean="0"/>
              <a:t>stability</a:t>
            </a:r>
            <a:r>
              <a:rPr lang="fr-BE" sz="1200" baseline="0" dirty="0" smtClean="0"/>
              <a:t> of </a:t>
            </a:r>
            <a:r>
              <a:rPr lang="fr-BE" sz="1200" baseline="0" dirty="0" err="1" smtClean="0"/>
              <a:t>specialized</a:t>
            </a:r>
            <a:r>
              <a:rPr lang="fr-BE" sz="1200" baseline="0" dirty="0" smtClean="0"/>
              <a:t> </a:t>
            </a:r>
            <a:r>
              <a:rPr lang="fr-BE" sz="1200" baseline="0" dirty="0" err="1" smtClean="0"/>
              <a:t>species</a:t>
            </a:r>
            <a:r>
              <a:rPr lang="fr-BE" sz="1200" baseline="0" dirty="0" smtClean="0"/>
              <a:t> </a:t>
            </a:r>
            <a:r>
              <a:rPr lang="fr-BE" sz="1200" baseline="0" dirty="0" err="1" smtClean="0"/>
              <a:t>with</a:t>
            </a:r>
            <a:r>
              <a:rPr lang="fr-BE" sz="1200" baseline="0" dirty="0" smtClean="0"/>
              <a:t> time </a:t>
            </a:r>
            <a:r>
              <a:rPr lang="fr-BE" sz="1200" baseline="0" dirty="0" err="1" smtClean="0"/>
              <a:t>could</a:t>
            </a:r>
            <a:r>
              <a:rPr lang="fr-BE" sz="1200" baseline="0" dirty="0" smtClean="0"/>
              <a:t> </a:t>
            </a:r>
            <a:r>
              <a:rPr lang="fr-BE" sz="1200" baseline="0" dirty="0" err="1" smtClean="0"/>
              <a:t>also</a:t>
            </a:r>
            <a:r>
              <a:rPr lang="fr-BE" sz="1200" baseline="0" dirty="0" smtClean="0"/>
              <a:t> </a:t>
            </a:r>
            <a:r>
              <a:rPr lang="fr-BE" sz="1200" baseline="0" dirty="0" err="1" smtClean="0"/>
              <a:t>be</a:t>
            </a:r>
            <a:r>
              <a:rPr lang="fr-BE" sz="1200" baseline="0" dirty="0" smtClean="0"/>
              <a:t> </a:t>
            </a:r>
            <a:r>
              <a:rPr lang="fr-BE" sz="1200" baseline="0" dirty="0" err="1" smtClean="0"/>
              <a:t>linked</a:t>
            </a:r>
            <a:r>
              <a:rPr lang="fr-BE" sz="1200" baseline="0" dirty="0" smtClean="0"/>
              <a:t> to the </a:t>
            </a:r>
            <a:r>
              <a:rPr lang="fr-BE" sz="1200" baseline="0" dirty="0" err="1" smtClean="0"/>
              <a:t>Red</a:t>
            </a:r>
            <a:r>
              <a:rPr lang="fr-BE" sz="1200" baseline="0" dirty="0" smtClean="0"/>
              <a:t> King </a:t>
            </a:r>
            <a:r>
              <a:rPr lang="fr-BE" sz="1200" baseline="0" dirty="0" err="1" smtClean="0"/>
              <a:t>hypothesis</a:t>
            </a:r>
            <a:r>
              <a:rPr lang="fr-BE" sz="1200" baseline="0" dirty="0" smtClean="0"/>
              <a:t>, </a:t>
            </a:r>
            <a:r>
              <a:rPr lang="fr-BE" sz="1200" baseline="0" dirty="0" err="1" smtClean="0"/>
              <a:t>that</a:t>
            </a:r>
            <a:r>
              <a:rPr lang="fr-BE" sz="1200" baseline="0" dirty="0" smtClean="0"/>
              <a:t> </a:t>
            </a:r>
            <a:r>
              <a:rPr lang="fr-BE" sz="1200" baseline="0" dirty="0" err="1" smtClean="0"/>
              <a:t>suggest</a:t>
            </a:r>
            <a:r>
              <a:rPr lang="fr-BE" sz="1200" baseline="0" dirty="0" smtClean="0"/>
              <a:t> </a:t>
            </a:r>
            <a:r>
              <a:rPr lang="fr-BE" sz="1200" baseline="0" dirty="0" err="1" smtClean="0"/>
              <a:t>that</a:t>
            </a:r>
            <a:r>
              <a:rPr lang="fr-BE" sz="1200" baseline="0" dirty="0" smtClean="0"/>
              <a:t> as the </a:t>
            </a:r>
            <a:r>
              <a:rPr lang="fr-BE" sz="1200" baseline="0" dirty="0" err="1" smtClean="0"/>
              <a:t>two</a:t>
            </a:r>
            <a:r>
              <a:rPr lang="fr-BE" sz="1200" baseline="0" dirty="0" smtClean="0"/>
              <a:t> </a:t>
            </a:r>
            <a:r>
              <a:rPr lang="fr-BE" sz="1200" baseline="0" dirty="0" err="1" smtClean="0"/>
              <a:t>partners</a:t>
            </a:r>
            <a:r>
              <a:rPr lang="fr-BE" sz="1200" baseline="0" dirty="0" smtClean="0"/>
              <a:t> </a:t>
            </a:r>
            <a:r>
              <a:rPr lang="fr-BE" sz="1200" baseline="0" dirty="0" err="1" smtClean="0"/>
              <a:t>need</a:t>
            </a:r>
            <a:r>
              <a:rPr lang="fr-BE" sz="1200" baseline="0" dirty="0" smtClean="0"/>
              <a:t> to </a:t>
            </a:r>
            <a:r>
              <a:rPr lang="fr-BE" sz="1200" baseline="0" dirty="0" err="1" smtClean="0"/>
              <a:t>find</a:t>
            </a:r>
            <a:r>
              <a:rPr lang="fr-BE" sz="1200" baseline="0" dirty="0" smtClean="0"/>
              <a:t> an </a:t>
            </a:r>
            <a:r>
              <a:rPr lang="fr-BE" sz="1200" baseline="0" dirty="0" err="1" smtClean="0"/>
              <a:t>equilibrium</a:t>
            </a:r>
            <a:r>
              <a:rPr lang="fr-BE" sz="1200" baseline="0" dirty="0" smtClean="0"/>
              <a:t> for the </a:t>
            </a:r>
            <a:r>
              <a:rPr lang="fr-BE" sz="1200" baseline="0" dirty="0" err="1" smtClean="0"/>
              <a:t>symbiosis</a:t>
            </a:r>
            <a:r>
              <a:rPr lang="fr-BE" sz="1200" baseline="0" dirty="0" smtClean="0"/>
              <a:t>, </a:t>
            </a:r>
            <a:r>
              <a:rPr lang="fr-BE" sz="1200" dirty="0" smtClean="0"/>
              <a:t>the </a:t>
            </a:r>
            <a:r>
              <a:rPr lang="fr-BE" sz="1200" dirty="0" err="1" smtClean="0"/>
              <a:t>slowest</a:t>
            </a:r>
            <a:r>
              <a:rPr lang="fr-BE" sz="1200" dirty="0" smtClean="0"/>
              <a:t> </a:t>
            </a:r>
            <a:r>
              <a:rPr lang="fr-BE" sz="1200" dirty="0" err="1" smtClean="0"/>
              <a:t>evolving</a:t>
            </a:r>
            <a:r>
              <a:rPr lang="fr-BE" sz="1200" dirty="0" smtClean="0"/>
              <a:t> </a:t>
            </a:r>
            <a:r>
              <a:rPr lang="fr-BE" sz="1200" dirty="0" err="1" smtClean="0"/>
              <a:t>partner</a:t>
            </a:r>
            <a:r>
              <a:rPr lang="fr-BE" sz="1200" dirty="0" smtClean="0"/>
              <a:t> </a:t>
            </a:r>
            <a:r>
              <a:rPr lang="fr-BE" sz="1200" dirty="0" err="1" smtClean="0"/>
              <a:t>might</a:t>
            </a:r>
            <a:r>
              <a:rPr lang="fr-BE" sz="1200" dirty="0" smtClean="0"/>
              <a:t> gain </a:t>
            </a:r>
            <a:r>
              <a:rPr lang="fr-BE" sz="1200" dirty="0" err="1" smtClean="0"/>
              <a:t>benefits</a:t>
            </a:r>
            <a:r>
              <a:rPr lang="fr-BE" sz="1200" dirty="0" smtClean="0"/>
              <a:t> by </a:t>
            </a:r>
            <a:r>
              <a:rPr lang="fr-BE" sz="1200" dirty="0" err="1" smtClean="0"/>
              <a:t>being</a:t>
            </a:r>
            <a:r>
              <a:rPr lang="fr-BE" sz="1200" dirty="0" smtClean="0"/>
              <a:t> the </a:t>
            </a:r>
            <a:r>
              <a:rPr lang="fr-BE" sz="1200" dirty="0" err="1" smtClean="0"/>
              <a:t>slowest</a:t>
            </a:r>
            <a:r>
              <a:rPr lang="fr-BE" sz="1200" dirty="0" smtClean="0"/>
              <a:t> to </a:t>
            </a:r>
            <a:r>
              <a:rPr lang="fr-BE" sz="1200" dirty="0" err="1" smtClean="0"/>
              <a:t>adapt</a:t>
            </a:r>
            <a:r>
              <a:rPr lang="fr-BE" sz="1200" dirty="0" smtClean="0"/>
              <a:t> on</a:t>
            </a:r>
            <a:r>
              <a:rPr lang="fr-BE" sz="1200" baseline="0" dirty="0" smtClean="0"/>
              <a:t> the </a:t>
            </a:r>
            <a:r>
              <a:rPr lang="fr-BE" sz="1200" baseline="0" dirty="0" err="1" smtClean="0"/>
              <a:t>way</a:t>
            </a:r>
            <a:r>
              <a:rPr lang="fr-BE" sz="1200" baseline="0" dirty="0" smtClean="0"/>
              <a:t> to the </a:t>
            </a:r>
            <a:r>
              <a:rPr lang="fr-BE" sz="1200" baseline="0" dirty="0" err="1" smtClean="0"/>
              <a:t>equilibrium</a:t>
            </a:r>
            <a:r>
              <a:rPr lang="fr-BE" sz="1200" dirty="0" smtClean="0"/>
              <a:t> and </a:t>
            </a:r>
            <a:r>
              <a:rPr lang="fr-BE" sz="1200" dirty="0" err="1" smtClean="0"/>
              <a:t>therefore</a:t>
            </a:r>
            <a:r>
              <a:rPr lang="fr-BE" sz="1200" dirty="0" smtClean="0"/>
              <a:t> the one </a:t>
            </a:r>
            <a:r>
              <a:rPr lang="fr-BE" sz="1200" dirty="0" err="1" smtClean="0"/>
              <a:t>which</a:t>
            </a:r>
            <a:r>
              <a:rPr lang="fr-BE" sz="1200" dirty="0" smtClean="0"/>
              <a:t> </a:t>
            </a:r>
            <a:r>
              <a:rPr lang="fr-BE" sz="1200" dirty="0" err="1" smtClean="0"/>
              <a:t>can</a:t>
            </a:r>
            <a:r>
              <a:rPr lang="fr-BE" sz="1200" dirty="0" smtClean="0"/>
              <a:t> </a:t>
            </a:r>
            <a:r>
              <a:rPr lang="fr-BE" sz="1200" dirty="0" err="1" smtClean="0"/>
              <a:t>stay</a:t>
            </a:r>
            <a:r>
              <a:rPr lang="fr-BE" sz="1200" dirty="0" smtClean="0"/>
              <a:t> more </a:t>
            </a:r>
            <a:r>
              <a:rPr lang="fr-BE" sz="1200" dirty="0" err="1" smtClean="0"/>
              <a:t>selfish</a:t>
            </a:r>
            <a:r>
              <a:rPr lang="fr-BE" sz="1200" dirty="0" smtClean="0"/>
              <a:t>, </a:t>
            </a:r>
            <a:r>
              <a:rPr lang="fr-BE" sz="1200" dirty="0" err="1" smtClean="0"/>
              <a:t>while</a:t>
            </a:r>
            <a:r>
              <a:rPr lang="fr-BE" sz="1200" dirty="0" smtClean="0"/>
              <a:t> the </a:t>
            </a:r>
            <a:r>
              <a:rPr lang="fr-BE" sz="1200" dirty="0" err="1" smtClean="0"/>
              <a:t>other</a:t>
            </a:r>
            <a:r>
              <a:rPr lang="fr-BE" sz="1200" dirty="0" smtClean="0"/>
              <a:t> one </a:t>
            </a:r>
            <a:r>
              <a:rPr lang="fr-BE" sz="1200" dirty="0" err="1" smtClean="0"/>
              <a:t>will</a:t>
            </a:r>
            <a:r>
              <a:rPr lang="fr-BE" sz="1200" dirty="0" smtClean="0"/>
              <a:t> have to </a:t>
            </a:r>
            <a:r>
              <a:rPr lang="fr-BE" sz="1200" dirty="0" err="1" smtClean="0"/>
              <a:t>become</a:t>
            </a:r>
            <a:r>
              <a:rPr lang="fr-BE" sz="1200" dirty="0" smtClean="0"/>
              <a:t> more </a:t>
            </a:r>
            <a:r>
              <a:rPr lang="fr-BE" sz="1200" dirty="0" err="1" smtClean="0"/>
              <a:t>generous</a:t>
            </a:r>
            <a:r>
              <a:rPr lang="fr-BE" sz="1200" dirty="0" smtClean="0"/>
              <a:t>, </a:t>
            </a:r>
            <a:r>
              <a:rPr lang="fr-BE" sz="1200" dirty="0" err="1" smtClean="0"/>
              <a:t>favoring</a:t>
            </a:r>
            <a:r>
              <a:rPr lang="fr-BE" sz="1200" dirty="0" smtClean="0"/>
              <a:t> slow </a:t>
            </a:r>
            <a:r>
              <a:rPr lang="fr-BE" sz="1200" dirty="0" err="1" smtClean="0"/>
              <a:t>evolution</a:t>
            </a:r>
            <a:r>
              <a:rPr lang="fr-BE" sz="1200" dirty="0" smtClean="0"/>
              <a:t> of the </a:t>
            </a:r>
            <a:r>
              <a:rPr lang="fr-BE" sz="1200" dirty="0" err="1" smtClean="0"/>
              <a:t>partners</a:t>
            </a:r>
            <a:r>
              <a:rPr lang="fr-BE" sz="1200" dirty="0" smtClean="0"/>
              <a:t>, </a:t>
            </a:r>
            <a:r>
              <a:rPr lang="fr-BE" sz="1200" dirty="0" err="1" smtClean="0"/>
              <a:t>unlike</a:t>
            </a:r>
            <a:r>
              <a:rPr lang="fr-BE" sz="1200" dirty="0" smtClean="0"/>
              <a:t> to the </a:t>
            </a:r>
            <a:r>
              <a:rPr lang="fr-BE" sz="1200" dirty="0" err="1" smtClean="0"/>
              <a:t>Red</a:t>
            </a:r>
            <a:r>
              <a:rPr lang="fr-BE" sz="1200" dirty="0" smtClean="0"/>
              <a:t> </a:t>
            </a:r>
            <a:r>
              <a:rPr lang="fr-BE" sz="1200" dirty="0" err="1" smtClean="0"/>
              <a:t>Queen</a:t>
            </a:r>
            <a:r>
              <a:rPr lang="fr-BE" sz="1200" dirty="0" smtClean="0"/>
              <a:t> </a:t>
            </a:r>
            <a:r>
              <a:rPr lang="fr-BE" sz="1200" dirty="0" err="1" smtClean="0"/>
              <a:t>Hypothesis</a:t>
            </a:r>
            <a:r>
              <a:rPr lang="fr-BE" sz="1200" dirty="0" smtClean="0"/>
              <a:t> in </a:t>
            </a:r>
            <a:r>
              <a:rPr lang="fr-BE" sz="1200" dirty="0" err="1" smtClean="0"/>
              <a:t>parasitic</a:t>
            </a:r>
            <a:r>
              <a:rPr lang="fr-BE" sz="1200" dirty="0" smtClean="0"/>
              <a:t> or </a:t>
            </a:r>
            <a:r>
              <a:rPr lang="fr-BE" sz="1200" dirty="0" err="1" smtClean="0"/>
              <a:t>competing</a:t>
            </a:r>
            <a:r>
              <a:rPr lang="fr-BE" sz="1200" dirty="0" smtClean="0"/>
              <a:t> </a:t>
            </a:r>
            <a:r>
              <a:rPr lang="fr-BE" sz="1200" dirty="0" err="1" smtClean="0"/>
              <a:t>species</a:t>
            </a:r>
            <a:r>
              <a:rPr lang="fr-BE"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dirty="0" smtClean="0"/>
          </a:p>
          <a:p>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29</a:t>
            </a:fld>
            <a:endParaRPr lang="fr-BE"/>
          </a:p>
        </p:txBody>
      </p:sp>
    </p:spTree>
    <p:extLst>
      <p:ext uri="{BB962C8B-B14F-4D97-AF65-F5344CB8AC3E}">
        <p14:creationId xmlns:p14="http://schemas.microsoft.com/office/powerpoint/2010/main" val="950356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also run a few analyses to test if the speciation rates where</a:t>
            </a:r>
            <a:r>
              <a:rPr lang="en-US" baseline="0" dirty="0" smtClean="0"/>
              <a:t> correlated with the specialist or generalist profile of the species. I’ve first run a BISSE analysis, it takes a look at the speciation and extinction rates based on a binary character, I’ve used specialist (only one </a:t>
            </a:r>
            <a:r>
              <a:rPr lang="en-US" baseline="0" dirty="0" err="1" smtClean="0"/>
              <a:t>phylotype</a:t>
            </a:r>
            <a:r>
              <a:rPr lang="en-US" baseline="0" dirty="0" smtClean="0"/>
              <a:t>) or non-specialist (found with at least 2 </a:t>
            </a:r>
            <a:r>
              <a:rPr lang="en-US" baseline="0" dirty="0" err="1" smtClean="0"/>
              <a:t>phylotypes</a:t>
            </a:r>
            <a:r>
              <a:rPr lang="en-US" baseline="0" dirty="0" smtClean="0"/>
              <a:t>) as the character. The BISSE analysis gave us two interesting results. </a:t>
            </a:r>
            <a:r>
              <a:rPr lang="en-US" baseline="0" dirty="0" err="1" smtClean="0"/>
              <a:t>First,the</a:t>
            </a:r>
            <a:r>
              <a:rPr lang="en-US" baseline="0" dirty="0" smtClean="0"/>
              <a:t> speciation rate is way more important in non-specialists than in specialists, and second that the rate of switching from generalist to specialist is way higher than </a:t>
            </a:r>
            <a:r>
              <a:rPr lang="en-US" baseline="0" dirty="0" err="1" smtClean="0"/>
              <a:t>switchinf</a:t>
            </a:r>
            <a:r>
              <a:rPr lang="en-US" baseline="0" dirty="0" smtClean="0"/>
              <a:t> from specialist to generalist. This suggests that we would first have a state where the </a:t>
            </a:r>
            <a:r>
              <a:rPr lang="en-US" baseline="0" dirty="0" err="1" smtClean="0"/>
              <a:t>mycobiont</a:t>
            </a:r>
            <a:r>
              <a:rPr lang="en-US" baseline="0" dirty="0" smtClean="0"/>
              <a:t> is generalist, using different </a:t>
            </a:r>
            <a:r>
              <a:rPr lang="en-US" baseline="0" dirty="0" err="1" smtClean="0"/>
              <a:t>Nostoc</a:t>
            </a:r>
            <a:r>
              <a:rPr lang="en-US" baseline="0" dirty="0" smtClean="0"/>
              <a:t>, and </a:t>
            </a:r>
            <a:r>
              <a:rPr lang="en-US" baseline="0" dirty="0" err="1" smtClean="0"/>
              <a:t>speciating</a:t>
            </a:r>
            <a:r>
              <a:rPr lang="en-US" baseline="0" dirty="0" smtClean="0"/>
              <a:t> during this period, and then through time, the different species would specialize through time on a specific </a:t>
            </a:r>
            <a:r>
              <a:rPr lang="en-US" baseline="0" dirty="0" err="1" smtClean="0"/>
              <a:t>Nostoc</a:t>
            </a:r>
            <a:r>
              <a:rPr lang="en-US" baseline="0" dirty="0" smtClean="0"/>
              <a:t>, but </a:t>
            </a:r>
            <a:r>
              <a:rPr lang="en-US" baseline="0" dirty="0" err="1" smtClean="0"/>
              <a:t>speciating</a:t>
            </a:r>
            <a:r>
              <a:rPr lang="en-US" baseline="0" dirty="0" smtClean="0"/>
              <a:t> way less frequently when specialized. Second, we did a MEDUSA analysis, this is also </a:t>
            </a:r>
            <a:r>
              <a:rPr lang="en-US" baseline="0" dirty="0" err="1" smtClean="0"/>
              <a:t>analysing</a:t>
            </a:r>
            <a:r>
              <a:rPr lang="en-US" baseline="0" dirty="0" smtClean="0"/>
              <a:t> speciation rates, but it tests models with different numbers of significant switches in speciation rates to maximize the likelihood, and the best model is one with one switch, at the base of the neo/</a:t>
            </a:r>
            <a:r>
              <a:rPr lang="en-US" baseline="0" dirty="0" err="1" smtClean="0"/>
              <a:t>doli</a:t>
            </a:r>
            <a:r>
              <a:rPr lang="en-US" baseline="0" dirty="0" smtClean="0"/>
              <a:t>/</a:t>
            </a:r>
            <a:r>
              <a:rPr lang="en-US" baseline="0" dirty="0" err="1" smtClean="0"/>
              <a:t>hym</a:t>
            </a:r>
            <a:r>
              <a:rPr lang="en-US" baseline="0" dirty="0" smtClean="0"/>
              <a:t> group, this group being mostly generalist, it could also suggest that the switch to </a:t>
            </a:r>
            <a:r>
              <a:rPr lang="en-US" baseline="0" dirty="0" err="1" smtClean="0"/>
              <a:t>generalism</a:t>
            </a:r>
            <a:r>
              <a:rPr lang="en-US" baseline="0" dirty="0" smtClean="0"/>
              <a:t> triggers speciation.</a:t>
            </a:r>
            <a:endParaRPr lang="en-US" dirty="0"/>
          </a:p>
        </p:txBody>
      </p:sp>
      <p:sp>
        <p:nvSpPr>
          <p:cNvPr id="4" name="Slide Number Placeholder 3"/>
          <p:cNvSpPr>
            <a:spLocks noGrp="1"/>
          </p:cNvSpPr>
          <p:nvPr>
            <p:ph type="sldNum" sz="quarter" idx="10"/>
          </p:nvPr>
        </p:nvSpPr>
        <p:spPr/>
        <p:txBody>
          <a:bodyPr/>
          <a:lstStyle/>
          <a:p>
            <a:fld id="{0D28CDAB-97EE-4EA2-947D-8B41D62886BD}" type="slidenum">
              <a:rPr lang="fr-BE" smtClean="0"/>
              <a:t>30</a:t>
            </a:fld>
            <a:endParaRPr lang="fr-BE"/>
          </a:p>
        </p:txBody>
      </p:sp>
    </p:spTree>
    <p:extLst>
      <p:ext uri="{BB962C8B-B14F-4D97-AF65-F5344CB8AC3E}">
        <p14:creationId xmlns:p14="http://schemas.microsoft.com/office/powerpoint/2010/main" val="498300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also run a few analyses to test if the speciation rates where</a:t>
            </a:r>
            <a:r>
              <a:rPr lang="en-US" baseline="0" dirty="0" smtClean="0"/>
              <a:t> correlated with the specialist or generalist profile of the species. I’ve first run a BISSE analysis, it takes a look at the speciation and extinction rates based on a binary character, I’ve used specialist (only one </a:t>
            </a:r>
            <a:r>
              <a:rPr lang="en-US" baseline="0" dirty="0" err="1" smtClean="0"/>
              <a:t>phylotype</a:t>
            </a:r>
            <a:r>
              <a:rPr lang="en-US" baseline="0" dirty="0" smtClean="0"/>
              <a:t>) or non-specialist (found with at least 2 </a:t>
            </a:r>
            <a:r>
              <a:rPr lang="en-US" baseline="0" dirty="0" err="1" smtClean="0"/>
              <a:t>phylotypes</a:t>
            </a:r>
            <a:r>
              <a:rPr lang="en-US" baseline="0" dirty="0" smtClean="0"/>
              <a:t>) as the character. The BISSE analysis gave us two interesting results. </a:t>
            </a:r>
            <a:r>
              <a:rPr lang="en-US" baseline="0" dirty="0" err="1" smtClean="0"/>
              <a:t>First,the</a:t>
            </a:r>
            <a:r>
              <a:rPr lang="en-US" baseline="0" dirty="0" smtClean="0"/>
              <a:t> speciation rate is way more important in non-specialists than in specialists, and second that the rate of switching from generalist to specialist is way higher than </a:t>
            </a:r>
            <a:r>
              <a:rPr lang="en-US" baseline="0" dirty="0" err="1" smtClean="0"/>
              <a:t>switchinf</a:t>
            </a:r>
            <a:r>
              <a:rPr lang="en-US" baseline="0" dirty="0" smtClean="0"/>
              <a:t> from specialist to generalist. This suggests that we would first have a state where the </a:t>
            </a:r>
            <a:r>
              <a:rPr lang="en-US" baseline="0" dirty="0" err="1" smtClean="0"/>
              <a:t>mycobiont</a:t>
            </a:r>
            <a:r>
              <a:rPr lang="en-US" baseline="0" dirty="0" smtClean="0"/>
              <a:t> is generalist, using different </a:t>
            </a:r>
            <a:r>
              <a:rPr lang="en-US" baseline="0" dirty="0" err="1" smtClean="0"/>
              <a:t>Nostoc</a:t>
            </a:r>
            <a:r>
              <a:rPr lang="en-US" baseline="0" dirty="0" smtClean="0"/>
              <a:t>, and </a:t>
            </a:r>
            <a:r>
              <a:rPr lang="en-US" baseline="0" dirty="0" err="1" smtClean="0"/>
              <a:t>speciating</a:t>
            </a:r>
            <a:r>
              <a:rPr lang="en-US" baseline="0" dirty="0" smtClean="0"/>
              <a:t> during this period, and then through time, the different species would specialize through time on a specific </a:t>
            </a:r>
            <a:r>
              <a:rPr lang="en-US" baseline="0" dirty="0" err="1" smtClean="0"/>
              <a:t>Nostoc</a:t>
            </a:r>
            <a:r>
              <a:rPr lang="en-US" baseline="0" dirty="0" smtClean="0"/>
              <a:t>, but </a:t>
            </a:r>
            <a:r>
              <a:rPr lang="en-US" baseline="0" dirty="0" err="1" smtClean="0"/>
              <a:t>speciating</a:t>
            </a:r>
            <a:r>
              <a:rPr lang="en-US" baseline="0" dirty="0" smtClean="0"/>
              <a:t> way less frequently when specialized. Second, we did a MEDUSA analysis, this is also </a:t>
            </a:r>
            <a:r>
              <a:rPr lang="en-US" baseline="0" dirty="0" err="1" smtClean="0"/>
              <a:t>analysing</a:t>
            </a:r>
            <a:r>
              <a:rPr lang="en-US" baseline="0" dirty="0" smtClean="0"/>
              <a:t> speciation rates, but it tests models with different numbers of significant switches in speciation rates to maximize the likelihood, and the best model is one with one switch, at the base of the neo/</a:t>
            </a:r>
            <a:r>
              <a:rPr lang="en-US" baseline="0" dirty="0" err="1" smtClean="0"/>
              <a:t>doli</a:t>
            </a:r>
            <a:r>
              <a:rPr lang="en-US" baseline="0" dirty="0" smtClean="0"/>
              <a:t>/</a:t>
            </a:r>
            <a:r>
              <a:rPr lang="en-US" baseline="0" dirty="0" err="1" smtClean="0"/>
              <a:t>hym</a:t>
            </a:r>
            <a:r>
              <a:rPr lang="en-US" baseline="0" dirty="0" smtClean="0"/>
              <a:t> group, this group being mostly generalist, it could also suggest that the switch to </a:t>
            </a:r>
            <a:r>
              <a:rPr lang="en-US" baseline="0" dirty="0" err="1" smtClean="0"/>
              <a:t>generalism</a:t>
            </a:r>
            <a:r>
              <a:rPr lang="en-US" baseline="0" dirty="0" smtClean="0"/>
              <a:t> triggers speciation.</a:t>
            </a:r>
            <a:endParaRPr lang="en-US" dirty="0"/>
          </a:p>
        </p:txBody>
      </p:sp>
      <p:sp>
        <p:nvSpPr>
          <p:cNvPr id="4" name="Slide Number Placeholder 3"/>
          <p:cNvSpPr>
            <a:spLocks noGrp="1"/>
          </p:cNvSpPr>
          <p:nvPr>
            <p:ph type="sldNum" sz="quarter" idx="10"/>
          </p:nvPr>
        </p:nvSpPr>
        <p:spPr/>
        <p:txBody>
          <a:bodyPr/>
          <a:lstStyle/>
          <a:p>
            <a:fld id="{0D28CDAB-97EE-4EA2-947D-8B41D62886BD}" type="slidenum">
              <a:rPr lang="fr-BE" smtClean="0"/>
              <a:t>31</a:t>
            </a:fld>
            <a:endParaRPr lang="fr-BE"/>
          </a:p>
        </p:txBody>
      </p:sp>
    </p:spTree>
    <p:extLst>
      <p:ext uri="{BB962C8B-B14F-4D97-AF65-F5344CB8AC3E}">
        <p14:creationId xmlns:p14="http://schemas.microsoft.com/office/powerpoint/2010/main" val="3009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So first here</a:t>
            </a:r>
            <a:r>
              <a:rPr lang="fr-BE" baseline="0" dirty="0" smtClean="0"/>
              <a:t> is the phylogeny of the mycobiont, so the fungus, it is based on 5 loci, 3 protein coding genes and 2 ribosomal loci.(((( We’ve inferred the phylogeny using RaxML for ML inferences, MrBayes for bayesian inferences, and also PICS-ORD to recode ambiguously aligned regions.)))) You can see that the group is composed of many species and that there are a lot of biogeographic patterns in the group. The colors of the bars correspond to the geographic origin of the specimens according to the map on the top left. The section is divided in three main clades, called the dolichorhizoid, polydactyloid and scabrosoid clades (after doli, poly and scabrosa). we can see that some species are restricted to some biogeographic regions, like these ones to asia, these ones to australasia, this one to south america while others have a panboreal distribution, present in all boreal zones, like this this and this, we can also see that this clade of species is mainly present in south america. There are also a few species endemics to pacific northwest like this one, this one and this one because the conditions there are very good. We can also see that while species are well defined in these parts of the tree, with long branches separating them, this part of the tree is composed of many short branches, consisting of a worldwide radiation of this group and the species delimitation is especially tricky in this group. Finally, if some described morphological species seem to represent good phylogenetic species, composed of a well-supported monophyletic group, such as P. hymenina, P. occidentalis, P. scabrosella, P. chilensis … Some others are para or polyphyletic like P. neopolydactyla, composed of at least 6 different lineages in different clades, or scabrosa, 4 lineages, Pulverulenta.  Which means that the grou pcontains many new species.</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11</a:t>
            </a:fld>
            <a:endParaRPr lang="fr-BE"/>
          </a:p>
        </p:txBody>
      </p:sp>
    </p:spTree>
    <p:extLst>
      <p:ext uri="{BB962C8B-B14F-4D97-AF65-F5344CB8AC3E}">
        <p14:creationId xmlns:p14="http://schemas.microsoft.com/office/powerpoint/2010/main" val="181325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Then</a:t>
            </a:r>
            <a:r>
              <a:rPr lang="fr-BE" dirty="0" smtClean="0"/>
              <a:t> </a:t>
            </a:r>
            <a:r>
              <a:rPr lang="fr-BE" dirty="0" err="1" smtClean="0"/>
              <a:t>there</a:t>
            </a:r>
            <a:r>
              <a:rPr lang="fr-BE" dirty="0" smtClean="0"/>
              <a:t> </a:t>
            </a:r>
            <a:r>
              <a:rPr lang="fr-BE" dirty="0" err="1" smtClean="0"/>
              <a:t>is</a:t>
            </a:r>
            <a:r>
              <a:rPr lang="fr-BE" dirty="0" smtClean="0"/>
              <a:t> a </a:t>
            </a:r>
            <a:r>
              <a:rPr lang="fr-BE" dirty="0" err="1" smtClean="0"/>
              <a:t>very</a:t>
            </a:r>
            <a:r>
              <a:rPr lang="fr-BE" dirty="0" smtClean="0"/>
              <a:t> </a:t>
            </a:r>
            <a:r>
              <a:rPr lang="fr-BE" dirty="0" err="1" smtClean="0"/>
              <a:t>strong</a:t>
            </a:r>
            <a:r>
              <a:rPr lang="fr-BE" dirty="0" smtClean="0"/>
              <a:t> </a:t>
            </a:r>
            <a:r>
              <a:rPr lang="fr-BE" dirty="0" err="1" smtClean="0"/>
              <a:t>geographic</a:t>
            </a:r>
            <a:r>
              <a:rPr lang="fr-BE" baseline="0" dirty="0" smtClean="0"/>
              <a:t> and </a:t>
            </a:r>
            <a:r>
              <a:rPr lang="fr-BE" baseline="0" dirty="0" err="1" smtClean="0"/>
              <a:t>climatic</a:t>
            </a:r>
            <a:r>
              <a:rPr lang="fr-BE" baseline="0" dirty="0" smtClean="0"/>
              <a:t> pattern in the Nostoc distribution. So here is the distribution of the different nostoc phylotypes, colors are based on the previous graph, in the different regions so for instance here I’ve found these phylotypes; and what we can see is that a few phylotypes are restricted to boreal regions, these 4 ones here, then a few are present in these tropical regions, others are temperate, some are almost cosmopolitan, some are found only in one region, or in all eastern regions for instance…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12</a:t>
            </a:fld>
            <a:endParaRPr lang="fr-BE"/>
          </a:p>
        </p:txBody>
      </p:sp>
    </p:spTree>
    <p:extLst>
      <p:ext uri="{BB962C8B-B14F-4D97-AF65-F5344CB8AC3E}">
        <p14:creationId xmlns:p14="http://schemas.microsoft.com/office/powerpoint/2010/main" val="207268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Then</a:t>
            </a:r>
            <a:r>
              <a:rPr lang="fr-BE" dirty="0" smtClean="0"/>
              <a:t> </a:t>
            </a:r>
            <a:r>
              <a:rPr lang="fr-BE" dirty="0" err="1" smtClean="0"/>
              <a:t>there</a:t>
            </a:r>
            <a:r>
              <a:rPr lang="fr-BE" dirty="0" smtClean="0"/>
              <a:t> </a:t>
            </a:r>
            <a:r>
              <a:rPr lang="fr-BE" dirty="0" err="1" smtClean="0"/>
              <a:t>is</a:t>
            </a:r>
            <a:r>
              <a:rPr lang="fr-BE" dirty="0" smtClean="0"/>
              <a:t> a </a:t>
            </a:r>
            <a:r>
              <a:rPr lang="fr-BE" dirty="0" err="1" smtClean="0"/>
              <a:t>very</a:t>
            </a:r>
            <a:r>
              <a:rPr lang="fr-BE" dirty="0" smtClean="0"/>
              <a:t> </a:t>
            </a:r>
            <a:r>
              <a:rPr lang="fr-BE" dirty="0" err="1" smtClean="0"/>
              <a:t>strong</a:t>
            </a:r>
            <a:r>
              <a:rPr lang="fr-BE" dirty="0" smtClean="0"/>
              <a:t> </a:t>
            </a:r>
            <a:r>
              <a:rPr lang="fr-BE" dirty="0" err="1" smtClean="0"/>
              <a:t>geographic</a:t>
            </a:r>
            <a:r>
              <a:rPr lang="fr-BE" baseline="0" dirty="0" smtClean="0"/>
              <a:t> and </a:t>
            </a:r>
            <a:r>
              <a:rPr lang="fr-BE" baseline="0" dirty="0" err="1" smtClean="0"/>
              <a:t>climatic</a:t>
            </a:r>
            <a:r>
              <a:rPr lang="fr-BE" baseline="0" dirty="0" smtClean="0"/>
              <a:t> pattern in the Nostoc distribution. So </a:t>
            </a:r>
            <a:r>
              <a:rPr lang="fr-BE" baseline="0" dirty="0" err="1" smtClean="0"/>
              <a:t>here</a:t>
            </a:r>
            <a:r>
              <a:rPr lang="fr-BE" baseline="0" dirty="0" smtClean="0"/>
              <a:t> </a:t>
            </a:r>
            <a:r>
              <a:rPr lang="fr-BE" baseline="0" dirty="0" err="1" smtClean="0"/>
              <a:t>is</a:t>
            </a:r>
            <a:r>
              <a:rPr lang="fr-BE" baseline="0" dirty="0" smtClean="0"/>
              <a:t> the distribution of the </a:t>
            </a:r>
            <a:r>
              <a:rPr lang="fr-BE" baseline="0" dirty="0" err="1" smtClean="0"/>
              <a:t>different</a:t>
            </a:r>
            <a:r>
              <a:rPr lang="fr-BE" baseline="0" dirty="0" smtClean="0"/>
              <a:t> nostoc </a:t>
            </a:r>
            <a:r>
              <a:rPr lang="fr-BE" baseline="0" dirty="0" err="1" smtClean="0"/>
              <a:t>phylotypes</a:t>
            </a:r>
            <a:r>
              <a:rPr lang="fr-BE" baseline="0" dirty="0" smtClean="0"/>
              <a:t> in the </a:t>
            </a:r>
            <a:r>
              <a:rPr lang="fr-BE" baseline="0" dirty="0" err="1" smtClean="0"/>
              <a:t>different</a:t>
            </a:r>
            <a:r>
              <a:rPr lang="fr-BE" baseline="0" dirty="0" smtClean="0"/>
              <a:t> </a:t>
            </a:r>
            <a:r>
              <a:rPr lang="fr-BE" baseline="0" dirty="0" err="1" smtClean="0"/>
              <a:t>regions</a:t>
            </a:r>
            <a:r>
              <a:rPr lang="fr-BE" baseline="0" dirty="0" smtClean="0"/>
              <a:t> </a:t>
            </a:r>
            <a:r>
              <a:rPr lang="fr-BE" baseline="0" dirty="0" err="1" smtClean="0"/>
              <a:t>so</a:t>
            </a:r>
            <a:r>
              <a:rPr lang="fr-BE" baseline="0" dirty="0" smtClean="0"/>
              <a:t> for instance </a:t>
            </a:r>
            <a:r>
              <a:rPr lang="fr-BE" baseline="0" dirty="0" err="1" smtClean="0"/>
              <a:t>here</a:t>
            </a:r>
            <a:r>
              <a:rPr lang="fr-BE" baseline="0" dirty="0" smtClean="0"/>
              <a:t> </a:t>
            </a:r>
            <a:r>
              <a:rPr lang="fr-BE" baseline="0" dirty="0" err="1" smtClean="0"/>
              <a:t>I’ve</a:t>
            </a:r>
            <a:r>
              <a:rPr lang="fr-BE" baseline="0" dirty="0" smtClean="0"/>
              <a:t> </a:t>
            </a:r>
            <a:r>
              <a:rPr lang="fr-BE" baseline="0" dirty="0" err="1" smtClean="0"/>
              <a:t>found</a:t>
            </a:r>
            <a:r>
              <a:rPr lang="fr-BE" baseline="0" dirty="0" smtClean="0"/>
              <a:t> </a:t>
            </a:r>
            <a:r>
              <a:rPr lang="fr-BE" baseline="0" dirty="0" err="1" smtClean="0"/>
              <a:t>these</a:t>
            </a:r>
            <a:r>
              <a:rPr lang="fr-BE" baseline="0" dirty="0" smtClean="0"/>
              <a:t> </a:t>
            </a:r>
            <a:r>
              <a:rPr lang="fr-BE" baseline="0" dirty="0" err="1" smtClean="0"/>
              <a:t>phylotypes</a:t>
            </a:r>
            <a:r>
              <a:rPr lang="fr-BE" baseline="0" dirty="0" smtClean="0"/>
              <a:t>; and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 few </a:t>
            </a:r>
            <a:r>
              <a:rPr lang="fr-BE" baseline="0" dirty="0" err="1" smtClean="0"/>
              <a:t>phylotypes</a:t>
            </a:r>
            <a:r>
              <a:rPr lang="fr-BE" baseline="0" dirty="0" smtClean="0"/>
              <a:t> are </a:t>
            </a:r>
            <a:r>
              <a:rPr lang="fr-BE" baseline="0" dirty="0" err="1" smtClean="0"/>
              <a:t>restricted</a:t>
            </a:r>
            <a:r>
              <a:rPr lang="fr-BE" baseline="0" dirty="0" smtClean="0"/>
              <a:t> to </a:t>
            </a:r>
            <a:r>
              <a:rPr lang="fr-BE" baseline="0" dirty="0" err="1" smtClean="0"/>
              <a:t>boreal</a:t>
            </a:r>
            <a:r>
              <a:rPr lang="fr-BE" baseline="0" dirty="0" smtClean="0"/>
              <a:t> </a:t>
            </a:r>
            <a:r>
              <a:rPr lang="fr-BE" baseline="0" dirty="0" err="1" smtClean="0"/>
              <a:t>regions</a:t>
            </a:r>
            <a:r>
              <a:rPr lang="fr-BE" baseline="0" dirty="0" smtClean="0"/>
              <a:t>, </a:t>
            </a:r>
            <a:r>
              <a:rPr lang="fr-BE" baseline="0" dirty="0" err="1" smtClean="0"/>
              <a:t>these</a:t>
            </a:r>
            <a:r>
              <a:rPr lang="fr-BE" baseline="0" dirty="0" smtClean="0"/>
              <a:t> 4 </a:t>
            </a:r>
            <a:r>
              <a:rPr lang="fr-BE" baseline="0" dirty="0" err="1" smtClean="0"/>
              <a:t>ones</a:t>
            </a:r>
            <a:r>
              <a:rPr lang="fr-BE" baseline="0" dirty="0" smtClean="0"/>
              <a:t> </a:t>
            </a:r>
            <a:r>
              <a:rPr lang="fr-BE" baseline="0" dirty="0" err="1" smtClean="0"/>
              <a:t>here</a:t>
            </a:r>
            <a:r>
              <a:rPr lang="fr-BE" baseline="0" dirty="0" smtClean="0"/>
              <a:t>, </a:t>
            </a:r>
            <a:r>
              <a:rPr lang="fr-BE" baseline="0" dirty="0" err="1" smtClean="0"/>
              <a:t>then</a:t>
            </a:r>
            <a:r>
              <a:rPr lang="fr-BE" baseline="0" dirty="0" smtClean="0"/>
              <a:t> a few are </a:t>
            </a:r>
            <a:r>
              <a:rPr lang="fr-BE" baseline="0" dirty="0" err="1" smtClean="0"/>
              <a:t>present</a:t>
            </a:r>
            <a:r>
              <a:rPr lang="fr-BE" baseline="0" dirty="0" smtClean="0"/>
              <a:t> in </a:t>
            </a:r>
            <a:r>
              <a:rPr lang="fr-BE" baseline="0" dirty="0" err="1" smtClean="0"/>
              <a:t>these</a:t>
            </a:r>
            <a:r>
              <a:rPr lang="fr-BE" baseline="0" dirty="0" smtClean="0"/>
              <a:t> tropical </a:t>
            </a:r>
            <a:r>
              <a:rPr lang="fr-BE" baseline="0" dirty="0" err="1" smtClean="0"/>
              <a:t>regions</a:t>
            </a:r>
            <a:r>
              <a:rPr lang="fr-BE" baseline="0" dirty="0" smtClean="0"/>
              <a:t>, </a:t>
            </a:r>
            <a:r>
              <a:rPr lang="fr-BE" baseline="0" dirty="0" err="1" smtClean="0"/>
              <a:t>others</a:t>
            </a:r>
            <a:r>
              <a:rPr lang="fr-BE" baseline="0" dirty="0" smtClean="0"/>
              <a:t> are </a:t>
            </a:r>
            <a:r>
              <a:rPr lang="fr-BE" baseline="0" dirty="0" err="1" smtClean="0"/>
              <a:t>temperate</a:t>
            </a:r>
            <a:r>
              <a:rPr lang="fr-BE" baseline="0" dirty="0" smtClean="0"/>
              <a:t>, </a:t>
            </a:r>
            <a:r>
              <a:rPr lang="fr-BE" baseline="0" dirty="0" err="1" smtClean="0"/>
              <a:t>some</a:t>
            </a:r>
            <a:r>
              <a:rPr lang="fr-BE" baseline="0" dirty="0" smtClean="0"/>
              <a:t> are </a:t>
            </a:r>
            <a:r>
              <a:rPr lang="fr-BE" baseline="0" dirty="0" err="1" smtClean="0"/>
              <a:t>almost</a:t>
            </a:r>
            <a:r>
              <a:rPr lang="fr-BE" baseline="0" dirty="0" smtClean="0"/>
              <a:t> </a:t>
            </a:r>
            <a:r>
              <a:rPr lang="fr-BE" baseline="0" dirty="0" err="1" smtClean="0"/>
              <a:t>cosmopolitan</a:t>
            </a:r>
            <a:r>
              <a:rPr lang="fr-BE" baseline="0" dirty="0" smtClean="0"/>
              <a:t>, </a:t>
            </a:r>
            <a:r>
              <a:rPr lang="fr-BE" baseline="0" dirty="0" err="1" smtClean="0"/>
              <a:t>some</a:t>
            </a:r>
            <a:r>
              <a:rPr lang="fr-BE" baseline="0" dirty="0" smtClean="0"/>
              <a:t> are </a:t>
            </a:r>
            <a:r>
              <a:rPr lang="fr-BE" baseline="0" dirty="0" err="1" smtClean="0"/>
              <a:t>found</a:t>
            </a:r>
            <a:r>
              <a:rPr lang="fr-BE" baseline="0" dirty="0" smtClean="0"/>
              <a:t> </a:t>
            </a:r>
            <a:r>
              <a:rPr lang="fr-BE" baseline="0" dirty="0" err="1" smtClean="0"/>
              <a:t>only</a:t>
            </a:r>
            <a:r>
              <a:rPr lang="fr-BE" baseline="0" dirty="0" smtClean="0"/>
              <a:t> in one </a:t>
            </a:r>
            <a:r>
              <a:rPr lang="fr-BE" baseline="0" dirty="0" err="1" smtClean="0"/>
              <a:t>region</a:t>
            </a:r>
            <a:r>
              <a:rPr lang="fr-BE" baseline="0" dirty="0" smtClean="0"/>
              <a:t>, or in all </a:t>
            </a:r>
            <a:r>
              <a:rPr lang="fr-BE" baseline="0" dirty="0" err="1" smtClean="0"/>
              <a:t>eastern</a:t>
            </a:r>
            <a:r>
              <a:rPr lang="fr-BE" baseline="0" dirty="0" smtClean="0"/>
              <a:t> </a:t>
            </a:r>
            <a:r>
              <a:rPr lang="fr-BE" baseline="0" dirty="0" err="1" smtClean="0"/>
              <a:t>regions</a:t>
            </a:r>
            <a:r>
              <a:rPr lang="fr-BE" baseline="0" dirty="0" smtClean="0"/>
              <a:t> for instance…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13</a:t>
            </a:fld>
            <a:endParaRPr lang="fr-BE"/>
          </a:p>
        </p:txBody>
      </p:sp>
    </p:spTree>
    <p:extLst>
      <p:ext uri="{BB962C8B-B14F-4D97-AF65-F5344CB8AC3E}">
        <p14:creationId xmlns:p14="http://schemas.microsoft.com/office/powerpoint/2010/main" val="142951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Then</a:t>
            </a:r>
            <a:r>
              <a:rPr lang="fr-BE" dirty="0" smtClean="0"/>
              <a:t> </a:t>
            </a:r>
            <a:r>
              <a:rPr lang="fr-BE" dirty="0" err="1" smtClean="0"/>
              <a:t>there</a:t>
            </a:r>
            <a:r>
              <a:rPr lang="fr-BE" dirty="0" smtClean="0"/>
              <a:t> </a:t>
            </a:r>
            <a:r>
              <a:rPr lang="fr-BE" dirty="0" err="1" smtClean="0"/>
              <a:t>is</a:t>
            </a:r>
            <a:r>
              <a:rPr lang="fr-BE" dirty="0" smtClean="0"/>
              <a:t> a </a:t>
            </a:r>
            <a:r>
              <a:rPr lang="fr-BE" dirty="0" err="1" smtClean="0"/>
              <a:t>very</a:t>
            </a:r>
            <a:r>
              <a:rPr lang="fr-BE" dirty="0" smtClean="0"/>
              <a:t> </a:t>
            </a:r>
            <a:r>
              <a:rPr lang="fr-BE" dirty="0" err="1" smtClean="0"/>
              <a:t>strong</a:t>
            </a:r>
            <a:r>
              <a:rPr lang="fr-BE" dirty="0" smtClean="0"/>
              <a:t> </a:t>
            </a:r>
            <a:r>
              <a:rPr lang="fr-BE" dirty="0" err="1" smtClean="0"/>
              <a:t>geographic</a:t>
            </a:r>
            <a:r>
              <a:rPr lang="fr-BE" baseline="0" dirty="0" smtClean="0"/>
              <a:t> and </a:t>
            </a:r>
            <a:r>
              <a:rPr lang="fr-BE" baseline="0" dirty="0" err="1" smtClean="0"/>
              <a:t>climatic</a:t>
            </a:r>
            <a:r>
              <a:rPr lang="fr-BE" baseline="0" dirty="0" smtClean="0"/>
              <a:t> pattern in the Nostoc distribution. So </a:t>
            </a:r>
            <a:r>
              <a:rPr lang="fr-BE" baseline="0" dirty="0" err="1" smtClean="0"/>
              <a:t>here</a:t>
            </a:r>
            <a:r>
              <a:rPr lang="fr-BE" baseline="0" dirty="0" smtClean="0"/>
              <a:t> </a:t>
            </a:r>
            <a:r>
              <a:rPr lang="fr-BE" baseline="0" dirty="0" err="1" smtClean="0"/>
              <a:t>is</a:t>
            </a:r>
            <a:r>
              <a:rPr lang="fr-BE" baseline="0" dirty="0" smtClean="0"/>
              <a:t> the distribution of the </a:t>
            </a:r>
            <a:r>
              <a:rPr lang="fr-BE" baseline="0" dirty="0" err="1" smtClean="0"/>
              <a:t>different</a:t>
            </a:r>
            <a:r>
              <a:rPr lang="fr-BE" baseline="0" dirty="0" smtClean="0"/>
              <a:t> nostoc </a:t>
            </a:r>
            <a:r>
              <a:rPr lang="fr-BE" baseline="0" dirty="0" err="1" smtClean="0"/>
              <a:t>phylotypes</a:t>
            </a:r>
            <a:r>
              <a:rPr lang="fr-BE" baseline="0" dirty="0" smtClean="0"/>
              <a:t> in the </a:t>
            </a:r>
            <a:r>
              <a:rPr lang="fr-BE" baseline="0" dirty="0" err="1" smtClean="0"/>
              <a:t>different</a:t>
            </a:r>
            <a:r>
              <a:rPr lang="fr-BE" baseline="0" dirty="0" smtClean="0"/>
              <a:t> </a:t>
            </a:r>
            <a:r>
              <a:rPr lang="fr-BE" baseline="0" dirty="0" err="1" smtClean="0"/>
              <a:t>regions</a:t>
            </a:r>
            <a:r>
              <a:rPr lang="fr-BE" baseline="0" dirty="0" smtClean="0"/>
              <a:t> </a:t>
            </a:r>
            <a:r>
              <a:rPr lang="fr-BE" baseline="0" dirty="0" err="1" smtClean="0"/>
              <a:t>so</a:t>
            </a:r>
            <a:r>
              <a:rPr lang="fr-BE" baseline="0" dirty="0" smtClean="0"/>
              <a:t> for instance </a:t>
            </a:r>
            <a:r>
              <a:rPr lang="fr-BE" baseline="0" dirty="0" err="1" smtClean="0"/>
              <a:t>here</a:t>
            </a:r>
            <a:r>
              <a:rPr lang="fr-BE" baseline="0" dirty="0" smtClean="0"/>
              <a:t> </a:t>
            </a:r>
            <a:r>
              <a:rPr lang="fr-BE" baseline="0" dirty="0" err="1" smtClean="0"/>
              <a:t>I’ve</a:t>
            </a:r>
            <a:r>
              <a:rPr lang="fr-BE" baseline="0" dirty="0" smtClean="0"/>
              <a:t> </a:t>
            </a:r>
            <a:r>
              <a:rPr lang="fr-BE" baseline="0" dirty="0" err="1" smtClean="0"/>
              <a:t>found</a:t>
            </a:r>
            <a:r>
              <a:rPr lang="fr-BE" baseline="0" dirty="0" smtClean="0"/>
              <a:t> </a:t>
            </a:r>
            <a:r>
              <a:rPr lang="fr-BE" baseline="0" dirty="0" err="1" smtClean="0"/>
              <a:t>these</a:t>
            </a:r>
            <a:r>
              <a:rPr lang="fr-BE" baseline="0" dirty="0" smtClean="0"/>
              <a:t> </a:t>
            </a:r>
            <a:r>
              <a:rPr lang="fr-BE" baseline="0" dirty="0" err="1" smtClean="0"/>
              <a:t>phylotypes</a:t>
            </a:r>
            <a:r>
              <a:rPr lang="fr-BE" baseline="0" dirty="0" smtClean="0"/>
              <a:t>; and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 few </a:t>
            </a:r>
            <a:r>
              <a:rPr lang="fr-BE" baseline="0" dirty="0" err="1" smtClean="0"/>
              <a:t>phylotypes</a:t>
            </a:r>
            <a:r>
              <a:rPr lang="fr-BE" baseline="0" dirty="0" smtClean="0"/>
              <a:t> are </a:t>
            </a:r>
            <a:r>
              <a:rPr lang="fr-BE" baseline="0" dirty="0" err="1" smtClean="0"/>
              <a:t>restricted</a:t>
            </a:r>
            <a:r>
              <a:rPr lang="fr-BE" baseline="0" dirty="0" smtClean="0"/>
              <a:t> to </a:t>
            </a:r>
            <a:r>
              <a:rPr lang="fr-BE" baseline="0" dirty="0" err="1" smtClean="0"/>
              <a:t>boreal</a:t>
            </a:r>
            <a:r>
              <a:rPr lang="fr-BE" baseline="0" dirty="0" smtClean="0"/>
              <a:t> </a:t>
            </a:r>
            <a:r>
              <a:rPr lang="fr-BE" baseline="0" dirty="0" err="1" smtClean="0"/>
              <a:t>regions</a:t>
            </a:r>
            <a:r>
              <a:rPr lang="fr-BE" baseline="0" dirty="0" smtClean="0"/>
              <a:t>, </a:t>
            </a:r>
            <a:r>
              <a:rPr lang="fr-BE" baseline="0" dirty="0" err="1" smtClean="0"/>
              <a:t>these</a:t>
            </a:r>
            <a:r>
              <a:rPr lang="fr-BE" baseline="0" dirty="0" smtClean="0"/>
              <a:t> 4 </a:t>
            </a:r>
            <a:r>
              <a:rPr lang="fr-BE" baseline="0" dirty="0" err="1" smtClean="0"/>
              <a:t>ones</a:t>
            </a:r>
            <a:r>
              <a:rPr lang="fr-BE" baseline="0" dirty="0" smtClean="0"/>
              <a:t> </a:t>
            </a:r>
            <a:r>
              <a:rPr lang="fr-BE" baseline="0" dirty="0" err="1" smtClean="0"/>
              <a:t>here</a:t>
            </a:r>
            <a:r>
              <a:rPr lang="fr-BE" baseline="0" dirty="0" smtClean="0"/>
              <a:t>, </a:t>
            </a:r>
            <a:r>
              <a:rPr lang="fr-BE" baseline="0" dirty="0" err="1" smtClean="0"/>
              <a:t>then</a:t>
            </a:r>
            <a:r>
              <a:rPr lang="fr-BE" baseline="0" dirty="0" smtClean="0"/>
              <a:t> a few are </a:t>
            </a:r>
            <a:r>
              <a:rPr lang="fr-BE" baseline="0" dirty="0" err="1" smtClean="0"/>
              <a:t>present</a:t>
            </a:r>
            <a:r>
              <a:rPr lang="fr-BE" baseline="0" dirty="0" smtClean="0"/>
              <a:t> in </a:t>
            </a:r>
            <a:r>
              <a:rPr lang="fr-BE" baseline="0" dirty="0" err="1" smtClean="0"/>
              <a:t>these</a:t>
            </a:r>
            <a:r>
              <a:rPr lang="fr-BE" baseline="0" dirty="0" smtClean="0"/>
              <a:t> tropical </a:t>
            </a:r>
            <a:r>
              <a:rPr lang="fr-BE" baseline="0" dirty="0" err="1" smtClean="0"/>
              <a:t>regions</a:t>
            </a:r>
            <a:r>
              <a:rPr lang="fr-BE" baseline="0" dirty="0" smtClean="0"/>
              <a:t>, </a:t>
            </a:r>
            <a:r>
              <a:rPr lang="fr-BE" baseline="0" dirty="0" err="1" smtClean="0"/>
              <a:t>others</a:t>
            </a:r>
            <a:r>
              <a:rPr lang="fr-BE" baseline="0" dirty="0" smtClean="0"/>
              <a:t> are </a:t>
            </a:r>
            <a:r>
              <a:rPr lang="fr-BE" baseline="0" dirty="0" err="1" smtClean="0"/>
              <a:t>temperate</a:t>
            </a:r>
            <a:r>
              <a:rPr lang="fr-BE" baseline="0" dirty="0" smtClean="0"/>
              <a:t>, </a:t>
            </a:r>
            <a:r>
              <a:rPr lang="fr-BE" baseline="0" dirty="0" err="1" smtClean="0"/>
              <a:t>some</a:t>
            </a:r>
            <a:r>
              <a:rPr lang="fr-BE" baseline="0" dirty="0" smtClean="0"/>
              <a:t> are </a:t>
            </a:r>
            <a:r>
              <a:rPr lang="fr-BE" baseline="0" dirty="0" err="1" smtClean="0"/>
              <a:t>almost</a:t>
            </a:r>
            <a:r>
              <a:rPr lang="fr-BE" baseline="0" dirty="0" smtClean="0"/>
              <a:t> </a:t>
            </a:r>
            <a:r>
              <a:rPr lang="fr-BE" baseline="0" dirty="0" err="1" smtClean="0"/>
              <a:t>cosmopolitan</a:t>
            </a:r>
            <a:r>
              <a:rPr lang="fr-BE" baseline="0" dirty="0" smtClean="0"/>
              <a:t>, </a:t>
            </a:r>
            <a:r>
              <a:rPr lang="fr-BE" baseline="0" dirty="0" err="1" smtClean="0"/>
              <a:t>some</a:t>
            </a:r>
            <a:r>
              <a:rPr lang="fr-BE" baseline="0" dirty="0" smtClean="0"/>
              <a:t> are </a:t>
            </a:r>
            <a:r>
              <a:rPr lang="fr-BE" baseline="0" dirty="0" err="1" smtClean="0"/>
              <a:t>found</a:t>
            </a:r>
            <a:r>
              <a:rPr lang="fr-BE" baseline="0" dirty="0" smtClean="0"/>
              <a:t> </a:t>
            </a:r>
            <a:r>
              <a:rPr lang="fr-BE" baseline="0" dirty="0" err="1" smtClean="0"/>
              <a:t>only</a:t>
            </a:r>
            <a:r>
              <a:rPr lang="fr-BE" baseline="0" dirty="0" smtClean="0"/>
              <a:t> in one </a:t>
            </a:r>
            <a:r>
              <a:rPr lang="fr-BE" baseline="0" dirty="0" err="1" smtClean="0"/>
              <a:t>region</a:t>
            </a:r>
            <a:r>
              <a:rPr lang="fr-BE" baseline="0" dirty="0" smtClean="0"/>
              <a:t>, or in all </a:t>
            </a:r>
            <a:r>
              <a:rPr lang="fr-BE" baseline="0" dirty="0" err="1" smtClean="0"/>
              <a:t>eastern</a:t>
            </a:r>
            <a:r>
              <a:rPr lang="fr-BE" baseline="0" dirty="0" smtClean="0"/>
              <a:t> </a:t>
            </a:r>
            <a:r>
              <a:rPr lang="fr-BE" baseline="0" dirty="0" err="1" smtClean="0"/>
              <a:t>regions</a:t>
            </a:r>
            <a:r>
              <a:rPr lang="fr-BE" baseline="0" dirty="0" smtClean="0"/>
              <a:t> for instance…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14</a:t>
            </a:fld>
            <a:endParaRPr lang="fr-BE"/>
          </a:p>
        </p:txBody>
      </p:sp>
    </p:spTree>
    <p:extLst>
      <p:ext uri="{BB962C8B-B14F-4D97-AF65-F5344CB8AC3E}">
        <p14:creationId xmlns:p14="http://schemas.microsoft.com/office/powerpoint/2010/main" val="37594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Then</a:t>
            </a:r>
            <a:r>
              <a:rPr lang="fr-BE" dirty="0" smtClean="0"/>
              <a:t> to compare the </a:t>
            </a:r>
            <a:r>
              <a:rPr lang="fr-BE" dirty="0" err="1" smtClean="0"/>
              <a:t>two</a:t>
            </a:r>
            <a:r>
              <a:rPr lang="fr-BE" dirty="0" smtClean="0"/>
              <a:t> </a:t>
            </a:r>
            <a:r>
              <a:rPr lang="fr-BE" dirty="0" err="1" smtClean="0"/>
              <a:t>symbionts</a:t>
            </a:r>
            <a:r>
              <a:rPr lang="fr-BE" baseline="0" dirty="0" smtClean="0"/>
              <a:t> </a:t>
            </a:r>
            <a:r>
              <a:rPr lang="fr-BE" dirty="0" err="1" smtClean="0"/>
              <a:t>this</a:t>
            </a:r>
            <a:r>
              <a:rPr lang="fr-BE" dirty="0" smtClean="0"/>
              <a:t> </a:t>
            </a:r>
            <a:r>
              <a:rPr lang="fr-BE" dirty="0" err="1" smtClean="0"/>
              <a:t>is</a:t>
            </a:r>
            <a:r>
              <a:rPr lang="fr-BE" dirty="0" smtClean="0"/>
              <a:t> a figure</a:t>
            </a:r>
            <a:r>
              <a:rPr lang="fr-BE" baseline="0" dirty="0" smtClean="0"/>
              <a:t> </a:t>
            </a:r>
            <a:r>
              <a:rPr lang="fr-BE" baseline="0" dirty="0" err="1" smtClean="0"/>
              <a:t>with</a:t>
            </a:r>
            <a:r>
              <a:rPr lang="fr-BE" baseline="0" dirty="0" smtClean="0"/>
              <a:t> on the </a:t>
            </a:r>
            <a:r>
              <a:rPr lang="fr-BE" baseline="0" dirty="0" err="1" smtClean="0"/>
              <a:t>left</a:t>
            </a:r>
            <a:r>
              <a:rPr lang="fr-BE" baseline="0" dirty="0" smtClean="0"/>
              <a:t> a </a:t>
            </a:r>
            <a:r>
              <a:rPr lang="fr-BE" baseline="0" dirty="0" err="1" smtClean="0"/>
              <a:t>chronogram</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BEAST and on the right an </a:t>
            </a:r>
            <a:r>
              <a:rPr lang="fr-BE" baseline="0" dirty="0" err="1" smtClean="0"/>
              <a:t>haplotype</a:t>
            </a:r>
            <a:r>
              <a:rPr lang="fr-BE" baseline="0" dirty="0" smtClean="0"/>
              <a:t> network </a:t>
            </a:r>
            <a:r>
              <a:rPr lang="fr-BE" baseline="0" dirty="0" err="1" smtClean="0"/>
              <a:t>also</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TCS.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fungal</a:t>
            </a:r>
            <a:r>
              <a:rPr lang="fr-BE" baseline="0" dirty="0" smtClean="0"/>
              <a:t> </a:t>
            </a:r>
            <a:r>
              <a:rPr lang="fr-BE" baseline="0" dirty="0" err="1" smtClean="0"/>
              <a:t>haplotypes</a:t>
            </a:r>
            <a:r>
              <a:rPr lang="fr-BE" baseline="0" dirty="0" smtClean="0"/>
              <a:t>, and the </a:t>
            </a:r>
            <a:r>
              <a:rPr lang="fr-BE" baseline="0" dirty="0" err="1" smtClean="0"/>
              <a:t>little</a:t>
            </a:r>
            <a:r>
              <a:rPr lang="fr-BE" baseline="0" dirty="0" smtClean="0"/>
              <a:t> dots the </a:t>
            </a:r>
            <a:r>
              <a:rPr lang="fr-BE" baseline="0" dirty="0" err="1" smtClean="0"/>
              <a:t>numbers</a:t>
            </a:r>
            <a:r>
              <a:rPr lang="fr-BE" baseline="0" dirty="0" smtClean="0"/>
              <a:t> of </a:t>
            </a:r>
            <a:r>
              <a:rPr lang="fr-BE" baseline="0" dirty="0" err="1" smtClean="0"/>
              <a:t>steps</a:t>
            </a:r>
            <a:r>
              <a:rPr lang="fr-BE" baseline="0" dirty="0" smtClean="0"/>
              <a:t> (mutations or </a:t>
            </a:r>
            <a:r>
              <a:rPr lang="fr-BE" baseline="0" dirty="0" err="1" smtClean="0"/>
              <a:t>indels</a:t>
            </a:r>
            <a:r>
              <a:rPr lang="fr-BE" baseline="0" dirty="0" smtClean="0"/>
              <a:t>) </a:t>
            </a:r>
            <a:r>
              <a:rPr lang="fr-BE" baseline="0" dirty="0" err="1" smtClean="0"/>
              <a:t>between</a:t>
            </a:r>
            <a:r>
              <a:rPr lang="fr-BE" baseline="0" dirty="0" smtClean="0"/>
              <a:t> </a:t>
            </a:r>
            <a:r>
              <a:rPr lang="fr-BE" baseline="0" dirty="0" err="1" smtClean="0"/>
              <a:t>each</a:t>
            </a:r>
            <a:r>
              <a:rPr lang="fr-BE" baseline="0" dirty="0" smtClean="0"/>
              <a:t> </a:t>
            </a:r>
            <a:r>
              <a:rPr lang="fr-BE" baseline="0" dirty="0" err="1" smtClean="0"/>
              <a:t>haplotype</a:t>
            </a:r>
            <a:r>
              <a:rPr lang="fr-BE" baseline="0" dirty="0" smtClean="0"/>
              <a:t>. The size of the </a:t>
            </a:r>
            <a:r>
              <a:rPr lang="fr-BE" baseline="0" dirty="0" err="1" smtClean="0"/>
              <a:t>circle</a:t>
            </a:r>
            <a:r>
              <a:rPr lang="fr-BE" baseline="0" dirty="0" smtClean="0"/>
              <a:t> </a:t>
            </a:r>
            <a:r>
              <a:rPr lang="fr-BE" baseline="0" dirty="0" err="1" smtClean="0"/>
              <a:t>is</a:t>
            </a:r>
            <a:r>
              <a:rPr lang="fr-BE" baseline="0" dirty="0" smtClean="0"/>
              <a:t> </a:t>
            </a:r>
            <a:r>
              <a:rPr lang="fr-BE" baseline="0" dirty="0" err="1" smtClean="0"/>
              <a:t>proportional</a:t>
            </a:r>
            <a:r>
              <a:rPr lang="fr-BE" baseline="0" dirty="0" smtClean="0"/>
              <a:t> to the </a:t>
            </a:r>
            <a:r>
              <a:rPr lang="fr-BE" baseline="0" dirty="0" err="1" smtClean="0"/>
              <a:t>number</a:t>
            </a:r>
            <a:r>
              <a:rPr lang="fr-BE" baseline="0" dirty="0" smtClean="0"/>
              <a:t> of </a:t>
            </a:r>
            <a:r>
              <a:rPr lang="fr-BE" baseline="0" dirty="0" err="1" smtClean="0"/>
              <a:t>specimens</a:t>
            </a:r>
            <a:r>
              <a:rPr lang="fr-BE" baseline="0" dirty="0" smtClean="0"/>
              <a:t>, and the </a:t>
            </a:r>
            <a:r>
              <a:rPr lang="fr-BE" baseline="0" dirty="0" err="1" smtClean="0"/>
              <a:t>color</a:t>
            </a:r>
            <a:r>
              <a:rPr lang="fr-BE" baseline="0" dirty="0" smtClean="0"/>
              <a:t> in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identity</a:t>
            </a:r>
            <a:r>
              <a:rPr lang="fr-BE" baseline="0" dirty="0" smtClean="0"/>
              <a:t> of the Nostoc </a:t>
            </a:r>
            <a:r>
              <a:rPr lang="fr-BE" baseline="0" dirty="0" err="1" smtClean="0"/>
              <a:t>involved</a:t>
            </a:r>
            <a:r>
              <a:rPr lang="fr-BE" baseline="0" dirty="0" smtClean="0"/>
              <a:t> in the association </a:t>
            </a:r>
            <a:r>
              <a:rPr lang="fr-BE" baseline="0" dirty="0" err="1" smtClean="0"/>
              <a:t>according</a:t>
            </a:r>
            <a:r>
              <a:rPr lang="fr-BE" baseline="0" dirty="0" smtClean="0"/>
              <a:t> to the </a:t>
            </a:r>
            <a:r>
              <a:rPr lang="fr-BE" baseline="0" dirty="0" err="1" smtClean="0"/>
              <a:t>phylotypes</a:t>
            </a:r>
            <a:r>
              <a:rPr lang="fr-BE" baseline="0" dirty="0" smtClean="0"/>
              <a:t> </a:t>
            </a:r>
            <a:r>
              <a:rPr lang="fr-BE" baseline="0" dirty="0" err="1" smtClean="0"/>
              <a:t>defined</a:t>
            </a:r>
            <a:r>
              <a:rPr lang="fr-BE" baseline="0" dirty="0" smtClean="0"/>
              <a:t> </a:t>
            </a:r>
            <a:r>
              <a:rPr lang="fr-BE" baseline="0" dirty="0" err="1" smtClean="0"/>
              <a:t>earlier</a:t>
            </a:r>
            <a:r>
              <a:rPr lang="fr-BE" baseline="0" dirty="0" smtClean="0"/>
              <a:t>. </a:t>
            </a:r>
            <a:r>
              <a:rPr lang="fr-BE" baseline="0" dirty="0" err="1" smtClean="0"/>
              <a:t>Then</a:t>
            </a:r>
            <a:r>
              <a:rPr lang="fr-BE" baseline="0" dirty="0" smtClean="0"/>
              <a:t> the background </a:t>
            </a:r>
            <a:r>
              <a:rPr lang="fr-BE" baseline="0" dirty="0" err="1" smtClean="0"/>
              <a:t>color</a:t>
            </a:r>
            <a:r>
              <a:rPr lang="fr-BE" baseline="0" dirty="0" smtClean="0"/>
              <a:t> corresponds to the </a:t>
            </a:r>
            <a:r>
              <a:rPr lang="fr-BE" baseline="0" dirty="0" err="1" smtClean="0"/>
              <a:t>geographic</a:t>
            </a:r>
            <a:r>
              <a:rPr lang="fr-BE" baseline="0" dirty="0" smtClean="0"/>
              <a:t> </a:t>
            </a:r>
            <a:r>
              <a:rPr lang="fr-BE" baseline="0" dirty="0" err="1" smtClean="0"/>
              <a:t>origins</a:t>
            </a:r>
            <a:r>
              <a:rPr lang="fr-BE" baseline="0" dirty="0" smtClean="0"/>
              <a:t> of </a:t>
            </a:r>
            <a:r>
              <a:rPr lang="fr-BE" baseline="0" dirty="0" err="1" smtClean="0"/>
              <a:t>specimens</a:t>
            </a:r>
            <a:r>
              <a:rPr lang="fr-BE" baseline="0" dirty="0" smtClean="0"/>
              <a:t>. So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there</a:t>
            </a:r>
            <a:r>
              <a:rPr lang="fr-BE" baseline="0" dirty="0" smtClean="0"/>
              <a:t> are </a:t>
            </a:r>
            <a:r>
              <a:rPr lang="fr-BE" baseline="0" dirty="0" err="1" smtClean="0"/>
              <a:t>several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are strict </a:t>
            </a:r>
            <a:r>
              <a:rPr lang="fr-BE" baseline="0" dirty="0" err="1" smtClean="0"/>
              <a:t>specialist</a:t>
            </a:r>
            <a:r>
              <a:rPr lang="fr-BE" baseline="0" dirty="0" smtClean="0"/>
              <a:t>, </a:t>
            </a:r>
            <a:r>
              <a:rPr lang="fr-BE" baseline="0" dirty="0" err="1" smtClean="0"/>
              <a:t>associating</a:t>
            </a:r>
            <a:r>
              <a:rPr lang="fr-BE" baseline="0" dirty="0" smtClean="0"/>
              <a:t> </a:t>
            </a:r>
            <a:r>
              <a:rPr lang="fr-BE" baseline="0" dirty="0" err="1" smtClean="0"/>
              <a:t>with</a:t>
            </a:r>
            <a:r>
              <a:rPr lang="fr-BE" baseline="0" dirty="0" smtClean="0"/>
              <a:t> </a:t>
            </a:r>
            <a:r>
              <a:rPr lang="fr-BE" baseline="0" dirty="0" err="1" smtClean="0"/>
              <a:t>only</a:t>
            </a:r>
            <a:r>
              <a:rPr lang="fr-BE" baseline="0" dirty="0" smtClean="0"/>
              <a:t> one </a:t>
            </a:r>
            <a:r>
              <a:rPr lang="fr-BE" baseline="0" dirty="0" err="1" smtClean="0"/>
              <a:t>photobiont</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and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mainly</a:t>
            </a:r>
            <a:r>
              <a:rPr lang="fr-BE" baseline="0" dirty="0" smtClean="0"/>
              <a:t> in </a:t>
            </a:r>
            <a:r>
              <a:rPr lang="fr-BE" baseline="0" dirty="0" err="1" smtClean="0"/>
              <a:t>those</a:t>
            </a:r>
            <a:r>
              <a:rPr lang="fr-BE" baseline="0" dirty="0" smtClean="0"/>
              <a:t> </a:t>
            </a:r>
            <a:r>
              <a:rPr lang="fr-BE" baseline="0" dirty="0" err="1" smtClean="0"/>
              <a:t>two</a:t>
            </a:r>
            <a:r>
              <a:rPr lang="fr-BE" baseline="0" dirty="0" smtClean="0"/>
              <a:t> clades, and </a:t>
            </a:r>
            <a:r>
              <a:rPr lang="fr-BE" baseline="0" dirty="0" err="1" smtClean="0"/>
              <a:t>these</a:t>
            </a:r>
            <a:r>
              <a:rPr lang="fr-BE" baseline="0" dirty="0" smtClean="0"/>
              <a:t> </a:t>
            </a:r>
            <a:r>
              <a:rPr lang="fr-BE" baseline="0" dirty="0" err="1" smtClean="0"/>
              <a:t>specialist</a:t>
            </a:r>
            <a:r>
              <a:rPr lang="fr-BE" baseline="0" dirty="0" smtClean="0"/>
              <a:t> </a:t>
            </a:r>
            <a:r>
              <a:rPr lang="fr-BE" baseline="0" dirty="0" err="1" smtClean="0"/>
              <a:t>species</a:t>
            </a:r>
            <a:r>
              <a:rPr lang="fr-BE" baseline="0" dirty="0" smtClean="0"/>
              <a:t> are </a:t>
            </a:r>
            <a:r>
              <a:rPr lang="fr-BE" baseline="0" dirty="0" err="1" smtClean="0"/>
              <a:t>often</a:t>
            </a:r>
            <a:r>
              <a:rPr lang="fr-BE" baseline="0" dirty="0" smtClean="0"/>
              <a:t> </a:t>
            </a:r>
            <a:r>
              <a:rPr lang="fr-BE" baseline="0" dirty="0" err="1" smtClean="0"/>
              <a:t>restricted</a:t>
            </a:r>
            <a:r>
              <a:rPr lang="fr-BE" baseline="0" dirty="0" smtClean="0"/>
              <a:t> to a single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pacific</a:t>
            </a:r>
            <a:r>
              <a:rPr lang="fr-BE" baseline="0" dirty="0" smtClean="0"/>
              <a:t> </a:t>
            </a:r>
            <a:r>
              <a:rPr lang="fr-BE" baseline="0" dirty="0" err="1" smtClean="0"/>
              <a:t>northwest</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boreal</a:t>
            </a:r>
            <a:r>
              <a:rPr lang="fr-BE" baseline="0" dirty="0" smtClean="0"/>
              <a:t> </a:t>
            </a:r>
            <a:r>
              <a:rPr lang="fr-BE" baseline="0" dirty="0" err="1" smtClean="0"/>
              <a:t>regions</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asia</a:t>
            </a:r>
            <a:r>
              <a:rPr lang="fr-BE" baseline="0" dirty="0" smtClean="0"/>
              <a:t> or </a:t>
            </a:r>
            <a:r>
              <a:rPr lang="fr-BE" baseline="0" dirty="0" err="1" smtClean="0"/>
              <a:t>australasia</a:t>
            </a:r>
            <a:r>
              <a:rPr lang="fr-BE" baseline="0" dirty="0" smtClean="0"/>
              <a:t>. On the </a:t>
            </a:r>
            <a:r>
              <a:rPr lang="fr-BE" baseline="0" dirty="0" err="1" smtClean="0"/>
              <a:t>other</a:t>
            </a:r>
            <a:r>
              <a:rPr lang="fr-BE" baseline="0" dirty="0" smtClean="0"/>
              <a:t> hand </a:t>
            </a:r>
            <a:r>
              <a:rPr lang="fr-BE" baseline="0" dirty="0" err="1" smtClean="0"/>
              <a:t>this</a:t>
            </a:r>
            <a:r>
              <a:rPr lang="fr-BE" baseline="0" dirty="0" smtClean="0"/>
              <a:t> clade </a:t>
            </a:r>
            <a:r>
              <a:rPr lang="fr-BE" baseline="0" dirty="0" err="1" smtClean="0"/>
              <a:t>here</a:t>
            </a:r>
            <a:r>
              <a:rPr lang="fr-BE" baseline="0" dirty="0" smtClean="0"/>
              <a:t> for instance </a:t>
            </a:r>
            <a:r>
              <a:rPr lang="fr-BE" baseline="0" dirty="0" err="1" smtClean="0"/>
              <a:t>that</a:t>
            </a:r>
            <a:r>
              <a:rPr lang="fr-BE" baseline="0" dirty="0" smtClean="0"/>
              <a:t> has a </a:t>
            </a:r>
            <a:r>
              <a:rPr lang="fr-BE" baseline="0" dirty="0" err="1" smtClean="0"/>
              <a:t>cosmopolitan</a:t>
            </a:r>
            <a:r>
              <a:rPr lang="fr-BE" baseline="0" dirty="0" smtClean="0"/>
              <a:t> distribution </a:t>
            </a:r>
            <a:r>
              <a:rPr lang="fr-BE" baseline="0" dirty="0" err="1" smtClean="0"/>
              <a:t>taken</a:t>
            </a:r>
            <a:r>
              <a:rPr lang="fr-BE" baseline="0" dirty="0" smtClean="0"/>
              <a:t> as a </a:t>
            </a:r>
            <a:r>
              <a:rPr lang="fr-BE" baseline="0" dirty="0" err="1" smtClean="0"/>
              <a:t>whole</a:t>
            </a:r>
            <a:r>
              <a:rPr lang="fr-BE" baseline="0" dirty="0" smtClean="0"/>
              <a:t> have </a:t>
            </a:r>
            <a:r>
              <a:rPr lang="fr-BE" baseline="0" dirty="0" err="1" smtClean="0"/>
              <a:t>some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 lot of </a:t>
            </a:r>
            <a:r>
              <a:rPr lang="fr-BE" baseline="0" dirty="0" err="1" smtClean="0"/>
              <a:t>different</a:t>
            </a:r>
            <a:r>
              <a:rPr lang="fr-BE" baseline="0" dirty="0" smtClean="0"/>
              <a:t> </a:t>
            </a:r>
            <a:r>
              <a:rPr lang="fr-BE" baseline="0" dirty="0" err="1" smtClean="0"/>
              <a:t>phylotypes</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 few </a:t>
            </a:r>
            <a:r>
              <a:rPr lang="fr-BE" baseline="0" dirty="0" err="1" smtClean="0"/>
              <a:t>interesting</a:t>
            </a:r>
            <a:r>
              <a:rPr lang="fr-BE" baseline="0" dirty="0" smtClean="0"/>
              <a:t> cases </a:t>
            </a:r>
            <a:r>
              <a:rPr lang="fr-BE" baseline="0" dirty="0" err="1" smtClean="0"/>
              <a:t>where</a:t>
            </a:r>
            <a:r>
              <a:rPr lang="fr-BE" baseline="0" dirty="0" smtClean="0"/>
              <a:t> </a:t>
            </a:r>
            <a:r>
              <a:rPr lang="fr-BE" baseline="0" dirty="0" err="1" smtClean="0"/>
              <a:t>species</a:t>
            </a:r>
            <a:r>
              <a:rPr lang="fr-BE" baseline="0" dirty="0" smtClean="0"/>
              <a:t> show </a:t>
            </a:r>
            <a:r>
              <a:rPr lang="fr-BE" baseline="0" dirty="0" err="1" smtClean="0"/>
              <a:t>strong</a:t>
            </a:r>
            <a:r>
              <a:rPr lang="fr-BE" baseline="0" dirty="0" smtClean="0"/>
              <a:t> </a:t>
            </a:r>
            <a:r>
              <a:rPr lang="fr-BE" baseline="0" dirty="0" err="1" smtClean="0"/>
              <a:t>specificity</a:t>
            </a:r>
            <a:r>
              <a:rPr lang="fr-BE" baseline="0" dirty="0" smtClean="0"/>
              <a:t> in a </a:t>
            </a:r>
            <a:r>
              <a:rPr lang="fr-BE" baseline="0" dirty="0" err="1" smtClean="0"/>
              <a:t>region</a:t>
            </a:r>
            <a:r>
              <a:rPr lang="fr-BE" baseline="0" dirty="0" smtClean="0"/>
              <a:t>, but </a:t>
            </a:r>
            <a:r>
              <a:rPr lang="fr-BE" baseline="0" dirty="0" err="1" smtClean="0"/>
              <a:t>then</a:t>
            </a:r>
            <a:r>
              <a:rPr lang="fr-BE" baseline="0" dirty="0" smtClean="0"/>
              <a:t> switch to </a:t>
            </a:r>
            <a:r>
              <a:rPr lang="fr-BE" baseline="0" dirty="0" err="1" smtClean="0"/>
              <a:t>another</a:t>
            </a:r>
            <a:r>
              <a:rPr lang="fr-BE" baseline="0" dirty="0" smtClean="0"/>
              <a:t> nostoc in a </a:t>
            </a:r>
            <a:r>
              <a:rPr lang="fr-BE" baseline="0" dirty="0" err="1" smtClean="0"/>
              <a:t>different</a:t>
            </a:r>
            <a:r>
              <a:rPr lang="fr-BE" baseline="0" dirty="0" smtClean="0"/>
              <a:t>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this</a:t>
            </a:r>
            <a:r>
              <a:rPr lang="fr-BE" baseline="0" dirty="0" smtClean="0"/>
              <a:t> one </a:t>
            </a:r>
            <a:r>
              <a:rPr lang="fr-BE" baseline="0" dirty="0" err="1" smtClean="0"/>
              <a:t>which</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green nostoc in </a:t>
            </a:r>
            <a:r>
              <a:rPr lang="fr-BE" baseline="0" dirty="0" err="1" smtClean="0"/>
              <a:t>boreal</a:t>
            </a:r>
            <a:r>
              <a:rPr lang="fr-BE" baseline="0" dirty="0" smtClean="0"/>
              <a:t> zones and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brownish</a:t>
            </a:r>
            <a:r>
              <a:rPr lang="fr-BE" baseline="0" dirty="0" smtClean="0"/>
              <a:t> one in </a:t>
            </a:r>
            <a:r>
              <a:rPr lang="fr-BE" baseline="0" dirty="0" err="1" smtClean="0"/>
              <a:t>south</a:t>
            </a:r>
            <a:r>
              <a:rPr lang="fr-BE" baseline="0" dirty="0" smtClean="0"/>
              <a:t> of the usa, or </a:t>
            </a:r>
            <a:r>
              <a:rPr lang="fr-BE" baseline="0" dirty="0" err="1" smtClean="0"/>
              <a:t>this</a:t>
            </a:r>
            <a:r>
              <a:rPr lang="fr-BE" baseline="0" dirty="0" smtClean="0"/>
              <a:t> one </a:t>
            </a:r>
            <a:r>
              <a:rPr lang="fr-BE" baseline="0" dirty="0" err="1" smtClean="0"/>
              <a:t>that</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a:t>
            </a:r>
            <a:r>
              <a:rPr lang="fr-BE" baseline="0" dirty="0" err="1" smtClean="0"/>
              <a:t>red</a:t>
            </a:r>
            <a:r>
              <a:rPr lang="fr-BE" baseline="0" dirty="0" smtClean="0"/>
              <a:t> one in </a:t>
            </a:r>
            <a:r>
              <a:rPr lang="fr-BE" baseline="0" dirty="0" err="1" smtClean="0"/>
              <a:t>boreal</a:t>
            </a:r>
            <a:r>
              <a:rPr lang="fr-BE" baseline="0" dirty="0" smtClean="0"/>
              <a:t> </a:t>
            </a:r>
            <a:r>
              <a:rPr lang="fr-BE" baseline="0" dirty="0" err="1" smtClean="0"/>
              <a:t>regions</a:t>
            </a:r>
            <a:r>
              <a:rPr lang="fr-BE" baseline="0" dirty="0" smtClean="0"/>
              <a:t>, but </a:t>
            </a:r>
            <a:r>
              <a:rPr lang="fr-BE" baseline="0" dirty="0" err="1" smtClean="0"/>
              <a:t>with</a:t>
            </a:r>
            <a:r>
              <a:rPr lang="fr-BE" baseline="0" dirty="0" smtClean="0"/>
              <a:t> </a:t>
            </a:r>
            <a:r>
              <a:rPr lang="fr-BE" baseline="0" dirty="0" err="1" smtClean="0"/>
              <a:t>this</a:t>
            </a:r>
            <a:r>
              <a:rPr lang="fr-BE" baseline="0" dirty="0" smtClean="0"/>
              <a:t> green one in </a:t>
            </a:r>
            <a:r>
              <a:rPr lang="fr-BE" baseline="0" dirty="0" err="1" smtClean="0"/>
              <a:t>temperate</a:t>
            </a:r>
            <a:r>
              <a:rPr lang="fr-BE" baseline="0" dirty="0" smtClean="0"/>
              <a:t> </a:t>
            </a:r>
            <a:r>
              <a:rPr lang="fr-BE" baseline="0" dirty="0" err="1" smtClean="0"/>
              <a:t>Asia</a:t>
            </a:r>
            <a:r>
              <a:rPr lang="fr-BE" baseline="0" dirty="0" smtClean="0"/>
              <a:t>. This </a:t>
            </a:r>
            <a:r>
              <a:rPr lang="fr-BE" baseline="0" dirty="0" err="1" smtClean="0"/>
              <a:t>fits</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with</a:t>
            </a:r>
            <a:r>
              <a:rPr lang="fr-BE" baseline="0" dirty="0" smtClean="0"/>
              <a:t> the </a:t>
            </a:r>
            <a:r>
              <a:rPr lang="fr-BE" baseline="0" dirty="0" err="1" smtClean="0"/>
              <a:t>geographic</a:t>
            </a:r>
            <a:r>
              <a:rPr lang="fr-BE" baseline="0" dirty="0" smtClean="0"/>
              <a:t> </a:t>
            </a:r>
            <a:r>
              <a:rPr lang="fr-BE" baseline="0" dirty="0" err="1" smtClean="0"/>
              <a:t>mosaic</a:t>
            </a:r>
            <a:r>
              <a:rPr lang="fr-BE" baseline="0" dirty="0" smtClean="0"/>
              <a:t> of </a:t>
            </a:r>
            <a:r>
              <a:rPr lang="fr-BE" baseline="0" dirty="0" err="1" smtClean="0"/>
              <a:t>coevolution</a:t>
            </a:r>
            <a:r>
              <a:rPr lang="fr-BE" baseline="0" dirty="0" smtClean="0"/>
              <a:t> </a:t>
            </a:r>
            <a:r>
              <a:rPr lang="fr-BE" baseline="0" dirty="0" err="1" smtClean="0"/>
              <a:t>theory</a:t>
            </a:r>
            <a:r>
              <a:rPr lang="fr-BE" baseline="0" dirty="0" smtClean="0"/>
              <a:t> </a:t>
            </a:r>
            <a:r>
              <a:rPr lang="fr-BE" baseline="0" dirty="0" err="1" smtClean="0"/>
              <a:t>stating</a:t>
            </a:r>
            <a:r>
              <a:rPr lang="fr-BE" baseline="0" dirty="0" smtClean="0"/>
              <a:t> </a:t>
            </a:r>
            <a:r>
              <a:rPr lang="en-US" sz="1200" dirty="0" smtClean="0"/>
              <a:t>that long-term dynamics of coevolution may occur over large geographic ranges rather than within local populations and based on the observation that a species may adapt and become specialized to another species differently in separate regions.</a:t>
            </a:r>
            <a:endParaRPr lang="fr-BE" sz="1200" dirty="0" smtClean="0"/>
          </a:p>
          <a:p>
            <a:r>
              <a:rPr lang="fr-BE" baseline="0" dirty="0" smtClean="0"/>
              <a:t>There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selectivity</a:t>
            </a:r>
            <a:r>
              <a:rPr lang="fr-BE" baseline="0" dirty="0" smtClean="0"/>
              <a:t>, </a:t>
            </a:r>
            <a:r>
              <a:rPr lang="fr-BE" baseline="0" dirty="0" err="1" smtClean="0"/>
              <a:t>meaning</a:t>
            </a:r>
            <a:r>
              <a:rPr lang="fr-BE" baseline="0" dirty="0" smtClean="0"/>
              <a:t> </a:t>
            </a:r>
            <a:r>
              <a:rPr lang="fr-BE" baseline="0" dirty="0" err="1" smtClean="0"/>
              <a:t>that</a:t>
            </a:r>
            <a:r>
              <a:rPr lang="fr-BE" baseline="0" dirty="0" smtClean="0"/>
              <a:t> for instance all </a:t>
            </a:r>
            <a:r>
              <a:rPr lang="fr-BE" baseline="0" dirty="0" err="1" smtClean="0"/>
              <a:t>these</a:t>
            </a:r>
            <a:r>
              <a:rPr lang="fr-BE" baseline="0" dirty="0" smtClean="0"/>
              <a:t> </a:t>
            </a:r>
            <a:r>
              <a:rPr lang="fr-BE" baseline="0" dirty="0" err="1" smtClean="0"/>
              <a:t>Peltigera</a:t>
            </a:r>
            <a:r>
              <a:rPr lang="fr-BE" baseline="0" dirty="0" smtClean="0"/>
              <a: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found</a:t>
            </a:r>
            <a:r>
              <a:rPr lang="fr-BE" baseline="0" dirty="0" smtClean="0"/>
              <a:t> in the </a:t>
            </a:r>
            <a:r>
              <a:rPr lang="fr-BE" baseline="0" dirty="0" err="1" smtClean="0"/>
              <a:t>same</a:t>
            </a:r>
            <a:r>
              <a:rPr lang="fr-BE" baseline="0" dirty="0" smtClean="0"/>
              <a:t> </a:t>
            </a:r>
            <a:r>
              <a:rPr lang="fr-BE" baseline="0" dirty="0" err="1" smtClean="0"/>
              <a:t>localities</a:t>
            </a:r>
            <a:r>
              <a:rPr lang="fr-BE" baseline="0" dirty="0" smtClean="0"/>
              <a:t> of </a:t>
            </a:r>
            <a:r>
              <a:rPr lang="fr-BE" baseline="0" dirty="0" err="1" smtClean="0"/>
              <a:t>Norway</a:t>
            </a:r>
            <a:r>
              <a:rPr lang="fr-BE" baseline="0" dirty="0" smtClean="0"/>
              <a:t>, </a:t>
            </a:r>
            <a:r>
              <a:rPr lang="fr-BE" baseline="0" dirty="0" err="1" smtClean="0"/>
              <a:t>Russia</a:t>
            </a:r>
            <a:r>
              <a:rPr lang="fr-BE" baseline="0" dirty="0" smtClean="0"/>
              <a:t> and Canada, but in all 3 continents </a:t>
            </a:r>
            <a:r>
              <a:rPr lang="fr-BE" baseline="0" dirty="0" err="1" smtClean="0"/>
              <a:t>this</a:t>
            </a:r>
            <a:r>
              <a:rPr lang="fr-BE" baseline="0" dirty="0" smtClean="0"/>
              <a:t> one </a:t>
            </a:r>
            <a:r>
              <a:rPr lang="fr-BE" baseline="0" dirty="0" err="1" smtClean="0"/>
              <a:t>was</a:t>
            </a:r>
            <a:r>
              <a:rPr lang="fr-BE" baseline="0" dirty="0" smtClean="0"/>
              <a:t> </a:t>
            </a:r>
            <a:r>
              <a:rPr lang="fr-BE" baseline="0" dirty="0" err="1" smtClean="0"/>
              <a:t>always</a:t>
            </a:r>
            <a:r>
              <a:rPr lang="fr-BE" baseline="0" dirty="0" smtClean="0"/>
              <a:t> </a:t>
            </a:r>
            <a:r>
              <a:rPr lang="fr-BE" baseline="0" dirty="0" err="1" smtClean="0"/>
              <a:t>with</a:t>
            </a:r>
            <a:r>
              <a:rPr lang="fr-BE" baseline="0" dirty="0" smtClean="0"/>
              <a:t> the </a:t>
            </a:r>
            <a:r>
              <a:rPr lang="fr-BE" baseline="0" dirty="0" err="1" smtClean="0"/>
              <a:t>grey</a:t>
            </a:r>
            <a:r>
              <a:rPr lang="fr-BE" baseline="0" dirty="0" smtClean="0"/>
              <a:t> Nostoc ,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with</a:t>
            </a:r>
            <a:r>
              <a:rPr lang="fr-BE" baseline="0" dirty="0" smtClean="0"/>
              <a:t> the green one and </a:t>
            </a:r>
            <a:r>
              <a:rPr lang="fr-BE" baseline="0" dirty="0" err="1" smtClean="0"/>
              <a:t>this</a:t>
            </a:r>
            <a:r>
              <a:rPr lang="fr-BE" baseline="0" dirty="0" smtClean="0"/>
              <a:t> one </a:t>
            </a:r>
            <a:r>
              <a:rPr lang="fr-BE" baseline="0" dirty="0" err="1" smtClean="0"/>
              <a:t>with</a:t>
            </a:r>
            <a:r>
              <a:rPr lang="fr-BE" baseline="0" dirty="0" smtClean="0"/>
              <a:t> the </a:t>
            </a:r>
            <a:r>
              <a:rPr lang="fr-BE" baseline="0" dirty="0" err="1" smtClean="0"/>
              <a:t>red</a:t>
            </a:r>
            <a:r>
              <a:rPr lang="fr-BE" baseline="0" dirty="0" smtClean="0"/>
              <a:t> one, </a:t>
            </a:r>
            <a:r>
              <a:rPr lang="fr-BE" baseline="0" dirty="0" err="1" smtClean="0"/>
              <a:t>even</a:t>
            </a:r>
            <a:r>
              <a:rPr lang="fr-BE" baseline="0" dirty="0" smtClean="0"/>
              <a:t> </a:t>
            </a:r>
            <a:r>
              <a:rPr lang="fr-BE" baseline="0" dirty="0" err="1" smtClean="0"/>
              <a:t>though</a:t>
            </a:r>
            <a:r>
              <a:rPr lang="fr-BE" baseline="0" dirty="0" smtClean="0"/>
              <a:t> the </a:t>
            </a:r>
            <a:r>
              <a:rPr lang="fr-BE" baseline="0" dirty="0" err="1" smtClean="0"/>
              <a:t>other</a:t>
            </a:r>
            <a:r>
              <a:rPr lang="fr-BE" baseline="0" dirty="0" smtClean="0"/>
              <a:t> nostoc </a:t>
            </a:r>
            <a:r>
              <a:rPr lang="fr-BE" baseline="0" dirty="0" err="1" smtClean="0"/>
              <a:t>were</a:t>
            </a:r>
            <a:r>
              <a:rPr lang="fr-BE" baseline="0" dirty="0" smtClean="0"/>
              <a:t> </a:t>
            </a:r>
            <a:r>
              <a:rPr lang="fr-BE" baseline="0" dirty="0" err="1" smtClean="0"/>
              <a:t>present</a:t>
            </a:r>
            <a:r>
              <a:rPr lang="fr-BE" baseline="0" dirty="0" smtClean="0"/>
              <a:t> </a:t>
            </a:r>
            <a:r>
              <a:rPr lang="fr-BE" baseline="0" dirty="0" err="1" smtClean="0"/>
              <a:t>so</a:t>
            </a:r>
            <a:r>
              <a:rPr lang="fr-BE" baseline="0" dirty="0" smtClean="0"/>
              <a:t> </a:t>
            </a:r>
            <a:r>
              <a:rPr lang="fr-BE" baseline="0" dirty="0" err="1" smtClean="0"/>
              <a:t>it’s</a:t>
            </a:r>
            <a:r>
              <a:rPr lang="fr-BE" baseline="0" dirty="0" smtClean="0"/>
              <a:t> not </a:t>
            </a:r>
            <a:r>
              <a:rPr lang="fr-BE" baseline="0" dirty="0" err="1" smtClean="0"/>
              <a:t>just</a:t>
            </a:r>
            <a:r>
              <a:rPr lang="fr-BE" baseline="0" dirty="0" smtClean="0"/>
              <a:t> association </a:t>
            </a:r>
            <a:r>
              <a:rPr lang="fr-BE" baseline="0" dirty="0" err="1" smtClean="0"/>
              <a:t>with</a:t>
            </a:r>
            <a:r>
              <a:rPr lang="fr-BE" baseline="0" dirty="0" smtClean="0"/>
              <a:t> </a:t>
            </a:r>
            <a:r>
              <a:rPr lang="fr-BE" baseline="0" dirty="0" err="1" smtClean="0"/>
              <a:t>any</a:t>
            </a:r>
            <a:r>
              <a:rPr lang="fr-BE" baseline="0" dirty="0" smtClean="0"/>
              <a:t> Nostoc </a:t>
            </a:r>
            <a:r>
              <a:rPr lang="fr-BE" baseline="0" dirty="0" err="1" smtClean="0"/>
              <a:t>present</a:t>
            </a:r>
            <a:r>
              <a:rPr lang="fr-BE" baseline="0" dirty="0" smtClean="0"/>
              <a:t>. We can also see that specialists species are mostly on  long branches, meaning they most probably represent species existing for a long time while generalist species are on very short branches, suggesting recently differentiated species. That </a:t>
            </a:r>
            <a:r>
              <a:rPr lang="fr-BE" baseline="0" dirty="0" err="1" smtClean="0"/>
              <a:t>would</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baseline="0" dirty="0" err="1" smtClean="0"/>
              <a:t>species</a:t>
            </a:r>
            <a:r>
              <a:rPr lang="fr-BE" baseline="0" dirty="0" smtClean="0"/>
              <a:t> have a trend to </a:t>
            </a:r>
            <a:r>
              <a:rPr lang="fr-BE" baseline="0" dirty="0" err="1" smtClean="0"/>
              <a:t>acquire</a:t>
            </a:r>
            <a:r>
              <a:rPr lang="fr-BE" baseline="0" dirty="0" smtClean="0"/>
              <a:t> </a:t>
            </a:r>
            <a:r>
              <a:rPr lang="fr-BE" baseline="0" dirty="0" err="1" smtClean="0"/>
              <a:t>specialisation</a:t>
            </a:r>
            <a:r>
              <a:rPr lang="fr-BE" baseline="0" dirty="0" smtClean="0"/>
              <a:t> </a:t>
            </a:r>
            <a:r>
              <a:rPr lang="fr-BE" baseline="0" dirty="0" err="1" smtClean="0"/>
              <a:t>through</a:t>
            </a:r>
            <a:r>
              <a:rPr lang="fr-BE" baseline="0" dirty="0" smtClean="0"/>
              <a:t> time. </a:t>
            </a:r>
            <a:r>
              <a:rPr lang="fr-BE" baseline="0" dirty="0" err="1" smtClean="0"/>
              <a:t>We</a:t>
            </a:r>
            <a:r>
              <a:rPr lang="fr-BE" baseline="0" dirty="0" smtClean="0"/>
              <a:t> </a:t>
            </a:r>
            <a:r>
              <a:rPr lang="fr-BE" baseline="0" dirty="0" err="1" smtClean="0"/>
              <a:t>might</a:t>
            </a:r>
            <a:r>
              <a:rPr lang="fr-BE" baseline="0" dirty="0" smtClean="0"/>
              <a:t> </a:t>
            </a:r>
            <a:r>
              <a:rPr lang="fr-BE" baseline="0" dirty="0" err="1" smtClean="0"/>
              <a:t>also</a:t>
            </a:r>
            <a:r>
              <a:rPr lang="fr-BE" baseline="0" dirty="0" smtClean="0"/>
              <a:t> </a:t>
            </a:r>
            <a:r>
              <a:rPr lang="fr-BE" baseline="0" dirty="0" err="1" smtClean="0"/>
              <a:t>correlate</a:t>
            </a:r>
            <a:r>
              <a:rPr lang="fr-BE" baseline="0" dirty="0" smtClean="0"/>
              <a:t> </a:t>
            </a:r>
            <a:r>
              <a:rPr lang="fr-BE" baseline="0" dirty="0" err="1" smtClean="0"/>
              <a:t>this</a:t>
            </a:r>
            <a:r>
              <a:rPr lang="fr-BE" baseline="0" dirty="0" smtClean="0"/>
              <a:t> radiation </a:t>
            </a:r>
            <a:r>
              <a:rPr lang="fr-BE" baseline="0" dirty="0" err="1" smtClean="0"/>
              <a:t>here</a:t>
            </a:r>
            <a:r>
              <a:rPr lang="fr-BE" baseline="0" dirty="0" smtClean="0"/>
              <a:t> </a:t>
            </a:r>
            <a:r>
              <a:rPr lang="fr-BE" baseline="0" dirty="0" err="1" smtClean="0"/>
              <a:t>with</a:t>
            </a:r>
            <a:r>
              <a:rPr lang="fr-BE" baseline="0" dirty="0" smtClean="0"/>
              <a:t> </a:t>
            </a:r>
            <a:r>
              <a:rPr lang="fr-BE" baseline="0" dirty="0" err="1" smtClean="0"/>
              <a:t>generalism</a:t>
            </a:r>
            <a:r>
              <a:rPr lang="fr-BE" baseline="0" dirty="0" smtClean="0"/>
              <a:t>. Then finally let’s also note that species using different phylotypes have many fungal ITS haplotypes while specialist one have only a few, suggesting less genetic diveristy in the specialiszed one.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15</a:t>
            </a:fld>
            <a:endParaRPr lang="fr-BE"/>
          </a:p>
        </p:txBody>
      </p:sp>
    </p:spTree>
    <p:extLst>
      <p:ext uri="{BB962C8B-B14F-4D97-AF65-F5344CB8AC3E}">
        <p14:creationId xmlns:p14="http://schemas.microsoft.com/office/powerpoint/2010/main" val="27072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Then</a:t>
            </a:r>
            <a:r>
              <a:rPr lang="fr-BE" dirty="0" smtClean="0"/>
              <a:t> to compare the </a:t>
            </a:r>
            <a:r>
              <a:rPr lang="fr-BE" dirty="0" err="1" smtClean="0"/>
              <a:t>two</a:t>
            </a:r>
            <a:r>
              <a:rPr lang="fr-BE" dirty="0" smtClean="0"/>
              <a:t> </a:t>
            </a:r>
            <a:r>
              <a:rPr lang="fr-BE" dirty="0" err="1" smtClean="0"/>
              <a:t>symbionts</a:t>
            </a:r>
            <a:r>
              <a:rPr lang="fr-BE" baseline="0" dirty="0" smtClean="0"/>
              <a:t> </a:t>
            </a:r>
            <a:r>
              <a:rPr lang="fr-BE" dirty="0" err="1" smtClean="0"/>
              <a:t>this</a:t>
            </a:r>
            <a:r>
              <a:rPr lang="fr-BE" dirty="0" smtClean="0"/>
              <a:t> </a:t>
            </a:r>
            <a:r>
              <a:rPr lang="fr-BE" dirty="0" err="1" smtClean="0"/>
              <a:t>is</a:t>
            </a:r>
            <a:r>
              <a:rPr lang="fr-BE" dirty="0" smtClean="0"/>
              <a:t> a figure</a:t>
            </a:r>
            <a:r>
              <a:rPr lang="fr-BE" baseline="0" dirty="0" smtClean="0"/>
              <a:t> </a:t>
            </a:r>
            <a:r>
              <a:rPr lang="fr-BE" baseline="0" dirty="0" err="1" smtClean="0"/>
              <a:t>with</a:t>
            </a:r>
            <a:r>
              <a:rPr lang="fr-BE" baseline="0" dirty="0" smtClean="0"/>
              <a:t> on the </a:t>
            </a:r>
            <a:r>
              <a:rPr lang="fr-BE" baseline="0" dirty="0" err="1" smtClean="0"/>
              <a:t>left</a:t>
            </a:r>
            <a:r>
              <a:rPr lang="fr-BE" baseline="0" dirty="0" smtClean="0"/>
              <a:t> a </a:t>
            </a:r>
            <a:r>
              <a:rPr lang="fr-BE" baseline="0" dirty="0" err="1" smtClean="0"/>
              <a:t>chronogram</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BEAST and on the right an </a:t>
            </a:r>
            <a:r>
              <a:rPr lang="fr-BE" baseline="0" dirty="0" err="1" smtClean="0"/>
              <a:t>haplotype</a:t>
            </a:r>
            <a:r>
              <a:rPr lang="fr-BE" baseline="0" dirty="0" smtClean="0"/>
              <a:t> network </a:t>
            </a:r>
            <a:r>
              <a:rPr lang="fr-BE" baseline="0" dirty="0" err="1" smtClean="0"/>
              <a:t>also</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TCS.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fungal</a:t>
            </a:r>
            <a:r>
              <a:rPr lang="fr-BE" baseline="0" dirty="0" smtClean="0"/>
              <a:t> </a:t>
            </a:r>
            <a:r>
              <a:rPr lang="fr-BE" baseline="0" dirty="0" err="1" smtClean="0"/>
              <a:t>haplotypes</a:t>
            </a:r>
            <a:r>
              <a:rPr lang="fr-BE" baseline="0" dirty="0" smtClean="0"/>
              <a:t>, and the </a:t>
            </a:r>
            <a:r>
              <a:rPr lang="fr-BE" baseline="0" dirty="0" err="1" smtClean="0"/>
              <a:t>little</a:t>
            </a:r>
            <a:r>
              <a:rPr lang="fr-BE" baseline="0" dirty="0" smtClean="0"/>
              <a:t> dots the </a:t>
            </a:r>
            <a:r>
              <a:rPr lang="fr-BE" baseline="0" dirty="0" err="1" smtClean="0"/>
              <a:t>numbers</a:t>
            </a:r>
            <a:r>
              <a:rPr lang="fr-BE" baseline="0" dirty="0" smtClean="0"/>
              <a:t> of </a:t>
            </a:r>
            <a:r>
              <a:rPr lang="fr-BE" baseline="0" dirty="0" err="1" smtClean="0"/>
              <a:t>steps</a:t>
            </a:r>
            <a:r>
              <a:rPr lang="fr-BE" baseline="0" dirty="0" smtClean="0"/>
              <a:t> (mutations or </a:t>
            </a:r>
            <a:r>
              <a:rPr lang="fr-BE" baseline="0" dirty="0" err="1" smtClean="0"/>
              <a:t>indels</a:t>
            </a:r>
            <a:r>
              <a:rPr lang="fr-BE" baseline="0" dirty="0" smtClean="0"/>
              <a:t>) </a:t>
            </a:r>
            <a:r>
              <a:rPr lang="fr-BE" baseline="0" dirty="0" err="1" smtClean="0"/>
              <a:t>between</a:t>
            </a:r>
            <a:r>
              <a:rPr lang="fr-BE" baseline="0" dirty="0" smtClean="0"/>
              <a:t> </a:t>
            </a:r>
            <a:r>
              <a:rPr lang="fr-BE" baseline="0" dirty="0" err="1" smtClean="0"/>
              <a:t>each</a:t>
            </a:r>
            <a:r>
              <a:rPr lang="fr-BE" baseline="0" dirty="0" smtClean="0"/>
              <a:t> </a:t>
            </a:r>
            <a:r>
              <a:rPr lang="fr-BE" baseline="0" dirty="0" err="1" smtClean="0"/>
              <a:t>haplotype</a:t>
            </a:r>
            <a:r>
              <a:rPr lang="fr-BE" baseline="0" dirty="0" smtClean="0"/>
              <a:t>. The size of the </a:t>
            </a:r>
            <a:r>
              <a:rPr lang="fr-BE" baseline="0" dirty="0" err="1" smtClean="0"/>
              <a:t>circle</a:t>
            </a:r>
            <a:r>
              <a:rPr lang="fr-BE" baseline="0" dirty="0" smtClean="0"/>
              <a:t> </a:t>
            </a:r>
            <a:r>
              <a:rPr lang="fr-BE" baseline="0" dirty="0" err="1" smtClean="0"/>
              <a:t>is</a:t>
            </a:r>
            <a:r>
              <a:rPr lang="fr-BE" baseline="0" dirty="0" smtClean="0"/>
              <a:t> </a:t>
            </a:r>
            <a:r>
              <a:rPr lang="fr-BE" baseline="0" dirty="0" err="1" smtClean="0"/>
              <a:t>proportional</a:t>
            </a:r>
            <a:r>
              <a:rPr lang="fr-BE" baseline="0" dirty="0" smtClean="0"/>
              <a:t> to the </a:t>
            </a:r>
            <a:r>
              <a:rPr lang="fr-BE" baseline="0" dirty="0" err="1" smtClean="0"/>
              <a:t>number</a:t>
            </a:r>
            <a:r>
              <a:rPr lang="fr-BE" baseline="0" dirty="0" smtClean="0"/>
              <a:t> of </a:t>
            </a:r>
            <a:r>
              <a:rPr lang="fr-BE" baseline="0" dirty="0" err="1" smtClean="0"/>
              <a:t>specimens</a:t>
            </a:r>
            <a:r>
              <a:rPr lang="fr-BE" baseline="0" dirty="0" smtClean="0"/>
              <a:t>, and the </a:t>
            </a:r>
            <a:r>
              <a:rPr lang="fr-BE" baseline="0" dirty="0" err="1" smtClean="0"/>
              <a:t>color</a:t>
            </a:r>
            <a:r>
              <a:rPr lang="fr-BE" baseline="0" dirty="0" smtClean="0"/>
              <a:t> in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identity</a:t>
            </a:r>
            <a:r>
              <a:rPr lang="fr-BE" baseline="0" dirty="0" smtClean="0"/>
              <a:t> of the Nostoc </a:t>
            </a:r>
            <a:r>
              <a:rPr lang="fr-BE" baseline="0" dirty="0" err="1" smtClean="0"/>
              <a:t>involved</a:t>
            </a:r>
            <a:r>
              <a:rPr lang="fr-BE" baseline="0" dirty="0" smtClean="0"/>
              <a:t> in the association. </a:t>
            </a:r>
            <a:r>
              <a:rPr lang="fr-BE" baseline="0" dirty="0" err="1" smtClean="0"/>
              <a:t>Then</a:t>
            </a:r>
            <a:r>
              <a:rPr lang="fr-BE" baseline="0" dirty="0" smtClean="0"/>
              <a:t> the background </a:t>
            </a:r>
            <a:r>
              <a:rPr lang="fr-BE" baseline="0" dirty="0" err="1" smtClean="0"/>
              <a:t>color</a:t>
            </a:r>
            <a:r>
              <a:rPr lang="fr-BE" baseline="0" dirty="0" smtClean="0"/>
              <a:t> corresponds to the </a:t>
            </a:r>
            <a:r>
              <a:rPr lang="fr-BE" baseline="0" dirty="0" err="1" smtClean="0"/>
              <a:t>geographic</a:t>
            </a:r>
            <a:r>
              <a:rPr lang="fr-BE" baseline="0" dirty="0" smtClean="0"/>
              <a:t> </a:t>
            </a:r>
            <a:r>
              <a:rPr lang="fr-BE" baseline="0" dirty="0" err="1" smtClean="0"/>
              <a:t>origins</a:t>
            </a:r>
            <a:r>
              <a:rPr lang="fr-BE" baseline="0" dirty="0" smtClean="0"/>
              <a:t> of </a:t>
            </a:r>
            <a:r>
              <a:rPr lang="fr-BE" baseline="0" dirty="0" err="1" smtClean="0"/>
              <a:t>specimens</a:t>
            </a:r>
            <a:r>
              <a:rPr lang="fr-BE" baseline="0" dirty="0" smtClean="0"/>
              <a:t>. So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there</a:t>
            </a:r>
            <a:r>
              <a:rPr lang="fr-BE" baseline="0" dirty="0" smtClean="0"/>
              <a:t> are </a:t>
            </a:r>
            <a:r>
              <a:rPr lang="fr-BE" baseline="0" dirty="0" err="1" smtClean="0"/>
              <a:t>several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are strict </a:t>
            </a:r>
            <a:r>
              <a:rPr lang="fr-BE" baseline="0" dirty="0" err="1" smtClean="0"/>
              <a:t>specialist</a:t>
            </a:r>
            <a:r>
              <a:rPr lang="fr-BE" baseline="0" dirty="0" smtClean="0"/>
              <a:t>, </a:t>
            </a:r>
            <a:r>
              <a:rPr lang="fr-BE" baseline="0" dirty="0" err="1" smtClean="0"/>
              <a:t>associating</a:t>
            </a:r>
            <a:r>
              <a:rPr lang="fr-BE" baseline="0" dirty="0" smtClean="0"/>
              <a:t> </a:t>
            </a:r>
            <a:r>
              <a:rPr lang="fr-BE" baseline="0" dirty="0" err="1" smtClean="0"/>
              <a:t>with</a:t>
            </a:r>
            <a:r>
              <a:rPr lang="fr-BE" baseline="0" dirty="0" smtClean="0"/>
              <a:t> </a:t>
            </a:r>
            <a:r>
              <a:rPr lang="fr-BE" baseline="0" dirty="0" err="1" smtClean="0"/>
              <a:t>only</a:t>
            </a:r>
            <a:r>
              <a:rPr lang="fr-BE" baseline="0" dirty="0" smtClean="0"/>
              <a:t> one </a:t>
            </a:r>
            <a:r>
              <a:rPr lang="fr-BE" baseline="0" dirty="0" err="1" smtClean="0"/>
              <a:t>photobiont</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and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mainly</a:t>
            </a:r>
            <a:r>
              <a:rPr lang="fr-BE" baseline="0" dirty="0" smtClean="0"/>
              <a:t> in </a:t>
            </a:r>
            <a:r>
              <a:rPr lang="fr-BE" baseline="0" dirty="0" err="1" smtClean="0"/>
              <a:t>those</a:t>
            </a:r>
            <a:r>
              <a:rPr lang="fr-BE" baseline="0" dirty="0" smtClean="0"/>
              <a:t> </a:t>
            </a:r>
            <a:r>
              <a:rPr lang="fr-BE" baseline="0" dirty="0" err="1" smtClean="0"/>
              <a:t>two</a:t>
            </a:r>
            <a:r>
              <a:rPr lang="fr-BE" baseline="0" dirty="0" smtClean="0"/>
              <a:t> clades, and </a:t>
            </a:r>
            <a:r>
              <a:rPr lang="fr-BE" baseline="0" dirty="0" err="1" smtClean="0"/>
              <a:t>these</a:t>
            </a:r>
            <a:r>
              <a:rPr lang="fr-BE" baseline="0" dirty="0" smtClean="0"/>
              <a:t> </a:t>
            </a:r>
            <a:r>
              <a:rPr lang="fr-BE" baseline="0" dirty="0" err="1" smtClean="0"/>
              <a:t>specialist</a:t>
            </a:r>
            <a:r>
              <a:rPr lang="fr-BE" baseline="0" dirty="0" smtClean="0"/>
              <a:t> </a:t>
            </a:r>
            <a:r>
              <a:rPr lang="fr-BE" baseline="0" dirty="0" err="1" smtClean="0"/>
              <a:t>species</a:t>
            </a:r>
            <a:r>
              <a:rPr lang="fr-BE" baseline="0" dirty="0" smtClean="0"/>
              <a:t> are </a:t>
            </a:r>
            <a:r>
              <a:rPr lang="fr-BE" baseline="0" dirty="0" err="1" smtClean="0"/>
              <a:t>often</a:t>
            </a:r>
            <a:r>
              <a:rPr lang="fr-BE" baseline="0" dirty="0" smtClean="0"/>
              <a:t> </a:t>
            </a:r>
            <a:r>
              <a:rPr lang="fr-BE" baseline="0" dirty="0" err="1" smtClean="0"/>
              <a:t>restricted</a:t>
            </a:r>
            <a:r>
              <a:rPr lang="fr-BE" baseline="0" dirty="0" smtClean="0"/>
              <a:t> to a single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pacific</a:t>
            </a:r>
            <a:r>
              <a:rPr lang="fr-BE" baseline="0" dirty="0" smtClean="0"/>
              <a:t> </a:t>
            </a:r>
            <a:r>
              <a:rPr lang="fr-BE" baseline="0" dirty="0" err="1" smtClean="0"/>
              <a:t>northwest</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boreal</a:t>
            </a:r>
            <a:r>
              <a:rPr lang="fr-BE" baseline="0" dirty="0" smtClean="0"/>
              <a:t> </a:t>
            </a:r>
            <a:r>
              <a:rPr lang="fr-BE" baseline="0" dirty="0" err="1" smtClean="0"/>
              <a:t>regions</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asia</a:t>
            </a:r>
            <a:r>
              <a:rPr lang="fr-BE" baseline="0" dirty="0" smtClean="0"/>
              <a:t> or </a:t>
            </a:r>
            <a:r>
              <a:rPr lang="fr-BE" baseline="0" dirty="0" err="1" smtClean="0"/>
              <a:t>australasia</a:t>
            </a:r>
            <a:r>
              <a:rPr lang="fr-BE" baseline="0" dirty="0" smtClean="0"/>
              <a:t>. On the </a:t>
            </a:r>
            <a:r>
              <a:rPr lang="fr-BE" baseline="0" dirty="0" err="1" smtClean="0"/>
              <a:t>other</a:t>
            </a:r>
            <a:r>
              <a:rPr lang="fr-BE" baseline="0" dirty="0" smtClean="0"/>
              <a:t> hand </a:t>
            </a:r>
            <a:r>
              <a:rPr lang="fr-BE" baseline="0" dirty="0" err="1" smtClean="0"/>
              <a:t>this</a:t>
            </a:r>
            <a:r>
              <a:rPr lang="fr-BE" baseline="0" dirty="0" smtClean="0"/>
              <a:t> clade </a:t>
            </a:r>
            <a:r>
              <a:rPr lang="fr-BE" baseline="0" dirty="0" err="1" smtClean="0"/>
              <a:t>here</a:t>
            </a:r>
            <a:r>
              <a:rPr lang="fr-BE" baseline="0" dirty="0" smtClean="0"/>
              <a:t> for instance </a:t>
            </a:r>
            <a:r>
              <a:rPr lang="fr-BE" baseline="0" dirty="0" err="1" smtClean="0"/>
              <a:t>that</a:t>
            </a:r>
            <a:r>
              <a:rPr lang="fr-BE" baseline="0" dirty="0" smtClean="0"/>
              <a:t> has a </a:t>
            </a:r>
            <a:r>
              <a:rPr lang="fr-BE" baseline="0" dirty="0" err="1" smtClean="0"/>
              <a:t>cosmopolitan</a:t>
            </a:r>
            <a:r>
              <a:rPr lang="fr-BE" baseline="0" dirty="0" smtClean="0"/>
              <a:t> distribution </a:t>
            </a:r>
            <a:r>
              <a:rPr lang="fr-BE" baseline="0" dirty="0" err="1" smtClean="0"/>
              <a:t>taken</a:t>
            </a:r>
            <a:r>
              <a:rPr lang="fr-BE" baseline="0" dirty="0" smtClean="0"/>
              <a:t> as a </a:t>
            </a:r>
            <a:r>
              <a:rPr lang="fr-BE" baseline="0" dirty="0" err="1" smtClean="0"/>
              <a:t>whole</a:t>
            </a:r>
            <a:r>
              <a:rPr lang="fr-BE" baseline="0" dirty="0" smtClean="0"/>
              <a:t> have </a:t>
            </a:r>
            <a:r>
              <a:rPr lang="fr-BE" baseline="0" dirty="0" err="1" smtClean="0"/>
              <a:t>some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 lot of </a:t>
            </a:r>
            <a:r>
              <a:rPr lang="fr-BE" baseline="0" dirty="0" err="1" smtClean="0"/>
              <a:t>different</a:t>
            </a:r>
            <a:r>
              <a:rPr lang="fr-BE" baseline="0" dirty="0" smtClean="0"/>
              <a:t> </a:t>
            </a:r>
            <a:r>
              <a:rPr lang="fr-BE" baseline="0" dirty="0" err="1" smtClean="0"/>
              <a:t>phylotypes</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 few </a:t>
            </a:r>
            <a:r>
              <a:rPr lang="fr-BE" baseline="0" dirty="0" err="1" smtClean="0"/>
              <a:t>interesting</a:t>
            </a:r>
            <a:r>
              <a:rPr lang="fr-BE" baseline="0" dirty="0" smtClean="0"/>
              <a:t> cases </a:t>
            </a:r>
            <a:r>
              <a:rPr lang="fr-BE" baseline="0" dirty="0" err="1" smtClean="0"/>
              <a:t>where</a:t>
            </a:r>
            <a:r>
              <a:rPr lang="fr-BE" baseline="0" dirty="0" smtClean="0"/>
              <a:t> </a:t>
            </a:r>
            <a:r>
              <a:rPr lang="fr-BE" baseline="0" dirty="0" err="1" smtClean="0"/>
              <a:t>species</a:t>
            </a:r>
            <a:r>
              <a:rPr lang="fr-BE" baseline="0" dirty="0" smtClean="0"/>
              <a:t> show </a:t>
            </a:r>
            <a:r>
              <a:rPr lang="fr-BE" baseline="0" dirty="0" err="1" smtClean="0"/>
              <a:t>strong</a:t>
            </a:r>
            <a:r>
              <a:rPr lang="fr-BE" baseline="0" dirty="0" smtClean="0"/>
              <a:t> </a:t>
            </a:r>
            <a:r>
              <a:rPr lang="fr-BE" baseline="0" dirty="0" err="1" smtClean="0"/>
              <a:t>specificity</a:t>
            </a:r>
            <a:r>
              <a:rPr lang="fr-BE" baseline="0" dirty="0" smtClean="0"/>
              <a:t> in a </a:t>
            </a:r>
            <a:r>
              <a:rPr lang="fr-BE" baseline="0" dirty="0" err="1" smtClean="0"/>
              <a:t>region</a:t>
            </a:r>
            <a:r>
              <a:rPr lang="fr-BE" baseline="0" dirty="0" smtClean="0"/>
              <a:t>, but </a:t>
            </a:r>
            <a:r>
              <a:rPr lang="fr-BE" baseline="0" dirty="0" err="1" smtClean="0"/>
              <a:t>then</a:t>
            </a:r>
            <a:r>
              <a:rPr lang="fr-BE" baseline="0" dirty="0" smtClean="0"/>
              <a:t> switch to </a:t>
            </a:r>
            <a:r>
              <a:rPr lang="fr-BE" baseline="0" dirty="0" err="1" smtClean="0"/>
              <a:t>another</a:t>
            </a:r>
            <a:r>
              <a:rPr lang="fr-BE" baseline="0" dirty="0" smtClean="0"/>
              <a:t> nostoc in a </a:t>
            </a:r>
            <a:r>
              <a:rPr lang="fr-BE" baseline="0" dirty="0" err="1" smtClean="0"/>
              <a:t>different</a:t>
            </a:r>
            <a:r>
              <a:rPr lang="fr-BE" baseline="0" dirty="0" smtClean="0"/>
              <a:t>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this</a:t>
            </a:r>
            <a:r>
              <a:rPr lang="fr-BE" baseline="0" dirty="0" smtClean="0"/>
              <a:t> one </a:t>
            </a:r>
            <a:r>
              <a:rPr lang="fr-BE" baseline="0" dirty="0" err="1" smtClean="0"/>
              <a:t>which</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green nostoc in </a:t>
            </a:r>
            <a:r>
              <a:rPr lang="fr-BE" baseline="0" dirty="0" err="1" smtClean="0"/>
              <a:t>boreal</a:t>
            </a:r>
            <a:r>
              <a:rPr lang="fr-BE" baseline="0" dirty="0" smtClean="0"/>
              <a:t> zones and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brownish</a:t>
            </a:r>
            <a:r>
              <a:rPr lang="fr-BE" baseline="0" dirty="0" smtClean="0"/>
              <a:t> one in </a:t>
            </a:r>
            <a:r>
              <a:rPr lang="fr-BE" baseline="0" dirty="0" err="1" smtClean="0"/>
              <a:t>south</a:t>
            </a:r>
            <a:r>
              <a:rPr lang="fr-BE" baseline="0" dirty="0" smtClean="0"/>
              <a:t> of the usa, or </a:t>
            </a:r>
            <a:r>
              <a:rPr lang="fr-BE" baseline="0" dirty="0" err="1" smtClean="0"/>
              <a:t>this</a:t>
            </a:r>
            <a:r>
              <a:rPr lang="fr-BE" baseline="0" dirty="0" smtClean="0"/>
              <a:t> one </a:t>
            </a:r>
            <a:r>
              <a:rPr lang="fr-BE" baseline="0" dirty="0" err="1" smtClean="0"/>
              <a:t>that</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a:t>
            </a:r>
            <a:r>
              <a:rPr lang="fr-BE" baseline="0" dirty="0" err="1" smtClean="0"/>
              <a:t>red</a:t>
            </a:r>
            <a:r>
              <a:rPr lang="fr-BE" baseline="0" dirty="0" smtClean="0"/>
              <a:t> one in </a:t>
            </a:r>
            <a:r>
              <a:rPr lang="fr-BE" baseline="0" dirty="0" err="1" smtClean="0"/>
              <a:t>boreal</a:t>
            </a:r>
            <a:r>
              <a:rPr lang="fr-BE" baseline="0" dirty="0" smtClean="0"/>
              <a:t> </a:t>
            </a:r>
            <a:r>
              <a:rPr lang="fr-BE" baseline="0" dirty="0" err="1" smtClean="0"/>
              <a:t>regions</a:t>
            </a:r>
            <a:r>
              <a:rPr lang="fr-BE" baseline="0" dirty="0" smtClean="0"/>
              <a:t>, but </a:t>
            </a:r>
            <a:r>
              <a:rPr lang="fr-BE" baseline="0" dirty="0" err="1" smtClean="0"/>
              <a:t>with</a:t>
            </a:r>
            <a:r>
              <a:rPr lang="fr-BE" baseline="0" dirty="0" smtClean="0"/>
              <a:t> </a:t>
            </a:r>
            <a:r>
              <a:rPr lang="fr-BE" baseline="0" dirty="0" err="1" smtClean="0"/>
              <a:t>this</a:t>
            </a:r>
            <a:r>
              <a:rPr lang="fr-BE" baseline="0" dirty="0" smtClean="0"/>
              <a:t> green one in </a:t>
            </a:r>
            <a:r>
              <a:rPr lang="fr-BE" baseline="0" dirty="0" err="1" smtClean="0"/>
              <a:t>temperate</a:t>
            </a:r>
            <a:r>
              <a:rPr lang="fr-BE" baseline="0" dirty="0" smtClean="0"/>
              <a:t> </a:t>
            </a:r>
            <a:r>
              <a:rPr lang="fr-BE" baseline="0" dirty="0" err="1" smtClean="0"/>
              <a:t>Asia</a:t>
            </a:r>
            <a:r>
              <a:rPr lang="fr-BE" baseline="0" dirty="0" smtClean="0"/>
              <a:t>. This </a:t>
            </a:r>
            <a:r>
              <a:rPr lang="fr-BE" baseline="0" dirty="0" err="1" smtClean="0"/>
              <a:t>fits</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with</a:t>
            </a:r>
            <a:r>
              <a:rPr lang="fr-BE" baseline="0" dirty="0" smtClean="0"/>
              <a:t> the </a:t>
            </a:r>
            <a:r>
              <a:rPr lang="fr-BE" baseline="0" dirty="0" err="1" smtClean="0"/>
              <a:t>geographic</a:t>
            </a:r>
            <a:r>
              <a:rPr lang="fr-BE" baseline="0" dirty="0" smtClean="0"/>
              <a:t> </a:t>
            </a:r>
            <a:r>
              <a:rPr lang="fr-BE" baseline="0" dirty="0" err="1" smtClean="0"/>
              <a:t>mosaic</a:t>
            </a:r>
            <a:r>
              <a:rPr lang="fr-BE" baseline="0" dirty="0" smtClean="0"/>
              <a:t> of </a:t>
            </a:r>
            <a:r>
              <a:rPr lang="fr-BE" baseline="0" dirty="0" err="1" smtClean="0"/>
              <a:t>coevolution</a:t>
            </a:r>
            <a:r>
              <a:rPr lang="fr-BE" baseline="0" dirty="0" smtClean="0"/>
              <a:t> </a:t>
            </a:r>
            <a:r>
              <a:rPr lang="fr-BE" baseline="0" dirty="0" err="1" smtClean="0"/>
              <a:t>theory</a:t>
            </a:r>
            <a:r>
              <a:rPr lang="fr-BE" baseline="0" dirty="0" smtClean="0"/>
              <a:t> </a:t>
            </a:r>
            <a:r>
              <a:rPr lang="fr-BE" baseline="0" dirty="0" err="1" smtClean="0"/>
              <a:t>stating</a:t>
            </a:r>
            <a:r>
              <a:rPr lang="fr-BE" baseline="0" dirty="0" smtClean="0"/>
              <a:t> </a:t>
            </a:r>
            <a:r>
              <a:rPr lang="en-US" sz="1200" dirty="0" smtClean="0"/>
              <a:t>that long-term dynamics of coevolution may occur over large geographic ranges rather than within local populations and based on the observation that a species may adapt and become specialized to another species differently in separate regions.</a:t>
            </a:r>
            <a:endParaRPr lang="fr-BE" sz="1200" dirty="0" smtClean="0"/>
          </a:p>
          <a:p>
            <a:r>
              <a:rPr lang="fr-BE" baseline="0" dirty="0" smtClean="0"/>
              <a:t>There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selectivity</a:t>
            </a:r>
            <a:r>
              <a:rPr lang="fr-BE" baseline="0" dirty="0" smtClean="0"/>
              <a:t>, </a:t>
            </a:r>
            <a:r>
              <a:rPr lang="fr-BE" baseline="0" dirty="0" err="1" smtClean="0"/>
              <a:t>meaning</a:t>
            </a:r>
            <a:r>
              <a:rPr lang="fr-BE" baseline="0" dirty="0" smtClean="0"/>
              <a:t> </a:t>
            </a:r>
            <a:r>
              <a:rPr lang="fr-BE" baseline="0" dirty="0" err="1" smtClean="0"/>
              <a:t>that</a:t>
            </a:r>
            <a:r>
              <a:rPr lang="fr-BE" baseline="0" dirty="0" smtClean="0"/>
              <a:t> for instance all </a:t>
            </a:r>
            <a:r>
              <a:rPr lang="fr-BE" baseline="0" dirty="0" err="1" smtClean="0"/>
              <a:t>these</a:t>
            </a:r>
            <a:r>
              <a:rPr lang="fr-BE" baseline="0" dirty="0" smtClean="0"/>
              <a: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found</a:t>
            </a:r>
            <a:r>
              <a:rPr lang="fr-BE" baseline="0" dirty="0" smtClean="0"/>
              <a:t> in the </a:t>
            </a:r>
            <a:r>
              <a:rPr lang="fr-BE" baseline="0" dirty="0" err="1" smtClean="0"/>
              <a:t>same</a:t>
            </a:r>
            <a:r>
              <a:rPr lang="fr-BE" baseline="0" dirty="0" smtClean="0"/>
              <a:t> </a:t>
            </a:r>
            <a:r>
              <a:rPr lang="fr-BE" baseline="0" dirty="0" err="1" smtClean="0"/>
              <a:t>localities</a:t>
            </a:r>
            <a:r>
              <a:rPr lang="fr-BE" baseline="0" dirty="0" smtClean="0"/>
              <a:t> of </a:t>
            </a:r>
            <a:r>
              <a:rPr lang="fr-BE" baseline="0" dirty="0" err="1" smtClean="0"/>
              <a:t>Norway</a:t>
            </a:r>
            <a:r>
              <a:rPr lang="fr-BE" baseline="0" dirty="0" smtClean="0"/>
              <a:t>, </a:t>
            </a:r>
            <a:r>
              <a:rPr lang="fr-BE" baseline="0" dirty="0" err="1" smtClean="0"/>
              <a:t>Russia</a:t>
            </a:r>
            <a:r>
              <a:rPr lang="fr-BE" baseline="0" dirty="0" smtClean="0"/>
              <a:t> and Canada, but in all 3 continents </a:t>
            </a:r>
            <a:r>
              <a:rPr lang="fr-BE" baseline="0" dirty="0" err="1" smtClean="0"/>
              <a:t>this</a:t>
            </a:r>
            <a:r>
              <a:rPr lang="fr-BE" baseline="0" dirty="0" smtClean="0"/>
              <a:t> one </a:t>
            </a:r>
            <a:r>
              <a:rPr lang="fr-BE" baseline="0" dirty="0" err="1" smtClean="0"/>
              <a:t>was</a:t>
            </a:r>
            <a:r>
              <a:rPr lang="fr-BE" baseline="0" dirty="0" smtClean="0"/>
              <a:t> </a:t>
            </a:r>
            <a:r>
              <a:rPr lang="fr-BE" baseline="0" dirty="0" err="1" smtClean="0"/>
              <a:t>always</a:t>
            </a:r>
            <a:r>
              <a:rPr lang="fr-BE" baseline="0" dirty="0" smtClean="0"/>
              <a:t> </a:t>
            </a:r>
            <a:r>
              <a:rPr lang="fr-BE" baseline="0" dirty="0" err="1" smtClean="0"/>
              <a:t>with</a:t>
            </a:r>
            <a:r>
              <a:rPr lang="fr-BE" baseline="0" dirty="0" smtClean="0"/>
              <a:t> the </a:t>
            </a:r>
            <a:r>
              <a:rPr lang="fr-BE" baseline="0" dirty="0" err="1" smtClean="0"/>
              <a:t>grey</a:t>
            </a:r>
            <a:r>
              <a:rPr lang="fr-BE" baseline="0" dirty="0" smtClean="0"/>
              <a:t> one,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with</a:t>
            </a:r>
            <a:r>
              <a:rPr lang="fr-BE" baseline="0" dirty="0" smtClean="0"/>
              <a:t> the green one and </a:t>
            </a:r>
            <a:r>
              <a:rPr lang="fr-BE" baseline="0" dirty="0" err="1" smtClean="0"/>
              <a:t>this</a:t>
            </a:r>
            <a:r>
              <a:rPr lang="fr-BE" baseline="0" dirty="0" smtClean="0"/>
              <a:t> one </a:t>
            </a:r>
            <a:r>
              <a:rPr lang="fr-BE" baseline="0" dirty="0" err="1" smtClean="0"/>
              <a:t>with</a:t>
            </a:r>
            <a:r>
              <a:rPr lang="fr-BE" baseline="0" dirty="0" smtClean="0"/>
              <a:t> the </a:t>
            </a:r>
            <a:r>
              <a:rPr lang="fr-BE" baseline="0" dirty="0" err="1" smtClean="0"/>
              <a:t>red</a:t>
            </a:r>
            <a:r>
              <a:rPr lang="fr-BE" baseline="0" dirty="0" smtClean="0"/>
              <a:t> one, </a:t>
            </a:r>
            <a:r>
              <a:rPr lang="fr-BE" baseline="0" dirty="0" err="1" smtClean="0"/>
              <a:t>even</a:t>
            </a:r>
            <a:r>
              <a:rPr lang="fr-BE" baseline="0" dirty="0" smtClean="0"/>
              <a:t> </a:t>
            </a:r>
            <a:r>
              <a:rPr lang="fr-BE" baseline="0" dirty="0" err="1" smtClean="0"/>
              <a:t>though</a:t>
            </a:r>
            <a:r>
              <a:rPr lang="fr-BE" baseline="0" dirty="0" smtClean="0"/>
              <a:t> the </a:t>
            </a:r>
            <a:r>
              <a:rPr lang="fr-BE" baseline="0" dirty="0" err="1" smtClean="0"/>
              <a:t>other</a:t>
            </a:r>
            <a:r>
              <a:rPr lang="fr-BE" baseline="0" dirty="0" smtClean="0"/>
              <a:t> nostoc </a:t>
            </a:r>
            <a:r>
              <a:rPr lang="fr-BE" baseline="0" dirty="0" err="1" smtClean="0"/>
              <a:t>were</a:t>
            </a:r>
            <a:r>
              <a:rPr lang="fr-BE" baseline="0" dirty="0" smtClean="0"/>
              <a:t> </a:t>
            </a:r>
            <a:r>
              <a:rPr lang="fr-BE" baseline="0" dirty="0" err="1" smtClean="0"/>
              <a:t>present</a:t>
            </a:r>
            <a:r>
              <a:rPr lang="fr-BE" baseline="0" dirty="0" smtClean="0"/>
              <a:t> </a:t>
            </a:r>
            <a:r>
              <a:rPr lang="fr-BE" baseline="0" dirty="0" err="1" smtClean="0"/>
              <a:t>so</a:t>
            </a:r>
            <a:r>
              <a:rPr lang="fr-BE" baseline="0" dirty="0" smtClean="0"/>
              <a:t> </a:t>
            </a:r>
            <a:r>
              <a:rPr lang="fr-BE" baseline="0" dirty="0" err="1" smtClean="0"/>
              <a:t>it’s</a:t>
            </a:r>
            <a:r>
              <a:rPr lang="fr-BE" baseline="0" dirty="0" smtClean="0"/>
              <a:t> not </a:t>
            </a:r>
            <a:r>
              <a:rPr lang="fr-BE" baseline="0" dirty="0" err="1" smtClean="0"/>
              <a:t>just</a:t>
            </a:r>
            <a:r>
              <a:rPr lang="fr-BE" baseline="0" dirty="0" smtClean="0"/>
              <a:t> association </a:t>
            </a:r>
            <a:r>
              <a:rPr lang="fr-BE" baseline="0" dirty="0" err="1" smtClean="0"/>
              <a:t>with</a:t>
            </a:r>
            <a:r>
              <a:rPr lang="fr-BE" baseline="0" dirty="0" smtClean="0"/>
              <a:t> </a:t>
            </a:r>
            <a:r>
              <a:rPr lang="fr-BE" baseline="0" dirty="0" err="1" smtClean="0"/>
              <a:t>any</a:t>
            </a:r>
            <a:r>
              <a:rPr lang="fr-BE" baseline="0" dirty="0" smtClean="0"/>
              <a:t> Nostoc </a:t>
            </a:r>
            <a:r>
              <a:rPr lang="fr-BE" baseline="0" dirty="0" err="1" smtClean="0"/>
              <a:t>present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specialists</a:t>
            </a:r>
            <a:r>
              <a:rPr lang="fr-BE" baseline="0" dirty="0" smtClean="0"/>
              <a:t> </a:t>
            </a:r>
            <a:r>
              <a:rPr lang="fr-BE" baseline="0" dirty="0" err="1" smtClean="0"/>
              <a:t>species</a:t>
            </a:r>
            <a:r>
              <a:rPr lang="fr-BE" baseline="0" dirty="0" smtClean="0"/>
              <a:t> are </a:t>
            </a:r>
            <a:r>
              <a:rPr lang="fr-BE" baseline="0" dirty="0" err="1" smtClean="0"/>
              <a:t>always</a:t>
            </a:r>
            <a:r>
              <a:rPr lang="fr-BE" baseline="0" dirty="0" smtClean="0"/>
              <a:t> on a long </a:t>
            </a:r>
            <a:r>
              <a:rPr lang="fr-BE" baseline="0" dirty="0" err="1" smtClean="0"/>
              <a:t>branch</a:t>
            </a:r>
            <a:r>
              <a:rPr lang="fr-BE" baseline="0" dirty="0" smtClean="0"/>
              <a:t>, </a:t>
            </a:r>
            <a:r>
              <a:rPr lang="fr-BE" baseline="0" dirty="0" err="1" smtClean="0"/>
              <a:t>meaning</a:t>
            </a:r>
            <a:r>
              <a:rPr lang="fr-BE" baseline="0" dirty="0" smtClean="0"/>
              <a:t> </a:t>
            </a:r>
            <a:r>
              <a:rPr lang="fr-BE" baseline="0" dirty="0" err="1" smtClean="0"/>
              <a:t>they</a:t>
            </a:r>
            <a:r>
              <a:rPr lang="fr-BE" baseline="0" dirty="0" smtClean="0"/>
              <a:t> </a:t>
            </a:r>
            <a:r>
              <a:rPr lang="fr-BE" baseline="0" dirty="0" err="1" smtClean="0"/>
              <a:t>most</a:t>
            </a:r>
            <a:r>
              <a:rPr lang="fr-BE" baseline="0" dirty="0" smtClean="0"/>
              <a:t> </a:t>
            </a:r>
            <a:r>
              <a:rPr lang="fr-BE" baseline="0" dirty="0" err="1" smtClean="0"/>
              <a:t>probably</a:t>
            </a:r>
            <a:r>
              <a:rPr lang="fr-BE" baseline="0" dirty="0" smtClean="0"/>
              <a:t> </a:t>
            </a:r>
            <a:r>
              <a:rPr lang="fr-BE" baseline="0" dirty="0" err="1" smtClean="0"/>
              <a:t>represent</a:t>
            </a:r>
            <a:r>
              <a:rPr lang="fr-BE" baseline="0" dirty="0" smtClean="0"/>
              <a:t> </a:t>
            </a:r>
            <a:r>
              <a:rPr lang="fr-BE" baseline="0" dirty="0" err="1" smtClean="0"/>
              <a:t>species</a:t>
            </a:r>
            <a:r>
              <a:rPr lang="fr-BE" baseline="0" dirty="0" smtClean="0"/>
              <a:t> </a:t>
            </a:r>
            <a:r>
              <a:rPr lang="fr-BE" baseline="0" dirty="0" err="1" smtClean="0"/>
              <a:t>existing</a:t>
            </a:r>
            <a:r>
              <a:rPr lang="fr-BE" baseline="0" dirty="0" smtClean="0"/>
              <a:t> for a long time </a:t>
            </a:r>
            <a:r>
              <a:rPr lang="fr-BE" baseline="0" dirty="0" err="1" smtClean="0"/>
              <a:t>while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are on </a:t>
            </a:r>
            <a:r>
              <a:rPr lang="fr-BE" baseline="0" dirty="0" err="1" smtClean="0"/>
              <a:t>very</a:t>
            </a:r>
            <a:r>
              <a:rPr lang="fr-BE" baseline="0" dirty="0" smtClean="0"/>
              <a:t> short branches, </a:t>
            </a:r>
            <a:r>
              <a:rPr lang="fr-BE" baseline="0" dirty="0" err="1" smtClean="0"/>
              <a:t>suggesting</a:t>
            </a:r>
            <a:r>
              <a:rPr lang="fr-BE" baseline="0" dirty="0" smtClean="0"/>
              <a:t> </a:t>
            </a:r>
            <a:r>
              <a:rPr lang="fr-BE" baseline="0" dirty="0" err="1" smtClean="0"/>
              <a:t>recent</a:t>
            </a:r>
            <a:r>
              <a:rPr lang="fr-BE" baseline="0" dirty="0" smtClean="0"/>
              <a:t> </a:t>
            </a:r>
            <a:r>
              <a:rPr lang="fr-BE" baseline="0" dirty="0" err="1" smtClean="0"/>
              <a:t>species</a:t>
            </a:r>
            <a:r>
              <a:rPr lang="fr-BE" baseline="0" dirty="0" smtClean="0"/>
              <a:t>. That </a:t>
            </a:r>
            <a:r>
              <a:rPr lang="fr-BE" baseline="0" dirty="0" err="1" smtClean="0"/>
              <a:t>would</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baseline="0" dirty="0" err="1" smtClean="0"/>
              <a:t>species</a:t>
            </a:r>
            <a:r>
              <a:rPr lang="fr-BE" baseline="0" dirty="0" smtClean="0"/>
              <a:t> have a trend to </a:t>
            </a:r>
            <a:r>
              <a:rPr lang="fr-BE" baseline="0" dirty="0" err="1" smtClean="0"/>
              <a:t>acquire</a:t>
            </a:r>
            <a:r>
              <a:rPr lang="fr-BE" baseline="0" dirty="0" smtClean="0"/>
              <a:t> </a:t>
            </a:r>
            <a:r>
              <a:rPr lang="fr-BE" baseline="0" dirty="0" err="1" smtClean="0"/>
              <a:t>specialisation</a:t>
            </a:r>
            <a:r>
              <a:rPr lang="fr-BE" baseline="0" dirty="0" smtClean="0"/>
              <a:t> </a:t>
            </a:r>
            <a:r>
              <a:rPr lang="fr-BE" baseline="0" dirty="0" err="1" smtClean="0"/>
              <a:t>through</a:t>
            </a:r>
            <a:r>
              <a:rPr lang="fr-BE" baseline="0" dirty="0" smtClean="0"/>
              <a:t> time. </a:t>
            </a:r>
            <a:r>
              <a:rPr lang="fr-BE" baseline="0" dirty="0" err="1" smtClean="0"/>
              <a:t>We</a:t>
            </a:r>
            <a:r>
              <a:rPr lang="fr-BE" baseline="0" dirty="0" smtClean="0"/>
              <a:t> </a:t>
            </a:r>
            <a:r>
              <a:rPr lang="fr-BE" baseline="0" dirty="0" err="1" smtClean="0"/>
              <a:t>might</a:t>
            </a:r>
            <a:r>
              <a:rPr lang="fr-BE" baseline="0" dirty="0" smtClean="0"/>
              <a:t> </a:t>
            </a:r>
            <a:r>
              <a:rPr lang="fr-BE" baseline="0" dirty="0" err="1" smtClean="0"/>
              <a:t>also</a:t>
            </a:r>
            <a:r>
              <a:rPr lang="fr-BE" baseline="0" dirty="0" smtClean="0"/>
              <a:t> </a:t>
            </a:r>
            <a:r>
              <a:rPr lang="fr-BE" baseline="0" dirty="0" err="1" smtClean="0"/>
              <a:t>correlate</a:t>
            </a:r>
            <a:r>
              <a:rPr lang="fr-BE" baseline="0" dirty="0" smtClean="0"/>
              <a:t> </a:t>
            </a:r>
            <a:r>
              <a:rPr lang="fr-BE" baseline="0" dirty="0" err="1" smtClean="0"/>
              <a:t>this</a:t>
            </a:r>
            <a:r>
              <a:rPr lang="fr-BE" baseline="0" dirty="0" smtClean="0"/>
              <a:t> radiation </a:t>
            </a:r>
            <a:r>
              <a:rPr lang="fr-BE" baseline="0" dirty="0" err="1" smtClean="0"/>
              <a:t>here</a:t>
            </a:r>
            <a:r>
              <a:rPr lang="fr-BE" baseline="0" dirty="0" smtClean="0"/>
              <a:t> </a:t>
            </a:r>
            <a:r>
              <a:rPr lang="fr-BE" baseline="0" dirty="0" err="1" smtClean="0"/>
              <a:t>with</a:t>
            </a:r>
            <a:r>
              <a:rPr lang="fr-BE" baseline="0" dirty="0" smtClean="0"/>
              <a:t> </a:t>
            </a:r>
            <a:r>
              <a:rPr lang="fr-BE" baseline="0" dirty="0" err="1" smtClean="0"/>
              <a:t>generalism</a:t>
            </a:r>
            <a:r>
              <a:rPr lang="fr-BE" baseline="0" dirty="0" smtClean="0"/>
              <a:t>. </a:t>
            </a:r>
            <a:r>
              <a:rPr lang="fr-BE" baseline="0" dirty="0" err="1" smtClean="0"/>
              <a:t>Then</a:t>
            </a:r>
            <a:r>
              <a:rPr lang="fr-BE" baseline="0" dirty="0" smtClean="0"/>
              <a:t> </a:t>
            </a:r>
            <a:r>
              <a:rPr lang="fr-BE" baseline="0" dirty="0" err="1" smtClean="0"/>
              <a:t>finally</a:t>
            </a:r>
            <a:r>
              <a:rPr lang="fr-BE" baseline="0" dirty="0" smtClean="0"/>
              <a:t> </a:t>
            </a:r>
            <a:r>
              <a:rPr lang="fr-BE" baseline="0" dirty="0" err="1" smtClean="0"/>
              <a:t>let’s</a:t>
            </a:r>
            <a:r>
              <a:rPr lang="fr-BE" baseline="0" dirty="0" smtClean="0"/>
              <a:t> </a:t>
            </a:r>
            <a:r>
              <a:rPr lang="fr-BE" baseline="0" dirty="0" err="1" smtClean="0"/>
              <a:t>also</a:t>
            </a:r>
            <a:r>
              <a:rPr lang="fr-BE" baseline="0" dirty="0" smtClean="0"/>
              <a:t> note </a:t>
            </a:r>
            <a:r>
              <a:rPr lang="fr-BE" baseline="0" dirty="0" err="1" smtClean="0"/>
              <a:t>that</a:t>
            </a:r>
            <a:r>
              <a:rPr lang="fr-BE" baseline="0" dirty="0" smtClean="0"/>
              <a:t> </a:t>
            </a:r>
            <a:r>
              <a:rPr lang="fr-BE" baseline="0" dirty="0" err="1" smtClean="0"/>
              <a:t>species</a:t>
            </a:r>
            <a:r>
              <a:rPr lang="fr-BE" baseline="0" dirty="0" smtClean="0"/>
              <a:t> </a:t>
            </a:r>
            <a:r>
              <a:rPr lang="fr-BE" baseline="0" dirty="0" err="1" smtClean="0"/>
              <a:t>using</a:t>
            </a:r>
            <a:r>
              <a:rPr lang="fr-BE" baseline="0" dirty="0" smtClean="0"/>
              <a:t> </a:t>
            </a:r>
            <a:r>
              <a:rPr lang="fr-BE" baseline="0" dirty="0" err="1" smtClean="0"/>
              <a:t>different</a:t>
            </a:r>
            <a:r>
              <a:rPr lang="fr-BE" baseline="0" dirty="0" smtClean="0"/>
              <a:t> </a:t>
            </a:r>
            <a:r>
              <a:rPr lang="fr-BE" baseline="0" dirty="0" err="1" smtClean="0"/>
              <a:t>phylotypes</a:t>
            </a:r>
            <a:r>
              <a:rPr lang="fr-BE" baseline="0" dirty="0" smtClean="0"/>
              <a:t> have </a:t>
            </a:r>
            <a:r>
              <a:rPr lang="fr-BE" baseline="0" dirty="0" err="1" smtClean="0"/>
              <a:t>many</a:t>
            </a:r>
            <a:r>
              <a:rPr lang="fr-BE" baseline="0" dirty="0" smtClean="0"/>
              <a:t> </a:t>
            </a:r>
            <a:r>
              <a:rPr lang="fr-BE" baseline="0" dirty="0" err="1" smtClean="0"/>
              <a:t>haplotypes</a:t>
            </a:r>
            <a:r>
              <a:rPr lang="fr-BE" baseline="0" dirty="0" smtClean="0"/>
              <a:t> </a:t>
            </a:r>
            <a:r>
              <a:rPr lang="fr-BE" baseline="0" dirty="0" err="1" smtClean="0"/>
              <a:t>while</a:t>
            </a:r>
            <a:r>
              <a:rPr lang="fr-BE" baseline="0" dirty="0" smtClean="0"/>
              <a:t> </a:t>
            </a:r>
            <a:r>
              <a:rPr lang="fr-BE" baseline="0" dirty="0" err="1" smtClean="0"/>
              <a:t>specialist</a:t>
            </a:r>
            <a:r>
              <a:rPr lang="fr-BE" baseline="0" dirty="0" smtClean="0"/>
              <a:t> one have </a:t>
            </a:r>
            <a:r>
              <a:rPr lang="fr-BE" baseline="0" dirty="0" err="1" smtClean="0"/>
              <a:t>only</a:t>
            </a:r>
            <a:r>
              <a:rPr lang="fr-BE" baseline="0" dirty="0" smtClean="0"/>
              <a:t> a few, </a:t>
            </a:r>
            <a:r>
              <a:rPr lang="fr-BE" baseline="0" dirty="0" err="1" smtClean="0"/>
              <a:t>suggesting</a:t>
            </a:r>
            <a:r>
              <a:rPr lang="fr-BE" baseline="0" dirty="0" smtClean="0"/>
              <a:t> more </a:t>
            </a:r>
            <a:r>
              <a:rPr lang="fr-BE" baseline="0" dirty="0" err="1" smtClean="0"/>
              <a:t>genetic</a:t>
            </a:r>
            <a:r>
              <a:rPr lang="fr-BE" baseline="0" dirty="0" smtClean="0"/>
              <a:t> </a:t>
            </a:r>
            <a:r>
              <a:rPr lang="fr-BE" baseline="0" dirty="0" err="1" smtClean="0"/>
              <a:t>stability</a:t>
            </a:r>
            <a:r>
              <a:rPr lang="fr-BE" baseline="0" dirty="0" smtClean="0"/>
              <a:t> in the </a:t>
            </a:r>
            <a:r>
              <a:rPr lang="fr-BE" baseline="0" dirty="0" err="1" smtClean="0"/>
              <a:t>specialiszed</a:t>
            </a:r>
            <a:r>
              <a:rPr lang="fr-BE" baseline="0" dirty="0" smtClean="0"/>
              <a:t> one.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16</a:t>
            </a:fld>
            <a:endParaRPr lang="fr-BE"/>
          </a:p>
        </p:txBody>
      </p:sp>
    </p:spTree>
    <p:extLst>
      <p:ext uri="{BB962C8B-B14F-4D97-AF65-F5344CB8AC3E}">
        <p14:creationId xmlns:p14="http://schemas.microsoft.com/office/powerpoint/2010/main" val="126309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Then</a:t>
            </a:r>
            <a:r>
              <a:rPr lang="fr-BE" dirty="0" smtClean="0"/>
              <a:t> to compare the </a:t>
            </a:r>
            <a:r>
              <a:rPr lang="fr-BE" dirty="0" err="1" smtClean="0"/>
              <a:t>two</a:t>
            </a:r>
            <a:r>
              <a:rPr lang="fr-BE" dirty="0" smtClean="0"/>
              <a:t> </a:t>
            </a:r>
            <a:r>
              <a:rPr lang="fr-BE" dirty="0" err="1" smtClean="0"/>
              <a:t>symbionts</a:t>
            </a:r>
            <a:r>
              <a:rPr lang="fr-BE" baseline="0" dirty="0" smtClean="0"/>
              <a:t> </a:t>
            </a:r>
            <a:r>
              <a:rPr lang="fr-BE" dirty="0" err="1" smtClean="0"/>
              <a:t>this</a:t>
            </a:r>
            <a:r>
              <a:rPr lang="fr-BE" dirty="0" smtClean="0"/>
              <a:t> </a:t>
            </a:r>
            <a:r>
              <a:rPr lang="fr-BE" dirty="0" err="1" smtClean="0"/>
              <a:t>is</a:t>
            </a:r>
            <a:r>
              <a:rPr lang="fr-BE" dirty="0" smtClean="0"/>
              <a:t> a figure</a:t>
            </a:r>
            <a:r>
              <a:rPr lang="fr-BE" baseline="0" dirty="0" smtClean="0"/>
              <a:t> </a:t>
            </a:r>
            <a:r>
              <a:rPr lang="fr-BE" baseline="0" dirty="0" err="1" smtClean="0"/>
              <a:t>with</a:t>
            </a:r>
            <a:r>
              <a:rPr lang="fr-BE" baseline="0" dirty="0" smtClean="0"/>
              <a:t> on the </a:t>
            </a:r>
            <a:r>
              <a:rPr lang="fr-BE" baseline="0" dirty="0" err="1" smtClean="0"/>
              <a:t>left</a:t>
            </a:r>
            <a:r>
              <a:rPr lang="fr-BE" baseline="0" dirty="0" smtClean="0"/>
              <a:t> a </a:t>
            </a:r>
            <a:r>
              <a:rPr lang="fr-BE" baseline="0" dirty="0" err="1" smtClean="0"/>
              <a:t>chronogram</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BEAST and on the right an </a:t>
            </a:r>
            <a:r>
              <a:rPr lang="fr-BE" baseline="0" dirty="0" err="1" smtClean="0"/>
              <a:t>haplotype</a:t>
            </a:r>
            <a:r>
              <a:rPr lang="fr-BE" baseline="0" dirty="0" smtClean="0"/>
              <a:t> network </a:t>
            </a:r>
            <a:r>
              <a:rPr lang="fr-BE" baseline="0" dirty="0" err="1" smtClean="0"/>
              <a:t>also</a:t>
            </a:r>
            <a:r>
              <a:rPr lang="fr-BE" baseline="0" dirty="0" smtClean="0"/>
              <a:t> of the </a:t>
            </a:r>
            <a:r>
              <a:rPr lang="fr-BE" baseline="0" dirty="0" err="1" smtClean="0"/>
              <a:t>fungus</a:t>
            </a:r>
            <a:r>
              <a:rPr lang="fr-BE" baseline="0" dirty="0" smtClean="0"/>
              <a:t> </a:t>
            </a:r>
            <a:r>
              <a:rPr lang="fr-BE" baseline="0" dirty="0" err="1" smtClean="0"/>
              <a:t>obtained</a:t>
            </a:r>
            <a:r>
              <a:rPr lang="fr-BE" baseline="0" dirty="0" smtClean="0"/>
              <a:t> </a:t>
            </a:r>
            <a:r>
              <a:rPr lang="fr-BE" baseline="0" dirty="0" err="1" smtClean="0"/>
              <a:t>with</a:t>
            </a:r>
            <a:r>
              <a:rPr lang="fr-BE" baseline="0" dirty="0" smtClean="0"/>
              <a:t> TCS.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fungal</a:t>
            </a:r>
            <a:r>
              <a:rPr lang="fr-BE" baseline="0" dirty="0" smtClean="0"/>
              <a:t> </a:t>
            </a:r>
            <a:r>
              <a:rPr lang="fr-BE" baseline="0" dirty="0" err="1" smtClean="0"/>
              <a:t>haplotypes</a:t>
            </a:r>
            <a:r>
              <a:rPr lang="fr-BE" baseline="0" dirty="0" smtClean="0"/>
              <a:t>, and the </a:t>
            </a:r>
            <a:r>
              <a:rPr lang="fr-BE" baseline="0" dirty="0" err="1" smtClean="0"/>
              <a:t>little</a:t>
            </a:r>
            <a:r>
              <a:rPr lang="fr-BE" baseline="0" dirty="0" smtClean="0"/>
              <a:t> dots the </a:t>
            </a:r>
            <a:r>
              <a:rPr lang="fr-BE" baseline="0" dirty="0" err="1" smtClean="0"/>
              <a:t>numbers</a:t>
            </a:r>
            <a:r>
              <a:rPr lang="fr-BE" baseline="0" dirty="0" smtClean="0"/>
              <a:t> of </a:t>
            </a:r>
            <a:r>
              <a:rPr lang="fr-BE" baseline="0" dirty="0" err="1" smtClean="0"/>
              <a:t>steps</a:t>
            </a:r>
            <a:r>
              <a:rPr lang="fr-BE" baseline="0" dirty="0" smtClean="0"/>
              <a:t> (mutations or </a:t>
            </a:r>
            <a:r>
              <a:rPr lang="fr-BE" baseline="0" dirty="0" err="1" smtClean="0"/>
              <a:t>indels</a:t>
            </a:r>
            <a:r>
              <a:rPr lang="fr-BE" baseline="0" dirty="0" smtClean="0"/>
              <a:t>) </a:t>
            </a:r>
            <a:r>
              <a:rPr lang="fr-BE" baseline="0" dirty="0" err="1" smtClean="0"/>
              <a:t>between</a:t>
            </a:r>
            <a:r>
              <a:rPr lang="fr-BE" baseline="0" dirty="0" smtClean="0"/>
              <a:t> </a:t>
            </a:r>
            <a:r>
              <a:rPr lang="fr-BE" baseline="0" dirty="0" err="1" smtClean="0"/>
              <a:t>each</a:t>
            </a:r>
            <a:r>
              <a:rPr lang="fr-BE" baseline="0" dirty="0" smtClean="0"/>
              <a:t> </a:t>
            </a:r>
            <a:r>
              <a:rPr lang="fr-BE" baseline="0" dirty="0" err="1" smtClean="0"/>
              <a:t>haplotype</a:t>
            </a:r>
            <a:r>
              <a:rPr lang="fr-BE" baseline="0" dirty="0" smtClean="0"/>
              <a:t>. The size of the </a:t>
            </a:r>
            <a:r>
              <a:rPr lang="fr-BE" baseline="0" dirty="0" err="1" smtClean="0"/>
              <a:t>circle</a:t>
            </a:r>
            <a:r>
              <a:rPr lang="fr-BE" baseline="0" dirty="0" smtClean="0"/>
              <a:t> </a:t>
            </a:r>
            <a:r>
              <a:rPr lang="fr-BE" baseline="0" dirty="0" err="1" smtClean="0"/>
              <a:t>is</a:t>
            </a:r>
            <a:r>
              <a:rPr lang="fr-BE" baseline="0" dirty="0" smtClean="0"/>
              <a:t> </a:t>
            </a:r>
            <a:r>
              <a:rPr lang="fr-BE" baseline="0" dirty="0" err="1" smtClean="0"/>
              <a:t>proportional</a:t>
            </a:r>
            <a:r>
              <a:rPr lang="fr-BE" baseline="0" dirty="0" smtClean="0"/>
              <a:t> to the </a:t>
            </a:r>
            <a:r>
              <a:rPr lang="fr-BE" baseline="0" dirty="0" err="1" smtClean="0"/>
              <a:t>number</a:t>
            </a:r>
            <a:r>
              <a:rPr lang="fr-BE" baseline="0" dirty="0" smtClean="0"/>
              <a:t> of </a:t>
            </a:r>
            <a:r>
              <a:rPr lang="fr-BE" baseline="0" dirty="0" err="1" smtClean="0"/>
              <a:t>specimens</a:t>
            </a:r>
            <a:r>
              <a:rPr lang="fr-BE" baseline="0" dirty="0" smtClean="0"/>
              <a:t>, and the </a:t>
            </a:r>
            <a:r>
              <a:rPr lang="fr-BE" baseline="0" dirty="0" err="1" smtClean="0"/>
              <a:t>color</a:t>
            </a:r>
            <a:r>
              <a:rPr lang="fr-BE" baseline="0" dirty="0" smtClean="0"/>
              <a:t> in the </a:t>
            </a:r>
            <a:r>
              <a:rPr lang="fr-BE" baseline="0" dirty="0" err="1" smtClean="0"/>
              <a:t>circles</a:t>
            </a:r>
            <a:r>
              <a:rPr lang="fr-BE" baseline="0" dirty="0" smtClean="0"/>
              <a:t> </a:t>
            </a:r>
            <a:r>
              <a:rPr lang="fr-BE" baseline="0" dirty="0" err="1" smtClean="0"/>
              <a:t>represent</a:t>
            </a:r>
            <a:r>
              <a:rPr lang="fr-BE" baseline="0" dirty="0" smtClean="0"/>
              <a:t> the </a:t>
            </a:r>
            <a:r>
              <a:rPr lang="fr-BE" baseline="0" dirty="0" err="1" smtClean="0"/>
              <a:t>identity</a:t>
            </a:r>
            <a:r>
              <a:rPr lang="fr-BE" baseline="0" dirty="0" smtClean="0"/>
              <a:t> of the Nostoc </a:t>
            </a:r>
            <a:r>
              <a:rPr lang="fr-BE" baseline="0" dirty="0" err="1" smtClean="0"/>
              <a:t>involved</a:t>
            </a:r>
            <a:r>
              <a:rPr lang="fr-BE" baseline="0" dirty="0" smtClean="0"/>
              <a:t> in the association. </a:t>
            </a:r>
            <a:r>
              <a:rPr lang="fr-BE" baseline="0" dirty="0" err="1" smtClean="0"/>
              <a:t>Then</a:t>
            </a:r>
            <a:r>
              <a:rPr lang="fr-BE" baseline="0" dirty="0" smtClean="0"/>
              <a:t> the background </a:t>
            </a:r>
            <a:r>
              <a:rPr lang="fr-BE" baseline="0" dirty="0" err="1" smtClean="0"/>
              <a:t>color</a:t>
            </a:r>
            <a:r>
              <a:rPr lang="fr-BE" baseline="0" dirty="0" smtClean="0"/>
              <a:t> corresponds to the </a:t>
            </a:r>
            <a:r>
              <a:rPr lang="fr-BE" baseline="0" dirty="0" err="1" smtClean="0"/>
              <a:t>geographic</a:t>
            </a:r>
            <a:r>
              <a:rPr lang="fr-BE" baseline="0" dirty="0" smtClean="0"/>
              <a:t> </a:t>
            </a:r>
            <a:r>
              <a:rPr lang="fr-BE" baseline="0" dirty="0" err="1" smtClean="0"/>
              <a:t>origins</a:t>
            </a:r>
            <a:r>
              <a:rPr lang="fr-BE" baseline="0" dirty="0" smtClean="0"/>
              <a:t> of </a:t>
            </a:r>
            <a:r>
              <a:rPr lang="fr-BE" baseline="0" dirty="0" err="1" smtClean="0"/>
              <a:t>specimens</a:t>
            </a:r>
            <a:r>
              <a:rPr lang="fr-BE" baseline="0" dirty="0" smtClean="0"/>
              <a:t>. So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there</a:t>
            </a:r>
            <a:r>
              <a:rPr lang="fr-BE" baseline="0" dirty="0" smtClean="0"/>
              <a:t> are </a:t>
            </a:r>
            <a:r>
              <a:rPr lang="fr-BE" baseline="0" dirty="0" err="1" smtClean="0"/>
              <a:t>several</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are strict </a:t>
            </a:r>
            <a:r>
              <a:rPr lang="fr-BE" baseline="0" dirty="0" err="1" smtClean="0"/>
              <a:t>specialist</a:t>
            </a:r>
            <a:r>
              <a:rPr lang="fr-BE" baseline="0" dirty="0" smtClean="0"/>
              <a:t>, </a:t>
            </a:r>
            <a:r>
              <a:rPr lang="fr-BE" baseline="0" dirty="0" err="1" smtClean="0"/>
              <a:t>associating</a:t>
            </a:r>
            <a:r>
              <a:rPr lang="fr-BE" baseline="0" dirty="0" smtClean="0"/>
              <a:t> </a:t>
            </a:r>
            <a:r>
              <a:rPr lang="fr-BE" baseline="0" dirty="0" err="1" smtClean="0"/>
              <a:t>with</a:t>
            </a:r>
            <a:r>
              <a:rPr lang="fr-BE" baseline="0" dirty="0" smtClean="0"/>
              <a:t> </a:t>
            </a:r>
            <a:r>
              <a:rPr lang="fr-BE" baseline="0" dirty="0" err="1" smtClean="0"/>
              <a:t>only</a:t>
            </a:r>
            <a:r>
              <a:rPr lang="fr-BE" baseline="0" dirty="0" smtClean="0"/>
              <a:t> one </a:t>
            </a:r>
            <a:r>
              <a:rPr lang="fr-BE" baseline="0" dirty="0" err="1" smtClean="0"/>
              <a:t>photobiont</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and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mainly</a:t>
            </a:r>
            <a:r>
              <a:rPr lang="fr-BE" baseline="0" dirty="0" smtClean="0"/>
              <a:t> in </a:t>
            </a:r>
            <a:r>
              <a:rPr lang="fr-BE" baseline="0" dirty="0" err="1" smtClean="0"/>
              <a:t>those</a:t>
            </a:r>
            <a:r>
              <a:rPr lang="fr-BE" baseline="0" dirty="0" smtClean="0"/>
              <a:t> </a:t>
            </a:r>
            <a:r>
              <a:rPr lang="fr-BE" baseline="0" dirty="0" err="1" smtClean="0"/>
              <a:t>two</a:t>
            </a:r>
            <a:r>
              <a:rPr lang="fr-BE" baseline="0" dirty="0" smtClean="0"/>
              <a:t> clades, and </a:t>
            </a:r>
            <a:r>
              <a:rPr lang="fr-BE" baseline="0" dirty="0" err="1" smtClean="0"/>
              <a:t>these</a:t>
            </a:r>
            <a:r>
              <a:rPr lang="fr-BE" baseline="0" dirty="0" smtClean="0"/>
              <a:t> </a:t>
            </a:r>
            <a:r>
              <a:rPr lang="fr-BE" baseline="0" dirty="0" err="1" smtClean="0"/>
              <a:t>specialist</a:t>
            </a:r>
            <a:r>
              <a:rPr lang="fr-BE" baseline="0" dirty="0" smtClean="0"/>
              <a:t> </a:t>
            </a:r>
            <a:r>
              <a:rPr lang="fr-BE" baseline="0" dirty="0" err="1" smtClean="0"/>
              <a:t>species</a:t>
            </a:r>
            <a:r>
              <a:rPr lang="fr-BE" baseline="0" dirty="0" smtClean="0"/>
              <a:t> are </a:t>
            </a:r>
            <a:r>
              <a:rPr lang="fr-BE" baseline="0" dirty="0" err="1" smtClean="0"/>
              <a:t>often</a:t>
            </a:r>
            <a:r>
              <a:rPr lang="fr-BE" baseline="0" dirty="0" smtClean="0"/>
              <a:t> </a:t>
            </a:r>
            <a:r>
              <a:rPr lang="fr-BE" baseline="0" dirty="0" err="1" smtClean="0"/>
              <a:t>restricted</a:t>
            </a:r>
            <a:r>
              <a:rPr lang="fr-BE" baseline="0" dirty="0" smtClean="0"/>
              <a:t> to a single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pacific</a:t>
            </a:r>
            <a:r>
              <a:rPr lang="fr-BE" baseline="0" dirty="0" smtClean="0"/>
              <a:t> </a:t>
            </a:r>
            <a:r>
              <a:rPr lang="fr-BE" baseline="0" dirty="0" err="1" smtClean="0"/>
              <a:t>northwest</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boreal</a:t>
            </a:r>
            <a:r>
              <a:rPr lang="fr-BE" baseline="0" dirty="0" smtClean="0"/>
              <a:t> </a:t>
            </a:r>
            <a:r>
              <a:rPr lang="fr-BE" baseline="0" dirty="0" err="1" smtClean="0"/>
              <a:t>regions</a:t>
            </a:r>
            <a:r>
              <a:rPr lang="fr-BE" baseline="0" dirty="0" smtClean="0"/>
              <a:t>, or </a:t>
            </a:r>
            <a:r>
              <a:rPr lang="fr-BE" baseline="0" dirty="0" err="1" smtClean="0"/>
              <a:t>these</a:t>
            </a:r>
            <a:r>
              <a:rPr lang="fr-BE" baseline="0" dirty="0" smtClean="0"/>
              <a:t> </a:t>
            </a:r>
            <a:r>
              <a:rPr lang="fr-BE" baseline="0" dirty="0" err="1" smtClean="0"/>
              <a:t>ones</a:t>
            </a:r>
            <a:r>
              <a:rPr lang="fr-BE" baseline="0" dirty="0" smtClean="0"/>
              <a:t> in </a:t>
            </a:r>
            <a:r>
              <a:rPr lang="fr-BE" baseline="0" dirty="0" err="1" smtClean="0"/>
              <a:t>asia</a:t>
            </a:r>
            <a:r>
              <a:rPr lang="fr-BE" baseline="0" dirty="0" smtClean="0"/>
              <a:t> or </a:t>
            </a:r>
            <a:r>
              <a:rPr lang="fr-BE" baseline="0" dirty="0" err="1" smtClean="0"/>
              <a:t>australasia</a:t>
            </a:r>
            <a:r>
              <a:rPr lang="fr-BE" baseline="0" dirty="0" smtClean="0"/>
              <a:t>. On the </a:t>
            </a:r>
            <a:r>
              <a:rPr lang="fr-BE" baseline="0" dirty="0" err="1" smtClean="0"/>
              <a:t>other</a:t>
            </a:r>
            <a:r>
              <a:rPr lang="fr-BE" baseline="0" dirty="0" smtClean="0"/>
              <a:t> hand </a:t>
            </a:r>
            <a:r>
              <a:rPr lang="fr-BE" baseline="0" dirty="0" err="1" smtClean="0"/>
              <a:t>this</a:t>
            </a:r>
            <a:r>
              <a:rPr lang="fr-BE" baseline="0" dirty="0" smtClean="0"/>
              <a:t> clade </a:t>
            </a:r>
            <a:r>
              <a:rPr lang="fr-BE" baseline="0" dirty="0" err="1" smtClean="0"/>
              <a:t>here</a:t>
            </a:r>
            <a:r>
              <a:rPr lang="fr-BE" baseline="0" dirty="0" smtClean="0"/>
              <a:t> for instance </a:t>
            </a:r>
            <a:r>
              <a:rPr lang="fr-BE" baseline="0" dirty="0" err="1" smtClean="0"/>
              <a:t>that</a:t>
            </a:r>
            <a:r>
              <a:rPr lang="fr-BE" baseline="0" dirty="0" smtClean="0"/>
              <a:t> has a </a:t>
            </a:r>
            <a:r>
              <a:rPr lang="fr-BE" baseline="0" dirty="0" err="1" smtClean="0"/>
              <a:t>cosmopolitan</a:t>
            </a:r>
            <a:r>
              <a:rPr lang="fr-BE" baseline="0" dirty="0" smtClean="0"/>
              <a:t> distribution </a:t>
            </a:r>
            <a:r>
              <a:rPr lang="fr-BE" baseline="0" dirty="0" err="1" smtClean="0"/>
              <a:t>taken</a:t>
            </a:r>
            <a:r>
              <a:rPr lang="fr-BE" baseline="0" dirty="0" smtClean="0"/>
              <a:t> as a </a:t>
            </a:r>
            <a:r>
              <a:rPr lang="fr-BE" baseline="0" dirty="0" err="1" smtClean="0"/>
              <a:t>whole</a:t>
            </a:r>
            <a:r>
              <a:rPr lang="fr-BE" baseline="0" dirty="0" smtClean="0"/>
              <a:t> have </a:t>
            </a:r>
            <a:r>
              <a:rPr lang="fr-BE" baseline="0" dirty="0" err="1" smtClean="0"/>
              <a:t>some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associate</a:t>
            </a:r>
            <a:r>
              <a:rPr lang="fr-BE" baseline="0" dirty="0" smtClean="0"/>
              <a:t> </a:t>
            </a:r>
            <a:r>
              <a:rPr lang="fr-BE" baseline="0" dirty="0" err="1" smtClean="0"/>
              <a:t>with</a:t>
            </a:r>
            <a:r>
              <a:rPr lang="fr-BE" baseline="0" dirty="0" smtClean="0"/>
              <a:t> a lot of </a:t>
            </a:r>
            <a:r>
              <a:rPr lang="fr-BE" baseline="0" dirty="0" err="1" smtClean="0"/>
              <a:t>different</a:t>
            </a:r>
            <a:r>
              <a:rPr lang="fr-BE" baseline="0" dirty="0" smtClean="0"/>
              <a:t> </a:t>
            </a:r>
            <a:r>
              <a:rPr lang="fr-BE" baseline="0" dirty="0" err="1" smtClean="0"/>
              <a:t>phylotypes</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 few </a:t>
            </a:r>
            <a:r>
              <a:rPr lang="fr-BE" baseline="0" dirty="0" err="1" smtClean="0"/>
              <a:t>interesting</a:t>
            </a:r>
            <a:r>
              <a:rPr lang="fr-BE" baseline="0" dirty="0" smtClean="0"/>
              <a:t> cases </a:t>
            </a:r>
            <a:r>
              <a:rPr lang="fr-BE" baseline="0" dirty="0" err="1" smtClean="0"/>
              <a:t>where</a:t>
            </a:r>
            <a:r>
              <a:rPr lang="fr-BE" baseline="0" dirty="0" smtClean="0"/>
              <a:t> </a:t>
            </a:r>
            <a:r>
              <a:rPr lang="fr-BE" baseline="0" dirty="0" err="1" smtClean="0"/>
              <a:t>species</a:t>
            </a:r>
            <a:r>
              <a:rPr lang="fr-BE" baseline="0" dirty="0" smtClean="0"/>
              <a:t> show </a:t>
            </a:r>
            <a:r>
              <a:rPr lang="fr-BE" baseline="0" dirty="0" err="1" smtClean="0"/>
              <a:t>strong</a:t>
            </a:r>
            <a:r>
              <a:rPr lang="fr-BE" baseline="0" dirty="0" smtClean="0"/>
              <a:t> </a:t>
            </a:r>
            <a:r>
              <a:rPr lang="fr-BE" baseline="0" dirty="0" err="1" smtClean="0"/>
              <a:t>specificity</a:t>
            </a:r>
            <a:r>
              <a:rPr lang="fr-BE" baseline="0" dirty="0" smtClean="0"/>
              <a:t> in a </a:t>
            </a:r>
            <a:r>
              <a:rPr lang="fr-BE" baseline="0" dirty="0" err="1" smtClean="0"/>
              <a:t>region</a:t>
            </a:r>
            <a:r>
              <a:rPr lang="fr-BE" baseline="0" dirty="0" smtClean="0"/>
              <a:t>, but </a:t>
            </a:r>
            <a:r>
              <a:rPr lang="fr-BE" baseline="0" dirty="0" err="1" smtClean="0"/>
              <a:t>then</a:t>
            </a:r>
            <a:r>
              <a:rPr lang="fr-BE" baseline="0" dirty="0" smtClean="0"/>
              <a:t> switch to </a:t>
            </a:r>
            <a:r>
              <a:rPr lang="fr-BE" baseline="0" dirty="0" err="1" smtClean="0"/>
              <a:t>another</a:t>
            </a:r>
            <a:r>
              <a:rPr lang="fr-BE" baseline="0" dirty="0" smtClean="0"/>
              <a:t> nostoc in a </a:t>
            </a:r>
            <a:r>
              <a:rPr lang="fr-BE" baseline="0" dirty="0" err="1" smtClean="0"/>
              <a:t>different</a:t>
            </a:r>
            <a:r>
              <a:rPr lang="fr-BE" baseline="0" dirty="0" smtClean="0"/>
              <a:t> </a:t>
            </a:r>
            <a:r>
              <a:rPr lang="fr-BE" baseline="0" dirty="0" err="1" smtClean="0"/>
              <a:t>region</a:t>
            </a:r>
            <a:r>
              <a:rPr lang="fr-BE" baseline="0" dirty="0" smtClean="0"/>
              <a:t> </a:t>
            </a:r>
            <a:r>
              <a:rPr lang="fr-BE" baseline="0" dirty="0" err="1" smtClean="0"/>
              <a:t>like</a:t>
            </a:r>
            <a:r>
              <a:rPr lang="fr-BE" baseline="0" dirty="0" smtClean="0"/>
              <a:t> </a:t>
            </a:r>
            <a:r>
              <a:rPr lang="fr-BE" baseline="0" dirty="0" err="1" smtClean="0"/>
              <a:t>this</a:t>
            </a:r>
            <a:r>
              <a:rPr lang="fr-BE" baseline="0" dirty="0" smtClean="0"/>
              <a:t> one </a:t>
            </a:r>
            <a:r>
              <a:rPr lang="fr-BE" baseline="0" dirty="0" err="1" smtClean="0"/>
              <a:t>which</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green nostoc in </a:t>
            </a:r>
            <a:r>
              <a:rPr lang="fr-BE" baseline="0" dirty="0" err="1" smtClean="0"/>
              <a:t>boreal</a:t>
            </a:r>
            <a:r>
              <a:rPr lang="fr-BE" baseline="0" dirty="0" smtClean="0"/>
              <a:t> zones and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brownish</a:t>
            </a:r>
            <a:r>
              <a:rPr lang="fr-BE" baseline="0" dirty="0" smtClean="0"/>
              <a:t> one in </a:t>
            </a:r>
            <a:r>
              <a:rPr lang="fr-BE" baseline="0" dirty="0" err="1" smtClean="0"/>
              <a:t>south</a:t>
            </a:r>
            <a:r>
              <a:rPr lang="fr-BE" baseline="0" dirty="0" smtClean="0"/>
              <a:t> of the usa, or </a:t>
            </a:r>
            <a:r>
              <a:rPr lang="fr-BE" baseline="0" dirty="0" err="1" smtClean="0"/>
              <a:t>this</a:t>
            </a:r>
            <a:r>
              <a:rPr lang="fr-BE" baseline="0" dirty="0" smtClean="0"/>
              <a:t> one </a:t>
            </a:r>
            <a:r>
              <a:rPr lang="fr-BE" baseline="0" dirty="0" err="1" smtClean="0"/>
              <a:t>that</a:t>
            </a:r>
            <a:r>
              <a:rPr lang="fr-BE" baseline="0" dirty="0" smtClean="0"/>
              <a:t> </a:t>
            </a:r>
            <a:r>
              <a:rPr lang="fr-BE" baseline="0" dirty="0" err="1" smtClean="0"/>
              <a:t>associates</a:t>
            </a:r>
            <a:r>
              <a:rPr lang="fr-BE" baseline="0" dirty="0" smtClean="0"/>
              <a:t> </a:t>
            </a:r>
            <a:r>
              <a:rPr lang="fr-BE" baseline="0" dirty="0" err="1" smtClean="0"/>
              <a:t>with</a:t>
            </a:r>
            <a:r>
              <a:rPr lang="fr-BE" baseline="0" dirty="0" smtClean="0"/>
              <a:t> </a:t>
            </a:r>
            <a:r>
              <a:rPr lang="fr-BE" baseline="0" dirty="0" err="1" smtClean="0"/>
              <a:t>this</a:t>
            </a:r>
            <a:r>
              <a:rPr lang="fr-BE" baseline="0" dirty="0" smtClean="0"/>
              <a:t> </a:t>
            </a:r>
            <a:r>
              <a:rPr lang="fr-BE" baseline="0" dirty="0" err="1" smtClean="0"/>
              <a:t>dark</a:t>
            </a:r>
            <a:r>
              <a:rPr lang="fr-BE" baseline="0" dirty="0" smtClean="0"/>
              <a:t> </a:t>
            </a:r>
            <a:r>
              <a:rPr lang="fr-BE" baseline="0" dirty="0" err="1" smtClean="0"/>
              <a:t>red</a:t>
            </a:r>
            <a:r>
              <a:rPr lang="fr-BE" baseline="0" dirty="0" smtClean="0"/>
              <a:t> one in </a:t>
            </a:r>
            <a:r>
              <a:rPr lang="fr-BE" baseline="0" dirty="0" err="1" smtClean="0"/>
              <a:t>boreal</a:t>
            </a:r>
            <a:r>
              <a:rPr lang="fr-BE" baseline="0" dirty="0" smtClean="0"/>
              <a:t> </a:t>
            </a:r>
            <a:r>
              <a:rPr lang="fr-BE" baseline="0" dirty="0" err="1" smtClean="0"/>
              <a:t>regions</a:t>
            </a:r>
            <a:r>
              <a:rPr lang="fr-BE" baseline="0" dirty="0" smtClean="0"/>
              <a:t>, but </a:t>
            </a:r>
            <a:r>
              <a:rPr lang="fr-BE" baseline="0" dirty="0" err="1" smtClean="0"/>
              <a:t>with</a:t>
            </a:r>
            <a:r>
              <a:rPr lang="fr-BE" baseline="0" dirty="0" smtClean="0"/>
              <a:t> </a:t>
            </a:r>
            <a:r>
              <a:rPr lang="fr-BE" baseline="0" dirty="0" err="1" smtClean="0"/>
              <a:t>this</a:t>
            </a:r>
            <a:r>
              <a:rPr lang="fr-BE" baseline="0" dirty="0" smtClean="0"/>
              <a:t> green one in </a:t>
            </a:r>
            <a:r>
              <a:rPr lang="fr-BE" baseline="0" dirty="0" err="1" smtClean="0"/>
              <a:t>temperate</a:t>
            </a:r>
            <a:r>
              <a:rPr lang="fr-BE" baseline="0" dirty="0" smtClean="0"/>
              <a:t> </a:t>
            </a:r>
            <a:r>
              <a:rPr lang="fr-BE" baseline="0" dirty="0" err="1" smtClean="0"/>
              <a:t>Asia</a:t>
            </a:r>
            <a:r>
              <a:rPr lang="fr-BE" baseline="0" dirty="0" smtClean="0"/>
              <a:t>. This </a:t>
            </a:r>
            <a:r>
              <a:rPr lang="fr-BE" baseline="0" dirty="0" err="1" smtClean="0"/>
              <a:t>fits</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with</a:t>
            </a:r>
            <a:r>
              <a:rPr lang="fr-BE" baseline="0" dirty="0" smtClean="0"/>
              <a:t> the </a:t>
            </a:r>
            <a:r>
              <a:rPr lang="fr-BE" baseline="0" dirty="0" err="1" smtClean="0"/>
              <a:t>geographic</a:t>
            </a:r>
            <a:r>
              <a:rPr lang="fr-BE" baseline="0" dirty="0" smtClean="0"/>
              <a:t> </a:t>
            </a:r>
            <a:r>
              <a:rPr lang="fr-BE" baseline="0" dirty="0" err="1" smtClean="0"/>
              <a:t>mosaic</a:t>
            </a:r>
            <a:r>
              <a:rPr lang="fr-BE" baseline="0" dirty="0" smtClean="0"/>
              <a:t> of </a:t>
            </a:r>
            <a:r>
              <a:rPr lang="fr-BE" baseline="0" dirty="0" err="1" smtClean="0"/>
              <a:t>coevolution</a:t>
            </a:r>
            <a:r>
              <a:rPr lang="fr-BE" baseline="0" dirty="0" smtClean="0"/>
              <a:t> </a:t>
            </a:r>
            <a:r>
              <a:rPr lang="fr-BE" baseline="0" dirty="0" err="1" smtClean="0"/>
              <a:t>theory</a:t>
            </a:r>
            <a:r>
              <a:rPr lang="fr-BE" baseline="0" dirty="0" smtClean="0"/>
              <a:t> </a:t>
            </a:r>
            <a:r>
              <a:rPr lang="fr-BE" baseline="0" dirty="0" err="1" smtClean="0"/>
              <a:t>stating</a:t>
            </a:r>
            <a:r>
              <a:rPr lang="fr-BE" baseline="0" dirty="0" smtClean="0"/>
              <a:t> </a:t>
            </a:r>
            <a:r>
              <a:rPr lang="en-US" sz="1200" dirty="0" smtClean="0"/>
              <a:t>that long-term dynamics of coevolution may occur over large geographic ranges rather than within local populations and based on the observation that a species may adapt and become specialized to another species differently in separate regions.</a:t>
            </a:r>
            <a:endParaRPr lang="fr-BE" sz="1200" dirty="0" smtClean="0"/>
          </a:p>
          <a:p>
            <a:r>
              <a:rPr lang="fr-BE" baseline="0" dirty="0" smtClean="0"/>
              <a:t>There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selectivity</a:t>
            </a:r>
            <a:r>
              <a:rPr lang="fr-BE" baseline="0" dirty="0" smtClean="0"/>
              <a:t>, </a:t>
            </a:r>
            <a:r>
              <a:rPr lang="fr-BE" baseline="0" dirty="0" err="1" smtClean="0"/>
              <a:t>meaning</a:t>
            </a:r>
            <a:r>
              <a:rPr lang="fr-BE" baseline="0" dirty="0" smtClean="0"/>
              <a:t> </a:t>
            </a:r>
            <a:r>
              <a:rPr lang="fr-BE" baseline="0" dirty="0" err="1" smtClean="0"/>
              <a:t>that</a:t>
            </a:r>
            <a:r>
              <a:rPr lang="fr-BE" baseline="0" dirty="0" smtClean="0"/>
              <a:t> for instance all </a:t>
            </a:r>
            <a:r>
              <a:rPr lang="fr-BE" baseline="0" dirty="0" err="1" smtClean="0"/>
              <a:t>these</a:t>
            </a:r>
            <a:r>
              <a:rPr lang="fr-BE" baseline="0" dirty="0" smtClean="0"/>
              <a: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found</a:t>
            </a:r>
            <a:r>
              <a:rPr lang="fr-BE" baseline="0" dirty="0" smtClean="0"/>
              <a:t> in the </a:t>
            </a:r>
            <a:r>
              <a:rPr lang="fr-BE" baseline="0" dirty="0" err="1" smtClean="0"/>
              <a:t>same</a:t>
            </a:r>
            <a:r>
              <a:rPr lang="fr-BE" baseline="0" dirty="0" smtClean="0"/>
              <a:t> </a:t>
            </a:r>
            <a:r>
              <a:rPr lang="fr-BE" baseline="0" dirty="0" err="1" smtClean="0"/>
              <a:t>localities</a:t>
            </a:r>
            <a:r>
              <a:rPr lang="fr-BE" baseline="0" dirty="0" smtClean="0"/>
              <a:t> of </a:t>
            </a:r>
            <a:r>
              <a:rPr lang="fr-BE" baseline="0" dirty="0" err="1" smtClean="0"/>
              <a:t>Norway</a:t>
            </a:r>
            <a:r>
              <a:rPr lang="fr-BE" baseline="0" dirty="0" smtClean="0"/>
              <a:t>, </a:t>
            </a:r>
            <a:r>
              <a:rPr lang="fr-BE" baseline="0" dirty="0" err="1" smtClean="0"/>
              <a:t>Russia</a:t>
            </a:r>
            <a:r>
              <a:rPr lang="fr-BE" baseline="0" dirty="0" smtClean="0"/>
              <a:t> and Canada, but in all 3 continents </a:t>
            </a:r>
            <a:r>
              <a:rPr lang="fr-BE" baseline="0" dirty="0" err="1" smtClean="0"/>
              <a:t>this</a:t>
            </a:r>
            <a:r>
              <a:rPr lang="fr-BE" baseline="0" dirty="0" smtClean="0"/>
              <a:t> one </a:t>
            </a:r>
            <a:r>
              <a:rPr lang="fr-BE" baseline="0" dirty="0" err="1" smtClean="0"/>
              <a:t>was</a:t>
            </a:r>
            <a:r>
              <a:rPr lang="fr-BE" baseline="0" dirty="0" smtClean="0"/>
              <a:t> </a:t>
            </a:r>
            <a:r>
              <a:rPr lang="fr-BE" baseline="0" dirty="0" err="1" smtClean="0"/>
              <a:t>always</a:t>
            </a:r>
            <a:r>
              <a:rPr lang="fr-BE" baseline="0" dirty="0" smtClean="0"/>
              <a:t> </a:t>
            </a:r>
            <a:r>
              <a:rPr lang="fr-BE" baseline="0" dirty="0" err="1" smtClean="0"/>
              <a:t>with</a:t>
            </a:r>
            <a:r>
              <a:rPr lang="fr-BE" baseline="0" dirty="0" smtClean="0"/>
              <a:t> the </a:t>
            </a:r>
            <a:r>
              <a:rPr lang="fr-BE" baseline="0" dirty="0" err="1" smtClean="0"/>
              <a:t>grey</a:t>
            </a:r>
            <a:r>
              <a:rPr lang="fr-BE" baseline="0" dirty="0" smtClean="0"/>
              <a:t> one, </a:t>
            </a:r>
            <a:r>
              <a:rPr lang="fr-BE" baseline="0" dirty="0" err="1" smtClean="0"/>
              <a:t>these</a:t>
            </a:r>
            <a:r>
              <a:rPr lang="fr-BE" baseline="0" dirty="0" smtClean="0"/>
              <a:t> </a:t>
            </a:r>
            <a:r>
              <a:rPr lang="fr-BE" baseline="0" dirty="0" err="1" smtClean="0"/>
              <a:t>ones</a:t>
            </a:r>
            <a:r>
              <a:rPr lang="fr-BE" baseline="0" dirty="0" smtClean="0"/>
              <a:t> </a:t>
            </a:r>
            <a:r>
              <a:rPr lang="fr-BE" baseline="0" dirty="0" err="1" smtClean="0"/>
              <a:t>with</a:t>
            </a:r>
            <a:r>
              <a:rPr lang="fr-BE" baseline="0" dirty="0" smtClean="0"/>
              <a:t> the green one and </a:t>
            </a:r>
            <a:r>
              <a:rPr lang="fr-BE" baseline="0" dirty="0" err="1" smtClean="0"/>
              <a:t>this</a:t>
            </a:r>
            <a:r>
              <a:rPr lang="fr-BE" baseline="0" dirty="0" smtClean="0"/>
              <a:t> one </a:t>
            </a:r>
            <a:r>
              <a:rPr lang="fr-BE" baseline="0" dirty="0" err="1" smtClean="0"/>
              <a:t>with</a:t>
            </a:r>
            <a:r>
              <a:rPr lang="fr-BE" baseline="0" dirty="0" smtClean="0"/>
              <a:t> the </a:t>
            </a:r>
            <a:r>
              <a:rPr lang="fr-BE" baseline="0" dirty="0" err="1" smtClean="0"/>
              <a:t>red</a:t>
            </a:r>
            <a:r>
              <a:rPr lang="fr-BE" baseline="0" dirty="0" smtClean="0"/>
              <a:t> one, </a:t>
            </a:r>
            <a:r>
              <a:rPr lang="fr-BE" baseline="0" dirty="0" err="1" smtClean="0"/>
              <a:t>even</a:t>
            </a:r>
            <a:r>
              <a:rPr lang="fr-BE" baseline="0" dirty="0" smtClean="0"/>
              <a:t> </a:t>
            </a:r>
            <a:r>
              <a:rPr lang="fr-BE" baseline="0" dirty="0" err="1" smtClean="0"/>
              <a:t>though</a:t>
            </a:r>
            <a:r>
              <a:rPr lang="fr-BE" baseline="0" dirty="0" smtClean="0"/>
              <a:t> the </a:t>
            </a:r>
            <a:r>
              <a:rPr lang="fr-BE" baseline="0" dirty="0" err="1" smtClean="0"/>
              <a:t>other</a:t>
            </a:r>
            <a:r>
              <a:rPr lang="fr-BE" baseline="0" dirty="0" smtClean="0"/>
              <a:t> nostoc </a:t>
            </a:r>
            <a:r>
              <a:rPr lang="fr-BE" baseline="0" dirty="0" err="1" smtClean="0"/>
              <a:t>were</a:t>
            </a:r>
            <a:r>
              <a:rPr lang="fr-BE" baseline="0" dirty="0" smtClean="0"/>
              <a:t> </a:t>
            </a:r>
            <a:r>
              <a:rPr lang="fr-BE" baseline="0" dirty="0" err="1" smtClean="0"/>
              <a:t>present</a:t>
            </a:r>
            <a:r>
              <a:rPr lang="fr-BE" baseline="0" dirty="0" smtClean="0"/>
              <a:t> </a:t>
            </a:r>
            <a:r>
              <a:rPr lang="fr-BE" baseline="0" dirty="0" err="1" smtClean="0"/>
              <a:t>so</a:t>
            </a:r>
            <a:r>
              <a:rPr lang="fr-BE" baseline="0" dirty="0" smtClean="0"/>
              <a:t> </a:t>
            </a:r>
            <a:r>
              <a:rPr lang="fr-BE" baseline="0" dirty="0" err="1" smtClean="0"/>
              <a:t>it’s</a:t>
            </a:r>
            <a:r>
              <a:rPr lang="fr-BE" baseline="0" dirty="0" smtClean="0"/>
              <a:t> not </a:t>
            </a:r>
            <a:r>
              <a:rPr lang="fr-BE" baseline="0" dirty="0" err="1" smtClean="0"/>
              <a:t>just</a:t>
            </a:r>
            <a:r>
              <a:rPr lang="fr-BE" baseline="0" dirty="0" smtClean="0"/>
              <a:t> association </a:t>
            </a:r>
            <a:r>
              <a:rPr lang="fr-BE" baseline="0" dirty="0" err="1" smtClean="0"/>
              <a:t>with</a:t>
            </a:r>
            <a:r>
              <a:rPr lang="fr-BE" baseline="0" dirty="0" smtClean="0"/>
              <a:t> </a:t>
            </a:r>
            <a:r>
              <a:rPr lang="fr-BE" baseline="0" dirty="0" err="1" smtClean="0"/>
              <a:t>any</a:t>
            </a:r>
            <a:r>
              <a:rPr lang="fr-BE" baseline="0" dirty="0" smtClean="0"/>
              <a:t> Nostoc </a:t>
            </a:r>
            <a:r>
              <a:rPr lang="fr-BE" baseline="0" dirty="0" err="1" smtClean="0"/>
              <a:t>present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a:t>
            </a:r>
            <a:r>
              <a:rPr lang="fr-BE" baseline="0" dirty="0" err="1" smtClean="0"/>
              <a:t>specialists</a:t>
            </a:r>
            <a:r>
              <a:rPr lang="fr-BE" baseline="0" dirty="0" smtClean="0"/>
              <a:t> </a:t>
            </a:r>
            <a:r>
              <a:rPr lang="fr-BE" baseline="0" dirty="0" err="1" smtClean="0"/>
              <a:t>species</a:t>
            </a:r>
            <a:r>
              <a:rPr lang="fr-BE" baseline="0" dirty="0" smtClean="0"/>
              <a:t> are </a:t>
            </a:r>
            <a:r>
              <a:rPr lang="fr-BE" baseline="0" dirty="0" err="1" smtClean="0"/>
              <a:t>always</a:t>
            </a:r>
            <a:r>
              <a:rPr lang="fr-BE" baseline="0" dirty="0" smtClean="0"/>
              <a:t> on a long </a:t>
            </a:r>
            <a:r>
              <a:rPr lang="fr-BE" baseline="0" dirty="0" err="1" smtClean="0"/>
              <a:t>branch</a:t>
            </a:r>
            <a:r>
              <a:rPr lang="fr-BE" baseline="0" dirty="0" smtClean="0"/>
              <a:t>, </a:t>
            </a:r>
            <a:r>
              <a:rPr lang="fr-BE" baseline="0" dirty="0" err="1" smtClean="0"/>
              <a:t>meaning</a:t>
            </a:r>
            <a:r>
              <a:rPr lang="fr-BE" baseline="0" dirty="0" smtClean="0"/>
              <a:t> </a:t>
            </a:r>
            <a:r>
              <a:rPr lang="fr-BE" baseline="0" dirty="0" err="1" smtClean="0"/>
              <a:t>they</a:t>
            </a:r>
            <a:r>
              <a:rPr lang="fr-BE" baseline="0" dirty="0" smtClean="0"/>
              <a:t> </a:t>
            </a:r>
            <a:r>
              <a:rPr lang="fr-BE" baseline="0" dirty="0" err="1" smtClean="0"/>
              <a:t>most</a:t>
            </a:r>
            <a:r>
              <a:rPr lang="fr-BE" baseline="0" dirty="0" smtClean="0"/>
              <a:t> </a:t>
            </a:r>
            <a:r>
              <a:rPr lang="fr-BE" baseline="0" dirty="0" err="1" smtClean="0"/>
              <a:t>probably</a:t>
            </a:r>
            <a:r>
              <a:rPr lang="fr-BE" baseline="0" dirty="0" smtClean="0"/>
              <a:t> </a:t>
            </a:r>
            <a:r>
              <a:rPr lang="fr-BE" baseline="0" dirty="0" err="1" smtClean="0"/>
              <a:t>represent</a:t>
            </a:r>
            <a:r>
              <a:rPr lang="fr-BE" baseline="0" dirty="0" smtClean="0"/>
              <a:t> </a:t>
            </a:r>
            <a:r>
              <a:rPr lang="fr-BE" baseline="0" dirty="0" err="1" smtClean="0"/>
              <a:t>species</a:t>
            </a:r>
            <a:r>
              <a:rPr lang="fr-BE" baseline="0" dirty="0" smtClean="0"/>
              <a:t> </a:t>
            </a:r>
            <a:r>
              <a:rPr lang="fr-BE" baseline="0" dirty="0" err="1" smtClean="0"/>
              <a:t>existing</a:t>
            </a:r>
            <a:r>
              <a:rPr lang="fr-BE" baseline="0" dirty="0" smtClean="0"/>
              <a:t> for a long time </a:t>
            </a:r>
            <a:r>
              <a:rPr lang="fr-BE" baseline="0" dirty="0" err="1" smtClean="0"/>
              <a:t>while</a:t>
            </a:r>
            <a:r>
              <a:rPr lang="fr-BE" baseline="0" dirty="0" smtClean="0"/>
              <a:t> </a:t>
            </a:r>
            <a:r>
              <a:rPr lang="fr-BE" baseline="0" dirty="0" err="1" smtClean="0"/>
              <a:t>generalist</a:t>
            </a:r>
            <a:r>
              <a:rPr lang="fr-BE" baseline="0" dirty="0" smtClean="0"/>
              <a:t> </a:t>
            </a:r>
            <a:r>
              <a:rPr lang="fr-BE" baseline="0" dirty="0" err="1" smtClean="0"/>
              <a:t>species</a:t>
            </a:r>
            <a:r>
              <a:rPr lang="fr-BE" baseline="0" dirty="0" smtClean="0"/>
              <a:t> are on </a:t>
            </a:r>
            <a:r>
              <a:rPr lang="fr-BE" baseline="0" dirty="0" err="1" smtClean="0"/>
              <a:t>very</a:t>
            </a:r>
            <a:r>
              <a:rPr lang="fr-BE" baseline="0" dirty="0" smtClean="0"/>
              <a:t> short branches, </a:t>
            </a:r>
            <a:r>
              <a:rPr lang="fr-BE" baseline="0" dirty="0" err="1" smtClean="0"/>
              <a:t>suggesting</a:t>
            </a:r>
            <a:r>
              <a:rPr lang="fr-BE" baseline="0" dirty="0" smtClean="0"/>
              <a:t> </a:t>
            </a:r>
            <a:r>
              <a:rPr lang="fr-BE" baseline="0" dirty="0" err="1" smtClean="0"/>
              <a:t>recent</a:t>
            </a:r>
            <a:r>
              <a:rPr lang="fr-BE" baseline="0" dirty="0" smtClean="0"/>
              <a:t> </a:t>
            </a:r>
            <a:r>
              <a:rPr lang="fr-BE" baseline="0" dirty="0" err="1" smtClean="0"/>
              <a:t>species</a:t>
            </a:r>
            <a:r>
              <a:rPr lang="fr-BE" baseline="0" dirty="0" smtClean="0"/>
              <a:t>. That </a:t>
            </a:r>
            <a:r>
              <a:rPr lang="fr-BE" baseline="0" dirty="0" err="1" smtClean="0"/>
              <a:t>would</a:t>
            </a:r>
            <a:r>
              <a:rPr lang="fr-BE" baseline="0" dirty="0" smtClean="0"/>
              <a:t> </a:t>
            </a:r>
            <a:r>
              <a:rPr lang="fr-BE" baseline="0" dirty="0" err="1" smtClean="0"/>
              <a:t>suggest</a:t>
            </a:r>
            <a:r>
              <a:rPr lang="fr-BE" baseline="0" dirty="0" smtClean="0"/>
              <a:t> </a:t>
            </a:r>
            <a:r>
              <a:rPr lang="fr-BE" baseline="0" dirty="0" err="1" smtClean="0"/>
              <a:t>that</a:t>
            </a:r>
            <a:r>
              <a:rPr lang="fr-BE" baseline="0" dirty="0" smtClean="0"/>
              <a:t> </a:t>
            </a:r>
            <a:r>
              <a:rPr lang="fr-BE" baseline="0" dirty="0" err="1" smtClean="0"/>
              <a:t>species</a:t>
            </a:r>
            <a:r>
              <a:rPr lang="fr-BE" baseline="0" dirty="0" smtClean="0"/>
              <a:t> have a trend to </a:t>
            </a:r>
            <a:r>
              <a:rPr lang="fr-BE" baseline="0" dirty="0" err="1" smtClean="0"/>
              <a:t>acquire</a:t>
            </a:r>
            <a:r>
              <a:rPr lang="fr-BE" baseline="0" dirty="0" smtClean="0"/>
              <a:t> </a:t>
            </a:r>
            <a:r>
              <a:rPr lang="fr-BE" baseline="0" dirty="0" err="1" smtClean="0"/>
              <a:t>specialisation</a:t>
            </a:r>
            <a:r>
              <a:rPr lang="fr-BE" baseline="0" dirty="0" smtClean="0"/>
              <a:t> </a:t>
            </a:r>
            <a:r>
              <a:rPr lang="fr-BE" baseline="0" dirty="0" err="1" smtClean="0"/>
              <a:t>through</a:t>
            </a:r>
            <a:r>
              <a:rPr lang="fr-BE" baseline="0" dirty="0" smtClean="0"/>
              <a:t> time. </a:t>
            </a:r>
            <a:r>
              <a:rPr lang="fr-BE" baseline="0" dirty="0" err="1" smtClean="0"/>
              <a:t>We</a:t>
            </a:r>
            <a:r>
              <a:rPr lang="fr-BE" baseline="0" dirty="0" smtClean="0"/>
              <a:t> </a:t>
            </a:r>
            <a:r>
              <a:rPr lang="fr-BE" baseline="0" dirty="0" err="1" smtClean="0"/>
              <a:t>might</a:t>
            </a:r>
            <a:r>
              <a:rPr lang="fr-BE" baseline="0" dirty="0" smtClean="0"/>
              <a:t> </a:t>
            </a:r>
            <a:r>
              <a:rPr lang="fr-BE" baseline="0" dirty="0" err="1" smtClean="0"/>
              <a:t>also</a:t>
            </a:r>
            <a:r>
              <a:rPr lang="fr-BE" baseline="0" dirty="0" smtClean="0"/>
              <a:t> </a:t>
            </a:r>
            <a:r>
              <a:rPr lang="fr-BE" baseline="0" dirty="0" err="1" smtClean="0"/>
              <a:t>correlate</a:t>
            </a:r>
            <a:r>
              <a:rPr lang="fr-BE" baseline="0" dirty="0" smtClean="0"/>
              <a:t> </a:t>
            </a:r>
            <a:r>
              <a:rPr lang="fr-BE" baseline="0" dirty="0" err="1" smtClean="0"/>
              <a:t>this</a:t>
            </a:r>
            <a:r>
              <a:rPr lang="fr-BE" baseline="0" dirty="0" smtClean="0"/>
              <a:t> radiation </a:t>
            </a:r>
            <a:r>
              <a:rPr lang="fr-BE" baseline="0" dirty="0" err="1" smtClean="0"/>
              <a:t>here</a:t>
            </a:r>
            <a:r>
              <a:rPr lang="fr-BE" baseline="0" dirty="0" smtClean="0"/>
              <a:t> </a:t>
            </a:r>
            <a:r>
              <a:rPr lang="fr-BE" baseline="0" dirty="0" err="1" smtClean="0"/>
              <a:t>with</a:t>
            </a:r>
            <a:r>
              <a:rPr lang="fr-BE" baseline="0" dirty="0" smtClean="0"/>
              <a:t> </a:t>
            </a:r>
            <a:r>
              <a:rPr lang="fr-BE" baseline="0" dirty="0" err="1" smtClean="0"/>
              <a:t>generalism</a:t>
            </a:r>
            <a:r>
              <a:rPr lang="fr-BE" baseline="0" dirty="0" smtClean="0"/>
              <a:t>. </a:t>
            </a:r>
            <a:r>
              <a:rPr lang="fr-BE" baseline="0" dirty="0" err="1" smtClean="0"/>
              <a:t>Then</a:t>
            </a:r>
            <a:r>
              <a:rPr lang="fr-BE" baseline="0" dirty="0" smtClean="0"/>
              <a:t> </a:t>
            </a:r>
            <a:r>
              <a:rPr lang="fr-BE" baseline="0" dirty="0" err="1" smtClean="0"/>
              <a:t>finally</a:t>
            </a:r>
            <a:r>
              <a:rPr lang="fr-BE" baseline="0" dirty="0" smtClean="0"/>
              <a:t> </a:t>
            </a:r>
            <a:r>
              <a:rPr lang="fr-BE" baseline="0" dirty="0" err="1" smtClean="0"/>
              <a:t>let’s</a:t>
            </a:r>
            <a:r>
              <a:rPr lang="fr-BE" baseline="0" dirty="0" smtClean="0"/>
              <a:t> </a:t>
            </a:r>
            <a:r>
              <a:rPr lang="fr-BE" baseline="0" dirty="0" err="1" smtClean="0"/>
              <a:t>also</a:t>
            </a:r>
            <a:r>
              <a:rPr lang="fr-BE" baseline="0" dirty="0" smtClean="0"/>
              <a:t> note </a:t>
            </a:r>
            <a:r>
              <a:rPr lang="fr-BE" baseline="0" dirty="0" err="1" smtClean="0"/>
              <a:t>that</a:t>
            </a:r>
            <a:r>
              <a:rPr lang="fr-BE" baseline="0" dirty="0" smtClean="0"/>
              <a:t> </a:t>
            </a:r>
            <a:r>
              <a:rPr lang="fr-BE" baseline="0" dirty="0" err="1" smtClean="0"/>
              <a:t>species</a:t>
            </a:r>
            <a:r>
              <a:rPr lang="fr-BE" baseline="0" dirty="0" smtClean="0"/>
              <a:t> </a:t>
            </a:r>
            <a:r>
              <a:rPr lang="fr-BE" baseline="0" dirty="0" err="1" smtClean="0"/>
              <a:t>using</a:t>
            </a:r>
            <a:r>
              <a:rPr lang="fr-BE" baseline="0" dirty="0" smtClean="0"/>
              <a:t> </a:t>
            </a:r>
            <a:r>
              <a:rPr lang="fr-BE" baseline="0" dirty="0" err="1" smtClean="0"/>
              <a:t>different</a:t>
            </a:r>
            <a:r>
              <a:rPr lang="fr-BE" baseline="0" dirty="0" smtClean="0"/>
              <a:t> </a:t>
            </a:r>
            <a:r>
              <a:rPr lang="fr-BE" baseline="0" dirty="0" err="1" smtClean="0"/>
              <a:t>phylotypes</a:t>
            </a:r>
            <a:r>
              <a:rPr lang="fr-BE" baseline="0" dirty="0" smtClean="0"/>
              <a:t> have </a:t>
            </a:r>
            <a:r>
              <a:rPr lang="fr-BE" baseline="0" dirty="0" err="1" smtClean="0"/>
              <a:t>many</a:t>
            </a:r>
            <a:r>
              <a:rPr lang="fr-BE" baseline="0" dirty="0" smtClean="0"/>
              <a:t> </a:t>
            </a:r>
            <a:r>
              <a:rPr lang="fr-BE" baseline="0" dirty="0" err="1" smtClean="0"/>
              <a:t>haplotypes</a:t>
            </a:r>
            <a:r>
              <a:rPr lang="fr-BE" baseline="0" dirty="0" smtClean="0"/>
              <a:t> </a:t>
            </a:r>
            <a:r>
              <a:rPr lang="fr-BE" baseline="0" dirty="0" err="1" smtClean="0"/>
              <a:t>while</a:t>
            </a:r>
            <a:r>
              <a:rPr lang="fr-BE" baseline="0" dirty="0" smtClean="0"/>
              <a:t> </a:t>
            </a:r>
            <a:r>
              <a:rPr lang="fr-BE" baseline="0" dirty="0" err="1" smtClean="0"/>
              <a:t>specialist</a:t>
            </a:r>
            <a:r>
              <a:rPr lang="fr-BE" baseline="0" dirty="0" smtClean="0"/>
              <a:t> one have </a:t>
            </a:r>
            <a:r>
              <a:rPr lang="fr-BE" baseline="0" dirty="0" err="1" smtClean="0"/>
              <a:t>only</a:t>
            </a:r>
            <a:r>
              <a:rPr lang="fr-BE" baseline="0" dirty="0" smtClean="0"/>
              <a:t> a few, </a:t>
            </a:r>
            <a:r>
              <a:rPr lang="fr-BE" baseline="0" dirty="0" err="1" smtClean="0"/>
              <a:t>suggesting</a:t>
            </a:r>
            <a:r>
              <a:rPr lang="fr-BE" baseline="0" dirty="0" smtClean="0"/>
              <a:t> more </a:t>
            </a:r>
            <a:r>
              <a:rPr lang="fr-BE" baseline="0" dirty="0" err="1" smtClean="0"/>
              <a:t>genetic</a:t>
            </a:r>
            <a:r>
              <a:rPr lang="fr-BE" baseline="0" dirty="0" smtClean="0"/>
              <a:t> </a:t>
            </a:r>
            <a:r>
              <a:rPr lang="fr-BE" baseline="0" dirty="0" err="1" smtClean="0"/>
              <a:t>stability</a:t>
            </a:r>
            <a:r>
              <a:rPr lang="fr-BE" baseline="0" dirty="0" smtClean="0"/>
              <a:t> in the </a:t>
            </a:r>
            <a:r>
              <a:rPr lang="fr-BE" baseline="0" dirty="0" err="1" smtClean="0"/>
              <a:t>specialiszed</a:t>
            </a:r>
            <a:r>
              <a:rPr lang="fr-BE" baseline="0" dirty="0" smtClean="0"/>
              <a:t> one.</a:t>
            </a:r>
            <a:endParaRPr lang="fr-BE" dirty="0"/>
          </a:p>
        </p:txBody>
      </p:sp>
      <p:sp>
        <p:nvSpPr>
          <p:cNvPr id="4" name="Slide Number Placeholder 3"/>
          <p:cNvSpPr>
            <a:spLocks noGrp="1"/>
          </p:cNvSpPr>
          <p:nvPr>
            <p:ph type="sldNum" sz="quarter" idx="10"/>
          </p:nvPr>
        </p:nvSpPr>
        <p:spPr/>
        <p:txBody>
          <a:bodyPr/>
          <a:lstStyle/>
          <a:p>
            <a:fld id="{0D28CDAB-97EE-4EA2-947D-8B41D62886BD}" type="slidenum">
              <a:rPr lang="fr-BE" smtClean="0"/>
              <a:t>17</a:t>
            </a:fld>
            <a:endParaRPr lang="fr-BE"/>
          </a:p>
        </p:txBody>
      </p:sp>
    </p:spTree>
    <p:extLst>
      <p:ext uri="{BB962C8B-B14F-4D97-AF65-F5344CB8AC3E}">
        <p14:creationId xmlns:p14="http://schemas.microsoft.com/office/powerpoint/2010/main" val="1654252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F5B379-6806-1A4E-AD8A-2DE1FF5D51D0}" type="datetimeFigureOut">
              <a:rPr lang="en-US" smtClean="0"/>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851111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5B379-6806-1A4E-AD8A-2DE1FF5D51D0}" type="datetimeFigureOut">
              <a:rPr lang="en-US" smtClean="0"/>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6701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5B379-6806-1A4E-AD8A-2DE1FF5D51D0}" type="datetimeFigureOut">
              <a:rPr lang="en-US" smtClean="0"/>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110834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5B379-6806-1A4E-AD8A-2DE1FF5D51D0}" type="datetimeFigureOut">
              <a:rPr lang="en-US" smtClean="0"/>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23679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5B379-6806-1A4E-AD8A-2DE1FF5D51D0}" type="datetimeFigureOut">
              <a:rPr lang="en-US" smtClean="0"/>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51451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5B379-6806-1A4E-AD8A-2DE1FF5D51D0}" type="datetimeFigureOut">
              <a:rPr lang="en-US" smtClean="0"/>
              <a:t>5/22/17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173778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5B379-6806-1A4E-AD8A-2DE1FF5D51D0}" type="datetimeFigureOut">
              <a:rPr lang="en-US" smtClean="0"/>
              <a:t>5/22/17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121852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5B379-6806-1A4E-AD8A-2DE1FF5D51D0}" type="datetimeFigureOut">
              <a:rPr lang="en-US" smtClean="0"/>
              <a:t>5/22/17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137539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5B379-6806-1A4E-AD8A-2DE1FF5D51D0}" type="datetimeFigureOut">
              <a:rPr lang="en-US" smtClean="0"/>
              <a:t>5/22/17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82057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5B379-6806-1A4E-AD8A-2DE1FF5D51D0}" type="datetimeFigureOut">
              <a:rPr lang="en-US" smtClean="0"/>
              <a:t>5/22/17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34431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5B379-6806-1A4E-AD8A-2DE1FF5D51D0}" type="datetimeFigureOut">
              <a:rPr lang="en-US" smtClean="0"/>
              <a:t>5/22/17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954C0-FA83-3C40-A41B-34709F11DF2D}" type="slidenum">
              <a:rPr lang="en-US" smtClean="0"/>
              <a:t>‹#›</a:t>
            </a:fld>
            <a:endParaRPr lang="en-US"/>
          </a:p>
        </p:txBody>
      </p:sp>
    </p:spTree>
    <p:extLst>
      <p:ext uri="{BB962C8B-B14F-4D97-AF65-F5344CB8AC3E}">
        <p14:creationId xmlns:p14="http://schemas.microsoft.com/office/powerpoint/2010/main" val="1567780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5B379-6806-1A4E-AD8A-2DE1FF5D51D0}" type="datetimeFigureOut">
              <a:rPr lang="en-US" smtClean="0"/>
              <a:t>5/22/17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954C0-FA83-3C40-A41B-34709F11DF2D}" type="slidenum">
              <a:rPr lang="en-US" smtClean="0"/>
              <a:t>‹#›</a:t>
            </a:fld>
            <a:endParaRPr lang="en-US"/>
          </a:p>
        </p:txBody>
      </p:sp>
    </p:spTree>
    <p:extLst>
      <p:ext uri="{BB962C8B-B14F-4D97-AF65-F5344CB8AC3E}">
        <p14:creationId xmlns:p14="http://schemas.microsoft.com/office/powerpoint/2010/main" val="145219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hart" Target="../charts/chart7.xml"/><Relationship Id="rId5"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4438"/>
            <a:ext cx="12072938" cy="2387600"/>
          </a:xfrm>
        </p:spPr>
        <p:txBody>
          <a:bodyPr>
            <a:noAutofit/>
          </a:bodyPr>
          <a:lstStyle/>
          <a:p>
            <a:r>
              <a:rPr lang="en-US" sz="4000" dirty="0" smtClean="0"/>
              <a:t>Worldwide </a:t>
            </a:r>
            <a:r>
              <a:rPr lang="en-US" sz="4000" dirty="0" err="1" smtClean="0"/>
              <a:t>spatio</a:t>
            </a:r>
            <a:r>
              <a:rPr lang="en-US" sz="4000" dirty="0" smtClean="0"/>
              <a:t>-temporal patterns of symbiotic </a:t>
            </a:r>
            <a:br>
              <a:rPr lang="en-US" sz="4000" dirty="0" smtClean="0"/>
            </a:br>
            <a:r>
              <a:rPr lang="en-US" sz="4000" dirty="0" smtClean="0"/>
              <a:t>specificity between </a:t>
            </a:r>
            <a:r>
              <a:rPr lang="en-US" sz="4000" i="1" dirty="0" err="1" smtClean="0"/>
              <a:t>Peltigera</a:t>
            </a:r>
            <a:r>
              <a:rPr lang="en-US" sz="4000" dirty="0" smtClean="0"/>
              <a:t> and its </a:t>
            </a:r>
            <a:r>
              <a:rPr lang="en-US" sz="4000" i="1" dirty="0" err="1" smtClean="0"/>
              <a:t>Nostoc</a:t>
            </a:r>
            <a:r>
              <a:rPr lang="en-US" sz="4000" dirty="0" smtClean="0"/>
              <a:t> </a:t>
            </a:r>
            <a:r>
              <a:rPr lang="en-US" sz="4000" dirty="0" smtClean="0"/>
              <a:t>partners </a:t>
            </a:r>
            <a:r>
              <a:rPr lang="en-US" sz="4000" dirty="0"/>
              <a:t/>
            </a:r>
            <a:br>
              <a:rPr lang="en-US" sz="4000" dirty="0"/>
            </a:br>
            <a:endParaRPr lang="en-US" sz="4000" dirty="0"/>
          </a:p>
        </p:txBody>
      </p:sp>
      <p:sp>
        <p:nvSpPr>
          <p:cNvPr id="3" name="Subtitle 2"/>
          <p:cNvSpPr>
            <a:spLocks noGrp="1"/>
          </p:cNvSpPr>
          <p:nvPr>
            <p:ph type="subTitle" idx="1"/>
          </p:nvPr>
        </p:nvSpPr>
        <p:spPr/>
        <p:txBody>
          <a:bodyPr/>
          <a:lstStyle/>
          <a:p>
            <a:pPr fontAlgn="ctr"/>
            <a:r>
              <a:rPr lang="en-US" b="1" dirty="0" smtClean="0"/>
              <a:t>N. Magain, J. </a:t>
            </a:r>
            <a:r>
              <a:rPr lang="en-US" b="1" dirty="0" err="1" smtClean="0"/>
              <a:t>Miadlikowska</a:t>
            </a:r>
            <a:r>
              <a:rPr lang="en-US" b="1" dirty="0" smtClean="0"/>
              <a:t>, J. Lu, B. </a:t>
            </a:r>
            <a:r>
              <a:rPr lang="en-US" b="1" dirty="0" err="1" smtClean="0"/>
              <a:t>Goffinet</a:t>
            </a:r>
            <a:r>
              <a:rPr lang="en-US" b="1" dirty="0" smtClean="0"/>
              <a:t>, E. </a:t>
            </a:r>
            <a:r>
              <a:rPr lang="en-US" b="1" dirty="0" err="1" smtClean="0"/>
              <a:t>Sérusiaux</a:t>
            </a:r>
            <a:r>
              <a:rPr lang="en-US" b="1" dirty="0" smtClean="0"/>
              <a:t>, F. </a:t>
            </a:r>
            <a:r>
              <a:rPr lang="en-US" b="1" dirty="0" err="1" smtClean="0"/>
              <a:t>Lutzoni</a:t>
            </a:r>
            <a:endParaRPr lang="en-US" dirty="0"/>
          </a:p>
        </p:txBody>
      </p:sp>
      <p:sp>
        <p:nvSpPr>
          <p:cNvPr id="5" name="TextBox 4"/>
          <p:cNvSpPr txBox="1"/>
          <p:nvPr/>
        </p:nvSpPr>
        <p:spPr>
          <a:xfrm>
            <a:off x="1914526" y="6272221"/>
            <a:ext cx="9129712" cy="461665"/>
          </a:xfrm>
          <a:prstGeom prst="rect">
            <a:avLst/>
          </a:prstGeom>
          <a:noFill/>
        </p:spPr>
        <p:txBody>
          <a:bodyPr wrap="square" rtlCol="0">
            <a:spAutoFit/>
          </a:bodyPr>
          <a:lstStyle/>
          <a:p>
            <a:r>
              <a:rPr lang="en-US" sz="2400" dirty="0" smtClean="0"/>
              <a:t>Future Arctic Workshop, </a:t>
            </a:r>
            <a:r>
              <a:rPr lang="en-US" sz="2400" dirty="0" err="1" smtClean="0"/>
              <a:t>Forêt</a:t>
            </a:r>
            <a:r>
              <a:rPr lang="en-US" sz="2400" dirty="0" smtClean="0"/>
              <a:t> Montmorency, May 25th, 2017</a:t>
            </a:r>
            <a:endParaRPr lang="en-US" sz="2400" dirty="0"/>
          </a:p>
        </p:txBody>
      </p:sp>
    </p:spTree>
    <p:extLst>
      <p:ext uri="{BB962C8B-B14F-4D97-AF65-F5344CB8AC3E}">
        <p14:creationId xmlns:p14="http://schemas.microsoft.com/office/powerpoint/2010/main" val="721160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7212" y="1049987"/>
            <a:ext cx="8355252" cy="5676513"/>
          </a:xfrm>
          <a:ln>
            <a:solidFill>
              <a:schemeClr val="accent2">
                <a:lumMod val="75000"/>
              </a:schemeClr>
            </a:solidFill>
          </a:ln>
        </p:spPr>
      </p:pic>
      <p:sp>
        <p:nvSpPr>
          <p:cNvPr id="6" name="TextBox 5"/>
          <p:cNvSpPr txBox="1"/>
          <p:nvPr/>
        </p:nvSpPr>
        <p:spPr>
          <a:xfrm>
            <a:off x="1919536" y="162851"/>
            <a:ext cx="8352928" cy="74690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Phylogeny</a:t>
            </a:r>
            <a:r>
              <a:rPr lang="fr-BE" sz="3200" dirty="0" smtClean="0"/>
              <a:t> </a:t>
            </a:r>
            <a:r>
              <a:rPr lang="fr-BE" sz="3200" dirty="0"/>
              <a:t>of the mycobiont (</a:t>
            </a:r>
            <a:r>
              <a:rPr lang="fr-BE" sz="3200" i="1" dirty="0"/>
              <a:t>Peltigera</a:t>
            </a:r>
            <a:r>
              <a:rPr lang="fr-BE" sz="3200" dirty="0"/>
              <a:t>)</a:t>
            </a:r>
          </a:p>
        </p:txBody>
      </p:sp>
      <p:sp>
        <p:nvSpPr>
          <p:cNvPr id="5" name="Content Placeholder 2"/>
          <p:cNvSpPr txBox="1">
            <a:spLocks/>
          </p:cNvSpPr>
          <p:nvPr/>
        </p:nvSpPr>
        <p:spPr>
          <a:xfrm>
            <a:off x="2063552" y="6021288"/>
            <a:ext cx="2664296" cy="504056"/>
          </a:xfrm>
          <a:prstGeom prst="rect">
            <a:avLst/>
          </a:prstGeom>
          <a:solidFill>
            <a:schemeClr val="accent2">
              <a:lumMod val="20000"/>
              <a:lumOff val="80000"/>
            </a:schemeClr>
          </a:solidFill>
          <a:ln>
            <a:solidFill>
              <a:schemeClr val="accent2">
                <a:lumMod val="75000"/>
              </a:schemeClr>
            </a:solidFill>
          </a:ln>
        </p:spPr>
        <p:txBody>
          <a:bodyPr vert="horz" lIns="91440" tIns="12600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BE" sz="2400" dirty="0"/>
              <a:t>39 putative </a:t>
            </a:r>
            <a:r>
              <a:rPr lang="fr-BE" sz="2400" dirty="0" err="1"/>
              <a:t>species</a:t>
            </a:r>
            <a:endParaRPr lang="fr-BE" sz="2400" dirty="0"/>
          </a:p>
        </p:txBody>
      </p:sp>
      <p:sp>
        <p:nvSpPr>
          <p:cNvPr id="2" name="Rectangle 1"/>
          <p:cNvSpPr/>
          <p:nvPr/>
        </p:nvSpPr>
        <p:spPr>
          <a:xfrm>
            <a:off x="7104112" y="1196752"/>
            <a:ext cx="216024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3" name="Rectangle 2"/>
          <p:cNvSpPr/>
          <p:nvPr/>
        </p:nvSpPr>
        <p:spPr>
          <a:xfrm>
            <a:off x="7104112" y="2348880"/>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7" name="Rectangle 6"/>
          <p:cNvSpPr/>
          <p:nvPr/>
        </p:nvSpPr>
        <p:spPr>
          <a:xfrm>
            <a:off x="5157788" y="3068960"/>
            <a:ext cx="2271712" cy="860103"/>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04112" y="6298445"/>
            <a:ext cx="1839863" cy="226899"/>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41382" y="5600702"/>
            <a:ext cx="1431081" cy="271462"/>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787438" y="7532366"/>
            <a:ext cx="845938" cy="275705"/>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43975" y="5302611"/>
            <a:ext cx="1431081" cy="271462"/>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128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7212" y="1049987"/>
            <a:ext cx="8355252" cy="5676513"/>
          </a:xfrm>
          <a:ln>
            <a:solidFill>
              <a:schemeClr val="accent2">
                <a:lumMod val="75000"/>
              </a:schemeClr>
            </a:solidFill>
          </a:ln>
        </p:spPr>
      </p:pic>
      <p:sp>
        <p:nvSpPr>
          <p:cNvPr id="6" name="TextBox 5"/>
          <p:cNvSpPr txBox="1"/>
          <p:nvPr/>
        </p:nvSpPr>
        <p:spPr>
          <a:xfrm>
            <a:off x="1919536" y="162851"/>
            <a:ext cx="8352928" cy="74690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Phylogeny</a:t>
            </a:r>
            <a:r>
              <a:rPr lang="fr-BE" sz="3200" dirty="0" smtClean="0"/>
              <a:t> </a:t>
            </a:r>
            <a:r>
              <a:rPr lang="fr-BE" sz="3200" dirty="0"/>
              <a:t>of the mycobiont (</a:t>
            </a:r>
            <a:r>
              <a:rPr lang="fr-BE" sz="3200" i="1" dirty="0"/>
              <a:t>Peltigera</a:t>
            </a:r>
            <a:r>
              <a:rPr lang="fr-BE" sz="3200" dirty="0"/>
              <a:t>)</a:t>
            </a:r>
          </a:p>
        </p:txBody>
      </p:sp>
      <p:sp>
        <p:nvSpPr>
          <p:cNvPr id="5" name="Content Placeholder 2"/>
          <p:cNvSpPr txBox="1">
            <a:spLocks/>
          </p:cNvSpPr>
          <p:nvPr/>
        </p:nvSpPr>
        <p:spPr>
          <a:xfrm>
            <a:off x="2063552" y="6021288"/>
            <a:ext cx="2664296" cy="504056"/>
          </a:xfrm>
          <a:prstGeom prst="rect">
            <a:avLst/>
          </a:prstGeom>
          <a:solidFill>
            <a:schemeClr val="accent2">
              <a:lumMod val="20000"/>
              <a:lumOff val="80000"/>
            </a:schemeClr>
          </a:solidFill>
          <a:ln>
            <a:solidFill>
              <a:schemeClr val="accent2">
                <a:lumMod val="75000"/>
              </a:schemeClr>
            </a:solidFill>
          </a:ln>
        </p:spPr>
        <p:txBody>
          <a:bodyPr vert="horz" lIns="91440" tIns="12600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BE" sz="2400" dirty="0"/>
              <a:t>39 putative </a:t>
            </a:r>
            <a:r>
              <a:rPr lang="fr-BE" sz="2400" dirty="0" err="1"/>
              <a:t>species</a:t>
            </a:r>
            <a:endParaRPr lang="fr-BE" sz="2400" dirty="0"/>
          </a:p>
        </p:txBody>
      </p:sp>
      <p:sp>
        <p:nvSpPr>
          <p:cNvPr id="2" name="Rectangle 1"/>
          <p:cNvSpPr/>
          <p:nvPr/>
        </p:nvSpPr>
        <p:spPr>
          <a:xfrm>
            <a:off x="7104112" y="1196752"/>
            <a:ext cx="216024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3" name="Rectangle 2"/>
          <p:cNvSpPr/>
          <p:nvPr/>
        </p:nvSpPr>
        <p:spPr>
          <a:xfrm>
            <a:off x="7104112" y="2348880"/>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7" name="Rectangle 6"/>
          <p:cNvSpPr/>
          <p:nvPr/>
        </p:nvSpPr>
        <p:spPr>
          <a:xfrm>
            <a:off x="5157788" y="1049987"/>
            <a:ext cx="3028950" cy="278751"/>
          </a:xfrm>
          <a:prstGeom prst="rect">
            <a:avLst/>
          </a:prstGeom>
          <a:solidFill>
            <a:srgbClr val="7030A0">
              <a:alpha val="2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43514" y="5673171"/>
            <a:ext cx="3028950" cy="278751"/>
          </a:xfrm>
          <a:prstGeom prst="rect">
            <a:avLst/>
          </a:prstGeom>
          <a:solidFill>
            <a:srgbClr val="7030A0">
              <a:alpha val="2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29240" y="9470087"/>
            <a:ext cx="3028950" cy="278751"/>
          </a:xfrm>
          <a:prstGeom prst="rect">
            <a:avLst/>
          </a:prstGeom>
          <a:solidFill>
            <a:srgbClr val="7030A0">
              <a:alpha val="2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43514" y="5295621"/>
            <a:ext cx="3028950" cy="278751"/>
          </a:xfrm>
          <a:prstGeom prst="rect">
            <a:avLst/>
          </a:prstGeom>
          <a:solidFill>
            <a:srgbClr val="7030A0">
              <a:alpha val="2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55282" y="1344033"/>
            <a:ext cx="3028950" cy="1208001"/>
          </a:xfrm>
          <a:prstGeom prst="rect">
            <a:avLst/>
          </a:prstGeom>
          <a:solidFill>
            <a:schemeClr val="accent2">
              <a:lumMod val="60000"/>
              <a:lumOff val="40000"/>
              <a:alpha val="21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67050" y="-2985105"/>
            <a:ext cx="3028950" cy="1208001"/>
          </a:xfrm>
          <a:prstGeom prst="rect">
            <a:avLst/>
          </a:prstGeom>
          <a:solidFill>
            <a:schemeClr val="accent2">
              <a:lumMod val="60000"/>
              <a:lumOff val="40000"/>
              <a:alpha val="21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24101" y="4282691"/>
            <a:ext cx="1807493" cy="356575"/>
          </a:xfrm>
          <a:prstGeom prst="rect">
            <a:avLst/>
          </a:prstGeom>
          <a:solidFill>
            <a:schemeClr val="accent6">
              <a:lumMod val="60000"/>
              <a:lumOff val="40000"/>
              <a:alpha val="2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68517" y="4639266"/>
            <a:ext cx="1807493" cy="166203"/>
          </a:xfrm>
          <a:prstGeom prst="rect">
            <a:avLst/>
          </a:prstGeom>
          <a:solidFill>
            <a:schemeClr val="accent6">
              <a:lumMod val="60000"/>
              <a:lumOff val="40000"/>
              <a:alpha val="2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1525" y="5351894"/>
            <a:ext cx="1807493" cy="166203"/>
          </a:xfrm>
          <a:prstGeom prst="rect">
            <a:avLst/>
          </a:prstGeom>
          <a:solidFill>
            <a:schemeClr val="accent6">
              <a:lumMod val="60000"/>
              <a:lumOff val="40000"/>
              <a:alpha val="2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95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9536" y="1124744"/>
            <a:ext cx="8352928" cy="4787840"/>
          </a:xfrm>
          <a:ln>
            <a:solidFill>
              <a:schemeClr val="accent2">
                <a:lumMod val="75000"/>
              </a:schemeClr>
            </a:solidFill>
          </a:ln>
        </p:spPr>
      </p:pic>
      <p:sp>
        <p:nvSpPr>
          <p:cNvPr id="5" name="TextBox 4"/>
          <p:cNvSpPr txBox="1"/>
          <p:nvPr/>
        </p:nvSpPr>
        <p:spPr>
          <a:xfrm>
            <a:off x="1919536" y="162850"/>
            <a:ext cx="8352928" cy="71612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000" dirty="0" smtClean="0"/>
              <a:t>Distribution </a:t>
            </a:r>
            <a:r>
              <a:rPr lang="fr-BE" sz="3000" dirty="0"/>
              <a:t>of cyanobiont (</a:t>
            </a:r>
            <a:r>
              <a:rPr lang="fr-BE" sz="3000" i="1" dirty="0"/>
              <a:t>Nostoc)</a:t>
            </a:r>
            <a:r>
              <a:rPr lang="fr-BE" sz="3000" dirty="0"/>
              <a:t> phylogroups</a:t>
            </a:r>
          </a:p>
        </p:txBody>
      </p:sp>
      <p:sp>
        <p:nvSpPr>
          <p:cNvPr id="6" name="TextBox 5"/>
          <p:cNvSpPr txBox="1"/>
          <p:nvPr/>
        </p:nvSpPr>
        <p:spPr>
          <a:xfrm>
            <a:off x="1919536" y="6093297"/>
            <a:ext cx="8352928" cy="593015"/>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r>
              <a:rPr lang="fr-BE" sz="2200" dirty="0" err="1"/>
              <a:t>Very</a:t>
            </a:r>
            <a:r>
              <a:rPr lang="fr-BE" sz="2200" dirty="0"/>
              <a:t> </a:t>
            </a:r>
            <a:r>
              <a:rPr lang="fr-BE" sz="2200" dirty="0" err="1"/>
              <a:t>strong</a:t>
            </a:r>
            <a:r>
              <a:rPr lang="fr-BE" sz="2200" dirty="0"/>
              <a:t> </a:t>
            </a:r>
            <a:r>
              <a:rPr lang="fr-BE" sz="2200" dirty="0" err="1"/>
              <a:t>climatic</a:t>
            </a:r>
            <a:r>
              <a:rPr lang="fr-BE" sz="2200" dirty="0"/>
              <a:t> and </a:t>
            </a:r>
            <a:r>
              <a:rPr lang="fr-BE" sz="2200" dirty="0" err="1"/>
              <a:t>geographic</a:t>
            </a:r>
            <a:r>
              <a:rPr lang="fr-BE" sz="2200" dirty="0"/>
              <a:t> patterns in the </a:t>
            </a:r>
            <a:r>
              <a:rPr lang="fr-BE" sz="2200" i="1" dirty="0"/>
              <a:t>Nostoc</a:t>
            </a:r>
            <a:r>
              <a:rPr lang="fr-BE" sz="2200" dirty="0"/>
              <a:t> distribution</a:t>
            </a:r>
          </a:p>
        </p:txBody>
      </p:sp>
    </p:spTree>
    <p:extLst>
      <p:ext uri="{BB962C8B-B14F-4D97-AF65-F5344CB8AC3E}">
        <p14:creationId xmlns:p14="http://schemas.microsoft.com/office/powerpoint/2010/main" val="2035933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9536" y="1124744"/>
            <a:ext cx="8352928" cy="4787840"/>
          </a:xfrm>
          <a:ln>
            <a:solidFill>
              <a:schemeClr val="accent2">
                <a:lumMod val="75000"/>
              </a:schemeClr>
            </a:solidFill>
          </a:ln>
        </p:spPr>
      </p:pic>
      <p:sp>
        <p:nvSpPr>
          <p:cNvPr id="5" name="TextBox 4"/>
          <p:cNvSpPr txBox="1"/>
          <p:nvPr/>
        </p:nvSpPr>
        <p:spPr>
          <a:xfrm>
            <a:off x="1919536" y="162850"/>
            <a:ext cx="8352928" cy="71612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000" dirty="0" smtClean="0"/>
              <a:t>Distribution </a:t>
            </a:r>
            <a:r>
              <a:rPr lang="fr-BE" sz="3000" dirty="0"/>
              <a:t>of cyanobiont (</a:t>
            </a:r>
            <a:r>
              <a:rPr lang="fr-BE" sz="3000" i="1" dirty="0"/>
              <a:t>Nostoc)</a:t>
            </a:r>
            <a:r>
              <a:rPr lang="fr-BE" sz="3000" dirty="0"/>
              <a:t> phylogroups</a:t>
            </a:r>
          </a:p>
        </p:txBody>
      </p:sp>
      <p:sp>
        <p:nvSpPr>
          <p:cNvPr id="6" name="TextBox 5"/>
          <p:cNvSpPr txBox="1"/>
          <p:nvPr/>
        </p:nvSpPr>
        <p:spPr>
          <a:xfrm>
            <a:off x="1919536" y="6093297"/>
            <a:ext cx="8352928" cy="593015"/>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r>
              <a:rPr lang="fr-BE" sz="2200" dirty="0"/>
              <a:t>Boreal phylogroups</a:t>
            </a:r>
          </a:p>
        </p:txBody>
      </p:sp>
      <p:sp>
        <p:nvSpPr>
          <p:cNvPr id="2" name="Rectangle 1"/>
          <p:cNvSpPr/>
          <p:nvPr/>
        </p:nvSpPr>
        <p:spPr>
          <a:xfrm>
            <a:off x="7896200" y="1484784"/>
            <a:ext cx="1440160" cy="5760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3" name="Rectangle 2"/>
          <p:cNvSpPr/>
          <p:nvPr/>
        </p:nvSpPr>
        <p:spPr>
          <a:xfrm>
            <a:off x="3359696" y="1484784"/>
            <a:ext cx="1224136"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7" name="Rectangle 6"/>
          <p:cNvSpPr/>
          <p:nvPr/>
        </p:nvSpPr>
        <p:spPr>
          <a:xfrm>
            <a:off x="5159896" y="1484784"/>
            <a:ext cx="1296144" cy="5760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1215463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9536" y="1124744"/>
            <a:ext cx="8352928" cy="4787840"/>
          </a:xfrm>
          <a:ln>
            <a:solidFill>
              <a:schemeClr val="accent2">
                <a:lumMod val="75000"/>
              </a:schemeClr>
            </a:solidFill>
          </a:ln>
        </p:spPr>
      </p:pic>
      <p:sp>
        <p:nvSpPr>
          <p:cNvPr id="5" name="TextBox 4"/>
          <p:cNvSpPr txBox="1"/>
          <p:nvPr/>
        </p:nvSpPr>
        <p:spPr>
          <a:xfrm>
            <a:off x="1919536" y="162850"/>
            <a:ext cx="8352928" cy="71612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000" dirty="0" smtClean="0"/>
              <a:t>Distribution </a:t>
            </a:r>
            <a:r>
              <a:rPr lang="fr-BE" sz="3000" dirty="0"/>
              <a:t>of cyanobiont (</a:t>
            </a:r>
            <a:r>
              <a:rPr lang="fr-BE" sz="3000" i="1" dirty="0"/>
              <a:t>Nostoc)</a:t>
            </a:r>
            <a:r>
              <a:rPr lang="fr-BE" sz="3000" dirty="0"/>
              <a:t> phylogroups</a:t>
            </a:r>
          </a:p>
        </p:txBody>
      </p:sp>
      <p:sp>
        <p:nvSpPr>
          <p:cNvPr id="6" name="TextBox 5"/>
          <p:cNvSpPr txBox="1"/>
          <p:nvPr/>
        </p:nvSpPr>
        <p:spPr>
          <a:xfrm>
            <a:off x="1919536" y="6093297"/>
            <a:ext cx="8352928" cy="593015"/>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r>
              <a:rPr lang="fr-BE" sz="2200" dirty="0"/>
              <a:t>Tropical phylogroups</a:t>
            </a:r>
          </a:p>
        </p:txBody>
      </p:sp>
      <p:sp>
        <p:nvSpPr>
          <p:cNvPr id="2" name="Rectangle 1"/>
          <p:cNvSpPr/>
          <p:nvPr/>
        </p:nvSpPr>
        <p:spPr>
          <a:xfrm>
            <a:off x="5879976" y="3789040"/>
            <a:ext cx="864096"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3" name="Rectangle 2"/>
          <p:cNvSpPr/>
          <p:nvPr/>
        </p:nvSpPr>
        <p:spPr>
          <a:xfrm>
            <a:off x="2132630" y="3429000"/>
            <a:ext cx="1011043" cy="93610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7" name="Rectangle 6"/>
          <p:cNvSpPr/>
          <p:nvPr/>
        </p:nvSpPr>
        <p:spPr>
          <a:xfrm>
            <a:off x="3156871" y="4077072"/>
            <a:ext cx="1296144" cy="5760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2019349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62850"/>
            <a:ext cx="331236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983" y="162850"/>
            <a:ext cx="5528390" cy="6695150"/>
          </a:xfrm>
          <a:prstGeom prst="rect">
            <a:avLst/>
          </a:prstGeom>
        </p:spPr>
      </p:pic>
      <p:sp>
        <p:nvSpPr>
          <p:cNvPr id="6" name="TextBox 5"/>
          <p:cNvSpPr txBox="1"/>
          <p:nvPr/>
        </p:nvSpPr>
        <p:spPr>
          <a:xfrm>
            <a:off x="1703512" y="1484784"/>
            <a:ext cx="3312368" cy="5255830"/>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1200"/>
              </a:spcAft>
              <a:buFont typeface="Arial" pitchFamily="34" charset="0"/>
              <a:buChar char="•"/>
            </a:pPr>
            <a:r>
              <a:rPr lang="fr-BE" sz="1900" dirty="0" err="1"/>
              <a:t>Different</a:t>
            </a:r>
            <a:r>
              <a:rPr lang="fr-BE" sz="1900" dirty="0"/>
              <a:t> </a:t>
            </a:r>
            <a:r>
              <a:rPr lang="fr-BE" sz="1900" dirty="0" err="1"/>
              <a:t>mycobiont</a:t>
            </a:r>
            <a:r>
              <a:rPr lang="fr-BE" sz="1900" dirty="0"/>
              <a:t> profiles, </a:t>
            </a:r>
            <a:r>
              <a:rPr lang="fr-BE" sz="1900" dirty="0" err="1"/>
              <a:t>from</a:t>
            </a:r>
            <a:r>
              <a:rPr lang="fr-BE" sz="1900" dirty="0"/>
              <a:t> strict </a:t>
            </a:r>
            <a:r>
              <a:rPr lang="fr-BE" sz="1900" dirty="0" err="1"/>
              <a:t>specialist</a:t>
            </a:r>
            <a:r>
              <a:rPr lang="fr-BE" sz="1900" dirty="0"/>
              <a:t> to </a:t>
            </a:r>
            <a:r>
              <a:rPr lang="fr-BE" sz="1900" dirty="0" err="1"/>
              <a:t>generalist</a:t>
            </a:r>
            <a:endParaRPr lang="fr-BE" sz="1900" dirty="0"/>
          </a:p>
          <a:p>
            <a:pPr marL="285750" indent="-285750">
              <a:spcAft>
                <a:spcPts val="1200"/>
              </a:spcAft>
              <a:buFont typeface="Arial" pitchFamily="34" charset="0"/>
              <a:buChar char="•"/>
            </a:pPr>
            <a:r>
              <a:rPr lang="fr-BE" sz="1900" dirty="0"/>
              <a:t>Cases of local </a:t>
            </a:r>
            <a:r>
              <a:rPr lang="fr-BE" sz="1900" dirty="0" err="1"/>
              <a:t>mycobiont</a:t>
            </a:r>
            <a:r>
              <a:rPr lang="fr-BE" sz="1900" dirty="0"/>
              <a:t> </a:t>
            </a:r>
            <a:r>
              <a:rPr lang="fr-BE" sz="1900" dirty="0" err="1"/>
              <a:t>specialists</a:t>
            </a:r>
            <a:r>
              <a:rPr lang="fr-BE" sz="1900" dirty="0"/>
              <a:t> </a:t>
            </a:r>
            <a:r>
              <a:rPr lang="fr-BE" sz="1900" dirty="0" err="1"/>
              <a:t>with</a:t>
            </a:r>
            <a:r>
              <a:rPr lang="fr-BE" sz="1900" dirty="0"/>
              <a:t> </a:t>
            </a:r>
            <a:r>
              <a:rPr lang="fr-BE" sz="1900" dirty="0" err="1"/>
              <a:t>cyanobiont</a:t>
            </a:r>
            <a:r>
              <a:rPr lang="fr-BE" sz="1900" dirty="0"/>
              <a:t> switches</a:t>
            </a:r>
          </a:p>
          <a:p>
            <a:pPr marL="285750" indent="-285750">
              <a:spcAft>
                <a:spcPts val="1200"/>
              </a:spcAft>
              <a:buFont typeface="Arial" pitchFamily="34" charset="0"/>
              <a:buChar char="•"/>
            </a:pPr>
            <a:r>
              <a:rPr lang="fr-BE" sz="1900" dirty="0"/>
              <a:t>Possible influence of time, </a:t>
            </a:r>
            <a:r>
              <a:rPr lang="fr-BE" sz="1900" dirty="0" err="1"/>
              <a:t>with</a:t>
            </a:r>
            <a:r>
              <a:rPr lang="fr-BE" sz="1900" dirty="0"/>
              <a:t> </a:t>
            </a:r>
            <a:r>
              <a:rPr lang="fr-BE" sz="1900" dirty="0" err="1"/>
              <a:t>old</a:t>
            </a:r>
            <a:r>
              <a:rPr lang="fr-BE" sz="1900" dirty="0"/>
              <a:t> </a:t>
            </a:r>
            <a:r>
              <a:rPr lang="fr-BE" sz="1900" dirty="0" err="1"/>
              <a:t>mycobiont</a:t>
            </a:r>
            <a:r>
              <a:rPr lang="fr-BE" sz="1900" dirty="0"/>
              <a:t> </a:t>
            </a:r>
            <a:r>
              <a:rPr lang="fr-BE" sz="1900" dirty="0" err="1"/>
              <a:t>specialist</a:t>
            </a:r>
            <a:r>
              <a:rPr lang="fr-BE" sz="1900" dirty="0"/>
              <a:t> </a:t>
            </a:r>
            <a:r>
              <a:rPr lang="fr-BE" sz="1900" dirty="0" err="1"/>
              <a:t>species</a:t>
            </a:r>
            <a:r>
              <a:rPr lang="fr-BE" sz="1900" dirty="0"/>
              <a:t> and </a:t>
            </a:r>
            <a:r>
              <a:rPr lang="fr-BE" sz="1900" dirty="0" err="1"/>
              <a:t>recent</a:t>
            </a:r>
            <a:r>
              <a:rPr lang="fr-BE" sz="1900" dirty="0"/>
              <a:t> </a:t>
            </a:r>
            <a:r>
              <a:rPr lang="fr-BE" sz="1900" dirty="0" err="1"/>
              <a:t>generalists</a:t>
            </a:r>
            <a:endParaRPr lang="fr-BE" sz="1900" dirty="0"/>
          </a:p>
          <a:p>
            <a:pPr marL="285750" indent="-285750">
              <a:spcAft>
                <a:spcPts val="1200"/>
              </a:spcAft>
              <a:buFont typeface="Arial" pitchFamily="34" charset="0"/>
              <a:buChar char="•"/>
            </a:pPr>
            <a:r>
              <a:rPr lang="fr-BE" sz="1900" dirty="0"/>
              <a:t>Radiation  of </a:t>
            </a:r>
            <a:r>
              <a:rPr lang="fr-BE" sz="1900" dirty="0" err="1"/>
              <a:t>mycobiont</a:t>
            </a:r>
            <a:r>
              <a:rPr lang="fr-BE" sz="1900" dirty="0"/>
              <a:t> </a:t>
            </a:r>
            <a:r>
              <a:rPr lang="fr-BE" sz="1900" dirty="0" err="1"/>
              <a:t>correlated</a:t>
            </a:r>
            <a:r>
              <a:rPr lang="fr-BE" sz="1900" dirty="0"/>
              <a:t> </a:t>
            </a:r>
            <a:r>
              <a:rPr lang="fr-BE" sz="1900" dirty="0" err="1"/>
              <a:t>with</a:t>
            </a:r>
            <a:r>
              <a:rPr lang="fr-BE" sz="1900" dirty="0"/>
              <a:t> </a:t>
            </a:r>
            <a:r>
              <a:rPr lang="fr-BE" sz="1900" dirty="0" err="1"/>
              <a:t>generalism</a:t>
            </a:r>
            <a:endParaRPr lang="fr-BE" sz="1900" dirty="0"/>
          </a:p>
          <a:p>
            <a:pPr marL="285750" indent="-285750">
              <a:spcAft>
                <a:spcPts val="1200"/>
              </a:spcAft>
              <a:buFont typeface="Arial" pitchFamily="34" charset="0"/>
              <a:buChar char="•"/>
            </a:pPr>
            <a:r>
              <a:rPr lang="fr-BE" sz="1900" dirty="0" err="1"/>
              <a:t>Mycobiont</a:t>
            </a:r>
            <a:r>
              <a:rPr lang="fr-BE" sz="1900" dirty="0"/>
              <a:t> </a:t>
            </a:r>
            <a:r>
              <a:rPr lang="fr-BE" sz="1900" dirty="0" err="1"/>
              <a:t>specialists</a:t>
            </a:r>
            <a:r>
              <a:rPr lang="fr-BE" sz="1900" dirty="0"/>
              <a:t> have </a:t>
            </a:r>
            <a:r>
              <a:rPr lang="fr-BE" sz="1900" dirty="0" err="1"/>
              <a:t>usually</a:t>
            </a:r>
            <a:r>
              <a:rPr lang="fr-BE" sz="1900" dirty="0"/>
              <a:t> </a:t>
            </a:r>
            <a:r>
              <a:rPr lang="fr-BE" sz="1900" dirty="0" err="1"/>
              <a:t>less</a:t>
            </a:r>
            <a:r>
              <a:rPr lang="fr-BE" sz="1900" dirty="0"/>
              <a:t> </a:t>
            </a:r>
            <a:r>
              <a:rPr lang="fr-BE" sz="1900" dirty="0" err="1"/>
              <a:t>haplotypes</a:t>
            </a:r>
            <a:r>
              <a:rPr lang="fr-BE" sz="1900" dirty="0"/>
              <a:t> </a:t>
            </a:r>
            <a:r>
              <a:rPr lang="fr-BE" sz="1900" dirty="0" err="1"/>
              <a:t>than</a:t>
            </a:r>
            <a:r>
              <a:rPr lang="fr-BE" sz="1900" dirty="0"/>
              <a:t> </a:t>
            </a:r>
            <a:r>
              <a:rPr lang="fr-BE" sz="1900" dirty="0" err="1"/>
              <a:t>generalists</a:t>
            </a:r>
            <a:endParaRPr lang="fr-BE" sz="1900" dirty="0"/>
          </a:p>
        </p:txBody>
      </p:sp>
    </p:spTree>
    <p:extLst>
      <p:ext uri="{BB962C8B-B14F-4D97-AF65-F5344CB8AC3E}">
        <p14:creationId xmlns:p14="http://schemas.microsoft.com/office/powerpoint/2010/main" val="1617777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62850"/>
            <a:ext cx="331236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610" y="162850"/>
            <a:ext cx="5528390" cy="6695150"/>
          </a:xfrm>
          <a:prstGeom prst="rect">
            <a:avLst/>
          </a:prstGeom>
        </p:spPr>
      </p:pic>
      <p:sp>
        <p:nvSpPr>
          <p:cNvPr id="6" name="TextBox 5"/>
          <p:cNvSpPr txBox="1"/>
          <p:nvPr/>
        </p:nvSpPr>
        <p:spPr>
          <a:xfrm>
            <a:off x="1703512" y="1484784"/>
            <a:ext cx="3312368" cy="5255830"/>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1200"/>
              </a:spcAft>
              <a:buFont typeface="Arial" pitchFamily="34" charset="0"/>
              <a:buChar char="•"/>
            </a:pPr>
            <a:r>
              <a:rPr lang="fr-BE" sz="1900" dirty="0" err="1"/>
              <a:t>Different</a:t>
            </a:r>
            <a:r>
              <a:rPr lang="fr-BE" sz="1900" dirty="0"/>
              <a:t> </a:t>
            </a:r>
            <a:r>
              <a:rPr lang="fr-BE" sz="1900" dirty="0" err="1"/>
              <a:t>mycobiont</a:t>
            </a:r>
            <a:r>
              <a:rPr lang="fr-BE" sz="1900" dirty="0"/>
              <a:t> profiles, </a:t>
            </a:r>
            <a:r>
              <a:rPr lang="fr-BE" sz="1900" dirty="0" err="1"/>
              <a:t>from</a:t>
            </a:r>
            <a:r>
              <a:rPr lang="fr-BE" sz="1900" dirty="0"/>
              <a:t> </a:t>
            </a:r>
            <a:r>
              <a:rPr lang="fr-BE" sz="1900" b="1" dirty="0"/>
              <a:t>strict </a:t>
            </a:r>
            <a:r>
              <a:rPr lang="fr-BE" sz="1900" b="1" dirty="0" err="1"/>
              <a:t>specialist</a:t>
            </a:r>
            <a:r>
              <a:rPr lang="fr-BE" sz="1900" b="1" dirty="0"/>
              <a:t> </a:t>
            </a:r>
            <a:r>
              <a:rPr lang="fr-BE" sz="1900" dirty="0"/>
              <a:t>to </a:t>
            </a:r>
            <a:r>
              <a:rPr lang="fr-BE" sz="1900" dirty="0" err="1"/>
              <a:t>generalist</a:t>
            </a:r>
            <a:endParaRPr lang="fr-BE" sz="1900" dirty="0"/>
          </a:p>
          <a:p>
            <a:pPr marL="285750" indent="-285750">
              <a:spcAft>
                <a:spcPts val="1200"/>
              </a:spcAft>
              <a:buFont typeface="Arial" pitchFamily="34" charset="0"/>
              <a:buChar char="•"/>
            </a:pPr>
            <a:r>
              <a:rPr lang="fr-BE" sz="1900" dirty="0"/>
              <a:t>Cases of local </a:t>
            </a:r>
            <a:r>
              <a:rPr lang="fr-BE" sz="1900" dirty="0" err="1"/>
              <a:t>mycobiont</a:t>
            </a:r>
            <a:r>
              <a:rPr lang="fr-BE" sz="1900" dirty="0"/>
              <a:t> </a:t>
            </a:r>
            <a:r>
              <a:rPr lang="fr-BE" sz="1900" dirty="0" err="1"/>
              <a:t>specialists</a:t>
            </a:r>
            <a:r>
              <a:rPr lang="fr-BE" sz="1900" dirty="0"/>
              <a:t> </a:t>
            </a:r>
            <a:r>
              <a:rPr lang="fr-BE" sz="1900" dirty="0" err="1"/>
              <a:t>with</a:t>
            </a:r>
            <a:r>
              <a:rPr lang="fr-BE" sz="1900" dirty="0"/>
              <a:t> </a:t>
            </a:r>
            <a:r>
              <a:rPr lang="fr-BE" sz="1900" dirty="0" err="1"/>
              <a:t>cyanobiont</a:t>
            </a:r>
            <a:r>
              <a:rPr lang="fr-BE" sz="1900" dirty="0"/>
              <a:t> switches</a:t>
            </a:r>
          </a:p>
          <a:p>
            <a:pPr marL="285750" indent="-285750">
              <a:spcAft>
                <a:spcPts val="1200"/>
              </a:spcAft>
              <a:buFont typeface="Arial" pitchFamily="34" charset="0"/>
              <a:buChar char="•"/>
            </a:pPr>
            <a:r>
              <a:rPr lang="fr-BE" sz="1900" dirty="0"/>
              <a:t>Possible influence of time, </a:t>
            </a:r>
            <a:r>
              <a:rPr lang="fr-BE" sz="1900" dirty="0" err="1"/>
              <a:t>with</a:t>
            </a:r>
            <a:r>
              <a:rPr lang="fr-BE" sz="1900" dirty="0"/>
              <a:t> </a:t>
            </a:r>
            <a:r>
              <a:rPr lang="fr-BE" sz="1900" dirty="0" err="1"/>
              <a:t>old</a:t>
            </a:r>
            <a:r>
              <a:rPr lang="fr-BE" sz="1900" dirty="0"/>
              <a:t> </a:t>
            </a:r>
            <a:r>
              <a:rPr lang="fr-BE" sz="1900" dirty="0" err="1"/>
              <a:t>mycobiont</a:t>
            </a:r>
            <a:r>
              <a:rPr lang="fr-BE" sz="1900" dirty="0"/>
              <a:t> </a:t>
            </a:r>
            <a:r>
              <a:rPr lang="fr-BE" sz="1900" dirty="0" err="1"/>
              <a:t>specialist</a:t>
            </a:r>
            <a:r>
              <a:rPr lang="fr-BE" sz="1900" dirty="0"/>
              <a:t> </a:t>
            </a:r>
            <a:r>
              <a:rPr lang="fr-BE" sz="1900" dirty="0" err="1"/>
              <a:t>species</a:t>
            </a:r>
            <a:r>
              <a:rPr lang="fr-BE" sz="1900" dirty="0"/>
              <a:t> and </a:t>
            </a:r>
            <a:r>
              <a:rPr lang="fr-BE" sz="1900" dirty="0" err="1"/>
              <a:t>recent</a:t>
            </a:r>
            <a:r>
              <a:rPr lang="fr-BE" sz="1900" dirty="0"/>
              <a:t> </a:t>
            </a:r>
            <a:r>
              <a:rPr lang="fr-BE" sz="1900" dirty="0" err="1"/>
              <a:t>generalists</a:t>
            </a:r>
            <a:endParaRPr lang="fr-BE" sz="1900" dirty="0"/>
          </a:p>
          <a:p>
            <a:pPr marL="285750" indent="-285750">
              <a:spcAft>
                <a:spcPts val="1200"/>
              </a:spcAft>
              <a:buFont typeface="Arial" pitchFamily="34" charset="0"/>
              <a:buChar char="•"/>
            </a:pPr>
            <a:r>
              <a:rPr lang="fr-BE" sz="1900" dirty="0"/>
              <a:t>Radiation  of </a:t>
            </a:r>
            <a:r>
              <a:rPr lang="fr-BE" sz="1900" dirty="0" err="1"/>
              <a:t>mycobiont</a:t>
            </a:r>
            <a:r>
              <a:rPr lang="fr-BE" sz="1900" dirty="0"/>
              <a:t> </a:t>
            </a:r>
            <a:r>
              <a:rPr lang="fr-BE" sz="1900" dirty="0" err="1"/>
              <a:t>correlated</a:t>
            </a:r>
            <a:r>
              <a:rPr lang="fr-BE" sz="1900" dirty="0"/>
              <a:t> </a:t>
            </a:r>
            <a:r>
              <a:rPr lang="fr-BE" sz="1900" dirty="0" err="1"/>
              <a:t>with</a:t>
            </a:r>
            <a:r>
              <a:rPr lang="fr-BE" sz="1900" dirty="0"/>
              <a:t> </a:t>
            </a:r>
            <a:r>
              <a:rPr lang="fr-BE" sz="1900" dirty="0" err="1"/>
              <a:t>generalism</a:t>
            </a:r>
            <a:endParaRPr lang="fr-BE" sz="1900" dirty="0"/>
          </a:p>
          <a:p>
            <a:pPr marL="285750" indent="-285750">
              <a:spcAft>
                <a:spcPts val="1200"/>
              </a:spcAft>
              <a:buFont typeface="Arial" pitchFamily="34" charset="0"/>
              <a:buChar char="•"/>
            </a:pPr>
            <a:r>
              <a:rPr lang="fr-BE" sz="1900" dirty="0" err="1"/>
              <a:t>Mycobiont</a:t>
            </a:r>
            <a:r>
              <a:rPr lang="fr-BE" sz="1900" dirty="0"/>
              <a:t> </a:t>
            </a:r>
            <a:r>
              <a:rPr lang="fr-BE" sz="1900" dirty="0" err="1"/>
              <a:t>specialists</a:t>
            </a:r>
            <a:r>
              <a:rPr lang="fr-BE" sz="1900" dirty="0"/>
              <a:t> have </a:t>
            </a:r>
            <a:r>
              <a:rPr lang="fr-BE" sz="1900" dirty="0" err="1"/>
              <a:t>usually</a:t>
            </a:r>
            <a:r>
              <a:rPr lang="fr-BE" sz="1900" dirty="0"/>
              <a:t> </a:t>
            </a:r>
            <a:r>
              <a:rPr lang="fr-BE" sz="1900" dirty="0" err="1"/>
              <a:t>less</a:t>
            </a:r>
            <a:r>
              <a:rPr lang="fr-BE" sz="1900" dirty="0"/>
              <a:t> </a:t>
            </a:r>
            <a:r>
              <a:rPr lang="fr-BE" sz="1900" dirty="0" err="1"/>
              <a:t>haplotypes</a:t>
            </a:r>
            <a:r>
              <a:rPr lang="fr-BE" sz="1900" dirty="0"/>
              <a:t> </a:t>
            </a:r>
            <a:r>
              <a:rPr lang="fr-BE" sz="1900" dirty="0" err="1"/>
              <a:t>than</a:t>
            </a:r>
            <a:r>
              <a:rPr lang="fr-BE" sz="1900" dirty="0"/>
              <a:t> </a:t>
            </a:r>
            <a:r>
              <a:rPr lang="fr-BE" sz="1900" dirty="0" err="1"/>
              <a:t>generalists</a:t>
            </a:r>
            <a:endParaRPr lang="fr-BE" sz="1900" dirty="0"/>
          </a:p>
        </p:txBody>
      </p:sp>
      <p:sp>
        <p:nvSpPr>
          <p:cNvPr id="2" name="Right Arrow 1"/>
          <p:cNvSpPr/>
          <p:nvPr/>
        </p:nvSpPr>
        <p:spPr>
          <a:xfrm>
            <a:off x="7897178" y="6165304"/>
            <a:ext cx="647094" cy="216024"/>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7" name="Right Arrow 6"/>
          <p:cNvSpPr/>
          <p:nvPr/>
        </p:nvSpPr>
        <p:spPr>
          <a:xfrm>
            <a:off x="7897178" y="5949280"/>
            <a:ext cx="647094" cy="216024"/>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0" name="Right Arrow 9"/>
          <p:cNvSpPr/>
          <p:nvPr/>
        </p:nvSpPr>
        <p:spPr>
          <a:xfrm>
            <a:off x="7897178" y="5733256"/>
            <a:ext cx="647094" cy="216024"/>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3" name="Right Arrow 12"/>
          <p:cNvSpPr/>
          <p:nvPr/>
        </p:nvSpPr>
        <p:spPr>
          <a:xfrm>
            <a:off x="7897178" y="162850"/>
            <a:ext cx="647094" cy="169806"/>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4" name="Right Arrow 13"/>
          <p:cNvSpPr/>
          <p:nvPr/>
        </p:nvSpPr>
        <p:spPr>
          <a:xfrm>
            <a:off x="7897178" y="4653136"/>
            <a:ext cx="647094" cy="144016"/>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5" name="Right Arrow 14"/>
          <p:cNvSpPr/>
          <p:nvPr/>
        </p:nvSpPr>
        <p:spPr>
          <a:xfrm>
            <a:off x="7897178" y="5085184"/>
            <a:ext cx="647094" cy="216024"/>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6" name="Right Arrow 15"/>
          <p:cNvSpPr/>
          <p:nvPr/>
        </p:nvSpPr>
        <p:spPr>
          <a:xfrm>
            <a:off x="7897178" y="4941168"/>
            <a:ext cx="647094" cy="144016"/>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7" name="Right Arrow 16"/>
          <p:cNvSpPr/>
          <p:nvPr/>
        </p:nvSpPr>
        <p:spPr>
          <a:xfrm>
            <a:off x="7897178" y="3717032"/>
            <a:ext cx="791110" cy="216024"/>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3" name="Rectangle 2"/>
          <p:cNvSpPr/>
          <p:nvPr/>
        </p:nvSpPr>
        <p:spPr>
          <a:xfrm>
            <a:off x="1703512" y="1484784"/>
            <a:ext cx="3312368" cy="1080120"/>
          </a:xfrm>
          <a:prstGeom prst="rect">
            <a:avLst/>
          </a:prstGeom>
          <a:solidFill>
            <a:schemeClr val="accent2">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1780594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62850"/>
            <a:ext cx="331236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983" y="162850"/>
            <a:ext cx="5528390" cy="6695150"/>
          </a:xfrm>
          <a:prstGeom prst="rect">
            <a:avLst/>
          </a:prstGeom>
        </p:spPr>
      </p:pic>
      <p:sp>
        <p:nvSpPr>
          <p:cNvPr id="6" name="TextBox 5"/>
          <p:cNvSpPr txBox="1"/>
          <p:nvPr/>
        </p:nvSpPr>
        <p:spPr>
          <a:xfrm>
            <a:off x="1703512" y="1484784"/>
            <a:ext cx="3312368" cy="5255830"/>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1200"/>
              </a:spcAft>
              <a:buFont typeface="Arial" pitchFamily="34" charset="0"/>
              <a:buChar char="•"/>
            </a:pPr>
            <a:r>
              <a:rPr lang="fr-BE" sz="1900" dirty="0" err="1"/>
              <a:t>Different</a:t>
            </a:r>
            <a:r>
              <a:rPr lang="fr-BE" sz="1900" dirty="0"/>
              <a:t> </a:t>
            </a:r>
            <a:r>
              <a:rPr lang="fr-BE" sz="1900" dirty="0" err="1"/>
              <a:t>mycobiont</a:t>
            </a:r>
            <a:r>
              <a:rPr lang="fr-BE" sz="1900" dirty="0"/>
              <a:t> profiles, </a:t>
            </a:r>
            <a:r>
              <a:rPr lang="fr-BE" sz="1900" dirty="0" err="1"/>
              <a:t>from</a:t>
            </a:r>
            <a:r>
              <a:rPr lang="fr-BE" sz="1900" dirty="0"/>
              <a:t> strict </a:t>
            </a:r>
            <a:r>
              <a:rPr lang="fr-BE" sz="1900" dirty="0" err="1"/>
              <a:t>specialist</a:t>
            </a:r>
            <a:r>
              <a:rPr lang="fr-BE" sz="1900" dirty="0"/>
              <a:t> to </a:t>
            </a:r>
            <a:r>
              <a:rPr lang="fr-BE" sz="1900" b="1" dirty="0" err="1"/>
              <a:t>generalist</a:t>
            </a:r>
            <a:endParaRPr lang="fr-BE" sz="1900" b="1" dirty="0"/>
          </a:p>
          <a:p>
            <a:pPr marL="285750" indent="-285750">
              <a:spcAft>
                <a:spcPts val="1200"/>
              </a:spcAft>
              <a:buFont typeface="Arial" pitchFamily="34" charset="0"/>
              <a:buChar char="•"/>
            </a:pPr>
            <a:r>
              <a:rPr lang="fr-BE" sz="1900" dirty="0"/>
              <a:t>Cases of local </a:t>
            </a:r>
            <a:r>
              <a:rPr lang="fr-BE" sz="1900" dirty="0" err="1"/>
              <a:t>mycobiont</a:t>
            </a:r>
            <a:r>
              <a:rPr lang="fr-BE" sz="1900" dirty="0"/>
              <a:t> </a:t>
            </a:r>
            <a:r>
              <a:rPr lang="fr-BE" sz="1900" dirty="0" err="1"/>
              <a:t>specialists</a:t>
            </a:r>
            <a:r>
              <a:rPr lang="fr-BE" sz="1900" dirty="0"/>
              <a:t> </a:t>
            </a:r>
            <a:r>
              <a:rPr lang="fr-BE" sz="1900" dirty="0" err="1"/>
              <a:t>with</a:t>
            </a:r>
            <a:r>
              <a:rPr lang="fr-BE" sz="1900" dirty="0"/>
              <a:t> </a:t>
            </a:r>
            <a:r>
              <a:rPr lang="fr-BE" sz="1900" dirty="0" err="1"/>
              <a:t>cyanobiont</a:t>
            </a:r>
            <a:r>
              <a:rPr lang="fr-BE" sz="1900" dirty="0"/>
              <a:t> switches</a:t>
            </a:r>
          </a:p>
          <a:p>
            <a:pPr marL="285750" indent="-285750">
              <a:spcAft>
                <a:spcPts val="1200"/>
              </a:spcAft>
              <a:buFont typeface="Arial" pitchFamily="34" charset="0"/>
              <a:buChar char="•"/>
            </a:pPr>
            <a:r>
              <a:rPr lang="fr-BE" sz="1900" dirty="0"/>
              <a:t>Possible influence of time, </a:t>
            </a:r>
            <a:r>
              <a:rPr lang="fr-BE" sz="1900" dirty="0" err="1"/>
              <a:t>with</a:t>
            </a:r>
            <a:r>
              <a:rPr lang="fr-BE" sz="1900" dirty="0"/>
              <a:t> </a:t>
            </a:r>
            <a:r>
              <a:rPr lang="fr-BE" sz="1900" dirty="0" err="1"/>
              <a:t>old</a:t>
            </a:r>
            <a:r>
              <a:rPr lang="fr-BE" sz="1900" dirty="0"/>
              <a:t> </a:t>
            </a:r>
            <a:r>
              <a:rPr lang="fr-BE" sz="1900" dirty="0" err="1"/>
              <a:t>mycobiont</a:t>
            </a:r>
            <a:r>
              <a:rPr lang="fr-BE" sz="1900" dirty="0"/>
              <a:t> </a:t>
            </a:r>
            <a:r>
              <a:rPr lang="fr-BE" sz="1900" dirty="0" err="1"/>
              <a:t>specialist</a:t>
            </a:r>
            <a:r>
              <a:rPr lang="fr-BE" sz="1900" dirty="0"/>
              <a:t> </a:t>
            </a:r>
            <a:r>
              <a:rPr lang="fr-BE" sz="1900" dirty="0" err="1"/>
              <a:t>species</a:t>
            </a:r>
            <a:r>
              <a:rPr lang="fr-BE" sz="1900" dirty="0"/>
              <a:t> and </a:t>
            </a:r>
            <a:r>
              <a:rPr lang="fr-BE" sz="1900" dirty="0" err="1"/>
              <a:t>recent</a:t>
            </a:r>
            <a:r>
              <a:rPr lang="fr-BE" sz="1900" dirty="0"/>
              <a:t> </a:t>
            </a:r>
            <a:r>
              <a:rPr lang="fr-BE" sz="1900" dirty="0" err="1"/>
              <a:t>generalists</a:t>
            </a:r>
            <a:endParaRPr lang="fr-BE" sz="1900" dirty="0"/>
          </a:p>
          <a:p>
            <a:pPr marL="285750" indent="-285750">
              <a:spcAft>
                <a:spcPts val="1200"/>
              </a:spcAft>
              <a:buFont typeface="Arial" pitchFamily="34" charset="0"/>
              <a:buChar char="•"/>
            </a:pPr>
            <a:r>
              <a:rPr lang="fr-BE" sz="1900" dirty="0"/>
              <a:t>Radiation  of </a:t>
            </a:r>
            <a:r>
              <a:rPr lang="fr-BE" sz="1900" dirty="0" err="1"/>
              <a:t>mycobiont</a:t>
            </a:r>
            <a:r>
              <a:rPr lang="fr-BE" sz="1900" dirty="0"/>
              <a:t> </a:t>
            </a:r>
            <a:r>
              <a:rPr lang="fr-BE" sz="1900" dirty="0" err="1"/>
              <a:t>correlated</a:t>
            </a:r>
            <a:r>
              <a:rPr lang="fr-BE" sz="1900" dirty="0"/>
              <a:t> </a:t>
            </a:r>
            <a:r>
              <a:rPr lang="fr-BE" sz="1900" dirty="0" err="1"/>
              <a:t>with</a:t>
            </a:r>
            <a:r>
              <a:rPr lang="fr-BE" sz="1900" dirty="0"/>
              <a:t> </a:t>
            </a:r>
            <a:r>
              <a:rPr lang="fr-BE" sz="1900" dirty="0" err="1"/>
              <a:t>generalism</a:t>
            </a:r>
            <a:endParaRPr lang="fr-BE" sz="1900" dirty="0"/>
          </a:p>
          <a:p>
            <a:pPr marL="285750" indent="-285750">
              <a:spcAft>
                <a:spcPts val="1200"/>
              </a:spcAft>
              <a:buFont typeface="Arial" pitchFamily="34" charset="0"/>
              <a:buChar char="•"/>
            </a:pPr>
            <a:r>
              <a:rPr lang="fr-BE" sz="1900" dirty="0" err="1"/>
              <a:t>Mycobiont</a:t>
            </a:r>
            <a:r>
              <a:rPr lang="fr-BE" sz="1900" dirty="0"/>
              <a:t> </a:t>
            </a:r>
            <a:r>
              <a:rPr lang="fr-BE" sz="1900" dirty="0" err="1"/>
              <a:t>specialists</a:t>
            </a:r>
            <a:r>
              <a:rPr lang="fr-BE" sz="1900" dirty="0"/>
              <a:t> have </a:t>
            </a:r>
            <a:r>
              <a:rPr lang="fr-BE" sz="1900" dirty="0" err="1"/>
              <a:t>usually</a:t>
            </a:r>
            <a:r>
              <a:rPr lang="fr-BE" sz="1900" dirty="0"/>
              <a:t> </a:t>
            </a:r>
            <a:r>
              <a:rPr lang="fr-BE" sz="1900" dirty="0" err="1"/>
              <a:t>less</a:t>
            </a:r>
            <a:r>
              <a:rPr lang="fr-BE" sz="1900" dirty="0"/>
              <a:t> </a:t>
            </a:r>
            <a:r>
              <a:rPr lang="fr-BE" sz="1900" dirty="0" err="1"/>
              <a:t>haplotypes</a:t>
            </a:r>
            <a:r>
              <a:rPr lang="fr-BE" sz="1900" dirty="0"/>
              <a:t> </a:t>
            </a:r>
            <a:r>
              <a:rPr lang="fr-BE" sz="1900" dirty="0" err="1"/>
              <a:t>than</a:t>
            </a:r>
            <a:r>
              <a:rPr lang="fr-BE" sz="1900" dirty="0"/>
              <a:t> </a:t>
            </a:r>
            <a:r>
              <a:rPr lang="fr-BE" sz="1900" dirty="0" err="1"/>
              <a:t>generalists</a:t>
            </a:r>
            <a:endParaRPr lang="fr-BE" sz="1900" dirty="0"/>
          </a:p>
        </p:txBody>
      </p:sp>
      <p:sp>
        <p:nvSpPr>
          <p:cNvPr id="2" name="Right Arrow 1"/>
          <p:cNvSpPr/>
          <p:nvPr/>
        </p:nvSpPr>
        <p:spPr>
          <a:xfrm>
            <a:off x="7752184" y="908720"/>
            <a:ext cx="432048" cy="144016"/>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7" name="Rectangle 6"/>
          <p:cNvSpPr/>
          <p:nvPr/>
        </p:nvSpPr>
        <p:spPr>
          <a:xfrm>
            <a:off x="1703512" y="1484784"/>
            <a:ext cx="3312368" cy="1080120"/>
          </a:xfrm>
          <a:prstGeom prst="rect">
            <a:avLst/>
          </a:prstGeom>
          <a:solidFill>
            <a:schemeClr val="accent2">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878922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124743"/>
            <a:ext cx="4896544" cy="4184913"/>
          </a:xfrm>
          <a:prstGeom prst="rect">
            <a:avLst/>
          </a:prstGeom>
          <a:ln>
            <a:solidFill>
              <a:schemeClr val="accent2">
                <a:lumMod val="75000"/>
              </a:schemeClr>
            </a:solidFill>
          </a:ln>
        </p:spPr>
      </p:pic>
      <p:sp>
        <p:nvSpPr>
          <p:cNvPr id="8" name="TextBox 7"/>
          <p:cNvSpPr txBox="1"/>
          <p:nvPr/>
        </p:nvSpPr>
        <p:spPr>
          <a:xfrm>
            <a:off x="1919536" y="162851"/>
            <a:ext cx="8352928" cy="74690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sp>
        <p:nvSpPr>
          <p:cNvPr id="9" name="Rectangle 8"/>
          <p:cNvSpPr/>
          <p:nvPr/>
        </p:nvSpPr>
        <p:spPr>
          <a:xfrm>
            <a:off x="7032104" y="1124745"/>
            <a:ext cx="3240360" cy="418491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0" name="TextBox 9"/>
          <p:cNvSpPr txBox="1"/>
          <p:nvPr/>
        </p:nvSpPr>
        <p:spPr>
          <a:xfrm>
            <a:off x="7032104" y="1124744"/>
            <a:ext cx="3096344" cy="369332"/>
          </a:xfrm>
          <a:prstGeom prst="rect">
            <a:avLst/>
          </a:prstGeom>
          <a:noFill/>
        </p:spPr>
        <p:txBody>
          <a:bodyPr wrap="square" rtlCol="0">
            <a:spAutoFit/>
          </a:bodyPr>
          <a:lstStyle/>
          <a:p>
            <a:pPr algn="ctr"/>
            <a:r>
              <a:rPr lang="fr-BE" dirty="0" err="1"/>
              <a:t>Mycobiont</a:t>
            </a:r>
            <a:r>
              <a:rPr lang="fr-BE" i="1" dirty="0"/>
              <a:t>  (</a:t>
            </a:r>
            <a:r>
              <a:rPr lang="fr-BE" i="1" dirty="0" err="1"/>
              <a:t>Peltigera</a:t>
            </a:r>
            <a:r>
              <a:rPr lang="fr-BE" i="1" dirty="0"/>
              <a:t>) </a:t>
            </a:r>
            <a:r>
              <a:rPr lang="fr-BE" dirty="0"/>
              <a:t>profile  </a:t>
            </a:r>
          </a:p>
        </p:txBody>
      </p:sp>
      <p:sp>
        <p:nvSpPr>
          <p:cNvPr id="12" name="TextBox 11"/>
          <p:cNvSpPr txBox="1"/>
          <p:nvPr/>
        </p:nvSpPr>
        <p:spPr>
          <a:xfrm>
            <a:off x="7320136" y="3284984"/>
            <a:ext cx="2808312" cy="369332"/>
          </a:xfrm>
          <a:prstGeom prst="rect">
            <a:avLst/>
          </a:prstGeom>
          <a:noFill/>
        </p:spPr>
        <p:txBody>
          <a:bodyPr wrap="square" rtlCol="0">
            <a:spAutoFit/>
          </a:bodyPr>
          <a:lstStyle/>
          <a:p>
            <a:pPr algn="ctr"/>
            <a:r>
              <a:rPr lang="fr-BE" dirty="0" err="1"/>
              <a:t>Cyanobiont</a:t>
            </a:r>
            <a:r>
              <a:rPr lang="fr-BE" i="1" dirty="0"/>
              <a:t> (Nostoc) </a:t>
            </a:r>
            <a:r>
              <a:rPr lang="fr-BE" dirty="0"/>
              <a:t>profile</a:t>
            </a:r>
          </a:p>
        </p:txBody>
      </p:sp>
      <p:graphicFrame>
        <p:nvGraphicFramePr>
          <p:cNvPr id="14" name="Chart 13"/>
          <p:cNvGraphicFramePr>
            <a:graphicFrameLocks/>
          </p:cNvGraphicFramePr>
          <p:nvPr>
            <p:extLst/>
          </p:nvPr>
        </p:nvGraphicFramePr>
        <p:xfrm>
          <a:off x="7176448" y="1646984"/>
          <a:ext cx="2952000" cy="163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7176284" y="3654316"/>
          <a:ext cx="2952000" cy="17189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1991544" y="5445224"/>
            <a:ext cx="8280920" cy="1085458"/>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buFont typeface="Arial" pitchFamily="34" charset="0"/>
              <a:buChar char="•"/>
            </a:pPr>
            <a:r>
              <a:rPr lang="fr-BE" dirty="0"/>
              <a:t>In average, 2 phylogroups per </a:t>
            </a:r>
            <a:r>
              <a:rPr lang="fr-BE" i="1" dirty="0"/>
              <a:t>Peltigera</a:t>
            </a:r>
            <a:r>
              <a:rPr lang="fr-BE" dirty="0"/>
              <a:t> species, 3.4 species (of </a:t>
            </a:r>
            <a:r>
              <a:rPr lang="fr-BE" i="1" dirty="0"/>
              <a:t>Peltigera</a:t>
            </a:r>
            <a:r>
              <a:rPr lang="fr-BE" dirty="0"/>
              <a:t>) per </a:t>
            </a:r>
            <a:r>
              <a:rPr lang="fr-BE" i="1" dirty="0"/>
              <a:t>Nostoc</a:t>
            </a:r>
            <a:r>
              <a:rPr lang="fr-BE" dirty="0"/>
              <a:t> phylogroup.</a:t>
            </a:r>
          </a:p>
          <a:p>
            <a:pPr marL="285750" indent="-285750">
              <a:buFont typeface="Arial" pitchFamily="34" charset="0"/>
              <a:buChar char="•"/>
            </a:pPr>
            <a:r>
              <a:rPr lang="fr-BE" b="1" dirty="0"/>
              <a:t> The </a:t>
            </a:r>
            <a:r>
              <a:rPr lang="fr-BE" b="1" dirty="0" err="1"/>
              <a:t>mycobiont</a:t>
            </a:r>
            <a:r>
              <a:rPr lang="fr-BE" b="1" dirty="0"/>
              <a:t> </a:t>
            </a:r>
            <a:r>
              <a:rPr lang="fr-BE" b="1" dirty="0" err="1"/>
              <a:t>is</a:t>
            </a:r>
            <a:r>
              <a:rPr lang="fr-BE" b="1" dirty="0"/>
              <a:t> more </a:t>
            </a:r>
            <a:r>
              <a:rPr lang="fr-BE" b="1" dirty="0" err="1"/>
              <a:t>specialized</a:t>
            </a:r>
            <a:r>
              <a:rPr lang="fr-BE" b="1" dirty="0"/>
              <a:t> </a:t>
            </a:r>
            <a:r>
              <a:rPr lang="fr-BE" b="1" dirty="0" err="1"/>
              <a:t>than</a:t>
            </a:r>
            <a:r>
              <a:rPr lang="fr-BE" b="1" dirty="0"/>
              <a:t> the </a:t>
            </a:r>
            <a:r>
              <a:rPr lang="fr-BE" b="1" dirty="0" err="1"/>
              <a:t>cyanobiont</a:t>
            </a:r>
            <a:r>
              <a:rPr lang="fr-BE" b="1" dirty="0"/>
              <a:t>.</a:t>
            </a:r>
          </a:p>
        </p:txBody>
      </p:sp>
      <p:sp>
        <p:nvSpPr>
          <p:cNvPr id="2" name="TextBox 1"/>
          <p:cNvSpPr txBox="1"/>
          <p:nvPr/>
        </p:nvSpPr>
        <p:spPr>
          <a:xfrm>
            <a:off x="9048328" y="1988841"/>
            <a:ext cx="1222698" cy="307777"/>
          </a:xfrm>
          <a:prstGeom prst="rect">
            <a:avLst/>
          </a:prstGeom>
          <a:solidFill>
            <a:schemeClr val="bg1"/>
          </a:solidFill>
        </p:spPr>
        <p:txBody>
          <a:bodyPr wrap="none" rtlCol="0">
            <a:spAutoFit/>
          </a:bodyPr>
          <a:lstStyle/>
          <a:p>
            <a:r>
              <a:rPr lang="en-US" sz="1400" dirty="0"/>
              <a:t>2 </a:t>
            </a:r>
            <a:r>
              <a:rPr lang="en-US" sz="1400" dirty="0" err="1"/>
              <a:t>phylogroups</a:t>
            </a:r>
            <a:endParaRPr lang="en-US" sz="1400" dirty="0"/>
          </a:p>
        </p:txBody>
      </p:sp>
      <p:sp>
        <p:nvSpPr>
          <p:cNvPr id="13" name="TextBox 12"/>
          <p:cNvSpPr txBox="1"/>
          <p:nvPr/>
        </p:nvSpPr>
        <p:spPr>
          <a:xfrm>
            <a:off x="9048329" y="1700809"/>
            <a:ext cx="1152479" cy="307777"/>
          </a:xfrm>
          <a:prstGeom prst="rect">
            <a:avLst/>
          </a:prstGeom>
          <a:solidFill>
            <a:schemeClr val="bg1"/>
          </a:solidFill>
        </p:spPr>
        <p:txBody>
          <a:bodyPr wrap="none" rtlCol="0">
            <a:spAutoFit/>
          </a:bodyPr>
          <a:lstStyle/>
          <a:p>
            <a:r>
              <a:rPr lang="en-US" sz="1400" dirty="0"/>
              <a:t>1 </a:t>
            </a:r>
            <a:r>
              <a:rPr lang="en-US" sz="1400" dirty="0" err="1"/>
              <a:t>phylogroup</a:t>
            </a:r>
            <a:endParaRPr lang="en-US" sz="1400" dirty="0"/>
          </a:p>
        </p:txBody>
      </p:sp>
      <p:sp>
        <p:nvSpPr>
          <p:cNvPr id="17" name="TextBox 16"/>
          <p:cNvSpPr txBox="1"/>
          <p:nvPr/>
        </p:nvSpPr>
        <p:spPr>
          <a:xfrm>
            <a:off x="9048328" y="2348881"/>
            <a:ext cx="1222698" cy="307777"/>
          </a:xfrm>
          <a:prstGeom prst="rect">
            <a:avLst/>
          </a:prstGeom>
          <a:solidFill>
            <a:schemeClr val="bg1"/>
          </a:solidFill>
        </p:spPr>
        <p:txBody>
          <a:bodyPr wrap="none" rtlCol="0">
            <a:spAutoFit/>
          </a:bodyPr>
          <a:lstStyle/>
          <a:p>
            <a:r>
              <a:rPr lang="en-US" sz="1400" dirty="0"/>
              <a:t>3 </a:t>
            </a:r>
            <a:r>
              <a:rPr lang="en-US" sz="1400" dirty="0" err="1"/>
              <a:t>phylogroups</a:t>
            </a:r>
            <a:endParaRPr lang="en-US" sz="1400" dirty="0"/>
          </a:p>
        </p:txBody>
      </p:sp>
      <p:sp>
        <p:nvSpPr>
          <p:cNvPr id="18" name="TextBox 17"/>
          <p:cNvSpPr txBox="1"/>
          <p:nvPr/>
        </p:nvSpPr>
        <p:spPr>
          <a:xfrm>
            <a:off x="9048328" y="2636913"/>
            <a:ext cx="1222698" cy="307777"/>
          </a:xfrm>
          <a:prstGeom prst="rect">
            <a:avLst/>
          </a:prstGeom>
          <a:solidFill>
            <a:schemeClr val="bg1"/>
          </a:solidFill>
        </p:spPr>
        <p:txBody>
          <a:bodyPr wrap="none" rtlCol="0">
            <a:spAutoFit/>
          </a:bodyPr>
          <a:lstStyle/>
          <a:p>
            <a:r>
              <a:rPr lang="en-US" sz="1400" dirty="0"/>
              <a:t>4 </a:t>
            </a:r>
            <a:r>
              <a:rPr lang="en-US" sz="1400" dirty="0" err="1"/>
              <a:t>phylogroups</a:t>
            </a:r>
            <a:endParaRPr lang="en-US" sz="1400" dirty="0"/>
          </a:p>
        </p:txBody>
      </p:sp>
      <p:cxnSp>
        <p:nvCxnSpPr>
          <p:cNvPr id="4" name="Straight Connector 3"/>
          <p:cNvCxnSpPr/>
          <p:nvPr/>
        </p:nvCxnSpPr>
        <p:spPr>
          <a:xfrm>
            <a:off x="2423592" y="2996952"/>
            <a:ext cx="43924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237854" y="2996952"/>
            <a:ext cx="4464496"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982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124743"/>
            <a:ext cx="4896544" cy="4184913"/>
          </a:xfrm>
          <a:prstGeom prst="rect">
            <a:avLst/>
          </a:prstGeom>
          <a:ln>
            <a:solidFill>
              <a:schemeClr val="accent2">
                <a:lumMod val="75000"/>
              </a:schemeClr>
            </a:solidFill>
          </a:ln>
        </p:spPr>
      </p:pic>
      <p:sp>
        <p:nvSpPr>
          <p:cNvPr id="8" name="TextBox 7"/>
          <p:cNvSpPr txBox="1"/>
          <p:nvPr/>
        </p:nvSpPr>
        <p:spPr>
          <a:xfrm>
            <a:off x="1919536" y="162851"/>
            <a:ext cx="8352928" cy="74690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sp>
        <p:nvSpPr>
          <p:cNvPr id="9" name="Rectangle 8"/>
          <p:cNvSpPr/>
          <p:nvPr/>
        </p:nvSpPr>
        <p:spPr>
          <a:xfrm>
            <a:off x="7032104" y="1124745"/>
            <a:ext cx="3240360" cy="418491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0" name="TextBox 9"/>
          <p:cNvSpPr txBox="1"/>
          <p:nvPr/>
        </p:nvSpPr>
        <p:spPr>
          <a:xfrm>
            <a:off x="7032104" y="1124744"/>
            <a:ext cx="3096344" cy="369332"/>
          </a:xfrm>
          <a:prstGeom prst="rect">
            <a:avLst/>
          </a:prstGeom>
          <a:noFill/>
        </p:spPr>
        <p:txBody>
          <a:bodyPr wrap="square" rtlCol="0">
            <a:spAutoFit/>
          </a:bodyPr>
          <a:lstStyle/>
          <a:p>
            <a:pPr algn="ctr"/>
            <a:r>
              <a:rPr lang="fr-BE" dirty="0" err="1"/>
              <a:t>Mycobiont</a:t>
            </a:r>
            <a:r>
              <a:rPr lang="fr-BE" i="1" dirty="0"/>
              <a:t>  (</a:t>
            </a:r>
            <a:r>
              <a:rPr lang="fr-BE" i="1" dirty="0" err="1"/>
              <a:t>Peltigera</a:t>
            </a:r>
            <a:r>
              <a:rPr lang="fr-BE" i="1" dirty="0"/>
              <a:t>) </a:t>
            </a:r>
            <a:r>
              <a:rPr lang="fr-BE" dirty="0"/>
              <a:t>profile  </a:t>
            </a:r>
          </a:p>
        </p:txBody>
      </p:sp>
      <p:sp>
        <p:nvSpPr>
          <p:cNvPr id="12" name="TextBox 11"/>
          <p:cNvSpPr txBox="1"/>
          <p:nvPr/>
        </p:nvSpPr>
        <p:spPr>
          <a:xfrm>
            <a:off x="7320136" y="3284984"/>
            <a:ext cx="2808312" cy="369332"/>
          </a:xfrm>
          <a:prstGeom prst="rect">
            <a:avLst/>
          </a:prstGeom>
          <a:noFill/>
        </p:spPr>
        <p:txBody>
          <a:bodyPr wrap="square" rtlCol="0">
            <a:spAutoFit/>
          </a:bodyPr>
          <a:lstStyle/>
          <a:p>
            <a:pPr algn="ctr"/>
            <a:r>
              <a:rPr lang="fr-BE" dirty="0" err="1"/>
              <a:t>Cyanobiont</a:t>
            </a:r>
            <a:r>
              <a:rPr lang="fr-BE" i="1" dirty="0"/>
              <a:t> (Nostoc) </a:t>
            </a:r>
            <a:r>
              <a:rPr lang="fr-BE" dirty="0"/>
              <a:t>profile</a:t>
            </a:r>
          </a:p>
        </p:txBody>
      </p:sp>
      <p:graphicFrame>
        <p:nvGraphicFramePr>
          <p:cNvPr id="14" name="Chart 13"/>
          <p:cNvGraphicFramePr>
            <a:graphicFrameLocks/>
          </p:cNvGraphicFramePr>
          <p:nvPr>
            <p:extLst/>
          </p:nvPr>
        </p:nvGraphicFramePr>
        <p:xfrm>
          <a:off x="7176448" y="1646984"/>
          <a:ext cx="2952000" cy="163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7176284" y="3654316"/>
          <a:ext cx="2952000" cy="17189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1991544" y="5445224"/>
            <a:ext cx="8280920" cy="1085458"/>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buFont typeface="Arial" pitchFamily="34" charset="0"/>
              <a:buChar char="•"/>
            </a:pPr>
            <a:r>
              <a:rPr lang="fr-BE" dirty="0"/>
              <a:t>In average, 2 phylogroups per </a:t>
            </a:r>
            <a:r>
              <a:rPr lang="fr-BE" i="1" dirty="0"/>
              <a:t>Peltigera</a:t>
            </a:r>
            <a:r>
              <a:rPr lang="fr-BE" dirty="0"/>
              <a:t> species, 3.4 species (of </a:t>
            </a:r>
            <a:r>
              <a:rPr lang="fr-BE" i="1" dirty="0"/>
              <a:t>Peltigera</a:t>
            </a:r>
            <a:r>
              <a:rPr lang="fr-BE" dirty="0"/>
              <a:t>) per </a:t>
            </a:r>
            <a:r>
              <a:rPr lang="fr-BE" i="1" dirty="0"/>
              <a:t>Nostoc</a:t>
            </a:r>
            <a:r>
              <a:rPr lang="fr-BE" dirty="0"/>
              <a:t> phylogroup.</a:t>
            </a:r>
          </a:p>
          <a:p>
            <a:pPr marL="285750" indent="-285750">
              <a:buFont typeface="Arial" pitchFamily="34" charset="0"/>
              <a:buChar char="•"/>
            </a:pPr>
            <a:r>
              <a:rPr lang="fr-BE" b="1" dirty="0"/>
              <a:t> The </a:t>
            </a:r>
            <a:r>
              <a:rPr lang="fr-BE" b="1" dirty="0" err="1"/>
              <a:t>mycobiont</a:t>
            </a:r>
            <a:r>
              <a:rPr lang="fr-BE" b="1" dirty="0"/>
              <a:t> </a:t>
            </a:r>
            <a:r>
              <a:rPr lang="fr-BE" b="1" dirty="0" err="1"/>
              <a:t>is</a:t>
            </a:r>
            <a:r>
              <a:rPr lang="fr-BE" b="1" dirty="0"/>
              <a:t> more </a:t>
            </a:r>
            <a:r>
              <a:rPr lang="fr-BE" b="1" dirty="0" err="1"/>
              <a:t>specialized</a:t>
            </a:r>
            <a:r>
              <a:rPr lang="fr-BE" b="1" dirty="0"/>
              <a:t> </a:t>
            </a:r>
            <a:r>
              <a:rPr lang="fr-BE" b="1" dirty="0" err="1"/>
              <a:t>than</a:t>
            </a:r>
            <a:r>
              <a:rPr lang="fr-BE" b="1" dirty="0"/>
              <a:t> the </a:t>
            </a:r>
            <a:r>
              <a:rPr lang="fr-BE" b="1" dirty="0" err="1"/>
              <a:t>cyanobiont</a:t>
            </a:r>
            <a:r>
              <a:rPr lang="fr-BE" b="1" dirty="0"/>
              <a:t>.</a:t>
            </a:r>
          </a:p>
        </p:txBody>
      </p:sp>
      <p:sp>
        <p:nvSpPr>
          <p:cNvPr id="2" name="TextBox 1"/>
          <p:cNvSpPr txBox="1"/>
          <p:nvPr/>
        </p:nvSpPr>
        <p:spPr>
          <a:xfrm>
            <a:off x="9048328" y="1988841"/>
            <a:ext cx="1222698" cy="307777"/>
          </a:xfrm>
          <a:prstGeom prst="rect">
            <a:avLst/>
          </a:prstGeom>
          <a:solidFill>
            <a:schemeClr val="bg1"/>
          </a:solidFill>
        </p:spPr>
        <p:txBody>
          <a:bodyPr wrap="none" rtlCol="0">
            <a:spAutoFit/>
          </a:bodyPr>
          <a:lstStyle/>
          <a:p>
            <a:r>
              <a:rPr lang="en-US" sz="1400" dirty="0"/>
              <a:t>2 </a:t>
            </a:r>
            <a:r>
              <a:rPr lang="en-US" sz="1400" dirty="0" err="1"/>
              <a:t>phylogroups</a:t>
            </a:r>
            <a:endParaRPr lang="en-US" sz="1400" dirty="0"/>
          </a:p>
        </p:txBody>
      </p:sp>
      <p:sp>
        <p:nvSpPr>
          <p:cNvPr id="13" name="TextBox 12"/>
          <p:cNvSpPr txBox="1"/>
          <p:nvPr/>
        </p:nvSpPr>
        <p:spPr>
          <a:xfrm>
            <a:off x="9048329" y="1700809"/>
            <a:ext cx="1152479" cy="307777"/>
          </a:xfrm>
          <a:prstGeom prst="rect">
            <a:avLst/>
          </a:prstGeom>
          <a:solidFill>
            <a:schemeClr val="bg1"/>
          </a:solidFill>
        </p:spPr>
        <p:txBody>
          <a:bodyPr wrap="none" rtlCol="0">
            <a:spAutoFit/>
          </a:bodyPr>
          <a:lstStyle/>
          <a:p>
            <a:r>
              <a:rPr lang="en-US" sz="1400" dirty="0"/>
              <a:t>1 </a:t>
            </a:r>
            <a:r>
              <a:rPr lang="en-US" sz="1400" dirty="0" err="1"/>
              <a:t>phylogroup</a:t>
            </a:r>
            <a:endParaRPr lang="en-US" sz="1400" dirty="0"/>
          </a:p>
        </p:txBody>
      </p:sp>
      <p:sp>
        <p:nvSpPr>
          <p:cNvPr id="17" name="TextBox 16"/>
          <p:cNvSpPr txBox="1"/>
          <p:nvPr/>
        </p:nvSpPr>
        <p:spPr>
          <a:xfrm>
            <a:off x="9048328" y="2348881"/>
            <a:ext cx="1222698" cy="307777"/>
          </a:xfrm>
          <a:prstGeom prst="rect">
            <a:avLst/>
          </a:prstGeom>
          <a:solidFill>
            <a:schemeClr val="bg1"/>
          </a:solidFill>
        </p:spPr>
        <p:txBody>
          <a:bodyPr wrap="none" rtlCol="0">
            <a:spAutoFit/>
          </a:bodyPr>
          <a:lstStyle/>
          <a:p>
            <a:r>
              <a:rPr lang="en-US" sz="1400" dirty="0"/>
              <a:t>3 </a:t>
            </a:r>
            <a:r>
              <a:rPr lang="en-US" sz="1400" dirty="0" err="1"/>
              <a:t>phylogroups</a:t>
            </a:r>
            <a:endParaRPr lang="en-US" sz="1400" dirty="0"/>
          </a:p>
        </p:txBody>
      </p:sp>
      <p:sp>
        <p:nvSpPr>
          <p:cNvPr id="18" name="TextBox 17"/>
          <p:cNvSpPr txBox="1"/>
          <p:nvPr/>
        </p:nvSpPr>
        <p:spPr>
          <a:xfrm>
            <a:off x="9048328" y="2636913"/>
            <a:ext cx="1222698" cy="307777"/>
          </a:xfrm>
          <a:prstGeom prst="rect">
            <a:avLst/>
          </a:prstGeom>
          <a:solidFill>
            <a:schemeClr val="bg1"/>
          </a:solidFill>
        </p:spPr>
        <p:txBody>
          <a:bodyPr wrap="none" rtlCol="0">
            <a:spAutoFit/>
          </a:bodyPr>
          <a:lstStyle/>
          <a:p>
            <a:r>
              <a:rPr lang="en-US" sz="1400" dirty="0"/>
              <a:t>4 </a:t>
            </a:r>
            <a:r>
              <a:rPr lang="en-US" sz="1400" dirty="0" err="1"/>
              <a:t>phylogroups</a:t>
            </a:r>
            <a:endParaRPr lang="en-US" sz="1400" dirty="0"/>
          </a:p>
        </p:txBody>
      </p:sp>
      <p:cxnSp>
        <p:nvCxnSpPr>
          <p:cNvPr id="4" name="Straight Connector 3"/>
          <p:cNvCxnSpPr/>
          <p:nvPr/>
        </p:nvCxnSpPr>
        <p:spPr>
          <a:xfrm>
            <a:off x="2423592" y="2996952"/>
            <a:ext cx="43924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2423592" y="2656658"/>
            <a:ext cx="330759" cy="75561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622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56" y="171367"/>
            <a:ext cx="11907644" cy="1325563"/>
          </a:xfrm>
        </p:spPr>
        <p:txBody>
          <a:bodyPr/>
          <a:lstStyle/>
          <a:p>
            <a:r>
              <a:rPr lang="en-US" dirty="0" smtClean="0"/>
              <a:t>The genus </a:t>
            </a:r>
            <a:r>
              <a:rPr lang="en-US" i="1" dirty="0" err="1" smtClean="0"/>
              <a:t>Peltigera</a:t>
            </a:r>
            <a:r>
              <a:rPr lang="en-US" dirty="0" smtClean="0"/>
              <a:t> (</a:t>
            </a:r>
            <a:r>
              <a:rPr lang="en-US" dirty="0" err="1" smtClean="0"/>
              <a:t>Peltigerales</a:t>
            </a:r>
            <a:r>
              <a:rPr lang="en-US" dirty="0" smtClean="0"/>
              <a:t>, </a:t>
            </a:r>
            <a:r>
              <a:rPr lang="en-US" dirty="0" err="1" smtClean="0"/>
              <a:t>Lecanoromycetes</a:t>
            </a:r>
            <a:r>
              <a:rPr lang="en-US" dirty="0" smtClean="0"/>
              <a:t>)</a:t>
            </a:r>
            <a:endParaRPr lang="en-US" dirty="0"/>
          </a:p>
        </p:txBody>
      </p:sp>
      <p:sp>
        <p:nvSpPr>
          <p:cNvPr id="3" name="Content Placeholder 2"/>
          <p:cNvSpPr>
            <a:spLocks noGrp="1"/>
          </p:cNvSpPr>
          <p:nvPr>
            <p:ph idx="1"/>
          </p:nvPr>
        </p:nvSpPr>
        <p:spPr>
          <a:xfrm>
            <a:off x="838200" y="1668386"/>
            <a:ext cx="10515600" cy="4351338"/>
          </a:xfrm>
        </p:spPr>
        <p:txBody>
          <a:bodyPr>
            <a:normAutofit/>
          </a:bodyPr>
          <a:lstStyle/>
          <a:p>
            <a:pPr>
              <a:spcBef>
                <a:spcPts val="1400"/>
              </a:spcBef>
            </a:pPr>
            <a:r>
              <a:rPr lang="en-US" sz="3200" dirty="0" smtClean="0"/>
              <a:t>Lichenized fungi</a:t>
            </a:r>
          </a:p>
          <a:p>
            <a:pPr>
              <a:spcBef>
                <a:spcPts val="1400"/>
              </a:spcBef>
            </a:pPr>
            <a:r>
              <a:rPr lang="en-US" sz="3200" dirty="0" err="1" smtClean="0"/>
              <a:t>Macrolichens</a:t>
            </a:r>
            <a:endParaRPr lang="en-US" sz="3200" dirty="0" smtClean="0"/>
          </a:p>
          <a:p>
            <a:pPr>
              <a:spcBef>
                <a:spcPts val="1400"/>
              </a:spcBef>
            </a:pPr>
            <a:r>
              <a:rPr lang="en-US" sz="3200" dirty="0"/>
              <a:t>A</a:t>
            </a:r>
            <a:r>
              <a:rPr lang="en-US" sz="3200" dirty="0" smtClean="0"/>
              <a:t>ssociated </a:t>
            </a:r>
            <a:r>
              <a:rPr lang="en-US" sz="3200" dirty="0" smtClean="0"/>
              <a:t>with </a:t>
            </a:r>
            <a:r>
              <a:rPr lang="en-US" sz="3200" i="1" dirty="0" err="1" smtClean="0"/>
              <a:t>Nostoc</a:t>
            </a:r>
            <a:r>
              <a:rPr lang="en-US" sz="3200" i="1" dirty="0" smtClean="0"/>
              <a:t> </a:t>
            </a:r>
            <a:r>
              <a:rPr lang="en-US" sz="3200" dirty="0" smtClean="0"/>
              <a:t>( N</a:t>
            </a:r>
            <a:r>
              <a:rPr lang="en-US" sz="3200" baseline="-25000" dirty="0" smtClean="0"/>
              <a:t>2</a:t>
            </a:r>
            <a:r>
              <a:rPr lang="en-US" sz="3200" dirty="0" smtClean="0"/>
              <a:t> fixating-cyanobacterium)</a:t>
            </a:r>
            <a:endParaRPr lang="en-US" sz="3200" dirty="0" smtClean="0"/>
          </a:p>
          <a:p>
            <a:pPr>
              <a:spcBef>
                <a:spcPts val="1400"/>
              </a:spcBef>
            </a:pPr>
            <a:r>
              <a:rPr lang="en-US" sz="3200" dirty="0" smtClean="0"/>
              <a:t>Ca. 80 described species</a:t>
            </a:r>
          </a:p>
          <a:p>
            <a:pPr>
              <a:spcBef>
                <a:spcPts val="1400"/>
              </a:spcBef>
            </a:pPr>
            <a:r>
              <a:rPr lang="en-US" sz="3200" dirty="0" smtClean="0"/>
              <a:t>Abundant in boreal forests, </a:t>
            </a:r>
            <a:br>
              <a:rPr lang="en-US" sz="3200" dirty="0" smtClean="0"/>
            </a:br>
            <a:r>
              <a:rPr lang="en-US" sz="3200" dirty="0" smtClean="0"/>
              <a:t>and high altitude tropical forests</a:t>
            </a:r>
            <a:endParaRPr lang="en-US" sz="3200" dirty="0"/>
          </a:p>
        </p:txBody>
      </p:sp>
      <p:sp>
        <p:nvSpPr>
          <p:cNvPr id="5" name="Rectangle 4"/>
          <p:cNvSpPr/>
          <p:nvPr/>
        </p:nvSpPr>
        <p:spPr>
          <a:xfrm>
            <a:off x="0" y="0"/>
            <a:ext cx="12192000" cy="1668386"/>
          </a:xfrm>
          <a:prstGeom prst="rect">
            <a:avLst/>
          </a:pr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00" y="3501374"/>
            <a:ext cx="4753207" cy="3163056"/>
          </a:xfrm>
          <a:prstGeom prst="rect">
            <a:avLst/>
          </a:prstGeom>
        </p:spPr>
      </p:pic>
    </p:spTree>
    <p:extLst>
      <p:ext uri="{BB962C8B-B14F-4D97-AF65-F5344CB8AC3E}">
        <p14:creationId xmlns:p14="http://schemas.microsoft.com/office/powerpoint/2010/main" val="150853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124743"/>
            <a:ext cx="4896544" cy="4184913"/>
          </a:xfrm>
          <a:prstGeom prst="rect">
            <a:avLst/>
          </a:prstGeom>
          <a:ln>
            <a:solidFill>
              <a:schemeClr val="accent2">
                <a:lumMod val="75000"/>
              </a:schemeClr>
            </a:solidFill>
          </a:ln>
        </p:spPr>
      </p:pic>
      <p:sp>
        <p:nvSpPr>
          <p:cNvPr id="8" name="TextBox 7"/>
          <p:cNvSpPr txBox="1"/>
          <p:nvPr/>
        </p:nvSpPr>
        <p:spPr>
          <a:xfrm>
            <a:off x="1919536" y="162851"/>
            <a:ext cx="8352928" cy="74690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sp>
        <p:nvSpPr>
          <p:cNvPr id="9" name="Rectangle 8"/>
          <p:cNvSpPr/>
          <p:nvPr/>
        </p:nvSpPr>
        <p:spPr>
          <a:xfrm>
            <a:off x="7032104" y="1124745"/>
            <a:ext cx="3240360" cy="418491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0" name="TextBox 9"/>
          <p:cNvSpPr txBox="1"/>
          <p:nvPr/>
        </p:nvSpPr>
        <p:spPr>
          <a:xfrm>
            <a:off x="7032104" y="1124744"/>
            <a:ext cx="3096344" cy="369332"/>
          </a:xfrm>
          <a:prstGeom prst="rect">
            <a:avLst/>
          </a:prstGeom>
          <a:noFill/>
        </p:spPr>
        <p:txBody>
          <a:bodyPr wrap="square" rtlCol="0">
            <a:spAutoFit/>
          </a:bodyPr>
          <a:lstStyle/>
          <a:p>
            <a:pPr algn="ctr"/>
            <a:r>
              <a:rPr lang="fr-BE" dirty="0" err="1"/>
              <a:t>Mycobiont</a:t>
            </a:r>
            <a:r>
              <a:rPr lang="fr-BE" i="1" dirty="0"/>
              <a:t>  (</a:t>
            </a:r>
            <a:r>
              <a:rPr lang="fr-BE" i="1" dirty="0" err="1"/>
              <a:t>Peltigera</a:t>
            </a:r>
            <a:r>
              <a:rPr lang="fr-BE" i="1" dirty="0"/>
              <a:t>) </a:t>
            </a:r>
            <a:r>
              <a:rPr lang="fr-BE" dirty="0"/>
              <a:t>profile  </a:t>
            </a:r>
          </a:p>
        </p:txBody>
      </p:sp>
      <p:sp>
        <p:nvSpPr>
          <p:cNvPr id="12" name="TextBox 11"/>
          <p:cNvSpPr txBox="1"/>
          <p:nvPr/>
        </p:nvSpPr>
        <p:spPr>
          <a:xfrm>
            <a:off x="7320136" y="3284984"/>
            <a:ext cx="2808312" cy="369332"/>
          </a:xfrm>
          <a:prstGeom prst="rect">
            <a:avLst/>
          </a:prstGeom>
          <a:noFill/>
        </p:spPr>
        <p:txBody>
          <a:bodyPr wrap="square" rtlCol="0">
            <a:spAutoFit/>
          </a:bodyPr>
          <a:lstStyle/>
          <a:p>
            <a:pPr algn="ctr"/>
            <a:r>
              <a:rPr lang="fr-BE" dirty="0" err="1"/>
              <a:t>Cyanobiont</a:t>
            </a:r>
            <a:r>
              <a:rPr lang="fr-BE" i="1" dirty="0"/>
              <a:t> (Nostoc) </a:t>
            </a:r>
            <a:r>
              <a:rPr lang="fr-BE" dirty="0"/>
              <a:t>profile</a:t>
            </a:r>
          </a:p>
        </p:txBody>
      </p:sp>
      <p:graphicFrame>
        <p:nvGraphicFramePr>
          <p:cNvPr id="14" name="Chart 13"/>
          <p:cNvGraphicFramePr>
            <a:graphicFrameLocks/>
          </p:cNvGraphicFramePr>
          <p:nvPr>
            <p:extLst/>
          </p:nvPr>
        </p:nvGraphicFramePr>
        <p:xfrm>
          <a:off x="7176448" y="1646984"/>
          <a:ext cx="2952000" cy="163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7176284" y="3654316"/>
          <a:ext cx="2952000" cy="17189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1991544" y="5445224"/>
            <a:ext cx="8280920" cy="1085458"/>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buFont typeface="Arial" pitchFamily="34" charset="0"/>
              <a:buChar char="•"/>
            </a:pPr>
            <a:r>
              <a:rPr lang="fr-BE" dirty="0"/>
              <a:t>In average, 2 phylogroups per </a:t>
            </a:r>
            <a:r>
              <a:rPr lang="fr-BE" i="1" dirty="0"/>
              <a:t>Peltigera</a:t>
            </a:r>
            <a:r>
              <a:rPr lang="fr-BE" dirty="0"/>
              <a:t> species, 3.4 species (of </a:t>
            </a:r>
            <a:r>
              <a:rPr lang="fr-BE" i="1" dirty="0"/>
              <a:t>Peltigera</a:t>
            </a:r>
            <a:r>
              <a:rPr lang="fr-BE" dirty="0"/>
              <a:t>) per </a:t>
            </a:r>
            <a:r>
              <a:rPr lang="fr-BE" i="1" dirty="0"/>
              <a:t>Nostoc</a:t>
            </a:r>
            <a:r>
              <a:rPr lang="fr-BE" dirty="0"/>
              <a:t> phylogroup.</a:t>
            </a:r>
          </a:p>
          <a:p>
            <a:pPr marL="285750" indent="-285750">
              <a:buFont typeface="Arial" pitchFamily="34" charset="0"/>
              <a:buChar char="•"/>
            </a:pPr>
            <a:r>
              <a:rPr lang="fr-BE" b="1" dirty="0"/>
              <a:t> The </a:t>
            </a:r>
            <a:r>
              <a:rPr lang="fr-BE" b="1" dirty="0" err="1"/>
              <a:t>mycobiont</a:t>
            </a:r>
            <a:r>
              <a:rPr lang="fr-BE" b="1" dirty="0"/>
              <a:t> </a:t>
            </a:r>
            <a:r>
              <a:rPr lang="fr-BE" b="1" dirty="0" err="1"/>
              <a:t>is</a:t>
            </a:r>
            <a:r>
              <a:rPr lang="fr-BE" b="1" dirty="0"/>
              <a:t> more </a:t>
            </a:r>
            <a:r>
              <a:rPr lang="fr-BE" b="1" dirty="0" err="1"/>
              <a:t>specialized</a:t>
            </a:r>
            <a:r>
              <a:rPr lang="fr-BE" b="1" dirty="0"/>
              <a:t> </a:t>
            </a:r>
            <a:r>
              <a:rPr lang="fr-BE" b="1" dirty="0" err="1"/>
              <a:t>than</a:t>
            </a:r>
            <a:r>
              <a:rPr lang="fr-BE" b="1" dirty="0"/>
              <a:t> the </a:t>
            </a:r>
            <a:r>
              <a:rPr lang="fr-BE" b="1" dirty="0" err="1"/>
              <a:t>cyanobiont</a:t>
            </a:r>
            <a:r>
              <a:rPr lang="fr-BE" b="1" dirty="0"/>
              <a:t>.</a:t>
            </a:r>
          </a:p>
        </p:txBody>
      </p:sp>
      <p:sp>
        <p:nvSpPr>
          <p:cNvPr id="2" name="TextBox 1"/>
          <p:cNvSpPr txBox="1"/>
          <p:nvPr/>
        </p:nvSpPr>
        <p:spPr>
          <a:xfrm>
            <a:off x="9048328" y="1988841"/>
            <a:ext cx="1222698" cy="307777"/>
          </a:xfrm>
          <a:prstGeom prst="rect">
            <a:avLst/>
          </a:prstGeom>
          <a:solidFill>
            <a:schemeClr val="bg1"/>
          </a:solidFill>
        </p:spPr>
        <p:txBody>
          <a:bodyPr wrap="none" rtlCol="0">
            <a:spAutoFit/>
          </a:bodyPr>
          <a:lstStyle/>
          <a:p>
            <a:r>
              <a:rPr lang="en-US" sz="1400" dirty="0"/>
              <a:t>2 </a:t>
            </a:r>
            <a:r>
              <a:rPr lang="en-US" sz="1400" dirty="0" err="1"/>
              <a:t>phylogroups</a:t>
            </a:r>
            <a:endParaRPr lang="en-US" sz="1400" dirty="0"/>
          </a:p>
        </p:txBody>
      </p:sp>
      <p:sp>
        <p:nvSpPr>
          <p:cNvPr id="13" name="TextBox 12"/>
          <p:cNvSpPr txBox="1"/>
          <p:nvPr/>
        </p:nvSpPr>
        <p:spPr>
          <a:xfrm>
            <a:off x="9048329" y="1700809"/>
            <a:ext cx="1152479" cy="307777"/>
          </a:xfrm>
          <a:prstGeom prst="rect">
            <a:avLst/>
          </a:prstGeom>
          <a:solidFill>
            <a:schemeClr val="bg1"/>
          </a:solidFill>
        </p:spPr>
        <p:txBody>
          <a:bodyPr wrap="none" rtlCol="0">
            <a:spAutoFit/>
          </a:bodyPr>
          <a:lstStyle/>
          <a:p>
            <a:r>
              <a:rPr lang="en-US" sz="1400" dirty="0"/>
              <a:t>1 </a:t>
            </a:r>
            <a:r>
              <a:rPr lang="en-US" sz="1400" dirty="0" err="1"/>
              <a:t>phylogroup</a:t>
            </a:r>
            <a:endParaRPr lang="en-US" sz="1400" dirty="0"/>
          </a:p>
        </p:txBody>
      </p:sp>
      <p:sp>
        <p:nvSpPr>
          <p:cNvPr id="17" name="TextBox 16"/>
          <p:cNvSpPr txBox="1"/>
          <p:nvPr/>
        </p:nvSpPr>
        <p:spPr>
          <a:xfrm>
            <a:off x="9048328" y="2348881"/>
            <a:ext cx="1222698" cy="307777"/>
          </a:xfrm>
          <a:prstGeom prst="rect">
            <a:avLst/>
          </a:prstGeom>
          <a:solidFill>
            <a:schemeClr val="bg1"/>
          </a:solidFill>
        </p:spPr>
        <p:txBody>
          <a:bodyPr wrap="none" rtlCol="0">
            <a:spAutoFit/>
          </a:bodyPr>
          <a:lstStyle/>
          <a:p>
            <a:r>
              <a:rPr lang="en-US" sz="1400" dirty="0"/>
              <a:t>3 </a:t>
            </a:r>
            <a:r>
              <a:rPr lang="en-US" sz="1400" dirty="0" err="1"/>
              <a:t>phylogroups</a:t>
            </a:r>
            <a:endParaRPr lang="en-US" sz="1400" dirty="0"/>
          </a:p>
        </p:txBody>
      </p:sp>
      <p:sp>
        <p:nvSpPr>
          <p:cNvPr id="18" name="TextBox 17"/>
          <p:cNvSpPr txBox="1"/>
          <p:nvPr/>
        </p:nvSpPr>
        <p:spPr>
          <a:xfrm>
            <a:off x="9048328" y="2636913"/>
            <a:ext cx="1222698" cy="307777"/>
          </a:xfrm>
          <a:prstGeom prst="rect">
            <a:avLst/>
          </a:prstGeom>
          <a:solidFill>
            <a:schemeClr val="bg1"/>
          </a:solidFill>
        </p:spPr>
        <p:txBody>
          <a:bodyPr wrap="none" rtlCol="0">
            <a:spAutoFit/>
          </a:bodyPr>
          <a:lstStyle/>
          <a:p>
            <a:r>
              <a:rPr lang="en-US" sz="1400" dirty="0"/>
              <a:t>4 </a:t>
            </a:r>
            <a:r>
              <a:rPr lang="en-US" sz="1400" dirty="0" err="1"/>
              <a:t>phylogroups</a:t>
            </a:r>
            <a:endParaRPr lang="en-US" sz="1400" dirty="0"/>
          </a:p>
        </p:txBody>
      </p:sp>
      <p:cxnSp>
        <p:nvCxnSpPr>
          <p:cNvPr id="4" name="Straight Connector 3"/>
          <p:cNvCxnSpPr/>
          <p:nvPr/>
        </p:nvCxnSpPr>
        <p:spPr>
          <a:xfrm>
            <a:off x="2423592" y="2996952"/>
            <a:ext cx="43924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2623617" y="1646984"/>
            <a:ext cx="1448322" cy="366267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798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124743"/>
            <a:ext cx="4896544" cy="4184913"/>
          </a:xfrm>
          <a:prstGeom prst="rect">
            <a:avLst/>
          </a:prstGeom>
          <a:ln>
            <a:solidFill>
              <a:schemeClr val="accent2">
                <a:lumMod val="75000"/>
              </a:schemeClr>
            </a:solidFill>
          </a:ln>
        </p:spPr>
      </p:pic>
      <p:sp>
        <p:nvSpPr>
          <p:cNvPr id="8" name="TextBox 7"/>
          <p:cNvSpPr txBox="1"/>
          <p:nvPr/>
        </p:nvSpPr>
        <p:spPr>
          <a:xfrm>
            <a:off x="1919536" y="162851"/>
            <a:ext cx="8352928" cy="74690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sp>
        <p:nvSpPr>
          <p:cNvPr id="9" name="Rectangle 8"/>
          <p:cNvSpPr/>
          <p:nvPr/>
        </p:nvSpPr>
        <p:spPr>
          <a:xfrm>
            <a:off x="7032104" y="1124745"/>
            <a:ext cx="3240360" cy="418491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0" name="TextBox 9"/>
          <p:cNvSpPr txBox="1"/>
          <p:nvPr/>
        </p:nvSpPr>
        <p:spPr>
          <a:xfrm>
            <a:off x="7032104" y="1124744"/>
            <a:ext cx="3096344" cy="369332"/>
          </a:xfrm>
          <a:prstGeom prst="rect">
            <a:avLst/>
          </a:prstGeom>
          <a:noFill/>
        </p:spPr>
        <p:txBody>
          <a:bodyPr wrap="square" rtlCol="0">
            <a:spAutoFit/>
          </a:bodyPr>
          <a:lstStyle/>
          <a:p>
            <a:pPr algn="ctr"/>
            <a:r>
              <a:rPr lang="fr-BE" dirty="0" err="1"/>
              <a:t>Mycobiont</a:t>
            </a:r>
            <a:r>
              <a:rPr lang="fr-BE" i="1" dirty="0"/>
              <a:t>  (</a:t>
            </a:r>
            <a:r>
              <a:rPr lang="fr-BE" i="1" dirty="0" err="1"/>
              <a:t>Peltigera</a:t>
            </a:r>
            <a:r>
              <a:rPr lang="fr-BE" i="1" dirty="0"/>
              <a:t>) </a:t>
            </a:r>
            <a:r>
              <a:rPr lang="fr-BE" dirty="0"/>
              <a:t>profile  </a:t>
            </a:r>
          </a:p>
        </p:txBody>
      </p:sp>
      <p:sp>
        <p:nvSpPr>
          <p:cNvPr id="12" name="TextBox 11"/>
          <p:cNvSpPr txBox="1"/>
          <p:nvPr/>
        </p:nvSpPr>
        <p:spPr>
          <a:xfrm>
            <a:off x="7320136" y="3284984"/>
            <a:ext cx="2808312" cy="369332"/>
          </a:xfrm>
          <a:prstGeom prst="rect">
            <a:avLst/>
          </a:prstGeom>
          <a:noFill/>
        </p:spPr>
        <p:txBody>
          <a:bodyPr wrap="square" rtlCol="0">
            <a:spAutoFit/>
          </a:bodyPr>
          <a:lstStyle/>
          <a:p>
            <a:pPr algn="ctr"/>
            <a:r>
              <a:rPr lang="fr-BE" dirty="0" err="1"/>
              <a:t>Cyanobiont</a:t>
            </a:r>
            <a:r>
              <a:rPr lang="fr-BE" i="1" dirty="0"/>
              <a:t> (Nostoc) </a:t>
            </a:r>
            <a:r>
              <a:rPr lang="fr-BE" dirty="0"/>
              <a:t>profile</a:t>
            </a:r>
          </a:p>
        </p:txBody>
      </p:sp>
      <p:graphicFrame>
        <p:nvGraphicFramePr>
          <p:cNvPr id="14" name="Chart 13"/>
          <p:cNvGraphicFramePr>
            <a:graphicFrameLocks/>
          </p:cNvGraphicFramePr>
          <p:nvPr>
            <p:extLst/>
          </p:nvPr>
        </p:nvGraphicFramePr>
        <p:xfrm>
          <a:off x="7176448" y="1646984"/>
          <a:ext cx="2952000" cy="163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7176284" y="3654316"/>
          <a:ext cx="2952000" cy="17189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1991544" y="5445224"/>
            <a:ext cx="8280920" cy="1085458"/>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buFont typeface="Arial" pitchFamily="34" charset="0"/>
              <a:buChar char="•"/>
            </a:pPr>
            <a:r>
              <a:rPr lang="fr-BE" dirty="0"/>
              <a:t>In average, 2 phylogroups per </a:t>
            </a:r>
            <a:r>
              <a:rPr lang="fr-BE" i="1" dirty="0"/>
              <a:t>Peltigera</a:t>
            </a:r>
            <a:r>
              <a:rPr lang="fr-BE" dirty="0"/>
              <a:t> species, 3.4 species (of </a:t>
            </a:r>
            <a:r>
              <a:rPr lang="fr-BE" i="1" dirty="0"/>
              <a:t>Peltigera</a:t>
            </a:r>
            <a:r>
              <a:rPr lang="fr-BE" dirty="0"/>
              <a:t>) per </a:t>
            </a:r>
            <a:r>
              <a:rPr lang="fr-BE" i="1" dirty="0"/>
              <a:t>Nostoc</a:t>
            </a:r>
            <a:r>
              <a:rPr lang="fr-BE" dirty="0"/>
              <a:t> phylogroup.</a:t>
            </a:r>
          </a:p>
          <a:p>
            <a:pPr marL="285750" indent="-285750">
              <a:buFont typeface="Arial" pitchFamily="34" charset="0"/>
              <a:buChar char="•"/>
            </a:pPr>
            <a:r>
              <a:rPr lang="fr-BE" b="1" dirty="0"/>
              <a:t> The </a:t>
            </a:r>
            <a:r>
              <a:rPr lang="fr-BE" b="1" dirty="0" err="1"/>
              <a:t>mycobiont</a:t>
            </a:r>
            <a:r>
              <a:rPr lang="fr-BE" b="1" dirty="0"/>
              <a:t> </a:t>
            </a:r>
            <a:r>
              <a:rPr lang="fr-BE" b="1" dirty="0" err="1"/>
              <a:t>is</a:t>
            </a:r>
            <a:r>
              <a:rPr lang="fr-BE" b="1" dirty="0"/>
              <a:t> more </a:t>
            </a:r>
            <a:r>
              <a:rPr lang="fr-BE" b="1" dirty="0" err="1"/>
              <a:t>specialized</a:t>
            </a:r>
            <a:r>
              <a:rPr lang="fr-BE" b="1" dirty="0"/>
              <a:t> </a:t>
            </a:r>
            <a:r>
              <a:rPr lang="fr-BE" b="1" dirty="0" err="1"/>
              <a:t>than</a:t>
            </a:r>
            <a:r>
              <a:rPr lang="fr-BE" b="1" dirty="0"/>
              <a:t> the </a:t>
            </a:r>
            <a:r>
              <a:rPr lang="fr-BE" b="1" dirty="0" err="1"/>
              <a:t>cyanobiont</a:t>
            </a:r>
            <a:r>
              <a:rPr lang="fr-BE" b="1" dirty="0"/>
              <a:t>.</a:t>
            </a:r>
          </a:p>
        </p:txBody>
      </p:sp>
      <p:sp>
        <p:nvSpPr>
          <p:cNvPr id="2" name="TextBox 1"/>
          <p:cNvSpPr txBox="1"/>
          <p:nvPr/>
        </p:nvSpPr>
        <p:spPr>
          <a:xfrm>
            <a:off x="9048328" y="1988841"/>
            <a:ext cx="1222698" cy="307777"/>
          </a:xfrm>
          <a:prstGeom prst="rect">
            <a:avLst/>
          </a:prstGeom>
          <a:solidFill>
            <a:schemeClr val="bg1"/>
          </a:solidFill>
        </p:spPr>
        <p:txBody>
          <a:bodyPr wrap="none" rtlCol="0">
            <a:spAutoFit/>
          </a:bodyPr>
          <a:lstStyle/>
          <a:p>
            <a:r>
              <a:rPr lang="en-US" sz="1400" dirty="0"/>
              <a:t>2 </a:t>
            </a:r>
            <a:r>
              <a:rPr lang="en-US" sz="1400" dirty="0" err="1"/>
              <a:t>phylogroups</a:t>
            </a:r>
            <a:endParaRPr lang="en-US" sz="1400" dirty="0"/>
          </a:p>
        </p:txBody>
      </p:sp>
      <p:sp>
        <p:nvSpPr>
          <p:cNvPr id="13" name="TextBox 12"/>
          <p:cNvSpPr txBox="1"/>
          <p:nvPr/>
        </p:nvSpPr>
        <p:spPr>
          <a:xfrm>
            <a:off x="9048329" y="1700809"/>
            <a:ext cx="1152479" cy="307777"/>
          </a:xfrm>
          <a:prstGeom prst="rect">
            <a:avLst/>
          </a:prstGeom>
          <a:solidFill>
            <a:schemeClr val="bg1"/>
          </a:solidFill>
        </p:spPr>
        <p:txBody>
          <a:bodyPr wrap="none" rtlCol="0">
            <a:spAutoFit/>
          </a:bodyPr>
          <a:lstStyle/>
          <a:p>
            <a:r>
              <a:rPr lang="en-US" sz="1400" dirty="0"/>
              <a:t>1 </a:t>
            </a:r>
            <a:r>
              <a:rPr lang="en-US" sz="1400" dirty="0" err="1"/>
              <a:t>phylogroup</a:t>
            </a:r>
            <a:endParaRPr lang="en-US" sz="1400" dirty="0"/>
          </a:p>
        </p:txBody>
      </p:sp>
      <p:sp>
        <p:nvSpPr>
          <p:cNvPr id="17" name="TextBox 16"/>
          <p:cNvSpPr txBox="1"/>
          <p:nvPr/>
        </p:nvSpPr>
        <p:spPr>
          <a:xfrm>
            <a:off x="9048328" y="2348881"/>
            <a:ext cx="1222698" cy="307777"/>
          </a:xfrm>
          <a:prstGeom prst="rect">
            <a:avLst/>
          </a:prstGeom>
          <a:solidFill>
            <a:schemeClr val="bg1"/>
          </a:solidFill>
        </p:spPr>
        <p:txBody>
          <a:bodyPr wrap="none" rtlCol="0">
            <a:spAutoFit/>
          </a:bodyPr>
          <a:lstStyle/>
          <a:p>
            <a:r>
              <a:rPr lang="en-US" sz="1400" dirty="0"/>
              <a:t>3 </a:t>
            </a:r>
            <a:r>
              <a:rPr lang="en-US" sz="1400" dirty="0" err="1"/>
              <a:t>phylogroups</a:t>
            </a:r>
            <a:endParaRPr lang="en-US" sz="1400" dirty="0"/>
          </a:p>
        </p:txBody>
      </p:sp>
      <p:sp>
        <p:nvSpPr>
          <p:cNvPr id="18" name="TextBox 17"/>
          <p:cNvSpPr txBox="1"/>
          <p:nvPr/>
        </p:nvSpPr>
        <p:spPr>
          <a:xfrm>
            <a:off x="9048328" y="2636913"/>
            <a:ext cx="1222698" cy="307777"/>
          </a:xfrm>
          <a:prstGeom prst="rect">
            <a:avLst/>
          </a:prstGeom>
          <a:solidFill>
            <a:schemeClr val="bg1"/>
          </a:solidFill>
        </p:spPr>
        <p:txBody>
          <a:bodyPr wrap="none" rtlCol="0">
            <a:spAutoFit/>
          </a:bodyPr>
          <a:lstStyle/>
          <a:p>
            <a:r>
              <a:rPr lang="en-US" sz="1400" dirty="0"/>
              <a:t>4 </a:t>
            </a:r>
            <a:r>
              <a:rPr lang="en-US" sz="1400" dirty="0" err="1"/>
              <a:t>phylogroups</a:t>
            </a:r>
            <a:endParaRPr lang="en-US" sz="1400" dirty="0"/>
          </a:p>
        </p:txBody>
      </p:sp>
      <p:cxnSp>
        <p:nvCxnSpPr>
          <p:cNvPr id="4" name="Straight Connector 3"/>
          <p:cNvCxnSpPr/>
          <p:nvPr/>
        </p:nvCxnSpPr>
        <p:spPr>
          <a:xfrm>
            <a:off x="2423592" y="2996952"/>
            <a:ext cx="43924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923680" y="1453648"/>
            <a:ext cx="3251165" cy="366267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273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62850"/>
            <a:ext cx="331236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983" y="162850"/>
            <a:ext cx="5528390" cy="6695150"/>
          </a:xfrm>
          <a:prstGeom prst="rect">
            <a:avLst/>
          </a:prstGeom>
        </p:spPr>
      </p:pic>
      <p:sp>
        <p:nvSpPr>
          <p:cNvPr id="6" name="TextBox 5"/>
          <p:cNvSpPr txBox="1"/>
          <p:nvPr/>
        </p:nvSpPr>
        <p:spPr>
          <a:xfrm>
            <a:off x="1703512" y="1484784"/>
            <a:ext cx="3312368" cy="5255830"/>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1200"/>
              </a:spcAft>
              <a:buFont typeface="Arial" pitchFamily="34" charset="0"/>
              <a:buChar char="•"/>
            </a:pPr>
            <a:r>
              <a:rPr lang="fr-BE" sz="1900" dirty="0" err="1"/>
              <a:t>Different</a:t>
            </a:r>
            <a:r>
              <a:rPr lang="fr-BE" sz="1900" dirty="0"/>
              <a:t> </a:t>
            </a:r>
            <a:r>
              <a:rPr lang="fr-BE" sz="1900" dirty="0" err="1"/>
              <a:t>mycobiont</a:t>
            </a:r>
            <a:r>
              <a:rPr lang="fr-BE" sz="1900" dirty="0"/>
              <a:t> profiles, </a:t>
            </a:r>
            <a:r>
              <a:rPr lang="fr-BE" sz="1900" dirty="0" err="1"/>
              <a:t>from</a:t>
            </a:r>
            <a:r>
              <a:rPr lang="fr-BE" sz="1900" dirty="0"/>
              <a:t> strict </a:t>
            </a:r>
            <a:r>
              <a:rPr lang="fr-BE" sz="1900" dirty="0" err="1"/>
              <a:t>specialist</a:t>
            </a:r>
            <a:r>
              <a:rPr lang="fr-BE" sz="1900" dirty="0"/>
              <a:t> to </a:t>
            </a:r>
            <a:r>
              <a:rPr lang="fr-BE" sz="1900" dirty="0" err="1"/>
              <a:t>generalist</a:t>
            </a:r>
            <a:endParaRPr lang="fr-BE" sz="1900" dirty="0"/>
          </a:p>
          <a:p>
            <a:pPr marL="285750" indent="-285750">
              <a:spcAft>
                <a:spcPts val="1200"/>
              </a:spcAft>
              <a:buFont typeface="Arial" pitchFamily="34" charset="0"/>
              <a:buChar char="•"/>
            </a:pPr>
            <a:r>
              <a:rPr lang="fr-BE" sz="1900" b="1" dirty="0"/>
              <a:t>Cases of local </a:t>
            </a:r>
            <a:r>
              <a:rPr lang="fr-BE" sz="1900" b="1" dirty="0" err="1"/>
              <a:t>mycobiont</a:t>
            </a:r>
            <a:r>
              <a:rPr lang="fr-BE" sz="1900" b="1" dirty="0"/>
              <a:t> </a:t>
            </a:r>
            <a:r>
              <a:rPr lang="fr-BE" sz="1900" b="1" dirty="0" err="1"/>
              <a:t>specialists</a:t>
            </a:r>
            <a:r>
              <a:rPr lang="fr-BE" sz="1900" b="1" dirty="0"/>
              <a:t> </a:t>
            </a:r>
            <a:r>
              <a:rPr lang="fr-BE" sz="1900" b="1" dirty="0" err="1"/>
              <a:t>with</a:t>
            </a:r>
            <a:r>
              <a:rPr lang="fr-BE" sz="1900" b="1" dirty="0"/>
              <a:t> </a:t>
            </a:r>
            <a:r>
              <a:rPr lang="fr-BE" sz="1900" b="1" dirty="0" err="1"/>
              <a:t>cyanobiont</a:t>
            </a:r>
            <a:r>
              <a:rPr lang="fr-BE" sz="1900" b="1" dirty="0"/>
              <a:t> switches</a:t>
            </a:r>
          </a:p>
          <a:p>
            <a:pPr marL="285750" indent="-285750">
              <a:spcAft>
                <a:spcPts val="1200"/>
              </a:spcAft>
              <a:buFont typeface="Arial" pitchFamily="34" charset="0"/>
              <a:buChar char="•"/>
            </a:pPr>
            <a:r>
              <a:rPr lang="fr-BE" sz="1900" dirty="0"/>
              <a:t>Possible influence of time, </a:t>
            </a:r>
            <a:r>
              <a:rPr lang="fr-BE" sz="1900" dirty="0" err="1"/>
              <a:t>with</a:t>
            </a:r>
            <a:r>
              <a:rPr lang="fr-BE" sz="1900" dirty="0"/>
              <a:t> </a:t>
            </a:r>
            <a:r>
              <a:rPr lang="fr-BE" sz="1900" dirty="0" err="1"/>
              <a:t>old</a:t>
            </a:r>
            <a:r>
              <a:rPr lang="fr-BE" sz="1900" dirty="0"/>
              <a:t> </a:t>
            </a:r>
            <a:r>
              <a:rPr lang="fr-BE" sz="1900" dirty="0" err="1"/>
              <a:t>mycobiont</a:t>
            </a:r>
            <a:r>
              <a:rPr lang="fr-BE" sz="1900" dirty="0"/>
              <a:t> </a:t>
            </a:r>
            <a:r>
              <a:rPr lang="fr-BE" sz="1900" dirty="0" err="1"/>
              <a:t>specialist</a:t>
            </a:r>
            <a:r>
              <a:rPr lang="fr-BE" sz="1900" dirty="0"/>
              <a:t> </a:t>
            </a:r>
            <a:r>
              <a:rPr lang="fr-BE" sz="1900" dirty="0" err="1"/>
              <a:t>species</a:t>
            </a:r>
            <a:r>
              <a:rPr lang="fr-BE" sz="1900" dirty="0"/>
              <a:t> and </a:t>
            </a:r>
            <a:r>
              <a:rPr lang="fr-BE" sz="1900" dirty="0" err="1"/>
              <a:t>recent</a:t>
            </a:r>
            <a:r>
              <a:rPr lang="fr-BE" sz="1900" dirty="0"/>
              <a:t> </a:t>
            </a:r>
            <a:r>
              <a:rPr lang="fr-BE" sz="1900" dirty="0" err="1"/>
              <a:t>generalists</a:t>
            </a:r>
            <a:endParaRPr lang="fr-BE" sz="1900" dirty="0"/>
          </a:p>
          <a:p>
            <a:pPr marL="285750" indent="-285750">
              <a:spcAft>
                <a:spcPts val="1200"/>
              </a:spcAft>
              <a:buFont typeface="Arial" pitchFamily="34" charset="0"/>
              <a:buChar char="•"/>
            </a:pPr>
            <a:r>
              <a:rPr lang="fr-BE" sz="1900" dirty="0"/>
              <a:t>Radiation  of </a:t>
            </a:r>
            <a:r>
              <a:rPr lang="fr-BE" sz="1900" dirty="0" err="1"/>
              <a:t>mycobiont</a:t>
            </a:r>
            <a:r>
              <a:rPr lang="fr-BE" sz="1900" dirty="0"/>
              <a:t> </a:t>
            </a:r>
            <a:r>
              <a:rPr lang="fr-BE" sz="1900" dirty="0" err="1"/>
              <a:t>correlated</a:t>
            </a:r>
            <a:r>
              <a:rPr lang="fr-BE" sz="1900" dirty="0"/>
              <a:t> </a:t>
            </a:r>
            <a:r>
              <a:rPr lang="fr-BE" sz="1900" dirty="0" err="1"/>
              <a:t>with</a:t>
            </a:r>
            <a:r>
              <a:rPr lang="fr-BE" sz="1900" dirty="0"/>
              <a:t> </a:t>
            </a:r>
            <a:r>
              <a:rPr lang="fr-BE" sz="1900" dirty="0" err="1"/>
              <a:t>generalism</a:t>
            </a:r>
            <a:endParaRPr lang="fr-BE" sz="1900" dirty="0"/>
          </a:p>
          <a:p>
            <a:pPr marL="285750" indent="-285750">
              <a:spcAft>
                <a:spcPts val="1200"/>
              </a:spcAft>
              <a:buFont typeface="Arial" pitchFamily="34" charset="0"/>
              <a:buChar char="•"/>
            </a:pPr>
            <a:r>
              <a:rPr lang="fr-BE" sz="1900" dirty="0" err="1"/>
              <a:t>Mycobiont</a:t>
            </a:r>
            <a:r>
              <a:rPr lang="fr-BE" sz="1900" dirty="0"/>
              <a:t> </a:t>
            </a:r>
            <a:r>
              <a:rPr lang="fr-BE" sz="1900" dirty="0" err="1"/>
              <a:t>specialists</a:t>
            </a:r>
            <a:r>
              <a:rPr lang="fr-BE" sz="1900" dirty="0"/>
              <a:t> have </a:t>
            </a:r>
            <a:r>
              <a:rPr lang="fr-BE" sz="1900" dirty="0" err="1"/>
              <a:t>usually</a:t>
            </a:r>
            <a:r>
              <a:rPr lang="fr-BE" sz="1900" dirty="0"/>
              <a:t> </a:t>
            </a:r>
            <a:r>
              <a:rPr lang="fr-BE" sz="1900" dirty="0" err="1"/>
              <a:t>less</a:t>
            </a:r>
            <a:r>
              <a:rPr lang="fr-BE" sz="1900" dirty="0"/>
              <a:t> </a:t>
            </a:r>
            <a:r>
              <a:rPr lang="fr-BE" sz="1900" dirty="0" err="1"/>
              <a:t>haplotypes</a:t>
            </a:r>
            <a:r>
              <a:rPr lang="fr-BE" sz="1900" dirty="0"/>
              <a:t> </a:t>
            </a:r>
            <a:r>
              <a:rPr lang="fr-BE" sz="1900" dirty="0" err="1"/>
              <a:t>than</a:t>
            </a:r>
            <a:r>
              <a:rPr lang="fr-BE" sz="1900" dirty="0"/>
              <a:t> </a:t>
            </a:r>
            <a:r>
              <a:rPr lang="fr-BE" sz="1900" dirty="0" err="1"/>
              <a:t>generalists</a:t>
            </a:r>
            <a:endParaRPr lang="fr-BE" sz="1900" dirty="0"/>
          </a:p>
        </p:txBody>
      </p:sp>
      <p:sp>
        <p:nvSpPr>
          <p:cNvPr id="2" name="Right Arrow 1"/>
          <p:cNvSpPr/>
          <p:nvPr/>
        </p:nvSpPr>
        <p:spPr>
          <a:xfrm>
            <a:off x="8112224" y="2492896"/>
            <a:ext cx="504056" cy="144016"/>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3" name="Right Arrow 2"/>
          <p:cNvSpPr/>
          <p:nvPr/>
        </p:nvSpPr>
        <p:spPr>
          <a:xfrm>
            <a:off x="8112224" y="2924944"/>
            <a:ext cx="504056" cy="144016"/>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7" name="Right Arrow 6"/>
          <p:cNvSpPr/>
          <p:nvPr/>
        </p:nvSpPr>
        <p:spPr>
          <a:xfrm>
            <a:off x="8112224" y="3356993"/>
            <a:ext cx="504056" cy="112721"/>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8" name="Rectangle 7"/>
          <p:cNvSpPr/>
          <p:nvPr/>
        </p:nvSpPr>
        <p:spPr>
          <a:xfrm>
            <a:off x="1703512" y="2636913"/>
            <a:ext cx="3312368" cy="873513"/>
          </a:xfrm>
          <a:prstGeom prst="rect">
            <a:avLst/>
          </a:prstGeom>
          <a:solidFill>
            <a:schemeClr val="accent2">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1701851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40" y="1556793"/>
            <a:ext cx="6480720" cy="3832541"/>
          </a:xfrm>
          <a:prstGeom prst="rect">
            <a:avLst/>
          </a:prstGeom>
        </p:spPr>
      </p:pic>
      <p:sp>
        <p:nvSpPr>
          <p:cNvPr id="5" name="TextBox 4"/>
          <p:cNvSpPr txBox="1"/>
          <p:nvPr/>
        </p:nvSpPr>
        <p:spPr>
          <a:xfrm>
            <a:off x="1919536" y="162850"/>
            <a:ext cx="835292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Correlation</a:t>
            </a:r>
            <a:r>
              <a:rPr lang="fr-BE" sz="3200" dirty="0" smtClean="0"/>
              <a:t> </a:t>
            </a:r>
            <a:r>
              <a:rPr lang="fr-BE" sz="3200" dirty="0"/>
              <a:t>between specificity and geographical range (mycobiont)</a:t>
            </a:r>
          </a:p>
        </p:txBody>
      </p:sp>
      <p:sp>
        <p:nvSpPr>
          <p:cNvPr id="7" name="TextBox 6"/>
          <p:cNvSpPr txBox="1"/>
          <p:nvPr/>
        </p:nvSpPr>
        <p:spPr>
          <a:xfrm>
            <a:off x="1919536" y="5445224"/>
            <a:ext cx="8352928" cy="977736"/>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a:spcAft>
                <a:spcPts val="600"/>
              </a:spcAft>
            </a:pPr>
            <a:r>
              <a:rPr lang="en-US" sz="2100" dirty="0"/>
              <a:t>Average range of a non-specialist species: 7720 km and 27.5° of latitude</a:t>
            </a:r>
          </a:p>
          <a:p>
            <a:pPr>
              <a:spcAft>
                <a:spcPts val="600"/>
              </a:spcAft>
            </a:pPr>
            <a:r>
              <a:rPr lang="en-US" sz="2100" dirty="0"/>
              <a:t>Average range of a specialist species:  3340 km and 8.5° of latitude</a:t>
            </a:r>
          </a:p>
        </p:txBody>
      </p:sp>
    </p:spTree>
    <p:extLst>
      <p:ext uri="{BB962C8B-B14F-4D97-AF65-F5344CB8AC3E}">
        <p14:creationId xmlns:p14="http://schemas.microsoft.com/office/powerpoint/2010/main" val="208486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62850"/>
            <a:ext cx="331236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b="1" dirty="0" err="1" smtClean="0"/>
              <a:t>Specificity</a:t>
            </a:r>
            <a:r>
              <a:rPr lang="fr-BE" sz="3200" dirty="0" smtClean="0"/>
              <a:t> </a:t>
            </a:r>
            <a:r>
              <a:rPr lang="fr-BE" sz="3200" dirty="0"/>
              <a:t>of the </a:t>
            </a:r>
            <a:r>
              <a:rPr lang="fr-BE" sz="3200" dirty="0" err="1"/>
              <a:t>symbionts</a:t>
            </a:r>
            <a:endParaRPr lang="fr-BE"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983" y="162850"/>
            <a:ext cx="5528390" cy="6695150"/>
          </a:xfrm>
          <a:prstGeom prst="rect">
            <a:avLst/>
          </a:prstGeom>
        </p:spPr>
      </p:pic>
      <p:sp>
        <p:nvSpPr>
          <p:cNvPr id="6" name="TextBox 5"/>
          <p:cNvSpPr txBox="1"/>
          <p:nvPr/>
        </p:nvSpPr>
        <p:spPr>
          <a:xfrm>
            <a:off x="1703512" y="1484784"/>
            <a:ext cx="3312368" cy="5255830"/>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1200"/>
              </a:spcAft>
              <a:buFont typeface="Arial" pitchFamily="34" charset="0"/>
              <a:buChar char="•"/>
            </a:pPr>
            <a:r>
              <a:rPr lang="fr-BE" sz="1900" dirty="0" err="1"/>
              <a:t>Different</a:t>
            </a:r>
            <a:r>
              <a:rPr lang="fr-BE" sz="1900" dirty="0"/>
              <a:t> </a:t>
            </a:r>
            <a:r>
              <a:rPr lang="fr-BE" sz="1900" dirty="0" err="1"/>
              <a:t>mycobiont</a:t>
            </a:r>
            <a:r>
              <a:rPr lang="fr-BE" sz="1900" dirty="0"/>
              <a:t> profiles, </a:t>
            </a:r>
            <a:r>
              <a:rPr lang="fr-BE" sz="1900" dirty="0" err="1"/>
              <a:t>from</a:t>
            </a:r>
            <a:r>
              <a:rPr lang="fr-BE" sz="1900" dirty="0"/>
              <a:t> strict </a:t>
            </a:r>
            <a:r>
              <a:rPr lang="fr-BE" sz="1900" dirty="0" err="1"/>
              <a:t>specialist</a:t>
            </a:r>
            <a:r>
              <a:rPr lang="fr-BE" sz="1900" dirty="0"/>
              <a:t> to </a:t>
            </a:r>
            <a:r>
              <a:rPr lang="fr-BE" sz="1900" dirty="0" err="1"/>
              <a:t>generalist</a:t>
            </a:r>
            <a:endParaRPr lang="fr-BE" sz="1900" dirty="0"/>
          </a:p>
          <a:p>
            <a:pPr marL="285750" indent="-285750">
              <a:spcAft>
                <a:spcPts val="1200"/>
              </a:spcAft>
              <a:buFont typeface="Arial" pitchFamily="34" charset="0"/>
              <a:buChar char="•"/>
            </a:pPr>
            <a:r>
              <a:rPr lang="fr-BE" sz="1900" dirty="0"/>
              <a:t>Cases of local </a:t>
            </a:r>
            <a:r>
              <a:rPr lang="fr-BE" sz="1900" dirty="0" err="1"/>
              <a:t>mycobiont</a:t>
            </a:r>
            <a:r>
              <a:rPr lang="fr-BE" sz="1900" dirty="0"/>
              <a:t> </a:t>
            </a:r>
            <a:r>
              <a:rPr lang="fr-BE" sz="1900" dirty="0" err="1"/>
              <a:t>specialists</a:t>
            </a:r>
            <a:r>
              <a:rPr lang="fr-BE" sz="1900" dirty="0"/>
              <a:t> </a:t>
            </a:r>
            <a:r>
              <a:rPr lang="fr-BE" sz="1900" dirty="0" err="1"/>
              <a:t>with</a:t>
            </a:r>
            <a:r>
              <a:rPr lang="fr-BE" sz="1900" dirty="0"/>
              <a:t> </a:t>
            </a:r>
            <a:r>
              <a:rPr lang="fr-BE" sz="1900" dirty="0" err="1"/>
              <a:t>cyanobiont</a:t>
            </a:r>
            <a:r>
              <a:rPr lang="fr-BE" sz="1900" dirty="0"/>
              <a:t> switches</a:t>
            </a:r>
          </a:p>
          <a:p>
            <a:pPr marL="285750" indent="-285750">
              <a:spcAft>
                <a:spcPts val="1200"/>
              </a:spcAft>
              <a:buFont typeface="Arial" pitchFamily="34" charset="0"/>
              <a:buChar char="•"/>
            </a:pPr>
            <a:r>
              <a:rPr lang="fr-BE" sz="1900" dirty="0"/>
              <a:t>Possible influence of time, </a:t>
            </a:r>
            <a:r>
              <a:rPr lang="fr-BE" sz="1900" dirty="0" err="1"/>
              <a:t>with</a:t>
            </a:r>
            <a:r>
              <a:rPr lang="fr-BE" sz="1900" dirty="0"/>
              <a:t> </a:t>
            </a:r>
            <a:r>
              <a:rPr lang="fr-BE" sz="1900" dirty="0" err="1"/>
              <a:t>old</a:t>
            </a:r>
            <a:r>
              <a:rPr lang="fr-BE" sz="1900" dirty="0"/>
              <a:t> </a:t>
            </a:r>
            <a:r>
              <a:rPr lang="fr-BE" sz="1900" dirty="0" err="1"/>
              <a:t>mycobiont</a:t>
            </a:r>
            <a:r>
              <a:rPr lang="fr-BE" sz="1900" dirty="0"/>
              <a:t> </a:t>
            </a:r>
            <a:r>
              <a:rPr lang="fr-BE" sz="1900" dirty="0" err="1"/>
              <a:t>specialist</a:t>
            </a:r>
            <a:r>
              <a:rPr lang="fr-BE" sz="1900" dirty="0"/>
              <a:t> </a:t>
            </a:r>
            <a:r>
              <a:rPr lang="fr-BE" sz="1900" dirty="0" err="1"/>
              <a:t>species</a:t>
            </a:r>
            <a:r>
              <a:rPr lang="fr-BE" sz="1900" dirty="0"/>
              <a:t> and </a:t>
            </a:r>
            <a:r>
              <a:rPr lang="fr-BE" sz="1900" dirty="0" err="1"/>
              <a:t>recent</a:t>
            </a:r>
            <a:r>
              <a:rPr lang="fr-BE" sz="1900" dirty="0"/>
              <a:t> </a:t>
            </a:r>
            <a:r>
              <a:rPr lang="fr-BE" sz="1900" dirty="0" err="1"/>
              <a:t>generalists</a:t>
            </a:r>
            <a:endParaRPr lang="fr-BE" sz="1900" dirty="0"/>
          </a:p>
          <a:p>
            <a:pPr marL="285750" indent="-285750">
              <a:spcAft>
                <a:spcPts val="1200"/>
              </a:spcAft>
              <a:buFont typeface="Arial" pitchFamily="34" charset="0"/>
              <a:buChar char="•"/>
            </a:pPr>
            <a:r>
              <a:rPr lang="fr-BE" sz="1900" dirty="0"/>
              <a:t>Radiation  of </a:t>
            </a:r>
            <a:r>
              <a:rPr lang="fr-BE" sz="1900" dirty="0" err="1"/>
              <a:t>mycobiont</a:t>
            </a:r>
            <a:r>
              <a:rPr lang="fr-BE" sz="1900" dirty="0"/>
              <a:t> </a:t>
            </a:r>
            <a:r>
              <a:rPr lang="fr-BE" sz="1900" dirty="0" err="1"/>
              <a:t>correlated</a:t>
            </a:r>
            <a:r>
              <a:rPr lang="fr-BE" sz="1900" dirty="0"/>
              <a:t> </a:t>
            </a:r>
            <a:r>
              <a:rPr lang="fr-BE" sz="1900" dirty="0" err="1"/>
              <a:t>with</a:t>
            </a:r>
            <a:r>
              <a:rPr lang="fr-BE" sz="1900" dirty="0"/>
              <a:t> </a:t>
            </a:r>
            <a:r>
              <a:rPr lang="fr-BE" sz="1900" dirty="0" err="1"/>
              <a:t>generalism</a:t>
            </a:r>
            <a:endParaRPr lang="fr-BE" sz="1900" dirty="0"/>
          </a:p>
          <a:p>
            <a:pPr marL="285750" indent="-285750">
              <a:spcAft>
                <a:spcPts val="1200"/>
              </a:spcAft>
              <a:buFont typeface="Arial" pitchFamily="34" charset="0"/>
              <a:buChar char="•"/>
            </a:pPr>
            <a:r>
              <a:rPr lang="fr-BE" sz="1900" dirty="0" err="1"/>
              <a:t>Mycobiont</a:t>
            </a:r>
            <a:r>
              <a:rPr lang="fr-BE" sz="1900" dirty="0"/>
              <a:t> </a:t>
            </a:r>
            <a:r>
              <a:rPr lang="fr-BE" sz="1900" dirty="0" err="1"/>
              <a:t>specialists</a:t>
            </a:r>
            <a:r>
              <a:rPr lang="fr-BE" sz="1900" dirty="0"/>
              <a:t> have </a:t>
            </a:r>
            <a:r>
              <a:rPr lang="fr-BE" sz="1900" dirty="0" err="1"/>
              <a:t>usually</a:t>
            </a:r>
            <a:r>
              <a:rPr lang="fr-BE" sz="1900" dirty="0"/>
              <a:t> </a:t>
            </a:r>
            <a:r>
              <a:rPr lang="fr-BE" sz="1900" dirty="0" err="1"/>
              <a:t>less</a:t>
            </a:r>
            <a:r>
              <a:rPr lang="fr-BE" sz="1900" dirty="0"/>
              <a:t> </a:t>
            </a:r>
            <a:r>
              <a:rPr lang="fr-BE" sz="1900" dirty="0" err="1"/>
              <a:t>haplotypes</a:t>
            </a:r>
            <a:r>
              <a:rPr lang="fr-BE" sz="1900" dirty="0"/>
              <a:t> </a:t>
            </a:r>
            <a:r>
              <a:rPr lang="fr-BE" sz="1900" dirty="0" err="1"/>
              <a:t>than</a:t>
            </a:r>
            <a:r>
              <a:rPr lang="fr-BE" sz="1900" dirty="0"/>
              <a:t> </a:t>
            </a:r>
            <a:r>
              <a:rPr lang="fr-BE" sz="1900" dirty="0" err="1"/>
              <a:t>generalists</a:t>
            </a:r>
            <a:endParaRPr lang="fr-BE" sz="1900" dirty="0"/>
          </a:p>
        </p:txBody>
      </p:sp>
      <p:sp>
        <p:nvSpPr>
          <p:cNvPr id="2" name="Right Arrow 1"/>
          <p:cNvSpPr/>
          <p:nvPr/>
        </p:nvSpPr>
        <p:spPr>
          <a:xfrm>
            <a:off x="8616280" y="2492896"/>
            <a:ext cx="504056" cy="144016"/>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3" name="Right Arrow 2"/>
          <p:cNvSpPr/>
          <p:nvPr/>
        </p:nvSpPr>
        <p:spPr>
          <a:xfrm>
            <a:off x="8616280" y="2780928"/>
            <a:ext cx="504056" cy="144016"/>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7" name="Right Arrow 6"/>
          <p:cNvSpPr/>
          <p:nvPr/>
        </p:nvSpPr>
        <p:spPr>
          <a:xfrm>
            <a:off x="8616280" y="3356993"/>
            <a:ext cx="504056" cy="112721"/>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8" name="Right Arrow 7"/>
          <p:cNvSpPr/>
          <p:nvPr/>
        </p:nvSpPr>
        <p:spPr>
          <a:xfrm>
            <a:off x="8616280" y="3748328"/>
            <a:ext cx="504056" cy="112721"/>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9" name="Right Arrow 8"/>
          <p:cNvSpPr/>
          <p:nvPr/>
        </p:nvSpPr>
        <p:spPr>
          <a:xfrm>
            <a:off x="8616280" y="5949281"/>
            <a:ext cx="504056" cy="112721"/>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0" name="Right Arrow 9"/>
          <p:cNvSpPr/>
          <p:nvPr/>
        </p:nvSpPr>
        <p:spPr>
          <a:xfrm>
            <a:off x="8616280" y="6165305"/>
            <a:ext cx="504056" cy="112721"/>
          </a:xfrm>
          <a:prstGeom prst="right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1059545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62850"/>
            <a:ext cx="331236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983" y="162850"/>
            <a:ext cx="5528390" cy="6695150"/>
          </a:xfrm>
          <a:prstGeom prst="rect">
            <a:avLst/>
          </a:prstGeom>
        </p:spPr>
      </p:pic>
      <p:sp>
        <p:nvSpPr>
          <p:cNvPr id="6" name="TextBox 5"/>
          <p:cNvSpPr txBox="1"/>
          <p:nvPr/>
        </p:nvSpPr>
        <p:spPr>
          <a:xfrm>
            <a:off x="1703512" y="1484784"/>
            <a:ext cx="3312368" cy="5255830"/>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1200"/>
              </a:spcAft>
              <a:buFont typeface="Arial" pitchFamily="34" charset="0"/>
              <a:buChar char="•"/>
            </a:pPr>
            <a:r>
              <a:rPr lang="fr-BE" sz="1900" dirty="0" err="1"/>
              <a:t>Different</a:t>
            </a:r>
            <a:r>
              <a:rPr lang="fr-BE" sz="1900" dirty="0"/>
              <a:t> </a:t>
            </a:r>
            <a:r>
              <a:rPr lang="fr-BE" sz="1900" dirty="0" err="1"/>
              <a:t>mycobiont</a:t>
            </a:r>
            <a:r>
              <a:rPr lang="fr-BE" sz="1900" dirty="0"/>
              <a:t> profiles, </a:t>
            </a:r>
            <a:r>
              <a:rPr lang="fr-BE" sz="1900" dirty="0" err="1"/>
              <a:t>from</a:t>
            </a:r>
            <a:r>
              <a:rPr lang="fr-BE" sz="1900" dirty="0"/>
              <a:t> strict </a:t>
            </a:r>
            <a:r>
              <a:rPr lang="fr-BE" sz="1900" dirty="0" err="1"/>
              <a:t>specialist</a:t>
            </a:r>
            <a:r>
              <a:rPr lang="fr-BE" sz="1900" dirty="0"/>
              <a:t> to </a:t>
            </a:r>
            <a:r>
              <a:rPr lang="fr-BE" sz="1900" dirty="0" err="1"/>
              <a:t>generalist</a:t>
            </a:r>
            <a:endParaRPr lang="fr-BE" sz="1900" dirty="0"/>
          </a:p>
          <a:p>
            <a:pPr marL="285750" indent="-285750">
              <a:spcAft>
                <a:spcPts val="1200"/>
              </a:spcAft>
              <a:buFont typeface="Arial" pitchFamily="34" charset="0"/>
              <a:buChar char="•"/>
            </a:pPr>
            <a:r>
              <a:rPr lang="fr-BE" sz="1900" dirty="0"/>
              <a:t>Cases of local </a:t>
            </a:r>
            <a:r>
              <a:rPr lang="fr-BE" sz="1900" dirty="0" err="1"/>
              <a:t>mycobiont</a:t>
            </a:r>
            <a:r>
              <a:rPr lang="fr-BE" sz="1900" dirty="0"/>
              <a:t> </a:t>
            </a:r>
            <a:r>
              <a:rPr lang="fr-BE" sz="1900" dirty="0" err="1"/>
              <a:t>specialists</a:t>
            </a:r>
            <a:r>
              <a:rPr lang="fr-BE" sz="1900" dirty="0"/>
              <a:t> </a:t>
            </a:r>
            <a:r>
              <a:rPr lang="fr-BE" sz="1900" dirty="0" err="1"/>
              <a:t>with</a:t>
            </a:r>
            <a:r>
              <a:rPr lang="fr-BE" sz="1900" dirty="0"/>
              <a:t> </a:t>
            </a:r>
            <a:r>
              <a:rPr lang="fr-BE" sz="1900" dirty="0" err="1"/>
              <a:t>cyanobiont</a:t>
            </a:r>
            <a:r>
              <a:rPr lang="fr-BE" sz="1900" dirty="0"/>
              <a:t> switches</a:t>
            </a:r>
          </a:p>
          <a:p>
            <a:pPr marL="285750" indent="-285750">
              <a:spcAft>
                <a:spcPts val="1200"/>
              </a:spcAft>
              <a:buFont typeface="Arial" pitchFamily="34" charset="0"/>
              <a:buChar char="•"/>
            </a:pPr>
            <a:r>
              <a:rPr lang="fr-BE" sz="1900" dirty="0"/>
              <a:t>Possible influence of time, </a:t>
            </a:r>
            <a:r>
              <a:rPr lang="fr-BE" sz="1900" dirty="0" err="1"/>
              <a:t>with</a:t>
            </a:r>
            <a:r>
              <a:rPr lang="fr-BE" sz="1900" dirty="0"/>
              <a:t> </a:t>
            </a:r>
            <a:r>
              <a:rPr lang="fr-BE" sz="1900" b="1" dirty="0" err="1"/>
              <a:t>old</a:t>
            </a:r>
            <a:r>
              <a:rPr lang="fr-BE" sz="1900" b="1" dirty="0"/>
              <a:t> </a:t>
            </a:r>
            <a:r>
              <a:rPr lang="fr-BE" sz="1900" b="1" dirty="0" err="1"/>
              <a:t>mycobiont</a:t>
            </a:r>
            <a:r>
              <a:rPr lang="fr-BE" sz="1900" b="1" dirty="0"/>
              <a:t> </a:t>
            </a:r>
            <a:r>
              <a:rPr lang="fr-BE" sz="1900" b="1" dirty="0" err="1"/>
              <a:t>specialist</a:t>
            </a:r>
            <a:r>
              <a:rPr lang="fr-BE" sz="1900" b="1" dirty="0"/>
              <a:t> </a:t>
            </a:r>
            <a:r>
              <a:rPr lang="fr-BE" sz="1900" dirty="0" err="1"/>
              <a:t>species</a:t>
            </a:r>
            <a:r>
              <a:rPr lang="fr-BE" sz="1900" dirty="0"/>
              <a:t> and </a:t>
            </a:r>
            <a:r>
              <a:rPr lang="fr-BE" sz="1900" dirty="0" err="1"/>
              <a:t>recent</a:t>
            </a:r>
            <a:r>
              <a:rPr lang="fr-BE" sz="1900" dirty="0"/>
              <a:t> </a:t>
            </a:r>
            <a:r>
              <a:rPr lang="fr-BE" sz="1900" dirty="0" err="1"/>
              <a:t>generalists</a:t>
            </a:r>
            <a:endParaRPr lang="fr-BE" sz="1900" dirty="0"/>
          </a:p>
          <a:p>
            <a:pPr marL="285750" indent="-285750">
              <a:spcAft>
                <a:spcPts val="1200"/>
              </a:spcAft>
              <a:buFont typeface="Arial" pitchFamily="34" charset="0"/>
              <a:buChar char="•"/>
            </a:pPr>
            <a:r>
              <a:rPr lang="fr-BE" sz="1900" dirty="0"/>
              <a:t>Radiation  of </a:t>
            </a:r>
            <a:r>
              <a:rPr lang="fr-BE" sz="1900" dirty="0" err="1"/>
              <a:t>mycobiont</a:t>
            </a:r>
            <a:r>
              <a:rPr lang="fr-BE" sz="1900" dirty="0"/>
              <a:t> </a:t>
            </a:r>
            <a:r>
              <a:rPr lang="fr-BE" sz="1900" dirty="0" err="1"/>
              <a:t>correlated</a:t>
            </a:r>
            <a:r>
              <a:rPr lang="fr-BE" sz="1900" dirty="0"/>
              <a:t> </a:t>
            </a:r>
            <a:r>
              <a:rPr lang="fr-BE" sz="1900" dirty="0" err="1"/>
              <a:t>with</a:t>
            </a:r>
            <a:r>
              <a:rPr lang="fr-BE" sz="1900" dirty="0"/>
              <a:t> </a:t>
            </a:r>
            <a:r>
              <a:rPr lang="fr-BE" sz="1900" dirty="0" err="1"/>
              <a:t>generalism</a:t>
            </a:r>
            <a:endParaRPr lang="fr-BE" sz="1900" dirty="0"/>
          </a:p>
          <a:p>
            <a:pPr marL="285750" indent="-285750">
              <a:spcAft>
                <a:spcPts val="1200"/>
              </a:spcAft>
              <a:buFont typeface="Arial" pitchFamily="34" charset="0"/>
              <a:buChar char="•"/>
            </a:pPr>
            <a:r>
              <a:rPr lang="fr-BE" sz="1900" dirty="0" err="1"/>
              <a:t>Mycobiont</a:t>
            </a:r>
            <a:r>
              <a:rPr lang="fr-BE" sz="1900" dirty="0"/>
              <a:t> </a:t>
            </a:r>
            <a:r>
              <a:rPr lang="fr-BE" sz="1900" dirty="0" err="1"/>
              <a:t>specialists</a:t>
            </a:r>
            <a:r>
              <a:rPr lang="fr-BE" sz="1900" dirty="0"/>
              <a:t> have </a:t>
            </a:r>
            <a:r>
              <a:rPr lang="fr-BE" sz="1900" dirty="0" err="1"/>
              <a:t>usually</a:t>
            </a:r>
            <a:r>
              <a:rPr lang="fr-BE" sz="1900" dirty="0"/>
              <a:t> </a:t>
            </a:r>
            <a:r>
              <a:rPr lang="fr-BE" sz="1900" dirty="0" err="1"/>
              <a:t>less</a:t>
            </a:r>
            <a:r>
              <a:rPr lang="fr-BE" sz="1900" dirty="0"/>
              <a:t> </a:t>
            </a:r>
            <a:r>
              <a:rPr lang="fr-BE" sz="1900" dirty="0" err="1"/>
              <a:t>haplotypes</a:t>
            </a:r>
            <a:r>
              <a:rPr lang="fr-BE" sz="1900" dirty="0"/>
              <a:t> </a:t>
            </a:r>
            <a:r>
              <a:rPr lang="fr-BE" sz="1900" dirty="0" err="1"/>
              <a:t>than</a:t>
            </a:r>
            <a:r>
              <a:rPr lang="fr-BE" sz="1900" dirty="0"/>
              <a:t> </a:t>
            </a:r>
            <a:r>
              <a:rPr lang="fr-BE" sz="1900" dirty="0" err="1"/>
              <a:t>generalists</a:t>
            </a:r>
            <a:endParaRPr lang="fr-BE" sz="1900" dirty="0"/>
          </a:p>
        </p:txBody>
      </p:sp>
      <p:sp>
        <p:nvSpPr>
          <p:cNvPr id="10" name="Rectangle 9"/>
          <p:cNvSpPr/>
          <p:nvPr/>
        </p:nvSpPr>
        <p:spPr>
          <a:xfrm>
            <a:off x="6672064" y="3789040"/>
            <a:ext cx="180020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1" name="Rectangle 10"/>
          <p:cNvSpPr/>
          <p:nvPr/>
        </p:nvSpPr>
        <p:spPr>
          <a:xfrm>
            <a:off x="7104112" y="4653136"/>
            <a:ext cx="1368152"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2" name="Rectangle 11"/>
          <p:cNvSpPr/>
          <p:nvPr/>
        </p:nvSpPr>
        <p:spPr>
          <a:xfrm>
            <a:off x="6816080" y="4869160"/>
            <a:ext cx="1656184"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3" name="Rectangle 12"/>
          <p:cNvSpPr/>
          <p:nvPr/>
        </p:nvSpPr>
        <p:spPr>
          <a:xfrm>
            <a:off x="6816080" y="5157192"/>
            <a:ext cx="1656184"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4" name="Rectangle 13"/>
          <p:cNvSpPr/>
          <p:nvPr/>
        </p:nvSpPr>
        <p:spPr>
          <a:xfrm>
            <a:off x="7572164" y="5805264"/>
            <a:ext cx="90010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5" name="Rectangle 14"/>
          <p:cNvSpPr/>
          <p:nvPr/>
        </p:nvSpPr>
        <p:spPr>
          <a:xfrm>
            <a:off x="7897178" y="6021288"/>
            <a:ext cx="575086"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6" name="Rectangle 15"/>
          <p:cNvSpPr/>
          <p:nvPr/>
        </p:nvSpPr>
        <p:spPr>
          <a:xfrm>
            <a:off x="7897178" y="6237312"/>
            <a:ext cx="575086"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7" name="Rectangle 16"/>
          <p:cNvSpPr/>
          <p:nvPr/>
        </p:nvSpPr>
        <p:spPr>
          <a:xfrm>
            <a:off x="1703512" y="3645024"/>
            <a:ext cx="3312368" cy="1260140"/>
          </a:xfrm>
          <a:prstGeom prst="rect">
            <a:avLst/>
          </a:prstGeom>
          <a:solidFill>
            <a:schemeClr val="accent2">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945584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62850"/>
            <a:ext cx="331236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983" y="162850"/>
            <a:ext cx="5528390" cy="6695150"/>
          </a:xfrm>
          <a:prstGeom prst="rect">
            <a:avLst/>
          </a:prstGeom>
        </p:spPr>
      </p:pic>
      <p:sp>
        <p:nvSpPr>
          <p:cNvPr id="6" name="TextBox 5"/>
          <p:cNvSpPr txBox="1"/>
          <p:nvPr/>
        </p:nvSpPr>
        <p:spPr>
          <a:xfrm>
            <a:off x="1703512" y="1484784"/>
            <a:ext cx="3312368" cy="5255830"/>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1200"/>
              </a:spcAft>
              <a:buFont typeface="Arial" pitchFamily="34" charset="0"/>
              <a:buChar char="•"/>
            </a:pPr>
            <a:r>
              <a:rPr lang="fr-BE" sz="1900" dirty="0" err="1"/>
              <a:t>Different</a:t>
            </a:r>
            <a:r>
              <a:rPr lang="fr-BE" sz="1900" dirty="0"/>
              <a:t> </a:t>
            </a:r>
            <a:r>
              <a:rPr lang="fr-BE" sz="1900" dirty="0" err="1"/>
              <a:t>mycobiont</a:t>
            </a:r>
            <a:r>
              <a:rPr lang="fr-BE" sz="1900" dirty="0"/>
              <a:t> profiles, </a:t>
            </a:r>
            <a:r>
              <a:rPr lang="fr-BE" sz="1900" dirty="0" err="1"/>
              <a:t>from</a:t>
            </a:r>
            <a:r>
              <a:rPr lang="fr-BE" sz="1900" dirty="0"/>
              <a:t> strict </a:t>
            </a:r>
            <a:r>
              <a:rPr lang="fr-BE" sz="1900" dirty="0" err="1"/>
              <a:t>specialist</a:t>
            </a:r>
            <a:r>
              <a:rPr lang="fr-BE" sz="1900" dirty="0"/>
              <a:t> to </a:t>
            </a:r>
            <a:r>
              <a:rPr lang="fr-BE" sz="1900" dirty="0" err="1"/>
              <a:t>generalist</a:t>
            </a:r>
            <a:endParaRPr lang="fr-BE" sz="1900" dirty="0"/>
          </a:p>
          <a:p>
            <a:pPr marL="285750" indent="-285750">
              <a:spcAft>
                <a:spcPts val="1200"/>
              </a:spcAft>
              <a:buFont typeface="Arial" pitchFamily="34" charset="0"/>
              <a:buChar char="•"/>
            </a:pPr>
            <a:r>
              <a:rPr lang="fr-BE" sz="1900" dirty="0"/>
              <a:t>Cases of local </a:t>
            </a:r>
            <a:r>
              <a:rPr lang="fr-BE" sz="1900" dirty="0" err="1"/>
              <a:t>mycobiont</a:t>
            </a:r>
            <a:r>
              <a:rPr lang="fr-BE" sz="1900" dirty="0"/>
              <a:t> </a:t>
            </a:r>
            <a:r>
              <a:rPr lang="fr-BE" sz="1900" dirty="0" err="1"/>
              <a:t>specialists</a:t>
            </a:r>
            <a:r>
              <a:rPr lang="fr-BE" sz="1900" dirty="0"/>
              <a:t> </a:t>
            </a:r>
            <a:r>
              <a:rPr lang="fr-BE" sz="1900" dirty="0" err="1"/>
              <a:t>with</a:t>
            </a:r>
            <a:r>
              <a:rPr lang="fr-BE" sz="1900" dirty="0"/>
              <a:t> </a:t>
            </a:r>
            <a:r>
              <a:rPr lang="fr-BE" sz="1900" dirty="0" err="1"/>
              <a:t>cyanobiont</a:t>
            </a:r>
            <a:r>
              <a:rPr lang="fr-BE" sz="1900" dirty="0"/>
              <a:t> switches</a:t>
            </a:r>
          </a:p>
          <a:p>
            <a:pPr marL="285750" indent="-285750">
              <a:spcAft>
                <a:spcPts val="1200"/>
              </a:spcAft>
              <a:buFont typeface="Arial" pitchFamily="34" charset="0"/>
              <a:buChar char="•"/>
            </a:pPr>
            <a:r>
              <a:rPr lang="fr-BE" sz="1900" dirty="0"/>
              <a:t>Possible influence of time, </a:t>
            </a:r>
            <a:r>
              <a:rPr lang="fr-BE" sz="1900" dirty="0" err="1"/>
              <a:t>with</a:t>
            </a:r>
            <a:r>
              <a:rPr lang="fr-BE" sz="1900" dirty="0"/>
              <a:t> </a:t>
            </a:r>
            <a:r>
              <a:rPr lang="fr-BE" sz="1900" dirty="0" err="1"/>
              <a:t>old</a:t>
            </a:r>
            <a:r>
              <a:rPr lang="fr-BE" sz="1900" dirty="0"/>
              <a:t> </a:t>
            </a:r>
            <a:r>
              <a:rPr lang="fr-BE" sz="1900" dirty="0" err="1"/>
              <a:t>mycobiont</a:t>
            </a:r>
            <a:r>
              <a:rPr lang="fr-BE" sz="1900" dirty="0"/>
              <a:t> </a:t>
            </a:r>
            <a:r>
              <a:rPr lang="fr-BE" sz="1900" dirty="0" err="1"/>
              <a:t>specialist</a:t>
            </a:r>
            <a:r>
              <a:rPr lang="fr-BE" sz="1900" dirty="0"/>
              <a:t> </a:t>
            </a:r>
            <a:r>
              <a:rPr lang="fr-BE" sz="1900" dirty="0" err="1"/>
              <a:t>species</a:t>
            </a:r>
            <a:r>
              <a:rPr lang="fr-BE" sz="1900" dirty="0"/>
              <a:t> and </a:t>
            </a:r>
            <a:r>
              <a:rPr lang="fr-BE" sz="1900" b="1" dirty="0" err="1"/>
              <a:t>recent</a:t>
            </a:r>
            <a:r>
              <a:rPr lang="fr-BE" sz="1900" b="1" dirty="0"/>
              <a:t> </a:t>
            </a:r>
            <a:r>
              <a:rPr lang="fr-BE" sz="1900" b="1" dirty="0" err="1"/>
              <a:t>generalists</a:t>
            </a:r>
            <a:endParaRPr lang="fr-BE" sz="1900" b="1" dirty="0"/>
          </a:p>
          <a:p>
            <a:pPr marL="285750" indent="-285750">
              <a:spcAft>
                <a:spcPts val="1200"/>
              </a:spcAft>
              <a:buFont typeface="Arial" pitchFamily="34" charset="0"/>
              <a:buChar char="•"/>
            </a:pPr>
            <a:r>
              <a:rPr lang="fr-BE" sz="1900" dirty="0"/>
              <a:t>Radiation  of </a:t>
            </a:r>
            <a:r>
              <a:rPr lang="fr-BE" sz="1900" dirty="0" err="1"/>
              <a:t>mycobiont</a:t>
            </a:r>
            <a:r>
              <a:rPr lang="fr-BE" sz="1900" dirty="0"/>
              <a:t> </a:t>
            </a:r>
            <a:r>
              <a:rPr lang="fr-BE" sz="1900" dirty="0" err="1"/>
              <a:t>correlated</a:t>
            </a:r>
            <a:r>
              <a:rPr lang="fr-BE" sz="1900" dirty="0"/>
              <a:t> </a:t>
            </a:r>
            <a:r>
              <a:rPr lang="fr-BE" sz="1900" dirty="0" err="1"/>
              <a:t>with</a:t>
            </a:r>
            <a:r>
              <a:rPr lang="fr-BE" sz="1900" dirty="0"/>
              <a:t> </a:t>
            </a:r>
            <a:r>
              <a:rPr lang="fr-BE" sz="1900" dirty="0" err="1"/>
              <a:t>generalism</a:t>
            </a:r>
            <a:endParaRPr lang="fr-BE" sz="1900" dirty="0"/>
          </a:p>
          <a:p>
            <a:pPr marL="285750" indent="-285750">
              <a:spcAft>
                <a:spcPts val="1200"/>
              </a:spcAft>
              <a:buFont typeface="Arial" pitchFamily="34" charset="0"/>
              <a:buChar char="•"/>
            </a:pPr>
            <a:r>
              <a:rPr lang="fr-BE" sz="1900" dirty="0" err="1"/>
              <a:t>Mycobiont</a:t>
            </a:r>
            <a:r>
              <a:rPr lang="fr-BE" sz="1900" dirty="0"/>
              <a:t> </a:t>
            </a:r>
            <a:r>
              <a:rPr lang="fr-BE" sz="1900" dirty="0" err="1"/>
              <a:t>specialists</a:t>
            </a:r>
            <a:r>
              <a:rPr lang="fr-BE" sz="1900" dirty="0"/>
              <a:t> have </a:t>
            </a:r>
            <a:r>
              <a:rPr lang="fr-BE" sz="1900" dirty="0" err="1"/>
              <a:t>usually</a:t>
            </a:r>
            <a:r>
              <a:rPr lang="fr-BE" sz="1900" dirty="0"/>
              <a:t> </a:t>
            </a:r>
            <a:r>
              <a:rPr lang="fr-BE" sz="1900" dirty="0" err="1"/>
              <a:t>less</a:t>
            </a:r>
            <a:r>
              <a:rPr lang="fr-BE" sz="1900" dirty="0"/>
              <a:t> </a:t>
            </a:r>
            <a:r>
              <a:rPr lang="fr-BE" sz="1900" dirty="0" err="1"/>
              <a:t>haplotypes</a:t>
            </a:r>
            <a:r>
              <a:rPr lang="fr-BE" sz="1900" dirty="0"/>
              <a:t> </a:t>
            </a:r>
            <a:r>
              <a:rPr lang="fr-BE" sz="1900" dirty="0" err="1"/>
              <a:t>than</a:t>
            </a:r>
            <a:r>
              <a:rPr lang="fr-BE" sz="1900" dirty="0"/>
              <a:t> </a:t>
            </a:r>
            <a:r>
              <a:rPr lang="fr-BE" sz="1900" dirty="0" err="1"/>
              <a:t>generalists</a:t>
            </a:r>
            <a:endParaRPr lang="fr-BE" sz="1900" dirty="0"/>
          </a:p>
        </p:txBody>
      </p:sp>
      <p:sp>
        <p:nvSpPr>
          <p:cNvPr id="8" name="Oval 7"/>
          <p:cNvSpPr/>
          <p:nvPr/>
        </p:nvSpPr>
        <p:spPr>
          <a:xfrm>
            <a:off x="8040216" y="332656"/>
            <a:ext cx="576064" cy="2088232"/>
          </a:xfrm>
          <a:prstGeom prst="ellipse">
            <a:avLst/>
          </a:prstGeom>
          <a:solidFill>
            <a:srgbClr val="FF0000">
              <a:alpha val="28000"/>
            </a:srgbClr>
          </a:solidFill>
          <a:ln>
            <a:noFill/>
          </a:ln>
          <a:effectLst>
            <a:outerShdw blurRad="50800" dist="50800" sx="1000" sy="1000" algn="ctr" rotWithShape="0">
              <a:srgbClr val="000000"/>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289497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62850"/>
            <a:ext cx="331236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983" y="162850"/>
            <a:ext cx="5528390" cy="6695150"/>
          </a:xfrm>
          <a:prstGeom prst="rect">
            <a:avLst/>
          </a:prstGeom>
        </p:spPr>
      </p:pic>
      <p:sp>
        <p:nvSpPr>
          <p:cNvPr id="6" name="TextBox 5"/>
          <p:cNvSpPr txBox="1"/>
          <p:nvPr/>
        </p:nvSpPr>
        <p:spPr>
          <a:xfrm>
            <a:off x="1703512" y="1484784"/>
            <a:ext cx="3312368" cy="5255830"/>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1200"/>
              </a:spcAft>
              <a:buFont typeface="Arial" pitchFamily="34" charset="0"/>
              <a:buChar char="•"/>
            </a:pPr>
            <a:r>
              <a:rPr lang="fr-BE" sz="1900" dirty="0" err="1"/>
              <a:t>Different</a:t>
            </a:r>
            <a:r>
              <a:rPr lang="fr-BE" sz="1900" dirty="0"/>
              <a:t> </a:t>
            </a:r>
            <a:r>
              <a:rPr lang="fr-BE" sz="1900" dirty="0" err="1"/>
              <a:t>mycobiont</a:t>
            </a:r>
            <a:r>
              <a:rPr lang="fr-BE" sz="1900" dirty="0"/>
              <a:t> profiles, </a:t>
            </a:r>
            <a:r>
              <a:rPr lang="fr-BE" sz="1900" dirty="0" err="1"/>
              <a:t>from</a:t>
            </a:r>
            <a:r>
              <a:rPr lang="fr-BE" sz="1900" dirty="0"/>
              <a:t> strict </a:t>
            </a:r>
            <a:r>
              <a:rPr lang="fr-BE" sz="1900" dirty="0" err="1"/>
              <a:t>specialist</a:t>
            </a:r>
            <a:r>
              <a:rPr lang="fr-BE" sz="1900" dirty="0"/>
              <a:t> to </a:t>
            </a:r>
            <a:r>
              <a:rPr lang="fr-BE" sz="1900" dirty="0" err="1"/>
              <a:t>generalist</a:t>
            </a:r>
            <a:endParaRPr lang="fr-BE" sz="1900" dirty="0"/>
          </a:p>
          <a:p>
            <a:pPr marL="285750" indent="-285750">
              <a:spcAft>
                <a:spcPts val="1200"/>
              </a:spcAft>
              <a:buFont typeface="Arial" pitchFamily="34" charset="0"/>
              <a:buChar char="•"/>
            </a:pPr>
            <a:r>
              <a:rPr lang="fr-BE" sz="1900" dirty="0"/>
              <a:t>Cases of local </a:t>
            </a:r>
            <a:r>
              <a:rPr lang="fr-BE" sz="1900" dirty="0" err="1"/>
              <a:t>mycobiont</a:t>
            </a:r>
            <a:r>
              <a:rPr lang="fr-BE" sz="1900" dirty="0"/>
              <a:t> </a:t>
            </a:r>
            <a:r>
              <a:rPr lang="fr-BE" sz="1900" dirty="0" err="1"/>
              <a:t>specialists</a:t>
            </a:r>
            <a:r>
              <a:rPr lang="fr-BE" sz="1900" dirty="0"/>
              <a:t> </a:t>
            </a:r>
            <a:r>
              <a:rPr lang="fr-BE" sz="1900" dirty="0" err="1"/>
              <a:t>with</a:t>
            </a:r>
            <a:r>
              <a:rPr lang="fr-BE" sz="1900" dirty="0"/>
              <a:t> </a:t>
            </a:r>
            <a:r>
              <a:rPr lang="fr-BE" sz="1900" dirty="0" err="1"/>
              <a:t>cyanobiont</a:t>
            </a:r>
            <a:r>
              <a:rPr lang="fr-BE" sz="1900" dirty="0"/>
              <a:t> switches</a:t>
            </a:r>
          </a:p>
          <a:p>
            <a:pPr marL="285750" indent="-285750">
              <a:spcAft>
                <a:spcPts val="1200"/>
              </a:spcAft>
              <a:buFont typeface="Arial" pitchFamily="34" charset="0"/>
              <a:buChar char="•"/>
            </a:pPr>
            <a:r>
              <a:rPr lang="fr-BE" sz="1900" dirty="0"/>
              <a:t>Possible influence of time, </a:t>
            </a:r>
            <a:r>
              <a:rPr lang="fr-BE" sz="1900" dirty="0" err="1"/>
              <a:t>with</a:t>
            </a:r>
            <a:r>
              <a:rPr lang="fr-BE" sz="1900" dirty="0"/>
              <a:t> </a:t>
            </a:r>
            <a:r>
              <a:rPr lang="fr-BE" sz="1900" dirty="0" err="1"/>
              <a:t>old</a:t>
            </a:r>
            <a:r>
              <a:rPr lang="fr-BE" sz="1900" dirty="0"/>
              <a:t> </a:t>
            </a:r>
            <a:r>
              <a:rPr lang="fr-BE" sz="1900" dirty="0" err="1"/>
              <a:t>mycobiont</a:t>
            </a:r>
            <a:r>
              <a:rPr lang="fr-BE" sz="1900" dirty="0"/>
              <a:t> </a:t>
            </a:r>
            <a:r>
              <a:rPr lang="fr-BE" sz="1900" dirty="0" err="1"/>
              <a:t>specialist</a:t>
            </a:r>
            <a:r>
              <a:rPr lang="fr-BE" sz="1900" dirty="0"/>
              <a:t> </a:t>
            </a:r>
            <a:r>
              <a:rPr lang="fr-BE" sz="1900" dirty="0" err="1"/>
              <a:t>species</a:t>
            </a:r>
            <a:r>
              <a:rPr lang="fr-BE" sz="1900" dirty="0"/>
              <a:t> and </a:t>
            </a:r>
            <a:r>
              <a:rPr lang="fr-BE" sz="1900" dirty="0" err="1"/>
              <a:t>recent</a:t>
            </a:r>
            <a:r>
              <a:rPr lang="fr-BE" sz="1900" dirty="0"/>
              <a:t> </a:t>
            </a:r>
            <a:r>
              <a:rPr lang="fr-BE" sz="1900" dirty="0" err="1"/>
              <a:t>generalists</a:t>
            </a:r>
            <a:endParaRPr lang="fr-BE" sz="1900" dirty="0"/>
          </a:p>
          <a:p>
            <a:pPr marL="285750" indent="-285750">
              <a:spcAft>
                <a:spcPts val="1200"/>
              </a:spcAft>
              <a:buFont typeface="Arial" pitchFamily="34" charset="0"/>
              <a:buChar char="•"/>
            </a:pPr>
            <a:r>
              <a:rPr lang="fr-BE" sz="1900" b="1" dirty="0"/>
              <a:t>Radiation  of </a:t>
            </a:r>
            <a:r>
              <a:rPr lang="fr-BE" sz="1900" b="1" dirty="0" err="1"/>
              <a:t>mycobiont</a:t>
            </a:r>
            <a:r>
              <a:rPr lang="fr-BE" sz="1900" b="1" dirty="0"/>
              <a:t> </a:t>
            </a:r>
            <a:r>
              <a:rPr lang="fr-BE" sz="1900" b="1" dirty="0" err="1"/>
              <a:t>correlated</a:t>
            </a:r>
            <a:r>
              <a:rPr lang="fr-BE" sz="1900" b="1" dirty="0"/>
              <a:t> </a:t>
            </a:r>
            <a:r>
              <a:rPr lang="fr-BE" sz="1900" b="1" dirty="0" err="1"/>
              <a:t>with</a:t>
            </a:r>
            <a:r>
              <a:rPr lang="fr-BE" sz="1900" b="1" dirty="0"/>
              <a:t> </a:t>
            </a:r>
            <a:r>
              <a:rPr lang="fr-BE" sz="1900" b="1" dirty="0" err="1"/>
              <a:t>generalism</a:t>
            </a:r>
            <a:endParaRPr lang="fr-BE" sz="1900" b="1" dirty="0"/>
          </a:p>
          <a:p>
            <a:pPr marL="285750" indent="-285750">
              <a:spcAft>
                <a:spcPts val="1200"/>
              </a:spcAft>
              <a:buFont typeface="Arial" pitchFamily="34" charset="0"/>
              <a:buChar char="•"/>
            </a:pPr>
            <a:r>
              <a:rPr lang="fr-BE" sz="1900" dirty="0" err="1"/>
              <a:t>Mycobiont</a:t>
            </a:r>
            <a:r>
              <a:rPr lang="fr-BE" sz="1900" dirty="0"/>
              <a:t> </a:t>
            </a:r>
            <a:r>
              <a:rPr lang="fr-BE" sz="1900" dirty="0" err="1"/>
              <a:t>specialists</a:t>
            </a:r>
            <a:r>
              <a:rPr lang="fr-BE" sz="1900" dirty="0"/>
              <a:t> have </a:t>
            </a:r>
            <a:r>
              <a:rPr lang="fr-BE" sz="1900" dirty="0" err="1"/>
              <a:t>usually</a:t>
            </a:r>
            <a:r>
              <a:rPr lang="fr-BE" sz="1900" dirty="0"/>
              <a:t> </a:t>
            </a:r>
            <a:r>
              <a:rPr lang="fr-BE" sz="1900" dirty="0" err="1"/>
              <a:t>less</a:t>
            </a:r>
            <a:r>
              <a:rPr lang="fr-BE" sz="1900" dirty="0"/>
              <a:t> </a:t>
            </a:r>
            <a:r>
              <a:rPr lang="fr-BE" sz="1900" dirty="0" err="1"/>
              <a:t>haplotypes</a:t>
            </a:r>
            <a:r>
              <a:rPr lang="fr-BE" sz="1900" dirty="0"/>
              <a:t> </a:t>
            </a:r>
            <a:r>
              <a:rPr lang="fr-BE" sz="1900" dirty="0" err="1"/>
              <a:t>than</a:t>
            </a:r>
            <a:r>
              <a:rPr lang="fr-BE" sz="1900" dirty="0"/>
              <a:t> </a:t>
            </a:r>
            <a:r>
              <a:rPr lang="fr-BE" sz="1900" dirty="0" err="1"/>
              <a:t>generalists</a:t>
            </a:r>
            <a:endParaRPr lang="fr-BE" sz="1900" dirty="0"/>
          </a:p>
        </p:txBody>
      </p:sp>
      <p:sp>
        <p:nvSpPr>
          <p:cNvPr id="8" name="Oval 7"/>
          <p:cNvSpPr/>
          <p:nvPr/>
        </p:nvSpPr>
        <p:spPr>
          <a:xfrm>
            <a:off x="8040216" y="332656"/>
            <a:ext cx="576064" cy="2088232"/>
          </a:xfrm>
          <a:prstGeom prst="ellipse">
            <a:avLst/>
          </a:prstGeom>
          <a:solidFill>
            <a:srgbClr val="FF0000">
              <a:alpha val="28000"/>
            </a:srgbClr>
          </a:solidFill>
          <a:ln>
            <a:noFill/>
          </a:ln>
          <a:effectLst>
            <a:outerShdw blurRad="50800" dist="50800" sx="1000" sy="1000" algn="ctr" rotWithShape="0">
              <a:srgbClr val="000000"/>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2" name="Rectangle 1"/>
          <p:cNvSpPr/>
          <p:nvPr/>
        </p:nvSpPr>
        <p:spPr>
          <a:xfrm>
            <a:off x="1703512" y="4941168"/>
            <a:ext cx="3312368" cy="720080"/>
          </a:xfrm>
          <a:prstGeom prst="rect">
            <a:avLst/>
          </a:prstGeom>
          <a:solidFill>
            <a:schemeClr val="accent2">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1131103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62850"/>
            <a:ext cx="3312368" cy="1239346"/>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Specificity</a:t>
            </a:r>
            <a:r>
              <a:rPr lang="fr-BE" sz="3200" dirty="0" smtClean="0"/>
              <a:t> </a:t>
            </a:r>
            <a:r>
              <a:rPr lang="fr-BE" sz="3200" dirty="0"/>
              <a:t>of the </a:t>
            </a:r>
            <a:r>
              <a:rPr lang="fr-BE" sz="3200" dirty="0" err="1"/>
              <a:t>symbionts</a:t>
            </a:r>
            <a:endParaRPr lang="fr-BE"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983" y="162850"/>
            <a:ext cx="5528390" cy="6695150"/>
          </a:xfrm>
          <a:prstGeom prst="rect">
            <a:avLst/>
          </a:prstGeom>
        </p:spPr>
      </p:pic>
      <p:sp>
        <p:nvSpPr>
          <p:cNvPr id="6" name="TextBox 5"/>
          <p:cNvSpPr txBox="1"/>
          <p:nvPr/>
        </p:nvSpPr>
        <p:spPr>
          <a:xfrm>
            <a:off x="1703512" y="1484784"/>
            <a:ext cx="3312368" cy="5255830"/>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1200"/>
              </a:spcAft>
              <a:buFont typeface="Arial" pitchFamily="34" charset="0"/>
              <a:buChar char="•"/>
            </a:pPr>
            <a:r>
              <a:rPr lang="fr-BE" sz="1900" dirty="0" err="1"/>
              <a:t>Different</a:t>
            </a:r>
            <a:r>
              <a:rPr lang="fr-BE" sz="1900" dirty="0"/>
              <a:t> </a:t>
            </a:r>
            <a:r>
              <a:rPr lang="fr-BE" sz="1900" dirty="0" err="1"/>
              <a:t>mycobiont</a:t>
            </a:r>
            <a:r>
              <a:rPr lang="fr-BE" sz="1900" dirty="0"/>
              <a:t> profiles, </a:t>
            </a:r>
            <a:r>
              <a:rPr lang="fr-BE" sz="1900" dirty="0" err="1"/>
              <a:t>from</a:t>
            </a:r>
            <a:r>
              <a:rPr lang="fr-BE" sz="1900" dirty="0"/>
              <a:t> strict </a:t>
            </a:r>
            <a:r>
              <a:rPr lang="fr-BE" sz="1900" dirty="0" err="1"/>
              <a:t>specialist</a:t>
            </a:r>
            <a:r>
              <a:rPr lang="fr-BE" sz="1900" dirty="0"/>
              <a:t> to </a:t>
            </a:r>
            <a:r>
              <a:rPr lang="fr-BE" sz="1900" dirty="0" err="1"/>
              <a:t>generalist</a:t>
            </a:r>
            <a:endParaRPr lang="fr-BE" sz="1900" dirty="0"/>
          </a:p>
          <a:p>
            <a:pPr marL="285750" indent="-285750">
              <a:spcAft>
                <a:spcPts val="1200"/>
              </a:spcAft>
              <a:buFont typeface="Arial" pitchFamily="34" charset="0"/>
              <a:buChar char="•"/>
            </a:pPr>
            <a:r>
              <a:rPr lang="fr-BE" sz="1900" dirty="0"/>
              <a:t>Cases of local </a:t>
            </a:r>
            <a:r>
              <a:rPr lang="fr-BE" sz="1900" dirty="0" err="1"/>
              <a:t>mycobiont</a:t>
            </a:r>
            <a:r>
              <a:rPr lang="fr-BE" sz="1900" dirty="0"/>
              <a:t> </a:t>
            </a:r>
            <a:r>
              <a:rPr lang="fr-BE" sz="1900" dirty="0" err="1"/>
              <a:t>specialists</a:t>
            </a:r>
            <a:r>
              <a:rPr lang="fr-BE" sz="1900" dirty="0"/>
              <a:t> </a:t>
            </a:r>
            <a:r>
              <a:rPr lang="fr-BE" sz="1900" dirty="0" err="1"/>
              <a:t>with</a:t>
            </a:r>
            <a:r>
              <a:rPr lang="fr-BE" sz="1900" dirty="0"/>
              <a:t> </a:t>
            </a:r>
            <a:r>
              <a:rPr lang="fr-BE" sz="1900" dirty="0" err="1"/>
              <a:t>cyanobiont</a:t>
            </a:r>
            <a:r>
              <a:rPr lang="fr-BE" sz="1900" dirty="0"/>
              <a:t> switches</a:t>
            </a:r>
          </a:p>
          <a:p>
            <a:pPr marL="285750" indent="-285750">
              <a:spcAft>
                <a:spcPts val="1200"/>
              </a:spcAft>
              <a:buFont typeface="Arial" pitchFamily="34" charset="0"/>
              <a:buChar char="•"/>
            </a:pPr>
            <a:r>
              <a:rPr lang="fr-BE" sz="1900" dirty="0"/>
              <a:t>Possible influence of time, </a:t>
            </a:r>
            <a:r>
              <a:rPr lang="fr-BE" sz="1900" dirty="0" err="1"/>
              <a:t>with</a:t>
            </a:r>
            <a:r>
              <a:rPr lang="fr-BE" sz="1900" dirty="0"/>
              <a:t> </a:t>
            </a:r>
            <a:r>
              <a:rPr lang="fr-BE" sz="1900" dirty="0" err="1"/>
              <a:t>old</a:t>
            </a:r>
            <a:r>
              <a:rPr lang="fr-BE" sz="1900" dirty="0"/>
              <a:t> </a:t>
            </a:r>
            <a:r>
              <a:rPr lang="fr-BE" sz="1900" dirty="0" err="1"/>
              <a:t>mycobiont</a:t>
            </a:r>
            <a:r>
              <a:rPr lang="fr-BE" sz="1900" dirty="0"/>
              <a:t> </a:t>
            </a:r>
            <a:r>
              <a:rPr lang="fr-BE" sz="1900" dirty="0" err="1"/>
              <a:t>specialist</a:t>
            </a:r>
            <a:r>
              <a:rPr lang="fr-BE" sz="1900" dirty="0"/>
              <a:t> </a:t>
            </a:r>
            <a:r>
              <a:rPr lang="fr-BE" sz="1900" dirty="0" err="1"/>
              <a:t>species</a:t>
            </a:r>
            <a:r>
              <a:rPr lang="fr-BE" sz="1900" dirty="0"/>
              <a:t> and </a:t>
            </a:r>
            <a:r>
              <a:rPr lang="fr-BE" sz="1900" dirty="0" err="1"/>
              <a:t>recent</a:t>
            </a:r>
            <a:r>
              <a:rPr lang="fr-BE" sz="1900" dirty="0"/>
              <a:t> </a:t>
            </a:r>
            <a:r>
              <a:rPr lang="fr-BE" sz="1900" dirty="0" err="1"/>
              <a:t>generalists</a:t>
            </a:r>
            <a:endParaRPr lang="fr-BE" sz="1900" dirty="0"/>
          </a:p>
          <a:p>
            <a:pPr marL="285750" indent="-285750">
              <a:spcAft>
                <a:spcPts val="1200"/>
              </a:spcAft>
              <a:buFont typeface="Arial" pitchFamily="34" charset="0"/>
              <a:buChar char="•"/>
            </a:pPr>
            <a:r>
              <a:rPr lang="fr-BE" sz="1900" dirty="0"/>
              <a:t>Radiation  of </a:t>
            </a:r>
            <a:r>
              <a:rPr lang="fr-BE" sz="1900" dirty="0" err="1"/>
              <a:t>mycobiont</a:t>
            </a:r>
            <a:r>
              <a:rPr lang="fr-BE" sz="1900" dirty="0"/>
              <a:t> </a:t>
            </a:r>
            <a:r>
              <a:rPr lang="fr-BE" sz="1900" dirty="0" err="1"/>
              <a:t>correlated</a:t>
            </a:r>
            <a:r>
              <a:rPr lang="fr-BE" sz="1900" dirty="0"/>
              <a:t> </a:t>
            </a:r>
            <a:r>
              <a:rPr lang="fr-BE" sz="1900" dirty="0" err="1"/>
              <a:t>with</a:t>
            </a:r>
            <a:r>
              <a:rPr lang="fr-BE" sz="1900" dirty="0"/>
              <a:t> </a:t>
            </a:r>
            <a:r>
              <a:rPr lang="fr-BE" sz="1900" dirty="0" err="1"/>
              <a:t>generalism</a:t>
            </a:r>
            <a:endParaRPr lang="fr-BE" sz="1900" dirty="0"/>
          </a:p>
          <a:p>
            <a:pPr marL="285750" indent="-285750">
              <a:spcAft>
                <a:spcPts val="1200"/>
              </a:spcAft>
              <a:buFont typeface="Arial" pitchFamily="34" charset="0"/>
              <a:buChar char="•"/>
            </a:pPr>
            <a:r>
              <a:rPr lang="fr-BE" sz="1900" b="1" dirty="0" err="1"/>
              <a:t>Mycobiont</a:t>
            </a:r>
            <a:r>
              <a:rPr lang="fr-BE" sz="1900" b="1" dirty="0"/>
              <a:t> </a:t>
            </a:r>
            <a:r>
              <a:rPr lang="fr-BE" sz="1900" b="1" dirty="0" err="1"/>
              <a:t>specialists</a:t>
            </a:r>
            <a:r>
              <a:rPr lang="fr-BE" sz="1900" b="1" dirty="0"/>
              <a:t> have </a:t>
            </a:r>
            <a:r>
              <a:rPr lang="fr-BE" sz="1900" b="1" dirty="0" err="1"/>
              <a:t>usually</a:t>
            </a:r>
            <a:r>
              <a:rPr lang="fr-BE" sz="1900" b="1" dirty="0"/>
              <a:t> </a:t>
            </a:r>
            <a:r>
              <a:rPr lang="fr-BE" sz="1900" b="1" dirty="0" err="1"/>
              <a:t>less</a:t>
            </a:r>
            <a:r>
              <a:rPr lang="fr-BE" sz="1900" b="1" dirty="0"/>
              <a:t> </a:t>
            </a:r>
            <a:r>
              <a:rPr lang="fr-BE" sz="1900" b="1" dirty="0" err="1"/>
              <a:t>haplotypes</a:t>
            </a:r>
            <a:r>
              <a:rPr lang="fr-BE" sz="1900" b="1" dirty="0"/>
              <a:t> </a:t>
            </a:r>
            <a:r>
              <a:rPr lang="fr-BE" sz="1900" b="1" dirty="0" err="1"/>
              <a:t>than</a:t>
            </a:r>
            <a:r>
              <a:rPr lang="fr-BE" sz="1900" b="1" dirty="0"/>
              <a:t> </a:t>
            </a:r>
            <a:r>
              <a:rPr lang="fr-BE" sz="1900" b="1" dirty="0" err="1"/>
              <a:t>generalists</a:t>
            </a:r>
            <a:endParaRPr lang="fr-BE" sz="1900" b="1" dirty="0"/>
          </a:p>
        </p:txBody>
      </p:sp>
      <p:sp>
        <p:nvSpPr>
          <p:cNvPr id="2" name="Oval 1"/>
          <p:cNvSpPr/>
          <p:nvPr/>
        </p:nvSpPr>
        <p:spPr>
          <a:xfrm>
            <a:off x="8400256" y="162851"/>
            <a:ext cx="1872208" cy="334757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3" name="Oval 2"/>
          <p:cNvSpPr/>
          <p:nvPr/>
        </p:nvSpPr>
        <p:spPr>
          <a:xfrm>
            <a:off x="8976320" y="5733256"/>
            <a:ext cx="1008112" cy="72008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7" name="Oval 6"/>
          <p:cNvSpPr/>
          <p:nvPr/>
        </p:nvSpPr>
        <p:spPr>
          <a:xfrm>
            <a:off x="9192344" y="3645025"/>
            <a:ext cx="936104" cy="467675"/>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9" name="Oval 8"/>
          <p:cNvSpPr/>
          <p:nvPr/>
        </p:nvSpPr>
        <p:spPr>
          <a:xfrm>
            <a:off x="9192344" y="4869160"/>
            <a:ext cx="1080120" cy="432048"/>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0" name="Rectangle 9"/>
          <p:cNvSpPr/>
          <p:nvPr/>
        </p:nvSpPr>
        <p:spPr>
          <a:xfrm>
            <a:off x="1703512" y="5733256"/>
            <a:ext cx="3312368" cy="1007358"/>
          </a:xfrm>
          <a:prstGeom prst="rect">
            <a:avLst/>
          </a:prstGeom>
          <a:solidFill>
            <a:schemeClr val="accent2">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523514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9536" y="162851"/>
            <a:ext cx="8352928" cy="62379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2400" dirty="0" err="1" smtClean="0"/>
              <a:t>Genetic</a:t>
            </a:r>
            <a:r>
              <a:rPr lang="fr-BE" sz="2400" dirty="0" smtClean="0"/>
              <a:t> </a:t>
            </a:r>
            <a:r>
              <a:rPr lang="fr-BE" sz="2400" dirty="0"/>
              <a:t>diversity and evolution of specificity through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668" y="1041797"/>
            <a:ext cx="6480720" cy="3883075"/>
          </a:xfrm>
          <a:prstGeom prst="rect">
            <a:avLst/>
          </a:prstGeom>
          <a:ln>
            <a:noFill/>
          </a:ln>
        </p:spPr>
      </p:pic>
      <p:sp>
        <p:nvSpPr>
          <p:cNvPr id="7" name="TextBox 6"/>
          <p:cNvSpPr txBox="1"/>
          <p:nvPr/>
        </p:nvSpPr>
        <p:spPr>
          <a:xfrm>
            <a:off x="1919536" y="5079029"/>
            <a:ext cx="8352928" cy="1562511"/>
          </a:xfrm>
          <a:prstGeom prst="rect">
            <a:avLst/>
          </a:prstGeom>
          <a:solidFill>
            <a:schemeClr val="accent2">
              <a:lumMod val="20000"/>
              <a:lumOff val="80000"/>
            </a:schemeClr>
          </a:solidFill>
          <a:ln>
            <a:solidFill>
              <a:schemeClr val="accent2">
                <a:lumMod val="75000"/>
              </a:schemeClr>
            </a:solidFill>
          </a:ln>
        </p:spPr>
        <p:txBody>
          <a:bodyPr wrap="square" tIns="126000" bIns="126000" rtlCol="0">
            <a:spAutoFit/>
          </a:bodyPr>
          <a:lstStyle/>
          <a:p>
            <a:pPr marL="285750" indent="-285750">
              <a:spcAft>
                <a:spcPts val="600"/>
              </a:spcAft>
              <a:buFont typeface="Arial" pitchFamily="34" charset="0"/>
              <a:buChar char="•"/>
            </a:pPr>
            <a:r>
              <a:rPr lang="fr-BE" sz="2000" dirty="0"/>
              <a:t>In average, less genetic variation in specialist (3.2 haplo)  vs generalist  (7.4) mycobiont species </a:t>
            </a:r>
          </a:p>
          <a:p>
            <a:pPr marL="285750" indent="-285750">
              <a:spcAft>
                <a:spcPts val="600"/>
              </a:spcAft>
              <a:buFont typeface="Arial" pitchFamily="34" charset="0"/>
              <a:buChar char="•"/>
            </a:pPr>
            <a:r>
              <a:rPr lang="fr-BE" sz="2000" dirty="0"/>
              <a:t>Trend of increased specialization with time (specialists on branches in average 2.1 times longer)</a:t>
            </a:r>
          </a:p>
        </p:txBody>
      </p:sp>
      <p:sp>
        <p:nvSpPr>
          <p:cNvPr id="2" name="TextBox 1"/>
          <p:cNvSpPr txBox="1"/>
          <p:nvPr/>
        </p:nvSpPr>
        <p:spPr>
          <a:xfrm>
            <a:off x="3647729" y="908720"/>
            <a:ext cx="2247843" cy="553998"/>
          </a:xfrm>
          <a:prstGeom prst="rect">
            <a:avLst/>
          </a:prstGeom>
          <a:solidFill>
            <a:schemeClr val="bg1"/>
          </a:solidFill>
        </p:spPr>
        <p:txBody>
          <a:bodyPr wrap="none" rtlCol="0">
            <a:spAutoFit/>
          </a:bodyPr>
          <a:lstStyle/>
          <a:p>
            <a:r>
              <a:rPr lang="en-US" sz="3000" dirty="0"/>
              <a:t>No. </a:t>
            </a:r>
            <a:r>
              <a:rPr lang="en-US" sz="3000" dirty="0" err="1"/>
              <a:t>haplo</a:t>
            </a:r>
            <a:r>
              <a:rPr lang="en-US" sz="3000" dirty="0"/>
              <a:t> ITS</a:t>
            </a:r>
          </a:p>
        </p:txBody>
      </p:sp>
      <p:sp>
        <p:nvSpPr>
          <p:cNvPr id="8" name="TextBox 7"/>
          <p:cNvSpPr txBox="1"/>
          <p:nvPr/>
        </p:nvSpPr>
        <p:spPr>
          <a:xfrm>
            <a:off x="7801118" y="908720"/>
            <a:ext cx="959179" cy="553998"/>
          </a:xfrm>
          <a:prstGeom prst="rect">
            <a:avLst/>
          </a:prstGeom>
          <a:solidFill>
            <a:schemeClr val="bg1"/>
          </a:solidFill>
        </p:spPr>
        <p:txBody>
          <a:bodyPr wrap="none" rtlCol="0">
            <a:spAutoFit/>
          </a:bodyPr>
          <a:lstStyle/>
          <a:p>
            <a:r>
              <a:rPr lang="en-US" sz="3000" dirty="0"/>
              <a:t>Time</a:t>
            </a:r>
          </a:p>
        </p:txBody>
      </p:sp>
    </p:spTree>
    <p:extLst>
      <p:ext uri="{BB962C8B-B14F-4D97-AF65-F5344CB8AC3E}">
        <p14:creationId xmlns:p14="http://schemas.microsoft.com/office/powerpoint/2010/main" val="631383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0437" y="4581354"/>
            <a:ext cx="12088112" cy="1079364"/>
          </a:xfrm>
        </p:spPr>
        <p:txBody>
          <a:bodyPr>
            <a:noAutofit/>
          </a:bodyPr>
          <a:lstStyle/>
          <a:p>
            <a:pPr algn="ctr"/>
            <a:r>
              <a:rPr lang="en-US" sz="3600" b="1" dirty="0" err="1" smtClean="0"/>
              <a:t>Trimembered</a:t>
            </a:r>
            <a:r>
              <a:rPr lang="en-US" sz="3600" b="1" dirty="0" smtClean="0"/>
              <a:t> thalli </a:t>
            </a:r>
            <a:r>
              <a:rPr lang="en-US" sz="3600" b="1" dirty="0" smtClean="0"/>
              <a:t/>
            </a:r>
            <a:br>
              <a:rPr lang="en-US" sz="3600" b="1" dirty="0" smtClean="0"/>
            </a:br>
            <a:r>
              <a:rPr lang="en-US" sz="3600" b="1" dirty="0" smtClean="0"/>
              <a:t>(</a:t>
            </a:r>
            <a:r>
              <a:rPr lang="en-US" sz="3600" b="1" i="1" dirty="0" err="1" smtClean="0"/>
              <a:t>Peltigera</a:t>
            </a:r>
            <a:r>
              <a:rPr lang="en-US" sz="3600" b="1" dirty="0" smtClean="0"/>
              <a:t>, </a:t>
            </a:r>
            <a:r>
              <a:rPr lang="en-US" sz="3600" b="1" i="1" dirty="0" err="1" smtClean="0"/>
              <a:t>Coccomyxa</a:t>
            </a:r>
            <a:r>
              <a:rPr lang="en-US" sz="3600" b="1" i="1" dirty="0" smtClean="0"/>
              <a:t/>
            </a:r>
            <a:br>
              <a:rPr lang="en-US" sz="3600" b="1" i="1" dirty="0" smtClean="0"/>
            </a:br>
            <a:r>
              <a:rPr lang="en-US" sz="3600" b="1" dirty="0" smtClean="0"/>
              <a:t> </a:t>
            </a:r>
            <a:r>
              <a:rPr lang="en-US" sz="3600" b="1" dirty="0" smtClean="0"/>
              <a:t>and </a:t>
            </a:r>
            <a:r>
              <a:rPr lang="en-US" sz="3600" b="1" i="1" dirty="0" err="1" smtClean="0"/>
              <a:t>Nostoc</a:t>
            </a:r>
            <a:r>
              <a:rPr lang="en-US" sz="3600" b="1" dirty="0" smtClean="0"/>
              <a:t>)</a:t>
            </a:r>
            <a:endParaRPr lang="en-US" sz="3600" b="1" dirty="0"/>
          </a:p>
        </p:txBody>
      </p:sp>
      <p:sp>
        <p:nvSpPr>
          <p:cNvPr id="5" name="Title 1"/>
          <p:cNvSpPr txBox="1">
            <a:spLocks/>
          </p:cNvSpPr>
          <p:nvPr/>
        </p:nvSpPr>
        <p:spPr>
          <a:xfrm>
            <a:off x="459195" y="16006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smtClean="0"/>
              <a:t>Bimembered</a:t>
            </a:r>
            <a:r>
              <a:rPr lang="en-US" sz="3600" b="1" dirty="0" smtClean="0"/>
              <a:t> thalli </a:t>
            </a:r>
            <a:endParaRPr lang="en-US" sz="3600" b="1" dirty="0" smtClean="0"/>
          </a:p>
          <a:p>
            <a:pPr algn="ctr"/>
            <a:r>
              <a:rPr lang="en-US" sz="3600" b="1" dirty="0" smtClean="0"/>
              <a:t>(</a:t>
            </a:r>
            <a:r>
              <a:rPr lang="en-US" sz="3600" b="1" i="1" dirty="0" err="1" smtClean="0"/>
              <a:t>Peltigera</a:t>
            </a:r>
            <a:r>
              <a:rPr lang="en-US" sz="3600" b="1" dirty="0" smtClean="0"/>
              <a:t> with </a:t>
            </a:r>
            <a:r>
              <a:rPr lang="en-US" sz="3600" b="1" i="1" dirty="0" err="1" smtClean="0"/>
              <a:t>Nostoc</a:t>
            </a:r>
            <a:r>
              <a:rPr lang="en-US" sz="3600" b="1" dirty="0" smtClean="0"/>
              <a:t>)</a:t>
            </a:r>
            <a:endParaRPr lang="en-US" sz="3600" b="1" dirty="0"/>
          </a:p>
        </p:txBody>
      </p:sp>
      <p:pic>
        <p:nvPicPr>
          <p:cNvPr id="6" name="Picture 5" descr="peltigeracrosssec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299" y="1320292"/>
            <a:ext cx="2797496" cy="1956447"/>
          </a:xfrm>
          <a:prstGeom prst="rect">
            <a:avLst/>
          </a:prstGeom>
        </p:spPr>
      </p:pic>
      <p:pic>
        <p:nvPicPr>
          <p:cNvPr id="7" name="Picture 6" descr="Peltigera_aphthosa-Cephalo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299" y="4130979"/>
            <a:ext cx="3115075" cy="2336307"/>
          </a:xfrm>
          <a:prstGeom prst="rect">
            <a:avLst/>
          </a:prstGeom>
        </p:spPr>
      </p:pic>
      <p:pic>
        <p:nvPicPr>
          <p:cNvPr id="9" name="Picture 8" descr="neopolydactylaP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95" y="1270038"/>
            <a:ext cx="2742608" cy="205695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95" y="4180603"/>
            <a:ext cx="2846654" cy="2135594"/>
          </a:xfrm>
          <a:prstGeom prst="rect">
            <a:avLst/>
          </a:prstGeom>
        </p:spPr>
      </p:pic>
    </p:spTree>
    <p:extLst>
      <p:ext uri="{BB962C8B-B14F-4D97-AF65-F5344CB8AC3E}">
        <p14:creationId xmlns:p14="http://schemas.microsoft.com/office/powerpoint/2010/main" val="1867955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9" name="Content Placeholder 2"/>
          <p:cNvSpPr txBox="1">
            <a:spLocks/>
          </p:cNvSpPr>
          <p:nvPr/>
        </p:nvSpPr>
        <p:spPr>
          <a:xfrm>
            <a:off x="1919536" y="1196753"/>
            <a:ext cx="8299608" cy="5246043"/>
          </a:xfrm>
          <a:prstGeom prst="rect">
            <a:avLst/>
          </a:prstGeom>
          <a:solidFill>
            <a:schemeClr val="accent2">
              <a:lumMod val="20000"/>
              <a:lumOff val="80000"/>
            </a:schemeClr>
          </a:solidFill>
          <a:ln>
            <a:solidFill>
              <a:schemeClr val="accent2">
                <a:lumMod val="75000"/>
              </a:schemeClr>
            </a:solidFill>
          </a:ln>
        </p:spPr>
        <p:txBody>
          <a:bodyPr vert="horz" lIns="91440" tIns="12600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Aft>
                <a:spcPts val="1800"/>
              </a:spcAft>
              <a:buFont typeface="Arial" pitchFamily="34" charset="0"/>
              <a:buAutoNum type="arabicParenR"/>
            </a:pPr>
            <a:r>
              <a:rPr lang="fr-BE" sz="3000" dirty="0"/>
              <a:t>BiSSE: comparing specialists (1  </a:t>
            </a:r>
            <a:r>
              <a:rPr lang="fr-BE" sz="3000" i="1" dirty="0"/>
              <a:t>Nostoc</a:t>
            </a:r>
            <a:r>
              <a:rPr lang="fr-BE" sz="3000" dirty="0"/>
              <a:t> phylogroup only) and non-specialists </a:t>
            </a:r>
            <a:r>
              <a:rPr lang="fr-BE" sz="3000" i="1" dirty="0"/>
              <a:t>Peltigera</a:t>
            </a:r>
            <a:r>
              <a:rPr lang="fr-BE" sz="3000" dirty="0"/>
              <a:t> species: </a:t>
            </a:r>
          </a:p>
          <a:p>
            <a:pPr marL="0" indent="0">
              <a:spcAft>
                <a:spcPts val="1800"/>
              </a:spcAft>
              <a:buNone/>
            </a:pPr>
            <a:r>
              <a:rPr lang="fr-BE" sz="3000" dirty="0"/>
              <a:t>	a) speciation rates significantly higher in 	generalists</a:t>
            </a:r>
          </a:p>
          <a:p>
            <a:pPr marL="0" indent="0">
              <a:spcAft>
                <a:spcPts val="1800"/>
              </a:spcAft>
              <a:buNone/>
            </a:pPr>
            <a:r>
              <a:rPr lang="fr-BE" sz="3000" dirty="0"/>
              <a:t>	b) switching rate generalist =&gt; specialist 	significantly higher than specialist =&gt; 	generalist</a:t>
            </a:r>
          </a:p>
        </p:txBody>
      </p:sp>
      <p:sp>
        <p:nvSpPr>
          <p:cNvPr id="14" name="TextBox 13"/>
          <p:cNvSpPr txBox="1"/>
          <p:nvPr/>
        </p:nvSpPr>
        <p:spPr>
          <a:xfrm>
            <a:off x="1919536" y="162851"/>
            <a:ext cx="8352928" cy="74690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smtClean="0"/>
              <a:t>Impact </a:t>
            </a:r>
            <a:r>
              <a:rPr lang="fr-BE" sz="3200" dirty="0"/>
              <a:t>of specialization on speciation rate</a:t>
            </a:r>
          </a:p>
        </p:txBody>
      </p:sp>
    </p:spTree>
    <p:extLst>
      <p:ext uri="{BB962C8B-B14F-4D97-AF65-F5344CB8AC3E}">
        <p14:creationId xmlns:p14="http://schemas.microsoft.com/office/powerpoint/2010/main" val="1642170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5920" y="1268760"/>
            <a:ext cx="4949448" cy="5388280"/>
          </a:xfrm>
        </p:spPr>
      </p:pic>
      <p:sp>
        <p:nvSpPr>
          <p:cNvPr id="9" name="Content Placeholder 2"/>
          <p:cNvSpPr txBox="1">
            <a:spLocks/>
          </p:cNvSpPr>
          <p:nvPr/>
        </p:nvSpPr>
        <p:spPr>
          <a:xfrm>
            <a:off x="1919536" y="1196753"/>
            <a:ext cx="3168352" cy="5256583"/>
          </a:xfrm>
          <a:prstGeom prst="rect">
            <a:avLst/>
          </a:prstGeom>
          <a:solidFill>
            <a:schemeClr val="accent2">
              <a:lumMod val="20000"/>
              <a:lumOff val="80000"/>
            </a:schemeClr>
          </a:solidFill>
          <a:ln>
            <a:solidFill>
              <a:schemeClr val="accent2">
                <a:lumMod val="75000"/>
              </a:schemeClr>
            </a:solidFill>
          </a:ln>
        </p:spPr>
        <p:txBody>
          <a:bodyPr vert="horz" lIns="91440" tIns="12600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fr-BE" sz="3000" dirty="0"/>
              <a:t>2) MEDUSA: significant shift in </a:t>
            </a:r>
            <a:r>
              <a:rPr lang="fr-BE" sz="3000" dirty="0" err="1"/>
              <a:t>speciation</a:t>
            </a:r>
            <a:r>
              <a:rPr lang="fr-BE" sz="3000" dirty="0"/>
              <a:t> </a:t>
            </a:r>
            <a:r>
              <a:rPr lang="fr-BE" sz="3000" dirty="0" smtClean="0"/>
              <a:t>rates </a:t>
            </a:r>
            <a:r>
              <a:rPr lang="fr-BE" sz="3000" dirty="0"/>
              <a:t>at the base of  the big cosmopolitan </a:t>
            </a:r>
            <a:r>
              <a:rPr lang="fr-BE" sz="3000" dirty="0">
                <a:solidFill>
                  <a:srgbClr val="000000"/>
                </a:solidFill>
              </a:rPr>
              <a:t>radiation</a:t>
            </a:r>
          </a:p>
          <a:p>
            <a:pPr marL="0" indent="0">
              <a:spcAft>
                <a:spcPts val="1800"/>
              </a:spcAft>
              <a:buNone/>
            </a:pPr>
            <a:r>
              <a:rPr lang="fr-BE" sz="3000" dirty="0">
                <a:solidFill>
                  <a:srgbClr val="000000"/>
                </a:solidFill>
              </a:rPr>
              <a:t>=&gt; possible link with generalism</a:t>
            </a:r>
          </a:p>
          <a:p>
            <a:pPr marL="514350" indent="-514350">
              <a:buFont typeface="Arial" pitchFamily="34" charset="0"/>
              <a:buAutoNum type="arabicParenR"/>
            </a:pPr>
            <a:endParaRPr lang="fr-BE" dirty="0"/>
          </a:p>
        </p:txBody>
      </p:sp>
      <p:sp>
        <p:nvSpPr>
          <p:cNvPr id="14" name="TextBox 13"/>
          <p:cNvSpPr txBox="1"/>
          <p:nvPr/>
        </p:nvSpPr>
        <p:spPr>
          <a:xfrm>
            <a:off x="1919536" y="162851"/>
            <a:ext cx="8352928" cy="74690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smtClean="0"/>
              <a:t>Impact </a:t>
            </a:r>
            <a:r>
              <a:rPr lang="fr-BE" sz="3200" dirty="0"/>
              <a:t>of specialization on speciation rate</a:t>
            </a:r>
          </a:p>
        </p:txBody>
      </p:sp>
      <p:sp>
        <p:nvSpPr>
          <p:cNvPr id="7" name="Notched Right Arrow 6"/>
          <p:cNvSpPr/>
          <p:nvPr/>
        </p:nvSpPr>
        <p:spPr>
          <a:xfrm rot="2250282">
            <a:off x="6744686" y="2544435"/>
            <a:ext cx="1796309" cy="611857"/>
          </a:xfrm>
          <a:prstGeom prst="notchedRightArrow">
            <a:avLst/>
          </a:prstGeom>
          <a:solidFill>
            <a:schemeClr val="accent2">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90150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10515600" cy="1325563"/>
          </a:xfrm>
        </p:spPr>
        <p:txBody>
          <a:bodyPr/>
          <a:lstStyle/>
          <a:p>
            <a:r>
              <a:rPr lang="en-US" b="1" dirty="0" smtClean="0"/>
              <a:t>Ecological networks analysis	</a:t>
            </a:r>
            <a:endParaRPr lang="en-US" b="1" dirty="0"/>
          </a:p>
        </p:txBody>
      </p:sp>
      <p:sp>
        <p:nvSpPr>
          <p:cNvPr id="3" name="Content Placeholder 2"/>
          <p:cNvSpPr>
            <a:spLocks noGrp="1"/>
          </p:cNvSpPr>
          <p:nvPr>
            <p:ph idx="1"/>
          </p:nvPr>
        </p:nvSpPr>
        <p:spPr/>
        <p:txBody>
          <a:bodyPr>
            <a:normAutofit lnSpcReduction="10000"/>
          </a:bodyPr>
          <a:lstStyle/>
          <a:p>
            <a:r>
              <a:rPr lang="en-US" sz="2400" dirty="0" err="1" smtClean="0"/>
              <a:t>Chagnon</a:t>
            </a:r>
            <a:r>
              <a:rPr lang="en-US" sz="2400" dirty="0" smtClean="0"/>
              <a:t>, Magain, </a:t>
            </a:r>
            <a:r>
              <a:rPr lang="en-US" sz="2400" dirty="0" err="1" smtClean="0"/>
              <a:t>Miadlikowska</a:t>
            </a:r>
            <a:r>
              <a:rPr lang="en-US" sz="2400" dirty="0" smtClean="0"/>
              <a:t> &amp; </a:t>
            </a:r>
            <a:r>
              <a:rPr lang="en-US" sz="2400" dirty="0" err="1" smtClean="0"/>
              <a:t>Lutzoni</a:t>
            </a:r>
            <a:r>
              <a:rPr lang="en-US" sz="2400" dirty="0" smtClean="0"/>
              <a:t>. Network </a:t>
            </a:r>
            <a:r>
              <a:rPr lang="en-US" sz="2400" dirty="0"/>
              <a:t>analyses reveal anti-</a:t>
            </a:r>
            <a:r>
              <a:rPr lang="en-US" sz="2400" dirty="0" err="1"/>
              <a:t>nestedness</a:t>
            </a:r>
            <a:r>
              <a:rPr lang="en-US" sz="2400" dirty="0"/>
              <a:t> and high specificity in lichen symbiosis, even at a very fine taxonomic </a:t>
            </a:r>
            <a:r>
              <a:rPr lang="en-US" sz="2400" dirty="0" smtClean="0"/>
              <a:t>scale (in </a:t>
            </a:r>
            <a:r>
              <a:rPr lang="en-US" sz="2400" dirty="0"/>
              <a:t>review) </a:t>
            </a:r>
            <a:endParaRPr lang="en-US" sz="2400" dirty="0" smtClean="0"/>
          </a:p>
          <a:p>
            <a:r>
              <a:rPr lang="en-US" sz="2400" dirty="0" smtClean="0"/>
              <a:t>Interaction matrix (frequency of interactions between 225 </a:t>
            </a:r>
            <a:r>
              <a:rPr lang="en-US" sz="2400" i="1" dirty="0" err="1" smtClean="0"/>
              <a:t>Peltigera-Nostoc</a:t>
            </a:r>
            <a:r>
              <a:rPr lang="en-US" sz="2400" dirty="0" smtClean="0"/>
              <a:t> pairs)</a:t>
            </a:r>
          </a:p>
          <a:p>
            <a:r>
              <a:rPr lang="en-US" sz="2400" dirty="0" smtClean="0"/>
              <a:t>Anti-</a:t>
            </a:r>
            <a:r>
              <a:rPr lang="en-US" sz="2400" dirty="0" err="1" smtClean="0"/>
              <a:t>nestedness</a:t>
            </a:r>
            <a:r>
              <a:rPr lang="en-US" sz="2400" dirty="0" smtClean="0"/>
              <a:t> (specialists are not using a subset of generalists partners but have distinct symbionts)</a:t>
            </a:r>
          </a:p>
          <a:p>
            <a:r>
              <a:rPr lang="en-US" sz="2400" dirty="0" smtClean="0"/>
              <a:t>Interactions better explained by the identity of the partner than the geographic origin of the thallus</a:t>
            </a:r>
          </a:p>
          <a:p>
            <a:r>
              <a:rPr lang="en-US" sz="2400" dirty="0" smtClean="0"/>
              <a:t>At the global scale: interactions mostly symmetric (but some </a:t>
            </a:r>
            <a:r>
              <a:rPr lang="en-US" sz="2400" dirty="0" err="1" smtClean="0"/>
              <a:t>mycobionts</a:t>
            </a:r>
            <a:r>
              <a:rPr lang="en-US" sz="2400" dirty="0" smtClean="0"/>
              <a:t> highly dependent on </a:t>
            </a:r>
            <a:r>
              <a:rPr lang="en-US" sz="2400" i="1" dirty="0" err="1" smtClean="0"/>
              <a:t>Nostoc</a:t>
            </a:r>
            <a:r>
              <a:rPr lang="en-US" sz="2400" dirty="0" smtClean="0"/>
              <a:t>)</a:t>
            </a:r>
          </a:p>
          <a:p>
            <a:r>
              <a:rPr lang="en-US" sz="2400" dirty="0" smtClean="0"/>
              <a:t>More </a:t>
            </a:r>
            <a:r>
              <a:rPr lang="en-US" sz="2400" dirty="0" err="1" smtClean="0"/>
              <a:t>assymetric</a:t>
            </a:r>
            <a:r>
              <a:rPr lang="en-US" sz="2400" dirty="0" smtClean="0"/>
              <a:t> at more local scale (usually one or two dominant </a:t>
            </a:r>
            <a:r>
              <a:rPr lang="en-US" sz="2400" i="1" dirty="0" err="1" smtClean="0"/>
              <a:t>Nostoc</a:t>
            </a:r>
            <a:r>
              <a:rPr lang="en-US" sz="2400" dirty="0" smtClean="0"/>
              <a:t> </a:t>
            </a:r>
            <a:r>
              <a:rPr lang="en-US" sz="2400" dirty="0" err="1" smtClean="0"/>
              <a:t>phylogroups</a:t>
            </a:r>
            <a:r>
              <a:rPr lang="en-US" sz="2400" dirty="0" smtClean="0"/>
              <a:t> in a locality)</a:t>
            </a:r>
          </a:p>
        </p:txBody>
      </p:sp>
      <p:sp>
        <p:nvSpPr>
          <p:cNvPr id="5" name="Rectangle 4"/>
          <p:cNvSpPr/>
          <p:nvPr/>
        </p:nvSpPr>
        <p:spPr>
          <a:xfrm>
            <a:off x="0" y="0"/>
            <a:ext cx="12192000" cy="1507067"/>
          </a:xfrm>
          <a:prstGeom prst="rect">
            <a:avLst/>
          </a:prstGeom>
          <a:solidFill>
            <a:schemeClr val="accent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113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149" y="243173"/>
            <a:ext cx="10931564" cy="7547605"/>
          </a:xfrm>
          <a:prstGeom prst="rect">
            <a:avLst/>
          </a:prstGeom>
        </p:spPr>
      </p:pic>
      <p:sp>
        <p:nvSpPr>
          <p:cNvPr id="2" name="Title 1"/>
          <p:cNvSpPr>
            <a:spLocks noGrp="1"/>
          </p:cNvSpPr>
          <p:nvPr>
            <p:ph type="title"/>
          </p:nvPr>
        </p:nvSpPr>
        <p:spPr/>
        <p:txBody>
          <a:bodyPr/>
          <a:lstStyle/>
          <a:p>
            <a:r>
              <a:rPr lang="en-US" dirty="0" smtClean="0"/>
              <a:t>3) Local scale</a:t>
            </a:r>
            <a:endParaRPr lang="en-US" dirty="0"/>
          </a:p>
        </p:txBody>
      </p:sp>
      <p:sp>
        <p:nvSpPr>
          <p:cNvPr id="3" name="Content Placeholder 2"/>
          <p:cNvSpPr>
            <a:spLocks noGrp="1"/>
          </p:cNvSpPr>
          <p:nvPr>
            <p:ph idx="1"/>
          </p:nvPr>
        </p:nvSpPr>
        <p:spPr>
          <a:xfrm>
            <a:off x="602631" y="2014747"/>
            <a:ext cx="4536687" cy="4934220"/>
          </a:xfrm>
        </p:spPr>
        <p:txBody>
          <a:bodyPr>
            <a:normAutofit/>
          </a:bodyPr>
          <a:lstStyle/>
          <a:p>
            <a:r>
              <a:rPr lang="en-US" dirty="0" smtClean="0"/>
              <a:t>Study by undergraduate Jade Lu</a:t>
            </a:r>
          </a:p>
          <a:p>
            <a:r>
              <a:rPr lang="en-US" dirty="0" smtClean="0"/>
              <a:t>East-West and South-North gradients in the boreal forest of Québec</a:t>
            </a:r>
          </a:p>
          <a:p>
            <a:r>
              <a:rPr lang="en-US" dirty="0" smtClean="0"/>
              <a:t>ITS of </a:t>
            </a:r>
            <a:r>
              <a:rPr lang="en-US" i="1" dirty="0" err="1" smtClean="0"/>
              <a:t>Peltigera</a:t>
            </a:r>
            <a:r>
              <a:rPr lang="en-US" dirty="0" smtClean="0"/>
              <a:t> (9 species) and </a:t>
            </a:r>
            <a:r>
              <a:rPr lang="en-US" dirty="0" err="1" smtClean="0"/>
              <a:t>rbcLX</a:t>
            </a:r>
            <a:r>
              <a:rPr lang="en-US" dirty="0" smtClean="0"/>
              <a:t> of </a:t>
            </a:r>
            <a:r>
              <a:rPr lang="en-US" i="1" dirty="0" err="1" smtClean="0"/>
              <a:t>Nostoc</a:t>
            </a:r>
            <a:r>
              <a:rPr lang="en-US" dirty="0" smtClean="0"/>
              <a:t> for 90 specimens</a:t>
            </a:r>
          </a:p>
          <a:p>
            <a:endParaRPr lang="en-US" dirty="0" smtClean="0"/>
          </a:p>
          <a:p>
            <a:endParaRPr lang="en-US" dirty="0"/>
          </a:p>
        </p:txBody>
      </p:sp>
      <p:sp>
        <p:nvSpPr>
          <p:cNvPr id="6" name="Rectangle 5"/>
          <p:cNvSpPr/>
          <p:nvPr/>
        </p:nvSpPr>
        <p:spPr>
          <a:xfrm>
            <a:off x="446049" y="189571"/>
            <a:ext cx="5631366" cy="1304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00138" y="4678282"/>
            <a:ext cx="11091862" cy="249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t>
            </a:r>
            <a:endParaRPr lang="en-US"/>
          </a:p>
        </p:txBody>
      </p:sp>
      <p:sp>
        <p:nvSpPr>
          <p:cNvPr id="8" name="Rectangle 7"/>
          <p:cNvSpPr/>
          <p:nvPr/>
        </p:nvSpPr>
        <p:spPr>
          <a:xfrm>
            <a:off x="367063" y="0"/>
            <a:ext cx="4476400" cy="537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t>
            </a:r>
            <a:endParaRPr lang="en-US"/>
          </a:p>
        </p:txBody>
      </p:sp>
      <p:sp>
        <p:nvSpPr>
          <p:cNvPr id="9" name="Rectangle 8"/>
          <p:cNvSpPr/>
          <p:nvPr/>
        </p:nvSpPr>
        <p:spPr>
          <a:xfrm>
            <a:off x="2424112" y="-4166068"/>
            <a:ext cx="10429875" cy="142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t>
            </a:r>
            <a:endParaRPr lang="en-US"/>
          </a:p>
        </p:txBody>
      </p:sp>
      <p:sp>
        <p:nvSpPr>
          <p:cNvPr id="10" name="Rectangle 9"/>
          <p:cNvSpPr/>
          <p:nvPr/>
        </p:nvSpPr>
        <p:spPr>
          <a:xfrm>
            <a:off x="1897592" y="249896"/>
            <a:ext cx="9831426" cy="1165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t>
            </a:r>
            <a:endParaRPr lang="en-US"/>
          </a:p>
        </p:txBody>
      </p:sp>
      <p:sp>
        <p:nvSpPr>
          <p:cNvPr id="12" name="Title 1"/>
          <p:cNvSpPr txBox="1">
            <a:spLocks/>
          </p:cNvSpPr>
          <p:nvPr/>
        </p:nvSpPr>
        <p:spPr>
          <a:xfrm>
            <a:off x="367063" y="115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Sampling across the boreal forest in Québec</a:t>
            </a:r>
            <a:endParaRPr lang="en-US" dirty="0"/>
          </a:p>
        </p:txBody>
      </p:sp>
      <p:sp>
        <p:nvSpPr>
          <p:cNvPr id="13" name="Rectangle 12"/>
          <p:cNvSpPr/>
          <p:nvPr/>
        </p:nvSpPr>
        <p:spPr>
          <a:xfrm>
            <a:off x="9964" y="19605"/>
            <a:ext cx="12192000" cy="1396375"/>
          </a:xfrm>
          <a:prstGeom prst="rect">
            <a:avLst/>
          </a:prstGeom>
          <a:solidFill>
            <a:srgbClr val="7030A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993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927" y="329387"/>
            <a:ext cx="9248775" cy="6385738"/>
          </a:xfrm>
        </p:spPr>
      </p:pic>
    </p:spTree>
    <p:extLst>
      <p:ext uri="{BB962C8B-B14F-4D97-AF65-F5344CB8AC3E}">
        <p14:creationId xmlns:p14="http://schemas.microsoft.com/office/powerpoint/2010/main" val="1315315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927" y="329387"/>
            <a:ext cx="9248775" cy="6385738"/>
          </a:xfrm>
        </p:spPr>
      </p:pic>
      <p:sp>
        <p:nvSpPr>
          <p:cNvPr id="2" name="TextBox 1"/>
          <p:cNvSpPr txBox="1"/>
          <p:nvPr/>
        </p:nvSpPr>
        <p:spPr>
          <a:xfrm>
            <a:off x="371475" y="571501"/>
            <a:ext cx="2411452" cy="5847755"/>
          </a:xfrm>
          <a:prstGeom prst="rect">
            <a:avLst/>
          </a:prstGeom>
          <a:noFill/>
        </p:spPr>
        <p:txBody>
          <a:bodyPr wrap="square" rtlCol="0">
            <a:spAutoFit/>
          </a:bodyPr>
          <a:lstStyle/>
          <a:p>
            <a:pPr>
              <a:spcAft>
                <a:spcPts val="1200"/>
              </a:spcAft>
            </a:pPr>
            <a:r>
              <a:rPr lang="en-US" dirty="0" smtClean="0"/>
              <a:t>- Most </a:t>
            </a:r>
            <a:r>
              <a:rPr lang="en-US" i="1" dirty="0" err="1" smtClean="0"/>
              <a:t>Peltigera</a:t>
            </a:r>
            <a:r>
              <a:rPr lang="en-US" dirty="0" smtClean="0"/>
              <a:t> species highly specialized</a:t>
            </a:r>
          </a:p>
          <a:p>
            <a:pPr>
              <a:spcAft>
                <a:spcPts val="1200"/>
              </a:spcAft>
            </a:pPr>
            <a:r>
              <a:rPr lang="en-US" dirty="0" smtClean="0"/>
              <a:t>- Most </a:t>
            </a:r>
            <a:r>
              <a:rPr lang="en-US" dirty="0" smtClean="0"/>
              <a:t>species associate with one of </a:t>
            </a:r>
            <a:r>
              <a:rPr lang="en-US" dirty="0" smtClean="0"/>
              <a:t>the two </a:t>
            </a:r>
            <a:r>
              <a:rPr lang="en-US" dirty="0" smtClean="0"/>
              <a:t>common </a:t>
            </a:r>
            <a:r>
              <a:rPr lang="en-US" dirty="0" err="1" smtClean="0"/>
              <a:t>phylogroups</a:t>
            </a:r>
            <a:r>
              <a:rPr lang="en-US" dirty="0" smtClean="0"/>
              <a:t> of </a:t>
            </a:r>
            <a:r>
              <a:rPr lang="en-US" i="1" dirty="0" err="1" smtClean="0"/>
              <a:t>Nostoc</a:t>
            </a:r>
            <a:endParaRPr lang="en-US" i="1" dirty="0" smtClean="0"/>
          </a:p>
          <a:p>
            <a:pPr>
              <a:spcAft>
                <a:spcPts val="1200"/>
              </a:spcAft>
            </a:pPr>
            <a:r>
              <a:rPr lang="en-US" dirty="0"/>
              <a:t>-Relatively high turnover of </a:t>
            </a:r>
            <a:r>
              <a:rPr lang="en-US" i="1" dirty="0" err="1"/>
              <a:t>Peltigera</a:t>
            </a:r>
            <a:r>
              <a:rPr lang="en-US" dirty="0"/>
              <a:t> species (S-N transect</a:t>
            </a:r>
            <a:r>
              <a:rPr lang="en-US" dirty="0" smtClean="0"/>
              <a:t>)</a:t>
            </a:r>
            <a:endParaRPr lang="en-US" i="1" dirty="0" smtClean="0"/>
          </a:p>
          <a:p>
            <a:pPr>
              <a:spcAft>
                <a:spcPts val="1200"/>
              </a:spcAft>
            </a:pPr>
            <a:r>
              <a:rPr lang="en-US" dirty="0" smtClean="0"/>
              <a:t>-The </a:t>
            </a:r>
            <a:r>
              <a:rPr lang="en-US" dirty="0" err="1" smtClean="0"/>
              <a:t>phylogroups</a:t>
            </a:r>
            <a:r>
              <a:rPr lang="en-US" dirty="0" smtClean="0"/>
              <a:t> </a:t>
            </a:r>
            <a:r>
              <a:rPr lang="en-US" dirty="0" smtClean="0"/>
              <a:t>have larger ranges than their </a:t>
            </a:r>
            <a:r>
              <a:rPr lang="en-US" i="1" dirty="0" err="1" smtClean="0"/>
              <a:t>Peltigera</a:t>
            </a:r>
            <a:r>
              <a:rPr lang="en-US" dirty="0" smtClean="0"/>
              <a:t> symbionts</a:t>
            </a:r>
          </a:p>
          <a:p>
            <a:pPr>
              <a:spcAft>
                <a:spcPts val="1200"/>
              </a:spcAft>
            </a:pPr>
            <a:r>
              <a:rPr lang="en-US" dirty="0" smtClean="0"/>
              <a:t>-Distribution of </a:t>
            </a:r>
            <a:r>
              <a:rPr lang="en-US" i="1" dirty="0" err="1" smtClean="0"/>
              <a:t>Peltigera</a:t>
            </a:r>
            <a:r>
              <a:rPr lang="en-US" dirty="0" smtClean="0"/>
              <a:t> not </a:t>
            </a:r>
            <a:r>
              <a:rPr lang="en-US" dirty="0" smtClean="0"/>
              <a:t>only dependent </a:t>
            </a:r>
            <a:r>
              <a:rPr lang="en-US" dirty="0" smtClean="0"/>
              <a:t>on </a:t>
            </a:r>
            <a:r>
              <a:rPr lang="en-US" i="1" dirty="0" err="1" smtClean="0"/>
              <a:t>Nostoc</a:t>
            </a:r>
            <a:endParaRPr lang="en-US" i="1" dirty="0" smtClean="0"/>
          </a:p>
          <a:p>
            <a:pPr>
              <a:spcAft>
                <a:spcPts val="1200"/>
              </a:spcAft>
            </a:pPr>
            <a:r>
              <a:rPr lang="en-US" dirty="0" smtClean="0"/>
              <a:t>-More </a:t>
            </a:r>
            <a:r>
              <a:rPr lang="en-US" i="1" dirty="0" err="1" smtClean="0"/>
              <a:t>Nostoc</a:t>
            </a:r>
            <a:r>
              <a:rPr lang="en-US" i="1" dirty="0" smtClean="0"/>
              <a:t> </a:t>
            </a:r>
            <a:r>
              <a:rPr lang="en-US" dirty="0" err="1" smtClean="0"/>
              <a:t>phylogroups</a:t>
            </a:r>
            <a:r>
              <a:rPr lang="en-US" dirty="0" smtClean="0"/>
              <a:t> in the Northern sites</a:t>
            </a:r>
            <a:endParaRPr lang="en-US" dirty="0"/>
          </a:p>
        </p:txBody>
      </p:sp>
    </p:spTree>
    <p:extLst>
      <p:ext uri="{BB962C8B-B14F-4D97-AF65-F5344CB8AC3E}">
        <p14:creationId xmlns:p14="http://schemas.microsoft.com/office/powerpoint/2010/main" val="1729318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606426" y="1600200"/>
            <a:ext cx="11395074" cy="4431983"/>
          </a:xfrm>
          <a:prstGeom prst="rect">
            <a:avLst/>
          </a:prstGeom>
          <a:noFill/>
        </p:spPr>
        <p:txBody>
          <a:bodyPr wrap="square" rtlCol="0">
            <a:spAutoFit/>
          </a:bodyPr>
          <a:lstStyle/>
          <a:p>
            <a:endParaRPr lang="en-US" sz="2200" dirty="0"/>
          </a:p>
          <a:p>
            <a:r>
              <a:rPr lang="en-US" sz="2200" dirty="0" smtClean="0"/>
              <a:t>-All collaborators and herbaria that sent us material, collaborators</a:t>
            </a:r>
          </a:p>
          <a:p>
            <a:r>
              <a:rPr lang="en-US" sz="2200" dirty="0" smtClean="0"/>
              <a:t> who helped us during field trips</a:t>
            </a:r>
          </a:p>
          <a:p>
            <a:endParaRPr lang="en-US" sz="2200" dirty="0"/>
          </a:p>
          <a:p>
            <a:r>
              <a:rPr lang="en-US" sz="2200" dirty="0" smtClean="0"/>
              <a:t>-Advisors: </a:t>
            </a:r>
            <a:r>
              <a:rPr lang="en-US" sz="2200" dirty="0" err="1" smtClean="0"/>
              <a:t>Emmanuël</a:t>
            </a:r>
            <a:r>
              <a:rPr lang="en-US" sz="2200" dirty="0" smtClean="0"/>
              <a:t> </a:t>
            </a:r>
            <a:r>
              <a:rPr lang="en-US" sz="2200" dirty="0" err="1" smtClean="0"/>
              <a:t>Sérusiaux</a:t>
            </a:r>
            <a:r>
              <a:rPr lang="en-US" sz="2200" dirty="0" smtClean="0"/>
              <a:t>, </a:t>
            </a:r>
            <a:r>
              <a:rPr lang="en-US" sz="2200" dirty="0" err="1" smtClean="0"/>
              <a:t>Jolanta</a:t>
            </a:r>
            <a:r>
              <a:rPr lang="en-US" sz="2200" dirty="0" smtClean="0"/>
              <a:t> </a:t>
            </a:r>
            <a:r>
              <a:rPr lang="en-US" sz="2200" dirty="0" err="1" smtClean="0"/>
              <a:t>Miadlikowska</a:t>
            </a:r>
            <a:r>
              <a:rPr lang="en-US" sz="2200" dirty="0" smtClean="0"/>
              <a:t>, François </a:t>
            </a:r>
            <a:r>
              <a:rPr lang="en-US" sz="2200" dirty="0" err="1" smtClean="0"/>
              <a:t>Lutzoni</a:t>
            </a:r>
            <a:r>
              <a:rPr lang="en-US" sz="2200" dirty="0" smtClean="0"/>
              <a:t>, </a:t>
            </a:r>
          </a:p>
          <a:p>
            <a:r>
              <a:rPr lang="en-US" sz="2200" dirty="0" smtClean="0"/>
              <a:t>Bernard </a:t>
            </a:r>
            <a:r>
              <a:rPr lang="en-US" sz="2200" dirty="0" err="1" smtClean="0"/>
              <a:t>Goffinet</a:t>
            </a:r>
            <a:endParaRPr lang="en-US" sz="2200" dirty="0" smtClean="0"/>
          </a:p>
          <a:p>
            <a:endParaRPr lang="en-US" sz="2200" dirty="0"/>
          </a:p>
          <a:p>
            <a:r>
              <a:rPr lang="en-US" sz="2200" dirty="0" smtClean="0"/>
              <a:t>-</a:t>
            </a:r>
            <a:r>
              <a:rPr lang="en-US" sz="2200" dirty="0" err="1" smtClean="0"/>
              <a:t>Orvo</a:t>
            </a:r>
            <a:r>
              <a:rPr lang="en-US" sz="2200" dirty="0" smtClean="0"/>
              <a:t> </a:t>
            </a:r>
            <a:r>
              <a:rPr lang="en-US" sz="2200" dirty="0" err="1" smtClean="0"/>
              <a:t>Vitikainen</a:t>
            </a:r>
            <a:r>
              <a:rPr lang="en-US" sz="2200" dirty="0" smtClean="0"/>
              <a:t>, Trevor </a:t>
            </a:r>
            <a:r>
              <a:rPr lang="en-US" sz="2200" dirty="0" err="1" smtClean="0"/>
              <a:t>Goward</a:t>
            </a:r>
            <a:r>
              <a:rPr lang="en-US" sz="2200" dirty="0" smtClean="0"/>
              <a:t>, Camille Truong, </a:t>
            </a:r>
            <a:r>
              <a:rPr lang="en-US" sz="2200" dirty="0" err="1" smtClean="0"/>
              <a:t>Ko</a:t>
            </a:r>
            <a:r>
              <a:rPr lang="en-US" sz="2200" dirty="0" smtClean="0"/>
              <a:t> </a:t>
            </a:r>
            <a:r>
              <a:rPr lang="en-US" sz="2200" dirty="0" err="1" smtClean="0"/>
              <a:t>Hsuan</a:t>
            </a:r>
            <a:r>
              <a:rPr lang="en-US" sz="2200" dirty="0" smtClean="0"/>
              <a:t> Chen, Pierre-Luc </a:t>
            </a:r>
            <a:r>
              <a:rPr lang="en-US" sz="2200" dirty="0" err="1" smtClean="0"/>
              <a:t>Chagnon</a:t>
            </a:r>
            <a:r>
              <a:rPr lang="en-US" sz="2200" dirty="0" smtClean="0"/>
              <a:t>, </a:t>
            </a:r>
            <a:r>
              <a:rPr lang="en-US" sz="2200" dirty="0" err="1" smtClean="0"/>
              <a:t>Romain</a:t>
            </a:r>
            <a:r>
              <a:rPr lang="en-US" sz="2200" dirty="0" smtClean="0"/>
              <a:t> </a:t>
            </a:r>
            <a:r>
              <a:rPr lang="en-US" sz="2200" dirty="0" err="1" smtClean="0"/>
              <a:t>Darnajoux</a:t>
            </a:r>
            <a:endParaRPr lang="en-US" sz="2200" dirty="0" smtClean="0"/>
          </a:p>
          <a:p>
            <a:endParaRPr lang="en-US" sz="2200" dirty="0"/>
          </a:p>
          <a:p>
            <a:r>
              <a:rPr lang="en-US" sz="2200" dirty="0" smtClean="0"/>
              <a:t>-Students: Carlos </a:t>
            </a:r>
            <a:r>
              <a:rPr lang="en-US" sz="2200" dirty="0" err="1" smtClean="0"/>
              <a:t>Pardo</a:t>
            </a:r>
            <a:r>
              <a:rPr lang="en-US" sz="2200" dirty="0" smtClean="0"/>
              <a:t>, Jade Lu, Antoine Simon</a:t>
            </a:r>
          </a:p>
          <a:p>
            <a:endParaRPr lang="en-US" sz="2200" dirty="0"/>
          </a:p>
          <a:p>
            <a:endParaRPr lang="en-US" dirty="0"/>
          </a:p>
        </p:txBody>
      </p:sp>
      <p:pic>
        <p:nvPicPr>
          <p:cNvPr id="6" name="Picture 5" descr="nsf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10" y="5709860"/>
            <a:ext cx="1148140" cy="1148140"/>
          </a:xfrm>
          <a:prstGeom prst="rect">
            <a:avLst/>
          </a:prstGeom>
        </p:spPr>
      </p:pic>
      <p:pic>
        <p:nvPicPr>
          <p:cNvPr id="7" name="Picture 6" descr="Duke_University_Logo.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621" y="5871610"/>
            <a:ext cx="1731343" cy="761791"/>
          </a:xfrm>
          <a:prstGeom prst="rect">
            <a:avLst/>
          </a:prstGeom>
        </p:spPr>
      </p:pic>
      <p:pic>
        <p:nvPicPr>
          <p:cNvPr id="8" name="Picture 7" descr="universitedelie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617" y="5479016"/>
            <a:ext cx="1684670" cy="1378984"/>
          </a:xfrm>
          <a:prstGeom prst="rect">
            <a:avLst/>
          </a:prstGeom>
        </p:spPr>
      </p:pic>
    </p:spTree>
    <p:extLst>
      <p:ext uri="{BB962C8B-B14F-4D97-AF65-F5344CB8AC3E}">
        <p14:creationId xmlns:p14="http://schemas.microsoft.com/office/powerpoint/2010/main" val="533953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c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831" y="705596"/>
            <a:ext cx="3959143" cy="5785886"/>
          </a:xfrm>
          <a:prstGeom prst="rect">
            <a:avLst/>
          </a:prstGeom>
        </p:spPr>
      </p:pic>
      <p:cxnSp>
        <p:nvCxnSpPr>
          <p:cNvPr id="3" name="Straight Connector 2"/>
          <p:cNvCxnSpPr/>
          <p:nvPr/>
        </p:nvCxnSpPr>
        <p:spPr>
          <a:xfrm>
            <a:off x="5999772" y="705596"/>
            <a:ext cx="466822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078159" y="242185"/>
            <a:ext cx="835686" cy="1477328"/>
          </a:xfrm>
          <a:prstGeom prst="rect">
            <a:avLst/>
          </a:prstGeom>
          <a:noFill/>
        </p:spPr>
        <p:txBody>
          <a:bodyPr wrap="none" rtlCol="0">
            <a:spAutoFit/>
          </a:bodyPr>
          <a:lstStyle/>
          <a:p>
            <a:r>
              <a:rPr lang="en-US" dirty="0"/>
              <a:t>No. sp.</a:t>
            </a:r>
          </a:p>
          <a:p>
            <a:endParaRPr lang="en-US" dirty="0"/>
          </a:p>
          <a:p>
            <a:endParaRPr lang="en-US" dirty="0"/>
          </a:p>
          <a:p>
            <a:endParaRPr lang="en-US" dirty="0"/>
          </a:p>
          <a:p>
            <a:endParaRPr lang="en-US" dirty="0"/>
          </a:p>
        </p:txBody>
      </p:sp>
      <p:pic>
        <p:nvPicPr>
          <p:cNvPr id="5" name="Picture 4" descr="speciesbefo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092" y="705596"/>
            <a:ext cx="819877" cy="5785886"/>
          </a:xfrm>
          <a:prstGeom prst="rect">
            <a:avLst/>
          </a:prstGeom>
        </p:spPr>
      </p:pic>
      <p:cxnSp>
        <p:nvCxnSpPr>
          <p:cNvPr id="6" name="Straight Connector 5"/>
          <p:cNvCxnSpPr/>
          <p:nvPr/>
        </p:nvCxnSpPr>
        <p:spPr>
          <a:xfrm>
            <a:off x="5999772" y="6491482"/>
            <a:ext cx="466822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274335" y="6488668"/>
            <a:ext cx="418654" cy="369332"/>
          </a:xfrm>
          <a:prstGeom prst="rect">
            <a:avLst/>
          </a:prstGeom>
          <a:noFill/>
        </p:spPr>
        <p:txBody>
          <a:bodyPr wrap="none" rtlCol="0">
            <a:spAutoFit/>
          </a:bodyPr>
          <a:lstStyle/>
          <a:p>
            <a:r>
              <a:rPr lang="en-US" dirty="0"/>
              <a:t>73</a:t>
            </a:r>
          </a:p>
        </p:txBody>
      </p:sp>
      <p:sp>
        <p:nvSpPr>
          <p:cNvPr id="7" name="TextBox 6"/>
          <p:cNvSpPr txBox="1"/>
          <p:nvPr/>
        </p:nvSpPr>
        <p:spPr>
          <a:xfrm>
            <a:off x="7620881" y="3858586"/>
            <a:ext cx="3854773" cy="1754326"/>
          </a:xfrm>
          <a:prstGeom prst="rect">
            <a:avLst/>
          </a:prstGeom>
          <a:noFill/>
        </p:spPr>
        <p:txBody>
          <a:bodyPr wrap="none" rtlCol="0">
            <a:spAutoFit/>
          </a:bodyPr>
          <a:lstStyle/>
          <a:p>
            <a:r>
              <a:rPr lang="en-US" sz="3600" i="1" dirty="0" err="1" smtClean="0"/>
              <a:t>Peltigera</a:t>
            </a:r>
            <a:r>
              <a:rPr lang="en-US" sz="3600" dirty="0" smtClean="0"/>
              <a:t> project:</a:t>
            </a:r>
          </a:p>
          <a:p>
            <a:r>
              <a:rPr lang="en-US" sz="3600" dirty="0" smtClean="0"/>
              <a:t>Taxonomic revision </a:t>
            </a:r>
            <a:endParaRPr lang="en-US" sz="3600" dirty="0" smtClean="0"/>
          </a:p>
          <a:p>
            <a:r>
              <a:rPr lang="en-US" sz="3600" dirty="0" smtClean="0"/>
              <a:t>of </a:t>
            </a:r>
            <a:r>
              <a:rPr lang="en-US" sz="3600" dirty="0" smtClean="0"/>
              <a:t>the whole genus</a:t>
            </a:r>
            <a:endParaRPr lang="en-US" sz="3600" dirty="0"/>
          </a:p>
        </p:txBody>
      </p:sp>
      <p:sp>
        <p:nvSpPr>
          <p:cNvPr id="9" name="TextBox 8"/>
          <p:cNvSpPr txBox="1"/>
          <p:nvPr/>
        </p:nvSpPr>
        <p:spPr>
          <a:xfrm>
            <a:off x="7193087" y="1157021"/>
            <a:ext cx="4451226" cy="1077218"/>
          </a:xfrm>
          <a:prstGeom prst="rect">
            <a:avLst/>
          </a:prstGeom>
          <a:noFill/>
        </p:spPr>
        <p:txBody>
          <a:bodyPr wrap="square" rtlCol="0">
            <a:spAutoFit/>
          </a:bodyPr>
          <a:lstStyle/>
          <a:p>
            <a:pPr algn="ctr"/>
            <a:r>
              <a:rPr lang="en-US" sz="3200" dirty="0" err="1"/>
              <a:t>Miadlikowska</a:t>
            </a:r>
            <a:r>
              <a:rPr lang="en-US" sz="3200" dirty="0"/>
              <a:t> &amp; </a:t>
            </a:r>
            <a:r>
              <a:rPr lang="en-US" sz="3200" dirty="0" err="1"/>
              <a:t>Lutzoni</a:t>
            </a:r>
            <a:r>
              <a:rPr lang="en-US" sz="3200" dirty="0"/>
              <a:t> </a:t>
            </a:r>
            <a:r>
              <a:rPr lang="en-US" sz="3200" dirty="0" smtClean="0"/>
              <a:t>(2000): 8 </a:t>
            </a:r>
            <a:r>
              <a:rPr lang="en-US" sz="3200" dirty="0"/>
              <a:t>sections</a:t>
            </a:r>
          </a:p>
        </p:txBody>
      </p:sp>
      <p:sp>
        <p:nvSpPr>
          <p:cNvPr id="10" name="Rounded Rectangle 9"/>
          <p:cNvSpPr/>
          <p:nvPr/>
        </p:nvSpPr>
        <p:spPr>
          <a:xfrm>
            <a:off x="7193087" y="988330"/>
            <a:ext cx="4451226" cy="182630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76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06662"/>
            <a:ext cx="10515600" cy="4351338"/>
          </a:xfrm>
        </p:spPr>
        <p:txBody>
          <a:bodyPr>
            <a:normAutofit/>
          </a:bodyPr>
          <a:lstStyle/>
          <a:p>
            <a:pPr>
              <a:buFontTx/>
              <a:buChar char="-"/>
            </a:pPr>
            <a:r>
              <a:rPr lang="en-US" dirty="0" smtClean="0"/>
              <a:t>Thousands </a:t>
            </a:r>
            <a:r>
              <a:rPr lang="en-US" dirty="0"/>
              <a:t>of specimens </a:t>
            </a:r>
            <a:r>
              <a:rPr lang="en-US" dirty="0" smtClean="0"/>
              <a:t>examined (loans and field trips)</a:t>
            </a:r>
            <a:endParaRPr lang="en-US" dirty="0"/>
          </a:p>
          <a:p>
            <a:pPr>
              <a:buFontTx/>
              <a:buChar char="-"/>
            </a:pPr>
            <a:r>
              <a:rPr lang="en-US" dirty="0" smtClean="0"/>
              <a:t>Sequenced 8 loci of the </a:t>
            </a:r>
            <a:r>
              <a:rPr lang="en-US" dirty="0" err="1" smtClean="0"/>
              <a:t>mycobiont</a:t>
            </a:r>
            <a:endParaRPr lang="en-US" dirty="0" smtClean="0"/>
          </a:p>
          <a:p>
            <a:pPr>
              <a:buFontTx/>
              <a:buChar char="-"/>
            </a:pPr>
            <a:r>
              <a:rPr lang="en-US" dirty="0"/>
              <a:t>2 ribosomal: ITS and LSU, 3 protein-coding genes: RPB1, </a:t>
            </a:r>
            <a:r>
              <a:rPr lang="en-US" dirty="0" err="1"/>
              <a:t>ß</a:t>
            </a:r>
            <a:r>
              <a:rPr lang="en-US" dirty="0"/>
              <a:t>-tubulin, EFT2.1 (AFTOL2), 3 new markers: COR1b, COR3, </a:t>
            </a:r>
            <a:r>
              <a:rPr lang="en-US" dirty="0" smtClean="0"/>
              <a:t>COR16</a:t>
            </a:r>
            <a:endParaRPr lang="en-US" dirty="0" smtClean="0"/>
          </a:p>
          <a:p>
            <a:pPr>
              <a:buFontTx/>
              <a:buChar char="-"/>
            </a:pPr>
            <a:r>
              <a:rPr lang="en-US" dirty="0" smtClean="0"/>
              <a:t>ITS </a:t>
            </a:r>
            <a:r>
              <a:rPr lang="en-US" dirty="0"/>
              <a:t>amplified for over 2000 specimens (~900 </a:t>
            </a:r>
            <a:r>
              <a:rPr lang="en-US" dirty="0" smtClean="0"/>
              <a:t>unique haplotypes)</a:t>
            </a:r>
          </a:p>
          <a:p>
            <a:pPr marL="0" indent="0">
              <a:buNone/>
            </a:pPr>
            <a:r>
              <a:rPr lang="en-US" dirty="0" smtClean="0"/>
              <a:t>- </a:t>
            </a:r>
            <a:r>
              <a:rPr lang="en-US" dirty="0" err="1" smtClean="0"/>
              <a:t>Multilocus</a:t>
            </a:r>
            <a:r>
              <a:rPr lang="en-US" dirty="0" smtClean="0"/>
              <a:t> data for ~ 500 </a:t>
            </a:r>
            <a:r>
              <a:rPr lang="en-US" dirty="0" smtClean="0"/>
              <a:t>specimens</a:t>
            </a:r>
            <a:endParaRPr lang="en-US" dirty="0" smtClean="0"/>
          </a:p>
        </p:txBody>
      </p:sp>
      <p:sp>
        <p:nvSpPr>
          <p:cNvPr id="7" name="Title 6"/>
          <p:cNvSpPr>
            <a:spLocks noGrp="1"/>
          </p:cNvSpPr>
          <p:nvPr>
            <p:ph type="title"/>
          </p:nvPr>
        </p:nvSpPr>
        <p:spPr/>
        <p:txBody>
          <a:bodyPr/>
          <a:lstStyle/>
          <a:p>
            <a:endParaRPr lang="en-US"/>
          </a:p>
        </p:txBody>
      </p:sp>
      <p:sp>
        <p:nvSpPr>
          <p:cNvPr id="8" name="Title 1"/>
          <p:cNvSpPr txBox="1">
            <a:spLocks/>
          </p:cNvSpPr>
          <p:nvPr/>
        </p:nvSpPr>
        <p:spPr>
          <a:xfrm>
            <a:off x="114300" y="167480"/>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Taxonomic revision of </a:t>
            </a:r>
            <a:r>
              <a:rPr lang="en-US" i="1" smtClean="0"/>
              <a:t>Peltigera</a:t>
            </a:r>
            <a:endParaRPr lang="en-US" i="1" dirty="0"/>
          </a:p>
        </p:txBody>
      </p:sp>
      <p:sp>
        <p:nvSpPr>
          <p:cNvPr id="9" name="Rectangle 8"/>
          <p:cNvSpPr/>
          <p:nvPr/>
        </p:nvSpPr>
        <p:spPr>
          <a:xfrm>
            <a:off x="0" y="-3932"/>
            <a:ext cx="12192000" cy="1668386"/>
          </a:xfrm>
          <a:prstGeom prst="rect">
            <a:avLst/>
          </a:pr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61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67480"/>
            <a:ext cx="10515600" cy="1325563"/>
          </a:xfrm>
          <a:noFill/>
        </p:spPr>
        <p:txBody>
          <a:bodyPr/>
          <a:lstStyle/>
          <a:p>
            <a:r>
              <a:rPr lang="en-US" dirty="0" smtClean="0"/>
              <a:t>Taxonomic revision of </a:t>
            </a:r>
            <a:r>
              <a:rPr lang="en-US" i="1" dirty="0" err="1" smtClean="0"/>
              <a:t>Peltigera</a:t>
            </a:r>
            <a:endParaRPr lang="en-US" i="1" dirty="0"/>
          </a:p>
        </p:txBody>
      </p:sp>
      <p:sp>
        <p:nvSpPr>
          <p:cNvPr id="3" name="Content Placeholder 2"/>
          <p:cNvSpPr>
            <a:spLocks noGrp="1"/>
          </p:cNvSpPr>
          <p:nvPr>
            <p:ph idx="1"/>
          </p:nvPr>
        </p:nvSpPr>
        <p:spPr>
          <a:xfrm>
            <a:off x="666750" y="2506662"/>
            <a:ext cx="10515600" cy="4351338"/>
          </a:xfrm>
        </p:spPr>
        <p:txBody>
          <a:bodyPr>
            <a:normAutofit/>
          </a:bodyPr>
          <a:lstStyle/>
          <a:p>
            <a:pPr>
              <a:buFontTx/>
              <a:buChar char="-"/>
            </a:pPr>
            <a:r>
              <a:rPr lang="en-US" dirty="0" smtClean="0"/>
              <a:t>Sequenced 8 loci of the </a:t>
            </a:r>
            <a:r>
              <a:rPr lang="en-US" dirty="0" err="1" smtClean="0"/>
              <a:t>mycobiont</a:t>
            </a:r>
            <a:endParaRPr lang="en-US" dirty="0" smtClean="0"/>
          </a:p>
          <a:p>
            <a:pPr>
              <a:buFontTx/>
              <a:buChar char="-"/>
            </a:pPr>
            <a:r>
              <a:rPr lang="en-US" dirty="0" smtClean="0"/>
              <a:t>Reconstructed the phylogeny of the genus and </a:t>
            </a:r>
            <a:r>
              <a:rPr lang="en-US" dirty="0"/>
              <a:t>sections (</a:t>
            </a:r>
            <a:r>
              <a:rPr lang="en-US" dirty="0" err="1"/>
              <a:t>RaxML</a:t>
            </a:r>
            <a:r>
              <a:rPr lang="en-US" dirty="0"/>
              <a:t>, </a:t>
            </a:r>
            <a:r>
              <a:rPr lang="en-US" dirty="0" err="1"/>
              <a:t>MrBayes</a:t>
            </a:r>
            <a:r>
              <a:rPr lang="en-US" dirty="0"/>
              <a:t>, BEAST</a:t>
            </a:r>
            <a:r>
              <a:rPr lang="en-US" dirty="0" smtClean="0"/>
              <a:t>)</a:t>
            </a:r>
          </a:p>
          <a:p>
            <a:pPr>
              <a:buFontTx/>
              <a:buChar char="-"/>
            </a:pPr>
            <a:r>
              <a:rPr lang="en-US" dirty="0" smtClean="0"/>
              <a:t>Used species discovery (</a:t>
            </a:r>
            <a:r>
              <a:rPr lang="en-US" dirty="0" err="1" smtClean="0"/>
              <a:t>Structurama</a:t>
            </a:r>
            <a:r>
              <a:rPr lang="en-US" dirty="0" smtClean="0"/>
              <a:t>, </a:t>
            </a:r>
            <a:r>
              <a:rPr lang="en-US" dirty="0" err="1" smtClean="0"/>
              <a:t>bGMYC</a:t>
            </a:r>
            <a:r>
              <a:rPr lang="en-US" dirty="0" smtClean="0"/>
              <a:t>, </a:t>
            </a:r>
            <a:r>
              <a:rPr lang="en-US" dirty="0" err="1" smtClean="0"/>
              <a:t>bPTP</a:t>
            </a:r>
            <a:r>
              <a:rPr lang="en-US" dirty="0" smtClean="0"/>
              <a:t>) and species validation methods (</a:t>
            </a:r>
            <a:r>
              <a:rPr lang="en-US" dirty="0" err="1" smtClean="0"/>
              <a:t>spedeSTEM</a:t>
            </a:r>
            <a:r>
              <a:rPr lang="en-US" dirty="0" smtClean="0"/>
              <a:t>, </a:t>
            </a:r>
            <a:r>
              <a:rPr lang="en-US" dirty="0" err="1" smtClean="0"/>
              <a:t>bPP</a:t>
            </a:r>
            <a:r>
              <a:rPr lang="en-US" dirty="0" smtClean="0"/>
              <a:t>) to delimit species</a:t>
            </a:r>
            <a:endParaRPr lang="en-US" dirty="0" smtClean="0"/>
          </a:p>
        </p:txBody>
      </p:sp>
      <p:sp>
        <p:nvSpPr>
          <p:cNvPr id="5" name="Rectangle 4"/>
          <p:cNvSpPr/>
          <p:nvPr/>
        </p:nvSpPr>
        <p:spPr>
          <a:xfrm>
            <a:off x="0" y="0"/>
            <a:ext cx="12192000" cy="1668386"/>
          </a:xfrm>
          <a:prstGeom prst="rect">
            <a:avLst/>
          </a:pr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231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c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831" y="705596"/>
            <a:ext cx="3959143" cy="5785886"/>
          </a:xfrm>
          <a:prstGeom prst="rect">
            <a:avLst/>
          </a:prstGeom>
        </p:spPr>
      </p:pic>
      <p:cxnSp>
        <p:nvCxnSpPr>
          <p:cNvPr id="3" name="Straight Connector 2"/>
          <p:cNvCxnSpPr/>
          <p:nvPr/>
        </p:nvCxnSpPr>
        <p:spPr>
          <a:xfrm>
            <a:off x="5999772" y="705596"/>
            <a:ext cx="466822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078159" y="242185"/>
            <a:ext cx="835686" cy="1477328"/>
          </a:xfrm>
          <a:prstGeom prst="rect">
            <a:avLst/>
          </a:prstGeom>
          <a:noFill/>
        </p:spPr>
        <p:txBody>
          <a:bodyPr wrap="none" rtlCol="0">
            <a:spAutoFit/>
          </a:bodyPr>
          <a:lstStyle/>
          <a:p>
            <a:r>
              <a:rPr lang="en-US" dirty="0"/>
              <a:t>No. sp.</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092" y="705596"/>
            <a:ext cx="1059837" cy="5781892"/>
          </a:xfrm>
          <a:prstGeom prst="rect">
            <a:avLst/>
          </a:prstGeom>
        </p:spPr>
      </p:pic>
      <p:cxnSp>
        <p:nvCxnSpPr>
          <p:cNvPr id="6" name="Straight Connector 5"/>
          <p:cNvCxnSpPr/>
          <p:nvPr/>
        </p:nvCxnSpPr>
        <p:spPr>
          <a:xfrm>
            <a:off x="5999772" y="6491482"/>
            <a:ext cx="466822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054844" y="6488668"/>
            <a:ext cx="995735" cy="369332"/>
          </a:xfrm>
          <a:prstGeom prst="rect">
            <a:avLst/>
          </a:prstGeom>
          <a:noFill/>
        </p:spPr>
        <p:txBody>
          <a:bodyPr wrap="none" rtlCol="0">
            <a:spAutoFit/>
          </a:bodyPr>
          <a:lstStyle/>
          <a:p>
            <a:r>
              <a:rPr lang="en-US" dirty="0"/>
              <a:t>73</a:t>
            </a:r>
            <a:r>
              <a:rPr lang="en-US" dirty="0">
                <a:sym typeface="Wingdings"/>
              </a:rPr>
              <a:t>172</a:t>
            </a:r>
            <a:endParaRPr lang="en-US" dirty="0"/>
          </a:p>
        </p:txBody>
      </p:sp>
      <p:sp>
        <p:nvSpPr>
          <p:cNvPr id="7" name="TextBox 6"/>
          <p:cNvSpPr txBox="1"/>
          <p:nvPr/>
        </p:nvSpPr>
        <p:spPr>
          <a:xfrm>
            <a:off x="7312370" y="1358679"/>
            <a:ext cx="4131917" cy="3416320"/>
          </a:xfrm>
          <a:prstGeom prst="rect">
            <a:avLst/>
          </a:prstGeom>
          <a:noFill/>
        </p:spPr>
        <p:txBody>
          <a:bodyPr wrap="square" rtlCol="0">
            <a:spAutoFit/>
          </a:bodyPr>
          <a:lstStyle/>
          <a:p>
            <a:r>
              <a:rPr lang="en-US" sz="2400" dirty="0"/>
              <a:t>Many new species from </a:t>
            </a:r>
          </a:p>
          <a:p>
            <a:r>
              <a:rPr lang="en-US" sz="2400" dirty="0"/>
              <a:t>poorly sampled regions of the </a:t>
            </a:r>
          </a:p>
          <a:p>
            <a:r>
              <a:rPr lang="en-US" sz="2400" dirty="0"/>
              <a:t>world</a:t>
            </a:r>
          </a:p>
          <a:p>
            <a:endParaRPr lang="en-US" sz="2400" dirty="0"/>
          </a:p>
          <a:p>
            <a:endParaRPr lang="en-US" sz="2400" dirty="0" smtClean="0"/>
          </a:p>
          <a:p>
            <a:r>
              <a:rPr lang="en-US" sz="2400" dirty="0" smtClean="0"/>
              <a:t>But </a:t>
            </a:r>
            <a:r>
              <a:rPr lang="en-US" sz="2400" dirty="0"/>
              <a:t>many </a:t>
            </a:r>
            <a:r>
              <a:rPr lang="en-US" sz="2400" dirty="0" smtClean="0"/>
              <a:t>well-studied, well-sampled </a:t>
            </a:r>
            <a:endParaRPr lang="en-US" sz="2400" dirty="0"/>
          </a:p>
          <a:p>
            <a:r>
              <a:rPr lang="en-US" sz="2400" dirty="0"/>
              <a:t>species are also split in several</a:t>
            </a:r>
          </a:p>
          <a:p>
            <a:r>
              <a:rPr lang="en-US" sz="2400" dirty="0"/>
              <a:t>lineages</a:t>
            </a:r>
          </a:p>
        </p:txBody>
      </p:sp>
      <p:sp>
        <p:nvSpPr>
          <p:cNvPr id="9" name="Rectangle 8"/>
          <p:cNvSpPr/>
          <p:nvPr/>
        </p:nvSpPr>
        <p:spPr>
          <a:xfrm>
            <a:off x="5872163" y="6487488"/>
            <a:ext cx="1440208" cy="37051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727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78857"/>
            <a:ext cx="10515600" cy="1325563"/>
          </a:xfrm>
        </p:spPr>
        <p:txBody>
          <a:bodyPr>
            <a:normAutofit/>
          </a:bodyPr>
          <a:lstStyle/>
          <a:p>
            <a:r>
              <a:rPr lang="en-US" dirty="0" smtClean="0"/>
              <a:t>Patterns </a:t>
            </a:r>
            <a:r>
              <a:rPr lang="en-US" dirty="0" smtClean="0"/>
              <a:t>of </a:t>
            </a:r>
            <a:r>
              <a:rPr lang="en-US" dirty="0" smtClean="0"/>
              <a:t>specificity between </a:t>
            </a:r>
            <a:r>
              <a:rPr lang="en-US" i="1" dirty="0" err="1" smtClean="0"/>
              <a:t>Nostoc</a:t>
            </a:r>
            <a:r>
              <a:rPr lang="en-US" dirty="0" smtClean="0"/>
              <a:t> and </a:t>
            </a:r>
            <a:r>
              <a:rPr lang="en-US" i="1" dirty="0" err="1" smtClean="0"/>
              <a:t>Peltigera</a:t>
            </a:r>
            <a:r>
              <a:rPr lang="en-US" dirty="0" smtClean="0"/>
              <a:t>: </a:t>
            </a:r>
            <a:r>
              <a:rPr lang="en-US" dirty="0" smtClean="0"/>
              <a:t>the example of </a:t>
            </a:r>
            <a:r>
              <a:rPr lang="en-US" dirty="0" smtClean="0"/>
              <a:t>section </a:t>
            </a:r>
            <a:r>
              <a:rPr lang="en-US" i="1" dirty="0" err="1" smtClean="0"/>
              <a:t>Polydactylon</a:t>
            </a:r>
            <a:endParaRPr lang="en-US" i="1" dirty="0"/>
          </a:p>
        </p:txBody>
      </p:sp>
      <p:sp>
        <p:nvSpPr>
          <p:cNvPr id="3" name="Content Placeholder 2"/>
          <p:cNvSpPr>
            <a:spLocks noGrp="1"/>
          </p:cNvSpPr>
          <p:nvPr>
            <p:ph idx="1"/>
          </p:nvPr>
        </p:nvSpPr>
        <p:spPr>
          <a:xfrm>
            <a:off x="838200" y="2181223"/>
            <a:ext cx="10515600" cy="4798199"/>
          </a:xfrm>
        </p:spPr>
        <p:txBody>
          <a:bodyPr>
            <a:normAutofit/>
          </a:bodyPr>
          <a:lstStyle/>
          <a:p>
            <a:r>
              <a:rPr lang="en-US" dirty="0" smtClean="0"/>
              <a:t>Section </a:t>
            </a:r>
            <a:r>
              <a:rPr lang="en-US" i="1" dirty="0" err="1" smtClean="0"/>
              <a:t>Polydactylon</a:t>
            </a:r>
            <a:r>
              <a:rPr lang="en-US" dirty="0" smtClean="0"/>
              <a:t>: ca. 40 species after phylogenetic species </a:t>
            </a:r>
            <a:r>
              <a:rPr lang="en-US" dirty="0" smtClean="0"/>
              <a:t>delimitation, only associated with </a:t>
            </a:r>
            <a:r>
              <a:rPr lang="en-US" i="1" dirty="0" err="1" smtClean="0"/>
              <a:t>Nostoc</a:t>
            </a:r>
            <a:endParaRPr lang="en-US" i="1" dirty="0" smtClean="0"/>
          </a:p>
          <a:p>
            <a:r>
              <a:rPr lang="en-US" dirty="0" smtClean="0"/>
              <a:t>196 thalli (</a:t>
            </a:r>
            <a:r>
              <a:rPr lang="en-US" i="1" dirty="0" err="1" smtClean="0"/>
              <a:t>Peltigera</a:t>
            </a:r>
            <a:r>
              <a:rPr lang="en-US" dirty="0" smtClean="0"/>
              <a:t> + </a:t>
            </a:r>
            <a:r>
              <a:rPr lang="en-US" i="1" dirty="0" err="1" smtClean="0"/>
              <a:t>Nostoc</a:t>
            </a:r>
            <a:r>
              <a:rPr lang="en-US" dirty="0" smtClean="0"/>
              <a:t>)</a:t>
            </a:r>
            <a:endParaRPr lang="en-US" dirty="0"/>
          </a:p>
          <a:p>
            <a:r>
              <a:rPr lang="en-US" dirty="0" smtClean="0"/>
              <a:t>We </a:t>
            </a:r>
            <a:r>
              <a:rPr lang="en-US" dirty="0"/>
              <a:t>sequenced the </a:t>
            </a:r>
            <a:r>
              <a:rPr lang="en-US" dirty="0" err="1"/>
              <a:t>rbcLX</a:t>
            </a:r>
            <a:r>
              <a:rPr lang="en-US" dirty="0"/>
              <a:t> of </a:t>
            </a:r>
            <a:r>
              <a:rPr lang="en-US" i="1" dirty="0" err="1"/>
              <a:t>Nostoc</a:t>
            </a:r>
            <a:r>
              <a:rPr lang="en-US" dirty="0"/>
              <a:t>, and delimited 25 </a:t>
            </a:r>
            <a:r>
              <a:rPr lang="en-US" dirty="0" err="1"/>
              <a:t>phylogroups</a:t>
            </a:r>
            <a:endParaRPr lang="en-US" dirty="0"/>
          </a:p>
          <a:p>
            <a:pPr lvl="1"/>
            <a:endParaRPr lang="en-US" sz="1600" dirty="0" smtClean="0"/>
          </a:p>
          <a:p>
            <a:pPr lvl="1"/>
            <a:endParaRPr lang="en-US" sz="1600" dirty="0"/>
          </a:p>
          <a:p>
            <a:pPr lvl="1"/>
            <a:endParaRPr lang="en-US" sz="1600" dirty="0" smtClean="0"/>
          </a:p>
          <a:p>
            <a:pPr lvl="1"/>
            <a:endParaRPr lang="en-US" sz="1600" dirty="0"/>
          </a:p>
          <a:p>
            <a:pPr lvl="1"/>
            <a:r>
              <a:rPr lang="en-US" sz="2000" dirty="0" smtClean="0"/>
              <a:t>N </a:t>
            </a:r>
            <a:r>
              <a:rPr lang="en-US" sz="2000" dirty="0"/>
              <a:t>Magain, J </a:t>
            </a:r>
            <a:r>
              <a:rPr lang="en-US" sz="2000" dirty="0" err="1"/>
              <a:t>Miadlikowska</a:t>
            </a:r>
            <a:r>
              <a:rPr lang="en-US" sz="2000" dirty="0"/>
              <a:t>, B </a:t>
            </a:r>
            <a:r>
              <a:rPr lang="en-US" sz="2000" dirty="0" err="1"/>
              <a:t>Goffinet</a:t>
            </a:r>
            <a:r>
              <a:rPr lang="en-US" sz="2000" dirty="0"/>
              <a:t>, E </a:t>
            </a:r>
            <a:r>
              <a:rPr lang="en-US" sz="2000" dirty="0" err="1"/>
              <a:t>Sérusiaux</a:t>
            </a:r>
            <a:r>
              <a:rPr lang="en-US" sz="2000" dirty="0"/>
              <a:t>, F </a:t>
            </a:r>
            <a:r>
              <a:rPr lang="en-US" sz="2000" dirty="0" err="1" smtClean="0"/>
              <a:t>Lutzoni</a:t>
            </a:r>
            <a:r>
              <a:rPr lang="en-US" sz="2000" dirty="0" smtClean="0"/>
              <a:t> (2017), Macroevolution of specificity in </a:t>
            </a:r>
            <a:r>
              <a:rPr lang="en-US" sz="2000" dirty="0" err="1" smtClean="0"/>
              <a:t>cyanolichens</a:t>
            </a:r>
            <a:r>
              <a:rPr lang="en-US" sz="2000" dirty="0" smtClean="0"/>
              <a:t> of the genus </a:t>
            </a:r>
            <a:r>
              <a:rPr lang="en-US" sz="2000" i="1" dirty="0" err="1" smtClean="0"/>
              <a:t>Peltigera</a:t>
            </a:r>
            <a:r>
              <a:rPr lang="en-US" sz="2000" dirty="0" smtClean="0"/>
              <a:t> section </a:t>
            </a:r>
            <a:r>
              <a:rPr lang="en-US" sz="2000" i="1" dirty="0" err="1" smtClean="0"/>
              <a:t>Polydactylon</a:t>
            </a:r>
            <a:r>
              <a:rPr lang="en-US" sz="2000" dirty="0" smtClean="0"/>
              <a:t> (</a:t>
            </a:r>
            <a:r>
              <a:rPr lang="en-US" sz="2000" dirty="0" err="1" smtClean="0"/>
              <a:t>Lecanorales</a:t>
            </a:r>
            <a:r>
              <a:rPr lang="en-US" sz="2000" dirty="0" smtClean="0"/>
              <a:t>, Ascomycota). Systematic Biology </a:t>
            </a:r>
            <a:r>
              <a:rPr lang="en-US" sz="2000" dirty="0"/>
              <a:t>66 (1), 74-99</a:t>
            </a:r>
          </a:p>
          <a:p>
            <a:pPr lvl="1"/>
            <a:endParaRPr lang="en-US" dirty="0"/>
          </a:p>
        </p:txBody>
      </p:sp>
      <p:sp>
        <p:nvSpPr>
          <p:cNvPr id="10" name="Rectangle 9"/>
          <p:cNvSpPr/>
          <p:nvPr/>
        </p:nvSpPr>
        <p:spPr>
          <a:xfrm>
            <a:off x="0" y="7445"/>
            <a:ext cx="12192000" cy="1668386"/>
          </a:xfrm>
          <a:prstGeom prst="rect">
            <a:avLst/>
          </a:prstGeom>
          <a:solidFill>
            <a:schemeClr val="accent2">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773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7212" y="1049987"/>
            <a:ext cx="8355252" cy="5676513"/>
          </a:xfrm>
          <a:ln>
            <a:solidFill>
              <a:schemeClr val="accent2">
                <a:lumMod val="75000"/>
              </a:schemeClr>
            </a:solidFill>
          </a:ln>
        </p:spPr>
      </p:pic>
      <p:sp>
        <p:nvSpPr>
          <p:cNvPr id="6" name="TextBox 5"/>
          <p:cNvSpPr txBox="1"/>
          <p:nvPr/>
        </p:nvSpPr>
        <p:spPr>
          <a:xfrm>
            <a:off x="1919536" y="162851"/>
            <a:ext cx="8352928" cy="746903"/>
          </a:xfrm>
          <a:prstGeom prst="rect">
            <a:avLst/>
          </a:prstGeom>
          <a:solidFill>
            <a:schemeClr val="accent2">
              <a:lumMod val="60000"/>
              <a:lumOff val="40000"/>
            </a:schemeClr>
          </a:solidFill>
          <a:ln>
            <a:solidFill>
              <a:schemeClr val="accent2">
                <a:lumMod val="75000"/>
              </a:schemeClr>
            </a:solidFill>
          </a:ln>
        </p:spPr>
        <p:txBody>
          <a:bodyPr wrap="square" tIns="126000" bIns="126000" rtlCol="0">
            <a:spAutoFit/>
          </a:bodyPr>
          <a:lstStyle/>
          <a:p>
            <a:pPr algn="ctr"/>
            <a:r>
              <a:rPr lang="fr-BE" sz="3200" dirty="0" err="1" smtClean="0"/>
              <a:t>Phylogeny</a:t>
            </a:r>
            <a:r>
              <a:rPr lang="fr-BE" sz="3200" dirty="0" smtClean="0"/>
              <a:t> </a:t>
            </a:r>
            <a:r>
              <a:rPr lang="fr-BE" sz="3200" dirty="0"/>
              <a:t>of the mycobiont (</a:t>
            </a:r>
            <a:r>
              <a:rPr lang="fr-BE" sz="3200" i="1" dirty="0"/>
              <a:t>Peltigera</a:t>
            </a:r>
            <a:r>
              <a:rPr lang="fr-BE" sz="3200" dirty="0"/>
              <a:t>)</a:t>
            </a:r>
          </a:p>
        </p:txBody>
      </p:sp>
      <p:sp>
        <p:nvSpPr>
          <p:cNvPr id="5" name="Content Placeholder 2"/>
          <p:cNvSpPr txBox="1">
            <a:spLocks/>
          </p:cNvSpPr>
          <p:nvPr/>
        </p:nvSpPr>
        <p:spPr>
          <a:xfrm>
            <a:off x="2063552" y="6021288"/>
            <a:ext cx="2664296" cy="504056"/>
          </a:xfrm>
          <a:prstGeom prst="rect">
            <a:avLst/>
          </a:prstGeom>
          <a:solidFill>
            <a:schemeClr val="accent2">
              <a:lumMod val="20000"/>
              <a:lumOff val="80000"/>
            </a:schemeClr>
          </a:solidFill>
          <a:ln>
            <a:solidFill>
              <a:schemeClr val="accent2">
                <a:lumMod val="75000"/>
              </a:schemeClr>
            </a:solidFill>
          </a:ln>
        </p:spPr>
        <p:txBody>
          <a:bodyPr vert="horz" lIns="91440" tIns="12600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BE" sz="2400" dirty="0"/>
              <a:t>39 putative </a:t>
            </a:r>
            <a:r>
              <a:rPr lang="fr-BE" sz="2400" dirty="0" err="1"/>
              <a:t>species</a:t>
            </a:r>
            <a:endParaRPr lang="fr-BE" sz="2400" dirty="0"/>
          </a:p>
        </p:txBody>
      </p:sp>
      <p:sp>
        <p:nvSpPr>
          <p:cNvPr id="2" name="Rectangle 1"/>
          <p:cNvSpPr/>
          <p:nvPr/>
        </p:nvSpPr>
        <p:spPr>
          <a:xfrm>
            <a:off x="7104112" y="1196752"/>
            <a:ext cx="216024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3" name="Rectangle 2"/>
          <p:cNvSpPr/>
          <p:nvPr/>
        </p:nvSpPr>
        <p:spPr>
          <a:xfrm>
            <a:off x="7104112" y="2348880"/>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Tree>
    <p:extLst>
      <p:ext uri="{BB962C8B-B14F-4D97-AF65-F5344CB8AC3E}">
        <p14:creationId xmlns:p14="http://schemas.microsoft.com/office/powerpoint/2010/main" val="1399910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1251</TotalTime>
  <Words>8906</Words>
  <Application>Microsoft Macintosh PowerPoint</Application>
  <PresentationFormat>Widescreen</PresentationFormat>
  <Paragraphs>260</Paragraphs>
  <Slides>36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Calibri Light</vt:lpstr>
      <vt:lpstr>Wingdings</vt:lpstr>
      <vt:lpstr>Arial</vt:lpstr>
      <vt:lpstr>Office Theme</vt:lpstr>
      <vt:lpstr>Worldwide spatio-temporal patterns of symbiotic  specificity between Peltigera and its Nostoc partners  </vt:lpstr>
      <vt:lpstr>The genus Peltigera (Peltigerales, Lecanoromycetes)</vt:lpstr>
      <vt:lpstr>Trimembered thalli  (Peltigera, Coccomyxa  and Nostoc)</vt:lpstr>
      <vt:lpstr>PowerPoint Presentation</vt:lpstr>
      <vt:lpstr>PowerPoint Presentation</vt:lpstr>
      <vt:lpstr>Taxonomic revision of Peltigera</vt:lpstr>
      <vt:lpstr>PowerPoint Presentation</vt:lpstr>
      <vt:lpstr>Patterns of specificity between Nostoc and Peltigera: the example of section Polydactylon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Ecological networks analysis </vt:lpstr>
      <vt:lpstr>3) Local scale</vt:lpstr>
      <vt:lpstr>PowerPoint Presentation</vt:lpstr>
      <vt:lpstr>PowerPoint Presentation</vt:lpstr>
      <vt:lpstr>Acknowledgments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Magain, Ph.D.</dc:creator>
  <cp:lastModifiedBy>Nicolas Magain, Ph.D.</cp:lastModifiedBy>
  <cp:revision>54</cp:revision>
  <cp:lastPrinted>2017-05-23T04:12:53Z</cp:lastPrinted>
  <dcterms:created xsi:type="dcterms:W3CDTF">2017-05-21T17:48:13Z</dcterms:created>
  <dcterms:modified xsi:type="dcterms:W3CDTF">2017-05-23T11:39:41Z</dcterms:modified>
</cp:coreProperties>
</file>