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3" r:id="rId6"/>
    <p:sldId id="300" r:id="rId7"/>
    <p:sldId id="264" r:id="rId8"/>
    <p:sldId id="271" r:id="rId9"/>
    <p:sldId id="281" r:id="rId10"/>
    <p:sldId id="272" r:id="rId11"/>
    <p:sldId id="282" r:id="rId12"/>
    <p:sldId id="283" r:id="rId13"/>
    <p:sldId id="284" r:id="rId14"/>
    <p:sldId id="305" r:id="rId15"/>
    <p:sldId id="301" r:id="rId16"/>
    <p:sldId id="304" r:id="rId17"/>
    <p:sldId id="277" r:id="rId18"/>
    <p:sldId id="278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Graphique%20dans%20Microsoft%20Office%20PowerPoint" TargetMode="External"/><Relationship Id="rId2" Type="http://schemas.openxmlformats.org/officeDocument/2006/relationships/image" Target="../media/image21.jpe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17666126418302"/>
          <c:y val="8.3565459610029411E-2"/>
          <c:w val="0.85575364667748333"/>
          <c:h val="0.67409470752090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473074779753108E-3"/>
                  <c:y val="-5.16017809751497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6316738770714179E-4"/>
                  <c:y val="-3.67688022284122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141353684111692E-4"/>
                  <c:y val="4.7355222658451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891618490962528E-3"/>
                  <c:y val="-4.23398328690809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167485547288562E-3"/>
                  <c:y val="-5.3621096805796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20745542949679E-3"/>
                  <c:y val="-3.3913685580388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8521590797910756E-3"/>
                  <c:y val="-6.9601327689161477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'[Graphique dans Microsoft Office PowerPoint]Feuil1'!$A$2:$A$12</c:f>
              <c:strCache>
                <c:ptCount val="11"/>
                <c:pt idx="0">
                  <c:v>TMA Br</c:v>
                </c:pt>
                <c:pt idx="1">
                  <c:v>TEA Br</c:v>
                </c:pt>
                <c:pt idx="2">
                  <c:v>TBA Br</c:v>
                </c:pt>
                <c:pt idx="3">
                  <c:v>TBA OH</c:v>
                </c:pt>
                <c:pt idx="4">
                  <c:v>TBA L-lactate</c:v>
                </c:pt>
                <c:pt idx="5">
                  <c:v>TBA malonate </c:v>
                </c:pt>
                <c:pt idx="6">
                  <c:v>TBA pyruvate</c:v>
                </c:pt>
                <c:pt idx="7">
                  <c:v>TBA L- tartrate</c:v>
                </c:pt>
                <c:pt idx="8">
                  <c:v>TBA malate</c:v>
                </c:pt>
                <c:pt idx="9">
                  <c:v>TBA L-glucuronate</c:v>
                </c:pt>
                <c:pt idx="10">
                  <c:v>TBA L-galacturonate</c:v>
                </c:pt>
              </c:strCache>
            </c:strRef>
          </c:cat>
          <c:val>
            <c:numRef>
              <c:f>'[Graphique dans Microsoft Office PowerPoint]Feuil1'!$B$2:$B$12</c:f>
              <c:numCache>
                <c:formatCode>General</c:formatCode>
                <c:ptCount val="11"/>
                <c:pt idx="0">
                  <c:v>3</c:v>
                </c:pt>
                <c:pt idx="1">
                  <c:v>0</c:v>
                </c:pt>
                <c:pt idx="2">
                  <c:v>8</c:v>
                </c:pt>
                <c:pt idx="3">
                  <c:v>4</c:v>
                </c:pt>
                <c:pt idx="4">
                  <c:v>16</c:v>
                </c:pt>
                <c:pt idx="5">
                  <c:v>10</c:v>
                </c:pt>
                <c:pt idx="6">
                  <c:v>12</c:v>
                </c:pt>
                <c:pt idx="7">
                  <c:v>16</c:v>
                </c:pt>
                <c:pt idx="8">
                  <c:v>14</c:v>
                </c:pt>
                <c:pt idx="9">
                  <c:v>19</c:v>
                </c:pt>
                <c:pt idx="10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87587328"/>
        <c:axId val="33310400"/>
      </c:barChart>
      <c:catAx>
        <c:axId val="8758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33310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3104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fr-FR"/>
                  <a:t>Biodegradability (%)</a:t>
                </a:r>
              </a:p>
            </c:rich>
          </c:tx>
          <c:layout>
            <c:manualLayout>
              <c:xMode val="edge"/>
              <c:yMode val="edge"/>
              <c:x val="8.1037277147488068E-3"/>
              <c:y val="0.233983286908077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87587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3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5E81A-2547-419F-84D8-3DCFF9FF547C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8C4B9-0F26-4C4F-967C-17A42020097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55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2E5B75-881A-4B78-A735-4379B47B237E}" type="datetimeFigureOut">
              <a:rPr lang="fr-FR" smtClean="0"/>
              <a:pPr/>
              <a:t>13/12/2018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C72743-04D0-4466-9425-724BDFF2CF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5" Type="http://schemas.openxmlformats.org/officeDocument/2006/relationships/image" Target="../media/image28.emf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microsoft.com/office/2007/relationships/hdphoto" Target="../media/hdphoto1.wdp"/><Relationship Id="rId14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6.e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0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2.e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9.e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emf"/><Relationship Id="rId22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16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3.e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emf"/><Relationship Id="rId20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2.e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9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8775" y="3043714"/>
            <a:ext cx="87852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lang="en-US" sz="2800" b="1" kern="0" dirty="0" err="1" smtClean="0">
                <a:solidFill>
                  <a:srgbClr val="FFFF00"/>
                </a:solidFill>
                <a:effectLst/>
                <a:latin typeface="Arial"/>
              </a:rPr>
              <a:t>Projet</a:t>
            </a:r>
            <a:r>
              <a:rPr lang="en-US" sz="2800" b="1" kern="0" dirty="0" smtClean="0">
                <a:solidFill>
                  <a:srgbClr val="FFFF00"/>
                </a:solidFill>
                <a:effectLst/>
                <a:latin typeface="Arial"/>
              </a:rPr>
              <a:t> 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ENZYNC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 pitchFamily="34" charset="0"/>
              </a:rPr>
              <a:t/>
            </a:r>
            <a:b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 pitchFamily="34" charset="0"/>
              </a:rPr>
            </a:b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 pitchFamily="34" charset="0"/>
              </a:rPr>
              <a:t/>
            </a:r>
            <a:b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Arial" pitchFamily="34" charset="0"/>
              </a:rPr>
            </a:b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Times New Roman" pitchFamily="18" charset="0"/>
              </a:rPr>
              <a:t/>
            </a:r>
            <a:b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Times New Roman" pitchFamily="18" charset="0"/>
              </a:rPr>
            </a:b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Times New Roman" pitchFamily="18" charset="0"/>
              </a:rPr>
              <a:t/>
            </a:r>
            <a:b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Times New Roman" pitchFamily="18" charset="0"/>
              </a:rPr>
            </a:br>
            <a:endParaRPr kumimoji="0" 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0C06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0" name="Picture 6" descr="CNRSfr-Ngr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010" y="169825"/>
            <a:ext cx="12033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9737" y="3692435"/>
            <a:ext cx="56034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Sandrine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Bouquillon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URCA ICMR</a:t>
            </a:r>
          </a:p>
          <a:p>
            <a:pPr algn="ctr"/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Laure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Fauconnier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Ulg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GxABT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8" descr="2399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913"/>
            <a:ext cx="18811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8" descr="logo-icmr-UMR73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345" y="169825"/>
            <a:ext cx="2409419" cy="101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ts1.mm.bing.net/th?&amp;id=HN.608042634997137647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49" y="4411117"/>
            <a:ext cx="17557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56325"/>
              </p:ext>
            </p:extLst>
          </p:nvPr>
        </p:nvGraphicFramePr>
        <p:xfrm>
          <a:off x="862017" y="888112"/>
          <a:ext cx="7454400" cy="44130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58025"/>
                <a:gridCol w="2513166"/>
                <a:gridCol w="1254702"/>
                <a:gridCol w="1328507"/>
              </a:tblGrid>
              <a:tr h="34831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ILs</a:t>
                      </a: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Viscosity</a:t>
                      </a: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cP</a:t>
                      </a: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80°C</a:t>
                      </a:r>
                      <a:endParaRPr lang="fr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Tg (°C)</a:t>
                      </a:r>
                      <a:endParaRPr lang="fr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</a:t>
                      </a:r>
                      <a:r>
                        <a:rPr lang="fr-F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r>
                        <a:rPr lang="fr-F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(°C) </a:t>
                      </a:r>
                      <a:endParaRPr lang="fr-F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98336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TBP</a:t>
                      </a:r>
                      <a:r>
                        <a:rPr lang="fr-FR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L-Lactate</a:t>
                      </a:r>
                      <a:endParaRPr lang="fr-FR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0632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TBP </a:t>
                      </a:r>
                      <a:r>
                        <a:rPr lang="fr-FR" sz="18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</a:t>
                      </a: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fr-FR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Prolinate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-56.8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315.1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TBP Pyruvate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165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-59.3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129.8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831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TBP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L-Tartrate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166.6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831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TBP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L-</a:t>
                      </a:r>
                      <a:r>
                        <a:rPr lang="fr-FR" sz="1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Malonate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287.7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831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TBP L-</a:t>
                      </a:r>
                      <a:r>
                        <a:rPr lang="fr-FR" sz="18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Succinate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-49.3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276.8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8318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TBP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L-</a:t>
                      </a:r>
                      <a:r>
                        <a:rPr lang="fr-FR" sz="1800" b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Malate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-40.2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202.6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483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TBP D-</a:t>
                      </a:r>
                      <a:r>
                        <a:rPr lang="fr-FR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Glucuronate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-8.7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141.8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831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TBP D-</a:t>
                      </a:r>
                      <a:r>
                        <a:rPr lang="fr-FR" sz="1800" b="1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Galacturonate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617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-22.5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b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148.7</a:t>
                      </a:r>
                      <a:endParaRPr lang="fr-FR" sz="1800" b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004048" y="5794046"/>
            <a:ext cx="393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Collaboration </a:t>
            </a:r>
            <a:r>
              <a:rPr lang="fr-FR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Picardie Jules 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Verne-Amiens, Dr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A. Nguyen Van </a:t>
            </a:r>
            <a:r>
              <a:rPr lang="fr-FR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Nhien</a:t>
            </a:r>
            <a:endParaRPr lang="fr-FR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1187624" y="5794046"/>
            <a:ext cx="342088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Thermofluidifying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endParaRPr lang="fr-F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r-FR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Low</a:t>
            </a:r>
            <a:r>
              <a:rPr lang="fr-F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Tg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-113931" y="1843541"/>
            <a:ext cx="1244251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Mono-</a:t>
            </a:r>
            <a:r>
              <a:rPr lang="fr-FR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46370" y="3360137"/>
            <a:ext cx="923651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Di-</a:t>
            </a:r>
            <a:r>
              <a:rPr lang="fr-FR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acids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92696" y="4567210"/>
            <a:ext cx="800219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sugars</a:t>
            </a:r>
            <a:endParaRPr lang="fr-F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051050" y="76200"/>
            <a:ext cx="74895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Biosourced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ionic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Liquids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-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Properties</a:t>
            </a:r>
            <a:endParaRPr kumimoji="0" lang="fr-FR" altLang="fr-FR" sz="2400" b="0" i="0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-27384"/>
            <a:ext cx="9577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Evaluation 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of the Ils </a:t>
            </a:r>
          </a:p>
          <a:p>
            <a:pPr algn="ctr"/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haemocytes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zebra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mussels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flow </a:t>
            </a:r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cytometry</a:t>
            </a: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077072"/>
            <a:ext cx="3339172" cy="2160240"/>
          </a:xfrm>
          <a:prstGeom prst="rect">
            <a:avLst/>
          </a:prstGeom>
        </p:spPr>
      </p:pic>
      <p:pic>
        <p:nvPicPr>
          <p:cNvPr id="16386" name="Picture 2" descr="http://www.univ-reims.fr/gallery_images/site/1664/10029/46369/46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" y="1188617"/>
            <a:ext cx="384042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0" y="6237312"/>
            <a:ext cx="92175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Collaboration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 Dr.</a:t>
            </a:r>
            <a:r>
              <a:rPr kumimoji="0" lang="fr-FR" altLang="fr-FR" sz="14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 I. </a:t>
            </a:r>
            <a:r>
              <a:rPr kumimoji="0" lang="fr-FR" altLang="fr-FR" sz="1400" b="1" i="1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Barjhoux</a:t>
            </a:r>
            <a:r>
              <a:rPr kumimoji="0" lang="fr-FR" altLang="fr-FR" sz="14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,</a:t>
            </a:r>
            <a:r>
              <a:rPr lang="fr-FR" altLang="fr-FR" sz="1400" b="1" i="1" kern="0" dirty="0" smtClean="0">
                <a:solidFill>
                  <a:srgbClr val="FFFF00"/>
                </a:solidFill>
              </a:rPr>
              <a:t> Pr</a:t>
            </a:r>
            <a:r>
              <a:rPr kumimoji="0" lang="fr-FR" altLang="fr-FR" sz="14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. A. </a:t>
            </a:r>
            <a:r>
              <a:rPr kumimoji="0" lang="fr-FR" altLang="fr-FR" sz="1400" b="1" i="1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Geffard</a:t>
            </a:r>
            <a:r>
              <a:rPr kumimoji="0" lang="fr-FR" altLang="fr-FR" sz="14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, SEBIO </a:t>
            </a:r>
            <a:r>
              <a:rPr kumimoji="0" lang="fr-FR" altLang="fr-FR" sz="1400" b="1" i="1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Laboratory</a:t>
            </a:r>
            <a:r>
              <a:rPr kumimoji="0" lang="fr-FR" altLang="fr-FR" sz="14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, Reims 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France</a:t>
            </a:r>
          </a:p>
        </p:txBody>
      </p:sp>
      <p:pic>
        <p:nvPicPr>
          <p:cNvPr id="16388" name="Picture 4" descr="http://www.univ-reims.fr/gallery_images/site/1664/10029/46369/469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276872"/>
            <a:ext cx="4656768" cy="349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3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3"/>
          <p:cNvSpPr txBox="1">
            <a:spLocks/>
          </p:cNvSpPr>
          <p:nvPr/>
        </p:nvSpPr>
        <p:spPr>
          <a:xfrm>
            <a:off x="179512" y="1109121"/>
            <a:ext cx="8632729" cy="1455783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631825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90000"/>
              <a:buFont typeface="Arial" pitchFamily="34" charset="0"/>
              <a:buBlip>
                <a:blip r:embed="rId3"/>
              </a:buBlip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1700" indent="-2794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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Cytotoxicity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Test: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9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ILs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C= 10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mM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(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4h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exposition), 2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series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Positive control for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cytotoxicity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 CdCl</a:t>
            </a:r>
            <a:r>
              <a:rPr lang="fr-FR" sz="1600" b="1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2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60 </a:t>
            </a:r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mM</a:t>
            </a: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346075" indent="0">
              <a:buNone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2947704" y="300767"/>
            <a:ext cx="3312368" cy="8416705"/>
          </a:xfrm>
          <a:prstGeom prst="wedgeRectCallout">
            <a:avLst>
              <a:gd name="adj1" fmla="val -45907"/>
              <a:gd name="adj2" fmla="val 23066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01000" y="3925251"/>
            <a:ext cx="7790762" cy="1898607"/>
            <a:chOff x="861138" y="4203176"/>
            <a:chExt cx="7790762" cy="1898607"/>
          </a:xfrm>
        </p:grpSpPr>
        <p:grpSp>
          <p:nvGrpSpPr>
            <p:cNvPr id="12" name="Groupe 11"/>
            <p:cNvGrpSpPr/>
            <p:nvPr/>
          </p:nvGrpSpPr>
          <p:grpSpPr>
            <a:xfrm>
              <a:off x="865962" y="4203176"/>
              <a:ext cx="7785938" cy="586600"/>
              <a:chOff x="927715" y="3702278"/>
              <a:chExt cx="7785938" cy="586600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927715" y="3702278"/>
                <a:ext cx="2391938" cy="586600"/>
                <a:chOff x="6605748" y="1557238"/>
                <a:chExt cx="2391938" cy="586600"/>
              </a:xfrm>
            </p:grpSpPr>
            <p:pic>
              <p:nvPicPr>
                <p:cNvPr id="55" name="Image 54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4150"/>
                <a:stretch/>
              </p:blipFill>
              <p:spPr>
                <a:xfrm>
                  <a:off x="6605748" y="1557238"/>
                  <a:ext cx="693031" cy="586600"/>
                </a:xfrm>
                <a:prstGeom prst="rect">
                  <a:avLst/>
                </a:prstGeom>
              </p:spPr>
            </p:pic>
            <p:grpSp>
              <p:nvGrpSpPr>
                <p:cNvPr id="56" name="Groupe 55"/>
                <p:cNvGrpSpPr/>
                <p:nvPr/>
              </p:nvGrpSpPr>
              <p:grpSpPr>
                <a:xfrm>
                  <a:off x="7393012" y="1651643"/>
                  <a:ext cx="1604674" cy="307777"/>
                  <a:chOff x="7452320" y="1606746"/>
                  <a:chExt cx="1604674" cy="307777"/>
                </a:xfrm>
              </p:grpSpPr>
              <p:sp>
                <p:nvSpPr>
                  <p:cNvPr id="57" name="ZoneTexte 56"/>
                  <p:cNvSpPr txBox="1"/>
                  <p:nvPr/>
                </p:nvSpPr>
                <p:spPr>
                  <a:xfrm>
                    <a:off x="7452320" y="1652912"/>
                    <a:ext cx="1080000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fr-FR" sz="16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S-</a:t>
                    </a:r>
                    <a:r>
                      <a:rPr lang="fr-FR" sz="1600" b="1" i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Prolinate</a:t>
                    </a:r>
                    <a:endParaRPr lang="fr-FR" sz="1600" b="1" i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8554933" y="1606746"/>
                    <a:ext cx="50206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fr-FR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(#1)</a:t>
                    </a:r>
                  </a:p>
                </p:txBody>
              </p:sp>
            </p:grpSp>
          </p:grpSp>
          <p:grpSp>
            <p:nvGrpSpPr>
              <p:cNvPr id="45" name="Groupe 44"/>
              <p:cNvGrpSpPr/>
              <p:nvPr/>
            </p:nvGrpSpPr>
            <p:grpSpPr>
              <a:xfrm>
                <a:off x="3659849" y="3761578"/>
                <a:ext cx="2530186" cy="468000"/>
                <a:chOff x="6690132" y="2112095"/>
                <a:chExt cx="2530186" cy="468000"/>
              </a:xfrm>
            </p:grpSpPr>
            <p:pic>
              <p:nvPicPr>
                <p:cNvPr id="51" name="Image 50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690132" y="2112095"/>
                  <a:ext cx="514414" cy="468000"/>
                </a:xfrm>
                <a:prstGeom prst="rect">
                  <a:avLst/>
                </a:prstGeom>
              </p:spPr>
            </p:pic>
            <p:grpSp>
              <p:nvGrpSpPr>
                <p:cNvPr id="52" name="Groupe 51"/>
                <p:cNvGrpSpPr/>
                <p:nvPr/>
              </p:nvGrpSpPr>
              <p:grpSpPr>
                <a:xfrm>
                  <a:off x="7306636" y="2185285"/>
                  <a:ext cx="1913682" cy="307777"/>
                  <a:chOff x="7365944" y="2140388"/>
                  <a:chExt cx="1913682" cy="307777"/>
                </a:xfrm>
              </p:grpSpPr>
              <p:sp>
                <p:nvSpPr>
                  <p:cNvPr id="53" name="ZoneTexte 52"/>
                  <p:cNvSpPr txBox="1"/>
                  <p:nvPr/>
                </p:nvSpPr>
                <p:spPr>
                  <a:xfrm>
                    <a:off x="7365944" y="2171005"/>
                    <a:ext cx="1481634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fr-FR" sz="16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D-</a:t>
                    </a:r>
                    <a:r>
                      <a:rPr lang="fr-FR" sz="1600" b="1" i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Glucoronate</a:t>
                    </a:r>
                    <a:endParaRPr lang="fr-FR" sz="1600" b="1" i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8777565" y="2140388"/>
                    <a:ext cx="50206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fr-FR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(#2)</a:t>
                    </a:r>
                    <a:endParaRPr lang="fr-FR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6" name="Groupe 45"/>
              <p:cNvGrpSpPr/>
              <p:nvPr/>
            </p:nvGrpSpPr>
            <p:grpSpPr>
              <a:xfrm>
                <a:off x="6364133" y="3743578"/>
                <a:ext cx="2349520" cy="504000"/>
                <a:chOff x="6648166" y="2635201"/>
                <a:chExt cx="2349520" cy="504000"/>
              </a:xfrm>
            </p:grpSpPr>
            <p:pic>
              <p:nvPicPr>
                <p:cNvPr id="47" name="Image 46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648166" y="2635201"/>
                  <a:ext cx="689998" cy="504000"/>
                </a:xfrm>
                <a:prstGeom prst="rect">
                  <a:avLst/>
                </a:prstGeom>
              </p:spPr>
            </p:pic>
            <p:grpSp>
              <p:nvGrpSpPr>
                <p:cNvPr id="48" name="Groupe 47"/>
                <p:cNvGrpSpPr/>
                <p:nvPr/>
              </p:nvGrpSpPr>
              <p:grpSpPr>
                <a:xfrm>
                  <a:off x="7393012" y="2686634"/>
                  <a:ext cx="1604674" cy="307777"/>
                  <a:chOff x="7452320" y="2641737"/>
                  <a:chExt cx="1604674" cy="307777"/>
                </a:xfrm>
              </p:grpSpPr>
              <p:sp>
                <p:nvSpPr>
                  <p:cNvPr id="49" name="ZoneTexte 48"/>
                  <p:cNvSpPr txBox="1"/>
                  <p:nvPr/>
                </p:nvSpPr>
                <p:spPr>
                  <a:xfrm>
                    <a:off x="7452320" y="2689098"/>
                    <a:ext cx="1080000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fr-FR" sz="1600" b="1" i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Succinate</a:t>
                    </a:r>
                    <a:endParaRPr lang="fr-FR" sz="1600" b="1" i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8554933" y="2641737"/>
                    <a:ext cx="50206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fr-FR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(#3)</a:t>
                    </a:r>
                  </a:p>
                </p:txBody>
              </p:sp>
            </p:grpSp>
          </p:grpSp>
        </p:grpSp>
        <p:grpSp>
          <p:nvGrpSpPr>
            <p:cNvPr id="13" name="Groupe 12"/>
            <p:cNvGrpSpPr/>
            <p:nvPr/>
          </p:nvGrpSpPr>
          <p:grpSpPr>
            <a:xfrm>
              <a:off x="902413" y="4877300"/>
              <a:ext cx="7749487" cy="504000"/>
              <a:chOff x="964166" y="4466454"/>
              <a:chExt cx="7749487" cy="504000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964166" y="4466454"/>
                <a:ext cx="2355487" cy="504000"/>
                <a:chOff x="6642199" y="3126613"/>
                <a:chExt cx="2355487" cy="504000"/>
              </a:xfrm>
            </p:grpSpPr>
            <p:pic>
              <p:nvPicPr>
                <p:cNvPr id="40" name="Image 39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642199" y="3126613"/>
                  <a:ext cx="588000" cy="504000"/>
                </a:xfrm>
                <a:prstGeom prst="rect">
                  <a:avLst/>
                </a:prstGeom>
              </p:spPr>
            </p:pic>
            <p:grpSp>
              <p:nvGrpSpPr>
                <p:cNvPr id="41" name="Groupe 40"/>
                <p:cNvGrpSpPr/>
                <p:nvPr/>
              </p:nvGrpSpPr>
              <p:grpSpPr>
                <a:xfrm>
                  <a:off x="7393012" y="3208090"/>
                  <a:ext cx="1604674" cy="307777"/>
                  <a:chOff x="7452320" y="3163193"/>
                  <a:chExt cx="1604674" cy="307777"/>
                </a:xfrm>
              </p:grpSpPr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7452320" y="3207191"/>
                    <a:ext cx="1080000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fr-FR" sz="16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Lactate</a:t>
                    </a:r>
                    <a:endParaRPr lang="fr-FR" sz="1600" b="1" i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8554933" y="3163193"/>
                    <a:ext cx="50206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fr-FR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(#4)</a:t>
                    </a:r>
                  </a:p>
                </p:txBody>
              </p:sp>
            </p:grpSp>
          </p:grpSp>
          <p:grpSp>
            <p:nvGrpSpPr>
              <p:cNvPr id="31" name="Groupe 30"/>
              <p:cNvGrpSpPr/>
              <p:nvPr/>
            </p:nvGrpSpPr>
            <p:grpSpPr>
              <a:xfrm>
                <a:off x="3611916" y="4466454"/>
                <a:ext cx="2355487" cy="504000"/>
                <a:chOff x="6642199" y="3624826"/>
                <a:chExt cx="2355487" cy="504000"/>
              </a:xfrm>
            </p:grpSpPr>
            <p:pic>
              <p:nvPicPr>
                <p:cNvPr id="36" name="Image 35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99231" l="9827" r="89981">
                              <a14:foregroundMark x1="13487" y1="46538" x2="13487" y2="46538"/>
                              <a14:foregroundMark x1="11561" y1="48462" x2="11561" y2="48462"/>
                              <a14:foregroundMark x1="12717" y1="47308" x2="14644" y2="45000"/>
                              <a14:foregroundMark x1="27938" y1="43846" x2="29094" y2="42308"/>
                              <a14:foregroundMark x1="29094" y1="42308" x2="32563" y2="46923"/>
                              <a14:foregroundMark x1="27360" y1="44231" x2="28902" y2="40769"/>
                              <a14:foregroundMark x1="30636" y1="45769" x2="26204" y2="55769"/>
                              <a14:foregroundMark x1="30636" y1="60385" x2="40077" y2="53077"/>
                              <a14:foregroundMark x1="39306" y1="50000" x2="38536" y2="37308"/>
                              <a14:foregroundMark x1="36224" y1="16923" x2="31792" y2="0"/>
                              <a14:foregroundMark x1="32370" y1="94615" x2="30443" y2="99231"/>
                              <a14:foregroundMark x1="81888" y1="25385" x2="65703" y2="35769"/>
                              <a14:foregroundMark x1="65703" y1="36923" x2="67437" y2="58846"/>
                              <a14:foregroundMark x1="67823" y1="59231" x2="71676" y2="70385"/>
                              <a14:foregroundMark x1="71869" y1="71154" x2="85934" y2="63077"/>
                              <a14:foregroundMark x1="85742" y1="62692" x2="89017" y2="46923"/>
                              <a14:foregroundMark x1="89017" y1="46923" x2="89403" y2="46538"/>
                              <a14:foregroundMark x1="89403" y1="46538" x2="89210" y2="25769"/>
                              <a14:foregroundMark x1="89017" y1="25000" x2="81118" y2="250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1064" t="13932" r="3921" b="26015"/>
                <a:stretch/>
              </p:blipFill>
              <p:spPr>
                <a:xfrm>
                  <a:off x="6642199" y="3624826"/>
                  <a:ext cx="588000" cy="50400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  <p:grpSp>
              <p:nvGrpSpPr>
                <p:cNvPr id="37" name="Groupe 36"/>
                <p:cNvGrpSpPr/>
                <p:nvPr/>
              </p:nvGrpSpPr>
              <p:grpSpPr>
                <a:xfrm>
                  <a:off x="7393012" y="3724605"/>
                  <a:ext cx="1604674" cy="307777"/>
                  <a:chOff x="7452320" y="3679708"/>
                  <a:chExt cx="1604674" cy="307777"/>
                </a:xfrm>
              </p:grpSpPr>
              <p:sp>
                <p:nvSpPr>
                  <p:cNvPr id="38" name="ZoneTexte 37"/>
                  <p:cNvSpPr txBox="1"/>
                  <p:nvPr/>
                </p:nvSpPr>
                <p:spPr>
                  <a:xfrm>
                    <a:off x="7452320" y="3725284"/>
                    <a:ext cx="1080000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fr-FR" sz="16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Pyruvate</a:t>
                    </a:r>
                    <a:endParaRPr lang="fr-FR" sz="1600" b="1" i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8554933" y="3679708"/>
                    <a:ext cx="50206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fr-FR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(#5)</a:t>
                    </a:r>
                  </a:p>
                </p:txBody>
              </p:sp>
            </p:grpSp>
          </p:grpSp>
          <p:grpSp>
            <p:nvGrpSpPr>
              <p:cNvPr id="32" name="Groupe 31"/>
              <p:cNvGrpSpPr/>
              <p:nvPr/>
            </p:nvGrpSpPr>
            <p:grpSpPr>
              <a:xfrm>
                <a:off x="6316891" y="4520454"/>
                <a:ext cx="2396762" cy="396000"/>
                <a:chOff x="6600924" y="4232077"/>
                <a:chExt cx="2396762" cy="396000"/>
              </a:xfrm>
            </p:grpSpPr>
            <p:pic>
              <p:nvPicPr>
                <p:cNvPr id="33" name="Image 32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1503" t="82892" r="22146" b="9640"/>
                <a:stretch/>
              </p:blipFill>
              <p:spPr>
                <a:xfrm>
                  <a:off x="6600924" y="4232077"/>
                  <a:ext cx="722539" cy="396000"/>
                </a:xfrm>
                <a:prstGeom prst="rect">
                  <a:avLst/>
                </a:prstGeom>
              </p:spPr>
            </p:pic>
            <p:sp>
              <p:nvSpPr>
                <p:cNvPr id="34" name="ZoneTexte 33"/>
                <p:cNvSpPr txBox="1"/>
                <p:nvPr/>
              </p:nvSpPr>
              <p:spPr>
                <a:xfrm>
                  <a:off x="7393012" y="4288274"/>
                  <a:ext cx="1080000" cy="2462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sz="1600" b="1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Tartrate</a:t>
                  </a:r>
                  <a:endParaRPr lang="fr-FR" sz="1600" b="1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8495625" y="4243779"/>
                  <a:ext cx="50206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fr-FR" sz="1400" b="1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(#6)</a:t>
                  </a:r>
                </a:p>
              </p:txBody>
            </p:sp>
          </p:grpSp>
        </p:grpSp>
        <p:grpSp>
          <p:nvGrpSpPr>
            <p:cNvPr id="14" name="Groupe 13"/>
            <p:cNvGrpSpPr/>
            <p:nvPr/>
          </p:nvGrpSpPr>
          <p:grpSpPr>
            <a:xfrm>
              <a:off x="861138" y="5468824"/>
              <a:ext cx="7790762" cy="632959"/>
              <a:chOff x="922891" y="5180792"/>
              <a:chExt cx="7790762" cy="632959"/>
            </a:xfrm>
          </p:grpSpPr>
          <p:grpSp>
            <p:nvGrpSpPr>
              <p:cNvPr id="15" name="Groupe 14"/>
              <p:cNvGrpSpPr/>
              <p:nvPr/>
            </p:nvGrpSpPr>
            <p:grpSpPr>
              <a:xfrm>
                <a:off x="922891" y="5180792"/>
                <a:ext cx="2396762" cy="480456"/>
                <a:chOff x="6600924" y="4704383"/>
                <a:chExt cx="2396762" cy="480456"/>
              </a:xfrm>
            </p:grpSpPr>
            <p:pic>
              <p:nvPicPr>
                <p:cNvPr id="26" name="Image 25"/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55023" t="23477" b="16470"/>
                <a:stretch/>
              </p:blipFill>
              <p:spPr>
                <a:xfrm>
                  <a:off x="6600924" y="4704383"/>
                  <a:ext cx="720000" cy="480456"/>
                </a:xfrm>
                <a:prstGeom prst="rect">
                  <a:avLst/>
                </a:prstGeom>
              </p:spPr>
            </p:pic>
            <p:grpSp>
              <p:nvGrpSpPr>
                <p:cNvPr id="27" name="Groupe 26"/>
                <p:cNvGrpSpPr/>
                <p:nvPr/>
              </p:nvGrpSpPr>
              <p:grpSpPr>
                <a:xfrm>
                  <a:off x="7393012" y="4759289"/>
                  <a:ext cx="1604674" cy="307777"/>
                  <a:chOff x="7452320" y="4714392"/>
                  <a:chExt cx="1604674" cy="307777"/>
                </a:xfrm>
              </p:grpSpPr>
              <p:sp>
                <p:nvSpPr>
                  <p:cNvPr id="28" name="ZoneTexte 27"/>
                  <p:cNvSpPr txBox="1"/>
                  <p:nvPr/>
                </p:nvSpPr>
                <p:spPr>
                  <a:xfrm>
                    <a:off x="7452320" y="4761470"/>
                    <a:ext cx="1080000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fr-FR" sz="1600" b="1" i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Malate</a:t>
                    </a:r>
                    <a:endParaRPr lang="fr-FR" sz="1600" b="1" i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8554933" y="4714392"/>
                    <a:ext cx="50206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fr-FR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(#7)</a:t>
                    </a:r>
                  </a:p>
                </p:txBody>
              </p:sp>
            </p:grpSp>
          </p:grpSp>
          <p:grpSp>
            <p:nvGrpSpPr>
              <p:cNvPr id="16" name="Groupe 15"/>
              <p:cNvGrpSpPr/>
              <p:nvPr/>
            </p:nvGrpSpPr>
            <p:grpSpPr>
              <a:xfrm>
                <a:off x="3571620" y="5241020"/>
                <a:ext cx="2395783" cy="360000"/>
                <a:chOff x="6601903" y="5261145"/>
                <a:chExt cx="2395783" cy="360000"/>
              </a:xfrm>
            </p:grpSpPr>
            <p:pic>
              <p:nvPicPr>
                <p:cNvPr id="22" name="Image 21"/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52467" t="6730" r="2514" b="52279"/>
                <a:stretch/>
              </p:blipFill>
              <p:spPr>
                <a:xfrm>
                  <a:off x="6601903" y="5261145"/>
                  <a:ext cx="791109" cy="360000"/>
                </a:xfrm>
                <a:prstGeom prst="rect">
                  <a:avLst/>
                </a:prstGeom>
              </p:spPr>
            </p:pic>
            <p:grpSp>
              <p:nvGrpSpPr>
                <p:cNvPr id="23" name="Groupe 22"/>
                <p:cNvGrpSpPr/>
                <p:nvPr/>
              </p:nvGrpSpPr>
              <p:grpSpPr>
                <a:xfrm>
                  <a:off x="7564254" y="5276577"/>
                  <a:ext cx="1433432" cy="307777"/>
                  <a:chOff x="7623562" y="5231680"/>
                  <a:chExt cx="1433432" cy="307777"/>
                </a:xfrm>
              </p:grpSpPr>
              <p:sp>
                <p:nvSpPr>
                  <p:cNvPr id="24" name="ZoneTexte 23"/>
                  <p:cNvSpPr txBox="1"/>
                  <p:nvPr/>
                </p:nvSpPr>
                <p:spPr>
                  <a:xfrm>
                    <a:off x="7623562" y="5279563"/>
                    <a:ext cx="1080000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fr-FR" sz="1600" b="1" i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Malonate</a:t>
                    </a:r>
                    <a:endParaRPr lang="fr-FR" sz="1600" b="1" i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8554933" y="5231680"/>
                    <a:ext cx="50206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fr-FR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(#8)</a:t>
                    </a:r>
                  </a:p>
                </p:txBody>
              </p:sp>
            </p:grpSp>
          </p:grpSp>
          <p:grpSp>
            <p:nvGrpSpPr>
              <p:cNvPr id="17" name="Groupe 16"/>
              <p:cNvGrpSpPr/>
              <p:nvPr/>
            </p:nvGrpSpPr>
            <p:grpSpPr>
              <a:xfrm>
                <a:off x="6514882" y="5260016"/>
                <a:ext cx="2198771" cy="553735"/>
                <a:chOff x="6798915" y="5781259"/>
                <a:chExt cx="2198771" cy="553735"/>
              </a:xfrm>
            </p:grpSpPr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984" r="85072" b="65312"/>
                <a:stretch/>
              </p:blipFill>
              <p:spPr bwMode="auto">
                <a:xfrm>
                  <a:off x="6798915" y="5781259"/>
                  <a:ext cx="326886" cy="322009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19" name="Groupe 18"/>
                <p:cNvGrpSpPr/>
                <p:nvPr/>
              </p:nvGrpSpPr>
              <p:grpSpPr>
                <a:xfrm>
                  <a:off x="7393012" y="5795491"/>
                  <a:ext cx="1604674" cy="539503"/>
                  <a:chOff x="7452320" y="5750594"/>
                  <a:chExt cx="1604674" cy="539503"/>
                </a:xfrm>
              </p:grpSpPr>
              <p:sp>
                <p:nvSpPr>
                  <p:cNvPr id="20" name="ZoneTexte 19"/>
                  <p:cNvSpPr txBox="1"/>
                  <p:nvPr/>
                </p:nvSpPr>
                <p:spPr>
                  <a:xfrm>
                    <a:off x="7452320" y="5797654"/>
                    <a:ext cx="1080000" cy="492443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fr-FR" sz="1600" b="1" i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Bromide</a:t>
                    </a:r>
                    <a:r>
                      <a:rPr lang="fr-FR" sz="16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[T+]</a:t>
                    </a:r>
                    <a:endParaRPr lang="fr-FR" sz="1600" b="1" i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8554933" y="5750594"/>
                    <a:ext cx="502061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lvl="0"/>
                    <a:r>
                      <a:rPr lang="fr-FR" sz="14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(#9)</a:t>
                    </a:r>
                  </a:p>
                </p:txBody>
              </p:sp>
            </p:grpSp>
          </p:grpSp>
        </p:grpSp>
      </p:grpSp>
      <p:grpSp>
        <p:nvGrpSpPr>
          <p:cNvPr id="6" name="Groupe 5"/>
          <p:cNvGrpSpPr/>
          <p:nvPr/>
        </p:nvGrpSpPr>
        <p:grpSpPr>
          <a:xfrm>
            <a:off x="3353494" y="3060249"/>
            <a:ext cx="2942343" cy="584775"/>
            <a:chOff x="2713203" y="3338174"/>
            <a:chExt cx="2942343" cy="584775"/>
          </a:xfrm>
        </p:grpSpPr>
        <p:sp>
          <p:nvSpPr>
            <p:cNvPr id="10" name="ZoneTexte 9"/>
            <p:cNvSpPr txBox="1"/>
            <p:nvPr/>
          </p:nvSpPr>
          <p:spPr>
            <a:xfrm>
              <a:off x="2713203" y="3338174"/>
              <a:ext cx="2555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Tetrabutyl</a:t>
              </a:r>
              <a:r>
                <a:rPr lang="fr-FR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b="1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Phosphonium</a:t>
              </a:r>
              <a:r>
                <a:rPr lang="fr-FR" sz="1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(TBP)</a:t>
              </a:r>
              <a:endParaRPr lang="fr-FR" sz="1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307938" y="3426028"/>
              <a:ext cx="34760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Connecteur droit 6"/>
          <p:cNvCxnSpPr/>
          <p:nvPr/>
        </p:nvCxnSpPr>
        <p:spPr>
          <a:xfrm>
            <a:off x="612755" y="3788312"/>
            <a:ext cx="7740000" cy="0"/>
          </a:xfrm>
          <a:prstGeom prst="lin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1" name="Rectangle 60"/>
          <p:cNvSpPr/>
          <p:nvPr/>
        </p:nvSpPr>
        <p:spPr>
          <a:xfrm>
            <a:off x="1547664" y="225463"/>
            <a:ext cx="6843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the </a:t>
            </a:r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toxicity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phosphonium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endParaRPr lang="fr-FR" sz="2400" b="1" dirty="0"/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436235"/>
              </p:ext>
            </p:extLst>
          </p:nvPr>
        </p:nvGraphicFramePr>
        <p:xfrm>
          <a:off x="1755620" y="2851775"/>
          <a:ext cx="1639772" cy="913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CS ChemDraw Drawing" r:id="rId14" imgW="2468329" imgH="1374243" progId="ChemDraw.Document.6.0">
                  <p:embed/>
                </p:oleObj>
              </mc:Choice>
              <mc:Fallback>
                <p:oleObj name="CS ChemDraw Drawing" r:id="rId14" imgW="2468329" imgH="137424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55620" y="2851775"/>
                        <a:ext cx="1639772" cy="91321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99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618419" cy="37444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1795" y="1482818"/>
            <a:ext cx="4591258" cy="37444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5693570"/>
            <a:ext cx="5361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No </a:t>
            </a:r>
            <a:r>
              <a:rPr lang="fr-FR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cytotoxicity</a:t>
            </a:r>
            <a:r>
              <a:rPr lang="fr-F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in </a:t>
            </a:r>
            <a:r>
              <a:rPr lang="fr-FR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our</a:t>
            </a:r>
            <a:r>
              <a:rPr lang="fr-F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exposition </a:t>
            </a:r>
          </a:p>
          <a:p>
            <a:r>
              <a:rPr lang="fr-F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conditions on </a:t>
            </a:r>
            <a:r>
              <a:rPr lang="fr-FR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our</a:t>
            </a:r>
            <a:r>
              <a:rPr lang="fr-F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model</a:t>
            </a:r>
            <a:endParaRPr lang="fr-F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7768327" y="334623"/>
            <a:ext cx="1152128" cy="114819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803842" y="102600"/>
            <a:ext cx="2885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Cytotoxicity</a:t>
            </a:r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(% IP)</a:t>
            </a: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347864" y="4078134"/>
            <a:ext cx="108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Lactate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30285" y="5337291"/>
            <a:ext cx="108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Malate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23853" y="5626909"/>
            <a:ext cx="108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Tartrate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70285" y="5693569"/>
            <a:ext cx="108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Malonate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652120" y="5337290"/>
            <a:ext cx="108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Pyruvate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61253" y="4397426"/>
            <a:ext cx="14816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fr-FR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Glucuronate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10309" y="4096175"/>
            <a:ext cx="108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Succinate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1720" y="4065822"/>
            <a:ext cx="108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S-</a:t>
            </a:r>
            <a:r>
              <a:rPr lang="fr-FR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Prolinate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042694" y="5293894"/>
            <a:ext cx="108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Bromide</a:t>
            </a:r>
            <a:endParaRPr lang="fr-FR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Synthesis</a:t>
            </a:r>
            <a:r>
              <a:rPr lang="fr-BE" dirty="0" smtClean="0"/>
              <a:t> of </a:t>
            </a:r>
            <a:r>
              <a:rPr lang="fr-BE" dirty="0" err="1" smtClean="0"/>
              <a:t>mannosyl</a:t>
            </a:r>
            <a:r>
              <a:rPr lang="fr-BE" dirty="0" smtClean="0"/>
              <a:t> </a:t>
            </a:r>
            <a:r>
              <a:rPr lang="fr-BE" dirty="0" err="1" smtClean="0"/>
              <a:t>myristate</a:t>
            </a:r>
            <a:r>
              <a:rPr lang="fr-BE" dirty="0" smtClean="0"/>
              <a:t> in pure </a:t>
            </a:r>
            <a:r>
              <a:rPr lang="fr-BE" dirty="0" err="1" smtClean="0"/>
              <a:t>LIs</a:t>
            </a:r>
            <a:endParaRPr lang="fr-B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44416" cy="263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3464" r="5328" b="28285"/>
          <a:stretch/>
        </p:blipFill>
        <p:spPr bwMode="auto">
          <a:xfrm>
            <a:off x="5292080" y="1772816"/>
            <a:ext cx="2844000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11560" y="4797152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smtClean="0">
                <a:solidFill>
                  <a:srgbClr val="FFFF00"/>
                </a:solidFill>
              </a:rPr>
              <a:t>Best </a:t>
            </a:r>
            <a:r>
              <a:rPr lang="fr-BE" sz="2000" b="1" dirty="0" err="1" smtClean="0">
                <a:solidFill>
                  <a:srgbClr val="FFFF00"/>
                </a:solidFill>
              </a:rPr>
              <a:t>results</a:t>
            </a:r>
            <a:r>
              <a:rPr lang="fr-BE" sz="2000" b="1" dirty="0" smtClean="0">
                <a:solidFill>
                  <a:srgbClr val="FFFF00"/>
                </a:solidFill>
              </a:rPr>
              <a:t> </a:t>
            </a:r>
            <a:r>
              <a:rPr lang="fr-BE" sz="2000" b="1" dirty="0" err="1" smtClean="0">
                <a:solidFill>
                  <a:srgbClr val="FFFF00"/>
                </a:solidFill>
              </a:rPr>
              <a:t>with</a:t>
            </a:r>
            <a:r>
              <a:rPr lang="fr-BE" sz="2000" b="1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fr-BE" sz="2000" b="1" dirty="0" err="1" smtClean="0">
                <a:solidFill>
                  <a:srgbClr val="FFFF00"/>
                </a:solidFill>
              </a:rPr>
              <a:t>Transesterification</a:t>
            </a:r>
            <a:endParaRPr lang="fr-BE" sz="2000" b="1" dirty="0" smtClean="0">
              <a:solidFill>
                <a:srgbClr val="FFFF00"/>
              </a:solidFill>
            </a:endParaRPr>
          </a:p>
          <a:p>
            <a:pPr marL="285750" indent="-285750">
              <a:buFontTx/>
              <a:buChar char="-"/>
            </a:pPr>
            <a:r>
              <a:rPr lang="fr-BE" sz="2000" b="1" dirty="0" smtClean="0">
                <a:solidFill>
                  <a:srgbClr val="FFFF00"/>
                </a:solidFill>
              </a:rPr>
              <a:t>In [</a:t>
            </a:r>
            <a:r>
              <a:rPr lang="fr-BE" sz="2000" b="1" dirty="0" err="1" smtClean="0">
                <a:solidFill>
                  <a:srgbClr val="FFFF00"/>
                </a:solidFill>
              </a:rPr>
              <a:t>Bmpyrr</a:t>
            </a:r>
            <a:r>
              <a:rPr lang="fr-BE" sz="2000" b="1" dirty="0">
                <a:solidFill>
                  <a:srgbClr val="FFFF00"/>
                </a:solidFill>
              </a:rPr>
              <a:t>][TFO] </a:t>
            </a:r>
            <a:r>
              <a:rPr lang="fr-BE" sz="2000" b="1" dirty="0" smtClean="0">
                <a:solidFill>
                  <a:srgbClr val="FFFF00"/>
                </a:solidFill>
              </a:rPr>
              <a:t> </a:t>
            </a:r>
            <a:endParaRPr lang="fr-BE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245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3" y="1556792"/>
            <a:ext cx="6702039" cy="96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31640"/>
            <a:ext cx="1529189" cy="463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041" y="2852936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Optimal </a:t>
            </a:r>
            <a:r>
              <a:rPr lang="en-US" sz="2000" b="1" dirty="0">
                <a:solidFill>
                  <a:srgbClr val="FFFF00"/>
                </a:solidFill>
              </a:rPr>
              <a:t>conditions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endParaRPr lang="en-US" sz="800" b="1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80</a:t>
            </a:r>
            <a:r>
              <a:rPr lang="en-US" sz="2000" dirty="0">
                <a:solidFill>
                  <a:srgbClr val="FFFF00"/>
                </a:solidFill>
              </a:rPr>
              <a:t>◦C, 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substrate </a:t>
            </a:r>
            <a:r>
              <a:rPr lang="en-US" sz="2000" dirty="0">
                <a:solidFill>
                  <a:srgbClr val="FFFF00"/>
                </a:solidFill>
              </a:rPr>
              <a:t>molar ratio of </a:t>
            </a:r>
            <a:r>
              <a:rPr lang="en-US" sz="2000" dirty="0" smtClean="0">
                <a:solidFill>
                  <a:srgbClr val="FFFF00"/>
                </a:solidFill>
              </a:rPr>
              <a:t>1/10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00"/>
                </a:solidFill>
              </a:rPr>
              <a:t>total </a:t>
            </a:r>
            <a:r>
              <a:rPr lang="en-US" sz="2000" dirty="0">
                <a:solidFill>
                  <a:srgbClr val="FFFF00"/>
                </a:solidFill>
              </a:rPr>
              <a:t>substrate quantity of 0.26 </a:t>
            </a:r>
            <a:r>
              <a:rPr lang="en-US" sz="2000" dirty="0" err="1" smtClean="0">
                <a:solidFill>
                  <a:srgbClr val="FFFF00"/>
                </a:solidFill>
              </a:rPr>
              <a:t>mmol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Wingdings"/>
              <a:buChar char="è"/>
            </a:pPr>
            <a:r>
              <a:rPr lang="en-US" sz="2000" dirty="0" smtClean="0">
                <a:solidFill>
                  <a:srgbClr val="FFFF00"/>
                </a:solidFill>
              </a:rPr>
              <a:t>24 h yield : 72.2 %</a:t>
            </a:r>
          </a:p>
          <a:p>
            <a:pPr marL="342900" indent="-342900">
              <a:buFont typeface="Wingdings"/>
              <a:buChar char="è"/>
            </a:pPr>
            <a:endParaRPr lang="en-US" sz="2000" dirty="0" smtClean="0">
              <a:solidFill>
                <a:srgbClr val="FFFF00"/>
              </a:solidFill>
            </a:endParaRPr>
          </a:p>
          <a:p>
            <a:pPr marL="342900" indent="-342900">
              <a:buFont typeface="Wingdings"/>
              <a:buChar char="è"/>
            </a:pPr>
            <a:r>
              <a:rPr lang="en-US" sz="2000" dirty="0" smtClean="0">
                <a:solidFill>
                  <a:srgbClr val="FFFF00"/>
                </a:solidFill>
              </a:rPr>
              <a:t>Reusability of </a:t>
            </a:r>
            <a:r>
              <a:rPr lang="en-US" sz="2000" dirty="0" err="1" smtClean="0">
                <a:solidFill>
                  <a:srgbClr val="FFFF00"/>
                </a:solidFill>
              </a:rPr>
              <a:t>Novozym</a:t>
            </a:r>
            <a:r>
              <a:rPr lang="en-US" sz="2000" dirty="0" smtClean="0">
                <a:solidFill>
                  <a:srgbClr val="FFFF00"/>
                </a:solidFill>
              </a:rPr>
              <a:t> 435 : &gt; 5 cycles</a:t>
            </a:r>
            <a:endParaRPr lang="fr-BE" sz="2000" dirty="0">
              <a:solidFill>
                <a:srgbClr val="FFFF00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92533" y="188640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 smtClean="0"/>
              <a:t>Optimization</a:t>
            </a:r>
            <a:r>
              <a:rPr lang="fr-BE" dirty="0" smtClean="0"/>
              <a:t> </a:t>
            </a:r>
            <a:r>
              <a:rPr lang="fr-BE" dirty="0"/>
              <a:t>of </a:t>
            </a:r>
            <a:r>
              <a:rPr lang="fr-BE" dirty="0" err="1"/>
              <a:t>mannosyl</a:t>
            </a:r>
            <a:r>
              <a:rPr lang="fr-BE" dirty="0"/>
              <a:t> </a:t>
            </a:r>
            <a:r>
              <a:rPr lang="fr-BE" dirty="0" err="1"/>
              <a:t>myristate</a:t>
            </a:r>
            <a:r>
              <a:rPr lang="fr-BE" dirty="0"/>
              <a:t> </a:t>
            </a:r>
            <a:r>
              <a:rPr lang="fr-BE" dirty="0" err="1"/>
              <a:t>synthesis</a:t>
            </a:r>
            <a:r>
              <a:rPr lang="fr-BE" dirty="0"/>
              <a:t> in [</a:t>
            </a:r>
            <a:r>
              <a:rPr lang="fr-BE" dirty="0" err="1"/>
              <a:t>Bmpyrr</a:t>
            </a:r>
            <a:r>
              <a:rPr lang="fr-BE" dirty="0"/>
              <a:t>][TFO]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994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15260"/>
              </p:ext>
            </p:extLst>
          </p:nvPr>
        </p:nvGraphicFramePr>
        <p:xfrm>
          <a:off x="1697038" y="2495222"/>
          <a:ext cx="6043314" cy="2019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4438"/>
                <a:gridCol w="2014438"/>
                <a:gridCol w="2014438"/>
              </a:tblGrid>
              <a:tr h="1009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Liquide ionique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mL de LI/15 mg d’huile essentielle de citronnelle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mg de LI/15 mg d’huile essentielle de citronnelle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52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TBP lévulinate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-10,91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-35,90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52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TBA lévulinate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-45,25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-43,71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52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BMIM lévulinate 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-105,29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-40,93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523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kern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Choline lévulinate</a:t>
                      </a:r>
                      <a:endParaRPr lang="fr-FR" sz="160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-110,42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-63,74</a:t>
                      </a:r>
                      <a:endParaRPr lang="fr-FR" sz="1600" dirty="0">
                        <a:effectLst/>
                        <a:latin typeface="Calibri" panose="020F0502020204030204" pitchFamily="34" charset="0"/>
                        <a:ea typeface="MS Mincho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970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13390" y="841534"/>
            <a:ext cx="88306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Huiles essentielles : bio-herbicides.</a:t>
            </a:r>
          </a:p>
          <a:p>
            <a:pPr algn="just">
              <a:spcAft>
                <a:spcPts val="0"/>
              </a:spcAft>
            </a:pPr>
            <a:endParaRPr lang="fr-FR" sz="2000" b="1" dirty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Grande 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volatilité </a:t>
            </a:r>
            <a:endParaRPr lang="fr-FR" sz="2000" b="1" dirty="0" smtClean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	</a:t>
            </a: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Techniques 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innovantes pour encapsuler les huiles essentielles </a:t>
            </a: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pour un 	relargage 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lent</a:t>
            </a: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fr-FR" sz="2000" b="1" dirty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862" y="4514344"/>
            <a:ext cx="9011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Taux d’encapsulation négatifs : effet 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« </a:t>
            </a:r>
            <a:r>
              <a:rPr lang="fr-FR" sz="2000" b="1" dirty="0" err="1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salting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out </a:t>
            </a: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»</a:t>
            </a:r>
          </a:p>
          <a:p>
            <a:pPr algn="just">
              <a:spcAft>
                <a:spcPts val="0"/>
              </a:spcAft>
            </a:pPr>
            <a:endParaRPr lang="fr-FR" sz="2000" b="1" dirty="0" smtClean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fr-FR" sz="2000" b="1" dirty="0">
              <a:solidFill>
                <a:srgbClr val="FFFF00"/>
              </a:solidFill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Analyses de 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composés organiques volatils (</a:t>
            </a:r>
            <a:r>
              <a:rPr lang="fr-FR" sz="2000" b="1" dirty="0" err="1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COVs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) présents dans des matrices complexes fragiles </a:t>
            </a: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: ajout de 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liquides ioniques </a:t>
            </a: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pour 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favoriser le déplacement de l’équilibre de cette phase vers la phase gazeuse où les </a:t>
            </a:r>
            <a:r>
              <a:rPr lang="fr-FR" sz="2000" b="1" dirty="0" err="1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COVs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peuvent être piégés par la technique du </a:t>
            </a:r>
            <a:r>
              <a:rPr lang="fr-FR" sz="2000" b="1" dirty="0" err="1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head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sz="2000" b="1" dirty="0" err="1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space</a:t>
            </a: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fr-FR" sz="2000" b="1" dirty="0" smtClean="0">
                <a:solidFill>
                  <a:srgbClr val="FFFF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dynamique puis analysés.</a:t>
            </a:r>
            <a:endParaRPr lang="fr-FR" sz="2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3068" y="72215"/>
            <a:ext cx="5533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Encapsulation d’huiles essentielles</a:t>
            </a:r>
            <a:endParaRPr lang="fr-FR" sz="2400" b="1" dirty="0"/>
          </a:p>
        </p:txBody>
      </p:sp>
      <p:sp>
        <p:nvSpPr>
          <p:cNvPr id="7" name="Flèche droite 6"/>
          <p:cNvSpPr/>
          <p:nvPr/>
        </p:nvSpPr>
        <p:spPr>
          <a:xfrm>
            <a:off x="755576" y="1916832"/>
            <a:ext cx="432048" cy="226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3779912" y="4941168"/>
            <a:ext cx="432048" cy="57606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5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7"/>
          <p:cNvSpPr txBox="1">
            <a:spLocks noChangeArrowheads="1"/>
          </p:cNvSpPr>
          <p:nvPr/>
        </p:nvSpPr>
        <p:spPr bwMode="auto">
          <a:xfrm>
            <a:off x="900113" y="981075"/>
            <a:ext cx="617348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i="1" kern="0" dirty="0" smtClean="0">
                <a:solidFill>
                  <a:srgbClr val="FFFFFF"/>
                </a:solidFill>
              </a:rPr>
              <a:t>Dr </a:t>
            </a:r>
            <a:r>
              <a:rPr lang="fr-FR" altLang="fr-FR" b="1" i="1" kern="0" dirty="0" err="1" smtClean="0">
                <a:solidFill>
                  <a:srgbClr val="FFFFFF"/>
                </a:solidFill>
              </a:rPr>
              <a:t>Safa</a:t>
            </a:r>
            <a:r>
              <a:rPr lang="fr-FR" altLang="fr-FR" b="1" i="1" kern="0" dirty="0" smtClean="0">
                <a:solidFill>
                  <a:srgbClr val="FFFFFF"/>
                </a:solidFill>
              </a:rPr>
              <a:t> </a:t>
            </a:r>
            <a:r>
              <a:rPr lang="fr-FR" altLang="fr-FR" b="1" i="1" kern="0" dirty="0" err="1" smtClean="0">
                <a:solidFill>
                  <a:srgbClr val="FFFFFF"/>
                </a:solidFill>
              </a:rPr>
              <a:t>Hayouni</a:t>
            </a:r>
            <a:r>
              <a:rPr lang="fr-FR" altLang="fr-FR" b="1" i="1" kern="0" dirty="0" smtClean="0">
                <a:solidFill>
                  <a:srgbClr val="FFFFFF"/>
                </a:solidFill>
              </a:rPr>
              <a:t>	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i="1" kern="0" dirty="0" smtClean="0">
                <a:solidFill>
                  <a:srgbClr val="FFFFFF"/>
                </a:solidFill>
              </a:rPr>
              <a:t>Dr</a:t>
            </a:r>
            <a:r>
              <a:rPr lang="fr-FR" altLang="fr-FR" b="1" i="1" kern="0" dirty="0">
                <a:solidFill>
                  <a:srgbClr val="FFFFFF"/>
                </a:solidFill>
              </a:rPr>
              <a:t>. Jean Pierre </a:t>
            </a:r>
            <a:r>
              <a:rPr lang="fr-FR" altLang="fr-FR" b="1" i="1" kern="0" dirty="0" err="1">
                <a:solidFill>
                  <a:srgbClr val="FFFFFF"/>
                </a:solidFill>
              </a:rPr>
              <a:t>Mbakidi</a:t>
            </a:r>
            <a:endParaRPr lang="fr-FR" altLang="fr-FR" b="1" i="1" kern="0" dirty="0">
              <a:solidFill>
                <a:srgbClr val="FFFFFF"/>
              </a:solidFill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i="1" kern="0" dirty="0">
                <a:solidFill>
                  <a:srgbClr val="FFFFFF"/>
                </a:solidFill>
              </a:rPr>
              <a:t>Dr. Nadège </a:t>
            </a:r>
            <a:r>
              <a:rPr lang="fr-FR" altLang="fr-FR" b="1" i="1" kern="0" dirty="0" err="1">
                <a:solidFill>
                  <a:srgbClr val="FFFFFF"/>
                </a:solidFill>
              </a:rPr>
              <a:t>Ferlin</a:t>
            </a:r>
            <a:endParaRPr lang="fr-FR" altLang="fr-FR" b="1" i="1" kern="0" dirty="0">
              <a:solidFill>
                <a:srgbClr val="FFFFF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b="1" i="1" kern="0" dirty="0" err="1" smtClean="0">
                <a:solidFill>
                  <a:srgbClr val="FFFFFF"/>
                </a:solidFill>
              </a:rPr>
              <a:t>Chloe</a:t>
            </a:r>
            <a:r>
              <a:rPr lang="fr-FR" altLang="fr-FR" b="1" i="1" kern="0" dirty="0" smtClean="0">
                <a:solidFill>
                  <a:srgbClr val="FFFFFF"/>
                </a:solidFill>
              </a:rPr>
              <a:t> Maes</a:t>
            </a:r>
            <a:endParaRPr lang="fr-FR" altLang="fr-FR" b="1" i="1" kern="0" dirty="0">
              <a:solidFill>
                <a:srgbClr val="FFFFFF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altLang="fr-FR" b="1" i="1" u="sng" kern="0" dirty="0">
              <a:solidFill>
                <a:srgbClr val="FFFFFF"/>
              </a:solidFill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1" i="1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Collaborations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Dr. Jean</a:t>
            </a:r>
            <a:r>
              <a:rPr kumimoji="0" lang="fr-FR" altLang="fr-FR" sz="1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Pierre </a:t>
            </a:r>
            <a:r>
              <a:rPr kumimoji="0" lang="fr-FR" altLang="fr-FR" sz="1800" b="1" i="1" u="none" strike="noStrike" kern="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Mbakidi</a:t>
            </a:r>
            <a:endParaRPr kumimoji="0" lang="fr-FR" altLang="fr-FR" sz="1800" b="1" i="1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Dr. Nadège </a:t>
            </a:r>
            <a:r>
              <a:rPr kumimoji="0" lang="fr-FR" altLang="fr-FR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Ferlin</a:t>
            </a:r>
            <a:endParaRPr kumimoji="0" lang="fr-FR" altLang="fr-FR" sz="1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Dr. Nick </a:t>
            </a:r>
            <a:r>
              <a:rPr kumimoji="0" lang="fr-FR" altLang="fr-FR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Gathergood</a:t>
            </a: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(Dublin, DCU – Tallinn</a:t>
            </a:r>
            <a:r>
              <a:rPr kumimoji="0" lang="fr-FR" altLang="fr-FR" sz="1800" b="1" i="1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University</a:t>
            </a: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Matthieu </a:t>
            </a:r>
            <a:r>
              <a:rPr kumimoji="0" lang="fr-FR" altLang="fr-FR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Courty</a:t>
            </a: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(Amiens, UPJV)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Dr. Albert N’</a:t>
            </a:r>
            <a:r>
              <a:rPr kumimoji="0" lang="fr-FR" altLang="fr-FR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guyen</a:t>
            </a: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Van </a:t>
            </a:r>
            <a:r>
              <a:rPr kumimoji="0" lang="fr-FR" altLang="fr-FR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Nhien</a:t>
            </a:r>
            <a:r>
              <a:rPr kumimoji="0" lang="fr-FR" alt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(Amiens, UPJV)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b="1" i="1" kern="0" dirty="0" smtClean="0">
                <a:solidFill>
                  <a:srgbClr val="FFFFFF"/>
                </a:solidFill>
              </a:rPr>
              <a:t>Dr Iris </a:t>
            </a:r>
            <a:r>
              <a:rPr lang="fr-FR" altLang="fr-FR" b="1" i="1" kern="0" dirty="0" err="1" smtClean="0">
                <a:solidFill>
                  <a:srgbClr val="FFFFFF"/>
                </a:solidFill>
              </a:rPr>
              <a:t>Barjhoux</a:t>
            </a:r>
            <a:r>
              <a:rPr lang="fr-FR" altLang="fr-FR" b="1" i="1" kern="0" dirty="0" smtClean="0">
                <a:solidFill>
                  <a:srgbClr val="FFFFFF"/>
                </a:solidFill>
              </a:rPr>
              <a:t> (Reims, SEBIO INERIS)</a:t>
            </a:r>
            <a:endParaRPr kumimoji="0" lang="fr-FR" altLang="fr-FR" sz="1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684213" y="5517232"/>
            <a:ext cx="7924800" cy="1128712"/>
          </a:xfrm>
          <a:prstGeom prst="rect">
            <a:avLst/>
          </a:prstGeom>
          <a:noFill/>
          <a:ln w="9525">
            <a:solidFill>
              <a:srgbClr val="FFFFCC">
                <a:lumMod val="75000"/>
              </a:srgb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</a:rPr>
              <a:t>€ €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</a:rPr>
              <a:t>€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CC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</a:rPr>
              <a:t>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University of Reims Champagne-Ardenne /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CNRS /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Ministère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de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l’Enseignement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et de la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Recherche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/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Collectivités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territoriales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et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régionales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 (CPER-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Pentoraf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) / FEDER</a:t>
            </a: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4140200" y="188913"/>
            <a:ext cx="1565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Thanks</a:t>
            </a:r>
            <a:r>
              <a:rPr kumimoji="0" lang="fr-FR" alt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!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0C06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2800" b="1" i="0" u="none" strike="noStrike" kern="0" cap="none" spc="0" normalizeH="0" baseline="0" noProof="0" dirty="0" smtClean="0">
              <a:ln>
                <a:noFill/>
              </a:ln>
              <a:solidFill>
                <a:srgbClr val="000C06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bat18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88913"/>
            <a:ext cx="3824756" cy="252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1"/>
          <p:cNvSpPr txBox="1">
            <a:spLocks noChangeArrowheads="1"/>
          </p:cNvSpPr>
          <p:nvPr/>
        </p:nvSpPr>
        <p:spPr bwMode="auto">
          <a:xfrm>
            <a:off x="323850" y="6219825"/>
            <a:ext cx="583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Thank you for your attention  !!!</a:t>
            </a:r>
            <a:endParaRPr kumimoji="0" lang="fr-FR" altLang="fr-FR" sz="2800" b="1" i="0" u="none" strike="noStrike" kern="0" cap="none" spc="0" normalizeH="0" baseline="0" noProof="0" smtClean="0">
              <a:ln>
                <a:noFill/>
              </a:ln>
              <a:solidFill>
                <a:srgbClr val="000C06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AutoShape 2" descr="Résultat de recherche d'images pour &quot;reims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2996952"/>
            <a:ext cx="4069116" cy="30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ésultat de recherche d'images pour &quot;reims&quot;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123116" cy="274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Résultat de recherche d'images pour &quot;reims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42" y="3484877"/>
            <a:ext cx="4136170" cy="275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68313" y="836613"/>
            <a:ext cx="619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fr-FR" b="1" u="sng" dirty="0" err="1">
                <a:solidFill>
                  <a:schemeClr val="bg1"/>
                </a:solidFill>
                <a:cs typeface="Arial" charset="0"/>
              </a:rPr>
              <a:t>Ionic</a:t>
            </a:r>
            <a:r>
              <a:rPr lang="fr-FR" altLang="fr-FR" b="1" u="sng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fr-FR" altLang="fr-FR" b="1" u="sng" dirty="0" err="1">
                <a:solidFill>
                  <a:schemeClr val="bg1"/>
                </a:solidFill>
                <a:cs typeface="Arial" charset="0"/>
              </a:rPr>
              <a:t>Liquids</a:t>
            </a:r>
            <a:r>
              <a:rPr lang="fr-FR" altLang="fr-FR" b="1" u="sng" dirty="0">
                <a:solidFill>
                  <a:schemeClr val="bg1"/>
                </a:solidFill>
                <a:cs typeface="Arial" charset="0"/>
              </a:rPr>
              <a:t> (</a:t>
            </a:r>
            <a:r>
              <a:rPr lang="fr-FR" altLang="fr-FR" b="1" u="sng" dirty="0" err="1">
                <a:solidFill>
                  <a:schemeClr val="bg1"/>
                </a:solidFill>
                <a:cs typeface="Arial" charset="0"/>
              </a:rPr>
              <a:t>ILs</a:t>
            </a:r>
            <a:r>
              <a:rPr lang="fr-FR" altLang="fr-FR" b="1" u="sng" dirty="0">
                <a:solidFill>
                  <a:schemeClr val="bg1"/>
                </a:solidFill>
                <a:cs typeface="Arial" charset="0"/>
              </a:rPr>
              <a:t>)</a:t>
            </a:r>
            <a:r>
              <a:rPr lang="fr-FR" altLang="fr-FR" b="1" dirty="0">
                <a:solidFill>
                  <a:schemeClr val="bg1"/>
                </a:solidFill>
                <a:cs typeface="Arial" charset="0"/>
              </a:rPr>
              <a:t> : </a:t>
            </a:r>
            <a:r>
              <a:rPr lang="fr-FR" altLang="fr-FR" b="1" dirty="0" err="1">
                <a:solidFill>
                  <a:schemeClr val="bg1"/>
                </a:solidFill>
                <a:cs typeface="Arial" charset="0"/>
              </a:rPr>
              <a:t>organic</a:t>
            </a:r>
            <a:r>
              <a:rPr lang="fr-FR" altLang="fr-FR" b="1" dirty="0">
                <a:solidFill>
                  <a:schemeClr val="bg1"/>
                </a:solidFill>
                <a:cs typeface="Arial" charset="0"/>
              </a:rPr>
              <a:t> cation + anion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4509120"/>
            <a:ext cx="3744912" cy="1754326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4114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Applications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</a:p>
          <a:p>
            <a:pPr marL="0" marR="0" lvl="0" indent="0" defTabSz="4114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Organic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synthesis</a:t>
            </a:r>
            <a:endParaRPr kumimoji="0" lang="fr-FR" alt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4114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Catalysis</a:t>
            </a:r>
            <a:endParaRPr kumimoji="0" lang="fr-FR" alt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4114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Separation</a:t>
            </a:r>
            <a:endParaRPr kumimoji="0" lang="fr-FR" alt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4114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Complexation</a:t>
            </a:r>
          </a:p>
          <a:p>
            <a:pPr marL="0" marR="0" lvl="0" indent="0" defTabSz="4114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fr-FR" altLang="fr-FR" b="1" kern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fr-FR" altLang="fr-FR" b="1" kern="0" dirty="0" err="1" smtClean="0">
                <a:solidFill>
                  <a:srgbClr val="FFFFFF"/>
                </a:solidFill>
                <a:cs typeface="Arial" charset="0"/>
              </a:rPr>
              <a:t>Electrochemistry</a:t>
            </a:r>
            <a:endParaRPr kumimoji="0" lang="fr-FR" alt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ext Box 327"/>
          <p:cNvSpPr txBox="1">
            <a:spLocks noChangeArrowheads="1"/>
          </p:cNvSpPr>
          <p:nvPr/>
        </p:nvSpPr>
        <p:spPr bwMode="auto">
          <a:xfrm>
            <a:off x="250825" y="1341438"/>
            <a:ext cx="4679950" cy="217011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Properties</a:t>
            </a:r>
            <a:endParaRPr kumimoji="0" lang="fr-FR" altLang="fr-FR" sz="1800" b="1" i="0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mp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&lt; 100°C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High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solubilization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power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Thermal and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chemical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stability</a:t>
            </a:r>
            <a:endParaRPr kumimoji="0" lang="fr-FR" alt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Low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vapor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tension (≠ COV)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Large </a:t>
            </a:r>
            <a:r>
              <a:rPr kumimoji="0" lang="fr-FR" alt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diversity</a:t>
            </a:r>
            <a:r>
              <a:rPr kumimoji="0" lang="fr-FR" alt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 of structures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490913" y="188913"/>
            <a:ext cx="295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Ionic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Liquids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?</a:t>
            </a:r>
            <a:endParaRPr kumimoji="0" lang="fr-FR" altLang="fr-FR" sz="2400" b="0" i="0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4048" y="3049796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T.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Welton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Chem. Rev. 1999, 99, 2071-2083</a:t>
            </a:r>
          </a:p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S. T. Handy, Chem. Eur. J.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2003,9,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2938-2944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644008" y="3833753"/>
            <a:ext cx="4536504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Inorganic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Halides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 </a:t>
            </a:r>
            <a:r>
              <a:rPr lang="fr-F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Cl </a:t>
            </a:r>
            <a:r>
              <a:rPr lang="fr-F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fr-FR" sz="16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Fluoride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anions: BF</a:t>
            </a:r>
            <a:r>
              <a:rPr lang="fr-FR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fr-FR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fr-FR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R-OSO</a:t>
            </a:r>
            <a:r>
              <a:rPr lang="fr-FR" sz="1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R-COO</a:t>
            </a:r>
            <a:r>
              <a:rPr lang="fr-FR" sz="16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44441"/>
              </p:ext>
            </p:extLst>
          </p:nvPr>
        </p:nvGraphicFramePr>
        <p:xfrm>
          <a:off x="5364088" y="1341369"/>
          <a:ext cx="1300898" cy="1169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1" name="CS ChemDraw Drawing" r:id="rId3" imgW="839246" imgH="755544" progId="ChemDraw.Document.6.0">
                  <p:embed/>
                </p:oleObj>
              </mc:Choice>
              <mc:Fallback>
                <p:oleObj name="CS ChemDraw Drawing" r:id="rId3" imgW="839246" imgH="755544" progId="ChemDraw.Document.6.0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341369"/>
                        <a:ext cx="1300898" cy="116978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16019"/>
              </p:ext>
            </p:extLst>
          </p:nvPr>
        </p:nvGraphicFramePr>
        <p:xfrm>
          <a:off x="6659563" y="764705"/>
          <a:ext cx="2163382" cy="1208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" name="CS ChemDraw Drawing" r:id="rId5" imgW="1464159" imgH="818169" progId="ChemDraw.Document.6.0">
                  <p:embed/>
                </p:oleObj>
              </mc:Choice>
              <mc:Fallback>
                <p:oleObj name="CS ChemDraw Drawing" r:id="rId5" imgW="1464159" imgH="818169" progId="ChemDraw.Document.6.0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764705"/>
                        <a:ext cx="2163382" cy="120870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509818"/>
              </p:ext>
            </p:extLst>
          </p:nvPr>
        </p:nvGraphicFramePr>
        <p:xfrm>
          <a:off x="7020272" y="1916832"/>
          <a:ext cx="1363676" cy="1059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" name="CS ChemDraw Drawing" r:id="rId7" imgW="944523" imgH="732870" progId="ChemDraw.Document.6.0">
                  <p:embed/>
                </p:oleObj>
              </mc:Choice>
              <mc:Fallback>
                <p:oleObj name="CS ChemDraw Drawing" r:id="rId7" imgW="944523" imgH="732870" progId="ChemDraw.Document.6.0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916832"/>
                        <a:ext cx="1363676" cy="105914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4139952" y="5617115"/>
            <a:ext cx="51595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L. C. Branco et coll. </a:t>
            </a:r>
            <a:r>
              <a:rPr lang="fr-F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J. 2002, 8, 3671-3677</a:t>
            </a:r>
          </a:p>
          <a:p>
            <a:pPr lvl="0"/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C. Chiappe. et  coll.  J. Phys. </a:t>
            </a:r>
            <a:r>
              <a:rPr lang="fr-F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2005, 18, 275-297</a:t>
            </a:r>
          </a:p>
          <a:p>
            <a:pPr lvl="0"/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S. T. </a:t>
            </a:r>
            <a:r>
              <a:rPr lang="fr-F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Handy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 J. 2003, 9, 2938-2944</a:t>
            </a:r>
          </a:p>
        </p:txBody>
      </p:sp>
    </p:spTree>
    <p:extLst>
      <p:ext uri="{BB962C8B-B14F-4D97-AF65-F5344CB8AC3E}">
        <p14:creationId xmlns:p14="http://schemas.microsoft.com/office/powerpoint/2010/main" val="34640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Group 1310"/>
          <p:cNvGraphicFramePr>
            <a:graphicFrameLocks noGrp="1"/>
          </p:cNvGraphicFramePr>
          <p:nvPr/>
        </p:nvGraphicFramePr>
        <p:xfrm>
          <a:off x="323850" y="1341140"/>
          <a:ext cx="8569325" cy="5256212"/>
        </p:xfrm>
        <a:graphic>
          <a:graphicData uri="http://schemas.openxmlformats.org/drawingml/2006/table">
            <a:tbl>
              <a:tblPr/>
              <a:tblGrid>
                <a:gridCol w="2088232"/>
                <a:gridCol w="3024336"/>
                <a:gridCol w="3456757"/>
              </a:tblGrid>
              <a:tr h="430158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R-COOH</a:t>
                      </a:r>
                    </a:p>
                  </a:txBody>
                  <a:tcPr marL="90000" marR="90000" marT="46797" marB="46797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Path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Aspect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84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97 %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oil</a:t>
                      </a: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L-lactate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26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98 %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oil</a:t>
                      </a: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L-tartrate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18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99 % / 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wax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malonate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2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98 % / 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wax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succinate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2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97 %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gelly</a:t>
                      </a: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L-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2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 93 %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oil</a:t>
                      </a: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pyruvate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80 %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solid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mp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100°C)</a:t>
                      </a: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D-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glucuronate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 77 %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solid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mp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100°C)</a:t>
                      </a: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D-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galacturonate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1907704" y="44624"/>
            <a:ext cx="64813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Biosourced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ionic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Liquids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 -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Synthesis</a:t>
            </a:r>
            <a:endParaRPr kumimoji="0" lang="fr-FR" altLang="fr-FR" sz="2400" b="0" i="0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1042988" y="1846660"/>
          <a:ext cx="7620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8" name="CS ChemDraw Drawing" r:id="rId3" imgW="761548" imgH="430881" progId="ChemDraw.Document.6.0">
                  <p:embed/>
                </p:oleObj>
              </mc:Choice>
              <mc:Fallback>
                <p:oleObj name="CS ChemDraw Drawing" r:id="rId3" imgW="761548" imgH="430881" progId="ChemDraw.Document.6.0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46660"/>
                        <a:ext cx="7620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684213" y="2384177"/>
          <a:ext cx="1320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9" name="CS ChemDraw Drawing" r:id="rId5" imgW="1320951" imgH="612257" progId="ChemDraw.Document.6.0">
                  <p:embed/>
                </p:oleObj>
              </mc:Choice>
              <mc:Fallback>
                <p:oleObj name="CS ChemDraw Drawing" r:id="rId5" imgW="1320951" imgH="612257" progId="ChemDraw.Document.6.0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84177"/>
                        <a:ext cx="13208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755650" y="3091309"/>
          <a:ext cx="1160463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0" name="CS ChemDraw Drawing" r:id="rId7" imgW="1160863" imgH="193107" progId="ChemDraw.Document.6.0">
                  <p:embed/>
                </p:oleObj>
              </mc:Choice>
              <mc:Fallback>
                <p:oleObj name="CS ChemDraw Drawing" r:id="rId7" imgW="1160863" imgH="193107" progId="ChemDraw.Document.6.0">
                  <p:embed/>
                  <p:pic>
                    <p:nvPicPr>
                      <p:cNvPr id="0" name="Picture 5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091309"/>
                        <a:ext cx="1160463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/>
        </p:nvGraphicFramePr>
        <p:xfrm>
          <a:off x="755650" y="3500438"/>
          <a:ext cx="131921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" name="CS ChemDraw Drawing" r:id="rId9" imgW="1319142" imgH="246347" progId="ChemDraw.Document.6.0">
                  <p:embed/>
                </p:oleObj>
              </mc:Choice>
              <mc:Fallback>
                <p:oleObj name="CS ChemDraw Drawing" r:id="rId9" imgW="1319142" imgH="246347" progId="ChemDraw.Document.6.0">
                  <p:embed/>
                  <p:pic>
                    <p:nvPicPr>
                      <p:cNvPr id="0" name="Picture 5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500438"/>
                        <a:ext cx="1319213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/>
          <p:cNvGraphicFramePr>
            <a:graphicFrameLocks noChangeAspect="1"/>
          </p:cNvGraphicFramePr>
          <p:nvPr/>
        </p:nvGraphicFramePr>
        <p:xfrm>
          <a:off x="1042988" y="4495080"/>
          <a:ext cx="7921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2" name="CS ChemDraw Drawing" r:id="rId11" imgW="761548" imgH="429076" progId="ChemDraw.Document.6.0">
                  <p:embed/>
                </p:oleObj>
              </mc:Choice>
              <mc:Fallback>
                <p:oleObj name="CS ChemDraw Drawing" r:id="rId11" imgW="761548" imgH="429076" progId="ChemDraw.Document.6.0">
                  <p:embed/>
                  <p:pic>
                    <p:nvPicPr>
                      <p:cNvPr id="0" name="Picture 5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495080"/>
                        <a:ext cx="7921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755650" y="4006899"/>
          <a:ext cx="13192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" name="CS ChemDraw Drawing" r:id="rId13" imgW="1319594" imgH="429527" progId="ChemDraw.Document.6.0">
                  <p:embed/>
                </p:oleObj>
              </mc:Choice>
              <mc:Fallback>
                <p:oleObj name="CS ChemDraw Drawing" r:id="rId13" imgW="1319594" imgH="429527" progId="ChemDraw.Document.6.0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006899"/>
                        <a:ext cx="13192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0"/>
          <p:cNvGraphicFramePr>
            <a:graphicFrameLocks noChangeAspect="1"/>
          </p:cNvGraphicFramePr>
          <p:nvPr/>
        </p:nvGraphicFramePr>
        <p:xfrm>
          <a:off x="827088" y="5049043"/>
          <a:ext cx="10080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" name="CS ChemDraw Drawing" r:id="rId15" imgW="1162220" imgH="789121" progId="ChemDraw.Document.6.0">
                  <p:embed/>
                </p:oleObj>
              </mc:Choice>
              <mc:Fallback>
                <p:oleObj name="CS ChemDraw Drawing" r:id="rId15" imgW="1162220" imgH="789121" progId="ChemDraw.Document.6.0">
                  <p:embed/>
                  <p:pic>
                    <p:nvPicPr>
                      <p:cNvPr id="0" name="Picture 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049043"/>
                        <a:ext cx="10080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1"/>
          <p:cNvGraphicFramePr>
            <a:graphicFrameLocks noChangeAspect="1"/>
          </p:cNvGraphicFramePr>
          <p:nvPr/>
        </p:nvGraphicFramePr>
        <p:xfrm>
          <a:off x="827088" y="5807794"/>
          <a:ext cx="10556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5" name="CS ChemDraw Drawing" r:id="rId17" imgW="1160863" imgH="789121" progId="ChemDraw.Document.6.0">
                  <p:embed/>
                </p:oleObj>
              </mc:Choice>
              <mc:Fallback>
                <p:oleObj name="CS ChemDraw Drawing" r:id="rId17" imgW="1160863" imgH="789121" progId="ChemDraw.Document.6.0">
                  <p:embed/>
                  <p:pic>
                    <p:nvPicPr>
                      <p:cNvPr id="0" name="Picture 5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807794"/>
                        <a:ext cx="105568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147907"/>
              </p:ext>
            </p:extLst>
          </p:nvPr>
        </p:nvGraphicFramePr>
        <p:xfrm>
          <a:off x="1692275" y="617885"/>
          <a:ext cx="5616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" name="CS ChemDraw Drawing" r:id="rId19" imgW="5030557" imgH="584735" progId="ChemDraw.Document.6.0">
                  <p:embed/>
                </p:oleObj>
              </mc:Choice>
              <mc:Fallback>
                <p:oleObj name="CS ChemDraw Drawing" r:id="rId19" imgW="5030557" imgH="584735" progId="ChemDraw.Document.6.0">
                  <p:embed/>
                  <p:pic>
                    <p:nvPicPr>
                      <p:cNvPr id="0" name="Picture 5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617885"/>
                        <a:ext cx="5616575" cy="6508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65"/>
          <p:cNvSpPr>
            <a:spLocks noChangeArrowheads="1"/>
          </p:cNvSpPr>
          <p:nvPr/>
        </p:nvSpPr>
        <p:spPr bwMode="auto">
          <a:xfrm>
            <a:off x="5651500" y="6524625"/>
            <a:ext cx="4068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i="1" dirty="0" err="1">
                <a:solidFill>
                  <a:srgbClr val="FDFDFD"/>
                </a:solidFill>
                <a:cs typeface="Arial" charset="0"/>
              </a:rPr>
              <a:t>Tetrahedron</a:t>
            </a:r>
            <a:r>
              <a:rPr lang="fr-FR" altLang="fr-FR" sz="1200" b="1" i="1" dirty="0">
                <a:solidFill>
                  <a:srgbClr val="FDFDFD"/>
                </a:solidFill>
                <a:cs typeface="Arial" charset="0"/>
              </a:rPr>
              <a:t> 2013, 69(30), 6150-6161</a:t>
            </a:r>
          </a:p>
        </p:txBody>
      </p:sp>
      <p:sp>
        <p:nvSpPr>
          <p:cNvPr id="42" name="Rectangle 59"/>
          <p:cNvSpPr>
            <a:spLocks noChangeArrowheads="1"/>
          </p:cNvSpPr>
          <p:nvPr/>
        </p:nvSpPr>
        <p:spPr bwMode="auto">
          <a:xfrm>
            <a:off x="7524750" y="334963"/>
            <a:ext cx="1565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H. Ohno et al,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J. Am. Chem. Soc.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1" i="1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2005, 2398-2399</a:t>
            </a:r>
            <a:endParaRPr kumimoji="0" lang="fr-FR" altLang="fr-FR" sz="1200" b="1" i="1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641" name="Object 569"/>
          <p:cNvGraphicFramePr>
            <a:graphicFrameLocks noChangeAspect="1"/>
          </p:cNvGraphicFramePr>
          <p:nvPr/>
        </p:nvGraphicFramePr>
        <p:xfrm>
          <a:off x="251520" y="117823"/>
          <a:ext cx="1052513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" name="CS ChemDraw Drawing" r:id="rId21" imgW="1052781" imgH="1150520" progId="ChemDraw.Document.6.0">
                  <p:embed/>
                </p:oleObj>
              </mc:Choice>
              <mc:Fallback>
                <p:oleObj name="CS ChemDraw Drawing" r:id="rId21" imgW="1052781" imgH="1150520" progId="ChemDraw.Document.6.0">
                  <p:embed/>
                  <p:pic>
                    <p:nvPicPr>
                      <p:cNvPr id="0" name="Picture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7823"/>
                        <a:ext cx="1052513" cy="1150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7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971600" y="980728"/>
          <a:ext cx="7057082" cy="4957091"/>
        </p:xfrm>
        <a:graphic>
          <a:graphicData uri="http://schemas.openxmlformats.org/drawingml/2006/table">
            <a:tbl>
              <a:tblPr/>
              <a:tblGrid>
                <a:gridCol w="2004852"/>
                <a:gridCol w="1203244"/>
                <a:gridCol w="801609"/>
                <a:gridCol w="1202912"/>
                <a:gridCol w="1844465"/>
              </a:tblGrid>
              <a:tr h="339825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IL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Viscosity  </a:t>
                      </a: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US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cP</a:t>
                      </a:r>
                      <a:r>
                        <a:rPr lang="en-U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fr-FR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Tg</a:t>
                      </a: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(°C)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Tdec</a:t>
                      </a: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(°C</a:t>
                      </a: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020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25°C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80°C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464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L-lactate</a:t>
                      </a: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409.1 </a:t>
                      </a:r>
                      <a:endParaRPr lang="fr-FR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17.9 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- 59.0</a:t>
                      </a:r>
                      <a:endParaRPr lang="fr-FR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201.4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4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L-tartrate</a:t>
                      </a: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3689 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- 31.0</a:t>
                      </a:r>
                      <a:endParaRPr lang="fr-FR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212.6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4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malonate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2803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- 34.8</a:t>
                      </a:r>
                      <a:endParaRPr lang="fr-FR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170.1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4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succinate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 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- 38.6</a:t>
                      </a:r>
                      <a:endParaRPr lang="fr-FR" sz="16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212.6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520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L-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&gt; </a:t>
                      </a: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40 000 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266 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- 34.4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230.0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40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pyruvate</a:t>
                      </a: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220 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17.2 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- 59.3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192.2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9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D-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glucuronate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- 20.5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136.1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492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D-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galacturonate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9" marR="91449"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18.3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endParaRPr lang="fr-FR" sz="16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5037" marR="35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051050" y="76200"/>
            <a:ext cx="709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Biosourced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ionic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Liquids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 -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Properties</a:t>
            </a:r>
            <a:endParaRPr kumimoji="0" lang="fr-FR" altLang="fr-FR" sz="2400" b="0" i="0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251520" y="6237312"/>
            <a:ext cx="5976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Collaboration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 Dr A. N </a:t>
            </a:r>
            <a:r>
              <a:rPr kumimoji="0" lang="fr-FR" altLang="fr-FR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Guyen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 Van </a:t>
            </a:r>
            <a:r>
              <a:rPr kumimoji="0" lang="fr-FR" altLang="fr-FR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Hien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, M. </a:t>
            </a:r>
            <a:r>
              <a:rPr kumimoji="0" lang="fr-FR" altLang="fr-FR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Courty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, Amiens, France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976927" y="5949950"/>
            <a:ext cx="177484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fr-FR" b="1" dirty="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- :  not </a:t>
            </a:r>
            <a:r>
              <a:rPr lang="de-DE" altLang="fr-FR" b="1" dirty="0" err="1" smtClean="0">
                <a:solidFill>
                  <a:srgbClr val="FFFFFF"/>
                </a:solidFill>
                <a:ea typeface="Times New Roman" pitchFamily="18" charset="0"/>
                <a:cs typeface="Arial" charset="0"/>
              </a:rPr>
              <a:t>defined</a:t>
            </a:r>
            <a:endParaRPr lang="fr-FR" altLang="fr-FR" b="1" dirty="0">
              <a:solidFill>
                <a:srgbClr val="FFFFFF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7" name="Rectangle 65"/>
          <p:cNvSpPr>
            <a:spLocks noChangeArrowheads="1"/>
          </p:cNvSpPr>
          <p:nvPr/>
        </p:nvSpPr>
        <p:spPr bwMode="auto">
          <a:xfrm>
            <a:off x="5940152" y="6524625"/>
            <a:ext cx="4068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i="1" dirty="0" err="1">
                <a:solidFill>
                  <a:srgbClr val="FDFDFD"/>
                </a:solidFill>
                <a:cs typeface="Arial" charset="0"/>
              </a:rPr>
              <a:t>Tetrahedron</a:t>
            </a:r>
            <a:r>
              <a:rPr lang="fr-FR" altLang="fr-FR" sz="1400" b="1" i="1" dirty="0">
                <a:solidFill>
                  <a:srgbClr val="FDFDFD"/>
                </a:solidFill>
                <a:cs typeface="Arial" charset="0"/>
              </a:rPr>
              <a:t> 2013, 69(30), 6150-6161</a:t>
            </a:r>
          </a:p>
        </p:txBody>
      </p:sp>
    </p:spTree>
    <p:extLst>
      <p:ext uri="{BB962C8B-B14F-4D97-AF65-F5344CB8AC3E}">
        <p14:creationId xmlns:p14="http://schemas.microsoft.com/office/powerpoint/2010/main" val="21420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595"/>
          <p:cNvGraphicFramePr>
            <a:graphicFrameLocks noGrp="1"/>
          </p:cNvGraphicFramePr>
          <p:nvPr/>
        </p:nvGraphicFramePr>
        <p:xfrm>
          <a:off x="971550" y="1124742"/>
          <a:ext cx="7632899" cy="4483895"/>
        </p:xfrm>
        <a:graphic>
          <a:graphicData uri="http://schemas.openxmlformats.org/drawingml/2006/table">
            <a:tbl>
              <a:tblPr/>
              <a:tblGrid>
                <a:gridCol w="2115995"/>
                <a:gridCol w="1435907"/>
                <a:gridCol w="1813777"/>
                <a:gridCol w="2267220"/>
              </a:tblGrid>
              <a:tr h="360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114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</a:t>
                      </a:r>
                    </a:p>
                  </a:txBody>
                  <a:tcPr marL="89995" marR="89995" marT="46806" marB="46806" anchor="ctr" anchorCtr="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E. Coli</a:t>
                      </a: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fluorescens</a:t>
                      </a: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P. putida (KT2440)</a:t>
                      </a:r>
                      <a:endParaRPr kumimoji="0" lang="fr-FR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114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3.13-6.25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3.13-6.25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114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OH</a:t>
                      </a:r>
                    </a:p>
                  </a:txBody>
                  <a:tcPr marL="89995" marR="89995" marT="46806" marB="46806" anchor="ctr" anchorCtr="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6.25-12.50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114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L-lactate</a:t>
                      </a:r>
                    </a:p>
                  </a:txBody>
                  <a:tcPr marL="89995" marR="89995" marT="46806" marB="46806" anchor="ctr" anchorCtr="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114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succinate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114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malonate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6.25-12.50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114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succinate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6.25-12.50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114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L-tartrate</a:t>
                      </a:r>
                    </a:p>
                  </a:txBody>
                  <a:tcPr marL="89995" marR="89995" marT="46806" marB="46806" anchor="ctr" anchorCtr="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6.25-12.50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3.13-6.25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6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41148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L-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6.25-12.50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3.13-6.25</a:t>
                      </a:r>
                      <a:endParaRPr kumimoji="0" lang="fr-F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3.13-6.25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9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D-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glucuronate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6" marB="45726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6.25-12.50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25.00-50.00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25.00-50.00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897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  D-</a:t>
                      </a: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galacturonate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6" marB="45726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I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12.50-25.00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25.00-50.00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25.00-50.00</a:t>
                      </a:r>
                      <a:endParaRPr kumimoji="0" lang="fr-F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995" marR="89995" marT="46806" marB="46806" anchor="ctr" anchorCtr="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83568" y="692696"/>
            <a:ext cx="331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FFFFFF"/>
                </a:solidFill>
                <a:cs typeface="Arial" charset="0"/>
              </a:rPr>
              <a:t>EC</a:t>
            </a:r>
            <a:r>
              <a:rPr lang="fr-FR" altLang="fr-FR" b="1" baseline="-25000" dirty="0">
                <a:solidFill>
                  <a:srgbClr val="FFFFFF"/>
                </a:solidFill>
                <a:cs typeface="Arial" charset="0"/>
              </a:rPr>
              <a:t>50</a:t>
            </a:r>
            <a:r>
              <a:rPr lang="fr-FR" altLang="fr-FR" b="1" dirty="0">
                <a:solidFill>
                  <a:srgbClr val="FFFFFF"/>
                </a:solidFill>
                <a:cs typeface="Arial" charset="0"/>
              </a:rPr>
              <a:t> (</a:t>
            </a:r>
            <a:r>
              <a:rPr lang="fr-FR" altLang="fr-FR" b="1" dirty="0" err="1">
                <a:solidFill>
                  <a:srgbClr val="FFFFFF"/>
                </a:solidFill>
                <a:cs typeface="Arial" charset="0"/>
              </a:rPr>
              <a:t>mM</a:t>
            </a:r>
            <a:r>
              <a:rPr lang="fr-FR" altLang="fr-FR" b="1" dirty="0">
                <a:solidFill>
                  <a:srgbClr val="FFFFFF"/>
                </a:solidFill>
                <a:cs typeface="Arial" charset="0"/>
              </a:rPr>
              <a:t>) on </a:t>
            </a:r>
            <a:r>
              <a:rPr lang="fr-FR" altLang="fr-FR" b="1" dirty="0" err="1">
                <a:solidFill>
                  <a:srgbClr val="FFFFFF"/>
                </a:solidFill>
                <a:cs typeface="Arial" charset="0"/>
              </a:rPr>
              <a:t>several</a:t>
            </a:r>
            <a:r>
              <a:rPr lang="fr-FR" altLang="fr-FR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fr-FR" altLang="fr-FR" b="1" dirty="0" err="1">
                <a:solidFill>
                  <a:srgbClr val="FFFFFF"/>
                </a:solidFill>
                <a:cs typeface="Arial" charset="0"/>
              </a:rPr>
              <a:t>strains</a:t>
            </a:r>
            <a:endParaRPr lang="fr-FR" altLang="fr-FR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051050" y="76200"/>
            <a:ext cx="6625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Biosourced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ionic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Liquids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 -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Toxicity</a:t>
            </a:r>
            <a:endParaRPr kumimoji="0" lang="fr-FR" altLang="fr-FR" sz="2400" b="0" i="0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sp>
        <p:nvSpPr>
          <p:cNvPr id="13" name="Text Box 1523"/>
          <p:cNvSpPr txBox="1">
            <a:spLocks noChangeArrowheads="1"/>
          </p:cNvSpPr>
          <p:nvPr/>
        </p:nvSpPr>
        <p:spPr bwMode="auto">
          <a:xfrm>
            <a:off x="1187624" y="5877272"/>
            <a:ext cx="7129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fr-FR" b="1" dirty="0" err="1">
                <a:solidFill>
                  <a:srgbClr val="FFFF00"/>
                </a:solidFill>
                <a:cs typeface="Arial" charset="0"/>
              </a:rPr>
              <a:t>Synthesized</a:t>
            </a:r>
            <a:r>
              <a:rPr lang="fr-FR" altLang="fr-FR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fr-FR" altLang="fr-FR" b="1" dirty="0" err="1">
                <a:solidFill>
                  <a:srgbClr val="FFFF00"/>
                </a:solidFill>
                <a:cs typeface="Arial" charset="0"/>
              </a:rPr>
              <a:t>ILs</a:t>
            </a:r>
            <a:r>
              <a:rPr lang="fr-FR" altLang="fr-FR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fr-FR" altLang="fr-FR" b="1" dirty="0" err="1">
                <a:solidFill>
                  <a:srgbClr val="FFFF00"/>
                </a:solidFill>
                <a:cs typeface="Arial" charset="0"/>
              </a:rPr>
              <a:t>generally</a:t>
            </a:r>
            <a:r>
              <a:rPr lang="fr-FR" altLang="fr-FR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fr-FR" altLang="fr-FR" b="1" dirty="0" err="1">
                <a:solidFill>
                  <a:srgbClr val="FFFF00"/>
                </a:solidFill>
                <a:cs typeface="Arial" charset="0"/>
              </a:rPr>
              <a:t>less</a:t>
            </a:r>
            <a:r>
              <a:rPr lang="fr-FR" altLang="fr-FR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fr-FR" altLang="fr-FR" b="1" dirty="0" err="1">
                <a:solidFill>
                  <a:srgbClr val="FFFF00"/>
                </a:solidFill>
                <a:cs typeface="Arial" charset="0"/>
              </a:rPr>
              <a:t>toxic</a:t>
            </a:r>
            <a:r>
              <a:rPr lang="fr-FR" altLang="fr-FR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fr-FR" altLang="fr-FR" b="1" dirty="0" err="1">
                <a:solidFill>
                  <a:srgbClr val="FFFF00"/>
                </a:solidFill>
                <a:cs typeface="Arial" charset="0"/>
              </a:rPr>
              <a:t>than</a:t>
            </a:r>
            <a:r>
              <a:rPr lang="fr-FR" altLang="fr-FR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fr-FR" altLang="fr-FR" b="1" dirty="0" smtClean="0">
                <a:solidFill>
                  <a:srgbClr val="FFFF00"/>
                </a:solidFill>
                <a:cs typeface="Arial" charset="0"/>
              </a:rPr>
              <a:t>commercial </a:t>
            </a:r>
            <a:r>
              <a:rPr lang="fr-FR" altLang="fr-FR" b="1" dirty="0" err="1" smtClean="0">
                <a:solidFill>
                  <a:srgbClr val="FFFF00"/>
                </a:solidFill>
                <a:cs typeface="Arial" charset="0"/>
              </a:rPr>
              <a:t>ones</a:t>
            </a:r>
            <a:r>
              <a:rPr lang="fr-FR" altLang="fr-FR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fr-FR" altLang="fr-FR" b="1" dirty="0">
                <a:solidFill>
                  <a:srgbClr val="FFFF00"/>
                </a:solidFill>
                <a:cs typeface="Arial" charset="0"/>
              </a:rPr>
              <a:t>!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23528" y="6433393"/>
            <a:ext cx="496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Collaboration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 Dr. N. </a:t>
            </a:r>
            <a:r>
              <a:rPr kumimoji="0" lang="fr-FR" altLang="fr-FR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Gathergood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, Dublin, Ireland</a:t>
            </a:r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5651500" y="6381328"/>
            <a:ext cx="4068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i="1" dirty="0" err="1">
                <a:solidFill>
                  <a:srgbClr val="FDFDFD"/>
                </a:solidFill>
                <a:cs typeface="Arial" charset="0"/>
              </a:rPr>
              <a:t>Tetrahedron</a:t>
            </a:r>
            <a:r>
              <a:rPr lang="fr-FR" altLang="fr-FR" sz="1400" b="1" i="1" dirty="0">
                <a:solidFill>
                  <a:srgbClr val="FDFDFD"/>
                </a:solidFill>
                <a:cs typeface="Arial" charset="0"/>
              </a:rPr>
              <a:t> 2013, 69(30), 6150-6161</a:t>
            </a:r>
          </a:p>
        </p:txBody>
      </p:sp>
    </p:spTree>
    <p:extLst>
      <p:ext uri="{BB962C8B-B14F-4D97-AF65-F5344CB8AC3E}">
        <p14:creationId xmlns:p14="http://schemas.microsoft.com/office/powerpoint/2010/main" val="41833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67544" y="908720"/>
            <a:ext cx="7696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b="1" u="sng" dirty="0" err="1">
                <a:solidFill>
                  <a:srgbClr val="002060"/>
                </a:solidFill>
                <a:latin typeface="Arial" charset="0"/>
              </a:rPr>
              <a:t>Studies</a:t>
            </a:r>
            <a:r>
              <a:rPr lang="fr-FR" b="1" u="sng" dirty="0">
                <a:solidFill>
                  <a:srgbClr val="002060"/>
                </a:solidFill>
                <a:latin typeface="Arial" charset="0"/>
              </a:rPr>
              <a:t> of the </a:t>
            </a:r>
            <a:r>
              <a:rPr lang="fr-FR" b="1" u="sng" dirty="0" err="1">
                <a:solidFill>
                  <a:srgbClr val="002060"/>
                </a:solidFill>
                <a:latin typeface="Arial" charset="0"/>
              </a:rPr>
              <a:t>biodegradability</a:t>
            </a:r>
            <a:r>
              <a:rPr lang="fr-FR" b="1" u="sng" dirty="0">
                <a:solidFill>
                  <a:srgbClr val="002060"/>
                </a:solidFill>
                <a:latin typeface="Arial" charset="0"/>
              </a:rPr>
              <a:t> (</a:t>
            </a:r>
            <a:r>
              <a:rPr lang="fr-FR" b="1" u="sng" dirty="0" err="1">
                <a:solidFill>
                  <a:srgbClr val="002060"/>
                </a:solidFill>
                <a:latin typeface="Arial" charset="0"/>
              </a:rPr>
              <a:t>bottle</a:t>
            </a:r>
            <a:r>
              <a:rPr lang="fr-FR" b="1" u="sng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fr-FR" b="1" u="sng" dirty="0" err="1">
                <a:solidFill>
                  <a:srgbClr val="002060"/>
                </a:solidFill>
                <a:latin typeface="Arial" charset="0"/>
              </a:rPr>
              <a:t>closed</a:t>
            </a:r>
            <a:r>
              <a:rPr lang="fr-FR" b="1" u="sng" dirty="0">
                <a:solidFill>
                  <a:srgbClr val="002060"/>
                </a:solidFill>
                <a:latin typeface="Arial" charset="0"/>
              </a:rPr>
              <a:t> test):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FFFFCC">
                    <a:lumMod val="75000"/>
                  </a:srgbClr>
                </a:solidFill>
                <a:latin typeface="Arial" charset="0"/>
              </a:rPr>
              <a:t>                              </a:t>
            </a:r>
            <a:r>
              <a:rPr lang="fr-FR" b="1" dirty="0" err="1" smtClean="0">
                <a:solidFill>
                  <a:srgbClr val="FFFFCC">
                    <a:lumMod val="75000"/>
                  </a:srgbClr>
                </a:solidFill>
                <a:latin typeface="Arial" charset="0"/>
              </a:rPr>
              <a:t>usual</a:t>
            </a:r>
            <a:r>
              <a:rPr lang="fr-FR" b="1" dirty="0" smtClean="0">
                <a:solidFill>
                  <a:srgbClr val="FFFFCC">
                    <a:lumMod val="75000"/>
                  </a:srgbClr>
                </a:solidFill>
                <a:latin typeface="Arial" charset="0"/>
              </a:rPr>
              <a:t> </a:t>
            </a:r>
            <a:r>
              <a:rPr lang="fr-FR" b="1" dirty="0" err="1">
                <a:solidFill>
                  <a:srgbClr val="FFFFCC">
                    <a:lumMod val="75000"/>
                  </a:srgbClr>
                </a:solidFill>
                <a:latin typeface="Arial" charset="0"/>
              </a:rPr>
              <a:t>ionic</a:t>
            </a:r>
            <a:r>
              <a:rPr lang="fr-FR" b="1" dirty="0">
                <a:solidFill>
                  <a:srgbClr val="FFFFCC">
                    <a:lumMod val="75000"/>
                  </a:srgbClr>
                </a:solidFill>
                <a:latin typeface="Arial" charset="0"/>
              </a:rPr>
              <a:t> </a:t>
            </a:r>
            <a:r>
              <a:rPr lang="fr-FR" b="1" dirty="0" err="1">
                <a:solidFill>
                  <a:srgbClr val="FFFFCC">
                    <a:lumMod val="75000"/>
                  </a:srgbClr>
                </a:solidFill>
                <a:latin typeface="Arial" charset="0"/>
              </a:rPr>
              <a:t>liquids</a:t>
            </a:r>
            <a:r>
              <a:rPr lang="fr-FR" b="1" dirty="0">
                <a:solidFill>
                  <a:srgbClr val="FFFFCC">
                    <a:lumMod val="75000"/>
                  </a:srgbClr>
                </a:solidFill>
                <a:latin typeface="Arial" charset="0"/>
              </a:rPr>
              <a:t> are few or not </a:t>
            </a:r>
            <a:r>
              <a:rPr lang="fr-FR" b="1" dirty="0" err="1">
                <a:solidFill>
                  <a:srgbClr val="FFFFCC">
                    <a:lumMod val="75000"/>
                  </a:srgbClr>
                </a:solidFill>
                <a:latin typeface="Arial" charset="0"/>
              </a:rPr>
              <a:t>biodegradable</a:t>
            </a:r>
            <a:endParaRPr lang="fr-FR" b="1" dirty="0">
              <a:solidFill>
                <a:srgbClr val="FFFFCC">
                  <a:lumMod val="75000"/>
                </a:srgbClr>
              </a:solidFill>
              <a:latin typeface="Arial" charset="0"/>
            </a:endParaRPr>
          </a:p>
        </p:txBody>
      </p:sp>
      <p:sp>
        <p:nvSpPr>
          <p:cNvPr id="5" name="Text Box 86"/>
          <p:cNvSpPr txBox="1">
            <a:spLocks noChangeArrowheads="1"/>
          </p:cNvSpPr>
          <p:nvPr/>
        </p:nvSpPr>
        <p:spPr bwMode="auto">
          <a:xfrm>
            <a:off x="2339752" y="5507385"/>
            <a:ext cx="601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b="1" dirty="0" err="1">
                <a:solidFill>
                  <a:srgbClr val="FFFF00"/>
                </a:solidFill>
                <a:latin typeface="Arial" charset="0"/>
              </a:rPr>
              <a:t>Moreover</a:t>
            </a:r>
            <a:r>
              <a:rPr lang="fr-FR" b="1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fr-FR" b="1" dirty="0" err="1">
                <a:solidFill>
                  <a:srgbClr val="FFFF00"/>
                </a:solidFill>
                <a:latin typeface="Arial" charset="0"/>
              </a:rPr>
              <a:t>usual</a:t>
            </a:r>
            <a:r>
              <a:rPr lang="fr-FR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latin typeface="Arial" charset="0"/>
              </a:rPr>
              <a:t>ionic</a:t>
            </a:r>
            <a:r>
              <a:rPr lang="fr-FR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b="1" dirty="0" err="1">
                <a:solidFill>
                  <a:srgbClr val="FFFF00"/>
                </a:solidFill>
                <a:latin typeface="Arial" charset="0"/>
              </a:rPr>
              <a:t>liquids</a:t>
            </a:r>
            <a:r>
              <a:rPr lang="fr-FR" b="1" dirty="0">
                <a:solidFill>
                  <a:srgbClr val="FFFF00"/>
                </a:solidFill>
                <a:latin typeface="Arial" charset="0"/>
              </a:rPr>
              <a:t> are </a:t>
            </a:r>
            <a:r>
              <a:rPr lang="fr-FR" b="1" dirty="0" err="1" smtClean="0">
                <a:solidFill>
                  <a:srgbClr val="FFFF00"/>
                </a:solidFill>
                <a:latin typeface="Arial" charset="0"/>
              </a:rPr>
              <a:t>eco-toxic</a:t>
            </a:r>
            <a:r>
              <a:rPr lang="fr-FR" b="1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fr-FR" b="1" dirty="0">
                <a:solidFill>
                  <a:srgbClr val="FFFF00"/>
                </a:solidFill>
                <a:latin typeface="Arial" charset="0"/>
              </a:rPr>
              <a:t>!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1187624" y="1412776"/>
            <a:ext cx="1008062" cy="287338"/>
          </a:xfrm>
          <a:prstGeom prst="rightArrow">
            <a:avLst/>
          </a:prstGeom>
          <a:solidFill>
            <a:srgbClr val="FFFFCC">
              <a:lumMod val="75000"/>
            </a:srgbClr>
          </a:solidFill>
          <a:ln w="25400" cap="flat" cmpd="sng" algn="ctr">
            <a:solidFill>
              <a:srgbClr val="0099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3475" y="6126395"/>
            <a:ext cx="89990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N. </a:t>
            </a:r>
            <a:r>
              <a:rPr kumimoji="0" lang="fr-FR" altLang="fr-FR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Gathergood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, M.T. Garcia and P. J. </a:t>
            </a:r>
            <a:r>
              <a:rPr kumimoji="0" lang="fr-FR" altLang="fr-FR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Scammells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Green </a:t>
            </a:r>
            <a:r>
              <a:rPr kumimoji="0" lang="fr-FR" altLang="fr-FR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Chem</a:t>
            </a:r>
            <a:r>
              <a:rPr lang="fr-FR" altLang="fr-FR" sz="1400" b="1" i="1" kern="0" dirty="0" smtClean="0">
                <a:solidFill>
                  <a:srgbClr val="FFFFFF"/>
                </a:solidFill>
              </a:rPr>
              <a:t>. 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2004, 6, 166-175; Green </a:t>
            </a:r>
            <a:r>
              <a:rPr kumimoji="0" lang="fr-FR" altLang="fr-FR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Chem</a:t>
            </a:r>
            <a:r>
              <a:rPr lang="fr-FR" altLang="fr-FR" sz="1400" b="1" i="1" kern="0" dirty="0" smtClean="0">
                <a:solidFill>
                  <a:srgbClr val="FFFFFF"/>
                </a:solidFill>
              </a:rPr>
              <a:t>. 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2005, 7, 9-14; Green </a:t>
            </a:r>
            <a:r>
              <a:rPr kumimoji="0" lang="fr-FR" altLang="fr-FR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Chem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.</a:t>
            </a:r>
            <a:r>
              <a:rPr lang="fr-FR" altLang="fr-FR" sz="1400" b="1" i="1" kern="0" dirty="0" smtClean="0">
                <a:solidFill>
                  <a:srgbClr val="FFFFFF"/>
                </a:solidFill>
              </a:rPr>
              <a:t> </a:t>
            </a:r>
            <a:r>
              <a:rPr kumimoji="0" lang="fr-FR" alt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2006, 8, 156-160.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122761" y="184692"/>
            <a:ext cx="4969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Biodegradable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Ionic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Liquids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?</a:t>
            </a:r>
            <a:endParaRPr kumimoji="0" lang="fr-FR" altLang="fr-FR" sz="2400" b="0" i="0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04" y="620619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://tse1.mm.bing.net/th?&amp;id=OIP.M0437eab1d330e304fa5cbdf95dad59a1o0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61" y="2017076"/>
            <a:ext cx="3125276" cy="24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3633" y="1962376"/>
            <a:ext cx="7998728" cy="37240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FFFF"/>
                </a:solidFill>
                <a:latin typeface="Arial" charset="0"/>
              </a:rPr>
              <a:t>Closed</a:t>
            </a:r>
            <a:r>
              <a:rPr lang="fr-FR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fr-FR" b="1" dirty="0" err="1" smtClean="0">
                <a:solidFill>
                  <a:srgbClr val="FFFFFF"/>
                </a:solidFill>
                <a:latin typeface="Arial" charset="0"/>
              </a:rPr>
              <a:t>bottle</a:t>
            </a:r>
            <a:r>
              <a:rPr lang="fr-FR" b="1" dirty="0" smtClean="0">
                <a:solidFill>
                  <a:srgbClr val="FFFFFF"/>
                </a:solidFill>
                <a:latin typeface="Arial" charset="0"/>
              </a:rPr>
              <a:t> test OECD 301</a:t>
            </a:r>
          </a:p>
          <a:p>
            <a:r>
              <a:rPr lang="fr-FR" b="1" dirty="0" smtClean="0">
                <a:solidFill>
                  <a:srgbClr val="FFFFFF"/>
                </a:solidFill>
                <a:latin typeface="Arial" charset="0"/>
              </a:rPr>
              <a:t>O</a:t>
            </a:r>
            <a:r>
              <a:rPr lang="fr-FR" b="1" baseline="-25000" dirty="0" smtClean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b="1" dirty="0" smtClean="0">
                <a:solidFill>
                  <a:srgbClr val="FFFFFF"/>
                </a:solidFill>
                <a:latin typeface="Arial" charset="0"/>
              </a:rPr>
              <a:t> consomption, CO</a:t>
            </a:r>
            <a:r>
              <a:rPr lang="fr-FR" b="1" baseline="-25000" dirty="0" smtClean="0">
                <a:solidFill>
                  <a:srgbClr val="FFFFFF"/>
                </a:solidFill>
                <a:latin typeface="Arial" charset="0"/>
              </a:rPr>
              <a:t>2</a:t>
            </a:r>
            <a:r>
              <a:rPr lang="fr-FR" b="1" dirty="0" smtClean="0">
                <a:solidFill>
                  <a:srgbClr val="FFFFFF"/>
                </a:solidFill>
                <a:latin typeface="Arial" charset="0"/>
              </a:rPr>
              <a:t> production</a:t>
            </a:r>
          </a:p>
          <a:p>
            <a:endParaRPr lang="fr-FR" b="1" dirty="0">
              <a:solidFill>
                <a:srgbClr val="FFFFFF"/>
              </a:solidFill>
              <a:latin typeface="Arial" charset="0"/>
            </a:endParaRPr>
          </a:p>
          <a:p>
            <a:endParaRPr lang="fr-FR" b="1" dirty="0" smtClean="0">
              <a:solidFill>
                <a:srgbClr val="FFFFFF"/>
              </a:solidFill>
              <a:latin typeface="Arial" charset="0"/>
            </a:endParaRPr>
          </a:p>
          <a:p>
            <a:endParaRPr lang="fr-FR" b="1" dirty="0">
              <a:solidFill>
                <a:srgbClr val="FFFFFF"/>
              </a:solidFill>
              <a:latin typeface="Arial" charset="0"/>
            </a:endParaRPr>
          </a:p>
          <a:p>
            <a:endParaRPr lang="fr-FR" b="1" dirty="0" smtClean="0">
              <a:solidFill>
                <a:srgbClr val="FFFFFF"/>
              </a:solidFill>
              <a:latin typeface="Arial" charset="0"/>
            </a:endParaRPr>
          </a:p>
          <a:p>
            <a:endParaRPr lang="fr-FR" b="1" dirty="0">
              <a:solidFill>
                <a:srgbClr val="FFFFFF"/>
              </a:solidFill>
              <a:latin typeface="Arial" charset="0"/>
            </a:endParaRPr>
          </a:p>
          <a:p>
            <a:endParaRPr lang="fr-FR" b="1" dirty="0" smtClean="0">
              <a:solidFill>
                <a:srgbClr val="FFFFFF"/>
              </a:solidFill>
              <a:latin typeface="Arial" charset="0"/>
            </a:endParaRPr>
          </a:p>
          <a:p>
            <a:endParaRPr lang="fr-FR" b="1" dirty="0">
              <a:solidFill>
                <a:srgbClr val="FFFFFF"/>
              </a:solidFill>
              <a:latin typeface="Arial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OECD 301A is used for non-volatile and soluble (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 mg/l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 substances.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301A the degree of biodegradation is measured by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DOC over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28-Days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1259682" y="5589934"/>
            <a:ext cx="1008062" cy="287338"/>
          </a:xfrm>
          <a:prstGeom prst="rightArrow">
            <a:avLst/>
          </a:prstGeom>
          <a:solidFill>
            <a:srgbClr val="FFFFCC">
              <a:lumMod val="75000"/>
            </a:srgbClr>
          </a:solidFill>
          <a:ln w="25400" cap="flat" cmpd="sng" algn="ctr">
            <a:solidFill>
              <a:srgbClr val="0099F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6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1188" y="908050"/>
            <a:ext cx="5815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 err="1">
                <a:solidFill>
                  <a:srgbClr val="FFFFFF"/>
                </a:solidFill>
                <a:cs typeface="Arial" charset="0"/>
              </a:rPr>
              <a:t>Closed</a:t>
            </a:r>
            <a:r>
              <a:rPr lang="fr-FR" altLang="fr-FR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fr-FR" altLang="fr-FR" b="1" dirty="0" err="1">
                <a:solidFill>
                  <a:srgbClr val="FFFFFF"/>
                </a:solidFill>
                <a:cs typeface="Arial" charset="0"/>
              </a:rPr>
              <a:t>Bottle</a:t>
            </a:r>
            <a:r>
              <a:rPr lang="fr-FR" altLang="fr-FR" b="1" dirty="0">
                <a:solidFill>
                  <a:srgbClr val="FFFFFF"/>
                </a:solidFill>
                <a:cs typeface="Arial" charset="0"/>
              </a:rPr>
              <a:t> Test (</a:t>
            </a:r>
            <a:r>
              <a:rPr lang="en-US" altLang="fr-FR" b="1" dirty="0">
                <a:solidFill>
                  <a:srgbClr val="FFFFFF"/>
                </a:solidFill>
                <a:cs typeface="Arial" charset="0"/>
              </a:rPr>
              <a:t>OECD 301D</a:t>
            </a:r>
            <a:r>
              <a:rPr lang="fr-FR" altLang="fr-FR" b="1" dirty="0">
                <a:solidFill>
                  <a:srgbClr val="FFFFFF"/>
                </a:solidFill>
                <a:cs typeface="Arial" charset="0"/>
              </a:rPr>
              <a:t>) </a:t>
            </a:r>
            <a:r>
              <a:rPr lang="fr-FR" altLang="fr-FR" b="1" dirty="0" err="1">
                <a:solidFill>
                  <a:srgbClr val="FFFFFF"/>
                </a:solidFill>
                <a:cs typeface="Arial" charset="0"/>
              </a:rPr>
              <a:t>after</a:t>
            </a:r>
            <a:r>
              <a:rPr lang="fr-FR" altLang="fr-FR" b="1" dirty="0">
                <a:solidFill>
                  <a:srgbClr val="FFFFFF"/>
                </a:solidFill>
                <a:cs typeface="Arial" charset="0"/>
              </a:rPr>
              <a:t> 28 </a:t>
            </a:r>
            <a:r>
              <a:rPr lang="fr-FR" altLang="fr-FR" b="1" dirty="0" err="1">
                <a:solidFill>
                  <a:srgbClr val="FFFFFF"/>
                </a:solidFill>
                <a:cs typeface="Arial" charset="0"/>
              </a:rPr>
              <a:t>days</a:t>
            </a:r>
            <a:endParaRPr lang="fr-FR" altLang="fr-FR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691680" y="76200"/>
            <a:ext cx="66254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Biosourced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ionic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Liquids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-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Biodegradability</a:t>
            </a:r>
            <a:endParaRPr kumimoji="0" lang="fr-FR" altLang="fr-FR" sz="2400" b="0" i="0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graphicFrame>
        <p:nvGraphicFramePr>
          <p:cNvPr id="12" name="Chart 1"/>
          <p:cNvGraphicFramePr>
            <a:graphicFrameLocks/>
          </p:cNvGraphicFramePr>
          <p:nvPr/>
        </p:nvGraphicFramePr>
        <p:xfrm>
          <a:off x="1259632" y="1340768"/>
          <a:ext cx="6754887" cy="3941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 Box 1520"/>
          <p:cNvSpPr txBox="1">
            <a:spLocks noChangeArrowheads="1"/>
          </p:cNvSpPr>
          <p:nvPr/>
        </p:nvSpPr>
        <p:spPr bwMode="auto">
          <a:xfrm>
            <a:off x="1458119" y="5373216"/>
            <a:ext cx="6498257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14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1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fr-FR" sz="1600" b="1" dirty="0" err="1">
                <a:solidFill>
                  <a:srgbClr val="FF0000"/>
                </a:solidFill>
                <a:cs typeface="Arial" charset="0"/>
              </a:rPr>
              <a:t>Synthesized</a:t>
            </a:r>
            <a:r>
              <a:rPr lang="fr-FR" altLang="fr-FR" sz="1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fr-FR" altLang="fr-FR" sz="1600" b="1" dirty="0" err="1">
                <a:solidFill>
                  <a:srgbClr val="FF0000"/>
                </a:solidFill>
                <a:cs typeface="Arial" charset="0"/>
              </a:rPr>
              <a:t>ILs</a:t>
            </a:r>
            <a:r>
              <a:rPr lang="fr-FR" altLang="fr-FR" sz="1600" b="1" dirty="0">
                <a:solidFill>
                  <a:srgbClr val="FF0000"/>
                </a:solidFill>
                <a:cs typeface="Arial" charset="0"/>
              </a:rPr>
              <a:t> more </a:t>
            </a:r>
            <a:r>
              <a:rPr lang="fr-FR" altLang="fr-FR" sz="1600" b="1" dirty="0" err="1">
                <a:solidFill>
                  <a:srgbClr val="FF0000"/>
                </a:solidFill>
                <a:cs typeface="Arial" charset="0"/>
              </a:rPr>
              <a:t>biodegradable</a:t>
            </a:r>
            <a:r>
              <a:rPr lang="fr-FR" altLang="fr-FR" sz="1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fr-FR" altLang="fr-FR" sz="1600" b="1" dirty="0" err="1">
                <a:solidFill>
                  <a:srgbClr val="FF0000"/>
                </a:solidFill>
                <a:cs typeface="Arial" charset="0"/>
              </a:rPr>
              <a:t>than</a:t>
            </a:r>
            <a:r>
              <a:rPr lang="fr-FR" altLang="fr-FR" sz="1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fr-FR" altLang="fr-FR" sz="1600" b="1" dirty="0" smtClean="0">
                <a:solidFill>
                  <a:srgbClr val="FF0000"/>
                </a:solidFill>
                <a:cs typeface="Arial" charset="0"/>
              </a:rPr>
              <a:t>commercial </a:t>
            </a:r>
            <a:r>
              <a:rPr lang="fr-FR" altLang="fr-FR" sz="1600" b="1" dirty="0" err="1" smtClean="0">
                <a:solidFill>
                  <a:srgbClr val="FF0000"/>
                </a:solidFill>
                <a:cs typeface="Arial" charset="0"/>
              </a:rPr>
              <a:t>ones</a:t>
            </a:r>
            <a:r>
              <a:rPr lang="fr-FR" altLang="fr-FR" sz="1600" b="1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fr-FR" altLang="fr-FR" sz="1600" b="1" dirty="0">
              <a:solidFill>
                <a:srgbClr val="FF0000"/>
              </a:solidFill>
              <a:cs typeface="Arial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rgbClr val="FF0000"/>
                </a:solidFill>
                <a:cs typeface="Arial" charset="0"/>
              </a:rPr>
              <a:t>but </a:t>
            </a:r>
            <a:r>
              <a:rPr lang="fr-FR" altLang="fr-FR" sz="1600" b="1" dirty="0" err="1">
                <a:solidFill>
                  <a:srgbClr val="FF0000"/>
                </a:solidFill>
                <a:cs typeface="Arial" charset="0"/>
              </a:rPr>
              <a:t>unfortunately</a:t>
            </a:r>
            <a:r>
              <a:rPr lang="fr-FR" altLang="fr-FR" sz="1600" b="1" dirty="0">
                <a:solidFill>
                  <a:srgbClr val="FF0000"/>
                </a:solidFill>
                <a:cs typeface="Arial" charset="0"/>
              </a:rPr>
              <a:t> no </a:t>
            </a:r>
            <a:r>
              <a:rPr lang="fr-FR" altLang="fr-FR" sz="1600" b="1" dirty="0" err="1">
                <a:solidFill>
                  <a:srgbClr val="FF0000"/>
                </a:solidFill>
                <a:cs typeface="Arial" charset="0"/>
              </a:rPr>
              <a:t>biodegradable</a:t>
            </a:r>
            <a:r>
              <a:rPr lang="fr-FR" altLang="fr-FR" sz="1600" b="1" dirty="0">
                <a:solidFill>
                  <a:srgbClr val="FF0000"/>
                </a:solidFill>
                <a:cs typeface="Arial" charset="0"/>
              </a:rPr>
              <a:t> ( &gt; 60%)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395288" y="6289675"/>
            <a:ext cx="496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Collaboration</a:t>
            </a:r>
            <a:r>
              <a:rPr kumimoji="0" lang="fr-FR" altLang="fr-FR" sz="1400" b="1" i="1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1400" b="1" i="1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</a:rPr>
              <a:t> Dr. N. Gathergood, Dublin, Ireland</a:t>
            </a:r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5651500" y="6309320"/>
            <a:ext cx="40687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i="1" dirty="0" err="1">
                <a:solidFill>
                  <a:srgbClr val="FDFDFD"/>
                </a:solidFill>
                <a:cs typeface="Arial" charset="0"/>
              </a:rPr>
              <a:t>Tetrahedron</a:t>
            </a:r>
            <a:r>
              <a:rPr lang="fr-FR" altLang="fr-FR" sz="1400" b="1" i="1" dirty="0">
                <a:solidFill>
                  <a:srgbClr val="FDFDFD"/>
                </a:solidFill>
                <a:cs typeface="Arial" charset="0"/>
              </a:rPr>
              <a:t> 2013, 69(30), 6150-6161</a:t>
            </a:r>
          </a:p>
        </p:txBody>
      </p:sp>
    </p:spTree>
    <p:extLst>
      <p:ext uri="{BB962C8B-B14F-4D97-AF65-F5344CB8AC3E}">
        <p14:creationId xmlns:p14="http://schemas.microsoft.com/office/powerpoint/2010/main" val="16282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051050" y="76200"/>
            <a:ext cx="5114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000" b="1" i="0" u="sng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Biosourced ionic Liquids  - Synthesis</a:t>
            </a:r>
            <a:endParaRPr kumimoji="0" lang="fr-FR" altLang="fr-FR" sz="2000" b="0" i="0" u="sng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961866"/>
              </p:ext>
            </p:extLst>
          </p:nvPr>
        </p:nvGraphicFramePr>
        <p:xfrm>
          <a:off x="341828" y="1484784"/>
          <a:ext cx="853336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" name="CS ChemDraw Drawing" r:id="rId3" imgW="4972862" imgH="670804" progId="ChemDraw.Document.6.0">
                  <p:embed/>
                </p:oleObj>
              </mc:Choice>
              <mc:Fallback>
                <p:oleObj name="CS ChemDraw Drawing" r:id="rId3" imgW="4972862" imgH="670804" progId="ChemDraw.Document.6.0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28" y="1484784"/>
                        <a:ext cx="8533367" cy="115212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259632" y="908720"/>
            <a:ext cx="3082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Extension to P</a:t>
            </a:r>
            <a:r>
              <a:rPr lang="fr-FR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cations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èche droite 19"/>
          <p:cNvSpPr/>
          <p:nvPr/>
        </p:nvSpPr>
        <p:spPr>
          <a:xfrm>
            <a:off x="467544" y="937062"/>
            <a:ext cx="648072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351" name="Object 87"/>
          <p:cNvGraphicFramePr>
            <a:graphicFrameLocks noChangeAspect="1"/>
          </p:cNvGraphicFramePr>
          <p:nvPr/>
        </p:nvGraphicFramePr>
        <p:xfrm>
          <a:off x="251520" y="2996952"/>
          <a:ext cx="1736081" cy="189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7" name="CS ChemDraw Drawing" r:id="rId5" imgW="1052781" imgH="1150520" progId="ChemDraw.Document.6.0">
                  <p:embed/>
                </p:oleObj>
              </mc:Choice>
              <mc:Fallback>
                <p:oleObj name="CS ChemDraw Drawing" r:id="rId5" imgW="1052781" imgH="1150520" progId="ChemDraw.Document.6.0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996952"/>
                        <a:ext cx="1736081" cy="189842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779912" y="4587603"/>
            <a:ext cx="36122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RSC Advances, 2016, 6, 113583 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113595</a:t>
            </a:r>
          </a:p>
          <a:p>
            <a:endParaRPr lang="fr-FR" sz="1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fr-FR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Catalysis</a:t>
            </a:r>
            <a:r>
              <a:rPr lang="fr-F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, 2017, 437, 121–129 </a:t>
            </a:r>
          </a:p>
        </p:txBody>
      </p:sp>
    </p:spTree>
    <p:extLst>
      <p:ext uri="{BB962C8B-B14F-4D97-AF65-F5344CB8AC3E}">
        <p14:creationId xmlns:p14="http://schemas.microsoft.com/office/powerpoint/2010/main" val="22330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81282"/>
              </p:ext>
            </p:extLst>
          </p:nvPr>
        </p:nvGraphicFramePr>
        <p:xfrm>
          <a:off x="323849" y="620688"/>
          <a:ext cx="8569325" cy="6120247"/>
        </p:xfrm>
        <a:graphic>
          <a:graphicData uri="http://schemas.openxmlformats.org/drawingml/2006/table">
            <a:tbl>
              <a:tblPr/>
              <a:tblGrid>
                <a:gridCol w="2088232"/>
                <a:gridCol w="3024336"/>
                <a:gridCol w="3456757"/>
              </a:tblGrid>
              <a:tr h="430158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R-COOH</a:t>
                      </a:r>
                    </a:p>
                  </a:txBody>
                  <a:tcPr marL="90000" marR="90000" marT="46797" marB="46797"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Path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Yield</a:t>
                      </a: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Aspect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IL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84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/ 99 %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oil</a:t>
                      </a: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TBP  L-lactate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26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/ 94 % / 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wax</a:t>
                      </a: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TBP  L-tartrate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18"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fr-FR"/>
                      </a:defPPr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/ 99 % / 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wax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TBP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malonate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2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/ 98 %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viscous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oil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TBP  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succinate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2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/ 96 %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gelly</a:t>
                      </a: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TBP  L-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malate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2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 /  96 %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oil</a:t>
                      </a: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TBP  pyruvate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 / 93 %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solid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mp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100°C)</a:t>
                      </a: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TBP  D-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glucuronate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35">
                <a:tc>
                  <a:txBody>
                    <a:bodyPr/>
                    <a:lstStyle/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 /  92 %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solid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mp</a:t>
                      </a: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100°C)</a:t>
                      </a: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TBP  D-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galacturonate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35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/ 97%  / </a:t>
                      </a:r>
                      <a:r>
                        <a:rPr kumimoji="0" lang="fr-F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oil</a:t>
                      </a: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1148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TBP  S-</a:t>
                      </a:r>
                      <a:r>
                        <a:rPr kumimoji="0" lang="fr-F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DFDF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prolinate</a:t>
                      </a: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DFDFD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051050" y="76200"/>
            <a:ext cx="6697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Biosourced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ionic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Liquids</a:t>
            </a:r>
            <a:r>
              <a:rPr kumimoji="0" lang="fr-FR" altLang="fr-FR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 - </a:t>
            </a:r>
            <a:r>
              <a:rPr kumimoji="0" lang="fr-FR" altLang="fr-FR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rPr>
              <a:t>Synthesis</a:t>
            </a:r>
            <a:endParaRPr kumimoji="0" lang="fr-FR" altLang="fr-FR" sz="2400" b="0" i="0" u="sng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699485"/>
              </p:ext>
            </p:extLst>
          </p:nvPr>
        </p:nvGraphicFramePr>
        <p:xfrm>
          <a:off x="1042988" y="1198588"/>
          <a:ext cx="7620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9" name="CS ChemDraw Drawing" r:id="rId3" imgW="761548" imgH="430881" progId="ChemDraw.Document.6.0">
                  <p:embed/>
                </p:oleObj>
              </mc:Choice>
              <mc:Fallback>
                <p:oleObj name="CS ChemDraw Drawing" r:id="rId3" imgW="761548" imgH="430881" progId="ChemDraw.Document.6.0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98588"/>
                        <a:ext cx="7620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6915"/>
              </p:ext>
            </p:extLst>
          </p:nvPr>
        </p:nvGraphicFramePr>
        <p:xfrm>
          <a:off x="684213" y="1700808"/>
          <a:ext cx="1320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0" name="CS ChemDraw Drawing" r:id="rId5" imgW="1320951" imgH="612257" progId="ChemDraw.Document.6.0">
                  <p:embed/>
                </p:oleObj>
              </mc:Choice>
              <mc:Fallback>
                <p:oleObj name="CS ChemDraw Drawing" r:id="rId5" imgW="1320951" imgH="612257" progId="ChemDraw.Document.6.0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00808"/>
                        <a:ext cx="13208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348834"/>
              </p:ext>
            </p:extLst>
          </p:nvPr>
        </p:nvGraphicFramePr>
        <p:xfrm>
          <a:off x="755650" y="2420888"/>
          <a:ext cx="1160463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1" name="CS ChemDraw Drawing" r:id="rId7" imgW="1160863" imgH="193107" progId="ChemDraw.Document.6.0">
                  <p:embed/>
                </p:oleObj>
              </mc:Choice>
              <mc:Fallback>
                <p:oleObj name="CS ChemDraw Drawing" r:id="rId7" imgW="1160863" imgH="193107" progId="ChemDraw.Document.6.0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20888"/>
                        <a:ext cx="1160463" cy="19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79216"/>
              </p:ext>
            </p:extLst>
          </p:nvPr>
        </p:nvGraphicFramePr>
        <p:xfrm>
          <a:off x="755650" y="2924944"/>
          <a:ext cx="1319213" cy="24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2" name="CS ChemDraw Drawing" r:id="rId9" imgW="1319142" imgH="246347" progId="ChemDraw.Document.6.0">
                  <p:embed/>
                </p:oleObj>
              </mc:Choice>
              <mc:Fallback>
                <p:oleObj name="CS ChemDraw Drawing" r:id="rId9" imgW="1319142" imgH="246347" progId="ChemDraw.Document.6.0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924944"/>
                        <a:ext cx="1319213" cy="24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004724"/>
              </p:ext>
            </p:extLst>
          </p:nvPr>
        </p:nvGraphicFramePr>
        <p:xfrm>
          <a:off x="1042988" y="3789040"/>
          <a:ext cx="7921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3" name="CS ChemDraw Drawing" r:id="rId11" imgW="761548" imgH="429076" progId="ChemDraw.Document.6.0">
                  <p:embed/>
                </p:oleObj>
              </mc:Choice>
              <mc:Fallback>
                <p:oleObj name="CS ChemDraw Drawing" r:id="rId11" imgW="761548" imgH="429076" progId="ChemDraw.Document.6.0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89040"/>
                        <a:ext cx="7921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925703"/>
              </p:ext>
            </p:extLst>
          </p:nvPr>
        </p:nvGraphicFramePr>
        <p:xfrm>
          <a:off x="755650" y="3284984"/>
          <a:ext cx="13192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4" name="CS ChemDraw Drawing" r:id="rId13" imgW="1319594" imgH="429527" progId="ChemDraw.Document.6.0">
                  <p:embed/>
                </p:oleObj>
              </mc:Choice>
              <mc:Fallback>
                <p:oleObj name="CS ChemDraw Drawing" r:id="rId13" imgW="1319594" imgH="429527" progId="ChemDraw.Document.6.0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84984"/>
                        <a:ext cx="1319213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137708"/>
              </p:ext>
            </p:extLst>
          </p:nvPr>
        </p:nvGraphicFramePr>
        <p:xfrm>
          <a:off x="827088" y="4328963"/>
          <a:ext cx="10080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5" name="CS ChemDraw Drawing" r:id="rId15" imgW="1162220" imgH="789121" progId="ChemDraw.Document.6.0">
                  <p:embed/>
                </p:oleObj>
              </mc:Choice>
              <mc:Fallback>
                <p:oleObj name="CS ChemDraw Drawing" r:id="rId15" imgW="1162220" imgH="789121" progId="ChemDraw.Document.6.0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328963"/>
                        <a:ext cx="1008062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721187"/>
              </p:ext>
            </p:extLst>
          </p:nvPr>
        </p:nvGraphicFramePr>
        <p:xfrm>
          <a:off x="827088" y="5157192"/>
          <a:ext cx="10556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6" name="CS ChemDraw Drawing" r:id="rId17" imgW="1160863" imgH="789121" progId="ChemDraw.Document.6.0">
                  <p:embed/>
                </p:oleObj>
              </mc:Choice>
              <mc:Fallback>
                <p:oleObj name="CS ChemDraw Drawing" r:id="rId17" imgW="1160863" imgH="789121" progId="ChemDraw.Document.6.0">
                  <p:embed/>
                  <p:pic>
                    <p:nvPicPr>
                      <p:cNvPr id="0" name="Picture 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157192"/>
                        <a:ext cx="105568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51854"/>
              </p:ext>
            </p:extLst>
          </p:nvPr>
        </p:nvGraphicFramePr>
        <p:xfrm>
          <a:off x="899592" y="6037345"/>
          <a:ext cx="1152128" cy="56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7" name="CS ChemDraw Drawing" r:id="rId19" imgW="911152" imgH="443301" progId="ChemDraw.Document.6.0">
                  <p:embed/>
                </p:oleObj>
              </mc:Choice>
              <mc:Fallback>
                <p:oleObj name="CS ChemDraw Drawing" r:id="rId19" imgW="911152" imgH="443301" progId="ChemDraw.Document.6.0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6037345"/>
                        <a:ext cx="1152128" cy="5600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8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ndulation 5">
    <a:dk1>
      <a:srgbClr val="008080"/>
    </a:dk1>
    <a:lt1>
      <a:srgbClr val="FFFFFF"/>
    </a:lt1>
    <a:dk2>
      <a:srgbClr val="006666"/>
    </a:dk2>
    <a:lt2>
      <a:srgbClr val="FFFFCC"/>
    </a:lt2>
    <a:accent1>
      <a:srgbClr val="0099FF"/>
    </a:accent1>
    <a:accent2>
      <a:srgbClr val="008080"/>
    </a:accent2>
    <a:accent3>
      <a:srgbClr val="AAB8B8"/>
    </a:accent3>
    <a:accent4>
      <a:srgbClr val="DADADA"/>
    </a:accent4>
    <a:accent5>
      <a:srgbClr val="AACAFF"/>
    </a:accent5>
    <a:accent6>
      <a:srgbClr val="007373"/>
    </a:accent6>
    <a:hlink>
      <a:srgbClr val="1ACE9F"/>
    </a:hlink>
    <a:folHlink>
      <a:srgbClr val="A5B5CD"/>
    </a:folHlink>
  </a:clrScheme>
  <a:fontScheme name="Ondul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1077</TotalTime>
  <Words>1149</Words>
  <Application>Microsoft Office PowerPoint</Application>
  <PresentationFormat>Affichage à l'écran (4:3)</PresentationFormat>
  <Paragraphs>353</Paragraphs>
  <Slides>18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Apex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Synthesis of mannosyl myristate in pure LIs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bouquillon</dc:creator>
  <cp:lastModifiedBy>Fabienne</cp:lastModifiedBy>
  <cp:revision>212</cp:revision>
  <dcterms:created xsi:type="dcterms:W3CDTF">2015-07-09T18:54:34Z</dcterms:created>
  <dcterms:modified xsi:type="dcterms:W3CDTF">2018-12-13T15:09:49Z</dcterms:modified>
</cp:coreProperties>
</file>