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9"/>
  </p:notesMasterIdLst>
  <p:handoutMasterIdLst>
    <p:handoutMasterId r:id="rId10"/>
  </p:handoutMasterIdLst>
  <p:sldIdLst>
    <p:sldId id="257" r:id="rId2"/>
    <p:sldId id="267" r:id="rId3"/>
    <p:sldId id="266" r:id="rId4"/>
    <p:sldId id="262" r:id="rId5"/>
    <p:sldId id="263" r:id="rId6"/>
    <p:sldId id="265" r:id="rId7"/>
    <p:sldId id="259" r:id="rId8"/>
  </p:sldIdLst>
  <p:sldSz cx="21677313" cy="12193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68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E0000"/>
    <a:srgbClr val="EE0000"/>
    <a:srgbClr val="FAA700"/>
    <a:srgbClr val="F4D200"/>
    <a:srgbClr val="FF4519"/>
    <a:srgbClr val="FE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1" autoAdjust="0"/>
    <p:restoredTop sz="86100" autoAdjust="0"/>
  </p:normalViewPr>
  <p:slideViewPr>
    <p:cSldViewPr snapToGrid="0" snapToObjects="1">
      <p:cViewPr varScale="1">
        <p:scale>
          <a:sx n="44" d="100"/>
          <a:sy n="44" d="100"/>
        </p:scale>
        <p:origin x="848" y="79"/>
      </p:cViewPr>
      <p:guideLst>
        <p:guide orient="horz" pos="3840"/>
        <p:guide pos="68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E617C-5A2A-8843-82DB-6D82B404D82F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058C-37E4-1E4D-9783-788A13001D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7CB91-0910-4F91-95B7-431F9A147A83}" type="datetimeFigureOut">
              <a:rPr lang="fr-CH" smtClean="0"/>
              <a:t>12.12.2018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94C6-2494-4A33-9DD1-049684FD314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333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994C6-2494-4A33-9DD1-049684FD314A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375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664" y="1995572"/>
            <a:ext cx="16257985" cy="4245175"/>
          </a:xfrm>
        </p:spPr>
        <p:txBody>
          <a:bodyPr anchor="b">
            <a:normAutofit/>
          </a:bodyPr>
          <a:lstStyle>
            <a:lvl1pPr algn="ctr">
              <a:defRPr sz="8800">
                <a:solidFill>
                  <a:srgbClr val="C00000"/>
                </a:solidFill>
                <a:latin typeface="+mn-lt"/>
              </a:defRPr>
            </a:lvl1pPr>
          </a:lstStyle>
          <a:p>
            <a:r>
              <a:rPr lang="nl-B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664" y="6404457"/>
            <a:ext cx="16257985" cy="2943960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902" indent="0" algn="ctr">
              <a:buNone/>
              <a:defRPr sz="3556"/>
            </a:lvl2pPr>
            <a:lvl3pPr marL="1625803" indent="0" algn="ctr">
              <a:buNone/>
              <a:defRPr sz="3200"/>
            </a:lvl3pPr>
            <a:lvl4pPr marL="2438705" indent="0" algn="ctr">
              <a:buNone/>
              <a:defRPr sz="2845"/>
            </a:lvl4pPr>
            <a:lvl5pPr marL="3251606" indent="0" algn="ctr">
              <a:buNone/>
              <a:defRPr sz="2845"/>
            </a:lvl5pPr>
            <a:lvl6pPr marL="4064508" indent="0" algn="ctr">
              <a:buNone/>
              <a:defRPr sz="2845"/>
            </a:lvl6pPr>
            <a:lvl7pPr marL="4877410" indent="0" algn="ctr">
              <a:buNone/>
              <a:defRPr sz="2845"/>
            </a:lvl7pPr>
            <a:lvl8pPr marL="5690311" indent="0" algn="ctr">
              <a:buNone/>
              <a:defRPr sz="2845"/>
            </a:lvl8pPr>
            <a:lvl9pPr marL="6503213" indent="0" algn="ctr">
              <a:buNone/>
              <a:defRPr sz="2845"/>
            </a:lvl9pPr>
          </a:lstStyle>
          <a:p>
            <a:r>
              <a:rPr lang="nl-B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0315" y="11301650"/>
            <a:ext cx="4877395" cy="649196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10" y="11301650"/>
            <a:ext cx="7316093" cy="6491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B391-82AD-1B4C-9073-F5FC7B3F8B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9B391-82AD-1B4C-9073-F5FC7B3F8B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7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316" y="649197"/>
            <a:ext cx="18696682" cy="2356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316" y="3245978"/>
            <a:ext cx="18696682" cy="773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9603" y="11301650"/>
            <a:ext cx="4877395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B391-82AD-1B4C-9073-F5FC7B3F8BE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3" r:id="rId3"/>
  </p:sldLayoutIdLst>
  <p:txStyles>
    <p:titleStyle>
      <a:lvl1pPr algn="l" defTabSz="1625803" rtl="0" eaLnBrk="1" latinLnBrk="0" hangingPunct="1">
        <a:lnSpc>
          <a:spcPct val="90000"/>
        </a:lnSpc>
        <a:spcBef>
          <a:spcPct val="0"/>
        </a:spcBef>
        <a:buNone/>
        <a:defRPr sz="78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51" indent="-406451" algn="l" defTabSz="1625803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352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254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5156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057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959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860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762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664" indent="-406451" algn="l" defTabSz="162580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02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03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05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06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08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410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311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213" algn="l" defTabSz="162580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whi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612" y="306306"/>
            <a:ext cx="2127524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2" y="306306"/>
            <a:ext cx="1504471" cy="18965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798" y="479841"/>
            <a:ext cx="18425716" cy="242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+mn-lt"/>
              </a:rPr>
              <a:t>Traitements</a:t>
            </a:r>
            <a:r>
              <a:rPr lang="en-US" sz="88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8800" dirty="0" err="1" smtClean="0">
                <a:solidFill>
                  <a:srgbClr val="C00000"/>
                </a:solidFill>
                <a:latin typeface="+mn-lt"/>
              </a:rPr>
              <a:t>pharmacologiques</a:t>
            </a:r>
            <a:endParaRPr lang="en-US" sz="6600" dirty="0" smtClean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612776"/>
              </p:ext>
            </p:extLst>
          </p:nvPr>
        </p:nvGraphicFramePr>
        <p:xfrm>
          <a:off x="3950235" y="3136900"/>
          <a:ext cx="13395842" cy="77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5" imgW="8964720" imgH="5155200" progId="Photoshop.Image.13">
                  <p:embed/>
                </p:oleObj>
              </mc:Choice>
              <mc:Fallback>
                <p:oleObj name="Image" r:id="rId5" imgW="8964720" imgH="51552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0235" y="3136900"/>
                        <a:ext cx="13395842" cy="770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03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612" y="306306"/>
            <a:ext cx="2127524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2" y="306306"/>
            <a:ext cx="1504471" cy="18965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798" y="479841"/>
            <a:ext cx="18425716" cy="242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>
                <a:solidFill>
                  <a:srgbClr val="C00000"/>
                </a:solidFill>
                <a:latin typeface="+mn-lt"/>
              </a:rPr>
              <a:t>Zolpidem</a:t>
            </a:r>
            <a:endParaRPr lang="en-US" sz="66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Picture 2" descr="http://therxonline.com/wp-content/uploads/2016/02/Buy-zolpidem-Stilnox-10M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2" y="3079171"/>
            <a:ext cx="9045133" cy="678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"/>
          <p:cNvPicPr>
            <a:picLocks noChangeAspect="1"/>
          </p:cNvPicPr>
          <p:nvPr/>
        </p:nvPicPr>
        <p:blipFill rotWithShape="1">
          <a:blip r:embed="rId5"/>
          <a:srcRect l="62344" t="66186" r="23464"/>
          <a:stretch/>
        </p:blipFill>
        <p:spPr>
          <a:xfrm>
            <a:off x="18136945" y="6177118"/>
            <a:ext cx="2868259" cy="3268726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/>
        </p:nvPicPr>
        <p:blipFill rotWithShape="1">
          <a:blip r:embed="rId5"/>
          <a:srcRect l="2156" t="66186" r="85393" b="10530"/>
          <a:stretch/>
        </p:blipFill>
        <p:spPr>
          <a:xfrm>
            <a:off x="14516100" y="3635255"/>
            <a:ext cx="2551724" cy="2282356"/>
          </a:xfrm>
          <a:prstGeom prst="rect">
            <a:avLst/>
          </a:prstGeom>
        </p:spPr>
      </p:pic>
      <p:pic>
        <p:nvPicPr>
          <p:cNvPr id="11" name="Image 1"/>
          <p:cNvPicPr>
            <a:picLocks noChangeAspect="1"/>
          </p:cNvPicPr>
          <p:nvPr/>
        </p:nvPicPr>
        <p:blipFill rotWithShape="1">
          <a:blip r:embed="rId5"/>
          <a:srcRect l="38892" t="66186" r="41822"/>
          <a:stretch/>
        </p:blipFill>
        <p:spPr>
          <a:xfrm>
            <a:off x="14053783" y="6177118"/>
            <a:ext cx="3897779" cy="3268726"/>
          </a:xfrm>
          <a:prstGeom prst="rect">
            <a:avLst/>
          </a:prstGeom>
        </p:spPr>
      </p:pic>
      <p:pic>
        <p:nvPicPr>
          <p:cNvPr id="12" name="Image 1"/>
          <p:cNvPicPr>
            <a:picLocks noChangeAspect="1"/>
          </p:cNvPicPr>
          <p:nvPr/>
        </p:nvPicPr>
        <p:blipFill rotWithShape="1">
          <a:blip r:embed="rId5"/>
          <a:srcRect l="14872" t="66186" r="67418"/>
          <a:stretch/>
        </p:blipFill>
        <p:spPr>
          <a:xfrm>
            <a:off x="10289098" y="6177118"/>
            <a:ext cx="3579301" cy="326872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755195" y="11194007"/>
            <a:ext cx="12763500" cy="999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Chatelle</a:t>
            </a:r>
            <a:r>
              <a:rPr lang="en-US" sz="3200" dirty="0" smtClean="0">
                <a:solidFill>
                  <a:srgbClr val="C00000"/>
                </a:solidFill>
              </a:rPr>
              <a:t> et al. </a:t>
            </a:r>
            <a:r>
              <a:rPr lang="en-US" sz="3200" i="1" dirty="0" smtClean="0">
                <a:solidFill>
                  <a:srgbClr val="C00000"/>
                </a:solidFill>
              </a:rPr>
              <a:t>Front Hum </a:t>
            </a:r>
            <a:r>
              <a:rPr lang="en-US" sz="3200" i="1" dirty="0" err="1" smtClean="0">
                <a:solidFill>
                  <a:srgbClr val="C00000"/>
                </a:solidFill>
              </a:rPr>
              <a:t>Neurosci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2014</a:t>
            </a:r>
            <a:endParaRPr lang="en-US" sz="320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7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612" y="306306"/>
            <a:ext cx="2127524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2" y="306306"/>
            <a:ext cx="1504471" cy="18965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798" y="445873"/>
            <a:ext cx="18425716" cy="242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smtClean="0">
                <a:solidFill>
                  <a:srgbClr val="C00000"/>
                </a:solidFill>
                <a:latin typeface="+mn-lt"/>
              </a:rPr>
              <a:t>Apomorphine</a:t>
            </a: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680" y="3302391"/>
            <a:ext cx="6668861" cy="59968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355054" y="11194007"/>
            <a:ext cx="12763500" cy="999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Fridman</a:t>
            </a:r>
            <a:r>
              <a:rPr lang="en-US" sz="3200" dirty="0" smtClean="0">
                <a:solidFill>
                  <a:srgbClr val="C00000"/>
                </a:solidFill>
              </a:rPr>
              <a:t> EA. </a:t>
            </a:r>
            <a:r>
              <a:rPr lang="en-US" sz="3200" i="1" dirty="0" smtClean="0">
                <a:solidFill>
                  <a:srgbClr val="C00000"/>
                </a:solidFill>
              </a:rPr>
              <a:t>Brain </a:t>
            </a:r>
            <a:r>
              <a:rPr lang="en-US" sz="3200" i="1" dirty="0" err="1">
                <a:solidFill>
                  <a:srgbClr val="C00000"/>
                </a:solidFill>
              </a:rPr>
              <a:t>Inj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2009</a:t>
            </a:r>
            <a:r>
              <a:rPr lang="en-US" sz="3200" i="1" dirty="0" smtClean="0">
                <a:solidFill>
                  <a:srgbClr val="C00000"/>
                </a:solidFill>
              </a:rPr>
              <a:t> &amp; </a:t>
            </a:r>
            <a:r>
              <a:rPr lang="en-US" sz="3200" dirty="0" smtClean="0">
                <a:solidFill>
                  <a:srgbClr val="C00000"/>
                </a:solidFill>
              </a:rPr>
              <a:t>2010</a:t>
            </a:r>
            <a:endParaRPr lang="en-US" sz="32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6075" y="3248650"/>
            <a:ext cx="5494162" cy="66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612" y="306306"/>
            <a:ext cx="2127524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2" y="306306"/>
            <a:ext cx="1504471" cy="18965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798" y="41691"/>
            <a:ext cx="18425716" cy="242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rgbClr val="C00000"/>
                </a:solidFill>
                <a:latin typeface="+mn-lt"/>
              </a:rPr>
              <a:t>Apomorphine</a:t>
            </a:r>
            <a:endParaRPr lang="en-US" sz="54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309567" y="11194007"/>
            <a:ext cx="12763500" cy="999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Schiff ND. </a:t>
            </a:r>
            <a:r>
              <a:rPr lang="en-US" sz="3200" i="1" dirty="0" smtClean="0">
                <a:solidFill>
                  <a:srgbClr val="C00000"/>
                </a:solidFill>
              </a:rPr>
              <a:t>Trends </a:t>
            </a:r>
            <a:r>
              <a:rPr lang="en-US" sz="3200" i="1" dirty="0" err="1" smtClean="0">
                <a:solidFill>
                  <a:srgbClr val="C00000"/>
                </a:solidFill>
              </a:rPr>
              <a:t>Neurosci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2010</a:t>
            </a:r>
            <a:endParaRPr lang="en-US" sz="3200" dirty="0" smtClean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077436" y="2603890"/>
            <a:ext cx="6919918" cy="6543475"/>
            <a:chOff x="7886328" y="2966417"/>
            <a:chExt cx="5904656" cy="55834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0379" y="3138196"/>
              <a:ext cx="5227098" cy="5026056"/>
            </a:xfrm>
            <a:prstGeom prst="rect">
              <a:avLst/>
            </a:prstGeom>
          </p:spPr>
        </p:pic>
        <p:grpSp>
          <p:nvGrpSpPr>
            <p:cNvPr id="37" name="Groupe 3"/>
            <p:cNvGrpSpPr/>
            <p:nvPr/>
          </p:nvGrpSpPr>
          <p:grpSpPr>
            <a:xfrm>
              <a:off x="7886328" y="2966417"/>
              <a:ext cx="5904656" cy="5583444"/>
              <a:chOff x="71332" y="1627716"/>
              <a:chExt cx="5904656" cy="5583444"/>
            </a:xfrm>
          </p:grpSpPr>
          <p:sp>
            <p:nvSpPr>
              <p:cNvPr id="39" name="ZoneTexte 7"/>
              <p:cNvSpPr txBox="1"/>
              <p:nvPr/>
            </p:nvSpPr>
            <p:spPr>
              <a:xfrm>
                <a:off x="1871532" y="2663603"/>
                <a:ext cx="2880320" cy="866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3000" dirty="0" smtClean="0"/>
                  <a:t>Cortex frontal </a:t>
                </a:r>
                <a:r>
                  <a:rPr lang="fr-CH" sz="3000" dirty="0"/>
                  <a:t>&amp; </a:t>
                </a:r>
                <a:r>
                  <a:rPr lang="fr-CH" sz="3000" dirty="0" smtClean="0"/>
                  <a:t>pariétal</a:t>
                </a:r>
                <a:endParaRPr lang="fr-CH" sz="3000" dirty="0"/>
              </a:p>
            </p:txBody>
          </p:sp>
          <p:sp>
            <p:nvSpPr>
              <p:cNvPr id="40" name="ZoneTexte 40"/>
              <p:cNvSpPr txBox="1"/>
              <p:nvPr/>
            </p:nvSpPr>
            <p:spPr>
              <a:xfrm>
                <a:off x="71332" y="5327895"/>
                <a:ext cx="2880320" cy="47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3000" dirty="0"/>
                  <a:t>Thalamus</a:t>
                </a:r>
              </a:p>
            </p:txBody>
          </p:sp>
          <p:sp>
            <p:nvSpPr>
              <p:cNvPr id="41" name="ZoneTexte 41"/>
              <p:cNvSpPr txBox="1"/>
              <p:nvPr/>
            </p:nvSpPr>
            <p:spPr>
              <a:xfrm>
                <a:off x="2519616" y="6738442"/>
                <a:ext cx="2561435" cy="47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3000" dirty="0"/>
                  <a:t>Pallidum</a:t>
                </a:r>
              </a:p>
            </p:txBody>
          </p:sp>
          <p:sp>
            <p:nvSpPr>
              <p:cNvPr id="42" name="ZoneTexte 42"/>
              <p:cNvSpPr txBox="1"/>
              <p:nvPr/>
            </p:nvSpPr>
            <p:spPr>
              <a:xfrm>
                <a:off x="3095668" y="4967860"/>
                <a:ext cx="2880320" cy="472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3000" dirty="0"/>
                  <a:t>Striatum</a:t>
                </a:r>
              </a:p>
            </p:txBody>
          </p:sp>
          <p:sp>
            <p:nvSpPr>
              <p:cNvPr id="43" name="Arc 42"/>
              <p:cNvSpPr/>
              <p:nvPr/>
            </p:nvSpPr>
            <p:spPr>
              <a:xfrm rot="333242" flipH="1" flipV="1">
                <a:off x="1350208" y="3797515"/>
                <a:ext cx="432048" cy="1152128"/>
              </a:xfrm>
              <a:prstGeom prst="arc">
                <a:avLst>
                  <a:gd name="adj1" fmla="val 16584461"/>
                  <a:gd name="adj2" fmla="val 5033596"/>
                </a:avLst>
              </a:prstGeom>
              <a:noFill/>
              <a:ln w="38100">
                <a:solidFill>
                  <a:srgbClr val="1DD16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 sz="3000"/>
              </a:p>
            </p:txBody>
          </p:sp>
          <p:sp>
            <p:nvSpPr>
              <p:cNvPr id="44" name="Arc 43"/>
              <p:cNvSpPr/>
              <p:nvPr/>
            </p:nvSpPr>
            <p:spPr>
              <a:xfrm rot="333242">
                <a:off x="1350208" y="3797515"/>
                <a:ext cx="432048" cy="1152128"/>
              </a:xfrm>
              <a:prstGeom prst="arc">
                <a:avLst>
                  <a:gd name="adj1" fmla="val 16584461"/>
                  <a:gd name="adj2" fmla="val 5033596"/>
                </a:avLst>
              </a:prstGeom>
              <a:noFill/>
              <a:ln w="38100">
                <a:solidFill>
                  <a:srgbClr val="1DD16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 sz="3000"/>
              </a:p>
            </p:txBody>
          </p:sp>
          <p:sp>
            <p:nvSpPr>
              <p:cNvPr id="45" name="Arc 44"/>
              <p:cNvSpPr/>
              <p:nvPr/>
            </p:nvSpPr>
            <p:spPr>
              <a:xfrm rot="333242">
                <a:off x="4319803" y="3737325"/>
                <a:ext cx="432048" cy="1152128"/>
              </a:xfrm>
              <a:prstGeom prst="arc">
                <a:avLst>
                  <a:gd name="adj1" fmla="val 16584461"/>
                  <a:gd name="adj2" fmla="val 5033596"/>
                </a:avLst>
              </a:prstGeom>
              <a:noFill/>
              <a:ln w="38100">
                <a:solidFill>
                  <a:srgbClr val="1DD16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 sz="3000"/>
              </a:p>
            </p:txBody>
          </p:sp>
          <p:sp>
            <p:nvSpPr>
              <p:cNvPr id="46" name="Arc 45"/>
              <p:cNvSpPr/>
              <p:nvPr/>
            </p:nvSpPr>
            <p:spPr>
              <a:xfrm rot="6261957">
                <a:off x="2275453" y="5229787"/>
                <a:ext cx="432048" cy="1583787"/>
              </a:xfrm>
              <a:prstGeom prst="arc">
                <a:avLst>
                  <a:gd name="adj1" fmla="val 16584461"/>
                  <a:gd name="adj2" fmla="val 5033596"/>
                </a:avLst>
              </a:prstGeom>
              <a:noFill/>
              <a:ln w="38100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 sz="3000"/>
              </a:p>
            </p:txBody>
          </p:sp>
          <p:sp>
            <p:nvSpPr>
              <p:cNvPr id="47" name="Arc 46"/>
              <p:cNvSpPr/>
              <p:nvPr/>
            </p:nvSpPr>
            <p:spPr>
              <a:xfrm rot="15338043" flipV="1">
                <a:off x="3941078" y="5306425"/>
                <a:ext cx="432048" cy="1583787"/>
              </a:xfrm>
              <a:prstGeom prst="arc">
                <a:avLst>
                  <a:gd name="adj1" fmla="val 16584461"/>
                  <a:gd name="adj2" fmla="val 5033596"/>
                </a:avLst>
              </a:prstGeom>
              <a:noFill/>
              <a:ln w="38100">
                <a:solidFill>
                  <a:srgbClr val="FF0000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 sz="3000"/>
              </a:p>
            </p:txBody>
          </p:sp>
          <p:sp>
            <p:nvSpPr>
              <p:cNvPr id="48" name="ZoneTexte 55"/>
              <p:cNvSpPr txBox="1"/>
              <p:nvPr/>
            </p:nvSpPr>
            <p:spPr>
              <a:xfrm>
                <a:off x="1871532" y="1627716"/>
                <a:ext cx="2880320" cy="551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H" sz="3600" b="1" dirty="0"/>
                  <a:t>NORMAL</a:t>
                </a:r>
                <a:endParaRPr lang="fr-CH" sz="3000" b="1" dirty="0"/>
              </a:p>
            </p:txBody>
          </p:sp>
          <p:sp>
            <p:nvSpPr>
              <p:cNvPr id="49" name="Arc 48"/>
              <p:cNvSpPr/>
              <p:nvPr/>
            </p:nvSpPr>
            <p:spPr>
              <a:xfrm rot="5400000" flipH="1" flipV="1">
                <a:off x="2534064" y="3906815"/>
                <a:ext cx="1143414" cy="2428066"/>
              </a:xfrm>
              <a:prstGeom prst="arc">
                <a:avLst>
                  <a:gd name="adj1" fmla="val 16584461"/>
                  <a:gd name="adj2" fmla="val 5033596"/>
                </a:avLst>
              </a:prstGeom>
              <a:noFill/>
              <a:ln w="38100">
                <a:solidFill>
                  <a:srgbClr val="1DD16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CH" sz="3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18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612" y="306306"/>
            <a:ext cx="2127524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2" y="306306"/>
            <a:ext cx="1504471" cy="18965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798" y="41691"/>
            <a:ext cx="18425716" cy="242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rgbClr val="C00000"/>
                </a:solidFill>
                <a:latin typeface="+mn-lt"/>
              </a:rPr>
              <a:t>Apomorphine</a:t>
            </a:r>
            <a:endParaRPr lang="en-US" sz="54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313" y="2805206"/>
            <a:ext cx="6125859" cy="5890248"/>
          </a:xfrm>
          <a:prstGeom prst="rect">
            <a:avLst/>
          </a:prstGeom>
        </p:spPr>
      </p:pic>
      <p:sp>
        <p:nvSpPr>
          <p:cNvPr id="40" name="ZoneTexte 40"/>
          <p:cNvSpPr txBox="1"/>
          <p:nvPr/>
        </p:nvSpPr>
        <p:spPr>
          <a:xfrm>
            <a:off x="7077436" y="6940290"/>
            <a:ext cx="3375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/>
              <a:t>Thalamus</a:t>
            </a:r>
          </a:p>
        </p:txBody>
      </p:sp>
      <p:sp>
        <p:nvSpPr>
          <p:cNvPr id="41" name="ZoneTexte 41"/>
          <p:cNvSpPr txBox="1"/>
          <p:nvPr/>
        </p:nvSpPr>
        <p:spPr>
          <a:xfrm>
            <a:off x="9946684" y="8593370"/>
            <a:ext cx="3001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/>
              <a:t>Pallidum</a:t>
            </a:r>
          </a:p>
        </p:txBody>
      </p:sp>
      <p:sp>
        <p:nvSpPr>
          <p:cNvPr id="42" name="ZoneTexte 42"/>
          <p:cNvSpPr txBox="1"/>
          <p:nvPr/>
        </p:nvSpPr>
        <p:spPr>
          <a:xfrm>
            <a:off x="10621784" y="6518349"/>
            <a:ext cx="3375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/>
              <a:t>Striatum</a:t>
            </a:r>
          </a:p>
        </p:txBody>
      </p:sp>
      <p:sp>
        <p:nvSpPr>
          <p:cNvPr id="43" name="Arc 42"/>
          <p:cNvSpPr/>
          <p:nvPr/>
        </p:nvSpPr>
        <p:spPr>
          <a:xfrm rot="333242" flipH="1" flipV="1">
            <a:off x="8576205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4" name="Arc 43"/>
          <p:cNvSpPr/>
          <p:nvPr/>
        </p:nvSpPr>
        <p:spPr>
          <a:xfrm rot="333242">
            <a:off x="8576205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5" name="Arc 44"/>
          <p:cNvSpPr/>
          <p:nvPr/>
        </p:nvSpPr>
        <p:spPr>
          <a:xfrm rot="333242">
            <a:off x="12056400" y="5076233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6" name="Arc 45"/>
          <p:cNvSpPr/>
          <p:nvPr/>
        </p:nvSpPr>
        <p:spPr>
          <a:xfrm rot="6261957">
            <a:off x="9660539" y="6825313"/>
            <a:ext cx="506335" cy="1856107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7" name="Arc 46"/>
          <p:cNvSpPr/>
          <p:nvPr/>
        </p:nvSpPr>
        <p:spPr>
          <a:xfrm rot="15338043" flipV="1">
            <a:off x="11612556" y="6915128"/>
            <a:ext cx="506335" cy="1856107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9" name="Arc 48"/>
          <p:cNvSpPr/>
          <p:nvPr/>
        </p:nvSpPr>
        <p:spPr>
          <a:xfrm rot="5400000" flipH="1" flipV="1">
            <a:off x="9963617" y="5274865"/>
            <a:ext cx="1340016" cy="2845554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51" name="ZoneTexte 71"/>
          <p:cNvSpPr txBox="1"/>
          <p:nvPr/>
        </p:nvSpPr>
        <p:spPr>
          <a:xfrm>
            <a:off x="10083986" y="5562055"/>
            <a:ext cx="107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>
                <a:solidFill>
                  <a:srgbClr val="FF0000"/>
                </a:solidFill>
              </a:rPr>
              <a:t>X</a:t>
            </a:r>
            <a:endParaRPr lang="fr-CH" sz="4000" b="1" dirty="0">
              <a:solidFill>
                <a:srgbClr val="FF0000"/>
              </a:solidFill>
            </a:endParaRPr>
          </a:p>
        </p:txBody>
      </p:sp>
      <p:sp>
        <p:nvSpPr>
          <p:cNvPr id="53" name="ZoneTexte 71"/>
          <p:cNvSpPr txBox="1"/>
          <p:nvPr/>
        </p:nvSpPr>
        <p:spPr>
          <a:xfrm>
            <a:off x="12024939" y="5333179"/>
            <a:ext cx="107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>
                <a:solidFill>
                  <a:srgbClr val="FF0000"/>
                </a:solidFill>
              </a:rPr>
              <a:t>X</a:t>
            </a:r>
            <a:endParaRPr lang="fr-CH" sz="4000" b="1" dirty="0">
              <a:solidFill>
                <a:srgbClr val="FF0000"/>
              </a:solidFill>
            </a:endParaRPr>
          </a:p>
        </p:txBody>
      </p:sp>
      <p:sp>
        <p:nvSpPr>
          <p:cNvPr id="54" name="ZoneTexte 55"/>
          <p:cNvSpPr txBox="1"/>
          <p:nvPr/>
        </p:nvSpPr>
        <p:spPr>
          <a:xfrm>
            <a:off x="8630149" y="2581665"/>
            <a:ext cx="448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 smtClean="0"/>
              <a:t>LESION CEREBRALE</a:t>
            </a:r>
            <a:endParaRPr lang="fr-CH" sz="3000" b="1" dirty="0"/>
          </a:p>
        </p:txBody>
      </p:sp>
      <p:sp>
        <p:nvSpPr>
          <p:cNvPr id="23" name="ZoneTexte 7"/>
          <p:cNvSpPr txBox="1"/>
          <p:nvPr/>
        </p:nvSpPr>
        <p:spPr>
          <a:xfrm>
            <a:off x="9187167" y="3817891"/>
            <a:ext cx="337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 smtClean="0"/>
              <a:t>Cortex frontal </a:t>
            </a:r>
            <a:r>
              <a:rPr lang="fr-CH" sz="3000" dirty="0"/>
              <a:t>&amp; </a:t>
            </a:r>
            <a:r>
              <a:rPr lang="fr-CH" sz="3000" dirty="0" smtClean="0"/>
              <a:t>pariétal</a:t>
            </a:r>
            <a:endParaRPr lang="fr-CH" sz="3000" dirty="0"/>
          </a:p>
        </p:txBody>
      </p:sp>
      <p:sp>
        <p:nvSpPr>
          <p:cNvPr id="26" name="Arc 25"/>
          <p:cNvSpPr/>
          <p:nvPr/>
        </p:nvSpPr>
        <p:spPr>
          <a:xfrm rot="15338043" flipV="1">
            <a:off x="11612556" y="6920111"/>
            <a:ext cx="506335" cy="1856107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27" name="Arc 26"/>
          <p:cNvSpPr/>
          <p:nvPr/>
        </p:nvSpPr>
        <p:spPr>
          <a:xfrm rot="6261957">
            <a:off x="9595785" y="6720467"/>
            <a:ext cx="558448" cy="2015745"/>
          </a:xfrm>
          <a:prstGeom prst="arc">
            <a:avLst>
              <a:gd name="adj1" fmla="val 16584461"/>
              <a:gd name="adj2" fmla="val 5033596"/>
            </a:avLst>
          </a:prstGeom>
          <a:noFill/>
          <a:ln w="1270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/>
          </a:p>
        </p:txBody>
      </p:sp>
      <p:sp>
        <p:nvSpPr>
          <p:cNvPr id="29" name="Arc 28"/>
          <p:cNvSpPr/>
          <p:nvPr/>
        </p:nvSpPr>
        <p:spPr>
          <a:xfrm rot="333242">
            <a:off x="8576203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30" name="Arc 29"/>
          <p:cNvSpPr/>
          <p:nvPr/>
        </p:nvSpPr>
        <p:spPr>
          <a:xfrm rot="333242" flipH="1" flipV="1">
            <a:off x="8576206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2562737" y="11198694"/>
            <a:ext cx="12763500" cy="999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Schiff ND. </a:t>
            </a:r>
            <a:r>
              <a:rPr lang="en-US" sz="3200" i="1" dirty="0" smtClean="0">
                <a:solidFill>
                  <a:srgbClr val="C00000"/>
                </a:solidFill>
              </a:rPr>
              <a:t>Trends </a:t>
            </a:r>
            <a:r>
              <a:rPr lang="en-US" sz="3200" i="1" dirty="0" err="1" smtClean="0">
                <a:solidFill>
                  <a:srgbClr val="C00000"/>
                </a:solidFill>
              </a:rPr>
              <a:t>Neurosci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2010</a:t>
            </a:r>
            <a:endParaRPr lang="en-US" sz="320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86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  <p:bldP spid="51" grpId="0"/>
      <p:bldP spid="53" grpId="0"/>
      <p:bldP spid="26" grpId="0" animBg="1"/>
      <p:bldP spid="27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wh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612" y="306306"/>
            <a:ext cx="2127524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2" y="306306"/>
            <a:ext cx="1504471" cy="189656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25798" y="41691"/>
            <a:ext cx="18425716" cy="2425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solidFill>
                  <a:srgbClr val="C00000"/>
                </a:solidFill>
                <a:latin typeface="+mn-lt"/>
              </a:rPr>
              <a:t>Apomorphine</a:t>
            </a:r>
            <a:endParaRPr lang="en-US" sz="5400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313" y="2805206"/>
            <a:ext cx="6125859" cy="5890248"/>
          </a:xfrm>
          <a:prstGeom prst="rect">
            <a:avLst/>
          </a:prstGeom>
        </p:spPr>
      </p:pic>
      <p:sp>
        <p:nvSpPr>
          <p:cNvPr id="40" name="ZoneTexte 40"/>
          <p:cNvSpPr txBox="1"/>
          <p:nvPr/>
        </p:nvSpPr>
        <p:spPr>
          <a:xfrm>
            <a:off x="7077436" y="6940290"/>
            <a:ext cx="3375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/>
              <a:t>Thalamus</a:t>
            </a:r>
          </a:p>
        </p:txBody>
      </p:sp>
      <p:sp>
        <p:nvSpPr>
          <p:cNvPr id="41" name="ZoneTexte 41"/>
          <p:cNvSpPr txBox="1"/>
          <p:nvPr/>
        </p:nvSpPr>
        <p:spPr>
          <a:xfrm>
            <a:off x="9946684" y="8593370"/>
            <a:ext cx="3001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/>
              <a:t>Pallidum</a:t>
            </a:r>
          </a:p>
        </p:txBody>
      </p:sp>
      <p:sp>
        <p:nvSpPr>
          <p:cNvPr id="42" name="ZoneTexte 42"/>
          <p:cNvSpPr txBox="1"/>
          <p:nvPr/>
        </p:nvSpPr>
        <p:spPr>
          <a:xfrm>
            <a:off x="10621784" y="6518349"/>
            <a:ext cx="3375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/>
              <a:t>Striatum</a:t>
            </a:r>
          </a:p>
        </p:txBody>
      </p:sp>
      <p:sp>
        <p:nvSpPr>
          <p:cNvPr id="43" name="Arc 42"/>
          <p:cNvSpPr/>
          <p:nvPr/>
        </p:nvSpPr>
        <p:spPr>
          <a:xfrm rot="333242" flipH="1" flipV="1">
            <a:off x="8576205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4" name="Arc 43"/>
          <p:cNvSpPr/>
          <p:nvPr/>
        </p:nvSpPr>
        <p:spPr>
          <a:xfrm rot="333242">
            <a:off x="8576205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5" name="Arc 44"/>
          <p:cNvSpPr/>
          <p:nvPr/>
        </p:nvSpPr>
        <p:spPr>
          <a:xfrm rot="333242">
            <a:off x="12056400" y="5076233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6" name="Arc 45"/>
          <p:cNvSpPr/>
          <p:nvPr/>
        </p:nvSpPr>
        <p:spPr>
          <a:xfrm rot="6261957">
            <a:off x="9660539" y="6825313"/>
            <a:ext cx="506335" cy="1856107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7" name="Arc 46"/>
          <p:cNvSpPr/>
          <p:nvPr/>
        </p:nvSpPr>
        <p:spPr>
          <a:xfrm rot="15338043" flipV="1">
            <a:off x="11612556" y="6915128"/>
            <a:ext cx="506335" cy="1856107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49" name="Arc 48"/>
          <p:cNvSpPr/>
          <p:nvPr/>
        </p:nvSpPr>
        <p:spPr>
          <a:xfrm rot="5400000" flipH="1" flipV="1">
            <a:off x="9963617" y="5274865"/>
            <a:ext cx="1340016" cy="2845554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51" name="ZoneTexte 71"/>
          <p:cNvSpPr txBox="1"/>
          <p:nvPr/>
        </p:nvSpPr>
        <p:spPr>
          <a:xfrm>
            <a:off x="10083986" y="5562055"/>
            <a:ext cx="107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>
                <a:solidFill>
                  <a:srgbClr val="FF0000"/>
                </a:solidFill>
              </a:rPr>
              <a:t>X</a:t>
            </a:r>
            <a:endParaRPr lang="fr-CH" sz="4000" b="1" dirty="0">
              <a:solidFill>
                <a:srgbClr val="FF0000"/>
              </a:solidFill>
            </a:endParaRPr>
          </a:p>
        </p:txBody>
      </p:sp>
      <p:sp>
        <p:nvSpPr>
          <p:cNvPr id="53" name="ZoneTexte 71"/>
          <p:cNvSpPr txBox="1"/>
          <p:nvPr/>
        </p:nvSpPr>
        <p:spPr>
          <a:xfrm>
            <a:off x="12024939" y="5333179"/>
            <a:ext cx="1075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5400" b="1" dirty="0">
                <a:solidFill>
                  <a:srgbClr val="FF0000"/>
                </a:solidFill>
              </a:rPr>
              <a:t>X</a:t>
            </a:r>
            <a:endParaRPr lang="fr-CH" sz="4000" b="1" dirty="0">
              <a:solidFill>
                <a:srgbClr val="FF0000"/>
              </a:solidFill>
            </a:endParaRPr>
          </a:p>
        </p:txBody>
      </p:sp>
      <p:sp>
        <p:nvSpPr>
          <p:cNvPr id="54" name="ZoneTexte 55"/>
          <p:cNvSpPr txBox="1"/>
          <p:nvPr/>
        </p:nvSpPr>
        <p:spPr>
          <a:xfrm>
            <a:off x="8630149" y="2581665"/>
            <a:ext cx="4489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 smtClean="0"/>
              <a:t>APOMORPHINE</a:t>
            </a:r>
            <a:endParaRPr lang="fr-CH" sz="3000" b="1" dirty="0"/>
          </a:p>
        </p:txBody>
      </p:sp>
      <p:sp>
        <p:nvSpPr>
          <p:cNvPr id="23" name="ZoneTexte 7"/>
          <p:cNvSpPr txBox="1"/>
          <p:nvPr/>
        </p:nvSpPr>
        <p:spPr>
          <a:xfrm>
            <a:off x="9187167" y="3817891"/>
            <a:ext cx="337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000" dirty="0" smtClean="0"/>
              <a:t>Cortex frontal </a:t>
            </a:r>
            <a:r>
              <a:rPr lang="fr-CH" sz="3000" dirty="0"/>
              <a:t>&amp; </a:t>
            </a:r>
            <a:r>
              <a:rPr lang="fr-CH" sz="3000" dirty="0" smtClean="0"/>
              <a:t>pariétal</a:t>
            </a:r>
            <a:endParaRPr lang="fr-CH" sz="3000" dirty="0"/>
          </a:p>
        </p:txBody>
      </p:sp>
      <p:sp>
        <p:nvSpPr>
          <p:cNvPr id="26" name="Arc 25"/>
          <p:cNvSpPr/>
          <p:nvPr/>
        </p:nvSpPr>
        <p:spPr>
          <a:xfrm rot="15338043" flipV="1">
            <a:off x="11612556" y="6920111"/>
            <a:ext cx="506335" cy="1856107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27" name="Arc 26"/>
          <p:cNvSpPr/>
          <p:nvPr/>
        </p:nvSpPr>
        <p:spPr>
          <a:xfrm rot="6261957">
            <a:off x="9595785" y="6720467"/>
            <a:ext cx="558448" cy="2015745"/>
          </a:xfrm>
          <a:prstGeom prst="arc">
            <a:avLst>
              <a:gd name="adj1" fmla="val 16584461"/>
              <a:gd name="adj2" fmla="val 5033596"/>
            </a:avLst>
          </a:prstGeom>
          <a:noFill/>
          <a:ln w="1270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/>
          </a:p>
        </p:txBody>
      </p:sp>
      <p:sp>
        <p:nvSpPr>
          <p:cNvPr id="29" name="Arc 28"/>
          <p:cNvSpPr/>
          <p:nvPr/>
        </p:nvSpPr>
        <p:spPr>
          <a:xfrm rot="333242">
            <a:off x="8576203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30" name="Arc 29"/>
          <p:cNvSpPr/>
          <p:nvPr/>
        </p:nvSpPr>
        <p:spPr>
          <a:xfrm rot="333242" flipH="1" flipV="1">
            <a:off x="8576206" y="5146772"/>
            <a:ext cx="506335" cy="1350228"/>
          </a:xfrm>
          <a:prstGeom prst="arc">
            <a:avLst>
              <a:gd name="adj1" fmla="val 16584461"/>
              <a:gd name="adj2" fmla="val 5033596"/>
            </a:avLst>
          </a:prstGeom>
          <a:noFill/>
          <a:ln w="38100">
            <a:solidFill>
              <a:srgbClr val="1DD162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3000"/>
          </a:p>
        </p:txBody>
      </p:sp>
      <p:sp>
        <p:nvSpPr>
          <p:cNvPr id="25" name="Arc 24"/>
          <p:cNvSpPr/>
          <p:nvPr/>
        </p:nvSpPr>
        <p:spPr>
          <a:xfrm rot="2556251">
            <a:off x="13068230" y="5232707"/>
            <a:ext cx="1153090" cy="2507716"/>
          </a:xfrm>
          <a:prstGeom prst="arc">
            <a:avLst>
              <a:gd name="adj1" fmla="val 19081610"/>
              <a:gd name="adj2" fmla="val 4476439"/>
            </a:avLst>
          </a:prstGeom>
          <a:noFill/>
          <a:ln w="127000">
            <a:solidFill>
              <a:srgbClr val="1DD16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/>
          </a:p>
        </p:txBody>
      </p:sp>
      <p:pic>
        <p:nvPicPr>
          <p:cNvPr id="28" name="Imag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6132" y="4663723"/>
            <a:ext cx="2839704" cy="2553566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2371636" y="11194007"/>
            <a:ext cx="12763500" cy="9995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Schiff ND. </a:t>
            </a:r>
            <a:r>
              <a:rPr lang="en-US" sz="3200" i="1" dirty="0" smtClean="0">
                <a:solidFill>
                  <a:srgbClr val="C00000"/>
                </a:solidFill>
              </a:rPr>
              <a:t>Trends </a:t>
            </a:r>
            <a:r>
              <a:rPr lang="en-US" sz="3200" i="1" dirty="0" err="1" smtClean="0">
                <a:solidFill>
                  <a:srgbClr val="C00000"/>
                </a:solidFill>
              </a:rPr>
              <a:t>Neurosci</a:t>
            </a:r>
            <a:r>
              <a:rPr lang="en-US" sz="3200" i="1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2010</a:t>
            </a:r>
            <a:endParaRPr lang="en-US" sz="3200" dirty="0" smtClean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86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  <p:bldP spid="51" grpId="0"/>
      <p:bldP spid="53" grpId="0"/>
      <p:bldP spid="26" grpId="0" animBg="1"/>
      <p:bldP spid="27" grpId="0" animBg="1"/>
      <p:bldP spid="29" grpId="0" animBg="1"/>
      <p:bldP spid="30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logowhit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5612" y="306306"/>
            <a:ext cx="2127524" cy="189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892" y="306306"/>
            <a:ext cx="1504471" cy="189656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141" y="2786257"/>
            <a:ext cx="4761727" cy="1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n-lt"/>
              </a:rPr>
              <a:t>Comportement</a:t>
            </a:r>
            <a:endParaRPr lang="en-US" sz="44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0494" y="3147196"/>
            <a:ext cx="4016071" cy="1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n-lt"/>
              </a:rPr>
              <a:t>Métabolisme</a:t>
            </a:r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PET</a:t>
            </a:r>
            <a:endParaRPr lang="en-US" sz="44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919816" y="3164128"/>
            <a:ext cx="4718034" cy="1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n-lt"/>
              </a:rPr>
              <a:t>Connectivité</a:t>
            </a:r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EEG</a:t>
            </a:r>
            <a:endParaRPr lang="en-US" sz="44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59"/>
          <a:stretch/>
        </p:blipFill>
        <p:spPr>
          <a:xfrm>
            <a:off x="446838" y="6180666"/>
            <a:ext cx="4537420" cy="315311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011" y="5037824"/>
            <a:ext cx="5072819" cy="512960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129" y="4204198"/>
            <a:ext cx="6529409" cy="615644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225755" y="3147196"/>
            <a:ext cx="5150402" cy="142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6258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n-lt"/>
              </a:rPr>
              <a:t>Connectivité</a:t>
            </a:r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54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5400" b="1" dirty="0" smtClean="0">
                <a:solidFill>
                  <a:srgbClr val="C00000"/>
                </a:solidFill>
                <a:latin typeface="+mn-lt"/>
              </a:rPr>
              <a:t>IRM</a:t>
            </a:r>
            <a:endParaRPr lang="en-US" sz="4400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5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1332" y="5739028"/>
            <a:ext cx="3899140" cy="40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75</Words>
  <Application>Microsoft Office PowerPoint</Application>
  <PresentationFormat>Personnalisé</PresentationFormat>
  <Paragraphs>35</Paragraphs>
  <Slides>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Adobe Photoshop Image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Leandro SANZ</dc:creator>
  <cp:lastModifiedBy>Leandro SANZ</cp:lastModifiedBy>
  <cp:revision>56</cp:revision>
  <dcterms:created xsi:type="dcterms:W3CDTF">2016-03-16T17:36:50Z</dcterms:created>
  <dcterms:modified xsi:type="dcterms:W3CDTF">2018-12-12T18:31:50Z</dcterms:modified>
</cp:coreProperties>
</file>