
<file path=[Content_Types].xml><?xml version="1.0" encoding="utf-8"?>
<Types xmlns="http://schemas.openxmlformats.org/package/2006/content-types">
  <Default Extension="xml" ContentType="application/xml"/>
  <Default Extension="doc" ContentType="application/msword"/>
  <Default Extension="jpeg" ContentType="image/jpeg"/>
  <Default Extension="jpg" ContentType="image/jpeg"/>
  <Default Extension="emf" ContentType="image/x-emf"/>
  <Default Extension="rels" ContentType="application/vnd.openxmlformats-package.relationships+xml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embeddings/oleObject5.bin" ContentType="application/vnd.openxmlformats-officedocument.oleObject"/>
  <Override PartName="/ppt/embeddings/oleObject6.bin" ContentType="application/vnd.openxmlformats-officedocument.oleObject"/>
  <Override PartName="/ppt/embeddings/oleObject7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7018338" cy="100949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1DC20C"/>
    <a:srgbClr val="21FF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Style léger 2 - Accentuation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200" d="100"/>
          <a:sy n="200" d="100"/>
        </p:scale>
        <p:origin x="64" y="8208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4" Type="http://schemas.openxmlformats.org/officeDocument/2006/relationships/image" Target="../media/image4.emf"/><Relationship Id="rId5" Type="http://schemas.openxmlformats.org/officeDocument/2006/relationships/image" Target="../media/image5.emf"/><Relationship Id="rId6" Type="http://schemas.openxmlformats.org/officeDocument/2006/relationships/image" Target="../media/image6.emf"/><Relationship Id="rId7" Type="http://schemas.openxmlformats.org/officeDocument/2006/relationships/image" Target="../media/image7.emf"/><Relationship Id="rId8" Type="http://schemas.openxmlformats.org/officeDocument/2006/relationships/image" Target="../media/image8.emf"/><Relationship Id="rId1" Type="http://schemas.openxmlformats.org/officeDocument/2006/relationships/image" Target="../media/image1.emf"/><Relationship Id="rId2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1280" cy="504746"/>
          </a:xfrm>
          <a:prstGeom prst="rect">
            <a:avLst/>
          </a:prstGeom>
        </p:spPr>
        <p:txBody>
          <a:bodyPr vert="horz" lIns="98051" tIns="49026" rIns="98051" bIns="49026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975435" y="0"/>
            <a:ext cx="3041280" cy="504746"/>
          </a:xfrm>
          <a:prstGeom prst="rect">
            <a:avLst/>
          </a:prstGeom>
        </p:spPr>
        <p:txBody>
          <a:bodyPr vert="horz" lIns="98051" tIns="49026" rIns="98051" bIns="49026" rtlCol="0"/>
          <a:lstStyle>
            <a:lvl1pPr algn="r">
              <a:defRPr sz="1300"/>
            </a:lvl1pPr>
          </a:lstStyle>
          <a:p>
            <a:fld id="{8EDC8638-569E-40DB-9466-F752F5732A2E}" type="datetimeFigureOut">
              <a:rPr lang="en-US" smtClean="0"/>
              <a:t>30/08/18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198688" y="755650"/>
            <a:ext cx="2620962" cy="37861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8051" tIns="49026" rIns="98051" bIns="49026" rtlCol="0" anchor="ctr"/>
          <a:lstStyle/>
          <a:p>
            <a:endParaRPr lang="en-US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1834" y="4795085"/>
            <a:ext cx="5614670" cy="4542711"/>
          </a:xfrm>
          <a:prstGeom prst="rect">
            <a:avLst/>
          </a:prstGeom>
        </p:spPr>
        <p:txBody>
          <a:bodyPr vert="horz" lIns="98051" tIns="49026" rIns="98051" bIns="49026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588415"/>
            <a:ext cx="3041280" cy="504746"/>
          </a:xfrm>
          <a:prstGeom prst="rect">
            <a:avLst/>
          </a:prstGeom>
        </p:spPr>
        <p:txBody>
          <a:bodyPr vert="horz" lIns="98051" tIns="49026" rIns="98051" bIns="49026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975435" y="9588415"/>
            <a:ext cx="3041280" cy="504746"/>
          </a:xfrm>
          <a:prstGeom prst="rect">
            <a:avLst/>
          </a:prstGeom>
        </p:spPr>
        <p:txBody>
          <a:bodyPr vert="horz" lIns="98051" tIns="49026" rIns="98051" bIns="49026" rtlCol="0" anchor="b"/>
          <a:lstStyle>
            <a:lvl1pPr algn="r">
              <a:defRPr sz="1300"/>
            </a:lvl1pPr>
          </a:lstStyle>
          <a:p>
            <a:fld id="{ACD5274E-36D3-4961-A51E-C720EED16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6801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D5274E-36D3-4961-A51E-C720EED16AE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1394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5585551"/>
            <a:ext cx="6858000" cy="4320449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6858000" cy="5585551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3831116"/>
            <a:ext cx="6858000" cy="3302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2311400"/>
            <a:ext cx="6858000" cy="7374467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5346" y="7298121"/>
            <a:ext cx="4227758" cy="1274172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9FE6D-D958-4326-AE5A-725B5ACDF253}" type="datetimeFigureOut">
              <a:rPr lang="en-US" smtClean="0"/>
              <a:t>30/08/18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668E2-4BAB-4FCA-9CC1-C51AD0DD1E6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3186" y="4524420"/>
            <a:ext cx="5381513" cy="2590130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28750" y="1056639"/>
            <a:ext cx="4800600" cy="501904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9FE6D-D958-4326-AE5A-725B5ACDF253}" type="datetimeFigureOut">
              <a:rPr lang="en-US" smtClean="0"/>
              <a:t>30/08/18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668E2-4BAB-4FCA-9CC1-C51AD0DD1E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9" y="543858"/>
            <a:ext cx="1543050" cy="7566490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93085" y="1056639"/>
            <a:ext cx="3621965" cy="7070164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9FE6D-D958-4326-AE5A-725B5ACDF253}" type="datetimeFigureOut">
              <a:rPr lang="en-US" smtClean="0"/>
              <a:t>30/08/18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668E2-4BAB-4FCA-9CC1-C51AD0DD1E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9FE6D-D958-4326-AE5A-725B5ACDF253}" type="datetimeFigureOut">
              <a:rPr lang="en-US" smtClean="0"/>
              <a:t>30/08/18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668E2-4BAB-4FCA-9CC1-C51AD0DD1E6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857250" y="1056640"/>
            <a:ext cx="4800600" cy="501904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585551"/>
            <a:ext cx="6858000" cy="4320449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6858000" cy="5585551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831116"/>
            <a:ext cx="6858000" cy="3302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2311400"/>
            <a:ext cx="6858000" cy="7374467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896" y="3138269"/>
            <a:ext cx="4475000" cy="3500389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6828" y="6655293"/>
            <a:ext cx="4477871" cy="1206776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9FE6D-D958-4326-AE5A-725B5ACDF253}" type="datetimeFigureOut">
              <a:rPr lang="en-US" smtClean="0"/>
              <a:t>30/08/18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668E2-4BAB-4FCA-9CC1-C51AD0DD1E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9FE6D-D958-4326-AE5A-725B5ACDF253}" type="datetimeFigureOut">
              <a:rPr lang="en-US" smtClean="0"/>
              <a:t>30/08/18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668E2-4BAB-4FCA-9CC1-C51AD0DD1E6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857249" y="1056639"/>
            <a:ext cx="2510028" cy="501904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3483864" y="1056640"/>
            <a:ext cx="2510028" cy="501904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1056640"/>
            <a:ext cx="2510028" cy="924101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7335" y="2022695"/>
            <a:ext cx="2510028" cy="39624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5477" y="1056640"/>
            <a:ext cx="2510028" cy="924101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020824"/>
            <a:ext cx="2510028" cy="39624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9FE6D-D958-4326-AE5A-725B5ACDF253}" type="datetimeFigureOut">
              <a:rPr lang="en-US" smtClean="0"/>
              <a:t>30/08/18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668E2-4BAB-4FCA-9CC1-C51AD0DD1E6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9FE6D-D958-4326-AE5A-725B5ACDF253}" type="datetimeFigureOut">
              <a:rPr lang="en-US" smtClean="0"/>
              <a:t>30/08/18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668E2-4BAB-4FCA-9CC1-C51AD0DD1E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9FE6D-D958-4326-AE5A-725B5ACDF253}" type="datetimeFigureOut">
              <a:rPr lang="en-US" smtClean="0"/>
              <a:t>30/08/18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668E2-4BAB-4FCA-9CC1-C51AD0DD1E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322" y="3191934"/>
            <a:ext cx="2727064" cy="181782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45137" y="1056640"/>
            <a:ext cx="3012814" cy="7070166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6824" y="5052381"/>
            <a:ext cx="2541495" cy="30904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9FE6D-D958-4326-AE5A-725B5ACDF253}" type="datetimeFigureOut">
              <a:rPr lang="en-US" smtClean="0"/>
              <a:t>30/08/18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668E2-4BAB-4FCA-9CC1-C51AD0DD1E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585551"/>
            <a:ext cx="6858000" cy="4320449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6858000" cy="5585551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3831116"/>
            <a:ext cx="6858000" cy="3302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2311400"/>
            <a:ext cx="6858000" cy="7374467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356381" y="1651000"/>
            <a:ext cx="3086100" cy="4517942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8415" y="1459591"/>
            <a:ext cx="2770586" cy="3124362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9FE6D-D958-4326-AE5A-725B5ACDF253}" type="datetimeFigureOut">
              <a:rPr lang="en-US" smtClean="0"/>
              <a:t>30/08/18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668E2-4BAB-4FCA-9CC1-C51AD0DD1E6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5451" y="6448608"/>
            <a:ext cx="4787654" cy="1651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374467"/>
            <a:ext cx="6858000" cy="2531533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6858000" cy="7374467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5443106"/>
            <a:ext cx="6858000" cy="3302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2311400"/>
            <a:ext cx="6858000" cy="7374467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44967" y="6315354"/>
            <a:ext cx="4884383" cy="1651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1057709"/>
            <a:ext cx="4800600" cy="5019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629150" y="8915401"/>
            <a:ext cx="18859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2439FE6D-D958-4326-AE5A-725B5ACDF253}" type="datetimeFigureOut">
              <a:rPr lang="en-US" smtClean="0"/>
              <a:t>30/08/18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" y="8915401"/>
            <a:ext cx="2514601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857500" y="8915401"/>
            <a:ext cx="13716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08668E2-4BAB-4FCA-9CC1-C51AD0DD1E6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9" Type="http://schemas.openxmlformats.org/officeDocument/2006/relationships/image" Target="../media/image12.png"/><Relationship Id="rId20" Type="http://schemas.openxmlformats.org/officeDocument/2006/relationships/image" Target="../media/image15.jpeg"/><Relationship Id="rId21" Type="http://schemas.openxmlformats.org/officeDocument/2006/relationships/oleObject" Target="../embeddings/oleObject5.bin"/><Relationship Id="rId22" Type="http://schemas.openxmlformats.org/officeDocument/2006/relationships/image" Target="../media/image6.emf"/><Relationship Id="rId23" Type="http://schemas.openxmlformats.org/officeDocument/2006/relationships/oleObject" Target="../embeddings/oleObject6.bin"/><Relationship Id="rId24" Type="http://schemas.openxmlformats.org/officeDocument/2006/relationships/image" Target="../media/image7.emf"/><Relationship Id="rId25" Type="http://schemas.openxmlformats.org/officeDocument/2006/relationships/oleObject" Target="../embeddings/oleObject7.bin"/><Relationship Id="rId26" Type="http://schemas.openxmlformats.org/officeDocument/2006/relationships/image" Target="../media/image8.emf"/><Relationship Id="rId10" Type="http://schemas.openxmlformats.org/officeDocument/2006/relationships/image" Target="../media/image13.png"/><Relationship Id="rId11" Type="http://schemas.openxmlformats.org/officeDocument/2006/relationships/image" Target="../media/image14.png"/><Relationship Id="rId12" Type="http://schemas.openxmlformats.org/officeDocument/2006/relationships/oleObject" Target="../embeddings/Document_Microsoft_Word_97_-_20041.doc"/><Relationship Id="rId13" Type="http://schemas.openxmlformats.org/officeDocument/2006/relationships/image" Target="../media/image2.emf"/><Relationship Id="rId14" Type="http://schemas.openxmlformats.org/officeDocument/2006/relationships/oleObject" Target="../embeddings/oleObject2.bin"/><Relationship Id="rId15" Type="http://schemas.openxmlformats.org/officeDocument/2006/relationships/image" Target="../media/image3.emf"/><Relationship Id="rId16" Type="http://schemas.openxmlformats.org/officeDocument/2006/relationships/oleObject" Target="../embeddings/oleObject3.bin"/><Relationship Id="rId17" Type="http://schemas.openxmlformats.org/officeDocument/2006/relationships/image" Target="../media/image4.emf"/><Relationship Id="rId18" Type="http://schemas.openxmlformats.org/officeDocument/2006/relationships/oleObject" Target="../embeddings/oleObject4.bin"/><Relationship Id="rId19" Type="http://schemas.openxmlformats.org/officeDocument/2006/relationships/image" Target="../media/image5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Relationship Id="rId4" Type="http://schemas.openxmlformats.org/officeDocument/2006/relationships/image" Target="../media/image9.jpg"/><Relationship Id="rId5" Type="http://schemas.openxmlformats.org/officeDocument/2006/relationships/image" Target="../media/image10.jpeg"/><Relationship Id="rId6" Type="http://schemas.openxmlformats.org/officeDocument/2006/relationships/image" Target="../media/image11.jpg"/><Relationship Id="rId7" Type="http://schemas.openxmlformats.org/officeDocument/2006/relationships/oleObject" Target="../embeddings/oleObject1.bin"/><Relationship Id="rId8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990600" y="304800"/>
            <a:ext cx="5486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400" dirty="0" smtClean="0"/>
              <a:t>Bonding mechanism of Phase Change Materials (PCM): </a:t>
            </a:r>
          </a:p>
          <a:p>
            <a:pPr algn="ctr"/>
            <a:r>
              <a:rPr lang="en-GB" sz="1400" dirty="0" smtClean="0"/>
              <a:t>the role a non-harmonic deformation potential. </a:t>
            </a:r>
            <a:endParaRPr lang="en-GB" sz="1400" dirty="0"/>
          </a:p>
        </p:txBody>
      </p:sp>
      <p:sp>
        <p:nvSpPr>
          <p:cNvPr id="8" name="Rectangle 7"/>
          <p:cNvSpPr/>
          <p:nvPr/>
        </p:nvSpPr>
        <p:spPr>
          <a:xfrm>
            <a:off x="990601" y="914400"/>
            <a:ext cx="5257800" cy="4462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b="1" dirty="0" smtClean="0"/>
              <a:t>Jean-Pierre Gaspard</a:t>
            </a:r>
            <a:r>
              <a:rPr lang="en-US" sz="800" b="1" baseline="30000" dirty="0" smtClean="0"/>
              <a:t>1,2 </a:t>
            </a:r>
            <a:r>
              <a:rPr lang="en-US" sz="800" dirty="0" smtClean="0"/>
              <a:t> </a:t>
            </a:r>
          </a:p>
          <a:p>
            <a:pPr algn="ctr"/>
            <a:r>
              <a:rPr lang="en-US" sz="800" baseline="30000" dirty="0" smtClean="0"/>
              <a:t>1</a:t>
            </a:r>
            <a:r>
              <a:rPr lang="en-US" sz="800" dirty="0" smtClean="0"/>
              <a:t>ILL, Grenoble, France,  </a:t>
            </a:r>
            <a:r>
              <a:rPr lang="en-US" sz="800" baseline="30000" dirty="0" smtClean="0"/>
              <a:t>2</a:t>
            </a:r>
            <a:r>
              <a:rPr lang="en-US" sz="800" dirty="0" smtClean="0"/>
              <a:t>Physics Department, University of Liège, </a:t>
            </a:r>
            <a:r>
              <a:rPr lang="en-US" sz="800" dirty="0" err="1" smtClean="0"/>
              <a:t>Sart-Tilman</a:t>
            </a:r>
            <a:r>
              <a:rPr lang="en-US" sz="800" dirty="0" smtClean="0"/>
              <a:t> Belgium</a:t>
            </a:r>
          </a:p>
          <a:p>
            <a:pPr algn="ctr"/>
            <a:r>
              <a:rPr lang="en-US" sz="600" dirty="0" err="1"/>
              <a:t>jp.gaspard@</a:t>
            </a:r>
            <a:r>
              <a:rPr lang="en-US" sz="600" dirty="0" err="1" smtClean="0"/>
              <a:t>uliege.be</a:t>
            </a:r>
            <a:endParaRPr lang="en-US" sz="600" dirty="0"/>
          </a:p>
        </p:txBody>
      </p:sp>
      <p:sp>
        <p:nvSpPr>
          <p:cNvPr id="9" name="ZoneTexte 8"/>
          <p:cNvSpPr txBox="1"/>
          <p:nvPr/>
        </p:nvSpPr>
        <p:spPr>
          <a:xfrm>
            <a:off x="169468" y="1371600"/>
            <a:ext cx="3107132" cy="1061829"/>
          </a:xfrm>
          <a:prstGeom prst="rect">
            <a:avLst/>
          </a:prstGeom>
          <a:gradFill>
            <a:gsLst>
              <a:gs pos="0">
                <a:schemeClr val="lt1">
                  <a:tint val="98000"/>
                  <a:shade val="90000"/>
                  <a:satMod val="160000"/>
                  <a:lumMod val="100000"/>
                </a:schemeClr>
              </a:gs>
              <a:gs pos="58000">
                <a:schemeClr val="lt1">
                  <a:tint val="95000"/>
                  <a:shade val="100000"/>
                  <a:satMod val="130000"/>
                  <a:lumMod val="130000"/>
                </a:schemeClr>
              </a:gs>
              <a:gs pos="100000">
                <a:schemeClr val="lt1">
                  <a:tint val="97000"/>
                  <a:shade val="100000"/>
                  <a:hueMod val="100000"/>
                  <a:satMod val="140000"/>
                  <a:lumMod val="80000"/>
                </a:schemeClr>
              </a:gs>
            </a:gsLst>
          </a:gradFill>
        </p:spPr>
        <p:style>
          <a:lnRef idx="0">
            <a:scrgbClr r="0" g="0" b="0"/>
          </a:lnRef>
          <a:fillRef idx="1002">
            <a:schemeClr val="lt1"/>
          </a:fillRef>
          <a:effectRef idx="0">
            <a:scrgbClr r="0" g="0" b="0"/>
          </a:effectRef>
          <a:fontRef idx="major"/>
        </p:style>
        <p:txBody>
          <a:bodyPr wrap="square" rtlCol="0">
            <a:spAutoFit/>
          </a:bodyPr>
          <a:lstStyle/>
          <a:p>
            <a:pPr marL="228600" indent="-228600" algn="just">
              <a:buAutoNum type="arabicPeriod"/>
            </a:pPr>
            <a:r>
              <a:rPr lang="en-GB" sz="700" b="1" dirty="0" smtClean="0">
                <a:latin typeface="+mn-lt"/>
              </a:rPr>
              <a:t>Introduction</a:t>
            </a:r>
            <a:r>
              <a:rPr lang="en-US" sz="700" dirty="0" smtClean="0">
                <a:latin typeface="+mn-lt"/>
              </a:rPr>
              <a:t>. </a:t>
            </a:r>
          </a:p>
          <a:p>
            <a:pPr marL="228600" indent="-228600" algn="just">
              <a:buAutoNum type="arabicPeriod"/>
            </a:pPr>
            <a:endParaRPr lang="en-US" sz="700" dirty="0" smtClean="0">
              <a:latin typeface="+mn-lt"/>
            </a:endParaRPr>
          </a:p>
          <a:p>
            <a:pPr algn="just"/>
            <a:r>
              <a:rPr lang="en-US" sz="700" dirty="0" smtClean="0">
                <a:latin typeface="+mn-lt"/>
              </a:rPr>
              <a:t>Phase change materials are covalent </a:t>
            </a:r>
            <a:r>
              <a:rPr lang="en-US" sz="700" dirty="0">
                <a:latin typeface="+mn-lt"/>
              </a:rPr>
              <a:t>materials that </a:t>
            </a:r>
            <a:r>
              <a:rPr lang="en-US" sz="700" dirty="0" smtClean="0">
                <a:latin typeface="+mn-lt"/>
              </a:rPr>
              <a:t>may store the information by optical or electrical </a:t>
            </a:r>
            <a:r>
              <a:rPr lang="en-US" sz="700" b="1" dirty="0" smtClean="0">
                <a:latin typeface="+mn-lt"/>
              </a:rPr>
              <a:t>contrast</a:t>
            </a:r>
            <a:r>
              <a:rPr lang="en-US" sz="700" dirty="0" smtClean="0">
                <a:latin typeface="+mn-lt"/>
              </a:rPr>
              <a:t> as they can switch between </a:t>
            </a:r>
          </a:p>
          <a:p>
            <a:pPr marL="171450" indent="-171450" algn="just">
              <a:buFontTx/>
              <a:buChar char="-"/>
            </a:pPr>
            <a:r>
              <a:rPr lang="en-US" sz="700" dirty="0" smtClean="0">
                <a:solidFill>
                  <a:srgbClr val="1DC20C"/>
                </a:solidFill>
                <a:latin typeface="+mn-lt"/>
              </a:rPr>
              <a:t>an amorphous semiconducting phase (ON state) </a:t>
            </a:r>
            <a:r>
              <a:rPr lang="en-US" sz="700" dirty="0" smtClean="0">
                <a:latin typeface="+mn-lt"/>
              </a:rPr>
              <a:t>and </a:t>
            </a:r>
          </a:p>
          <a:p>
            <a:pPr marL="171450" indent="-171450" algn="just">
              <a:buFontTx/>
              <a:buChar char="-"/>
            </a:pPr>
            <a:r>
              <a:rPr lang="en-US" sz="700" dirty="0" smtClean="0">
                <a:solidFill>
                  <a:srgbClr val="FF0000"/>
                </a:solidFill>
                <a:latin typeface="+mn-lt"/>
              </a:rPr>
              <a:t>a crystalline metallic phase </a:t>
            </a:r>
            <a:r>
              <a:rPr lang="en-US" sz="700" dirty="0">
                <a:solidFill>
                  <a:srgbClr val="FF0000"/>
                </a:solidFill>
                <a:latin typeface="+mn-lt"/>
              </a:rPr>
              <a:t>(</a:t>
            </a:r>
            <a:r>
              <a:rPr lang="en-US" sz="700" dirty="0" smtClean="0">
                <a:solidFill>
                  <a:srgbClr val="FF0000"/>
                </a:solidFill>
                <a:latin typeface="+mn-lt"/>
              </a:rPr>
              <a:t>OFF </a:t>
            </a:r>
            <a:r>
              <a:rPr lang="en-US" sz="700" dirty="0">
                <a:solidFill>
                  <a:srgbClr val="FF0000"/>
                </a:solidFill>
                <a:latin typeface="+mn-lt"/>
              </a:rPr>
              <a:t>state</a:t>
            </a:r>
            <a:r>
              <a:rPr lang="en-US" sz="700" dirty="0" smtClean="0">
                <a:solidFill>
                  <a:srgbClr val="FF0000"/>
                </a:solidFill>
                <a:latin typeface="+mn-lt"/>
              </a:rPr>
              <a:t>). </a:t>
            </a:r>
            <a:r>
              <a:rPr lang="en-US" sz="700" dirty="0"/>
              <a:t>[1] </a:t>
            </a:r>
            <a:endParaRPr lang="en-US" sz="700" dirty="0" smtClean="0">
              <a:solidFill>
                <a:srgbClr val="FF0000"/>
              </a:solidFill>
              <a:latin typeface="+mn-lt"/>
            </a:endParaRPr>
          </a:p>
          <a:p>
            <a:pPr algn="just"/>
            <a:r>
              <a:rPr lang="en-US" sz="700" dirty="0" smtClean="0">
                <a:solidFill>
                  <a:srgbClr val="0000FF"/>
                </a:solidFill>
                <a:latin typeface="+mn-lt"/>
              </a:rPr>
              <a:t>We show that these materials have an anomalous mode-specific </a:t>
            </a:r>
            <a:r>
              <a:rPr lang="en-US" sz="700" dirty="0" err="1" smtClean="0">
                <a:solidFill>
                  <a:srgbClr val="0000FF"/>
                </a:solidFill>
                <a:latin typeface="+mn-lt"/>
              </a:rPr>
              <a:t>Grüneisen</a:t>
            </a:r>
            <a:r>
              <a:rPr lang="en-US" sz="700" dirty="0" smtClean="0">
                <a:solidFill>
                  <a:srgbClr val="0000FF"/>
                </a:solidFill>
                <a:latin typeface="+mn-lt"/>
              </a:rPr>
              <a:t> parameter related to a non-harmonic deformation potential.</a:t>
            </a:r>
            <a:r>
              <a:rPr lang="en-US" sz="700" dirty="0">
                <a:solidFill>
                  <a:srgbClr val="0000FF"/>
                </a:solidFill>
                <a:latin typeface="+mn-lt"/>
              </a:rPr>
              <a:t> </a:t>
            </a:r>
          </a:p>
          <a:p>
            <a:pPr algn="just"/>
            <a:endParaRPr lang="en-US" sz="700" dirty="0">
              <a:latin typeface="+mn-lt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4648200" y="8915400"/>
            <a:ext cx="22860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hangingPunct="0"/>
            <a:r>
              <a:rPr lang="en-US" sz="700" dirty="0" smtClean="0"/>
              <a:t>[1] </a:t>
            </a:r>
            <a:r>
              <a:rPr lang="en-US" sz="700" dirty="0"/>
              <a:t>M. </a:t>
            </a:r>
            <a:r>
              <a:rPr lang="en-US" sz="700" dirty="0" err="1"/>
              <a:t>Wuttig</a:t>
            </a:r>
            <a:r>
              <a:rPr lang="en-US" sz="700" dirty="0"/>
              <a:t>, N. Yamada, Phase-change materials for rewriteable data storage. Nat. Mater. 6, 824–832 (2007). </a:t>
            </a:r>
          </a:p>
          <a:p>
            <a:pPr hangingPunct="0"/>
            <a:endParaRPr lang="en-US" sz="600" dirty="0"/>
          </a:p>
        </p:txBody>
      </p:sp>
      <p:sp>
        <p:nvSpPr>
          <p:cNvPr id="12" name="ZoneTexte 11"/>
          <p:cNvSpPr txBox="1"/>
          <p:nvPr/>
        </p:nvSpPr>
        <p:spPr>
          <a:xfrm>
            <a:off x="3657600" y="2971800"/>
            <a:ext cx="1828800" cy="877163"/>
          </a:xfrm>
          <a:prstGeom prst="rect">
            <a:avLst/>
          </a:prstGeom>
        </p:spPr>
        <p:style>
          <a:lnRef idx="0">
            <a:scrgbClr r="0" g="0" b="0"/>
          </a:lnRef>
          <a:fillRef idx="1002">
            <a:schemeClr val="lt1"/>
          </a:fillRef>
          <a:effectRef idx="0">
            <a:scrgbClr r="0" g="0" b="0"/>
          </a:effectRef>
          <a:fontRef idx="major"/>
        </p:style>
        <p:txBody>
          <a:bodyPr wrap="square" rtlCol="0">
            <a:spAutoFit/>
          </a:bodyPr>
          <a:lstStyle/>
          <a:p>
            <a:pPr algn="just"/>
            <a:r>
              <a:rPr lang="fr-BE" sz="800" b="1" dirty="0"/>
              <a:t>4</a:t>
            </a:r>
            <a:r>
              <a:rPr lang="fr-BE" sz="700" b="1" dirty="0" smtClean="0">
                <a:latin typeface="+mn-lt"/>
              </a:rPr>
              <a:t>. Models of PCM mechanism</a:t>
            </a:r>
            <a:r>
              <a:rPr lang="fr-BE" sz="700" dirty="0" smtClean="0">
                <a:latin typeface="+mn-lt"/>
              </a:rPr>
              <a:t>:</a:t>
            </a:r>
          </a:p>
          <a:p>
            <a:pPr algn="just"/>
            <a:endParaRPr lang="fr-BE" sz="700" dirty="0" smtClean="0">
              <a:latin typeface="+mn-lt"/>
            </a:endParaRPr>
          </a:p>
          <a:p>
            <a:pPr marL="171450" indent="-171450" algn="just">
              <a:spcAft>
                <a:spcPts val="600"/>
              </a:spcAft>
              <a:buFontTx/>
              <a:buChar char="-"/>
            </a:pPr>
            <a:r>
              <a:rPr lang="fr-BE" sz="700" strike="sngStrike" dirty="0" smtClean="0">
                <a:latin typeface="+mn-lt"/>
              </a:rPr>
              <a:t>Umbrella flipping</a:t>
            </a:r>
          </a:p>
          <a:p>
            <a:pPr marL="171450" indent="-171450" algn="just">
              <a:spcAft>
                <a:spcPts val="600"/>
              </a:spcAft>
              <a:buFontTx/>
              <a:buChar char="-"/>
            </a:pPr>
            <a:r>
              <a:rPr lang="fr-BE" sz="700" dirty="0" smtClean="0">
                <a:latin typeface="+mn-lt"/>
              </a:rPr>
              <a:t>Resonant bonding ?</a:t>
            </a:r>
          </a:p>
          <a:p>
            <a:pPr marL="171450" indent="-171450" algn="just">
              <a:buFontTx/>
              <a:buChar char="-"/>
            </a:pPr>
            <a:r>
              <a:rPr lang="fr-BE" sz="700" dirty="0" smtClean="0">
                <a:latin typeface="+mn-lt"/>
              </a:rPr>
              <a:t>Peierls distortion (see below)</a:t>
            </a:r>
          </a:p>
          <a:p>
            <a:pPr marL="171450" indent="-171450" algn="just">
              <a:buFontTx/>
              <a:buChar char="-"/>
            </a:pPr>
            <a:endParaRPr lang="fr-BE" sz="500" dirty="0" smtClean="0">
              <a:latin typeface="+mn-lt"/>
            </a:endParaRPr>
          </a:p>
        </p:txBody>
      </p:sp>
      <p:sp>
        <p:nvSpPr>
          <p:cNvPr id="34" name="ZoneTexte 33"/>
          <p:cNvSpPr txBox="1"/>
          <p:nvPr/>
        </p:nvSpPr>
        <p:spPr>
          <a:xfrm>
            <a:off x="685800" y="7086600"/>
            <a:ext cx="2438400" cy="63094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hangingPunct="0"/>
            <a:r>
              <a:rPr lang="en-US" sz="700" dirty="0" smtClean="0"/>
              <a:t>Left : Vibration frequencies as a function of pressure on the </a:t>
            </a:r>
            <a:r>
              <a:rPr lang="en-US" sz="700" dirty="0" err="1" smtClean="0"/>
              <a:t>GeTe</a:t>
            </a:r>
            <a:r>
              <a:rPr lang="en-US" sz="700" dirty="0" smtClean="0"/>
              <a:t> alloy. </a:t>
            </a:r>
          </a:p>
          <a:p>
            <a:pPr hangingPunct="0"/>
            <a:r>
              <a:rPr lang="en-US" sz="700" dirty="0" smtClean="0"/>
              <a:t>Right: </a:t>
            </a:r>
            <a:r>
              <a:rPr lang="en-US" sz="700" dirty="0" err="1" smtClean="0"/>
              <a:t>Grüneisen</a:t>
            </a:r>
            <a:r>
              <a:rPr lang="en-US" sz="700" dirty="0" smtClean="0"/>
              <a:t> parameter as a function of pressure. At the transition pressure (8 </a:t>
            </a:r>
            <a:r>
              <a:rPr lang="en-US" sz="700" dirty="0" err="1" smtClean="0"/>
              <a:t>GPa</a:t>
            </a:r>
            <a:r>
              <a:rPr lang="en-US" sz="700" dirty="0" smtClean="0"/>
              <a:t>) </a:t>
            </a:r>
            <a:r>
              <a:rPr lang="en-US" sz="700" dirty="0" err="1" smtClean="0"/>
              <a:t>γ</a:t>
            </a:r>
            <a:r>
              <a:rPr lang="en-US" sz="700" dirty="0" smtClean="0"/>
              <a:t> diverges and changes sign. </a:t>
            </a:r>
            <a:endParaRPr lang="en-US" sz="700" dirty="0"/>
          </a:p>
        </p:txBody>
      </p:sp>
      <p:pic>
        <p:nvPicPr>
          <p:cNvPr id="40" name="Image 39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5726668"/>
            <a:ext cx="3048000" cy="1359932"/>
          </a:xfrm>
          <a:prstGeom prst="rect">
            <a:avLst/>
          </a:prstGeom>
        </p:spPr>
      </p:pic>
      <p:pic>
        <p:nvPicPr>
          <p:cNvPr id="2" name="Image 1" descr="uliege-logo-couleurs-300.jpg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47376" cy="508000"/>
          </a:xfrm>
          <a:prstGeom prst="rect">
            <a:avLst/>
          </a:prstGeom>
        </p:spPr>
      </p:pic>
      <p:pic>
        <p:nvPicPr>
          <p:cNvPr id="3" name="Image 2" descr="Logo ILL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9800" y="0"/>
            <a:ext cx="850900" cy="787479"/>
          </a:xfrm>
          <a:prstGeom prst="rect">
            <a:avLst/>
          </a:prstGeom>
        </p:spPr>
      </p:pic>
      <p:sp>
        <p:nvSpPr>
          <p:cNvPr id="39" name="ZoneTexte 38"/>
          <p:cNvSpPr txBox="1"/>
          <p:nvPr/>
        </p:nvSpPr>
        <p:spPr>
          <a:xfrm>
            <a:off x="685800" y="8630960"/>
            <a:ext cx="3886200" cy="1169551"/>
          </a:xfrm>
          <a:prstGeom prst="rect">
            <a:avLst/>
          </a:prstGeom>
          <a:gradFill flip="none" rotWithShape="1">
            <a:gsLst>
              <a:gs pos="0">
                <a:srgbClr val="FFB37A"/>
              </a:gs>
              <a:gs pos="100000">
                <a:srgbClr val="FFFFFF"/>
              </a:gs>
            </a:gsLst>
            <a:lin ang="16200000" scaled="0"/>
            <a:tileRect/>
          </a:gradFill>
          <a:ln>
            <a:solidFill>
              <a:srgbClr val="F14124"/>
            </a:solidFill>
          </a:ln>
        </p:spPr>
        <p:style>
          <a:lnRef idx="0">
            <a:scrgbClr r="0" g="0" b="0"/>
          </a:lnRef>
          <a:fillRef idx="1002">
            <a:schemeClr val="lt1"/>
          </a:fillRef>
          <a:effectRef idx="0">
            <a:scrgbClr r="0" g="0" b="0"/>
          </a:effectRef>
          <a:fontRef idx="major"/>
        </p:style>
        <p:txBody>
          <a:bodyPr wrap="square" rtlCol="0">
            <a:spAutoFit/>
          </a:bodyPr>
          <a:lstStyle/>
          <a:p>
            <a:pPr algn="just"/>
            <a:r>
              <a:rPr lang="fr-BE" sz="800" b="1" dirty="0" smtClean="0"/>
              <a:t>Conclusions. </a:t>
            </a:r>
          </a:p>
          <a:p>
            <a:pPr algn="just"/>
            <a:endParaRPr lang="fr-BE" sz="800" b="1" dirty="0" smtClean="0"/>
          </a:p>
          <a:p>
            <a:pPr marL="171450" indent="-171450" algn="just">
              <a:buFontTx/>
              <a:buChar char="-"/>
            </a:pPr>
            <a:r>
              <a:rPr lang="fr-BE" sz="800" dirty="0" smtClean="0"/>
              <a:t>Role of the Peierls distortion (</a:t>
            </a:r>
            <a:r>
              <a:rPr lang="fr-BE" sz="800" dirty="0" smtClean="0">
                <a:solidFill>
                  <a:srgbClr val="FF0000"/>
                </a:solidFill>
              </a:rPr>
              <a:t>absent= metal</a:t>
            </a:r>
            <a:r>
              <a:rPr lang="fr-BE" sz="800" dirty="0" smtClean="0"/>
              <a:t>/</a:t>
            </a:r>
            <a:r>
              <a:rPr lang="fr-BE" sz="800" dirty="0" smtClean="0">
                <a:solidFill>
                  <a:srgbClr val="1DC20C"/>
                </a:solidFill>
              </a:rPr>
              <a:t>present = semiconductor</a:t>
            </a:r>
            <a:r>
              <a:rPr lang="fr-BE" sz="800" dirty="0" smtClean="0"/>
              <a:t>) in Phase Change Materials</a:t>
            </a:r>
          </a:p>
          <a:p>
            <a:pPr marL="171450" indent="-171450" algn="just">
              <a:buFontTx/>
              <a:buChar char="-"/>
            </a:pPr>
            <a:r>
              <a:rPr lang="fr-BE" sz="800" dirty="0" smtClean="0"/>
              <a:t>Anomalous Grünensen mode-specific parameter γ</a:t>
            </a:r>
            <a:r>
              <a:rPr lang="fr-BE" sz="800" baseline="-25000" dirty="0" smtClean="0"/>
              <a:t>i</a:t>
            </a:r>
            <a:endParaRPr lang="fr-BE" sz="800" dirty="0" smtClean="0"/>
          </a:p>
          <a:p>
            <a:pPr marL="171450" indent="-171450" algn="just">
              <a:buFontTx/>
              <a:buChar char="-"/>
            </a:pPr>
            <a:r>
              <a:rPr lang="fr-BE" sz="800" dirty="0" smtClean="0"/>
              <a:t>Condition for PCM : </a:t>
            </a:r>
          </a:p>
          <a:p>
            <a:pPr marL="628650" lvl="1" indent="-171450" algn="just">
              <a:buFontTx/>
              <a:buChar char="-"/>
            </a:pPr>
            <a:r>
              <a:rPr lang="fr-BE" sz="800" b="1" smtClean="0"/>
              <a:t>Non-harmonic </a:t>
            </a:r>
            <a:r>
              <a:rPr lang="fr-BE" sz="800" b="1" dirty="0" smtClean="0"/>
              <a:t>deformation pot</a:t>
            </a:r>
            <a:r>
              <a:rPr lang="fr-BE" sz="800" dirty="0" smtClean="0"/>
              <a:t>ential</a:t>
            </a:r>
          </a:p>
          <a:p>
            <a:pPr marL="628650" lvl="1" indent="-171450" algn="just">
              <a:buFontTx/>
              <a:buChar char="-"/>
            </a:pPr>
            <a:r>
              <a:rPr lang="fr-BE" sz="800" dirty="0"/>
              <a:t>p</a:t>
            </a:r>
            <a:r>
              <a:rPr lang="fr-BE" sz="800" dirty="0" smtClean="0"/>
              <a:t>=2q in a tight binding model</a:t>
            </a:r>
          </a:p>
          <a:p>
            <a:pPr algn="just"/>
            <a:endParaRPr lang="fr-BE" sz="600" dirty="0" smtClean="0"/>
          </a:p>
        </p:txBody>
      </p:sp>
      <p:sp>
        <p:nvSpPr>
          <p:cNvPr id="64" name="ZoneTexte 63"/>
          <p:cNvSpPr txBox="1"/>
          <p:nvPr/>
        </p:nvSpPr>
        <p:spPr>
          <a:xfrm>
            <a:off x="3429000" y="1447800"/>
            <a:ext cx="3124200" cy="1492716"/>
          </a:xfrm>
          <a:prstGeom prst="rect">
            <a:avLst/>
          </a:prstGeom>
        </p:spPr>
        <p:style>
          <a:lnRef idx="0">
            <a:scrgbClr r="0" g="0" b="0"/>
          </a:lnRef>
          <a:fillRef idx="1002">
            <a:schemeClr val="lt1"/>
          </a:fillRef>
          <a:effectRef idx="0">
            <a:scrgbClr r="0" g="0" b="0"/>
          </a:effectRef>
          <a:fontRef idx="major"/>
        </p:style>
        <p:txBody>
          <a:bodyPr wrap="square" rtlCol="0">
            <a:spAutoFit/>
          </a:bodyPr>
          <a:lstStyle/>
          <a:p>
            <a:pPr algn="just"/>
            <a:r>
              <a:rPr lang="fr-BE" sz="700" b="1" dirty="0">
                <a:latin typeface="+mn-lt"/>
              </a:rPr>
              <a:t>2</a:t>
            </a:r>
            <a:r>
              <a:rPr lang="fr-BE" sz="700" b="1" dirty="0" smtClean="0">
                <a:latin typeface="+mn-lt"/>
              </a:rPr>
              <a:t>. Composition of PCM </a:t>
            </a:r>
            <a:r>
              <a:rPr lang="fr-BE" sz="700" dirty="0" smtClean="0">
                <a:latin typeface="+mn-lt"/>
              </a:rPr>
              <a:t>:</a:t>
            </a:r>
          </a:p>
          <a:p>
            <a:pPr algn="just"/>
            <a:endParaRPr lang="fr-BE" sz="700" dirty="0" smtClean="0">
              <a:latin typeface="+mn-lt"/>
            </a:endParaRPr>
          </a:p>
          <a:p>
            <a:pPr marL="171450" indent="-171450" algn="just">
              <a:buFontTx/>
              <a:buChar char="-"/>
            </a:pPr>
            <a:r>
              <a:rPr lang="fr-BE" sz="700" dirty="0" smtClean="0">
                <a:latin typeface="+mn-lt"/>
              </a:rPr>
              <a:t>Covalent elements, e. g. Te </a:t>
            </a:r>
          </a:p>
          <a:p>
            <a:pPr algn="just"/>
            <a:r>
              <a:rPr lang="fr-BE" sz="700" dirty="0" smtClean="0">
                <a:latin typeface="+mn-lt"/>
              </a:rPr>
              <a:t>      with low coordination number</a:t>
            </a:r>
          </a:p>
          <a:p>
            <a:pPr marL="171450" indent="-171450" algn="just">
              <a:buFontTx/>
              <a:buChar char="-"/>
            </a:pPr>
            <a:r>
              <a:rPr lang="fr-BE" sz="700" b="1" dirty="0" smtClean="0">
                <a:latin typeface="+mn-lt"/>
              </a:rPr>
              <a:t>Ge</a:t>
            </a:r>
            <a:r>
              <a:rPr lang="fr-BE" sz="700" b="1" baseline="-25000" dirty="0" smtClean="0">
                <a:latin typeface="+mn-lt"/>
              </a:rPr>
              <a:t>2</a:t>
            </a:r>
            <a:r>
              <a:rPr lang="fr-BE" sz="700" b="1" dirty="0" smtClean="0">
                <a:latin typeface="+mn-lt"/>
              </a:rPr>
              <a:t>Sb</a:t>
            </a:r>
            <a:r>
              <a:rPr lang="fr-BE" sz="700" b="1" baseline="-25000" dirty="0" smtClean="0">
                <a:latin typeface="+mn-lt"/>
              </a:rPr>
              <a:t>2</a:t>
            </a:r>
            <a:r>
              <a:rPr lang="fr-BE" sz="700" b="1" dirty="0" smtClean="0">
                <a:latin typeface="+mn-lt"/>
              </a:rPr>
              <a:t>Te</a:t>
            </a:r>
            <a:r>
              <a:rPr lang="fr-BE" sz="700" b="1" baseline="-25000" dirty="0" smtClean="0">
                <a:latin typeface="+mn-lt"/>
              </a:rPr>
              <a:t>5</a:t>
            </a:r>
            <a:r>
              <a:rPr lang="fr-BE" sz="700" dirty="0" smtClean="0">
                <a:latin typeface="+mn-lt"/>
              </a:rPr>
              <a:t> is the reference </a:t>
            </a:r>
          </a:p>
          <a:p>
            <a:pPr algn="just"/>
            <a:r>
              <a:rPr lang="fr-BE" sz="700" dirty="0">
                <a:latin typeface="+mn-lt"/>
              </a:rPr>
              <a:t> </a:t>
            </a:r>
            <a:r>
              <a:rPr lang="fr-BE" sz="700" dirty="0" smtClean="0">
                <a:latin typeface="+mn-lt"/>
              </a:rPr>
              <a:t>     composition</a:t>
            </a:r>
          </a:p>
          <a:p>
            <a:pPr algn="just"/>
            <a:r>
              <a:rPr lang="fr-BE" sz="700" dirty="0">
                <a:latin typeface="+mn-lt"/>
              </a:rPr>
              <a:t> </a:t>
            </a:r>
            <a:r>
              <a:rPr lang="fr-BE" sz="700" dirty="0" smtClean="0">
                <a:latin typeface="+mn-lt"/>
              </a:rPr>
              <a:t>-    weak ionic character</a:t>
            </a:r>
          </a:p>
          <a:p>
            <a:pPr algn="just"/>
            <a:endParaRPr lang="fr-BE" sz="700" dirty="0" smtClean="0">
              <a:latin typeface="+mn-lt"/>
            </a:endParaRPr>
          </a:p>
          <a:p>
            <a:pPr algn="just"/>
            <a:endParaRPr lang="fr-BE" sz="700" dirty="0">
              <a:latin typeface="+mn-lt"/>
            </a:endParaRPr>
          </a:p>
          <a:p>
            <a:pPr marL="171450" indent="-171450" algn="just">
              <a:buFontTx/>
              <a:buChar char="-"/>
            </a:pPr>
            <a:endParaRPr lang="fr-BE" sz="700" dirty="0" smtClean="0">
              <a:latin typeface="+mn-lt"/>
            </a:endParaRPr>
          </a:p>
          <a:p>
            <a:pPr algn="just"/>
            <a:endParaRPr lang="fr-BE" sz="700" dirty="0" smtClean="0">
              <a:latin typeface="+mn-lt"/>
            </a:endParaRPr>
          </a:p>
          <a:p>
            <a:pPr marL="171450" indent="-171450" algn="just">
              <a:buFontTx/>
              <a:buChar char="-"/>
            </a:pPr>
            <a:r>
              <a:rPr lang="fr-BE" sz="700" dirty="0" smtClean="0">
                <a:latin typeface="+mn-lt"/>
              </a:rPr>
              <a:t>Prototypical case : </a:t>
            </a:r>
            <a:r>
              <a:rPr lang="fr-BE" sz="700" b="1" dirty="0" smtClean="0">
                <a:latin typeface="+mn-lt"/>
              </a:rPr>
              <a:t>GeTe</a:t>
            </a:r>
            <a:r>
              <a:rPr lang="fr-BE" sz="700" dirty="0" smtClean="0">
                <a:latin typeface="+mn-lt"/>
              </a:rPr>
              <a:t>. Two phases </a:t>
            </a:r>
            <a:r>
              <a:rPr lang="fr-BE" sz="700" dirty="0" smtClean="0">
                <a:solidFill>
                  <a:srgbClr val="23735D"/>
                </a:solidFill>
                <a:latin typeface="+mn-lt"/>
              </a:rPr>
              <a:t>R-3m (rhombohdral) </a:t>
            </a:r>
            <a:r>
              <a:rPr lang="fr-BE" sz="700" dirty="0" smtClean="0">
                <a:latin typeface="+mn-lt"/>
              </a:rPr>
              <a:t>and </a:t>
            </a:r>
            <a:r>
              <a:rPr lang="fr-BE" sz="700" dirty="0" smtClean="0">
                <a:solidFill>
                  <a:srgbClr val="FF0000"/>
                </a:solidFill>
                <a:latin typeface="+mn-lt"/>
              </a:rPr>
              <a:t>Fm-3m (cubic)</a:t>
            </a:r>
          </a:p>
        </p:txBody>
      </p:sp>
      <p:sp>
        <p:nvSpPr>
          <p:cNvPr id="36" name="ZoneTexte 35"/>
          <p:cNvSpPr txBox="1"/>
          <p:nvPr/>
        </p:nvSpPr>
        <p:spPr>
          <a:xfrm>
            <a:off x="152400" y="2527155"/>
            <a:ext cx="3276600" cy="82928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1002">
            <a:schemeClr val="lt1"/>
          </a:fillRef>
          <a:effectRef idx="0">
            <a:scrgbClr r="0" g="0" b="0"/>
          </a:effectRef>
          <a:fontRef idx="major"/>
        </p:style>
        <p:txBody>
          <a:bodyPr wrap="square" rtlCol="0">
            <a:spAutoFit/>
          </a:bodyPr>
          <a:lstStyle/>
          <a:p>
            <a:pPr algn="just">
              <a:lnSpc>
                <a:spcPts val="1160"/>
              </a:lnSpc>
            </a:pPr>
            <a:r>
              <a:rPr lang="fr-BE" sz="700" b="1" dirty="0"/>
              <a:t>3</a:t>
            </a:r>
            <a:r>
              <a:rPr lang="fr-BE" sz="700" b="1" dirty="0" smtClean="0"/>
              <a:t>. Specificity of PCM </a:t>
            </a:r>
            <a:r>
              <a:rPr lang="fr-BE" sz="700" dirty="0" smtClean="0"/>
              <a:t>:</a:t>
            </a:r>
          </a:p>
          <a:p>
            <a:pPr marL="171450" indent="-171450" algn="just">
              <a:lnSpc>
                <a:spcPts val="1160"/>
              </a:lnSpc>
              <a:buFontTx/>
              <a:buChar char="-"/>
            </a:pPr>
            <a:r>
              <a:rPr lang="fr-BE" sz="700" dirty="0" smtClean="0">
                <a:latin typeface="+mn-lt"/>
              </a:rPr>
              <a:t>(iono-)covalent bonding</a:t>
            </a:r>
          </a:p>
          <a:p>
            <a:pPr marL="171450" indent="-171450" algn="just">
              <a:lnSpc>
                <a:spcPts val="1160"/>
              </a:lnSpc>
              <a:buFontTx/>
              <a:buChar char="-"/>
            </a:pPr>
            <a:r>
              <a:rPr lang="fr-BE" sz="700" dirty="0" smtClean="0">
                <a:latin typeface="+mn-lt"/>
              </a:rPr>
              <a:t>Anomalous Grüneisen mode-specific parameter (            )</a:t>
            </a:r>
          </a:p>
          <a:p>
            <a:pPr marL="171450" indent="-171450" algn="just">
              <a:lnSpc>
                <a:spcPts val="1160"/>
              </a:lnSpc>
              <a:buFontTx/>
              <a:buChar char="-"/>
            </a:pPr>
            <a:r>
              <a:rPr lang="fr-BE" sz="700" dirty="0" smtClean="0">
                <a:latin typeface="+mn-lt"/>
              </a:rPr>
              <a:t>Symmetry breaking mechanism electronically driven</a:t>
            </a:r>
          </a:p>
          <a:p>
            <a:pPr marL="171450" indent="-171450" algn="just">
              <a:lnSpc>
                <a:spcPts val="1160"/>
              </a:lnSpc>
              <a:buFontTx/>
              <a:buChar char="-"/>
            </a:pPr>
            <a:r>
              <a:rPr lang="fr-BE" sz="700" b="1" spc="40" dirty="0" smtClean="0">
                <a:latin typeface="+mn-lt"/>
              </a:rPr>
              <a:t>Coordination cha</a:t>
            </a:r>
            <a:r>
              <a:rPr lang="fr-BE" sz="700" b="1" dirty="0" smtClean="0">
                <a:latin typeface="+mn-lt"/>
              </a:rPr>
              <a:t>nge</a:t>
            </a:r>
            <a:r>
              <a:rPr lang="fr-BE" sz="700" b="1" dirty="0" smtClean="0">
                <a:solidFill>
                  <a:srgbClr val="1DC20C"/>
                </a:solidFill>
                <a:latin typeface="+mn-lt"/>
              </a:rPr>
              <a:t> (Z </a:t>
            </a:r>
            <a:r>
              <a:rPr lang="fr-BE" sz="700" b="1" baseline="-25000" dirty="0" smtClean="0">
                <a:solidFill>
                  <a:srgbClr val="1DC20C"/>
                </a:solidFill>
                <a:latin typeface="+mn-lt"/>
              </a:rPr>
              <a:t>Ge </a:t>
            </a:r>
            <a:r>
              <a:rPr lang="fr-BE" sz="700" b="1" dirty="0">
                <a:solidFill>
                  <a:srgbClr val="1DC20C"/>
                </a:solidFill>
                <a:latin typeface="+mn-lt"/>
              </a:rPr>
              <a:t>=</a:t>
            </a:r>
            <a:r>
              <a:rPr lang="fr-BE" sz="700" b="1" dirty="0" smtClean="0">
                <a:solidFill>
                  <a:srgbClr val="1DC20C"/>
                </a:solidFill>
                <a:latin typeface="+mn-lt"/>
              </a:rPr>
              <a:t>3(+3) </a:t>
            </a:r>
            <a:r>
              <a:rPr lang="fr-BE" sz="700" b="1" dirty="0" smtClean="0">
                <a:solidFill>
                  <a:srgbClr val="1DC20C"/>
                </a:solidFill>
                <a:latin typeface="Arial"/>
                <a:cs typeface="Arial"/>
              </a:rPr>
              <a:t>&amp;</a:t>
            </a:r>
            <a:r>
              <a:rPr lang="fr-BE" sz="700" b="1" dirty="0" smtClean="0">
                <a:solidFill>
                  <a:srgbClr val="1DC20C"/>
                </a:solidFill>
                <a:latin typeface="+mn-lt"/>
              </a:rPr>
              <a:t> Z</a:t>
            </a:r>
            <a:r>
              <a:rPr lang="fr-BE" sz="700" b="1" baseline="-25000" dirty="0" smtClean="0">
                <a:solidFill>
                  <a:srgbClr val="1DC20C"/>
                </a:solidFill>
                <a:latin typeface="+mn-lt"/>
              </a:rPr>
              <a:t> T e</a:t>
            </a:r>
            <a:r>
              <a:rPr lang="fr-BE" sz="700" b="1" dirty="0" smtClean="0">
                <a:solidFill>
                  <a:srgbClr val="1DC20C"/>
                </a:solidFill>
                <a:latin typeface="+mn-lt"/>
              </a:rPr>
              <a:t> = </a:t>
            </a:r>
            <a:r>
              <a:rPr lang="fr-BE" sz="700" b="1" dirty="0">
                <a:solidFill>
                  <a:srgbClr val="1DC20C"/>
                </a:solidFill>
              </a:rPr>
              <a:t>3(+3)</a:t>
            </a:r>
            <a:r>
              <a:rPr lang="fr-BE" sz="700" b="1" dirty="0" smtClean="0">
                <a:latin typeface="+mn-lt"/>
              </a:rPr>
              <a:t> =&gt; </a:t>
            </a:r>
            <a:r>
              <a:rPr lang="fr-BE" sz="700" b="1" dirty="0" smtClean="0">
                <a:solidFill>
                  <a:srgbClr val="FF0000"/>
                </a:solidFill>
                <a:latin typeface="+mn-lt"/>
              </a:rPr>
              <a:t>Z </a:t>
            </a:r>
            <a:r>
              <a:rPr lang="fr-BE" sz="700" b="1" baseline="-25000" dirty="0" smtClean="0">
                <a:solidFill>
                  <a:srgbClr val="FF0000"/>
                </a:solidFill>
                <a:latin typeface="+mn-lt"/>
              </a:rPr>
              <a:t>G e</a:t>
            </a:r>
            <a:r>
              <a:rPr lang="fr-BE" sz="700" b="1" dirty="0" smtClean="0">
                <a:solidFill>
                  <a:srgbClr val="FF0000"/>
                </a:solidFill>
              </a:rPr>
              <a:t>= 6 </a:t>
            </a:r>
            <a:r>
              <a:rPr lang="fr-BE" sz="700" b="1" dirty="0">
                <a:solidFill>
                  <a:srgbClr val="FF0000"/>
                </a:solidFill>
                <a:latin typeface="Arial"/>
                <a:cs typeface="Arial"/>
              </a:rPr>
              <a:t>&amp;</a:t>
            </a:r>
            <a:r>
              <a:rPr lang="fr-BE" sz="700" b="1" dirty="0">
                <a:solidFill>
                  <a:srgbClr val="FF0000"/>
                </a:solidFill>
              </a:rPr>
              <a:t> </a:t>
            </a:r>
            <a:r>
              <a:rPr lang="fr-BE" sz="700" b="1" dirty="0" smtClean="0">
                <a:solidFill>
                  <a:srgbClr val="FF0000"/>
                </a:solidFill>
              </a:rPr>
              <a:t>Z </a:t>
            </a:r>
            <a:r>
              <a:rPr lang="fr-BE" sz="700" b="1" baseline="-25000" dirty="0" smtClean="0">
                <a:solidFill>
                  <a:srgbClr val="FF0000"/>
                </a:solidFill>
              </a:rPr>
              <a:t>T e</a:t>
            </a:r>
            <a:r>
              <a:rPr lang="fr-BE" sz="700" b="1" dirty="0">
                <a:solidFill>
                  <a:srgbClr val="FF0000"/>
                </a:solidFill>
              </a:rPr>
              <a:t> </a:t>
            </a:r>
            <a:r>
              <a:rPr lang="fr-BE" sz="700" b="1" dirty="0" smtClean="0">
                <a:solidFill>
                  <a:srgbClr val="FF0000"/>
                </a:solidFill>
              </a:rPr>
              <a:t>= 6) </a:t>
            </a:r>
            <a:endParaRPr lang="fr-BE" sz="700" b="1" dirty="0" smtClean="0">
              <a:solidFill>
                <a:srgbClr val="FF0000"/>
              </a:solidFill>
              <a:latin typeface="+mn-lt"/>
            </a:endParaRPr>
          </a:p>
        </p:txBody>
      </p:sp>
      <p:graphicFrame>
        <p:nvGraphicFramePr>
          <p:cNvPr id="38" name="Obje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6651299"/>
              </p:ext>
            </p:extLst>
          </p:nvPr>
        </p:nvGraphicFramePr>
        <p:xfrm>
          <a:off x="2384580" y="2876089"/>
          <a:ext cx="298250" cy="1679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95" r:id="rId7" imgW="381000" imgH="266700" progId="">
                  <p:embed/>
                </p:oleObj>
              </mc:Choice>
              <mc:Fallback>
                <p:oleObj r:id="rId7" imgW="381000" imgH="266700" progId="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384580" y="2876089"/>
                        <a:ext cx="298250" cy="1679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9" name="Grouper 58"/>
          <p:cNvGrpSpPr/>
          <p:nvPr/>
        </p:nvGrpSpPr>
        <p:grpSpPr>
          <a:xfrm>
            <a:off x="76201" y="3497029"/>
            <a:ext cx="1523999" cy="901719"/>
            <a:chOff x="635139" y="3949703"/>
            <a:chExt cx="3505331" cy="2258058"/>
          </a:xfrm>
        </p:grpSpPr>
        <p:pic>
          <p:nvPicPr>
            <p:cNvPr id="60" name="Picture 8" descr="C:\jyraty\presentations\Minneapolis\GETER3M.PCX"/>
            <p:cNvPicPr>
              <a:picLocks noChangeAspect="1" noChangeArrowheads="1"/>
            </p:cNvPicPr>
            <p:nvPr/>
          </p:nvPicPr>
          <p:blipFill>
            <a:blip r:embed="rId9">
              <a:alphaModFix amt="8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08926" y="4385311"/>
              <a:ext cx="1931544" cy="18224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alpha val="79999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" name="Rectangle 9"/>
            <p:cNvSpPr>
              <a:spLocks noChangeArrowheads="1"/>
            </p:cNvSpPr>
            <p:nvPr/>
          </p:nvSpPr>
          <p:spPr bwMode="auto">
            <a:xfrm>
              <a:off x="635139" y="4678998"/>
              <a:ext cx="1430174" cy="11868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fr-FR" sz="800" dirty="0"/>
                <a:t>R-3m</a:t>
              </a:r>
            </a:p>
            <a:p>
              <a:pPr eaLnBrk="0" hangingPunct="0"/>
              <a:r>
                <a:rPr lang="fr-FR" sz="800" dirty="0"/>
                <a:t>Z=3 (+3)</a:t>
              </a:r>
            </a:p>
            <a:p>
              <a:pPr eaLnBrk="0" hangingPunct="0"/>
              <a:r>
                <a:rPr lang="fr-FR" sz="800" dirty="0"/>
                <a:t>r</a:t>
              </a:r>
              <a:r>
                <a:rPr lang="fr-FR" sz="800" baseline="-25000" dirty="0"/>
                <a:t>1</a:t>
              </a:r>
              <a:r>
                <a:rPr lang="fr-FR" sz="800" dirty="0"/>
                <a:t> = 2.84 </a:t>
              </a:r>
              <a:r>
                <a:rPr lang="fr-FR" sz="800" dirty="0" err="1"/>
                <a:t>Å</a:t>
              </a:r>
              <a:endParaRPr lang="fr-FR" sz="800" dirty="0"/>
            </a:p>
            <a:p>
              <a:pPr eaLnBrk="0" hangingPunct="0"/>
              <a:r>
                <a:rPr lang="fr-FR" sz="800" dirty="0"/>
                <a:t>r</a:t>
              </a:r>
              <a:r>
                <a:rPr lang="fr-FR" sz="800" baseline="-25000" dirty="0"/>
                <a:t>2</a:t>
              </a:r>
              <a:r>
                <a:rPr lang="fr-FR" sz="800" dirty="0"/>
                <a:t>/r</a:t>
              </a:r>
              <a:r>
                <a:rPr lang="fr-FR" sz="800" baseline="-25000" dirty="0"/>
                <a:t>1</a:t>
              </a:r>
              <a:r>
                <a:rPr lang="fr-FR" sz="800" dirty="0"/>
                <a:t> = 1.11</a:t>
              </a:r>
            </a:p>
          </p:txBody>
        </p:sp>
        <p:sp>
          <p:nvSpPr>
            <p:cNvPr id="62" name="Text Box 10"/>
            <p:cNvSpPr txBox="1">
              <a:spLocks noChangeArrowheads="1"/>
            </p:cNvSpPr>
            <p:nvPr/>
          </p:nvSpPr>
          <p:spPr bwMode="auto">
            <a:xfrm>
              <a:off x="1005152" y="4288199"/>
              <a:ext cx="1568627" cy="5395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rgbClr val="063DE8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rgbClr val="063DE8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rgbClr val="063DE8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rgbClr val="063DE8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rgbClr val="063DE8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63DE8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63DE8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63DE8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63DE8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800" dirty="0" smtClean="0">
                  <a:solidFill>
                    <a:schemeClr val="accent4">
                      <a:lumMod val="50000"/>
                    </a:schemeClr>
                  </a:solidFill>
                  <a:latin typeface="Symbol"/>
                  <a:cs typeface="Lucida Grande" charset="0"/>
                  <a:sym typeface="Symbol" charset="0"/>
                </a:rPr>
                <a:t>α</a:t>
              </a:r>
              <a:r>
                <a:rPr lang="en-US" sz="800" dirty="0" smtClean="0">
                  <a:solidFill>
                    <a:schemeClr val="accent4">
                      <a:lumMod val="50000"/>
                    </a:schemeClr>
                  </a:solidFill>
                  <a:latin typeface="+mn-lt"/>
                  <a:cs typeface="Lucida Grande" charset="0"/>
                  <a:sym typeface="Symbol" charset="0"/>
                </a:rPr>
                <a:t>-</a:t>
              </a:r>
              <a:r>
                <a:rPr lang="en-US" sz="800" dirty="0" err="1">
                  <a:solidFill>
                    <a:schemeClr val="accent4">
                      <a:lumMod val="50000"/>
                    </a:schemeClr>
                  </a:solidFill>
                  <a:latin typeface="+mn-lt"/>
                  <a:cs typeface="Lucida Grande" charset="0"/>
                </a:rPr>
                <a:t>GeTe</a:t>
              </a:r>
              <a:endParaRPr lang="en-US" sz="800" dirty="0">
                <a:solidFill>
                  <a:schemeClr val="accent4">
                    <a:lumMod val="50000"/>
                  </a:schemeClr>
                </a:solidFill>
                <a:latin typeface="+mn-lt"/>
                <a:cs typeface="Lucida Grande" charset="0"/>
              </a:endParaRPr>
            </a:p>
          </p:txBody>
        </p:sp>
        <p:sp>
          <p:nvSpPr>
            <p:cNvPr id="63" name="Text Box 13"/>
            <p:cNvSpPr txBox="1">
              <a:spLocks noChangeArrowheads="1"/>
            </p:cNvSpPr>
            <p:nvPr/>
          </p:nvSpPr>
          <p:spPr bwMode="auto">
            <a:xfrm>
              <a:off x="647178" y="3949703"/>
              <a:ext cx="2256015" cy="4372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400">
                  <a:solidFill>
                    <a:srgbClr val="063DE8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rgbClr val="063DE8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rgbClr val="063DE8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rgbClr val="063DE8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rgbClr val="063DE8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63DE8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63DE8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63DE8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63DE8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GB" sz="800" b="1" dirty="0">
                  <a:solidFill>
                    <a:srgbClr val="028003"/>
                  </a:solidFill>
                  <a:latin typeface="+mn-lt"/>
                </a:rPr>
                <a:t>Low T&lt; 705 K</a:t>
              </a:r>
              <a:endParaRPr lang="en-GB" sz="800" dirty="0">
                <a:latin typeface="+mn-lt"/>
              </a:endParaRPr>
            </a:p>
          </p:txBody>
        </p:sp>
      </p:grpSp>
      <p:grpSp>
        <p:nvGrpSpPr>
          <p:cNvPr id="4" name="Grouper 3"/>
          <p:cNvGrpSpPr/>
          <p:nvPr/>
        </p:nvGrpSpPr>
        <p:grpSpPr>
          <a:xfrm>
            <a:off x="1752594" y="3480091"/>
            <a:ext cx="1600206" cy="1168109"/>
            <a:chOff x="4952994" y="2531532"/>
            <a:chExt cx="1600206" cy="1168109"/>
          </a:xfrm>
        </p:grpSpPr>
        <p:pic>
          <p:nvPicPr>
            <p:cNvPr id="35" name="Picture 15" descr="C:\jyraty\presentations\Minneapolis\GETENACL.PCX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91200" y="2667000"/>
              <a:ext cx="762000" cy="7866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7" name="Rectangle 16"/>
            <p:cNvSpPr>
              <a:spLocks noChangeArrowheads="1"/>
            </p:cNvSpPr>
            <p:nvPr/>
          </p:nvSpPr>
          <p:spPr bwMode="auto">
            <a:xfrm>
              <a:off x="4953000" y="2819400"/>
              <a:ext cx="671979" cy="8802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>
                <a:buClr>
                  <a:schemeClr val="folHlink"/>
                </a:buClr>
                <a:buSzPct val="75000"/>
                <a:buFont typeface="Monotype Sorts" charset="0"/>
                <a:buNone/>
              </a:pPr>
              <a:r>
                <a:rPr lang="fr-FR" sz="800" dirty="0" smtClean="0"/>
                <a:t>Fm</a:t>
              </a:r>
              <a:r>
                <a:rPr lang="fr-FR" sz="800" dirty="0"/>
                <a:t>-3m</a:t>
              </a:r>
            </a:p>
            <a:p>
              <a:pPr>
                <a:buClr>
                  <a:schemeClr val="folHlink"/>
                </a:buClr>
                <a:buSzPct val="75000"/>
                <a:buFont typeface="Monotype Sorts" charset="0"/>
                <a:buNone/>
              </a:pPr>
              <a:r>
                <a:rPr lang="fr-FR" sz="800" dirty="0"/>
                <a:t> Z = 6</a:t>
              </a:r>
            </a:p>
            <a:p>
              <a:pPr>
                <a:buClr>
                  <a:schemeClr val="folHlink"/>
                </a:buClr>
                <a:buSzPct val="75000"/>
                <a:buFont typeface="Monotype Sorts" charset="0"/>
                <a:buNone/>
              </a:pPr>
              <a:r>
                <a:rPr lang="fr-FR" sz="800" dirty="0" smtClean="0"/>
                <a:t>r</a:t>
              </a:r>
              <a:r>
                <a:rPr lang="fr-FR" sz="800" baseline="-25000" dirty="0" smtClean="0"/>
                <a:t>1</a:t>
              </a:r>
              <a:r>
                <a:rPr lang="fr-FR" sz="800" dirty="0" smtClean="0"/>
                <a:t> </a:t>
              </a:r>
              <a:r>
                <a:rPr lang="fr-FR" sz="800" dirty="0"/>
                <a:t>= 3.00 </a:t>
              </a:r>
              <a:r>
                <a:rPr lang="fr-FR" sz="800" dirty="0" err="1" smtClean="0"/>
                <a:t>Å</a:t>
              </a:r>
              <a:endParaRPr lang="fr-FR" sz="800" dirty="0" smtClean="0"/>
            </a:p>
            <a:p>
              <a:pPr>
                <a:buClr>
                  <a:schemeClr val="folHlink"/>
                </a:buClr>
                <a:buSzPct val="75000"/>
                <a:buFont typeface="Monotype Sorts" charset="0"/>
                <a:buNone/>
              </a:pPr>
              <a:r>
                <a:rPr lang="fr-FR" sz="800" dirty="0"/>
                <a:t>r</a:t>
              </a:r>
              <a:r>
                <a:rPr lang="fr-FR" sz="800" baseline="-25000" dirty="0"/>
                <a:t>1</a:t>
              </a:r>
              <a:r>
                <a:rPr lang="fr-FR" sz="800" dirty="0"/>
                <a:t> </a:t>
              </a:r>
              <a:r>
                <a:rPr lang="fr-FR" sz="800" dirty="0" smtClean="0"/>
                <a:t>=r</a:t>
              </a:r>
              <a:r>
                <a:rPr lang="fr-FR" sz="800" baseline="-25000" dirty="0" smtClean="0"/>
                <a:t>2</a:t>
              </a:r>
              <a:endParaRPr lang="fr-FR" sz="800" dirty="0"/>
            </a:p>
            <a:p>
              <a:pPr>
                <a:spcBef>
                  <a:spcPct val="20000"/>
                </a:spcBef>
                <a:buClr>
                  <a:schemeClr val="folHlink"/>
                </a:buClr>
                <a:buSzPct val="75000"/>
                <a:buFont typeface="Monotype Sorts" charset="0"/>
                <a:buNone/>
              </a:pPr>
              <a:r>
                <a:rPr lang="fr-FR" sz="1600" dirty="0"/>
                <a:t> </a:t>
              </a:r>
            </a:p>
          </p:txBody>
        </p:sp>
        <p:sp>
          <p:nvSpPr>
            <p:cNvPr id="41" name="Text Box 17"/>
            <p:cNvSpPr txBox="1">
              <a:spLocks noChangeArrowheads="1"/>
            </p:cNvSpPr>
            <p:nvPr/>
          </p:nvSpPr>
          <p:spPr bwMode="auto">
            <a:xfrm>
              <a:off x="5096939" y="2675176"/>
              <a:ext cx="609600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rgbClr val="063DE8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rgbClr val="063DE8"/>
                  </a:solidFill>
                  <a:latin typeface="Comic Sans MS" charset="0"/>
                  <a:ea typeface="ＭＳ Ｐゴシック" charset="0"/>
                </a:defRPr>
              </a:lvl2pPr>
              <a:lvl3pPr>
                <a:defRPr sz="2400">
                  <a:solidFill>
                    <a:srgbClr val="063DE8"/>
                  </a:solidFill>
                  <a:latin typeface="Comic Sans MS" charset="0"/>
                  <a:ea typeface="ＭＳ Ｐゴシック" charset="0"/>
                </a:defRPr>
              </a:lvl3pPr>
              <a:lvl4pPr>
                <a:defRPr sz="2400">
                  <a:solidFill>
                    <a:srgbClr val="063DE8"/>
                  </a:solidFill>
                  <a:latin typeface="Comic Sans MS" charset="0"/>
                  <a:ea typeface="ＭＳ Ｐゴシック" charset="0"/>
                </a:defRPr>
              </a:lvl4pPr>
              <a:lvl5pPr>
                <a:defRPr sz="2400">
                  <a:solidFill>
                    <a:srgbClr val="063DE8"/>
                  </a:solidFill>
                  <a:latin typeface="Comic Sans MS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63DE8"/>
                  </a:solidFill>
                  <a:latin typeface="Comic Sans MS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63DE8"/>
                  </a:solidFill>
                  <a:latin typeface="Comic Sans MS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63DE8"/>
                  </a:solidFill>
                  <a:latin typeface="Comic Sans MS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63DE8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800" dirty="0">
                  <a:solidFill>
                    <a:srgbClr val="FF0000"/>
                  </a:solidFill>
                  <a:sym typeface="Symbol" charset="0"/>
                </a:rPr>
                <a:t>β-</a:t>
              </a:r>
              <a:r>
                <a:rPr lang="en-US" sz="800" dirty="0" err="1">
                  <a:solidFill>
                    <a:srgbClr val="FF0000"/>
                  </a:solidFill>
                </a:rPr>
                <a:t>GeTe</a:t>
              </a:r>
              <a:endParaRPr lang="en-US" sz="800" dirty="0">
                <a:solidFill>
                  <a:srgbClr val="FF0000"/>
                </a:solidFill>
              </a:endParaRPr>
            </a:p>
          </p:txBody>
        </p:sp>
        <p:sp>
          <p:nvSpPr>
            <p:cNvPr id="44" name="Text Box 20"/>
            <p:cNvSpPr txBox="1">
              <a:spLocks noChangeArrowheads="1"/>
            </p:cNvSpPr>
            <p:nvPr/>
          </p:nvSpPr>
          <p:spPr bwMode="auto">
            <a:xfrm>
              <a:off x="4952994" y="2531532"/>
              <a:ext cx="927761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rgbClr val="063DE8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rgbClr val="063DE8"/>
                  </a:solidFill>
                  <a:latin typeface="Comic Sans MS" charset="0"/>
                  <a:ea typeface="ＭＳ Ｐゴシック" charset="0"/>
                </a:defRPr>
              </a:lvl2pPr>
              <a:lvl3pPr>
                <a:defRPr sz="2400">
                  <a:solidFill>
                    <a:srgbClr val="063DE8"/>
                  </a:solidFill>
                  <a:latin typeface="Comic Sans MS" charset="0"/>
                  <a:ea typeface="ＭＳ Ｐゴシック" charset="0"/>
                </a:defRPr>
              </a:lvl3pPr>
              <a:lvl4pPr>
                <a:defRPr sz="2400">
                  <a:solidFill>
                    <a:srgbClr val="063DE8"/>
                  </a:solidFill>
                  <a:latin typeface="Comic Sans MS" charset="0"/>
                  <a:ea typeface="ＭＳ Ｐゴシック" charset="0"/>
                </a:defRPr>
              </a:lvl4pPr>
              <a:lvl5pPr>
                <a:defRPr sz="2400">
                  <a:solidFill>
                    <a:srgbClr val="063DE8"/>
                  </a:solidFill>
                  <a:latin typeface="Comic Sans MS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63DE8"/>
                  </a:solidFill>
                  <a:latin typeface="Comic Sans MS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63DE8"/>
                  </a:solidFill>
                  <a:latin typeface="Comic Sans MS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63DE8"/>
                  </a:solidFill>
                  <a:latin typeface="Comic Sans MS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63DE8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GB" sz="800" b="1" dirty="0">
                  <a:solidFill>
                    <a:srgbClr val="FF0205"/>
                  </a:solidFill>
                </a:rPr>
                <a:t>High T&gt; </a:t>
              </a:r>
              <a:r>
                <a:rPr lang="en-GB" sz="800" b="1" dirty="0" smtClean="0">
                  <a:solidFill>
                    <a:srgbClr val="FF0205"/>
                  </a:solidFill>
                </a:rPr>
                <a:t>705 K</a:t>
              </a:r>
              <a:endParaRPr lang="en-GB" sz="800" dirty="0">
                <a:solidFill>
                  <a:srgbClr val="FF0205"/>
                </a:solidFill>
              </a:endParaRPr>
            </a:p>
          </p:txBody>
        </p:sp>
      </p:grpSp>
      <p:cxnSp>
        <p:nvCxnSpPr>
          <p:cNvPr id="15" name="Connecteur droit avec flèche 14"/>
          <p:cNvCxnSpPr/>
          <p:nvPr/>
        </p:nvCxnSpPr>
        <p:spPr>
          <a:xfrm flipH="1">
            <a:off x="1066800" y="3335866"/>
            <a:ext cx="457200" cy="304800"/>
          </a:xfrm>
          <a:prstGeom prst="straightConnector1">
            <a:avLst/>
          </a:prstGeom>
          <a:ln w="6350" cmpd="sng">
            <a:solidFill>
              <a:srgbClr val="1DC20C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Connecteur droit avec flèche 44"/>
          <p:cNvCxnSpPr/>
          <p:nvPr/>
        </p:nvCxnSpPr>
        <p:spPr>
          <a:xfrm>
            <a:off x="2455337" y="3344330"/>
            <a:ext cx="381000" cy="304800"/>
          </a:xfrm>
          <a:prstGeom prst="straightConnector1">
            <a:avLst/>
          </a:prstGeom>
          <a:ln w="6350" cmpd="sng">
            <a:solidFill>
              <a:schemeClr val="accent6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Tableau 10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56895483"/>
              </p:ext>
            </p:extLst>
          </p:nvPr>
        </p:nvGraphicFramePr>
        <p:xfrm>
          <a:off x="304800" y="4419600"/>
          <a:ext cx="2743200" cy="1005839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990600"/>
                <a:gridCol w="838200"/>
                <a:gridCol w="914400"/>
              </a:tblGrid>
              <a:tr h="0">
                <a:tc>
                  <a:txBody>
                    <a:bodyPr/>
                    <a:lstStyle/>
                    <a:p>
                      <a:r>
                        <a:rPr lang="en-US" sz="700" noProof="0" dirty="0" smtClean="0">
                          <a:solidFill>
                            <a:srgbClr val="1DC20C"/>
                          </a:solidFill>
                        </a:rPr>
                        <a:t>semiconductor</a:t>
                      </a:r>
                      <a:endParaRPr lang="en-US" sz="700" noProof="0" dirty="0">
                        <a:solidFill>
                          <a:srgbClr val="1DC20C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700" noProof="0" dirty="0" smtClean="0"/>
                        <a:t>transition</a:t>
                      </a:r>
                      <a:endParaRPr lang="en-US" sz="700" noProof="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700" noProof="0" dirty="0" smtClean="0">
                          <a:solidFill>
                            <a:srgbClr val="FF0000"/>
                          </a:solidFill>
                        </a:rPr>
                        <a:t>metallic</a:t>
                      </a:r>
                      <a:endParaRPr lang="en-US" sz="700" noProof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700" noProof="0" dirty="0" smtClean="0">
                          <a:solidFill>
                            <a:srgbClr val="1DC20C"/>
                          </a:solidFill>
                        </a:rPr>
                        <a:t>Peierls distorted</a:t>
                      </a:r>
                      <a:endParaRPr lang="en-US" sz="700" noProof="0" dirty="0">
                        <a:solidFill>
                          <a:srgbClr val="1DC20C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700" b="1" noProof="0" dirty="0" smtClean="0"/>
                        <a:t>Non-harmonic</a:t>
                      </a:r>
                      <a:endParaRPr lang="en-US" sz="700" b="1" noProof="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noProof="0" dirty="0" smtClean="0">
                          <a:solidFill>
                            <a:srgbClr val="FF0000"/>
                          </a:solidFill>
                        </a:rPr>
                        <a:t>Non-distorted</a:t>
                      </a:r>
                    </a:p>
                    <a:p>
                      <a:endParaRPr lang="en-US" sz="700" noProof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700" kern="1200" noProof="0" dirty="0" err="1" smtClean="0">
                          <a:solidFill>
                            <a:srgbClr val="1DC20C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Rhombohedral</a:t>
                      </a:r>
                      <a:r>
                        <a:rPr lang="en-US" sz="700" kern="1200" noProof="0" dirty="0" smtClean="0">
                          <a:solidFill>
                            <a:srgbClr val="1DC20C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(a&lt;0)</a:t>
                      </a:r>
                      <a:endParaRPr lang="en-US" sz="700" noProof="0" dirty="0">
                        <a:solidFill>
                          <a:srgbClr val="1DC20C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noProof="0" dirty="0" smtClean="0"/>
                        <a:t>p=2q</a:t>
                      </a:r>
                    </a:p>
                    <a:p>
                      <a:pPr algn="ctr"/>
                      <a:r>
                        <a:rPr lang="en-US" sz="700" noProof="0" dirty="0" smtClean="0"/>
                        <a:t>a=0</a:t>
                      </a:r>
                      <a:endParaRPr lang="en-US" sz="700" noProof="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kern="1200" noProof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Cubic (a&gt;0)</a:t>
                      </a:r>
                      <a:endParaRPr lang="en-US" sz="700" noProof="0" dirty="0" smtClean="0">
                        <a:solidFill>
                          <a:srgbClr val="FF0000"/>
                        </a:solidFill>
                      </a:endParaRPr>
                    </a:p>
                    <a:p>
                      <a:endParaRPr lang="en-US" sz="700" noProof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700" kern="1200" noProof="0" dirty="0" err="1" smtClean="0">
                          <a:solidFill>
                            <a:srgbClr val="1DC20C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Grüneisen</a:t>
                      </a:r>
                      <a:r>
                        <a:rPr lang="en-US" sz="700" kern="1200" noProof="0" dirty="0" smtClean="0">
                          <a:solidFill>
                            <a:srgbClr val="1DC20C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700" kern="1200" noProof="0" dirty="0" err="1" smtClean="0">
                          <a:solidFill>
                            <a:srgbClr val="1DC20C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γ</a:t>
                      </a:r>
                      <a:r>
                        <a:rPr lang="en-US" sz="700" kern="1200" noProof="0" dirty="0" smtClean="0">
                          <a:solidFill>
                            <a:srgbClr val="1DC20C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&lt; 0</a:t>
                      </a:r>
                      <a:endParaRPr lang="en-US" sz="700" noProof="0" dirty="0">
                        <a:solidFill>
                          <a:srgbClr val="1DC20C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700" noProof="0" dirty="0" err="1" smtClean="0"/>
                        <a:t>γ</a:t>
                      </a:r>
                      <a:r>
                        <a:rPr lang="en-US" sz="700" noProof="0" dirty="0" smtClean="0"/>
                        <a:t> diverge</a:t>
                      </a:r>
                      <a:endParaRPr lang="en-US" sz="700" noProof="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kern="1200" noProof="0" dirty="0" err="1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Grüneisen</a:t>
                      </a:r>
                      <a:r>
                        <a:rPr lang="en-US" sz="700" kern="1200" noProof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700" kern="1200" noProof="0" dirty="0" err="1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γ</a:t>
                      </a:r>
                      <a:r>
                        <a:rPr lang="en-US" sz="700" kern="1200" noProof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&lt; 0</a:t>
                      </a:r>
                      <a:endParaRPr lang="en-US" sz="700" noProof="0" dirty="0" smtClean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id="51" name="Grouper 50"/>
          <p:cNvGrpSpPr/>
          <p:nvPr/>
        </p:nvGrpSpPr>
        <p:grpSpPr>
          <a:xfrm>
            <a:off x="5334000" y="1219200"/>
            <a:ext cx="1450363" cy="1371600"/>
            <a:chOff x="3657688" y="762000"/>
            <a:chExt cx="5640300" cy="5334000"/>
          </a:xfrm>
        </p:grpSpPr>
        <p:grpSp>
          <p:nvGrpSpPr>
            <p:cNvPr id="52" name="Group 6"/>
            <p:cNvGrpSpPr>
              <a:grpSpLocks/>
            </p:cNvGrpSpPr>
            <p:nvPr/>
          </p:nvGrpSpPr>
          <p:grpSpPr bwMode="auto">
            <a:xfrm>
              <a:off x="3657688" y="762000"/>
              <a:ext cx="5640300" cy="5334000"/>
              <a:chOff x="1584" y="672"/>
              <a:chExt cx="3552" cy="3429"/>
            </a:xfrm>
          </p:grpSpPr>
          <p:pic>
            <p:nvPicPr>
              <p:cNvPr id="54" name="Picture 7"/>
              <p:cNvPicPr>
                <a:picLocks noChangeAspect="1" noChangeArrowheads="1"/>
              </p:cNvPicPr>
              <p:nvPr/>
            </p:nvPicPr>
            <p:blipFill>
              <a:blip r:embed="rId11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584" y="682"/>
                <a:ext cx="3552" cy="34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55" name="Rectangle 8"/>
              <p:cNvSpPr>
                <a:spLocks noChangeArrowheads="1"/>
              </p:cNvSpPr>
              <p:nvPr/>
            </p:nvSpPr>
            <p:spPr bwMode="auto">
              <a:xfrm>
                <a:off x="1584" y="672"/>
                <a:ext cx="746" cy="953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eaLnBrk="0" hangingPunct="0"/>
                <a:endParaRPr lang="en-GB"/>
              </a:p>
            </p:txBody>
          </p:sp>
        </p:grpSp>
        <p:sp>
          <p:nvSpPr>
            <p:cNvPr id="53" name="AutoShape 9"/>
            <p:cNvSpPr>
              <a:spLocks noChangeArrowheads="1"/>
            </p:cNvSpPr>
            <p:nvPr/>
          </p:nvSpPr>
          <p:spPr bwMode="auto">
            <a:xfrm>
              <a:off x="4356374" y="4724400"/>
              <a:ext cx="152441" cy="152400"/>
            </a:xfrm>
            <a:prstGeom prst="octagon">
              <a:avLst>
                <a:gd name="adj" fmla="val 29287"/>
              </a:avLst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GB"/>
            </a:p>
          </p:txBody>
        </p:sp>
      </p:grpSp>
      <p:cxnSp>
        <p:nvCxnSpPr>
          <p:cNvPr id="56" name="Connecteur droit avec flèche 55"/>
          <p:cNvCxnSpPr/>
          <p:nvPr/>
        </p:nvCxnSpPr>
        <p:spPr>
          <a:xfrm flipH="1">
            <a:off x="762000" y="4214598"/>
            <a:ext cx="418314" cy="173252"/>
          </a:xfrm>
          <a:prstGeom prst="straightConnector1">
            <a:avLst/>
          </a:prstGeom>
          <a:ln w="6350" cmpd="sng">
            <a:solidFill>
              <a:srgbClr val="1DC20C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Connecteur droit avec flèche 56"/>
          <p:cNvCxnSpPr/>
          <p:nvPr/>
        </p:nvCxnSpPr>
        <p:spPr>
          <a:xfrm flipH="1">
            <a:off x="2540000" y="4102100"/>
            <a:ext cx="228600" cy="304800"/>
          </a:xfrm>
          <a:prstGeom prst="straightConnector1">
            <a:avLst/>
          </a:prstGeom>
          <a:ln w="63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Connecteur droit avec flèche 65"/>
          <p:cNvCxnSpPr/>
          <p:nvPr/>
        </p:nvCxnSpPr>
        <p:spPr>
          <a:xfrm flipH="1">
            <a:off x="2819400" y="5334000"/>
            <a:ext cx="76200" cy="685800"/>
          </a:xfrm>
          <a:prstGeom prst="straightConnector1">
            <a:avLst/>
          </a:prstGeom>
          <a:ln w="6350" cmpd="sng">
            <a:solidFill>
              <a:srgbClr val="F14124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46" name="Objec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19054563"/>
              </p:ext>
            </p:extLst>
          </p:nvPr>
        </p:nvGraphicFramePr>
        <p:xfrm>
          <a:off x="3657600" y="4803983"/>
          <a:ext cx="1828800" cy="4538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96" name="Document" r:id="rId12" imgW="3098800" imgH="838200" progId="Word.Document.8">
                  <p:embed/>
                </p:oleObj>
              </mc:Choice>
              <mc:Fallback>
                <p:oleObj name="Document" r:id="rId12" imgW="3098800" imgH="838200" progId="Word.Documen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4803983"/>
                        <a:ext cx="1828800" cy="45381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7826178"/>
              </p:ext>
            </p:extLst>
          </p:nvPr>
        </p:nvGraphicFramePr>
        <p:xfrm>
          <a:off x="3810000" y="5257801"/>
          <a:ext cx="1752600" cy="4555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97" r:id="rId14" imgW="2540000" imgH="660400" progId="">
                  <p:embed/>
                </p:oleObj>
              </mc:Choice>
              <mc:Fallback>
                <p:oleObj r:id="rId14" imgW="2540000" imgH="660400" progId="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3810000" y="5257801"/>
                        <a:ext cx="1752600" cy="45553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" name="ZoneTexte 57"/>
          <p:cNvSpPr txBox="1"/>
          <p:nvPr/>
        </p:nvSpPr>
        <p:spPr>
          <a:xfrm>
            <a:off x="3657600" y="3886200"/>
            <a:ext cx="2438400" cy="1015663"/>
          </a:xfrm>
          <a:prstGeom prst="rect">
            <a:avLst/>
          </a:prstGeom>
        </p:spPr>
        <p:style>
          <a:lnRef idx="0">
            <a:scrgbClr r="0" g="0" b="0"/>
          </a:lnRef>
          <a:fillRef idx="1002">
            <a:schemeClr val="lt1"/>
          </a:fillRef>
          <a:effectRef idx="0">
            <a:scrgbClr r="0" g="0" b="0"/>
          </a:effectRef>
          <a:fontRef idx="major"/>
        </p:style>
        <p:txBody>
          <a:bodyPr wrap="square" rtlCol="0">
            <a:spAutoFit/>
          </a:bodyPr>
          <a:lstStyle/>
          <a:p>
            <a:pPr algn="just"/>
            <a:r>
              <a:rPr lang="fr-BE" sz="800" b="1" dirty="0"/>
              <a:t>5</a:t>
            </a:r>
            <a:r>
              <a:rPr lang="fr-BE" sz="700" b="1" dirty="0" smtClean="0">
                <a:latin typeface="+mn-lt"/>
              </a:rPr>
              <a:t>. Theoretical model</a:t>
            </a:r>
          </a:p>
          <a:p>
            <a:pPr algn="just"/>
            <a:endParaRPr lang="fr-BE" sz="700" dirty="0" smtClean="0">
              <a:latin typeface="+mn-lt"/>
            </a:endParaRPr>
          </a:p>
          <a:p>
            <a:pPr marL="171450" indent="-171450" algn="just">
              <a:buFontTx/>
              <a:buChar char="-"/>
            </a:pPr>
            <a:r>
              <a:rPr lang="fr-BE" sz="700" dirty="0" smtClean="0">
                <a:latin typeface="+mn-lt"/>
              </a:rPr>
              <a:t>One dimensional model of ppσ interactions </a:t>
            </a:r>
          </a:p>
          <a:p>
            <a:pPr algn="just"/>
            <a:r>
              <a:rPr lang="fr-BE" sz="700" dirty="0">
                <a:latin typeface="+mn-lt"/>
              </a:rPr>
              <a:t> </a:t>
            </a:r>
            <a:r>
              <a:rPr lang="fr-BE" sz="700" dirty="0" smtClean="0">
                <a:latin typeface="+mn-lt"/>
              </a:rPr>
              <a:t>     assuming that the (x, y, z) directions are decoupled</a:t>
            </a:r>
          </a:p>
          <a:p>
            <a:pPr marL="171450" indent="-171450" algn="just">
              <a:buFontTx/>
              <a:buChar char="-"/>
            </a:pPr>
            <a:r>
              <a:rPr lang="fr-BE" sz="700" dirty="0" smtClean="0">
                <a:latin typeface="+mn-lt"/>
              </a:rPr>
              <a:t>Tight binding approximation</a:t>
            </a:r>
          </a:p>
          <a:p>
            <a:pPr marL="171450" indent="-171450" algn="just">
              <a:buFontTx/>
              <a:buChar char="-"/>
            </a:pPr>
            <a:r>
              <a:rPr lang="fr-BE" sz="700" dirty="0" smtClean="0">
                <a:latin typeface="+mn-lt"/>
              </a:rPr>
              <a:t>Effective pairwise repulsive interaction</a:t>
            </a:r>
          </a:p>
          <a:p>
            <a:pPr marL="171450" indent="-171450" algn="just">
              <a:spcBef>
                <a:spcPts val="600"/>
              </a:spcBef>
              <a:buFontTx/>
              <a:buChar char="-"/>
            </a:pPr>
            <a:r>
              <a:rPr lang="fr-BE" sz="700" dirty="0" smtClean="0">
                <a:latin typeface="+mn-lt"/>
              </a:rPr>
              <a:t>Distortion parameter  </a:t>
            </a:r>
          </a:p>
          <a:p>
            <a:pPr marL="171450" indent="-171450" algn="just">
              <a:buFontTx/>
              <a:buChar char="-"/>
            </a:pPr>
            <a:endParaRPr lang="fr-BE" sz="500" dirty="0" smtClean="0">
              <a:latin typeface="+mn-lt"/>
            </a:endParaRPr>
          </a:p>
        </p:txBody>
      </p:sp>
      <p:graphicFrame>
        <p:nvGraphicFramePr>
          <p:cNvPr id="17" name="Obje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58701"/>
              </p:ext>
            </p:extLst>
          </p:nvPr>
        </p:nvGraphicFramePr>
        <p:xfrm>
          <a:off x="4800600" y="7239000"/>
          <a:ext cx="646113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98" r:id="rId16" imgW="889000" imgH="609600" progId="">
                  <p:embed/>
                </p:oleObj>
              </mc:Choice>
              <mc:Fallback>
                <p:oleObj r:id="rId16" imgW="889000" imgH="609600" progId="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4800600" y="7239000"/>
                        <a:ext cx="646113" cy="444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7" name="Connecteur droit avec flèche 66"/>
          <p:cNvCxnSpPr/>
          <p:nvPr/>
        </p:nvCxnSpPr>
        <p:spPr>
          <a:xfrm>
            <a:off x="1828800" y="5334000"/>
            <a:ext cx="914400" cy="838200"/>
          </a:xfrm>
          <a:prstGeom prst="straightConnector1">
            <a:avLst/>
          </a:prstGeom>
          <a:ln w="6350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21" name="Obje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0644963"/>
              </p:ext>
            </p:extLst>
          </p:nvPr>
        </p:nvGraphicFramePr>
        <p:xfrm>
          <a:off x="4800600" y="4572000"/>
          <a:ext cx="380999" cy="30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99" r:id="rId18" imgW="609600" imgH="495300" progId="">
                  <p:embed/>
                </p:oleObj>
              </mc:Choice>
              <mc:Fallback>
                <p:oleObj r:id="rId18" imgW="609600" imgH="495300" progId="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4800600" y="4572000"/>
                        <a:ext cx="380999" cy="3095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4" name="Image 23" descr="E(eta).jpg"/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3800" y="6096000"/>
            <a:ext cx="1752600" cy="1175039"/>
          </a:xfrm>
          <a:prstGeom prst="rect">
            <a:avLst/>
          </a:prstGeom>
        </p:spPr>
      </p:pic>
      <p:cxnSp>
        <p:nvCxnSpPr>
          <p:cNvPr id="68" name="Connecteur droit avec flèche 67"/>
          <p:cNvCxnSpPr/>
          <p:nvPr/>
        </p:nvCxnSpPr>
        <p:spPr>
          <a:xfrm flipH="1" flipV="1">
            <a:off x="2667000" y="6586770"/>
            <a:ext cx="1752600" cy="381000"/>
          </a:xfrm>
          <a:prstGeom prst="straightConnector1">
            <a:avLst/>
          </a:prstGeom>
          <a:ln w="6350" cmpd="sng">
            <a:solidFill>
              <a:srgbClr val="1DC20C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9" name="Connecteur droit avec flèche 68"/>
          <p:cNvCxnSpPr/>
          <p:nvPr/>
        </p:nvCxnSpPr>
        <p:spPr>
          <a:xfrm flipH="1" flipV="1">
            <a:off x="3048000" y="6172200"/>
            <a:ext cx="1295400" cy="381000"/>
          </a:xfrm>
          <a:prstGeom prst="straightConnector1">
            <a:avLst/>
          </a:prstGeom>
          <a:ln w="6350" cmpd="sng">
            <a:solidFill>
              <a:srgbClr val="F14124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Connecteur droit avec flèche 69"/>
          <p:cNvCxnSpPr/>
          <p:nvPr/>
        </p:nvCxnSpPr>
        <p:spPr>
          <a:xfrm flipH="1" flipV="1">
            <a:off x="2743200" y="6324600"/>
            <a:ext cx="1676400" cy="533400"/>
          </a:xfrm>
          <a:prstGeom prst="straightConnector1">
            <a:avLst/>
          </a:prstGeom>
          <a:ln w="6350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72" name="Objet 7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4291142"/>
              </p:ext>
            </p:extLst>
          </p:nvPr>
        </p:nvGraphicFramePr>
        <p:xfrm>
          <a:off x="4800600" y="7696200"/>
          <a:ext cx="762000" cy="2573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00" r:id="rId21" imgW="1168400" imgH="393700" progId="">
                  <p:embed/>
                </p:oleObj>
              </mc:Choice>
              <mc:Fallback>
                <p:oleObj r:id="rId21" imgW="1168400" imgH="393700" progId="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4800600" y="7696200"/>
                        <a:ext cx="762000" cy="2573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" name="Objet 7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6041120"/>
              </p:ext>
            </p:extLst>
          </p:nvPr>
        </p:nvGraphicFramePr>
        <p:xfrm>
          <a:off x="4814888" y="8027988"/>
          <a:ext cx="731837" cy="328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01" r:id="rId23" imgW="1181100" imgH="533400" progId="">
                  <p:embed/>
                </p:oleObj>
              </mc:Choice>
              <mc:Fallback>
                <p:oleObj r:id="rId23" imgW="1181100" imgH="533400" progId="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4814888" y="8027988"/>
                        <a:ext cx="731837" cy="3286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" name="Objet 7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0644746"/>
              </p:ext>
            </p:extLst>
          </p:nvPr>
        </p:nvGraphicFramePr>
        <p:xfrm>
          <a:off x="3810000" y="5791201"/>
          <a:ext cx="1600200" cy="1978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02" r:id="rId25" imgW="1955800" imgH="241300" progId="">
                  <p:embed/>
                </p:oleObj>
              </mc:Choice>
              <mc:Fallback>
                <p:oleObj r:id="rId25" imgW="1955800" imgH="241300" progId="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3810000" y="5791201"/>
                        <a:ext cx="1600200" cy="19786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" name="ZoneTexte 70"/>
          <p:cNvSpPr txBox="1"/>
          <p:nvPr/>
        </p:nvSpPr>
        <p:spPr>
          <a:xfrm>
            <a:off x="3352800" y="7315200"/>
            <a:ext cx="1371600" cy="30777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hangingPunct="0"/>
            <a:r>
              <a:rPr lang="en-US" sz="700" dirty="0" smtClean="0"/>
              <a:t>Definition of a mode specific </a:t>
            </a:r>
            <a:r>
              <a:rPr lang="en-US" sz="700" dirty="0" err="1" smtClean="0"/>
              <a:t>Grüneisen</a:t>
            </a:r>
            <a:r>
              <a:rPr lang="en-US" sz="700" dirty="0" smtClean="0"/>
              <a:t> parameter</a:t>
            </a:r>
            <a:endParaRPr lang="en-US" sz="700" dirty="0"/>
          </a:p>
        </p:txBody>
      </p:sp>
      <p:sp>
        <p:nvSpPr>
          <p:cNvPr id="74" name="ZoneTexte 73"/>
          <p:cNvSpPr txBox="1"/>
          <p:nvPr/>
        </p:nvSpPr>
        <p:spPr>
          <a:xfrm>
            <a:off x="3352800" y="7689850"/>
            <a:ext cx="1219200" cy="30777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hangingPunct="0"/>
            <a:r>
              <a:rPr lang="en-US" sz="700" dirty="0" smtClean="0"/>
              <a:t>Volume variation of the vibrational frequency.</a:t>
            </a:r>
            <a:endParaRPr lang="en-US" sz="700" dirty="0"/>
          </a:p>
        </p:txBody>
      </p:sp>
      <p:sp>
        <p:nvSpPr>
          <p:cNvPr id="77" name="Rectangle 76"/>
          <p:cNvSpPr/>
          <p:nvPr/>
        </p:nvSpPr>
        <p:spPr>
          <a:xfrm>
            <a:off x="457200" y="5791200"/>
            <a:ext cx="152400" cy="1524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balanced" dir="tr"/>
          </a:scene3d>
          <a:sp3d prstMaterial="matte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6" name="ZoneTexte 75"/>
          <p:cNvSpPr txBox="1"/>
          <p:nvPr/>
        </p:nvSpPr>
        <p:spPr>
          <a:xfrm>
            <a:off x="3352800" y="8066901"/>
            <a:ext cx="1371600" cy="41549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hangingPunct="0"/>
            <a:r>
              <a:rPr lang="en-US" sz="700" dirty="0" smtClean="0"/>
              <a:t>Singular behavior of </a:t>
            </a:r>
            <a:r>
              <a:rPr lang="en-US" sz="700" dirty="0"/>
              <a:t>the mode specific </a:t>
            </a:r>
            <a:r>
              <a:rPr lang="en-US" sz="700" dirty="0" err="1"/>
              <a:t>Grüneisen</a:t>
            </a:r>
            <a:r>
              <a:rPr lang="en-US" sz="700" dirty="0"/>
              <a:t> parameter.</a:t>
            </a:r>
          </a:p>
        </p:txBody>
      </p:sp>
      <p:sp>
        <p:nvSpPr>
          <p:cNvPr id="47" name="ZoneTexte 46"/>
          <p:cNvSpPr txBox="1"/>
          <p:nvPr/>
        </p:nvSpPr>
        <p:spPr>
          <a:xfrm>
            <a:off x="3714750" y="7105650"/>
            <a:ext cx="1031051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700" dirty="0" err="1" smtClean="0"/>
              <a:t>Distortion</a:t>
            </a:r>
            <a:r>
              <a:rPr lang="fr-FR" sz="700" dirty="0" smtClean="0"/>
              <a:t> </a:t>
            </a:r>
            <a:r>
              <a:rPr lang="fr-FR" sz="700" dirty="0" err="1" smtClean="0"/>
              <a:t>parameter</a:t>
            </a:r>
            <a:endParaRPr lang="fr-FR" sz="700" dirty="0"/>
          </a:p>
        </p:txBody>
      </p:sp>
      <p:sp>
        <p:nvSpPr>
          <p:cNvPr id="79" name="Rectangle 78"/>
          <p:cNvSpPr/>
          <p:nvPr/>
        </p:nvSpPr>
        <p:spPr>
          <a:xfrm>
            <a:off x="1981200" y="5943600"/>
            <a:ext cx="152400" cy="1524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balanced" dir="tr"/>
          </a:scene3d>
          <a:sp3d prstMaterial="matte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0" name="Rectangle 79"/>
          <p:cNvSpPr/>
          <p:nvPr/>
        </p:nvSpPr>
        <p:spPr>
          <a:xfrm>
            <a:off x="1828800" y="5791200"/>
            <a:ext cx="152400" cy="1524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balanced" dir="tr"/>
          </a:scene3d>
          <a:sp3d prstMaterial="matte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65" name="Connecteur droit avec flèche 64"/>
          <p:cNvCxnSpPr/>
          <p:nvPr/>
        </p:nvCxnSpPr>
        <p:spPr>
          <a:xfrm>
            <a:off x="1066800" y="5334000"/>
            <a:ext cx="1524000" cy="914400"/>
          </a:xfrm>
          <a:prstGeom prst="straightConnector1">
            <a:avLst/>
          </a:prstGeom>
          <a:ln w="6350" cmpd="sng">
            <a:solidFill>
              <a:srgbClr val="1DC20C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312342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Sillage">
  <a:themeElements>
    <a:clrScheme name="Sillage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illage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illage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12212</TotalTime>
  <Words>480</Words>
  <Application>Microsoft Macintosh PowerPoint</Application>
  <PresentationFormat>Format A4 (210 x 297 mm)</PresentationFormat>
  <Paragraphs>81</Paragraphs>
  <Slides>1</Slides>
  <Notes>1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3" baseType="lpstr">
      <vt:lpstr>Sillage</vt:lpstr>
      <vt:lpstr>Document</vt:lpstr>
      <vt:lpstr>Présentation PowerPoint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subject/>
  <dc:creator>Jean-Pierre Gaspard</dc:creator>
  <cp:keywords/>
  <dc:description/>
  <cp:lastModifiedBy>Jean-Pierre Gaspard</cp:lastModifiedBy>
  <cp:revision>116</cp:revision>
  <cp:lastPrinted>2018-08-27T05:02:19Z</cp:lastPrinted>
  <dcterms:created xsi:type="dcterms:W3CDTF">2012-06-15T10:29:35Z</dcterms:created>
  <dcterms:modified xsi:type="dcterms:W3CDTF">2018-08-30T17:10:42Z</dcterms:modified>
  <cp:category/>
</cp:coreProperties>
</file>