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Default Extension="xlsx" ContentType="application/vnd.openxmlformats-officedocument.spreadsheetml.sheet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7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61" r:id="rId4"/>
    <p:sldId id="258" r:id="rId5"/>
    <p:sldId id="260" r:id="rId6"/>
  </p:sldIdLst>
  <p:sldSz cx="21677313" cy="12193588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arlotte martial" initials="cm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8"/>
    <p:restoredTop sz="94626"/>
  </p:normalViewPr>
  <p:slideViewPr>
    <p:cSldViewPr snapToGrid="0" snapToObjects="1">
      <p:cViewPr>
        <p:scale>
          <a:sx n="50" d="100"/>
          <a:sy n="50" d="100"/>
        </p:scale>
        <p:origin x="-1380" y="-546"/>
      </p:cViewPr>
      <p:guideLst>
        <p:guide orient="horz" pos="3840"/>
        <p:guide pos="682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11" d="100"/>
          <a:sy n="111" d="100"/>
        </p:scale>
        <p:origin x="4352" y="20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BE"/>
  <c:style val="24"/>
  <c:chart>
    <c:title>
      <c:tx>
        <c:rich>
          <a:bodyPr/>
          <a:lstStyle/>
          <a:p>
            <a:pPr>
              <a:defRPr/>
            </a:pPr>
            <a:r>
              <a:rPr lang="en-US"/>
              <a:t>Real NDEs</a:t>
            </a:r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Proportion of experiencers who reported their NDE</c:v>
                </c:pt>
              </c:strCache>
            </c:strRef>
          </c:tx>
          <c:dLbls>
            <c:txPr>
              <a:bodyPr/>
              <a:lstStyle/>
              <a:p>
                <a:pPr>
                  <a:defRPr b="1"/>
                </a:pPr>
                <a:endParaRPr lang="fr-FR"/>
              </a:p>
            </c:txPr>
            <c:showPercent val="1"/>
            <c:showLeaderLines val="1"/>
          </c:dLbls>
          <c:cat>
            <c:strRef>
              <c:f>Sheet1!$A$2:$A$3</c:f>
              <c:strCache>
                <c:ptCount val="2"/>
                <c:pt idx="0">
                  <c:v>Recalled (n=30)</c:v>
                </c:pt>
                <c:pt idx="1">
                  <c:v>Not recalled (n=18)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30</c:v>
                </c:pt>
                <c:pt idx="1">
                  <c:v>18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r"/>
      <c:layout/>
      <c:txPr>
        <a:bodyPr/>
        <a:lstStyle/>
        <a:p>
          <a:pPr>
            <a:defRPr b="1"/>
          </a:pPr>
          <a:endParaRPr lang="fr-FR"/>
        </a:p>
      </c:txPr>
    </c:legend>
    <c:plotVisOnly val="1"/>
  </c:chart>
  <c:txPr>
    <a:bodyPr/>
    <a:lstStyle/>
    <a:p>
      <a:pPr>
        <a:defRPr sz="2200"/>
      </a:pPr>
      <a:endParaRPr lang="fr-FR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BE"/>
  <c:style val="24"/>
  <c:chart>
    <c:title>
      <c:tx>
        <c:rich>
          <a:bodyPr/>
          <a:lstStyle/>
          <a:p>
            <a:pPr>
              <a:defRPr/>
            </a:pPr>
            <a:r>
              <a:rPr lang="en-US"/>
              <a:t>NDEs-like</a:t>
            </a:r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'Sheet1'!$B$1</c:f>
              <c:strCache>
                <c:ptCount val="1"/>
                <c:pt idx="0">
                  <c:v>Proportion of experiencers who reported their NDE</c:v>
                </c:pt>
              </c:strCache>
            </c:strRef>
          </c:tx>
          <c:dLbls>
            <c:txPr>
              <a:bodyPr/>
              <a:lstStyle/>
              <a:p>
                <a:pPr>
                  <a:defRPr b="1"/>
                </a:pPr>
                <a:endParaRPr lang="fr-FR"/>
              </a:p>
            </c:txPr>
            <c:showPercent val="1"/>
            <c:showLeaderLines val="1"/>
          </c:dLbls>
          <c:cat>
            <c:strRef>
              <c:f>'Sheet1'!$A$2:$A$3</c:f>
              <c:strCache>
                <c:ptCount val="2"/>
                <c:pt idx="0">
                  <c:v>Recalled (n=11)</c:v>
                </c:pt>
                <c:pt idx="1">
                  <c:v>Not recalled (n=12)</c:v>
                </c:pt>
              </c:strCache>
            </c:strRef>
          </c:cat>
          <c:val>
            <c:numRef>
              <c:f>'Sheet1'!$B$2:$B$3</c:f>
              <c:numCache>
                <c:formatCode>General</c:formatCode>
                <c:ptCount val="2"/>
                <c:pt idx="0">
                  <c:v>11</c:v>
                </c:pt>
                <c:pt idx="1">
                  <c:v>12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r"/>
      <c:layout/>
      <c:txPr>
        <a:bodyPr/>
        <a:lstStyle/>
        <a:p>
          <a:pPr>
            <a:defRPr b="1"/>
          </a:pPr>
          <a:endParaRPr lang="fr-FR"/>
        </a:p>
      </c:txPr>
    </c:legend>
    <c:plotVisOnly val="1"/>
  </c:chart>
  <c:txPr>
    <a:bodyPr/>
    <a:lstStyle/>
    <a:p>
      <a:pPr>
        <a:defRPr sz="2200"/>
      </a:pPr>
      <a:endParaRPr lang="fr-FR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BE617C-5A2A-8843-82DB-6D82B404D82F}" type="datetimeFigureOut">
              <a:rPr lang="en-US" smtClean="0"/>
              <a:pPr/>
              <a:t>10/31/2018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13058C-37E4-1E4D-9783-788A13001D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693161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2F5190-D183-4B53-85C2-9BC4645F2034}" type="datetimeFigureOut">
              <a:rPr lang="fr-BE" smtClean="0"/>
              <a:pPr/>
              <a:t>31/10/2018</a:t>
            </a:fld>
            <a:endParaRPr lang="fr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195852-A46A-43DE-88D0-A9FEA748E0A6}" type="slidenum">
              <a:rPr lang="fr-BE" smtClean="0"/>
              <a:pPr/>
              <a:t>‹#›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195852-A46A-43DE-88D0-A9FEA748E0A6}" type="slidenum">
              <a:rPr lang="fr-BE" smtClean="0"/>
              <a:pPr/>
              <a:t>1</a:t>
            </a:fld>
            <a:endParaRPr lang="fr-B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09664" y="1995572"/>
            <a:ext cx="16257985" cy="4245175"/>
          </a:xfrm>
        </p:spPr>
        <p:txBody>
          <a:bodyPr anchor="b">
            <a:normAutofit/>
          </a:bodyPr>
          <a:lstStyle>
            <a:lvl1pPr algn="ctr">
              <a:defRPr sz="8800">
                <a:solidFill>
                  <a:srgbClr val="C00000"/>
                </a:solidFill>
                <a:latin typeface="+mn-lt"/>
              </a:defRPr>
            </a:lvl1pPr>
          </a:lstStyle>
          <a:p>
            <a:r>
              <a:rPr lang="nl-BE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09664" y="6404457"/>
            <a:ext cx="16257985" cy="2943960"/>
          </a:xfrm>
        </p:spPr>
        <p:txBody>
          <a:bodyPr/>
          <a:lstStyle>
            <a:lvl1pPr marL="0" indent="0" algn="ctr">
              <a:buNone/>
              <a:defRPr sz="4267"/>
            </a:lvl1pPr>
            <a:lvl2pPr marL="812902" indent="0" algn="ctr">
              <a:buNone/>
              <a:defRPr sz="3556"/>
            </a:lvl2pPr>
            <a:lvl3pPr marL="1625803" indent="0" algn="ctr">
              <a:buNone/>
              <a:defRPr sz="3200"/>
            </a:lvl3pPr>
            <a:lvl4pPr marL="2438705" indent="0" algn="ctr">
              <a:buNone/>
              <a:defRPr sz="2845"/>
            </a:lvl4pPr>
            <a:lvl5pPr marL="3251606" indent="0" algn="ctr">
              <a:buNone/>
              <a:defRPr sz="2845"/>
            </a:lvl5pPr>
            <a:lvl6pPr marL="4064508" indent="0" algn="ctr">
              <a:buNone/>
              <a:defRPr sz="2845"/>
            </a:lvl6pPr>
            <a:lvl7pPr marL="4877410" indent="0" algn="ctr">
              <a:buNone/>
              <a:defRPr sz="2845"/>
            </a:lvl7pPr>
            <a:lvl8pPr marL="5690311" indent="0" algn="ctr">
              <a:buNone/>
              <a:defRPr sz="2845"/>
            </a:lvl8pPr>
            <a:lvl9pPr marL="6503213" indent="0" algn="ctr">
              <a:buNone/>
              <a:defRPr sz="2845"/>
            </a:lvl9pPr>
          </a:lstStyle>
          <a:p>
            <a:r>
              <a:rPr lang="nl-BE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490315" y="11301650"/>
            <a:ext cx="4877395" cy="649196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pPr/>
              <a:t>10/31/2018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180610" y="11301650"/>
            <a:ext cx="7316093" cy="649196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7556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BE"/>
              <a:t>Click to edit Master text styles</a:t>
            </a:r>
          </a:p>
          <a:p>
            <a:pPr lvl="1"/>
            <a:r>
              <a:rPr lang="nl-BE"/>
              <a:t>Second level</a:t>
            </a:r>
          </a:p>
          <a:p>
            <a:pPr lvl="2"/>
            <a:r>
              <a:rPr lang="nl-BE"/>
              <a:t>Third level</a:t>
            </a:r>
          </a:p>
          <a:p>
            <a:pPr lvl="3"/>
            <a:r>
              <a:rPr lang="nl-BE"/>
              <a:t>Fourth level</a:t>
            </a:r>
          </a:p>
          <a:p>
            <a:pPr lvl="4"/>
            <a:r>
              <a:rPr lang="nl-BE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9B391-82AD-1B4C-9073-F5FC7B3F8B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3637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9B391-82AD-1B4C-9073-F5FC7B3F8B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93274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90316" y="649197"/>
            <a:ext cx="18696682" cy="23568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BE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0316" y="3245978"/>
            <a:ext cx="18696682" cy="7736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/>
              <a:t>Click to edit Master text styles</a:t>
            </a:r>
          </a:p>
          <a:p>
            <a:pPr lvl="1"/>
            <a:r>
              <a:rPr lang="nl-BE"/>
              <a:t>Second level</a:t>
            </a:r>
          </a:p>
          <a:p>
            <a:pPr lvl="2"/>
            <a:r>
              <a:rPr lang="nl-BE"/>
              <a:t>Third level</a:t>
            </a:r>
          </a:p>
          <a:p>
            <a:pPr lvl="3"/>
            <a:r>
              <a:rPr lang="nl-BE"/>
              <a:t>Fourth level</a:t>
            </a:r>
          </a:p>
          <a:p>
            <a:pPr lvl="4"/>
            <a:r>
              <a:rPr lang="nl-BE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09603" y="11301650"/>
            <a:ext cx="4877395" cy="6491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3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9B391-82AD-1B4C-9073-F5FC7B3F8B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9754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3" r:id="rId3"/>
  </p:sldLayoutIdLst>
  <p:txStyles>
    <p:titleStyle>
      <a:lvl1pPr algn="l" defTabSz="1625803" rtl="0" eaLnBrk="1" latinLnBrk="0" hangingPunct="1">
        <a:lnSpc>
          <a:spcPct val="90000"/>
        </a:lnSpc>
        <a:spcBef>
          <a:spcPct val="0"/>
        </a:spcBef>
        <a:buNone/>
        <a:defRPr sz="782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6451" indent="-406451" algn="l" defTabSz="1625803" rtl="0" eaLnBrk="1" latinLnBrk="0" hangingPunct="1">
        <a:lnSpc>
          <a:spcPct val="90000"/>
        </a:lnSpc>
        <a:spcBef>
          <a:spcPts val="1778"/>
        </a:spcBef>
        <a:buFont typeface="Arial" panose="020B0604020202020204" pitchFamily="34" charset="0"/>
        <a:buChar char="•"/>
        <a:defRPr sz="4978" kern="1200">
          <a:solidFill>
            <a:schemeClr val="tx1"/>
          </a:solidFill>
          <a:latin typeface="+mn-lt"/>
          <a:ea typeface="+mn-ea"/>
          <a:cs typeface="+mn-cs"/>
        </a:defRPr>
      </a:lvl1pPr>
      <a:lvl2pPr marL="1219352" indent="-406451" algn="l" defTabSz="1625803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2pPr>
      <a:lvl3pPr marL="2032254" indent="-406451" algn="l" defTabSz="1625803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3pPr>
      <a:lvl4pPr marL="2845156" indent="-406451" algn="l" defTabSz="1625803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658057" indent="-406451" algn="l" defTabSz="1625803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470959" indent="-406451" algn="l" defTabSz="1625803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5283860" indent="-406451" algn="l" defTabSz="1625803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6096762" indent="-406451" algn="l" defTabSz="1625803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909664" indent="-406451" algn="l" defTabSz="1625803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80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902" algn="l" defTabSz="162580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803" algn="l" defTabSz="162580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705" algn="l" defTabSz="162580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606" algn="l" defTabSz="162580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4508" algn="l" defTabSz="162580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7410" algn="l" defTabSz="162580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90311" algn="l" defTabSz="162580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3213" algn="l" defTabSz="162580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798" y="1911927"/>
            <a:ext cx="18425716" cy="2425795"/>
          </a:xfrm>
        </p:spPr>
        <p:txBody>
          <a:bodyPr>
            <a:normAutofit/>
          </a:bodyPr>
          <a:lstStyle/>
          <a:p>
            <a:pPr fontAlgn="base"/>
            <a:r>
              <a:rPr lang="fr-BE" sz="8400" b="1" dirty="0" err="1" smtClean="0"/>
              <a:t>Near</a:t>
            </a:r>
            <a:r>
              <a:rPr lang="fr-BE" sz="8400" b="1" dirty="0" smtClean="0"/>
              <a:t>-</a:t>
            </a:r>
            <a:r>
              <a:rPr lang="fr-BE" sz="8400" b="1" dirty="0" err="1" smtClean="0"/>
              <a:t>death</a:t>
            </a:r>
            <a:r>
              <a:rPr lang="fr-BE" sz="8400" b="1" dirty="0" smtClean="0"/>
              <a:t> </a:t>
            </a:r>
            <a:r>
              <a:rPr lang="fr-BE" sz="8400" b="1" dirty="0" err="1" smtClean="0"/>
              <a:t>experiences</a:t>
            </a:r>
            <a:r>
              <a:rPr lang="fr-BE" sz="8400" b="1" dirty="0" smtClean="0"/>
              <a:t> </a:t>
            </a:r>
            <a:br>
              <a:rPr lang="fr-BE" sz="8400" b="1" dirty="0" smtClean="0"/>
            </a:br>
            <a:r>
              <a:rPr lang="fr-BE" sz="8400" b="1" dirty="0" smtClean="0"/>
              <a:t>Are </a:t>
            </a:r>
            <a:r>
              <a:rPr lang="fr-BE" sz="8400" b="1" dirty="0" err="1" smtClean="0"/>
              <a:t>they</a:t>
            </a:r>
            <a:r>
              <a:rPr lang="fr-BE" sz="8400" b="1" dirty="0" smtClean="0"/>
              <a:t> self-</a:t>
            </a:r>
            <a:r>
              <a:rPr lang="fr-BE" sz="8400" b="1" dirty="0" err="1" smtClean="0"/>
              <a:t>defining</a:t>
            </a:r>
            <a:r>
              <a:rPr lang="fr-BE" sz="8400" b="1" dirty="0" smtClean="0"/>
              <a:t>?</a:t>
            </a:r>
            <a:endParaRPr lang="fr-BE" sz="8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09664" y="5195455"/>
            <a:ext cx="16257984" cy="3758406"/>
          </a:xfrm>
        </p:spPr>
        <p:txBody>
          <a:bodyPr>
            <a:noAutofit/>
          </a:bodyPr>
          <a:lstStyle/>
          <a:p>
            <a:r>
              <a:rPr lang="fr-BE" sz="4000" dirty="0" smtClean="0"/>
              <a:t>Helena Cassol</a:t>
            </a:r>
            <a:r>
              <a:rPr lang="fr-BE" sz="4000" baseline="30000" dirty="0" smtClean="0"/>
              <a:t>1*</a:t>
            </a:r>
            <a:r>
              <a:rPr lang="fr-BE" sz="4000" dirty="0" smtClean="0"/>
              <a:t>, Arnaud D'Argembeau</a:t>
            </a:r>
            <a:r>
              <a:rPr lang="fr-BE" sz="4000" baseline="30000" dirty="0" smtClean="0"/>
              <a:t>2</a:t>
            </a:r>
            <a:r>
              <a:rPr lang="fr-BE" sz="4000" dirty="0" smtClean="0"/>
              <a:t>, Vanessa Charland-Verville</a:t>
            </a:r>
            <a:r>
              <a:rPr lang="fr-BE" sz="4000" baseline="30000" dirty="0" smtClean="0"/>
              <a:t>1</a:t>
            </a:r>
            <a:r>
              <a:rPr lang="fr-BE" sz="4000" dirty="0" smtClean="0"/>
              <a:t>, Steven Laureys</a:t>
            </a:r>
            <a:r>
              <a:rPr lang="fr-BE" sz="4000" baseline="30000" dirty="0" smtClean="0"/>
              <a:t>1* </a:t>
            </a:r>
            <a:r>
              <a:rPr lang="fr-BE" sz="4000" dirty="0" smtClean="0"/>
              <a:t>&amp; </a:t>
            </a:r>
            <a:r>
              <a:rPr lang="fr-BE" sz="4000" b="1" u="sng" dirty="0" smtClean="0"/>
              <a:t>Charlotte Martial</a:t>
            </a:r>
            <a:r>
              <a:rPr lang="fr-BE" sz="4000" baseline="30000" dirty="0" smtClean="0"/>
              <a:t>1*</a:t>
            </a:r>
          </a:p>
          <a:p>
            <a:pPr algn="l"/>
            <a:r>
              <a:rPr lang="fr-BE" sz="4400" dirty="0" smtClean="0"/>
              <a:t/>
            </a:r>
            <a:br>
              <a:rPr lang="fr-BE" sz="4400" dirty="0" smtClean="0"/>
            </a:br>
            <a:endParaRPr lang="fr-BE" sz="4400" dirty="0" smtClean="0"/>
          </a:p>
          <a:p>
            <a:pPr algn="l"/>
            <a:r>
              <a:rPr lang="fr-BE" sz="3600" baseline="30000" dirty="0" smtClean="0"/>
              <a:t>1</a:t>
            </a:r>
            <a:r>
              <a:rPr lang="fr-BE" sz="3600" dirty="0" smtClean="0"/>
              <a:t>Coma Science Group, GIGA-</a:t>
            </a:r>
            <a:r>
              <a:rPr lang="fr-BE" sz="3600" dirty="0" err="1" smtClean="0"/>
              <a:t>Consciousness</a:t>
            </a:r>
            <a:r>
              <a:rPr lang="fr-BE" sz="3600" dirty="0" smtClean="0"/>
              <a:t>, </a:t>
            </a:r>
            <a:r>
              <a:rPr lang="fr-BE" sz="3600" dirty="0" err="1" smtClean="0"/>
              <a:t>University</a:t>
            </a:r>
            <a:r>
              <a:rPr lang="fr-BE" sz="3600" dirty="0" smtClean="0"/>
              <a:t> of Liège, </a:t>
            </a:r>
            <a:r>
              <a:rPr lang="fr-BE" sz="3600" dirty="0" err="1" smtClean="0"/>
              <a:t>Belgium</a:t>
            </a:r>
            <a:r>
              <a:rPr lang="fr-BE" sz="3600" dirty="0" smtClean="0"/>
              <a:t/>
            </a:r>
            <a:br>
              <a:rPr lang="fr-BE" sz="3600" dirty="0" smtClean="0"/>
            </a:br>
            <a:r>
              <a:rPr lang="fr-BE" sz="3600" baseline="30000" dirty="0" smtClean="0"/>
              <a:t>2</a:t>
            </a:r>
            <a:r>
              <a:rPr lang="fr-BE" sz="3600" dirty="0" smtClean="0"/>
              <a:t>Research unit of </a:t>
            </a:r>
            <a:r>
              <a:rPr lang="fr-BE" sz="3600" dirty="0" err="1" smtClean="0"/>
              <a:t>Psychology</a:t>
            </a:r>
            <a:r>
              <a:rPr lang="fr-BE" sz="3600" dirty="0" smtClean="0"/>
              <a:t> &amp; Neuroscience of Cognition, </a:t>
            </a:r>
            <a:r>
              <a:rPr lang="fr-BE" sz="3600" dirty="0" err="1" smtClean="0"/>
              <a:t>Department</a:t>
            </a:r>
            <a:r>
              <a:rPr lang="fr-BE" sz="3600" dirty="0" smtClean="0"/>
              <a:t> of </a:t>
            </a:r>
            <a:r>
              <a:rPr lang="fr-BE" sz="3600" dirty="0" err="1" smtClean="0"/>
              <a:t>Psychology</a:t>
            </a:r>
            <a:r>
              <a:rPr lang="fr-BE" sz="3600" dirty="0" smtClean="0"/>
              <a:t>, </a:t>
            </a:r>
            <a:r>
              <a:rPr lang="fr-BE" sz="3600" dirty="0" err="1" smtClean="0"/>
              <a:t>University</a:t>
            </a:r>
            <a:r>
              <a:rPr lang="fr-BE" sz="3600" dirty="0" smtClean="0"/>
              <a:t> of Liège, </a:t>
            </a:r>
            <a:r>
              <a:rPr lang="fr-BE" sz="3600" dirty="0" err="1" smtClean="0"/>
              <a:t>Belgium</a:t>
            </a:r>
            <a:endParaRPr lang="fr-BE" sz="3600" dirty="0" smtClean="0"/>
          </a:p>
          <a:p>
            <a:pPr algn="l"/>
            <a:r>
              <a:rPr lang="fr-BE" sz="3600" dirty="0" smtClean="0"/>
              <a:t>*</a:t>
            </a:r>
            <a:r>
              <a:rPr lang="fr-BE" sz="3600" dirty="0" err="1" smtClean="0"/>
              <a:t>These</a:t>
            </a:r>
            <a:r>
              <a:rPr lang="fr-BE" sz="3600" dirty="0" smtClean="0"/>
              <a:t> </a:t>
            </a:r>
            <a:r>
              <a:rPr lang="fr-BE" sz="3600" dirty="0" err="1" smtClean="0"/>
              <a:t>authors</a:t>
            </a:r>
            <a:r>
              <a:rPr lang="fr-BE" sz="3600" dirty="0" smtClean="0"/>
              <a:t> </a:t>
            </a:r>
            <a:r>
              <a:rPr lang="fr-BE" sz="3600" dirty="0" err="1" smtClean="0"/>
              <a:t>contributed</a:t>
            </a:r>
            <a:r>
              <a:rPr lang="fr-BE" sz="3600" dirty="0" smtClean="0"/>
              <a:t> </a:t>
            </a:r>
            <a:r>
              <a:rPr lang="fr-BE" sz="3600" dirty="0" err="1" smtClean="0"/>
              <a:t>equally</a:t>
            </a:r>
            <a:r>
              <a:rPr lang="fr-BE" sz="3600" dirty="0" smtClean="0"/>
              <a:t> to </a:t>
            </a:r>
            <a:r>
              <a:rPr lang="fr-BE" sz="3600" dirty="0" err="1" smtClean="0"/>
              <a:t>this</a:t>
            </a:r>
            <a:r>
              <a:rPr lang="fr-BE" sz="3600" dirty="0" smtClean="0"/>
              <a:t> </a:t>
            </a:r>
            <a:r>
              <a:rPr lang="fr-BE" sz="3600" dirty="0" err="1" smtClean="0"/>
              <a:t>work</a:t>
            </a:r>
            <a:endParaRPr lang="en-US" sz="3600" dirty="0"/>
          </a:p>
        </p:txBody>
      </p:sp>
      <p:pic>
        <p:nvPicPr>
          <p:cNvPr id="4" name="Image 10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899531" y="11172534"/>
            <a:ext cx="1620166" cy="1021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1" descr="logowhite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668406" y="11172530"/>
            <a:ext cx="1146677" cy="1021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4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815083" y="11172531"/>
            <a:ext cx="2093652" cy="10210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4" name="Picture 2" descr="RÃ©sultat de recherche d'images pour &quot;giga consciousness&quot;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7908734" y="11322363"/>
            <a:ext cx="3768579" cy="871221"/>
          </a:xfrm>
          <a:prstGeom prst="rect">
            <a:avLst/>
          </a:prstGeom>
          <a:noFill/>
        </p:spPr>
      </p:pic>
      <p:pic>
        <p:nvPicPr>
          <p:cNvPr id="8196" name="Picture 4" descr="RÃ©sultat de recherche d'images pour &quot;bial foundation&quot;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1235211" y="11172534"/>
            <a:ext cx="1664320" cy="102106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917838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90316" y="9117"/>
            <a:ext cx="18696682" cy="2356863"/>
          </a:xfrm>
        </p:spPr>
        <p:txBody>
          <a:bodyPr/>
          <a:lstStyle/>
          <a:p>
            <a:pPr algn="ctr"/>
            <a:r>
              <a:rPr lang="fr-FR" sz="8000" b="1" dirty="0">
                <a:latin typeface="Century Gothic" charset="0"/>
              </a:rPr>
              <a:t>Introduction</a:t>
            </a:r>
            <a:endParaRPr lang="en-US" b="1" dirty="0"/>
          </a:p>
        </p:txBody>
      </p:sp>
      <p:sp>
        <p:nvSpPr>
          <p:cNvPr id="3" name="Espace réservé du contenu 4"/>
          <p:cNvSpPr txBox="1">
            <a:spLocks/>
          </p:cNvSpPr>
          <p:nvPr/>
        </p:nvSpPr>
        <p:spPr>
          <a:xfrm>
            <a:off x="3548429" y="3153942"/>
            <a:ext cx="6647130" cy="548205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Gothic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Gothic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Gothic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Gothic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Gothic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entury Gothic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entury Gothic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entury Gothic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entury Gothic" charset="0"/>
                <a:ea typeface="ＭＳ Ｐゴシック" charset="0"/>
                <a:cs typeface="ＭＳ Ｐゴシック" charset="0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+mj-lt"/>
              </a:rPr>
              <a:t>Profound psychological events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800" dirty="0" smtClean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+mj-lt"/>
              </a:rPr>
              <a:t>Transcendental/mystical elements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800" dirty="0" smtClean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+mj-lt"/>
              </a:rPr>
              <a:t>Impending death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800" dirty="0" smtClean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800" dirty="0" smtClean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+mj-lt"/>
              </a:rPr>
              <a:t>Highly emotional/self-related content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800" dirty="0" smtClean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+mj-lt"/>
              </a:rPr>
              <a:t>Significant consequences on </a:t>
            </a:r>
            <a:r>
              <a:rPr lang="en-US" sz="3200" dirty="0" smtClean="0">
                <a:latin typeface="+mj-lt"/>
              </a:rPr>
              <a:t>NDE </a:t>
            </a:r>
            <a:r>
              <a:rPr lang="en-US" sz="3200" dirty="0" err="1" smtClean="0">
                <a:latin typeface="+mj-lt"/>
              </a:rPr>
              <a:t>experiencers</a:t>
            </a:r>
            <a:r>
              <a:rPr lang="en-US" sz="3200" dirty="0" smtClean="0">
                <a:latin typeface="+mj-lt"/>
              </a:rPr>
              <a:t>’ lives </a:t>
            </a:r>
            <a:endParaRPr lang="en-US" sz="3200" dirty="0">
              <a:latin typeface="+mj-lt"/>
            </a:endParaRPr>
          </a:p>
        </p:txBody>
      </p:sp>
      <p:sp>
        <p:nvSpPr>
          <p:cNvPr id="5" name="Espace réservé du contenu 6"/>
          <p:cNvSpPr txBox="1">
            <a:spLocks/>
          </p:cNvSpPr>
          <p:nvPr/>
        </p:nvSpPr>
        <p:spPr>
          <a:xfrm>
            <a:off x="11489690" y="3113849"/>
            <a:ext cx="6537823" cy="340614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Gothic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Gothic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Gothic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Gothic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Gothic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entury Gothic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entury Gothic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entury Gothic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entury Gothic" charset="0"/>
                <a:ea typeface="ＭＳ Ｐゴシック" charset="0"/>
                <a:cs typeface="ＭＳ Ｐゴシック" charset="0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+mj-lt"/>
              </a:rPr>
              <a:t>Building blocks of identity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800" dirty="0" smtClean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+mj-lt"/>
              </a:rPr>
              <a:t>Sense of self-continuity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800" dirty="0" smtClean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+mj-lt"/>
              </a:rPr>
              <a:t>Highly emotional/vivid memories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800" dirty="0" smtClean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+mj-lt"/>
              </a:rPr>
              <a:t>Clear memory of an important and personally experienced event</a:t>
            </a:r>
            <a:endParaRPr lang="en-US" sz="3200" dirty="0">
              <a:latin typeface="+mj-lt"/>
            </a:endParaRPr>
          </a:p>
        </p:txBody>
      </p:sp>
      <p:sp>
        <p:nvSpPr>
          <p:cNvPr id="6" name="Text Box 16"/>
          <p:cNvSpPr txBox="1">
            <a:spLocks noChangeArrowheads="1"/>
          </p:cNvSpPr>
          <p:nvPr/>
        </p:nvSpPr>
        <p:spPr bwMode="auto">
          <a:xfrm>
            <a:off x="4118687" y="11689044"/>
            <a:ext cx="1755862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Gothic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Gothic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Gothic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Gothic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Gothic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entury Gothic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entury Gothic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entury Gothic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entury Gothic" charset="0"/>
                <a:ea typeface="ＭＳ Ｐゴシック" charset="0"/>
                <a:cs typeface="ＭＳ Ｐゴシック" charset="0"/>
              </a:defRPr>
            </a:lvl9pPr>
          </a:lstStyle>
          <a:p>
            <a:pPr algn="r"/>
            <a:r>
              <a:rPr lang="fr-BE" sz="2400" dirty="0" err="1" smtClean="0">
                <a:latin typeface="+mj-lt"/>
              </a:rPr>
              <a:t>Blagov</a:t>
            </a:r>
            <a:r>
              <a:rPr lang="fr-BE" sz="2400" dirty="0" smtClean="0">
                <a:latin typeface="+mj-lt"/>
              </a:rPr>
              <a:t> &amp; Singer, 2004; </a:t>
            </a:r>
            <a:r>
              <a:rPr lang="fr-BE" sz="2400" dirty="0" err="1" smtClean="0">
                <a:latin typeface="+mj-lt"/>
              </a:rPr>
              <a:t>Conway</a:t>
            </a:r>
            <a:r>
              <a:rPr lang="fr-BE" sz="2400" dirty="0" smtClean="0">
                <a:latin typeface="+mj-lt"/>
              </a:rPr>
              <a:t> et al., 2004; </a:t>
            </a:r>
            <a:r>
              <a:rPr lang="fr-BE" sz="2400" dirty="0" err="1" smtClean="0">
                <a:latin typeface="+mj-lt"/>
              </a:rPr>
              <a:t>Greyson</a:t>
            </a:r>
            <a:r>
              <a:rPr lang="fr-BE" sz="2400" dirty="0" smtClean="0">
                <a:latin typeface="+mj-lt"/>
              </a:rPr>
              <a:t>, 2000; </a:t>
            </a:r>
            <a:r>
              <a:rPr lang="fr-BE" sz="2400" dirty="0" err="1" smtClean="0">
                <a:latin typeface="+mj-lt"/>
              </a:rPr>
              <a:t>Noyes</a:t>
            </a:r>
            <a:r>
              <a:rPr lang="fr-BE" sz="2400" dirty="0" smtClean="0">
                <a:latin typeface="+mj-lt"/>
              </a:rPr>
              <a:t>, 1980</a:t>
            </a:r>
            <a:endParaRPr lang="fr-FR" altLang="en-US" sz="24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557118" y="2255520"/>
            <a:ext cx="6699401" cy="858329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BE" sz="3600" b="1" dirty="0" err="1" smtClean="0">
                <a:solidFill>
                  <a:schemeClr val="tx1"/>
                </a:solidFill>
              </a:rPr>
              <a:t>Near</a:t>
            </a:r>
            <a:r>
              <a:rPr lang="fr-BE" sz="3600" b="1" dirty="0" smtClean="0">
                <a:solidFill>
                  <a:schemeClr val="tx1"/>
                </a:solidFill>
              </a:rPr>
              <a:t>-</a:t>
            </a:r>
            <a:r>
              <a:rPr lang="fr-BE" sz="3600" b="1" dirty="0" err="1" smtClean="0">
                <a:solidFill>
                  <a:schemeClr val="tx1"/>
                </a:solidFill>
              </a:rPr>
              <a:t>death</a:t>
            </a:r>
            <a:r>
              <a:rPr lang="fr-BE" sz="3600" b="1" dirty="0" smtClean="0">
                <a:solidFill>
                  <a:schemeClr val="tx1"/>
                </a:solidFill>
              </a:rPr>
              <a:t> </a:t>
            </a:r>
            <a:r>
              <a:rPr lang="fr-BE" sz="3600" b="1" dirty="0" err="1" smtClean="0">
                <a:solidFill>
                  <a:schemeClr val="tx1"/>
                </a:solidFill>
              </a:rPr>
              <a:t>experiences</a:t>
            </a:r>
            <a:r>
              <a:rPr lang="fr-BE" sz="3600" b="1" dirty="0" smtClean="0">
                <a:solidFill>
                  <a:schemeClr val="tx1"/>
                </a:solidFill>
              </a:rPr>
              <a:t> (</a:t>
            </a:r>
            <a:r>
              <a:rPr lang="fr-BE" sz="3600" b="1" dirty="0" err="1" smtClean="0">
                <a:solidFill>
                  <a:schemeClr val="tx1"/>
                </a:solidFill>
              </a:rPr>
              <a:t>NDEs</a:t>
            </a:r>
            <a:r>
              <a:rPr lang="fr-BE" sz="3600" b="1" dirty="0" smtClean="0">
                <a:solidFill>
                  <a:schemeClr val="tx1"/>
                </a:solidFill>
              </a:rPr>
              <a:t>)</a:t>
            </a:r>
            <a:endParaRPr lang="fr-BE" sz="36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489690" y="2255520"/>
            <a:ext cx="6595110" cy="858329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BE" sz="3600" b="1" dirty="0" smtClean="0">
                <a:solidFill>
                  <a:schemeClr val="tx1"/>
                </a:solidFill>
              </a:rPr>
              <a:t>Self-</a:t>
            </a:r>
            <a:r>
              <a:rPr lang="fr-BE" sz="3600" b="1" dirty="0" err="1" smtClean="0">
                <a:solidFill>
                  <a:schemeClr val="tx1"/>
                </a:solidFill>
              </a:rPr>
              <a:t>defining</a:t>
            </a:r>
            <a:r>
              <a:rPr lang="fr-BE" sz="3600" b="1" dirty="0" smtClean="0">
                <a:solidFill>
                  <a:schemeClr val="tx1"/>
                </a:solidFill>
              </a:rPr>
              <a:t> </a:t>
            </a:r>
            <a:r>
              <a:rPr lang="fr-BE" sz="3600" b="1" dirty="0" err="1" smtClean="0">
                <a:solidFill>
                  <a:schemeClr val="tx1"/>
                </a:solidFill>
              </a:rPr>
              <a:t>memories</a:t>
            </a:r>
            <a:r>
              <a:rPr lang="fr-BE" sz="3600" b="1" dirty="0" smtClean="0">
                <a:solidFill>
                  <a:schemeClr val="tx1"/>
                </a:solidFill>
              </a:rPr>
              <a:t> (</a:t>
            </a:r>
            <a:r>
              <a:rPr lang="fr-BE" sz="3600" b="1" dirty="0" err="1" smtClean="0">
                <a:solidFill>
                  <a:schemeClr val="tx1"/>
                </a:solidFill>
              </a:rPr>
              <a:t>SDMs</a:t>
            </a:r>
            <a:r>
              <a:rPr lang="fr-BE" sz="3600" b="1" dirty="0" smtClean="0">
                <a:solidFill>
                  <a:schemeClr val="tx1"/>
                </a:solidFill>
              </a:rPr>
              <a:t>)</a:t>
            </a:r>
            <a:endParaRPr lang="fr-BE" sz="3600" b="1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48429" y="9065165"/>
            <a:ext cx="1453637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400" dirty="0" smtClean="0">
                <a:latin typeface="+mj-lt"/>
              </a:rPr>
              <a:t>  Are NDEs self-defining?</a:t>
            </a:r>
          </a:p>
          <a:p>
            <a:pPr>
              <a:buFont typeface="Arial" pitchFamily="34" charset="0"/>
              <a:buChar char="•"/>
            </a:pPr>
            <a:r>
              <a:rPr lang="en-US" sz="3400" dirty="0" smtClean="0">
                <a:latin typeface="+mj-lt"/>
              </a:rPr>
              <a:t>  </a:t>
            </a:r>
            <a:r>
              <a:rPr lang="en-US" sz="3400" dirty="0" smtClean="0">
                <a:latin typeface="+mj-lt"/>
              </a:rPr>
              <a:t>Is it </a:t>
            </a:r>
            <a:r>
              <a:rPr lang="en-US" sz="3400" dirty="0" smtClean="0">
                <a:latin typeface="+mj-lt"/>
              </a:rPr>
              <a:t>due to </a:t>
            </a:r>
            <a:r>
              <a:rPr lang="en-US" sz="3400" dirty="0" smtClean="0">
                <a:latin typeface="+mj-lt"/>
              </a:rPr>
              <a:t>phenomenological </a:t>
            </a:r>
            <a:r>
              <a:rPr lang="en-US" sz="3400" dirty="0" smtClean="0">
                <a:latin typeface="+mj-lt"/>
              </a:rPr>
              <a:t>content or </a:t>
            </a:r>
            <a:r>
              <a:rPr lang="en-US" sz="3400" dirty="0" smtClean="0">
                <a:latin typeface="+mj-lt"/>
              </a:rPr>
              <a:t>circumstances </a:t>
            </a:r>
            <a:r>
              <a:rPr lang="en-US" sz="3400" dirty="0" smtClean="0">
                <a:latin typeface="+mj-lt"/>
              </a:rPr>
              <a:t>of appearance ?</a:t>
            </a:r>
            <a:endParaRPr lang="en-US" sz="3400" dirty="0">
              <a:latin typeface="+mj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48429" y="8206835"/>
            <a:ext cx="14536371" cy="858329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Objectives</a:t>
            </a:r>
          </a:p>
        </p:txBody>
      </p:sp>
    </p:spTree>
    <p:extLst>
      <p:ext uri="{BB962C8B-B14F-4D97-AF65-F5344CB8AC3E}">
        <p14:creationId xmlns="" xmlns:p14="http://schemas.microsoft.com/office/powerpoint/2010/main" val="1190382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0316" y="9117"/>
            <a:ext cx="18696682" cy="2356863"/>
          </a:xfrm>
        </p:spPr>
        <p:txBody>
          <a:bodyPr/>
          <a:lstStyle/>
          <a:p>
            <a:pPr algn="ctr"/>
            <a:r>
              <a:rPr lang="fr-FR" sz="8000" b="1" dirty="0" err="1" smtClean="0">
                <a:latin typeface="Century Gothic" charset="0"/>
              </a:rPr>
              <a:t>Methods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1780674" y="2365980"/>
            <a:ext cx="18071431" cy="89716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1" indent="-28575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b="1" dirty="0" smtClean="0"/>
              <a:t>PARTICIPANTS</a:t>
            </a:r>
          </a:p>
          <a:p>
            <a:pPr marL="742950" lvl="2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dirty="0" smtClean="0"/>
              <a:t>48 “real </a:t>
            </a:r>
            <a:r>
              <a:rPr lang="en-US" sz="3200" dirty="0" smtClean="0"/>
              <a:t>NDE </a:t>
            </a:r>
            <a:r>
              <a:rPr lang="en-US" sz="3200" dirty="0" err="1" smtClean="0"/>
              <a:t>experiencers</a:t>
            </a:r>
            <a:r>
              <a:rPr lang="en-US" sz="3200" dirty="0" smtClean="0"/>
              <a:t>” and 23 “</a:t>
            </a:r>
            <a:r>
              <a:rPr lang="en-US" sz="3200" dirty="0" smtClean="0"/>
              <a:t>NDE </a:t>
            </a:r>
            <a:r>
              <a:rPr lang="en-US" sz="3200" dirty="0" err="1" smtClean="0"/>
              <a:t>experiencers</a:t>
            </a:r>
            <a:r>
              <a:rPr lang="en-US" sz="3200" dirty="0" smtClean="0"/>
              <a:t>-like</a:t>
            </a:r>
            <a:r>
              <a:rPr lang="en-US" sz="3200" dirty="0" smtClean="0"/>
              <a:t>” (i.e., </a:t>
            </a:r>
            <a:r>
              <a:rPr lang="en-US" sz="3200" dirty="0" smtClean="0"/>
              <a:t>absence </a:t>
            </a:r>
            <a:r>
              <a:rPr lang="en-US" sz="3200" dirty="0" smtClean="0"/>
              <a:t>of life threat)</a:t>
            </a:r>
          </a:p>
          <a:p>
            <a:pPr marL="742950" lvl="2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dirty="0" smtClean="0"/>
              <a:t>Screened using </a:t>
            </a:r>
            <a:r>
              <a:rPr lang="en-US" sz="3200" dirty="0" err="1" smtClean="0"/>
              <a:t>Greyson</a:t>
            </a:r>
            <a:r>
              <a:rPr lang="en-US" sz="3200" dirty="0" smtClean="0"/>
              <a:t> NDE scale: </a:t>
            </a:r>
            <a:r>
              <a:rPr lang="en-US" sz="3200" dirty="0" smtClean="0"/>
              <a:t>identify </a:t>
            </a:r>
            <a:r>
              <a:rPr lang="en-US" sz="3200" dirty="0" smtClean="0"/>
              <a:t>an NDE (cut-off=7) and </a:t>
            </a:r>
            <a:r>
              <a:rPr lang="en-US" sz="3200" dirty="0" smtClean="0"/>
              <a:t>quantify </a:t>
            </a:r>
            <a:r>
              <a:rPr lang="en-US" sz="3200" dirty="0" smtClean="0"/>
              <a:t>its richness (scores from 0 to 32)</a:t>
            </a:r>
          </a:p>
          <a:p>
            <a:pPr marL="742950" lvl="2" indent="-285750" algn="just">
              <a:spcAft>
                <a:spcPts val="600"/>
              </a:spcAft>
            </a:pPr>
            <a:endParaRPr lang="en-US" sz="3200" dirty="0" smtClean="0"/>
          </a:p>
          <a:p>
            <a:pPr marL="285750" lvl="1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b="1" dirty="0" smtClean="0"/>
              <a:t>TASK</a:t>
            </a:r>
          </a:p>
          <a:p>
            <a:pPr marL="285750" lvl="1" indent="-285750" algn="just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Step 1: “Real NDEs” vs. “NDEs-like”</a:t>
            </a:r>
          </a:p>
          <a:p>
            <a:pPr marL="742950" lvl="2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dirty="0" smtClean="0"/>
              <a:t>Describe 2 main SDMs </a:t>
            </a:r>
          </a:p>
          <a:p>
            <a:pPr marL="742950" lvl="2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dirty="0" smtClean="0"/>
              <a:t>Complete the Centrality of Event Scale (CES) for each SDM</a:t>
            </a:r>
          </a:p>
          <a:p>
            <a:pPr marL="1200150" lvl="3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dirty="0" smtClean="0"/>
              <a:t>20-item scale (scores from 0 to 100) assessing how central the event is to their identity </a:t>
            </a:r>
          </a:p>
          <a:p>
            <a:pPr marL="742950" lvl="2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dirty="0" smtClean="0"/>
              <a:t>Differences in the % of “real </a:t>
            </a:r>
            <a:r>
              <a:rPr lang="en-US" sz="3200" dirty="0" smtClean="0"/>
              <a:t>NDE </a:t>
            </a:r>
            <a:r>
              <a:rPr lang="en-US" sz="3200" dirty="0" err="1" smtClean="0"/>
              <a:t>experiencers</a:t>
            </a:r>
            <a:r>
              <a:rPr lang="en-US" sz="3200" dirty="0" smtClean="0"/>
              <a:t>” and “</a:t>
            </a:r>
            <a:r>
              <a:rPr lang="en-US" sz="3200" dirty="0" err="1" smtClean="0"/>
              <a:t>NDEexperiencers</a:t>
            </a:r>
            <a:r>
              <a:rPr lang="en-US" sz="3200" dirty="0" smtClean="0"/>
              <a:t>-like</a:t>
            </a:r>
            <a:r>
              <a:rPr lang="en-US" sz="3200" dirty="0" smtClean="0"/>
              <a:t>” recalling their NDE (Pearson’s chi square test)</a:t>
            </a:r>
          </a:p>
          <a:p>
            <a:pPr marL="742950" lvl="2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3200" dirty="0" smtClean="0"/>
          </a:p>
          <a:p>
            <a:pPr marL="285750" lvl="1" indent="-285750" algn="just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Step 2: "NDE recalled" subgroup (no matter the context of occurrence)</a:t>
            </a:r>
          </a:p>
          <a:p>
            <a:pPr marL="742950" lvl="2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dirty="0" smtClean="0"/>
              <a:t>CES total scores: NDE memory  vs. other SDM (Student’s t-test) </a:t>
            </a:r>
          </a:p>
          <a:p>
            <a:pPr marL="742950" lvl="2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dirty="0" smtClean="0"/>
              <a:t>Associative strength between CES and </a:t>
            </a:r>
            <a:r>
              <a:rPr lang="en-US" sz="3200" dirty="0" err="1" smtClean="0"/>
              <a:t>Greyson</a:t>
            </a:r>
            <a:r>
              <a:rPr lang="en-US" sz="3200" dirty="0" smtClean="0"/>
              <a:t> NDE scale total scores (Spearman’s correlation )</a:t>
            </a:r>
            <a:endParaRPr lang="en-US" sz="32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772900" y="11523017"/>
            <a:ext cx="99044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400" dirty="0" err="1" smtClean="0"/>
              <a:t>Berntsen</a:t>
            </a:r>
            <a:r>
              <a:rPr lang="en-US" sz="2400" dirty="0" smtClean="0"/>
              <a:t> &amp; Rubin, 2006; </a:t>
            </a:r>
            <a:r>
              <a:rPr lang="en-US" sz="2400" dirty="0" err="1" smtClean="0"/>
              <a:t>Cassol</a:t>
            </a:r>
            <a:r>
              <a:rPr lang="en-US" sz="2400" dirty="0" smtClean="0"/>
              <a:t> et al., under review; </a:t>
            </a:r>
            <a:r>
              <a:rPr lang="en-US" sz="2400" dirty="0" err="1" smtClean="0"/>
              <a:t>Greyson</a:t>
            </a:r>
            <a:r>
              <a:rPr lang="en-US" sz="2400" dirty="0" smtClean="0"/>
              <a:t>, 1983 </a:t>
            </a:r>
            <a:endParaRPr lang="fr-BE" sz="2400" dirty="0"/>
          </a:p>
        </p:txBody>
      </p:sp>
    </p:spTree>
    <p:extLst>
      <p:ext uri="{BB962C8B-B14F-4D97-AF65-F5344CB8AC3E}">
        <p14:creationId xmlns="" xmlns:p14="http://schemas.microsoft.com/office/powerpoint/2010/main" val="124450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0316" y="9117"/>
            <a:ext cx="18696682" cy="2356863"/>
          </a:xfrm>
        </p:spPr>
        <p:txBody>
          <a:bodyPr/>
          <a:lstStyle/>
          <a:p>
            <a:pPr algn="ctr"/>
            <a:r>
              <a:rPr lang="fr-FR" sz="8000" b="1" dirty="0" err="1" smtClean="0">
                <a:latin typeface="Century Gothic" charset="0"/>
              </a:rPr>
              <a:t>Results</a:t>
            </a:r>
            <a:r>
              <a:rPr lang="fr-FR" sz="8000" b="1" dirty="0" smtClean="0">
                <a:latin typeface="Century Gothic" charset="0"/>
              </a:rPr>
              <a:t> &amp; Discussion (1)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2093494" y="7700211"/>
            <a:ext cx="17686421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1" indent="-28575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dirty="0" smtClean="0"/>
              <a:t>No difference in the proportion of </a:t>
            </a:r>
            <a:r>
              <a:rPr lang="en-US" sz="3200" dirty="0" smtClean="0"/>
              <a:t>NDE </a:t>
            </a:r>
            <a:r>
              <a:rPr lang="en-US" sz="3200" dirty="0" err="1" smtClean="0"/>
              <a:t>experiencers</a:t>
            </a:r>
            <a:r>
              <a:rPr lang="en-US" sz="3200" dirty="0" smtClean="0"/>
              <a:t> </a:t>
            </a:r>
            <a:r>
              <a:rPr lang="en-US" sz="3200" dirty="0" smtClean="0"/>
              <a:t>who recalled their NDE (p=0.24)</a:t>
            </a:r>
          </a:p>
          <a:p>
            <a:pPr marL="285750" lvl="1" indent="-28575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3200" dirty="0" smtClean="0"/>
          </a:p>
          <a:p>
            <a:pPr marL="285750" lvl="1" indent="-285750" algn="just">
              <a:spcBef>
                <a:spcPts val="0"/>
              </a:spcBef>
              <a:spcAft>
                <a:spcPts val="600"/>
              </a:spcAft>
            </a:pPr>
            <a:r>
              <a:rPr lang="en-US" sz="3200" dirty="0" smtClean="0">
                <a:sym typeface="Wingdings"/>
              </a:rPr>
              <a:t></a:t>
            </a:r>
            <a:r>
              <a:rPr lang="en-US" sz="3200" dirty="0" smtClean="0"/>
              <a:t> The self-defining aspect of the experience could be explained by its phenomenological content rather than its context of occurrence</a:t>
            </a:r>
          </a:p>
          <a:p>
            <a:pPr marL="285750" lvl="1" indent="-28575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3200" dirty="0" smtClean="0"/>
          </a:p>
          <a:p>
            <a:pPr marL="285750" lvl="1" indent="-28575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3200" dirty="0" smtClean="0"/>
          </a:p>
        </p:txBody>
      </p:sp>
      <p:graphicFrame>
        <p:nvGraphicFramePr>
          <p:cNvPr id="4" name="Chart 3"/>
          <p:cNvGraphicFramePr/>
          <p:nvPr/>
        </p:nvGraphicFramePr>
        <p:xfrm>
          <a:off x="4021333" y="2695074"/>
          <a:ext cx="6655025" cy="46201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11141242" y="2695074"/>
          <a:ext cx="6655025" cy="46201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124450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0316" y="0"/>
            <a:ext cx="18696682" cy="2356863"/>
          </a:xfrm>
        </p:spPr>
        <p:txBody>
          <a:bodyPr/>
          <a:lstStyle/>
          <a:p>
            <a:pPr algn="ctr"/>
            <a:r>
              <a:rPr lang="fr-FR" sz="8000" b="1" dirty="0" err="1" smtClean="0">
                <a:latin typeface="Century Gothic" charset="0"/>
              </a:rPr>
              <a:t>Results</a:t>
            </a:r>
            <a:r>
              <a:rPr lang="fr-FR" sz="8000" b="1" dirty="0" smtClean="0">
                <a:latin typeface="Century Gothic" charset="0"/>
              </a:rPr>
              <a:t> &amp; Discussion (2)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027928" y="2573718"/>
            <a:ext cx="8092009" cy="77713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1" indent="-28575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dirty="0" smtClean="0"/>
              <a:t>“NDE </a:t>
            </a:r>
            <a:r>
              <a:rPr lang="en-US" sz="3200" dirty="0" smtClean="0"/>
              <a:t>recalled” subgroup (n=41) rated the NDE memory as more central (</a:t>
            </a:r>
            <a:r>
              <a:rPr lang="fr-BE" sz="3200" dirty="0" smtClean="0"/>
              <a:t>89±11) </a:t>
            </a:r>
            <a:r>
              <a:rPr lang="en-US" sz="3200" dirty="0" smtClean="0"/>
              <a:t>to their identity as compared to the other SDM </a:t>
            </a:r>
            <a:r>
              <a:rPr lang="fr-BE" sz="3200" dirty="0" smtClean="0"/>
              <a:t>(71±19; p&lt;0.001)</a:t>
            </a:r>
            <a:endParaRPr lang="en-US" sz="3200" dirty="0" smtClean="0"/>
          </a:p>
          <a:p>
            <a:pPr marL="285750" lvl="1" indent="-28575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600" dirty="0" smtClean="0"/>
          </a:p>
          <a:p>
            <a:pPr marL="285750" lvl="1" indent="-28575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dirty="0" smtClean="0"/>
              <a:t>Richness of the NDE memory (</a:t>
            </a:r>
            <a:r>
              <a:rPr lang="en-US" sz="3200" dirty="0" err="1" smtClean="0"/>
              <a:t>Greyson</a:t>
            </a:r>
            <a:r>
              <a:rPr lang="en-US" sz="3200" dirty="0" smtClean="0"/>
              <a:t> NDE scale scores) was positively associated to its centrality (CES scores; </a:t>
            </a:r>
            <a:r>
              <a:rPr lang="fr-BE" sz="3200" dirty="0" smtClean="0"/>
              <a:t>Fig. 1</a:t>
            </a:r>
            <a:r>
              <a:rPr lang="en-US" sz="3200" dirty="0" smtClean="0"/>
              <a:t>)</a:t>
            </a:r>
          </a:p>
          <a:p>
            <a:pPr marL="285750" lvl="1" indent="-28575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32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1" indent="-28575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b="1" dirty="0" smtClean="0"/>
              <a:t>TAKE HOME MESSAGE</a:t>
            </a:r>
          </a:p>
          <a:p>
            <a:pPr marL="742950" lvl="2" indent="-285750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en-US" sz="3200" dirty="0" smtClean="0"/>
              <a:t>NDE memories = SDMs </a:t>
            </a:r>
          </a:p>
          <a:p>
            <a:pPr marL="742950" lvl="2" indent="-285750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en-US" sz="3200" dirty="0" smtClean="0"/>
              <a:t>Crucial to </a:t>
            </a:r>
            <a:r>
              <a:rPr lang="en-US" sz="3200" dirty="0" err="1" smtClean="0"/>
              <a:t>NDErs</a:t>
            </a:r>
            <a:r>
              <a:rPr lang="en-US" sz="3200" dirty="0" smtClean="0"/>
              <a:t>’ personal identities </a:t>
            </a:r>
          </a:p>
          <a:p>
            <a:pPr marL="742950" lvl="2" indent="-285750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en-US" sz="3200" dirty="0" smtClean="0"/>
              <a:t>Highlights importance for clinicians to facilitate their integration within the self</a:t>
            </a:r>
            <a:br>
              <a:rPr lang="en-US" sz="3200" dirty="0" smtClean="0"/>
            </a:br>
            <a:endParaRPr lang="en-US" sz="32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837572" y="11430000"/>
            <a:ext cx="48397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4000" dirty="0" smtClean="0"/>
              <a:t>hcassol@uliege.be</a:t>
            </a:r>
            <a:endParaRPr lang="fr-BE" sz="4000" dirty="0"/>
          </a:p>
        </p:txBody>
      </p:sp>
      <p:pic>
        <p:nvPicPr>
          <p:cNvPr id="7" name="Image 10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565338" y="11172538"/>
            <a:ext cx="1620166" cy="1021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1" descr="logowhit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334213" y="11172534"/>
            <a:ext cx="1146677" cy="1021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4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480890" y="11172535"/>
            <a:ext cx="2093652" cy="10210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 descr="RÃ©sultat de recherche d'images pour &quot;giga consciousness&quot;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3574541" y="11322367"/>
            <a:ext cx="3768579" cy="871221"/>
          </a:xfrm>
          <a:prstGeom prst="rect">
            <a:avLst/>
          </a:prstGeom>
          <a:noFill/>
        </p:spPr>
      </p:pic>
      <p:pic>
        <p:nvPicPr>
          <p:cNvPr id="11" name="Picture 4" descr="RÃ©sultat de recherche d'images pour &quot;bial foundation&quot;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901018" y="11172538"/>
            <a:ext cx="1664320" cy="1021060"/>
          </a:xfrm>
          <a:prstGeom prst="rect">
            <a:avLst/>
          </a:prstGeom>
          <a:noFill/>
        </p:spPr>
      </p:pic>
      <p:pic>
        <p:nvPicPr>
          <p:cNvPr id="14" name="Picture 13" descr="C:\Users\Helena\Desktop\téléchargement.png"/>
          <p:cNvPicPr/>
          <p:nvPr/>
        </p:nvPicPr>
        <p:blipFill>
          <a:blip r:embed="rId7" cstate="print">
            <a:lum bright="-30000" contrast="40000"/>
          </a:blip>
          <a:srcRect l="5758" t="13425" r="7869" b="6301"/>
          <a:stretch>
            <a:fillRect/>
          </a:stretch>
        </p:blipFill>
        <p:spPr bwMode="auto">
          <a:xfrm>
            <a:off x="11480890" y="2573718"/>
            <a:ext cx="9111206" cy="564369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5" name="TextBox 14"/>
          <p:cNvSpPr txBox="1"/>
          <p:nvPr/>
        </p:nvSpPr>
        <p:spPr>
          <a:xfrm>
            <a:off x="13574542" y="8340986"/>
            <a:ext cx="46267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Greyson</a:t>
            </a:r>
            <a:r>
              <a:rPr lang="fr-B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NDE </a:t>
            </a:r>
            <a:r>
              <a:rPr lang="fr-BE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scale</a:t>
            </a:r>
            <a:r>
              <a:rPr lang="fr-B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total scores</a:t>
            </a:r>
            <a:endParaRPr lang="fr-BE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 rot="16200000">
            <a:off x="8287705" y="5164732"/>
            <a:ext cx="56436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Centrality</a:t>
            </a:r>
            <a:r>
              <a:rPr lang="fr-B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Event </a:t>
            </a:r>
            <a:r>
              <a:rPr lang="fr-BE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scale</a:t>
            </a:r>
            <a:r>
              <a:rPr lang="fr-B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total scores</a:t>
            </a:r>
            <a:endParaRPr lang="fr-BE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0878720" y="9160136"/>
            <a:ext cx="100321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smtClean="0"/>
              <a:t>Fig. 1. Association between CES total scores and </a:t>
            </a:r>
            <a:r>
              <a:rPr lang="en-US" sz="2400" b="1" dirty="0" err="1" smtClean="0"/>
              <a:t>Greyson</a:t>
            </a:r>
            <a:r>
              <a:rPr lang="en-US" sz="2400" b="1" dirty="0" smtClean="0"/>
              <a:t> NDE scale total scores within the NDE recalled subgroup (</a:t>
            </a:r>
            <a:r>
              <a:rPr lang="en-US" sz="2400" b="1" dirty="0" err="1" smtClean="0"/>
              <a:t>rs</a:t>
            </a:r>
            <a:r>
              <a:rPr lang="en-US" sz="2400" b="1" dirty="0" smtClean="0"/>
              <a:t> = 0.48, p=0.001).</a:t>
            </a:r>
            <a:endParaRPr lang="fr-BE" sz="2400" b="1" dirty="0"/>
          </a:p>
        </p:txBody>
      </p:sp>
    </p:spTree>
    <p:extLst>
      <p:ext uri="{BB962C8B-B14F-4D97-AF65-F5344CB8AC3E}">
        <p14:creationId xmlns="" xmlns:p14="http://schemas.microsoft.com/office/powerpoint/2010/main" val="762557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256</TotalTime>
  <Words>450</Words>
  <Application>Microsoft Office PowerPoint</Application>
  <PresentationFormat>Custom</PresentationFormat>
  <Paragraphs>65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Near-death experiences  Are they self-defining?</vt:lpstr>
      <vt:lpstr>Introduction</vt:lpstr>
      <vt:lpstr>Methods</vt:lpstr>
      <vt:lpstr>Results &amp; Discussion (1)</vt:lpstr>
      <vt:lpstr>Results &amp; Discussion (2)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Davy Hoskens</dc:creator>
  <cp:lastModifiedBy>Helena</cp:lastModifiedBy>
  <cp:revision>40</cp:revision>
  <dcterms:created xsi:type="dcterms:W3CDTF">2016-03-16T17:36:50Z</dcterms:created>
  <dcterms:modified xsi:type="dcterms:W3CDTF">2018-10-31T10:20:00Z</dcterms:modified>
</cp:coreProperties>
</file>