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fr-FR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2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500" autoAdjust="0"/>
    <p:restoredTop sz="94660"/>
  </p:normalViewPr>
  <p:slideViewPr>
    <p:cSldViewPr>
      <p:cViewPr>
        <p:scale>
          <a:sx n="50" d="100"/>
          <a:sy n="50" d="100"/>
        </p:scale>
        <p:origin x="-518" y="-8894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de_calcul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>
        <c:manualLayout>
          <c:layoutTarget val="inner"/>
          <c:xMode val="edge"/>
          <c:yMode val="edge"/>
          <c:x val="2.093876089368276E-2"/>
          <c:y val="2.3910649228326655E-2"/>
          <c:w val="0.92849822388920011"/>
          <c:h val="0.9155798455994345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T0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cat>
            <c:strRef>
              <c:f>Feuil1!$A$2:$A$5</c:f>
              <c:strCache>
                <c:ptCount val="4"/>
                <c:pt idx="0">
                  <c:v>Humeur positive</c:v>
                </c:pt>
                <c:pt idx="1">
                  <c:v>Qualité du sommeil</c:v>
                </c:pt>
                <c:pt idx="2">
                  <c:v>Niveau d'appréhension</c:v>
                </c:pt>
                <c:pt idx="3">
                  <c:v>Symptômes physiques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5.6923076923076925</c:v>
                </c:pt>
                <c:pt idx="1">
                  <c:v>5.615384615384615</c:v>
                </c:pt>
                <c:pt idx="2">
                  <c:v>8.2307692307692299</c:v>
                </c:pt>
                <c:pt idx="3">
                  <c:v>8.3076923076923084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T1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cat>
            <c:strRef>
              <c:f>Feuil1!$A$2:$A$5</c:f>
              <c:strCache>
                <c:ptCount val="4"/>
                <c:pt idx="0">
                  <c:v>Humeur positive</c:v>
                </c:pt>
                <c:pt idx="1">
                  <c:v>Qualité du sommeil</c:v>
                </c:pt>
                <c:pt idx="2">
                  <c:v>Niveau d'appréhension</c:v>
                </c:pt>
                <c:pt idx="3">
                  <c:v>Symptômes physiques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8.2307692299999999</c:v>
                </c:pt>
                <c:pt idx="1">
                  <c:v>6.2307692307692308</c:v>
                </c:pt>
                <c:pt idx="2">
                  <c:v>5.9230769230769234</c:v>
                </c:pt>
                <c:pt idx="3">
                  <c:v>6.6923076923076925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386574400"/>
        <c:axId val="-386573856"/>
        <c:axId val="0"/>
      </c:bar3DChart>
      <c:catAx>
        <c:axId val="-386574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fr-FR"/>
          </a:p>
        </c:txPr>
        <c:crossAx val="-386573856"/>
        <c:crosses val="autoZero"/>
        <c:auto val="1"/>
        <c:lblAlgn val="ctr"/>
        <c:lblOffset val="100"/>
        <c:noMultiLvlLbl val="0"/>
      </c:catAx>
      <c:valAx>
        <c:axId val="-3865738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fr-FR"/>
          </a:p>
        </c:txPr>
        <c:crossAx val="-386574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910406618677075"/>
          <c:y val="0.35277984657820655"/>
          <c:w val="7.9576236772511577E-2"/>
          <c:h val="0.17874191763052191"/>
        </c:manualLayout>
      </c:layout>
      <c:overlay val="0"/>
      <c:txPr>
        <a:bodyPr/>
        <a:lstStyle/>
        <a:p>
          <a:pPr>
            <a:defRPr sz="3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B4C80-90F3-4E0C-B3C1-15FD55D5EBAA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8E8DA-F63D-440B-B753-C2007C3254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410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8E8DA-F63D-440B-B753-C2007C325443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6759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3805208"/>
            <a:ext cx="25737979" cy="26636416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36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30917268"/>
            <a:ext cx="21195983" cy="7610404"/>
          </a:xfrm>
        </p:spPr>
        <p:txBody>
          <a:bodyPr>
            <a:normAutofit/>
          </a:bodyPr>
          <a:lstStyle>
            <a:lvl1pPr marL="0" indent="0" algn="ctr">
              <a:buNone/>
              <a:defRPr sz="110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52982" y="1714329"/>
            <a:ext cx="6812994" cy="3652597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999" y="1714329"/>
            <a:ext cx="19934317" cy="3652597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9" y="8561708"/>
            <a:ext cx="25737979" cy="15637003"/>
          </a:xfrm>
        </p:spPr>
        <p:txBody>
          <a:bodyPr anchor="b"/>
          <a:lstStyle>
            <a:lvl1pPr algn="ctr" defTabSz="4176431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19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9" y="25397749"/>
            <a:ext cx="25737979" cy="7065385"/>
          </a:xfrm>
        </p:spPr>
        <p:txBody>
          <a:bodyPr anchor="t"/>
          <a:lstStyle>
            <a:lvl1pPr marL="0" indent="0" algn="ctr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Oval 6"/>
          <p:cNvSpPr/>
          <p:nvPr/>
        </p:nvSpPr>
        <p:spPr>
          <a:xfrm>
            <a:off x="14887654" y="24495989"/>
            <a:ext cx="280719" cy="52915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5550029" y="24495989"/>
            <a:ext cx="280719" cy="52915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228436" y="24495989"/>
            <a:ext cx="280719" cy="52915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92320" y="9988659"/>
            <a:ext cx="13373656" cy="28251648"/>
          </a:xfrm>
        </p:spPr>
        <p:txBody>
          <a:bodyPr/>
          <a:lstStyle>
            <a:lvl1pPr>
              <a:defRPr sz="11000"/>
            </a:lvl1pPr>
            <a:lvl2pPr>
              <a:defRPr sz="7300"/>
            </a:lvl2pPr>
            <a:lvl3pPr>
              <a:defRPr sz="73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1199" y="9988656"/>
            <a:ext cx="13383749" cy="2825362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988656"/>
            <a:ext cx="13378914" cy="3805202"/>
          </a:xfrm>
        </p:spPr>
        <p:txBody>
          <a:bodyPr anchor="b">
            <a:noAutofit/>
          </a:bodyPr>
          <a:lstStyle>
            <a:lvl1pPr marL="0" indent="0" algn="ctr">
              <a:buNone/>
              <a:defRPr sz="11000" b="0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92322" y="9988656"/>
            <a:ext cx="13384170" cy="3805202"/>
          </a:xfrm>
        </p:spPr>
        <p:txBody>
          <a:bodyPr anchor="b">
            <a:noAutofit/>
          </a:bodyPr>
          <a:lstStyle>
            <a:lvl1pPr marL="0" indent="0" algn="ctr">
              <a:buNone/>
              <a:defRPr sz="11000" b="0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513999" y="13812884"/>
            <a:ext cx="13383749" cy="2442939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15473067" y="13812887"/>
            <a:ext cx="13383749" cy="2442662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61074" y="1664776"/>
            <a:ext cx="9961903" cy="13080383"/>
          </a:xfrm>
        </p:spPr>
        <p:txBody>
          <a:bodyPr anchor="b"/>
          <a:lstStyle>
            <a:lvl1pPr algn="ctr">
              <a:lnSpc>
                <a:spcPct val="100000"/>
              </a:lnSpc>
              <a:defRPr sz="1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394" y="1704417"/>
            <a:ext cx="16543592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561074" y="15220812"/>
            <a:ext cx="9961903" cy="23019495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73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1846" y="1426951"/>
            <a:ext cx="18914467" cy="5588891"/>
          </a:xfrm>
        </p:spPr>
        <p:txBody>
          <a:bodyPr anchor="b"/>
          <a:lstStyle>
            <a:lvl1pPr algn="ctr">
              <a:lnSpc>
                <a:spcPct val="100000"/>
              </a:lnSpc>
              <a:defRPr sz="1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94097" y="7134754"/>
            <a:ext cx="20049966" cy="28345785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61846" y="36268334"/>
            <a:ext cx="18914467" cy="3329552"/>
          </a:xfrm>
        </p:spPr>
        <p:txBody>
          <a:bodyPr>
            <a:normAutofit/>
          </a:bodyPr>
          <a:lstStyle>
            <a:lvl1pPr marL="0" indent="0" algn="ctr">
              <a:buNone/>
              <a:defRPr sz="73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999" y="0"/>
            <a:ext cx="27251978" cy="9988656"/>
          </a:xfrm>
          <a:prstGeom prst="rect">
            <a:avLst/>
          </a:prstGeom>
        </p:spPr>
        <p:txBody>
          <a:bodyPr vert="horz" lIns="417643" tIns="208822" rIns="417643" bIns="208822" rtlCol="0" anchor="b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71960" y="39677164"/>
            <a:ext cx="6907619" cy="2279158"/>
          </a:xfrm>
          <a:prstGeom prst="rect">
            <a:avLst/>
          </a:prstGeom>
        </p:spPr>
        <p:txBody>
          <a:bodyPr vert="horz" lIns="417643" tIns="208822" rIns="208822" bIns="208822" rtlCol="0" anchor="ctr"/>
          <a:lstStyle>
            <a:lvl1pPr algn="r">
              <a:defRPr sz="5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591B111-8F5E-4D5A-B191-11ACCC6E6B5C}" type="datetimeFigureOut">
              <a:rPr lang="fr-BE" smtClean="0"/>
              <a:t>30-10-18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82799" y="39677164"/>
            <a:ext cx="9430951" cy="2279158"/>
          </a:xfrm>
          <a:prstGeom prst="rect">
            <a:avLst/>
          </a:prstGeom>
        </p:spPr>
        <p:txBody>
          <a:bodyPr vert="horz" lIns="208822" tIns="208822" rIns="417643" bIns="208822" rtlCol="0" anchor="ctr"/>
          <a:lstStyle>
            <a:lvl1pPr algn="l">
              <a:defRPr sz="5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290711" y="39677164"/>
            <a:ext cx="1860957" cy="2279158"/>
          </a:xfrm>
          <a:prstGeom prst="rect">
            <a:avLst/>
          </a:prstGeom>
        </p:spPr>
        <p:txBody>
          <a:bodyPr vert="horz" lIns="125293" tIns="208822" rIns="208822" bIns="208822" rtlCol="0" anchor="ctr"/>
          <a:lstStyle>
            <a:lvl1pPr algn="l">
              <a:defRPr sz="5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AD5D36A-77B8-4FF9-976A-2C19431EF1E5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Oval 6"/>
          <p:cNvSpPr/>
          <p:nvPr/>
        </p:nvSpPr>
        <p:spPr>
          <a:xfrm>
            <a:off x="28007520" y="40569997"/>
            <a:ext cx="280719" cy="52915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marL="0" algn="ctr" defTabSz="4176431" rtl="0" eaLnBrk="1" latinLnBrk="0" hangingPunct="1"/>
            <a:endParaRPr lang="en-US" sz="82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884614" y="40569997"/>
            <a:ext cx="280719" cy="52915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176431" rtl="0" eaLnBrk="1" latinLnBrk="0" hangingPunct="1">
        <a:lnSpc>
          <a:spcPts val="26491"/>
        </a:lnSpc>
        <a:spcBef>
          <a:spcPct val="0"/>
        </a:spcBef>
        <a:buNone/>
        <a:defRPr sz="247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Courier New" pitchFamily="49" charset="0"/>
        <a:buChar char="o"/>
        <a:defRPr sz="73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Courier New" pitchFamily="49" charset="0"/>
        <a:buChar char="o"/>
        <a:defRPr sz="73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Courier New" pitchFamily="49" charset="0"/>
        <a:buChar char="o"/>
        <a:defRPr sz="73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Courier New" pitchFamily="49" charset="0"/>
        <a:buChar char="o"/>
        <a:defRPr sz="73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73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25886" y="415323"/>
            <a:ext cx="27700695" cy="265916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88375" tIns="44185" rIns="88375" bIns="44185">
            <a:spAutoFit/>
          </a:bodyPr>
          <a:lstStyle/>
          <a:p>
            <a:pPr algn="ctr"/>
            <a:r>
              <a:rPr lang="fr-B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pratique de la relaxation permet-elle aux étudiants universitaires de faire face au stress ?</a:t>
            </a:r>
          </a:p>
          <a:p>
            <a:pPr lvl="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fr-BE" altLang="fr-FR" sz="4000" dirty="0" err="1" smtClean="0">
                <a:solidFill>
                  <a:srgbClr val="000000"/>
                </a:solidFill>
                <a:latin typeface="Calibri,Bold" charset="0"/>
                <a:ea typeface="SimSun" charset="-122"/>
              </a:rPr>
              <a:t>Henrotay</a:t>
            </a:r>
            <a:r>
              <a:rPr lang="fr-BE" altLang="fr-FR" sz="4000" dirty="0" smtClean="0">
                <a:solidFill>
                  <a:srgbClr val="000000"/>
                </a:solidFill>
                <a:latin typeface="Calibri,Bold" charset="0"/>
                <a:ea typeface="SimSun" charset="-122"/>
              </a:rPr>
              <a:t> </a:t>
            </a:r>
            <a:r>
              <a:rPr lang="fr-BE" altLang="fr-FR" sz="4000" dirty="0" smtClean="0">
                <a:solidFill>
                  <a:srgbClr val="000000"/>
                </a:solidFill>
                <a:latin typeface="Calibri,Bold" charset="0"/>
                <a:ea typeface="SimSun" charset="-122"/>
              </a:rPr>
              <a:t>Valérie, </a:t>
            </a:r>
            <a:r>
              <a:rPr lang="fr-BE" altLang="fr-FR" sz="4000" dirty="0" smtClean="0">
                <a:solidFill>
                  <a:srgbClr val="000000"/>
                </a:solidFill>
                <a:latin typeface="Calibri,Bold" charset="0"/>
                <a:ea typeface="SimSun" charset="-122"/>
              </a:rPr>
              <a:t>Krings Audrey, Stéphanie </a:t>
            </a:r>
            <a:r>
              <a:rPr lang="fr-BE" altLang="fr-FR" sz="4000" dirty="0" err="1">
                <a:solidFill>
                  <a:srgbClr val="000000"/>
                </a:solidFill>
                <a:latin typeface="Calibri,Bold" charset="0"/>
                <a:ea typeface="SimSun" charset="-122"/>
              </a:rPr>
              <a:t>Bradfer</a:t>
            </a:r>
            <a:r>
              <a:rPr lang="fr-BE" altLang="fr-FR" sz="4000" dirty="0">
                <a:solidFill>
                  <a:srgbClr val="000000"/>
                </a:solidFill>
                <a:latin typeface="Calibri,Bold" charset="0"/>
                <a:ea typeface="SimSun" charset="-122"/>
              </a:rPr>
              <a:t>, Aurélie </a:t>
            </a:r>
            <a:r>
              <a:rPr lang="fr-BE" altLang="fr-FR" sz="4000" dirty="0" smtClean="0">
                <a:solidFill>
                  <a:srgbClr val="000000"/>
                </a:solidFill>
                <a:latin typeface="Calibri,Bold" charset="0"/>
                <a:ea typeface="SimSun" charset="-122"/>
              </a:rPr>
              <a:t>Wagener, Sylvie </a:t>
            </a:r>
            <a:r>
              <a:rPr lang="fr-BE" altLang="fr-FR" sz="4000" dirty="0" err="1" smtClean="0">
                <a:solidFill>
                  <a:srgbClr val="000000"/>
                </a:solidFill>
                <a:latin typeface="Calibri,Bold" charset="0"/>
                <a:ea typeface="SimSun" charset="-122"/>
              </a:rPr>
              <a:t>Blairy</a:t>
            </a:r>
            <a:endParaRPr lang="fr-BE" altLang="fr-FR" sz="4000" dirty="0" smtClean="0">
              <a:solidFill>
                <a:srgbClr val="000000"/>
              </a:solidFill>
              <a:latin typeface="Calibri,Bold" charset="0"/>
              <a:ea typeface="SimSun" charset="-122"/>
            </a:endParaRPr>
          </a:p>
          <a:p>
            <a:pPr lvl="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fr-BE" altLang="fr-FR" sz="900" b="1" dirty="0" smtClean="0">
              <a:solidFill>
                <a:srgbClr val="000000"/>
              </a:solidFill>
              <a:latin typeface="Calibri,Bold" charset="0"/>
              <a:ea typeface="SimSun" charset="-122"/>
            </a:endParaRPr>
          </a:p>
          <a:p>
            <a:pPr lvl="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fr-BE" altLang="fr-FR" sz="3200" dirty="0" smtClean="0">
                <a:solidFill>
                  <a:srgbClr val="000000"/>
                </a:solidFill>
                <a:latin typeface="Calibri,Bold" charset="0"/>
                <a:ea typeface="SimSun" charset="-122"/>
              </a:rPr>
              <a:t>Département </a:t>
            </a:r>
            <a:r>
              <a:rPr lang="fr-BE" altLang="fr-FR" sz="3200" dirty="0">
                <a:solidFill>
                  <a:srgbClr val="000000"/>
                </a:solidFill>
                <a:latin typeface="Calibri,Bold" charset="0"/>
                <a:ea typeface="SimSun" charset="-122"/>
              </a:rPr>
              <a:t>de </a:t>
            </a:r>
            <a:r>
              <a:rPr lang="fr-BE" altLang="fr-FR" sz="3200" dirty="0" smtClean="0">
                <a:solidFill>
                  <a:srgbClr val="000000"/>
                </a:solidFill>
                <a:latin typeface="Calibri,Bold" charset="0"/>
                <a:ea typeface="SimSun" charset="-122"/>
              </a:rPr>
              <a:t>Psychologie, Université </a:t>
            </a:r>
            <a:r>
              <a:rPr lang="fr-BE" altLang="fr-FR" sz="3200" dirty="0">
                <a:solidFill>
                  <a:srgbClr val="000000"/>
                </a:solidFill>
                <a:latin typeface="Calibri,Bold" charset="0"/>
                <a:ea typeface="SimSun" charset="-122"/>
              </a:rPr>
              <a:t>de Liège, </a:t>
            </a:r>
            <a:r>
              <a:rPr lang="fr-BE" altLang="fr-FR" sz="3200" dirty="0" smtClean="0">
                <a:solidFill>
                  <a:srgbClr val="000000"/>
                </a:solidFill>
                <a:latin typeface="Calibri,Bold" charset="0"/>
                <a:ea typeface="SimSun" charset="-122"/>
              </a:rPr>
              <a:t>Belgique</a:t>
            </a:r>
          </a:p>
          <a:p>
            <a:pPr lvl="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fr-BE" sz="3200" dirty="0" smtClean="0">
                <a:solidFill>
                  <a:srgbClr val="000000"/>
                </a:solidFill>
                <a:latin typeface="Calibri,Bold" charset="0"/>
                <a:ea typeface="SimSun" charset="-122"/>
                <a:cs typeface="Times New Roman" panose="02020603050405020304" pitchFamily="18" charset="0"/>
              </a:rPr>
              <a:t>Clinique psychologique et </a:t>
            </a:r>
            <a:r>
              <a:rPr lang="fr-BE" sz="3200" dirty="0" err="1" smtClean="0">
                <a:solidFill>
                  <a:srgbClr val="000000"/>
                </a:solidFill>
                <a:latin typeface="Calibri,Bold" charset="0"/>
                <a:ea typeface="SimSun" charset="-122"/>
                <a:cs typeface="Times New Roman" panose="02020603050405020304" pitchFamily="18" charset="0"/>
              </a:rPr>
              <a:t>logopédique</a:t>
            </a:r>
            <a:r>
              <a:rPr lang="fr-BE" sz="3200" dirty="0" smtClean="0">
                <a:solidFill>
                  <a:srgbClr val="000000"/>
                </a:solidFill>
                <a:latin typeface="Calibri,Bold" charset="0"/>
                <a:ea typeface="SimSun" charset="-122"/>
                <a:cs typeface="Times New Roman" panose="02020603050405020304" pitchFamily="18" charset="0"/>
              </a:rPr>
              <a:t> universitaire (CPLU)</a:t>
            </a:r>
            <a:endParaRPr lang="fr-BE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20815" y="3894404"/>
            <a:ext cx="7240284" cy="797119"/>
          </a:xfrm>
          <a:prstGeom prst="rect">
            <a:avLst/>
          </a:prstGeom>
          <a:noFill/>
        </p:spPr>
        <p:txBody>
          <a:bodyPr wrap="square" lIns="88375" tIns="44185" rIns="88375" bIns="44185" rtlCol="0">
            <a:spAutoFit/>
          </a:bodyPr>
          <a:lstStyle/>
          <a:p>
            <a:r>
              <a:rPr lang="fr-BE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fr-BE" sz="4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BE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920815" y="11869642"/>
            <a:ext cx="10509328" cy="3597886"/>
          </a:xfrm>
          <a:prstGeom prst="rect">
            <a:avLst/>
          </a:prstGeom>
          <a:noFill/>
        </p:spPr>
        <p:txBody>
          <a:bodyPr wrap="square" lIns="88375" tIns="44185" rIns="88375" bIns="44185" rtlCol="0">
            <a:spAutoFit/>
          </a:bodyPr>
          <a:lstStyle/>
          <a:p>
            <a:pPr algn="just"/>
            <a:r>
              <a:rPr lang="fr-BE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Méthodologie</a:t>
            </a:r>
          </a:p>
          <a:p>
            <a:pPr marL="609600" lvl="0" indent="-609600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Cinq séances d’1h15 *</a:t>
            </a:r>
          </a:p>
          <a:p>
            <a:pPr marL="609600" lvl="0" indent="-609600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Ligne de base : </a:t>
            </a:r>
          </a:p>
          <a:p>
            <a:pPr marL="609600" lvl="0" indent="-609600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1. Humeur </a:t>
            </a:r>
          </a:p>
          <a:p>
            <a:pPr marL="609600" indent="-609600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Qualité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sommeil </a:t>
            </a:r>
          </a:p>
          <a:p>
            <a:pPr marL="609600" lvl="0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Niveau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d'appréhension par  rapport à une situation stressante </a:t>
            </a:r>
          </a:p>
          <a:p>
            <a:pPr marL="609600" lvl="0" indent="-609600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4. Symptômes physiques de stress </a:t>
            </a:r>
            <a:r>
              <a:rPr lang="fr-BE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B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96774" y="11580792"/>
            <a:ext cx="29172725" cy="1205571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75" tIns="44185" rIns="88375" bIns="44185" rtlCol="0" anchor="ctr"/>
          <a:lstStyle/>
          <a:p>
            <a:pPr algn="ctr"/>
            <a:endParaRPr lang="fr-BE"/>
          </a:p>
        </p:txBody>
      </p:sp>
      <p:sp>
        <p:nvSpPr>
          <p:cNvPr id="2" name="ZoneTexte 1"/>
          <p:cNvSpPr txBox="1"/>
          <p:nvPr/>
        </p:nvSpPr>
        <p:spPr>
          <a:xfrm>
            <a:off x="920815" y="4861193"/>
            <a:ext cx="287971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85% des étudiants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rapportent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présence d’un stress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fréquent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B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B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mtvU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Associated </a:t>
            </a:r>
            <a:r>
              <a:rPr lang="fr-B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survey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2009) souvent susceptible d’interférer avec les buts scolaires (</a:t>
            </a:r>
            <a:r>
              <a:rPr lang="fr-B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Richardson et al., 2012).</a:t>
            </a:r>
          </a:p>
          <a:p>
            <a:pPr algn="just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Etre étudiant à l’université constituerait  une des périodes  les plus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stressantes du parcours de vie,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responsable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la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présence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d’anxiété chez beaucoup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(Buchanan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al., 2012). </a:t>
            </a:r>
          </a:p>
          <a:p>
            <a:pPr algn="just"/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Fournir des outils permettant à ces étudiants de faire face au stress et à l’anxiété dans leur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 quotidienne ainsi que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dans des situations scolaires est indispensable. </a:t>
            </a:r>
          </a:p>
          <a:p>
            <a:pPr algn="just"/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relaxation semble être un outil adapté, puisqu’elle favorise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 la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fois une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détente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musculaire et mentale ainsi qu’une respiration fluide et régulière, </a:t>
            </a:r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773886" y="7538849"/>
            <a:ext cx="14656232" cy="32019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88375" tIns="44185" rIns="88375" bIns="441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968"/>
              </a:spcAft>
            </a:pPr>
            <a:endParaRPr lang="fr-BE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fr-BE" sz="32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fr-BE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Hypothèses</a:t>
            </a:r>
          </a:p>
          <a:p>
            <a:pPr lvl="0" algn="just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Amélioration significative de : </a:t>
            </a:r>
          </a:p>
          <a:p>
            <a:pPr marL="4572000" lvl="0" indent="-1971675" algn="just"/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L’humeur </a:t>
            </a:r>
          </a:p>
          <a:p>
            <a:pPr marL="4572000" lvl="0" indent="-1971675" algn="just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La qualité du sommeil </a:t>
            </a:r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Diminution significative :</a:t>
            </a:r>
          </a:p>
          <a:p>
            <a:pPr marL="2544763" lvl="1" indent="-30163" algn="just">
              <a:buFontTx/>
              <a:buChar char="-"/>
            </a:pP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 niveau d'appréhension par rapport à une situation stressante </a:t>
            </a:r>
          </a:p>
          <a:p>
            <a:pPr marL="2544763" lvl="1" indent="-30163" algn="just">
              <a:buFontTx/>
              <a:buChar char="-"/>
            </a:pP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Des symptômes physiques de stress</a:t>
            </a:r>
            <a:endParaRPr lang="fr-BE" sz="4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968"/>
              </a:spcAft>
            </a:pPr>
            <a:r>
              <a:rPr lang="fr-BE" sz="2800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  <a:endParaRPr lang="fr-BE" sz="2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968"/>
              </a:spcAft>
            </a:pPr>
            <a:endParaRPr lang="fr-BE" sz="2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graphicFrame>
        <p:nvGraphicFramePr>
          <p:cNvPr id="21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6718926"/>
              </p:ext>
            </p:extLst>
          </p:nvPr>
        </p:nvGraphicFramePr>
        <p:xfrm>
          <a:off x="981131" y="16783230"/>
          <a:ext cx="6841994" cy="1854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997"/>
                <a:gridCol w="3420997"/>
              </a:tblGrid>
              <a:tr h="732600">
                <a:tc>
                  <a:txBody>
                    <a:bodyPr/>
                    <a:lstStyle/>
                    <a:p>
                      <a:pPr algn="ctr"/>
                      <a:endParaRPr lang="fr-BE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N(13)</a:t>
                      </a:r>
                      <a:endParaRPr lang="fr-BE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560858">
                <a:tc>
                  <a:txBody>
                    <a:bodyPr/>
                    <a:lstStyle/>
                    <a:p>
                      <a:pPr marL="0" marR="0" indent="0" algn="ctr" defTabSz="4176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Genre </a:t>
                      </a:r>
                      <a:r>
                        <a:rPr lang="fr-BE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F:H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11:2</a:t>
                      </a:r>
                      <a:endParaRPr lang="fr-BE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60858">
                <a:tc>
                  <a:txBody>
                    <a:bodyPr/>
                    <a:lstStyle/>
                    <a:p>
                      <a:pPr marL="0" marR="0" indent="0" algn="ctr" defTabSz="4176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18-25</a:t>
                      </a:r>
                      <a:endParaRPr lang="fr-BE" sz="2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696775" y="3618286"/>
            <a:ext cx="29172725" cy="7385706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375" tIns="44185" rIns="88375" bIns="44185" rtlCol="0" anchor="ctr"/>
          <a:lstStyle/>
          <a:p>
            <a:pPr algn="ctr"/>
            <a:endParaRPr lang="fr-BE"/>
          </a:p>
        </p:txBody>
      </p:sp>
      <p:grpSp>
        <p:nvGrpSpPr>
          <p:cNvPr id="91" name="Groupe 90"/>
          <p:cNvGrpSpPr/>
          <p:nvPr/>
        </p:nvGrpSpPr>
        <p:grpSpPr>
          <a:xfrm>
            <a:off x="8928050" y="12005737"/>
            <a:ext cx="19718607" cy="11079701"/>
            <a:chOff x="1134431" y="2302828"/>
            <a:chExt cx="25035807" cy="15306442"/>
          </a:xfrm>
        </p:grpSpPr>
        <p:cxnSp>
          <p:nvCxnSpPr>
            <p:cNvPr id="92" name="Connecteur droit avec flèche 91"/>
            <p:cNvCxnSpPr/>
            <p:nvPr/>
          </p:nvCxnSpPr>
          <p:spPr>
            <a:xfrm>
              <a:off x="3042643" y="9450934"/>
              <a:ext cx="21746416" cy="35273"/>
            </a:xfrm>
            <a:prstGeom prst="straightConnector1">
              <a:avLst/>
            </a:prstGeom>
            <a:ln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cteur droit avec flèche 92"/>
            <p:cNvCxnSpPr/>
            <p:nvPr/>
          </p:nvCxnSpPr>
          <p:spPr>
            <a:xfrm>
              <a:off x="3042643" y="9486207"/>
              <a:ext cx="0" cy="1908943"/>
            </a:xfrm>
            <a:prstGeom prst="straightConnector1">
              <a:avLst/>
            </a:prstGeom>
            <a:ln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necteur droit avec flèche 94"/>
            <p:cNvCxnSpPr/>
            <p:nvPr/>
          </p:nvCxnSpPr>
          <p:spPr>
            <a:xfrm>
              <a:off x="13051755" y="9497820"/>
              <a:ext cx="0" cy="1897330"/>
            </a:xfrm>
            <a:prstGeom prst="straightConnector1">
              <a:avLst/>
            </a:prstGeom>
            <a:ln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necteur droit avec flèche 96"/>
            <p:cNvCxnSpPr/>
            <p:nvPr/>
          </p:nvCxnSpPr>
          <p:spPr>
            <a:xfrm>
              <a:off x="23381739" y="9503078"/>
              <a:ext cx="39168" cy="1892072"/>
            </a:xfrm>
            <a:prstGeom prst="straightConnector1">
              <a:avLst/>
            </a:prstGeom>
            <a:ln>
              <a:solidFill>
                <a:schemeClr val="tx2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ZoneTexte 97"/>
            <p:cNvSpPr txBox="1"/>
            <p:nvPr/>
          </p:nvSpPr>
          <p:spPr>
            <a:xfrm>
              <a:off x="1134431" y="11493413"/>
              <a:ext cx="5317200" cy="609732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fr-BE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Séance </a:t>
              </a:r>
              <a:r>
                <a:rPr lang="fr-BE" sz="3200" b="1" dirty="0" smtClean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1:</a:t>
              </a:r>
              <a:endParaRPr lang="fr-BE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fr-BE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Ligne de </a:t>
              </a:r>
              <a:r>
                <a:rPr lang="fr-BE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base (t0)</a:t>
              </a:r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Psychoéducation</a:t>
              </a: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Exercices de respiration abdominale</a:t>
              </a: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ZoneTexte 98"/>
            <p:cNvSpPr txBox="1"/>
            <p:nvPr/>
          </p:nvSpPr>
          <p:spPr>
            <a:xfrm>
              <a:off x="20853038" y="11500615"/>
              <a:ext cx="5317200" cy="610865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Séance 5:</a:t>
              </a: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Exercice d’imagerie mentale en situation de stress</a:t>
              </a: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Ligne de </a:t>
              </a:r>
              <a:r>
                <a:rPr lang="fr-BE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base (t1) </a:t>
              </a:r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fr-BE" sz="28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fr-BE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ZoneTexte 99"/>
            <p:cNvSpPr txBox="1"/>
            <p:nvPr/>
          </p:nvSpPr>
          <p:spPr>
            <a:xfrm>
              <a:off x="5411763" y="2302828"/>
              <a:ext cx="5318398" cy="5598017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Séance 2:</a:t>
              </a:r>
            </a:p>
            <a:p>
              <a:pPr algn="ctr"/>
              <a:endParaRPr lang="fr-BE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/>
              <a:r>
                <a:rPr lang="fr-BE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Relaxation progressive de Jacobson</a:t>
              </a:r>
            </a:p>
            <a:p>
              <a:pPr lvl="0"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fr-BE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isualisation mentale (mot « calme ») </a:t>
              </a:r>
            </a:p>
            <a:p>
              <a:endPara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ZoneTexte 100"/>
            <p:cNvSpPr txBox="1"/>
            <p:nvPr/>
          </p:nvSpPr>
          <p:spPr>
            <a:xfrm>
              <a:off x="10893598" y="11474366"/>
              <a:ext cx="5317200" cy="610865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Séance 3:</a:t>
              </a: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Jacobson fusionné</a:t>
              </a: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Training autogène de Schultz</a:t>
              </a: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fr-BE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isualisation </a:t>
              </a:r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mentale (plage)</a:t>
              </a:r>
            </a:p>
          </p:txBody>
        </p:sp>
        <p:sp>
          <p:nvSpPr>
            <p:cNvPr id="102" name="ZoneTexte 101"/>
            <p:cNvSpPr txBox="1"/>
            <p:nvPr/>
          </p:nvSpPr>
          <p:spPr>
            <a:xfrm>
              <a:off x="15375582" y="2319859"/>
              <a:ext cx="5320358" cy="559998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Séance 4:</a:t>
              </a:r>
            </a:p>
            <a:p>
              <a:pPr algn="ctr"/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fr-BE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Méthodes rapides de relaxation</a:t>
              </a:r>
            </a:p>
            <a:p>
              <a:endPara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fr-BE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Accolade fermante 102"/>
            <p:cNvSpPr/>
            <p:nvPr/>
          </p:nvSpPr>
          <p:spPr>
            <a:xfrm rot="5400000">
              <a:off x="4986859" y="7902031"/>
              <a:ext cx="1008112" cy="4464496"/>
            </a:xfrm>
            <a:prstGeom prst="rightBrace">
              <a:avLst>
                <a:gd name="adj1" fmla="val 8333"/>
                <a:gd name="adj2" fmla="val 49327"/>
              </a:avLst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4" name="Accolade fermante 103"/>
            <p:cNvSpPr/>
            <p:nvPr/>
          </p:nvSpPr>
          <p:spPr>
            <a:xfrm rot="5400000">
              <a:off x="10093306" y="7908151"/>
              <a:ext cx="1008112" cy="4452255"/>
            </a:xfrm>
            <a:prstGeom prst="rightBrace">
              <a:avLst>
                <a:gd name="adj1" fmla="val 8333"/>
                <a:gd name="adj2" fmla="val 49327"/>
              </a:avLst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5" name="Accolade fermante 104"/>
            <p:cNvSpPr/>
            <p:nvPr/>
          </p:nvSpPr>
          <p:spPr>
            <a:xfrm rot="5400000">
              <a:off x="14977969" y="7884029"/>
              <a:ext cx="1008112" cy="4500500"/>
            </a:xfrm>
            <a:prstGeom prst="rightBrace">
              <a:avLst>
                <a:gd name="adj1" fmla="val 8333"/>
                <a:gd name="adj2" fmla="val 49327"/>
              </a:avLst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106" name="ZoneTexte 105"/>
            <p:cNvSpPr txBox="1"/>
            <p:nvPr/>
          </p:nvSpPr>
          <p:spPr>
            <a:xfrm>
              <a:off x="3188365" y="10376724"/>
              <a:ext cx="47525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2800" dirty="0" smtClean="0">
                  <a:solidFill>
                    <a:schemeClr val="accent1"/>
                  </a:solidFill>
                </a:rPr>
                <a:t>7 jours</a:t>
              </a:r>
              <a:endParaRPr lang="fr-BE" sz="2800" dirty="0">
                <a:solidFill>
                  <a:schemeClr val="accent1"/>
                </a:solidFill>
              </a:endParaRPr>
            </a:p>
          </p:txBody>
        </p:sp>
        <p:sp>
          <p:nvSpPr>
            <p:cNvPr id="107" name="ZoneTexte 106"/>
            <p:cNvSpPr txBox="1"/>
            <p:nvPr/>
          </p:nvSpPr>
          <p:spPr>
            <a:xfrm>
              <a:off x="8431001" y="10449114"/>
              <a:ext cx="43924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2800" dirty="0">
                  <a:solidFill>
                    <a:schemeClr val="accent1"/>
                  </a:solidFill>
                </a:rPr>
                <a:t>7 jours</a:t>
              </a:r>
            </a:p>
          </p:txBody>
        </p:sp>
        <p:sp>
          <p:nvSpPr>
            <p:cNvPr id="108" name="ZoneTexte 107"/>
            <p:cNvSpPr txBox="1"/>
            <p:nvPr/>
          </p:nvSpPr>
          <p:spPr>
            <a:xfrm>
              <a:off x="13218543" y="10449114"/>
              <a:ext cx="4513733" cy="534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2800" dirty="0">
                  <a:solidFill>
                    <a:schemeClr val="accent1"/>
                  </a:solidFill>
                </a:rPr>
                <a:t>7 jours</a:t>
              </a:r>
            </a:p>
          </p:txBody>
        </p:sp>
        <p:sp>
          <p:nvSpPr>
            <p:cNvPr id="109" name="ZoneTexte 108"/>
            <p:cNvSpPr txBox="1"/>
            <p:nvPr/>
          </p:nvSpPr>
          <p:spPr>
            <a:xfrm>
              <a:off x="18414331" y="10460728"/>
              <a:ext cx="47525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2800" dirty="0">
                  <a:solidFill>
                    <a:schemeClr val="accent1"/>
                  </a:solidFill>
                </a:rPr>
                <a:t>7 jours</a:t>
              </a:r>
            </a:p>
          </p:txBody>
        </p:sp>
      </p:grpSp>
      <p:sp>
        <p:nvSpPr>
          <p:cNvPr id="129" name="Accolade fermante 128"/>
          <p:cNvSpPr/>
          <p:nvPr/>
        </p:nvSpPr>
        <p:spPr>
          <a:xfrm rot="5400000">
            <a:off x="24050215" y="15902267"/>
            <a:ext cx="729731" cy="3544667"/>
          </a:xfrm>
          <a:prstGeom prst="rightBrace">
            <a:avLst>
              <a:gd name="adj1" fmla="val 8333"/>
              <a:gd name="adj2" fmla="val 49327"/>
            </a:avLst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078" y="1489435"/>
            <a:ext cx="1728192" cy="133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4" name="AutoShape 9"/>
          <p:cNvSpPr>
            <a:spLocks noChangeArrowheads="1"/>
          </p:cNvSpPr>
          <p:nvPr/>
        </p:nvSpPr>
        <p:spPr bwMode="auto">
          <a:xfrm>
            <a:off x="15093238" y="23924541"/>
            <a:ext cx="14763600" cy="17885148"/>
          </a:xfrm>
          <a:prstGeom prst="roundRect">
            <a:avLst>
              <a:gd name="adj" fmla="val 16667"/>
            </a:avLst>
          </a:prstGeom>
          <a:noFill/>
          <a:ln w="9360" cap="flat">
            <a:solidFill>
              <a:schemeClr val="accent5"/>
            </a:solidFill>
            <a:round/>
            <a:headEnd/>
            <a:tailEnd/>
          </a:ln>
          <a:effectLst/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4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Discussion</a:t>
            </a:r>
          </a:p>
          <a:p>
            <a:pPr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 smtClean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hangingPunct="1">
              <a:lnSpc>
                <a:spcPct val="100000"/>
              </a:lnSpc>
              <a:spcBef>
                <a:spcPts val="100"/>
              </a:spcBef>
            </a:pPr>
            <a:endParaRPr lang="fr-BE" altLang="fr-FR" sz="1050" b="1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Efficacité des méthodes de relaxation sur diverses variables relatives 			au stress et à la qualité de vie. </a:t>
            </a: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résultats concernant la qualité de sommeil ne sont pas significatifs. Notons que certains étudiants rapportent un score très faible lors de la seconde évaluation contrairement à la première. Ils expliquent ces divergences par les événements d’actualités qui ont eu lieu quelques jours avant l’évaluation et qui aurait affecté leur sommeil. </a:t>
            </a: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endParaRPr lang="fr-BE" alt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 : </a:t>
            </a:r>
          </a:p>
          <a:p>
            <a:pPr marL="457200" indent="-457200" algn="just" hangingPunct="1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fr-BE" alt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de mesure de l’intensité du stress </a:t>
            </a:r>
          </a:p>
          <a:p>
            <a:pPr marL="457200" indent="-457200" algn="just" hangingPunct="1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Peu de participants</a:t>
            </a:r>
            <a:endParaRPr lang="fr-BE" alt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hangingPunct="1">
              <a:lnSpc>
                <a:spcPct val="100000"/>
              </a:lnSpc>
            </a:pPr>
            <a:endParaRPr lang="fr-BE" altLang="fr-FR" dirty="0"/>
          </a:p>
        </p:txBody>
      </p:sp>
      <p:sp>
        <p:nvSpPr>
          <p:cNvPr id="33" name="AutoShape 9"/>
          <p:cNvSpPr>
            <a:spLocks noChangeArrowheads="1"/>
          </p:cNvSpPr>
          <p:nvPr/>
        </p:nvSpPr>
        <p:spPr bwMode="auto">
          <a:xfrm>
            <a:off x="383347" y="23924541"/>
            <a:ext cx="14592887" cy="17885147"/>
          </a:xfrm>
          <a:prstGeom prst="roundRect">
            <a:avLst>
              <a:gd name="adj" fmla="val 16667"/>
            </a:avLst>
          </a:prstGeom>
          <a:noFill/>
          <a:ln w="9360" cap="flat">
            <a:solidFill>
              <a:schemeClr val="accent5"/>
            </a:solidFill>
            <a:round/>
            <a:headEnd/>
            <a:tailEnd/>
          </a:ln>
          <a:effectLst/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>
                <a:solidFill>
                  <a:srgbClr val="000000"/>
                </a:solidFill>
                <a:latin typeface="Arial" charset="0"/>
                <a:ea typeface="SimSun" charset="-122"/>
              </a:defRPr>
            </a:lvl9pPr>
          </a:lstStyle>
          <a:p>
            <a:pPr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4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Résultats</a:t>
            </a:r>
            <a:endParaRPr lang="fr-BE" altLang="fr-FR" sz="4600" b="1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hangingPunct="1">
              <a:lnSpc>
                <a:spcPct val="100000"/>
              </a:lnSpc>
              <a:spcBef>
                <a:spcPts val="100"/>
              </a:spcBef>
            </a:pPr>
            <a:endParaRPr lang="fr-BE" altLang="fr-FR" sz="1050" b="1" dirty="0" smtClean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hangingPunct="1">
              <a:lnSpc>
                <a:spcPct val="100000"/>
              </a:lnSpc>
              <a:spcBef>
                <a:spcPts val="100"/>
              </a:spcBef>
            </a:pPr>
            <a:endParaRPr lang="fr-BE" altLang="fr-FR" sz="4600" b="1" dirty="0" smtClean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fr-BE" altLang="fr-F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 </a:t>
            </a: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pour des échantillons appariés; Seuil statistique </a:t>
            </a:r>
            <a:r>
              <a:rPr lang="fr-BE" altLang="fr-F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0,05</a:t>
            </a: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 smtClean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algn="ctr" hangingPunct="1">
              <a:lnSpc>
                <a:spcPct val="100000"/>
              </a:lnSpc>
              <a:spcBef>
                <a:spcPts val="100"/>
              </a:spcBef>
            </a:pPr>
            <a:endParaRPr lang="fr-BE" altLang="fr-FR" sz="36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100"/>
              </a:spcBef>
            </a:pPr>
            <a:r>
              <a:rPr lang="fr-BE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: résultat(s) significatif(s</a:t>
            </a:r>
            <a:r>
              <a:rPr lang="fr-BE" altLang="fr-FR" sz="3600" dirty="0" smtClean="0">
                <a:latin typeface="Calibri" charset="0"/>
              </a:rPr>
              <a:t>)</a:t>
            </a:r>
            <a:endParaRPr lang="fr-BE" altLang="fr-FR" sz="3600" dirty="0">
              <a:latin typeface="Calibri" charset="0"/>
            </a:endParaRPr>
          </a:p>
          <a:p>
            <a:pPr hangingPunct="1">
              <a:lnSpc>
                <a:spcPct val="100000"/>
              </a:lnSpc>
            </a:pPr>
            <a:endParaRPr lang="fr-BE" alt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920815" y="8184426"/>
            <a:ext cx="76159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Objectif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Tester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l’efficacité d’un groupe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relaxation chez des étudiants universitaires</a:t>
            </a:r>
            <a:endParaRPr lang="fr-BE" dirty="0"/>
          </a:p>
        </p:txBody>
      </p:sp>
      <p:sp>
        <p:nvSpPr>
          <p:cNvPr id="5" name="ZoneTexte 4"/>
          <p:cNvSpPr txBox="1"/>
          <p:nvPr/>
        </p:nvSpPr>
        <p:spPr>
          <a:xfrm>
            <a:off x="0" y="41854418"/>
            <a:ext cx="302799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Pour </a:t>
            </a:r>
            <a:r>
              <a:rPr lang="fr-B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de détails sur les techniques utilisées, contacter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Valérie </a:t>
            </a:r>
            <a:r>
              <a:rPr lang="fr-B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Henrotay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henrotayvalerie@gmail.com</a:t>
            </a:r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B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&amp; bibliographie: audrey.krings@uliege.be</a:t>
            </a:r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2701" y="1489435"/>
            <a:ext cx="3256006" cy="1405451"/>
          </a:xfrm>
          <a:prstGeom prst="rect">
            <a:avLst/>
          </a:prstGeom>
        </p:spPr>
      </p:pic>
      <p:sp>
        <p:nvSpPr>
          <p:cNvPr id="44" name="Rectangle à coins arrondis 43"/>
          <p:cNvSpPr/>
          <p:nvPr/>
        </p:nvSpPr>
        <p:spPr>
          <a:xfrm>
            <a:off x="16237279" y="37246022"/>
            <a:ext cx="12601400" cy="3240360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00"/>
              </a:spcBef>
            </a:pPr>
            <a:endParaRPr lang="fr-BE" altLang="fr-FR" sz="28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00"/>
              </a:spcBef>
            </a:pPr>
            <a:endParaRPr lang="fr-BE" altLang="fr-FR" sz="2800" dirty="0" smtClean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00"/>
              </a:spcBef>
            </a:pPr>
            <a:endParaRPr lang="fr-BE" altLang="fr-FR" sz="28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100"/>
              </a:spcBef>
            </a:pPr>
            <a:r>
              <a:rPr lang="fr-BE" altLang="fr-FR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résumé, </a:t>
            </a:r>
            <a:endParaRPr lang="fr-BE" altLang="fr-FR" sz="2800" dirty="0" smtClean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100"/>
              </a:spcBef>
            </a:pPr>
            <a:endParaRPr lang="fr-BE" altLang="fr-FR" sz="28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fr-BE" altLang="fr-FR" sz="28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Suivre </a:t>
            </a:r>
            <a:r>
              <a:rPr lang="fr-BE" altLang="fr-FR" sz="28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groupe de relaxation durant cinq séances quand on est étudiant à l’université permet une diminution de l’appréhension par rapport à une situation stressante, une diminution des symptômes physiques de stress ainsi qu’une amélioration de l’humeur</a:t>
            </a:r>
          </a:p>
          <a:p>
            <a:pPr algn="ctr"/>
            <a:endParaRPr lang="fr-BE" dirty="0"/>
          </a:p>
        </p:txBody>
      </p:sp>
      <p:sp>
        <p:nvSpPr>
          <p:cNvPr id="12" name="Rectangle 11"/>
          <p:cNvSpPr/>
          <p:nvPr/>
        </p:nvSpPr>
        <p:spPr>
          <a:xfrm>
            <a:off x="15955742" y="26113267"/>
            <a:ext cx="13067785" cy="41044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altLang="fr-FR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accord avec les  </a:t>
            </a:r>
            <a:r>
              <a:rPr lang="fr-BE" altLang="fr-FR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hypothèses </a:t>
            </a:r>
            <a:r>
              <a:rPr lang="fr-BE" altLang="fr-FR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fr-BE" altLang="fr-FR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fr-BE" sz="28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fr-BE" sz="28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Amélioration </a:t>
            </a:r>
            <a:r>
              <a:rPr lang="fr-BE" sz="28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significative de : </a:t>
            </a:r>
          </a:p>
          <a:p>
            <a:pPr marL="4572000" lvl="0" indent="-1971675" algn="just"/>
            <a:r>
              <a:rPr lang="fr-BE" sz="28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L’humeur </a:t>
            </a:r>
          </a:p>
          <a:p>
            <a:pPr algn="just"/>
            <a:r>
              <a:rPr lang="fr-BE" sz="28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Diminution </a:t>
            </a:r>
            <a:r>
              <a:rPr lang="fr-BE" sz="28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significative :</a:t>
            </a:r>
          </a:p>
          <a:p>
            <a:pPr marL="2544763" lvl="1" indent="-30163" algn="just">
              <a:buFontTx/>
              <a:buChar char="-"/>
            </a:pPr>
            <a:r>
              <a:rPr lang="fr-BE" sz="28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niveau d'appréhension par rapport à une situation stressante </a:t>
            </a:r>
          </a:p>
          <a:p>
            <a:pPr marL="2544763" lvl="1" indent="-30163" algn="just">
              <a:buFontTx/>
              <a:buChar char="-"/>
            </a:pPr>
            <a:r>
              <a:rPr lang="fr-BE" sz="28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 symptômes physiques de </a:t>
            </a:r>
            <a:r>
              <a:rPr lang="fr-BE" sz="2800" dirty="0" smtClean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  <a:endParaRPr lang="fr-BE" sz="2800" dirty="0"/>
          </a:p>
        </p:txBody>
      </p:sp>
      <p:sp>
        <p:nvSpPr>
          <p:cNvPr id="13" name="Flèche courbée vers la droite 12"/>
          <p:cNvSpPr/>
          <p:nvPr/>
        </p:nvSpPr>
        <p:spPr>
          <a:xfrm>
            <a:off x="15955742" y="30693294"/>
            <a:ext cx="1469423" cy="1656184"/>
          </a:xfrm>
          <a:prstGeom prst="curved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graphicFrame>
        <p:nvGraphicFramePr>
          <p:cNvPr id="10" name="Graphique 9"/>
          <p:cNvGraphicFramePr/>
          <p:nvPr>
            <p:extLst>
              <p:ext uri="{D42A27DB-BD31-4B8C-83A1-F6EECF244321}">
                <p14:modId xmlns:p14="http://schemas.microsoft.com/office/powerpoint/2010/main" val="2483951252"/>
              </p:ext>
            </p:extLst>
          </p:nvPr>
        </p:nvGraphicFramePr>
        <p:xfrm>
          <a:off x="540180" y="27804606"/>
          <a:ext cx="14233705" cy="7889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3" name="ZoneTexte 1"/>
          <p:cNvSpPr txBox="1"/>
          <p:nvPr/>
        </p:nvSpPr>
        <p:spPr>
          <a:xfrm>
            <a:off x="2038081" y="28053179"/>
            <a:ext cx="2682654" cy="70520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28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fr-BE" sz="28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BE" sz="2800" b="0" i="1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800" b="0" i="0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fr-BE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0,01</a:t>
            </a:r>
            <a:r>
              <a:rPr lang="fr-BE" sz="2800" b="0" i="0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BE" sz="2800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ZoneTexte 1"/>
          <p:cNvSpPr txBox="1"/>
          <p:nvPr/>
        </p:nvSpPr>
        <p:spPr>
          <a:xfrm>
            <a:off x="5202883" y="29507207"/>
            <a:ext cx="2476907" cy="51189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28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BE" sz="2800" b="0" i="1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800" b="0" i="0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fr-BE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0,51</a:t>
            </a:r>
            <a:r>
              <a:rPr lang="fr-BE" sz="2800" b="0" i="0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BE" sz="2800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ZoneTexte 1"/>
          <p:cNvSpPr txBox="1"/>
          <p:nvPr/>
        </p:nvSpPr>
        <p:spPr>
          <a:xfrm>
            <a:off x="8536728" y="28165495"/>
            <a:ext cx="2608672" cy="4805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28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p</a:t>
            </a:r>
            <a:r>
              <a:rPr lang="fr-BE" sz="2800" b="0" i="1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800" b="0" i="0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fr-BE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0,001</a:t>
            </a:r>
            <a:r>
              <a:rPr lang="fr-BE" sz="2800" b="0" i="0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BE" sz="2800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ZoneTexte 1"/>
          <p:cNvSpPr txBox="1"/>
          <p:nvPr/>
        </p:nvSpPr>
        <p:spPr>
          <a:xfrm>
            <a:off x="11426546" y="28125759"/>
            <a:ext cx="2481545" cy="50751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BE" sz="28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 p</a:t>
            </a:r>
            <a:r>
              <a:rPr lang="fr-BE" sz="2800" b="0" i="1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2800" b="0" i="0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fr-BE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0,007</a:t>
            </a:r>
            <a:r>
              <a:rPr lang="fr-BE" sz="2800" b="0" i="0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BE" sz="2800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lèche droite 10"/>
          <p:cNvSpPr/>
          <p:nvPr/>
        </p:nvSpPr>
        <p:spPr>
          <a:xfrm>
            <a:off x="920815" y="6201748"/>
            <a:ext cx="764629" cy="370593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50" name="Connecteur droit avec flèche 49"/>
          <p:cNvCxnSpPr/>
          <p:nvPr/>
        </p:nvCxnSpPr>
        <p:spPr>
          <a:xfrm flipV="1">
            <a:off x="22240691" y="16057910"/>
            <a:ext cx="0" cy="113481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 flipV="1">
            <a:off x="14391374" y="16057910"/>
            <a:ext cx="0" cy="1134811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0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écutif">
  <a:themeElements>
    <a:clrScheme name="Exécutif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écutif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écutif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5980</TotalTime>
  <Words>426</Words>
  <Application>Microsoft Office PowerPoint</Application>
  <PresentationFormat>Personnalisé</PresentationFormat>
  <Paragraphs>155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SimSun</vt:lpstr>
      <vt:lpstr>Arial</vt:lpstr>
      <vt:lpstr>Calibri</vt:lpstr>
      <vt:lpstr>Calibri,Bold</vt:lpstr>
      <vt:lpstr>Century Gothic</vt:lpstr>
      <vt:lpstr>Courier New</vt:lpstr>
      <vt:lpstr>Palatino Linotype</vt:lpstr>
      <vt:lpstr>Times New Roman</vt:lpstr>
      <vt:lpstr>Exécutif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Audrey Krings</cp:lastModifiedBy>
  <cp:revision>74</cp:revision>
  <dcterms:created xsi:type="dcterms:W3CDTF">2015-11-17T12:41:03Z</dcterms:created>
  <dcterms:modified xsi:type="dcterms:W3CDTF">2018-10-30T17:57:40Z</dcterms:modified>
</cp:coreProperties>
</file>