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B9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424" y="-112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SSD:Users:Fa:Documents:Ecole%20Unif:Master%201:Stage%20et%20SAS%20TCC:Projet%20activation%20comportementale/relaxation:Encodage%20des%20&#233;chelles%20recherche:ENCODAGE%20ACTI%20RELA%20compl&#233;t&#233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SSD:Users:Fa:Documents:Ecole%20Unif:Master%201:Stage%20et%20SAS%20TCC:Projet%20activation%20comportementale/relaxation:Encodage%20des%20&#233;chelles%20recherche:ENCODAGE%20ACTI%20RELA%20compl&#233;t&#233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SSD:Users:Fa:Documents:Ecole%20Unif:Master%201:Stage%20et%20SAS%20TCC:Projet%20activation%20comportementale/relaxation:Encodage%20des%20&#233;chelles%20recherche:ENCODAGE%20ACTI%20RELA%20compl&#233;t&#233;.xlsx" TargetMode="External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BDI-II</c:v>
          </c:tx>
          <c:invertIfNegative val="0"/>
          <c:val>
            <c:numRef>
              <c:f>Feuil1!$CP$24</c:f>
              <c:numCache>
                <c:formatCode>General</c:formatCode>
                <c:ptCount val="1"/>
                <c:pt idx="0">
                  <c:v>-12.0</c:v>
                </c:pt>
              </c:numCache>
            </c:numRef>
          </c:val>
        </c:ser>
        <c:ser>
          <c:idx val="1"/>
          <c:order val="1"/>
          <c:tx>
            <c:v>STAI-trait</c:v>
          </c:tx>
          <c:invertIfNegative val="0"/>
          <c:val>
            <c:numRef>
              <c:f>Feuil1!$GC$6</c:f>
              <c:numCache>
                <c:formatCode>General</c:formatCode>
                <c:ptCount val="1"/>
                <c:pt idx="0">
                  <c:v>-10.0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95268360"/>
        <c:axId val="-2095247448"/>
      </c:barChart>
      <c:catAx>
        <c:axId val="-2095268360"/>
        <c:scaling>
          <c:orientation val="minMax"/>
        </c:scaling>
        <c:delete val="1"/>
        <c:axPos val="b"/>
        <c:majorTickMark val="out"/>
        <c:minorTickMark val="none"/>
        <c:tickLblPos val="nextTo"/>
        <c:crossAx val="-2095247448"/>
        <c:crosses val="autoZero"/>
        <c:auto val="1"/>
        <c:lblAlgn val="ctr"/>
        <c:lblOffset val="100"/>
        <c:noMultiLvlLbl val="0"/>
      </c:catAx>
      <c:valAx>
        <c:axId val="-2095247448"/>
        <c:scaling>
          <c:orientation val="minMax"/>
          <c:max val="5.0"/>
          <c:min val="-15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95268360"/>
        <c:crosses val="autoZero"/>
        <c:crossBetween val="between"/>
        <c:majorUnit val="5.0"/>
      </c:valAx>
    </c:plotArea>
    <c:legend>
      <c:legendPos val="r"/>
      <c:layout>
        <c:manualLayout>
          <c:xMode val="edge"/>
          <c:yMode val="edge"/>
          <c:x val="0.676598865751832"/>
          <c:y val="0.149424149054716"/>
          <c:w val="0.272677380592462"/>
          <c:h val="0.51158390154874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BDI-II</c:v>
          </c:tx>
          <c:invertIfNegative val="0"/>
          <c:val>
            <c:numRef>
              <c:f>Feuil1!$CP$24</c:f>
              <c:numCache>
                <c:formatCode>General</c:formatCode>
                <c:ptCount val="1"/>
                <c:pt idx="0">
                  <c:v>-12.0</c:v>
                </c:pt>
              </c:numCache>
            </c:numRef>
          </c:val>
        </c:ser>
        <c:ser>
          <c:idx val="1"/>
          <c:order val="1"/>
          <c:tx>
            <c:v>STAI-trait</c:v>
          </c:tx>
          <c:invertIfNegative val="0"/>
          <c:val>
            <c:numRef>
              <c:f>Feuil1!$GC$6</c:f>
              <c:numCache>
                <c:formatCode>General</c:formatCode>
                <c:ptCount val="1"/>
                <c:pt idx="0">
                  <c:v>-10.0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56671112"/>
        <c:axId val="-2056437848"/>
      </c:barChart>
      <c:catAx>
        <c:axId val="-2056671112"/>
        <c:scaling>
          <c:orientation val="minMax"/>
        </c:scaling>
        <c:delete val="1"/>
        <c:axPos val="b"/>
        <c:majorTickMark val="out"/>
        <c:minorTickMark val="none"/>
        <c:tickLblPos val="nextTo"/>
        <c:crossAx val="-2056437848"/>
        <c:crosses val="autoZero"/>
        <c:auto val="1"/>
        <c:lblAlgn val="ctr"/>
        <c:lblOffset val="100"/>
        <c:noMultiLvlLbl val="0"/>
      </c:catAx>
      <c:valAx>
        <c:axId val="-2056437848"/>
        <c:scaling>
          <c:orientation val="minMax"/>
          <c:max val="5.0"/>
          <c:min val="-15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56671112"/>
        <c:crosses val="autoZero"/>
        <c:crossBetween val="between"/>
        <c:majorUnit val="5.0"/>
      </c:valAx>
    </c:plotArea>
    <c:legend>
      <c:legendPos val="r"/>
      <c:layout>
        <c:manualLayout>
          <c:xMode val="edge"/>
          <c:yMode val="edge"/>
          <c:x val="0.676598865751832"/>
          <c:y val="0.149424149054716"/>
          <c:w val="0.272677380592462"/>
          <c:h val="0.51158390154874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BDI-II</c:v>
          </c:tx>
          <c:invertIfNegative val="0"/>
          <c:val>
            <c:numRef>
              <c:f>Feuil1!$CP$24</c:f>
              <c:numCache>
                <c:formatCode>General</c:formatCode>
                <c:ptCount val="1"/>
                <c:pt idx="0">
                  <c:v>-12.0</c:v>
                </c:pt>
              </c:numCache>
            </c:numRef>
          </c:val>
        </c:ser>
        <c:ser>
          <c:idx val="1"/>
          <c:order val="1"/>
          <c:tx>
            <c:v>STAI-trait</c:v>
          </c:tx>
          <c:invertIfNegative val="0"/>
          <c:val>
            <c:numRef>
              <c:f>Feuil1!$GC$6</c:f>
              <c:numCache>
                <c:formatCode>General</c:formatCode>
                <c:ptCount val="1"/>
                <c:pt idx="0">
                  <c:v>-10.0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9149208"/>
        <c:axId val="-2055793624"/>
      </c:barChart>
      <c:catAx>
        <c:axId val="2089149208"/>
        <c:scaling>
          <c:orientation val="minMax"/>
        </c:scaling>
        <c:delete val="1"/>
        <c:axPos val="b"/>
        <c:majorTickMark val="out"/>
        <c:minorTickMark val="none"/>
        <c:tickLblPos val="nextTo"/>
        <c:crossAx val="-2055793624"/>
        <c:crosses val="autoZero"/>
        <c:auto val="1"/>
        <c:lblAlgn val="ctr"/>
        <c:lblOffset val="100"/>
        <c:noMultiLvlLbl val="0"/>
      </c:catAx>
      <c:valAx>
        <c:axId val="-2055793624"/>
        <c:scaling>
          <c:orientation val="minMax"/>
          <c:max val="5.0"/>
          <c:min val="-15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89149208"/>
        <c:crosses val="autoZero"/>
        <c:crossBetween val="between"/>
        <c:majorUnit val="5.0"/>
      </c:valAx>
    </c:plotArea>
    <c:legend>
      <c:legendPos val="r"/>
      <c:layout>
        <c:manualLayout>
          <c:xMode val="edge"/>
          <c:yMode val="edge"/>
          <c:x val="0.676598865751832"/>
          <c:y val="0.149424149054716"/>
          <c:w val="0.272677380592462"/>
          <c:h val="0.51158390154874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0.62589</cdr:x>
      <cdr:y>0.66616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311400" cy="2552700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88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1780415" y="274639"/>
            <a:ext cx="3654531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12589" y="274639"/>
            <a:ext cx="1076468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284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63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20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12589" y="1600201"/>
            <a:ext cx="72096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225341" y="1600201"/>
            <a:ext cx="7209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91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73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722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772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22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26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C6F88-E53D-EE47-B426-7C18123DB31B}" type="datetimeFigureOut">
              <a:rPr lang="fr-FR" smtClean="0"/>
              <a:t>29/05/17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7C5E8-1247-134E-90A0-76D9B41CBFE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697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4"/>
          <p:cNvGrpSpPr/>
          <p:nvPr/>
        </p:nvGrpSpPr>
        <p:grpSpPr>
          <a:xfrm>
            <a:off x="239267" y="98423"/>
            <a:ext cx="11687283" cy="1239061"/>
            <a:chOff x="-682881" y="20791082"/>
            <a:chExt cx="42727812" cy="12472126"/>
          </a:xfrm>
        </p:grpSpPr>
        <p:sp>
          <p:nvSpPr>
            <p:cNvPr id="5" name="Rogner un rectangle avec un coin diagonal 4"/>
            <p:cNvSpPr/>
            <p:nvPr/>
          </p:nvSpPr>
          <p:spPr>
            <a:xfrm>
              <a:off x="-682881" y="20791082"/>
              <a:ext cx="42727812" cy="12472126"/>
            </a:xfrm>
            <a:prstGeom prst="snip2Diag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40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366594" y="21530978"/>
              <a:ext cx="38292771" cy="114626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fr-FR" sz="2000" b="1" dirty="0"/>
                <a:t>Effets comparés de l’activation comportementale et de la relaxation sur les symptômes dépressifs et divers processus psychologiques.</a:t>
              </a:r>
              <a:r>
                <a:rPr lang="fr-FR" sz="2000" b="1" dirty="0" smtClean="0">
                  <a:effectLst/>
                </a:rPr>
                <a:t> </a:t>
              </a:r>
              <a:endParaRPr lang="fr-BE" sz="2000" b="1" dirty="0">
                <a:solidFill>
                  <a:prstClr val="black"/>
                </a:solidFill>
                <a:cs typeface="Calibri" panose="020F0502020204030204" pitchFamily="34" charset="0"/>
              </a:endParaRPr>
            </a:p>
            <a:p>
              <a:pPr algn="ctr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fr-BE" altLang="fr-FR" sz="1400" dirty="0" smtClean="0">
                  <a:solidFill>
                    <a:srgbClr val="000000"/>
                  </a:solidFill>
                  <a:latin typeface="Calibri" panose="020F0502020204030204" pitchFamily="34" charset="0"/>
                  <a:ea typeface="SimSun" charset="-122"/>
                  <a:cs typeface="Calibri" panose="020F0502020204030204" pitchFamily="34" charset="0"/>
                </a:rPr>
                <a:t>Fabian Lo Monte, Audrey Krings, Aurélie Wagener, Sylvie Blairy</a:t>
              </a:r>
            </a:p>
            <a:p>
              <a:pPr algn="ctr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fr-BE" altLang="fr-FR" sz="1400" dirty="0" smtClean="0">
                  <a:solidFill>
                    <a:srgbClr val="000000"/>
                  </a:solidFill>
                  <a:latin typeface="Calibri" panose="020F0502020204030204" pitchFamily="34" charset="0"/>
                  <a:ea typeface="SimSun" charset="-122"/>
                  <a:cs typeface="Calibri" panose="020F0502020204030204" pitchFamily="34" charset="0"/>
                </a:rPr>
                <a:t>Université de </a:t>
              </a:r>
              <a:r>
                <a:rPr lang="fr-BE" altLang="fr-FR" sz="1400" dirty="0" smtClean="0">
                  <a:solidFill>
                    <a:srgbClr val="000000"/>
                  </a:solidFill>
                  <a:latin typeface="Calibri" panose="020F0502020204030204" pitchFamily="34" charset="0"/>
                  <a:ea typeface="SimSun" charset="-122"/>
                  <a:cs typeface="Calibri" panose="020F0502020204030204" pitchFamily="34" charset="0"/>
                </a:rPr>
                <a:t>Liège (ULg), Belgique</a:t>
              </a:r>
              <a:endParaRPr lang="fr-BE" altLang="fr-FR" sz="1400" dirty="0">
                <a:solidFill>
                  <a:srgbClr val="000000"/>
                </a:solidFill>
                <a:latin typeface="Calibri" panose="020F0502020204030204" pitchFamily="34" charset="0"/>
                <a:ea typeface="SimSun" charset="-122"/>
                <a:cs typeface="Calibri" panose="020F0502020204030204" pitchFamily="34" charset="0"/>
              </a:endParaRPr>
            </a:p>
          </p:txBody>
        </p:sp>
      </p:grpSp>
      <p:sp>
        <p:nvSpPr>
          <p:cNvPr id="9" name="Ellipse 8"/>
          <p:cNvSpPr/>
          <p:nvPr/>
        </p:nvSpPr>
        <p:spPr>
          <a:xfrm>
            <a:off x="239267" y="1531612"/>
            <a:ext cx="3662629" cy="213492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8245028" y="1531612"/>
            <a:ext cx="3681522" cy="213492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4261910" y="1531611"/>
            <a:ext cx="3651825" cy="213492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8455489" y="1885141"/>
            <a:ext cx="30920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Mesure de divers processus psychologiques (</a:t>
            </a:r>
            <a:r>
              <a:rPr lang="fr-FR" b="1" dirty="0" err="1" smtClean="0"/>
              <a:t>anhédonie</a:t>
            </a:r>
            <a:r>
              <a:rPr lang="fr-FR" b="1" dirty="0" smtClean="0"/>
              <a:t>, ruminations, biais attentionnels, satis. </a:t>
            </a:r>
            <a:r>
              <a:rPr lang="fr-FR" b="1" dirty="0" err="1" smtClean="0"/>
              <a:t>enviro</a:t>
            </a:r>
            <a:r>
              <a:rPr lang="fr-FR" b="1" dirty="0" smtClean="0"/>
              <a:t>., solitude, </a:t>
            </a:r>
            <a:r>
              <a:rPr lang="mr-IN" b="1" dirty="0" smtClean="0"/>
              <a:t>…</a:t>
            </a:r>
            <a:r>
              <a:rPr lang="fr-FR" b="1" dirty="0" smtClean="0"/>
              <a:t>)</a:t>
            </a:r>
            <a:endParaRPr lang="fr-FR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4496374" y="2275910"/>
            <a:ext cx="2944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Mesures hebdomadaires de certaines variables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368103" y="2275910"/>
            <a:ext cx="340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Comparaison de deux procédures thérapeutiques</a:t>
            </a:r>
            <a:endParaRPr lang="fr-FR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136782" y="4029561"/>
            <a:ext cx="16380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1" u="sng" dirty="0" smtClean="0"/>
              <a:t>Résultat principal :</a:t>
            </a:r>
            <a:endParaRPr lang="fr-FR" sz="2400" i="1" u="sng" dirty="0"/>
          </a:p>
        </p:txBody>
      </p:sp>
      <p:graphicFrame>
        <p:nvGraphicFramePr>
          <p:cNvPr id="18" name="Graphique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8441001"/>
              </p:ext>
            </p:extLst>
          </p:nvPr>
        </p:nvGraphicFramePr>
        <p:xfrm>
          <a:off x="651013" y="25713170"/>
          <a:ext cx="3692961" cy="3831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Graphique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9664353"/>
              </p:ext>
            </p:extLst>
          </p:nvPr>
        </p:nvGraphicFramePr>
        <p:xfrm>
          <a:off x="803413" y="25865570"/>
          <a:ext cx="3692961" cy="3831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Graphique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797052"/>
              </p:ext>
            </p:extLst>
          </p:nvPr>
        </p:nvGraphicFramePr>
        <p:xfrm>
          <a:off x="955813" y="26017970"/>
          <a:ext cx="3692961" cy="3831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2" name="Imag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3974" y="4029561"/>
            <a:ext cx="2298700" cy="2603500"/>
          </a:xfrm>
          <a:prstGeom prst="rect">
            <a:avLst/>
          </a:prstGeom>
        </p:spPr>
      </p:pic>
      <p:sp>
        <p:nvSpPr>
          <p:cNvPr id="23" name="ZoneTexte 22"/>
          <p:cNvSpPr txBox="1"/>
          <p:nvPr/>
        </p:nvSpPr>
        <p:spPr>
          <a:xfrm>
            <a:off x="2337457" y="4840710"/>
            <a:ext cx="1924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3366FF"/>
                </a:solidFill>
              </a:rPr>
              <a:t>Activation comportementale</a:t>
            </a:r>
            <a:endParaRPr lang="fr-FR" i="1" dirty="0">
              <a:solidFill>
                <a:srgbClr val="3366FF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7913735" y="5117709"/>
            <a:ext cx="129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3366FF"/>
                </a:solidFill>
              </a:rPr>
              <a:t>Relaxation</a:t>
            </a:r>
            <a:endParaRPr lang="fr-FR" i="1" dirty="0">
              <a:solidFill>
                <a:srgbClr val="3366FF"/>
              </a:solidFill>
            </a:endParaRPr>
          </a:p>
        </p:txBody>
      </p:sp>
      <p:pic>
        <p:nvPicPr>
          <p:cNvPr id="28" name="Imag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48858" y="4029561"/>
            <a:ext cx="2298700" cy="260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579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76</Words>
  <Application>Microsoft Macintosh PowerPoint</Application>
  <PresentationFormat>Personnalisé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Macbook-Pro-de-Fabian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Fabian Lo Monte</dc:creator>
  <cp:lastModifiedBy>Fabian Lo Monte</cp:lastModifiedBy>
  <cp:revision>14</cp:revision>
  <dcterms:created xsi:type="dcterms:W3CDTF">2017-05-26T13:05:33Z</dcterms:created>
  <dcterms:modified xsi:type="dcterms:W3CDTF">2017-05-29T12:59:44Z</dcterms:modified>
</cp:coreProperties>
</file>