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7" r:id="rId3"/>
    <p:sldId id="257" r:id="rId4"/>
    <p:sldId id="265" r:id="rId5"/>
    <p:sldId id="266" r:id="rId6"/>
    <p:sldId id="267" r:id="rId7"/>
    <p:sldId id="268" r:id="rId8"/>
    <p:sldId id="269" r:id="rId9"/>
    <p:sldId id="270" r:id="rId10"/>
    <p:sldId id="271" r:id="rId11"/>
    <p:sldId id="272" r:id="rId12"/>
    <p:sldId id="273" r:id="rId13"/>
    <p:sldId id="274" r:id="rId14"/>
    <p:sldId id="275" r:id="rId15"/>
    <p:sldId id="276" r:id="rId16"/>
    <p:sldId id="278" r:id="rId17"/>
    <p:sldId id="279" r:id="rId18"/>
    <p:sldId id="258" r:id="rId19"/>
    <p:sldId id="264" r:id="rId20"/>
    <p:sldId id="259" r:id="rId21"/>
    <p:sldId id="263" r:id="rId22"/>
    <p:sldId id="261" r:id="rId23"/>
    <p:sldId id="262" r:id="rId24"/>
    <p:sldId id="260" r:id="rId2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7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nl-BE" smtClean="0"/>
              <a:t>Cliquez et modifiez le titre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en-US" dirty="0"/>
          </a:p>
        </p:txBody>
      </p:sp>
      <p:sp>
        <p:nvSpPr>
          <p:cNvPr id="4" name="Date Placeholder 3"/>
          <p:cNvSpPr>
            <a:spLocks noGrp="1"/>
          </p:cNvSpPr>
          <p:nvPr>
            <p:ph type="dt" sz="half" idx="10"/>
          </p:nvPr>
        </p:nvSpPr>
        <p:spPr bwMode="white"/>
        <p:txBody>
          <a:bodyPr/>
          <a:lstStyle/>
          <a:p>
            <a:fld id="{AD02F9FC-FBD2-A341-8F7E-98786720E061}" type="datetimeFigureOut">
              <a:rPr lang="fr-FR" smtClean="0"/>
              <a:t>24/11/18</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27846F2F-9960-A84E-B3A7-E16F3AE63C27}"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AD02F9FC-FBD2-A341-8F7E-98786720E061}" type="datetimeFigureOut">
              <a:rPr lang="fr-FR" smtClean="0"/>
              <a:t>24/11/18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7846F2F-9960-A84E-B3A7-E16F3AE63C27}"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nl-BE" smtClean="0"/>
              <a:t>Cliquez et modifiez le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Date Placeholder 3"/>
          <p:cNvSpPr>
            <a:spLocks noGrp="1"/>
          </p:cNvSpPr>
          <p:nvPr>
            <p:ph type="dt" sz="half" idx="10"/>
          </p:nvPr>
        </p:nvSpPr>
        <p:spPr/>
        <p:txBody>
          <a:bodyPr/>
          <a:lstStyle/>
          <a:p>
            <a:fld id="{AD02F9FC-FBD2-A341-8F7E-98786720E061}" type="datetimeFigureOut">
              <a:rPr lang="fr-FR" smtClean="0"/>
              <a:t>24/11/18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7846F2F-9960-A84E-B3A7-E16F3AE63C27}"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Date Placeholder 3"/>
          <p:cNvSpPr>
            <a:spLocks noGrp="1"/>
          </p:cNvSpPr>
          <p:nvPr>
            <p:ph type="dt" sz="half" idx="10"/>
          </p:nvPr>
        </p:nvSpPr>
        <p:spPr/>
        <p:txBody>
          <a:bodyPr/>
          <a:lstStyle/>
          <a:p>
            <a:fld id="{AD02F9FC-FBD2-A341-8F7E-98786720E061}" type="datetimeFigureOut">
              <a:rPr lang="fr-FR" smtClean="0"/>
              <a:t>24/11/18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7846F2F-9960-A84E-B3A7-E16F3AE63C27}" type="slidenum">
              <a:rPr lang="fr-FR" smtClean="0"/>
              <a:t>‹#›</a:t>
            </a:fld>
            <a:endParaRPr lang="fr-F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02F9FC-FBD2-A341-8F7E-98786720E061}" type="datetimeFigureOut">
              <a:rPr lang="fr-FR" smtClean="0"/>
              <a:t>24/11/18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7846F2F-9960-A84E-B3A7-E16F3AE63C27}" type="slidenum">
              <a:rPr lang="fr-FR" smtClean="0"/>
              <a:t>‹#›</a:t>
            </a:fld>
            <a:endParaRPr lang="fr-F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nl-BE" smtClean="0"/>
              <a:t>Cliquez et modifiez le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2" name="Title 1"/>
          <p:cNvSpPr>
            <a:spLocks noGrp="1"/>
          </p:cNvSpPr>
          <p:nvPr>
            <p:ph type="title"/>
          </p:nvPr>
        </p:nvSpPr>
        <p:spPr/>
        <p:txBody>
          <a:bodyPr/>
          <a:lstStyle/>
          <a:p>
            <a:r>
              <a:rPr lang="nl-BE" smtClean="0"/>
              <a:t>Cliquez et modifiez le titre</a:t>
            </a:r>
            <a:endParaRPr lang="en-US"/>
          </a:p>
        </p:txBody>
      </p:sp>
      <p:sp>
        <p:nvSpPr>
          <p:cNvPr id="5" name="Date Placeholder 4"/>
          <p:cNvSpPr>
            <a:spLocks noGrp="1"/>
          </p:cNvSpPr>
          <p:nvPr>
            <p:ph type="dt" sz="half" idx="10"/>
          </p:nvPr>
        </p:nvSpPr>
        <p:spPr/>
        <p:txBody>
          <a:bodyPr/>
          <a:lstStyle/>
          <a:p>
            <a:fld id="{AD02F9FC-FBD2-A341-8F7E-98786720E061}" type="datetimeFigureOut">
              <a:rPr lang="fr-FR" smtClean="0"/>
              <a:t>24/11/18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7846F2F-9960-A84E-B3A7-E16F3AE63C27}" type="slidenum">
              <a:rPr lang="fr-FR" smtClean="0"/>
              <a:t>‹#›</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2" name="Title 1"/>
          <p:cNvSpPr>
            <a:spLocks noGrp="1"/>
          </p:cNvSpPr>
          <p:nvPr>
            <p:ph type="title"/>
          </p:nvPr>
        </p:nvSpPr>
        <p:spPr/>
        <p:txBody>
          <a:bodyPr/>
          <a:lstStyle>
            <a:lvl1pPr>
              <a:defRPr/>
            </a:lvl1pPr>
          </a:lstStyle>
          <a:p>
            <a:r>
              <a:rPr lang="nl-BE" smtClean="0"/>
              <a:t>Cliquez et modifiez le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7" name="Date Placeholder 6"/>
          <p:cNvSpPr>
            <a:spLocks noGrp="1"/>
          </p:cNvSpPr>
          <p:nvPr>
            <p:ph type="dt" sz="half" idx="10"/>
          </p:nvPr>
        </p:nvSpPr>
        <p:spPr/>
        <p:txBody>
          <a:bodyPr/>
          <a:lstStyle/>
          <a:p>
            <a:fld id="{AD02F9FC-FBD2-A341-8F7E-98786720E061}" type="datetimeFigureOut">
              <a:rPr lang="fr-FR" smtClean="0"/>
              <a:t>24/11/18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7846F2F-9960-A84E-B3A7-E16F3AE63C27}"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Date Placeholder 2"/>
          <p:cNvSpPr>
            <a:spLocks noGrp="1"/>
          </p:cNvSpPr>
          <p:nvPr>
            <p:ph type="dt" sz="half" idx="10"/>
          </p:nvPr>
        </p:nvSpPr>
        <p:spPr/>
        <p:txBody>
          <a:bodyPr/>
          <a:lstStyle/>
          <a:p>
            <a:fld id="{AD02F9FC-FBD2-A341-8F7E-98786720E061}" type="datetimeFigureOut">
              <a:rPr lang="fr-FR" smtClean="0"/>
              <a:t>24/11/18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7846F2F-9960-A84E-B3A7-E16F3AE63C27}" type="slidenum">
              <a:rPr lang="fr-FR" smtClean="0"/>
              <a:t>‹#›</a:t>
            </a:fld>
            <a:endParaRPr lang="fr-F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02F9FC-FBD2-A341-8F7E-98786720E061}" type="datetimeFigureOut">
              <a:rPr lang="fr-FR" smtClean="0"/>
              <a:t>24/11/18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7846F2F-9960-A84E-B3A7-E16F3AE63C27}"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nl-BE" smtClean="0"/>
              <a:t>Cliquez et modifiez le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AD02F9FC-FBD2-A341-8F7E-98786720E061}" type="datetimeFigureOut">
              <a:rPr lang="fr-FR" smtClean="0"/>
              <a:t>24/11/18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7846F2F-9960-A84E-B3A7-E16F3AE63C27}" type="slidenum">
              <a:rPr lang="fr-FR" smtClean="0"/>
              <a:t>‹#›</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nl-BE" smtClean="0"/>
              <a:t>Cliquez et modifiez le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AD02F9FC-FBD2-A341-8F7E-98786720E061}" type="datetimeFigureOut">
              <a:rPr lang="fr-FR" smtClean="0"/>
              <a:t>24/11/18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7846F2F-9960-A84E-B3A7-E16F3AE63C27}"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nl-BE" smtClean="0"/>
              <a:t>Cliquez et modifiez le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D02F9FC-FBD2-A341-8F7E-98786720E061}" type="datetimeFigureOut">
              <a:rPr lang="fr-FR" smtClean="0"/>
              <a:t>24/11/18</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7846F2F-9960-A84E-B3A7-E16F3AE63C27}"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Conspiration, complot, secret</a:t>
            </a:r>
            <a:endParaRPr lang="fr-FR" dirty="0"/>
          </a:p>
        </p:txBody>
      </p:sp>
      <p:sp>
        <p:nvSpPr>
          <p:cNvPr id="3" name="Sous-titre 2"/>
          <p:cNvSpPr>
            <a:spLocks noGrp="1"/>
          </p:cNvSpPr>
          <p:nvPr>
            <p:ph type="subTitle" idx="1"/>
          </p:nvPr>
        </p:nvSpPr>
        <p:spPr/>
        <p:txBody>
          <a:bodyPr/>
          <a:lstStyle/>
          <a:p>
            <a:r>
              <a:rPr lang="fr-FR" dirty="0" smtClean="0"/>
              <a:t>Pierre Verjans, Université de Liège</a:t>
            </a:r>
            <a:endParaRPr lang="fr-FR" dirty="0"/>
          </a:p>
        </p:txBody>
      </p:sp>
    </p:spTree>
    <p:extLst>
      <p:ext uri="{BB962C8B-B14F-4D97-AF65-F5344CB8AC3E}">
        <p14:creationId xmlns:p14="http://schemas.microsoft.com/office/powerpoint/2010/main" val="1890322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sociologie de l’angoisse</a:t>
            </a:r>
            <a:endParaRPr lang="fr-FR" dirty="0"/>
          </a:p>
        </p:txBody>
      </p:sp>
      <p:sp>
        <p:nvSpPr>
          <p:cNvPr id="3" name="Espace réservé du contenu 2"/>
          <p:cNvSpPr>
            <a:spLocks noGrp="1"/>
          </p:cNvSpPr>
          <p:nvPr>
            <p:ph idx="1"/>
          </p:nvPr>
        </p:nvSpPr>
        <p:spPr/>
        <p:txBody>
          <a:bodyPr/>
          <a:lstStyle/>
          <a:p>
            <a:r>
              <a:rPr lang="fr-FR" dirty="0" smtClean="0"/>
              <a:t>Grandes peurs collectives, vieilles peurs enfantines</a:t>
            </a:r>
          </a:p>
          <a:p>
            <a:endParaRPr lang="fr-FR" dirty="0"/>
          </a:p>
          <a:p>
            <a:r>
              <a:rPr lang="fr-FR" dirty="0" smtClean="0"/>
              <a:t>Bouleversements sociaux, insécurité morale, troubles politiques, peur de l’inconnu: </a:t>
            </a:r>
          </a:p>
          <a:p>
            <a:endParaRPr lang="fr-FR" dirty="0"/>
          </a:p>
          <a:p>
            <a:r>
              <a:rPr lang="fr-FR" dirty="0" smtClean="0"/>
              <a:t>Logique du bouc émissaire</a:t>
            </a:r>
          </a:p>
        </p:txBody>
      </p:sp>
    </p:spTree>
    <p:extLst>
      <p:ext uri="{BB962C8B-B14F-4D97-AF65-F5344CB8AC3E}">
        <p14:creationId xmlns:p14="http://schemas.microsoft.com/office/powerpoint/2010/main" val="127114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Force du Mythe</a:t>
            </a:r>
            <a:endParaRPr lang="fr-FR" dirty="0"/>
          </a:p>
        </p:txBody>
      </p:sp>
      <p:sp>
        <p:nvSpPr>
          <p:cNvPr id="3" name="Espace réservé du contenu 2"/>
          <p:cNvSpPr>
            <a:spLocks noGrp="1"/>
          </p:cNvSpPr>
          <p:nvPr>
            <p:ph idx="1"/>
          </p:nvPr>
        </p:nvSpPr>
        <p:spPr/>
        <p:txBody>
          <a:bodyPr/>
          <a:lstStyle/>
          <a:p>
            <a:r>
              <a:rPr lang="fr-FR" dirty="0" smtClean="0"/>
              <a:t>« </a:t>
            </a:r>
            <a:r>
              <a:rPr lang="fr-FR" dirty="0" smtClean="0"/>
              <a:t>Le mythe existe indépendamment de ses utilisateurs éventuels, il s’impose à eux bien plus qu’ils ne contribuent à son élaboration. »</a:t>
            </a:r>
          </a:p>
        </p:txBody>
      </p:sp>
    </p:spTree>
    <p:extLst>
      <p:ext uri="{BB962C8B-B14F-4D97-AF65-F5344CB8AC3E}">
        <p14:creationId xmlns:p14="http://schemas.microsoft.com/office/powerpoint/2010/main" val="218677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Fonction du mythe</a:t>
            </a:r>
            <a:endParaRPr lang="fr-FR" dirty="0"/>
          </a:p>
        </p:txBody>
      </p:sp>
      <p:sp>
        <p:nvSpPr>
          <p:cNvPr id="3" name="Espace réservé du contenu 2"/>
          <p:cNvSpPr>
            <a:spLocks noGrp="1"/>
          </p:cNvSpPr>
          <p:nvPr>
            <p:ph idx="1"/>
          </p:nvPr>
        </p:nvSpPr>
        <p:spPr/>
        <p:txBody>
          <a:bodyPr/>
          <a:lstStyle/>
          <a:p>
            <a:r>
              <a:rPr lang="fr-FR" dirty="0"/>
              <a:t>« Tout se passe </a:t>
            </a:r>
            <a:r>
              <a:rPr lang="fr-FR" dirty="0" smtClean="0"/>
              <a:t>en d’autres termes comme si une grille interprétative se trouverait établie dans laquelle se verrait inséré l’ensemble des événements du temps présent, y compris bien entendu les plus déroutants et les plus angoissants. »</a:t>
            </a:r>
            <a:endParaRPr lang="fr-FR" dirty="0"/>
          </a:p>
          <a:p>
            <a:endParaRPr lang="fr-FR" dirty="0"/>
          </a:p>
        </p:txBody>
      </p:sp>
    </p:spTree>
    <p:extLst>
      <p:ext uri="{BB962C8B-B14F-4D97-AF65-F5344CB8AC3E}">
        <p14:creationId xmlns:p14="http://schemas.microsoft.com/office/powerpoint/2010/main" val="296955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Fonction du mythe</a:t>
            </a:r>
            <a:endParaRPr lang="fr-FR" dirty="0"/>
          </a:p>
        </p:txBody>
      </p:sp>
      <p:sp>
        <p:nvSpPr>
          <p:cNvPr id="3" name="Espace réservé du contenu 2"/>
          <p:cNvSpPr>
            <a:spLocks noGrp="1"/>
          </p:cNvSpPr>
          <p:nvPr>
            <p:ph idx="1"/>
          </p:nvPr>
        </p:nvSpPr>
        <p:spPr/>
        <p:txBody>
          <a:bodyPr/>
          <a:lstStyle/>
          <a:p>
            <a:r>
              <a:rPr lang="fr-FR" dirty="0" smtClean="0"/>
              <a:t>« La clé proposée est susceptible de s’adapter à toute les interrogations. La personnification du Mal, la réduction à l’unité épargne, au moins à ceux qui en sont les victimes, la plus éprouvante des anxiétés, celle de l’incompréhensible. »</a:t>
            </a:r>
            <a:endParaRPr lang="fr-FR" dirty="0"/>
          </a:p>
        </p:txBody>
      </p:sp>
    </p:spTree>
    <p:extLst>
      <p:ext uri="{BB962C8B-B14F-4D97-AF65-F5344CB8AC3E}">
        <p14:creationId xmlns:p14="http://schemas.microsoft.com/office/powerpoint/2010/main" val="3667377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lvl="0"/>
            <a:r>
              <a:rPr lang="fr-FR" dirty="0"/>
              <a:t>Comment faire preuve d'esprit critique face aux informations/événements reçus sans tomber  dans le </a:t>
            </a:r>
            <a:r>
              <a:rPr lang="fr-FR" dirty="0" err="1"/>
              <a:t>complotisme</a:t>
            </a:r>
            <a:r>
              <a:rPr lang="fr-FR" dirty="0"/>
              <a:t> ? </a:t>
            </a:r>
            <a:endParaRPr lang="fr-BE" dirty="0"/>
          </a:p>
          <a:p>
            <a:r>
              <a:rPr lang="fr-FR" dirty="0"/>
              <a:t>Pourquoi dit-on que la démarche des </a:t>
            </a:r>
            <a:r>
              <a:rPr lang="fr-FR" dirty="0" err="1"/>
              <a:t>complotistes</a:t>
            </a:r>
            <a:r>
              <a:rPr lang="fr-FR" dirty="0"/>
              <a:t> n'est pas basée sur une attitude d'esprit  critique étant donné qu'ils élaborent des théories dîtes "argumentées » ? Y a-t-il déjà eu de véritables complots prouvés scientifiquement ?Qu'en est-il des ''preuves'' utilisées pour expliquer les théories du complot ? </a:t>
            </a:r>
            <a:endParaRPr lang="fr-FR" dirty="0"/>
          </a:p>
        </p:txBody>
      </p:sp>
    </p:spTree>
    <p:extLst>
      <p:ext uri="{BB962C8B-B14F-4D97-AF65-F5344CB8AC3E}">
        <p14:creationId xmlns:p14="http://schemas.microsoft.com/office/powerpoint/2010/main" val="255020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dirty="0"/>
              <a:t>Comment expliquer que certains </a:t>
            </a:r>
            <a:r>
              <a:rPr lang="fr-FR" dirty="0" err="1"/>
              <a:t>événements</a:t>
            </a:r>
            <a:r>
              <a:rPr lang="fr-FR" dirty="0"/>
              <a:t> puissent </a:t>
            </a:r>
            <a:r>
              <a:rPr lang="fr-FR" dirty="0" err="1"/>
              <a:t>être</a:t>
            </a:r>
            <a:r>
              <a:rPr lang="fr-FR" dirty="0"/>
              <a:t> source de </a:t>
            </a:r>
            <a:r>
              <a:rPr lang="fr-FR" dirty="0" err="1"/>
              <a:t>théories</a:t>
            </a:r>
            <a:r>
              <a:rPr lang="fr-FR" dirty="0"/>
              <a:t> du complot (carte </a:t>
            </a:r>
            <a:r>
              <a:rPr lang="fr-FR" dirty="0" smtClean="0"/>
              <a:t>d’identité/</a:t>
            </a:r>
            <a:r>
              <a:rPr lang="fr-FR" dirty="0"/>
              <a:t>passeport oublié). Certains de ces </a:t>
            </a:r>
            <a:r>
              <a:rPr lang="fr-FR" dirty="0" err="1"/>
              <a:t>événements</a:t>
            </a:r>
            <a:r>
              <a:rPr lang="fr-FR" dirty="0"/>
              <a:t> ne </a:t>
            </a:r>
            <a:r>
              <a:rPr lang="fr-FR" dirty="0" err="1"/>
              <a:t>légitimeraient-ils</a:t>
            </a:r>
            <a:r>
              <a:rPr lang="fr-FR" dirty="0"/>
              <a:t> pas ces </a:t>
            </a:r>
            <a:r>
              <a:rPr lang="fr-FR" dirty="0" err="1"/>
              <a:t>théories</a:t>
            </a:r>
            <a:r>
              <a:rPr lang="fr-FR" dirty="0"/>
              <a:t> ? </a:t>
            </a:r>
          </a:p>
          <a:p>
            <a:r>
              <a:rPr lang="fr-FR" dirty="0"/>
              <a:t>La </a:t>
            </a:r>
            <a:r>
              <a:rPr lang="fr-FR" dirty="0" err="1"/>
              <a:t>théorie</a:t>
            </a:r>
            <a:r>
              <a:rPr lang="fr-FR" dirty="0"/>
              <a:t> du complot est-elle le fruit du capitalisme, des dominants qui dirigent les </a:t>
            </a:r>
            <a:r>
              <a:rPr lang="fr-FR" dirty="0" err="1"/>
              <a:t>dominés</a:t>
            </a:r>
            <a:r>
              <a:rPr lang="fr-FR" dirty="0"/>
              <a:t> ? </a:t>
            </a:r>
          </a:p>
          <a:p>
            <a:r>
              <a:rPr lang="fr-FR" dirty="0"/>
              <a:t>Ou d'une </a:t>
            </a:r>
            <a:r>
              <a:rPr lang="fr-FR" dirty="0" err="1" smtClean="0"/>
              <a:t>insécurité</a:t>
            </a:r>
            <a:r>
              <a:rPr lang="fr-FR" dirty="0" smtClean="0"/>
              <a:t> </a:t>
            </a:r>
            <a:r>
              <a:rPr lang="fr-FR" dirty="0"/>
              <a:t>personnelle "ce n'est pas ma faute, </a:t>
            </a:r>
            <a:r>
              <a:rPr lang="fr-FR" dirty="0" err="1"/>
              <a:t>ça</a:t>
            </a:r>
            <a:r>
              <a:rPr lang="fr-FR" dirty="0"/>
              <a:t> vient d’en « haut »" </a:t>
            </a:r>
          </a:p>
          <a:p>
            <a:pPr indent="0">
              <a:buNone/>
            </a:pPr>
            <a:endParaRPr lang="fr-FR" dirty="0"/>
          </a:p>
        </p:txBody>
      </p:sp>
    </p:spTree>
    <p:extLst>
      <p:ext uri="{BB962C8B-B14F-4D97-AF65-F5344CB8AC3E}">
        <p14:creationId xmlns:p14="http://schemas.microsoft.com/office/powerpoint/2010/main" val="173803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Existe-il vraiment une distinction entre la </a:t>
            </a:r>
            <a:r>
              <a:rPr lang="fr-FR" dirty="0" err="1"/>
              <a:t>théorie</a:t>
            </a:r>
            <a:r>
              <a:rPr lang="fr-FR" dirty="0"/>
              <a:t> du complet qui se construit autour d'un </a:t>
            </a:r>
            <a:r>
              <a:rPr lang="fr-FR" dirty="0" err="1"/>
              <a:t>événement</a:t>
            </a:r>
            <a:r>
              <a:rPr lang="fr-FR" dirty="0"/>
              <a:t> isolé et le </a:t>
            </a:r>
            <a:r>
              <a:rPr lang="fr-FR" dirty="0" err="1"/>
              <a:t>conspirationnisme</a:t>
            </a:r>
            <a:r>
              <a:rPr lang="fr-FR" dirty="0"/>
              <a:t> qui est un </a:t>
            </a:r>
            <a:r>
              <a:rPr lang="fr-FR" dirty="0" err="1"/>
              <a:t>phénomène</a:t>
            </a:r>
            <a:r>
              <a:rPr lang="fr-FR" dirty="0"/>
              <a:t> plus global? Ou les deux sont </a:t>
            </a:r>
          </a:p>
          <a:p>
            <a:r>
              <a:rPr lang="fr-FR" dirty="0"/>
              <a:t>fortement </a:t>
            </a:r>
            <a:r>
              <a:rPr lang="fr-FR" dirty="0" err="1"/>
              <a:t>liés</a:t>
            </a:r>
            <a:r>
              <a:rPr lang="fr-FR" dirty="0"/>
              <a:t> ? </a:t>
            </a:r>
          </a:p>
          <a:p>
            <a:endParaRPr lang="fr-FR" dirty="0"/>
          </a:p>
        </p:txBody>
      </p:sp>
    </p:spTree>
    <p:extLst>
      <p:ext uri="{BB962C8B-B14F-4D97-AF65-F5344CB8AC3E}">
        <p14:creationId xmlns:p14="http://schemas.microsoft.com/office/powerpoint/2010/main" val="275845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Au vu de ce que nous entendons partout, le besoin de la communication devient urgent. Mais </a:t>
            </a:r>
          </a:p>
          <a:p>
            <a:r>
              <a:rPr lang="fr-FR" dirty="0"/>
              <a:t>quel type de communication faut mettre en place ? Et comment peut-on </a:t>
            </a:r>
            <a:r>
              <a:rPr lang="fr-FR" dirty="0" err="1"/>
              <a:t>déceler</a:t>
            </a:r>
            <a:r>
              <a:rPr lang="fr-FR" dirty="0"/>
              <a:t> le vrai du faux avec tous les </a:t>
            </a:r>
            <a:r>
              <a:rPr lang="fr-FR" dirty="0" err="1"/>
              <a:t>médias</a:t>
            </a:r>
            <a:r>
              <a:rPr lang="fr-FR" dirty="0"/>
              <a:t> existants sur la </a:t>
            </a:r>
            <a:r>
              <a:rPr lang="fr-FR" dirty="0" err="1"/>
              <a:t>sphère</a:t>
            </a:r>
            <a:r>
              <a:rPr lang="fr-FR" dirty="0"/>
              <a:t> publique ? </a:t>
            </a:r>
          </a:p>
          <a:p>
            <a:endParaRPr lang="fr-FR" dirty="0"/>
          </a:p>
        </p:txBody>
      </p:sp>
    </p:spTree>
    <p:extLst>
      <p:ext uri="{BB962C8B-B14F-4D97-AF65-F5344CB8AC3E}">
        <p14:creationId xmlns:p14="http://schemas.microsoft.com/office/powerpoint/2010/main" val="288245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Vérification de sources et </a:t>
            </a:r>
            <a:r>
              <a:rPr lang="fr-FR" dirty="0" err="1" smtClean="0"/>
              <a:t>médiamensonges</a:t>
            </a:r>
            <a:endParaRPr lang="fr-FR" dirty="0"/>
          </a:p>
        </p:txBody>
      </p:sp>
      <p:sp>
        <p:nvSpPr>
          <p:cNvPr id="3" name="Espace réservé du contenu 2"/>
          <p:cNvSpPr>
            <a:spLocks noGrp="1"/>
          </p:cNvSpPr>
          <p:nvPr>
            <p:ph idx="1"/>
          </p:nvPr>
        </p:nvSpPr>
        <p:spPr/>
        <p:txBody>
          <a:bodyPr/>
          <a:lstStyle/>
          <a:p>
            <a:r>
              <a:rPr lang="fr-FR" dirty="0" smtClean="0"/>
              <a:t>Mensonges ou conformisme?</a:t>
            </a:r>
          </a:p>
          <a:p>
            <a:endParaRPr lang="fr-FR" dirty="0"/>
          </a:p>
          <a:p>
            <a:r>
              <a:rPr lang="fr-FR" dirty="0" smtClean="0"/>
              <a:t>Exemple: les cors</a:t>
            </a:r>
            <a:endParaRPr lang="fr-FR" dirty="0"/>
          </a:p>
        </p:txBody>
      </p:sp>
    </p:spTree>
    <p:extLst>
      <p:ext uri="{BB962C8B-B14F-4D97-AF65-F5344CB8AC3E}">
        <p14:creationId xmlns:p14="http://schemas.microsoft.com/office/powerpoint/2010/main" val="2589247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BE" dirty="0" smtClean="0"/>
              <a:t>« A </a:t>
            </a:r>
            <a:r>
              <a:rPr lang="fr-BE" dirty="0"/>
              <a:t>Timisoara, les combats se poursuivent et la ville est de nouveau assiégée par les forces loyalistes de la Securitate, a affirmé un reporter de la télévision hongroise de retour de cette ville. Des étudiants ont affirmé qu'au moins 4.600 personnes avaient été tuées à Timisoara en cinq jours d'émeutes et qu'il y avait eu au moins 50.000 blessés</a:t>
            </a:r>
            <a:r>
              <a:rPr lang="fr-BE" dirty="0" smtClean="0"/>
              <a:t>. »</a:t>
            </a:r>
            <a:endParaRPr lang="fr-BE" dirty="0"/>
          </a:p>
          <a:p>
            <a:r>
              <a:rPr lang="fr-FR" dirty="0" smtClean="0"/>
              <a:t>Le Soir, 23 décembre 1989</a:t>
            </a:r>
            <a:endParaRPr lang="fr-FR" dirty="0"/>
          </a:p>
        </p:txBody>
      </p:sp>
    </p:spTree>
    <p:extLst>
      <p:ext uri="{BB962C8B-B14F-4D97-AF65-F5344CB8AC3E}">
        <p14:creationId xmlns:p14="http://schemas.microsoft.com/office/powerpoint/2010/main" val="5460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Le </a:t>
            </a:r>
            <a:r>
              <a:rPr lang="fr-FR" dirty="0" err="1"/>
              <a:t>complotisme</a:t>
            </a:r>
            <a:r>
              <a:rPr lang="fr-FR" dirty="0"/>
              <a:t> est-il un </a:t>
            </a:r>
            <a:r>
              <a:rPr lang="fr-FR" dirty="0" err="1"/>
              <a:t>phénomène</a:t>
            </a:r>
            <a:r>
              <a:rPr lang="fr-FR" dirty="0"/>
              <a:t> </a:t>
            </a:r>
            <a:r>
              <a:rPr lang="fr-FR" dirty="0" err="1"/>
              <a:t>récent</a:t>
            </a:r>
            <a:r>
              <a:rPr lang="fr-FR" dirty="0"/>
              <a:t> ? A quelle </a:t>
            </a:r>
            <a:r>
              <a:rPr lang="fr-FR" dirty="0" err="1"/>
              <a:t>période</a:t>
            </a:r>
            <a:r>
              <a:rPr lang="fr-FR" dirty="0"/>
              <a:t> </a:t>
            </a:r>
            <a:r>
              <a:rPr lang="fr-FR" dirty="0" err="1"/>
              <a:t>apparaît-il</a:t>
            </a:r>
            <a:r>
              <a:rPr lang="fr-FR" dirty="0"/>
              <a:t> ? </a:t>
            </a:r>
          </a:p>
          <a:p>
            <a:r>
              <a:rPr lang="fr-FR" dirty="0"/>
              <a:t>Comment une </a:t>
            </a:r>
            <a:r>
              <a:rPr lang="fr-FR" dirty="0" err="1"/>
              <a:t>théorie</a:t>
            </a:r>
            <a:r>
              <a:rPr lang="fr-FR" dirty="0"/>
              <a:t> du complot se construit-elle ? Est-elle </a:t>
            </a:r>
            <a:r>
              <a:rPr lang="fr-FR" dirty="0" err="1"/>
              <a:t>encadrée</a:t>
            </a:r>
            <a:r>
              <a:rPr lang="fr-FR" dirty="0"/>
              <a:t> par une </a:t>
            </a:r>
            <a:r>
              <a:rPr lang="fr-FR" dirty="0" err="1"/>
              <a:t>méthodologie</a:t>
            </a:r>
            <a:r>
              <a:rPr lang="fr-FR" dirty="0"/>
              <a:t> </a:t>
            </a:r>
            <a:r>
              <a:rPr lang="fr-FR" dirty="0" err="1" smtClean="0"/>
              <a:t>précise</a:t>
            </a:r>
            <a:r>
              <a:rPr lang="fr-FR" dirty="0" smtClean="0"/>
              <a:t> </a:t>
            </a:r>
            <a:r>
              <a:rPr lang="fr-FR" dirty="0"/>
              <a:t>ou c'est l'ignorance et la faiblesse des humains qui l'alimente? </a:t>
            </a:r>
          </a:p>
        </p:txBody>
      </p:sp>
    </p:spTree>
    <p:extLst>
      <p:ext uri="{BB962C8B-B14F-4D97-AF65-F5344CB8AC3E}">
        <p14:creationId xmlns:p14="http://schemas.microsoft.com/office/powerpoint/2010/main" val="169061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716" y="1869036"/>
            <a:ext cx="8216404" cy="4493537"/>
          </a:xfrm>
          <a:prstGeom prst="rect">
            <a:avLst/>
          </a:prstGeom>
        </p:spPr>
        <p:txBody>
          <a:bodyPr wrap="square">
            <a:spAutoFit/>
          </a:bodyPr>
          <a:lstStyle/>
          <a:p>
            <a:pPr fontAlgn="base"/>
            <a:r>
              <a:rPr lang="fr-BE" sz="2200" b="1" dirty="0"/>
              <a:t>Je n'ai rien vu à Timisoara </a:t>
            </a:r>
          </a:p>
          <a:p>
            <a:pPr fontAlgn="base"/>
            <a:r>
              <a:rPr lang="fr-BE" sz="2200" dirty="0"/>
              <a:t>Ce samedi-là, le 23 décembre, 24 heures après le renversement du dictateur, la pluie écrasait sur Timisoara la fumée des incendies. Depuis les immeubles du centre-ville, autour de l'hôtel Continental, des détonations claquaient, en rafales brèves et rageuses. Les chars de l'armée, hérissés de drapeaux troués, tournaient dans la ville, follement acclamés par les civils qui multipliaient les barrages. A tout moment, les blindés crachaient le feu, et ces déflagrations-là étaient plutôt rassurantes, la foule les saluait par des cris de joie. Chacun me parlait de morts, de blessés. A mesure que j'avançais vers le centre de la ville, les gens des barrages qui fouillaient avec une ardeur redoublée multipliaient les récits d'horreur, parlaient de massacres, de charniers. </a:t>
            </a:r>
            <a:endParaRPr lang="fr-BE" sz="2200" dirty="0" smtClean="0"/>
          </a:p>
          <a:p>
            <a:pPr fontAlgn="base"/>
            <a:r>
              <a:rPr lang="mr-IN" sz="2200" dirty="0" smtClean="0"/>
              <a:t>…</a:t>
            </a:r>
            <a:endParaRPr lang="fr-BE" sz="2200" dirty="0"/>
          </a:p>
        </p:txBody>
      </p:sp>
      <p:sp>
        <p:nvSpPr>
          <p:cNvPr id="6" name="Titre 5"/>
          <p:cNvSpPr>
            <a:spLocks noGrp="1"/>
          </p:cNvSpPr>
          <p:nvPr>
            <p:ph type="title"/>
          </p:nvPr>
        </p:nvSpPr>
        <p:spPr/>
        <p:txBody>
          <a:bodyPr>
            <a:normAutofit fontScale="90000"/>
          </a:bodyPr>
          <a:lstStyle/>
          <a:p>
            <a:r>
              <a:rPr lang="fr-FR" dirty="0" smtClean="0"/>
              <a:t>Samedi 27 janvier 1990,</a:t>
            </a:r>
            <a:br>
              <a:rPr lang="fr-FR" dirty="0" smtClean="0"/>
            </a:br>
            <a:r>
              <a:rPr lang="fr-FR" dirty="0" smtClean="0"/>
              <a:t>Journal le soir, page 4</a:t>
            </a:r>
            <a:endParaRPr lang="fr-FR" dirty="0"/>
          </a:p>
        </p:txBody>
      </p:sp>
    </p:spTree>
    <p:extLst>
      <p:ext uri="{BB962C8B-B14F-4D97-AF65-F5344CB8AC3E}">
        <p14:creationId xmlns:p14="http://schemas.microsoft.com/office/powerpoint/2010/main" val="124933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930" y="1415669"/>
            <a:ext cx="7359572" cy="4154983"/>
          </a:xfrm>
          <a:prstGeom prst="rect">
            <a:avLst/>
          </a:prstGeom>
        </p:spPr>
        <p:txBody>
          <a:bodyPr wrap="square">
            <a:spAutoFit/>
          </a:bodyPr>
          <a:lstStyle/>
          <a:p>
            <a:pPr fontAlgn="base"/>
            <a:r>
              <a:rPr lang="mr-IN" sz="2400" dirty="0" smtClean="0"/>
              <a:t>…</a:t>
            </a:r>
            <a:endParaRPr lang="nl-BE" sz="2400" dirty="0" smtClean="0"/>
          </a:p>
          <a:p>
            <a:pPr fontAlgn="base"/>
            <a:r>
              <a:rPr lang="fr-BE" sz="2400" dirty="0" smtClean="0"/>
              <a:t>Mais vers les charniers, nul ne voulut m'emmener. Tout au plus un étudiant en médecine accepta-t-il de me conduire dans le plus grand hôpital de la ville, où les blessés étaient acheminés en urgence. Après avoir franchi de rigoureux barrages, où l'on nous prévenait que la Securitate tirait sur l'entrée de l'hôpital, nous arrivâmes à proximité du service des urgences. Dans le parking de l'établissement, tout était parfaitement calme, et la population apportait des gâteaux aux jeunes soldats juchés sur les chars. </a:t>
            </a:r>
          </a:p>
          <a:p>
            <a:pPr fontAlgn="base"/>
            <a:r>
              <a:rPr lang="mr-IN" sz="2400" dirty="0" smtClean="0"/>
              <a:t>…</a:t>
            </a:r>
            <a:endParaRPr lang="fr-BE" sz="2400" dirty="0"/>
          </a:p>
        </p:txBody>
      </p:sp>
    </p:spTree>
    <p:extLst>
      <p:ext uri="{BB962C8B-B14F-4D97-AF65-F5344CB8AC3E}">
        <p14:creationId xmlns:p14="http://schemas.microsoft.com/office/powerpoint/2010/main" val="724880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733" y="1028343"/>
            <a:ext cx="7328971" cy="3785652"/>
          </a:xfrm>
          <a:prstGeom prst="rect">
            <a:avLst/>
          </a:prstGeom>
        </p:spPr>
        <p:txBody>
          <a:bodyPr wrap="square">
            <a:spAutoFit/>
          </a:bodyPr>
          <a:lstStyle/>
          <a:p>
            <a:pPr fontAlgn="base"/>
            <a:r>
              <a:rPr lang="mr-IN" sz="2400" dirty="0" smtClean="0"/>
              <a:t>…</a:t>
            </a:r>
            <a:endParaRPr lang="fr-BE" sz="2400" dirty="0" smtClean="0"/>
          </a:p>
          <a:p>
            <a:pPr fontAlgn="base"/>
            <a:r>
              <a:rPr lang="fr-BE" sz="2400" dirty="0" smtClean="0"/>
              <a:t>En Roumanie, les médecins internes des hôpitaux sont tous vêtus d'une sorte de peignoir blanc ou bleu. A Timisoara aussi, les médecins roumains que je m'imaginais débordés par le flux des morts et des blessés étaient assis, en pantoufles et dans leur étrange tenue, prenant le thé à l'entrée des urgences. Le service était étrangement calme, on n'y avait admis que trois blessés et les médecins affirmaient qu'ils contrôlaient parfaitement la situation. </a:t>
            </a:r>
          </a:p>
          <a:p>
            <a:pPr fontAlgn="base"/>
            <a:r>
              <a:rPr lang="mr-IN" sz="2400" dirty="0" smtClean="0"/>
              <a:t>…</a:t>
            </a:r>
            <a:endParaRPr lang="fr-BE" sz="2400" dirty="0"/>
          </a:p>
        </p:txBody>
      </p:sp>
    </p:spTree>
    <p:extLst>
      <p:ext uri="{BB962C8B-B14F-4D97-AF65-F5344CB8AC3E}">
        <p14:creationId xmlns:p14="http://schemas.microsoft.com/office/powerpoint/2010/main" val="846284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635" y="2413338"/>
            <a:ext cx="7252468" cy="3416320"/>
          </a:xfrm>
          <a:prstGeom prst="rect">
            <a:avLst/>
          </a:prstGeom>
        </p:spPr>
        <p:txBody>
          <a:bodyPr wrap="square">
            <a:spAutoFit/>
          </a:bodyPr>
          <a:lstStyle/>
          <a:p>
            <a:endParaRPr lang="fr-BE" sz="2400" dirty="0" smtClean="0"/>
          </a:p>
          <a:p>
            <a:r>
              <a:rPr lang="mr-IN" sz="2400" dirty="0" smtClean="0"/>
              <a:t>…</a:t>
            </a:r>
            <a:endParaRPr lang="nl-BE" sz="2400" dirty="0" smtClean="0"/>
          </a:p>
          <a:p>
            <a:r>
              <a:rPr lang="fr-BE" sz="2400" dirty="0" smtClean="0"/>
              <a:t>En ville, l'atmosphère était à la fois passionnée, tendue mais joyeuse... A Timisoara, où j'ai passé toute la journée du 23 décembre et où plusieurs journalistes sont tombés sous des balles anonymes, je n'ai donc pas vu de charnier. Ni charnier, ni amoncellement de morts ou de blessés, ni hôpital débordé... </a:t>
            </a:r>
          </a:p>
          <a:p>
            <a:r>
              <a:rPr lang="mr-IN" sz="2400" dirty="0" smtClean="0"/>
              <a:t>…</a:t>
            </a:r>
            <a:r>
              <a:rPr lang="fr-FR" sz="2400" dirty="0" smtClean="0"/>
              <a:t> </a:t>
            </a:r>
            <a:endParaRPr lang="fr-FR" sz="2400" dirty="0"/>
          </a:p>
        </p:txBody>
      </p:sp>
    </p:spTree>
    <p:extLst>
      <p:ext uri="{BB962C8B-B14F-4D97-AF65-F5344CB8AC3E}">
        <p14:creationId xmlns:p14="http://schemas.microsoft.com/office/powerpoint/2010/main" val="3552969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635" y="1859340"/>
            <a:ext cx="7175965" cy="3785652"/>
          </a:xfrm>
          <a:prstGeom prst="rect">
            <a:avLst/>
          </a:prstGeom>
        </p:spPr>
        <p:txBody>
          <a:bodyPr wrap="square">
            <a:spAutoFit/>
          </a:bodyPr>
          <a:lstStyle/>
          <a:p>
            <a:pPr fontAlgn="base"/>
            <a:r>
              <a:rPr lang="fr-BE" sz="2400" dirty="0" smtClean="0"/>
              <a:t>J'y étais et je n'ai rien vu: honte sur moi. Car par contre en arrivant à Bucarest le lendemain, et plus encore en rentrant en Belgique, tout le monde en savait plus que moi sur le sujet. Nul n'ignorait rien de ces corps affreusement torturés, de ces centaines de corps alignés, de ces hôpitaux envahis, la télévision avait tout montré, tout expliqué. Et si c'était passé à la télévision, c'était vrai. Cela devenait vrai. Alors moi, qui n'avais rien vu à Timisoara, j'ai préféré me taire... </a:t>
            </a:r>
          </a:p>
          <a:p>
            <a:pPr fontAlgn="base"/>
            <a:r>
              <a:rPr lang="fr-BE" sz="2400" dirty="0" smtClean="0"/>
              <a:t>COLETTE BRAECKMAN.</a:t>
            </a:r>
            <a:endParaRPr lang="fr-BE" sz="2400" dirty="0"/>
          </a:p>
        </p:txBody>
      </p:sp>
    </p:spTree>
    <p:extLst>
      <p:ext uri="{BB962C8B-B14F-4D97-AF65-F5344CB8AC3E}">
        <p14:creationId xmlns:p14="http://schemas.microsoft.com/office/powerpoint/2010/main" val="380466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Conspiration</a:t>
            </a:r>
            <a:endParaRPr lang="fr-FR" dirty="0"/>
          </a:p>
        </p:txBody>
      </p:sp>
      <p:sp>
        <p:nvSpPr>
          <p:cNvPr id="3" name="Espace réservé du contenu 2"/>
          <p:cNvSpPr>
            <a:spLocks noGrp="1"/>
          </p:cNvSpPr>
          <p:nvPr>
            <p:ph idx="1"/>
          </p:nvPr>
        </p:nvSpPr>
        <p:spPr/>
        <p:txBody>
          <a:bodyPr/>
          <a:lstStyle/>
          <a:p>
            <a:r>
              <a:rPr lang="fr-FR" dirty="0" smtClean="0"/>
              <a:t>Raoul Girardet, </a:t>
            </a:r>
            <a:r>
              <a:rPr lang="fr-FR" i="1" dirty="0" smtClean="0"/>
              <a:t>Mythes et mythologies politiques</a:t>
            </a:r>
            <a:r>
              <a:rPr lang="fr-FR" dirty="0" smtClean="0"/>
              <a:t>, Points, Seuils, 1986</a:t>
            </a:r>
          </a:p>
          <a:p>
            <a:endParaRPr lang="fr-FR" dirty="0"/>
          </a:p>
        </p:txBody>
      </p:sp>
    </p:spTree>
    <p:extLst>
      <p:ext uri="{BB962C8B-B14F-4D97-AF65-F5344CB8AC3E}">
        <p14:creationId xmlns:p14="http://schemas.microsoft.com/office/powerpoint/2010/main" val="180475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Conspiration</a:t>
            </a:r>
            <a:endParaRPr lang="fr-FR" dirty="0"/>
          </a:p>
        </p:txBody>
      </p:sp>
      <p:sp>
        <p:nvSpPr>
          <p:cNvPr id="3" name="Espace réservé du contenu 2"/>
          <p:cNvSpPr>
            <a:spLocks noGrp="1"/>
          </p:cNvSpPr>
          <p:nvPr>
            <p:ph idx="1"/>
          </p:nvPr>
        </p:nvSpPr>
        <p:spPr/>
        <p:txBody>
          <a:bodyPr/>
          <a:lstStyle/>
          <a:p>
            <a:r>
              <a:rPr lang="fr-FR" dirty="0" smtClean="0"/>
              <a:t>« La logique de la manipulation se voit substituée à l’imprévisibilité des accidents de l’histoire. Dans le secret du complot, un metteur en œuvre inconnu va disposer des événements en fonction d’un plan préétabli dont lui seul connaît l’inexorable dénouement. »</a:t>
            </a:r>
            <a:endParaRPr lang="fr-FR" dirty="0"/>
          </a:p>
        </p:txBody>
      </p:sp>
    </p:spTree>
    <p:extLst>
      <p:ext uri="{BB962C8B-B14F-4D97-AF65-F5344CB8AC3E}">
        <p14:creationId xmlns:p14="http://schemas.microsoft.com/office/powerpoint/2010/main" val="9240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exemples</a:t>
            </a:r>
            <a:endParaRPr lang="fr-FR" dirty="0"/>
          </a:p>
        </p:txBody>
      </p:sp>
      <p:sp>
        <p:nvSpPr>
          <p:cNvPr id="3" name="Espace réservé du contenu 2"/>
          <p:cNvSpPr>
            <a:spLocks noGrp="1"/>
          </p:cNvSpPr>
          <p:nvPr>
            <p:ph idx="1"/>
          </p:nvPr>
        </p:nvSpPr>
        <p:spPr/>
        <p:txBody>
          <a:bodyPr/>
          <a:lstStyle/>
          <a:p>
            <a:r>
              <a:rPr lang="fr-FR" dirty="0" smtClean="0"/>
              <a:t>Conspiration des Jésuites</a:t>
            </a:r>
          </a:p>
          <a:p>
            <a:r>
              <a:rPr lang="fr-FR" dirty="0" smtClean="0"/>
              <a:t>Juiverie universelle</a:t>
            </a:r>
          </a:p>
          <a:p>
            <a:r>
              <a:rPr lang="fr-FR" dirty="0" smtClean="0"/>
              <a:t>Loge maçonnique</a:t>
            </a:r>
            <a:endParaRPr lang="fr-FR" dirty="0"/>
          </a:p>
        </p:txBody>
      </p:sp>
    </p:spTree>
    <p:extLst>
      <p:ext uri="{BB962C8B-B14F-4D97-AF65-F5344CB8AC3E}">
        <p14:creationId xmlns:p14="http://schemas.microsoft.com/office/powerpoint/2010/main" val="425120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a:t>
            </a:r>
            <a:endParaRPr lang="fr-FR" dirty="0"/>
          </a:p>
        </p:txBody>
      </p:sp>
      <p:sp>
        <p:nvSpPr>
          <p:cNvPr id="3" name="Espace réservé du contenu 2"/>
          <p:cNvSpPr>
            <a:spLocks noGrp="1"/>
          </p:cNvSpPr>
          <p:nvPr>
            <p:ph idx="1"/>
          </p:nvPr>
        </p:nvSpPr>
        <p:spPr/>
        <p:txBody>
          <a:bodyPr/>
          <a:lstStyle/>
          <a:p>
            <a:r>
              <a:rPr lang="fr-FR" dirty="0" smtClean="0"/>
              <a:t>« Protégée des regards extérieurs par la loi du secret, l’organisation s’impose [</a:t>
            </a:r>
            <a:r>
              <a:rPr lang="mr-IN" dirty="0" smtClean="0"/>
              <a:t>…</a:t>
            </a:r>
            <a:r>
              <a:rPr lang="fr-FR" dirty="0" smtClean="0"/>
              <a:t>] par la rigueur de son cloisonnement interne et de sa structure hiérarchique. La forme sous laquelle elle se présente le plus souvent est celle d’une pyramide aux échelons successifs et strictement compartimentés: à chaque échelon nouvellement gravi correspond, pour l’homme du complot, un degré supplémentaire de connaissance, d’autorité et de responsabilité. »</a:t>
            </a:r>
            <a:endParaRPr lang="fr-FR" dirty="0"/>
          </a:p>
        </p:txBody>
      </p:sp>
    </p:spTree>
    <p:extLst>
      <p:ext uri="{BB962C8B-B14F-4D97-AF65-F5344CB8AC3E}">
        <p14:creationId xmlns:p14="http://schemas.microsoft.com/office/powerpoint/2010/main" val="220236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a:t>
            </a:r>
            <a:endParaRPr lang="fr-FR" dirty="0"/>
          </a:p>
        </p:txBody>
      </p:sp>
      <p:sp>
        <p:nvSpPr>
          <p:cNvPr id="3" name="Espace réservé du contenu 2"/>
          <p:cNvSpPr>
            <a:spLocks noGrp="1"/>
          </p:cNvSpPr>
          <p:nvPr>
            <p:ph idx="1"/>
          </p:nvPr>
        </p:nvSpPr>
        <p:spPr/>
        <p:txBody>
          <a:bodyPr/>
          <a:lstStyle/>
          <a:p>
            <a:r>
              <a:rPr lang="fr-FR" dirty="0" smtClean="0"/>
              <a:t>« Quelles que soient la nature et l’apparente motivation de la conspiration [</a:t>
            </a:r>
            <a:r>
              <a:rPr lang="mr-IN" dirty="0" smtClean="0"/>
              <a:t>…</a:t>
            </a:r>
            <a:r>
              <a:rPr lang="nl-BE" dirty="0" smtClean="0"/>
              <a:t>] il s’agit toujours, pour ceux qui en tiennent les fils, et de répondre à une inextinguible volonté de puissance, et de reprendre le r</a:t>
            </a:r>
            <a:r>
              <a:rPr lang="nl-BE" dirty="0" smtClean="0"/>
              <a:t>êve éternel de l’édification d’un Empire étendu à l’échelle universelle, de l’unification du globe sous une seule et totale autorité.”</a:t>
            </a:r>
            <a:endParaRPr lang="fr-FR" dirty="0"/>
          </a:p>
        </p:txBody>
      </p:sp>
    </p:spTree>
    <p:extLst>
      <p:ext uri="{BB962C8B-B14F-4D97-AF65-F5344CB8AC3E}">
        <p14:creationId xmlns:p14="http://schemas.microsoft.com/office/powerpoint/2010/main" val="52429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Moyens</a:t>
            </a:r>
            <a:endParaRPr lang="fr-FR" dirty="0"/>
          </a:p>
        </p:txBody>
      </p:sp>
      <p:sp>
        <p:nvSpPr>
          <p:cNvPr id="3" name="Espace réservé du contenu 2"/>
          <p:cNvSpPr>
            <a:spLocks noGrp="1"/>
          </p:cNvSpPr>
          <p:nvPr>
            <p:ph idx="1"/>
          </p:nvPr>
        </p:nvSpPr>
        <p:spPr/>
        <p:txBody>
          <a:bodyPr/>
          <a:lstStyle/>
          <a:p>
            <a:r>
              <a:rPr lang="fr-FR" dirty="0" smtClean="0"/>
              <a:t>« Au service de cet objectif immense, tous les moyens sont bien évidemment déclarés légitimes. Et tous sont en effet utilisés; les premiers étant ceux de l’espionnage et de la délation »</a:t>
            </a:r>
          </a:p>
          <a:p>
            <a:r>
              <a:rPr lang="fr-FR" dirty="0" smtClean="0"/>
              <a:t>« Une dernière stratégie [</a:t>
            </a:r>
            <a:r>
              <a:rPr lang="mr-IN" dirty="0" smtClean="0"/>
              <a:t>…</a:t>
            </a:r>
            <a:r>
              <a:rPr lang="nl-BE" dirty="0" smtClean="0"/>
              <a:t>] celle de la corruption, de l’avilissement des moeurs, de la déagrégation systèmatique des traditions sociales et des valeurs morales.” </a:t>
            </a:r>
            <a:endParaRPr lang="fr-FR" dirty="0"/>
          </a:p>
        </p:txBody>
      </p:sp>
    </p:spTree>
    <p:extLst>
      <p:ext uri="{BB962C8B-B14F-4D97-AF65-F5344CB8AC3E}">
        <p14:creationId xmlns:p14="http://schemas.microsoft.com/office/powerpoint/2010/main" val="108784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L’empire des </a:t>
            </a:r>
            <a:r>
              <a:rPr lang="fr-FR" dirty="0" err="1" smtClean="0"/>
              <a:t>ténébres</a:t>
            </a:r>
            <a:endParaRPr lang="fr-FR" dirty="0"/>
          </a:p>
        </p:txBody>
      </p:sp>
      <p:sp>
        <p:nvSpPr>
          <p:cNvPr id="3" name="Espace réservé du contenu 2"/>
          <p:cNvSpPr>
            <a:spLocks noGrp="1"/>
          </p:cNvSpPr>
          <p:nvPr>
            <p:ph idx="1"/>
          </p:nvPr>
        </p:nvSpPr>
        <p:spPr/>
        <p:txBody>
          <a:bodyPr/>
          <a:lstStyle/>
          <a:p>
            <a:r>
              <a:rPr lang="fr-FR" dirty="0" smtClean="0"/>
              <a:t>Animalité, sorcellerie, souterrain, </a:t>
            </a:r>
          </a:p>
          <a:p>
            <a:endParaRPr lang="fr-FR" dirty="0"/>
          </a:p>
        </p:txBody>
      </p:sp>
    </p:spTree>
    <p:extLst>
      <p:ext uri="{BB962C8B-B14F-4D97-AF65-F5344CB8AC3E}">
        <p14:creationId xmlns:p14="http://schemas.microsoft.com/office/powerpoint/2010/main" val="1724486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269</TotalTime>
  <Words>740</Words>
  <Application>Microsoft Macintosh PowerPoint</Application>
  <PresentationFormat>Présentation à l'écran (4:3)</PresentationFormat>
  <Paragraphs>64</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Couture</vt:lpstr>
      <vt:lpstr>Conspiration, complot, secret</vt:lpstr>
      <vt:lpstr>Présentation PowerPoint</vt:lpstr>
      <vt:lpstr>Conspiration</vt:lpstr>
      <vt:lpstr>Conspiration</vt:lpstr>
      <vt:lpstr>3 exemples</vt:lpstr>
      <vt:lpstr>Organisation</vt:lpstr>
      <vt:lpstr>objectifs</vt:lpstr>
      <vt:lpstr>Moyens</vt:lpstr>
      <vt:lpstr>L’empire des ténébres</vt:lpstr>
      <vt:lpstr>Une sociologie de l’angoisse</vt:lpstr>
      <vt:lpstr>Force du Mythe</vt:lpstr>
      <vt:lpstr>Fonction du mythe</vt:lpstr>
      <vt:lpstr>Fonction du mythe</vt:lpstr>
      <vt:lpstr>Présentation PowerPoint</vt:lpstr>
      <vt:lpstr>Présentation PowerPoint</vt:lpstr>
      <vt:lpstr>Présentation PowerPoint</vt:lpstr>
      <vt:lpstr>Présentation PowerPoint</vt:lpstr>
      <vt:lpstr>Vérification de sources et médiamensonges</vt:lpstr>
      <vt:lpstr>Présentation PowerPoint</vt:lpstr>
      <vt:lpstr>Samedi 27 janvier 1990, Journal le soir, page 4</vt:lpstr>
      <vt:lpstr>Présentation PowerPoint</vt:lpstr>
      <vt:lpstr>Présentation PowerPoint</vt:lpstr>
      <vt:lpstr>Présentation PowerPoint</vt:lpstr>
      <vt:lpstr>Présentation PowerPoint</vt:lpstr>
    </vt:vector>
  </TitlesOfParts>
  <Company>ULg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Conspiration, complot, secret</dc:title>
  <dc:creator>Pierre Verjans</dc:creator>
  <cp:lastModifiedBy>Pierre Verjans</cp:lastModifiedBy>
  <cp:revision>9</cp:revision>
  <dcterms:created xsi:type="dcterms:W3CDTF">2018-11-24T12:48:22Z</dcterms:created>
  <dcterms:modified xsi:type="dcterms:W3CDTF">2018-11-24T17:18:10Z</dcterms:modified>
</cp:coreProperties>
</file>