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68" r:id="rId12"/>
    <p:sldId id="269" r:id="rId13"/>
    <p:sldId id="261" r:id="rId14"/>
    <p:sldId id="270" r:id="rId15"/>
    <p:sldId id="275" r:id="rId16"/>
    <p:sldId id="260" r:id="rId17"/>
    <p:sldId id="271" r:id="rId18"/>
    <p:sldId id="272" r:id="rId19"/>
    <p:sldId id="273" r:id="rId20"/>
    <p:sldId id="276" r:id="rId2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images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et modifiez le titre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nl-BE" smtClean="0"/>
              <a:t>Cliquez et modifiez le titre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 avec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0053EC44-F90D-5D4A-AF81-B10F30E38F01}" type="datetimeFigureOut">
              <a:rPr lang="fr-FR" smtClean="0"/>
              <a:t>23/11/18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435DDE93-91A6-B841-8425-24D2F588B3EE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Document_Microsoft_Word1.docx"/><Relationship Id="rId5" Type="http://schemas.openxmlformats.org/officeDocument/2006/relationships/image" Target="../media/image10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Mai 68 dans la famille chrétienne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 Verjans, Université </a:t>
            </a:r>
            <a:r>
              <a:rPr lang="fr-FR" smtClean="0"/>
              <a:t>de Liège</a:t>
            </a:r>
          </a:p>
          <a:p>
            <a:r>
              <a:rPr lang="fr-FR" dirty="0" smtClean="0"/>
              <a:t>Colloque Belgique An 68</a:t>
            </a:r>
          </a:p>
          <a:p>
            <a:r>
              <a:rPr lang="fr-FR" dirty="0" smtClean="0"/>
              <a:t>Palais des académies, Bruxelles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2233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Montée d’un mouvement flamand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Fondsen: implantation locale des relais du mouvement flamand</a:t>
            </a:r>
          </a:p>
          <a:p>
            <a:r>
              <a:rPr lang="nl-BE" dirty="0" smtClean="0"/>
              <a:t>VU</a:t>
            </a:r>
          </a:p>
          <a:p>
            <a:r>
              <a:rPr lang="nl-BE" dirty="0" smtClean="0"/>
              <a:t>Marches sur Bruxelles: Wilfried Martens </a:t>
            </a:r>
          </a:p>
          <a:p>
            <a:pPr lvl="1"/>
            <a:r>
              <a:rPr lang="nl-BE" dirty="0" smtClean="0"/>
              <a:t>Wonderbureau des </a:t>
            </a:r>
            <a:r>
              <a:rPr lang="nl-BE" i="1" dirty="0" smtClean="0"/>
              <a:t>CVP Jongeren</a:t>
            </a:r>
          </a:p>
          <a:p>
            <a:pPr lvl="2"/>
            <a:r>
              <a:rPr lang="fr-FR" dirty="0" smtClean="0"/>
              <a:t>3 manifestes:</a:t>
            </a:r>
          </a:p>
          <a:p>
            <a:pPr lvl="3"/>
            <a:r>
              <a:rPr lang="fr-FR" dirty="0" smtClean="0"/>
              <a:t>Ecole pluraliste</a:t>
            </a:r>
          </a:p>
          <a:p>
            <a:pPr lvl="3"/>
            <a:r>
              <a:rPr lang="fr-FR" dirty="0" smtClean="0"/>
              <a:t>Rassemblement des progressistes</a:t>
            </a:r>
          </a:p>
          <a:p>
            <a:pPr lvl="3"/>
            <a:r>
              <a:rPr lang="fr-FR" dirty="0" smtClean="0"/>
              <a:t>Fédéralisme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04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Montée d’un mouvement wallon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Divers mouvements culturels et sociaux</a:t>
            </a:r>
          </a:p>
          <a:p>
            <a:r>
              <a:rPr lang="fr-FR" dirty="0" smtClean="0"/>
              <a:t>MPW: revendications socio-économiques</a:t>
            </a:r>
          </a:p>
          <a:p>
            <a:endParaRPr lang="fr-FR" dirty="0" smtClean="0"/>
          </a:p>
          <a:p>
            <a:r>
              <a:rPr lang="fr-FR" dirty="0" smtClean="0"/>
              <a:t>Unification autour du Parti wallon pluraliste</a:t>
            </a:r>
          </a:p>
          <a:p>
            <a:r>
              <a:rPr lang="fr-FR" dirty="0" smtClean="0"/>
              <a:t>Unification autour du FDF pluraliste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1082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6 février: « Leuven </a:t>
            </a:r>
            <a:r>
              <a:rPr lang="fr-FR" dirty="0" err="1" smtClean="0"/>
              <a:t>vlaams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Interpellation au parlement, après évêque de Bruges</a:t>
            </a:r>
          </a:p>
          <a:p>
            <a:r>
              <a:rPr lang="fr-FR" dirty="0" smtClean="0"/>
              <a:t>Chute gouvernement VDB</a:t>
            </a:r>
          </a:p>
          <a:p>
            <a:r>
              <a:rPr lang="fr-FR" dirty="0" smtClean="0"/>
              <a:t>Distanciement CVP/PSC</a:t>
            </a:r>
          </a:p>
          <a:p>
            <a:r>
              <a:rPr lang="fr-FR" dirty="0" smtClean="0"/>
              <a:t>Création du Rassemblement wallon et cartel FDF</a:t>
            </a:r>
          </a:p>
          <a:p>
            <a:r>
              <a:rPr lang="fr-FR" dirty="0" smtClean="0"/>
              <a:t>Ralliement militants PSC</a:t>
            </a:r>
          </a:p>
          <a:p>
            <a:r>
              <a:rPr lang="fr-FR" dirty="0" smtClean="0"/>
              <a:t>« Trahison » VDB: mouvement de droite face au risque de « travaillisme »: voie vers Léo Collard 1969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4761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du 31 mars 1968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592244"/>
              </p:ext>
            </p:extLst>
          </p:nvPr>
        </p:nvGraphicFramePr>
        <p:xfrm>
          <a:off x="571500" y="1905000"/>
          <a:ext cx="8001000" cy="2839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4389"/>
                <a:gridCol w="1158225"/>
                <a:gridCol w="1018714"/>
                <a:gridCol w="871061"/>
                <a:gridCol w="832555"/>
                <a:gridCol w="733778"/>
                <a:gridCol w="677334"/>
                <a:gridCol w="75494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PSC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PSB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RW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FDF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PC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Arrondissements flamands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45 (-6)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27 (=)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 (-1)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 (+7)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Arrondissements</a:t>
                      </a:r>
                      <a:r>
                        <a:rPr lang="fr-FR" baseline="0" dirty="0" smtClean="0"/>
                        <a:t> wallons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14 (-4)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25 (-3)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22 (+3)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 (+5)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 (-1)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Bruxelles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9+1 (+2)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69 (-8)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5+2 (-2)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59 (-5)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 (-3)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47 (1)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(+1)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20 (+8)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7 (+5)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 (+2)</a:t>
                      </a:r>
                    </a:p>
                    <a:p>
                      <a:pPr algn="ctr"/>
                      <a:r>
                        <a:rPr lang="fr-FR" dirty="0" smtClean="0"/>
                        <a:t>5 (+2)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 =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5 (-1)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288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Effets des élections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Longue crise vers Eyskens III</a:t>
            </a:r>
          </a:p>
          <a:p>
            <a:r>
              <a:rPr lang="fr-FR" dirty="0" smtClean="0"/>
              <a:t>Unitarisme perdant, communautarisme gagnant </a:t>
            </a:r>
          </a:p>
          <a:p>
            <a:r>
              <a:rPr lang="fr-FR" dirty="0" smtClean="0"/>
              <a:t>Partis régionalistes: 32 sièges (+ 15)</a:t>
            </a:r>
          </a:p>
          <a:p>
            <a:r>
              <a:rPr lang="fr-FR" dirty="0" smtClean="0"/>
              <a:t>Fin de la confiance intra PSC/CVP et distancement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2741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92553"/>
              </p:ext>
            </p:extLst>
          </p:nvPr>
        </p:nvGraphicFramePr>
        <p:xfrm>
          <a:off x="31049" y="1672929"/>
          <a:ext cx="9120993" cy="3527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6502400" imgH="2514600" progId="Word.Document.12">
                  <p:embed/>
                </p:oleObj>
              </mc:Choice>
              <mc:Fallback>
                <p:oleObj name="Document" r:id="rId4" imgW="6502400" imgH="2514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049" y="1672929"/>
                        <a:ext cx="9120993" cy="35272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1637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Nucléarisation communicationnelle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Fin de la dépendance piétonne:</a:t>
            </a:r>
          </a:p>
          <a:p>
            <a:pPr lvl="1"/>
            <a:r>
              <a:rPr lang="fr-FR" dirty="0" smtClean="0"/>
              <a:t>Communication automobile et commerce de détail</a:t>
            </a:r>
          </a:p>
          <a:p>
            <a:pPr lvl="1"/>
            <a:r>
              <a:rPr lang="fr-FR" dirty="0" smtClean="0"/>
              <a:t>Communication télévisuelle et notabilités locales</a:t>
            </a:r>
          </a:p>
          <a:p>
            <a:pPr lvl="1"/>
            <a:r>
              <a:rPr lang="fr-FR" dirty="0" smtClean="0"/>
              <a:t>Guerre de générations ou de cohortes?</a:t>
            </a:r>
          </a:p>
          <a:p>
            <a:pPr lvl="2"/>
            <a:r>
              <a:rPr lang="fr-FR" dirty="0" smtClean="0"/>
              <a:t>Baby boom et autorités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r>
              <a:rPr lang="fr-FR" dirty="0" smtClean="0"/>
              <a:t>Fin de la vénération des autorités traditionnelles</a:t>
            </a:r>
          </a:p>
          <a:p>
            <a:endParaRPr lang="fr-FR" dirty="0"/>
          </a:p>
          <a:p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5490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 du piéton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Décennie soixante:</a:t>
            </a:r>
          </a:p>
          <a:p>
            <a:pPr lvl="1"/>
            <a:r>
              <a:rPr lang="fr-FR" dirty="0" smtClean="0"/>
              <a:t>Télévision et automobile dans un ménage sur deux</a:t>
            </a:r>
          </a:p>
          <a:p>
            <a:pPr lvl="1"/>
            <a:r>
              <a:rPr lang="fr-FR" dirty="0" smtClean="0"/>
              <a:t>Fin progressive du commerce de détail </a:t>
            </a:r>
            <a:r>
              <a:rPr lang="mr-IN" dirty="0" smtClean="0"/>
              <a:t>…</a:t>
            </a:r>
            <a:endParaRPr lang="nl-BE" dirty="0" smtClean="0"/>
          </a:p>
          <a:p>
            <a:pPr lvl="2"/>
            <a:r>
              <a:rPr lang="nl-BE" dirty="0" smtClean="0"/>
              <a:t>Et des magasins de coopératives ouvrières chrétiennes et socialistes</a:t>
            </a:r>
            <a:r>
              <a:rPr lang="mr-IN" dirty="0" smtClean="0"/>
              <a:t>…</a:t>
            </a:r>
            <a:r>
              <a:rPr lang="nl-BE" dirty="0" smtClean="0"/>
              <a:t> d’où décret éducation permanente 1978</a:t>
            </a:r>
          </a:p>
          <a:p>
            <a:pPr lvl="1"/>
            <a:r>
              <a:rPr lang="fr-FR" dirty="0" smtClean="0"/>
              <a:t>Fin des notabilités locales et proximité télévisuelle des </a:t>
            </a:r>
            <a:r>
              <a:rPr lang="fr-FR" dirty="0"/>
              <a:t>g</a:t>
            </a:r>
            <a:r>
              <a:rPr lang="fr-FR" dirty="0" smtClean="0"/>
              <a:t>rands formats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4688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Guerre de génération?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Baby-boom</a:t>
            </a:r>
          </a:p>
          <a:p>
            <a:pPr lvl="1"/>
            <a:r>
              <a:rPr lang="fr-FR" i="1" dirty="0" smtClean="0"/>
              <a:t>Beat </a:t>
            </a:r>
            <a:r>
              <a:rPr lang="fr-FR" i="1" dirty="0" err="1" smtClean="0"/>
              <a:t>generation</a:t>
            </a:r>
            <a:r>
              <a:rPr lang="fr-FR" dirty="0" smtClean="0"/>
              <a:t>, </a:t>
            </a:r>
            <a:r>
              <a:rPr lang="fr-FR" i="1" dirty="0" smtClean="0"/>
              <a:t>hippies, </a:t>
            </a:r>
            <a:r>
              <a:rPr lang="fr-FR" i="1" dirty="0" err="1" smtClean="0"/>
              <a:t>Summer</a:t>
            </a:r>
            <a:r>
              <a:rPr lang="fr-FR" i="1" dirty="0" smtClean="0"/>
              <a:t> of Love</a:t>
            </a:r>
            <a:r>
              <a:rPr lang="fr-FR" dirty="0" smtClean="0"/>
              <a:t>, droits civiques</a:t>
            </a:r>
          </a:p>
          <a:p>
            <a:pPr lvl="1"/>
            <a:r>
              <a:rPr lang="fr-FR" dirty="0"/>
              <a:t> </a:t>
            </a:r>
            <a:r>
              <a:rPr lang="fr-FR" dirty="0" smtClean="0"/>
              <a:t>s’opposer à l’oppression ou aux ainés?</a:t>
            </a:r>
          </a:p>
          <a:p>
            <a:pPr lvl="1"/>
            <a:endParaRPr lang="fr-FR" dirty="0"/>
          </a:p>
          <a:p>
            <a:r>
              <a:rPr lang="fr-FR" dirty="0" smtClean="0"/>
              <a:t>Remise en question de la vénération des autorités: </a:t>
            </a:r>
          </a:p>
          <a:p>
            <a:pPr lvl="1"/>
            <a:r>
              <a:rPr lang="fr-FR" dirty="0" smtClean="0"/>
              <a:t>« D’où parles-tu?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3161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monde le plus autoritaire a été le plus ébranlé par la décennie soixante.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544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 68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L’après-concile Vatican II: évolution de l’institution ecclésiale</a:t>
            </a:r>
          </a:p>
          <a:p>
            <a:r>
              <a:rPr lang="fr-FR" dirty="0" smtClean="0"/>
              <a:t>Distancement politique après l’affaire de Louvain</a:t>
            </a:r>
          </a:p>
          <a:p>
            <a:r>
              <a:rPr lang="fr-FR" dirty="0" smtClean="0"/>
              <a:t>Erosion de l’autorité et du culte du chef: fin de la dépendance paroissiale</a:t>
            </a:r>
          </a:p>
        </p:txBody>
      </p:sp>
    </p:spTree>
    <p:extLst>
      <p:ext uri="{BB962C8B-B14F-4D97-AF65-F5344CB8AC3E}">
        <p14:creationId xmlns:p14="http://schemas.microsoft.com/office/powerpoint/2010/main" val="22080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Et les organisations?</a:t>
            </a:r>
          </a:p>
          <a:p>
            <a:r>
              <a:rPr lang="fr-FR" dirty="0" smtClean="0"/>
              <a:t>Cheminement vers le distancement?</a:t>
            </a:r>
          </a:p>
          <a:p>
            <a:r>
              <a:rPr lang="fr-FR" dirty="0" smtClean="0"/>
              <a:t>Vision très institutionnelle </a:t>
            </a:r>
            <a:r>
              <a:rPr lang="fr-FR" smtClean="0"/>
              <a:t>de l’Eglise</a:t>
            </a:r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24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Après concile Vatican II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fr-FR" dirty="0"/>
              <a:t>Modification de la pastorale et liturgie</a:t>
            </a:r>
          </a:p>
          <a:p>
            <a:pPr marL="457200" lvl="1" indent="0">
              <a:buNone/>
            </a:pPr>
            <a:r>
              <a:rPr lang="fr-FR" dirty="0"/>
              <a:t>Culture du débat et de la solidarité</a:t>
            </a:r>
          </a:p>
          <a:p>
            <a:pPr marL="457200" lvl="1" indent="0">
              <a:buNone/>
            </a:pPr>
            <a:r>
              <a:rPr lang="fr-FR" dirty="0"/>
              <a:t>La question de la contraception</a:t>
            </a:r>
          </a:p>
          <a:p>
            <a:pPr marL="457200" lvl="1" indent="0">
              <a:buNone/>
            </a:pPr>
            <a:r>
              <a:rPr lang="fr-FR" dirty="0"/>
              <a:t>La décléricalisation des chrétiens</a:t>
            </a:r>
          </a:p>
          <a:p>
            <a:pPr marL="457200" lvl="1" indent="0">
              <a:buNone/>
            </a:pPr>
            <a:r>
              <a:rPr lang="fr-FR" dirty="0"/>
              <a:t>La chute des vocations et des pratiques religieuses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903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Modification de la pastorale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Face à l’assemblée et non plus face à l’autel:</a:t>
            </a:r>
          </a:p>
          <a:p>
            <a:pPr lvl="1"/>
            <a:r>
              <a:rPr lang="fr-FR" dirty="0" smtClean="0"/>
              <a:t>Un </a:t>
            </a:r>
            <a:r>
              <a:rPr lang="fr-FR" dirty="0" err="1" smtClean="0"/>
              <a:t>entre-soi</a:t>
            </a:r>
            <a:r>
              <a:rPr lang="fr-FR" dirty="0" smtClean="0"/>
              <a:t> désacralisé?</a:t>
            </a:r>
          </a:p>
          <a:p>
            <a:r>
              <a:rPr lang="fr-FR" dirty="0" smtClean="0"/>
              <a:t>En langue vulgaire plutôt qu’en latin:</a:t>
            </a:r>
          </a:p>
          <a:p>
            <a:pPr lvl="1"/>
            <a:r>
              <a:rPr lang="fr-FR" dirty="0" smtClean="0"/>
              <a:t>Un abaissement à la compréhension immédiate?</a:t>
            </a:r>
          </a:p>
          <a:p>
            <a:r>
              <a:rPr lang="fr-FR" dirty="0" smtClean="0"/>
              <a:t>Explication des symboles:</a:t>
            </a:r>
          </a:p>
          <a:p>
            <a:pPr lvl="1"/>
            <a:r>
              <a:rPr lang="fr-FR" dirty="0" smtClean="0"/>
              <a:t>Une perte des doubles sens cachés?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996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Culture du débat et solidarité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Débat ecclésial et perte de l’autorité inamovible</a:t>
            </a:r>
          </a:p>
          <a:p>
            <a:r>
              <a:rPr lang="fr-FR" dirty="0" smtClean="0"/>
              <a:t>Débat et remise en cause des dogmes</a:t>
            </a:r>
          </a:p>
          <a:p>
            <a:r>
              <a:rPr lang="fr-FR" dirty="0" smtClean="0"/>
              <a:t>Débat et modification des conclusions: </a:t>
            </a:r>
            <a:r>
              <a:rPr lang="fr-FR" i="1" dirty="0" smtClean="0"/>
              <a:t>aggiornamento</a:t>
            </a:r>
          </a:p>
          <a:p>
            <a:r>
              <a:rPr lang="fr-FR" dirty="0" smtClean="0"/>
              <a:t>Solidarité avec les plus pauvres: </a:t>
            </a:r>
          </a:p>
          <a:p>
            <a:pPr lvl="1"/>
            <a:r>
              <a:rPr lang="fr-FR" dirty="0" smtClean="0"/>
              <a:t>Améliorer les conditions matérielles de vie humaine</a:t>
            </a:r>
          </a:p>
          <a:p>
            <a:pPr lvl="1"/>
            <a:r>
              <a:rPr lang="fr-FR" dirty="0" smtClean="0"/>
              <a:t>Dignité et valorisation marchande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717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Contraception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Clôture du concile et appropriation autoritaire</a:t>
            </a:r>
          </a:p>
          <a:p>
            <a:pPr lvl="1"/>
            <a:r>
              <a:rPr lang="fr-FR" dirty="0" smtClean="0"/>
              <a:t>Commission pontificale puis encyclique contra</a:t>
            </a:r>
          </a:p>
          <a:p>
            <a:pPr lvl="1"/>
            <a:r>
              <a:rPr lang="fr-FR" i="1" dirty="0" err="1" smtClean="0"/>
              <a:t>Humanae</a:t>
            </a:r>
            <a:r>
              <a:rPr lang="fr-FR" i="1" dirty="0" smtClean="0"/>
              <a:t> Vitae</a:t>
            </a:r>
            <a:r>
              <a:rPr lang="fr-FR" dirty="0" smtClean="0"/>
              <a:t>: 25 juillet</a:t>
            </a:r>
          </a:p>
          <a:p>
            <a:pPr lvl="1"/>
            <a:r>
              <a:rPr lang="fr-FR" dirty="0" smtClean="0"/>
              <a:t>30 août: Déclaration de l’épiscopat belge s/ </a:t>
            </a:r>
            <a:r>
              <a:rPr lang="fr-FR" i="1" dirty="0" smtClean="0"/>
              <a:t>HV</a:t>
            </a:r>
          </a:p>
          <a:p>
            <a:pPr lvl="2"/>
            <a:r>
              <a:rPr lang="fr-FR" dirty="0" smtClean="0"/>
              <a:t>Pas infaillibilité: pas dogme donc pas adhésion inconditionnelle</a:t>
            </a:r>
          </a:p>
          <a:p>
            <a:pPr lvl="2"/>
            <a:r>
              <a:rPr lang="fr-FR" dirty="0" smtClean="0"/>
              <a:t>Personne compétente, examen sérieux, arguments: en droit de suivre sa conviction </a:t>
            </a:r>
          </a:p>
          <a:p>
            <a:pPr lvl="1"/>
            <a:r>
              <a:rPr lang="fr-FR" i="1" dirty="0" smtClean="0"/>
              <a:t>Jeux de maux</a:t>
            </a:r>
            <a:r>
              <a:rPr lang="fr-FR" dirty="0" smtClean="0"/>
              <a:t>  David Lodge?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646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Décléricalisation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Commissions épiscopales</a:t>
            </a:r>
          </a:p>
          <a:p>
            <a:r>
              <a:rPr lang="fr-FR" dirty="0" smtClean="0"/>
              <a:t>Communautés de vie de base</a:t>
            </a:r>
          </a:p>
          <a:p>
            <a:r>
              <a:rPr lang="fr-FR" dirty="0" smtClean="0"/>
              <a:t>Les aumôniers s’effacent</a:t>
            </a:r>
            <a:r>
              <a:rPr lang="mr-IN" dirty="0" smtClean="0"/>
              <a:t>…</a:t>
            </a:r>
            <a:endParaRPr lang="nl-BE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256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Vocations et pratiques catholiques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500" y="2170178"/>
            <a:ext cx="8001000" cy="4114800"/>
          </a:xfrm>
        </p:spPr>
        <p:txBody>
          <a:bodyPr/>
          <a:lstStyle/>
          <a:p>
            <a:r>
              <a:rPr lang="fr-FR" dirty="0" smtClean="0"/>
              <a:t>Baisse des vocations</a:t>
            </a:r>
            <a:r>
              <a:rPr lang="fr-FR" dirty="0"/>
              <a:t>: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10.400 prêtres en 1960      -&gt;    2.700 prêtres en 2016</a:t>
            </a:r>
            <a:endParaRPr lang="fr-FR" dirty="0"/>
          </a:p>
          <a:p>
            <a:r>
              <a:rPr lang="fr-FR" dirty="0"/>
              <a:t>E</a:t>
            </a:r>
            <a:r>
              <a:rPr lang="fr-FR" dirty="0" smtClean="0"/>
              <a:t>nregistrement de la baisse des pratiquants en %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027634"/>
              </p:ext>
            </p:extLst>
          </p:nvPr>
        </p:nvGraphicFramePr>
        <p:xfrm>
          <a:off x="1524000" y="3867389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Année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Belgique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Bruxelles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Flandre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Wallonie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1962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42,5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40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1972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34,0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17,1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40,7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28,2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1987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9,9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24,7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16,7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1993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14,9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8,1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17,2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12,8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9,4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028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Distanciement politique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montée d’un mouvement flamand nationaliste et pluraliste</a:t>
            </a:r>
          </a:p>
          <a:p>
            <a:r>
              <a:rPr lang="fr-FR" dirty="0"/>
              <a:t>La montée d’un mouvement wallon économique et pluraliste</a:t>
            </a:r>
          </a:p>
          <a:p>
            <a:r>
              <a:rPr lang="fr-FR" dirty="0" smtClean="0"/>
              <a:t>Le choc du 6 février 1968 et ses contrecoups</a:t>
            </a:r>
          </a:p>
          <a:p>
            <a:pPr lvl="1"/>
            <a:r>
              <a:rPr lang="fr-FR" dirty="0" smtClean="0"/>
              <a:t>Distancement: VDB/PSC/CVP</a:t>
            </a:r>
          </a:p>
          <a:p>
            <a:pPr lvl="1"/>
            <a:r>
              <a:rPr lang="fr-FR" dirty="0"/>
              <a:t>Union </a:t>
            </a:r>
            <a:r>
              <a:rPr lang="fr-FR" dirty="0" smtClean="0"/>
              <a:t>populaire</a:t>
            </a:r>
          </a:p>
          <a:p>
            <a:pPr lvl="1"/>
            <a:r>
              <a:rPr lang="fr-FR" dirty="0" smtClean="0"/>
              <a:t>Rassemblement wallon + FDF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2198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5590</TotalTime>
  <Words>734</Words>
  <Application>Microsoft Macintosh PowerPoint</Application>
  <PresentationFormat>Présentation à l'écran (4:3)</PresentationFormat>
  <Paragraphs>176</Paragraphs>
  <Slides>20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Travelogue</vt:lpstr>
      <vt:lpstr>Document</vt:lpstr>
      <vt:lpstr>Mai 68 dans la famille chrétienne</vt:lpstr>
      <vt:lpstr>Mai 68</vt:lpstr>
      <vt:lpstr>Après concile Vatican II</vt:lpstr>
      <vt:lpstr>Modification de la pastorale</vt:lpstr>
      <vt:lpstr>Culture du débat et solidarité</vt:lpstr>
      <vt:lpstr>Contraception</vt:lpstr>
      <vt:lpstr>Décléricalisation</vt:lpstr>
      <vt:lpstr>Vocations et pratiques catholiques</vt:lpstr>
      <vt:lpstr>Distanciement politique</vt:lpstr>
      <vt:lpstr>Montée d’un mouvement flamand</vt:lpstr>
      <vt:lpstr>Montée d’un mouvement wallon</vt:lpstr>
      <vt:lpstr>6 février: « Leuven vlaams »</vt:lpstr>
      <vt:lpstr>Elections du 31 mars 1968</vt:lpstr>
      <vt:lpstr>Effets des élections</vt:lpstr>
      <vt:lpstr>Présentation PowerPoint</vt:lpstr>
      <vt:lpstr>Nucléarisation communicationnelle</vt:lpstr>
      <vt:lpstr>Fin du piéton</vt:lpstr>
      <vt:lpstr>Guerre de génération?</vt:lpstr>
      <vt:lpstr>Conclusion</vt:lpstr>
      <vt:lpstr>Questions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 68 dans la famille chrétienne</dc:title>
  <dc:creator>Pierre Verjans</dc:creator>
  <cp:lastModifiedBy>Pierre Verjans</cp:lastModifiedBy>
  <cp:revision>27</cp:revision>
  <dcterms:created xsi:type="dcterms:W3CDTF">2018-11-19T15:22:06Z</dcterms:created>
  <dcterms:modified xsi:type="dcterms:W3CDTF">2018-11-23T15:03:15Z</dcterms:modified>
</cp:coreProperties>
</file>