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60" r:id="rId5"/>
    <p:sldId id="257" r:id="rId6"/>
    <p:sldId id="262" r:id="rId7"/>
    <p:sldId id="261" r:id="rId8"/>
    <p:sldId id="263" r:id="rId9"/>
    <p:sldId id="264" r:id="rId10"/>
    <p:sldId id="265" r:id="rId11"/>
    <p:sldId id="279" r:id="rId12"/>
    <p:sldId id="266" r:id="rId13"/>
    <p:sldId id="267" r:id="rId14"/>
    <p:sldId id="274" r:id="rId15"/>
    <p:sldId id="275" r:id="rId16"/>
    <p:sldId id="276" r:id="rId17"/>
    <p:sldId id="277" r:id="rId18"/>
    <p:sldId id="278" r:id="rId19"/>
    <p:sldId id="269" r:id="rId20"/>
    <p:sldId id="268" r:id="rId21"/>
    <p:sldId id="283" r:id="rId22"/>
    <p:sldId id="282" r:id="rId23"/>
    <p:sldId id="284" r:id="rId24"/>
    <p:sldId id="270" r:id="rId25"/>
  </p:sldIdLst>
  <p:sldSz cx="9144000" cy="6858000" type="screen4x3"/>
  <p:notesSz cx="6858000" cy="99456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846" y="-78"/>
      </p:cViewPr>
      <p:guideLst>
        <p:guide orient="horz" pos="2160"/>
        <p:guide pos="2880"/>
      </p:guideLst>
    </p:cSldViewPr>
  </p:slideViewPr>
  <p:notesTextViewPr>
    <p:cViewPr>
      <p:scale>
        <a:sx n="1" d="1"/>
        <a:sy n="1" d="1"/>
      </p:scale>
      <p:origin x="0" y="0"/>
    </p:cViewPr>
  </p:notesTextViewPr>
  <p:sorterViewPr>
    <p:cViewPr>
      <p:scale>
        <a:sx n="120" d="100"/>
        <a:sy n="120" d="100"/>
      </p:scale>
      <p:origin x="0" y="49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70F68BE9-C71E-4BDC-ADCF-A4A48A09FF38}" type="datetimeFigureOut">
              <a:rPr lang="fr-BE" smtClean="0"/>
              <a:t>26-11-18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3707801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0F68BE9-C71E-4BDC-ADCF-A4A48A09FF38}" type="datetimeFigureOut">
              <a:rPr lang="fr-BE" smtClean="0"/>
              <a:t>26-11-18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4294509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0F68BE9-C71E-4BDC-ADCF-A4A48A09FF38}" type="datetimeFigureOut">
              <a:rPr lang="fr-BE" smtClean="0"/>
              <a:t>26-11-18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1193624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0F68BE9-C71E-4BDC-ADCF-A4A48A09FF38}" type="datetimeFigureOut">
              <a:rPr lang="fr-BE" smtClean="0"/>
              <a:t>26-11-18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2667847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0F68BE9-C71E-4BDC-ADCF-A4A48A09FF38}" type="datetimeFigureOut">
              <a:rPr lang="fr-BE" smtClean="0"/>
              <a:t>26-11-18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1513634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70F68BE9-C71E-4BDC-ADCF-A4A48A09FF38}" type="datetimeFigureOut">
              <a:rPr lang="fr-BE" smtClean="0"/>
              <a:t>26-11-18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415013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70F68BE9-C71E-4BDC-ADCF-A4A48A09FF38}" type="datetimeFigureOut">
              <a:rPr lang="fr-BE" smtClean="0"/>
              <a:t>26-11-18</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3036720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70F68BE9-C71E-4BDC-ADCF-A4A48A09FF38}" type="datetimeFigureOut">
              <a:rPr lang="fr-BE" smtClean="0"/>
              <a:t>26-11-18</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327496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0F68BE9-C71E-4BDC-ADCF-A4A48A09FF38}" type="datetimeFigureOut">
              <a:rPr lang="fr-BE" smtClean="0"/>
              <a:t>26-11-18</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101089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0F68BE9-C71E-4BDC-ADCF-A4A48A09FF38}" type="datetimeFigureOut">
              <a:rPr lang="fr-BE" smtClean="0"/>
              <a:t>26-11-18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1342210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0F68BE9-C71E-4BDC-ADCF-A4A48A09FF38}" type="datetimeFigureOut">
              <a:rPr lang="fr-BE" smtClean="0"/>
              <a:t>26-11-18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57823DC8-2A14-4EDA-80E0-FC2DE2C25DAB}" type="slidenum">
              <a:rPr lang="fr-BE" smtClean="0"/>
              <a:t>‹N°›</a:t>
            </a:fld>
            <a:endParaRPr lang="fr-BE"/>
          </a:p>
        </p:txBody>
      </p:sp>
    </p:spTree>
    <p:extLst>
      <p:ext uri="{BB962C8B-B14F-4D97-AF65-F5344CB8AC3E}">
        <p14:creationId xmlns:p14="http://schemas.microsoft.com/office/powerpoint/2010/main" val="3413011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F68BE9-C71E-4BDC-ADCF-A4A48A09FF38}" type="datetimeFigureOut">
              <a:rPr lang="fr-BE" smtClean="0"/>
              <a:t>26-11-18</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23DC8-2A14-4EDA-80E0-FC2DE2C25DAB}" type="slidenum">
              <a:rPr lang="fr-BE" smtClean="0"/>
              <a:t>‹N°›</a:t>
            </a:fld>
            <a:endParaRPr lang="fr-BE"/>
          </a:p>
        </p:txBody>
      </p:sp>
    </p:spTree>
    <p:extLst>
      <p:ext uri="{BB962C8B-B14F-4D97-AF65-F5344CB8AC3E}">
        <p14:creationId xmlns:p14="http://schemas.microsoft.com/office/powerpoint/2010/main" val="520489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916832"/>
            <a:ext cx="7772400" cy="1470025"/>
          </a:xfrm>
        </p:spPr>
        <p:txBody>
          <a:bodyPr>
            <a:normAutofit fontScale="90000"/>
          </a:bodyPr>
          <a:lstStyle/>
          <a:p>
            <a:r>
              <a:rPr lang="fr-BE" b="1" dirty="0"/>
              <a:t> </a:t>
            </a:r>
            <a:r>
              <a:rPr lang="fr-BE" dirty="0"/>
              <a:t/>
            </a:r>
            <a:br>
              <a:rPr lang="fr-BE" dirty="0"/>
            </a:br>
            <a:r>
              <a:rPr lang="fr-BE" b="1" dirty="0" err="1" smtClean="0"/>
              <a:t>University</a:t>
            </a:r>
            <a:r>
              <a:rPr lang="fr-BE" b="1" dirty="0" smtClean="0"/>
              <a:t> </a:t>
            </a:r>
            <a:r>
              <a:rPr lang="fr-BE" b="1" dirty="0" err="1" smtClean="0"/>
              <a:t>Certificate</a:t>
            </a:r>
            <a:r>
              <a:rPr lang="fr-BE" b="1" dirty="0" smtClean="0"/>
              <a:t> in </a:t>
            </a:r>
            <a:r>
              <a:rPr lang="fr-BE" b="1" dirty="0" err="1" smtClean="0"/>
              <a:t>Clinical</a:t>
            </a:r>
            <a:r>
              <a:rPr lang="fr-BE" b="1" dirty="0" smtClean="0"/>
              <a:t> Trials</a:t>
            </a:r>
            <a:br>
              <a:rPr lang="fr-BE" b="1" dirty="0" smtClean="0"/>
            </a:br>
            <a:r>
              <a:rPr lang="fr-BE" b="1" dirty="0" smtClean="0"/>
              <a:t/>
            </a:r>
            <a:br>
              <a:rPr lang="fr-BE" b="1" dirty="0" smtClean="0"/>
            </a:br>
            <a:r>
              <a:rPr lang="fr-BE" sz="2700" b="1" dirty="0" smtClean="0"/>
              <a:t>CIRM</a:t>
            </a:r>
            <a:br>
              <a:rPr lang="fr-BE" sz="2700" b="1" dirty="0" smtClean="0"/>
            </a:br>
            <a:r>
              <a:rPr lang="fr-BE" sz="2700" b="1" dirty="0" smtClean="0"/>
              <a:t>15th </a:t>
            </a:r>
            <a:r>
              <a:rPr lang="fr-BE" sz="2700" b="1" dirty="0" err="1" smtClean="0"/>
              <a:t>November</a:t>
            </a:r>
            <a:r>
              <a:rPr lang="fr-BE" sz="2700" b="1" dirty="0" smtClean="0"/>
              <a:t> 2018</a:t>
            </a:r>
            <a:endParaRPr lang="fr-BE" sz="2700" dirty="0"/>
          </a:p>
        </p:txBody>
      </p:sp>
      <p:sp>
        <p:nvSpPr>
          <p:cNvPr id="3" name="Sous-titre 2"/>
          <p:cNvSpPr>
            <a:spLocks noGrp="1"/>
          </p:cNvSpPr>
          <p:nvPr>
            <p:ph type="subTitle" idx="1"/>
          </p:nvPr>
        </p:nvSpPr>
        <p:spPr>
          <a:xfrm>
            <a:off x="1371600" y="4052664"/>
            <a:ext cx="6400800" cy="1752600"/>
          </a:xfrm>
        </p:spPr>
        <p:txBody>
          <a:bodyPr>
            <a:normAutofit/>
          </a:bodyPr>
          <a:lstStyle/>
          <a:p>
            <a:endParaRPr lang="fr-BE" dirty="0"/>
          </a:p>
          <a:p>
            <a:r>
              <a:rPr lang="fr-BE" sz="2000" b="1" dirty="0" smtClean="0">
                <a:solidFill>
                  <a:schemeClr val="tx1"/>
                </a:solidFill>
              </a:rPr>
              <a:t>Régis Radermecker MD </a:t>
            </a:r>
            <a:r>
              <a:rPr lang="fr-BE" sz="2000" b="1" dirty="0" err="1" smtClean="0">
                <a:solidFill>
                  <a:schemeClr val="tx1"/>
                </a:solidFill>
              </a:rPr>
              <a:t>Phd</a:t>
            </a:r>
            <a:endParaRPr lang="fr-BE" sz="2000" b="1" dirty="0" smtClean="0">
              <a:solidFill>
                <a:schemeClr val="tx1"/>
              </a:solidFill>
            </a:endParaRPr>
          </a:p>
          <a:p>
            <a:endParaRPr lang="fr-B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613" y="332656"/>
            <a:ext cx="2828925"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5085184"/>
            <a:ext cx="2438400" cy="1476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4187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Programme des cours (2)</a:t>
            </a:r>
            <a:endParaRPr lang="fr-BE" dirty="0"/>
          </a:p>
        </p:txBody>
      </p:sp>
      <p:sp>
        <p:nvSpPr>
          <p:cNvPr id="3" name="Espace réservé du contenu 2"/>
          <p:cNvSpPr>
            <a:spLocks noGrp="1"/>
          </p:cNvSpPr>
          <p:nvPr>
            <p:ph idx="1"/>
          </p:nvPr>
        </p:nvSpPr>
        <p:spPr/>
        <p:txBody>
          <a:bodyPr>
            <a:normAutofit fontScale="77500" lnSpcReduction="20000"/>
          </a:bodyPr>
          <a:lstStyle/>
          <a:p>
            <a:pPr lvl="0"/>
            <a:r>
              <a:rPr lang="fr-FR" b="1" dirty="0"/>
              <a:t>Conception d’un essai clinique  </a:t>
            </a:r>
            <a:endParaRPr lang="fr-BE" sz="4000" dirty="0"/>
          </a:p>
          <a:p>
            <a:pPr lvl="1"/>
            <a:r>
              <a:rPr lang="fr-FR" dirty="0"/>
              <a:t>Introduction à la recherche </a:t>
            </a:r>
            <a:r>
              <a:rPr lang="fr-FR" dirty="0" err="1"/>
              <a:t>pré-clinique</a:t>
            </a:r>
            <a:r>
              <a:rPr lang="fr-FR" dirty="0"/>
              <a:t> : rappel des notions de recherche </a:t>
            </a:r>
            <a:r>
              <a:rPr lang="fr-FR" dirty="0" err="1"/>
              <a:t>pré-clinique</a:t>
            </a:r>
            <a:r>
              <a:rPr lang="fr-FR" dirty="0"/>
              <a:t> et des données issues de celles-ci pour concevoir un essai chez l’être humain (phase 1) (6h) </a:t>
            </a:r>
            <a:endParaRPr lang="fr-BE" dirty="0"/>
          </a:p>
          <a:p>
            <a:pPr lvl="1"/>
            <a:r>
              <a:rPr lang="fr-FR" dirty="0"/>
              <a:t>Conception d’un essai clinique depuis l’implémentation des données </a:t>
            </a:r>
            <a:r>
              <a:rPr lang="fr-FR" dirty="0" err="1"/>
              <a:t>pré-cliniques</a:t>
            </a:r>
            <a:r>
              <a:rPr lang="fr-FR" dirty="0"/>
              <a:t>, validation à chaque étape (stop or go) jusqu’à la stratégie de mise sur le marché (10h)</a:t>
            </a:r>
            <a:endParaRPr lang="fr-BE" dirty="0"/>
          </a:p>
          <a:p>
            <a:pPr lvl="1"/>
            <a:r>
              <a:rPr lang="fr-BE" dirty="0" smtClean="0"/>
              <a:t>Fonctionnement </a:t>
            </a:r>
            <a:r>
              <a:rPr lang="fr-BE" dirty="0"/>
              <a:t>d’une unité de recherche clinique : rôles des différents intervenants (8h)</a:t>
            </a:r>
            <a:endParaRPr lang="fr-BE" sz="3600" dirty="0"/>
          </a:p>
          <a:p>
            <a:pPr lvl="1"/>
            <a:r>
              <a:rPr lang="fr-BE" dirty="0"/>
              <a:t>Intérêt d’un </a:t>
            </a:r>
            <a:r>
              <a:rPr lang="fr-BE" dirty="0" err="1"/>
              <a:t>Clinical</a:t>
            </a:r>
            <a:r>
              <a:rPr lang="fr-BE" dirty="0"/>
              <a:t> Trial Center ou CTC (4h)</a:t>
            </a:r>
            <a:endParaRPr lang="fr-BE" sz="3600" dirty="0"/>
          </a:p>
          <a:p>
            <a:pPr lvl="1"/>
            <a:r>
              <a:rPr lang="fr-FR" dirty="0"/>
              <a:t>Aspects réglementaires et légaux (AFMPS, Comité d’éthique, Assurance) (6h)</a:t>
            </a:r>
            <a:endParaRPr lang="fr-BE" sz="3600" dirty="0"/>
          </a:p>
          <a:p>
            <a:pPr lvl="1"/>
            <a:r>
              <a:rPr lang="en-GB" dirty="0"/>
              <a:t>Good Manufacturing Practices </a:t>
            </a:r>
            <a:r>
              <a:rPr lang="en-GB" dirty="0" err="1"/>
              <a:t>ou</a:t>
            </a:r>
            <a:r>
              <a:rPr lang="en-GB" dirty="0"/>
              <a:t> GMP (2h)</a:t>
            </a:r>
            <a:endParaRPr lang="fr-BE" sz="3600" dirty="0"/>
          </a:p>
          <a:p>
            <a:pPr lvl="1"/>
            <a:r>
              <a:rPr lang="en-GB" dirty="0"/>
              <a:t>Good Clinical practices </a:t>
            </a:r>
            <a:r>
              <a:rPr lang="en-GB" dirty="0" err="1"/>
              <a:t>ou</a:t>
            </a:r>
            <a:r>
              <a:rPr lang="en-GB" dirty="0"/>
              <a:t> GCP (2h</a:t>
            </a:r>
            <a:r>
              <a:rPr lang="en-GB" dirty="0" smtClean="0"/>
              <a:t>)</a:t>
            </a:r>
            <a:endParaRPr lang="fr-BE" sz="3600" dirty="0"/>
          </a:p>
        </p:txBody>
      </p:sp>
    </p:spTree>
    <p:extLst>
      <p:ext uri="{BB962C8B-B14F-4D97-AF65-F5344CB8AC3E}">
        <p14:creationId xmlns:p14="http://schemas.microsoft.com/office/powerpoint/2010/main" val="4036591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Programme des cours (3)</a:t>
            </a:r>
            <a:endParaRPr lang="fr-BE" dirty="0"/>
          </a:p>
        </p:txBody>
      </p:sp>
      <p:sp>
        <p:nvSpPr>
          <p:cNvPr id="3" name="Espace réservé du contenu 2"/>
          <p:cNvSpPr>
            <a:spLocks noGrp="1"/>
          </p:cNvSpPr>
          <p:nvPr>
            <p:ph idx="1"/>
          </p:nvPr>
        </p:nvSpPr>
        <p:spPr/>
        <p:txBody>
          <a:bodyPr>
            <a:normAutofit/>
          </a:bodyPr>
          <a:lstStyle/>
          <a:p>
            <a:pPr lvl="0"/>
            <a:r>
              <a:rPr lang="fr-FR" b="1" dirty="0"/>
              <a:t>Méthodologie des essais cliniques (16h)</a:t>
            </a:r>
            <a:endParaRPr lang="fr-BE" dirty="0"/>
          </a:p>
          <a:p>
            <a:pPr marL="0" indent="0">
              <a:buNone/>
            </a:pPr>
            <a:r>
              <a:rPr lang="fr-FR" b="1" dirty="0"/>
              <a:t> </a:t>
            </a:r>
            <a:endParaRPr lang="fr-BE" dirty="0"/>
          </a:p>
          <a:p>
            <a:pPr lvl="0"/>
            <a:r>
              <a:rPr lang="fr-BE" b="1" i="1" dirty="0"/>
              <a:t>Publications des résultats et Evidence </a:t>
            </a:r>
            <a:r>
              <a:rPr lang="fr-BE" b="1" i="1" dirty="0" err="1"/>
              <a:t>Based</a:t>
            </a:r>
            <a:r>
              <a:rPr lang="fr-BE" b="1" i="1" dirty="0"/>
              <a:t> </a:t>
            </a:r>
            <a:r>
              <a:rPr lang="fr-BE" b="1" i="1" dirty="0" err="1"/>
              <a:t>Medicine</a:t>
            </a:r>
            <a:r>
              <a:rPr lang="fr-BE" b="1" i="1" dirty="0"/>
              <a:t> (EBM) aboutissant aux recommandations (guidelines) scientifiques mais aussi à l’orientation stratégique du devenir du médicament (6h</a:t>
            </a:r>
            <a:r>
              <a:rPr lang="fr-BE" b="1" i="1" dirty="0" smtClean="0"/>
              <a:t>)</a:t>
            </a:r>
            <a:endParaRPr lang="fr-BE" dirty="0"/>
          </a:p>
        </p:txBody>
      </p:sp>
    </p:spTree>
    <p:extLst>
      <p:ext uri="{BB962C8B-B14F-4D97-AF65-F5344CB8AC3E}">
        <p14:creationId xmlns:p14="http://schemas.microsoft.com/office/powerpoint/2010/main" val="1236094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Knowledge</a:t>
            </a:r>
            <a:r>
              <a:rPr lang="fr-BE" dirty="0"/>
              <a:t> </a:t>
            </a:r>
            <a:r>
              <a:rPr lang="fr-BE" dirty="0" err="1"/>
              <a:t>assessment</a:t>
            </a:r>
            <a:endParaRPr lang="fr-BE" dirty="0"/>
          </a:p>
        </p:txBody>
      </p:sp>
      <p:sp>
        <p:nvSpPr>
          <p:cNvPr id="3" name="Espace réservé du contenu 2"/>
          <p:cNvSpPr>
            <a:spLocks noGrp="1"/>
          </p:cNvSpPr>
          <p:nvPr>
            <p:ph idx="1"/>
          </p:nvPr>
        </p:nvSpPr>
        <p:spPr/>
        <p:txBody>
          <a:bodyPr/>
          <a:lstStyle/>
          <a:p>
            <a:r>
              <a:rPr lang="en-US" dirty="0"/>
              <a:t>The assessment of knowledge will be done according to written modalities chosen by each teacher but must be identical for both sessions (multiple choice questions or open questions) </a:t>
            </a:r>
            <a:endParaRPr lang="en-US" dirty="0" smtClean="0"/>
          </a:p>
          <a:p>
            <a:r>
              <a:rPr lang="en-US" dirty="0" smtClean="0"/>
              <a:t>Written </a:t>
            </a:r>
            <a:r>
              <a:rPr lang="en-US" dirty="0"/>
              <a:t>notes: teachers will make available the course notes or slides available to students</a:t>
            </a:r>
            <a:endParaRPr lang="fr-BE" dirty="0"/>
          </a:p>
        </p:txBody>
      </p:sp>
    </p:spTree>
    <p:extLst>
      <p:ext uri="{BB962C8B-B14F-4D97-AF65-F5344CB8AC3E}">
        <p14:creationId xmlns:p14="http://schemas.microsoft.com/office/powerpoint/2010/main" val="20691460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Internships</a:t>
            </a:r>
            <a:r>
              <a:rPr lang="fr-BE" dirty="0"/>
              <a:t> (1)</a:t>
            </a:r>
          </a:p>
        </p:txBody>
      </p:sp>
      <p:sp>
        <p:nvSpPr>
          <p:cNvPr id="3" name="Espace réservé du contenu 2"/>
          <p:cNvSpPr>
            <a:spLocks noGrp="1"/>
          </p:cNvSpPr>
          <p:nvPr>
            <p:ph idx="1"/>
          </p:nvPr>
        </p:nvSpPr>
        <p:spPr/>
        <p:txBody>
          <a:bodyPr/>
          <a:lstStyle/>
          <a:p>
            <a:r>
              <a:rPr lang="en-US" dirty="0" smtClean="0"/>
              <a:t>The </a:t>
            </a:r>
            <a:r>
              <a:rPr lang="en-US" dirty="0"/>
              <a:t>internships must be provided in a center concerned by clinical trials: hospital unit, CTC, pharmaceutical industry. They will be adapted to the preliminary training of the student and will be the object of a convention</a:t>
            </a:r>
          </a:p>
          <a:p>
            <a:endParaRPr lang="fr-BE"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4149080"/>
            <a:ext cx="3641403" cy="2468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0826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Internships</a:t>
            </a:r>
            <a:r>
              <a:rPr lang="fr-BE" dirty="0"/>
              <a:t> </a:t>
            </a:r>
            <a:r>
              <a:rPr lang="fr-BE" dirty="0" smtClean="0"/>
              <a:t>(2)</a:t>
            </a:r>
            <a:endParaRPr lang="fr-BE" dirty="0"/>
          </a:p>
        </p:txBody>
      </p:sp>
      <p:sp>
        <p:nvSpPr>
          <p:cNvPr id="3" name="Espace réservé du contenu 2"/>
          <p:cNvSpPr>
            <a:spLocks noGrp="1"/>
          </p:cNvSpPr>
          <p:nvPr>
            <p:ph idx="1"/>
          </p:nvPr>
        </p:nvSpPr>
        <p:spPr/>
        <p:txBody>
          <a:bodyPr>
            <a:normAutofit fontScale="77500" lnSpcReduction="20000"/>
          </a:bodyPr>
          <a:lstStyle/>
          <a:p>
            <a:endParaRPr lang="en-US" dirty="0"/>
          </a:p>
          <a:p>
            <a:r>
              <a:rPr lang="en-US" dirty="0"/>
              <a:t>The student will have to perform his / her internship consecutively (and not one day per week for example) per half-day minimum in order to get involved in his project in an efficient way. The internship being 40 hours, this will correspond to 5 days of 8 hours or 10 half-days of 4 hours of mandatory presence (except exception granted by the sponsor for logistical reasons).   </a:t>
            </a:r>
            <a:endParaRPr lang="en-US" dirty="0" smtClean="0"/>
          </a:p>
          <a:p>
            <a:r>
              <a:rPr lang="en-US" dirty="0" smtClean="0"/>
              <a:t>If </a:t>
            </a:r>
            <a:r>
              <a:rPr lang="en-US" dirty="0"/>
              <a:t>the student works in a structure concerned by clinical trials, his internship can be realized in this same structure on the condition that the work to be done as part of his internship is not the same as that of his usual work</a:t>
            </a:r>
          </a:p>
          <a:p>
            <a:endParaRPr lang="fr-BE" dirty="0" smtClean="0"/>
          </a:p>
        </p:txBody>
      </p:sp>
    </p:spTree>
    <p:extLst>
      <p:ext uri="{BB962C8B-B14F-4D97-AF65-F5344CB8AC3E}">
        <p14:creationId xmlns:p14="http://schemas.microsoft.com/office/powerpoint/2010/main" val="2703760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Internships</a:t>
            </a:r>
            <a:r>
              <a:rPr lang="fr-BE" dirty="0"/>
              <a:t> </a:t>
            </a:r>
            <a:r>
              <a:rPr lang="fr-BE" dirty="0" smtClean="0"/>
              <a:t>(3)</a:t>
            </a:r>
            <a:endParaRPr lang="fr-BE" dirty="0"/>
          </a:p>
        </p:txBody>
      </p:sp>
      <p:sp>
        <p:nvSpPr>
          <p:cNvPr id="3" name="Espace réservé du contenu 2"/>
          <p:cNvSpPr>
            <a:spLocks noGrp="1"/>
          </p:cNvSpPr>
          <p:nvPr>
            <p:ph idx="1"/>
          </p:nvPr>
        </p:nvSpPr>
        <p:spPr/>
        <p:txBody>
          <a:bodyPr>
            <a:normAutofit fontScale="85000" lnSpcReduction="10000"/>
          </a:bodyPr>
          <a:lstStyle/>
          <a:p>
            <a:r>
              <a:rPr lang="en-US" dirty="0"/>
              <a:t>The student will sign a commitment on the </a:t>
            </a:r>
            <a:r>
              <a:rPr lang="en-US" dirty="0" smtClean="0"/>
              <a:t>honor</a:t>
            </a:r>
          </a:p>
          <a:p>
            <a:r>
              <a:rPr lang="en-US" dirty="0" smtClean="0"/>
              <a:t>The </a:t>
            </a:r>
            <a:r>
              <a:rPr lang="en-US" dirty="0"/>
              <a:t>internship supervisor will specify in advance the purpose of the internship and the expected personal involvement of the student. It is on this basis that the certificate coordinator will accept or not the location of the course. </a:t>
            </a:r>
            <a:endParaRPr lang="en-US" dirty="0" smtClean="0"/>
          </a:p>
          <a:p>
            <a:r>
              <a:rPr lang="en-US" dirty="0" smtClean="0"/>
              <a:t>The </a:t>
            </a:r>
            <a:r>
              <a:rPr lang="en-US" dirty="0"/>
              <a:t>training supervisor will provide a document containing the program and the objectives of the internship, which will be co-signed with the student </a:t>
            </a:r>
            <a:endParaRPr lang="en-US" dirty="0" smtClean="0"/>
          </a:p>
          <a:p>
            <a:r>
              <a:rPr lang="en-US" dirty="0" smtClean="0"/>
              <a:t>The </a:t>
            </a:r>
            <a:r>
              <a:rPr lang="en-US" dirty="0"/>
              <a:t>tutor will give an evaluation at the end of the internship</a:t>
            </a:r>
            <a:endParaRPr lang="fr-BE" dirty="0"/>
          </a:p>
        </p:txBody>
      </p:sp>
    </p:spTree>
    <p:extLst>
      <p:ext uri="{BB962C8B-B14F-4D97-AF65-F5344CB8AC3E}">
        <p14:creationId xmlns:p14="http://schemas.microsoft.com/office/powerpoint/2010/main" val="2217175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348880"/>
            <a:ext cx="2530624" cy="1368152"/>
          </a:xfrm>
          <a:ln w="38100">
            <a:solidFill>
              <a:schemeClr val="tx1"/>
            </a:solidFill>
          </a:ln>
        </p:spPr>
        <p:txBody>
          <a:bodyPr>
            <a:noAutofit/>
          </a:bodyPr>
          <a:lstStyle/>
          <a:p>
            <a:r>
              <a:rPr lang="fr-BE" sz="2800" dirty="0" err="1"/>
              <a:t>Commitment</a:t>
            </a:r>
            <a:r>
              <a:rPr lang="fr-BE" sz="2800" dirty="0"/>
              <a:t> on </a:t>
            </a:r>
            <a:r>
              <a:rPr lang="fr-BE" sz="2800" dirty="0" err="1"/>
              <a:t>honor</a:t>
            </a:r>
            <a:r>
              <a:rPr lang="fr-BE" sz="2800" dirty="0"/>
              <a:t> (</a:t>
            </a:r>
            <a:r>
              <a:rPr lang="fr-BE" sz="2800" dirty="0" err="1"/>
              <a:t>internship</a:t>
            </a:r>
            <a:r>
              <a:rPr lang="fr-BE" sz="2800" dirty="0"/>
              <a: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5604" y="0"/>
            <a:ext cx="5858396" cy="6741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3287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64088" y="2564904"/>
            <a:ext cx="3466728" cy="1143000"/>
          </a:xfrm>
          <a:ln w="38100">
            <a:solidFill>
              <a:schemeClr val="tx1"/>
            </a:solidFill>
          </a:ln>
        </p:spPr>
        <p:txBody>
          <a:bodyPr>
            <a:normAutofit fontScale="90000"/>
          </a:bodyPr>
          <a:lstStyle/>
          <a:p>
            <a:r>
              <a:rPr lang="en-US" sz="2800" dirty="0"/>
              <a:t/>
            </a:r>
            <a:br>
              <a:rPr lang="en-US" sz="2800" dirty="0"/>
            </a:br>
            <a:r>
              <a:rPr lang="en-US" sz="2800" dirty="0"/>
              <a:t>Program and objectives of the internship</a:t>
            </a:r>
            <a:br>
              <a:rPr lang="en-US" sz="2800" dirty="0"/>
            </a:br>
            <a:endParaRPr lang="fr-BE" sz="2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88079"/>
            <a:ext cx="4410075" cy="64532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0795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364088" y="2564904"/>
            <a:ext cx="3466728" cy="1143000"/>
          </a:xfrm>
          <a:ln w="38100">
            <a:solidFill>
              <a:schemeClr val="tx1"/>
            </a:solidFill>
          </a:ln>
        </p:spPr>
        <p:txBody>
          <a:bodyPr>
            <a:normAutofit fontScale="90000"/>
          </a:bodyPr>
          <a:lstStyle/>
          <a:p>
            <a:r>
              <a:rPr lang="en-US" sz="2800" dirty="0"/>
              <a:t/>
            </a:r>
            <a:br>
              <a:rPr lang="en-US" sz="2800" dirty="0"/>
            </a:br>
            <a:r>
              <a:rPr lang="en-US" sz="2800" dirty="0"/>
              <a:t>Program and objectives of the internship</a:t>
            </a:r>
            <a:br>
              <a:rPr lang="en-US" sz="2800" dirty="0"/>
            </a:br>
            <a:endParaRPr lang="fr-BE"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260648"/>
            <a:ext cx="4381500"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850" y="2492896"/>
            <a:ext cx="4371975" cy="3676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6011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Final </a:t>
            </a:r>
            <a:r>
              <a:rPr lang="fr-BE" dirty="0" err="1"/>
              <a:t>work</a:t>
            </a:r>
            <a:r>
              <a:rPr lang="fr-BE" dirty="0"/>
              <a:t> (TFE)</a:t>
            </a:r>
          </a:p>
        </p:txBody>
      </p:sp>
      <p:sp>
        <p:nvSpPr>
          <p:cNvPr id="3" name="Espace réservé du contenu 2"/>
          <p:cNvSpPr>
            <a:spLocks noGrp="1"/>
          </p:cNvSpPr>
          <p:nvPr>
            <p:ph idx="1"/>
          </p:nvPr>
        </p:nvSpPr>
        <p:spPr/>
        <p:txBody>
          <a:bodyPr/>
          <a:lstStyle/>
          <a:p>
            <a:endParaRPr lang="en-US" dirty="0"/>
          </a:p>
          <a:p>
            <a:r>
              <a:rPr lang="en-US" dirty="0"/>
              <a:t>The graduation work (TFE) will be a handwritten report of the activity of the internship to be submitted to the jury of 3 teachers within a set time. This work will be presented by the student </a:t>
            </a:r>
            <a:r>
              <a:rPr lang="en-US" dirty="0" smtClean="0"/>
              <a:t>in front of </a:t>
            </a:r>
            <a:r>
              <a:rPr lang="en-US" dirty="0"/>
              <a:t>a jury of 3 teachers.  The presentation will be for 15 minutes with 10 minutes of questions</a:t>
            </a:r>
          </a:p>
          <a:p>
            <a:endParaRPr lang="fr-BE" dirty="0"/>
          </a:p>
        </p:txBody>
      </p:sp>
    </p:spTree>
    <p:extLst>
      <p:ext uri="{BB962C8B-B14F-4D97-AF65-F5344CB8AC3E}">
        <p14:creationId xmlns:p14="http://schemas.microsoft.com/office/powerpoint/2010/main" val="651310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Minister's</a:t>
            </a:r>
            <a:r>
              <a:rPr lang="fr-BE" dirty="0"/>
              <a:t> position</a:t>
            </a:r>
          </a:p>
        </p:txBody>
      </p:sp>
      <p:sp>
        <p:nvSpPr>
          <p:cNvPr id="3" name="Espace réservé du contenu 2"/>
          <p:cNvSpPr>
            <a:spLocks noGrp="1"/>
          </p:cNvSpPr>
          <p:nvPr>
            <p:ph idx="1"/>
          </p:nvPr>
        </p:nvSpPr>
        <p:spPr/>
        <p:txBody>
          <a:bodyPr>
            <a:normAutofit fontScale="70000" lnSpcReduction="20000"/>
          </a:bodyPr>
          <a:lstStyle/>
          <a:p>
            <a:r>
              <a:rPr lang="en-US" dirty="0"/>
              <a:t>The Pact for the Future "for the patient and with the pharmaceutical industry", signed in July 2015 by the Minister of Public Health Maggie De Block and the pharmaceutical industry in Belgium, sets clear actions to maintain the global leadership of the pharmaceutical industry. Belgium in the evaluation and execution of clinical trials in view of the new European regulatory framework. There is a strong political will to continue to invest in our country as a world center for clinical trials, and thus to ensure that the Belgian population has access to the latest and most advanced treatments</a:t>
            </a:r>
            <a:r>
              <a:rPr lang="en-US" dirty="0" smtClean="0"/>
              <a:t>.</a:t>
            </a:r>
          </a:p>
          <a:p>
            <a:pPr marL="0" indent="0">
              <a:buNone/>
            </a:pPr>
            <a:endParaRPr lang="en-US" dirty="0"/>
          </a:p>
          <a:p>
            <a:pPr marL="0" indent="0">
              <a:buNone/>
            </a:pPr>
            <a:endParaRPr lang="en-US" dirty="0" smtClean="0"/>
          </a:p>
          <a:p>
            <a:pPr marL="0" indent="0">
              <a:buNone/>
            </a:pPr>
            <a:r>
              <a:rPr lang="en-US" dirty="0" smtClean="0"/>
              <a:t>Minister </a:t>
            </a:r>
            <a:r>
              <a:rPr lang="en-US" dirty="0"/>
              <a:t>of Public Health Maggie De Block in the Pact for the Future: "</a:t>
            </a:r>
            <a:r>
              <a:rPr lang="en-US" b="1" dirty="0"/>
              <a:t>In terms of clinical trials, we will develop a strategic plan in consultation with hospitals, the FAMHP and industry in order to keep our 'yellow jersey' on a European scale.</a:t>
            </a:r>
            <a:r>
              <a:rPr lang="en-US" dirty="0"/>
              <a:t> "</a:t>
            </a:r>
            <a:endParaRPr lang="fr-BE" dirty="0"/>
          </a:p>
        </p:txBody>
      </p:sp>
    </p:spTree>
    <p:extLst>
      <p:ext uri="{BB962C8B-B14F-4D97-AF65-F5344CB8AC3E}">
        <p14:creationId xmlns:p14="http://schemas.microsoft.com/office/powerpoint/2010/main" val="6383285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W</a:t>
            </a:r>
            <a:r>
              <a:rPr lang="fr-BE" dirty="0" err="1" smtClean="0"/>
              <a:t>eighting</a:t>
            </a:r>
            <a:endParaRPr lang="fr-BE" dirty="0"/>
          </a:p>
        </p:txBody>
      </p:sp>
      <p:sp>
        <p:nvSpPr>
          <p:cNvPr id="3" name="Espace réservé du contenu 2"/>
          <p:cNvSpPr>
            <a:spLocks noGrp="1"/>
          </p:cNvSpPr>
          <p:nvPr>
            <p:ph idx="1"/>
          </p:nvPr>
        </p:nvSpPr>
        <p:spPr/>
        <p:txBody>
          <a:bodyPr/>
          <a:lstStyle/>
          <a:p>
            <a:endParaRPr lang="en-US" dirty="0"/>
          </a:p>
          <a:p>
            <a:r>
              <a:rPr lang="en-US" dirty="0"/>
              <a:t>Course: 60% </a:t>
            </a:r>
            <a:endParaRPr lang="en-US" dirty="0" smtClean="0"/>
          </a:p>
          <a:p>
            <a:r>
              <a:rPr lang="en-US" dirty="0" smtClean="0"/>
              <a:t>Internships</a:t>
            </a:r>
            <a:r>
              <a:rPr lang="en-US" dirty="0"/>
              <a:t>: 20% </a:t>
            </a:r>
            <a:endParaRPr lang="en-US" dirty="0" smtClean="0"/>
          </a:p>
          <a:p>
            <a:r>
              <a:rPr lang="en-US" dirty="0" smtClean="0"/>
              <a:t>TFE</a:t>
            </a:r>
            <a:r>
              <a:rPr lang="en-US" dirty="0"/>
              <a:t>: 20%</a:t>
            </a:r>
          </a:p>
          <a:p>
            <a:endParaRPr lang="fr-BE" dirty="0"/>
          </a:p>
        </p:txBody>
      </p:sp>
    </p:spTree>
    <p:extLst>
      <p:ext uri="{BB962C8B-B14F-4D97-AF65-F5344CB8AC3E}">
        <p14:creationId xmlns:p14="http://schemas.microsoft.com/office/powerpoint/2010/main" val="23419788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Current</a:t>
            </a:r>
            <a:r>
              <a:rPr lang="fr-BE" dirty="0" smtClean="0"/>
              <a:t> situation</a:t>
            </a:r>
            <a:endParaRPr lang="fr-BE" dirty="0"/>
          </a:p>
        </p:txBody>
      </p:sp>
      <p:sp>
        <p:nvSpPr>
          <p:cNvPr id="3" name="Espace réservé du contenu 2"/>
          <p:cNvSpPr>
            <a:spLocks noGrp="1"/>
          </p:cNvSpPr>
          <p:nvPr>
            <p:ph idx="1"/>
          </p:nvPr>
        </p:nvSpPr>
        <p:spPr/>
        <p:txBody>
          <a:bodyPr>
            <a:normAutofit/>
          </a:bodyPr>
          <a:lstStyle/>
          <a:p>
            <a:r>
              <a:rPr lang="fr-BE" dirty="0" smtClean="0"/>
              <a:t>10 candidates </a:t>
            </a:r>
          </a:p>
          <a:p>
            <a:r>
              <a:rPr lang="fr-BE" dirty="0" err="1" smtClean="0"/>
              <a:t>We</a:t>
            </a:r>
            <a:r>
              <a:rPr lang="fr-BE" dirty="0" smtClean="0"/>
              <a:t> </a:t>
            </a:r>
            <a:r>
              <a:rPr lang="fr-BE" dirty="0" err="1" smtClean="0"/>
              <a:t>need</a:t>
            </a:r>
            <a:r>
              <a:rPr lang="fr-BE" dirty="0" smtClean="0"/>
              <a:t> at least 6</a:t>
            </a:r>
          </a:p>
          <a:p>
            <a:r>
              <a:rPr lang="en-US" dirty="0" smtClean="0"/>
              <a:t>Teachers: B Boinem, C </a:t>
            </a:r>
            <a:r>
              <a:rPr lang="en-US" dirty="0" err="1" smtClean="0"/>
              <a:t>Charlier</a:t>
            </a:r>
            <a:r>
              <a:rPr lang="en-US" dirty="0" smtClean="0"/>
              <a:t>, E Cavalier, AF </a:t>
            </a:r>
            <a:r>
              <a:rPr lang="en-US" dirty="0" err="1" smtClean="0"/>
              <a:t>Donneau</a:t>
            </a:r>
            <a:r>
              <a:rPr lang="en-US" dirty="0" smtClean="0"/>
              <a:t>, P Drion,  R Marini, R Radermecker, A Scheen, </a:t>
            </a:r>
            <a:r>
              <a:rPr lang="en-US" dirty="0"/>
              <a:t>MN </a:t>
            </a:r>
            <a:r>
              <a:rPr lang="en-US" dirty="0" smtClean="0"/>
              <a:t>Thomas-</a:t>
            </a:r>
            <a:r>
              <a:rPr lang="en-US" dirty="0" err="1" smtClean="0"/>
              <a:t>Englebert</a:t>
            </a:r>
            <a:r>
              <a:rPr lang="en-US" dirty="0" smtClean="0"/>
              <a:t>, V </a:t>
            </a:r>
            <a:r>
              <a:rPr lang="en-US" dirty="0" err="1" smtClean="0"/>
              <a:t>Seutin</a:t>
            </a:r>
            <a:r>
              <a:rPr lang="en-US" dirty="0" smtClean="0"/>
              <a:t>, A </a:t>
            </a:r>
            <a:r>
              <a:rPr lang="en-US" smtClean="0"/>
              <a:t>Volders</a:t>
            </a:r>
            <a:endParaRPr lang="en-US" dirty="0" smtClean="0"/>
          </a:p>
          <a:p>
            <a:endParaRPr lang="en-US" dirty="0"/>
          </a:p>
          <a:p>
            <a:endParaRPr lang="fr-BE" dirty="0"/>
          </a:p>
        </p:txBody>
      </p:sp>
    </p:spTree>
    <p:extLst>
      <p:ext uri="{BB962C8B-B14F-4D97-AF65-F5344CB8AC3E}">
        <p14:creationId xmlns:p14="http://schemas.microsoft.com/office/powerpoint/2010/main" val="4110077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Partnership</a:t>
            </a:r>
            <a:r>
              <a:rPr lang="fr-BE" dirty="0" smtClean="0"/>
              <a:t> </a:t>
            </a:r>
            <a:r>
              <a:rPr lang="fr-BE" dirty="0" err="1" smtClean="0"/>
              <a:t>with</a:t>
            </a:r>
            <a:r>
              <a:rPr lang="fr-BE" dirty="0" smtClean="0"/>
              <a:t> Janssen</a:t>
            </a:r>
            <a:endParaRPr lang="fr-BE"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1268760"/>
            <a:ext cx="4857750" cy="3124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Espace réservé du contenu 2"/>
          <p:cNvSpPr txBox="1">
            <a:spLocks/>
          </p:cNvSpPr>
          <p:nvPr/>
        </p:nvSpPr>
        <p:spPr>
          <a:xfrm>
            <a:off x="408062" y="3573016"/>
            <a:ext cx="8229600" cy="28303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BE" dirty="0" err="1" smtClean="0"/>
              <a:t>Promote</a:t>
            </a:r>
            <a:r>
              <a:rPr lang="fr-BE" dirty="0" smtClean="0"/>
              <a:t> the </a:t>
            </a:r>
            <a:r>
              <a:rPr lang="fr-BE" dirty="0" err="1" smtClean="0"/>
              <a:t>certificate</a:t>
            </a:r>
            <a:endParaRPr lang="fr-BE" dirty="0" smtClean="0"/>
          </a:p>
          <a:p>
            <a:r>
              <a:rPr lang="en-US" dirty="0" smtClean="0"/>
              <a:t>Organization of a visit of their site accompanied by a conference</a:t>
            </a:r>
          </a:p>
          <a:p>
            <a:r>
              <a:rPr lang="fr-BE" dirty="0" err="1" smtClean="0"/>
              <a:t>Accept</a:t>
            </a:r>
            <a:r>
              <a:rPr lang="fr-BE" dirty="0" smtClean="0"/>
              <a:t> </a:t>
            </a:r>
            <a:r>
              <a:rPr lang="fr-BE" dirty="0" err="1" smtClean="0"/>
              <a:t>trainees</a:t>
            </a:r>
            <a:endParaRPr lang="fr-BE" dirty="0"/>
          </a:p>
        </p:txBody>
      </p:sp>
    </p:spTree>
    <p:extLst>
      <p:ext uri="{BB962C8B-B14F-4D97-AF65-F5344CB8AC3E}">
        <p14:creationId xmlns:p14="http://schemas.microsoft.com/office/powerpoint/2010/main" val="1222191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90872" y="3429000"/>
            <a:ext cx="8229600" cy="824955"/>
          </a:xfrm>
        </p:spPr>
        <p:txBody>
          <a:bodyPr>
            <a:normAutofit fontScale="85000" lnSpcReduction="20000"/>
          </a:bodyPr>
          <a:lstStyle/>
          <a:p>
            <a:pPr marL="0" indent="0" algn="ctr">
              <a:buNone/>
            </a:pPr>
            <a:r>
              <a:rPr lang="fr-BE" dirty="0"/>
              <a:t>https://</a:t>
            </a:r>
            <a:r>
              <a:rPr lang="fr-BE" dirty="0" smtClean="0"/>
              <a:t>www.uliege.be/cms/c_10321636/fr/certificat-universitaire-en-essais-cliniques</a:t>
            </a:r>
            <a:endParaRPr lang="fr-B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60648"/>
            <a:ext cx="7920880" cy="2376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Espace réservé du contenu 2"/>
          <p:cNvSpPr txBox="1">
            <a:spLocks/>
          </p:cNvSpPr>
          <p:nvPr/>
        </p:nvSpPr>
        <p:spPr>
          <a:xfrm>
            <a:off x="467544" y="4725144"/>
            <a:ext cx="8229600" cy="82495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fr-BE" dirty="0"/>
              <a:t>r</a:t>
            </a:r>
            <a:r>
              <a:rPr lang="fr-BE" dirty="0" smtClean="0"/>
              <a:t>egis.radermecker@chuliege.be</a:t>
            </a:r>
            <a:endParaRPr lang="fr-BE" dirty="0"/>
          </a:p>
        </p:txBody>
      </p:sp>
    </p:spTree>
    <p:extLst>
      <p:ext uri="{BB962C8B-B14F-4D97-AF65-F5344CB8AC3E}">
        <p14:creationId xmlns:p14="http://schemas.microsoft.com/office/powerpoint/2010/main" val="2402622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96752"/>
            <a:ext cx="7264603" cy="4344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904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The </a:t>
            </a:r>
            <a:r>
              <a:rPr lang="fr-BE" dirty="0" err="1"/>
              <a:t>Belgian</a:t>
            </a:r>
            <a:r>
              <a:rPr lang="fr-BE"/>
              <a:t> situation</a:t>
            </a:r>
          </a:p>
        </p:txBody>
      </p:sp>
      <p:sp>
        <p:nvSpPr>
          <p:cNvPr id="3" name="Espace réservé du contenu 2"/>
          <p:cNvSpPr>
            <a:spLocks noGrp="1"/>
          </p:cNvSpPr>
          <p:nvPr>
            <p:ph idx="1"/>
          </p:nvPr>
        </p:nvSpPr>
        <p:spPr/>
        <p:txBody>
          <a:bodyPr/>
          <a:lstStyle/>
          <a:p>
            <a:r>
              <a:rPr lang="en-US" dirty="0"/>
              <a:t>The number of applications to launch clinical trials in Belgium increased by 6% in </a:t>
            </a:r>
            <a:r>
              <a:rPr lang="en-US" dirty="0" smtClean="0"/>
              <a:t>2015.</a:t>
            </a:r>
          </a:p>
          <a:p>
            <a:r>
              <a:rPr lang="en-US" dirty="0" smtClean="0"/>
              <a:t> </a:t>
            </a:r>
            <a:r>
              <a:rPr lang="en-US" dirty="0"/>
              <a:t>In our country, some 1578 clinical studies were in progress </a:t>
            </a:r>
            <a:r>
              <a:rPr lang="en-US" dirty="0" smtClean="0"/>
              <a:t>in 2014.</a:t>
            </a:r>
          </a:p>
          <a:p>
            <a:r>
              <a:rPr lang="en-US" dirty="0" smtClean="0"/>
              <a:t>Belgium </a:t>
            </a:r>
            <a:r>
              <a:rPr lang="en-US" dirty="0"/>
              <a:t>ranks 2nd in the European ranking of clinical trials per capita</a:t>
            </a:r>
            <a:endParaRPr lang="fr-BE" dirty="0"/>
          </a:p>
        </p:txBody>
      </p:sp>
    </p:spTree>
    <p:extLst>
      <p:ext uri="{BB962C8B-B14F-4D97-AF65-F5344CB8AC3E}">
        <p14:creationId xmlns:p14="http://schemas.microsoft.com/office/powerpoint/2010/main" val="299891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6215" y="908720"/>
            <a:ext cx="8352928" cy="1477328"/>
          </a:xfrm>
          <a:prstGeom prst="rect">
            <a:avLst/>
          </a:prstGeom>
          <a:ln>
            <a:solidFill>
              <a:schemeClr val="tx1"/>
            </a:solidFill>
          </a:ln>
        </p:spPr>
        <p:txBody>
          <a:bodyPr wrap="square">
            <a:spAutoFit/>
          </a:bodyPr>
          <a:lstStyle/>
          <a:p>
            <a:pPr algn="ctr"/>
            <a:r>
              <a:rPr lang="en-US" b="1" dirty="0"/>
              <a:t>The advantages for the world of research in Belgium </a:t>
            </a:r>
            <a:endParaRPr lang="en-US" b="1" dirty="0" smtClean="0"/>
          </a:p>
          <a:p>
            <a:pPr algn="ctr"/>
            <a:r>
              <a:rPr lang="en-US" dirty="0" smtClean="0"/>
              <a:t>Clinical </a:t>
            </a:r>
            <a:r>
              <a:rPr lang="en-US" dirty="0"/>
              <a:t>trials contribute to the development of scientific knowledge and innovation in Belgium. Belgian researchers and research centers thus remain at the forefront of innovative treatments against diseases such as cancer, diabetes and diseases of the central nervous system.</a:t>
            </a:r>
            <a:endParaRPr lang="fr-BE" dirty="0"/>
          </a:p>
        </p:txBody>
      </p:sp>
      <p:sp>
        <p:nvSpPr>
          <p:cNvPr id="7" name="Rectangle 6"/>
          <p:cNvSpPr/>
          <p:nvPr/>
        </p:nvSpPr>
        <p:spPr>
          <a:xfrm>
            <a:off x="1691680" y="4221088"/>
            <a:ext cx="7200800" cy="2031325"/>
          </a:xfrm>
          <a:prstGeom prst="rect">
            <a:avLst/>
          </a:prstGeom>
          <a:ln>
            <a:solidFill>
              <a:schemeClr val="tx1"/>
            </a:solidFill>
          </a:ln>
        </p:spPr>
        <p:txBody>
          <a:bodyPr wrap="square">
            <a:spAutoFit/>
          </a:bodyPr>
          <a:lstStyle/>
          <a:p>
            <a:pPr algn="ctr"/>
            <a:r>
              <a:rPr lang="en-US" b="1" dirty="0"/>
              <a:t>The advantages for the Belgian </a:t>
            </a:r>
            <a:r>
              <a:rPr lang="en-US" b="1" dirty="0" smtClean="0"/>
              <a:t>economy </a:t>
            </a:r>
          </a:p>
          <a:p>
            <a:pPr algn="ctr"/>
            <a:r>
              <a:rPr lang="en-US" dirty="0" smtClean="0"/>
              <a:t>The </a:t>
            </a:r>
            <a:r>
              <a:rPr lang="en-US" dirty="0"/>
              <a:t>Belgian pharmaceutical industry is one of the most intensive R &amp; D sectors in Belgium. Despite the economic and financial crisis since 2008, the pharma sector in our country has always continued to invest in R &amp; D. Clinical trials create jobs in research centers, universities and hospitals. In Belgium, more than 5,800 researchers are active in the pharmaceutical industry.</a:t>
            </a:r>
            <a:endParaRPr lang="fr-B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8088" y="2610222"/>
            <a:ext cx="1647825" cy="1466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17980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200" dirty="0"/>
              <a:t>Benefits for the University of Liège and the University Hospital</a:t>
            </a:r>
            <a:endParaRPr lang="fr-BE" sz="3200" dirty="0"/>
          </a:p>
        </p:txBody>
      </p:sp>
      <p:sp>
        <p:nvSpPr>
          <p:cNvPr id="3" name="Espace réservé du contenu 2"/>
          <p:cNvSpPr>
            <a:spLocks noGrp="1"/>
          </p:cNvSpPr>
          <p:nvPr>
            <p:ph idx="1"/>
          </p:nvPr>
        </p:nvSpPr>
        <p:spPr>
          <a:xfrm>
            <a:off x="457200" y="1600201"/>
            <a:ext cx="8229600" cy="2980927"/>
          </a:xfrm>
        </p:spPr>
        <p:txBody>
          <a:bodyPr>
            <a:normAutofit/>
          </a:bodyPr>
          <a:lstStyle/>
          <a:p>
            <a:r>
              <a:rPr lang="fr-BE" sz="2400" dirty="0"/>
              <a:t>No </a:t>
            </a:r>
            <a:r>
              <a:rPr lang="fr-BE" sz="2400" dirty="0" err="1"/>
              <a:t>certificate</a:t>
            </a:r>
            <a:r>
              <a:rPr lang="fr-BE" sz="2400" dirty="0"/>
              <a:t> in </a:t>
            </a:r>
            <a:r>
              <a:rPr lang="fr-BE" sz="2400" dirty="0" err="1"/>
              <a:t>clinical</a:t>
            </a:r>
            <a:r>
              <a:rPr lang="fr-BE" sz="2400" dirty="0"/>
              <a:t> trials in </a:t>
            </a:r>
            <a:r>
              <a:rPr lang="fr-BE" sz="2400" dirty="0" err="1"/>
              <a:t>Belgium</a:t>
            </a:r>
            <a:r>
              <a:rPr lang="fr-BE" sz="2400" dirty="0"/>
              <a:t> </a:t>
            </a:r>
            <a:endParaRPr lang="fr-BE" sz="2400" dirty="0" smtClean="0"/>
          </a:p>
          <a:p>
            <a:r>
              <a:rPr lang="fr-BE" sz="2400" dirty="0" smtClean="0"/>
              <a:t>Expertise </a:t>
            </a:r>
            <a:r>
              <a:rPr lang="fr-BE" sz="2400" dirty="0"/>
              <a:t>in the </a:t>
            </a:r>
            <a:r>
              <a:rPr lang="fr-BE" sz="2400" dirty="0" err="1"/>
              <a:t>field</a:t>
            </a:r>
            <a:r>
              <a:rPr lang="fr-BE" sz="2400" dirty="0"/>
              <a:t> </a:t>
            </a:r>
            <a:endParaRPr lang="fr-BE" sz="2400" dirty="0" smtClean="0"/>
          </a:p>
          <a:p>
            <a:r>
              <a:rPr lang="fr-BE" sz="2400" dirty="0" smtClean="0"/>
              <a:t>ATC Pharma and </a:t>
            </a:r>
            <a:r>
              <a:rPr lang="fr-BE" sz="2400" dirty="0"/>
              <a:t>Pharmaceutical Industries Synergies</a:t>
            </a:r>
            <a:endParaRPr lang="fr-BE" sz="2400" dirty="0" smtClean="0"/>
          </a:p>
          <a:p>
            <a:r>
              <a:rPr lang="fr-BE" sz="2400" dirty="0" smtClean="0"/>
              <a:t>CTC </a:t>
            </a:r>
            <a:r>
              <a:rPr lang="fr-BE" sz="2400" dirty="0" err="1"/>
              <a:t>Creation</a:t>
            </a:r>
            <a:r>
              <a:rPr lang="fr-BE" sz="2400" dirty="0"/>
              <a:t> (</a:t>
            </a:r>
            <a:r>
              <a:rPr lang="fr-BE" sz="2400" dirty="0" err="1"/>
              <a:t>Clinical</a:t>
            </a:r>
            <a:r>
              <a:rPr lang="fr-BE" sz="2400" dirty="0"/>
              <a:t> Trial Center) </a:t>
            </a:r>
            <a:endParaRPr lang="fr-BE" sz="2400" dirty="0" smtClean="0"/>
          </a:p>
          <a:p>
            <a:r>
              <a:rPr lang="fr-BE" sz="2400" dirty="0" err="1" smtClean="0"/>
              <a:t>Innovative</a:t>
            </a:r>
            <a:r>
              <a:rPr lang="fr-BE" sz="2400" dirty="0" smtClean="0"/>
              <a:t> </a:t>
            </a:r>
            <a:r>
              <a:rPr lang="fr-BE" sz="2400" dirty="0" err="1"/>
              <a:t>treatments</a:t>
            </a:r>
            <a:r>
              <a:rPr lang="fr-BE" sz="2400" dirty="0"/>
              <a:t> for patients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437112"/>
            <a:ext cx="1627225" cy="66789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7264" y="4437112"/>
            <a:ext cx="1617539" cy="667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57785" y="4437111"/>
            <a:ext cx="1977258" cy="667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2240" y="4437110"/>
            <a:ext cx="1681163" cy="6678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1396" y="5661248"/>
            <a:ext cx="1572777" cy="7875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7203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Goals</a:t>
            </a:r>
            <a:endParaRPr lang="fr-BE" dirty="0"/>
          </a:p>
        </p:txBody>
      </p:sp>
      <p:sp>
        <p:nvSpPr>
          <p:cNvPr id="3" name="Espace réservé du contenu 2"/>
          <p:cNvSpPr>
            <a:spLocks noGrp="1"/>
          </p:cNvSpPr>
          <p:nvPr>
            <p:ph idx="1"/>
          </p:nvPr>
        </p:nvSpPr>
        <p:spPr/>
        <p:txBody>
          <a:bodyPr/>
          <a:lstStyle/>
          <a:p>
            <a:endParaRPr lang="en-US" dirty="0"/>
          </a:p>
          <a:p>
            <a:r>
              <a:rPr lang="en-US" dirty="0"/>
              <a:t>To familiarize students with the complex </a:t>
            </a:r>
            <a:r>
              <a:rPr lang="en-US" dirty="0" smtClean="0"/>
              <a:t>issues </a:t>
            </a:r>
            <a:r>
              <a:rPr lang="en-US" dirty="0"/>
              <a:t>of clinical trials conducted for the evaluation of new drugs before they are placed on the market </a:t>
            </a:r>
            <a:endParaRPr lang="en-US" dirty="0" smtClean="0"/>
          </a:p>
          <a:p>
            <a:r>
              <a:rPr lang="en-US" dirty="0" smtClean="0"/>
              <a:t>Must </a:t>
            </a:r>
            <a:r>
              <a:rPr lang="en-US" dirty="0"/>
              <a:t>raise awareness among all stakeholders</a:t>
            </a:r>
          </a:p>
          <a:p>
            <a:endParaRPr lang="fr-BE" dirty="0"/>
          </a:p>
        </p:txBody>
      </p:sp>
    </p:spTree>
    <p:extLst>
      <p:ext uri="{BB962C8B-B14F-4D97-AF65-F5344CB8AC3E}">
        <p14:creationId xmlns:p14="http://schemas.microsoft.com/office/powerpoint/2010/main" val="1074755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C</a:t>
            </a:r>
            <a:r>
              <a:rPr lang="fr-BE" dirty="0" err="1" smtClean="0"/>
              <a:t>oncerned</a:t>
            </a:r>
            <a:r>
              <a:rPr lang="fr-BE" dirty="0" smtClean="0"/>
              <a:t> </a:t>
            </a:r>
            <a:r>
              <a:rPr lang="fr-BE" dirty="0"/>
              <a:t>public</a:t>
            </a:r>
          </a:p>
        </p:txBody>
      </p:sp>
      <p:sp>
        <p:nvSpPr>
          <p:cNvPr id="3" name="Espace réservé du contenu 2"/>
          <p:cNvSpPr>
            <a:spLocks noGrp="1"/>
          </p:cNvSpPr>
          <p:nvPr>
            <p:ph idx="1"/>
          </p:nvPr>
        </p:nvSpPr>
        <p:spPr/>
        <p:txBody>
          <a:bodyPr>
            <a:normAutofit/>
          </a:bodyPr>
          <a:lstStyle/>
          <a:p>
            <a:pPr marL="0" indent="0">
              <a:buNone/>
            </a:pPr>
            <a:r>
              <a:rPr lang="en-US" dirty="0"/>
              <a:t>Doctor </a:t>
            </a:r>
            <a:endParaRPr lang="en-US" dirty="0" smtClean="0"/>
          </a:p>
          <a:p>
            <a:pPr marL="0" indent="0">
              <a:buNone/>
            </a:pPr>
            <a:r>
              <a:rPr lang="en-US" dirty="0" smtClean="0"/>
              <a:t>Veterinary </a:t>
            </a:r>
          </a:p>
          <a:p>
            <a:pPr marL="0" indent="0">
              <a:buNone/>
            </a:pPr>
            <a:r>
              <a:rPr lang="en-US" dirty="0" smtClean="0"/>
              <a:t>Pharmacist </a:t>
            </a:r>
          </a:p>
          <a:p>
            <a:pPr marL="0" indent="0">
              <a:buNone/>
            </a:pPr>
            <a:r>
              <a:rPr lang="en-US" dirty="0" smtClean="0"/>
              <a:t>Dentist </a:t>
            </a:r>
          </a:p>
          <a:p>
            <a:pPr marL="0" indent="0">
              <a:buNone/>
            </a:pPr>
            <a:r>
              <a:rPr lang="en-US" dirty="0" smtClean="0"/>
              <a:t>Holder </a:t>
            </a:r>
            <a:r>
              <a:rPr lang="en-US" dirty="0"/>
              <a:t>of a Master in Biomedical </a:t>
            </a:r>
            <a:r>
              <a:rPr lang="en-US" dirty="0" smtClean="0"/>
              <a:t>Sciences</a:t>
            </a:r>
          </a:p>
          <a:p>
            <a:pPr marL="0" indent="0">
              <a:buNone/>
            </a:pPr>
            <a:endParaRPr lang="en-US" dirty="0"/>
          </a:p>
          <a:p>
            <a:pPr marL="0" indent="0">
              <a:buNone/>
            </a:pPr>
            <a:r>
              <a:rPr lang="en-US" dirty="0" smtClean="0"/>
              <a:t> </a:t>
            </a:r>
            <a:r>
              <a:rPr lang="en-US" dirty="0"/>
              <a:t>Hospital nurse, dietician, .... (VAE)</a:t>
            </a:r>
            <a:endParaRPr lang="fr-BE" dirty="0"/>
          </a:p>
        </p:txBody>
      </p:sp>
    </p:spTree>
    <p:extLst>
      <p:ext uri="{BB962C8B-B14F-4D97-AF65-F5344CB8AC3E}">
        <p14:creationId xmlns:p14="http://schemas.microsoft.com/office/powerpoint/2010/main" val="108692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t>Certificate</a:t>
            </a:r>
            <a:r>
              <a:rPr lang="fr-BE" dirty="0"/>
              <a:t> structure</a:t>
            </a:r>
          </a:p>
        </p:txBody>
      </p:sp>
      <p:sp>
        <p:nvSpPr>
          <p:cNvPr id="3" name="Espace réservé du contenu 2"/>
          <p:cNvSpPr>
            <a:spLocks noGrp="1"/>
          </p:cNvSpPr>
          <p:nvPr>
            <p:ph idx="1"/>
          </p:nvPr>
        </p:nvSpPr>
        <p:spPr/>
        <p:txBody>
          <a:bodyPr/>
          <a:lstStyle/>
          <a:p>
            <a:r>
              <a:rPr lang="en-US" dirty="0"/>
              <a:t>The training consists of 15 ECTS: 10 ECTS in class (82 teaching hours), 2 ECTS for the internship (40 hours), and 3 ECTS for the completion of a personal work at the end of training. The whole </a:t>
            </a:r>
            <a:r>
              <a:rPr lang="en-US" dirty="0" smtClean="0"/>
              <a:t>is </a:t>
            </a:r>
            <a:r>
              <a:rPr lang="en-US" dirty="0"/>
              <a:t>organized on an academic year.</a:t>
            </a:r>
            <a:endParaRPr lang="fr-BE" dirty="0"/>
          </a:p>
        </p:txBody>
      </p:sp>
    </p:spTree>
    <p:extLst>
      <p:ext uri="{BB962C8B-B14F-4D97-AF65-F5344CB8AC3E}">
        <p14:creationId xmlns:p14="http://schemas.microsoft.com/office/powerpoint/2010/main" val="2974074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Programme des cours (1)</a:t>
            </a:r>
            <a:endParaRPr lang="fr-BE" dirty="0"/>
          </a:p>
        </p:txBody>
      </p:sp>
      <p:sp>
        <p:nvSpPr>
          <p:cNvPr id="3" name="Espace réservé du contenu 2"/>
          <p:cNvSpPr>
            <a:spLocks noGrp="1"/>
          </p:cNvSpPr>
          <p:nvPr>
            <p:ph idx="1"/>
          </p:nvPr>
        </p:nvSpPr>
        <p:spPr/>
        <p:txBody>
          <a:bodyPr>
            <a:normAutofit fontScale="85000" lnSpcReduction="20000"/>
          </a:bodyPr>
          <a:lstStyle/>
          <a:p>
            <a:pPr lvl="0" fontAlgn="t"/>
            <a:r>
              <a:rPr lang="fr-FR" b="1" dirty="0"/>
              <a:t>Introduction au déroulement du certificat et présentation des stages et du TFE </a:t>
            </a:r>
            <a:r>
              <a:rPr lang="fr-FR" b="1" dirty="0" smtClean="0"/>
              <a:t>(4h</a:t>
            </a:r>
            <a:r>
              <a:rPr lang="fr-FR" b="1" dirty="0"/>
              <a:t>)</a:t>
            </a:r>
            <a:endParaRPr lang="fr-BE" dirty="0"/>
          </a:p>
          <a:p>
            <a:pPr lvl="0"/>
            <a:r>
              <a:rPr lang="fr-FR" dirty="0"/>
              <a:t> </a:t>
            </a:r>
            <a:r>
              <a:rPr lang="fr-FR" b="1" dirty="0"/>
              <a:t>Rappel de principes élémentaires adaptés à la thématique des essais cliniques</a:t>
            </a:r>
            <a:endParaRPr lang="fr-BE" sz="4000" dirty="0"/>
          </a:p>
          <a:p>
            <a:pPr lvl="1"/>
            <a:r>
              <a:rPr lang="fr-FR" dirty="0"/>
              <a:t>Principes de toxicologie (4h)</a:t>
            </a:r>
            <a:endParaRPr lang="fr-BE" sz="3600" dirty="0"/>
          </a:p>
          <a:p>
            <a:pPr lvl="1"/>
            <a:r>
              <a:rPr lang="fr-FR" dirty="0"/>
              <a:t>Principes de pharmacologie (PK/PD,….) (6h)</a:t>
            </a:r>
            <a:endParaRPr lang="fr-BE" sz="3600" dirty="0"/>
          </a:p>
          <a:p>
            <a:pPr lvl="1"/>
            <a:r>
              <a:rPr lang="fr-FR" dirty="0"/>
              <a:t>Principes  des analyses biologiques dans les essais cliniques (notions d’analyses standardisées/centralisation des analyses pour éviter les biais/ définition de valeurs de référence/…) (4h)</a:t>
            </a:r>
            <a:endParaRPr lang="fr-BE" sz="3600" dirty="0"/>
          </a:p>
          <a:p>
            <a:pPr lvl="1"/>
            <a:r>
              <a:rPr lang="fr-FR" dirty="0"/>
              <a:t>Principes de base statistique adaptés aux essais cliniques (calcul de puissance, réduction de risque relatif et absolu, </a:t>
            </a:r>
            <a:r>
              <a:rPr lang="fr-FR" dirty="0" err="1"/>
              <a:t>odds</a:t>
            </a:r>
            <a:r>
              <a:rPr lang="fr-FR" dirty="0"/>
              <a:t> ratio, interprétation des résultats d’un essai,…) </a:t>
            </a:r>
            <a:r>
              <a:rPr lang="fr-FR" dirty="0" smtClean="0"/>
              <a:t>(8h</a:t>
            </a:r>
            <a:r>
              <a:rPr lang="fr-FR" dirty="0"/>
              <a:t>)</a:t>
            </a:r>
            <a:endParaRPr lang="fr-BE" sz="3600" dirty="0"/>
          </a:p>
          <a:p>
            <a:endParaRPr lang="fr-BE" dirty="0"/>
          </a:p>
        </p:txBody>
      </p:sp>
    </p:spTree>
    <p:extLst>
      <p:ext uri="{BB962C8B-B14F-4D97-AF65-F5344CB8AC3E}">
        <p14:creationId xmlns:p14="http://schemas.microsoft.com/office/powerpoint/2010/main" val="2789991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915</Words>
  <Application>Microsoft Office PowerPoint</Application>
  <PresentationFormat>Affichage à l'écran (4:3)</PresentationFormat>
  <Paragraphs>91</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  University Certificate in Clinical Trials  CIRM 15th November 2018</vt:lpstr>
      <vt:lpstr>Minister's position</vt:lpstr>
      <vt:lpstr>The Belgian situation</vt:lpstr>
      <vt:lpstr>Présentation PowerPoint</vt:lpstr>
      <vt:lpstr>Benefits for the University of Liège and the University Hospital</vt:lpstr>
      <vt:lpstr>Goals</vt:lpstr>
      <vt:lpstr>Concerned public</vt:lpstr>
      <vt:lpstr>Certificate structure</vt:lpstr>
      <vt:lpstr>Programme des cours (1)</vt:lpstr>
      <vt:lpstr>Programme des cours (2)</vt:lpstr>
      <vt:lpstr>Programme des cours (3)</vt:lpstr>
      <vt:lpstr>Knowledge assessment</vt:lpstr>
      <vt:lpstr>Internships (1)</vt:lpstr>
      <vt:lpstr>Internships (2)</vt:lpstr>
      <vt:lpstr>Internships (3)</vt:lpstr>
      <vt:lpstr>Commitment on honor (internship)</vt:lpstr>
      <vt:lpstr> Program and objectives of the internship </vt:lpstr>
      <vt:lpstr> Program and objectives of the internship </vt:lpstr>
      <vt:lpstr>Final work (TFE)</vt:lpstr>
      <vt:lpstr>Weighting</vt:lpstr>
      <vt:lpstr>Current situation</vt:lpstr>
      <vt:lpstr>Partnership with Janssen</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de Certificat Universitaire en essais cliniques</dc:title>
  <dc:creator>regis</dc:creator>
  <cp:lastModifiedBy>radermecker</cp:lastModifiedBy>
  <cp:revision>29</cp:revision>
  <cp:lastPrinted>2018-10-11T07:03:54Z</cp:lastPrinted>
  <dcterms:created xsi:type="dcterms:W3CDTF">2017-08-20T17:39:19Z</dcterms:created>
  <dcterms:modified xsi:type="dcterms:W3CDTF">2018-11-26T11:38:14Z</dcterms:modified>
</cp:coreProperties>
</file>