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87" r:id="rId3"/>
    <p:sldId id="266" r:id="rId4"/>
    <p:sldId id="265" r:id="rId5"/>
    <p:sldId id="267" r:id="rId6"/>
    <p:sldId id="257" r:id="rId7"/>
    <p:sldId id="262" r:id="rId8"/>
    <p:sldId id="271" r:id="rId9"/>
    <p:sldId id="274" r:id="rId10"/>
    <p:sldId id="269" r:id="rId11"/>
    <p:sldId id="273" r:id="rId12"/>
    <p:sldId id="278" r:id="rId13"/>
    <p:sldId id="286" r:id="rId14"/>
    <p:sldId id="268" r:id="rId15"/>
    <p:sldId id="280" r:id="rId16"/>
    <p:sldId id="283" r:id="rId17"/>
    <p:sldId id="277" r:id="rId18"/>
    <p:sldId id="285" r:id="rId19"/>
    <p:sldId id="290" r:id="rId20"/>
    <p:sldId id="284" r:id="rId21"/>
    <p:sldId id="288" r:id="rId22"/>
    <p:sldId id="289" r:id="rId23"/>
    <p:sldId id="28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06" autoAdjust="0"/>
    <p:restoredTop sz="94660"/>
  </p:normalViewPr>
  <p:slideViewPr>
    <p:cSldViewPr>
      <p:cViewPr varScale="1">
        <p:scale>
          <a:sx n="68" d="100"/>
          <a:sy n="68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0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50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 de la bibliothèque</a:t>
            </a:r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49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49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732A70-9F53-4FC4-9E35-A0779AE33E5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0B061701-7915-4828-B9CF-92E432652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3786190"/>
            <a:ext cx="8043890" cy="1785950"/>
          </a:xfrm>
        </p:spPr>
        <p:txBody>
          <a:bodyPr>
            <a:normAutofit fontScale="47500" lnSpcReduction="20000"/>
          </a:bodyPr>
          <a:lstStyle/>
          <a:p>
            <a:r>
              <a:rPr lang="fr-FR" dirty="0" smtClean="0"/>
              <a:t>Mireille MIZERO, </a:t>
            </a:r>
            <a:r>
              <a:rPr lang="fr-FR" dirty="0" err="1" smtClean="0"/>
              <a:t>Ph.D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, Université de Liège, Faculté de Gembloux Agro-Bio Tech, </a:t>
            </a:r>
            <a:r>
              <a:rPr lang="en-GB" dirty="0" smtClean="0"/>
              <a:t>Department of Economy and Rural Development, Belgium</a:t>
            </a:r>
            <a:endParaRPr lang="fr-FR" dirty="0" smtClean="0"/>
          </a:p>
          <a:p>
            <a:r>
              <a:rPr lang="fr-FR" dirty="0" smtClean="0"/>
              <a:t>Co-</a:t>
            </a:r>
            <a:r>
              <a:rPr lang="fr-FR" dirty="0" err="1" smtClean="0"/>
              <a:t>autors</a:t>
            </a:r>
            <a:endParaRPr lang="fr-FR" dirty="0" smtClean="0"/>
          </a:p>
          <a:p>
            <a:r>
              <a:rPr lang="fr-FR" dirty="0" smtClean="0"/>
              <a:t>Antoine KARANGWA, </a:t>
            </a:r>
            <a:r>
              <a:rPr lang="fr-FR" dirty="0" err="1" smtClean="0"/>
              <a:t>Ph.D</a:t>
            </a:r>
            <a:r>
              <a:rPr lang="fr-FR" dirty="0" smtClean="0"/>
              <a:t>, </a:t>
            </a:r>
            <a:r>
              <a:rPr lang="fr-FR" dirty="0" err="1" smtClean="0"/>
              <a:t>University</a:t>
            </a:r>
            <a:r>
              <a:rPr lang="fr-FR" dirty="0" smtClean="0"/>
              <a:t> of Rwanda, </a:t>
            </a:r>
            <a:r>
              <a:rPr lang="en-US" dirty="0" smtClean="0"/>
              <a:t>School of Agriculture and Food Sciences, Department of Rural Development and Agricultural Economics, Rwanda</a:t>
            </a:r>
            <a:endParaRPr lang="fr-FR" dirty="0" smtClean="0"/>
          </a:p>
          <a:p>
            <a:r>
              <a:rPr lang="fr-FR" dirty="0" smtClean="0"/>
              <a:t>Philippe </a:t>
            </a:r>
            <a:r>
              <a:rPr lang="fr-FR" dirty="0" err="1" smtClean="0"/>
              <a:t>Burny</a:t>
            </a:r>
            <a:r>
              <a:rPr lang="fr-FR" dirty="0" smtClean="0"/>
              <a:t>, </a:t>
            </a:r>
            <a:r>
              <a:rPr lang="fr-FR" dirty="0" err="1" smtClean="0"/>
              <a:t>Ph.D.</a:t>
            </a:r>
            <a:r>
              <a:rPr lang="fr-FR" baseline="30000" dirty="0" err="1" smtClean="0"/>
              <a:t>1</a:t>
            </a:r>
            <a:endParaRPr lang="fr-FR" baseline="30000" dirty="0" smtClean="0"/>
          </a:p>
          <a:p>
            <a:r>
              <a:rPr lang="fr-FR" dirty="0" smtClean="0"/>
              <a:t>Michel Baudouin, </a:t>
            </a:r>
            <a:r>
              <a:rPr lang="fr-FR" dirty="0" err="1" smtClean="0"/>
              <a:t>Ph.D.</a:t>
            </a:r>
            <a:r>
              <a:rPr lang="fr-FR" baseline="30000" dirty="0" err="1" smtClean="0"/>
              <a:t>1</a:t>
            </a:r>
            <a:endParaRPr lang="fr-FR" baseline="30000" dirty="0" smtClean="0"/>
          </a:p>
          <a:p>
            <a:r>
              <a:rPr lang="fr-FR" dirty="0" smtClean="0"/>
              <a:t>Philippe </a:t>
            </a:r>
            <a:r>
              <a:rPr lang="fr-FR" dirty="0" err="1" smtClean="0"/>
              <a:t>Lebailly</a:t>
            </a:r>
            <a:r>
              <a:rPr lang="fr-FR" dirty="0" smtClean="0"/>
              <a:t>, </a:t>
            </a:r>
            <a:r>
              <a:rPr lang="fr-FR" dirty="0" err="1" smtClean="0"/>
              <a:t>Ph.D.</a:t>
            </a:r>
            <a:r>
              <a:rPr lang="fr-FR" baseline="30000" dirty="0" err="1" smtClean="0"/>
              <a:t>1</a:t>
            </a:r>
            <a:endParaRPr lang="fr-FR" baseline="30000" dirty="0" smtClean="0"/>
          </a:p>
          <a:p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Land and </a:t>
            </a:r>
            <a:r>
              <a:rPr lang="fr-FR" dirty="0" err="1" smtClean="0"/>
              <a:t>agrarian</a:t>
            </a:r>
            <a:r>
              <a:rPr lang="fr-FR" dirty="0" smtClean="0"/>
              <a:t> </a:t>
            </a:r>
            <a:r>
              <a:rPr lang="fr-FR" dirty="0" err="1" smtClean="0"/>
              <a:t>reforms</a:t>
            </a:r>
            <a:r>
              <a:rPr lang="fr-FR" dirty="0" smtClean="0"/>
              <a:t> in Rwanda: </a:t>
            </a:r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farming</a:t>
            </a:r>
            <a:r>
              <a:rPr lang="fr-FR" dirty="0" smtClean="0"/>
              <a:t> perspective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area Northern province, </a:t>
            </a:r>
            <a:r>
              <a:rPr lang="en-GB" dirty="0" err="1" smtClean="0"/>
              <a:t>Kinigi</a:t>
            </a:r>
            <a:r>
              <a:rPr lang="en-GB" dirty="0" smtClean="0"/>
              <a:t> sector </a:t>
            </a:r>
            <a:r>
              <a:rPr lang="en-GB" dirty="0" err="1" smtClean="0"/>
              <a:t>Virunga</a:t>
            </a:r>
            <a:r>
              <a:rPr lang="en-GB" dirty="0" smtClean="0"/>
              <a:t> mountains</a:t>
            </a:r>
          </a:p>
          <a:p>
            <a:r>
              <a:rPr lang="en-US" dirty="0" smtClean="0"/>
              <a:t>Extension (</a:t>
            </a:r>
            <a:r>
              <a:rPr lang="en-US" dirty="0" err="1" smtClean="0"/>
              <a:t>Nyabihu</a:t>
            </a:r>
            <a:r>
              <a:rPr lang="en-US" dirty="0" smtClean="0"/>
              <a:t>, </a:t>
            </a:r>
            <a:r>
              <a:rPr lang="en-US" dirty="0" err="1" smtClean="0"/>
              <a:t>Musanze</a:t>
            </a:r>
            <a:r>
              <a:rPr lang="en-US" dirty="0" smtClean="0"/>
              <a:t>, </a:t>
            </a:r>
            <a:r>
              <a:rPr lang="en-US" dirty="0" err="1" smtClean="0"/>
              <a:t>Burera</a:t>
            </a:r>
            <a:r>
              <a:rPr lang="en-US" dirty="0" smtClean="0"/>
              <a:t> and </a:t>
            </a:r>
            <a:r>
              <a:rPr lang="en-US" dirty="0" err="1" smtClean="0"/>
              <a:t>Rubavu</a:t>
            </a:r>
            <a:r>
              <a:rPr lang="en-US" dirty="0" smtClean="0"/>
              <a:t> districts)&gt;1500 m to 3000 altitude, 20 to 22°C </a:t>
            </a:r>
            <a:endParaRPr lang="en-GB" dirty="0" smtClean="0"/>
          </a:p>
          <a:p>
            <a:r>
              <a:rPr lang="en-GB" dirty="0" smtClean="0"/>
              <a:t>Literature review, </a:t>
            </a:r>
          </a:p>
          <a:p>
            <a:r>
              <a:rPr lang="en-GB" dirty="0" smtClean="0"/>
              <a:t>Unstructured survey and </a:t>
            </a:r>
            <a:r>
              <a:rPr lang="en-GB" dirty="0" err="1" smtClean="0"/>
              <a:t>intervews</a:t>
            </a:r>
            <a:r>
              <a:rPr lang="en-GB" dirty="0" smtClean="0"/>
              <a:t> </a:t>
            </a:r>
          </a:p>
          <a:p>
            <a:r>
              <a:rPr lang="en-GB" dirty="0" smtClean="0"/>
              <a:t>Observation during the field work in august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/>
          <a:lstStyle/>
          <a:p>
            <a:r>
              <a:rPr lang="en-GB" dirty="0" smtClean="0"/>
              <a:t>Results and discussion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hotos telephone\20180808_11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50" y="2357430"/>
            <a:ext cx="2374878" cy="2071702"/>
          </a:xfrm>
          <a:prstGeom prst="rect">
            <a:avLst/>
          </a:prstGeom>
          <a:noFill/>
        </p:spPr>
      </p:pic>
      <p:pic>
        <p:nvPicPr>
          <p:cNvPr id="3" name="Espace réservé pour une image  4" descr="20180808_1124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5875292" y="2390362"/>
            <a:ext cx="2143140" cy="2220152"/>
          </a:xfrm>
          <a:prstGeom prst="rect">
            <a:avLst/>
          </a:prstGeom>
        </p:spPr>
      </p:pic>
      <p:pic>
        <p:nvPicPr>
          <p:cNvPr id="8194" name="Picture 2" descr="http://www.naeb.gov.rw/fileadmin/_processed_/csm_Pyrethrum_product1_ed2ab84b0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286388"/>
            <a:ext cx="2857500" cy="13430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85852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Over 10,000 organized in seven (7) cooperatives. NAEB </a:t>
            </a:r>
            <a:r>
              <a:rPr lang="fr-FR" dirty="0" smtClean="0"/>
              <a:t>(</a:t>
            </a:r>
            <a:r>
              <a:rPr lang="en-US" dirty="0" smtClean="0"/>
              <a:t>2013)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000496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approximately 15 % of the world market share. NAEB </a:t>
            </a:r>
            <a:r>
              <a:rPr lang="fr-FR" dirty="0" smtClean="0"/>
              <a:t>(</a:t>
            </a:r>
            <a:r>
              <a:rPr lang="en-US" dirty="0" smtClean="0"/>
              <a:t>2013)</a:t>
            </a:r>
            <a:endParaRPr lang="fr-FR" dirty="0"/>
          </a:p>
        </p:txBody>
      </p:sp>
      <p:pic>
        <p:nvPicPr>
          <p:cNvPr id="8195" name="Picture 3" descr="D:\Photos telephone\20180808_122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71802" y="2714621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4" descr="20180808_1151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064474" y="2601102"/>
            <a:ext cx="3978233" cy="3678354"/>
          </a:xfrm>
          <a:prstGeom prst="rect">
            <a:avLst/>
          </a:prstGeom>
        </p:spPr>
      </p:pic>
      <p:pic>
        <p:nvPicPr>
          <p:cNvPr id="2050" name="Picture 2" descr="D:\Photos telephone\20180808_103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59791" y="2841143"/>
            <a:ext cx="4155453" cy="318802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42976" y="1000108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Manual </a:t>
            </a:r>
            <a:r>
              <a:rPr lang="en-GB" sz="2800" dirty="0" err="1" smtClean="0"/>
              <a:t>Labor</a:t>
            </a:r>
            <a:r>
              <a:rPr lang="en-GB" sz="2800" dirty="0" smtClean="0"/>
              <a:t> in PPFS</a:t>
            </a:r>
            <a:endParaRPr lang="fr-FR" sz="2800" dirty="0" smtClean="0"/>
          </a:p>
          <a:p>
            <a:r>
              <a:rPr lang="en-GB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Types of fertilizers used in Rwanda agrarian system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285992"/>
            <a:ext cx="5540150" cy="335758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858016" y="2428868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Marginal usage of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fertizers</a:t>
            </a:r>
            <a:endParaRPr lang="fr-FR" dirty="0"/>
          </a:p>
        </p:txBody>
      </p:sp>
      <p:pic>
        <p:nvPicPr>
          <p:cNvPr id="5" name="Picture 4" descr="D:\Photos telephone\20180808_115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547" y="3643314"/>
            <a:ext cx="2715453" cy="225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Pirethrum</a:t>
            </a:r>
            <a:r>
              <a:rPr lang="fr-FR" dirty="0" smtClean="0"/>
              <a:t> vs </a:t>
            </a:r>
            <a:r>
              <a:rPr lang="fr-FR" dirty="0" err="1" smtClean="0"/>
              <a:t>others</a:t>
            </a:r>
            <a:r>
              <a:rPr lang="fr-FR" dirty="0" smtClean="0"/>
              <a:t> export </a:t>
            </a:r>
            <a:r>
              <a:rPr lang="fr-FR" dirty="0" err="1" smtClean="0"/>
              <a:t>crops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81290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571604" y="600076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 : Author from statistics reported by NAEB (National Agricultural Export Development Board, 2012)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Organic insecticides</a:t>
            </a:r>
            <a:br>
              <a:rPr lang="en-GB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SOPYRWA			AGROPY </a:t>
            </a:r>
            <a:r>
              <a:rPr lang="en-GB" dirty="0" smtClean="0"/>
              <a:t>Ltd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ECOCERT under European Union regulations EC No. 834/2007 &amp; 889/2008 for Pyrethrum 5EW.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929718" cy="1357314"/>
          </a:xfrm>
        </p:spPr>
        <p:txBody>
          <a:bodyPr/>
          <a:lstStyle/>
          <a:p>
            <a:r>
              <a:rPr lang="fr-FR" sz="2400" dirty="0" smtClean="0"/>
              <a:t>PPFS+</a:t>
            </a:r>
            <a:r>
              <a:rPr lang="fr-FR" sz="2400" dirty="0" err="1" smtClean="0"/>
              <a:t>Agroforestry</a:t>
            </a:r>
            <a:r>
              <a:rPr lang="fr-FR" sz="2400" dirty="0" smtClean="0"/>
              <a:t>= profitable &amp; social </a:t>
            </a:r>
            <a:r>
              <a:rPr lang="fr-FR" sz="2400" dirty="0" err="1" smtClean="0"/>
              <a:t>farming</a:t>
            </a:r>
            <a:r>
              <a:rPr lang="fr-FR" sz="2400" dirty="0" smtClean="0"/>
              <a:t> system</a:t>
            </a:r>
            <a:endParaRPr lang="fr-FR" sz="2400" dirty="0"/>
          </a:p>
        </p:txBody>
      </p:sp>
      <p:sp>
        <p:nvSpPr>
          <p:cNvPr id="4" name="Flèche vers le bas 3"/>
          <p:cNvSpPr/>
          <p:nvPr/>
        </p:nvSpPr>
        <p:spPr>
          <a:xfrm>
            <a:off x="4786314" y="2357430"/>
            <a:ext cx="64294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429256" y="23574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endParaRPr lang="fr-FR" dirty="0"/>
          </a:p>
        </p:txBody>
      </p:sp>
      <p:grpSp>
        <p:nvGrpSpPr>
          <p:cNvPr id="39" name="Groupe 38"/>
          <p:cNvGrpSpPr/>
          <p:nvPr/>
        </p:nvGrpSpPr>
        <p:grpSpPr>
          <a:xfrm>
            <a:off x="1000068" y="2928934"/>
            <a:ext cx="8143932" cy="3429024"/>
            <a:chOff x="1000068" y="2928934"/>
            <a:chExt cx="8143932" cy="3429024"/>
          </a:xfrm>
        </p:grpSpPr>
        <p:grpSp>
          <p:nvGrpSpPr>
            <p:cNvPr id="34" name="Groupe 33"/>
            <p:cNvGrpSpPr/>
            <p:nvPr/>
          </p:nvGrpSpPr>
          <p:grpSpPr>
            <a:xfrm>
              <a:off x="1000068" y="2928934"/>
              <a:ext cx="8143932" cy="3429024"/>
              <a:chOff x="857224" y="3000372"/>
              <a:chExt cx="8143932" cy="342902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57224" y="3000372"/>
                <a:ext cx="2214578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Market oriented production </a:t>
                </a:r>
                <a:r>
                  <a:rPr lang="fr-FR" dirty="0" smtClean="0"/>
                  <a:t>&amp;</a:t>
                </a:r>
                <a:r>
                  <a:rPr lang="en-GB" dirty="0" smtClean="0"/>
                  <a:t> food supply</a:t>
                </a:r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86214" y="3000372"/>
                <a:ext cx="2357454" cy="9286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Social &amp;</a:t>
                </a:r>
                <a:r>
                  <a:rPr lang="fr-FR" dirty="0" err="1" smtClean="0"/>
                  <a:t>Human</a:t>
                </a:r>
                <a:r>
                  <a:rPr lang="fr-FR" dirty="0" smtClean="0"/>
                  <a:t> capital </a:t>
                </a:r>
                <a:endParaRPr lang="fr-FR" dirty="0"/>
              </a:p>
            </p:txBody>
          </p:sp>
          <p:sp>
            <p:nvSpPr>
              <p:cNvPr id="9" name="Flèche vers le bas 8"/>
              <p:cNvSpPr/>
              <p:nvPr/>
            </p:nvSpPr>
            <p:spPr>
              <a:xfrm>
                <a:off x="4786314" y="3929066"/>
                <a:ext cx="571504" cy="50006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714612" y="4429132"/>
                <a:ext cx="4357718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Networking of farmers between and within cooperative</a:t>
                </a:r>
                <a:endParaRPr lang="fr-FR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15140" y="3000372"/>
                <a:ext cx="2071702" cy="9286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Land  &amp;</a:t>
                </a:r>
                <a:r>
                  <a:rPr lang="en-GB" dirty="0" smtClean="0"/>
                  <a:t>Credit access</a:t>
                </a:r>
                <a:endParaRPr lang="fr-FR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71538" y="5929330"/>
                <a:ext cx="1857388" cy="500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FECOPPORWA 9,796 members </a:t>
                </a:r>
                <a:endParaRPr lang="fr-FR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57950" y="5929330"/>
                <a:ext cx="2643206" cy="500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 smtClean="0"/>
                  <a:t>Agriterra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AgriProFocus</a:t>
                </a:r>
                <a:r>
                  <a:rPr lang="en-GB" dirty="0" smtClean="0"/>
                  <a:t>, NEDATO</a:t>
                </a:r>
                <a:endParaRPr lang="fr-FR" dirty="0"/>
              </a:p>
            </p:txBody>
          </p:sp>
          <p:cxnSp>
            <p:nvCxnSpPr>
              <p:cNvPr id="18" name="Connecteur droit avec flèche 17"/>
              <p:cNvCxnSpPr>
                <a:stCxn id="29" idx="3"/>
                <a:endCxn id="33" idx="1"/>
              </p:cNvCxnSpPr>
              <p:nvPr/>
            </p:nvCxnSpPr>
            <p:spPr>
              <a:xfrm>
                <a:off x="3143240" y="5572140"/>
                <a:ext cx="78581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rot="5400000">
                <a:off x="1964513" y="4679165"/>
                <a:ext cx="928694" cy="5715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7072330" y="4572008"/>
                <a:ext cx="857256" cy="785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857224" y="5429264"/>
                <a:ext cx="2286016" cy="28575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National level</a:t>
                </a:r>
                <a:endParaRPr lang="fr-FR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715140" y="5429264"/>
                <a:ext cx="2214578" cy="28575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International level</a:t>
                </a:r>
                <a:endParaRPr lang="fr-FR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29058" y="5429264"/>
                <a:ext cx="2000264" cy="285752"/>
              </a:xfrm>
              <a:prstGeom prst="rect">
                <a:avLst/>
              </a:prstGeom>
              <a:solidFill>
                <a:schemeClr val="accent4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/>
                  <a:t>Regional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level</a:t>
                </a:r>
                <a:endParaRPr lang="fr-FR" dirty="0"/>
              </a:p>
            </p:txBody>
          </p:sp>
          <p:cxnSp>
            <p:nvCxnSpPr>
              <p:cNvPr id="43" name="Connecteur droit avec flèche 42"/>
              <p:cNvCxnSpPr/>
              <p:nvPr/>
            </p:nvCxnSpPr>
            <p:spPr>
              <a:xfrm>
                <a:off x="5929322" y="5500702"/>
                <a:ext cx="78581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/>
              <p:nvPr/>
            </p:nvCxnSpPr>
            <p:spPr>
              <a:xfrm rot="5400000">
                <a:off x="4894265" y="5249875"/>
                <a:ext cx="35639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3571868" y="5929330"/>
                <a:ext cx="2428892" cy="500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RDC, Burundi, Uganda</a:t>
                </a:r>
                <a:endParaRPr lang="fr-FR" dirty="0"/>
              </a:p>
            </p:txBody>
          </p:sp>
        </p:grpSp>
        <p:cxnSp>
          <p:nvCxnSpPr>
            <p:cNvPr id="25" name="Connecteur droit avec flèche 24"/>
            <p:cNvCxnSpPr>
              <a:stCxn id="7" idx="3"/>
              <a:endCxn id="8" idx="1"/>
            </p:cNvCxnSpPr>
            <p:nvPr/>
          </p:nvCxnSpPr>
          <p:spPr>
            <a:xfrm>
              <a:off x="3214646" y="3357562"/>
              <a:ext cx="714412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stCxn id="8" idx="3"/>
              <a:endCxn id="11" idx="1"/>
            </p:cNvCxnSpPr>
            <p:nvPr/>
          </p:nvCxnSpPr>
          <p:spPr>
            <a:xfrm>
              <a:off x="6286512" y="3393281"/>
              <a:ext cx="57147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928934"/>
            <a:ext cx="7924800" cy="1143000"/>
          </a:xfrm>
        </p:spPr>
        <p:txBody>
          <a:bodyPr/>
          <a:lstStyle/>
          <a:p>
            <a:r>
              <a:rPr lang="fr-FR" dirty="0" smtClean="0"/>
              <a:t>Conclusion et perspective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Positives aspects of land access regulation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Secure tenure</a:t>
            </a:r>
          </a:p>
          <a:p>
            <a:r>
              <a:rPr lang="en-GB" dirty="0" smtClean="0"/>
              <a:t>Access to credit both informal and formal</a:t>
            </a:r>
          </a:p>
          <a:p>
            <a:r>
              <a:rPr lang="en-GB" dirty="0" smtClean="0"/>
              <a:t>Organic farming </a:t>
            </a:r>
            <a:r>
              <a:rPr lang="en-GB" dirty="0" err="1" smtClean="0"/>
              <a:t>investiment</a:t>
            </a:r>
            <a:r>
              <a:rPr lang="en-GB" dirty="0" smtClean="0"/>
              <a:t> for </a:t>
            </a:r>
            <a:r>
              <a:rPr lang="en-GB" smtClean="0"/>
              <a:t>long time 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</a:p>
          <a:p>
            <a:r>
              <a:rPr lang="en-GB" dirty="0" smtClean="0"/>
              <a:t>Where</a:t>
            </a:r>
          </a:p>
          <a:p>
            <a:r>
              <a:rPr lang="en-GB" dirty="0" smtClean="0"/>
              <a:t>Why</a:t>
            </a:r>
          </a:p>
          <a:p>
            <a:r>
              <a:rPr lang="en-GB" dirty="0" smtClean="0"/>
              <a:t>How</a:t>
            </a:r>
          </a:p>
          <a:p>
            <a:endParaRPr lang="en-GB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85786" y="2357430"/>
            <a:ext cx="1714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Paysannat land management and use </a:t>
            </a:r>
          </a:p>
          <a:p>
            <a:r>
              <a:rPr lang="fr-FR" dirty="0" smtClean="0"/>
              <a:t>1936 Congo</a:t>
            </a:r>
          </a:p>
          <a:p>
            <a:r>
              <a:rPr lang="fr-FR" dirty="0" smtClean="0"/>
              <a:t>1945 Burundi</a:t>
            </a:r>
          </a:p>
          <a:p>
            <a:r>
              <a:rPr lang="fr-FR" dirty="0" smtClean="0"/>
              <a:t>1953 Rwanda</a:t>
            </a:r>
          </a:p>
          <a:p>
            <a:r>
              <a:rPr lang="fr-FR" dirty="0" smtClean="0"/>
              <a:t>2ha/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</a:p>
          <a:p>
            <a:r>
              <a:rPr lang="fr-FR" dirty="0" smtClean="0"/>
              <a:t>EEC&amp; </a:t>
            </a:r>
            <a:r>
              <a:rPr lang="fr-FR" dirty="0" err="1" smtClean="0"/>
              <a:t>Belgium</a:t>
            </a:r>
            <a:endParaRPr lang="fr-FR" dirty="0" smtClean="0"/>
          </a:p>
          <a:p>
            <a:r>
              <a:rPr lang="fr-FR" dirty="0" err="1" smtClean="0"/>
              <a:t>Certificate</a:t>
            </a:r>
            <a:r>
              <a:rPr lang="fr-FR" dirty="0" smtClean="0"/>
              <a:t> of use&amp;habitation</a:t>
            </a:r>
          </a:p>
          <a:p>
            <a:r>
              <a:rPr lang="fr-FR" dirty="0" err="1" smtClean="0"/>
              <a:t>Cooperative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pyrethrum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crop production is still low because the inputs are also still low.</a:t>
            </a:r>
          </a:p>
          <a:p>
            <a:r>
              <a:rPr lang="en-US" dirty="0" smtClean="0"/>
              <a:t>Lack of appropriate drying materials.</a:t>
            </a:r>
          </a:p>
          <a:p>
            <a:r>
              <a:rPr lang="en-US" dirty="0" smtClean="0"/>
              <a:t>Lack of adequate crop husbandry among farmers.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for pyrethrum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has continued to drop due to management problems.</a:t>
            </a:r>
          </a:p>
          <a:p>
            <a:r>
              <a:rPr lang="en-US" dirty="0" smtClean="0"/>
              <a:t>It is difficult to deliver the products from the farms to the factory.</a:t>
            </a:r>
          </a:p>
          <a:p>
            <a:r>
              <a:rPr lang="en-US" dirty="0" smtClean="0"/>
              <a:t>Poor infrastructures more especially in rural areas.</a:t>
            </a:r>
          </a:p>
          <a:p>
            <a:r>
              <a:rPr lang="en-US" dirty="0" smtClean="0"/>
              <a:t>Lack of information about international market for the small farmers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286124"/>
            <a:ext cx="79248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smtClean="0"/>
              <a:t>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Land </a:t>
            </a:r>
            <a:r>
              <a:rPr lang="fr-FR" dirty="0" err="1" smtClean="0"/>
              <a:t>reform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land </a:t>
            </a:r>
            <a:r>
              <a:rPr lang="fr-FR" dirty="0" err="1" smtClean="0"/>
              <a:t>reform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en-US" dirty="0" smtClean="0"/>
              <a:t> is critical to provide a framework for optimal use of available and predictable </a:t>
            </a:r>
            <a:r>
              <a:rPr lang="fr-FR" dirty="0" smtClean="0"/>
              <a:t>land </a:t>
            </a:r>
            <a:r>
              <a:rPr lang="fr-FR" dirty="0" err="1" smtClean="0"/>
              <a:t>resources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en-US" dirty="0" smtClean="0"/>
              <a:t>It required a well conceived legal </a:t>
            </a:r>
            <a:r>
              <a:rPr lang="fr-FR" dirty="0" smtClean="0"/>
              <a:t>and </a:t>
            </a:r>
            <a:r>
              <a:rPr lang="fr-FR" dirty="0" err="1" smtClean="0"/>
              <a:t>institutional</a:t>
            </a:r>
            <a:r>
              <a:rPr lang="fr-FR" dirty="0" smtClean="0"/>
              <a:t> changes, </a:t>
            </a:r>
          </a:p>
          <a:p>
            <a:pPr>
              <a:buNone/>
            </a:pPr>
            <a:endParaRPr lang="fr-FR" dirty="0" smtClean="0"/>
          </a:p>
          <a:p>
            <a:r>
              <a:rPr lang="en-US" dirty="0" smtClean="0"/>
              <a:t>Overcome land-related conflict and inequity,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Avoid discrimination in land access and ensure equity in inheritance as well as transparency in land transaction.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Land and </a:t>
            </a:r>
            <a:r>
              <a:rPr lang="fr-FR" dirty="0" err="1" smtClean="0"/>
              <a:t>agrarian</a:t>
            </a:r>
            <a:r>
              <a:rPr lang="fr-FR" dirty="0" smtClean="0"/>
              <a:t> </a:t>
            </a:r>
            <a:r>
              <a:rPr lang="fr-FR" dirty="0" err="1" smtClean="0"/>
              <a:t>reform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in Rwanda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62200"/>
            <a:ext cx="8091518" cy="44958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2004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Land </a:t>
            </a:r>
            <a:r>
              <a:rPr lang="fr-FR" dirty="0" err="1" smtClean="0"/>
              <a:t>policy</a:t>
            </a:r>
            <a:r>
              <a:rPr lang="fr-FR" dirty="0" smtClean="0"/>
              <a:t> and land </a:t>
            </a:r>
            <a:r>
              <a:rPr lang="fr-FR" dirty="0" err="1" smtClean="0"/>
              <a:t>laws</a:t>
            </a:r>
            <a:r>
              <a:rPr lang="fr-FR" dirty="0" smtClean="0"/>
              <a:t> change</a:t>
            </a:r>
          </a:p>
          <a:p>
            <a:r>
              <a:rPr lang="fr-FR" dirty="0" err="1" smtClean="0"/>
              <a:t>Consists</a:t>
            </a:r>
            <a:r>
              <a:rPr lang="fr-FR" dirty="0" smtClean="0"/>
              <a:t> in </a:t>
            </a:r>
            <a:r>
              <a:rPr lang="fr-FR" dirty="0" err="1" smtClean="0"/>
              <a:t>systematic</a:t>
            </a:r>
            <a:r>
              <a:rPr lang="fr-FR" dirty="0" smtClean="0"/>
              <a:t> registration and </a:t>
            </a:r>
            <a:r>
              <a:rPr lang="fr-FR" dirty="0" err="1" smtClean="0"/>
              <a:t>regularization</a:t>
            </a:r>
            <a:r>
              <a:rPr lang="fr-FR" dirty="0" smtClean="0"/>
              <a:t> of land use right  </a:t>
            </a:r>
          </a:p>
          <a:p>
            <a:r>
              <a:rPr lang="fr-FR" dirty="0" err="1" smtClean="0"/>
              <a:t>Facilitate</a:t>
            </a:r>
            <a:r>
              <a:rPr lang="fr-FR" dirty="0" smtClean="0"/>
              <a:t> land and </a:t>
            </a:r>
            <a:r>
              <a:rPr lang="fr-FR" dirty="0" err="1" smtClean="0"/>
              <a:t>incorporated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transaction</a:t>
            </a:r>
          </a:p>
          <a:p>
            <a:r>
              <a:rPr lang="fr-FR" dirty="0" err="1" smtClean="0"/>
              <a:t>Garantee</a:t>
            </a:r>
            <a:r>
              <a:rPr lang="fr-FR" dirty="0" smtClean="0"/>
              <a:t> land use </a:t>
            </a:r>
            <a:r>
              <a:rPr lang="fr-FR" dirty="0" err="1" smtClean="0"/>
              <a:t>efficiency</a:t>
            </a:r>
            <a:r>
              <a:rPr lang="fr-FR" dirty="0" smtClean="0"/>
              <a:t> by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 and land consolidation</a:t>
            </a:r>
          </a:p>
          <a:p>
            <a:r>
              <a:rPr lang="en-GB" dirty="0" smtClean="0"/>
              <a:t>Promoting collective or individual agribusiness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096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Land </a:t>
            </a:r>
            <a:r>
              <a:rPr lang="fr-FR" dirty="0" err="1" smtClean="0"/>
              <a:t>reform</a:t>
            </a:r>
            <a:r>
              <a:rPr lang="fr-FR" dirty="0" smtClean="0"/>
              <a:t> for </a:t>
            </a:r>
            <a:r>
              <a:rPr lang="fr-FR" dirty="0" err="1" smtClean="0"/>
              <a:t>increasing</a:t>
            </a:r>
            <a:r>
              <a:rPr lang="fr-FR" dirty="0" smtClean="0"/>
              <a:t> land value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362200"/>
            <a:ext cx="8643998" cy="4495800"/>
          </a:xfrm>
        </p:spPr>
        <p:txBody>
          <a:bodyPr/>
          <a:lstStyle/>
          <a:p>
            <a:pPr>
              <a:buNone/>
            </a:pPr>
            <a:r>
              <a:rPr lang="fr-FR" sz="2400" dirty="0" err="1" smtClean="0"/>
              <a:t>Organic</a:t>
            </a:r>
            <a:r>
              <a:rPr lang="fr-FR" sz="2400" dirty="0" smtClean="0"/>
              <a:t> </a:t>
            </a:r>
            <a:r>
              <a:rPr lang="fr-FR" sz="2400" dirty="0" err="1" smtClean="0"/>
              <a:t>material</a:t>
            </a:r>
            <a:r>
              <a:rPr lang="fr-FR" sz="2400" dirty="0" smtClean="0"/>
              <a:t> </a:t>
            </a:r>
            <a:r>
              <a:rPr lang="fr-FR" sz="2400" dirty="0" err="1" smtClean="0"/>
              <a:t>improve</a:t>
            </a:r>
            <a:r>
              <a:rPr lang="fr-FR" sz="2400" dirty="0" smtClean="0"/>
              <a:t> structure and texture of the </a:t>
            </a:r>
            <a:r>
              <a:rPr lang="fr-FR" sz="2400" dirty="0" err="1" smtClean="0"/>
              <a:t>soil</a:t>
            </a:r>
            <a:r>
              <a:rPr lang="fr-FR" sz="2400" dirty="0" smtClean="0"/>
              <a:t> for long </a:t>
            </a:r>
            <a:r>
              <a:rPr lang="fr-FR" sz="2400" dirty="0" err="1" smtClean="0"/>
              <a:t>term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err="1" smtClean="0"/>
              <a:t>Need</a:t>
            </a:r>
            <a:r>
              <a:rPr lang="fr-FR" sz="2400" dirty="0" smtClean="0"/>
              <a:t> </a:t>
            </a:r>
            <a:r>
              <a:rPr lang="fr-FR" sz="2400" dirty="0" err="1" smtClean="0"/>
              <a:t>garantee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the </a:t>
            </a:r>
            <a:r>
              <a:rPr lang="fr-FR" sz="2400" dirty="0" err="1" smtClean="0"/>
              <a:t>ownership</a:t>
            </a:r>
            <a:r>
              <a:rPr lang="fr-FR" sz="2400" dirty="0" smtClean="0"/>
              <a:t> or </a:t>
            </a:r>
            <a:r>
              <a:rPr lang="fr-FR" sz="2400" dirty="0" err="1" smtClean="0"/>
              <a:t>usefruct</a:t>
            </a:r>
            <a:r>
              <a:rPr lang="fr-FR" sz="2400" dirty="0" smtClean="0"/>
              <a:t> are </a:t>
            </a:r>
            <a:r>
              <a:rPr lang="fr-FR" sz="2400" dirty="0" err="1" smtClean="0"/>
              <a:t>insured</a:t>
            </a:r>
            <a:r>
              <a:rPr lang="fr-FR" sz="2400" dirty="0" smtClean="0"/>
              <a:t> for long time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err="1" smtClean="0"/>
              <a:t>Anhence</a:t>
            </a:r>
            <a:r>
              <a:rPr lang="fr-FR" sz="2400" dirty="0" smtClean="0"/>
              <a:t> 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 in agriculture, </a:t>
            </a:r>
            <a:r>
              <a:rPr lang="fr-FR" sz="2400" dirty="0" err="1" smtClean="0"/>
              <a:t>livestock</a:t>
            </a:r>
            <a:r>
              <a:rPr lang="fr-FR" sz="2400" dirty="0" smtClean="0"/>
              <a:t> and </a:t>
            </a:r>
            <a:r>
              <a:rPr lang="fr-FR" sz="2400" dirty="0" err="1" smtClean="0"/>
              <a:t>agroforestry</a:t>
            </a:r>
            <a:r>
              <a:rPr lang="fr-FR" sz="2400" dirty="0" smtClean="0"/>
              <a:t> 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err="1" smtClean="0"/>
              <a:t>Adding</a:t>
            </a:r>
            <a:r>
              <a:rPr lang="fr-FR" sz="2400" dirty="0" smtClean="0"/>
              <a:t> value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its</a:t>
            </a:r>
            <a:r>
              <a:rPr lang="fr-FR" sz="2400" dirty="0" smtClean="0"/>
              <a:t> </a:t>
            </a:r>
            <a:r>
              <a:rPr lang="fr-FR" sz="2400" dirty="0" err="1" smtClean="0"/>
              <a:t>potential</a:t>
            </a:r>
            <a:r>
              <a:rPr lang="fr-FR" sz="2400" dirty="0" smtClean="0"/>
              <a:t> </a:t>
            </a:r>
            <a:r>
              <a:rPr lang="fr-FR" sz="2400" dirty="0" err="1" smtClean="0"/>
              <a:t>fertility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organic</a:t>
            </a:r>
            <a:r>
              <a:rPr lang="fr-FR" dirty="0" smtClean="0"/>
              <a:t> agriculture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38634"/>
          </a:xfrm>
        </p:spPr>
        <p:txBody>
          <a:bodyPr/>
          <a:lstStyle/>
          <a:p>
            <a:r>
              <a:rPr lang="en-US" dirty="0" smtClean="0"/>
              <a:t>“Organic farming operates without pesticides, herbicides and inorganic fertilizers, and usually with a more diverse crop rotation.” (</a:t>
            </a:r>
            <a:r>
              <a:rPr lang="en-US" dirty="0" err="1" smtClean="0"/>
              <a:t>Bengstson</a:t>
            </a:r>
            <a:r>
              <a:rPr lang="en-US" dirty="0" smtClean="0"/>
              <a:t> et al., 2005)</a:t>
            </a:r>
          </a:p>
          <a:p>
            <a:r>
              <a:rPr lang="en-US" dirty="0" smtClean="0"/>
              <a:t>use of organic </a:t>
            </a:r>
            <a:r>
              <a:rPr lang="en-US" dirty="0"/>
              <a:t>fertilizers, manure </a:t>
            </a:r>
            <a:r>
              <a:rPr lang="en-US" dirty="0" smtClean="0"/>
              <a:t>and </a:t>
            </a:r>
            <a:r>
              <a:rPr lang="en-US" dirty="0" err="1" smtClean="0"/>
              <a:t>ley</a:t>
            </a:r>
            <a:r>
              <a:rPr lang="en-US" dirty="0" smtClean="0"/>
              <a:t> is the recognized as incentive in </a:t>
            </a:r>
            <a:r>
              <a:rPr lang="en-US" dirty="0"/>
              <a:t>organic </a:t>
            </a:r>
            <a:r>
              <a:rPr lang="en-US" dirty="0" smtClean="0"/>
              <a:t>farming</a:t>
            </a:r>
          </a:p>
          <a:p>
            <a:r>
              <a:rPr lang="en-US" dirty="0" smtClean="0"/>
              <a:t>Some pesticides are allowed when they are not selective.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farming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Unproductive</a:t>
            </a:r>
            <a:r>
              <a:rPr lang="fr-FR" dirty="0" smtClean="0"/>
              <a:t> </a:t>
            </a:r>
            <a:r>
              <a:rPr lang="fr-FR" dirty="0" err="1" smtClean="0"/>
              <a:t>farming</a:t>
            </a:r>
            <a:endParaRPr lang="fr-FR" dirty="0" smtClean="0"/>
          </a:p>
          <a:p>
            <a:r>
              <a:rPr lang="fr-FR" dirty="0" smtClean="0"/>
              <a:t>Subsistance agriculture</a:t>
            </a:r>
          </a:p>
          <a:p>
            <a:r>
              <a:rPr lang="fr-FR" dirty="0" smtClean="0"/>
              <a:t>Extensive agriculture</a:t>
            </a:r>
          </a:p>
          <a:p>
            <a:r>
              <a:rPr lang="fr-FR" dirty="0" err="1" smtClean="0"/>
              <a:t>Unprofitable</a:t>
            </a:r>
            <a:r>
              <a:rPr lang="fr-FR" dirty="0" smtClean="0"/>
              <a:t> business</a:t>
            </a:r>
          </a:p>
          <a:p>
            <a:r>
              <a:rPr lang="fr-FR" dirty="0" err="1" smtClean="0"/>
              <a:t>Necessarily</a:t>
            </a:r>
            <a:r>
              <a:rPr lang="fr-FR" dirty="0" smtClean="0"/>
              <a:t> </a:t>
            </a:r>
            <a:r>
              <a:rPr lang="fr-FR" dirty="0" err="1" smtClean="0"/>
              <a:t>environmentally</a:t>
            </a:r>
            <a:r>
              <a:rPr lang="fr-FR" dirty="0" smtClean="0"/>
              <a:t> </a:t>
            </a:r>
            <a:r>
              <a:rPr lang="fr-FR" dirty="0" err="1" smtClean="0"/>
              <a:t>friendly</a:t>
            </a:r>
            <a:r>
              <a:rPr lang="fr-FR" dirty="0" smtClean="0"/>
              <a:t> </a:t>
            </a:r>
            <a:r>
              <a:rPr lang="fr-FR" dirty="0" err="1" smtClean="0"/>
              <a:t>farming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question and objective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the agrarian system in Rwanda set up entirely on organic or inorganic fertilizers exclusively?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Is the rotation of pyrethrum and potatoes a good farming system to limit excessive use of mineral fertilizers and pesticides?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 analyse how organic agriculture can coexist with conventional agriculture and allow agriculture operators or investors to benefit of the market liberalisation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1655</TotalTime>
  <Words>636</Words>
  <Application>Microsoft Office PowerPoint</Application>
  <PresentationFormat>Affichage à l'écran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Thème1</vt:lpstr>
      <vt:lpstr>Land and agrarian reforms in Rwanda: Organic farming perspective</vt:lpstr>
      <vt:lpstr>Presentation </vt:lpstr>
      <vt:lpstr>Land reform</vt:lpstr>
      <vt:lpstr>Land and agrarian reform implementation in Rwanda</vt:lpstr>
      <vt:lpstr>Land reform for increasing land value</vt:lpstr>
      <vt:lpstr>What is organic agriculture</vt:lpstr>
      <vt:lpstr>Organic farming is not</vt:lpstr>
      <vt:lpstr>Research question and objective </vt:lpstr>
      <vt:lpstr>Objective </vt:lpstr>
      <vt:lpstr>Methodology</vt:lpstr>
      <vt:lpstr>Results and discussion</vt:lpstr>
      <vt:lpstr>Diapositive 12</vt:lpstr>
      <vt:lpstr>Diapositive 13</vt:lpstr>
      <vt:lpstr>Types of fertilizers used in Rwanda agrarian system</vt:lpstr>
      <vt:lpstr>Pirethrum vs others export crops</vt:lpstr>
      <vt:lpstr>Organic insecticides </vt:lpstr>
      <vt:lpstr>PPFS+Agroforestry= profitable &amp; social farming system</vt:lpstr>
      <vt:lpstr>Conclusion et perspective</vt:lpstr>
      <vt:lpstr>Positives aspects of land access regulation </vt:lpstr>
      <vt:lpstr>Diapositive 20</vt:lpstr>
      <vt:lpstr>Challenges for pyrethrum</vt:lpstr>
      <vt:lpstr>Challenge for pyrethrum</vt:lpstr>
      <vt:lpstr>Thank you very much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Mireille</dc:creator>
  <cp:lastModifiedBy>Mireille</cp:lastModifiedBy>
  <cp:revision>108</cp:revision>
  <dcterms:created xsi:type="dcterms:W3CDTF">2018-09-28T08:44:42Z</dcterms:created>
  <dcterms:modified xsi:type="dcterms:W3CDTF">2018-10-10T22:16:31Z</dcterms:modified>
</cp:coreProperties>
</file>