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81" r:id="rId6"/>
    <p:sldId id="262" r:id="rId7"/>
    <p:sldId id="263" r:id="rId8"/>
    <p:sldId id="265" r:id="rId9"/>
    <p:sldId id="266" r:id="rId10"/>
    <p:sldId id="267" r:id="rId11"/>
    <p:sldId id="268" r:id="rId12"/>
    <p:sldId id="269" r:id="rId13"/>
    <p:sldId id="270" r:id="rId14"/>
    <p:sldId id="280" r:id="rId15"/>
    <p:sldId id="271" r:id="rId16"/>
    <p:sldId id="272" r:id="rId17"/>
    <p:sldId id="273" r:id="rId18"/>
    <p:sldId id="274" r:id="rId19"/>
    <p:sldId id="275" r:id="rId20"/>
    <p:sldId id="276" r:id="rId21"/>
    <p:sldId id="277" r:id="rId22"/>
    <p:sldId id="278" r:id="rId23"/>
    <p:sldId id="282" r:id="rId24"/>
    <p:sldId id="279" r:id="rId2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91" autoAdjust="0"/>
  </p:normalViewPr>
  <p:slideViewPr>
    <p:cSldViewPr snapToGrid="0" snapToObjects="1">
      <p:cViewPr varScale="1">
        <p:scale>
          <a:sx n="66" d="100"/>
          <a:sy n="66" d="100"/>
        </p:scale>
        <p:origin x="-112" y="-7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BE"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E94D224-FDC9-EA41-A565-34879D94B9C4}" type="datetimeFigureOut">
              <a:rPr lang="fr-FR" smtClean="0"/>
              <a:t>22/11/18</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A7D874-4BE4-5C40-A14D-349D7329D600}" type="slidenum">
              <a:rPr lang="fr-FR" smtClean="0"/>
              <a:t>‹#›</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BE"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BE94D224-FDC9-EA41-A565-34879D94B9C4}" type="datetimeFigureOut">
              <a:rPr lang="fr-FR" smtClean="0"/>
              <a:t>22/11/18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A7D874-4BE4-5C40-A14D-349D7329D600}"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6A7D874-4BE4-5C40-A14D-349D7329D600}" type="slidenum">
              <a:rPr lang="fr-FR" smtClean="0"/>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BE94D224-FDC9-EA41-A565-34879D94B9C4}" type="datetimeFigureOut">
              <a:rPr lang="fr-FR" smtClean="0"/>
              <a:t>22/11/18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nl-BE"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nl-BE" smtClean="0"/>
              <a:t>Cliquez et modifiez le titre</a:t>
            </a:r>
            <a:endParaRPr kumimoji="0" lang="en-US"/>
          </a:p>
        </p:txBody>
      </p:sp>
      <p:sp>
        <p:nvSpPr>
          <p:cNvPr id="4" name="Espace réservé de la date 3"/>
          <p:cNvSpPr>
            <a:spLocks noGrp="1"/>
          </p:cNvSpPr>
          <p:nvPr>
            <p:ph type="dt" sz="half" idx="10"/>
          </p:nvPr>
        </p:nvSpPr>
        <p:spPr/>
        <p:txBody>
          <a:bodyPr/>
          <a:lstStyle/>
          <a:p>
            <a:fld id="{BE94D224-FDC9-EA41-A565-34879D94B9C4}" type="datetimeFigureOut">
              <a:rPr lang="fr-FR" smtClean="0"/>
              <a:t>22/11/18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6A7D874-4BE4-5C40-A14D-349D7329D600}" type="slidenum">
              <a:rPr lang="fr-FR" smtClean="0"/>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BE"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BE94D224-FDC9-EA41-A565-34879D94B9C4}" type="datetimeFigureOut">
              <a:rPr lang="fr-FR" smtClean="0"/>
              <a:t>22/11/18</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6A7D874-4BE4-5C40-A14D-349D7329D600}" type="slidenum">
              <a:rPr lang="fr-FR" smtClean="0"/>
              <a:t>‹#›</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BE"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nl-BE"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BE94D224-FDC9-EA41-A565-34879D94B9C4}" type="datetimeFigureOut">
              <a:rPr lang="fr-FR" smtClean="0"/>
              <a:t>22/11/18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A7D874-4BE4-5C40-A14D-349D7329D600}" type="slidenum">
              <a:rPr lang="fr-FR" smtClean="0"/>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7" name="Espace réservé de la date 6"/>
          <p:cNvSpPr>
            <a:spLocks noGrp="1"/>
          </p:cNvSpPr>
          <p:nvPr>
            <p:ph type="dt" sz="half" idx="10"/>
          </p:nvPr>
        </p:nvSpPr>
        <p:spPr/>
        <p:txBody>
          <a:bodyPr/>
          <a:lstStyle/>
          <a:p>
            <a:fld id="{BE94D224-FDC9-EA41-A565-34879D94B9C4}" type="datetimeFigureOut">
              <a:rPr lang="fr-FR" smtClean="0"/>
              <a:t>22/11/18</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6A7D874-4BE4-5C40-A14D-349D7329D600}" type="slidenum">
              <a:rPr lang="fr-FR" smtClean="0"/>
              <a:t>‹#›</a:t>
            </a:fld>
            <a:endParaRPr lang="fr-FR"/>
          </a:p>
        </p:txBody>
      </p:sp>
      <p:sp>
        <p:nvSpPr>
          <p:cNvPr id="23" name="Titre 22"/>
          <p:cNvSpPr>
            <a:spLocks noGrp="1"/>
          </p:cNvSpPr>
          <p:nvPr>
            <p:ph type="title"/>
          </p:nvPr>
        </p:nvSpPr>
        <p:spPr/>
        <p:txBody>
          <a:bodyPr rtlCol="0" anchor="b" anchorCtr="0"/>
          <a:lstStyle/>
          <a:p>
            <a:r>
              <a:rPr kumimoji="0" lang="nl-BE"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e la date 2"/>
          <p:cNvSpPr>
            <a:spLocks noGrp="1"/>
          </p:cNvSpPr>
          <p:nvPr>
            <p:ph type="dt" sz="half" idx="10"/>
          </p:nvPr>
        </p:nvSpPr>
        <p:spPr/>
        <p:txBody>
          <a:bodyPr/>
          <a:lstStyle/>
          <a:p>
            <a:fld id="{BE94D224-FDC9-EA41-A565-34879D94B9C4}" type="datetimeFigureOut">
              <a:rPr lang="fr-FR" smtClean="0"/>
              <a:t>22/11/18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6A7D874-4BE4-5C40-A14D-349D7329D600}"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BE94D224-FDC9-EA41-A565-34879D94B9C4}" type="datetimeFigureOut">
              <a:rPr lang="fr-FR" smtClean="0"/>
              <a:t>22/11/18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6A7D874-4BE4-5C40-A14D-349D7329D600}"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BE"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BE"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6A7D874-4BE4-5C40-A14D-349D7329D600}" type="slidenum">
              <a:rPr lang="fr-FR" smtClean="0"/>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BE94D224-FDC9-EA41-A565-34879D94B9C4}" type="datetimeFigureOut">
              <a:rPr lang="fr-FR" smtClean="0"/>
              <a:t>22/11/18</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6A7D874-4BE4-5C40-A14D-349D7329D600}" type="slidenum">
              <a:rPr lang="fr-FR" smtClean="0"/>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BE"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nl-BE"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BE"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BE94D224-FDC9-EA41-A565-34879D94B9C4}" type="datetimeFigureOut">
              <a:rPr lang="fr-FR" smtClean="0"/>
              <a:t>22/11/18</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94D224-FDC9-EA41-A565-34879D94B9C4}" type="datetimeFigureOut">
              <a:rPr lang="fr-FR" smtClean="0"/>
              <a:t>22/11/18</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6A7D874-4BE4-5C40-A14D-349D7329D600}" type="slidenum">
              <a:rPr lang="fr-FR" smtClean="0"/>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nl-BE"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BE" smtClean="0"/>
              <a:t>Cliquez pour modifier les styles du texte du masque</a:t>
            </a:r>
          </a:p>
          <a:p>
            <a:pPr lvl="1" eaLnBrk="1" latinLnBrk="0" hangingPunct="1"/>
            <a:r>
              <a:rPr kumimoji="0" lang="nl-BE" smtClean="0"/>
              <a:t>Deuxième niveau</a:t>
            </a:r>
          </a:p>
          <a:p>
            <a:pPr lvl="2" eaLnBrk="1" latinLnBrk="0" hangingPunct="1"/>
            <a:r>
              <a:rPr kumimoji="0" lang="nl-BE" smtClean="0"/>
              <a:t>Troisième niveau</a:t>
            </a:r>
          </a:p>
          <a:p>
            <a:pPr lvl="3" eaLnBrk="1" latinLnBrk="0" hangingPunct="1"/>
            <a:r>
              <a:rPr kumimoji="0" lang="nl-BE" smtClean="0"/>
              <a:t>Quatrième niveau</a:t>
            </a:r>
          </a:p>
          <a:p>
            <a:pPr lvl="4" eaLnBrk="1" latinLnBrk="0" hangingPunct="1"/>
            <a:r>
              <a:rPr kumimoji="0" lang="nl-BE"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92500" lnSpcReduction="20000"/>
          </a:bodyPr>
          <a:lstStyle/>
          <a:p>
            <a:r>
              <a:rPr lang="fr-FR" sz="2500" dirty="0" smtClean="0"/>
              <a:t>Le cas des médias </a:t>
            </a:r>
            <a:r>
              <a:rPr lang="fr-FR" sz="2500" dirty="0" err="1" smtClean="0"/>
              <a:t>vidéludiques</a:t>
            </a:r>
            <a:r>
              <a:rPr lang="fr-FR" sz="2500" dirty="0" smtClean="0"/>
              <a:t> et de leur « culture du produit »</a:t>
            </a:r>
          </a:p>
          <a:p>
            <a:r>
              <a:rPr lang="fr-FR" sz="2500" b="0" dirty="0" smtClean="0"/>
              <a:t>-</a:t>
            </a:r>
          </a:p>
          <a:p>
            <a:r>
              <a:rPr lang="fr-FR" sz="2500" b="0" dirty="0" smtClean="0"/>
              <a:t>Boris Krywicki – LEMME 22/11/18</a:t>
            </a:r>
            <a:endParaRPr lang="fr-FR" sz="2500" b="0" dirty="0"/>
          </a:p>
        </p:txBody>
      </p:sp>
      <p:sp>
        <p:nvSpPr>
          <p:cNvPr id="2" name="Titre 1"/>
          <p:cNvSpPr>
            <a:spLocks noGrp="1"/>
          </p:cNvSpPr>
          <p:nvPr>
            <p:ph type="ctrTitle"/>
          </p:nvPr>
        </p:nvSpPr>
        <p:spPr/>
        <p:txBody>
          <a:bodyPr>
            <a:normAutofit/>
          </a:bodyPr>
          <a:lstStyle/>
          <a:p>
            <a:r>
              <a:rPr lang="fr-FR" sz="3000" b="1" dirty="0" smtClean="0"/>
              <a:t>L’influence des marques sur le </a:t>
            </a:r>
            <a:r>
              <a:rPr lang="fr-FR" sz="3000" b="1" i="1" dirty="0" err="1" smtClean="0"/>
              <a:t>gatekeeping</a:t>
            </a:r>
            <a:r>
              <a:rPr lang="fr-FR" sz="3000" b="1" i="1" dirty="0" smtClean="0"/>
              <a:t> </a:t>
            </a:r>
            <a:r>
              <a:rPr lang="fr-FR" sz="3000" b="1" dirty="0" smtClean="0"/>
              <a:t>de la presse spécialisée</a:t>
            </a:r>
            <a:endParaRPr lang="fr-FR" sz="3000" b="1" dirty="0"/>
          </a:p>
        </p:txBody>
      </p:sp>
    </p:spTree>
    <p:extLst>
      <p:ext uri="{BB962C8B-B14F-4D97-AF65-F5344CB8AC3E}">
        <p14:creationId xmlns:p14="http://schemas.microsoft.com/office/powerpoint/2010/main" val="499987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L’absence de « culture journalistique » dans </a:t>
            </a:r>
            <a:br>
              <a:rPr lang="fr-FR" sz="2500" dirty="0" smtClean="0"/>
            </a:br>
            <a:r>
              <a:rPr lang="fr-FR" sz="2500" dirty="0" smtClean="0"/>
              <a:t>les magazines des années 1980 et 1990</a:t>
            </a:r>
            <a:endParaRPr lang="fr-FR" sz="2500" dirty="0"/>
          </a:p>
        </p:txBody>
      </p:sp>
      <p:sp>
        <p:nvSpPr>
          <p:cNvPr id="3" name="Espace réservé du contenu 2"/>
          <p:cNvSpPr>
            <a:spLocks noGrp="1"/>
          </p:cNvSpPr>
          <p:nvPr>
            <p:ph sz="quarter" idx="1"/>
          </p:nvPr>
        </p:nvSpPr>
        <p:spPr>
          <a:xfrm>
            <a:off x="301752" y="1522258"/>
            <a:ext cx="5302678" cy="4867120"/>
          </a:xfrm>
        </p:spPr>
        <p:txBody>
          <a:bodyPr>
            <a:normAutofit/>
          </a:bodyPr>
          <a:lstStyle/>
          <a:p>
            <a:pPr marL="0" indent="0" algn="just">
              <a:buNone/>
            </a:pPr>
            <a:r>
              <a:rPr lang="fr-BE" sz="2400" dirty="0"/>
              <a:t>« C’était une question de formation dans le sens global, c’est-à-dire que [les journalistes de l’époque] n’avaient pas le goût de faire [autre chose que de traiter des nouveautés]. Décrocher son téléphone pour appeler les gens ça les faisait chier, ce qu’ils voulaient c’était jouer aux jeux vidéo, éventuellement faire un guide sur tel jeu parce que c’était génial […] C’était une autre ambiance [qu’aujourd’hui], une autre formation au sens </a:t>
            </a:r>
            <a:r>
              <a:rPr lang="fr-BE" sz="2400" dirty="0" smtClean="0"/>
              <a:t>global.</a:t>
            </a:r>
            <a:r>
              <a:rPr lang="fr-BE" sz="2400" dirty="0"/>
              <a:t> » </a:t>
            </a:r>
            <a:endParaRPr lang="fr-FR" sz="2400" dirty="0"/>
          </a:p>
        </p:txBody>
      </p:sp>
      <p:pic>
        <p:nvPicPr>
          <p:cNvPr id="4" name="Image 3"/>
          <p:cNvPicPr>
            <a:picLocks noChangeAspect="1"/>
          </p:cNvPicPr>
          <p:nvPr/>
        </p:nvPicPr>
        <p:blipFill rotWithShape="1">
          <a:blip r:embed="rId2"/>
          <a:srcRect l="48310" t="3215" r="14489"/>
          <a:stretch/>
        </p:blipFill>
        <p:spPr>
          <a:xfrm>
            <a:off x="5765075" y="1168954"/>
            <a:ext cx="3023643" cy="4425031"/>
          </a:xfrm>
          <a:prstGeom prst="rect">
            <a:avLst/>
          </a:prstGeom>
        </p:spPr>
      </p:pic>
      <p:sp>
        <p:nvSpPr>
          <p:cNvPr id="6" name="Rectangle 5"/>
          <p:cNvSpPr/>
          <p:nvPr/>
        </p:nvSpPr>
        <p:spPr>
          <a:xfrm>
            <a:off x="5604430" y="5578266"/>
            <a:ext cx="3231722" cy="1200329"/>
          </a:xfrm>
          <a:prstGeom prst="rect">
            <a:avLst/>
          </a:prstGeom>
        </p:spPr>
        <p:txBody>
          <a:bodyPr wrap="square">
            <a:spAutoFit/>
          </a:bodyPr>
          <a:lstStyle/>
          <a:p>
            <a:pPr algn="just"/>
            <a:r>
              <a:rPr lang="nl-NL" dirty="0" err="1"/>
              <a:t>Entretien</a:t>
            </a:r>
            <a:r>
              <a:rPr lang="nl-NL" dirty="0"/>
              <a:t> </a:t>
            </a:r>
            <a:r>
              <a:rPr lang="nl-NL" dirty="0" err="1"/>
              <a:t>avec</a:t>
            </a:r>
            <a:r>
              <a:rPr lang="nl-NL" dirty="0"/>
              <a:t> </a:t>
            </a:r>
            <a:r>
              <a:rPr lang="nl-NL" dirty="0" err="1"/>
              <a:t>Ivan</a:t>
            </a:r>
            <a:r>
              <a:rPr lang="nl-NL" dirty="0"/>
              <a:t> </a:t>
            </a:r>
            <a:r>
              <a:rPr lang="nl-NL" dirty="0" err="1" smtClean="0"/>
              <a:t>Gaudé</a:t>
            </a:r>
            <a:r>
              <a:rPr lang="nl-NL" dirty="0" smtClean="0"/>
              <a:t> (ex-journaliste et </a:t>
            </a:r>
            <a:r>
              <a:rPr lang="nl-NL" dirty="0" err="1" smtClean="0"/>
              <a:t>rédacteur</a:t>
            </a:r>
            <a:r>
              <a:rPr lang="nl-NL" dirty="0" smtClean="0"/>
              <a:t> en chef à </a:t>
            </a:r>
            <a:r>
              <a:rPr lang="nl-NL" i="1" dirty="0" smtClean="0"/>
              <a:t>Joystick</a:t>
            </a:r>
            <a:r>
              <a:rPr lang="nl-NL" dirty="0" smtClean="0"/>
              <a:t>) </a:t>
            </a:r>
            <a:r>
              <a:rPr lang="nl-NL" dirty="0"/>
              <a:t>du 21 </a:t>
            </a:r>
            <a:r>
              <a:rPr lang="nl-NL" dirty="0" err="1"/>
              <a:t>septembre</a:t>
            </a:r>
            <a:r>
              <a:rPr lang="nl-NL" dirty="0"/>
              <a:t> </a:t>
            </a:r>
            <a:r>
              <a:rPr lang="nl-NL" dirty="0" smtClean="0"/>
              <a:t>2017</a:t>
            </a:r>
            <a:r>
              <a:rPr lang="nl-NL" dirty="0"/>
              <a:t>.</a:t>
            </a:r>
            <a:endParaRPr lang="fr-FR" dirty="0"/>
          </a:p>
        </p:txBody>
      </p:sp>
    </p:spTree>
    <p:extLst>
      <p:ext uri="{BB962C8B-B14F-4D97-AF65-F5344CB8AC3E}">
        <p14:creationId xmlns:p14="http://schemas.microsoft.com/office/powerpoint/2010/main" val="30460461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L’influence de l’industrie sur le </a:t>
            </a:r>
            <a:br>
              <a:rPr lang="fr-FR" sz="2500" dirty="0" smtClean="0"/>
            </a:br>
            <a:r>
              <a:rPr lang="fr-FR" sz="2500" i="1" dirty="0" err="1" smtClean="0"/>
              <a:t>gatekeeping</a:t>
            </a:r>
            <a:r>
              <a:rPr lang="fr-FR" sz="2500" i="1" dirty="0" smtClean="0"/>
              <a:t> </a:t>
            </a:r>
            <a:r>
              <a:rPr lang="fr-FR" sz="2500" dirty="0" smtClean="0"/>
              <a:t>des revues spécialisées </a:t>
            </a:r>
            <a:endParaRPr lang="fr-FR" sz="2500" dirty="0"/>
          </a:p>
        </p:txBody>
      </p:sp>
      <p:sp>
        <p:nvSpPr>
          <p:cNvPr id="3" name="Espace réservé du contenu 2"/>
          <p:cNvSpPr>
            <a:spLocks noGrp="1"/>
          </p:cNvSpPr>
          <p:nvPr>
            <p:ph sz="quarter" idx="1"/>
          </p:nvPr>
        </p:nvSpPr>
        <p:spPr>
          <a:xfrm>
            <a:off x="120948" y="1567360"/>
            <a:ext cx="4657192" cy="4572000"/>
          </a:xfrm>
        </p:spPr>
        <p:txBody>
          <a:bodyPr>
            <a:normAutofit/>
          </a:bodyPr>
          <a:lstStyle/>
          <a:p>
            <a:r>
              <a:rPr lang="fr-FR" sz="2400" dirty="0" smtClean="0"/>
              <a:t>Une majorité d’« événements suscités » (</a:t>
            </a:r>
            <a:r>
              <a:rPr lang="fr-FR" sz="2400" dirty="0" err="1" smtClean="0"/>
              <a:t>Charaudeau</a:t>
            </a:r>
            <a:r>
              <a:rPr lang="fr-FR" sz="2400" dirty="0" smtClean="0"/>
              <a:t>, 1997)</a:t>
            </a:r>
          </a:p>
          <a:p>
            <a:endParaRPr lang="fr-FR" sz="2400" smtClean="0"/>
          </a:p>
          <a:p>
            <a:endParaRPr lang="fr-FR" sz="2400" dirty="0"/>
          </a:p>
          <a:p>
            <a:pPr marL="0" indent="0" algn="just">
              <a:buNone/>
            </a:pPr>
            <a:r>
              <a:rPr lang="fr-FR" sz="2000" b="1" dirty="0" smtClean="0"/>
              <a:t>Ci-contre : capture d’écran du site </a:t>
            </a:r>
            <a:r>
              <a:rPr lang="fr-FR" sz="2000" b="1" i="1" dirty="0" err="1" smtClean="0"/>
              <a:t>Gameblog</a:t>
            </a:r>
            <a:r>
              <a:rPr lang="fr-FR" sz="2000" b="1" i="1" dirty="0" smtClean="0"/>
              <a:t> </a:t>
            </a:r>
            <a:r>
              <a:rPr lang="fr-FR" sz="2000" b="1" dirty="0" smtClean="0"/>
              <a:t>pendant le salon professionnel de l’E3 : le média se fait le relais de la communication officielle des acteurs de l’industrie.</a:t>
            </a:r>
            <a:endParaRPr lang="fr-FR" sz="2000" b="1" dirty="0"/>
          </a:p>
          <a:p>
            <a:pPr algn="just"/>
            <a:endParaRPr lang="fr-FR" sz="2400" dirty="0"/>
          </a:p>
        </p:txBody>
      </p:sp>
      <p:pic>
        <p:nvPicPr>
          <p:cNvPr id="4" name="Image 3" descr="05_img_mod6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140" y="1587516"/>
            <a:ext cx="4386018" cy="4398748"/>
          </a:xfrm>
          <a:prstGeom prst="rect">
            <a:avLst/>
          </a:prstGeom>
        </p:spPr>
      </p:pic>
    </p:spTree>
    <p:extLst>
      <p:ext uri="{BB962C8B-B14F-4D97-AF65-F5344CB8AC3E}">
        <p14:creationId xmlns:p14="http://schemas.microsoft.com/office/powerpoint/2010/main" val="19318102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communication dans le secteur du jeu vidéo</a:t>
            </a:r>
            <a:endParaRPr lang="fr-FR" dirty="0"/>
          </a:p>
        </p:txBody>
      </p:sp>
      <p:sp>
        <p:nvSpPr>
          <p:cNvPr id="3" name="Espace réservé du contenu 2"/>
          <p:cNvSpPr>
            <a:spLocks noGrp="1"/>
          </p:cNvSpPr>
          <p:nvPr>
            <p:ph sz="quarter" idx="1"/>
          </p:nvPr>
        </p:nvSpPr>
        <p:spPr>
          <a:xfrm>
            <a:off x="160648" y="1502102"/>
            <a:ext cx="8675504" cy="5330952"/>
          </a:xfrm>
        </p:spPr>
        <p:txBody>
          <a:bodyPr>
            <a:noAutofit/>
          </a:bodyPr>
          <a:lstStyle/>
          <a:p>
            <a:pPr marL="0" indent="0" algn="just">
              <a:buNone/>
            </a:pPr>
            <a:r>
              <a:rPr lang="fr-BE" sz="2200" dirty="0"/>
              <a:t>« Soyons très clairs : dans l’industrie du jeu vidéo, tous les employés qui travaillent sur des jeux vidéo </a:t>
            </a:r>
            <a:r>
              <a:rPr lang="fr-BE" sz="2200" dirty="0" smtClean="0"/>
              <a:t>[à gros budget] signent </a:t>
            </a:r>
            <a:r>
              <a:rPr lang="fr-BE" sz="2200" dirty="0"/>
              <a:t>un contrat qui dit qu’ils ne pourront jamais parler à la presse. […] Tant que le projet n’est pas annoncé, le jeu n’existe pas. Donc c’est très compliqué de parler en dehors des canaux de communication officiels […] Quand j’étais à </a:t>
            </a:r>
            <a:r>
              <a:rPr lang="fr-BE" sz="2200" i="1" dirty="0"/>
              <a:t>Libération</a:t>
            </a:r>
            <a:r>
              <a:rPr lang="fr-BE" sz="2200" dirty="0"/>
              <a:t>, j’ai pu voir comment fonctionnaient les autres industries culturelles, par exemple le cinéma où le « </a:t>
            </a:r>
            <a:r>
              <a:rPr lang="fr-BE" sz="2200" i="1" dirty="0"/>
              <a:t>on</a:t>
            </a:r>
            <a:r>
              <a:rPr lang="fr-BE" sz="2200" dirty="0"/>
              <a:t> » est constant, </a:t>
            </a:r>
            <a:r>
              <a:rPr lang="fr-BE" sz="2200" dirty="0" smtClean="0"/>
              <a:t>[tout comme] le </a:t>
            </a:r>
            <a:r>
              <a:rPr lang="fr-BE" sz="2200" dirty="0"/>
              <a:t>« </a:t>
            </a:r>
            <a:r>
              <a:rPr lang="fr-BE" sz="2200" i="1" dirty="0"/>
              <a:t>off </a:t>
            </a:r>
            <a:r>
              <a:rPr lang="fr-BE" sz="2200" dirty="0" smtClean="0"/>
              <a:t>», </a:t>
            </a:r>
            <a:r>
              <a:rPr lang="fr-BE" sz="2200" dirty="0"/>
              <a:t>il n’y a pas de </a:t>
            </a:r>
            <a:r>
              <a:rPr lang="fr-BE" sz="2200" i="1" dirty="0"/>
              <a:t>Non-Discolosure Agreement</a:t>
            </a:r>
            <a:r>
              <a:rPr lang="fr-BE" sz="2200" dirty="0"/>
              <a:t> ça n’existe quasiment pas, les projets sont annoncés alors qu’ils n’ont même pas commencé, les gens communiquent dessus dès le départ… Le cas du jeu vidéo est très particulier pour la communication, donc c’est très frustrant » </a:t>
            </a:r>
            <a:endParaRPr lang="fr-FR" sz="2200" dirty="0"/>
          </a:p>
        </p:txBody>
      </p:sp>
      <p:sp>
        <p:nvSpPr>
          <p:cNvPr id="5" name="Rectangle 4"/>
          <p:cNvSpPr/>
          <p:nvPr/>
        </p:nvSpPr>
        <p:spPr>
          <a:xfrm>
            <a:off x="5845712" y="5649371"/>
            <a:ext cx="3285691" cy="923330"/>
          </a:xfrm>
          <a:prstGeom prst="rect">
            <a:avLst/>
          </a:prstGeom>
        </p:spPr>
        <p:txBody>
          <a:bodyPr wrap="square">
            <a:spAutoFit/>
          </a:bodyPr>
          <a:lstStyle/>
          <a:p>
            <a:r>
              <a:rPr lang="nl-NL" dirty="0" err="1"/>
              <a:t>Entretien</a:t>
            </a:r>
            <a:r>
              <a:rPr lang="nl-NL" dirty="0"/>
              <a:t> du 20 </a:t>
            </a:r>
            <a:r>
              <a:rPr lang="nl-NL" dirty="0" err="1"/>
              <a:t>octobre</a:t>
            </a:r>
            <a:r>
              <a:rPr lang="nl-NL" dirty="0"/>
              <a:t> 2017 </a:t>
            </a:r>
            <a:r>
              <a:rPr lang="nl-NL" dirty="0" err="1"/>
              <a:t>avec</a:t>
            </a:r>
            <a:r>
              <a:rPr lang="nl-NL" dirty="0"/>
              <a:t> </a:t>
            </a:r>
            <a:r>
              <a:rPr lang="nl-NL" dirty="0" err="1"/>
              <a:t>Sébastien</a:t>
            </a:r>
            <a:r>
              <a:rPr lang="nl-NL" dirty="0"/>
              <a:t> </a:t>
            </a:r>
            <a:r>
              <a:rPr lang="nl-NL" dirty="0" err="1" smtClean="0"/>
              <a:t>Delahaye</a:t>
            </a:r>
            <a:r>
              <a:rPr lang="nl-NL" dirty="0" smtClean="0"/>
              <a:t> (ex-journaliste à </a:t>
            </a:r>
            <a:r>
              <a:rPr lang="nl-NL" i="1" dirty="0" smtClean="0"/>
              <a:t>Canard PC</a:t>
            </a:r>
            <a:r>
              <a:rPr lang="nl-NL" dirty="0" smtClean="0"/>
              <a:t>)</a:t>
            </a:r>
            <a:r>
              <a:rPr lang="fr-BE" dirty="0" smtClean="0"/>
              <a:t> </a:t>
            </a:r>
            <a:endParaRPr lang="fr-FR" dirty="0"/>
          </a:p>
        </p:txBody>
      </p:sp>
    </p:spTree>
    <p:extLst>
      <p:ext uri="{BB962C8B-B14F-4D97-AF65-F5344CB8AC3E}">
        <p14:creationId xmlns:p14="http://schemas.microsoft.com/office/powerpoint/2010/main" val="4289854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 culture du produit » ?</a:t>
            </a:r>
            <a:endParaRPr lang="fr-FR" dirty="0"/>
          </a:p>
        </p:txBody>
      </p:sp>
      <p:sp>
        <p:nvSpPr>
          <p:cNvPr id="3" name="Espace réservé du contenu 2"/>
          <p:cNvSpPr>
            <a:spLocks noGrp="1"/>
          </p:cNvSpPr>
          <p:nvPr>
            <p:ph sz="quarter" idx="1"/>
          </p:nvPr>
        </p:nvSpPr>
        <p:spPr/>
        <p:txBody>
          <a:bodyPr>
            <a:noAutofit/>
          </a:bodyPr>
          <a:lstStyle/>
          <a:p>
            <a:pPr algn="just"/>
            <a:r>
              <a:rPr lang="fr-BE" sz="2000" dirty="0"/>
              <a:t>« On est tellement élevés, dans la culture jeu vidéo, à penser que tout tourne autour du produit que, ce qui a longtemps servi de scoop et d’investigation dans la presse jeu vidéo, c’était d’obtenir des fuites sur le concept d’une console avant qu’elle soit annoncée. Et je pense que ça en dit très long sur le malentendu de ce secteur […</a:t>
            </a:r>
            <a:r>
              <a:rPr lang="fr-BE" sz="2000" dirty="0" smtClean="0"/>
              <a:t>] Les </a:t>
            </a:r>
            <a:r>
              <a:rPr lang="fr-BE" sz="2000" dirty="0"/>
              <a:t>éditeurs ont réussi à mettre en place une structure de pensée dans laquelle tout tourne autour de la question du produit. Je pense que c’est un héritage de la presse des années 1990, quand les premières cellules de Relations Presse vraiment efficaces se sont mises en place, à partir du moment où les couvertures des [magazines de] jeux vidéo ont cessé d’être des couvertures centrées sur les joueurs ou des dessins de presse mais de plus en plus des illustrations de jeux à venir. […] C’est-à-dire que quand on arrive dans [cette] presse on ne se pose même pas la question de ce dont on va parler. C’est une évidence, on va parler de produits commerciaux qui sont toujours déjà là »</a:t>
            </a:r>
          </a:p>
          <a:p>
            <a:pPr algn="just"/>
            <a:endParaRPr lang="fr-FR" sz="2000" dirty="0"/>
          </a:p>
        </p:txBody>
      </p:sp>
      <p:sp>
        <p:nvSpPr>
          <p:cNvPr id="5" name="Rectangle 4"/>
          <p:cNvSpPr/>
          <p:nvPr/>
        </p:nvSpPr>
        <p:spPr>
          <a:xfrm>
            <a:off x="5301455" y="5864207"/>
            <a:ext cx="3688844" cy="923330"/>
          </a:xfrm>
          <a:prstGeom prst="rect">
            <a:avLst/>
          </a:prstGeom>
        </p:spPr>
        <p:txBody>
          <a:bodyPr wrap="square">
            <a:spAutoFit/>
          </a:bodyPr>
          <a:lstStyle/>
          <a:p>
            <a:pPr algn="just"/>
            <a:r>
              <a:rPr lang="nl-NL" dirty="0" err="1"/>
              <a:t>Entretien</a:t>
            </a:r>
            <a:r>
              <a:rPr lang="nl-NL" dirty="0"/>
              <a:t> </a:t>
            </a:r>
            <a:r>
              <a:rPr lang="nl-NL" dirty="0" smtClean="0"/>
              <a:t>du </a:t>
            </a:r>
            <a:r>
              <a:rPr lang="nl-NL" dirty="0"/>
              <a:t>19 </a:t>
            </a:r>
            <a:r>
              <a:rPr lang="nl-NL" dirty="0" err="1"/>
              <a:t>janvier</a:t>
            </a:r>
            <a:r>
              <a:rPr lang="nl-NL" dirty="0"/>
              <a:t> </a:t>
            </a:r>
            <a:r>
              <a:rPr lang="nl-NL" dirty="0" smtClean="0"/>
              <a:t>2018 </a:t>
            </a:r>
            <a:r>
              <a:rPr lang="nl-NL" dirty="0" err="1" smtClean="0"/>
              <a:t>avec</a:t>
            </a:r>
            <a:r>
              <a:rPr lang="nl-NL" dirty="0" smtClean="0"/>
              <a:t> William </a:t>
            </a:r>
            <a:r>
              <a:rPr lang="nl-NL" dirty="0" err="1" smtClean="0"/>
              <a:t>Audureau</a:t>
            </a:r>
            <a:r>
              <a:rPr lang="nl-NL" dirty="0" smtClean="0"/>
              <a:t> (journaliste pour </a:t>
            </a:r>
            <a:r>
              <a:rPr lang="nl-NL" i="1" dirty="0" smtClean="0"/>
              <a:t>Le Monde Pixels</a:t>
            </a:r>
            <a:r>
              <a:rPr lang="nl-NL" dirty="0"/>
              <a:t>)</a:t>
            </a:r>
            <a:r>
              <a:rPr lang="nl-NL" dirty="0" smtClean="0"/>
              <a:t> </a:t>
            </a:r>
            <a:endParaRPr lang="fr-FR" dirty="0"/>
          </a:p>
        </p:txBody>
      </p:sp>
    </p:spTree>
    <p:extLst>
      <p:ext uri="{BB962C8B-B14F-4D97-AF65-F5344CB8AC3E}">
        <p14:creationId xmlns:p14="http://schemas.microsoft.com/office/powerpoint/2010/main" val="29106477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smtClean="0"/>
              <a:t>De la « censure invisible » (Durand, 2006) </a:t>
            </a:r>
            <a:br>
              <a:rPr lang="fr-FR" sz="2400" dirty="0" smtClean="0"/>
            </a:br>
            <a:r>
              <a:rPr lang="fr-FR" sz="2400" dirty="0" smtClean="0"/>
              <a:t>dans la presse </a:t>
            </a:r>
            <a:r>
              <a:rPr lang="fr-FR" sz="2400" dirty="0" err="1" smtClean="0"/>
              <a:t>vidéoludique</a:t>
            </a:r>
            <a:r>
              <a:rPr lang="fr-FR" sz="2400" dirty="0" smtClean="0"/>
              <a:t> ?</a:t>
            </a:r>
            <a:endParaRPr lang="fr-FR" sz="2400" dirty="0"/>
          </a:p>
        </p:txBody>
      </p:sp>
      <p:sp>
        <p:nvSpPr>
          <p:cNvPr id="3" name="Espace réservé du contenu 2"/>
          <p:cNvSpPr>
            <a:spLocks noGrp="1"/>
          </p:cNvSpPr>
          <p:nvPr>
            <p:ph sz="quarter" idx="1"/>
          </p:nvPr>
        </p:nvSpPr>
        <p:spPr>
          <a:xfrm>
            <a:off x="301752" y="1527048"/>
            <a:ext cx="5502148" cy="4572000"/>
          </a:xfrm>
        </p:spPr>
        <p:txBody>
          <a:bodyPr>
            <a:normAutofit fontScale="92500" lnSpcReduction="10000"/>
          </a:bodyPr>
          <a:lstStyle/>
          <a:p>
            <a:pPr marL="0" indent="0" algn="just">
              <a:buNone/>
            </a:pPr>
            <a:r>
              <a:rPr lang="fr-BE" dirty="0"/>
              <a:t>« </a:t>
            </a:r>
            <a:r>
              <a:rPr lang="fr-BE" dirty="0" smtClean="0"/>
              <a:t>[…] [L’]invisibilité [de la censure invisible] peut tenir aussi au fait qu’elle trouve en bien des cas à s’exercer […] par la </a:t>
            </a:r>
            <a:r>
              <a:rPr lang="fr-BE" dirty="0"/>
              <a:t>surexposition </a:t>
            </a:r>
            <a:r>
              <a:rPr lang="fr-BE" dirty="0" smtClean="0"/>
              <a:t>qu’elle confère à </a:t>
            </a:r>
            <a:r>
              <a:rPr lang="fr-BE" dirty="0"/>
              <a:t>d’autres discours ou d’autres objets […] La censure, en pareils cas, n’est pas l’absence d’un écrit ou d’un genre d’écrits, elle en est l’exorbitante, l’exaspérante présence ; elle n’est pas silence ordonné à la parole, elle est encouragement non senti à parler en un certain sens […] » </a:t>
            </a:r>
            <a:r>
              <a:rPr lang="fr-BE" dirty="0" smtClean="0"/>
              <a:t>(Durand, 2006 : 16).</a:t>
            </a:r>
            <a:endParaRPr lang="fr-FR" dirty="0"/>
          </a:p>
        </p:txBody>
      </p:sp>
      <p:pic>
        <p:nvPicPr>
          <p:cNvPr id="4" name="Image 3"/>
          <p:cNvPicPr>
            <a:picLocks noChangeAspect="1"/>
          </p:cNvPicPr>
          <p:nvPr/>
        </p:nvPicPr>
        <p:blipFill>
          <a:blip r:embed="rId2"/>
          <a:stretch>
            <a:fillRect/>
          </a:stretch>
        </p:blipFill>
        <p:spPr>
          <a:xfrm>
            <a:off x="6369807" y="1627828"/>
            <a:ext cx="2333904" cy="4584027"/>
          </a:xfrm>
          <a:prstGeom prst="rect">
            <a:avLst/>
          </a:prstGeom>
        </p:spPr>
      </p:pic>
    </p:spTree>
    <p:extLst>
      <p:ext uri="{BB962C8B-B14F-4D97-AF65-F5344CB8AC3E}">
        <p14:creationId xmlns:p14="http://schemas.microsoft.com/office/powerpoint/2010/main" val="3692223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revues « officielles »</a:t>
            </a:r>
            <a:endParaRPr lang="fr-FR" dirty="0"/>
          </a:p>
        </p:txBody>
      </p:sp>
      <p:pic>
        <p:nvPicPr>
          <p:cNvPr id="4" name="Espace réservé du contenu 3" descr="xboxmag.jpg"/>
          <p:cNvPicPr>
            <a:picLocks noGrp="1" noChangeAspect="1"/>
          </p:cNvPicPr>
          <p:nvPr>
            <p:ph sz="quarter" idx="1"/>
          </p:nvPr>
        </p:nvPicPr>
        <p:blipFill>
          <a:blip r:embed="rId2">
            <a:extLst>
              <a:ext uri="{28A0092B-C50C-407E-A947-70E740481C1C}">
                <a14:useLocalDpi xmlns:a14="http://schemas.microsoft.com/office/drawing/2010/main" val="0"/>
              </a:ext>
            </a:extLst>
          </a:blip>
          <a:srcRect l="-75647" r="-75647"/>
          <a:stretch>
            <a:fillRect/>
          </a:stretch>
        </p:blipFill>
        <p:spPr>
          <a:xfrm>
            <a:off x="-2349539" y="1527048"/>
            <a:ext cx="9381342" cy="5043732"/>
          </a:xfrm>
        </p:spPr>
      </p:pic>
      <p:pic>
        <p:nvPicPr>
          <p:cNvPr id="5" name="Image 4" descr="nlm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455" y="1506892"/>
            <a:ext cx="4083352" cy="5043732"/>
          </a:xfrm>
          <a:prstGeom prst="rect">
            <a:avLst/>
          </a:prstGeom>
        </p:spPr>
      </p:pic>
    </p:spTree>
    <p:extLst>
      <p:ext uri="{BB962C8B-B14F-4D97-AF65-F5344CB8AC3E}">
        <p14:creationId xmlns:p14="http://schemas.microsoft.com/office/powerpoint/2010/main" val="40344880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Les rapprochements paroxysmiques des </a:t>
            </a:r>
            <a:br>
              <a:rPr lang="fr-FR" sz="2500" dirty="0" smtClean="0"/>
            </a:br>
            <a:r>
              <a:rPr lang="fr-FR" sz="2500" dirty="0" smtClean="0"/>
              <a:t>médias spécialisés avec l’industrie</a:t>
            </a:r>
            <a:endParaRPr lang="fr-FR" sz="2500" dirty="0"/>
          </a:p>
        </p:txBody>
      </p:sp>
      <p:pic>
        <p:nvPicPr>
          <p:cNvPr id="4" name="Espace réservé du contenu 3" descr="Capture d’écran 2018-11-19 à 15.38.04.png"/>
          <p:cNvPicPr>
            <a:picLocks noGrp="1" noChangeAspect="1"/>
          </p:cNvPicPr>
          <p:nvPr>
            <p:ph sz="quarter" idx="1"/>
          </p:nvPr>
        </p:nvPicPr>
        <p:blipFill>
          <a:blip r:embed="rId2">
            <a:extLst>
              <a:ext uri="{28A0092B-C50C-407E-A947-70E740481C1C}">
                <a14:useLocalDpi xmlns:a14="http://schemas.microsoft.com/office/drawing/2010/main" val="0"/>
              </a:ext>
            </a:extLst>
          </a:blip>
          <a:srcRect l="-25506" r="-25506"/>
          <a:stretch>
            <a:fillRect/>
          </a:stretch>
        </p:blipFill>
        <p:spPr>
          <a:xfrm>
            <a:off x="-424539" y="1527047"/>
            <a:ext cx="9915572" cy="5330953"/>
          </a:xfrm>
        </p:spPr>
      </p:pic>
    </p:spTree>
    <p:extLst>
      <p:ext uri="{BB962C8B-B14F-4D97-AF65-F5344CB8AC3E}">
        <p14:creationId xmlns:p14="http://schemas.microsoft.com/office/powerpoint/2010/main" val="599526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pic>
        <p:nvPicPr>
          <p:cNvPr id="4" name="Espace réservé du contenu 3" descr="Capture d’écran 2018-11-19 à 15.39.30.png"/>
          <p:cNvPicPr>
            <a:picLocks noGrp="1" noChangeAspect="1"/>
          </p:cNvPicPr>
          <p:nvPr>
            <p:ph sz="quarter" idx="1"/>
          </p:nvPr>
        </p:nvPicPr>
        <p:blipFill>
          <a:blip r:embed="rId2">
            <a:extLst>
              <a:ext uri="{28A0092B-C50C-407E-A947-70E740481C1C}">
                <a14:useLocalDpi xmlns:a14="http://schemas.microsoft.com/office/drawing/2010/main" val="0"/>
              </a:ext>
            </a:extLst>
          </a:blip>
          <a:srcRect l="-15532" r="-15532"/>
          <a:stretch>
            <a:fillRect/>
          </a:stretch>
        </p:blipFill>
        <p:spPr>
          <a:xfrm>
            <a:off x="-61092" y="1527048"/>
            <a:ext cx="9265566" cy="4922798"/>
          </a:xfrm>
        </p:spPr>
      </p:pic>
    </p:spTree>
    <p:extLst>
      <p:ext uri="{BB962C8B-B14F-4D97-AF65-F5344CB8AC3E}">
        <p14:creationId xmlns:p14="http://schemas.microsoft.com/office/powerpoint/2010/main" val="30358524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pic>
        <p:nvPicPr>
          <p:cNvPr id="4" name="Image 3" descr="Capture d’écran 2018-11-19 à 15.4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766" y="1527048"/>
            <a:ext cx="5858308" cy="5628916"/>
          </a:xfrm>
          <a:prstGeom prst="rect">
            <a:avLst/>
          </a:prstGeom>
        </p:spPr>
      </p:pic>
      <p:sp>
        <p:nvSpPr>
          <p:cNvPr id="3" name="Espace réservé du contenu 2"/>
          <p:cNvSpPr>
            <a:spLocks noGrp="1"/>
          </p:cNvSpPr>
          <p:nvPr>
            <p:ph sz="quarter" idx="1"/>
          </p:nvPr>
        </p:nvSpPr>
        <p:spPr>
          <a:xfrm>
            <a:off x="3481005" y="1527048"/>
            <a:ext cx="8503920" cy="4572000"/>
          </a:xfrm>
        </p:spPr>
        <p:txBody>
          <a:bodyPr/>
          <a:lstStyle/>
          <a:p>
            <a:pPr marL="0" indent="0">
              <a:buNone/>
            </a:pPr>
            <a:r>
              <a:rPr lang="fr-FR" dirty="0" smtClean="0"/>
              <a:t>19 juin 2000</a:t>
            </a:r>
            <a:endParaRPr lang="fr-FR" dirty="0"/>
          </a:p>
        </p:txBody>
      </p:sp>
    </p:spTree>
    <p:extLst>
      <p:ext uri="{BB962C8B-B14F-4D97-AF65-F5344CB8AC3E}">
        <p14:creationId xmlns:p14="http://schemas.microsoft.com/office/powerpoint/2010/main" val="40462496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pic>
        <p:nvPicPr>
          <p:cNvPr id="4" name="Espace réservé du contenu 3" descr="Capture d’écran 2018-11-19 à 15.47.57.png"/>
          <p:cNvPicPr>
            <a:picLocks noGrp="1" noChangeAspect="1"/>
          </p:cNvPicPr>
          <p:nvPr>
            <p:ph sz="quarter" idx="1"/>
          </p:nvPr>
        </p:nvPicPr>
        <p:blipFill>
          <a:blip r:embed="rId2">
            <a:extLst>
              <a:ext uri="{28A0092B-C50C-407E-A947-70E740481C1C}">
                <a14:useLocalDpi xmlns:a14="http://schemas.microsoft.com/office/drawing/2010/main" val="0"/>
              </a:ext>
            </a:extLst>
          </a:blip>
          <a:srcRect l="-8148" r="-8148"/>
          <a:stretch>
            <a:fillRect/>
          </a:stretch>
        </p:blipFill>
        <p:spPr>
          <a:xfrm>
            <a:off x="-385395" y="1527047"/>
            <a:ext cx="9915573" cy="5330953"/>
          </a:xfrm>
        </p:spPr>
      </p:pic>
    </p:spTree>
    <p:extLst>
      <p:ext uri="{BB962C8B-B14F-4D97-AF65-F5344CB8AC3E}">
        <p14:creationId xmlns:p14="http://schemas.microsoft.com/office/powerpoint/2010/main" val="245840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L’enquête dans la presse jeu vidéo</a:t>
            </a:r>
            <a:endParaRPr lang="fr-FR" dirty="0"/>
          </a:p>
        </p:txBody>
      </p:sp>
      <p:pic>
        <p:nvPicPr>
          <p:cNvPr id="4" name="Espace réservé du contenu 3" descr="Capture d’écran 2018-11-14 à 14.55.30.png"/>
          <p:cNvPicPr>
            <a:picLocks noGrp="1" noChangeAspect="1"/>
          </p:cNvPicPr>
          <p:nvPr>
            <p:ph sz="quarter" idx="1"/>
          </p:nvPr>
        </p:nvPicPr>
        <p:blipFill>
          <a:blip r:embed="rId2">
            <a:extLst>
              <a:ext uri="{28A0092B-C50C-407E-A947-70E740481C1C}">
                <a14:useLocalDpi xmlns:a14="http://schemas.microsoft.com/office/drawing/2010/main" val="0"/>
              </a:ext>
            </a:extLst>
          </a:blip>
          <a:srcRect l="-5091" r="-5091"/>
          <a:stretch>
            <a:fillRect/>
          </a:stretch>
        </p:blipFill>
        <p:spPr>
          <a:xfrm>
            <a:off x="-44740" y="1683351"/>
            <a:ext cx="9188740" cy="4940183"/>
          </a:xfrm>
        </p:spPr>
      </p:pic>
    </p:spTree>
    <p:extLst>
      <p:ext uri="{BB962C8B-B14F-4D97-AF65-F5344CB8AC3E}">
        <p14:creationId xmlns:p14="http://schemas.microsoft.com/office/powerpoint/2010/main" val="38431484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sp>
        <p:nvSpPr>
          <p:cNvPr id="6" name="Espace réservé du contenu 5"/>
          <p:cNvSpPr>
            <a:spLocks noGrp="1"/>
          </p:cNvSpPr>
          <p:nvPr>
            <p:ph sz="quarter" idx="1"/>
          </p:nvPr>
        </p:nvSpPr>
        <p:spPr/>
        <p:txBody>
          <a:bodyPr/>
          <a:lstStyle/>
          <a:p>
            <a:pPr marL="0" indent="0" algn="ctr">
              <a:buNone/>
            </a:pPr>
            <a:r>
              <a:rPr lang="fr-FR" dirty="0" smtClean="0"/>
              <a:t>5 juillet 2009</a:t>
            </a:r>
            <a:endParaRPr lang="fr-FR" dirty="0"/>
          </a:p>
        </p:txBody>
      </p:sp>
      <p:pic>
        <p:nvPicPr>
          <p:cNvPr id="7" name="Image 6" descr="Capture d’écran 2018-11-19 à 15.49.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8325"/>
            <a:ext cx="9144000" cy="3303165"/>
          </a:xfrm>
          <a:prstGeom prst="rect">
            <a:avLst/>
          </a:prstGeom>
        </p:spPr>
      </p:pic>
    </p:spTree>
    <p:extLst>
      <p:ext uri="{BB962C8B-B14F-4D97-AF65-F5344CB8AC3E}">
        <p14:creationId xmlns:p14="http://schemas.microsoft.com/office/powerpoint/2010/main" val="133839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sp>
        <p:nvSpPr>
          <p:cNvPr id="5" name="Espace réservé du contenu 4"/>
          <p:cNvSpPr>
            <a:spLocks noGrp="1"/>
          </p:cNvSpPr>
          <p:nvPr>
            <p:ph sz="quarter" idx="1"/>
          </p:nvPr>
        </p:nvSpPr>
        <p:spPr/>
        <p:txBody>
          <a:bodyPr/>
          <a:lstStyle/>
          <a:p>
            <a:pPr marL="0" indent="0">
              <a:buNone/>
            </a:pPr>
            <a:r>
              <a:rPr lang="fr-FR" dirty="0" smtClean="0"/>
              <a:t>Le même jour :</a:t>
            </a:r>
          </a:p>
          <a:p>
            <a:pPr marL="0" indent="0">
              <a:buNone/>
            </a:pPr>
            <a:endParaRPr lang="fr-FR" dirty="0"/>
          </a:p>
          <a:p>
            <a:pPr marL="0" indent="0">
              <a:buNone/>
            </a:pPr>
            <a:endParaRPr lang="fr-FR" dirty="0" smtClean="0"/>
          </a:p>
          <a:p>
            <a:pPr marL="0" indent="0">
              <a:buNone/>
            </a:pPr>
            <a:endParaRPr lang="fr-FR" dirty="0"/>
          </a:p>
          <a:p>
            <a:pPr marL="0" indent="0">
              <a:buNone/>
            </a:pPr>
            <a:endParaRPr lang="fr-FR" dirty="0"/>
          </a:p>
          <a:p>
            <a:pPr marL="0" indent="0">
              <a:buNone/>
            </a:pPr>
            <a:r>
              <a:rPr lang="fr-FR" dirty="0" smtClean="0"/>
              <a:t>Deux semaines après :</a:t>
            </a:r>
            <a:endParaRPr lang="fr-FR" dirty="0"/>
          </a:p>
        </p:txBody>
      </p:sp>
      <p:pic>
        <p:nvPicPr>
          <p:cNvPr id="6" name="Image 5" descr="Capture d’écran 2018-11-19 à 15.57.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557"/>
            <a:ext cx="9144000" cy="1856301"/>
          </a:xfrm>
          <a:prstGeom prst="rect">
            <a:avLst/>
          </a:prstGeom>
        </p:spPr>
      </p:pic>
      <p:pic>
        <p:nvPicPr>
          <p:cNvPr id="7" name="Image 6" descr="Capture d’écran 2018-11-19 à 15.56.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9692"/>
            <a:ext cx="9131300" cy="2006600"/>
          </a:xfrm>
          <a:prstGeom prst="rect">
            <a:avLst/>
          </a:prstGeom>
        </p:spPr>
      </p:pic>
    </p:spTree>
    <p:extLst>
      <p:ext uri="{BB962C8B-B14F-4D97-AF65-F5344CB8AC3E}">
        <p14:creationId xmlns:p14="http://schemas.microsoft.com/office/powerpoint/2010/main" val="24595097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a:t>Les rapprochements paroxysmiques des </a:t>
            </a:r>
            <a:br>
              <a:rPr lang="fr-FR" sz="2500" dirty="0"/>
            </a:br>
            <a:r>
              <a:rPr lang="fr-FR" sz="2500" dirty="0"/>
              <a:t>médias spécialisés avec l’industrie</a:t>
            </a:r>
          </a:p>
        </p:txBody>
      </p:sp>
      <p:sp>
        <p:nvSpPr>
          <p:cNvPr id="5" name="Espace réservé du contenu 4"/>
          <p:cNvSpPr>
            <a:spLocks noGrp="1"/>
          </p:cNvSpPr>
          <p:nvPr>
            <p:ph sz="quarter" idx="1"/>
          </p:nvPr>
        </p:nvSpPr>
        <p:spPr>
          <a:xfrm>
            <a:off x="301752" y="1466580"/>
            <a:ext cx="8503920" cy="4572000"/>
          </a:xfrm>
        </p:spPr>
        <p:txBody>
          <a:bodyPr/>
          <a:lstStyle/>
          <a:p>
            <a:pPr marL="0" indent="0" algn="ctr">
              <a:buNone/>
            </a:pPr>
            <a:r>
              <a:rPr lang="fr-FR" dirty="0" smtClean="0"/>
              <a:t>Trois semaines après :</a:t>
            </a:r>
            <a:endParaRPr lang="fr-FR" dirty="0"/>
          </a:p>
        </p:txBody>
      </p:sp>
      <p:pic>
        <p:nvPicPr>
          <p:cNvPr id="6" name="Image 5" descr="Capture d’écran 2018-11-19 à 15.59.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822" y="2032570"/>
            <a:ext cx="6197600" cy="5067300"/>
          </a:xfrm>
          <a:prstGeom prst="rect">
            <a:avLst/>
          </a:prstGeom>
        </p:spPr>
      </p:pic>
    </p:spTree>
    <p:extLst>
      <p:ext uri="{BB962C8B-B14F-4D97-AF65-F5344CB8AC3E}">
        <p14:creationId xmlns:p14="http://schemas.microsoft.com/office/powerpoint/2010/main" val="8531663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Vers une hypothèse pour la suite</a:t>
            </a:r>
            <a:endParaRPr lang="fr-FR" dirty="0"/>
          </a:p>
        </p:txBody>
      </p:sp>
      <p:sp>
        <p:nvSpPr>
          <p:cNvPr id="3" name="Espace réservé du contenu 2"/>
          <p:cNvSpPr>
            <a:spLocks noGrp="1"/>
          </p:cNvSpPr>
          <p:nvPr>
            <p:ph sz="quarter" idx="1"/>
          </p:nvPr>
        </p:nvSpPr>
        <p:spPr/>
        <p:txBody>
          <a:bodyPr>
            <a:normAutofit/>
          </a:bodyPr>
          <a:lstStyle/>
          <a:p>
            <a:pPr algn="just"/>
            <a:r>
              <a:rPr lang="fr-FR" sz="2400" dirty="0" smtClean="0"/>
              <a:t>Cette proximité particulière entre les médias spécialisés et les acteurs de l’industrie, ce flottement déontologique, aurait agi comme un contre-exemple pour les journalistes actuels qui pratiquent l’enqu</a:t>
            </a:r>
            <a:r>
              <a:rPr lang="fr-FR" sz="2400" dirty="0" smtClean="0"/>
              <a:t>ête.</a:t>
            </a:r>
          </a:p>
          <a:p>
            <a:pPr algn="just"/>
            <a:endParaRPr lang="fr-FR" sz="2400" dirty="0"/>
          </a:p>
          <a:p>
            <a:pPr algn="just"/>
            <a:r>
              <a:rPr lang="fr-FR" sz="2400" dirty="0" smtClean="0"/>
              <a:t>Historiquement, il semble que l’investigation journalistique a besoin de se construire en réaction à d’autres pratiques, qu’elle juge comme déviante.</a:t>
            </a:r>
          </a:p>
          <a:p>
            <a:pPr algn="just"/>
            <a:endParaRPr lang="fr-FR" sz="2400" dirty="0"/>
          </a:p>
          <a:p>
            <a:pPr algn="just"/>
            <a:r>
              <a:rPr lang="fr-FR" sz="2400" dirty="0" smtClean="0"/>
              <a:t>La question de la « valeur ajoutée » =&gt; Ajoutée par rapport à quoi ?</a:t>
            </a:r>
            <a:endParaRPr lang="fr-FR" sz="2400" dirty="0"/>
          </a:p>
        </p:txBody>
      </p:sp>
    </p:spTree>
    <p:extLst>
      <p:ext uri="{BB962C8B-B14F-4D97-AF65-F5344CB8AC3E}">
        <p14:creationId xmlns:p14="http://schemas.microsoft.com/office/powerpoint/2010/main" val="356985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sélective</a:t>
            </a:r>
            <a:endParaRPr lang="fr-FR" dirty="0"/>
          </a:p>
        </p:txBody>
      </p:sp>
      <p:sp>
        <p:nvSpPr>
          <p:cNvPr id="3" name="Espace réservé du contenu 2"/>
          <p:cNvSpPr>
            <a:spLocks noGrp="1"/>
          </p:cNvSpPr>
          <p:nvPr>
            <p:ph sz="quarter" idx="1"/>
          </p:nvPr>
        </p:nvSpPr>
        <p:spPr>
          <a:xfrm>
            <a:off x="173246" y="1502101"/>
            <a:ext cx="8756578" cy="4564785"/>
          </a:xfrm>
        </p:spPr>
        <p:txBody>
          <a:bodyPr>
            <a:noAutofit/>
          </a:bodyPr>
          <a:lstStyle/>
          <a:p>
            <a:pPr algn="just">
              <a:buFont typeface="Arial"/>
              <a:buChar char="•"/>
            </a:pPr>
            <a:r>
              <a:rPr lang="fr-BE" sz="1700" b="1" dirty="0"/>
              <a:t>CHARAUDEAU</a:t>
            </a:r>
            <a:r>
              <a:rPr lang="fr-BE" sz="1700" dirty="0"/>
              <a:t> Patrick, </a:t>
            </a:r>
            <a:r>
              <a:rPr lang="fr-BE" sz="1700" i="1" dirty="0"/>
              <a:t>Le discours d’information médiatique. La construction du miroir social</a:t>
            </a:r>
            <a:r>
              <a:rPr lang="fr-BE" sz="1700" dirty="0"/>
              <a:t>, Nathan, 1997. </a:t>
            </a:r>
            <a:endParaRPr lang="fr-BE" sz="1700" b="1" dirty="0" smtClean="0"/>
          </a:p>
          <a:p>
            <a:pPr lvl="0" algn="just">
              <a:buFont typeface="Arial"/>
              <a:buChar char="•"/>
            </a:pPr>
            <a:r>
              <a:rPr lang="fr-BE" sz="1700" b="1" dirty="0" smtClean="0"/>
              <a:t>DEUZE</a:t>
            </a:r>
            <a:r>
              <a:rPr lang="fr-BE" sz="1700" dirty="0" smtClean="0"/>
              <a:t> </a:t>
            </a:r>
            <a:r>
              <a:rPr lang="fr-BE" sz="1700" dirty="0"/>
              <a:t>Mark. « What Is Journalism?: Professional Identity and Ideology of Journalists Reconsidered », in </a:t>
            </a:r>
            <a:r>
              <a:rPr lang="fr-BE" sz="1700" i="1" dirty="0"/>
              <a:t>Journalism</a:t>
            </a:r>
            <a:r>
              <a:rPr lang="fr-BE" sz="1700" dirty="0"/>
              <a:t>, n°</a:t>
            </a:r>
            <a:r>
              <a:rPr lang="fr-BE" sz="1700" i="1" dirty="0"/>
              <a:t> </a:t>
            </a:r>
            <a:r>
              <a:rPr lang="fr-BE" sz="1700" dirty="0"/>
              <a:t>6.4, pp.442-464, 2005</a:t>
            </a:r>
            <a:r>
              <a:rPr lang="fr-BE" sz="1700" dirty="0" smtClean="0"/>
              <a:t>.</a:t>
            </a:r>
          </a:p>
          <a:p>
            <a:pPr lvl="0" algn="just">
              <a:buFont typeface="Arial"/>
              <a:buChar char="•"/>
            </a:pPr>
            <a:r>
              <a:rPr lang="fr-BE" sz="1700" b="1" dirty="0" smtClean="0"/>
              <a:t>DURAND</a:t>
            </a:r>
            <a:r>
              <a:rPr lang="fr-BE" sz="1700" dirty="0" smtClean="0"/>
              <a:t> </a:t>
            </a:r>
            <a:r>
              <a:rPr lang="fr-BE" sz="1700" dirty="0"/>
              <a:t>Pascal, </a:t>
            </a:r>
            <a:r>
              <a:rPr lang="fr-BE" sz="1700" i="1" dirty="0"/>
              <a:t>La censure invisible</a:t>
            </a:r>
            <a:r>
              <a:rPr lang="fr-BE" sz="1700" dirty="0"/>
              <a:t>, Actes Sud, 2006. </a:t>
            </a:r>
          </a:p>
          <a:p>
            <a:pPr algn="just">
              <a:buFont typeface="Arial"/>
              <a:buChar char="•"/>
            </a:pPr>
            <a:r>
              <a:rPr lang="fr-BE" sz="1700" b="1" dirty="0" smtClean="0"/>
              <a:t>PRAX</a:t>
            </a:r>
            <a:r>
              <a:rPr lang="fr-BE" sz="1700" dirty="0" smtClean="0"/>
              <a:t> </a:t>
            </a:r>
            <a:r>
              <a:rPr lang="fr-BE" sz="1700" dirty="0"/>
              <a:t>Patrick, </a:t>
            </a:r>
            <a:r>
              <a:rPr lang="fr-BE" sz="1700" b="1" dirty="0"/>
              <a:t>SOLER</a:t>
            </a:r>
            <a:r>
              <a:rPr lang="fr-BE" sz="1700" dirty="0"/>
              <a:t> Alejandro, « Alternative journalism from perspective of Game journalists », Proceedings of Ist International Joint Conference of Digra and FDG, 2016. </a:t>
            </a:r>
            <a:endParaRPr lang="fr-BE" sz="1700" dirty="0" smtClean="0"/>
          </a:p>
          <a:p>
            <a:pPr algn="just">
              <a:buFont typeface="Arial"/>
              <a:buChar char="•"/>
            </a:pPr>
            <a:r>
              <a:rPr lang="fr-BE" sz="1700" b="1" dirty="0" smtClean="0"/>
              <a:t>SHOEMAKER</a:t>
            </a:r>
            <a:r>
              <a:rPr lang="fr-BE" sz="1700" dirty="0" smtClean="0"/>
              <a:t> </a:t>
            </a:r>
            <a:r>
              <a:rPr lang="fr-BE" sz="1700" dirty="0"/>
              <a:t>Patricia, </a:t>
            </a:r>
            <a:r>
              <a:rPr lang="fr-BE" sz="1700" i="1" dirty="0"/>
              <a:t>Gatekeeping</a:t>
            </a:r>
            <a:r>
              <a:rPr lang="fr-BE" sz="1700" dirty="0"/>
              <a:t>, Sage, 1991. </a:t>
            </a:r>
            <a:endParaRPr lang="fr-BE" sz="1700" dirty="0" smtClean="0"/>
          </a:p>
          <a:p>
            <a:pPr lvl="0" algn="just">
              <a:buFont typeface="Arial"/>
              <a:buChar char="•"/>
            </a:pPr>
            <a:r>
              <a:rPr lang="fr-FR" sz="1700" b="1" dirty="0"/>
              <a:t>SHOEMAKER</a:t>
            </a:r>
            <a:r>
              <a:rPr lang="fr-FR" sz="1700" dirty="0"/>
              <a:t> Patricia,</a:t>
            </a:r>
            <a:r>
              <a:rPr lang="fr-FR" sz="1700" b="1" dirty="0"/>
              <a:t> VOS </a:t>
            </a:r>
            <a:r>
              <a:rPr lang="fr-FR" sz="1700" dirty="0"/>
              <a:t>Tim P., </a:t>
            </a:r>
            <a:r>
              <a:rPr lang="fr-FR" sz="1700" i="1" dirty="0" err="1"/>
              <a:t>Gatekeeping</a:t>
            </a:r>
            <a:r>
              <a:rPr lang="fr-FR" sz="1700" i="1" dirty="0"/>
              <a:t> </a:t>
            </a:r>
            <a:r>
              <a:rPr lang="fr-FR" sz="1700" i="1" dirty="0" err="1"/>
              <a:t>Theory</a:t>
            </a:r>
            <a:r>
              <a:rPr lang="fr-FR" sz="1700" dirty="0"/>
              <a:t>, </a:t>
            </a:r>
            <a:r>
              <a:rPr lang="fr-FR" sz="1700" dirty="0" err="1"/>
              <a:t>Routledge</a:t>
            </a:r>
            <a:r>
              <a:rPr lang="fr-FR" sz="1700" dirty="0"/>
              <a:t>, 2009. </a:t>
            </a:r>
            <a:endParaRPr lang="fr-FR" sz="1700" dirty="0" smtClean="0"/>
          </a:p>
          <a:p>
            <a:pPr algn="just">
              <a:buFont typeface="Arial"/>
              <a:buChar char="•"/>
            </a:pPr>
            <a:r>
              <a:rPr lang="fr-BE" sz="1700" b="1" dirty="0"/>
              <a:t>TICHENOR</a:t>
            </a:r>
            <a:r>
              <a:rPr lang="fr-BE" sz="1700" dirty="0"/>
              <a:t> George, </a:t>
            </a:r>
            <a:r>
              <a:rPr lang="fr-BE" sz="1700" b="1" dirty="0"/>
              <a:t>DONOHUE</a:t>
            </a:r>
            <a:r>
              <a:rPr lang="fr-BE" sz="1700" dirty="0"/>
              <a:t> George, </a:t>
            </a:r>
            <a:r>
              <a:rPr lang="fr-BE" sz="1700" b="1" dirty="0"/>
              <a:t>OLIEN</a:t>
            </a:r>
            <a:r>
              <a:rPr lang="fr-BE" sz="1700" dirty="0"/>
              <a:t> Clarence, « Gatekeeping : Mass Media systems and information control, </a:t>
            </a:r>
            <a:r>
              <a:rPr lang="fr-BE" sz="1700" i="1" dirty="0"/>
              <a:t>Current perspectives in mass communication research</a:t>
            </a:r>
            <a:r>
              <a:rPr lang="fr-BE" sz="1700" dirty="0"/>
              <a:t> (dir. F.G. Kline et P.J. Tichenor), Sage, 1972. </a:t>
            </a:r>
            <a:endParaRPr lang="fr-FR" sz="1700" dirty="0" smtClean="0"/>
          </a:p>
          <a:p>
            <a:pPr algn="just">
              <a:buFont typeface="Arial"/>
              <a:buChar char="•"/>
            </a:pPr>
            <a:r>
              <a:rPr lang="fr-BE" sz="1700" b="1" dirty="0"/>
              <a:t>TUCHMAN</a:t>
            </a:r>
            <a:r>
              <a:rPr lang="fr-BE" sz="1700" dirty="0"/>
              <a:t> Gaye, « The exception proves the rule : the study of routine news practice », </a:t>
            </a:r>
            <a:r>
              <a:rPr lang="fr-BE" sz="1700" i="1" dirty="0"/>
              <a:t>Strategies for Cummunication Research, </a:t>
            </a:r>
            <a:r>
              <a:rPr lang="fr-BE" sz="1700" dirty="0"/>
              <a:t>n°6, pp.43-62, 1977. </a:t>
            </a:r>
            <a:endParaRPr lang="fr-BE" sz="1700" dirty="0" smtClean="0"/>
          </a:p>
          <a:p>
            <a:pPr algn="just">
              <a:buFont typeface="Arial"/>
              <a:buChar char="•"/>
            </a:pPr>
            <a:r>
              <a:rPr lang="fr-BE" sz="1700" b="1" dirty="0"/>
              <a:t>WELBERS</a:t>
            </a:r>
            <a:r>
              <a:rPr lang="fr-BE" sz="1700" dirty="0"/>
              <a:t> Kasper, </a:t>
            </a:r>
            <a:r>
              <a:rPr lang="fr-BE" sz="1700" i="1" dirty="0"/>
              <a:t>Gatekeeping in the Digital Age</a:t>
            </a:r>
            <a:r>
              <a:rPr lang="fr-BE" sz="1700" dirty="0"/>
              <a:t>, Uitgeverij BOXPress, 2016. </a:t>
            </a:r>
          </a:p>
          <a:p>
            <a:pPr algn="just">
              <a:buFont typeface="Arial"/>
              <a:buChar char="•"/>
            </a:pPr>
            <a:endParaRPr lang="fr-BE" sz="1700" dirty="0"/>
          </a:p>
          <a:p>
            <a:pPr lvl="0" algn="just">
              <a:buFont typeface="Arial"/>
              <a:buChar char="•"/>
            </a:pPr>
            <a:endParaRPr lang="fr-BE" sz="1700" dirty="0"/>
          </a:p>
          <a:p>
            <a:pPr algn="just">
              <a:buFont typeface="Arial"/>
              <a:buChar char="•"/>
            </a:pPr>
            <a:endParaRPr lang="fr-BE" sz="1700" dirty="0"/>
          </a:p>
          <a:p>
            <a:pPr lvl="0" algn="just">
              <a:buFont typeface="Arial"/>
              <a:buChar char="•"/>
            </a:pPr>
            <a:endParaRPr lang="fr-BE" sz="1700" dirty="0"/>
          </a:p>
          <a:p>
            <a:pPr algn="just">
              <a:buFont typeface="Arial"/>
              <a:buChar char="•"/>
            </a:pPr>
            <a:endParaRPr lang="fr-BE" sz="1700" dirty="0"/>
          </a:p>
          <a:p>
            <a:pPr lvl="0" algn="just">
              <a:buFont typeface="Arial"/>
              <a:buChar char="•"/>
            </a:pPr>
            <a:endParaRPr lang="fr-BE" sz="1700" dirty="0"/>
          </a:p>
          <a:p>
            <a:pPr algn="just">
              <a:buFont typeface="Arial"/>
              <a:buChar char="•"/>
            </a:pPr>
            <a:endParaRPr lang="fr-BE" sz="1700" dirty="0"/>
          </a:p>
          <a:p>
            <a:pPr lvl="0" algn="just">
              <a:buFont typeface="Arial"/>
              <a:buChar char="•"/>
            </a:pPr>
            <a:endParaRPr lang="fr-BE" sz="1700" dirty="0"/>
          </a:p>
          <a:p>
            <a:pPr algn="just">
              <a:buFont typeface="Arial"/>
              <a:buChar char="•"/>
            </a:pPr>
            <a:endParaRPr lang="fr-FR" sz="1700" dirty="0"/>
          </a:p>
        </p:txBody>
      </p:sp>
    </p:spTree>
    <p:extLst>
      <p:ext uri="{BB962C8B-B14F-4D97-AF65-F5344CB8AC3E}">
        <p14:creationId xmlns:p14="http://schemas.microsoft.com/office/powerpoint/2010/main" val="15607147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390768"/>
            <a:ext cx="8503920" cy="616321"/>
          </a:xfrm>
        </p:spPr>
        <p:txBody>
          <a:bodyPr>
            <a:noAutofit/>
          </a:bodyPr>
          <a:lstStyle/>
          <a:p>
            <a:r>
              <a:rPr lang="fr-FR" sz="2500" dirty="0" smtClean="0"/>
              <a:t>L’idéologie professionnelle </a:t>
            </a:r>
            <a:br>
              <a:rPr lang="fr-FR" sz="2500" dirty="0" smtClean="0"/>
            </a:br>
            <a:r>
              <a:rPr lang="fr-FR" sz="2500" dirty="0" smtClean="0"/>
              <a:t>(</a:t>
            </a:r>
            <a:r>
              <a:rPr lang="fr-FR" sz="2500" i="1" dirty="0" err="1" smtClean="0"/>
              <a:t>occupational</a:t>
            </a:r>
            <a:r>
              <a:rPr lang="fr-FR" sz="2500" i="1" dirty="0" smtClean="0"/>
              <a:t> </a:t>
            </a:r>
            <a:r>
              <a:rPr lang="fr-FR" sz="2500" i="1" dirty="0" err="1" smtClean="0"/>
              <a:t>ideology</a:t>
            </a:r>
            <a:r>
              <a:rPr lang="fr-FR" sz="2500" dirty="0" smtClean="0"/>
              <a:t>)</a:t>
            </a:r>
            <a:endParaRPr lang="fr-FR" sz="2500" dirty="0"/>
          </a:p>
        </p:txBody>
      </p:sp>
      <p:sp>
        <p:nvSpPr>
          <p:cNvPr id="3" name="Espace réservé du contenu 2"/>
          <p:cNvSpPr>
            <a:spLocks noGrp="1"/>
          </p:cNvSpPr>
          <p:nvPr>
            <p:ph sz="quarter" idx="1"/>
          </p:nvPr>
        </p:nvSpPr>
        <p:spPr/>
        <p:txBody>
          <a:bodyPr>
            <a:noAutofit/>
          </a:bodyPr>
          <a:lstStyle/>
          <a:p>
            <a:pPr algn="just"/>
            <a:r>
              <a:rPr lang="fr-BE" sz="2200" dirty="0" smtClean="0"/>
              <a:t>Le concept d’idéologie professionnelle envisage «</a:t>
            </a:r>
            <a:r>
              <a:rPr lang="fr-BE" sz="2200" dirty="0"/>
              <a:t> u</a:t>
            </a:r>
            <a:r>
              <a:rPr lang="fr-BE" sz="2200" dirty="0" smtClean="0"/>
              <a:t>ne </a:t>
            </a:r>
            <a:r>
              <a:rPr lang="fr-BE" sz="2200" dirty="0"/>
              <a:t>compréhension alternative des journalistes au prisme des communautés interprétatives qui sont définies par les journalistes eux-mêmes et incluent les codes de conduite et les éthiques professionnelles, même si ils peuvent être non-statués et implicites en pratique </a:t>
            </a:r>
            <a:r>
              <a:rPr lang="fr-BE" sz="2200" b="1" dirty="0" smtClean="0"/>
              <a:t>» (Prax et Soler, 2016 : 3 citant Zelizer 1993 : 221)</a:t>
            </a:r>
            <a:r>
              <a:rPr lang="fr-BE" sz="2200" dirty="0" smtClean="0"/>
              <a:t> - ma traduction.</a:t>
            </a:r>
          </a:p>
          <a:p>
            <a:pPr algn="just"/>
            <a:endParaRPr lang="fr-BE" sz="2200" dirty="0" smtClean="0"/>
          </a:p>
          <a:p>
            <a:pPr algn="just"/>
            <a:r>
              <a:rPr lang="fr-FR" sz="2200" dirty="0" smtClean="0"/>
              <a:t>L’idéologie partagée comme une méthode pour comprendre </a:t>
            </a:r>
            <a:r>
              <a:rPr lang="fr-FR" sz="2200" dirty="0"/>
              <a:t>comment les journalistes donnent du sens à leur travail informatif » </a:t>
            </a:r>
            <a:r>
              <a:rPr lang="fr-FR" sz="2200" b="1" dirty="0" smtClean="0"/>
              <a:t>(Deuze, 2005</a:t>
            </a:r>
            <a:r>
              <a:rPr lang="fr-FR" sz="2200" b="1" dirty="0"/>
              <a:t> : 444)</a:t>
            </a:r>
            <a:r>
              <a:rPr lang="fr-FR" sz="2200" dirty="0"/>
              <a:t>, nous aider à cerner « ce qui est commun et consensuel dans les auto-descriptions des journalistes autour du globe » </a:t>
            </a:r>
            <a:r>
              <a:rPr lang="fr-FR" sz="2200" b="1" dirty="0" smtClean="0"/>
              <a:t>(Deuze, 2004</a:t>
            </a:r>
            <a:r>
              <a:rPr lang="fr-FR" sz="2200" b="1" dirty="0"/>
              <a:t> : 277</a:t>
            </a:r>
            <a:r>
              <a:rPr lang="fr-FR" sz="2200" b="1" dirty="0" smtClean="0"/>
              <a:t>)  </a:t>
            </a:r>
            <a:r>
              <a:rPr lang="fr-FR" sz="2200" dirty="0" smtClean="0"/>
              <a:t>- ma traduction.</a:t>
            </a:r>
            <a:endParaRPr lang="fr-FR" sz="2200" dirty="0"/>
          </a:p>
        </p:txBody>
      </p:sp>
    </p:spTree>
    <p:extLst>
      <p:ext uri="{BB962C8B-B14F-4D97-AF65-F5344CB8AC3E}">
        <p14:creationId xmlns:p14="http://schemas.microsoft.com/office/powerpoint/2010/main" val="37129540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mots de méthodologie</a:t>
            </a:r>
            <a:endParaRPr lang="fr-FR" dirty="0"/>
          </a:p>
        </p:txBody>
      </p:sp>
      <p:sp>
        <p:nvSpPr>
          <p:cNvPr id="3" name="Espace réservé du contenu 2"/>
          <p:cNvSpPr>
            <a:spLocks noGrp="1"/>
          </p:cNvSpPr>
          <p:nvPr>
            <p:ph sz="quarter" idx="1"/>
          </p:nvPr>
        </p:nvSpPr>
        <p:spPr/>
        <p:txBody>
          <a:bodyPr/>
          <a:lstStyle/>
          <a:p>
            <a:pPr algn="just"/>
            <a:r>
              <a:rPr lang="fr-FR" dirty="0" smtClean="0"/>
              <a:t>Entretiens compréhensifs </a:t>
            </a:r>
            <a:r>
              <a:rPr lang="fr-FR" b="1" dirty="0" smtClean="0"/>
              <a:t>(Kaufmann, 1999) </a:t>
            </a:r>
            <a:r>
              <a:rPr lang="fr-FR" dirty="0" smtClean="0"/>
              <a:t>de minimum une heure avec des journalistes spécialisés contemporains (Victor </a:t>
            </a:r>
            <a:r>
              <a:rPr lang="fr-FR" dirty="0" err="1" smtClean="0"/>
              <a:t>Moisan</a:t>
            </a:r>
            <a:r>
              <a:rPr lang="fr-FR" dirty="0" smtClean="0"/>
              <a:t>, Oscar Lemaire, William </a:t>
            </a:r>
            <a:r>
              <a:rPr lang="fr-FR" dirty="0" err="1" smtClean="0"/>
              <a:t>Audureau</a:t>
            </a:r>
            <a:r>
              <a:rPr lang="fr-FR" dirty="0" smtClean="0"/>
              <a:t>, Daniel </a:t>
            </a:r>
            <a:r>
              <a:rPr lang="fr-FR" dirty="0" err="1" smtClean="0"/>
              <a:t>Andreyev</a:t>
            </a:r>
            <a:r>
              <a:rPr lang="fr-FR" dirty="0" smtClean="0"/>
              <a:t>, Samuel </a:t>
            </a:r>
            <a:r>
              <a:rPr lang="fr-FR" dirty="0" err="1" smtClean="0"/>
              <a:t>Demeulemeester</a:t>
            </a:r>
            <a:r>
              <a:rPr lang="fr-FR" dirty="0" smtClean="0"/>
              <a:t>…)</a:t>
            </a:r>
          </a:p>
          <a:p>
            <a:pPr algn="just"/>
            <a:endParaRPr lang="fr-FR" dirty="0"/>
          </a:p>
          <a:p>
            <a:pPr algn="just"/>
            <a:r>
              <a:rPr lang="fr-FR" dirty="0" smtClean="0"/>
              <a:t>Analyse basée sur les principes de la théorisation ancrée </a:t>
            </a:r>
            <a:r>
              <a:rPr lang="fr-FR" b="1" dirty="0" smtClean="0"/>
              <a:t>(Lejeune, 2013) </a:t>
            </a:r>
            <a:r>
              <a:rPr lang="fr-FR" dirty="0" smtClean="0"/>
              <a:t>qui interroge le vécu de ces journalistes.</a:t>
            </a:r>
          </a:p>
        </p:txBody>
      </p:sp>
    </p:spTree>
    <p:extLst>
      <p:ext uri="{BB962C8B-B14F-4D97-AF65-F5344CB8AC3E}">
        <p14:creationId xmlns:p14="http://schemas.microsoft.com/office/powerpoint/2010/main" val="17431177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majorité d’annonceurs « captifs »</a:t>
            </a:r>
            <a:endParaRPr lang="fr-FR" dirty="0"/>
          </a:p>
        </p:txBody>
      </p:sp>
      <p:pic>
        <p:nvPicPr>
          <p:cNvPr id="4" name="Espace réservé du contenu 3" descr="Capture d’écran 2018-11-20 à 15.06.31.png"/>
          <p:cNvPicPr>
            <a:picLocks noGrp="1" noChangeAspect="1"/>
          </p:cNvPicPr>
          <p:nvPr>
            <p:ph sz="quarter" idx="1"/>
          </p:nvPr>
        </p:nvPicPr>
        <p:blipFill>
          <a:blip r:embed="rId2">
            <a:extLst>
              <a:ext uri="{28A0092B-C50C-407E-A947-70E740481C1C}">
                <a14:useLocalDpi xmlns:a14="http://schemas.microsoft.com/office/drawing/2010/main" val="0"/>
              </a:ext>
            </a:extLst>
          </a:blip>
          <a:srcRect t="5004" b="5004"/>
          <a:stretch>
            <a:fillRect/>
          </a:stretch>
        </p:blipFill>
        <p:spPr/>
      </p:pic>
    </p:spTree>
    <p:extLst>
      <p:ext uri="{BB962C8B-B14F-4D97-AF65-F5344CB8AC3E}">
        <p14:creationId xmlns:p14="http://schemas.microsoft.com/office/powerpoint/2010/main" val="3918925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Les magazines des années 1990 : une </a:t>
            </a:r>
            <a:br>
              <a:rPr lang="fr-FR" sz="2500" dirty="0" smtClean="0"/>
            </a:br>
            <a:r>
              <a:rPr lang="fr-FR" sz="2500" dirty="0" smtClean="0"/>
              <a:t>difficulté à attirer des annonceurs hors-captif</a:t>
            </a:r>
            <a:endParaRPr lang="fr-FR" sz="2500" dirty="0"/>
          </a:p>
        </p:txBody>
      </p:sp>
      <p:sp>
        <p:nvSpPr>
          <p:cNvPr id="3" name="Espace réservé du contenu 2"/>
          <p:cNvSpPr>
            <a:spLocks noGrp="1"/>
          </p:cNvSpPr>
          <p:nvPr>
            <p:ph sz="quarter" idx="1"/>
          </p:nvPr>
        </p:nvSpPr>
        <p:spPr>
          <a:xfrm>
            <a:off x="301752" y="1527048"/>
            <a:ext cx="5559786" cy="4572000"/>
          </a:xfrm>
        </p:spPr>
        <p:txBody>
          <a:bodyPr>
            <a:normAutofit fontScale="92500"/>
          </a:bodyPr>
          <a:lstStyle/>
          <a:p>
            <a:pPr marL="0" indent="0" algn="just">
              <a:buNone/>
            </a:pPr>
            <a:r>
              <a:rPr lang="fr-BE" sz="2200" dirty="0"/>
              <a:t>« Moi ça a été mon plus grand regret de toute cette période de presse […] : le jeu vidéo étant un ghetto à l’époque, </a:t>
            </a:r>
            <a:r>
              <a:rPr lang="fr-BE" sz="2200" dirty="0" smtClean="0"/>
              <a:t>on </a:t>
            </a:r>
            <a:r>
              <a:rPr lang="fr-BE" sz="2200" dirty="0"/>
              <a:t>ne touchait pas un public très vaste, ce qui fait qu’on n’a pas pu avoir des pubs de Coca Cola, de machin […], ce qu’on appelle les pubs hors-captif. C’est un problème quand la moitié de ce qui te fait vivre c’est la pub et que la pub elle est uniquement faite par les éditeurs de jeux. C’est vrai que c’est un malaise […] Si j’avais eu de la pub hors-captif, je ne dis pas que j’aurais changé complètement mais j’aurais massacré des jeux […] j’aurais aimé faire des trucs beaucoup plus tranchés ». </a:t>
            </a:r>
            <a:endParaRPr lang="fr-FR" sz="2200" dirty="0"/>
          </a:p>
        </p:txBody>
      </p:sp>
      <p:pic>
        <p:nvPicPr>
          <p:cNvPr id="4" name="Image 3" descr="ah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228" y="1527048"/>
            <a:ext cx="3045713" cy="4060951"/>
          </a:xfrm>
          <a:prstGeom prst="rect">
            <a:avLst/>
          </a:prstGeom>
        </p:spPr>
      </p:pic>
      <p:sp>
        <p:nvSpPr>
          <p:cNvPr id="6" name="ZoneTexte 5"/>
          <p:cNvSpPr txBox="1"/>
          <p:nvPr/>
        </p:nvSpPr>
        <p:spPr>
          <a:xfrm>
            <a:off x="3712308" y="5599057"/>
            <a:ext cx="5292633" cy="1077218"/>
          </a:xfrm>
          <a:prstGeom prst="rect">
            <a:avLst/>
          </a:prstGeom>
          <a:noFill/>
        </p:spPr>
        <p:txBody>
          <a:bodyPr wrap="square" rtlCol="0">
            <a:spAutoFit/>
          </a:bodyPr>
          <a:lstStyle/>
          <a:p>
            <a:pPr algn="just"/>
            <a:r>
              <a:rPr lang="fr-FR" sz="1600" b="1" dirty="0" smtClean="0"/>
              <a:t>Alain HUYGUES-LACOUR</a:t>
            </a:r>
            <a:r>
              <a:rPr lang="fr-FR" sz="1600" dirty="0" smtClean="0"/>
              <a:t>, ex-rédacteur en chef de </a:t>
            </a:r>
            <a:r>
              <a:rPr lang="fr-FR" sz="1600" i="1" dirty="0" smtClean="0"/>
              <a:t>Joystick </a:t>
            </a:r>
            <a:r>
              <a:rPr lang="fr-FR" sz="1600" dirty="0" smtClean="0"/>
              <a:t>et </a:t>
            </a:r>
            <a:r>
              <a:rPr lang="fr-FR" sz="1600" i="1" dirty="0" smtClean="0"/>
              <a:t>Consoles +, </a:t>
            </a:r>
            <a:r>
              <a:rPr lang="fr-FR" sz="1600" dirty="0" smtClean="0"/>
              <a:t>in </a:t>
            </a:r>
            <a:r>
              <a:rPr lang="nl-NL" sz="1600" i="1" dirty="0"/>
              <a:t>Play Paris – </a:t>
            </a:r>
            <a:r>
              <a:rPr lang="nl-NL" sz="1600" i="1" dirty="0" err="1"/>
              <a:t>évolution</a:t>
            </a:r>
            <a:r>
              <a:rPr lang="nl-NL" sz="1600" i="1" dirty="0"/>
              <a:t> de la </a:t>
            </a:r>
            <a:r>
              <a:rPr lang="nl-NL" sz="1600" i="1" dirty="0" err="1"/>
              <a:t>presse</a:t>
            </a:r>
            <a:r>
              <a:rPr lang="nl-NL" sz="1600" i="1" dirty="0"/>
              <a:t> JV</a:t>
            </a:r>
            <a:r>
              <a:rPr lang="nl-NL" sz="1600" dirty="0"/>
              <a:t>, </a:t>
            </a:r>
            <a:r>
              <a:rPr lang="nl-NL" sz="1600" dirty="0" err="1"/>
              <a:t>conférence</a:t>
            </a:r>
            <a:r>
              <a:rPr lang="nl-NL" sz="1600" dirty="0"/>
              <a:t> </a:t>
            </a:r>
            <a:r>
              <a:rPr lang="nl-NL" sz="1600" dirty="0" err="1"/>
              <a:t>enregistrée</a:t>
            </a:r>
            <a:r>
              <a:rPr lang="nl-NL" sz="1600" dirty="0"/>
              <a:t> à la Play Paris </a:t>
            </a:r>
            <a:r>
              <a:rPr lang="nl-NL" sz="1600" dirty="0" err="1"/>
              <a:t>Powered</a:t>
            </a:r>
            <a:r>
              <a:rPr lang="nl-NL" sz="1600" dirty="0"/>
              <a:t> </a:t>
            </a:r>
            <a:r>
              <a:rPr lang="nl-NL" sz="1600" dirty="0" err="1"/>
              <a:t>by</a:t>
            </a:r>
            <a:r>
              <a:rPr lang="nl-NL" sz="1600" dirty="0"/>
              <a:t> PAX </a:t>
            </a:r>
            <a:r>
              <a:rPr lang="nl-NL" sz="1600" dirty="0" err="1"/>
              <a:t>le</a:t>
            </a:r>
            <a:r>
              <a:rPr lang="nl-NL" sz="1600" dirty="0"/>
              <a:t> 21 </a:t>
            </a:r>
            <a:r>
              <a:rPr lang="nl-NL" sz="1600" dirty="0" err="1"/>
              <a:t>avril</a:t>
            </a:r>
            <a:r>
              <a:rPr lang="nl-NL" sz="1600" dirty="0"/>
              <a:t> </a:t>
            </a:r>
            <a:r>
              <a:rPr lang="nl-NL" sz="1600" dirty="0" smtClean="0"/>
              <a:t>2018</a:t>
            </a:r>
            <a:endParaRPr lang="fr-FR" sz="1600" b="1" dirty="0"/>
          </a:p>
        </p:txBody>
      </p:sp>
    </p:spTree>
    <p:extLst>
      <p:ext uri="{BB962C8B-B14F-4D97-AF65-F5344CB8AC3E}">
        <p14:creationId xmlns:p14="http://schemas.microsoft.com/office/powerpoint/2010/main" val="25736938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(auto-)censure face aux annonceurs</a:t>
            </a:r>
            <a:endParaRPr lang="fr-FR" dirty="0"/>
          </a:p>
        </p:txBody>
      </p:sp>
      <p:sp>
        <p:nvSpPr>
          <p:cNvPr id="3" name="Espace réservé du contenu 2"/>
          <p:cNvSpPr>
            <a:spLocks noGrp="1"/>
          </p:cNvSpPr>
          <p:nvPr>
            <p:ph sz="quarter" idx="1"/>
          </p:nvPr>
        </p:nvSpPr>
        <p:spPr>
          <a:xfrm>
            <a:off x="301752" y="1527048"/>
            <a:ext cx="8534400" cy="3767875"/>
          </a:xfrm>
        </p:spPr>
        <p:txBody>
          <a:bodyPr>
            <a:normAutofit fontScale="77500" lnSpcReduction="20000"/>
          </a:bodyPr>
          <a:lstStyle/>
          <a:p>
            <a:pPr algn="just"/>
            <a:r>
              <a:rPr lang="fr-BE" dirty="0" smtClean="0"/>
              <a:t>« [</a:t>
            </a:r>
            <a:r>
              <a:rPr lang="fr-BE" dirty="0"/>
              <a:t>Lorsque j’étais journaliste à la revue l’</a:t>
            </a:r>
            <a:r>
              <a:rPr lang="fr-BE" i="1" dirty="0"/>
              <a:t>Ordinateur Individuel</a:t>
            </a:r>
            <a:r>
              <a:rPr lang="fr-BE" dirty="0"/>
              <a:t>,] j’ai eu un clash avec le rédacteur en chef </a:t>
            </a:r>
            <a:r>
              <a:rPr lang="fr-BE" dirty="0" smtClean="0"/>
              <a:t>sur un </a:t>
            </a:r>
            <a:r>
              <a:rPr lang="fr-BE" dirty="0"/>
              <a:t>problème de déontologie […] Dans l’actualité, je ne sais plus quand exactement, il y avait un fournisseur d’accès internet qui venait d’être condamné pour pratiques </a:t>
            </a:r>
            <a:r>
              <a:rPr lang="fr-BE" dirty="0" smtClean="0"/>
              <a:t>déloyales. </a:t>
            </a:r>
            <a:r>
              <a:rPr lang="fr-BE" dirty="0"/>
              <a:t>J’en parle au rédacteur en chef qui me dit “ah non, ça, pas possible“. Et je le revois prendre le dernier numéro, retourner, me montrer la quatrième de couverture avec la pub du fournisseur d’accès en question. Heu ouais donc là, c’est… Parce que c’était vraiment pour le coup une info pertinente </a:t>
            </a:r>
            <a:r>
              <a:rPr lang="fr-BE" dirty="0" smtClean="0"/>
              <a:t>: un </a:t>
            </a:r>
            <a:r>
              <a:rPr lang="fr-BE" dirty="0"/>
              <a:t>fournisseur d’accès internet qui est </a:t>
            </a:r>
            <a:r>
              <a:rPr lang="fr-BE" dirty="0" smtClean="0"/>
              <a:t>condamné [</a:t>
            </a:r>
            <a:r>
              <a:rPr lang="fr-BE" dirty="0"/>
              <a:t>…] c’est quelque chose qui </a:t>
            </a:r>
            <a:r>
              <a:rPr lang="fr-BE" dirty="0" smtClean="0"/>
              <a:t>a </a:t>
            </a:r>
            <a:r>
              <a:rPr lang="fr-BE" dirty="0"/>
              <a:t>vraiment un impact sur le client. </a:t>
            </a:r>
            <a:r>
              <a:rPr lang="fr-BE" dirty="0" smtClean="0"/>
              <a:t>[</a:t>
            </a:r>
            <a:r>
              <a:rPr lang="fr-BE" dirty="0"/>
              <a:t>…] Comme j’étais outré en sortant de là, j’en ai parlé avec les autres et c’était pas la première fois ». </a:t>
            </a:r>
            <a:endParaRPr lang="fr-FR" dirty="0"/>
          </a:p>
        </p:txBody>
      </p:sp>
      <p:sp>
        <p:nvSpPr>
          <p:cNvPr id="4" name="ZoneTexte 3"/>
          <p:cNvSpPr txBox="1"/>
          <p:nvPr/>
        </p:nvSpPr>
        <p:spPr>
          <a:xfrm>
            <a:off x="3966309" y="5188759"/>
            <a:ext cx="4980018" cy="1077218"/>
          </a:xfrm>
          <a:prstGeom prst="rect">
            <a:avLst/>
          </a:prstGeom>
          <a:noFill/>
        </p:spPr>
        <p:txBody>
          <a:bodyPr wrap="square" rtlCol="0">
            <a:spAutoFit/>
          </a:bodyPr>
          <a:lstStyle/>
          <a:p>
            <a:pPr algn="just"/>
            <a:r>
              <a:rPr lang="nl-NL" sz="1600" dirty="0" err="1"/>
              <a:t>Entretien</a:t>
            </a:r>
            <a:r>
              <a:rPr lang="nl-NL" sz="1600" dirty="0"/>
              <a:t> du 16 </a:t>
            </a:r>
            <a:r>
              <a:rPr lang="nl-NL" sz="1600" dirty="0" err="1"/>
              <a:t>novembre</a:t>
            </a:r>
            <a:r>
              <a:rPr lang="nl-NL" sz="1600" dirty="0"/>
              <a:t> 2017 </a:t>
            </a:r>
            <a:r>
              <a:rPr lang="nl-NL" sz="1600" dirty="0" err="1"/>
              <a:t>avec</a:t>
            </a:r>
            <a:r>
              <a:rPr lang="nl-NL" sz="1600" dirty="0"/>
              <a:t> </a:t>
            </a:r>
            <a:r>
              <a:rPr lang="nl-NL" sz="1600" b="1" dirty="0"/>
              <a:t>Samuel </a:t>
            </a:r>
            <a:r>
              <a:rPr lang="nl-NL" sz="1600" b="1" dirty="0" err="1"/>
              <a:t>Demeulemeester</a:t>
            </a:r>
            <a:r>
              <a:rPr lang="nl-NL" sz="1600" dirty="0"/>
              <a:t>, ex-journaliste à </a:t>
            </a:r>
            <a:r>
              <a:rPr lang="nl-NL" sz="1600" dirty="0" err="1"/>
              <a:t>l’</a:t>
            </a:r>
            <a:r>
              <a:rPr lang="nl-NL" sz="1600" i="1" dirty="0" err="1"/>
              <a:t>Ordinateur</a:t>
            </a:r>
            <a:r>
              <a:rPr lang="nl-NL" sz="1600" i="1" dirty="0"/>
              <a:t> </a:t>
            </a:r>
            <a:r>
              <a:rPr lang="nl-NL" sz="1600" i="1" dirty="0" err="1"/>
              <a:t>Individuel</a:t>
            </a:r>
            <a:r>
              <a:rPr lang="nl-NL" sz="1600" i="1" dirty="0"/>
              <a:t> </a:t>
            </a:r>
            <a:r>
              <a:rPr lang="nl-NL" sz="1600" dirty="0"/>
              <a:t>et </a:t>
            </a:r>
            <a:r>
              <a:rPr lang="nl-NL" sz="1600" dirty="0" smtClean="0"/>
              <a:t>ex-</a:t>
            </a:r>
            <a:r>
              <a:rPr lang="nl-NL" sz="1600" dirty="0" err="1" smtClean="0"/>
              <a:t>rédacteur</a:t>
            </a:r>
            <a:r>
              <a:rPr lang="nl-NL" sz="1600" dirty="0" smtClean="0"/>
              <a:t> </a:t>
            </a:r>
            <a:r>
              <a:rPr lang="nl-NL" sz="1600" dirty="0"/>
              <a:t>en chef de </a:t>
            </a:r>
            <a:r>
              <a:rPr lang="nl-NL" sz="1600" i="1" dirty="0"/>
              <a:t>Canard PC Hardware</a:t>
            </a:r>
            <a:r>
              <a:rPr lang="nl-NL" sz="1600"/>
              <a:t>. </a:t>
            </a:r>
            <a:endParaRPr lang="fr-BE" sz="1600" dirty="0"/>
          </a:p>
        </p:txBody>
      </p:sp>
    </p:spTree>
    <p:extLst>
      <p:ext uri="{BB962C8B-B14F-4D97-AF65-F5344CB8AC3E}">
        <p14:creationId xmlns:p14="http://schemas.microsoft.com/office/powerpoint/2010/main" val="10148323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i="1" dirty="0" err="1" smtClean="0"/>
              <a:t>gatekeeping</a:t>
            </a:r>
            <a:endParaRPr lang="fr-FR" dirty="0"/>
          </a:p>
        </p:txBody>
      </p:sp>
      <p:sp>
        <p:nvSpPr>
          <p:cNvPr id="3" name="Espace réservé du contenu 2"/>
          <p:cNvSpPr>
            <a:spLocks noGrp="1"/>
          </p:cNvSpPr>
          <p:nvPr>
            <p:ph sz="quarter" idx="1"/>
          </p:nvPr>
        </p:nvSpPr>
        <p:spPr/>
        <p:txBody>
          <a:bodyPr>
            <a:normAutofit/>
          </a:bodyPr>
          <a:lstStyle/>
          <a:p>
            <a:pPr algn="just"/>
            <a:r>
              <a:rPr lang="fr-BE" sz="2400" dirty="0"/>
              <a:t>Les théories du </a:t>
            </a:r>
            <a:r>
              <a:rPr lang="fr-BE" sz="2400" i="1" dirty="0"/>
              <a:t>Gatekeeping </a:t>
            </a:r>
            <a:r>
              <a:rPr lang="fr-BE" sz="2400" dirty="0"/>
              <a:t>étudient les différents jeux d’influence qui orientent, avec plus ou moins d’insistance, les opérations de filtrage de l’actualité qu’entreprennent les décideurs : ce fait mérite-t-il qu’ils l’érigent en événement en l’épinglant dans leur journal ? Quelle importance vont-ils lui conférer ? </a:t>
            </a:r>
            <a:endParaRPr lang="fr-BE" sz="2400" dirty="0" smtClean="0"/>
          </a:p>
          <a:p>
            <a:pPr algn="just"/>
            <a:endParaRPr lang="fr-BE" sz="2400" dirty="0"/>
          </a:p>
          <a:p>
            <a:pPr algn="just"/>
            <a:r>
              <a:rPr lang="fr-FR" sz="2400" dirty="0" smtClean="0"/>
              <a:t>De nombreux travaux prennent en compte le poids des pressions économiques périphériques sur le processus de décision : </a:t>
            </a:r>
            <a:r>
              <a:rPr lang="fr-BE" sz="2400" dirty="0"/>
              <a:t>notamment Donohue, Olien et Tichenor, 1972 ; Shoemaker, 1991 ; Roberts, 2005 ; Eilders, </a:t>
            </a:r>
            <a:r>
              <a:rPr lang="fr-BE" sz="2400" dirty="0" smtClean="0"/>
              <a:t>2006… </a:t>
            </a:r>
            <a:endParaRPr lang="fr-FR" sz="2400" dirty="0"/>
          </a:p>
        </p:txBody>
      </p:sp>
    </p:spTree>
    <p:extLst>
      <p:ext uri="{BB962C8B-B14F-4D97-AF65-F5344CB8AC3E}">
        <p14:creationId xmlns:p14="http://schemas.microsoft.com/office/powerpoint/2010/main" val="35683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Les paramètres du </a:t>
            </a:r>
            <a:r>
              <a:rPr lang="fr-FR" sz="2500" i="1" dirty="0" err="1" smtClean="0"/>
              <a:t>Gatekeeping</a:t>
            </a:r>
            <a:r>
              <a:rPr lang="fr-FR" sz="2500" i="1" dirty="0" smtClean="0"/>
              <a:t> </a:t>
            </a:r>
            <a:r>
              <a:rPr lang="fr-FR" sz="2500" dirty="0" smtClean="0"/>
              <a:t>(</a:t>
            </a:r>
            <a:r>
              <a:rPr lang="fr-FR" sz="2500" dirty="0" err="1" smtClean="0"/>
              <a:t>Shoemaker</a:t>
            </a:r>
            <a:r>
              <a:rPr lang="fr-FR" sz="2500" dirty="0" smtClean="0"/>
              <a:t> </a:t>
            </a:r>
            <a:br>
              <a:rPr lang="fr-FR" sz="2500" dirty="0" smtClean="0"/>
            </a:br>
            <a:r>
              <a:rPr lang="fr-FR" sz="2500" dirty="0" smtClean="0"/>
              <a:t>et Vos, 2009) : la routine éditoriale</a:t>
            </a:r>
            <a:endParaRPr lang="fr-FR" sz="2500" dirty="0"/>
          </a:p>
        </p:txBody>
      </p:sp>
      <p:sp>
        <p:nvSpPr>
          <p:cNvPr id="3" name="Espace réservé du contenu 2"/>
          <p:cNvSpPr>
            <a:spLocks noGrp="1"/>
          </p:cNvSpPr>
          <p:nvPr>
            <p:ph sz="quarter" idx="1"/>
          </p:nvPr>
        </p:nvSpPr>
        <p:spPr/>
        <p:txBody>
          <a:bodyPr>
            <a:normAutofit/>
          </a:bodyPr>
          <a:lstStyle/>
          <a:p>
            <a:pPr algn="just"/>
            <a:r>
              <a:rPr lang="nl-NL" sz="2400" dirty="0"/>
              <a:t>« [Les journalistes] ne </a:t>
            </a:r>
            <a:r>
              <a:rPr lang="nl-NL" sz="2400" dirty="0" err="1"/>
              <a:t>commencent</a:t>
            </a:r>
            <a:r>
              <a:rPr lang="nl-NL" sz="2400" dirty="0"/>
              <a:t> pas la </a:t>
            </a:r>
            <a:r>
              <a:rPr lang="nl-NL" sz="2400" dirty="0" err="1"/>
              <a:t>journée</a:t>
            </a:r>
            <a:r>
              <a:rPr lang="nl-NL" sz="2400" dirty="0"/>
              <a:t> </a:t>
            </a:r>
            <a:r>
              <a:rPr lang="nl-NL" sz="2400" dirty="0" err="1"/>
              <a:t>avec</a:t>
            </a:r>
            <a:r>
              <a:rPr lang="nl-NL" sz="2400" dirty="0"/>
              <a:t> </a:t>
            </a:r>
            <a:r>
              <a:rPr lang="nl-NL" sz="2400" dirty="0" err="1"/>
              <a:t>un</a:t>
            </a:r>
            <a:r>
              <a:rPr lang="nl-NL" sz="2400" dirty="0"/>
              <a:t> esprit </a:t>
            </a:r>
            <a:r>
              <a:rPr lang="nl-NL" sz="2400" dirty="0" err="1"/>
              <a:t>immaculé</a:t>
            </a:r>
            <a:r>
              <a:rPr lang="nl-NL" sz="2400" dirty="0"/>
              <a:t> mais </a:t>
            </a:r>
            <a:r>
              <a:rPr lang="nl-NL" sz="2400" dirty="0" err="1"/>
              <a:t>suivent</a:t>
            </a:r>
            <a:r>
              <a:rPr lang="nl-NL" sz="2400" dirty="0"/>
              <a:t> des </a:t>
            </a:r>
            <a:r>
              <a:rPr lang="nl-NL" sz="2400" dirty="0" err="1"/>
              <a:t>schémas</a:t>
            </a:r>
            <a:r>
              <a:rPr lang="nl-NL" sz="2400" dirty="0"/>
              <a:t> plus </a:t>
            </a:r>
            <a:r>
              <a:rPr lang="nl-NL" sz="2400" dirty="0" err="1"/>
              <a:t>ou</a:t>
            </a:r>
            <a:r>
              <a:rPr lang="nl-NL" sz="2400" dirty="0"/>
              <a:t> </a:t>
            </a:r>
            <a:r>
              <a:rPr lang="nl-NL" sz="2400" dirty="0" err="1"/>
              <a:t>moins</a:t>
            </a:r>
            <a:r>
              <a:rPr lang="nl-NL" sz="2400" dirty="0"/>
              <a:t> </a:t>
            </a:r>
            <a:r>
              <a:rPr lang="nl-NL" sz="2400" dirty="0" err="1"/>
              <a:t>simples</a:t>
            </a:r>
            <a:r>
              <a:rPr lang="nl-NL" sz="2400" dirty="0"/>
              <a:t> </a:t>
            </a:r>
            <a:r>
              <a:rPr lang="nl-NL" sz="2400" dirty="0" err="1"/>
              <a:t>qui</a:t>
            </a:r>
            <a:r>
              <a:rPr lang="nl-NL" sz="2400" dirty="0"/>
              <a:t> </a:t>
            </a:r>
            <a:r>
              <a:rPr lang="nl-NL" sz="2400" dirty="0" err="1"/>
              <a:t>conduisent</a:t>
            </a:r>
            <a:r>
              <a:rPr lang="nl-NL" sz="2400" dirty="0"/>
              <a:t> leur recherche et leur </a:t>
            </a:r>
            <a:r>
              <a:rPr lang="nl-NL" sz="2400" dirty="0" err="1"/>
              <a:t>production</a:t>
            </a:r>
            <a:r>
              <a:rPr lang="nl-NL" sz="2400" dirty="0"/>
              <a:t> </a:t>
            </a:r>
            <a:r>
              <a:rPr lang="nl-NL" sz="2400" dirty="0" err="1"/>
              <a:t>d’informations</a:t>
            </a:r>
            <a:r>
              <a:rPr lang="nl-NL" sz="2400" dirty="0"/>
              <a:t> : </a:t>
            </a:r>
            <a:r>
              <a:rPr lang="nl-NL" sz="2400" dirty="0" err="1"/>
              <a:t>consulter</a:t>
            </a:r>
            <a:r>
              <a:rPr lang="nl-NL" sz="2400" dirty="0"/>
              <a:t> des sources </a:t>
            </a:r>
            <a:r>
              <a:rPr lang="nl-NL" sz="2400" dirty="0" err="1"/>
              <a:t>standardisées</a:t>
            </a:r>
            <a:r>
              <a:rPr lang="nl-NL" sz="2400" dirty="0"/>
              <a:t>, </a:t>
            </a:r>
            <a:r>
              <a:rPr lang="nl-NL" sz="2400" dirty="0" err="1"/>
              <a:t>poser</a:t>
            </a:r>
            <a:r>
              <a:rPr lang="nl-NL" sz="2400" dirty="0"/>
              <a:t> des </a:t>
            </a:r>
            <a:r>
              <a:rPr lang="nl-NL" sz="2400" dirty="0" err="1"/>
              <a:t>questions</a:t>
            </a:r>
            <a:r>
              <a:rPr lang="nl-NL" sz="2400" dirty="0"/>
              <a:t> </a:t>
            </a:r>
            <a:r>
              <a:rPr lang="nl-NL" sz="2400" dirty="0" err="1"/>
              <a:t>standardisées</a:t>
            </a:r>
            <a:r>
              <a:rPr lang="nl-NL" sz="2400" dirty="0"/>
              <a:t> et </a:t>
            </a:r>
            <a:r>
              <a:rPr lang="nl-NL" sz="2400" dirty="0" err="1"/>
              <a:t>écrire</a:t>
            </a:r>
            <a:r>
              <a:rPr lang="nl-NL" sz="2400" dirty="0"/>
              <a:t> des </a:t>
            </a:r>
            <a:r>
              <a:rPr lang="nl-NL" sz="2400" dirty="0" err="1"/>
              <a:t>articles</a:t>
            </a:r>
            <a:r>
              <a:rPr lang="nl-NL" sz="2400" dirty="0"/>
              <a:t> de </a:t>
            </a:r>
            <a:r>
              <a:rPr lang="nl-NL" sz="2400" dirty="0" err="1"/>
              <a:t>manière</a:t>
            </a:r>
            <a:r>
              <a:rPr lang="nl-NL" sz="2400" dirty="0"/>
              <a:t> </a:t>
            </a:r>
            <a:r>
              <a:rPr lang="nl-NL" sz="2400" dirty="0" err="1"/>
              <a:t>hautement</a:t>
            </a:r>
            <a:r>
              <a:rPr lang="nl-NL" sz="2400" dirty="0"/>
              <a:t> </a:t>
            </a:r>
            <a:r>
              <a:rPr lang="nl-NL" sz="2400" dirty="0" err="1"/>
              <a:t>standardisée</a:t>
            </a:r>
            <a:r>
              <a:rPr lang="nl-NL" sz="2400" dirty="0"/>
              <a:t> » </a:t>
            </a:r>
            <a:r>
              <a:rPr lang="nl-NL" sz="2400" dirty="0" smtClean="0"/>
              <a:t>(</a:t>
            </a:r>
            <a:r>
              <a:rPr lang="nl-NL" sz="2400" dirty="0" err="1" smtClean="0"/>
              <a:t>Welbers</a:t>
            </a:r>
            <a:r>
              <a:rPr lang="nl-NL" sz="2400" dirty="0" smtClean="0"/>
              <a:t>, 2016 : 5)</a:t>
            </a:r>
          </a:p>
          <a:p>
            <a:pPr algn="just"/>
            <a:endParaRPr lang="nl-NL" sz="2400" dirty="0"/>
          </a:p>
          <a:p>
            <a:pPr algn="just"/>
            <a:r>
              <a:rPr lang="nl-NL" sz="2400" dirty="0" smtClean="0"/>
              <a:t>Dans la </a:t>
            </a:r>
            <a:r>
              <a:rPr lang="nl-NL" sz="2400" dirty="0" err="1" smtClean="0"/>
              <a:t>presse</a:t>
            </a:r>
            <a:r>
              <a:rPr lang="nl-NL" sz="2400" dirty="0" smtClean="0"/>
              <a:t> jeu </a:t>
            </a:r>
            <a:r>
              <a:rPr lang="nl-NL" sz="2400" dirty="0" err="1" smtClean="0"/>
              <a:t>vidéo</a:t>
            </a:r>
            <a:r>
              <a:rPr lang="nl-NL" sz="2400" dirty="0" smtClean="0"/>
              <a:t>, les journalistes </a:t>
            </a:r>
            <a:r>
              <a:rPr lang="nl-NL" sz="2400" dirty="0" err="1" smtClean="0"/>
              <a:t>sont</a:t>
            </a:r>
            <a:r>
              <a:rPr lang="nl-NL" sz="2400" dirty="0" smtClean="0"/>
              <a:t> </a:t>
            </a:r>
            <a:r>
              <a:rPr lang="nl-NL" sz="2400" dirty="0" err="1" smtClean="0"/>
              <a:t>fortement</a:t>
            </a:r>
            <a:r>
              <a:rPr lang="nl-NL" sz="2400" dirty="0" smtClean="0"/>
              <a:t> </a:t>
            </a:r>
            <a:r>
              <a:rPr lang="nl-NL" sz="2400" dirty="0" err="1" smtClean="0"/>
              <a:t>dépendants</a:t>
            </a:r>
            <a:r>
              <a:rPr lang="nl-NL" sz="2400" dirty="0" smtClean="0"/>
              <a:t> des </a:t>
            </a:r>
            <a:r>
              <a:rPr lang="nl-NL" sz="2400" dirty="0" err="1" smtClean="0"/>
              <a:t>canaux</a:t>
            </a:r>
            <a:r>
              <a:rPr lang="nl-NL" sz="2400" dirty="0" smtClean="0"/>
              <a:t> de </a:t>
            </a:r>
            <a:r>
              <a:rPr lang="nl-NL" sz="2400" dirty="0" err="1" smtClean="0"/>
              <a:t>communication</a:t>
            </a:r>
            <a:r>
              <a:rPr lang="nl-NL" sz="2400" dirty="0" smtClean="0"/>
              <a:t> </a:t>
            </a:r>
            <a:r>
              <a:rPr lang="nl-NL" sz="2400" dirty="0" err="1" smtClean="0"/>
              <a:t>officiels</a:t>
            </a:r>
            <a:r>
              <a:rPr lang="nl-NL" sz="2400" dirty="0" smtClean="0"/>
              <a:t> des </a:t>
            </a:r>
            <a:r>
              <a:rPr lang="nl-NL" sz="2400" dirty="0" err="1" smtClean="0"/>
              <a:t>éditeurs</a:t>
            </a:r>
            <a:r>
              <a:rPr lang="nl-NL" sz="2400" dirty="0" smtClean="0"/>
              <a:t> (communiqués de </a:t>
            </a:r>
            <a:r>
              <a:rPr lang="nl-NL" sz="2400" dirty="0" err="1" smtClean="0"/>
              <a:t>presse</a:t>
            </a:r>
            <a:r>
              <a:rPr lang="nl-NL" sz="2400" dirty="0" smtClean="0"/>
              <a:t>, </a:t>
            </a:r>
            <a:r>
              <a:rPr lang="nl-NL" sz="2400" dirty="0" err="1" smtClean="0"/>
              <a:t>présentations</a:t>
            </a:r>
            <a:r>
              <a:rPr lang="nl-NL" sz="2400" dirty="0" smtClean="0"/>
              <a:t> en avant-première </a:t>
            </a:r>
            <a:r>
              <a:rPr lang="nl-NL" sz="2400" dirty="0" err="1" smtClean="0"/>
              <a:t>lors</a:t>
            </a:r>
            <a:r>
              <a:rPr lang="nl-NL" sz="2400" dirty="0" smtClean="0"/>
              <a:t> des salons </a:t>
            </a:r>
            <a:r>
              <a:rPr lang="nl-NL" sz="2400" dirty="0" err="1" smtClean="0"/>
              <a:t>spécialisés</a:t>
            </a:r>
            <a:r>
              <a:rPr lang="nl-NL" sz="2400" dirty="0" smtClean="0"/>
              <a:t>…)</a:t>
            </a:r>
            <a:endParaRPr lang="fr-FR" sz="2400" dirty="0"/>
          </a:p>
        </p:txBody>
      </p:sp>
    </p:spTree>
    <p:extLst>
      <p:ext uri="{BB962C8B-B14F-4D97-AF65-F5344CB8AC3E}">
        <p14:creationId xmlns:p14="http://schemas.microsoft.com/office/powerpoint/2010/main" val="41948918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696</TotalTime>
  <Words>563</Words>
  <Application>Microsoft Macintosh PowerPoint</Application>
  <PresentationFormat>Présentation à l'écran (4:3)</PresentationFormat>
  <Paragraphs>84</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Civique</vt:lpstr>
      <vt:lpstr>L’influence des marques sur le gatekeeping de la presse spécialisée</vt:lpstr>
      <vt:lpstr>L’enquête dans la presse jeu vidéo</vt:lpstr>
      <vt:lpstr>L’idéologie professionnelle  (occupational ideology)</vt:lpstr>
      <vt:lpstr>Deux mots de méthodologie</vt:lpstr>
      <vt:lpstr>Une majorité d’annonceurs « captifs »</vt:lpstr>
      <vt:lpstr>Les magazines des années 1990 : une  difficulté à attirer des annonceurs hors-captif</vt:lpstr>
      <vt:lpstr>Une (auto-)censure face aux annonceurs</vt:lpstr>
      <vt:lpstr>Le gatekeeping</vt:lpstr>
      <vt:lpstr>Les paramètres du Gatekeeping (Shoemaker  et Vos, 2009) : la routine éditoriale</vt:lpstr>
      <vt:lpstr>L’absence de « culture journalistique » dans  les magazines des années 1980 et 1990</vt:lpstr>
      <vt:lpstr>L’influence de l’industrie sur le  gatekeeping des revues spécialisées </vt:lpstr>
      <vt:lpstr>La communication dans le secteur du jeu vidéo</vt:lpstr>
      <vt:lpstr>Une « culture du produit » ?</vt:lpstr>
      <vt:lpstr>De la « censure invisible » (Durand, 2006)  dans la presse vidéoludique ?</vt:lpstr>
      <vt:lpstr>Des revues « officielles »</vt:lpstr>
      <vt:lpstr>Les rapprochements paroxysmiques des  médias spécialisés avec l’industrie</vt:lpstr>
      <vt:lpstr>Les rapprochements paroxysmiques des  médias spécialisés avec l’industrie</vt:lpstr>
      <vt:lpstr>Les rapprochements paroxysmiques des  médias spécialisés avec l’industrie</vt:lpstr>
      <vt:lpstr>Les rapprochements paroxysmiques des  médias spécialisés avec l’industrie</vt:lpstr>
      <vt:lpstr>Les rapprochements paroxysmiques des  médias spécialisés avec l’industrie</vt:lpstr>
      <vt:lpstr>Les rapprochements paroxysmiques des  médias spécialisés avec l’industrie</vt:lpstr>
      <vt:lpstr>Les rapprochements paroxysmiques des  médias spécialisés avec l’industrie</vt:lpstr>
      <vt:lpstr>Vers une hypothèse pour la suite</vt:lpstr>
      <vt:lpstr>Bibliographie sélective</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L’influence des marques sur le gatekeeping de la presse spécialisée</dc:title>
  <dc:creator>Boris Krywicki</dc:creator>
  <cp:lastModifiedBy>Boris Krywicki</cp:lastModifiedBy>
  <cp:revision>38</cp:revision>
  <dcterms:created xsi:type="dcterms:W3CDTF">2018-11-14T13:49:20Z</dcterms:created>
  <dcterms:modified xsi:type="dcterms:W3CDTF">2018-11-22T09:56:48Z</dcterms:modified>
</cp:coreProperties>
</file>