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9"/>
  </p:notesMasterIdLst>
  <p:sldIdLst>
    <p:sldId id="256" r:id="rId2"/>
    <p:sldId id="412" r:id="rId3"/>
    <p:sldId id="434" r:id="rId4"/>
    <p:sldId id="448" r:id="rId5"/>
    <p:sldId id="449" r:id="rId6"/>
    <p:sldId id="450" r:id="rId7"/>
    <p:sldId id="475" r:id="rId8"/>
    <p:sldId id="476" r:id="rId9"/>
    <p:sldId id="477" r:id="rId10"/>
    <p:sldId id="478" r:id="rId11"/>
    <p:sldId id="451" r:id="rId12"/>
    <p:sldId id="453" r:id="rId13"/>
    <p:sldId id="480" r:id="rId14"/>
    <p:sldId id="481" r:id="rId15"/>
    <p:sldId id="483" r:id="rId16"/>
    <p:sldId id="456" r:id="rId17"/>
    <p:sldId id="497" r:id="rId18"/>
    <p:sldId id="487" r:id="rId19"/>
    <p:sldId id="457" r:id="rId20"/>
    <p:sldId id="485" r:id="rId21"/>
    <p:sldId id="484" r:id="rId22"/>
    <p:sldId id="458" r:id="rId23"/>
    <p:sldId id="486" r:id="rId24"/>
    <p:sldId id="474" r:id="rId25"/>
    <p:sldId id="460" r:id="rId26"/>
    <p:sldId id="488" r:id="rId27"/>
    <p:sldId id="461" r:id="rId28"/>
    <p:sldId id="473" r:id="rId29"/>
    <p:sldId id="462" r:id="rId30"/>
    <p:sldId id="489" r:id="rId31"/>
    <p:sldId id="463" r:id="rId32"/>
    <p:sldId id="464" r:id="rId33"/>
    <p:sldId id="465" r:id="rId34"/>
    <p:sldId id="430" r:id="rId35"/>
    <p:sldId id="468" r:id="rId36"/>
    <p:sldId id="490" r:id="rId37"/>
    <p:sldId id="491" r:id="rId38"/>
    <p:sldId id="492" r:id="rId39"/>
    <p:sldId id="493" r:id="rId40"/>
    <p:sldId id="496" r:id="rId41"/>
    <p:sldId id="471" r:id="rId42"/>
    <p:sldId id="466" r:id="rId43"/>
    <p:sldId id="289" r:id="rId44"/>
    <p:sldId id="472" r:id="rId45"/>
    <p:sldId id="479" r:id="rId46"/>
    <p:sldId id="494" r:id="rId47"/>
    <p:sldId id="495" r:id="rId4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1E1E"/>
    <a:srgbClr val="FFFFFF"/>
    <a:srgbClr val="545D96"/>
    <a:srgbClr val="8E8E8E"/>
    <a:srgbClr val="006699"/>
    <a:srgbClr val="3333FF"/>
    <a:srgbClr val="CC00CC"/>
    <a:srgbClr val="CC0000"/>
    <a:srgbClr val="CC99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7" autoAdjust="0"/>
    <p:restoredTop sz="89576" autoAdjust="0"/>
  </p:normalViewPr>
  <p:slideViewPr>
    <p:cSldViewPr snapToGrid="0">
      <p:cViewPr>
        <p:scale>
          <a:sx n="150" d="100"/>
          <a:sy n="150" d="100"/>
        </p:scale>
        <p:origin x="-446" y="-1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3816A-DF0D-4081-973E-BE26EF26BC35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A53D5D-3278-4037-84B0-4B4A9E0BC9C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63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A53D5D-3278-4037-84B0-4B4A9E0BC9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99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2200-E0D3-4F83-AD05-C256E3123D50}" type="datetimeFigureOut">
              <a:rPr lang="fr-FR" smtClean="0"/>
              <a:t>25/06/2018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8086-C21C-469A-AF2B-4EE360A33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9991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2200-E0D3-4F83-AD05-C256E3123D50}" type="datetimeFigureOut">
              <a:rPr lang="fr-FR" smtClean="0"/>
              <a:t>25/06/2018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8086-C21C-469A-AF2B-4EE360A33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924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2200-E0D3-4F83-AD05-C256E3123D50}" type="datetimeFigureOut">
              <a:rPr lang="fr-FR" smtClean="0"/>
              <a:t>25/06/2018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8086-C21C-469A-AF2B-4EE360A33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8297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2200-E0D3-4F83-AD05-C256E3123D50}" type="datetimeFigureOut">
              <a:rPr lang="fr-FR" smtClean="0"/>
              <a:t>25/06/2018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8086-C21C-469A-AF2B-4EE360A33A61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0" y="6660107"/>
            <a:ext cx="9144000" cy="197893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214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2200-E0D3-4F83-AD05-C256E3123D50}" type="datetimeFigureOut">
              <a:rPr lang="fr-FR" smtClean="0"/>
              <a:t>25/06/2018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8086-C21C-469A-AF2B-4EE360A33A61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0" y="6660107"/>
            <a:ext cx="9144000" cy="197893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385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2200-E0D3-4F83-AD05-C256E3123D50}" type="datetimeFigureOut">
              <a:rPr lang="fr-FR" smtClean="0"/>
              <a:t>25/06/2018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8086-C21C-469A-AF2B-4EE360A33A61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 userDrawn="1"/>
        </p:nvSpPr>
        <p:spPr>
          <a:xfrm>
            <a:off x="0" y="6660107"/>
            <a:ext cx="9144000" cy="197893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821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2200-E0D3-4F83-AD05-C256E3123D50}" type="datetimeFigureOut">
              <a:rPr lang="fr-FR" smtClean="0"/>
              <a:t>25/06/2018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8086-C21C-469A-AF2B-4EE360A33A61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0" y="6660107"/>
            <a:ext cx="9144000" cy="197893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614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2200-E0D3-4F83-AD05-C256E3123D50}" type="datetimeFigureOut">
              <a:rPr lang="fr-FR" smtClean="0"/>
              <a:t>25/06/2018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8086-C21C-469A-AF2B-4EE360A33A61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 5"/>
          <p:cNvSpPr/>
          <p:nvPr userDrawn="1"/>
        </p:nvSpPr>
        <p:spPr>
          <a:xfrm>
            <a:off x="0" y="6660107"/>
            <a:ext cx="9144000" cy="197893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104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2200-E0D3-4F83-AD05-C256E3123D50}" type="datetimeFigureOut">
              <a:rPr lang="fr-FR" smtClean="0"/>
              <a:t>25/06/2018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8086-C21C-469A-AF2B-4EE360A33A61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Rectangle 4"/>
          <p:cNvSpPr/>
          <p:nvPr userDrawn="1"/>
        </p:nvSpPr>
        <p:spPr>
          <a:xfrm>
            <a:off x="0" y="6660107"/>
            <a:ext cx="9144000" cy="197893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842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2200-E0D3-4F83-AD05-C256E3123D50}" type="datetimeFigureOut">
              <a:rPr lang="fr-FR" smtClean="0"/>
              <a:t>25/06/2018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8086-C21C-469A-AF2B-4EE360A33A61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 userDrawn="1"/>
        </p:nvSpPr>
        <p:spPr>
          <a:xfrm>
            <a:off x="0" y="6660107"/>
            <a:ext cx="9144000" cy="197893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116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2200-E0D3-4F83-AD05-C256E3123D50}" type="datetimeFigureOut">
              <a:rPr lang="fr-FR" smtClean="0"/>
              <a:t>25/06/2018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8086-C21C-469A-AF2B-4EE360A33A61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 userDrawn="1"/>
        </p:nvSpPr>
        <p:spPr>
          <a:xfrm>
            <a:off x="0" y="6660107"/>
            <a:ext cx="9144000" cy="197893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715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C2200-E0D3-4F83-AD05-C256E3123D50}" type="datetimeFigureOut">
              <a:rPr lang="fr-FR" smtClean="0"/>
              <a:t>25/06/2018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48086-C21C-469A-AF2B-4EE360A33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53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if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7236" y="5306536"/>
            <a:ext cx="2786764" cy="1353571"/>
          </a:xfrm>
          <a:prstGeom prst="rect">
            <a:avLst/>
          </a:prstGeom>
        </p:spPr>
      </p:pic>
      <p:pic>
        <p:nvPicPr>
          <p:cNvPr id="32770" name="Picture 2" descr="Logo_PsyNCog_Fina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4561" y="5531536"/>
            <a:ext cx="3322206" cy="896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http://www.fnrs.be/en/images/FRS-FNRS_ros_vert_transp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09" y="5306536"/>
            <a:ext cx="1901791" cy="1205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e 10"/>
          <p:cNvGrpSpPr/>
          <p:nvPr/>
        </p:nvGrpSpPr>
        <p:grpSpPr>
          <a:xfrm>
            <a:off x="0" y="1665027"/>
            <a:ext cx="9144000" cy="3097241"/>
            <a:chOff x="0" y="1665027"/>
            <a:chExt cx="9144000" cy="3097241"/>
          </a:xfrm>
        </p:grpSpPr>
        <p:sp>
          <p:nvSpPr>
            <p:cNvPr id="4" name="Rectangle 3"/>
            <p:cNvSpPr/>
            <p:nvPr/>
          </p:nvSpPr>
          <p:spPr>
            <a:xfrm>
              <a:off x="0" y="1665027"/>
              <a:ext cx="9144000" cy="2183641"/>
            </a:xfrm>
            <a:prstGeom prst="rect">
              <a:avLst/>
            </a:prstGeom>
            <a:solidFill>
              <a:srgbClr val="414F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smtClean="0">
                  <a:latin typeface="+mj-lt"/>
                </a:rPr>
                <a:t>Semantic Effects In Verbal Short-term Memory: Where Do They Come From?</a:t>
              </a:r>
              <a:endParaRPr lang="fr-BE" sz="2400" smtClean="0">
                <a:latin typeface="+mj-lt"/>
              </a:endParaRPr>
            </a:p>
          </p:txBody>
        </p:sp>
        <p:sp>
          <p:nvSpPr>
            <p:cNvPr id="5" name="TextBox 6"/>
            <p:cNvSpPr txBox="1"/>
            <p:nvPr/>
          </p:nvSpPr>
          <p:spPr>
            <a:xfrm>
              <a:off x="6862029" y="4115937"/>
              <a:ext cx="22819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BE" err="1" smtClean="0">
                  <a:latin typeface="+mj-lt"/>
                </a:rPr>
                <a:t>Kowialiewski</a:t>
              </a:r>
              <a:r>
                <a:rPr lang="fr-BE" smtClean="0">
                  <a:latin typeface="+mj-lt"/>
                </a:rPr>
                <a:t> Benjamin</a:t>
              </a:r>
            </a:p>
            <a:p>
              <a:pPr algn="r"/>
              <a:r>
                <a:rPr lang="fr-BE" smtClean="0">
                  <a:latin typeface="+mj-lt"/>
                </a:rPr>
                <a:t>Majerus </a:t>
              </a:r>
              <a:r>
                <a:rPr lang="fr-BE" dirty="0" smtClean="0">
                  <a:latin typeface="+mj-lt"/>
                </a:rPr>
                <a:t>Steve</a:t>
              </a:r>
              <a:endParaRPr lang="fr-BE" dirty="0">
                <a:latin typeface="+mj-lt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0" y="6660107"/>
            <a:ext cx="9144000" cy="197893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61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Introduction</a:t>
            </a:r>
            <a:endParaRPr lang="en-GB" sz="2000">
              <a:latin typeface="+mj-lt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3318600" y="3468458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Ellipse 9"/>
          <p:cNvSpPr/>
          <p:nvPr/>
        </p:nvSpPr>
        <p:spPr>
          <a:xfrm>
            <a:off x="3556877" y="4316274"/>
            <a:ext cx="334632" cy="3346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Ellipse 10"/>
          <p:cNvSpPr/>
          <p:nvPr/>
        </p:nvSpPr>
        <p:spPr>
          <a:xfrm>
            <a:off x="4093833" y="3782336"/>
            <a:ext cx="334632" cy="33463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Ellipse 11"/>
          <p:cNvSpPr/>
          <p:nvPr/>
        </p:nvSpPr>
        <p:spPr>
          <a:xfrm>
            <a:off x="3257253" y="2877010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Ellipse 12"/>
          <p:cNvSpPr/>
          <p:nvPr/>
        </p:nvSpPr>
        <p:spPr>
          <a:xfrm>
            <a:off x="4572000" y="3211642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Ellipse 13"/>
          <p:cNvSpPr/>
          <p:nvPr/>
        </p:nvSpPr>
        <p:spPr>
          <a:xfrm>
            <a:off x="5385024" y="3782336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Ellipse 15"/>
          <p:cNvSpPr/>
          <p:nvPr/>
        </p:nvSpPr>
        <p:spPr>
          <a:xfrm>
            <a:off x="2742557" y="4737818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Ellipse 16"/>
          <p:cNvSpPr/>
          <p:nvPr/>
        </p:nvSpPr>
        <p:spPr>
          <a:xfrm>
            <a:off x="3864263" y="5002612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Ellipse 17"/>
          <p:cNvSpPr/>
          <p:nvPr/>
        </p:nvSpPr>
        <p:spPr>
          <a:xfrm>
            <a:off x="5217708" y="4737818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Ellipse 18"/>
          <p:cNvSpPr/>
          <p:nvPr/>
        </p:nvSpPr>
        <p:spPr>
          <a:xfrm>
            <a:off x="2407925" y="3713373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Ellipse 25"/>
          <p:cNvSpPr/>
          <p:nvPr/>
        </p:nvSpPr>
        <p:spPr>
          <a:xfrm>
            <a:off x="4093833" y="2700940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Ellipse 26"/>
          <p:cNvSpPr/>
          <p:nvPr/>
        </p:nvSpPr>
        <p:spPr>
          <a:xfrm>
            <a:off x="4457650" y="4650906"/>
            <a:ext cx="334632" cy="33463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Ellipse 27"/>
          <p:cNvSpPr/>
          <p:nvPr/>
        </p:nvSpPr>
        <p:spPr>
          <a:xfrm>
            <a:off x="4744072" y="3968892"/>
            <a:ext cx="334632" cy="33463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Ellipse 29"/>
          <p:cNvSpPr/>
          <p:nvPr/>
        </p:nvSpPr>
        <p:spPr>
          <a:xfrm>
            <a:off x="5313032" y="3077195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Ellipse 30"/>
          <p:cNvSpPr/>
          <p:nvPr/>
        </p:nvSpPr>
        <p:spPr>
          <a:xfrm>
            <a:off x="5846975" y="4398871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Ellipse 31"/>
          <p:cNvSpPr/>
          <p:nvPr/>
        </p:nvSpPr>
        <p:spPr>
          <a:xfrm>
            <a:off x="2877998" y="4103354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Ellipse 1"/>
          <p:cNvSpPr/>
          <p:nvPr/>
        </p:nvSpPr>
        <p:spPr>
          <a:xfrm>
            <a:off x="4338974" y="4532875"/>
            <a:ext cx="570694" cy="570694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ZoneTexte 20"/>
          <p:cNvSpPr txBox="1"/>
          <p:nvPr/>
        </p:nvSpPr>
        <p:spPr>
          <a:xfrm>
            <a:off x="6093535" y="1480751"/>
            <a:ext cx="29431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BE"/>
              <a:t>Martin, Saffran, &amp; Dell (1996</a:t>
            </a:r>
            <a:r>
              <a:rPr lang="fr-BE" smtClean="0"/>
              <a:t>)</a:t>
            </a:r>
          </a:p>
          <a:p>
            <a:pPr algn="r"/>
            <a:r>
              <a:rPr lang="fr-BE" smtClean="0"/>
              <a:t>Cowan (2001)</a:t>
            </a:r>
          </a:p>
          <a:p>
            <a:pPr algn="r"/>
            <a:r>
              <a:rPr lang="fr-BE" smtClean="0"/>
              <a:t>Oberauer (2002)</a:t>
            </a:r>
          </a:p>
          <a:p>
            <a:pPr algn="r"/>
            <a:r>
              <a:rPr lang="fr-BE" smtClean="0"/>
              <a:t> Majerus </a:t>
            </a:r>
            <a:r>
              <a:rPr lang="fr-BE"/>
              <a:t>(2013</a:t>
            </a:r>
            <a:r>
              <a:rPr lang="fr-BE" smtClean="0"/>
              <a:t>)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7395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Introduction</a:t>
            </a:r>
            <a:endParaRPr lang="en-GB" sz="2000">
              <a:latin typeface="+mj-lt"/>
            </a:endParaRPr>
          </a:p>
        </p:txBody>
      </p:sp>
      <p:grpSp>
        <p:nvGrpSpPr>
          <p:cNvPr id="47" name="Groupe 46"/>
          <p:cNvGrpSpPr/>
          <p:nvPr/>
        </p:nvGrpSpPr>
        <p:grpSpPr>
          <a:xfrm>
            <a:off x="1819072" y="4409008"/>
            <a:ext cx="625492" cy="603115"/>
            <a:chOff x="914400" y="3511685"/>
            <a:chExt cx="625492" cy="603115"/>
          </a:xfrm>
        </p:grpSpPr>
        <p:sp>
          <p:nvSpPr>
            <p:cNvPr id="38" name="Ellipse 37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914400" y="3628576"/>
              <a:ext cx="62549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DOG</a:t>
              </a:r>
              <a:endParaRPr lang="en-GB"/>
            </a:p>
          </p:txBody>
        </p:sp>
      </p:grpSp>
      <p:grpSp>
        <p:nvGrpSpPr>
          <p:cNvPr id="48" name="Groupe 47"/>
          <p:cNvGrpSpPr/>
          <p:nvPr/>
        </p:nvGrpSpPr>
        <p:grpSpPr>
          <a:xfrm>
            <a:off x="2722542" y="4409008"/>
            <a:ext cx="603115" cy="603115"/>
            <a:chOff x="2133598" y="3511685"/>
            <a:chExt cx="603115" cy="603115"/>
          </a:xfrm>
        </p:grpSpPr>
        <p:sp>
          <p:nvSpPr>
            <p:cNvPr id="39" name="Ellipse 38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grpSp>
        <p:nvGrpSpPr>
          <p:cNvPr id="49" name="Groupe 48"/>
          <p:cNvGrpSpPr/>
          <p:nvPr/>
        </p:nvGrpSpPr>
        <p:grpSpPr>
          <a:xfrm>
            <a:off x="3626012" y="4409008"/>
            <a:ext cx="609077" cy="603115"/>
            <a:chOff x="3346834" y="3511685"/>
            <a:chExt cx="609077" cy="603115"/>
          </a:xfrm>
        </p:grpSpPr>
        <p:sp>
          <p:nvSpPr>
            <p:cNvPr id="40" name="Ellipse 39"/>
            <p:cNvSpPr/>
            <p:nvPr/>
          </p:nvSpPr>
          <p:spPr>
            <a:xfrm>
              <a:off x="3352796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346834" y="3628576"/>
              <a:ext cx="6090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MAT</a:t>
              </a:r>
              <a:endParaRPr lang="en-GB"/>
            </a:p>
          </p:txBody>
        </p:sp>
      </p:grpSp>
      <p:grpSp>
        <p:nvGrpSpPr>
          <p:cNvPr id="50" name="Groupe 49"/>
          <p:cNvGrpSpPr/>
          <p:nvPr/>
        </p:nvGrpSpPr>
        <p:grpSpPr>
          <a:xfrm>
            <a:off x="4535444" y="4409008"/>
            <a:ext cx="603115" cy="603115"/>
            <a:chOff x="4571994" y="3511685"/>
            <a:chExt cx="603115" cy="603115"/>
          </a:xfrm>
        </p:grpSpPr>
        <p:sp>
          <p:nvSpPr>
            <p:cNvPr id="41" name="Ellipse 40"/>
            <p:cNvSpPr/>
            <p:nvPr/>
          </p:nvSpPr>
          <p:spPr>
            <a:xfrm>
              <a:off x="4571994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605080" y="3628735"/>
              <a:ext cx="5369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RAT</a:t>
              </a:r>
              <a:endParaRPr lang="en-GB"/>
            </a:p>
          </p:txBody>
        </p:sp>
      </p:grpSp>
      <p:grpSp>
        <p:nvGrpSpPr>
          <p:cNvPr id="51" name="Groupe 50"/>
          <p:cNvGrpSpPr/>
          <p:nvPr/>
        </p:nvGrpSpPr>
        <p:grpSpPr>
          <a:xfrm>
            <a:off x="5438914" y="4409008"/>
            <a:ext cx="603115" cy="603115"/>
            <a:chOff x="5791192" y="3511685"/>
            <a:chExt cx="603115" cy="603115"/>
          </a:xfrm>
        </p:grpSpPr>
        <p:sp>
          <p:nvSpPr>
            <p:cNvPr id="42" name="Ellipse 41"/>
            <p:cNvSpPr/>
            <p:nvPr/>
          </p:nvSpPr>
          <p:spPr>
            <a:xfrm>
              <a:off x="5791192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804978" y="3628576"/>
              <a:ext cx="5755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LOG</a:t>
              </a:r>
              <a:endParaRPr lang="en-GB"/>
            </a:p>
          </p:txBody>
        </p:sp>
      </p:grpSp>
      <p:grpSp>
        <p:nvGrpSpPr>
          <p:cNvPr id="52" name="Groupe 51"/>
          <p:cNvGrpSpPr/>
          <p:nvPr/>
        </p:nvGrpSpPr>
        <p:grpSpPr>
          <a:xfrm>
            <a:off x="6342384" y="4409008"/>
            <a:ext cx="603115" cy="603115"/>
            <a:chOff x="7010390" y="3511685"/>
            <a:chExt cx="603115" cy="603115"/>
          </a:xfrm>
        </p:grpSpPr>
        <p:sp>
          <p:nvSpPr>
            <p:cNvPr id="43" name="Ellipse 42"/>
            <p:cNvSpPr/>
            <p:nvPr/>
          </p:nvSpPr>
          <p:spPr>
            <a:xfrm>
              <a:off x="701039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7026934" y="3628576"/>
              <a:ext cx="58657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FOG</a:t>
              </a:r>
              <a:endParaRPr lang="en-GB"/>
            </a:p>
          </p:txBody>
        </p:sp>
      </p:grpSp>
      <p:sp>
        <p:nvSpPr>
          <p:cNvPr id="80" name="Ellipse 79"/>
          <p:cNvSpPr/>
          <p:nvPr/>
        </p:nvSpPr>
        <p:spPr>
          <a:xfrm>
            <a:off x="1289097" y="276842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Ellipse 83"/>
          <p:cNvSpPr/>
          <p:nvPr/>
        </p:nvSpPr>
        <p:spPr>
          <a:xfrm>
            <a:off x="1733389" y="276842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Ellipse 84"/>
          <p:cNvSpPr/>
          <p:nvPr/>
        </p:nvSpPr>
        <p:spPr>
          <a:xfrm>
            <a:off x="2177681" y="276842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Ellipse 85"/>
          <p:cNvSpPr/>
          <p:nvPr/>
        </p:nvSpPr>
        <p:spPr>
          <a:xfrm>
            <a:off x="2618538" y="2768349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Ellipse 86"/>
          <p:cNvSpPr/>
          <p:nvPr/>
        </p:nvSpPr>
        <p:spPr>
          <a:xfrm>
            <a:off x="3059395" y="2768348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Ellipse 87"/>
          <p:cNvSpPr/>
          <p:nvPr/>
        </p:nvSpPr>
        <p:spPr>
          <a:xfrm>
            <a:off x="3496782" y="2768347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Ellipse 88"/>
          <p:cNvSpPr/>
          <p:nvPr/>
        </p:nvSpPr>
        <p:spPr>
          <a:xfrm>
            <a:off x="3934169" y="2768347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Ellipse 89"/>
          <p:cNvSpPr/>
          <p:nvPr/>
        </p:nvSpPr>
        <p:spPr>
          <a:xfrm>
            <a:off x="4378461" y="2768347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Ellipse 90"/>
          <p:cNvSpPr/>
          <p:nvPr/>
        </p:nvSpPr>
        <p:spPr>
          <a:xfrm>
            <a:off x="4819318" y="2768276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Ellipse 91"/>
          <p:cNvSpPr/>
          <p:nvPr/>
        </p:nvSpPr>
        <p:spPr>
          <a:xfrm>
            <a:off x="5260175" y="2768275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Ellipse 92"/>
          <p:cNvSpPr/>
          <p:nvPr/>
        </p:nvSpPr>
        <p:spPr>
          <a:xfrm>
            <a:off x="5697562" y="2768274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Ellipse 93"/>
          <p:cNvSpPr/>
          <p:nvPr/>
        </p:nvSpPr>
        <p:spPr>
          <a:xfrm>
            <a:off x="6134949" y="2768241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Ellipse 94"/>
          <p:cNvSpPr/>
          <p:nvPr/>
        </p:nvSpPr>
        <p:spPr>
          <a:xfrm>
            <a:off x="6575806" y="276817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Ellipse 95"/>
          <p:cNvSpPr/>
          <p:nvPr/>
        </p:nvSpPr>
        <p:spPr>
          <a:xfrm>
            <a:off x="7016663" y="2768169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Ellipse 96"/>
          <p:cNvSpPr/>
          <p:nvPr/>
        </p:nvSpPr>
        <p:spPr>
          <a:xfrm>
            <a:off x="7454050" y="2768168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7" name="Connecteur droit avec flèche 136"/>
          <p:cNvCxnSpPr>
            <a:stCxn id="39" idx="0"/>
            <a:endCxn id="86" idx="4"/>
          </p:cNvCxnSpPr>
          <p:nvPr/>
        </p:nvCxnSpPr>
        <p:spPr>
          <a:xfrm flipH="1" flipV="1">
            <a:off x="2790886" y="3113044"/>
            <a:ext cx="233214" cy="12959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cteur droit avec flèche 139"/>
          <p:cNvCxnSpPr>
            <a:stCxn id="39" idx="0"/>
            <a:endCxn id="87" idx="4"/>
          </p:cNvCxnSpPr>
          <p:nvPr/>
        </p:nvCxnSpPr>
        <p:spPr>
          <a:xfrm flipV="1">
            <a:off x="3024100" y="3113043"/>
            <a:ext cx="207643" cy="12959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necteur droit avec flèche 142"/>
          <p:cNvCxnSpPr>
            <a:stCxn id="39" idx="0"/>
            <a:endCxn id="88" idx="4"/>
          </p:cNvCxnSpPr>
          <p:nvPr/>
        </p:nvCxnSpPr>
        <p:spPr>
          <a:xfrm flipV="1">
            <a:off x="3024100" y="3113042"/>
            <a:ext cx="645030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cteur droit avec flèche 145"/>
          <p:cNvCxnSpPr>
            <a:stCxn id="39" idx="0"/>
            <a:endCxn id="89" idx="4"/>
          </p:cNvCxnSpPr>
          <p:nvPr/>
        </p:nvCxnSpPr>
        <p:spPr>
          <a:xfrm flipV="1">
            <a:off x="3024100" y="3113042"/>
            <a:ext cx="1082417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onnecteur droit avec flèche 148"/>
          <p:cNvCxnSpPr>
            <a:stCxn id="39" idx="0"/>
            <a:endCxn id="85" idx="4"/>
          </p:cNvCxnSpPr>
          <p:nvPr/>
        </p:nvCxnSpPr>
        <p:spPr>
          <a:xfrm flipH="1" flipV="1">
            <a:off x="2350029" y="3113115"/>
            <a:ext cx="674071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avec flèche 151"/>
          <p:cNvCxnSpPr>
            <a:stCxn id="38" idx="0"/>
            <a:endCxn id="80" idx="4"/>
          </p:cNvCxnSpPr>
          <p:nvPr/>
        </p:nvCxnSpPr>
        <p:spPr>
          <a:xfrm flipH="1" flipV="1">
            <a:off x="1461445" y="3113115"/>
            <a:ext cx="659185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avec flèche 154"/>
          <p:cNvCxnSpPr>
            <a:stCxn id="38" idx="0"/>
            <a:endCxn id="84" idx="4"/>
          </p:cNvCxnSpPr>
          <p:nvPr/>
        </p:nvCxnSpPr>
        <p:spPr>
          <a:xfrm flipH="1" flipV="1">
            <a:off x="1905737" y="3113115"/>
            <a:ext cx="214893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cteur droit avec flèche 157"/>
          <p:cNvCxnSpPr>
            <a:stCxn id="38" idx="0"/>
            <a:endCxn id="85" idx="4"/>
          </p:cNvCxnSpPr>
          <p:nvPr/>
        </p:nvCxnSpPr>
        <p:spPr>
          <a:xfrm flipV="1">
            <a:off x="2120630" y="3113115"/>
            <a:ext cx="229399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avec flèche 160"/>
          <p:cNvCxnSpPr>
            <a:stCxn id="38" idx="0"/>
            <a:endCxn id="86" idx="4"/>
          </p:cNvCxnSpPr>
          <p:nvPr/>
        </p:nvCxnSpPr>
        <p:spPr>
          <a:xfrm flipV="1">
            <a:off x="2120630" y="3113044"/>
            <a:ext cx="670256" cy="12959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eur droit avec flèche 163"/>
          <p:cNvCxnSpPr>
            <a:stCxn id="38" idx="0"/>
            <a:endCxn id="87" idx="4"/>
          </p:cNvCxnSpPr>
          <p:nvPr/>
        </p:nvCxnSpPr>
        <p:spPr>
          <a:xfrm flipV="1">
            <a:off x="2120630" y="3113043"/>
            <a:ext cx="1111113" cy="12959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eur droit avec flèche 167"/>
          <p:cNvCxnSpPr>
            <a:stCxn id="42" idx="0"/>
            <a:endCxn id="95" idx="4"/>
          </p:cNvCxnSpPr>
          <p:nvPr/>
        </p:nvCxnSpPr>
        <p:spPr>
          <a:xfrm flipV="1">
            <a:off x="5740472" y="3112865"/>
            <a:ext cx="1007682" cy="129614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avec flèche 170"/>
          <p:cNvCxnSpPr>
            <a:stCxn id="42" idx="0"/>
            <a:endCxn id="94" idx="4"/>
          </p:cNvCxnSpPr>
          <p:nvPr/>
        </p:nvCxnSpPr>
        <p:spPr>
          <a:xfrm flipV="1">
            <a:off x="5740472" y="3112936"/>
            <a:ext cx="566825" cy="12960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eur droit avec flèche 173"/>
          <p:cNvCxnSpPr>
            <a:stCxn id="42" idx="0"/>
            <a:endCxn id="93" idx="4"/>
          </p:cNvCxnSpPr>
          <p:nvPr/>
        </p:nvCxnSpPr>
        <p:spPr>
          <a:xfrm flipV="1">
            <a:off x="5740472" y="3112969"/>
            <a:ext cx="129438" cy="129603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ZoneTexte 176"/>
          <p:cNvSpPr txBox="1"/>
          <p:nvPr/>
        </p:nvSpPr>
        <p:spPr>
          <a:xfrm>
            <a:off x="6095718" y="104111"/>
            <a:ext cx="28854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BE" smtClean="0"/>
              <a:t>Dell (1986)</a:t>
            </a:r>
          </a:p>
          <a:p>
            <a:pPr algn="r"/>
            <a:r>
              <a:rPr lang="fr-BE" smtClean="0"/>
              <a:t>Martin, Saffran &amp; Dell (1996)</a:t>
            </a:r>
            <a:endParaRPr lang="en-GB"/>
          </a:p>
        </p:txBody>
      </p:sp>
      <p:cxnSp>
        <p:nvCxnSpPr>
          <p:cNvPr id="98" name="Connecteur droit avec flèche 97"/>
          <p:cNvCxnSpPr>
            <a:stCxn id="41" idx="0"/>
            <a:endCxn id="91" idx="4"/>
          </p:cNvCxnSpPr>
          <p:nvPr/>
        </p:nvCxnSpPr>
        <p:spPr>
          <a:xfrm flipV="1">
            <a:off x="4837002" y="3112971"/>
            <a:ext cx="154664" cy="129603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droit avec flèche 100"/>
          <p:cNvCxnSpPr>
            <a:stCxn id="41" idx="0"/>
            <a:endCxn id="89" idx="4"/>
          </p:cNvCxnSpPr>
          <p:nvPr/>
        </p:nvCxnSpPr>
        <p:spPr>
          <a:xfrm flipH="1" flipV="1">
            <a:off x="4106517" y="3113042"/>
            <a:ext cx="730485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avec flèche 101"/>
          <p:cNvCxnSpPr>
            <a:stCxn id="43" idx="0"/>
            <a:endCxn id="96" idx="4"/>
          </p:cNvCxnSpPr>
          <p:nvPr/>
        </p:nvCxnSpPr>
        <p:spPr>
          <a:xfrm flipV="1">
            <a:off x="6643942" y="3112864"/>
            <a:ext cx="545069" cy="129614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droit avec flèche 103"/>
          <p:cNvCxnSpPr>
            <a:stCxn id="40" idx="0"/>
            <a:endCxn id="90" idx="4"/>
          </p:cNvCxnSpPr>
          <p:nvPr/>
        </p:nvCxnSpPr>
        <p:spPr>
          <a:xfrm flipV="1">
            <a:off x="3933532" y="3113042"/>
            <a:ext cx="617277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23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Introduction: the semantic similarity effect</a:t>
            </a:r>
            <a:endParaRPr lang="en-GB" sz="2000">
              <a:latin typeface="+mj-lt"/>
            </a:endParaRPr>
          </a:p>
        </p:txBody>
      </p:sp>
      <p:sp>
        <p:nvSpPr>
          <p:cNvPr id="177" name="ZoneTexte 176"/>
          <p:cNvSpPr txBox="1"/>
          <p:nvPr/>
        </p:nvSpPr>
        <p:spPr>
          <a:xfrm>
            <a:off x="6095718" y="104111"/>
            <a:ext cx="28854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BE" smtClean="0"/>
              <a:t>Dell (1986)</a:t>
            </a:r>
          </a:p>
          <a:p>
            <a:pPr algn="r"/>
            <a:r>
              <a:rPr lang="fr-BE" smtClean="0"/>
              <a:t>Martin, Saffran &amp; Dell (1996)</a:t>
            </a:r>
            <a:endParaRPr lang="en-GB"/>
          </a:p>
        </p:txBody>
      </p:sp>
      <p:grpSp>
        <p:nvGrpSpPr>
          <p:cNvPr id="101" name="Groupe 100"/>
          <p:cNvGrpSpPr/>
          <p:nvPr/>
        </p:nvGrpSpPr>
        <p:grpSpPr>
          <a:xfrm>
            <a:off x="1819072" y="4409008"/>
            <a:ext cx="625492" cy="603115"/>
            <a:chOff x="914400" y="3511685"/>
            <a:chExt cx="625492" cy="603115"/>
          </a:xfrm>
        </p:grpSpPr>
        <p:sp>
          <p:nvSpPr>
            <p:cNvPr id="102" name="Ellipse 101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914400" y="3628576"/>
              <a:ext cx="62549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DOG</a:t>
              </a:r>
              <a:endParaRPr lang="en-GB"/>
            </a:p>
          </p:txBody>
        </p:sp>
      </p:grpSp>
      <p:grpSp>
        <p:nvGrpSpPr>
          <p:cNvPr id="105" name="Groupe 104"/>
          <p:cNvGrpSpPr/>
          <p:nvPr/>
        </p:nvGrpSpPr>
        <p:grpSpPr>
          <a:xfrm>
            <a:off x="2722542" y="4409008"/>
            <a:ext cx="603115" cy="603115"/>
            <a:chOff x="2133598" y="3511685"/>
            <a:chExt cx="603115" cy="603115"/>
          </a:xfrm>
        </p:grpSpPr>
        <p:sp>
          <p:nvSpPr>
            <p:cNvPr id="107" name="Ellipse 106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grpSp>
        <p:nvGrpSpPr>
          <p:cNvPr id="110" name="Groupe 109"/>
          <p:cNvGrpSpPr/>
          <p:nvPr/>
        </p:nvGrpSpPr>
        <p:grpSpPr>
          <a:xfrm>
            <a:off x="3626012" y="4409008"/>
            <a:ext cx="609077" cy="603115"/>
            <a:chOff x="3346834" y="3511685"/>
            <a:chExt cx="609077" cy="603115"/>
          </a:xfrm>
        </p:grpSpPr>
        <p:sp>
          <p:nvSpPr>
            <p:cNvPr id="111" name="Ellipse 110"/>
            <p:cNvSpPr/>
            <p:nvPr/>
          </p:nvSpPr>
          <p:spPr>
            <a:xfrm>
              <a:off x="3352796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3346834" y="3628576"/>
              <a:ext cx="6090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MAT</a:t>
              </a:r>
              <a:endParaRPr lang="en-GB"/>
            </a:p>
          </p:txBody>
        </p:sp>
      </p:grpSp>
      <p:grpSp>
        <p:nvGrpSpPr>
          <p:cNvPr id="114" name="Groupe 113"/>
          <p:cNvGrpSpPr/>
          <p:nvPr/>
        </p:nvGrpSpPr>
        <p:grpSpPr>
          <a:xfrm>
            <a:off x="4535444" y="4409008"/>
            <a:ext cx="603115" cy="603115"/>
            <a:chOff x="4571994" y="3511685"/>
            <a:chExt cx="603115" cy="603115"/>
          </a:xfrm>
        </p:grpSpPr>
        <p:sp>
          <p:nvSpPr>
            <p:cNvPr id="115" name="Ellipse 114"/>
            <p:cNvSpPr/>
            <p:nvPr/>
          </p:nvSpPr>
          <p:spPr>
            <a:xfrm>
              <a:off x="4571994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605080" y="3628735"/>
              <a:ext cx="5369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RAT</a:t>
              </a:r>
              <a:endParaRPr lang="en-GB"/>
            </a:p>
          </p:txBody>
        </p:sp>
      </p:grpSp>
      <p:grpSp>
        <p:nvGrpSpPr>
          <p:cNvPr id="118" name="Groupe 117"/>
          <p:cNvGrpSpPr/>
          <p:nvPr/>
        </p:nvGrpSpPr>
        <p:grpSpPr>
          <a:xfrm>
            <a:off x="5438914" y="4409008"/>
            <a:ext cx="603115" cy="603115"/>
            <a:chOff x="5791192" y="3511685"/>
            <a:chExt cx="603115" cy="603115"/>
          </a:xfrm>
        </p:grpSpPr>
        <p:sp>
          <p:nvSpPr>
            <p:cNvPr id="120" name="Ellipse 119"/>
            <p:cNvSpPr/>
            <p:nvPr/>
          </p:nvSpPr>
          <p:spPr>
            <a:xfrm>
              <a:off x="5791192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5804978" y="3628576"/>
              <a:ext cx="5755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LOG</a:t>
              </a:r>
              <a:endParaRPr lang="en-GB"/>
            </a:p>
          </p:txBody>
        </p:sp>
      </p:grpSp>
      <p:grpSp>
        <p:nvGrpSpPr>
          <p:cNvPr id="123" name="Groupe 122"/>
          <p:cNvGrpSpPr/>
          <p:nvPr/>
        </p:nvGrpSpPr>
        <p:grpSpPr>
          <a:xfrm>
            <a:off x="6342384" y="4409008"/>
            <a:ext cx="603115" cy="603115"/>
            <a:chOff x="7010390" y="3511685"/>
            <a:chExt cx="603115" cy="603115"/>
          </a:xfrm>
        </p:grpSpPr>
        <p:sp>
          <p:nvSpPr>
            <p:cNvPr id="124" name="Ellipse 123"/>
            <p:cNvSpPr/>
            <p:nvPr/>
          </p:nvSpPr>
          <p:spPr>
            <a:xfrm>
              <a:off x="701039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7026934" y="3628576"/>
              <a:ext cx="58657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FOG</a:t>
              </a:r>
              <a:endParaRPr lang="en-GB"/>
            </a:p>
          </p:txBody>
        </p:sp>
      </p:grpSp>
      <p:sp>
        <p:nvSpPr>
          <p:cNvPr id="127" name="Ellipse 126"/>
          <p:cNvSpPr/>
          <p:nvPr/>
        </p:nvSpPr>
        <p:spPr>
          <a:xfrm>
            <a:off x="1289097" y="276842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Ellipse 128"/>
          <p:cNvSpPr/>
          <p:nvPr/>
        </p:nvSpPr>
        <p:spPr>
          <a:xfrm>
            <a:off x="1733389" y="276842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Ellipse 129"/>
          <p:cNvSpPr/>
          <p:nvPr/>
        </p:nvSpPr>
        <p:spPr>
          <a:xfrm>
            <a:off x="2177681" y="2768420"/>
            <a:ext cx="344695" cy="344695"/>
          </a:xfrm>
          <a:prstGeom prst="ellipse">
            <a:avLst/>
          </a:prstGeom>
          <a:solidFill>
            <a:srgbClr val="545D9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Ellipse 131"/>
          <p:cNvSpPr/>
          <p:nvPr/>
        </p:nvSpPr>
        <p:spPr>
          <a:xfrm>
            <a:off x="2618538" y="2768349"/>
            <a:ext cx="344695" cy="344695"/>
          </a:xfrm>
          <a:prstGeom prst="ellipse">
            <a:avLst/>
          </a:prstGeom>
          <a:solidFill>
            <a:srgbClr val="545D9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Ellipse 132"/>
          <p:cNvSpPr/>
          <p:nvPr/>
        </p:nvSpPr>
        <p:spPr>
          <a:xfrm>
            <a:off x="3059395" y="2768348"/>
            <a:ext cx="344695" cy="344695"/>
          </a:xfrm>
          <a:prstGeom prst="ellipse">
            <a:avLst/>
          </a:prstGeom>
          <a:solidFill>
            <a:srgbClr val="545D9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Ellipse 134"/>
          <p:cNvSpPr/>
          <p:nvPr/>
        </p:nvSpPr>
        <p:spPr>
          <a:xfrm>
            <a:off x="3496782" y="2768347"/>
            <a:ext cx="344695" cy="344695"/>
          </a:xfrm>
          <a:prstGeom prst="ellipse">
            <a:avLst/>
          </a:prstGeom>
          <a:solidFill>
            <a:srgbClr val="545D9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Ellipse 135"/>
          <p:cNvSpPr/>
          <p:nvPr/>
        </p:nvSpPr>
        <p:spPr>
          <a:xfrm>
            <a:off x="3934169" y="2768347"/>
            <a:ext cx="344695" cy="344695"/>
          </a:xfrm>
          <a:prstGeom prst="ellipse">
            <a:avLst/>
          </a:prstGeom>
          <a:solidFill>
            <a:srgbClr val="545D9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Ellipse 137"/>
          <p:cNvSpPr/>
          <p:nvPr/>
        </p:nvSpPr>
        <p:spPr>
          <a:xfrm>
            <a:off x="4378461" y="2768347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Ellipse 138"/>
          <p:cNvSpPr/>
          <p:nvPr/>
        </p:nvSpPr>
        <p:spPr>
          <a:xfrm>
            <a:off x="4819318" y="2768276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Ellipse 140"/>
          <p:cNvSpPr/>
          <p:nvPr/>
        </p:nvSpPr>
        <p:spPr>
          <a:xfrm>
            <a:off x="5260175" y="2768275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Ellipse 141"/>
          <p:cNvSpPr/>
          <p:nvPr/>
        </p:nvSpPr>
        <p:spPr>
          <a:xfrm>
            <a:off x="5697562" y="2768274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Ellipse 143"/>
          <p:cNvSpPr/>
          <p:nvPr/>
        </p:nvSpPr>
        <p:spPr>
          <a:xfrm>
            <a:off x="6134949" y="2768241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Ellipse 144"/>
          <p:cNvSpPr/>
          <p:nvPr/>
        </p:nvSpPr>
        <p:spPr>
          <a:xfrm>
            <a:off x="6575806" y="276817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Ellipse 146"/>
          <p:cNvSpPr/>
          <p:nvPr/>
        </p:nvSpPr>
        <p:spPr>
          <a:xfrm>
            <a:off x="7016663" y="2768169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Ellipse 147"/>
          <p:cNvSpPr/>
          <p:nvPr/>
        </p:nvSpPr>
        <p:spPr>
          <a:xfrm>
            <a:off x="7454050" y="2768168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0" name="Connecteur droit avec flèche 149"/>
          <p:cNvCxnSpPr>
            <a:stCxn id="107" idx="0"/>
            <a:endCxn id="132" idx="4"/>
          </p:cNvCxnSpPr>
          <p:nvPr/>
        </p:nvCxnSpPr>
        <p:spPr>
          <a:xfrm flipH="1" flipV="1">
            <a:off x="2790886" y="3113044"/>
            <a:ext cx="233214" cy="1295964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avec flèche 150"/>
          <p:cNvCxnSpPr>
            <a:stCxn id="107" idx="0"/>
            <a:endCxn id="133" idx="4"/>
          </p:cNvCxnSpPr>
          <p:nvPr/>
        </p:nvCxnSpPr>
        <p:spPr>
          <a:xfrm flipV="1">
            <a:off x="3024100" y="3113043"/>
            <a:ext cx="207643" cy="1295965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avec flèche 152"/>
          <p:cNvCxnSpPr>
            <a:stCxn id="107" idx="0"/>
            <a:endCxn id="135" idx="4"/>
          </p:cNvCxnSpPr>
          <p:nvPr/>
        </p:nvCxnSpPr>
        <p:spPr>
          <a:xfrm flipV="1">
            <a:off x="3024100" y="3113042"/>
            <a:ext cx="645030" cy="1295966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>
            <a:stCxn id="107" idx="0"/>
            <a:endCxn id="136" idx="4"/>
          </p:cNvCxnSpPr>
          <p:nvPr/>
        </p:nvCxnSpPr>
        <p:spPr>
          <a:xfrm flipV="1">
            <a:off x="3024100" y="3113042"/>
            <a:ext cx="1082417" cy="1295966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avec flèche 155"/>
          <p:cNvCxnSpPr>
            <a:stCxn id="107" idx="0"/>
            <a:endCxn id="130" idx="4"/>
          </p:cNvCxnSpPr>
          <p:nvPr/>
        </p:nvCxnSpPr>
        <p:spPr>
          <a:xfrm flipH="1" flipV="1">
            <a:off x="2350029" y="3113115"/>
            <a:ext cx="674071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eur droit avec flèche 156"/>
          <p:cNvCxnSpPr>
            <a:stCxn id="102" idx="0"/>
            <a:endCxn id="127" idx="4"/>
          </p:cNvCxnSpPr>
          <p:nvPr/>
        </p:nvCxnSpPr>
        <p:spPr>
          <a:xfrm flipH="1" flipV="1">
            <a:off x="1461445" y="3113115"/>
            <a:ext cx="659185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necteur droit avec flèche 158"/>
          <p:cNvCxnSpPr>
            <a:stCxn id="102" idx="0"/>
            <a:endCxn id="129" idx="4"/>
          </p:cNvCxnSpPr>
          <p:nvPr/>
        </p:nvCxnSpPr>
        <p:spPr>
          <a:xfrm flipH="1" flipV="1">
            <a:off x="1905737" y="3113115"/>
            <a:ext cx="214893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avec flèche 159"/>
          <p:cNvCxnSpPr>
            <a:stCxn id="102" idx="0"/>
            <a:endCxn id="130" idx="4"/>
          </p:cNvCxnSpPr>
          <p:nvPr/>
        </p:nvCxnSpPr>
        <p:spPr>
          <a:xfrm flipV="1">
            <a:off x="2120630" y="3113115"/>
            <a:ext cx="229399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avec flèche 161"/>
          <p:cNvCxnSpPr>
            <a:stCxn id="102" idx="0"/>
            <a:endCxn id="132" idx="4"/>
          </p:cNvCxnSpPr>
          <p:nvPr/>
        </p:nvCxnSpPr>
        <p:spPr>
          <a:xfrm flipV="1">
            <a:off x="2120630" y="3113044"/>
            <a:ext cx="670256" cy="12959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avec flèche 162"/>
          <p:cNvCxnSpPr>
            <a:stCxn id="102" idx="0"/>
            <a:endCxn id="133" idx="4"/>
          </p:cNvCxnSpPr>
          <p:nvPr/>
        </p:nvCxnSpPr>
        <p:spPr>
          <a:xfrm flipV="1">
            <a:off x="2120630" y="3113043"/>
            <a:ext cx="1111113" cy="12959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cteur droit avec flèche 164"/>
          <p:cNvCxnSpPr>
            <a:stCxn id="120" idx="0"/>
            <a:endCxn id="145" idx="4"/>
          </p:cNvCxnSpPr>
          <p:nvPr/>
        </p:nvCxnSpPr>
        <p:spPr>
          <a:xfrm flipV="1">
            <a:off x="5740472" y="3112865"/>
            <a:ext cx="1007682" cy="129614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120" idx="0"/>
            <a:endCxn id="144" idx="4"/>
          </p:cNvCxnSpPr>
          <p:nvPr/>
        </p:nvCxnSpPr>
        <p:spPr>
          <a:xfrm flipV="1">
            <a:off x="5740472" y="3112936"/>
            <a:ext cx="566825" cy="12960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>
            <a:stCxn id="120" idx="0"/>
            <a:endCxn id="142" idx="4"/>
          </p:cNvCxnSpPr>
          <p:nvPr/>
        </p:nvCxnSpPr>
        <p:spPr>
          <a:xfrm flipV="1">
            <a:off x="5740472" y="3112969"/>
            <a:ext cx="129438" cy="129603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llipse 1"/>
          <p:cNvSpPr/>
          <p:nvPr/>
        </p:nvSpPr>
        <p:spPr>
          <a:xfrm>
            <a:off x="2583243" y="4271444"/>
            <a:ext cx="878244" cy="878244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9" name="Connecteur droit avec flèche 168"/>
          <p:cNvCxnSpPr/>
          <p:nvPr/>
        </p:nvCxnSpPr>
        <p:spPr>
          <a:xfrm flipV="1">
            <a:off x="4837002" y="3112971"/>
            <a:ext cx="154664" cy="129603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avec flèche 169"/>
          <p:cNvCxnSpPr/>
          <p:nvPr/>
        </p:nvCxnSpPr>
        <p:spPr>
          <a:xfrm flipH="1" flipV="1">
            <a:off x="4106517" y="3113042"/>
            <a:ext cx="730485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droit avec flèche 171"/>
          <p:cNvCxnSpPr/>
          <p:nvPr/>
        </p:nvCxnSpPr>
        <p:spPr>
          <a:xfrm flipV="1">
            <a:off x="6643942" y="3112864"/>
            <a:ext cx="545069" cy="129614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avec flèche 172"/>
          <p:cNvCxnSpPr/>
          <p:nvPr/>
        </p:nvCxnSpPr>
        <p:spPr>
          <a:xfrm flipV="1">
            <a:off x="3933532" y="3113042"/>
            <a:ext cx="617277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367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Introduction: the semantic similarity effect</a:t>
            </a:r>
            <a:endParaRPr lang="en-GB" sz="2000">
              <a:latin typeface="+mj-lt"/>
            </a:endParaRPr>
          </a:p>
        </p:txBody>
      </p:sp>
      <p:sp>
        <p:nvSpPr>
          <p:cNvPr id="177" name="ZoneTexte 176"/>
          <p:cNvSpPr txBox="1"/>
          <p:nvPr/>
        </p:nvSpPr>
        <p:spPr>
          <a:xfrm>
            <a:off x="6095718" y="104111"/>
            <a:ext cx="28854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BE" smtClean="0"/>
              <a:t>Dell (1986)</a:t>
            </a:r>
          </a:p>
          <a:p>
            <a:pPr algn="r"/>
            <a:r>
              <a:rPr lang="fr-BE" smtClean="0"/>
              <a:t>Martin, Saffran &amp; Dell (1996)</a:t>
            </a:r>
            <a:endParaRPr lang="en-GB"/>
          </a:p>
        </p:txBody>
      </p:sp>
      <p:grpSp>
        <p:nvGrpSpPr>
          <p:cNvPr id="101" name="Groupe 100"/>
          <p:cNvGrpSpPr/>
          <p:nvPr/>
        </p:nvGrpSpPr>
        <p:grpSpPr>
          <a:xfrm>
            <a:off x="1819072" y="4409008"/>
            <a:ext cx="625492" cy="603115"/>
            <a:chOff x="914400" y="3511685"/>
            <a:chExt cx="625492" cy="603115"/>
          </a:xfrm>
        </p:grpSpPr>
        <p:sp>
          <p:nvSpPr>
            <p:cNvPr id="102" name="Ellipse 101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914400" y="3628576"/>
              <a:ext cx="62549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DOG</a:t>
              </a:r>
              <a:endParaRPr lang="en-GB"/>
            </a:p>
          </p:txBody>
        </p:sp>
      </p:grpSp>
      <p:grpSp>
        <p:nvGrpSpPr>
          <p:cNvPr id="105" name="Groupe 104"/>
          <p:cNvGrpSpPr/>
          <p:nvPr/>
        </p:nvGrpSpPr>
        <p:grpSpPr>
          <a:xfrm>
            <a:off x="2722542" y="4409008"/>
            <a:ext cx="603115" cy="603115"/>
            <a:chOff x="2133598" y="3511685"/>
            <a:chExt cx="603115" cy="603115"/>
          </a:xfrm>
        </p:grpSpPr>
        <p:sp>
          <p:nvSpPr>
            <p:cNvPr id="107" name="Ellipse 106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grpSp>
        <p:nvGrpSpPr>
          <p:cNvPr id="110" name="Groupe 109"/>
          <p:cNvGrpSpPr/>
          <p:nvPr/>
        </p:nvGrpSpPr>
        <p:grpSpPr>
          <a:xfrm>
            <a:off x="3626012" y="4409008"/>
            <a:ext cx="609077" cy="603115"/>
            <a:chOff x="3346834" y="3511685"/>
            <a:chExt cx="609077" cy="603115"/>
          </a:xfrm>
        </p:grpSpPr>
        <p:sp>
          <p:nvSpPr>
            <p:cNvPr id="111" name="Ellipse 110"/>
            <p:cNvSpPr/>
            <p:nvPr/>
          </p:nvSpPr>
          <p:spPr>
            <a:xfrm>
              <a:off x="3352796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3346834" y="3628576"/>
              <a:ext cx="6090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MAT</a:t>
              </a:r>
              <a:endParaRPr lang="en-GB"/>
            </a:p>
          </p:txBody>
        </p:sp>
      </p:grpSp>
      <p:grpSp>
        <p:nvGrpSpPr>
          <p:cNvPr id="114" name="Groupe 113"/>
          <p:cNvGrpSpPr/>
          <p:nvPr/>
        </p:nvGrpSpPr>
        <p:grpSpPr>
          <a:xfrm>
            <a:off x="4535444" y="4409008"/>
            <a:ext cx="603115" cy="603115"/>
            <a:chOff x="4571994" y="3511685"/>
            <a:chExt cx="603115" cy="603115"/>
          </a:xfrm>
        </p:grpSpPr>
        <p:sp>
          <p:nvSpPr>
            <p:cNvPr id="115" name="Ellipse 114"/>
            <p:cNvSpPr/>
            <p:nvPr/>
          </p:nvSpPr>
          <p:spPr>
            <a:xfrm>
              <a:off x="4571994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605080" y="3628735"/>
              <a:ext cx="5369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RAT</a:t>
              </a:r>
              <a:endParaRPr lang="en-GB"/>
            </a:p>
          </p:txBody>
        </p:sp>
      </p:grpSp>
      <p:grpSp>
        <p:nvGrpSpPr>
          <p:cNvPr id="118" name="Groupe 117"/>
          <p:cNvGrpSpPr/>
          <p:nvPr/>
        </p:nvGrpSpPr>
        <p:grpSpPr>
          <a:xfrm>
            <a:off x="5438914" y="4409008"/>
            <a:ext cx="603115" cy="603115"/>
            <a:chOff x="5791192" y="3511685"/>
            <a:chExt cx="603115" cy="603115"/>
          </a:xfrm>
        </p:grpSpPr>
        <p:sp>
          <p:nvSpPr>
            <p:cNvPr id="120" name="Ellipse 119"/>
            <p:cNvSpPr/>
            <p:nvPr/>
          </p:nvSpPr>
          <p:spPr>
            <a:xfrm>
              <a:off x="5791192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5804978" y="3628576"/>
              <a:ext cx="5755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LOG</a:t>
              </a:r>
              <a:endParaRPr lang="en-GB"/>
            </a:p>
          </p:txBody>
        </p:sp>
      </p:grpSp>
      <p:grpSp>
        <p:nvGrpSpPr>
          <p:cNvPr id="123" name="Groupe 122"/>
          <p:cNvGrpSpPr/>
          <p:nvPr/>
        </p:nvGrpSpPr>
        <p:grpSpPr>
          <a:xfrm>
            <a:off x="6342384" y="4409008"/>
            <a:ext cx="603115" cy="603115"/>
            <a:chOff x="7010390" y="3511685"/>
            <a:chExt cx="603115" cy="603115"/>
          </a:xfrm>
        </p:grpSpPr>
        <p:sp>
          <p:nvSpPr>
            <p:cNvPr id="124" name="Ellipse 123"/>
            <p:cNvSpPr/>
            <p:nvPr/>
          </p:nvSpPr>
          <p:spPr>
            <a:xfrm>
              <a:off x="701039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7026934" y="3628576"/>
              <a:ext cx="58657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FOG</a:t>
              </a:r>
              <a:endParaRPr lang="en-GB"/>
            </a:p>
          </p:txBody>
        </p:sp>
      </p:grpSp>
      <p:sp>
        <p:nvSpPr>
          <p:cNvPr id="127" name="Ellipse 126"/>
          <p:cNvSpPr/>
          <p:nvPr/>
        </p:nvSpPr>
        <p:spPr>
          <a:xfrm>
            <a:off x="1289097" y="2768420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Ellipse 128"/>
          <p:cNvSpPr/>
          <p:nvPr/>
        </p:nvSpPr>
        <p:spPr>
          <a:xfrm>
            <a:off x="1733389" y="2768420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Ellipse 129"/>
          <p:cNvSpPr/>
          <p:nvPr/>
        </p:nvSpPr>
        <p:spPr>
          <a:xfrm>
            <a:off x="2177681" y="2768420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Ellipse 131"/>
          <p:cNvSpPr/>
          <p:nvPr/>
        </p:nvSpPr>
        <p:spPr>
          <a:xfrm>
            <a:off x="2618538" y="2768349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Ellipse 132"/>
          <p:cNvSpPr/>
          <p:nvPr/>
        </p:nvSpPr>
        <p:spPr>
          <a:xfrm>
            <a:off x="3059395" y="2768348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Ellipse 134"/>
          <p:cNvSpPr/>
          <p:nvPr/>
        </p:nvSpPr>
        <p:spPr>
          <a:xfrm>
            <a:off x="3496782" y="2768347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Ellipse 135"/>
          <p:cNvSpPr/>
          <p:nvPr/>
        </p:nvSpPr>
        <p:spPr>
          <a:xfrm>
            <a:off x="3934169" y="2768347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Ellipse 137"/>
          <p:cNvSpPr/>
          <p:nvPr/>
        </p:nvSpPr>
        <p:spPr>
          <a:xfrm>
            <a:off x="4378461" y="2768347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Ellipse 138"/>
          <p:cNvSpPr/>
          <p:nvPr/>
        </p:nvSpPr>
        <p:spPr>
          <a:xfrm>
            <a:off x="4819318" y="2768276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Ellipse 140"/>
          <p:cNvSpPr/>
          <p:nvPr/>
        </p:nvSpPr>
        <p:spPr>
          <a:xfrm>
            <a:off x="5260175" y="2768275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Ellipse 141"/>
          <p:cNvSpPr/>
          <p:nvPr/>
        </p:nvSpPr>
        <p:spPr>
          <a:xfrm>
            <a:off x="5697562" y="2768274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Ellipse 143"/>
          <p:cNvSpPr/>
          <p:nvPr/>
        </p:nvSpPr>
        <p:spPr>
          <a:xfrm>
            <a:off x="6134949" y="2768241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Ellipse 144"/>
          <p:cNvSpPr/>
          <p:nvPr/>
        </p:nvSpPr>
        <p:spPr>
          <a:xfrm>
            <a:off x="6575806" y="276817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Ellipse 146"/>
          <p:cNvSpPr/>
          <p:nvPr/>
        </p:nvSpPr>
        <p:spPr>
          <a:xfrm>
            <a:off x="7016663" y="2768169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Ellipse 147"/>
          <p:cNvSpPr/>
          <p:nvPr/>
        </p:nvSpPr>
        <p:spPr>
          <a:xfrm>
            <a:off x="7454050" y="2768168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0" name="Connecteur droit avec flèche 149"/>
          <p:cNvCxnSpPr>
            <a:stCxn id="107" idx="0"/>
            <a:endCxn id="132" idx="4"/>
          </p:cNvCxnSpPr>
          <p:nvPr/>
        </p:nvCxnSpPr>
        <p:spPr>
          <a:xfrm flipH="1" flipV="1">
            <a:off x="2790886" y="3113044"/>
            <a:ext cx="233214" cy="1295964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avec flèche 150"/>
          <p:cNvCxnSpPr>
            <a:stCxn id="107" idx="0"/>
            <a:endCxn id="133" idx="4"/>
          </p:cNvCxnSpPr>
          <p:nvPr/>
        </p:nvCxnSpPr>
        <p:spPr>
          <a:xfrm flipV="1">
            <a:off x="3024100" y="3113043"/>
            <a:ext cx="207643" cy="1295965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avec flèche 152"/>
          <p:cNvCxnSpPr>
            <a:stCxn id="107" idx="0"/>
            <a:endCxn id="135" idx="4"/>
          </p:cNvCxnSpPr>
          <p:nvPr/>
        </p:nvCxnSpPr>
        <p:spPr>
          <a:xfrm flipV="1">
            <a:off x="3024100" y="3113042"/>
            <a:ext cx="645030" cy="1295966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>
            <a:stCxn id="107" idx="0"/>
            <a:endCxn id="136" idx="4"/>
          </p:cNvCxnSpPr>
          <p:nvPr/>
        </p:nvCxnSpPr>
        <p:spPr>
          <a:xfrm flipV="1">
            <a:off x="3024100" y="3113042"/>
            <a:ext cx="1082417" cy="1295966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avec flèche 155"/>
          <p:cNvCxnSpPr>
            <a:stCxn id="107" idx="0"/>
            <a:endCxn id="130" idx="4"/>
          </p:cNvCxnSpPr>
          <p:nvPr/>
        </p:nvCxnSpPr>
        <p:spPr>
          <a:xfrm flipH="1" flipV="1">
            <a:off x="2350029" y="3113115"/>
            <a:ext cx="674071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eur droit avec flèche 156"/>
          <p:cNvCxnSpPr>
            <a:stCxn id="102" idx="0"/>
            <a:endCxn id="127" idx="4"/>
          </p:cNvCxnSpPr>
          <p:nvPr/>
        </p:nvCxnSpPr>
        <p:spPr>
          <a:xfrm flipH="1" flipV="1">
            <a:off x="1461445" y="3113115"/>
            <a:ext cx="659185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necteur droit avec flèche 158"/>
          <p:cNvCxnSpPr>
            <a:stCxn id="102" idx="0"/>
            <a:endCxn id="129" idx="4"/>
          </p:cNvCxnSpPr>
          <p:nvPr/>
        </p:nvCxnSpPr>
        <p:spPr>
          <a:xfrm flipH="1" flipV="1">
            <a:off x="1905737" y="3113115"/>
            <a:ext cx="214893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avec flèche 159"/>
          <p:cNvCxnSpPr>
            <a:stCxn id="102" idx="0"/>
            <a:endCxn id="130" idx="4"/>
          </p:cNvCxnSpPr>
          <p:nvPr/>
        </p:nvCxnSpPr>
        <p:spPr>
          <a:xfrm flipV="1">
            <a:off x="2120630" y="3113115"/>
            <a:ext cx="229399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avec flèche 161"/>
          <p:cNvCxnSpPr>
            <a:stCxn id="102" idx="0"/>
            <a:endCxn id="132" idx="4"/>
          </p:cNvCxnSpPr>
          <p:nvPr/>
        </p:nvCxnSpPr>
        <p:spPr>
          <a:xfrm flipV="1">
            <a:off x="2120630" y="3113044"/>
            <a:ext cx="670256" cy="1295964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avec flèche 162"/>
          <p:cNvCxnSpPr>
            <a:stCxn id="102" idx="0"/>
            <a:endCxn id="133" idx="4"/>
          </p:cNvCxnSpPr>
          <p:nvPr/>
        </p:nvCxnSpPr>
        <p:spPr>
          <a:xfrm flipV="1">
            <a:off x="2120630" y="3113043"/>
            <a:ext cx="1111113" cy="1295965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cteur droit avec flèche 164"/>
          <p:cNvCxnSpPr>
            <a:stCxn id="120" idx="0"/>
            <a:endCxn id="145" idx="4"/>
          </p:cNvCxnSpPr>
          <p:nvPr/>
        </p:nvCxnSpPr>
        <p:spPr>
          <a:xfrm flipV="1">
            <a:off x="5740472" y="3112865"/>
            <a:ext cx="1007682" cy="129614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120" idx="0"/>
            <a:endCxn id="144" idx="4"/>
          </p:cNvCxnSpPr>
          <p:nvPr/>
        </p:nvCxnSpPr>
        <p:spPr>
          <a:xfrm flipV="1">
            <a:off x="5740472" y="3112936"/>
            <a:ext cx="566825" cy="12960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>
            <a:stCxn id="120" idx="0"/>
            <a:endCxn id="142" idx="4"/>
          </p:cNvCxnSpPr>
          <p:nvPr/>
        </p:nvCxnSpPr>
        <p:spPr>
          <a:xfrm flipV="1">
            <a:off x="5740472" y="3112969"/>
            <a:ext cx="129438" cy="129603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Ellipse 50"/>
          <p:cNvSpPr/>
          <p:nvPr/>
        </p:nvSpPr>
        <p:spPr>
          <a:xfrm>
            <a:off x="1675932" y="4271444"/>
            <a:ext cx="878244" cy="878244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2" name="Connecteur droit avec flèche 51"/>
          <p:cNvCxnSpPr/>
          <p:nvPr/>
        </p:nvCxnSpPr>
        <p:spPr>
          <a:xfrm flipV="1">
            <a:off x="4837002" y="3112971"/>
            <a:ext cx="154664" cy="129603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 flipH="1" flipV="1">
            <a:off x="4106517" y="3113042"/>
            <a:ext cx="730485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 flipV="1">
            <a:off x="6643942" y="3112864"/>
            <a:ext cx="545069" cy="129614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/>
          <p:nvPr/>
        </p:nvCxnSpPr>
        <p:spPr>
          <a:xfrm flipV="1">
            <a:off x="3933532" y="3113042"/>
            <a:ext cx="617277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987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Introduction: the semantic similarity effect</a:t>
            </a:r>
            <a:endParaRPr lang="en-GB" sz="2000">
              <a:latin typeface="+mj-lt"/>
            </a:endParaRPr>
          </a:p>
        </p:txBody>
      </p:sp>
      <p:sp>
        <p:nvSpPr>
          <p:cNvPr id="177" name="ZoneTexte 176"/>
          <p:cNvSpPr txBox="1"/>
          <p:nvPr/>
        </p:nvSpPr>
        <p:spPr>
          <a:xfrm>
            <a:off x="6095718" y="104111"/>
            <a:ext cx="28854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BE" smtClean="0"/>
              <a:t>Dell (1986)</a:t>
            </a:r>
          </a:p>
          <a:p>
            <a:pPr algn="r"/>
            <a:r>
              <a:rPr lang="fr-BE" smtClean="0"/>
              <a:t>Martin, Saffran &amp; Dell (1996)</a:t>
            </a:r>
            <a:endParaRPr lang="en-GB"/>
          </a:p>
        </p:txBody>
      </p:sp>
      <p:grpSp>
        <p:nvGrpSpPr>
          <p:cNvPr id="101" name="Groupe 100"/>
          <p:cNvGrpSpPr/>
          <p:nvPr/>
        </p:nvGrpSpPr>
        <p:grpSpPr>
          <a:xfrm>
            <a:off x="1819072" y="4409008"/>
            <a:ext cx="625492" cy="603115"/>
            <a:chOff x="914400" y="3511685"/>
            <a:chExt cx="625492" cy="603115"/>
          </a:xfrm>
        </p:grpSpPr>
        <p:sp>
          <p:nvSpPr>
            <p:cNvPr id="102" name="Ellipse 101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914400" y="3628576"/>
              <a:ext cx="62549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DOG</a:t>
              </a:r>
              <a:endParaRPr lang="en-GB"/>
            </a:p>
          </p:txBody>
        </p:sp>
      </p:grpSp>
      <p:grpSp>
        <p:nvGrpSpPr>
          <p:cNvPr id="105" name="Groupe 104"/>
          <p:cNvGrpSpPr/>
          <p:nvPr/>
        </p:nvGrpSpPr>
        <p:grpSpPr>
          <a:xfrm>
            <a:off x="2722542" y="4409008"/>
            <a:ext cx="603115" cy="603115"/>
            <a:chOff x="2133598" y="3511685"/>
            <a:chExt cx="603115" cy="603115"/>
          </a:xfrm>
        </p:grpSpPr>
        <p:sp>
          <p:nvSpPr>
            <p:cNvPr id="107" name="Ellipse 106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grpSp>
        <p:nvGrpSpPr>
          <p:cNvPr id="110" name="Groupe 109"/>
          <p:cNvGrpSpPr/>
          <p:nvPr/>
        </p:nvGrpSpPr>
        <p:grpSpPr>
          <a:xfrm>
            <a:off x="3626012" y="4409008"/>
            <a:ext cx="609077" cy="603115"/>
            <a:chOff x="3346834" y="3511685"/>
            <a:chExt cx="609077" cy="603115"/>
          </a:xfrm>
        </p:grpSpPr>
        <p:sp>
          <p:nvSpPr>
            <p:cNvPr id="111" name="Ellipse 110"/>
            <p:cNvSpPr/>
            <p:nvPr/>
          </p:nvSpPr>
          <p:spPr>
            <a:xfrm>
              <a:off x="3352796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3346834" y="3628576"/>
              <a:ext cx="6090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MAT</a:t>
              </a:r>
              <a:endParaRPr lang="en-GB"/>
            </a:p>
          </p:txBody>
        </p:sp>
      </p:grpSp>
      <p:grpSp>
        <p:nvGrpSpPr>
          <p:cNvPr id="114" name="Groupe 113"/>
          <p:cNvGrpSpPr/>
          <p:nvPr/>
        </p:nvGrpSpPr>
        <p:grpSpPr>
          <a:xfrm>
            <a:off x="4535444" y="4409008"/>
            <a:ext cx="603115" cy="603115"/>
            <a:chOff x="4571994" y="3511685"/>
            <a:chExt cx="603115" cy="603115"/>
          </a:xfrm>
        </p:grpSpPr>
        <p:sp>
          <p:nvSpPr>
            <p:cNvPr id="115" name="Ellipse 114"/>
            <p:cNvSpPr/>
            <p:nvPr/>
          </p:nvSpPr>
          <p:spPr>
            <a:xfrm>
              <a:off x="4571994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605080" y="3628735"/>
              <a:ext cx="5369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RAT</a:t>
              </a:r>
              <a:endParaRPr lang="en-GB"/>
            </a:p>
          </p:txBody>
        </p:sp>
      </p:grpSp>
      <p:grpSp>
        <p:nvGrpSpPr>
          <p:cNvPr id="118" name="Groupe 117"/>
          <p:cNvGrpSpPr/>
          <p:nvPr/>
        </p:nvGrpSpPr>
        <p:grpSpPr>
          <a:xfrm>
            <a:off x="5438914" y="4409008"/>
            <a:ext cx="603115" cy="603115"/>
            <a:chOff x="5791192" y="3511685"/>
            <a:chExt cx="603115" cy="603115"/>
          </a:xfrm>
        </p:grpSpPr>
        <p:sp>
          <p:nvSpPr>
            <p:cNvPr id="120" name="Ellipse 119"/>
            <p:cNvSpPr/>
            <p:nvPr/>
          </p:nvSpPr>
          <p:spPr>
            <a:xfrm>
              <a:off x="5791192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5804978" y="3628576"/>
              <a:ext cx="5755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LOG</a:t>
              </a:r>
              <a:endParaRPr lang="en-GB"/>
            </a:p>
          </p:txBody>
        </p:sp>
      </p:grpSp>
      <p:grpSp>
        <p:nvGrpSpPr>
          <p:cNvPr id="123" name="Groupe 122"/>
          <p:cNvGrpSpPr/>
          <p:nvPr/>
        </p:nvGrpSpPr>
        <p:grpSpPr>
          <a:xfrm>
            <a:off x="6342384" y="4409008"/>
            <a:ext cx="603115" cy="603115"/>
            <a:chOff x="7010390" y="3511685"/>
            <a:chExt cx="603115" cy="603115"/>
          </a:xfrm>
        </p:grpSpPr>
        <p:sp>
          <p:nvSpPr>
            <p:cNvPr id="124" name="Ellipse 123"/>
            <p:cNvSpPr/>
            <p:nvPr/>
          </p:nvSpPr>
          <p:spPr>
            <a:xfrm>
              <a:off x="701039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7026934" y="3628576"/>
              <a:ext cx="58657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FOG</a:t>
              </a:r>
              <a:endParaRPr lang="en-GB"/>
            </a:p>
          </p:txBody>
        </p:sp>
      </p:grpSp>
      <p:sp>
        <p:nvSpPr>
          <p:cNvPr id="127" name="Ellipse 126"/>
          <p:cNvSpPr/>
          <p:nvPr/>
        </p:nvSpPr>
        <p:spPr>
          <a:xfrm>
            <a:off x="1289097" y="2768420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Ellipse 128"/>
          <p:cNvSpPr/>
          <p:nvPr/>
        </p:nvSpPr>
        <p:spPr>
          <a:xfrm>
            <a:off x="1733389" y="2768420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Ellipse 129"/>
          <p:cNvSpPr/>
          <p:nvPr/>
        </p:nvSpPr>
        <p:spPr>
          <a:xfrm>
            <a:off x="2177681" y="2768420"/>
            <a:ext cx="344695" cy="344695"/>
          </a:xfrm>
          <a:prstGeom prst="ellipse">
            <a:avLst/>
          </a:prstGeom>
          <a:solidFill>
            <a:srgbClr val="545D9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Ellipse 131"/>
          <p:cNvSpPr/>
          <p:nvPr/>
        </p:nvSpPr>
        <p:spPr>
          <a:xfrm>
            <a:off x="2618538" y="2768349"/>
            <a:ext cx="344695" cy="344695"/>
          </a:xfrm>
          <a:prstGeom prst="ellipse">
            <a:avLst/>
          </a:prstGeom>
          <a:solidFill>
            <a:srgbClr val="545D9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Ellipse 132"/>
          <p:cNvSpPr/>
          <p:nvPr/>
        </p:nvSpPr>
        <p:spPr>
          <a:xfrm>
            <a:off x="3059395" y="2768348"/>
            <a:ext cx="344695" cy="344695"/>
          </a:xfrm>
          <a:prstGeom prst="ellipse">
            <a:avLst/>
          </a:prstGeom>
          <a:solidFill>
            <a:srgbClr val="545D9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Ellipse 134"/>
          <p:cNvSpPr/>
          <p:nvPr/>
        </p:nvSpPr>
        <p:spPr>
          <a:xfrm>
            <a:off x="3496782" y="2768347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Ellipse 135"/>
          <p:cNvSpPr/>
          <p:nvPr/>
        </p:nvSpPr>
        <p:spPr>
          <a:xfrm>
            <a:off x="3934169" y="2768347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Ellipse 137"/>
          <p:cNvSpPr/>
          <p:nvPr/>
        </p:nvSpPr>
        <p:spPr>
          <a:xfrm>
            <a:off x="4378461" y="2768347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Ellipse 138"/>
          <p:cNvSpPr/>
          <p:nvPr/>
        </p:nvSpPr>
        <p:spPr>
          <a:xfrm>
            <a:off x="4819318" y="2768276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Ellipse 140"/>
          <p:cNvSpPr/>
          <p:nvPr/>
        </p:nvSpPr>
        <p:spPr>
          <a:xfrm>
            <a:off x="5260175" y="2768275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Ellipse 141"/>
          <p:cNvSpPr/>
          <p:nvPr/>
        </p:nvSpPr>
        <p:spPr>
          <a:xfrm>
            <a:off x="5697562" y="2768274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Ellipse 143"/>
          <p:cNvSpPr/>
          <p:nvPr/>
        </p:nvSpPr>
        <p:spPr>
          <a:xfrm>
            <a:off x="6134949" y="2768241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Ellipse 144"/>
          <p:cNvSpPr/>
          <p:nvPr/>
        </p:nvSpPr>
        <p:spPr>
          <a:xfrm>
            <a:off x="6575806" y="276817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Ellipse 146"/>
          <p:cNvSpPr/>
          <p:nvPr/>
        </p:nvSpPr>
        <p:spPr>
          <a:xfrm>
            <a:off x="7016663" y="2768169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Ellipse 147"/>
          <p:cNvSpPr/>
          <p:nvPr/>
        </p:nvSpPr>
        <p:spPr>
          <a:xfrm>
            <a:off x="7454050" y="2768168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0" name="Connecteur droit avec flèche 149"/>
          <p:cNvCxnSpPr>
            <a:stCxn id="107" idx="0"/>
            <a:endCxn id="132" idx="4"/>
          </p:cNvCxnSpPr>
          <p:nvPr/>
        </p:nvCxnSpPr>
        <p:spPr>
          <a:xfrm flipH="1" flipV="1">
            <a:off x="2790886" y="3113044"/>
            <a:ext cx="233214" cy="1295964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avec flèche 150"/>
          <p:cNvCxnSpPr>
            <a:stCxn id="107" idx="0"/>
            <a:endCxn id="133" idx="4"/>
          </p:cNvCxnSpPr>
          <p:nvPr/>
        </p:nvCxnSpPr>
        <p:spPr>
          <a:xfrm flipV="1">
            <a:off x="3024100" y="3113043"/>
            <a:ext cx="207643" cy="1295965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avec flèche 152"/>
          <p:cNvCxnSpPr>
            <a:stCxn id="107" idx="0"/>
            <a:endCxn id="135" idx="4"/>
          </p:cNvCxnSpPr>
          <p:nvPr/>
        </p:nvCxnSpPr>
        <p:spPr>
          <a:xfrm flipV="1">
            <a:off x="3024100" y="3113042"/>
            <a:ext cx="645030" cy="1295966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>
            <a:stCxn id="107" idx="0"/>
            <a:endCxn id="136" idx="4"/>
          </p:cNvCxnSpPr>
          <p:nvPr/>
        </p:nvCxnSpPr>
        <p:spPr>
          <a:xfrm flipV="1">
            <a:off x="3024100" y="3113042"/>
            <a:ext cx="1082417" cy="1295966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avec flèche 155"/>
          <p:cNvCxnSpPr>
            <a:stCxn id="107" idx="0"/>
            <a:endCxn id="130" idx="4"/>
          </p:cNvCxnSpPr>
          <p:nvPr/>
        </p:nvCxnSpPr>
        <p:spPr>
          <a:xfrm flipH="1" flipV="1">
            <a:off x="2350029" y="3113115"/>
            <a:ext cx="674071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eur droit avec flèche 156"/>
          <p:cNvCxnSpPr>
            <a:stCxn id="102" idx="0"/>
            <a:endCxn id="127" idx="4"/>
          </p:cNvCxnSpPr>
          <p:nvPr/>
        </p:nvCxnSpPr>
        <p:spPr>
          <a:xfrm flipH="1" flipV="1">
            <a:off x="1461445" y="3113115"/>
            <a:ext cx="659185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necteur droit avec flèche 158"/>
          <p:cNvCxnSpPr>
            <a:stCxn id="102" idx="0"/>
            <a:endCxn id="129" idx="4"/>
          </p:cNvCxnSpPr>
          <p:nvPr/>
        </p:nvCxnSpPr>
        <p:spPr>
          <a:xfrm flipH="1" flipV="1">
            <a:off x="1905737" y="3113115"/>
            <a:ext cx="214893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avec flèche 159"/>
          <p:cNvCxnSpPr>
            <a:stCxn id="102" idx="0"/>
            <a:endCxn id="130" idx="4"/>
          </p:cNvCxnSpPr>
          <p:nvPr/>
        </p:nvCxnSpPr>
        <p:spPr>
          <a:xfrm flipV="1">
            <a:off x="2120630" y="3113115"/>
            <a:ext cx="229399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avec flèche 161"/>
          <p:cNvCxnSpPr>
            <a:stCxn id="102" idx="0"/>
            <a:endCxn id="132" idx="4"/>
          </p:cNvCxnSpPr>
          <p:nvPr/>
        </p:nvCxnSpPr>
        <p:spPr>
          <a:xfrm flipV="1">
            <a:off x="2120630" y="3113044"/>
            <a:ext cx="670256" cy="1295964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avec flèche 162"/>
          <p:cNvCxnSpPr>
            <a:stCxn id="102" idx="0"/>
            <a:endCxn id="133" idx="4"/>
          </p:cNvCxnSpPr>
          <p:nvPr/>
        </p:nvCxnSpPr>
        <p:spPr>
          <a:xfrm flipV="1">
            <a:off x="2120630" y="3113043"/>
            <a:ext cx="1111113" cy="1295965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cteur droit avec flèche 164"/>
          <p:cNvCxnSpPr>
            <a:stCxn id="120" idx="0"/>
            <a:endCxn id="145" idx="4"/>
          </p:cNvCxnSpPr>
          <p:nvPr/>
        </p:nvCxnSpPr>
        <p:spPr>
          <a:xfrm flipV="1">
            <a:off x="5740472" y="3112865"/>
            <a:ext cx="1007682" cy="129614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120" idx="0"/>
            <a:endCxn id="144" idx="4"/>
          </p:cNvCxnSpPr>
          <p:nvPr/>
        </p:nvCxnSpPr>
        <p:spPr>
          <a:xfrm flipV="1">
            <a:off x="5740472" y="3112936"/>
            <a:ext cx="566825" cy="12960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>
            <a:stCxn id="120" idx="0"/>
            <a:endCxn id="142" idx="4"/>
          </p:cNvCxnSpPr>
          <p:nvPr/>
        </p:nvCxnSpPr>
        <p:spPr>
          <a:xfrm flipV="1">
            <a:off x="5740472" y="3112969"/>
            <a:ext cx="129438" cy="129603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llipse 1"/>
          <p:cNvSpPr/>
          <p:nvPr/>
        </p:nvSpPr>
        <p:spPr>
          <a:xfrm>
            <a:off x="1675932" y="4271444"/>
            <a:ext cx="878244" cy="878244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1" name="Connecteur droit avec flèche 50"/>
          <p:cNvCxnSpPr/>
          <p:nvPr/>
        </p:nvCxnSpPr>
        <p:spPr>
          <a:xfrm flipV="1">
            <a:off x="4837002" y="3112971"/>
            <a:ext cx="154664" cy="129603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/>
          <p:nvPr/>
        </p:nvCxnSpPr>
        <p:spPr>
          <a:xfrm flipH="1" flipV="1">
            <a:off x="4106517" y="3113042"/>
            <a:ext cx="730485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 flipV="1">
            <a:off x="6643942" y="3112864"/>
            <a:ext cx="545069" cy="129614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 flipV="1">
            <a:off x="3933532" y="3113042"/>
            <a:ext cx="617277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772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Introduction: the semantic similarity effect</a:t>
            </a:r>
            <a:endParaRPr lang="en-GB" sz="2000">
              <a:latin typeface="+mj-lt"/>
            </a:endParaRPr>
          </a:p>
        </p:txBody>
      </p:sp>
      <p:sp>
        <p:nvSpPr>
          <p:cNvPr id="177" name="ZoneTexte 176"/>
          <p:cNvSpPr txBox="1"/>
          <p:nvPr/>
        </p:nvSpPr>
        <p:spPr>
          <a:xfrm>
            <a:off x="6095718" y="104111"/>
            <a:ext cx="28854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BE" smtClean="0"/>
              <a:t>Dell (1986)</a:t>
            </a:r>
          </a:p>
          <a:p>
            <a:pPr algn="r"/>
            <a:r>
              <a:rPr lang="fr-BE" smtClean="0"/>
              <a:t>Martin, Saffran &amp; Dell (1996)</a:t>
            </a:r>
            <a:endParaRPr lang="en-GB"/>
          </a:p>
        </p:txBody>
      </p:sp>
      <p:grpSp>
        <p:nvGrpSpPr>
          <p:cNvPr id="101" name="Groupe 100"/>
          <p:cNvGrpSpPr/>
          <p:nvPr/>
        </p:nvGrpSpPr>
        <p:grpSpPr>
          <a:xfrm>
            <a:off x="1819072" y="4409008"/>
            <a:ext cx="625492" cy="603115"/>
            <a:chOff x="914400" y="3511685"/>
            <a:chExt cx="625492" cy="603115"/>
          </a:xfrm>
        </p:grpSpPr>
        <p:sp>
          <p:nvSpPr>
            <p:cNvPr id="102" name="Ellipse 101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914400" y="3628576"/>
              <a:ext cx="62549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DOG</a:t>
              </a:r>
              <a:endParaRPr lang="en-GB"/>
            </a:p>
          </p:txBody>
        </p:sp>
      </p:grpSp>
      <p:grpSp>
        <p:nvGrpSpPr>
          <p:cNvPr id="105" name="Groupe 104"/>
          <p:cNvGrpSpPr/>
          <p:nvPr/>
        </p:nvGrpSpPr>
        <p:grpSpPr>
          <a:xfrm>
            <a:off x="2722542" y="4409008"/>
            <a:ext cx="603115" cy="603115"/>
            <a:chOff x="2133598" y="3511685"/>
            <a:chExt cx="603115" cy="603115"/>
          </a:xfrm>
        </p:grpSpPr>
        <p:sp>
          <p:nvSpPr>
            <p:cNvPr id="107" name="Ellipse 106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grpSp>
        <p:nvGrpSpPr>
          <p:cNvPr id="110" name="Groupe 109"/>
          <p:cNvGrpSpPr/>
          <p:nvPr/>
        </p:nvGrpSpPr>
        <p:grpSpPr>
          <a:xfrm>
            <a:off x="3626012" y="4409008"/>
            <a:ext cx="609077" cy="603115"/>
            <a:chOff x="3346834" y="3511685"/>
            <a:chExt cx="609077" cy="603115"/>
          </a:xfrm>
        </p:grpSpPr>
        <p:sp>
          <p:nvSpPr>
            <p:cNvPr id="111" name="Ellipse 110"/>
            <p:cNvSpPr/>
            <p:nvPr/>
          </p:nvSpPr>
          <p:spPr>
            <a:xfrm>
              <a:off x="3352796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3346834" y="3628576"/>
              <a:ext cx="6090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MAT</a:t>
              </a:r>
              <a:endParaRPr lang="en-GB"/>
            </a:p>
          </p:txBody>
        </p:sp>
      </p:grpSp>
      <p:grpSp>
        <p:nvGrpSpPr>
          <p:cNvPr id="114" name="Groupe 113"/>
          <p:cNvGrpSpPr/>
          <p:nvPr/>
        </p:nvGrpSpPr>
        <p:grpSpPr>
          <a:xfrm>
            <a:off x="4535444" y="4409008"/>
            <a:ext cx="603115" cy="603115"/>
            <a:chOff x="4571994" y="3511685"/>
            <a:chExt cx="603115" cy="603115"/>
          </a:xfrm>
        </p:grpSpPr>
        <p:sp>
          <p:nvSpPr>
            <p:cNvPr id="115" name="Ellipse 114"/>
            <p:cNvSpPr/>
            <p:nvPr/>
          </p:nvSpPr>
          <p:spPr>
            <a:xfrm>
              <a:off x="4571994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605080" y="3628735"/>
              <a:ext cx="5369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RAT</a:t>
              </a:r>
              <a:endParaRPr lang="en-GB"/>
            </a:p>
          </p:txBody>
        </p:sp>
      </p:grpSp>
      <p:grpSp>
        <p:nvGrpSpPr>
          <p:cNvPr id="118" name="Groupe 117"/>
          <p:cNvGrpSpPr/>
          <p:nvPr/>
        </p:nvGrpSpPr>
        <p:grpSpPr>
          <a:xfrm>
            <a:off x="5438914" y="4409008"/>
            <a:ext cx="603115" cy="603115"/>
            <a:chOff x="5791192" y="3511685"/>
            <a:chExt cx="603115" cy="603115"/>
          </a:xfrm>
        </p:grpSpPr>
        <p:sp>
          <p:nvSpPr>
            <p:cNvPr id="120" name="Ellipse 119"/>
            <p:cNvSpPr/>
            <p:nvPr/>
          </p:nvSpPr>
          <p:spPr>
            <a:xfrm>
              <a:off x="5791192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5804978" y="3628576"/>
              <a:ext cx="5755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LOG</a:t>
              </a:r>
              <a:endParaRPr lang="en-GB"/>
            </a:p>
          </p:txBody>
        </p:sp>
      </p:grpSp>
      <p:grpSp>
        <p:nvGrpSpPr>
          <p:cNvPr id="123" name="Groupe 122"/>
          <p:cNvGrpSpPr/>
          <p:nvPr/>
        </p:nvGrpSpPr>
        <p:grpSpPr>
          <a:xfrm>
            <a:off x="6342384" y="4409008"/>
            <a:ext cx="603115" cy="603115"/>
            <a:chOff x="7010390" y="3511685"/>
            <a:chExt cx="603115" cy="603115"/>
          </a:xfrm>
        </p:grpSpPr>
        <p:sp>
          <p:nvSpPr>
            <p:cNvPr id="124" name="Ellipse 123"/>
            <p:cNvSpPr/>
            <p:nvPr/>
          </p:nvSpPr>
          <p:spPr>
            <a:xfrm>
              <a:off x="701039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7026934" y="3628576"/>
              <a:ext cx="58657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FOG</a:t>
              </a:r>
              <a:endParaRPr lang="en-GB"/>
            </a:p>
          </p:txBody>
        </p:sp>
      </p:grpSp>
      <p:sp>
        <p:nvSpPr>
          <p:cNvPr id="127" name="Ellipse 126"/>
          <p:cNvSpPr/>
          <p:nvPr/>
        </p:nvSpPr>
        <p:spPr>
          <a:xfrm>
            <a:off x="1289097" y="2768420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Ellipse 128"/>
          <p:cNvSpPr/>
          <p:nvPr/>
        </p:nvSpPr>
        <p:spPr>
          <a:xfrm>
            <a:off x="1733389" y="2768420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Ellipse 129"/>
          <p:cNvSpPr/>
          <p:nvPr/>
        </p:nvSpPr>
        <p:spPr>
          <a:xfrm>
            <a:off x="2177681" y="2768420"/>
            <a:ext cx="344695" cy="344695"/>
          </a:xfrm>
          <a:prstGeom prst="ellipse">
            <a:avLst/>
          </a:prstGeom>
          <a:solidFill>
            <a:srgbClr val="545D9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Ellipse 131"/>
          <p:cNvSpPr/>
          <p:nvPr/>
        </p:nvSpPr>
        <p:spPr>
          <a:xfrm>
            <a:off x="2618538" y="2768349"/>
            <a:ext cx="344695" cy="344695"/>
          </a:xfrm>
          <a:prstGeom prst="ellipse">
            <a:avLst/>
          </a:prstGeom>
          <a:solidFill>
            <a:srgbClr val="545D9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Ellipse 132"/>
          <p:cNvSpPr/>
          <p:nvPr/>
        </p:nvSpPr>
        <p:spPr>
          <a:xfrm>
            <a:off x="3059395" y="2768348"/>
            <a:ext cx="344695" cy="344695"/>
          </a:xfrm>
          <a:prstGeom prst="ellipse">
            <a:avLst/>
          </a:prstGeom>
          <a:solidFill>
            <a:srgbClr val="545D9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Ellipse 134"/>
          <p:cNvSpPr/>
          <p:nvPr/>
        </p:nvSpPr>
        <p:spPr>
          <a:xfrm>
            <a:off x="3496782" y="2768347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Ellipse 135"/>
          <p:cNvSpPr/>
          <p:nvPr/>
        </p:nvSpPr>
        <p:spPr>
          <a:xfrm>
            <a:off x="3934169" y="2768347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Ellipse 137"/>
          <p:cNvSpPr/>
          <p:nvPr/>
        </p:nvSpPr>
        <p:spPr>
          <a:xfrm>
            <a:off x="4378461" y="2768347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Ellipse 138"/>
          <p:cNvSpPr/>
          <p:nvPr/>
        </p:nvSpPr>
        <p:spPr>
          <a:xfrm>
            <a:off x="4819318" y="2768276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Ellipse 140"/>
          <p:cNvSpPr/>
          <p:nvPr/>
        </p:nvSpPr>
        <p:spPr>
          <a:xfrm>
            <a:off x="5260175" y="2768275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Ellipse 141"/>
          <p:cNvSpPr/>
          <p:nvPr/>
        </p:nvSpPr>
        <p:spPr>
          <a:xfrm>
            <a:off x="5697562" y="2768274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Ellipse 143"/>
          <p:cNvSpPr/>
          <p:nvPr/>
        </p:nvSpPr>
        <p:spPr>
          <a:xfrm>
            <a:off x="6134949" y="2768241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Ellipse 144"/>
          <p:cNvSpPr/>
          <p:nvPr/>
        </p:nvSpPr>
        <p:spPr>
          <a:xfrm>
            <a:off x="6575806" y="276817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Ellipse 146"/>
          <p:cNvSpPr/>
          <p:nvPr/>
        </p:nvSpPr>
        <p:spPr>
          <a:xfrm>
            <a:off x="7016663" y="2768169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Ellipse 147"/>
          <p:cNvSpPr/>
          <p:nvPr/>
        </p:nvSpPr>
        <p:spPr>
          <a:xfrm>
            <a:off x="7454050" y="2768168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0" name="Connecteur droit avec flèche 149"/>
          <p:cNvCxnSpPr>
            <a:stCxn id="107" idx="0"/>
            <a:endCxn id="132" idx="4"/>
          </p:cNvCxnSpPr>
          <p:nvPr/>
        </p:nvCxnSpPr>
        <p:spPr>
          <a:xfrm flipH="1" flipV="1">
            <a:off x="2790886" y="3113044"/>
            <a:ext cx="233214" cy="1295964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avec flèche 150"/>
          <p:cNvCxnSpPr>
            <a:stCxn id="107" idx="0"/>
            <a:endCxn id="133" idx="4"/>
          </p:cNvCxnSpPr>
          <p:nvPr/>
        </p:nvCxnSpPr>
        <p:spPr>
          <a:xfrm flipV="1">
            <a:off x="3024100" y="3113043"/>
            <a:ext cx="207643" cy="1295965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avec flèche 152"/>
          <p:cNvCxnSpPr>
            <a:stCxn id="107" idx="0"/>
            <a:endCxn id="135" idx="4"/>
          </p:cNvCxnSpPr>
          <p:nvPr/>
        </p:nvCxnSpPr>
        <p:spPr>
          <a:xfrm flipV="1">
            <a:off x="3024100" y="3113042"/>
            <a:ext cx="645030" cy="1295966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>
            <a:stCxn id="107" idx="0"/>
            <a:endCxn id="136" idx="4"/>
          </p:cNvCxnSpPr>
          <p:nvPr/>
        </p:nvCxnSpPr>
        <p:spPr>
          <a:xfrm flipV="1">
            <a:off x="3024100" y="3113042"/>
            <a:ext cx="1082417" cy="1295966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avec flèche 155"/>
          <p:cNvCxnSpPr>
            <a:stCxn id="107" idx="0"/>
            <a:endCxn id="130" idx="4"/>
          </p:cNvCxnSpPr>
          <p:nvPr/>
        </p:nvCxnSpPr>
        <p:spPr>
          <a:xfrm flipH="1" flipV="1">
            <a:off x="2350029" y="3113115"/>
            <a:ext cx="674071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eur droit avec flèche 156"/>
          <p:cNvCxnSpPr>
            <a:stCxn id="102" idx="0"/>
            <a:endCxn id="127" idx="4"/>
          </p:cNvCxnSpPr>
          <p:nvPr/>
        </p:nvCxnSpPr>
        <p:spPr>
          <a:xfrm flipH="1" flipV="1">
            <a:off x="1461445" y="3113115"/>
            <a:ext cx="659185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necteur droit avec flèche 158"/>
          <p:cNvCxnSpPr>
            <a:stCxn id="102" idx="0"/>
            <a:endCxn id="129" idx="4"/>
          </p:cNvCxnSpPr>
          <p:nvPr/>
        </p:nvCxnSpPr>
        <p:spPr>
          <a:xfrm flipH="1" flipV="1">
            <a:off x="1905737" y="3113115"/>
            <a:ext cx="214893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avec flèche 159"/>
          <p:cNvCxnSpPr>
            <a:stCxn id="102" idx="0"/>
            <a:endCxn id="130" idx="4"/>
          </p:cNvCxnSpPr>
          <p:nvPr/>
        </p:nvCxnSpPr>
        <p:spPr>
          <a:xfrm flipV="1">
            <a:off x="2120630" y="3113115"/>
            <a:ext cx="229399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avec flèche 161"/>
          <p:cNvCxnSpPr>
            <a:stCxn id="102" idx="0"/>
            <a:endCxn id="132" idx="4"/>
          </p:cNvCxnSpPr>
          <p:nvPr/>
        </p:nvCxnSpPr>
        <p:spPr>
          <a:xfrm flipV="1">
            <a:off x="2120630" y="3113044"/>
            <a:ext cx="670256" cy="1295964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avec flèche 162"/>
          <p:cNvCxnSpPr>
            <a:stCxn id="102" idx="0"/>
            <a:endCxn id="133" idx="4"/>
          </p:cNvCxnSpPr>
          <p:nvPr/>
        </p:nvCxnSpPr>
        <p:spPr>
          <a:xfrm flipV="1">
            <a:off x="2120630" y="3113043"/>
            <a:ext cx="1111113" cy="1295965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cteur droit avec flèche 164"/>
          <p:cNvCxnSpPr>
            <a:stCxn id="120" idx="0"/>
            <a:endCxn id="145" idx="4"/>
          </p:cNvCxnSpPr>
          <p:nvPr/>
        </p:nvCxnSpPr>
        <p:spPr>
          <a:xfrm flipV="1">
            <a:off x="5740472" y="3112865"/>
            <a:ext cx="1007682" cy="129614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120" idx="0"/>
            <a:endCxn id="144" idx="4"/>
          </p:cNvCxnSpPr>
          <p:nvPr/>
        </p:nvCxnSpPr>
        <p:spPr>
          <a:xfrm flipV="1">
            <a:off x="5740472" y="3112936"/>
            <a:ext cx="566825" cy="12960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>
            <a:stCxn id="120" idx="0"/>
            <a:endCxn id="142" idx="4"/>
          </p:cNvCxnSpPr>
          <p:nvPr/>
        </p:nvCxnSpPr>
        <p:spPr>
          <a:xfrm flipV="1">
            <a:off x="5740472" y="3112969"/>
            <a:ext cx="129438" cy="129603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2022188" y="5243236"/>
            <a:ext cx="1037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smtClean="0"/>
              <a:t>Decay!</a:t>
            </a:r>
            <a:endParaRPr lang="en-GB" sz="2400"/>
          </a:p>
        </p:txBody>
      </p:sp>
      <p:sp>
        <p:nvSpPr>
          <p:cNvPr id="53" name="Ellipse 52"/>
          <p:cNvSpPr/>
          <p:nvPr/>
        </p:nvSpPr>
        <p:spPr>
          <a:xfrm>
            <a:off x="3958757" y="5429845"/>
            <a:ext cx="878244" cy="878244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4" name="Connecteur droit avec flèche 53"/>
          <p:cNvCxnSpPr/>
          <p:nvPr/>
        </p:nvCxnSpPr>
        <p:spPr>
          <a:xfrm flipV="1">
            <a:off x="4837002" y="3112971"/>
            <a:ext cx="154664" cy="129603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/>
          <p:nvPr/>
        </p:nvCxnSpPr>
        <p:spPr>
          <a:xfrm flipH="1" flipV="1">
            <a:off x="4106517" y="3113042"/>
            <a:ext cx="730485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/>
          <p:nvPr/>
        </p:nvCxnSpPr>
        <p:spPr>
          <a:xfrm flipV="1">
            <a:off x="6643942" y="3112864"/>
            <a:ext cx="545069" cy="129614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avec flèche 56"/>
          <p:cNvCxnSpPr/>
          <p:nvPr/>
        </p:nvCxnSpPr>
        <p:spPr>
          <a:xfrm flipV="1">
            <a:off x="3933532" y="3113042"/>
            <a:ext cx="617277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4184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Introduction</a:t>
            </a:r>
            <a:endParaRPr lang="en-GB" sz="2000">
              <a:latin typeface="+mj-lt"/>
            </a:endParaRPr>
          </a:p>
        </p:txBody>
      </p:sp>
      <p:sp>
        <p:nvSpPr>
          <p:cNvPr id="101" name="ZoneTexte 100"/>
          <p:cNvSpPr txBox="1"/>
          <p:nvPr/>
        </p:nvSpPr>
        <p:spPr>
          <a:xfrm>
            <a:off x="1301714" y="3428676"/>
            <a:ext cx="6540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mtClean="0"/>
              <a:t>Interactive activations should continue to occur when the focus of attention is taken away from linguistic representations.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42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Introduction: the semantic similarity effect</a:t>
            </a:r>
            <a:endParaRPr lang="en-GB" sz="2000">
              <a:latin typeface="+mj-lt"/>
            </a:endParaRPr>
          </a:p>
        </p:txBody>
      </p:sp>
      <p:sp>
        <p:nvSpPr>
          <p:cNvPr id="177" name="ZoneTexte 176"/>
          <p:cNvSpPr txBox="1"/>
          <p:nvPr/>
        </p:nvSpPr>
        <p:spPr>
          <a:xfrm>
            <a:off x="6095718" y="104111"/>
            <a:ext cx="28854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BE" smtClean="0"/>
              <a:t>Dell (1986)</a:t>
            </a:r>
          </a:p>
          <a:p>
            <a:pPr algn="r"/>
            <a:r>
              <a:rPr lang="fr-BE" smtClean="0"/>
              <a:t>Martin, Saffran &amp; Dell (1996)</a:t>
            </a:r>
            <a:endParaRPr lang="en-GB"/>
          </a:p>
        </p:txBody>
      </p:sp>
      <p:grpSp>
        <p:nvGrpSpPr>
          <p:cNvPr id="101" name="Groupe 100"/>
          <p:cNvGrpSpPr/>
          <p:nvPr/>
        </p:nvGrpSpPr>
        <p:grpSpPr>
          <a:xfrm>
            <a:off x="1819072" y="4409008"/>
            <a:ext cx="625492" cy="603115"/>
            <a:chOff x="914400" y="3511685"/>
            <a:chExt cx="625492" cy="603115"/>
          </a:xfrm>
        </p:grpSpPr>
        <p:sp>
          <p:nvSpPr>
            <p:cNvPr id="102" name="Ellipse 101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914400" y="3628576"/>
              <a:ext cx="62549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DOG</a:t>
              </a:r>
              <a:endParaRPr lang="en-GB"/>
            </a:p>
          </p:txBody>
        </p:sp>
      </p:grpSp>
      <p:grpSp>
        <p:nvGrpSpPr>
          <p:cNvPr id="105" name="Groupe 104"/>
          <p:cNvGrpSpPr/>
          <p:nvPr/>
        </p:nvGrpSpPr>
        <p:grpSpPr>
          <a:xfrm>
            <a:off x="2722542" y="4409008"/>
            <a:ext cx="603115" cy="603115"/>
            <a:chOff x="2133598" y="3511685"/>
            <a:chExt cx="603115" cy="603115"/>
          </a:xfrm>
        </p:grpSpPr>
        <p:sp>
          <p:nvSpPr>
            <p:cNvPr id="107" name="Ellipse 106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grpSp>
        <p:nvGrpSpPr>
          <p:cNvPr id="110" name="Groupe 109"/>
          <p:cNvGrpSpPr/>
          <p:nvPr/>
        </p:nvGrpSpPr>
        <p:grpSpPr>
          <a:xfrm>
            <a:off x="3626012" y="4409008"/>
            <a:ext cx="609077" cy="603115"/>
            <a:chOff x="3346834" y="3511685"/>
            <a:chExt cx="609077" cy="603115"/>
          </a:xfrm>
        </p:grpSpPr>
        <p:sp>
          <p:nvSpPr>
            <p:cNvPr id="111" name="Ellipse 110"/>
            <p:cNvSpPr/>
            <p:nvPr/>
          </p:nvSpPr>
          <p:spPr>
            <a:xfrm>
              <a:off x="3352796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3346834" y="3628576"/>
              <a:ext cx="6090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MAT</a:t>
              </a:r>
              <a:endParaRPr lang="en-GB"/>
            </a:p>
          </p:txBody>
        </p:sp>
      </p:grpSp>
      <p:grpSp>
        <p:nvGrpSpPr>
          <p:cNvPr id="114" name="Groupe 113"/>
          <p:cNvGrpSpPr/>
          <p:nvPr/>
        </p:nvGrpSpPr>
        <p:grpSpPr>
          <a:xfrm>
            <a:off x="4535444" y="4409008"/>
            <a:ext cx="603115" cy="603115"/>
            <a:chOff x="4571994" y="3511685"/>
            <a:chExt cx="603115" cy="603115"/>
          </a:xfrm>
        </p:grpSpPr>
        <p:sp>
          <p:nvSpPr>
            <p:cNvPr id="115" name="Ellipse 114"/>
            <p:cNvSpPr/>
            <p:nvPr/>
          </p:nvSpPr>
          <p:spPr>
            <a:xfrm>
              <a:off x="4571994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605080" y="3628735"/>
              <a:ext cx="5369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RAT</a:t>
              </a:r>
              <a:endParaRPr lang="en-GB"/>
            </a:p>
          </p:txBody>
        </p:sp>
      </p:grpSp>
      <p:grpSp>
        <p:nvGrpSpPr>
          <p:cNvPr id="118" name="Groupe 117"/>
          <p:cNvGrpSpPr/>
          <p:nvPr/>
        </p:nvGrpSpPr>
        <p:grpSpPr>
          <a:xfrm>
            <a:off x="5438914" y="4409008"/>
            <a:ext cx="603115" cy="603115"/>
            <a:chOff x="5791192" y="3511685"/>
            <a:chExt cx="603115" cy="603115"/>
          </a:xfrm>
        </p:grpSpPr>
        <p:sp>
          <p:nvSpPr>
            <p:cNvPr id="120" name="Ellipse 119"/>
            <p:cNvSpPr/>
            <p:nvPr/>
          </p:nvSpPr>
          <p:spPr>
            <a:xfrm>
              <a:off x="5791192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5804978" y="3628576"/>
              <a:ext cx="5755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LOG</a:t>
              </a:r>
              <a:endParaRPr lang="en-GB"/>
            </a:p>
          </p:txBody>
        </p:sp>
      </p:grpSp>
      <p:grpSp>
        <p:nvGrpSpPr>
          <p:cNvPr id="123" name="Groupe 122"/>
          <p:cNvGrpSpPr/>
          <p:nvPr/>
        </p:nvGrpSpPr>
        <p:grpSpPr>
          <a:xfrm>
            <a:off x="6342384" y="4409008"/>
            <a:ext cx="603115" cy="603115"/>
            <a:chOff x="7010390" y="3511685"/>
            <a:chExt cx="603115" cy="603115"/>
          </a:xfrm>
        </p:grpSpPr>
        <p:sp>
          <p:nvSpPr>
            <p:cNvPr id="124" name="Ellipse 123"/>
            <p:cNvSpPr/>
            <p:nvPr/>
          </p:nvSpPr>
          <p:spPr>
            <a:xfrm>
              <a:off x="701039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7026934" y="3628576"/>
              <a:ext cx="58657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FOG</a:t>
              </a:r>
              <a:endParaRPr lang="en-GB"/>
            </a:p>
          </p:txBody>
        </p:sp>
      </p:grpSp>
      <p:sp>
        <p:nvSpPr>
          <p:cNvPr id="127" name="Ellipse 126"/>
          <p:cNvSpPr/>
          <p:nvPr/>
        </p:nvSpPr>
        <p:spPr>
          <a:xfrm>
            <a:off x="1289097" y="2768420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Ellipse 128"/>
          <p:cNvSpPr/>
          <p:nvPr/>
        </p:nvSpPr>
        <p:spPr>
          <a:xfrm>
            <a:off x="1733389" y="2768420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Ellipse 129"/>
          <p:cNvSpPr/>
          <p:nvPr/>
        </p:nvSpPr>
        <p:spPr>
          <a:xfrm>
            <a:off x="2177681" y="2768420"/>
            <a:ext cx="344695" cy="344695"/>
          </a:xfrm>
          <a:prstGeom prst="ellipse">
            <a:avLst/>
          </a:prstGeom>
          <a:solidFill>
            <a:srgbClr val="545D9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Ellipse 131"/>
          <p:cNvSpPr/>
          <p:nvPr/>
        </p:nvSpPr>
        <p:spPr>
          <a:xfrm>
            <a:off x="2618538" y="2768349"/>
            <a:ext cx="344695" cy="344695"/>
          </a:xfrm>
          <a:prstGeom prst="ellipse">
            <a:avLst/>
          </a:prstGeom>
          <a:solidFill>
            <a:srgbClr val="545D9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Ellipse 132"/>
          <p:cNvSpPr/>
          <p:nvPr/>
        </p:nvSpPr>
        <p:spPr>
          <a:xfrm>
            <a:off x="3059395" y="2768348"/>
            <a:ext cx="344695" cy="344695"/>
          </a:xfrm>
          <a:prstGeom prst="ellipse">
            <a:avLst/>
          </a:prstGeom>
          <a:solidFill>
            <a:srgbClr val="545D9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Ellipse 134"/>
          <p:cNvSpPr/>
          <p:nvPr/>
        </p:nvSpPr>
        <p:spPr>
          <a:xfrm>
            <a:off x="3496782" y="2768347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Ellipse 135"/>
          <p:cNvSpPr/>
          <p:nvPr/>
        </p:nvSpPr>
        <p:spPr>
          <a:xfrm>
            <a:off x="3934169" y="2768347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Ellipse 137"/>
          <p:cNvSpPr/>
          <p:nvPr/>
        </p:nvSpPr>
        <p:spPr>
          <a:xfrm>
            <a:off x="4378461" y="2768347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Ellipse 138"/>
          <p:cNvSpPr/>
          <p:nvPr/>
        </p:nvSpPr>
        <p:spPr>
          <a:xfrm>
            <a:off x="4819318" y="2768276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Ellipse 140"/>
          <p:cNvSpPr/>
          <p:nvPr/>
        </p:nvSpPr>
        <p:spPr>
          <a:xfrm>
            <a:off x="5260175" y="2768275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Ellipse 141"/>
          <p:cNvSpPr/>
          <p:nvPr/>
        </p:nvSpPr>
        <p:spPr>
          <a:xfrm>
            <a:off x="5697562" y="2768274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Ellipse 143"/>
          <p:cNvSpPr/>
          <p:nvPr/>
        </p:nvSpPr>
        <p:spPr>
          <a:xfrm>
            <a:off x="6134949" y="2768241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Ellipse 144"/>
          <p:cNvSpPr/>
          <p:nvPr/>
        </p:nvSpPr>
        <p:spPr>
          <a:xfrm>
            <a:off x="6575806" y="276817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Ellipse 146"/>
          <p:cNvSpPr/>
          <p:nvPr/>
        </p:nvSpPr>
        <p:spPr>
          <a:xfrm>
            <a:off x="7016663" y="2768169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Ellipse 147"/>
          <p:cNvSpPr/>
          <p:nvPr/>
        </p:nvSpPr>
        <p:spPr>
          <a:xfrm>
            <a:off x="7454050" y="2768168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0" name="Connecteur droit avec flèche 149"/>
          <p:cNvCxnSpPr>
            <a:stCxn id="107" idx="0"/>
            <a:endCxn id="132" idx="4"/>
          </p:cNvCxnSpPr>
          <p:nvPr/>
        </p:nvCxnSpPr>
        <p:spPr>
          <a:xfrm flipH="1" flipV="1">
            <a:off x="2790886" y="3113044"/>
            <a:ext cx="233214" cy="1295964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avec flèche 150"/>
          <p:cNvCxnSpPr>
            <a:stCxn id="107" idx="0"/>
            <a:endCxn id="133" idx="4"/>
          </p:cNvCxnSpPr>
          <p:nvPr/>
        </p:nvCxnSpPr>
        <p:spPr>
          <a:xfrm flipV="1">
            <a:off x="3024100" y="3113043"/>
            <a:ext cx="207643" cy="1295965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avec flèche 152"/>
          <p:cNvCxnSpPr>
            <a:stCxn id="107" idx="0"/>
            <a:endCxn id="135" idx="4"/>
          </p:cNvCxnSpPr>
          <p:nvPr/>
        </p:nvCxnSpPr>
        <p:spPr>
          <a:xfrm flipV="1">
            <a:off x="3024100" y="3113042"/>
            <a:ext cx="645030" cy="1295966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>
            <a:stCxn id="107" idx="0"/>
            <a:endCxn id="136" idx="4"/>
          </p:cNvCxnSpPr>
          <p:nvPr/>
        </p:nvCxnSpPr>
        <p:spPr>
          <a:xfrm flipV="1">
            <a:off x="3024100" y="3113042"/>
            <a:ext cx="1082417" cy="1295966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avec flèche 155"/>
          <p:cNvCxnSpPr>
            <a:stCxn id="107" idx="0"/>
            <a:endCxn id="130" idx="4"/>
          </p:cNvCxnSpPr>
          <p:nvPr/>
        </p:nvCxnSpPr>
        <p:spPr>
          <a:xfrm flipH="1" flipV="1">
            <a:off x="2350029" y="3113115"/>
            <a:ext cx="674071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eur droit avec flèche 156"/>
          <p:cNvCxnSpPr>
            <a:stCxn id="102" idx="0"/>
            <a:endCxn id="127" idx="4"/>
          </p:cNvCxnSpPr>
          <p:nvPr/>
        </p:nvCxnSpPr>
        <p:spPr>
          <a:xfrm flipH="1" flipV="1">
            <a:off x="1461445" y="3113115"/>
            <a:ext cx="659185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necteur droit avec flèche 158"/>
          <p:cNvCxnSpPr>
            <a:stCxn id="102" idx="0"/>
            <a:endCxn id="129" idx="4"/>
          </p:cNvCxnSpPr>
          <p:nvPr/>
        </p:nvCxnSpPr>
        <p:spPr>
          <a:xfrm flipH="1" flipV="1">
            <a:off x="1905737" y="3113115"/>
            <a:ext cx="214893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avec flèche 159"/>
          <p:cNvCxnSpPr>
            <a:stCxn id="102" idx="0"/>
            <a:endCxn id="130" idx="4"/>
          </p:cNvCxnSpPr>
          <p:nvPr/>
        </p:nvCxnSpPr>
        <p:spPr>
          <a:xfrm flipV="1">
            <a:off x="2120630" y="3113115"/>
            <a:ext cx="229399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avec flèche 161"/>
          <p:cNvCxnSpPr>
            <a:stCxn id="102" idx="0"/>
            <a:endCxn id="132" idx="4"/>
          </p:cNvCxnSpPr>
          <p:nvPr/>
        </p:nvCxnSpPr>
        <p:spPr>
          <a:xfrm flipV="1">
            <a:off x="2120630" y="3113044"/>
            <a:ext cx="670256" cy="1295964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avec flèche 162"/>
          <p:cNvCxnSpPr>
            <a:stCxn id="102" idx="0"/>
            <a:endCxn id="133" idx="4"/>
          </p:cNvCxnSpPr>
          <p:nvPr/>
        </p:nvCxnSpPr>
        <p:spPr>
          <a:xfrm flipV="1">
            <a:off x="2120630" y="3113043"/>
            <a:ext cx="1111113" cy="1295965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cteur droit avec flèche 164"/>
          <p:cNvCxnSpPr>
            <a:stCxn id="120" idx="0"/>
            <a:endCxn id="145" idx="4"/>
          </p:cNvCxnSpPr>
          <p:nvPr/>
        </p:nvCxnSpPr>
        <p:spPr>
          <a:xfrm flipV="1">
            <a:off x="5740472" y="3112865"/>
            <a:ext cx="1007682" cy="129614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120" idx="0"/>
            <a:endCxn id="144" idx="4"/>
          </p:cNvCxnSpPr>
          <p:nvPr/>
        </p:nvCxnSpPr>
        <p:spPr>
          <a:xfrm flipV="1">
            <a:off x="5740472" y="3112936"/>
            <a:ext cx="566825" cy="12960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>
            <a:stCxn id="120" idx="0"/>
            <a:endCxn id="142" idx="4"/>
          </p:cNvCxnSpPr>
          <p:nvPr/>
        </p:nvCxnSpPr>
        <p:spPr>
          <a:xfrm flipV="1">
            <a:off x="5740472" y="3112969"/>
            <a:ext cx="129438" cy="129603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Ellipse 52"/>
          <p:cNvSpPr/>
          <p:nvPr/>
        </p:nvSpPr>
        <p:spPr>
          <a:xfrm>
            <a:off x="3958757" y="5429845"/>
            <a:ext cx="878244" cy="878244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4" name="Connecteur droit avec flèche 53"/>
          <p:cNvCxnSpPr/>
          <p:nvPr/>
        </p:nvCxnSpPr>
        <p:spPr>
          <a:xfrm flipV="1">
            <a:off x="4837002" y="3112971"/>
            <a:ext cx="154664" cy="129603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/>
          <p:nvPr/>
        </p:nvCxnSpPr>
        <p:spPr>
          <a:xfrm flipH="1" flipV="1">
            <a:off x="4106517" y="3113042"/>
            <a:ext cx="730485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/>
          <p:nvPr/>
        </p:nvCxnSpPr>
        <p:spPr>
          <a:xfrm flipV="1">
            <a:off x="6643942" y="3112864"/>
            <a:ext cx="545069" cy="129614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avec flèche 56"/>
          <p:cNvCxnSpPr/>
          <p:nvPr/>
        </p:nvCxnSpPr>
        <p:spPr>
          <a:xfrm flipV="1">
            <a:off x="3933532" y="3113042"/>
            <a:ext cx="617277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465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2678433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000" smtClean="0">
                <a:latin typeface="+mj-lt"/>
              </a:rPr>
              <a:t>Experiment 1</a:t>
            </a:r>
            <a:endParaRPr lang="en-GB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54186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Method</a:t>
            </a:r>
            <a:r>
              <a:rPr lang="fr-BE" sz="2000" smtClean="0">
                <a:latin typeface="+mj-lt"/>
              </a:rPr>
              <a:t>: Experiment 1 </a:t>
            </a:r>
            <a:endParaRPr lang="en-GB" sz="2000">
              <a:latin typeface="+mj-lt"/>
            </a:endParaRPr>
          </a:p>
        </p:txBody>
      </p:sp>
      <p:grpSp>
        <p:nvGrpSpPr>
          <p:cNvPr id="67" name="Groupe 66"/>
          <p:cNvGrpSpPr/>
          <p:nvPr/>
        </p:nvGrpSpPr>
        <p:grpSpPr>
          <a:xfrm>
            <a:off x="712924" y="1916551"/>
            <a:ext cx="2984939" cy="400535"/>
            <a:chOff x="15788677" y="20092600"/>
            <a:chExt cx="4923694" cy="660688"/>
          </a:xfrm>
        </p:grpSpPr>
        <p:sp>
          <p:nvSpPr>
            <p:cNvPr id="68" name="Ellipse 67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69" name="Ellipse 68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0" name="Ellipse 69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1" name="Ellipse 70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2" name="Ellipse 71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3" name="Ellipse 72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88" name="Groupe 87"/>
          <p:cNvGrpSpPr/>
          <p:nvPr/>
        </p:nvGrpSpPr>
        <p:grpSpPr>
          <a:xfrm>
            <a:off x="708786" y="3467502"/>
            <a:ext cx="2984939" cy="400535"/>
            <a:chOff x="15788677" y="20092600"/>
            <a:chExt cx="4923694" cy="660688"/>
          </a:xfrm>
        </p:grpSpPr>
        <p:sp>
          <p:nvSpPr>
            <p:cNvPr id="89" name="Ellipse 88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0" name="Ellipse 89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CC99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1" name="Ellipse 90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CC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2" name="Ellipse 91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0066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3" name="Ellipse 92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4" name="Ellipse 93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sp>
        <p:nvSpPr>
          <p:cNvPr id="109" name="ZoneTexte 108"/>
          <p:cNvSpPr txBox="1"/>
          <p:nvPr/>
        </p:nvSpPr>
        <p:spPr>
          <a:xfrm>
            <a:off x="3898164" y="1930880"/>
            <a:ext cx="4128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Ex: leaf – tree – branch – arm – leg – hand</a:t>
            </a:r>
            <a:endParaRPr lang="en-GB"/>
          </a:p>
        </p:txBody>
      </p:sp>
      <p:sp>
        <p:nvSpPr>
          <p:cNvPr id="110" name="ZoneTexte 109"/>
          <p:cNvSpPr txBox="1"/>
          <p:nvPr/>
        </p:nvSpPr>
        <p:spPr>
          <a:xfrm>
            <a:off x="3898164" y="3496161"/>
            <a:ext cx="4371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Ex: lake – hand – road – flute – mask – dress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309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Introduction</a:t>
            </a:r>
            <a:endParaRPr lang="en-GB" sz="2000">
              <a:latin typeface="+mj-lt"/>
            </a:endParaRPr>
          </a:p>
        </p:txBody>
      </p:sp>
      <p:grpSp>
        <p:nvGrpSpPr>
          <p:cNvPr id="6" name="Groupe 5"/>
          <p:cNvGrpSpPr/>
          <p:nvPr/>
        </p:nvGrpSpPr>
        <p:grpSpPr>
          <a:xfrm>
            <a:off x="1795285" y="3791778"/>
            <a:ext cx="3845412" cy="787710"/>
            <a:chOff x="20623265" y="6898981"/>
            <a:chExt cx="6587200" cy="1349349"/>
          </a:xfrm>
        </p:grpSpPr>
        <p:sp>
          <p:nvSpPr>
            <p:cNvPr id="7" name="Flèche droite 6"/>
            <p:cNvSpPr/>
            <p:nvPr/>
          </p:nvSpPr>
          <p:spPr>
            <a:xfrm>
              <a:off x="22097261" y="7840611"/>
              <a:ext cx="5113204" cy="407719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Imag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23265" y="6898981"/>
              <a:ext cx="1233654" cy="977285"/>
            </a:xfrm>
            <a:prstGeom prst="rect">
              <a:avLst/>
            </a:prstGeom>
          </p:spPr>
        </p:pic>
      </p:grpSp>
      <p:grpSp>
        <p:nvGrpSpPr>
          <p:cNvPr id="28" name="Groupe 27"/>
          <p:cNvGrpSpPr/>
          <p:nvPr/>
        </p:nvGrpSpPr>
        <p:grpSpPr>
          <a:xfrm>
            <a:off x="2655760" y="3791778"/>
            <a:ext cx="2984938" cy="400535"/>
            <a:chOff x="15788677" y="20092600"/>
            <a:chExt cx="4923693" cy="660688"/>
          </a:xfrm>
        </p:grpSpPr>
        <p:sp>
          <p:nvSpPr>
            <p:cNvPr id="30" name="Ellipse 29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1" name="Ellipse 30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2" name="Ellipse 31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3" name="Ellipse 32"/>
            <p:cNvSpPr/>
            <p:nvPr/>
          </p:nvSpPr>
          <p:spPr>
            <a:xfrm>
              <a:off x="18348998" y="20094698"/>
              <a:ext cx="656491" cy="65649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4" name="Ellipse 33"/>
            <p:cNvSpPr/>
            <p:nvPr/>
          </p:nvSpPr>
          <p:spPr>
            <a:xfrm>
              <a:off x="19202437" y="20094698"/>
              <a:ext cx="656491" cy="65649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5" name="Ellipse 34"/>
            <p:cNvSpPr/>
            <p:nvPr/>
          </p:nvSpPr>
          <p:spPr>
            <a:xfrm>
              <a:off x="20055877" y="20092600"/>
              <a:ext cx="656493" cy="65649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sp>
        <p:nvSpPr>
          <p:cNvPr id="37" name="Rectangle 36"/>
          <p:cNvSpPr/>
          <p:nvPr/>
        </p:nvSpPr>
        <p:spPr>
          <a:xfrm>
            <a:off x="6815778" y="3806107"/>
            <a:ext cx="1076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smtClean="0">
                <a:latin typeface="Calibri" pitchFamily="34" charset="0"/>
              </a:rPr>
              <a:t>« Recall »</a:t>
            </a:r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36066" y="2136767"/>
            <a:ext cx="65893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>
                <a:latin typeface="Calibri" pitchFamily="34" charset="0"/>
              </a:rPr>
              <a:t>Verbal short-term memory: temporary storage of verbal information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89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Method: Experiment 1 </a:t>
            </a:r>
          </a:p>
        </p:txBody>
      </p:sp>
      <p:grpSp>
        <p:nvGrpSpPr>
          <p:cNvPr id="67" name="Groupe 66"/>
          <p:cNvGrpSpPr/>
          <p:nvPr/>
        </p:nvGrpSpPr>
        <p:grpSpPr>
          <a:xfrm>
            <a:off x="712924" y="1916551"/>
            <a:ext cx="2984939" cy="400535"/>
            <a:chOff x="15788677" y="20092600"/>
            <a:chExt cx="4923694" cy="660688"/>
          </a:xfrm>
        </p:grpSpPr>
        <p:sp>
          <p:nvSpPr>
            <p:cNvPr id="68" name="Ellipse 67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69" name="Ellipse 68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0" name="Ellipse 69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1" name="Ellipse 70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2" name="Ellipse 71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3" name="Ellipse 72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74" name="Groupe 73"/>
          <p:cNvGrpSpPr/>
          <p:nvPr/>
        </p:nvGrpSpPr>
        <p:grpSpPr>
          <a:xfrm>
            <a:off x="708786" y="2681006"/>
            <a:ext cx="2984939" cy="400535"/>
            <a:chOff x="15788677" y="20092600"/>
            <a:chExt cx="4923694" cy="660688"/>
          </a:xfrm>
        </p:grpSpPr>
        <p:sp>
          <p:nvSpPr>
            <p:cNvPr id="75" name="Ellipse 74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6" name="Ellipse 75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7" name="Ellipse 76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8" name="Ellipse 77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9" name="Ellipse 78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0" name="Ellipse 79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81" name="Groupe 80"/>
          <p:cNvGrpSpPr/>
          <p:nvPr/>
        </p:nvGrpSpPr>
        <p:grpSpPr>
          <a:xfrm>
            <a:off x="708786" y="4211905"/>
            <a:ext cx="2984939" cy="400535"/>
            <a:chOff x="15788677" y="20092600"/>
            <a:chExt cx="4923694" cy="660688"/>
          </a:xfrm>
        </p:grpSpPr>
        <p:sp>
          <p:nvSpPr>
            <p:cNvPr id="82" name="Ellipse 81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3" name="Ellipse 82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4" name="Ellipse 83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5" name="Ellipse 84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6" name="Ellipse 85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7" name="Ellipse 86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88" name="Groupe 87"/>
          <p:cNvGrpSpPr/>
          <p:nvPr/>
        </p:nvGrpSpPr>
        <p:grpSpPr>
          <a:xfrm>
            <a:off x="708786" y="3467502"/>
            <a:ext cx="2984939" cy="400535"/>
            <a:chOff x="15788677" y="20092600"/>
            <a:chExt cx="4923694" cy="660688"/>
          </a:xfrm>
        </p:grpSpPr>
        <p:sp>
          <p:nvSpPr>
            <p:cNvPr id="89" name="Ellipse 88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0" name="Ellipse 89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CC99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1" name="Ellipse 90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CC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2" name="Ellipse 91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0066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3" name="Ellipse 92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4" name="Ellipse 93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95" name="Groupe 94"/>
          <p:cNvGrpSpPr/>
          <p:nvPr/>
        </p:nvGrpSpPr>
        <p:grpSpPr>
          <a:xfrm>
            <a:off x="708786" y="4952314"/>
            <a:ext cx="2984939" cy="400535"/>
            <a:chOff x="15788677" y="20092600"/>
            <a:chExt cx="4923694" cy="660688"/>
          </a:xfrm>
        </p:grpSpPr>
        <p:sp>
          <p:nvSpPr>
            <p:cNvPr id="96" name="Ellipse 95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7" name="Ellipse 96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CC99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8" name="Ellipse 97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CC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9" name="Ellipse 98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0066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0" name="Ellipse 99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1" name="Ellipse 100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102" name="Groupe 101"/>
          <p:cNvGrpSpPr/>
          <p:nvPr/>
        </p:nvGrpSpPr>
        <p:grpSpPr>
          <a:xfrm>
            <a:off x="708786" y="5737736"/>
            <a:ext cx="2984939" cy="400535"/>
            <a:chOff x="15788677" y="20092600"/>
            <a:chExt cx="4923694" cy="660688"/>
          </a:xfrm>
        </p:grpSpPr>
        <p:sp>
          <p:nvSpPr>
            <p:cNvPr id="103" name="Ellipse 102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4" name="Ellipse 103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CC99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5" name="Ellipse 104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CC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6" name="Ellipse 105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0066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7" name="Ellipse 106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8" name="Ellipse 107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sp>
        <p:nvSpPr>
          <p:cNvPr id="109" name="ZoneTexte 108"/>
          <p:cNvSpPr txBox="1"/>
          <p:nvPr/>
        </p:nvSpPr>
        <p:spPr>
          <a:xfrm>
            <a:off x="3898164" y="1930880"/>
            <a:ext cx="4128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Ex: leaf – tree – branch – arm – leg – hand</a:t>
            </a:r>
            <a:endParaRPr lang="en-GB"/>
          </a:p>
        </p:txBody>
      </p:sp>
      <p:sp>
        <p:nvSpPr>
          <p:cNvPr id="110" name="ZoneTexte 109"/>
          <p:cNvSpPr txBox="1"/>
          <p:nvPr/>
        </p:nvSpPr>
        <p:spPr>
          <a:xfrm>
            <a:off x="3898164" y="3496161"/>
            <a:ext cx="4371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Ex: lake – hand – road – flute – mask – dress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368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Method: Experiment 1 </a:t>
            </a:r>
          </a:p>
        </p:txBody>
      </p:sp>
      <p:sp>
        <p:nvSpPr>
          <p:cNvPr id="3" name="Flèche droite 2"/>
          <p:cNvSpPr/>
          <p:nvPr/>
        </p:nvSpPr>
        <p:spPr>
          <a:xfrm>
            <a:off x="3953822" y="1924441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Flèche droite 48"/>
          <p:cNvSpPr/>
          <p:nvPr/>
        </p:nvSpPr>
        <p:spPr>
          <a:xfrm>
            <a:off x="3953822" y="2697880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Flèche droite 49"/>
          <p:cNvSpPr/>
          <p:nvPr/>
        </p:nvSpPr>
        <p:spPr>
          <a:xfrm>
            <a:off x="3953822" y="3464095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Flèche droite 50"/>
          <p:cNvSpPr/>
          <p:nvPr/>
        </p:nvSpPr>
        <p:spPr>
          <a:xfrm>
            <a:off x="3953822" y="4230310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Flèche droite 51"/>
          <p:cNvSpPr/>
          <p:nvPr/>
        </p:nvSpPr>
        <p:spPr>
          <a:xfrm>
            <a:off x="3953822" y="4996525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Flèche droite 52"/>
          <p:cNvSpPr/>
          <p:nvPr/>
        </p:nvSpPr>
        <p:spPr>
          <a:xfrm>
            <a:off x="3953822" y="5762740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ZoneTexte 3"/>
          <p:cNvSpPr txBox="1"/>
          <p:nvPr/>
        </p:nvSpPr>
        <p:spPr>
          <a:xfrm>
            <a:off x="5107999" y="1903881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  <p:sp>
        <p:nvSpPr>
          <p:cNvPr id="55" name="ZoneTexte 54"/>
          <p:cNvSpPr txBox="1"/>
          <p:nvPr/>
        </p:nvSpPr>
        <p:spPr>
          <a:xfrm>
            <a:off x="5107999" y="3483104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  <p:sp>
        <p:nvSpPr>
          <p:cNvPr id="56" name="ZoneTexte 55"/>
          <p:cNvSpPr txBox="1"/>
          <p:nvPr/>
        </p:nvSpPr>
        <p:spPr>
          <a:xfrm>
            <a:off x="5107999" y="5730636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  <p:sp>
        <p:nvSpPr>
          <p:cNvPr id="57" name="ZoneTexte 56"/>
          <p:cNvSpPr txBox="1"/>
          <p:nvPr/>
        </p:nvSpPr>
        <p:spPr>
          <a:xfrm>
            <a:off x="5107999" y="2712209"/>
            <a:ext cx="1339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Interference</a:t>
            </a:r>
            <a:endParaRPr lang="en-GB"/>
          </a:p>
        </p:txBody>
      </p:sp>
      <p:sp>
        <p:nvSpPr>
          <p:cNvPr id="58" name="ZoneTexte 57"/>
          <p:cNvSpPr txBox="1"/>
          <p:nvPr/>
        </p:nvSpPr>
        <p:spPr>
          <a:xfrm>
            <a:off x="5107999" y="4221422"/>
            <a:ext cx="1339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Interference</a:t>
            </a:r>
            <a:endParaRPr lang="en-GB"/>
          </a:p>
        </p:txBody>
      </p:sp>
      <p:sp>
        <p:nvSpPr>
          <p:cNvPr id="59" name="ZoneTexte 58"/>
          <p:cNvSpPr txBox="1"/>
          <p:nvPr/>
        </p:nvSpPr>
        <p:spPr>
          <a:xfrm>
            <a:off x="5107999" y="4999819"/>
            <a:ext cx="1339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Interference</a:t>
            </a:r>
            <a:endParaRPr lang="en-GB"/>
          </a:p>
        </p:txBody>
      </p:sp>
      <p:sp>
        <p:nvSpPr>
          <p:cNvPr id="61" name="Flèche droite 60"/>
          <p:cNvSpPr/>
          <p:nvPr/>
        </p:nvSpPr>
        <p:spPr>
          <a:xfrm>
            <a:off x="6707950" y="2697880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ZoneTexte 61"/>
          <p:cNvSpPr txBox="1"/>
          <p:nvPr/>
        </p:nvSpPr>
        <p:spPr>
          <a:xfrm>
            <a:off x="7862127" y="2685061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  <p:sp>
        <p:nvSpPr>
          <p:cNvPr id="63" name="Flèche droite 62"/>
          <p:cNvSpPr/>
          <p:nvPr/>
        </p:nvSpPr>
        <p:spPr>
          <a:xfrm>
            <a:off x="6707950" y="4211905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ZoneTexte 63"/>
          <p:cNvSpPr txBox="1"/>
          <p:nvPr/>
        </p:nvSpPr>
        <p:spPr>
          <a:xfrm>
            <a:off x="7862127" y="4191345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  <p:sp>
        <p:nvSpPr>
          <p:cNvPr id="65" name="Flèche droite 64"/>
          <p:cNvSpPr/>
          <p:nvPr/>
        </p:nvSpPr>
        <p:spPr>
          <a:xfrm>
            <a:off x="6707950" y="4981908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ZoneTexte 65"/>
          <p:cNvSpPr txBox="1"/>
          <p:nvPr/>
        </p:nvSpPr>
        <p:spPr>
          <a:xfrm>
            <a:off x="7862127" y="4961348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  <p:grpSp>
        <p:nvGrpSpPr>
          <p:cNvPr id="67" name="Groupe 66"/>
          <p:cNvGrpSpPr/>
          <p:nvPr/>
        </p:nvGrpSpPr>
        <p:grpSpPr>
          <a:xfrm>
            <a:off x="712924" y="1916551"/>
            <a:ext cx="2984939" cy="400535"/>
            <a:chOff x="15788677" y="20092600"/>
            <a:chExt cx="4923694" cy="660688"/>
          </a:xfrm>
        </p:grpSpPr>
        <p:sp>
          <p:nvSpPr>
            <p:cNvPr id="68" name="Ellipse 67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69" name="Ellipse 68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0" name="Ellipse 69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1" name="Ellipse 70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2" name="Ellipse 71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3" name="Ellipse 72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74" name="Groupe 73"/>
          <p:cNvGrpSpPr/>
          <p:nvPr/>
        </p:nvGrpSpPr>
        <p:grpSpPr>
          <a:xfrm>
            <a:off x="708786" y="2681006"/>
            <a:ext cx="2984939" cy="400535"/>
            <a:chOff x="15788677" y="20092600"/>
            <a:chExt cx="4923694" cy="660688"/>
          </a:xfrm>
        </p:grpSpPr>
        <p:sp>
          <p:nvSpPr>
            <p:cNvPr id="75" name="Ellipse 74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6" name="Ellipse 75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7" name="Ellipse 76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8" name="Ellipse 77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9" name="Ellipse 78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0" name="Ellipse 79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81" name="Groupe 80"/>
          <p:cNvGrpSpPr/>
          <p:nvPr/>
        </p:nvGrpSpPr>
        <p:grpSpPr>
          <a:xfrm>
            <a:off x="708786" y="4211905"/>
            <a:ext cx="2984939" cy="400535"/>
            <a:chOff x="15788677" y="20092600"/>
            <a:chExt cx="4923694" cy="660688"/>
          </a:xfrm>
        </p:grpSpPr>
        <p:sp>
          <p:nvSpPr>
            <p:cNvPr id="82" name="Ellipse 81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3" name="Ellipse 82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4" name="Ellipse 83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5" name="Ellipse 84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6" name="Ellipse 85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7" name="Ellipse 86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88" name="Groupe 87"/>
          <p:cNvGrpSpPr/>
          <p:nvPr/>
        </p:nvGrpSpPr>
        <p:grpSpPr>
          <a:xfrm>
            <a:off x="708786" y="3467502"/>
            <a:ext cx="2984939" cy="400535"/>
            <a:chOff x="15788677" y="20092600"/>
            <a:chExt cx="4923694" cy="660688"/>
          </a:xfrm>
        </p:grpSpPr>
        <p:sp>
          <p:nvSpPr>
            <p:cNvPr id="89" name="Ellipse 88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0" name="Ellipse 89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CC99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1" name="Ellipse 90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CC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2" name="Ellipse 91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0066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3" name="Ellipse 92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4" name="Ellipse 93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95" name="Groupe 94"/>
          <p:cNvGrpSpPr/>
          <p:nvPr/>
        </p:nvGrpSpPr>
        <p:grpSpPr>
          <a:xfrm>
            <a:off x="708786" y="4952314"/>
            <a:ext cx="2984939" cy="400535"/>
            <a:chOff x="15788677" y="20092600"/>
            <a:chExt cx="4923694" cy="660688"/>
          </a:xfrm>
        </p:grpSpPr>
        <p:sp>
          <p:nvSpPr>
            <p:cNvPr id="96" name="Ellipse 95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7" name="Ellipse 96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CC99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8" name="Ellipse 97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CC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9" name="Ellipse 98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0066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0" name="Ellipse 99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1" name="Ellipse 100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102" name="Groupe 101"/>
          <p:cNvGrpSpPr/>
          <p:nvPr/>
        </p:nvGrpSpPr>
        <p:grpSpPr>
          <a:xfrm>
            <a:off x="708786" y="5737736"/>
            <a:ext cx="2984939" cy="400535"/>
            <a:chOff x="15788677" y="20092600"/>
            <a:chExt cx="4923694" cy="660688"/>
          </a:xfrm>
        </p:grpSpPr>
        <p:sp>
          <p:nvSpPr>
            <p:cNvPr id="103" name="Ellipse 102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4" name="Ellipse 103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CC99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5" name="Ellipse 104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CC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6" name="Ellipse 105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0066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7" name="Ellipse 106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8" name="Ellipse 107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</p:spTree>
    <p:extLst>
      <p:ext uri="{BB962C8B-B14F-4D97-AF65-F5344CB8AC3E}">
        <p14:creationId xmlns:p14="http://schemas.microsoft.com/office/powerpoint/2010/main" val="3325585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4" grpId="0"/>
      <p:bldP spid="55" grpId="0"/>
      <p:bldP spid="56" grpId="0"/>
      <p:bldP spid="57" grpId="0"/>
      <p:bldP spid="58" grpId="0"/>
      <p:bldP spid="59" grpId="0"/>
      <p:bldP spid="61" grpId="0" animBg="1"/>
      <p:bldP spid="62" grpId="0"/>
      <p:bldP spid="63" grpId="0" animBg="1"/>
      <p:bldP spid="64" grpId="0"/>
      <p:bldP spid="65" grpId="0" animBg="1"/>
      <p:bldP spid="6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Method: Experiment 1 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3902073" y="2122929"/>
            <a:ext cx="1339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Interference</a:t>
            </a:r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1640840" y="2794000"/>
            <a:ext cx="5862320" cy="318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ZoneTexte 4"/>
          <p:cNvSpPr txBox="1"/>
          <p:nvPr/>
        </p:nvSpPr>
        <p:spPr>
          <a:xfrm>
            <a:off x="4271276" y="409165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smtClean="0"/>
              <a:t>45</a:t>
            </a:r>
            <a:endParaRPr lang="en-GB" sz="3200"/>
          </a:p>
        </p:txBody>
      </p:sp>
      <p:sp>
        <p:nvSpPr>
          <p:cNvPr id="71" name="ZoneTexte 70"/>
          <p:cNvSpPr txBox="1"/>
          <p:nvPr/>
        </p:nvSpPr>
        <p:spPr>
          <a:xfrm>
            <a:off x="3321496" y="6038131"/>
            <a:ext cx="25010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smtClean="0"/>
              <a:t>45… 42… 39…</a:t>
            </a:r>
            <a:endParaRPr lang="en-GB" sz="3200"/>
          </a:p>
        </p:txBody>
      </p:sp>
      <p:cxnSp>
        <p:nvCxnSpPr>
          <p:cNvPr id="73" name="Connecteur droit 72"/>
          <p:cNvCxnSpPr/>
          <p:nvPr/>
        </p:nvCxnSpPr>
        <p:spPr>
          <a:xfrm flipV="1">
            <a:off x="6725920" y="2204720"/>
            <a:ext cx="477520" cy="812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ZoneTexte 73"/>
          <p:cNvSpPr txBox="1"/>
          <p:nvPr/>
        </p:nvSpPr>
        <p:spPr>
          <a:xfrm>
            <a:off x="7046963" y="1835388"/>
            <a:ext cx="1110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5 seconds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65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e 100"/>
          <p:cNvGrpSpPr/>
          <p:nvPr/>
        </p:nvGrpSpPr>
        <p:grpSpPr>
          <a:xfrm>
            <a:off x="1819072" y="4409008"/>
            <a:ext cx="625492" cy="603115"/>
            <a:chOff x="914400" y="3511685"/>
            <a:chExt cx="625492" cy="603115"/>
          </a:xfrm>
        </p:grpSpPr>
        <p:sp>
          <p:nvSpPr>
            <p:cNvPr id="102" name="Ellipse 101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914400" y="3628576"/>
              <a:ext cx="62549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DOG</a:t>
              </a:r>
              <a:endParaRPr lang="en-GB"/>
            </a:p>
          </p:txBody>
        </p:sp>
      </p:grpSp>
      <p:grpSp>
        <p:nvGrpSpPr>
          <p:cNvPr id="105" name="Groupe 104"/>
          <p:cNvGrpSpPr/>
          <p:nvPr/>
        </p:nvGrpSpPr>
        <p:grpSpPr>
          <a:xfrm>
            <a:off x="2722542" y="4409008"/>
            <a:ext cx="603115" cy="603115"/>
            <a:chOff x="2133598" y="3511685"/>
            <a:chExt cx="603115" cy="603115"/>
          </a:xfrm>
        </p:grpSpPr>
        <p:sp>
          <p:nvSpPr>
            <p:cNvPr id="107" name="Ellipse 106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grpSp>
        <p:nvGrpSpPr>
          <p:cNvPr id="110" name="Groupe 109"/>
          <p:cNvGrpSpPr/>
          <p:nvPr/>
        </p:nvGrpSpPr>
        <p:grpSpPr>
          <a:xfrm>
            <a:off x="3626012" y="4409008"/>
            <a:ext cx="609077" cy="603115"/>
            <a:chOff x="3346834" y="3511685"/>
            <a:chExt cx="609077" cy="603115"/>
          </a:xfrm>
        </p:grpSpPr>
        <p:sp>
          <p:nvSpPr>
            <p:cNvPr id="111" name="Ellipse 110"/>
            <p:cNvSpPr/>
            <p:nvPr/>
          </p:nvSpPr>
          <p:spPr>
            <a:xfrm>
              <a:off x="3352796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3346834" y="3628576"/>
              <a:ext cx="6090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MAT</a:t>
              </a:r>
              <a:endParaRPr lang="en-GB"/>
            </a:p>
          </p:txBody>
        </p:sp>
      </p:grpSp>
      <p:grpSp>
        <p:nvGrpSpPr>
          <p:cNvPr id="114" name="Groupe 113"/>
          <p:cNvGrpSpPr/>
          <p:nvPr/>
        </p:nvGrpSpPr>
        <p:grpSpPr>
          <a:xfrm>
            <a:off x="4535444" y="4409008"/>
            <a:ext cx="603115" cy="603115"/>
            <a:chOff x="4571994" y="3511685"/>
            <a:chExt cx="603115" cy="603115"/>
          </a:xfrm>
        </p:grpSpPr>
        <p:sp>
          <p:nvSpPr>
            <p:cNvPr id="115" name="Ellipse 114"/>
            <p:cNvSpPr/>
            <p:nvPr/>
          </p:nvSpPr>
          <p:spPr>
            <a:xfrm>
              <a:off x="4571994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605080" y="3628735"/>
              <a:ext cx="5369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RAT</a:t>
              </a:r>
              <a:endParaRPr lang="en-GB"/>
            </a:p>
          </p:txBody>
        </p:sp>
      </p:grpSp>
      <p:grpSp>
        <p:nvGrpSpPr>
          <p:cNvPr id="118" name="Groupe 117"/>
          <p:cNvGrpSpPr/>
          <p:nvPr/>
        </p:nvGrpSpPr>
        <p:grpSpPr>
          <a:xfrm>
            <a:off x="5438914" y="4409008"/>
            <a:ext cx="603115" cy="603115"/>
            <a:chOff x="5791192" y="3511685"/>
            <a:chExt cx="603115" cy="603115"/>
          </a:xfrm>
        </p:grpSpPr>
        <p:sp>
          <p:nvSpPr>
            <p:cNvPr id="120" name="Ellipse 119"/>
            <p:cNvSpPr/>
            <p:nvPr/>
          </p:nvSpPr>
          <p:spPr>
            <a:xfrm>
              <a:off x="5791192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5804978" y="3628576"/>
              <a:ext cx="5755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LOG</a:t>
              </a:r>
              <a:endParaRPr lang="en-GB"/>
            </a:p>
          </p:txBody>
        </p:sp>
      </p:grpSp>
      <p:grpSp>
        <p:nvGrpSpPr>
          <p:cNvPr id="123" name="Groupe 122"/>
          <p:cNvGrpSpPr/>
          <p:nvPr/>
        </p:nvGrpSpPr>
        <p:grpSpPr>
          <a:xfrm>
            <a:off x="6342384" y="4409008"/>
            <a:ext cx="603115" cy="603115"/>
            <a:chOff x="7010390" y="3511685"/>
            <a:chExt cx="603115" cy="603115"/>
          </a:xfrm>
        </p:grpSpPr>
        <p:sp>
          <p:nvSpPr>
            <p:cNvPr id="124" name="Ellipse 123"/>
            <p:cNvSpPr/>
            <p:nvPr/>
          </p:nvSpPr>
          <p:spPr>
            <a:xfrm>
              <a:off x="701039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7026934" y="3628576"/>
              <a:ext cx="58657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FOG</a:t>
              </a:r>
              <a:endParaRPr lang="en-GB"/>
            </a:p>
          </p:txBody>
        </p:sp>
      </p:grpSp>
      <p:sp>
        <p:nvSpPr>
          <p:cNvPr id="127" name="Ellipse 126"/>
          <p:cNvSpPr/>
          <p:nvPr/>
        </p:nvSpPr>
        <p:spPr>
          <a:xfrm>
            <a:off x="1289097" y="2768420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Ellipse 128"/>
          <p:cNvSpPr/>
          <p:nvPr/>
        </p:nvSpPr>
        <p:spPr>
          <a:xfrm>
            <a:off x="1733389" y="2768420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Ellipse 129"/>
          <p:cNvSpPr/>
          <p:nvPr/>
        </p:nvSpPr>
        <p:spPr>
          <a:xfrm>
            <a:off x="2177681" y="2768420"/>
            <a:ext cx="344695" cy="344695"/>
          </a:xfrm>
          <a:prstGeom prst="ellipse">
            <a:avLst/>
          </a:prstGeom>
          <a:solidFill>
            <a:srgbClr val="545D9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Ellipse 131"/>
          <p:cNvSpPr/>
          <p:nvPr/>
        </p:nvSpPr>
        <p:spPr>
          <a:xfrm>
            <a:off x="2618538" y="2768349"/>
            <a:ext cx="344695" cy="344695"/>
          </a:xfrm>
          <a:prstGeom prst="ellipse">
            <a:avLst/>
          </a:prstGeom>
          <a:solidFill>
            <a:srgbClr val="545D9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Ellipse 132"/>
          <p:cNvSpPr/>
          <p:nvPr/>
        </p:nvSpPr>
        <p:spPr>
          <a:xfrm>
            <a:off x="3059395" y="2768348"/>
            <a:ext cx="344695" cy="344695"/>
          </a:xfrm>
          <a:prstGeom prst="ellipse">
            <a:avLst/>
          </a:prstGeom>
          <a:solidFill>
            <a:srgbClr val="545D9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Ellipse 134"/>
          <p:cNvSpPr/>
          <p:nvPr/>
        </p:nvSpPr>
        <p:spPr>
          <a:xfrm>
            <a:off x="3496782" y="2768347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Ellipse 135"/>
          <p:cNvSpPr/>
          <p:nvPr/>
        </p:nvSpPr>
        <p:spPr>
          <a:xfrm>
            <a:off x="3934169" y="2768347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Ellipse 137"/>
          <p:cNvSpPr/>
          <p:nvPr/>
        </p:nvSpPr>
        <p:spPr>
          <a:xfrm>
            <a:off x="4378461" y="2768347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Ellipse 138"/>
          <p:cNvSpPr/>
          <p:nvPr/>
        </p:nvSpPr>
        <p:spPr>
          <a:xfrm>
            <a:off x="4819318" y="2768276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Ellipse 140"/>
          <p:cNvSpPr/>
          <p:nvPr/>
        </p:nvSpPr>
        <p:spPr>
          <a:xfrm>
            <a:off x="5260175" y="2768275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Ellipse 141"/>
          <p:cNvSpPr/>
          <p:nvPr/>
        </p:nvSpPr>
        <p:spPr>
          <a:xfrm>
            <a:off x="5697562" y="2768274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Ellipse 143"/>
          <p:cNvSpPr/>
          <p:nvPr/>
        </p:nvSpPr>
        <p:spPr>
          <a:xfrm>
            <a:off x="6134949" y="2768241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Ellipse 144"/>
          <p:cNvSpPr/>
          <p:nvPr/>
        </p:nvSpPr>
        <p:spPr>
          <a:xfrm>
            <a:off x="6575806" y="276817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Ellipse 146"/>
          <p:cNvSpPr/>
          <p:nvPr/>
        </p:nvSpPr>
        <p:spPr>
          <a:xfrm>
            <a:off x="7016663" y="2768169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Ellipse 147"/>
          <p:cNvSpPr/>
          <p:nvPr/>
        </p:nvSpPr>
        <p:spPr>
          <a:xfrm>
            <a:off x="7454050" y="2768168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0" name="Connecteur droit avec flèche 149"/>
          <p:cNvCxnSpPr>
            <a:stCxn id="107" idx="0"/>
            <a:endCxn id="132" idx="4"/>
          </p:cNvCxnSpPr>
          <p:nvPr/>
        </p:nvCxnSpPr>
        <p:spPr>
          <a:xfrm flipH="1" flipV="1">
            <a:off x="2790886" y="3113044"/>
            <a:ext cx="233214" cy="1295964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avec flèche 150"/>
          <p:cNvCxnSpPr>
            <a:stCxn id="107" idx="0"/>
            <a:endCxn id="133" idx="4"/>
          </p:cNvCxnSpPr>
          <p:nvPr/>
        </p:nvCxnSpPr>
        <p:spPr>
          <a:xfrm flipV="1">
            <a:off x="3024100" y="3113043"/>
            <a:ext cx="207643" cy="1295965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avec flèche 152"/>
          <p:cNvCxnSpPr>
            <a:stCxn id="107" idx="0"/>
            <a:endCxn id="135" idx="4"/>
          </p:cNvCxnSpPr>
          <p:nvPr/>
        </p:nvCxnSpPr>
        <p:spPr>
          <a:xfrm flipV="1">
            <a:off x="3024100" y="3113042"/>
            <a:ext cx="645030" cy="1295966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>
            <a:stCxn id="107" idx="0"/>
            <a:endCxn id="136" idx="4"/>
          </p:cNvCxnSpPr>
          <p:nvPr/>
        </p:nvCxnSpPr>
        <p:spPr>
          <a:xfrm flipV="1">
            <a:off x="3024100" y="3113042"/>
            <a:ext cx="1082417" cy="1295966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avec flèche 155"/>
          <p:cNvCxnSpPr>
            <a:stCxn id="107" idx="0"/>
            <a:endCxn id="130" idx="4"/>
          </p:cNvCxnSpPr>
          <p:nvPr/>
        </p:nvCxnSpPr>
        <p:spPr>
          <a:xfrm flipH="1" flipV="1">
            <a:off x="2350029" y="3113115"/>
            <a:ext cx="674071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eur droit avec flèche 156"/>
          <p:cNvCxnSpPr>
            <a:stCxn id="102" idx="0"/>
            <a:endCxn id="127" idx="4"/>
          </p:cNvCxnSpPr>
          <p:nvPr/>
        </p:nvCxnSpPr>
        <p:spPr>
          <a:xfrm flipH="1" flipV="1">
            <a:off x="1461445" y="3113115"/>
            <a:ext cx="659185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necteur droit avec flèche 158"/>
          <p:cNvCxnSpPr>
            <a:stCxn id="102" idx="0"/>
            <a:endCxn id="129" idx="4"/>
          </p:cNvCxnSpPr>
          <p:nvPr/>
        </p:nvCxnSpPr>
        <p:spPr>
          <a:xfrm flipH="1" flipV="1">
            <a:off x="1905737" y="3113115"/>
            <a:ext cx="214893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avec flèche 159"/>
          <p:cNvCxnSpPr>
            <a:stCxn id="102" idx="0"/>
            <a:endCxn id="130" idx="4"/>
          </p:cNvCxnSpPr>
          <p:nvPr/>
        </p:nvCxnSpPr>
        <p:spPr>
          <a:xfrm flipV="1">
            <a:off x="2120630" y="3113115"/>
            <a:ext cx="229399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avec flèche 161"/>
          <p:cNvCxnSpPr>
            <a:stCxn id="102" idx="0"/>
            <a:endCxn id="132" idx="4"/>
          </p:cNvCxnSpPr>
          <p:nvPr/>
        </p:nvCxnSpPr>
        <p:spPr>
          <a:xfrm flipV="1">
            <a:off x="2120630" y="3113044"/>
            <a:ext cx="670256" cy="1295964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avec flèche 162"/>
          <p:cNvCxnSpPr>
            <a:stCxn id="102" idx="0"/>
            <a:endCxn id="133" idx="4"/>
          </p:cNvCxnSpPr>
          <p:nvPr/>
        </p:nvCxnSpPr>
        <p:spPr>
          <a:xfrm flipV="1">
            <a:off x="2120630" y="3113043"/>
            <a:ext cx="1111113" cy="1295965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cteur droit avec flèche 164"/>
          <p:cNvCxnSpPr>
            <a:stCxn id="120" idx="0"/>
            <a:endCxn id="145" idx="4"/>
          </p:cNvCxnSpPr>
          <p:nvPr/>
        </p:nvCxnSpPr>
        <p:spPr>
          <a:xfrm flipV="1">
            <a:off x="5740472" y="3112865"/>
            <a:ext cx="1007682" cy="129614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120" idx="0"/>
            <a:endCxn id="144" idx="4"/>
          </p:cNvCxnSpPr>
          <p:nvPr/>
        </p:nvCxnSpPr>
        <p:spPr>
          <a:xfrm flipV="1">
            <a:off x="5740472" y="3112936"/>
            <a:ext cx="566825" cy="12960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>
            <a:stCxn id="120" idx="0"/>
            <a:endCxn id="142" idx="4"/>
          </p:cNvCxnSpPr>
          <p:nvPr/>
        </p:nvCxnSpPr>
        <p:spPr>
          <a:xfrm flipV="1">
            <a:off x="5740472" y="3112969"/>
            <a:ext cx="129438" cy="129603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llipse 1"/>
          <p:cNvSpPr/>
          <p:nvPr/>
        </p:nvSpPr>
        <p:spPr>
          <a:xfrm>
            <a:off x="1675932" y="4271444"/>
            <a:ext cx="878244" cy="878244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1" name="Connecteur droit avec flèche 50"/>
          <p:cNvCxnSpPr/>
          <p:nvPr/>
        </p:nvCxnSpPr>
        <p:spPr>
          <a:xfrm flipV="1">
            <a:off x="4837002" y="3112971"/>
            <a:ext cx="154664" cy="129603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/>
          <p:nvPr/>
        </p:nvCxnSpPr>
        <p:spPr>
          <a:xfrm flipH="1" flipV="1">
            <a:off x="4106517" y="3113042"/>
            <a:ext cx="730485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 flipV="1">
            <a:off x="6643942" y="3112864"/>
            <a:ext cx="545069" cy="129614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 flipV="1">
            <a:off x="3933532" y="3113042"/>
            <a:ext cx="617277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Method: Experiment 1 </a:t>
            </a:r>
          </a:p>
        </p:txBody>
      </p:sp>
    </p:spTree>
    <p:extLst>
      <p:ext uri="{BB962C8B-B14F-4D97-AF65-F5344CB8AC3E}">
        <p14:creationId xmlns:p14="http://schemas.microsoft.com/office/powerpoint/2010/main" val="3002966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Method: Experiment 1 </a:t>
            </a:r>
          </a:p>
        </p:txBody>
      </p:sp>
      <p:grpSp>
        <p:nvGrpSpPr>
          <p:cNvPr id="102" name="Groupe 101"/>
          <p:cNvGrpSpPr/>
          <p:nvPr/>
        </p:nvGrpSpPr>
        <p:grpSpPr>
          <a:xfrm>
            <a:off x="1819072" y="4409008"/>
            <a:ext cx="625492" cy="603115"/>
            <a:chOff x="914400" y="3511685"/>
            <a:chExt cx="625492" cy="603115"/>
          </a:xfrm>
        </p:grpSpPr>
        <p:sp>
          <p:nvSpPr>
            <p:cNvPr id="104" name="Ellipse 103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914400" y="3628576"/>
              <a:ext cx="62549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DOG</a:t>
              </a:r>
              <a:endParaRPr lang="en-GB"/>
            </a:p>
          </p:txBody>
        </p:sp>
      </p:grpSp>
      <p:grpSp>
        <p:nvGrpSpPr>
          <p:cNvPr id="107" name="Groupe 106"/>
          <p:cNvGrpSpPr/>
          <p:nvPr/>
        </p:nvGrpSpPr>
        <p:grpSpPr>
          <a:xfrm>
            <a:off x="2722542" y="4409008"/>
            <a:ext cx="603115" cy="603115"/>
            <a:chOff x="2133598" y="3511685"/>
            <a:chExt cx="603115" cy="603115"/>
          </a:xfrm>
        </p:grpSpPr>
        <p:sp>
          <p:nvSpPr>
            <p:cNvPr id="108" name="Ellipse 107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grpSp>
        <p:nvGrpSpPr>
          <p:cNvPr id="111" name="Groupe 110"/>
          <p:cNvGrpSpPr/>
          <p:nvPr/>
        </p:nvGrpSpPr>
        <p:grpSpPr>
          <a:xfrm>
            <a:off x="3626012" y="4409008"/>
            <a:ext cx="609077" cy="603115"/>
            <a:chOff x="3346834" y="3511685"/>
            <a:chExt cx="609077" cy="603115"/>
          </a:xfrm>
        </p:grpSpPr>
        <p:sp>
          <p:nvSpPr>
            <p:cNvPr id="112" name="Ellipse 111"/>
            <p:cNvSpPr/>
            <p:nvPr/>
          </p:nvSpPr>
          <p:spPr>
            <a:xfrm>
              <a:off x="3352796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346834" y="3628576"/>
              <a:ext cx="6090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MAT</a:t>
              </a:r>
              <a:endParaRPr lang="en-GB"/>
            </a:p>
          </p:txBody>
        </p:sp>
      </p:grpSp>
      <p:grpSp>
        <p:nvGrpSpPr>
          <p:cNvPr id="115" name="Groupe 114"/>
          <p:cNvGrpSpPr/>
          <p:nvPr/>
        </p:nvGrpSpPr>
        <p:grpSpPr>
          <a:xfrm>
            <a:off x="4535444" y="4409008"/>
            <a:ext cx="603115" cy="603115"/>
            <a:chOff x="4571994" y="3511685"/>
            <a:chExt cx="603115" cy="603115"/>
          </a:xfrm>
        </p:grpSpPr>
        <p:sp>
          <p:nvSpPr>
            <p:cNvPr id="117" name="Ellipse 116"/>
            <p:cNvSpPr/>
            <p:nvPr/>
          </p:nvSpPr>
          <p:spPr>
            <a:xfrm>
              <a:off x="4571994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4605080" y="3628735"/>
              <a:ext cx="5369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RAT</a:t>
              </a:r>
              <a:endParaRPr lang="en-GB"/>
            </a:p>
          </p:txBody>
        </p:sp>
      </p:grpSp>
      <p:grpSp>
        <p:nvGrpSpPr>
          <p:cNvPr id="120" name="Groupe 119"/>
          <p:cNvGrpSpPr/>
          <p:nvPr/>
        </p:nvGrpSpPr>
        <p:grpSpPr>
          <a:xfrm>
            <a:off x="5438914" y="4409008"/>
            <a:ext cx="603115" cy="603115"/>
            <a:chOff x="5791192" y="3511685"/>
            <a:chExt cx="603115" cy="603115"/>
          </a:xfrm>
        </p:grpSpPr>
        <p:sp>
          <p:nvSpPr>
            <p:cNvPr id="121" name="Ellipse 120"/>
            <p:cNvSpPr/>
            <p:nvPr/>
          </p:nvSpPr>
          <p:spPr>
            <a:xfrm>
              <a:off x="5791192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5804978" y="3628576"/>
              <a:ext cx="5755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LOG</a:t>
              </a:r>
              <a:endParaRPr lang="en-GB"/>
            </a:p>
          </p:txBody>
        </p:sp>
      </p:grpSp>
      <p:grpSp>
        <p:nvGrpSpPr>
          <p:cNvPr id="124" name="Groupe 123"/>
          <p:cNvGrpSpPr/>
          <p:nvPr/>
        </p:nvGrpSpPr>
        <p:grpSpPr>
          <a:xfrm>
            <a:off x="6342384" y="4409008"/>
            <a:ext cx="603115" cy="603115"/>
            <a:chOff x="7010390" y="3511685"/>
            <a:chExt cx="603115" cy="603115"/>
          </a:xfrm>
        </p:grpSpPr>
        <p:sp>
          <p:nvSpPr>
            <p:cNvPr id="126" name="Ellipse 125"/>
            <p:cNvSpPr/>
            <p:nvPr/>
          </p:nvSpPr>
          <p:spPr>
            <a:xfrm>
              <a:off x="701039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026934" y="3628576"/>
              <a:ext cx="58657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FOG</a:t>
              </a:r>
              <a:endParaRPr lang="en-GB"/>
            </a:p>
          </p:txBody>
        </p:sp>
      </p:grpSp>
      <p:sp>
        <p:nvSpPr>
          <p:cNvPr id="129" name="Ellipse 128"/>
          <p:cNvSpPr/>
          <p:nvPr/>
        </p:nvSpPr>
        <p:spPr>
          <a:xfrm>
            <a:off x="1289097" y="2768420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Ellipse 129"/>
          <p:cNvSpPr/>
          <p:nvPr/>
        </p:nvSpPr>
        <p:spPr>
          <a:xfrm>
            <a:off x="1733389" y="2768420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Ellipse 131"/>
          <p:cNvSpPr/>
          <p:nvPr/>
        </p:nvSpPr>
        <p:spPr>
          <a:xfrm>
            <a:off x="2177681" y="2768420"/>
            <a:ext cx="344695" cy="344695"/>
          </a:xfrm>
          <a:prstGeom prst="ellipse">
            <a:avLst/>
          </a:prstGeom>
          <a:solidFill>
            <a:srgbClr val="545D9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Ellipse 132"/>
          <p:cNvSpPr/>
          <p:nvPr/>
        </p:nvSpPr>
        <p:spPr>
          <a:xfrm>
            <a:off x="2618538" y="2768349"/>
            <a:ext cx="344695" cy="344695"/>
          </a:xfrm>
          <a:prstGeom prst="ellipse">
            <a:avLst/>
          </a:prstGeom>
          <a:solidFill>
            <a:srgbClr val="545D9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Ellipse 134"/>
          <p:cNvSpPr/>
          <p:nvPr/>
        </p:nvSpPr>
        <p:spPr>
          <a:xfrm>
            <a:off x="3059395" y="2768348"/>
            <a:ext cx="344695" cy="344695"/>
          </a:xfrm>
          <a:prstGeom prst="ellipse">
            <a:avLst/>
          </a:prstGeom>
          <a:solidFill>
            <a:srgbClr val="545D9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Ellipse 135"/>
          <p:cNvSpPr/>
          <p:nvPr/>
        </p:nvSpPr>
        <p:spPr>
          <a:xfrm>
            <a:off x="3496782" y="2768347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Ellipse 137"/>
          <p:cNvSpPr/>
          <p:nvPr/>
        </p:nvSpPr>
        <p:spPr>
          <a:xfrm>
            <a:off x="3934169" y="2768347"/>
            <a:ext cx="344695" cy="344695"/>
          </a:xfrm>
          <a:prstGeom prst="ellipse">
            <a:avLst/>
          </a:prstGeom>
          <a:solidFill>
            <a:srgbClr val="545D9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Ellipse 138"/>
          <p:cNvSpPr/>
          <p:nvPr/>
        </p:nvSpPr>
        <p:spPr>
          <a:xfrm>
            <a:off x="4378461" y="2768347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Ellipse 140"/>
          <p:cNvSpPr/>
          <p:nvPr/>
        </p:nvSpPr>
        <p:spPr>
          <a:xfrm>
            <a:off x="4819318" y="2768276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Ellipse 141"/>
          <p:cNvSpPr/>
          <p:nvPr/>
        </p:nvSpPr>
        <p:spPr>
          <a:xfrm>
            <a:off x="5260175" y="2768275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Ellipse 143"/>
          <p:cNvSpPr/>
          <p:nvPr/>
        </p:nvSpPr>
        <p:spPr>
          <a:xfrm>
            <a:off x="5697562" y="2768274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Ellipse 144"/>
          <p:cNvSpPr/>
          <p:nvPr/>
        </p:nvSpPr>
        <p:spPr>
          <a:xfrm>
            <a:off x="6134949" y="2768241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Ellipse 146"/>
          <p:cNvSpPr/>
          <p:nvPr/>
        </p:nvSpPr>
        <p:spPr>
          <a:xfrm>
            <a:off x="6575806" y="276817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Ellipse 147"/>
          <p:cNvSpPr/>
          <p:nvPr/>
        </p:nvSpPr>
        <p:spPr>
          <a:xfrm>
            <a:off x="7016663" y="2768169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Ellipse 149"/>
          <p:cNvSpPr/>
          <p:nvPr/>
        </p:nvSpPr>
        <p:spPr>
          <a:xfrm>
            <a:off x="7454050" y="2768168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1" name="Connecteur droit avec flèche 150"/>
          <p:cNvCxnSpPr>
            <a:stCxn id="108" idx="0"/>
            <a:endCxn id="133" idx="4"/>
          </p:cNvCxnSpPr>
          <p:nvPr/>
        </p:nvCxnSpPr>
        <p:spPr>
          <a:xfrm flipH="1" flipV="1">
            <a:off x="2790886" y="3113044"/>
            <a:ext cx="233214" cy="1295964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avec flèche 152"/>
          <p:cNvCxnSpPr>
            <a:stCxn id="108" idx="0"/>
            <a:endCxn id="135" idx="4"/>
          </p:cNvCxnSpPr>
          <p:nvPr/>
        </p:nvCxnSpPr>
        <p:spPr>
          <a:xfrm flipV="1">
            <a:off x="3024100" y="3113043"/>
            <a:ext cx="207643" cy="1295965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>
            <a:stCxn id="108" idx="0"/>
            <a:endCxn id="136" idx="4"/>
          </p:cNvCxnSpPr>
          <p:nvPr/>
        </p:nvCxnSpPr>
        <p:spPr>
          <a:xfrm flipV="1">
            <a:off x="3024100" y="3113042"/>
            <a:ext cx="645030" cy="1295966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avec flèche 155"/>
          <p:cNvCxnSpPr>
            <a:stCxn id="108" idx="0"/>
            <a:endCxn id="138" idx="4"/>
          </p:cNvCxnSpPr>
          <p:nvPr/>
        </p:nvCxnSpPr>
        <p:spPr>
          <a:xfrm flipV="1">
            <a:off x="3024100" y="3113042"/>
            <a:ext cx="1082417" cy="1295966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eur droit avec flèche 156"/>
          <p:cNvCxnSpPr>
            <a:stCxn id="108" idx="0"/>
            <a:endCxn id="132" idx="4"/>
          </p:cNvCxnSpPr>
          <p:nvPr/>
        </p:nvCxnSpPr>
        <p:spPr>
          <a:xfrm flipH="1" flipV="1">
            <a:off x="2350029" y="3113115"/>
            <a:ext cx="674071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necteur droit avec flèche 158"/>
          <p:cNvCxnSpPr>
            <a:stCxn id="104" idx="0"/>
            <a:endCxn id="129" idx="4"/>
          </p:cNvCxnSpPr>
          <p:nvPr/>
        </p:nvCxnSpPr>
        <p:spPr>
          <a:xfrm flipH="1" flipV="1">
            <a:off x="1461445" y="3113115"/>
            <a:ext cx="659185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avec flèche 159"/>
          <p:cNvCxnSpPr>
            <a:stCxn id="104" idx="0"/>
            <a:endCxn id="130" idx="4"/>
          </p:cNvCxnSpPr>
          <p:nvPr/>
        </p:nvCxnSpPr>
        <p:spPr>
          <a:xfrm flipH="1" flipV="1">
            <a:off x="1905737" y="3113115"/>
            <a:ext cx="214893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avec flèche 161"/>
          <p:cNvCxnSpPr>
            <a:stCxn id="104" idx="0"/>
            <a:endCxn id="132" idx="4"/>
          </p:cNvCxnSpPr>
          <p:nvPr/>
        </p:nvCxnSpPr>
        <p:spPr>
          <a:xfrm flipV="1">
            <a:off x="2120630" y="3113115"/>
            <a:ext cx="229399" cy="1295893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avec flèche 162"/>
          <p:cNvCxnSpPr>
            <a:stCxn id="104" idx="0"/>
            <a:endCxn id="133" idx="4"/>
          </p:cNvCxnSpPr>
          <p:nvPr/>
        </p:nvCxnSpPr>
        <p:spPr>
          <a:xfrm flipV="1">
            <a:off x="2120630" y="3113044"/>
            <a:ext cx="670256" cy="1295964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cteur droit avec flèche 164"/>
          <p:cNvCxnSpPr>
            <a:stCxn id="104" idx="0"/>
            <a:endCxn id="135" idx="4"/>
          </p:cNvCxnSpPr>
          <p:nvPr/>
        </p:nvCxnSpPr>
        <p:spPr>
          <a:xfrm flipV="1">
            <a:off x="2120630" y="3113043"/>
            <a:ext cx="1111113" cy="1295965"/>
          </a:xfrm>
          <a:prstGeom prst="straightConnector1">
            <a:avLst/>
          </a:prstGeom>
          <a:ln w="381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121" idx="0"/>
            <a:endCxn id="147" idx="4"/>
          </p:cNvCxnSpPr>
          <p:nvPr/>
        </p:nvCxnSpPr>
        <p:spPr>
          <a:xfrm flipV="1">
            <a:off x="5740472" y="3112865"/>
            <a:ext cx="1007682" cy="129614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>
            <a:stCxn id="121" idx="0"/>
            <a:endCxn id="145" idx="4"/>
          </p:cNvCxnSpPr>
          <p:nvPr/>
        </p:nvCxnSpPr>
        <p:spPr>
          <a:xfrm flipV="1">
            <a:off x="5740472" y="3112936"/>
            <a:ext cx="566825" cy="12960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avec flèche 168"/>
          <p:cNvCxnSpPr>
            <a:stCxn id="121" idx="0"/>
            <a:endCxn id="144" idx="4"/>
          </p:cNvCxnSpPr>
          <p:nvPr/>
        </p:nvCxnSpPr>
        <p:spPr>
          <a:xfrm flipV="1">
            <a:off x="5740472" y="3112969"/>
            <a:ext cx="129438" cy="129603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Ellipse 171"/>
          <p:cNvSpPr/>
          <p:nvPr/>
        </p:nvSpPr>
        <p:spPr>
          <a:xfrm>
            <a:off x="3958757" y="5429845"/>
            <a:ext cx="878244" cy="878244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3" name="Connecteur droit avec flèche 172"/>
          <p:cNvCxnSpPr/>
          <p:nvPr/>
        </p:nvCxnSpPr>
        <p:spPr>
          <a:xfrm flipV="1">
            <a:off x="4837002" y="3112971"/>
            <a:ext cx="154664" cy="129603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Connecteur droit avec flèche 174"/>
          <p:cNvCxnSpPr/>
          <p:nvPr/>
        </p:nvCxnSpPr>
        <p:spPr>
          <a:xfrm flipH="1" flipV="1">
            <a:off x="4106517" y="3113042"/>
            <a:ext cx="730485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Connecteur droit avec flèche 175"/>
          <p:cNvCxnSpPr/>
          <p:nvPr/>
        </p:nvCxnSpPr>
        <p:spPr>
          <a:xfrm flipV="1">
            <a:off x="6643942" y="3112864"/>
            <a:ext cx="545069" cy="129614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necteur droit avec flèche 176"/>
          <p:cNvCxnSpPr/>
          <p:nvPr/>
        </p:nvCxnSpPr>
        <p:spPr>
          <a:xfrm flipV="1">
            <a:off x="3933532" y="3113042"/>
            <a:ext cx="617277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2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Results: Experiment 1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147651" y="5772667"/>
            <a:ext cx="2471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mtClean="0"/>
              <a:t>Interference x Semantic:</a:t>
            </a:r>
          </a:p>
          <a:p>
            <a:pPr algn="ctr"/>
            <a:r>
              <a:rPr lang="fr-BE" smtClean="0"/>
              <a:t>BF</a:t>
            </a:r>
            <a:r>
              <a:rPr lang="fr-BE" baseline="-25000" smtClean="0"/>
              <a:t>10</a:t>
            </a:r>
            <a:r>
              <a:rPr lang="fr-BE" smtClean="0"/>
              <a:t> = 4688</a:t>
            </a:r>
            <a:endParaRPr lang="en-GB"/>
          </a:p>
        </p:txBody>
      </p:sp>
      <p:sp>
        <p:nvSpPr>
          <p:cNvPr id="2" name="ZoneTexte 1"/>
          <p:cNvSpPr txBox="1"/>
          <p:nvPr/>
        </p:nvSpPr>
        <p:spPr>
          <a:xfrm>
            <a:off x="7962662" y="6049666"/>
            <a:ext cx="78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N = 30</a:t>
            </a:r>
            <a:endParaRPr lang="en-GB"/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199517"/>
              </p:ext>
            </p:extLst>
          </p:nvPr>
        </p:nvGraphicFramePr>
        <p:xfrm>
          <a:off x="1583785" y="1689617"/>
          <a:ext cx="6229350" cy="408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Prism 6" r:id="rId3" imgW="9331837" imgH="6115416" progId="Prism6.Document">
                  <p:embed/>
                </p:oleObj>
              </mc:Choice>
              <mc:Fallback>
                <p:oleObj name="Prism 6" r:id="rId3" imgW="9331837" imgH="6115416" progId="Prism6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3785" y="1689617"/>
                        <a:ext cx="6229350" cy="4083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1380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2678433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000" smtClean="0">
                <a:latin typeface="+mj-lt"/>
              </a:rPr>
              <a:t>Experiment 2a</a:t>
            </a:r>
            <a:endParaRPr lang="en-GB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9034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Method: </a:t>
            </a:r>
            <a:r>
              <a:rPr lang="fr-BE" sz="2000">
                <a:latin typeface="+mj-lt"/>
              </a:rPr>
              <a:t>Experiment </a:t>
            </a:r>
            <a:r>
              <a:rPr lang="fr-BE" sz="2000" smtClean="0">
                <a:latin typeface="+mj-lt"/>
              </a:rPr>
              <a:t>2a</a:t>
            </a:r>
            <a:endParaRPr lang="fr-BE" sz="2000">
              <a:latin typeface="+mj-lt"/>
            </a:endParaRPr>
          </a:p>
        </p:txBody>
      </p:sp>
      <p:grpSp>
        <p:nvGrpSpPr>
          <p:cNvPr id="44" name="Groupe 43"/>
          <p:cNvGrpSpPr/>
          <p:nvPr/>
        </p:nvGrpSpPr>
        <p:grpSpPr>
          <a:xfrm>
            <a:off x="536066" y="3591960"/>
            <a:ext cx="2984939" cy="400535"/>
            <a:chOff x="15788677" y="20092600"/>
            <a:chExt cx="4923694" cy="660688"/>
          </a:xfrm>
          <a:solidFill>
            <a:srgbClr val="E61E1E"/>
          </a:solidFill>
        </p:grpSpPr>
        <p:sp>
          <p:nvSpPr>
            <p:cNvPr id="45" name="Ellipse 44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6" name="Ellipse 45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7" name="Ellipse 46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8" name="Ellipse 47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9" name="Ellipse 48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50" name="Ellipse 49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sp>
        <p:nvSpPr>
          <p:cNvPr id="51" name="ZoneTexte 50"/>
          <p:cNvSpPr txBox="1"/>
          <p:nvPr/>
        </p:nvSpPr>
        <p:spPr>
          <a:xfrm>
            <a:off x="573414" y="32226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52" name="ZoneTexte 51"/>
          <p:cNvSpPr txBox="1"/>
          <p:nvPr/>
        </p:nvSpPr>
        <p:spPr>
          <a:xfrm>
            <a:off x="1093594" y="32226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53" name="ZoneTexte 52"/>
          <p:cNvSpPr txBox="1"/>
          <p:nvPr/>
        </p:nvSpPr>
        <p:spPr>
          <a:xfrm>
            <a:off x="1610983" y="32226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54" name="ZoneTexte 53"/>
          <p:cNvSpPr txBox="1"/>
          <p:nvPr/>
        </p:nvSpPr>
        <p:spPr>
          <a:xfrm>
            <a:off x="2151065" y="32226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sp>
        <p:nvSpPr>
          <p:cNvPr id="55" name="ZoneTexte 54"/>
          <p:cNvSpPr txBox="1"/>
          <p:nvPr/>
        </p:nvSpPr>
        <p:spPr>
          <a:xfrm>
            <a:off x="2672463" y="32226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sp>
        <p:nvSpPr>
          <p:cNvPr id="56" name="ZoneTexte 55"/>
          <p:cNvSpPr txBox="1"/>
          <p:nvPr/>
        </p:nvSpPr>
        <p:spPr>
          <a:xfrm>
            <a:off x="3192643" y="32226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grpSp>
        <p:nvGrpSpPr>
          <p:cNvPr id="57" name="Groupe 56"/>
          <p:cNvGrpSpPr/>
          <p:nvPr/>
        </p:nvGrpSpPr>
        <p:grpSpPr>
          <a:xfrm>
            <a:off x="536066" y="4728615"/>
            <a:ext cx="2984939" cy="400535"/>
            <a:chOff x="15788677" y="20092600"/>
            <a:chExt cx="4923694" cy="660688"/>
          </a:xfrm>
        </p:grpSpPr>
        <p:sp>
          <p:nvSpPr>
            <p:cNvPr id="58" name="Ellipse 57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59" name="Ellipse 58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60" name="Ellipse 59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61" name="Ellipse 60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62" name="Ellipse 61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63" name="Ellipse 62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sp>
        <p:nvSpPr>
          <p:cNvPr id="64" name="ZoneTexte 63"/>
          <p:cNvSpPr txBox="1"/>
          <p:nvPr/>
        </p:nvSpPr>
        <p:spPr>
          <a:xfrm>
            <a:off x="573414" y="435928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65" name="ZoneTexte 64"/>
          <p:cNvSpPr txBox="1"/>
          <p:nvPr/>
        </p:nvSpPr>
        <p:spPr>
          <a:xfrm>
            <a:off x="1093594" y="4359283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sp>
        <p:nvSpPr>
          <p:cNvPr id="66" name="ZoneTexte 65"/>
          <p:cNvSpPr txBox="1"/>
          <p:nvPr/>
        </p:nvSpPr>
        <p:spPr>
          <a:xfrm>
            <a:off x="1610983" y="435928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C</a:t>
            </a:r>
            <a:endParaRPr lang="en-GB"/>
          </a:p>
        </p:txBody>
      </p:sp>
      <p:sp>
        <p:nvSpPr>
          <p:cNvPr id="67" name="ZoneTexte 66"/>
          <p:cNvSpPr txBox="1"/>
          <p:nvPr/>
        </p:nvSpPr>
        <p:spPr>
          <a:xfrm>
            <a:off x="2131161" y="4359283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D</a:t>
            </a:r>
            <a:endParaRPr lang="en-GB"/>
          </a:p>
        </p:txBody>
      </p:sp>
      <p:sp>
        <p:nvSpPr>
          <p:cNvPr id="68" name="ZoneTexte 67"/>
          <p:cNvSpPr txBox="1"/>
          <p:nvPr/>
        </p:nvSpPr>
        <p:spPr>
          <a:xfrm>
            <a:off x="2642884" y="4359283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E</a:t>
            </a:r>
            <a:endParaRPr lang="en-GB"/>
          </a:p>
        </p:txBody>
      </p:sp>
      <p:sp>
        <p:nvSpPr>
          <p:cNvPr id="69" name="ZoneTexte 68"/>
          <p:cNvSpPr txBox="1"/>
          <p:nvPr/>
        </p:nvSpPr>
        <p:spPr>
          <a:xfrm>
            <a:off x="3182853" y="4359283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F</a:t>
            </a:r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3268502" y="2057314"/>
            <a:ext cx="1965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b="1" smtClean="0">
                <a:latin typeface="Calibri" pitchFamily="34" charset="0"/>
              </a:rPr>
              <a:t>Imageability effect</a:t>
            </a:r>
            <a:endParaRPr lang="en-GB" b="1"/>
          </a:p>
        </p:txBody>
      </p:sp>
      <p:sp>
        <p:nvSpPr>
          <p:cNvPr id="73" name="ZoneTexte 72"/>
          <p:cNvSpPr txBox="1"/>
          <p:nvPr/>
        </p:nvSpPr>
        <p:spPr>
          <a:xfrm>
            <a:off x="3898164" y="3591960"/>
            <a:ext cx="427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Ex: pork – waffel – leg – pencil – ball – cage</a:t>
            </a:r>
            <a:endParaRPr lang="en-GB"/>
          </a:p>
        </p:txBody>
      </p:sp>
      <p:sp>
        <p:nvSpPr>
          <p:cNvPr id="74" name="ZoneTexte 73"/>
          <p:cNvSpPr txBox="1"/>
          <p:nvPr/>
        </p:nvSpPr>
        <p:spPr>
          <a:xfrm>
            <a:off x="3898164" y="4757274"/>
            <a:ext cx="4603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Ex: stress – wave – tax – glory – gender – smart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123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Method: </a:t>
            </a:r>
            <a:r>
              <a:rPr lang="fr-BE" sz="2000">
                <a:latin typeface="+mj-lt"/>
              </a:rPr>
              <a:t>Experiment </a:t>
            </a:r>
            <a:r>
              <a:rPr lang="fr-BE" sz="2000" smtClean="0">
                <a:latin typeface="+mj-lt"/>
              </a:rPr>
              <a:t>2a</a:t>
            </a:r>
            <a:endParaRPr lang="fr-BE" sz="2000">
              <a:latin typeface="+mj-lt"/>
            </a:endParaRPr>
          </a:p>
        </p:txBody>
      </p:sp>
      <p:grpSp>
        <p:nvGrpSpPr>
          <p:cNvPr id="84" name="Groupe 83"/>
          <p:cNvGrpSpPr/>
          <p:nvPr/>
        </p:nvGrpSpPr>
        <p:grpSpPr>
          <a:xfrm>
            <a:off x="1819072" y="4409008"/>
            <a:ext cx="625492" cy="603115"/>
            <a:chOff x="914400" y="3511685"/>
            <a:chExt cx="625492" cy="603115"/>
          </a:xfrm>
        </p:grpSpPr>
        <p:sp>
          <p:nvSpPr>
            <p:cNvPr id="86" name="Ellipse 85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914400" y="3628576"/>
              <a:ext cx="62549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DOG</a:t>
              </a:r>
              <a:endParaRPr lang="en-GB"/>
            </a:p>
          </p:txBody>
        </p:sp>
      </p:grpSp>
      <p:grpSp>
        <p:nvGrpSpPr>
          <p:cNvPr id="88" name="Groupe 87"/>
          <p:cNvGrpSpPr/>
          <p:nvPr/>
        </p:nvGrpSpPr>
        <p:grpSpPr>
          <a:xfrm>
            <a:off x="2722542" y="4409008"/>
            <a:ext cx="603115" cy="603115"/>
            <a:chOff x="2133598" y="3511685"/>
            <a:chExt cx="603115" cy="603115"/>
          </a:xfrm>
        </p:grpSpPr>
        <p:sp>
          <p:nvSpPr>
            <p:cNvPr id="89" name="Ellipse 88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grpSp>
        <p:nvGrpSpPr>
          <p:cNvPr id="91" name="Groupe 90"/>
          <p:cNvGrpSpPr/>
          <p:nvPr/>
        </p:nvGrpSpPr>
        <p:grpSpPr>
          <a:xfrm>
            <a:off x="3626012" y="4409008"/>
            <a:ext cx="609077" cy="603115"/>
            <a:chOff x="3346834" y="3511685"/>
            <a:chExt cx="609077" cy="603115"/>
          </a:xfrm>
        </p:grpSpPr>
        <p:sp>
          <p:nvSpPr>
            <p:cNvPr id="92" name="Ellipse 91"/>
            <p:cNvSpPr/>
            <p:nvPr/>
          </p:nvSpPr>
          <p:spPr>
            <a:xfrm>
              <a:off x="3352796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3346834" y="3628576"/>
              <a:ext cx="6090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MAT</a:t>
              </a:r>
              <a:endParaRPr lang="en-GB"/>
            </a:p>
          </p:txBody>
        </p:sp>
      </p:grpSp>
      <p:grpSp>
        <p:nvGrpSpPr>
          <p:cNvPr id="94" name="Groupe 93"/>
          <p:cNvGrpSpPr/>
          <p:nvPr/>
        </p:nvGrpSpPr>
        <p:grpSpPr>
          <a:xfrm>
            <a:off x="4535444" y="4409008"/>
            <a:ext cx="603115" cy="603115"/>
            <a:chOff x="4571994" y="3511685"/>
            <a:chExt cx="603115" cy="603115"/>
          </a:xfrm>
        </p:grpSpPr>
        <p:sp>
          <p:nvSpPr>
            <p:cNvPr id="95" name="Ellipse 94"/>
            <p:cNvSpPr/>
            <p:nvPr/>
          </p:nvSpPr>
          <p:spPr>
            <a:xfrm>
              <a:off x="4571994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4605080" y="3628735"/>
              <a:ext cx="5369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RAT</a:t>
              </a:r>
              <a:endParaRPr lang="en-GB"/>
            </a:p>
          </p:txBody>
        </p:sp>
      </p:grpSp>
      <p:grpSp>
        <p:nvGrpSpPr>
          <p:cNvPr id="97" name="Groupe 96"/>
          <p:cNvGrpSpPr/>
          <p:nvPr/>
        </p:nvGrpSpPr>
        <p:grpSpPr>
          <a:xfrm>
            <a:off x="5438914" y="4409008"/>
            <a:ext cx="603115" cy="603115"/>
            <a:chOff x="5791192" y="3511685"/>
            <a:chExt cx="603115" cy="603115"/>
          </a:xfrm>
        </p:grpSpPr>
        <p:sp>
          <p:nvSpPr>
            <p:cNvPr id="98" name="Ellipse 97"/>
            <p:cNvSpPr/>
            <p:nvPr/>
          </p:nvSpPr>
          <p:spPr>
            <a:xfrm>
              <a:off x="5791192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5804978" y="3628576"/>
              <a:ext cx="5755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LOG</a:t>
              </a:r>
              <a:endParaRPr lang="en-GB"/>
            </a:p>
          </p:txBody>
        </p:sp>
      </p:grpSp>
      <p:grpSp>
        <p:nvGrpSpPr>
          <p:cNvPr id="100" name="Groupe 99"/>
          <p:cNvGrpSpPr/>
          <p:nvPr/>
        </p:nvGrpSpPr>
        <p:grpSpPr>
          <a:xfrm>
            <a:off x="6342384" y="4409008"/>
            <a:ext cx="603115" cy="603115"/>
            <a:chOff x="7010390" y="3511685"/>
            <a:chExt cx="603115" cy="603115"/>
          </a:xfrm>
        </p:grpSpPr>
        <p:sp>
          <p:nvSpPr>
            <p:cNvPr id="103" name="Ellipse 102"/>
            <p:cNvSpPr/>
            <p:nvPr/>
          </p:nvSpPr>
          <p:spPr>
            <a:xfrm>
              <a:off x="701039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7026934" y="3628576"/>
              <a:ext cx="58657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FOG</a:t>
              </a:r>
              <a:endParaRPr lang="en-GB"/>
            </a:p>
          </p:txBody>
        </p:sp>
      </p:grpSp>
      <p:sp>
        <p:nvSpPr>
          <p:cNvPr id="109" name="Ellipse 108"/>
          <p:cNvSpPr/>
          <p:nvPr/>
        </p:nvSpPr>
        <p:spPr>
          <a:xfrm>
            <a:off x="1289097" y="276842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Ellipse 112"/>
          <p:cNvSpPr/>
          <p:nvPr/>
        </p:nvSpPr>
        <p:spPr>
          <a:xfrm>
            <a:off x="1733389" y="276842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Ellipse 115"/>
          <p:cNvSpPr/>
          <p:nvPr/>
        </p:nvSpPr>
        <p:spPr>
          <a:xfrm>
            <a:off x="2177681" y="2768420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Ellipse 118"/>
          <p:cNvSpPr/>
          <p:nvPr/>
        </p:nvSpPr>
        <p:spPr>
          <a:xfrm>
            <a:off x="2618538" y="2768349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Ellipse 121"/>
          <p:cNvSpPr/>
          <p:nvPr/>
        </p:nvSpPr>
        <p:spPr>
          <a:xfrm>
            <a:off x="3059395" y="2768348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Ellipse 124"/>
          <p:cNvSpPr/>
          <p:nvPr/>
        </p:nvSpPr>
        <p:spPr>
          <a:xfrm>
            <a:off x="3496782" y="2768347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Ellipse 127"/>
          <p:cNvSpPr/>
          <p:nvPr/>
        </p:nvSpPr>
        <p:spPr>
          <a:xfrm>
            <a:off x="3934169" y="2768347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Ellipse 130"/>
          <p:cNvSpPr/>
          <p:nvPr/>
        </p:nvSpPr>
        <p:spPr>
          <a:xfrm>
            <a:off x="4378461" y="2768347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Ellipse 133"/>
          <p:cNvSpPr/>
          <p:nvPr/>
        </p:nvSpPr>
        <p:spPr>
          <a:xfrm>
            <a:off x="4819318" y="2768276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Ellipse 136"/>
          <p:cNvSpPr/>
          <p:nvPr/>
        </p:nvSpPr>
        <p:spPr>
          <a:xfrm>
            <a:off x="5260175" y="2768275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Ellipse 139"/>
          <p:cNvSpPr/>
          <p:nvPr/>
        </p:nvSpPr>
        <p:spPr>
          <a:xfrm>
            <a:off x="5697562" y="2768274"/>
            <a:ext cx="344695" cy="34469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" name="Ellipse 142"/>
          <p:cNvSpPr/>
          <p:nvPr/>
        </p:nvSpPr>
        <p:spPr>
          <a:xfrm>
            <a:off x="6134949" y="2768241"/>
            <a:ext cx="344695" cy="34469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Ellipse 145"/>
          <p:cNvSpPr/>
          <p:nvPr/>
        </p:nvSpPr>
        <p:spPr>
          <a:xfrm>
            <a:off x="6575806" y="2768170"/>
            <a:ext cx="344695" cy="34469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Ellipse 148"/>
          <p:cNvSpPr/>
          <p:nvPr/>
        </p:nvSpPr>
        <p:spPr>
          <a:xfrm>
            <a:off x="7016663" y="2768169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Ellipse 151"/>
          <p:cNvSpPr/>
          <p:nvPr/>
        </p:nvSpPr>
        <p:spPr>
          <a:xfrm>
            <a:off x="7454050" y="2768168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5" name="Connecteur droit avec flèche 154"/>
          <p:cNvCxnSpPr>
            <a:stCxn id="89" idx="0"/>
            <a:endCxn id="119" idx="4"/>
          </p:cNvCxnSpPr>
          <p:nvPr/>
        </p:nvCxnSpPr>
        <p:spPr>
          <a:xfrm flipH="1" flipV="1">
            <a:off x="2790886" y="3113044"/>
            <a:ext cx="233214" cy="12959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cteur droit avec flèche 157"/>
          <p:cNvCxnSpPr>
            <a:stCxn id="89" idx="0"/>
            <a:endCxn id="122" idx="4"/>
          </p:cNvCxnSpPr>
          <p:nvPr/>
        </p:nvCxnSpPr>
        <p:spPr>
          <a:xfrm flipV="1">
            <a:off x="3024100" y="3113043"/>
            <a:ext cx="207643" cy="12959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avec flèche 160"/>
          <p:cNvCxnSpPr>
            <a:stCxn id="89" idx="0"/>
            <a:endCxn id="125" idx="4"/>
          </p:cNvCxnSpPr>
          <p:nvPr/>
        </p:nvCxnSpPr>
        <p:spPr>
          <a:xfrm flipV="1">
            <a:off x="3024100" y="3113042"/>
            <a:ext cx="645030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eur droit avec flèche 163"/>
          <p:cNvCxnSpPr>
            <a:stCxn id="89" idx="0"/>
            <a:endCxn id="128" idx="4"/>
          </p:cNvCxnSpPr>
          <p:nvPr/>
        </p:nvCxnSpPr>
        <p:spPr>
          <a:xfrm flipV="1">
            <a:off x="3024100" y="3113042"/>
            <a:ext cx="1082417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eur droit avec flèche 167"/>
          <p:cNvCxnSpPr>
            <a:stCxn id="89" idx="0"/>
            <a:endCxn id="116" idx="4"/>
          </p:cNvCxnSpPr>
          <p:nvPr/>
        </p:nvCxnSpPr>
        <p:spPr>
          <a:xfrm flipH="1" flipV="1">
            <a:off x="2350029" y="3113115"/>
            <a:ext cx="674071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avec flèche 170"/>
          <p:cNvCxnSpPr>
            <a:stCxn id="86" idx="0"/>
            <a:endCxn id="109" idx="4"/>
          </p:cNvCxnSpPr>
          <p:nvPr/>
        </p:nvCxnSpPr>
        <p:spPr>
          <a:xfrm flipH="1" flipV="1">
            <a:off x="1461445" y="3113115"/>
            <a:ext cx="659185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eur droit avec flèche 173"/>
          <p:cNvCxnSpPr>
            <a:stCxn id="86" idx="0"/>
            <a:endCxn id="113" idx="4"/>
          </p:cNvCxnSpPr>
          <p:nvPr/>
        </p:nvCxnSpPr>
        <p:spPr>
          <a:xfrm flipH="1" flipV="1">
            <a:off x="1905737" y="3113115"/>
            <a:ext cx="214893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necteur droit avec flèche 176"/>
          <p:cNvCxnSpPr>
            <a:stCxn id="86" idx="0"/>
            <a:endCxn id="116" idx="4"/>
          </p:cNvCxnSpPr>
          <p:nvPr/>
        </p:nvCxnSpPr>
        <p:spPr>
          <a:xfrm flipV="1">
            <a:off x="2120630" y="3113115"/>
            <a:ext cx="229399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Connecteur droit avec flèche 206"/>
          <p:cNvCxnSpPr>
            <a:stCxn id="86" idx="0"/>
            <a:endCxn id="119" idx="4"/>
          </p:cNvCxnSpPr>
          <p:nvPr/>
        </p:nvCxnSpPr>
        <p:spPr>
          <a:xfrm flipV="1">
            <a:off x="2120630" y="3113044"/>
            <a:ext cx="670256" cy="12959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necteur droit avec flèche 207"/>
          <p:cNvCxnSpPr>
            <a:stCxn id="86" idx="0"/>
            <a:endCxn id="122" idx="4"/>
          </p:cNvCxnSpPr>
          <p:nvPr/>
        </p:nvCxnSpPr>
        <p:spPr>
          <a:xfrm flipV="1">
            <a:off x="2120630" y="3113043"/>
            <a:ext cx="1111113" cy="12959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Connecteur droit avec flèche 208"/>
          <p:cNvCxnSpPr>
            <a:stCxn id="98" idx="0"/>
            <a:endCxn id="146" idx="4"/>
          </p:cNvCxnSpPr>
          <p:nvPr/>
        </p:nvCxnSpPr>
        <p:spPr>
          <a:xfrm flipV="1">
            <a:off x="5740472" y="3112865"/>
            <a:ext cx="1007682" cy="129614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Connecteur droit avec flèche 209"/>
          <p:cNvCxnSpPr>
            <a:stCxn id="98" idx="0"/>
            <a:endCxn id="143" idx="4"/>
          </p:cNvCxnSpPr>
          <p:nvPr/>
        </p:nvCxnSpPr>
        <p:spPr>
          <a:xfrm flipV="1">
            <a:off x="5740472" y="3112936"/>
            <a:ext cx="566825" cy="12960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Connecteur droit avec flèche 210"/>
          <p:cNvCxnSpPr>
            <a:stCxn id="98" idx="0"/>
            <a:endCxn id="140" idx="4"/>
          </p:cNvCxnSpPr>
          <p:nvPr/>
        </p:nvCxnSpPr>
        <p:spPr>
          <a:xfrm flipV="1">
            <a:off x="5740472" y="3112969"/>
            <a:ext cx="129438" cy="129603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Connecteur droit avec flèche 211"/>
          <p:cNvCxnSpPr>
            <a:stCxn id="95" idx="0"/>
            <a:endCxn id="134" idx="4"/>
          </p:cNvCxnSpPr>
          <p:nvPr/>
        </p:nvCxnSpPr>
        <p:spPr>
          <a:xfrm flipV="1">
            <a:off x="4837002" y="3112971"/>
            <a:ext cx="154664" cy="129603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Connecteur droit avec flèche 212"/>
          <p:cNvCxnSpPr>
            <a:stCxn id="95" idx="0"/>
            <a:endCxn id="128" idx="4"/>
          </p:cNvCxnSpPr>
          <p:nvPr/>
        </p:nvCxnSpPr>
        <p:spPr>
          <a:xfrm flipH="1" flipV="1">
            <a:off x="4106517" y="3113042"/>
            <a:ext cx="730485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Connecteur droit avec flèche 213"/>
          <p:cNvCxnSpPr>
            <a:stCxn id="103" idx="0"/>
            <a:endCxn id="149" idx="4"/>
          </p:cNvCxnSpPr>
          <p:nvPr/>
        </p:nvCxnSpPr>
        <p:spPr>
          <a:xfrm flipV="1">
            <a:off x="6643942" y="3112864"/>
            <a:ext cx="545069" cy="129614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Connecteur droit avec flèche 214"/>
          <p:cNvCxnSpPr>
            <a:stCxn id="92" idx="0"/>
            <a:endCxn id="131" idx="4"/>
          </p:cNvCxnSpPr>
          <p:nvPr/>
        </p:nvCxnSpPr>
        <p:spPr>
          <a:xfrm flipV="1">
            <a:off x="3933532" y="3113042"/>
            <a:ext cx="617277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272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Results</a:t>
            </a:r>
            <a:r>
              <a:rPr lang="fr-BE" sz="2000">
                <a:latin typeface="+mj-lt"/>
              </a:rPr>
              <a:t>: Experiment </a:t>
            </a:r>
            <a:r>
              <a:rPr lang="fr-BE" sz="2000" smtClean="0">
                <a:latin typeface="+mj-lt"/>
              </a:rPr>
              <a:t>2a</a:t>
            </a:r>
            <a:endParaRPr lang="fr-BE" sz="2000">
              <a:latin typeface="+mj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005693" y="5772667"/>
            <a:ext cx="2754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mtClean="0"/>
              <a:t>Interference x Imageability:</a:t>
            </a:r>
          </a:p>
          <a:p>
            <a:pPr algn="ctr"/>
            <a:r>
              <a:rPr lang="fr-BE" smtClean="0"/>
              <a:t>BF</a:t>
            </a:r>
            <a:r>
              <a:rPr lang="fr-BE" baseline="-25000" smtClean="0"/>
              <a:t>01</a:t>
            </a:r>
            <a:r>
              <a:rPr lang="fr-BE" smtClean="0"/>
              <a:t> = 1.93</a:t>
            </a:r>
            <a:endParaRPr lang="en-GB"/>
          </a:p>
        </p:txBody>
      </p:sp>
      <p:sp>
        <p:nvSpPr>
          <p:cNvPr id="13" name="ZoneTexte 12"/>
          <p:cNvSpPr txBox="1"/>
          <p:nvPr/>
        </p:nvSpPr>
        <p:spPr>
          <a:xfrm>
            <a:off x="7962662" y="6049666"/>
            <a:ext cx="78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N = 30</a:t>
            </a:r>
            <a:endParaRPr lang="en-GB"/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696605"/>
              </p:ext>
            </p:extLst>
          </p:nvPr>
        </p:nvGraphicFramePr>
        <p:xfrm>
          <a:off x="1457325" y="1689617"/>
          <a:ext cx="6229350" cy="408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Prism 6" r:id="rId3" imgW="9331837" imgH="6115416" progId="Prism6.Document">
                  <p:embed/>
                </p:oleObj>
              </mc:Choice>
              <mc:Fallback>
                <p:oleObj name="Prism 6" r:id="rId3" imgW="9331837" imgH="6115416" progId="Prism6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57325" y="1689617"/>
                        <a:ext cx="6229350" cy="4083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7803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Introduction</a:t>
            </a:r>
            <a:endParaRPr lang="en-GB" sz="2000">
              <a:latin typeface="+mj-lt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36066" y="2136767"/>
            <a:ext cx="58894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smtClean="0">
                <a:latin typeface="Calibri" pitchFamily="34" charset="0"/>
              </a:rPr>
              <a:t>Semantic knowledge has a dramatic influence on vSTM span.</a:t>
            </a:r>
            <a:endParaRPr lang="en-GB"/>
          </a:p>
        </p:txBody>
      </p:sp>
      <p:grpSp>
        <p:nvGrpSpPr>
          <p:cNvPr id="5" name="Groupe 4"/>
          <p:cNvGrpSpPr/>
          <p:nvPr/>
        </p:nvGrpSpPr>
        <p:grpSpPr>
          <a:xfrm>
            <a:off x="536066" y="3591960"/>
            <a:ext cx="2984939" cy="400535"/>
            <a:chOff x="15788677" y="20092600"/>
            <a:chExt cx="4923694" cy="660688"/>
          </a:xfrm>
        </p:grpSpPr>
        <p:sp>
          <p:nvSpPr>
            <p:cNvPr id="6" name="Ellipse 5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" name="Ellipse 6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" name="Ellipse 7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" name="Ellipse 8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" name="Ellipse 9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1" name="Ellipse 10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573414" y="32226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13" name="ZoneTexte 12"/>
          <p:cNvSpPr txBox="1"/>
          <p:nvPr/>
        </p:nvSpPr>
        <p:spPr>
          <a:xfrm>
            <a:off x="1093594" y="32226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14" name="ZoneTexte 13"/>
          <p:cNvSpPr txBox="1"/>
          <p:nvPr/>
        </p:nvSpPr>
        <p:spPr>
          <a:xfrm>
            <a:off x="1610983" y="32226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16" name="ZoneTexte 15"/>
          <p:cNvSpPr txBox="1"/>
          <p:nvPr/>
        </p:nvSpPr>
        <p:spPr>
          <a:xfrm>
            <a:off x="2151065" y="32226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sp>
        <p:nvSpPr>
          <p:cNvPr id="17" name="ZoneTexte 16"/>
          <p:cNvSpPr txBox="1"/>
          <p:nvPr/>
        </p:nvSpPr>
        <p:spPr>
          <a:xfrm>
            <a:off x="2672463" y="32226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sp>
        <p:nvSpPr>
          <p:cNvPr id="18" name="ZoneTexte 17"/>
          <p:cNvSpPr txBox="1"/>
          <p:nvPr/>
        </p:nvSpPr>
        <p:spPr>
          <a:xfrm>
            <a:off x="3192643" y="32226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grpSp>
        <p:nvGrpSpPr>
          <p:cNvPr id="19" name="Groupe 18"/>
          <p:cNvGrpSpPr/>
          <p:nvPr/>
        </p:nvGrpSpPr>
        <p:grpSpPr>
          <a:xfrm>
            <a:off x="536066" y="4728615"/>
            <a:ext cx="2984939" cy="400535"/>
            <a:chOff x="15788677" y="20092600"/>
            <a:chExt cx="4923694" cy="660688"/>
          </a:xfrm>
        </p:grpSpPr>
        <p:sp>
          <p:nvSpPr>
            <p:cNvPr id="20" name="Ellipse 19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1" name="Ellipse 20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CC99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2" name="Ellipse 21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CC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3" name="Ellipse 22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0066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4" name="Ellipse 23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5" name="Ellipse 24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sp>
        <p:nvSpPr>
          <p:cNvPr id="26" name="ZoneTexte 25"/>
          <p:cNvSpPr txBox="1"/>
          <p:nvPr/>
        </p:nvSpPr>
        <p:spPr>
          <a:xfrm>
            <a:off x="573414" y="435928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27" name="ZoneTexte 26"/>
          <p:cNvSpPr txBox="1"/>
          <p:nvPr/>
        </p:nvSpPr>
        <p:spPr>
          <a:xfrm>
            <a:off x="1093594" y="4359283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sp>
        <p:nvSpPr>
          <p:cNvPr id="28" name="ZoneTexte 27"/>
          <p:cNvSpPr txBox="1"/>
          <p:nvPr/>
        </p:nvSpPr>
        <p:spPr>
          <a:xfrm>
            <a:off x="1610983" y="435928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C</a:t>
            </a:r>
            <a:endParaRPr lang="en-GB"/>
          </a:p>
        </p:txBody>
      </p:sp>
      <p:sp>
        <p:nvSpPr>
          <p:cNvPr id="30" name="ZoneTexte 29"/>
          <p:cNvSpPr txBox="1"/>
          <p:nvPr/>
        </p:nvSpPr>
        <p:spPr>
          <a:xfrm>
            <a:off x="2131161" y="4359283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D</a:t>
            </a:r>
            <a:endParaRPr lang="en-GB"/>
          </a:p>
        </p:txBody>
      </p:sp>
      <p:sp>
        <p:nvSpPr>
          <p:cNvPr id="31" name="ZoneTexte 30"/>
          <p:cNvSpPr txBox="1"/>
          <p:nvPr/>
        </p:nvSpPr>
        <p:spPr>
          <a:xfrm>
            <a:off x="2642884" y="4359283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E</a:t>
            </a:r>
            <a:endParaRPr lang="en-GB"/>
          </a:p>
        </p:txBody>
      </p:sp>
      <p:sp>
        <p:nvSpPr>
          <p:cNvPr id="32" name="ZoneTexte 31"/>
          <p:cNvSpPr txBox="1"/>
          <p:nvPr/>
        </p:nvSpPr>
        <p:spPr>
          <a:xfrm>
            <a:off x="3182853" y="4359283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F</a:t>
            </a:r>
            <a:endParaRPr lang="en-GB"/>
          </a:p>
        </p:txBody>
      </p:sp>
      <p:sp>
        <p:nvSpPr>
          <p:cNvPr id="33" name="ZoneTexte 32"/>
          <p:cNvSpPr txBox="1"/>
          <p:nvPr/>
        </p:nvSpPr>
        <p:spPr>
          <a:xfrm>
            <a:off x="3898164" y="3591960"/>
            <a:ext cx="894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Related</a:t>
            </a:r>
            <a:endParaRPr lang="en-GB"/>
          </a:p>
        </p:txBody>
      </p:sp>
      <p:sp>
        <p:nvSpPr>
          <p:cNvPr id="34" name="ZoneTexte 33"/>
          <p:cNvSpPr txBox="1"/>
          <p:nvPr/>
        </p:nvSpPr>
        <p:spPr>
          <a:xfrm>
            <a:off x="3898164" y="4757274"/>
            <a:ext cx="1119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Unrelated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520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/>
      <p:bldP spid="17" grpId="0"/>
      <p:bldP spid="18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2678433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000" smtClean="0">
                <a:latin typeface="+mj-lt"/>
              </a:rPr>
              <a:t>Experiment 2b</a:t>
            </a:r>
            <a:endParaRPr lang="en-GB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1838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Method: Experiment </a:t>
            </a:r>
            <a:r>
              <a:rPr lang="fr-BE" sz="2000" smtClean="0">
                <a:latin typeface="+mj-lt"/>
              </a:rPr>
              <a:t>2b</a:t>
            </a:r>
            <a:endParaRPr lang="fr-BE" sz="2000">
              <a:latin typeface="+mj-lt"/>
            </a:endParaRPr>
          </a:p>
        </p:txBody>
      </p:sp>
      <p:grpSp>
        <p:nvGrpSpPr>
          <p:cNvPr id="6" name="Groupe 5"/>
          <p:cNvGrpSpPr/>
          <p:nvPr/>
        </p:nvGrpSpPr>
        <p:grpSpPr>
          <a:xfrm>
            <a:off x="708786" y="2697880"/>
            <a:ext cx="2984939" cy="400535"/>
            <a:chOff x="15788677" y="20092600"/>
            <a:chExt cx="4923694" cy="660688"/>
          </a:xfrm>
          <a:solidFill>
            <a:srgbClr val="E61E1E"/>
          </a:solidFill>
        </p:grpSpPr>
        <p:sp>
          <p:nvSpPr>
            <p:cNvPr id="7" name="Ellipse 6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" name="Ellipse 7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" name="Ellipse 8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" name="Ellipse 9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1" name="Ellipse 10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2" name="Ellipse 11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13" name="Groupe 12"/>
          <p:cNvGrpSpPr/>
          <p:nvPr/>
        </p:nvGrpSpPr>
        <p:grpSpPr>
          <a:xfrm>
            <a:off x="708786" y="3468775"/>
            <a:ext cx="2984939" cy="400535"/>
            <a:chOff x="15788677" y="20092600"/>
            <a:chExt cx="4923694" cy="660688"/>
          </a:xfrm>
        </p:grpSpPr>
        <p:sp>
          <p:nvSpPr>
            <p:cNvPr id="14" name="Ellipse 13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5" name="Ellipse 14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6" name="Ellipse 15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7" name="Ellipse 16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8" name="Ellipse 17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9" name="Ellipse 18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708786" y="4239670"/>
            <a:ext cx="2984939" cy="400535"/>
            <a:chOff x="15788677" y="20092600"/>
            <a:chExt cx="4923694" cy="660688"/>
          </a:xfrm>
          <a:solidFill>
            <a:srgbClr val="E61E1E"/>
          </a:solidFill>
        </p:grpSpPr>
        <p:sp>
          <p:nvSpPr>
            <p:cNvPr id="21" name="Ellipse 20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2" name="Ellipse 21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3" name="Ellipse 22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4" name="Ellipse 23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5" name="Ellipse 24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6" name="Ellipse 25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708786" y="5010565"/>
            <a:ext cx="2984939" cy="400535"/>
            <a:chOff x="15788677" y="20092600"/>
            <a:chExt cx="4923694" cy="660688"/>
          </a:xfrm>
        </p:grpSpPr>
        <p:sp>
          <p:nvSpPr>
            <p:cNvPr id="28" name="Ellipse 27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0" name="Ellipse 29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1" name="Ellipse 30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2" name="Ellipse 31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3" name="Ellipse 32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4" name="Ellipse 33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35" name="Groupe 34"/>
          <p:cNvGrpSpPr/>
          <p:nvPr/>
        </p:nvGrpSpPr>
        <p:grpSpPr>
          <a:xfrm>
            <a:off x="708786" y="5781460"/>
            <a:ext cx="2984939" cy="400535"/>
            <a:chOff x="15788677" y="20092600"/>
            <a:chExt cx="4923694" cy="660688"/>
          </a:xfrm>
        </p:grpSpPr>
        <p:sp>
          <p:nvSpPr>
            <p:cNvPr id="36" name="Ellipse 35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7" name="Ellipse 36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8" name="Ellipse 37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9" name="Ellipse 38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0" name="Ellipse 39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1" name="Ellipse 40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42" name="Groupe 41"/>
          <p:cNvGrpSpPr/>
          <p:nvPr/>
        </p:nvGrpSpPr>
        <p:grpSpPr>
          <a:xfrm>
            <a:off x="708786" y="1924441"/>
            <a:ext cx="2984939" cy="400535"/>
            <a:chOff x="15788677" y="20092600"/>
            <a:chExt cx="4923694" cy="660688"/>
          </a:xfrm>
          <a:solidFill>
            <a:srgbClr val="E61E1E"/>
          </a:solidFill>
        </p:grpSpPr>
        <p:sp>
          <p:nvSpPr>
            <p:cNvPr id="43" name="Ellipse 42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4" name="Ellipse 43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5" name="Ellipse 44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6" name="Ellipse 45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7" name="Ellipse 46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8" name="Ellipse 47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sp>
        <p:nvSpPr>
          <p:cNvPr id="3" name="Flèche droite 2"/>
          <p:cNvSpPr/>
          <p:nvPr/>
        </p:nvSpPr>
        <p:spPr>
          <a:xfrm>
            <a:off x="3953822" y="1924441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Flèche droite 48"/>
          <p:cNvSpPr/>
          <p:nvPr/>
        </p:nvSpPr>
        <p:spPr>
          <a:xfrm>
            <a:off x="3953822" y="2697880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Flèche droite 49"/>
          <p:cNvSpPr/>
          <p:nvPr/>
        </p:nvSpPr>
        <p:spPr>
          <a:xfrm>
            <a:off x="3953822" y="3464095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Flèche droite 50"/>
          <p:cNvSpPr/>
          <p:nvPr/>
        </p:nvSpPr>
        <p:spPr>
          <a:xfrm>
            <a:off x="3953822" y="4230310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Flèche droite 51"/>
          <p:cNvSpPr/>
          <p:nvPr/>
        </p:nvSpPr>
        <p:spPr>
          <a:xfrm>
            <a:off x="3953822" y="4996525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Flèche droite 52"/>
          <p:cNvSpPr/>
          <p:nvPr/>
        </p:nvSpPr>
        <p:spPr>
          <a:xfrm>
            <a:off x="3953822" y="5762740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ZoneTexte 3"/>
          <p:cNvSpPr txBox="1"/>
          <p:nvPr/>
        </p:nvSpPr>
        <p:spPr>
          <a:xfrm>
            <a:off x="5107999" y="1903881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  <p:sp>
        <p:nvSpPr>
          <p:cNvPr id="55" name="ZoneTexte 54"/>
          <p:cNvSpPr txBox="1"/>
          <p:nvPr/>
        </p:nvSpPr>
        <p:spPr>
          <a:xfrm>
            <a:off x="5107999" y="3483104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  <p:sp>
        <p:nvSpPr>
          <p:cNvPr id="56" name="ZoneTexte 55"/>
          <p:cNvSpPr txBox="1"/>
          <p:nvPr/>
        </p:nvSpPr>
        <p:spPr>
          <a:xfrm>
            <a:off x="5107999" y="5730636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  <p:sp>
        <p:nvSpPr>
          <p:cNvPr id="57" name="ZoneTexte 56"/>
          <p:cNvSpPr txBox="1"/>
          <p:nvPr/>
        </p:nvSpPr>
        <p:spPr>
          <a:xfrm>
            <a:off x="5107999" y="2712209"/>
            <a:ext cx="1339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Interference</a:t>
            </a:r>
            <a:endParaRPr lang="en-GB"/>
          </a:p>
        </p:txBody>
      </p:sp>
      <p:sp>
        <p:nvSpPr>
          <p:cNvPr id="58" name="ZoneTexte 57"/>
          <p:cNvSpPr txBox="1"/>
          <p:nvPr/>
        </p:nvSpPr>
        <p:spPr>
          <a:xfrm>
            <a:off x="5107999" y="4221422"/>
            <a:ext cx="1339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Interference</a:t>
            </a:r>
            <a:endParaRPr lang="en-GB"/>
          </a:p>
        </p:txBody>
      </p:sp>
      <p:sp>
        <p:nvSpPr>
          <p:cNvPr id="59" name="ZoneTexte 58"/>
          <p:cNvSpPr txBox="1"/>
          <p:nvPr/>
        </p:nvSpPr>
        <p:spPr>
          <a:xfrm>
            <a:off x="5107999" y="4999819"/>
            <a:ext cx="1339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Interference</a:t>
            </a:r>
            <a:endParaRPr lang="en-GB"/>
          </a:p>
        </p:txBody>
      </p:sp>
      <p:sp>
        <p:nvSpPr>
          <p:cNvPr id="61" name="Flèche droite 60"/>
          <p:cNvSpPr/>
          <p:nvPr/>
        </p:nvSpPr>
        <p:spPr>
          <a:xfrm>
            <a:off x="6707950" y="2705621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ZoneTexte 61"/>
          <p:cNvSpPr txBox="1"/>
          <p:nvPr/>
        </p:nvSpPr>
        <p:spPr>
          <a:xfrm>
            <a:off x="7862127" y="2685061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  <p:sp>
        <p:nvSpPr>
          <p:cNvPr id="63" name="Flèche droite 62"/>
          <p:cNvSpPr/>
          <p:nvPr/>
        </p:nvSpPr>
        <p:spPr>
          <a:xfrm>
            <a:off x="6707950" y="4211905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ZoneTexte 63"/>
          <p:cNvSpPr txBox="1"/>
          <p:nvPr/>
        </p:nvSpPr>
        <p:spPr>
          <a:xfrm>
            <a:off x="7862127" y="4191345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  <p:sp>
        <p:nvSpPr>
          <p:cNvPr id="65" name="Flèche droite 64"/>
          <p:cNvSpPr/>
          <p:nvPr/>
        </p:nvSpPr>
        <p:spPr>
          <a:xfrm>
            <a:off x="6707950" y="4981908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ZoneTexte 65"/>
          <p:cNvSpPr txBox="1"/>
          <p:nvPr/>
        </p:nvSpPr>
        <p:spPr>
          <a:xfrm>
            <a:off x="7862127" y="4961348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051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Method: Experiment 2b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708786" y="2697880"/>
            <a:ext cx="2984939" cy="400535"/>
            <a:chOff x="15788677" y="20092600"/>
            <a:chExt cx="4923694" cy="660688"/>
          </a:xfrm>
          <a:solidFill>
            <a:srgbClr val="E61E1E"/>
          </a:solidFill>
        </p:grpSpPr>
        <p:sp>
          <p:nvSpPr>
            <p:cNvPr id="7" name="Ellipse 6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" name="Ellipse 7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" name="Ellipse 8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" name="Ellipse 9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1" name="Ellipse 10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2" name="Ellipse 11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13" name="Groupe 12"/>
          <p:cNvGrpSpPr/>
          <p:nvPr/>
        </p:nvGrpSpPr>
        <p:grpSpPr>
          <a:xfrm>
            <a:off x="708786" y="3468775"/>
            <a:ext cx="2984939" cy="400535"/>
            <a:chOff x="15788677" y="20092600"/>
            <a:chExt cx="4923694" cy="660688"/>
          </a:xfrm>
        </p:grpSpPr>
        <p:sp>
          <p:nvSpPr>
            <p:cNvPr id="14" name="Ellipse 13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5" name="Ellipse 14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6" name="Ellipse 15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7" name="Ellipse 16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8" name="Ellipse 17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9" name="Ellipse 18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708786" y="4239670"/>
            <a:ext cx="2984939" cy="400535"/>
            <a:chOff x="15788677" y="20092600"/>
            <a:chExt cx="4923694" cy="660688"/>
          </a:xfrm>
          <a:solidFill>
            <a:srgbClr val="E61E1E"/>
          </a:solidFill>
        </p:grpSpPr>
        <p:sp>
          <p:nvSpPr>
            <p:cNvPr id="21" name="Ellipse 20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2" name="Ellipse 21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3" name="Ellipse 22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4" name="Ellipse 23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5" name="Ellipse 24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6" name="Ellipse 25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708786" y="5010565"/>
            <a:ext cx="2984939" cy="400535"/>
            <a:chOff x="15788677" y="20092600"/>
            <a:chExt cx="4923694" cy="660688"/>
          </a:xfrm>
        </p:grpSpPr>
        <p:sp>
          <p:nvSpPr>
            <p:cNvPr id="28" name="Ellipse 27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0" name="Ellipse 29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1" name="Ellipse 30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2" name="Ellipse 31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3" name="Ellipse 32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4" name="Ellipse 33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35" name="Groupe 34"/>
          <p:cNvGrpSpPr/>
          <p:nvPr/>
        </p:nvGrpSpPr>
        <p:grpSpPr>
          <a:xfrm>
            <a:off x="708786" y="5781460"/>
            <a:ext cx="2984939" cy="400535"/>
            <a:chOff x="15788677" y="20092600"/>
            <a:chExt cx="4923694" cy="660688"/>
          </a:xfrm>
        </p:grpSpPr>
        <p:sp>
          <p:nvSpPr>
            <p:cNvPr id="36" name="Ellipse 35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7" name="Ellipse 36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8" name="Ellipse 37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39" name="Ellipse 38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0" name="Ellipse 39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1" name="Ellipse 40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grpSp>
        <p:nvGrpSpPr>
          <p:cNvPr id="42" name="Groupe 41"/>
          <p:cNvGrpSpPr/>
          <p:nvPr/>
        </p:nvGrpSpPr>
        <p:grpSpPr>
          <a:xfrm>
            <a:off x="708786" y="1924441"/>
            <a:ext cx="2984939" cy="400535"/>
            <a:chOff x="15788677" y="20092600"/>
            <a:chExt cx="4923694" cy="660688"/>
          </a:xfrm>
          <a:solidFill>
            <a:srgbClr val="E61E1E"/>
          </a:solidFill>
        </p:grpSpPr>
        <p:sp>
          <p:nvSpPr>
            <p:cNvPr id="43" name="Ellipse 42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4" name="Ellipse 43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5" name="Ellipse 44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6" name="Ellipse 45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7" name="Ellipse 46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48" name="Ellipse 47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sp>
        <p:nvSpPr>
          <p:cNvPr id="3" name="Flèche droite 2"/>
          <p:cNvSpPr/>
          <p:nvPr/>
        </p:nvSpPr>
        <p:spPr>
          <a:xfrm>
            <a:off x="3953822" y="1924441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Flèche droite 48"/>
          <p:cNvSpPr/>
          <p:nvPr/>
        </p:nvSpPr>
        <p:spPr>
          <a:xfrm>
            <a:off x="3953822" y="2697880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Flèche droite 49"/>
          <p:cNvSpPr/>
          <p:nvPr/>
        </p:nvSpPr>
        <p:spPr>
          <a:xfrm>
            <a:off x="3953822" y="3464095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Flèche droite 50"/>
          <p:cNvSpPr/>
          <p:nvPr/>
        </p:nvSpPr>
        <p:spPr>
          <a:xfrm>
            <a:off x="3953822" y="4230310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Flèche droite 51"/>
          <p:cNvSpPr/>
          <p:nvPr/>
        </p:nvSpPr>
        <p:spPr>
          <a:xfrm>
            <a:off x="3953822" y="4996525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Flèche droite 52"/>
          <p:cNvSpPr/>
          <p:nvPr/>
        </p:nvSpPr>
        <p:spPr>
          <a:xfrm>
            <a:off x="3953822" y="5762740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ZoneTexte 3"/>
          <p:cNvSpPr txBox="1"/>
          <p:nvPr/>
        </p:nvSpPr>
        <p:spPr>
          <a:xfrm>
            <a:off x="5107999" y="1903881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  <p:sp>
        <p:nvSpPr>
          <p:cNvPr id="55" name="ZoneTexte 54"/>
          <p:cNvSpPr txBox="1"/>
          <p:nvPr/>
        </p:nvSpPr>
        <p:spPr>
          <a:xfrm>
            <a:off x="5107999" y="2701174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  <p:sp>
        <p:nvSpPr>
          <p:cNvPr id="56" name="ZoneTexte 55"/>
          <p:cNvSpPr txBox="1"/>
          <p:nvPr/>
        </p:nvSpPr>
        <p:spPr>
          <a:xfrm>
            <a:off x="5107999" y="3475525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  <p:sp>
        <p:nvSpPr>
          <p:cNvPr id="57" name="ZoneTexte 56"/>
          <p:cNvSpPr txBox="1"/>
          <p:nvPr/>
        </p:nvSpPr>
        <p:spPr>
          <a:xfrm>
            <a:off x="5107999" y="5810119"/>
            <a:ext cx="1339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Interference</a:t>
            </a:r>
            <a:endParaRPr lang="en-GB"/>
          </a:p>
        </p:txBody>
      </p:sp>
      <p:sp>
        <p:nvSpPr>
          <p:cNvPr id="58" name="ZoneTexte 57"/>
          <p:cNvSpPr txBox="1"/>
          <p:nvPr/>
        </p:nvSpPr>
        <p:spPr>
          <a:xfrm>
            <a:off x="5107999" y="4221422"/>
            <a:ext cx="1339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Interference</a:t>
            </a:r>
            <a:endParaRPr lang="en-GB"/>
          </a:p>
        </p:txBody>
      </p:sp>
      <p:sp>
        <p:nvSpPr>
          <p:cNvPr id="59" name="ZoneTexte 58"/>
          <p:cNvSpPr txBox="1"/>
          <p:nvPr/>
        </p:nvSpPr>
        <p:spPr>
          <a:xfrm>
            <a:off x="5107999" y="4999819"/>
            <a:ext cx="1339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Interference</a:t>
            </a:r>
            <a:endParaRPr lang="en-GB"/>
          </a:p>
        </p:txBody>
      </p:sp>
      <p:sp>
        <p:nvSpPr>
          <p:cNvPr id="61" name="Flèche droite 60"/>
          <p:cNvSpPr/>
          <p:nvPr/>
        </p:nvSpPr>
        <p:spPr>
          <a:xfrm>
            <a:off x="6707950" y="5803531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ZoneTexte 61"/>
          <p:cNvSpPr txBox="1"/>
          <p:nvPr/>
        </p:nvSpPr>
        <p:spPr>
          <a:xfrm>
            <a:off x="7862127" y="5782971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  <p:sp>
        <p:nvSpPr>
          <p:cNvPr id="63" name="Flèche droite 62"/>
          <p:cNvSpPr/>
          <p:nvPr/>
        </p:nvSpPr>
        <p:spPr>
          <a:xfrm>
            <a:off x="6707950" y="4211905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ZoneTexte 63"/>
          <p:cNvSpPr txBox="1"/>
          <p:nvPr/>
        </p:nvSpPr>
        <p:spPr>
          <a:xfrm>
            <a:off x="7862127" y="4191345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  <p:sp>
        <p:nvSpPr>
          <p:cNvPr id="65" name="Flèche droite 64"/>
          <p:cNvSpPr/>
          <p:nvPr/>
        </p:nvSpPr>
        <p:spPr>
          <a:xfrm>
            <a:off x="6707950" y="4981908"/>
            <a:ext cx="894080" cy="3759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ZoneTexte 65"/>
          <p:cNvSpPr txBox="1"/>
          <p:nvPr/>
        </p:nvSpPr>
        <p:spPr>
          <a:xfrm>
            <a:off x="7862127" y="4961348"/>
            <a:ext cx="73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Recall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875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Results: </a:t>
            </a:r>
            <a:r>
              <a:rPr lang="fr-BE" sz="2000">
                <a:latin typeface="+mj-lt"/>
              </a:rPr>
              <a:t>Experiment 2b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005693" y="5772667"/>
            <a:ext cx="2754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mtClean="0"/>
              <a:t>Interference x Imageability:</a:t>
            </a:r>
          </a:p>
          <a:p>
            <a:pPr algn="ctr"/>
            <a:r>
              <a:rPr lang="fr-BE" smtClean="0"/>
              <a:t>BF</a:t>
            </a:r>
            <a:r>
              <a:rPr lang="fr-BE" baseline="-25000" smtClean="0"/>
              <a:t>01</a:t>
            </a:r>
            <a:r>
              <a:rPr lang="fr-BE" smtClean="0"/>
              <a:t> = 3.98</a:t>
            </a:r>
            <a:endParaRPr lang="en-GB"/>
          </a:p>
        </p:txBody>
      </p:sp>
      <p:sp>
        <p:nvSpPr>
          <p:cNvPr id="13" name="ZoneTexte 12"/>
          <p:cNvSpPr txBox="1"/>
          <p:nvPr/>
        </p:nvSpPr>
        <p:spPr>
          <a:xfrm>
            <a:off x="7962662" y="6049666"/>
            <a:ext cx="78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N = 30</a:t>
            </a:r>
            <a:endParaRPr lang="en-GB"/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836785"/>
              </p:ext>
            </p:extLst>
          </p:nvPr>
        </p:nvGraphicFramePr>
        <p:xfrm>
          <a:off x="1457325" y="1689617"/>
          <a:ext cx="6229350" cy="408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Prism 6" r:id="rId3" imgW="9331837" imgH="6115416" progId="Prism6.Document">
                  <p:embed/>
                </p:oleObj>
              </mc:Choice>
              <mc:Fallback>
                <p:oleObj name="Prism 6" r:id="rId3" imgW="9331837" imgH="6115416" progId="Prism6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57325" y="1689617"/>
                        <a:ext cx="6229350" cy="4083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122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Discussion</a:t>
            </a:r>
            <a:endParaRPr lang="fr-BE" sz="2000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68357" y="2662650"/>
            <a:ext cx="6007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smtClean="0">
                <a:latin typeface="Calibri" pitchFamily="34" charset="0"/>
              </a:rPr>
              <a:t>The semantic similarity effect was stronger under interference.</a:t>
            </a:r>
          </a:p>
        </p:txBody>
      </p:sp>
      <p:sp>
        <p:nvSpPr>
          <p:cNvPr id="5" name="Rectangle 4"/>
          <p:cNvSpPr/>
          <p:nvPr/>
        </p:nvSpPr>
        <p:spPr>
          <a:xfrm>
            <a:off x="1804575" y="3447862"/>
            <a:ext cx="55348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smtClean="0">
                <a:latin typeface="Calibri" pitchFamily="34" charset="0"/>
              </a:rPr>
              <a:t>This was not observed as regards the imageability effect.</a:t>
            </a:r>
          </a:p>
        </p:txBody>
      </p:sp>
    </p:spTree>
    <p:extLst>
      <p:ext uri="{BB962C8B-B14F-4D97-AF65-F5344CB8AC3E}">
        <p14:creationId xmlns:p14="http://schemas.microsoft.com/office/powerpoint/2010/main" val="58337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Discussion</a:t>
            </a:r>
            <a:endParaRPr lang="en-GB" sz="2000">
              <a:latin typeface="+mj-lt"/>
            </a:endParaRPr>
          </a:p>
        </p:txBody>
      </p:sp>
      <p:grpSp>
        <p:nvGrpSpPr>
          <p:cNvPr id="101" name="Groupe 100"/>
          <p:cNvGrpSpPr/>
          <p:nvPr/>
        </p:nvGrpSpPr>
        <p:grpSpPr>
          <a:xfrm>
            <a:off x="1819072" y="4409008"/>
            <a:ext cx="625492" cy="603115"/>
            <a:chOff x="914400" y="3511685"/>
            <a:chExt cx="625492" cy="603115"/>
          </a:xfrm>
        </p:grpSpPr>
        <p:sp>
          <p:nvSpPr>
            <p:cNvPr id="102" name="Ellipse 101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914400" y="3628576"/>
              <a:ext cx="62549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DOG</a:t>
              </a:r>
              <a:endParaRPr lang="en-GB"/>
            </a:p>
          </p:txBody>
        </p:sp>
      </p:grpSp>
      <p:grpSp>
        <p:nvGrpSpPr>
          <p:cNvPr id="105" name="Groupe 104"/>
          <p:cNvGrpSpPr/>
          <p:nvPr/>
        </p:nvGrpSpPr>
        <p:grpSpPr>
          <a:xfrm>
            <a:off x="2722542" y="4409008"/>
            <a:ext cx="603115" cy="603115"/>
            <a:chOff x="2133598" y="3511685"/>
            <a:chExt cx="603115" cy="603115"/>
          </a:xfrm>
        </p:grpSpPr>
        <p:sp>
          <p:nvSpPr>
            <p:cNvPr id="107" name="Ellipse 106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grpSp>
        <p:nvGrpSpPr>
          <p:cNvPr id="110" name="Groupe 109"/>
          <p:cNvGrpSpPr/>
          <p:nvPr/>
        </p:nvGrpSpPr>
        <p:grpSpPr>
          <a:xfrm>
            <a:off x="3626012" y="4409008"/>
            <a:ext cx="609077" cy="603115"/>
            <a:chOff x="3346834" y="3511685"/>
            <a:chExt cx="609077" cy="603115"/>
          </a:xfrm>
        </p:grpSpPr>
        <p:sp>
          <p:nvSpPr>
            <p:cNvPr id="111" name="Ellipse 110"/>
            <p:cNvSpPr/>
            <p:nvPr/>
          </p:nvSpPr>
          <p:spPr>
            <a:xfrm>
              <a:off x="3352796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3346834" y="3628576"/>
              <a:ext cx="6090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MAT</a:t>
              </a:r>
              <a:endParaRPr lang="en-GB"/>
            </a:p>
          </p:txBody>
        </p:sp>
      </p:grpSp>
      <p:grpSp>
        <p:nvGrpSpPr>
          <p:cNvPr id="114" name="Groupe 113"/>
          <p:cNvGrpSpPr/>
          <p:nvPr/>
        </p:nvGrpSpPr>
        <p:grpSpPr>
          <a:xfrm>
            <a:off x="4535444" y="4409008"/>
            <a:ext cx="603115" cy="603115"/>
            <a:chOff x="4571994" y="3511685"/>
            <a:chExt cx="603115" cy="603115"/>
          </a:xfrm>
        </p:grpSpPr>
        <p:sp>
          <p:nvSpPr>
            <p:cNvPr id="115" name="Ellipse 114"/>
            <p:cNvSpPr/>
            <p:nvPr/>
          </p:nvSpPr>
          <p:spPr>
            <a:xfrm>
              <a:off x="4571994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605080" y="3628735"/>
              <a:ext cx="5369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RAT</a:t>
              </a:r>
              <a:endParaRPr lang="en-GB"/>
            </a:p>
          </p:txBody>
        </p:sp>
      </p:grpSp>
      <p:grpSp>
        <p:nvGrpSpPr>
          <p:cNvPr id="118" name="Groupe 117"/>
          <p:cNvGrpSpPr/>
          <p:nvPr/>
        </p:nvGrpSpPr>
        <p:grpSpPr>
          <a:xfrm>
            <a:off x="5438914" y="4409008"/>
            <a:ext cx="603115" cy="603115"/>
            <a:chOff x="5791192" y="3511685"/>
            <a:chExt cx="603115" cy="603115"/>
          </a:xfrm>
        </p:grpSpPr>
        <p:sp>
          <p:nvSpPr>
            <p:cNvPr id="120" name="Ellipse 119"/>
            <p:cNvSpPr/>
            <p:nvPr/>
          </p:nvSpPr>
          <p:spPr>
            <a:xfrm>
              <a:off x="5791192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5804978" y="3628576"/>
              <a:ext cx="5755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LOG</a:t>
              </a:r>
              <a:endParaRPr lang="en-GB"/>
            </a:p>
          </p:txBody>
        </p:sp>
      </p:grpSp>
      <p:grpSp>
        <p:nvGrpSpPr>
          <p:cNvPr id="123" name="Groupe 122"/>
          <p:cNvGrpSpPr/>
          <p:nvPr/>
        </p:nvGrpSpPr>
        <p:grpSpPr>
          <a:xfrm>
            <a:off x="6342384" y="4409008"/>
            <a:ext cx="603115" cy="603115"/>
            <a:chOff x="7010390" y="3511685"/>
            <a:chExt cx="603115" cy="603115"/>
          </a:xfrm>
        </p:grpSpPr>
        <p:sp>
          <p:nvSpPr>
            <p:cNvPr id="124" name="Ellipse 123"/>
            <p:cNvSpPr/>
            <p:nvPr/>
          </p:nvSpPr>
          <p:spPr>
            <a:xfrm>
              <a:off x="701039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7026934" y="3628576"/>
              <a:ext cx="58657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FOG</a:t>
              </a:r>
              <a:endParaRPr lang="en-GB"/>
            </a:p>
          </p:txBody>
        </p:sp>
      </p:grpSp>
      <p:sp>
        <p:nvSpPr>
          <p:cNvPr id="127" name="Ellipse 126"/>
          <p:cNvSpPr/>
          <p:nvPr/>
        </p:nvSpPr>
        <p:spPr>
          <a:xfrm>
            <a:off x="1289097" y="276842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Ellipse 128"/>
          <p:cNvSpPr/>
          <p:nvPr/>
        </p:nvSpPr>
        <p:spPr>
          <a:xfrm>
            <a:off x="1733389" y="276842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Ellipse 129"/>
          <p:cNvSpPr/>
          <p:nvPr/>
        </p:nvSpPr>
        <p:spPr>
          <a:xfrm>
            <a:off x="2177681" y="2768420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Ellipse 131"/>
          <p:cNvSpPr/>
          <p:nvPr/>
        </p:nvSpPr>
        <p:spPr>
          <a:xfrm>
            <a:off x="2618538" y="2768349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Ellipse 132"/>
          <p:cNvSpPr/>
          <p:nvPr/>
        </p:nvSpPr>
        <p:spPr>
          <a:xfrm>
            <a:off x="3059395" y="2768348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Ellipse 134"/>
          <p:cNvSpPr/>
          <p:nvPr/>
        </p:nvSpPr>
        <p:spPr>
          <a:xfrm>
            <a:off x="3496782" y="2768347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Ellipse 135"/>
          <p:cNvSpPr/>
          <p:nvPr/>
        </p:nvSpPr>
        <p:spPr>
          <a:xfrm>
            <a:off x="3934169" y="2768347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Ellipse 137"/>
          <p:cNvSpPr/>
          <p:nvPr/>
        </p:nvSpPr>
        <p:spPr>
          <a:xfrm>
            <a:off x="4378461" y="2768347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Ellipse 138"/>
          <p:cNvSpPr/>
          <p:nvPr/>
        </p:nvSpPr>
        <p:spPr>
          <a:xfrm>
            <a:off x="4819318" y="2768276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Ellipse 140"/>
          <p:cNvSpPr/>
          <p:nvPr/>
        </p:nvSpPr>
        <p:spPr>
          <a:xfrm>
            <a:off x="5260175" y="2768275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Ellipse 141"/>
          <p:cNvSpPr/>
          <p:nvPr/>
        </p:nvSpPr>
        <p:spPr>
          <a:xfrm>
            <a:off x="5697562" y="2768274"/>
            <a:ext cx="344695" cy="34469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Ellipse 143"/>
          <p:cNvSpPr/>
          <p:nvPr/>
        </p:nvSpPr>
        <p:spPr>
          <a:xfrm>
            <a:off x="6134949" y="2768241"/>
            <a:ext cx="344695" cy="34469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Ellipse 144"/>
          <p:cNvSpPr/>
          <p:nvPr/>
        </p:nvSpPr>
        <p:spPr>
          <a:xfrm>
            <a:off x="6575806" y="2768170"/>
            <a:ext cx="344695" cy="34469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Ellipse 146"/>
          <p:cNvSpPr/>
          <p:nvPr/>
        </p:nvSpPr>
        <p:spPr>
          <a:xfrm>
            <a:off x="7016663" y="2768169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Ellipse 147"/>
          <p:cNvSpPr/>
          <p:nvPr/>
        </p:nvSpPr>
        <p:spPr>
          <a:xfrm>
            <a:off x="7454050" y="2768168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0" name="Connecteur droit avec flèche 149"/>
          <p:cNvCxnSpPr>
            <a:stCxn id="107" idx="0"/>
            <a:endCxn id="132" idx="4"/>
          </p:cNvCxnSpPr>
          <p:nvPr/>
        </p:nvCxnSpPr>
        <p:spPr>
          <a:xfrm flipH="1" flipV="1">
            <a:off x="2790886" y="3113044"/>
            <a:ext cx="233214" cy="12959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avec flèche 150"/>
          <p:cNvCxnSpPr>
            <a:stCxn id="107" idx="0"/>
            <a:endCxn id="133" idx="4"/>
          </p:cNvCxnSpPr>
          <p:nvPr/>
        </p:nvCxnSpPr>
        <p:spPr>
          <a:xfrm flipV="1">
            <a:off x="3024100" y="3113043"/>
            <a:ext cx="207643" cy="12959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avec flèche 152"/>
          <p:cNvCxnSpPr>
            <a:stCxn id="107" idx="0"/>
            <a:endCxn id="135" idx="4"/>
          </p:cNvCxnSpPr>
          <p:nvPr/>
        </p:nvCxnSpPr>
        <p:spPr>
          <a:xfrm flipV="1">
            <a:off x="3024100" y="3113042"/>
            <a:ext cx="645030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>
            <a:stCxn id="107" idx="0"/>
            <a:endCxn id="136" idx="4"/>
          </p:cNvCxnSpPr>
          <p:nvPr/>
        </p:nvCxnSpPr>
        <p:spPr>
          <a:xfrm flipV="1">
            <a:off x="3024100" y="3113042"/>
            <a:ext cx="1082417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avec flèche 155"/>
          <p:cNvCxnSpPr>
            <a:stCxn id="107" idx="0"/>
            <a:endCxn id="130" idx="4"/>
          </p:cNvCxnSpPr>
          <p:nvPr/>
        </p:nvCxnSpPr>
        <p:spPr>
          <a:xfrm flipH="1" flipV="1">
            <a:off x="2350029" y="3113115"/>
            <a:ext cx="674071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eur droit avec flèche 156"/>
          <p:cNvCxnSpPr>
            <a:stCxn id="102" idx="0"/>
            <a:endCxn id="127" idx="4"/>
          </p:cNvCxnSpPr>
          <p:nvPr/>
        </p:nvCxnSpPr>
        <p:spPr>
          <a:xfrm flipH="1" flipV="1">
            <a:off x="1461445" y="3113115"/>
            <a:ext cx="659185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necteur droit avec flèche 158"/>
          <p:cNvCxnSpPr>
            <a:stCxn id="102" idx="0"/>
            <a:endCxn id="129" idx="4"/>
          </p:cNvCxnSpPr>
          <p:nvPr/>
        </p:nvCxnSpPr>
        <p:spPr>
          <a:xfrm flipH="1" flipV="1">
            <a:off x="1905737" y="3113115"/>
            <a:ext cx="214893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avec flèche 159"/>
          <p:cNvCxnSpPr>
            <a:stCxn id="102" idx="0"/>
            <a:endCxn id="130" idx="4"/>
          </p:cNvCxnSpPr>
          <p:nvPr/>
        </p:nvCxnSpPr>
        <p:spPr>
          <a:xfrm flipV="1">
            <a:off x="2120630" y="3113115"/>
            <a:ext cx="229399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avec flèche 161"/>
          <p:cNvCxnSpPr>
            <a:stCxn id="102" idx="0"/>
            <a:endCxn id="132" idx="4"/>
          </p:cNvCxnSpPr>
          <p:nvPr/>
        </p:nvCxnSpPr>
        <p:spPr>
          <a:xfrm flipV="1">
            <a:off x="2120630" y="3113044"/>
            <a:ext cx="670256" cy="12959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avec flèche 162"/>
          <p:cNvCxnSpPr>
            <a:stCxn id="102" idx="0"/>
            <a:endCxn id="133" idx="4"/>
          </p:cNvCxnSpPr>
          <p:nvPr/>
        </p:nvCxnSpPr>
        <p:spPr>
          <a:xfrm flipV="1">
            <a:off x="2120630" y="3113043"/>
            <a:ext cx="1111113" cy="12959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cteur droit avec flèche 164"/>
          <p:cNvCxnSpPr>
            <a:stCxn id="120" idx="0"/>
            <a:endCxn id="145" idx="4"/>
          </p:cNvCxnSpPr>
          <p:nvPr/>
        </p:nvCxnSpPr>
        <p:spPr>
          <a:xfrm flipV="1">
            <a:off x="5740472" y="3112865"/>
            <a:ext cx="1007682" cy="129614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120" idx="0"/>
            <a:endCxn id="144" idx="4"/>
          </p:cNvCxnSpPr>
          <p:nvPr/>
        </p:nvCxnSpPr>
        <p:spPr>
          <a:xfrm flipV="1">
            <a:off x="5740472" y="3112936"/>
            <a:ext cx="566825" cy="12960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>
            <a:stCxn id="120" idx="0"/>
            <a:endCxn id="142" idx="4"/>
          </p:cNvCxnSpPr>
          <p:nvPr/>
        </p:nvCxnSpPr>
        <p:spPr>
          <a:xfrm flipV="1">
            <a:off x="5740472" y="3112969"/>
            <a:ext cx="129438" cy="129603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avec flèche 168"/>
          <p:cNvCxnSpPr>
            <a:stCxn id="115" idx="0"/>
            <a:endCxn id="139" idx="4"/>
          </p:cNvCxnSpPr>
          <p:nvPr/>
        </p:nvCxnSpPr>
        <p:spPr>
          <a:xfrm flipV="1">
            <a:off x="4837002" y="3112971"/>
            <a:ext cx="154664" cy="129603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avec flèche 169"/>
          <p:cNvCxnSpPr>
            <a:stCxn id="115" idx="0"/>
            <a:endCxn id="136" idx="4"/>
          </p:cNvCxnSpPr>
          <p:nvPr/>
        </p:nvCxnSpPr>
        <p:spPr>
          <a:xfrm flipH="1" flipV="1">
            <a:off x="4106517" y="3113042"/>
            <a:ext cx="730485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droit avec flèche 171"/>
          <p:cNvCxnSpPr>
            <a:stCxn id="124" idx="0"/>
            <a:endCxn id="147" idx="4"/>
          </p:cNvCxnSpPr>
          <p:nvPr/>
        </p:nvCxnSpPr>
        <p:spPr>
          <a:xfrm flipV="1">
            <a:off x="6643942" y="3112864"/>
            <a:ext cx="545069" cy="129614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avec flèche 172"/>
          <p:cNvCxnSpPr>
            <a:stCxn id="111" idx="0"/>
            <a:endCxn id="138" idx="4"/>
          </p:cNvCxnSpPr>
          <p:nvPr/>
        </p:nvCxnSpPr>
        <p:spPr>
          <a:xfrm flipV="1">
            <a:off x="3933532" y="3113042"/>
            <a:ext cx="617277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38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Discussion</a:t>
            </a:r>
            <a:endParaRPr lang="en-GB" sz="2000">
              <a:latin typeface="+mj-lt"/>
            </a:endParaRPr>
          </a:p>
        </p:txBody>
      </p:sp>
      <p:grpSp>
        <p:nvGrpSpPr>
          <p:cNvPr id="105" name="Groupe 104"/>
          <p:cNvGrpSpPr/>
          <p:nvPr/>
        </p:nvGrpSpPr>
        <p:grpSpPr>
          <a:xfrm>
            <a:off x="2722542" y="4409008"/>
            <a:ext cx="603115" cy="603115"/>
            <a:chOff x="2133598" y="3511685"/>
            <a:chExt cx="603115" cy="603115"/>
          </a:xfrm>
        </p:grpSpPr>
        <p:sp>
          <p:nvSpPr>
            <p:cNvPr id="107" name="Ellipse 106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grpSp>
        <p:nvGrpSpPr>
          <p:cNvPr id="118" name="Groupe 117"/>
          <p:cNvGrpSpPr/>
          <p:nvPr/>
        </p:nvGrpSpPr>
        <p:grpSpPr>
          <a:xfrm>
            <a:off x="5438914" y="4409008"/>
            <a:ext cx="603115" cy="603115"/>
            <a:chOff x="5791192" y="3511685"/>
            <a:chExt cx="603115" cy="603115"/>
          </a:xfrm>
        </p:grpSpPr>
        <p:sp>
          <p:nvSpPr>
            <p:cNvPr id="120" name="Ellipse 119"/>
            <p:cNvSpPr/>
            <p:nvPr/>
          </p:nvSpPr>
          <p:spPr>
            <a:xfrm>
              <a:off x="5791192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5804978" y="3628576"/>
              <a:ext cx="5755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LOG</a:t>
              </a:r>
              <a:endParaRPr lang="en-GB"/>
            </a:p>
          </p:txBody>
        </p:sp>
      </p:grpSp>
      <p:sp>
        <p:nvSpPr>
          <p:cNvPr id="130" name="Ellipse 129"/>
          <p:cNvSpPr/>
          <p:nvPr/>
        </p:nvSpPr>
        <p:spPr>
          <a:xfrm>
            <a:off x="2177681" y="2768420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Ellipse 131"/>
          <p:cNvSpPr/>
          <p:nvPr/>
        </p:nvSpPr>
        <p:spPr>
          <a:xfrm>
            <a:off x="2618538" y="2768349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Ellipse 132"/>
          <p:cNvSpPr/>
          <p:nvPr/>
        </p:nvSpPr>
        <p:spPr>
          <a:xfrm>
            <a:off x="3059395" y="2768348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Ellipse 134"/>
          <p:cNvSpPr/>
          <p:nvPr/>
        </p:nvSpPr>
        <p:spPr>
          <a:xfrm>
            <a:off x="3496782" y="2768347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Ellipse 135"/>
          <p:cNvSpPr/>
          <p:nvPr/>
        </p:nvSpPr>
        <p:spPr>
          <a:xfrm>
            <a:off x="3934169" y="2768347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Ellipse 141"/>
          <p:cNvSpPr/>
          <p:nvPr/>
        </p:nvSpPr>
        <p:spPr>
          <a:xfrm>
            <a:off x="5697562" y="2768274"/>
            <a:ext cx="344695" cy="34469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Ellipse 143"/>
          <p:cNvSpPr/>
          <p:nvPr/>
        </p:nvSpPr>
        <p:spPr>
          <a:xfrm>
            <a:off x="6134949" y="2768241"/>
            <a:ext cx="344695" cy="34469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Ellipse 144"/>
          <p:cNvSpPr/>
          <p:nvPr/>
        </p:nvSpPr>
        <p:spPr>
          <a:xfrm>
            <a:off x="6575806" y="2768170"/>
            <a:ext cx="344695" cy="34469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0" name="Connecteur droit avec flèche 149"/>
          <p:cNvCxnSpPr>
            <a:stCxn id="107" idx="0"/>
            <a:endCxn id="132" idx="4"/>
          </p:cNvCxnSpPr>
          <p:nvPr/>
        </p:nvCxnSpPr>
        <p:spPr>
          <a:xfrm flipH="1" flipV="1">
            <a:off x="2790886" y="3113044"/>
            <a:ext cx="233214" cy="12959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avec flèche 150"/>
          <p:cNvCxnSpPr>
            <a:stCxn id="107" idx="0"/>
            <a:endCxn id="133" idx="4"/>
          </p:cNvCxnSpPr>
          <p:nvPr/>
        </p:nvCxnSpPr>
        <p:spPr>
          <a:xfrm flipV="1">
            <a:off x="3024100" y="3113043"/>
            <a:ext cx="207643" cy="12959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avec flèche 152"/>
          <p:cNvCxnSpPr>
            <a:stCxn id="107" idx="0"/>
            <a:endCxn id="135" idx="4"/>
          </p:cNvCxnSpPr>
          <p:nvPr/>
        </p:nvCxnSpPr>
        <p:spPr>
          <a:xfrm flipV="1">
            <a:off x="3024100" y="3113042"/>
            <a:ext cx="645030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>
            <a:stCxn id="107" idx="0"/>
            <a:endCxn id="136" idx="4"/>
          </p:cNvCxnSpPr>
          <p:nvPr/>
        </p:nvCxnSpPr>
        <p:spPr>
          <a:xfrm flipV="1">
            <a:off x="3024100" y="3113042"/>
            <a:ext cx="1082417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avec flèche 155"/>
          <p:cNvCxnSpPr>
            <a:stCxn id="107" idx="0"/>
            <a:endCxn id="130" idx="4"/>
          </p:cNvCxnSpPr>
          <p:nvPr/>
        </p:nvCxnSpPr>
        <p:spPr>
          <a:xfrm flipH="1" flipV="1">
            <a:off x="2350029" y="3113115"/>
            <a:ext cx="674071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cteur droit avec flèche 164"/>
          <p:cNvCxnSpPr>
            <a:stCxn id="120" idx="0"/>
            <a:endCxn id="145" idx="4"/>
          </p:cNvCxnSpPr>
          <p:nvPr/>
        </p:nvCxnSpPr>
        <p:spPr>
          <a:xfrm flipV="1">
            <a:off x="5740472" y="3112865"/>
            <a:ext cx="1007682" cy="129614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120" idx="0"/>
            <a:endCxn id="144" idx="4"/>
          </p:cNvCxnSpPr>
          <p:nvPr/>
        </p:nvCxnSpPr>
        <p:spPr>
          <a:xfrm flipV="1">
            <a:off x="5740472" y="3112936"/>
            <a:ext cx="566825" cy="12960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>
            <a:stCxn id="120" idx="0"/>
            <a:endCxn id="142" idx="4"/>
          </p:cNvCxnSpPr>
          <p:nvPr/>
        </p:nvCxnSpPr>
        <p:spPr>
          <a:xfrm flipV="1">
            <a:off x="5740472" y="3112969"/>
            <a:ext cx="129438" cy="129603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163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Discussion</a:t>
            </a:r>
            <a:endParaRPr lang="en-GB" sz="2000">
              <a:latin typeface="+mj-lt"/>
            </a:endParaRPr>
          </a:p>
        </p:txBody>
      </p:sp>
      <p:grpSp>
        <p:nvGrpSpPr>
          <p:cNvPr id="105" name="Groupe 104"/>
          <p:cNvGrpSpPr/>
          <p:nvPr/>
        </p:nvGrpSpPr>
        <p:grpSpPr>
          <a:xfrm>
            <a:off x="2722542" y="4409008"/>
            <a:ext cx="603115" cy="603115"/>
            <a:chOff x="2133598" y="3511685"/>
            <a:chExt cx="603115" cy="603115"/>
          </a:xfrm>
        </p:grpSpPr>
        <p:sp>
          <p:nvSpPr>
            <p:cNvPr id="107" name="Ellipse 106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sp>
        <p:nvSpPr>
          <p:cNvPr id="130" name="Ellipse 129"/>
          <p:cNvSpPr/>
          <p:nvPr/>
        </p:nvSpPr>
        <p:spPr>
          <a:xfrm>
            <a:off x="2177681" y="2768420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Ellipse 131"/>
          <p:cNvSpPr/>
          <p:nvPr/>
        </p:nvSpPr>
        <p:spPr>
          <a:xfrm>
            <a:off x="2618538" y="2768349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Ellipse 132"/>
          <p:cNvSpPr/>
          <p:nvPr/>
        </p:nvSpPr>
        <p:spPr>
          <a:xfrm>
            <a:off x="3059395" y="2768348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Ellipse 134"/>
          <p:cNvSpPr/>
          <p:nvPr/>
        </p:nvSpPr>
        <p:spPr>
          <a:xfrm>
            <a:off x="3895616" y="2094204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Ellipse 135"/>
          <p:cNvSpPr/>
          <p:nvPr/>
        </p:nvSpPr>
        <p:spPr>
          <a:xfrm>
            <a:off x="4333003" y="2094204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0" name="Connecteur droit avec flèche 149"/>
          <p:cNvCxnSpPr>
            <a:stCxn id="107" idx="0"/>
            <a:endCxn id="132" idx="4"/>
          </p:cNvCxnSpPr>
          <p:nvPr/>
        </p:nvCxnSpPr>
        <p:spPr>
          <a:xfrm flipH="1" flipV="1">
            <a:off x="2790886" y="3113044"/>
            <a:ext cx="233214" cy="12959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avec flèche 150"/>
          <p:cNvCxnSpPr>
            <a:stCxn id="107" idx="0"/>
            <a:endCxn id="133" idx="4"/>
          </p:cNvCxnSpPr>
          <p:nvPr/>
        </p:nvCxnSpPr>
        <p:spPr>
          <a:xfrm flipV="1">
            <a:off x="3024100" y="3113043"/>
            <a:ext cx="207643" cy="12959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avec flèche 152"/>
          <p:cNvCxnSpPr>
            <a:stCxn id="107" idx="0"/>
            <a:endCxn id="135" idx="4"/>
          </p:cNvCxnSpPr>
          <p:nvPr/>
        </p:nvCxnSpPr>
        <p:spPr>
          <a:xfrm flipV="1">
            <a:off x="3024100" y="2438899"/>
            <a:ext cx="1043864" cy="1970109"/>
          </a:xfrm>
          <a:prstGeom prst="straightConnector1">
            <a:avLst/>
          </a:prstGeom>
          <a:ln w="38100">
            <a:solidFill>
              <a:srgbClr val="E61E1E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>
            <a:stCxn id="107" idx="0"/>
            <a:endCxn id="136" idx="4"/>
          </p:cNvCxnSpPr>
          <p:nvPr/>
        </p:nvCxnSpPr>
        <p:spPr>
          <a:xfrm flipV="1">
            <a:off x="3024100" y="2438899"/>
            <a:ext cx="1481251" cy="1970109"/>
          </a:xfrm>
          <a:prstGeom prst="straightConnector1">
            <a:avLst/>
          </a:prstGeom>
          <a:ln w="38100">
            <a:solidFill>
              <a:srgbClr val="E61E1E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avec flèche 155"/>
          <p:cNvCxnSpPr>
            <a:stCxn id="107" idx="0"/>
            <a:endCxn id="130" idx="4"/>
          </p:cNvCxnSpPr>
          <p:nvPr/>
        </p:nvCxnSpPr>
        <p:spPr>
          <a:xfrm flipH="1" flipV="1">
            <a:off x="2350029" y="3113115"/>
            <a:ext cx="674071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144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Discussion</a:t>
            </a:r>
            <a:endParaRPr lang="en-GB" sz="2000">
              <a:latin typeface="+mj-lt"/>
            </a:endParaRPr>
          </a:p>
        </p:txBody>
      </p:sp>
      <p:grpSp>
        <p:nvGrpSpPr>
          <p:cNvPr id="105" name="Groupe 104"/>
          <p:cNvGrpSpPr/>
          <p:nvPr/>
        </p:nvGrpSpPr>
        <p:grpSpPr>
          <a:xfrm>
            <a:off x="2722542" y="4409008"/>
            <a:ext cx="603115" cy="603115"/>
            <a:chOff x="2133598" y="3511685"/>
            <a:chExt cx="603115" cy="603115"/>
          </a:xfrm>
        </p:grpSpPr>
        <p:sp>
          <p:nvSpPr>
            <p:cNvPr id="107" name="Ellipse 106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sp>
        <p:nvSpPr>
          <p:cNvPr id="130" name="Ellipse 129"/>
          <p:cNvSpPr/>
          <p:nvPr/>
        </p:nvSpPr>
        <p:spPr>
          <a:xfrm>
            <a:off x="2177681" y="2768420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Ellipse 131"/>
          <p:cNvSpPr/>
          <p:nvPr/>
        </p:nvSpPr>
        <p:spPr>
          <a:xfrm>
            <a:off x="2618538" y="2768349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Ellipse 132"/>
          <p:cNvSpPr/>
          <p:nvPr/>
        </p:nvSpPr>
        <p:spPr>
          <a:xfrm>
            <a:off x="3059395" y="2768348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Ellipse 134"/>
          <p:cNvSpPr/>
          <p:nvPr/>
        </p:nvSpPr>
        <p:spPr>
          <a:xfrm>
            <a:off x="3895616" y="2094204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Ellipse 135"/>
          <p:cNvSpPr/>
          <p:nvPr/>
        </p:nvSpPr>
        <p:spPr>
          <a:xfrm>
            <a:off x="4333003" y="2094204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0" name="Connecteur droit avec flèche 149"/>
          <p:cNvCxnSpPr>
            <a:stCxn id="107" idx="0"/>
            <a:endCxn id="132" idx="4"/>
          </p:cNvCxnSpPr>
          <p:nvPr/>
        </p:nvCxnSpPr>
        <p:spPr>
          <a:xfrm flipH="1" flipV="1">
            <a:off x="2790886" y="3113044"/>
            <a:ext cx="233214" cy="12959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avec flèche 150"/>
          <p:cNvCxnSpPr>
            <a:stCxn id="107" idx="0"/>
            <a:endCxn id="133" idx="4"/>
          </p:cNvCxnSpPr>
          <p:nvPr/>
        </p:nvCxnSpPr>
        <p:spPr>
          <a:xfrm flipV="1">
            <a:off x="3024100" y="3113043"/>
            <a:ext cx="207643" cy="12959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avec flèche 152"/>
          <p:cNvCxnSpPr>
            <a:stCxn id="107" idx="0"/>
            <a:endCxn id="135" idx="4"/>
          </p:cNvCxnSpPr>
          <p:nvPr/>
        </p:nvCxnSpPr>
        <p:spPr>
          <a:xfrm flipV="1">
            <a:off x="3024100" y="2438899"/>
            <a:ext cx="1043864" cy="1970109"/>
          </a:xfrm>
          <a:prstGeom prst="straightConnector1">
            <a:avLst/>
          </a:prstGeom>
          <a:ln w="38100">
            <a:solidFill>
              <a:srgbClr val="E61E1E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>
            <a:stCxn id="107" idx="0"/>
            <a:endCxn id="136" idx="4"/>
          </p:cNvCxnSpPr>
          <p:nvPr/>
        </p:nvCxnSpPr>
        <p:spPr>
          <a:xfrm flipV="1">
            <a:off x="3024100" y="2438899"/>
            <a:ext cx="1481251" cy="1970109"/>
          </a:xfrm>
          <a:prstGeom prst="straightConnector1">
            <a:avLst/>
          </a:prstGeom>
          <a:ln w="38100">
            <a:solidFill>
              <a:srgbClr val="E61E1E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avec flèche 155"/>
          <p:cNvCxnSpPr>
            <a:stCxn id="107" idx="0"/>
            <a:endCxn id="130" idx="4"/>
          </p:cNvCxnSpPr>
          <p:nvPr/>
        </p:nvCxnSpPr>
        <p:spPr>
          <a:xfrm flipH="1" flipV="1">
            <a:off x="2350029" y="3113115"/>
            <a:ext cx="674071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2584977" y="4271443"/>
            <a:ext cx="878244" cy="878244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970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Discussion</a:t>
            </a:r>
            <a:endParaRPr lang="en-GB" sz="2000">
              <a:latin typeface="+mj-lt"/>
            </a:endParaRPr>
          </a:p>
        </p:txBody>
      </p:sp>
      <p:grpSp>
        <p:nvGrpSpPr>
          <p:cNvPr id="105" name="Groupe 104"/>
          <p:cNvGrpSpPr/>
          <p:nvPr/>
        </p:nvGrpSpPr>
        <p:grpSpPr>
          <a:xfrm>
            <a:off x="2722542" y="4409008"/>
            <a:ext cx="603115" cy="603115"/>
            <a:chOff x="2133598" y="3511685"/>
            <a:chExt cx="603115" cy="603115"/>
          </a:xfrm>
        </p:grpSpPr>
        <p:sp>
          <p:nvSpPr>
            <p:cNvPr id="107" name="Ellipse 106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sp>
        <p:nvSpPr>
          <p:cNvPr id="130" name="Ellipse 129"/>
          <p:cNvSpPr/>
          <p:nvPr/>
        </p:nvSpPr>
        <p:spPr>
          <a:xfrm>
            <a:off x="2177681" y="2768420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Ellipse 131"/>
          <p:cNvSpPr/>
          <p:nvPr/>
        </p:nvSpPr>
        <p:spPr>
          <a:xfrm>
            <a:off x="2618538" y="2768349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Ellipse 132"/>
          <p:cNvSpPr/>
          <p:nvPr/>
        </p:nvSpPr>
        <p:spPr>
          <a:xfrm>
            <a:off x="3059395" y="2768348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Ellipse 134"/>
          <p:cNvSpPr/>
          <p:nvPr/>
        </p:nvSpPr>
        <p:spPr>
          <a:xfrm>
            <a:off x="3895616" y="2094204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Ellipse 135"/>
          <p:cNvSpPr/>
          <p:nvPr/>
        </p:nvSpPr>
        <p:spPr>
          <a:xfrm>
            <a:off x="4333003" y="2094204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0" name="Connecteur droit avec flèche 149"/>
          <p:cNvCxnSpPr>
            <a:stCxn id="107" idx="0"/>
            <a:endCxn id="132" idx="4"/>
          </p:cNvCxnSpPr>
          <p:nvPr/>
        </p:nvCxnSpPr>
        <p:spPr>
          <a:xfrm flipH="1" flipV="1">
            <a:off x="2790886" y="3113044"/>
            <a:ext cx="233214" cy="12959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avec flèche 150"/>
          <p:cNvCxnSpPr>
            <a:stCxn id="107" idx="0"/>
            <a:endCxn id="133" idx="4"/>
          </p:cNvCxnSpPr>
          <p:nvPr/>
        </p:nvCxnSpPr>
        <p:spPr>
          <a:xfrm flipV="1">
            <a:off x="3024100" y="3113043"/>
            <a:ext cx="207643" cy="12959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avec flèche 152"/>
          <p:cNvCxnSpPr>
            <a:stCxn id="107" idx="0"/>
            <a:endCxn id="135" idx="4"/>
          </p:cNvCxnSpPr>
          <p:nvPr/>
        </p:nvCxnSpPr>
        <p:spPr>
          <a:xfrm flipV="1">
            <a:off x="3024100" y="2438899"/>
            <a:ext cx="1043864" cy="1970109"/>
          </a:xfrm>
          <a:prstGeom prst="straightConnector1">
            <a:avLst/>
          </a:prstGeom>
          <a:ln w="38100">
            <a:solidFill>
              <a:srgbClr val="E61E1E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>
            <a:stCxn id="107" idx="0"/>
            <a:endCxn id="136" idx="4"/>
          </p:cNvCxnSpPr>
          <p:nvPr/>
        </p:nvCxnSpPr>
        <p:spPr>
          <a:xfrm flipV="1">
            <a:off x="3024100" y="2438899"/>
            <a:ext cx="1481251" cy="1970109"/>
          </a:xfrm>
          <a:prstGeom prst="straightConnector1">
            <a:avLst/>
          </a:prstGeom>
          <a:ln w="38100">
            <a:solidFill>
              <a:srgbClr val="E61E1E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avec flèche 155"/>
          <p:cNvCxnSpPr>
            <a:stCxn id="107" idx="0"/>
            <a:endCxn id="130" idx="4"/>
          </p:cNvCxnSpPr>
          <p:nvPr/>
        </p:nvCxnSpPr>
        <p:spPr>
          <a:xfrm flipH="1" flipV="1">
            <a:off x="2350029" y="3113115"/>
            <a:ext cx="674071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2584977" y="5457944"/>
            <a:ext cx="878244" cy="878244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27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Introduction</a:t>
            </a:r>
            <a:endParaRPr lang="en-GB" sz="2000">
              <a:latin typeface="+mj-lt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536066" y="3591960"/>
            <a:ext cx="2984939" cy="400535"/>
            <a:chOff x="15788677" y="20092600"/>
            <a:chExt cx="4923694" cy="660688"/>
          </a:xfrm>
        </p:grpSpPr>
        <p:sp>
          <p:nvSpPr>
            <p:cNvPr id="6" name="Ellipse 5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" name="Ellipse 6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" name="Ellipse 7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" name="Ellipse 8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" name="Ellipse 9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1" name="Ellipse 10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573414" y="32226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13" name="ZoneTexte 12"/>
          <p:cNvSpPr txBox="1"/>
          <p:nvPr/>
        </p:nvSpPr>
        <p:spPr>
          <a:xfrm>
            <a:off x="1093594" y="32226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14" name="ZoneTexte 13"/>
          <p:cNvSpPr txBox="1"/>
          <p:nvPr/>
        </p:nvSpPr>
        <p:spPr>
          <a:xfrm>
            <a:off x="1610983" y="32226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16" name="ZoneTexte 15"/>
          <p:cNvSpPr txBox="1"/>
          <p:nvPr/>
        </p:nvSpPr>
        <p:spPr>
          <a:xfrm>
            <a:off x="2151065" y="32226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sp>
        <p:nvSpPr>
          <p:cNvPr id="17" name="ZoneTexte 16"/>
          <p:cNvSpPr txBox="1"/>
          <p:nvPr/>
        </p:nvSpPr>
        <p:spPr>
          <a:xfrm>
            <a:off x="2672463" y="32226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sp>
        <p:nvSpPr>
          <p:cNvPr id="18" name="ZoneTexte 17"/>
          <p:cNvSpPr txBox="1"/>
          <p:nvPr/>
        </p:nvSpPr>
        <p:spPr>
          <a:xfrm>
            <a:off x="3192643" y="32226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grpSp>
        <p:nvGrpSpPr>
          <p:cNvPr id="19" name="Groupe 18"/>
          <p:cNvGrpSpPr/>
          <p:nvPr/>
        </p:nvGrpSpPr>
        <p:grpSpPr>
          <a:xfrm>
            <a:off x="536066" y="4728615"/>
            <a:ext cx="2984939" cy="400535"/>
            <a:chOff x="15788677" y="20092600"/>
            <a:chExt cx="4923694" cy="660688"/>
          </a:xfrm>
        </p:grpSpPr>
        <p:sp>
          <p:nvSpPr>
            <p:cNvPr id="20" name="Ellipse 19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1" name="Ellipse 20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CC99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2" name="Ellipse 21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CC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3" name="Ellipse 22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0066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4" name="Ellipse 23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5" name="Ellipse 24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sp>
        <p:nvSpPr>
          <p:cNvPr id="26" name="ZoneTexte 25"/>
          <p:cNvSpPr txBox="1"/>
          <p:nvPr/>
        </p:nvSpPr>
        <p:spPr>
          <a:xfrm>
            <a:off x="573414" y="435928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27" name="ZoneTexte 26"/>
          <p:cNvSpPr txBox="1"/>
          <p:nvPr/>
        </p:nvSpPr>
        <p:spPr>
          <a:xfrm>
            <a:off x="1093594" y="4359283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sp>
        <p:nvSpPr>
          <p:cNvPr id="28" name="ZoneTexte 27"/>
          <p:cNvSpPr txBox="1"/>
          <p:nvPr/>
        </p:nvSpPr>
        <p:spPr>
          <a:xfrm>
            <a:off x="1610983" y="435928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C</a:t>
            </a:r>
            <a:endParaRPr lang="en-GB"/>
          </a:p>
        </p:txBody>
      </p:sp>
      <p:sp>
        <p:nvSpPr>
          <p:cNvPr id="30" name="ZoneTexte 29"/>
          <p:cNvSpPr txBox="1"/>
          <p:nvPr/>
        </p:nvSpPr>
        <p:spPr>
          <a:xfrm>
            <a:off x="2131161" y="4359283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D</a:t>
            </a:r>
            <a:endParaRPr lang="en-GB"/>
          </a:p>
        </p:txBody>
      </p:sp>
      <p:sp>
        <p:nvSpPr>
          <p:cNvPr id="31" name="ZoneTexte 30"/>
          <p:cNvSpPr txBox="1"/>
          <p:nvPr/>
        </p:nvSpPr>
        <p:spPr>
          <a:xfrm>
            <a:off x="2642884" y="4359283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E</a:t>
            </a:r>
            <a:endParaRPr lang="en-GB"/>
          </a:p>
        </p:txBody>
      </p:sp>
      <p:sp>
        <p:nvSpPr>
          <p:cNvPr id="32" name="ZoneTexte 31"/>
          <p:cNvSpPr txBox="1"/>
          <p:nvPr/>
        </p:nvSpPr>
        <p:spPr>
          <a:xfrm>
            <a:off x="3182853" y="4359283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F</a:t>
            </a:r>
            <a:endParaRPr lang="en-GB"/>
          </a:p>
        </p:txBody>
      </p:sp>
      <p:sp>
        <p:nvSpPr>
          <p:cNvPr id="33" name="ZoneTexte 32"/>
          <p:cNvSpPr txBox="1"/>
          <p:nvPr/>
        </p:nvSpPr>
        <p:spPr>
          <a:xfrm>
            <a:off x="3898164" y="3591960"/>
            <a:ext cx="4128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Ex: leaf – tree – branch – arm – leg – hand</a:t>
            </a:r>
            <a:endParaRPr lang="en-GB"/>
          </a:p>
        </p:txBody>
      </p:sp>
      <p:sp>
        <p:nvSpPr>
          <p:cNvPr id="34" name="ZoneTexte 33"/>
          <p:cNvSpPr txBox="1"/>
          <p:nvPr/>
        </p:nvSpPr>
        <p:spPr>
          <a:xfrm>
            <a:off x="3898164" y="4757274"/>
            <a:ext cx="4371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Ex: lake – hand – road – flute – mask – dress</a:t>
            </a:r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3268502" y="2057314"/>
            <a:ext cx="2606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b="1" smtClean="0">
                <a:latin typeface="Calibri" pitchFamily="34" charset="0"/>
              </a:rPr>
              <a:t>Semantic similarity effect</a:t>
            </a:r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207124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Discussion</a:t>
            </a:r>
            <a:endParaRPr lang="en-GB" sz="2000">
              <a:latin typeface="+mj-lt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764219" y="6145640"/>
            <a:ext cx="5296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/>
              <a:t>Campoy, Castellà, Provencio, Hitch, </a:t>
            </a:r>
            <a:r>
              <a:rPr lang="en-GB"/>
              <a:t>&amp; </a:t>
            </a:r>
            <a:r>
              <a:rPr lang="en-GB" smtClean="0"/>
              <a:t>Baddeley </a:t>
            </a:r>
            <a:r>
              <a:rPr lang="en-GB"/>
              <a:t>(2015</a:t>
            </a:r>
            <a:r>
              <a:rPr lang="en-GB" smtClean="0"/>
              <a:t>)</a:t>
            </a:r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688080" y="1849120"/>
            <a:ext cx="1584960" cy="436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ZoneTexte 1"/>
          <p:cNvSpPr txBox="1"/>
          <p:nvPr/>
        </p:nvSpPr>
        <p:spPr>
          <a:xfrm>
            <a:off x="3279913" y="1916668"/>
            <a:ext cx="1921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Imageability effect</a:t>
            </a:r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4883413" y="2692602"/>
            <a:ext cx="318052" cy="169959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370028" y="3534521"/>
            <a:ext cx="318052" cy="854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ZoneTexte 9"/>
          <p:cNvSpPr txBox="1"/>
          <p:nvPr/>
        </p:nvSpPr>
        <p:spPr>
          <a:xfrm>
            <a:off x="2837999" y="4536309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Normal pace</a:t>
            </a:r>
            <a:endParaRPr lang="en-GB"/>
          </a:p>
        </p:txBody>
      </p:sp>
      <p:sp>
        <p:nvSpPr>
          <p:cNvPr id="11" name="ZoneTexte 10"/>
          <p:cNvSpPr txBox="1"/>
          <p:nvPr/>
        </p:nvSpPr>
        <p:spPr>
          <a:xfrm>
            <a:off x="4478470" y="4536309"/>
            <a:ext cx="1127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Slow pace</a:t>
            </a:r>
            <a:endParaRPr lang="en-GB"/>
          </a:p>
        </p:txBody>
      </p:sp>
      <p:cxnSp>
        <p:nvCxnSpPr>
          <p:cNvPr id="6" name="Connecteur droit 5"/>
          <p:cNvCxnSpPr/>
          <p:nvPr/>
        </p:nvCxnSpPr>
        <p:spPr>
          <a:xfrm>
            <a:off x="2639510" y="4400283"/>
            <a:ext cx="344932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381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Discussion</a:t>
            </a:r>
            <a:endParaRPr lang="en-GB" sz="2000">
              <a:latin typeface="+mj-lt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483073" y="6145640"/>
            <a:ext cx="3553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Kowialiewski &amp; Majerus (2018), JML</a:t>
            </a:r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688080" y="1849120"/>
            <a:ext cx="1584960" cy="436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699" t="272" r="5501"/>
          <a:stretch/>
        </p:blipFill>
        <p:spPr>
          <a:xfrm>
            <a:off x="2651760" y="1798320"/>
            <a:ext cx="3840480" cy="4257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68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Conclusion</a:t>
            </a:r>
            <a:endParaRPr lang="fr-BE" sz="2000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46769" y="2561050"/>
            <a:ext cx="66504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smtClean="0">
                <a:latin typeface="Calibri" pitchFamily="34" charset="0"/>
              </a:rPr>
              <a:t>Interactive activation can occur automatically, when attention is driven away from vSTM content.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730882" y="3755341"/>
            <a:ext cx="76822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smtClean="0">
                <a:latin typeface="Calibri" pitchFamily="34" charset="0"/>
              </a:rPr>
              <a:t>This is not the case as regards high imageability words, whose semantic features require deeper activation within the linguistic system.</a:t>
            </a:r>
          </a:p>
        </p:txBody>
      </p:sp>
    </p:spTree>
    <p:extLst>
      <p:ext uri="{BB962C8B-B14F-4D97-AF65-F5344CB8AC3E}">
        <p14:creationId xmlns:p14="http://schemas.microsoft.com/office/powerpoint/2010/main" val="3280113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921524"/>
            <a:ext cx="9144000" cy="640542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latin typeface="+mj-lt"/>
              </a:rPr>
              <a:t>Thank you for your attention</a:t>
            </a:r>
            <a:endParaRPr lang="fr-BE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4891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Discussion</a:t>
            </a:r>
            <a:endParaRPr lang="en-GB" sz="2000">
              <a:latin typeface="+mj-lt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985407" y="6056187"/>
            <a:ext cx="408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Evans, Lambon Ralph, &amp; Woollams (2012)</a:t>
            </a:r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688080" y="1849120"/>
            <a:ext cx="1584960" cy="436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796" y="1684444"/>
            <a:ext cx="6317527" cy="4107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485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Introduction</a:t>
            </a:r>
            <a:endParaRPr lang="en-GB" sz="2000">
              <a:latin typeface="+mj-lt"/>
            </a:endParaRPr>
          </a:p>
        </p:txBody>
      </p:sp>
      <p:grpSp>
        <p:nvGrpSpPr>
          <p:cNvPr id="47" name="Groupe 46"/>
          <p:cNvGrpSpPr/>
          <p:nvPr/>
        </p:nvGrpSpPr>
        <p:grpSpPr>
          <a:xfrm>
            <a:off x="1819072" y="3667328"/>
            <a:ext cx="625492" cy="603115"/>
            <a:chOff x="914400" y="3511685"/>
            <a:chExt cx="625492" cy="603115"/>
          </a:xfrm>
        </p:grpSpPr>
        <p:sp>
          <p:nvSpPr>
            <p:cNvPr id="38" name="Ellipse 37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914400" y="3628576"/>
              <a:ext cx="62549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DOG</a:t>
              </a:r>
              <a:endParaRPr lang="en-GB"/>
            </a:p>
          </p:txBody>
        </p:sp>
      </p:grpSp>
      <p:grpSp>
        <p:nvGrpSpPr>
          <p:cNvPr id="48" name="Groupe 47"/>
          <p:cNvGrpSpPr/>
          <p:nvPr/>
        </p:nvGrpSpPr>
        <p:grpSpPr>
          <a:xfrm>
            <a:off x="2722542" y="3667328"/>
            <a:ext cx="603115" cy="603115"/>
            <a:chOff x="2133598" y="3511685"/>
            <a:chExt cx="603115" cy="603115"/>
          </a:xfrm>
        </p:grpSpPr>
        <p:sp>
          <p:nvSpPr>
            <p:cNvPr id="39" name="Ellipse 38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grpSp>
        <p:nvGrpSpPr>
          <p:cNvPr id="49" name="Groupe 48"/>
          <p:cNvGrpSpPr/>
          <p:nvPr/>
        </p:nvGrpSpPr>
        <p:grpSpPr>
          <a:xfrm>
            <a:off x="3626012" y="3667328"/>
            <a:ext cx="609077" cy="603115"/>
            <a:chOff x="3346834" y="3511685"/>
            <a:chExt cx="609077" cy="603115"/>
          </a:xfrm>
        </p:grpSpPr>
        <p:sp>
          <p:nvSpPr>
            <p:cNvPr id="40" name="Ellipse 39"/>
            <p:cNvSpPr/>
            <p:nvPr/>
          </p:nvSpPr>
          <p:spPr>
            <a:xfrm>
              <a:off x="3352796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346834" y="3628576"/>
              <a:ext cx="60907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MAT</a:t>
              </a:r>
              <a:endParaRPr lang="en-GB"/>
            </a:p>
          </p:txBody>
        </p:sp>
      </p:grpSp>
      <p:grpSp>
        <p:nvGrpSpPr>
          <p:cNvPr id="50" name="Groupe 49"/>
          <p:cNvGrpSpPr/>
          <p:nvPr/>
        </p:nvGrpSpPr>
        <p:grpSpPr>
          <a:xfrm>
            <a:off x="4535444" y="3667328"/>
            <a:ext cx="603115" cy="603115"/>
            <a:chOff x="4571994" y="3511685"/>
            <a:chExt cx="603115" cy="603115"/>
          </a:xfrm>
        </p:grpSpPr>
        <p:sp>
          <p:nvSpPr>
            <p:cNvPr id="41" name="Ellipse 40"/>
            <p:cNvSpPr/>
            <p:nvPr/>
          </p:nvSpPr>
          <p:spPr>
            <a:xfrm>
              <a:off x="4571994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605080" y="3628735"/>
              <a:ext cx="5369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RAT</a:t>
              </a:r>
              <a:endParaRPr lang="en-GB"/>
            </a:p>
          </p:txBody>
        </p:sp>
      </p:grpSp>
      <p:grpSp>
        <p:nvGrpSpPr>
          <p:cNvPr id="51" name="Groupe 50"/>
          <p:cNvGrpSpPr/>
          <p:nvPr/>
        </p:nvGrpSpPr>
        <p:grpSpPr>
          <a:xfrm>
            <a:off x="5438914" y="3667328"/>
            <a:ext cx="603115" cy="603115"/>
            <a:chOff x="5791192" y="3511685"/>
            <a:chExt cx="603115" cy="603115"/>
          </a:xfrm>
        </p:grpSpPr>
        <p:sp>
          <p:nvSpPr>
            <p:cNvPr id="42" name="Ellipse 41"/>
            <p:cNvSpPr/>
            <p:nvPr/>
          </p:nvSpPr>
          <p:spPr>
            <a:xfrm>
              <a:off x="5791192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804978" y="3628576"/>
              <a:ext cx="5755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LOG</a:t>
              </a:r>
              <a:endParaRPr lang="en-GB"/>
            </a:p>
          </p:txBody>
        </p:sp>
      </p:grpSp>
      <p:grpSp>
        <p:nvGrpSpPr>
          <p:cNvPr id="52" name="Groupe 51"/>
          <p:cNvGrpSpPr/>
          <p:nvPr/>
        </p:nvGrpSpPr>
        <p:grpSpPr>
          <a:xfrm>
            <a:off x="6342384" y="3667328"/>
            <a:ext cx="603115" cy="603115"/>
            <a:chOff x="7010390" y="3511685"/>
            <a:chExt cx="603115" cy="603115"/>
          </a:xfrm>
        </p:grpSpPr>
        <p:sp>
          <p:nvSpPr>
            <p:cNvPr id="43" name="Ellipse 42"/>
            <p:cNvSpPr/>
            <p:nvPr/>
          </p:nvSpPr>
          <p:spPr>
            <a:xfrm>
              <a:off x="701039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7026934" y="3628576"/>
              <a:ext cx="58657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FOG</a:t>
              </a:r>
              <a:endParaRPr lang="en-GB"/>
            </a:p>
          </p:txBody>
        </p:sp>
      </p:grpSp>
      <p:grpSp>
        <p:nvGrpSpPr>
          <p:cNvPr id="53" name="Groupe 52"/>
          <p:cNvGrpSpPr/>
          <p:nvPr/>
        </p:nvGrpSpPr>
        <p:grpSpPr>
          <a:xfrm>
            <a:off x="796623" y="5308060"/>
            <a:ext cx="603115" cy="603115"/>
            <a:chOff x="914400" y="3511685"/>
            <a:chExt cx="603115" cy="603115"/>
          </a:xfrm>
        </p:grpSpPr>
        <p:sp>
          <p:nvSpPr>
            <p:cNvPr id="54" name="Ellipse 53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025039" y="3628576"/>
              <a:ext cx="38183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 smtClean="0"/>
                <a:t>M</a:t>
              </a:r>
              <a:endParaRPr lang="en-GB"/>
            </a:p>
          </p:txBody>
        </p:sp>
      </p:grpSp>
      <p:grpSp>
        <p:nvGrpSpPr>
          <p:cNvPr id="56" name="Groupe 55"/>
          <p:cNvGrpSpPr/>
          <p:nvPr/>
        </p:nvGrpSpPr>
        <p:grpSpPr>
          <a:xfrm>
            <a:off x="1474969" y="5308059"/>
            <a:ext cx="603115" cy="603115"/>
            <a:chOff x="914400" y="3511685"/>
            <a:chExt cx="603115" cy="603115"/>
          </a:xfrm>
        </p:grpSpPr>
        <p:sp>
          <p:nvSpPr>
            <p:cNvPr id="57" name="Ellipse 56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061907" y="3628576"/>
              <a:ext cx="3080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 smtClean="0"/>
                <a:t>C</a:t>
              </a:r>
              <a:endParaRPr lang="en-GB"/>
            </a:p>
          </p:txBody>
        </p:sp>
      </p:grpSp>
      <p:grpSp>
        <p:nvGrpSpPr>
          <p:cNvPr id="59" name="Groupe 58"/>
          <p:cNvGrpSpPr/>
          <p:nvPr/>
        </p:nvGrpSpPr>
        <p:grpSpPr>
          <a:xfrm>
            <a:off x="2153315" y="5308059"/>
            <a:ext cx="603115" cy="603115"/>
            <a:chOff x="914400" y="3511685"/>
            <a:chExt cx="603115" cy="603115"/>
          </a:xfrm>
        </p:grpSpPr>
        <p:sp>
          <p:nvSpPr>
            <p:cNvPr id="60" name="Ellipse 59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052289" y="3628576"/>
              <a:ext cx="3273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 smtClean="0"/>
                <a:t>D</a:t>
              </a:r>
              <a:endParaRPr lang="en-GB"/>
            </a:p>
          </p:txBody>
        </p:sp>
      </p:grpSp>
      <p:grpSp>
        <p:nvGrpSpPr>
          <p:cNvPr id="65" name="Groupe 64"/>
          <p:cNvGrpSpPr/>
          <p:nvPr/>
        </p:nvGrpSpPr>
        <p:grpSpPr>
          <a:xfrm>
            <a:off x="3719523" y="5308058"/>
            <a:ext cx="603115" cy="603115"/>
            <a:chOff x="914400" y="3511685"/>
            <a:chExt cx="603115" cy="603115"/>
          </a:xfrm>
        </p:grpSpPr>
        <p:sp>
          <p:nvSpPr>
            <p:cNvPr id="66" name="Ellipse 65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052289" y="3628576"/>
              <a:ext cx="3273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 smtClean="0"/>
                <a:t>A</a:t>
              </a:r>
              <a:endParaRPr lang="en-GB"/>
            </a:p>
          </p:txBody>
        </p:sp>
      </p:grpSp>
      <p:grpSp>
        <p:nvGrpSpPr>
          <p:cNvPr id="68" name="Groupe 67"/>
          <p:cNvGrpSpPr/>
          <p:nvPr/>
        </p:nvGrpSpPr>
        <p:grpSpPr>
          <a:xfrm>
            <a:off x="4396430" y="5308057"/>
            <a:ext cx="603115" cy="603115"/>
            <a:chOff x="914400" y="3511685"/>
            <a:chExt cx="603115" cy="603115"/>
          </a:xfrm>
        </p:grpSpPr>
        <p:sp>
          <p:nvSpPr>
            <p:cNvPr id="69" name="Ellipse 68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1047480" y="3628576"/>
              <a:ext cx="33695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 smtClean="0"/>
                <a:t>O</a:t>
              </a:r>
              <a:endParaRPr lang="en-GB"/>
            </a:p>
          </p:txBody>
        </p:sp>
      </p:grpSp>
      <p:grpSp>
        <p:nvGrpSpPr>
          <p:cNvPr id="71" name="Groupe 70"/>
          <p:cNvGrpSpPr/>
          <p:nvPr/>
        </p:nvGrpSpPr>
        <p:grpSpPr>
          <a:xfrm>
            <a:off x="5962638" y="5308056"/>
            <a:ext cx="603115" cy="603115"/>
            <a:chOff x="914400" y="3511685"/>
            <a:chExt cx="603115" cy="603115"/>
          </a:xfrm>
        </p:grpSpPr>
        <p:sp>
          <p:nvSpPr>
            <p:cNvPr id="72" name="Ellipse 71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047480" y="3628576"/>
              <a:ext cx="33695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 smtClean="0"/>
                <a:t>G</a:t>
              </a:r>
              <a:endParaRPr lang="en-GB"/>
            </a:p>
          </p:txBody>
        </p:sp>
      </p:grpSp>
      <p:grpSp>
        <p:nvGrpSpPr>
          <p:cNvPr id="74" name="Groupe 73"/>
          <p:cNvGrpSpPr/>
          <p:nvPr/>
        </p:nvGrpSpPr>
        <p:grpSpPr>
          <a:xfrm>
            <a:off x="6639545" y="5308055"/>
            <a:ext cx="603115" cy="603115"/>
            <a:chOff x="914400" y="3511685"/>
            <a:chExt cx="603115" cy="603115"/>
          </a:xfrm>
        </p:grpSpPr>
        <p:sp>
          <p:nvSpPr>
            <p:cNvPr id="75" name="Ellipse 74"/>
            <p:cNvSpPr/>
            <p:nvPr/>
          </p:nvSpPr>
          <p:spPr>
            <a:xfrm>
              <a:off x="914400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067518" y="3628576"/>
              <a:ext cx="2968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 smtClean="0"/>
                <a:t>T</a:t>
              </a:r>
              <a:endParaRPr lang="en-GB"/>
            </a:p>
          </p:txBody>
        </p:sp>
      </p:grpSp>
      <p:sp>
        <p:nvSpPr>
          <p:cNvPr id="80" name="Ellipse 79"/>
          <p:cNvSpPr/>
          <p:nvPr/>
        </p:nvSpPr>
        <p:spPr>
          <a:xfrm>
            <a:off x="1289097" y="202674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Ellipse 83"/>
          <p:cNvSpPr/>
          <p:nvPr/>
        </p:nvSpPr>
        <p:spPr>
          <a:xfrm>
            <a:off x="1733389" y="202674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Ellipse 84"/>
          <p:cNvSpPr/>
          <p:nvPr/>
        </p:nvSpPr>
        <p:spPr>
          <a:xfrm>
            <a:off x="2177681" y="202674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Ellipse 85"/>
          <p:cNvSpPr/>
          <p:nvPr/>
        </p:nvSpPr>
        <p:spPr>
          <a:xfrm>
            <a:off x="2618538" y="2026669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Ellipse 86"/>
          <p:cNvSpPr/>
          <p:nvPr/>
        </p:nvSpPr>
        <p:spPr>
          <a:xfrm>
            <a:off x="3059395" y="2026668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Ellipse 87"/>
          <p:cNvSpPr/>
          <p:nvPr/>
        </p:nvSpPr>
        <p:spPr>
          <a:xfrm>
            <a:off x="3496782" y="2026667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Ellipse 88"/>
          <p:cNvSpPr/>
          <p:nvPr/>
        </p:nvSpPr>
        <p:spPr>
          <a:xfrm>
            <a:off x="3934169" y="2026667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Ellipse 89"/>
          <p:cNvSpPr/>
          <p:nvPr/>
        </p:nvSpPr>
        <p:spPr>
          <a:xfrm>
            <a:off x="4378461" y="2026667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Ellipse 90"/>
          <p:cNvSpPr/>
          <p:nvPr/>
        </p:nvSpPr>
        <p:spPr>
          <a:xfrm>
            <a:off x="4819318" y="2026596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Ellipse 91"/>
          <p:cNvSpPr/>
          <p:nvPr/>
        </p:nvSpPr>
        <p:spPr>
          <a:xfrm>
            <a:off x="5260175" y="2026595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Ellipse 92"/>
          <p:cNvSpPr/>
          <p:nvPr/>
        </p:nvSpPr>
        <p:spPr>
          <a:xfrm>
            <a:off x="5697562" y="2026594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Ellipse 93"/>
          <p:cNvSpPr/>
          <p:nvPr/>
        </p:nvSpPr>
        <p:spPr>
          <a:xfrm>
            <a:off x="6134949" y="2026561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Ellipse 94"/>
          <p:cNvSpPr/>
          <p:nvPr/>
        </p:nvSpPr>
        <p:spPr>
          <a:xfrm>
            <a:off x="6575806" y="2026490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Ellipse 95"/>
          <p:cNvSpPr/>
          <p:nvPr/>
        </p:nvSpPr>
        <p:spPr>
          <a:xfrm>
            <a:off x="7016663" y="2026489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Ellipse 96"/>
          <p:cNvSpPr/>
          <p:nvPr/>
        </p:nvSpPr>
        <p:spPr>
          <a:xfrm>
            <a:off x="7454050" y="2026488"/>
            <a:ext cx="344695" cy="344695"/>
          </a:xfrm>
          <a:prstGeom prst="ellipse">
            <a:avLst/>
          </a:prstGeom>
          <a:solidFill>
            <a:srgbClr val="545D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9" name="Connecteur droit avec flèche 98"/>
          <p:cNvCxnSpPr>
            <a:stCxn id="57" idx="0"/>
            <a:endCxn id="39" idx="4"/>
          </p:cNvCxnSpPr>
          <p:nvPr/>
        </p:nvCxnSpPr>
        <p:spPr>
          <a:xfrm flipV="1">
            <a:off x="1776527" y="4270443"/>
            <a:ext cx="1247573" cy="103761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cteur droit avec flèche 99"/>
          <p:cNvCxnSpPr>
            <a:stCxn id="66" idx="0"/>
            <a:endCxn id="39" idx="4"/>
          </p:cNvCxnSpPr>
          <p:nvPr/>
        </p:nvCxnSpPr>
        <p:spPr>
          <a:xfrm flipH="1" flipV="1">
            <a:off x="3024100" y="4270443"/>
            <a:ext cx="996981" cy="103761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cteur droit avec flèche 102"/>
          <p:cNvCxnSpPr>
            <a:stCxn id="66" idx="0"/>
            <a:endCxn id="40" idx="4"/>
          </p:cNvCxnSpPr>
          <p:nvPr/>
        </p:nvCxnSpPr>
        <p:spPr>
          <a:xfrm flipH="1" flipV="1">
            <a:off x="3933532" y="4270443"/>
            <a:ext cx="87549" cy="103761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cteur droit avec flèche 105"/>
          <p:cNvCxnSpPr>
            <a:stCxn id="66" idx="0"/>
            <a:endCxn id="41" idx="4"/>
          </p:cNvCxnSpPr>
          <p:nvPr/>
        </p:nvCxnSpPr>
        <p:spPr>
          <a:xfrm flipV="1">
            <a:off x="4021081" y="4270443"/>
            <a:ext cx="815921" cy="103761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eur droit avec flèche 108"/>
          <p:cNvCxnSpPr>
            <a:stCxn id="69" idx="0"/>
            <a:endCxn id="42" idx="4"/>
          </p:cNvCxnSpPr>
          <p:nvPr/>
        </p:nvCxnSpPr>
        <p:spPr>
          <a:xfrm flipV="1">
            <a:off x="4697988" y="4270443"/>
            <a:ext cx="1042484" cy="103761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avec flèche 112"/>
          <p:cNvCxnSpPr>
            <a:stCxn id="69" idx="0"/>
            <a:endCxn id="43" idx="4"/>
          </p:cNvCxnSpPr>
          <p:nvPr/>
        </p:nvCxnSpPr>
        <p:spPr>
          <a:xfrm flipV="1">
            <a:off x="4697988" y="4270443"/>
            <a:ext cx="1945954" cy="103761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avec flèche 115"/>
          <p:cNvCxnSpPr>
            <a:stCxn id="69" idx="0"/>
            <a:endCxn id="38" idx="4"/>
          </p:cNvCxnSpPr>
          <p:nvPr/>
        </p:nvCxnSpPr>
        <p:spPr>
          <a:xfrm flipH="1" flipV="1">
            <a:off x="2120630" y="4270443"/>
            <a:ext cx="2577358" cy="103761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avec flèche 118"/>
          <p:cNvCxnSpPr>
            <a:stCxn id="54" idx="0"/>
            <a:endCxn id="40" idx="4"/>
          </p:cNvCxnSpPr>
          <p:nvPr/>
        </p:nvCxnSpPr>
        <p:spPr>
          <a:xfrm flipV="1">
            <a:off x="1098181" y="4270443"/>
            <a:ext cx="2835351" cy="103761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droit avec flèche 121"/>
          <p:cNvCxnSpPr>
            <a:stCxn id="60" idx="0"/>
            <a:endCxn id="38" idx="4"/>
          </p:cNvCxnSpPr>
          <p:nvPr/>
        </p:nvCxnSpPr>
        <p:spPr>
          <a:xfrm flipH="1" flipV="1">
            <a:off x="2120630" y="4270443"/>
            <a:ext cx="334243" cy="103761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onnecteur droit avec flèche 124"/>
          <p:cNvCxnSpPr>
            <a:stCxn id="72" idx="0"/>
            <a:endCxn id="42" idx="4"/>
          </p:cNvCxnSpPr>
          <p:nvPr/>
        </p:nvCxnSpPr>
        <p:spPr>
          <a:xfrm flipH="1" flipV="1">
            <a:off x="5740472" y="4270443"/>
            <a:ext cx="523724" cy="103761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cteur droit avec flèche 127"/>
          <p:cNvCxnSpPr>
            <a:stCxn id="72" idx="0"/>
            <a:endCxn id="43" idx="4"/>
          </p:cNvCxnSpPr>
          <p:nvPr/>
        </p:nvCxnSpPr>
        <p:spPr>
          <a:xfrm flipV="1">
            <a:off x="6264196" y="4270443"/>
            <a:ext cx="379746" cy="103761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necteur droit avec flèche 130"/>
          <p:cNvCxnSpPr>
            <a:stCxn id="75" idx="0"/>
            <a:endCxn id="41" idx="4"/>
          </p:cNvCxnSpPr>
          <p:nvPr/>
        </p:nvCxnSpPr>
        <p:spPr>
          <a:xfrm flipH="1" flipV="1">
            <a:off x="4837002" y="4270443"/>
            <a:ext cx="2104101" cy="103761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cteur droit avec flèche 133"/>
          <p:cNvCxnSpPr>
            <a:stCxn id="75" idx="0"/>
            <a:endCxn id="40" idx="4"/>
          </p:cNvCxnSpPr>
          <p:nvPr/>
        </p:nvCxnSpPr>
        <p:spPr>
          <a:xfrm flipH="1" flipV="1">
            <a:off x="3933532" y="4270443"/>
            <a:ext cx="3007571" cy="103761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necteur droit avec flèche 136"/>
          <p:cNvCxnSpPr>
            <a:stCxn id="39" idx="0"/>
            <a:endCxn id="86" idx="4"/>
          </p:cNvCxnSpPr>
          <p:nvPr/>
        </p:nvCxnSpPr>
        <p:spPr>
          <a:xfrm flipH="1" flipV="1">
            <a:off x="2790886" y="2371364"/>
            <a:ext cx="233214" cy="12959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cteur droit avec flèche 139"/>
          <p:cNvCxnSpPr>
            <a:stCxn id="39" idx="0"/>
            <a:endCxn id="87" idx="4"/>
          </p:cNvCxnSpPr>
          <p:nvPr/>
        </p:nvCxnSpPr>
        <p:spPr>
          <a:xfrm flipV="1">
            <a:off x="3024100" y="2371363"/>
            <a:ext cx="207643" cy="12959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necteur droit avec flèche 142"/>
          <p:cNvCxnSpPr>
            <a:stCxn id="39" idx="0"/>
            <a:endCxn id="88" idx="4"/>
          </p:cNvCxnSpPr>
          <p:nvPr/>
        </p:nvCxnSpPr>
        <p:spPr>
          <a:xfrm flipV="1">
            <a:off x="3024100" y="2371362"/>
            <a:ext cx="645030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cteur droit avec flèche 145"/>
          <p:cNvCxnSpPr>
            <a:stCxn id="39" idx="0"/>
            <a:endCxn id="89" idx="4"/>
          </p:cNvCxnSpPr>
          <p:nvPr/>
        </p:nvCxnSpPr>
        <p:spPr>
          <a:xfrm flipV="1">
            <a:off x="3024100" y="2371362"/>
            <a:ext cx="1082417" cy="129596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onnecteur droit avec flèche 148"/>
          <p:cNvCxnSpPr>
            <a:stCxn id="39" idx="0"/>
            <a:endCxn id="85" idx="4"/>
          </p:cNvCxnSpPr>
          <p:nvPr/>
        </p:nvCxnSpPr>
        <p:spPr>
          <a:xfrm flipH="1" flipV="1">
            <a:off x="2350029" y="2371435"/>
            <a:ext cx="674071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avec flèche 151"/>
          <p:cNvCxnSpPr>
            <a:stCxn id="38" idx="0"/>
            <a:endCxn id="80" idx="4"/>
          </p:cNvCxnSpPr>
          <p:nvPr/>
        </p:nvCxnSpPr>
        <p:spPr>
          <a:xfrm flipH="1" flipV="1">
            <a:off x="1461445" y="2371435"/>
            <a:ext cx="659185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avec flèche 154"/>
          <p:cNvCxnSpPr>
            <a:stCxn id="38" idx="0"/>
            <a:endCxn id="84" idx="4"/>
          </p:cNvCxnSpPr>
          <p:nvPr/>
        </p:nvCxnSpPr>
        <p:spPr>
          <a:xfrm flipH="1" flipV="1">
            <a:off x="1905737" y="2371435"/>
            <a:ext cx="214893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cteur droit avec flèche 157"/>
          <p:cNvCxnSpPr>
            <a:stCxn id="38" idx="0"/>
            <a:endCxn id="85" idx="4"/>
          </p:cNvCxnSpPr>
          <p:nvPr/>
        </p:nvCxnSpPr>
        <p:spPr>
          <a:xfrm flipV="1">
            <a:off x="2120630" y="2371435"/>
            <a:ext cx="229399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avec flèche 160"/>
          <p:cNvCxnSpPr>
            <a:stCxn id="38" idx="0"/>
            <a:endCxn id="86" idx="4"/>
          </p:cNvCxnSpPr>
          <p:nvPr/>
        </p:nvCxnSpPr>
        <p:spPr>
          <a:xfrm flipV="1">
            <a:off x="2120630" y="2371364"/>
            <a:ext cx="670256" cy="12959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eur droit avec flèche 163"/>
          <p:cNvCxnSpPr>
            <a:stCxn id="38" idx="0"/>
            <a:endCxn id="87" idx="4"/>
          </p:cNvCxnSpPr>
          <p:nvPr/>
        </p:nvCxnSpPr>
        <p:spPr>
          <a:xfrm flipV="1">
            <a:off x="2120630" y="2371363"/>
            <a:ext cx="1111113" cy="12959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eur droit avec flèche 167"/>
          <p:cNvCxnSpPr>
            <a:stCxn id="42" idx="0"/>
            <a:endCxn id="95" idx="4"/>
          </p:cNvCxnSpPr>
          <p:nvPr/>
        </p:nvCxnSpPr>
        <p:spPr>
          <a:xfrm flipV="1">
            <a:off x="5740472" y="2371185"/>
            <a:ext cx="1007682" cy="129614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avec flèche 170"/>
          <p:cNvCxnSpPr>
            <a:stCxn id="42" idx="0"/>
            <a:endCxn id="94" idx="4"/>
          </p:cNvCxnSpPr>
          <p:nvPr/>
        </p:nvCxnSpPr>
        <p:spPr>
          <a:xfrm flipV="1">
            <a:off x="5740472" y="2371256"/>
            <a:ext cx="566825" cy="129607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eur droit avec flèche 173"/>
          <p:cNvCxnSpPr>
            <a:stCxn id="42" idx="0"/>
            <a:endCxn id="93" idx="4"/>
          </p:cNvCxnSpPr>
          <p:nvPr/>
        </p:nvCxnSpPr>
        <p:spPr>
          <a:xfrm flipV="1">
            <a:off x="5740472" y="2371289"/>
            <a:ext cx="129438" cy="129603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ZoneTexte 176"/>
          <p:cNvSpPr txBox="1"/>
          <p:nvPr/>
        </p:nvSpPr>
        <p:spPr>
          <a:xfrm>
            <a:off x="6095718" y="104111"/>
            <a:ext cx="28854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BE" smtClean="0"/>
              <a:t>Dell (1986)</a:t>
            </a:r>
          </a:p>
          <a:p>
            <a:pPr algn="r"/>
            <a:r>
              <a:rPr lang="fr-BE" smtClean="0"/>
              <a:t>Martin, Saffran &amp; Dell (1996)</a:t>
            </a:r>
            <a:endParaRPr lang="en-GB"/>
          </a:p>
        </p:txBody>
      </p:sp>
      <p:cxnSp>
        <p:nvCxnSpPr>
          <p:cNvPr id="178" name="Connecteur droit avec flèche 177"/>
          <p:cNvCxnSpPr>
            <a:stCxn id="75" idx="0"/>
            <a:endCxn id="39" idx="4"/>
          </p:cNvCxnSpPr>
          <p:nvPr/>
        </p:nvCxnSpPr>
        <p:spPr>
          <a:xfrm flipH="1" flipV="1">
            <a:off x="3024100" y="4270443"/>
            <a:ext cx="3917003" cy="103761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816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Discussion</a:t>
            </a:r>
            <a:endParaRPr lang="en-GB" sz="2000">
              <a:latin typeface="+mj-lt"/>
            </a:endParaRPr>
          </a:p>
        </p:txBody>
      </p:sp>
      <p:grpSp>
        <p:nvGrpSpPr>
          <p:cNvPr id="105" name="Groupe 104"/>
          <p:cNvGrpSpPr/>
          <p:nvPr/>
        </p:nvGrpSpPr>
        <p:grpSpPr>
          <a:xfrm>
            <a:off x="2722542" y="4409008"/>
            <a:ext cx="603115" cy="603115"/>
            <a:chOff x="2133598" y="3511685"/>
            <a:chExt cx="603115" cy="603115"/>
          </a:xfrm>
        </p:grpSpPr>
        <p:sp>
          <p:nvSpPr>
            <p:cNvPr id="107" name="Ellipse 106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sp>
        <p:nvSpPr>
          <p:cNvPr id="130" name="Ellipse 129"/>
          <p:cNvSpPr/>
          <p:nvPr/>
        </p:nvSpPr>
        <p:spPr>
          <a:xfrm>
            <a:off x="2177681" y="2768420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Ellipse 131"/>
          <p:cNvSpPr/>
          <p:nvPr/>
        </p:nvSpPr>
        <p:spPr>
          <a:xfrm>
            <a:off x="2618538" y="2768349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Ellipse 132"/>
          <p:cNvSpPr/>
          <p:nvPr/>
        </p:nvSpPr>
        <p:spPr>
          <a:xfrm>
            <a:off x="3059395" y="2768348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Ellipse 134"/>
          <p:cNvSpPr/>
          <p:nvPr/>
        </p:nvSpPr>
        <p:spPr>
          <a:xfrm>
            <a:off x="3895616" y="2094204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Ellipse 135"/>
          <p:cNvSpPr/>
          <p:nvPr/>
        </p:nvSpPr>
        <p:spPr>
          <a:xfrm>
            <a:off x="4333003" y="2094204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0" name="Connecteur droit avec flèche 149"/>
          <p:cNvCxnSpPr>
            <a:stCxn id="107" idx="0"/>
            <a:endCxn id="132" idx="4"/>
          </p:cNvCxnSpPr>
          <p:nvPr/>
        </p:nvCxnSpPr>
        <p:spPr>
          <a:xfrm flipH="1" flipV="1">
            <a:off x="2790886" y="3113044"/>
            <a:ext cx="233214" cy="12959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avec flèche 150"/>
          <p:cNvCxnSpPr>
            <a:stCxn id="107" idx="0"/>
            <a:endCxn id="133" idx="4"/>
          </p:cNvCxnSpPr>
          <p:nvPr/>
        </p:nvCxnSpPr>
        <p:spPr>
          <a:xfrm flipV="1">
            <a:off x="3024100" y="3113043"/>
            <a:ext cx="207643" cy="12959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avec flèche 152"/>
          <p:cNvCxnSpPr>
            <a:stCxn id="107" idx="0"/>
            <a:endCxn id="135" idx="4"/>
          </p:cNvCxnSpPr>
          <p:nvPr/>
        </p:nvCxnSpPr>
        <p:spPr>
          <a:xfrm flipV="1">
            <a:off x="3024100" y="2438899"/>
            <a:ext cx="1043864" cy="1970109"/>
          </a:xfrm>
          <a:prstGeom prst="straightConnector1">
            <a:avLst/>
          </a:prstGeom>
          <a:ln w="38100">
            <a:solidFill>
              <a:srgbClr val="E61E1E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>
            <a:stCxn id="107" idx="0"/>
            <a:endCxn id="136" idx="4"/>
          </p:cNvCxnSpPr>
          <p:nvPr/>
        </p:nvCxnSpPr>
        <p:spPr>
          <a:xfrm flipV="1">
            <a:off x="3024100" y="2438899"/>
            <a:ext cx="1481251" cy="1970109"/>
          </a:xfrm>
          <a:prstGeom prst="straightConnector1">
            <a:avLst/>
          </a:prstGeom>
          <a:ln w="38100">
            <a:solidFill>
              <a:srgbClr val="E61E1E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avec flèche 155"/>
          <p:cNvCxnSpPr>
            <a:stCxn id="107" idx="0"/>
            <a:endCxn id="130" idx="4"/>
          </p:cNvCxnSpPr>
          <p:nvPr/>
        </p:nvCxnSpPr>
        <p:spPr>
          <a:xfrm flipH="1" flipV="1">
            <a:off x="2350029" y="3113115"/>
            <a:ext cx="674071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Image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834" y="2940695"/>
            <a:ext cx="4481269" cy="3382090"/>
          </a:xfrm>
          <a:prstGeom prst="rect">
            <a:avLst/>
          </a:prstGeom>
        </p:spPr>
      </p:pic>
      <p:sp>
        <p:nvSpPr>
          <p:cNvPr id="17" name="Ellipse 16"/>
          <p:cNvSpPr/>
          <p:nvPr/>
        </p:nvSpPr>
        <p:spPr>
          <a:xfrm>
            <a:off x="2584977" y="4271443"/>
            <a:ext cx="878244" cy="878244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Connecteur droit 2"/>
          <p:cNvCxnSpPr/>
          <p:nvPr/>
        </p:nvCxnSpPr>
        <p:spPr>
          <a:xfrm>
            <a:off x="7741920" y="3284220"/>
            <a:ext cx="0" cy="2697480"/>
          </a:xfrm>
          <a:prstGeom prst="line">
            <a:avLst/>
          </a:prstGeom>
          <a:ln w="38100">
            <a:solidFill>
              <a:srgbClr val="E61E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 flipH="1">
            <a:off x="4998720" y="3423953"/>
            <a:ext cx="3459480" cy="0"/>
          </a:xfrm>
          <a:prstGeom prst="line">
            <a:avLst/>
          </a:prstGeom>
          <a:ln w="38100">
            <a:solidFill>
              <a:srgbClr val="E61E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899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 smtClean="0">
                <a:latin typeface="+mj-lt"/>
              </a:rPr>
              <a:t>Discussion</a:t>
            </a:r>
            <a:endParaRPr lang="en-GB" sz="2000">
              <a:latin typeface="+mj-lt"/>
            </a:endParaRPr>
          </a:p>
        </p:txBody>
      </p:sp>
      <p:grpSp>
        <p:nvGrpSpPr>
          <p:cNvPr id="105" name="Groupe 104"/>
          <p:cNvGrpSpPr/>
          <p:nvPr/>
        </p:nvGrpSpPr>
        <p:grpSpPr>
          <a:xfrm>
            <a:off x="2722542" y="4409008"/>
            <a:ext cx="603115" cy="603115"/>
            <a:chOff x="2133598" y="3511685"/>
            <a:chExt cx="603115" cy="603115"/>
          </a:xfrm>
        </p:grpSpPr>
        <p:sp>
          <p:nvSpPr>
            <p:cNvPr id="107" name="Ellipse 106"/>
            <p:cNvSpPr/>
            <p:nvPr/>
          </p:nvSpPr>
          <p:spPr>
            <a:xfrm>
              <a:off x="2133598" y="3511685"/>
              <a:ext cx="603115" cy="60311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167486" y="3628576"/>
              <a:ext cx="5353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BE"/>
                <a:t>CAT</a:t>
              </a:r>
              <a:endParaRPr lang="en-GB"/>
            </a:p>
          </p:txBody>
        </p:sp>
      </p:grpSp>
      <p:sp>
        <p:nvSpPr>
          <p:cNvPr id="130" name="Ellipse 129"/>
          <p:cNvSpPr/>
          <p:nvPr/>
        </p:nvSpPr>
        <p:spPr>
          <a:xfrm>
            <a:off x="2177681" y="2768420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Ellipse 131"/>
          <p:cNvSpPr/>
          <p:nvPr/>
        </p:nvSpPr>
        <p:spPr>
          <a:xfrm>
            <a:off x="2618538" y="2768349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Ellipse 132"/>
          <p:cNvSpPr/>
          <p:nvPr/>
        </p:nvSpPr>
        <p:spPr>
          <a:xfrm>
            <a:off x="3059395" y="2768348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Ellipse 134"/>
          <p:cNvSpPr/>
          <p:nvPr/>
        </p:nvSpPr>
        <p:spPr>
          <a:xfrm>
            <a:off x="3895616" y="2094204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Ellipse 135"/>
          <p:cNvSpPr/>
          <p:nvPr/>
        </p:nvSpPr>
        <p:spPr>
          <a:xfrm>
            <a:off x="4333003" y="2094204"/>
            <a:ext cx="344695" cy="344695"/>
          </a:xfrm>
          <a:prstGeom prst="ellipse">
            <a:avLst/>
          </a:prstGeom>
          <a:solidFill>
            <a:srgbClr val="E61E1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0" name="Connecteur droit avec flèche 149"/>
          <p:cNvCxnSpPr>
            <a:stCxn id="107" idx="0"/>
            <a:endCxn id="132" idx="4"/>
          </p:cNvCxnSpPr>
          <p:nvPr/>
        </p:nvCxnSpPr>
        <p:spPr>
          <a:xfrm flipH="1" flipV="1">
            <a:off x="2790886" y="3113044"/>
            <a:ext cx="233214" cy="12959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eur droit avec flèche 150"/>
          <p:cNvCxnSpPr>
            <a:stCxn id="107" idx="0"/>
            <a:endCxn id="133" idx="4"/>
          </p:cNvCxnSpPr>
          <p:nvPr/>
        </p:nvCxnSpPr>
        <p:spPr>
          <a:xfrm flipV="1">
            <a:off x="3024100" y="3113043"/>
            <a:ext cx="207643" cy="12959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avec flèche 152"/>
          <p:cNvCxnSpPr>
            <a:stCxn id="107" idx="0"/>
            <a:endCxn id="135" idx="4"/>
          </p:cNvCxnSpPr>
          <p:nvPr/>
        </p:nvCxnSpPr>
        <p:spPr>
          <a:xfrm flipV="1">
            <a:off x="3024100" y="2438899"/>
            <a:ext cx="1043864" cy="1970109"/>
          </a:xfrm>
          <a:prstGeom prst="straightConnector1">
            <a:avLst/>
          </a:prstGeom>
          <a:ln w="38100">
            <a:solidFill>
              <a:srgbClr val="E61E1E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>
            <a:stCxn id="107" idx="0"/>
            <a:endCxn id="136" idx="4"/>
          </p:cNvCxnSpPr>
          <p:nvPr/>
        </p:nvCxnSpPr>
        <p:spPr>
          <a:xfrm flipV="1">
            <a:off x="3024100" y="2438899"/>
            <a:ext cx="1481251" cy="1970109"/>
          </a:xfrm>
          <a:prstGeom prst="straightConnector1">
            <a:avLst/>
          </a:prstGeom>
          <a:ln w="38100">
            <a:solidFill>
              <a:srgbClr val="E61E1E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avec flèche 155"/>
          <p:cNvCxnSpPr>
            <a:stCxn id="107" idx="0"/>
            <a:endCxn id="130" idx="4"/>
          </p:cNvCxnSpPr>
          <p:nvPr/>
        </p:nvCxnSpPr>
        <p:spPr>
          <a:xfrm flipH="1" flipV="1">
            <a:off x="2350029" y="3113115"/>
            <a:ext cx="674071" cy="129589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Image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834" y="2940695"/>
            <a:ext cx="4481269" cy="3382090"/>
          </a:xfrm>
          <a:prstGeom prst="rect">
            <a:avLst/>
          </a:prstGeom>
        </p:spPr>
      </p:pic>
      <p:sp>
        <p:nvSpPr>
          <p:cNvPr id="17" name="Ellipse 16"/>
          <p:cNvSpPr/>
          <p:nvPr/>
        </p:nvSpPr>
        <p:spPr>
          <a:xfrm>
            <a:off x="2584977" y="5457944"/>
            <a:ext cx="878244" cy="878244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Connecteur droit 2"/>
          <p:cNvCxnSpPr/>
          <p:nvPr/>
        </p:nvCxnSpPr>
        <p:spPr>
          <a:xfrm>
            <a:off x="5913120" y="3284220"/>
            <a:ext cx="0" cy="2697480"/>
          </a:xfrm>
          <a:prstGeom prst="line">
            <a:avLst/>
          </a:prstGeom>
          <a:ln w="38100">
            <a:solidFill>
              <a:srgbClr val="E61E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 flipH="1">
            <a:off x="4998720" y="5740433"/>
            <a:ext cx="3459480" cy="0"/>
          </a:xfrm>
          <a:prstGeom prst="line">
            <a:avLst/>
          </a:prstGeom>
          <a:ln w="38100">
            <a:solidFill>
              <a:srgbClr val="E61E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660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Introduction</a:t>
            </a:r>
            <a:endParaRPr lang="en-GB" sz="2000">
              <a:latin typeface="+mj-lt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536066" y="3591960"/>
            <a:ext cx="2984939" cy="400535"/>
            <a:chOff x="15788677" y="20092600"/>
            <a:chExt cx="4923694" cy="660688"/>
          </a:xfrm>
          <a:solidFill>
            <a:srgbClr val="E61E1E"/>
          </a:solidFill>
        </p:grpSpPr>
        <p:sp>
          <p:nvSpPr>
            <p:cNvPr id="6" name="Ellipse 5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" name="Ellipse 6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" name="Ellipse 7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" name="Ellipse 8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" name="Ellipse 9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1" name="Ellipse 10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573414" y="32226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13" name="ZoneTexte 12"/>
          <p:cNvSpPr txBox="1"/>
          <p:nvPr/>
        </p:nvSpPr>
        <p:spPr>
          <a:xfrm>
            <a:off x="1093594" y="32226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14" name="ZoneTexte 13"/>
          <p:cNvSpPr txBox="1"/>
          <p:nvPr/>
        </p:nvSpPr>
        <p:spPr>
          <a:xfrm>
            <a:off x="1610983" y="32226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16" name="ZoneTexte 15"/>
          <p:cNvSpPr txBox="1"/>
          <p:nvPr/>
        </p:nvSpPr>
        <p:spPr>
          <a:xfrm>
            <a:off x="2151065" y="32226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sp>
        <p:nvSpPr>
          <p:cNvPr id="17" name="ZoneTexte 16"/>
          <p:cNvSpPr txBox="1"/>
          <p:nvPr/>
        </p:nvSpPr>
        <p:spPr>
          <a:xfrm>
            <a:off x="2672463" y="32226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sp>
        <p:nvSpPr>
          <p:cNvPr id="18" name="ZoneTexte 17"/>
          <p:cNvSpPr txBox="1"/>
          <p:nvPr/>
        </p:nvSpPr>
        <p:spPr>
          <a:xfrm>
            <a:off x="3192643" y="32226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grpSp>
        <p:nvGrpSpPr>
          <p:cNvPr id="19" name="Groupe 18"/>
          <p:cNvGrpSpPr/>
          <p:nvPr/>
        </p:nvGrpSpPr>
        <p:grpSpPr>
          <a:xfrm>
            <a:off x="536066" y="4728615"/>
            <a:ext cx="2984939" cy="400535"/>
            <a:chOff x="15788677" y="20092600"/>
            <a:chExt cx="4923694" cy="660688"/>
          </a:xfrm>
        </p:grpSpPr>
        <p:sp>
          <p:nvSpPr>
            <p:cNvPr id="20" name="Ellipse 19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1" name="Ellipse 20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2" name="Ellipse 21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3" name="Ellipse 22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4" name="Ellipse 23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5" name="Ellipse 24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sp>
        <p:nvSpPr>
          <p:cNvPr id="26" name="ZoneTexte 25"/>
          <p:cNvSpPr txBox="1"/>
          <p:nvPr/>
        </p:nvSpPr>
        <p:spPr>
          <a:xfrm>
            <a:off x="573414" y="435928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27" name="ZoneTexte 26"/>
          <p:cNvSpPr txBox="1"/>
          <p:nvPr/>
        </p:nvSpPr>
        <p:spPr>
          <a:xfrm>
            <a:off x="1093594" y="4359283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sp>
        <p:nvSpPr>
          <p:cNvPr id="28" name="ZoneTexte 27"/>
          <p:cNvSpPr txBox="1"/>
          <p:nvPr/>
        </p:nvSpPr>
        <p:spPr>
          <a:xfrm>
            <a:off x="1610983" y="435928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C</a:t>
            </a:r>
            <a:endParaRPr lang="en-GB"/>
          </a:p>
        </p:txBody>
      </p:sp>
      <p:sp>
        <p:nvSpPr>
          <p:cNvPr id="30" name="ZoneTexte 29"/>
          <p:cNvSpPr txBox="1"/>
          <p:nvPr/>
        </p:nvSpPr>
        <p:spPr>
          <a:xfrm>
            <a:off x="2131161" y="4359283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D</a:t>
            </a:r>
            <a:endParaRPr lang="en-GB"/>
          </a:p>
        </p:txBody>
      </p:sp>
      <p:sp>
        <p:nvSpPr>
          <p:cNvPr id="31" name="ZoneTexte 30"/>
          <p:cNvSpPr txBox="1"/>
          <p:nvPr/>
        </p:nvSpPr>
        <p:spPr>
          <a:xfrm>
            <a:off x="2642884" y="4359283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E</a:t>
            </a:r>
            <a:endParaRPr lang="en-GB"/>
          </a:p>
        </p:txBody>
      </p:sp>
      <p:sp>
        <p:nvSpPr>
          <p:cNvPr id="32" name="ZoneTexte 31"/>
          <p:cNvSpPr txBox="1"/>
          <p:nvPr/>
        </p:nvSpPr>
        <p:spPr>
          <a:xfrm>
            <a:off x="3182853" y="4359283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F</a:t>
            </a:r>
            <a:endParaRPr lang="en-GB"/>
          </a:p>
        </p:txBody>
      </p:sp>
      <p:sp>
        <p:nvSpPr>
          <p:cNvPr id="33" name="ZoneTexte 32"/>
          <p:cNvSpPr txBox="1"/>
          <p:nvPr/>
        </p:nvSpPr>
        <p:spPr>
          <a:xfrm>
            <a:off x="3898164" y="3591960"/>
            <a:ext cx="2434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High imageability words</a:t>
            </a:r>
            <a:endParaRPr lang="en-GB"/>
          </a:p>
        </p:txBody>
      </p:sp>
      <p:sp>
        <p:nvSpPr>
          <p:cNvPr id="34" name="ZoneTexte 33"/>
          <p:cNvSpPr txBox="1"/>
          <p:nvPr/>
        </p:nvSpPr>
        <p:spPr>
          <a:xfrm>
            <a:off x="3898164" y="4757274"/>
            <a:ext cx="2390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Low imageability words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265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Introduction</a:t>
            </a:r>
            <a:endParaRPr lang="en-GB" sz="2000">
              <a:latin typeface="+mj-lt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536066" y="3591960"/>
            <a:ext cx="2984939" cy="400535"/>
            <a:chOff x="15788677" y="20092600"/>
            <a:chExt cx="4923694" cy="660688"/>
          </a:xfrm>
          <a:solidFill>
            <a:srgbClr val="E61E1E"/>
          </a:solidFill>
        </p:grpSpPr>
        <p:sp>
          <p:nvSpPr>
            <p:cNvPr id="6" name="Ellipse 5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7" name="Ellipse 6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8" name="Ellipse 7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9" name="Ellipse 8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0" name="Ellipse 9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11" name="Ellipse 10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573414" y="32226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13" name="ZoneTexte 12"/>
          <p:cNvSpPr txBox="1"/>
          <p:nvPr/>
        </p:nvSpPr>
        <p:spPr>
          <a:xfrm>
            <a:off x="1093594" y="32226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14" name="ZoneTexte 13"/>
          <p:cNvSpPr txBox="1"/>
          <p:nvPr/>
        </p:nvSpPr>
        <p:spPr>
          <a:xfrm>
            <a:off x="1610983" y="32226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16" name="ZoneTexte 15"/>
          <p:cNvSpPr txBox="1"/>
          <p:nvPr/>
        </p:nvSpPr>
        <p:spPr>
          <a:xfrm>
            <a:off x="2151065" y="32226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sp>
        <p:nvSpPr>
          <p:cNvPr id="17" name="ZoneTexte 16"/>
          <p:cNvSpPr txBox="1"/>
          <p:nvPr/>
        </p:nvSpPr>
        <p:spPr>
          <a:xfrm>
            <a:off x="2672463" y="32226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sp>
        <p:nvSpPr>
          <p:cNvPr id="18" name="ZoneTexte 17"/>
          <p:cNvSpPr txBox="1"/>
          <p:nvPr/>
        </p:nvSpPr>
        <p:spPr>
          <a:xfrm>
            <a:off x="3192643" y="32226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grpSp>
        <p:nvGrpSpPr>
          <p:cNvPr id="19" name="Groupe 18"/>
          <p:cNvGrpSpPr/>
          <p:nvPr/>
        </p:nvGrpSpPr>
        <p:grpSpPr>
          <a:xfrm>
            <a:off x="536066" y="4728615"/>
            <a:ext cx="2984939" cy="400535"/>
            <a:chOff x="15788677" y="20092600"/>
            <a:chExt cx="4923694" cy="660688"/>
          </a:xfrm>
        </p:grpSpPr>
        <p:sp>
          <p:nvSpPr>
            <p:cNvPr id="20" name="Ellipse 19"/>
            <p:cNvSpPr/>
            <p:nvPr/>
          </p:nvSpPr>
          <p:spPr>
            <a:xfrm>
              <a:off x="1578867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1" name="Ellipse 20"/>
            <p:cNvSpPr/>
            <p:nvPr/>
          </p:nvSpPr>
          <p:spPr>
            <a:xfrm>
              <a:off x="16642117" y="20096796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2" name="Ellipse 21"/>
            <p:cNvSpPr/>
            <p:nvPr/>
          </p:nvSpPr>
          <p:spPr>
            <a:xfrm>
              <a:off x="17495557" y="20094698"/>
              <a:ext cx="656492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3" name="Ellipse 22"/>
            <p:cNvSpPr/>
            <p:nvPr/>
          </p:nvSpPr>
          <p:spPr>
            <a:xfrm>
              <a:off x="1834899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4" name="Ellipse 23"/>
            <p:cNvSpPr/>
            <p:nvPr/>
          </p:nvSpPr>
          <p:spPr>
            <a:xfrm>
              <a:off x="19202439" y="20094698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  <p:sp>
          <p:nvSpPr>
            <p:cNvPr id="25" name="Ellipse 24"/>
            <p:cNvSpPr/>
            <p:nvPr/>
          </p:nvSpPr>
          <p:spPr>
            <a:xfrm>
              <a:off x="20055878" y="20092600"/>
              <a:ext cx="656493" cy="656492"/>
            </a:xfrm>
            <a:prstGeom prst="ellipse">
              <a:avLst/>
            </a:prstGeom>
            <a:solidFill>
              <a:srgbClr val="8E8E8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aseline="-25000"/>
            </a:p>
          </p:txBody>
        </p:sp>
      </p:grpSp>
      <p:sp>
        <p:nvSpPr>
          <p:cNvPr id="26" name="ZoneTexte 25"/>
          <p:cNvSpPr txBox="1"/>
          <p:nvPr/>
        </p:nvSpPr>
        <p:spPr>
          <a:xfrm>
            <a:off x="573414" y="435928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A</a:t>
            </a:r>
            <a:endParaRPr lang="en-GB"/>
          </a:p>
        </p:txBody>
      </p:sp>
      <p:sp>
        <p:nvSpPr>
          <p:cNvPr id="27" name="ZoneTexte 26"/>
          <p:cNvSpPr txBox="1"/>
          <p:nvPr/>
        </p:nvSpPr>
        <p:spPr>
          <a:xfrm>
            <a:off x="1093594" y="4359283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B</a:t>
            </a:r>
            <a:endParaRPr lang="en-GB"/>
          </a:p>
        </p:txBody>
      </p:sp>
      <p:sp>
        <p:nvSpPr>
          <p:cNvPr id="28" name="ZoneTexte 27"/>
          <p:cNvSpPr txBox="1"/>
          <p:nvPr/>
        </p:nvSpPr>
        <p:spPr>
          <a:xfrm>
            <a:off x="1610983" y="435928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/>
              <a:t>C</a:t>
            </a:r>
            <a:endParaRPr lang="en-GB"/>
          </a:p>
        </p:txBody>
      </p:sp>
      <p:sp>
        <p:nvSpPr>
          <p:cNvPr id="30" name="ZoneTexte 29"/>
          <p:cNvSpPr txBox="1"/>
          <p:nvPr/>
        </p:nvSpPr>
        <p:spPr>
          <a:xfrm>
            <a:off x="2131161" y="4359283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D</a:t>
            </a:r>
            <a:endParaRPr lang="en-GB"/>
          </a:p>
        </p:txBody>
      </p:sp>
      <p:sp>
        <p:nvSpPr>
          <p:cNvPr id="31" name="ZoneTexte 30"/>
          <p:cNvSpPr txBox="1"/>
          <p:nvPr/>
        </p:nvSpPr>
        <p:spPr>
          <a:xfrm>
            <a:off x="2642884" y="4359283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E</a:t>
            </a:r>
            <a:endParaRPr lang="en-GB"/>
          </a:p>
        </p:txBody>
      </p:sp>
      <p:sp>
        <p:nvSpPr>
          <p:cNvPr id="32" name="ZoneTexte 31"/>
          <p:cNvSpPr txBox="1"/>
          <p:nvPr/>
        </p:nvSpPr>
        <p:spPr>
          <a:xfrm>
            <a:off x="3182853" y="4359283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F</a:t>
            </a:r>
            <a:endParaRPr lang="en-GB"/>
          </a:p>
        </p:txBody>
      </p:sp>
      <p:sp>
        <p:nvSpPr>
          <p:cNvPr id="33" name="ZoneTexte 32"/>
          <p:cNvSpPr txBox="1"/>
          <p:nvPr/>
        </p:nvSpPr>
        <p:spPr>
          <a:xfrm>
            <a:off x="3898164" y="3591960"/>
            <a:ext cx="4278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Ex: pork – waffel – leg – pencil – ball – cage</a:t>
            </a:r>
            <a:endParaRPr lang="en-GB"/>
          </a:p>
        </p:txBody>
      </p:sp>
      <p:sp>
        <p:nvSpPr>
          <p:cNvPr id="34" name="ZoneTexte 33"/>
          <p:cNvSpPr txBox="1"/>
          <p:nvPr/>
        </p:nvSpPr>
        <p:spPr>
          <a:xfrm>
            <a:off x="3898164" y="4757274"/>
            <a:ext cx="4603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Ex: stress – wave – tax – glory – gender – smart</a:t>
            </a:r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3268502" y="2057314"/>
            <a:ext cx="1965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b="1" smtClean="0">
                <a:latin typeface="Calibri" pitchFamily="34" charset="0"/>
              </a:rPr>
              <a:t>Imageability effect</a:t>
            </a:r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44425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Introduction</a:t>
            </a:r>
            <a:endParaRPr lang="en-GB" sz="2000">
              <a:latin typeface="+mj-lt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3318600" y="3468458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Ellipse 9"/>
          <p:cNvSpPr/>
          <p:nvPr/>
        </p:nvSpPr>
        <p:spPr>
          <a:xfrm>
            <a:off x="3556877" y="4316274"/>
            <a:ext cx="334632" cy="3346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Ellipse 10"/>
          <p:cNvSpPr/>
          <p:nvPr/>
        </p:nvSpPr>
        <p:spPr>
          <a:xfrm>
            <a:off x="4093833" y="3782336"/>
            <a:ext cx="334632" cy="3346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Ellipse 11"/>
          <p:cNvSpPr/>
          <p:nvPr/>
        </p:nvSpPr>
        <p:spPr>
          <a:xfrm>
            <a:off x="3257253" y="2877010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Ellipse 12"/>
          <p:cNvSpPr/>
          <p:nvPr/>
        </p:nvSpPr>
        <p:spPr>
          <a:xfrm>
            <a:off x="4572000" y="3211642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Ellipse 13"/>
          <p:cNvSpPr/>
          <p:nvPr/>
        </p:nvSpPr>
        <p:spPr>
          <a:xfrm>
            <a:off x="5385024" y="3782336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Ellipse 15"/>
          <p:cNvSpPr/>
          <p:nvPr/>
        </p:nvSpPr>
        <p:spPr>
          <a:xfrm>
            <a:off x="2742557" y="4737818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Ellipse 16"/>
          <p:cNvSpPr/>
          <p:nvPr/>
        </p:nvSpPr>
        <p:spPr>
          <a:xfrm>
            <a:off x="3864263" y="5002612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Ellipse 17"/>
          <p:cNvSpPr/>
          <p:nvPr/>
        </p:nvSpPr>
        <p:spPr>
          <a:xfrm>
            <a:off x="5217708" y="4737818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Ellipse 18"/>
          <p:cNvSpPr/>
          <p:nvPr/>
        </p:nvSpPr>
        <p:spPr>
          <a:xfrm>
            <a:off x="2407925" y="3713373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Ellipse 25"/>
          <p:cNvSpPr/>
          <p:nvPr/>
        </p:nvSpPr>
        <p:spPr>
          <a:xfrm>
            <a:off x="4093833" y="2700940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Ellipse 26"/>
          <p:cNvSpPr/>
          <p:nvPr/>
        </p:nvSpPr>
        <p:spPr>
          <a:xfrm>
            <a:off x="4457650" y="4650906"/>
            <a:ext cx="334632" cy="3346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Ellipse 27"/>
          <p:cNvSpPr/>
          <p:nvPr/>
        </p:nvSpPr>
        <p:spPr>
          <a:xfrm>
            <a:off x="4744072" y="3968892"/>
            <a:ext cx="334632" cy="3346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Ellipse 29"/>
          <p:cNvSpPr/>
          <p:nvPr/>
        </p:nvSpPr>
        <p:spPr>
          <a:xfrm>
            <a:off x="5313032" y="3077195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Ellipse 30"/>
          <p:cNvSpPr/>
          <p:nvPr/>
        </p:nvSpPr>
        <p:spPr>
          <a:xfrm>
            <a:off x="5846975" y="4398871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Ellipse 31"/>
          <p:cNvSpPr/>
          <p:nvPr/>
        </p:nvSpPr>
        <p:spPr>
          <a:xfrm>
            <a:off x="2877998" y="4103354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Ellipse 1"/>
          <p:cNvSpPr/>
          <p:nvPr/>
        </p:nvSpPr>
        <p:spPr>
          <a:xfrm>
            <a:off x="1092630" y="3664305"/>
            <a:ext cx="570694" cy="570694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ZoneTexte 20"/>
          <p:cNvSpPr txBox="1"/>
          <p:nvPr/>
        </p:nvSpPr>
        <p:spPr>
          <a:xfrm>
            <a:off x="456355" y="4398871"/>
            <a:ext cx="1881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Focus of attention</a:t>
            </a:r>
            <a:endParaRPr lang="en-GB"/>
          </a:p>
        </p:txBody>
      </p:sp>
      <p:sp>
        <p:nvSpPr>
          <p:cNvPr id="22" name="ZoneTexte 21"/>
          <p:cNvSpPr txBox="1"/>
          <p:nvPr/>
        </p:nvSpPr>
        <p:spPr>
          <a:xfrm>
            <a:off x="6093535" y="1480751"/>
            <a:ext cx="29431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BE"/>
              <a:t>Martin, Saffran, &amp; Dell (1996</a:t>
            </a:r>
            <a:r>
              <a:rPr lang="fr-BE" smtClean="0"/>
              <a:t>)</a:t>
            </a:r>
          </a:p>
          <a:p>
            <a:pPr algn="r"/>
            <a:r>
              <a:rPr lang="fr-BE" smtClean="0"/>
              <a:t>Cowan (2001)</a:t>
            </a:r>
          </a:p>
          <a:p>
            <a:pPr algn="r"/>
            <a:r>
              <a:rPr lang="fr-BE" smtClean="0"/>
              <a:t>Oberauer (2002)</a:t>
            </a:r>
          </a:p>
          <a:p>
            <a:pPr algn="r"/>
            <a:r>
              <a:rPr lang="fr-BE" smtClean="0"/>
              <a:t> Majerus </a:t>
            </a:r>
            <a:r>
              <a:rPr lang="fr-BE"/>
              <a:t>(2013</a:t>
            </a:r>
            <a:r>
              <a:rPr lang="fr-BE" smtClean="0"/>
              <a:t>)</a:t>
            </a:r>
            <a:endParaRPr lang="fr-BE"/>
          </a:p>
        </p:txBody>
      </p:sp>
      <p:sp>
        <p:nvSpPr>
          <p:cNvPr id="23" name="ZoneTexte 22"/>
          <p:cNvSpPr txBox="1"/>
          <p:nvPr/>
        </p:nvSpPr>
        <p:spPr>
          <a:xfrm>
            <a:off x="3187089" y="2101338"/>
            <a:ext cx="2004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mtClean="0"/>
              <a:t>Long-term memory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85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Introduction</a:t>
            </a:r>
            <a:endParaRPr lang="en-GB" sz="2000">
              <a:latin typeface="+mj-lt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3318600" y="3468458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Ellipse 9"/>
          <p:cNvSpPr/>
          <p:nvPr/>
        </p:nvSpPr>
        <p:spPr>
          <a:xfrm>
            <a:off x="3556877" y="4316274"/>
            <a:ext cx="334632" cy="3346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Ellipse 10"/>
          <p:cNvSpPr/>
          <p:nvPr/>
        </p:nvSpPr>
        <p:spPr>
          <a:xfrm>
            <a:off x="4093833" y="3782336"/>
            <a:ext cx="334632" cy="33463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Ellipse 11"/>
          <p:cNvSpPr/>
          <p:nvPr/>
        </p:nvSpPr>
        <p:spPr>
          <a:xfrm>
            <a:off x="3257253" y="2877010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Ellipse 12"/>
          <p:cNvSpPr/>
          <p:nvPr/>
        </p:nvSpPr>
        <p:spPr>
          <a:xfrm>
            <a:off x="4572000" y="3211642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Ellipse 13"/>
          <p:cNvSpPr/>
          <p:nvPr/>
        </p:nvSpPr>
        <p:spPr>
          <a:xfrm>
            <a:off x="5385024" y="3782336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Ellipse 15"/>
          <p:cNvSpPr/>
          <p:nvPr/>
        </p:nvSpPr>
        <p:spPr>
          <a:xfrm>
            <a:off x="2742557" y="4737818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Ellipse 16"/>
          <p:cNvSpPr/>
          <p:nvPr/>
        </p:nvSpPr>
        <p:spPr>
          <a:xfrm>
            <a:off x="3864263" y="5002612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Ellipse 17"/>
          <p:cNvSpPr/>
          <p:nvPr/>
        </p:nvSpPr>
        <p:spPr>
          <a:xfrm>
            <a:off x="5217708" y="4737818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Ellipse 18"/>
          <p:cNvSpPr/>
          <p:nvPr/>
        </p:nvSpPr>
        <p:spPr>
          <a:xfrm>
            <a:off x="2407925" y="3713373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Ellipse 25"/>
          <p:cNvSpPr/>
          <p:nvPr/>
        </p:nvSpPr>
        <p:spPr>
          <a:xfrm>
            <a:off x="4093833" y="2700940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Ellipse 26"/>
          <p:cNvSpPr/>
          <p:nvPr/>
        </p:nvSpPr>
        <p:spPr>
          <a:xfrm>
            <a:off x="4457650" y="4650906"/>
            <a:ext cx="334632" cy="3346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Ellipse 27"/>
          <p:cNvSpPr/>
          <p:nvPr/>
        </p:nvSpPr>
        <p:spPr>
          <a:xfrm>
            <a:off x="4744072" y="3968892"/>
            <a:ext cx="334632" cy="3346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Ellipse 29"/>
          <p:cNvSpPr/>
          <p:nvPr/>
        </p:nvSpPr>
        <p:spPr>
          <a:xfrm>
            <a:off x="5313032" y="3077195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Ellipse 30"/>
          <p:cNvSpPr/>
          <p:nvPr/>
        </p:nvSpPr>
        <p:spPr>
          <a:xfrm>
            <a:off x="5846975" y="4398871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Ellipse 31"/>
          <p:cNvSpPr/>
          <p:nvPr/>
        </p:nvSpPr>
        <p:spPr>
          <a:xfrm>
            <a:off x="2877998" y="4103354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Ellipse 1"/>
          <p:cNvSpPr/>
          <p:nvPr/>
        </p:nvSpPr>
        <p:spPr>
          <a:xfrm>
            <a:off x="3975802" y="3664305"/>
            <a:ext cx="570694" cy="570694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ZoneTexte 21"/>
          <p:cNvSpPr txBox="1"/>
          <p:nvPr/>
        </p:nvSpPr>
        <p:spPr>
          <a:xfrm>
            <a:off x="6093535" y="1480751"/>
            <a:ext cx="29431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BE"/>
              <a:t>Martin, Saffran, &amp; Dell (1996</a:t>
            </a:r>
            <a:r>
              <a:rPr lang="fr-BE" smtClean="0"/>
              <a:t>)</a:t>
            </a:r>
          </a:p>
          <a:p>
            <a:pPr algn="r"/>
            <a:r>
              <a:rPr lang="fr-BE" smtClean="0"/>
              <a:t>Cowan (2001)</a:t>
            </a:r>
          </a:p>
          <a:p>
            <a:pPr algn="r"/>
            <a:r>
              <a:rPr lang="fr-BE" smtClean="0"/>
              <a:t>Oberauer (2002)</a:t>
            </a:r>
          </a:p>
          <a:p>
            <a:pPr algn="r"/>
            <a:r>
              <a:rPr lang="fr-BE" smtClean="0"/>
              <a:t> Majerus </a:t>
            </a:r>
            <a:r>
              <a:rPr lang="fr-BE"/>
              <a:t>(2013</a:t>
            </a:r>
            <a:r>
              <a:rPr lang="fr-BE" smtClean="0"/>
              <a:t>)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765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791267"/>
            <a:ext cx="9144000" cy="628971"/>
          </a:xfrm>
          <a:prstGeom prst="rect">
            <a:avLst/>
          </a:prstGeom>
          <a:solidFill>
            <a:srgbClr val="414F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2000">
                <a:latin typeface="+mj-lt"/>
              </a:rPr>
              <a:t>Introduction</a:t>
            </a:r>
            <a:endParaRPr lang="en-GB" sz="2000">
              <a:latin typeface="+mj-lt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3318600" y="3468458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Ellipse 9"/>
          <p:cNvSpPr/>
          <p:nvPr/>
        </p:nvSpPr>
        <p:spPr>
          <a:xfrm>
            <a:off x="3556877" y="4316274"/>
            <a:ext cx="334632" cy="3346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Ellipse 10"/>
          <p:cNvSpPr/>
          <p:nvPr/>
        </p:nvSpPr>
        <p:spPr>
          <a:xfrm>
            <a:off x="4093833" y="3782336"/>
            <a:ext cx="334632" cy="33463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Ellipse 11"/>
          <p:cNvSpPr/>
          <p:nvPr/>
        </p:nvSpPr>
        <p:spPr>
          <a:xfrm>
            <a:off x="3257253" y="2877010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Ellipse 12"/>
          <p:cNvSpPr/>
          <p:nvPr/>
        </p:nvSpPr>
        <p:spPr>
          <a:xfrm>
            <a:off x="4572000" y="3211642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Ellipse 13"/>
          <p:cNvSpPr/>
          <p:nvPr/>
        </p:nvSpPr>
        <p:spPr>
          <a:xfrm>
            <a:off x="5385024" y="3782336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Ellipse 15"/>
          <p:cNvSpPr/>
          <p:nvPr/>
        </p:nvSpPr>
        <p:spPr>
          <a:xfrm>
            <a:off x="2742557" y="4737818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Ellipse 16"/>
          <p:cNvSpPr/>
          <p:nvPr/>
        </p:nvSpPr>
        <p:spPr>
          <a:xfrm>
            <a:off x="3864263" y="5002612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Ellipse 17"/>
          <p:cNvSpPr/>
          <p:nvPr/>
        </p:nvSpPr>
        <p:spPr>
          <a:xfrm>
            <a:off x="5217708" y="4737818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Ellipse 18"/>
          <p:cNvSpPr/>
          <p:nvPr/>
        </p:nvSpPr>
        <p:spPr>
          <a:xfrm>
            <a:off x="2407925" y="3713373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Ellipse 25"/>
          <p:cNvSpPr/>
          <p:nvPr/>
        </p:nvSpPr>
        <p:spPr>
          <a:xfrm>
            <a:off x="4093833" y="2700940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Ellipse 26"/>
          <p:cNvSpPr/>
          <p:nvPr/>
        </p:nvSpPr>
        <p:spPr>
          <a:xfrm>
            <a:off x="4457650" y="4650906"/>
            <a:ext cx="334632" cy="3346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Ellipse 27"/>
          <p:cNvSpPr/>
          <p:nvPr/>
        </p:nvSpPr>
        <p:spPr>
          <a:xfrm>
            <a:off x="4744072" y="3968892"/>
            <a:ext cx="334632" cy="33463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Ellipse 29"/>
          <p:cNvSpPr/>
          <p:nvPr/>
        </p:nvSpPr>
        <p:spPr>
          <a:xfrm>
            <a:off x="5313032" y="3077195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Ellipse 30"/>
          <p:cNvSpPr/>
          <p:nvPr/>
        </p:nvSpPr>
        <p:spPr>
          <a:xfrm>
            <a:off x="5846975" y="4398871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Ellipse 31"/>
          <p:cNvSpPr/>
          <p:nvPr/>
        </p:nvSpPr>
        <p:spPr>
          <a:xfrm>
            <a:off x="2877998" y="4103354"/>
            <a:ext cx="334632" cy="33463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Ellipse 1"/>
          <p:cNvSpPr/>
          <p:nvPr/>
        </p:nvSpPr>
        <p:spPr>
          <a:xfrm>
            <a:off x="4634264" y="3850861"/>
            <a:ext cx="570694" cy="570694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ZoneTexte 20"/>
          <p:cNvSpPr txBox="1"/>
          <p:nvPr/>
        </p:nvSpPr>
        <p:spPr>
          <a:xfrm>
            <a:off x="6093535" y="1480751"/>
            <a:ext cx="29431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BE"/>
              <a:t>Martin, Saffran, &amp; Dell (1996</a:t>
            </a:r>
            <a:r>
              <a:rPr lang="fr-BE" smtClean="0"/>
              <a:t>)</a:t>
            </a:r>
          </a:p>
          <a:p>
            <a:pPr algn="r"/>
            <a:r>
              <a:rPr lang="fr-BE" smtClean="0"/>
              <a:t>Cowan (2001)</a:t>
            </a:r>
          </a:p>
          <a:p>
            <a:pPr algn="r"/>
            <a:r>
              <a:rPr lang="fr-BE" smtClean="0"/>
              <a:t>Oberauer (2002)</a:t>
            </a:r>
          </a:p>
          <a:p>
            <a:pPr algn="r"/>
            <a:r>
              <a:rPr lang="fr-BE" smtClean="0"/>
              <a:t> Majerus </a:t>
            </a:r>
            <a:r>
              <a:rPr lang="fr-BE"/>
              <a:t>(2013</a:t>
            </a:r>
            <a:r>
              <a:rPr lang="fr-BE" smtClean="0"/>
              <a:t>)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93818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8177</TotalTime>
  <Words>796</Words>
  <Application>Microsoft Office PowerPoint</Application>
  <PresentationFormat>Affichage à l'écran (4:3)</PresentationFormat>
  <Paragraphs>294</Paragraphs>
  <Slides>47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47</vt:i4>
      </vt:variant>
    </vt:vector>
  </HeadingPairs>
  <TitlesOfParts>
    <vt:vector size="54" baseType="lpstr">
      <vt:lpstr>Arial</vt:lpstr>
      <vt:lpstr>Calibri</vt:lpstr>
      <vt:lpstr>Calibri Light</vt:lpstr>
      <vt:lpstr>Cambria</vt:lpstr>
      <vt:lpstr>Thème Office</vt:lpstr>
      <vt:lpstr>GraphPad Prism 6 Project</vt:lpstr>
      <vt:lpstr>Prism 6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Benjamin Kowialiewski</dc:creator>
  <cp:lastModifiedBy>Benjamin Kowialiewski</cp:lastModifiedBy>
  <cp:revision>1483</cp:revision>
  <dcterms:created xsi:type="dcterms:W3CDTF">2015-05-22T14:26:12Z</dcterms:created>
  <dcterms:modified xsi:type="dcterms:W3CDTF">2018-06-25T16:20:02Z</dcterms:modified>
</cp:coreProperties>
</file>