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"/>
  </p:notesMasterIdLst>
  <p:sldIdLst>
    <p:sldId id="256" r:id="rId2"/>
  </p:sldIdLst>
  <p:sldSz cx="30275213" cy="42786300"/>
  <p:notesSz cx="7099300" cy="10234613"/>
  <p:defaultTextStyle>
    <a:defPPr>
      <a:defRPr lang="en-US"/>
    </a:defPPr>
    <a:lvl1pPr marL="0" algn="l" defTabSz="45704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042" algn="l" defTabSz="45704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085" algn="l" defTabSz="45704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128" algn="l" defTabSz="45704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171" algn="l" defTabSz="45704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213" algn="l" defTabSz="45704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255" algn="l" defTabSz="45704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298" algn="l" defTabSz="45704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340" algn="l" defTabSz="45704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="" xmlns:p15="http://schemas.microsoft.com/office/powerpoint/2012/main">
        <p15:guide id="1" orient="horz" pos="13477" userDrawn="1">
          <p15:clr>
            <a:srgbClr val="A4A3A4"/>
          </p15:clr>
        </p15:guide>
        <p15:guide id="2" pos="95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an Deleuze" initials="SD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4"/>
    <a:srgbClr val="70AD47"/>
    <a:srgbClr val="F4B18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510" autoAdjust="0"/>
    <p:restoredTop sz="94660"/>
  </p:normalViewPr>
  <p:slideViewPr>
    <p:cSldViewPr>
      <p:cViewPr>
        <p:scale>
          <a:sx n="30" d="100"/>
          <a:sy n="30" d="100"/>
        </p:scale>
        <p:origin x="-1548" y="-72"/>
      </p:cViewPr>
      <p:guideLst>
        <p:guide orient="horz" pos="13476"/>
        <p:guide pos="9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A31902B8-4571-42DF-A959-7B94D174B5B7}" type="datetimeFigureOut">
              <a:rPr lang="fr-FR"/>
              <a:pPr/>
              <a:t>12/10/2017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27275" y="1279525"/>
            <a:ext cx="2444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9860D6B0-2B69-4005-927B-A0459FF643E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95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042" algn="l" defTabSz="91408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085" algn="l" defTabSz="91408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128" algn="l" defTabSz="91408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171" algn="l" defTabSz="91408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213" algn="l" defTabSz="91408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255" algn="l" defTabSz="91408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199298" algn="l" defTabSz="91408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6340" algn="l" defTabSz="91408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27275" y="1279525"/>
            <a:ext cx="2444750" cy="345281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0D6B0-2B69-4005-927B-A0459FF643EF}" type="slidenum">
              <a:rPr lang="fr-FR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39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2298"/>
            <a:ext cx="25733931" cy="1489597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72715"/>
            <a:ext cx="22706410" cy="10330115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385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675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7974"/>
            <a:ext cx="6528093" cy="3625941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7974"/>
            <a:ext cx="19205838" cy="3625941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942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828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66875"/>
            <a:ext cx="26112371" cy="17797909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33159"/>
            <a:ext cx="26112371" cy="935950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171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89872"/>
            <a:ext cx="12866966" cy="271475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89872"/>
            <a:ext cx="12866966" cy="271475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457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7984"/>
            <a:ext cx="26112371" cy="82700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88589"/>
            <a:ext cx="12807832" cy="5140295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28885"/>
            <a:ext cx="12807832" cy="2298773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88589"/>
            <a:ext cx="12870909" cy="5140295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28885"/>
            <a:ext cx="12870909" cy="2298773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404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476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2175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2420"/>
            <a:ext cx="9764544" cy="9983470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0444"/>
            <a:ext cx="15326827" cy="3040600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35890"/>
            <a:ext cx="9764544" cy="23780074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48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2420"/>
            <a:ext cx="9764544" cy="9983470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0444"/>
            <a:ext cx="15326827" cy="3040600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35890"/>
            <a:ext cx="9764544" cy="23780074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611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7984"/>
            <a:ext cx="26112371" cy="827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89872"/>
            <a:ext cx="26112371" cy="27147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56571"/>
            <a:ext cx="6811923" cy="2277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D73B0-D718-4883-90A8-B0545EE44097}" type="datetimeFigureOut">
              <a:rPr lang="fr-BE" smtClean="0"/>
              <a:pPr/>
              <a:t>12/10/2017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56571"/>
            <a:ext cx="10217884" cy="2277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56571"/>
            <a:ext cx="6811923" cy="2277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07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/>
        </p:nvSpPr>
        <p:spPr>
          <a:xfrm>
            <a:off x="5128494" y="510830"/>
            <a:ext cx="19168168" cy="1781254"/>
          </a:xfrm>
          <a:prstGeom prst="roundRect">
            <a:avLst>
              <a:gd name="adj" fmla="val 9676"/>
            </a:avLst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505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128494" y="2624970"/>
            <a:ext cx="19168168" cy="1255579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EGYPTIEN, N</a:t>
            </a:r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SHIMIZU, 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ROBITEAU, 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GUIEU, M LEFEBVRE, 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DELEUZE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Clinical Sciences, Clinique </a:t>
            </a:r>
            <a:r>
              <a:rPr lang="en-GB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Vétérinaire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Universitaire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Liège, Belgium</a:t>
            </a:r>
            <a:endParaRPr lang="fr-B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737054" y="7639622"/>
            <a:ext cx="9144000" cy="6480720"/>
          </a:xfrm>
          <a:prstGeom prst="roundRect">
            <a:avLst>
              <a:gd name="adj" fmla="val 8052"/>
            </a:avLst>
          </a:prstGeom>
          <a:noFill/>
          <a:ln w="57150">
            <a:solidFill>
              <a:srgbClr val="70AD4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r>
              <a:rPr lang="en-GB" sz="4800" b="1" dirty="0" smtClean="0">
                <a:solidFill>
                  <a:schemeClr val="tx1"/>
                </a:solidFill>
                <a:latin typeface="Arial" charset="0"/>
              </a:rPr>
              <a:t>3-y old neutered Sheltie</a:t>
            </a:r>
          </a:p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endParaRPr lang="en-GB" sz="3347" b="1" dirty="0">
              <a:solidFill>
                <a:schemeClr val="tx1"/>
              </a:solidFill>
              <a:latin typeface="Arial" charset="0"/>
            </a:endParaRP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4400" dirty="0" smtClean="0">
                <a:solidFill>
                  <a:srgbClr val="000000"/>
                </a:solidFill>
                <a:latin typeface="Arial Narrow"/>
                <a:cs typeface="Arial Narrow"/>
              </a:rPr>
              <a:t>36 hours post ovariohysterectomy on </a:t>
            </a:r>
            <a:r>
              <a:rPr lang="en-GB" sz="4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four dead puppies</a:t>
            </a: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Referred under </a:t>
            </a: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amoxicillin-acid clavulanic </a:t>
            </a: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and </a:t>
            </a:r>
            <a:r>
              <a:rPr lang="en-US" sz="4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enrofloxacin</a:t>
            </a:r>
            <a:endParaRPr lang="en-US" sz="4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4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 Narrow"/>
              </a:rPr>
              <a:t>At admission : </a:t>
            </a:r>
          </a:p>
          <a:p>
            <a:pPr marL="984822" lvl="1" indent="-571500" defTabSz="76413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4400" dirty="0" smtClean="0">
                <a:solidFill>
                  <a:srgbClr val="000000"/>
                </a:solidFill>
                <a:latin typeface="Arial Narrow"/>
                <a:cs typeface="Arial Narrow"/>
              </a:rPr>
              <a:t>severe </a:t>
            </a:r>
            <a:r>
              <a:rPr lang="en-GB" sz="4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hypotension </a:t>
            </a:r>
          </a:p>
          <a:p>
            <a:pPr marL="984822" lvl="1" indent="-571500" defTabSz="76413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4400" dirty="0" smtClean="0">
                <a:solidFill>
                  <a:srgbClr val="000000"/>
                </a:solidFill>
                <a:latin typeface="Arial Narrow"/>
                <a:cs typeface="Arial Narrow"/>
              </a:rPr>
              <a:t>septic decompensated shock</a:t>
            </a:r>
            <a:endParaRPr lang="fr-BE" sz="2000" dirty="0"/>
          </a:p>
        </p:txBody>
      </p:sp>
      <p:sp>
        <p:nvSpPr>
          <p:cNvPr id="16" name="Rectangle 15"/>
          <p:cNvSpPr/>
          <p:nvPr/>
        </p:nvSpPr>
        <p:spPr>
          <a:xfrm>
            <a:off x="5552729" y="537758"/>
            <a:ext cx="19168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CANINE GANGRENOUS MASTITIS : </a:t>
            </a:r>
            <a:r>
              <a:rPr lang="en-GB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SERIES OF THREE PATIENTS</a:t>
            </a:r>
            <a:endParaRPr lang="fr-BE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15676538" y="28809974"/>
            <a:ext cx="14005668" cy="6603973"/>
          </a:xfrm>
          <a:prstGeom prst="roundRect">
            <a:avLst>
              <a:gd name="adj" fmla="val 7113"/>
            </a:avLst>
          </a:prstGeom>
          <a:noFill/>
          <a:ln w="57150">
            <a:solidFill>
              <a:srgbClr val="70AD4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r>
              <a:rPr lang="en-GB" sz="4800" b="1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Common treatments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71500" indent="-571500" algn="just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Aggressive </a:t>
            </a:r>
            <a:r>
              <a:rPr lang="en-US" sz="4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fluidotherapy</a:t>
            </a:r>
            <a:endParaRPr lang="en-US" sz="4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71500" indent="-571500" algn="just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Continuation 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of initial </a:t>
            </a:r>
            <a:r>
              <a:rPr lang="en-US" sz="4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antibiotherapy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en-US" sz="4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71500" indent="-571500" algn="just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Progressive </a:t>
            </a: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debridement</a:t>
            </a:r>
            <a:endParaRPr lang="en-US" sz="4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71500" indent="-571500" algn="just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Bandages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  <a:endParaRPr lang="en-US" sz="4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028542" lvl="1" indent="-571500" algn="just" defTabSz="76413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wet-to-dry </a:t>
            </a:r>
          </a:p>
          <a:p>
            <a:pPr marL="1028542" lvl="1" indent="-571500" algn="just" defTabSz="76413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alginate-honey patches</a:t>
            </a:r>
            <a:endParaRPr lang="en-US" sz="4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71500" indent="-571500" algn="just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Extensive 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debridement under </a:t>
            </a:r>
            <a:r>
              <a:rPr lang="en-US" sz="4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anaesthesia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en-US" sz="4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71500" indent="-571500" algn="just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Surgical 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closure of the wound </a:t>
            </a:r>
            <a:endParaRPr lang="fr-BE" sz="4400" dirty="0">
              <a:solidFill>
                <a:schemeClr val="tx1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15646530" y="36370814"/>
            <a:ext cx="14005668" cy="5616624"/>
          </a:xfrm>
          <a:prstGeom prst="roundRect">
            <a:avLst>
              <a:gd name="adj" fmla="val 11721"/>
            </a:avLst>
          </a:prstGeom>
          <a:noFill/>
          <a:ln w="5715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Gangrenous</a:t>
            </a:r>
            <a:r>
              <a:rPr lang="fr-BE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mastistis</a:t>
            </a:r>
            <a:endParaRPr lang="fr-BE" sz="4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more prevalent in ruminants while </a:t>
            </a: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rare in the bitch</a:t>
            </a:r>
          </a:p>
          <a:p>
            <a:pPr marL="571500" indent="-571500" algn="just">
              <a:buFontTx/>
              <a:buChar char="-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mostly </a:t>
            </a:r>
            <a:r>
              <a:rPr lang="en-US" sz="4400" i="1" dirty="0">
                <a:solidFill>
                  <a:schemeClr val="tx1"/>
                </a:solidFill>
                <a:latin typeface="Arial Narrow" panose="020B0606020202030204" pitchFamily="34" charset="0"/>
              </a:rPr>
              <a:t>Staphylococcus aureus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 (Gram +, Catalase +) </a:t>
            </a:r>
            <a:endParaRPr lang="en-US" sz="4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alpha </a:t>
            </a:r>
            <a:r>
              <a:rPr lang="en-US" sz="4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haemolysin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 binding to ADAM10 leads to necrosis and gangrene by: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 pores membrane </a:t>
            </a:r>
            <a:r>
              <a:rPr lang="en-US" sz="440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calcium</a:t>
            </a: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inflow</a:t>
            </a: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acute inflammation 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severe edema 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cleavage of E-cadherin</a:t>
            </a:r>
          </a:p>
        </p:txBody>
      </p:sp>
      <p:sp>
        <p:nvSpPr>
          <p:cNvPr id="38" name="Rectangle à coins arrondis 37"/>
          <p:cNvSpPr/>
          <p:nvPr/>
        </p:nvSpPr>
        <p:spPr>
          <a:xfrm>
            <a:off x="737054" y="28809974"/>
            <a:ext cx="13595710" cy="9001000"/>
          </a:xfrm>
          <a:prstGeom prst="roundRect">
            <a:avLst>
              <a:gd name="adj" fmla="val 10948"/>
            </a:avLst>
          </a:prstGeom>
          <a:noFill/>
          <a:ln w="5715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endParaRPr lang="en-GB" sz="3679" b="1" dirty="0">
              <a:solidFill>
                <a:srgbClr val="000000"/>
              </a:solidFill>
              <a:latin typeface="Arial Narrow"/>
              <a:ea typeface="Arial" panose="020B0604020202020204" pitchFamily="34" charset="0"/>
              <a:cs typeface="Arial Narrow"/>
            </a:endParaRPr>
          </a:p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r>
              <a:rPr lang="en-GB" sz="4800" b="1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 Narrow"/>
              </a:rPr>
              <a:t>Negative Pressure Wound Therapy </a:t>
            </a:r>
          </a:p>
          <a:p>
            <a:pPr algn="just"/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  </a:t>
            </a: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Indications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open wound management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infection control 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stimulating granulation</a:t>
            </a:r>
          </a:p>
          <a:p>
            <a:pPr marL="480197" indent="-480197" algn="just">
              <a:buFontTx/>
              <a:buChar char="-"/>
            </a:pPr>
            <a:r>
              <a:rPr lang="en-US" sz="4400" b="1" dirty="0">
                <a:solidFill>
                  <a:schemeClr val="tx1"/>
                </a:solidFill>
                <a:latin typeface="Arial Narrow" panose="020B0606020202030204" pitchFamily="34" charset="0"/>
              </a:rPr>
              <a:t>Advantages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 compared to standard bandages</a:t>
            </a:r>
            <a:r>
              <a:rPr lang="en-US" sz="4400" b="1" dirty="0"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increases contraction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shorter closure rate 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cost is comparable 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only one change  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earlier surgical closure </a:t>
            </a:r>
          </a:p>
          <a:p>
            <a:pPr marL="480197" indent="-480197" algn="just">
              <a:buFontTx/>
              <a:buChar char="-"/>
            </a:pPr>
            <a:r>
              <a:rPr lang="en-US" sz="4400" b="1" dirty="0">
                <a:solidFill>
                  <a:schemeClr val="tx1"/>
                </a:solidFill>
                <a:latin typeface="Arial Narrow" panose="020B0606020202030204" pitchFamily="34" charset="0"/>
              </a:rPr>
              <a:t>Complication</a:t>
            </a: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</a:p>
          <a:p>
            <a:pPr marL="893519" lvl="1" indent="-480197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Arial Narrow" panose="020B0606020202030204" pitchFamily="34" charset="0"/>
              </a:rPr>
              <a:t>vacuum loss: surgeon’s experience dependant</a:t>
            </a:r>
            <a:endParaRPr lang="en-GB" sz="4400" b="1" dirty="0">
              <a:solidFill>
                <a:schemeClr val="tx1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endParaRPr lang="en-GB" sz="36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2929956" y="25686878"/>
            <a:ext cx="5658667" cy="2397272"/>
          </a:xfrm>
          <a:prstGeom prst="roundRect">
            <a:avLst/>
          </a:prstGeom>
          <a:noFill/>
          <a:ln w="38100">
            <a:solidFill>
              <a:srgbClr val="70AD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Figure </a:t>
            </a:r>
            <a:r>
              <a:rPr lang="en-US" sz="3600" b="1" dirty="0">
                <a:solidFill>
                  <a:srgbClr val="000000"/>
                </a:solidFill>
                <a:latin typeface="Arial Narrow"/>
                <a:cs typeface="Arial Narrow"/>
              </a:rPr>
              <a:t>2</a:t>
            </a:r>
            <a:r>
              <a:rPr lang="en-US" sz="36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Arial Narrow"/>
                <a:cs typeface="Arial Narrow"/>
              </a:rPr>
              <a:t>day </a:t>
            </a:r>
            <a:r>
              <a:rPr lang="en-US" sz="36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7:</a:t>
            </a:r>
            <a:r>
              <a:rPr lang="en-US" sz="360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 Narrow"/>
                <a:cs typeface="Arial Narrow"/>
              </a:rPr>
              <a:t>Negative Pressure Wound Therapy device after extensive debridement</a:t>
            </a:r>
            <a:endParaRPr lang="fr-BE" sz="1339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0" name="Rectangle à coins arrondis 49"/>
          <p:cNvSpPr/>
          <p:nvPr/>
        </p:nvSpPr>
        <p:spPr>
          <a:xfrm>
            <a:off x="8066291" y="4327254"/>
            <a:ext cx="14141045" cy="2808312"/>
          </a:xfrm>
          <a:prstGeom prst="roundRect">
            <a:avLst>
              <a:gd name="adj" fmla="val 10045"/>
            </a:avLst>
          </a:prstGeom>
          <a:noFill/>
          <a:ln w="53975">
            <a:solidFill>
              <a:srgbClr val="70AD4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r>
              <a:rPr lang="fr-BE" sz="4800" b="1" dirty="0" err="1">
                <a:solidFill>
                  <a:schemeClr val="tx1"/>
                </a:solidFill>
                <a:latin typeface="Arial"/>
                <a:cs typeface="Times New Roman" pitchFamily="18" charset="0"/>
              </a:rPr>
              <a:t>Purpose</a:t>
            </a:r>
            <a:r>
              <a:rPr lang="fr-BE" sz="4800" b="1" dirty="0">
                <a:solidFill>
                  <a:schemeClr val="tx1"/>
                </a:solidFill>
                <a:latin typeface="Arial"/>
                <a:cs typeface="Times New Roman" pitchFamily="18" charset="0"/>
              </a:rPr>
              <a:t> </a:t>
            </a:r>
            <a:r>
              <a:rPr lang="fr-BE" sz="4800" b="1" dirty="0" smtClean="0">
                <a:solidFill>
                  <a:schemeClr val="tx1"/>
                </a:solidFill>
                <a:latin typeface="Arial"/>
                <a:cs typeface="Times New Roman" pitchFamily="18" charset="0"/>
              </a:rPr>
              <a:t>and </a:t>
            </a:r>
            <a:r>
              <a:rPr lang="fr-BE" sz="4800" b="1" dirty="0" err="1" smtClean="0">
                <a:solidFill>
                  <a:schemeClr val="tx1"/>
                </a:solidFill>
                <a:latin typeface="Arial"/>
                <a:cs typeface="Times New Roman" pitchFamily="18" charset="0"/>
              </a:rPr>
              <a:t>Diagnosis</a:t>
            </a:r>
            <a:endParaRPr lang="fr-BE" sz="3347" b="1" dirty="0">
              <a:solidFill>
                <a:schemeClr val="tx1"/>
              </a:solidFill>
              <a:latin typeface="Arial"/>
              <a:cs typeface="Times New Roman" pitchFamily="18" charset="0"/>
            </a:endParaRPr>
          </a:p>
          <a:p>
            <a:pPr algn="just" defTabSz="764136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  <a:latin typeface="Arial Narrow"/>
                <a:ea typeface="Arial" panose="020B0604020202020204" pitchFamily="34" charset="0"/>
                <a:cs typeface="Arial Narrow"/>
              </a:rPr>
              <a:t>To describe </a:t>
            </a:r>
            <a:r>
              <a:rPr lang="en-GB" sz="4400" dirty="0" smtClean="0">
                <a:solidFill>
                  <a:srgbClr val="000000"/>
                </a:solidFill>
                <a:latin typeface="Arial Narrow"/>
                <a:ea typeface="Arial" panose="020B0604020202020204" pitchFamily="34" charset="0"/>
                <a:cs typeface="Arial Narrow"/>
              </a:rPr>
              <a:t>and compare the clinical presentations and treatments</a:t>
            </a:r>
            <a:r>
              <a:rPr lang="en-GB" sz="4400" dirty="0">
                <a:solidFill>
                  <a:srgbClr val="000000"/>
                </a:solidFill>
                <a:latin typeface="Arial Narrow"/>
                <a:ea typeface="Arial" panose="020B0604020202020204" pitchFamily="34" charset="0"/>
                <a:cs typeface="Arial Narrow"/>
              </a:rPr>
              <a:t>, </a:t>
            </a:r>
            <a:r>
              <a:rPr lang="en-GB" sz="4400" dirty="0" smtClean="0">
                <a:solidFill>
                  <a:srgbClr val="000000"/>
                </a:solidFill>
                <a:latin typeface="Arial Narrow"/>
                <a:ea typeface="Arial" panose="020B0604020202020204" pitchFamily="34" charset="0"/>
                <a:cs typeface="Arial Narrow"/>
              </a:rPr>
              <a:t>of three bitches with </a:t>
            </a:r>
            <a:r>
              <a:rPr lang="en-GB" sz="4400" b="1" dirty="0" smtClean="0">
                <a:solidFill>
                  <a:srgbClr val="000000"/>
                </a:solidFill>
                <a:latin typeface="Arial Narrow"/>
                <a:ea typeface="Arial" panose="020B0604020202020204" pitchFamily="34" charset="0"/>
                <a:cs typeface="Arial Narrow"/>
              </a:rPr>
              <a:t>fulminant mastitis with gangrenous involvement</a:t>
            </a:r>
            <a:r>
              <a:rPr lang="en-GB" sz="4400" b="1" dirty="0">
                <a:solidFill>
                  <a:srgbClr val="000000"/>
                </a:solidFill>
                <a:latin typeface="Arial Narrow"/>
                <a:ea typeface="Arial" panose="020B0604020202020204" pitchFamily="34" charset="0"/>
                <a:cs typeface="Arial Narrow"/>
              </a:rPr>
              <a:t>.</a:t>
            </a:r>
            <a:endParaRPr lang="fr-BE" sz="4400" b="1" i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1888356" y="20127830"/>
            <a:ext cx="7328746" cy="1121304"/>
          </a:xfrm>
          <a:prstGeom prst="roundRect">
            <a:avLst/>
          </a:prstGeom>
          <a:noFill/>
          <a:ln w="38100">
            <a:solidFill>
              <a:srgbClr val="70AD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Arial Narrow"/>
                <a:cs typeface="Arial Narrow"/>
              </a:rPr>
              <a:t>Figure 1: at presentation: </a:t>
            </a:r>
            <a:r>
              <a:rPr lang="en-GB" sz="3600" dirty="0">
                <a:solidFill>
                  <a:srgbClr val="000000"/>
                </a:solidFill>
                <a:latin typeface="Arial Narrow"/>
                <a:cs typeface="Arial Narrow"/>
              </a:rPr>
              <a:t>mammary glands: extremely </a:t>
            </a:r>
            <a:r>
              <a:rPr lang="en-GB" sz="3600" dirty="0" smtClean="0">
                <a:solidFill>
                  <a:srgbClr val="000000"/>
                </a:solidFill>
                <a:latin typeface="Arial Narrow"/>
                <a:cs typeface="Arial Narrow"/>
              </a:rPr>
              <a:t>swollen, not </a:t>
            </a:r>
            <a:r>
              <a:rPr lang="en-GB" sz="3600" dirty="0">
                <a:solidFill>
                  <a:srgbClr val="000000"/>
                </a:solidFill>
                <a:latin typeface="Arial Narrow"/>
                <a:cs typeface="Arial Narrow"/>
              </a:rPr>
              <a:t>painful</a:t>
            </a:r>
            <a:endParaRPr lang="fr-BE" sz="3600" dirty="0">
              <a:solidFill>
                <a:schemeClr val="tx1"/>
              </a:solidFill>
              <a:latin typeface="Arial Narrow" panose="020B0606020202030204" pitchFamily="34" charset="0"/>
              <a:cs typeface="Arial Narrow"/>
            </a:endParaRPr>
          </a:p>
        </p:txBody>
      </p:sp>
      <p:pic>
        <p:nvPicPr>
          <p:cNvPr id="54" name="Image 1" descr="compagn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3353" y="510830"/>
            <a:ext cx="2644142" cy="2358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pic>
        <p:nvPicPr>
          <p:cNvPr id="55" name="Image 1" descr="uliege-logo-couleurs-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r="7732" b="12125"/>
          <a:stretch>
            <a:fillRect/>
          </a:stretch>
        </p:blipFill>
        <p:spPr bwMode="auto">
          <a:xfrm>
            <a:off x="708315" y="537758"/>
            <a:ext cx="4116335" cy="210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Espace réservé du pied de page 55"/>
          <p:cNvSpPr>
            <a:spLocks noGrp="1"/>
          </p:cNvSpPr>
          <p:nvPr>
            <p:ph type="ftr" sz="quarter" idx="11"/>
          </p:nvPr>
        </p:nvSpPr>
        <p:spPr>
          <a:xfrm>
            <a:off x="11946664" y="41915430"/>
            <a:ext cx="6380297" cy="439085"/>
          </a:xfrm>
        </p:spPr>
        <p:txBody>
          <a:bodyPr/>
          <a:lstStyle/>
          <a:p>
            <a:r>
              <a:rPr lang="fr-BE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FARAH </a:t>
            </a:r>
            <a:r>
              <a:rPr lang="fr-BE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2017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82" y="21911624"/>
            <a:ext cx="5632002" cy="329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Rectangle à coins arrondis 33"/>
          <p:cNvSpPr/>
          <p:nvPr/>
        </p:nvSpPr>
        <p:spPr>
          <a:xfrm>
            <a:off x="718058" y="38315029"/>
            <a:ext cx="13614706" cy="3672409"/>
          </a:xfrm>
          <a:prstGeom prst="roundRect">
            <a:avLst>
              <a:gd name="adj" fmla="val 11721"/>
            </a:avLst>
          </a:prstGeom>
          <a:solidFill>
            <a:srgbClr val="C5E0B4"/>
          </a:solidFill>
          <a:ln w="5715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Treatment choice depends on :</a:t>
            </a:r>
            <a:endParaRPr lang="en-US" sz="4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Number of mammary glands involved</a:t>
            </a:r>
          </a:p>
          <a:p>
            <a:pPr marL="685800" indent="-685800" algn="just">
              <a:buFontTx/>
              <a:buChar char="-"/>
            </a:pP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Shock status</a:t>
            </a:r>
          </a:p>
          <a:p>
            <a:pPr marL="685800" indent="-685800" algn="just">
              <a:buFontTx/>
              <a:buChar char="-"/>
            </a:pP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Evolution of necrosis</a:t>
            </a:r>
            <a:endParaRPr lang="en-US" sz="4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10564304" y="7639622"/>
            <a:ext cx="9145017" cy="6480720"/>
          </a:xfrm>
          <a:prstGeom prst="roundRect">
            <a:avLst>
              <a:gd name="adj" fmla="val 8052"/>
            </a:avLst>
          </a:prstGeom>
          <a:noFill/>
          <a:ln w="57150">
            <a:solidFill>
              <a:srgbClr val="70AD4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r>
              <a:rPr lang="en-GB" sz="4800" b="1" dirty="0" smtClean="0">
                <a:solidFill>
                  <a:schemeClr val="tx1"/>
                </a:solidFill>
                <a:latin typeface="Arial" charset="0"/>
              </a:rPr>
              <a:t>2-y old intact Boxer</a:t>
            </a:r>
          </a:p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endParaRPr lang="en-GB" sz="3347" b="1" dirty="0">
              <a:solidFill>
                <a:schemeClr val="tx1"/>
              </a:solidFill>
              <a:latin typeface="Arial" charset="0"/>
            </a:endParaRP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4400" dirty="0" smtClean="0">
                <a:solidFill>
                  <a:srgbClr val="000000"/>
                </a:solidFill>
                <a:latin typeface="Arial Narrow"/>
                <a:cs typeface="Arial Narrow"/>
              </a:rPr>
              <a:t>1 month post partum </a:t>
            </a: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4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healthy litter  </a:t>
            </a:r>
            <a:endParaRPr lang="fr-BE" sz="4400" dirty="0" smtClean="0">
              <a:solidFill>
                <a:srgbClr val="000000"/>
              </a:solidFill>
              <a:latin typeface="Arial Narrow"/>
            </a:endParaRP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Referred under </a:t>
            </a:r>
            <a:r>
              <a:rPr lang="en-US" sz="4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amoxicillin-acid clavulanic </a:t>
            </a: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4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 Narrow"/>
              </a:rPr>
              <a:t>At admission : </a:t>
            </a:r>
          </a:p>
          <a:p>
            <a:pPr marL="984822" lvl="1" indent="-571500" defTabSz="76413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4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prostrated </a:t>
            </a:r>
          </a:p>
          <a:p>
            <a:pPr marL="984822" lvl="1" indent="-571500" defTabSz="76413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4400" dirty="0" smtClean="0">
                <a:solidFill>
                  <a:srgbClr val="000000"/>
                </a:solidFill>
                <a:latin typeface="Arial Narrow"/>
                <a:cs typeface="Arial Narrow"/>
              </a:rPr>
              <a:t>extremely </a:t>
            </a:r>
            <a:r>
              <a:rPr lang="en-GB" sz="4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painful</a:t>
            </a:r>
            <a:r>
              <a:rPr lang="en-GB" sz="4400" dirty="0" smtClean="0">
                <a:solidFill>
                  <a:srgbClr val="000000"/>
                </a:solidFill>
                <a:latin typeface="Arial Narrow"/>
                <a:cs typeface="Arial Narrow"/>
              </a:rPr>
              <a:t> mammary tissue</a:t>
            </a:r>
          </a:p>
        </p:txBody>
      </p:sp>
      <p:sp>
        <p:nvSpPr>
          <p:cNvPr id="37" name="Rectangle à coins arrondis 36"/>
          <p:cNvSpPr/>
          <p:nvPr/>
        </p:nvSpPr>
        <p:spPr>
          <a:xfrm>
            <a:off x="20538206" y="7643478"/>
            <a:ext cx="9144000" cy="6480000"/>
          </a:xfrm>
          <a:prstGeom prst="roundRect">
            <a:avLst>
              <a:gd name="adj" fmla="val 8052"/>
            </a:avLst>
          </a:prstGeom>
          <a:noFill/>
          <a:ln w="57150">
            <a:solidFill>
              <a:srgbClr val="70AD4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r>
              <a:rPr lang="en-GB" sz="4800" b="1" dirty="0">
                <a:solidFill>
                  <a:schemeClr val="tx1"/>
                </a:solidFill>
                <a:latin typeface="Arial" charset="0"/>
              </a:rPr>
              <a:t>3</a:t>
            </a:r>
            <a:r>
              <a:rPr lang="en-GB" sz="4800" b="1" dirty="0" smtClean="0">
                <a:solidFill>
                  <a:schemeClr val="tx1"/>
                </a:solidFill>
                <a:latin typeface="Arial" charset="0"/>
              </a:rPr>
              <a:t>-y old intact New </a:t>
            </a:r>
            <a:r>
              <a:rPr lang="en-GB" sz="4800" b="1" dirty="0" err="1" smtClean="0">
                <a:solidFill>
                  <a:schemeClr val="tx1"/>
                </a:solidFill>
                <a:latin typeface="Arial" charset="0"/>
              </a:rPr>
              <a:t>Foundland</a:t>
            </a:r>
            <a:endParaRPr lang="en-GB" sz="4800" b="1" dirty="0" smtClean="0">
              <a:solidFill>
                <a:schemeClr val="tx1"/>
              </a:solidFill>
              <a:latin typeface="Arial" charset="0"/>
            </a:endParaRPr>
          </a:p>
          <a:p>
            <a:pPr algn="ctr" defTabSz="764136" fontAlgn="base">
              <a:spcBef>
                <a:spcPct val="0"/>
              </a:spcBef>
              <a:spcAft>
                <a:spcPct val="0"/>
              </a:spcAft>
            </a:pPr>
            <a:endParaRPr lang="en-GB" sz="3347" b="1" dirty="0">
              <a:solidFill>
                <a:schemeClr val="tx1"/>
              </a:solidFill>
              <a:latin typeface="Arial" charset="0"/>
            </a:endParaRP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4400" dirty="0" smtClean="0">
                <a:solidFill>
                  <a:srgbClr val="000000"/>
                </a:solidFill>
                <a:latin typeface="Arial Narrow"/>
                <a:cs typeface="Arial Narrow"/>
              </a:rPr>
              <a:t>2 weeks post partum (C-section)</a:t>
            </a: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4400" dirty="0" smtClean="0">
                <a:solidFill>
                  <a:srgbClr val="000000"/>
                </a:solidFill>
                <a:latin typeface="Arial Narrow"/>
              </a:rPr>
              <a:t>3 out of 6 puppies passed away within 3 days of birth due to </a:t>
            </a:r>
            <a:r>
              <a:rPr lang="en-GB" sz="4400" dirty="0" err="1" smtClean="0">
                <a:solidFill>
                  <a:srgbClr val="000000"/>
                </a:solidFill>
                <a:latin typeface="Arial Narrow"/>
              </a:rPr>
              <a:t>agalactia</a:t>
            </a:r>
            <a:endParaRPr lang="en-GB" sz="4400" dirty="0" smtClean="0">
              <a:solidFill>
                <a:srgbClr val="000000"/>
              </a:solidFill>
              <a:latin typeface="Arial Narrow"/>
            </a:endParaRP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Referred under </a:t>
            </a:r>
            <a:r>
              <a:rPr lang="en-US" sz="4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cefazoline</a:t>
            </a:r>
            <a:endParaRPr lang="en-US" sz="4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80197" indent="-480197" defTabSz="764136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4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 Narrow"/>
              </a:rPr>
              <a:t>At admission : </a:t>
            </a:r>
          </a:p>
          <a:p>
            <a:pPr marL="984822" lvl="1" indent="-571500" defTabSz="76413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4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alert </a:t>
            </a:r>
          </a:p>
          <a:p>
            <a:pPr marL="984822" lvl="1" indent="-571500" defTabSz="764136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4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hyperthermia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006" y="21911974"/>
            <a:ext cx="6490400" cy="329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158" y="14912430"/>
            <a:ext cx="8268800" cy="465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960" y="14919974"/>
            <a:ext cx="8432459" cy="465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56" y="14912430"/>
            <a:ext cx="7328746" cy="465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39" y="21911974"/>
            <a:ext cx="6260150" cy="329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Rectangle à coins arrondis 47"/>
          <p:cNvSpPr/>
          <p:nvPr/>
        </p:nvSpPr>
        <p:spPr>
          <a:xfrm>
            <a:off x="20893976" y="20127830"/>
            <a:ext cx="8432459" cy="1121304"/>
          </a:xfrm>
          <a:prstGeom prst="roundRect">
            <a:avLst/>
          </a:prstGeom>
          <a:noFill/>
          <a:ln w="38100">
            <a:solidFill>
              <a:srgbClr val="70AD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Arial Narrow"/>
                <a:cs typeface="Arial Narrow"/>
              </a:rPr>
              <a:t>Figure </a:t>
            </a:r>
            <a:r>
              <a:rPr lang="en-US" sz="36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5: </a:t>
            </a:r>
            <a:r>
              <a:rPr lang="en-US" sz="3600" b="1" dirty="0">
                <a:solidFill>
                  <a:srgbClr val="000000"/>
                </a:solidFill>
                <a:latin typeface="Arial Narrow"/>
                <a:cs typeface="Arial Narrow"/>
              </a:rPr>
              <a:t>at presentation: </a:t>
            </a:r>
            <a:r>
              <a:rPr lang="en-GB" sz="3600" dirty="0">
                <a:solidFill>
                  <a:srgbClr val="000000"/>
                </a:solidFill>
                <a:latin typeface="Arial Narrow"/>
                <a:cs typeface="Arial Narrow"/>
              </a:rPr>
              <a:t>mammary glands: </a:t>
            </a:r>
            <a:r>
              <a:rPr lang="en-GB" sz="3600" dirty="0" smtClean="0">
                <a:solidFill>
                  <a:srgbClr val="000000"/>
                </a:solidFill>
                <a:latin typeface="Arial Narrow"/>
                <a:cs typeface="Arial Narrow"/>
              </a:rPr>
              <a:t>purplish, indurated, painful   </a:t>
            </a:r>
            <a:endParaRPr lang="fr-BE" sz="3600" dirty="0">
              <a:solidFill>
                <a:schemeClr val="tx1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49" name="Rectangle à coins arrondis 48"/>
          <p:cNvSpPr/>
          <p:nvPr/>
        </p:nvSpPr>
        <p:spPr>
          <a:xfrm>
            <a:off x="11105158" y="20127830"/>
            <a:ext cx="8268800" cy="1121304"/>
          </a:xfrm>
          <a:prstGeom prst="roundRect">
            <a:avLst/>
          </a:prstGeom>
          <a:noFill/>
          <a:ln w="38100">
            <a:solidFill>
              <a:srgbClr val="70AD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Arial Narrow"/>
                <a:cs typeface="Arial Narrow"/>
              </a:rPr>
              <a:t>Figure </a:t>
            </a:r>
            <a:r>
              <a:rPr lang="en-US" sz="36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3: </a:t>
            </a:r>
            <a:r>
              <a:rPr lang="en-US" sz="3600" b="1" dirty="0">
                <a:solidFill>
                  <a:srgbClr val="000000"/>
                </a:solidFill>
                <a:latin typeface="Arial Narrow"/>
                <a:cs typeface="Arial Narrow"/>
              </a:rPr>
              <a:t>at presentation: </a:t>
            </a:r>
            <a:r>
              <a:rPr lang="en-GB" sz="3600" dirty="0" smtClean="0">
                <a:solidFill>
                  <a:srgbClr val="000000"/>
                </a:solidFill>
                <a:latin typeface="Arial Narrow"/>
                <a:cs typeface="Arial Narrow"/>
              </a:rPr>
              <a:t>open necrotized mammary gland</a:t>
            </a:r>
            <a:endParaRPr lang="fr-BE" sz="3600" dirty="0">
              <a:solidFill>
                <a:schemeClr val="tx1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53" name="Rectangle à coins arrondis 52"/>
          <p:cNvSpPr/>
          <p:nvPr/>
        </p:nvSpPr>
        <p:spPr>
          <a:xfrm>
            <a:off x="12006739" y="25686879"/>
            <a:ext cx="6260150" cy="2397271"/>
          </a:xfrm>
          <a:prstGeom prst="roundRect">
            <a:avLst/>
          </a:prstGeom>
          <a:noFill/>
          <a:ln w="38100">
            <a:solidFill>
              <a:srgbClr val="70AD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Figure 4, </a:t>
            </a:r>
            <a:r>
              <a:rPr lang="en-US" sz="3600" b="1" dirty="0">
                <a:solidFill>
                  <a:srgbClr val="000000"/>
                </a:solidFill>
                <a:latin typeface="Arial Narrow"/>
                <a:cs typeface="Arial Narrow"/>
              </a:rPr>
              <a:t>day 3</a:t>
            </a:r>
            <a:r>
              <a:rPr lang="en-US" sz="36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:</a:t>
            </a:r>
            <a:r>
              <a:rPr lang="en-US" sz="3600" dirty="0" smtClean="0">
                <a:solidFill>
                  <a:srgbClr val="000000"/>
                </a:solidFill>
                <a:latin typeface="Arial Narrow"/>
                <a:cs typeface="Arial Narrow"/>
              </a:rPr>
              <a:t> After 2 partials </a:t>
            </a:r>
            <a:r>
              <a:rPr lang="en-US" sz="36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debridements</a:t>
            </a:r>
            <a:r>
              <a:rPr lang="en-US" sz="3600" dirty="0" smtClean="0">
                <a:solidFill>
                  <a:srgbClr val="000000"/>
                </a:solidFill>
                <a:latin typeface="Arial Narrow"/>
                <a:cs typeface="Arial Narrow"/>
              </a:rPr>
              <a:t>. A </a:t>
            </a:r>
            <a:r>
              <a:rPr lang="en-US" sz="3600" smtClean="0">
                <a:solidFill>
                  <a:srgbClr val="000000"/>
                </a:solidFill>
                <a:latin typeface="Arial Narrow"/>
                <a:cs typeface="Arial Narrow"/>
              </a:rPr>
              <a:t>redon’s </a:t>
            </a:r>
            <a:r>
              <a:rPr lang="en-US" sz="3600" dirty="0" smtClean="0">
                <a:solidFill>
                  <a:srgbClr val="000000"/>
                </a:solidFill>
                <a:latin typeface="Arial Narrow"/>
                <a:cs typeface="Arial Narrow"/>
              </a:rPr>
              <a:t>drain was placed at surgical closure of the wound</a:t>
            </a:r>
            <a:endParaRPr lang="en-US" sz="3600" dirty="0" smtClean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58" name="Rectangle à coins arrondis 57"/>
          <p:cNvSpPr/>
          <p:nvPr/>
        </p:nvSpPr>
        <p:spPr>
          <a:xfrm>
            <a:off x="21865006" y="25686878"/>
            <a:ext cx="6518924" cy="2397272"/>
          </a:xfrm>
          <a:prstGeom prst="roundRect">
            <a:avLst/>
          </a:prstGeom>
          <a:noFill/>
          <a:ln w="38100">
            <a:solidFill>
              <a:srgbClr val="70AD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Figure 6, </a:t>
            </a:r>
            <a:r>
              <a:rPr lang="en-US" sz="3600" b="1" dirty="0">
                <a:solidFill>
                  <a:srgbClr val="000000"/>
                </a:solidFill>
                <a:latin typeface="Arial Narrow"/>
                <a:cs typeface="Arial Narrow"/>
              </a:rPr>
              <a:t>day </a:t>
            </a:r>
            <a:r>
              <a:rPr lang="en-US" sz="36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7: </a:t>
            </a:r>
            <a:r>
              <a:rPr lang="en-US" sz="3600" dirty="0" smtClean="0">
                <a:solidFill>
                  <a:srgbClr val="000000"/>
                </a:solidFill>
                <a:latin typeface="Arial Narrow"/>
                <a:cs typeface="Arial Narrow"/>
              </a:rPr>
              <a:t>after partial debridement and alginate-honey patches</a:t>
            </a:r>
            <a:endParaRPr lang="fr-BE" sz="1339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495" y="510830"/>
            <a:ext cx="2358945" cy="235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2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4370</TotalTime>
  <Words>362</Words>
  <Application>Microsoft Office PowerPoint</Application>
  <PresentationFormat>Personnalisé</PresentationFormat>
  <Paragraphs>70</Paragraphs>
  <Slides>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Thème Office</vt:lpstr>
      <vt:lpstr>Présentation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Sauvage Aurélie</dc:creator>
  <cp:lastModifiedBy>Egyptien Sophie</cp:lastModifiedBy>
  <cp:revision>298</cp:revision>
  <cp:lastPrinted>2017-06-22T08:49:36Z</cp:lastPrinted>
  <dcterms:created xsi:type="dcterms:W3CDTF">2017-10-10T07:27:28Z</dcterms:created>
  <dcterms:modified xsi:type="dcterms:W3CDTF">2017-10-12T15:55:07Z</dcterms:modified>
</cp:coreProperties>
</file>