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6" r:id="rId2"/>
  </p:sldIdLst>
  <p:sldSz cx="30275213" cy="42786300"/>
  <p:notesSz cx="6797675" cy="9928225"/>
  <p:defaultTextStyle>
    <a:defPPr>
      <a:defRPr lang="en-US"/>
    </a:defPPr>
    <a:lvl1pPr marL="0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42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85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28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71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213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55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98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340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477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fan Deleuze" initials="SD" lastIdx="3" clrIdx="0"/>
  <p:cmAuthor id="1" name="Anptige *" initials="A*" lastIdx="2" clrIdx="1">
    <p:extLst/>
  </p:cmAuthor>
  <p:cmAuthor id="2" name="N2A" initials="NAA" lastIdx="6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C5E0B4"/>
    <a:srgbClr val="F4B18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4" autoAdjust="0"/>
    <p:restoredTop sz="94660"/>
  </p:normalViewPr>
  <p:slideViewPr>
    <p:cSldViewPr>
      <p:cViewPr>
        <p:scale>
          <a:sx n="20" d="100"/>
          <a:sy n="20" d="100"/>
        </p:scale>
        <p:origin x="-2556" y="-6"/>
      </p:cViewPr>
      <p:guideLst>
        <p:guide orient="horz" pos="13477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A31902B8-4571-42DF-A959-7B94D174B5B7}" type="datetimeFigureOut">
              <a:rPr lang="fr-FR"/>
              <a:pPr/>
              <a:t>08/10/2018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9860D6B0-2B69-4005-927B-A0459FF643E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795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042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085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128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171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213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255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199298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6340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962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0D6B0-2B69-4005-927B-A0459FF643EF}" type="slidenum">
              <a:rPr lang="fr-FR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390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2298"/>
            <a:ext cx="25733931" cy="1489597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72715"/>
            <a:ext cx="22706410" cy="10330115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385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6675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7974"/>
            <a:ext cx="6528093" cy="3625941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7974"/>
            <a:ext cx="19205838" cy="3625941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5942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828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66875"/>
            <a:ext cx="26112371" cy="17797909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33159"/>
            <a:ext cx="26112371" cy="935950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1171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89872"/>
            <a:ext cx="12866966" cy="2714751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89872"/>
            <a:ext cx="12866966" cy="2714751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457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7984"/>
            <a:ext cx="26112371" cy="827004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88589"/>
            <a:ext cx="12807832" cy="5140295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28885"/>
            <a:ext cx="12807832" cy="229877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88589"/>
            <a:ext cx="12870909" cy="5140295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28885"/>
            <a:ext cx="12870909" cy="229877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940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04760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217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2420"/>
            <a:ext cx="9764544" cy="998347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0444"/>
            <a:ext cx="15326827" cy="3040600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5890"/>
            <a:ext cx="9764544" cy="23780074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8486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2420"/>
            <a:ext cx="9764544" cy="998347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0444"/>
            <a:ext cx="15326827" cy="3040600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5890"/>
            <a:ext cx="9764544" cy="23780074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611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7984"/>
            <a:ext cx="26112371" cy="827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89872"/>
            <a:ext cx="26112371" cy="27147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56571"/>
            <a:ext cx="6811923" cy="2277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D73B0-D718-4883-90A8-B0545EE44097}" type="datetimeFigureOut">
              <a:rPr lang="fr-BE" smtClean="0"/>
              <a:pPr/>
              <a:t>8/10/2018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56571"/>
            <a:ext cx="10217884" cy="2277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56571"/>
            <a:ext cx="6811923" cy="2277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072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5552729" y="510830"/>
            <a:ext cx="20098045" cy="1595141"/>
          </a:xfrm>
          <a:prstGeom prst="roundRect">
            <a:avLst>
              <a:gd name="adj" fmla="val 9676"/>
            </a:avLst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505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552729" y="2599062"/>
            <a:ext cx="20098046" cy="1164087"/>
          </a:xfrm>
          <a:prstGeom prst="round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EGYPTIEN, N SHIMIZU, N ANNE-ARCHARD, F BILLEN, S DELEUZE, S NOEL</a:t>
            </a:r>
          </a:p>
          <a:p>
            <a:pPr algn="ctr"/>
            <a:r>
              <a: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Clinical Sciences, Companion animals and Equids, University of Liège, Belgium</a:t>
            </a:r>
            <a:endParaRPr lang="fr-BE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731998" y="9511830"/>
            <a:ext cx="14009676" cy="4551492"/>
          </a:xfrm>
          <a:prstGeom prst="roundRect">
            <a:avLst>
              <a:gd name="adj" fmla="val 8052"/>
            </a:avLst>
          </a:prstGeom>
          <a:noFill/>
          <a:ln w="57150">
            <a:solidFill>
              <a:srgbClr val="70AD4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chemeClr val="tx1"/>
                </a:solidFill>
                <a:latin typeface="Arial" charset="0"/>
              </a:rPr>
              <a:t>Case</a:t>
            </a:r>
            <a:endParaRPr lang="en-GB" sz="3347" b="1" dirty="0">
              <a:solidFill>
                <a:schemeClr val="tx1"/>
              </a:solidFill>
              <a:latin typeface="Arial" charset="0"/>
            </a:endParaRPr>
          </a:p>
          <a:p>
            <a:pPr marL="571500" indent="-571500" algn="just" defTabSz="913577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1-year old neutered (at 6 months) European queen</a:t>
            </a:r>
          </a:p>
          <a:p>
            <a:pPr marL="571500" indent="-571500" algn="just" defTabSz="913577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dysuria, </a:t>
            </a:r>
            <a:r>
              <a:rPr lang="en-GB" sz="4400" dirty="0" err="1">
                <a:solidFill>
                  <a:srgbClr val="000000"/>
                </a:solidFill>
                <a:latin typeface="Arial Narrow"/>
                <a:cs typeface="Arial Narrow"/>
              </a:rPr>
              <a:t>stranguria</a:t>
            </a: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, </a:t>
            </a:r>
            <a:r>
              <a:rPr lang="en-GB" sz="4400" dirty="0" err="1">
                <a:solidFill>
                  <a:srgbClr val="000000"/>
                </a:solidFill>
                <a:latin typeface="Arial Narrow"/>
                <a:cs typeface="Arial Narrow"/>
              </a:rPr>
              <a:t>hematuria</a:t>
            </a: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 and abdominal discomfort</a:t>
            </a:r>
          </a:p>
          <a:p>
            <a:pPr marL="571500" indent="-571500" algn="just" defTabSz="913577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abdominal palpation: </a:t>
            </a:r>
            <a:r>
              <a:rPr lang="en-GB" sz="4400" dirty="0" err="1">
                <a:solidFill>
                  <a:srgbClr val="000000"/>
                </a:solidFill>
                <a:latin typeface="Arial Narrow"/>
                <a:cs typeface="Arial Narrow"/>
              </a:rPr>
              <a:t>painfull</a:t>
            </a: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, well-circumscribed</a:t>
            </a:r>
            <a:r>
              <a:rPr lang="en-GB" sz="4400" dirty="0"/>
              <a:t> </a:t>
            </a: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mass dorsal to the bladder.</a:t>
            </a:r>
          </a:p>
          <a:p>
            <a:pPr marL="571500" indent="-571500" algn="just" defTabSz="913577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4400" b="1" dirty="0">
                <a:solidFill>
                  <a:srgbClr val="000000"/>
                </a:solidFill>
                <a:latin typeface="Arial Narrow"/>
                <a:cs typeface="Arial Narrow"/>
              </a:rPr>
              <a:t>No vulvar discharge </a:t>
            </a:r>
            <a:endParaRPr lang="fr-BE" sz="2000" b="1" dirty="0"/>
          </a:p>
        </p:txBody>
      </p:sp>
      <p:sp>
        <p:nvSpPr>
          <p:cNvPr id="16" name="Rectangle 15"/>
          <p:cNvSpPr/>
          <p:nvPr/>
        </p:nvSpPr>
        <p:spPr>
          <a:xfrm>
            <a:off x="5690518" y="798862"/>
            <a:ext cx="19960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5400" b="1" dirty="0"/>
              <a:t>Pyocolpos in a spayed queen with imperforate hymen: a case report</a:t>
            </a:r>
            <a:endParaRPr lang="fr-BE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67890" y="14605701"/>
            <a:ext cx="14009676" cy="13124153"/>
          </a:xfrm>
          <a:prstGeom prst="roundRect">
            <a:avLst>
              <a:gd name="adj" fmla="val 7113"/>
            </a:avLst>
          </a:prstGeom>
          <a:noFill/>
          <a:ln w="57150">
            <a:solidFill>
              <a:srgbClr val="70AD4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Complementary exams</a:t>
            </a:r>
            <a:endParaRPr lang="en-GB" sz="4400" b="1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-Urine analysis: 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Cystocentesis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No </a:t>
            </a: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sediment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Dipstick test: leucocytes, proteins, erythrocytes , pH6 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Specific gravity: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&gt;</a:t>
            </a: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1.060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Abdominal </a:t>
            </a:r>
            <a:r>
              <a:rPr lang="en-US" sz="4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ultrasonography</a:t>
            </a: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: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Figure 1 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Caudal abdominal fluid filled structure (5cm X 2.5cm)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0000"/>
                </a:solidFill>
                <a:latin typeface="Arial Narrow"/>
              </a:rPr>
              <a:t>Extending into the pelvic cavity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0000"/>
                </a:solidFill>
                <a:latin typeface="Arial Narrow"/>
              </a:rPr>
              <a:t>Displacing the colon dorsally and the urethra ventrally 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Retrograde </a:t>
            </a:r>
            <a:r>
              <a:rPr lang="en-US" sz="4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vagino-urethrography</a:t>
            </a: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(RVU): Figure 2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Mass displacing the urethra ventrally 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Contrast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visible in vestibule, urethra and urinary bladder but not in the vagina</a:t>
            </a: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en-US" sz="4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Bacteriologic culture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on the purulent vaginal content :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i="1" dirty="0">
                <a:solidFill>
                  <a:schemeClr val="tx1"/>
                </a:solidFill>
                <a:latin typeface="Arial Narrow" panose="020B0606020202030204" pitchFamily="34" charset="0"/>
              </a:rPr>
              <a:t>Enterobacter cloacae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Sensitive to </a:t>
            </a:r>
            <a:r>
              <a:rPr lang="en-US" sz="4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marbofloxacin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gentamicin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Intermediate to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enrofloxacin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Resistant to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cefovecin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amoxicillin-clavulanic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acid, TMP-S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15539347" y="18800861"/>
            <a:ext cx="13895100" cy="11305257"/>
          </a:xfrm>
          <a:prstGeom prst="roundRect">
            <a:avLst>
              <a:gd name="adj" fmla="val 11721"/>
            </a:avLst>
          </a:prstGeom>
          <a:noFill/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: </a:t>
            </a:r>
            <a:r>
              <a:rPr lang="fr-BE" sz="54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Enterobacter</a:t>
            </a:r>
            <a:r>
              <a:rPr lang="fr-BE" sz="5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cloacae</a:t>
            </a:r>
            <a:r>
              <a:rPr lang="fr-BE" sz="2800" b="1" i="1" baseline="8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BE" sz="5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 algn="just">
              <a:buFontTx/>
              <a:buChar char="-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Gram – bacteria commensal of gastrointestinal tract </a:t>
            </a:r>
          </a:p>
          <a:p>
            <a:pPr marL="571500" indent="-571500" algn="just">
              <a:buFontTx/>
              <a:buChar char="-"/>
            </a:pP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Opportunistic pathogen</a:t>
            </a:r>
          </a:p>
          <a:p>
            <a:pPr marL="571500" indent="-571500" algn="just">
              <a:buFontTx/>
              <a:buChar char="-"/>
            </a:pP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Antibiotic sensitivity </a:t>
            </a:r>
            <a:r>
              <a:rPr lang="en-US" sz="4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:</a:t>
            </a:r>
            <a:endParaRPr lang="en-US" sz="4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Naturally resistant to :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Aminopenicillins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Amoxicillin-clavulanic acid, First and second generation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cephalosporins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Naturally sensitive to: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Aminosids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Quinolones,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Tetracyclins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Trimethoprime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-sulfonamides</a:t>
            </a:r>
          </a:p>
          <a:p>
            <a:pPr marL="571500" indent="-571500" algn="just">
              <a:buFontTx/>
              <a:buChar char="-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Multidrug-resistance spreading (humans)</a:t>
            </a: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Cephalosporinases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Extended-spectrum </a:t>
            </a:r>
            <a:r>
              <a:rPr lang="en-US" sz="4400" dirty="0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  <a:r>
              <a:rPr lang="en-GB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-lactamases </a:t>
            </a: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GB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Carbapenemases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Humans: nosocomial epidemics </a:t>
            </a:r>
          </a:p>
          <a:p>
            <a:pPr marL="571500" indent="-571500" algn="just">
              <a:buFontTx/>
              <a:buChar char="-"/>
            </a:pP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Veterinary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 medicine: </a:t>
            </a: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unknown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 prevalence and clinical impact </a:t>
            </a:r>
            <a:endParaRPr lang="en-GB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15539348" y="4399262"/>
            <a:ext cx="13895097" cy="5007415"/>
          </a:xfrm>
          <a:prstGeom prst="roundRect">
            <a:avLst>
              <a:gd name="adj" fmla="val 10948"/>
            </a:avLst>
          </a:prstGeom>
          <a:noFill/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endParaRPr lang="en-GB" sz="3679" b="1" dirty="0">
              <a:solidFill>
                <a:srgbClr val="000000"/>
              </a:solidFill>
              <a:latin typeface="Arial Narrow"/>
              <a:ea typeface="Arial" panose="020B0604020202020204" pitchFamily="34" charset="0"/>
              <a:cs typeface="Arial Narrow"/>
            </a:endParaRPr>
          </a:p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chemeClr val="tx1"/>
                </a:solidFill>
                <a:latin typeface="Arial Narrow"/>
                <a:ea typeface="Arial" panose="020B0604020202020204" pitchFamily="34" charset="0"/>
                <a:cs typeface="Arial Narrow"/>
              </a:rPr>
              <a:t>Treatment</a:t>
            </a:r>
            <a:endParaRPr lang="en-GB" sz="4800" b="1" dirty="0">
              <a:solidFill>
                <a:schemeClr val="tx1"/>
              </a:solidFill>
              <a:latin typeface="Arial Narrow"/>
              <a:ea typeface="Arial" panose="020B0604020202020204" pitchFamily="34" charset="0"/>
              <a:cs typeface="Arial Narrow"/>
            </a:endParaRPr>
          </a:p>
          <a:p>
            <a:pPr defTabSz="913577"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-</a:t>
            </a:r>
            <a:r>
              <a:rPr lang="en-GB" sz="4000" b="1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Surgery</a:t>
            </a: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: Subtotal vaginectomy by abdominal approach (Figure 3)</a:t>
            </a:r>
          </a:p>
          <a:p>
            <a:pPr defTabSz="913577"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-</a:t>
            </a:r>
            <a:r>
              <a:rPr lang="en-GB" sz="4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Antibiotic therapy</a:t>
            </a:r>
            <a:endParaRPr lang="en-GB" sz="4000" b="1" dirty="0">
              <a:solidFill>
                <a:schemeClr val="tx1"/>
              </a:solidFill>
              <a:latin typeface="Arial Narrow" panose="020B0606020202030204" pitchFamily="34" charset="0"/>
              <a:ea typeface="Arial" panose="020B0604020202020204" pitchFamily="34" charset="0"/>
            </a:endParaRPr>
          </a:p>
          <a:p>
            <a:pPr marL="1028700" lvl="1" indent="-571500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Amoxicillin-clavulanic acid (20mg/kg PO BID) for 1 week </a:t>
            </a:r>
          </a:p>
          <a:p>
            <a:pPr marL="1028700" lvl="1" indent="-571500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Changed for </a:t>
            </a:r>
            <a:r>
              <a:rPr lang="en-GB" sz="4000" dirty="0" err="1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marbofloxacin</a:t>
            </a: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 (5mg/kg SID) for 2 weeks based on culture sensitivity</a:t>
            </a:r>
          </a:p>
          <a:p>
            <a:pPr defTabSz="913577"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-</a:t>
            </a:r>
            <a:r>
              <a:rPr lang="en-GB" sz="4000" b="1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Anti-inflammatory </a:t>
            </a:r>
            <a:r>
              <a:rPr lang="en-GB" sz="4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therapy</a:t>
            </a:r>
            <a:r>
              <a:rPr lang="en-GB" sz="4000" dirty="0" smtClean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: </a:t>
            </a: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Meloxicam (0,1mg/kg PO SID) </a:t>
            </a:r>
          </a:p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endParaRPr lang="en-GB" sz="36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756706" y="4443092"/>
            <a:ext cx="14009676" cy="4492674"/>
          </a:xfrm>
          <a:prstGeom prst="roundRect">
            <a:avLst>
              <a:gd name="adj" fmla="val 10045"/>
            </a:avLst>
          </a:prstGeom>
          <a:noFill/>
          <a:ln w="53975">
            <a:solidFill>
              <a:srgbClr val="70AD4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fr-BE" sz="5400" b="1" dirty="0" err="1">
                <a:solidFill>
                  <a:schemeClr val="tx1"/>
                </a:solidFill>
                <a:latin typeface="Arial"/>
                <a:cs typeface="Times New Roman" pitchFamily="18" charset="0"/>
              </a:rPr>
              <a:t>Purpose</a:t>
            </a:r>
            <a:r>
              <a:rPr lang="fr-BE" sz="5400" b="1" dirty="0">
                <a:solidFill>
                  <a:schemeClr val="tx1"/>
                </a:solidFill>
                <a:latin typeface="Arial"/>
                <a:cs typeface="Times New Roman" pitchFamily="18" charset="0"/>
              </a:rPr>
              <a:t> </a:t>
            </a:r>
            <a:endParaRPr lang="fr-BE" sz="3347" b="1" dirty="0">
              <a:solidFill>
                <a:schemeClr val="tx1"/>
              </a:solidFill>
              <a:latin typeface="Arial"/>
              <a:cs typeface="Times New Roman" pitchFamily="18" charset="0"/>
            </a:endParaRP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GB" sz="4400" dirty="0">
                <a:solidFill>
                  <a:srgbClr val="000000"/>
                </a:solidFill>
                <a:latin typeface="Arial Narrow"/>
                <a:ea typeface="Arial" panose="020B0604020202020204" pitchFamily="34" charset="0"/>
                <a:cs typeface="Arial Narrow"/>
              </a:rPr>
              <a:t>To describe the clinical reflexion leading to diagnosis and treatment of an imperforate hymen associated with </a:t>
            </a:r>
            <a:r>
              <a:rPr lang="en-GB" sz="4400" dirty="0" err="1">
                <a:solidFill>
                  <a:srgbClr val="000000"/>
                </a:solidFill>
                <a:latin typeface="Arial Narrow"/>
                <a:ea typeface="Arial" panose="020B0604020202020204" pitchFamily="34" charset="0"/>
                <a:cs typeface="Arial Narrow"/>
              </a:rPr>
              <a:t>pyocolpos</a:t>
            </a:r>
            <a:r>
              <a:rPr lang="en-GB" sz="4400" dirty="0">
                <a:solidFill>
                  <a:srgbClr val="000000"/>
                </a:solidFill>
                <a:latin typeface="Arial Narrow"/>
                <a:ea typeface="Arial" panose="020B0604020202020204" pitchFamily="34" charset="0"/>
                <a:cs typeface="Arial Narrow"/>
              </a:rPr>
              <a:t>. To highlight the usefulness of retrograde vagino-urethrography in this case and the implication of Enterobacter cloacae in urogenital infections. </a:t>
            </a:r>
            <a:endParaRPr lang="fr-BE" sz="4400" b="1" i="1" dirty="0">
              <a:solidFill>
                <a:srgbClr val="000000"/>
              </a:solidFill>
              <a:latin typeface="Arial Narrow"/>
              <a:cs typeface="Arial Narrow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756706" y="33418486"/>
            <a:ext cx="6336768" cy="2045517"/>
          </a:xfrm>
          <a:prstGeom prst="roundRect">
            <a:avLst/>
          </a:prstGeom>
          <a:noFill/>
          <a:ln w="38100">
            <a:solidFill>
              <a:srgbClr val="70AD4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GB" sz="3600" b="1" dirty="0">
                <a:solidFill>
                  <a:srgbClr val="000000"/>
                </a:solidFill>
                <a:latin typeface="Arial Narrow"/>
                <a:cs typeface="Arial Narrow"/>
              </a:rPr>
              <a:t>Figure 1: </a:t>
            </a:r>
            <a:r>
              <a:rPr lang="en-GB" sz="3600" dirty="0">
                <a:solidFill>
                  <a:srgbClr val="000000"/>
                </a:solidFill>
                <a:latin typeface="Arial Narrow"/>
                <a:cs typeface="Arial Narrow"/>
              </a:rPr>
              <a:t>Abdominal ultrasonography: caudal abdominal and pelvic fluid filled mass</a:t>
            </a:r>
          </a:p>
        </p:txBody>
      </p:sp>
      <p:sp>
        <p:nvSpPr>
          <p:cNvPr id="52" name="Rectangle à coins arrondis 51"/>
          <p:cNvSpPr/>
          <p:nvPr/>
        </p:nvSpPr>
        <p:spPr>
          <a:xfrm>
            <a:off x="25650774" y="13472269"/>
            <a:ext cx="3783672" cy="2234322"/>
          </a:xfrm>
          <a:prstGeom prst="roundRect">
            <a:avLst/>
          </a:prstGeom>
          <a:noFill/>
          <a:ln w="38100">
            <a:solidFill>
              <a:srgbClr val="70AD4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>
                <a:solidFill>
                  <a:srgbClr val="000000"/>
                </a:solidFill>
                <a:latin typeface="Arial Narrow"/>
                <a:cs typeface="Arial Narrow"/>
              </a:rPr>
              <a:t>Figure 3: </a:t>
            </a:r>
            <a:r>
              <a:rPr lang="en-US" sz="3600" dirty="0">
                <a:solidFill>
                  <a:srgbClr val="000000"/>
                </a:solidFill>
                <a:latin typeface="Arial Narrow"/>
                <a:cs typeface="Arial Narrow"/>
              </a:rPr>
              <a:t>Surgical view of the distended vagina</a:t>
            </a:r>
          </a:p>
        </p:txBody>
      </p:sp>
      <p:pic>
        <p:nvPicPr>
          <p:cNvPr id="54" name="Image 1" descr="compagni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8766" y="505935"/>
            <a:ext cx="2166304" cy="1931872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</p:pic>
      <p:pic>
        <p:nvPicPr>
          <p:cNvPr id="55" name="Image 1" descr="uliege-logo-couleurs-30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7" r="7732" b="12125"/>
          <a:stretch>
            <a:fillRect/>
          </a:stretch>
        </p:blipFill>
        <p:spPr bwMode="auto">
          <a:xfrm>
            <a:off x="457055" y="510830"/>
            <a:ext cx="4611304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Espace réservé du pied de page 55"/>
          <p:cNvSpPr>
            <a:spLocks noGrp="1"/>
          </p:cNvSpPr>
          <p:nvPr>
            <p:ph type="ftr" sz="quarter" idx="11"/>
          </p:nvPr>
        </p:nvSpPr>
        <p:spPr>
          <a:xfrm>
            <a:off x="7984201" y="41915430"/>
            <a:ext cx="14305224" cy="504056"/>
          </a:xfrm>
        </p:spPr>
        <p:txBody>
          <a:bodyPr/>
          <a:lstStyle/>
          <a:p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21</a:t>
            </a:r>
            <a:r>
              <a:rPr lang="fr-BE" sz="2400" b="1" baseline="30000" dirty="0">
                <a:solidFill>
                  <a:schemeClr val="tx1"/>
                </a:solidFill>
                <a:latin typeface="Arial Narrow" panose="020B0606020202030204" pitchFamily="34" charset="0"/>
              </a:rPr>
              <a:t>st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fr-BE" sz="2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Congress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 of the EVSSAR </a:t>
            </a:r>
            <a:r>
              <a:rPr lang="fr-BE" sz="2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June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 22</a:t>
            </a:r>
            <a:r>
              <a:rPr lang="fr-BE" sz="2400" b="1" baseline="30000" dirty="0">
                <a:solidFill>
                  <a:schemeClr val="tx1"/>
                </a:solidFill>
                <a:latin typeface="Arial Narrow" panose="020B0606020202030204" pitchFamily="34" charset="0"/>
              </a:rPr>
              <a:t>nd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-23</a:t>
            </a:r>
            <a:r>
              <a:rPr lang="fr-BE" sz="2400" b="1" baseline="30000" dirty="0">
                <a:solidFill>
                  <a:schemeClr val="tx1"/>
                </a:solidFill>
                <a:latin typeface="Arial Narrow" panose="020B0606020202030204" pitchFamily="34" charset="0"/>
              </a:rPr>
              <a:t>rd 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2018 </a:t>
            </a:r>
            <a:r>
              <a:rPr lang="fr-BE" sz="2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Venice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 (</a:t>
            </a:r>
            <a:r>
              <a:rPr lang="fr-BE" sz="2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Italy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)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7748420" y="33418486"/>
            <a:ext cx="7003483" cy="2477145"/>
          </a:xfrm>
          <a:prstGeom prst="roundRect">
            <a:avLst/>
          </a:prstGeom>
          <a:noFill/>
          <a:ln w="38100">
            <a:solidFill>
              <a:srgbClr val="70AD4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>
                <a:solidFill>
                  <a:srgbClr val="000000"/>
                </a:solidFill>
                <a:latin typeface="Arial Narrow"/>
                <a:cs typeface="Arial Narrow"/>
              </a:rPr>
              <a:t>Figure 2: </a:t>
            </a:r>
            <a:r>
              <a:rPr lang="en-US" sz="3600" dirty="0">
                <a:solidFill>
                  <a:srgbClr val="000000"/>
                </a:solidFill>
                <a:latin typeface="Arial Narrow"/>
                <a:cs typeface="Arial Narrow"/>
              </a:rPr>
              <a:t>Retrograde vagino-urethrography: ventral displacement of urethra (   ), </a:t>
            </a:r>
            <a:r>
              <a:rPr lang="en-US" sz="3600" dirty="0" smtClean="0">
                <a:solidFill>
                  <a:srgbClr val="000000"/>
                </a:solidFill>
                <a:latin typeface="Arial Narrow"/>
                <a:cs typeface="Arial Narrow"/>
              </a:rPr>
              <a:t>absence of </a:t>
            </a:r>
            <a:r>
              <a:rPr lang="en-US" sz="3600" dirty="0">
                <a:solidFill>
                  <a:srgbClr val="000000"/>
                </a:solidFill>
                <a:latin typeface="Arial Narrow"/>
                <a:cs typeface="Arial Narrow"/>
              </a:rPr>
              <a:t>contrast </a:t>
            </a:r>
            <a:r>
              <a:rPr lang="en-US" sz="3600" dirty="0" smtClean="0">
                <a:solidFill>
                  <a:srgbClr val="000000"/>
                </a:solidFill>
                <a:latin typeface="Arial Narrow"/>
                <a:cs typeface="Arial Narrow"/>
              </a:rPr>
              <a:t>in </a:t>
            </a:r>
            <a:r>
              <a:rPr lang="en-US" sz="3600" dirty="0">
                <a:solidFill>
                  <a:srgbClr val="000000"/>
                </a:solidFill>
                <a:latin typeface="Arial Narrow"/>
                <a:cs typeface="Arial Narrow"/>
              </a:rPr>
              <a:t>the vagina (     ). 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15539348" y="16412654"/>
            <a:ext cx="13895097" cy="1740136"/>
          </a:xfrm>
          <a:prstGeom prst="roundRect">
            <a:avLst>
              <a:gd name="adj" fmla="val 30669"/>
            </a:avLst>
          </a:prstGeom>
          <a:noFill/>
          <a:ln w="57150">
            <a:solidFill>
              <a:srgbClr val="70AD4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Diagnosis</a:t>
            </a:r>
            <a:endParaRPr lang="en-GB" sz="4000" b="1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Pyocolpos associated with imperforate hymen 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731998" y="36514830"/>
            <a:ext cx="14034384" cy="4968552"/>
          </a:xfrm>
          <a:prstGeom prst="roundRect">
            <a:avLst>
              <a:gd name="adj" fmla="val 11721"/>
            </a:avLst>
          </a:prstGeom>
          <a:solidFill>
            <a:srgbClr val="C5E0B4"/>
          </a:solidFill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algn="just"/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This is the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first case report 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of imperforate hymen in the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queen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. Retrograde </a:t>
            </a:r>
            <a:r>
              <a:rPr lang="en-US" sz="48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vagino-urethrography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associated with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ultrasonography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are effective tools for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imperforate hymen 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diagnosis.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Subtotal </a:t>
            </a:r>
            <a:r>
              <a:rPr lang="en-US" sz="48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vaginectomy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is feasible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by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an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abdominal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approach in the queen. </a:t>
            </a:r>
          </a:p>
        </p:txBody>
      </p:sp>
      <p:sp>
        <p:nvSpPr>
          <p:cNvPr id="43" name="Rectangle à coins arrondis 42"/>
          <p:cNvSpPr/>
          <p:nvPr/>
        </p:nvSpPr>
        <p:spPr>
          <a:xfrm>
            <a:off x="15539347" y="38243022"/>
            <a:ext cx="14009675" cy="3240360"/>
          </a:xfrm>
          <a:prstGeom prst="roundRect">
            <a:avLst>
              <a:gd name="adj" fmla="val 17559"/>
            </a:avLst>
          </a:prstGeom>
          <a:noFill/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36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r>
              <a:rPr lang="fr-BE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1.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Guerin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F. « Infections à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Enterobacter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cloacae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complex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résistance aux antibiotiques et traitement».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Antinfectieux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(Caen),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2015</a:t>
            </a: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2. Tardieu S.,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Appelbaum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H. « 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Microperforate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hymen and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pyocolpos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A case report and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Review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of the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literature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».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Pediatr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Adolesc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Gynecol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(New York),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2018</a:t>
            </a: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3. Kumar B.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et al. « 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Imperforate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hymen and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subsequent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secondary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pyometra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pyocervix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and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pyovagina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in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marruah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buffalo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heifer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a case report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». (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Izatnagar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),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2016</a:t>
            </a: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4.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Viehoff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F.W.,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Sjollema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B.E. « 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Hydrocolpos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in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dogs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surgical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treatment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in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two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cases ».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J. S. An.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Pract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(Utrecht)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2003</a:t>
            </a: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5. Van den Berghe F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et al.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 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Pyovagina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caused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by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pyometra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and persistent hymen in a 9-year-old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bitch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».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Poster ESDAR (Berlin),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2013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15539351" y="30782767"/>
            <a:ext cx="13895096" cy="6956199"/>
          </a:xfrm>
          <a:prstGeom prst="roundRect">
            <a:avLst>
              <a:gd name="adj" fmla="val 11721"/>
            </a:avLst>
          </a:prstGeom>
          <a:noFill/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Discussion: </a:t>
            </a:r>
            <a:r>
              <a:rPr lang="fr-BE" sz="5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Imperforate</a:t>
            </a:r>
            <a:r>
              <a:rPr lang="fr-BE" sz="5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hymen</a:t>
            </a:r>
            <a:endParaRPr lang="fr-BE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Fusion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Mülleran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ducts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-&gt; hymen </a:t>
            </a:r>
          </a:p>
          <a:p>
            <a:pPr marL="1485585" lvl="2" indent="-571500" algn="just">
              <a:buFont typeface="Arial" panose="020B0604020202020204" pitchFamily="34" charset="0"/>
              <a:buChar char="•"/>
            </a:pP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Physiologically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opens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before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birth</a:t>
            </a:r>
            <a:endParaRPr lang="fr-BE" sz="4400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Usually diagnosed by 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vaginoscopy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 </a:t>
            </a:r>
            <a:r>
              <a:rPr lang="fr-BE" sz="44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young </a:t>
            </a:r>
            <a:r>
              <a:rPr lang="fr-BE" sz="44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girls</a:t>
            </a:r>
            <a:r>
              <a:rPr lang="fr-BE" sz="2400" baseline="80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</a:t>
            </a:r>
            <a:r>
              <a:rPr lang="fr-BE" sz="44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cows</a:t>
            </a:r>
            <a:r>
              <a:rPr lang="fr-BE" sz="2400" baseline="80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</a:t>
            </a:r>
            <a:r>
              <a:rPr lang="fr-BE" sz="44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and bitches</a:t>
            </a:r>
            <a:r>
              <a:rPr lang="fr-BE" sz="2400" baseline="80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</a:p>
          <a:p>
            <a:pPr marL="571500" indent="-571500" algn="just">
              <a:buFontTx/>
              <a:buChar char="-"/>
            </a:pP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First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description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of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retrograde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vagino-urethrography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for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diagnosis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in the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queen</a:t>
            </a:r>
            <a:endParaRPr lang="fr-BE" sz="4400" b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Complication: 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pyovagina</a:t>
            </a:r>
            <a:r>
              <a:rPr lang="fr-BE" sz="2400" b="1" baseline="80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 algn="just">
              <a:buFontTx/>
              <a:buChar char="-"/>
            </a:pP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Treatment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hymenectomy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or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vaginectomy</a:t>
            </a:r>
            <a:endParaRPr lang="fr-BE" sz="4400" b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86" y="28445890"/>
            <a:ext cx="6336767" cy="4540548"/>
          </a:xfrm>
          <a:prstGeom prst="rect">
            <a:avLst/>
          </a:prstGeom>
          <a:ln w="88900" cap="sq" cmpd="thickThin">
            <a:solidFill>
              <a:schemeClr val="accent5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28000" contrast="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545" y="28445890"/>
            <a:ext cx="6980129" cy="4540548"/>
          </a:xfrm>
          <a:prstGeom prst="rect">
            <a:avLst/>
          </a:prstGeom>
          <a:ln w="88900" cap="sq" cmpd="thickThin">
            <a:solidFill>
              <a:schemeClr val="accent5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9345" y="9982166"/>
            <a:ext cx="9751387" cy="5943883"/>
          </a:xfrm>
          <a:prstGeom prst="rect">
            <a:avLst/>
          </a:prstGeom>
        </p:spPr>
      </p:pic>
      <p:sp>
        <p:nvSpPr>
          <p:cNvPr id="5" name="Flèche vers le bas 4"/>
          <p:cNvSpPr/>
          <p:nvPr/>
        </p:nvSpPr>
        <p:spPr>
          <a:xfrm>
            <a:off x="9448974" y="34829354"/>
            <a:ext cx="324036" cy="317324"/>
          </a:xfrm>
          <a:prstGeom prst="downArrow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5" name="Flèche vers le bas 24"/>
          <p:cNvSpPr/>
          <p:nvPr/>
        </p:nvSpPr>
        <p:spPr>
          <a:xfrm>
            <a:off x="9376966" y="35362702"/>
            <a:ext cx="324036" cy="317324"/>
          </a:xfrm>
          <a:prstGeom prst="downArrow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8060" y="2053070"/>
            <a:ext cx="1890962" cy="1931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12257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10483</TotalTime>
  <Words>514</Words>
  <Application>Microsoft Office PowerPoint</Application>
  <PresentationFormat>Personnalisé</PresentationFormat>
  <Paragraphs>69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Sauvage Aurélie</dc:creator>
  <cp:lastModifiedBy>Egyptien Sophie</cp:lastModifiedBy>
  <cp:revision>335</cp:revision>
  <cp:lastPrinted>2018-06-14T14:06:24Z</cp:lastPrinted>
  <dcterms:created xsi:type="dcterms:W3CDTF">2017-06-19T09:28:29Z</dcterms:created>
  <dcterms:modified xsi:type="dcterms:W3CDTF">2018-10-08T12:35:37Z</dcterms:modified>
</cp:coreProperties>
</file>