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9"/>
  </p:notesMasterIdLst>
  <p:sldIdLst>
    <p:sldId id="256" r:id="rId2"/>
    <p:sldId id="293" r:id="rId3"/>
    <p:sldId id="290" r:id="rId4"/>
    <p:sldId id="291" r:id="rId5"/>
    <p:sldId id="292" r:id="rId6"/>
    <p:sldId id="261" r:id="rId7"/>
    <p:sldId id="279" r:id="rId8"/>
    <p:sldId id="257" r:id="rId9"/>
    <p:sldId id="278" r:id="rId10"/>
    <p:sldId id="258" r:id="rId11"/>
    <p:sldId id="280" r:id="rId12"/>
    <p:sldId id="281" r:id="rId13"/>
    <p:sldId id="282" r:id="rId14"/>
    <p:sldId id="283" r:id="rId15"/>
    <p:sldId id="284" r:id="rId16"/>
    <p:sldId id="285" r:id="rId17"/>
    <p:sldId id="294" r:id="rId18"/>
    <p:sldId id="295" r:id="rId19"/>
    <p:sldId id="296" r:id="rId20"/>
    <p:sldId id="297" r:id="rId21"/>
    <p:sldId id="298" r:id="rId22"/>
    <p:sldId id="299" r:id="rId23"/>
    <p:sldId id="300" r:id="rId24"/>
    <p:sldId id="302" r:id="rId25"/>
    <p:sldId id="301" r:id="rId26"/>
    <p:sldId id="277" r:id="rId27"/>
    <p:sldId id="26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Nicaise" initials="PN" lastIdx="38" clrIdx="0">
    <p:extLst>
      <p:ext uri="{19B8F6BF-5375-455C-9EA6-DF929625EA0E}">
        <p15:presenceInfo xmlns:p15="http://schemas.microsoft.com/office/powerpoint/2012/main" userId="Pablo Nicaise" providerId="None"/>
      </p:ext>
    </p:extLst>
  </p:cmAuthor>
  <p:cmAuthor id="2" name="Anouk" initials="A" lastIdx="1" clrIdx="1">
    <p:extLst>
      <p:ext uri="{19B8F6BF-5375-455C-9EA6-DF929625EA0E}">
        <p15:presenceInfo xmlns:p15="http://schemas.microsoft.com/office/powerpoint/2012/main" userId="a6fda595fd3f2aa1" providerId="Windows Live"/>
      </p:ext>
    </p:extLst>
  </p:cmAuthor>
  <p:cmAuthor id="3" name="Mark Leys" initials="ML" lastIdx="6" clrIdx="2">
    <p:extLst>
      <p:ext uri="{19B8F6BF-5375-455C-9EA6-DF929625EA0E}">
        <p15:presenceInfo xmlns:p15="http://schemas.microsoft.com/office/powerpoint/2012/main" userId="Mark Ley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BA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3760" autoAdjust="0"/>
  </p:normalViewPr>
  <p:slideViewPr>
    <p:cSldViewPr snapToGrid="0">
      <p:cViewPr>
        <p:scale>
          <a:sx n="75" d="100"/>
          <a:sy n="75" d="100"/>
        </p:scale>
        <p:origin x="893" y="235"/>
      </p:cViewPr>
      <p:guideLst/>
    </p:cSldViewPr>
  </p:slideViewPr>
  <p:outlineViewPr>
    <p:cViewPr>
      <p:scale>
        <a:sx n="33" d="100"/>
        <a:sy n="33" d="100"/>
      </p:scale>
      <p:origin x="0" y="-53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200" b="1" i="0" u="none" strike="noStrike" kern="1200" baseline="0">
                <a:solidFill>
                  <a:schemeClr val="tx2"/>
                </a:solidFill>
                <a:latin typeface="+mn-lt"/>
                <a:ea typeface="+mn-ea"/>
                <a:cs typeface="+mn-cs"/>
              </a:defRPr>
            </a:pPr>
            <a:r>
              <a:rPr lang="fr-BE" sz="4000" dirty="0" err="1"/>
              <a:t>MDOs</a:t>
            </a:r>
            <a:r>
              <a:rPr lang="fr-BE" sz="4000" dirty="0"/>
              <a:t>’ </a:t>
            </a:r>
            <a:r>
              <a:rPr lang="fr-BE" sz="4000" dirty="0" err="1"/>
              <a:t>referrals</a:t>
            </a:r>
            <a:r>
              <a:rPr lang="fr-BE" sz="4000" dirty="0"/>
              <a:t> </a:t>
            </a:r>
            <a:r>
              <a:rPr lang="fr-BE" sz="2000" b="0" dirty="0"/>
              <a:t>n = 3529</a:t>
            </a:r>
          </a:p>
        </c:rich>
      </c:tx>
      <c:layout>
        <c:manualLayout>
          <c:xMode val="edge"/>
          <c:yMode val="edge"/>
          <c:x val="0.14932798511352902"/>
          <c:y val="1.8140202110363732E-3"/>
        </c:manualLayout>
      </c:layout>
      <c:overlay val="0"/>
      <c:spPr>
        <a:noFill/>
        <a:ln>
          <a:noFill/>
        </a:ln>
        <a:effectLst/>
      </c:spPr>
      <c:txPr>
        <a:bodyPr rot="0" spcFirstLastPara="1" vertOverflow="ellipsis" vert="horz" wrap="square" anchor="ctr" anchorCtr="1"/>
        <a:lstStyle/>
        <a:p>
          <a:pPr>
            <a:defRPr sz="42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1.4615782718251976E-2"/>
          <c:y val="0.15302619857805666"/>
          <c:w val="0.53659928664746459"/>
          <c:h val="0.82335533384289716"/>
        </c:manualLayout>
      </c:layout>
      <c:pieChart>
        <c:varyColors val="1"/>
        <c:ser>
          <c:idx val="0"/>
          <c:order val="0"/>
          <c:tx>
            <c:strRef>
              <c:f>Feuil1!$B$1</c:f>
              <c:strCache>
                <c:ptCount val="1"/>
                <c:pt idx="0">
                  <c:v>Ventes</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c:spPr>
            <c:extLst>
              <c:ext xmlns:c16="http://schemas.microsoft.com/office/drawing/2014/chart" uri="{C3380CC4-5D6E-409C-BE32-E72D297353CC}">
                <c16:uniqueId val="{00000001-3D1A-41DF-80D2-08F0AA268963}"/>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c:spPr>
            <c:extLst>
              <c:ext xmlns:c16="http://schemas.microsoft.com/office/drawing/2014/chart" uri="{C3380CC4-5D6E-409C-BE32-E72D297353CC}">
                <c16:uniqueId val="{00000003-3D1A-41DF-80D2-08F0AA268963}"/>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c:spPr>
            <c:extLst>
              <c:ext xmlns:c16="http://schemas.microsoft.com/office/drawing/2014/chart" uri="{C3380CC4-5D6E-409C-BE32-E72D297353CC}">
                <c16:uniqueId val="{00000005-3D1A-41DF-80D2-08F0AA268963}"/>
              </c:ext>
            </c:extLst>
          </c:dPt>
          <c:dPt>
            <c:idx val="3"/>
            <c:bubble3D val="0"/>
            <c:spPr>
              <a:solidFill>
                <a:srgbClr val="C00000"/>
              </a:solidFill>
              <a:ln>
                <a:noFill/>
              </a:ln>
              <a:effectLst/>
            </c:spPr>
            <c:extLst>
              <c:ext xmlns:c16="http://schemas.microsoft.com/office/drawing/2014/chart" uri="{C3380CC4-5D6E-409C-BE32-E72D297353CC}">
                <c16:uniqueId val="{00000007-3D1A-41DF-80D2-08F0AA268963}"/>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2"/>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Feuil1!$A$2:$A$5</c:f>
              <c:strCache>
                <c:ptCount val="4"/>
                <c:pt idx="0">
                  <c:v>Mobile team</c:v>
                </c:pt>
                <c:pt idx="1">
                  <c:v>Low</c:v>
                </c:pt>
                <c:pt idx="2">
                  <c:v>Medium</c:v>
                </c:pt>
                <c:pt idx="3">
                  <c:v>High</c:v>
                </c:pt>
              </c:strCache>
            </c:strRef>
          </c:cat>
          <c:val>
            <c:numRef>
              <c:f>Feuil1!$B$2:$B$5</c:f>
              <c:numCache>
                <c:formatCode>General</c:formatCode>
                <c:ptCount val="4"/>
                <c:pt idx="0">
                  <c:v>1296</c:v>
                </c:pt>
                <c:pt idx="1">
                  <c:v>559</c:v>
                </c:pt>
                <c:pt idx="2">
                  <c:v>1606</c:v>
                </c:pt>
                <c:pt idx="3">
                  <c:v>58</c:v>
                </c:pt>
              </c:numCache>
            </c:numRef>
          </c:val>
          <c:extLst>
            <c:ext xmlns:c16="http://schemas.microsoft.com/office/drawing/2014/chart" uri="{C3380CC4-5D6E-409C-BE32-E72D297353CC}">
              <c16:uniqueId val="{00000008-3D1A-41DF-80D2-08F0AA268963}"/>
            </c:ext>
          </c:extLst>
        </c:ser>
        <c:ser>
          <c:idx val="1"/>
          <c:order val="1"/>
          <c:tx>
            <c:strRef>
              <c:f>Feuil1!$C$1</c:f>
              <c:strCache>
                <c:ptCount val="1"/>
                <c:pt idx="0">
                  <c:v>Colonne1</c:v>
                </c:pt>
              </c:strCache>
            </c:strRef>
          </c:tx>
          <c:dPt>
            <c:idx val="0"/>
            <c:bubble3D val="0"/>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c:spPr>
            <c:extLst>
              <c:ext xmlns:c16="http://schemas.microsoft.com/office/drawing/2014/chart" uri="{C3380CC4-5D6E-409C-BE32-E72D297353CC}">
                <c16:uniqueId val="{0000000A-3D1A-41DF-80D2-08F0AA268963}"/>
              </c:ext>
            </c:extLst>
          </c:dPt>
          <c:dPt>
            <c:idx val="1"/>
            <c:bubble3D val="0"/>
            <c:spPr>
              <a:gradFill rotWithShape="1">
                <a:gsLst>
                  <a:gs pos="0">
                    <a:schemeClr val="accent2">
                      <a:tint val="97000"/>
                      <a:satMod val="100000"/>
                      <a:lumMod val="102000"/>
                    </a:schemeClr>
                  </a:gs>
                  <a:gs pos="50000">
                    <a:schemeClr val="accent2">
                      <a:shade val="100000"/>
                      <a:satMod val="103000"/>
                      <a:lumMod val="100000"/>
                    </a:schemeClr>
                  </a:gs>
                  <a:gs pos="100000">
                    <a:schemeClr val="accent2">
                      <a:shade val="93000"/>
                      <a:satMod val="110000"/>
                      <a:lumMod val="99000"/>
                    </a:schemeClr>
                  </a:gs>
                </a:gsLst>
                <a:lin ang="5400000" scaled="0"/>
              </a:gradFill>
              <a:ln>
                <a:noFill/>
              </a:ln>
              <a:effectLst/>
            </c:spPr>
            <c:extLst>
              <c:ext xmlns:c16="http://schemas.microsoft.com/office/drawing/2014/chart" uri="{C3380CC4-5D6E-409C-BE32-E72D297353CC}">
                <c16:uniqueId val="{0000000C-3D1A-41DF-80D2-08F0AA268963}"/>
              </c:ext>
            </c:extLst>
          </c:dPt>
          <c:dPt>
            <c:idx val="2"/>
            <c:bubble3D val="0"/>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c:spPr>
            <c:extLst>
              <c:ext xmlns:c16="http://schemas.microsoft.com/office/drawing/2014/chart" uri="{C3380CC4-5D6E-409C-BE32-E72D297353CC}">
                <c16:uniqueId val="{0000000E-3D1A-41DF-80D2-08F0AA268963}"/>
              </c:ext>
            </c:extLst>
          </c:dPt>
          <c:dPt>
            <c:idx val="3"/>
            <c:bubble3D val="0"/>
            <c:spPr>
              <a:gradFill rotWithShape="1">
                <a:gsLst>
                  <a:gs pos="0">
                    <a:schemeClr val="accent4">
                      <a:tint val="97000"/>
                      <a:satMod val="100000"/>
                      <a:lumMod val="102000"/>
                    </a:schemeClr>
                  </a:gs>
                  <a:gs pos="50000">
                    <a:schemeClr val="accent4">
                      <a:shade val="100000"/>
                      <a:satMod val="103000"/>
                      <a:lumMod val="100000"/>
                    </a:schemeClr>
                  </a:gs>
                  <a:gs pos="100000">
                    <a:schemeClr val="accent4">
                      <a:shade val="93000"/>
                      <a:satMod val="110000"/>
                      <a:lumMod val="99000"/>
                    </a:schemeClr>
                  </a:gs>
                </a:gsLst>
                <a:lin ang="5400000" scaled="0"/>
              </a:gradFill>
              <a:ln>
                <a:noFill/>
              </a:ln>
              <a:effectLst/>
            </c:spPr>
            <c:extLst>
              <c:ext xmlns:c16="http://schemas.microsoft.com/office/drawing/2014/chart" uri="{C3380CC4-5D6E-409C-BE32-E72D297353CC}">
                <c16:uniqueId val="{00000010-3D1A-41DF-80D2-08F0AA2689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Feuil1!$A$2:$A$5</c:f>
              <c:strCache>
                <c:ptCount val="4"/>
                <c:pt idx="0">
                  <c:v>Mobile team</c:v>
                </c:pt>
                <c:pt idx="1">
                  <c:v>Low</c:v>
                </c:pt>
                <c:pt idx="2">
                  <c:v>Medium</c:v>
                </c:pt>
                <c:pt idx="3">
                  <c:v>High</c:v>
                </c:pt>
              </c:strCache>
            </c:strRef>
          </c:cat>
          <c:val>
            <c:numRef>
              <c:f>Feuil1!$C$2:$C$5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11-3D1A-41DF-80D2-08F0AA26896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526187505084002"/>
          <c:y val="0.34878332111320093"/>
          <c:w val="0.29221606663081739"/>
          <c:h val="0.49759951094062066"/>
        </c:manualLayout>
      </c:layout>
      <c:overlay val="0"/>
      <c:spPr>
        <a:noFill/>
        <a:ln>
          <a:noFill/>
        </a:ln>
        <a:effectLst/>
      </c:spPr>
      <c:txPr>
        <a:bodyPr rot="0" spcFirstLastPara="1" vertOverflow="ellipsis" vert="horz" wrap="square" anchor="ctr" anchorCtr="1"/>
        <a:lstStyle/>
        <a:p>
          <a:pPr>
            <a:defRPr sz="30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8-11-01T08:35:54.793" idx="6">
    <p:pos x="10" y="10"/>
    <p:text>I thik this shoud be part of the slides, including an explanation on monitoring "episodes of care"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EE64F-B34B-4028-89A2-630CCB21408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fr-BE"/>
        </a:p>
      </dgm:t>
    </dgm:pt>
    <dgm:pt modelId="{77A6C397-9CC8-46D3-997A-9F186FCE73F9}">
      <dgm:prSet phldrT="[Texte]"/>
      <dgm:spPr/>
      <dgm:t>
        <a:bodyPr/>
        <a:lstStyle/>
        <a:p>
          <a:r>
            <a:rPr lang="en-GB" noProof="0" dirty="0">
              <a:latin typeface="Garamond" panose="02020404030301010803" pitchFamily="18" charset="0"/>
            </a:rPr>
            <a:t>Federal instances</a:t>
          </a:r>
        </a:p>
      </dgm:t>
    </dgm:pt>
    <dgm:pt modelId="{48B07F56-8814-4720-8AFA-F11724B5F1A7}" type="parTrans" cxnId="{3D236284-FA60-457C-9080-E4553C91A909}">
      <dgm:prSet/>
      <dgm:spPr/>
      <dgm:t>
        <a:bodyPr/>
        <a:lstStyle/>
        <a:p>
          <a:endParaRPr lang="fr-BE"/>
        </a:p>
      </dgm:t>
    </dgm:pt>
    <dgm:pt modelId="{666C5980-7984-4233-94FC-4B237C9C41DF}" type="sibTrans" cxnId="{3D236284-FA60-457C-9080-E4553C91A909}">
      <dgm:prSet/>
      <dgm:spPr/>
      <dgm:t>
        <a:bodyPr/>
        <a:lstStyle/>
        <a:p>
          <a:endParaRPr lang="fr-BE"/>
        </a:p>
      </dgm:t>
    </dgm:pt>
    <dgm:pt modelId="{83A470ED-BF31-4959-820A-A9FC18AD48DE}">
      <dgm:prSet phldrT="[Texte]"/>
      <dgm:spPr/>
      <dgm:t>
        <a:bodyPr/>
        <a:lstStyle/>
        <a:p>
          <a:r>
            <a:rPr lang="en-GB" b="1" noProof="0" dirty="0">
              <a:latin typeface="Garamond" panose="02020404030301010803" pitchFamily="18" charset="0"/>
              <a:ea typeface="Gadugi" panose="020B0502040204020203" pitchFamily="34" charset="0"/>
              <a:sym typeface="Wingdings" panose="05000000000000000000" pitchFamily="2" charset="2"/>
            </a:rPr>
            <a:t>Mandate: Vertical piloting </a:t>
          </a:r>
          <a:r>
            <a:rPr lang="en-GB" noProof="0" dirty="0">
              <a:latin typeface="Garamond" panose="02020404030301010803" pitchFamily="18" charset="0"/>
              <a:ea typeface="Gadugi" panose="020B0502040204020203" pitchFamily="34" charset="0"/>
              <a:sym typeface="Wingdings" panose="05000000000000000000" pitchFamily="2" charset="2"/>
            </a:rPr>
            <a:t> International pressure (ECHR)</a:t>
          </a:r>
          <a:endParaRPr lang="en-GB" noProof="0" dirty="0">
            <a:latin typeface="Garamond" panose="02020404030301010803" pitchFamily="18" charset="0"/>
          </a:endParaRPr>
        </a:p>
      </dgm:t>
    </dgm:pt>
    <dgm:pt modelId="{127C1CE9-DEB1-46AB-A746-23D782171916}" type="parTrans" cxnId="{924DBF15-68B6-4303-BF14-B79270B0A179}">
      <dgm:prSet/>
      <dgm:spPr/>
      <dgm:t>
        <a:bodyPr/>
        <a:lstStyle/>
        <a:p>
          <a:endParaRPr lang="fr-BE"/>
        </a:p>
      </dgm:t>
    </dgm:pt>
    <dgm:pt modelId="{D5096BFA-031F-47CA-B1EB-8EEF66939729}" type="sibTrans" cxnId="{924DBF15-68B6-4303-BF14-B79270B0A179}">
      <dgm:prSet/>
      <dgm:spPr/>
      <dgm:t>
        <a:bodyPr/>
        <a:lstStyle/>
        <a:p>
          <a:endParaRPr lang="fr-BE"/>
        </a:p>
      </dgm:t>
    </dgm:pt>
    <dgm:pt modelId="{34A0CA66-104F-43EB-9911-C885E0D1331F}">
      <dgm:prSet/>
      <dgm:spPr/>
      <dgm:t>
        <a:bodyPr/>
        <a:lstStyle/>
        <a:p>
          <a:r>
            <a:rPr lang="en-GB" noProof="0" dirty="0">
              <a:latin typeface="Garamond" panose="02020404030301010803" pitchFamily="18" charset="0"/>
            </a:rPr>
            <a:t>Coordinators</a:t>
          </a:r>
        </a:p>
      </dgm:t>
    </dgm:pt>
    <dgm:pt modelId="{44F34E6B-0198-40B2-919B-BD6B105A0809}" type="parTrans" cxnId="{FA58BB3D-190C-43C8-999A-8A4CD6D6A30E}">
      <dgm:prSet/>
      <dgm:spPr/>
      <dgm:t>
        <a:bodyPr/>
        <a:lstStyle/>
        <a:p>
          <a:endParaRPr lang="fr-BE"/>
        </a:p>
      </dgm:t>
    </dgm:pt>
    <dgm:pt modelId="{CC418106-1F30-4F3C-95AA-40EB0A157901}" type="sibTrans" cxnId="{FA58BB3D-190C-43C8-999A-8A4CD6D6A30E}">
      <dgm:prSet/>
      <dgm:spPr/>
      <dgm:t>
        <a:bodyPr/>
        <a:lstStyle/>
        <a:p>
          <a:endParaRPr lang="fr-BE"/>
        </a:p>
      </dgm:t>
    </dgm:pt>
    <dgm:pt modelId="{1A8CAAEC-D02C-4A33-B747-BBE7DF3BA8B0}">
      <dgm:prSet/>
      <dgm:spPr/>
      <dgm:t>
        <a:bodyPr/>
        <a:lstStyle/>
        <a:p>
          <a:r>
            <a:rPr lang="en-GB" b="1" noProof="0" dirty="0">
              <a:latin typeface="Garamond" panose="02020404030301010803" pitchFamily="18" charset="0"/>
            </a:rPr>
            <a:t>Integrative agents </a:t>
          </a:r>
          <a:r>
            <a:rPr lang="en-GB" noProof="0" dirty="0">
              <a:latin typeface="Garamond" panose="02020404030301010803" pitchFamily="18" charset="0"/>
            </a:rPr>
            <a:t>– from health and justice sector (national and “local”)</a:t>
          </a:r>
        </a:p>
      </dgm:t>
    </dgm:pt>
    <dgm:pt modelId="{10E71EE1-A284-44B7-93C0-3C05C81EEE37}" type="parTrans" cxnId="{70999A4D-28C8-4DB5-9BFB-72825D4C74B5}">
      <dgm:prSet/>
      <dgm:spPr/>
      <dgm:t>
        <a:bodyPr/>
        <a:lstStyle/>
        <a:p>
          <a:endParaRPr lang="fr-BE"/>
        </a:p>
      </dgm:t>
    </dgm:pt>
    <dgm:pt modelId="{07A82B2B-55C3-43DC-B215-A92A4885B664}" type="sibTrans" cxnId="{70999A4D-28C8-4DB5-9BFB-72825D4C74B5}">
      <dgm:prSet/>
      <dgm:spPr/>
      <dgm:t>
        <a:bodyPr/>
        <a:lstStyle/>
        <a:p>
          <a:endParaRPr lang="fr-BE"/>
        </a:p>
      </dgm:t>
    </dgm:pt>
    <dgm:pt modelId="{109A659B-05BC-4F77-80C0-6EF3E609404B}">
      <dgm:prSet phldrT="[Texte]"/>
      <dgm:spPr/>
      <dgm:t>
        <a:bodyPr/>
        <a:lstStyle/>
        <a:p>
          <a:r>
            <a:rPr lang="en-GB" noProof="0" dirty="0">
              <a:latin typeface="Garamond" panose="02020404030301010803" pitchFamily="18" charset="0"/>
              <a:ea typeface="Gadugi" panose="020B0502040204020203" pitchFamily="34" charset="0"/>
              <a:sym typeface="Wingdings" panose="05000000000000000000" pitchFamily="2" charset="2"/>
            </a:rPr>
            <a:t>L</a:t>
          </a:r>
          <a:r>
            <a:rPr lang="en-GB" dirty="0" err="1">
              <a:latin typeface="Garamond" panose="02020404030301010803" pitchFamily="18" charset="0"/>
              <a:ea typeface="Gadugi" panose="020B0502040204020203" pitchFamily="34" charset="0"/>
              <a:sym typeface="Wingdings" panose="05000000000000000000" pitchFamily="2" charset="2"/>
            </a:rPr>
            <a:t>onger</a:t>
          </a:r>
          <a:r>
            <a:rPr lang="en-GB" dirty="0">
              <a:latin typeface="Garamond" panose="02020404030301010803" pitchFamily="18" charset="0"/>
              <a:ea typeface="Gadugi" panose="020B0502040204020203" pitchFamily="34" charset="0"/>
              <a:sym typeface="Wingdings" panose="05000000000000000000" pitchFamily="2" charset="2"/>
            </a:rPr>
            <a:t> term objective and less pressure: reintegration in society</a:t>
          </a:r>
          <a:endParaRPr lang="en-GB" noProof="0" dirty="0">
            <a:latin typeface="Garamond" panose="02020404030301010803" pitchFamily="18" charset="0"/>
          </a:endParaRPr>
        </a:p>
      </dgm:t>
    </dgm:pt>
    <dgm:pt modelId="{712792B7-F78E-4E73-BB2F-9AF56EDB1DA2}" type="parTrans" cxnId="{1AB94227-3EE5-443E-985B-13EC67BF1762}">
      <dgm:prSet/>
      <dgm:spPr/>
      <dgm:t>
        <a:bodyPr/>
        <a:lstStyle/>
        <a:p>
          <a:endParaRPr lang="fr-BE"/>
        </a:p>
      </dgm:t>
    </dgm:pt>
    <dgm:pt modelId="{BBCCA9EC-86E3-4617-AA28-C0BB820850BD}" type="sibTrans" cxnId="{1AB94227-3EE5-443E-985B-13EC67BF1762}">
      <dgm:prSet/>
      <dgm:spPr/>
      <dgm:t>
        <a:bodyPr/>
        <a:lstStyle/>
        <a:p>
          <a:endParaRPr lang="fr-BE"/>
        </a:p>
      </dgm:t>
    </dgm:pt>
    <dgm:pt modelId="{36518CF8-9F3D-4120-B7EA-AEAB8B4AD74A}">
      <dgm:prSet phldrT="[Texte]"/>
      <dgm:spPr/>
      <dgm:t>
        <a:bodyPr/>
        <a:lstStyle/>
        <a:p>
          <a:r>
            <a:rPr lang="en-GB" noProof="0" dirty="0">
              <a:latin typeface="Garamond" panose="02020404030301010803" pitchFamily="18" charset="0"/>
              <a:ea typeface="Gadugi" panose="020B0502040204020203" pitchFamily="34" charset="0"/>
              <a:sym typeface="Wingdings" panose="05000000000000000000" pitchFamily="2" charset="2"/>
            </a:rPr>
            <a:t>Short term Priority: reducing the number of MDOs within psychiatric annexes of prisons</a:t>
          </a:r>
          <a:endParaRPr lang="en-GB" noProof="0" dirty="0">
            <a:latin typeface="Garamond" panose="02020404030301010803" pitchFamily="18" charset="0"/>
          </a:endParaRPr>
        </a:p>
      </dgm:t>
    </dgm:pt>
    <dgm:pt modelId="{E9D314D8-0466-4462-BD77-4D1ADF38E32E}" type="parTrans" cxnId="{AE2DD43B-2F95-4145-A978-9B7D0F87C3C6}">
      <dgm:prSet/>
      <dgm:spPr/>
      <dgm:t>
        <a:bodyPr/>
        <a:lstStyle/>
        <a:p>
          <a:endParaRPr lang="fr-BE"/>
        </a:p>
      </dgm:t>
    </dgm:pt>
    <dgm:pt modelId="{B8AFDB7E-D3CC-4721-B951-FC938550D5F5}" type="sibTrans" cxnId="{AE2DD43B-2F95-4145-A978-9B7D0F87C3C6}">
      <dgm:prSet/>
      <dgm:spPr/>
      <dgm:t>
        <a:bodyPr/>
        <a:lstStyle/>
        <a:p>
          <a:endParaRPr lang="fr-BE"/>
        </a:p>
      </dgm:t>
    </dgm:pt>
    <dgm:pt modelId="{5CBF8AD1-C6BC-4706-AF58-BF9D7A94C776}">
      <dgm:prSet/>
      <dgm:spPr/>
      <dgm:t>
        <a:bodyPr/>
        <a:lstStyle/>
        <a:p>
          <a:r>
            <a:rPr lang="en-GB" noProof="0" dirty="0">
              <a:latin typeface="Garamond" panose="02020404030301010803" pitchFamily="18" charset="0"/>
            </a:rPr>
            <a:t>Guardians of the federal program, information brokers</a:t>
          </a:r>
        </a:p>
      </dgm:t>
    </dgm:pt>
    <dgm:pt modelId="{1EBE266A-A496-4761-9B6F-B115E79587F3}" type="parTrans" cxnId="{D4CC5F57-8F05-476E-986B-78C74396AA8E}">
      <dgm:prSet/>
      <dgm:spPr/>
      <dgm:t>
        <a:bodyPr/>
        <a:lstStyle/>
        <a:p>
          <a:endParaRPr lang="en-US"/>
        </a:p>
      </dgm:t>
    </dgm:pt>
    <dgm:pt modelId="{C4DEAF2C-2C98-4293-B153-44CA380FCA8A}" type="sibTrans" cxnId="{D4CC5F57-8F05-476E-986B-78C74396AA8E}">
      <dgm:prSet/>
      <dgm:spPr/>
      <dgm:t>
        <a:bodyPr/>
        <a:lstStyle/>
        <a:p>
          <a:endParaRPr lang="en-US"/>
        </a:p>
      </dgm:t>
    </dgm:pt>
    <dgm:pt modelId="{FD569A6D-DE9E-49C4-9CDC-306172F209DC}">
      <dgm:prSet/>
      <dgm:spPr/>
      <dgm:t>
        <a:bodyPr/>
        <a:lstStyle/>
        <a:p>
          <a:r>
            <a:rPr lang="en-GB" noProof="0" dirty="0">
              <a:latin typeface="Garamond" panose="02020404030301010803" pitchFamily="18" charset="0"/>
            </a:rPr>
            <a:t>Enhance collaboration between sectors and organisations</a:t>
          </a:r>
        </a:p>
      </dgm:t>
    </dgm:pt>
    <dgm:pt modelId="{65F245ED-FDB9-4678-A3AF-EEEF4F886501}" type="parTrans" cxnId="{0F0912D6-AA40-4E40-B547-27F78BE57ADE}">
      <dgm:prSet/>
      <dgm:spPr/>
      <dgm:t>
        <a:bodyPr/>
        <a:lstStyle/>
        <a:p>
          <a:endParaRPr lang="en-US"/>
        </a:p>
      </dgm:t>
    </dgm:pt>
    <dgm:pt modelId="{BB25A25F-CE8C-4EF6-954B-515744B35F36}" type="sibTrans" cxnId="{0F0912D6-AA40-4E40-B547-27F78BE57ADE}">
      <dgm:prSet/>
      <dgm:spPr/>
      <dgm:t>
        <a:bodyPr/>
        <a:lstStyle/>
        <a:p>
          <a:endParaRPr lang="en-US"/>
        </a:p>
      </dgm:t>
    </dgm:pt>
    <dgm:pt modelId="{407D2A9E-3235-4175-80A4-2846E3DAD813}">
      <dgm:prSet/>
      <dgm:spPr/>
      <dgm:t>
        <a:bodyPr/>
        <a:lstStyle/>
        <a:p>
          <a:r>
            <a:rPr lang="en-GB" noProof="0" dirty="0">
              <a:latin typeface="Garamond" panose="02020404030301010803" pitchFamily="18" charset="0"/>
            </a:rPr>
            <a:t>Facilitate the policy implementation process</a:t>
          </a:r>
        </a:p>
      </dgm:t>
    </dgm:pt>
    <dgm:pt modelId="{C016DED8-5F08-4EBF-9E24-73E6F011B657}" type="parTrans" cxnId="{F7B53DCE-7EE3-4437-A159-680D0AF4D842}">
      <dgm:prSet/>
      <dgm:spPr/>
      <dgm:t>
        <a:bodyPr/>
        <a:lstStyle/>
        <a:p>
          <a:endParaRPr lang="en-US"/>
        </a:p>
      </dgm:t>
    </dgm:pt>
    <dgm:pt modelId="{0C8D2D80-8069-4D1E-8E86-31DA23C488D5}" type="sibTrans" cxnId="{F7B53DCE-7EE3-4437-A159-680D0AF4D842}">
      <dgm:prSet/>
      <dgm:spPr/>
      <dgm:t>
        <a:bodyPr/>
        <a:lstStyle/>
        <a:p>
          <a:endParaRPr lang="en-US"/>
        </a:p>
      </dgm:t>
    </dgm:pt>
    <dgm:pt modelId="{7171B7A0-AF17-479A-A805-5641AD1A694B}">
      <dgm:prSet/>
      <dgm:spPr/>
      <dgm:t>
        <a:bodyPr/>
        <a:lstStyle/>
        <a:p>
          <a:r>
            <a:rPr lang="en-GB" noProof="0" dirty="0">
              <a:latin typeface="Garamond" panose="02020404030301010803" pitchFamily="18" charset="0"/>
            </a:rPr>
            <a:t>Differences in style and profiles of coordinators</a:t>
          </a:r>
        </a:p>
      </dgm:t>
    </dgm:pt>
    <dgm:pt modelId="{E36703D0-0601-44B1-B288-2CA1F9B230B3}" type="parTrans" cxnId="{2A8DF76C-B367-461C-8060-C4A0F0A34B05}">
      <dgm:prSet/>
      <dgm:spPr/>
      <dgm:t>
        <a:bodyPr/>
        <a:lstStyle/>
        <a:p>
          <a:endParaRPr lang="fr-BE"/>
        </a:p>
      </dgm:t>
    </dgm:pt>
    <dgm:pt modelId="{0C15424E-6618-4400-89F2-7F1FEA274F4F}" type="sibTrans" cxnId="{2A8DF76C-B367-461C-8060-C4A0F0A34B05}">
      <dgm:prSet/>
      <dgm:spPr/>
      <dgm:t>
        <a:bodyPr/>
        <a:lstStyle/>
        <a:p>
          <a:endParaRPr lang="fr-BE"/>
        </a:p>
      </dgm:t>
    </dgm:pt>
    <dgm:pt modelId="{6D16FC15-36C7-4D78-9130-55523C68297D}">
      <dgm:prSet phldrT="[Texte]"/>
      <dgm:spPr/>
      <dgm:t>
        <a:bodyPr/>
        <a:lstStyle/>
        <a:p>
          <a:r>
            <a:rPr lang="en-GB" noProof="0" dirty="0">
              <a:latin typeface="Garamond" panose="02020404030301010803" pitchFamily="18" charset="0"/>
            </a:rPr>
            <a:t>Dominance of “health” policy perspective, together with justice</a:t>
          </a:r>
        </a:p>
      </dgm:t>
    </dgm:pt>
    <dgm:pt modelId="{C0500613-EC70-4087-AE4C-ACAABE67CAE8}" type="parTrans" cxnId="{BD9A8AD1-084E-4760-9251-FE5041AB3727}">
      <dgm:prSet/>
      <dgm:spPr/>
      <dgm:t>
        <a:bodyPr/>
        <a:lstStyle/>
        <a:p>
          <a:endParaRPr lang="en-US"/>
        </a:p>
      </dgm:t>
    </dgm:pt>
    <dgm:pt modelId="{517DA282-9234-4D47-AD25-45FF1B04325F}" type="sibTrans" cxnId="{BD9A8AD1-084E-4760-9251-FE5041AB3727}">
      <dgm:prSet/>
      <dgm:spPr/>
      <dgm:t>
        <a:bodyPr/>
        <a:lstStyle/>
        <a:p>
          <a:endParaRPr lang="en-US"/>
        </a:p>
      </dgm:t>
    </dgm:pt>
    <dgm:pt modelId="{7FB0B650-3E2B-4503-B4FC-BA32D34D0CF8}">
      <dgm:prSet phldrT="[Texte]"/>
      <dgm:spPr/>
      <dgm:t>
        <a:bodyPr/>
        <a:lstStyle/>
        <a:p>
          <a:r>
            <a:rPr lang="en-GB" noProof="0" dirty="0">
              <a:latin typeface="Garamond" panose="02020404030301010803" pitchFamily="18" charset="0"/>
            </a:rPr>
            <a:t>Beside this, bottom-up practices and leeway for field actors </a:t>
          </a:r>
          <a:r>
            <a:rPr lang="en-GB" noProof="0" dirty="0">
              <a:latin typeface="Garamond" panose="02020404030301010803" pitchFamily="18" charset="0"/>
              <a:sym typeface="Wingdings" panose="05000000000000000000" pitchFamily="2" charset="2"/>
            </a:rPr>
            <a:t> need of a more precise vision</a:t>
          </a:r>
          <a:endParaRPr lang="en-GB" noProof="0" dirty="0">
            <a:latin typeface="Garamond" panose="02020404030301010803" pitchFamily="18" charset="0"/>
          </a:endParaRPr>
        </a:p>
      </dgm:t>
    </dgm:pt>
    <dgm:pt modelId="{25A66CF7-BE42-4FC4-A900-2FCE084689B8}" type="parTrans" cxnId="{94E88CAD-40C3-457A-81B0-C7A55F0DE9EF}">
      <dgm:prSet/>
      <dgm:spPr/>
      <dgm:t>
        <a:bodyPr/>
        <a:lstStyle/>
        <a:p>
          <a:endParaRPr lang="fr-BE"/>
        </a:p>
      </dgm:t>
    </dgm:pt>
    <dgm:pt modelId="{560CC658-F7E8-434C-8232-0216473E2F7C}" type="sibTrans" cxnId="{94E88CAD-40C3-457A-81B0-C7A55F0DE9EF}">
      <dgm:prSet/>
      <dgm:spPr/>
      <dgm:t>
        <a:bodyPr/>
        <a:lstStyle/>
        <a:p>
          <a:endParaRPr lang="fr-BE"/>
        </a:p>
      </dgm:t>
    </dgm:pt>
    <dgm:pt modelId="{BE71DBC1-D76B-41C5-A178-B4F588D31408}" type="pres">
      <dgm:prSet presAssocID="{FD1EE64F-B34B-4028-89A2-630CCB21408F}" presName="linearFlow" presStyleCnt="0">
        <dgm:presLayoutVars>
          <dgm:dir/>
          <dgm:animLvl val="lvl"/>
          <dgm:resizeHandles val="exact"/>
        </dgm:presLayoutVars>
      </dgm:prSet>
      <dgm:spPr/>
    </dgm:pt>
    <dgm:pt modelId="{DA32CE6F-34D7-4B9A-B5E5-6965D4DFDED3}" type="pres">
      <dgm:prSet presAssocID="{77A6C397-9CC8-46D3-997A-9F186FCE73F9}" presName="composite" presStyleCnt="0"/>
      <dgm:spPr/>
    </dgm:pt>
    <dgm:pt modelId="{4F44AF1B-B29F-43A5-9AEA-CF00062B66CB}" type="pres">
      <dgm:prSet presAssocID="{77A6C397-9CC8-46D3-997A-9F186FCE73F9}" presName="parentText" presStyleLbl="alignNode1" presStyleIdx="0" presStyleCnt="2">
        <dgm:presLayoutVars>
          <dgm:chMax val="1"/>
          <dgm:bulletEnabled val="1"/>
        </dgm:presLayoutVars>
      </dgm:prSet>
      <dgm:spPr/>
    </dgm:pt>
    <dgm:pt modelId="{BBE6DC17-E720-48D3-AA91-74DFC0895127}" type="pres">
      <dgm:prSet presAssocID="{77A6C397-9CC8-46D3-997A-9F186FCE73F9}" presName="descendantText" presStyleLbl="alignAcc1" presStyleIdx="0" presStyleCnt="2" custLinFactNeighborX="0">
        <dgm:presLayoutVars>
          <dgm:bulletEnabled val="1"/>
        </dgm:presLayoutVars>
      </dgm:prSet>
      <dgm:spPr/>
    </dgm:pt>
    <dgm:pt modelId="{63CB57BF-85A5-4DF0-9085-EC8EF801EC38}" type="pres">
      <dgm:prSet presAssocID="{666C5980-7984-4233-94FC-4B237C9C41DF}" presName="sp" presStyleCnt="0"/>
      <dgm:spPr/>
    </dgm:pt>
    <dgm:pt modelId="{33E46EEF-D5F6-432D-9639-CA8888A3870F}" type="pres">
      <dgm:prSet presAssocID="{34A0CA66-104F-43EB-9911-C885E0D1331F}" presName="composite" presStyleCnt="0"/>
      <dgm:spPr/>
    </dgm:pt>
    <dgm:pt modelId="{74077E13-BC2F-4A59-8791-5D4CCFC7C474}" type="pres">
      <dgm:prSet presAssocID="{34A0CA66-104F-43EB-9911-C885E0D1331F}" presName="parentText" presStyleLbl="alignNode1" presStyleIdx="1" presStyleCnt="2">
        <dgm:presLayoutVars>
          <dgm:chMax val="1"/>
          <dgm:bulletEnabled val="1"/>
        </dgm:presLayoutVars>
      </dgm:prSet>
      <dgm:spPr/>
    </dgm:pt>
    <dgm:pt modelId="{0D221498-C60F-44EB-8E61-795FB5003746}" type="pres">
      <dgm:prSet presAssocID="{34A0CA66-104F-43EB-9911-C885E0D1331F}" presName="descendantText" presStyleLbl="alignAcc1" presStyleIdx="1" presStyleCnt="2" custScaleY="98631">
        <dgm:presLayoutVars>
          <dgm:bulletEnabled val="1"/>
        </dgm:presLayoutVars>
      </dgm:prSet>
      <dgm:spPr/>
    </dgm:pt>
  </dgm:ptLst>
  <dgm:cxnLst>
    <dgm:cxn modelId="{924DBF15-68B6-4303-BF14-B79270B0A179}" srcId="{77A6C397-9CC8-46D3-997A-9F186FCE73F9}" destId="{83A470ED-BF31-4959-820A-A9FC18AD48DE}" srcOrd="0" destOrd="0" parTransId="{127C1CE9-DEB1-46AB-A746-23D782171916}" sibTransId="{D5096BFA-031F-47CA-B1EB-8EEF66939729}"/>
    <dgm:cxn modelId="{3EDF021C-529E-41F6-AA88-DAA2CA4AE228}" type="presOf" srcId="{109A659B-05BC-4F77-80C0-6EF3E609404B}" destId="{BBE6DC17-E720-48D3-AA91-74DFC0895127}" srcOrd="0" destOrd="3" presId="urn:microsoft.com/office/officeart/2005/8/layout/chevron2"/>
    <dgm:cxn modelId="{1AB94227-3EE5-443E-985B-13EC67BF1762}" srcId="{77A6C397-9CC8-46D3-997A-9F186FCE73F9}" destId="{109A659B-05BC-4F77-80C0-6EF3E609404B}" srcOrd="3" destOrd="0" parTransId="{712792B7-F78E-4E73-BB2F-9AF56EDB1DA2}" sibTransId="{BBCCA9EC-86E3-4617-AA28-C0BB820850BD}"/>
    <dgm:cxn modelId="{AE2DD43B-2F95-4145-A978-9B7D0F87C3C6}" srcId="{77A6C397-9CC8-46D3-997A-9F186FCE73F9}" destId="{36518CF8-9F3D-4120-B7EA-AEAB8B4AD74A}" srcOrd="2" destOrd="0" parTransId="{E9D314D8-0466-4462-BD77-4D1ADF38E32E}" sibTransId="{B8AFDB7E-D3CC-4721-B951-FC938550D5F5}"/>
    <dgm:cxn modelId="{FA58BB3D-190C-43C8-999A-8A4CD6D6A30E}" srcId="{FD1EE64F-B34B-4028-89A2-630CCB21408F}" destId="{34A0CA66-104F-43EB-9911-C885E0D1331F}" srcOrd="1" destOrd="0" parTransId="{44F34E6B-0198-40B2-919B-BD6B105A0809}" sibTransId="{CC418106-1F30-4F3C-95AA-40EB0A157901}"/>
    <dgm:cxn modelId="{7CB8513E-A385-4BA9-87A5-AD10A81F1360}" type="presOf" srcId="{1A8CAAEC-D02C-4A33-B747-BBE7DF3BA8B0}" destId="{0D221498-C60F-44EB-8E61-795FB5003746}" srcOrd="0" destOrd="0" presId="urn:microsoft.com/office/officeart/2005/8/layout/chevron2"/>
    <dgm:cxn modelId="{7D318262-28F1-476F-B066-DFAC43099C45}" type="presOf" srcId="{77A6C397-9CC8-46D3-997A-9F186FCE73F9}" destId="{4F44AF1B-B29F-43A5-9AEA-CF00062B66CB}" srcOrd="0" destOrd="0" presId="urn:microsoft.com/office/officeart/2005/8/layout/chevron2"/>
    <dgm:cxn modelId="{2A8DF76C-B367-461C-8060-C4A0F0A34B05}" srcId="{34A0CA66-104F-43EB-9911-C885E0D1331F}" destId="{7171B7A0-AF17-479A-A805-5641AD1A694B}" srcOrd="4" destOrd="0" parTransId="{E36703D0-0601-44B1-B288-2CA1F9B230B3}" sibTransId="{0C15424E-6618-4400-89F2-7F1FEA274F4F}"/>
    <dgm:cxn modelId="{70999A4D-28C8-4DB5-9BFB-72825D4C74B5}" srcId="{34A0CA66-104F-43EB-9911-C885E0D1331F}" destId="{1A8CAAEC-D02C-4A33-B747-BBE7DF3BA8B0}" srcOrd="0" destOrd="0" parTransId="{10E71EE1-A284-44B7-93C0-3C05C81EEE37}" sibTransId="{07A82B2B-55C3-43DC-B215-A92A4885B664}"/>
    <dgm:cxn modelId="{D4CC5F57-8F05-476E-986B-78C74396AA8E}" srcId="{34A0CA66-104F-43EB-9911-C885E0D1331F}" destId="{5CBF8AD1-C6BC-4706-AF58-BF9D7A94C776}" srcOrd="1" destOrd="0" parTransId="{1EBE266A-A496-4761-9B6F-B115E79587F3}" sibTransId="{C4DEAF2C-2C98-4293-B153-44CA380FCA8A}"/>
    <dgm:cxn modelId="{D460AA7F-C251-4471-9178-06297563D1AE}" type="presOf" srcId="{FD569A6D-DE9E-49C4-9CDC-306172F209DC}" destId="{0D221498-C60F-44EB-8E61-795FB5003746}" srcOrd="0" destOrd="3" presId="urn:microsoft.com/office/officeart/2005/8/layout/chevron2"/>
    <dgm:cxn modelId="{3D236284-FA60-457C-9080-E4553C91A909}" srcId="{FD1EE64F-B34B-4028-89A2-630CCB21408F}" destId="{77A6C397-9CC8-46D3-997A-9F186FCE73F9}" srcOrd="0" destOrd="0" parTransId="{48B07F56-8814-4720-8AFA-F11724B5F1A7}" sibTransId="{666C5980-7984-4233-94FC-4B237C9C41DF}"/>
    <dgm:cxn modelId="{FF34A69A-4B7B-4089-AE77-7D5F450F34C0}" type="presOf" srcId="{34A0CA66-104F-43EB-9911-C885E0D1331F}" destId="{74077E13-BC2F-4A59-8791-5D4CCFC7C474}" srcOrd="0" destOrd="0" presId="urn:microsoft.com/office/officeart/2005/8/layout/chevron2"/>
    <dgm:cxn modelId="{EC6E4DA8-57E5-4326-BD0E-5E7B5DA53D8E}" type="presOf" srcId="{7FB0B650-3E2B-4503-B4FC-BA32D34D0CF8}" destId="{BBE6DC17-E720-48D3-AA91-74DFC0895127}" srcOrd="0" destOrd="4" presId="urn:microsoft.com/office/officeart/2005/8/layout/chevron2"/>
    <dgm:cxn modelId="{94E88CAD-40C3-457A-81B0-C7A55F0DE9EF}" srcId="{77A6C397-9CC8-46D3-997A-9F186FCE73F9}" destId="{7FB0B650-3E2B-4503-B4FC-BA32D34D0CF8}" srcOrd="4" destOrd="0" parTransId="{25A66CF7-BE42-4FC4-A900-2FCE084689B8}" sibTransId="{560CC658-F7E8-434C-8232-0216473E2F7C}"/>
    <dgm:cxn modelId="{291C72BC-0A97-4AE2-9187-9FA04FA55F9A}" type="presOf" srcId="{FD1EE64F-B34B-4028-89A2-630CCB21408F}" destId="{BE71DBC1-D76B-41C5-A178-B4F588D31408}" srcOrd="0" destOrd="0" presId="urn:microsoft.com/office/officeart/2005/8/layout/chevron2"/>
    <dgm:cxn modelId="{76B8E9BE-CDFD-4CF1-B83C-1A99AF90C724}" type="presOf" srcId="{407D2A9E-3235-4175-80A4-2846E3DAD813}" destId="{0D221498-C60F-44EB-8E61-795FB5003746}" srcOrd="0" destOrd="2" presId="urn:microsoft.com/office/officeart/2005/8/layout/chevron2"/>
    <dgm:cxn modelId="{F7B53DCE-7EE3-4437-A159-680D0AF4D842}" srcId="{34A0CA66-104F-43EB-9911-C885E0D1331F}" destId="{407D2A9E-3235-4175-80A4-2846E3DAD813}" srcOrd="2" destOrd="0" parTransId="{C016DED8-5F08-4EBF-9E24-73E6F011B657}" sibTransId="{0C8D2D80-8069-4D1E-8E86-31DA23C488D5}"/>
    <dgm:cxn modelId="{BD9A8AD1-084E-4760-9251-FE5041AB3727}" srcId="{77A6C397-9CC8-46D3-997A-9F186FCE73F9}" destId="{6D16FC15-36C7-4D78-9130-55523C68297D}" srcOrd="1" destOrd="0" parTransId="{C0500613-EC70-4087-AE4C-ACAABE67CAE8}" sibTransId="{517DA282-9234-4D47-AD25-45FF1B04325F}"/>
    <dgm:cxn modelId="{2854D8D1-ACBA-432E-9565-91817017F51F}" type="presOf" srcId="{36518CF8-9F3D-4120-B7EA-AEAB8B4AD74A}" destId="{BBE6DC17-E720-48D3-AA91-74DFC0895127}" srcOrd="0" destOrd="2" presId="urn:microsoft.com/office/officeart/2005/8/layout/chevron2"/>
    <dgm:cxn modelId="{14201AD5-0008-426B-8D36-CC8332A953E5}" type="presOf" srcId="{83A470ED-BF31-4959-820A-A9FC18AD48DE}" destId="{BBE6DC17-E720-48D3-AA91-74DFC0895127}" srcOrd="0" destOrd="0" presId="urn:microsoft.com/office/officeart/2005/8/layout/chevron2"/>
    <dgm:cxn modelId="{0F0912D6-AA40-4E40-B547-27F78BE57ADE}" srcId="{34A0CA66-104F-43EB-9911-C885E0D1331F}" destId="{FD569A6D-DE9E-49C4-9CDC-306172F209DC}" srcOrd="3" destOrd="0" parTransId="{65F245ED-FDB9-4678-A3AF-EEEF4F886501}" sibTransId="{BB25A25F-CE8C-4EF6-954B-515744B35F36}"/>
    <dgm:cxn modelId="{E309E8D7-0354-4A74-B288-3372C873F12E}" type="presOf" srcId="{6D16FC15-36C7-4D78-9130-55523C68297D}" destId="{BBE6DC17-E720-48D3-AA91-74DFC0895127}" srcOrd="0" destOrd="1" presId="urn:microsoft.com/office/officeart/2005/8/layout/chevron2"/>
    <dgm:cxn modelId="{7809DBE5-0266-4EB6-90E4-0E3DF7A80FE9}" type="presOf" srcId="{7171B7A0-AF17-479A-A805-5641AD1A694B}" destId="{0D221498-C60F-44EB-8E61-795FB5003746}" srcOrd="0" destOrd="4" presId="urn:microsoft.com/office/officeart/2005/8/layout/chevron2"/>
    <dgm:cxn modelId="{5240A3FB-128D-4686-AFDB-3BAB08643F59}" type="presOf" srcId="{5CBF8AD1-C6BC-4706-AF58-BF9D7A94C776}" destId="{0D221498-C60F-44EB-8E61-795FB5003746}" srcOrd="0" destOrd="1" presId="urn:microsoft.com/office/officeart/2005/8/layout/chevron2"/>
    <dgm:cxn modelId="{DCA1A4E4-E11D-4798-BA2D-770AB34BB555}" type="presParOf" srcId="{BE71DBC1-D76B-41C5-A178-B4F588D31408}" destId="{DA32CE6F-34D7-4B9A-B5E5-6965D4DFDED3}" srcOrd="0" destOrd="0" presId="urn:microsoft.com/office/officeart/2005/8/layout/chevron2"/>
    <dgm:cxn modelId="{24B5F62B-42DB-4FF0-A0E6-3F81F01EBA5C}" type="presParOf" srcId="{DA32CE6F-34D7-4B9A-B5E5-6965D4DFDED3}" destId="{4F44AF1B-B29F-43A5-9AEA-CF00062B66CB}" srcOrd="0" destOrd="0" presId="urn:microsoft.com/office/officeart/2005/8/layout/chevron2"/>
    <dgm:cxn modelId="{77B7C32A-AE04-439E-B646-3FBBB475D405}" type="presParOf" srcId="{DA32CE6F-34D7-4B9A-B5E5-6965D4DFDED3}" destId="{BBE6DC17-E720-48D3-AA91-74DFC0895127}" srcOrd="1" destOrd="0" presId="urn:microsoft.com/office/officeart/2005/8/layout/chevron2"/>
    <dgm:cxn modelId="{353EF04C-BB53-46F8-9085-61BF9E9D1906}" type="presParOf" srcId="{BE71DBC1-D76B-41C5-A178-B4F588D31408}" destId="{63CB57BF-85A5-4DF0-9085-EC8EF801EC38}" srcOrd="1" destOrd="0" presId="urn:microsoft.com/office/officeart/2005/8/layout/chevron2"/>
    <dgm:cxn modelId="{5B0CF20F-F405-4613-8961-DFCE1E9B8999}" type="presParOf" srcId="{BE71DBC1-D76B-41C5-A178-B4F588D31408}" destId="{33E46EEF-D5F6-432D-9639-CA8888A3870F}" srcOrd="2" destOrd="0" presId="urn:microsoft.com/office/officeart/2005/8/layout/chevron2"/>
    <dgm:cxn modelId="{99A939D2-63EA-4847-9FCF-731C60092579}" type="presParOf" srcId="{33E46EEF-D5F6-432D-9639-CA8888A3870F}" destId="{74077E13-BC2F-4A59-8791-5D4CCFC7C474}" srcOrd="0" destOrd="0" presId="urn:microsoft.com/office/officeart/2005/8/layout/chevron2"/>
    <dgm:cxn modelId="{F0EBC05F-6168-406C-9683-4FF6D2F3E6BC}" type="presParOf" srcId="{33E46EEF-D5F6-432D-9639-CA8888A3870F}" destId="{0D221498-C60F-44EB-8E61-795FB50037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EE64F-B34B-4028-89A2-630CCB21408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fr-BE"/>
        </a:p>
      </dgm:t>
    </dgm:pt>
    <dgm:pt modelId="{77A6C397-9CC8-46D3-997A-9F186FCE73F9}">
      <dgm:prSet phldrT="[Texte]"/>
      <dgm:spPr/>
      <dgm:t>
        <a:bodyPr/>
        <a:lstStyle/>
        <a:p>
          <a:r>
            <a:rPr lang="en-GB" noProof="0" dirty="0">
              <a:latin typeface="Garamond" panose="02020404030301010803" pitchFamily="18" charset="0"/>
            </a:rPr>
            <a:t>Strategic committees</a:t>
          </a:r>
        </a:p>
      </dgm:t>
    </dgm:pt>
    <dgm:pt modelId="{48B07F56-8814-4720-8AFA-F11724B5F1A7}" type="parTrans" cxnId="{3D236284-FA60-457C-9080-E4553C91A909}">
      <dgm:prSet/>
      <dgm:spPr/>
      <dgm:t>
        <a:bodyPr/>
        <a:lstStyle/>
        <a:p>
          <a:endParaRPr lang="fr-BE"/>
        </a:p>
      </dgm:t>
    </dgm:pt>
    <dgm:pt modelId="{666C5980-7984-4233-94FC-4B237C9C41DF}" type="sibTrans" cxnId="{3D236284-FA60-457C-9080-E4553C91A909}">
      <dgm:prSet/>
      <dgm:spPr/>
      <dgm:t>
        <a:bodyPr/>
        <a:lstStyle/>
        <a:p>
          <a:endParaRPr lang="fr-BE"/>
        </a:p>
      </dgm:t>
    </dgm:pt>
    <dgm:pt modelId="{83A470ED-BF31-4959-820A-A9FC18AD48DE}">
      <dgm:prSet phldrT="[Texte]"/>
      <dgm:spPr/>
      <dgm:t>
        <a:bodyPr/>
        <a:lstStyle/>
        <a:p>
          <a:r>
            <a:rPr lang="en-GB" b="1" noProof="0" dirty="0">
              <a:latin typeface="Garamond" panose="02020404030301010803" pitchFamily="18" charset="0"/>
            </a:rPr>
            <a:t>Information sharing mechanism  </a:t>
          </a:r>
          <a:r>
            <a:rPr lang="en-GB" b="0" noProof="0" dirty="0">
              <a:latin typeface="Garamond" panose="02020404030301010803" pitchFamily="18" charset="0"/>
            </a:rPr>
            <a:t>about guidelines from national reform rather than local governance body</a:t>
          </a:r>
        </a:p>
      </dgm:t>
    </dgm:pt>
    <dgm:pt modelId="{127C1CE9-DEB1-46AB-A746-23D782171916}" type="parTrans" cxnId="{924DBF15-68B6-4303-BF14-B79270B0A179}">
      <dgm:prSet/>
      <dgm:spPr/>
      <dgm:t>
        <a:bodyPr/>
        <a:lstStyle/>
        <a:p>
          <a:endParaRPr lang="fr-BE"/>
        </a:p>
      </dgm:t>
    </dgm:pt>
    <dgm:pt modelId="{D5096BFA-031F-47CA-B1EB-8EEF66939729}" type="sibTrans" cxnId="{924DBF15-68B6-4303-BF14-B79270B0A179}">
      <dgm:prSet/>
      <dgm:spPr/>
      <dgm:t>
        <a:bodyPr/>
        <a:lstStyle/>
        <a:p>
          <a:endParaRPr lang="fr-BE"/>
        </a:p>
      </dgm:t>
    </dgm:pt>
    <dgm:pt modelId="{34A0CA66-104F-43EB-9911-C885E0D1331F}">
      <dgm:prSet/>
      <dgm:spPr/>
      <dgm:t>
        <a:bodyPr/>
        <a:lstStyle/>
        <a:p>
          <a:r>
            <a:rPr lang="en-GB" noProof="0" dirty="0">
              <a:latin typeface="Garamond" panose="02020404030301010803" pitchFamily="18" charset="0"/>
            </a:rPr>
            <a:t>Mobile teams</a:t>
          </a:r>
        </a:p>
      </dgm:t>
    </dgm:pt>
    <dgm:pt modelId="{44F34E6B-0198-40B2-919B-BD6B105A0809}" type="parTrans" cxnId="{FA58BB3D-190C-43C8-999A-8A4CD6D6A30E}">
      <dgm:prSet/>
      <dgm:spPr/>
      <dgm:t>
        <a:bodyPr/>
        <a:lstStyle/>
        <a:p>
          <a:endParaRPr lang="fr-BE"/>
        </a:p>
      </dgm:t>
    </dgm:pt>
    <dgm:pt modelId="{CC418106-1F30-4F3C-95AA-40EB0A157901}" type="sibTrans" cxnId="{FA58BB3D-190C-43C8-999A-8A4CD6D6A30E}">
      <dgm:prSet/>
      <dgm:spPr/>
      <dgm:t>
        <a:bodyPr/>
        <a:lstStyle/>
        <a:p>
          <a:endParaRPr lang="fr-BE"/>
        </a:p>
      </dgm:t>
    </dgm:pt>
    <dgm:pt modelId="{7AD40239-C121-483A-9B2B-A096F19E0CDA}">
      <dgm:prSet/>
      <dgm:spPr/>
      <dgm:t>
        <a:bodyPr/>
        <a:lstStyle/>
        <a:p>
          <a:r>
            <a:rPr lang="en-GB" b="1" noProof="0" dirty="0">
              <a:latin typeface="Garamond" panose="02020404030301010803" pitchFamily="18" charset="0"/>
            </a:rPr>
            <a:t>BUT:</a:t>
          </a:r>
          <a:r>
            <a:rPr lang="en-GB" noProof="0" dirty="0">
              <a:latin typeface="Garamond" panose="02020404030301010803" pitchFamily="18" charset="0"/>
            </a:rPr>
            <a:t> Differences  between Courts of Appeal (!)</a:t>
          </a:r>
        </a:p>
      </dgm:t>
    </dgm:pt>
    <dgm:pt modelId="{B3EB99F5-8658-40A0-BB4E-B50CBA2905A3}" type="parTrans" cxnId="{2FAF8BFB-8E44-4485-8C47-78E0AB946DD2}">
      <dgm:prSet/>
      <dgm:spPr/>
      <dgm:t>
        <a:bodyPr/>
        <a:lstStyle/>
        <a:p>
          <a:endParaRPr lang="fr-BE"/>
        </a:p>
      </dgm:t>
    </dgm:pt>
    <dgm:pt modelId="{F4AD8F48-8548-4DD3-96AA-DD1AEBEB614B}" type="sibTrans" cxnId="{2FAF8BFB-8E44-4485-8C47-78E0AB946DD2}">
      <dgm:prSet/>
      <dgm:spPr/>
      <dgm:t>
        <a:bodyPr/>
        <a:lstStyle/>
        <a:p>
          <a:endParaRPr lang="fr-BE"/>
        </a:p>
      </dgm:t>
    </dgm:pt>
    <dgm:pt modelId="{6060F85F-B14D-45AB-8DF8-3FC697C35438}">
      <dgm:prSet/>
      <dgm:spPr/>
      <dgm:t>
        <a:bodyPr/>
        <a:lstStyle/>
        <a:p>
          <a:r>
            <a:rPr lang="en-GB" noProof="0" dirty="0">
              <a:latin typeface="Garamond" panose="02020404030301010803" pitchFamily="18" charset="0"/>
            </a:rPr>
            <a:t>Not yet a tool used by all partners</a:t>
          </a:r>
        </a:p>
      </dgm:t>
    </dgm:pt>
    <dgm:pt modelId="{F90ABDAD-E029-4AB0-AEB5-1645A36256DD}" type="parTrans" cxnId="{0428B901-D9B9-4200-A832-9BAAFF0584CF}">
      <dgm:prSet/>
      <dgm:spPr/>
      <dgm:t>
        <a:bodyPr/>
        <a:lstStyle/>
        <a:p>
          <a:endParaRPr lang="fr-BE"/>
        </a:p>
      </dgm:t>
    </dgm:pt>
    <dgm:pt modelId="{25A23062-6FE5-43AE-94AE-463B42C801CB}" type="sibTrans" cxnId="{0428B901-D9B9-4200-A832-9BAAFF0584CF}">
      <dgm:prSet/>
      <dgm:spPr/>
      <dgm:t>
        <a:bodyPr/>
        <a:lstStyle/>
        <a:p>
          <a:endParaRPr lang="fr-BE"/>
        </a:p>
      </dgm:t>
    </dgm:pt>
    <dgm:pt modelId="{3FB6394F-F297-4B6F-A6CB-7C1C2FAF1737}">
      <dgm:prSet/>
      <dgm:spPr/>
      <dgm:t>
        <a:bodyPr/>
        <a:lstStyle/>
        <a:p>
          <a:r>
            <a:rPr lang="en-GB" b="1" noProof="0" dirty="0">
              <a:latin typeface="Garamond" panose="02020404030301010803" pitchFamily="18" charset="0"/>
            </a:rPr>
            <a:t>AND:</a:t>
          </a:r>
          <a:r>
            <a:rPr lang="en-GB" noProof="0" dirty="0">
              <a:latin typeface="Garamond" panose="02020404030301010803" pitchFamily="18" charset="0"/>
            </a:rPr>
            <a:t> Local context and learning time</a:t>
          </a:r>
        </a:p>
      </dgm:t>
    </dgm:pt>
    <dgm:pt modelId="{BCE5B7AF-1616-4C9D-BFBB-96E3AA34A53C}" type="parTrans" cxnId="{FABDBED1-D4F2-4101-847F-32361B2182DF}">
      <dgm:prSet/>
      <dgm:spPr/>
      <dgm:t>
        <a:bodyPr/>
        <a:lstStyle/>
        <a:p>
          <a:endParaRPr lang="fr-BE"/>
        </a:p>
      </dgm:t>
    </dgm:pt>
    <dgm:pt modelId="{6606567C-5EDB-4B5B-85E1-6166A5465F00}" type="sibTrans" cxnId="{FABDBED1-D4F2-4101-847F-32361B2182DF}">
      <dgm:prSet/>
      <dgm:spPr/>
      <dgm:t>
        <a:bodyPr/>
        <a:lstStyle/>
        <a:p>
          <a:endParaRPr lang="fr-BE"/>
        </a:p>
      </dgm:t>
    </dgm:pt>
    <dgm:pt modelId="{8B29BB5C-CB78-49F2-96A1-2852794D5B55}">
      <dgm:prSet/>
      <dgm:spPr/>
      <dgm:t>
        <a:bodyPr/>
        <a:lstStyle/>
        <a:p>
          <a:r>
            <a:rPr lang="en-GB" noProof="0" dirty="0">
              <a:latin typeface="Garamond" panose="02020404030301010803" pitchFamily="18" charset="0"/>
              <a:ea typeface="Gadugi" panose="020B0502040204020203" pitchFamily="34" charset="0"/>
              <a:sym typeface="Wingdings" panose="05000000000000000000" pitchFamily="2" charset="2"/>
            </a:rPr>
            <a:t>Tool for </a:t>
          </a:r>
          <a:r>
            <a:rPr lang="en-GB" b="1" noProof="0" dirty="0">
              <a:latin typeface="Garamond" panose="02020404030301010803" pitchFamily="18" charset="0"/>
              <a:ea typeface="Gadugi" panose="020B0502040204020203" pitchFamily="34" charset="0"/>
              <a:sym typeface="Wingdings" panose="05000000000000000000" pitchFamily="2" charset="2"/>
            </a:rPr>
            <a:t>opening up the forensic sector  Boundary actor</a:t>
          </a:r>
          <a:endParaRPr lang="en-GB" noProof="0" dirty="0">
            <a:latin typeface="Garamond" panose="02020404030301010803" pitchFamily="18" charset="0"/>
          </a:endParaRPr>
        </a:p>
      </dgm:t>
    </dgm:pt>
    <dgm:pt modelId="{AAC58264-2781-4BCA-B0B7-7B0070314944}" type="parTrans" cxnId="{F57530FF-6C2E-48C5-85CF-F2FBBD6D7055}">
      <dgm:prSet/>
      <dgm:spPr/>
      <dgm:t>
        <a:bodyPr/>
        <a:lstStyle/>
        <a:p>
          <a:endParaRPr lang="fr-BE"/>
        </a:p>
      </dgm:t>
    </dgm:pt>
    <dgm:pt modelId="{8177D846-4C7B-4929-927C-C4178E1EE3D6}" type="sibTrans" cxnId="{F57530FF-6C2E-48C5-85CF-F2FBBD6D7055}">
      <dgm:prSet/>
      <dgm:spPr/>
      <dgm:t>
        <a:bodyPr/>
        <a:lstStyle/>
        <a:p>
          <a:endParaRPr lang="fr-BE"/>
        </a:p>
      </dgm:t>
    </dgm:pt>
    <dgm:pt modelId="{BE71DBC1-D76B-41C5-A178-B4F588D31408}" type="pres">
      <dgm:prSet presAssocID="{FD1EE64F-B34B-4028-89A2-630CCB21408F}" presName="linearFlow" presStyleCnt="0">
        <dgm:presLayoutVars>
          <dgm:dir/>
          <dgm:animLvl val="lvl"/>
          <dgm:resizeHandles val="exact"/>
        </dgm:presLayoutVars>
      </dgm:prSet>
      <dgm:spPr/>
    </dgm:pt>
    <dgm:pt modelId="{DA32CE6F-34D7-4B9A-B5E5-6965D4DFDED3}" type="pres">
      <dgm:prSet presAssocID="{77A6C397-9CC8-46D3-997A-9F186FCE73F9}" presName="composite" presStyleCnt="0"/>
      <dgm:spPr/>
    </dgm:pt>
    <dgm:pt modelId="{4F44AF1B-B29F-43A5-9AEA-CF00062B66CB}" type="pres">
      <dgm:prSet presAssocID="{77A6C397-9CC8-46D3-997A-9F186FCE73F9}" presName="parentText" presStyleLbl="alignNode1" presStyleIdx="0" presStyleCnt="2">
        <dgm:presLayoutVars>
          <dgm:chMax val="1"/>
          <dgm:bulletEnabled val="1"/>
        </dgm:presLayoutVars>
      </dgm:prSet>
      <dgm:spPr/>
    </dgm:pt>
    <dgm:pt modelId="{BBE6DC17-E720-48D3-AA91-74DFC0895127}" type="pres">
      <dgm:prSet presAssocID="{77A6C397-9CC8-46D3-997A-9F186FCE73F9}" presName="descendantText" presStyleLbl="alignAcc1" presStyleIdx="0" presStyleCnt="2">
        <dgm:presLayoutVars>
          <dgm:bulletEnabled val="1"/>
        </dgm:presLayoutVars>
      </dgm:prSet>
      <dgm:spPr/>
    </dgm:pt>
    <dgm:pt modelId="{63CB57BF-85A5-4DF0-9085-EC8EF801EC38}" type="pres">
      <dgm:prSet presAssocID="{666C5980-7984-4233-94FC-4B237C9C41DF}" presName="sp" presStyleCnt="0"/>
      <dgm:spPr/>
    </dgm:pt>
    <dgm:pt modelId="{33E46EEF-D5F6-432D-9639-CA8888A3870F}" type="pres">
      <dgm:prSet presAssocID="{34A0CA66-104F-43EB-9911-C885E0D1331F}" presName="composite" presStyleCnt="0"/>
      <dgm:spPr/>
    </dgm:pt>
    <dgm:pt modelId="{74077E13-BC2F-4A59-8791-5D4CCFC7C474}" type="pres">
      <dgm:prSet presAssocID="{34A0CA66-104F-43EB-9911-C885E0D1331F}" presName="parentText" presStyleLbl="alignNode1" presStyleIdx="1" presStyleCnt="2">
        <dgm:presLayoutVars>
          <dgm:chMax val="1"/>
          <dgm:bulletEnabled val="1"/>
        </dgm:presLayoutVars>
      </dgm:prSet>
      <dgm:spPr/>
    </dgm:pt>
    <dgm:pt modelId="{0D221498-C60F-44EB-8E61-795FB5003746}" type="pres">
      <dgm:prSet presAssocID="{34A0CA66-104F-43EB-9911-C885E0D1331F}" presName="descendantText" presStyleLbl="alignAcc1" presStyleIdx="1" presStyleCnt="2">
        <dgm:presLayoutVars>
          <dgm:bulletEnabled val="1"/>
        </dgm:presLayoutVars>
      </dgm:prSet>
      <dgm:spPr/>
    </dgm:pt>
  </dgm:ptLst>
  <dgm:cxnLst>
    <dgm:cxn modelId="{0428B901-D9B9-4200-A832-9BAAFF0584CF}" srcId="{34A0CA66-104F-43EB-9911-C885E0D1331F}" destId="{6060F85F-B14D-45AB-8DF8-3FC697C35438}" srcOrd="1" destOrd="0" parTransId="{F90ABDAD-E029-4AB0-AEB5-1645A36256DD}" sibTransId="{25A23062-6FE5-43AE-94AE-463B42C801CB}"/>
    <dgm:cxn modelId="{924DBF15-68B6-4303-BF14-B79270B0A179}" srcId="{77A6C397-9CC8-46D3-997A-9F186FCE73F9}" destId="{83A470ED-BF31-4959-820A-A9FC18AD48DE}" srcOrd="0" destOrd="0" parTransId="{127C1CE9-DEB1-46AB-A746-23D782171916}" sibTransId="{D5096BFA-031F-47CA-B1EB-8EEF66939729}"/>
    <dgm:cxn modelId="{EDA9761D-2A73-4100-BD44-3545AEB26A6F}" type="presOf" srcId="{8B29BB5C-CB78-49F2-96A1-2852794D5B55}" destId="{0D221498-C60F-44EB-8E61-795FB5003746}" srcOrd="0" destOrd="0" presId="urn:microsoft.com/office/officeart/2005/8/layout/chevron2"/>
    <dgm:cxn modelId="{3F56AD25-A8C4-421D-9ECA-43883E40629A}" type="presOf" srcId="{6060F85F-B14D-45AB-8DF8-3FC697C35438}" destId="{0D221498-C60F-44EB-8E61-795FB5003746}" srcOrd="0" destOrd="1" presId="urn:microsoft.com/office/officeart/2005/8/layout/chevron2"/>
    <dgm:cxn modelId="{FA58BB3D-190C-43C8-999A-8A4CD6D6A30E}" srcId="{FD1EE64F-B34B-4028-89A2-630CCB21408F}" destId="{34A0CA66-104F-43EB-9911-C885E0D1331F}" srcOrd="1" destOrd="0" parTransId="{44F34E6B-0198-40B2-919B-BD6B105A0809}" sibTransId="{CC418106-1F30-4F3C-95AA-40EB0A157901}"/>
    <dgm:cxn modelId="{7D318262-28F1-476F-B066-DFAC43099C45}" type="presOf" srcId="{77A6C397-9CC8-46D3-997A-9F186FCE73F9}" destId="{4F44AF1B-B29F-43A5-9AEA-CF00062B66CB}" srcOrd="0" destOrd="0" presId="urn:microsoft.com/office/officeart/2005/8/layout/chevron2"/>
    <dgm:cxn modelId="{1CEF2D56-AD90-406A-B6B3-0DFC33A1F5ED}" type="presOf" srcId="{3FB6394F-F297-4B6F-A6CB-7C1C2FAF1737}" destId="{BBE6DC17-E720-48D3-AA91-74DFC0895127}" srcOrd="0" destOrd="2" presId="urn:microsoft.com/office/officeart/2005/8/layout/chevron2"/>
    <dgm:cxn modelId="{3D236284-FA60-457C-9080-E4553C91A909}" srcId="{FD1EE64F-B34B-4028-89A2-630CCB21408F}" destId="{77A6C397-9CC8-46D3-997A-9F186FCE73F9}" srcOrd="0" destOrd="0" parTransId="{48B07F56-8814-4720-8AFA-F11724B5F1A7}" sibTransId="{666C5980-7984-4233-94FC-4B237C9C41DF}"/>
    <dgm:cxn modelId="{FF34A69A-4B7B-4089-AE77-7D5F450F34C0}" type="presOf" srcId="{34A0CA66-104F-43EB-9911-C885E0D1331F}" destId="{74077E13-BC2F-4A59-8791-5D4CCFC7C474}" srcOrd="0" destOrd="0" presId="urn:microsoft.com/office/officeart/2005/8/layout/chevron2"/>
    <dgm:cxn modelId="{291C72BC-0A97-4AE2-9187-9FA04FA55F9A}" type="presOf" srcId="{FD1EE64F-B34B-4028-89A2-630CCB21408F}" destId="{BE71DBC1-D76B-41C5-A178-B4F588D31408}" srcOrd="0" destOrd="0" presId="urn:microsoft.com/office/officeart/2005/8/layout/chevron2"/>
    <dgm:cxn modelId="{CFB91FC7-DEA6-4AB2-A844-7CE2A20CC138}" type="presOf" srcId="{7AD40239-C121-483A-9B2B-A096F19E0CDA}" destId="{BBE6DC17-E720-48D3-AA91-74DFC0895127}" srcOrd="0" destOrd="1" presId="urn:microsoft.com/office/officeart/2005/8/layout/chevron2"/>
    <dgm:cxn modelId="{FABDBED1-D4F2-4101-847F-32361B2182DF}" srcId="{77A6C397-9CC8-46D3-997A-9F186FCE73F9}" destId="{3FB6394F-F297-4B6F-A6CB-7C1C2FAF1737}" srcOrd="2" destOrd="0" parTransId="{BCE5B7AF-1616-4C9D-BFBB-96E3AA34A53C}" sibTransId="{6606567C-5EDB-4B5B-85E1-6166A5465F00}"/>
    <dgm:cxn modelId="{14201AD5-0008-426B-8D36-CC8332A953E5}" type="presOf" srcId="{83A470ED-BF31-4959-820A-A9FC18AD48DE}" destId="{BBE6DC17-E720-48D3-AA91-74DFC0895127}" srcOrd="0" destOrd="0" presId="urn:microsoft.com/office/officeart/2005/8/layout/chevron2"/>
    <dgm:cxn modelId="{2FAF8BFB-8E44-4485-8C47-78E0AB946DD2}" srcId="{77A6C397-9CC8-46D3-997A-9F186FCE73F9}" destId="{7AD40239-C121-483A-9B2B-A096F19E0CDA}" srcOrd="1" destOrd="0" parTransId="{B3EB99F5-8658-40A0-BB4E-B50CBA2905A3}" sibTransId="{F4AD8F48-8548-4DD3-96AA-DD1AEBEB614B}"/>
    <dgm:cxn modelId="{F57530FF-6C2E-48C5-85CF-F2FBBD6D7055}" srcId="{34A0CA66-104F-43EB-9911-C885E0D1331F}" destId="{8B29BB5C-CB78-49F2-96A1-2852794D5B55}" srcOrd="0" destOrd="0" parTransId="{AAC58264-2781-4BCA-B0B7-7B0070314944}" sibTransId="{8177D846-4C7B-4929-927C-C4178E1EE3D6}"/>
    <dgm:cxn modelId="{DCA1A4E4-E11D-4798-BA2D-770AB34BB555}" type="presParOf" srcId="{BE71DBC1-D76B-41C5-A178-B4F588D31408}" destId="{DA32CE6F-34D7-4B9A-B5E5-6965D4DFDED3}" srcOrd="0" destOrd="0" presId="urn:microsoft.com/office/officeart/2005/8/layout/chevron2"/>
    <dgm:cxn modelId="{24B5F62B-42DB-4FF0-A0E6-3F81F01EBA5C}" type="presParOf" srcId="{DA32CE6F-34D7-4B9A-B5E5-6965D4DFDED3}" destId="{4F44AF1B-B29F-43A5-9AEA-CF00062B66CB}" srcOrd="0" destOrd="0" presId="urn:microsoft.com/office/officeart/2005/8/layout/chevron2"/>
    <dgm:cxn modelId="{77B7C32A-AE04-439E-B646-3FBBB475D405}" type="presParOf" srcId="{DA32CE6F-34D7-4B9A-B5E5-6965D4DFDED3}" destId="{BBE6DC17-E720-48D3-AA91-74DFC0895127}" srcOrd="1" destOrd="0" presId="urn:microsoft.com/office/officeart/2005/8/layout/chevron2"/>
    <dgm:cxn modelId="{353EF04C-BB53-46F8-9085-61BF9E9D1906}" type="presParOf" srcId="{BE71DBC1-D76B-41C5-A178-B4F588D31408}" destId="{63CB57BF-85A5-4DF0-9085-EC8EF801EC38}" srcOrd="1" destOrd="0" presId="urn:microsoft.com/office/officeart/2005/8/layout/chevron2"/>
    <dgm:cxn modelId="{5B0CF20F-F405-4613-8961-DFCE1E9B8999}" type="presParOf" srcId="{BE71DBC1-D76B-41C5-A178-B4F588D31408}" destId="{33E46EEF-D5F6-432D-9639-CA8888A3870F}" srcOrd="2" destOrd="0" presId="urn:microsoft.com/office/officeart/2005/8/layout/chevron2"/>
    <dgm:cxn modelId="{99A939D2-63EA-4847-9FCF-731C60092579}" type="presParOf" srcId="{33E46EEF-D5F6-432D-9639-CA8888A3870F}" destId="{74077E13-BC2F-4A59-8791-5D4CCFC7C474}" srcOrd="0" destOrd="0" presId="urn:microsoft.com/office/officeart/2005/8/layout/chevron2"/>
    <dgm:cxn modelId="{F0EBC05F-6168-406C-9683-4FF6D2F3E6BC}" type="presParOf" srcId="{33E46EEF-D5F6-432D-9639-CA8888A3870F}" destId="{0D221498-C60F-44EB-8E61-795FB500374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4AF1B-B29F-43A5-9AEA-CF00062B66CB}">
      <dsp:nvSpPr>
        <dsp:cNvPr id="0" name=""/>
        <dsp:cNvSpPr/>
      </dsp:nvSpPr>
      <dsp:spPr>
        <a:xfrm rot="5400000">
          <a:off x="-427885" y="430749"/>
          <a:ext cx="2852572" cy="199680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Garamond" panose="02020404030301010803" pitchFamily="18" charset="0"/>
            </a:rPr>
            <a:t>Federal instances</a:t>
          </a:r>
        </a:p>
      </dsp:txBody>
      <dsp:txXfrm rot="-5400000">
        <a:off x="1" y="1001263"/>
        <a:ext cx="1996800" cy="855772"/>
      </dsp:txXfrm>
    </dsp:sp>
    <dsp:sp modelId="{BBE6DC17-E720-48D3-AA91-74DFC0895127}">
      <dsp:nvSpPr>
        <dsp:cNvPr id="0" name=""/>
        <dsp:cNvSpPr/>
      </dsp:nvSpPr>
      <dsp:spPr>
        <a:xfrm rot="5400000">
          <a:off x="5500382" y="-3500717"/>
          <a:ext cx="1854172" cy="886133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noProof="0" dirty="0">
              <a:latin typeface="Garamond" panose="02020404030301010803" pitchFamily="18" charset="0"/>
              <a:ea typeface="Gadugi" panose="020B0502040204020203" pitchFamily="34" charset="0"/>
              <a:sym typeface="Wingdings" panose="05000000000000000000" pitchFamily="2" charset="2"/>
            </a:rPr>
            <a:t>Mandate: Vertical piloting </a:t>
          </a:r>
          <a:r>
            <a:rPr lang="en-GB" sz="1900" kern="1200" noProof="0" dirty="0">
              <a:latin typeface="Garamond" panose="02020404030301010803" pitchFamily="18" charset="0"/>
              <a:ea typeface="Gadugi" panose="020B0502040204020203" pitchFamily="34" charset="0"/>
              <a:sym typeface="Wingdings" panose="05000000000000000000" pitchFamily="2" charset="2"/>
            </a:rPr>
            <a:t> International pressure (ECHR)</a:t>
          </a:r>
          <a:endParaRPr lang="en-GB" sz="1900" kern="1200" noProof="0" dirty="0">
            <a:latin typeface="Garamond" panose="02020404030301010803" pitchFamily="18" charset="0"/>
          </a:endParaRP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rPr>
            <a:t>Dominance of “health” policy perspective, together with justice</a:t>
          </a: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ea typeface="Gadugi" panose="020B0502040204020203" pitchFamily="34" charset="0"/>
              <a:sym typeface="Wingdings" panose="05000000000000000000" pitchFamily="2" charset="2"/>
            </a:rPr>
            <a:t>Short term Priority: reducing the number of MDOs within psychiatric annexes of prisons</a:t>
          </a:r>
          <a:endParaRPr lang="en-GB" sz="1900" kern="1200" noProof="0" dirty="0">
            <a:latin typeface="Garamond" panose="02020404030301010803" pitchFamily="18" charset="0"/>
          </a:endParaRP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ea typeface="Gadugi" panose="020B0502040204020203" pitchFamily="34" charset="0"/>
              <a:sym typeface="Wingdings" panose="05000000000000000000" pitchFamily="2" charset="2"/>
            </a:rPr>
            <a:t>L</a:t>
          </a:r>
          <a:r>
            <a:rPr lang="en-GB" sz="1900" kern="1200" dirty="0" err="1">
              <a:latin typeface="Garamond" panose="02020404030301010803" pitchFamily="18" charset="0"/>
              <a:ea typeface="Gadugi" panose="020B0502040204020203" pitchFamily="34" charset="0"/>
              <a:sym typeface="Wingdings" panose="05000000000000000000" pitchFamily="2" charset="2"/>
            </a:rPr>
            <a:t>onger</a:t>
          </a:r>
          <a:r>
            <a:rPr lang="en-GB" sz="1900" kern="1200" dirty="0">
              <a:latin typeface="Garamond" panose="02020404030301010803" pitchFamily="18" charset="0"/>
              <a:ea typeface="Gadugi" panose="020B0502040204020203" pitchFamily="34" charset="0"/>
              <a:sym typeface="Wingdings" panose="05000000000000000000" pitchFamily="2" charset="2"/>
            </a:rPr>
            <a:t> term objective and less pressure: reintegration in society</a:t>
          </a:r>
          <a:endParaRPr lang="en-GB" sz="1900" kern="1200" noProof="0" dirty="0">
            <a:latin typeface="Garamond" panose="02020404030301010803" pitchFamily="18" charset="0"/>
          </a:endParaRP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rPr>
            <a:t>Beside this, bottom-up practices and leeway for field actors </a:t>
          </a:r>
          <a:r>
            <a:rPr lang="en-GB" sz="1900" kern="1200" noProof="0" dirty="0">
              <a:latin typeface="Garamond" panose="02020404030301010803" pitchFamily="18" charset="0"/>
              <a:sym typeface="Wingdings" panose="05000000000000000000" pitchFamily="2" charset="2"/>
            </a:rPr>
            <a:t> need of a more precise vision</a:t>
          </a:r>
          <a:endParaRPr lang="en-GB" sz="1900" kern="1200" noProof="0" dirty="0">
            <a:latin typeface="Garamond" panose="02020404030301010803" pitchFamily="18" charset="0"/>
          </a:endParaRPr>
        </a:p>
      </dsp:txBody>
      <dsp:txXfrm rot="-5400000">
        <a:off x="1996801" y="93377"/>
        <a:ext cx="8770823" cy="1673146"/>
      </dsp:txXfrm>
    </dsp:sp>
    <dsp:sp modelId="{74077E13-BC2F-4A59-8791-5D4CCFC7C474}">
      <dsp:nvSpPr>
        <dsp:cNvPr id="0" name=""/>
        <dsp:cNvSpPr/>
      </dsp:nvSpPr>
      <dsp:spPr>
        <a:xfrm rot="5400000">
          <a:off x="-427885" y="3001881"/>
          <a:ext cx="2852572" cy="1996800"/>
        </a:xfrm>
        <a:prstGeom prst="chevron">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noProof="0" dirty="0">
              <a:latin typeface="Garamond" panose="02020404030301010803" pitchFamily="18" charset="0"/>
            </a:rPr>
            <a:t>Coordinators</a:t>
          </a:r>
        </a:p>
      </dsp:txBody>
      <dsp:txXfrm rot="-5400000">
        <a:off x="1" y="3572395"/>
        <a:ext cx="1996800" cy="855772"/>
      </dsp:txXfrm>
    </dsp:sp>
    <dsp:sp modelId="{0D221498-C60F-44EB-8E61-795FB5003746}">
      <dsp:nvSpPr>
        <dsp:cNvPr id="0" name=""/>
        <dsp:cNvSpPr/>
      </dsp:nvSpPr>
      <dsp:spPr>
        <a:xfrm rot="5400000">
          <a:off x="5513074" y="-929586"/>
          <a:ext cx="1828788" cy="8861336"/>
        </a:xfrm>
        <a:prstGeom prst="round2Same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GB" sz="1900" b="1" kern="1200" noProof="0" dirty="0">
              <a:latin typeface="Garamond" panose="02020404030301010803" pitchFamily="18" charset="0"/>
            </a:rPr>
            <a:t>Integrative agents </a:t>
          </a:r>
          <a:r>
            <a:rPr lang="en-GB" sz="1900" kern="1200" noProof="0" dirty="0">
              <a:latin typeface="Garamond" panose="02020404030301010803" pitchFamily="18" charset="0"/>
            </a:rPr>
            <a:t>– from health and justice sector (national and “local”)</a:t>
          </a: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rPr>
            <a:t>Guardians of the federal program, information brokers</a:t>
          </a: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rPr>
            <a:t>Facilitate the policy implementation process</a:t>
          </a: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rPr>
            <a:t>Enhance collaboration between sectors and organisations</a:t>
          </a:r>
        </a:p>
        <a:p>
          <a:pPr marL="171450" lvl="1" indent="-171450" algn="l" defTabSz="844550">
            <a:lnSpc>
              <a:spcPct val="90000"/>
            </a:lnSpc>
            <a:spcBef>
              <a:spcPct val="0"/>
            </a:spcBef>
            <a:spcAft>
              <a:spcPct val="15000"/>
            </a:spcAft>
            <a:buChar char="•"/>
          </a:pPr>
          <a:r>
            <a:rPr lang="en-GB" sz="1900" kern="1200" noProof="0" dirty="0">
              <a:latin typeface="Garamond" panose="02020404030301010803" pitchFamily="18" charset="0"/>
            </a:rPr>
            <a:t>Differences in style and profiles of coordinators</a:t>
          </a:r>
        </a:p>
      </dsp:txBody>
      <dsp:txXfrm rot="-5400000">
        <a:off x="1996800" y="2675962"/>
        <a:ext cx="8772062" cy="1650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4AF1B-B29F-43A5-9AEA-CF00062B66CB}">
      <dsp:nvSpPr>
        <dsp:cNvPr id="0" name=""/>
        <dsp:cNvSpPr/>
      </dsp:nvSpPr>
      <dsp:spPr>
        <a:xfrm rot="5400000">
          <a:off x="-344092" y="347744"/>
          <a:ext cx="2293950" cy="1605765"/>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noProof="0" dirty="0">
              <a:latin typeface="Garamond" panose="02020404030301010803" pitchFamily="18" charset="0"/>
            </a:rPr>
            <a:t>Strategic committees</a:t>
          </a:r>
        </a:p>
      </dsp:txBody>
      <dsp:txXfrm rot="-5400000">
        <a:off x="1" y="806535"/>
        <a:ext cx="1605765" cy="688185"/>
      </dsp:txXfrm>
    </dsp:sp>
    <dsp:sp modelId="{BBE6DC17-E720-48D3-AA91-74DFC0895127}">
      <dsp:nvSpPr>
        <dsp:cNvPr id="0" name=""/>
        <dsp:cNvSpPr/>
      </dsp:nvSpPr>
      <dsp:spPr>
        <a:xfrm rot="5400000">
          <a:off x="5295091" y="-3685674"/>
          <a:ext cx="1491067" cy="886971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b="1" kern="1200" noProof="0" dirty="0">
              <a:latin typeface="Garamond" panose="02020404030301010803" pitchFamily="18" charset="0"/>
            </a:rPr>
            <a:t>Information sharing mechanism  </a:t>
          </a:r>
          <a:r>
            <a:rPr lang="en-GB" sz="2300" b="0" kern="1200" noProof="0" dirty="0">
              <a:latin typeface="Garamond" panose="02020404030301010803" pitchFamily="18" charset="0"/>
            </a:rPr>
            <a:t>about guidelines from national reform rather than local governance body</a:t>
          </a:r>
        </a:p>
        <a:p>
          <a:pPr marL="228600" lvl="1" indent="-228600" algn="l" defTabSz="1022350">
            <a:lnSpc>
              <a:spcPct val="90000"/>
            </a:lnSpc>
            <a:spcBef>
              <a:spcPct val="0"/>
            </a:spcBef>
            <a:spcAft>
              <a:spcPct val="15000"/>
            </a:spcAft>
            <a:buChar char="•"/>
          </a:pPr>
          <a:r>
            <a:rPr lang="en-GB" sz="2300" b="1" kern="1200" noProof="0" dirty="0">
              <a:latin typeface="Garamond" panose="02020404030301010803" pitchFamily="18" charset="0"/>
            </a:rPr>
            <a:t>BUT:</a:t>
          </a:r>
          <a:r>
            <a:rPr lang="en-GB" sz="2300" kern="1200" noProof="0" dirty="0">
              <a:latin typeface="Garamond" panose="02020404030301010803" pitchFamily="18" charset="0"/>
            </a:rPr>
            <a:t> Differences  between Courts of Appeal (!)</a:t>
          </a:r>
        </a:p>
        <a:p>
          <a:pPr marL="228600" lvl="1" indent="-228600" algn="l" defTabSz="1022350">
            <a:lnSpc>
              <a:spcPct val="90000"/>
            </a:lnSpc>
            <a:spcBef>
              <a:spcPct val="0"/>
            </a:spcBef>
            <a:spcAft>
              <a:spcPct val="15000"/>
            </a:spcAft>
            <a:buChar char="•"/>
          </a:pPr>
          <a:r>
            <a:rPr lang="en-GB" sz="2300" b="1" kern="1200" noProof="0" dirty="0">
              <a:latin typeface="Garamond" panose="02020404030301010803" pitchFamily="18" charset="0"/>
            </a:rPr>
            <a:t>AND:</a:t>
          </a:r>
          <a:r>
            <a:rPr lang="en-GB" sz="2300" kern="1200" noProof="0" dirty="0">
              <a:latin typeface="Garamond" panose="02020404030301010803" pitchFamily="18" charset="0"/>
            </a:rPr>
            <a:t> Local context and learning time</a:t>
          </a:r>
        </a:p>
      </dsp:txBody>
      <dsp:txXfrm rot="-5400000">
        <a:off x="1605765" y="76440"/>
        <a:ext cx="8796931" cy="1345491"/>
      </dsp:txXfrm>
    </dsp:sp>
    <dsp:sp modelId="{74077E13-BC2F-4A59-8791-5D4CCFC7C474}">
      <dsp:nvSpPr>
        <dsp:cNvPr id="0" name=""/>
        <dsp:cNvSpPr/>
      </dsp:nvSpPr>
      <dsp:spPr>
        <a:xfrm rot="5400000">
          <a:off x="-344092" y="2356591"/>
          <a:ext cx="2293950" cy="1605765"/>
        </a:xfrm>
        <a:prstGeom prst="chevron">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noProof="0" dirty="0">
              <a:latin typeface="Garamond" panose="02020404030301010803" pitchFamily="18" charset="0"/>
            </a:rPr>
            <a:t>Mobile teams</a:t>
          </a:r>
        </a:p>
      </dsp:txBody>
      <dsp:txXfrm rot="-5400000">
        <a:off x="1" y="2815382"/>
        <a:ext cx="1605765" cy="688185"/>
      </dsp:txXfrm>
    </dsp:sp>
    <dsp:sp modelId="{0D221498-C60F-44EB-8E61-795FB5003746}">
      <dsp:nvSpPr>
        <dsp:cNvPr id="0" name=""/>
        <dsp:cNvSpPr/>
      </dsp:nvSpPr>
      <dsp:spPr>
        <a:xfrm rot="5400000">
          <a:off x="5295091" y="-1676827"/>
          <a:ext cx="1491067" cy="8869719"/>
        </a:xfrm>
        <a:prstGeom prst="round2Same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noProof="0" dirty="0">
              <a:latin typeface="Garamond" panose="02020404030301010803" pitchFamily="18" charset="0"/>
              <a:ea typeface="Gadugi" panose="020B0502040204020203" pitchFamily="34" charset="0"/>
              <a:sym typeface="Wingdings" panose="05000000000000000000" pitchFamily="2" charset="2"/>
            </a:rPr>
            <a:t>Tool for </a:t>
          </a:r>
          <a:r>
            <a:rPr lang="en-GB" sz="2300" b="1" kern="1200" noProof="0" dirty="0">
              <a:latin typeface="Garamond" panose="02020404030301010803" pitchFamily="18" charset="0"/>
              <a:ea typeface="Gadugi" panose="020B0502040204020203" pitchFamily="34" charset="0"/>
              <a:sym typeface="Wingdings" panose="05000000000000000000" pitchFamily="2" charset="2"/>
            </a:rPr>
            <a:t>opening up the forensic sector  Boundary actor</a:t>
          </a:r>
          <a:endParaRPr lang="en-GB" sz="2300" kern="1200" noProof="0" dirty="0">
            <a:latin typeface="Garamond" panose="02020404030301010803" pitchFamily="18" charset="0"/>
          </a:endParaRPr>
        </a:p>
        <a:p>
          <a:pPr marL="228600" lvl="1" indent="-228600" algn="l" defTabSz="1022350">
            <a:lnSpc>
              <a:spcPct val="90000"/>
            </a:lnSpc>
            <a:spcBef>
              <a:spcPct val="0"/>
            </a:spcBef>
            <a:spcAft>
              <a:spcPct val="15000"/>
            </a:spcAft>
            <a:buChar char="•"/>
          </a:pPr>
          <a:r>
            <a:rPr lang="en-GB" sz="2300" kern="1200" noProof="0" dirty="0">
              <a:latin typeface="Garamond" panose="02020404030301010803" pitchFamily="18" charset="0"/>
            </a:rPr>
            <a:t>Not yet a tool used by all partners</a:t>
          </a:r>
        </a:p>
      </dsp:txBody>
      <dsp:txXfrm rot="-5400000">
        <a:off x="1605765" y="2085287"/>
        <a:ext cx="8796931" cy="13454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C5E23-36BB-4E50-9EE9-4E3BE0EF3DAB}" type="datetimeFigureOut">
              <a:rPr lang="fr-BE" smtClean="0"/>
              <a:t>07-11-18</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2109A-EA13-4D35-8B04-5368920954F0}" type="slidenum">
              <a:rPr lang="fr-BE" smtClean="0"/>
              <a:t>‹N°›</a:t>
            </a:fld>
            <a:endParaRPr lang="fr-BE"/>
          </a:p>
        </p:txBody>
      </p:sp>
    </p:spTree>
    <p:extLst>
      <p:ext uri="{BB962C8B-B14F-4D97-AF65-F5344CB8AC3E}">
        <p14:creationId xmlns:p14="http://schemas.microsoft.com/office/powerpoint/2010/main" val="223936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F42109A-EA13-4D35-8B04-5368920954F0}" type="slidenum">
              <a:rPr lang="fr-BE" smtClean="0"/>
              <a:t>1</a:t>
            </a:fld>
            <a:endParaRPr lang="fr-BE"/>
          </a:p>
        </p:txBody>
      </p:sp>
    </p:spTree>
    <p:extLst>
      <p:ext uri="{BB962C8B-B14F-4D97-AF65-F5344CB8AC3E}">
        <p14:creationId xmlns:p14="http://schemas.microsoft.com/office/powerpoint/2010/main" val="12107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BE" b="0" baseline="0" dirty="0"/>
              <a:t>Description de ce qu’on voit sur le graphique</a:t>
            </a:r>
          </a:p>
          <a:p>
            <a:pPr marL="171450" indent="-171450">
              <a:buFontTx/>
              <a:buChar char="-"/>
            </a:pPr>
            <a:r>
              <a:rPr lang="fr-BE" b="0" baseline="0" dirty="0"/>
              <a:t>Besoin de sécurité évolue positivement avec le niveau de sécurité des services</a:t>
            </a:r>
          </a:p>
          <a:p>
            <a:pPr marL="171450" indent="-171450">
              <a:buFontTx/>
              <a:buChar char="-"/>
            </a:pPr>
            <a:r>
              <a:rPr lang="fr-BE" b="0" baseline="0" dirty="0"/>
              <a:t>Similarité des besoins de sécurité dans les services </a:t>
            </a:r>
            <a:r>
              <a:rPr lang="fr-BE" b="0" baseline="0" dirty="0" err="1"/>
              <a:t>Low</a:t>
            </a:r>
            <a:r>
              <a:rPr lang="fr-BE" b="0" baseline="0" dirty="0"/>
              <a:t> et Medium</a:t>
            </a:r>
          </a:p>
          <a:p>
            <a:pPr marL="171450" indent="-171450">
              <a:buFontTx/>
              <a:buChar char="-"/>
            </a:pPr>
            <a:r>
              <a:rPr lang="fr-BE" b="0" baseline="0" dirty="0"/>
              <a:t>Profil de sécurité modéré ne correspondant pas à un type de service bien défini</a:t>
            </a:r>
          </a:p>
          <a:p>
            <a:pPr marL="171450" indent="-171450">
              <a:buFontTx/>
              <a:buChar char="-"/>
            </a:pPr>
            <a:r>
              <a:rPr lang="fr-BE" b="0" baseline="0" dirty="0"/>
              <a:t>Equipe mobile s’occupe de personnes ayant des besoins de sécurité similaires à celles se trouvant en </a:t>
            </a:r>
            <a:r>
              <a:rPr lang="fr-BE" b="0" baseline="0" dirty="0" err="1"/>
              <a:t>low</a:t>
            </a:r>
            <a:r>
              <a:rPr lang="fr-BE" b="0" baseline="0" dirty="0"/>
              <a:t> et medium, mais peu en High</a:t>
            </a:r>
            <a:endParaRPr lang="fr-BE" b="0" dirty="0"/>
          </a:p>
          <a:p>
            <a:endParaRPr lang="fr-BE" b="1" dirty="0"/>
          </a:p>
          <a:p>
            <a:r>
              <a:rPr lang="fr-BE" b="1" dirty="0"/>
              <a:t>Conclusion </a:t>
            </a:r>
            <a:r>
              <a:rPr lang="fr-BE" b="1" dirty="0" err="1"/>
              <a:t>generale</a:t>
            </a:r>
            <a:r>
              <a:rPr lang="fr-BE" b="1" dirty="0"/>
              <a:t> quanti</a:t>
            </a:r>
            <a:r>
              <a:rPr lang="fr-BE" b="0" baseline="0" dirty="0"/>
              <a:t>:</a:t>
            </a:r>
          </a:p>
          <a:p>
            <a:r>
              <a:rPr lang="fr-BE" dirty="0"/>
              <a:t>Qualité des données = bonne</a:t>
            </a:r>
          </a:p>
          <a:p>
            <a:r>
              <a:rPr lang="fr-BE" dirty="0"/>
              <a:t>Informations nous semblent pertinentes pour le développement d’un système de monitoring</a:t>
            </a:r>
          </a:p>
          <a:p>
            <a:r>
              <a:rPr lang="fr-BE" dirty="0"/>
              <a:t>Semble refléter des prises de décisions cohérentes malgré le contexte de réforme et de changements</a:t>
            </a:r>
          </a:p>
          <a:p>
            <a:r>
              <a:rPr lang="fr-BE" dirty="0"/>
              <a:t>Difficultés pour un certain groupe d’internés aux besoins de sécurité modéré</a:t>
            </a:r>
          </a:p>
          <a:p>
            <a:r>
              <a:rPr lang="fr-BE" dirty="0"/>
              <a:t>Chevauchement des profils de besoins de sécurité entre les services </a:t>
            </a:r>
            <a:r>
              <a:rPr lang="fr-BE" dirty="0" err="1"/>
              <a:t>low</a:t>
            </a:r>
            <a:r>
              <a:rPr lang="fr-BE" dirty="0"/>
              <a:t> et medium</a:t>
            </a:r>
          </a:p>
          <a:p>
            <a:endParaRPr lang="fr-BE" dirty="0"/>
          </a:p>
        </p:txBody>
      </p:sp>
      <p:sp>
        <p:nvSpPr>
          <p:cNvPr id="4" name="Espace réservé du numéro de diapositive 3"/>
          <p:cNvSpPr>
            <a:spLocks noGrp="1"/>
          </p:cNvSpPr>
          <p:nvPr>
            <p:ph type="sldNum" sz="quarter" idx="10"/>
          </p:nvPr>
        </p:nvSpPr>
        <p:spPr/>
        <p:txBody>
          <a:bodyPr/>
          <a:lstStyle/>
          <a:p>
            <a:fld id="{8F42109A-EA13-4D35-8B04-5368920954F0}" type="slidenum">
              <a:rPr lang="fr-BE" smtClean="0"/>
              <a:t>15</a:t>
            </a:fld>
            <a:endParaRPr lang="fr-BE"/>
          </a:p>
        </p:txBody>
      </p:sp>
    </p:spTree>
    <p:extLst>
      <p:ext uri="{BB962C8B-B14F-4D97-AF65-F5344CB8AC3E}">
        <p14:creationId xmlns:p14="http://schemas.microsoft.com/office/powerpoint/2010/main" val="169168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In this part we will focus on the perspectives of both mentally</a:t>
            </a:r>
            <a:r>
              <a:rPr lang="en-GB" baseline="0" noProof="0" dirty="0"/>
              <a:t> ill offenders and family of MDO’s.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objective of this part</a:t>
            </a:r>
            <a:r>
              <a:rPr lang="en-US" sz="1200" kern="1200" baseline="0" dirty="0">
                <a:solidFill>
                  <a:schemeClr val="tx1"/>
                </a:solidFill>
                <a:effectLst/>
                <a:latin typeface="+mn-lt"/>
                <a:ea typeface="+mn-ea"/>
                <a:cs typeface="+mn-cs"/>
              </a:rPr>
              <a:t> of the For-Care project </a:t>
            </a:r>
            <a:r>
              <a:rPr lang="en-US" sz="1200" kern="1200" dirty="0">
                <a:solidFill>
                  <a:schemeClr val="tx1"/>
                </a:solidFill>
                <a:effectLst/>
                <a:latin typeface="+mn-lt"/>
                <a:ea typeface="+mn-ea"/>
                <a:cs typeface="+mn-cs"/>
              </a:rPr>
              <a:t>is to gain more insight in the experiences of these “experts by experience” with a care trajectory during an internment measure.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Their experiences add to the triangulation of data, together with the quantitative data gathered from the registration system and the </a:t>
            </a:r>
            <a:r>
              <a:rPr lang="en-US" sz="1200" kern="1200" dirty="0" err="1">
                <a:solidFill>
                  <a:schemeClr val="tx1"/>
                </a:solidFill>
                <a:effectLst/>
                <a:latin typeface="+mn-lt"/>
                <a:ea typeface="+mn-ea"/>
                <a:cs typeface="+mn-cs"/>
              </a:rPr>
              <a:t>HoNOS</a:t>
            </a:r>
            <a:r>
              <a:rPr lang="en-US" sz="1200" kern="1200" dirty="0">
                <a:solidFill>
                  <a:schemeClr val="tx1"/>
                </a:solidFill>
                <a:effectLst/>
                <a:latin typeface="+mn-lt"/>
                <a:ea typeface="+mn-ea"/>
                <a:cs typeface="+mn-cs"/>
              </a:rPr>
              <a:t>-secure on the care trajectories. </a:t>
            </a:r>
            <a:endParaRPr lang="nl-BE"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8F42109A-EA13-4D35-8B04-5368920954F0}" type="slidenum">
              <a:rPr lang="fr-BE" smtClean="0"/>
              <a:t>16</a:t>
            </a:fld>
            <a:endParaRPr lang="fr-BE"/>
          </a:p>
        </p:txBody>
      </p:sp>
    </p:spTree>
    <p:extLst>
      <p:ext uri="{BB962C8B-B14F-4D97-AF65-F5344CB8AC3E}">
        <p14:creationId xmlns:p14="http://schemas.microsoft.com/office/powerpoint/2010/main" val="219937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Sample details, you can</a:t>
            </a:r>
            <a:r>
              <a:rPr lang="en-US" baseline="0" noProof="0" dirty="0"/>
              <a:t> look at the documents of WP 3 and 5. </a:t>
            </a:r>
            <a:endParaRPr lang="en-US" noProof="0" dirty="0"/>
          </a:p>
          <a:p>
            <a:endParaRPr lang="en-GB" dirty="0"/>
          </a:p>
        </p:txBody>
      </p:sp>
      <p:sp>
        <p:nvSpPr>
          <p:cNvPr id="4" name="Tijdelijke aanduiding voor dianummer 3"/>
          <p:cNvSpPr>
            <a:spLocks noGrp="1"/>
          </p:cNvSpPr>
          <p:nvPr>
            <p:ph type="sldNum" sz="quarter" idx="10"/>
          </p:nvPr>
        </p:nvSpPr>
        <p:spPr/>
        <p:txBody>
          <a:bodyPr/>
          <a:lstStyle/>
          <a:p>
            <a:fld id="{8F42109A-EA13-4D35-8B04-5368920954F0}" type="slidenum">
              <a:rPr lang="fr-BE" smtClean="0"/>
              <a:t>17</a:t>
            </a:fld>
            <a:endParaRPr lang="fr-BE"/>
          </a:p>
        </p:txBody>
      </p:sp>
    </p:spTree>
    <p:extLst>
      <p:ext uri="{BB962C8B-B14F-4D97-AF65-F5344CB8AC3E}">
        <p14:creationId xmlns:p14="http://schemas.microsoft.com/office/powerpoint/2010/main" val="300465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GB" noProof="0" dirty="0"/>
              <a:t>1. No</a:t>
            </a:r>
            <a:r>
              <a:rPr lang="en-GB" baseline="0" noProof="0" dirty="0"/>
              <a:t> voice in decision making process </a:t>
            </a:r>
            <a:r>
              <a:rPr lang="en-GB" baseline="0" noProof="0" dirty="0">
                <a:sym typeface="Wingdings" panose="05000000000000000000" pitchFamily="2" charset="2"/>
              </a:rPr>
              <a:t> means that both MDO and family have the feeling that they are not listened to when important decisions are taken. For example about the transition to the next setting to stay in. The feeling of having no voice makes them powerless. </a:t>
            </a:r>
          </a:p>
          <a:p>
            <a:pPr marL="0" indent="0">
              <a:buNone/>
            </a:pPr>
            <a:r>
              <a:rPr lang="en-GB" baseline="0" noProof="0" dirty="0">
                <a:sym typeface="Wingdings" panose="05000000000000000000" pitchFamily="2" charset="2"/>
              </a:rPr>
              <a:t>A small majority experiences to have no voice at all and only a smaller subsample explains they do have a voice and were listened to by mental health practitioners. </a:t>
            </a:r>
          </a:p>
          <a:p>
            <a:pPr marL="0" indent="0">
              <a:buNone/>
            </a:pPr>
            <a:endParaRPr lang="en-GB" baseline="0" noProof="0" dirty="0">
              <a:sym typeface="Wingdings" panose="05000000000000000000" pitchFamily="2" charset="2"/>
            </a:endParaRPr>
          </a:p>
          <a:p>
            <a:pPr marL="0" indent="0">
              <a:buNone/>
            </a:pPr>
            <a:r>
              <a:rPr lang="en-GB" baseline="0" noProof="0" dirty="0">
                <a:sym typeface="Wingdings" panose="05000000000000000000" pitchFamily="2" charset="2"/>
              </a:rPr>
              <a:t>Only for family members: the lack of involvement is related to the issue they experience with the medical confidentiality of mental health practitioners. </a:t>
            </a:r>
          </a:p>
          <a:p>
            <a:pPr marL="0" indent="0">
              <a:buNone/>
            </a:pPr>
            <a:endParaRPr lang="en-GB" baseline="0" noProof="0" dirty="0">
              <a:sym typeface="Wingdings" panose="05000000000000000000" pitchFamily="2" charset="2"/>
            </a:endParaRPr>
          </a:p>
          <a:p>
            <a:pPr marL="0" indent="0">
              <a:buNone/>
            </a:pPr>
            <a:endParaRPr lang="en-GB" baseline="0" noProof="0" dirty="0">
              <a:sym typeface="Wingdings" panose="05000000000000000000" pitchFamily="2" charset="2"/>
            </a:endParaRPr>
          </a:p>
          <a:p>
            <a:pPr marL="0" indent="0">
              <a:buNone/>
            </a:pPr>
            <a:r>
              <a:rPr lang="en-GB" baseline="0" noProof="0" dirty="0">
                <a:sym typeface="Wingdings" panose="05000000000000000000" pitchFamily="2" charset="2"/>
              </a:rPr>
              <a:t>2. Limited information about the diagnosis, medication, stages of the care trajectory. Both MDO’s and family members have the feeling they are not informed about the transitions between the care trajectories. </a:t>
            </a:r>
          </a:p>
          <a:p>
            <a:pPr marL="228600" indent="-228600">
              <a:buAutoNum type="arabicParenR"/>
            </a:pPr>
            <a:endParaRPr lang="en-GB" noProof="0" dirty="0"/>
          </a:p>
          <a:p>
            <a:pPr marL="228600" indent="-228600">
              <a:buAutoNum type="arabicParenR"/>
            </a:pPr>
            <a:endParaRPr lang="en-GB" noProof="0" dirty="0"/>
          </a:p>
          <a:p>
            <a:pPr marL="0" indent="0">
              <a:buNone/>
            </a:pPr>
            <a:r>
              <a:rPr lang="en-GB" noProof="0" dirty="0"/>
              <a:t>3.</a:t>
            </a:r>
            <a:r>
              <a:rPr lang="en-GB" baseline="0" noProof="0" dirty="0"/>
              <a:t> Both MDO’s and family members experience difficulties with the long duration of the internment measure. This results in feelings of insecurity because they do not know when the internment measure will be terminated. Family members often live from day to day, but are not always hopeful, as they have the feeling their relative will not recover anymore. </a:t>
            </a:r>
          </a:p>
          <a:p>
            <a:pPr marL="0" indent="0">
              <a:buNone/>
            </a:pPr>
            <a:r>
              <a:rPr lang="en-GB" baseline="0" noProof="0" dirty="0"/>
              <a:t>However, the internment measure gives most of the MIO’s the opportunity to improve their personal skills (e.g., getting insight into their problems, learning a lot (e.g. about how they can deal with a situation, how they can behave, how they can manage aggressive behaviour…) and defining their own boundaries), for which they need a long period of time to work on. </a:t>
            </a:r>
          </a:p>
          <a:p>
            <a:pPr marL="0" indent="0">
              <a:buNone/>
            </a:pPr>
            <a:endParaRPr lang="en-GB" baseline="0" noProof="0" dirty="0"/>
          </a:p>
          <a:p>
            <a:pPr marL="0" indent="0">
              <a:buNone/>
            </a:pPr>
            <a:r>
              <a:rPr lang="en-GB" baseline="0" noProof="0" dirty="0"/>
              <a:t>Even some (a minority) family members experience the internment measure as positive, because it opened their relative’s eyes. The purpose of it, namely not being sentenced but being treated as a patient and getting care for their psychiatric problem(s), is experienced as good. However, most family members experience the internment as a lifelong sentence. </a:t>
            </a:r>
            <a:endParaRPr lang="en-GB" noProof="0" dirty="0"/>
          </a:p>
          <a:p>
            <a:pPr marL="0" indent="0">
              <a:buNone/>
            </a:pPr>
            <a:endParaRPr lang="en-GB" noProof="0" dirty="0"/>
          </a:p>
        </p:txBody>
      </p:sp>
      <p:sp>
        <p:nvSpPr>
          <p:cNvPr id="4" name="Tijdelijke aanduiding voor dianummer 3"/>
          <p:cNvSpPr>
            <a:spLocks noGrp="1"/>
          </p:cNvSpPr>
          <p:nvPr>
            <p:ph type="sldNum" sz="quarter" idx="10"/>
          </p:nvPr>
        </p:nvSpPr>
        <p:spPr/>
        <p:txBody>
          <a:bodyPr/>
          <a:lstStyle/>
          <a:p>
            <a:fld id="{10A0BB6A-069F-4C21-8012-E03E30B95504}" type="slidenum">
              <a:rPr lang="nl-BE" smtClean="0"/>
              <a:t>18</a:t>
            </a:fld>
            <a:endParaRPr lang="nl-BE"/>
          </a:p>
        </p:txBody>
      </p:sp>
    </p:spTree>
    <p:extLst>
      <p:ext uri="{BB962C8B-B14F-4D97-AF65-F5344CB8AC3E}">
        <p14:creationId xmlns:p14="http://schemas.microsoft.com/office/powerpoint/2010/main" val="247496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MDO</a:t>
            </a:r>
          </a:p>
          <a:p>
            <a:endParaRPr lang="nl-BE" dirty="0"/>
          </a:p>
          <a:p>
            <a:pPr marL="228600" indent="-228600">
              <a:buAutoNum type="arabicPeriod"/>
            </a:pPr>
            <a:r>
              <a:rPr lang="en-GB" baseline="0" noProof="0" dirty="0"/>
              <a:t>They describe a long period of writing admission letters. They also have a feeling that there are long waiting lists in care settings and that inclusion and exclusion criteria limits future steps in their care trajectory. </a:t>
            </a:r>
          </a:p>
          <a:p>
            <a:pPr marL="228600" indent="-228600">
              <a:buAutoNum type="arabicPeriod"/>
            </a:pPr>
            <a:endParaRPr lang="en-GB" baseline="0" noProof="0" dirty="0"/>
          </a:p>
          <a:p>
            <a:pPr marL="228600" indent="-228600">
              <a:buAutoNum type="arabicPeriod"/>
            </a:pPr>
            <a:r>
              <a:rPr lang="en-GB" baseline="0" noProof="0" dirty="0"/>
              <a:t>They have several expectations about their future life. They intend to have a job, start an education, invest in family relationships and hobbies…. They expect to live independently and to have a good social en professional network that supports them. </a:t>
            </a:r>
          </a:p>
          <a:p>
            <a:pPr marL="228600" indent="-228600">
              <a:buAutoNum type="arabicPeriod"/>
            </a:pPr>
            <a:endParaRPr lang="nl-BE" baseline="0" dirty="0"/>
          </a:p>
          <a:p>
            <a:pPr marL="228600" indent="-228600">
              <a:buAutoNum type="arabicPeriod"/>
            </a:pPr>
            <a:endParaRPr lang="nl-BE" baseline="0" dirty="0"/>
          </a:p>
          <a:p>
            <a:pPr marL="0" indent="0">
              <a:buNone/>
            </a:pPr>
            <a:r>
              <a:rPr lang="nl-BE" baseline="0" dirty="0"/>
              <a:t>Family </a:t>
            </a:r>
          </a:p>
          <a:p>
            <a:pPr marL="228600" indent="-228600">
              <a:buFont typeface="+mj-lt"/>
              <a:buAutoNum type="arabicPeriod"/>
            </a:pPr>
            <a:endParaRPr lang="nl-BE" dirty="0"/>
          </a:p>
          <a:p>
            <a:pPr marL="228600" indent="-228600">
              <a:buFont typeface="+mj-lt"/>
              <a:buAutoNum type="arabicPeriod"/>
            </a:pPr>
            <a:r>
              <a:rPr lang="en-GB" noProof="0" dirty="0"/>
              <a:t>Family members experience a rollercoaster</a:t>
            </a:r>
            <a:r>
              <a:rPr lang="en-GB" baseline="0" noProof="0" dirty="0"/>
              <a:t> of emotions, they feel frustrated, guilty, ashamed… They become socially isolated because of the stigma (their relative being seen as a patient and criminal). Some family members experience physical pain (e.g., feeling sick when they have to visiting their relative) or have to deal with psychiatric problems themselves (e.g. depression) caused by the situation. Family members use different coping strategies and strengths to handle the situation (e.g., focusing on their job, practising sports…) </a:t>
            </a:r>
          </a:p>
          <a:p>
            <a:pPr marL="228600" indent="-228600">
              <a:buFont typeface="+mj-lt"/>
              <a:buAutoNum type="arabicPeriod"/>
            </a:pPr>
            <a:endParaRPr lang="en-GB" baseline="0" noProof="0" dirty="0"/>
          </a:p>
          <a:p>
            <a:pPr marL="228600" indent="-228600">
              <a:buFont typeface="+mj-lt"/>
              <a:buAutoNum type="arabicPeriod"/>
            </a:pPr>
            <a:r>
              <a:rPr lang="en-GB" baseline="0" noProof="0" dirty="0"/>
              <a:t>Family members mention that it would be helpful to meet other families several times a year. Because they find it important to come into contact with other family members in the same situation and to have the feeling that they are not alone. </a:t>
            </a:r>
          </a:p>
          <a:p>
            <a:pPr marL="228600" indent="-228600">
              <a:buFont typeface="+mj-lt"/>
              <a:buAutoNum type="arabicPeriod"/>
            </a:pPr>
            <a:endParaRPr lang="nl-BE" baseline="0" dirty="0"/>
          </a:p>
          <a:p>
            <a:pPr marL="228600" indent="-228600">
              <a:buFont typeface="+mj-lt"/>
              <a:buAutoNum type="arabicPeriod"/>
            </a:pPr>
            <a:endParaRPr lang="nl-BE" dirty="0"/>
          </a:p>
        </p:txBody>
      </p:sp>
      <p:sp>
        <p:nvSpPr>
          <p:cNvPr id="4" name="Tijdelijke aanduiding voor dianummer 3"/>
          <p:cNvSpPr>
            <a:spLocks noGrp="1"/>
          </p:cNvSpPr>
          <p:nvPr>
            <p:ph type="sldNum" sz="quarter" idx="10"/>
          </p:nvPr>
        </p:nvSpPr>
        <p:spPr/>
        <p:txBody>
          <a:bodyPr/>
          <a:lstStyle/>
          <a:p>
            <a:fld id="{10A0BB6A-069F-4C21-8012-E03E30B95504}" type="slidenum">
              <a:rPr lang="nl-BE" smtClean="0"/>
              <a:t>19</a:t>
            </a:fld>
            <a:endParaRPr lang="nl-BE"/>
          </a:p>
        </p:txBody>
      </p:sp>
    </p:spTree>
    <p:extLst>
      <p:ext uri="{BB962C8B-B14F-4D97-AF65-F5344CB8AC3E}">
        <p14:creationId xmlns:p14="http://schemas.microsoft.com/office/powerpoint/2010/main" val="381658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To conclude,</a:t>
            </a:r>
            <a:r>
              <a:rPr lang="en-GB" baseline="0" noProof="0" dirty="0"/>
              <a:t> we want to show an example of the experience of a mentally ill offender about the lack of involvement of family members during the MDO’s care trajectory. </a:t>
            </a:r>
            <a:endParaRPr lang="en-GB" noProof="0" dirty="0"/>
          </a:p>
        </p:txBody>
      </p:sp>
      <p:sp>
        <p:nvSpPr>
          <p:cNvPr id="4" name="Tijdelijke aanduiding voor dianummer 3"/>
          <p:cNvSpPr>
            <a:spLocks noGrp="1"/>
          </p:cNvSpPr>
          <p:nvPr>
            <p:ph type="sldNum" sz="quarter" idx="10"/>
          </p:nvPr>
        </p:nvSpPr>
        <p:spPr/>
        <p:txBody>
          <a:bodyPr/>
          <a:lstStyle/>
          <a:p>
            <a:fld id="{10A0BB6A-069F-4C21-8012-E03E30B95504}" type="slidenum">
              <a:rPr lang="nl-BE" smtClean="0"/>
              <a:t>20</a:t>
            </a:fld>
            <a:endParaRPr lang="nl-BE"/>
          </a:p>
        </p:txBody>
      </p:sp>
    </p:spTree>
    <p:extLst>
      <p:ext uri="{BB962C8B-B14F-4D97-AF65-F5344CB8AC3E}">
        <p14:creationId xmlns:p14="http://schemas.microsoft.com/office/powerpoint/2010/main" val="109339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F42109A-EA13-4D35-8B04-5368920954F0}" type="slidenum">
              <a:rPr lang="fr-BE" smtClean="0"/>
              <a:t>27</a:t>
            </a:fld>
            <a:endParaRPr lang="fr-BE"/>
          </a:p>
        </p:txBody>
      </p:sp>
    </p:spTree>
    <p:extLst>
      <p:ext uri="{BB962C8B-B14F-4D97-AF65-F5344CB8AC3E}">
        <p14:creationId xmlns:p14="http://schemas.microsoft.com/office/powerpoint/2010/main" val="300319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F42109A-EA13-4D35-8B04-5368920954F0}" type="slidenum">
              <a:rPr lang="fr-BE" smtClean="0"/>
              <a:t>4</a:t>
            </a:fld>
            <a:endParaRPr lang="fr-BE"/>
          </a:p>
        </p:txBody>
      </p:sp>
    </p:spTree>
    <p:extLst>
      <p:ext uri="{BB962C8B-B14F-4D97-AF65-F5344CB8AC3E}">
        <p14:creationId xmlns:p14="http://schemas.microsoft.com/office/powerpoint/2010/main" val="84143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Explain</a:t>
            </a:r>
            <a:r>
              <a:rPr lang="nl-BE" dirty="0"/>
              <a:t> </a:t>
            </a:r>
            <a:r>
              <a:rPr lang="nl-BE" dirty="0" err="1"/>
              <a:t>that</a:t>
            </a:r>
            <a:r>
              <a:rPr lang="nl-BE" dirty="0"/>
              <a:t> </a:t>
            </a:r>
            <a:r>
              <a:rPr lang="nl-BE" dirty="0" err="1"/>
              <a:t>the</a:t>
            </a:r>
            <a:r>
              <a:rPr lang="nl-BE" dirty="0"/>
              <a:t> </a:t>
            </a:r>
            <a:r>
              <a:rPr lang="nl-BE" dirty="0" err="1"/>
              <a:t>mapping</a:t>
            </a:r>
            <a:r>
              <a:rPr lang="nl-BE" dirty="0"/>
              <a:t> </a:t>
            </a:r>
            <a:r>
              <a:rPr lang="nl-BE" dirty="0" err="1"/>
              <a:t>exercise</a:t>
            </a:r>
            <a:r>
              <a:rPr lang="nl-BE" dirty="0"/>
              <a:t> </a:t>
            </a:r>
            <a:r>
              <a:rPr lang="nl-BE" dirty="0" err="1"/>
              <a:t>showed</a:t>
            </a:r>
            <a:r>
              <a:rPr lang="nl-BE" dirty="0"/>
              <a:t> </a:t>
            </a:r>
            <a:r>
              <a:rPr lang="nl-BE" baseline="0" dirty="0"/>
              <a:t> important </a:t>
            </a:r>
            <a:r>
              <a:rPr lang="nl-BE" baseline="0" dirty="0" err="1"/>
              <a:t>differences</a:t>
            </a:r>
            <a:r>
              <a:rPr lang="nl-BE" baseline="0" dirty="0"/>
              <a:t> in </a:t>
            </a:r>
            <a:r>
              <a:rPr lang="nl-BE" baseline="0" dirty="0" err="1"/>
              <a:t>the</a:t>
            </a:r>
            <a:r>
              <a:rPr lang="nl-BE" baseline="0" dirty="0"/>
              <a:t> actors </a:t>
            </a:r>
            <a:r>
              <a:rPr lang="nl-BE" baseline="0" dirty="0" err="1"/>
              <a:t>involved</a:t>
            </a:r>
            <a:r>
              <a:rPr lang="nl-BE" baseline="0" dirty="0"/>
              <a:t> </a:t>
            </a:r>
            <a:r>
              <a:rPr lang="nl-BE" baseline="0" dirty="0" err="1"/>
              <a:t>between</a:t>
            </a:r>
            <a:r>
              <a:rPr lang="nl-BE" baseline="0" dirty="0"/>
              <a:t> different steering </a:t>
            </a:r>
            <a:r>
              <a:rPr lang="nl-BE" baseline="0" dirty="0" err="1"/>
              <a:t>committees</a:t>
            </a:r>
            <a:r>
              <a:rPr lang="nl-BE" baseline="0" dirty="0"/>
              <a:t> : a slide is </a:t>
            </a:r>
            <a:r>
              <a:rPr lang="nl-BE" baseline="0" dirty="0" err="1"/>
              <a:t>not</a:t>
            </a:r>
            <a:r>
              <a:rPr lang="nl-BE" baseline="0" dirty="0"/>
              <a:t> </a:t>
            </a:r>
            <a:r>
              <a:rPr lang="nl-BE" baseline="0" dirty="0" err="1"/>
              <a:t>needed</a:t>
            </a:r>
            <a:r>
              <a:rPr lang="nl-BE" baseline="0" dirty="0"/>
              <a:t>, but </a:t>
            </a:r>
            <a:r>
              <a:rPr lang="nl-BE" baseline="0" dirty="0" err="1"/>
              <a:t>it</a:t>
            </a:r>
            <a:r>
              <a:rPr lang="nl-BE" baseline="0" dirty="0"/>
              <a:t> is important background information</a:t>
            </a:r>
            <a:endParaRPr lang="nl-BE" dirty="0"/>
          </a:p>
        </p:txBody>
      </p:sp>
      <p:sp>
        <p:nvSpPr>
          <p:cNvPr id="4" name="Slide Number Placeholder 3"/>
          <p:cNvSpPr>
            <a:spLocks noGrp="1"/>
          </p:cNvSpPr>
          <p:nvPr>
            <p:ph type="sldNum" sz="quarter" idx="10"/>
          </p:nvPr>
        </p:nvSpPr>
        <p:spPr/>
        <p:txBody>
          <a:bodyPr/>
          <a:lstStyle/>
          <a:p>
            <a:fld id="{8F42109A-EA13-4D35-8B04-5368920954F0}" type="slidenum">
              <a:rPr lang="fr-BE" smtClean="0"/>
              <a:t>7</a:t>
            </a:fld>
            <a:endParaRPr lang="fr-BE"/>
          </a:p>
        </p:txBody>
      </p:sp>
    </p:spTree>
    <p:extLst>
      <p:ext uri="{BB962C8B-B14F-4D97-AF65-F5344CB8AC3E}">
        <p14:creationId xmlns:p14="http://schemas.microsoft.com/office/powerpoint/2010/main" val="328194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Do </a:t>
            </a:r>
            <a:r>
              <a:rPr lang="nl-BE" dirty="0" err="1"/>
              <a:t>not</a:t>
            </a:r>
            <a:r>
              <a:rPr lang="nl-BE" dirty="0"/>
              <a:t> </a:t>
            </a:r>
            <a:r>
              <a:rPr lang="nl-BE" dirty="0" err="1"/>
              <a:t>forget</a:t>
            </a:r>
            <a:r>
              <a:rPr lang="nl-BE" dirty="0"/>
              <a:t> </a:t>
            </a:r>
            <a:r>
              <a:rPr lang="nl-BE" dirty="0" err="1"/>
              <a:t>to</a:t>
            </a:r>
            <a:r>
              <a:rPr lang="nl-BE" dirty="0"/>
              <a:t> </a:t>
            </a:r>
            <a:r>
              <a:rPr lang="en-GB" noProof="0" dirty="0"/>
              <a:t>explain</a:t>
            </a:r>
            <a:r>
              <a:rPr lang="nl-BE" dirty="0"/>
              <a:t> </a:t>
            </a:r>
            <a:r>
              <a:rPr lang="nl-BE" dirty="0" err="1"/>
              <a:t>the</a:t>
            </a:r>
            <a:r>
              <a:rPr lang="nl-BE" dirty="0"/>
              <a:t> different levels of </a:t>
            </a:r>
            <a:r>
              <a:rPr lang="nl-BE" dirty="0" err="1"/>
              <a:t>coordinators</a:t>
            </a:r>
            <a:r>
              <a:rPr lang="nl-BE" dirty="0"/>
              <a:t>: </a:t>
            </a:r>
            <a:r>
              <a:rPr lang="nl-BE" dirty="0" err="1"/>
              <a:t>programme</a:t>
            </a:r>
            <a:r>
              <a:rPr lang="nl-BE" dirty="0"/>
              <a:t> </a:t>
            </a:r>
            <a:r>
              <a:rPr lang="nl-BE" dirty="0" err="1"/>
              <a:t>coordinators</a:t>
            </a:r>
            <a:r>
              <a:rPr lang="nl-BE" dirty="0"/>
              <a:t>, </a:t>
            </a:r>
            <a:r>
              <a:rPr lang="nl-BE" dirty="0" err="1"/>
              <a:t>and</a:t>
            </a:r>
            <a:r>
              <a:rPr lang="nl-BE" dirty="0"/>
              <a:t> court of </a:t>
            </a:r>
            <a:r>
              <a:rPr lang="nl-BE" dirty="0" err="1"/>
              <a:t>justice</a:t>
            </a:r>
            <a:r>
              <a:rPr lang="nl-BE" dirty="0"/>
              <a:t> </a:t>
            </a:r>
            <a:r>
              <a:rPr lang="nl-BE" dirty="0" err="1"/>
              <a:t>cootdinators</a:t>
            </a:r>
            <a:r>
              <a:rPr lang="nl-BE" dirty="0"/>
              <a:t> </a:t>
            </a:r>
            <a:r>
              <a:rPr lang="nl-BE" dirty="0" err="1"/>
              <a:t>and</a:t>
            </a:r>
            <a:r>
              <a:rPr lang="nl-BE" dirty="0"/>
              <a:t> </a:t>
            </a:r>
            <a:r>
              <a:rPr lang="nl-BE" dirty="0" err="1"/>
              <a:t>how</a:t>
            </a:r>
            <a:r>
              <a:rPr lang="nl-BE" dirty="0"/>
              <a:t> </a:t>
            </a:r>
            <a:r>
              <a:rPr lang="nl-BE" dirty="0" err="1"/>
              <a:t>they</a:t>
            </a:r>
            <a:r>
              <a:rPr lang="nl-BE" dirty="0"/>
              <a:t> </a:t>
            </a:r>
            <a:r>
              <a:rPr lang="nl-BE" dirty="0" err="1"/>
              <a:t>operate</a:t>
            </a:r>
            <a:r>
              <a:rPr lang="nl-BE" dirty="0"/>
              <a:t> as a steering body: make </a:t>
            </a:r>
            <a:r>
              <a:rPr lang="nl-BE" dirty="0" err="1"/>
              <a:t>reference</a:t>
            </a:r>
            <a:r>
              <a:rPr lang="nl-BE" dirty="0"/>
              <a:t> </a:t>
            </a:r>
            <a:r>
              <a:rPr lang="nl-BE" dirty="0" err="1"/>
              <a:t>to</a:t>
            </a:r>
            <a:r>
              <a:rPr lang="nl-BE" dirty="0"/>
              <a:t> </a:t>
            </a:r>
            <a:r>
              <a:rPr lang="nl-BE" dirty="0" err="1"/>
              <a:t>the</a:t>
            </a:r>
            <a:r>
              <a:rPr lang="nl-BE" dirty="0"/>
              <a:t> </a:t>
            </a:r>
            <a:r>
              <a:rPr lang="nl-BE" dirty="0" err="1"/>
              <a:t>connection</a:t>
            </a:r>
            <a:r>
              <a:rPr lang="nl-BE" dirty="0"/>
              <a:t> </a:t>
            </a:r>
            <a:r>
              <a:rPr lang="nl-BE" dirty="0" err="1"/>
              <a:t>with</a:t>
            </a:r>
            <a:r>
              <a:rPr lang="nl-BE" dirty="0"/>
              <a:t> </a:t>
            </a:r>
            <a:r>
              <a:rPr lang="nl-BE" dirty="0" err="1"/>
              <a:t>the</a:t>
            </a:r>
            <a:r>
              <a:rPr lang="nl-BE" dirty="0"/>
              <a:t> </a:t>
            </a:r>
            <a:r>
              <a:rPr lang="nl-BE" dirty="0" err="1"/>
              <a:t>general</a:t>
            </a:r>
            <a:r>
              <a:rPr lang="nl-BE" dirty="0"/>
              <a:t> </a:t>
            </a:r>
            <a:r>
              <a:rPr lang="nl-BE" dirty="0" err="1"/>
              <a:t>mental</a:t>
            </a:r>
            <a:r>
              <a:rPr lang="nl-BE" dirty="0"/>
              <a:t> health care </a:t>
            </a:r>
            <a:r>
              <a:rPr lang="nl-BE" dirty="0" err="1"/>
              <a:t>reforms</a:t>
            </a:r>
            <a:r>
              <a:rPr lang="nl-BE" dirty="0"/>
              <a:t> </a:t>
            </a:r>
            <a:r>
              <a:rPr lang="nl-BE" dirty="0" err="1"/>
              <a:t>and</a:t>
            </a:r>
            <a:r>
              <a:rPr lang="nl-BE" dirty="0"/>
              <a:t> stress </a:t>
            </a:r>
            <a:r>
              <a:rPr lang="nl-BE" dirty="0" err="1"/>
              <a:t>that</a:t>
            </a:r>
            <a:r>
              <a:rPr lang="nl-BE" dirty="0"/>
              <a:t> </a:t>
            </a:r>
            <a:r>
              <a:rPr lang="nl-BE" dirty="0" err="1"/>
              <a:t>it</a:t>
            </a:r>
            <a:r>
              <a:rPr lang="nl-BE" dirty="0"/>
              <a:t> is</a:t>
            </a:r>
            <a:r>
              <a:rPr lang="nl-BE" baseline="0" dirty="0"/>
              <a:t> </a:t>
            </a:r>
            <a:r>
              <a:rPr lang="nl-BE" baseline="0" dirty="0" err="1"/>
              <a:t>strongly</a:t>
            </a:r>
            <a:r>
              <a:rPr lang="nl-BE" baseline="0" dirty="0"/>
              <a:t> </a:t>
            </a:r>
            <a:r>
              <a:rPr lang="nl-BE" baseline="0" dirty="0" err="1"/>
              <a:t>an</a:t>
            </a:r>
            <a:r>
              <a:rPr lang="nl-BE" baseline="0" dirty="0"/>
              <a:t> “</a:t>
            </a:r>
            <a:r>
              <a:rPr lang="nl-BE" baseline="0" dirty="0" err="1"/>
              <a:t>mental</a:t>
            </a:r>
            <a:r>
              <a:rPr lang="nl-BE" baseline="0" dirty="0"/>
              <a:t> health approach</a:t>
            </a:r>
          </a:p>
          <a:p>
            <a:endParaRPr lang="nl-BE" baseline="0" dirty="0"/>
          </a:p>
          <a:p>
            <a:r>
              <a:rPr lang="nl-BE" baseline="0" dirty="0" err="1"/>
              <a:t>adress</a:t>
            </a:r>
            <a:r>
              <a:rPr lang="nl-BE" baseline="0" dirty="0"/>
              <a:t> </a:t>
            </a:r>
            <a:r>
              <a:rPr lang="nl-BE" u="sng" baseline="0" dirty="0" err="1"/>
              <a:t>what</a:t>
            </a:r>
            <a:r>
              <a:rPr lang="nl-BE" u="sng" baseline="0" dirty="0"/>
              <a:t> we </a:t>
            </a:r>
            <a:r>
              <a:rPr lang="nl-BE" u="sng" baseline="0" dirty="0" err="1"/>
              <a:t>learned</a:t>
            </a:r>
            <a:r>
              <a:rPr lang="nl-BE" u="sng" baseline="0" dirty="0"/>
              <a:t> form </a:t>
            </a:r>
            <a:r>
              <a:rPr lang="nl-BE" u="sng" baseline="0" dirty="0" err="1"/>
              <a:t>the</a:t>
            </a:r>
            <a:r>
              <a:rPr lang="nl-BE" u="sng" baseline="0" dirty="0"/>
              <a:t> research </a:t>
            </a:r>
            <a:r>
              <a:rPr lang="nl-BE" baseline="0" dirty="0"/>
              <a:t>, </a:t>
            </a:r>
            <a:r>
              <a:rPr lang="nl-BE" baseline="0" dirty="0" err="1"/>
              <a:t>not</a:t>
            </a:r>
            <a:r>
              <a:rPr lang="nl-BE" baseline="0" dirty="0"/>
              <a:t> </a:t>
            </a:r>
            <a:r>
              <a:rPr lang="nl-BE" baseline="0" dirty="0" err="1"/>
              <a:t>solely</a:t>
            </a:r>
            <a:r>
              <a:rPr lang="nl-BE" baseline="0" dirty="0"/>
              <a:t> </a:t>
            </a:r>
            <a:r>
              <a:rPr lang="nl-BE" baseline="0" dirty="0" err="1"/>
              <a:t>mentioning</a:t>
            </a:r>
            <a:r>
              <a:rPr lang="nl-BE" baseline="0" dirty="0"/>
              <a:t> </a:t>
            </a:r>
            <a:r>
              <a:rPr lang="nl-BE" baseline="0" dirty="0" err="1"/>
              <a:t>what</a:t>
            </a:r>
            <a:r>
              <a:rPr lang="nl-BE" baseline="0" dirty="0"/>
              <a:t> “is”</a:t>
            </a:r>
          </a:p>
          <a:p>
            <a:r>
              <a:rPr lang="nl-BE" baseline="0" dirty="0"/>
              <a:t>Make </a:t>
            </a:r>
            <a:r>
              <a:rPr lang="nl-BE" baseline="0" dirty="0" err="1"/>
              <a:t>references</a:t>
            </a:r>
            <a:r>
              <a:rPr lang="nl-BE" baseline="0" dirty="0"/>
              <a:t> </a:t>
            </a:r>
            <a:r>
              <a:rPr lang="nl-BE" baseline="0" dirty="0" err="1"/>
              <a:t>to</a:t>
            </a:r>
            <a:r>
              <a:rPr lang="nl-BE" baseline="0" dirty="0"/>
              <a:t> </a:t>
            </a:r>
            <a:r>
              <a:rPr lang="nl-BE" baseline="0" dirty="0" err="1"/>
              <a:t>observed</a:t>
            </a:r>
            <a:r>
              <a:rPr lang="nl-BE" baseline="0" dirty="0"/>
              <a:t> </a:t>
            </a:r>
            <a:r>
              <a:rPr lang="nl-BE" baseline="0" dirty="0" err="1"/>
              <a:t>differences</a:t>
            </a:r>
            <a:r>
              <a:rPr lang="nl-BE" baseline="0" dirty="0"/>
              <a:t> in top down steering in courts of appeal</a:t>
            </a:r>
          </a:p>
          <a:p>
            <a:r>
              <a:rPr lang="nl-BE" baseline="0" dirty="0"/>
              <a:t>Make </a:t>
            </a:r>
            <a:r>
              <a:rPr lang="nl-BE" baseline="0" dirty="0" err="1"/>
              <a:t>references</a:t>
            </a:r>
            <a:r>
              <a:rPr lang="nl-BE" baseline="0" dirty="0"/>
              <a:t>  </a:t>
            </a:r>
            <a:r>
              <a:rPr lang="nl-BE" baseline="0" dirty="0" err="1"/>
              <a:t>to</a:t>
            </a:r>
            <a:r>
              <a:rPr lang="nl-BE" baseline="0" dirty="0"/>
              <a:t> </a:t>
            </a:r>
            <a:r>
              <a:rPr lang="nl-BE" baseline="0" dirty="0" err="1"/>
              <a:t>the</a:t>
            </a:r>
            <a:r>
              <a:rPr lang="nl-BE" baseline="0" dirty="0"/>
              <a:t> different </a:t>
            </a:r>
            <a:r>
              <a:rPr lang="nl-BE" baseline="0" dirty="0" err="1"/>
              <a:t>profiles</a:t>
            </a:r>
            <a:r>
              <a:rPr lang="nl-BE" baseline="0" dirty="0"/>
              <a:t> of steering </a:t>
            </a:r>
            <a:r>
              <a:rPr lang="nl-BE" baseline="0" dirty="0" err="1"/>
              <a:t>group</a:t>
            </a:r>
            <a:r>
              <a:rPr lang="nl-BE" baseline="0" dirty="0"/>
              <a:t> </a:t>
            </a:r>
            <a:r>
              <a:rPr lang="nl-BE" baseline="0" dirty="0" err="1"/>
              <a:t>coordinators</a:t>
            </a:r>
            <a:endParaRPr lang="nl-BE" dirty="0"/>
          </a:p>
        </p:txBody>
      </p:sp>
      <p:sp>
        <p:nvSpPr>
          <p:cNvPr id="4" name="Slide Number Placeholder 3"/>
          <p:cNvSpPr>
            <a:spLocks noGrp="1"/>
          </p:cNvSpPr>
          <p:nvPr>
            <p:ph type="sldNum" sz="quarter" idx="10"/>
          </p:nvPr>
        </p:nvSpPr>
        <p:spPr/>
        <p:txBody>
          <a:bodyPr/>
          <a:lstStyle/>
          <a:p>
            <a:fld id="{8F42109A-EA13-4D35-8B04-5368920954F0}" type="slidenum">
              <a:rPr lang="fr-BE" smtClean="0"/>
              <a:t>8</a:t>
            </a:fld>
            <a:endParaRPr lang="fr-BE"/>
          </a:p>
        </p:txBody>
      </p:sp>
    </p:spTree>
    <p:extLst>
      <p:ext uri="{BB962C8B-B14F-4D97-AF65-F5344CB8AC3E}">
        <p14:creationId xmlns:p14="http://schemas.microsoft.com/office/powerpoint/2010/main" val="233966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Strategic </a:t>
            </a:r>
            <a:r>
              <a:rPr lang="nl-BE" dirty="0" err="1"/>
              <a:t>committees</a:t>
            </a:r>
            <a:r>
              <a:rPr lang="nl-BE" baseline="0" dirty="0"/>
              <a:t> run </a:t>
            </a:r>
            <a:r>
              <a:rPr lang="nl-BE" baseline="0" dirty="0" err="1"/>
              <a:t>through</a:t>
            </a:r>
            <a:r>
              <a:rPr lang="nl-BE" baseline="0" dirty="0"/>
              <a:t> a </a:t>
            </a:r>
            <a:r>
              <a:rPr lang="nl-BE" baseline="0" dirty="0" err="1"/>
              <a:t>learning</a:t>
            </a:r>
            <a:r>
              <a:rPr lang="nl-BE" baseline="0" dirty="0"/>
              <a:t> </a:t>
            </a:r>
            <a:r>
              <a:rPr lang="nl-BE" baseline="0" dirty="0" err="1"/>
              <a:t>process</a:t>
            </a:r>
            <a:endParaRPr lang="nl-BE" baseline="0" dirty="0"/>
          </a:p>
          <a:p>
            <a:r>
              <a:rPr lang="nl-BE" baseline="0" dirty="0" err="1"/>
              <a:t>Reflect</a:t>
            </a:r>
            <a:r>
              <a:rPr lang="nl-BE" baseline="0" dirty="0"/>
              <a:t> on </a:t>
            </a:r>
            <a:r>
              <a:rPr lang="nl-BE" baseline="0" dirty="0" err="1"/>
              <a:t>mandate</a:t>
            </a:r>
            <a:r>
              <a:rPr lang="nl-BE" baseline="0" dirty="0"/>
              <a:t> of  </a:t>
            </a:r>
            <a:r>
              <a:rPr lang="nl-BE" baseline="0" dirty="0" err="1"/>
              <a:t>representatives</a:t>
            </a:r>
            <a:r>
              <a:rPr lang="nl-BE" baseline="0" dirty="0"/>
              <a:t>, </a:t>
            </a:r>
            <a:r>
              <a:rPr lang="nl-BE" baseline="0" dirty="0" err="1"/>
              <a:t>and</a:t>
            </a:r>
            <a:r>
              <a:rPr lang="nl-BE" baseline="0" dirty="0"/>
              <a:t> </a:t>
            </a:r>
            <a:r>
              <a:rPr lang="nl-BE" baseline="0" dirty="0" err="1"/>
              <a:t>taking</a:t>
            </a:r>
            <a:r>
              <a:rPr lang="nl-BE" baseline="0" dirty="0"/>
              <a:t> </a:t>
            </a:r>
            <a:r>
              <a:rPr lang="nl-BE" baseline="0" dirty="0" err="1"/>
              <a:t>responsibilities</a:t>
            </a:r>
            <a:r>
              <a:rPr lang="nl-BE" baseline="0" dirty="0"/>
              <a:t> </a:t>
            </a:r>
            <a:r>
              <a:rPr lang="nl-BE" baseline="0" dirty="0" err="1"/>
              <a:t>to</a:t>
            </a:r>
            <a:r>
              <a:rPr lang="nl-BE" baseline="0" dirty="0"/>
              <a:t> </a:t>
            </a:r>
            <a:r>
              <a:rPr lang="nl-BE" baseline="0" dirty="0" err="1"/>
              <a:t>implement</a:t>
            </a:r>
            <a:r>
              <a:rPr lang="nl-BE" baseline="0" dirty="0"/>
              <a:t> in </a:t>
            </a:r>
            <a:r>
              <a:rPr lang="nl-BE" baseline="0" dirty="0" err="1"/>
              <a:t>own</a:t>
            </a:r>
            <a:r>
              <a:rPr lang="nl-BE" baseline="0" dirty="0"/>
              <a:t> </a:t>
            </a:r>
            <a:r>
              <a:rPr lang="nl-BE" baseline="0" dirty="0" err="1"/>
              <a:t>organisations</a:t>
            </a:r>
            <a:endParaRPr lang="nl-BE" baseline="0" dirty="0"/>
          </a:p>
          <a:p>
            <a:endParaRPr lang="nl-BE" baseline="0" dirty="0"/>
          </a:p>
          <a:p>
            <a:r>
              <a:rPr lang="nl-BE" baseline="0" dirty="0"/>
              <a:t>Make </a:t>
            </a:r>
            <a:r>
              <a:rPr lang="nl-BE" baseline="0" dirty="0" err="1"/>
              <a:t>some</a:t>
            </a:r>
            <a:r>
              <a:rPr lang="nl-BE" baseline="0" dirty="0"/>
              <a:t> </a:t>
            </a:r>
            <a:r>
              <a:rPr lang="nl-BE" baseline="0" dirty="0" err="1"/>
              <a:t>comments</a:t>
            </a:r>
            <a:r>
              <a:rPr lang="nl-BE" baseline="0" dirty="0"/>
              <a:t> on </a:t>
            </a:r>
            <a:r>
              <a:rPr lang="nl-BE" baseline="0" dirty="0" err="1"/>
              <a:t>the</a:t>
            </a:r>
            <a:r>
              <a:rPr lang="nl-BE" baseline="0" dirty="0"/>
              <a:t> nature of </a:t>
            </a:r>
            <a:r>
              <a:rPr lang="nl-BE" baseline="0" dirty="0" err="1"/>
              <a:t>discussions</a:t>
            </a:r>
            <a:r>
              <a:rPr lang="nl-BE" baseline="0" dirty="0"/>
              <a:t> </a:t>
            </a:r>
            <a:r>
              <a:rPr lang="nl-BE" baseline="0" dirty="0" err="1"/>
              <a:t>within</a:t>
            </a:r>
            <a:r>
              <a:rPr lang="nl-BE" baseline="0" dirty="0"/>
              <a:t> steering </a:t>
            </a:r>
            <a:r>
              <a:rPr lang="nl-BE" baseline="0" dirty="0" err="1"/>
              <a:t>groups</a:t>
            </a:r>
            <a:endParaRPr lang="nl-BE" dirty="0"/>
          </a:p>
        </p:txBody>
      </p:sp>
      <p:sp>
        <p:nvSpPr>
          <p:cNvPr id="4" name="Slide Number Placeholder 3"/>
          <p:cNvSpPr>
            <a:spLocks noGrp="1"/>
          </p:cNvSpPr>
          <p:nvPr>
            <p:ph type="sldNum" sz="quarter" idx="10"/>
          </p:nvPr>
        </p:nvSpPr>
        <p:spPr/>
        <p:txBody>
          <a:bodyPr/>
          <a:lstStyle/>
          <a:p>
            <a:fld id="{8F42109A-EA13-4D35-8B04-5368920954F0}" type="slidenum">
              <a:rPr lang="fr-BE" smtClean="0"/>
              <a:t>9</a:t>
            </a:fld>
            <a:endParaRPr lang="fr-BE"/>
          </a:p>
        </p:txBody>
      </p:sp>
    </p:spTree>
    <p:extLst>
      <p:ext uri="{BB962C8B-B14F-4D97-AF65-F5344CB8AC3E}">
        <p14:creationId xmlns:p14="http://schemas.microsoft.com/office/powerpoint/2010/main" val="2797788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a:t>Focus on </a:t>
            </a:r>
            <a:r>
              <a:rPr lang="nl-BE" baseline="0" dirty="0" err="1"/>
              <a:t>the</a:t>
            </a:r>
            <a:r>
              <a:rPr lang="nl-BE" baseline="0" dirty="0"/>
              <a:t> </a:t>
            </a:r>
            <a:r>
              <a:rPr lang="nl-BE" baseline="0" dirty="0" err="1"/>
              <a:t>learning</a:t>
            </a:r>
            <a:r>
              <a:rPr lang="nl-BE" baseline="0" dirty="0"/>
              <a:t> curve </a:t>
            </a:r>
            <a:r>
              <a:rPr lang="nl-BE" baseline="0" dirty="0" err="1"/>
              <a:t>and</a:t>
            </a:r>
            <a:r>
              <a:rPr lang="nl-BE" baseline="0" dirty="0"/>
              <a:t> </a:t>
            </a:r>
            <a:r>
              <a:rPr lang="nl-BE" baseline="0" dirty="0" err="1"/>
              <a:t>the</a:t>
            </a:r>
            <a:r>
              <a:rPr lang="nl-BE" baseline="0" dirty="0"/>
              <a:t> time </a:t>
            </a:r>
            <a:r>
              <a:rPr lang="nl-BE" baseline="0" dirty="0" err="1"/>
              <a:t>needed</a:t>
            </a:r>
            <a:r>
              <a:rPr lang="nl-BE" baseline="0" dirty="0"/>
              <a:t> </a:t>
            </a:r>
            <a:r>
              <a:rPr lang="nl-BE" baseline="0" dirty="0" err="1"/>
              <a:t>to</a:t>
            </a:r>
            <a:r>
              <a:rPr lang="nl-BE" baseline="0" dirty="0"/>
              <a:t> </a:t>
            </a:r>
            <a:r>
              <a:rPr lang="nl-BE" baseline="0" dirty="0" err="1"/>
              <a:t>mutually</a:t>
            </a:r>
            <a:r>
              <a:rPr lang="nl-BE" baseline="0" dirty="0"/>
              <a:t> </a:t>
            </a:r>
            <a:r>
              <a:rPr lang="nl-BE" baseline="0" dirty="0" err="1"/>
              <a:t>adapt</a:t>
            </a:r>
            <a:endParaRPr lang="nl-BE" baseline="0" dirty="0"/>
          </a:p>
          <a:p>
            <a:endParaRPr lang="nl-BE" baseline="0" dirty="0"/>
          </a:p>
          <a:p>
            <a:r>
              <a:rPr lang="nl-BE" baseline="0" dirty="0"/>
              <a:t>Stress </a:t>
            </a:r>
            <a:r>
              <a:rPr lang="nl-BE" baseline="0" dirty="0" err="1"/>
              <a:t>the</a:t>
            </a:r>
            <a:r>
              <a:rPr lang="nl-BE" baseline="0" dirty="0"/>
              <a:t> </a:t>
            </a:r>
            <a:r>
              <a:rPr lang="nl-BE" baseline="0" dirty="0" err="1"/>
              <a:t>dual</a:t>
            </a:r>
            <a:r>
              <a:rPr lang="nl-BE" baseline="0" dirty="0"/>
              <a:t> </a:t>
            </a:r>
            <a:r>
              <a:rPr lang="nl-BE" baseline="0" dirty="0" err="1"/>
              <a:t>position</a:t>
            </a:r>
            <a:r>
              <a:rPr lang="nl-BE" baseline="0" dirty="0"/>
              <a:t> </a:t>
            </a:r>
            <a:r>
              <a:rPr lang="nl-BE" baseline="0" dirty="0" err="1"/>
              <a:t>towards</a:t>
            </a:r>
            <a:r>
              <a:rPr lang="nl-BE" baseline="0" dirty="0"/>
              <a:t> </a:t>
            </a:r>
            <a:r>
              <a:rPr lang="nl-BE" baseline="0" dirty="0" err="1"/>
              <a:t>the</a:t>
            </a:r>
            <a:r>
              <a:rPr lang="nl-BE" baseline="0" dirty="0"/>
              <a:t> </a:t>
            </a:r>
            <a:r>
              <a:rPr lang="nl-BE" baseline="0" dirty="0" err="1"/>
              <a:t>government</a:t>
            </a:r>
            <a:r>
              <a:rPr lang="nl-BE" baseline="0" dirty="0"/>
              <a:t> </a:t>
            </a:r>
            <a:endParaRPr lang="nl-BE" dirty="0"/>
          </a:p>
        </p:txBody>
      </p:sp>
      <p:sp>
        <p:nvSpPr>
          <p:cNvPr id="4" name="Slide Number Placeholder 3"/>
          <p:cNvSpPr>
            <a:spLocks noGrp="1"/>
          </p:cNvSpPr>
          <p:nvPr>
            <p:ph type="sldNum" sz="quarter" idx="10"/>
          </p:nvPr>
        </p:nvSpPr>
        <p:spPr/>
        <p:txBody>
          <a:bodyPr/>
          <a:lstStyle/>
          <a:p>
            <a:fld id="{8F42109A-EA13-4D35-8B04-5368920954F0}" type="slidenum">
              <a:rPr lang="fr-BE" smtClean="0"/>
              <a:t>10</a:t>
            </a:fld>
            <a:endParaRPr lang="fr-BE"/>
          </a:p>
        </p:txBody>
      </p:sp>
    </p:spTree>
    <p:extLst>
      <p:ext uri="{BB962C8B-B14F-4D97-AF65-F5344CB8AC3E}">
        <p14:creationId xmlns:p14="http://schemas.microsoft.com/office/powerpoint/2010/main" val="382248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err="1"/>
              <a:t>Diversity</a:t>
            </a:r>
            <a:r>
              <a:rPr lang="fr-BE" b="1" dirty="0"/>
              <a:t>: </a:t>
            </a:r>
          </a:p>
          <a:p>
            <a:r>
              <a:rPr lang="fr-BE" b="1" dirty="0"/>
              <a:t>3552</a:t>
            </a:r>
            <a:r>
              <a:rPr lang="fr-BE" dirty="0"/>
              <a:t> épisodes de soins sur l’année 2017</a:t>
            </a:r>
            <a:endParaRPr lang="en-GB" dirty="0"/>
          </a:p>
          <a:p>
            <a:r>
              <a:rPr lang="en-GB" dirty="0"/>
              <a:t>Estimation d’un minimum de </a:t>
            </a:r>
            <a:r>
              <a:rPr lang="en-GB" b="1" dirty="0"/>
              <a:t>2518 </a:t>
            </a:r>
            <a:r>
              <a:rPr lang="en-GB" dirty="0" err="1"/>
              <a:t>internés</a:t>
            </a:r>
            <a:r>
              <a:rPr lang="en-GB" dirty="0"/>
              <a:t> et d’un maximum de </a:t>
            </a:r>
            <a:r>
              <a:rPr lang="en-GB" b="1" dirty="0"/>
              <a:t>3009 </a:t>
            </a:r>
            <a:endParaRPr lang="fr-BE" dirty="0"/>
          </a:p>
          <a:p>
            <a:r>
              <a:rPr lang="fr-BE" dirty="0"/>
              <a:t>Environ 70 services différents ont complété le tableur</a:t>
            </a:r>
          </a:p>
          <a:p>
            <a:endParaRPr lang="fr-BE" dirty="0"/>
          </a:p>
          <a:p>
            <a:r>
              <a:rPr lang="fr-BE" dirty="0" err="1"/>
              <a:t>Also</a:t>
            </a:r>
            <a:r>
              <a:rPr lang="fr-BE" dirty="0"/>
              <a:t> stress </a:t>
            </a:r>
            <a:r>
              <a:rPr lang="fr-BE" dirty="0" err="1"/>
              <a:t>that</a:t>
            </a:r>
            <a:r>
              <a:rPr lang="fr-BE" dirty="0"/>
              <a:t> </a:t>
            </a:r>
            <a:r>
              <a:rPr lang="fr-BE" dirty="0" err="1"/>
              <a:t>other</a:t>
            </a:r>
            <a:r>
              <a:rPr lang="fr-BE" dirty="0"/>
              <a:t> </a:t>
            </a:r>
            <a:r>
              <a:rPr lang="fr-BE" dirty="0" err="1"/>
              <a:t>intititatives</a:t>
            </a:r>
            <a:r>
              <a:rPr lang="fr-BE" baseline="0" dirty="0"/>
              <a:t> </a:t>
            </a:r>
            <a:r>
              <a:rPr lang="fr-BE" baseline="0" dirty="0" err="1"/>
              <a:t>took</a:t>
            </a:r>
            <a:r>
              <a:rPr lang="fr-BE" baseline="0" dirty="0"/>
              <a:t> place </a:t>
            </a:r>
            <a:r>
              <a:rPr lang="fr-BE" baseline="0" dirty="0" err="1"/>
              <a:t>with</a:t>
            </a:r>
            <a:r>
              <a:rPr lang="fr-BE" baseline="0" dirty="0"/>
              <a:t> </a:t>
            </a:r>
            <a:r>
              <a:rPr lang="fr-BE" baseline="0" dirty="0" err="1"/>
              <a:t>whom</a:t>
            </a:r>
            <a:r>
              <a:rPr lang="fr-BE" baseline="0" dirty="0"/>
              <a:t> </a:t>
            </a:r>
            <a:r>
              <a:rPr lang="fr-BE" baseline="0" dirty="0" err="1"/>
              <a:t>we</a:t>
            </a:r>
            <a:r>
              <a:rPr lang="fr-BE" baseline="0" dirty="0"/>
              <a:t> </a:t>
            </a:r>
            <a:r>
              <a:rPr lang="fr-BE" baseline="0" dirty="0" err="1"/>
              <a:t>coordinated</a:t>
            </a:r>
            <a:r>
              <a:rPr lang="fr-BE" baseline="0" dirty="0"/>
              <a:t>: </a:t>
            </a:r>
            <a:r>
              <a:rPr lang="fr-BE" baseline="0" dirty="0" err="1"/>
              <a:t>cfr</a:t>
            </a:r>
            <a:r>
              <a:rPr lang="fr-BE" baseline="0" dirty="0"/>
              <a:t> </a:t>
            </a:r>
            <a:r>
              <a:rPr lang="fr-BE" baseline="0" dirty="0" err="1"/>
              <a:t>belrai</a:t>
            </a:r>
            <a:r>
              <a:rPr lang="fr-BE" baseline="0" dirty="0"/>
              <a:t>, </a:t>
            </a:r>
            <a:r>
              <a:rPr lang="fr-BE" baseline="0" dirty="0" err="1"/>
              <a:t>dundrum</a:t>
            </a:r>
            <a:r>
              <a:rPr lang="fr-BE" baseline="0" dirty="0"/>
              <a:t> and </a:t>
            </a:r>
            <a:r>
              <a:rPr lang="fr-BE" baseline="0" dirty="0" err="1"/>
              <a:t>that</a:t>
            </a:r>
            <a:r>
              <a:rPr lang="fr-BE" baseline="0" dirty="0"/>
              <a:t> </a:t>
            </a:r>
            <a:r>
              <a:rPr lang="fr-BE" baseline="0" dirty="0" err="1"/>
              <a:t>these</a:t>
            </a:r>
            <a:r>
              <a:rPr lang="fr-BE" baseline="0" dirty="0"/>
              <a:t> instruments serve </a:t>
            </a:r>
            <a:r>
              <a:rPr lang="fr-BE" baseline="0" dirty="0" err="1"/>
              <a:t>similar</a:t>
            </a:r>
            <a:r>
              <a:rPr lang="fr-BE" baseline="0" dirty="0"/>
              <a:t> but </a:t>
            </a:r>
            <a:r>
              <a:rPr lang="fr-BE" baseline="0" dirty="0" err="1"/>
              <a:t>also</a:t>
            </a:r>
            <a:r>
              <a:rPr lang="fr-BE" baseline="0" dirty="0"/>
              <a:t> </a:t>
            </a:r>
            <a:r>
              <a:rPr lang="fr-BE" baseline="0" dirty="0" err="1"/>
              <a:t>different</a:t>
            </a:r>
            <a:r>
              <a:rPr lang="fr-BE" baseline="0" dirty="0"/>
              <a:t> </a:t>
            </a:r>
            <a:r>
              <a:rPr lang="fr-BE" baseline="0" dirty="0" err="1"/>
              <a:t>purposes</a:t>
            </a:r>
            <a:endParaRPr lang="en-GB" dirty="0"/>
          </a:p>
          <a:p>
            <a:endParaRPr lang="fr-BE" dirty="0"/>
          </a:p>
        </p:txBody>
      </p:sp>
      <p:sp>
        <p:nvSpPr>
          <p:cNvPr id="4" name="Espace réservé du numéro de diapositive 3"/>
          <p:cNvSpPr>
            <a:spLocks noGrp="1"/>
          </p:cNvSpPr>
          <p:nvPr>
            <p:ph type="sldNum" sz="quarter" idx="10"/>
          </p:nvPr>
        </p:nvSpPr>
        <p:spPr/>
        <p:txBody>
          <a:bodyPr/>
          <a:lstStyle/>
          <a:p>
            <a:fld id="{8F42109A-EA13-4D35-8B04-5368920954F0}" type="slidenum">
              <a:rPr lang="fr-BE" smtClean="0"/>
              <a:t>12</a:t>
            </a:fld>
            <a:endParaRPr lang="fr-BE"/>
          </a:p>
        </p:txBody>
      </p:sp>
    </p:spTree>
    <p:extLst>
      <p:ext uri="{BB962C8B-B14F-4D97-AF65-F5344CB8AC3E}">
        <p14:creationId xmlns:p14="http://schemas.microsoft.com/office/powerpoint/2010/main" val="190811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C’est la même logique concernant la </a:t>
            </a:r>
            <a:r>
              <a:rPr lang="fr-BE" dirty="0" err="1"/>
              <a:t>consistence</a:t>
            </a:r>
            <a:r>
              <a:rPr lang="fr-BE" dirty="0"/>
              <a:t> interne de l’outil:</a:t>
            </a:r>
          </a:p>
          <a:p>
            <a:r>
              <a:rPr lang="fr-BE" dirty="0" err="1"/>
              <a:t>HoNOS</a:t>
            </a:r>
            <a:r>
              <a:rPr lang="fr-BE" dirty="0"/>
              <a:t> (général): excellent à Liège, très bon à Mons et </a:t>
            </a:r>
            <a:r>
              <a:rPr lang="fr-BE" dirty="0" err="1"/>
              <a:t>Bx-Nl</a:t>
            </a:r>
            <a:r>
              <a:rPr lang="fr-BE" dirty="0"/>
              <a:t>, insatisfaisant à Anvers et Gand, non évaluable à </a:t>
            </a:r>
            <a:r>
              <a:rPr lang="fr-BE" dirty="0" err="1"/>
              <a:t>Bx</a:t>
            </a:r>
            <a:r>
              <a:rPr lang="fr-BE" dirty="0"/>
              <a:t>-Fr</a:t>
            </a:r>
          </a:p>
          <a:p>
            <a:r>
              <a:rPr lang="fr-BE" dirty="0"/>
              <a:t>Secure: excellent à Liège, très bon partout ailleurs</a:t>
            </a:r>
          </a:p>
          <a:p>
            <a:endParaRPr lang="fr-BE" dirty="0"/>
          </a:p>
        </p:txBody>
      </p:sp>
      <p:sp>
        <p:nvSpPr>
          <p:cNvPr id="4" name="Espace réservé du numéro de diapositive 3"/>
          <p:cNvSpPr>
            <a:spLocks noGrp="1"/>
          </p:cNvSpPr>
          <p:nvPr>
            <p:ph type="sldNum" sz="quarter" idx="10"/>
          </p:nvPr>
        </p:nvSpPr>
        <p:spPr/>
        <p:txBody>
          <a:bodyPr/>
          <a:lstStyle/>
          <a:p>
            <a:fld id="{8F42109A-EA13-4D35-8B04-5368920954F0}" type="slidenum">
              <a:rPr lang="fr-BE" smtClean="0"/>
              <a:t>13</a:t>
            </a:fld>
            <a:endParaRPr lang="fr-BE"/>
          </a:p>
        </p:txBody>
      </p:sp>
    </p:spTree>
    <p:extLst>
      <p:ext uri="{BB962C8B-B14F-4D97-AF65-F5344CB8AC3E}">
        <p14:creationId xmlns:p14="http://schemas.microsoft.com/office/powerpoint/2010/main" val="91288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Classification des services en 3 niveau de sécurité: </a:t>
            </a:r>
            <a:r>
              <a:rPr lang="fr-BE" dirty="0" err="1"/>
              <a:t>Low</a:t>
            </a:r>
            <a:r>
              <a:rPr lang="fr-BE" dirty="0"/>
              <a:t> , Medium et High </a:t>
            </a:r>
            <a:r>
              <a:rPr lang="fr-BE" dirty="0" err="1"/>
              <a:t>security</a:t>
            </a:r>
            <a:endParaRPr lang="fr-BE" dirty="0"/>
          </a:p>
          <a:p>
            <a:endParaRPr lang="fr-BE" dirty="0"/>
          </a:p>
          <a:p>
            <a:r>
              <a:rPr lang="fr-BE" dirty="0"/>
              <a:t>Equipes mobiles en catégorie à part</a:t>
            </a:r>
          </a:p>
          <a:p>
            <a:endParaRPr lang="fr-BE" dirty="0"/>
          </a:p>
          <a:p>
            <a:r>
              <a:rPr lang="fr-BE" dirty="0" err="1"/>
              <a:t>Please</a:t>
            </a:r>
            <a:r>
              <a:rPr lang="fr-BE" dirty="0"/>
              <a:t> </a:t>
            </a:r>
            <a:r>
              <a:rPr lang="fr-BE" dirty="0" err="1"/>
              <a:t>explain</a:t>
            </a:r>
            <a:r>
              <a:rPr lang="fr-BE" dirty="0"/>
              <a:t> </a:t>
            </a:r>
            <a:r>
              <a:rPr lang="fr-BE" dirty="0" err="1"/>
              <a:t>during</a:t>
            </a:r>
            <a:r>
              <a:rPr lang="fr-BE" dirty="0"/>
              <a:t> </a:t>
            </a:r>
            <a:r>
              <a:rPr lang="fr-BE" dirty="0" err="1"/>
              <a:t>presenation</a:t>
            </a:r>
            <a:r>
              <a:rPr lang="fr-BE" dirty="0"/>
              <a:t> </a:t>
            </a:r>
            <a:r>
              <a:rPr lang="fr-BE" dirty="0" err="1"/>
              <a:t>wwhet</a:t>
            </a:r>
            <a:r>
              <a:rPr lang="fr-BE" baseline="0" dirty="0"/>
              <a:t> </a:t>
            </a:r>
            <a:r>
              <a:rPr lang="fr-BE" baseline="0" dirty="0" err="1"/>
              <a:t>theprecise</a:t>
            </a:r>
            <a:r>
              <a:rPr lang="fr-BE" baseline="0" dirty="0"/>
              <a:t> </a:t>
            </a:r>
            <a:r>
              <a:rPr lang="fr-BE" baseline="0" dirty="0" err="1"/>
              <a:t>meaning</a:t>
            </a:r>
            <a:r>
              <a:rPr lang="fr-BE" baseline="0" dirty="0"/>
              <a:t> </a:t>
            </a:r>
            <a:r>
              <a:rPr lang="fr-BE" baseline="0" dirty="0" err="1"/>
              <a:t>is</a:t>
            </a:r>
            <a:r>
              <a:rPr lang="fr-BE" baseline="0" dirty="0"/>
              <a:t> of « </a:t>
            </a:r>
            <a:r>
              <a:rPr lang="fr-BE" baseline="0" dirty="0" err="1"/>
              <a:t>referal</a:t>
            </a:r>
            <a:r>
              <a:rPr lang="fr-BE" baseline="0" dirty="0"/>
              <a:t> » in </a:t>
            </a:r>
            <a:r>
              <a:rPr lang="fr-BE" baseline="0" dirty="0" err="1"/>
              <a:t>this</a:t>
            </a:r>
            <a:r>
              <a:rPr lang="fr-BE" baseline="0" dirty="0"/>
              <a:t> slide (</a:t>
            </a:r>
            <a:r>
              <a:rPr lang="fr-BE" baseline="0" dirty="0" err="1"/>
              <a:t>recieving</a:t>
            </a:r>
            <a:r>
              <a:rPr lang="fr-BE" baseline="0" dirty="0"/>
              <a:t> </a:t>
            </a:r>
            <a:r>
              <a:rPr lang="fr-BE" baseline="0" dirty="0" err="1"/>
              <a:t>side</a:t>
            </a:r>
            <a:r>
              <a:rPr lang="fr-BE" baseline="0" dirty="0"/>
              <a:t> or </a:t>
            </a:r>
            <a:r>
              <a:rPr lang="fr-BE" baseline="0" dirty="0" err="1"/>
              <a:t>senders</a:t>
            </a:r>
            <a:r>
              <a:rPr lang="fr-BE" baseline="0" dirty="0"/>
              <a:t>) </a:t>
            </a:r>
            <a:endParaRPr lang="fr-BE" dirty="0"/>
          </a:p>
          <a:p>
            <a:endParaRPr lang="fr-BE" dirty="0"/>
          </a:p>
        </p:txBody>
      </p:sp>
      <p:sp>
        <p:nvSpPr>
          <p:cNvPr id="4" name="Espace réservé du numéro de diapositive 3"/>
          <p:cNvSpPr>
            <a:spLocks noGrp="1"/>
          </p:cNvSpPr>
          <p:nvPr>
            <p:ph type="sldNum" sz="quarter" idx="10"/>
          </p:nvPr>
        </p:nvSpPr>
        <p:spPr/>
        <p:txBody>
          <a:bodyPr/>
          <a:lstStyle/>
          <a:p>
            <a:fld id="{8F42109A-EA13-4D35-8B04-5368920954F0}" type="slidenum">
              <a:rPr lang="fr-BE" smtClean="0"/>
              <a:t>14</a:t>
            </a:fld>
            <a:endParaRPr lang="fr-BE"/>
          </a:p>
        </p:txBody>
      </p:sp>
    </p:spTree>
    <p:extLst>
      <p:ext uri="{BB962C8B-B14F-4D97-AF65-F5344CB8AC3E}">
        <p14:creationId xmlns:p14="http://schemas.microsoft.com/office/powerpoint/2010/main" val="44529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11/7/2018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11/7/2018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11/7/2018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mailto:coralie.darcis@uliege.be" TargetMode="External"/><Relationship Id="rId7"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hyperlink" Target="mailto:mark.leys@vub.be" TargetMode="External"/><Relationship Id="rId10" Type="http://schemas.openxmlformats.org/officeDocument/2006/relationships/hyperlink" Target="mailto:anouk.mertens@ugent.be" TargetMode="External"/><Relationship Id="rId4" Type="http://schemas.openxmlformats.org/officeDocument/2006/relationships/hyperlink" Target="mailto:delphine.bourmorck@uclouvain.be" TargetMode="External"/><Relationship Id="rId9"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2AD857DB-BB6E-4279-9FF0-1D5BF7C2415A}"/>
              </a:ext>
            </a:extLst>
          </p:cNvPr>
          <p:cNvSpPr txBox="1">
            <a:spLocks/>
          </p:cNvSpPr>
          <p:nvPr/>
        </p:nvSpPr>
        <p:spPr bwMode="blackWhite">
          <a:xfrm>
            <a:off x="1" y="5686424"/>
            <a:ext cx="12191999" cy="1171575"/>
          </a:xfrm>
          <a:prstGeom prst="rect">
            <a:avLst/>
          </a:prstGeom>
          <a:solidFill>
            <a:srgbClr val="FFFFFF"/>
          </a:solidFill>
          <a:ln w="38100" cap="sq">
            <a:noFill/>
            <a:miter lim="800000"/>
          </a:ln>
        </p:spPr>
        <p:txBody>
          <a:bodyPr vert="horz" lIns="274320" tIns="182880" rIns="274320" bIns="182880" rtlCol="0" anchor="ctr" anchorCtr="1">
            <a:normAutofit fontScale="975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endParaRPr lang="en-GB" dirty="0">
              <a:latin typeface="Garamond" panose="02020404030301010803" pitchFamily="18" charset="0"/>
              <a:ea typeface="Gadugi" panose="020B0502040204020203" pitchFamily="34" charset="0"/>
            </a:endParaRPr>
          </a:p>
        </p:txBody>
      </p:sp>
      <p:sp>
        <p:nvSpPr>
          <p:cNvPr id="2" name="Titre 1">
            <a:extLst>
              <a:ext uri="{FF2B5EF4-FFF2-40B4-BE49-F238E27FC236}">
                <a16:creationId xmlns:a16="http://schemas.microsoft.com/office/drawing/2014/main" id="{3529475D-1F0F-46F7-9A64-E9A1B57D3A60}"/>
              </a:ext>
            </a:extLst>
          </p:cNvPr>
          <p:cNvSpPr>
            <a:spLocks noGrp="1"/>
          </p:cNvSpPr>
          <p:nvPr>
            <p:ph type="ctrTitle"/>
          </p:nvPr>
        </p:nvSpPr>
        <p:spPr>
          <a:xfrm>
            <a:off x="1292294" y="633449"/>
            <a:ext cx="9311426" cy="3259653"/>
          </a:xfrm>
        </p:spPr>
        <p:txBody>
          <a:bodyPr>
            <a:noAutofit/>
          </a:bodyPr>
          <a:lstStyle/>
          <a:p>
            <a:r>
              <a:rPr lang="en-GB" sz="4000" b="1" dirty="0">
                <a:latin typeface="Garamond" panose="02020404030301010803" pitchFamily="18" charset="0"/>
                <a:ea typeface="Gadugi" panose="020B0502040204020203" pitchFamily="34" charset="0"/>
              </a:rPr>
              <a:t>for-care </a:t>
            </a:r>
            <a:br>
              <a:rPr lang="en-GB" sz="4000" b="1" dirty="0">
                <a:latin typeface="Garamond" panose="02020404030301010803" pitchFamily="18" charset="0"/>
                <a:ea typeface="Gadugi" panose="020B0502040204020203" pitchFamily="34" charset="0"/>
              </a:rPr>
            </a:br>
            <a:r>
              <a:rPr lang="en-GB" sz="4000" b="1" dirty="0">
                <a:latin typeface="Garamond" panose="02020404030301010803" pitchFamily="18" charset="0"/>
                <a:ea typeface="Gadugi" panose="020B0502040204020203" pitchFamily="34" charset="0"/>
              </a:rPr>
              <a:t>research</a:t>
            </a:r>
            <a:br>
              <a:rPr lang="en-GB" sz="4000" b="1" dirty="0">
                <a:latin typeface="Garamond" panose="02020404030301010803" pitchFamily="18" charset="0"/>
                <a:ea typeface="Gadugi" panose="020B0502040204020203" pitchFamily="34" charset="0"/>
              </a:rPr>
            </a:br>
            <a:r>
              <a:rPr lang="en-US" sz="3000" dirty="0">
                <a:latin typeface="Garamond" panose="02020404030301010803" pitchFamily="18" charset="0"/>
              </a:rPr>
              <a:t> </a:t>
            </a:r>
            <a:r>
              <a:rPr lang="en-US" sz="2000" b="1" dirty="0">
                <a:latin typeface="Garamond" panose="02020404030301010803" pitchFamily="18" charset="0"/>
              </a:rPr>
              <a:t>Research Project on implementation health care trajectories for interned persons </a:t>
            </a:r>
            <a:br>
              <a:rPr lang="en-US" sz="2000" b="1" dirty="0">
                <a:latin typeface="Garamond" panose="02020404030301010803" pitchFamily="18" charset="0"/>
              </a:rPr>
            </a:br>
            <a:r>
              <a:rPr lang="en-US" sz="2000" dirty="0">
                <a:latin typeface="Garamond" panose="02020404030301010803" pitchFamily="18" charset="0"/>
              </a:rPr>
              <a:t>A “realist evaluation” of a reform program in a </a:t>
            </a:r>
            <a:r>
              <a:rPr lang="en-US" sz="2000" dirty="0" err="1">
                <a:latin typeface="Garamond" panose="02020404030301010803" pitchFamily="18" charset="0"/>
              </a:rPr>
              <a:t>multisectoral</a:t>
            </a:r>
            <a:r>
              <a:rPr lang="en-US" sz="2000" dirty="0">
                <a:latin typeface="Garamond" panose="02020404030301010803" pitchFamily="18" charset="0"/>
              </a:rPr>
              <a:t> framework </a:t>
            </a:r>
            <a:endParaRPr lang="en-GB" sz="2000" noProof="0" dirty="0">
              <a:latin typeface="Garamond" panose="02020404030301010803" pitchFamily="18" charset="0"/>
              <a:ea typeface="Gadugi" panose="020B0502040204020203" pitchFamily="34" charset="0"/>
            </a:endParaRPr>
          </a:p>
        </p:txBody>
      </p:sp>
      <p:grpSp>
        <p:nvGrpSpPr>
          <p:cNvPr id="10" name="Groupe 9">
            <a:extLst>
              <a:ext uri="{FF2B5EF4-FFF2-40B4-BE49-F238E27FC236}">
                <a16:creationId xmlns:a16="http://schemas.microsoft.com/office/drawing/2014/main" id="{087ADF35-C248-4039-B2C7-EB698E51EA48}"/>
              </a:ext>
            </a:extLst>
          </p:cNvPr>
          <p:cNvGrpSpPr/>
          <p:nvPr/>
        </p:nvGrpSpPr>
        <p:grpSpPr>
          <a:xfrm>
            <a:off x="2219325" y="5805280"/>
            <a:ext cx="7753349" cy="933861"/>
            <a:chOff x="1504999" y="5439670"/>
            <a:chExt cx="9129150" cy="1080000"/>
          </a:xfrm>
          <a:solidFill>
            <a:srgbClr val="9BAFB5"/>
          </a:solidFill>
        </p:grpSpPr>
        <p:pic>
          <p:nvPicPr>
            <p:cNvPr id="5" name="Image 4">
              <a:extLst>
                <a:ext uri="{FF2B5EF4-FFF2-40B4-BE49-F238E27FC236}">
                  <a16:creationId xmlns:a16="http://schemas.microsoft.com/office/drawing/2014/main" id="{E6E4194D-82A6-4EB2-B222-A1F29E4780B5}"/>
                </a:ext>
              </a:extLst>
            </p:cNvPr>
            <p:cNvPicPr>
              <a:picLocks noChangeAspect="1"/>
            </p:cNvPicPr>
            <p:nvPr/>
          </p:nvPicPr>
          <p:blipFill>
            <a:blip r:embed="rId3"/>
            <a:stretch>
              <a:fillRect/>
            </a:stretch>
          </p:blipFill>
          <p:spPr>
            <a:xfrm>
              <a:off x="3904607" y="5680376"/>
              <a:ext cx="2590748" cy="598588"/>
            </a:xfrm>
            <a:prstGeom prst="rect">
              <a:avLst/>
            </a:prstGeom>
            <a:grpFill/>
          </p:spPr>
        </p:pic>
        <p:pic>
          <p:nvPicPr>
            <p:cNvPr id="6" name="Image 5">
              <a:extLst>
                <a:ext uri="{FF2B5EF4-FFF2-40B4-BE49-F238E27FC236}">
                  <a16:creationId xmlns:a16="http://schemas.microsoft.com/office/drawing/2014/main" id="{86B245B1-894D-4DA8-98D8-5473EC6C442A}"/>
                </a:ext>
              </a:extLst>
            </p:cNvPr>
            <p:cNvPicPr>
              <a:picLocks noChangeAspect="1"/>
            </p:cNvPicPr>
            <p:nvPr/>
          </p:nvPicPr>
          <p:blipFill>
            <a:blip r:embed="rId4"/>
            <a:stretch>
              <a:fillRect/>
            </a:stretch>
          </p:blipFill>
          <p:spPr>
            <a:xfrm>
              <a:off x="1504999" y="5439670"/>
              <a:ext cx="1727611" cy="1080000"/>
            </a:xfrm>
            <a:prstGeom prst="rect">
              <a:avLst/>
            </a:prstGeom>
            <a:grpFill/>
          </p:spPr>
        </p:pic>
        <p:pic>
          <p:nvPicPr>
            <p:cNvPr id="7" name="Image 6">
              <a:extLst>
                <a:ext uri="{FF2B5EF4-FFF2-40B4-BE49-F238E27FC236}">
                  <a16:creationId xmlns:a16="http://schemas.microsoft.com/office/drawing/2014/main" id="{5EF4AA9B-1B6B-479E-BBA5-47F38F80DE3A}"/>
                </a:ext>
              </a:extLst>
            </p:cNvPr>
            <p:cNvPicPr>
              <a:picLocks noChangeAspect="1"/>
            </p:cNvPicPr>
            <p:nvPr/>
          </p:nvPicPr>
          <p:blipFill>
            <a:blip r:embed="rId5"/>
            <a:stretch>
              <a:fillRect/>
            </a:stretch>
          </p:blipFill>
          <p:spPr>
            <a:xfrm>
              <a:off x="9180729" y="5439670"/>
              <a:ext cx="1453420" cy="1080000"/>
            </a:xfrm>
            <a:prstGeom prst="rect">
              <a:avLst/>
            </a:prstGeom>
            <a:grpFill/>
          </p:spPr>
        </p:pic>
        <p:pic>
          <p:nvPicPr>
            <p:cNvPr id="8" name="Image 7">
              <a:extLst>
                <a:ext uri="{FF2B5EF4-FFF2-40B4-BE49-F238E27FC236}">
                  <a16:creationId xmlns:a16="http://schemas.microsoft.com/office/drawing/2014/main" id="{709C885A-6DE1-44D7-9204-D3C6B96BE048}"/>
                </a:ext>
              </a:extLst>
            </p:cNvPr>
            <p:cNvPicPr>
              <a:picLocks noChangeAspect="1"/>
            </p:cNvPicPr>
            <p:nvPr/>
          </p:nvPicPr>
          <p:blipFill>
            <a:blip r:embed="rId6"/>
            <a:stretch>
              <a:fillRect/>
            </a:stretch>
          </p:blipFill>
          <p:spPr>
            <a:xfrm>
              <a:off x="7095019" y="5439670"/>
              <a:ext cx="1482488" cy="1080000"/>
            </a:xfrm>
            <a:prstGeom prst="rect">
              <a:avLst/>
            </a:prstGeom>
            <a:grpFill/>
          </p:spPr>
        </p:pic>
      </p:grpSp>
      <p:sp>
        <p:nvSpPr>
          <p:cNvPr id="16" name="ZoneTexte 15">
            <a:extLst>
              <a:ext uri="{FF2B5EF4-FFF2-40B4-BE49-F238E27FC236}">
                <a16:creationId xmlns:a16="http://schemas.microsoft.com/office/drawing/2014/main" id="{5EBA7CEF-26DC-4CBE-AEF2-7E2F8C0B05AA}"/>
              </a:ext>
            </a:extLst>
          </p:cNvPr>
          <p:cNvSpPr txBox="1"/>
          <p:nvPr/>
        </p:nvSpPr>
        <p:spPr>
          <a:xfrm>
            <a:off x="3819525" y="4367236"/>
            <a:ext cx="2128482" cy="1231106"/>
          </a:xfrm>
          <a:prstGeom prst="rect">
            <a:avLst/>
          </a:prstGeom>
          <a:noFill/>
        </p:spPr>
        <p:txBody>
          <a:bodyPr wrap="square" rtlCol="0">
            <a:spAutoFit/>
          </a:bodyPr>
          <a:lstStyle/>
          <a:p>
            <a:endParaRPr lang="en-GB" dirty="0">
              <a:solidFill>
                <a:schemeClr val="bg1"/>
              </a:solidFill>
            </a:endParaRPr>
          </a:p>
          <a:p>
            <a:r>
              <a:rPr lang="en-GB" sz="2000" dirty="0">
                <a:solidFill>
                  <a:schemeClr val="bg1"/>
                </a:solidFill>
              </a:rPr>
              <a:t>Commissioned by </a:t>
            </a:r>
          </a:p>
          <a:p>
            <a:endParaRPr lang="en-GB" dirty="0"/>
          </a:p>
          <a:p>
            <a:endParaRPr lang="en-GB" dirty="0"/>
          </a:p>
        </p:txBody>
      </p:sp>
      <p:pic>
        <p:nvPicPr>
          <p:cNvPr id="14" name="Image 13">
            <a:extLst>
              <a:ext uri="{FF2B5EF4-FFF2-40B4-BE49-F238E27FC236}">
                <a16:creationId xmlns:a16="http://schemas.microsoft.com/office/drawing/2014/main" id="{8358F884-1193-4691-BF77-82B05B6F5AD5}"/>
              </a:ext>
            </a:extLst>
          </p:cNvPr>
          <p:cNvPicPr>
            <a:picLocks noChangeAspect="1"/>
          </p:cNvPicPr>
          <p:nvPr/>
        </p:nvPicPr>
        <p:blipFill>
          <a:blip r:embed="rId7"/>
          <a:stretch>
            <a:fillRect/>
          </a:stretch>
        </p:blipFill>
        <p:spPr>
          <a:xfrm>
            <a:off x="5648526" y="4060217"/>
            <a:ext cx="2385114" cy="907184"/>
          </a:xfrm>
          <a:prstGeom prst="rect">
            <a:avLst/>
          </a:prstGeom>
        </p:spPr>
      </p:pic>
    </p:spTree>
    <p:extLst>
      <p:ext uri="{BB962C8B-B14F-4D97-AF65-F5344CB8AC3E}">
        <p14:creationId xmlns:p14="http://schemas.microsoft.com/office/powerpoint/2010/main" val="225614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B4A76ACA-05BE-4344-A8A4-4449D2448557}"/>
              </a:ext>
            </a:extLst>
          </p:cNvPr>
          <p:cNvSpPr>
            <a:spLocks noGrp="1"/>
          </p:cNvSpPr>
          <p:nvPr>
            <p:ph idx="1"/>
          </p:nvPr>
        </p:nvSpPr>
        <p:spPr>
          <a:xfrm>
            <a:off x="933546" y="1800812"/>
            <a:ext cx="9621520" cy="5055738"/>
          </a:xfrm>
        </p:spPr>
        <p:txBody>
          <a:bodyPr>
            <a:normAutofit fontScale="92500" lnSpcReduction="10000"/>
          </a:bodyPr>
          <a:lstStyle/>
          <a:p>
            <a:endParaRPr lang="en-GB" sz="2000" b="1" noProof="0" dirty="0">
              <a:latin typeface="Garamond" panose="02020404030301010803" pitchFamily="18" charset="0"/>
              <a:ea typeface="Gadugi" panose="020B0502040204020203" pitchFamily="34" charset="0"/>
            </a:endParaRPr>
          </a:p>
          <a:p>
            <a:r>
              <a:rPr lang="en-GB" sz="2000" b="1" noProof="0" dirty="0">
                <a:latin typeface="Garamond" panose="02020404030301010803" pitchFamily="18" charset="0"/>
                <a:ea typeface="Gadugi" panose="020B0502040204020203" pitchFamily="34" charset="0"/>
              </a:rPr>
              <a:t>Facilitating Collaboration is enhanced through</a:t>
            </a:r>
            <a:endParaRPr lang="en-GB" sz="2000" noProof="0" dirty="0">
              <a:latin typeface="Garamond" panose="02020404030301010803" pitchFamily="18" charset="0"/>
              <a:ea typeface="Gadugi" panose="020B0502040204020203" pitchFamily="34" charset="0"/>
              <a:sym typeface="Wingdings" panose="05000000000000000000" pitchFamily="2" charset="2"/>
            </a:endParaRP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The policy programme (financial means, coordinators, mobile teams,…)</a:t>
            </a: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Legal framework</a:t>
            </a:r>
          </a:p>
          <a:p>
            <a:pPr marL="0" indent="0">
              <a:buNone/>
            </a:pPr>
            <a:r>
              <a:rPr lang="en-GB" sz="2000" dirty="0">
                <a:latin typeface="Garamond" panose="02020404030301010803" pitchFamily="18" charset="0"/>
                <a:ea typeface="Gadugi" panose="020B0502040204020203" pitchFamily="34" charset="0"/>
                <a:sym typeface="Wingdings" panose="05000000000000000000" pitchFamily="2" charset="2"/>
              </a:rPr>
              <a:t>	 Internal factors (trust, involvement, clear distribution of tasks and roles,…)</a:t>
            </a:r>
            <a:endParaRPr lang="en-GB" sz="2000" noProof="0" dirty="0">
              <a:latin typeface="Garamond" panose="02020404030301010803" pitchFamily="18" charset="0"/>
              <a:ea typeface="Gadugi" panose="020B0502040204020203" pitchFamily="34" charset="0"/>
              <a:sym typeface="Wingdings" panose="05000000000000000000" pitchFamily="2" charset="2"/>
            </a:endParaRPr>
          </a:p>
          <a:p>
            <a:r>
              <a:rPr lang="en-GB" sz="2000" noProof="0" dirty="0">
                <a:latin typeface="Garamond" panose="02020404030301010803" pitchFamily="18" charset="0"/>
                <a:ea typeface="Gadugi" panose="020B0502040204020203" pitchFamily="34" charset="0"/>
                <a:sym typeface="Wingdings" panose="05000000000000000000" pitchFamily="2" charset="2"/>
              </a:rPr>
              <a:t>However, </a:t>
            </a:r>
            <a:r>
              <a:rPr lang="en-GB" sz="2000" b="1" noProof="0" dirty="0">
                <a:latin typeface="Garamond" panose="02020404030301010803" pitchFamily="18" charset="0"/>
                <a:ea typeface="Gadugi" panose="020B0502040204020203" pitchFamily="34" charset="0"/>
                <a:sym typeface="Wingdings" panose="05000000000000000000" pitchFamily="2" charset="2"/>
              </a:rPr>
              <a:t>hampering factors </a:t>
            </a:r>
            <a:r>
              <a:rPr lang="en-GB" sz="2000" noProof="0" dirty="0">
                <a:latin typeface="Garamond" panose="02020404030301010803" pitchFamily="18" charset="0"/>
                <a:ea typeface="Gadugi" panose="020B0502040204020203" pitchFamily="34" charset="0"/>
                <a:sym typeface="Wingdings" panose="05000000000000000000" pitchFamily="2" charset="2"/>
              </a:rPr>
              <a:t>remain</a:t>
            </a:r>
            <a:endParaRPr lang="en-GB" sz="2000" strike="sngStrike" noProof="0" dirty="0">
              <a:latin typeface="Garamond" panose="02020404030301010803" pitchFamily="18" charset="0"/>
              <a:ea typeface="Gadugi" panose="020B0502040204020203" pitchFamily="34" charset="0"/>
              <a:sym typeface="Wingdings" panose="05000000000000000000" pitchFamily="2" charset="2"/>
            </a:endParaRP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Sectoral logics of action (health/justice)</a:t>
            </a: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Institutional logics </a:t>
            </a: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Professional culture</a:t>
            </a:r>
            <a:r>
              <a:rPr lang="en-GB" sz="2000" strike="sngStrike" noProof="0" dirty="0">
                <a:latin typeface="Garamond" panose="02020404030301010803" pitchFamily="18" charset="0"/>
                <a:ea typeface="Gadugi" panose="020B0502040204020203" pitchFamily="34" charset="0"/>
                <a:sym typeface="Wingdings" panose="05000000000000000000" pitchFamily="2" charset="2"/>
              </a:rPr>
              <a:t>s</a:t>
            </a:r>
            <a:r>
              <a:rPr lang="en-GB" sz="2000" noProof="0" dirty="0">
                <a:latin typeface="Garamond" panose="02020404030301010803" pitchFamily="18" charset="0"/>
                <a:ea typeface="Gadugi" panose="020B0502040204020203" pitchFamily="34" charset="0"/>
                <a:sym typeface="Wingdings" panose="05000000000000000000" pitchFamily="2" charset="2"/>
              </a:rPr>
              <a:t> (Ex.: professional secrecy)</a:t>
            </a: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History of relations and collaborations in the local field</a:t>
            </a: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Working habits (resistance to change of individual organisations,…)</a:t>
            </a: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Timing issues, administrative heaviness</a:t>
            </a:r>
          </a:p>
          <a:p>
            <a:pPr marL="0" indent="0">
              <a:buNone/>
            </a:pPr>
            <a:r>
              <a:rPr lang="en-GB" sz="2000" noProof="0" dirty="0">
                <a:latin typeface="Garamond" panose="02020404030301010803" pitchFamily="18" charset="0"/>
                <a:ea typeface="Gadugi" panose="020B0502040204020203" pitchFamily="34" charset="0"/>
                <a:sym typeface="Wingdings" panose="05000000000000000000" pitchFamily="2" charset="2"/>
              </a:rPr>
              <a:t>	 …</a:t>
            </a:r>
          </a:p>
        </p:txBody>
      </p:sp>
      <p:sp>
        <p:nvSpPr>
          <p:cNvPr id="6" name="Titre 8">
            <a:extLst>
              <a:ext uri="{FF2B5EF4-FFF2-40B4-BE49-F238E27FC236}">
                <a16:creationId xmlns:a16="http://schemas.microsoft.com/office/drawing/2014/main" id="{61033DA2-9EF4-4D9E-802B-3AD27DB57698}"/>
              </a:ext>
            </a:extLst>
          </p:cNvPr>
          <p:cNvSpPr>
            <a:spLocks noGrp="1"/>
          </p:cNvSpPr>
          <p:nvPr>
            <p:ph type="title"/>
          </p:nvPr>
        </p:nvSpPr>
        <p:spPr>
          <a:xfrm>
            <a:off x="1878744" y="611775"/>
            <a:ext cx="7731125" cy="1189037"/>
          </a:xfrm>
        </p:spPr>
        <p:txBody>
          <a:bodyPr/>
          <a:lstStyle/>
          <a:p>
            <a:r>
              <a:rPr lang="en-GB" dirty="0"/>
              <a:t> Collaboration experiences in steering groups</a:t>
            </a:r>
            <a:endParaRPr lang="en-GB" strike="sngStrike" dirty="0"/>
          </a:p>
        </p:txBody>
      </p:sp>
      <p:sp>
        <p:nvSpPr>
          <p:cNvPr id="2" name="Rectangle : avec coins arrondis en diagonale 1">
            <a:extLst>
              <a:ext uri="{FF2B5EF4-FFF2-40B4-BE49-F238E27FC236}">
                <a16:creationId xmlns:a16="http://schemas.microsoft.com/office/drawing/2014/main" id="{6851D009-083C-4F2F-82F7-DDA3D09E1740}"/>
              </a:ext>
            </a:extLst>
          </p:cNvPr>
          <p:cNvSpPr/>
          <p:nvPr/>
        </p:nvSpPr>
        <p:spPr>
          <a:xfrm>
            <a:off x="8297222" y="3892369"/>
            <a:ext cx="3357154" cy="162818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Garamond" panose="02020404030301010803" pitchFamily="18" charset="0"/>
              </a:rPr>
              <a:t>Collaboration takes time </a:t>
            </a:r>
          </a:p>
          <a:p>
            <a:pPr algn="ctr"/>
            <a:r>
              <a:rPr lang="en-GB" sz="2800" dirty="0">
                <a:latin typeface="Garamond" panose="02020404030301010803" pitchFamily="18" charset="0"/>
                <a:sym typeface="Wingdings" panose="05000000000000000000" pitchFamily="2" charset="2"/>
              </a:rPr>
              <a:t> Learning process</a:t>
            </a:r>
            <a:endParaRPr lang="en-GB" sz="2800" dirty="0">
              <a:latin typeface="Garamond" panose="02020404030301010803" pitchFamily="18" charset="0"/>
            </a:endParaRPr>
          </a:p>
        </p:txBody>
      </p:sp>
    </p:spTree>
    <p:extLst>
      <p:ext uri="{BB962C8B-B14F-4D97-AF65-F5344CB8AC3E}">
        <p14:creationId xmlns:p14="http://schemas.microsoft.com/office/powerpoint/2010/main" val="111608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8B122-F465-41C2-B43D-37307229F76A}"/>
              </a:ext>
            </a:extLst>
          </p:cNvPr>
          <p:cNvSpPr>
            <a:spLocks noGrp="1"/>
          </p:cNvSpPr>
          <p:nvPr>
            <p:ph type="title"/>
          </p:nvPr>
        </p:nvSpPr>
        <p:spPr/>
        <p:txBody>
          <a:bodyPr>
            <a:normAutofit/>
          </a:bodyPr>
          <a:lstStyle/>
          <a:p>
            <a:r>
              <a:rPr lang="en-GB" noProof="0" dirty="0">
                <a:latin typeface="Garamond" panose="02020404030301010803" pitchFamily="18" charset="0"/>
                <a:ea typeface="Gadugi" panose="020B0502040204020203" pitchFamily="34" charset="0"/>
              </a:rPr>
              <a:t>MDOs’ care trajectories</a:t>
            </a:r>
          </a:p>
        </p:txBody>
      </p:sp>
      <p:sp>
        <p:nvSpPr>
          <p:cNvPr id="3" name="Espace réservé du texte 2">
            <a:extLst>
              <a:ext uri="{FF2B5EF4-FFF2-40B4-BE49-F238E27FC236}">
                <a16:creationId xmlns:a16="http://schemas.microsoft.com/office/drawing/2014/main" id="{FB1AB6F3-C878-4703-BD82-551B9B737E11}"/>
              </a:ext>
            </a:extLst>
          </p:cNvPr>
          <p:cNvSpPr>
            <a:spLocks noGrp="1"/>
          </p:cNvSpPr>
          <p:nvPr>
            <p:ph type="body" idx="1"/>
          </p:nvPr>
        </p:nvSpPr>
        <p:spPr>
          <a:xfrm>
            <a:off x="2852141" y="4352465"/>
            <a:ext cx="6487717" cy="1265082"/>
          </a:xfrm>
        </p:spPr>
        <p:txBody>
          <a:bodyPr>
            <a:normAutofit/>
          </a:bodyPr>
          <a:lstStyle/>
          <a:p>
            <a:pPr algn="ctr"/>
            <a:r>
              <a:rPr lang="en-GB" sz="2800" dirty="0">
                <a:latin typeface="Garamond" panose="02020404030301010803" pitchFamily="18" charset="0"/>
              </a:rPr>
              <a:t>Feasibility of implementing a routine registration system and preliminary results</a:t>
            </a:r>
          </a:p>
        </p:txBody>
      </p:sp>
    </p:spTree>
    <p:extLst>
      <p:ext uri="{BB962C8B-B14F-4D97-AF65-F5344CB8AC3E}">
        <p14:creationId xmlns:p14="http://schemas.microsoft.com/office/powerpoint/2010/main" val="178227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10A02-AF29-4218-80A0-796623EE8848}"/>
              </a:ext>
            </a:extLst>
          </p:cNvPr>
          <p:cNvSpPr>
            <a:spLocks noGrp="1"/>
          </p:cNvSpPr>
          <p:nvPr>
            <p:ph type="title"/>
          </p:nvPr>
        </p:nvSpPr>
        <p:spPr>
          <a:xfrm>
            <a:off x="2231136" y="964692"/>
            <a:ext cx="7729728" cy="1039954"/>
          </a:xfrm>
        </p:spPr>
        <p:txBody>
          <a:bodyPr>
            <a:normAutofit fontScale="90000"/>
          </a:bodyPr>
          <a:lstStyle/>
          <a:p>
            <a:r>
              <a:rPr lang="en-GB" dirty="0">
                <a:latin typeface="Garamond" panose="02020404030301010803" pitchFamily="18" charset="0"/>
              </a:rPr>
              <a:t>Feasibility of implementing a registration system</a:t>
            </a:r>
          </a:p>
        </p:txBody>
      </p:sp>
      <p:sp>
        <p:nvSpPr>
          <p:cNvPr id="3" name="Espace réservé du contenu 2">
            <a:extLst>
              <a:ext uri="{FF2B5EF4-FFF2-40B4-BE49-F238E27FC236}">
                <a16:creationId xmlns:a16="http://schemas.microsoft.com/office/drawing/2014/main" id="{DEC1BB42-F2AA-431C-ABBE-8A96DEF03DA5}"/>
              </a:ext>
            </a:extLst>
          </p:cNvPr>
          <p:cNvSpPr>
            <a:spLocks noGrp="1"/>
          </p:cNvSpPr>
          <p:nvPr>
            <p:ph idx="1"/>
          </p:nvPr>
        </p:nvSpPr>
        <p:spPr>
          <a:xfrm>
            <a:off x="766115" y="2362576"/>
            <a:ext cx="10846341" cy="3258766"/>
          </a:xfrm>
        </p:spPr>
        <p:txBody>
          <a:bodyPr>
            <a:noAutofit/>
          </a:bodyPr>
          <a:lstStyle/>
          <a:p>
            <a:r>
              <a:rPr lang="en-GB" sz="2400" u="sng" dirty="0">
                <a:latin typeface="Garamond" panose="02020404030301010803" pitchFamily="18" charset="0"/>
              </a:rPr>
              <a:t>Data collection:</a:t>
            </a:r>
          </a:p>
          <a:p>
            <a:pPr lvl="1"/>
            <a:r>
              <a:rPr lang="fr-BE" sz="2200" dirty="0">
                <a:latin typeface="Garamond" panose="02020404030301010803" pitchFamily="18" charset="0"/>
              </a:rPr>
              <a:t>3529 </a:t>
            </a:r>
            <a:r>
              <a:rPr lang="fr-BE" sz="2200" dirty="0" err="1">
                <a:latin typeface="Garamond" panose="02020404030301010803" pitchFamily="18" charset="0"/>
              </a:rPr>
              <a:t>referrals</a:t>
            </a:r>
            <a:r>
              <a:rPr lang="fr-BE" sz="2200" dirty="0">
                <a:latin typeface="Garamond" panose="02020404030301010803" pitchFamily="18" charset="0"/>
              </a:rPr>
              <a:t> in 2017</a:t>
            </a:r>
            <a:endParaRPr lang="en-GB" sz="2200" dirty="0">
              <a:latin typeface="Garamond" panose="02020404030301010803" pitchFamily="18" charset="0"/>
            </a:endParaRPr>
          </a:p>
          <a:p>
            <a:pPr lvl="1"/>
            <a:r>
              <a:rPr lang="fr-BE" sz="2200" dirty="0">
                <a:latin typeface="Garamond" panose="02020404030301010803" pitchFamily="18" charset="0"/>
              </a:rPr>
              <a:t>About 70 services </a:t>
            </a:r>
            <a:r>
              <a:rPr lang="fr-BE" sz="2200" dirty="0" err="1">
                <a:latin typeface="Garamond" panose="02020404030301010803" pitchFamily="18" charset="0"/>
              </a:rPr>
              <a:t>completed</a:t>
            </a:r>
            <a:r>
              <a:rPr lang="fr-BE" sz="2200" dirty="0">
                <a:latin typeface="Garamond" panose="02020404030301010803" pitchFamily="18" charset="0"/>
              </a:rPr>
              <a:t> the data collection on MDO</a:t>
            </a:r>
          </a:p>
          <a:p>
            <a:pPr lvl="1"/>
            <a:r>
              <a:rPr lang="fr-BE" sz="2200" dirty="0" err="1">
                <a:latin typeface="Garamond" panose="02020404030301010803" pitchFamily="18" charset="0"/>
              </a:rPr>
              <a:t>Diversity</a:t>
            </a:r>
            <a:r>
              <a:rPr lang="fr-BE" sz="2200" dirty="0">
                <a:latin typeface="Garamond" panose="02020404030301010803" pitchFamily="18" charset="0"/>
              </a:rPr>
              <a:t> of practice </a:t>
            </a:r>
            <a:r>
              <a:rPr lang="fr-BE" sz="2200" dirty="0" err="1">
                <a:latin typeface="Garamond" panose="02020404030301010803" pitchFamily="18" charset="0"/>
              </a:rPr>
              <a:t>across</a:t>
            </a:r>
            <a:r>
              <a:rPr lang="fr-BE" sz="2200" dirty="0">
                <a:latin typeface="Garamond" panose="02020404030301010803" pitchFamily="18" charset="0"/>
              </a:rPr>
              <a:t> court of </a:t>
            </a:r>
            <a:r>
              <a:rPr lang="fr-BE" sz="2200" dirty="0" err="1">
                <a:latin typeface="Garamond" panose="02020404030301010803" pitchFamily="18" charset="0"/>
              </a:rPr>
              <a:t>appeal</a:t>
            </a:r>
            <a:endParaRPr lang="fr-BE" sz="2200" dirty="0">
              <a:latin typeface="Garamond" panose="02020404030301010803" pitchFamily="18" charset="0"/>
            </a:endParaRPr>
          </a:p>
          <a:p>
            <a:r>
              <a:rPr lang="en-GB" sz="2400" u="sng" dirty="0">
                <a:latin typeface="Garamond" panose="02020404030301010803" pitchFamily="18" charset="0"/>
                <a:sym typeface="Wingdings" panose="05000000000000000000" pitchFamily="2" charset="2"/>
              </a:rPr>
              <a:t>Field actors: </a:t>
            </a:r>
            <a:r>
              <a:rPr lang="en-GB" sz="2400" dirty="0">
                <a:latin typeface="Garamond" panose="02020404030301010803" pitchFamily="18" charset="0"/>
                <a:sym typeface="Wingdings" panose="05000000000000000000" pitchFamily="2" charset="2"/>
              </a:rPr>
              <a:t>controversies</a:t>
            </a:r>
          </a:p>
          <a:p>
            <a:pPr marL="615950" indent="-342900">
              <a:buFont typeface="Wingdings" panose="05000000000000000000" pitchFamily="2" charset="2"/>
              <a:buChar char="à"/>
            </a:pPr>
            <a:r>
              <a:rPr lang="en-GB" sz="2400" b="1" dirty="0">
                <a:latin typeface="Garamond" panose="02020404030301010803" pitchFamily="18" charset="0"/>
                <a:sym typeface="Wingdings" panose="05000000000000000000" pitchFamily="2" charset="2"/>
              </a:rPr>
              <a:t>Need for coordinated registration </a:t>
            </a:r>
            <a:r>
              <a:rPr lang="en-GB" sz="2400" dirty="0">
                <a:latin typeface="Garamond" panose="02020404030301010803" pitchFamily="18" charset="0"/>
                <a:sym typeface="Wingdings" panose="05000000000000000000" pitchFamily="2" charset="2"/>
              </a:rPr>
              <a:t>(justice/health data) </a:t>
            </a:r>
          </a:p>
          <a:p>
            <a:pPr marL="615950" indent="-342900">
              <a:buFont typeface="Wingdings" panose="05000000000000000000" pitchFamily="2" charset="2"/>
              <a:buChar char="à"/>
            </a:pPr>
            <a:r>
              <a:rPr lang="en-GB" sz="2400" dirty="0">
                <a:latin typeface="Garamond" panose="02020404030301010803" pitchFamily="18" charset="0"/>
                <a:sym typeface="Wingdings" panose="05000000000000000000" pitchFamily="2" charset="2"/>
              </a:rPr>
              <a:t>but </a:t>
            </a:r>
            <a:r>
              <a:rPr lang="en-GB" sz="2400" b="1" dirty="0">
                <a:latin typeface="Garamond" panose="02020404030301010803" pitchFamily="18" charset="0"/>
                <a:sym typeface="Wingdings" panose="05000000000000000000" pitchFamily="2" charset="2"/>
              </a:rPr>
              <a:t>reluctance</a:t>
            </a:r>
            <a:r>
              <a:rPr lang="en-GB" sz="2400" dirty="0">
                <a:latin typeface="Garamond" panose="02020404030301010803" pitchFamily="18" charset="0"/>
                <a:sym typeface="Wingdings" panose="05000000000000000000" pitchFamily="2" charset="2"/>
              </a:rPr>
              <a:t> </a:t>
            </a:r>
          </a:p>
          <a:p>
            <a:pPr marL="615950" indent="-342900" algn="ctr">
              <a:buFont typeface="Wingdings" panose="05000000000000000000" pitchFamily="2" charset="2"/>
              <a:buChar char="à"/>
            </a:pPr>
            <a:r>
              <a:rPr lang="en-GB" sz="2400" dirty="0">
                <a:latin typeface="Garamond" panose="02020404030301010803" pitchFamily="18" charset="0"/>
                <a:sym typeface="Wingdings" panose="05000000000000000000" pitchFamily="2" charset="2"/>
              </a:rPr>
              <a:t>to collect data, seen as time consuming, extra workload, usability</a:t>
            </a:r>
          </a:p>
          <a:p>
            <a:pPr marL="1804988" lvl="2" indent="-342900">
              <a:buFont typeface="Wingdings" panose="05000000000000000000" pitchFamily="2" charset="2"/>
              <a:buChar char="à"/>
            </a:pPr>
            <a:r>
              <a:rPr lang="en-GB" sz="2200" dirty="0">
                <a:latin typeface="Garamond" panose="02020404030301010803" pitchFamily="18" charset="0"/>
                <a:sym typeface="Wingdings" panose="05000000000000000000" pitchFamily="2" charset="2"/>
              </a:rPr>
              <a:t>Issue about the most appropriate scale</a:t>
            </a:r>
          </a:p>
        </p:txBody>
      </p:sp>
    </p:spTree>
    <p:extLst>
      <p:ext uri="{BB962C8B-B14F-4D97-AF65-F5344CB8AC3E}">
        <p14:creationId xmlns:p14="http://schemas.microsoft.com/office/powerpoint/2010/main" val="22083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A76B6A90-0575-4AA5-9DD1-D68359B43388}"/>
              </a:ext>
            </a:extLst>
          </p:cNvPr>
          <p:cNvGraphicFramePr>
            <a:graphicFrameLocks noGrp="1"/>
          </p:cNvGraphicFramePr>
          <p:nvPr>
            <p:extLst/>
          </p:nvPr>
        </p:nvGraphicFramePr>
        <p:xfrm>
          <a:off x="4306795" y="1168103"/>
          <a:ext cx="3902960" cy="4674364"/>
        </p:xfrm>
        <a:graphic>
          <a:graphicData uri="http://schemas.openxmlformats.org/drawingml/2006/table">
            <a:tbl>
              <a:tblPr firstRow="1" bandRow="1">
                <a:tableStyleId>{5C22544A-7EE6-4342-B048-85BDC9FD1C3A}</a:tableStyleId>
              </a:tblPr>
              <a:tblGrid>
                <a:gridCol w="1951480">
                  <a:extLst>
                    <a:ext uri="{9D8B030D-6E8A-4147-A177-3AD203B41FA5}">
                      <a16:colId xmlns:a16="http://schemas.microsoft.com/office/drawing/2014/main" val="3705755033"/>
                    </a:ext>
                  </a:extLst>
                </a:gridCol>
                <a:gridCol w="1951480">
                  <a:extLst>
                    <a:ext uri="{9D8B030D-6E8A-4147-A177-3AD203B41FA5}">
                      <a16:colId xmlns:a16="http://schemas.microsoft.com/office/drawing/2014/main" val="3889050260"/>
                    </a:ext>
                  </a:extLst>
                </a:gridCol>
              </a:tblGrid>
              <a:tr h="370840">
                <a:tc>
                  <a:txBody>
                    <a:bodyPr/>
                    <a:lstStyle/>
                    <a:p>
                      <a:pPr marL="0" indent="93663" algn="l">
                        <a:lnSpc>
                          <a:spcPct val="150000"/>
                        </a:lnSpc>
                        <a:spcAft>
                          <a:spcPts val="0"/>
                        </a:spcAft>
                      </a:pPr>
                      <a:r>
                        <a:rPr lang="fr-BE" sz="2000" dirty="0">
                          <a:effectLst/>
                          <a:latin typeface="Garamond" panose="02020404030301010803" pitchFamily="18" charset="0"/>
                        </a:rPr>
                        <a:t>Court of </a:t>
                      </a:r>
                      <a:r>
                        <a:rPr lang="fr-BE" sz="2000" dirty="0" err="1">
                          <a:effectLst/>
                          <a:latin typeface="Garamond" panose="02020404030301010803" pitchFamily="18" charset="0"/>
                        </a:rPr>
                        <a:t>appeal</a:t>
                      </a:r>
                      <a:endParaRPr lang="fr-BE"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58538" marR="58538" marT="0" marB="0"/>
                </a:tc>
                <a:tc>
                  <a:txBody>
                    <a:bodyPr/>
                    <a:lstStyle/>
                    <a:p>
                      <a:pPr algn="l"/>
                      <a:r>
                        <a:rPr lang="fr-BE" sz="2000" dirty="0">
                          <a:latin typeface="Garamond" panose="02020404030301010803" pitchFamily="18" charset="0"/>
                        </a:rPr>
                        <a:t>General </a:t>
                      </a:r>
                      <a:r>
                        <a:rPr lang="fr-BE" sz="2000" dirty="0" err="1">
                          <a:latin typeface="Garamond" panose="02020404030301010803" pitchFamily="18" charset="0"/>
                        </a:rPr>
                        <a:t>board</a:t>
                      </a:r>
                      <a:endParaRPr lang="fr-BE" sz="2000" dirty="0">
                        <a:latin typeface="Garamond" panose="02020404030301010803" pitchFamily="18" charset="0"/>
                      </a:endParaRPr>
                    </a:p>
                  </a:txBody>
                  <a:tcPr/>
                </a:tc>
                <a:extLst>
                  <a:ext uri="{0D108BD9-81ED-4DB2-BD59-A6C34878D82A}">
                    <a16:rowId xmlns:a16="http://schemas.microsoft.com/office/drawing/2014/main" val="2199542929"/>
                  </a:ext>
                </a:extLst>
              </a:tr>
              <a:tr h="370840">
                <a:tc>
                  <a:txBody>
                    <a:bodyPr/>
                    <a:lstStyle/>
                    <a:p>
                      <a:pPr indent="450215" algn="l">
                        <a:lnSpc>
                          <a:spcPct val="150000"/>
                        </a:lnSpc>
                        <a:spcAft>
                          <a:spcPts val="0"/>
                        </a:spcAft>
                      </a:pPr>
                      <a:r>
                        <a:rPr lang="fr-BE" sz="2000" b="0" dirty="0" err="1">
                          <a:effectLst/>
                          <a:latin typeface="Garamond" panose="02020404030301010803" pitchFamily="18" charset="0"/>
                        </a:rPr>
                        <a:t>Antwerp</a:t>
                      </a:r>
                      <a:endParaRPr lang="fr-BE" sz="2000" b="0" dirty="0">
                        <a:effectLst/>
                        <a:latin typeface="Garamond" panose="02020404030301010803" pitchFamily="18" charset="0"/>
                        <a:ea typeface="Calibri" panose="020F0502020204030204" pitchFamily="34" charset="0"/>
                        <a:cs typeface="Times New Roman" panose="02020603050405020304" pitchFamily="18" charset="0"/>
                      </a:endParaRPr>
                    </a:p>
                  </a:txBody>
                  <a:tcPr marL="58538" marR="58538" marT="0" marB="0"/>
                </a:tc>
                <a:tc>
                  <a:txBody>
                    <a:bodyPr/>
                    <a:lstStyle/>
                    <a:p>
                      <a:pPr algn="l"/>
                      <a:r>
                        <a:rPr lang="fr-BE" sz="2000" b="1" dirty="0">
                          <a:solidFill>
                            <a:schemeClr val="accent4">
                              <a:lumMod val="75000"/>
                            </a:schemeClr>
                          </a:solidFill>
                          <a:latin typeface="Garamond" panose="02020404030301010803" pitchFamily="18" charset="0"/>
                        </a:rPr>
                        <a:t>94 %</a:t>
                      </a:r>
                    </a:p>
                  </a:txBody>
                  <a:tcPr/>
                </a:tc>
                <a:extLst>
                  <a:ext uri="{0D108BD9-81ED-4DB2-BD59-A6C34878D82A}">
                    <a16:rowId xmlns:a16="http://schemas.microsoft.com/office/drawing/2014/main" val="3379993158"/>
                  </a:ext>
                </a:extLst>
              </a:tr>
              <a:tr h="370840">
                <a:tc>
                  <a:txBody>
                    <a:bodyPr/>
                    <a:lstStyle/>
                    <a:p>
                      <a:pPr marL="0" marR="0" lvl="0" indent="447675" algn="l" defTabSz="914400" rtl="0" eaLnBrk="1" fontAlgn="auto" latinLnBrk="0" hangingPunct="1">
                        <a:lnSpc>
                          <a:spcPct val="100000"/>
                        </a:lnSpc>
                        <a:spcBef>
                          <a:spcPts val="0"/>
                        </a:spcBef>
                        <a:spcAft>
                          <a:spcPts val="0"/>
                        </a:spcAft>
                        <a:buClrTx/>
                        <a:buSzTx/>
                        <a:buFontTx/>
                        <a:buNone/>
                        <a:tabLst/>
                        <a:defRPr/>
                      </a:pPr>
                      <a:r>
                        <a:rPr lang="fr-BE" sz="2000" b="0" dirty="0" err="1">
                          <a:effectLst/>
                          <a:latin typeface="Garamond" panose="02020404030301010803" pitchFamily="18" charset="0"/>
                        </a:rPr>
                        <a:t>Bx_Fr</a:t>
                      </a:r>
                      <a:endParaRPr lang="fr-BE" sz="2000" b="0" dirty="0">
                        <a:effectLst/>
                        <a:latin typeface="Garamond" panose="02020404030301010803" pitchFamily="18" charset="0"/>
                        <a:ea typeface="Calibri" panose="020F0502020204030204" pitchFamily="34" charset="0"/>
                        <a:cs typeface="Times New Roman" panose="02020603050405020304" pitchFamily="18" charset="0"/>
                      </a:endParaRPr>
                    </a:p>
                    <a:p>
                      <a:pPr algn="l"/>
                      <a:endParaRPr lang="fr-BE" sz="2000" b="0" dirty="0">
                        <a:latin typeface="Garamond" panose="02020404030301010803" pitchFamily="18" charset="0"/>
                      </a:endParaRPr>
                    </a:p>
                  </a:txBody>
                  <a:tcPr/>
                </a:tc>
                <a:tc>
                  <a:txBody>
                    <a:bodyPr/>
                    <a:lstStyle/>
                    <a:p>
                      <a:pPr algn="l"/>
                      <a:r>
                        <a:rPr lang="fr-BE" sz="2000" b="1" dirty="0">
                          <a:solidFill>
                            <a:schemeClr val="accent3"/>
                          </a:solidFill>
                          <a:latin typeface="Garamond" panose="02020404030301010803" pitchFamily="18" charset="0"/>
                        </a:rPr>
                        <a:t>72</a:t>
                      </a:r>
                      <a:r>
                        <a:rPr lang="fr-BE" sz="2000" b="1" baseline="0" dirty="0">
                          <a:solidFill>
                            <a:schemeClr val="accent3"/>
                          </a:solidFill>
                          <a:latin typeface="Garamond" panose="02020404030301010803" pitchFamily="18" charset="0"/>
                        </a:rPr>
                        <a:t> %</a:t>
                      </a:r>
                      <a:endParaRPr lang="fr-BE" sz="2000" b="1" dirty="0">
                        <a:solidFill>
                          <a:schemeClr val="accent3"/>
                        </a:solidFill>
                        <a:latin typeface="Garamond" panose="02020404030301010803" pitchFamily="18" charset="0"/>
                      </a:endParaRPr>
                    </a:p>
                  </a:txBody>
                  <a:tcPr/>
                </a:tc>
                <a:extLst>
                  <a:ext uri="{0D108BD9-81ED-4DB2-BD59-A6C34878D82A}">
                    <a16:rowId xmlns:a16="http://schemas.microsoft.com/office/drawing/2014/main" val="193392633"/>
                  </a:ext>
                </a:extLst>
              </a:tr>
              <a:tr h="370840">
                <a:tc>
                  <a:txBody>
                    <a:bodyPr/>
                    <a:lstStyle/>
                    <a:p>
                      <a:pPr marL="0" marR="0" lvl="0" indent="450215" algn="l" defTabSz="914400" rtl="0" eaLnBrk="1" fontAlgn="auto" latinLnBrk="0" hangingPunct="1">
                        <a:lnSpc>
                          <a:spcPct val="150000"/>
                        </a:lnSpc>
                        <a:spcBef>
                          <a:spcPts val="0"/>
                        </a:spcBef>
                        <a:spcAft>
                          <a:spcPts val="0"/>
                        </a:spcAft>
                        <a:buClrTx/>
                        <a:buSzTx/>
                        <a:buFontTx/>
                        <a:buNone/>
                        <a:tabLst/>
                        <a:defRPr/>
                      </a:pPr>
                      <a:r>
                        <a:rPr lang="fr-BE" sz="2000" b="0" dirty="0" err="1">
                          <a:effectLst/>
                          <a:latin typeface="Garamond" panose="02020404030301010803" pitchFamily="18" charset="0"/>
                        </a:rPr>
                        <a:t>Bx_Du</a:t>
                      </a:r>
                      <a:endParaRPr lang="fr-BE" sz="2000" b="0" dirty="0">
                        <a:effectLst/>
                        <a:latin typeface="Garamond" panose="02020404030301010803" pitchFamily="18" charset="0"/>
                        <a:ea typeface="Calibri" panose="020F0502020204030204" pitchFamily="34" charset="0"/>
                        <a:cs typeface="Times New Roman" panose="02020603050405020304" pitchFamily="18" charset="0"/>
                      </a:endParaRPr>
                    </a:p>
                    <a:p>
                      <a:pPr indent="450215" algn="l">
                        <a:lnSpc>
                          <a:spcPct val="150000"/>
                        </a:lnSpc>
                        <a:spcAft>
                          <a:spcPts val="0"/>
                        </a:spcAft>
                      </a:pPr>
                      <a:endParaRPr lang="fr-BE" sz="2000" b="0" dirty="0">
                        <a:effectLst/>
                        <a:latin typeface="Garamond" panose="02020404030301010803" pitchFamily="18" charset="0"/>
                        <a:ea typeface="Calibri" panose="020F0502020204030204" pitchFamily="34" charset="0"/>
                        <a:cs typeface="Times New Roman" panose="02020603050405020304" pitchFamily="18" charset="0"/>
                      </a:endParaRPr>
                    </a:p>
                  </a:txBody>
                  <a:tcPr marL="58538" marR="585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b="1" dirty="0">
                          <a:effectLst/>
                          <a:latin typeface="Garamond" panose="02020404030301010803" pitchFamily="18" charset="0"/>
                          <a:ea typeface="+mn-ea"/>
                          <a:cs typeface="+mn-cs"/>
                        </a:rPr>
                        <a:t>88%</a:t>
                      </a:r>
                      <a:endParaRPr lang="fr-BE" sz="2000" b="1" dirty="0">
                        <a:effectLst/>
                        <a:latin typeface="Garamond" panose="02020404030301010803" pitchFamily="18" charset="0"/>
                        <a:ea typeface="Calibri" panose="020F0502020204030204" pitchFamily="34" charset="0"/>
                        <a:cs typeface="Times New Roman" panose="02020603050405020304" pitchFamily="18" charset="0"/>
                      </a:endParaRPr>
                    </a:p>
                    <a:p>
                      <a:pPr algn="l"/>
                      <a:endParaRPr lang="fr-BE" sz="2000" b="1" dirty="0">
                        <a:latin typeface="Garamond" panose="02020404030301010803" pitchFamily="18" charset="0"/>
                      </a:endParaRPr>
                    </a:p>
                  </a:txBody>
                  <a:tcPr/>
                </a:tc>
                <a:extLst>
                  <a:ext uri="{0D108BD9-81ED-4DB2-BD59-A6C34878D82A}">
                    <a16:rowId xmlns:a16="http://schemas.microsoft.com/office/drawing/2014/main" val="2013324387"/>
                  </a:ext>
                </a:extLst>
              </a:tr>
              <a:tr h="370840">
                <a:tc>
                  <a:txBody>
                    <a:bodyPr/>
                    <a:lstStyle/>
                    <a:p>
                      <a:pPr indent="450215" algn="l">
                        <a:lnSpc>
                          <a:spcPct val="150000"/>
                        </a:lnSpc>
                        <a:spcAft>
                          <a:spcPts val="0"/>
                        </a:spcAft>
                      </a:pPr>
                      <a:r>
                        <a:rPr lang="fr-BE" sz="2000" b="0" dirty="0">
                          <a:effectLst/>
                          <a:latin typeface="Garamond" panose="02020404030301010803" pitchFamily="18" charset="0"/>
                        </a:rPr>
                        <a:t>Gent</a:t>
                      </a:r>
                      <a:endParaRPr lang="fr-BE" sz="2000" b="0" dirty="0">
                        <a:effectLst/>
                        <a:latin typeface="Garamond" panose="02020404030301010803" pitchFamily="18" charset="0"/>
                        <a:ea typeface="Calibri" panose="020F0502020204030204" pitchFamily="34" charset="0"/>
                        <a:cs typeface="Times New Roman" panose="02020603050405020304" pitchFamily="18" charset="0"/>
                      </a:endParaRPr>
                    </a:p>
                  </a:txBody>
                  <a:tcPr marL="58538" marR="585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b="1" dirty="0">
                          <a:effectLst/>
                          <a:latin typeface="Garamond" panose="02020404030301010803" pitchFamily="18" charset="0"/>
                          <a:ea typeface="+mn-ea"/>
                          <a:cs typeface="+mn-cs"/>
                        </a:rPr>
                        <a:t>91%</a:t>
                      </a:r>
                      <a:endParaRPr lang="fr-BE" sz="2000" b="1" dirty="0">
                        <a:effectLst/>
                        <a:latin typeface="Garamond" panose="02020404030301010803" pitchFamily="18" charset="0"/>
                        <a:ea typeface="Calibri" panose="020F0502020204030204" pitchFamily="34" charset="0"/>
                        <a:cs typeface="Times New Roman" panose="02020603050405020304" pitchFamily="18" charset="0"/>
                      </a:endParaRPr>
                    </a:p>
                    <a:p>
                      <a:pPr algn="l"/>
                      <a:endParaRPr lang="fr-BE" sz="2000" b="1" dirty="0">
                        <a:latin typeface="Garamond" panose="02020404030301010803" pitchFamily="18" charset="0"/>
                      </a:endParaRPr>
                    </a:p>
                  </a:txBody>
                  <a:tcPr/>
                </a:tc>
                <a:extLst>
                  <a:ext uri="{0D108BD9-81ED-4DB2-BD59-A6C34878D82A}">
                    <a16:rowId xmlns:a16="http://schemas.microsoft.com/office/drawing/2014/main" val="2401970197"/>
                  </a:ext>
                </a:extLst>
              </a:tr>
              <a:tr h="370840">
                <a:tc>
                  <a:txBody>
                    <a:bodyPr/>
                    <a:lstStyle/>
                    <a:p>
                      <a:pPr marL="0" marR="0" lvl="0" indent="447675" algn="l" defTabSz="914400" rtl="0" eaLnBrk="1" fontAlgn="auto" latinLnBrk="0" hangingPunct="1">
                        <a:lnSpc>
                          <a:spcPct val="100000"/>
                        </a:lnSpc>
                        <a:spcBef>
                          <a:spcPts val="0"/>
                        </a:spcBef>
                        <a:spcAft>
                          <a:spcPts val="0"/>
                        </a:spcAft>
                        <a:buClrTx/>
                        <a:buSzTx/>
                        <a:buFontTx/>
                        <a:buNone/>
                        <a:tabLst/>
                        <a:defRPr/>
                      </a:pPr>
                      <a:r>
                        <a:rPr lang="fr-BE" sz="2000" b="0" dirty="0">
                          <a:effectLst/>
                          <a:latin typeface="Garamond" panose="02020404030301010803" pitchFamily="18" charset="0"/>
                        </a:rPr>
                        <a:t>Liège</a:t>
                      </a:r>
                      <a:endParaRPr lang="fr-BE" sz="2000" b="0" dirty="0">
                        <a:effectLst/>
                        <a:latin typeface="Garamond" panose="02020404030301010803" pitchFamily="18" charset="0"/>
                        <a:ea typeface="Calibri" panose="020F0502020204030204" pitchFamily="34" charset="0"/>
                        <a:cs typeface="Times New Roman" panose="02020603050405020304" pitchFamily="18" charset="0"/>
                      </a:endParaRPr>
                    </a:p>
                    <a:p>
                      <a:pPr algn="l"/>
                      <a:endParaRPr lang="fr-BE" sz="2000" b="0" dirty="0">
                        <a:latin typeface="Garamond" panose="020204040303010108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b="1" dirty="0">
                          <a:effectLst/>
                          <a:latin typeface="Garamond" panose="02020404030301010803" pitchFamily="18" charset="0"/>
                          <a:ea typeface="+mn-ea"/>
                          <a:cs typeface="+mn-cs"/>
                        </a:rPr>
                        <a:t>88%</a:t>
                      </a:r>
                      <a:endParaRPr lang="fr-BE" sz="2000" b="1" dirty="0">
                        <a:effectLst/>
                        <a:latin typeface="Garamond" panose="02020404030301010803" pitchFamily="18" charset="0"/>
                        <a:ea typeface="Calibri" panose="020F0502020204030204" pitchFamily="34" charset="0"/>
                        <a:cs typeface="Times New Roman" panose="02020603050405020304" pitchFamily="18" charset="0"/>
                      </a:endParaRPr>
                    </a:p>
                    <a:p>
                      <a:pPr algn="l"/>
                      <a:endParaRPr lang="fr-BE" sz="2000" b="1" dirty="0">
                        <a:latin typeface="Garamond" panose="02020404030301010803" pitchFamily="18" charset="0"/>
                      </a:endParaRPr>
                    </a:p>
                  </a:txBody>
                  <a:tcPr/>
                </a:tc>
                <a:extLst>
                  <a:ext uri="{0D108BD9-81ED-4DB2-BD59-A6C34878D82A}">
                    <a16:rowId xmlns:a16="http://schemas.microsoft.com/office/drawing/2014/main" val="188452448"/>
                  </a:ext>
                </a:extLst>
              </a:tr>
              <a:tr h="370840">
                <a:tc>
                  <a:txBody>
                    <a:bodyPr/>
                    <a:lstStyle/>
                    <a:p>
                      <a:pPr marL="0" marR="0" lvl="0" indent="450215" algn="l" defTabSz="914400" rtl="0" eaLnBrk="1" fontAlgn="auto" latinLnBrk="0" hangingPunct="1">
                        <a:lnSpc>
                          <a:spcPct val="150000"/>
                        </a:lnSpc>
                        <a:spcBef>
                          <a:spcPts val="0"/>
                        </a:spcBef>
                        <a:spcAft>
                          <a:spcPts val="0"/>
                        </a:spcAft>
                        <a:buClrTx/>
                        <a:buSzTx/>
                        <a:buFontTx/>
                        <a:buNone/>
                        <a:tabLst/>
                        <a:defRPr/>
                      </a:pPr>
                      <a:r>
                        <a:rPr lang="fr-BE" sz="2000" b="0" dirty="0">
                          <a:effectLst/>
                          <a:latin typeface="Garamond" panose="02020404030301010803" pitchFamily="18" charset="0"/>
                        </a:rPr>
                        <a:t>Mons</a:t>
                      </a:r>
                    </a:p>
                    <a:p>
                      <a:pPr marL="0" marR="0" lvl="0" indent="450215" algn="l" defTabSz="914400" rtl="0" eaLnBrk="1" fontAlgn="auto" latinLnBrk="0" hangingPunct="1">
                        <a:lnSpc>
                          <a:spcPct val="150000"/>
                        </a:lnSpc>
                        <a:spcBef>
                          <a:spcPts val="0"/>
                        </a:spcBef>
                        <a:spcAft>
                          <a:spcPts val="0"/>
                        </a:spcAft>
                        <a:buClrTx/>
                        <a:buSzTx/>
                        <a:buFontTx/>
                        <a:buNone/>
                        <a:tabLst/>
                        <a:defRPr/>
                      </a:pPr>
                      <a:endParaRPr lang="fr-BE" sz="2000" b="0" dirty="0">
                        <a:effectLst/>
                        <a:latin typeface="Garamond" panose="02020404030301010803" pitchFamily="18" charset="0"/>
                        <a:ea typeface="Calibri" panose="020F0502020204030204" pitchFamily="34" charset="0"/>
                        <a:cs typeface="Times New Roman" panose="02020603050405020304" pitchFamily="18" charset="0"/>
                      </a:endParaRPr>
                    </a:p>
                  </a:txBody>
                  <a:tcPr marL="58538" marR="5853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2000" b="1" dirty="0">
                          <a:effectLst/>
                          <a:latin typeface="Garamond" panose="02020404030301010803" pitchFamily="18" charset="0"/>
                          <a:ea typeface="+mn-ea"/>
                          <a:cs typeface="+mn-cs"/>
                        </a:rPr>
                        <a:t>86%</a:t>
                      </a:r>
                      <a:endParaRPr lang="fr-BE" sz="2000" b="1" dirty="0">
                        <a:effectLst/>
                        <a:latin typeface="Garamond" panose="02020404030301010803"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9053183"/>
                  </a:ext>
                </a:extLst>
              </a:tr>
            </a:tbl>
          </a:graphicData>
        </a:graphic>
      </p:graphicFrame>
      <p:graphicFrame>
        <p:nvGraphicFramePr>
          <p:cNvPr id="4" name="Tableau 3">
            <a:extLst>
              <a:ext uri="{FF2B5EF4-FFF2-40B4-BE49-F238E27FC236}">
                <a16:creationId xmlns:a16="http://schemas.microsoft.com/office/drawing/2014/main" id="{3082606D-0525-416A-9307-05F28A38E3D3}"/>
              </a:ext>
            </a:extLst>
          </p:cNvPr>
          <p:cNvGraphicFramePr>
            <a:graphicFrameLocks noGrp="1"/>
          </p:cNvGraphicFramePr>
          <p:nvPr>
            <p:extLst/>
          </p:nvPr>
        </p:nvGraphicFramePr>
        <p:xfrm>
          <a:off x="9575208" y="1168103"/>
          <a:ext cx="2010228" cy="4777317"/>
        </p:xfrm>
        <a:graphic>
          <a:graphicData uri="http://schemas.openxmlformats.org/drawingml/2006/table">
            <a:tbl>
              <a:tblPr firstRow="1" bandRow="1">
                <a:tableStyleId>{5C22544A-7EE6-4342-B048-85BDC9FD1C3A}</a:tableStyleId>
              </a:tblPr>
              <a:tblGrid>
                <a:gridCol w="2010228">
                  <a:extLst>
                    <a:ext uri="{9D8B030D-6E8A-4147-A177-3AD203B41FA5}">
                      <a16:colId xmlns:a16="http://schemas.microsoft.com/office/drawing/2014/main" val="1635445362"/>
                    </a:ext>
                  </a:extLst>
                </a:gridCol>
              </a:tblGrid>
              <a:tr h="495327">
                <a:tc>
                  <a:txBody>
                    <a:bodyPr/>
                    <a:lstStyle/>
                    <a:p>
                      <a:pPr algn="l"/>
                      <a:r>
                        <a:rPr lang="fr-BE" sz="2000" dirty="0" err="1">
                          <a:latin typeface="Garamond" panose="02020404030301010803" pitchFamily="18" charset="0"/>
                        </a:rPr>
                        <a:t>HoNOS</a:t>
                      </a:r>
                      <a:r>
                        <a:rPr lang="fr-BE" sz="2000" dirty="0">
                          <a:latin typeface="Garamond" panose="02020404030301010803" pitchFamily="18" charset="0"/>
                        </a:rPr>
                        <a:t>-Secure</a:t>
                      </a:r>
                    </a:p>
                  </a:txBody>
                  <a:tcPr/>
                </a:tc>
                <a:extLst>
                  <a:ext uri="{0D108BD9-81ED-4DB2-BD59-A6C34878D82A}">
                    <a16:rowId xmlns:a16="http://schemas.microsoft.com/office/drawing/2014/main" val="3899612583"/>
                  </a:ext>
                </a:extLst>
              </a:tr>
              <a:tr h="447472">
                <a:tc>
                  <a:txBody>
                    <a:bodyPr/>
                    <a:lstStyle/>
                    <a:p>
                      <a:pPr algn="l"/>
                      <a:r>
                        <a:rPr lang="fr-BE" sz="2000" b="1" dirty="0">
                          <a:solidFill>
                            <a:schemeClr val="accent3"/>
                          </a:solidFill>
                          <a:latin typeface="Garamond" panose="02020404030301010803" pitchFamily="18" charset="0"/>
                        </a:rPr>
                        <a:t>11%</a:t>
                      </a:r>
                    </a:p>
                  </a:txBody>
                  <a:tcPr/>
                </a:tc>
                <a:extLst>
                  <a:ext uri="{0D108BD9-81ED-4DB2-BD59-A6C34878D82A}">
                    <a16:rowId xmlns:a16="http://schemas.microsoft.com/office/drawing/2014/main" val="4217708791"/>
                  </a:ext>
                </a:extLst>
              </a:tr>
              <a:tr h="717998">
                <a:tc>
                  <a:txBody>
                    <a:bodyPr/>
                    <a:lstStyle/>
                    <a:p>
                      <a:pPr algn="l"/>
                      <a:r>
                        <a:rPr lang="fr-BE" sz="2000" b="1" dirty="0">
                          <a:latin typeface="Garamond" panose="02020404030301010803" pitchFamily="18" charset="0"/>
                        </a:rPr>
                        <a:t>21%</a:t>
                      </a:r>
                    </a:p>
                  </a:txBody>
                  <a:tcPr/>
                </a:tc>
                <a:extLst>
                  <a:ext uri="{0D108BD9-81ED-4DB2-BD59-A6C34878D82A}">
                    <a16:rowId xmlns:a16="http://schemas.microsoft.com/office/drawing/2014/main" val="3564473724"/>
                  </a:ext>
                </a:extLst>
              </a:tr>
              <a:tr h="887066">
                <a:tc>
                  <a:txBody>
                    <a:bodyPr/>
                    <a:lstStyle/>
                    <a:p>
                      <a:pPr algn="l"/>
                      <a:r>
                        <a:rPr lang="fr-BE" sz="2000" b="1" dirty="0">
                          <a:solidFill>
                            <a:schemeClr val="accent3"/>
                          </a:solidFill>
                          <a:latin typeface="Garamond" panose="02020404030301010803" pitchFamily="18" charset="0"/>
                        </a:rPr>
                        <a:t>11%</a:t>
                      </a:r>
                    </a:p>
                  </a:txBody>
                  <a:tcPr/>
                </a:tc>
                <a:extLst>
                  <a:ext uri="{0D108BD9-81ED-4DB2-BD59-A6C34878D82A}">
                    <a16:rowId xmlns:a16="http://schemas.microsoft.com/office/drawing/2014/main" val="3930189659"/>
                  </a:ext>
                </a:extLst>
              </a:tr>
              <a:tr h="699317">
                <a:tc>
                  <a:txBody>
                    <a:bodyPr/>
                    <a:lstStyle/>
                    <a:p>
                      <a:pPr algn="l"/>
                      <a:r>
                        <a:rPr lang="fr-BE" sz="2000" b="1" dirty="0">
                          <a:latin typeface="Garamond" panose="02020404030301010803" pitchFamily="18" charset="0"/>
                        </a:rPr>
                        <a:t>32%</a:t>
                      </a:r>
                    </a:p>
                  </a:txBody>
                  <a:tcPr/>
                </a:tc>
                <a:extLst>
                  <a:ext uri="{0D108BD9-81ED-4DB2-BD59-A6C34878D82A}">
                    <a16:rowId xmlns:a16="http://schemas.microsoft.com/office/drawing/2014/main" val="2651180078"/>
                  </a:ext>
                </a:extLst>
              </a:tr>
              <a:tr h="672283">
                <a:tc>
                  <a:txBody>
                    <a:bodyPr/>
                    <a:lstStyle/>
                    <a:p>
                      <a:pPr algn="l"/>
                      <a:r>
                        <a:rPr lang="fr-BE" sz="2000" b="1" dirty="0">
                          <a:latin typeface="Garamond" panose="02020404030301010803" pitchFamily="18" charset="0"/>
                        </a:rPr>
                        <a:t>43%</a:t>
                      </a:r>
                    </a:p>
                  </a:txBody>
                  <a:tcPr/>
                </a:tc>
                <a:extLst>
                  <a:ext uri="{0D108BD9-81ED-4DB2-BD59-A6C34878D82A}">
                    <a16:rowId xmlns:a16="http://schemas.microsoft.com/office/drawing/2014/main" val="1863028303"/>
                  </a:ext>
                </a:extLst>
              </a:tr>
              <a:tr h="857854">
                <a:tc>
                  <a:txBody>
                    <a:bodyPr/>
                    <a:lstStyle/>
                    <a:p>
                      <a:pPr algn="l"/>
                      <a:r>
                        <a:rPr lang="fr-BE" sz="2000" b="1" dirty="0">
                          <a:solidFill>
                            <a:schemeClr val="accent4">
                              <a:lumMod val="75000"/>
                            </a:schemeClr>
                          </a:solidFill>
                          <a:latin typeface="Garamond" panose="02020404030301010803" pitchFamily="18" charset="0"/>
                        </a:rPr>
                        <a:t>53%</a:t>
                      </a:r>
                    </a:p>
                    <a:p>
                      <a:pPr algn="l"/>
                      <a:endParaRPr lang="fr-BE" sz="2000" b="1" dirty="0">
                        <a:solidFill>
                          <a:schemeClr val="accent6"/>
                        </a:solidFill>
                        <a:latin typeface="Garamond" panose="02020404030301010803" pitchFamily="18" charset="0"/>
                      </a:endParaRPr>
                    </a:p>
                  </a:txBody>
                  <a:tcPr/>
                </a:tc>
                <a:extLst>
                  <a:ext uri="{0D108BD9-81ED-4DB2-BD59-A6C34878D82A}">
                    <a16:rowId xmlns:a16="http://schemas.microsoft.com/office/drawing/2014/main" val="599518090"/>
                  </a:ext>
                </a:extLst>
              </a:tr>
            </a:tbl>
          </a:graphicData>
        </a:graphic>
      </p:graphicFrame>
      <p:sp>
        <p:nvSpPr>
          <p:cNvPr id="5" name="ZoneTexte 4"/>
          <p:cNvSpPr txBox="1"/>
          <p:nvPr/>
        </p:nvSpPr>
        <p:spPr>
          <a:xfrm>
            <a:off x="1787331" y="457201"/>
            <a:ext cx="4756825" cy="461665"/>
          </a:xfrm>
          <a:prstGeom prst="rect">
            <a:avLst/>
          </a:prstGeom>
          <a:noFill/>
        </p:spPr>
        <p:txBody>
          <a:bodyPr wrap="square" rtlCol="0">
            <a:spAutoFit/>
          </a:bodyPr>
          <a:lstStyle/>
          <a:p>
            <a:r>
              <a:rPr lang="fr-BE" sz="2400" b="1" u="sng" dirty="0" err="1">
                <a:latin typeface="Garamond" panose="02020404030301010803" pitchFamily="18" charset="0"/>
              </a:rPr>
              <a:t>Response</a:t>
            </a:r>
            <a:r>
              <a:rPr lang="fr-BE" sz="2400" b="1" u="sng" dirty="0">
                <a:latin typeface="Garamond" panose="02020404030301010803" pitchFamily="18" charset="0"/>
              </a:rPr>
              <a:t> by court of </a:t>
            </a:r>
            <a:r>
              <a:rPr lang="fr-BE" sz="2400" b="1" u="sng" dirty="0" err="1">
                <a:latin typeface="Garamond" panose="02020404030301010803" pitchFamily="18" charset="0"/>
              </a:rPr>
              <a:t>appeal</a:t>
            </a:r>
            <a:r>
              <a:rPr lang="fr-BE" sz="2400" b="1" u="sng" dirty="0">
                <a:latin typeface="Garamond" panose="02020404030301010803" pitchFamily="18" charset="0"/>
              </a:rPr>
              <a:t>:</a:t>
            </a:r>
          </a:p>
        </p:txBody>
      </p:sp>
      <p:sp>
        <p:nvSpPr>
          <p:cNvPr id="6" name="ZoneTexte 5"/>
          <p:cNvSpPr txBox="1"/>
          <p:nvPr/>
        </p:nvSpPr>
        <p:spPr>
          <a:xfrm>
            <a:off x="668650" y="1178614"/>
            <a:ext cx="3173776" cy="4154984"/>
          </a:xfrm>
          <a:prstGeom prst="rect">
            <a:avLst/>
          </a:prstGeom>
          <a:noFill/>
        </p:spPr>
        <p:txBody>
          <a:bodyPr wrap="square" rtlCol="0">
            <a:spAutoFit/>
          </a:bodyPr>
          <a:lstStyle/>
          <a:p>
            <a:pPr algn="ctr"/>
            <a:r>
              <a:rPr lang="en-GB" sz="2200" u="sng" dirty="0">
                <a:latin typeface="Garamond" panose="02020404030301010803" pitchFamily="18" charset="0"/>
              </a:rPr>
              <a:t> </a:t>
            </a:r>
          </a:p>
          <a:p>
            <a:pPr algn="ctr">
              <a:buFont typeface="Wingdings" panose="05000000000000000000" pitchFamily="2" charset="2"/>
              <a:buChar char="à"/>
            </a:pPr>
            <a:r>
              <a:rPr lang="en-GB" sz="2200" b="1" dirty="0">
                <a:latin typeface="Garamond" panose="02020404030301010803" pitchFamily="18" charset="0"/>
                <a:sym typeface="Wingdings" panose="05000000000000000000" pitchFamily="2" charset="2"/>
              </a:rPr>
              <a:t>Differences in response rate</a:t>
            </a:r>
          </a:p>
          <a:p>
            <a:pPr algn="ctr"/>
            <a:endParaRPr lang="en-GB" sz="2200" u="sng" dirty="0">
              <a:latin typeface="Garamond" panose="02020404030301010803" pitchFamily="18" charset="0"/>
            </a:endParaRPr>
          </a:p>
          <a:p>
            <a:pPr algn="ctr"/>
            <a:r>
              <a:rPr lang="en-GB" sz="2200" dirty="0">
                <a:latin typeface="Garamond" panose="02020404030301010803" pitchFamily="18" charset="0"/>
                <a:sym typeface="Wingdings" panose="05000000000000000000" pitchFamily="2" charset="2"/>
              </a:rPr>
              <a:t>	 </a:t>
            </a:r>
            <a:r>
              <a:rPr lang="en-GB" sz="2200" b="1" dirty="0">
                <a:latin typeface="Garamond" panose="02020404030301010803" pitchFamily="18" charset="0"/>
              </a:rPr>
              <a:t>High</a:t>
            </a:r>
            <a:r>
              <a:rPr lang="en-GB" sz="2200" dirty="0">
                <a:latin typeface="Garamond" panose="02020404030301010803" pitchFamily="18" charset="0"/>
              </a:rPr>
              <a:t> on the administrative part, </a:t>
            </a:r>
            <a:r>
              <a:rPr lang="en-GB" sz="2200" b="1" dirty="0">
                <a:latin typeface="Garamond" panose="02020404030301010803" pitchFamily="18" charset="0"/>
              </a:rPr>
              <a:t>low completion of</a:t>
            </a:r>
            <a:r>
              <a:rPr lang="en-GB" sz="2200" dirty="0">
                <a:latin typeface="Garamond" panose="02020404030301010803" pitchFamily="18" charset="0"/>
              </a:rPr>
              <a:t> </a:t>
            </a:r>
            <a:r>
              <a:rPr lang="en-GB" sz="2200" dirty="0" err="1">
                <a:latin typeface="Garamond" panose="02020404030301010803" pitchFamily="18" charset="0"/>
              </a:rPr>
              <a:t>HoNOS</a:t>
            </a:r>
            <a:r>
              <a:rPr lang="en-GB" sz="2200" dirty="0">
                <a:latin typeface="Garamond" panose="02020404030301010803" pitchFamily="18" charset="0"/>
              </a:rPr>
              <a:t>-Secure</a:t>
            </a:r>
          </a:p>
          <a:p>
            <a:pPr algn="ctr"/>
            <a:endParaRPr lang="en-GB" sz="2200" u="sng" dirty="0">
              <a:latin typeface="Garamond" panose="02020404030301010803" pitchFamily="18" charset="0"/>
              <a:sym typeface="Wingdings" panose="05000000000000000000" pitchFamily="2" charset="2"/>
            </a:endParaRPr>
          </a:p>
          <a:p>
            <a:pPr algn="ctr"/>
            <a:r>
              <a:rPr lang="en-GB" sz="2200" u="sng" dirty="0" err="1">
                <a:latin typeface="Garamond" panose="02020404030301010803" pitchFamily="18" charset="0"/>
                <a:sym typeface="Wingdings" panose="05000000000000000000" pitchFamily="2" charset="2"/>
              </a:rPr>
              <a:t>HoNOS</a:t>
            </a:r>
            <a:r>
              <a:rPr lang="en-GB" sz="2200" u="sng" dirty="0">
                <a:latin typeface="Garamond" panose="02020404030301010803" pitchFamily="18" charset="0"/>
                <a:sym typeface="Wingdings" panose="05000000000000000000" pitchFamily="2" charset="2"/>
              </a:rPr>
              <a:t>-Secure:</a:t>
            </a:r>
          </a:p>
          <a:p>
            <a:pPr algn="ctr"/>
            <a:r>
              <a:rPr lang="en-GB" sz="2200" b="1" dirty="0">
                <a:latin typeface="Garamond" panose="02020404030301010803" pitchFamily="18" charset="0"/>
                <a:sym typeface="Wingdings" panose="05000000000000000000" pitchFamily="2" charset="2"/>
              </a:rPr>
              <a:t> </a:t>
            </a:r>
            <a:r>
              <a:rPr lang="en-GB" sz="2200" dirty="0">
                <a:latin typeface="Garamond" panose="02020404030301010803" pitchFamily="18" charset="0"/>
                <a:sym typeface="Wingdings" panose="05000000000000000000" pitchFamily="2" charset="2"/>
              </a:rPr>
              <a:t>When filled in, </a:t>
            </a:r>
            <a:r>
              <a:rPr lang="en-GB" sz="2200" b="1" dirty="0">
                <a:latin typeface="Garamond" panose="02020404030301010803" pitchFamily="18" charset="0"/>
                <a:sym typeface="Wingdings" panose="05000000000000000000" pitchFamily="2" charset="2"/>
              </a:rPr>
              <a:t>good validity and consistency</a:t>
            </a:r>
          </a:p>
        </p:txBody>
      </p:sp>
    </p:spTree>
    <p:extLst>
      <p:ext uri="{BB962C8B-B14F-4D97-AF65-F5344CB8AC3E}">
        <p14:creationId xmlns:p14="http://schemas.microsoft.com/office/powerpoint/2010/main" val="8514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08FE1-3490-4078-84C6-784BE857BD55}"/>
              </a:ext>
            </a:extLst>
          </p:cNvPr>
          <p:cNvSpPr>
            <a:spLocks noGrp="1"/>
          </p:cNvSpPr>
          <p:nvPr>
            <p:ph type="title"/>
          </p:nvPr>
        </p:nvSpPr>
        <p:spPr>
          <a:xfrm>
            <a:off x="2114404" y="419943"/>
            <a:ext cx="7729728" cy="1188720"/>
          </a:xfrm>
        </p:spPr>
        <p:txBody>
          <a:bodyPr/>
          <a:lstStyle/>
          <a:p>
            <a:r>
              <a:rPr lang="en-GB" dirty="0" err="1">
                <a:latin typeface="Garamond" panose="02020404030301010803" pitchFamily="18" charset="0"/>
              </a:rPr>
              <a:t>Mdos</a:t>
            </a:r>
            <a:r>
              <a:rPr lang="en-GB" dirty="0">
                <a:latin typeface="Garamond" panose="02020404030301010803" pitchFamily="18" charset="0"/>
              </a:rPr>
              <a:t>’ care trajectories</a:t>
            </a:r>
          </a:p>
        </p:txBody>
      </p:sp>
      <p:graphicFrame>
        <p:nvGraphicFramePr>
          <p:cNvPr id="4" name="Espace réservé du contenu 3">
            <a:extLst>
              <a:ext uri="{FF2B5EF4-FFF2-40B4-BE49-F238E27FC236}">
                <a16:creationId xmlns:a16="http://schemas.microsoft.com/office/drawing/2014/main" id="{7ABF49E0-CA0C-452C-8874-315ACEAD788F}"/>
              </a:ext>
            </a:extLst>
          </p:cNvPr>
          <p:cNvGraphicFramePr>
            <a:graphicFrameLocks noGrp="1"/>
          </p:cNvGraphicFramePr>
          <p:nvPr>
            <p:ph idx="1"/>
            <p:extLst>
              <p:ext uri="{D42A27DB-BD31-4B8C-83A1-F6EECF244321}">
                <p14:modId xmlns:p14="http://schemas.microsoft.com/office/powerpoint/2010/main" val="715734842"/>
              </p:ext>
            </p:extLst>
          </p:nvPr>
        </p:nvGraphicFramePr>
        <p:xfrm>
          <a:off x="1884346" y="2304675"/>
          <a:ext cx="8189844" cy="4128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97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5139" y="92556"/>
            <a:ext cx="7729728" cy="1188720"/>
          </a:xfrm>
        </p:spPr>
        <p:txBody>
          <a:bodyPr/>
          <a:lstStyle/>
          <a:p>
            <a:r>
              <a:rPr lang="en-GB" dirty="0"/>
              <a:t>Matching needs and security levels</a:t>
            </a:r>
          </a:p>
        </p:txBody>
      </p:sp>
      <p:sp>
        <p:nvSpPr>
          <p:cNvPr id="3" name="Espace réservé du contenu 2"/>
          <p:cNvSpPr>
            <a:spLocks noGrp="1"/>
          </p:cNvSpPr>
          <p:nvPr>
            <p:ph idx="1"/>
          </p:nvPr>
        </p:nvSpPr>
        <p:spPr/>
        <p:txBody>
          <a:bodyPr/>
          <a:lstStyle/>
          <a:p>
            <a:endParaRPr lang="fr-BE" dirty="0"/>
          </a:p>
        </p:txBody>
      </p:sp>
      <p:pic>
        <p:nvPicPr>
          <p:cNvPr id="4" name="Image 3">
            <a:extLst>
              <a:ext uri="{FF2B5EF4-FFF2-40B4-BE49-F238E27FC236}">
                <a16:creationId xmlns:a16="http://schemas.microsoft.com/office/drawing/2014/main" id="{62D6B202-45C4-481E-9B55-6877C49FBC69}"/>
              </a:ext>
            </a:extLst>
          </p:cNvPr>
          <p:cNvPicPr>
            <a:picLocks noChangeAspect="1"/>
          </p:cNvPicPr>
          <p:nvPr/>
        </p:nvPicPr>
        <p:blipFill>
          <a:blip r:embed="rId3"/>
          <a:stretch>
            <a:fillRect/>
          </a:stretch>
        </p:blipFill>
        <p:spPr>
          <a:xfrm>
            <a:off x="2103120" y="1336229"/>
            <a:ext cx="7353767" cy="5824401"/>
          </a:xfrm>
          <a:prstGeom prst="rect">
            <a:avLst/>
          </a:prstGeom>
        </p:spPr>
      </p:pic>
      <p:sp>
        <p:nvSpPr>
          <p:cNvPr id="5" name="ZoneTexte 4">
            <a:extLst>
              <a:ext uri="{FF2B5EF4-FFF2-40B4-BE49-F238E27FC236}">
                <a16:creationId xmlns:a16="http://schemas.microsoft.com/office/drawing/2014/main" id="{D4773A8A-935F-4187-814E-6159EBDFDB3F}"/>
              </a:ext>
            </a:extLst>
          </p:cNvPr>
          <p:cNvSpPr txBox="1"/>
          <p:nvPr/>
        </p:nvSpPr>
        <p:spPr>
          <a:xfrm>
            <a:off x="2533120" y="6404396"/>
            <a:ext cx="2386672" cy="400110"/>
          </a:xfrm>
          <a:prstGeom prst="rect">
            <a:avLst/>
          </a:prstGeom>
          <a:solidFill>
            <a:schemeClr val="bg1"/>
          </a:solidFill>
        </p:spPr>
        <p:txBody>
          <a:bodyPr wrap="square" rtlCol="0">
            <a:spAutoFit/>
          </a:bodyPr>
          <a:lstStyle/>
          <a:p>
            <a:r>
              <a:rPr lang="fr-BE" dirty="0"/>
              <a:t>Mobile </a:t>
            </a:r>
            <a:r>
              <a:rPr lang="fr-BE" sz="2000" dirty="0"/>
              <a:t>teams</a:t>
            </a:r>
          </a:p>
        </p:txBody>
      </p:sp>
      <p:sp>
        <p:nvSpPr>
          <p:cNvPr id="6" name="ZoneTexte 5">
            <a:extLst>
              <a:ext uri="{FF2B5EF4-FFF2-40B4-BE49-F238E27FC236}">
                <a16:creationId xmlns:a16="http://schemas.microsoft.com/office/drawing/2014/main" id="{259B6257-FB69-47A6-9D6B-C32A130E7051}"/>
              </a:ext>
            </a:extLst>
          </p:cNvPr>
          <p:cNvSpPr txBox="1"/>
          <p:nvPr/>
        </p:nvSpPr>
        <p:spPr>
          <a:xfrm>
            <a:off x="2243993" y="1336229"/>
            <a:ext cx="1708247" cy="400110"/>
          </a:xfrm>
          <a:prstGeom prst="rect">
            <a:avLst/>
          </a:prstGeom>
          <a:solidFill>
            <a:schemeClr val="bg1"/>
          </a:solidFill>
        </p:spPr>
        <p:txBody>
          <a:bodyPr wrap="square" rtlCol="0">
            <a:spAutoFit/>
          </a:bodyPr>
          <a:lstStyle/>
          <a:p>
            <a:r>
              <a:rPr lang="fr-BE" sz="1400" dirty="0"/>
              <a:t>Score </a:t>
            </a:r>
            <a:r>
              <a:rPr lang="fr-BE" sz="2000" dirty="0" err="1"/>
              <a:t>Honos</a:t>
            </a:r>
            <a:r>
              <a:rPr lang="fr-BE" sz="2000" dirty="0"/>
              <a:t>-S</a:t>
            </a:r>
          </a:p>
        </p:txBody>
      </p:sp>
      <p:sp>
        <p:nvSpPr>
          <p:cNvPr id="7" name="ZoneTexte 6">
            <a:extLst>
              <a:ext uri="{FF2B5EF4-FFF2-40B4-BE49-F238E27FC236}">
                <a16:creationId xmlns:a16="http://schemas.microsoft.com/office/drawing/2014/main" id="{E811FDCF-7A83-4F2F-978B-473C56566AD5}"/>
              </a:ext>
            </a:extLst>
          </p:cNvPr>
          <p:cNvSpPr txBox="1"/>
          <p:nvPr/>
        </p:nvSpPr>
        <p:spPr>
          <a:xfrm>
            <a:off x="4706138" y="6421937"/>
            <a:ext cx="1943131" cy="707886"/>
          </a:xfrm>
          <a:prstGeom prst="rect">
            <a:avLst/>
          </a:prstGeom>
          <a:solidFill>
            <a:schemeClr val="bg1"/>
          </a:solidFill>
        </p:spPr>
        <p:txBody>
          <a:bodyPr wrap="square" rtlCol="0">
            <a:spAutoFit/>
          </a:bodyPr>
          <a:lstStyle/>
          <a:p>
            <a:pPr algn="ctr"/>
            <a:r>
              <a:rPr lang="fr-BE" sz="2000" dirty="0" err="1"/>
              <a:t>Low</a:t>
            </a:r>
            <a:endParaRPr lang="fr-BE" sz="2000" dirty="0"/>
          </a:p>
          <a:p>
            <a:pPr algn="ctr"/>
            <a:endParaRPr lang="fr-BE" sz="2000" dirty="0"/>
          </a:p>
        </p:txBody>
      </p:sp>
      <p:sp>
        <p:nvSpPr>
          <p:cNvPr id="8" name="ZoneTexte 7">
            <a:extLst>
              <a:ext uri="{FF2B5EF4-FFF2-40B4-BE49-F238E27FC236}">
                <a16:creationId xmlns:a16="http://schemas.microsoft.com/office/drawing/2014/main" id="{81573A37-BEC5-415C-A366-39E01860E54E}"/>
              </a:ext>
            </a:extLst>
          </p:cNvPr>
          <p:cNvSpPr txBox="1"/>
          <p:nvPr/>
        </p:nvSpPr>
        <p:spPr>
          <a:xfrm>
            <a:off x="6640255" y="6421937"/>
            <a:ext cx="1846253" cy="400110"/>
          </a:xfrm>
          <a:prstGeom prst="rect">
            <a:avLst/>
          </a:prstGeom>
          <a:solidFill>
            <a:schemeClr val="bg1"/>
          </a:solidFill>
        </p:spPr>
        <p:txBody>
          <a:bodyPr wrap="square" rtlCol="0">
            <a:spAutoFit/>
          </a:bodyPr>
          <a:lstStyle/>
          <a:p>
            <a:r>
              <a:rPr lang="fr-BE" sz="2000" dirty="0"/>
              <a:t>Medium</a:t>
            </a:r>
          </a:p>
        </p:txBody>
      </p:sp>
      <p:cxnSp>
        <p:nvCxnSpPr>
          <p:cNvPr id="9" name="Connecteur droit avec flèche 8">
            <a:extLst>
              <a:ext uri="{FF2B5EF4-FFF2-40B4-BE49-F238E27FC236}">
                <a16:creationId xmlns:a16="http://schemas.microsoft.com/office/drawing/2014/main" id="{F86CCAF5-A027-4052-8D00-2BF93EE60465}"/>
              </a:ext>
            </a:extLst>
          </p:cNvPr>
          <p:cNvCxnSpPr>
            <a:cxnSpLocks/>
          </p:cNvCxnSpPr>
          <p:nvPr/>
        </p:nvCxnSpPr>
        <p:spPr>
          <a:xfrm flipV="1">
            <a:off x="5892800" y="4987481"/>
            <a:ext cx="1209040" cy="5636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07005579-344B-4C30-BA1C-84FEBEBC33E9}"/>
              </a:ext>
            </a:extLst>
          </p:cNvPr>
          <p:cNvCxnSpPr>
            <a:cxnSpLocks/>
          </p:cNvCxnSpPr>
          <p:nvPr/>
        </p:nvCxnSpPr>
        <p:spPr>
          <a:xfrm flipV="1">
            <a:off x="7132320" y="2894521"/>
            <a:ext cx="1219200" cy="20929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18821285-88B6-4D92-B2F3-C976346BB705}"/>
              </a:ext>
            </a:extLst>
          </p:cNvPr>
          <p:cNvSpPr txBox="1"/>
          <p:nvPr/>
        </p:nvSpPr>
        <p:spPr>
          <a:xfrm>
            <a:off x="8281868" y="6425116"/>
            <a:ext cx="1080837" cy="400110"/>
          </a:xfrm>
          <a:prstGeom prst="rect">
            <a:avLst/>
          </a:prstGeom>
          <a:solidFill>
            <a:schemeClr val="bg1"/>
          </a:solidFill>
        </p:spPr>
        <p:txBody>
          <a:bodyPr wrap="square" rtlCol="0">
            <a:spAutoFit/>
          </a:bodyPr>
          <a:lstStyle/>
          <a:p>
            <a:r>
              <a:rPr lang="fr-BE" sz="2000" dirty="0"/>
              <a:t>High</a:t>
            </a:r>
          </a:p>
        </p:txBody>
      </p:sp>
      <p:sp>
        <p:nvSpPr>
          <p:cNvPr id="12" name="ZoneTexte 11"/>
          <p:cNvSpPr txBox="1"/>
          <p:nvPr/>
        </p:nvSpPr>
        <p:spPr>
          <a:xfrm>
            <a:off x="614149" y="1505506"/>
            <a:ext cx="1488971" cy="400110"/>
          </a:xfrm>
          <a:prstGeom prst="rect">
            <a:avLst/>
          </a:prstGeom>
          <a:noFill/>
        </p:spPr>
        <p:txBody>
          <a:bodyPr wrap="square" rtlCol="0">
            <a:spAutoFit/>
          </a:bodyPr>
          <a:lstStyle/>
          <a:p>
            <a:r>
              <a:rPr lang="fr-BE" sz="2000" dirty="0">
                <a:latin typeface="Garamond" panose="02020404030301010803" pitchFamily="18" charset="0"/>
              </a:rPr>
              <a:t>n = 1175</a:t>
            </a:r>
          </a:p>
        </p:txBody>
      </p:sp>
      <mc:AlternateContent xmlns:mc="http://schemas.openxmlformats.org/markup-compatibility/2006" xmlns:a14="http://schemas.microsoft.com/office/drawing/2010/main">
        <mc:Choice Requires="a14">
          <p:sp>
            <p:nvSpPr>
              <p:cNvPr id="15" name="ZoneTexte 14"/>
              <p:cNvSpPr txBox="1"/>
              <p:nvPr/>
            </p:nvSpPr>
            <p:spPr>
              <a:xfrm>
                <a:off x="1145752" y="4456150"/>
                <a:ext cx="641444" cy="1631216"/>
              </a:xfrm>
              <a:prstGeom prst="rect">
                <a:avLst/>
              </a:prstGeom>
              <a:noFill/>
            </p:spPr>
            <p:txBody>
              <a:bodyPr wrap="square" rtlCol="0">
                <a:spAutoFit/>
              </a:bodyPr>
              <a:lstStyle/>
              <a:p>
                <a:r>
                  <a:rPr lang="fr-BE" sz="2000" i="1" dirty="0">
                    <a:latin typeface="Garamond" panose="02020404030301010803" pitchFamily="18" charset="0"/>
                  </a:rPr>
                  <a:t>+ 1</a:t>
                </a:r>
                <a:r>
                  <a:rPr lang="el-GR" sz="2000" i="1" dirty="0">
                    <a:latin typeface="Garamond" panose="02020404030301010803" pitchFamily="18" charset="0"/>
                  </a:rPr>
                  <a:t>σ</a:t>
                </a:r>
                <a:endParaRPr lang="fr-BE" sz="2000" i="1" dirty="0">
                  <a:latin typeface="Garamond" panose="02020404030301010803" pitchFamily="18" charset="0"/>
                </a:endParaRPr>
              </a:p>
              <a:p>
                <a:endParaRPr lang="fr-BE" sz="2000" dirty="0">
                  <a:latin typeface="Garamond" panose="02020404030301010803" pitchFamily="18" charset="0"/>
                </a:endParaRPr>
              </a:p>
              <a:p>
                <a:pPr/>
                <a14:m>
                  <m:oMathPara xmlns:m="http://schemas.openxmlformats.org/officeDocument/2006/math">
                    <m:oMathParaPr>
                      <m:jc m:val="centerGroup"/>
                    </m:oMathParaPr>
                    <m:oMath xmlns:m="http://schemas.openxmlformats.org/officeDocument/2006/math">
                      <m:bar>
                        <m:barPr>
                          <m:pos m:val="top"/>
                          <m:ctrlPr>
                            <a:rPr lang="fr-BE" sz="2000" b="1" i="1">
                              <a:latin typeface="Cambria Math" panose="02040503050406030204" pitchFamily="18" charset="0"/>
                            </a:rPr>
                          </m:ctrlPr>
                        </m:barPr>
                        <m:e>
                          <m:r>
                            <a:rPr lang="fr-BE" sz="2000" b="1" i="1">
                              <a:latin typeface="Cambria Math" panose="02040503050406030204" pitchFamily="18" charset="0"/>
                            </a:rPr>
                            <m:t>𝒙</m:t>
                          </m:r>
                        </m:e>
                      </m:bar>
                    </m:oMath>
                  </m:oMathPara>
                </a14:m>
                <a:endParaRPr lang="fr-BE" sz="2000" b="1" dirty="0">
                  <a:latin typeface="Garamond" panose="02020404030301010803" pitchFamily="18" charset="0"/>
                </a:endParaRPr>
              </a:p>
              <a:p>
                <a:endParaRPr lang="fr-BE" sz="2000" dirty="0">
                  <a:latin typeface="Garamond" panose="02020404030301010803" pitchFamily="18" charset="0"/>
                </a:endParaRPr>
              </a:p>
              <a:p>
                <a:r>
                  <a:rPr lang="fr-BE" sz="2000" i="1" dirty="0">
                    <a:latin typeface="Garamond" panose="02020404030301010803" pitchFamily="18" charset="0"/>
                  </a:rPr>
                  <a:t>- 1</a:t>
                </a:r>
                <a:r>
                  <a:rPr lang="el-GR" sz="2000" i="1" dirty="0">
                    <a:latin typeface="Garamond" panose="02020404030301010803" pitchFamily="18" charset="0"/>
                  </a:rPr>
                  <a:t>σ</a:t>
                </a:r>
                <a:endParaRPr lang="fr-BE" sz="2000" dirty="0">
                  <a:latin typeface="Garamond" panose="02020404030301010803" pitchFamily="18" charset="0"/>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1145752" y="4456150"/>
                <a:ext cx="641444" cy="1631216"/>
              </a:xfrm>
              <a:prstGeom prst="rect">
                <a:avLst/>
              </a:prstGeom>
              <a:blipFill>
                <a:blip r:embed="rId4"/>
                <a:stretch>
                  <a:fillRect l="-10476" t="-2239" r="-8571" b="-5597"/>
                </a:stretch>
              </a:blipFill>
            </p:spPr>
            <p:txBody>
              <a:bodyPr/>
              <a:lstStyle/>
              <a:p>
                <a:r>
                  <a:rPr lang="fr-BE">
                    <a:noFill/>
                  </a:rPr>
                  <a:t> </a:t>
                </a:r>
              </a:p>
            </p:txBody>
          </p:sp>
        </mc:Fallback>
      </mc:AlternateContent>
      <p:sp>
        <p:nvSpPr>
          <p:cNvPr id="16" name="ZoneTexte 15"/>
          <p:cNvSpPr txBox="1"/>
          <p:nvPr/>
        </p:nvSpPr>
        <p:spPr>
          <a:xfrm>
            <a:off x="3129028" y="4456150"/>
            <a:ext cx="641444" cy="1631216"/>
          </a:xfrm>
          <a:prstGeom prst="rect">
            <a:avLst/>
          </a:prstGeom>
          <a:noFill/>
        </p:spPr>
        <p:txBody>
          <a:bodyPr wrap="square" rtlCol="0">
            <a:spAutoFit/>
          </a:bodyPr>
          <a:lstStyle/>
          <a:p>
            <a:r>
              <a:rPr lang="fr-BE" sz="2000" i="1" dirty="0">
                <a:latin typeface="Garamond" panose="02020404030301010803" pitchFamily="18" charset="0"/>
              </a:rPr>
              <a:t>10,8</a:t>
            </a:r>
          </a:p>
          <a:p>
            <a:endParaRPr lang="fr-BE" sz="2000" dirty="0">
              <a:latin typeface="Garamond" panose="02020404030301010803" pitchFamily="18" charset="0"/>
            </a:endParaRPr>
          </a:p>
          <a:p>
            <a:r>
              <a:rPr lang="fr-BE" sz="2000" b="1" dirty="0">
                <a:latin typeface="Garamond" panose="02020404030301010803" pitchFamily="18" charset="0"/>
              </a:rPr>
              <a:t>6,1</a:t>
            </a:r>
          </a:p>
          <a:p>
            <a:endParaRPr lang="fr-BE" sz="2000" dirty="0">
              <a:latin typeface="Garamond" panose="02020404030301010803" pitchFamily="18" charset="0"/>
            </a:endParaRPr>
          </a:p>
          <a:p>
            <a:r>
              <a:rPr lang="fr-BE" sz="2000" i="1" dirty="0">
                <a:latin typeface="Garamond" panose="02020404030301010803" pitchFamily="18" charset="0"/>
              </a:rPr>
              <a:t>1,4</a:t>
            </a:r>
            <a:endParaRPr lang="fr-BE" sz="2000" dirty="0">
              <a:latin typeface="Garamond" panose="02020404030301010803" pitchFamily="18" charset="0"/>
            </a:endParaRPr>
          </a:p>
        </p:txBody>
      </p:sp>
      <p:sp>
        <p:nvSpPr>
          <p:cNvPr id="17" name="ZoneTexte 16"/>
          <p:cNvSpPr txBox="1"/>
          <p:nvPr/>
        </p:nvSpPr>
        <p:spPr>
          <a:xfrm>
            <a:off x="5906352" y="4628881"/>
            <a:ext cx="641444" cy="1631216"/>
          </a:xfrm>
          <a:prstGeom prst="rect">
            <a:avLst/>
          </a:prstGeom>
          <a:noFill/>
        </p:spPr>
        <p:txBody>
          <a:bodyPr wrap="square" rtlCol="0">
            <a:spAutoFit/>
          </a:bodyPr>
          <a:lstStyle/>
          <a:p>
            <a:r>
              <a:rPr lang="fr-BE" sz="2000" i="1" dirty="0">
                <a:latin typeface="Garamond" panose="02020404030301010803" pitchFamily="18" charset="0"/>
              </a:rPr>
              <a:t>9</a:t>
            </a:r>
          </a:p>
          <a:p>
            <a:endParaRPr lang="fr-BE" sz="2000" dirty="0">
              <a:latin typeface="Garamond" panose="02020404030301010803" pitchFamily="18" charset="0"/>
            </a:endParaRPr>
          </a:p>
          <a:p>
            <a:r>
              <a:rPr lang="fr-BE" sz="2000" b="1" dirty="0">
                <a:latin typeface="Garamond" panose="02020404030301010803" pitchFamily="18" charset="0"/>
              </a:rPr>
              <a:t>4,7</a:t>
            </a:r>
          </a:p>
          <a:p>
            <a:endParaRPr lang="fr-BE" sz="2000" dirty="0">
              <a:latin typeface="Garamond" panose="02020404030301010803" pitchFamily="18" charset="0"/>
            </a:endParaRPr>
          </a:p>
          <a:p>
            <a:r>
              <a:rPr lang="fr-BE" sz="2000" i="1" dirty="0">
                <a:latin typeface="Garamond" panose="02020404030301010803" pitchFamily="18" charset="0"/>
              </a:rPr>
              <a:t>0,4</a:t>
            </a:r>
            <a:endParaRPr lang="fr-BE" sz="2000" dirty="0">
              <a:latin typeface="Garamond" panose="02020404030301010803" pitchFamily="18" charset="0"/>
            </a:endParaRPr>
          </a:p>
        </p:txBody>
      </p:sp>
      <p:sp>
        <p:nvSpPr>
          <p:cNvPr id="18" name="ZoneTexte 17"/>
          <p:cNvSpPr txBox="1"/>
          <p:nvPr/>
        </p:nvSpPr>
        <p:spPr>
          <a:xfrm>
            <a:off x="7317197" y="4113955"/>
            <a:ext cx="641444" cy="1631216"/>
          </a:xfrm>
          <a:prstGeom prst="rect">
            <a:avLst/>
          </a:prstGeom>
          <a:noFill/>
        </p:spPr>
        <p:txBody>
          <a:bodyPr wrap="square" rtlCol="0">
            <a:spAutoFit/>
          </a:bodyPr>
          <a:lstStyle/>
          <a:p>
            <a:r>
              <a:rPr lang="fr-BE" sz="2000" i="1" dirty="0">
                <a:latin typeface="Garamond" panose="02020404030301010803" pitchFamily="18" charset="0"/>
              </a:rPr>
              <a:t>12,3</a:t>
            </a:r>
          </a:p>
          <a:p>
            <a:endParaRPr lang="fr-BE" sz="2000" dirty="0">
              <a:latin typeface="Garamond" panose="02020404030301010803" pitchFamily="18" charset="0"/>
            </a:endParaRPr>
          </a:p>
          <a:p>
            <a:r>
              <a:rPr lang="fr-BE" sz="2000" b="1" dirty="0">
                <a:latin typeface="Garamond" panose="02020404030301010803" pitchFamily="18" charset="0"/>
              </a:rPr>
              <a:t>7,5</a:t>
            </a:r>
          </a:p>
          <a:p>
            <a:endParaRPr lang="fr-BE" sz="2000" dirty="0">
              <a:latin typeface="Garamond" panose="02020404030301010803" pitchFamily="18" charset="0"/>
            </a:endParaRPr>
          </a:p>
          <a:p>
            <a:r>
              <a:rPr lang="fr-BE" sz="2000" i="1" dirty="0">
                <a:latin typeface="Garamond" panose="02020404030301010803" pitchFamily="18" charset="0"/>
              </a:rPr>
              <a:t>2,7</a:t>
            </a:r>
            <a:endParaRPr lang="fr-BE" sz="2000" dirty="0">
              <a:latin typeface="Garamond" panose="02020404030301010803" pitchFamily="18" charset="0"/>
            </a:endParaRPr>
          </a:p>
        </p:txBody>
      </p:sp>
      <p:sp>
        <p:nvSpPr>
          <p:cNvPr id="19" name="ZoneTexte 18"/>
          <p:cNvSpPr txBox="1"/>
          <p:nvPr/>
        </p:nvSpPr>
        <p:spPr>
          <a:xfrm>
            <a:off x="8822286" y="2271862"/>
            <a:ext cx="641444" cy="1631216"/>
          </a:xfrm>
          <a:prstGeom prst="rect">
            <a:avLst/>
          </a:prstGeom>
          <a:noFill/>
        </p:spPr>
        <p:txBody>
          <a:bodyPr wrap="square" rtlCol="0">
            <a:spAutoFit/>
          </a:bodyPr>
          <a:lstStyle/>
          <a:p>
            <a:r>
              <a:rPr lang="fr-BE" sz="2000" i="1" dirty="0">
                <a:latin typeface="Garamond" panose="02020404030301010803" pitchFamily="18" charset="0"/>
              </a:rPr>
              <a:t>21,8</a:t>
            </a:r>
          </a:p>
          <a:p>
            <a:endParaRPr lang="fr-BE" sz="2000" i="1" dirty="0">
              <a:latin typeface="Garamond" panose="02020404030301010803" pitchFamily="18" charset="0"/>
            </a:endParaRPr>
          </a:p>
          <a:p>
            <a:r>
              <a:rPr lang="fr-BE" sz="2000" b="1" i="1" dirty="0">
                <a:latin typeface="Garamond" panose="02020404030301010803" pitchFamily="18" charset="0"/>
              </a:rPr>
              <a:t>18,2</a:t>
            </a:r>
          </a:p>
          <a:p>
            <a:endParaRPr lang="fr-BE" sz="2000" i="1" dirty="0">
              <a:latin typeface="Garamond" panose="02020404030301010803" pitchFamily="18" charset="0"/>
            </a:endParaRPr>
          </a:p>
          <a:p>
            <a:r>
              <a:rPr lang="fr-BE" sz="2000" i="1" dirty="0">
                <a:latin typeface="Garamond" panose="02020404030301010803" pitchFamily="18" charset="0"/>
              </a:rPr>
              <a:t>14,6</a:t>
            </a:r>
            <a:endParaRPr lang="fr-BE" sz="2000" dirty="0">
              <a:latin typeface="Garamond" panose="02020404030301010803" pitchFamily="18" charset="0"/>
            </a:endParaRPr>
          </a:p>
        </p:txBody>
      </p:sp>
    </p:spTree>
    <p:extLst>
      <p:ext uri="{BB962C8B-B14F-4D97-AF65-F5344CB8AC3E}">
        <p14:creationId xmlns:p14="http://schemas.microsoft.com/office/powerpoint/2010/main" val="405886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8B122-F465-41C2-B43D-37307229F76A}"/>
              </a:ext>
            </a:extLst>
          </p:cNvPr>
          <p:cNvSpPr>
            <a:spLocks noGrp="1"/>
          </p:cNvSpPr>
          <p:nvPr>
            <p:ph type="title"/>
          </p:nvPr>
        </p:nvSpPr>
        <p:spPr/>
        <p:txBody>
          <a:bodyPr>
            <a:normAutofit/>
          </a:bodyPr>
          <a:lstStyle/>
          <a:p>
            <a:r>
              <a:rPr lang="en-GB" dirty="0">
                <a:latin typeface="Garamond" panose="02020404030301010803" pitchFamily="18" charset="0"/>
              </a:rPr>
              <a:t>Perspectives of </a:t>
            </a:r>
            <a:r>
              <a:rPr lang="en-GB" dirty="0" err="1">
                <a:latin typeface="Garamond" panose="02020404030301010803" pitchFamily="18" charset="0"/>
              </a:rPr>
              <a:t>mDOs</a:t>
            </a:r>
            <a:r>
              <a:rPr lang="en-GB" dirty="0">
                <a:latin typeface="Garamond" panose="02020404030301010803" pitchFamily="18" charset="0"/>
              </a:rPr>
              <a:t> and their relatives</a:t>
            </a:r>
            <a:endParaRPr lang="en-GB" noProof="0" dirty="0">
              <a:latin typeface="Garamond" panose="02020404030301010803" pitchFamily="18" charset="0"/>
              <a:ea typeface="Gadugi" panose="020B0502040204020203" pitchFamily="34" charset="0"/>
            </a:endParaRPr>
          </a:p>
        </p:txBody>
      </p:sp>
      <p:sp>
        <p:nvSpPr>
          <p:cNvPr id="3" name="Espace réservé du texte 2">
            <a:extLst>
              <a:ext uri="{FF2B5EF4-FFF2-40B4-BE49-F238E27FC236}">
                <a16:creationId xmlns:a16="http://schemas.microsoft.com/office/drawing/2014/main" id="{FB1AB6F3-C878-4703-BD82-551B9B737E11}"/>
              </a:ext>
            </a:extLst>
          </p:cNvPr>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55009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latin typeface="Garamond" panose="02020404030301010803" pitchFamily="18" charset="0"/>
              </a:rPr>
              <a:t>Sample details</a:t>
            </a:r>
          </a:p>
        </p:txBody>
      </p:sp>
      <p:sp>
        <p:nvSpPr>
          <p:cNvPr id="3" name="Espace réservé du contenu 2"/>
          <p:cNvSpPr>
            <a:spLocks noGrp="1"/>
          </p:cNvSpPr>
          <p:nvPr>
            <p:ph idx="1"/>
          </p:nvPr>
        </p:nvSpPr>
        <p:spPr/>
        <p:txBody>
          <a:bodyPr/>
          <a:lstStyle/>
          <a:p>
            <a:endParaRPr lang="fr-BE" dirty="0">
              <a:latin typeface="Garamond" panose="02020404030301010803" pitchFamily="18" charset="0"/>
            </a:endParaRPr>
          </a:p>
        </p:txBody>
      </p:sp>
      <p:graphicFrame>
        <p:nvGraphicFramePr>
          <p:cNvPr id="4" name="Tabel 5"/>
          <p:cNvGraphicFramePr>
            <a:graphicFrameLocks noGrp="1"/>
          </p:cNvGraphicFramePr>
          <p:nvPr>
            <p:extLst/>
          </p:nvPr>
        </p:nvGraphicFramePr>
        <p:xfrm>
          <a:off x="714724" y="2638044"/>
          <a:ext cx="5481919" cy="4224505"/>
        </p:xfrm>
        <a:graphic>
          <a:graphicData uri="http://schemas.openxmlformats.org/drawingml/2006/table">
            <a:tbl>
              <a:tblPr firstRow="1" bandRow="1">
                <a:tableStyleId>{5C22544A-7EE6-4342-B048-85BDC9FD1C3A}</a:tableStyleId>
              </a:tblPr>
              <a:tblGrid>
                <a:gridCol w="2233192">
                  <a:extLst>
                    <a:ext uri="{9D8B030D-6E8A-4147-A177-3AD203B41FA5}">
                      <a16:colId xmlns:a16="http://schemas.microsoft.com/office/drawing/2014/main" val="20000"/>
                    </a:ext>
                  </a:extLst>
                </a:gridCol>
                <a:gridCol w="3248727">
                  <a:extLst>
                    <a:ext uri="{9D8B030D-6E8A-4147-A177-3AD203B41FA5}">
                      <a16:colId xmlns:a16="http://schemas.microsoft.com/office/drawing/2014/main" val="20001"/>
                    </a:ext>
                  </a:extLst>
                </a:gridCol>
              </a:tblGrid>
              <a:tr h="719305">
                <a:tc>
                  <a:txBody>
                    <a:bodyPr/>
                    <a:lstStyle/>
                    <a:p>
                      <a:endParaRPr lang="nl-BE" sz="2000" dirty="0">
                        <a:latin typeface="Garamond" panose="02020404030301010803" pitchFamily="18" charset="0"/>
                      </a:endParaRPr>
                    </a:p>
                  </a:txBody>
                  <a:tcPr/>
                </a:tc>
                <a:tc>
                  <a:txBody>
                    <a:bodyPr/>
                    <a:lstStyle/>
                    <a:p>
                      <a:r>
                        <a:rPr lang="nl-BE" sz="2000" dirty="0" err="1">
                          <a:latin typeface="Garamond" panose="02020404030301010803" pitchFamily="18" charset="0"/>
                        </a:rPr>
                        <a:t>MDOs</a:t>
                      </a:r>
                      <a:r>
                        <a:rPr lang="nl-BE" sz="2000" dirty="0">
                          <a:latin typeface="Garamond" panose="02020404030301010803" pitchFamily="18" charset="0"/>
                        </a:rPr>
                        <a:t> (n =</a:t>
                      </a:r>
                      <a:r>
                        <a:rPr lang="nl-BE" sz="2000" baseline="0" dirty="0">
                          <a:latin typeface="Garamond" panose="02020404030301010803" pitchFamily="18" charset="0"/>
                        </a:rPr>
                        <a:t> 23)</a:t>
                      </a:r>
                      <a:endParaRPr lang="nl-BE" sz="2000" dirty="0">
                        <a:latin typeface="Garamond" panose="02020404030301010803" pitchFamily="18" charset="0"/>
                      </a:endParaRPr>
                    </a:p>
                  </a:txBody>
                  <a:tcPr/>
                </a:tc>
                <a:extLst>
                  <a:ext uri="{0D108BD9-81ED-4DB2-BD59-A6C34878D82A}">
                    <a16:rowId xmlns:a16="http://schemas.microsoft.com/office/drawing/2014/main" val="10000"/>
                  </a:ext>
                </a:extLst>
              </a:tr>
              <a:tr h="370840">
                <a:tc>
                  <a:txBody>
                    <a:bodyPr/>
                    <a:lstStyle/>
                    <a:p>
                      <a:r>
                        <a:rPr lang="nl-BE" sz="2000" dirty="0" err="1">
                          <a:latin typeface="Garamond" panose="02020404030301010803" pitchFamily="18" charset="0"/>
                        </a:rPr>
                        <a:t>Average</a:t>
                      </a:r>
                      <a:r>
                        <a:rPr lang="nl-BE" sz="2000" baseline="0" dirty="0">
                          <a:latin typeface="Garamond" panose="02020404030301010803" pitchFamily="18" charset="0"/>
                        </a:rPr>
                        <a:t> </a:t>
                      </a:r>
                      <a:r>
                        <a:rPr lang="nl-BE" sz="2000" dirty="0" err="1">
                          <a:latin typeface="Garamond" panose="02020404030301010803" pitchFamily="18" charset="0"/>
                        </a:rPr>
                        <a:t>age</a:t>
                      </a:r>
                      <a:endParaRPr lang="nl-BE" sz="2000" dirty="0">
                        <a:latin typeface="Garamond" panose="02020404030301010803" pitchFamily="18" charset="0"/>
                      </a:endParaRPr>
                    </a:p>
                  </a:txBody>
                  <a:tcPr/>
                </a:tc>
                <a:tc>
                  <a:txBody>
                    <a:bodyPr/>
                    <a:lstStyle/>
                    <a:p>
                      <a:r>
                        <a:rPr lang="nl-BE" sz="2000" dirty="0">
                          <a:latin typeface="Garamond" panose="02020404030301010803" pitchFamily="18" charset="0"/>
                        </a:rPr>
                        <a:t>43 (20 - 67)</a:t>
                      </a:r>
                    </a:p>
                  </a:txBody>
                  <a:tcPr/>
                </a:tc>
                <a:extLst>
                  <a:ext uri="{0D108BD9-81ED-4DB2-BD59-A6C34878D82A}">
                    <a16:rowId xmlns:a16="http://schemas.microsoft.com/office/drawing/2014/main" val="10001"/>
                  </a:ext>
                </a:extLst>
              </a:tr>
              <a:tr h="370840">
                <a:tc>
                  <a:txBody>
                    <a:bodyPr/>
                    <a:lstStyle/>
                    <a:p>
                      <a:r>
                        <a:rPr lang="nl-BE" sz="2000" dirty="0" err="1">
                          <a:latin typeface="Garamond" panose="02020404030301010803" pitchFamily="18" charset="0"/>
                        </a:rPr>
                        <a:t>Duration</a:t>
                      </a:r>
                      <a:r>
                        <a:rPr lang="nl-BE" sz="2000" dirty="0">
                          <a:latin typeface="Garamond" panose="02020404030301010803" pitchFamily="18" charset="0"/>
                        </a:rPr>
                        <a:t> of </a:t>
                      </a:r>
                      <a:r>
                        <a:rPr lang="nl-BE" sz="2000" dirty="0" err="1">
                          <a:latin typeface="Garamond" panose="02020404030301010803" pitchFamily="18" charset="0"/>
                        </a:rPr>
                        <a:t>internment</a:t>
                      </a:r>
                      <a:r>
                        <a:rPr lang="nl-BE" sz="2000" baseline="0" dirty="0">
                          <a:latin typeface="Garamond" panose="02020404030301010803" pitchFamily="18" charset="0"/>
                        </a:rPr>
                        <a:t> </a:t>
                      </a:r>
                      <a:endParaRPr lang="nl-BE" sz="2000" dirty="0">
                        <a:latin typeface="Garamond" panose="02020404030301010803" pitchFamily="18" charset="0"/>
                      </a:endParaRPr>
                    </a:p>
                  </a:txBody>
                  <a:tcPr/>
                </a:tc>
                <a:tc>
                  <a:txBody>
                    <a:bodyPr/>
                    <a:lstStyle/>
                    <a:p>
                      <a:r>
                        <a:rPr lang="nl-BE" sz="2000" dirty="0">
                          <a:latin typeface="Garamond" panose="02020404030301010803" pitchFamily="18" charset="0"/>
                        </a:rPr>
                        <a:t>&lt; 1 – 27 </a:t>
                      </a:r>
                      <a:r>
                        <a:rPr lang="nl-BE" sz="2000" dirty="0" err="1">
                          <a:latin typeface="Garamond" panose="02020404030301010803" pitchFamily="18" charset="0"/>
                        </a:rPr>
                        <a:t>years</a:t>
                      </a:r>
                      <a:endParaRPr lang="nl-BE" sz="2000" dirty="0">
                        <a:latin typeface="Garamond" panose="02020404030301010803" pitchFamily="18" charset="0"/>
                      </a:endParaRPr>
                    </a:p>
                  </a:txBody>
                  <a:tcPr/>
                </a:tc>
                <a:extLst>
                  <a:ext uri="{0D108BD9-81ED-4DB2-BD59-A6C34878D82A}">
                    <a16:rowId xmlns:a16="http://schemas.microsoft.com/office/drawing/2014/main" val="10002"/>
                  </a:ext>
                </a:extLst>
              </a:tr>
              <a:tr h="370840">
                <a:tc>
                  <a:txBody>
                    <a:bodyPr/>
                    <a:lstStyle/>
                    <a:p>
                      <a:r>
                        <a:rPr lang="nl-BE" sz="2000" dirty="0">
                          <a:latin typeface="Garamond" panose="02020404030301010803" pitchFamily="18" charset="0"/>
                        </a:rPr>
                        <a:t>Gender</a:t>
                      </a:r>
                    </a:p>
                  </a:txBody>
                  <a:tcPr/>
                </a:tc>
                <a:tc>
                  <a:txBody>
                    <a:bodyPr/>
                    <a:lstStyle/>
                    <a:p>
                      <a:r>
                        <a:rPr lang="nl-BE" sz="2000" dirty="0">
                          <a:latin typeface="Garamond" panose="02020404030301010803" pitchFamily="18" charset="0"/>
                        </a:rPr>
                        <a:t>M:</a:t>
                      </a:r>
                      <a:r>
                        <a:rPr lang="nl-BE" sz="2000" baseline="0" dirty="0">
                          <a:latin typeface="Garamond" panose="02020404030301010803" pitchFamily="18" charset="0"/>
                        </a:rPr>
                        <a:t> 18</a:t>
                      </a:r>
                    </a:p>
                    <a:p>
                      <a:r>
                        <a:rPr lang="nl-BE" sz="2000" baseline="0" dirty="0">
                          <a:latin typeface="Garamond" panose="02020404030301010803" pitchFamily="18" charset="0"/>
                        </a:rPr>
                        <a:t>F: 5</a:t>
                      </a:r>
                      <a:endParaRPr lang="nl-BE" sz="2000" dirty="0">
                        <a:latin typeface="Garamond" panose="02020404030301010803" pitchFamily="18" charset="0"/>
                      </a:endParaRPr>
                    </a:p>
                  </a:txBody>
                  <a:tcPr/>
                </a:tc>
                <a:extLst>
                  <a:ext uri="{0D108BD9-81ED-4DB2-BD59-A6C34878D82A}">
                    <a16:rowId xmlns:a16="http://schemas.microsoft.com/office/drawing/2014/main" val="10003"/>
                  </a:ext>
                </a:extLst>
              </a:tr>
              <a:tr h="370840">
                <a:tc>
                  <a:txBody>
                    <a:bodyPr/>
                    <a:lstStyle/>
                    <a:p>
                      <a:r>
                        <a:rPr lang="nl-BE" sz="2000" dirty="0">
                          <a:latin typeface="Garamond" panose="02020404030301010803" pitchFamily="18" charset="0"/>
                        </a:rPr>
                        <a:t>Security level</a:t>
                      </a:r>
                    </a:p>
                  </a:txBody>
                  <a:tcPr/>
                </a:tc>
                <a:tc>
                  <a:txBody>
                    <a:bodyPr/>
                    <a:lstStyle/>
                    <a:p>
                      <a:r>
                        <a:rPr lang="nl-BE" sz="2000" dirty="0">
                          <a:latin typeface="Garamond" panose="02020404030301010803" pitchFamily="18" charset="0"/>
                        </a:rPr>
                        <a:t>Low:</a:t>
                      </a:r>
                      <a:r>
                        <a:rPr lang="nl-BE" sz="2000" baseline="0" dirty="0">
                          <a:latin typeface="Garamond" panose="02020404030301010803" pitchFamily="18" charset="0"/>
                        </a:rPr>
                        <a:t> 6</a:t>
                      </a:r>
                    </a:p>
                    <a:p>
                      <a:r>
                        <a:rPr lang="nl-BE" sz="2000" baseline="0" dirty="0">
                          <a:latin typeface="Garamond" panose="02020404030301010803" pitchFamily="18" charset="0"/>
                        </a:rPr>
                        <a:t>Medium: 10</a:t>
                      </a:r>
                    </a:p>
                    <a:p>
                      <a:r>
                        <a:rPr lang="nl-BE" sz="2000" baseline="0" dirty="0">
                          <a:latin typeface="Garamond" panose="02020404030301010803" pitchFamily="18" charset="0"/>
                        </a:rPr>
                        <a:t>High: 7</a:t>
                      </a:r>
                      <a:endParaRPr lang="nl-BE" sz="2000" dirty="0">
                        <a:latin typeface="Garamond" panose="02020404030301010803" pitchFamily="18" charset="0"/>
                      </a:endParaRPr>
                    </a:p>
                  </a:txBody>
                  <a:tcPr/>
                </a:tc>
                <a:extLst>
                  <a:ext uri="{0D108BD9-81ED-4DB2-BD59-A6C34878D82A}">
                    <a16:rowId xmlns:a16="http://schemas.microsoft.com/office/drawing/2014/main" val="10004"/>
                  </a:ext>
                </a:extLst>
              </a:tr>
              <a:tr h="370840">
                <a:tc>
                  <a:txBody>
                    <a:bodyPr/>
                    <a:lstStyle/>
                    <a:p>
                      <a:r>
                        <a:rPr lang="nl-BE" sz="2000" dirty="0" err="1">
                          <a:latin typeface="Garamond" panose="02020404030301010803" pitchFamily="18" charset="0"/>
                        </a:rPr>
                        <a:t>Flanders</a:t>
                      </a:r>
                      <a:r>
                        <a:rPr lang="nl-BE" sz="2000" dirty="0">
                          <a:latin typeface="Garamond" panose="02020404030301010803" pitchFamily="18" charset="0"/>
                        </a:rPr>
                        <a:t>/</a:t>
                      </a:r>
                      <a:r>
                        <a:rPr lang="nl-BE" sz="2000" dirty="0" err="1">
                          <a:latin typeface="Garamond" panose="02020404030301010803" pitchFamily="18" charset="0"/>
                        </a:rPr>
                        <a:t>Brusssels</a:t>
                      </a:r>
                      <a:endParaRPr lang="nl-BE" sz="2000" dirty="0">
                        <a:latin typeface="Garamond" panose="02020404030301010803" pitchFamily="18" charset="0"/>
                      </a:endParaRPr>
                    </a:p>
                  </a:txBody>
                  <a:tcPr/>
                </a:tc>
                <a:tc>
                  <a:txBody>
                    <a:bodyPr/>
                    <a:lstStyle/>
                    <a:p>
                      <a:r>
                        <a:rPr lang="nl-BE" sz="2000" dirty="0">
                          <a:latin typeface="Garamond" panose="02020404030301010803" pitchFamily="18" charset="0"/>
                        </a:rPr>
                        <a:t>n</a:t>
                      </a:r>
                      <a:r>
                        <a:rPr lang="nl-BE" sz="2000" baseline="0" dirty="0">
                          <a:latin typeface="Garamond" panose="02020404030301010803" pitchFamily="18" charset="0"/>
                        </a:rPr>
                        <a:t> = 15</a:t>
                      </a:r>
                    </a:p>
                    <a:p>
                      <a:r>
                        <a:rPr lang="nl-BE" sz="2000" baseline="0" dirty="0">
                          <a:latin typeface="Garamond" panose="02020404030301010803" pitchFamily="18" charset="0"/>
                        </a:rPr>
                        <a:t>n= 8</a:t>
                      </a:r>
                      <a:endParaRPr lang="nl-BE" sz="2000" dirty="0">
                        <a:latin typeface="Garamond" panose="02020404030301010803" pitchFamily="18" charset="0"/>
                      </a:endParaRPr>
                    </a:p>
                  </a:txBody>
                  <a:tcPr/>
                </a:tc>
                <a:extLst>
                  <a:ext uri="{0D108BD9-81ED-4DB2-BD59-A6C34878D82A}">
                    <a16:rowId xmlns:a16="http://schemas.microsoft.com/office/drawing/2014/main" val="10005"/>
                  </a:ext>
                </a:extLst>
              </a:tr>
            </a:tbl>
          </a:graphicData>
        </a:graphic>
      </p:graphicFrame>
      <p:graphicFrame>
        <p:nvGraphicFramePr>
          <p:cNvPr id="5" name="Tabel 6"/>
          <p:cNvGraphicFramePr>
            <a:graphicFrameLocks noGrp="1"/>
          </p:cNvGraphicFramePr>
          <p:nvPr>
            <p:extLst/>
          </p:nvPr>
        </p:nvGraphicFramePr>
        <p:xfrm>
          <a:off x="6358008" y="2638043"/>
          <a:ext cx="5293659" cy="3592232"/>
        </p:xfrm>
        <a:graphic>
          <a:graphicData uri="http://schemas.openxmlformats.org/drawingml/2006/table">
            <a:tbl>
              <a:tblPr firstRow="1" bandRow="1">
                <a:tableStyleId>{5C22544A-7EE6-4342-B048-85BDC9FD1C3A}</a:tableStyleId>
              </a:tblPr>
              <a:tblGrid>
                <a:gridCol w="2048260">
                  <a:extLst>
                    <a:ext uri="{9D8B030D-6E8A-4147-A177-3AD203B41FA5}">
                      <a16:colId xmlns:a16="http://schemas.microsoft.com/office/drawing/2014/main" val="20000"/>
                    </a:ext>
                  </a:extLst>
                </a:gridCol>
                <a:gridCol w="3245399">
                  <a:extLst>
                    <a:ext uri="{9D8B030D-6E8A-4147-A177-3AD203B41FA5}">
                      <a16:colId xmlns:a16="http://schemas.microsoft.com/office/drawing/2014/main" val="20001"/>
                    </a:ext>
                  </a:extLst>
                </a:gridCol>
              </a:tblGrid>
              <a:tr h="393392">
                <a:tc>
                  <a:txBody>
                    <a:bodyPr/>
                    <a:lstStyle/>
                    <a:p>
                      <a:endParaRPr lang="nl-BE" sz="2000" dirty="0">
                        <a:latin typeface="Garamond" panose="02020404030301010803" pitchFamily="18" charset="0"/>
                      </a:endParaRPr>
                    </a:p>
                  </a:txBody>
                  <a:tcPr/>
                </a:tc>
                <a:tc>
                  <a:txBody>
                    <a:bodyPr/>
                    <a:lstStyle/>
                    <a:p>
                      <a:r>
                        <a:rPr lang="nl-BE" sz="2000" dirty="0">
                          <a:latin typeface="Garamond" panose="02020404030301010803" pitchFamily="18" charset="0"/>
                        </a:rPr>
                        <a:t>Family members (n = 17) </a:t>
                      </a:r>
                    </a:p>
                    <a:p>
                      <a:r>
                        <a:rPr lang="nl-BE" sz="2000" dirty="0">
                          <a:latin typeface="Garamond" panose="02020404030301010803" pitchFamily="18" charset="0"/>
                        </a:rPr>
                        <a:t>of</a:t>
                      </a:r>
                      <a:r>
                        <a:rPr lang="nl-BE" sz="2000" baseline="0" dirty="0">
                          <a:latin typeface="Garamond" panose="02020404030301010803" pitchFamily="18" charset="0"/>
                        </a:rPr>
                        <a:t> 11 different families*</a:t>
                      </a:r>
                      <a:endParaRPr lang="nl-BE" sz="2000" dirty="0">
                        <a:latin typeface="Garamond" panose="02020404030301010803" pitchFamily="18" charset="0"/>
                      </a:endParaRPr>
                    </a:p>
                  </a:txBody>
                  <a:tcPr/>
                </a:tc>
                <a:extLst>
                  <a:ext uri="{0D108BD9-81ED-4DB2-BD59-A6C34878D82A}">
                    <a16:rowId xmlns:a16="http://schemas.microsoft.com/office/drawing/2014/main" val="10000"/>
                  </a:ext>
                </a:extLst>
              </a:tr>
              <a:tr h="422309">
                <a:tc>
                  <a:txBody>
                    <a:bodyPr/>
                    <a:lstStyle/>
                    <a:p>
                      <a:r>
                        <a:rPr lang="nl-BE" sz="2000" dirty="0" err="1">
                          <a:latin typeface="Garamond" panose="02020404030301010803" pitchFamily="18" charset="0"/>
                        </a:rPr>
                        <a:t>Average</a:t>
                      </a:r>
                      <a:r>
                        <a:rPr lang="nl-BE" sz="2000" baseline="0" dirty="0">
                          <a:latin typeface="Garamond" panose="02020404030301010803" pitchFamily="18" charset="0"/>
                        </a:rPr>
                        <a:t> </a:t>
                      </a:r>
                      <a:r>
                        <a:rPr lang="nl-BE" sz="2000" dirty="0" err="1">
                          <a:latin typeface="Garamond" panose="02020404030301010803" pitchFamily="18" charset="0"/>
                        </a:rPr>
                        <a:t>age</a:t>
                      </a:r>
                      <a:endParaRPr lang="nl-BE" sz="2000" dirty="0">
                        <a:latin typeface="Garamond" panose="02020404030301010803" pitchFamily="18" charset="0"/>
                      </a:endParaRPr>
                    </a:p>
                  </a:txBody>
                  <a:tcPr/>
                </a:tc>
                <a:tc>
                  <a:txBody>
                    <a:bodyPr/>
                    <a:lstStyle/>
                    <a:p>
                      <a:r>
                        <a:rPr lang="nl-BE" sz="2000" dirty="0">
                          <a:latin typeface="Garamond" panose="02020404030301010803" pitchFamily="18" charset="0"/>
                        </a:rPr>
                        <a:t>61 (47 - 70)</a:t>
                      </a:r>
                    </a:p>
                  </a:txBody>
                  <a:tcPr/>
                </a:tc>
                <a:extLst>
                  <a:ext uri="{0D108BD9-81ED-4DB2-BD59-A6C34878D82A}">
                    <a16:rowId xmlns:a16="http://schemas.microsoft.com/office/drawing/2014/main" val="10001"/>
                  </a:ext>
                </a:extLst>
              </a:tr>
              <a:tr h="747162">
                <a:tc>
                  <a:txBody>
                    <a:bodyPr/>
                    <a:lstStyle/>
                    <a:p>
                      <a:r>
                        <a:rPr lang="nl-BE" sz="2000" dirty="0" err="1">
                          <a:latin typeface="Garamond" panose="02020404030301010803" pitchFamily="18" charset="0"/>
                        </a:rPr>
                        <a:t>Duration</a:t>
                      </a:r>
                      <a:r>
                        <a:rPr lang="nl-BE" sz="2000" dirty="0">
                          <a:latin typeface="Garamond" panose="02020404030301010803" pitchFamily="18" charset="0"/>
                        </a:rPr>
                        <a:t> of </a:t>
                      </a:r>
                      <a:r>
                        <a:rPr lang="nl-BE" sz="2000" dirty="0" err="1">
                          <a:latin typeface="Garamond" panose="02020404030301010803" pitchFamily="18" charset="0"/>
                        </a:rPr>
                        <a:t>internment</a:t>
                      </a:r>
                      <a:r>
                        <a:rPr lang="nl-BE" sz="2000" baseline="0" dirty="0">
                          <a:latin typeface="Garamond" panose="02020404030301010803" pitchFamily="18" charset="0"/>
                        </a:rPr>
                        <a:t> </a:t>
                      </a:r>
                      <a:endParaRPr lang="nl-BE" sz="2000" dirty="0">
                        <a:latin typeface="Garamond" panose="02020404030301010803" pitchFamily="18" charset="0"/>
                      </a:endParaRPr>
                    </a:p>
                  </a:txBody>
                  <a:tcPr/>
                </a:tc>
                <a:tc>
                  <a:txBody>
                    <a:bodyPr/>
                    <a:lstStyle/>
                    <a:p>
                      <a:r>
                        <a:rPr lang="nl-BE" sz="2000" dirty="0">
                          <a:latin typeface="Garamond" panose="02020404030301010803" pitchFamily="18" charset="0"/>
                        </a:rPr>
                        <a:t>&lt;</a:t>
                      </a:r>
                      <a:r>
                        <a:rPr lang="nl-BE" sz="2000" baseline="0" dirty="0">
                          <a:latin typeface="Garamond" panose="02020404030301010803" pitchFamily="18" charset="0"/>
                        </a:rPr>
                        <a:t> 1 – 23 </a:t>
                      </a:r>
                      <a:r>
                        <a:rPr lang="nl-BE" sz="2000" baseline="0" dirty="0" err="1">
                          <a:latin typeface="Garamond" panose="02020404030301010803" pitchFamily="18" charset="0"/>
                        </a:rPr>
                        <a:t>years</a:t>
                      </a:r>
                      <a:r>
                        <a:rPr lang="nl-BE" sz="2000" baseline="0" dirty="0">
                          <a:latin typeface="Garamond" panose="02020404030301010803" pitchFamily="18" charset="0"/>
                        </a:rPr>
                        <a:t> </a:t>
                      </a:r>
                      <a:endParaRPr lang="nl-BE" sz="2000" dirty="0">
                        <a:latin typeface="Garamond" panose="02020404030301010803" pitchFamily="18" charset="0"/>
                      </a:endParaRPr>
                    </a:p>
                  </a:txBody>
                  <a:tcPr/>
                </a:tc>
                <a:extLst>
                  <a:ext uri="{0D108BD9-81ED-4DB2-BD59-A6C34878D82A}">
                    <a16:rowId xmlns:a16="http://schemas.microsoft.com/office/drawing/2014/main" val="10002"/>
                  </a:ext>
                </a:extLst>
              </a:tr>
              <a:tr h="1721721">
                <a:tc>
                  <a:txBody>
                    <a:bodyPr/>
                    <a:lstStyle/>
                    <a:p>
                      <a:r>
                        <a:rPr lang="nl-BE" sz="2000" dirty="0">
                          <a:latin typeface="Garamond" panose="02020404030301010803" pitchFamily="18" charset="0"/>
                        </a:rPr>
                        <a:t>Family </a:t>
                      </a:r>
                      <a:r>
                        <a:rPr lang="nl-BE" sz="2000" dirty="0" err="1">
                          <a:latin typeface="Garamond" panose="02020404030301010803" pitchFamily="18" charset="0"/>
                        </a:rPr>
                        <a:t>role</a:t>
                      </a:r>
                      <a:endParaRPr lang="nl-BE" sz="2000" dirty="0">
                        <a:latin typeface="Garamond" panose="02020404030301010803" pitchFamily="18" charset="0"/>
                      </a:endParaRPr>
                    </a:p>
                  </a:txBody>
                  <a:tcPr/>
                </a:tc>
                <a:tc>
                  <a:txBody>
                    <a:bodyPr/>
                    <a:lstStyle/>
                    <a:p>
                      <a:r>
                        <a:rPr lang="nl-BE" sz="2000" dirty="0" err="1">
                          <a:latin typeface="Garamond" panose="02020404030301010803" pitchFamily="18" charset="0"/>
                        </a:rPr>
                        <a:t>Mothers</a:t>
                      </a:r>
                      <a:r>
                        <a:rPr lang="nl-BE" sz="2000" baseline="0" dirty="0">
                          <a:latin typeface="Garamond" panose="02020404030301010803" pitchFamily="18" charset="0"/>
                        </a:rPr>
                        <a:t>: 8</a:t>
                      </a:r>
                    </a:p>
                    <a:p>
                      <a:r>
                        <a:rPr lang="nl-BE" sz="2000" baseline="0" dirty="0" err="1">
                          <a:latin typeface="Garamond" panose="02020404030301010803" pitchFamily="18" charset="0"/>
                        </a:rPr>
                        <a:t>Fathers</a:t>
                      </a:r>
                      <a:r>
                        <a:rPr lang="nl-BE" sz="2000" baseline="0" dirty="0">
                          <a:latin typeface="Garamond" panose="02020404030301010803" pitchFamily="18" charset="0"/>
                        </a:rPr>
                        <a:t>: 5</a:t>
                      </a:r>
                    </a:p>
                    <a:p>
                      <a:r>
                        <a:rPr lang="nl-BE" sz="2000" baseline="0" dirty="0">
                          <a:latin typeface="Garamond" panose="02020404030301010803" pitchFamily="18" charset="0"/>
                        </a:rPr>
                        <a:t>Partner: 1</a:t>
                      </a:r>
                    </a:p>
                    <a:p>
                      <a:r>
                        <a:rPr lang="nl-BE" sz="2000" baseline="0" dirty="0" err="1">
                          <a:latin typeface="Garamond" panose="02020404030301010803" pitchFamily="18" charset="0"/>
                        </a:rPr>
                        <a:t>Niece</a:t>
                      </a:r>
                      <a:r>
                        <a:rPr lang="nl-BE" sz="2000" baseline="0" dirty="0">
                          <a:latin typeface="Garamond" panose="02020404030301010803" pitchFamily="18" charset="0"/>
                        </a:rPr>
                        <a:t>/</a:t>
                      </a:r>
                      <a:r>
                        <a:rPr lang="nl-BE" sz="2000" baseline="0" dirty="0" err="1">
                          <a:latin typeface="Garamond" panose="02020404030301010803" pitchFamily="18" charset="0"/>
                        </a:rPr>
                        <a:t>Nephew</a:t>
                      </a:r>
                      <a:r>
                        <a:rPr lang="nl-BE" sz="2000" baseline="0" dirty="0">
                          <a:latin typeface="Garamond" panose="02020404030301010803" pitchFamily="18" charset="0"/>
                        </a:rPr>
                        <a:t>: 2</a:t>
                      </a:r>
                    </a:p>
                    <a:p>
                      <a:r>
                        <a:rPr lang="nl-BE" sz="2000" baseline="0" dirty="0" err="1">
                          <a:latin typeface="Garamond" panose="02020404030301010803" pitchFamily="18" charset="0"/>
                        </a:rPr>
                        <a:t>Stepfather</a:t>
                      </a:r>
                      <a:r>
                        <a:rPr lang="nl-BE" sz="2000" baseline="0" dirty="0">
                          <a:latin typeface="Garamond" panose="02020404030301010803" pitchFamily="18" charset="0"/>
                        </a:rPr>
                        <a:t>: 1</a:t>
                      </a:r>
                    </a:p>
                  </a:txBody>
                  <a:tcPr/>
                </a:tc>
                <a:extLst>
                  <a:ext uri="{0D108BD9-81ED-4DB2-BD59-A6C34878D82A}">
                    <a16:rowId xmlns:a16="http://schemas.microsoft.com/office/drawing/2014/main" val="10003"/>
                  </a:ext>
                </a:extLst>
              </a:tr>
            </a:tbl>
          </a:graphicData>
        </a:graphic>
      </p:graphicFrame>
      <p:sp>
        <p:nvSpPr>
          <p:cNvPr id="6" name="Rechthoek 5"/>
          <p:cNvSpPr/>
          <p:nvPr/>
        </p:nvSpPr>
        <p:spPr>
          <a:xfrm>
            <a:off x="6358008" y="6170152"/>
            <a:ext cx="2591992" cy="369332"/>
          </a:xfrm>
          <a:prstGeom prst="rect">
            <a:avLst/>
          </a:prstGeom>
        </p:spPr>
        <p:txBody>
          <a:bodyPr wrap="none">
            <a:spAutoFit/>
          </a:bodyPr>
          <a:lstStyle/>
          <a:p>
            <a:r>
              <a:rPr lang="nl-BE" i="1" dirty="0">
                <a:latin typeface="Garamond" panose="02020404030301010803" pitchFamily="18" charset="0"/>
              </a:rPr>
              <a:t>*in </a:t>
            </a:r>
            <a:r>
              <a:rPr lang="nl-BE" i="1" dirty="0" err="1">
                <a:latin typeface="Garamond" panose="02020404030301010803" pitchFamily="18" charset="0"/>
              </a:rPr>
              <a:t>total</a:t>
            </a:r>
            <a:r>
              <a:rPr lang="nl-BE" i="1" dirty="0">
                <a:latin typeface="Garamond" panose="02020404030301010803" pitchFamily="18" charset="0"/>
              </a:rPr>
              <a:t>: 6 </a:t>
            </a:r>
            <a:r>
              <a:rPr lang="nl-BE" i="1" dirty="0" err="1">
                <a:latin typeface="Garamond" panose="02020404030301010803" pitchFamily="18" charset="0"/>
              </a:rPr>
              <a:t>couples</a:t>
            </a:r>
            <a:r>
              <a:rPr lang="nl-BE" i="1" dirty="0">
                <a:latin typeface="Garamond" panose="02020404030301010803" pitchFamily="18" charset="0"/>
              </a:rPr>
              <a:t> </a:t>
            </a:r>
            <a:r>
              <a:rPr lang="nl-BE" i="1" dirty="0" err="1">
                <a:latin typeface="Garamond" panose="02020404030301010803" pitchFamily="18" charset="0"/>
              </a:rPr>
              <a:t>participated</a:t>
            </a:r>
            <a:endParaRPr lang="nl-BE" i="1" dirty="0">
              <a:latin typeface="Garamond" panose="02020404030301010803" pitchFamily="18" charset="0"/>
            </a:endParaRPr>
          </a:p>
        </p:txBody>
      </p:sp>
    </p:spTree>
    <p:extLst>
      <p:ext uri="{BB962C8B-B14F-4D97-AF65-F5344CB8AC3E}">
        <p14:creationId xmlns:p14="http://schemas.microsoft.com/office/powerpoint/2010/main" val="302939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571806"/>
            <a:ext cx="7729728" cy="1188720"/>
          </a:xfrm>
        </p:spPr>
        <p:txBody>
          <a:bodyPr/>
          <a:lstStyle/>
          <a:p>
            <a:r>
              <a:rPr lang="en-GB" dirty="0">
                <a:latin typeface="Garamond" panose="02020404030301010803" pitchFamily="18" charset="0"/>
              </a:rPr>
              <a:t>Common perspectives of MDOS and family</a:t>
            </a:r>
          </a:p>
        </p:txBody>
      </p:sp>
      <p:sp>
        <p:nvSpPr>
          <p:cNvPr id="3" name="Tijdelijke aanduiding voor inhoud 2"/>
          <p:cNvSpPr>
            <a:spLocks noGrp="1"/>
          </p:cNvSpPr>
          <p:nvPr>
            <p:ph idx="1"/>
          </p:nvPr>
        </p:nvSpPr>
        <p:spPr>
          <a:xfrm>
            <a:off x="752475" y="2114550"/>
            <a:ext cx="9884659" cy="4540893"/>
          </a:xfrm>
        </p:spPr>
        <p:txBody>
          <a:bodyPr>
            <a:normAutofit fontScale="92500" lnSpcReduction="10000"/>
          </a:bodyPr>
          <a:lstStyle/>
          <a:p>
            <a:pPr marL="514350" indent="-514350">
              <a:buFont typeface="+mj-lt"/>
              <a:buAutoNum type="arabicPeriod"/>
            </a:pPr>
            <a:r>
              <a:rPr lang="en-GB" sz="2800" dirty="0">
                <a:latin typeface="Garamond" panose="02020404030301010803" pitchFamily="18" charset="0"/>
              </a:rPr>
              <a:t>‘No’ voice and lack of involvement</a:t>
            </a:r>
          </a:p>
          <a:p>
            <a:pPr lvl="1"/>
            <a:r>
              <a:rPr lang="en-GB" sz="2400" dirty="0">
                <a:latin typeface="Garamond" panose="02020404030301010803" pitchFamily="18" charset="0"/>
              </a:rPr>
              <a:t>In decision making process</a:t>
            </a:r>
          </a:p>
          <a:p>
            <a:pPr lvl="1"/>
            <a:r>
              <a:rPr lang="en-GB" sz="2400" dirty="0">
                <a:latin typeface="Garamond" panose="02020404030301010803" pitchFamily="18" charset="0"/>
              </a:rPr>
              <a:t>Family members: issue of medical confidentiality </a:t>
            </a:r>
          </a:p>
          <a:p>
            <a:pPr lvl="1"/>
            <a:endParaRPr lang="en-GB" sz="2400" dirty="0">
              <a:latin typeface="Garamond" panose="02020404030301010803" pitchFamily="18" charset="0"/>
            </a:endParaRPr>
          </a:p>
          <a:p>
            <a:pPr marL="514350" indent="-514350">
              <a:buFont typeface="+mj-lt"/>
              <a:buAutoNum type="arabicPeriod"/>
            </a:pPr>
            <a:r>
              <a:rPr lang="en-GB" sz="2800" dirty="0">
                <a:latin typeface="Garamond" panose="02020404030301010803" pitchFamily="18" charset="0"/>
              </a:rPr>
              <a:t>Limited support and information</a:t>
            </a:r>
          </a:p>
          <a:p>
            <a:pPr lvl="1"/>
            <a:r>
              <a:rPr lang="en-GB" sz="2400" dirty="0">
                <a:latin typeface="Garamond" panose="02020404030301010803" pitchFamily="18" charset="0"/>
              </a:rPr>
              <a:t>Care trajectories </a:t>
            </a:r>
          </a:p>
          <a:p>
            <a:pPr lvl="1"/>
            <a:endParaRPr lang="en-GB" sz="2400" dirty="0">
              <a:latin typeface="Garamond" panose="02020404030301010803" pitchFamily="18" charset="0"/>
            </a:endParaRPr>
          </a:p>
          <a:p>
            <a:pPr marL="514350" indent="-514350">
              <a:buFont typeface="+mj-lt"/>
              <a:buAutoNum type="arabicPeriod"/>
            </a:pPr>
            <a:r>
              <a:rPr lang="en-GB" sz="2800" dirty="0">
                <a:latin typeface="Garamond" panose="02020404030301010803" pitchFamily="18" charset="0"/>
              </a:rPr>
              <a:t>Undefined duration</a:t>
            </a:r>
          </a:p>
          <a:p>
            <a:pPr lvl="1"/>
            <a:r>
              <a:rPr lang="en-GB" sz="2400" dirty="0">
                <a:latin typeface="Garamond" panose="02020404030301010803" pitchFamily="18" charset="0"/>
              </a:rPr>
              <a:t>Negative: Long and insecure future perspectives </a:t>
            </a:r>
          </a:p>
          <a:p>
            <a:pPr lvl="1"/>
            <a:r>
              <a:rPr lang="en-GB" sz="2400" dirty="0">
                <a:latin typeface="Garamond" panose="02020404030301010803" pitchFamily="18" charset="0"/>
              </a:rPr>
              <a:t>Positive: Opportunity for personal process </a:t>
            </a:r>
          </a:p>
        </p:txBody>
      </p:sp>
      <p:sp>
        <p:nvSpPr>
          <p:cNvPr id="5" name="Toelichting met afgeronde rechthoek 4"/>
          <p:cNvSpPr/>
          <p:nvPr/>
        </p:nvSpPr>
        <p:spPr>
          <a:xfrm>
            <a:off x="7562108" y="3805723"/>
            <a:ext cx="4220920" cy="2606652"/>
          </a:xfrm>
          <a:prstGeom prst="wedgeRoundRectCallout">
            <a:avLst>
              <a:gd name="adj1" fmla="val -62130"/>
              <a:gd name="adj2" fmla="val -32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Garamond" panose="02020404030301010803" pitchFamily="18" charset="0"/>
              </a:rPr>
              <a:t>“They never gave me information. They opened the door, they let me go. </a:t>
            </a:r>
            <a:r>
              <a:rPr lang="en-GB" sz="2800" i="1" dirty="0">
                <a:latin typeface="Garamond" panose="02020404030301010803" pitchFamily="18" charset="0"/>
              </a:rPr>
              <a:t>I took the train and went home.” </a:t>
            </a:r>
          </a:p>
          <a:p>
            <a:pPr algn="ctr"/>
            <a:r>
              <a:rPr lang="en-GB" dirty="0">
                <a:latin typeface="Garamond" panose="02020404030301010803" pitchFamily="18" charset="0"/>
              </a:rPr>
              <a:t>(27 years interned)</a:t>
            </a:r>
            <a:endParaRPr lang="nl-BE" dirty="0">
              <a:latin typeface="Garamond" panose="02020404030301010803" pitchFamily="18" charset="0"/>
            </a:endParaRPr>
          </a:p>
        </p:txBody>
      </p:sp>
    </p:spTree>
    <p:extLst>
      <p:ext uri="{BB962C8B-B14F-4D97-AF65-F5344CB8AC3E}">
        <p14:creationId xmlns:p14="http://schemas.microsoft.com/office/powerpoint/2010/main" val="305543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953946" y="745353"/>
            <a:ext cx="4914208" cy="2123658"/>
          </a:xfrm>
          <a:prstGeom prst="rect">
            <a:avLst/>
          </a:prstGeom>
          <a:noFill/>
        </p:spPr>
        <p:txBody>
          <a:bodyPr wrap="square" rtlCol="0">
            <a:spAutoFit/>
          </a:bodyPr>
          <a:lstStyle/>
          <a:p>
            <a:pPr algn="ctr"/>
            <a:r>
              <a:rPr lang="nl-BE" sz="2800" b="1" dirty="0" err="1">
                <a:latin typeface="Garamond" panose="02020404030301010803" pitchFamily="18" charset="0"/>
              </a:rPr>
              <a:t>MDOs</a:t>
            </a:r>
            <a:endParaRPr lang="nl-BE" sz="2800" b="1" dirty="0">
              <a:latin typeface="Garamond" panose="02020404030301010803" pitchFamily="18" charset="0"/>
            </a:endParaRPr>
          </a:p>
          <a:p>
            <a:endParaRPr lang="en-GB" sz="2000" dirty="0">
              <a:latin typeface="Garamond" panose="02020404030301010803" pitchFamily="18" charset="0"/>
            </a:endParaRPr>
          </a:p>
          <a:p>
            <a:pPr marL="342900" indent="-342900">
              <a:buFont typeface="+mj-lt"/>
              <a:buAutoNum type="arabicPeriod"/>
            </a:pPr>
            <a:r>
              <a:rPr lang="en-GB" sz="2800" dirty="0">
                <a:latin typeface="Garamond" panose="02020404030301010803" pitchFamily="18" charset="0"/>
              </a:rPr>
              <a:t>Long time between transitions </a:t>
            </a:r>
            <a:endParaRPr lang="en-GB" sz="2000" dirty="0">
              <a:latin typeface="Garamond" panose="02020404030301010803" pitchFamily="18" charset="0"/>
            </a:endParaRPr>
          </a:p>
          <a:p>
            <a:pPr marL="342900" indent="-342900">
              <a:buFont typeface="+mj-lt"/>
              <a:buAutoNum type="arabicPeriod"/>
            </a:pPr>
            <a:endParaRPr lang="en-GB" sz="2800" dirty="0">
              <a:latin typeface="Garamond" panose="02020404030301010803" pitchFamily="18" charset="0"/>
            </a:endParaRPr>
          </a:p>
          <a:p>
            <a:pPr marL="342900" indent="-342900">
              <a:buFont typeface="+mj-lt"/>
              <a:buAutoNum type="arabicPeriod"/>
            </a:pPr>
            <a:r>
              <a:rPr lang="en-GB" sz="2800" dirty="0">
                <a:latin typeface="Garamond" panose="02020404030301010803" pitchFamily="18" charset="0"/>
              </a:rPr>
              <a:t>Future plans: ‘normal life’ </a:t>
            </a:r>
          </a:p>
        </p:txBody>
      </p:sp>
      <p:sp>
        <p:nvSpPr>
          <p:cNvPr id="7" name="Tekstvak 6"/>
          <p:cNvSpPr txBox="1"/>
          <p:nvPr/>
        </p:nvSpPr>
        <p:spPr>
          <a:xfrm>
            <a:off x="6096000" y="735955"/>
            <a:ext cx="5467350" cy="2677656"/>
          </a:xfrm>
          <a:prstGeom prst="rect">
            <a:avLst/>
          </a:prstGeom>
          <a:noFill/>
        </p:spPr>
        <p:txBody>
          <a:bodyPr wrap="square" rtlCol="0">
            <a:spAutoFit/>
          </a:bodyPr>
          <a:lstStyle/>
          <a:p>
            <a:pPr algn="ctr"/>
            <a:r>
              <a:rPr lang="nl-BE" sz="2800" b="1" dirty="0">
                <a:latin typeface="Garamond" panose="02020404030301010803" pitchFamily="18" charset="0"/>
              </a:rPr>
              <a:t>Family members</a:t>
            </a:r>
          </a:p>
          <a:p>
            <a:endParaRPr lang="nl-BE" dirty="0">
              <a:latin typeface="Garamond" panose="02020404030301010803" pitchFamily="18" charset="0"/>
            </a:endParaRPr>
          </a:p>
          <a:p>
            <a:pPr marL="342900" indent="-342900">
              <a:buFont typeface="+mj-lt"/>
              <a:buAutoNum type="arabicPeriod"/>
            </a:pPr>
            <a:r>
              <a:rPr lang="en-GB" sz="2800" dirty="0">
                <a:latin typeface="Garamond" panose="02020404030301010803" pitchFamily="18" charset="0"/>
              </a:rPr>
              <a:t>Negative impact on family members’ lives</a:t>
            </a:r>
          </a:p>
          <a:p>
            <a:pPr marL="342900" indent="-342900">
              <a:buFont typeface="+mj-lt"/>
              <a:buAutoNum type="arabicPeriod"/>
            </a:pPr>
            <a:endParaRPr lang="en-GB" sz="2000" dirty="0">
              <a:latin typeface="Garamond" panose="02020404030301010803" pitchFamily="18" charset="0"/>
            </a:endParaRPr>
          </a:p>
          <a:p>
            <a:pPr marL="342900" indent="-342900">
              <a:buFont typeface="+mj-lt"/>
              <a:buAutoNum type="arabicPeriod"/>
            </a:pPr>
            <a:r>
              <a:rPr lang="en-GB" sz="2800" dirty="0">
                <a:latin typeface="Garamond" panose="02020404030301010803" pitchFamily="18" charset="0"/>
              </a:rPr>
              <a:t>Peer support: ‘Being not alone’ </a:t>
            </a:r>
          </a:p>
          <a:p>
            <a:endParaRPr lang="nl-BE" dirty="0">
              <a:latin typeface="Garamond" panose="02020404030301010803" pitchFamily="18" charset="0"/>
            </a:endParaRPr>
          </a:p>
        </p:txBody>
      </p:sp>
      <p:sp>
        <p:nvSpPr>
          <p:cNvPr id="8" name="Toelichting met afgeronde rechthoek 7"/>
          <p:cNvSpPr/>
          <p:nvPr/>
        </p:nvSpPr>
        <p:spPr>
          <a:xfrm>
            <a:off x="6176962" y="3413611"/>
            <a:ext cx="5305425" cy="3468585"/>
          </a:xfrm>
          <a:prstGeom prst="wedgeRoundRectCallout">
            <a:avLst>
              <a:gd name="adj1" fmla="val 26523"/>
              <a:gd name="adj2" fmla="val -59101"/>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600" i="1" dirty="0">
                <a:latin typeface="Garamond" panose="02020404030301010803" pitchFamily="18" charset="0"/>
              </a:rPr>
              <a:t>“You isolate yourself from others, you do not want to see anybody anymore. […] I am not afraid to tell everybody my son is in a psychiatric hospital. But that he is involved in a judicial procedure and that he is a criminal, that is something I do not talk about.”</a:t>
            </a:r>
            <a:r>
              <a:rPr lang="en-GB" sz="2600" dirty="0">
                <a:latin typeface="Garamond" panose="02020404030301010803" pitchFamily="18" charset="0"/>
              </a:rPr>
              <a:t> </a:t>
            </a:r>
            <a:r>
              <a:rPr lang="en-GB" dirty="0">
                <a:latin typeface="Garamond" panose="02020404030301010803" pitchFamily="18" charset="0"/>
              </a:rPr>
              <a:t>(Mother, 47 years)</a:t>
            </a:r>
          </a:p>
        </p:txBody>
      </p:sp>
      <p:sp>
        <p:nvSpPr>
          <p:cNvPr id="9" name="Toelichting met afgeronde rechthoek 8"/>
          <p:cNvSpPr/>
          <p:nvPr/>
        </p:nvSpPr>
        <p:spPr>
          <a:xfrm>
            <a:off x="457111" y="3475167"/>
            <a:ext cx="2347546" cy="3099253"/>
          </a:xfrm>
          <a:prstGeom prst="wedgeRoundRectCallout">
            <a:avLst>
              <a:gd name="adj1" fmla="val 28114"/>
              <a:gd name="adj2" fmla="val -65590"/>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600" i="1" dirty="0">
                <a:latin typeface="Garamond" panose="02020404030301010803" pitchFamily="18" charset="0"/>
              </a:rPr>
              <a:t>“Re-socializing and leading a normal life in society.”</a:t>
            </a:r>
            <a:r>
              <a:rPr lang="en-GB" sz="2600" dirty="0">
                <a:latin typeface="Garamond" panose="02020404030301010803" pitchFamily="18" charset="0"/>
              </a:rPr>
              <a:t> </a:t>
            </a:r>
          </a:p>
          <a:p>
            <a:pPr algn="ctr"/>
            <a:r>
              <a:rPr lang="en-GB" dirty="0">
                <a:latin typeface="Garamond" panose="02020404030301010803" pitchFamily="18" charset="0"/>
              </a:rPr>
              <a:t>(12 years interned)</a:t>
            </a:r>
          </a:p>
        </p:txBody>
      </p:sp>
      <p:sp>
        <p:nvSpPr>
          <p:cNvPr id="3" name="Rechthoek 2"/>
          <p:cNvSpPr/>
          <p:nvPr/>
        </p:nvSpPr>
        <p:spPr>
          <a:xfrm>
            <a:off x="3048000" y="3105835"/>
            <a:ext cx="6096000" cy="369332"/>
          </a:xfrm>
          <a:prstGeom prst="rect">
            <a:avLst/>
          </a:prstGeom>
        </p:spPr>
        <p:txBody>
          <a:bodyPr>
            <a:spAutoFit/>
          </a:bodyPr>
          <a:lstStyle/>
          <a:p>
            <a:endParaRPr lang="en-GB" dirty="0">
              <a:latin typeface="Garamond" panose="02020404030301010803" pitchFamily="18" charset="0"/>
            </a:endParaRPr>
          </a:p>
        </p:txBody>
      </p:sp>
      <p:sp>
        <p:nvSpPr>
          <p:cNvPr id="11" name="Toelichting met afgeronde rechthoek 10"/>
          <p:cNvSpPr/>
          <p:nvPr/>
        </p:nvSpPr>
        <p:spPr>
          <a:xfrm>
            <a:off x="2924914" y="3429000"/>
            <a:ext cx="2347546" cy="3194528"/>
          </a:xfrm>
          <a:prstGeom prst="wedgeRoundRectCallout">
            <a:avLst>
              <a:gd name="adj1" fmla="val 28114"/>
              <a:gd name="adj2" fmla="val -65590"/>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600" i="1" dirty="0">
                <a:latin typeface="Garamond" panose="02020404030301010803" pitchFamily="18" charset="0"/>
                <a:ea typeface="Times New Roman" panose="02020603050405020304" pitchFamily="18" charset="0"/>
                <a:cs typeface="Times New Roman" panose="02020603050405020304" pitchFamily="18" charset="0"/>
              </a:rPr>
              <a:t>“I want to live outside, to live on my own. In an apartment, you know?” </a:t>
            </a:r>
          </a:p>
          <a:p>
            <a:pPr algn="ctr"/>
            <a:r>
              <a:rPr lang="en-US" dirty="0">
                <a:latin typeface="Garamond" panose="02020404030301010803" pitchFamily="18" charset="0"/>
                <a:ea typeface="Times New Roman" panose="02020603050405020304" pitchFamily="18" charset="0"/>
                <a:cs typeface="Times New Roman" panose="02020603050405020304" pitchFamily="18" charset="0"/>
              </a:rPr>
              <a:t>(5 years interned)</a:t>
            </a:r>
            <a:endParaRPr lang="en-GB" dirty="0">
              <a:latin typeface="Garamond" panose="02020404030301010803" pitchFamily="18" charset="0"/>
            </a:endParaRPr>
          </a:p>
        </p:txBody>
      </p:sp>
    </p:spTree>
    <p:extLst>
      <p:ext uri="{BB962C8B-B14F-4D97-AF65-F5344CB8AC3E}">
        <p14:creationId xmlns:p14="http://schemas.microsoft.com/office/powerpoint/2010/main" val="402243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256A7-B2C4-4AAF-BA46-A0B9FB533FCA}"/>
              </a:ext>
            </a:extLst>
          </p:cNvPr>
          <p:cNvSpPr>
            <a:spLocks noGrp="1"/>
          </p:cNvSpPr>
          <p:nvPr>
            <p:ph type="title"/>
          </p:nvPr>
        </p:nvSpPr>
        <p:spPr>
          <a:xfrm>
            <a:off x="2052320" y="1058477"/>
            <a:ext cx="7729728" cy="1188720"/>
          </a:xfrm>
        </p:spPr>
        <p:txBody>
          <a:bodyPr/>
          <a:lstStyle/>
          <a:p>
            <a:r>
              <a:rPr lang="en-GB" dirty="0">
                <a:latin typeface="Garamond" panose="02020404030301010803" pitchFamily="18" charset="0"/>
                <a:ea typeface="Gadugi" panose="020B0502040204020203" pitchFamily="34" charset="0"/>
              </a:rPr>
              <a:t>non finalised  findings</a:t>
            </a:r>
            <a:endParaRPr lang="en-GB" noProof="0" dirty="0">
              <a:latin typeface="Garamond" panose="02020404030301010803" pitchFamily="18" charset="0"/>
              <a:ea typeface="Gadugi" panose="020B0502040204020203" pitchFamily="34" charset="0"/>
            </a:endParaRPr>
          </a:p>
        </p:txBody>
      </p:sp>
      <p:sp>
        <p:nvSpPr>
          <p:cNvPr id="3" name="Espace réservé du contenu 2">
            <a:extLst>
              <a:ext uri="{FF2B5EF4-FFF2-40B4-BE49-F238E27FC236}">
                <a16:creationId xmlns:a16="http://schemas.microsoft.com/office/drawing/2014/main" id="{4F0CA602-DA02-453A-9227-8240320AC86F}"/>
              </a:ext>
            </a:extLst>
          </p:cNvPr>
          <p:cNvSpPr>
            <a:spLocks noGrp="1"/>
          </p:cNvSpPr>
          <p:nvPr>
            <p:ph idx="1"/>
          </p:nvPr>
        </p:nvSpPr>
        <p:spPr>
          <a:xfrm>
            <a:off x="1979168" y="2885531"/>
            <a:ext cx="8233664" cy="4114799"/>
          </a:xfrm>
        </p:spPr>
        <p:txBody>
          <a:bodyPr>
            <a:noAutofit/>
          </a:bodyPr>
          <a:lstStyle/>
          <a:p>
            <a:pPr>
              <a:lnSpc>
                <a:spcPct val="200000"/>
              </a:lnSpc>
            </a:pPr>
            <a:r>
              <a:rPr lang="en-GB" sz="2800" noProof="0" dirty="0">
                <a:latin typeface="Garamond" panose="02020404030301010803" pitchFamily="18" charset="0"/>
                <a:ea typeface="Gadugi" panose="020B0502040204020203" pitchFamily="34" charset="0"/>
              </a:rPr>
              <a:t>Report of follow up period 2016-2018</a:t>
            </a:r>
          </a:p>
          <a:p>
            <a:pPr>
              <a:lnSpc>
                <a:spcPct val="200000"/>
              </a:lnSpc>
            </a:pPr>
            <a:r>
              <a:rPr lang="en-GB" sz="2800" noProof="0" dirty="0">
                <a:latin typeface="Garamond" panose="02020404030301010803" pitchFamily="18" charset="0"/>
                <a:ea typeface="Gadugi" panose="020B0502040204020203" pitchFamily="34" charset="0"/>
              </a:rPr>
              <a:t>Ongoing process in 2019</a:t>
            </a:r>
          </a:p>
        </p:txBody>
      </p:sp>
    </p:spTree>
    <p:extLst>
      <p:ext uri="{BB962C8B-B14F-4D97-AF65-F5344CB8AC3E}">
        <p14:creationId xmlns:p14="http://schemas.microsoft.com/office/powerpoint/2010/main" val="221126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12794" t="26459" r="28088" b="16651"/>
          <a:stretch/>
        </p:blipFill>
        <p:spPr>
          <a:xfrm>
            <a:off x="359372" y="1851346"/>
            <a:ext cx="7640463" cy="4133832"/>
          </a:xfrm>
          <a:prstGeom prst="rect">
            <a:avLst/>
          </a:prstGeom>
          <a:ln>
            <a:solidFill>
              <a:schemeClr val="bg1">
                <a:lumMod val="50000"/>
              </a:schemeClr>
            </a:solidFill>
          </a:ln>
        </p:spPr>
      </p:pic>
      <p:sp>
        <p:nvSpPr>
          <p:cNvPr id="5" name="Tekstvak 4"/>
          <p:cNvSpPr txBox="1"/>
          <p:nvPr/>
        </p:nvSpPr>
        <p:spPr>
          <a:xfrm>
            <a:off x="6397398" y="6059086"/>
            <a:ext cx="1775012" cy="369332"/>
          </a:xfrm>
          <a:prstGeom prst="rect">
            <a:avLst/>
          </a:prstGeom>
          <a:noFill/>
        </p:spPr>
        <p:txBody>
          <a:bodyPr wrap="square" rtlCol="0">
            <a:spAutoFit/>
          </a:bodyPr>
          <a:lstStyle/>
          <a:p>
            <a:r>
              <a:rPr lang="nl-BE" dirty="0">
                <a:latin typeface="Garamond" panose="02020404030301010803" pitchFamily="18" charset="0"/>
              </a:rPr>
              <a:t>(Male, 52 </a:t>
            </a:r>
            <a:r>
              <a:rPr lang="nl-BE" dirty="0" err="1">
                <a:latin typeface="Garamond" panose="02020404030301010803" pitchFamily="18" charset="0"/>
              </a:rPr>
              <a:t>years</a:t>
            </a:r>
            <a:r>
              <a:rPr lang="nl-BE" dirty="0">
                <a:latin typeface="Garamond" panose="02020404030301010803" pitchFamily="18" charset="0"/>
              </a:rPr>
              <a:t>)</a:t>
            </a:r>
          </a:p>
        </p:txBody>
      </p:sp>
      <p:sp>
        <p:nvSpPr>
          <p:cNvPr id="6" name="Tekstvak 5"/>
          <p:cNvSpPr txBox="1"/>
          <p:nvPr/>
        </p:nvSpPr>
        <p:spPr>
          <a:xfrm>
            <a:off x="8344984" y="1811770"/>
            <a:ext cx="3596004" cy="4616648"/>
          </a:xfrm>
          <a:prstGeom prst="rect">
            <a:avLst/>
          </a:prstGeom>
          <a:noFill/>
        </p:spPr>
        <p:txBody>
          <a:bodyPr wrap="square" rtlCol="0">
            <a:spAutoFit/>
          </a:bodyPr>
          <a:lstStyle/>
          <a:p>
            <a:r>
              <a:rPr lang="en-GB" sz="2000" i="1" u="sng" dirty="0">
                <a:latin typeface="Garamond" panose="02020404030301010803" pitchFamily="18" charset="0"/>
              </a:rPr>
              <a:t>Translation by the researchers:</a:t>
            </a:r>
          </a:p>
          <a:p>
            <a:endParaRPr lang="en-GB" sz="2000" dirty="0">
              <a:latin typeface="Garamond" panose="02020404030301010803" pitchFamily="18" charset="0"/>
            </a:endParaRPr>
          </a:p>
          <a:p>
            <a:r>
              <a:rPr lang="en-GB" sz="2000" dirty="0">
                <a:latin typeface="Garamond" panose="02020404030301010803" pitchFamily="18" charset="0"/>
              </a:rPr>
              <a:t>Observations and facts.</a:t>
            </a:r>
          </a:p>
          <a:p>
            <a:r>
              <a:rPr lang="en-GB" sz="2000" dirty="0">
                <a:latin typeface="Garamond" panose="02020404030301010803" pitchFamily="18" charset="0"/>
              </a:rPr>
              <a:t>The family, in particular the mother, do not get any information about:</a:t>
            </a:r>
          </a:p>
          <a:p>
            <a:pPr marL="285750" indent="-285750">
              <a:buFontTx/>
              <a:buChar char="-"/>
            </a:pPr>
            <a:r>
              <a:rPr lang="en-GB" sz="2000" dirty="0">
                <a:latin typeface="Garamond" panose="02020404030301010803" pitchFamily="18" charset="0"/>
              </a:rPr>
              <a:t>Mental health treatment</a:t>
            </a:r>
          </a:p>
          <a:p>
            <a:pPr marL="285750" indent="-285750">
              <a:buFontTx/>
              <a:buChar char="-"/>
            </a:pPr>
            <a:r>
              <a:rPr lang="en-GB" sz="2000" dirty="0">
                <a:latin typeface="Garamond" panose="02020404030301010803" pitchFamily="18" charset="0"/>
              </a:rPr>
              <a:t>Therapy</a:t>
            </a:r>
          </a:p>
          <a:p>
            <a:pPr marL="285750" indent="-285750">
              <a:buFontTx/>
              <a:buChar char="-"/>
            </a:pPr>
            <a:r>
              <a:rPr lang="en-GB" sz="2000" dirty="0">
                <a:latin typeface="Garamond" panose="02020404030301010803" pitchFamily="18" charset="0"/>
              </a:rPr>
              <a:t>Medication</a:t>
            </a:r>
          </a:p>
          <a:p>
            <a:pPr marL="285750" indent="-285750">
              <a:buFontTx/>
              <a:buChar char="-"/>
            </a:pPr>
            <a:r>
              <a:rPr lang="en-GB" sz="2000" dirty="0">
                <a:latin typeface="Garamond" panose="02020404030301010803" pitchFamily="18" charset="0"/>
              </a:rPr>
              <a:t>Duration of the treatment</a:t>
            </a:r>
          </a:p>
          <a:p>
            <a:pPr marL="285750" indent="-285750">
              <a:buFontTx/>
              <a:buChar char="-"/>
            </a:pPr>
            <a:r>
              <a:rPr lang="en-GB" sz="2000" dirty="0">
                <a:latin typeface="Garamond" panose="02020404030301010803" pitchFamily="18" charset="0"/>
              </a:rPr>
              <a:t>No information or support of the mental health practitioners, therapists, psychologist and psychiatrist </a:t>
            </a:r>
          </a:p>
          <a:p>
            <a:endParaRPr lang="en-GB" sz="1400" i="1" dirty="0"/>
          </a:p>
        </p:txBody>
      </p:sp>
      <p:sp>
        <p:nvSpPr>
          <p:cNvPr id="7" name="Titel 1"/>
          <p:cNvSpPr>
            <a:spLocks noGrp="1"/>
          </p:cNvSpPr>
          <p:nvPr>
            <p:ph type="title"/>
          </p:nvPr>
        </p:nvSpPr>
        <p:spPr>
          <a:xfrm>
            <a:off x="1808871" y="464936"/>
            <a:ext cx="8770034" cy="943170"/>
          </a:xfrm>
        </p:spPr>
        <p:txBody>
          <a:bodyPr/>
          <a:lstStyle/>
          <a:p>
            <a:r>
              <a:rPr lang="en-GB" dirty="0">
                <a:latin typeface="Garamond" panose="02020404030301010803" pitchFamily="18" charset="0"/>
              </a:rPr>
              <a:t>MDO about involvement of family</a:t>
            </a:r>
          </a:p>
        </p:txBody>
      </p:sp>
    </p:spTree>
    <p:extLst>
      <p:ext uri="{BB962C8B-B14F-4D97-AF65-F5344CB8AC3E}">
        <p14:creationId xmlns:p14="http://schemas.microsoft.com/office/powerpoint/2010/main" val="1689019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36C8C7-9F99-4DAE-8796-1214B9174AEA}"/>
              </a:ext>
            </a:extLst>
          </p:cNvPr>
          <p:cNvSpPr>
            <a:spLocks noGrp="1"/>
          </p:cNvSpPr>
          <p:nvPr>
            <p:ph type="title"/>
          </p:nvPr>
        </p:nvSpPr>
        <p:spPr/>
        <p:txBody>
          <a:bodyPr/>
          <a:lstStyle/>
          <a:p>
            <a:r>
              <a:rPr lang="en-GB" dirty="0"/>
              <a:t>Reflections and recommendations</a:t>
            </a:r>
          </a:p>
        </p:txBody>
      </p:sp>
      <p:sp>
        <p:nvSpPr>
          <p:cNvPr id="3" name="Espace réservé du texte 2">
            <a:extLst>
              <a:ext uri="{FF2B5EF4-FFF2-40B4-BE49-F238E27FC236}">
                <a16:creationId xmlns:a16="http://schemas.microsoft.com/office/drawing/2014/main" id="{BE868704-815D-462F-ADF4-E7072A99987A}"/>
              </a:ext>
            </a:extLst>
          </p:cNvPr>
          <p:cNvSpPr>
            <a:spLocks noGrp="1"/>
          </p:cNvSpPr>
          <p:nvPr>
            <p:ph type="body" idx="1"/>
          </p:nvPr>
        </p:nvSpPr>
        <p:spPr/>
        <p:txBody>
          <a:bodyPr/>
          <a:lstStyle/>
          <a:p>
            <a:endParaRPr lang="fr-BE"/>
          </a:p>
        </p:txBody>
      </p:sp>
    </p:spTree>
    <p:extLst>
      <p:ext uri="{BB962C8B-B14F-4D97-AF65-F5344CB8AC3E}">
        <p14:creationId xmlns:p14="http://schemas.microsoft.com/office/powerpoint/2010/main" val="43682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BA507-3939-40BB-A655-5AED88418A35}"/>
              </a:ext>
            </a:extLst>
          </p:cNvPr>
          <p:cNvSpPr/>
          <p:nvPr/>
        </p:nvSpPr>
        <p:spPr>
          <a:xfrm>
            <a:off x="420188" y="374317"/>
            <a:ext cx="11351623" cy="5740033"/>
          </a:xfrm>
          <a:prstGeom prst="rect">
            <a:avLst/>
          </a:prstGeom>
          <a:ln>
            <a:solidFill>
              <a:schemeClr val="accent2">
                <a:lumMod val="50000"/>
              </a:schemeClr>
            </a:solidFill>
          </a:ln>
        </p:spPr>
        <p:txBody>
          <a:bodyPr wrap="square">
            <a:spAutoFit/>
          </a:bodyPr>
          <a:lstStyle/>
          <a:p>
            <a:pPr marL="285750" indent="-285750">
              <a:spcAft>
                <a:spcPts val="600"/>
              </a:spcAft>
              <a:buFont typeface="Arial" panose="020B0604020202020204" pitchFamily="34" charset="0"/>
              <a:buChar char="•"/>
            </a:pPr>
            <a:endParaRPr lang="en-US" sz="2400" dirty="0">
              <a:latin typeface="Garamond" panose="02020404030301010803" pitchFamily="18" charset="0"/>
            </a:endParaRPr>
          </a:p>
          <a:p>
            <a:pPr marL="355600" indent="-285750">
              <a:spcAft>
                <a:spcPts val="600"/>
              </a:spcAft>
              <a:buFont typeface="Arial" panose="020B0604020202020204" pitchFamily="34" charset="0"/>
              <a:buChar char="•"/>
              <a:tabLst>
                <a:tab pos="355600" algn="l"/>
              </a:tabLst>
            </a:pPr>
            <a:r>
              <a:rPr lang="en-US" sz="2400" b="1" dirty="0">
                <a:latin typeface="Garamond" panose="02020404030301010803" pitchFamily="18" charset="0"/>
              </a:rPr>
              <a:t>Governance approach </a:t>
            </a:r>
            <a:r>
              <a:rPr lang="en-US" sz="2400" dirty="0">
                <a:latin typeface="Garamond" panose="02020404030301010803" pitchFamily="18" charset="0"/>
              </a:rPr>
              <a:t>can </a:t>
            </a:r>
            <a:r>
              <a:rPr lang="en-US" sz="2400" u="sng" dirty="0">
                <a:latin typeface="Garamond" panose="02020404030301010803" pitchFamily="18" charset="0"/>
              </a:rPr>
              <a:t>effectively tackle complex problems, </a:t>
            </a:r>
            <a:r>
              <a:rPr lang="en-US" sz="2400" dirty="0">
                <a:latin typeface="Garamond" panose="02020404030301010803" pitchFamily="18" charset="0"/>
              </a:rPr>
              <a:t>but necessity to  </a:t>
            </a:r>
          </a:p>
          <a:p>
            <a:pPr marL="800100" lvl="1" indent="-342900">
              <a:spcAft>
                <a:spcPts val="600"/>
              </a:spcAft>
              <a:buFont typeface="Wingdings" panose="05000000000000000000" pitchFamily="2" charset="2"/>
              <a:buChar char="ü"/>
            </a:pPr>
            <a:r>
              <a:rPr lang="en-US" sz="2400" dirty="0">
                <a:solidFill>
                  <a:srgbClr val="000000"/>
                </a:solidFill>
                <a:latin typeface="Garamond" panose="02020404030301010803" pitchFamily="18" charset="0"/>
              </a:rPr>
              <a:t>Clarify mandate, roles and goals </a:t>
            </a:r>
            <a:r>
              <a:rPr lang="en-US" sz="2200" i="1" dirty="0">
                <a:solidFill>
                  <a:srgbClr val="000000"/>
                </a:solidFill>
                <a:latin typeface="Garamond" panose="02020404030301010803" pitchFamily="18" charset="0"/>
                <a:sym typeface="Wingdings" panose="05000000000000000000" pitchFamily="2" charset="2"/>
              </a:rPr>
              <a:t>(towards </a:t>
            </a:r>
            <a:r>
              <a:rPr lang="en-US" sz="2200" i="1" dirty="0">
                <a:solidFill>
                  <a:srgbClr val="000000"/>
                </a:solidFill>
                <a:latin typeface="Garamond" panose="02020404030301010803" pitchFamily="18" charset="0"/>
              </a:rPr>
              <a:t>key priorities and shared frames of working practices) </a:t>
            </a:r>
          </a:p>
          <a:p>
            <a:pPr marL="800100" lvl="1" indent="-342900">
              <a:spcAft>
                <a:spcPts val="600"/>
              </a:spcAft>
              <a:buFont typeface="Wingdings" panose="05000000000000000000" pitchFamily="2" charset="2"/>
              <a:buChar char="ü"/>
            </a:pPr>
            <a:r>
              <a:rPr lang="en-US" sz="2400" dirty="0">
                <a:solidFill>
                  <a:srgbClr val="000000"/>
                </a:solidFill>
                <a:latin typeface="Garamond" panose="02020404030301010803" pitchFamily="18" charset="0"/>
                <a:sym typeface="Wingdings" panose="05000000000000000000" pitchFamily="2" charset="2"/>
              </a:rPr>
              <a:t>Mutually adapt the justice logics and the health care logics</a:t>
            </a:r>
          </a:p>
          <a:p>
            <a:pPr marL="800100" lvl="1" indent="-342900">
              <a:spcAft>
                <a:spcPts val="600"/>
              </a:spcAft>
              <a:buFont typeface="Wingdings" panose="05000000000000000000" pitchFamily="2" charset="2"/>
              <a:buChar char="ü"/>
            </a:pPr>
            <a:r>
              <a:rPr lang="en-US" sz="2400" dirty="0">
                <a:solidFill>
                  <a:srgbClr val="000000"/>
                </a:solidFill>
                <a:latin typeface="Garamond" panose="02020404030301010803" pitchFamily="18" charset="0"/>
                <a:sym typeface="Wingdings" panose="05000000000000000000" pitchFamily="2" charset="2"/>
              </a:rPr>
              <a:t>Enhance goal-oriented working </a:t>
            </a:r>
            <a:r>
              <a:rPr lang="en-US" sz="2200" i="1" dirty="0">
                <a:solidFill>
                  <a:srgbClr val="000000"/>
                </a:solidFill>
                <a:latin typeface="Garamond" panose="02020404030301010803" pitchFamily="18" charset="0"/>
                <a:sym typeface="Wingdings" panose="05000000000000000000" pitchFamily="2" charset="2"/>
              </a:rPr>
              <a:t>(dialogue and collective reflection)</a:t>
            </a:r>
          </a:p>
          <a:p>
            <a:pPr marL="800100" lvl="1" indent="-342900">
              <a:spcAft>
                <a:spcPts val="600"/>
              </a:spcAft>
              <a:buFont typeface="Wingdings" panose="05000000000000000000" pitchFamily="2" charset="2"/>
              <a:buChar char="ü"/>
            </a:pPr>
            <a:r>
              <a:rPr lang="en-US" sz="2400" dirty="0">
                <a:solidFill>
                  <a:srgbClr val="000000"/>
                </a:solidFill>
                <a:latin typeface="Garamond" panose="02020404030301010803" pitchFamily="18" charset="0"/>
              </a:rPr>
              <a:t>Evolve further towards “action oriented steering groups” </a:t>
            </a:r>
            <a:r>
              <a:rPr lang="en-US" sz="2200" i="1" dirty="0">
                <a:solidFill>
                  <a:srgbClr val="000000"/>
                </a:solidFill>
                <a:latin typeface="Garamond" panose="02020404030301010803" pitchFamily="18" charset="0"/>
              </a:rPr>
              <a:t>(agenda, working groups,…)</a:t>
            </a:r>
          </a:p>
          <a:p>
            <a:pPr>
              <a:spcAft>
                <a:spcPts val="600"/>
              </a:spcAft>
            </a:pPr>
            <a:endParaRPr lang="en-US" sz="2400" dirty="0">
              <a:solidFill>
                <a:srgbClr val="000000"/>
              </a:solidFill>
              <a:latin typeface="Garamond" panose="02020404030301010803" pitchFamily="18" charset="0"/>
            </a:endParaRPr>
          </a:p>
          <a:p>
            <a:pPr marL="444500" indent="-342900">
              <a:spcAft>
                <a:spcPts val="600"/>
              </a:spcAft>
              <a:buFont typeface="Arial" panose="020B0604020202020204" pitchFamily="34" charset="0"/>
              <a:buChar char="•"/>
            </a:pPr>
            <a:r>
              <a:rPr lang="en-US" sz="2400" b="1" dirty="0">
                <a:solidFill>
                  <a:srgbClr val="000000"/>
                </a:solidFill>
                <a:latin typeface="Garamond" panose="02020404030301010803" pitchFamily="18" charset="0"/>
              </a:rPr>
              <a:t>Collaboration</a:t>
            </a:r>
            <a:r>
              <a:rPr lang="en-US" sz="2400" dirty="0">
                <a:solidFill>
                  <a:srgbClr val="000000"/>
                </a:solidFill>
                <a:latin typeface="Garamond" panose="02020404030301010803" pitchFamily="18" charset="0"/>
              </a:rPr>
              <a:t> between professionals is </a:t>
            </a:r>
            <a:r>
              <a:rPr lang="en-US" sz="2400" u="sng" dirty="0">
                <a:solidFill>
                  <a:srgbClr val="000000"/>
                </a:solidFill>
                <a:latin typeface="Garamond" panose="02020404030301010803" pitchFamily="18" charset="0"/>
              </a:rPr>
              <a:t>enhanced</a:t>
            </a:r>
            <a:r>
              <a:rPr lang="en-US" sz="2400" dirty="0">
                <a:solidFill>
                  <a:srgbClr val="000000"/>
                </a:solidFill>
                <a:latin typeface="Garamond" panose="02020404030301010803" pitchFamily="18" charset="0"/>
              </a:rPr>
              <a:t>, but the field remains </a:t>
            </a:r>
            <a:r>
              <a:rPr lang="en-US" sz="2400" u="sng" dirty="0">
                <a:solidFill>
                  <a:srgbClr val="000000"/>
                </a:solidFill>
                <a:latin typeface="Garamond" panose="02020404030301010803" pitchFamily="18" charset="0"/>
              </a:rPr>
              <a:t>compartmentalized</a:t>
            </a:r>
            <a:endParaRPr lang="en-US" sz="2400" dirty="0">
              <a:solidFill>
                <a:srgbClr val="000000"/>
              </a:solidFill>
              <a:latin typeface="Garamond" panose="02020404030301010803" pitchFamily="18" charset="0"/>
            </a:endParaRPr>
          </a:p>
          <a:p>
            <a:pPr marL="800100" lvl="1" indent="-342900">
              <a:spcAft>
                <a:spcPts val="600"/>
              </a:spcAft>
              <a:buFont typeface="Wingdings" panose="05000000000000000000" pitchFamily="2" charset="2"/>
              <a:buChar char="ü"/>
            </a:pPr>
            <a:r>
              <a:rPr lang="en-US" sz="2400" dirty="0">
                <a:solidFill>
                  <a:srgbClr val="000000"/>
                </a:solidFill>
                <a:latin typeface="Garamond" panose="02020404030301010803" pitchFamily="18" charset="0"/>
                <a:sym typeface="Wingdings" panose="05000000000000000000" pitchFamily="2" charset="2"/>
              </a:rPr>
              <a:t>The reintegration and recovery logic needs to be enhanced</a:t>
            </a:r>
          </a:p>
          <a:p>
            <a:pPr marL="800100" lvl="1" indent="-342900">
              <a:spcAft>
                <a:spcPts val="600"/>
              </a:spcAft>
              <a:buFont typeface="Wingdings" panose="05000000000000000000" pitchFamily="2" charset="2"/>
              <a:buChar char="ü"/>
            </a:pPr>
            <a:r>
              <a:rPr lang="en-US" sz="2400" dirty="0">
                <a:solidFill>
                  <a:srgbClr val="000000"/>
                </a:solidFill>
                <a:latin typeface="Garamond" panose="02020404030301010803" pitchFamily="18" charset="0"/>
                <a:sym typeface="Wingdings" panose="05000000000000000000" pitchFamily="2" charset="2"/>
              </a:rPr>
              <a:t>Coordination with the “regular” mental health sector needs to be enhanced</a:t>
            </a:r>
          </a:p>
          <a:p>
            <a:pPr lvl="2">
              <a:spcAft>
                <a:spcPts val="600"/>
              </a:spcAft>
            </a:pPr>
            <a:r>
              <a:rPr lang="en-US" sz="2400" dirty="0">
                <a:solidFill>
                  <a:srgbClr val="000000"/>
                </a:solidFill>
                <a:latin typeface="Garamond" panose="02020404030301010803" pitchFamily="18" charset="0"/>
                <a:sym typeface="Wingdings" panose="05000000000000000000" pitchFamily="2" charset="2"/>
              </a:rPr>
              <a:t> Beware: avoid creation of a niche sector for MDOs</a:t>
            </a:r>
            <a:endParaRPr lang="en-US" sz="2400" dirty="0">
              <a:solidFill>
                <a:srgbClr val="000000"/>
              </a:solidFill>
              <a:latin typeface="Garamond" panose="02020404030301010803" pitchFamily="18" charset="0"/>
            </a:endParaRPr>
          </a:p>
          <a:p>
            <a:pPr marL="342900" indent="-342900">
              <a:spcAft>
                <a:spcPts val="600"/>
              </a:spcAft>
              <a:buFont typeface="Arial" panose="020B0604020202020204" pitchFamily="34" charset="0"/>
              <a:buChar char="•"/>
            </a:pPr>
            <a:endParaRPr lang="en-US" sz="24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99322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BA507-3939-40BB-A655-5AED88418A35}"/>
              </a:ext>
            </a:extLst>
          </p:cNvPr>
          <p:cNvSpPr/>
          <p:nvPr/>
        </p:nvSpPr>
        <p:spPr>
          <a:xfrm>
            <a:off x="512787" y="925361"/>
            <a:ext cx="11061898" cy="4708981"/>
          </a:xfrm>
          <a:prstGeom prst="rect">
            <a:avLst/>
          </a:prstGeom>
          <a:ln>
            <a:solidFill>
              <a:schemeClr val="accent2">
                <a:lumMod val="50000"/>
              </a:schemeClr>
            </a:solidFill>
          </a:ln>
        </p:spPr>
        <p:txBody>
          <a:bodyPr wrap="square">
            <a:spAutoFit/>
          </a:bodyPr>
          <a:lstStyle/>
          <a:p>
            <a:pPr algn="ctr">
              <a:lnSpc>
                <a:spcPct val="150000"/>
              </a:lnSpc>
            </a:pPr>
            <a:r>
              <a:rPr lang="en-US" sz="2400" b="1" u="sng" dirty="0">
                <a:solidFill>
                  <a:srgbClr val="000000"/>
                </a:solidFill>
                <a:latin typeface="Garamond" panose="02020404030301010803" pitchFamily="18" charset="0"/>
              </a:rPr>
              <a:t>Registration and monitoring</a:t>
            </a:r>
          </a:p>
          <a:p>
            <a:pPr algn="ctr"/>
            <a:endParaRPr lang="en-US" sz="2400" b="1" u="sng" dirty="0">
              <a:solidFill>
                <a:srgbClr val="000000"/>
              </a:solidFill>
              <a:latin typeface="Garamond" panose="02020404030301010803" pitchFamily="18" charset="0"/>
            </a:endParaRPr>
          </a:p>
          <a:p>
            <a:pPr marL="342900" indent="-342900">
              <a:lnSpc>
                <a:spcPct val="150000"/>
              </a:lnSpc>
              <a:buFont typeface="Arial" panose="020B0604020202020204" pitchFamily="34" charset="0"/>
              <a:buChar char="•"/>
            </a:pPr>
            <a:r>
              <a:rPr lang="fr-BE" sz="2400" dirty="0">
                <a:latin typeface="Garamond" panose="02020404030301010803" pitchFamily="18" charset="0"/>
              </a:rPr>
              <a:t>So far, a routine registration system </a:t>
            </a:r>
            <a:r>
              <a:rPr lang="fr-BE" sz="2400" dirty="0" err="1">
                <a:latin typeface="Garamond" panose="02020404030301010803" pitchFamily="18" charset="0"/>
              </a:rPr>
              <a:t>appears</a:t>
            </a:r>
            <a:r>
              <a:rPr lang="fr-BE" sz="2400" dirty="0">
                <a:latin typeface="Garamond" panose="02020404030301010803" pitchFamily="18" charset="0"/>
              </a:rPr>
              <a:t> </a:t>
            </a:r>
            <a:r>
              <a:rPr lang="fr-BE" sz="2400" b="1" dirty="0" err="1">
                <a:latin typeface="Garamond" panose="02020404030301010803" pitchFamily="18" charset="0"/>
              </a:rPr>
              <a:t>useful</a:t>
            </a:r>
            <a:r>
              <a:rPr lang="fr-BE" sz="2400" b="1" dirty="0">
                <a:latin typeface="Garamond" panose="02020404030301010803" pitchFamily="18" charset="0"/>
              </a:rPr>
              <a:t> </a:t>
            </a:r>
            <a:r>
              <a:rPr lang="fr-BE" sz="2400" dirty="0">
                <a:latin typeface="Garamond" panose="02020404030301010803" pitchFamily="18" charset="0"/>
              </a:rPr>
              <a:t>and </a:t>
            </a:r>
            <a:r>
              <a:rPr lang="fr-BE" sz="2400" dirty="0" err="1">
                <a:latin typeface="Garamond" panose="02020404030301010803" pitchFamily="18" charset="0"/>
              </a:rPr>
              <a:t>globally</a:t>
            </a:r>
            <a:r>
              <a:rPr lang="fr-BE" sz="2400" dirty="0">
                <a:latin typeface="Garamond" panose="02020404030301010803" pitchFamily="18" charset="0"/>
              </a:rPr>
              <a:t> </a:t>
            </a:r>
            <a:r>
              <a:rPr lang="fr-BE" sz="2400" b="1" dirty="0" err="1">
                <a:latin typeface="Garamond" panose="02020404030301010803" pitchFamily="18" charset="0"/>
              </a:rPr>
              <a:t>feasible</a:t>
            </a:r>
            <a:endParaRPr lang="fr-BE" sz="2400" b="1" dirty="0">
              <a:latin typeface="Garamond" panose="02020404030301010803" pitchFamily="18" charset="0"/>
            </a:endParaRPr>
          </a:p>
          <a:p>
            <a:pPr>
              <a:lnSpc>
                <a:spcPct val="150000"/>
              </a:lnSpc>
            </a:pPr>
            <a:r>
              <a:rPr lang="fr-BE" sz="2400" dirty="0">
                <a:solidFill>
                  <a:srgbClr val="000000"/>
                </a:solidFill>
                <a:latin typeface="Garamond" panose="02020404030301010803" pitchFamily="18" charset="0"/>
              </a:rPr>
              <a:t>	</a:t>
            </a:r>
            <a:r>
              <a:rPr lang="fr-BE" sz="2400" dirty="0">
                <a:solidFill>
                  <a:srgbClr val="000000"/>
                </a:solidFill>
                <a:latin typeface="Garamond" panose="02020404030301010803" pitchFamily="18" charset="0"/>
                <a:sym typeface="Wingdings" panose="05000000000000000000" pitchFamily="2" charset="2"/>
              </a:rPr>
              <a:t> </a:t>
            </a:r>
            <a:r>
              <a:rPr lang="fr-BE" sz="2400" dirty="0">
                <a:solidFill>
                  <a:srgbClr val="000000"/>
                </a:solidFill>
                <a:latin typeface="Garamond" panose="02020404030301010803" pitchFamily="18" charset="0"/>
              </a:rPr>
              <a:t>But  </a:t>
            </a:r>
            <a:r>
              <a:rPr lang="en-US" sz="2400" dirty="0">
                <a:solidFill>
                  <a:srgbClr val="000000"/>
                </a:solidFill>
                <a:latin typeface="Garamond" panose="02020404030301010803" pitchFamily="18" charset="0"/>
              </a:rPr>
              <a:t>need to evolve towards a </a:t>
            </a:r>
            <a:r>
              <a:rPr lang="en-US" sz="2400" b="1" dirty="0">
                <a:solidFill>
                  <a:srgbClr val="000000"/>
                </a:solidFill>
                <a:latin typeface="Garamond" panose="02020404030301010803" pitchFamily="18" charset="0"/>
              </a:rPr>
              <a:t>user friendly </a:t>
            </a:r>
            <a:r>
              <a:rPr lang="en-US" sz="2400" dirty="0">
                <a:solidFill>
                  <a:srgbClr val="000000"/>
                </a:solidFill>
                <a:latin typeface="Garamond" panose="02020404030301010803" pitchFamily="18" charset="0"/>
              </a:rPr>
              <a:t>routine registration system</a:t>
            </a:r>
          </a:p>
          <a:p>
            <a:pPr marL="342900" indent="-342900">
              <a:lnSpc>
                <a:spcPct val="150000"/>
              </a:lnSpc>
              <a:buFont typeface="Arial" panose="020B0604020202020204" pitchFamily="34" charset="0"/>
              <a:buChar char="•"/>
            </a:pPr>
            <a:r>
              <a:rPr lang="en-US" sz="2400" dirty="0">
                <a:solidFill>
                  <a:srgbClr val="000000"/>
                </a:solidFill>
                <a:latin typeface="Garamond" panose="02020404030301010803" pitchFamily="18" charset="0"/>
              </a:rPr>
              <a:t>Modular registration system adapted to different needs</a:t>
            </a:r>
          </a:p>
          <a:p>
            <a:pPr lvl="1">
              <a:lnSpc>
                <a:spcPct val="150000"/>
              </a:lnSpc>
            </a:pPr>
            <a:r>
              <a:rPr lang="en-US" sz="2400" dirty="0">
                <a:solidFill>
                  <a:srgbClr val="000000"/>
                </a:solidFill>
                <a:latin typeface="Garamond" panose="02020404030301010803" pitchFamily="18" charset="0"/>
                <a:sym typeface="Wingdings" panose="05000000000000000000" pitchFamily="2" charset="2"/>
              </a:rPr>
              <a:t> </a:t>
            </a:r>
            <a:r>
              <a:rPr lang="en-US" sz="2400" dirty="0">
                <a:solidFill>
                  <a:srgbClr val="000000"/>
                </a:solidFill>
                <a:latin typeface="Garamond" panose="02020404030301010803" pitchFamily="18" charset="0"/>
              </a:rPr>
              <a:t>Justice/health </a:t>
            </a:r>
            <a:r>
              <a:rPr lang="en-US" sz="2400" dirty="0" err="1">
                <a:solidFill>
                  <a:srgbClr val="000000"/>
                </a:solidFill>
                <a:latin typeface="Garamond" panose="02020404030301010803" pitchFamily="18" charset="0"/>
              </a:rPr>
              <a:t>professionals’needs</a:t>
            </a:r>
            <a:r>
              <a:rPr lang="en-US" sz="2400" dirty="0">
                <a:solidFill>
                  <a:srgbClr val="000000"/>
                </a:solidFill>
                <a:latin typeface="Garamond" panose="02020404030301010803" pitchFamily="18" charset="0"/>
              </a:rPr>
              <a:t> versus policy/management needs</a:t>
            </a:r>
          </a:p>
          <a:p>
            <a:pPr marL="342900" indent="-342900">
              <a:lnSpc>
                <a:spcPct val="150000"/>
              </a:lnSpc>
              <a:buFont typeface="Arial" panose="020B0604020202020204" pitchFamily="34" charset="0"/>
              <a:buChar char="•"/>
            </a:pPr>
            <a:r>
              <a:rPr lang="fr-BE" sz="2400" dirty="0" err="1">
                <a:latin typeface="Garamond" panose="02020404030301010803" pitchFamily="18" charset="0"/>
              </a:rPr>
              <a:t>Need</a:t>
            </a:r>
            <a:r>
              <a:rPr lang="fr-BE" sz="2400" dirty="0">
                <a:latin typeface="Garamond" panose="02020404030301010803" pitchFamily="18" charset="0"/>
              </a:rPr>
              <a:t> to </a:t>
            </a:r>
            <a:r>
              <a:rPr lang="fr-BE" sz="2400" b="1" dirty="0" err="1">
                <a:latin typeface="Garamond" panose="02020404030301010803" pitchFamily="18" charset="0"/>
              </a:rPr>
              <a:t>strenghten</a:t>
            </a:r>
            <a:r>
              <a:rPr lang="fr-BE" sz="2400" b="1" dirty="0">
                <a:latin typeface="Garamond" panose="02020404030301010803" pitchFamily="18" charset="0"/>
              </a:rPr>
              <a:t> the collaboration </a:t>
            </a:r>
            <a:r>
              <a:rPr lang="fr-BE" sz="2400" dirty="0" err="1">
                <a:latin typeface="Garamond" panose="02020404030301010803" pitchFamily="18" charset="0"/>
              </a:rPr>
              <a:t>across</a:t>
            </a:r>
            <a:r>
              <a:rPr lang="fr-BE" sz="2400" dirty="0">
                <a:latin typeface="Garamond" panose="02020404030301010803" pitchFamily="18" charset="0"/>
              </a:rPr>
              <a:t> </a:t>
            </a:r>
            <a:r>
              <a:rPr lang="fr-BE" sz="2400" dirty="0" err="1">
                <a:latin typeface="Garamond" panose="02020404030301010803" pitchFamily="18" charset="0"/>
              </a:rPr>
              <a:t>CoA</a:t>
            </a:r>
            <a:r>
              <a:rPr lang="fr-BE" sz="2400" dirty="0">
                <a:latin typeface="Garamond" panose="02020404030301010803" pitchFamily="18" charset="0"/>
              </a:rPr>
              <a:t> to </a:t>
            </a:r>
            <a:r>
              <a:rPr lang="fr-BE" sz="2400" dirty="0" err="1">
                <a:latin typeface="Garamond" panose="02020404030301010803" pitchFamily="18" charset="0"/>
              </a:rPr>
              <a:t>facilitate</a:t>
            </a:r>
            <a:r>
              <a:rPr lang="fr-BE" sz="2400" dirty="0">
                <a:latin typeface="Garamond" panose="02020404030301010803" pitchFamily="18" charset="0"/>
              </a:rPr>
              <a:t> the harmonisation of practices</a:t>
            </a:r>
          </a:p>
          <a:p>
            <a:pPr marL="342900" indent="-342900">
              <a:buFont typeface="Arial" panose="020B0604020202020204" pitchFamily="34" charset="0"/>
              <a:buChar char="•"/>
            </a:pPr>
            <a:endParaRPr lang="en-US" sz="24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93891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BA507-3939-40BB-A655-5AED88418A35}"/>
              </a:ext>
            </a:extLst>
          </p:cNvPr>
          <p:cNvSpPr/>
          <p:nvPr/>
        </p:nvSpPr>
        <p:spPr>
          <a:xfrm>
            <a:off x="385464" y="1423071"/>
            <a:ext cx="11351623" cy="4154984"/>
          </a:xfrm>
          <a:prstGeom prst="rect">
            <a:avLst/>
          </a:prstGeom>
          <a:ln>
            <a:solidFill>
              <a:schemeClr val="accent2">
                <a:lumMod val="50000"/>
              </a:schemeClr>
            </a:solidFill>
          </a:ln>
        </p:spPr>
        <p:txBody>
          <a:bodyPr wrap="square">
            <a:spAutoFit/>
          </a:bodyPr>
          <a:lstStyle/>
          <a:p>
            <a:pPr algn="ctr">
              <a:lnSpc>
                <a:spcPct val="150000"/>
              </a:lnSpc>
            </a:pPr>
            <a:r>
              <a:rPr lang="en-US" sz="2400" b="1" u="sng" dirty="0">
                <a:solidFill>
                  <a:srgbClr val="000000"/>
                </a:solidFill>
                <a:latin typeface="Garamond" panose="02020404030301010803" pitchFamily="18" charset="0"/>
              </a:rPr>
              <a:t>Registration and monitoring</a:t>
            </a:r>
          </a:p>
          <a:p>
            <a:pPr algn="ctr"/>
            <a:endParaRPr lang="en-US" sz="2400" b="1" u="sng" dirty="0">
              <a:solidFill>
                <a:srgbClr val="000000"/>
              </a:solidFill>
              <a:latin typeface="Garamond" panose="02020404030301010803" pitchFamily="18" charset="0"/>
            </a:endParaRPr>
          </a:p>
          <a:p>
            <a:pPr marL="342900" indent="-342900">
              <a:lnSpc>
                <a:spcPct val="150000"/>
              </a:lnSpc>
              <a:buFont typeface="Arial" panose="020B0604020202020204" pitchFamily="34" charset="0"/>
              <a:buChar char="•"/>
            </a:pPr>
            <a:r>
              <a:rPr lang="en-US" sz="2400" dirty="0" err="1">
                <a:solidFill>
                  <a:srgbClr val="000000"/>
                </a:solidFill>
                <a:latin typeface="Garamond" panose="02020404030301010803" pitchFamily="18" charset="0"/>
              </a:rPr>
              <a:t>Honos</a:t>
            </a:r>
            <a:r>
              <a:rPr lang="en-US" sz="2400" dirty="0">
                <a:solidFill>
                  <a:srgbClr val="000000"/>
                </a:solidFill>
                <a:latin typeface="Garamond" panose="02020404030301010803" pitchFamily="18" charset="0"/>
              </a:rPr>
              <a:t>-secure is appropriate to differentiate security needs</a:t>
            </a:r>
          </a:p>
          <a:p>
            <a:pPr marL="342900" indent="-342900">
              <a:lnSpc>
                <a:spcPct val="150000"/>
              </a:lnSpc>
              <a:buFont typeface="Arial" panose="020B0604020202020204" pitchFamily="34" charset="0"/>
              <a:buChar char="•"/>
            </a:pPr>
            <a:r>
              <a:rPr lang="fr-BE" sz="2400" dirty="0" err="1">
                <a:latin typeface="Garamond" panose="02020404030301010803" pitchFamily="18" charset="0"/>
              </a:rPr>
              <a:t>Other</a:t>
            </a:r>
            <a:r>
              <a:rPr lang="fr-BE" sz="2400" dirty="0">
                <a:latin typeface="Garamond" panose="02020404030301010803" pitchFamily="18" charset="0"/>
              </a:rPr>
              <a:t> </a:t>
            </a:r>
            <a:r>
              <a:rPr lang="fr-BE" sz="2400" dirty="0" err="1">
                <a:latin typeface="Garamond" panose="02020404030301010803" pitchFamily="18" charset="0"/>
              </a:rPr>
              <a:t>tools</a:t>
            </a:r>
            <a:r>
              <a:rPr lang="fr-BE" sz="2400" dirty="0">
                <a:latin typeface="Garamond" panose="02020404030301010803" pitchFamily="18" charset="0"/>
              </a:rPr>
              <a:t> (</a:t>
            </a:r>
            <a:r>
              <a:rPr lang="fr-BE" sz="2400" dirty="0" err="1">
                <a:latin typeface="Garamond" panose="02020404030301010803" pitchFamily="18" charset="0"/>
              </a:rPr>
              <a:t>Bel-Rai</a:t>
            </a:r>
            <a:r>
              <a:rPr lang="fr-BE" sz="2400" dirty="0">
                <a:latin typeface="Garamond" panose="02020404030301010803" pitchFamily="18" charset="0"/>
              </a:rPr>
              <a:t>, </a:t>
            </a:r>
            <a:r>
              <a:rPr lang="fr-BE" sz="2400" dirty="0" err="1">
                <a:latin typeface="Garamond" panose="02020404030301010803" pitchFamily="18" charset="0"/>
              </a:rPr>
              <a:t>Dundrum</a:t>
            </a:r>
            <a:r>
              <a:rPr lang="fr-BE" sz="2400" dirty="0">
                <a:latin typeface="Garamond" panose="02020404030301010803" pitchFamily="18" charset="0"/>
              </a:rPr>
              <a:t>...) are </a:t>
            </a:r>
            <a:r>
              <a:rPr lang="fr-BE" sz="2400" b="1" dirty="0" err="1">
                <a:latin typeface="Garamond" panose="02020404030301010803" pitchFamily="18" charset="0"/>
              </a:rPr>
              <a:t>also</a:t>
            </a:r>
            <a:r>
              <a:rPr lang="fr-BE" sz="2400" b="1" dirty="0">
                <a:latin typeface="Garamond" panose="02020404030301010803" pitchFamily="18" charset="0"/>
              </a:rPr>
              <a:t> </a:t>
            </a:r>
            <a:r>
              <a:rPr lang="fr-BE" sz="2400" b="1" dirty="0" err="1">
                <a:latin typeface="Garamond" panose="02020404030301010803" pitchFamily="18" charset="0"/>
              </a:rPr>
              <a:t>eligible</a:t>
            </a:r>
            <a:r>
              <a:rPr lang="fr-BE" sz="2400" b="1" dirty="0">
                <a:latin typeface="Garamond" panose="02020404030301010803" pitchFamily="18" charset="0"/>
              </a:rPr>
              <a:t> </a:t>
            </a:r>
            <a:r>
              <a:rPr lang="fr-BE" sz="2400" dirty="0">
                <a:latin typeface="Garamond" panose="02020404030301010803" pitchFamily="18" charset="0"/>
              </a:rPr>
              <a:t>but </a:t>
            </a:r>
            <a:r>
              <a:rPr lang="fr-BE" sz="2400" dirty="0" err="1">
                <a:latin typeface="Garamond" panose="02020404030301010803" pitchFamily="18" charset="0"/>
              </a:rPr>
              <a:t>need</a:t>
            </a:r>
            <a:r>
              <a:rPr lang="fr-BE" sz="2400" dirty="0">
                <a:latin typeface="Garamond" panose="02020404030301010803" pitchFamily="18" charset="0"/>
              </a:rPr>
              <a:t> of coordination to </a:t>
            </a:r>
            <a:r>
              <a:rPr lang="fr-BE" sz="2400" dirty="0" err="1">
                <a:latin typeface="Garamond" panose="02020404030301010803" pitchFamily="18" charset="0"/>
              </a:rPr>
              <a:t>avoid</a:t>
            </a:r>
            <a:r>
              <a:rPr lang="fr-BE" sz="2400" dirty="0">
                <a:latin typeface="Garamond" panose="02020404030301010803" pitchFamily="18" charset="0"/>
              </a:rPr>
              <a:t> registration </a:t>
            </a:r>
            <a:r>
              <a:rPr lang="fr-BE" sz="2400" dirty="0" err="1">
                <a:latin typeface="Garamond" panose="02020404030301010803" pitchFamily="18" charset="0"/>
              </a:rPr>
              <a:t>overload</a:t>
            </a:r>
            <a:endParaRPr lang="en-US" sz="2400" dirty="0">
              <a:solidFill>
                <a:srgbClr val="000000"/>
              </a:solidFill>
              <a:latin typeface="Garamond" panose="02020404030301010803" pitchFamily="18" charset="0"/>
            </a:endParaRPr>
          </a:p>
          <a:p>
            <a:pPr marL="342900" indent="-342900">
              <a:lnSpc>
                <a:spcPct val="150000"/>
              </a:lnSpc>
              <a:buFont typeface="Arial" panose="020B0604020202020204" pitchFamily="34" charset="0"/>
              <a:buChar char="•"/>
            </a:pPr>
            <a:r>
              <a:rPr lang="fr-BE" sz="2400" dirty="0" err="1">
                <a:latin typeface="Garamond" panose="02020404030301010803" pitchFamily="18" charset="0"/>
              </a:rPr>
              <a:t>Overlap</a:t>
            </a:r>
            <a:r>
              <a:rPr lang="fr-BE" sz="2400" dirty="0">
                <a:latin typeface="Garamond" panose="02020404030301010803" pitchFamily="18" charset="0"/>
              </a:rPr>
              <a:t> of </a:t>
            </a:r>
            <a:r>
              <a:rPr lang="fr-BE" sz="2400" dirty="0" err="1">
                <a:latin typeface="Garamond" panose="02020404030301010803" pitchFamily="18" charset="0"/>
              </a:rPr>
              <a:t>security</a:t>
            </a:r>
            <a:r>
              <a:rPr lang="fr-BE" sz="2400" dirty="0">
                <a:latin typeface="Garamond" panose="02020404030301010803" pitchFamily="18" charset="0"/>
              </a:rPr>
              <a:t> </a:t>
            </a:r>
            <a:r>
              <a:rPr lang="fr-BE" sz="2400" dirty="0" err="1">
                <a:latin typeface="Garamond" panose="02020404030301010803" pitchFamily="18" charset="0"/>
              </a:rPr>
              <a:t>needs</a:t>
            </a:r>
            <a:r>
              <a:rPr lang="fr-BE" sz="2400" dirty="0">
                <a:latin typeface="Garamond" panose="02020404030301010803" pitchFamily="18" charset="0"/>
              </a:rPr>
              <a:t> </a:t>
            </a:r>
            <a:r>
              <a:rPr lang="fr-BE" sz="2400" dirty="0" err="1">
                <a:latin typeface="Garamond" panose="02020404030301010803" pitchFamily="18" charset="0"/>
              </a:rPr>
              <a:t>between</a:t>
            </a:r>
            <a:r>
              <a:rPr lang="fr-BE" sz="2400" dirty="0">
                <a:latin typeface="Garamond" panose="02020404030301010803" pitchFamily="18" charset="0"/>
              </a:rPr>
              <a:t> groups in </a:t>
            </a:r>
            <a:r>
              <a:rPr lang="fr-BE" sz="2400" dirty="0" err="1">
                <a:latin typeface="Garamond" panose="02020404030301010803" pitchFamily="18" charset="0"/>
              </a:rPr>
              <a:t>low</a:t>
            </a:r>
            <a:r>
              <a:rPr lang="fr-BE" sz="2400" dirty="0">
                <a:latin typeface="Garamond" panose="02020404030301010803" pitchFamily="18" charset="0"/>
              </a:rPr>
              <a:t> and middle </a:t>
            </a:r>
            <a:r>
              <a:rPr lang="fr-BE" sz="2400" dirty="0" err="1">
                <a:latin typeface="Garamond" panose="02020404030301010803" pitchFamily="18" charset="0"/>
              </a:rPr>
              <a:t>security</a:t>
            </a:r>
            <a:r>
              <a:rPr lang="fr-BE" sz="2400" dirty="0">
                <a:latin typeface="Garamond" panose="02020404030301010803" pitchFamily="18" charset="0"/>
              </a:rPr>
              <a:t> settings and mobile teams. </a:t>
            </a:r>
            <a:r>
              <a:rPr lang="fr-BE" sz="2400" dirty="0" err="1">
                <a:latin typeface="Garamond" panose="02020404030301010803" pitchFamily="18" charset="0"/>
              </a:rPr>
              <a:t>Need</a:t>
            </a:r>
            <a:r>
              <a:rPr lang="fr-BE" sz="2400" dirty="0">
                <a:latin typeface="Garamond" panose="02020404030301010803" pitchFamily="18" charset="0"/>
              </a:rPr>
              <a:t> to </a:t>
            </a:r>
            <a:r>
              <a:rPr lang="fr-BE" sz="2400" dirty="0" err="1">
                <a:latin typeface="Garamond" panose="02020404030301010803" pitchFamily="18" charset="0"/>
              </a:rPr>
              <a:t>further</a:t>
            </a:r>
            <a:r>
              <a:rPr lang="fr-BE" sz="2400" dirty="0">
                <a:latin typeface="Garamond" panose="02020404030301010803" pitchFamily="18" charset="0"/>
              </a:rPr>
              <a:t> </a:t>
            </a:r>
            <a:r>
              <a:rPr lang="fr-BE" sz="2400" dirty="0" err="1">
                <a:latin typeface="Garamond" panose="02020404030301010803" pitchFamily="18" charset="0"/>
              </a:rPr>
              <a:t>clarify</a:t>
            </a:r>
            <a:r>
              <a:rPr lang="fr-BE" sz="2400" dirty="0">
                <a:latin typeface="Garamond" panose="02020404030301010803" pitchFamily="18" charset="0"/>
              </a:rPr>
              <a:t> </a:t>
            </a:r>
            <a:r>
              <a:rPr lang="fr-BE" sz="2400" dirty="0" err="1">
                <a:latin typeface="Garamond" panose="02020404030301010803" pitchFamily="18" charset="0"/>
              </a:rPr>
              <a:t>their</a:t>
            </a:r>
            <a:r>
              <a:rPr lang="fr-BE" sz="2400" dirty="0">
                <a:latin typeface="Garamond" panose="02020404030301010803" pitchFamily="18" charset="0"/>
              </a:rPr>
              <a:t> respective </a:t>
            </a:r>
            <a:r>
              <a:rPr lang="fr-BE" sz="2400" dirty="0" err="1">
                <a:latin typeface="Garamond" panose="02020404030301010803" pitchFamily="18" charset="0"/>
              </a:rPr>
              <a:t>roles</a:t>
            </a:r>
            <a:r>
              <a:rPr lang="fr-BE" sz="2400" dirty="0">
                <a:latin typeface="Garamond" panose="02020404030301010803" pitchFamily="18" charset="0"/>
              </a:rPr>
              <a:t> in </a:t>
            </a:r>
            <a:r>
              <a:rPr lang="fr-BE" sz="2400" dirty="0" err="1">
                <a:latin typeface="Garamond" panose="02020404030301010803" pitchFamily="18" charset="0"/>
              </a:rPr>
              <a:t>terms</a:t>
            </a:r>
            <a:r>
              <a:rPr lang="fr-BE" sz="2400" dirty="0">
                <a:latin typeface="Garamond" panose="02020404030301010803" pitchFamily="18" charset="0"/>
              </a:rPr>
              <a:t> of </a:t>
            </a:r>
            <a:r>
              <a:rPr lang="fr-BE" sz="2400" dirty="0" err="1">
                <a:latin typeface="Garamond" panose="02020404030301010803" pitchFamily="18" charset="0"/>
              </a:rPr>
              <a:t>security</a:t>
            </a:r>
            <a:r>
              <a:rPr lang="fr-BE" sz="2400" dirty="0">
                <a:latin typeface="Garamond" panose="02020404030301010803" pitchFamily="18" charset="0"/>
              </a:rPr>
              <a:t> </a:t>
            </a:r>
            <a:r>
              <a:rPr lang="fr-BE" sz="2400" dirty="0" err="1">
                <a:latin typeface="Garamond" panose="02020404030301010803" pitchFamily="18" charset="0"/>
              </a:rPr>
              <a:t>needs</a:t>
            </a:r>
            <a:endParaRPr lang="fr-BE" sz="2400" dirty="0">
              <a:latin typeface="Garamond" panose="02020404030301010803" pitchFamily="18" charset="0"/>
            </a:endParaRPr>
          </a:p>
          <a:p>
            <a:endParaRPr lang="en-US" sz="24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63844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BA507-3939-40BB-A655-5AED88418A35}"/>
              </a:ext>
            </a:extLst>
          </p:cNvPr>
          <p:cNvSpPr/>
          <p:nvPr/>
        </p:nvSpPr>
        <p:spPr>
          <a:xfrm>
            <a:off x="420188" y="554901"/>
            <a:ext cx="11351623" cy="5580182"/>
          </a:xfrm>
          <a:prstGeom prst="rect">
            <a:avLst/>
          </a:prstGeom>
          <a:ln>
            <a:solidFill>
              <a:schemeClr val="accent2">
                <a:lumMod val="50000"/>
              </a:schemeClr>
            </a:solidFill>
          </a:ln>
        </p:spPr>
        <p:txBody>
          <a:bodyPr wrap="square">
            <a:spAutoFit/>
          </a:bodyPr>
          <a:lstStyle/>
          <a:p>
            <a:pPr algn="ctr">
              <a:lnSpc>
                <a:spcPct val="150000"/>
              </a:lnSpc>
            </a:pPr>
            <a:endParaRPr lang="en-US" sz="2400" b="1" u="sng" dirty="0">
              <a:solidFill>
                <a:srgbClr val="000000"/>
              </a:solidFill>
              <a:latin typeface="Garamond" panose="02020404030301010803" pitchFamily="18" charset="0"/>
            </a:endParaRPr>
          </a:p>
          <a:p>
            <a:pPr algn="ctr">
              <a:lnSpc>
                <a:spcPct val="150000"/>
              </a:lnSpc>
            </a:pPr>
            <a:r>
              <a:rPr lang="en-US" sz="2400" b="1" u="sng" dirty="0">
                <a:solidFill>
                  <a:srgbClr val="000000"/>
                </a:solidFill>
                <a:latin typeface="Garamond" panose="02020404030301010803" pitchFamily="18" charset="0"/>
              </a:rPr>
              <a:t>Suggestions to involve MDO (experience expert) and families </a:t>
            </a:r>
          </a:p>
          <a:p>
            <a:pPr algn="ctr">
              <a:lnSpc>
                <a:spcPct val="150000"/>
              </a:lnSpc>
            </a:pPr>
            <a:endParaRPr lang="en-GB" sz="2400" dirty="0">
              <a:solidFill>
                <a:srgbClr val="000000"/>
              </a:solidFill>
              <a:latin typeface="Garamond" panose="02020404030301010803" pitchFamily="18" charset="0"/>
            </a:endParaRPr>
          </a:p>
          <a:p>
            <a:pPr marL="541338" indent="-342900">
              <a:lnSpc>
                <a:spcPct val="150000"/>
              </a:lnSpc>
              <a:buFont typeface="Arial" panose="020B0604020202020204" pitchFamily="34" charset="0"/>
              <a:buChar char="•"/>
            </a:pPr>
            <a:r>
              <a:rPr lang="en-GB" sz="2400" dirty="0">
                <a:solidFill>
                  <a:srgbClr val="000000"/>
                </a:solidFill>
                <a:latin typeface="Garamond" panose="02020404030301010803" pitchFamily="18" charset="0"/>
              </a:rPr>
              <a:t>Actively involve - give voice - inform</a:t>
            </a:r>
            <a:endParaRPr lang="en-US" sz="2400" dirty="0">
              <a:solidFill>
                <a:srgbClr val="000000"/>
              </a:solidFill>
              <a:latin typeface="Garamond" panose="02020404030301010803" pitchFamily="18" charset="0"/>
            </a:endParaRPr>
          </a:p>
          <a:p>
            <a:pPr marL="541338" indent="-342900">
              <a:lnSpc>
                <a:spcPct val="150000"/>
              </a:lnSpc>
              <a:buFont typeface="Arial" panose="020B0604020202020204" pitchFamily="34" charset="0"/>
              <a:buChar char="•"/>
            </a:pPr>
            <a:r>
              <a:rPr lang="en-GB" sz="2400" dirty="0">
                <a:solidFill>
                  <a:srgbClr val="000000"/>
                </a:solidFill>
                <a:latin typeface="Garamond" panose="02020404030301010803" pitchFamily="18" charset="0"/>
              </a:rPr>
              <a:t>‘Shared partnership’ between mental health practitioners and family members </a:t>
            </a:r>
          </a:p>
          <a:p>
            <a:pPr marL="985838" lvl="1" indent="-360363">
              <a:lnSpc>
                <a:spcPct val="150000"/>
              </a:lnSpc>
              <a:buFont typeface="Arial" panose="020B0604020202020204" pitchFamily="34" charset="0"/>
              <a:buChar char="•"/>
            </a:pPr>
            <a:r>
              <a:rPr lang="en-GB" sz="2400" dirty="0">
                <a:solidFill>
                  <a:srgbClr val="000000"/>
                </a:solidFill>
                <a:latin typeface="Garamond" panose="02020404030301010803" pitchFamily="18" charset="0"/>
              </a:rPr>
              <a:t>Provide peer and family support (e.g., organizing activities for family members, make it possible that families can meet, …) </a:t>
            </a:r>
          </a:p>
          <a:p>
            <a:pPr marL="985838" lvl="1" indent="-360363">
              <a:lnSpc>
                <a:spcPct val="150000"/>
              </a:lnSpc>
              <a:buFont typeface="Arial" panose="020B0604020202020204" pitchFamily="34" charset="0"/>
              <a:buChar char="•"/>
            </a:pPr>
            <a:r>
              <a:rPr lang="nl-BE" sz="2400" dirty="0" err="1">
                <a:solidFill>
                  <a:srgbClr val="000000"/>
                </a:solidFill>
                <a:latin typeface="Garamond" panose="02020404030301010803" pitchFamily="18" charset="0"/>
              </a:rPr>
              <a:t>Reduce</a:t>
            </a:r>
            <a:r>
              <a:rPr lang="nl-BE" sz="2400" dirty="0">
                <a:solidFill>
                  <a:srgbClr val="000000"/>
                </a:solidFill>
                <a:latin typeface="Garamond" panose="02020404030301010803" pitchFamily="18" charset="0"/>
              </a:rPr>
              <a:t> stigma</a:t>
            </a:r>
            <a:endParaRPr lang="en-US" sz="2400" dirty="0">
              <a:solidFill>
                <a:srgbClr val="000000"/>
              </a:solidFill>
              <a:latin typeface="Garamond" panose="02020404030301010803" pitchFamily="18" charset="0"/>
            </a:endParaRPr>
          </a:p>
          <a:p>
            <a:pPr marL="533400" indent="-342900">
              <a:lnSpc>
                <a:spcPct val="150000"/>
              </a:lnSpc>
              <a:buFont typeface="Arial" panose="020B0604020202020204" pitchFamily="34" charset="0"/>
              <a:buChar char="•"/>
              <a:tabLst>
                <a:tab pos="541338" algn="l"/>
              </a:tabLst>
            </a:pPr>
            <a:r>
              <a:rPr lang="en-GB" sz="2400" dirty="0">
                <a:solidFill>
                  <a:srgbClr val="000000"/>
                </a:solidFill>
                <a:latin typeface="Garamond" panose="02020404030301010803" pitchFamily="18" charset="0"/>
              </a:rPr>
              <a:t>Ex expert/MDO : communicate - provide perspective </a:t>
            </a:r>
          </a:p>
          <a:p>
            <a:pPr>
              <a:lnSpc>
                <a:spcPct val="150000"/>
              </a:lnSpc>
            </a:pPr>
            <a:endParaRPr lang="nl-BE" sz="2400"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319682645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DD4A8-A60F-4449-995A-CD625E0BC255}"/>
              </a:ext>
            </a:extLst>
          </p:cNvPr>
          <p:cNvSpPr txBox="1"/>
          <p:nvPr/>
        </p:nvSpPr>
        <p:spPr>
          <a:xfrm>
            <a:off x="3028950" y="1104900"/>
            <a:ext cx="6391275" cy="523220"/>
          </a:xfrm>
          <a:prstGeom prst="rect">
            <a:avLst/>
          </a:prstGeom>
          <a:noFill/>
        </p:spPr>
        <p:txBody>
          <a:bodyPr wrap="square" rtlCol="0">
            <a:spAutoFit/>
          </a:bodyPr>
          <a:lstStyle/>
          <a:p>
            <a:pPr algn="ctr"/>
            <a:r>
              <a:rPr lang="en-GB" sz="2800" dirty="0">
                <a:latin typeface="Garamond" panose="02020404030301010803" pitchFamily="18" charset="0"/>
              </a:rPr>
              <a:t>Thank you for your attention !</a:t>
            </a:r>
          </a:p>
        </p:txBody>
      </p:sp>
      <p:pic>
        <p:nvPicPr>
          <p:cNvPr id="4" name="Image 3">
            <a:extLst>
              <a:ext uri="{FF2B5EF4-FFF2-40B4-BE49-F238E27FC236}">
                <a16:creationId xmlns:a16="http://schemas.microsoft.com/office/drawing/2014/main" id="{201A0B3A-F0F1-472B-8830-01261764FD50}"/>
              </a:ext>
            </a:extLst>
          </p:cNvPr>
          <p:cNvPicPr>
            <a:picLocks noChangeAspect="1"/>
          </p:cNvPicPr>
          <p:nvPr/>
        </p:nvPicPr>
        <p:blipFill>
          <a:blip r:embed="rId2"/>
          <a:stretch>
            <a:fillRect/>
          </a:stretch>
        </p:blipFill>
        <p:spPr>
          <a:xfrm>
            <a:off x="2286000" y="1947862"/>
            <a:ext cx="8210550" cy="4619625"/>
          </a:xfrm>
          <a:prstGeom prst="rect">
            <a:avLst/>
          </a:prstGeom>
        </p:spPr>
      </p:pic>
    </p:spTree>
    <p:extLst>
      <p:ext uri="{BB962C8B-B14F-4D97-AF65-F5344CB8AC3E}">
        <p14:creationId xmlns:p14="http://schemas.microsoft.com/office/powerpoint/2010/main" val="2791608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3E2B58F1-6663-48D9-B3BE-158142EA0073}"/>
              </a:ext>
            </a:extLst>
          </p:cNvPr>
          <p:cNvGraphicFramePr>
            <a:graphicFrameLocks noGrp="1"/>
          </p:cNvGraphicFramePr>
          <p:nvPr>
            <p:extLst>
              <p:ext uri="{D42A27DB-BD31-4B8C-83A1-F6EECF244321}">
                <p14:modId xmlns:p14="http://schemas.microsoft.com/office/powerpoint/2010/main" val="1820866469"/>
              </p:ext>
            </p:extLst>
          </p:nvPr>
        </p:nvGraphicFramePr>
        <p:xfrm>
          <a:off x="90152" y="616477"/>
          <a:ext cx="12006054" cy="4675758"/>
        </p:xfrm>
        <a:graphic>
          <a:graphicData uri="http://schemas.openxmlformats.org/drawingml/2006/table">
            <a:tbl>
              <a:tblPr firstRow="1" bandRow="1">
                <a:tableStyleId>{21E4AEA4-8DFA-4A89-87EB-49C32662AFE0}</a:tableStyleId>
              </a:tblPr>
              <a:tblGrid>
                <a:gridCol w="12006054">
                  <a:extLst>
                    <a:ext uri="{9D8B030D-6E8A-4147-A177-3AD203B41FA5}">
                      <a16:colId xmlns:a16="http://schemas.microsoft.com/office/drawing/2014/main" val="20000"/>
                    </a:ext>
                  </a:extLst>
                </a:gridCol>
              </a:tblGrid>
              <a:tr h="46757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sz="2000" u="sng" dirty="0"/>
                    </a:p>
                  </a:txBody>
                  <a:tcP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4" name="ZoneTexte 3">
            <a:extLst>
              <a:ext uri="{FF2B5EF4-FFF2-40B4-BE49-F238E27FC236}">
                <a16:creationId xmlns:a16="http://schemas.microsoft.com/office/drawing/2014/main" id="{CE3D6E2F-FF94-4B00-8095-93293EC9ACCC}"/>
              </a:ext>
            </a:extLst>
          </p:cNvPr>
          <p:cNvSpPr txBox="1"/>
          <p:nvPr/>
        </p:nvSpPr>
        <p:spPr>
          <a:xfrm>
            <a:off x="6457262" y="1366429"/>
            <a:ext cx="2451779" cy="4031873"/>
          </a:xfrm>
          <a:prstGeom prst="rect">
            <a:avLst/>
          </a:prstGeom>
          <a:noFill/>
        </p:spPr>
        <p:txBody>
          <a:bodyPr wrap="square" rtlCol="0">
            <a:spAutoFit/>
          </a:bodyPr>
          <a:lstStyle/>
          <a:p>
            <a:pPr algn="ctr">
              <a:defRPr/>
            </a:pPr>
            <a:r>
              <a:rPr lang="fr-BE" sz="1600" b="1" u="sng" dirty="0">
                <a:latin typeface="Garamond" panose="02020404030301010803" pitchFamily="18" charset="0"/>
              </a:rPr>
              <a:t>UNIVERSITE DE LIEGE</a:t>
            </a:r>
          </a:p>
          <a:p>
            <a:pPr algn="ctr">
              <a:defRPr/>
            </a:pPr>
            <a:r>
              <a:rPr lang="fr-BE" sz="1600" dirty="0">
                <a:latin typeface="Garamond" panose="02020404030301010803" pitchFamily="18" charset="0"/>
              </a:rPr>
              <a:t>Centre de Recherches et d’Interventions Sociologiques </a:t>
            </a:r>
            <a:br>
              <a:rPr lang="fr-BE" sz="1600" dirty="0">
                <a:latin typeface="Garamond" panose="02020404030301010803" pitchFamily="18" charset="0"/>
              </a:rPr>
            </a:br>
            <a:r>
              <a:rPr lang="fr-BE" sz="1600" dirty="0">
                <a:latin typeface="Garamond" panose="02020404030301010803" pitchFamily="18" charset="0"/>
              </a:rPr>
              <a:t>(CRIS)</a:t>
            </a:r>
          </a:p>
          <a:p>
            <a:pPr algn="ctr">
              <a:defRPr/>
            </a:pPr>
            <a:endParaRPr lang="fr-BE" sz="1600" b="1" dirty="0">
              <a:latin typeface="Garamond" panose="02020404030301010803" pitchFamily="18" charset="0"/>
            </a:endParaRPr>
          </a:p>
          <a:p>
            <a:pPr algn="ctr">
              <a:defRPr/>
            </a:pPr>
            <a:r>
              <a:rPr lang="fr-BE" sz="1600" b="1" dirty="0">
                <a:latin typeface="Garamond" panose="02020404030301010803" pitchFamily="18" charset="0"/>
              </a:rPr>
              <a:t>Prof. Dr. F. Schoenaers</a:t>
            </a:r>
          </a:p>
          <a:p>
            <a:pPr algn="ctr">
              <a:defRPr/>
            </a:pPr>
            <a:r>
              <a:rPr lang="fr-BE" sz="1600" b="1" dirty="0">
                <a:latin typeface="Garamond" panose="02020404030301010803" pitchFamily="18" charset="0"/>
              </a:rPr>
              <a:t>Coralie Darcis</a:t>
            </a:r>
            <a:br>
              <a:rPr lang="fr-BE" sz="1600" dirty="0">
                <a:latin typeface="Garamond" panose="02020404030301010803" pitchFamily="18" charset="0"/>
              </a:rPr>
            </a:br>
            <a:endParaRPr lang="fr-BE" sz="1600" dirty="0">
              <a:latin typeface="Garamond" panose="02020404030301010803" pitchFamily="18" charset="0"/>
            </a:endParaRPr>
          </a:p>
          <a:p>
            <a:pPr algn="ctr">
              <a:defRPr/>
            </a:pPr>
            <a:endParaRPr lang="fr-BE" sz="1600" dirty="0">
              <a:latin typeface="Garamond" panose="02020404030301010803" pitchFamily="18" charset="0"/>
            </a:endParaRPr>
          </a:p>
          <a:p>
            <a:pPr algn="ctr">
              <a:defRPr/>
            </a:pPr>
            <a:br>
              <a:rPr lang="fr-BE" sz="1600" dirty="0">
                <a:latin typeface="Garamond" panose="02020404030301010803" pitchFamily="18" charset="0"/>
              </a:rPr>
            </a:br>
            <a:r>
              <a:rPr lang="fr-BE" sz="1600" u="sng" dirty="0">
                <a:latin typeface="Garamond" panose="02020404030301010803" pitchFamily="18" charset="0"/>
              </a:rPr>
              <a:t>CONTACT</a:t>
            </a:r>
            <a:r>
              <a:rPr lang="fr-BE" sz="1600" dirty="0">
                <a:latin typeface="Garamond" panose="02020404030301010803" pitchFamily="18" charset="0"/>
              </a:rPr>
              <a:t> : </a:t>
            </a:r>
            <a:r>
              <a:rPr lang="fr-BE" sz="1600" dirty="0">
                <a:latin typeface="Garamond" panose="02020404030301010803" pitchFamily="18" charset="0"/>
                <a:hlinkClick r:id="rId3"/>
              </a:rPr>
              <a:t>coralie.darcis@uliege.be</a:t>
            </a:r>
            <a:r>
              <a:rPr lang="fr-BE" sz="1600" dirty="0">
                <a:latin typeface="Garamond" panose="02020404030301010803" pitchFamily="18" charset="0"/>
              </a:rPr>
              <a:t> </a:t>
            </a:r>
            <a:br>
              <a:rPr lang="fr-BE" sz="1600" dirty="0">
                <a:latin typeface="Garamond" panose="02020404030301010803" pitchFamily="18" charset="0"/>
              </a:rPr>
            </a:br>
            <a:r>
              <a:rPr lang="fr-BE" sz="1600" dirty="0">
                <a:latin typeface="Garamond" panose="02020404030301010803" pitchFamily="18" charset="0"/>
              </a:rPr>
              <a:t>+32 (0)4 366 31 12</a:t>
            </a:r>
            <a:br>
              <a:rPr lang="fr-BE" sz="1600" dirty="0">
                <a:latin typeface="Garamond" panose="02020404030301010803" pitchFamily="18" charset="0"/>
              </a:rPr>
            </a:br>
            <a:endParaRPr lang="fr-BE" sz="1600" dirty="0">
              <a:latin typeface="Garamond" panose="02020404030301010803" pitchFamily="18" charset="0"/>
            </a:endParaRPr>
          </a:p>
        </p:txBody>
      </p:sp>
      <p:sp>
        <p:nvSpPr>
          <p:cNvPr id="5" name="ZoneTexte 4">
            <a:extLst>
              <a:ext uri="{FF2B5EF4-FFF2-40B4-BE49-F238E27FC236}">
                <a16:creationId xmlns:a16="http://schemas.microsoft.com/office/drawing/2014/main" id="{A2F5E10A-07EC-48FE-BFDA-1A1088B0CB6C}"/>
              </a:ext>
            </a:extLst>
          </p:cNvPr>
          <p:cNvSpPr txBox="1"/>
          <p:nvPr/>
        </p:nvSpPr>
        <p:spPr>
          <a:xfrm>
            <a:off x="3094010" y="1372234"/>
            <a:ext cx="3018997" cy="3785652"/>
          </a:xfrm>
          <a:prstGeom prst="rect">
            <a:avLst/>
          </a:prstGeom>
          <a:noFill/>
        </p:spPr>
        <p:txBody>
          <a:bodyPr wrap="square" rtlCol="0">
            <a:spAutoFit/>
          </a:bodyPr>
          <a:lstStyle/>
          <a:p>
            <a:pPr algn="ctr"/>
            <a:r>
              <a:rPr lang="fr-BE" sz="1600" b="1" u="sng" dirty="0">
                <a:latin typeface="Garamond" panose="02020404030301010803" pitchFamily="18" charset="0"/>
              </a:rPr>
              <a:t>UNIVERSITE CATHOLIQUE DE LOUVAIN</a:t>
            </a:r>
            <a:endParaRPr lang="fr-BE" sz="1600" b="1" dirty="0">
              <a:latin typeface="Garamond" panose="02020404030301010803" pitchFamily="18" charset="0"/>
            </a:endParaRPr>
          </a:p>
          <a:p>
            <a:pPr algn="ctr"/>
            <a:r>
              <a:rPr lang="fr-BE" sz="1600" dirty="0">
                <a:latin typeface="Garamond" panose="02020404030301010803" pitchFamily="18" charset="0"/>
              </a:rPr>
              <a:t>Institut de Recherche Santé et Société</a:t>
            </a:r>
          </a:p>
          <a:p>
            <a:pPr algn="ctr"/>
            <a:r>
              <a:rPr lang="fr-BE" sz="1600" dirty="0">
                <a:latin typeface="Garamond" panose="02020404030301010803" pitchFamily="18" charset="0"/>
              </a:rPr>
              <a:t>(IRSS)</a:t>
            </a:r>
          </a:p>
          <a:p>
            <a:pPr algn="ctr"/>
            <a:endParaRPr lang="fr-BE" sz="1600" b="1" dirty="0">
              <a:latin typeface="Garamond" panose="02020404030301010803" pitchFamily="18" charset="0"/>
            </a:endParaRPr>
          </a:p>
          <a:p>
            <a:pPr algn="ctr"/>
            <a:endParaRPr lang="fr-BE" sz="1600" b="1" dirty="0">
              <a:latin typeface="Garamond" panose="02020404030301010803" pitchFamily="18" charset="0"/>
            </a:endParaRPr>
          </a:p>
          <a:p>
            <a:pPr algn="ctr"/>
            <a:r>
              <a:rPr lang="fr-BE" sz="1600" b="1" dirty="0">
                <a:latin typeface="Garamond" panose="02020404030301010803" pitchFamily="18" charset="0"/>
              </a:rPr>
              <a:t>Dr. P. Nicaise</a:t>
            </a:r>
          </a:p>
          <a:p>
            <a:pPr algn="ctr"/>
            <a:r>
              <a:rPr lang="fr-BE" sz="1600" b="1" dirty="0">
                <a:latin typeface="Garamond" panose="02020404030301010803" pitchFamily="18" charset="0"/>
              </a:rPr>
              <a:t>Delphine </a:t>
            </a:r>
            <a:r>
              <a:rPr lang="fr-BE" sz="1600" b="1" dirty="0" err="1">
                <a:latin typeface="Garamond" panose="02020404030301010803" pitchFamily="18" charset="0"/>
              </a:rPr>
              <a:t>Bourmorck</a:t>
            </a:r>
            <a:endParaRPr lang="fr-BE" sz="1600" b="1" dirty="0">
              <a:latin typeface="Garamond" panose="02020404030301010803" pitchFamily="18" charset="0"/>
            </a:endParaRPr>
          </a:p>
          <a:p>
            <a:pPr algn="ctr"/>
            <a:endParaRPr lang="fr-BE" sz="1600" dirty="0">
              <a:latin typeface="Garamond" panose="02020404030301010803" pitchFamily="18" charset="0"/>
            </a:endParaRPr>
          </a:p>
          <a:p>
            <a:pPr algn="ctr"/>
            <a:endParaRPr lang="fr-BE" sz="1600" dirty="0">
              <a:latin typeface="Garamond" panose="02020404030301010803" pitchFamily="18" charset="0"/>
            </a:endParaRPr>
          </a:p>
          <a:p>
            <a:pPr algn="ctr"/>
            <a:endParaRPr lang="fr-BE" sz="1600" dirty="0">
              <a:latin typeface="Garamond" panose="02020404030301010803" pitchFamily="18" charset="0"/>
            </a:endParaRPr>
          </a:p>
          <a:p>
            <a:pPr algn="ctr"/>
            <a:r>
              <a:rPr lang="fr-BE" sz="1600" u="sng" dirty="0">
                <a:latin typeface="Garamond" panose="02020404030301010803" pitchFamily="18" charset="0"/>
              </a:rPr>
              <a:t>CONTACT</a:t>
            </a:r>
            <a:r>
              <a:rPr lang="fr-BE" sz="1600" dirty="0">
                <a:latin typeface="Garamond" panose="02020404030301010803" pitchFamily="18" charset="0"/>
              </a:rPr>
              <a:t> : </a:t>
            </a:r>
            <a:r>
              <a:rPr lang="fr-BE" sz="1600" dirty="0">
                <a:latin typeface="Garamond" panose="02020404030301010803" pitchFamily="18" charset="0"/>
                <a:hlinkClick r:id="rId4"/>
              </a:rPr>
              <a:t>delphine.bourmorck@uclouvain.be</a:t>
            </a:r>
            <a:r>
              <a:rPr lang="fr-BE" sz="1600" dirty="0">
                <a:latin typeface="Garamond" panose="02020404030301010803" pitchFamily="18" charset="0"/>
              </a:rPr>
              <a:t>  +32 (0)2 764 34 64 </a:t>
            </a:r>
          </a:p>
        </p:txBody>
      </p:sp>
      <p:sp>
        <p:nvSpPr>
          <p:cNvPr id="6" name="ZoneTexte 5">
            <a:extLst>
              <a:ext uri="{FF2B5EF4-FFF2-40B4-BE49-F238E27FC236}">
                <a16:creationId xmlns:a16="http://schemas.microsoft.com/office/drawing/2014/main" id="{B95AD726-4AD4-46B5-BC98-649638E9A716}"/>
              </a:ext>
            </a:extLst>
          </p:cNvPr>
          <p:cNvSpPr txBox="1"/>
          <p:nvPr/>
        </p:nvSpPr>
        <p:spPr>
          <a:xfrm>
            <a:off x="367461" y="1372234"/>
            <a:ext cx="2332636" cy="3785652"/>
          </a:xfrm>
          <a:prstGeom prst="rect">
            <a:avLst/>
          </a:prstGeom>
          <a:noFill/>
        </p:spPr>
        <p:txBody>
          <a:bodyPr wrap="square" rtlCol="0">
            <a:spAutoFit/>
          </a:bodyPr>
          <a:lstStyle/>
          <a:p>
            <a:pPr algn="ctr"/>
            <a:r>
              <a:rPr lang="fr-BE" sz="1600" b="1" u="sng" dirty="0">
                <a:latin typeface="Garamond" panose="02020404030301010803" pitchFamily="18" charset="0"/>
              </a:rPr>
              <a:t>VRJIE UNIVERSITEIT BRUSSEL</a:t>
            </a:r>
          </a:p>
          <a:p>
            <a:pPr algn="ctr"/>
            <a:r>
              <a:rPr lang="en-US" sz="1600" dirty="0" err="1">
                <a:latin typeface="Garamond" panose="02020404030301010803" pitchFamily="18" charset="0"/>
              </a:rPr>
              <a:t>Organisation</a:t>
            </a:r>
            <a:r>
              <a:rPr lang="en-US" sz="1600" dirty="0">
                <a:latin typeface="Garamond" panose="02020404030301010803" pitchFamily="18" charset="0"/>
              </a:rPr>
              <a:t>, Policy and Social inequalities in Health Care (OPIH)</a:t>
            </a:r>
          </a:p>
          <a:p>
            <a:pPr algn="ctr"/>
            <a:endParaRPr lang="fr-BE" sz="1600" b="1" dirty="0">
              <a:latin typeface="Garamond" panose="02020404030301010803" pitchFamily="18" charset="0"/>
            </a:endParaRPr>
          </a:p>
          <a:p>
            <a:pPr algn="ctr"/>
            <a:endParaRPr lang="fr-BE" sz="1600" b="1" dirty="0">
              <a:latin typeface="Garamond" panose="02020404030301010803" pitchFamily="18" charset="0"/>
            </a:endParaRPr>
          </a:p>
          <a:p>
            <a:pPr algn="ctr"/>
            <a:r>
              <a:rPr lang="fr-BE" sz="1600" b="1" dirty="0">
                <a:latin typeface="Garamond" panose="02020404030301010803" pitchFamily="18" charset="0"/>
              </a:rPr>
              <a:t>Prof. Dr. M. </a:t>
            </a:r>
            <a:r>
              <a:rPr lang="fr-BE" sz="1600" b="1" dirty="0" err="1">
                <a:latin typeface="Garamond" panose="02020404030301010803" pitchFamily="18" charset="0"/>
              </a:rPr>
              <a:t>Leys</a:t>
            </a:r>
            <a:endParaRPr lang="fr-BE" sz="1600" dirty="0">
              <a:latin typeface="Garamond" panose="02020404030301010803" pitchFamily="18" charset="0"/>
            </a:endParaRPr>
          </a:p>
          <a:p>
            <a:pPr algn="ctr"/>
            <a:endParaRPr lang="en-US" sz="1600" dirty="0">
              <a:latin typeface="Garamond" panose="02020404030301010803" pitchFamily="18" charset="0"/>
            </a:endParaRPr>
          </a:p>
          <a:p>
            <a:pPr algn="ctr"/>
            <a:endParaRPr lang="en-US" sz="1600" dirty="0">
              <a:latin typeface="Garamond" panose="02020404030301010803" pitchFamily="18" charset="0"/>
            </a:endParaRPr>
          </a:p>
          <a:p>
            <a:pPr algn="ctr"/>
            <a:endParaRPr lang="en-US" sz="1600" dirty="0">
              <a:latin typeface="Garamond" panose="02020404030301010803" pitchFamily="18" charset="0"/>
            </a:endParaRPr>
          </a:p>
          <a:p>
            <a:pPr algn="ctr"/>
            <a:endParaRPr lang="en-US" sz="1600" dirty="0">
              <a:latin typeface="Garamond" panose="02020404030301010803" pitchFamily="18" charset="0"/>
            </a:endParaRPr>
          </a:p>
          <a:p>
            <a:pPr algn="ctr"/>
            <a:r>
              <a:rPr lang="en-US" sz="1600" u="sng" dirty="0">
                <a:latin typeface="Garamond" panose="02020404030301010803" pitchFamily="18" charset="0"/>
              </a:rPr>
              <a:t>CONTACT</a:t>
            </a:r>
            <a:r>
              <a:rPr lang="en-US" sz="1600" dirty="0">
                <a:latin typeface="Garamond" panose="02020404030301010803" pitchFamily="18" charset="0"/>
              </a:rPr>
              <a:t> : </a:t>
            </a:r>
            <a:r>
              <a:rPr lang="en-US" sz="1600" dirty="0">
                <a:latin typeface="Garamond" panose="02020404030301010803" pitchFamily="18" charset="0"/>
                <a:hlinkClick r:id="rId5"/>
              </a:rPr>
              <a:t>mark.leys@vub.be</a:t>
            </a:r>
            <a:r>
              <a:rPr lang="en-US" sz="1600" dirty="0">
                <a:latin typeface="Garamond" panose="02020404030301010803" pitchFamily="18" charset="0"/>
              </a:rPr>
              <a:t> </a:t>
            </a:r>
          </a:p>
          <a:p>
            <a:pPr algn="ctr"/>
            <a:r>
              <a:rPr lang="en-US" sz="1600" dirty="0">
                <a:latin typeface="Garamond" panose="02020404030301010803" pitchFamily="18" charset="0"/>
              </a:rPr>
              <a:t>+32 (0)2 477 47 20</a:t>
            </a:r>
            <a:endParaRPr lang="fr-BE" sz="1600" dirty="0">
              <a:latin typeface="Garamond" panose="02020404030301010803" pitchFamily="18" charset="0"/>
            </a:endParaRPr>
          </a:p>
        </p:txBody>
      </p:sp>
      <p:grpSp>
        <p:nvGrpSpPr>
          <p:cNvPr id="7" name="Groupe 6">
            <a:extLst>
              <a:ext uri="{FF2B5EF4-FFF2-40B4-BE49-F238E27FC236}">
                <a16:creationId xmlns:a16="http://schemas.microsoft.com/office/drawing/2014/main" id="{812C20C9-3AB3-4E00-A836-75F4A884F66B}"/>
              </a:ext>
            </a:extLst>
          </p:cNvPr>
          <p:cNvGrpSpPr/>
          <p:nvPr/>
        </p:nvGrpSpPr>
        <p:grpSpPr>
          <a:xfrm>
            <a:off x="367461" y="5420777"/>
            <a:ext cx="11184887" cy="1242820"/>
            <a:chOff x="1504999" y="5439670"/>
            <a:chExt cx="9129150" cy="1080000"/>
          </a:xfrm>
        </p:grpSpPr>
        <p:pic>
          <p:nvPicPr>
            <p:cNvPr id="8" name="Image 7">
              <a:extLst>
                <a:ext uri="{FF2B5EF4-FFF2-40B4-BE49-F238E27FC236}">
                  <a16:creationId xmlns:a16="http://schemas.microsoft.com/office/drawing/2014/main" id="{DF9EF26D-7A11-46A0-B196-1BB3E56709CC}"/>
                </a:ext>
              </a:extLst>
            </p:cNvPr>
            <p:cNvPicPr>
              <a:picLocks noChangeAspect="1"/>
            </p:cNvPicPr>
            <p:nvPr/>
          </p:nvPicPr>
          <p:blipFill>
            <a:blip r:embed="rId6"/>
            <a:stretch>
              <a:fillRect/>
            </a:stretch>
          </p:blipFill>
          <p:spPr>
            <a:xfrm>
              <a:off x="3779090" y="5680375"/>
              <a:ext cx="2590748" cy="598588"/>
            </a:xfrm>
            <a:prstGeom prst="rect">
              <a:avLst/>
            </a:prstGeom>
          </p:spPr>
        </p:pic>
        <p:pic>
          <p:nvPicPr>
            <p:cNvPr id="9" name="Image 8">
              <a:extLst>
                <a:ext uri="{FF2B5EF4-FFF2-40B4-BE49-F238E27FC236}">
                  <a16:creationId xmlns:a16="http://schemas.microsoft.com/office/drawing/2014/main" id="{32F132A2-77FD-4B1D-A575-91A901D4E937}"/>
                </a:ext>
              </a:extLst>
            </p:cNvPr>
            <p:cNvPicPr>
              <a:picLocks noChangeAspect="1"/>
            </p:cNvPicPr>
            <p:nvPr/>
          </p:nvPicPr>
          <p:blipFill>
            <a:blip r:embed="rId7"/>
            <a:stretch>
              <a:fillRect/>
            </a:stretch>
          </p:blipFill>
          <p:spPr>
            <a:xfrm>
              <a:off x="1504999" y="5439670"/>
              <a:ext cx="1727611" cy="1080000"/>
            </a:xfrm>
            <a:prstGeom prst="rect">
              <a:avLst/>
            </a:prstGeom>
          </p:spPr>
        </p:pic>
        <p:pic>
          <p:nvPicPr>
            <p:cNvPr id="10" name="Image 9">
              <a:extLst>
                <a:ext uri="{FF2B5EF4-FFF2-40B4-BE49-F238E27FC236}">
                  <a16:creationId xmlns:a16="http://schemas.microsoft.com/office/drawing/2014/main" id="{1B1BA10D-028C-40D5-A6B5-C5C0D79ECA2F}"/>
                </a:ext>
              </a:extLst>
            </p:cNvPr>
            <p:cNvPicPr>
              <a:picLocks noChangeAspect="1"/>
            </p:cNvPicPr>
            <p:nvPr/>
          </p:nvPicPr>
          <p:blipFill>
            <a:blip r:embed="rId8"/>
            <a:stretch>
              <a:fillRect/>
            </a:stretch>
          </p:blipFill>
          <p:spPr>
            <a:xfrm>
              <a:off x="9180729" y="5439670"/>
              <a:ext cx="1453420" cy="1080000"/>
            </a:xfrm>
            <a:prstGeom prst="rect">
              <a:avLst/>
            </a:prstGeom>
          </p:spPr>
        </p:pic>
        <p:pic>
          <p:nvPicPr>
            <p:cNvPr id="11" name="Image 10">
              <a:extLst>
                <a:ext uri="{FF2B5EF4-FFF2-40B4-BE49-F238E27FC236}">
                  <a16:creationId xmlns:a16="http://schemas.microsoft.com/office/drawing/2014/main" id="{9DA93278-BA42-4049-BF6D-172E164CBDD3}"/>
                </a:ext>
              </a:extLst>
            </p:cNvPr>
            <p:cNvPicPr>
              <a:picLocks noChangeAspect="1"/>
            </p:cNvPicPr>
            <p:nvPr/>
          </p:nvPicPr>
          <p:blipFill>
            <a:blip r:embed="rId9"/>
            <a:stretch>
              <a:fillRect/>
            </a:stretch>
          </p:blipFill>
          <p:spPr>
            <a:xfrm>
              <a:off x="6916318" y="5439670"/>
              <a:ext cx="1482488" cy="1080000"/>
            </a:xfrm>
            <a:prstGeom prst="rect">
              <a:avLst/>
            </a:prstGeom>
          </p:spPr>
        </p:pic>
      </p:grpSp>
      <p:sp>
        <p:nvSpPr>
          <p:cNvPr id="2" name="ZoneTexte 1">
            <a:extLst>
              <a:ext uri="{FF2B5EF4-FFF2-40B4-BE49-F238E27FC236}">
                <a16:creationId xmlns:a16="http://schemas.microsoft.com/office/drawing/2014/main" id="{3523350D-C338-465A-B260-9EFF5E3A9D4C}"/>
              </a:ext>
            </a:extLst>
          </p:cNvPr>
          <p:cNvSpPr txBox="1"/>
          <p:nvPr/>
        </p:nvSpPr>
        <p:spPr>
          <a:xfrm>
            <a:off x="8961418" y="1366429"/>
            <a:ext cx="3124793" cy="3785652"/>
          </a:xfrm>
          <a:prstGeom prst="rect">
            <a:avLst/>
          </a:prstGeom>
          <a:noFill/>
        </p:spPr>
        <p:txBody>
          <a:bodyPr wrap="square" rtlCol="0">
            <a:spAutoFit/>
          </a:bodyPr>
          <a:lstStyle/>
          <a:p>
            <a:pPr algn="ctr"/>
            <a:r>
              <a:rPr lang="fr-BE" sz="1600" b="1" u="sng" dirty="0">
                <a:latin typeface="Garamond" panose="02020404030301010803" pitchFamily="18" charset="0"/>
              </a:rPr>
              <a:t>UNIVERSITEIT GENT</a:t>
            </a:r>
          </a:p>
          <a:p>
            <a:pPr algn="ctr"/>
            <a:endParaRPr lang="en-US" sz="1600" dirty="0">
              <a:latin typeface="Garamond" panose="02020404030301010803" pitchFamily="18" charset="0"/>
            </a:endParaRPr>
          </a:p>
          <a:p>
            <a:pPr algn="ctr"/>
            <a:r>
              <a:rPr lang="en-US" sz="1600" dirty="0">
                <a:latin typeface="Garamond" panose="02020404030301010803" pitchFamily="18" charset="0"/>
              </a:rPr>
              <a:t>Institute for International Research on Criminal Policy (IRCP)/ Department of Special Needs Education</a:t>
            </a:r>
          </a:p>
          <a:p>
            <a:pPr algn="ctr"/>
            <a:endParaRPr lang="en-US" sz="1600" dirty="0">
              <a:latin typeface="Garamond" panose="02020404030301010803" pitchFamily="18" charset="0"/>
            </a:endParaRPr>
          </a:p>
          <a:p>
            <a:pPr algn="ctr"/>
            <a:r>
              <a:rPr lang="en-US" sz="1600" b="1" dirty="0">
                <a:latin typeface="Garamond" panose="02020404030301010803" pitchFamily="18" charset="0"/>
              </a:rPr>
              <a:t>Prof. Dr. F. Vander </a:t>
            </a:r>
            <a:r>
              <a:rPr lang="en-US" sz="1600" b="1" dirty="0" err="1">
                <a:latin typeface="Garamond" panose="02020404030301010803" pitchFamily="18" charset="0"/>
              </a:rPr>
              <a:t>Laenen</a:t>
            </a:r>
            <a:r>
              <a:rPr lang="en-US" sz="1600" b="1" dirty="0">
                <a:latin typeface="Garamond" panose="02020404030301010803" pitchFamily="18" charset="0"/>
              </a:rPr>
              <a:t> Prof. Dr. W. Vanderplasschen</a:t>
            </a:r>
          </a:p>
          <a:p>
            <a:pPr algn="ctr"/>
            <a:r>
              <a:rPr lang="en-US" sz="1600" b="1" dirty="0">
                <a:latin typeface="Garamond" panose="02020404030301010803" pitchFamily="18" charset="0"/>
              </a:rPr>
              <a:t>Dr. A. Mertens</a:t>
            </a:r>
          </a:p>
          <a:p>
            <a:pPr algn="ctr"/>
            <a:r>
              <a:rPr lang="en-US" sz="1600" b="1" dirty="0">
                <a:latin typeface="Garamond" panose="02020404030301010803" pitchFamily="18" charset="0"/>
              </a:rPr>
              <a:t>Dr. S. Rowaert</a:t>
            </a:r>
          </a:p>
          <a:p>
            <a:pPr algn="ctr"/>
            <a:endParaRPr lang="en-US" sz="1600" b="1" dirty="0">
              <a:latin typeface="Garamond" panose="02020404030301010803" pitchFamily="18" charset="0"/>
            </a:endParaRPr>
          </a:p>
          <a:p>
            <a:pPr algn="ctr"/>
            <a:r>
              <a:rPr lang="en-US" sz="1600" u="sng" dirty="0">
                <a:latin typeface="Garamond" panose="02020404030301010803" pitchFamily="18" charset="0"/>
              </a:rPr>
              <a:t>CONTACT</a:t>
            </a:r>
            <a:r>
              <a:rPr lang="en-US" sz="1600" dirty="0">
                <a:latin typeface="Garamond" panose="02020404030301010803" pitchFamily="18" charset="0"/>
              </a:rPr>
              <a:t>:</a:t>
            </a:r>
          </a:p>
          <a:p>
            <a:pPr algn="ctr"/>
            <a:r>
              <a:rPr lang="en-GB" sz="1600" u="sng" dirty="0">
                <a:latin typeface="Garamond" panose="02020404030301010803" pitchFamily="18" charset="0"/>
                <a:hlinkClick r:id="rId10"/>
              </a:rPr>
              <a:t>anouk.mertens@ugent.be</a:t>
            </a:r>
            <a:endParaRPr lang="fr-BE" sz="1600" dirty="0">
              <a:latin typeface="Garamond" panose="02020404030301010803" pitchFamily="18" charset="0"/>
            </a:endParaRPr>
          </a:p>
          <a:p>
            <a:pPr algn="ctr"/>
            <a:r>
              <a:rPr lang="en-GB" sz="1600" dirty="0">
                <a:latin typeface="Garamond" panose="02020404030301010803" pitchFamily="18" charset="0"/>
              </a:rPr>
              <a:t>+32 (0)9 264 97 05</a:t>
            </a:r>
            <a:endParaRPr lang="fr-BE" sz="1600" dirty="0">
              <a:latin typeface="Garamond" panose="02020404030301010803" pitchFamily="18" charset="0"/>
            </a:endParaRPr>
          </a:p>
        </p:txBody>
      </p:sp>
    </p:spTree>
    <p:extLst>
      <p:ext uri="{BB962C8B-B14F-4D97-AF65-F5344CB8AC3E}">
        <p14:creationId xmlns:p14="http://schemas.microsoft.com/office/powerpoint/2010/main" val="274930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256A7-B2C4-4AAF-BA46-A0B9FB533FCA}"/>
              </a:ext>
            </a:extLst>
          </p:cNvPr>
          <p:cNvSpPr>
            <a:spLocks noGrp="1"/>
          </p:cNvSpPr>
          <p:nvPr>
            <p:ph type="title"/>
          </p:nvPr>
        </p:nvSpPr>
        <p:spPr/>
        <p:txBody>
          <a:bodyPr/>
          <a:lstStyle/>
          <a:p>
            <a:r>
              <a:rPr lang="en-GB" noProof="0" dirty="0">
                <a:latin typeface="Garamond" panose="02020404030301010803" pitchFamily="18" charset="0"/>
                <a:ea typeface="Gadugi" panose="020B0502040204020203" pitchFamily="34" charset="0"/>
              </a:rPr>
              <a:t>The project</a:t>
            </a:r>
          </a:p>
        </p:txBody>
      </p:sp>
      <p:sp>
        <p:nvSpPr>
          <p:cNvPr id="3" name="Espace réservé du contenu 2">
            <a:extLst>
              <a:ext uri="{FF2B5EF4-FFF2-40B4-BE49-F238E27FC236}">
                <a16:creationId xmlns:a16="http://schemas.microsoft.com/office/drawing/2014/main" id="{4F0CA602-DA02-453A-9227-8240320AC86F}"/>
              </a:ext>
            </a:extLst>
          </p:cNvPr>
          <p:cNvSpPr>
            <a:spLocks noGrp="1"/>
          </p:cNvSpPr>
          <p:nvPr>
            <p:ph idx="1"/>
          </p:nvPr>
        </p:nvSpPr>
        <p:spPr>
          <a:xfrm>
            <a:off x="2052320" y="2493645"/>
            <a:ext cx="8233664" cy="4114799"/>
          </a:xfrm>
        </p:spPr>
        <p:txBody>
          <a:bodyPr>
            <a:noAutofit/>
          </a:bodyPr>
          <a:lstStyle/>
          <a:p>
            <a:r>
              <a:rPr lang="en-GB" sz="2200" dirty="0">
                <a:latin typeface="Garamond" panose="02020404030301010803" pitchFamily="18" charset="0"/>
                <a:ea typeface="Gadugi" panose="020B0502040204020203" pitchFamily="34" charset="0"/>
              </a:rPr>
              <a:t>Context of </a:t>
            </a:r>
            <a:r>
              <a:rPr lang="en-GB" sz="2200" b="1" dirty="0">
                <a:latin typeface="Garamond" panose="02020404030301010803" pitchFamily="18" charset="0"/>
                <a:ea typeface="Gadugi" panose="020B0502040204020203" pitchFamily="34" charset="0"/>
              </a:rPr>
              <a:t>restructuration of the field of care for Mentally Disordered Offenders (MDOs)</a:t>
            </a:r>
          </a:p>
          <a:p>
            <a:pPr lvl="1"/>
            <a:r>
              <a:rPr lang="en-GB" sz="2200" dirty="0">
                <a:latin typeface="Garamond" panose="02020404030301010803" pitchFamily="18" charset="0"/>
                <a:ea typeface="Gadugi" panose="020B0502040204020203" pitchFamily="34" charset="0"/>
              </a:rPr>
              <a:t>Condemnations of the Belgian state by the ECHR</a:t>
            </a:r>
          </a:p>
          <a:p>
            <a:pPr lvl="1"/>
            <a:r>
              <a:rPr lang="en-GB" sz="2200" dirty="0">
                <a:latin typeface="Garamond" panose="02020404030301010803" pitchFamily="18" charset="0"/>
                <a:ea typeface="Gadugi" panose="020B0502040204020203" pitchFamily="34" charset="0"/>
              </a:rPr>
              <a:t>Reform of care for MDOs in a context of mental health care reforms</a:t>
            </a:r>
          </a:p>
          <a:p>
            <a:r>
              <a:rPr lang="en-GB" sz="2200" noProof="0" dirty="0">
                <a:latin typeface="Garamond" panose="02020404030301010803" pitchFamily="18" charset="0"/>
                <a:ea typeface="Gadugi" panose="020B0502040204020203" pitchFamily="34" charset="0"/>
              </a:rPr>
              <a:t>For-Care research : </a:t>
            </a:r>
            <a:r>
              <a:rPr lang="en-GB" sz="2200" b="1" dirty="0">
                <a:latin typeface="Garamond" panose="02020404030301010803" pitchFamily="18" charset="0"/>
                <a:ea typeface="Gadugi" panose="020B0502040204020203" pitchFamily="34" charset="0"/>
              </a:rPr>
              <a:t>p</a:t>
            </a:r>
            <a:r>
              <a:rPr lang="en-GB" sz="2200" b="1" noProof="0" dirty="0" err="1">
                <a:latin typeface="Garamond" panose="02020404030301010803" pitchFamily="18" charset="0"/>
                <a:ea typeface="Gadugi" panose="020B0502040204020203" pitchFamily="34" charset="0"/>
              </a:rPr>
              <a:t>rocess</a:t>
            </a:r>
            <a:r>
              <a:rPr lang="en-GB" sz="2200" b="1" noProof="0" dirty="0">
                <a:latin typeface="Garamond" panose="02020404030301010803" pitchFamily="18" charset="0"/>
                <a:ea typeface="Gadugi" panose="020B0502040204020203" pitchFamily="34" charset="0"/>
              </a:rPr>
              <a:t> evaluation </a:t>
            </a:r>
            <a:r>
              <a:rPr lang="en-GB" sz="2200" noProof="0" dirty="0">
                <a:latin typeface="Garamond" panose="02020404030301010803" pitchFamily="18" charset="0"/>
                <a:ea typeface="Gadugi" panose="020B0502040204020203" pitchFamily="34" charset="0"/>
              </a:rPr>
              <a:t>of reforms:</a:t>
            </a:r>
          </a:p>
          <a:p>
            <a:pPr lvl="1"/>
            <a:r>
              <a:rPr lang="en-GB" sz="2000" noProof="0" dirty="0">
                <a:latin typeface="Garamond" panose="02020404030301010803" pitchFamily="18" charset="0"/>
                <a:ea typeface="Gadugi" panose="020B0502040204020203" pitchFamily="34" charset="0"/>
              </a:rPr>
              <a:t>Three overall aims</a:t>
            </a:r>
          </a:p>
          <a:p>
            <a:pPr marL="1341438" lvl="1">
              <a:tabLst>
                <a:tab pos="1381125" algn="l"/>
              </a:tabLst>
            </a:pPr>
            <a:r>
              <a:rPr lang="en-GB" sz="2200" noProof="0" dirty="0">
                <a:latin typeface="Garamond" panose="02020404030301010803" pitchFamily="18" charset="0"/>
                <a:ea typeface="Gadugi" panose="020B0502040204020203" pitchFamily="34" charset="0"/>
              </a:rPr>
              <a:t>Collaboration between organisations</a:t>
            </a:r>
          </a:p>
          <a:p>
            <a:pPr marL="1341438" lvl="1">
              <a:tabLst>
                <a:tab pos="1381125" algn="l"/>
              </a:tabLst>
            </a:pPr>
            <a:r>
              <a:rPr lang="en-GB" sz="2200" noProof="0" dirty="0">
                <a:latin typeface="Garamond" panose="02020404030301010803" pitchFamily="18" charset="0"/>
                <a:ea typeface="Gadugi" panose="020B0502040204020203" pitchFamily="34" charset="0"/>
              </a:rPr>
              <a:t>MDOs care trajectories and </a:t>
            </a:r>
            <a:r>
              <a:rPr lang="en-GB" sz="2200" noProof="0" dirty="0" err="1">
                <a:latin typeface="Garamond" panose="02020404030301010803" pitchFamily="18" charset="0"/>
                <a:ea typeface="Gadugi" panose="020B0502040204020203" pitchFamily="34" charset="0"/>
              </a:rPr>
              <a:t>acces</a:t>
            </a:r>
            <a:r>
              <a:rPr lang="en-GB" sz="2200" dirty="0">
                <a:latin typeface="Garamond" panose="02020404030301010803" pitchFamily="18" charset="0"/>
                <a:ea typeface="Gadugi" panose="020B0502040204020203" pitchFamily="34" charset="0"/>
              </a:rPr>
              <a:t>s to care facilities</a:t>
            </a:r>
            <a:endParaRPr lang="en-GB" sz="2200" noProof="0" dirty="0">
              <a:latin typeface="Garamond" panose="02020404030301010803" pitchFamily="18" charset="0"/>
              <a:ea typeface="Gadugi" panose="020B0502040204020203" pitchFamily="34" charset="0"/>
            </a:endParaRPr>
          </a:p>
          <a:p>
            <a:pPr marL="1341438" lvl="1">
              <a:tabLst>
                <a:tab pos="1381125" algn="l"/>
              </a:tabLst>
            </a:pPr>
            <a:r>
              <a:rPr lang="en-GB" sz="2200" noProof="0" dirty="0">
                <a:latin typeface="Garamond" panose="02020404030301010803" pitchFamily="18" charset="0"/>
                <a:ea typeface="Gadugi" panose="020B0502040204020203" pitchFamily="34" charset="0"/>
              </a:rPr>
              <a:t>The experiences and role of families and informal care</a:t>
            </a:r>
          </a:p>
        </p:txBody>
      </p:sp>
    </p:spTree>
    <p:extLst>
      <p:ext uri="{BB962C8B-B14F-4D97-AF65-F5344CB8AC3E}">
        <p14:creationId xmlns:p14="http://schemas.microsoft.com/office/powerpoint/2010/main" val="151543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B43540-1FF3-45DD-BDD7-585297538F02}"/>
              </a:ext>
            </a:extLst>
          </p:cNvPr>
          <p:cNvSpPr>
            <a:spLocks noGrp="1"/>
          </p:cNvSpPr>
          <p:nvPr>
            <p:ph idx="1"/>
          </p:nvPr>
        </p:nvSpPr>
        <p:spPr>
          <a:xfrm>
            <a:off x="1263714" y="2433737"/>
            <a:ext cx="9375813" cy="4003158"/>
          </a:xfrm>
        </p:spPr>
        <p:txBody>
          <a:bodyPr>
            <a:noAutofit/>
          </a:bodyPr>
          <a:lstStyle/>
          <a:p>
            <a:pPr marL="360000">
              <a:lnSpc>
                <a:spcPct val="150000"/>
              </a:lnSpc>
            </a:pPr>
            <a:r>
              <a:rPr lang="en-GB" sz="2200" dirty="0">
                <a:latin typeface="Garamond" panose="02020404030301010803" pitchFamily="18" charset="0"/>
              </a:rPr>
              <a:t>How is the reform process governed and what is the role and perspectives of key stakeholders?</a:t>
            </a:r>
          </a:p>
          <a:p>
            <a:pPr marL="360000">
              <a:lnSpc>
                <a:spcPct val="150000"/>
              </a:lnSpc>
            </a:pPr>
            <a:r>
              <a:rPr lang="en-GB" sz="2200" dirty="0">
                <a:latin typeface="Garamond" panose="02020404030301010803" pitchFamily="18" charset="0"/>
              </a:rPr>
              <a:t>What factors facilitate or hamper collaboration between partners involved in MDO care trajectories?</a:t>
            </a:r>
          </a:p>
          <a:p>
            <a:pPr marL="360000">
              <a:lnSpc>
                <a:spcPct val="150000"/>
              </a:lnSpc>
            </a:pPr>
            <a:r>
              <a:rPr lang="en-GB" sz="2200" dirty="0">
                <a:latin typeface="Garamond" panose="02020404030301010803" pitchFamily="18" charset="0"/>
              </a:rPr>
              <a:t>How feasible is a routine registration system on MDOs’ care trajectories?</a:t>
            </a:r>
          </a:p>
          <a:p>
            <a:pPr marL="360000">
              <a:lnSpc>
                <a:spcPct val="150000"/>
              </a:lnSpc>
            </a:pPr>
            <a:r>
              <a:rPr lang="en-GB" sz="2200" dirty="0">
                <a:latin typeface="Garamond" panose="02020404030301010803" pitchFamily="18" charset="0"/>
              </a:rPr>
              <a:t>How do MDO security needs affect MDOs’ referrals between care settings?</a:t>
            </a:r>
          </a:p>
          <a:p>
            <a:pPr marL="360000">
              <a:lnSpc>
                <a:spcPct val="150000"/>
              </a:lnSpc>
            </a:pPr>
            <a:r>
              <a:rPr lang="en-GB" sz="2200" dirty="0">
                <a:latin typeface="Garamond" panose="02020404030301010803" pitchFamily="18" charset="0"/>
              </a:rPr>
              <a:t>How do MDOs and their families experience the forensic care trajectories?</a:t>
            </a:r>
          </a:p>
        </p:txBody>
      </p:sp>
      <p:sp>
        <p:nvSpPr>
          <p:cNvPr id="4" name="Titre 1">
            <a:extLst>
              <a:ext uri="{FF2B5EF4-FFF2-40B4-BE49-F238E27FC236}">
                <a16:creationId xmlns:a16="http://schemas.microsoft.com/office/drawing/2014/main" id="{1C0204EC-929E-421A-9162-FB8FAEEBD021}"/>
              </a:ext>
            </a:extLst>
          </p:cNvPr>
          <p:cNvSpPr>
            <a:spLocks noGrp="1"/>
          </p:cNvSpPr>
          <p:nvPr>
            <p:ph type="title"/>
          </p:nvPr>
        </p:nvSpPr>
        <p:spPr>
          <a:xfrm>
            <a:off x="2230438" y="965200"/>
            <a:ext cx="7731125" cy="1187450"/>
          </a:xfrm>
        </p:spPr>
        <p:txBody>
          <a:bodyPr/>
          <a:lstStyle/>
          <a:p>
            <a:r>
              <a:rPr lang="en-GB" noProof="0" dirty="0">
                <a:latin typeface="Garamond" panose="02020404030301010803" pitchFamily="18" charset="0"/>
                <a:ea typeface="Gadugi" panose="020B0502040204020203" pitchFamily="34" charset="0"/>
              </a:rPr>
              <a:t>research questions</a:t>
            </a:r>
          </a:p>
        </p:txBody>
      </p:sp>
    </p:spTree>
    <p:extLst>
      <p:ext uri="{BB962C8B-B14F-4D97-AF65-F5344CB8AC3E}">
        <p14:creationId xmlns:p14="http://schemas.microsoft.com/office/powerpoint/2010/main" val="404700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B94B4-B0BA-4E60-B574-1BFFA5BAC8B6}"/>
              </a:ext>
            </a:extLst>
          </p:cNvPr>
          <p:cNvSpPr>
            <a:spLocks noGrp="1"/>
          </p:cNvSpPr>
          <p:nvPr>
            <p:ph type="title"/>
          </p:nvPr>
        </p:nvSpPr>
        <p:spPr/>
        <p:txBody>
          <a:bodyPr/>
          <a:lstStyle/>
          <a:p>
            <a:r>
              <a:rPr lang="en-GB" noProof="0" dirty="0">
                <a:latin typeface="Garamond" panose="02020404030301010803" pitchFamily="18" charset="0"/>
                <a:ea typeface="Gadugi" panose="020B0502040204020203" pitchFamily="34" charset="0"/>
              </a:rPr>
              <a:t>Methods</a:t>
            </a:r>
          </a:p>
        </p:txBody>
      </p:sp>
      <p:sp>
        <p:nvSpPr>
          <p:cNvPr id="3" name="Espace réservé du contenu 2">
            <a:extLst>
              <a:ext uri="{FF2B5EF4-FFF2-40B4-BE49-F238E27FC236}">
                <a16:creationId xmlns:a16="http://schemas.microsoft.com/office/drawing/2014/main" id="{560C5F4B-57D7-4D73-BF05-00B538FA2D4E}"/>
              </a:ext>
            </a:extLst>
          </p:cNvPr>
          <p:cNvSpPr>
            <a:spLocks noGrp="1"/>
          </p:cNvSpPr>
          <p:nvPr>
            <p:ph idx="1"/>
          </p:nvPr>
        </p:nvSpPr>
        <p:spPr>
          <a:xfrm>
            <a:off x="1467853" y="2667861"/>
            <a:ext cx="8785619" cy="3832330"/>
          </a:xfrm>
        </p:spPr>
        <p:txBody>
          <a:bodyPr>
            <a:noAutofit/>
          </a:bodyPr>
          <a:lstStyle/>
          <a:p>
            <a:pPr marL="0" indent="0">
              <a:lnSpc>
                <a:spcPct val="150000"/>
              </a:lnSpc>
              <a:buNone/>
            </a:pPr>
            <a:r>
              <a:rPr lang="en-GB" sz="2300" noProof="0" dirty="0">
                <a:latin typeface="Garamond" panose="02020404030301010803" pitchFamily="18" charset="0"/>
                <a:ea typeface="Gadugi" panose="020B0502040204020203" pitchFamily="34" charset="0"/>
              </a:rPr>
              <a:t>Literature review</a:t>
            </a:r>
          </a:p>
          <a:p>
            <a:pPr marL="0" indent="0">
              <a:lnSpc>
                <a:spcPct val="150000"/>
              </a:lnSpc>
              <a:buNone/>
            </a:pPr>
            <a:r>
              <a:rPr lang="en-GB" sz="2300" noProof="0" dirty="0">
                <a:latin typeface="Garamond" panose="02020404030301010803" pitchFamily="18" charset="0"/>
                <a:ea typeface="Gadugi" panose="020B0502040204020203" pitchFamily="34" charset="0"/>
              </a:rPr>
              <a:t>Combination of qualitative and quantitative methods:</a:t>
            </a:r>
          </a:p>
          <a:p>
            <a:r>
              <a:rPr lang="en-GB" sz="2300" noProof="0" dirty="0">
                <a:latin typeface="Garamond" panose="02020404030301010803" pitchFamily="18" charset="0"/>
                <a:ea typeface="Gadugi" panose="020B0502040204020203" pitchFamily="34" charset="0"/>
              </a:rPr>
              <a:t>Interviews (policy and field actors, MDOs and MDOs’ families)</a:t>
            </a:r>
          </a:p>
          <a:p>
            <a:r>
              <a:rPr lang="en-GB" sz="2300" noProof="0" dirty="0">
                <a:latin typeface="Garamond" panose="02020404030301010803" pitchFamily="18" charset="0"/>
                <a:ea typeface="Gadugi" panose="020B0502040204020203" pitchFamily="34" charset="0"/>
              </a:rPr>
              <a:t>Focus groups (policy and field actors from health and justice sectors)</a:t>
            </a:r>
          </a:p>
          <a:p>
            <a:r>
              <a:rPr lang="en-GB" sz="2300" noProof="0" dirty="0">
                <a:latin typeface="Garamond" panose="02020404030301010803" pitchFamily="18" charset="0"/>
                <a:ea typeface="Gadugi" panose="020B0502040204020203" pitchFamily="34" charset="0"/>
              </a:rPr>
              <a:t>Observations of meetings</a:t>
            </a:r>
          </a:p>
          <a:p>
            <a:r>
              <a:rPr lang="en-US" sz="2300" dirty="0">
                <a:latin typeface="Garamond" panose="02020404030301010803" pitchFamily="18" charset="0"/>
                <a:ea typeface="Gadugi" panose="020B0502040204020203" pitchFamily="34" charset="0"/>
              </a:rPr>
              <a:t>Analysis of data retrieved from a registration system (in development)</a:t>
            </a:r>
          </a:p>
        </p:txBody>
      </p:sp>
    </p:spTree>
    <p:extLst>
      <p:ext uri="{BB962C8B-B14F-4D97-AF65-F5344CB8AC3E}">
        <p14:creationId xmlns:p14="http://schemas.microsoft.com/office/powerpoint/2010/main" val="171931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8B122-F465-41C2-B43D-37307229F76A}"/>
              </a:ext>
            </a:extLst>
          </p:cNvPr>
          <p:cNvSpPr>
            <a:spLocks noGrp="1"/>
          </p:cNvSpPr>
          <p:nvPr>
            <p:ph type="title"/>
          </p:nvPr>
        </p:nvSpPr>
        <p:spPr/>
        <p:txBody>
          <a:bodyPr>
            <a:normAutofit fontScale="90000"/>
          </a:bodyPr>
          <a:lstStyle/>
          <a:p>
            <a:r>
              <a:rPr lang="en-GB" noProof="0" dirty="0">
                <a:latin typeface="Garamond" panose="02020404030301010803" pitchFamily="18" charset="0"/>
                <a:ea typeface="Gadugi" panose="020B0502040204020203" pitchFamily="34" charset="0"/>
              </a:rPr>
              <a:t>Governance and interorganisational collaboration</a:t>
            </a:r>
            <a:endParaRPr lang="en-GB" strike="sngStrike" noProof="0" dirty="0">
              <a:latin typeface="Garamond" panose="02020404030301010803" pitchFamily="18" charset="0"/>
              <a:ea typeface="Gadugi" panose="020B0502040204020203" pitchFamily="34" charset="0"/>
            </a:endParaRPr>
          </a:p>
        </p:txBody>
      </p:sp>
      <p:sp>
        <p:nvSpPr>
          <p:cNvPr id="3" name="Espace réservé du texte 2">
            <a:extLst>
              <a:ext uri="{FF2B5EF4-FFF2-40B4-BE49-F238E27FC236}">
                <a16:creationId xmlns:a16="http://schemas.microsoft.com/office/drawing/2014/main" id="{FB1AB6F3-C878-4703-BD82-551B9B737E1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47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8">
            <a:extLst>
              <a:ext uri="{FF2B5EF4-FFF2-40B4-BE49-F238E27FC236}">
                <a16:creationId xmlns:a16="http://schemas.microsoft.com/office/drawing/2014/main" id="{03AAEB27-9B64-4830-893F-B8BC0D40CF81}"/>
              </a:ext>
            </a:extLst>
          </p:cNvPr>
          <p:cNvSpPr>
            <a:spLocks noGrp="1"/>
          </p:cNvSpPr>
          <p:nvPr>
            <p:ph type="title"/>
          </p:nvPr>
        </p:nvSpPr>
        <p:spPr>
          <a:xfrm>
            <a:off x="2128838" y="2579688"/>
            <a:ext cx="7731125" cy="1189037"/>
          </a:xfrm>
        </p:spPr>
        <p:txBody>
          <a:bodyPr/>
          <a:lstStyle/>
          <a:p>
            <a:r>
              <a:rPr lang="en-GB" dirty="0"/>
              <a:t>governance structure</a:t>
            </a:r>
            <a:br>
              <a:rPr lang="en-GB" dirty="0"/>
            </a:br>
            <a:r>
              <a:rPr lang="en-GB" dirty="0"/>
              <a:t>and roles</a:t>
            </a:r>
          </a:p>
        </p:txBody>
      </p:sp>
    </p:spTree>
    <p:extLst>
      <p:ext uri="{BB962C8B-B14F-4D97-AF65-F5344CB8AC3E}">
        <p14:creationId xmlns:p14="http://schemas.microsoft.com/office/powerpoint/2010/main" val="328112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F91DDC6E-C416-4B25-96B1-6723AEA23A1B}"/>
              </a:ext>
            </a:extLst>
          </p:cNvPr>
          <p:cNvGraphicFramePr>
            <a:graphicFrameLocks noGrp="1"/>
          </p:cNvGraphicFramePr>
          <p:nvPr>
            <p:ph idx="1"/>
            <p:extLst>
              <p:ext uri="{D42A27DB-BD31-4B8C-83A1-F6EECF244321}">
                <p14:modId xmlns:p14="http://schemas.microsoft.com/office/powerpoint/2010/main" val="624362148"/>
              </p:ext>
            </p:extLst>
          </p:nvPr>
        </p:nvGraphicFramePr>
        <p:xfrm>
          <a:off x="666931" y="932179"/>
          <a:ext cx="10858137" cy="5429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47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3F657A09-2340-4552-8F17-8ABE61AED6EC}"/>
              </a:ext>
            </a:extLst>
          </p:cNvPr>
          <p:cNvGraphicFramePr/>
          <p:nvPr>
            <p:extLst>
              <p:ext uri="{D42A27DB-BD31-4B8C-83A1-F6EECF244321}">
                <p14:modId xmlns:p14="http://schemas.microsoft.com/office/powerpoint/2010/main" val="1094576821"/>
              </p:ext>
            </p:extLst>
          </p:nvPr>
        </p:nvGraphicFramePr>
        <p:xfrm>
          <a:off x="967577" y="1411429"/>
          <a:ext cx="10475485" cy="4310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825333"/>
      </p:ext>
    </p:extLst>
  </p:cSld>
  <p:clrMapOvr>
    <a:masterClrMapping/>
  </p:clrMapOvr>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
  <TotalTime>3464</TotalTime>
  <Words>2473</Words>
  <Application>Microsoft Office PowerPoint</Application>
  <PresentationFormat>Grand écran</PresentationFormat>
  <Paragraphs>367</Paragraphs>
  <Slides>27</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Arial</vt:lpstr>
      <vt:lpstr>Calibri</vt:lpstr>
      <vt:lpstr>Cambria Math</vt:lpstr>
      <vt:lpstr>Gadugi</vt:lpstr>
      <vt:lpstr>Garamond</vt:lpstr>
      <vt:lpstr>Gill Sans MT</vt:lpstr>
      <vt:lpstr>Times New Roman</vt:lpstr>
      <vt:lpstr>Wingdings</vt:lpstr>
      <vt:lpstr>Colis</vt:lpstr>
      <vt:lpstr>for-care  research  Research Project on implementation health care trajectories for interned persons  A “realist evaluation” of a reform program in a multisectoral framework </vt:lpstr>
      <vt:lpstr>non finalised  findings</vt:lpstr>
      <vt:lpstr>The project</vt:lpstr>
      <vt:lpstr>research questions</vt:lpstr>
      <vt:lpstr>Methods</vt:lpstr>
      <vt:lpstr>Governance and interorganisational collaboration</vt:lpstr>
      <vt:lpstr>governance structure and roles</vt:lpstr>
      <vt:lpstr>Présentation PowerPoint</vt:lpstr>
      <vt:lpstr>Présentation PowerPoint</vt:lpstr>
      <vt:lpstr> Collaboration experiences in steering groups</vt:lpstr>
      <vt:lpstr>MDOs’ care trajectories</vt:lpstr>
      <vt:lpstr>Feasibility of implementing a registration system</vt:lpstr>
      <vt:lpstr>Présentation PowerPoint</vt:lpstr>
      <vt:lpstr>Mdos’ care trajectories</vt:lpstr>
      <vt:lpstr>Matching needs and security levels</vt:lpstr>
      <vt:lpstr>Perspectives of mDOs and their relatives</vt:lpstr>
      <vt:lpstr>Sample details</vt:lpstr>
      <vt:lpstr>Common perspectives of MDOS and family</vt:lpstr>
      <vt:lpstr>Présentation PowerPoint</vt:lpstr>
      <vt:lpstr>MDO about involvement of family</vt:lpstr>
      <vt:lpstr>Reflections and recommendations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Coralie Darcis</dc:creator>
  <cp:lastModifiedBy>Coralie Darcis</cp:lastModifiedBy>
  <cp:revision>128</cp:revision>
  <dcterms:created xsi:type="dcterms:W3CDTF">2018-10-28T21:11:01Z</dcterms:created>
  <dcterms:modified xsi:type="dcterms:W3CDTF">2018-11-07T16:49:24Z</dcterms:modified>
</cp:coreProperties>
</file>